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charts/chart9.xml" ContentType="application/vnd.openxmlformats-officedocument.drawingml.chart+xml"/>
  <Override PartName="/ppt/theme/themeOverride3.xml" ContentType="application/vnd.openxmlformats-officedocument.themeOverride+xml"/>
  <Override PartName="/ppt/drawings/drawing5.xml" ContentType="application/vnd.openxmlformats-officedocument.drawingml.chartshapes+xml"/>
  <Override PartName="/ppt/charts/chart10.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ppt/charts/chart11.xml" ContentType="application/vnd.openxmlformats-officedocument.drawingml.chart+xml"/>
  <Override PartName="/ppt/theme/themeOverride5.xml" ContentType="application/vnd.openxmlformats-officedocument.themeOverride+xml"/>
  <Override PartName="/ppt/drawings/drawing7.xml" ContentType="application/vnd.openxmlformats-officedocument.drawingml.chartshapes+xml"/>
  <Override PartName="/ppt/notesSlides/notesSlide32.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drawings/drawing8.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86" r:id="rId2"/>
    <p:sldId id="258" r:id="rId3"/>
    <p:sldId id="285" r:id="rId4"/>
    <p:sldId id="287" r:id="rId5"/>
    <p:sldId id="291" r:id="rId6"/>
    <p:sldId id="296" r:id="rId7"/>
    <p:sldId id="292" r:id="rId8"/>
    <p:sldId id="293" r:id="rId9"/>
    <p:sldId id="305" r:id="rId10"/>
    <p:sldId id="259" r:id="rId11"/>
    <p:sldId id="260" r:id="rId12"/>
    <p:sldId id="308" r:id="rId13"/>
    <p:sldId id="261" r:id="rId14"/>
    <p:sldId id="309" r:id="rId15"/>
    <p:sldId id="323" r:id="rId16"/>
    <p:sldId id="262" r:id="rId17"/>
    <p:sldId id="263" r:id="rId18"/>
    <p:sldId id="304" r:id="rId19"/>
    <p:sldId id="264" r:id="rId20"/>
    <p:sldId id="265" r:id="rId21"/>
    <p:sldId id="297" r:id="rId22"/>
    <p:sldId id="298" r:id="rId23"/>
    <p:sldId id="299" r:id="rId24"/>
    <p:sldId id="327" r:id="rId25"/>
    <p:sldId id="330" r:id="rId26"/>
    <p:sldId id="310" r:id="rId27"/>
    <p:sldId id="324" r:id="rId28"/>
    <p:sldId id="268" r:id="rId29"/>
    <p:sldId id="269" r:id="rId30"/>
    <p:sldId id="270" r:id="rId31"/>
    <p:sldId id="316" r:id="rId32"/>
    <p:sldId id="271" r:id="rId33"/>
    <p:sldId id="317" r:id="rId34"/>
    <p:sldId id="318" r:id="rId35"/>
    <p:sldId id="319" r:id="rId36"/>
    <p:sldId id="320" r:id="rId37"/>
    <p:sldId id="321" r:id="rId38"/>
    <p:sldId id="322" r:id="rId39"/>
    <p:sldId id="272" r:id="rId40"/>
    <p:sldId id="314" r:id="rId41"/>
    <p:sldId id="273" r:id="rId42"/>
    <p:sldId id="315" r:id="rId43"/>
    <p:sldId id="277" r:id="rId44"/>
    <p:sldId id="276" r:id="rId45"/>
    <p:sldId id="278" r:id="rId46"/>
    <p:sldId id="279" r:id="rId47"/>
    <p:sldId id="280" r:id="rId48"/>
    <p:sldId id="281" r:id="rId49"/>
    <p:sldId id="282" r:id="rId50"/>
    <p:sldId id="283" r:id="rId51"/>
    <p:sldId id="328" r:id="rId52"/>
    <p:sldId id="329" r:id="rId53"/>
    <p:sldId id="326" r:id="rId54"/>
    <p:sldId id="290" r:id="rId55"/>
    <p:sldId id="313" r:id="rId56"/>
    <p:sldId id="312" r:id="rId57"/>
    <p:sldId id="306" r:id="rId58"/>
    <p:sldId id="288"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O: Percentage </a:t>
            </a:r>
            <a:r>
              <a:rPr lang="en-GB" dirty="0"/>
              <a:t>of </a:t>
            </a:r>
            <a:r>
              <a:rPr lang="en-GB" dirty="0" smtClean="0"/>
              <a:t>children</a:t>
            </a:r>
            <a:r>
              <a:rPr lang="en-GB" baseline="0" dirty="0" smtClean="0"/>
              <a:t> </a:t>
            </a:r>
            <a:r>
              <a:rPr lang="en-GB" baseline="0" dirty="0"/>
              <a:t>with </a:t>
            </a:r>
            <a:r>
              <a:rPr lang="en-GB" baseline="0" dirty="0" smtClean="0"/>
              <a:t>a reading level  improvement score </a:t>
            </a:r>
            <a:r>
              <a:rPr lang="en-GB" baseline="0" dirty="0"/>
              <a:t>of </a:t>
            </a:r>
            <a:r>
              <a:rPr lang="en-GB" baseline="0" dirty="0" smtClean="0"/>
              <a:t>4 </a:t>
            </a:r>
            <a:r>
              <a:rPr lang="en-GB" baseline="0" dirty="0"/>
              <a:t>by Week</a:t>
            </a:r>
            <a:endParaRPr lang="en-GB" dirty="0"/>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noFill/>
              </a:ln>
              <a:effectLst/>
            </c:spPr>
          </c:marker>
          <c:cat>
            <c:numRef>
              <c:f>'Prior Knowledge'!$A$24:$A$35</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Knowledge'!$D$24:$D$35</c:f>
              <c:numCache>
                <c:formatCode>0%</c:formatCode>
                <c:ptCount val="12"/>
                <c:pt idx="0">
                  <c:v>1</c:v>
                </c:pt>
                <c:pt idx="1">
                  <c:v>0.95833333333333337</c:v>
                </c:pt>
                <c:pt idx="2">
                  <c:v>0.91666666666666663</c:v>
                </c:pt>
                <c:pt idx="3">
                  <c:v>1</c:v>
                </c:pt>
                <c:pt idx="4">
                  <c:v>0.875</c:v>
                </c:pt>
                <c:pt idx="5">
                  <c:v>#N/A</c:v>
                </c:pt>
                <c:pt idx="6">
                  <c:v>0.83333333333333337</c:v>
                </c:pt>
                <c:pt idx="7">
                  <c:v>0.91666666666666663</c:v>
                </c:pt>
                <c:pt idx="8">
                  <c:v>0.95833333333333337</c:v>
                </c:pt>
                <c:pt idx="9">
                  <c:v>1</c:v>
                </c:pt>
                <c:pt idx="10">
                  <c:v>0.83333333333333337</c:v>
                </c:pt>
                <c:pt idx="11">
                  <c:v>0.91666666666666663</c:v>
                </c:pt>
              </c:numCache>
            </c:numRef>
          </c:val>
          <c:smooth val="0"/>
          <c:extLst xmlns:c16r2="http://schemas.microsoft.com/office/drawing/2015/06/chart">
            <c:ext xmlns:c16="http://schemas.microsoft.com/office/drawing/2014/chart" uri="{C3380CC4-5D6E-409C-BE32-E72D297353CC}">
              <c16:uniqueId val="{00000000-07E9-4236-8B7D-6052171C3199}"/>
            </c:ext>
          </c:extLst>
        </c:ser>
        <c:ser>
          <c:idx val="1"/>
          <c:order val="1"/>
          <c:marker>
            <c:symbol val="none"/>
          </c:marker>
          <c:cat>
            <c:numRef>
              <c:f>'Prior Knowledge'!$A$24:$A$35</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Knowledge'!$E$24:$E$35</c:f>
              <c:numCache>
                <c:formatCode>0%</c:formatCode>
                <c:ptCount val="12"/>
                <c:pt idx="0">
                  <c:v>0.91666666666666663</c:v>
                </c:pt>
                <c:pt idx="1">
                  <c:v>0.91666666666666663</c:v>
                </c:pt>
                <c:pt idx="2">
                  <c:v>0.91666666666666663</c:v>
                </c:pt>
                <c:pt idx="3">
                  <c:v>0.91666666666666663</c:v>
                </c:pt>
                <c:pt idx="4">
                  <c:v>0.91666666666666663</c:v>
                </c:pt>
                <c:pt idx="5">
                  <c:v>0.91666666666666663</c:v>
                </c:pt>
                <c:pt idx="6">
                  <c:v>0.91666666666666663</c:v>
                </c:pt>
                <c:pt idx="7">
                  <c:v>0.91666666666666663</c:v>
                </c:pt>
                <c:pt idx="8">
                  <c:v>0.91666666666666663</c:v>
                </c:pt>
                <c:pt idx="9">
                  <c:v>0.91666666666666663</c:v>
                </c:pt>
                <c:pt idx="10">
                  <c:v>0.91666666666666663</c:v>
                </c:pt>
                <c:pt idx="11">
                  <c:v>0.91666666666666663</c:v>
                </c:pt>
              </c:numCache>
            </c:numRef>
          </c:val>
          <c:smooth val="0"/>
          <c:extLst xmlns:c16r2="http://schemas.microsoft.com/office/drawing/2015/06/chart">
            <c:ext xmlns:c16="http://schemas.microsoft.com/office/drawing/2014/chart" uri="{C3380CC4-5D6E-409C-BE32-E72D297353CC}">
              <c16:uniqueId val="{00000000-A1AD-4BB6-9C74-4702538E9460}"/>
            </c:ext>
          </c:extLst>
        </c:ser>
        <c:dLbls>
          <c:showLegendKey val="0"/>
          <c:showVal val="0"/>
          <c:showCatName val="0"/>
          <c:showSerName val="0"/>
          <c:showPercent val="0"/>
          <c:showBubbleSize val="0"/>
        </c:dLbls>
        <c:marker val="1"/>
        <c:smooth val="0"/>
        <c:axId val="127439800"/>
        <c:axId val="127440192"/>
      </c:lineChart>
      <c:catAx>
        <c:axId val="1274398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440192"/>
        <c:crosses val="autoZero"/>
        <c:auto val="0"/>
        <c:lblAlgn val="ctr"/>
        <c:lblOffset val="100"/>
        <c:noMultiLvlLbl val="1"/>
      </c:catAx>
      <c:valAx>
        <c:axId val="127440192"/>
        <c:scaling>
          <c:orientation val="minMax"/>
          <c:max val="1"/>
          <c:min val="0.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Percentage</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4398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xmlns:c16r2="http://schemas.microsoft.com/office/drawing/2015/06/chart">
                <c:ext xmlns:c16="http://schemas.microsoft.com/office/drawing/2014/chart" uri="{C3380CC4-5D6E-409C-BE32-E72D297353CC}">
                  <c16:uniqueId val="{00000000-C027-4643-B141-FA1693A02D67}"/>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C027-4643-B141-FA1693A02D67}"/>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C027-4643-B141-FA1693A02D67}"/>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C027-4643-B141-FA1693A02D6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C027-4643-B141-FA1693A02D67}"/>
                </c:ext>
                <c:ext xmlns:c15="http://schemas.microsoft.com/office/drawing/2012/chart" uri="{CE6537A1-D6FC-4f65-9D91-7224C49458BB}"/>
              </c:extLst>
            </c:dLbl>
            <c:dLbl>
              <c:idx val="5"/>
              <c:layout>
                <c:manualLayout>
                  <c:x val="-4.5362779841787867E-2"/>
                  <c:y val="-5.0956623982215996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027-4643-B141-FA1693A02D67}"/>
                </c:ext>
                <c:ext xmlns:c15="http://schemas.microsoft.com/office/drawing/2012/chart" uri="{CE6537A1-D6FC-4f65-9D91-7224C49458BB}">
                  <c15:dlblFieldTable>
                    <c15:dlblFTEntry>
                      <c15:txfldGUID>{60F1CC57-D851-476B-82FA-E272995B95BD}</c15:txfldGUID>
                      <c15:f>Sheet1!$C$32</c15:f>
                      <c15:dlblFieldTableCache>
                        <c:ptCount val="1"/>
                        <c:pt idx="0">
                          <c:v>Event 1</c:v>
                        </c:pt>
                      </c15:dlblFieldTableCache>
                    </c15:dlblFTEntry>
                  </c15:dlblFieldTable>
                  <c15:showDataLabelsRange val="0"/>
                </c:ext>
              </c:extLst>
            </c:dLbl>
            <c:dLbl>
              <c:idx val="6"/>
              <c:delete val="1"/>
              <c:extLst xmlns:c16r2="http://schemas.microsoft.com/office/drawing/2015/06/chart">
                <c:ext xmlns:c16="http://schemas.microsoft.com/office/drawing/2014/chart" uri="{C3380CC4-5D6E-409C-BE32-E72D297353CC}">
                  <c16:uniqueId val="{00000006-C027-4643-B141-FA1693A02D67}"/>
                </c:ext>
                <c:ext xmlns:c15="http://schemas.microsoft.com/office/drawing/2012/chart" uri="{CE6537A1-D6FC-4f65-9D91-7224C49458BB}"/>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027-4643-B141-FA1693A02D67}"/>
                </c:ext>
                <c:ext xmlns:c15="http://schemas.microsoft.com/office/drawing/2012/chart" uri="{CE6537A1-D6FC-4f65-9D91-7224C49458BB}">
                  <c15:dlblFieldTable>
                    <c15:dlblFTEntry>
                      <c15:txfldGUID>{57047CBE-9C05-4A72-A1E0-9B6C5DF3E68B}</c15:txfldGUID>
                      <c15:f>Sheet1!$C$34</c15:f>
                      <c15:dlblFieldTableCache>
                        <c:ptCount val="1"/>
                        <c:pt idx="0">
                          <c:v>Event 2</c:v>
                        </c:pt>
                      </c15:dlblFieldTableCache>
                    </c15:dlblFTEntry>
                  </c15:dlblFieldTable>
                  <c15:showDataLabelsRange val="0"/>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027-4643-B141-FA1693A02D67}"/>
                </c:ext>
                <c:ext xmlns:c15="http://schemas.microsoft.com/office/drawing/2012/chart" uri="{CE6537A1-D6FC-4f65-9D91-7224C49458BB}">
                  <c15:dlblFieldTable>
                    <c15:dlblFTEntry>
                      <c15:txfldGUID>{29913807-48B5-4797-9BBC-9E6BDAB495C8}</c15:txfldGUID>
                      <c15:f>Sheet1!$C$35</c15:f>
                      <c15:dlblFieldTableCache>
                        <c:ptCount val="1"/>
                        <c:pt idx="0">
                          <c:v>Event 3 &amp;4</c:v>
                        </c:pt>
                      </c15:dlblFieldTableCache>
                    </c15:dlblFTEntry>
                  </c15:dlblFieldTable>
                  <c15:showDataLabelsRange val="0"/>
                </c:ext>
              </c:extLst>
            </c:dLbl>
            <c:dLbl>
              <c:idx val="9"/>
              <c:delete val="1"/>
              <c:extLst xmlns:c16r2="http://schemas.microsoft.com/office/drawing/2015/06/chart">
                <c:ext xmlns:c16="http://schemas.microsoft.com/office/drawing/2014/chart" uri="{C3380CC4-5D6E-409C-BE32-E72D297353CC}">
                  <c16:uniqueId val="{00000009-C027-4643-B141-FA1693A02D67}"/>
                </c:ext>
                <c:ext xmlns:c15="http://schemas.microsoft.com/office/drawing/2012/chart" uri="{CE6537A1-D6FC-4f65-9D91-7224C49458BB}"/>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027-4643-B141-FA1693A02D67}"/>
                </c:ext>
                <c:ext xmlns:c15="http://schemas.microsoft.com/office/drawing/2012/chart" uri="{CE6537A1-D6FC-4f65-9D91-7224C49458BB}">
                  <c15:dlblFieldTable>
                    <c15:dlblFTEntry>
                      <c15:txfldGUID>{DF83989D-5956-405F-843D-F646BA65FAA1}</c15:txfldGUID>
                      <c15:f>Sheet1!$C$37</c15:f>
                      <c15:dlblFieldTableCache>
                        <c:ptCount val="1"/>
                        <c:pt idx="0">
                          <c:v>Event 5</c:v>
                        </c:pt>
                      </c15:dlblFieldTableCache>
                    </c15:dlblFTEntry>
                  </c15:dlblFieldTable>
                  <c15:showDataLabelsRange val="0"/>
                </c:ext>
              </c:extLst>
            </c:dLbl>
            <c:dLbl>
              <c:idx val="11"/>
              <c:delete val="1"/>
              <c:extLst xmlns:c16r2="http://schemas.microsoft.com/office/drawing/2015/06/chart">
                <c:ext xmlns:c16="http://schemas.microsoft.com/office/drawing/2014/chart" uri="{C3380CC4-5D6E-409C-BE32-E72D297353CC}">
                  <c16:uniqueId val="{0000000B-C027-4643-B141-FA1693A02D67}"/>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C027-4643-B141-FA1693A02D67}"/>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C027-4643-B141-FA1693A02D67}"/>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E-C027-4643-B141-FA1693A02D67}"/>
                </c:ext>
                <c:ext xmlns:c15="http://schemas.microsoft.com/office/drawing/2012/chart" uri="{CE6537A1-D6FC-4f65-9D91-7224C49458BB}"/>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C027-4643-B141-FA1693A02D67}"/>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C027-4643-B141-FA1693A02D67}"/>
                </c:ext>
                <c:ext xmlns:c15="http://schemas.microsoft.com/office/drawing/2012/chart" uri="{CE6537A1-D6FC-4f65-9D91-7224C49458BB}"/>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xmlns:c16r2="http://schemas.microsoft.com/office/drawing/2015/06/chart">
            <c:ext xmlns:c16="http://schemas.microsoft.com/office/drawing/2014/chart" uri="{C3380CC4-5D6E-409C-BE32-E72D297353CC}">
              <c16:uniqueId val="{00000011-C027-4643-B141-FA1693A02D67}"/>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xmlns:c16r2="http://schemas.microsoft.com/office/drawing/2015/06/chart">
            <c:ext xmlns:c16="http://schemas.microsoft.com/office/drawing/2014/chart" uri="{C3380CC4-5D6E-409C-BE32-E72D297353CC}">
              <c16:uniqueId val="{00000012-C027-4643-B141-FA1693A02D67}"/>
            </c:ext>
          </c:extLst>
        </c:ser>
        <c:dLbls>
          <c:showLegendKey val="0"/>
          <c:showVal val="0"/>
          <c:showCatName val="0"/>
          <c:showSerName val="0"/>
          <c:showPercent val="0"/>
          <c:showBubbleSize val="0"/>
        </c:dLbls>
        <c:marker val="1"/>
        <c:smooth val="0"/>
        <c:axId val="362341264"/>
        <c:axId val="362341656"/>
      </c:lineChart>
      <c:catAx>
        <c:axId val="362341264"/>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362341656"/>
        <c:crosses val="autoZero"/>
        <c:auto val="0"/>
        <c:lblAlgn val="ctr"/>
        <c:lblOffset val="100"/>
        <c:tickLblSkip val="1"/>
        <c:tickMarkSkip val="1"/>
        <c:noMultiLvlLbl val="0"/>
      </c:catAx>
      <c:valAx>
        <c:axId val="362341656"/>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2341264"/>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xmlns:c16r2="http://schemas.microsoft.com/office/drawing/2015/06/chart">
                <c:ext xmlns:c16="http://schemas.microsoft.com/office/drawing/2014/chart" uri="{C3380CC4-5D6E-409C-BE32-E72D297353CC}">
                  <c16:uniqueId val="{00000000-4B29-436F-9210-640090B0A53A}"/>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4B29-436F-9210-640090B0A53A}"/>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4B29-436F-9210-640090B0A53A}"/>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4B29-436F-9210-640090B0A53A}"/>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4B29-436F-9210-640090B0A53A}"/>
                </c:ext>
                <c:ext xmlns:c15="http://schemas.microsoft.com/office/drawing/2012/chart" uri="{CE6537A1-D6FC-4f65-9D91-7224C49458BB}"/>
              </c:extLst>
            </c:dLbl>
            <c:dLbl>
              <c:idx val="5"/>
              <c:layout>
                <c:manualLayout>
                  <c:x val="-8.8707775407252359E-2"/>
                  <c:y val="-6.1843619200681967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B29-436F-9210-640090B0A53A}"/>
                </c:ext>
                <c:ext xmlns:c15="http://schemas.microsoft.com/office/drawing/2012/chart" uri="{CE6537A1-D6FC-4f65-9D91-7224C49458BB}">
                  <c15:dlblFieldTable>
                    <c15:dlblFTEntry>
                      <c15:txfldGUID>{76A0977C-9BA7-4425-812E-AB5D52ABD120}</c15:txfldGUID>
                      <c15:f>Sheet1!$C$32</c15:f>
                      <c15:dlblFieldTableCache>
                        <c:ptCount val="1"/>
                        <c:pt idx="0">
                          <c:v>Event 1</c:v>
                        </c:pt>
                      </c15:dlblFieldTableCache>
                    </c15:dlblFTEntry>
                  </c15:dlblFieldTable>
                  <c15:showDataLabelsRange val="0"/>
                </c:ext>
              </c:extLst>
            </c:dLbl>
            <c:dLbl>
              <c:idx val="6"/>
              <c:delete val="1"/>
              <c:extLst xmlns:c16r2="http://schemas.microsoft.com/office/drawing/2015/06/chart">
                <c:ext xmlns:c16="http://schemas.microsoft.com/office/drawing/2014/chart" uri="{C3380CC4-5D6E-409C-BE32-E72D297353CC}">
                  <c16:uniqueId val="{00000006-4B29-436F-9210-640090B0A53A}"/>
                </c:ext>
                <c:ext xmlns:c15="http://schemas.microsoft.com/office/drawing/2012/chart" uri="{CE6537A1-D6FC-4f65-9D91-7224C49458BB}"/>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B29-436F-9210-640090B0A53A}"/>
                </c:ext>
                <c:ext xmlns:c15="http://schemas.microsoft.com/office/drawing/2012/chart" uri="{CE6537A1-D6FC-4f65-9D91-7224C49458BB}">
                  <c15:dlblFieldTable>
                    <c15:dlblFTEntry>
                      <c15:txfldGUID>{25DBDC65-E870-4AF2-97E0-68645F84ECC4}</c15:txfldGUID>
                      <c15:f>Sheet1!$C$34</c15:f>
                      <c15:dlblFieldTableCache>
                        <c:ptCount val="1"/>
                        <c:pt idx="0">
                          <c:v>Event 2</c:v>
                        </c:pt>
                      </c15:dlblFieldTableCache>
                    </c15:dlblFTEntry>
                  </c15:dlblFieldTable>
                  <c15:showDataLabelsRange val="0"/>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B29-436F-9210-640090B0A53A}"/>
                </c:ext>
                <c:ext xmlns:c15="http://schemas.microsoft.com/office/drawing/2012/chart" uri="{CE6537A1-D6FC-4f65-9D91-7224C49458BB}">
                  <c15:dlblFieldTable>
                    <c15:dlblFTEntry>
                      <c15:txfldGUID>{C64FF2C4-40F6-46BD-89BC-946BC5F84D8F}</c15:txfldGUID>
                      <c15:f>Sheet1!$C$35</c15:f>
                      <c15:dlblFieldTableCache>
                        <c:ptCount val="1"/>
                        <c:pt idx="0">
                          <c:v>Event 3 &amp;4</c:v>
                        </c:pt>
                      </c15:dlblFieldTableCache>
                    </c15:dlblFTEntry>
                  </c15:dlblFieldTable>
                  <c15:showDataLabelsRange val="0"/>
                </c:ext>
              </c:extLst>
            </c:dLbl>
            <c:dLbl>
              <c:idx val="9"/>
              <c:delete val="1"/>
              <c:extLst xmlns:c16r2="http://schemas.microsoft.com/office/drawing/2015/06/chart">
                <c:ext xmlns:c16="http://schemas.microsoft.com/office/drawing/2014/chart" uri="{C3380CC4-5D6E-409C-BE32-E72D297353CC}">
                  <c16:uniqueId val="{00000009-4B29-436F-9210-640090B0A53A}"/>
                </c:ext>
                <c:ext xmlns:c15="http://schemas.microsoft.com/office/drawing/2012/chart" uri="{CE6537A1-D6FC-4f65-9D91-7224C49458BB}"/>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B29-436F-9210-640090B0A53A}"/>
                </c:ext>
                <c:ext xmlns:c15="http://schemas.microsoft.com/office/drawing/2012/chart" uri="{CE6537A1-D6FC-4f65-9D91-7224C49458BB}">
                  <c15:dlblFieldTable>
                    <c15:dlblFTEntry>
                      <c15:txfldGUID>{71B6E60D-7694-4979-9589-6A8645243D0F}</c15:txfldGUID>
                      <c15:f>Sheet1!$C$37</c15:f>
                      <c15:dlblFieldTableCache>
                        <c:ptCount val="1"/>
                        <c:pt idx="0">
                          <c:v>Event 5</c:v>
                        </c:pt>
                      </c15:dlblFieldTableCache>
                    </c15:dlblFTEntry>
                  </c15:dlblFieldTable>
                  <c15:showDataLabelsRange val="0"/>
                </c:ext>
              </c:extLst>
            </c:dLbl>
            <c:dLbl>
              <c:idx val="11"/>
              <c:delete val="1"/>
              <c:extLst xmlns:c16r2="http://schemas.microsoft.com/office/drawing/2015/06/chart">
                <c:ext xmlns:c16="http://schemas.microsoft.com/office/drawing/2014/chart" uri="{C3380CC4-5D6E-409C-BE32-E72D297353CC}">
                  <c16:uniqueId val="{0000000B-4B29-436F-9210-640090B0A53A}"/>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4B29-436F-9210-640090B0A53A}"/>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4B29-436F-9210-640090B0A53A}"/>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E-4B29-436F-9210-640090B0A53A}"/>
                </c:ext>
                <c:ext xmlns:c15="http://schemas.microsoft.com/office/drawing/2012/chart" uri="{CE6537A1-D6FC-4f65-9D91-7224C49458BB}"/>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4B29-436F-9210-640090B0A53A}"/>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4B29-436F-9210-640090B0A53A}"/>
                </c:ext>
                <c:ext xmlns:c15="http://schemas.microsoft.com/office/drawing/2012/chart" uri="{CE6537A1-D6FC-4f65-9D91-7224C49458BB}"/>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xmlns:c16r2="http://schemas.microsoft.com/office/drawing/2015/06/chart">
            <c:ext xmlns:c16="http://schemas.microsoft.com/office/drawing/2014/chart" uri="{C3380CC4-5D6E-409C-BE32-E72D297353CC}">
              <c16:uniqueId val="{00000011-4B29-436F-9210-640090B0A53A}"/>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xmlns:c16r2="http://schemas.microsoft.com/office/drawing/2015/06/chart">
            <c:ext xmlns:c16="http://schemas.microsoft.com/office/drawing/2014/chart" uri="{C3380CC4-5D6E-409C-BE32-E72D297353CC}">
              <c16:uniqueId val="{00000012-4B29-436F-9210-640090B0A53A}"/>
            </c:ext>
          </c:extLst>
        </c:ser>
        <c:dLbls>
          <c:showLegendKey val="0"/>
          <c:showVal val="0"/>
          <c:showCatName val="0"/>
          <c:showSerName val="0"/>
          <c:showPercent val="0"/>
          <c:showBubbleSize val="0"/>
        </c:dLbls>
        <c:marker val="1"/>
        <c:smooth val="0"/>
        <c:axId val="269307456"/>
        <c:axId val="269307848"/>
      </c:lineChart>
      <c:catAx>
        <c:axId val="269307456"/>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269307848"/>
        <c:crosses val="autoZero"/>
        <c:auto val="0"/>
        <c:lblAlgn val="ctr"/>
        <c:lblOffset val="100"/>
        <c:tickLblSkip val="1"/>
        <c:tickMarkSkip val="1"/>
        <c:noMultiLvlLbl val="0"/>
      </c:catAx>
      <c:valAx>
        <c:axId val="269307848"/>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69307456"/>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7.6766187937686817E-2"/>
          <c:y val="0.1293486473637098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w="9525">
                <a:noFill/>
              </a:ln>
            </c:spPr>
          </c:marker>
          <c:dLbls>
            <c:dLbl>
              <c:idx val="0"/>
              <c:delete val="1"/>
              <c:extLst xmlns:c16r2="http://schemas.microsoft.com/office/drawing/2015/06/chart">
                <c:ext xmlns:c16="http://schemas.microsoft.com/office/drawing/2014/chart" uri="{C3380CC4-5D6E-409C-BE32-E72D297353CC}">
                  <c16:uniqueId val="{00000000-4801-4855-B650-CC818EED81E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4801-4855-B650-CC818EED81E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4801-4855-B650-CC818EED81E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4801-4855-B650-CC818EED81E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4801-4855-B650-CC818EED81EC}"/>
                </c:ext>
                <c:ext xmlns:c15="http://schemas.microsoft.com/office/drawing/2012/chart" uri="{CE6537A1-D6FC-4f65-9D91-7224C49458BB}"/>
              </c:extLst>
            </c:dLbl>
            <c:dLbl>
              <c:idx val="5"/>
              <c:layout>
                <c:manualLayout>
                  <c:x val="-8.8707775407252359E-2"/>
                  <c:y val="-6.1843619200681967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801-4855-B650-CC818EED81EC}"/>
                </c:ext>
                <c:ext xmlns:c15="http://schemas.microsoft.com/office/drawing/2012/chart" uri="{CE6537A1-D6FC-4f65-9D91-7224C49458BB}">
                  <c15:dlblFieldTable>
                    <c15:dlblFTEntry>
                      <c15:txfldGUID>{8079832C-BAA9-4564-9054-AE6278953AE6}</c15:txfldGUID>
                      <c15:f>Sheet1!$C$32</c15:f>
                      <c15:dlblFieldTableCache>
                        <c:ptCount val="1"/>
                        <c:pt idx="0">
                          <c:v>Event 1</c:v>
                        </c:pt>
                      </c15:dlblFieldTableCache>
                    </c15:dlblFTEntry>
                  </c15:dlblFieldTable>
                  <c15:showDataLabelsRange val="0"/>
                </c:ext>
              </c:extLst>
            </c:dLbl>
            <c:dLbl>
              <c:idx val="6"/>
              <c:delete val="1"/>
              <c:extLst xmlns:c16r2="http://schemas.microsoft.com/office/drawing/2015/06/chart">
                <c:ext xmlns:c16="http://schemas.microsoft.com/office/drawing/2014/chart" uri="{C3380CC4-5D6E-409C-BE32-E72D297353CC}">
                  <c16:uniqueId val="{00000006-4801-4855-B650-CC818EED81EC}"/>
                </c:ext>
                <c:ext xmlns:c15="http://schemas.microsoft.com/office/drawing/2012/chart" uri="{CE6537A1-D6FC-4f65-9D91-7224C49458BB}"/>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801-4855-B650-CC818EED81EC}"/>
                </c:ext>
                <c:ext xmlns:c15="http://schemas.microsoft.com/office/drawing/2012/chart" uri="{CE6537A1-D6FC-4f65-9D91-7224C49458BB}">
                  <c15:dlblFieldTable>
                    <c15:dlblFTEntry>
                      <c15:txfldGUID>{CA9BA589-FF0E-4064-8731-FA8678644E3E}</c15:txfldGUID>
                      <c15:f>Sheet1!$C$34</c15:f>
                      <c15:dlblFieldTableCache>
                        <c:ptCount val="1"/>
                        <c:pt idx="0">
                          <c:v>Event 2</c:v>
                        </c:pt>
                      </c15:dlblFieldTableCache>
                    </c15:dlblFTEntry>
                  </c15:dlblFieldTable>
                  <c15:showDataLabelsRange val="0"/>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801-4855-B650-CC818EED81EC}"/>
                </c:ext>
                <c:ext xmlns:c15="http://schemas.microsoft.com/office/drawing/2012/chart" uri="{CE6537A1-D6FC-4f65-9D91-7224C49458BB}">
                  <c15:dlblFieldTable>
                    <c15:dlblFTEntry>
                      <c15:txfldGUID>{13201854-2560-4ED0-970B-BE3A69C916E9}</c15:txfldGUID>
                      <c15:f>Sheet1!$C$35</c15:f>
                      <c15:dlblFieldTableCache>
                        <c:ptCount val="1"/>
                        <c:pt idx="0">
                          <c:v>Event 3 &amp;4</c:v>
                        </c:pt>
                      </c15:dlblFieldTableCache>
                    </c15:dlblFTEntry>
                  </c15:dlblFieldTable>
                  <c15:showDataLabelsRange val="0"/>
                </c:ext>
              </c:extLst>
            </c:dLbl>
            <c:dLbl>
              <c:idx val="9"/>
              <c:delete val="1"/>
              <c:extLst xmlns:c16r2="http://schemas.microsoft.com/office/drawing/2015/06/chart">
                <c:ext xmlns:c16="http://schemas.microsoft.com/office/drawing/2014/chart" uri="{C3380CC4-5D6E-409C-BE32-E72D297353CC}">
                  <c16:uniqueId val="{00000009-4801-4855-B650-CC818EED81EC}"/>
                </c:ext>
                <c:ext xmlns:c15="http://schemas.microsoft.com/office/drawing/2012/chart" uri="{CE6537A1-D6FC-4f65-9D91-7224C49458BB}"/>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801-4855-B650-CC818EED81EC}"/>
                </c:ext>
                <c:ext xmlns:c15="http://schemas.microsoft.com/office/drawing/2012/chart" uri="{CE6537A1-D6FC-4f65-9D91-7224C49458BB}">
                  <c15:dlblFieldTable>
                    <c15:dlblFTEntry>
                      <c15:txfldGUID>{4FF52976-160E-4978-B5C3-EB9BD516E5EC}</c15:txfldGUID>
                      <c15:f>Sheet1!$C$37</c15:f>
                      <c15:dlblFieldTableCache>
                        <c:ptCount val="1"/>
                        <c:pt idx="0">
                          <c:v>Event 5</c:v>
                        </c:pt>
                      </c15:dlblFieldTableCache>
                    </c15:dlblFTEntry>
                  </c15:dlblFieldTable>
                  <c15:showDataLabelsRange val="0"/>
                </c:ext>
              </c:extLst>
            </c:dLbl>
            <c:dLbl>
              <c:idx val="11"/>
              <c:delete val="1"/>
              <c:extLst xmlns:c16r2="http://schemas.microsoft.com/office/drawing/2015/06/chart">
                <c:ext xmlns:c16="http://schemas.microsoft.com/office/drawing/2014/chart" uri="{C3380CC4-5D6E-409C-BE32-E72D297353CC}">
                  <c16:uniqueId val="{0000000B-4801-4855-B650-CC818EED81EC}"/>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4801-4855-B650-CC818EED81EC}"/>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4801-4855-B650-CC818EED81EC}"/>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E-4801-4855-B650-CC818EED81EC}"/>
                </c:ext>
                <c:ext xmlns:c15="http://schemas.microsoft.com/office/drawing/2012/chart" uri="{CE6537A1-D6FC-4f65-9D91-7224C49458BB}"/>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4801-4855-B650-CC818EED81EC}"/>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4801-4855-B650-CC818EED81EC}"/>
                </c:ext>
                <c:ext xmlns:c15="http://schemas.microsoft.com/office/drawing/2012/chart" uri="{CE6537A1-D6FC-4f65-9D91-7224C49458BB}"/>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xmlns:c16r2="http://schemas.microsoft.com/office/drawing/2015/06/chart">
            <c:ext xmlns:c16="http://schemas.microsoft.com/office/drawing/2014/chart" uri="{C3380CC4-5D6E-409C-BE32-E72D297353CC}">
              <c16:uniqueId val="{00000011-4801-4855-B650-CC818EED81EC}"/>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xmlns:c16r2="http://schemas.microsoft.com/office/drawing/2015/06/chart">
            <c:ext xmlns:c16="http://schemas.microsoft.com/office/drawing/2014/chart" uri="{C3380CC4-5D6E-409C-BE32-E72D297353CC}">
              <c16:uniqueId val="{00000012-4801-4855-B650-CC818EED81EC}"/>
            </c:ext>
          </c:extLst>
        </c:ser>
        <c:dLbls>
          <c:showLegendKey val="0"/>
          <c:showVal val="0"/>
          <c:showCatName val="0"/>
          <c:showSerName val="0"/>
          <c:showPercent val="0"/>
          <c:showBubbleSize val="0"/>
        </c:dLbls>
        <c:marker val="1"/>
        <c:smooth val="0"/>
        <c:axId val="360195744"/>
        <c:axId val="360196136"/>
      </c:lineChart>
      <c:catAx>
        <c:axId val="360195744"/>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360196136"/>
        <c:crosses val="autoZero"/>
        <c:auto val="0"/>
        <c:lblAlgn val="ctr"/>
        <c:lblOffset val="100"/>
        <c:tickLblSkip val="1"/>
        <c:tickMarkSkip val="1"/>
        <c:noMultiLvlLbl val="0"/>
      </c:catAx>
      <c:valAx>
        <c:axId val="360196136"/>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0195744"/>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P: Percentage</a:t>
            </a:r>
            <a:r>
              <a:rPr lang="en-GB" baseline="0" dirty="0" smtClean="0"/>
              <a:t> of pupils reporting they are confident or very confident</a:t>
            </a:r>
            <a:endParaRPr lang="en-GB" dirty="0"/>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solidFill>
                  <a:schemeClr val="tx1"/>
                </a:solidFill>
              </a:ln>
              <a:effectLst/>
            </c:spPr>
          </c:marker>
          <c:cat>
            <c:numRef>
              <c:f>'Prior Knowledge'!$A$3:$A$14</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Knowledge'!$D$3:$D$14</c:f>
              <c:numCache>
                <c:formatCode>0%</c:formatCode>
                <c:ptCount val="12"/>
                <c:pt idx="0">
                  <c:v>0.25</c:v>
                </c:pt>
                <c:pt idx="1">
                  <c:v>0.16666666666666666</c:v>
                </c:pt>
                <c:pt idx="2">
                  <c:v>0.20833333333333334</c:v>
                </c:pt>
                <c:pt idx="3">
                  <c:v>0.16666666666666666</c:v>
                </c:pt>
                <c:pt idx="4">
                  <c:v>0.125</c:v>
                </c:pt>
                <c:pt idx="5">
                  <c:v>#N/A</c:v>
                </c:pt>
                <c:pt idx="6">
                  <c:v>8.3333333333333329E-2</c:v>
                </c:pt>
                <c:pt idx="7">
                  <c:v>0.125</c:v>
                </c:pt>
                <c:pt idx="8">
                  <c:v>4.1666666666666664E-2</c:v>
                </c:pt>
                <c:pt idx="9">
                  <c:v>4.1666666666666664E-2</c:v>
                </c:pt>
                <c:pt idx="10">
                  <c:v>0.25</c:v>
                </c:pt>
                <c:pt idx="11">
                  <c:v>0.29166666666666669</c:v>
                </c:pt>
              </c:numCache>
            </c:numRef>
          </c:val>
          <c:smooth val="0"/>
          <c:extLst xmlns:c16r2="http://schemas.microsoft.com/office/drawing/2015/06/chart">
            <c:ext xmlns:c16="http://schemas.microsoft.com/office/drawing/2014/chart" uri="{C3380CC4-5D6E-409C-BE32-E72D297353CC}">
              <c16:uniqueId val="{00000000-5A27-4AB5-9309-E61F02BD72AF}"/>
            </c:ext>
          </c:extLst>
        </c:ser>
        <c:ser>
          <c:idx val="1"/>
          <c:order val="1"/>
          <c:marker>
            <c:symbol val="none"/>
          </c:marker>
          <c:cat>
            <c:numRef>
              <c:f>'Prior Knowledge'!$A$3:$A$14</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Knowledge'!$E$3:$E$14</c:f>
              <c:numCache>
                <c:formatCode>0%</c:formatCode>
                <c:ptCount val="12"/>
                <c:pt idx="0">
                  <c:v>0.16666666666666666</c:v>
                </c:pt>
                <c:pt idx="1">
                  <c:v>0.16666666666666666</c:v>
                </c:pt>
                <c:pt idx="2">
                  <c:v>0.16666666666666666</c:v>
                </c:pt>
                <c:pt idx="3">
                  <c:v>0.16666666666666666</c:v>
                </c:pt>
                <c:pt idx="4">
                  <c:v>0.16666666666666666</c:v>
                </c:pt>
                <c:pt idx="5">
                  <c:v>0.16666666666666666</c:v>
                </c:pt>
                <c:pt idx="6">
                  <c:v>0.16666666666666666</c:v>
                </c:pt>
                <c:pt idx="7">
                  <c:v>0.16666666666666666</c:v>
                </c:pt>
                <c:pt idx="8">
                  <c:v>0.16666666666666666</c:v>
                </c:pt>
                <c:pt idx="9">
                  <c:v>0.16666666666666666</c:v>
                </c:pt>
                <c:pt idx="10">
                  <c:v>0.16666666666666666</c:v>
                </c:pt>
                <c:pt idx="11">
                  <c:v>0.16666666666666666</c:v>
                </c:pt>
              </c:numCache>
            </c:numRef>
          </c:val>
          <c:smooth val="0"/>
          <c:extLst xmlns:c16r2="http://schemas.microsoft.com/office/drawing/2015/06/chart">
            <c:ext xmlns:c16="http://schemas.microsoft.com/office/drawing/2014/chart" uri="{C3380CC4-5D6E-409C-BE32-E72D297353CC}">
              <c16:uniqueId val="{00000000-081F-462C-9662-40E5E2606034}"/>
            </c:ext>
          </c:extLst>
        </c:ser>
        <c:dLbls>
          <c:showLegendKey val="0"/>
          <c:showVal val="0"/>
          <c:showCatName val="0"/>
          <c:showSerName val="0"/>
          <c:showPercent val="0"/>
          <c:showBubbleSize val="0"/>
        </c:dLbls>
        <c:marker val="1"/>
        <c:smooth val="0"/>
        <c:axId val="127440976"/>
        <c:axId val="128873032"/>
      </c:lineChart>
      <c:catAx>
        <c:axId val="127440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873032"/>
        <c:crosses val="autoZero"/>
        <c:auto val="0"/>
        <c:lblAlgn val="ctr"/>
        <c:lblOffset val="100"/>
        <c:noMultiLvlLbl val="0"/>
      </c:catAx>
      <c:valAx>
        <c:axId val="12887303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smtClean="0"/>
                  <a:t>Percentage of Learners</a:t>
                </a:r>
                <a:endParaRPr lang="en-GB" sz="1400" dirty="0"/>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4409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P: Numbers of learners scoring 6 or above</a:t>
            </a:r>
            <a:endParaRPr lang="en-GB" dirty="0"/>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noFill/>
              </a:ln>
              <a:effectLst/>
            </c:spPr>
          </c:marker>
          <c:cat>
            <c:numRef>
              <c:f>Metalinguistics!$A$24:$A$35</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Metalinguistics!$D$24:$D$35</c:f>
              <c:numCache>
                <c:formatCode>0%</c:formatCode>
                <c:ptCount val="12"/>
                <c:pt idx="0">
                  <c:v>1</c:v>
                </c:pt>
                <c:pt idx="1">
                  <c:v>0.91666666666666663</c:v>
                </c:pt>
                <c:pt idx="2">
                  <c:v>0.83333333333333337</c:v>
                </c:pt>
                <c:pt idx="3">
                  <c:v>0.875</c:v>
                </c:pt>
                <c:pt idx="4">
                  <c:v>0.91666666666666663</c:v>
                </c:pt>
                <c:pt idx="5">
                  <c:v>#N/A</c:v>
                </c:pt>
                <c:pt idx="6">
                  <c:v>1</c:v>
                </c:pt>
                <c:pt idx="7">
                  <c:v>1</c:v>
                </c:pt>
                <c:pt idx="8">
                  <c:v>0.875</c:v>
                </c:pt>
                <c:pt idx="9">
                  <c:v>0.83333333333333337</c:v>
                </c:pt>
                <c:pt idx="10">
                  <c:v>1</c:v>
                </c:pt>
                <c:pt idx="11">
                  <c:v>0.91666666666666663</c:v>
                </c:pt>
              </c:numCache>
            </c:numRef>
          </c:val>
          <c:smooth val="0"/>
          <c:extLst xmlns:c16r2="http://schemas.microsoft.com/office/drawing/2015/06/chart">
            <c:ext xmlns:c16="http://schemas.microsoft.com/office/drawing/2014/chart" uri="{C3380CC4-5D6E-409C-BE32-E72D297353CC}">
              <c16:uniqueId val="{00000000-D107-45D8-84FF-12E81BAFE1BD}"/>
            </c:ext>
          </c:extLst>
        </c:ser>
        <c:ser>
          <c:idx val="1"/>
          <c:order val="1"/>
          <c:marker>
            <c:symbol val="none"/>
          </c:marker>
          <c:cat>
            <c:numRef>
              <c:f>Metalinguistics!$A$24:$A$35</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Metalinguistics!$E$24:$E$35</c:f>
              <c:numCache>
                <c:formatCode>0%</c:formatCode>
                <c:ptCount val="12"/>
                <c:pt idx="0">
                  <c:v>0.91666666666666663</c:v>
                </c:pt>
                <c:pt idx="1">
                  <c:v>0.91666666666666663</c:v>
                </c:pt>
                <c:pt idx="2">
                  <c:v>0.91666666666666663</c:v>
                </c:pt>
                <c:pt idx="3">
                  <c:v>0.91666666666666663</c:v>
                </c:pt>
                <c:pt idx="4">
                  <c:v>0.91666666666666663</c:v>
                </c:pt>
                <c:pt idx="5">
                  <c:v>0.91666666666666663</c:v>
                </c:pt>
                <c:pt idx="6">
                  <c:v>0.91666666666666663</c:v>
                </c:pt>
                <c:pt idx="7">
                  <c:v>0.91666666666666663</c:v>
                </c:pt>
                <c:pt idx="8">
                  <c:v>0.91666666666666663</c:v>
                </c:pt>
                <c:pt idx="9">
                  <c:v>0.91666666666666663</c:v>
                </c:pt>
                <c:pt idx="10">
                  <c:v>0.91666666666666663</c:v>
                </c:pt>
                <c:pt idx="11">
                  <c:v>0.91666666666666663</c:v>
                </c:pt>
              </c:numCache>
            </c:numRef>
          </c:val>
          <c:smooth val="0"/>
          <c:extLst xmlns:c16r2="http://schemas.microsoft.com/office/drawing/2015/06/chart">
            <c:ext xmlns:c16="http://schemas.microsoft.com/office/drawing/2014/chart" uri="{C3380CC4-5D6E-409C-BE32-E72D297353CC}">
              <c16:uniqueId val="{00000000-7E69-4F33-875A-810B622B56B4}"/>
            </c:ext>
          </c:extLst>
        </c:ser>
        <c:dLbls>
          <c:showLegendKey val="0"/>
          <c:showVal val="0"/>
          <c:showCatName val="0"/>
          <c:showSerName val="0"/>
          <c:showPercent val="0"/>
          <c:showBubbleSize val="0"/>
        </c:dLbls>
        <c:marker val="1"/>
        <c:smooth val="0"/>
        <c:axId val="128873816"/>
        <c:axId val="128874208"/>
      </c:lineChart>
      <c:catAx>
        <c:axId val="1288738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874208"/>
        <c:crosses val="autoZero"/>
        <c:auto val="0"/>
        <c:lblAlgn val="ctr"/>
        <c:lblOffset val="100"/>
        <c:noMultiLvlLbl val="1"/>
      </c:catAx>
      <c:valAx>
        <c:axId val="128874208"/>
        <c:scaling>
          <c:orientation val="minMax"/>
          <c:min val="0.70000000000000007"/>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Percentage</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873816"/>
        <c:crosses val="autoZero"/>
        <c:crossBetween val="between"/>
      </c:valAx>
      <c:spPr>
        <a:noFill/>
        <a:ln w="25400">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a:t>
            </a:r>
            <a:r>
              <a:rPr lang="en-GB" dirty="0" smtClean="0"/>
              <a:t>learners reporting lessons are appropriate or quite  challenging</a:t>
            </a:r>
            <a:endParaRPr lang="en-GB" dirty="0"/>
          </a:p>
        </c:rich>
      </c:tx>
      <c:overlay val="0"/>
      <c:spPr>
        <a:noFill/>
        <a:ln>
          <a:noFill/>
        </a:ln>
        <a:effectLst/>
      </c:spPr>
    </c:title>
    <c:autoTitleDeleted val="0"/>
    <c:plotArea>
      <c:layout>
        <c:manualLayout>
          <c:layoutTarget val="inner"/>
          <c:xMode val="edge"/>
          <c:yMode val="edge"/>
          <c:x val="0.1119250584018751"/>
          <c:y val="0.12849355731537521"/>
          <c:w val="0.86628197478286983"/>
          <c:h val="0.61915616314451771"/>
        </c:manualLayout>
      </c:layout>
      <c:lineChart>
        <c:grouping val="standard"/>
        <c:varyColors val="0"/>
        <c:ser>
          <c:idx val="0"/>
          <c:order val="0"/>
          <c:marker>
            <c:symbol val="circle"/>
            <c:size val="5"/>
            <c:spPr>
              <a:solidFill>
                <a:schemeClr val="tx1">
                  <a:lumMod val="65000"/>
                  <a:lumOff val="35000"/>
                </a:schemeClr>
              </a:solidFill>
              <a:ln w="9525">
                <a:solidFill>
                  <a:schemeClr val="tx1"/>
                </a:solidFill>
              </a:ln>
              <a:effectLst/>
            </c:spPr>
          </c:marker>
          <c:cat>
            <c:numRef>
              <c:f>Metalinguistics!$A$3:$A$14</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Metalinguistics!$D$3:$D$14</c:f>
              <c:numCache>
                <c:formatCode>0%</c:formatCode>
                <c:ptCount val="12"/>
                <c:pt idx="0">
                  <c:v>0.16666666666666666</c:v>
                </c:pt>
                <c:pt idx="1">
                  <c:v>0.20833333333333334</c:v>
                </c:pt>
                <c:pt idx="2">
                  <c:v>8.3333333333333329E-2</c:v>
                </c:pt>
                <c:pt idx="3">
                  <c:v>0.16666666666666666</c:v>
                </c:pt>
                <c:pt idx="4">
                  <c:v>0.25</c:v>
                </c:pt>
                <c:pt idx="5">
                  <c:v>#N/A</c:v>
                </c:pt>
                <c:pt idx="6">
                  <c:v>4.1666666666666664E-2</c:v>
                </c:pt>
                <c:pt idx="7">
                  <c:v>4.1666666666666664E-2</c:v>
                </c:pt>
                <c:pt idx="8">
                  <c:v>0</c:v>
                </c:pt>
                <c:pt idx="9">
                  <c:v>4.1666666666666664E-2</c:v>
                </c:pt>
                <c:pt idx="10">
                  <c:v>0</c:v>
                </c:pt>
                <c:pt idx="11">
                  <c:v>0</c:v>
                </c:pt>
              </c:numCache>
            </c:numRef>
          </c:val>
          <c:smooth val="0"/>
          <c:extLst xmlns:c16r2="http://schemas.microsoft.com/office/drawing/2015/06/chart">
            <c:ext xmlns:c16="http://schemas.microsoft.com/office/drawing/2014/chart" uri="{C3380CC4-5D6E-409C-BE32-E72D297353CC}">
              <c16:uniqueId val="{00000000-BAEA-494D-BAF8-4851AAB93F29}"/>
            </c:ext>
          </c:extLst>
        </c:ser>
        <c:ser>
          <c:idx val="1"/>
          <c:order val="1"/>
          <c:marker>
            <c:symbol val="none"/>
          </c:marker>
          <c:cat>
            <c:numRef>
              <c:f>Metalinguistics!$A$3:$A$14</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Metalinguistics!$E$3:$E$14</c:f>
              <c:numCache>
                <c:formatCode>0%</c:formatCode>
                <c:ptCount val="12"/>
                <c:pt idx="0">
                  <c:v>4.1666666666666664E-2</c:v>
                </c:pt>
                <c:pt idx="1">
                  <c:v>4.1666666666666664E-2</c:v>
                </c:pt>
                <c:pt idx="2">
                  <c:v>4.1666666666666664E-2</c:v>
                </c:pt>
                <c:pt idx="3">
                  <c:v>4.1666666666666664E-2</c:v>
                </c:pt>
                <c:pt idx="4">
                  <c:v>4.1666666666666664E-2</c:v>
                </c:pt>
                <c:pt idx="5">
                  <c:v>4.1666666666666664E-2</c:v>
                </c:pt>
                <c:pt idx="6">
                  <c:v>4.1666666666666664E-2</c:v>
                </c:pt>
                <c:pt idx="7">
                  <c:v>4.1666666666666664E-2</c:v>
                </c:pt>
                <c:pt idx="8">
                  <c:v>4.1666666666666664E-2</c:v>
                </c:pt>
                <c:pt idx="9">
                  <c:v>4.1666666666666664E-2</c:v>
                </c:pt>
                <c:pt idx="10">
                  <c:v>4.1666666666666664E-2</c:v>
                </c:pt>
                <c:pt idx="11">
                  <c:v>4.1666666666666664E-2</c:v>
                </c:pt>
              </c:numCache>
            </c:numRef>
          </c:val>
          <c:smooth val="0"/>
          <c:extLst xmlns:c16r2="http://schemas.microsoft.com/office/drawing/2015/06/chart">
            <c:ext xmlns:c16="http://schemas.microsoft.com/office/drawing/2014/chart" uri="{C3380CC4-5D6E-409C-BE32-E72D297353CC}">
              <c16:uniqueId val="{00000000-A501-4FBE-BF35-58947A70DE85}"/>
            </c:ext>
          </c:extLst>
        </c:ser>
        <c:dLbls>
          <c:showLegendKey val="0"/>
          <c:showVal val="0"/>
          <c:showCatName val="0"/>
          <c:showSerName val="0"/>
          <c:showPercent val="0"/>
          <c:showBubbleSize val="0"/>
        </c:dLbls>
        <c:marker val="1"/>
        <c:smooth val="0"/>
        <c:axId val="128874992"/>
        <c:axId val="128875384"/>
      </c:lineChart>
      <c:catAx>
        <c:axId val="128874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875384"/>
        <c:crosses val="autoZero"/>
        <c:auto val="0"/>
        <c:lblAlgn val="ctr"/>
        <c:lblOffset val="100"/>
        <c:noMultiLvlLbl val="0"/>
      </c:catAx>
      <c:valAx>
        <c:axId val="12887538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Percentage</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8749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rgbClr val="000000"/>
                </a:solidFill>
                <a:latin typeface="Arial"/>
                <a:ea typeface="Arial"/>
                <a:cs typeface="Arial"/>
              </a:defRPr>
            </a:pPr>
            <a:r>
              <a:rPr lang="en-US" sz="2800" dirty="0"/>
              <a:t>Travel time from work to home </a:t>
            </a:r>
          </a:p>
        </c:rich>
      </c:tx>
      <c:layout>
        <c:manualLayout>
          <c:xMode val="edge"/>
          <c:yMode val="edge"/>
          <c:x val="0.22352077865266842"/>
          <c:y val="2.6822019775580484E-2"/>
        </c:manualLayout>
      </c:layout>
      <c:overlay val="0"/>
      <c:spPr>
        <a:noFill/>
        <a:ln w="25400">
          <a:noFill/>
        </a:ln>
      </c:spPr>
    </c:title>
    <c:autoTitleDeleted val="0"/>
    <c:plotArea>
      <c:layout>
        <c:manualLayout>
          <c:layoutTarget val="inner"/>
          <c:xMode val="edge"/>
          <c:yMode val="edge"/>
          <c:x val="8.1250165303884486E-2"/>
          <c:y val="0.13370341899874652"/>
          <c:w val="0.88750180562704595"/>
          <c:h val="0.66213284025512642"/>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wksDatabase01!$BJ$62:$BJ$85</c:f>
              <c:numCache>
                <c:formatCode>m/d/yyyy</c:formatCode>
                <c:ptCount val="24"/>
                <c:pt idx="0">
                  <c:v>42988</c:v>
                </c:pt>
                <c:pt idx="1">
                  <c:v>42989</c:v>
                </c:pt>
                <c:pt idx="2">
                  <c:v>42990</c:v>
                </c:pt>
                <c:pt idx="3">
                  <c:v>42991</c:v>
                </c:pt>
                <c:pt idx="4">
                  <c:v>42992</c:v>
                </c:pt>
                <c:pt idx="5">
                  <c:v>42993</c:v>
                </c:pt>
                <c:pt idx="6">
                  <c:v>42994</c:v>
                </c:pt>
                <c:pt idx="7">
                  <c:v>42995</c:v>
                </c:pt>
                <c:pt idx="8">
                  <c:v>42996</c:v>
                </c:pt>
                <c:pt idx="9">
                  <c:v>42997</c:v>
                </c:pt>
                <c:pt idx="10">
                  <c:v>42998</c:v>
                </c:pt>
                <c:pt idx="11">
                  <c:v>42999</c:v>
                </c:pt>
                <c:pt idx="12">
                  <c:v>43000</c:v>
                </c:pt>
                <c:pt idx="13">
                  <c:v>43001</c:v>
                </c:pt>
                <c:pt idx="14">
                  <c:v>43002</c:v>
                </c:pt>
                <c:pt idx="15">
                  <c:v>43003</c:v>
                </c:pt>
                <c:pt idx="16">
                  <c:v>43004</c:v>
                </c:pt>
                <c:pt idx="17">
                  <c:v>43005</c:v>
                </c:pt>
                <c:pt idx="18">
                  <c:v>43006</c:v>
                </c:pt>
                <c:pt idx="19">
                  <c:v>43007</c:v>
                </c:pt>
                <c:pt idx="20">
                  <c:v>43008</c:v>
                </c:pt>
                <c:pt idx="21">
                  <c:v>43009</c:v>
                </c:pt>
                <c:pt idx="22">
                  <c:v>43010</c:v>
                </c:pt>
                <c:pt idx="23">
                  <c:v>43011</c:v>
                </c:pt>
              </c:numCache>
            </c:numRef>
          </c:cat>
          <c:val>
            <c:numRef>
              <c:f>wksDatabase01!$BK$62:$BK$85</c:f>
              <c:numCache>
                <c:formatCode>General</c:formatCode>
                <c:ptCount val="24"/>
                <c:pt idx="0">
                  <c:v>42</c:v>
                </c:pt>
                <c:pt idx="1">
                  <c:v>61</c:v>
                </c:pt>
                <c:pt idx="2">
                  <c:v>50</c:v>
                </c:pt>
                <c:pt idx="3">
                  <c:v>63</c:v>
                </c:pt>
                <c:pt idx="4">
                  <c:v>46</c:v>
                </c:pt>
                <c:pt idx="5">
                  <c:v>52</c:v>
                </c:pt>
                <c:pt idx="6">
                  <c:v>69</c:v>
                </c:pt>
                <c:pt idx="7">
                  <c:v>53</c:v>
                </c:pt>
                <c:pt idx="8">
                  <c:v>75</c:v>
                </c:pt>
                <c:pt idx="9">
                  <c:v>50</c:v>
                </c:pt>
                <c:pt idx="10">
                  <c:v>47</c:v>
                </c:pt>
                <c:pt idx="11">
                  <c:v>45</c:v>
                </c:pt>
                <c:pt idx="12">
                  <c:v>72</c:v>
                </c:pt>
                <c:pt idx="13">
                  <c:v>46</c:v>
                </c:pt>
                <c:pt idx="14">
                  <c:v>60</c:v>
                </c:pt>
                <c:pt idx="15">
                  <c:v>63</c:v>
                </c:pt>
                <c:pt idx="16">
                  <c:v>58</c:v>
                </c:pt>
                <c:pt idx="17">
                  <c:v>43</c:v>
                </c:pt>
                <c:pt idx="18">
                  <c:v>49</c:v>
                </c:pt>
                <c:pt idx="19">
                  <c:v>62</c:v>
                </c:pt>
                <c:pt idx="20">
                  <c:v>58</c:v>
                </c:pt>
                <c:pt idx="21">
                  <c:v>42</c:v>
                </c:pt>
                <c:pt idx="22">
                  <c:v>68</c:v>
                </c:pt>
                <c:pt idx="23">
                  <c:v>45</c:v>
                </c:pt>
              </c:numCache>
            </c:numRef>
          </c:val>
          <c:smooth val="0"/>
          <c:extLst xmlns:c16r2="http://schemas.microsoft.com/office/drawing/2015/06/chart">
            <c:ext xmlns:c16="http://schemas.microsoft.com/office/drawing/2014/chart" uri="{C3380CC4-5D6E-409C-BE32-E72D297353CC}">
              <c16:uniqueId val="{00000000-A587-49FB-9A72-09174824654C}"/>
            </c:ext>
          </c:extLst>
        </c:ser>
        <c:ser>
          <c:idx val="1"/>
          <c:order val="1"/>
          <c:tx>
            <c:v>Median</c:v>
          </c:tx>
          <c:spPr>
            <a:ln w="19050">
              <a:solidFill>
                <a:srgbClr val="002060"/>
              </a:solidFill>
              <a:prstDash val="solid"/>
            </a:ln>
          </c:spPr>
          <c:marker>
            <c:symbol val="none"/>
          </c:marker>
          <c:cat>
            <c:numRef>
              <c:f>wksDatabase01!$BJ$62:$BJ$85</c:f>
              <c:numCache>
                <c:formatCode>m/d/yyyy</c:formatCode>
                <c:ptCount val="24"/>
                <c:pt idx="0">
                  <c:v>42988</c:v>
                </c:pt>
                <c:pt idx="1">
                  <c:v>42989</c:v>
                </c:pt>
                <c:pt idx="2">
                  <c:v>42990</c:v>
                </c:pt>
                <c:pt idx="3">
                  <c:v>42991</c:v>
                </c:pt>
                <c:pt idx="4">
                  <c:v>42992</c:v>
                </c:pt>
                <c:pt idx="5">
                  <c:v>42993</c:v>
                </c:pt>
                <c:pt idx="6">
                  <c:v>42994</c:v>
                </c:pt>
                <c:pt idx="7">
                  <c:v>42995</c:v>
                </c:pt>
                <c:pt idx="8">
                  <c:v>42996</c:v>
                </c:pt>
                <c:pt idx="9">
                  <c:v>42997</c:v>
                </c:pt>
                <c:pt idx="10">
                  <c:v>42998</c:v>
                </c:pt>
                <c:pt idx="11">
                  <c:v>42999</c:v>
                </c:pt>
                <c:pt idx="12">
                  <c:v>43000</c:v>
                </c:pt>
                <c:pt idx="13">
                  <c:v>43001</c:v>
                </c:pt>
                <c:pt idx="14">
                  <c:v>43002</c:v>
                </c:pt>
                <c:pt idx="15">
                  <c:v>43003</c:v>
                </c:pt>
                <c:pt idx="16">
                  <c:v>43004</c:v>
                </c:pt>
                <c:pt idx="17">
                  <c:v>43005</c:v>
                </c:pt>
                <c:pt idx="18">
                  <c:v>43006</c:v>
                </c:pt>
                <c:pt idx="19">
                  <c:v>43007</c:v>
                </c:pt>
                <c:pt idx="20">
                  <c:v>43008</c:v>
                </c:pt>
                <c:pt idx="21">
                  <c:v>43009</c:v>
                </c:pt>
                <c:pt idx="22">
                  <c:v>43010</c:v>
                </c:pt>
                <c:pt idx="23">
                  <c:v>43011</c:v>
                </c:pt>
              </c:numCache>
            </c:numRef>
          </c:cat>
          <c:val>
            <c:numRef>
              <c:f>wksDatabase01!$BL$62:$BL$85</c:f>
              <c:numCache>
                <c:formatCode>0.0</c:formatCode>
                <c:ptCount val="24"/>
                <c:pt idx="0">
                  <c:v>52.5</c:v>
                </c:pt>
                <c:pt idx="1">
                  <c:v>52.5</c:v>
                </c:pt>
                <c:pt idx="2">
                  <c:v>52.5</c:v>
                </c:pt>
                <c:pt idx="3">
                  <c:v>52.5</c:v>
                </c:pt>
                <c:pt idx="4">
                  <c:v>52.5</c:v>
                </c:pt>
                <c:pt idx="5">
                  <c:v>52.5</c:v>
                </c:pt>
                <c:pt idx="6">
                  <c:v>52.5</c:v>
                </c:pt>
                <c:pt idx="7">
                  <c:v>52.5</c:v>
                </c:pt>
                <c:pt idx="8">
                  <c:v>52.5</c:v>
                </c:pt>
                <c:pt idx="9">
                  <c:v>52.5</c:v>
                </c:pt>
                <c:pt idx="10">
                  <c:v>52.5</c:v>
                </c:pt>
                <c:pt idx="11">
                  <c:v>52.5</c:v>
                </c:pt>
                <c:pt idx="12">
                  <c:v>52.5</c:v>
                </c:pt>
                <c:pt idx="13">
                  <c:v>52.5</c:v>
                </c:pt>
                <c:pt idx="14">
                  <c:v>52.5</c:v>
                </c:pt>
                <c:pt idx="15">
                  <c:v>52.5</c:v>
                </c:pt>
                <c:pt idx="16">
                  <c:v>52.5</c:v>
                </c:pt>
                <c:pt idx="17">
                  <c:v>52.5</c:v>
                </c:pt>
                <c:pt idx="18">
                  <c:v>52.5</c:v>
                </c:pt>
                <c:pt idx="19">
                  <c:v>52.5</c:v>
                </c:pt>
                <c:pt idx="20">
                  <c:v>52.5</c:v>
                </c:pt>
                <c:pt idx="21">
                  <c:v>52.5</c:v>
                </c:pt>
                <c:pt idx="22">
                  <c:v>52.5</c:v>
                </c:pt>
                <c:pt idx="23">
                  <c:v>52.5</c:v>
                </c:pt>
              </c:numCache>
            </c:numRef>
          </c:val>
          <c:smooth val="0"/>
          <c:extLst xmlns:c16r2="http://schemas.microsoft.com/office/drawing/2015/06/chart">
            <c:ext xmlns:c16="http://schemas.microsoft.com/office/drawing/2014/chart" uri="{C3380CC4-5D6E-409C-BE32-E72D297353CC}">
              <c16:uniqueId val="{00000001-A587-49FB-9A72-09174824654C}"/>
            </c:ext>
          </c:extLst>
        </c:ser>
        <c:dLbls>
          <c:showLegendKey val="0"/>
          <c:showVal val="0"/>
          <c:showCatName val="0"/>
          <c:showSerName val="0"/>
          <c:showPercent val="0"/>
          <c:showBubbleSize val="0"/>
        </c:dLbls>
        <c:marker val="1"/>
        <c:smooth val="0"/>
        <c:axId val="272843584"/>
        <c:axId val="272843976"/>
      </c:lineChart>
      <c:catAx>
        <c:axId val="272843584"/>
        <c:scaling>
          <c:orientation val="minMax"/>
        </c:scaling>
        <c:delete val="0"/>
        <c:axPos val="b"/>
        <c:numFmt formatCode="m/d/yyyy" sourceLinked="0"/>
        <c:majorTickMark val="out"/>
        <c:minorTickMark val="none"/>
        <c:tickLblPos val="nextTo"/>
        <c:spPr>
          <a:ln w="3175">
            <a:solidFill>
              <a:srgbClr val="000000"/>
            </a:solidFill>
            <a:prstDash val="solid"/>
          </a:ln>
        </c:spPr>
        <c:txPr>
          <a:bodyPr rot="-2700000" vert="horz"/>
          <a:lstStyle/>
          <a:p>
            <a:pPr>
              <a:defRPr sz="900" b="0" i="0" u="none" strike="noStrike" baseline="0">
                <a:solidFill>
                  <a:srgbClr val="000000"/>
                </a:solidFill>
                <a:latin typeface="Arial"/>
                <a:ea typeface="Arial"/>
                <a:cs typeface="Arial"/>
              </a:defRPr>
            </a:pPr>
            <a:endParaRPr lang="en-US"/>
          </a:p>
        </c:txPr>
        <c:crossAx val="272843976"/>
        <c:crosses val="autoZero"/>
        <c:auto val="0"/>
        <c:lblAlgn val="ctr"/>
        <c:lblOffset val="100"/>
        <c:tickLblSkip val="1"/>
        <c:tickMarkSkip val="1"/>
        <c:noMultiLvlLbl val="0"/>
      </c:catAx>
      <c:valAx>
        <c:axId val="272843976"/>
        <c:scaling>
          <c:orientation val="minMax"/>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272843584"/>
        <c:crosses val="autoZero"/>
        <c:crossBetween val="between"/>
        <c:minorUnit val="1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2400" dirty="0"/>
              <a:t>T</a:t>
            </a:r>
            <a:r>
              <a:rPr lang="en-US" sz="2400" baseline="0" dirty="0"/>
              <a:t>ravel time from work to home</a:t>
            </a:r>
            <a:endParaRPr lang="en-US" sz="2400" dirty="0"/>
          </a:p>
        </c:rich>
      </c:tx>
      <c:layout>
        <c:manualLayout>
          <c:xMode val="edge"/>
          <c:yMode val="edge"/>
          <c:x val="0.29606353893263343"/>
          <c:y val="3.7543050772136433E-2"/>
        </c:manualLayout>
      </c:layout>
      <c:overlay val="0"/>
      <c:spPr>
        <a:noFill/>
        <a:ln w="25400">
          <a:noFill/>
        </a:ln>
      </c:spPr>
    </c:title>
    <c:autoTitleDeleted val="0"/>
    <c:plotArea>
      <c:layout>
        <c:manualLayout>
          <c:layoutTarget val="inner"/>
          <c:xMode val="edge"/>
          <c:yMode val="edge"/>
          <c:x val="8.1250165303884486E-2"/>
          <c:y val="0.13370341899874652"/>
          <c:w val="0.88750180562704595"/>
          <c:h val="0.66213284025512642"/>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wksDatabase01!$V$62:$V$85</c:f>
              <c:numCache>
                <c:formatCode>m/d/yyyy</c:formatCode>
                <c:ptCount val="24"/>
                <c:pt idx="0">
                  <c:v>43018</c:v>
                </c:pt>
                <c:pt idx="1">
                  <c:v>43019</c:v>
                </c:pt>
                <c:pt idx="2">
                  <c:v>43020</c:v>
                </c:pt>
                <c:pt idx="3">
                  <c:v>43021</c:v>
                </c:pt>
                <c:pt idx="4">
                  <c:v>43024</c:v>
                </c:pt>
                <c:pt idx="5">
                  <c:v>43025</c:v>
                </c:pt>
                <c:pt idx="6">
                  <c:v>43026</c:v>
                </c:pt>
                <c:pt idx="7">
                  <c:v>43027</c:v>
                </c:pt>
                <c:pt idx="8">
                  <c:v>43028</c:v>
                </c:pt>
                <c:pt idx="9">
                  <c:v>43031</c:v>
                </c:pt>
                <c:pt idx="10">
                  <c:v>43032</c:v>
                </c:pt>
                <c:pt idx="11">
                  <c:v>43033</c:v>
                </c:pt>
                <c:pt idx="12">
                  <c:v>43034</c:v>
                </c:pt>
                <c:pt idx="13">
                  <c:v>43035</c:v>
                </c:pt>
                <c:pt idx="14">
                  <c:v>43038</c:v>
                </c:pt>
                <c:pt idx="15">
                  <c:v>43039</c:v>
                </c:pt>
                <c:pt idx="16">
                  <c:v>43040</c:v>
                </c:pt>
                <c:pt idx="17">
                  <c:v>43041</c:v>
                </c:pt>
                <c:pt idx="18">
                  <c:v>43042</c:v>
                </c:pt>
                <c:pt idx="19">
                  <c:v>43045</c:v>
                </c:pt>
                <c:pt idx="20">
                  <c:v>43046</c:v>
                </c:pt>
                <c:pt idx="21">
                  <c:v>43047</c:v>
                </c:pt>
                <c:pt idx="22">
                  <c:v>43048</c:v>
                </c:pt>
                <c:pt idx="23">
                  <c:v>43049</c:v>
                </c:pt>
              </c:numCache>
            </c:numRef>
          </c:cat>
          <c:val>
            <c:numRef>
              <c:f>wksDatabase01!$W$62:$W$85</c:f>
              <c:numCache>
                <c:formatCode>General</c:formatCode>
                <c:ptCount val="24"/>
                <c:pt idx="0">
                  <c:v>42</c:v>
                </c:pt>
                <c:pt idx="1">
                  <c:v>61</c:v>
                </c:pt>
                <c:pt idx="2">
                  <c:v>50</c:v>
                </c:pt>
                <c:pt idx="3">
                  <c:v>63</c:v>
                </c:pt>
                <c:pt idx="4">
                  <c:v>46</c:v>
                </c:pt>
                <c:pt idx="5">
                  <c:v>52</c:v>
                </c:pt>
                <c:pt idx="6">
                  <c:v>69</c:v>
                </c:pt>
                <c:pt idx="7">
                  <c:v>53</c:v>
                </c:pt>
                <c:pt idx="8">
                  <c:v>75</c:v>
                </c:pt>
                <c:pt idx="9">
                  <c:v>50</c:v>
                </c:pt>
                <c:pt idx="10">
                  <c:v>47</c:v>
                </c:pt>
                <c:pt idx="11">
                  <c:v>45</c:v>
                </c:pt>
                <c:pt idx="12">
                  <c:v>180</c:v>
                </c:pt>
                <c:pt idx="13">
                  <c:v>46</c:v>
                </c:pt>
                <c:pt idx="14">
                  <c:v>60</c:v>
                </c:pt>
                <c:pt idx="15">
                  <c:v>63</c:v>
                </c:pt>
                <c:pt idx="16">
                  <c:v>58</c:v>
                </c:pt>
                <c:pt idx="17">
                  <c:v>43</c:v>
                </c:pt>
                <c:pt idx="18">
                  <c:v>49</c:v>
                </c:pt>
                <c:pt idx="19">
                  <c:v>62</c:v>
                </c:pt>
                <c:pt idx="20">
                  <c:v>58</c:v>
                </c:pt>
                <c:pt idx="21">
                  <c:v>42</c:v>
                </c:pt>
                <c:pt idx="22">
                  <c:v>68</c:v>
                </c:pt>
                <c:pt idx="23">
                  <c:v>45</c:v>
                </c:pt>
              </c:numCache>
            </c:numRef>
          </c:val>
          <c:smooth val="0"/>
          <c:extLst xmlns:c16r2="http://schemas.microsoft.com/office/drawing/2015/06/chart">
            <c:ext xmlns:c16="http://schemas.microsoft.com/office/drawing/2014/chart" uri="{C3380CC4-5D6E-409C-BE32-E72D297353CC}">
              <c16:uniqueId val="{00000000-EF2B-4CCB-9CBF-BDB627186AE9}"/>
            </c:ext>
          </c:extLst>
        </c:ser>
        <c:ser>
          <c:idx val="1"/>
          <c:order val="1"/>
          <c:tx>
            <c:v>Median</c:v>
          </c:tx>
          <c:spPr>
            <a:ln w="19050">
              <a:solidFill>
                <a:srgbClr val="002060"/>
              </a:solidFill>
              <a:prstDash val="solid"/>
            </a:ln>
          </c:spPr>
          <c:marker>
            <c:symbol val="none"/>
          </c:marker>
          <c:cat>
            <c:numRef>
              <c:f>wksDatabase01!$V$62:$V$85</c:f>
              <c:numCache>
                <c:formatCode>m/d/yyyy</c:formatCode>
                <c:ptCount val="24"/>
                <c:pt idx="0">
                  <c:v>43018</c:v>
                </c:pt>
                <c:pt idx="1">
                  <c:v>43019</c:v>
                </c:pt>
                <c:pt idx="2">
                  <c:v>43020</c:v>
                </c:pt>
                <c:pt idx="3">
                  <c:v>43021</c:v>
                </c:pt>
                <c:pt idx="4">
                  <c:v>43024</c:v>
                </c:pt>
                <c:pt idx="5">
                  <c:v>43025</c:v>
                </c:pt>
                <c:pt idx="6">
                  <c:v>43026</c:v>
                </c:pt>
                <c:pt idx="7">
                  <c:v>43027</c:v>
                </c:pt>
                <c:pt idx="8">
                  <c:v>43028</c:v>
                </c:pt>
                <c:pt idx="9">
                  <c:v>43031</c:v>
                </c:pt>
                <c:pt idx="10">
                  <c:v>43032</c:v>
                </c:pt>
                <c:pt idx="11">
                  <c:v>43033</c:v>
                </c:pt>
                <c:pt idx="12">
                  <c:v>43034</c:v>
                </c:pt>
                <c:pt idx="13">
                  <c:v>43035</c:v>
                </c:pt>
                <c:pt idx="14">
                  <c:v>43038</c:v>
                </c:pt>
                <c:pt idx="15">
                  <c:v>43039</c:v>
                </c:pt>
                <c:pt idx="16">
                  <c:v>43040</c:v>
                </c:pt>
                <c:pt idx="17">
                  <c:v>43041</c:v>
                </c:pt>
                <c:pt idx="18">
                  <c:v>43042</c:v>
                </c:pt>
                <c:pt idx="19">
                  <c:v>43045</c:v>
                </c:pt>
                <c:pt idx="20">
                  <c:v>43046</c:v>
                </c:pt>
                <c:pt idx="21">
                  <c:v>43047</c:v>
                </c:pt>
                <c:pt idx="22">
                  <c:v>43048</c:v>
                </c:pt>
                <c:pt idx="23">
                  <c:v>43049</c:v>
                </c:pt>
              </c:numCache>
            </c:numRef>
          </c:cat>
          <c:val>
            <c:numRef>
              <c:f>wksDatabase01!$X$62:$X$85</c:f>
              <c:numCache>
                <c:formatCode>0.0</c:formatCode>
                <c:ptCount val="24"/>
                <c:pt idx="0">
                  <c:v>52.5</c:v>
                </c:pt>
                <c:pt idx="1">
                  <c:v>52.5</c:v>
                </c:pt>
                <c:pt idx="2">
                  <c:v>52.5</c:v>
                </c:pt>
                <c:pt idx="3">
                  <c:v>52.5</c:v>
                </c:pt>
                <c:pt idx="4">
                  <c:v>52.5</c:v>
                </c:pt>
                <c:pt idx="5">
                  <c:v>52.5</c:v>
                </c:pt>
                <c:pt idx="6">
                  <c:v>52.5</c:v>
                </c:pt>
                <c:pt idx="7">
                  <c:v>52.5</c:v>
                </c:pt>
                <c:pt idx="8">
                  <c:v>52.5</c:v>
                </c:pt>
                <c:pt idx="9">
                  <c:v>52.5</c:v>
                </c:pt>
                <c:pt idx="10">
                  <c:v>52.5</c:v>
                </c:pt>
                <c:pt idx="11">
                  <c:v>52.5</c:v>
                </c:pt>
                <c:pt idx="12">
                  <c:v>52.5</c:v>
                </c:pt>
                <c:pt idx="13">
                  <c:v>52.5</c:v>
                </c:pt>
                <c:pt idx="14">
                  <c:v>52.5</c:v>
                </c:pt>
                <c:pt idx="15">
                  <c:v>52.5</c:v>
                </c:pt>
                <c:pt idx="16">
                  <c:v>52.5</c:v>
                </c:pt>
                <c:pt idx="17">
                  <c:v>52.5</c:v>
                </c:pt>
                <c:pt idx="18">
                  <c:v>52.5</c:v>
                </c:pt>
                <c:pt idx="19">
                  <c:v>52.5</c:v>
                </c:pt>
                <c:pt idx="20">
                  <c:v>52.5</c:v>
                </c:pt>
                <c:pt idx="21">
                  <c:v>52.5</c:v>
                </c:pt>
                <c:pt idx="22">
                  <c:v>52.5</c:v>
                </c:pt>
                <c:pt idx="23">
                  <c:v>52.5</c:v>
                </c:pt>
              </c:numCache>
            </c:numRef>
          </c:val>
          <c:smooth val="0"/>
          <c:extLst xmlns:c16r2="http://schemas.microsoft.com/office/drawing/2015/06/chart">
            <c:ext xmlns:c16="http://schemas.microsoft.com/office/drawing/2014/chart" uri="{C3380CC4-5D6E-409C-BE32-E72D297353CC}">
              <c16:uniqueId val="{00000001-EF2B-4CCB-9CBF-BDB627186AE9}"/>
            </c:ext>
          </c:extLst>
        </c:ser>
        <c:dLbls>
          <c:showLegendKey val="0"/>
          <c:showVal val="0"/>
          <c:showCatName val="0"/>
          <c:showSerName val="0"/>
          <c:showPercent val="0"/>
          <c:showBubbleSize val="0"/>
        </c:dLbls>
        <c:marker val="1"/>
        <c:smooth val="0"/>
        <c:axId val="360808480"/>
        <c:axId val="360808872"/>
      </c:lineChart>
      <c:catAx>
        <c:axId val="360808480"/>
        <c:scaling>
          <c:orientation val="minMax"/>
        </c:scaling>
        <c:delete val="0"/>
        <c:axPos val="b"/>
        <c:numFmt formatCode="m/d/yyyy" sourceLinked="0"/>
        <c:majorTickMark val="out"/>
        <c:minorTickMark val="none"/>
        <c:tickLblPos val="nextTo"/>
        <c:spPr>
          <a:ln w="3175">
            <a:solidFill>
              <a:srgbClr val="000000"/>
            </a:solidFill>
            <a:prstDash val="solid"/>
          </a:ln>
        </c:spPr>
        <c:txPr>
          <a:bodyPr rot="-2700000" vert="horz"/>
          <a:lstStyle/>
          <a:p>
            <a:pPr>
              <a:defRPr sz="900" b="0" i="0" u="none" strike="noStrike" baseline="0">
                <a:solidFill>
                  <a:srgbClr val="000000"/>
                </a:solidFill>
                <a:latin typeface="Arial"/>
                <a:ea typeface="Arial"/>
                <a:cs typeface="Arial"/>
              </a:defRPr>
            </a:pPr>
            <a:endParaRPr lang="en-US"/>
          </a:p>
        </c:txPr>
        <c:crossAx val="360808872"/>
        <c:crosses val="autoZero"/>
        <c:auto val="0"/>
        <c:lblAlgn val="ctr"/>
        <c:lblOffset val="100"/>
        <c:tickLblSkip val="1"/>
        <c:tickMarkSkip val="1"/>
        <c:noMultiLvlLbl val="0"/>
      </c:catAx>
      <c:valAx>
        <c:axId val="360808872"/>
        <c:scaling>
          <c:orientation val="minMax"/>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60808480"/>
        <c:crosses val="autoZero"/>
        <c:crossBetween val="between"/>
        <c:minorUnit val="1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86E-2"/>
        </c:manualLayout>
      </c:layout>
      <c:overlay val="0"/>
      <c:spPr>
        <a:noFill/>
        <a:ln w="25400">
          <a:noFill/>
        </a:ln>
      </c:spPr>
    </c:title>
    <c:autoTitleDeleted val="0"/>
    <c:plotArea>
      <c:layout>
        <c:manualLayout>
          <c:layoutTarget val="inner"/>
          <c:xMode val="edge"/>
          <c:yMode val="edge"/>
          <c:x val="8.1250165303884556E-2"/>
          <c:y val="0.13370341899874652"/>
          <c:w val="0.88750180562704595"/>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xmlns:c16r2="http://schemas.microsoft.com/office/drawing/2015/06/chart">
                <c:ext xmlns:c16="http://schemas.microsoft.com/office/drawing/2014/chart" uri="{C3380CC4-5D6E-409C-BE32-E72D297353CC}">
                  <c16:uniqueId val="{00000000-37F9-4722-AD50-0E40D22A728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37F9-4722-AD50-0E40D22A728F}"/>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37F9-4722-AD50-0E40D22A728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37F9-4722-AD50-0E40D22A728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37F9-4722-AD50-0E40D22A728F}"/>
                </c:ext>
                <c:ext xmlns:c15="http://schemas.microsoft.com/office/drawing/2012/chart" uri="{CE6537A1-D6FC-4f65-9D91-7224C49458BB}"/>
              </c:extLst>
            </c:dLbl>
            <c:dLbl>
              <c:idx val="5"/>
              <c:layout>
                <c:manualLayout>
                  <c:x val="-4.5362779841787874E-2"/>
                  <c:y val="-5.0956623982216009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7F9-4722-AD50-0E40D22A728F}"/>
                </c:ext>
                <c:ext xmlns:c15="http://schemas.microsoft.com/office/drawing/2012/chart" uri="{CE6537A1-D6FC-4f65-9D91-7224C49458BB}">
                  <c15:dlblFieldTable>
                    <c15:dlblFTEntry>
                      <c15:txfldGUID>{05DF948A-A760-4947-A1D9-A3FCFA9EC43E}</c15:txfldGUID>
                      <c15:f>Sheet1!$C$32</c15:f>
                      <c15:dlblFieldTableCache>
                        <c:ptCount val="1"/>
                        <c:pt idx="0">
                          <c:v>Event 1</c:v>
                        </c:pt>
                      </c15:dlblFieldTableCache>
                    </c15:dlblFTEntry>
                  </c15:dlblFieldTable>
                  <c15:showDataLabelsRange val="0"/>
                </c:ext>
              </c:extLst>
            </c:dLbl>
            <c:dLbl>
              <c:idx val="6"/>
              <c:delete val="1"/>
              <c:extLst xmlns:c16r2="http://schemas.microsoft.com/office/drawing/2015/06/chart">
                <c:ext xmlns:c16="http://schemas.microsoft.com/office/drawing/2014/chart" uri="{C3380CC4-5D6E-409C-BE32-E72D297353CC}">
                  <c16:uniqueId val="{00000006-37F9-4722-AD50-0E40D22A728F}"/>
                </c:ext>
                <c:ext xmlns:c15="http://schemas.microsoft.com/office/drawing/2012/chart" uri="{CE6537A1-D6FC-4f65-9D91-7224C49458BB}"/>
              </c:extLst>
            </c:dLbl>
            <c:dLbl>
              <c:idx val="7"/>
              <c:layout>
                <c:manualLayout>
                  <c:x val="-4.1219285945421243E-2"/>
                  <c:y val="4.3479523963614125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7F9-4722-AD50-0E40D22A728F}"/>
                </c:ext>
                <c:ext xmlns:c15="http://schemas.microsoft.com/office/drawing/2012/chart" uri="{CE6537A1-D6FC-4f65-9D91-7224C49458BB}">
                  <c15:dlblFieldTable>
                    <c15:dlblFTEntry>
                      <c15:txfldGUID>{AEFDA429-B589-4F7F-9BAE-EDCFC6A35F61}</c15:txfldGUID>
                      <c15:f>Sheet1!$C$34</c15:f>
                      <c15:dlblFieldTableCache>
                        <c:ptCount val="1"/>
                        <c:pt idx="0">
                          <c:v>Event 2</c:v>
                        </c:pt>
                      </c15:dlblFieldTableCache>
                    </c15:dlblFTEntry>
                  </c15:dlblFieldTable>
                  <c15:showDataLabelsRange val="0"/>
                </c:ext>
              </c:extLst>
            </c:dLbl>
            <c:dLbl>
              <c:idx val="8"/>
              <c:layout>
                <c:manualLayout>
                  <c:x val="-2.8721820731312025E-3"/>
                  <c:y val="3.2520619854025108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7F9-4722-AD50-0E40D22A728F}"/>
                </c:ext>
                <c:ext xmlns:c15="http://schemas.microsoft.com/office/drawing/2012/chart" uri="{CE6537A1-D6FC-4f65-9D91-7224C49458BB}">
                  <c15:dlblFieldTable>
                    <c15:dlblFTEntry>
                      <c15:txfldGUID>{B1165BC5-E9B4-44E2-AD4D-2A5DFD3C1DD7}</c15:txfldGUID>
                      <c15:f>Sheet1!$C$35</c15:f>
                      <c15:dlblFieldTableCache>
                        <c:ptCount val="1"/>
                        <c:pt idx="0">
                          <c:v>Event 3 &amp;4</c:v>
                        </c:pt>
                      </c15:dlblFieldTableCache>
                    </c15:dlblFTEntry>
                  </c15:dlblFieldTable>
                  <c15:showDataLabelsRange val="0"/>
                </c:ext>
              </c:extLst>
            </c:dLbl>
            <c:dLbl>
              <c:idx val="9"/>
              <c:delete val="1"/>
              <c:extLst xmlns:c16r2="http://schemas.microsoft.com/office/drawing/2015/06/chart">
                <c:ext xmlns:c16="http://schemas.microsoft.com/office/drawing/2014/chart" uri="{C3380CC4-5D6E-409C-BE32-E72D297353CC}">
                  <c16:uniqueId val="{00000009-37F9-4722-AD50-0E40D22A728F}"/>
                </c:ext>
                <c:ext xmlns:c15="http://schemas.microsoft.com/office/drawing/2012/chart" uri="{CE6537A1-D6FC-4f65-9D91-7224C49458BB}"/>
              </c:extLst>
            </c:dLbl>
            <c:dLbl>
              <c:idx val="10"/>
              <c:layout>
                <c:manualLayout>
                  <c:x val="-4.3868124822289085E-2"/>
                  <c:y val="-4.6601825894829557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7F9-4722-AD50-0E40D22A728F}"/>
                </c:ext>
                <c:ext xmlns:c15="http://schemas.microsoft.com/office/drawing/2012/chart" uri="{CE6537A1-D6FC-4f65-9D91-7224C49458BB}">
                  <c15:dlblFieldTable>
                    <c15:dlblFTEntry>
                      <c15:txfldGUID>{CBB39269-BA62-42D1-9B29-01E2B7895EDF}</c15:txfldGUID>
                      <c15:f>Sheet1!$C$37</c15:f>
                      <c15:dlblFieldTableCache>
                        <c:ptCount val="1"/>
                        <c:pt idx="0">
                          <c:v>Event 5</c:v>
                        </c:pt>
                      </c15:dlblFieldTableCache>
                    </c15:dlblFTEntry>
                  </c15:dlblFieldTable>
                  <c15:showDataLabelsRange val="0"/>
                </c:ext>
              </c:extLst>
            </c:dLbl>
            <c:dLbl>
              <c:idx val="11"/>
              <c:delete val="1"/>
              <c:extLst xmlns:c16r2="http://schemas.microsoft.com/office/drawing/2015/06/chart">
                <c:ext xmlns:c16="http://schemas.microsoft.com/office/drawing/2014/chart" uri="{C3380CC4-5D6E-409C-BE32-E72D297353CC}">
                  <c16:uniqueId val="{0000000B-37F9-4722-AD50-0E40D22A728F}"/>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37F9-4722-AD50-0E40D22A728F}"/>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37F9-4722-AD50-0E40D22A728F}"/>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E-37F9-4722-AD50-0E40D22A728F}"/>
                </c:ext>
                <c:ext xmlns:c15="http://schemas.microsoft.com/office/drawing/2012/chart" uri="{CE6537A1-D6FC-4f65-9D91-7224C49458BB}"/>
              </c:extLst>
            </c:dLbl>
            <c:dLbl>
              <c:idx val="15"/>
              <c:layout>
                <c:manualLayout>
                  <c:x val="-2.1346996009060527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37F9-4722-AD50-0E40D22A728F}"/>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37F9-4722-AD50-0E40D22A728F}"/>
                </c:ext>
                <c:ext xmlns:c15="http://schemas.microsoft.com/office/drawing/2012/chart" uri="{CE6537A1-D6FC-4f65-9D91-7224C49458BB}"/>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xmlns:c16r2="http://schemas.microsoft.com/office/drawing/2015/06/chart">
            <c:ext xmlns:c16="http://schemas.microsoft.com/office/drawing/2014/chart" uri="{C3380CC4-5D6E-409C-BE32-E72D297353CC}">
              <c16:uniqueId val="{00000011-37F9-4722-AD50-0E40D22A728F}"/>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xmlns:c16r2="http://schemas.microsoft.com/office/drawing/2015/06/chart">
            <c:ext xmlns:c16="http://schemas.microsoft.com/office/drawing/2014/chart" uri="{C3380CC4-5D6E-409C-BE32-E72D297353CC}">
              <c16:uniqueId val="{00000012-37F9-4722-AD50-0E40D22A728F}"/>
            </c:ext>
          </c:extLst>
        </c:ser>
        <c:dLbls>
          <c:showLegendKey val="0"/>
          <c:showVal val="0"/>
          <c:showCatName val="0"/>
          <c:showSerName val="0"/>
          <c:showPercent val="0"/>
          <c:showBubbleSize val="0"/>
        </c:dLbls>
        <c:marker val="1"/>
        <c:smooth val="0"/>
        <c:axId val="360809264"/>
        <c:axId val="360809656"/>
      </c:lineChart>
      <c:catAx>
        <c:axId val="360809264"/>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360809656"/>
        <c:crosses val="autoZero"/>
        <c:auto val="0"/>
        <c:lblAlgn val="ctr"/>
        <c:lblOffset val="100"/>
        <c:tickLblSkip val="1"/>
        <c:tickMarkSkip val="1"/>
        <c:noMultiLvlLbl val="0"/>
      </c:catAx>
      <c:valAx>
        <c:axId val="360809656"/>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0809264"/>
        <c:crosses val="autoZero"/>
        <c:crossBetween val="between"/>
        <c:minorUnit val="1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xmlns:c16r2="http://schemas.microsoft.com/office/drawing/2015/06/chart">
                <c:ext xmlns:c16="http://schemas.microsoft.com/office/drawing/2014/chart" uri="{C3380CC4-5D6E-409C-BE32-E72D297353CC}">
                  <c16:uniqueId val="{00000000-B12C-4CEB-818D-D26758480A8B}"/>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B12C-4CEB-818D-D26758480A8B}"/>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B12C-4CEB-818D-D26758480A8B}"/>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B12C-4CEB-818D-D26758480A8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B12C-4CEB-818D-D26758480A8B}"/>
                </c:ext>
                <c:ext xmlns:c15="http://schemas.microsoft.com/office/drawing/2012/chart" uri="{CE6537A1-D6FC-4f65-9D91-7224C49458BB}"/>
              </c:extLst>
            </c:dLbl>
            <c:dLbl>
              <c:idx val="5"/>
              <c:layout>
                <c:manualLayout>
                  <c:x val="-4.5362779841787867E-2"/>
                  <c:y val="-5.0956623982215996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12C-4CEB-818D-D26758480A8B}"/>
                </c:ext>
                <c:ext xmlns:c15="http://schemas.microsoft.com/office/drawing/2012/chart" uri="{CE6537A1-D6FC-4f65-9D91-7224C49458BB}">
                  <c15:dlblFieldTable>
                    <c15:dlblFTEntry>
                      <c15:txfldGUID>{359EBD6B-5755-41AB-8394-912AB109C6EE}</c15:txfldGUID>
                      <c15:f>Sheet1!$C$32</c15:f>
                      <c15:dlblFieldTableCache>
                        <c:ptCount val="1"/>
                        <c:pt idx="0">
                          <c:v>Event 1</c:v>
                        </c:pt>
                      </c15:dlblFieldTableCache>
                    </c15:dlblFTEntry>
                  </c15:dlblFieldTable>
                  <c15:showDataLabelsRange val="0"/>
                </c:ext>
              </c:extLst>
            </c:dLbl>
            <c:dLbl>
              <c:idx val="6"/>
              <c:delete val="1"/>
              <c:extLst xmlns:c16r2="http://schemas.microsoft.com/office/drawing/2015/06/chart">
                <c:ext xmlns:c16="http://schemas.microsoft.com/office/drawing/2014/chart" uri="{C3380CC4-5D6E-409C-BE32-E72D297353CC}">
                  <c16:uniqueId val="{00000006-B12C-4CEB-818D-D26758480A8B}"/>
                </c:ext>
                <c:ext xmlns:c15="http://schemas.microsoft.com/office/drawing/2012/chart" uri="{CE6537A1-D6FC-4f65-9D91-7224C49458BB}"/>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12C-4CEB-818D-D26758480A8B}"/>
                </c:ext>
                <c:ext xmlns:c15="http://schemas.microsoft.com/office/drawing/2012/chart" uri="{CE6537A1-D6FC-4f65-9D91-7224C49458BB}">
                  <c15:dlblFieldTable>
                    <c15:dlblFTEntry>
                      <c15:txfldGUID>{97945817-72FB-4481-BCE7-F868C2A04F60}</c15:txfldGUID>
                      <c15:f>Sheet1!$C$34</c15:f>
                      <c15:dlblFieldTableCache>
                        <c:ptCount val="1"/>
                        <c:pt idx="0">
                          <c:v>Event 2</c:v>
                        </c:pt>
                      </c15:dlblFieldTableCache>
                    </c15:dlblFTEntry>
                  </c15:dlblFieldTable>
                  <c15:showDataLabelsRange val="0"/>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B12C-4CEB-818D-D26758480A8B}"/>
                </c:ext>
                <c:ext xmlns:c15="http://schemas.microsoft.com/office/drawing/2012/chart" uri="{CE6537A1-D6FC-4f65-9D91-7224C49458BB}">
                  <c15:dlblFieldTable>
                    <c15:dlblFTEntry>
                      <c15:txfldGUID>{23DAFB75-2E1C-4986-B303-A9F8EF5E920C}</c15:txfldGUID>
                      <c15:f>Sheet1!$C$35</c15:f>
                      <c15:dlblFieldTableCache>
                        <c:ptCount val="1"/>
                        <c:pt idx="0">
                          <c:v>Event 3 &amp;4</c:v>
                        </c:pt>
                      </c15:dlblFieldTableCache>
                    </c15:dlblFTEntry>
                  </c15:dlblFieldTable>
                  <c15:showDataLabelsRange val="0"/>
                </c:ext>
              </c:extLst>
            </c:dLbl>
            <c:dLbl>
              <c:idx val="9"/>
              <c:delete val="1"/>
              <c:extLst xmlns:c16r2="http://schemas.microsoft.com/office/drawing/2015/06/chart">
                <c:ext xmlns:c16="http://schemas.microsoft.com/office/drawing/2014/chart" uri="{C3380CC4-5D6E-409C-BE32-E72D297353CC}">
                  <c16:uniqueId val="{00000009-B12C-4CEB-818D-D26758480A8B}"/>
                </c:ext>
                <c:ext xmlns:c15="http://schemas.microsoft.com/office/drawing/2012/chart" uri="{CE6537A1-D6FC-4f65-9D91-7224C49458BB}"/>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B12C-4CEB-818D-D26758480A8B}"/>
                </c:ext>
                <c:ext xmlns:c15="http://schemas.microsoft.com/office/drawing/2012/chart" uri="{CE6537A1-D6FC-4f65-9D91-7224C49458BB}">
                  <c15:dlblFieldTable>
                    <c15:dlblFTEntry>
                      <c15:txfldGUID>{C73C584C-444A-4476-AEC4-4F26B69B344D}</c15:txfldGUID>
                      <c15:f>Sheet1!$C$37</c15:f>
                      <c15:dlblFieldTableCache>
                        <c:ptCount val="1"/>
                        <c:pt idx="0">
                          <c:v>Event 5</c:v>
                        </c:pt>
                      </c15:dlblFieldTableCache>
                    </c15:dlblFTEntry>
                  </c15:dlblFieldTable>
                  <c15:showDataLabelsRange val="0"/>
                </c:ext>
              </c:extLst>
            </c:dLbl>
            <c:dLbl>
              <c:idx val="11"/>
              <c:delete val="1"/>
              <c:extLst xmlns:c16r2="http://schemas.microsoft.com/office/drawing/2015/06/chart">
                <c:ext xmlns:c16="http://schemas.microsoft.com/office/drawing/2014/chart" uri="{C3380CC4-5D6E-409C-BE32-E72D297353CC}">
                  <c16:uniqueId val="{0000000B-B12C-4CEB-818D-D26758480A8B}"/>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B12C-4CEB-818D-D26758480A8B}"/>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B12C-4CEB-818D-D26758480A8B}"/>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E-B12C-4CEB-818D-D26758480A8B}"/>
                </c:ext>
                <c:ext xmlns:c15="http://schemas.microsoft.com/office/drawing/2012/chart" uri="{CE6537A1-D6FC-4f65-9D91-7224C49458BB}"/>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B12C-4CEB-818D-D26758480A8B}"/>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B12C-4CEB-818D-D26758480A8B}"/>
                </c:ext>
                <c:ext xmlns:c15="http://schemas.microsoft.com/office/drawing/2012/chart" uri="{CE6537A1-D6FC-4f65-9D91-7224C49458BB}"/>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xmlns:c16r2="http://schemas.microsoft.com/office/drawing/2015/06/chart">
            <c:ext xmlns:c16="http://schemas.microsoft.com/office/drawing/2014/chart" uri="{C3380CC4-5D6E-409C-BE32-E72D297353CC}">
              <c16:uniqueId val="{00000011-B12C-4CEB-818D-D26758480A8B}"/>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xmlns:c16r2="http://schemas.microsoft.com/office/drawing/2015/06/chart">
            <c:ext xmlns:c16="http://schemas.microsoft.com/office/drawing/2014/chart" uri="{C3380CC4-5D6E-409C-BE32-E72D297353CC}">
              <c16:uniqueId val="{00000012-B12C-4CEB-818D-D26758480A8B}"/>
            </c:ext>
          </c:extLst>
        </c:ser>
        <c:dLbls>
          <c:showLegendKey val="0"/>
          <c:showVal val="0"/>
          <c:showCatName val="0"/>
          <c:showSerName val="0"/>
          <c:showPercent val="0"/>
          <c:showBubbleSize val="0"/>
        </c:dLbls>
        <c:marker val="1"/>
        <c:smooth val="0"/>
        <c:axId val="272842016"/>
        <c:axId val="272842408"/>
      </c:lineChart>
      <c:catAx>
        <c:axId val="272842016"/>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272842408"/>
        <c:crosses val="autoZero"/>
        <c:auto val="0"/>
        <c:lblAlgn val="ctr"/>
        <c:lblOffset val="100"/>
        <c:tickLblSkip val="1"/>
        <c:tickMarkSkip val="1"/>
        <c:noMultiLvlLbl val="0"/>
      </c:catAx>
      <c:valAx>
        <c:axId val="272842408"/>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72842016"/>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xmlns:c16r2="http://schemas.microsoft.com/office/drawing/2015/06/chart">
                <c:ext xmlns:c16="http://schemas.microsoft.com/office/drawing/2014/chart" uri="{C3380CC4-5D6E-409C-BE32-E72D297353CC}">
                  <c16:uniqueId val="{00000000-4257-4168-A792-80D9E36E9FF0}"/>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4257-4168-A792-80D9E36E9FF0}"/>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4257-4168-A792-80D9E36E9FF0}"/>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4257-4168-A792-80D9E36E9FF0}"/>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4257-4168-A792-80D9E36E9FF0}"/>
                </c:ext>
                <c:ext xmlns:c15="http://schemas.microsoft.com/office/drawing/2012/chart" uri="{CE6537A1-D6FC-4f65-9D91-7224C49458BB}"/>
              </c:extLst>
            </c:dLbl>
            <c:dLbl>
              <c:idx val="5"/>
              <c:layout>
                <c:manualLayout>
                  <c:x val="-4.5362779841787867E-2"/>
                  <c:y val="-5.0956623982215996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257-4168-A792-80D9E36E9FF0}"/>
                </c:ext>
                <c:ext xmlns:c15="http://schemas.microsoft.com/office/drawing/2012/chart" uri="{CE6537A1-D6FC-4f65-9D91-7224C49458BB}">
                  <c15:dlblFieldTable>
                    <c15:dlblFTEntry>
                      <c15:txfldGUID>{47982778-157B-4663-8166-BBF403FA826B}</c15:txfldGUID>
                      <c15:f>Sheet1!$C$32</c15:f>
                      <c15:dlblFieldTableCache>
                        <c:ptCount val="1"/>
                        <c:pt idx="0">
                          <c:v>Event 1</c:v>
                        </c:pt>
                      </c15:dlblFieldTableCache>
                    </c15:dlblFTEntry>
                  </c15:dlblFieldTable>
                  <c15:showDataLabelsRange val="0"/>
                </c:ext>
              </c:extLst>
            </c:dLbl>
            <c:dLbl>
              <c:idx val="6"/>
              <c:delete val="1"/>
              <c:extLst xmlns:c16r2="http://schemas.microsoft.com/office/drawing/2015/06/chart">
                <c:ext xmlns:c16="http://schemas.microsoft.com/office/drawing/2014/chart" uri="{C3380CC4-5D6E-409C-BE32-E72D297353CC}">
                  <c16:uniqueId val="{00000006-4257-4168-A792-80D9E36E9FF0}"/>
                </c:ext>
                <c:ext xmlns:c15="http://schemas.microsoft.com/office/drawing/2012/chart" uri="{CE6537A1-D6FC-4f65-9D91-7224C49458BB}"/>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257-4168-A792-80D9E36E9FF0}"/>
                </c:ext>
                <c:ext xmlns:c15="http://schemas.microsoft.com/office/drawing/2012/chart" uri="{CE6537A1-D6FC-4f65-9D91-7224C49458BB}">
                  <c15:dlblFieldTable>
                    <c15:dlblFTEntry>
                      <c15:txfldGUID>{F5F45D1C-4337-40C6-8DDC-05F963187987}</c15:txfldGUID>
                      <c15:f>Sheet1!$C$34</c15:f>
                      <c15:dlblFieldTableCache>
                        <c:ptCount val="1"/>
                        <c:pt idx="0">
                          <c:v>Event 2</c:v>
                        </c:pt>
                      </c15:dlblFieldTableCache>
                    </c15:dlblFTEntry>
                  </c15:dlblFieldTable>
                  <c15:showDataLabelsRange val="0"/>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257-4168-A792-80D9E36E9FF0}"/>
                </c:ext>
                <c:ext xmlns:c15="http://schemas.microsoft.com/office/drawing/2012/chart" uri="{CE6537A1-D6FC-4f65-9D91-7224C49458BB}">
                  <c15:dlblFieldTable>
                    <c15:dlblFTEntry>
                      <c15:txfldGUID>{656B8DA9-74E7-49DB-A29B-4802581F1C36}</c15:txfldGUID>
                      <c15:f>Sheet1!$C$35</c15:f>
                      <c15:dlblFieldTableCache>
                        <c:ptCount val="1"/>
                        <c:pt idx="0">
                          <c:v>Event 3 &amp;4</c:v>
                        </c:pt>
                      </c15:dlblFieldTableCache>
                    </c15:dlblFTEntry>
                  </c15:dlblFieldTable>
                  <c15:showDataLabelsRange val="0"/>
                </c:ext>
              </c:extLst>
            </c:dLbl>
            <c:dLbl>
              <c:idx val="9"/>
              <c:delete val="1"/>
              <c:extLst xmlns:c16r2="http://schemas.microsoft.com/office/drawing/2015/06/chart">
                <c:ext xmlns:c16="http://schemas.microsoft.com/office/drawing/2014/chart" uri="{C3380CC4-5D6E-409C-BE32-E72D297353CC}">
                  <c16:uniqueId val="{00000009-4257-4168-A792-80D9E36E9FF0}"/>
                </c:ext>
                <c:ext xmlns:c15="http://schemas.microsoft.com/office/drawing/2012/chart" uri="{CE6537A1-D6FC-4f65-9D91-7224C49458BB}"/>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257-4168-A792-80D9E36E9FF0}"/>
                </c:ext>
                <c:ext xmlns:c15="http://schemas.microsoft.com/office/drawing/2012/chart" uri="{CE6537A1-D6FC-4f65-9D91-7224C49458BB}">
                  <c15:dlblFieldTable>
                    <c15:dlblFTEntry>
                      <c15:txfldGUID>{9B764343-2D33-49E7-B0B2-B9D4585EC016}</c15:txfldGUID>
                      <c15:f>Sheet1!$C$37</c15:f>
                      <c15:dlblFieldTableCache>
                        <c:ptCount val="1"/>
                        <c:pt idx="0">
                          <c:v>Event 5</c:v>
                        </c:pt>
                      </c15:dlblFieldTableCache>
                    </c15:dlblFTEntry>
                  </c15:dlblFieldTable>
                  <c15:showDataLabelsRange val="0"/>
                </c:ext>
              </c:extLst>
            </c:dLbl>
            <c:dLbl>
              <c:idx val="11"/>
              <c:delete val="1"/>
              <c:extLst xmlns:c16r2="http://schemas.microsoft.com/office/drawing/2015/06/chart">
                <c:ext xmlns:c16="http://schemas.microsoft.com/office/drawing/2014/chart" uri="{C3380CC4-5D6E-409C-BE32-E72D297353CC}">
                  <c16:uniqueId val="{0000000B-4257-4168-A792-80D9E36E9FF0}"/>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4257-4168-A792-80D9E36E9FF0}"/>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4257-4168-A792-80D9E36E9FF0}"/>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E-4257-4168-A792-80D9E36E9FF0}"/>
                </c:ext>
                <c:ext xmlns:c15="http://schemas.microsoft.com/office/drawing/2012/chart" uri="{CE6537A1-D6FC-4f65-9D91-7224C49458BB}"/>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4257-4168-A792-80D9E36E9FF0}"/>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4257-4168-A792-80D9E36E9FF0}"/>
                </c:ext>
                <c:ext xmlns:c15="http://schemas.microsoft.com/office/drawing/2012/chart" uri="{CE6537A1-D6FC-4f65-9D91-7224C49458BB}"/>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xmlns:c16r2="http://schemas.microsoft.com/office/drawing/2015/06/chart">
            <c:ext xmlns:c16="http://schemas.microsoft.com/office/drawing/2014/chart" uri="{C3380CC4-5D6E-409C-BE32-E72D297353CC}">
              <c16:uniqueId val="{00000011-4257-4168-A792-80D9E36E9FF0}"/>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xmlns:c16r2="http://schemas.microsoft.com/office/drawing/2015/06/chart">
            <c:ext xmlns:c16="http://schemas.microsoft.com/office/drawing/2014/chart" uri="{C3380CC4-5D6E-409C-BE32-E72D297353CC}">
              <c16:uniqueId val="{00000012-4257-4168-A792-80D9E36E9FF0}"/>
            </c:ext>
          </c:extLst>
        </c:ser>
        <c:dLbls>
          <c:showLegendKey val="0"/>
          <c:showVal val="0"/>
          <c:showCatName val="0"/>
          <c:showSerName val="0"/>
          <c:showPercent val="0"/>
          <c:showBubbleSize val="0"/>
        </c:dLbls>
        <c:marker val="1"/>
        <c:smooth val="0"/>
        <c:axId val="362340088"/>
        <c:axId val="362340480"/>
      </c:lineChart>
      <c:catAx>
        <c:axId val="362340088"/>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362340480"/>
        <c:crosses val="autoZero"/>
        <c:auto val="0"/>
        <c:lblAlgn val="ctr"/>
        <c:lblOffset val="100"/>
        <c:tickLblSkip val="1"/>
        <c:tickMarkSkip val="1"/>
        <c:noMultiLvlLbl val="0"/>
      </c:catAx>
      <c:valAx>
        <c:axId val="362340480"/>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2340088"/>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DF548-35D6-417F-91DF-D06905EFE635}"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GB"/>
        </a:p>
      </dgm:t>
    </dgm:pt>
    <dgm:pt modelId="{402FC8B2-9D1B-42E9-B4BC-0E13734F3C92}">
      <dgm:prSet/>
      <dgm:spPr>
        <a:ln>
          <a:noFill/>
        </a:ln>
      </dgm:spPr>
      <dgm:t>
        <a:bodyPr/>
        <a:lstStyle/>
        <a:p>
          <a:pPr algn="ctr" rtl="0"/>
          <a:r>
            <a:rPr lang="en-GB" b="1" dirty="0" smtClean="0"/>
            <a:t>Understand current system</a:t>
          </a:r>
          <a:endParaRPr lang="en-GB" b="1" dirty="0"/>
        </a:p>
      </dgm:t>
    </dgm:pt>
    <dgm:pt modelId="{8E02286C-1233-49B2-8506-22F477035A2C}" type="parTrans" cxnId="{40F220CA-702B-40F6-82DD-ADFE224EC4C7}">
      <dgm:prSet/>
      <dgm:spPr/>
      <dgm:t>
        <a:bodyPr/>
        <a:lstStyle/>
        <a:p>
          <a:pPr algn="ctr"/>
          <a:endParaRPr lang="en-GB" b="1"/>
        </a:p>
      </dgm:t>
    </dgm:pt>
    <dgm:pt modelId="{90485103-BAF3-4C03-B9E2-D5C74B17C3EB}" type="sibTrans" cxnId="{40F220CA-702B-40F6-82DD-ADFE224EC4C7}">
      <dgm:prSet/>
      <dgm:spPr/>
      <dgm:t>
        <a:bodyPr/>
        <a:lstStyle/>
        <a:p>
          <a:pPr algn="ctr"/>
          <a:endParaRPr lang="en-GB" b="1"/>
        </a:p>
      </dgm:t>
    </dgm:pt>
    <dgm:pt modelId="{504E3557-F2B9-4956-93E2-660D17154EA5}">
      <dgm:prSet/>
      <dgm:spPr>
        <a:ln>
          <a:noFill/>
        </a:ln>
      </dgm:spPr>
      <dgm:t>
        <a:bodyPr/>
        <a:lstStyle/>
        <a:p>
          <a:pPr algn="ctr" rtl="0"/>
          <a:r>
            <a:rPr lang="en-GB" b="1" dirty="0" smtClean="0"/>
            <a:t>Develop aim and change theory</a:t>
          </a:r>
          <a:endParaRPr lang="en-GB" b="1" dirty="0"/>
        </a:p>
      </dgm:t>
    </dgm:pt>
    <dgm:pt modelId="{A200FA6F-48DE-41B9-8D7B-FAF00F5D52B9}" type="parTrans" cxnId="{EE52955B-B1DB-479E-BF3C-1D37471CCE7D}">
      <dgm:prSet/>
      <dgm:spPr/>
      <dgm:t>
        <a:bodyPr/>
        <a:lstStyle/>
        <a:p>
          <a:pPr algn="ctr"/>
          <a:endParaRPr lang="en-GB" b="1"/>
        </a:p>
      </dgm:t>
    </dgm:pt>
    <dgm:pt modelId="{D95AE470-9912-4C06-B0AD-375E32ED3D6B}" type="sibTrans" cxnId="{EE52955B-B1DB-479E-BF3C-1D37471CCE7D}">
      <dgm:prSet/>
      <dgm:spPr/>
      <dgm:t>
        <a:bodyPr/>
        <a:lstStyle/>
        <a:p>
          <a:pPr algn="ctr"/>
          <a:endParaRPr lang="en-GB" b="1"/>
        </a:p>
      </dgm:t>
    </dgm:pt>
    <dgm:pt modelId="{BF8C687D-7FB3-40E7-8B70-D0404B78ECCF}">
      <dgm:prSet/>
      <dgm:spPr>
        <a:ln>
          <a:noFill/>
        </a:ln>
      </dgm:spPr>
      <dgm:t>
        <a:bodyPr/>
        <a:lstStyle/>
        <a:p>
          <a:pPr algn="ctr" rtl="0"/>
          <a:r>
            <a:rPr lang="en-GB" b="1" dirty="0" smtClean="0"/>
            <a:t>Develop change ideas</a:t>
          </a:r>
          <a:endParaRPr lang="en-GB" b="1" dirty="0"/>
        </a:p>
      </dgm:t>
    </dgm:pt>
    <dgm:pt modelId="{3B239D1D-933B-46B6-B492-37C441CABE38}" type="parTrans" cxnId="{7235DCEF-2FB7-4BF7-97BA-E6203966DBF1}">
      <dgm:prSet/>
      <dgm:spPr/>
      <dgm:t>
        <a:bodyPr/>
        <a:lstStyle/>
        <a:p>
          <a:pPr algn="ctr"/>
          <a:endParaRPr lang="en-GB" b="1"/>
        </a:p>
      </dgm:t>
    </dgm:pt>
    <dgm:pt modelId="{85F918BF-719A-488E-A989-9B566434CCB2}" type="sibTrans" cxnId="{7235DCEF-2FB7-4BF7-97BA-E6203966DBF1}">
      <dgm:prSet/>
      <dgm:spPr/>
      <dgm:t>
        <a:bodyPr/>
        <a:lstStyle/>
        <a:p>
          <a:pPr algn="ctr"/>
          <a:endParaRPr lang="en-GB" b="1"/>
        </a:p>
      </dgm:t>
    </dgm:pt>
    <dgm:pt modelId="{81959B6F-44A1-4FFE-934B-5A10E9B02B68}">
      <dgm:prSet/>
      <dgm:spPr>
        <a:ln>
          <a:noFill/>
        </a:ln>
      </dgm:spPr>
      <dgm:t>
        <a:bodyPr/>
        <a:lstStyle/>
        <a:p>
          <a:pPr algn="ctr" rtl="0"/>
          <a:r>
            <a:rPr lang="en-GB" b="1" dirty="0" smtClean="0"/>
            <a:t>Test and refine ideas, building knowledge</a:t>
          </a:r>
          <a:endParaRPr lang="en-GB" b="1" dirty="0"/>
        </a:p>
      </dgm:t>
    </dgm:pt>
    <dgm:pt modelId="{4D268BC2-3BE0-441E-9C35-DE21663CDD1D}" type="parTrans" cxnId="{F2E83140-6846-4023-B5BB-058539FD234F}">
      <dgm:prSet/>
      <dgm:spPr/>
      <dgm:t>
        <a:bodyPr/>
        <a:lstStyle/>
        <a:p>
          <a:pPr algn="ctr"/>
          <a:endParaRPr lang="en-GB"/>
        </a:p>
      </dgm:t>
    </dgm:pt>
    <dgm:pt modelId="{739B1901-34F3-4BE5-B4E7-495D7C443D19}" type="sibTrans" cxnId="{F2E83140-6846-4023-B5BB-058539FD234F}">
      <dgm:prSet/>
      <dgm:spPr/>
      <dgm:t>
        <a:bodyPr/>
        <a:lstStyle/>
        <a:p>
          <a:pPr algn="ctr"/>
          <a:endParaRPr lang="en-GB"/>
        </a:p>
      </dgm:t>
    </dgm:pt>
    <dgm:pt modelId="{E2D4AFB2-3D8E-4E0A-A9BA-3115BDF44A15}">
      <dgm:prSet/>
      <dgm:spPr>
        <a:ln>
          <a:noFill/>
        </a:ln>
      </dgm:spPr>
      <dgm:t>
        <a:bodyPr/>
        <a:lstStyle/>
        <a:p>
          <a:pPr algn="ctr" rtl="0"/>
          <a:r>
            <a:rPr lang="en-GB" b="1" dirty="0" smtClean="0"/>
            <a:t>Start to implement</a:t>
          </a:r>
          <a:endParaRPr lang="en-GB" b="1" dirty="0"/>
        </a:p>
      </dgm:t>
    </dgm:pt>
    <dgm:pt modelId="{83E595F3-0508-4A6A-9A6A-4E7C52651FEA}" type="parTrans" cxnId="{67184E90-DCE5-496D-BC55-3E2A690B3D21}">
      <dgm:prSet/>
      <dgm:spPr/>
      <dgm:t>
        <a:bodyPr/>
        <a:lstStyle/>
        <a:p>
          <a:pPr algn="ctr"/>
          <a:endParaRPr lang="en-GB"/>
        </a:p>
      </dgm:t>
    </dgm:pt>
    <dgm:pt modelId="{D1A0CFA2-23E6-42BB-B842-C816CFE3D2F4}" type="sibTrans" cxnId="{67184E90-DCE5-496D-BC55-3E2A690B3D21}">
      <dgm:prSet/>
      <dgm:spPr/>
      <dgm:t>
        <a:bodyPr/>
        <a:lstStyle/>
        <a:p>
          <a:pPr algn="ctr"/>
          <a:endParaRPr lang="en-GB"/>
        </a:p>
      </dgm:t>
    </dgm:pt>
    <dgm:pt modelId="{6E0BFD3E-C3FA-4903-8E07-FDC9AD6E450F}">
      <dgm:prSet/>
      <dgm:spPr>
        <a:ln>
          <a:noFill/>
        </a:ln>
      </dgm:spPr>
      <dgm:t>
        <a:bodyPr/>
        <a:lstStyle/>
        <a:p>
          <a:pPr algn="ctr" rtl="0"/>
          <a:r>
            <a:rPr lang="en-GB" b="1" dirty="0" smtClean="0"/>
            <a:t>Building will</a:t>
          </a:r>
          <a:endParaRPr lang="en-GB" b="1" dirty="0"/>
        </a:p>
      </dgm:t>
    </dgm:pt>
    <dgm:pt modelId="{73BEFEDB-9FEC-42D4-A8F7-41BAE6AF7CE4}" type="parTrans" cxnId="{A816BAF1-BD6E-43BD-9D2E-04D5A245D353}">
      <dgm:prSet/>
      <dgm:spPr/>
      <dgm:t>
        <a:bodyPr/>
        <a:lstStyle/>
        <a:p>
          <a:pPr algn="ctr"/>
          <a:endParaRPr lang="en-GB"/>
        </a:p>
      </dgm:t>
    </dgm:pt>
    <dgm:pt modelId="{99050A47-3A73-4FFD-A902-42C4D9C3138F}" type="sibTrans" cxnId="{A816BAF1-BD6E-43BD-9D2E-04D5A245D353}">
      <dgm:prSet/>
      <dgm:spPr/>
      <dgm:t>
        <a:bodyPr/>
        <a:lstStyle/>
        <a:p>
          <a:pPr algn="ctr"/>
          <a:endParaRPr lang="en-GB"/>
        </a:p>
      </dgm:t>
    </dgm:pt>
    <dgm:pt modelId="{5A03F794-7522-4E0A-8C50-3617E783B1AD}" type="pres">
      <dgm:prSet presAssocID="{E86DF548-35D6-417F-91DF-D06905EFE635}" presName="CompostProcess" presStyleCnt="0">
        <dgm:presLayoutVars>
          <dgm:dir/>
          <dgm:resizeHandles val="exact"/>
        </dgm:presLayoutVars>
      </dgm:prSet>
      <dgm:spPr/>
      <dgm:t>
        <a:bodyPr/>
        <a:lstStyle/>
        <a:p>
          <a:endParaRPr lang="en-GB"/>
        </a:p>
      </dgm:t>
    </dgm:pt>
    <dgm:pt modelId="{1831495E-BB3E-4701-B6C2-A724AA15B7E9}" type="pres">
      <dgm:prSet presAssocID="{E86DF548-35D6-417F-91DF-D06905EFE635}" presName="arrow" presStyleLbl="bgShp" presStyleIdx="0" presStyleCnt="1" custScaleX="105882" custScaleY="95923" custLinFactNeighborX="-980" custLinFactNeighborY="760"/>
      <dgm:spPr>
        <a:solidFill>
          <a:schemeClr val="accent4">
            <a:lumMod val="20000"/>
            <a:lumOff val="80000"/>
          </a:schemeClr>
        </a:solidFill>
      </dgm:spPr>
      <dgm:t>
        <a:bodyPr/>
        <a:lstStyle/>
        <a:p>
          <a:endParaRPr lang="en-GB"/>
        </a:p>
      </dgm:t>
    </dgm:pt>
    <dgm:pt modelId="{23560627-01D8-4CE7-BD67-4F7BE446A8BB}" type="pres">
      <dgm:prSet presAssocID="{E86DF548-35D6-417F-91DF-D06905EFE635}" presName="linearProcess" presStyleCnt="0"/>
      <dgm:spPr/>
      <dgm:t>
        <a:bodyPr/>
        <a:lstStyle/>
        <a:p>
          <a:endParaRPr lang="en-GB"/>
        </a:p>
      </dgm:t>
    </dgm:pt>
    <dgm:pt modelId="{8B4C254A-D40E-4711-B082-2303E19152DB}" type="pres">
      <dgm:prSet presAssocID="{6E0BFD3E-C3FA-4903-8E07-FDC9AD6E450F}" presName="textNode" presStyleLbl="node1" presStyleIdx="0" presStyleCnt="6">
        <dgm:presLayoutVars>
          <dgm:bulletEnabled val="1"/>
        </dgm:presLayoutVars>
      </dgm:prSet>
      <dgm:spPr/>
      <dgm:t>
        <a:bodyPr/>
        <a:lstStyle/>
        <a:p>
          <a:endParaRPr lang="en-GB"/>
        </a:p>
      </dgm:t>
    </dgm:pt>
    <dgm:pt modelId="{BFB03A43-1D00-473A-99D5-1D9C8FF136A4}" type="pres">
      <dgm:prSet presAssocID="{99050A47-3A73-4FFD-A902-42C4D9C3138F}" presName="sibTrans" presStyleCnt="0"/>
      <dgm:spPr/>
    </dgm:pt>
    <dgm:pt modelId="{3EA99504-0342-4640-A73A-32CE69ED9509}" type="pres">
      <dgm:prSet presAssocID="{402FC8B2-9D1B-42E9-B4BC-0E13734F3C92}" presName="textNode" presStyleLbl="node1" presStyleIdx="1" presStyleCnt="6">
        <dgm:presLayoutVars>
          <dgm:bulletEnabled val="1"/>
        </dgm:presLayoutVars>
      </dgm:prSet>
      <dgm:spPr/>
      <dgm:t>
        <a:bodyPr/>
        <a:lstStyle/>
        <a:p>
          <a:endParaRPr lang="en-GB"/>
        </a:p>
      </dgm:t>
    </dgm:pt>
    <dgm:pt modelId="{36469B8E-D2A3-48C4-9716-21453C5B5993}" type="pres">
      <dgm:prSet presAssocID="{90485103-BAF3-4C03-B9E2-D5C74B17C3EB}" presName="sibTrans" presStyleCnt="0"/>
      <dgm:spPr/>
      <dgm:t>
        <a:bodyPr/>
        <a:lstStyle/>
        <a:p>
          <a:endParaRPr lang="en-GB"/>
        </a:p>
      </dgm:t>
    </dgm:pt>
    <dgm:pt modelId="{2CAC0CF5-683D-414E-A3BB-42A041F7204A}" type="pres">
      <dgm:prSet presAssocID="{504E3557-F2B9-4956-93E2-660D17154EA5}" presName="textNode" presStyleLbl="node1" presStyleIdx="2" presStyleCnt="6">
        <dgm:presLayoutVars>
          <dgm:bulletEnabled val="1"/>
        </dgm:presLayoutVars>
      </dgm:prSet>
      <dgm:spPr/>
      <dgm:t>
        <a:bodyPr/>
        <a:lstStyle/>
        <a:p>
          <a:endParaRPr lang="en-GB"/>
        </a:p>
      </dgm:t>
    </dgm:pt>
    <dgm:pt modelId="{99DFB200-3C2E-4D8B-B3E3-C7ED91032017}" type="pres">
      <dgm:prSet presAssocID="{D95AE470-9912-4C06-B0AD-375E32ED3D6B}" presName="sibTrans" presStyleCnt="0"/>
      <dgm:spPr/>
      <dgm:t>
        <a:bodyPr/>
        <a:lstStyle/>
        <a:p>
          <a:endParaRPr lang="en-GB"/>
        </a:p>
      </dgm:t>
    </dgm:pt>
    <dgm:pt modelId="{37F1F137-3B62-4BDE-B2AC-7507A0933880}" type="pres">
      <dgm:prSet presAssocID="{BF8C687D-7FB3-40E7-8B70-D0404B78ECCF}" presName="textNode" presStyleLbl="node1" presStyleIdx="3" presStyleCnt="6">
        <dgm:presLayoutVars>
          <dgm:bulletEnabled val="1"/>
        </dgm:presLayoutVars>
      </dgm:prSet>
      <dgm:spPr/>
      <dgm:t>
        <a:bodyPr/>
        <a:lstStyle/>
        <a:p>
          <a:endParaRPr lang="en-GB"/>
        </a:p>
      </dgm:t>
    </dgm:pt>
    <dgm:pt modelId="{9851821E-5689-48CC-BCA9-B8114C8E6923}" type="pres">
      <dgm:prSet presAssocID="{85F918BF-719A-488E-A989-9B566434CCB2}" presName="sibTrans" presStyleCnt="0"/>
      <dgm:spPr/>
    </dgm:pt>
    <dgm:pt modelId="{86809593-011A-4731-9918-4029E2D8ACB8}" type="pres">
      <dgm:prSet presAssocID="{81959B6F-44A1-4FFE-934B-5A10E9B02B68}" presName="textNode" presStyleLbl="node1" presStyleIdx="4" presStyleCnt="6">
        <dgm:presLayoutVars>
          <dgm:bulletEnabled val="1"/>
        </dgm:presLayoutVars>
      </dgm:prSet>
      <dgm:spPr/>
      <dgm:t>
        <a:bodyPr/>
        <a:lstStyle/>
        <a:p>
          <a:endParaRPr lang="en-GB"/>
        </a:p>
      </dgm:t>
    </dgm:pt>
    <dgm:pt modelId="{4B72342C-02DF-496E-A06E-179630E1B1A6}" type="pres">
      <dgm:prSet presAssocID="{739B1901-34F3-4BE5-B4E7-495D7C443D19}" presName="sibTrans" presStyleCnt="0"/>
      <dgm:spPr/>
    </dgm:pt>
    <dgm:pt modelId="{AD2050C4-E9B7-4D10-A70B-1D9167732C60}" type="pres">
      <dgm:prSet presAssocID="{E2D4AFB2-3D8E-4E0A-A9BA-3115BDF44A15}" presName="textNode" presStyleLbl="node1" presStyleIdx="5" presStyleCnt="6">
        <dgm:presLayoutVars>
          <dgm:bulletEnabled val="1"/>
        </dgm:presLayoutVars>
      </dgm:prSet>
      <dgm:spPr/>
      <dgm:t>
        <a:bodyPr/>
        <a:lstStyle/>
        <a:p>
          <a:endParaRPr lang="en-GB"/>
        </a:p>
      </dgm:t>
    </dgm:pt>
  </dgm:ptLst>
  <dgm:cxnLst>
    <dgm:cxn modelId="{7235DCEF-2FB7-4BF7-97BA-E6203966DBF1}" srcId="{E86DF548-35D6-417F-91DF-D06905EFE635}" destId="{BF8C687D-7FB3-40E7-8B70-D0404B78ECCF}" srcOrd="3" destOrd="0" parTransId="{3B239D1D-933B-46B6-B492-37C441CABE38}" sibTransId="{85F918BF-719A-488E-A989-9B566434CCB2}"/>
    <dgm:cxn modelId="{D7CEEF09-7666-42AC-8563-AD5B6679B254}" type="presOf" srcId="{E2D4AFB2-3D8E-4E0A-A9BA-3115BDF44A15}" destId="{AD2050C4-E9B7-4D10-A70B-1D9167732C60}" srcOrd="0" destOrd="0" presId="urn:microsoft.com/office/officeart/2005/8/layout/hProcess9"/>
    <dgm:cxn modelId="{708BD7B7-22F6-41AB-AA17-0985DB88842F}" type="presOf" srcId="{402FC8B2-9D1B-42E9-B4BC-0E13734F3C92}" destId="{3EA99504-0342-4640-A73A-32CE69ED9509}" srcOrd="0" destOrd="0" presId="urn:microsoft.com/office/officeart/2005/8/layout/hProcess9"/>
    <dgm:cxn modelId="{AF456B40-FADA-4551-8440-21EF38BC0ABA}" type="presOf" srcId="{E86DF548-35D6-417F-91DF-D06905EFE635}" destId="{5A03F794-7522-4E0A-8C50-3617E783B1AD}" srcOrd="0" destOrd="0" presId="urn:microsoft.com/office/officeart/2005/8/layout/hProcess9"/>
    <dgm:cxn modelId="{A0553348-4EAB-4FE4-BA59-E3D903CE8E3A}" type="presOf" srcId="{81959B6F-44A1-4FFE-934B-5A10E9B02B68}" destId="{86809593-011A-4731-9918-4029E2D8ACB8}" srcOrd="0" destOrd="0" presId="urn:microsoft.com/office/officeart/2005/8/layout/hProcess9"/>
    <dgm:cxn modelId="{E979CC05-1A8D-4A28-8A16-FB834F715B9A}" type="presOf" srcId="{BF8C687D-7FB3-40E7-8B70-D0404B78ECCF}" destId="{37F1F137-3B62-4BDE-B2AC-7507A0933880}" srcOrd="0" destOrd="0" presId="urn:microsoft.com/office/officeart/2005/8/layout/hProcess9"/>
    <dgm:cxn modelId="{EE52955B-B1DB-479E-BF3C-1D37471CCE7D}" srcId="{E86DF548-35D6-417F-91DF-D06905EFE635}" destId="{504E3557-F2B9-4956-93E2-660D17154EA5}" srcOrd="2" destOrd="0" parTransId="{A200FA6F-48DE-41B9-8D7B-FAF00F5D52B9}" sibTransId="{D95AE470-9912-4C06-B0AD-375E32ED3D6B}"/>
    <dgm:cxn modelId="{F7FDB91E-D6C7-4160-9AB4-EDD91E7AF466}" type="presOf" srcId="{6E0BFD3E-C3FA-4903-8E07-FDC9AD6E450F}" destId="{8B4C254A-D40E-4711-B082-2303E19152DB}" srcOrd="0" destOrd="0" presId="urn:microsoft.com/office/officeart/2005/8/layout/hProcess9"/>
    <dgm:cxn modelId="{A816BAF1-BD6E-43BD-9D2E-04D5A245D353}" srcId="{E86DF548-35D6-417F-91DF-D06905EFE635}" destId="{6E0BFD3E-C3FA-4903-8E07-FDC9AD6E450F}" srcOrd="0" destOrd="0" parTransId="{73BEFEDB-9FEC-42D4-A8F7-41BAE6AF7CE4}" sibTransId="{99050A47-3A73-4FFD-A902-42C4D9C3138F}"/>
    <dgm:cxn modelId="{F2E83140-6846-4023-B5BB-058539FD234F}" srcId="{E86DF548-35D6-417F-91DF-D06905EFE635}" destId="{81959B6F-44A1-4FFE-934B-5A10E9B02B68}" srcOrd="4" destOrd="0" parTransId="{4D268BC2-3BE0-441E-9C35-DE21663CDD1D}" sibTransId="{739B1901-34F3-4BE5-B4E7-495D7C443D19}"/>
    <dgm:cxn modelId="{67184E90-DCE5-496D-BC55-3E2A690B3D21}" srcId="{E86DF548-35D6-417F-91DF-D06905EFE635}" destId="{E2D4AFB2-3D8E-4E0A-A9BA-3115BDF44A15}" srcOrd="5" destOrd="0" parTransId="{83E595F3-0508-4A6A-9A6A-4E7C52651FEA}" sibTransId="{D1A0CFA2-23E6-42BB-B842-C816CFE3D2F4}"/>
    <dgm:cxn modelId="{40F220CA-702B-40F6-82DD-ADFE224EC4C7}" srcId="{E86DF548-35D6-417F-91DF-D06905EFE635}" destId="{402FC8B2-9D1B-42E9-B4BC-0E13734F3C92}" srcOrd="1" destOrd="0" parTransId="{8E02286C-1233-49B2-8506-22F477035A2C}" sibTransId="{90485103-BAF3-4C03-B9E2-D5C74B17C3EB}"/>
    <dgm:cxn modelId="{72CB53AF-488C-4DE0-BCAB-F513CED86651}" type="presOf" srcId="{504E3557-F2B9-4956-93E2-660D17154EA5}" destId="{2CAC0CF5-683D-414E-A3BB-42A041F7204A}" srcOrd="0" destOrd="0" presId="urn:microsoft.com/office/officeart/2005/8/layout/hProcess9"/>
    <dgm:cxn modelId="{73344D73-ABEF-4288-9270-0B51E12FC64F}" type="presParOf" srcId="{5A03F794-7522-4E0A-8C50-3617E783B1AD}" destId="{1831495E-BB3E-4701-B6C2-A724AA15B7E9}" srcOrd="0" destOrd="0" presId="urn:microsoft.com/office/officeart/2005/8/layout/hProcess9"/>
    <dgm:cxn modelId="{5FCD918F-D13E-4C81-B36D-6F90491F4E76}" type="presParOf" srcId="{5A03F794-7522-4E0A-8C50-3617E783B1AD}" destId="{23560627-01D8-4CE7-BD67-4F7BE446A8BB}" srcOrd="1" destOrd="0" presId="urn:microsoft.com/office/officeart/2005/8/layout/hProcess9"/>
    <dgm:cxn modelId="{583214F1-5A66-4646-B7A1-B43702660B1C}" type="presParOf" srcId="{23560627-01D8-4CE7-BD67-4F7BE446A8BB}" destId="{8B4C254A-D40E-4711-B082-2303E19152DB}" srcOrd="0" destOrd="0" presId="urn:microsoft.com/office/officeart/2005/8/layout/hProcess9"/>
    <dgm:cxn modelId="{D8912205-59A3-480A-8D84-66A2EA38506E}" type="presParOf" srcId="{23560627-01D8-4CE7-BD67-4F7BE446A8BB}" destId="{BFB03A43-1D00-473A-99D5-1D9C8FF136A4}" srcOrd="1" destOrd="0" presId="urn:microsoft.com/office/officeart/2005/8/layout/hProcess9"/>
    <dgm:cxn modelId="{FDA03E1E-D943-45FD-90BC-EC154D2F17E3}" type="presParOf" srcId="{23560627-01D8-4CE7-BD67-4F7BE446A8BB}" destId="{3EA99504-0342-4640-A73A-32CE69ED9509}" srcOrd="2" destOrd="0" presId="urn:microsoft.com/office/officeart/2005/8/layout/hProcess9"/>
    <dgm:cxn modelId="{EED43C44-F281-48BB-99B6-EA7BC749AB4D}" type="presParOf" srcId="{23560627-01D8-4CE7-BD67-4F7BE446A8BB}" destId="{36469B8E-D2A3-48C4-9716-21453C5B5993}" srcOrd="3" destOrd="0" presId="urn:microsoft.com/office/officeart/2005/8/layout/hProcess9"/>
    <dgm:cxn modelId="{DB4F67C6-A34C-4677-84AC-9384DDB66BD6}" type="presParOf" srcId="{23560627-01D8-4CE7-BD67-4F7BE446A8BB}" destId="{2CAC0CF5-683D-414E-A3BB-42A041F7204A}" srcOrd="4" destOrd="0" presId="urn:microsoft.com/office/officeart/2005/8/layout/hProcess9"/>
    <dgm:cxn modelId="{A062A097-561B-4D9F-AB63-71DBDCE7DE87}" type="presParOf" srcId="{23560627-01D8-4CE7-BD67-4F7BE446A8BB}" destId="{99DFB200-3C2E-4D8B-B3E3-C7ED91032017}" srcOrd="5" destOrd="0" presId="urn:microsoft.com/office/officeart/2005/8/layout/hProcess9"/>
    <dgm:cxn modelId="{CE192CC3-DA1C-44C7-ADB2-C75ED73EC395}" type="presParOf" srcId="{23560627-01D8-4CE7-BD67-4F7BE446A8BB}" destId="{37F1F137-3B62-4BDE-B2AC-7507A0933880}" srcOrd="6" destOrd="0" presId="urn:microsoft.com/office/officeart/2005/8/layout/hProcess9"/>
    <dgm:cxn modelId="{9B9262E9-1FE8-4E68-8FF2-72592ED84B7D}" type="presParOf" srcId="{23560627-01D8-4CE7-BD67-4F7BE446A8BB}" destId="{9851821E-5689-48CC-BCA9-B8114C8E6923}" srcOrd="7" destOrd="0" presId="urn:microsoft.com/office/officeart/2005/8/layout/hProcess9"/>
    <dgm:cxn modelId="{DD4ADAC7-3F67-46E4-8000-5D3CDEBF92A0}" type="presParOf" srcId="{23560627-01D8-4CE7-BD67-4F7BE446A8BB}" destId="{86809593-011A-4731-9918-4029E2D8ACB8}" srcOrd="8" destOrd="0" presId="urn:microsoft.com/office/officeart/2005/8/layout/hProcess9"/>
    <dgm:cxn modelId="{ACE59E3A-C209-4007-914A-6DEA4715D40D}" type="presParOf" srcId="{23560627-01D8-4CE7-BD67-4F7BE446A8BB}" destId="{4B72342C-02DF-496E-A06E-179630E1B1A6}" srcOrd="9" destOrd="0" presId="urn:microsoft.com/office/officeart/2005/8/layout/hProcess9"/>
    <dgm:cxn modelId="{7E8B6D35-DC71-437A-BB96-23107D0D7747}" type="presParOf" srcId="{23560627-01D8-4CE7-BD67-4F7BE446A8BB}" destId="{AD2050C4-E9B7-4D10-A70B-1D9167732C6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C4BFD9-846C-4F5B-85AA-355F61F8FC0A}" type="doc">
      <dgm:prSet loTypeId="urn:microsoft.com/office/officeart/2005/8/layout/process3" loCatId="process" qsTypeId="urn:microsoft.com/office/officeart/2005/8/quickstyle/simple1" qsCatId="simple" csTypeId="urn:microsoft.com/office/officeart/2005/8/colors/accent5_2" csCatId="accent5" phldr="1"/>
      <dgm:spPr/>
      <dgm:t>
        <a:bodyPr/>
        <a:lstStyle/>
        <a:p>
          <a:endParaRPr lang="en-GB"/>
        </a:p>
      </dgm:t>
    </dgm:pt>
    <dgm:pt modelId="{BA5E5277-8B7E-4D18-A980-4985206D1353}">
      <dgm:prSet phldrT="[Text]"/>
      <dgm:spPr/>
      <dgm:t>
        <a:bodyPr/>
        <a:lstStyle/>
        <a:p>
          <a:r>
            <a:rPr lang="en-GB" dirty="0"/>
            <a:t>Concept</a:t>
          </a:r>
        </a:p>
      </dgm:t>
    </dgm:pt>
    <dgm:pt modelId="{E5198E8A-1D91-4743-9ECA-B583F36896E1}" type="parTrans" cxnId="{C83FD56F-9D5B-4E32-A46E-40854F83BCBF}">
      <dgm:prSet/>
      <dgm:spPr/>
      <dgm:t>
        <a:bodyPr/>
        <a:lstStyle/>
        <a:p>
          <a:endParaRPr lang="en-GB"/>
        </a:p>
      </dgm:t>
    </dgm:pt>
    <dgm:pt modelId="{6F68FDA8-6C16-4014-BE82-0EE33506B042}" type="sibTrans" cxnId="{C83FD56F-9D5B-4E32-A46E-40854F83BCBF}">
      <dgm:prSet/>
      <dgm:spPr/>
      <dgm:t>
        <a:bodyPr/>
        <a:lstStyle/>
        <a:p>
          <a:endParaRPr lang="en-GB"/>
        </a:p>
      </dgm:t>
    </dgm:pt>
    <dgm:pt modelId="{8CB5662A-6FCD-4460-A047-DA1965AFDD1F}">
      <dgm:prSet phldrT="[Text]"/>
      <dgm:spPr/>
      <dgm:t>
        <a:bodyPr/>
        <a:lstStyle/>
        <a:p>
          <a:r>
            <a:rPr lang="en-GB" dirty="0"/>
            <a:t>Possible Measure</a:t>
          </a:r>
        </a:p>
      </dgm:t>
    </dgm:pt>
    <dgm:pt modelId="{854F93FC-A37E-4E1C-8F00-030B5255A843}" type="parTrans" cxnId="{358E6C59-6916-479D-9320-001C4AA4C960}">
      <dgm:prSet/>
      <dgm:spPr/>
      <dgm:t>
        <a:bodyPr/>
        <a:lstStyle/>
        <a:p>
          <a:endParaRPr lang="en-GB"/>
        </a:p>
      </dgm:t>
    </dgm:pt>
    <dgm:pt modelId="{B5C074EF-F952-4DAA-8423-1BCAF6B93252}" type="sibTrans" cxnId="{358E6C59-6916-479D-9320-001C4AA4C960}">
      <dgm:prSet/>
      <dgm:spPr/>
      <dgm:t>
        <a:bodyPr/>
        <a:lstStyle/>
        <a:p>
          <a:endParaRPr lang="en-GB"/>
        </a:p>
      </dgm:t>
    </dgm:pt>
    <dgm:pt modelId="{9559AAE8-6721-4988-AC9E-CFF617A3956E}">
      <dgm:prSet/>
      <dgm:spPr/>
      <dgm:t>
        <a:bodyPr/>
        <a:lstStyle/>
        <a:p>
          <a:endParaRPr lang="en-GB"/>
        </a:p>
      </dgm:t>
    </dgm:pt>
    <dgm:pt modelId="{A32D8303-209A-4173-BE56-1CCCF68E9D57}" type="parTrans" cxnId="{FE5F9352-FCC6-4B2C-BA30-D9456AA49E9D}">
      <dgm:prSet/>
      <dgm:spPr/>
      <dgm:t>
        <a:bodyPr/>
        <a:lstStyle/>
        <a:p>
          <a:endParaRPr lang="en-GB"/>
        </a:p>
      </dgm:t>
    </dgm:pt>
    <dgm:pt modelId="{B39DA437-29F2-4D28-85F0-CC7B2A40D6DC}" type="sibTrans" cxnId="{FE5F9352-FCC6-4B2C-BA30-D9456AA49E9D}">
      <dgm:prSet/>
      <dgm:spPr/>
      <dgm:t>
        <a:bodyPr/>
        <a:lstStyle/>
        <a:p>
          <a:endParaRPr lang="en-GB"/>
        </a:p>
      </dgm:t>
    </dgm:pt>
    <dgm:pt modelId="{62063333-328A-47EC-A429-60F20592D2C1}">
      <dgm:prSet/>
      <dgm:spPr/>
      <dgm:t>
        <a:bodyPr/>
        <a:lstStyle/>
        <a:p>
          <a:r>
            <a:rPr lang="en-GB" dirty="0" smtClean="0"/>
            <a:t>% of parents/carers invited to review meetings</a:t>
          </a:r>
          <a:endParaRPr lang="en-GB" dirty="0"/>
        </a:p>
      </dgm:t>
    </dgm:pt>
    <dgm:pt modelId="{F47426E2-7C02-4985-A88E-F5BABC6ED4D4}" type="parTrans" cxnId="{B98323E3-3350-44AC-875F-8101471F69D4}">
      <dgm:prSet/>
      <dgm:spPr/>
      <dgm:t>
        <a:bodyPr/>
        <a:lstStyle/>
        <a:p>
          <a:endParaRPr lang="en-GB"/>
        </a:p>
      </dgm:t>
    </dgm:pt>
    <dgm:pt modelId="{11215206-E868-4755-A78D-ED6923F6E427}" type="sibTrans" cxnId="{B98323E3-3350-44AC-875F-8101471F69D4}">
      <dgm:prSet/>
      <dgm:spPr/>
      <dgm:t>
        <a:bodyPr/>
        <a:lstStyle/>
        <a:p>
          <a:endParaRPr lang="en-GB"/>
        </a:p>
      </dgm:t>
    </dgm:pt>
    <dgm:pt modelId="{14F0C6C5-DE04-45B3-94C2-0FB4156A5505}">
      <dgm:prSet/>
      <dgm:spPr/>
      <dgm:t>
        <a:bodyPr/>
        <a:lstStyle/>
        <a:p>
          <a:r>
            <a:rPr lang="en-GB" dirty="0"/>
            <a:t>Parental Engagement</a:t>
          </a:r>
        </a:p>
      </dgm:t>
    </dgm:pt>
    <dgm:pt modelId="{8F2A5453-5401-43C2-B6B1-9A1DD12B73B4}" type="parTrans" cxnId="{BBE60134-3830-491F-92AF-0593A841BDCF}">
      <dgm:prSet/>
      <dgm:spPr/>
      <dgm:t>
        <a:bodyPr/>
        <a:lstStyle/>
        <a:p>
          <a:endParaRPr lang="en-GB"/>
        </a:p>
      </dgm:t>
    </dgm:pt>
    <dgm:pt modelId="{4EED6583-C82A-4635-A734-2ED6ABC79002}" type="sibTrans" cxnId="{BBE60134-3830-491F-92AF-0593A841BDCF}">
      <dgm:prSet/>
      <dgm:spPr/>
      <dgm:t>
        <a:bodyPr/>
        <a:lstStyle/>
        <a:p>
          <a:endParaRPr lang="en-GB"/>
        </a:p>
      </dgm:t>
    </dgm:pt>
    <dgm:pt modelId="{8767A301-E686-45D9-B9B0-F3E669E76A11}" type="pres">
      <dgm:prSet presAssocID="{F2C4BFD9-846C-4F5B-85AA-355F61F8FC0A}" presName="linearFlow" presStyleCnt="0">
        <dgm:presLayoutVars>
          <dgm:dir/>
          <dgm:animLvl val="lvl"/>
          <dgm:resizeHandles val="exact"/>
        </dgm:presLayoutVars>
      </dgm:prSet>
      <dgm:spPr/>
      <dgm:t>
        <a:bodyPr/>
        <a:lstStyle/>
        <a:p>
          <a:endParaRPr lang="en-GB"/>
        </a:p>
      </dgm:t>
    </dgm:pt>
    <dgm:pt modelId="{F785C2BC-8068-4B95-9E02-63DFBD7D8700}" type="pres">
      <dgm:prSet presAssocID="{BA5E5277-8B7E-4D18-A980-4985206D1353}" presName="composite" presStyleCnt="0"/>
      <dgm:spPr/>
    </dgm:pt>
    <dgm:pt modelId="{F49C5AA3-581A-440B-AA3A-9D7BE2CD3AB6}" type="pres">
      <dgm:prSet presAssocID="{BA5E5277-8B7E-4D18-A980-4985206D1353}" presName="parTx" presStyleLbl="node1" presStyleIdx="0" presStyleCnt="2">
        <dgm:presLayoutVars>
          <dgm:chMax val="0"/>
          <dgm:chPref val="0"/>
          <dgm:bulletEnabled val="1"/>
        </dgm:presLayoutVars>
      </dgm:prSet>
      <dgm:spPr/>
      <dgm:t>
        <a:bodyPr/>
        <a:lstStyle/>
        <a:p>
          <a:endParaRPr lang="en-GB"/>
        </a:p>
      </dgm:t>
    </dgm:pt>
    <dgm:pt modelId="{7154F94D-D3D9-4290-82FA-0FCCFAC8F4C5}" type="pres">
      <dgm:prSet presAssocID="{BA5E5277-8B7E-4D18-A980-4985206D1353}" presName="parSh" presStyleLbl="node1" presStyleIdx="0" presStyleCnt="2" custLinFactNeighborY="-68048"/>
      <dgm:spPr/>
      <dgm:t>
        <a:bodyPr/>
        <a:lstStyle/>
        <a:p>
          <a:endParaRPr lang="en-GB"/>
        </a:p>
      </dgm:t>
    </dgm:pt>
    <dgm:pt modelId="{EA94F7D9-CDCF-444A-A0EE-63210031A4D4}" type="pres">
      <dgm:prSet presAssocID="{BA5E5277-8B7E-4D18-A980-4985206D1353}" presName="desTx" presStyleLbl="fgAcc1" presStyleIdx="0" presStyleCnt="2" custLinFactNeighborX="-18137" custLinFactNeighborY="174">
        <dgm:presLayoutVars>
          <dgm:bulletEnabled val="1"/>
        </dgm:presLayoutVars>
      </dgm:prSet>
      <dgm:spPr/>
      <dgm:t>
        <a:bodyPr/>
        <a:lstStyle/>
        <a:p>
          <a:endParaRPr lang="en-GB"/>
        </a:p>
      </dgm:t>
    </dgm:pt>
    <dgm:pt modelId="{59B0209B-0AE6-4A44-BF3B-B993E5C43414}" type="pres">
      <dgm:prSet presAssocID="{6F68FDA8-6C16-4014-BE82-0EE33506B042}" presName="sibTrans" presStyleLbl="sibTrans2D1" presStyleIdx="0" presStyleCnt="1"/>
      <dgm:spPr/>
      <dgm:t>
        <a:bodyPr/>
        <a:lstStyle/>
        <a:p>
          <a:endParaRPr lang="en-GB"/>
        </a:p>
      </dgm:t>
    </dgm:pt>
    <dgm:pt modelId="{29048054-E9DF-48AC-A16A-5EE77B9958E5}" type="pres">
      <dgm:prSet presAssocID="{6F68FDA8-6C16-4014-BE82-0EE33506B042}" presName="connTx" presStyleLbl="sibTrans2D1" presStyleIdx="0" presStyleCnt="1"/>
      <dgm:spPr/>
      <dgm:t>
        <a:bodyPr/>
        <a:lstStyle/>
        <a:p>
          <a:endParaRPr lang="en-GB"/>
        </a:p>
      </dgm:t>
    </dgm:pt>
    <dgm:pt modelId="{200F458E-D124-4A88-82F7-A3A9EC1C10DA}" type="pres">
      <dgm:prSet presAssocID="{8CB5662A-6FCD-4460-A047-DA1965AFDD1F}" presName="composite" presStyleCnt="0"/>
      <dgm:spPr/>
    </dgm:pt>
    <dgm:pt modelId="{23148066-1355-4A8F-9D01-FAD0C943D981}" type="pres">
      <dgm:prSet presAssocID="{8CB5662A-6FCD-4460-A047-DA1965AFDD1F}" presName="parTx" presStyleLbl="node1" presStyleIdx="0" presStyleCnt="2">
        <dgm:presLayoutVars>
          <dgm:chMax val="0"/>
          <dgm:chPref val="0"/>
          <dgm:bulletEnabled val="1"/>
        </dgm:presLayoutVars>
      </dgm:prSet>
      <dgm:spPr/>
      <dgm:t>
        <a:bodyPr/>
        <a:lstStyle/>
        <a:p>
          <a:endParaRPr lang="en-GB"/>
        </a:p>
      </dgm:t>
    </dgm:pt>
    <dgm:pt modelId="{DA356C38-3B96-4547-BB35-F33FAD655168}" type="pres">
      <dgm:prSet presAssocID="{8CB5662A-6FCD-4460-A047-DA1965AFDD1F}" presName="parSh" presStyleLbl="node1" presStyleIdx="1" presStyleCnt="2" custLinFactNeighborX="-737" custLinFactNeighborY="-47453"/>
      <dgm:spPr/>
      <dgm:t>
        <a:bodyPr/>
        <a:lstStyle/>
        <a:p>
          <a:endParaRPr lang="en-GB"/>
        </a:p>
      </dgm:t>
    </dgm:pt>
    <dgm:pt modelId="{2ED1E4A7-6A3F-4C61-8105-CA63FF2FABE2}" type="pres">
      <dgm:prSet presAssocID="{8CB5662A-6FCD-4460-A047-DA1965AFDD1F}" presName="desTx" presStyleLbl="fgAcc1" presStyleIdx="1" presStyleCnt="2" custScaleX="116638" custScaleY="156489" custLinFactNeighborX="-21219" custLinFactNeighborY="30522">
        <dgm:presLayoutVars>
          <dgm:bulletEnabled val="1"/>
        </dgm:presLayoutVars>
      </dgm:prSet>
      <dgm:spPr/>
      <dgm:t>
        <a:bodyPr/>
        <a:lstStyle/>
        <a:p>
          <a:endParaRPr lang="en-GB"/>
        </a:p>
      </dgm:t>
    </dgm:pt>
  </dgm:ptLst>
  <dgm:cxnLst>
    <dgm:cxn modelId="{BE075B09-408E-4E9B-8148-E04717334458}" type="presOf" srcId="{8CB5662A-6FCD-4460-A047-DA1965AFDD1F}" destId="{DA356C38-3B96-4547-BB35-F33FAD655168}" srcOrd="1" destOrd="0" presId="urn:microsoft.com/office/officeart/2005/8/layout/process3"/>
    <dgm:cxn modelId="{8C31C682-9DA4-4BD5-8B7C-B1A248AA08DD}" type="presOf" srcId="{9559AAE8-6721-4988-AC9E-CFF617A3956E}" destId="{EA94F7D9-CDCF-444A-A0EE-63210031A4D4}" srcOrd="0" destOrd="1" presId="urn:microsoft.com/office/officeart/2005/8/layout/process3"/>
    <dgm:cxn modelId="{FE5F9352-FCC6-4B2C-BA30-D9456AA49E9D}" srcId="{BA5E5277-8B7E-4D18-A980-4985206D1353}" destId="{9559AAE8-6721-4988-AC9E-CFF617A3956E}" srcOrd="1" destOrd="0" parTransId="{A32D8303-209A-4173-BE56-1CCCF68E9D57}" sibTransId="{B39DA437-29F2-4D28-85F0-CC7B2A40D6DC}"/>
    <dgm:cxn modelId="{543BC9F0-A88C-4A5D-9C9F-71422588F139}" type="presOf" srcId="{6F68FDA8-6C16-4014-BE82-0EE33506B042}" destId="{59B0209B-0AE6-4A44-BF3B-B993E5C43414}" srcOrd="0" destOrd="0" presId="urn:microsoft.com/office/officeart/2005/8/layout/process3"/>
    <dgm:cxn modelId="{6298BB8A-A9B9-4144-9B88-79D73A88F69D}" type="presOf" srcId="{62063333-328A-47EC-A429-60F20592D2C1}" destId="{2ED1E4A7-6A3F-4C61-8105-CA63FF2FABE2}" srcOrd="0" destOrd="0" presId="urn:microsoft.com/office/officeart/2005/8/layout/process3"/>
    <dgm:cxn modelId="{BBE60134-3830-491F-92AF-0593A841BDCF}" srcId="{BA5E5277-8B7E-4D18-A980-4985206D1353}" destId="{14F0C6C5-DE04-45B3-94C2-0FB4156A5505}" srcOrd="0" destOrd="0" parTransId="{8F2A5453-5401-43C2-B6B1-9A1DD12B73B4}" sibTransId="{4EED6583-C82A-4635-A734-2ED6ABC79002}"/>
    <dgm:cxn modelId="{C83FD56F-9D5B-4E32-A46E-40854F83BCBF}" srcId="{F2C4BFD9-846C-4F5B-85AA-355F61F8FC0A}" destId="{BA5E5277-8B7E-4D18-A980-4985206D1353}" srcOrd="0" destOrd="0" parTransId="{E5198E8A-1D91-4743-9ECA-B583F36896E1}" sibTransId="{6F68FDA8-6C16-4014-BE82-0EE33506B042}"/>
    <dgm:cxn modelId="{23975263-47BA-406D-9FDE-0BF70CDCD65B}" type="presOf" srcId="{14F0C6C5-DE04-45B3-94C2-0FB4156A5505}" destId="{EA94F7D9-CDCF-444A-A0EE-63210031A4D4}" srcOrd="0" destOrd="0" presId="urn:microsoft.com/office/officeart/2005/8/layout/process3"/>
    <dgm:cxn modelId="{358E6C59-6916-479D-9320-001C4AA4C960}" srcId="{F2C4BFD9-846C-4F5B-85AA-355F61F8FC0A}" destId="{8CB5662A-6FCD-4460-A047-DA1965AFDD1F}" srcOrd="1" destOrd="0" parTransId="{854F93FC-A37E-4E1C-8F00-030B5255A843}" sibTransId="{B5C074EF-F952-4DAA-8423-1BCAF6B93252}"/>
    <dgm:cxn modelId="{4F3E20C4-DCB9-4E3E-A225-9C3AC8EF0559}" type="presOf" srcId="{BA5E5277-8B7E-4D18-A980-4985206D1353}" destId="{7154F94D-D3D9-4290-82FA-0FCCFAC8F4C5}" srcOrd="1" destOrd="0" presId="urn:microsoft.com/office/officeart/2005/8/layout/process3"/>
    <dgm:cxn modelId="{232C51F8-835C-49F7-98AD-1DCA62653ECB}" type="presOf" srcId="{BA5E5277-8B7E-4D18-A980-4985206D1353}" destId="{F49C5AA3-581A-440B-AA3A-9D7BE2CD3AB6}" srcOrd="0" destOrd="0" presId="urn:microsoft.com/office/officeart/2005/8/layout/process3"/>
    <dgm:cxn modelId="{25DCE863-30CF-4E8C-96C4-1EB4E09FE50A}" type="presOf" srcId="{F2C4BFD9-846C-4F5B-85AA-355F61F8FC0A}" destId="{8767A301-E686-45D9-B9B0-F3E669E76A11}" srcOrd="0" destOrd="0" presId="urn:microsoft.com/office/officeart/2005/8/layout/process3"/>
    <dgm:cxn modelId="{53A7C703-7AFD-4D98-BB15-A53B40501B56}" type="presOf" srcId="{8CB5662A-6FCD-4460-A047-DA1965AFDD1F}" destId="{23148066-1355-4A8F-9D01-FAD0C943D981}" srcOrd="0" destOrd="0" presId="urn:microsoft.com/office/officeart/2005/8/layout/process3"/>
    <dgm:cxn modelId="{6C573A43-09FD-48CB-A8B2-6A00DA67D169}" type="presOf" srcId="{6F68FDA8-6C16-4014-BE82-0EE33506B042}" destId="{29048054-E9DF-48AC-A16A-5EE77B9958E5}" srcOrd="1" destOrd="0" presId="urn:microsoft.com/office/officeart/2005/8/layout/process3"/>
    <dgm:cxn modelId="{B98323E3-3350-44AC-875F-8101471F69D4}" srcId="{8CB5662A-6FCD-4460-A047-DA1965AFDD1F}" destId="{62063333-328A-47EC-A429-60F20592D2C1}" srcOrd="0" destOrd="0" parTransId="{F47426E2-7C02-4985-A88E-F5BABC6ED4D4}" sibTransId="{11215206-E868-4755-A78D-ED6923F6E427}"/>
    <dgm:cxn modelId="{EE195D9B-181C-40BD-A862-4F633D5F9A8A}" type="presParOf" srcId="{8767A301-E686-45D9-B9B0-F3E669E76A11}" destId="{F785C2BC-8068-4B95-9E02-63DFBD7D8700}" srcOrd="0" destOrd="0" presId="urn:microsoft.com/office/officeart/2005/8/layout/process3"/>
    <dgm:cxn modelId="{B898ECDB-A496-4D5C-9330-170B8DADF3A2}" type="presParOf" srcId="{F785C2BC-8068-4B95-9E02-63DFBD7D8700}" destId="{F49C5AA3-581A-440B-AA3A-9D7BE2CD3AB6}" srcOrd="0" destOrd="0" presId="urn:microsoft.com/office/officeart/2005/8/layout/process3"/>
    <dgm:cxn modelId="{C4F4C4C6-D5DE-441A-B869-8B6D87B78D7E}" type="presParOf" srcId="{F785C2BC-8068-4B95-9E02-63DFBD7D8700}" destId="{7154F94D-D3D9-4290-82FA-0FCCFAC8F4C5}" srcOrd="1" destOrd="0" presId="urn:microsoft.com/office/officeart/2005/8/layout/process3"/>
    <dgm:cxn modelId="{CDA0BAAA-5A16-439A-82BE-7D96DD653000}" type="presParOf" srcId="{F785C2BC-8068-4B95-9E02-63DFBD7D8700}" destId="{EA94F7D9-CDCF-444A-A0EE-63210031A4D4}" srcOrd="2" destOrd="0" presId="urn:microsoft.com/office/officeart/2005/8/layout/process3"/>
    <dgm:cxn modelId="{356FF754-9DE8-4675-A296-6EE8B7A138DF}" type="presParOf" srcId="{8767A301-E686-45D9-B9B0-F3E669E76A11}" destId="{59B0209B-0AE6-4A44-BF3B-B993E5C43414}" srcOrd="1" destOrd="0" presId="urn:microsoft.com/office/officeart/2005/8/layout/process3"/>
    <dgm:cxn modelId="{7BF46FD7-00CD-44EC-B277-5FBE50CBA6B2}" type="presParOf" srcId="{59B0209B-0AE6-4A44-BF3B-B993E5C43414}" destId="{29048054-E9DF-48AC-A16A-5EE77B9958E5}" srcOrd="0" destOrd="0" presId="urn:microsoft.com/office/officeart/2005/8/layout/process3"/>
    <dgm:cxn modelId="{52B6C47E-8FE9-4672-B551-FB0BC1B85886}" type="presParOf" srcId="{8767A301-E686-45D9-B9B0-F3E669E76A11}" destId="{200F458E-D124-4A88-82F7-A3A9EC1C10DA}" srcOrd="2" destOrd="0" presId="urn:microsoft.com/office/officeart/2005/8/layout/process3"/>
    <dgm:cxn modelId="{A46DDDFF-017D-477B-BFF9-30CE523B7893}" type="presParOf" srcId="{200F458E-D124-4A88-82F7-A3A9EC1C10DA}" destId="{23148066-1355-4A8F-9D01-FAD0C943D981}" srcOrd="0" destOrd="0" presId="urn:microsoft.com/office/officeart/2005/8/layout/process3"/>
    <dgm:cxn modelId="{9CE1237F-6F3D-4254-9CF1-A4227B3C1F30}" type="presParOf" srcId="{200F458E-D124-4A88-82F7-A3A9EC1C10DA}" destId="{DA356C38-3B96-4547-BB35-F33FAD655168}" srcOrd="1" destOrd="0" presId="urn:microsoft.com/office/officeart/2005/8/layout/process3"/>
    <dgm:cxn modelId="{B18428AF-D8A5-4728-AE27-8FC82EE7042A}" type="presParOf" srcId="{200F458E-D124-4A88-82F7-A3A9EC1C10DA}" destId="{2ED1E4A7-6A3F-4C61-8105-CA63FF2FABE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C4BFD9-846C-4F5B-85AA-355F61F8FC0A}" type="doc">
      <dgm:prSet loTypeId="urn:microsoft.com/office/officeart/2005/8/layout/process3" loCatId="process" qsTypeId="urn:microsoft.com/office/officeart/2005/8/quickstyle/simple1" qsCatId="simple" csTypeId="urn:microsoft.com/office/officeart/2005/8/colors/accent5_2" csCatId="accent5" phldr="1"/>
      <dgm:spPr/>
      <dgm:t>
        <a:bodyPr/>
        <a:lstStyle/>
        <a:p>
          <a:endParaRPr lang="en-GB"/>
        </a:p>
      </dgm:t>
    </dgm:pt>
    <dgm:pt modelId="{BA5E5277-8B7E-4D18-A980-4985206D1353}">
      <dgm:prSet phldrT="[Text]"/>
      <dgm:spPr/>
      <dgm:t>
        <a:bodyPr/>
        <a:lstStyle/>
        <a:p>
          <a:r>
            <a:rPr lang="en-GB" dirty="0"/>
            <a:t>Concept</a:t>
          </a:r>
        </a:p>
      </dgm:t>
    </dgm:pt>
    <dgm:pt modelId="{E5198E8A-1D91-4743-9ECA-B583F36896E1}" type="parTrans" cxnId="{C83FD56F-9D5B-4E32-A46E-40854F83BCBF}">
      <dgm:prSet/>
      <dgm:spPr/>
      <dgm:t>
        <a:bodyPr/>
        <a:lstStyle/>
        <a:p>
          <a:endParaRPr lang="en-GB"/>
        </a:p>
      </dgm:t>
    </dgm:pt>
    <dgm:pt modelId="{6F68FDA8-6C16-4014-BE82-0EE33506B042}" type="sibTrans" cxnId="{C83FD56F-9D5B-4E32-A46E-40854F83BCBF}">
      <dgm:prSet/>
      <dgm:spPr/>
      <dgm:t>
        <a:bodyPr/>
        <a:lstStyle/>
        <a:p>
          <a:endParaRPr lang="en-GB"/>
        </a:p>
      </dgm:t>
    </dgm:pt>
    <dgm:pt modelId="{8CB5662A-6FCD-4460-A047-DA1965AFDD1F}">
      <dgm:prSet phldrT="[Text]"/>
      <dgm:spPr/>
      <dgm:t>
        <a:bodyPr/>
        <a:lstStyle/>
        <a:p>
          <a:r>
            <a:rPr lang="en-GB" dirty="0"/>
            <a:t>Possible Measure</a:t>
          </a:r>
        </a:p>
      </dgm:t>
    </dgm:pt>
    <dgm:pt modelId="{854F93FC-A37E-4E1C-8F00-030B5255A843}" type="parTrans" cxnId="{358E6C59-6916-479D-9320-001C4AA4C960}">
      <dgm:prSet/>
      <dgm:spPr/>
      <dgm:t>
        <a:bodyPr/>
        <a:lstStyle/>
        <a:p>
          <a:endParaRPr lang="en-GB"/>
        </a:p>
      </dgm:t>
    </dgm:pt>
    <dgm:pt modelId="{B5C074EF-F952-4DAA-8423-1BCAF6B93252}" type="sibTrans" cxnId="{358E6C59-6916-479D-9320-001C4AA4C960}">
      <dgm:prSet/>
      <dgm:spPr/>
      <dgm:t>
        <a:bodyPr/>
        <a:lstStyle/>
        <a:p>
          <a:endParaRPr lang="en-GB"/>
        </a:p>
      </dgm:t>
    </dgm:pt>
    <dgm:pt modelId="{62063333-328A-47EC-A429-60F20592D2C1}">
      <dgm:prSet/>
      <dgm:spPr/>
      <dgm:t>
        <a:bodyPr/>
        <a:lstStyle/>
        <a:p>
          <a:r>
            <a:rPr lang="en-GB" dirty="0" smtClean="0"/>
            <a:t>Number of staff attending training sessions</a:t>
          </a:r>
          <a:endParaRPr lang="en-GB" dirty="0"/>
        </a:p>
      </dgm:t>
    </dgm:pt>
    <dgm:pt modelId="{F47426E2-7C02-4985-A88E-F5BABC6ED4D4}" type="parTrans" cxnId="{B98323E3-3350-44AC-875F-8101471F69D4}">
      <dgm:prSet/>
      <dgm:spPr/>
      <dgm:t>
        <a:bodyPr/>
        <a:lstStyle/>
        <a:p>
          <a:endParaRPr lang="en-GB"/>
        </a:p>
      </dgm:t>
    </dgm:pt>
    <dgm:pt modelId="{11215206-E868-4755-A78D-ED6923F6E427}" type="sibTrans" cxnId="{B98323E3-3350-44AC-875F-8101471F69D4}">
      <dgm:prSet/>
      <dgm:spPr/>
      <dgm:t>
        <a:bodyPr/>
        <a:lstStyle/>
        <a:p>
          <a:endParaRPr lang="en-GB"/>
        </a:p>
      </dgm:t>
    </dgm:pt>
    <dgm:pt modelId="{14F0C6C5-DE04-45B3-94C2-0FB4156A5505}">
      <dgm:prSet/>
      <dgm:spPr/>
      <dgm:t>
        <a:bodyPr/>
        <a:lstStyle/>
        <a:p>
          <a:r>
            <a:rPr lang="en-GB" dirty="0" smtClean="0"/>
            <a:t>Staff Confidence</a:t>
          </a:r>
          <a:endParaRPr lang="en-GB" dirty="0"/>
        </a:p>
      </dgm:t>
    </dgm:pt>
    <dgm:pt modelId="{8F2A5453-5401-43C2-B6B1-9A1DD12B73B4}" type="parTrans" cxnId="{BBE60134-3830-491F-92AF-0593A841BDCF}">
      <dgm:prSet/>
      <dgm:spPr/>
      <dgm:t>
        <a:bodyPr/>
        <a:lstStyle/>
        <a:p>
          <a:endParaRPr lang="en-GB"/>
        </a:p>
      </dgm:t>
    </dgm:pt>
    <dgm:pt modelId="{4EED6583-C82A-4635-A734-2ED6ABC79002}" type="sibTrans" cxnId="{BBE60134-3830-491F-92AF-0593A841BDCF}">
      <dgm:prSet/>
      <dgm:spPr/>
      <dgm:t>
        <a:bodyPr/>
        <a:lstStyle/>
        <a:p>
          <a:endParaRPr lang="en-GB"/>
        </a:p>
      </dgm:t>
    </dgm:pt>
    <dgm:pt modelId="{8767A301-E686-45D9-B9B0-F3E669E76A11}" type="pres">
      <dgm:prSet presAssocID="{F2C4BFD9-846C-4F5B-85AA-355F61F8FC0A}" presName="linearFlow" presStyleCnt="0">
        <dgm:presLayoutVars>
          <dgm:dir/>
          <dgm:animLvl val="lvl"/>
          <dgm:resizeHandles val="exact"/>
        </dgm:presLayoutVars>
      </dgm:prSet>
      <dgm:spPr/>
      <dgm:t>
        <a:bodyPr/>
        <a:lstStyle/>
        <a:p>
          <a:endParaRPr lang="en-GB"/>
        </a:p>
      </dgm:t>
    </dgm:pt>
    <dgm:pt modelId="{F785C2BC-8068-4B95-9E02-63DFBD7D8700}" type="pres">
      <dgm:prSet presAssocID="{BA5E5277-8B7E-4D18-A980-4985206D1353}" presName="composite" presStyleCnt="0"/>
      <dgm:spPr/>
    </dgm:pt>
    <dgm:pt modelId="{F49C5AA3-581A-440B-AA3A-9D7BE2CD3AB6}" type="pres">
      <dgm:prSet presAssocID="{BA5E5277-8B7E-4D18-A980-4985206D1353}" presName="parTx" presStyleLbl="node1" presStyleIdx="0" presStyleCnt="2">
        <dgm:presLayoutVars>
          <dgm:chMax val="0"/>
          <dgm:chPref val="0"/>
          <dgm:bulletEnabled val="1"/>
        </dgm:presLayoutVars>
      </dgm:prSet>
      <dgm:spPr/>
      <dgm:t>
        <a:bodyPr/>
        <a:lstStyle/>
        <a:p>
          <a:endParaRPr lang="en-GB"/>
        </a:p>
      </dgm:t>
    </dgm:pt>
    <dgm:pt modelId="{7154F94D-D3D9-4290-82FA-0FCCFAC8F4C5}" type="pres">
      <dgm:prSet presAssocID="{BA5E5277-8B7E-4D18-A980-4985206D1353}" presName="parSh" presStyleLbl="node1" presStyleIdx="0" presStyleCnt="2" custScaleY="60096" custLinFactNeighborX="25" custLinFactNeighborY="-37599"/>
      <dgm:spPr/>
      <dgm:t>
        <a:bodyPr/>
        <a:lstStyle/>
        <a:p>
          <a:endParaRPr lang="en-GB"/>
        </a:p>
      </dgm:t>
    </dgm:pt>
    <dgm:pt modelId="{EA94F7D9-CDCF-444A-A0EE-63210031A4D4}" type="pres">
      <dgm:prSet presAssocID="{BA5E5277-8B7E-4D18-A980-4985206D1353}" presName="desTx" presStyleLbl="fgAcc1" presStyleIdx="0" presStyleCnt="2" custLinFactNeighborX="-22298" custLinFactNeighborY="11176">
        <dgm:presLayoutVars>
          <dgm:bulletEnabled val="1"/>
        </dgm:presLayoutVars>
      </dgm:prSet>
      <dgm:spPr/>
      <dgm:t>
        <a:bodyPr/>
        <a:lstStyle/>
        <a:p>
          <a:endParaRPr lang="en-GB"/>
        </a:p>
      </dgm:t>
    </dgm:pt>
    <dgm:pt modelId="{59B0209B-0AE6-4A44-BF3B-B993E5C43414}" type="pres">
      <dgm:prSet presAssocID="{6F68FDA8-6C16-4014-BE82-0EE33506B042}" presName="sibTrans" presStyleLbl="sibTrans2D1" presStyleIdx="0" presStyleCnt="1"/>
      <dgm:spPr/>
      <dgm:t>
        <a:bodyPr/>
        <a:lstStyle/>
        <a:p>
          <a:endParaRPr lang="en-GB"/>
        </a:p>
      </dgm:t>
    </dgm:pt>
    <dgm:pt modelId="{29048054-E9DF-48AC-A16A-5EE77B9958E5}" type="pres">
      <dgm:prSet presAssocID="{6F68FDA8-6C16-4014-BE82-0EE33506B042}" presName="connTx" presStyleLbl="sibTrans2D1" presStyleIdx="0" presStyleCnt="1"/>
      <dgm:spPr/>
      <dgm:t>
        <a:bodyPr/>
        <a:lstStyle/>
        <a:p>
          <a:endParaRPr lang="en-GB"/>
        </a:p>
      </dgm:t>
    </dgm:pt>
    <dgm:pt modelId="{200F458E-D124-4A88-82F7-A3A9EC1C10DA}" type="pres">
      <dgm:prSet presAssocID="{8CB5662A-6FCD-4460-A047-DA1965AFDD1F}" presName="composite" presStyleCnt="0"/>
      <dgm:spPr/>
    </dgm:pt>
    <dgm:pt modelId="{23148066-1355-4A8F-9D01-FAD0C943D981}" type="pres">
      <dgm:prSet presAssocID="{8CB5662A-6FCD-4460-A047-DA1965AFDD1F}" presName="parTx" presStyleLbl="node1" presStyleIdx="0" presStyleCnt="2">
        <dgm:presLayoutVars>
          <dgm:chMax val="0"/>
          <dgm:chPref val="0"/>
          <dgm:bulletEnabled val="1"/>
        </dgm:presLayoutVars>
      </dgm:prSet>
      <dgm:spPr/>
      <dgm:t>
        <a:bodyPr/>
        <a:lstStyle/>
        <a:p>
          <a:endParaRPr lang="en-GB"/>
        </a:p>
      </dgm:t>
    </dgm:pt>
    <dgm:pt modelId="{DA356C38-3B96-4547-BB35-F33FAD655168}" type="pres">
      <dgm:prSet presAssocID="{8CB5662A-6FCD-4460-A047-DA1965AFDD1F}" presName="parSh" presStyleLbl="node1" presStyleIdx="1" presStyleCnt="2" custScaleY="60096" custLinFactNeighborX="25" custLinFactNeighborY="-37599"/>
      <dgm:spPr/>
      <dgm:t>
        <a:bodyPr/>
        <a:lstStyle/>
        <a:p>
          <a:endParaRPr lang="en-GB"/>
        </a:p>
      </dgm:t>
    </dgm:pt>
    <dgm:pt modelId="{2ED1E4A7-6A3F-4C61-8105-CA63FF2FABE2}" type="pres">
      <dgm:prSet presAssocID="{8CB5662A-6FCD-4460-A047-DA1965AFDD1F}" presName="desTx" presStyleLbl="fgAcc1" presStyleIdx="1" presStyleCnt="2" custLinFactNeighborX="-17995" custLinFactNeighborY="13159">
        <dgm:presLayoutVars>
          <dgm:bulletEnabled val="1"/>
        </dgm:presLayoutVars>
      </dgm:prSet>
      <dgm:spPr/>
      <dgm:t>
        <a:bodyPr/>
        <a:lstStyle/>
        <a:p>
          <a:endParaRPr lang="en-GB"/>
        </a:p>
      </dgm:t>
    </dgm:pt>
  </dgm:ptLst>
  <dgm:cxnLst>
    <dgm:cxn modelId="{12E7659B-6964-475A-874C-43659C56F486}" type="presOf" srcId="{8CB5662A-6FCD-4460-A047-DA1965AFDD1F}" destId="{23148066-1355-4A8F-9D01-FAD0C943D981}" srcOrd="0" destOrd="0" presId="urn:microsoft.com/office/officeart/2005/8/layout/process3"/>
    <dgm:cxn modelId="{4F33B212-7DAD-49EE-B81C-50EFC7786185}" type="presOf" srcId="{F2C4BFD9-846C-4F5B-85AA-355F61F8FC0A}" destId="{8767A301-E686-45D9-B9B0-F3E669E76A11}" srcOrd="0" destOrd="0" presId="urn:microsoft.com/office/officeart/2005/8/layout/process3"/>
    <dgm:cxn modelId="{A05E78A7-EB7F-492F-9F68-AA7EF12CC524}" type="presOf" srcId="{BA5E5277-8B7E-4D18-A980-4985206D1353}" destId="{F49C5AA3-581A-440B-AA3A-9D7BE2CD3AB6}" srcOrd="0" destOrd="0" presId="urn:microsoft.com/office/officeart/2005/8/layout/process3"/>
    <dgm:cxn modelId="{C83FD56F-9D5B-4E32-A46E-40854F83BCBF}" srcId="{F2C4BFD9-846C-4F5B-85AA-355F61F8FC0A}" destId="{BA5E5277-8B7E-4D18-A980-4985206D1353}" srcOrd="0" destOrd="0" parTransId="{E5198E8A-1D91-4743-9ECA-B583F36896E1}" sibTransId="{6F68FDA8-6C16-4014-BE82-0EE33506B042}"/>
    <dgm:cxn modelId="{358E6C59-6916-479D-9320-001C4AA4C960}" srcId="{F2C4BFD9-846C-4F5B-85AA-355F61F8FC0A}" destId="{8CB5662A-6FCD-4460-A047-DA1965AFDD1F}" srcOrd="1" destOrd="0" parTransId="{854F93FC-A37E-4E1C-8F00-030B5255A843}" sibTransId="{B5C074EF-F952-4DAA-8423-1BCAF6B93252}"/>
    <dgm:cxn modelId="{BABABF6F-8FDD-46BF-9911-48924CDBD460}" type="presOf" srcId="{6F68FDA8-6C16-4014-BE82-0EE33506B042}" destId="{59B0209B-0AE6-4A44-BF3B-B993E5C43414}" srcOrd="0" destOrd="0" presId="urn:microsoft.com/office/officeart/2005/8/layout/process3"/>
    <dgm:cxn modelId="{B98323E3-3350-44AC-875F-8101471F69D4}" srcId="{8CB5662A-6FCD-4460-A047-DA1965AFDD1F}" destId="{62063333-328A-47EC-A429-60F20592D2C1}" srcOrd="0" destOrd="0" parTransId="{F47426E2-7C02-4985-A88E-F5BABC6ED4D4}" sibTransId="{11215206-E868-4755-A78D-ED6923F6E427}"/>
    <dgm:cxn modelId="{86BD269A-1962-4775-9B9A-B1A481035E3A}" type="presOf" srcId="{62063333-328A-47EC-A429-60F20592D2C1}" destId="{2ED1E4A7-6A3F-4C61-8105-CA63FF2FABE2}" srcOrd="0" destOrd="0" presId="urn:microsoft.com/office/officeart/2005/8/layout/process3"/>
    <dgm:cxn modelId="{250CCFAF-9D6A-4615-AA7D-52F6E2A0FC10}" type="presOf" srcId="{14F0C6C5-DE04-45B3-94C2-0FB4156A5505}" destId="{EA94F7D9-CDCF-444A-A0EE-63210031A4D4}" srcOrd="0" destOrd="0" presId="urn:microsoft.com/office/officeart/2005/8/layout/process3"/>
    <dgm:cxn modelId="{9D0341F6-6CD4-483A-8E2F-F4D6398D8A91}" type="presOf" srcId="{8CB5662A-6FCD-4460-A047-DA1965AFDD1F}" destId="{DA356C38-3B96-4547-BB35-F33FAD655168}" srcOrd="1" destOrd="0" presId="urn:microsoft.com/office/officeart/2005/8/layout/process3"/>
    <dgm:cxn modelId="{BBE60134-3830-491F-92AF-0593A841BDCF}" srcId="{BA5E5277-8B7E-4D18-A980-4985206D1353}" destId="{14F0C6C5-DE04-45B3-94C2-0FB4156A5505}" srcOrd="0" destOrd="0" parTransId="{8F2A5453-5401-43C2-B6B1-9A1DD12B73B4}" sibTransId="{4EED6583-C82A-4635-A734-2ED6ABC79002}"/>
    <dgm:cxn modelId="{98E02451-94CD-4698-A91A-FAE471DEFF12}" type="presOf" srcId="{BA5E5277-8B7E-4D18-A980-4985206D1353}" destId="{7154F94D-D3D9-4290-82FA-0FCCFAC8F4C5}" srcOrd="1" destOrd="0" presId="urn:microsoft.com/office/officeart/2005/8/layout/process3"/>
    <dgm:cxn modelId="{4B76A00C-5973-4CED-AF9E-09ADB3BD53F8}" type="presOf" srcId="{6F68FDA8-6C16-4014-BE82-0EE33506B042}" destId="{29048054-E9DF-48AC-A16A-5EE77B9958E5}" srcOrd="1" destOrd="0" presId="urn:microsoft.com/office/officeart/2005/8/layout/process3"/>
    <dgm:cxn modelId="{C5BBCF8A-D0DF-45BA-B53A-4D8DDACFFFB1}" type="presParOf" srcId="{8767A301-E686-45D9-B9B0-F3E669E76A11}" destId="{F785C2BC-8068-4B95-9E02-63DFBD7D8700}" srcOrd="0" destOrd="0" presId="urn:microsoft.com/office/officeart/2005/8/layout/process3"/>
    <dgm:cxn modelId="{F5C9FD13-A736-4A41-B217-7BFF630513C8}" type="presParOf" srcId="{F785C2BC-8068-4B95-9E02-63DFBD7D8700}" destId="{F49C5AA3-581A-440B-AA3A-9D7BE2CD3AB6}" srcOrd="0" destOrd="0" presId="urn:microsoft.com/office/officeart/2005/8/layout/process3"/>
    <dgm:cxn modelId="{088E45F7-B80E-4C5B-A494-D0B53C100630}" type="presParOf" srcId="{F785C2BC-8068-4B95-9E02-63DFBD7D8700}" destId="{7154F94D-D3D9-4290-82FA-0FCCFAC8F4C5}" srcOrd="1" destOrd="0" presId="urn:microsoft.com/office/officeart/2005/8/layout/process3"/>
    <dgm:cxn modelId="{81928C19-54C1-4569-90A1-8A993E1D7E7E}" type="presParOf" srcId="{F785C2BC-8068-4B95-9E02-63DFBD7D8700}" destId="{EA94F7D9-CDCF-444A-A0EE-63210031A4D4}" srcOrd="2" destOrd="0" presId="urn:microsoft.com/office/officeart/2005/8/layout/process3"/>
    <dgm:cxn modelId="{9B94603C-D33F-4B7E-829C-8149C9DC17B5}" type="presParOf" srcId="{8767A301-E686-45D9-B9B0-F3E669E76A11}" destId="{59B0209B-0AE6-4A44-BF3B-B993E5C43414}" srcOrd="1" destOrd="0" presId="urn:microsoft.com/office/officeart/2005/8/layout/process3"/>
    <dgm:cxn modelId="{38035EFD-2896-495B-846F-4EEAF53CEFD1}" type="presParOf" srcId="{59B0209B-0AE6-4A44-BF3B-B993E5C43414}" destId="{29048054-E9DF-48AC-A16A-5EE77B9958E5}" srcOrd="0" destOrd="0" presId="urn:microsoft.com/office/officeart/2005/8/layout/process3"/>
    <dgm:cxn modelId="{BE1304D9-8AE0-4EA5-90DE-8EF151CF2514}" type="presParOf" srcId="{8767A301-E686-45D9-B9B0-F3E669E76A11}" destId="{200F458E-D124-4A88-82F7-A3A9EC1C10DA}" srcOrd="2" destOrd="0" presId="urn:microsoft.com/office/officeart/2005/8/layout/process3"/>
    <dgm:cxn modelId="{11E999A3-5D41-4165-8318-ECECE74E91BC}" type="presParOf" srcId="{200F458E-D124-4A88-82F7-A3A9EC1C10DA}" destId="{23148066-1355-4A8F-9D01-FAD0C943D981}" srcOrd="0" destOrd="0" presId="urn:microsoft.com/office/officeart/2005/8/layout/process3"/>
    <dgm:cxn modelId="{BE0A8993-52AD-48CF-AF4B-3FB350C8B10B}" type="presParOf" srcId="{200F458E-D124-4A88-82F7-A3A9EC1C10DA}" destId="{DA356C38-3B96-4547-BB35-F33FAD655168}" srcOrd="1" destOrd="0" presId="urn:microsoft.com/office/officeart/2005/8/layout/process3"/>
    <dgm:cxn modelId="{D0AC42F7-EF95-4691-B44F-5B14573FCA7C}" type="presParOf" srcId="{200F458E-D124-4A88-82F7-A3A9EC1C10DA}" destId="{2ED1E4A7-6A3F-4C61-8105-CA63FF2FABE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F621F5-0A2C-4135-8FE6-B25EA5691A65}" type="doc">
      <dgm:prSet loTypeId="urn:microsoft.com/office/officeart/2005/8/layout/default#1" loCatId="list" qsTypeId="urn:microsoft.com/office/officeart/2005/8/quickstyle/simple5" qsCatId="simple" csTypeId="urn:microsoft.com/office/officeart/2005/8/colors/colorful1#3" csCatId="colorful" phldr="1"/>
      <dgm:spPr/>
      <dgm:t>
        <a:bodyPr/>
        <a:lstStyle/>
        <a:p>
          <a:endParaRPr lang="en-GB"/>
        </a:p>
      </dgm:t>
    </dgm:pt>
    <dgm:pt modelId="{5BA74248-8062-46EE-8523-6F477676B71B}">
      <dgm:prSet custT="1"/>
      <dgm:spPr/>
      <dgm:t>
        <a:bodyPr/>
        <a:lstStyle/>
        <a:p>
          <a:pPr rtl="0"/>
          <a:r>
            <a:rPr lang="en-US" sz="2800" b="1" dirty="0"/>
            <a:t>To understand what needs improved</a:t>
          </a:r>
          <a:endParaRPr lang="en-GB" sz="2800" b="1" dirty="0"/>
        </a:p>
      </dgm:t>
    </dgm:pt>
    <dgm:pt modelId="{F9B1D919-C875-4C76-B6E8-B8F019FC31F7}" type="parTrans" cxnId="{F822C90A-0896-491A-A39D-EF3585933F2A}">
      <dgm:prSet/>
      <dgm:spPr/>
      <dgm:t>
        <a:bodyPr/>
        <a:lstStyle/>
        <a:p>
          <a:endParaRPr lang="en-GB" sz="2000" b="1"/>
        </a:p>
      </dgm:t>
    </dgm:pt>
    <dgm:pt modelId="{6F155037-BCF6-4B93-881C-C8CFD2C6898E}" type="sibTrans" cxnId="{F822C90A-0896-491A-A39D-EF3585933F2A}">
      <dgm:prSet/>
      <dgm:spPr/>
      <dgm:t>
        <a:bodyPr/>
        <a:lstStyle/>
        <a:p>
          <a:endParaRPr lang="en-GB" sz="2000" b="1"/>
        </a:p>
      </dgm:t>
    </dgm:pt>
    <dgm:pt modelId="{41421C35-D9ED-4643-BF12-DE16D3AD7126}">
      <dgm:prSet custT="1"/>
      <dgm:spPr/>
      <dgm:t>
        <a:bodyPr/>
        <a:lstStyle/>
        <a:p>
          <a:pPr rtl="0"/>
          <a:r>
            <a:rPr lang="en-US" sz="2800" b="1" dirty="0"/>
            <a:t>To understand variation</a:t>
          </a:r>
          <a:endParaRPr lang="en-GB" sz="2800" b="1" dirty="0"/>
        </a:p>
      </dgm:t>
    </dgm:pt>
    <dgm:pt modelId="{618AA158-21DF-4C3C-A565-8041BFEC7C32}" type="parTrans" cxnId="{119A65C5-D571-4D79-B600-6C6A325FF252}">
      <dgm:prSet/>
      <dgm:spPr/>
      <dgm:t>
        <a:bodyPr/>
        <a:lstStyle/>
        <a:p>
          <a:endParaRPr lang="en-GB" sz="2000" b="1"/>
        </a:p>
      </dgm:t>
    </dgm:pt>
    <dgm:pt modelId="{FF29147D-FC91-4990-A1F9-08B33A5D7E5D}" type="sibTrans" cxnId="{119A65C5-D571-4D79-B600-6C6A325FF252}">
      <dgm:prSet/>
      <dgm:spPr/>
      <dgm:t>
        <a:bodyPr/>
        <a:lstStyle/>
        <a:p>
          <a:endParaRPr lang="en-GB" sz="2000" b="1"/>
        </a:p>
      </dgm:t>
    </dgm:pt>
    <dgm:pt modelId="{99D2883D-3779-4CE4-B2C4-D89A936685D3}">
      <dgm:prSet custT="1"/>
      <dgm:spPr/>
      <dgm:t>
        <a:bodyPr/>
        <a:lstStyle/>
        <a:p>
          <a:pPr rtl="0"/>
          <a:r>
            <a:rPr lang="en-US" sz="2800" b="1" dirty="0"/>
            <a:t>For testing changes</a:t>
          </a:r>
          <a:endParaRPr lang="en-GB" sz="2800" b="1" dirty="0"/>
        </a:p>
      </dgm:t>
    </dgm:pt>
    <dgm:pt modelId="{2D1F9B1E-664A-4F28-8684-AF3C4705AA64}" type="parTrans" cxnId="{4FC3E2A8-B80B-443A-9564-D2A1C4842C41}">
      <dgm:prSet/>
      <dgm:spPr/>
      <dgm:t>
        <a:bodyPr/>
        <a:lstStyle/>
        <a:p>
          <a:endParaRPr lang="en-GB" sz="2000" b="1"/>
        </a:p>
      </dgm:t>
    </dgm:pt>
    <dgm:pt modelId="{8283C1B0-D686-45E8-9673-44427A4AC588}" type="sibTrans" cxnId="{4FC3E2A8-B80B-443A-9564-D2A1C4842C41}">
      <dgm:prSet/>
      <dgm:spPr/>
      <dgm:t>
        <a:bodyPr/>
        <a:lstStyle/>
        <a:p>
          <a:endParaRPr lang="en-GB" sz="2000" b="1"/>
        </a:p>
      </dgm:t>
    </dgm:pt>
    <dgm:pt modelId="{CC2A87A9-37BC-46C0-A2CE-69B331D115B2}">
      <dgm:prSet custT="1"/>
      <dgm:spPr/>
      <dgm:t>
        <a:bodyPr/>
        <a:lstStyle/>
        <a:p>
          <a:pPr rtl="0"/>
          <a:r>
            <a:rPr lang="en-US" sz="2800" b="1" dirty="0"/>
            <a:t>For monitoring progress</a:t>
          </a:r>
          <a:endParaRPr lang="en-GB" sz="2800" b="1" dirty="0"/>
        </a:p>
      </dgm:t>
    </dgm:pt>
    <dgm:pt modelId="{1E2EF7FE-54BE-4E2F-B944-A477EDE137B3}" type="parTrans" cxnId="{BF3F3493-1C42-4EC3-BDC0-7366AA488FC3}">
      <dgm:prSet/>
      <dgm:spPr/>
      <dgm:t>
        <a:bodyPr/>
        <a:lstStyle/>
        <a:p>
          <a:endParaRPr lang="en-GB" sz="2000" b="1"/>
        </a:p>
      </dgm:t>
    </dgm:pt>
    <dgm:pt modelId="{179E3DAB-7D1B-43D7-BE48-744C9E020FD0}" type="sibTrans" cxnId="{BF3F3493-1C42-4EC3-BDC0-7366AA488FC3}">
      <dgm:prSet/>
      <dgm:spPr/>
      <dgm:t>
        <a:bodyPr/>
        <a:lstStyle/>
        <a:p>
          <a:endParaRPr lang="en-GB" sz="2000" b="1"/>
        </a:p>
      </dgm:t>
    </dgm:pt>
    <dgm:pt modelId="{183A2678-25D5-4EA8-B82B-8CBF88CC5E60}">
      <dgm:prSet custT="1"/>
      <dgm:spPr/>
      <dgm:t>
        <a:bodyPr/>
        <a:lstStyle/>
        <a:p>
          <a:pPr rtl="0"/>
          <a:r>
            <a:rPr lang="en-US" sz="2800" b="1" dirty="0"/>
            <a:t>To tell the story of your improvement journey</a:t>
          </a:r>
          <a:endParaRPr lang="en-GB" sz="2800" b="1" dirty="0"/>
        </a:p>
      </dgm:t>
    </dgm:pt>
    <dgm:pt modelId="{6A574382-551E-4E76-90CD-E40BCE082B49}" type="parTrans" cxnId="{BF6665A6-1E4C-47A7-9454-DDC3946C79E8}">
      <dgm:prSet/>
      <dgm:spPr/>
      <dgm:t>
        <a:bodyPr/>
        <a:lstStyle/>
        <a:p>
          <a:endParaRPr lang="en-GB" sz="2000" b="1"/>
        </a:p>
      </dgm:t>
    </dgm:pt>
    <dgm:pt modelId="{DE34DCD3-86B0-411B-9DF7-EFC98A60A3FA}" type="sibTrans" cxnId="{BF6665A6-1E4C-47A7-9454-DDC3946C79E8}">
      <dgm:prSet/>
      <dgm:spPr/>
      <dgm:t>
        <a:bodyPr/>
        <a:lstStyle/>
        <a:p>
          <a:endParaRPr lang="en-GB" sz="2000" b="1"/>
        </a:p>
      </dgm:t>
    </dgm:pt>
    <dgm:pt modelId="{DC4CFA92-CEB2-4F71-9D41-4C7AA6909D6B}" type="pres">
      <dgm:prSet presAssocID="{2EF621F5-0A2C-4135-8FE6-B25EA5691A65}" presName="diagram" presStyleCnt="0">
        <dgm:presLayoutVars>
          <dgm:dir/>
          <dgm:resizeHandles val="exact"/>
        </dgm:presLayoutVars>
      </dgm:prSet>
      <dgm:spPr/>
      <dgm:t>
        <a:bodyPr/>
        <a:lstStyle/>
        <a:p>
          <a:endParaRPr lang="en-GB"/>
        </a:p>
      </dgm:t>
    </dgm:pt>
    <dgm:pt modelId="{E1EAF22E-06B4-47D8-9E7F-72CAADDC12BA}" type="pres">
      <dgm:prSet presAssocID="{5BA74248-8062-46EE-8523-6F477676B71B}" presName="node" presStyleLbl="node1" presStyleIdx="0" presStyleCnt="5">
        <dgm:presLayoutVars>
          <dgm:bulletEnabled val="1"/>
        </dgm:presLayoutVars>
      </dgm:prSet>
      <dgm:spPr/>
      <dgm:t>
        <a:bodyPr/>
        <a:lstStyle/>
        <a:p>
          <a:endParaRPr lang="en-GB"/>
        </a:p>
      </dgm:t>
    </dgm:pt>
    <dgm:pt modelId="{7DFF06D1-7422-4437-A4DD-7B56EDDD0B08}" type="pres">
      <dgm:prSet presAssocID="{6F155037-BCF6-4B93-881C-C8CFD2C6898E}" presName="sibTrans" presStyleCnt="0"/>
      <dgm:spPr/>
    </dgm:pt>
    <dgm:pt modelId="{8222E51C-0598-44D2-8E61-56D5A0281C51}" type="pres">
      <dgm:prSet presAssocID="{41421C35-D9ED-4643-BF12-DE16D3AD7126}" presName="node" presStyleLbl="node1" presStyleIdx="1" presStyleCnt="5">
        <dgm:presLayoutVars>
          <dgm:bulletEnabled val="1"/>
        </dgm:presLayoutVars>
      </dgm:prSet>
      <dgm:spPr/>
      <dgm:t>
        <a:bodyPr/>
        <a:lstStyle/>
        <a:p>
          <a:endParaRPr lang="en-GB"/>
        </a:p>
      </dgm:t>
    </dgm:pt>
    <dgm:pt modelId="{2FE62C4B-9768-4679-8458-7278AC67CC51}" type="pres">
      <dgm:prSet presAssocID="{FF29147D-FC91-4990-A1F9-08B33A5D7E5D}" presName="sibTrans" presStyleCnt="0"/>
      <dgm:spPr/>
    </dgm:pt>
    <dgm:pt modelId="{982FADA7-B42A-45DF-820F-BBCE29A7356B}" type="pres">
      <dgm:prSet presAssocID="{99D2883D-3779-4CE4-B2C4-D89A936685D3}" presName="node" presStyleLbl="node1" presStyleIdx="2" presStyleCnt="5">
        <dgm:presLayoutVars>
          <dgm:bulletEnabled val="1"/>
        </dgm:presLayoutVars>
      </dgm:prSet>
      <dgm:spPr/>
      <dgm:t>
        <a:bodyPr/>
        <a:lstStyle/>
        <a:p>
          <a:endParaRPr lang="en-GB"/>
        </a:p>
      </dgm:t>
    </dgm:pt>
    <dgm:pt modelId="{766DF7B5-BF38-47B3-A6A7-182FBEC8EB5B}" type="pres">
      <dgm:prSet presAssocID="{8283C1B0-D686-45E8-9673-44427A4AC588}" presName="sibTrans" presStyleCnt="0"/>
      <dgm:spPr/>
    </dgm:pt>
    <dgm:pt modelId="{086A076C-0E4E-4718-AAD5-74F7B0633080}" type="pres">
      <dgm:prSet presAssocID="{CC2A87A9-37BC-46C0-A2CE-69B331D115B2}" presName="node" presStyleLbl="node1" presStyleIdx="3" presStyleCnt="5">
        <dgm:presLayoutVars>
          <dgm:bulletEnabled val="1"/>
        </dgm:presLayoutVars>
      </dgm:prSet>
      <dgm:spPr/>
      <dgm:t>
        <a:bodyPr/>
        <a:lstStyle/>
        <a:p>
          <a:endParaRPr lang="en-GB"/>
        </a:p>
      </dgm:t>
    </dgm:pt>
    <dgm:pt modelId="{CDBC0EDC-3368-4E45-B5F2-2BF84814AA29}" type="pres">
      <dgm:prSet presAssocID="{179E3DAB-7D1B-43D7-BE48-744C9E020FD0}" presName="sibTrans" presStyleCnt="0"/>
      <dgm:spPr/>
    </dgm:pt>
    <dgm:pt modelId="{4162AD1E-B311-42EF-85ED-C858C61F65E2}" type="pres">
      <dgm:prSet presAssocID="{183A2678-25D5-4EA8-B82B-8CBF88CC5E60}" presName="node" presStyleLbl="node1" presStyleIdx="4" presStyleCnt="5">
        <dgm:presLayoutVars>
          <dgm:bulletEnabled val="1"/>
        </dgm:presLayoutVars>
      </dgm:prSet>
      <dgm:spPr/>
      <dgm:t>
        <a:bodyPr/>
        <a:lstStyle/>
        <a:p>
          <a:endParaRPr lang="en-GB"/>
        </a:p>
      </dgm:t>
    </dgm:pt>
  </dgm:ptLst>
  <dgm:cxnLst>
    <dgm:cxn modelId="{119A65C5-D571-4D79-B600-6C6A325FF252}" srcId="{2EF621F5-0A2C-4135-8FE6-B25EA5691A65}" destId="{41421C35-D9ED-4643-BF12-DE16D3AD7126}" srcOrd="1" destOrd="0" parTransId="{618AA158-21DF-4C3C-A565-8041BFEC7C32}" sibTransId="{FF29147D-FC91-4990-A1F9-08B33A5D7E5D}"/>
    <dgm:cxn modelId="{7579765A-D94F-4FBB-AD1E-58CC93E5CBA8}" type="presOf" srcId="{99D2883D-3779-4CE4-B2C4-D89A936685D3}" destId="{982FADA7-B42A-45DF-820F-BBCE29A7356B}" srcOrd="0" destOrd="0" presId="urn:microsoft.com/office/officeart/2005/8/layout/default#1"/>
    <dgm:cxn modelId="{BF6665A6-1E4C-47A7-9454-DDC3946C79E8}" srcId="{2EF621F5-0A2C-4135-8FE6-B25EA5691A65}" destId="{183A2678-25D5-4EA8-B82B-8CBF88CC5E60}" srcOrd="4" destOrd="0" parTransId="{6A574382-551E-4E76-90CD-E40BCE082B49}" sibTransId="{DE34DCD3-86B0-411B-9DF7-EFC98A60A3FA}"/>
    <dgm:cxn modelId="{BF3F3493-1C42-4EC3-BDC0-7366AA488FC3}" srcId="{2EF621F5-0A2C-4135-8FE6-B25EA5691A65}" destId="{CC2A87A9-37BC-46C0-A2CE-69B331D115B2}" srcOrd="3" destOrd="0" parTransId="{1E2EF7FE-54BE-4E2F-B944-A477EDE137B3}" sibTransId="{179E3DAB-7D1B-43D7-BE48-744C9E020FD0}"/>
    <dgm:cxn modelId="{DE65F5F5-23EA-44AD-9AB5-AA0578EDCC24}" type="presOf" srcId="{2EF621F5-0A2C-4135-8FE6-B25EA5691A65}" destId="{DC4CFA92-CEB2-4F71-9D41-4C7AA6909D6B}" srcOrd="0" destOrd="0" presId="urn:microsoft.com/office/officeart/2005/8/layout/default#1"/>
    <dgm:cxn modelId="{24D89C11-B4B2-45A6-9251-248B03E9DD88}" type="presOf" srcId="{41421C35-D9ED-4643-BF12-DE16D3AD7126}" destId="{8222E51C-0598-44D2-8E61-56D5A0281C51}" srcOrd="0" destOrd="0" presId="urn:microsoft.com/office/officeart/2005/8/layout/default#1"/>
    <dgm:cxn modelId="{744FA6C5-B246-4994-AC5C-266F9916E1E5}" type="presOf" srcId="{5BA74248-8062-46EE-8523-6F477676B71B}" destId="{E1EAF22E-06B4-47D8-9E7F-72CAADDC12BA}" srcOrd="0" destOrd="0" presId="urn:microsoft.com/office/officeart/2005/8/layout/default#1"/>
    <dgm:cxn modelId="{474CF3B0-727A-48A0-9846-EDAF60BB724F}" type="presOf" srcId="{CC2A87A9-37BC-46C0-A2CE-69B331D115B2}" destId="{086A076C-0E4E-4718-AAD5-74F7B0633080}" srcOrd="0" destOrd="0" presId="urn:microsoft.com/office/officeart/2005/8/layout/default#1"/>
    <dgm:cxn modelId="{4FC3E2A8-B80B-443A-9564-D2A1C4842C41}" srcId="{2EF621F5-0A2C-4135-8FE6-B25EA5691A65}" destId="{99D2883D-3779-4CE4-B2C4-D89A936685D3}" srcOrd="2" destOrd="0" parTransId="{2D1F9B1E-664A-4F28-8684-AF3C4705AA64}" sibTransId="{8283C1B0-D686-45E8-9673-44427A4AC588}"/>
    <dgm:cxn modelId="{C44DD125-B5E8-4E22-9734-F4F7A546BA0C}" type="presOf" srcId="{183A2678-25D5-4EA8-B82B-8CBF88CC5E60}" destId="{4162AD1E-B311-42EF-85ED-C858C61F65E2}" srcOrd="0" destOrd="0" presId="urn:microsoft.com/office/officeart/2005/8/layout/default#1"/>
    <dgm:cxn modelId="{F822C90A-0896-491A-A39D-EF3585933F2A}" srcId="{2EF621F5-0A2C-4135-8FE6-B25EA5691A65}" destId="{5BA74248-8062-46EE-8523-6F477676B71B}" srcOrd="0" destOrd="0" parTransId="{F9B1D919-C875-4C76-B6E8-B8F019FC31F7}" sibTransId="{6F155037-BCF6-4B93-881C-C8CFD2C6898E}"/>
    <dgm:cxn modelId="{ECD79530-0259-4919-B811-87911DC276ED}" type="presParOf" srcId="{DC4CFA92-CEB2-4F71-9D41-4C7AA6909D6B}" destId="{E1EAF22E-06B4-47D8-9E7F-72CAADDC12BA}" srcOrd="0" destOrd="0" presId="urn:microsoft.com/office/officeart/2005/8/layout/default#1"/>
    <dgm:cxn modelId="{70FF2395-6A7B-4648-9576-A48A7316CE8C}" type="presParOf" srcId="{DC4CFA92-CEB2-4F71-9D41-4C7AA6909D6B}" destId="{7DFF06D1-7422-4437-A4DD-7B56EDDD0B08}" srcOrd="1" destOrd="0" presId="urn:microsoft.com/office/officeart/2005/8/layout/default#1"/>
    <dgm:cxn modelId="{EA4E7EEA-F659-4CFB-9D0F-ACF069696A80}" type="presParOf" srcId="{DC4CFA92-CEB2-4F71-9D41-4C7AA6909D6B}" destId="{8222E51C-0598-44D2-8E61-56D5A0281C51}" srcOrd="2" destOrd="0" presId="urn:microsoft.com/office/officeart/2005/8/layout/default#1"/>
    <dgm:cxn modelId="{123CA9F7-CB1A-4AAD-84E4-9912B0CD4F12}" type="presParOf" srcId="{DC4CFA92-CEB2-4F71-9D41-4C7AA6909D6B}" destId="{2FE62C4B-9768-4679-8458-7278AC67CC51}" srcOrd="3" destOrd="0" presId="urn:microsoft.com/office/officeart/2005/8/layout/default#1"/>
    <dgm:cxn modelId="{E1D5A8CA-DC7B-4543-A42F-77024E1DB12C}" type="presParOf" srcId="{DC4CFA92-CEB2-4F71-9D41-4C7AA6909D6B}" destId="{982FADA7-B42A-45DF-820F-BBCE29A7356B}" srcOrd="4" destOrd="0" presId="urn:microsoft.com/office/officeart/2005/8/layout/default#1"/>
    <dgm:cxn modelId="{410C0645-D83F-47A2-AB1A-B9E3CA583072}" type="presParOf" srcId="{DC4CFA92-CEB2-4F71-9D41-4C7AA6909D6B}" destId="{766DF7B5-BF38-47B3-A6A7-182FBEC8EB5B}" srcOrd="5" destOrd="0" presId="urn:microsoft.com/office/officeart/2005/8/layout/default#1"/>
    <dgm:cxn modelId="{1C2CEC3B-32F0-4102-8065-D68AC2DBBA7D}" type="presParOf" srcId="{DC4CFA92-CEB2-4F71-9D41-4C7AA6909D6B}" destId="{086A076C-0E4E-4718-AAD5-74F7B0633080}" srcOrd="6" destOrd="0" presId="urn:microsoft.com/office/officeart/2005/8/layout/default#1"/>
    <dgm:cxn modelId="{EA52CEAD-E959-4052-9F47-00A8F5A9BF09}" type="presParOf" srcId="{DC4CFA92-CEB2-4F71-9D41-4C7AA6909D6B}" destId="{CDBC0EDC-3368-4E45-B5F2-2BF84814AA29}" srcOrd="7" destOrd="0" presId="urn:microsoft.com/office/officeart/2005/8/layout/default#1"/>
    <dgm:cxn modelId="{E8549B89-39E0-4246-9ABC-35D9EAFBA5E9}" type="presParOf" srcId="{DC4CFA92-CEB2-4F71-9D41-4C7AA6909D6B}" destId="{4162AD1E-B311-42EF-85ED-C858C61F65E2}"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0.00162</cdr:x>
      <cdr:y>0.05</cdr:y>
    </cdr:from>
    <cdr:to>
      <cdr:x>0.30469</cdr:x>
      <cdr:y>0.142</cdr:y>
    </cdr:to>
    <cdr:sp macro="" textlink="">
      <cdr:nvSpPr>
        <cdr:cNvPr id="34817" name="Text Box 1"/>
        <cdr:cNvSpPr txBox="1">
          <a:spLocks xmlns:a="http://schemas.openxmlformats.org/drawingml/2006/main" noChangeArrowheads="1"/>
        </cdr:cNvSpPr>
      </cdr:nvSpPr>
      <cdr:spPr bwMode="auto">
        <a:xfrm xmlns:a="http://schemas.openxmlformats.org/drawingml/2006/main">
          <a:off x="14794" y="288032"/>
          <a:ext cx="2771272" cy="52997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2000" b="0" i="0" u="none" strike="noStrike" baseline="0" dirty="0">
              <a:solidFill>
                <a:srgbClr val="000000"/>
              </a:solidFill>
              <a:latin typeface="Arial"/>
              <a:cs typeface="Arial"/>
            </a:rPr>
            <a:t>Minutes</a:t>
          </a:r>
        </a:p>
      </cdr:txBody>
    </cdr:sp>
  </cdr:relSizeAnchor>
</c:userShapes>
</file>

<file path=ppt/drawings/drawing2.xml><?xml version="1.0" encoding="utf-8"?>
<c:userShapes xmlns:c="http://schemas.openxmlformats.org/drawingml/2006/chart">
  <cdr:relSizeAnchor xmlns:cdr="http://schemas.openxmlformats.org/drawingml/2006/chartDrawing">
    <cdr:from>
      <cdr:x>0.01176</cdr:x>
      <cdr:y>0.05</cdr:y>
    </cdr:from>
    <cdr:to>
      <cdr:x>0.31483</cdr:x>
      <cdr:y>0.142</cdr:y>
    </cdr:to>
    <cdr:sp macro="" textlink="">
      <cdr:nvSpPr>
        <cdr:cNvPr id="34817" name="Text Box 1"/>
        <cdr:cNvSpPr txBox="1">
          <a:spLocks xmlns:a="http://schemas.openxmlformats.org/drawingml/2006/main" noChangeArrowheads="1"/>
        </cdr:cNvSpPr>
      </cdr:nvSpPr>
      <cdr:spPr bwMode="auto">
        <a:xfrm xmlns:a="http://schemas.openxmlformats.org/drawingml/2006/main">
          <a:off x="107504" y="288032"/>
          <a:ext cx="2771272" cy="52997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2000" b="0" i="0" u="none" strike="noStrike" baseline="0" dirty="0">
              <a:solidFill>
                <a:srgbClr val="000000"/>
              </a:solidFill>
              <a:latin typeface="Arial"/>
              <a:cs typeface="Arial"/>
            </a:rPr>
            <a:t>Minutes</a:t>
          </a:r>
        </a:p>
      </cdr:txBody>
    </cdr:sp>
  </cdr:relSizeAnchor>
</c:userShapes>
</file>

<file path=ppt/drawings/drawing3.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userShapes>
</file>

<file path=ppt/drawings/drawing4.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userShapes>
</file>

<file path=ppt/drawings/drawing5.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0.36467</cdr:x>
      <cdr:y>0.33365</cdr:y>
    </cdr:from>
    <cdr:to>
      <cdr:x>0.9798</cdr:x>
      <cdr:y>0.57913</cdr:y>
    </cdr:to>
    <cdr:sp macro="" textlink="">
      <cdr:nvSpPr>
        <cdr:cNvPr id="2" name="Oval 1"/>
        <cdr:cNvSpPr/>
      </cdr:nvSpPr>
      <cdr:spPr>
        <a:xfrm xmlns:a="http://schemas.openxmlformats.org/drawingml/2006/main" rot="19772439">
          <a:off x="3098580" y="1946059"/>
          <a:ext cx="5226715" cy="1431798"/>
        </a:xfrm>
        <a:prstGeom xmlns:a="http://schemas.openxmlformats.org/drawingml/2006/main" prst="ellipse">
          <a:avLst/>
        </a:prstGeom>
        <a:noFill xmlns:a="http://schemas.openxmlformats.org/drawingml/2006/main"/>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0.63983</cdr:x>
      <cdr:y>0.44444</cdr:y>
    </cdr:from>
    <cdr:to>
      <cdr:x>0.77542</cdr:x>
      <cdr:y>0.55556</cdr:y>
    </cdr:to>
    <cdr:sp macro="" textlink="">
      <cdr:nvSpPr>
        <cdr:cNvPr id="4" name="TextBox 3"/>
        <cdr:cNvSpPr txBox="1"/>
      </cdr:nvSpPr>
      <cdr:spPr>
        <a:xfrm xmlns:a="http://schemas.openxmlformats.org/drawingml/2006/main">
          <a:off x="5436604" y="2592287"/>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b="1" dirty="0">
              <a:solidFill>
                <a:schemeClr val="accent4"/>
              </a:solidFill>
            </a:rPr>
            <a:t>Trend</a:t>
          </a:r>
        </a:p>
      </cdr:txBody>
    </cdr:sp>
  </cdr:relSizeAnchor>
</c:userShapes>
</file>

<file path=ppt/drawings/drawing6.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0.34746</cdr:x>
      <cdr:y>0.34568</cdr:y>
    </cdr:from>
    <cdr:to>
      <cdr:x>0.45763</cdr:x>
      <cdr:y>0.41975</cdr:y>
    </cdr:to>
    <cdr:sp macro="" textlink="">
      <cdr:nvSpPr>
        <cdr:cNvPr id="2" name="Oval 1"/>
        <cdr:cNvSpPr/>
      </cdr:nvSpPr>
      <cdr:spPr>
        <a:xfrm xmlns:a="http://schemas.openxmlformats.org/drawingml/2006/main">
          <a:off x="2952328" y="2016223"/>
          <a:ext cx="936104" cy="432048"/>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0.45782</cdr:x>
      <cdr:y>0.39431</cdr:y>
    </cdr:from>
    <cdr:to>
      <cdr:x>0.56631</cdr:x>
      <cdr:y>0.72772</cdr:y>
    </cdr:to>
    <cdr:sp macro="" textlink="">
      <cdr:nvSpPr>
        <cdr:cNvPr id="4" name="Oval 3"/>
        <cdr:cNvSpPr/>
      </cdr:nvSpPr>
      <cdr:spPr>
        <a:xfrm xmlns:a="http://schemas.openxmlformats.org/drawingml/2006/main" rot="2233485">
          <a:off x="3890067" y="2299884"/>
          <a:ext cx="921863" cy="1944624"/>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0.64407</cdr:x>
      <cdr:y>0.24691</cdr:y>
    </cdr:from>
    <cdr:to>
      <cdr:x>1</cdr:x>
      <cdr:y>0.4321</cdr:y>
    </cdr:to>
    <cdr:sp macro="" textlink="">
      <cdr:nvSpPr>
        <cdr:cNvPr id="5" name="Oval 4"/>
        <cdr:cNvSpPr/>
      </cdr:nvSpPr>
      <cdr:spPr>
        <a:xfrm xmlns:a="http://schemas.openxmlformats.org/drawingml/2006/main">
          <a:off x="5472608" y="1440159"/>
          <a:ext cx="3024336" cy="1080120"/>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0.38136</cdr:x>
      <cdr:y>0.24691</cdr:y>
    </cdr:from>
    <cdr:to>
      <cdr:x>0.5339</cdr:x>
      <cdr:y>0.32607</cdr:y>
    </cdr:to>
    <cdr:sp macro="" textlink="">
      <cdr:nvSpPr>
        <cdr:cNvPr id="7" name="TextBox 5"/>
        <cdr:cNvSpPr txBox="1"/>
      </cdr:nvSpPr>
      <cdr:spPr>
        <a:xfrm xmlns:a="http://schemas.openxmlformats.org/drawingml/2006/main">
          <a:off x="3240360" y="1440159"/>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2</a:t>
          </a:r>
        </a:p>
      </cdr:txBody>
    </cdr:sp>
  </cdr:relSizeAnchor>
  <cdr:relSizeAnchor xmlns:cdr="http://schemas.openxmlformats.org/drawingml/2006/chartDrawing">
    <cdr:from>
      <cdr:x>0.5678</cdr:x>
      <cdr:y>0.61474</cdr:y>
    </cdr:from>
    <cdr:to>
      <cdr:x>0.72034</cdr:x>
      <cdr:y>0.6939</cdr:y>
    </cdr:to>
    <cdr:sp macro="" textlink="">
      <cdr:nvSpPr>
        <cdr:cNvPr id="8" name="TextBox 5"/>
        <cdr:cNvSpPr txBox="1"/>
      </cdr:nvSpPr>
      <cdr:spPr>
        <a:xfrm xmlns:a="http://schemas.openxmlformats.org/drawingml/2006/main">
          <a:off x="4824536" y="3585590"/>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3</a:t>
          </a:r>
        </a:p>
      </cdr:txBody>
    </cdr:sp>
  </cdr:relSizeAnchor>
  <cdr:relSizeAnchor xmlns:cdr="http://schemas.openxmlformats.org/drawingml/2006/chartDrawing">
    <cdr:from>
      <cdr:x>0.65254</cdr:x>
      <cdr:y>0.16049</cdr:y>
    </cdr:from>
    <cdr:to>
      <cdr:x>0.80508</cdr:x>
      <cdr:y>0.23965</cdr:y>
    </cdr:to>
    <cdr:sp macro="" textlink="">
      <cdr:nvSpPr>
        <cdr:cNvPr id="9" name="TextBox 5"/>
        <cdr:cNvSpPr txBox="1"/>
      </cdr:nvSpPr>
      <cdr:spPr>
        <a:xfrm xmlns:a="http://schemas.openxmlformats.org/drawingml/2006/main">
          <a:off x="5544616" y="936103"/>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4</a:t>
          </a:r>
        </a:p>
      </cdr:txBody>
    </cdr:sp>
  </cdr:relSizeAnchor>
</c:userShapes>
</file>

<file path=ppt/drawings/drawing8.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0.34746</cdr:x>
      <cdr:y>0.34568</cdr:y>
    </cdr:from>
    <cdr:to>
      <cdr:x>0.45763</cdr:x>
      <cdr:y>0.41975</cdr:y>
    </cdr:to>
    <cdr:sp macro="" textlink="">
      <cdr:nvSpPr>
        <cdr:cNvPr id="2" name="Oval 1"/>
        <cdr:cNvSpPr/>
      </cdr:nvSpPr>
      <cdr:spPr>
        <a:xfrm xmlns:a="http://schemas.openxmlformats.org/drawingml/2006/main">
          <a:off x="2952328" y="2016223"/>
          <a:ext cx="936104" cy="432048"/>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0.45782</cdr:x>
      <cdr:y>0.39431</cdr:y>
    </cdr:from>
    <cdr:to>
      <cdr:x>0.56631</cdr:x>
      <cdr:y>0.72772</cdr:y>
    </cdr:to>
    <cdr:sp macro="" textlink="">
      <cdr:nvSpPr>
        <cdr:cNvPr id="4" name="Oval 3"/>
        <cdr:cNvSpPr/>
      </cdr:nvSpPr>
      <cdr:spPr>
        <a:xfrm xmlns:a="http://schemas.openxmlformats.org/drawingml/2006/main" rot="2233485">
          <a:off x="3890067" y="2299884"/>
          <a:ext cx="921863" cy="1944624"/>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0.64407</cdr:x>
      <cdr:y>0.24691</cdr:y>
    </cdr:from>
    <cdr:to>
      <cdr:x>1</cdr:x>
      <cdr:y>0.4321</cdr:y>
    </cdr:to>
    <cdr:sp macro="" textlink="">
      <cdr:nvSpPr>
        <cdr:cNvPr id="5" name="Oval 4"/>
        <cdr:cNvSpPr/>
      </cdr:nvSpPr>
      <cdr:spPr>
        <a:xfrm xmlns:a="http://schemas.openxmlformats.org/drawingml/2006/main">
          <a:off x="5472608" y="1440159"/>
          <a:ext cx="3024336" cy="1080120"/>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0.38136</cdr:x>
      <cdr:y>0.24691</cdr:y>
    </cdr:from>
    <cdr:to>
      <cdr:x>0.5339</cdr:x>
      <cdr:y>0.32607</cdr:y>
    </cdr:to>
    <cdr:sp macro="" textlink="">
      <cdr:nvSpPr>
        <cdr:cNvPr id="7" name="TextBox 5"/>
        <cdr:cNvSpPr txBox="1"/>
      </cdr:nvSpPr>
      <cdr:spPr>
        <a:xfrm xmlns:a="http://schemas.openxmlformats.org/drawingml/2006/main">
          <a:off x="3240360" y="1440159"/>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2</a:t>
          </a:r>
        </a:p>
      </cdr:txBody>
    </cdr:sp>
  </cdr:relSizeAnchor>
  <cdr:relSizeAnchor xmlns:cdr="http://schemas.openxmlformats.org/drawingml/2006/chartDrawing">
    <cdr:from>
      <cdr:x>0.5678</cdr:x>
      <cdr:y>0.61474</cdr:y>
    </cdr:from>
    <cdr:to>
      <cdr:x>0.72034</cdr:x>
      <cdr:y>0.6939</cdr:y>
    </cdr:to>
    <cdr:sp macro="" textlink="">
      <cdr:nvSpPr>
        <cdr:cNvPr id="8" name="TextBox 5"/>
        <cdr:cNvSpPr txBox="1"/>
      </cdr:nvSpPr>
      <cdr:spPr>
        <a:xfrm xmlns:a="http://schemas.openxmlformats.org/drawingml/2006/main">
          <a:off x="4824536" y="3585590"/>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3</a:t>
          </a:r>
        </a:p>
      </cdr:txBody>
    </cdr:sp>
  </cdr:relSizeAnchor>
  <cdr:relSizeAnchor xmlns:cdr="http://schemas.openxmlformats.org/drawingml/2006/chartDrawing">
    <cdr:from>
      <cdr:x>0.5678</cdr:x>
      <cdr:y>0.17284</cdr:y>
    </cdr:from>
    <cdr:to>
      <cdr:x>0.72034</cdr:x>
      <cdr:y>0.252</cdr:y>
    </cdr:to>
    <cdr:sp macro="" textlink="">
      <cdr:nvSpPr>
        <cdr:cNvPr id="9" name="TextBox 5"/>
        <cdr:cNvSpPr txBox="1"/>
      </cdr:nvSpPr>
      <cdr:spPr>
        <a:xfrm xmlns:a="http://schemas.openxmlformats.org/drawingml/2006/main">
          <a:off x="4824536" y="1008111"/>
          <a:ext cx="1296124" cy="46171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4</a:t>
          </a:r>
        </a:p>
      </cdr:txBody>
    </cdr:sp>
  </cdr:relSizeAnchor>
  <cdr:relSizeAnchor xmlns:cdr="http://schemas.openxmlformats.org/drawingml/2006/chartDrawing">
    <cdr:from>
      <cdr:x>0.21186</cdr:x>
      <cdr:y>0.73963</cdr:y>
    </cdr:from>
    <cdr:to>
      <cdr:x>0.33051</cdr:x>
      <cdr:y>0.86308</cdr:y>
    </cdr:to>
    <cdr:sp macro="" textlink="">
      <cdr:nvSpPr>
        <cdr:cNvPr id="10" name="Oval 9"/>
        <cdr:cNvSpPr/>
      </cdr:nvSpPr>
      <cdr:spPr>
        <a:xfrm xmlns:a="http://schemas.openxmlformats.org/drawingml/2006/main">
          <a:off x="1800200" y="4313975"/>
          <a:ext cx="1008112" cy="720080"/>
        </a:xfrm>
        <a:prstGeom xmlns:a="http://schemas.openxmlformats.org/drawingml/2006/main" prst="ellipse">
          <a:avLst/>
        </a:prstGeom>
        <a:noFill xmlns:a="http://schemas.openxmlformats.org/drawingml/2006/main"/>
        <a:ln xmlns:a="http://schemas.openxmlformats.org/drawingml/2006/main">
          <a:solidFill>
            <a:schemeClr val="accent6">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0.05932</cdr:x>
      <cdr:y>0.6939</cdr:y>
    </cdr:from>
    <cdr:to>
      <cdr:x>0.24576</cdr:x>
      <cdr:y>0.80471</cdr:y>
    </cdr:to>
    <cdr:sp macro="" textlink="">
      <cdr:nvSpPr>
        <cdr:cNvPr id="11" name="TextBox 8"/>
        <cdr:cNvSpPr txBox="1"/>
      </cdr:nvSpPr>
      <cdr:spPr>
        <a:xfrm xmlns:a="http://schemas.openxmlformats.org/drawingml/2006/main">
          <a:off x="504056" y="4047255"/>
          <a:ext cx="158417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accent6">
                  <a:lumMod val="50000"/>
                </a:schemeClr>
              </a:solidFill>
            </a:rPr>
            <a:t>Astronomical</a:t>
          </a:r>
        </a:p>
        <a:p xmlns:a="http://schemas.openxmlformats.org/drawingml/2006/main">
          <a:pPr algn="ctr"/>
          <a:r>
            <a:rPr lang="en-GB" b="1" dirty="0">
              <a:solidFill>
                <a:schemeClr val="accent6">
                  <a:lumMod val="50000"/>
                </a:schemeClr>
              </a:solidFill>
            </a:rPr>
            <a:t>point</a:t>
          </a:r>
        </a:p>
      </cdr:txBody>
    </cdr:sp>
  </cdr:relSizeAnchor>
  <cdr:relSizeAnchor xmlns:cdr="http://schemas.openxmlformats.org/drawingml/2006/chartDrawing">
    <cdr:from>
      <cdr:x>0.60169</cdr:x>
      <cdr:y>0.24691</cdr:y>
    </cdr:from>
    <cdr:to>
      <cdr:x>0.97875</cdr:x>
      <cdr:y>0.45679</cdr:y>
    </cdr:to>
    <cdr:sp macro="" textlink="">
      <cdr:nvSpPr>
        <cdr:cNvPr id="12" name="Oval 11"/>
        <cdr:cNvSpPr/>
      </cdr:nvSpPr>
      <cdr:spPr>
        <a:xfrm xmlns:a="http://schemas.openxmlformats.org/drawingml/2006/main">
          <a:off x="5112568" y="1440159"/>
          <a:ext cx="3203848" cy="1224136"/>
        </a:xfrm>
        <a:prstGeom xmlns:a="http://schemas.openxmlformats.org/drawingml/2006/main" prst="ellipse">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0.68383</cdr:x>
      <cdr:y>0.17149</cdr:y>
    </cdr:from>
    <cdr:to>
      <cdr:x>0.79399</cdr:x>
      <cdr:y>0.25064</cdr:y>
    </cdr:to>
    <cdr:sp macro="" textlink="">
      <cdr:nvSpPr>
        <cdr:cNvPr id="13" name="TextBox 2"/>
        <cdr:cNvSpPr txBox="1"/>
      </cdr:nvSpPr>
      <cdr:spPr>
        <a:xfrm xmlns:a="http://schemas.openxmlformats.org/drawingml/2006/main">
          <a:off x="5810424" y="1000238"/>
          <a:ext cx="93610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chemeClr val="accent2"/>
              </a:solidFill>
            </a:rPr>
            <a:t>Shift</a:t>
          </a:r>
        </a:p>
      </cdr:txBody>
    </cdr:sp>
  </cdr:relSizeAnchor>
  <cdr:relSizeAnchor xmlns:cdr="http://schemas.openxmlformats.org/drawingml/2006/chartDrawing">
    <cdr:from>
      <cdr:x>0.6349</cdr:x>
      <cdr:y>0.42841</cdr:y>
    </cdr:from>
    <cdr:to>
      <cdr:x>0.77049</cdr:x>
      <cdr:y>0.53952</cdr:y>
    </cdr:to>
    <cdr:sp macro="" textlink="">
      <cdr:nvSpPr>
        <cdr:cNvPr id="15" name="TextBox 2"/>
        <cdr:cNvSpPr txBox="1"/>
      </cdr:nvSpPr>
      <cdr:spPr>
        <a:xfrm xmlns:a="http://schemas.openxmlformats.org/drawingml/2006/main">
          <a:off x="5394686" y="2498781"/>
          <a:ext cx="1152128"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2400" b="1" dirty="0">
              <a:solidFill>
                <a:schemeClr val="accent4"/>
              </a:solidFill>
            </a:rPr>
            <a:t>Trend</a:t>
          </a:r>
        </a:p>
      </cdr:txBody>
    </cdr:sp>
  </cdr:relSizeAnchor>
  <cdr:relSizeAnchor xmlns:cdr="http://schemas.openxmlformats.org/drawingml/2006/chartDrawing">
    <cdr:from>
      <cdr:x>0.37065</cdr:x>
      <cdr:y>0.34236</cdr:y>
    </cdr:from>
    <cdr:to>
      <cdr:x>0.98578</cdr:x>
      <cdr:y>0.58784</cdr:y>
    </cdr:to>
    <cdr:sp macro="" textlink="">
      <cdr:nvSpPr>
        <cdr:cNvPr id="16" name="Oval 15"/>
        <cdr:cNvSpPr/>
      </cdr:nvSpPr>
      <cdr:spPr>
        <a:xfrm xmlns:a="http://schemas.openxmlformats.org/drawingml/2006/main" rot="19772439">
          <a:off x="3149380" y="1996859"/>
          <a:ext cx="5226715" cy="1431798"/>
        </a:xfrm>
        <a:prstGeom xmlns:a="http://schemas.openxmlformats.org/drawingml/2006/main" prst="ellipse">
          <a:avLst/>
        </a:prstGeom>
        <a:noFill xmlns:a="http://schemas.openxmlformats.org/drawingml/2006/main"/>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7964F-B9B1-4F4B-9609-44B592FE16B9}" type="datetimeFigureOut">
              <a:rPr lang="en-GB" smtClean="0"/>
              <a:t>19/11/2018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C215F-3211-4246-A9DE-E01566D34F3E}" type="slidenum">
              <a:rPr lang="en-GB" smtClean="0"/>
              <a:t>‹#›</a:t>
            </a:fld>
            <a:endParaRPr lang="en-GB"/>
          </a:p>
        </p:txBody>
      </p:sp>
    </p:spTree>
    <p:extLst>
      <p:ext uri="{BB962C8B-B14F-4D97-AF65-F5344CB8AC3E}">
        <p14:creationId xmlns:p14="http://schemas.microsoft.com/office/powerpoint/2010/main" val="70114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qihub.scot.nhs.uk/knowledge-centre/quality-improvement-tools/statistical-process-control.aspx"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ihi.org/Pages/default.aspx"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a:solidFill>
              <a:srgbClr val="000000"/>
            </a:solidFill>
            <a:miter lim="800000"/>
            <a:headEnd/>
            <a:tailEnd/>
          </a:ln>
        </p:spPr>
      </p:sp>
      <p:sp>
        <p:nvSpPr>
          <p:cNvPr id="5529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itchFamily="18" charset="0"/>
            </a:endParaRPr>
          </a:p>
        </p:txBody>
      </p:sp>
      <p:sp>
        <p:nvSpPr>
          <p:cNvPr id="55300" name="Slide Number Placeholder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hangingPunct="1">
              <a:spcBef>
                <a:spcPct val="0"/>
              </a:spcBef>
              <a:buClrTx/>
              <a:buFontTx/>
              <a:buNone/>
            </a:pPr>
            <a:fld id="{AA261395-0574-44F2-A95A-DE1EEB40CA4B}" type="slidenum">
              <a:rPr lang="en-GB" altLang="en-US" sz="1300" smtClean="0">
                <a:latin typeface="Arial" charset="0"/>
              </a:rPr>
              <a:pPr hangingPunct="1">
                <a:spcBef>
                  <a:spcPct val="0"/>
                </a:spcBef>
                <a:buClrTx/>
                <a:buFontTx/>
                <a:buNone/>
              </a:pPr>
              <a:t>1</a:t>
            </a:fld>
            <a:endParaRPr lang="en-GB" altLang="en-US" sz="1300" dirty="0" smtClean="0">
              <a:latin typeface="Arial" charset="0"/>
            </a:endParaRPr>
          </a:p>
        </p:txBody>
      </p:sp>
    </p:spTree>
    <p:extLst>
      <p:ext uri="{BB962C8B-B14F-4D97-AF65-F5344CB8AC3E}">
        <p14:creationId xmlns:p14="http://schemas.microsoft.com/office/powerpoint/2010/main" val="238104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Affinity Diagram</a:t>
            </a:r>
          </a:p>
          <a:p>
            <a:endParaRPr lang="en-GB" dirty="0" smtClean="0"/>
          </a:p>
          <a:p>
            <a:r>
              <a:rPr lang="en-GB" dirty="0" smtClean="0"/>
              <a:t>Driver diagrams should</a:t>
            </a:r>
            <a:r>
              <a:rPr lang="en-GB" baseline="0" dirty="0" smtClean="0"/>
              <a:t> never be constructed in isolation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3FC36-CCD5-494B-8E8B-AE5F99798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013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89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438B9-82D4-402B-8339-330E5E0ABB6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5328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t>
            </a:r>
            <a:r>
              <a:rPr lang="en-GB" baseline="0" dirty="0"/>
              <a:t> improvement project should have a small FAMILY of measures.  You should know these already.. Ask people to explain what these are.</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438B9-82D4-402B-8339-330E5E0ABB6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893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7BD48F8-5108-46C4-9AAA-6D88A3C5E48C}" type="slidenum">
              <a:rPr lang="en-GB">
                <a:solidFill>
                  <a:prstClr val="white"/>
                </a:solidFill>
              </a:rPr>
              <a:pPr/>
              <a:t>18</a:t>
            </a:fld>
            <a:endParaRPr lang="en-GB" dirty="0">
              <a:solidFill>
                <a:prstClr val="white"/>
              </a:solidFill>
            </a:endParaRPr>
          </a:p>
        </p:txBody>
      </p:sp>
      <p:sp>
        <p:nvSpPr>
          <p:cNvPr id="4097" name="Rectangle 1"/>
          <p:cNvSpPr txBox="1">
            <a:spLocks noGrp="1" noRot="1" noChangeAspect="1" noChangeArrowheads="1"/>
          </p:cNvSpPr>
          <p:nvPr>
            <p:ph type="sldImg"/>
          </p:nvPr>
        </p:nvSpPr>
        <p:spPr bwMode="auto">
          <a:xfrm>
            <a:off x="1141413" y="695325"/>
            <a:ext cx="4573587"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3" y="4343232"/>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dirty="0" smtClean="0"/>
              <a:t>Process measures are about the how</a:t>
            </a:r>
          </a:p>
          <a:p>
            <a:r>
              <a:rPr lang="en-GB" altLang="en-US" dirty="0" smtClean="0"/>
              <a:t>The outcomes measures are about the impact, the so what</a:t>
            </a:r>
          </a:p>
          <a:p>
            <a:r>
              <a:rPr lang="en-GB" altLang="en-US" dirty="0" smtClean="0"/>
              <a:t>The balancing measures are the unintended consequences and can be negative or positive </a:t>
            </a:r>
          </a:p>
          <a:p>
            <a:endParaRPr lang="en-US" dirty="0"/>
          </a:p>
        </p:txBody>
      </p:sp>
    </p:spTree>
    <p:extLst>
      <p:ext uri="{BB962C8B-B14F-4D97-AF65-F5344CB8AC3E}">
        <p14:creationId xmlns:p14="http://schemas.microsoft.com/office/powerpoint/2010/main" val="1552020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smtClean="0"/>
              <a:t>Key messages:</a:t>
            </a:r>
          </a:p>
          <a:p>
            <a:pPr eaLnBrk="1" hangingPunct="1">
              <a:spcBef>
                <a:spcPct val="0"/>
              </a:spcBef>
            </a:pPr>
            <a:r>
              <a:rPr lang="en-GB" altLang="en-US" dirty="0" smtClean="0"/>
              <a:t>You will normally have one (maybe 2) outcome measures, several process measures, and one or two balancing measures.</a:t>
            </a:r>
          </a:p>
          <a:p>
            <a:pPr eaLnBrk="1" hangingPunct="1">
              <a:spcBef>
                <a:spcPct val="0"/>
              </a:spcBef>
            </a:pPr>
            <a:r>
              <a:rPr lang="en-GB" altLang="en-US" dirty="0" smtClean="0"/>
              <a:t>Don’t become a data factory – only use the measures and collect the data that you really need.</a:t>
            </a:r>
          </a:p>
          <a:p>
            <a:pPr eaLnBrk="1" hangingPunct="1">
              <a:spcBef>
                <a:spcPct val="0"/>
              </a:spcBef>
            </a:pPr>
            <a:r>
              <a:rPr lang="en-GB" altLang="en-US" dirty="0" smtClean="0"/>
              <a:t>The measures you choose will also depend on whether you have the tools/resources needed for that particular measure.</a:t>
            </a:r>
          </a:p>
          <a:p>
            <a:pPr eaLnBrk="1" hangingPunct="1">
              <a:spcBef>
                <a:spcPct val="0"/>
              </a:spcBef>
            </a:pPr>
            <a:r>
              <a:rPr lang="en-GB" altLang="en-US" dirty="0" smtClean="0"/>
              <a:t>(If operational definitions crop up, cover briefly)</a:t>
            </a:r>
          </a:p>
          <a:p>
            <a:pPr eaLnBrk="1" hangingPunct="1"/>
            <a:endParaRPr lang="en-GB"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D5B7BB7-F263-44F2-A638-085838B6A0B0}" type="slidenum">
              <a:rPr kumimoji="0" lang="en-GB"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90852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1" dirty="0">
                <a:solidFill>
                  <a:prstClr val="black"/>
                </a:solidFill>
                <a:latin typeface="Cambria" pitchFamily="18" charset="0"/>
                <a:ea typeface="Times New Roman" pitchFamily="18" charset="0"/>
                <a:cs typeface="Times New Roman" pitchFamily="18" charset="0"/>
              </a:rPr>
              <a:t>Reduce time taken from the child’s Permanence Plan being agreed at the Options Appraisal Meeting to the Panel ratifying the recommendation  </a:t>
            </a:r>
            <a:endParaRPr lang="en-GB" sz="1200" b="1" dirty="0">
              <a:solidFill>
                <a:prstClr val="black"/>
              </a:solidFill>
              <a:latin typeface="Arial" pitchFamily="34" charset="0"/>
              <a:cs typeface="Arial" pitchFamily="34" charset="0"/>
            </a:endParaRPr>
          </a:p>
          <a:p>
            <a:pPr marL="171450" indent="-171450">
              <a:buFont typeface="Arial" pitchFamily="34" charset="0"/>
              <a:buChar char="•"/>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D5DBF-DF34-4906-A278-E17776E7D6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137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Different ways to think about the same concept – depending on what the purpose of the</a:t>
            </a:r>
            <a:r>
              <a:rPr lang="en-GB" baseline="0" dirty="0"/>
              <a:t> measure is and what will give you the best information.</a:t>
            </a:r>
          </a:p>
          <a:p>
            <a:endParaRPr lang="en-GB" baseline="0" dirty="0"/>
          </a:p>
          <a:p>
            <a:r>
              <a:rPr lang="en-GB" baseline="0" dirty="0"/>
              <a:t>NOTE THIS IS ANIMATED TO SHOW DIFFERENT POSSIBLE MEASURES</a:t>
            </a:r>
            <a:endParaRPr lang="en-GB" dirty="0"/>
          </a:p>
        </p:txBody>
      </p:sp>
      <p:sp>
        <p:nvSpPr>
          <p:cNvPr id="4" name="Slide Number Placeholder 3"/>
          <p:cNvSpPr>
            <a:spLocks noGrp="1"/>
          </p:cNvSpPr>
          <p:nvPr>
            <p:ph type="sldNum" sz="quarter" idx="10"/>
          </p:nvPr>
        </p:nvSpPr>
        <p:spPr/>
        <p:txBody>
          <a:bodyPr/>
          <a:lstStyle/>
          <a:p>
            <a:fld id="{C88BBEC4-979F-4E8B-90BF-C8CA72BC826E}" type="slidenum">
              <a:rPr lang="en-GB" smtClean="0"/>
              <a:pPr/>
              <a:t>21</a:t>
            </a:fld>
            <a:endParaRPr lang="en-GB"/>
          </a:p>
        </p:txBody>
      </p:sp>
    </p:spTree>
    <p:extLst>
      <p:ext uri="{BB962C8B-B14F-4D97-AF65-F5344CB8AC3E}">
        <p14:creationId xmlns:p14="http://schemas.microsoft.com/office/powerpoint/2010/main" val="2961286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ANIMATED TO SHOW POSSIBLE MEASURES.  This shoul</a:t>
            </a:r>
            <a:r>
              <a:rPr lang="en-GB" baseline="0" dirty="0"/>
              <a:t>d lead into conversation about different types of data and picking what’s appropriate</a:t>
            </a:r>
            <a:endParaRPr lang="en-GB" dirty="0"/>
          </a:p>
        </p:txBody>
      </p:sp>
      <p:sp>
        <p:nvSpPr>
          <p:cNvPr id="4" name="Slide Number Placeholder 3"/>
          <p:cNvSpPr>
            <a:spLocks noGrp="1"/>
          </p:cNvSpPr>
          <p:nvPr>
            <p:ph type="sldNum" sz="quarter" idx="10"/>
          </p:nvPr>
        </p:nvSpPr>
        <p:spPr/>
        <p:txBody>
          <a:bodyPr/>
          <a:lstStyle/>
          <a:p>
            <a:fld id="{C88BBEC4-979F-4E8B-90BF-C8CA72BC826E}" type="slidenum">
              <a:rPr lang="en-GB" smtClean="0"/>
              <a:pPr/>
              <a:t>22</a:t>
            </a:fld>
            <a:endParaRPr lang="en-GB"/>
          </a:p>
        </p:txBody>
      </p:sp>
    </p:spTree>
    <p:extLst>
      <p:ext uri="{BB962C8B-B14F-4D97-AF65-F5344CB8AC3E}">
        <p14:creationId xmlns:p14="http://schemas.microsoft.com/office/powerpoint/2010/main" val="1161693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 aim was an</a:t>
            </a:r>
            <a:r>
              <a:rPr lang="en-GB" baseline="0" dirty="0" smtClean="0"/>
              <a:t> increase in attainment of </a:t>
            </a:r>
            <a:r>
              <a:rPr lang="en-GB" dirty="0" smtClean="0"/>
              <a:t>Pulling the data</a:t>
            </a:r>
            <a:r>
              <a:rPr lang="en-GB" baseline="0" dirty="0" smtClean="0"/>
              <a:t> together in a dashboard format</a:t>
            </a:r>
            <a:endParaRPr lang="en-GB" dirty="0"/>
          </a:p>
        </p:txBody>
      </p:sp>
      <p:sp>
        <p:nvSpPr>
          <p:cNvPr id="4" name="Slide Number Placeholder 3"/>
          <p:cNvSpPr>
            <a:spLocks noGrp="1"/>
          </p:cNvSpPr>
          <p:nvPr>
            <p:ph type="sldNum" sz="quarter" idx="10"/>
          </p:nvPr>
        </p:nvSpPr>
        <p:spPr/>
        <p:txBody>
          <a:bodyPr/>
          <a:lstStyle/>
          <a:p>
            <a:fld id="{96F1E463-6C0F-4D35-A781-18A111BC2726}"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3964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33">
              <a:defRPr sz="2400">
                <a:solidFill>
                  <a:schemeClr val="tx1"/>
                </a:solidFill>
                <a:latin typeface="Tahoma" panose="020B0604030504040204" pitchFamily="34" charset="0"/>
                <a:ea typeface="ＭＳ Ｐゴシック" panose="020B0600070205080204" pitchFamily="34" charset="-128"/>
              </a:defRPr>
            </a:lvl1pPr>
            <a:lvl2pPr marL="37923848" indent="-37466742" defTabSz="92373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10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21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31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42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r" defTabSz="923733" rtl="0" eaLnBrk="1" fontAlgn="auto" latinLnBrk="0" hangingPunct="1">
              <a:lnSpc>
                <a:spcPct val="100000"/>
              </a:lnSpc>
              <a:spcBef>
                <a:spcPts val="0"/>
              </a:spcBef>
              <a:spcAft>
                <a:spcPts val="0"/>
              </a:spcAft>
              <a:buClrTx/>
              <a:buSzTx/>
              <a:buFontTx/>
              <a:buNone/>
              <a:tabLst/>
              <a:defRPr/>
            </a:pPr>
            <a:fld id="{A38CE362-41F6-4BA9-B06A-2438AE20DA3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23733"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63556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557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dirty="0"/>
              <a:t>ASK</a:t>
            </a:r>
            <a:r>
              <a:rPr lang="en-US" sz="1200" b="1" baseline="0" dirty="0"/>
              <a:t> THEM TO DISCUSS THIS AND COME UP WITH REASONS BEFORE REVEALING ANSWERS</a:t>
            </a:r>
          </a:p>
          <a:p>
            <a:pPr lvl="0" rtl="0"/>
            <a:r>
              <a:rPr lang="en-US" sz="1200" b="1" baseline="0" dirty="0"/>
              <a:t>(5 </a:t>
            </a:r>
            <a:r>
              <a:rPr lang="en-US" sz="1200" b="1" baseline="0" dirty="0" err="1"/>
              <a:t>mins</a:t>
            </a:r>
            <a:r>
              <a:rPr lang="en-US" sz="1200" b="1" baseline="0" dirty="0"/>
              <a:t>)</a:t>
            </a:r>
            <a:endParaRPr lang="en-US" sz="1200" b="1" dirty="0"/>
          </a:p>
          <a:p>
            <a:pPr lvl="0" rtl="0"/>
            <a:r>
              <a:rPr lang="en-US" sz="1200" b="1" dirty="0"/>
              <a:t>To understand what needs improved – e.g.</a:t>
            </a:r>
            <a:r>
              <a:rPr lang="en-US" sz="1200" b="1" baseline="0" dirty="0"/>
              <a:t> data, surveys, </a:t>
            </a:r>
            <a:r>
              <a:rPr lang="en-US" sz="1200" b="1" baseline="0" dirty="0" err="1"/>
              <a:t>pareto</a:t>
            </a:r>
            <a:r>
              <a:rPr lang="en-US" sz="1200" b="1" baseline="0" dirty="0"/>
              <a:t>, etc.</a:t>
            </a:r>
            <a:endParaRPr lang="en-GB" sz="1200" b="1" dirty="0"/>
          </a:p>
          <a:p>
            <a:pPr lvl="0" rtl="0"/>
            <a:r>
              <a:rPr lang="en-US" sz="1200" b="1" dirty="0"/>
              <a:t>To understand and reduce variation – link back</a:t>
            </a:r>
            <a:r>
              <a:rPr lang="en-US" sz="1200" b="1" baseline="0" dirty="0"/>
              <a:t> to profound knowledge</a:t>
            </a:r>
            <a:endParaRPr lang="en-GB" sz="1200" b="1" dirty="0"/>
          </a:p>
          <a:p>
            <a:pPr lvl="0" rtl="0"/>
            <a:r>
              <a:rPr lang="en-US" sz="1200" b="1" dirty="0"/>
              <a:t>For testing changes – remember, you need to be able</a:t>
            </a:r>
            <a:r>
              <a:rPr lang="en-US" sz="1200" b="1" baseline="0" dirty="0"/>
              <a:t> to measure whether the test has the predicted effect</a:t>
            </a:r>
            <a:endParaRPr lang="en-GB" sz="1200" b="1" dirty="0"/>
          </a:p>
          <a:p>
            <a:pPr lvl="0" rtl="0"/>
            <a:r>
              <a:rPr lang="en-US" sz="1200" b="1" dirty="0"/>
              <a:t>For monitoring progress– these would be more global measures for your</a:t>
            </a:r>
            <a:r>
              <a:rPr lang="en-US" sz="1200" b="1" baseline="0" dirty="0"/>
              <a:t> project</a:t>
            </a:r>
            <a:endParaRPr lang="en-GB" sz="1200" b="1" dirty="0"/>
          </a:p>
          <a:p>
            <a:pPr lvl="0" rtl="0"/>
            <a:r>
              <a:rPr lang="en-US" sz="1200" b="1" dirty="0"/>
              <a:t>To tell the story of your improvement journey – very important</a:t>
            </a:r>
            <a:r>
              <a:rPr lang="en-US" sz="1200" b="1" baseline="0" dirty="0"/>
              <a:t> especially if you want to scale up</a:t>
            </a:r>
          </a:p>
          <a:p>
            <a:pPr lvl="0" rtl="0"/>
            <a:r>
              <a:rPr lang="en-US" sz="1200" b="1" baseline="0" dirty="0"/>
              <a:t/>
            </a:r>
            <a:br>
              <a:rPr lang="en-US" sz="1200" b="1" baseline="0" dirty="0"/>
            </a:br>
            <a:r>
              <a:rPr lang="en-US" sz="1200" b="1" baseline="0" dirty="0"/>
              <a:t>The last two are where we’re </a:t>
            </a:r>
            <a:r>
              <a:rPr lang="en-US" sz="1200" b="1" baseline="0" dirty="0" err="1"/>
              <a:t>focussing</a:t>
            </a:r>
            <a:r>
              <a:rPr lang="en-US" sz="1200" b="1" baseline="0" dirty="0"/>
              <a:t> here – measures for your project…</a:t>
            </a:r>
            <a:endParaRPr lang="en-GB" sz="1200" b="1" dirty="0"/>
          </a:p>
          <a:p>
            <a:endParaRPr lang="en-GB" dirty="0"/>
          </a:p>
        </p:txBody>
      </p:sp>
      <p:sp>
        <p:nvSpPr>
          <p:cNvPr id="4" name="Slide Number Placeholder 3"/>
          <p:cNvSpPr>
            <a:spLocks noGrp="1"/>
          </p:cNvSpPr>
          <p:nvPr>
            <p:ph type="sldNum" sz="quarter" idx="10"/>
          </p:nvPr>
        </p:nvSpPr>
        <p:spPr/>
        <p:txBody>
          <a:bodyPr/>
          <a:lstStyle/>
          <a:p>
            <a:pPr>
              <a:defRPr/>
            </a:pPr>
            <a:fld id="{62120F8C-C73C-41DE-BC87-42ED2AFF03D8}" type="slidenum">
              <a:rPr lang="en-GB" smtClean="0">
                <a:solidFill>
                  <a:prstClr val="black"/>
                </a:solidFill>
              </a:rPr>
              <a:pPr>
                <a:defRPr/>
              </a:pPr>
              <a:t>28</a:t>
            </a:fld>
            <a:endParaRPr lang="en-GB">
              <a:solidFill>
                <a:prstClr val="black"/>
              </a:solidFill>
            </a:endParaRPr>
          </a:p>
        </p:txBody>
      </p:sp>
    </p:spTree>
    <p:extLst>
      <p:ext uri="{BB962C8B-B14F-4D97-AF65-F5344CB8AC3E}">
        <p14:creationId xmlns:p14="http://schemas.microsoft.com/office/powerpoint/2010/main" val="1387642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8F11D5-CB04-4F1F-849B-BC755D64995F}" type="slidenum">
              <a:rPr lang="en-GB" smtClean="0">
                <a:solidFill>
                  <a:prstClr val="black"/>
                </a:solidFill>
              </a:rPr>
              <a:pPr eaLnBrk="1" hangingPunct="1"/>
              <a:t>29</a:t>
            </a:fld>
            <a:endParaRPr lang="en-GB">
              <a:solidFill>
                <a:prstClr val="black"/>
              </a:solidFill>
            </a:endParaRPr>
          </a:p>
        </p:txBody>
      </p:sp>
      <p:sp>
        <p:nvSpPr>
          <p:cNvPr id="115715" name="Rectangle 2"/>
          <p:cNvSpPr>
            <a:spLocks noGrp="1" noRot="1" noChangeAspect="1" noChangeArrowheads="1" noTextEdit="1"/>
          </p:cNvSpPr>
          <p:nvPr>
            <p:ph type="sldImg"/>
          </p:nvPr>
        </p:nvSpPr>
        <p:spPr>
          <a:xfrm>
            <a:off x="1144588" y="685800"/>
            <a:ext cx="4572000" cy="3429000"/>
          </a:xfrm>
          <a:ln/>
        </p:spPr>
      </p:sp>
      <p:sp>
        <p:nvSpPr>
          <p:cNvPr id="115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Aggregate measures alone do not lead to predictions about future performance or insights to explain past variations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data over time allows us to make informed predictions, and  understand the impact of changes on our measures so we can take appropriate action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eaLnBrk="1" hangingPunct="1"/>
            <a:endParaRPr lang="en-US" dirty="0"/>
          </a:p>
        </p:txBody>
      </p:sp>
    </p:spTree>
    <p:extLst>
      <p:ext uri="{BB962C8B-B14F-4D97-AF65-F5344CB8AC3E}">
        <p14:creationId xmlns:p14="http://schemas.microsoft.com/office/powerpoint/2010/main" val="1767559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Data which varies </a:t>
            </a:r>
            <a:r>
              <a:rPr lang="en-GB" b="1" u="sng" dirty="0"/>
              <a:t>randomly</a:t>
            </a:r>
            <a:r>
              <a:rPr lang="en-GB" dirty="0"/>
              <a:t> shows a pattern similar to that observed in the past – values are predictable within certain parameters</a:t>
            </a:r>
          </a:p>
          <a:p>
            <a:endParaRPr lang="en-GB" dirty="0"/>
          </a:p>
          <a:p>
            <a:r>
              <a:rPr lang="en-GB" altLang="en-US" sz="1200" b="1" dirty="0">
                <a:ea typeface="ＭＳ Ｐゴシック" panose="020B0600070205080204" pitchFamily="34" charset="-128"/>
              </a:rPr>
              <a:t>If we don</a:t>
            </a:r>
            <a:r>
              <a:rPr lang="en-GB" altLang="en-US" sz="1200" b="1" dirty="0"/>
              <a:t>’</a:t>
            </a:r>
            <a:r>
              <a:rPr lang="en-GB" altLang="ja-JP" sz="1200" b="1" dirty="0"/>
              <a:t>t understand the variation that lives in our data, we will be tempted to…</a:t>
            </a:r>
          </a:p>
          <a:p>
            <a:endParaRPr lang="en-GB" sz="1200" b="1" dirty="0"/>
          </a:p>
          <a:p>
            <a:pPr marL="375751" indent="-375751">
              <a:lnSpc>
                <a:spcPct val="90000"/>
              </a:lnSpc>
              <a:spcBef>
                <a:spcPct val="20000"/>
              </a:spcBef>
              <a:buFontTx/>
              <a:buChar char="•"/>
              <a:defRPr/>
            </a:pPr>
            <a:r>
              <a:rPr lang="en-GB" sz="1200" dirty="0">
                <a:solidFill>
                  <a:prstClr val="black"/>
                </a:solidFill>
              </a:rPr>
              <a:t>Deny the data as it doesn</a:t>
            </a:r>
            <a:r>
              <a:rPr lang="en-GB" altLang="en-US" sz="1200" dirty="0">
                <a:solidFill>
                  <a:prstClr val="black"/>
                </a:solidFill>
              </a:rPr>
              <a:t>’</a:t>
            </a:r>
            <a:r>
              <a:rPr lang="en-GB" sz="1200" dirty="0">
                <a:solidFill>
                  <a:prstClr val="black"/>
                </a:solidFill>
              </a:rPr>
              <a:t>t fit with our view of reality</a:t>
            </a:r>
          </a:p>
          <a:p>
            <a:pPr marL="375751" indent="-375751">
              <a:lnSpc>
                <a:spcPct val="90000"/>
              </a:lnSpc>
              <a:spcBef>
                <a:spcPct val="20000"/>
              </a:spcBef>
              <a:buClr>
                <a:srgbClr val="A24299"/>
              </a:buClr>
              <a:buFontTx/>
              <a:buChar char="•"/>
              <a:defRPr/>
            </a:pPr>
            <a:r>
              <a:rPr lang="en-GB" sz="1200" dirty="0">
                <a:solidFill>
                  <a:prstClr val="black"/>
                </a:solidFill>
              </a:rPr>
              <a:t>See trends where there are none</a:t>
            </a:r>
          </a:p>
          <a:p>
            <a:pPr marL="375751" indent="-375751">
              <a:lnSpc>
                <a:spcPct val="90000"/>
              </a:lnSpc>
              <a:spcBef>
                <a:spcPct val="20000"/>
              </a:spcBef>
              <a:buClr>
                <a:srgbClr val="A24299"/>
              </a:buClr>
              <a:buFontTx/>
              <a:buChar char="•"/>
              <a:defRPr/>
            </a:pPr>
            <a:r>
              <a:rPr lang="en-GB" sz="1200" dirty="0">
                <a:solidFill>
                  <a:prstClr val="black"/>
                </a:solidFill>
              </a:rPr>
              <a:t>Try to explain natural variation as special events</a:t>
            </a:r>
          </a:p>
          <a:p>
            <a:pPr marL="375751" indent="-375751">
              <a:lnSpc>
                <a:spcPct val="90000"/>
              </a:lnSpc>
              <a:spcBef>
                <a:spcPct val="20000"/>
              </a:spcBef>
              <a:buClr>
                <a:srgbClr val="A24299"/>
              </a:buClr>
              <a:buFontTx/>
              <a:buChar char="•"/>
              <a:defRPr/>
            </a:pPr>
            <a:r>
              <a:rPr lang="en-GB" sz="1200" dirty="0">
                <a:solidFill>
                  <a:prstClr val="black"/>
                </a:solidFill>
              </a:rPr>
              <a:t>Blame and give credit to people for things over which they have no control</a:t>
            </a:r>
          </a:p>
          <a:p>
            <a:pPr marL="375751" indent="-375751">
              <a:lnSpc>
                <a:spcPct val="90000"/>
              </a:lnSpc>
              <a:spcBef>
                <a:spcPct val="20000"/>
              </a:spcBef>
              <a:buClr>
                <a:srgbClr val="A24299"/>
              </a:buClr>
              <a:buFontTx/>
              <a:buChar char="•"/>
              <a:defRPr/>
            </a:pPr>
            <a:r>
              <a:rPr lang="en-GB" sz="1200" dirty="0">
                <a:solidFill>
                  <a:prstClr val="black"/>
                </a:solidFill>
              </a:rPr>
              <a:t>Distort the process that produced the data</a:t>
            </a:r>
          </a:p>
          <a:p>
            <a:endParaRPr lang="en-GB" dirty="0"/>
          </a:p>
        </p:txBody>
      </p:sp>
      <p:sp>
        <p:nvSpPr>
          <p:cNvPr id="4" name="Slide Number Placeholder 3"/>
          <p:cNvSpPr>
            <a:spLocks noGrp="1"/>
          </p:cNvSpPr>
          <p:nvPr>
            <p:ph type="sldNum" sz="quarter" idx="10"/>
          </p:nvPr>
        </p:nvSpPr>
        <p:spPr/>
        <p:txBody>
          <a:bodyPr/>
          <a:lstStyle/>
          <a:p>
            <a:fld id="{6483C7A2-8430-410E-AC55-B9AAB90B8ECB}"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112834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So we’ve mentioned plotting our measures over time… why?  Well, how would we know what was going on if we didn’t take all the time lapse pictures? Where might this motorbike have gone?  It’s like that with numerical data too.</a:t>
            </a:r>
          </a:p>
          <a:p>
            <a:endParaRPr lang="en-GB" baseline="0" dirty="0"/>
          </a:p>
          <a:p>
            <a:r>
              <a:rPr lang="en-GB" dirty="0"/>
              <a:t>We’re thinking</a:t>
            </a:r>
            <a:r>
              <a:rPr lang="en-GB" baseline="0" dirty="0"/>
              <a:t> </a:t>
            </a:r>
            <a:r>
              <a:rPr lang="en-GB" dirty="0"/>
              <a:t>about understanding variation</a:t>
            </a:r>
            <a:r>
              <a:rPr lang="en-GB" baseline="0" dirty="0"/>
              <a:t> and we’ll go even more into it when you come back next time for res 2.</a:t>
            </a:r>
            <a:endParaRPr lang="en-GB" dirty="0"/>
          </a:p>
          <a:p>
            <a:endParaRPr lang="en-GB" dirty="0"/>
          </a:p>
          <a:p>
            <a:r>
              <a:rPr lang="en-GB" dirty="0"/>
              <a:t>Recall</a:t>
            </a:r>
            <a:r>
              <a:rPr lang="en-GB" baseline="0" dirty="0"/>
              <a:t> that this is one of the 4 aspects of Deming’s Profound Knowledge</a:t>
            </a:r>
          </a:p>
          <a:p>
            <a:endParaRPr lang="en-GB" baseline="0" dirty="0"/>
          </a:p>
        </p:txBody>
      </p:sp>
      <p:sp>
        <p:nvSpPr>
          <p:cNvPr id="4" name="Slide Number Placeholder 3"/>
          <p:cNvSpPr>
            <a:spLocks noGrp="1"/>
          </p:cNvSpPr>
          <p:nvPr>
            <p:ph type="sldNum" sz="quarter" idx="10"/>
          </p:nvPr>
        </p:nvSpPr>
        <p:spPr/>
        <p:txBody>
          <a:bodyPr/>
          <a:lstStyle/>
          <a:p>
            <a:fld id="{C5F438B9-82D4-402B-8339-330E5E0ABB65}"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007685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31" name="Shape 31"/>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637608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7344D9-C623-4742-929C-DDBC217B7130}" type="slidenum">
              <a:rPr lang="en-GB" smtClean="0"/>
              <a:pPr/>
              <a:t>37</a:t>
            </a:fld>
            <a:endParaRPr lang="en-GB"/>
          </a:p>
        </p:txBody>
      </p:sp>
    </p:spTree>
    <p:extLst>
      <p:ext uri="{BB962C8B-B14F-4D97-AF65-F5344CB8AC3E}">
        <p14:creationId xmlns:p14="http://schemas.microsoft.com/office/powerpoint/2010/main" val="2194802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316">
              <a:defRPr/>
            </a:pPr>
            <a:r>
              <a:rPr lang="en-US" dirty="0"/>
              <a:t>Can be started as soon as you have data - to facilitate learning as soon as possible</a:t>
            </a:r>
            <a:r>
              <a:rPr lang="en-US" b="1" dirty="0"/>
              <a:t> </a:t>
            </a:r>
          </a:p>
          <a:p>
            <a:endParaRPr lang="en-GB" dirty="0"/>
          </a:p>
        </p:txBody>
      </p:sp>
      <p:sp>
        <p:nvSpPr>
          <p:cNvPr id="4" name="Slide Number Placeholder 3"/>
          <p:cNvSpPr>
            <a:spLocks noGrp="1"/>
          </p:cNvSpPr>
          <p:nvPr>
            <p:ph type="sldNum" sz="quarter" idx="10"/>
          </p:nvPr>
        </p:nvSpPr>
        <p:spPr/>
        <p:txBody>
          <a:bodyPr/>
          <a:lstStyle/>
          <a:p>
            <a:fld id="{420F4454-33F5-4EF9-BBF7-2AC03C062C3F}"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438595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942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A24AF57-7931-429D-9203-EA11166AA6F6}" type="slidenum">
              <a:rPr lang="en-GB" altLang="en-US">
                <a:solidFill>
                  <a:prstClr val="black"/>
                </a:solidFill>
              </a:rPr>
              <a:pPr/>
              <a:t>41</a:t>
            </a:fld>
            <a:endParaRPr lang="en-GB" altLang="en-US">
              <a:solidFill>
                <a:prstClr val="black"/>
              </a:solidFill>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0345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563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a:spcBef>
                <a:spcPct val="0"/>
              </a:spcBef>
              <a:buClrTx/>
              <a:buFontTx/>
              <a:buNone/>
            </a:pPr>
            <a:fld id="{D7BA16A8-361F-473C-952E-C3FBE3AF2429}" type="slidenum">
              <a:rPr lang="en-GB" altLang="en-US" sz="1300" smtClean="0"/>
              <a:pPr>
                <a:spcBef>
                  <a:spcPct val="0"/>
                </a:spcBef>
                <a:buClrTx/>
                <a:buFontTx/>
                <a:buNone/>
              </a:pPr>
              <a:t>4</a:t>
            </a:fld>
            <a:endParaRPr lang="en-GB" altLang="en-US" sz="1300" dirty="0" smtClean="0"/>
          </a:p>
        </p:txBody>
      </p:sp>
    </p:spTree>
    <p:extLst>
      <p:ext uri="{BB962C8B-B14F-4D97-AF65-F5344CB8AC3E}">
        <p14:creationId xmlns:p14="http://schemas.microsoft.com/office/powerpoint/2010/main" val="2909807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r>
              <a:rPr lang="en-GB" baseline="0" dirty="0"/>
              <a:t> contains these charts, and the table for numbers of runs.</a:t>
            </a:r>
          </a:p>
          <a:p>
            <a:r>
              <a:rPr lang="en-GB" dirty="0"/>
              <a:t/>
            </a:r>
            <a:br>
              <a:rPr lang="en-GB" dirty="0"/>
            </a:br>
            <a:r>
              <a:rPr lang="en-GB" dirty="0"/>
              <a:t>Because they are simple to make and relatively straightforward to interpret, run charts are one of the most useful tools in quality improvement. They allow us to:</a:t>
            </a:r>
          </a:p>
          <a:p>
            <a:pPr marL="174622" indent="-174622">
              <a:buFont typeface="Arial" pitchFamily="34" charset="0"/>
              <a:buChar char="•"/>
            </a:pPr>
            <a:r>
              <a:rPr lang="en-GB" dirty="0"/>
              <a:t>Display data to make process performance visible</a:t>
            </a:r>
          </a:p>
          <a:p>
            <a:pPr marL="291036" indent="-291036">
              <a:buFont typeface="Arial" pitchFamily="34" charset="0"/>
              <a:buChar char="•"/>
            </a:pPr>
            <a:r>
              <a:rPr lang="en-GB" dirty="0"/>
              <a:t>Determine if a change resulted in improvement</a:t>
            </a:r>
          </a:p>
          <a:p>
            <a:pPr marL="291036" indent="-291036">
              <a:buFont typeface="Arial" pitchFamily="34" charset="0"/>
              <a:buChar char="•"/>
            </a:pPr>
            <a:r>
              <a:rPr lang="en-GB" dirty="0"/>
              <a:t>Assess whether improved performance has been sustained</a:t>
            </a:r>
          </a:p>
          <a:p>
            <a:endParaRPr lang="en-GB" dirty="0"/>
          </a:p>
          <a:p>
            <a:r>
              <a:rPr lang="en-GB" dirty="0"/>
              <a:t>Run charts are line graphs where a measure is plotted over time, often with a median (the middle value of those plotted so that half are above and half are below) also shown. </a:t>
            </a:r>
          </a:p>
          <a:p>
            <a:endParaRPr lang="en-GB" dirty="0"/>
          </a:p>
          <a:p>
            <a:r>
              <a:rPr lang="en-GB" dirty="0"/>
              <a:t>Changes made to a process are also often marked on the graph so that they can be connected with the impact on the process.  Often a change can be seen by visual inspection alone.</a:t>
            </a:r>
          </a:p>
          <a:p>
            <a:endParaRPr lang="en-GB" dirty="0"/>
          </a:p>
          <a:p>
            <a:r>
              <a:rPr lang="en-GB" dirty="0"/>
              <a:t>If we have at least 10-12 data points on our graph, run charts can also be used to distinguish between </a:t>
            </a:r>
            <a:r>
              <a:rPr lang="en-GB" dirty="0">
                <a:hlinkClick r:id="rId3" action="ppaction://hlinkfile" tooltip="Statistical Process Control"/>
              </a:rPr>
              <a:t>random</a:t>
            </a:r>
            <a:r>
              <a:rPr lang="en-GB" dirty="0"/>
              <a:t> and </a:t>
            </a:r>
            <a:r>
              <a:rPr lang="en-GB" dirty="0">
                <a:hlinkClick r:id="rId3" action="ppaction://hlinkfile" tooltip="Statistical Process Control"/>
              </a:rPr>
              <a:t>non-random</a:t>
            </a:r>
            <a:r>
              <a:rPr lang="en-GB" dirty="0"/>
              <a:t> variation using four simple rules. Different versions of these rules are used in different places so you may encounter different sets in other books or papers you read. However Improvement Guide and the Health Care Data Guide and by the </a:t>
            </a:r>
            <a:r>
              <a:rPr lang="en-GB" dirty="0">
                <a:hlinkClick r:id="rId4" tooltip="Institute for Healthcare Improvement"/>
              </a:rPr>
              <a:t>Institute for Healthcare Improvement </a:t>
            </a:r>
            <a:r>
              <a:rPr lang="en-GB" dirty="0"/>
              <a:t>provide</a:t>
            </a:r>
            <a:r>
              <a:rPr lang="en-GB" baseline="0" dirty="0"/>
              <a:t> the following rules </a:t>
            </a:r>
            <a:r>
              <a:rPr lang="en-GB" dirty="0"/>
              <a:t>and the Non-random variation can be recognised by looking for:</a:t>
            </a:r>
          </a:p>
          <a:p>
            <a:endParaRPr lang="en-GB" dirty="0"/>
          </a:p>
          <a:p>
            <a:r>
              <a:rPr lang="en-GB" dirty="0"/>
              <a:t>A </a:t>
            </a:r>
            <a:r>
              <a:rPr lang="en-GB" b="1" dirty="0"/>
              <a:t>shift</a:t>
            </a:r>
            <a:r>
              <a:rPr lang="en-GB" dirty="0"/>
              <a:t>: six or more consecutive data points either all above or below the median. Points on the median do not count towards or break a shift.</a:t>
            </a:r>
          </a:p>
          <a:p>
            <a:r>
              <a:rPr lang="en-GB" dirty="0"/>
              <a:t>A </a:t>
            </a:r>
            <a:r>
              <a:rPr lang="en-GB" b="1" dirty="0"/>
              <a:t>trend</a:t>
            </a:r>
            <a:r>
              <a:rPr lang="en-GB" dirty="0"/>
              <a:t>: five or more consecutive data points that are either all increasing or decreasing in value. If two points are the same value ignore one when counting.</a:t>
            </a:r>
          </a:p>
          <a:p>
            <a:r>
              <a:rPr lang="en-GB" b="1" dirty="0"/>
              <a:t>Too many or too few runs</a:t>
            </a:r>
            <a:r>
              <a:rPr lang="en-GB" dirty="0"/>
              <a:t>: a run is a consecutive series of data points above or below the median. As for shifts, do not count points on the median: a shift is a sort of run. If there are too many or too few runs (i.e. the median is crossed too many or too few times) that's a sign of non-random variation. You need to look up a statistical table (see Perla et al, 2011) to see what an appropriate number of runs to expect would be. An easy way to count the number of runs is to count the number of times the line connecting all the data points crosses the median and add one.</a:t>
            </a:r>
          </a:p>
          <a:p>
            <a:r>
              <a:rPr lang="en-GB" dirty="0"/>
              <a:t>An </a:t>
            </a:r>
            <a:r>
              <a:rPr lang="en-GB" b="1" dirty="0"/>
              <a:t>astronomical data point</a:t>
            </a:r>
            <a:r>
              <a:rPr lang="en-GB" dirty="0"/>
              <a:t>: a data point that is clearly different from all others. This relies on judgement. Every data set has a highest and lowest. They won't necessarily be an astronomical data point. Different people looking at the same graph would be expected to recognise the same data point as astronomical (or not).</a:t>
            </a:r>
          </a:p>
          <a:p>
            <a:endParaRPr lang="en-GB" dirty="0"/>
          </a:p>
          <a:p>
            <a:r>
              <a:rPr lang="en-GB" dirty="0"/>
              <a:t>Since using these rules requires you to have 10-12 data points at least on your run chart it is important to collect data as frequently as possible. If you collect data only once a month that would be 10 months, if weekly, 10 weeks (2½ months). However this needs to be balanced with keeping denominators (the number of values contributing to each data point) for percentages (or rates) above ten or so to minimise random variation due to small sample size.</a:t>
            </a:r>
          </a:p>
          <a:p>
            <a:endParaRPr lang="en-GB" dirty="0"/>
          </a:p>
          <a:p>
            <a:r>
              <a:rPr lang="en-GB" dirty="0"/>
              <a:t>Run charts are a powerful tool for detecting non-random variation and so sufficient for most improvement projects. However they are not so sensitive in detecting special causes as a second type of chart named after Walter Shewhart, who did early work in industry to develop the methods.</a:t>
            </a:r>
          </a:p>
          <a:p>
            <a:endParaRPr lang="en-GB" dirty="0"/>
          </a:p>
        </p:txBody>
      </p:sp>
    </p:spTree>
    <p:extLst>
      <p:ext uri="{BB962C8B-B14F-4D97-AF65-F5344CB8AC3E}">
        <p14:creationId xmlns:p14="http://schemas.microsoft.com/office/powerpoint/2010/main" val="2248921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8BBEC4-979F-4E8B-90BF-C8CA72BC826E}"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2875028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p:cNvSpPr txBox="1">
            <a:spLocks noGrp="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0" tIns="46095" rIns="92190" bIns="46095"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fld id="{3643E912-2131-466D-AD73-A3CC73CB0083}" type="slidenum">
              <a:rPr lang="en-US" altLang="en-US" sz="1200">
                <a:solidFill>
                  <a:prstClr val="black"/>
                </a:solidFill>
                <a:cs typeface="Arial" pitchFamily="34" charset="0"/>
              </a:rPr>
              <a:pPr algn="r" eaLnBrk="1" fontAlgn="base" hangingPunct="1">
                <a:spcBef>
                  <a:spcPct val="0"/>
                </a:spcBef>
                <a:spcAft>
                  <a:spcPct val="0"/>
                </a:spcAft>
              </a:pPr>
              <a:t>49</a:t>
            </a:fld>
            <a:endParaRPr lang="en-US" altLang="en-US" sz="1200">
              <a:solidFill>
                <a:prstClr val="black"/>
              </a:solidFill>
              <a:cs typeface="Arial" pitchFamily="34" charset="0"/>
            </a:endParaRPr>
          </a:p>
        </p:txBody>
      </p:sp>
    </p:spTree>
    <p:extLst>
      <p:ext uri="{BB962C8B-B14F-4D97-AF65-F5344CB8AC3E}">
        <p14:creationId xmlns:p14="http://schemas.microsoft.com/office/powerpoint/2010/main" val="1309097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3FC36-CCD5-494B-8E8B-AE5F99798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537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907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33">
              <a:defRPr sz="2400">
                <a:solidFill>
                  <a:schemeClr val="tx1"/>
                </a:solidFill>
                <a:latin typeface="Tahoma" panose="020B0604030504040204" pitchFamily="34" charset="0"/>
                <a:ea typeface="ＭＳ Ｐゴシック" panose="020B0600070205080204" pitchFamily="34" charset="-128"/>
              </a:defRPr>
            </a:lvl1pPr>
            <a:lvl2pPr marL="37923848" indent="-37466742" defTabSz="92373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10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21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31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42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r" defTabSz="923733" rtl="0" eaLnBrk="1" fontAlgn="auto" latinLnBrk="0" hangingPunct="1">
              <a:lnSpc>
                <a:spcPct val="100000"/>
              </a:lnSpc>
              <a:spcBef>
                <a:spcPts val="0"/>
              </a:spcBef>
              <a:spcAft>
                <a:spcPts val="0"/>
              </a:spcAft>
              <a:buClrTx/>
              <a:buSzTx/>
              <a:buFontTx/>
              <a:buNone/>
              <a:tabLst/>
              <a:defRPr/>
            </a:pPr>
            <a:fld id="{A38CE362-41F6-4BA9-B06A-2438AE20DA3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23733" rtl="0" eaLnBrk="1" fontAlgn="auto" latinLnBrk="0" hangingPunct="1">
                <a:lnSpc>
                  <a:spcPct val="100000"/>
                </a:lnSpc>
                <a:spcBef>
                  <a:spcPts val="0"/>
                </a:spcBef>
                <a:spcAft>
                  <a:spcPts val="0"/>
                </a:spcAft>
                <a:buClrTx/>
                <a:buSzTx/>
                <a:buFontTx/>
                <a:buNone/>
                <a:tabLst/>
                <a:defRPr/>
              </a:pPr>
              <a:t>54</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805426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kumimoji="0" lang="en-GB" sz="2800" b="1" i="0" u="none" strike="noStrike" kern="1200" cap="none" spc="0" normalizeH="0" baseline="0" noProof="0" dirty="0">
                <a:ln>
                  <a:noFill/>
                </a:ln>
                <a:solidFill>
                  <a:srgbClr val="0070C0"/>
                </a:solidFill>
                <a:effectLst/>
                <a:uLnTx/>
                <a:uFillTx/>
                <a:latin typeface="+mn-lt"/>
                <a:ea typeface="+mn-ea"/>
                <a:cs typeface="+mn-cs"/>
              </a:rPr>
              <a:t>Next Webex focussed on project charters, using the knowledge network, evaluation</a:t>
            </a:r>
            <a:endParaRPr lang="en-GB" dirty="0"/>
          </a:p>
        </p:txBody>
      </p:sp>
      <p:sp>
        <p:nvSpPr>
          <p:cNvPr id="4" name="Slide Number Placeholder 3"/>
          <p:cNvSpPr>
            <a:spLocks noGrp="1"/>
          </p:cNvSpPr>
          <p:nvPr>
            <p:ph type="sldNum" sz="quarter" idx="10"/>
          </p:nvPr>
        </p:nvSpPr>
        <p:spPr/>
        <p:txBody>
          <a:bodyPr/>
          <a:lstStyle/>
          <a:p>
            <a:fld id="{22EF3C0A-5CCD-4DFF-816E-3D75203B61C6}"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1524452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563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a:spcBef>
                <a:spcPct val="0"/>
              </a:spcBef>
              <a:buClrTx/>
              <a:buFontTx/>
              <a:buNone/>
            </a:pPr>
            <a:fld id="{D7BA16A8-361F-473C-952E-C3FBE3AF2429}" type="slidenum">
              <a:rPr lang="en-GB" altLang="en-US" sz="1300" smtClean="0"/>
              <a:pPr>
                <a:spcBef>
                  <a:spcPct val="0"/>
                </a:spcBef>
                <a:buClrTx/>
                <a:buFontTx/>
                <a:buNone/>
              </a:pPr>
              <a:t>58</a:t>
            </a:fld>
            <a:endParaRPr lang="en-GB" altLang="en-US" sz="1300" dirty="0" smtClean="0"/>
          </a:p>
        </p:txBody>
      </p:sp>
    </p:spTree>
    <p:extLst>
      <p:ext uri="{BB962C8B-B14F-4D97-AF65-F5344CB8AC3E}">
        <p14:creationId xmlns:p14="http://schemas.microsoft.com/office/powerpoint/2010/main" val="250000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5" name="Slide Image Placeholder 1"/>
          <p:cNvSpPr>
            <a:spLocks noGrp="1" noRot="1" noChangeAspect="1" noTextEdit="1"/>
          </p:cNvSpPr>
          <p:nvPr>
            <p:ph type="sldImg"/>
          </p:nvPr>
        </p:nvSpPr>
        <p:spPr>
          <a:ln/>
        </p:spPr>
      </p:sp>
      <p:sp>
        <p:nvSpPr>
          <p:cNvPr id="717826" name="Notes Placeholder 2"/>
          <p:cNvSpPr>
            <a:spLocks noGrp="1"/>
          </p:cNvSpPr>
          <p:nvPr>
            <p:ph type="body" idx="1"/>
          </p:nvPr>
        </p:nvSpPr>
        <p:spPr>
          <a:noFill/>
          <a:ln/>
        </p:spPr>
        <p:txBody>
          <a:bodyPr/>
          <a:lstStyle/>
          <a:p>
            <a:pPr eaLnBrk="1" hangingPunct="1"/>
            <a:endParaRPr lang="en-GB" dirty="0" smtClean="0">
              <a:latin typeface="Arial" charset="0"/>
              <a:ea typeface="MS PGothic"/>
            </a:endParaRPr>
          </a:p>
          <a:p>
            <a:pPr eaLnBrk="1" hangingPunct="1"/>
            <a:r>
              <a:rPr lang="en-GB" dirty="0" smtClean="0">
                <a:latin typeface="Arial" charset="0"/>
                <a:ea typeface="MS PGothic"/>
              </a:rPr>
              <a:t>The model is split into two parts. The first being the thinking part and the second being the doing part. We will now take you through the two distinct parts in some detail with practical exercises to get everyone used to using the model and be able to describe and direct others in terms of our support function as a Unit.</a:t>
            </a:r>
          </a:p>
          <a:p>
            <a:pPr eaLnBrk="1" hangingPunct="1"/>
            <a:endParaRPr lang="en-GB" dirty="0" smtClean="0">
              <a:latin typeface="Arial" charset="0"/>
              <a:ea typeface="MS PGothic"/>
            </a:endParaRPr>
          </a:p>
          <a:p>
            <a:pPr eaLnBrk="1" hangingPunct="1"/>
            <a:r>
              <a:rPr lang="en-GB" dirty="0" smtClean="0">
                <a:latin typeface="Arial" charset="0"/>
                <a:ea typeface="MS PGothic"/>
              </a:rPr>
              <a:t>. </a:t>
            </a:r>
          </a:p>
        </p:txBody>
      </p:sp>
      <p:sp>
        <p:nvSpPr>
          <p:cNvPr id="717827" name="Slide Number Placeholder 3"/>
          <p:cNvSpPr>
            <a:spLocks noGrp="1"/>
          </p:cNvSpPr>
          <p:nvPr>
            <p:ph type="sldNum" sz="quarter" idx="5"/>
          </p:nvPr>
        </p:nvSpPr>
        <p:spPr>
          <a:noFill/>
        </p:spPr>
        <p:txBody>
          <a:bodyPr/>
          <a:lstStyle/>
          <a:p>
            <a:fld id="{28DF6D8B-7E5F-49BE-BAAD-5EAA33677733}" type="slidenum">
              <a:rPr lang="en-GB" smtClean="0">
                <a:solidFill>
                  <a:prstClr val="black"/>
                </a:solidFill>
                <a:latin typeface="Arial" charset="0"/>
              </a:rPr>
              <a:pPr/>
              <a:t>5</a:t>
            </a:fld>
            <a:endParaRPr lang="en-GB" dirty="0" smtClean="0">
              <a:solidFill>
                <a:prstClr val="black"/>
              </a:solidFill>
              <a:latin typeface="Arial" charset="0"/>
            </a:endParaRPr>
          </a:p>
        </p:txBody>
      </p:sp>
    </p:spTree>
    <p:extLst>
      <p:ext uri="{BB962C8B-B14F-4D97-AF65-F5344CB8AC3E}">
        <p14:creationId xmlns:p14="http://schemas.microsoft.com/office/powerpoint/2010/main" val="89930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tx2"/>
                </a:solidFill>
              </a:rPr>
              <a:t>Appreciation for a System</a:t>
            </a:r>
          </a:p>
          <a:p>
            <a:pPr>
              <a:buFontTx/>
              <a:buChar char="•"/>
            </a:pPr>
            <a:r>
              <a:rPr lang="en-US" sz="1200" b="1" dirty="0"/>
              <a:t>  </a:t>
            </a:r>
            <a:r>
              <a:rPr lang="en-US" sz="1200" dirty="0">
                <a:solidFill>
                  <a:srgbClr val="000099"/>
                </a:solidFill>
              </a:rPr>
              <a:t>Interdependence, dynamism</a:t>
            </a:r>
          </a:p>
          <a:p>
            <a:pPr>
              <a:buFontTx/>
              <a:buChar char="•"/>
            </a:pPr>
            <a:r>
              <a:rPr lang="en-US" sz="1200" dirty="0">
                <a:solidFill>
                  <a:srgbClr val="000099"/>
                </a:solidFill>
              </a:rPr>
              <a:t>  World is not deterministic</a:t>
            </a:r>
          </a:p>
          <a:p>
            <a:pPr>
              <a:buFontTx/>
              <a:buChar char="•"/>
            </a:pPr>
            <a:r>
              <a:rPr lang="en-US" sz="1200" dirty="0">
                <a:solidFill>
                  <a:srgbClr val="000099"/>
                </a:solidFill>
              </a:rPr>
              <a:t>  Optimization, interactions</a:t>
            </a:r>
          </a:p>
          <a:p>
            <a:pPr>
              <a:buFontTx/>
              <a:buChar char="•"/>
            </a:pPr>
            <a:r>
              <a:rPr lang="en-US" sz="1200" dirty="0">
                <a:solidFill>
                  <a:srgbClr val="000099"/>
                </a:solidFill>
              </a:rPr>
              <a:t>  System must have an aim</a:t>
            </a:r>
          </a:p>
          <a:p>
            <a:pPr>
              <a:buFontTx/>
              <a:buChar char="•"/>
            </a:pPr>
            <a:r>
              <a:rPr lang="en-US" sz="1200" dirty="0">
                <a:solidFill>
                  <a:srgbClr val="000099"/>
                </a:solidFill>
              </a:rPr>
              <a:t>  Whole is greater than sum of the parts</a:t>
            </a:r>
            <a:r>
              <a:rPr lang="en-US" sz="1200" b="1" dirty="0">
                <a:solidFill>
                  <a:srgbClr val="000099"/>
                </a:solidFill>
              </a:rPr>
              <a:t> </a:t>
            </a:r>
          </a:p>
          <a:p>
            <a:pPr>
              <a:buFontTx/>
              <a:buChar char="•"/>
            </a:pPr>
            <a:endParaRPr lang="en-US" sz="1200" b="1" dirty="0">
              <a:solidFill>
                <a:srgbClr val="000099"/>
              </a:solidFill>
            </a:endParaRPr>
          </a:p>
          <a:p>
            <a:r>
              <a:rPr lang="en-US" sz="1200" b="1" u="sng" dirty="0">
                <a:solidFill>
                  <a:schemeClr val="tx2"/>
                </a:solidFill>
              </a:rPr>
              <a:t>Theory of Knowledge</a:t>
            </a:r>
          </a:p>
          <a:p>
            <a:pPr>
              <a:buFontTx/>
              <a:buChar char="•"/>
            </a:pPr>
            <a:r>
              <a:rPr lang="en-US" sz="1200" b="1" dirty="0"/>
              <a:t>  </a:t>
            </a:r>
            <a:r>
              <a:rPr lang="en-US" sz="1200" dirty="0">
                <a:solidFill>
                  <a:srgbClr val="000099"/>
                </a:solidFill>
              </a:rPr>
              <a:t>Prediction</a:t>
            </a:r>
          </a:p>
          <a:p>
            <a:pPr>
              <a:buFontTx/>
              <a:buChar char="•"/>
            </a:pPr>
            <a:r>
              <a:rPr lang="en-US" sz="1200" dirty="0">
                <a:solidFill>
                  <a:srgbClr val="000099"/>
                </a:solidFill>
              </a:rPr>
              <a:t>  Learning from theory, experience</a:t>
            </a:r>
          </a:p>
          <a:p>
            <a:pPr>
              <a:buFontTx/>
              <a:buChar char="•"/>
            </a:pPr>
            <a:r>
              <a:rPr lang="en-US" sz="1200" dirty="0">
                <a:solidFill>
                  <a:srgbClr val="000099"/>
                </a:solidFill>
              </a:rPr>
              <a:t>  Operational definitions </a:t>
            </a:r>
          </a:p>
          <a:p>
            <a:pPr>
              <a:buFontTx/>
              <a:buChar char="•"/>
            </a:pPr>
            <a:r>
              <a:rPr lang="en-US" sz="1200" dirty="0">
                <a:solidFill>
                  <a:srgbClr val="000099"/>
                </a:solidFill>
              </a:rPr>
              <a:t>  PDSA for learning and improvement</a:t>
            </a:r>
          </a:p>
          <a:p>
            <a:pPr>
              <a:buFontTx/>
              <a:buChar char="•"/>
            </a:pPr>
            <a:endParaRPr lang="en-US" sz="1200" b="1" dirty="0">
              <a:solidFill>
                <a:srgbClr val="000099"/>
              </a:solidFill>
            </a:endParaRPr>
          </a:p>
          <a:p>
            <a:r>
              <a:rPr lang="en-US" sz="1200" b="1" u="sng" dirty="0">
                <a:solidFill>
                  <a:schemeClr val="tx2"/>
                </a:solidFill>
              </a:rPr>
              <a:t>Understanding Variation</a:t>
            </a:r>
          </a:p>
          <a:p>
            <a:pPr>
              <a:buFontTx/>
              <a:buChar char="•"/>
            </a:pPr>
            <a:r>
              <a:rPr lang="en-US" sz="1200" b="1" dirty="0"/>
              <a:t>  </a:t>
            </a:r>
            <a:r>
              <a:rPr lang="en-US" sz="1200" dirty="0">
                <a:solidFill>
                  <a:srgbClr val="000099"/>
                </a:solidFill>
              </a:rPr>
              <a:t>Variation is to be expected</a:t>
            </a:r>
          </a:p>
          <a:p>
            <a:pPr>
              <a:buFontTx/>
              <a:buChar char="•"/>
            </a:pPr>
            <a:r>
              <a:rPr lang="en-US" sz="1200" dirty="0">
                <a:solidFill>
                  <a:srgbClr val="000099"/>
                </a:solidFill>
              </a:rPr>
              <a:t>  Common or special causes</a:t>
            </a:r>
          </a:p>
          <a:p>
            <a:pPr>
              <a:buFontTx/>
              <a:buChar char="•"/>
            </a:pPr>
            <a:r>
              <a:rPr lang="en-US" sz="1200" dirty="0">
                <a:solidFill>
                  <a:srgbClr val="000099"/>
                </a:solidFill>
              </a:rPr>
              <a:t>  Ranking, tampering</a:t>
            </a:r>
          </a:p>
          <a:p>
            <a:pPr>
              <a:buFontTx/>
              <a:buChar char="•"/>
            </a:pPr>
            <a:r>
              <a:rPr lang="en-US" sz="1200" dirty="0">
                <a:solidFill>
                  <a:srgbClr val="000099"/>
                </a:solidFill>
              </a:rPr>
              <a:t>  Potential mistakes</a:t>
            </a:r>
          </a:p>
          <a:p>
            <a:pPr>
              <a:buFontTx/>
              <a:buChar char="•"/>
            </a:pPr>
            <a:endParaRPr lang="en-US" sz="1200" b="1" dirty="0">
              <a:solidFill>
                <a:srgbClr val="000099"/>
              </a:solidFill>
            </a:endParaRPr>
          </a:p>
          <a:p>
            <a:r>
              <a:rPr lang="en-US" sz="1200" b="1" u="sng" dirty="0">
                <a:solidFill>
                  <a:schemeClr val="tx2"/>
                </a:solidFill>
              </a:rPr>
              <a:t>Psychology</a:t>
            </a:r>
          </a:p>
          <a:p>
            <a:pPr>
              <a:buFontTx/>
              <a:buChar char="•"/>
            </a:pPr>
            <a:r>
              <a:rPr lang="en-US" sz="1200" b="1" dirty="0"/>
              <a:t>  </a:t>
            </a:r>
            <a:r>
              <a:rPr lang="en-US" sz="1200" dirty="0">
                <a:solidFill>
                  <a:srgbClr val="000099"/>
                </a:solidFill>
              </a:rPr>
              <a:t>Interaction between people</a:t>
            </a:r>
          </a:p>
          <a:p>
            <a:pPr>
              <a:buFontTx/>
              <a:buChar char="•"/>
            </a:pPr>
            <a:r>
              <a:rPr lang="en-US" sz="1200" dirty="0">
                <a:solidFill>
                  <a:srgbClr val="000099"/>
                </a:solidFill>
              </a:rPr>
              <a:t>  Intrinsic motivation, movement</a:t>
            </a:r>
          </a:p>
          <a:p>
            <a:pPr>
              <a:buFontTx/>
              <a:buChar char="•"/>
            </a:pPr>
            <a:r>
              <a:rPr lang="en-US" sz="1200" dirty="0">
                <a:solidFill>
                  <a:srgbClr val="000099"/>
                </a:solidFill>
              </a:rPr>
              <a:t>  Beliefs, assumptions </a:t>
            </a:r>
          </a:p>
          <a:p>
            <a:pPr>
              <a:buFontTx/>
              <a:buChar char="•"/>
            </a:pPr>
            <a:r>
              <a:rPr lang="en-US" sz="1200" dirty="0">
                <a:solidFill>
                  <a:srgbClr val="000099"/>
                </a:solidFill>
              </a:rPr>
              <a:t>  Will to change</a:t>
            </a:r>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6</a:t>
            </a:fld>
            <a:endParaRPr lang="en-GB"/>
          </a:p>
        </p:txBody>
      </p:sp>
    </p:spTree>
    <p:extLst>
      <p:ext uri="{BB962C8B-B14F-4D97-AF65-F5344CB8AC3E}">
        <p14:creationId xmlns:p14="http://schemas.microsoft.com/office/powerpoint/2010/main" val="209157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are going to structure the two days to take you through an improvement journey, introducing tools, ideas and approaches as we go. Much may be familiar as you have all been involved in various types of projects and change management.</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Understand the system – look at data – listen to the people – use the available improvement tools. Might involve data analysis, comparisons, process mapping, cause and effect analysis etc., also understanding people and why things work as they do.  Do the conditions exist for change?  E.g. leadership buy-in, will to change,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will help identify what to improve – prioritise what might have the most impact. Can refer to example on CPOs – make sure you’re solving the right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Might be obvious how to change it, or may need to think of creative solutions.  Copy from others if they’ve done something that works.</a:t>
            </a:r>
          </a:p>
          <a:p>
            <a:endParaRPr lang="en-GB" baseline="0" dirty="0" smtClean="0"/>
          </a:p>
          <a:p>
            <a:r>
              <a:rPr lang="en-GB" baseline="0" dirty="0" smtClean="0"/>
              <a:t>Start testing on a small scale, and measure as you go along.  It’s the people who do the work who need to own the change and test it.</a:t>
            </a:r>
          </a:p>
          <a:p>
            <a:endParaRPr lang="en-GB" dirty="0"/>
          </a:p>
        </p:txBody>
      </p:sp>
      <p:sp>
        <p:nvSpPr>
          <p:cNvPr id="4" name="Slide Number Placeholder 3"/>
          <p:cNvSpPr>
            <a:spLocks noGrp="1"/>
          </p:cNvSpPr>
          <p:nvPr>
            <p:ph type="sldNum" sz="quarter" idx="10"/>
          </p:nvPr>
        </p:nvSpPr>
        <p:spPr/>
        <p:txBody>
          <a:bodyPr/>
          <a:lstStyle/>
          <a:p>
            <a:fld id="{BD249C39-76F3-4BA4-9092-2011AFD16D83}"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19882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GB"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626F8C-1703-4DB0-BDB0-4340B7BB7991}" type="slidenum">
              <a:rPr kumimoji="0" lang="en-GB" altLang="en-US" sz="1200" b="0" i="0" u="none" strike="noStrike" kern="1200" cap="none" spc="0" normalizeH="0" baseline="0" noProof="0" smtClean="0">
                <a:ln>
                  <a:noFill/>
                </a:ln>
                <a:solidFill>
                  <a:srgbClr val="000000"/>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58553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7E057-94C9-4E78-B174-45C81B3F3D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347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D5DBF-DF34-4906-A278-E17776E7D6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62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37137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44573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78341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9" name="Shape 9"/>
          <p:cNvSpPr>
            <a:spLocks noGrp="1"/>
          </p:cNvSpPr>
          <p:nvPr>
            <p:ph type="title"/>
          </p:nvPr>
        </p:nvSpPr>
        <p:spPr>
          <a:xfrm>
            <a:off x="1190671" y="4723807"/>
            <a:ext cx="9810751" cy="1000125"/>
          </a:xfrm>
          <a:prstGeom prst="rect">
            <a:avLst/>
          </a:prstGeom>
        </p:spPr>
        <p:txBody>
          <a:bodyPr lIns="0" tIns="0" rIns="0" bIns="0"/>
          <a:lstStyle>
            <a:lvl1pPr defTabSz="366057">
              <a:defRPr sz="5000">
                <a:solidFill>
                  <a:srgbClr val="FFFFFF"/>
                </a:solidFill>
                <a:latin typeface="+mn-lt"/>
                <a:ea typeface="+mn-ea"/>
                <a:cs typeface="+mn-cs"/>
                <a:sym typeface="Helvetica Light"/>
              </a:defRPr>
            </a:lvl1pPr>
          </a:lstStyle>
          <a:p>
            <a:pPr lvl="0">
              <a:defRPr sz="1800">
                <a:solidFill>
                  <a:srgbClr val="000000"/>
                </a:solidFill>
              </a:defRPr>
            </a:pPr>
            <a:r>
              <a:rPr sz="5000">
                <a:solidFill>
                  <a:srgbClr val="FFFFFF"/>
                </a:solidFill>
              </a:rPr>
              <a:t>Title Text</a:t>
            </a:r>
          </a:p>
        </p:txBody>
      </p:sp>
      <p:sp>
        <p:nvSpPr>
          <p:cNvPr id="10" name="Shape 10"/>
          <p:cNvSpPr>
            <a:spLocks noGrp="1"/>
          </p:cNvSpPr>
          <p:nvPr>
            <p:ph type="body" idx="1"/>
          </p:nvPr>
        </p:nvSpPr>
        <p:spPr>
          <a:xfrm>
            <a:off x="1190671" y="5759651"/>
            <a:ext cx="9810751" cy="794743"/>
          </a:xfrm>
          <a:prstGeom prst="rect">
            <a:avLst/>
          </a:prstGeom>
        </p:spPr>
        <p:txBody>
          <a:bodyPr lIns="0" tIns="0" rIns="0" bIns="0"/>
          <a:lstStyle>
            <a:lvl1pPr marL="0" indent="0" algn="ctr" defTabSz="366057">
              <a:spcBef>
                <a:spcPts val="0"/>
              </a:spcBef>
              <a:buSzTx/>
              <a:buFontTx/>
              <a:buNone/>
              <a:defRPr sz="1900">
                <a:solidFill>
                  <a:srgbClr val="FFFFFF"/>
                </a:solidFill>
                <a:latin typeface="+mn-lt"/>
                <a:ea typeface="+mn-ea"/>
                <a:cs typeface="+mn-cs"/>
                <a:sym typeface="Helvetica Light"/>
              </a:defRPr>
            </a:lvl1pPr>
            <a:lvl2pPr marL="0" indent="143241" algn="ctr" defTabSz="366057">
              <a:spcBef>
                <a:spcPts val="0"/>
              </a:spcBef>
              <a:buSzTx/>
              <a:buFontTx/>
              <a:buNone/>
              <a:defRPr sz="1900">
                <a:solidFill>
                  <a:srgbClr val="FFFFFF"/>
                </a:solidFill>
                <a:latin typeface="+mn-lt"/>
                <a:ea typeface="+mn-ea"/>
                <a:cs typeface="+mn-cs"/>
                <a:sym typeface="Helvetica Light"/>
              </a:defRPr>
            </a:lvl2pPr>
            <a:lvl3pPr marL="0" indent="286475" algn="ctr" defTabSz="366057">
              <a:spcBef>
                <a:spcPts val="0"/>
              </a:spcBef>
              <a:buSzTx/>
              <a:buFontTx/>
              <a:buNone/>
              <a:defRPr sz="1900">
                <a:solidFill>
                  <a:srgbClr val="FFFFFF"/>
                </a:solidFill>
                <a:latin typeface="+mn-lt"/>
                <a:ea typeface="+mn-ea"/>
                <a:cs typeface="+mn-cs"/>
                <a:sym typeface="Helvetica Light"/>
              </a:defRPr>
            </a:lvl3pPr>
            <a:lvl4pPr marL="0" indent="429718" algn="ctr" defTabSz="366057">
              <a:spcBef>
                <a:spcPts val="0"/>
              </a:spcBef>
              <a:buSzTx/>
              <a:buFontTx/>
              <a:buNone/>
              <a:defRPr sz="1900">
                <a:solidFill>
                  <a:srgbClr val="FFFFFF"/>
                </a:solidFill>
                <a:latin typeface="+mn-lt"/>
                <a:ea typeface="+mn-ea"/>
                <a:cs typeface="+mn-cs"/>
                <a:sym typeface="Helvetica Light"/>
              </a:defRPr>
            </a:lvl4pPr>
            <a:lvl5pPr marL="0" indent="572955" algn="ctr" defTabSz="366057">
              <a:spcBef>
                <a:spcPts val="0"/>
              </a:spcBef>
              <a:buSzTx/>
              <a:buFontTx/>
              <a:buNone/>
              <a:defRPr sz="1900">
                <a:solidFill>
                  <a:srgbClr val="FFFFFF"/>
                </a:solidFill>
                <a:latin typeface="+mn-lt"/>
                <a:ea typeface="+mn-ea"/>
                <a:cs typeface="+mn-cs"/>
                <a:sym typeface="Helvetica Light"/>
              </a:defRPr>
            </a:lvl5pPr>
          </a:lstStyle>
          <a:p>
            <a:pPr lvl="0">
              <a:defRPr sz="1800">
                <a:solidFill>
                  <a:srgbClr val="000000"/>
                </a:solidFill>
              </a:defRPr>
            </a:pPr>
            <a:r>
              <a:rPr sz="1900">
                <a:solidFill>
                  <a:srgbClr val="FFFFFF"/>
                </a:solidFill>
              </a:rPr>
              <a:t>Body Level One</a:t>
            </a:r>
          </a:p>
          <a:p>
            <a:pPr lvl="1">
              <a:defRPr sz="1800">
                <a:solidFill>
                  <a:srgbClr val="000000"/>
                </a:solidFill>
              </a:defRPr>
            </a:pPr>
            <a:r>
              <a:rPr sz="1900">
                <a:solidFill>
                  <a:srgbClr val="FFFFFF"/>
                </a:solidFill>
              </a:rPr>
              <a:t>Body Level Two</a:t>
            </a:r>
          </a:p>
          <a:p>
            <a:pPr lvl="2">
              <a:defRPr sz="1800">
                <a:solidFill>
                  <a:srgbClr val="000000"/>
                </a:solidFill>
              </a:defRPr>
            </a:pPr>
            <a:r>
              <a:rPr sz="1900">
                <a:solidFill>
                  <a:srgbClr val="FFFFFF"/>
                </a:solidFill>
              </a:rPr>
              <a:t>Body Level Three</a:t>
            </a:r>
          </a:p>
          <a:p>
            <a:pPr lvl="3">
              <a:defRPr sz="1800">
                <a:solidFill>
                  <a:srgbClr val="000000"/>
                </a:solidFill>
              </a:defRPr>
            </a:pPr>
            <a:r>
              <a:rPr sz="1900">
                <a:solidFill>
                  <a:srgbClr val="FFFFFF"/>
                </a:solidFill>
              </a:rPr>
              <a:t>Body Level Four</a:t>
            </a:r>
          </a:p>
          <a:p>
            <a:pPr lvl="4">
              <a:defRPr sz="1800">
                <a:solidFill>
                  <a:srgbClr val="000000"/>
                </a:solidFill>
              </a:defRPr>
            </a:pPr>
            <a:r>
              <a:rPr sz="1900">
                <a:solidFill>
                  <a:srgbClr val="FFFFFF"/>
                </a:solidFill>
              </a:rPr>
              <a:t>Body Level Five</a:t>
            </a:r>
          </a:p>
        </p:txBody>
      </p:sp>
    </p:spTree>
    <p:extLst>
      <p:ext uri="{BB962C8B-B14F-4D97-AF65-F5344CB8AC3E}">
        <p14:creationId xmlns:p14="http://schemas.microsoft.com/office/powerpoint/2010/main" val="366499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59993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0" y="273629"/>
            <a:ext cx="10967040" cy="1142040"/>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608641" y="6247434"/>
            <a:ext cx="2835840" cy="469489"/>
          </a:xfrm>
        </p:spPr>
        <p:txBody>
          <a:bodyPr/>
          <a:lstStyle>
            <a:lvl1pPr>
              <a:defRPr/>
            </a:lvl1pPr>
          </a:lstStyle>
          <a:p>
            <a:endParaRPr lang="en-GB" dirty="0"/>
          </a:p>
        </p:txBody>
      </p:sp>
      <p:sp>
        <p:nvSpPr>
          <p:cNvPr id="4" name="Footer Placeholder 3"/>
          <p:cNvSpPr>
            <a:spLocks noGrp="1"/>
          </p:cNvSpPr>
          <p:nvPr>
            <p:ph type="ftr" idx="11"/>
          </p:nvPr>
        </p:nvSpPr>
        <p:spPr>
          <a:xfrm>
            <a:off x="4170243" y="6247434"/>
            <a:ext cx="3861120" cy="469489"/>
          </a:xfrm>
        </p:spPr>
        <p:txBody>
          <a:bodyPr/>
          <a:lstStyle>
            <a:lvl1pPr>
              <a:defRPr/>
            </a:lvl1pPr>
          </a:lstStyle>
          <a:p>
            <a:endParaRPr lang="en-GB" dirty="0"/>
          </a:p>
        </p:txBody>
      </p:sp>
      <p:sp>
        <p:nvSpPr>
          <p:cNvPr id="5" name="Slide Number Placeholder 4"/>
          <p:cNvSpPr>
            <a:spLocks noGrp="1"/>
          </p:cNvSpPr>
          <p:nvPr>
            <p:ph type="sldNum" idx="12"/>
          </p:nvPr>
        </p:nvSpPr>
        <p:spPr>
          <a:xfrm>
            <a:off x="8741761" y="6247434"/>
            <a:ext cx="2835840" cy="469489"/>
          </a:xfrm>
        </p:spPr>
        <p:txBody>
          <a:bodyPr/>
          <a:lstStyle>
            <a:lvl1pPr>
              <a:defRPr/>
            </a:lvl1pPr>
          </a:lstStyle>
          <a:p>
            <a:fld id="{0F587524-EDC7-43C1-8602-036B3395997B}" type="slidenum">
              <a:rPr lang="en-GB"/>
              <a:pPr/>
              <a:t>‹#›</a:t>
            </a:fld>
            <a:endParaRPr lang="en-GB" dirty="0"/>
          </a:p>
        </p:txBody>
      </p:sp>
    </p:spTree>
    <p:extLst>
      <p:ext uri="{BB962C8B-B14F-4D97-AF65-F5344CB8AC3E}">
        <p14:creationId xmlns:p14="http://schemas.microsoft.com/office/powerpoint/2010/main" val="557496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53710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EF53D6-3838-4417-B81A-6417CF3EA3F2}"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38987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EF53D6-3838-4417-B81A-6417CF3EA3F2}"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00000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EF53D6-3838-4417-B81A-6417CF3EA3F2}" type="datetimeFigureOut">
              <a:rPr lang="en-GB" smtClean="0"/>
              <a:t>19/11/2018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06541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EF53D6-3838-4417-B81A-6417CF3EA3F2}" type="datetimeFigureOut">
              <a:rPr lang="en-GB" smtClean="0"/>
              <a:t>19/11/2018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94120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F53D6-3838-4417-B81A-6417CF3EA3F2}" type="datetimeFigureOut">
              <a:rPr lang="en-GB" smtClean="0"/>
              <a:t>19/11/2018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8093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26137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81899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F53D6-3838-4417-B81A-6417CF3EA3F2}" type="datetimeFigureOut">
              <a:rPr lang="en-GB" smtClean="0"/>
              <a:t>19/11/2018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251C2-2DB1-4537-B566-DA5E1FE73866}" type="slidenum">
              <a:rPr lang="en-GB" smtClean="0"/>
              <a:t>‹#›</a:t>
            </a:fld>
            <a:endParaRPr lang="en-GB"/>
          </a:p>
        </p:txBody>
      </p:sp>
    </p:spTree>
    <p:extLst>
      <p:ext uri="{BB962C8B-B14F-4D97-AF65-F5344CB8AC3E}">
        <p14:creationId xmlns:p14="http://schemas.microsoft.com/office/powerpoint/2010/main" val="457218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gif"/><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New_Zealand_at_the_2008_Rugby_League_World_Cup"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N8enM6bbVAhXHKFAKHXa6Cw8QjRwIBw&amp;url=https://collegehealthqi.nyu.edu/improvement-journey/4-understand-the-problem/&amp;psig=AFQjCNGIKqJNQwReOB9tZvhLEqB7e98nGw&amp;ust=150170396423552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txBox="1">
            <a:spLocks/>
          </p:cNvSpPr>
          <p:nvPr/>
        </p:nvSpPr>
        <p:spPr bwMode="auto">
          <a:xfrm>
            <a:off x="2280001" y="1641772"/>
            <a:ext cx="7715520" cy="353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defTabSz="457200">
              <a:lnSpc>
                <a:spcPct val="93000"/>
              </a:lnSpc>
              <a:spcAft>
                <a:spcPts val="1413"/>
              </a:spcAft>
              <a:buClr>
                <a:srgbClr val="000000"/>
              </a:buClr>
              <a:buSzPct val="100000"/>
              <a:buFont typeface="Times New Roman" pitchFamily="18" charset="0"/>
              <a:defRPr sz="3200">
                <a:solidFill>
                  <a:srgbClr val="000000"/>
                </a:solidFill>
                <a:latin typeface="Arial" charset="0"/>
                <a:ea typeface="SimSun" pitchFamily="2" charset="-122"/>
              </a:defRPr>
            </a:lvl1pPr>
            <a:lvl2pPr defTabSz="457200">
              <a:lnSpc>
                <a:spcPct val="93000"/>
              </a:lnSpc>
              <a:spcAft>
                <a:spcPts val="1138"/>
              </a:spcAft>
              <a:buClr>
                <a:srgbClr val="000000"/>
              </a:buClr>
              <a:buSzPct val="100000"/>
              <a:buFont typeface="Times New Roman" pitchFamily="18" charset="0"/>
              <a:defRPr sz="2800">
                <a:solidFill>
                  <a:srgbClr val="000000"/>
                </a:solidFill>
                <a:latin typeface="Arial" charset="0"/>
                <a:ea typeface="SimSun" pitchFamily="2" charset="-122"/>
              </a:defRPr>
            </a:lvl2pPr>
            <a:lvl3pPr defTabSz="457200">
              <a:lnSpc>
                <a:spcPct val="93000"/>
              </a:lnSpc>
              <a:spcAft>
                <a:spcPts val="850"/>
              </a:spcAft>
              <a:buClr>
                <a:srgbClr val="000000"/>
              </a:buClr>
              <a:buSzPct val="100000"/>
              <a:buFont typeface="Times New Roman" pitchFamily="18" charset="0"/>
              <a:defRPr sz="2400">
                <a:solidFill>
                  <a:srgbClr val="000000"/>
                </a:solidFill>
                <a:latin typeface="Arial" charset="0"/>
                <a:ea typeface="SimSun" pitchFamily="2" charset="-122"/>
              </a:defRPr>
            </a:lvl3pPr>
            <a:lvl4pPr defTabSz="457200">
              <a:lnSpc>
                <a:spcPct val="93000"/>
              </a:lnSpc>
              <a:spcAft>
                <a:spcPts val="575"/>
              </a:spcAft>
              <a:buClr>
                <a:srgbClr val="000000"/>
              </a:buClr>
              <a:buSzPct val="100000"/>
              <a:buFont typeface="Times New Roman" pitchFamily="18" charset="0"/>
              <a:defRPr sz="2000">
                <a:solidFill>
                  <a:srgbClr val="000000"/>
                </a:solidFill>
                <a:latin typeface="Arial" charset="0"/>
                <a:ea typeface="SimSun" pitchFamily="2" charset="-122"/>
              </a:defRPr>
            </a:lvl4pPr>
            <a:lvl5pPr defTabSz="457200">
              <a:lnSpc>
                <a:spcPct val="93000"/>
              </a:lnSpc>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9pPr>
          </a:lstStyle>
          <a:p>
            <a:pPr algn="ctr" eaLnBrk="1" hangingPunct="1">
              <a:spcBef>
                <a:spcPct val="20000"/>
              </a:spcBef>
              <a:spcAft>
                <a:spcPct val="0"/>
              </a:spcAft>
              <a:buFont typeface="Arial" charset="0"/>
              <a:buNone/>
            </a:pPr>
            <a:r>
              <a:rPr lang="en-GB" altLang="en-US" sz="3600" b="1" dirty="0">
                <a:solidFill>
                  <a:srgbClr val="17375E"/>
                </a:solidFill>
                <a:latin typeface="Calibri" pitchFamily="34" charset="0"/>
              </a:rPr>
              <a:t>Using the Model for Improvement to support clear and measureable </a:t>
            </a:r>
            <a:r>
              <a:rPr lang="en-GB" altLang="en-US" sz="3600" b="1" dirty="0" smtClean="0">
                <a:solidFill>
                  <a:srgbClr val="17375E"/>
                </a:solidFill>
                <a:latin typeface="Calibri" pitchFamily="34" charset="0"/>
              </a:rPr>
              <a:t>impact</a:t>
            </a:r>
          </a:p>
          <a:p>
            <a:pPr algn="ctr" eaLnBrk="1" hangingPunct="1">
              <a:spcBef>
                <a:spcPct val="20000"/>
              </a:spcBef>
              <a:spcAft>
                <a:spcPct val="0"/>
              </a:spcAft>
              <a:buFont typeface="Arial" charset="0"/>
              <a:buNone/>
            </a:pPr>
            <a:r>
              <a:rPr lang="en-GB" altLang="en-US" sz="2400" b="1" dirty="0" smtClean="0">
                <a:solidFill>
                  <a:srgbClr val="17375E"/>
                </a:solidFill>
                <a:latin typeface="Calibri" pitchFamily="34" charset="0"/>
              </a:rPr>
              <a:t>Workshop 2</a:t>
            </a:r>
          </a:p>
          <a:p>
            <a:pPr algn="ctr" eaLnBrk="1" hangingPunct="1">
              <a:spcBef>
                <a:spcPct val="20000"/>
              </a:spcBef>
              <a:spcAft>
                <a:spcPct val="0"/>
              </a:spcAft>
              <a:buFont typeface="Arial" charset="0"/>
              <a:buNone/>
            </a:pPr>
            <a:endParaRPr lang="en-GB" altLang="en-US" sz="2400" b="1" dirty="0">
              <a:solidFill>
                <a:srgbClr val="17375E"/>
              </a:solidFill>
              <a:latin typeface="Calibri" pitchFamily="34" charset="0"/>
            </a:endParaRPr>
          </a:p>
          <a:p>
            <a:pPr algn="ctr" eaLnBrk="1" hangingPunct="1">
              <a:spcBef>
                <a:spcPct val="20000"/>
              </a:spcBef>
              <a:spcAft>
                <a:spcPct val="0"/>
              </a:spcAft>
              <a:buFont typeface="Arial" charset="0"/>
              <a:buNone/>
            </a:pPr>
            <a:endParaRPr lang="en-GB" altLang="en-US" sz="2400" b="1" dirty="0">
              <a:solidFill>
                <a:srgbClr val="17375E"/>
              </a:solidFill>
              <a:latin typeface="Calibri" pitchFamily="34" charset="0"/>
            </a:endParaRP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Wendy Toner </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CYPIC Improvement Advisor</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&amp;</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Falkirk CYPIC QI Faculty</a:t>
            </a:r>
          </a:p>
          <a:p>
            <a:pPr algn="ctr" eaLnBrk="1" hangingPunct="1">
              <a:spcBef>
                <a:spcPct val="20000"/>
              </a:spcBef>
              <a:spcAft>
                <a:spcPct val="0"/>
              </a:spcAft>
              <a:buFont typeface="Arial" charset="0"/>
              <a:buNone/>
            </a:pPr>
            <a:endParaRPr lang="en-GB" altLang="en-US" sz="2600" b="1" dirty="0">
              <a:solidFill>
                <a:srgbClr val="0070C0"/>
              </a:solidFill>
              <a:latin typeface="Calibri" pitchFamily="34" charset="0"/>
            </a:endParaRPr>
          </a:p>
          <a:p>
            <a:pPr algn="ctr" eaLnBrk="1" hangingPunct="1">
              <a:spcBef>
                <a:spcPct val="20000"/>
              </a:spcBef>
              <a:spcAft>
                <a:spcPct val="0"/>
              </a:spcAft>
              <a:buFont typeface="Arial" charset="0"/>
              <a:buNone/>
            </a:pPr>
            <a:r>
              <a:rPr lang="en-GB" altLang="en-US" sz="2600" b="1" dirty="0">
                <a:solidFill>
                  <a:srgbClr val="376092"/>
                </a:solidFill>
                <a:latin typeface="Calibri" pitchFamily="34" charset="0"/>
              </a:rPr>
              <a:t> </a:t>
            </a:r>
          </a:p>
          <a:p>
            <a:pPr eaLnBrk="1" hangingPunct="1">
              <a:spcBef>
                <a:spcPct val="20000"/>
              </a:spcBef>
              <a:spcAft>
                <a:spcPct val="0"/>
              </a:spcAft>
              <a:buFont typeface="Arial" charset="0"/>
              <a:buNone/>
            </a:pPr>
            <a:r>
              <a:rPr lang="en-GB" altLang="en-US" sz="2600" b="1" dirty="0">
                <a:solidFill>
                  <a:srgbClr val="0070C0"/>
                </a:solidFill>
                <a:latin typeface="Calibri" pitchFamily="34" charset="0"/>
              </a:rPr>
              <a:t>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8128" y="5517232"/>
            <a:ext cx="2952328" cy="1080120"/>
          </a:xfrm>
          <a:prstGeom prst="rect">
            <a:avLst/>
          </a:prstGeom>
        </p:spPr>
      </p:pic>
    </p:spTree>
    <p:extLst>
      <p:ext uri="{BB962C8B-B14F-4D97-AF65-F5344CB8AC3E}">
        <p14:creationId xmlns:p14="http://schemas.microsoft.com/office/powerpoint/2010/main" val="164068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0" y="0"/>
            <a:ext cx="9144000" cy="720080"/>
          </a:xfrm>
          <a:solidFill>
            <a:srgbClr val="FFFFFF">
              <a:alpha val="60000"/>
            </a:srgbClr>
          </a:solidFill>
        </p:spPr>
        <p:txBody>
          <a:bodyPr>
            <a:normAutofit fontScale="90000"/>
          </a:bodyPr>
          <a:lstStyle/>
          <a:p>
            <a:r>
              <a:rPr lang="en-GB" b="1" dirty="0"/>
              <a:t>Why a Driver </a:t>
            </a:r>
            <a:r>
              <a:rPr lang="en-GB" b="1" dirty="0" smtClean="0"/>
              <a:t>Diagram: What’s my theory?</a:t>
            </a:r>
            <a:endParaRPr lang="en-GB" b="1" dirty="0"/>
          </a:p>
        </p:txBody>
      </p:sp>
    </p:spTree>
    <p:extLst>
      <p:ext uri="{BB962C8B-B14F-4D97-AF65-F5344CB8AC3E}">
        <p14:creationId xmlns:p14="http://schemas.microsoft.com/office/powerpoint/2010/main" val="151414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1873" y="1564980"/>
            <a:ext cx="1368152" cy="790375"/>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b="1" dirty="0">
                <a:solidFill>
                  <a:prstClr val="black"/>
                </a:solidFill>
                <a:latin typeface="Arial" pitchFamily="34" charset="0"/>
                <a:cs typeface="Arial" pitchFamily="34" charset="0"/>
              </a:rPr>
              <a:t>People</a:t>
            </a:r>
          </a:p>
        </p:txBody>
      </p:sp>
      <p:sp>
        <p:nvSpPr>
          <p:cNvPr id="16" name="Rounded Rectangle 15"/>
          <p:cNvSpPr/>
          <p:nvPr/>
        </p:nvSpPr>
        <p:spPr>
          <a:xfrm>
            <a:off x="1600983" y="2068064"/>
            <a:ext cx="1752189" cy="2752356"/>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b="1" dirty="0">
                <a:solidFill>
                  <a:prstClr val="black"/>
                </a:solidFill>
                <a:latin typeface="Calibri"/>
              </a:rPr>
              <a:t>By Jan 17 85% of children under 12  will be presented to Panel within 12 weeks of their  Plan for Permanence being agreed</a:t>
            </a:r>
          </a:p>
        </p:txBody>
      </p:sp>
      <p:sp>
        <p:nvSpPr>
          <p:cNvPr id="21" name="TextBox 20"/>
          <p:cNvSpPr txBox="1"/>
          <p:nvPr/>
        </p:nvSpPr>
        <p:spPr>
          <a:xfrm>
            <a:off x="1524001" y="585844"/>
            <a:ext cx="9170156" cy="338554"/>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effectLst>
            <a:softEdge rad="63500"/>
          </a:effectLst>
        </p:spPr>
        <p:txBody>
          <a:bodyPr wrap="square" rtlCol="0" anchor="ctr" anchorCtr="0">
            <a:spAutoFit/>
          </a:bodyPr>
          <a:lstStyle/>
          <a:p>
            <a:pPr>
              <a:defRPr/>
            </a:pPr>
            <a:r>
              <a:rPr lang="en-GB" sz="1600" b="1" dirty="0">
                <a:solidFill>
                  <a:srgbClr val="000000"/>
                </a:solidFill>
                <a:latin typeface="Calibri"/>
                <a:cs typeface="Calibri" pitchFamily="34" charset="0"/>
              </a:rPr>
              <a:t>          Aim                  		  Primary Drivers     	           Secondary Drivers 		</a:t>
            </a:r>
          </a:p>
        </p:txBody>
      </p:sp>
      <p:sp>
        <p:nvSpPr>
          <p:cNvPr id="33" name="Rounded Rectangle 32"/>
          <p:cNvSpPr/>
          <p:nvPr/>
        </p:nvSpPr>
        <p:spPr>
          <a:xfrm>
            <a:off x="6399865" y="1144920"/>
            <a:ext cx="1895362" cy="457616"/>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Worker confidence &amp; skills</a:t>
            </a:r>
          </a:p>
        </p:txBody>
      </p:sp>
      <p:sp>
        <p:nvSpPr>
          <p:cNvPr id="34" name="Rounded Rectangle 33"/>
          <p:cNvSpPr/>
          <p:nvPr/>
        </p:nvSpPr>
        <p:spPr>
          <a:xfrm>
            <a:off x="6442855" y="5160361"/>
            <a:ext cx="1836539" cy="716912"/>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Clear agreed timescales aligned to planned outcome  </a:t>
            </a:r>
          </a:p>
        </p:txBody>
      </p:sp>
      <p:sp>
        <p:nvSpPr>
          <p:cNvPr id="35" name="Rounded Rectangle 34"/>
          <p:cNvSpPr/>
          <p:nvPr/>
        </p:nvSpPr>
        <p:spPr>
          <a:xfrm>
            <a:off x="6442855" y="4723709"/>
            <a:ext cx="1836539" cy="357146"/>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Joint early Planning</a:t>
            </a:r>
          </a:p>
        </p:txBody>
      </p:sp>
      <p:sp>
        <p:nvSpPr>
          <p:cNvPr id="37" name="Rounded Rectangle 36"/>
          <p:cNvSpPr/>
          <p:nvPr/>
        </p:nvSpPr>
        <p:spPr>
          <a:xfrm>
            <a:off x="3784163" y="3020440"/>
            <a:ext cx="1343575" cy="847604"/>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GB" sz="1400" b="1" dirty="0">
                <a:solidFill>
                  <a:srgbClr val="000000"/>
                </a:solidFill>
                <a:latin typeface="Arial" pitchFamily="34" charset="0"/>
                <a:cs typeface="Arial" pitchFamily="34" charset="0"/>
              </a:rPr>
              <a:t>Assessment</a:t>
            </a:r>
            <a:r>
              <a:rPr lang="en-GB" sz="1600" b="1" dirty="0">
                <a:solidFill>
                  <a:srgbClr val="000000"/>
                </a:solidFill>
                <a:latin typeface="Arial" pitchFamily="34" charset="0"/>
                <a:cs typeface="Arial" pitchFamily="34" charset="0"/>
              </a:rPr>
              <a:t>  </a:t>
            </a:r>
            <a:r>
              <a:rPr lang="en-GB" sz="1400" b="1" dirty="0">
                <a:solidFill>
                  <a:srgbClr val="000000"/>
                </a:solidFill>
                <a:latin typeface="Arial" pitchFamily="34" charset="0"/>
                <a:cs typeface="Arial" pitchFamily="34" charset="0"/>
              </a:rPr>
              <a:t>Process</a:t>
            </a:r>
            <a:endParaRPr lang="en-GB" sz="1600" b="1" dirty="0">
              <a:solidFill>
                <a:srgbClr val="000000"/>
              </a:solidFill>
              <a:latin typeface="Arial" pitchFamily="34" charset="0"/>
              <a:cs typeface="Arial" pitchFamily="34" charset="0"/>
            </a:endParaRPr>
          </a:p>
        </p:txBody>
      </p:sp>
      <p:sp>
        <p:nvSpPr>
          <p:cNvPr id="62" name="Rounded Rectangle 61"/>
          <p:cNvSpPr/>
          <p:nvPr/>
        </p:nvSpPr>
        <p:spPr>
          <a:xfrm>
            <a:off x="6443526" y="5984396"/>
            <a:ext cx="1835868" cy="537624"/>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Continuous focus on progress</a:t>
            </a:r>
          </a:p>
        </p:txBody>
      </p:sp>
      <p:sp>
        <p:nvSpPr>
          <p:cNvPr id="74" name="Rounded Rectangle 73"/>
          <p:cNvSpPr/>
          <p:nvPr/>
        </p:nvSpPr>
        <p:spPr>
          <a:xfrm>
            <a:off x="6419985" y="1666948"/>
            <a:ext cx="1859409" cy="491509"/>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Parental engagement</a:t>
            </a:r>
          </a:p>
        </p:txBody>
      </p:sp>
      <p:sp>
        <p:nvSpPr>
          <p:cNvPr id="61" name="Rounded Rectangle 60"/>
          <p:cNvSpPr/>
          <p:nvPr/>
        </p:nvSpPr>
        <p:spPr>
          <a:xfrm>
            <a:off x="3756889" y="4657053"/>
            <a:ext cx="1398123" cy="847604"/>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GB" sz="1600" b="1" dirty="0">
                <a:solidFill>
                  <a:srgbClr val="000000"/>
                </a:solidFill>
                <a:latin typeface="Arial" pitchFamily="34" charset="0"/>
                <a:cs typeface="Arial" pitchFamily="34" charset="0"/>
              </a:rPr>
              <a:t>Child Focus</a:t>
            </a:r>
          </a:p>
        </p:txBody>
      </p:sp>
      <p:cxnSp>
        <p:nvCxnSpPr>
          <p:cNvPr id="3" name="Straight Connector 2"/>
          <p:cNvCxnSpPr>
            <a:stCxn id="14" idx="1"/>
            <a:endCxn id="16" idx="3"/>
          </p:cNvCxnSpPr>
          <p:nvPr/>
        </p:nvCxnSpPr>
        <p:spPr>
          <a:xfrm flipH="1">
            <a:off x="3353171" y="1960168"/>
            <a:ext cx="418702" cy="1484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7" idx="1"/>
            <a:endCxn id="16" idx="3"/>
          </p:cNvCxnSpPr>
          <p:nvPr/>
        </p:nvCxnSpPr>
        <p:spPr>
          <a:xfrm flipH="1">
            <a:off x="3353172" y="3444242"/>
            <a:ext cx="4309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1" idx="1"/>
            <a:endCxn id="16" idx="3"/>
          </p:cNvCxnSpPr>
          <p:nvPr/>
        </p:nvCxnSpPr>
        <p:spPr>
          <a:xfrm flipH="1" flipV="1">
            <a:off x="3353172" y="3444243"/>
            <a:ext cx="403717" cy="1636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08059" y="187065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1539110" y="0"/>
            <a:ext cx="8979556" cy="5858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GB" dirty="0">
              <a:solidFill>
                <a:prstClr val="white"/>
              </a:solidFill>
              <a:latin typeface="Calibri"/>
            </a:endParaRPr>
          </a:p>
        </p:txBody>
      </p:sp>
      <p:sp>
        <p:nvSpPr>
          <p:cNvPr id="272" name="Rounded Rectangle 271"/>
          <p:cNvSpPr/>
          <p:nvPr/>
        </p:nvSpPr>
        <p:spPr>
          <a:xfrm>
            <a:off x="6411084" y="2813932"/>
            <a:ext cx="1868310" cy="41155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Reduce duplication in paperwork</a:t>
            </a:r>
          </a:p>
        </p:txBody>
      </p:sp>
      <p:sp>
        <p:nvSpPr>
          <p:cNvPr id="76" name="Rounded Rectangle 75"/>
          <p:cNvSpPr/>
          <p:nvPr/>
        </p:nvSpPr>
        <p:spPr>
          <a:xfrm>
            <a:off x="6415700" y="3396240"/>
            <a:ext cx="1863695" cy="687106"/>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Earlier completion of assessments/ reports</a:t>
            </a:r>
          </a:p>
        </p:txBody>
      </p:sp>
      <p:cxnSp>
        <p:nvCxnSpPr>
          <p:cNvPr id="24" name="Straight Connector 23"/>
          <p:cNvCxnSpPr>
            <a:stCxn id="62" idx="1"/>
            <a:endCxn id="61" idx="3"/>
          </p:cNvCxnSpPr>
          <p:nvPr/>
        </p:nvCxnSpPr>
        <p:spPr>
          <a:xfrm flipH="1" flipV="1">
            <a:off x="5155012" y="5080856"/>
            <a:ext cx="1288515" cy="1172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4" idx="1"/>
            <a:endCxn id="61" idx="3"/>
          </p:cNvCxnSpPr>
          <p:nvPr/>
        </p:nvCxnSpPr>
        <p:spPr>
          <a:xfrm flipH="1" flipV="1">
            <a:off x="5155012" y="5080855"/>
            <a:ext cx="1287843" cy="437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5" idx="1"/>
            <a:endCxn id="61" idx="3"/>
          </p:cNvCxnSpPr>
          <p:nvPr/>
        </p:nvCxnSpPr>
        <p:spPr>
          <a:xfrm flipH="1">
            <a:off x="5155012" y="4902283"/>
            <a:ext cx="1287843" cy="178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76" idx="1"/>
            <a:endCxn id="37" idx="3"/>
          </p:cNvCxnSpPr>
          <p:nvPr/>
        </p:nvCxnSpPr>
        <p:spPr>
          <a:xfrm flipH="1" flipV="1">
            <a:off x="5127737" y="3444243"/>
            <a:ext cx="1287962" cy="295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72" idx="1"/>
            <a:endCxn id="37" idx="3"/>
          </p:cNvCxnSpPr>
          <p:nvPr/>
        </p:nvCxnSpPr>
        <p:spPr>
          <a:xfrm flipH="1">
            <a:off x="5127738" y="3019708"/>
            <a:ext cx="1283347" cy="424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74" idx="1"/>
            <a:endCxn id="14" idx="3"/>
          </p:cNvCxnSpPr>
          <p:nvPr/>
        </p:nvCxnSpPr>
        <p:spPr>
          <a:xfrm flipH="1">
            <a:off x="5140026" y="1912703"/>
            <a:ext cx="1279959" cy="47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33" idx="1"/>
            <a:endCxn id="14" idx="3"/>
          </p:cNvCxnSpPr>
          <p:nvPr/>
        </p:nvCxnSpPr>
        <p:spPr>
          <a:xfrm flipH="1">
            <a:off x="5140025" y="1373729"/>
            <a:ext cx="1259840" cy="586439"/>
          </a:xfrm>
          <a:prstGeom prst="line">
            <a:avLst/>
          </a:prstGeom>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6433669" y="4188241"/>
            <a:ext cx="1836539" cy="468812"/>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Well managed transitions</a:t>
            </a:r>
          </a:p>
        </p:txBody>
      </p:sp>
      <p:cxnSp>
        <p:nvCxnSpPr>
          <p:cNvPr id="4" name="Straight Connector 3"/>
          <p:cNvCxnSpPr>
            <a:stCxn id="61" idx="3"/>
            <a:endCxn id="52" idx="1"/>
          </p:cNvCxnSpPr>
          <p:nvPr/>
        </p:nvCxnSpPr>
        <p:spPr>
          <a:xfrm flipV="1">
            <a:off x="5155012" y="4422647"/>
            <a:ext cx="1278657" cy="658208"/>
          </a:xfrm>
          <a:prstGeom prst="line">
            <a:avLst/>
          </a:prstGeom>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6422829" y="2279123"/>
            <a:ext cx="1856565" cy="363196"/>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Worker capacity</a:t>
            </a:r>
          </a:p>
        </p:txBody>
      </p:sp>
      <p:cxnSp>
        <p:nvCxnSpPr>
          <p:cNvPr id="106" name="Straight Connector 105"/>
          <p:cNvCxnSpPr>
            <a:stCxn id="104" idx="1"/>
          </p:cNvCxnSpPr>
          <p:nvPr/>
        </p:nvCxnSpPr>
        <p:spPr>
          <a:xfrm flipH="1" flipV="1">
            <a:off x="5155012" y="1987263"/>
            <a:ext cx="1267816" cy="47345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07133" y="1"/>
            <a:ext cx="8680341" cy="646331"/>
          </a:xfrm>
          <a:prstGeom prst="rect">
            <a:avLst/>
          </a:prstGeom>
        </p:spPr>
        <p:txBody>
          <a:bodyPr wrap="square">
            <a:spAutoFit/>
          </a:bodyPr>
          <a:lstStyle/>
          <a:p>
            <a:pPr algn="ctr">
              <a:defRPr/>
            </a:pPr>
            <a:r>
              <a:rPr lang="en-GB" altLang="en-US" b="1" dirty="0">
                <a:solidFill>
                  <a:srgbClr val="000000"/>
                </a:solidFill>
                <a:latin typeface="Calibri"/>
              </a:rPr>
              <a:t>Vision</a:t>
            </a:r>
            <a:r>
              <a:rPr lang="en-GB" altLang="en-US" dirty="0">
                <a:solidFill>
                  <a:srgbClr val="000000"/>
                </a:solidFill>
                <a:latin typeface="Calibri"/>
              </a:rPr>
              <a:t> – each child lives in a stable, safe, secure and happy home, where they know they will stay until independent and where they can make lifelong connections.</a:t>
            </a:r>
          </a:p>
        </p:txBody>
      </p:sp>
    </p:spTree>
    <p:extLst>
      <p:ext uri="{BB962C8B-B14F-4D97-AF65-F5344CB8AC3E}">
        <p14:creationId xmlns:p14="http://schemas.microsoft.com/office/powerpoint/2010/main" val="16222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0"/>
            <a:ext cx="9144000" cy="6858000"/>
          </a:xfrm>
          <a:prstGeom prst="rect">
            <a:avLst/>
          </a:prstGeom>
        </p:spPr>
      </p:pic>
    </p:spTree>
    <p:extLst>
      <p:ext uri="{BB962C8B-B14F-4D97-AF65-F5344CB8AC3E}">
        <p14:creationId xmlns:p14="http://schemas.microsoft.com/office/powerpoint/2010/main" val="43040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5663954" y="4941168"/>
            <a:ext cx="3675837" cy="866346"/>
            <a:chOff x="3275856" y="1124744"/>
            <a:chExt cx="4369390" cy="2132545"/>
          </a:xfrm>
        </p:grpSpPr>
        <p:pic>
          <p:nvPicPr>
            <p:cNvPr id="57" name="Picture 3" descr="C:\Users\ingraj\AppData\Local\Microsoft\Windows\Temporary Internet Files\Content.IE5\W0OGJTCA\post-it-not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4527" y="1479245"/>
              <a:ext cx="432048" cy="360040"/>
            </a:xfrm>
            <a:prstGeom prst="rect">
              <a:avLst/>
            </a:prstGeom>
            <a:noFill/>
          </p:spPr>
        </p:pic>
        <p:pic>
          <p:nvPicPr>
            <p:cNvPr id="72" name="Picture 3" descr="C:\Users\ingraj\AppData\Local\Microsoft\Windows\Temporary Internet Files\Content.IE5\W0OGJTCA\post-it-not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4527" y="1833746"/>
              <a:ext cx="432048" cy="360040"/>
            </a:xfrm>
            <a:prstGeom prst="rect">
              <a:avLst/>
            </a:prstGeom>
            <a:noFill/>
          </p:spPr>
        </p:pic>
        <p:pic>
          <p:nvPicPr>
            <p:cNvPr id="51" name="Picture 3" descr="C:\Users\ingraj\AppData\Local\Microsoft\Windows\Temporary Internet Files\Content.IE5\W0OGJTCA\post-it-not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3198" y="2365498"/>
              <a:ext cx="432048" cy="360040"/>
            </a:xfrm>
            <a:prstGeom prst="rect">
              <a:avLst/>
            </a:prstGeom>
            <a:noFill/>
          </p:spPr>
        </p:pic>
        <p:pic>
          <p:nvPicPr>
            <p:cNvPr id="52" name="Picture 3" descr="C:\Users\ingraj\AppData\Local\Microsoft\Windows\Temporary Internet Files\Content.IE5\W0OGJTCA\post-it-not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4527" y="2188247"/>
              <a:ext cx="432048" cy="360040"/>
            </a:xfrm>
            <a:prstGeom prst="rect">
              <a:avLst/>
            </a:prstGeom>
            <a:noFill/>
          </p:spPr>
        </p:pic>
        <p:pic>
          <p:nvPicPr>
            <p:cNvPr id="53" name="Picture 3" descr="C:\Users\ingraj\AppData\Local\Microsoft\Windows\Temporary Internet Files\Content.IE5\W0OGJTCA\post-it-not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4527" y="1124744"/>
              <a:ext cx="432048" cy="360040"/>
            </a:xfrm>
            <a:prstGeom prst="rect">
              <a:avLst/>
            </a:prstGeom>
            <a:noFill/>
          </p:spPr>
        </p:pic>
        <p:sp>
          <p:nvSpPr>
            <p:cNvPr id="54" name="Rounded Rectangle 53"/>
            <p:cNvSpPr/>
            <p:nvPr/>
          </p:nvSpPr>
          <p:spPr bwMode="auto">
            <a:xfrm>
              <a:off x="3275856" y="1772816"/>
              <a:ext cx="576064" cy="648072"/>
            </a:xfrm>
            <a:prstGeom prst="roundRect">
              <a:avLst/>
            </a:prstGeom>
            <a:solidFill>
              <a:srgbClr val="92D050">
                <a:alpha val="50000"/>
              </a:srgbClr>
            </a:solidFill>
            <a:ln w="9525" cap="flat" cmpd="sng" algn="ctr">
              <a:solidFill>
                <a:srgbClr val="C0E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sp>
          <p:nvSpPr>
            <p:cNvPr id="55" name="Rounded Rectangle 54"/>
            <p:cNvSpPr/>
            <p:nvPr/>
          </p:nvSpPr>
          <p:spPr bwMode="auto">
            <a:xfrm>
              <a:off x="4388583" y="1335229"/>
              <a:ext cx="576064" cy="648071"/>
            </a:xfrm>
            <a:prstGeom prst="roundRect">
              <a:avLst/>
            </a:prstGeom>
            <a:solidFill>
              <a:schemeClr val="accent1">
                <a:alpha val="50000"/>
              </a:schemeClr>
            </a:solidFill>
            <a:ln w="9525" cap="flat" cmpd="sng" algn="ctr">
              <a:solidFill>
                <a:srgbClr val="BBE0E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sp>
          <p:nvSpPr>
            <p:cNvPr id="56" name="Rounded Rectangle 55"/>
            <p:cNvSpPr/>
            <p:nvPr/>
          </p:nvSpPr>
          <p:spPr bwMode="auto">
            <a:xfrm>
              <a:off x="4388583" y="2542748"/>
              <a:ext cx="576064" cy="648072"/>
            </a:xfrm>
            <a:prstGeom prst="roundRect">
              <a:avLst/>
            </a:prstGeom>
            <a:solidFill>
              <a:srgbClr val="FEDAF9">
                <a:alpha val="81000"/>
              </a:srgbClr>
            </a:solidFill>
            <a:ln w="9525" cap="flat" cmpd="sng" algn="ctr">
              <a:solidFill>
                <a:srgbClr val="FEDAF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sp>
          <p:nvSpPr>
            <p:cNvPr id="58" name="Rounded Rectangle 57"/>
            <p:cNvSpPr/>
            <p:nvPr/>
          </p:nvSpPr>
          <p:spPr bwMode="auto">
            <a:xfrm>
              <a:off x="5929283" y="1656496"/>
              <a:ext cx="576064" cy="648072"/>
            </a:xfrm>
            <a:prstGeom prst="roundRect">
              <a:avLst/>
            </a:prstGeom>
            <a:solidFill>
              <a:schemeClr val="accent3">
                <a:lumMod val="85000"/>
              </a:schemeClr>
            </a:solidFill>
            <a:ln w="9525" cap="flat" cmpd="sng" algn="ctr">
              <a:solidFill>
                <a:srgbClr val="FEDAF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cxnSp>
          <p:nvCxnSpPr>
            <p:cNvPr id="59" name="Straight Connector 58"/>
            <p:cNvCxnSpPr>
              <a:stCxn id="54" idx="3"/>
              <a:endCxn id="55" idx="1"/>
            </p:cNvCxnSpPr>
            <p:nvPr/>
          </p:nvCxnSpPr>
          <p:spPr bwMode="auto">
            <a:xfrm flipV="1">
              <a:off x="3851920" y="1659266"/>
              <a:ext cx="536664" cy="4375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54" idx="3"/>
              <a:endCxn id="56" idx="1"/>
            </p:cNvCxnSpPr>
            <p:nvPr/>
          </p:nvCxnSpPr>
          <p:spPr bwMode="auto">
            <a:xfrm>
              <a:off x="3851920" y="2096853"/>
              <a:ext cx="536664" cy="7699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58" idx="3"/>
              <a:endCxn id="51" idx="1"/>
            </p:cNvCxnSpPr>
            <p:nvPr/>
          </p:nvCxnSpPr>
          <p:spPr bwMode="auto">
            <a:xfrm>
              <a:off x="6505346" y="1980533"/>
              <a:ext cx="707852" cy="56498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a:stCxn id="58" idx="3"/>
              <a:endCxn id="75" idx="1"/>
            </p:cNvCxnSpPr>
            <p:nvPr/>
          </p:nvCxnSpPr>
          <p:spPr bwMode="auto">
            <a:xfrm>
              <a:off x="6505346" y="1980533"/>
              <a:ext cx="707852" cy="21048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58" idx="3"/>
              <a:endCxn id="76" idx="1"/>
            </p:cNvCxnSpPr>
            <p:nvPr/>
          </p:nvCxnSpPr>
          <p:spPr bwMode="auto">
            <a:xfrm flipV="1">
              <a:off x="6505346" y="1836515"/>
              <a:ext cx="707852" cy="14401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58" idx="3"/>
              <a:endCxn id="77" idx="1"/>
            </p:cNvCxnSpPr>
            <p:nvPr/>
          </p:nvCxnSpPr>
          <p:spPr bwMode="auto">
            <a:xfrm flipV="1">
              <a:off x="6505346" y="1482014"/>
              <a:ext cx="707852" cy="4985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3" name="Picture 3" descr="C:\Users\ingraj\AppData\Local\Microsoft\Windows\Temporary Internet Files\Content.IE5\W0OGJTCA\post-it-not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4527" y="2542748"/>
              <a:ext cx="432048" cy="360040"/>
            </a:xfrm>
            <a:prstGeom prst="rect">
              <a:avLst/>
            </a:prstGeom>
            <a:noFill/>
          </p:spPr>
        </p:pic>
        <p:pic>
          <p:nvPicPr>
            <p:cNvPr id="74" name="Picture 3" descr="C:\Users\ingraj\AppData\Local\Microsoft\Windows\Temporary Internet Files\Content.IE5\W0OGJTCA\post-it-not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4527" y="2897249"/>
              <a:ext cx="432048" cy="360040"/>
            </a:xfrm>
            <a:prstGeom prst="rect">
              <a:avLst/>
            </a:prstGeom>
            <a:noFill/>
          </p:spPr>
        </p:pic>
        <p:pic>
          <p:nvPicPr>
            <p:cNvPr id="75" name="Picture 3" descr="C:\Users\ingraj\AppData\Local\Microsoft\Windows\Temporary Internet Files\Content.IE5\W0OGJTCA\post-it-not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3198" y="2010997"/>
              <a:ext cx="432048" cy="360040"/>
            </a:xfrm>
            <a:prstGeom prst="rect">
              <a:avLst/>
            </a:prstGeom>
            <a:noFill/>
          </p:spPr>
        </p:pic>
        <p:pic>
          <p:nvPicPr>
            <p:cNvPr id="76" name="Picture 3" descr="C:\Users\ingraj\AppData\Local\Microsoft\Windows\Temporary Internet Files\Content.IE5\W0OGJTCA\post-it-not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3198" y="1656496"/>
              <a:ext cx="432048" cy="360040"/>
            </a:xfrm>
            <a:prstGeom prst="rect">
              <a:avLst/>
            </a:prstGeom>
            <a:noFill/>
          </p:spPr>
        </p:pic>
        <p:pic>
          <p:nvPicPr>
            <p:cNvPr id="77" name="Picture 3" descr="C:\Users\ingraj\AppData\Local\Microsoft\Windows\Temporary Internet Files\Content.IE5\W0OGJTCA\post-it-not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3198" y="1301995"/>
              <a:ext cx="432048" cy="360040"/>
            </a:xfrm>
            <a:prstGeom prst="rect">
              <a:avLst/>
            </a:prstGeom>
            <a:noFill/>
          </p:spPr>
        </p:pic>
      </p:grpSp>
      <p:sp>
        <p:nvSpPr>
          <p:cNvPr id="2" name="Title 1"/>
          <p:cNvSpPr>
            <a:spLocks noGrp="1"/>
          </p:cNvSpPr>
          <p:nvPr>
            <p:ph type="title"/>
          </p:nvPr>
        </p:nvSpPr>
        <p:spPr>
          <a:xfrm>
            <a:off x="2711624" y="0"/>
            <a:ext cx="6934200" cy="908720"/>
          </a:xfrm>
        </p:spPr>
        <p:txBody>
          <a:bodyPr/>
          <a:lstStyle/>
          <a:p>
            <a:r>
              <a:rPr lang="en-GB" sz="3600" b="1" dirty="0">
                <a:solidFill>
                  <a:srgbClr val="002060"/>
                </a:solidFill>
                <a:latin typeface="Calibri" pitchFamily="34" charset="0"/>
                <a:cs typeface="Calibri" pitchFamily="34" charset="0"/>
              </a:rPr>
              <a:t>Driver Diagram: Tips on Facilitation</a:t>
            </a:r>
          </a:p>
        </p:txBody>
      </p:sp>
      <p:graphicFrame>
        <p:nvGraphicFramePr>
          <p:cNvPr id="5" name="Table 4"/>
          <p:cNvGraphicFramePr>
            <a:graphicFrameLocks noGrp="1"/>
          </p:cNvGraphicFramePr>
          <p:nvPr/>
        </p:nvGraphicFramePr>
        <p:xfrm>
          <a:off x="1847528" y="1052736"/>
          <a:ext cx="8424936" cy="5564790"/>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xmlns="" val="20000"/>
                    </a:ext>
                  </a:extLst>
                </a:gridCol>
                <a:gridCol w="5040560">
                  <a:extLst>
                    <a:ext uri="{9D8B030D-6E8A-4147-A177-3AD203B41FA5}">
                      <a16:colId xmlns:a16="http://schemas.microsoft.com/office/drawing/2014/main" xmlns="" val="20001"/>
                    </a:ext>
                  </a:extLst>
                </a:gridCol>
              </a:tblGrid>
              <a:tr h="770715">
                <a:tc>
                  <a:txBody>
                    <a:bodyPr/>
                    <a:lstStyle/>
                    <a:p>
                      <a:r>
                        <a:rPr lang="en-GB" sz="2000" b="1" i="1" dirty="0">
                          <a:solidFill>
                            <a:srgbClr val="002060"/>
                          </a:solidFill>
                          <a:latin typeface="Calibri" pitchFamily="34" charset="0"/>
                          <a:cs typeface="Calibri" pitchFamily="34" charset="0"/>
                        </a:rPr>
                        <a:t>Gather</a:t>
                      </a:r>
                      <a:r>
                        <a:rPr lang="en-GB" sz="2000" b="0" dirty="0">
                          <a:solidFill>
                            <a:srgbClr val="002060"/>
                          </a:solidFill>
                          <a:latin typeface="Calibri" pitchFamily="34" charset="0"/>
                          <a:cs typeface="Calibri" pitchFamily="34" charset="0"/>
                        </a:rPr>
                        <a:t> together the subject matter experts.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770715">
                <a:tc>
                  <a:txBody>
                    <a:bodyPr/>
                    <a:lstStyle/>
                    <a:p>
                      <a:r>
                        <a:rPr lang="en-GB" sz="2000" b="1" i="1" dirty="0">
                          <a:solidFill>
                            <a:srgbClr val="002060"/>
                          </a:solidFill>
                          <a:latin typeface="Calibri" pitchFamily="34" charset="0"/>
                          <a:cs typeface="Calibri" pitchFamily="34" charset="0"/>
                        </a:rPr>
                        <a:t>Brainstorm</a:t>
                      </a:r>
                      <a:r>
                        <a:rPr lang="en-GB" sz="2000" b="0" dirty="0">
                          <a:solidFill>
                            <a:srgbClr val="002060"/>
                          </a:solidFill>
                          <a:latin typeface="Calibri" pitchFamily="34" charset="0"/>
                          <a:cs typeface="Calibri" pitchFamily="34" charset="0"/>
                        </a:rPr>
                        <a:t> “to achieve our aim the things we need to</a:t>
                      </a:r>
                      <a:r>
                        <a:rPr lang="en-GB" sz="2000" b="0" baseline="0" dirty="0">
                          <a:solidFill>
                            <a:srgbClr val="002060"/>
                          </a:solidFill>
                          <a:latin typeface="Calibri" pitchFamily="34" charset="0"/>
                          <a:cs typeface="Calibri" pitchFamily="34" charset="0"/>
                        </a:rPr>
                        <a:t> improve are...”</a:t>
                      </a:r>
                      <a:endParaRPr lang="en-GB" sz="2000" b="0" dirty="0">
                        <a:solidFill>
                          <a:srgbClr val="00206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70715">
                <a:tc>
                  <a:txBody>
                    <a:bodyPr/>
                    <a:lstStyle/>
                    <a:p>
                      <a:r>
                        <a:rPr lang="en-GB" sz="2000" b="1" i="1" dirty="0">
                          <a:solidFill>
                            <a:srgbClr val="002060"/>
                          </a:solidFill>
                          <a:latin typeface="Calibri" pitchFamily="34" charset="0"/>
                          <a:cs typeface="Calibri" pitchFamily="34" charset="0"/>
                        </a:rPr>
                        <a:t>Cluster</a:t>
                      </a:r>
                      <a:r>
                        <a:rPr lang="en-GB" sz="2000" b="0" dirty="0">
                          <a:solidFill>
                            <a:srgbClr val="002060"/>
                          </a:solidFill>
                          <a:latin typeface="Calibri" pitchFamily="34" charset="0"/>
                          <a:cs typeface="Calibri" pitchFamily="34" charset="0"/>
                        </a:rPr>
                        <a:t> the ideas to see if groups represent a common driver.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70715">
                <a:tc>
                  <a:txBody>
                    <a:bodyPr/>
                    <a:lstStyle/>
                    <a:p>
                      <a:r>
                        <a:rPr lang="en-GB" sz="2000" b="1" i="1" dirty="0">
                          <a:solidFill>
                            <a:srgbClr val="002060"/>
                          </a:solidFill>
                          <a:latin typeface="Calibri" pitchFamily="34" charset="0"/>
                          <a:cs typeface="Calibri" pitchFamily="34" charset="0"/>
                        </a:rPr>
                        <a:t>Expand</a:t>
                      </a:r>
                      <a:r>
                        <a:rPr lang="en-GB" sz="2000" b="0" dirty="0">
                          <a:solidFill>
                            <a:srgbClr val="002060"/>
                          </a:solidFill>
                          <a:latin typeface="Calibri" pitchFamily="34" charset="0"/>
                          <a:cs typeface="Calibri" pitchFamily="34" charset="0"/>
                        </a:rPr>
                        <a:t> the groups (or single ideas)</a:t>
                      </a:r>
                      <a:r>
                        <a:rPr lang="en-GB" sz="2000" b="0" baseline="0" dirty="0">
                          <a:solidFill>
                            <a:srgbClr val="002060"/>
                          </a:solidFill>
                          <a:latin typeface="Calibri" pitchFamily="34" charset="0"/>
                          <a:cs typeface="Calibri" pitchFamily="34" charset="0"/>
                        </a:rPr>
                        <a:t> to see if new drivers come to mind.</a:t>
                      </a:r>
                      <a:endParaRPr lang="en-GB" sz="2000" b="0" dirty="0">
                        <a:solidFill>
                          <a:srgbClr val="00206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770715">
                <a:tc>
                  <a:txBody>
                    <a:bodyPr/>
                    <a:lstStyle/>
                    <a:p>
                      <a:r>
                        <a:rPr lang="en-GB" sz="2000" b="1" i="1" dirty="0">
                          <a:solidFill>
                            <a:srgbClr val="002060"/>
                          </a:solidFill>
                          <a:latin typeface="Calibri" pitchFamily="34" charset="0"/>
                          <a:cs typeface="Calibri" pitchFamily="34" charset="0"/>
                        </a:rPr>
                        <a:t>Logically</a:t>
                      </a:r>
                      <a:r>
                        <a:rPr lang="en-GB" sz="2000" b="1" i="1" baseline="0" dirty="0">
                          <a:solidFill>
                            <a:srgbClr val="002060"/>
                          </a:solidFill>
                          <a:latin typeface="Calibri" pitchFamily="34" charset="0"/>
                          <a:cs typeface="Calibri" pitchFamily="34" charset="0"/>
                        </a:rPr>
                        <a:t> link </a:t>
                      </a:r>
                      <a:r>
                        <a:rPr lang="en-GB" sz="2000" b="0" baseline="0" dirty="0">
                          <a:solidFill>
                            <a:srgbClr val="002060"/>
                          </a:solidFill>
                          <a:latin typeface="Calibri" pitchFamily="34" charset="0"/>
                          <a:cs typeface="Calibri" pitchFamily="34" charset="0"/>
                        </a:rPr>
                        <a:t>together the groups into a driver diagram format.</a:t>
                      </a:r>
                      <a:endParaRPr lang="en-GB" sz="2000" b="0" dirty="0">
                        <a:solidFill>
                          <a:srgbClr val="00206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770715">
                <a:tc>
                  <a:txBody>
                    <a:bodyPr/>
                    <a:lstStyle/>
                    <a:p>
                      <a:r>
                        <a:rPr lang="en-GB" sz="2000" b="1" i="1" dirty="0">
                          <a:solidFill>
                            <a:srgbClr val="002060"/>
                          </a:solidFill>
                          <a:latin typeface="Calibri" pitchFamily="34" charset="0"/>
                          <a:cs typeface="Calibri" pitchFamily="34" charset="0"/>
                        </a:rPr>
                        <a:t>Work backwards </a:t>
                      </a:r>
                      <a:r>
                        <a:rPr lang="en-GB" sz="2000" b="0" dirty="0">
                          <a:solidFill>
                            <a:srgbClr val="002060"/>
                          </a:solidFill>
                          <a:latin typeface="Calibri" pitchFamily="34" charset="0"/>
                          <a:cs typeface="Calibri" pitchFamily="34" charset="0"/>
                        </a:rPr>
                        <a:t>from ideas</a:t>
                      </a:r>
                      <a:r>
                        <a:rPr lang="en-GB" sz="2000" b="0" baseline="0" dirty="0">
                          <a:solidFill>
                            <a:srgbClr val="002060"/>
                          </a:solidFill>
                          <a:latin typeface="Calibri" pitchFamily="34" charset="0"/>
                          <a:cs typeface="Calibri" pitchFamily="34" charset="0"/>
                        </a:rPr>
                        <a:t> of change if that helps.</a:t>
                      </a:r>
                      <a:endParaRPr lang="en-GB" sz="2000" b="0" dirty="0">
                        <a:solidFill>
                          <a:srgbClr val="00206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pic>
        <p:nvPicPr>
          <p:cNvPr id="47107" name="Picture 3" descr="C:\Users\ingraj\AppData\Local\Microsoft\Windows\Temporary Internet Files\Content.IE5\W0OGJTCA\post-it-note[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84033" y="1988840"/>
            <a:ext cx="936104" cy="792088"/>
          </a:xfrm>
          <a:prstGeom prst="rect">
            <a:avLst/>
          </a:prstGeom>
          <a:noFill/>
        </p:spPr>
      </p:pic>
      <p:pic>
        <p:nvPicPr>
          <p:cNvPr id="9" name="Picture 3" descr="C:\Users\ingraj\AppData\Local\Microsoft\Windows\Temporary Internet Files\Content.IE5\W0OGJTCA\post-it-note[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56241" y="1988840"/>
            <a:ext cx="936104" cy="792088"/>
          </a:xfrm>
          <a:prstGeom prst="rect">
            <a:avLst/>
          </a:prstGeom>
          <a:noFill/>
        </p:spPr>
      </p:pic>
      <p:pic>
        <p:nvPicPr>
          <p:cNvPr id="10" name="Picture 3" descr="C:\Users\ingraj\AppData\Local\Microsoft\Windows\Temporary Internet Files\Content.IE5\W0OGJTCA\post-it-note[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64352" y="1988840"/>
            <a:ext cx="936104" cy="792088"/>
          </a:xfrm>
          <a:prstGeom prst="rect">
            <a:avLst/>
          </a:prstGeom>
          <a:noFill/>
        </p:spPr>
      </p:pic>
      <p:pic>
        <p:nvPicPr>
          <p:cNvPr id="11" name="Picture 3" descr="C:\Users\ingraj\AppData\Local\Microsoft\Windows\Temporary Internet Files\Content.IE5\W0OGJTCA\post-it-note[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20136" y="1988840"/>
            <a:ext cx="936104" cy="792088"/>
          </a:xfrm>
          <a:prstGeom prst="rect">
            <a:avLst/>
          </a:prstGeom>
          <a:noFill/>
        </p:spPr>
      </p:pic>
      <p:pic>
        <p:nvPicPr>
          <p:cNvPr id="12" name="Picture 3" descr="C:\Users\ingraj\AppData\Local\Microsoft\Windows\Temporary Internet Files\Content.IE5\W0OGJTCA\post-it-note[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75920" y="1988840"/>
            <a:ext cx="936104" cy="792088"/>
          </a:xfrm>
          <a:prstGeom prst="rect">
            <a:avLst/>
          </a:prstGeom>
          <a:noFill/>
        </p:spPr>
      </p:pic>
      <p:pic>
        <p:nvPicPr>
          <p:cNvPr id="47108" name="Picture 4" descr="C:\Users\ingraj\AppData\Local\Microsoft\Windows\Temporary Internet Files\Content.IE5\GWHT9T4P\237-doctor-t-shirt[1].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75920" y="1124744"/>
            <a:ext cx="864096" cy="648072"/>
          </a:xfrm>
          <a:prstGeom prst="rect">
            <a:avLst/>
          </a:prstGeom>
          <a:noFill/>
        </p:spPr>
      </p:pic>
      <p:pic>
        <p:nvPicPr>
          <p:cNvPr id="47109" name="Picture 5" descr="C:\Users\ingraj\AppData\Local\Microsoft\Windows\Temporary Internet Files\Content.IE5\OK2J0V9Y\cartoon nurse pam's clipart[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20136" y="1124744"/>
            <a:ext cx="720080" cy="648072"/>
          </a:xfrm>
          <a:prstGeom prst="rect">
            <a:avLst/>
          </a:prstGeom>
          <a:noFill/>
        </p:spPr>
      </p:pic>
      <p:pic>
        <p:nvPicPr>
          <p:cNvPr id="47112" name="Picture 8" descr="C:\Users\ingraj\AppData\Local\Microsoft\Windows\Temporary Internet Files\Content.IE5\ESLHMDIY\443053-Royalty-Free-RF-Clip-Art-Illustration-Of-A-Cartoon-Businessman-Carrying-A-Heavy-Manual[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408369" y="1124744"/>
            <a:ext cx="792088" cy="648072"/>
          </a:xfrm>
          <a:prstGeom prst="rect">
            <a:avLst/>
          </a:prstGeom>
          <a:noFill/>
        </p:spPr>
      </p:pic>
      <p:pic>
        <p:nvPicPr>
          <p:cNvPr id="47113" name="Picture 9" descr="C:\Users\ingraj\AppData\Local\Microsoft\Windows\Temporary Internet Files\Content.IE5\GWHT9T4P\informatico-a-domicilio[1].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28048" y="1124744"/>
            <a:ext cx="576064" cy="648072"/>
          </a:xfrm>
          <a:prstGeom prst="rect">
            <a:avLst/>
          </a:prstGeom>
          <a:noFill/>
        </p:spPr>
      </p:pic>
      <p:pic>
        <p:nvPicPr>
          <p:cNvPr id="47114" name="Picture 10" descr="C:\Users\ingraj\AppData\Local\Microsoft\Windows\Temporary Internet Files\Content.IE5\W0OGJTCA\math-teacher-woman[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72265" y="1124744"/>
            <a:ext cx="720080" cy="720080"/>
          </a:xfrm>
          <a:prstGeom prst="rect">
            <a:avLst/>
          </a:prstGeom>
          <a:noFill/>
        </p:spPr>
      </p:pic>
      <p:grpSp>
        <p:nvGrpSpPr>
          <p:cNvPr id="21" name="Group 20"/>
          <p:cNvGrpSpPr/>
          <p:nvPr/>
        </p:nvGrpSpPr>
        <p:grpSpPr>
          <a:xfrm>
            <a:off x="7392145" y="2996952"/>
            <a:ext cx="1800200" cy="720080"/>
            <a:chOff x="3203848" y="620688"/>
            <a:chExt cx="3816424" cy="1008112"/>
          </a:xfrm>
        </p:grpSpPr>
        <p:pic>
          <p:nvPicPr>
            <p:cNvPr id="22" name="Picture 21" descr="C:\Users\ingraj\AppData\Local\Microsoft\Windows\Temporary Internet Files\Content.IE5\W0OGJTCA\post-it-note[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03848" y="764704"/>
              <a:ext cx="936104" cy="792088"/>
            </a:xfrm>
            <a:prstGeom prst="rect">
              <a:avLst/>
            </a:prstGeom>
            <a:noFill/>
          </p:spPr>
        </p:pic>
        <p:pic>
          <p:nvPicPr>
            <p:cNvPr id="23" name="Picture 22" descr="C:\Users\ingraj\AppData\Local\Microsoft\Windows\Temporary Internet Files\Content.IE5\W0OGJTCA\post-it-note[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39952" y="764704"/>
              <a:ext cx="936104" cy="792088"/>
            </a:xfrm>
            <a:prstGeom prst="rect">
              <a:avLst/>
            </a:prstGeom>
            <a:noFill/>
          </p:spPr>
        </p:pic>
        <p:pic>
          <p:nvPicPr>
            <p:cNvPr id="24" name="Picture 23" descr="C:\Users\ingraj\AppData\Local\Microsoft\Windows\Temporary Internet Files\Content.IE5\W0OGJTCA\post-it-note[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056" y="764704"/>
              <a:ext cx="936104" cy="792088"/>
            </a:xfrm>
            <a:prstGeom prst="rect">
              <a:avLst/>
            </a:prstGeom>
            <a:noFill/>
          </p:spPr>
        </p:pic>
        <p:pic>
          <p:nvPicPr>
            <p:cNvPr id="25" name="Picture 24" descr="C:\Users\ingraj\AppData\Local\Microsoft\Windows\Temporary Internet Files\Content.IE5\W0OGJTCA\post-it-note[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12160" y="764704"/>
              <a:ext cx="936104" cy="792088"/>
            </a:xfrm>
            <a:prstGeom prst="rect">
              <a:avLst/>
            </a:prstGeom>
            <a:noFill/>
          </p:spPr>
        </p:pic>
        <p:sp>
          <p:nvSpPr>
            <p:cNvPr id="26" name="Rounded Rectangle 25"/>
            <p:cNvSpPr/>
            <p:nvPr/>
          </p:nvSpPr>
          <p:spPr bwMode="auto">
            <a:xfrm>
              <a:off x="3203848" y="620688"/>
              <a:ext cx="3816424" cy="1008112"/>
            </a:xfrm>
            <a:prstGeom prst="roundRect">
              <a:avLst/>
            </a:prstGeom>
            <a:solidFill>
              <a:schemeClr val="accent1">
                <a:alpha val="40000"/>
              </a:schemeClr>
            </a:solidFill>
            <a:ln w="9525" cap="flat" cmpd="sng" algn="ctr">
              <a:solidFill>
                <a:srgbClr val="BBE0E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grpSp>
      <p:grpSp>
        <p:nvGrpSpPr>
          <p:cNvPr id="27" name="Group 26"/>
          <p:cNvGrpSpPr/>
          <p:nvPr/>
        </p:nvGrpSpPr>
        <p:grpSpPr>
          <a:xfrm>
            <a:off x="9336360" y="2996952"/>
            <a:ext cx="864096" cy="720080"/>
            <a:chOff x="7308304" y="2060848"/>
            <a:chExt cx="936104" cy="914400"/>
          </a:xfrm>
        </p:grpSpPr>
        <p:pic>
          <p:nvPicPr>
            <p:cNvPr id="28" name="Picture 3" descr="C:\Users\ingraj\AppData\Local\Microsoft\Windows\Temporary Internet Files\Content.IE5\W0OGJTCA\post-it-note[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08304" y="2132856"/>
              <a:ext cx="936104" cy="792088"/>
            </a:xfrm>
            <a:prstGeom prst="rect">
              <a:avLst/>
            </a:prstGeom>
            <a:noFill/>
          </p:spPr>
        </p:pic>
        <p:sp>
          <p:nvSpPr>
            <p:cNvPr id="29" name="Rounded Rectangle 28"/>
            <p:cNvSpPr/>
            <p:nvPr/>
          </p:nvSpPr>
          <p:spPr bwMode="auto">
            <a:xfrm>
              <a:off x="7308304" y="2060848"/>
              <a:ext cx="936104" cy="914400"/>
            </a:xfrm>
            <a:prstGeom prst="roundRect">
              <a:avLst/>
            </a:prstGeom>
            <a:solidFill>
              <a:srgbClr val="FEDAF9">
                <a:alpha val="30000"/>
              </a:srgbClr>
            </a:solidFill>
            <a:ln w="9525" cap="flat" cmpd="sng" algn="ctr">
              <a:solidFill>
                <a:srgbClr val="FEDAF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grpSp>
      <p:grpSp>
        <p:nvGrpSpPr>
          <p:cNvPr id="30" name="Group 29"/>
          <p:cNvGrpSpPr/>
          <p:nvPr/>
        </p:nvGrpSpPr>
        <p:grpSpPr>
          <a:xfrm>
            <a:off x="5303912" y="2996952"/>
            <a:ext cx="1728192" cy="720080"/>
            <a:chOff x="3635896" y="2276872"/>
            <a:chExt cx="2880320" cy="914400"/>
          </a:xfrm>
        </p:grpSpPr>
        <p:pic>
          <p:nvPicPr>
            <p:cNvPr id="31" name="Picture 3" descr="C:\Users\ingraj\AppData\Local\Microsoft\Windows\Temporary Internet Files\Content.IE5\W0OGJTCA\post-it-note[1].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707904" y="2348880"/>
              <a:ext cx="936104" cy="792088"/>
            </a:xfrm>
            <a:prstGeom prst="rect">
              <a:avLst/>
            </a:prstGeom>
            <a:noFill/>
          </p:spPr>
        </p:pic>
        <p:pic>
          <p:nvPicPr>
            <p:cNvPr id="32" name="Picture 3" descr="C:\Users\ingraj\AppData\Local\Microsoft\Windows\Temporary Internet Files\Content.IE5\W0OGJTCA\post-it-note[1].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44008" y="2348880"/>
              <a:ext cx="936104" cy="792088"/>
            </a:xfrm>
            <a:prstGeom prst="rect">
              <a:avLst/>
            </a:prstGeom>
            <a:noFill/>
          </p:spPr>
        </p:pic>
        <p:pic>
          <p:nvPicPr>
            <p:cNvPr id="33" name="Picture 3" descr="C:\Users\ingraj\AppData\Local\Microsoft\Windows\Temporary Internet Files\Content.IE5\W0OGJTCA\post-it-note[1].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508104" y="2348880"/>
              <a:ext cx="936104" cy="792088"/>
            </a:xfrm>
            <a:prstGeom prst="rect">
              <a:avLst/>
            </a:prstGeom>
            <a:noFill/>
          </p:spPr>
        </p:pic>
        <p:sp>
          <p:nvSpPr>
            <p:cNvPr id="34" name="Rounded Rectangle 33"/>
            <p:cNvSpPr/>
            <p:nvPr/>
          </p:nvSpPr>
          <p:spPr bwMode="auto">
            <a:xfrm>
              <a:off x="3635896" y="2276872"/>
              <a:ext cx="2880320" cy="914400"/>
            </a:xfrm>
            <a:prstGeom prst="roundRect">
              <a:avLst/>
            </a:prstGeom>
            <a:solidFill>
              <a:srgbClr val="C0E399">
                <a:alpha val="43922"/>
              </a:srgbClr>
            </a:solidFill>
            <a:ln w="9525" cap="flat" cmpd="sng" algn="ctr">
              <a:solidFill>
                <a:srgbClr val="C0E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grpSp>
      <p:grpSp>
        <p:nvGrpSpPr>
          <p:cNvPr id="35" name="Group 34"/>
          <p:cNvGrpSpPr/>
          <p:nvPr/>
        </p:nvGrpSpPr>
        <p:grpSpPr>
          <a:xfrm>
            <a:off x="9120336" y="4005064"/>
            <a:ext cx="1080120" cy="720080"/>
            <a:chOff x="5868144" y="4509120"/>
            <a:chExt cx="2088232" cy="986408"/>
          </a:xfrm>
        </p:grpSpPr>
        <p:pic>
          <p:nvPicPr>
            <p:cNvPr id="36" name="Picture 3" descr="C:\Users\ingraj\AppData\Local\Microsoft\Windows\Temporary Internet Files\Content.IE5\W0OGJTCA\post-it-note[1].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876256" y="4581128"/>
              <a:ext cx="936104" cy="792088"/>
            </a:xfrm>
            <a:prstGeom prst="rect">
              <a:avLst/>
            </a:prstGeom>
            <a:noFill/>
          </p:spPr>
        </p:pic>
        <p:pic>
          <p:nvPicPr>
            <p:cNvPr id="37" name="Picture 3" descr="C:\Users\ingraj\AppData\Local\Microsoft\Windows\Temporary Internet Files\Content.IE5\W0OGJTCA\post-it-note[1].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940152" y="4581128"/>
              <a:ext cx="936104" cy="792088"/>
            </a:xfrm>
            <a:prstGeom prst="rect">
              <a:avLst/>
            </a:prstGeom>
            <a:noFill/>
          </p:spPr>
        </p:pic>
        <p:sp>
          <p:nvSpPr>
            <p:cNvPr id="38" name="Rounded Rectangle 37"/>
            <p:cNvSpPr/>
            <p:nvPr/>
          </p:nvSpPr>
          <p:spPr bwMode="auto">
            <a:xfrm>
              <a:off x="5868144" y="4509120"/>
              <a:ext cx="2088232" cy="986408"/>
            </a:xfrm>
            <a:prstGeom prst="roundRect">
              <a:avLst/>
            </a:prstGeom>
            <a:solidFill>
              <a:srgbClr val="FEDAF9">
                <a:alpha val="30000"/>
              </a:srgbClr>
            </a:solidFill>
            <a:ln w="9525" cap="flat" cmpd="sng" algn="ctr">
              <a:solidFill>
                <a:srgbClr val="FEDAF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grpSp>
      <p:grpSp>
        <p:nvGrpSpPr>
          <p:cNvPr id="39" name="Group 38"/>
          <p:cNvGrpSpPr/>
          <p:nvPr/>
        </p:nvGrpSpPr>
        <p:grpSpPr>
          <a:xfrm>
            <a:off x="5303913" y="3933056"/>
            <a:ext cx="1584176" cy="864096"/>
            <a:chOff x="3419872" y="2204864"/>
            <a:chExt cx="3240360" cy="1512168"/>
          </a:xfrm>
        </p:grpSpPr>
        <p:pic>
          <p:nvPicPr>
            <p:cNvPr id="40" name="Picture 3" descr="C:\Users\ingraj\AppData\Local\Microsoft\Windows\Temporary Internet Files\Content.IE5\W0OGJTCA\post-it-note[1].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635896" y="2852936"/>
              <a:ext cx="819091" cy="792088"/>
            </a:xfrm>
            <a:prstGeom prst="rect">
              <a:avLst/>
            </a:prstGeom>
            <a:noFill/>
          </p:spPr>
        </p:pic>
        <p:pic>
          <p:nvPicPr>
            <p:cNvPr id="41" name="Picture 3" descr="C:\Users\ingraj\AppData\Local\Microsoft\Windows\Temporary Internet Files\Content.IE5\W0OGJTCA\post-it-note[1].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644008" y="2348880"/>
              <a:ext cx="819091" cy="792088"/>
            </a:xfrm>
            <a:prstGeom prst="rect">
              <a:avLst/>
            </a:prstGeom>
            <a:noFill/>
          </p:spPr>
        </p:pic>
        <p:pic>
          <p:nvPicPr>
            <p:cNvPr id="42" name="Picture 3" descr="C:\Users\ingraj\AppData\Local\Microsoft\Windows\Temporary Internet Files\Content.IE5\W0OGJTCA\post-it-note[1].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724128" y="2852936"/>
              <a:ext cx="819091" cy="792088"/>
            </a:xfrm>
            <a:prstGeom prst="rect">
              <a:avLst/>
            </a:prstGeom>
            <a:noFill/>
          </p:spPr>
        </p:pic>
        <p:sp>
          <p:nvSpPr>
            <p:cNvPr id="43" name="Rounded Rectangle 42"/>
            <p:cNvSpPr/>
            <p:nvPr/>
          </p:nvSpPr>
          <p:spPr bwMode="auto">
            <a:xfrm>
              <a:off x="3419872" y="2204864"/>
              <a:ext cx="3240360" cy="1512168"/>
            </a:xfrm>
            <a:prstGeom prst="roundRect">
              <a:avLst/>
            </a:prstGeom>
            <a:solidFill>
              <a:srgbClr val="C0E399">
                <a:alpha val="43922"/>
              </a:srgbClr>
            </a:solidFill>
            <a:ln w="9525" cap="flat" cmpd="sng" algn="ctr">
              <a:solidFill>
                <a:srgbClr val="C0E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grpSp>
      <p:grpSp>
        <p:nvGrpSpPr>
          <p:cNvPr id="44" name="Group 43"/>
          <p:cNvGrpSpPr/>
          <p:nvPr/>
        </p:nvGrpSpPr>
        <p:grpSpPr>
          <a:xfrm>
            <a:off x="7032105" y="3933056"/>
            <a:ext cx="1800200" cy="864096"/>
            <a:chOff x="3203848" y="620688"/>
            <a:chExt cx="3816424" cy="1008112"/>
          </a:xfrm>
        </p:grpSpPr>
        <p:pic>
          <p:nvPicPr>
            <p:cNvPr id="45" name="Picture 44" descr="C:\Users\ingraj\AppData\Local\Microsoft\Windows\Temporary Internet Files\Content.IE5\W0OGJTCA\post-it-note[1].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203848" y="764704"/>
              <a:ext cx="936104" cy="792088"/>
            </a:xfrm>
            <a:prstGeom prst="rect">
              <a:avLst/>
            </a:prstGeom>
            <a:noFill/>
          </p:spPr>
        </p:pic>
        <p:pic>
          <p:nvPicPr>
            <p:cNvPr id="46" name="Picture 45" descr="C:\Users\ingraj\AppData\Local\Microsoft\Windows\Temporary Internet Files\Content.IE5\W0OGJTCA\post-it-note[1].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139952" y="764704"/>
              <a:ext cx="936104" cy="792088"/>
            </a:xfrm>
            <a:prstGeom prst="rect">
              <a:avLst/>
            </a:prstGeom>
            <a:noFill/>
          </p:spPr>
        </p:pic>
        <p:pic>
          <p:nvPicPr>
            <p:cNvPr id="47" name="Picture 46" descr="C:\Users\ingraj\AppData\Local\Microsoft\Windows\Temporary Internet Files\Content.IE5\W0OGJTCA\post-it-note[1].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76056" y="764704"/>
              <a:ext cx="936104" cy="792088"/>
            </a:xfrm>
            <a:prstGeom prst="rect">
              <a:avLst/>
            </a:prstGeom>
            <a:noFill/>
          </p:spPr>
        </p:pic>
        <p:pic>
          <p:nvPicPr>
            <p:cNvPr id="48" name="Picture 47" descr="C:\Users\ingraj\AppData\Local\Microsoft\Windows\Temporary Internet Files\Content.IE5\W0OGJTCA\post-it-note[1].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012160" y="764704"/>
              <a:ext cx="936104" cy="792088"/>
            </a:xfrm>
            <a:prstGeom prst="rect">
              <a:avLst/>
            </a:prstGeom>
            <a:noFill/>
          </p:spPr>
        </p:pic>
        <p:sp>
          <p:nvSpPr>
            <p:cNvPr id="49" name="Rounded Rectangle 48"/>
            <p:cNvSpPr/>
            <p:nvPr/>
          </p:nvSpPr>
          <p:spPr bwMode="auto">
            <a:xfrm>
              <a:off x="3203848" y="620688"/>
              <a:ext cx="3816424" cy="1008112"/>
            </a:xfrm>
            <a:prstGeom prst="roundRect">
              <a:avLst/>
            </a:prstGeom>
            <a:solidFill>
              <a:schemeClr val="accent1">
                <a:alpha val="40000"/>
              </a:schemeClr>
            </a:solidFill>
            <a:ln w="9525" cap="flat" cmpd="sng" algn="ctr">
              <a:solidFill>
                <a:srgbClr val="BBE0E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grpSp>
      <p:grpSp>
        <p:nvGrpSpPr>
          <p:cNvPr id="78" name="Group 77"/>
          <p:cNvGrpSpPr/>
          <p:nvPr/>
        </p:nvGrpSpPr>
        <p:grpSpPr>
          <a:xfrm>
            <a:off x="5519936" y="5921896"/>
            <a:ext cx="4104456" cy="603448"/>
            <a:chOff x="4572000" y="4365104"/>
            <a:chExt cx="4032448" cy="936104"/>
          </a:xfrm>
        </p:grpSpPr>
        <p:sp>
          <p:nvSpPr>
            <p:cNvPr id="79" name="Rounded Rectangle 78"/>
            <p:cNvSpPr/>
            <p:nvPr/>
          </p:nvSpPr>
          <p:spPr bwMode="auto">
            <a:xfrm>
              <a:off x="4572000" y="4509120"/>
              <a:ext cx="576064" cy="648072"/>
            </a:xfrm>
            <a:prstGeom prst="roundRect">
              <a:avLst/>
            </a:prstGeom>
            <a:solidFill>
              <a:srgbClr val="FEDAF9">
                <a:alpha val="79000"/>
              </a:srgbClr>
            </a:solidFill>
            <a:ln w="9525" cap="flat" cmpd="sng" algn="ctr">
              <a:solidFill>
                <a:srgbClr val="FEDAF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pic>
          <p:nvPicPr>
            <p:cNvPr id="80" name="Picture 3" descr="C:\Users\ingraj\AppData\Local\Microsoft\Windows\Temporary Internet Files\Content.IE5\W0OGJTCA\post-it-note[1].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508104" y="4869160"/>
              <a:ext cx="648072" cy="432048"/>
            </a:xfrm>
            <a:prstGeom prst="rect">
              <a:avLst/>
            </a:prstGeom>
            <a:noFill/>
          </p:spPr>
        </p:pic>
        <p:pic>
          <p:nvPicPr>
            <p:cNvPr id="81" name="Picture 3" descr="C:\Users\ingraj\AppData\Local\Microsoft\Windows\Temporary Internet Files\Content.IE5\W0OGJTCA\post-it-note[1].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508104" y="4437112"/>
              <a:ext cx="648072" cy="432048"/>
            </a:xfrm>
            <a:prstGeom prst="rect">
              <a:avLst/>
            </a:prstGeom>
            <a:noFill/>
          </p:spPr>
        </p:pic>
        <p:cxnSp>
          <p:nvCxnSpPr>
            <p:cNvPr id="82" name="Straight Connector 81"/>
            <p:cNvCxnSpPr/>
            <p:nvPr/>
          </p:nvCxnSpPr>
          <p:spPr bwMode="auto">
            <a:xfrm flipV="1">
              <a:off x="5148064" y="4653136"/>
              <a:ext cx="504056" cy="1800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a:stCxn id="79" idx="3"/>
            </p:cNvCxnSpPr>
            <p:nvPr/>
          </p:nvCxnSpPr>
          <p:spPr bwMode="auto">
            <a:xfrm>
              <a:off x="5148064" y="4833156"/>
              <a:ext cx="504056" cy="1800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a:stCxn id="87" idx="1"/>
            </p:cNvCxnSpPr>
            <p:nvPr/>
          </p:nvCxnSpPr>
          <p:spPr bwMode="auto">
            <a:xfrm flipH="1" flipV="1">
              <a:off x="6084168" y="4725144"/>
              <a:ext cx="360040" cy="108012"/>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p:cNvCxnSpPr/>
            <p:nvPr/>
          </p:nvCxnSpPr>
          <p:spPr bwMode="auto">
            <a:xfrm flipH="1">
              <a:off x="7020272" y="4869160"/>
              <a:ext cx="792088" cy="0"/>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6" name="Picture 2" descr="C:\Users\ingraj\AppData\Local\Microsoft\Windows\Temporary Internet Files\Content.IE5\OK2J0V9Y\Question_mark_(black_on_white)[1].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588224" y="4581128"/>
              <a:ext cx="216024" cy="504056"/>
            </a:xfrm>
            <a:prstGeom prst="rect">
              <a:avLst/>
            </a:prstGeom>
            <a:noFill/>
          </p:spPr>
        </p:pic>
        <p:sp>
          <p:nvSpPr>
            <p:cNvPr id="87" name="Rounded Rectangle 86"/>
            <p:cNvSpPr/>
            <p:nvPr/>
          </p:nvSpPr>
          <p:spPr bwMode="auto">
            <a:xfrm>
              <a:off x="6444208" y="4509120"/>
              <a:ext cx="576064" cy="648072"/>
            </a:xfrm>
            <a:prstGeom prst="roundRect">
              <a:avLst/>
            </a:prstGeom>
            <a:solidFill>
              <a:srgbClr val="F91FDA">
                <a:alpha val="50000"/>
              </a:srgbClr>
            </a:solidFill>
            <a:ln w="9525" cap="flat" cmpd="sng" algn="ctr">
              <a:solidFill>
                <a:srgbClr val="F91FDA">
                  <a:alpha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prstClr val="black"/>
                </a:solidFill>
                <a:latin typeface="Arial" charset="0"/>
                <a:ea typeface="ＭＳ Ｐゴシック" pitchFamily="-77" charset="-128"/>
              </a:endParaRPr>
            </a:p>
          </p:txBody>
        </p:sp>
        <p:pic>
          <p:nvPicPr>
            <p:cNvPr id="88" name="Picture 3" descr="C:\Users\ingraj\AppData\Local\Microsoft\Windows\Temporary Internet Files\Content.IE5\OK2J0V9Y\cuestionario[1].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884368" y="4365104"/>
              <a:ext cx="720080" cy="936104"/>
            </a:xfrm>
            <a:prstGeom prst="rect">
              <a:avLst/>
            </a:prstGeom>
            <a:noFill/>
          </p:spPr>
        </p:pic>
      </p:grpSp>
      <p:cxnSp>
        <p:nvCxnSpPr>
          <p:cNvPr id="121" name="Straight Connector 120"/>
          <p:cNvCxnSpPr>
            <a:stCxn id="55" idx="3"/>
            <a:endCxn id="53" idx="1"/>
          </p:cNvCxnSpPr>
          <p:nvPr/>
        </p:nvCxnSpPr>
        <p:spPr bwMode="auto">
          <a:xfrm flipV="1">
            <a:off x="7084683" y="5014301"/>
            <a:ext cx="235455" cy="14401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p:cNvCxnSpPr>
            <a:endCxn id="57" idx="1"/>
          </p:cNvCxnSpPr>
          <p:nvPr/>
        </p:nvCxnSpPr>
        <p:spPr bwMode="auto">
          <a:xfrm>
            <a:off x="7104112" y="5157195"/>
            <a:ext cx="216024" cy="11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p:cNvCxnSpPr>
            <a:endCxn id="72" idx="1"/>
          </p:cNvCxnSpPr>
          <p:nvPr/>
        </p:nvCxnSpPr>
        <p:spPr bwMode="auto">
          <a:xfrm>
            <a:off x="7104112" y="5157195"/>
            <a:ext cx="216024" cy="14514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p:cNvCxnSpPr>
            <a:stCxn id="55" idx="3"/>
            <a:endCxn id="52" idx="1"/>
          </p:cNvCxnSpPr>
          <p:nvPr/>
        </p:nvCxnSpPr>
        <p:spPr bwMode="auto">
          <a:xfrm>
            <a:off x="7084683" y="5158317"/>
            <a:ext cx="235455" cy="2880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131"/>
          <p:cNvCxnSpPr>
            <a:stCxn id="56" idx="3"/>
            <a:endCxn id="73" idx="1"/>
          </p:cNvCxnSpPr>
          <p:nvPr/>
        </p:nvCxnSpPr>
        <p:spPr bwMode="auto">
          <a:xfrm flipV="1">
            <a:off x="7084683" y="5590368"/>
            <a:ext cx="235455" cy="5850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p:cNvCxnSpPr>
            <a:endCxn id="74" idx="1"/>
          </p:cNvCxnSpPr>
          <p:nvPr/>
        </p:nvCxnSpPr>
        <p:spPr bwMode="auto">
          <a:xfrm>
            <a:off x="7104112" y="5661251"/>
            <a:ext cx="216024" cy="731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149"/>
          <p:cNvCxnSpPr/>
          <p:nvPr/>
        </p:nvCxnSpPr>
        <p:spPr bwMode="auto">
          <a:xfrm>
            <a:off x="7608169" y="5301211"/>
            <a:ext cx="288032"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7683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5BFD2B7-44BD-4D51-9026-F385CB5094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0"/>
            <a:ext cx="9358042" cy="6858000"/>
          </a:xfrm>
          <a:prstGeom prst="rect">
            <a:avLst/>
          </a:prstGeom>
        </p:spPr>
      </p:pic>
      <p:sp>
        <p:nvSpPr>
          <p:cNvPr id="2" name="Title 1"/>
          <p:cNvSpPr>
            <a:spLocks noGrp="1"/>
          </p:cNvSpPr>
          <p:nvPr>
            <p:ph type="title"/>
          </p:nvPr>
        </p:nvSpPr>
        <p:spPr>
          <a:xfrm>
            <a:off x="1524000" y="1"/>
            <a:ext cx="8176682" cy="766221"/>
          </a:xfrm>
        </p:spPr>
        <p:txBody>
          <a:bodyPr>
            <a:normAutofit/>
          </a:bodyPr>
          <a:lstStyle/>
          <a:p>
            <a:pPr algn="ctr"/>
            <a:r>
              <a:rPr lang="en-GB" b="1" dirty="0" smtClean="0">
                <a:solidFill>
                  <a:schemeClr val="bg1"/>
                </a:solidFill>
              </a:rPr>
              <a:t>Practical Exercise : 15 </a:t>
            </a:r>
            <a:r>
              <a:rPr lang="en-GB" b="1" dirty="0" err="1" smtClean="0">
                <a:solidFill>
                  <a:schemeClr val="bg1"/>
                </a:solidFill>
              </a:rPr>
              <a:t>Mins</a:t>
            </a:r>
            <a:endParaRPr lang="en-GB" b="1" dirty="0">
              <a:solidFill>
                <a:schemeClr val="bg1"/>
              </a:solidFill>
            </a:endParaRPr>
          </a:p>
        </p:txBody>
      </p:sp>
      <p:sp>
        <p:nvSpPr>
          <p:cNvPr id="12" name="TextBox 11">
            <a:extLst>
              <a:ext uri="{FF2B5EF4-FFF2-40B4-BE49-F238E27FC236}">
                <a16:creationId xmlns:a16="http://schemas.microsoft.com/office/drawing/2014/main" xmlns="" id="{3A5A9D92-B3D5-43FB-96A1-136BC03B5C88}"/>
              </a:ext>
            </a:extLst>
          </p:cNvPr>
          <p:cNvSpPr txBox="1"/>
          <p:nvPr/>
        </p:nvSpPr>
        <p:spPr>
          <a:xfrm>
            <a:off x="7830449" y="1266367"/>
            <a:ext cx="1828800" cy="3970318"/>
          </a:xfrm>
          <a:prstGeom prst="rect">
            <a:avLst/>
          </a:prstGeom>
          <a:noFill/>
        </p:spPr>
        <p:txBody>
          <a:bodyPr wrap="square" rtlCol="0">
            <a:spAutoFit/>
          </a:bodyPr>
          <a:lstStyle/>
          <a:p>
            <a:pPr defTabSz="457200">
              <a:defRPr/>
            </a:pPr>
            <a:r>
              <a:rPr lang="en-GB" sz="2800" b="1" dirty="0" smtClean="0">
                <a:solidFill>
                  <a:prstClr val="white"/>
                </a:solidFill>
                <a:latin typeface="Calibri" panose="020F0502020204030204"/>
              </a:rPr>
              <a:t>In teams:</a:t>
            </a:r>
          </a:p>
          <a:p>
            <a:pPr defTabSz="457200">
              <a:defRPr/>
            </a:pPr>
            <a:endParaRPr lang="en-GB" sz="2800" b="1" dirty="0" smtClean="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STAN Aim</a:t>
            </a:r>
          </a:p>
          <a:p>
            <a:pPr defTabSz="457200">
              <a:defRPr/>
            </a:pPr>
            <a:endParaRPr lang="en-GB" sz="2800" b="1" dirty="0" smtClean="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Driver Diagram</a:t>
            </a:r>
          </a:p>
          <a:p>
            <a:pPr defTabSz="457200">
              <a:defRPr/>
            </a:pPr>
            <a:endParaRPr lang="en-GB" sz="2800" b="1" dirty="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ALL TEACH ALL LEARN</a:t>
            </a:r>
            <a:endParaRPr lang="en-GB" sz="2800" b="1" dirty="0">
              <a:solidFill>
                <a:prstClr val="white"/>
              </a:solidFill>
              <a:latin typeface="Calibri" panose="020F0502020204030204"/>
            </a:endParaRPr>
          </a:p>
        </p:txBody>
      </p:sp>
    </p:spTree>
    <p:extLst>
      <p:ext uri="{BB962C8B-B14F-4D97-AF65-F5344CB8AC3E}">
        <p14:creationId xmlns:p14="http://schemas.microsoft.com/office/powerpoint/2010/main" val="384541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ublicdomainpictures.net/pictures/180000/velka/dog-using-laptop-comput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857252"/>
            <a:ext cx="3915054" cy="1477328"/>
          </a:xfrm>
          <a:prstGeom prst="rect">
            <a:avLst/>
          </a:prstGeom>
          <a:noFill/>
        </p:spPr>
        <p:txBody>
          <a:bodyPr wrap="square" rtlCol="0">
            <a:spAutoFit/>
          </a:bodyPr>
          <a:lstStyle/>
          <a:p>
            <a:pPr algn="ctr" defTabSz="685800"/>
            <a:r>
              <a:rPr lang="en-GB" sz="3000" b="1" dirty="0" smtClean="0">
                <a:solidFill>
                  <a:prstClr val="black"/>
                </a:solidFill>
                <a:latin typeface="Arial" pitchFamily="34" charset="0"/>
                <a:cs typeface="Arial" pitchFamily="34" charset="0"/>
              </a:rPr>
              <a:t>All Teach, All Learn </a:t>
            </a:r>
          </a:p>
          <a:p>
            <a:pPr algn="ctr" defTabSz="685800"/>
            <a:endParaRPr lang="en-GB" sz="3000" b="1" dirty="0" smtClean="0">
              <a:solidFill>
                <a:prstClr val="black"/>
              </a:solidFill>
              <a:latin typeface="Arial" pitchFamily="34" charset="0"/>
              <a:cs typeface="Arial" pitchFamily="34" charset="0"/>
            </a:endParaRPr>
          </a:p>
          <a:p>
            <a:pPr algn="ctr" defTabSz="685800"/>
            <a:r>
              <a:rPr lang="en-GB" sz="3000" b="1" dirty="0" smtClean="0">
                <a:solidFill>
                  <a:prstClr val="black"/>
                </a:solidFill>
                <a:latin typeface="Arial" pitchFamily="34" charset="0"/>
                <a:cs typeface="Arial" pitchFamily="34" charset="0"/>
              </a:rPr>
              <a:t>Questions?</a:t>
            </a:r>
            <a:endParaRPr lang="en-GB" sz="3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54164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0" y="990600"/>
            <a:ext cx="9144000" cy="4876800"/>
          </a:xfrm>
          <a:prstGeom prst="rect">
            <a:avLst/>
          </a:prstGeom>
        </p:spPr>
      </p:pic>
      <p:sp>
        <p:nvSpPr>
          <p:cNvPr id="6" name="Title 5"/>
          <p:cNvSpPr>
            <a:spLocks noGrp="1"/>
          </p:cNvSpPr>
          <p:nvPr>
            <p:ph type="title"/>
          </p:nvPr>
        </p:nvSpPr>
        <p:spPr>
          <a:xfrm>
            <a:off x="1981200" y="274638"/>
            <a:ext cx="8229600" cy="715962"/>
          </a:xfrm>
        </p:spPr>
        <p:txBody>
          <a:bodyPr>
            <a:normAutofit fontScale="90000"/>
          </a:bodyPr>
          <a:lstStyle/>
          <a:p>
            <a:r>
              <a:rPr lang="en-GB" dirty="0"/>
              <a:t>We need a </a:t>
            </a:r>
            <a:r>
              <a:rPr lang="en-GB" b="1" dirty="0"/>
              <a:t>wee family </a:t>
            </a:r>
            <a:r>
              <a:rPr lang="en-GB" dirty="0"/>
              <a:t>of measures…</a:t>
            </a:r>
          </a:p>
        </p:txBody>
      </p:sp>
    </p:spTree>
    <p:extLst>
      <p:ext uri="{BB962C8B-B14F-4D97-AF65-F5344CB8AC3E}">
        <p14:creationId xmlns:p14="http://schemas.microsoft.com/office/powerpoint/2010/main" val="236071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0" y="990600"/>
            <a:ext cx="9144000" cy="4876800"/>
          </a:xfrm>
          <a:prstGeom prst="rect">
            <a:avLst/>
          </a:prstGeom>
        </p:spPr>
      </p:pic>
      <p:grpSp>
        <p:nvGrpSpPr>
          <p:cNvPr id="3" name="Group 2"/>
          <p:cNvGrpSpPr/>
          <p:nvPr/>
        </p:nvGrpSpPr>
        <p:grpSpPr>
          <a:xfrm>
            <a:off x="1775520" y="2204864"/>
            <a:ext cx="2617868" cy="1594021"/>
            <a:chOff x="2921918" y="-1718793"/>
            <a:chExt cx="2903362" cy="1810044"/>
          </a:xfrm>
          <a:solidFill>
            <a:srgbClr val="7030A0">
              <a:alpha val="50196"/>
            </a:srgbClr>
          </a:solidFill>
          <a:scene3d>
            <a:camera prst="orthographicFront"/>
            <a:lightRig rig="flat" dir="t"/>
          </a:scene3d>
        </p:grpSpPr>
        <p:sp>
          <p:nvSpPr>
            <p:cNvPr id="4" name="Rounded Rectangle 3"/>
            <p:cNvSpPr/>
            <p:nvPr/>
          </p:nvSpPr>
          <p:spPr>
            <a:xfrm>
              <a:off x="2921918" y="-1718793"/>
              <a:ext cx="2903362" cy="1810044"/>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 name="Rounded Rectangle 4"/>
            <p:cNvSpPr/>
            <p:nvPr/>
          </p:nvSpPr>
          <p:spPr>
            <a:xfrm>
              <a:off x="3010277" y="-1630434"/>
              <a:ext cx="2726644" cy="163332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algn="ctr" defTabSz="1600200">
                <a:lnSpc>
                  <a:spcPct val="90000"/>
                </a:lnSpc>
                <a:spcBef>
                  <a:spcPct val="0"/>
                </a:spcBef>
                <a:spcAft>
                  <a:spcPct val="35000"/>
                </a:spcAft>
                <a:defRPr/>
              </a:pPr>
              <a:r>
                <a:rPr lang="en-GB" sz="3600" b="1" dirty="0">
                  <a:solidFill>
                    <a:prstClr val="white"/>
                  </a:solidFill>
                  <a:latin typeface="Calibri"/>
                </a:rPr>
                <a:t>Outcome Measures</a:t>
              </a:r>
              <a:endParaRPr lang="en-GB" sz="3600" dirty="0">
                <a:solidFill>
                  <a:prstClr val="white"/>
                </a:solidFill>
                <a:latin typeface="Calibri"/>
              </a:endParaRPr>
            </a:p>
          </p:txBody>
        </p:sp>
      </p:grpSp>
      <p:grpSp>
        <p:nvGrpSpPr>
          <p:cNvPr id="7" name="Group 6"/>
          <p:cNvGrpSpPr/>
          <p:nvPr/>
        </p:nvGrpSpPr>
        <p:grpSpPr>
          <a:xfrm>
            <a:off x="4758092" y="2204865"/>
            <a:ext cx="2675817" cy="1594020"/>
            <a:chOff x="0" y="1903289"/>
            <a:chExt cx="2903362" cy="1810044"/>
          </a:xfrm>
          <a:solidFill>
            <a:srgbClr val="0033CC">
              <a:alpha val="50196"/>
            </a:srgbClr>
          </a:solidFill>
          <a:scene3d>
            <a:camera prst="orthographicFront"/>
            <a:lightRig rig="flat" dir="t"/>
          </a:scene3d>
        </p:grpSpPr>
        <p:sp>
          <p:nvSpPr>
            <p:cNvPr id="8" name="Rounded Rectangle 7"/>
            <p:cNvSpPr/>
            <p:nvPr/>
          </p:nvSpPr>
          <p:spPr>
            <a:xfrm>
              <a:off x="0" y="1903289"/>
              <a:ext cx="2903362" cy="1810044"/>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9" name="Rounded Rectangle 4"/>
            <p:cNvSpPr/>
            <p:nvPr/>
          </p:nvSpPr>
          <p:spPr>
            <a:xfrm>
              <a:off x="88359" y="1991648"/>
              <a:ext cx="2726644" cy="163332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algn="ctr" defTabSz="1600200">
                <a:lnSpc>
                  <a:spcPct val="90000"/>
                </a:lnSpc>
                <a:spcBef>
                  <a:spcPct val="0"/>
                </a:spcBef>
                <a:spcAft>
                  <a:spcPct val="35000"/>
                </a:spcAft>
                <a:defRPr/>
              </a:pPr>
              <a:r>
                <a:rPr lang="en-GB" sz="3600" b="1" dirty="0">
                  <a:solidFill>
                    <a:prstClr val="white"/>
                  </a:solidFill>
                  <a:latin typeface="Calibri"/>
                </a:rPr>
                <a:t>Process Measures</a:t>
              </a:r>
              <a:endParaRPr lang="en-GB" sz="3600" dirty="0">
                <a:solidFill>
                  <a:prstClr val="white"/>
                </a:solidFill>
                <a:latin typeface="Calibri"/>
              </a:endParaRPr>
            </a:p>
          </p:txBody>
        </p:sp>
      </p:grpSp>
      <p:grpSp>
        <p:nvGrpSpPr>
          <p:cNvPr id="10" name="Group 9"/>
          <p:cNvGrpSpPr/>
          <p:nvPr/>
        </p:nvGrpSpPr>
        <p:grpSpPr>
          <a:xfrm>
            <a:off x="8040216" y="2204865"/>
            <a:ext cx="2520280" cy="1594020"/>
            <a:chOff x="0" y="3803836"/>
            <a:chExt cx="2903362" cy="1810044"/>
          </a:xfrm>
          <a:solidFill>
            <a:srgbClr val="00B0F0">
              <a:alpha val="50196"/>
            </a:srgbClr>
          </a:solidFill>
          <a:scene3d>
            <a:camera prst="orthographicFront"/>
            <a:lightRig rig="flat" dir="t"/>
          </a:scene3d>
        </p:grpSpPr>
        <p:sp>
          <p:nvSpPr>
            <p:cNvPr id="11" name="Rounded Rectangle 10"/>
            <p:cNvSpPr/>
            <p:nvPr/>
          </p:nvSpPr>
          <p:spPr>
            <a:xfrm>
              <a:off x="0" y="3803836"/>
              <a:ext cx="2903362" cy="1810044"/>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12" name="Rounded Rectangle 4"/>
            <p:cNvSpPr/>
            <p:nvPr/>
          </p:nvSpPr>
          <p:spPr>
            <a:xfrm>
              <a:off x="88359" y="3892195"/>
              <a:ext cx="2726644" cy="163332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algn="ctr" defTabSz="1600200">
                <a:lnSpc>
                  <a:spcPct val="90000"/>
                </a:lnSpc>
                <a:spcBef>
                  <a:spcPct val="0"/>
                </a:spcBef>
                <a:spcAft>
                  <a:spcPct val="35000"/>
                </a:spcAft>
                <a:defRPr/>
              </a:pPr>
              <a:r>
                <a:rPr lang="en-GB" sz="3600" b="1" dirty="0">
                  <a:solidFill>
                    <a:prstClr val="white"/>
                  </a:solidFill>
                  <a:latin typeface="Calibri"/>
                </a:rPr>
                <a:t>Balancing Measures</a:t>
              </a:r>
              <a:endParaRPr lang="en-GB" sz="3600" dirty="0">
                <a:solidFill>
                  <a:prstClr val="white"/>
                </a:solidFill>
                <a:latin typeface="Calibri"/>
              </a:endParaRPr>
            </a:p>
          </p:txBody>
        </p:sp>
      </p:grpSp>
    </p:spTree>
    <p:extLst>
      <p:ext uri="{BB962C8B-B14F-4D97-AF65-F5344CB8AC3E}">
        <p14:creationId xmlns:p14="http://schemas.microsoft.com/office/powerpoint/2010/main" val="2879846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21304" y="5629474"/>
            <a:ext cx="2403475" cy="277812"/>
          </a:xfrm>
          <a:prstGeom prst="rect">
            <a:avLst/>
          </a:prstGeom>
          <a:noFill/>
        </p:spPr>
        <p:txBody>
          <a:bodyPr lIns="91184" tIns="45594" rIns="91184" bIns="45594">
            <a:spAutoFit/>
          </a:bodyPr>
          <a:lstStyle/>
          <a:p>
            <a:pPr defTabSz="911938">
              <a:defRPr/>
            </a:pPr>
            <a:r>
              <a:rPr lang="en-GB" sz="1200" dirty="0">
                <a:solidFill>
                  <a:prstClr val="black"/>
                </a:solidFill>
                <a:latin typeface="Calibri"/>
              </a:rPr>
              <a:t>Dave Williams, IHI</a:t>
            </a:r>
          </a:p>
        </p:txBody>
      </p:sp>
      <p:sp>
        <p:nvSpPr>
          <p:cNvPr id="6" name="Down Arrow Callout 5"/>
          <p:cNvSpPr/>
          <p:nvPr/>
        </p:nvSpPr>
        <p:spPr>
          <a:xfrm>
            <a:off x="1719728" y="130176"/>
            <a:ext cx="2305050" cy="1624013"/>
          </a:xfrm>
          <a:prstGeom prst="downArrowCallout">
            <a:avLst/>
          </a:prstGeom>
          <a:solidFill>
            <a:srgbClr val="4F81BD"/>
          </a:solidFill>
          <a:ln w="25400" cap="flat" cmpd="sng" algn="ctr">
            <a:solidFill>
              <a:srgbClr val="4F81BD">
                <a:shade val="50000"/>
              </a:srgbClr>
            </a:solidFill>
            <a:prstDash val="solid"/>
          </a:ln>
          <a:effectLst/>
        </p:spPr>
        <p:txBody>
          <a:bodyPr lIns="91184" tIns="45594" rIns="91184" bIns="45594" anchor="ctr"/>
          <a:lstStyle/>
          <a:p>
            <a:pPr algn="ctr" defTabSz="911938">
              <a:defRPr/>
            </a:pPr>
            <a:r>
              <a:rPr lang="en-GB" sz="2000" b="1" kern="0" dirty="0">
                <a:solidFill>
                  <a:prstClr val="white"/>
                </a:solidFill>
                <a:latin typeface="Calibri"/>
              </a:rPr>
              <a:t>Is the young person getting the right outcome?</a:t>
            </a:r>
          </a:p>
        </p:txBody>
      </p:sp>
      <p:sp>
        <p:nvSpPr>
          <p:cNvPr id="7" name="Down Arrow Callout 6"/>
          <p:cNvSpPr/>
          <p:nvPr/>
        </p:nvSpPr>
        <p:spPr>
          <a:xfrm>
            <a:off x="4689018" y="130176"/>
            <a:ext cx="2303462" cy="1624013"/>
          </a:xfrm>
          <a:prstGeom prst="downArrowCallout">
            <a:avLst/>
          </a:prstGeom>
          <a:solidFill>
            <a:srgbClr val="4F81BD"/>
          </a:solidFill>
          <a:ln w="25400" cap="flat" cmpd="sng" algn="ctr">
            <a:solidFill>
              <a:srgbClr val="4F81BD">
                <a:shade val="50000"/>
              </a:srgbClr>
            </a:solidFill>
            <a:prstDash val="solid"/>
          </a:ln>
          <a:effectLst/>
        </p:spPr>
        <p:txBody>
          <a:bodyPr lIns="91184" tIns="45594" rIns="91184" bIns="45594" anchor="ctr"/>
          <a:lstStyle/>
          <a:p>
            <a:pPr algn="ctr" defTabSz="911938">
              <a:defRPr/>
            </a:pPr>
            <a:r>
              <a:rPr lang="en-GB" sz="2000" b="1" kern="0" dirty="0">
                <a:solidFill>
                  <a:prstClr val="white"/>
                </a:solidFill>
                <a:latin typeface="Calibri"/>
              </a:rPr>
              <a:t>Is the system working as planned?</a:t>
            </a:r>
          </a:p>
        </p:txBody>
      </p:sp>
      <p:sp>
        <p:nvSpPr>
          <p:cNvPr id="11" name="Down Arrow Callout 10"/>
          <p:cNvSpPr/>
          <p:nvPr/>
        </p:nvSpPr>
        <p:spPr>
          <a:xfrm>
            <a:off x="7656721" y="130175"/>
            <a:ext cx="2303463" cy="1624013"/>
          </a:xfrm>
          <a:prstGeom prst="downArrowCallout">
            <a:avLst/>
          </a:prstGeom>
          <a:solidFill>
            <a:srgbClr val="4F81BD"/>
          </a:solidFill>
          <a:ln w="25400" cap="flat" cmpd="sng" algn="ctr">
            <a:solidFill>
              <a:srgbClr val="4F81BD">
                <a:shade val="50000"/>
              </a:srgbClr>
            </a:solidFill>
            <a:prstDash val="solid"/>
          </a:ln>
          <a:effectLst/>
        </p:spPr>
        <p:txBody>
          <a:bodyPr lIns="91184" tIns="45594" rIns="91184" bIns="45594" anchor="ctr"/>
          <a:lstStyle/>
          <a:p>
            <a:pPr algn="ctr" defTabSz="911938">
              <a:defRPr/>
            </a:pPr>
            <a:r>
              <a:rPr lang="en-GB" sz="2000" b="1" kern="0" dirty="0">
                <a:solidFill>
                  <a:prstClr val="white"/>
                </a:solidFill>
                <a:latin typeface="Calibri"/>
              </a:rPr>
              <a:t>What about the bigger picture?</a:t>
            </a:r>
          </a:p>
        </p:txBody>
      </p:sp>
      <p:sp>
        <p:nvSpPr>
          <p:cNvPr id="12" name="TextBox 1"/>
          <p:cNvSpPr txBox="1">
            <a:spLocks noChangeArrowheads="1"/>
          </p:cNvSpPr>
          <p:nvPr/>
        </p:nvSpPr>
        <p:spPr bwMode="auto">
          <a:xfrm>
            <a:off x="7459000" y="1754188"/>
            <a:ext cx="3029488" cy="3512182"/>
          </a:xfrm>
          <a:prstGeom prst="rect">
            <a:avLst/>
          </a:prstGeom>
          <a:solidFill>
            <a:sysClr val="window" lastClr="FFFFFF"/>
          </a:solidFill>
          <a:ln w="9525">
            <a:noFill/>
            <a:miter lim="800000"/>
            <a:headEnd/>
            <a:tailEnd/>
          </a:ln>
        </p:spPr>
        <p:txBody>
          <a:bodyPr wrap="square" lIns="91184" tIns="45594" rIns="91184" bIns="45594">
            <a:spAutoFit/>
          </a:bodyPr>
          <a:lstStyle/>
          <a:p>
            <a:pPr defTabSz="911938">
              <a:defRPr/>
            </a:pPr>
            <a:r>
              <a:rPr lang="en-US" sz="2800" b="1" kern="0" dirty="0">
                <a:solidFill>
                  <a:srgbClr val="000090"/>
                </a:solidFill>
              </a:rPr>
              <a:t>Balancing Measures</a:t>
            </a:r>
          </a:p>
          <a:p>
            <a:pPr defTabSz="772118" fontAlgn="base" hangingPunct="0">
              <a:lnSpc>
                <a:spcPct val="93000"/>
              </a:lnSpc>
              <a:spcBef>
                <a:spcPts val="422"/>
              </a:spcBef>
              <a:spcAft>
                <a:spcPct val="0"/>
              </a:spcAft>
              <a:buClr>
                <a:srgbClr val="000099"/>
              </a:buClr>
              <a:buSzPct val="100000"/>
              <a:defRPr sz="1800">
                <a:solidFill>
                  <a:srgbClr val="000000"/>
                </a:solidFill>
                <a:uFillTx/>
              </a:defRPr>
            </a:pPr>
            <a:r>
              <a:rPr lang="en-GB" sz="2400" kern="0" dirty="0">
                <a:solidFill>
                  <a:srgbClr val="000000"/>
                </a:solidFill>
                <a:uFill>
                  <a:solidFill/>
                </a:uFill>
                <a:sym typeface="Helvetica"/>
              </a:rPr>
              <a:t>Looking at the system from different dimensions. </a:t>
            </a:r>
          </a:p>
          <a:p>
            <a:pPr defTabSz="772118" fontAlgn="base" hangingPunct="0">
              <a:lnSpc>
                <a:spcPct val="93000"/>
              </a:lnSpc>
              <a:spcBef>
                <a:spcPts val="422"/>
              </a:spcBef>
              <a:spcAft>
                <a:spcPct val="0"/>
              </a:spcAft>
              <a:buClr>
                <a:srgbClr val="000099"/>
              </a:buClr>
              <a:buSzPct val="100000"/>
              <a:defRPr sz="1800">
                <a:solidFill>
                  <a:srgbClr val="000000"/>
                </a:solidFill>
                <a:uFillTx/>
              </a:defRPr>
            </a:pPr>
            <a:endParaRPr lang="en-GB" sz="2400" kern="0" dirty="0">
              <a:solidFill>
                <a:srgbClr val="000000"/>
              </a:solidFill>
              <a:uFill>
                <a:solidFill/>
              </a:uFill>
              <a:sym typeface="Helvetica"/>
            </a:endParaRPr>
          </a:p>
          <a:p>
            <a:pPr defTabSz="772118" fontAlgn="base" hangingPunct="0">
              <a:lnSpc>
                <a:spcPct val="93000"/>
              </a:lnSpc>
              <a:spcBef>
                <a:spcPts val="422"/>
              </a:spcBef>
              <a:spcAft>
                <a:spcPct val="0"/>
              </a:spcAft>
              <a:buClr>
                <a:srgbClr val="000099"/>
              </a:buClr>
              <a:buSzPct val="100000"/>
              <a:defRPr sz="1800">
                <a:solidFill>
                  <a:srgbClr val="000000"/>
                </a:solidFill>
                <a:uFillTx/>
              </a:defRPr>
            </a:pPr>
            <a:r>
              <a:rPr lang="en-GB" sz="2400" kern="0" dirty="0">
                <a:solidFill>
                  <a:srgbClr val="000000"/>
                </a:solidFill>
                <a:uFill>
                  <a:solidFill/>
                </a:uFill>
                <a:sym typeface="Helvetica"/>
              </a:rPr>
              <a:t>Does improving one thing cause problems elsewhere?</a:t>
            </a:r>
            <a:endParaRPr lang="en-GB" sz="2400" kern="0" dirty="0">
              <a:solidFill>
                <a:srgbClr val="000000"/>
              </a:solidFill>
              <a:uFill>
                <a:solidFill>
                  <a:srgbClr val="FFFFFF"/>
                </a:solidFill>
              </a:uFill>
              <a:sym typeface="Helvetica"/>
            </a:endParaRPr>
          </a:p>
        </p:txBody>
      </p:sp>
      <p:sp>
        <p:nvSpPr>
          <p:cNvPr id="13" name="TextBox 1"/>
          <p:cNvSpPr txBox="1">
            <a:spLocks noChangeArrowheads="1"/>
          </p:cNvSpPr>
          <p:nvPr/>
        </p:nvSpPr>
        <p:spPr bwMode="auto">
          <a:xfrm>
            <a:off x="4659591" y="1847198"/>
            <a:ext cx="2516530" cy="3512182"/>
          </a:xfrm>
          <a:prstGeom prst="rect">
            <a:avLst/>
          </a:prstGeom>
          <a:solidFill>
            <a:sysClr val="window" lastClr="FFFFFF"/>
          </a:solidFill>
          <a:ln w="9525">
            <a:noFill/>
            <a:miter lim="800000"/>
            <a:headEnd/>
            <a:tailEnd/>
          </a:ln>
        </p:spPr>
        <p:txBody>
          <a:bodyPr wrap="square" lIns="91184" tIns="45594" rIns="91184" bIns="45594">
            <a:spAutoFit/>
          </a:bodyPr>
          <a:lstStyle/>
          <a:p>
            <a:pPr defTabSz="911938">
              <a:defRPr/>
            </a:pPr>
            <a:r>
              <a:rPr lang="en-US" sz="2800" b="1" kern="0" dirty="0">
                <a:solidFill>
                  <a:srgbClr val="000090"/>
                </a:solidFill>
              </a:rPr>
              <a:t>Process</a:t>
            </a:r>
          </a:p>
          <a:p>
            <a:pPr defTabSz="911938">
              <a:defRPr/>
            </a:pPr>
            <a:r>
              <a:rPr lang="en-US" sz="2800" b="1" kern="0" dirty="0">
                <a:solidFill>
                  <a:srgbClr val="000090"/>
                </a:solidFill>
              </a:rPr>
              <a:t>Measures</a:t>
            </a:r>
          </a:p>
          <a:p>
            <a:pPr defTabSz="772118" fontAlgn="base" hangingPunct="0">
              <a:lnSpc>
                <a:spcPct val="93000"/>
              </a:lnSpc>
              <a:spcBef>
                <a:spcPts val="422"/>
              </a:spcBef>
              <a:spcAft>
                <a:spcPct val="0"/>
              </a:spcAft>
              <a:buClr>
                <a:srgbClr val="000099"/>
              </a:buClr>
              <a:buSzPct val="100000"/>
              <a:defRPr sz="1800">
                <a:solidFill>
                  <a:srgbClr val="000000"/>
                </a:solidFill>
                <a:uFillTx/>
              </a:defRPr>
            </a:pPr>
            <a:r>
              <a:rPr lang="en-GB" sz="2400" kern="0" dirty="0">
                <a:solidFill>
                  <a:srgbClr val="000000"/>
                </a:solidFill>
                <a:uFill>
                  <a:solidFill/>
                </a:uFill>
                <a:sym typeface="Helvetica"/>
              </a:rPr>
              <a:t>Are we doing the right things at the right time, every time?</a:t>
            </a:r>
          </a:p>
          <a:p>
            <a:pPr marL="176704" defTabSz="772118" fontAlgn="base" hangingPunct="0">
              <a:lnSpc>
                <a:spcPct val="93000"/>
              </a:lnSpc>
              <a:spcBef>
                <a:spcPts val="422"/>
              </a:spcBef>
              <a:spcAft>
                <a:spcPct val="0"/>
              </a:spcAft>
              <a:buClr>
                <a:srgbClr val="000099"/>
              </a:buClr>
              <a:buSzPct val="100000"/>
              <a:defRPr sz="1800">
                <a:solidFill>
                  <a:srgbClr val="000000"/>
                </a:solidFill>
                <a:uFillTx/>
              </a:defRPr>
            </a:pPr>
            <a:endParaRPr lang="en-GB" sz="2400" kern="0" dirty="0">
              <a:solidFill>
                <a:srgbClr val="000000"/>
              </a:solidFill>
              <a:uFill>
                <a:solidFill/>
              </a:uFill>
              <a:sym typeface="Helvetica"/>
            </a:endParaRPr>
          </a:p>
          <a:p>
            <a:pPr defTabSz="772118" fontAlgn="base" hangingPunct="0">
              <a:lnSpc>
                <a:spcPct val="93000"/>
              </a:lnSpc>
              <a:spcBef>
                <a:spcPts val="422"/>
              </a:spcBef>
              <a:spcAft>
                <a:spcPct val="0"/>
              </a:spcAft>
              <a:buClr>
                <a:srgbClr val="000099"/>
              </a:buClr>
              <a:buSzPct val="100000"/>
              <a:defRPr sz="1800">
                <a:solidFill>
                  <a:srgbClr val="000000"/>
                </a:solidFill>
                <a:uFillTx/>
              </a:defRPr>
            </a:pPr>
            <a:r>
              <a:rPr lang="en-GB" sz="2400" kern="0" dirty="0">
                <a:solidFill>
                  <a:srgbClr val="000000"/>
                </a:solidFill>
                <a:uFill>
                  <a:solidFill/>
                </a:uFill>
                <a:sym typeface="Helvetica"/>
              </a:rPr>
              <a:t>Is the process reliable?</a:t>
            </a:r>
          </a:p>
        </p:txBody>
      </p:sp>
      <p:sp>
        <p:nvSpPr>
          <p:cNvPr id="14" name="TextBox 1"/>
          <p:cNvSpPr txBox="1">
            <a:spLocks noChangeArrowheads="1"/>
          </p:cNvSpPr>
          <p:nvPr/>
        </p:nvSpPr>
        <p:spPr bwMode="auto">
          <a:xfrm>
            <a:off x="1714482" y="1847199"/>
            <a:ext cx="2974537" cy="2825199"/>
          </a:xfrm>
          <a:prstGeom prst="rect">
            <a:avLst/>
          </a:prstGeom>
          <a:solidFill>
            <a:sysClr val="window" lastClr="FFFFFF"/>
          </a:solidFill>
          <a:ln w="9525">
            <a:noFill/>
            <a:miter lim="800000"/>
            <a:headEnd/>
            <a:tailEnd/>
          </a:ln>
        </p:spPr>
        <p:txBody>
          <a:bodyPr wrap="square" lIns="91184" tIns="45594" rIns="91184" bIns="45594">
            <a:spAutoFit/>
          </a:bodyPr>
          <a:lstStyle/>
          <a:p>
            <a:pPr defTabSz="911938">
              <a:defRPr/>
            </a:pPr>
            <a:r>
              <a:rPr lang="en-US" sz="2800" b="1" kern="0" dirty="0">
                <a:solidFill>
                  <a:srgbClr val="000090"/>
                </a:solidFill>
              </a:rPr>
              <a:t>Outcome Measures</a:t>
            </a:r>
          </a:p>
          <a:p>
            <a:pPr defTabSz="772118" fontAlgn="base" hangingPunct="0">
              <a:lnSpc>
                <a:spcPct val="93000"/>
              </a:lnSpc>
              <a:spcBef>
                <a:spcPts val="422"/>
              </a:spcBef>
              <a:spcAft>
                <a:spcPct val="0"/>
              </a:spcAft>
              <a:buClr>
                <a:srgbClr val="000000"/>
              </a:buClr>
              <a:buSzPct val="100000"/>
              <a:defRPr sz="1800">
                <a:solidFill>
                  <a:srgbClr val="000000"/>
                </a:solidFill>
                <a:uFillTx/>
              </a:defRPr>
            </a:pPr>
            <a:r>
              <a:rPr lang="en-GB" sz="2400" kern="0" dirty="0">
                <a:solidFill>
                  <a:srgbClr val="000000"/>
                </a:solidFill>
                <a:uFill>
                  <a:solidFill/>
                </a:uFill>
                <a:sym typeface="Helvetica"/>
              </a:rPr>
              <a:t>Are we making things better? </a:t>
            </a:r>
          </a:p>
          <a:p>
            <a:pPr defTabSz="772118" fontAlgn="base" hangingPunct="0">
              <a:lnSpc>
                <a:spcPct val="93000"/>
              </a:lnSpc>
              <a:spcBef>
                <a:spcPts val="422"/>
              </a:spcBef>
              <a:spcAft>
                <a:spcPct val="0"/>
              </a:spcAft>
              <a:buClr>
                <a:srgbClr val="000000"/>
              </a:buClr>
              <a:buSzPct val="100000"/>
              <a:defRPr sz="1800">
                <a:solidFill>
                  <a:srgbClr val="000000"/>
                </a:solidFill>
                <a:uFillTx/>
              </a:defRPr>
            </a:pPr>
            <a:endParaRPr lang="en-GB" sz="2400" kern="0" dirty="0">
              <a:solidFill>
                <a:srgbClr val="000000"/>
              </a:solidFill>
              <a:uFill>
                <a:solidFill/>
              </a:uFill>
              <a:sym typeface="Helvetica"/>
            </a:endParaRPr>
          </a:p>
          <a:p>
            <a:pPr defTabSz="772118" fontAlgn="base" hangingPunct="0">
              <a:lnSpc>
                <a:spcPct val="93000"/>
              </a:lnSpc>
              <a:spcBef>
                <a:spcPts val="422"/>
              </a:spcBef>
              <a:spcAft>
                <a:spcPct val="0"/>
              </a:spcAft>
              <a:buClr>
                <a:srgbClr val="000000"/>
              </a:buClr>
              <a:buSzPct val="100000"/>
              <a:defRPr sz="1800">
                <a:solidFill>
                  <a:srgbClr val="000000"/>
                </a:solidFill>
                <a:uFillTx/>
              </a:defRPr>
            </a:pPr>
            <a:r>
              <a:rPr lang="en-GB" sz="2400" kern="0" dirty="0">
                <a:solidFill>
                  <a:srgbClr val="000000"/>
                </a:solidFill>
                <a:uFill>
                  <a:solidFill/>
                </a:uFill>
                <a:sym typeface="Helvetica"/>
              </a:rPr>
              <a:t>Are we on track to achieve our Aim?</a:t>
            </a:r>
          </a:p>
        </p:txBody>
      </p:sp>
    </p:spTree>
    <p:custDataLst>
      <p:tags r:id="rId1"/>
    </p:custDataLst>
    <p:extLst>
      <p:ext uri="{BB962C8B-B14F-4D97-AF65-F5344CB8AC3E}">
        <p14:creationId xmlns:p14="http://schemas.microsoft.com/office/powerpoint/2010/main" val="41952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p:txBody>
          <a:bodyPr/>
          <a:lstStyle/>
          <a:p>
            <a:r>
              <a:rPr lang="en-GB" altLang="en-US" dirty="0" smtClean="0"/>
              <a:t>0</a:t>
            </a:r>
          </a:p>
        </p:txBody>
      </p:sp>
      <p:sp>
        <p:nvSpPr>
          <p:cNvPr id="69635" name="Subtitle 2"/>
          <p:cNvSpPr>
            <a:spLocks noGrp="1"/>
          </p:cNvSpPr>
          <p:nvPr>
            <p:ph type="subTitle" idx="1"/>
          </p:nvPr>
        </p:nvSpPr>
        <p:spPr/>
        <p:txBody>
          <a:bodyPr/>
          <a:lstStyle/>
          <a:p>
            <a:endParaRPr lang="en-GB" altLang="en-US" smtClean="0"/>
          </a:p>
        </p:txBody>
      </p:sp>
      <p:pic>
        <p:nvPicPr>
          <p:cNvPr id="69636" name="Picture 3"/>
          <p:cNvPicPr>
            <a:picLocks noChangeAspect="1"/>
          </p:cNvPicPr>
          <p:nvPr/>
        </p:nvPicPr>
        <p:blipFill>
          <a:blip r:embed="rId3" cstate="email">
            <a:extLst>
              <a:ext uri="{BEBA8EAE-BF5A-486C-A8C5-ECC9F3942E4B}">
                <a14:imgProps xmlns:a14="http://schemas.microsoft.com/office/drawing/2010/main">
                  <a14:imgLayer r:embed="rId4">
                    <a14:imgEffect>
                      <a14:sharpenSoften amount="-20000"/>
                    </a14:imgEffect>
                  </a14:imgLayer>
                </a14:imgProps>
              </a:ext>
              <a:ext uri="{28A0092B-C50C-407E-A947-70E740481C1C}">
                <a14:useLocalDpi xmlns:a14="http://schemas.microsoft.com/office/drawing/2010/main"/>
              </a:ext>
            </a:extLst>
          </a:blip>
          <a:srcRect/>
          <a:stretch>
            <a:fillRect/>
          </a:stretch>
        </p:blipFill>
        <p:spPr bwMode="auto">
          <a:xfrm>
            <a:off x="1497012" y="0"/>
            <a:ext cx="9234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967227" y="1122363"/>
            <a:ext cx="3150578" cy="946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3" name="TextBox 2"/>
          <p:cNvSpPr txBox="1"/>
          <p:nvPr/>
        </p:nvSpPr>
        <p:spPr>
          <a:xfrm>
            <a:off x="1842978" y="3012212"/>
            <a:ext cx="1584251" cy="1569660"/>
          </a:xfrm>
          <a:prstGeom prst="rect">
            <a:avLst/>
          </a:prstGeom>
          <a:solidFill>
            <a:schemeClr val="accent5">
              <a:lumMod val="40000"/>
              <a:lumOff val="60000"/>
            </a:schemeClr>
          </a:solidFill>
        </p:spPr>
        <p:txBody>
          <a:bodyPr wrap="square" rtlCol="0">
            <a:spAutoFit/>
          </a:bodyPr>
          <a:lstStyle/>
          <a:p>
            <a:pPr>
              <a:defRPr/>
            </a:pPr>
            <a:r>
              <a:rPr lang="en-GB" sz="2400" dirty="0">
                <a:solidFill>
                  <a:prstClr val="black"/>
                </a:solidFill>
                <a:latin typeface="Calibri"/>
              </a:rPr>
              <a:t>Healthier ‘New Me’ by August 2018</a:t>
            </a:r>
            <a:endParaRPr lang="en-GB" dirty="0">
              <a:solidFill>
                <a:prstClr val="black"/>
              </a:solidFill>
              <a:latin typeface="Calibri"/>
            </a:endParaRPr>
          </a:p>
        </p:txBody>
      </p:sp>
      <p:sp>
        <p:nvSpPr>
          <p:cNvPr id="4" name="Rectangle 3"/>
          <p:cNvSpPr/>
          <p:nvPr/>
        </p:nvSpPr>
        <p:spPr>
          <a:xfrm>
            <a:off x="1842978" y="4581872"/>
            <a:ext cx="1584251" cy="93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6" name="Rectangle 25"/>
          <p:cNvSpPr/>
          <p:nvPr/>
        </p:nvSpPr>
        <p:spPr>
          <a:xfrm>
            <a:off x="3791744" y="3140968"/>
            <a:ext cx="1584251" cy="93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7" name="Rectangle 26"/>
          <p:cNvSpPr/>
          <p:nvPr/>
        </p:nvSpPr>
        <p:spPr>
          <a:xfrm>
            <a:off x="3760519" y="5049552"/>
            <a:ext cx="1584251" cy="93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0" name="Line 9"/>
          <p:cNvSpPr>
            <a:spLocks noChangeShapeType="1"/>
          </p:cNvSpPr>
          <p:nvPr/>
        </p:nvSpPr>
        <p:spPr bwMode="auto">
          <a:xfrm>
            <a:off x="3456180" y="3727831"/>
            <a:ext cx="5710606" cy="20630"/>
          </a:xfrm>
          <a:prstGeom prst="line">
            <a:avLst/>
          </a:prstGeom>
          <a:noFill/>
          <a:ln w="57150" cap="sq">
            <a:solidFill>
              <a:schemeClr val="tx1"/>
            </a:solidFill>
            <a:round/>
            <a:headEnd type="triangle" w="med" len="med"/>
            <a:tailEnd type="triangle" w="med" len="med"/>
          </a:ln>
        </p:spPr>
        <p:txBody>
          <a:bodyPr wrap="none"/>
          <a:lstStyle/>
          <a:p>
            <a:pPr>
              <a:defRPr/>
            </a:pPr>
            <a:endParaRPr lang="en-US">
              <a:solidFill>
                <a:prstClr val="black"/>
              </a:solidFill>
              <a:latin typeface="Calibri"/>
            </a:endParaRPr>
          </a:p>
        </p:txBody>
      </p:sp>
      <p:sp>
        <p:nvSpPr>
          <p:cNvPr id="11" name="Text Box 11"/>
          <p:cNvSpPr txBox="1">
            <a:spLocks noChangeArrowheads="1"/>
          </p:cNvSpPr>
          <p:nvPr/>
        </p:nvSpPr>
        <p:spPr bwMode="auto">
          <a:xfrm>
            <a:off x="7680176" y="4533649"/>
            <a:ext cx="2571750" cy="523875"/>
          </a:xfrm>
          <a:prstGeom prst="rect">
            <a:avLst/>
          </a:prstGeom>
          <a:solidFill>
            <a:srgbClr val="FF0000"/>
          </a:solidFill>
          <a:ln w="12700" cap="sq">
            <a:noFill/>
            <a:miter lim="800000"/>
            <a:headEnd type="none" w="sm" len="sm"/>
            <a:tailEnd type="none" w="sm" len="sm"/>
          </a:ln>
        </p:spPr>
        <p:txBody>
          <a:bodyPr>
            <a:spAutoFit/>
          </a:bodyPr>
          <a:lstStyle/>
          <a:p>
            <a:pPr algn="ctr">
              <a:spcBef>
                <a:spcPct val="50000"/>
              </a:spcBef>
              <a:defRPr/>
            </a:pPr>
            <a:r>
              <a:rPr lang="en-US" sz="2800" b="1" i="1" dirty="0">
                <a:solidFill>
                  <a:prstClr val="white"/>
                </a:solidFill>
                <a:latin typeface="Calibri"/>
              </a:rPr>
              <a:t>More frequent</a:t>
            </a:r>
          </a:p>
        </p:txBody>
      </p:sp>
      <p:sp>
        <p:nvSpPr>
          <p:cNvPr id="12" name="Text Box 12"/>
          <p:cNvSpPr txBox="1">
            <a:spLocks noChangeArrowheads="1"/>
          </p:cNvSpPr>
          <p:nvPr/>
        </p:nvSpPr>
        <p:spPr bwMode="auto">
          <a:xfrm>
            <a:off x="1841559" y="4581873"/>
            <a:ext cx="2571750" cy="523875"/>
          </a:xfrm>
          <a:prstGeom prst="rect">
            <a:avLst/>
          </a:prstGeom>
          <a:solidFill>
            <a:srgbClr val="FF0000"/>
          </a:solidFill>
          <a:ln w="12700" cap="sq">
            <a:noFill/>
            <a:miter lim="800000"/>
            <a:headEnd type="none" w="sm" len="sm"/>
            <a:tailEnd type="none" w="sm" len="sm"/>
          </a:ln>
        </p:spPr>
        <p:txBody>
          <a:bodyPr>
            <a:spAutoFit/>
          </a:bodyPr>
          <a:lstStyle/>
          <a:p>
            <a:pPr algn="ctr">
              <a:spcBef>
                <a:spcPct val="50000"/>
              </a:spcBef>
              <a:defRPr/>
            </a:pPr>
            <a:r>
              <a:rPr lang="en-US" sz="2800" b="1" i="1" dirty="0">
                <a:solidFill>
                  <a:prstClr val="white"/>
                </a:solidFill>
                <a:latin typeface="Calibri"/>
              </a:rPr>
              <a:t>Less frequent</a:t>
            </a:r>
          </a:p>
        </p:txBody>
      </p:sp>
    </p:spTree>
    <p:extLst>
      <p:ext uri="{BB962C8B-B14F-4D97-AF65-F5344CB8AC3E}">
        <p14:creationId xmlns:p14="http://schemas.microsoft.com/office/powerpoint/2010/main" val="151007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9C58A-05D9-4C73-A05C-314846E84CA3}"/>
              </a:ext>
            </a:extLst>
          </p:cNvPr>
          <p:cNvSpPr>
            <a:spLocks noGrp="1"/>
          </p:cNvSpPr>
          <p:nvPr>
            <p:ph type="title"/>
          </p:nvPr>
        </p:nvSpPr>
        <p:spPr/>
        <p:txBody>
          <a:bodyPr/>
          <a:lstStyle/>
          <a:p>
            <a:endParaRPr lang="en-GB" dirty="0"/>
          </a:p>
        </p:txBody>
      </p:sp>
      <p:pic>
        <p:nvPicPr>
          <p:cNvPr id="10" name="Content Placeholder 9">
            <a:extLst>
              <a:ext uri="{FF2B5EF4-FFF2-40B4-BE49-F238E27FC236}">
                <a16:creationId xmlns:a16="http://schemas.microsoft.com/office/drawing/2014/main" xmlns="" id="{351E6F19-2DAE-4EDF-807A-A0A2FB81E14C}"/>
              </a:ext>
            </a:extLst>
          </p:cNvPr>
          <p:cNvPicPr>
            <a:picLocks noGrp="1" noChangeAspect="1"/>
          </p:cNvPicPr>
          <p:nvPr>
            <p:ph idx="1"/>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0" y="1"/>
            <a:ext cx="12191999" cy="6857999"/>
          </a:xfrm>
        </p:spPr>
      </p:pic>
    </p:spTree>
    <p:extLst>
      <p:ext uri="{BB962C8B-B14F-4D97-AF65-F5344CB8AC3E}">
        <p14:creationId xmlns:p14="http://schemas.microsoft.com/office/powerpoint/2010/main" val="242162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1873" y="1564980"/>
            <a:ext cx="1368152" cy="790375"/>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b="1" dirty="0">
                <a:solidFill>
                  <a:prstClr val="black"/>
                </a:solidFill>
                <a:latin typeface="Arial" pitchFamily="34" charset="0"/>
                <a:cs typeface="Arial" pitchFamily="34" charset="0"/>
              </a:rPr>
              <a:t>People</a:t>
            </a:r>
          </a:p>
        </p:txBody>
      </p:sp>
      <p:sp>
        <p:nvSpPr>
          <p:cNvPr id="16" name="Rounded Rectangle 15"/>
          <p:cNvSpPr/>
          <p:nvPr/>
        </p:nvSpPr>
        <p:spPr>
          <a:xfrm>
            <a:off x="1600983" y="2068064"/>
            <a:ext cx="1752189" cy="2752356"/>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b="1" dirty="0">
                <a:solidFill>
                  <a:prstClr val="black"/>
                </a:solidFill>
                <a:latin typeface="Calibri"/>
              </a:rPr>
              <a:t>By Jan 17 85% of children under 12  will be presented to Panel within 12 weeks of their  Plan for Permanence being agreed</a:t>
            </a:r>
          </a:p>
        </p:txBody>
      </p:sp>
      <p:sp>
        <p:nvSpPr>
          <p:cNvPr id="21" name="TextBox 20"/>
          <p:cNvSpPr txBox="1"/>
          <p:nvPr/>
        </p:nvSpPr>
        <p:spPr>
          <a:xfrm>
            <a:off x="1524001" y="585844"/>
            <a:ext cx="9170156" cy="338554"/>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effectLst>
            <a:softEdge rad="63500"/>
          </a:effectLst>
        </p:spPr>
        <p:txBody>
          <a:bodyPr wrap="square" rtlCol="0" anchor="ctr" anchorCtr="0">
            <a:spAutoFit/>
          </a:bodyPr>
          <a:lstStyle/>
          <a:p>
            <a:pPr>
              <a:defRPr/>
            </a:pPr>
            <a:r>
              <a:rPr lang="en-GB" sz="1600" b="1" dirty="0">
                <a:solidFill>
                  <a:srgbClr val="000000"/>
                </a:solidFill>
                <a:latin typeface="Calibri"/>
                <a:cs typeface="Calibri" pitchFamily="34" charset="0"/>
              </a:rPr>
              <a:t>          Aim                  		  Primary Drivers     	           Secondary Drivers 		</a:t>
            </a:r>
          </a:p>
        </p:txBody>
      </p:sp>
      <p:sp>
        <p:nvSpPr>
          <p:cNvPr id="33" name="Rounded Rectangle 32"/>
          <p:cNvSpPr/>
          <p:nvPr/>
        </p:nvSpPr>
        <p:spPr>
          <a:xfrm>
            <a:off x="6399865" y="1144920"/>
            <a:ext cx="1895362" cy="457616"/>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Worker confidence &amp; skills</a:t>
            </a:r>
          </a:p>
        </p:txBody>
      </p:sp>
      <p:sp>
        <p:nvSpPr>
          <p:cNvPr id="34" name="Rounded Rectangle 33"/>
          <p:cNvSpPr/>
          <p:nvPr/>
        </p:nvSpPr>
        <p:spPr>
          <a:xfrm>
            <a:off x="6442855" y="5160361"/>
            <a:ext cx="1836539" cy="716912"/>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Clear agreed timescales aligned to planned outcome  </a:t>
            </a:r>
          </a:p>
        </p:txBody>
      </p:sp>
      <p:sp>
        <p:nvSpPr>
          <p:cNvPr id="35" name="Rounded Rectangle 34"/>
          <p:cNvSpPr/>
          <p:nvPr/>
        </p:nvSpPr>
        <p:spPr>
          <a:xfrm>
            <a:off x="6442855" y="4723709"/>
            <a:ext cx="1836539" cy="357146"/>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Joint early Planning</a:t>
            </a:r>
          </a:p>
        </p:txBody>
      </p:sp>
      <p:sp>
        <p:nvSpPr>
          <p:cNvPr id="37" name="Rounded Rectangle 36"/>
          <p:cNvSpPr/>
          <p:nvPr/>
        </p:nvSpPr>
        <p:spPr>
          <a:xfrm>
            <a:off x="3784163" y="3020440"/>
            <a:ext cx="1343575" cy="847604"/>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GB" sz="1400" b="1" dirty="0">
                <a:solidFill>
                  <a:srgbClr val="000000"/>
                </a:solidFill>
                <a:latin typeface="Arial" pitchFamily="34" charset="0"/>
                <a:cs typeface="Arial" pitchFamily="34" charset="0"/>
              </a:rPr>
              <a:t>Assessment</a:t>
            </a:r>
            <a:r>
              <a:rPr lang="en-GB" sz="1600" b="1" dirty="0">
                <a:solidFill>
                  <a:srgbClr val="000000"/>
                </a:solidFill>
                <a:latin typeface="Arial" pitchFamily="34" charset="0"/>
                <a:cs typeface="Arial" pitchFamily="34" charset="0"/>
              </a:rPr>
              <a:t>  </a:t>
            </a:r>
            <a:r>
              <a:rPr lang="en-GB" sz="1400" b="1" dirty="0">
                <a:solidFill>
                  <a:srgbClr val="000000"/>
                </a:solidFill>
                <a:latin typeface="Arial" pitchFamily="34" charset="0"/>
                <a:cs typeface="Arial" pitchFamily="34" charset="0"/>
              </a:rPr>
              <a:t>Process</a:t>
            </a:r>
            <a:endParaRPr lang="en-GB" sz="1600" b="1" dirty="0">
              <a:solidFill>
                <a:srgbClr val="000000"/>
              </a:solidFill>
              <a:latin typeface="Arial" pitchFamily="34" charset="0"/>
              <a:cs typeface="Arial" pitchFamily="34" charset="0"/>
            </a:endParaRPr>
          </a:p>
        </p:txBody>
      </p:sp>
      <p:sp>
        <p:nvSpPr>
          <p:cNvPr id="62" name="Rounded Rectangle 61"/>
          <p:cNvSpPr/>
          <p:nvPr/>
        </p:nvSpPr>
        <p:spPr>
          <a:xfrm>
            <a:off x="6443526" y="5984396"/>
            <a:ext cx="1835868" cy="537624"/>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Continuous focus on progress</a:t>
            </a:r>
          </a:p>
        </p:txBody>
      </p:sp>
      <p:sp>
        <p:nvSpPr>
          <p:cNvPr id="74" name="Rounded Rectangle 73"/>
          <p:cNvSpPr/>
          <p:nvPr/>
        </p:nvSpPr>
        <p:spPr>
          <a:xfrm>
            <a:off x="6419985" y="1666948"/>
            <a:ext cx="1859409" cy="491509"/>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Parental engagement</a:t>
            </a:r>
          </a:p>
        </p:txBody>
      </p:sp>
      <p:sp>
        <p:nvSpPr>
          <p:cNvPr id="61" name="Rounded Rectangle 60"/>
          <p:cNvSpPr/>
          <p:nvPr/>
        </p:nvSpPr>
        <p:spPr>
          <a:xfrm>
            <a:off x="3756889" y="4657053"/>
            <a:ext cx="1398123" cy="847604"/>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GB" sz="1600" b="1" dirty="0">
                <a:solidFill>
                  <a:srgbClr val="000000"/>
                </a:solidFill>
                <a:latin typeface="Arial" pitchFamily="34" charset="0"/>
                <a:cs typeface="Arial" pitchFamily="34" charset="0"/>
              </a:rPr>
              <a:t>Child Focus</a:t>
            </a:r>
          </a:p>
        </p:txBody>
      </p:sp>
      <p:cxnSp>
        <p:nvCxnSpPr>
          <p:cNvPr id="3" name="Straight Connector 2"/>
          <p:cNvCxnSpPr>
            <a:stCxn id="14" idx="1"/>
            <a:endCxn id="16" idx="3"/>
          </p:cNvCxnSpPr>
          <p:nvPr/>
        </p:nvCxnSpPr>
        <p:spPr>
          <a:xfrm flipH="1">
            <a:off x="3353171" y="1960168"/>
            <a:ext cx="418702" cy="1484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7" idx="1"/>
            <a:endCxn id="16" idx="3"/>
          </p:cNvCxnSpPr>
          <p:nvPr/>
        </p:nvCxnSpPr>
        <p:spPr>
          <a:xfrm flipH="1">
            <a:off x="3353172" y="3444242"/>
            <a:ext cx="4309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1" idx="1"/>
            <a:endCxn id="16" idx="3"/>
          </p:cNvCxnSpPr>
          <p:nvPr/>
        </p:nvCxnSpPr>
        <p:spPr>
          <a:xfrm flipH="1" flipV="1">
            <a:off x="3353172" y="3444243"/>
            <a:ext cx="403717" cy="1636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08059" y="187065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1539110" y="0"/>
            <a:ext cx="8979556" cy="5858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GB" dirty="0">
              <a:solidFill>
                <a:prstClr val="white"/>
              </a:solidFill>
              <a:latin typeface="Calibri"/>
            </a:endParaRPr>
          </a:p>
        </p:txBody>
      </p:sp>
      <p:sp>
        <p:nvSpPr>
          <p:cNvPr id="272" name="Rounded Rectangle 271"/>
          <p:cNvSpPr/>
          <p:nvPr/>
        </p:nvSpPr>
        <p:spPr>
          <a:xfrm>
            <a:off x="6411084" y="2813932"/>
            <a:ext cx="1868310" cy="411550"/>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Reduce duplication in paperwork</a:t>
            </a:r>
          </a:p>
        </p:txBody>
      </p:sp>
      <p:sp>
        <p:nvSpPr>
          <p:cNvPr id="76" name="Rounded Rectangle 75"/>
          <p:cNvSpPr/>
          <p:nvPr/>
        </p:nvSpPr>
        <p:spPr>
          <a:xfrm>
            <a:off x="6415700" y="3396241"/>
            <a:ext cx="1863695" cy="540229"/>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Earlier completion of assessments/ reports</a:t>
            </a:r>
          </a:p>
        </p:txBody>
      </p:sp>
      <p:cxnSp>
        <p:nvCxnSpPr>
          <p:cNvPr id="24" name="Straight Connector 23"/>
          <p:cNvCxnSpPr>
            <a:stCxn id="62" idx="1"/>
            <a:endCxn id="61" idx="3"/>
          </p:cNvCxnSpPr>
          <p:nvPr/>
        </p:nvCxnSpPr>
        <p:spPr>
          <a:xfrm flipH="1" flipV="1">
            <a:off x="5155012" y="5080856"/>
            <a:ext cx="1288515" cy="1172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4" idx="1"/>
            <a:endCxn id="61" idx="3"/>
          </p:cNvCxnSpPr>
          <p:nvPr/>
        </p:nvCxnSpPr>
        <p:spPr>
          <a:xfrm flipH="1" flipV="1">
            <a:off x="5155012" y="5080855"/>
            <a:ext cx="1287843" cy="437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5" idx="1"/>
            <a:endCxn id="61" idx="3"/>
          </p:cNvCxnSpPr>
          <p:nvPr/>
        </p:nvCxnSpPr>
        <p:spPr>
          <a:xfrm flipH="1">
            <a:off x="5155012" y="4902283"/>
            <a:ext cx="1287843" cy="178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76" idx="1"/>
            <a:endCxn id="37" idx="3"/>
          </p:cNvCxnSpPr>
          <p:nvPr/>
        </p:nvCxnSpPr>
        <p:spPr>
          <a:xfrm flipH="1" flipV="1">
            <a:off x="5127737" y="3444243"/>
            <a:ext cx="1287962" cy="222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72" idx="1"/>
            <a:endCxn id="37" idx="3"/>
          </p:cNvCxnSpPr>
          <p:nvPr/>
        </p:nvCxnSpPr>
        <p:spPr>
          <a:xfrm flipH="1">
            <a:off x="5127738" y="3019708"/>
            <a:ext cx="1283347" cy="424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74" idx="1"/>
            <a:endCxn id="14" idx="3"/>
          </p:cNvCxnSpPr>
          <p:nvPr/>
        </p:nvCxnSpPr>
        <p:spPr>
          <a:xfrm flipH="1">
            <a:off x="5140026" y="1912703"/>
            <a:ext cx="1279959" cy="47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33" idx="1"/>
            <a:endCxn id="14" idx="3"/>
          </p:cNvCxnSpPr>
          <p:nvPr/>
        </p:nvCxnSpPr>
        <p:spPr>
          <a:xfrm flipH="1">
            <a:off x="5140025" y="1373729"/>
            <a:ext cx="1259840" cy="586439"/>
          </a:xfrm>
          <a:prstGeom prst="line">
            <a:avLst/>
          </a:prstGeom>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6442855" y="4083346"/>
            <a:ext cx="1836539" cy="468812"/>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Well managed transitions</a:t>
            </a:r>
          </a:p>
        </p:txBody>
      </p:sp>
      <p:cxnSp>
        <p:nvCxnSpPr>
          <p:cNvPr id="4" name="Straight Connector 3"/>
          <p:cNvCxnSpPr>
            <a:stCxn id="61" idx="3"/>
            <a:endCxn id="52" idx="1"/>
          </p:cNvCxnSpPr>
          <p:nvPr/>
        </p:nvCxnSpPr>
        <p:spPr>
          <a:xfrm flipV="1">
            <a:off x="5155012" y="4317753"/>
            <a:ext cx="1287843" cy="763103"/>
          </a:xfrm>
          <a:prstGeom prst="line">
            <a:avLst/>
          </a:prstGeom>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6422829" y="2279123"/>
            <a:ext cx="1856565" cy="363196"/>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solidFill>
                  <a:prstClr val="black"/>
                </a:solidFill>
                <a:latin typeface="Arial" pitchFamily="34" charset="0"/>
                <a:cs typeface="Arial" pitchFamily="34" charset="0"/>
              </a:rPr>
              <a:t>Worker capacity</a:t>
            </a:r>
          </a:p>
        </p:txBody>
      </p:sp>
      <p:cxnSp>
        <p:nvCxnSpPr>
          <p:cNvPr id="106" name="Straight Connector 105"/>
          <p:cNvCxnSpPr>
            <a:stCxn id="104" idx="1"/>
          </p:cNvCxnSpPr>
          <p:nvPr/>
        </p:nvCxnSpPr>
        <p:spPr>
          <a:xfrm flipH="1" flipV="1">
            <a:off x="5155012" y="1987263"/>
            <a:ext cx="1267816" cy="473458"/>
          </a:xfrm>
          <a:prstGeom prst="line">
            <a:avLst/>
          </a:prstGeom>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737484" y="4699303"/>
            <a:ext cx="1640555" cy="1754122"/>
          </a:xfrm>
          <a:prstGeom prst="rect">
            <a:avLst/>
          </a:prstGeom>
          <a:solidFill>
            <a:srgbClr val="FFFF00"/>
          </a:solidFill>
          <a:ln>
            <a:solidFill>
              <a:schemeClr val="tx1"/>
            </a:solidFill>
          </a:ln>
        </p:spPr>
        <p:txBody>
          <a:bodyPr lIns="91232" tIns="45619" rIns="91232" bIns="45619">
            <a:spAutoFit/>
          </a:bodyPr>
          <a:lstStyle/>
          <a:p>
            <a:pPr>
              <a:defRPr/>
            </a:pPr>
            <a:r>
              <a:rPr lang="en-GB" b="1" dirty="0">
                <a:solidFill>
                  <a:prstClr val="black"/>
                </a:solidFill>
                <a:latin typeface="Calibri"/>
                <a:cs typeface="Arial" charset="0"/>
              </a:rPr>
              <a:t>% presented within 12 weeks</a:t>
            </a:r>
          </a:p>
          <a:p>
            <a:pPr>
              <a:defRPr/>
            </a:pPr>
            <a:endParaRPr lang="en-GB" b="1" dirty="0">
              <a:solidFill>
                <a:prstClr val="black"/>
              </a:solidFill>
              <a:latin typeface="Calibri"/>
              <a:cs typeface="Arial" charset="0"/>
            </a:endParaRPr>
          </a:p>
          <a:p>
            <a:pPr>
              <a:defRPr/>
            </a:pPr>
            <a:r>
              <a:rPr lang="en-GB" b="1" dirty="0">
                <a:solidFill>
                  <a:prstClr val="black"/>
                </a:solidFill>
                <a:latin typeface="Calibri"/>
                <a:cs typeface="Arial" charset="0"/>
              </a:rPr>
              <a:t>Time taken by individual child</a:t>
            </a:r>
          </a:p>
        </p:txBody>
      </p:sp>
      <p:sp>
        <p:nvSpPr>
          <p:cNvPr id="122" name="TextBox 121"/>
          <p:cNvSpPr txBox="1"/>
          <p:nvPr/>
        </p:nvSpPr>
        <p:spPr>
          <a:xfrm>
            <a:off x="8279392" y="5299836"/>
            <a:ext cx="2239274" cy="1077014"/>
          </a:xfrm>
          <a:prstGeom prst="rect">
            <a:avLst/>
          </a:prstGeom>
          <a:solidFill>
            <a:srgbClr val="FFFF00"/>
          </a:solidFill>
          <a:ln>
            <a:solidFill>
              <a:schemeClr val="tx1"/>
            </a:solidFill>
          </a:ln>
        </p:spPr>
        <p:txBody>
          <a:bodyPr wrap="square" lIns="91232" tIns="45619" rIns="91232" bIns="45619">
            <a:spAutoFit/>
          </a:bodyPr>
          <a:lstStyle/>
          <a:p>
            <a:pPr>
              <a:defRPr/>
            </a:pPr>
            <a:r>
              <a:rPr lang="en-GB" sz="1600" b="1" dirty="0">
                <a:solidFill>
                  <a:prstClr val="black"/>
                </a:solidFill>
                <a:latin typeface="Calibri"/>
                <a:cs typeface="Arial" charset="0"/>
              </a:rPr>
              <a:t>Process </a:t>
            </a:r>
          </a:p>
          <a:p>
            <a:pPr>
              <a:defRPr/>
            </a:pPr>
            <a:r>
              <a:rPr lang="en-GB" sz="1600" b="1" dirty="0">
                <a:solidFill>
                  <a:prstClr val="black"/>
                </a:solidFill>
                <a:latin typeface="Calibri"/>
                <a:cs typeface="Arial" charset="0"/>
              </a:rPr>
              <a:t>% of children who have their Panel date set when plan agreed </a:t>
            </a:r>
          </a:p>
        </p:txBody>
      </p:sp>
      <p:sp>
        <p:nvSpPr>
          <p:cNvPr id="123" name="TextBox 122"/>
          <p:cNvSpPr txBox="1"/>
          <p:nvPr/>
        </p:nvSpPr>
        <p:spPr>
          <a:xfrm>
            <a:off x="8279393" y="3298618"/>
            <a:ext cx="2272929" cy="1754122"/>
          </a:xfrm>
          <a:prstGeom prst="rect">
            <a:avLst/>
          </a:prstGeom>
          <a:solidFill>
            <a:srgbClr val="FFFF00"/>
          </a:solidFill>
          <a:ln>
            <a:solidFill>
              <a:schemeClr val="tx1"/>
            </a:solidFill>
          </a:ln>
        </p:spPr>
        <p:txBody>
          <a:bodyPr wrap="square" lIns="91232" tIns="45619" rIns="91232" bIns="45619">
            <a:spAutoFit/>
          </a:bodyPr>
          <a:lstStyle/>
          <a:p>
            <a:pPr>
              <a:defRPr/>
            </a:pPr>
            <a:r>
              <a:rPr lang="en-GB" b="1" dirty="0">
                <a:solidFill>
                  <a:prstClr val="black"/>
                </a:solidFill>
                <a:latin typeface="Calibri"/>
                <a:cs typeface="Arial" charset="0"/>
              </a:rPr>
              <a:t>Process :</a:t>
            </a:r>
          </a:p>
          <a:p>
            <a:pPr>
              <a:defRPr/>
            </a:pPr>
            <a:r>
              <a:rPr lang="en-GB" b="1" dirty="0">
                <a:solidFill>
                  <a:prstClr val="black"/>
                </a:solidFill>
                <a:latin typeface="Calibri"/>
                <a:cs typeface="Arial" charset="0"/>
              </a:rPr>
              <a:t>% of transfers where workers report being fully informed on child’s plan and journey</a:t>
            </a:r>
          </a:p>
        </p:txBody>
      </p:sp>
      <p:sp>
        <p:nvSpPr>
          <p:cNvPr id="124" name="TextBox 123"/>
          <p:cNvSpPr txBox="1"/>
          <p:nvPr/>
        </p:nvSpPr>
        <p:spPr>
          <a:xfrm>
            <a:off x="8295228" y="1175438"/>
            <a:ext cx="2257095" cy="1754122"/>
          </a:xfrm>
          <a:prstGeom prst="rect">
            <a:avLst/>
          </a:prstGeom>
          <a:solidFill>
            <a:srgbClr val="FFFF00"/>
          </a:solidFill>
          <a:ln>
            <a:solidFill>
              <a:schemeClr val="tx1"/>
            </a:solidFill>
          </a:ln>
        </p:spPr>
        <p:txBody>
          <a:bodyPr wrap="square" lIns="91232" tIns="45619" rIns="91232" bIns="45619">
            <a:spAutoFit/>
          </a:bodyPr>
          <a:lstStyle/>
          <a:p>
            <a:pPr>
              <a:defRPr/>
            </a:pPr>
            <a:r>
              <a:rPr lang="en-GB" b="1" dirty="0">
                <a:solidFill>
                  <a:prstClr val="black"/>
                </a:solidFill>
                <a:latin typeface="Calibri"/>
                <a:cs typeface="Arial" charset="0"/>
              </a:rPr>
              <a:t>Process :</a:t>
            </a:r>
          </a:p>
          <a:p>
            <a:pPr>
              <a:defRPr/>
            </a:pPr>
            <a:r>
              <a:rPr lang="en-GB" b="1" dirty="0">
                <a:solidFill>
                  <a:prstClr val="black"/>
                </a:solidFill>
                <a:latin typeface="Calibri"/>
                <a:cs typeface="Arial" charset="0"/>
              </a:rPr>
              <a:t>% of cases with support meeting held within 2 weeks of allocation</a:t>
            </a:r>
          </a:p>
          <a:p>
            <a:pPr>
              <a:defRPr/>
            </a:pPr>
            <a:endParaRPr lang="en-GB" b="1" dirty="0">
              <a:solidFill>
                <a:prstClr val="black"/>
              </a:solidFill>
              <a:latin typeface="Calibri"/>
              <a:cs typeface="Arial" charset="0"/>
            </a:endParaRPr>
          </a:p>
        </p:txBody>
      </p:sp>
      <p:sp>
        <p:nvSpPr>
          <p:cNvPr id="17" name="Rectangle 16"/>
          <p:cNvSpPr/>
          <p:nvPr/>
        </p:nvSpPr>
        <p:spPr>
          <a:xfrm>
            <a:off x="1707133" y="1"/>
            <a:ext cx="8680341" cy="646331"/>
          </a:xfrm>
          <a:prstGeom prst="rect">
            <a:avLst/>
          </a:prstGeom>
        </p:spPr>
        <p:txBody>
          <a:bodyPr wrap="square">
            <a:spAutoFit/>
          </a:bodyPr>
          <a:lstStyle/>
          <a:p>
            <a:pPr algn="ctr">
              <a:defRPr/>
            </a:pPr>
            <a:r>
              <a:rPr lang="en-GB" altLang="en-US" b="1" dirty="0">
                <a:solidFill>
                  <a:srgbClr val="000000"/>
                </a:solidFill>
                <a:latin typeface="Calibri" pitchFamily="34" charset="0"/>
              </a:rPr>
              <a:t>Vision</a:t>
            </a:r>
            <a:r>
              <a:rPr lang="en-GB" altLang="en-US" dirty="0">
                <a:solidFill>
                  <a:srgbClr val="000000"/>
                </a:solidFill>
                <a:latin typeface="Calibri" pitchFamily="34" charset="0"/>
              </a:rPr>
              <a:t> – each child lives in a stable, safe, secure and happy home, where they know they will stay until independent and where they can make lifelong connections.</a:t>
            </a:r>
          </a:p>
        </p:txBody>
      </p:sp>
    </p:spTree>
    <p:extLst>
      <p:ext uri="{BB962C8B-B14F-4D97-AF65-F5344CB8AC3E}">
        <p14:creationId xmlns:p14="http://schemas.microsoft.com/office/powerpoint/2010/main" val="17990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2" grpId="0" animBg="1"/>
      <p:bldP spid="123" grpId="0" animBg="1"/>
      <p:bldP spid="1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b="1" dirty="0"/>
              <a:t>Moving from a Concept to a Measure</a:t>
            </a:r>
            <a:endParaRPr lang="en-GB" dirty="0"/>
          </a:p>
        </p:txBody>
      </p:sp>
      <p:graphicFrame>
        <p:nvGraphicFramePr>
          <p:cNvPr id="4" name="Content Placeholder 3"/>
          <p:cNvGraphicFramePr>
            <a:graphicFrameLocks noGrp="1"/>
          </p:cNvGraphicFramePr>
          <p:nvPr>
            <p:ph idx="1"/>
            <p:extLst/>
          </p:nvPr>
        </p:nvGraphicFramePr>
        <p:xfrm>
          <a:off x="1919537" y="1243375"/>
          <a:ext cx="856895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6384033" y="2800042"/>
            <a:ext cx="3528392" cy="2779039"/>
            <a:chOff x="5221902" y="1773521"/>
            <a:chExt cx="2925003" cy="2779039"/>
          </a:xfrm>
        </p:grpSpPr>
        <p:sp>
          <p:nvSpPr>
            <p:cNvPr id="6" name="Rounded Rectangle 5"/>
            <p:cNvSpPr/>
            <p:nvPr/>
          </p:nvSpPr>
          <p:spPr>
            <a:xfrm>
              <a:off x="5221902" y="1845529"/>
              <a:ext cx="2925003" cy="2707031"/>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5380474" y="1773521"/>
              <a:ext cx="2766431" cy="25484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177800" bIns="177800" numCol="1" spcCol="1270" anchor="t" anchorCtr="0">
              <a:noAutofit/>
            </a:bodyPr>
            <a:lstStyle/>
            <a:p>
              <a:pPr marL="342900" indent="-342900">
                <a:buFont typeface="Arial" pitchFamily="34" charset="0"/>
                <a:buChar char="•"/>
              </a:pPr>
              <a:r>
                <a:rPr lang="en-GB" sz="2400" dirty="0"/>
                <a:t>Number of parents who attended monthly meeting about their child's development</a:t>
              </a:r>
            </a:p>
            <a:p>
              <a:pPr marL="0" lvl="1" defTabSz="1111250">
                <a:lnSpc>
                  <a:spcPct val="90000"/>
                </a:lnSpc>
                <a:spcBef>
                  <a:spcPct val="0"/>
                </a:spcBef>
                <a:spcAft>
                  <a:spcPct val="15000"/>
                </a:spcAft>
              </a:pPr>
              <a:endParaRPr lang="en-GB" sz="2500" dirty="0"/>
            </a:p>
          </p:txBody>
        </p:sp>
      </p:grpSp>
      <p:grpSp>
        <p:nvGrpSpPr>
          <p:cNvPr id="9" name="Group 8"/>
          <p:cNvGrpSpPr/>
          <p:nvPr/>
        </p:nvGrpSpPr>
        <p:grpSpPr>
          <a:xfrm>
            <a:off x="6384032" y="2872051"/>
            <a:ext cx="3672408" cy="2707031"/>
            <a:chOff x="5301188" y="1269465"/>
            <a:chExt cx="2925003" cy="2707031"/>
          </a:xfrm>
        </p:grpSpPr>
        <p:sp>
          <p:nvSpPr>
            <p:cNvPr id="10" name="Rounded Rectangle 9"/>
            <p:cNvSpPr/>
            <p:nvPr/>
          </p:nvSpPr>
          <p:spPr>
            <a:xfrm>
              <a:off x="5301188" y="1269465"/>
              <a:ext cx="2925003" cy="2707031"/>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5380474" y="1348751"/>
              <a:ext cx="2766431" cy="25484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177800" bIns="177800" numCol="1" spcCol="1270" anchor="t" anchorCtr="0">
              <a:noAutofit/>
            </a:bodyPr>
            <a:lstStyle/>
            <a:p>
              <a:pPr marL="342900" indent="-342900">
                <a:buFont typeface="Arial" pitchFamily="34" charset="0"/>
                <a:buChar char="•"/>
              </a:pPr>
              <a:r>
                <a:rPr lang="en-GB" sz="2400" dirty="0"/>
                <a:t>% parents/carers who are more confident in understanding their child as a learner</a:t>
              </a:r>
            </a:p>
            <a:p>
              <a:pPr marL="0" lvl="1" defTabSz="1111250">
                <a:lnSpc>
                  <a:spcPct val="90000"/>
                </a:lnSpc>
                <a:spcBef>
                  <a:spcPct val="0"/>
                </a:spcBef>
                <a:spcAft>
                  <a:spcPct val="15000"/>
                </a:spcAft>
              </a:pPr>
              <a:endParaRPr lang="en-GB" sz="2500" dirty="0"/>
            </a:p>
          </p:txBody>
        </p:sp>
      </p:grpSp>
    </p:spTree>
    <p:extLst>
      <p:ext uri="{BB962C8B-B14F-4D97-AF65-F5344CB8AC3E}">
        <p14:creationId xmlns:p14="http://schemas.microsoft.com/office/powerpoint/2010/main" val="229412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b="1" dirty="0"/>
              <a:t>Moving from a Concept to a Measure</a:t>
            </a:r>
            <a:endParaRPr lang="en-GB" dirty="0"/>
          </a:p>
        </p:txBody>
      </p:sp>
      <p:graphicFrame>
        <p:nvGraphicFramePr>
          <p:cNvPr id="4" name="Content Placeholder 3"/>
          <p:cNvGraphicFramePr>
            <a:graphicFrameLocks noGrp="1"/>
          </p:cNvGraphicFramePr>
          <p:nvPr>
            <p:ph idx="1"/>
            <p:extLst/>
          </p:nvPr>
        </p:nvGraphicFramePr>
        <p:xfrm>
          <a:off x="1969251" y="104813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6744074" y="2492897"/>
            <a:ext cx="2925003" cy="2707031"/>
            <a:chOff x="5301188" y="1269465"/>
            <a:chExt cx="2925003" cy="2707031"/>
          </a:xfrm>
        </p:grpSpPr>
        <p:sp>
          <p:nvSpPr>
            <p:cNvPr id="6" name="Rounded Rectangle 5"/>
            <p:cNvSpPr/>
            <p:nvPr/>
          </p:nvSpPr>
          <p:spPr>
            <a:xfrm>
              <a:off x="5301188" y="1269465"/>
              <a:ext cx="2925003" cy="2707031"/>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5380474" y="1348751"/>
              <a:ext cx="2766431" cy="25484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177800" bIns="177800" numCol="1" spcCol="1270" anchor="t" anchorCtr="0">
              <a:noAutofit/>
            </a:bodyPr>
            <a:lstStyle/>
            <a:p>
              <a:r>
                <a:rPr lang="en-GB" sz="2400" dirty="0"/>
                <a:t>% of staff completing self-evaluation paperwork</a:t>
              </a:r>
            </a:p>
            <a:p>
              <a:pPr marL="0" lvl="1" defTabSz="1111250">
                <a:lnSpc>
                  <a:spcPct val="90000"/>
                </a:lnSpc>
                <a:spcBef>
                  <a:spcPct val="0"/>
                </a:spcBef>
                <a:spcAft>
                  <a:spcPct val="15000"/>
                </a:spcAft>
              </a:pPr>
              <a:endParaRPr lang="en-GB" sz="2500" dirty="0"/>
            </a:p>
          </p:txBody>
        </p:sp>
      </p:grpSp>
      <p:grpSp>
        <p:nvGrpSpPr>
          <p:cNvPr id="9" name="Group 8"/>
          <p:cNvGrpSpPr/>
          <p:nvPr/>
        </p:nvGrpSpPr>
        <p:grpSpPr>
          <a:xfrm>
            <a:off x="6795617" y="2492897"/>
            <a:ext cx="2925003" cy="2707031"/>
            <a:chOff x="5301188" y="1269465"/>
            <a:chExt cx="2925003" cy="2707031"/>
          </a:xfrm>
        </p:grpSpPr>
        <p:sp>
          <p:nvSpPr>
            <p:cNvPr id="10" name="Rounded Rectangle 9"/>
            <p:cNvSpPr/>
            <p:nvPr/>
          </p:nvSpPr>
          <p:spPr>
            <a:xfrm>
              <a:off x="5301188" y="1269465"/>
              <a:ext cx="2925003" cy="2707031"/>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5380474" y="1348751"/>
              <a:ext cx="2766431" cy="25484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177800" bIns="177800" numCol="1" spcCol="1270" anchor="t" anchorCtr="0">
              <a:noAutofit/>
            </a:bodyPr>
            <a:lstStyle/>
            <a:p>
              <a:r>
                <a:rPr lang="en-GB" sz="2400" dirty="0"/>
                <a:t>% of staff reporting they are more confident in identifying concerns</a:t>
              </a:r>
              <a:endParaRPr lang="en-GB" sz="2500" dirty="0"/>
            </a:p>
          </p:txBody>
        </p:sp>
      </p:grpSp>
      <p:grpSp>
        <p:nvGrpSpPr>
          <p:cNvPr id="12" name="Group 11"/>
          <p:cNvGrpSpPr/>
          <p:nvPr/>
        </p:nvGrpSpPr>
        <p:grpSpPr>
          <a:xfrm>
            <a:off x="6795617" y="2510702"/>
            <a:ext cx="2925003" cy="2707031"/>
            <a:chOff x="5301188" y="1269465"/>
            <a:chExt cx="2925003" cy="2707031"/>
          </a:xfrm>
        </p:grpSpPr>
        <p:sp>
          <p:nvSpPr>
            <p:cNvPr id="13" name="Rounded Rectangle 12"/>
            <p:cNvSpPr/>
            <p:nvPr/>
          </p:nvSpPr>
          <p:spPr>
            <a:xfrm>
              <a:off x="5301188" y="1269465"/>
              <a:ext cx="2925003" cy="2707031"/>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5380474" y="1348751"/>
              <a:ext cx="2766431" cy="25484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77800" rIns="177800" bIns="177800" numCol="1" spcCol="1270" anchor="t" anchorCtr="0">
              <a:noAutofit/>
            </a:bodyPr>
            <a:lstStyle/>
            <a:p>
              <a:r>
                <a:rPr lang="en-GB" sz="2400" dirty="0"/>
                <a:t>Number of staff reporting improved wellbeing</a:t>
              </a:r>
              <a:endParaRPr lang="en-GB" sz="2500" dirty="0"/>
            </a:p>
          </p:txBody>
        </p:sp>
      </p:grpSp>
    </p:spTree>
    <p:extLst>
      <p:ext uri="{BB962C8B-B14F-4D97-AF65-F5344CB8AC3E}">
        <p14:creationId xmlns:p14="http://schemas.microsoft.com/office/powerpoint/2010/main" val="149196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15480" y="1196076"/>
            <a:ext cx="9318172" cy="512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88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75522" y="37493"/>
            <a:ext cx="2925003" cy="871229"/>
            <a:chOff x="4138" y="76635"/>
            <a:chExt cx="2925003" cy="1054686"/>
          </a:xfrm>
        </p:grpSpPr>
        <p:sp>
          <p:nvSpPr>
            <p:cNvPr id="12" name="Rounded Rectangle 11"/>
            <p:cNvSpPr/>
            <p:nvPr/>
          </p:nvSpPr>
          <p:spPr>
            <a:xfrm>
              <a:off x="4138" y="76635"/>
              <a:ext cx="2925003" cy="1054686"/>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Rounded Rectangle 4"/>
            <p:cNvSpPr/>
            <p:nvPr/>
          </p:nvSpPr>
          <p:spPr>
            <a:xfrm>
              <a:off x="4138" y="76635"/>
              <a:ext cx="2925003" cy="703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06680" numCol="1" spcCol="1270" anchor="t" anchorCtr="0">
              <a:noAutofit/>
            </a:bodyPr>
            <a:lstStyle/>
            <a:p>
              <a:pPr defTabSz="1244600">
                <a:lnSpc>
                  <a:spcPct val="90000"/>
                </a:lnSpc>
                <a:spcBef>
                  <a:spcPct val="0"/>
                </a:spcBef>
                <a:spcAft>
                  <a:spcPct val="35000"/>
                </a:spcAft>
              </a:pPr>
              <a:r>
                <a:rPr lang="en-GB" sz="2800" dirty="0"/>
                <a:t>Concept</a:t>
              </a:r>
            </a:p>
          </p:txBody>
        </p:sp>
      </p:grpSp>
      <p:grpSp>
        <p:nvGrpSpPr>
          <p:cNvPr id="3" name="Group 2"/>
          <p:cNvGrpSpPr/>
          <p:nvPr/>
        </p:nvGrpSpPr>
        <p:grpSpPr>
          <a:xfrm>
            <a:off x="6474204" y="1471058"/>
            <a:ext cx="3366213" cy="1381878"/>
            <a:chOff x="0" y="1391216"/>
            <a:chExt cx="2925003" cy="2700000"/>
          </a:xfrm>
        </p:grpSpPr>
        <p:sp>
          <p:nvSpPr>
            <p:cNvPr id="10" name="Rounded Rectangle 9"/>
            <p:cNvSpPr/>
            <p:nvPr/>
          </p:nvSpPr>
          <p:spPr>
            <a:xfrm>
              <a:off x="0" y="1391216"/>
              <a:ext cx="2925003" cy="2700000"/>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6"/>
            <p:cNvSpPr/>
            <p:nvPr/>
          </p:nvSpPr>
          <p:spPr>
            <a:xfrm>
              <a:off x="79080" y="1470296"/>
              <a:ext cx="2766843" cy="2541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marL="285750" lvl="1" indent="-285750" defTabSz="1244600">
                <a:lnSpc>
                  <a:spcPct val="90000"/>
                </a:lnSpc>
                <a:spcBef>
                  <a:spcPct val="0"/>
                </a:spcBef>
                <a:spcAft>
                  <a:spcPct val="15000"/>
                </a:spcAft>
                <a:buChar char="••"/>
              </a:pPr>
              <a:r>
                <a:rPr lang="en-GB" sz="2000" dirty="0"/>
                <a:t>% of pupils reporting they are confident or very confident </a:t>
              </a:r>
            </a:p>
          </p:txBody>
        </p:sp>
      </p:grpSp>
      <p:grpSp>
        <p:nvGrpSpPr>
          <p:cNvPr id="4" name="Group 3"/>
          <p:cNvGrpSpPr/>
          <p:nvPr/>
        </p:nvGrpSpPr>
        <p:grpSpPr>
          <a:xfrm>
            <a:off x="5143944" y="24935"/>
            <a:ext cx="940050" cy="728241"/>
            <a:chOff x="3372562" y="64076"/>
            <a:chExt cx="940050" cy="728241"/>
          </a:xfrm>
        </p:grpSpPr>
        <p:sp>
          <p:nvSpPr>
            <p:cNvPr id="8" name="Right Arrow 7"/>
            <p:cNvSpPr/>
            <p:nvPr/>
          </p:nvSpPr>
          <p:spPr>
            <a:xfrm>
              <a:off x="3372562" y="64076"/>
              <a:ext cx="940050" cy="728241"/>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9" name="Right Arrow 8"/>
            <p:cNvSpPr/>
            <p:nvPr/>
          </p:nvSpPr>
          <p:spPr>
            <a:xfrm>
              <a:off x="3372562" y="209724"/>
              <a:ext cx="721578" cy="436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7900">
                <a:lnSpc>
                  <a:spcPct val="90000"/>
                </a:lnSpc>
                <a:spcBef>
                  <a:spcPct val="0"/>
                </a:spcBef>
                <a:spcAft>
                  <a:spcPct val="35000"/>
                </a:spcAft>
              </a:pPr>
              <a:endParaRPr lang="en-GB" sz="2200"/>
            </a:p>
          </p:txBody>
        </p:sp>
      </p:grpSp>
      <p:grpSp>
        <p:nvGrpSpPr>
          <p:cNvPr id="5" name="Group 4"/>
          <p:cNvGrpSpPr/>
          <p:nvPr/>
        </p:nvGrpSpPr>
        <p:grpSpPr>
          <a:xfrm>
            <a:off x="6474206" y="37493"/>
            <a:ext cx="2925003" cy="871229"/>
            <a:chOff x="4702822" y="76635"/>
            <a:chExt cx="2925003" cy="1054686"/>
          </a:xfrm>
        </p:grpSpPr>
        <p:sp>
          <p:nvSpPr>
            <p:cNvPr id="6" name="Rounded Rectangle 5"/>
            <p:cNvSpPr/>
            <p:nvPr/>
          </p:nvSpPr>
          <p:spPr>
            <a:xfrm>
              <a:off x="4702822" y="76635"/>
              <a:ext cx="2925003" cy="1054686"/>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Rounded Rectangle 10"/>
            <p:cNvSpPr/>
            <p:nvPr/>
          </p:nvSpPr>
          <p:spPr>
            <a:xfrm>
              <a:off x="4702822" y="76635"/>
              <a:ext cx="2925003" cy="703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06680" numCol="1" spcCol="1270" anchor="t" anchorCtr="0">
              <a:noAutofit/>
            </a:bodyPr>
            <a:lstStyle/>
            <a:p>
              <a:pPr defTabSz="1244600">
                <a:lnSpc>
                  <a:spcPct val="90000"/>
                </a:lnSpc>
                <a:spcBef>
                  <a:spcPct val="0"/>
                </a:spcBef>
                <a:spcAft>
                  <a:spcPct val="35000"/>
                </a:spcAft>
              </a:pPr>
              <a:r>
                <a:rPr lang="en-GB" sz="2800" dirty="0"/>
                <a:t>Measure</a:t>
              </a:r>
            </a:p>
          </p:txBody>
        </p:sp>
      </p:grpSp>
      <p:grpSp>
        <p:nvGrpSpPr>
          <p:cNvPr id="14" name="Group 13"/>
          <p:cNvGrpSpPr/>
          <p:nvPr/>
        </p:nvGrpSpPr>
        <p:grpSpPr>
          <a:xfrm>
            <a:off x="1923783" y="1504472"/>
            <a:ext cx="2925003" cy="1140824"/>
            <a:chOff x="0" y="1391216"/>
            <a:chExt cx="2925003" cy="2700000"/>
          </a:xfrm>
        </p:grpSpPr>
        <p:sp>
          <p:nvSpPr>
            <p:cNvPr id="15" name="Rounded Rectangle 14"/>
            <p:cNvSpPr/>
            <p:nvPr/>
          </p:nvSpPr>
          <p:spPr>
            <a:xfrm>
              <a:off x="0" y="1391216"/>
              <a:ext cx="2925003" cy="2700000"/>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6"/>
            <p:cNvSpPr/>
            <p:nvPr/>
          </p:nvSpPr>
          <p:spPr>
            <a:xfrm>
              <a:off x="79080" y="1470296"/>
              <a:ext cx="2766843" cy="2541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marL="285750" lvl="1" indent="-285750" defTabSz="1244600">
                <a:lnSpc>
                  <a:spcPct val="90000"/>
                </a:lnSpc>
                <a:spcBef>
                  <a:spcPct val="0"/>
                </a:spcBef>
                <a:spcAft>
                  <a:spcPct val="15000"/>
                </a:spcAft>
                <a:buChar char="••"/>
              </a:pPr>
              <a:r>
                <a:rPr lang="en-GB" sz="2800" dirty="0"/>
                <a:t>Learner Confidence</a:t>
              </a:r>
            </a:p>
          </p:txBody>
        </p:sp>
      </p:grpSp>
      <p:grpSp>
        <p:nvGrpSpPr>
          <p:cNvPr id="18" name="Group 17"/>
          <p:cNvGrpSpPr/>
          <p:nvPr/>
        </p:nvGrpSpPr>
        <p:grpSpPr>
          <a:xfrm>
            <a:off x="1923783" y="2996952"/>
            <a:ext cx="2925003" cy="1140824"/>
            <a:chOff x="0" y="1391216"/>
            <a:chExt cx="2925003" cy="2700000"/>
          </a:xfrm>
        </p:grpSpPr>
        <p:sp>
          <p:nvSpPr>
            <p:cNvPr id="19" name="Rounded Rectangle 18"/>
            <p:cNvSpPr/>
            <p:nvPr/>
          </p:nvSpPr>
          <p:spPr>
            <a:xfrm>
              <a:off x="0" y="1391216"/>
              <a:ext cx="2925003" cy="2700000"/>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6"/>
            <p:cNvSpPr/>
            <p:nvPr/>
          </p:nvSpPr>
          <p:spPr>
            <a:xfrm>
              <a:off x="79080" y="1470296"/>
              <a:ext cx="2766843" cy="2541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marL="285750" lvl="1" indent="-285750" defTabSz="1244600">
                <a:lnSpc>
                  <a:spcPct val="90000"/>
                </a:lnSpc>
                <a:spcBef>
                  <a:spcPct val="0"/>
                </a:spcBef>
                <a:spcAft>
                  <a:spcPct val="15000"/>
                </a:spcAft>
                <a:buChar char="••"/>
              </a:pPr>
              <a:r>
                <a:rPr lang="en-GB" sz="2800" dirty="0"/>
                <a:t>Teaching &amp; Learning</a:t>
              </a:r>
            </a:p>
          </p:txBody>
        </p:sp>
      </p:grpSp>
      <p:grpSp>
        <p:nvGrpSpPr>
          <p:cNvPr id="21" name="Group 20"/>
          <p:cNvGrpSpPr/>
          <p:nvPr/>
        </p:nvGrpSpPr>
        <p:grpSpPr>
          <a:xfrm>
            <a:off x="6474205" y="2962716"/>
            <a:ext cx="3366212" cy="1341405"/>
            <a:chOff x="0" y="1391216"/>
            <a:chExt cx="2925003" cy="2700000"/>
          </a:xfrm>
        </p:grpSpPr>
        <p:sp>
          <p:nvSpPr>
            <p:cNvPr id="22" name="Rounded Rectangle 21"/>
            <p:cNvSpPr/>
            <p:nvPr/>
          </p:nvSpPr>
          <p:spPr>
            <a:xfrm>
              <a:off x="0" y="1391216"/>
              <a:ext cx="2925003" cy="2700000"/>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6"/>
            <p:cNvSpPr/>
            <p:nvPr/>
          </p:nvSpPr>
          <p:spPr>
            <a:xfrm>
              <a:off x="79080" y="1470296"/>
              <a:ext cx="2766843" cy="2541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marL="285750" lvl="1" indent="-285750" defTabSz="1244600">
                <a:lnSpc>
                  <a:spcPct val="90000"/>
                </a:lnSpc>
                <a:spcBef>
                  <a:spcPct val="0"/>
                </a:spcBef>
                <a:spcAft>
                  <a:spcPct val="15000"/>
                </a:spcAft>
                <a:buChar char="••"/>
              </a:pPr>
              <a:r>
                <a:rPr lang="en-GB" sz="2000" dirty="0"/>
                <a:t>Number of lessons scored as ‘6’ or above</a:t>
              </a:r>
            </a:p>
          </p:txBody>
        </p:sp>
      </p:grpSp>
      <p:grpSp>
        <p:nvGrpSpPr>
          <p:cNvPr id="24" name="Group 23"/>
          <p:cNvGrpSpPr/>
          <p:nvPr/>
        </p:nvGrpSpPr>
        <p:grpSpPr>
          <a:xfrm>
            <a:off x="1923783" y="4509120"/>
            <a:ext cx="2925003" cy="1140824"/>
            <a:chOff x="0" y="1391216"/>
            <a:chExt cx="2925003" cy="2700000"/>
          </a:xfrm>
        </p:grpSpPr>
        <p:sp>
          <p:nvSpPr>
            <p:cNvPr id="25" name="Rounded Rectangle 24"/>
            <p:cNvSpPr/>
            <p:nvPr/>
          </p:nvSpPr>
          <p:spPr>
            <a:xfrm>
              <a:off x="0" y="1391216"/>
              <a:ext cx="2925003" cy="2700000"/>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6"/>
            <p:cNvSpPr/>
            <p:nvPr/>
          </p:nvSpPr>
          <p:spPr>
            <a:xfrm>
              <a:off x="79080" y="1470296"/>
              <a:ext cx="2766843" cy="2541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marL="285750" lvl="1" indent="-285750" defTabSz="1244600">
                <a:lnSpc>
                  <a:spcPct val="90000"/>
                </a:lnSpc>
                <a:spcBef>
                  <a:spcPct val="0"/>
                </a:spcBef>
                <a:spcAft>
                  <a:spcPct val="15000"/>
                </a:spcAft>
                <a:buChar char="••"/>
              </a:pPr>
              <a:r>
                <a:rPr lang="en-GB" sz="2800" dirty="0"/>
                <a:t>Teaching &amp; Learning</a:t>
              </a:r>
            </a:p>
          </p:txBody>
        </p:sp>
      </p:grpSp>
      <p:grpSp>
        <p:nvGrpSpPr>
          <p:cNvPr id="27" name="Group 26"/>
          <p:cNvGrpSpPr/>
          <p:nvPr/>
        </p:nvGrpSpPr>
        <p:grpSpPr>
          <a:xfrm>
            <a:off x="6474205" y="4456083"/>
            <a:ext cx="3366212" cy="1341405"/>
            <a:chOff x="0" y="1391216"/>
            <a:chExt cx="2925003" cy="2700000"/>
          </a:xfrm>
        </p:grpSpPr>
        <p:sp>
          <p:nvSpPr>
            <p:cNvPr id="28" name="Rounded Rectangle 27"/>
            <p:cNvSpPr/>
            <p:nvPr/>
          </p:nvSpPr>
          <p:spPr>
            <a:xfrm>
              <a:off x="0" y="1391216"/>
              <a:ext cx="2925003" cy="2700000"/>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ed Rectangle 6"/>
            <p:cNvSpPr/>
            <p:nvPr/>
          </p:nvSpPr>
          <p:spPr>
            <a:xfrm>
              <a:off x="79080" y="1470296"/>
              <a:ext cx="2766843" cy="2541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marL="285750" lvl="1" indent="-285750" defTabSz="1244600">
                <a:lnSpc>
                  <a:spcPct val="90000"/>
                </a:lnSpc>
                <a:spcBef>
                  <a:spcPct val="0"/>
                </a:spcBef>
                <a:spcAft>
                  <a:spcPct val="15000"/>
                </a:spcAft>
                <a:buChar char="••"/>
              </a:pPr>
              <a:r>
                <a:rPr lang="en-GB" sz="2000" dirty="0"/>
                <a:t>% of learners reporting lessons were ‘appropriate’ or  ‘quite challenging’</a:t>
              </a:r>
            </a:p>
          </p:txBody>
        </p:sp>
      </p:grpSp>
    </p:spTree>
    <p:extLst>
      <p:ext uri="{BB962C8B-B14F-4D97-AF65-F5344CB8AC3E}">
        <p14:creationId xmlns:p14="http://schemas.microsoft.com/office/powerpoint/2010/main" val="1420724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524000" y="847496"/>
          <a:ext cx="3995936" cy="2509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nvPr>
        </p:nvGraphicFramePr>
        <p:xfrm>
          <a:off x="5738857" y="1043476"/>
          <a:ext cx="4752527" cy="216023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2"/>
          <p:cNvSpPr>
            <a:spLocks/>
          </p:cNvSpPr>
          <p:nvPr/>
        </p:nvSpPr>
        <p:spPr bwMode="auto">
          <a:xfrm>
            <a:off x="1524000" y="6121"/>
            <a:ext cx="9144000" cy="841375"/>
          </a:xfrm>
          <a:prstGeom prst="rect">
            <a:avLst/>
          </a:prstGeom>
          <a:solidFill>
            <a:srgbClr val="00B0F0">
              <a:alpha val="70000"/>
            </a:srgbClr>
          </a:solidFill>
          <a:ln>
            <a:noFill/>
          </a:ln>
          <a:extLst/>
        </p:spPr>
        <p:txBody>
          <a:bodyPr lIns="62506" tIns="35717" rIns="62506" bIns="35717"/>
          <a:lstStyle/>
          <a:p>
            <a:pPr algn="ctr" defTabSz="449263" fontAlgn="base">
              <a:spcBef>
                <a:spcPct val="0"/>
              </a:spcBef>
              <a:spcAft>
                <a:spcPct val="0"/>
              </a:spcAft>
              <a:buClr>
                <a:srgbClr val="000000"/>
              </a:buClr>
              <a:buSzPct val="100000"/>
            </a:pPr>
            <a:r>
              <a:rPr lang="en-GB" sz="3600" dirty="0">
                <a:solidFill>
                  <a:prstClr val="black"/>
                </a:solidFill>
                <a:latin typeface="Calibri Light"/>
                <a:ea typeface="Verdana" panose="020B0604030504040204" pitchFamily="34" charset="0"/>
                <a:cs typeface="Verdana" panose="020B0604030504040204" pitchFamily="34" charset="0"/>
                <a:sym typeface="Calibri Bold" pitchFamily="34" charset="0"/>
              </a:rPr>
              <a:t>Create a measurement plan that matters</a:t>
            </a:r>
          </a:p>
        </p:txBody>
      </p:sp>
      <p:graphicFrame>
        <p:nvGraphicFramePr>
          <p:cNvPr id="7" name="Chart 6"/>
          <p:cNvGraphicFramePr>
            <a:graphicFrameLocks/>
          </p:cNvGraphicFramePr>
          <p:nvPr>
            <p:extLst/>
          </p:nvPr>
        </p:nvGraphicFramePr>
        <p:xfrm>
          <a:off x="1524001" y="3789040"/>
          <a:ext cx="4139952" cy="30712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nvPr>
        </p:nvGraphicFramePr>
        <p:xfrm>
          <a:off x="5807968" y="3717032"/>
          <a:ext cx="4590286" cy="2924944"/>
        </p:xfrm>
        <a:graphic>
          <a:graphicData uri="http://schemas.openxmlformats.org/drawingml/2006/chart">
            <c:chart xmlns:c="http://schemas.openxmlformats.org/drawingml/2006/chart" xmlns:r="http://schemas.openxmlformats.org/officeDocument/2006/relationships" r:id="rId6"/>
          </a:graphicData>
        </a:graphic>
      </p:graphicFrame>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98281" y="2557463"/>
            <a:ext cx="2619375" cy="1231578"/>
          </a:xfrm>
          <a:prstGeom prst="rect">
            <a:avLst/>
          </a:prstGeom>
        </p:spPr>
      </p:pic>
    </p:spTree>
    <p:extLst>
      <p:ext uri="{BB962C8B-B14F-4D97-AF65-F5344CB8AC3E}">
        <p14:creationId xmlns:p14="http://schemas.microsoft.com/office/powerpoint/2010/main" val="337320535"/>
      </p:ext>
    </p:extLst>
  </p:cSld>
  <p:clrMapOvr>
    <a:masterClrMapping/>
  </p:clrMapOvr>
  <mc:AlternateContent xmlns:mc="http://schemas.openxmlformats.org/markup-compatibility/2006" xmlns:p14="http://schemas.microsoft.com/office/powerpoint/2010/main">
    <mc:Choice Requires="p14">
      <p:transition spd="slow" p14:dur="2000" advTm="25257"/>
    </mc:Choice>
    <mc:Fallback xmlns="">
      <p:transition spd="slow" advTm="2525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5BFD2B7-44BD-4D51-9026-F385CB5094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0"/>
            <a:ext cx="9358042" cy="6858000"/>
          </a:xfrm>
          <a:prstGeom prst="rect">
            <a:avLst/>
          </a:prstGeom>
        </p:spPr>
      </p:pic>
      <p:sp>
        <p:nvSpPr>
          <p:cNvPr id="2" name="Title 1"/>
          <p:cNvSpPr>
            <a:spLocks noGrp="1"/>
          </p:cNvSpPr>
          <p:nvPr>
            <p:ph type="title"/>
          </p:nvPr>
        </p:nvSpPr>
        <p:spPr>
          <a:xfrm>
            <a:off x="1524000" y="1"/>
            <a:ext cx="8176682" cy="766221"/>
          </a:xfrm>
        </p:spPr>
        <p:txBody>
          <a:bodyPr>
            <a:normAutofit/>
          </a:bodyPr>
          <a:lstStyle/>
          <a:p>
            <a:pPr algn="ctr"/>
            <a:r>
              <a:rPr lang="en-GB" b="1" dirty="0" smtClean="0">
                <a:solidFill>
                  <a:schemeClr val="bg1"/>
                </a:solidFill>
              </a:rPr>
              <a:t>Practical 2 Exercise : 15 </a:t>
            </a:r>
            <a:r>
              <a:rPr lang="en-GB" b="1" dirty="0" err="1" smtClean="0">
                <a:solidFill>
                  <a:schemeClr val="bg1"/>
                </a:solidFill>
              </a:rPr>
              <a:t>Mins</a:t>
            </a:r>
            <a:endParaRPr lang="en-GB" b="1" dirty="0">
              <a:solidFill>
                <a:schemeClr val="bg1"/>
              </a:solidFill>
            </a:endParaRPr>
          </a:p>
        </p:txBody>
      </p:sp>
      <p:sp>
        <p:nvSpPr>
          <p:cNvPr id="12" name="TextBox 11">
            <a:extLst>
              <a:ext uri="{FF2B5EF4-FFF2-40B4-BE49-F238E27FC236}">
                <a16:creationId xmlns:a16="http://schemas.microsoft.com/office/drawing/2014/main" xmlns="" id="{3A5A9D92-B3D5-43FB-96A1-136BC03B5C88}"/>
              </a:ext>
            </a:extLst>
          </p:cNvPr>
          <p:cNvSpPr txBox="1"/>
          <p:nvPr/>
        </p:nvSpPr>
        <p:spPr>
          <a:xfrm>
            <a:off x="7830449" y="1266367"/>
            <a:ext cx="1828800" cy="5693866"/>
          </a:xfrm>
          <a:prstGeom prst="rect">
            <a:avLst/>
          </a:prstGeom>
          <a:noFill/>
        </p:spPr>
        <p:txBody>
          <a:bodyPr wrap="square" rtlCol="0">
            <a:spAutoFit/>
          </a:bodyPr>
          <a:lstStyle/>
          <a:p>
            <a:pPr defTabSz="457200">
              <a:defRPr/>
            </a:pPr>
            <a:r>
              <a:rPr lang="en-GB" sz="2800" b="1" dirty="0" smtClean="0">
                <a:solidFill>
                  <a:prstClr val="white"/>
                </a:solidFill>
                <a:latin typeface="Calibri" panose="020F0502020204030204"/>
              </a:rPr>
              <a:t>In teams:</a:t>
            </a:r>
          </a:p>
          <a:p>
            <a:pPr defTabSz="457200">
              <a:defRPr/>
            </a:pPr>
            <a:endParaRPr lang="en-GB" sz="2800" b="1" dirty="0" smtClean="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Start to identify your Outcome  Measure and 1 process measure</a:t>
            </a:r>
          </a:p>
          <a:p>
            <a:pPr defTabSz="457200">
              <a:defRPr/>
            </a:pPr>
            <a:endParaRPr lang="en-GB" sz="2800" b="1" dirty="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ALL TEACH ALL LEARN</a:t>
            </a:r>
            <a:endParaRPr lang="en-GB" sz="2800" b="1" dirty="0">
              <a:solidFill>
                <a:prstClr val="white"/>
              </a:solidFill>
              <a:latin typeface="Calibri" panose="020F0502020204030204"/>
            </a:endParaRPr>
          </a:p>
        </p:txBody>
      </p:sp>
    </p:spTree>
    <p:extLst>
      <p:ext uri="{BB962C8B-B14F-4D97-AF65-F5344CB8AC3E}">
        <p14:creationId xmlns:p14="http://schemas.microsoft.com/office/powerpoint/2010/main" val="105144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ublicdomainpictures.net/pictures/180000/velka/dog-using-laptop-comput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857252"/>
            <a:ext cx="3915054" cy="1477328"/>
          </a:xfrm>
          <a:prstGeom prst="rect">
            <a:avLst/>
          </a:prstGeom>
          <a:noFill/>
        </p:spPr>
        <p:txBody>
          <a:bodyPr wrap="square" rtlCol="0">
            <a:spAutoFit/>
          </a:bodyPr>
          <a:lstStyle/>
          <a:p>
            <a:pPr algn="ctr" defTabSz="685800"/>
            <a:r>
              <a:rPr lang="en-GB" sz="3000" b="1" dirty="0" smtClean="0">
                <a:solidFill>
                  <a:prstClr val="black"/>
                </a:solidFill>
                <a:latin typeface="Arial" pitchFamily="34" charset="0"/>
                <a:cs typeface="Arial" pitchFamily="34" charset="0"/>
              </a:rPr>
              <a:t>All Teach, All Learn </a:t>
            </a:r>
          </a:p>
          <a:p>
            <a:pPr algn="ctr" defTabSz="685800"/>
            <a:endParaRPr lang="en-GB" sz="3000" b="1" dirty="0" smtClean="0">
              <a:solidFill>
                <a:prstClr val="black"/>
              </a:solidFill>
              <a:latin typeface="Arial" pitchFamily="34" charset="0"/>
              <a:cs typeface="Arial" pitchFamily="34" charset="0"/>
            </a:endParaRPr>
          </a:p>
          <a:p>
            <a:pPr algn="ctr" defTabSz="685800"/>
            <a:r>
              <a:rPr lang="en-GB" sz="3000" b="1" dirty="0" smtClean="0">
                <a:solidFill>
                  <a:prstClr val="black"/>
                </a:solidFill>
                <a:latin typeface="Arial" pitchFamily="34" charset="0"/>
                <a:cs typeface="Arial" pitchFamily="34" charset="0"/>
              </a:rPr>
              <a:t>Questions?</a:t>
            </a:r>
            <a:endParaRPr lang="en-GB" sz="3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73317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nvPr>
        </p:nvGraphicFramePr>
        <p:xfrm>
          <a:off x="1558696" y="1052736"/>
          <a:ext cx="9036496"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05664" y="-5674"/>
            <a:ext cx="9162336" cy="707886"/>
          </a:xfrm>
          <a:prstGeom prst="rect">
            <a:avLst/>
          </a:prstGeom>
          <a:solidFill>
            <a:srgbClr val="EEECE1">
              <a:alpha val="47059"/>
            </a:srgbClr>
          </a:solidFill>
        </p:spPr>
        <p:txBody>
          <a:bodyPr vert="horz" wrap="square" lIns="91440" tIns="45720" rIns="91440" bIns="45720" rtlCol="0" anchor="ctr">
            <a:spAutoFit/>
          </a:bodyPr>
          <a:lstStyle>
            <a:defPPr>
              <a:defRPr lang="en-US"/>
            </a:defPPr>
            <a:lvl1pPr algn="ctr">
              <a:spcBef>
                <a:spcPct val="0"/>
              </a:spcBef>
              <a:buNone/>
              <a:defRPr sz="4000" b="1"/>
            </a:lvl1pPr>
          </a:lstStyle>
          <a:p>
            <a:r>
              <a:rPr lang="en-GB" dirty="0"/>
              <a:t>Why do we need data for improvement?</a:t>
            </a:r>
          </a:p>
        </p:txBody>
      </p:sp>
    </p:spTree>
    <p:extLst>
      <p:ext uri="{BB962C8B-B14F-4D97-AF65-F5344CB8AC3E}">
        <p14:creationId xmlns:p14="http://schemas.microsoft.com/office/powerpoint/2010/main" val="140418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213042" y="836713"/>
            <a:ext cx="7735887"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5400" b="1" dirty="0">
                <a:solidFill>
                  <a:prstClr val="black"/>
                </a:solidFill>
                <a:latin typeface="Waiting for the Sunrise" panose="02000506000000020004" pitchFamily="2" charset="0"/>
              </a:rPr>
              <a:t>“When you have two data points, it is very likely that one will be different from the other.”</a:t>
            </a:r>
          </a:p>
          <a:p>
            <a:pPr algn="r">
              <a:spcBef>
                <a:spcPct val="50000"/>
              </a:spcBef>
            </a:pPr>
            <a:r>
              <a:rPr lang="en-US" sz="2800" b="1" dirty="0">
                <a:solidFill>
                  <a:prstClr val="black"/>
                </a:solidFill>
                <a:latin typeface="Waiting for the Sunrise" panose="02000506000000020004" pitchFamily="2" charset="0"/>
              </a:rPr>
              <a:t>W. Edwards Deming</a:t>
            </a:r>
          </a:p>
        </p:txBody>
      </p:sp>
    </p:spTree>
    <p:extLst>
      <p:ext uri="{BB962C8B-B14F-4D97-AF65-F5344CB8AC3E}">
        <p14:creationId xmlns:p14="http://schemas.microsoft.com/office/powerpoint/2010/main" val="248947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1524000" y="-7828"/>
            <a:ext cx="9144000" cy="1143000"/>
          </a:xfrm>
          <a:solidFill>
            <a:schemeClr val="tx2">
              <a:lumMod val="40000"/>
              <a:lumOff val="60000"/>
              <a:alpha val="46000"/>
            </a:schemeClr>
          </a:solidFill>
        </p:spPr>
        <p:txBody>
          <a:bodyPr>
            <a:normAutofit/>
          </a:bodyPr>
          <a:lstStyle/>
          <a:p>
            <a:pPr algn="l" eaLnBrk="1" hangingPunct="1"/>
            <a:r>
              <a:rPr lang="en-GB" altLang="en-US" dirty="0">
                <a:ea typeface="ＭＳ Ｐゴシック" panose="020B0600070205080204" pitchFamily="34" charset="-128"/>
              </a:rPr>
              <a:t>Programme</a:t>
            </a:r>
            <a:r>
              <a:rPr lang="en-US" altLang="en-US" dirty="0">
                <a:ea typeface="ＭＳ Ｐゴシック" panose="020B0600070205080204" pitchFamily="34" charset="-128"/>
              </a:rPr>
              <a:t> design and key dates</a:t>
            </a:r>
          </a:p>
        </p:txBody>
      </p:sp>
      <p:sp>
        <p:nvSpPr>
          <p:cNvPr id="2" name="Footer Placeholder 1"/>
          <p:cNvSpPr>
            <a:spLocks noGrp="1"/>
          </p:cNvSpPr>
          <p:nvPr>
            <p:ph type="ftr" sz="quarter" idx="4294967295"/>
          </p:nvPr>
        </p:nvSpPr>
        <p:spPr>
          <a:xfrm>
            <a:off x="1449569" y="6356351"/>
            <a:ext cx="3086100" cy="365125"/>
          </a:xfrm>
          <a:prstGeom prst="rect">
            <a:avLst/>
          </a:prstGeom>
        </p:spPr>
        <p:txBody>
          <a:bodyPr/>
          <a:lstStyle/>
          <a:p>
            <a:pPr>
              <a:defRPr/>
            </a:pPr>
            <a:r>
              <a:rPr lang="en-GB" dirty="0">
                <a:solidFill>
                  <a:srgbClr val="45545F"/>
                </a:solidFill>
                <a:latin typeface="Calibri"/>
              </a:rPr>
              <a:t> </a:t>
            </a:r>
          </a:p>
        </p:txBody>
      </p:sp>
      <p:pic>
        <p:nvPicPr>
          <p:cNvPr id="45071" name="Picture 2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18599" y="1545519"/>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3" name="Rectangle 87"/>
          <p:cNvSpPr>
            <a:spLocks noChangeArrowheads="1"/>
          </p:cNvSpPr>
          <p:nvPr/>
        </p:nvSpPr>
        <p:spPr bwMode="auto">
          <a:xfrm>
            <a:off x="376340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36" name="Rectangle 90"/>
          <p:cNvSpPr>
            <a:spLocks noChangeArrowheads="1"/>
          </p:cNvSpPr>
          <p:nvPr/>
        </p:nvSpPr>
        <p:spPr bwMode="auto">
          <a:xfrm>
            <a:off x="5049732"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39" name="Rectangle 93"/>
          <p:cNvSpPr>
            <a:spLocks noChangeArrowheads="1"/>
          </p:cNvSpPr>
          <p:nvPr/>
        </p:nvSpPr>
        <p:spPr bwMode="auto">
          <a:xfrm>
            <a:off x="6456747"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2" name="Rectangle 96"/>
          <p:cNvSpPr>
            <a:spLocks noChangeArrowheads="1"/>
          </p:cNvSpPr>
          <p:nvPr/>
        </p:nvSpPr>
        <p:spPr bwMode="auto">
          <a:xfrm>
            <a:off x="828547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4" name="Rectangle 99"/>
          <p:cNvSpPr>
            <a:spLocks noChangeArrowheads="1"/>
          </p:cNvSpPr>
          <p:nvPr/>
        </p:nvSpPr>
        <p:spPr bwMode="auto">
          <a:xfrm>
            <a:off x="9145275" y="4654551"/>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5" name="Rectangle 100"/>
          <p:cNvSpPr>
            <a:spLocks noChangeArrowheads="1"/>
          </p:cNvSpPr>
          <p:nvPr/>
        </p:nvSpPr>
        <p:spPr bwMode="auto">
          <a:xfrm>
            <a:off x="9145275" y="48085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pic>
        <p:nvPicPr>
          <p:cNvPr id="45146" name="Picture 10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57161" y="4572001"/>
            <a:ext cx="1475012" cy="19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49" name="Rectangle 104"/>
          <p:cNvSpPr>
            <a:spLocks noChangeArrowheads="1"/>
          </p:cNvSpPr>
          <p:nvPr/>
        </p:nvSpPr>
        <p:spPr bwMode="auto">
          <a:xfrm>
            <a:off x="6402500" y="12382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grpSp>
        <p:nvGrpSpPr>
          <p:cNvPr id="7" name="Group 6"/>
          <p:cNvGrpSpPr/>
          <p:nvPr/>
        </p:nvGrpSpPr>
        <p:grpSpPr>
          <a:xfrm>
            <a:off x="1913863" y="2869721"/>
            <a:ext cx="1188720" cy="1244542"/>
            <a:chOff x="275237" y="2445542"/>
            <a:chExt cx="1188720" cy="1244542"/>
          </a:xfrm>
        </p:grpSpPr>
        <p:sp>
          <p:nvSpPr>
            <p:cNvPr id="45129" name="Rectangle 83"/>
            <p:cNvSpPr>
              <a:spLocks noChangeArrowheads="1"/>
            </p:cNvSpPr>
            <p:nvPr/>
          </p:nvSpPr>
          <p:spPr bwMode="auto">
            <a:xfrm>
              <a:off x="455727" y="3505418"/>
              <a:ext cx="7934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September</a:t>
              </a:r>
              <a:endParaRPr lang="en-US" altLang="en-US" dirty="0">
                <a:solidFill>
                  <a:srgbClr val="009EC2"/>
                </a:solidFill>
              </a:endParaRPr>
            </a:p>
          </p:txBody>
        </p:sp>
        <p:sp>
          <p:nvSpPr>
            <p:cNvPr id="3" name="Oval 2"/>
            <p:cNvSpPr/>
            <p:nvPr/>
          </p:nvSpPr>
          <p:spPr>
            <a:xfrm>
              <a:off x="275237" y="2445542"/>
              <a:ext cx="118872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200" dirty="0" smtClean="0">
                  <a:solidFill>
                    <a:schemeClr val="tx1"/>
                  </a:solidFill>
                  <a:latin typeface="Calibri"/>
                </a:rPr>
                <a:t>Welcome Overview</a:t>
              </a:r>
              <a:endParaRPr lang="en-US" sz="1200" dirty="0">
                <a:solidFill>
                  <a:schemeClr val="tx1"/>
                </a:solidFill>
                <a:latin typeface="Calibri"/>
              </a:endParaRPr>
            </a:p>
          </p:txBody>
        </p:sp>
      </p:grpSp>
      <p:grpSp>
        <p:nvGrpSpPr>
          <p:cNvPr id="8" name="Group 7"/>
          <p:cNvGrpSpPr/>
          <p:nvPr/>
        </p:nvGrpSpPr>
        <p:grpSpPr>
          <a:xfrm>
            <a:off x="3351773" y="2887861"/>
            <a:ext cx="968914" cy="1416668"/>
            <a:chOff x="1698856" y="2508449"/>
            <a:chExt cx="968914" cy="1416668"/>
          </a:xfrm>
        </p:grpSpPr>
        <p:sp>
          <p:nvSpPr>
            <p:cNvPr id="45132" name="Rectangle 86"/>
            <p:cNvSpPr>
              <a:spLocks noChangeArrowheads="1"/>
            </p:cNvSpPr>
            <p:nvPr/>
          </p:nvSpPr>
          <p:spPr bwMode="auto">
            <a:xfrm>
              <a:off x="1698856" y="3555785"/>
              <a:ext cx="961472"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itchFamily="34" charset="0"/>
                  <a:cs typeface="Arial" pitchFamily="34" charset="0"/>
                </a:rPr>
                <a:t>11</a:t>
              </a:r>
              <a:r>
                <a:rPr lang="en-US" altLang="en-US" sz="1200" b="1" baseline="30000" dirty="0" smtClean="0">
                  <a:solidFill>
                    <a:srgbClr val="009EC2"/>
                  </a:solidFill>
                  <a:latin typeface="Arial" pitchFamily="34" charset="0"/>
                  <a:cs typeface="Arial" pitchFamily="34" charset="0"/>
                </a:rPr>
                <a:t>th</a:t>
              </a:r>
              <a:r>
                <a:rPr lang="en-US" altLang="en-US" sz="1200" b="1" dirty="0" smtClean="0">
                  <a:solidFill>
                    <a:srgbClr val="009EC2"/>
                  </a:solidFill>
                  <a:latin typeface="Arial" pitchFamily="34" charset="0"/>
                  <a:cs typeface="Arial" pitchFamily="34" charset="0"/>
                </a:rPr>
                <a:t> Oct</a:t>
              </a:r>
            </a:p>
            <a:p>
              <a:pPr algn="ctr">
                <a:defRPr/>
              </a:pPr>
              <a:r>
                <a:rPr lang="en-US" altLang="en-US" sz="1200" b="1" dirty="0" smtClean="0">
                  <a:solidFill>
                    <a:srgbClr val="009EC2"/>
                  </a:solidFill>
                  <a:latin typeface="Arial" pitchFamily="34" charset="0"/>
                  <a:cs typeface="Arial" pitchFamily="34" charset="0"/>
                </a:rPr>
                <a:t>5</a:t>
              </a:r>
              <a:r>
                <a:rPr lang="en-US" altLang="en-US" sz="1200" b="1" baseline="30000" dirty="0" smtClean="0">
                  <a:solidFill>
                    <a:srgbClr val="009EC2"/>
                  </a:solidFill>
                  <a:latin typeface="Arial" pitchFamily="34" charset="0"/>
                  <a:cs typeface="Arial" pitchFamily="34" charset="0"/>
                </a:rPr>
                <a:t>th</a:t>
              </a:r>
              <a:r>
                <a:rPr lang="en-US" altLang="en-US" sz="1200" b="1" dirty="0" smtClean="0">
                  <a:solidFill>
                    <a:srgbClr val="009EC2"/>
                  </a:solidFill>
                  <a:latin typeface="Arial" pitchFamily="34" charset="0"/>
                  <a:cs typeface="Arial" pitchFamily="34" charset="0"/>
                </a:rPr>
                <a:t> Nov</a:t>
              </a:r>
              <a:endParaRPr lang="en-US" altLang="en-US" sz="1200" b="1" dirty="0">
                <a:solidFill>
                  <a:srgbClr val="009EC2"/>
                </a:solidFill>
                <a:latin typeface="Arial" pitchFamily="34" charset="0"/>
                <a:cs typeface="Arial" pitchFamily="34" charset="0"/>
              </a:endParaRPr>
            </a:p>
          </p:txBody>
        </p:sp>
        <p:sp>
          <p:nvSpPr>
            <p:cNvPr id="4" name="Rectangle 3"/>
            <p:cNvSpPr/>
            <p:nvPr/>
          </p:nvSpPr>
          <p:spPr>
            <a:xfrm>
              <a:off x="1753370" y="2508449"/>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1200" dirty="0">
                  <a:solidFill>
                    <a:srgbClr val="FFFFFF"/>
                  </a:solidFill>
                  <a:latin typeface="Calibri"/>
                </a:rPr>
                <a:t>Workshop 1</a:t>
              </a:r>
            </a:p>
          </p:txBody>
        </p:sp>
      </p:grpSp>
      <p:sp>
        <p:nvSpPr>
          <p:cNvPr id="62" name="Rectangle 61"/>
          <p:cNvSpPr/>
          <p:nvPr/>
        </p:nvSpPr>
        <p:spPr>
          <a:xfrm>
            <a:off x="7197824" y="2871527"/>
            <a:ext cx="914400" cy="914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chemeClr val="bg1"/>
                </a:solidFill>
                <a:latin typeface="Calibri"/>
              </a:rPr>
              <a:t>Sharing Workshop </a:t>
            </a:r>
            <a:endParaRPr lang="en-US" sz="1200" dirty="0">
              <a:solidFill>
                <a:schemeClr val="bg1"/>
              </a:solidFill>
              <a:latin typeface="Calibri"/>
            </a:endParaRPr>
          </a:p>
        </p:txBody>
      </p:sp>
      <p:grpSp>
        <p:nvGrpSpPr>
          <p:cNvPr id="9" name="Group 8"/>
          <p:cNvGrpSpPr/>
          <p:nvPr/>
        </p:nvGrpSpPr>
        <p:grpSpPr>
          <a:xfrm>
            <a:off x="4484172" y="2856349"/>
            <a:ext cx="4884424" cy="1453442"/>
            <a:chOff x="2902206" y="2432170"/>
            <a:chExt cx="4884424" cy="1453442"/>
          </a:xfrm>
        </p:grpSpPr>
        <p:sp>
          <p:nvSpPr>
            <p:cNvPr id="101" name="Rectangle 86"/>
            <p:cNvSpPr>
              <a:spLocks noChangeArrowheads="1"/>
            </p:cNvSpPr>
            <p:nvPr/>
          </p:nvSpPr>
          <p:spPr bwMode="auto">
            <a:xfrm>
              <a:off x="2902206" y="3511018"/>
              <a:ext cx="1084955"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6</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Dec</a:t>
              </a:r>
              <a:endParaRPr lang="en-US" altLang="en-US" sz="1200" b="1" dirty="0">
                <a:solidFill>
                  <a:srgbClr val="009EC2"/>
                </a:solidFill>
                <a:latin typeface="Arial" panose="020B0604020202020204" pitchFamily="34" charset="0"/>
              </a:endParaRPr>
            </a:p>
            <a:p>
              <a:pPr algn="ctr">
                <a:defRPr/>
              </a:pPr>
              <a:r>
                <a:rPr lang="en-US" altLang="en-US" sz="1200" b="1" dirty="0" smtClean="0">
                  <a:solidFill>
                    <a:srgbClr val="009EC2"/>
                  </a:solidFill>
                  <a:latin typeface="Arial" panose="020B0604020202020204" pitchFamily="34" charset="0"/>
                </a:rPr>
                <a:t>10</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Jan </a:t>
              </a:r>
              <a:endParaRPr lang="en-US" altLang="en-US" dirty="0">
                <a:solidFill>
                  <a:srgbClr val="009EC2"/>
                </a:solidFill>
              </a:endParaRPr>
            </a:p>
          </p:txBody>
        </p:sp>
        <p:sp>
          <p:nvSpPr>
            <p:cNvPr id="64" name="Rectangle 86"/>
            <p:cNvSpPr>
              <a:spLocks noChangeArrowheads="1"/>
            </p:cNvSpPr>
            <p:nvPr/>
          </p:nvSpPr>
          <p:spPr bwMode="auto">
            <a:xfrm>
              <a:off x="4179773" y="3514994"/>
              <a:ext cx="1240882"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4</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Feb</a:t>
              </a:r>
            </a:p>
            <a:p>
              <a:pPr algn="ctr">
                <a:defRPr/>
              </a:pPr>
              <a:r>
                <a:rPr lang="en-US" altLang="en-US" sz="1200" b="1" dirty="0" smtClean="0">
                  <a:solidFill>
                    <a:srgbClr val="009EC2"/>
                  </a:solidFill>
                  <a:latin typeface="Arial" panose="020B0604020202020204" pitchFamily="34" charset="0"/>
                </a:rPr>
                <a:t>TBC  </a:t>
              </a:r>
              <a:endParaRPr lang="en-US" altLang="en-US" dirty="0">
                <a:solidFill>
                  <a:srgbClr val="009EC2"/>
                </a:solidFill>
              </a:endParaRPr>
            </a:p>
          </p:txBody>
        </p:sp>
        <p:sp>
          <p:nvSpPr>
            <p:cNvPr id="65" name="Rectangle 86"/>
            <p:cNvSpPr>
              <a:spLocks noChangeArrowheads="1"/>
            </p:cNvSpPr>
            <p:nvPr/>
          </p:nvSpPr>
          <p:spPr bwMode="auto">
            <a:xfrm>
              <a:off x="5543127" y="3516280"/>
              <a:ext cx="1047137" cy="369332"/>
            </a:xfrm>
            <a:prstGeom prst="rect">
              <a:avLst/>
            </a:prstGeom>
            <a:no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endParaRPr lang="en-US" altLang="en-US" sz="1200" b="1" dirty="0" smtClean="0">
                <a:solidFill>
                  <a:srgbClr val="009EC2"/>
                </a:solidFill>
                <a:latin typeface="Arial" panose="020B0604020202020204" pitchFamily="34" charset="0"/>
              </a:endParaRPr>
            </a:p>
            <a:p>
              <a:pPr algn="ctr">
                <a:defRPr/>
              </a:pPr>
              <a:r>
                <a:rPr lang="en-US" altLang="en-US" sz="1200" b="1" dirty="0" smtClean="0">
                  <a:solidFill>
                    <a:srgbClr val="009EC2"/>
                  </a:solidFill>
                  <a:latin typeface="Arial" panose="020B0604020202020204" pitchFamily="34" charset="0"/>
                </a:rPr>
                <a:t>Spring</a:t>
              </a:r>
              <a:endParaRPr lang="en-US" altLang="en-US" dirty="0">
                <a:solidFill>
                  <a:srgbClr val="009EC2"/>
                </a:solidFill>
              </a:endParaRPr>
            </a:p>
          </p:txBody>
        </p:sp>
        <p:sp>
          <p:nvSpPr>
            <p:cNvPr id="6" name="Rectangle 5"/>
            <p:cNvSpPr/>
            <p:nvPr/>
          </p:nvSpPr>
          <p:spPr>
            <a:xfrm>
              <a:off x="3046808" y="2432170"/>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chemeClr val="bg1"/>
                  </a:solidFill>
                  <a:latin typeface="Calibri"/>
                </a:rPr>
                <a:t>Workshop 2</a:t>
              </a:r>
              <a:endParaRPr lang="en-US" sz="1200" dirty="0">
                <a:solidFill>
                  <a:schemeClr val="bg1"/>
                </a:solidFill>
                <a:latin typeface="Calibri"/>
              </a:endParaRPr>
            </a:p>
          </p:txBody>
        </p:sp>
        <p:sp>
          <p:nvSpPr>
            <p:cNvPr id="68" name="Rectangle 67"/>
            <p:cNvSpPr/>
            <p:nvPr/>
          </p:nvSpPr>
          <p:spPr>
            <a:xfrm>
              <a:off x="4327110" y="2442362"/>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rgbClr val="45545F"/>
                  </a:solidFill>
                  <a:latin typeface="Calibri"/>
                </a:rPr>
                <a:t> </a:t>
              </a:r>
              <a:r>
                <a:rPr lang="en-US" sz="1200" dirty="0">
                  <a:solidFill>
                    <a:schemeClr val="bg1"/>
                  </a:solidFill>
                  <a:latin typeface="Calibri"/>
                </a:rPr>
                <a:t>Workshop </a:t>
              </a:r>
              <a:r>
                <a:rPr lang="en-US" sz="1200" dirty="0" smtClean="0">
                  <a:solidFill>
                    <a:schemeClr val="bg1"/>
                  </a:solidFill>
                  <a:latin typeface="Calibri"/>
                </a:rPr>
                <a:t>3</a:t>
              </a:r>
              <a:endParaRPr lang="en-US" sz="1200" dirty="0">
                <a:solidFill>
                  <a:schemeClr val="bg1"/>
                </a:solidFill>
                <a:latin typeface="Calibri"/>
              </a:endParaRPr>
            </a:p>
          </p:txBody>
        </p:sp>
        <p:sp>
          <p:nvSpPr>
            <p:cNvPr id="69" name="Rectangle 68"/>
            <p:cNvSpPr/>
            <p:nvPr/>
          </p:nvSpPr>
          <p:spPr>
            <a:xfrm>
              <a:off x="6872230" y="2439365"/>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200" dirty="0" smtClean="0">
                  <a:solidFill>
                    <a:schemeClr val="tx1"/>
                  </a:solidFill>
                  <a:latin typeface="Calibri"/>
                </a:rPr>
                <a:t>Showcase</a:t>
              </a:r>
              <a:endParaRPr lang="en-US" sz="1200" dirty="0">
                <a:solidFill>
                  <a:schemeClr val="tx1"/>
                </a:solidFill>
                <a:latin typeface="Calibri"/>
              </a:endParaRPr>
            </a:p>
          </p:txBody>
        </p:sp>
      </p:grpSp>
      <p:pic>
        <p:nvPicPr>
          <p:cNvPr id="75" name="Picture 2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11507" y="1676242"/>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01431" y="1615986"/>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67268" y="1608284"/>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86"/>
          <p:cNvSpPr>
            <a:spLocks noChangeArrowheads="1"/>
          </p:cNvSpPr>
          <p:nvPr/>
        </p:nvSpPr>
        <p:spPr bwMode="auto">
          <a:xfrm rot="19722141">
            <a:off x="3902378" y="227138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2</a:t>
            </a:r>
            <a:endParaRPr lang="en-US" altLang="en-US" dirty="0">
              <a:solidFill>
                <a:srgbClr val="009EC2"/>
              </a:solidFill>
            </a:endParaRPr>
          </a:p>
        </p:txBody>
      </p:sp>
      <p:sp>
        <p:nvSpPr>
          <p:cNvPr id="80" name="Rectangle 86"/>
          <p:cNvSpPr>
            <a:spLocks noChangeArrowheads="1"/>
          </p:cNvSpPr>
          <p:nvPr/>
        </p:nvSpPr>
        <p:spPr bwMode="auto">
          <a:xfrm rot="19722141">
            <a:off x="6432910" y="2340304"/>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4</a:t>
            </a:r>
            <a:endParaRPr lang="en-US" altLang="en-US" dirty="0">
              <a:solidFill>
                <a:srgbClr val="009EC2"/>
              </a:solidFill>
            </a:endParaRPr>
          </a:p>
        </p:txBody>
      </p:sp>
      <p:sp>
        <p:nvSpPr>
          <p:cNvPr id="81" name="Rectangle 86"/>
          <p:cNvSpPr>
            <a:spLocks noChangeArrowheads="1"/>
          </p:cNvSpPr>
          <p:nvPr/>
        </p:nvSpPr>
        <p:spPr bwMode="auto">
          <a:xfrm rot="19722141">
            <a:off x="5182836" y="2396147"/>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3</a:t>
            </a:r>
            <a:endParaRPr lang="en-US" altLang="en-US" dirty="0">
              <a:solidFill>
                <a:srgbClr val="009EC2"/>
              </a:solidFill>
            </a:endParaRPr>
          </a:p>
        </p:txBody>
      </p:sp>
      <p:sp>
        <p:nvSpPr>
          <p:cNvPr id="82" name="Rectangle 86"/>
          <p:cNvSpPr>
            <a:spLocks noChangeArrowheads="1"/>
          </p:cNvSpPr>
          <p:nvPr/>
        </p:nvSpPr>
        <p:spPr bwMode="auto">
          <a:xfrm rot="19722141">
            <a:off x="8090025" y="234030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5</a:t>
            </a:r>
            <a:endParaRPr lang="en-US" altLang="en-US" dirty="0">
              <a:solidFill>
                <a:srgbClr val="009EC2"/>
              </a:solidFill>
            </a:endParaRPr>
          </a:p>
        </p:txBody>
      </p:sp>
      <p:cxnSp>
        <p:nvCxnSpPr>
          <p:cNvPr id="18" name="Straight Arrow Connector 17"/>
          <p:cNvCxnSpPr>
            <a:cxnSpLocks/>
            <a:stCxn id="3" idx="6"/>
            <a:endCxn id="4" idx="1"/>
          </p:cNvCxnSpPr>
          <p:nvPr/>
        </p:nvCxnSpPr>
        <p:spPr>
          <a:xfrm>
            <a:off x="3102583" y="3326921"/>
            <a:ext cx="303704" cy="1814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cxnSpLocks/>
          </p:cNvCxnSpPr>
          <p:nvPr/>
        </p:nvCxnSpPr>
        <p:spPr>
          <a:xfrm flipV="1">
            <a:off x="4322153" y="3329721"/>
            <a:ext cx="324038" cy="767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a:stCxn id="68" idx="3"/>
          </p:cNvCxnSpPr>
          <p:nvPr/>
        </p:nvCxnSpPr>
        <p:spPr>
          <a:xfrm>
            <a:off x="6823476" y="3323741"/>
            <a:ext cx="358290" cy="112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13908" y="4976615"/>
            <a:ext cx="6624267" cy="1323439"/>
          </a:xfrm>
          <a:prstGeom prst="rect">
            <a:avLst/>
          </a:prstGeom>
          <a:noFill/>
          <a:ln>
            <a:solidFill>
              <a:schemeClr val="bg2"/>
            </a:solidFill>
          </a:ln>
        </p:spPr>
        <p:txBody>
          <a:bodyPr wrap="square" rtlCol="0">
            <a:spAutoFit/>
          </a:bodyPr>
          <a:lstStyle/>
          <a:p>
            <a:pPr algn="ctr">
              <a:spcBef>
                <a:spcPts val="576"/>
              </a:spcBef>
              <a:defRPr/>
            </a:pPr>
            <a:r>
              <a:rPr lang="en-US" sz="2000" b="1" dirty="0">
                <a:solidFill>
                  <a:srgbClr val="45545F"/>
                </a:solidFill>
                <a:latin typeface="Arial"/>
              </a:rPr>
              <a:t>Support</a:t>
            </a:r>
          </a:p>
          <a:p>
            <a:pPr algn="ctr">
              <a:spcBef>
                <a:spcPts val="576"/>
              </a:spcBef>
              <a:defRPr/>
            </a:pPr>
            <a:r>
              <a:rPr lang="en-US" sz="1500" b="1" dirty="0" smtClean="0">
                <a:solidFill>
                  <a:srgbClr val="00A0AF"/>
                </a:solidFill>
                <a:latin typeface="Arial"/>
              </a:rPr>
              <a:t>National IA          Leadership Team/s </a:t>
            </a:r>
            <a:r>
              <a:rPr lang="en-US" sz="1500" b="1" dirty="0">
                <a:solidFill>
                  <a:srgbClr val="00A0AF"/>
                </a:solidFill>
                <a:latin typeface="Arial"/>
              </a:rPr>
              <a:t>	</a:t>
            </a:r>
            <a:r>
              <a:rPr lang="en-US" sz="1500" b="1" dirty="0" smtClean="0">
                <a:solidFill>
                  <a:srgbClr val="00A0AF"/>
                </a:solidFill>
                <a:latin typeface="Arial"/>
              </a:rPr>
              <a:t> Q.I. Faculty</a:t>
            </a:r>
          </a:p>
          <a:p>
            <a:pPr algn="ctr">
              <a:spcBef>
                <a:spcPts val="576"/>
              </a:spcBef>
              <a:defRPr/>
            </a:pPr>
            <a:r>
              <a:rPr lang="en-US" sz="1500" b="1" dirty="0" smtClean="0">
                <a:solidFill>
                  <a:srgbClr val="00A0AF"/>
                </a:solidFill>
                <a:latin typeface="Arial"/>
              </a:rPr>
              <a:t>QI Zone (</a:t>
            </a:r>
            <a:r>
              <a:rPr lang="en-US" sz="1500" b="1" dirty="0" err="1" smtClean="0">
                <a:solidFill>
                  <a:srgbClr val="00A0AF"/>
                </a:solidFill>
                <a:latin typeface="Arial"/>
              </a:rPr>
              <a:t>TURAS</a:t>
            </a:r>
            <a:r>
              <a:rPr lang="en-US" sz="1500" b="1" dirty="0" smtClean="0">
                <a:solidFill>
                  <a:srgbClr val="00A0AF"/>
                </a:solidFill>
                <a:latin typeface="Arial"/>
              </a:rPr>
              <a:t>)                (Falkirk) </a:t>
            </a:r>
            <a:r>
              <a:rPr lang="en-US" sz="1500" b="1" dirty="0" err="1" smtClean="0">
                <a:solidFill>
                  <a:srgbClr val="00A0AF"/>
                </a:solidFill>
                <a:latin typeface="Arial"/>
              </a:rPr>
              <a:t>GIRFEC</a:t>
            </a:r>
            <a:r>
              <a:rPr lang="en-US" sz="1500" b="1" dirty="0" smtClean="0">
                <a:solidFill>
                  <a:srgbClr val="00A0AF"/>
                </a:solidFill>
                <a:latin typeface="Arial"/>
              </a:rPr>
              <a:t> Practitioner pages</a:t>
            </a:r>
            <a:endParaRPr lang="en-US" sz="1500" b="1" dirty="0">
              <a:solidFill>
                <a:srgbClr val="00A0AF"/>
              </a:solidFill>
              <a:latin typeface="Arial"/>
            </a:endParaRPr>
          </a:p>
          <a:p>
            <a:pPr algn="ctr">
              <a:spcBef>
                <a:spcPts val="576"/>
              </a:spcBef>
              <a:defRPr/>
            </a:pPr>
            <a:r>
              <a:rPr lang="en-US" sz="1500" b="1" dirty="0" smtClean="0">
                <a:solidFill>
                  <a:srgbClr val="00A0AF"/>
                </a:solidFill>
                <a:latin typeface="Arial"/>
              </a:rPr>
              <a:t>All teach ,all learn </a:t>
            </a:r>
            <a:endParaRPr lang="en-US" sz="1500" b="1" dirty="0">
              <a:solidFill>
                <a:srgbClr val="00A0AF"/>
              </a:solidFill>
              <a:latin typeface="Arial"/>
            </a:endParaRPr>
          </a:p>
        </p:txBody>
      </p:sp>
      <p:cxnSp>
        <p:nvCxnSpPr>
          <p:cNvPr id="49" name="Straight Arrow Connector 48"/>
          <p:cNvCxnSpPr/>
          <p:nvPr/>
        </p:nvCxnSpPr>
        <p:spPr>
          <a:xfrm>
            <a:off x="8126301" y="3355842"/>
            <a:ext cx="288643"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endCxn id="68" idx="1"/>
          </p:cNvCxnSpPr>
          <p:nvPr/>
        </p:nvCxnSpPr>
        <p:spPr>
          <a:xfrm flipV="1">
            <a:off x="5543174" y="3323741"/>
            <a:ext cx="365902" cy="2906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41420" y="1658888"/>
            <a:ext cx="843704" cy="10216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7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mechanics of making decisions based on two data points………</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75721" y="2276872"/>
            <a:ext cx="47910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42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0" y="188641"/>
            <a:ext cx="9144000" cy="584775"/>
          </a:xfrm>
          <a:prstGeom prst="rect">
            <a:avLst/>
          </a:prstGeom>
        </p:spPr>
        <p:txBody>
          <a:bodyPr wrap="square">
            <a:spAutoFit/>
          </a:bodyPr>
          <a:lstStyle/>
          <a:p>
            <a:pPr algn="ctr" defTabSz="814774" fontAlgn="base">
              <a:spcBef>
                <a:spcPct val="0"/>
              </a:spcBef>
              <a:spcAft>
                <a:spcPct val="0"/>
              </a:spcAft>
            </a:pPr>
            <a:r>
              <a:rPr lang="en-GB" sz="3200" b="1" dirty="0">
                <a:solidFill>
                  <a:srgbClr val="FFFF00"/>
                </a:solidFill>
                <a:ea typeface="Times New Roman" pitchFamily="18" charset="0"/>
                <a:cs typeface="Calibri" pitchFamily="34" charset="0"/>
              </a:rPr>
              <a:t>Importance of measurement over time</a:t>
            </a:r>
            <a:endParaRPr lang="en-GB" sz="4000" dirty="0">
              <a:solidFill>
                <a:srgbClr val="FFFF00"/>
              </a:solidFill>
              <a:ea typeface="Times New Roman" pitchFamily="18" charset="0"/>
              <a:cs typeface="Calibri" pitchFamily="34" charset="0"/>
            </a:endParaRPr>
          </a:p>
        </p:txBody>
      </p:sp>
    </p:spTree>
    <p:extLst>
      <p:ext uri="{BB962C8B-B14F-4D97-AF65-F5344CB8AC3E}">
        <p14:creationId xmlns:p14="http://schemas.microsoft.com/office/powerpoint/2010/main" val="7603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3791" y="1389550"/>
            <a:ext cx="9314753" cy="5578755"/>
          </a:xfrm>
          <a:prstGeom prst="rect">
            <a:avLst/>
          </a:prstGeom>
        </p:spPr>
      </p:pic>
      <p:sp>
        <p:nvSpPr>
          <p:cNvPr id="3" name="TextBox 2"/>
          <p:cNvSpPr txBox="1"/>
          <p:nvPr/>
        </p:nvSpPr>
        <p:spPr>
          <a:xfrm>
            <a:off x="1631504" y="1"/>
            <a:ext cx="8784976" cy="830997"/>
          </a:xfrm>
          <a:prstGeom prst="rect">
            <a:avLst/>
          </a:prstGeom>
          <a:noFill/>
        </p:spPr>
        <p:txBody>
          <a:bodyPr wrap="square" rtlCol="0">
            <a:spAutoFit/>
          </a:bodyPr>
          <a:lstStyle/>
          <a:p>
            <a:r>
              <a:rPr lang="en-GB" sz="4800" b="1" dirty="0">
                <a:solidFill>
                  <a:srgbClr val="C00000"/>
                </a:solidFill>
              </a:rPr>
              <a:t>Understanding Variation</a:t>
            </a:r>
          </a:p>
        </p:txBody>
      </p:sp>
    </p:spTree>
    <p:extLst>
      <p:ext uri="{BB962C8B-B14F-4D97-AF65-F5344CB8AC3E}">
        <p14:creationId xmlns:p14="http://schemas.microsoft.com/office/powerpoint/2010/main" val="405408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025C9D0-5965-4F63-B5BC-A3D324053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124744"/>
            <a:ext cx="9144000" cy="5756916"/>
          </a:xfrm>
          <a:prstGeom prst="rect">
            <a:avLst/>
          </a:prstGeom>
        </p:spPr>
      </p:pic>
      <p:sp>
        <p:nvSpPr>
          <p:cNvPr id="6" name="TextBox 5">
            <a:extLst>
              <a:ext uri="{FF2B5EF4-FFF2-40B4-BE49-F238E27FC236}">
                <a16:creationId xmlns:a16="http://schemas.microsoft.com/office/drawing/2014/main" xmlns="" id="{1302C0AC-ED78-4DA2-9EEF-060D560CA066}"/>
              </a:ext>
            </a:extLst>
          </p:cNvPr>
          <p:cNvSpPr txBox="1"/>
          <p:nvPr/>
        </p:nvSpPr>
        <p:spPr>
          <a:xfrm>
            <a:off x="1631504" y="116632"/>
            <a:ext cx="8136904"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Common Cause Variation</a:t>
            </a:r>
          </a:p>
        </p:txBody>
      </p:sp>
    </p:spTree>
    <p:extLst>
      <p:ext uri="{BB962C8B-B14F-4D97-AF65-F5344CB8AC3E}">
        <p14:creationId xmlns:p14="http://schemas.microsoft.com/office/powerpoint/2010/main" val="131694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CT_980796_1">
            <a:extLst>
              <a:ext uri="{FF2B5EF4-FFF2-40B4-BE49-F238E27FC236}">
                <a16:creationId xmlns:a16="http://schemas.microsoft.com/office/drawing/2014/main" xmlns="" id="{CCB3286F-1EC4-45B2-8B3A-76FD4D8C2A57}"/>
              </a:ext>
            </a:extLst>
          </p:cNvPr>
          <p:cNvGraphicFramePr>
            <a:graphicFrameLocks/>
          </p:cNvGraphicFramePr>
          <p:nvPr>
            <p:extLst/>
          </p:nvPr>
        </p:nvGraphicFramePr>
        <p:xfrm>
          <a:off x="1524000" y="764704"/>
          <a:ext cx="9144000"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6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FA11E71-3DD9-42F8-AC17-3A97D7D1C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1" y="1628800"/>
            <a:ext cx="5489949" cy="3456384"/>
          </a:xfrm>
          <a:prstGeom prst="rect">
            <a:avLst/>
          </a:prstGeom>
        </p:spPr>
      </p:pic>
      <p:sp>
        <p:nvSpPr>
          <p:cNvPr id="3" name="TextBox 2">
            <a:extLst>
              <a:ext uri="{FF2B5EF4-FFF2-40B4-BE49-F238E27FC236}">
                <a16:creationId xmlns:a16="http://schemas.microsoft.com/office/drawing/2014/main" xmlns="" id="{581BDFD2-F07B-4B8E-85C0-3B272C350861}"/>
              </a:ext>
            </a:extLst>
          </p:cNvPr>
          <p:cNvSpPr txBox="1"/>
          <p:nvPr/>
        </p:nvSpPr>
        <p:spPr>
          <a:xfrm>
            <a:off x="7176120" y="1052737"/>
            <a:ext cx="3384376" cy="4893647"/>
          </a:xfrm>
          <a:prstGeom prst="rect">
            <a:avLst/>
          </a:prstGeom>
          <a:noFill/>
        </p:spPr>
        <p:txBody>
          <a:bodyPr wrap="square" rtlCol="0">
            <a:spAutoFit/>
          </a:bodyPr>
          <a:lstStyle/>
          <a:p>
            <a:r>
              <a:rPr lang="en-GB" sz="2400" dirty="0">
                <a:solidFill>
                  <a:schemeClr val="tx2">
                    <a:lumMod val="60000"/>
                    <a:lumOff val="40000"/>
                  </a:schemeClr>
                </a:solidFill>
                <a:latin typeface="Arial" panose="020B0604020202020204" pitchFamily="34" charset="0"/>
                <a:cs typeface="Arial" panose="020B0604020202020204" pitchFamily="34" charset="0"/>
              </a:rPr>
              <a:t>Inherent in the design </a:t>
            </a:r>
          </a:p>
          <a:p>
            <a:endParaRPr lang="en-GB" sz="2400" dirty="0">
              <a:latin typeface="Arial" panose="020B0604020202020204" pitchFamily="34" charset="0"/>
              <a:cs typeface="Arial" panose="020B0604020202020204" pitchFamily="34" charset="0"/>
            </a:endParaRPr>
          </a:p>
          <a:p>
            <a:r>
              <a:rPr lang="en-GB" sz="2400" dirty="0">
                <a:solidFill>
                  <a:srgbClr val="7030A0"/>
                </a:solidFill>
                <a:latin typeface="Arial" panose="020B0604020202020204" pitchFamily="34" charset="0"/>
                <a:cs typeface="Arial" panose="020B0604020202020204" pitchFamily="34" charset="0"/>
              </a:rPr>
              <a:t>Due to regular, natural or ordinary causes</a:t>
            </a:r>
          </a:p>
          <a:p>
            <a:endParaRPr lang="en-GB" sz="2400" dirty="0">
              <a:latin typeface="Arial" panose="020B0604020202020204" pitchFamily="34" charset="0"/>
              <a:cs typeface="Arial" panose="020B0604020202020204" pitchFamily="34" charset="0"/>
            </a:endParaRPr>
          </a:p>
          <a:p>
            <a:r>
              <a:rPr lang="en-GB" sz="2400" dirty="0">
                <a:solidFill>
                  <a:schemeClr val="tx2">
                    <a:lumMod val="60000"/>
                    <a:lumOff val="40000"/>
                  </a:schemeClr>
                </a:solidFill>
                <a:latin typeface="Arial" panose="020B0604020202020204" pitchFamily="34" charset="0"/>
                <a:cs typeface="Arial" panose="020B0604020202020204" pitchFamily="34" charset="0"/>
              </a:rPr>
              <a:t>Affects all the outcomes of a process</a:t>
            </a:r>
          </a:p>
          <a:p>
            <a:endParaRPr lang="en-GB" sz="2400" dirty="0">
              <a:latin typeface="Arial" panose="020B0604020202020204" pitchFamily="34" charset="0"/>
              <a:cs typeface="Arial" panose="020B0604020202020204" pitchFamily="34" charset="0"/>
            </a:endParaRPr>
          </a:p>
          <a:p>
            <a:r>
              <a:rPr lang="en-GB" sz="2400" dirty="0">
                <a:solidFill>
                  <a:srgbClr val="7030A0"/>
                </a:solidFill>
                <a:latin typeface="Arial" panose="020B0604020202020204" pitchFamily="34" charset="0"/>
                <a:cs typeface="Arial" panose="020B0604020202020204" pitchFamily="34" charset="0"/>
              </a:rPr>
              <a:t>Stable process that is predictable</a:t>
            </a:r>
          </a:p>
          <a:p>
            <a:endParaRPr lang="en-GB" sz="2400" dirty="0">
              <a:latin typeface="Arial" panose="020B0604020202020204" pitchFamily="34" charset="0"/>
              <a:cs typeface="Arial" panose="020B0604020202020204" pitchFamily="34" charset="0"/>
            </a:endParaRPr>
          </a:p>
          <a:p>
            <a:r>
              <a:rPr lang="en-GB" sz="2400" dirty="0">
                <a:solidFill>
                  <a:schemeClr val="tx2">
                    <a:lumMod val="60000"/>
                    <a:lumOff val="40000"/>
                  </a:schemeClr>
                </a:solidFill>
                <a:latin typeface="Arial" panose="020B0604020202020204" pitchFamily="34" charset="0"/>
                <a:cs typeface="Arial" panose="020B0604020202020204" pitchFamily="34" charset="0"/>
              </a:rPr>
              <a:t>Also known as random unassignable variation</a:t>
            </a:r>
          </a:p>
        </p:txBody>
      </p:sp>
      <p:sp>
        <p:nvSpPr>
          <p:cNvPr id="4" name="TextBox 3">
            <a:extLst>
              <a:ext uri="{FF2B5EF4-FFF2-40B4-BE49-F238E27FC236}">
                <a16:creationId xmlns:a16="http://schemas.microsoft.com/office/drawing/2014/main" xmlns="" id="{41C5CF80-0755-496F-AB6E-14C584536197}"/>
              </a:ext>
            </a:extLst>
          </p:cNvPr>
          <p:cNvSpPr txBox="1"/>
          <p:nvPr/>
        </p:nvSpPr>
        <p:spPr>
          <a:xfrm>
            <a:off x="1631504" y="116632"/>
            <a:ext cx="8136904"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Common Cause Variation</a:t>
            </a:r>
          </a:p>
        </p:txBody>
      </p:sp>
    </p:spTree>
    <p:extLst>
      <p:ext uri="{BB962C8B-B14F-4D97-AF65-F5344CB8AC3E}">
        <p14:creationId xmlns:p14="http://schemas.microsoft.com/office/powerpoint/2010/main" val="1170124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7327522-1D98-46CF-B65B-0571ACB16CF6}"/>
              </a:ext>
            </a:extLst>
          </p:cNvPr>
          <p:cNvSpPr txBox="1"/>
          <p:nvPr/>
        </p:nvSpPr>
        <p:spPr>
          <a:xfrm>
            <a:off x="1631504" y="116632"/>
            <a:ext cx="8136904"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Special Cause Variation</a:t>
            </a:r>
          </a:p>
        </p:txBody>
      </p:sp>
      <p:pic>
        <p:nvPicPr>
          <p:cNvPr id="4" name="Picture 3">
            <a:extLst>
              <a:ext uri="{FF2B5EF4-FFF2-40B4-BE49-F238E27FC236}">
                <a16:creationId xmlns:a16="http://schemas.microsoft.com/office/drawing/2014/main" xmlns="" id="{819F8E6B-5BC1-4D97-A9C5-0291F15FB83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87488" y="824518"/>
            <a:ext cx="9180512" cy="6083004"/>
          </a:xfrm>
          <a:prstGeom prst="rect">
            <a:avLst/>
          </a:prstGeom>
        </p:spPr>
      </p:pic>
    </p:spTree>
    <p:extLst>
      <p:ext uri="{BB962C8B-B14F-4D97-AF65-F5344CB8AC3E}">
        <p14:creationId xmlns:p14="http://schemas.microsoft.com/office/powerpoint/2010/main" val="106130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CT_13875_1">
            <a:extLst>
              <a:ext uri="{FF2B5EF4-FFF2-40B4-BE49-F238E27FC236}">
                <a16:creationId xmlns:a16="http://schemas.microsoft.com/office/drawing/2014/main" xmlns="" id="{C799EB71-1025-4050-8D41-3521578627DF}"/>
              </a:ext>
            </a:extLst>
          </p:cNvPr>
          <p:cNvGraphicFramePr>
            <a:graphicFrameLocks/>
          </p:cNvGraphicFramePr>
          <p:nvPr>
            <p:extLst/>
          </p:nvPr>
        </p:nvGraphicFramePr>
        <p:xfrm>
          <a:off x="1524000" y="548680"/>
          <a:ext cx="9144000"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159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7327522-1D98-46CF-B65B-0571ACB16CF6}"/>
              </a:ext>
            </a:extLst>
          </p:cNvPr>
          <p:cNvSpPr txBox="1"/>
          <p:nvPr/>
        </p:nvSpPr>
        <p:spPr>
          <a:xfrm>
            <a:off x="1631504" y="116632"/>
            <a:ext cx="8136904" cy="707886"/>
          </a:xfrm>
          <a:prstGeom prst="rect">
            <a:avLst/>
          </a:prstGeom>
          <a:noFill/>
        </p:spPr>
        <p:txBody>
          <a:bodyPr wrap="square" rtlCol="0">
            <a:spAutoFit/>
          </a:bodyPr>
          <a:lstStyle/>
          <a:p>
            <a:pPr>
              <a:defRPr/>
            </a:pPr>
            <a:r>
              <a:rPr lang="en-GB" sz="4000" dirty="0">
                <a:solidFill>
                  <a:prstClr val="black"/>
                </a:solidFill>
                <a:latin typeface="Arial" panose="020B0604020202020204" pitchFamily="34" charset="0"/>
                <a:cs typeface="Arial" panose="020B0604020202020204" pitchFamily="34" charset="0"/>
              </a:rPr>
              <a:t>Special Cause Variation</a:t>
            </a:r>
          </a:p>
        </p:txBody>
      </p:sp>
      <p:pic>
        <p:nvPicPr>
          <p:cNvPr id="4" name="Picture 3">
            <a:extLst>
              <a:ext uri="{FF2B5EF4-FFF2-40B4-BE49-F238E27FC236}">
                <a16:creationId xmlns:a16="http://schemas.microsoft.com/office/drawing/2014/main" xmlns="" id="{819F8E6B-5BC1-4D97-A9C5-0291F15FB83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1" y="1484784"/>
            <a:ext cx="5901859" cy="3910570"/>
          </a:xfrm>
          <a:prstGeom prst="rect">
            <a:avLst/>
          </a:prstGeom>
        </p:spPr>
      </p:pic>
      <p:sp>
        <p:nvSpPr>
          <p:cNvPr id="3" name="TextBox 2">
            <a:extLst>
              <a:ext uri="{FF2B5EF4-FFF2-40B4-BE49-F238E27FC236}">
                <a16:creationId xmlns:a16="http://schemas.microsoft.com/office/drawing/2014/main" xmlns="" id="{3644C224-9FED-4920-9865-326BAF783F70}"/>
              </a:ext>
            </a:extLst>
          </p:cNvPr>
          <p:cNvSpPr txBox="1"/>
          <p:nvPr/>
        </p:nvSpPr>
        <p:spPr>
          <a:xfrm>
            <a:off x="7454199" y="824519"/>
            <a:ext cx="3242141" cy="4893647"/>
          </a:xfrm>
          <a:prstGeom prst="rect">
            <a:avLst/>
          </a:prstGeom>
          <a:noFill/>
        </p:spPr>
        <p:txBody>
          <a:bodyPr wrap="square" rtlCol="0">
            <a:spAutoFit/>
          </a:bodyPr>
          <a:lstStyle/>
          <a:p>
            <a:r>
              <a:rPr lang="en-GB" sz="2400" dirty="0">
                <a:solidFill>
                  <a:schemeClr val="tx2">
                    <a:lumMod val="60000"/>
                    <a:lumOff val="40000"/>
                  </a:schemeClr>
                </a:solidFill>
                <a:latin typeface="Arial" panose="020B0604020202020204" pitchFamily="34" charset="0"/>
                <a:cs typeface="Arial" panose="020B0604020202020204" pitchFamily="34" charset="0"/>
              </a:rPr>
              <a:t>Due to irregular or unnatural causes</a:t>
            </a:r>
          </a:p>
          <a:p>
            <a:endParaRPr lang="en-GB" sz="2400" dirty="0">
              <a:latin typeface="Arial" panose="020B0604020202020204" pitchFamily="34" charset="0"/>
              <a:cs typeface="Arial" panose="020B0604020202020204" pitchFamily="34" charset="0"/>
            </a:endParaRPr>
          </a:p>
          <a:p>
            <a:r>
              <a:rPr lang="en-GB" sz="2400" dirty="0">
                <a:solidFill>
                  <a:srgbClr val="7030A0"/>
                </a:solidFill>
                <a:latin typeface="Arial" panose="020B0604020202020204" pitchFamily="34" charset="0"/>
                <a:cs typeface="Arial" panose="020B0604020202020204" pitchFamily="34" charset="0"/>
              </a:rPr>
              <a:t>Affect some but not all aspects of the process</a:t>
            </a:r>
          </a:p>
          <a:p>
            <a:endParaRPr lang="en-GB" sz="2400" dirty="0">
              <a:latin typeface="Arial" panose="020B0604020202020204" pitchFamily="34" charset="0"/>
              <a:cs typeface="Arial" panose="020B0604020202020204" pitchFamily="34" charset="0"/>
            </a:endParaRPr>
          </a:p>
          <a:p>
            <a:r>
              <a:rPr lang="en-GB" sz="2400" dirty="0">
                <a:solidFill>
                  <a:schemeClr val="tx2">
                    <a:lumMod val="60000"/>
                    <a:lumOff val="40000"/>
                  </a:schemeClr>
                </a:solidFill>
                <a:latin typeface="Arial" panose="020B0604020202020204" pitchFamily="34" charset="0"/>
                <a:cs typeface="Arial" panose="020B0604020202020204" pitchFamily="34" charset="0"/>
              </a:rPr>
              <a:t>Results in an unstable process that is not predictable</a:t>
            </a:r>
          </a:p>
          <a:p>
            <a:endParaRPr lang="en-GB" sz="2400" dirty="0">
              <a:latin typeface="Arial" panose="020B0604020202020204" pitchFamily="34" charset="0"/>
              <a:cs typeface="Arial" panose="020B0604020202020204" pitchFamily="34" charset="0"/>
            </a:endParaRPr>
          </a:p>
          <a:p>
            <a:r>
              <a:rPr lang="en-GB" sz="2400" dirty="0">
                <a:solidFill>
                  <a:srgbClr val="7030A0"/>
                </a:solidFill>
                <a:latin typeface="Arial" panose="020B0604020202020204" pitchFamily="34" charset="0"/>
                <a:cs typeface="Arial" panose="020B0604020202020204" pitchFamily="34" charset="0"/>
              </a:rPr>
              <a:t>Also known as non-random or assignable variation</a:t>
            </a:r>
          </a:p>
        </p:txBody>
      </p:sp>
    </p:spTree>
    <p:extLst>
      <p:ext uri="{BB962C8B-B14F-4D97-AF65-F5344CB8AC3E}">
        <p14:creationId xmlns:p14="http://schemas.microsoft.com/office/powerpoint/2010/main" val="2090266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90066"/>
          </a:xfrm>
        </p:spPr>
        <p:txBody>
          <a:bodyPr>
            <a:normAutofit fontScale="90000"/>
          </a:bodyPr>
          <a:lstStyle/>
          <a:p>
            <a:r>
              <a:rPr lang="en-GB" dirty="0">
                <a:solidFill>
                  <a:srgbClr val="C00000"/>
                </a:solidFill>
              </a:rPr>
              <a:t>Run</a:t>
            </a:r>
            <a:r>
              <a:rPr lang="en-GB" dirty="0">
                <a:solidFill>
                  <a:srgbClr val="C00000"/>
                </a:solidFill>
                <a:effectLst>
                  <a:outerShdw blurRad="38100" dist="38100" dir="2700000" algn="tl">
                    <a:srgbClr val="000000">
                      <a:alpha val="43137"/>
                    </a:srgbClr>
                  </a:outerShdw>
                </a:effectLst>
              </a:rPr>
              <a:t> </a:t>
            </a:r>
            <a:r>
              <a:rPr lang="en-GB" dirty="0">
                <a:solidFill>
                  <a:srgbClr val="C00000"/>
                </a:solidFill>
              </a:rPr>
              <a:t>Charts</a:t>
            </a:r>
            <a:endParaRPr lang="en-GB" dirty="0"/>
          </a:p>
        </p:txBody>
      </p:sp>
      <p:sp>
        <p:nvSpPr>
          <p:cNvPr id="3" name="Content Placeholder 2"/>
          <p:cNvSpPr>
            <a:spLocks noGrp="1"/>
          </p:cNvSpPr>
          <p:nvPr>
            <p:ph idx="1"/>
          </p:nvPr>
        </p:nvSpPr>
        <p:spPr>
          <a:xfrm>
            <a:off x="1981200" y="764704"/>
            <a:ext cx="8363272" cy="5688632"/>
          </a:xfrm>
        </p:spPr>
        <p:txBody>
          <a:bodyPr>
            <a:normAutofit/>
          </a:bodyPr>
          <a:lstStyle/>
          <a:p>
            <a:pPr marL="0" indent="0">
              <a:buNone/>
            </a:pPr>
            <a:r>
              <a:rPr lang="en-US" dirty="0"/>
              <a:t>Display data to make process performance visible</a:t>
            </a:r>
            <a:endParaRPr lang="en-GB" dirty="0"/>
          </a:p>
          <a:p>
            <a:pPr>
              <a:lnSpc>
                <a:spcPct val="90000"/>
              </a:lnSpc>
            </a:pPr>
            <a:endParaRPr lang="en-GB" dirty="0"/>
          </a:p>
          <a:p>
            <a:pPr>
              <a:lnSpc>
                <a:spcPct val="90000"/>
              </a:lnSpc>
            </a:pPr>
            <a:endParaRPr lang="en-GB" dirty="0"/>
          </a:p>
          <a:p>
            <a:endParaRPr lang="en-GB" dirty="0"/>
          </a:p>
          <a:p>
            <a:endParaRPr lang="en-GB" dirty="0"/>
          </a:p>
          <a:p>
            <a:endParaRPr lang="en-GB" dirty="0"/>
          </a:p>
          <a:p>
            <a:endParaRPr lang="en-GB" dirty="0"/>
          </a:p>
          <a:p>
            <a:endParaRPr lang="en-GB" dirty="0"/>
          </a:p>
          <a:p>
            <a:endParaRPr lang="en-GB"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9657" y="1412777"/>
            <a:ext cx="568863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Callout 4"/>
          <p:cNvSpPr/>
          <p:nvPr/>
        </p:nvSpPr>
        <p:spPr>
          <a:xfrm>
            <a:off x="8688288" y="1916832"/>
            <a:ext cx="1728193" cy="115212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Centre line is the median</a:t>
            </a:r>
          </a:p>
        </p:txBody>
      </p:sp>
      <p:sp>
        <p:nvSpPr>
          <p:cNvPr id="6" name="Up Arrow Callout 5"/>
          <p:cNvSpPr/>
          <p:nvPr/>
        </p:nvSpPr>
        <p:spPr>
          <a:xfrm>
            <a:off x="5447928" y="5445224"/>
            <a:ext cx="3744416" cy="115212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prstClr val="white"/>
                </a:solidFill>
              </a:rPr>
              <a:t>Usually time is represented along the bottom</a:t>
            </a:r>
          </a:p>
        </p:txBody>
      </p:sp>
    </p:spTree>
    <p:extLst>
      <p:ext uri="{BB962C8B-B14F-4D97-AF65-F5344CB8AC3E}">
        <p14:creationId xmlns:p14="http://schemas.microsoft.com/office/powerpoint/2010/main" val="257553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altLang="en-US" dirty="0" smtClean="0">
                <a:latin typeface="Verdana" pitchFamily="34" charset="0"/>
              </a:rPr>
              <a:t>By the end of this session you will…….</a:t>
            </a:r>
          </a:p>
        </p:txBody>
      </p:sp>
      <p:pic>
        <p:nvPicPr>
          <p:cNvPr id="11267" name="Picture 5" descr="C:\Users\Z419309\Pictures\workshop.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1980481" y="2173189"/>
            <a:ext cx="4039200" cy="3380034"/>
          </a:xfrm>
        </p:spPr>
      </p:pic>
      <p:sp>
        <p:nvSpPr>
          <p:cNvPr id="9" name="Content Placeholder 8"/>
          <p:cNvSpPr>
            <a:spLocks noGrp="1"/>
          </p:cNvSpPr>
          <p:nvPr>
            <p:ph sz="half" idx="2"/>
          </p:nvPr>
        </p:nvSpPr>
        <p:spPr/>
        <p:txBody>
          <a:bodyPr>
            <a:normAutofit fontScale="92500" lnSpcReduction="20000"/>
          </a:bodyPr>
          <a:lstStyle/>
          <a:p>
            <a:pPr marL="414726" indent="-414726">
              <a:defRPr/>
            </a:pPr>
            <a:r>
              <a:rPr lang="en-GB" dirty="0" smtClean="0">
                <a:solidFill>
                  <a:schemeClr val="tx1"/>
                </a:solidFill>
                <a:ea typeface="Verdana" pitchFamily="34" charset="0"/>
                <a:cs typeface="Arial" pitchFamily="34" charset="0"/>
              </a:rPr>
              <a:t>Have a STAN aim and strong Driver Diagram (theory of change)</a:t>
            </a:r>
            <a:endParaRPr lang="en-GB" dirty="0" smtClean="0">
              <a:solidFill>
                <a:schemeClr val="tx2"/>
              </a:solidFill>
              <a:ea typeface="Verdana" pitchFamily="34" charset="0"/>
              <a:cs typeface="Arial" pitchFamily="34" charset="0"/>
            </a:endParaRPr>
          </a:p>
          <a:p>
            <a:pPr>
              <a:defRPr/>
            </a:pPr>
            <a:endParaRPr lang="en-GB" dirty="0" smtClean="0">
              <a:solidFill>
                <a:schemeClr val="tx2"/>
              </a:solidFill>
              <a:ea typeface="Verdana" pitchFamily="34" charset="0"/>
              <a:cs typeface="Arial" pitchFamily="34" charset="0"/>
            </a:endParaRPr>
          </a:p>
          <a:p>
            <a:pPr marL="414726" indent="-414726">
              <a:defRPr/>
            </a:pPr>
            <a:r>
              <a:rPr lang="en-GB" dirty="0" smtClean="0">
                <a:solidFill>
                  <a:schemeClr val="accent1"/>
                </a:solidFill>
                <a:ea typeface="Verdana" pitchFamily="34" charset="0"/>
                <a:cs typeface="Arial" pitchFamily="34" charset="0"/>
              </a:rPr>
              <a:t>Understand how your measurement plan is linked to your change theory</a:t>
            </a:r>
          </a:p>
          <a:p>
            <a:pPr marL="414726" indent="-414726">
              <a:defRPr/>
            </a:pPr>
            <a:endParaRPr lang="en-GB" dirty="0">
              <a:solidFill>
                <a:schemeClr val="accent1"/>
              </a:solidFill>
              <a:ea typeface="Verdana" pitchFamily="34" charset="0"/>
              <a:cs typeface="Arial" pitchFamily="34" charset="0"/>
            </a:endParaRPr>
          </a:p>
          <a:p>
            <a:pPr marL="414726" indent="-414726">
              <a:defRPr/>
            </a:pPr>
            <a:r>
              <a:rPr lang="en-GB" dirty="0" smtClean="0">
                <a:ea typeface="Verdana" pitchFamily="34" charset="0"/>
                <a:cs typeface="Arial" pitchFamily="34" charset="0"/>
              </a:rPr>
              <a:t>Enhance knowledge of run chart rules and measures</a:t>
            </a:r>
          </a:p>
          <a:p>
            <a:pPr>
              <a:defRPr/>
            </a:pPr>
            <a:endParaRPr lang="en-GB" dirty="0" smtClean="0">
              <a:solidFill>
                <a:schemeClr val="tx1"/>
              </a:solidFill>
              <a:ea typeface="Verdana" pitchFamily="34" charset="0"/>
              <a:cs typeface="Arial" pitchFamily="34" charset="0"/>
            </a:endParaRPr>
          </a:p>
          <a:p>
            <a:pPr marL="414726" indent="-414726">
              <a:defRPr/>
            </a:pPr>
            <a:r>
              <a:rPr lang="en-GB" dirty="0" smtClean="0">
                <a:solidFill>
                  <a:schemeClr val="tx2"/>
                </a:solidFill>
                <a:ea typeface="Verdana" pitchFamily="34" charset="0"/>
                <a:cs typeface="Arial" pitchFamily="34" charset="0"/>
              </a:rPr>
              <a:t>Leave with an action plan for Action Period 2.</a:t>
            </a:r>
            <a:endParaRPr lang="en-GB" dirty="0">
              <a:solidFill>
                <a:schemeClr val="tx2"/>
              </a:solidFill>
            </a:endParaRPr>
          </a:p>
        </p:txBody>
      </p:sp>
    </p:spTree>
    <p:extLst>
      <p:ext uri="{BB962C8B-B14F-4D97-AF65-F5344CB8AC3E}">
        <p14:creationId xmlns:p14="http://schemas.microsoft.com/office/powerpoint/2010/main" val="128461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5BFD2B7-44BD-4D51-9026-F385CB5094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0"/>
            <a:ext cx="9358042" cy="6858000"/>
          </a:xfrm>
          <a:prstGeom prst="rect">
            <a:avLst/>
          </a:prstGeom>
        </p:spPr>
      </p:pic>
      <p:sp>
        <p:nvSpPr>
          <p:cNvPr id="2" name="Title 1"/>
          <p:cNvSpPr>
            <a:spLocks noGrp="1"/>
          </p:cNvSpPr>
          <p:nvPr>
            <p:ph type="title"/>
          </p:nvPr>
        </p:nvSpPr>
        <p:spPr>
          <a:xfrm>
            <a:off x="1524000" y="1"/>
            <a:ext cx="8176682" cy="766221"/>
          </a:xfrm>
        </p:spPr>
        <p:txBody>
          <a:bodyPr>
            <a:normAutofit/>
          </a:bodyPr>
          <a:lstStyle/>
          <a:p>
            <a:pPr algn="ctr"/>
            <a:r>
              <a:rPr lang="en-GB" b="1" dirty="0" smtClean="0">
                <a:solidFill>
                  <a:schemeClr val="bg1"/>
                </a:solidFill>
              </a:rPr>
              <a:t>Practical 3 Exercise : 15 </a:t>
            </a:r>
            <a:r>
              <a:rPr lang="en-GB" b="1" dirty="0" err="1" smtClean="0">
                <a:solidFill>
                  <a:schemeClr val="bg1"/>
                </a:solidFill>
              </a:rPr>
              <a:t>Mins</a:t>
            </a:r>
            <a:endParaRPr lang="en-GB" b="1" dirty="0">
              <a:solidFill>
                <a:schemeClr val="bg1"/>
              </a:solidFill>
            </a:endParaRPr>
          </a:p>
        </p:txBody>
      </p:sp>
      <p:sp>
        <p:nvSpPr>
          <p:cNvPr id="12" name="TextBox 11">
            <a:extLst>
              <a:ext uri="{FF2B5EF4-FFF2-40B4-BE49-F238E27FC236}">
                <a16:creationId xmlns:a16="http://schemas.microsoft.com/office/drawing/2014/main" xmlns="" id="{3A5A9D92-B3D5-43FB-96A1-136BC03B5C88}"/>
              </a:ext>
            </a:extLst>
          </p:cNvPr>
          <p:cNvSpPr txBox="1"/>
          <p:nvPr/>
        </p:nvSpPr>
        <p:spPr>
          <a:xfrm>
            <a:off x="7830449" y="1266367"/>
            <a:ext cx="1828800" cy="3108543"/>
          </a:xfrm>
          <a:prstGeom prst="rect">
            <a:avLst/>
          </a:prstGeom>
          <a:noFill/>
        </p:spPr>
        <p:txBody>
          <a:bodyPr wrap="square" rtlCol="0">
            <a:spAutoFit/>
          </a:bodyPr>
          <a:lstStyle/>
          <a:p>
            <a:pPr defTabSz="457200">
              <a:defRPr/>
            </a:pPr>
            <a:r>
              <a:rPr lang="en-GB" sz="2800" b="1" dirty="0" smtClean="0">
                <a:solidFill>
                  <a:prstClr val="white"/>
                </a:solidFill>
                <a:latin typeface="Calibri" panose="020F0502020204030204"/>
              </a:rPr>
              <a:t>In teams:</a:t>
            </a:r>
          </a:p>
          <a:p>
            <a:pPr defTabSz="457200">
              <a:defRPr/>
            </a:pPr>
            <a:endParaRPr lang="en-GB" sz="2800" b="1" dirty="0" smtClean="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Build a run chart</a:t>
            </a:r>
          </a:p>
          <a:p>
            <a:pPr defTabSz="457200">
              <a:defRPr/>
            </a:pPr>
            <a:endParaRPr lang="en-GB" sz="2800" b="1" dirty="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ALL TEACH ALL LEARN</a:t>
            </a:r>
            <a:endParaRPr lang="en-GB" sz="2800" b="1" dirty="0">
              <a:solidFill>
                <a:prstClr val="white"/>
              </a:solidFill>
              <a:latin typeface="Calibri" panose="020F0502020204030204"/>
            </a:endParaRPr>
          </a:p>
        </p:txBody>
      </p:sp>
    </p:spTree>
    <p:extLst>
      <p:ext uri="{BB962C8B-B14F-4D97-AF65-F5344CB8AC3E}">
        <p14:creationId xmlns:p14="http://schemas.microsoft.com/office/powerpoint/2010/main" val="197462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9336" y="0"/>
            <a:ext cx="1185819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91544" y="0"/>
            <a:ext cx="8229600" cy="836712"/>
          </a:xfrm>
        </p:spPr>
        <p:txBody>
          <a:bodyPr/>
          <a:lstStyle/>
          <a:p>
            <a:r>
              <a:rPr lang="en-GB" b="1" dirty="0"/>
              <a:t>Start with a bit of paper!</a:t>
            </a:r>
          </a:p>
        </p:txBody>
      </p:sp>
    </p:spTree>
    <p:extLst>
      <p:ext uri="{BB962C8B-B14F-4D97-AF65-F5344CB8AC3E}">
        <p14:creationId xmlns:p14="http://schemas.microsoft.com/office/powerpoint/2010/main" val="302603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79777" y="917575"/>
          <a:ext cx="4500663" cy="5233972"/>
        </p:xfrm>
        <a:graphic>
          <a:graphicData uri="http://schemas.openxmlformats.org/drawingml/2006/table">
            <a:tbl>
              <a:tblPr/>
              <a:tblGrid>
                <a:gridCol w="1017934">
                  <a:extLst>
                    <a:ext uri="{9D8B030D-6E8A-4147-A177-3AD203B41FA5}">
                      <a16:colId xmlns:a16="http://schemas.microsoft.com/office/drawing/2014/main" xmlns="" val="20000"/>
                    </a:ext>
                  </a:extLst>
                </a:gridCol>
                <a:gridCol w="1616294">
                  <a:extLst>
                    <a:ext uri="{9D8B030D-6E8A-4147-A177-3AD203B41FA5}">
                      <a16:colId xmlns:a16="http://schemas.microsoft.com/office/drawing/2014/main" xmlns="" val="20001"/>
                    </a:ext>
                  </a:extLst>
                </a:gridCol>
                <a:gridCol w="1866435">
                  <a:extLst>
                    <a:ext uri="{9D8B030D-6E8A-4147-A177-3AD203B41FA5}">
                      <a16:colId xmlns:a16="http://schemas.microsoft.com/office/drawing/2014/main" xmlns="" val="20002"/>
                    </a:ext>
                  </a:extLst>
                </a:gridCol>
              </a:tblGrid>
              <a:tr h="565398">
                <a:tc>
                  <a:txBody>
                    <a:bodyPr/>
                    <a:lstStyle/>
                    <a:p>
                      <a:pPr algn="l" fontAlgn="b"/>
                      <a:r>
                        <a:rPr lang="en-GB" sz="1400" b="1" i="0" u="none" strike="noStrike" dirty="0">
                          <a:solidFill>
                            <a:srgbClr val="FFFFFF"/>
                          </a:solidFill>
                          <a:effectLst/>
                          <a:latin typeface="Arial"/>
                        </a:rPr>
                        <a:t>Months</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GB" sz="1400" b="1" i="0" u="none" strike="noStrike" dirty="0">
                          <a:solidFill>
                            <a:srgbClr val="FFFFFF"/>
                          </a:solidFill>
                          <a:effectLst/>
                          <a:latin typeface="Arial"/>
                        </a:rPr>
                        <a:t>Percentage</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GB" sz="1400" b="1" i="0" u="none" strike="noStrike">
                          <a:solidFill>
                            <a:srgbClr val="FFFFFF"/>
                          </a:solidFill>
                          <a:effectLst/>
                          <a:latin typeface="Arial"/>
                        </a:rPr>
                        <a:t>Notes</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274622">
                <a:tc>
                  <a:txBody>
                    <a:bodyPr/>
                    <a:lstStyle/>
                    <a:p>
                      <a:pPr algn="l" fontAlgn="b"/>
                      <a:r>
                        <a:rPr lang="en-GB" sz="1400" b="1" i="0" u="none" strike="noStrike" dirty="0">
                          <a:solidFill>
                            <a:srgbClr val="000000"/>
                          </a:solidFill>
                          <a:effectLst/>
                          <a:latin typeface="Arial"/>
                        </a:rPr>
                        <a:t>Apr-14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10001"/>
                  </a:ext>
                </a:extLst>
              </a:tr>
              <a:tr h="274622">
                <a:tc>
                  <a:txBody>
                    <a:bodyPr/>
                    <a:lstStyle/>
                    <a:p>
                      <a:pPr algn="l" fontAlgn="b"/>
                      <a:r>
                        <a:rPr lang="en-GB" sz="1400" b="1" i="0" u="none" strike="noStrike" dirty="0">
                          <a:solidFill>
                            <a:srgbClr val="000000"/>
                          </a:solidFill>
                          <a:effectLst/>
                          <a:latin typeface="Arial"/>
                        </a:rPr>
                        <a:t>May-14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xmlns="" val="10002"/>
                  </a:ext>
                </a:extLst>
              </a:tr>
              <a:tr h="274622">
                <a:tc>
                  <a:txBody>
                    <a:bodyPr/>
                    <a:lstStyle/>
                    <a:p>
                      <a:pPr algn="l" fontAlgn="b"/>
                      <a:r>
                        <a:rPr lang="en-GB" sz="1400" b="1" i="0" u="none" strike="noStrike" dirty="0">
                          <a:solidFill>
                            <a:srgbClr val="000000"/>
                          </a:solidFill>
                          <a:effectLst/>
                          <a:latin typeface="Arial"/>
                        </a:rPr>
                        <a:t>Jun-14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10003"/>
                  </a:ext>
                </a:extLst>
              </a:tr>
              <a:tr h="274622">
                <a:tc>
                  <a:txBody>
                    <a:bodyPr/>
                    <a:lstStyle/>
                    <a:p>
                      <a:pPr algn="l" fontAlgn="b"/>
                      <a:r>
                        <a:rPr lang="en-GB" sz="1400" b="1" i="0" u="none" strike="noStrike" dirty="0">
                          <a:solidFill>
                            <a:srgbClr val="000000"/>
                          </a:solidFill>
                          <a:effectLst/>
                          <a:latin typeface="Arial"/>
                        </a:rPr>
                        <a:t>Jul-14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xmlns="" val="10004"/>
                  </a:ext>
                </a:extLst>
              </a:tr>
              <a:tr h="274622">
                <a:tc>
                  <a:txBody>
                    <a:bodyPr/>
                    <a:lstStyle/>
                    <a:p>
                      <a:pPr algn="l" fontAlgn="b"/>
                      <a:r>
                        <a:rPr lang="en-GB" sz="1400" b="1" i="0" u="none" strike="noStrike" dirty="0">
                          <a:solidFill>
                            <a:srgbClr val="000000"/>
                          </a:solidFill>
                          <a:effectLst/>
                          <a:latin typeface="Arial"/>
                        </a:rPr>
                        <a:t>Aug-14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10005"/>
                  </a:ext>
                </a:extLst>
              </a:tr>
              <a:tr h="274622">
                <a:tc>
                  <a:txBody>
                    <a:bodyPr/>
                    <a:lstStyle/>
                    <a:p>
                      <a:pPr algn="l" fontAlgn="b"/>
                      <a:r>
                        <a:rPr lang="en-GB" sz="1400" b="1" i="0" u="none" strike="noStrike" dirty="0">
                          <a:solidFill>
                            <a:srgbClr val="000000"/>
                          </a:solidFill>
                          <a:effectLst/>
                          <a:latin typeface="Arial"/>
                        </a:rPr>
                        <a:t>Sep-14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GB" sz="1400" b="1" i="0" u="none" strike="noStrike" dirty="0">
                          <a:solidFill>
                            <a:srgbClr val="000000"/>
                          </a:solidFill>
                          <a:effectLst/>
                          <a:latin typeface="Arial"/>
                        </a:rPr>
                        <a:t>Event 1</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xmlns="" val="10006"/>
                  </a:ext>
                </a:extLst>
              </a:tr>
              <a:tr h="274622">
                <a:tc>
                  <a:txBody>
                    <a:bodyPr/>
                    <a:lstStyle/>
                    <a:p>
                      <a:pPr algn="l" fontAlgn="b"/>
                      <a:r>
                        <a:rPr lang="en-GB" sz="1400" b="1" i="0" u="none" strike="noStrike" dirty="0">
                          <a:solidFill>
                            <a:srgbClr val="000000"/>
                          </a:solidFill>
                          <a:effectLst/>
                          <a:latin typeface="Arial"/>
                        </a:rPr>
                        <a:t>Oct-14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10007"/>
                  </a:ext>
                </a:extLst>
              </a:tr>
              <a:tr h="274622">
                <a:tc>
                  <a:txBody>
                    <a:bodyPr/>
                    <a:lstStyle/>
                    <a:p>
                      <a:pPr algn="l" fontAlgn="b"/>
                      <a:r>
                        <a:rPr lang="en-GB" sz="1400" b="1" i="0" u="none" strike="noStrike" dirty="0">
                          <a:solidFill>
                            <a:srgbClr val="000000"/>
                          </a:solidFill>
                          <a:effectLst/>
                          <a:latin typeface="Arial"/>
                        </a:rPr>
                        <a:t>Nov-14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GB" sz="1400" b="1" i="0" u="none" strike="noStrike" dirty="0">
                          <a:solidFill>
                            <a:srgbClr val="000000"/>
                          </a:solidFill>
                          <a:effectLst/>
                          <a:latin typeface="Arial"/>
                        </a:rPr>
                        <a:t>Event 2</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xmlns="" val="10008"/>
                  </a:ext>
                </a:extLst>
              </a:tr>
              <a:tr h="274622">
                <a:tc>
                  <a:txBody>
                    <a:bodyPr/>
                    <a:lstStyle/>
                    <a:p>
                      <a:pPr algn="l" fontAlgn="b"/>
                      <a:r>
                        <a:rPr lang="en-GB" sz="1400" b="1" i="0" u="none" strike="noStrike" dirty="0">
                          <a:solidFill>
                            <a:srgbClr val="000000"/>
                          </a:solidFill>
                          <a:effectLst/>
                          <a:latin typeface="Arial"/>
                        </a:rPr>
                        <a:t>Dec-14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GB" sz="1400" b="1" i="0" u="none" strike="noStrike" dirty="0">
                          <a:solidFill>
                            <a:srgbClr val="000000"/>
                          </a:solidFill>
                          <a:effectLst/>
                          <a:latin typeface="Arial"/>
                        </a:rPr>
                        <a:t>Event 3</a:t>
                      </a:r>
                      <a:r>
                        <a:rPr lang="en-GB" sz="1400" b="1" i="0" u="none" strike="noStrike" baseline="0" dirty="0">
                          <a:solidFill>
                            <a:srgbClr val="000000"/>
                          </a:solidFill>
                          <a:effectLst/>
                          <a:latin typeface="Arial"/>
                        </a:rPr>
                        <a:t> &amp; 4</a:t>
                      </a:r>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10009"/>
                  </a:ext>
                </a:extLst>
              </a:tr>
              <a:tr h="274622">
                <a:tc>
                  <a:txBody>
                    <a:bodyPr/>
                    <a:lstStyle/>
                    <a:p>
                      <a:pPr algn="l" fontAlgn="b"/>
                      <a:r>
                        <a:rPr lang="en-GB" sz="1400" b="1" i="0" u="none" strike="noStrike" dirty="0">
                          <a:solidFill>
                            <a:srgbClr val="000000"/>
                          </a:solidFill>
                          <a:effectLst/>
                          <a:latin typeface="Arial"/>
                        </a:rPr>
                        <a:t>Jan-15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xmlns="" val="10010"/>
                  </a:ext>
                </a:extLst>
              </a:tr>
              <a:tr h="274622">
                <a:tc>
                  <a:txBody>
                    <a:bodyPr/>
                    <a:lstStyle/>
                    <a:p>
                      <a:pPr algn="l" fontAlgn="b"/>
                      <a:r>
                        <a:rPr lang="en-GB" sz="1400" b="1" i="0" u="none" strike="noStrike" dirty="0">
                          <a:solidFill>
                            <a:srgbClr val="000000"/>
                          </a:solidFill>
                          <a:effectLst/>
                          <a:latin typeface="Arial"/>
                        </a:rPr>
                        <a:t>Feb-15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GB" sz="1400" b="1" i="0" u="none" strike="noStrike" dirty="0">
                          <a:solidFill>
                            <a:srgbClr val="000000"/>
                          </a:solidFill>
                          <a:effectLst/>
                          <a:latin typeface="Arial"/>
                        </a:rPr>
                        <a:t>Event 5</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10011"/>
                  </a:ext>
                </a:extLst>
              </a:tr>
              <a:tr h="274622">
                <a:tc>
                  <a:txBody>
                    <a:bodyPr/>
                    <a:lstStyle/>
                    <a:p>
                      <a:pPr algn="l" fontAlgn="b"/>
                      <a:r>
                        <a:rPr lang="en-GB" sz="1400" b="1" i="0" u="none" strike="noStrike" dirty="0">
                          <a:solidFill>
                            <a:srgbClr val="000000"/>
                          </a:solidFill>
                          <a:effectLst/>
                          <a:latin typeface="Arial"/>
                        </a:rPr>
                        <a:t>Mar-15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xmlns="" val="10012"/>
                  </a:ext>
                </a:extLst>
              </a:tr>
              <a:tr h="274622">
                <a:tc>
                  <a:txBody>
                    <a:bodyPr/>
                    <a:lstStyle/>
                    <a:p>
                      <a:pPr algn="l" fontAlgn="b"/>
                      <a:r>
                        <a:rPr lang="en-GB" sz="1400" b="1" i="0" u="none" strike="noStrike" dirty="0">
                          <a:solidFill>
                            <a:srgbClr val="000000"/>
                          </a:solidFill>
                          <a:effectLst/>
                          <a:latin typeface="Arial"/>
                        </a:rPr>
                        <a:t>Apr-15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10013"/>
                  </a:ext>
                </a:extLst>
              </a:tr>
              <a:tr h="274622">
                <a:tc>
                  <a:txBody>
                    <a:bodyPr/>
                    <a:lstStyle/>
                    <a:p>
                      <a:pPr algn="l" fontAlgn="b"/>
                      <a:r>
                        <a:rPr lang="en-GB" sz="1400" b="1" i="0" u="none" strike="noStrike" dirty="0">
                          <a:solidFill>
                            <a:srgbClr val="000000"/>
                          </a:solidFill>
                          <a:effectLst/>
                          <a:latin typeface="Arial"/>
                        </a:rPr>
                        <a:t>May-15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xmlns="" val="10014"/>
                  </a:ext>
                </a:extLst>
              </a:tr>
              <a:tr h="274622">
                <a:tc>
                  <a:txBody>
                    <a:bodyPr/>
                    <a:lstStyle/>
                    <a:p>
                      <a:pPr algn="l" fontAlgn="b"/>
                      <a:r>
                        <a:rPr lang="en-GB" sz="1400" b="1" i="0" u="none" strike="noStrike" dirty="0">
                          <a:solidFill>
                            <a:srgbClr val="000000"/>
                          </a:solidFill>
                          <a:effectLst/>
                          <a:latin typeface="Arial"/>
                        </a:rPr>
                        <a:t>Jun-15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GB" sz="1400" b="1" i="0" u="none" strike="noStrike" dirty="0">
                          <a:solidFill>
                            <a:srgbClr val="000000"/>
                          </a:solidFill>
                          <a:effectLst/>
                          <a:latin typeface="Arial"/>
                        </a:rPr>
                        <a:t>Implementation</a:t>
                      </a:r>
                      <a:r>
                        <a:rPr lang="en-GB" sz="1400" b="1" i="0" u="none" strike="noStrike" baseline="0" dirty="0">
                          <a:solidFill>
                            <a:srgbClr val="000000"/>
                          </a:solidFill>
                          <a:effectLst/>
                          <a:latin typeface="Arial"/>
                        </a:rPr>
                        <a:t> starts</a:t>
                      </a:r>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10015"/>
                  </a:ext>
                </a:extLst>
              </a:tr>
              <a:tr h="274622">
                <a:tc>
                  <a:txBody>
                    <a:bodyPr/>
                    <a:lstStyle/>
                    <a:p>
                      <a:pPr algn="l" fontAlgn="b"/>
                      <a:r>
                        <a:rPr lang="en-GB" sz="1400" b="1" i="0" u="none" strike="noStrike" dirty="0">
                          <a:solidFill>
                            <a:srgbClr val="000000"/>
                          </a:solidFill>
                          <a:effectLst/>
                          <a:latin typeface="Arial"/>
                        </a:rPr>
                        <a:t>Jul-15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xmlns="" val="10016"/>
                  </a:ext>
                </a:extLst>
              </a:tr>
              <a:tr h="274622">
                <a:tc>
                  <a:txBody>
                    <a:bodyPr/>
                    <a:lstStyle/>
                    <a:p>
                      <a:pPr algn="l" fontAlgn="b"/>
                      <a:r>
                        <a:rPr lang="en-GB" sz="1400" b="1" i="0" u="none" strike="noStrike" dirty="0">
                          <a:solidFill>
                            <a:srgbClr val="000000"/>
                          </a:solidFill>
                          <a:effectLst/>
                          <a:latin typeface="Arial"/>
                        </a:rPr>
                        <a:t>Aug-15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17"/>
                  </a:ext>
                </a:extLst>
              </a:tr>
            </a:tbl>
          </a:graphicData>
        </a:graphic>
      </p:graphicFrame>
      <p:sp>
        <p:nvSpPr>
          <p:cNvPr id="65612" name="TextBox 4"/>
          <p:cNvSpPr txBox="1">
            <a:spLocks noChangeArrowheads="1"/>
          </p:cNvSpPr>
          <p:nvPr/>
        </p:nvSpPr>
        <p:spPr bwMode="auto">
          <a:xfrm>
            <a:off x="2135560" y="180975"/>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GB" altLang="en-US" b="1" dirty="0">
                <a:solidFill>
                  <a:srgbClr val="000000"/>
                </a:solidFill>
              </a:rPr>
              <a:t>RUN CHART EXAMPLE</a:t>
            </a:r>
          </a:p>
        </p:txBody>
      </p:sp>
    </p:spTree>
    <p:extLst>
      <p:ext uri="{BB962C8B-B14F-4D97-AF65-F5344CB8AC3E}">
        <p14:creationId xmlns:p14="http://schemas.microsoft.com/office/powerpoint/2010/main" val="1930196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524000" y="260649"/>
          <a:ext cx="9144000" cy="6597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8686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517" y="260649"/>
            <a:ext cx="8151531" cy="3898559"/>
          </a:xfrm>
        </p:spPr>
        <p:txBody>
          <a:bodyPr>
            <a:noAutofit/>
          </a:bodyPr>
          <a:lstStyle/>
          <a:p>
            <a:r>
              <a:rPr lang="en-GB" sz="3400" dirty="0">
                <a:solidFill>
                  <a:schemeClr val="tx1"/>
                </a:solidFill>
                <a:latin typeface="Calibri" pitchFamily="34" charset="0"/>
                <a:cs typeface="Calibri" pitchFamily="34" charset="0"/>
              </a:rPr>
              <a:t>Run chart rules to spot non-random variation</a:t>
            </a:r>
          </a:p>
        </p:txBody>
      </p:sp>
      <p:sp>
        <p:nvSpPr>
          <p:cNvPr id="5" name="Slide Number Placeholder 1"/>
          <p:cNvSpPr txBox="1">
            <a:spLocks/>
          </p:cNvSpPr>
          <p:nvPr/>
        </p:nvSpPr>
        <p:spPr>
          <a:xfrm>
            <a:off x="9673876" y="6584216"/>
            <a:ext cx="1687711" cy="186407"/>
          </a:xfrm>
          <a:prstGeom prst="rect">
            <a:avLst/>
          </a:prstGeom>
        </p:spPr>
        <p:txBody>
          <a:bodyPr lIns="61154" tIns="30593" rIns="61154" bIns="30593"/>
          <a:ls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6849" algn="l" rtl="0" fontAlgn="base">
              <a:spcBef>
                <a:spcPct val="0"/>
              </a:spcBef>
              <a:spcAft>
                <a:spcPct val="0"/>
              </a:spcAft>
              <a:defRPr sz="2800" kern="1200">
                <a:solidFill>
                  <a:schemeClr val="tx1"/>
                </a:solidFill>
                <a:latin typeface="Arial" pitchFamily="34" charset="0"/>
                <a:ea typeface="+mn-ea"/>
                <a:cs typeface="+mn-cs"/>
              </a:defRPr>
            </a:lvl2pPr>
            <a:lvl3pPr marL="913697" algn="l" rtl="0" fontAlgn="base">
              <a:spcBef>
                <a:spcPct val="0"/>
              </a:spcBef>
              <a:spcAft>
                <a:spcPct val="0"/>
              </a:spcAft>
              <a:defRPr sz="2800" kern="1200">
                <a:solidFill>
                  <a:schemeClr val="tx1"/>
                </a:solidFill>
                <a:latin typeface="Arial" pitchFamily="34" charset="0"/>
                <a:ea typeface="+mn-ea"/>
                <a:cs typeface="+mn-cs"/>
              </a:defRPr>
            </a:lvl3pPr>
            <a:lvl4pPr marL="1370553" algn="l" rtl="0" fontAlgn="base">
              <a:spcBef>
                <a:spcPct val="0"/>
              </a:spcBef>
              <a:spcAft>
                <a:spcPct val="0"/>
              </a:spcAft>
              <a:defRPr sz="2800" kern="1200">
                <a:solidFill>
                  <a:schemeClr val="tx1"/>
                </a:solidFill>
                <a:latin typeface="Arial" pitchFamily="34" charset="0"/>
                <a:ea typeface="+mn-ea"/>
                <a:cs typeface="+mn-cs"/>
              </a:defRPr>
            </a:lvl4pPr>
            <a:lvl5pPr marL="1827401" algn="l" rtl="0" fontAlgn="base">
              <a:spcBef>
                <a:spcPct val="0"/>
              </a:spcBef>
              <a:spcAft>
                <a:spcPct val="0"/>
              </a:spcAft>
              <a:defRPr sz="2800" kern="1200">
                <a:solidFill>
                  <a:schemeClr val="tx1"/>
                </a:solidFill>
                <a:latin typeface="Arial" pitchFamily="34" charset="0"/>
                <a:ea typeface="+mn-ea"/>
                <a:cs typeface="+mn-cs"/>
              </a:defRPr>
            </a:lvl5pPr>
            <a:lvl6pPr marL="2284251" algn="l" defTabSz="913697" rtl="0" eaLnBrk="1" latinLnBrk="0" hangingPunct="1">
              <a:defRPr sz="2800" kern="1200">
                <a:solidFill>
                  <a:schemeClr val="tx1"/>
                </a:solidFill>
                <a:latin typeface="Arial" pitchFamily="34" charset="0"/>
                <a:ea typeface="+mn-ea"/>
                <a:cs typeface="+mn-cs"/>
              </a:defRPr>
            </a:lvl6pPr>
            <a:lvl7pPr marL="2741101" algn="l" defTabSz="913697" rtl="0" eaLnBrk="1" latinLnBrk="0" hangingPunct="1">
              <a:defRPr sz="2800" kern="1200">
                <a:solidFill>
                  <a:schemeClr val="tx1"/>
                </a:solidFill>
                <a:latin typeface="Arial" pitchFamily="34" charset="0"/>
                <a:ea typeface="+mn-ea"/>
                <a:cs typeface="+mn-cs"/>
              </a:defRPr>
            </a:lvl7pPr>
            <a:lvl8pPr marL="3197948" algn="l" defTabSz="913697" rtl="0" eaLnBrk="1" latinLnBrk="0" hangingPunct="1">
              <a:defRPr sz="2800" kern="1200">
                <a:solidFill>
                  <a:schemeClr val="tx1"/>
                </a:solidFill>
                <a:latin typeface="Arial" pitchFamily="34" charset="0"/>
                <a:ea typeface="+mn-ea"/>
                <a:cs typeface="+mn-cs"/>
              </a:defRPr>
            </a:lvl8pPr>
            <a:lvl9pPr marL="3654803" algn="l" defTabSz="913697" rtl="0" eaLnBrk="1" latinLnBrk="0" hangingPunct="1">
              <a:defRPr sz="2800" kern="1200">
                <a:solidFill>
                  <a:schemeClr val="tx1"/>
                </a:solidFill>
                <a:latin typeface="Arial" pitchFamily="34" charset="0"/>
                <a:ea typeface="+mn-ea"/>
                <a:cs typeface="+mn-cs"/>
              </a:defRPr>
            </a:lvl9pPr>
          </a:lstStyle>
          <a:p>
            <a:pPr algn="ctr" defTabSz="274723" fontAlgn="auto">
              <a:spcBef>
                <a:spcPts val="0"/>
              </a:spcBef>
              <a:spcAft>
                <a:spcPts val="0"/>
              </a:spcAft>
              <a:defRPr/>
            </a:pPr>
            <a:fld id="{ECE6B7BB-C12E-4F68-B36F-CDAB6C6778E5}" type="slidenum">
              <a:rPr lang="en-GB" sz="900" kern="0">
                <a:solidFill>
                  <a:sysClr val="windowText" lastClr="000000"/>
                </a:solidFill>
                <a:latin typeface="Helvetica Light"/>
              </a:rPr>
              <a:pPr algn="ctr" defTabSz="274723" fontAlgn="auto">
                <a:spcBef>
                  <a:spcPts val="0"/>
                </a:spcBef>
                <a:spcAft>
                  <a:spcPts val="0"/>
                </a:spcAft>
                <a:defRPr/>
              </a:pPr>
              <a:t>44</a:t>
            </a:fld>
            <a:endParaRPr lang="en-GB" sz="900" kern="0" dirty="0">
              <a:solidFill>
                <a:sysClr val="windowText" lastClr="000000"/>
              </a:solidFill>
              <a:latin typeface="Helvetica Ligh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97033" y="1209328"/>
            <a:ext cx="8917863" cy="466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617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7464152" y="1916832"/>
            <a:ext cx="3203848" cy="122413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7464152" y="1476912"/>
            <a:ext cx="936104" cy="461665"/>
          </a:xfrm>
          <a:prstGeom prst="rect">
            <a:avLst/>
          </a:prstGeom>
          <a:noFill/>
        </p:spPr>
        <p:txBody>
          <a:bodyPr wrap="square" rtlCol="0">
            <a:spAutoFit/>
          </a:bodyPr>
          <a:lstStyle/>
          <a:p>
            <a:r>
              <a:rPr lang="en-GB" sz="2400" b="1" dirty="0">
                <a:solidFill>
                  <a:srgbClr val="C0504D"/>
                </a:solidFill>
              </a:rPr>
              <a:t>Shift</a:t>
            </a:r>
          </a:p>
        </p:txBody>
      </p:sp>
    </p:spTree>
    <p:extLst>
      <p:ext uri="{BB962C8B-B14F-4D97-AF65-F5344CB8AC3E}">
        <p14:creationId xmlns:p14="http://schemas.microsoft.com/office/powerpoint/2010/main" val="403876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92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3647728" y="4797152"/>
            <a:ext cx="1008112" cy="72008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2783632" y="4149081"/>
            <a:ext cx="1584176" cy="646331"/>
          </a:xfrm>
          <a:prstGeom prst="rect">
            <a:avLst/>
          </a:prstGeom>
          <a:noFill/>
        </p:spPr>
        <p:txBody>
          <a:bodyPr wrap="square" rtlCol="0">
            <a:spAutoFit/>
          </a:bodyPr>
          <a:lstStyle/>
          <a:p>
            <a:pPr algn="ctr"/>
            <a:r>
              <a:rPr lang="en-GB" b="1" dirty="0">
                <a:solidFill>
                  <a:srgbClr val="F79646">
                    <a:lumMod val="50000"/>
                  </a:srgbClr>
                </a:solidFill>
              </a:rPr>
              <a:t>Astronomical</a:t>
            </a:r>
          </a:p>
          <a:p>
            <a:pPr algn="ctr"/>
            <a:r>
              <a:rPr lang="en-GB" b="1" dirty="0">
                <a:solidFill>
                  <a:srgbClr val="F79646">
                    <a:lumMod val="50000"/>
                  </a:srgbClr>
                </a:solidFill>
              </a:rPr>
              <a:t>point</a:t>
            </a:r>
          </a:p>
        </p:txBody>
      </p:sp>
    </p:spTree>
    <p:extLst>
      <p:ext uri="{BB962C8B-B14F-4D97-AF65-F5344CB8AC3E}">
        <p14:creationId xmlns:p14="http://schemas.microsoft.com/office/powerpoint/2010/main" val="286924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2207568" y="3140968"/>
            <a:ext cx="3312368" cy="23042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2567608" y="4062264"/>
            <a:ext cx="1296144" cy="461665"/>
          </a:xfrm>
          <a:prstGeom prst="rect">
            <a:avLst/>
          </a:prstGeom>
          <a:noFill/>
        </p:spPr>
        <p:txBody>
          <a:bodyPr wrap="square" rtlCol="0">
            <a:spAutoFit/>
          </a:bodyPr>
          <a:lstStyle/>
          <a:p>
            <a:r>
              <a:rPr lang="en-GB" sz="2400" b="1" dirty="0">
                <a:solidFill>
                  <a:srgbClr val="00B050"/>
                </a:solidFill>
              </a:rPr>
              <a:t>Run 1</a:t>
            </a:r>
          </a:p>
        </p:txBody>
      </p:sp>
    </p:spTree>
    <p:extLst>
      <p:ext uri="{BB962C8B-B14F-4D97-AF65-F5344CB8AC3E}">
        <p14:creationId xmlns:p14="http://schemas.microsoft.com/office/powerpoint/2010/main" val="295258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idx="4294967295"/>
          </p:nvPr>
        </p:nvSpPr>
        <p:spPr>
          <a:xfrm>
            <a:off x="2763838" y="242935"/>
            <a:ext cx="6664325" cy="701731"/>
          </a:xfrm>
        </p:spPr>
        <p:txBody>
          <a:bodyPr>
            <a:spAutoFit/>
          </a:bodyPr>
          <a:lstStyle/>
          <a:p>
            <a:pPr eaLnBrk="1" hangingPunct="1">
              <a:spcBef>
                <a:spcPct val="50000"/>
              </a:spcBef>
            </a:pPr>
            <a:r>
              <a:rPr lang="en-US" altLang="en-US" dirty="0">
                <a:cs typeface="Arial" pitchFamily="34" charset="0"/>
              </a:rPr>
              <a:t>Too few or too many runs</a:t>
            </a:r>
          </a:p>
        </p:txBody>
      </p:sp>
      <p:pic>
        <p:nvPicPr>
          <p:cNvPr id="7475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1214" y="1196976"/>
            <a:ext cx="8029575"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353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0" y="1052736"/>
            <a:ext cx="3312368" cy="400110"/>
          </a:xfrm>
          <a:prstGeom prst="rect">
            <a:avLst/>
          </a:prstGeom>
          <a:noFill/>
        </p:spPr>
        <p:txBody>
          <a:bodyPr wrap="square">
            <a:spAutoFit/>
          </a:bodyPr>
          <a:lstStyle/>
          <a:p>
            <a:pPr algn="ctr" eaLnBrk="0" fontAlgn="base" hangingPunct="0">
              <a:spcBef>
                <a:spcPct val="0"/>
              </a:spcBef>
              <a:spcAft>
                <a:spcPct val="0"/>
              </a:spcAft>
              <a:defRPr/>
            </a:pPr>
            <a:r>
              <a:rPr lang="en-GB" sz="2000" b="1" dirty="0">
                <a:solidFill>
                  <a:srgbClr val="092869"/>
                </a:solidFill>
              </a:rPr>
              <a:t>The Thinking Part</a:t>
            </a:r>
          </a:p>
        </p:txBody>
      </p:sp>
      <p:sp>
        <p:nvSpPr>
          <p:cNvPr id="6" name="TextBox 5"/>
          <p:cNvSpPr txBox="1"/>
          <p:nvPr/>
        </p:nvSpPr>
        <p:spPr>
          <a:xfrm>
            <a:off x="1775520" y="3717032"/>
            <a:ext cx="2592288" cy="400110"/>
          </a:xfrm>
          <a:prstGeom prst="rect">
            <a:avLst/>
          </a:prstGeom>
          <a:noFill/>
        </p:spPr>
        <p:txBody>
          <a:bodyPr wrap="square">
            <a:spAutoFit/>
          </a:bodyPr>
          <a:lstStyle/>
          <a:p>
            <a:pPr algn="ctr" eaLnBrk="0" fontAlgn="base" hangingPunct="0">
              <a:spcBef>
                <a:spcPct val="0"/>
              </a:spcBef>
              <a:spcAft>
                <a:spcPct val="0"/>
              </a:spcAft>
              <a:defRPr/>
            </a:pPr>
            <a:r>
              <a:rPr lang="en-GB" sz="2000" b="1" dirty="0">
                <a:solidFill>
                  <a:srgbClr val="092869"/>
                </a:solidFill>
              </a:rPr>
              <a:t>The Doing Part</a:t>
            </a:r>
          </a:p>
        </p:txBody>
      </p:sp>
      <p:pic>
        <p:nvPicPr>
          <p:cNvPr id="18433" name="Picture 1"/>
          <p:cNvPicPr>
            <a:picLocks noChangeAspect="1" noChangeArrowheads="1"/>
          </p:cNvPicPr>
          <p:nvPr/>
        </p:nvPicPr>
        <p:blipFill>
          <a:blip r:embed="rId4" cstate="print"/>
          <a:srcRect/>
          <a:stretch>
            <a:fillRect/>
          </a:stretch>
        </p:blipFill>
        <p:spPr bwMode="auto">
          <a:xfrm>
            <a:off x="4223792" y="620688"/>
            <a:ext cx="6444208" cy="6237312"/>
          </a:xfrm>
          <a:prstGeom prst="rect">
            <a:avLst/>
          </a:prstGeom>
          <a:solidFill>
            <a:schemeClr val="accent5">
              <a:lumMod val="20000"/>
              <a:lumOff val="80000"/>
            </a:schemeClr>
          </a:solidFill>
          <a:ln w="9525">
            <a:noFill/>
            <a:miter lim="800000"/>
            <a:headEnd/>
            <a:tailEnd/>
          </a:ln>
          <a:effectLst/>
        </p:spPr>
      </p:pic>
      <p:sp>
        <p:nvSpPr>
          <p:cNvPr id="7" name="Right Arrow 6"/>
          <p:cNvSpPr>
            <a:spLocks noChangeArrowheads="1"/>
          </p:cNvSpPr>
          <p:nvPr/>
        </p:nvSpPr>
        <p:spPr bwMode="auto">
          <a:xfrm>
            <a:off x="2135560" y="1412776"/>
            <a:ext cx="2016224" cy="576064"/>
          </a:xfrm>
          <a:prstGeom prst="rightArrow">
            <a:avLst>
              <a:gd name="adj1" fmla="val 50000"/>
              <a:gd name="adj2" fmla="val 49893"/>
            </a:avLst>
          </a:prstGeom>
          <a:solidFill>
            <a:srgbClr val="C00000"/>
          </a:solidFill>
          <a:ln w="9525">
            <a:solidFill>
              <a:schemeClr val="tx1"/>
            </a:solidFill>
            <a:round/>
            <a:headEnd/>
            <a:tailEnd/>
          </a:ln>
        </p:spPr>
        <p:txBody>
          <a:bodyPr/>
          <a:lstStyle/>
          <a:p>
            <a:pPr eaLnBrk="0" fontAlgn="base" hangingPunct="0">
              <a:spcBef>
                <a:spcPct val="0"/>
              </a:spcBef>
              <a:spcAft>
                <a:spcPct val="0"/>
              </a:spcAft>
            </a:pPr>
            <a:endParaRPr lang="en-US" sz="2400" dirty="0">
              <a:solidFill>
                <a:srgbClr val="FFFFFF"/>
              </a:solidFill>
              <a:latin typeface="Times" pitchFamily="18" charset="0"/>
            </a:endParaRPr>
          </a:p>
        </p:txBody>
      </p:sp>
      <p:sp>
        <p:nvSpPr>
          <p:cNvPr id="9" name="Right Arrow 8"/>
          <p:cNvSpPr>
            <a:spLocks noChangeArrowheads="1"/>
          </p:cNvSpPr>
          <p:nvPr/>
        </p:nvSpPr>
        <p:spPr bwMode="auto">
          <a:xfrm>
            <a:off x="2063552" y="4077073"/>
            <a:ext cx="2088232" cy="648071"/>
          </a:xfrm>
          <a:prstGeom prst="rightArrow">
            <a:avLst>
              <a:gd name="adj1" fmla="val 50000"/>
              <a:gd name="adj2" fmla="val 49937"/>
            </a:avLst>
          </a:prstGeom>
          <a:solidFill>
            <a:srgbClr val="C00000"/>
          </a:solidFill>
          <a:ln w="9525">
            <a:solidFill>
              <a:schemeClr val="tx1"/>
            </a:solidFill>
            <a:round/>
            <a:headEnd/>
            <a:tailEnd/>
          </a:ln>
        </p:spPr>
        <p:txBody>
          <a:bodyPr/>
          <a:lstStyle/>
          <a:p>
            <a:pPr eaLnBrk="0" fontAlgn="base" hangingPunct="0">
              <a:spcBef>
                <a:spcPct val="0"/>
              </a:spcBef>
              <a:spcAft>
                <a:spcPct val="0"/>
              </a:spcAft>
            </a:pPr>
            <a:endParaRPr lang="en-US" sz="2400" dirty="0">
              <a:solidFill>
                <a:srgbClr val="FFFFFF"/>
              </a:solidFill>
              <a:latin typeface="Times" pitchFamily="18" charset="0"/>
            </a:endParaRPr>
          </a:p>
        </p:txBody>
      </p:sp>
      <p:sp>
        <p:nvSpPr>
          <p:cNvPr id="11" name="TextBox 10"/>
          <p:cNvSpPr txBox="1"/>
          <p:nvPr/>
        </p:nvSpPr>
        <p:spPr>
          <a:xfrm>
            <a:off x="4020077" y="1"/>
            <a:ext cx="3846117" cy="461665"/>
          </a:xfrm>
          <a:prstGeom prst="rect">
            <a:avLst/>
          </a:prstGeom>
          <a:noFill/>
        </p:spPr>
        <p:txBody>
          <a:bodyPr wrap="none" rtlCol="0">
            <a:spAutoFit/>
          </a:bodyPr>
          <a:lstStyle/>
          <a:p>
            <a:pPr algn="ctr" fontAlgn="base">
              <a:spcBef>
                <a:spcPct val="0"/>
              </a:spcBef>
              <a:spcAft>
                <a:spcPct val="0"/>
              </a:spcAft>
            </a:pPr>
            <a:r>
              <a:rPr lang="en-GB" sz="2400" b="1" dirty="0">
                <a:solidFill>
                  <a:srgbClr val="092869">
                    <a:lumMod val="75000"/>
                  </a:srgbClr>
                </a:solidFill>
              </a:rPr>
              <a:t>The Model For Improvement</a:t>
            </a:r>
          </a:p>
        </p:txBody>
      </p:sp>
    </p:spTree>
    <p:custDataLst>
      <p:tags r:id="rId1"/>
    </p:custDataLst>
    <p:extLst>
      <p:ext uri="{BB962C8B-B14F-4D97-AF65-F5344CB8AC3E}">
        <p14:creationId xmlns:p14="http://schemas.microsoft.com/office/powerpoint/2010/main" val="353005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2207568" y="3140968"/>
            <a:ext cx="3312368" cy="23042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2567608" y="4062264"/>
            <a:ext cx="1296144" cy="461665"/>
          </a:xfrm>
          <a:prstGeom prst="rect">
            <a:avLst/>
          </a:prstGeom>
          <a:noFill/>
        </p:spPr>
        <p:txBody>
          <a:bodyPr wrap="square" rtlCol="0">
            <a:spAutoFit/>
          </a:bodyPr>
          <a:lstStyle/>
          <a:p>
            <a:r>
              <a:rPr lang="en-GB" sz="2400" b="1" dirty="0">
                <a:solidFill>
                  <a:srgbClr val="00B050"/>
                </a:solidFill>
              </a:rPr>
              <a:t>Run 1</a:t>
            </a:r>
          </a:p>
        </p:txBody>
      </p:sp>
    </p:spTree>
    <p:extLst>
      <p:ext uri="{BB962C8B-B14F-4D97-AF65-F5344CB8AC3E}">
        <p14:creationId xmlns:p14="http://schemas.microsoft.com/office/powerpoint/2010/main" val="368745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0"/>
            <a:ext cx="9144000" cy="665312"/>
          </a:xfrm>
        </p:spPr>
        <p:txBody>
          <a:bodyPr>
            <a:noAutofit/>
          </a:bodyPr>
          <a:lstStyle/>
          <a:p>
            <a:r>
              <a:rPr lang="en-US" sz="3600" b="1" dirty="0">
                <a:solidFill>
                  <a:srgbClr val="002060"/>
                </a:solidFill>
                <a:latin typeface="Arial" panose="020B0604020202020204" pitchFamily="34" charset="0"/>
                <a:cs typeface="Arial" panose="020B0604020202020204" pitchFamily="34" charset="0"/>
              </a:rPr>
              <a:t>Measures - Things to consider</a:t>
            </a:r>
            <a:endParaRPr lang="en-US" sz="3600" b="1" dirty="0">
              <a:latin typeface="+mn-lt"/>
              <a:cs typeface="Calibri" pitchFamily="34" charset="0"/>
            </a:endParaRPr>
          </a:p>
        </p:txBody>
      </p:sp>
      <p:grpSp>
        <p:nvGrpSpPr>
          <p:cNvPr id="2" name="Group 1"/>
          <p:cNvGrpSpPr/>
          <p:nvPr/>
        </p:nvGrpSpPr>
        <p:grpSpPr>
          <a:xfrm>
            <a:off x="1775520" y="908721"/>
            <a:ext cx="8496944" cy="5760639"/>
            <a:chOff x="251520" y="548680"/>
            <a:chExt cx="8496944" cy="3994075"/>
          </a:xfrm>
        </p:grpSpPr>
        <p:sp>
          <p:nvSpPr>
            <p:cNvPr id="8" name="Freeform 7"/>
            <p:cNvSpPr/>
            <p:nvPr/>
          </p:nvSpPr>
          <p:spPr>
            <a:xfrm>
              <a:off x="251520" y="548680"/>
              <a:ext cx="8496944" cy="5760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b="1" dirty="0">
                  <a:solidFill>
                    <a:srgbClr val="002060"/>
                  </a:solidFill>
                  <a:latin typeface="Calibri"/>
                </a:rPr>
                <a:t>Who</a:t>
              </a:r>
              <a:r>
                <a:rPr lang="en-GB" sz="2200" dirty="0">
                  <a:solidFill>
                    <a:srgbClr val="002060"/>
                  </a:solidFill>
                  <a:latin typeface="Calibri"/>
                </a:rPr>
                <a:t> will be responsible for data collection?</a:t>
              </a:r>
            </a:p>
          </p:txBody>
        </p:sp>
        <p:sp>
          <p:nvSpPr>
            <p:cNvPr id="9" name="Rounded Rectangle 8"/>
            <p:cNvSpPr/>
            <p:nvPr/>
          </p:nvSpPr>
          <p:spPr>
            <a:xfrm>
              <a:off x="405326" y="584682"/>
              <a:ext cx="936104" cy="504057"/>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0" name="Freeform 9"/>
            <p:cNvSpPr/>
            <p:nvPr/>
          </p:nvSpPr>
          <p:spPr>
            <a:xfrm>
              <a:off x="251520" y="1196752"/>
              <a:ext cx="8496944" cy="5760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dirty="0">
                  <a:solidFill>
                    <a:srgbClr val="002060"/>
                  </a:solidFill>
                  <a:latin typeface="Calibri"/>
                </a:rPr>
                <a:t>What is the data </a:t>
              </a:r>
              <a:r>
                <a:rPr lang="en-GB" sz="2200" b="1" dirty="0">
                  <a:solidFill>
                    <a:srgbClr val="002060"/>
                  </a:solidFill>
                  <a:latin typeface="Calibri"/>
                </a:rPr>
                <a:t>source </a:t>
              </a:r>
              <a:r>
                <a:rPr lang="en-GB" sz="2200" dirty="0">
                  <a:solidFill>
                    <a:srgbClr val="002060"/>
                  </a:solidFill>
                  <a:latin typeface="Calibri"/>
                </a:rPr>
                <a:t>/</a:t>
              </a:r>
              <a:r>
                <a:rPr lang="en-GB" sz="2200" b="1" dirty="0">
                  <a:solidFill>
                    <a:srgbClr val="002060"/>
                  </a:solidFill>
                  <a:latin typeface="Calibri"/>
                </a:rPr>
                <a:t> how </a:t>
              </a:r>
              <a:r>
                <a:rPr lang="en-GB" sz="2200" dirty="0">
                  <a:solidFill>
                    <a:srgbClr val="002060"/>
                  </a:solidFill>
                  <a:latin typeface="Calibri"/>
                </a:rPr>
                <a:t>will the data be collected?</a:t>
              </a:r>
            </a:p>
          </p:txBody>
        </p:sp>
        <p:sp>
          <p:nvSpPr>
            <p:cNvPr id="11" name="Rounded Rectangle 10"/>
            <p:cNvSpPr/>
            <p:nvPr/>
          </p:nvSpPr>
          <p:spPr>
            <a:xfrm>
              <a:off x="395536" y="1268760"/>
              <a:ext cx="936104" cy="432048"/>
            </a:xfrm>
            <a:prstGeom prst="roundRect">
              <a:avLst>
                <a:gd name="adj" fmla="val 10000"/>
              </a:avLst>
            </a:prstGeom>
            <a:blipFill rotWithShape="1">
              <a:blip r:embed="rId4"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2" name="Freeform 11"/>
            <p:cNvSpPr/>
            <p:nvPr/>
          </p:nvSpPr>
          <p:spPr>
            <a:xfrm>
              <a:off x="251520" y="3140968"/>
              <a:ext cx="8496944" cy="645171"/>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dirty="0">
                  <a:solidFill>
                    <a:srgbClr val="002060"/>
                  </a:solidFill>
                  <a:latin typeface="Calibri"/>
                </a:rPr>
                <a:t>How can data collection be </a:t>
              </a:r>
              <a:r>
                <a:rPr lang="en-GB" sz="2200" b="1" dirty="0">
                  <a:solidFill>
                    <a:srgbClr val="002060"/>
                  </a:solidFill>
                  <a:latin typeface="Calibri"/>
                </a:rPr>
                <a:t>integrated</a:t>
              </a:r>
              <a:r>
                <a:rPr lang="en-GB" sz="2200" dirty="0">
                  <a:solidFill>
                    <a:srgbClr val="002060"/>
                  </a:solidFill>
                  <a:latin typeface="Calibri"/>
                </a:rPr>
                <a:t> with work?</a:t>
              </a:r>
            </a:p>
          </p:txBody>
        </p:sp>
        <p:sp>
          <p:nvSpPr>
            <p:cNvPr id="13" name="Rounded Rectangle 12"/>
            <p:cNvSpPr/>
            <p:nvPr/>
          </p:nvSpPr>
          <p:spPr>
            <a:xfrm>
              <a:off x="370365" y="3211524"/>
              <a:ext cx="1080120" cy="504057"/>
            </a:xfrm>
            <a:prstGeom prst="roundRect">
              <a:avLst>
                <a:gd name="adj" fmla="val 10000"/>
              </a:avLst>
            </a:prstGeom>
            <a:blipFill rotWithShape="1">
              <a:blip r:embed="rId5"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4" name="Freeform 13"/>
            <p:cNvSpPr/>
            <p:nvPr/>
          </p:nvSpPr>
          <p:spPr>
            <a:xfrm>
              <a:off x="251520" y="1844824"/>
              <a:ext cx="8496944" cy="576064"/>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b="1" dirty="0">
                  <a:solidFill>
                    <a:srgbClr val="002060"/>
                  </a:solidFill>
                  <a:latin typeface="Calibri"/>
                </a:rPr>
                <a:t>Frequency</a:t>
              </a:r>
              <a:r>
                <a:rPr lang="en-GB" sz="2200" dirty="0">
                  <a:solidFill>
                    <a:srgbClr val="002060"/>
                  </a:solidFill>
                  <a:latin typeface="Calibri"/>
                </a:rPr>
                <a:t> of data collection, and timings?</a:t>
              </a:r>
            </a:p>
          </p:txBody>
        </p:sp>
        <p:sp>
          <p:nvSpPr>
            <p:cNvPr id="15" name="Rounded Rectangle 14"/>
            <p:cNvSpPr/>
            <p:nvPr/>
          </p:nvSpPr>
          <p:spPr>
            <a:xfrm>
              <a:off x="395536" y="1916832"/>
              <a:ext cx="936104" cy="432048"/>
            </a:xfrm>
            <a:prstGeom prst="roundRect">
              <a:avLst>
                <a:gd name="adj" fmla="val 10000"/>
              </a:avLst>
            </a:prstGeom>
            <a:blipFill rotWithShape="1">
              <a:blip r:embed="rId6"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8" name="Freeform 17"/>
            <p:cNvSpPr/>
            <p:nvPr/>
          </p:nvSpPr>
          <p:spPr>
            <a:xfrm>
              <a:off x="251520" y="3897584"/>
              <a:ext cx="8496944" cy="645171"/>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dirty="0">
                  <a:solidFill>
                    <a:srgbClr val="002060"/>
                  </a:solidFill>
                  <a:latin typeface="Calibri"/>
                </a:rPr>
                <a:t>What factors might </a:t>
              </a:r>
              <a:r>
                <a:rPr lang="en-GB" sz="2200" b="1" dirty="0">
                  <a:solidFill>
                    <a:srgbClr val="002060"/>
                  </a:solidFill>
                  <a:latin typeface="Calibri"/>
                </a:rPr>
                <a:t>influence</a:t>
              </a:r>
              <a:r>
                <a:rPr lang="en-GB" sz="2200" dirty="0">
                  <a:solidFill>
                    <a:srgbClr val="002060"/>
                  </a:solidFill>
                  <a:latin typeface="Calibri"/>
                </a:rPr>
                <a:t> the measure?</a:t>
              </a:r>
            </a:p>
          </p:txBody>
        </p:sp>
        <p:sp>
          <p:nvSpPr>
            <p:cNvPr id="19" name="Rounded Rectangle 18"/>
            <p:cNvSpPr/>
            <p:nvPr/>
          </p:nvSpPr>
          <p:spPr>
            <a:xfrm>
              <a:off x="370365" y="4004145"/>
              <a:ext cx="1080120" cy="432048"/>
            </a:xfrm>
            <a:prstGeom prst="roundRect">
              <a:avLst>
                <a:gd name="adj" fmla="val 10000"/>
              </a:avLst>
            </a:prstGeom>
            <a:blipFill rotWithShape="1">
              <a:blip r:embed="rId7"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24" name="Freeform 23"/>
            <p:cNvSpPr/>
            <p:nvPr/>
          </p:nvSpPr>
          <p:spPr>
            <a:xfrm>
              <a:off x="251520" y="2492896"/>
              <a:ext cx="8496944" cy="5731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b="1" dirty="0">
                  <a:solidFill>
                    <a:srgbClr val="002060"/>
                  </a:solidFill>
                  <a:latin typeface="Calibri"/>
                </a:rPr>
                <a:t>Equipment </a:t>
              </a:r>
              <a:r>
                <a:rPr lang="en-GB" sz="2200" dirty="0">
                  <a:solidFill>
                    <a:srgbClr val="002060"/>
                  </a:solidFill>
                  <a:latin typeface="Calibri"/>
                </a:rPr>
                <a:t>needed to measure?</a:t>
              </a:r>
            </a:p>
          </p:txBody>
        </p:sp>
        <p:pic>
          <p:nvPicPr>
            <p:cNvPr id="1026" name="Picture 2" descr="C:\Users\ingraj\AppData\Local\Microsoft\Windows\Temporary Internet Files\Content.IE5\ESLHMDIY\measureTape[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5536" y="2492896"/>
              <a:ext cx="936104" cy="504056"/>
            </a:xfrm>
            <a:prstGeom prst="rect">
              <a:avLst/>
            </a:prstGeom>
            <a:noFill/>
          </p:spPr>
        </p:pic>
      </p:grpSp>
    </p:spTree>
    <p:extLst>
      <p:ext uri="{BB962C8B-B14F-4D97-AF65-F5344CB8AC3E}">
        <p14:creationId xmlns:p14="http://schemas.microsoft.com/office/powerpoint/2010/main" val="345676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5BFD2B7-44BD-4D51-9026-F385CB5094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0"/>
            <a:ext cx="9358042" cy="6858000"/>
          </a:xfrm>
          <a:prstGeom prst="rect">
            <a:avLst/>
          </a:prstGeom>
        </p:spPr>
      </p:pic>
      <p:sp>
        <p:nvSpPr>
          <p:cNvPr id="2" name="Title 1"/>
          <p:cNvSpPr>
            <a:spLocks noGrp="1"/>
          </p:cNvSpPr>
          <p:nvPr>
            <p:ph type="title"/>
          </p:nvPr>
        </p:nvSpPr>
        <p:spPr>
          <a:xfrm>
            <a:off x="1524000" y="1"/>
            <a:ext cx="8176682" cy="766221"/>
          </a:xfrm>
        </p:spPr>
        <p:txBody>
          <a:bodyPr>
            <a:normAutofit/>
          </a:bodyPr>
          <a:lstStyle/>
          <a:p>
            <a:pPr algn="ctr"/>
            <a:r>
              <a:rPr lang="en-GB" b="1" dirty="0" smtClean="0">
                <a:solidFill>
                  <a:schemeClr val="bg1"/>
                </a:solidFill>
              </a:rPr>
              <a:t>Practical 4 Exercise : 10 </a:t>
            </a:r>
            <a:r>
              <a:rPr lang="en-GB" b="1" dirty="0" err="1" smtClean="0">
                <a:solidFill>
                  <a:schemeClr val="bg1"/>
                </a:solidFill>
              </a:rPr>
              <a:t>Mins</a:t>
            </a:r>
            <a:endParaRPr lang="en-GB" b="1" dirty="0">
              <a:solidFill>
                <a:schemeClr val="bg1"/>
              </a:solidFill>
            </a:endParaRPr>
          </a:p>
        </p:txBody>
      </p:sp>
      <p:sp>
        <p:nvSpPr>
          <p:cNvPr id="12" name="TextBox 11">
            <a:extLst>
              <a:ext uri="{FF2B5EF4-FFF2-40B4-BE49-F238E27FC236}">
                <a16:creationId xmlns:a16="http://schemas.microsoft.com/office/drawing/2014/main" xmlns="" id="{3A5A9D92-B3D5-43FB-96A1-136BC03B5C88}"/>
              </a:ext>
            </a:extLst>
          </p:cNvPr>
          <p:cNvSpPr txBox="1"/>
          <p:nvPr/>
        </p:nvSpPr>
        <p:spPr>
          <a:xfrm>
            <a:off x="7830449" y="1266367"/>
            <a:ext cx="1828800" cy="3539430"/>
          </a:xfrm>
          <a:prstGeom prst="rect">
            <a:avLst/>
          </a:prstGeom>
          <a:noFill/>
        </p:spPr>
        <p:txBody>
          <a:bodyPr wrap="square" rtlCol="0">
            <a:spAutoFit/>
          </a:bodyPr>
          <a:lstStyle/>
          <a:p>
            <a:pPr defTabSz="457200">
              <a:defRPr/>
            </a:pPr>
            <a:r>
              <a:rPr lang="en-GB" sz="2800" b="1" dirty="0" smtClean="0">
                <a:solidFill>
                  <a:prstClr val="white"/>
                </a:solidFill>
                <a:latin typeface="Calibri" panose="020F0502020204030204"/>
              </a:rPr>
              <a:t>In teams:</a:t>
            </a:r>
          </a:p>
          <a:p>
            <a:pPr defTabSz="457200">
              <a:defRPr/>
            </a:pPr>
            <a:endParaRPr lang="en-GB" sz="2800" b="1" dirty="0" smtClean="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Agree what measure, who , when and how</a:t>
            </a:r>
            <a:endParaRPr lang="en-GB" sz="2800" b="1" dirty="0">
              <a:solidFill>
                <a:prstClr val="white"/>
              </a:solidFill>
              <a:latin typeface="Calibri" panose="020F0502020204030204"/>
            </a:endParaRPr>
          </a:p>
        </p:txBody>
      </p:sp>
    </p:spTree>
    <p:extLst>
      <p:ext uri="{BB962C8B-B14F-4D97-AF65-F5344CB8AC3E}">
        <p14:creationId xmlns:p14="http://schemas.microsoft.com/office/powerpoint/2010/main" val="2923417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ublicdomainpictures.net/pictures/180000/velka/dog-using-laptop-comput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857252"/>
            <a:ext cx="3915054" cy="1477328"/>
          </a:xfrm>
          <a:prstGeom prst="rect">
            <a:avLst/>
          </a:prstGeom>
          <a:noFill/>
        </p:spPr>
        <p:txBody>
          <a:bodyPr wrap="square" rtlCol="0">
            <a:spAutoFit/>
          </a:bodyPr>
          <a:lstStyle/>
          <a:p>
            <a:pPr algn="ctr" defTabSz="685800"/>
            <a:r>
              <a:rPr lang="en-GB" sz="3000" b="1" dirty="0" smtClean="0">
                <a:solidFill>
                  <a:prstClr val="black"/>
                </a:solidFill>
                <a:latin typeface="Arial" pitchFamily="34" charset="0"/>
                <a:cs typeface="Arial" pitchFamily="34" charset="0"/>
              </a:rPr>
              <a:t>All Teach, All Learn </a:t>
            </a:r>
          </a:p>
          <a:p>
            <a:pPr algn="ctr" defTabSz="685800"/>
            <a:endParaRPr lang="en-GB" sz="3000" b="1" dirty="0" smtClean="0">
              <a:solidFill>
                <a:prstClr val="black"/>
              </a:solidFill>
              <a:latin typeface="Arial" pitchFamily="34" charset="0"/>
              <a:cs typeface="Arial" pitchFamily="34" charset="0"/>
            </a:endParaRPr>
          </a:p>
          <a:p>
            <a:pPr algn="ctr" defTabSz="685800"/>
            <a:r>
              <a:rPr lang="en-GB" sz="3000" b="1" dirty="0" smtClean="0">
                <a:solidFill>
                  <a:prstClr val="black"/>
                </a:solidFill>
                <a:latin typeface="Arial" pitchFamily="34" charset="0"/>
                <a:cs typeface="Arial" pitchFamily="34" charset="0"/>
              </a:rPr>
              <a:t>Questions?</a:t>
            </a:r>
            <a:endParaRPr lang="en-GB" sz="3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888416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1524000" y="-7828"/>
            <a:ext cx="9144000" cy="1143000"/>
          </a:xfrm>
          <a:solidFill>
            <a:schemeClr val="tx2">
              <a:lumMod val="40000"/>
              <a:lumOff val="60000"/>
              <a:alpha val="46000"/>
            </a:schemeClr>
          </a:solidFill>
        </p:spPr>
        <p:txBody>
          <a:bodyPr>
            <a:normAutofit/>
          </a:bodyPr>
          <a:lstStyle/>
          <a:p>
            <a:pPr algn="l" eaLnBrk="1" hangingPunct="1"/>
            <a:r>
              <a:rPr lang="en-GB" altLang="en-US" dirty="0">
                <a:ea typeface="ＭＳ Ｐゴシック" panose="020B0600070205080204" pitchFamily="34" charset="-128"/>
              </a:rPr>
              <a:t>Programme</a:t>
            </a:r>
            <a:r>
              <a:rPr lang="en-US" altLang="en-US" dirty="0">
                <a:ea typeface="ＭＳ Ｐゴシック" panose="020B0600070205080204" pitchFamily="34" charset="-128"/>
              </a:rPr>
              <a:t> design and key dates</a:t>
            </a:r>
          </a:p>
        </p:txBody>
      </p:sp>
      <p:sp>
        <p:nvSpPr>
          <p:cNvPr id="2" name="Footer Placeholder 1"/>
          <p:cNvSpPr>
            <a:spLocks noGrp="1"/>
          </p:cNvSpPr>
          <p:nvPr>
            <p:ph type="ftr" sz="quarter" idx="4294967295"/>
          </p:nvPr>
        </p:nvSpPr>
        <p:spPr>
          <a:xfrm>
            <a:off x="1449569" y="6356351"/>
            <a:ext cx="3086100" cy="365125"/>
          </a:xfrm>
          <a:prstGeom prst="rect">
            <a:avLst/>
          </a:prstGeom>
        </p:spPr>
        <p:txBody>
          <a:bodyPr/>
          <a:lstStyle/>
          <a:p>
            <a:pPr>
              <a:defRPr/>
            </a:pPr>
            <a:r>
              <a:rPr lang="en-GB" dirty="0">
                <a:solidFill>
                  <a:srgbClr val="45545F"/>
                </a:solidFill>
                <a:latin typeface="Calibri"/>
              </a:rPr>
              <a:t> </a:t>
            </a:r>
          </a:p>
        </p:txBody>
      </p:sp>
      <p:pic>
        <p:nvPicPr>
          <p:cNvPr id="45071" name="Picture 2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18599" y="1545519"/>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3" name="Rectangle 87"/>
          <p:cNvSpPr>
            <a:spLocks noChangeArrowheads="1"/>
          </p:cNvSpPr>
          <p:nvPr/>
        </p:nvSpPr>
        <p:spPr bwMode="auto">
          <a:xfrm>
            <a:off x="376340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36" name="Rectangle 90"/>
          <p:cNvSpPr>
            <a:spLocks noChangeArrowheads="1"/>
          </p:cNvSpPr>
          <p:nvPr/>
        </p:nvSpPr>
        <p:spPr bwMode="auto">
          <a:xfrm>
            <a:off x="5049732"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39" name="Rectangle 93"/>
          <p:cNvSpPr>
            <a:spLocks noChangeArrowheads="1"/>
          </p:cNvSpPr>
          <p:nvPr/>
        </p:nvSpPr>
        <p:spPr bwMode="auto">
          <a:xfrm>
            <a:off x="6456747"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2" name="Rectangle 96"/>
          <p:cNvSpPr>
            <a:spLocks noChangeArrowheads="1"/>
          </p:cNvSpPr>
          <p:nvPr/>
        </p:nvSpPr>
        <p:spPr bwMode="auto">
          <a:xfrm>
            <a:off x="828547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4" name="Rectangle 99"/>
          <p:cNvSpPr>
            <a:spLocks noChangeArrowheads="1"/>
          </p:cNvSpPr>
          <p:nvPr/>
        </p:nvSpPr>
        <p:spPr bwMode="auto">
          <a:xfrm>
            <a:off x="9145275" y="4654551"/>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5" name="Rectangle 100"/>
          <p:cNvSpPr>
            <a:spLocks noChangeArrowheads="1"/>
          </p:cNvSpPr>
          <p:nvPr/>
        </p:nvSpPr>
        <p:spPr bwMode="auto">
          <a:xfrm>
            <a:off x="9145275" y="48085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pic>
        <p:nvPicPr>
          <p:cNvPr id="45146" name="Picture 10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57161" y="4572001"/>
            <a:ext cx="1475012" cy="19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49" name="Rectangle 104"/>
          <p:cNvSpPr>
            <a:spLocks noChangeArrowheads="1"/>
          </p:cNvSpPr>
          <p:nvPr/>
        </p:nvSpPr>
        <p:spPr bwMode="auto">
          <a:xfrm>
            <a:off x="6402500" y="12382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grpSp>
        <p:nvGrpSpPr>
          <p:cNvPr id="7" name="Group 6"/>
          <p:cNvGrpSpPr/>
          <p:nvPr/>
        </p:nvGrpSpPr>
        <p:grpSpPr>
          <a:xfrm>
            <a:off x="1913863" y="2869721"/>
            <a:ext cx="1188720" cy="1244542"/>
            <a:chOff x="275237" y="2445542"/>
            <a:chExt cx="1188720" cy="1244542"/>
          </a:xfrm>
        </p:grpSpPr>
        <p:sp>
          <p:nvSpPr>
            <p:cNvPr id="45129" name="Rectangle 83"/>
            <p:cNvSpPr>
              <a:spLocks noChangeArrowheads="1"/>
            </p:cNvSpPr>
            <p:nvPr/>
          </p:nvSpPr>
          <p:spPr bwMode="auto">
            <a:xfrm>
              <a:off x="455727" y="3505418"/>
              <a:ext cx="7934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September</a:t>
              </a:r>
              <a:endParaRPr lang="en-US" altLang="en-US" dirty="0">
                <a:solidFill>
                  <a:srgbClr val="009EC2"/>
                </a:solidFill>
              </a:endParaRPr>
            </a:p>
          </p:txBody>
        </p:sp>
        <p:sp>
          <p:nvSpPr>
            <p:cNvPr id="3" name="Oval 2"/>
            <p:cNvSpPr/>
            <p:nvPr/>
          </p:nvSpPr>
          <p:spPr>
            <a:xfrm>
              <a:off x="275237" y="2445542"/>
              <a:ext cx="118872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200" dirty="0" smtClean="0">
                  <a:solidFill>
                    <a:schemeClr val="tx1"/>
                  </a:solidFill>
                  <a:latin typeface="Calibri"/>
                </a:rPr>
                <a:t>Welcome Overview</a:t>
              </a:r>
              <a:endParaRPr lang="en-US" sz="1200" dirty="0">
                <a:solidFill>
                  <a:schemeClr val="tx1"/>
                </a:solidFill>
                <a:latin typeface="Calibri"/>
              </a:endParaRPr>
            </a:p>
          </p:txBody>
        </p:sp>
      </p:grpSp>
      <p:grpSp>
        <p:nvGrpSpPr>
          <p:cNvPr id="8" name="Group 7"/>
          <p:cNvGrpSpPr/>
          <p:nvPr/>
        </p:nvGrpSpPr>
        <p:grpSpPr>
          <a:xfrm>
            <a:off x="3351773" y="2887861"/>
            <a:ext cx="968914" cy="1416668"/>
            <a:chOff x="1698856" y="2508449"/>
            <a:chExt cx="968914" cy="1416668"/>
          </a:xfrm>
        </p:grpSpPr>
        <p:sp>
          <p:nvSpPr>
            <p:cNvPr id="45132" name="Rectangle 86"/>
            <p:cNvSpPr>
              <a:spLocks noChangeArrowheads="1"/>
            </p:cNvSpPr>
            <p:nvPr/>
          </p:nvSpPr>
          <p:spPr bwMode="auto">
            <a:xfrm>
              <a:off x="1698856" y="3555785"/>
              <a:ext cx="961472"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itchFamily="34" charset="0"/>
                  <a:cs typeface="Arial" pitchFamily="34" charset="0"/>
                </a:rPr>
                <a:t>11</a:t>
              </a:r>
              <a:r>
                <a:rPr lang="en-US" altLang="en-US" sz="1200" b="1" baseline="30000" dirty="0" smtClean="0">
                  <a:solidFill>
                    <a:srgbClr val="009EC2"/>
                  </a:solidFill>
                  <a:latin typeface="Arial" pitchFamily="34" charset="0"/>
                  <a:cs typeface="Arial" pitchFamily="34" charset="0"/>
                </a:rPr>
                <a:t>th</a:t>
              </a:r>
              <a:r>
                <a:rPr lang="en-US" altLang="en-US" sz="1200" b="1" dirty="0" smtClean="0">
                  <a:solidFill>
                    <a:srgbClr val="009EC2"/>
                  </a:solidFill>
                  <a:latin typeface="Arial" pitchFamily="34" charset="0"/>
                  <a:cs typeface="Arial" pitchFamily="34" charset="0"/>
                </a:rPr>
                <a:t> Oct</a:t>
              </a:r>
            </a:p>
            <a:p>
              <a:pPr algn="ctr">
                <a:defRPr/>
              </a:pPr>
              <a:r>
                <a:rPr lang="en-US" altLang="en-US" sz="1200" b="1" dirty="0" smtClean="0">
                  <a:solidFill>
                    <a:srgbClr val="009EC2"/>
                  </a:solidFill>
                  <a:latin typeface="Arial" pitchFamily="34" charset="0"/>
                  <a:cs typeface="Arial" pitchFamily="34" charset="0"/>
                </a:rPr>
                <a:t>5</a:t>
              </a:r>
              <a:r>
                <a:rPr lang="en-US" altLang="en-US" sz="1200" b="1" baseline="30000" dirty="0" smtClean="0">
                  <a:solidFill>
                    <a:srgbClr val="009EC2"/>
                  </a:solidFill>
                  <a:latin typeface="Arial" pitchFamily="34" charset="0"/>
                  <a:cs typeface="Arial" pitchFamily="34" charset="0"/>
                </a:rPr>
                <a:t>th</a:t>
              </a:r>
              <a:r>
                <a:rPr lang="en-US" altLang="en-US" sz="1200" b="1" dirty="0" smtClean="0">
                  <a:solidFill>
                    <a:srgbClr val="009EC2"/>
                  </a:solidFill>
                  <a:latin typeface="Arial" pitchFamily="34" charset="0"/>
                  <a:cs typeface="Arial" pitchFamily="34" charset="0"/>
                </a:rPr>
                <a:t> Nov</a:t>
              </a:r>
              <a:endParaRPr lang="en-US" altLang="en-US" sz="1200" b="1" dirty="0">
                <a:solidFill>
                  <a:srgbClr val="009EC2"/>
                </a:solidFill>
                <a:latin typeface="Arial" pitchFamily="34" charset="0"/>
                <a:cs typeface="Arial" pitchFamily="34" charset="0"/>
              </a:endParaRPr>
            </a:p>
          </p:txBody>
        </p:sp>
        <p:sp>
          <p:nvSpPr>
            <p:cNvPr id="4" name="Rectangle 3"/>
            <p:cNvSpPr/>
            <p:nvPr/>
          </p:nvSpPr>
          <p:spPr>
            <a:xfrm>
              <a:off x="1753370" y="2508449"/>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1200" dirty="0">
                  <a:solidFill>
                    <a:srgbClr val="FFFFFF"/>
                  </a:solidFill>
                  <a:latin typeface="Calibri"/>
                </a:rPr>
                <a:t>Workshop 1</a:t>
              </a:r>
            </a:p>
          </p:txBody>
        </p:sp>
      </p:grpSp>
      <p:sp>
        <p:nvSpPr>
          <p:cNvPr id="62" name="Rectangle 61"/>
          <p:cNvSpPr/>
          <p:nvPr/>
        </p:nvSpPr>
        <p:spPr>
          <a:xfrm>
            <a:off x="7197824" y="2871527"/>
            <a:ext cx="914400" cy="914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chemeClr val="bg1"/>
                </a:solidFill>
                <a:latin typeface="Calibri"/>
              </a:rPr>
              <a:t>Sharing Workshop </a:t>
            </a:r>
            <a:endParaRPr lang="en-US" sz="1200" dirty="0">
              <a:solidFill>
                <a:schemeClr val="bg1"/>
              </a:solidFill>
              <a:latin typeface="Calibri"/>
            </a:endParaRPr>
          </a:p>
        </p:txBody>
      </p:sp>
      <p:grpSp>
        <p:nvGrpSpPr>
          <p:cNvPr id="9" name="Group 8"/>
          <p:cNvGrpSpPr/>
          <p:nvPr/>
        </p:nvGrpSpPr>
        <p:grpSpPr>
          <a:xfrm>
            <a:off x="4484172" y="2856349"/>
            <a:ext cx="4884424" cy="1453442"/>
            <a:chOff x="2902206" y="2432170"/>
            <a:chExt cx="4884424" cy="1453442"/>
          </a:xfrm>
        </p:grpSpPr>
        <p:sp>
          <p:nvSpPr>
            <p:cNvPr id="101" name="Rectangle 86"/>
            <p:cNvSpPr>
              <a:spLocks noChangeArrowheads="1"/>
            </p:cNvSpPr>
            <p:nvPr/>
          </p:nvSpPr>
          <p:spPr bwMode="auto">
            <a:xfrm>
              <a:off x="2902206" y="3511018"/>
              <a:ext cx="1084955"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6</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Dec</a:t>
              </a:r>
              <a:endParaRPr lang="en-US" altLang="en-US" sz="1200" b="1" dirty="0">
                <a:solidFill>
                  <a:srgbClr val="009EC2"/>
                </a:solidFill>
                <a:latin typeface="Arial" panose="020B0604020202020204" pitchFamily="34" charset="0"/>
              </a:endParaRPr>
            </a:p>
            <a:p>
              <a:pPr algn="ctr">
                <a:defRPr/>
              </a:pPr>
              <a:r>
                <a:rPr lang="en-US" altLang="en-US" sz="1200" b="1" dirty="0" smtClean="0">
                  <a:solidFill>
                    <a:srgbClr val="009EC2"/>
                  </a:solidFill>
                  <a:latin typeface="Arial" panose="020B0604020202020204" pitchFamily="34" charset="0"/>
                </a:rPr>
                <a:t>10</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Jan </a:t>
              </a:r>
              <a:endParaRPr lang="en-US" altLang="en-US" dirty="0">
                <a:solidFill>
                  <a:srgbClr val="009EC2"/>
                </a:solidFill>
              </a:endParaRPr>
            </a:p>
          </p:txBody>
        </p:sp>
        <p:sp>
          <p:nvSpPr>
            <p:cNvPr id="64" name="Rectangle 86"/>
            <p:cNvSpPr>
              <a:spLocks noChangeArrowheads="1"/>
            </p:cNvSpPr>
            <p:nvPr/>
          </p:nvSpPr>
          <p:spPr bwMode="auto">
            <a:xfrm>
              <a:off x="4179773" y="3514994"/>
              <a:ext cx="1240882"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4</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Feb</a:t>
              </a:r>
            </a:p>
            <a:p>
              <a:pPr algn="ctr">
                <a:defRPr/>
              </a:pPr>
              <a:r>
                <a:rPr lang="en-US" altLang="en-US" sz="1200" b="1" dirty="0" smtClean="0">
                  <a:solidFill>
                    <a:srgbClr val="009EC2"/>
                  </a:solidFill>
                  <a:latin typeface="Arial" panose="020B0604020202020204" pitchFamily="34" charset="0"/>
                </a:rPr>
                <a:t>TBC  </a:t>
              </a:r>
              <a:endParaRPr lang="en-US" altLang="en-US" dirty="0">
                <a:solidFill>
                  <a:srgbClr val="009EC2"/>
                </a:solidFill>
              </a:endParaRPr>
            </a:p>
          </p:txBody>
        </p:sp>
        <p:sp>
          <p:nvSpPr>
            <p:cNvPr id="65" name="Rectangle 86"/>
            <p:cNvSpPr>
              <a:spLocks noChangeArrowheads="1"/>
            </p:cNvSpPr>
            <p:nvPr/>
          </p:nvSpPr>
          <p:spPr bwMode="auto">
            <a:xfrm>
              <a:off x="5543127" y="3516280"/>
              <a:ext cx="1047137" cy="369332"/>
            </a:xfrm>
            <a:prstGeom prst="rect">
              <a:avLst/>
            </a:prstGeom>
            <a:no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endParaRPr lang="en-US" altLang="en-US" sz="1200" b="1" dirty="0" smtClean="0">
                <a:solidFill>
                  <a:srgbClr val="009EC2"/>
                </a:solidFill>
                <a:latin typeface="Arial" panose="020B0604020202020204" pitchFamily="34" charset="0"/>
              </a:endParaRPr>
            </a:p>
            <a:p>
              <a:pPr algn="ctr">
                <a:defRPr/>
              </a:pPr>
              <a:r>
                <a:rPr lang="en-US" altLang="en-US" sz="1200" b="1" dirty="0" smtClean="0">
                  <a:solidFill>
                    <a:srgbClr val="009EC2"/>
                  </a:solidFill>
                  <a:latin typeface="Arial" panose="020B0604020202020204" pitchFamily="34" charset="0"/>
                </a:rPr>
                <a:t>TBC</a:t>
              </a:r>
              <a:endParaRPr lang="en-US" altLang="en-US" dirty="0">
                <a:solidFill>
                  <a:srgbClr val="009EC2"/>
                </a:solidFill>
              </a:endParaRPr>
            </a:p>
          </p:txBody>
        </p:sp>
        <p:sp>
          <p:nvSpPr>
            <p:cNvPr id="6" name="Rectangle 5"/>
            <p:cNvSpPr/>
            <p:nvPr/>
          </p:nvSpPr>
          <p:spPr>
            <a:xfrm>
              <a:off x="3046808" y="2432170"/>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chemeClr val="bg1"/>
                  </a:solidFill>
                  <a:latin typeface="Calibri"/>
                </a:rPr>
                <a:t>Workshop 2</a:t>
              </a:r>
              <a:endParaRPr lang="en-US" sz="1200" dirty="0">
                <a:solidFill>
                  <a:schemeClr val="bg1"/>
                </a:solidFill>
                <a:latin typeface="Calibri"/>
              </a:endParaRPr>
            </a:p>
          </p:txBody>
        </p:sp>
        <p:sp>
          <p:nvSpPr>
            <p:cNvPr id="68" name="Rectangle 67"/>
            <p:cNvSpPr/>
            <p:nvPr/>
          </p:nvSpPr>
          <p:spPr>
            <a:xfrm>
              <a:off x="4327110" y="2442362"/>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rgbClr val="45545F"/>
                  </a:solidFill>
                  <a:latin typeface="Calibri"/>
                </a:rPr>
                <a:t> </a:t>
              </a:r>
              <a:r>
                <a:rPr lang="en-US" sz="1200" dirty="0">
                  <a:solidFill>
                    <a:schemeClr val="bg1"/>
                  </a:solidFill>
                  <a:latin typeface="Calibri"/>
                </a:rPr>
                <a:t>Workshop </a:t>
              </a:r>
              <a:r>
                <a:rPr lang="en-US" sz="1200" dirty="0" smtClean="0">
                  <a:solidFill>
                    <a:schemeClr val="bg1"/>
                  </a:solidFill>
                  <a:latin typeface="Calibri"/>
                </a:rPr>
                <a:t>3</a:t>
              </a:r>
              <a:endParaRPr lang="en-US" sz="1200" dirty="0">
                <a:solidFill>
                  <a:schemeClr val="bg1"/>
                </a:solidFill>
                <a:latin typeface="Calibri"/>
              </a:endParaRPr>
            </a:p>
          </p:txBody>
        </p:sp>
        <p:sp>
          <p:nvSpPr>
            <p:cNvPr id="69" name="Rectangle 68"/>
            <p:cNvSpPr/>
            <p:nvPr/>
          </p:nvSpPr>
          <p:spPr>
            <a:xfrm>
              <a:off x="6872230" y="2439365"/>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200" dirty="0" smtClean="0">
                  <a:solidFill>
                    <a:schemeClr val="tx1"/>
                  </a:solidFill>
                  <a:latin typeface="Calibri"/>
                </a:rPr>
                <a:t>Showcase</a:t>
              </a:r>
              <a:endParaRPr lang="en-US" sz="1200" dirty="0">
                <a:solidFill>
                  <a:schemeClr val="tx1"/>
                </a:solidFill>
                <a:latin typeface="Calibri"/>
              </a:endParaRPr>
            </a:p>
          </p:txBody>
        </p:sp>
      </p:grpSp>
      <p:pic>
        <p:nvPicPr>
          <p:cNvPr id="75" name="Picture 2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11507" y="1676242"/>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01431" y="1615986"/>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67268" y="1608284"/>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86"/>
          <p:cNvSpPr>
            <a:spLocks noChangeArrowheads="1"/>
          </p:cNvSpPr>
          <p:nvPr/>
        </p:nvSpPr>
        <p:spPr bwMode="auto">
          <a:xfrm rot="19722141">
            <a:off x="3902378" y="227138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2</a:t>
            </a:r>
            <a:endParaRPr lang="en-US" altLang="en-US" dirty="0">
              <a:solidFill>
                <a:srgbClr val="009EC2"/>
              </a:solidFill>
            </a:endParaRPr>
          </a:p>
        </p:txBody>
      </p:sp>
      <p:sp>
        <p:nvSpPr>
          <p:cNvPr id="80" name="Rectangle 86"/>
          <p:cNvSpPr>
            <a:spLocks noChangeArrowheads="1"/>
          </p:cNvSpPr>
          <p:nvPr/>
        </p:nvSpPr>
        <p:spPr bwMode="auto">
          <a:xfrm rot="19722141">
            <a:off x="6432910" y="2340304"/>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4</a:t>
            </a:r>
            <a:endParaRPr lang="en-US" altLang="en-US" dirty="0">
              <a:solidFill>
                <a:srgbClr val="009EC2"/>
              </a:solidFill>
            </a:endParaRPr>
          </a:p>
        </p:txBody>
      </p:sp>
      <p:sp>
        <p:nvSpPr>
          <p:cNvPr id="81" name="Rectangle 86"/>
          <p:cNvSpPr>
            <a:spLocks noChangeArrowheads="1"/>
          </p:cNvSpPr>
          <p:nvPr/>
        </p:nvSpPr>
        <p:spPr bwMode="auto">
          <a:xfrm rot="19722141">
            <a:off x="5182836" y="2396147"/>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3</a:t>
            </a:r>
            <a:endParaRPr lang="en-US" altLang="en-US" dirty="0">
              <a:solidFill>
                <a:srgbClr val="009EC2"/>
              </a:solidFill>
            </a:endParaRPr>
          </a:p>
        </p:txBody>
      </p:sp>
      <p:sp>
        <p:nvSpPr>
          <p:cNvPr id="82" name="Rectangle 86"/>
          <p:cNvSpPr>
            <a:spLocks noChangeArrowheads="1"/>
          </p:cNvSpPr>
          <p:nvPr/>
        </p:nvSpPr>
        <p:spPr bwMode="auto">
          <a:xfrm rot="19722141">
            <a:off x="8090025" y="234030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5</a:t>
            </a:r>
            <a:endParaRPr lang="en-US" altLang="en-US" dirty="0">
              <a:solidFill>
                <a:srgbClr val="009EC2"/>
              </a:solidFill>
            </a:endParaRPr>
          </a:p>
        </p:txBody>
      </p:sp>
      <p:cxnSp>
        <p:nvCxnSpPr>
          <p:cNvPr id="18" name="Straight Arrow Connector 17"/>
          <p:cNvCxnSpPr>
            <a:cxnSpLocks/>
            <a:stCxn id="3" idx="6"/>
            <a:endCxn id="4" idx="1"/>
          </p:cNvCxnSpPr>
          <p:nvPr/>
        </p:nvCxnSpPr>
        <p:spPr>
          <a:xfrm>
            <a:off x="3102583" y="3326921"/>
            <a:ext cx="303704" cy="1814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cxnSpLocks/>
          </p:cNvCxnSpPr>
          <p:nvPr/>
        </p:nvCxnSpPr>
        <p:spPr>
          <a:xfrm flipV="1">
            <a:off x="4322153" y="3329721"/>
            <a:ext cx="324038" cy="767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a:stCxn id="68" idx="3"/>
          </p:cNvCxnSpPr>
          <p:nvPr/>
        </p:nvCxnSpPr>
        <p:spPr>
          <a:xfrm>
            <a:off x="6823476" y="3323741"/>
            <a:ext cx="358290" cy="112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13908" y="4976615"/>
            <a:ext cx="6624267" cy="1323439"/>
          </a:xfrm>
          <a:prstGeom prst="rect">
            <a:avLst/>
          </a:prstGeom>
          <a:noFill/>
          <a:ln>
            <a:solidFill>
              <a:schemeClr val="bg2"/>
            </a:solidFill>
          </a:ln>
        </p:spPr>
        <p:txBody>
          <a:bodyPr wrap="square" rtlCol="0">
            <a:spAutoFit/>
          </a:bodyPr>
          <a:lstStyle/>
          <a:p>
            <a:pPr algn="ctr">
              <a:spcBef>
                <a:spcPts val="576"/>
              </a:spcBef>
              <a:defRPr/>
            </a:pPr>
            <a:r>
              <a:rPr lang="en-US" sz="2000" b="1" dirty="0">
                <a:solidFill>
                  <a:srgbClr val="45545F"/>
                </a:solidFill>
                <a:latin typeface="Arial"/>
              </a:rPr>
              <a:t>Support</a:t>
            </a:r>
          </a:p>
          <a:p>
            <a:pPr algn="ctr">
              <a:spcBef>
                <a:spcPts val="576"/>
              </a:spcBef>
              <a:defRPr/>
            </a:pPr>
            <a:r>
              <a:rPr lang="en-US" sz="1500" b="1" dirty="0" smtClean="0">
                <a:solidFill>
                  <a:srgbClr val="00A0AF"/>
                </a:solidFill>
                <a:latin typeface="Arial"/>
              </a:rPr>
              <a:t>National IA          Leadership Team </a:t>
            </a:r>
            <a:r>
              <a:rPr lang="en-US" sz="1500" b="1" dirty="0">
                <a:solidFill>
                  <a:srgbClr val="00A0AF"/>
                </a:solidFill>
                <a:latin typeface="Arial"/>
              </a:rPr>
              <a:t>	</a:t>
            </a:r>
            <a:r>
              <a:rPr lang="en-US" sz="1500" b="1" dirty="0" smtClean="0">
                <a:solidFill>
                  <a:srgbClr val="00A0AF"/>
                </a:solidFill>
                <a:latin typeface="Arial"/>
              </a:rPr>
              <a:t> Q.I. Faculty</a:t>
            </a:r>
          </a:p>
          <a:p>
            <a:pPr algn="ctr">
              <a:spcBef>
                <a:spcPts val="576"/>
              </a:spcBef>
              <a:defRPr/>
            </a:pPr>
            <a:r>
              <a:rPr lang="en-US" sz="1500" b="1" dirty="0" smtClean="0">
                <a:solidFill>
                  <a:srgbClr val="00A0AF"/>
                </a:solidFill>
                <a:latin typeface="Arial"/>
              </a:rPr>
              <a:t>QI Hub (</a:t>
            </a:r>
            <a:r>
              <a:rPr lang="en-US" sz="1500" b="1" dirty="0" err="1" smtClean="0">
                <a:solidFill>
                  <a:srgbClr val="00A0AF"/>
                </a:solidFill>
                <a:latin typeface="Arial"/>
              </a:rPr>
              <a:t>TURAS</a:t>
            </a:r>
            <a:r>
              <a:rPr lang="en-US" sz="1500" b="1" dirty="0" smtClean="0">
                <a:solidFill>
                  <a:srgbClr val="00A0AF"/>
                </a:solidFill>
                <a:latin typeface="Arial"/>
              </a:rPr>
              <a:t>)                (Falkirk) </a:t>
            </a:r>
            <a:r>
              <a:rPr lang="en-US" sz="1500" b="1" dirty="0" err="1" smtClean="0">
                <a:solidFill>
                  <a:srgbClr val="00A0AF"/>
                </a:solidFill>
                <a:latin typeface="Arial"/>
              </a:rPr>
              <a:t>GIRFEC</a:t>
            </a:r>
            <a:r>
              <a:rPr lang="en-US" sz="1500" b="1" dirty="0" smtClean="0">
                <a:solidFill>
                  <a:srgbClr val="00A0AF"/>
                </a:solidFill>
                <a:latin typeface="Arial"/>
              </a:rPr>
              <a:t> Homepage</a:t>
            </a:r>
            <a:endParaRPr lang="en-US" sz="1500" b="1" dirty="0">
              <a:solidFill>
                <a:srgbClr val="00A0AF"/>
              </a:solidFill>
              <a:latin typeface="Arial"/>
            </a:endParaRPr>
          </a:p>
          <a:p>
            <a:pPr algn="ctr">
              <a:spcBef>
                <a:spcPts val="576"/>
              </a:spcBef>
              <a:defRPr/>
            </a:pPr>
            <a:r>
              <a:rPr lang="en-US" sz="1500" b="1" dirty="0" smtClean="0">
                <a:solidFill>
                  <a:srgbClr val="00A0AF"/>
                </a:solidFill>
                <a:latin typeface="Arial"/>
              </a:rPr>
              <a:t>All teach all learn </a:t>
            </a:r>
            <a:endParaRPr lang="en-US" sz="1500" b="1" dirty="0">
              <a:solidFill>
                <a:srgbClr val="00A0AF"/>
              </a:solidFill>
              <a:latin typeface="Arial"/>
            </a:endParaRPr>
          </a:p>
        </p:txBody>
      </p:sp>
      <p:cxnSp>
        <p:nvCxnSpPr>
          <p:cNvPr id="49" name="Straight Arrow Connector 48"/>
          <p:cNvCxnSpPr/>
          <p:nvPr/>
        </p:nvCxnSpPr>
        <p:spPr>
          <a:xfrm>
            <a:off x="8126301" y="3355842"/>
            <a:ext cx="288643"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endCxn id="68" idx="1"/>
          </p:cNvCxnSpPr>
          <p:nvPr/>
        </p:nvCxnSpPr>
        <p:spPr>
          <a:xfrm flipV="1">
            <a:off x="5543174" y="3323741"/>
            <a:ext cx="365902" cy="2906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98605" y="979163"/>
            <a:ext cx="843704" cy="10216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6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68714" y="524764"/>
            <a:ext cx="6691783" cy="6336704"/>
          </a:xfrm>
          <a:noFill/>
        </p:spPr>
        <p:txBody>
          <a:bodyPr>
            <a:noAutofit/>
          </a:bodyPr>
          <a:lstStyle/>
          <a:p>
            <a:pPr marL="0" indent="0">
              <a:buNone/>
            </a:pPr>
            <a:r>
              <a:rPr lang="en-GB" b="1" dirty="0" smtClean="0"/>
              <a:t>Plan for Action Period 2:</a:t>
            </a:r>
            <a:endParaRPr lang="en-GB" b="1" dirty="0"/>
          </a:p>
          <a:p>
            <a:pPr marL="0" indent="0">
              <a:buNone/>
            </a:pPr>
            <a:endParaRPr lang="en-GB" b="1" dirty="0">
              <a:solidFill>
                <a:srgbClr val="0070C0"/>
              </a:solidFill>
            </a:endParaRPr>
          </a:p>
          <a:p>
            <a:pPr marL="0" indent="0">
              <a:buNone/>
            </a:pPr>
            <a:r>
              <a:rPr lang="en-GB" dirty="0" smtClean="0">
                <a:solidFill>
                  <a:schemeClr val="accent1">
                    <a:lumMod val="75000"/>
                  </a:schemeClr>
                </a:solidFill>
              </a:rPr>
              <a:t>Develop </a:t>
            </a:r>
            <a:r>
              <a:rPr lang="en-GB" dirty="0">
                <a:solidFill>
                  <a:schemeClr val="accent1">
                    <a:lumMod val="75000"/>
                  </a:schemeClr>
                </a:solidFill>
              </a:rPr>
              <a:t>measurement plan and start to measure and plot over time. Continue to refine aims and look to develop </a:t>
            </a:r>
            <a:r>
              <a:rPr lang="en-GB" dirty="0" smtClean="0">
                <a:solidFill>
                  <a:schemeClr val="accent1">
                    <a:lumMod val="75000"/>
                  </a:schemeClr>
                </a:solidFill>
              </a:rPr>
              <a:t>Driver Diagram/s with </a:t>
            </a:r>
            <a:r>
              <a:rPr lang="en-GB" dirty="0">
                <a:solidFill>
                  <a:schemeClr val="accent1">
                    <a:lumMod val="75000"/>
                  </a:schemeClr>
                </a:solidFill>
              </a:rPr>
              <a:t>other </a:t>
            </a:r>
            <a:r>
              <a:rPr lang="en-GB" dirty="0" smtClean="0">
                <a:solidFill>
                  <a:schemeClr val="accent1">
                    <a:lumMod val="75000"/>
                  </a:schemeClr>
                </a:solidFill>
              </a:rPr>
              <a:t>measures. </a:t>
            </a:r>
          </a:p>
          <a:p>
            <a:pPr marL="0" indent="0">
              <a:buNone/>
            </a:pPr>
            <a:endParaRPr lang="en-GB" dirty="0">
              <a:solidFill>
                <a:schemeClr val="accent1">
                  <a:lumMod val="75000"/>
                </a:schemeClr>
              </a:solidFill>
            </a:endParaRPr>
          </a:p>
          <a:p>
            <a:pPr marL="0" indent="0">
              <a:buNone/>
            </a:pPr>
            <a:r>
              <a:rPr lang="en-GB" b="1" dirty="0" smtClean="0"/>
              <a:t>Regular Improvement Team meetings</a:t>
            </a:r>
          </a:p>
          <a:p>
            <a:pPr marL="0" indent="0">
              <a:buNone/>
            </a:pPr>
            <a:r>
              <a:rPr lang="en-GB" b="1" dirty="0" smtClean="0">
                <a:solidFill>
                  <a:schemeClr val="accent1">
                    <a:lumMod val="75000"/>
                  </a:schemeClr>
                </a:solidFill>
              </a:rPr>
              <a:t>Revise and review driver diagram  </a:t>
            </a:r>
          </a:p>
          <a:p>
            <a:pPr marL="0" indent="0">
              <a:buNone/>
            </a:pPr>
            <a:r>
              <a:rPr lang="en-GB" b="1" dirty="0" smtClean="0"/>
              <a:t>Read and learn</a:t>
            </a:r>
          </a:p>
          <a:p>
            <a:pPr marL="0" indent="0">
              <a:buNone/>
            </a:pPr>
            <a:endParaRPr lang="en-GB" b="1" dirty="0" smtClean="0"/>
          </a:p>
          <a:p>
            <a:pPr marL="0" indent="0">
              <a:buNone/>
            </a:pPr>
            <a:r>
              <a:rPr lang="en-GB" b="1" dirty="0" smtClean="0">
                <a:solidFill>
                  <a:srgbClr val="FF0000"/>
                </a:solidFill>
              </a:rPr>
              <a:t>How are you going to share?</a:t>
            </a:r>
            <a:endParaRPr lang="en-GB" dirty="0">
              <a:solidFill>
                <a:srgbClr val="FF0000"/>
              </a:solidFill>
            </a:endParaRPr>
          </a:p>
          <a:p>
            <a:pPr marL="0" indent="0">
              <a:buNone/>
            </a:pPr>
            <a:endParaRPr lang="en-GB" dirty="0">
              <a:solidFill>
                <a:schemeClr val="accent1"/>
              </a:solidFill>
            </a:endParaRPr>
          </a:p>
          <a:p>
            <a:pPr marL="0" indent="0">
              <a:buNone/>
            </a:pPr>
            <a:endParaRPr lang="en-GB" dirty="0">
              <a:solidFill>
                <a:schemeClr val="tx2"/>
              </a:solidFill>
            </a:endParaRPr>
          </a:p>
          <a:p>
            <a:pPr marL="0" indent="0">
              <a:buNone/>
            </a:pPr>
            <a:endParaRPr lang="en-GB" dirty="0">
              <a:solidFill>
                <a:schemeClr val="tx2"/>
              </a:solidFill>
            </a:endParaRPr>
          </a:p>
          <a:p>
            <a:pPr marL="0" indent="0">
              <a:buNone/>
            </a:pPr>
            <a:endParaRPr lang="en-GB" dirty="0">
              <a:solidFill>
                <a:schemeClr val="tx2"/>
              </a:solidFill>
            </a:endParaRPr>
          </a:p>
          <a:p>
            <a:pPr marL="0" indent="0">
              <a:buNone/>
            </a:pPr>
            <a:endParaRPr lang="en-GB" dirty="0">
              <a:solidFill>
                <a:schemeClr val="tx2"/>
              </a:solidFill>
            </a:endParaRPr>
          </a:p>
          <a:p>
            <a:pPr marL="0" indent="0">
              <a:buNone/>
            </a:pPr>
            <a:r>
              <a:rPr lang="en-GB" dirty="0"/>
              <a:t>	</a:t>
            </a:r>
          </a:p>
          <a:p>
            <a:pPr marL="0" indent="0">
              <a:buNone/>
            </a:pPr>
            <a:endParaRPr lang="en-GB"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781" y="1288989"/>
            <a:ext cx="2067932" cy="2372444"/>
          </a:xfrm>
          <a:prstGeom prst="rect">
            <a:avLst/>
          </a:prstGeom>
        </p:spPr>
      </p:pic>
    </p:spTree>
    <p:extLst>
      <p:ext uri="{BB962C8B-B14F-4D97-AF65-F5344CB8AC3E}">
        <p14:creationId xmlns:p14="http://schemas.microsoft.com/office/powerpoint/2010/main" val="286472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xt steps.jp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1523999" y="5715000"/>
            <a:ext cx="8364583" cy="646331"/>
          </a:xfrm>
          <a:prstGeom prst="rect">
            <a:avLst/>
          </a:prstGeom>
          <a:noFill/>
        </p:spPr>
        <p:txBody>
          <a:bodyPr wrap="square" rtlCol="0">
            <a:spAutoFit/>
          </a:bodyPr>
          <a:lstStyle/>
          <a:p>
            <a:r>
              <a:rPr lang="en-GB" sz="3600" b="1" dirty="0">
                <a:latin typeface="Arial" pitchFamily="34" charset="0"/>
                <a:cs typeface="Arial" pitchFamily="34" charset="0"/>
              </a:rPr>
              <a:t>NEXT </a:t>
            </a:r>
            <a:r>
              <a:rPr lang="en-GB" sz="3600" b="1" dirty="0" smtClean="0">
                <a:latin typeface="Arial" pitchFamily="34" charset="0"/>
                <a:cs typeface="Arial" pitchFamily="34" charset="0"/>
              </a:rPr>
              <a:t>STEPS – 10 </a:t>
            </a:r>
            <a:r>
              <a:rPr lang="en-GB" sz="3600" b="1" dirty="0" err="1" smtClean="0">
                <a:latin typeface="Arial" pitchFamily="34" charset="0"/>
                <a:cs typeface="Arial" pitchFamily="34" charset="0"/>
              </a:rPr>
              <a:t>mins</a:t>
            </a:r>
            <a:endParaRPr lang="en-GB" sz="3600" b="1" dirty="0">
              <a:latin typeface="Arial" pitchFamily="34" charset="0"/>
              <a:cs typeface="Arial" pitchFamily="34" charset="0"/>
            </a:endParaRPr>
          </a:p>
        </p:txBody>
      </p:sp>
    </p:spTree>
    <p:extLst>
      <p:ext uri="{BB962C8B-B14F-4D97-AF65-F5344CB8AC3E}">
        <p14:creationId xmlns:p14="http://schemas.microsoft.com/office/powerpoint/2010/main" val="184865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1.staticflickr.com/3/2586/3692228620_ebe407054a_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457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304801"/>
            <a:ext cx="3962400" cy="1323439"/>
          </a:xfrm>
          <a:prstGeom prst="rect">
            <a:avLst/>
          </a:prstGeom>
          <a:noFill/>
        </p:spPr>
        <p:txBody>
          <a:bodyPr wrap="square" rtlCol="0">
            <a:spAutoFit/>
          </a:bodyPr>
          <a:lstStyle/>
          <a:p>
            <a:r>
              <a:rPr lang="en-GB" sz="4000" b="1" dirty="0" smtClean="0"/>
              <a:t>Session 2 - </a:t>
            </a:r>
            <a:r>
              <a:rPr lang="en-GB" sz="4000" b="1" dirty="0"/>
              <a:t>time to wash up…..</a:t>
            </a:r>
          </a:p>
        </p:txBody>
      </p:sp>
      <p:sp>
        <p:nvSpPr>
          <p:cNvPr id="7" name="TextBox 6"/>
          <p:cNvSpPr txBox="1"/>
          <p:nvPr/>
        </p:nvSpPr>
        <p:spPr>
          <a:xfrm>
            <a:off x="6477000" y="2705963"/>
            <a:ext cx="3733800" cy="3416320"/>
          </a:xfrm>
          <a:prstGeom prst="rect">
            <a:avLst/>
          </a:prstGeom>
          <a:noFill/>
        </p:spPr>
        <p:txBody>
          <a:bodyPr wrap="square" rtlCol="0">
            <a:spAutoFit/>
          </a:bodyPr>
          <a:lstStyle/>
          <a:p>
            <a:r>
              <a:rPr lang="en-GB" sz="3600" b="1" dirty="0" smtClean="0">
                <a:solidFill>
                  <a:srgbClr val="FF0000"/>
                </a:solidFill>
              </a:rPr>
              <a:t>What went well…………..</a:t>
            </a:r>
          </a:p>
          <a:p>
            <a:endParaRPr lang="en-GB" sz="3600" b="1" dirty="0">
              <a:solidFill>
                <a:srgbClr val="FF0000"/>
              </a:solidFill>
            </a:endParaRPr>
          </a:p>
          <a:p>
            <a:r>
              <a:rPr lang="en-GB" sz="3600" b="1" dirty="0" smtClean="0">
                <a:solidFill>
                  <a:srgbClr val="FF0000"/>
                </a:solidFill>
              </a:rPr>
              <a:t>Even better if……</a:t>
            </a:r>
            <a:endParaRPr lang="en-GB" sz="3600" b="1" dirty="0">
              <a:solidFill>
                <a:srgbClr val="FF0000"/>
              </a:solidFill>
            </a:endParaRPr>
          </a:p>
          <a:p>
            <a:endParaRPr lang="en-GB" sz="3600" b="1" dirty="0">
              <a:solidFill>
                <a:srgbClr val="FF0000"/>
              </a:solidFill>
            </a:endParaRPr>
          </a:p>
          <a:p>
            <a:r>
              <a:rPr lang="en-GB" sz="3600" b="1" dirty="0">
                <a:solidFill>
                  <a:srgbClr val="FF0000"/>
                </a:solidFill>
              </a:rPr>
              <a:t>Questions?</a:t>
            </a:r>
          </a:p>
        </p:txBody>
      </p:sp>
    </p:spTree>
    <p:extLst>
      <p:ext uri="{BB962C8B-B14F-4D97-AF65-F5344CB8AC3E}">
        <p14:creationId xmlns:p14="http://schemas.microsoft.com/office/powerpoint/2010/main" val="236904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altLang="en-US" dirty="0" smtClean="0">
                <a:latin typeface="Verdana" pitchFamily="34" charset="0"/>
              </a:rPr>
              <a:t>By the end of this session you will…….</a:t>
            </a:r>
          </a:p>
        </p:txBody>
      </p:sp>
      <p:pic>
        <p:nvPicPr>
          <p:cNvPr id="11267" name="Picture 5" descr="C:\Users\Z419309\Pictures\workshop.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1980481" y="2173189"/>
            <a:ext cx="4039200" cy="3380034"/>
          </a:xfrm>
        </p:spPr>
      </p:pic>
      <p:sp>
        <p:nvSpPr>
          <p:cNvPr id="9" name="Content Placeholder 8"/>
          <p:cNvSpPr>
            <a:spLocks noGrp="1"/>
          </p:cNvSpPr>
          <p:nvPr>
            <p:ph sz="half" idx="2"/>
          </p:nvPr>
        </p:nvSpPr>
        <p:spPr/>
        <p:txBody>
          <a:bodyPr>
            <a:normAutofit fontScale="92500" lnSpcReduction="20000"/>
          </a:bodyPr>
          <a:lstStyle/>
          <a:p>
            <a:pPr>
              <a:buFont typeface="Wingdings" panose="05000000000000000000" pitchFamily="2" charset="2"/>
              <a:buChar char="ü"/>
              <a:defRPr/>
            </a:pPr>
            <a:r>
              <a:rPr lang="en-GB" dirty="0">
                <a:ea typeface="Verdana" pitchFamily="34" charset="0"/>
                <a:cs typeface="Arial" pitchFamily="34" charset="0"/>
              </a:rPr>
              <a:t>Have a STAN aim and strong Driver Diagram (theory of change)</a:t>
            </a:r>
            <a:endParaRPr lang="en-GB" dirty="0">
              <a:solidFill>
                <a:schemeClr val="tx2"/>
              </a:solidFill>
              <a:ea typeface="Verdana" pitchFamily="34" charset="0"/>
              <a:cs typeface="Arial" pitchFamily="34" charset="0"/>
            </a:endParaRPr>
          </a:p>
          <a:p>
            <a:pPr>
              <a:defRPr/>
            </a:pPr>
            <a:endParaRPr lang="en-GB" dirty="0">
              <a:solidFill>
                <a:schemeClr val="tx2"/>
              </a:solidFill>
              <a:ea typeface="Verdana" pitchFamily="34" charset="0"/>
              <a:cs typeface="Arial" pitchFamily="34" charset="0"/>
            </a:endParaRPr>
          </a:p>
          <a:p>
            <a:pPr>
              <a:buFont typeface="Wingdings" panose="05000000000000000000" pitchFamily="2" charset="2"/>
              <a:buChar char="ü"/>
              <a:defRPr/>
            </a:pPr>
            <a:r>
              <a:rPr lang="en-GB" dirty="0">
                <a:solidFill>
                  <a:schemeClr val="accent1"/>
                </a:solidFill>
                <a:ea typeface="Verdana" pitchFamily="34" charset="0"/>
                <a:cs typeface="Arial" pitchFamily="34" charset="0"/>
              </a:rPr>
              <a:t>Understand how your measurement plan is linked to your change theory</a:t>
            </a:r>
          </a:p>
          <a:p>
            <a:pPr marL="414726" indent="-414726">
              <a:defRPr/>
            </a:pPr>
            <a:endParaRPr lang="en-GB" dirty="0">
              <a:solidFill>
                <a:schemeClr val="accent1"/>
              </a:solidFill>
              <a:ea typeface="Verdana" pitchFamily="34" charset="0"/>
              <a:cs typeface="Arial" pitchFamily="34" charset="0"/>
            </a:endParaRPr>
          </a:p>
          <a:p>
            <a:pPr>
              <a:buFont typeface="Wingdings" panose="05000000000000000000" pitchFamily="2" charset="2"/>
              <a:buChar char="ü"/>
              <a:defRPr/>
            </a:pPr>
            <a:r>
              <a:rPr lang="en-GB" dirty="0">
                <a:ea typeface="Verdana" pitchFamily="34" charset="0"/>
                <a:cs typeface="Arial" pitchFamily="34" charset="0"/>
              </a:rPr>
              <a:t>Enhance knowledge of run chart rules and measures</a:t>
            </a:r>
          </a:p>
          <a:p>
            <a:pPr>
              <a:defRPr/>
            </a:pPr>
            <a:endParaRPr lang="en-GB" dirty="0">
              <a:ea typeface="Verdana" pitchFamily="34" charset="0"/>
              <a:cs typeface="Arial" pitchFamily="34" charset="0"/>
            </a:endParaRPr>
          </a:p>
          <a:p>
            <a:pPr>
              <a:buFont typeface="Wingdings" panose="05000000000000000000" pitchFamily="2" charset="2"/>
              <a:buChar char="ü"/>
              <a:defRPr/>
            </a:pPr>
            <a:r>
              <a:rPr lang="en-GB" dirty="0">
                <a:solidFill>
                  <a:schemeClr val="tx2"/>
                </a:solidFill>
                <a:ea typeface="Verdana" pitchFamily="34" charset="0"/>
                <a:cs typeface="Arial" pitchFamily="34" charset="0"/>
              </a:rPr>
              <a:t>Leave with an action plan for Action Period 2.</a:t>
            </a:r>
            <a:endParaRPr lang="en-GB" dirty="0">
              <a:solidFill>
                <a:schemeClr val="tx2"/>
              </a:solidFill>
            </a:endParaRPr>
          </a:p>
          <a:p>
            <a:pPr>
              <a:defRPr/>
            </a:pPr>
            <a:endParaRPr lang="en-GB" dirty="0">
              <a:solidFill>
                <a:schemeClr val="tx2"/>
              </a:solidFill>
            </a:endParaRPr>
          </a:p>
        </p:txBody>
      </p:sp>
    </p:spTree>
    <p:extLst>
      <p:ext uri="{BB962C8B-B14F-4D97-AF65-F5344CB8AC3E}">
        <p14:creationId xmlns:p14="http://schemas.microsoft.com/office/powerpoint/2010/main" val="122848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Image result for profound knowledge">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0023"/>
          <a:stretch/>
        </p:blipFill>
        <p:spPr bwMode="auto">
          <a:xfrm>
            <a:off x="2123511" y="699807"/>
            <a:ext cx="6624736" cy="617800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Callout 3"/>
          <p:cNvSpPr/>
          <p:nvPr/>
        </p:nvSpPr>
        <p:spPr bwMode="auto">
          <a:xfrm>
            <a:off x="1524000" y="1736812"/>
            <a:ext cx="3275856" cy="3348372"/>
          </a:xfrm>
          <a:prstGeom prst="rightArrowCallout">
            <a:avLst>
              <a:gd name="adj1" fmla="val 14022"/>
              <a:gd name="adj2" fmla="val 22227"/>
              <a:gd name="adj3" fmla="val 25511"/>
              <a:gd name="adj4" fmla="val 6689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2100" b="1" dirty="0">
                <a:solidFill>
                  <a:schemeClr val="tx2"/>
                </a:solidFill>
                <a:effectLst>
                  <a:outerShdw blurRad="38100" dist="38100" dir="2700000" algn="tl">
                    <a:srgbClr val="000000">
                      <a:alpha val="43137"/>
                    </a:srgbClr>
                  </a:outerShdw>
                </a:effectLst>
              </a:rPr>
              <a:t>Psycholog</a:t>
            </a:r>
            <a:r>
              <a:rPr lang="en-US" sz="2000" b="1" dirty="0">
                <a:solidFill>
                  <a:schemeClr val="tx2"/>
                </a:solidFill>
                <a:effectLst>
                  <a:outerShdw blurRad="38100" dist="38100" dir="2700000" algn="tl">
                    <a:srgbClr val="000000">
                      <a:alpha val="43137"/>
                    </a:srgbClr>
                  </a:outerShdw>
                </a:effectLst>
              </a:rPr>
              <a:t>y</a:t>
            </a:r>
          </a:p>
          <a:p>
            <a:pPr algn="ctr"/>
            <a:endParaRPr lang="en-US" sz="2000" b="1" dirty="0">
              <a:solidFill>
                <a:schemeClr val="tx2"/>
              </a:solidFill>
              <a:effectLst>
                <a:outerShdw blurRad="38100" dist="38100" dir="2700000" algn="tl">
                  <a:srgbClr val="000000">
                    <a:alpha val="43137"/>
                  </a:srgbClr>
                </a:outerShdw>
              </a:effectLst>
            </a:endParaRPr>
          </a:p>
          <a:p>
            <a:pPr marL="342900" indent="-342900">
              <a:buFont typeface="+mj-lt"/>
              <a:buAutoNum type="arabicPeriod"/>
            </a:pPr>
            <a:r>
              <a:rPr lang="en-US" sz="1900" dirty="0">
                <a:latin typeface="Arial" panose="020B0604020202020204" pitchFamily="34" charset="0"/>
                <a:cs typeface="Arial" panose="020B0604020202020204" pitchFamily="34" charset="0"/>
              </a:rPr>
              <a:t>Relationships between people</a:t>
            </a:r>
          </a:p>
          <a:p>
            <a:pPr marL="342900" indent="-342900">
              <a:buFont typeface="+mj-lt"/>
              <a:buAutoNum type="arabicPeriod"/>
            </a:pPr>
            <a:r>
              <a:rPr lang="en-US" sz="1900" dirty="0">
                <a:latin typeface="Arial" panose="020B0604020202020204" pitchFamily="34" charset="0"/>
                <a:cs typeface="Arial" panose="020B0604020202020204" pitchFamily="34" charset="0"/>
              </a:rPr>
              <a:t>Motivation, intrinsic /extrinsic</a:t>
            </a:r>
          </a:p>
          <a:p>
            <a:pPr marL="342900" indent="-342900">
              <a:buFont typeface="+mj-lt"/>
              <a:buAutoNum type="arabicPeriod"/>
            </a:pPr>
            <a:r>
              <a:rPr lang="en-US" sz="1900" dirty="0">
                <a:latin typeface="Arial" panose="020B0604020202020204" pitchFamily="34" charset="0"/>
                <a:cs typeface="Arial" panose="020B0604020202020204" pitchFamily="34" charset="0"/>
              </a:rPr>
              <a:t>Beliefs, assumptions</a:t>
            </a:r>
          </a:p>
          <a:p>
            <a:pPr marL="342900" indent="-342900">
              <a:buFont typeface="+mj-lt"/>
              <a:buAutoNum type="arabicPeriod"/>
            </a:pPr>
            <a:r>
              <a:rPr lang="en-US" sz="1900" dirty="0">
                <a:latin typeface="Arial" panose="020B0604020202020204" pitchFamily="34" charset="0"/>
                <a:cs typeface="Arial" panose="020B0604020202020204" pitchFamily="34" charset="0"/>
              </a:rPr>
              <a:t>Will to change</a:t>
            </a:r>
          </a:p>
        </p:txBody>
      </p:sp>
      <p:sp>
        <p:nvSpPr>
          <p:cNvPr id="5" name="Down Arrow Callout 4"/>
          <p:cNvSpPr/>
          <p:nvPr/>
        </p:nvSpPr>
        <p:spPr bwMode="auto">
          <a:xfrm>
            <a:off x="3691435" y="0"/>
            <a:ext cx="4680520" cy="2276872"/>
          </a:xfrm>
          <a:prstGeom prst="downArrowCallout">
            <a:avLst>
              <a:gd name="adj1" fmla="val 16338"/>
              <a:gd name="adj2" fmla="val 27080"/>
              <a:gd name="adj3" fmla="val 24382"/>
              <a:gd name="adj4" fmla="val 70929"/>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bg1"/>
                </a:solidFill>
                <a:effectLst>
                  <a:outerShdw blurRad="38100" dist="38100" dir="2700000" algn="tl">
                    <a:srgbClr val="000000">
                      <a:alpha val="43137"/>
                    </a:srgbClr>
                  </a:outerShdw>
                </a:effectLst>
                <a:latin typeface="Arial" charset="0"/>
                <a:ea typeface="ＭＳ Ｐゴシック" pitchFamily="-77" charset="-128"/>
              </a:rPr>
              <a:t>Appreciation of a System</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Common Aim</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how things link together</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People, process and items</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Simple, Complicated or Complex</a:t>
            </a:r>
          </a:p>
        </p:txBody>
      </p:sp>
      <p:sp>
        <p:nvSpPr>
          <p:cNvPr id="6" name="Left Arrow Callout 5"/>
          <p:cNvSpPr/>
          <p:nvPr/>
        </p:nvSpPr>
        <p:spPr bwMode="auto">
          <a:xfrm>
            <a:off x="6858291" y="1736812"/>
            <a:ext cx="3779912" cy="3348372"/>
          </a:xfrm>
          <a:prstGeom prst="leftArrowCallout">
            <a:avLst>
              <a:gd name="adj1" fmla="val 13476"/>
              <a:gd name="adj2" fmla="val 23559"/>
              <a:gd name="adj3" fmla="val 36524"/>
              <a:gd name="adj4" fmla="val 64977"/>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bg1"/>
                </a:solidFill>
                <a:effectLst>
                  <a:outerShdw blurRad="38100" dist="38100" dir="2700000" algn="tl">
                    <a:srgbClr val="000000">
                      <a:alpha val="43137"/>
                    </a:srgbClr>
                  </a:outerShdw>
                </a:effectLst>
                <a:latin typeface="Arial" charset="0"/>
                <a:ea typeface="ＭＳ Ｐゴシック" pitchFamily="-77" charset="-128"/>
              </a:rPr>
              <a:t>Theory of </a:t>
            </a:r>
            <a:r>
              <a:rPr lang="en-GB" sz="2100" b="1"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Knowledge</a:t>
            </a:r>
          </a:p>
          <a:p>
            <a:pPr algn="ctr" eaLnBrk="0" fontAlgn="base" hangingPunct="0">
              <a:spcBef>
                <a:spcPct val="0"/>
              </a:spcBef>
              <a:spcAft>
                <a:spcPct val="0"/>
              </a:spcAft>
            </a:pPr>
            <a:r>
              <a:rPr lang="en-GB" sz="2100" b="1"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1. Develop a theory</a:t>
            </a:r>
          </a:p>
          <a:p>
            <a:pPr algn="ctr" eaLnBrk="0" fontAlgn="base" hangingPunct="0">
              <a:spcBef>
                <a:spcPct val="0"/>
              </a:spcBef>
              <a:spcAft>
                <a:spcPct val="0"/>
              </a:spcAft>
            </a:pPr>
            <a:r>
              <a:rPr lang="en-GB" sz="2100" b="1"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2. Use PDSA to test</a:t>
            </a:r>
          </a:p>
          <a:p>
            <a:pPr algn="ctr" eaLnBrk="0" fontAlgn="base" hangingPunct="0">
              <a:spcBef>
                <a:spcPct val="0"/>
              </a:spcBef>
              <a:spcAft>
                <a:spcPct val="0"/>
              </a:spcAft>
            </a:pPr>
            <a:r>
              <a:rPr lang="en-GB" sz="2100" b="1" u="sng" dirty="0" err="1" smtClean="0">
                <a:solidFill>
                  <a:schemeClr val="bg1"/>
                </a:solidFill>
                <a:effectLst>
                  <a:outerShdw blurRad="38100" dist="38100" dir="2700000" algn="tl">
                    <a:srgbClr val="000000">
                      <a:alpha val="43137"/>
                    </a:srgbClr>
                  </a:outerShdw>
                </a:effectLst>
                <a:latin typeface="Arial" charset="0"/>
                <a:ea typeface="ＭＳ Ｐゴシック" pitchFamily="-77" charset="-128"/>
              </a:rPr>
              <a:t>3.Bring</a:t>
            </a:r>
            <a:r>
              <a:rPr lang="en-GB" sz="2100" b="1" u="sng"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 knowledge into the system</a:t>
            </a:r>
            <a:endParaRPr lang="en-GB" sz="1900" b="1" u="sng" dirty="0">
              <a:solidFill>
                <a:schemeClr val="bg1"/>
              </a:solidFill>
              <a:latin typeface="Arial" charset="0"/>
              <a:ea typeface="ＭＳ Ｐゴシック" pitchFamily="-77" charset="-128"/>
            </a:endParaRP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Develop a theory</a:t>
            </a: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Use PDSA to test </a:t>
            </a: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Bring knowledge into the system</a:t>
            </a:r>
          </a:p>
        </p:txBody>
      </p:sp>
      <p:sp>
        <p:nvSpPr>
          <p:cNvPr id="7" name="Up Arrow Callout 6"/>
          <p:cNvSpPr/>
          <p:nvPr/>
        </p:nvSpPr>
        <p:spPr bwMode="auto">
          <a:xfrm>
            <a:off x="3691435" y="4293096"/>
            <a:ext cx="4680520" cy="2564904"/>
          </a:xfrm>
          <a:prstGeom prst="upArrowCallout">
            <a:avLst>
              <a:gd name="adj1" fmla="val 15376"/>
              <a:gd name="adj2" fmla="val 25000"/>
              <a:gd name="adj3" fmla="val 25000"/>
              <a:gd name="adj4" fmla="val 64977"/>
            </a:avLst>
          </a:prstGeom>
          <a:solidFill>
            <a:srgbClr val="DB310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bg1"/>
                </a:solidFill>
                <a:effectLst>
                  <a:outerShdw blurRad="38100" dist="38100" dir="2700000" algn="tl">
                    <a:srgbClr val="000000">
                      <a:alpha val="43137"/>
                    </a:srgbClr>
                  </a:outerShdw>
                </a:effectLst>
                <a:latin typeface="Arial" charset="0"/>
                <a:ea typeface="ＭＳ Ｐゴシック" pitchFamily="-77" charset="-128"/>
              </a:rPr>
              <a:t>Understanding Variation</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The world is not deterministic</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Variation is expected</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when to improve</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when not to tamper</a:t>
            </a:r>
          </a:p>
        </p:txBody>
      </p:sp>
      <p:sp>
        <p:nvSpPr>
          <p:cNvPr id="8" name="Explosion 1 7"/>
          <p:cNvSpPr/>
          <p:nvPr/>
        </p:nvSpPr>
        <p:spPr bwMode="auto">
          <a:xfrm>
            <a:off x="3691436" y="1376772"/>
            <a:ext cx="4492797" cy="4068452"/>
          </a:xfrm>
          <a:prstGeom prst="irregularSeal1">
            <a:avLst/>
          </a:prstGeom>
          <a:solidFill>
            <a:srgbClr val="C00000"/>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3200" b="1" dirty="0">
                <a:solidFill>
                  <a:schemeClr val="bg1"/>
                </a:solidFill>
                <a:effectLst>
                  <a:outerShdw blurRad="38100" dist="38100" dir="2700000" algn="tl">
                    <a:srgbClr val="000000">
                      <a:alpha val="43137"/>
                    </a:srgbClr>
                  </a:outerShdw>
                </a:effectLst>
                <a:latin typeface="Arial" charset="0"/>
                <a:ea typeface="ＭＳ Ｐゴシック" pitchFamily="-77" charset="-128"/>
              </a:rPr>
              <a:t>Profound</a:t>
            </a:r>
          </a:p>
          <a:p>
            <a:pPr algn="ctr" eaLnBrk="0" fontAlgn="base" hangingPunct="0">
              <a:spcBef>
                <a:spcPct val="0"/>
              </a:spcBef>
              <a:spcAft>
                <a:spcPct val="0"/>
              </a:spcAft>
            </a:pPr>
            <a:r>
              <a:rPr lang="en-GB" sz="3200" b="1" dirty="0">
                <a:solidFill>
                  <a:schemeClr val="bg1"/>
                </a:solidFill>
                <a:effectLst>
                  <a:outerShdw blurRad="38100" dist="38100" dir="2700000" algn="tl">
                    <a:srgbClr val="000000">
                      <a:alpha val="43137"/>
                    </a:srgbClr>
                  </a:outerShdw>
                </a:effectLst>
                <a:latin typeface="Arial" charset="0"/>
                <a:ea typeface="ＭＳ Ｐゴシック" pitchFamily="-77" charset="-128"/>
              </a:rPr>
              <a:t>Knowledge</a:t>
            </a:r>
          </a:p>
        </p:txBody>
      </p:sp>
    </p:spTree>
    <p:extLst>
      <p:ext uri="{BB962C8B-B14F-4D97-AF65-F5344CB8AC3E}">
        <p14:creationId xmlns:p14="http://schemas.microsoft.com/office/powerpoint/2010/main" val="149942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19456" cy="792088"/>
          </a:xfrm>
          <a:solidFill>
            <a:srgbClr val="7030A0">
              <a:alpha val="70000"/>
            </a:srgbClr>
          </a:solidFill>
        </p:spPr>
        <p:txBody>
          <a:bodyPr>
            <a:noAutofit/>
          </a:bodyPr>
          <a:lstStyle/>
          <a:p>
            <a:pPr algn="ctr"/>
            <a:r>
              <a:rPr lang="en-GB" dirty="0" smtClean="0">
                <a:cs typeface="Aharoni" panose="02010803020104030203" pitchFamily="2" charset="-79"/>
              </a:rPr>
              <a:t>Improvement Journey</a:t>
            </a:r>
            <a:endParaRPr lang="en-GB" dirty="0">
              <a:cs typeface="Aharoni" panose="02010803020104030203" pitchFamily="2" charset="-79"/>
            </a:endParaRPr>
          </a:p>
        </p:txBody>
      </p:sp>
      <p:graphicFrame>
        <p:nvGraphicFramePr>
          <p:cNvPr id="4" name="Content Placeholder 3"/>
          <p:cNvGraphicFramePr>
            <a:graphicFrameLocks noGrp="1"/>
          </p:cNvGraphicFramePr>
          <p:nvPr>
            <p:ph idx="4294967295"/>
            <p:extLst/>
          </p:nvPr>
        </p:nvGraphicFramePr>
        <p:xfrm>
          <a:off x="1775520" y="836713"/>
          <a:ext cx="8640960"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2063552" y="5229201"/>
            <a:ext cx="7903030" cy="746923"/>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Measurement, project management and understanding people  </a:t>
            </a:r>
          </a:p>
        </p:txBody>
      </p:sp>
      <p:cxnSp>
        <p:nvCxnSpPr>
          <p:cNvPr id="5" name="Straight Arrow Connector 4"/>
          <p:cNvCxnSpPr/>
          <p:nvPr/>
        </p:nvCxnSpPr>
        <p:spPr>
          <a:xfrm>
            <a:off x="5029200" y="1136468"/>
            <a:ext cx="13063" cy="10972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9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5998226" y="640704"/>
            <a:ext cx="5148064" cy="1325563"/>
          </a:xfrm>
        </p:spPr>
        <p:txBody>
          <a:bodyPr>
            <a:normAutofit fontScale="90000"/>
          </a:bodyPr>
          <a:lstStyle/>
          <a:p>
            <a:pPr algn="ctr" eaLnBrk="1" hangingPunct="1"/>
            <a:r>
              <a:rPr lang="en-GB" altLang="en-US" sz="4000" b="1" dirty="0">
                <a:solidFill>
                  <a:srgbClr val="002060"/>
                </a:solidFill>
                <a:latin typeface="Arial" pitchFamily="34" charset="0"/>
                <a:cs typeface="Arial" pitchFamily="34" charset="0"/>
              </a:rPr>
              <a:t>Constructing </a:t>
            </a:r>
            <a:br>
              <a:rPr lang="en-GB" altLang="en-US" sz="4000" b="1" dirty="0">
                <a:solidFill>
                  <a:srgbClr val="002060"/>
                </a:solidFill>
                <a:latin typeface="Arial" pitchFamily="34" charset="0"/>
                <a:cs typeface="Arial" pitchFamily="34" charset="0"/>
              </a:rPr>
            </a:br>
            <a:r>
              <a:rPr lang="en-GB" altLang="en-US" sz="4000" b="1" dirty="0">
                <a:solidFill>
                  <a:srgbClr val="002060"/>
                </a:solidFill>
                <a:latin typeface="Arial" pitchFamily="34" charset="0"/>
                <a:cs typeface="Arial" pitchFamily="34" charset="0"/>
              </a:rPr>
              <a:t>an Aim </a:t>
            </a:r>
            <a:br>
              <a:rPr lang="en-GB" altLang="en-US" sz="4000" b="1" dirty="0">
                <a:solidFill>
                  <a:srgbClr val="002060"/>
                </a:solidFill>
                <a:latin typeface="Arial" pitchFamily="34" charset="0"/>
                <a:cs typeface="Arial" pitchFamily="34" charset="0"/>
              </a:rPr>
            </a:br>
            <a:r>
              <a:rPr lang="en-GB" altLang="en-US" sz="4000" b="1" dirty="0">
                <a:solidFill>
                  <a:srgbClr val="002060"/>
                </a:solidFill>
                <a:latin typeface="Arial" pitchFamily="34" charset="0"/>
                <a:cs typeface="Arial" pitchFamily="34" charset="0"/>
              </a:rPr>
              <a:t>Statement</a:t>
            </a:r>
          </a:p>
        </p:txBody>
      </p:sp>
      <p:sp>
        <p:nvSpPr>
          <p:cNvPr id="3" name="Content Placeholder 2"/>
          <p:cNvSpPr>
            <a:spLocks noGrp="1"/>
          </p:cNvSpPr>
          <p:nvPr>
            <p:ph idx="1"/>
          </p:nvPr>
        </p:nvSpPr>
        <p:spPr>
          <a:xfrm>
            <a:off x="7025232" y="2536428"/>
            <a:ext cx="3452813" cy="3311525"/>
          </a:xfrm>
        </p:spPr>
        <p:txBody>
          <a:bodyPr rtlCol="0">
            <a:normAutofit/>
          </a:bodyPr>
          <a:lstStyle/>
          <a:p>
            <a:pPr marL="457200" indent="-457200">
              <a:buNone/>
              <a:defRPr/>
            </a:pPr>
            <a:r>
              <a:rPr lang="en-GB" sz="4400" dirty="0">
                <a:solidFill>
                  <a:srgbClr val="0070C0"/>
                </a:solidFill>
                <a:latin typeface="Arial" panose="020B0604020202020204" pitchFamily="34" charset="0"/>
                <a:cs typeface="Arial" panose="020B0604020202020204" pitchFamily="34" charset="0"/>
              </a:rPr>
              <a:t>S</a:t>
            </a:r>
            <a:r>
              <a:rPr lang="en-GB" sz="4400" dirty="0">
                <a:solidFill>
                  <a:srgbClr val="002060"/>
                </a:solidFill>
                <a:latin typeface="Arial" panose="020B0604020202020204" pitchFamily="34" charset="0"/>
                <a:cs typeface="Arial" panose="020B0604020202020204" pitchFamily="34" charset="0"/>
              </a:rPr>
              <a:t>pecific</a:t>
            </a:r>
          </a:p>
          <a:p>
            <a:pPr marL="457200" indent="-457200">
              <a:buNone/>
              <a:defRPr/>
            </a:pPr>
            <a:r>
              <a:rPr lang="en-GB" sz="4400" dirty="0">
                <a:solidFill>
                  <a:srgbClr val="0070C0"/>
                </a:solidFill>
                <a:latin typeface="Arial" panose="020B0604020202020204" pitchFamily="34" charset="0"/>
                <a:cs typeface="Arial" panose="020B0604020202020204" pitchFamily="34" charset="0"/>
              </a:rPr>
              <a:t>T</a:t>
            </a:r>
            <a:r>
              <a:rPr lang="en-GB" sz="4400" dirty="0">
                <a:solidFill>
                  <a:srgbClr val="002060"/>
                </a:solidFill>
                <a:latin typeface="Arial" panose="020B0604020202020204" pitchFamily="34" charset="0"/>
                <a:cs typeface="Arial" panose="020B0604020202020204" pitchFamily="34" charset="0"/>
              </a:rPr>
              <a:t>imebound</a:t>
            </a:r>
          </a:p>
          <a:p>
            <a:pPr marL="457200" indent="-457200">
              <a:buNone/>
              <a:defRPr/>
            </a:pPr>
            <a:r>
              <a:rPr lang="en-GB" sz="4400" dirty="0">
                <a:solidFill>
                  <a:srgbClr val="0070C0"/>
                </a:solidFill>
                <a:latin typeface="Arial" panose="020B0604020202020204" pitchFamily="34" charset="0"/>
                <a:cs typeface="Arial" panose="020B0604020202020204" pitchFamily="34" charset="0"/>
              </a:rPr>
              <a:t>A</a:t>
            </a:r>
            <a:r>
              <a:rPr lang="en-GB" sz="4400" dirty="0">
                <a:solidFill>
                  <a:srgbClr val="002060"/>
                </a:solidFill>
                <a:latin typeface="Arial" panose="020B0604020202020204" pitchFamily="34" charset="0"/>
                <a:cs typeface="Arial" panose="020B0604020202020204" pitchFamily="34" charset="0"/>
              </a:rPr>
              <a:t>ligned</a:t>
            </a:r>
          </a:p>
          <a:p>
            <a:pPr marL="457200" indent="-457200">
              <a:buNone/>
              <a:defRPr/>
            </a:pPr>
            <a:r>
              <a:rPr lang="en-GB" sz="4400" dirty="0">
                <a:solidFill>
                  <a:srgbClr val="0070C0"/>
                </a:solidFill>
                <a:latin typeface="Arial" panose="020B0604020202020204" pitchFamily="34" charset="0"/>
                <a:cs typeface="Arial" panose="020B0604020202020204" pitchFamily="34" charset="0"/>
              </a:rPr>
              <a:t>N</a:t>
            </a:r>
            <a:r>
              <a:rPr lang="en-GB" sz="4400" dirty="0">
                <a:solidFill>
                  <a:srgbClr val="002060"/>
                </a:solidFill>
                <a:latin typeface="Arial" panose="020B0604020202020204" pitchFamily="34" charset="0"/>
                <a:cs typeface="Arial" panose="020B0604020202020204" pitchFamily="34" charset="0"/>
              </a:rPr>
              <a:t>umeric</a:t>
            </a:r>
          </a:p>
          <a:p>
            <a:pPr>
              <a:defRPr/>
            </a:pPr>
            <a:endParaRPr lang="en-GB" dirty="0"/>
          </a:p>
          <a:p>
            <a:pPr>
              <a:defRPr/>
            </a:pPr>
            <a:endParaRPr lang="en-GB" dirty="0"/>
          </a:p>
        </p:txBody>
      </p:sp>
      <p:pic>
        <p:nvPicPr>
          <p:cNvPr id="4" name="Picture 3">
            <a:extLst>
              <a:ext uri="{FF2B5EF4-FFF2-40B4-BE49-F238E27FC236}">
                <a16:creationId xmlns:a16="http://schemas.microsoft.com/office/drawing/2014/main" xmlns="" id="{EEFA6787-C996-4FFB-BA14-F010F7132C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1" y="1303486"/>
            <a:ext cx="4832985" cy="5114629"/>
          </a:xfrm>
          <a:prstGeom prst="rect">
            <a:avLst/>
          </a:prstGeom>
        </p:spPr>
      </p:pic>
    </p:spTree>
    <p:extLst>
      <p:ext uri="{BB962C8B-B14F-4D97-AF65-F5344CB8AC3E}">
        <p14:creationId xmlns:p14="http://schemas.microsoft.com/office/powerpoint/2010/main" val="216071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txBox="1">
            <a:spLocks noGrp="1"/>
          </p:cNvSpPr>
          <p:nvPr/>
        </p:nvSpPr>
        <p:spPr bwMode="auto">
          <a:xfrm>
            <a:off x="3200161" y="6153767"/>
            <a:ext cx="5257440" cy="4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SimSun" pitchFamily="2"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SimSun" pitchFamily="2"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SimSun" pitchFamily="2"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SimSun" pitchFamily="2"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9pPr>
          </a:lstStyle>
          <a:p>
            <a:pPr algn="ctr" eaLnBrk="1" hangingPunct="1">
              <a:spcAft>
                <a:spcPct val="0"/>
              </a:spcAft>
            </a:pPr>
            <a:endParaRPr lang="en-US" altLang="en-US" sz="1400" dirty="0">
              <a:solidFill>
                <a:srgbClr val="FFFFFF"/>
              </a:solidFill>
              <a:cs typeface="Arial" charset="0"/>
            </a:endParaRPr>
          </a:p>
          <a:p>
            <a:pPr algn="ctr" eaLnBrk="1" hangingPunct="1">
              <a:spcAft>
                <a:spcPct val="0"/>
              </a:spcAft>
            </a:pPr>
            <a:endParaRPr lang="en-US" altLang="en-US" sz="1400" dirty="0">
              <a:solidFill>
                <a:srgbClr val="FFFFFF"/>
              </a:solidFill>
              <a:cs typeface="Arial" charset="0"/>
            </a:endParaRPr>
          </a:p>
        </p:txBody>
      </p:sp>
      <p:sp>
        <p:nvSpPr>
          <p:cNvPr id="3" name="Rectangle 2"/>
          <p:cNvSpPr txBox="1">
            <a:spLocks noChangeArrowheads="1"/>
          </p:cNvSpPr>
          <p:nvPr/>
        </p:nvSpPr>
        <p:spPr>
          <a:xfrm>
            <a:off x="1980480" y="275069"/>
            <a:ext cx="8231040" cy="933218"/>
          </a:xfrm>
          <a:prstGeom prst="rect">
            <a:avLst/>
          </a:prstGeom>
        </p:spPr>
        <p:txBody>
          <a:bodyPr lIns="91430" tIns="45715" rIns="91430" bIns="45715" anchor="ctr">
            <a:normAutofit fontScale="25000" lnSpcReduction="20000"/>
          </a:bodyPr>
          <a:lstStyle>
            <a:lvl1pPr algn="l" defTabSz="457200" rtl="0" eaLnBrk="1" latinLnBrk="0" hangingPunct="1">
              <a:spcBef>
                <a:spcPct val="0"/>
              </a:spcBef>
              <a:buNone/>
              <a:defRPr sz="4400" kern="1200">
                <a:solidFill>
                  <a:srgbClr val="A24299"/>
                </a:solidFill>
                <a:latin typeface="+mj-lt"/>
                <a:ea typeface="+mj-ea"/>
                <a:cs typeface="+mj-cs"/>
              </a:defRPr>
            </a:lvl1pPr>
          </a:lstStyle>
          <a:p>
            <a:pPr>
              <a:lnSpc>
                <a:spcPct val="93000"/>
              </a:lnSpc>
              <a:buClr>
                <a:srgbClr val="000000"/>
              </a:buClr>
              <a:buSzPct val="100000"/>
              <a:buFont typeface="Times New Roman" panose="02020603050405020304" pitchFamily="18" charset="0"/>
              <a:buNone/>
              <a:defRPr/>
            </a:pPr>
            <a:r>
              <a:rPr lang="en-US" sz="3200" b="1" dirty="0"/>
              <a:t/>
            </a:r>
            <a:br>
              <a:rPr lang="en-US" sz="3200" b="1" dirty="0"/>
            </a:br>
            <a:r>
              <a:rPr lang="en-US" sz="14500" dirty="0">
                <a:solidFill>
                  <a:srgbClr val="0070C0"/>
                </a:solidFill>
                <a:latin typeface="Calibri" panose="020F0502020204030204" pitchFamily="34" charset="0"/>
              </a:rPr>
              <a:t>Falkirk : Aim Statements</a:t>
            </a:r>
            <a:r>
              <a:rPr lang="en-US" sz="14500" dirty="0"/>
              <a:t/>
            </a:r>
            <a:br>
              <a:rPr lang="en-US" sz="14500" dirty="0"/>
            </a:br>
            <a:endParaRPr lang="en-US" sz="14500" dirty="0"/>
          </a:p>
        </p:txBody>
      </p:sp>
      <p:sp>
        <p:nvSpPr>
          <p:cNvPr id="26628" name="Rectangle 3"/>
          <p:cNvSpPr txBox="1">
            <a:spLocks noChangeArrowheads="1"/>
          </p:cNvSpPr>
          <p:nvPr/>
        </p:nvSpPr>
        <p:spPr bwMode="auto">
          <a:xfrm>
            <a:off x="1829281" y="923138"/>
            <a:ext cx="8534880" cy="490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609600" indent="-609600" defTabSz="457200">
              <a:lnSpc>
                <a:spcPct val="93000"/>
              </a:lnSpc>
              <a:spcAft>
                <a:spcPts val="1413"/>
              </a:spcAft>
              <a:buClr>
                <a:srgbClr val="000000"/>
              </a:buClr>
              <a:buSzPct val="100000"/>
              <a:buFont typeface="Times New Roman" pitchFamily="18" charset="0"/>
              <a:defRPr sz="3200">
                <a:solidFill>
                  <a:srgbClr val="000000"/>
                </a:solidFill>
                <a:latin typeface="Arial" charset="0"/>
                <a:ea typeface="SimSun" pitchFamily="2" charset="-122"/>
              </a:defRPr>
            </a:lvl1pPr>
            <a:lvl2pPr defTabSz="457200">
              <a:lnSpc>
                <a:spcPct val="93000"/>
              </a:lnSpc>
              <a:spcAft>
                <a:spcPts val="1138"/>
              </a:spcAft>
              <a:buClr>
                <a:srgbClr val="000000"/>
              </a:buClr>
              <a:buSzPct val="100000"/>
              <a:buFont typeface="Times New Roman" pitchFamily="18" charset="0"/>
              <a:defRPr sz="2800">
                <a:solidFill>
                  <a:srgbClr val="000000"/>
                </a:solidFill>
                <a:latin typeface="Arial" charset="0"/>
                <a:ea typeface="SimSun" pitchFamily="2" charset="-122"/>
              </a:defRPr>
            </a:lvl2pPr>
            <a:lvl3pPr defTabSz="457200">
              <a:lnSpc>
                <a:spcPct val="93000"/>
              </a:lnSpc>
              <a:spcAft>
                <a:spcPts val="850"/>
              </a:spcAft>
              <a:buClr>
                <a:srgbClr val="000000"/>
              </a:buClr>
              <a:buSzPct val="100000"/>
              <a:buFont typeface="Times New Roman" pitchFamily="18" charset="0"/>
              <a:defRPr sz="2400">
                <a:solidFill>
                  <a:srgbClr val="000000"/>
                </a:solidFill>
                <a:latin typeface="Arial" charset="0"/>
                <a:ea typeface="SimSun" pitchFamily="2" charset="-122"/>
              </a:defRPr>
            </a:lvl3pPr>
            <a:lvl4pPr defTabSz="457200">
              <a:lnSpc>
                <a:spcPct val="93000"/>
              </a:lnSpc>
              <a:spcAft>
                <a:spcPts val="575"/>
              </a:spcAft>
              <a:buClr>
                <a:srgbClr val="000000"/>
              </a:buClr>
              <a:buSzPct val="100000"/>
              <a:buFont typeface="Times New Roman" pitchFamily="18" charset="0"/>
              <a:defRPr sz="2000">
                <a:solidFill>
                  <a:srgbClr val="000000"/>
                </a:solidFill>
                <a:latin typeface="Arial" charset="0"/>
                <a:ea typeface="SimSun" pitchFamily="2" charset="-122"/>
              </a:defRPr>
            </a:lvl4pPr>
            <a:lvl5pPr defTabSz="457200">
              <a:lnSpc>
                <a:spcPct val="93000"/>
              </a:lnSpc>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9pPr>
          </a:lstStyle>
          <a:p>
            <a:pPr eaLnBrk="1" hangingPunct="1">
              <a:lnSpc>
                <a:spcPct val="80000"/>
              </a:lnSpc>
              <a:spcBef>
                <a:spcPct val="20000"/>
              </a:spcBef>
              <a:spcAft>
                <a:spcPct val="0"/>
              </a:spcAft>
              <a:buFont typeface="Arial" charset="0"/>
              <a:buChar char="•"/>
            </a:pPr>
            <a:endParaRPr lang="en-GB" altLang="en-US" sz="2200" dirty="0">
              <a:solidFill>
                <a:srgbClr val="FF0000"/>
              </a:solidFill>
              <a:latin typeface="Calibri" pitchFamily="34" charset="0"/>
            </a:endParaRPr>
          </a:p>
          <a:p>
            <a:pPr marL="0" indent="0" eaLnBrk="1" hangingPunct="1">
              <a:lnSpc>
                <a:spcPct val="80000"/>
              </a:lnSpc>
              <a:spcBef>
                <a:spcPct val="20000"/>
              </a:spcBef>
              <a:spcAft>
                <a:spcPct val="0"/>
              </a:spcAft>
            </a:pPr>
            <a:r>
              <a:rPr lang="en-GB" altLang="en-US" sz="2200" dirty="0">
                <a:solidFill>
                  <a:srgbClr val="FF0000"/>
                </a:solidFill>
                <a:latin typeface="Calibri" pitchFamily="34" charset="0"/>
              </a:rPr>
              <a:t>Attendance will improve</a:t>
            </a:r>
          </a:p>
          <a:p>
            <a:pPr marL="0" indent="0" eaLnBrk="1" hangingPunct="1">
              <a:lnSpc>
                <a:spcPct val="80000"/>
              </a:lnSpc>
              <a:spcBef>
                <a:spcPct val="20000"/>
              </a:spcBef>
              <a:spcAft>
                <a:spcPct val="0"/>
              </a:spcAft>
            </a:pPr>
            <a:r>
              <a:rPr lang="en-GB" altLang="en-US" sz="2200" dirty="0">
                <a:latin typeface="Calibri" pitchFamily="34" charset="0"/>
              </a:rPr>
              <a:t>All children p.1 – 7 will achieve at least 85% attendance by June 2018. (Attainment)</a:t>
            </a:r>
          </a:p>
          <a:p>
            <a:pPr eaLnBrk="1" hangingPunct="1">
              <a:lnSpc>
                <a:spcPct val="80000"/>
              </a:lnSpc>
              <a:spcBef>
                <a:spcPct val="20000"/>
              </a:spcBef>
              <a:spcAft>
                <a:spcPct val="0"/>
              </a:spcAft>
              <a:buFont typeface="Arial" charset="0"/>
              <a:buChar char="•"/>
            </a:pPr>
            <a:endParaRPr lang="en-GB" altLang="en-US" sz="2200" dirty="0" smtClean="0">
              <a:latin typeface="Calibri" pitchFamily="34" charset="0"/>
            </a:endParaRPr>
          </a:p>
          <a:p>
            <a:pPr eaLnBrk="1" hangingPunct="1">
              <a:lnSpc>
                <a:spcPct val="80000"/>
              </a:lnSpc>
              <a:spcBef>
                <a:spcPct val="20000"/>
              </a:spcBef>
              <a:spcAft>
                <a:spcPct val="0"/>
              </a:spcAft>
              <a:buFont typeface="Arial" charset="0"/>
              <a:buChar char="•"/>
            </a:pPr>
            <a:endParaRPr lang="en-GB" altLang="en-US" sz="2200" dirty="0">
              <a:latin typeface="Calibri" pitchFamily="34" charset="0"/>
            </a:endParaRPr>
          </a:p>
          <a:p>
            <a:pPr marL="0" indent="0" eaLnBrk="1" hangingPunct="1">
              <a:lnSpc>
                <a:spcPct val="100000"/>
              </a:lnSpc>
              <a:spcAft>
                <a:spcPct val="0"/>
              </a:spcAft>
              <a:buClrTx/>
              <a:buSzTx/>
            </a:pPr>
            <a:r>
              <a:rPr lang="en-GB" altLang="en-US" sz="2200" dirty="0">
                <a:solidFill>
                  <a:srgbClr val="FF0000"/>
                </a:solidFill>
                <a:latin typeface="Calibri" pitchFamily="34" charset="0"/>
              </a:rPr>
              <a:t>There is a shared understanding of what a good lesson looks like.</a:t>
            </a:r>
          </a:p>
          <a:p>
            <a:pPr marL="0" indent="0" eaLnBrk="1" hangingPunct="1">
              <a:lnSpc>
                <a:spcPct val="100000"/>
              </a:lnSpc>
              <a:spcAft>
                <a:spcPct val="0"/>
              </a:spcAft>
              <a:buClrTx/>
              <a:buSzTx/>
            </a:pPr>
            <a:r>
              <a:rPr lang="en-GB" altLang="en-US" sz="2200" dirty="0">
                <a:latin typeface="Calibri" pitchFamily="34" charset="0"/>
              </a:rPr>
              <a:t>By January 2019, 95% of children and 95% of teachers will rate lessons in Maths as good or very good. (Self-Evaluation</a:t>
            </a:r>
            <a:r>
              <a:rPr lang="en-GB" altLang="en-US" sz="2200" dirty="0" smtClean="0">
                <a:latin typeface="Calibri" pitchFamily="34" charset="0"/>
              </a:rPr>
              <a:t>)</a:t>
            </a:r>
          </a:p>
          <a:p>
            <a:pPr marL="0" indent="0" eaLnBrk="1" hangingPunct="1">
              <a:lnSpc>
                <a:spcPct val="100000"/>
              </a:lnSpc>
              <a:spcAft>
                <a:spcPct val="0"/>
              </a:spcAft>
              <a:buClrTx/>
              <a:buSzTx/>
            </a:pPr>
            <a:endParaRPr lang="en-GB" altLang="en-US" sz="2200" dirty="0">
              <a:latin typeface="Calibri" pitchFamily="34" charset="0"/>
            </a:endParaRPr>
          </a:p>
          <a:p>
            <a:pPr eaLnBrk="1" hangingPunct="1">
              <a:lnSpc>
                <a:spcPct val="80000"/>
              </a:lnSpc>
              <a:spcBef>
                <a:spcPct val="20000"/>
              </a:spcBef>
              <a:spcAft>
                <a:spcPct val="0"/>
              </a:spcAft>
            </a:pPr>
            <a:endParaRPr lang="en-US" altLang="en-US" sz="2200" dirty="0">
              <a:latin typeface="Calibri" pitchFamily="34" charset="0"/>
            </a:endParaRPr>
          </a:p>
          <a:p>
            <a:pPr marL="0" indent="0" eaLnBrk="1" hangingPunct="1">
              <a:lnSpc>
                <a:spcPct val="80000"/>
              </a:lnSpc>
              <a:spcBef>
                <a:spcPct val="20000"/>
              </a:spcBef>
              <a:spcAft>
                <a:spcPct val="0"/>
              </a:spcAft>
            </a:pPr>
            <a:r>
              <a:rPr lang="en-US" altLang="en-US" sz="2200" dirty="0">
                <a:solidFill>
                  <a:srgbClr val="FF0000"/>
                </a:solidFill>
                <a:latin typeface="Calibri" pitchFamily="34" charset="0"/>
              </a:rPr>
              <a:t>More children will be read to at home</a:t>
            </a:r>
            <a:endParaRPr lang="en-US" altLang="en-US" sz="2200" dirty="0">
              <a:latin typeface="Calibri" pitchFamily="34" charset="0"/>
            </a:endParaRPr>
          </a:p>
          <a:p>
            <a:pPr marL="0" indent="0" eaLnBrk="1" hangingPunct="1">
              <a:lnSpc>
                <a:spcPct val="80000"/>
              </a:lnSpc>
              <a:spcBef>
                <a:spcPct val="20000"/>
              </a:spcBef>
              <a:spcAft>
                <a:spcPct val="0"/>
              </a:spcAft>
            </a:pPr>
            <a:r>
              <a:rPr lang="en-US" altLang="en-US" sz="2200" dirty="0">
                <a:latin typeface="Calibri" pitchFamily="34" charset="0"/>
              </a:rPr>
              <a:t>90% of children will receive a bedtime story 3 times a week by the end of the summer term (Family Support</a:t>
            </a:r>
            <a:r>
              <a:rPr lang="en-US" altLang="en-US" sz="2800" dirty="0">
                <a:latin typeface="Calibri" pitchFamily="34" charset="0"/>
              </a:rPr>
              <a:t>)</a:t>
            </a:r>
          </a:p>
          <a:p>
            <a:pPr eaLnBrk="1" hangingPunct="1">
              <a:lnSpc>
                <a:spcPct val="80000"/>
              </a:lnSpc>
              <a:spcBef>
                <a:spcPct val="20000"/>
              </a:spcBef>
              <a:spcAft>
                <a:spcPct val="0"/>
              </a:spcAft>
            </a:pPr>
            <a:endParaRPr lang="en-US" altLang="en-US" sz="3600" dirty="0">
              <a:latin typeface="Calibri" pitchFamily="34" charset="0"/>
            </a:endParaRPr>
          </a:p>
          <a:p>
            <a:pPr eaLnBrk="1" hangingPunct="1">
              <a:lnSpc>
                <a:spcPct val="80000"/>
              </a:lnSpc>
              <a:spcBef>
                <a:spcPct val="20000"/>
              </a:spcBef>
              <a:spcAft>
                <a:spcPct val="0"/>
              </a:spcAft>
              <a:buFont typeface="Arial" charset="0"/>
              <a:buChar char="•"/>
            </a:pPr>
            <a:endParaRPr lang="en-US" altLang="en-US" sz="3600" dirty="0">
              <a:latin typeface="Calibri" pitchFamily="34" charset="0"/>
            </a:endParaRPr>
          </a:p>
        </p:txBody>
      </p:sp>
      <p:pic>
        <p:nvPicPr>
          <p:cNvPr id="26629"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59360" y="5845575"/>
            <a:ext cx="1602720" cy="8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49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22.5"/>
</p:tagLst>
</file>

<file path=ppt/tags/tag2.xml><?xml version="1.0" encoding="utf-8"?>
<p:tagLst xmlns:a="http://schemas.openxmlformats.org/drawingml/2006/main" xmlns:r="http://schemas.openxmlformats.org/officeDocument/2006/relationships" xmlns:p="http://schemas.openxmlformats.org/presentationml/2006/main">
  <p:tag name="TIMING" val="|43.5|3.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255</TotalTime>
  <Words>2720</Words>
  <Application>Microsoft Office PowerPoint</Application>
  <PresentationFormat>Widescreen</PresentationFormat>
  <Paragraphs>605</Paragraphs>
  <Slides>58</Slides>
  <Notes>37</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58</vt:i4>
      </vt:variant>
    </vt:vector>
  </HeadingPairs>
  <TitlesOfParts>
    <vt:vector size="77" baseType="lpstr">
      <vt:lpstr>MS PGothic</vt:lpstr>
      <vt:lpstr>MS PGothic</vt:lpstr>
      <vt:lpstr>SimSun</vt:lpstr>
      <vt:lpstr>Aharoni</vt:lpstr>
      <vt:lpstr>Arial</vt:lpstr>
      <vt:lpstr>Calibri</vt:lpstr>
      <vt:lpstr>Calibri Bold</vt:lpstr>
      <vt:lpstr>Calibri Light</vt:lpstr>
      <vt:lpstr>Cambria</vt:lpstr>
      <vt:lpstr>Helvetica</vt:lpstr>
      <vt:lpstr>Helvetica Light</vt:lpstr>
      <vt:lpstr>Tahoma</vt:lpstr>
      <vt:lpstr>Times</vt:lpstr>
      <vt:lpstr>Times New Roman</vt:lpstr>
      <vt:lpstr>Verdana</vt:lpstr>
      <vt:lpstr>Waiting for the Sunrise</vt:lpstr>
      <vt:lpstr>Wingdings</vt:lpstr>
      <vt:lpstr>游ゴシック</vt:lpstr>
      <vt:lpstr>Office Theme</vt:lpstr>
      <vt:lpstr>PowerPoint Presentation</vt:lpstr>
      <vt:lpstr>PowerPoint Presentation</vt:lpstr>
      <vt:lpstr>Programme design and key dates</vt:lpstr>
      <vt:lpstr>By the end of this session you will…….</vt:lpstr>
      <vt:lpstr>PowerPoint Presentation</vt:lpstr>
      <vt:lpstr>PowerPoint Presentation</vt:lpstr>
      <vt:lpstr>Improvement Journey</vt:lpstr>
      <vt:lpstr>Constructing  an Aim  Statement</vt:lpstr>
      <vt:lpstr>PowerPoint Presentation</vt:lpstr>
      <vt:lpstr>Why a Driver Diagram: What’s my theory?</vt:lpstr>
      <vt:lpstr>PowerPoint Presentation</vt:lpstr>
      <vt:lpstr>PowerPoint Presentation</vt:lpstr>
      <vt:lpstr>Driver Diagram: Tips on Facilitation</vt:lpstr>
      <vt:lpstr>Practical Exercise : 15 Mins</vt:lpstr>
      <vt:lpstr>PowerPoint Presentation</vt:lpstr>
      <vt:lpstr>We need a wee family of measures…</vt:lpstr>
      <vt:lpstr>PowerPoint Presentation</vt:lpstr>
      <vt:lpstr>PowerPoint Presentation</vt:lpstr>
      <vt:lpstr>0</vt:lpstr>
      <vt:lpstr>PowerPoint Presentation</vt:lpstr>
      <vt:lpstr>Moving from a Concept to a Measure</vt:lpstr>
      <vt:lpstr>Moving from a Concept to a Measure</vt:lpstr>
      <vt:lpstr>PowerPoint Presentation</vt:lpstr>
      <vt:lpstr>PowerPoint Presentation</vt:lpstr>
      <vt:lpstr>PowerPoint Presentation</vt:lpstr>
      <vt:lpstr>Practical 2 Exercise : 15 Mins</vt:lpstr>
      <vt:lpstr>PowerPoint Presentation</vt:lpstr>
      <vt:lpstr>PowerPoint Presentation</vt:lpstr>
      <vt:lpstr>PowerPoint Presentation</vt:lpstr>
      <vt:lpstr>The mechanics of making decisions based on two data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Run Charts</vt:lpstr>
      <vt:lpstr>Practical 3 Exercise : 15 Mins</vt:lpstr>
      <vt:lpstr>Start with a bit of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 few or too many runs</vt:lpstr>
      <vt:lpstr>PowerPoint Presentation</vt:lpstr>
      <vt:lpstr>Measures - Things to consider</vt:lpstr>
      <vt:lpstr>Practical 4 Exercise : 10 Mins</vt:lpstr>
      <vt:lpstr>PowerPoint Presentation</vt:lpstr>
      <vt:lpstr>Programme design and key dates</vt:lpstr>
      <vt:lpstr>PowerPoint Presentation</vt:lpstr>
      <vt:lpstr>PowerPoint Presentation</vt:lpstr>
      <vt:lpstr>PowerPoint Presentation</vt:lpstr>
      <vt:lpstr>By the end of this session you will…….</vt:lpstr>
    </vt:vector>
  </TitlesOfParts>
  <Company>Scottish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Toner W (Wendy)</dc:creator>
  <cp:lastModifiedBy>Jude Breslin</cp:lastModifiedBy>
  <cp:revision>24</cp:revision>
  <dcterms:created xsi:type="dcterms:W3CDTF">2018-10-08T21:37:00Z</dcterms:created>
  <dcterms:modified xsi:type="dcterms:W3CDTF">2018-11-19T10:07:09Z</dcterms:modified>
</cp:coreProperties>
</file>