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68" r:id="rId1"/>
  </p:sldMasterIdLst>
  <p:notesMasterIdLst>
    <p:notesMasterId r:id="rId12"/>
  </p:notesMasterIdLst>
  <p:sldIdLst>
    <p:sldId id="256" r:id="rId2"/>
    <p:sldId id="262" r:id="rId3"/>
    <p:sldId id="258" r:id="rId4"/>
    <p:sldId id="259" r:id="rId5"/>
    <p:sldId id="267" r:id="rId6"/>
    <p:sldId id="260" r:id="rId7"/>
    <p:sldId id="263" r:id="rId8"/>
    <p:sldId id="264" r:id="rId9"/>
    <p:sldId id="265" r:id="rId10"/>
    <p:sldId id="266" r:id="rId11"/>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vertBarState="minimized" horzBarState="maximized">
    <p:restoredLeft sz="15620" autoAdjust="0"/>
    <p:restoredTop sz="94660" autoAdjust="0"/>
  </p:normalViewPr>
  <p:slideViewPr>
    <p:cSldViewPr>
      <p:cViewPr>
        <p:scale>
          <a:sx n="75" d="100"/>
          <a:sy n="75" d="100"/>
        </p:scale>
        <p:origin x="-3272" y="-16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30" d="100"/>
          <a:sy n="130" d="100"/>
        </p:scale>
        <p:origin x="-1044" y="1596"/>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9EE65827-E3F1-422A-B55D-F623A1243C5A}" type="datetimeFigureOut">
              <a:rPr lang="en-GB" smtClean="0"/>
              <a:pPr/>
              <a:t>4/3/18</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12C88FAD-A23B-442C-A643-95CF7E545720}" type="slidenum">
              <a:rPr lang="en-GB" smtClean="0"/>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57773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Introductions </a:t>
            </a:r>
          </a:p>
          <a:p>
            <a:endParaRPr lang="en-GB" dirty="0"/>
          </a:p>
          <a:p>
            <a:r>
              <a:rPr lang="en-GB" dirty="0" smtClean="0"/>
              <a:t>Overview –  New guidance published from Forth Valley Multi  Agency guidance  to improve outcomes for children and young people where there is parental hostility , non engagement and disguised compliance. </a:t>
            </a:r>
          </a:p>
          <a:p>
            <a:endParaRPr lang="en-GB" dirty="0"/>
          </a:p>
          <a:p>
            <a:endParaRPr lang="en-GB" dirty="0" smtClean="0"/>
          </a:p>
        </p:txBody>
      </p:sp>
      <p:sp>
        <p:nvSpPr>
          <p:cNvPr id="4" name="Slide Number Placeholder 3"/>
          <p:cNvSpPr>
            <a:spLocks noGrp="1"/>
          </p:cNvSpPr>
          <p:nvPr>
            <p:ph type="sldNum" sz="quarter" idx="10"/>
          </p:nvPr>
        </p:nvSpPr>
        <p:spPr/>
        <p:txBody>
          <a:bodyPr/>
          <a:lstStyle/>
          <a:p>
            <a:fld id="{12C88FAD-A23B-442C-A643-95CF7E545720}" type="slidenum">
              <a:rPr lang="en-GB" smtClean="0"/>
              <a:pPr/>
              <a:t>1</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33129456"/>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C88FAD-A23B-442C-A643-95CF7E545720}" type="slidenum">
              <a:rPr lang="en-GB" smtClean="0"/>
              <a:pPr/>
              <a:t>10</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14881462"/>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Resistance is important part of child protection work as it needs to be identified, named and understood as it impacts on professionals assessments, decision making and actions. </a:t>
            </a:r>
          </a:p>
          <a:p>
            <a:endParaRPr lang="en-GB" dirty="0"/>
          </a:p>
          <a:p>
            <a:endParaRPr lang="en-GB" dirty="0" smtClean="0"/>
          </a:p>
          <a:p>
            <a:r>
              <a:rPr lang="en-GB" dirty="0" smtClean="0"/>
              <a:t>Resistance can significantly increase the risk factors for vulnerable children. </a:t>
            </a:r>
            <a:endParaRPr lang="en-GB" dirty="0"/>
          </a:p>
        </p:txBody>
      </p:sp>
      <p:sp>
        <p:nvSpPr>
          <p:cNvPr id="4" name="Slide Number Placeholder 3"/>
          <p:cNvSpPr>
            <a:spLocks noGrp="1"/>
          </p:cNvSpPr>
          <p:nvPr>
            <p:ph type="sldNum" sz="quarter" idx="10"/>
          </p:nvPr>
        </p:nvSpPr>
        <p:spPr/>
        <p:txBody>
          <a:bodyPr/>
          <a:lstStyle/>
          <a:p>
            <a:fld id="{12C88FAD-A23B-442C-A643-95CF7E545720}" type="slidenum">
              <a:rPr lang="en-GB" smtClean="0"/>
              <a:pPr/>
              <a:t>2</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29296244"/>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will focus on disguised compliance. Recognising it, naming it and how we respond to it in our practice. </a:t>
            </a:r>
          </a:p>
          <a:p>
            <a:endParaRPr lang="en-GB" dirty="0"/>
          </a:p>
          <a:p>
            <a:r>
              <a:rPr lang="en-GB" dirty="0" smtClean="0"/>
              <a:t>How disguised compliance informs your risk assessment and interventions with family.</a:t>
            </a:r>
            <a:endParaRPr lang="en-GB" dirty="0"/>
          </a:p>
        </p:txBody>
      </p:sp>
      <p:sp>
        <p:nvSpPr>
          <p:cNvPr id="4" name="Slide Number Placeholder 3"/>
          <p:cNvSpPr>
            <a:spLocks noGrp="1"/>
          </p:cNvSpPr>
          <p:nvPr>
            <p:ph type="sldNum" sz="quarter" idx="10"/>
          </p:nvPr>
        </p:nvSpPr>
        <p:spPr/>
        <p:txBody>
          <a:bodyPr/>
          <a:lstStyle/>
          <a:p>
            <a:fld id="{12C88FAD-A23B-442C-A643-95CF7E545720}" type="slidenum">
              <a:rPr lang="en-GB" smtClean="0"/>
              <a:pPr/>
              <a:t>3</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6671501"/>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all know families that we work with where are entrenched in their difficulties and have developed highly skilled ways of avoiding agencies. Disguised compliance is  critical issues for safeguarding children. </a:t>
            </a:r>
          </a:p>
          <a:p>
            <a:endParaRPr lang="en-GB" dirty="0" smtClean="0"/>
          </a:p>
          <a:p>
            <a:endParaRPr lang="en-GB" dirty="0"/>
          </a:p>
          <a:p>
            <a:r>
              <a:rPr lang="en-GB" dirty="0" smtClean="0"/>
              <a:t>Some of the ways they do this are…….</a:t>
            </a:r>
          </a:p>
          <a:p>
            <a:endParaRPr lang="en-GB" dirty="0" smtClean="0"/>
          </a:p>
          <a:p>
            <a:r>
              <a:rPr lang="en-GB" dirty="0" smtClean="0"/>
              <a:t>*(parents who manipulate situations )case of baby P- his mother used skilful deceit in covering the bruises on his face with chocolate. </a:t>
            </a:r>
          </a:p>
          <a:p>
            <a:endParaRPr lang="en-GB" dirty="0"/>
          </a:p>
          <a:p>
            <a:r>
              <a:rPr lang="en-GB" dirty="0" smtClean="0"/>
              <a:t>*(Defecting attentions) chaotic families lead to chaotic professional response. </a:t>
            </a:r>
          </a:p>
          <a:p>
            <a:endParaRPr lang="en-GB" dirty="0" smtClean="0"/>
          </a:p>
          <a:p>
            <a:r>
              <a:rPr lang="en-GB" dirty="0" smtClean="0"/>
              <a:t>*(Controlling discussions ) children’s panels are a good example of this. Takes a highly skilled chair person to redirect discussions towards the need of the child.</a:t>
            </a: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sp>
        <p:nvSpPr>
          <p:cNvPr id="4" name="Slide Number Placeholder 3"/>
          <p:cNvSpPr>
            <a:spLocks noGrp="1"/>
          </p:cNvSpPr>
          <p:nvPr>
            <p:ph type="sldNum" sz="quarter" idx="10"/>
          </p:nvPr>
        </p:nvSpPr>
        <p:spPr/>
        <p:txBody>
          <a:bodyPr/>
          <a:lstStyle/>
          <a:p>
            <a:fld id="{12C88FAD-A23B-442C-A643-95CF7E545720}" type="slidenum">
              <a:rPr lang="en-GB" smtClean="0"/>
              <a:pPr/>
              <a:t>4</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96520060"/>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Parents who have lived through their own traumas can be hypervigilant and as we see in young children they can fall into fight or flight mode. We should be mindful that this can be a natural protective response. </a:t>
            </a:r>
          </a:p>
          <a:p>
            <a:endParaRPr lang="en-GB" dirty="0"/>
          </a:p>
          <a:p>
            <a:endParaRPr lang="en-GB" dirty="0" smtClean="0"/>
          </a:p>
          <a:p>
            <a:r>
              <a:rPr lang="en-GB" dirty="0" smtClean="0"/>
              <a:t>Parents who have lived in homes where domestic violence or neglect was around my not recognise the impact this may have on their own parenting choices. </a:t>
            </a:r>
          </a:p>
          <a:p>
            <a:endParaRPr lang="en-GB" dirty="0"/>
          </a:p>
          <a:p>
            <a:endParaRPr lang="en-GB" dirty="0" smtClean="0"/>
          </a:p>
          <a:p>
            <a:endParaRPr lang="en-GB" dirty="0"/>
          </a:p>
        </p:txBody>
      </p:sp>
      <p:sp>
        <p:nvSpPr>
          <p:cNvPr id="4" name="Slide Number Placeholder 3"/>
          <p:cNvSpPr>
            <a:spLocks noGrp="1"/>
          </p:cNvSpPr>
          <p:nvPr>
            <p:ph type="sldNum" sz="quarter" idx="10"/>
          </p:nvPr>
        </p:nvSpPr>
        <p:spPr/>
        <p:txBody>
          <a:bodyPr/>
          <a:lstStyle/>
          <a:p>
            <a:fld id="{12C88FAD-A23B-442C-A643-95CF7E545720}" type="slidenum">
              <a:rPr lang="en-GB" smtClean="0"/>
              <a:pPr/>
              <a:t>5</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385341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RISK FACTORS </a:t>
            </a:r>
          </a:p>
          <a:p>
            <a:endParaRPr lang="en-GB" dirty="0"/>
          </a:p>
          <a:p>
            <a:r>
              <a:rPr lang="en-GB" dirty="0"/>
              <a:t>Missing </a:t>
            </a:r>
            <a:r>
              <a:rPr lang="en-GB" dirty="0" smtClean="0"/>
              <a:t>opportunities </a:t>
            </a:r>
            <a:r>
              <a:rPr lang="en-GB" dirty="0"/>
              <a:t>to make intervention</a:t>
            </a:r>
          </a:p>
          <a:p>
            <a:r>
              <a:rPr lang="en-GB" dirty="0"/>
              <a:t>Removing focus from the children </a:t>
            </a:r>
            <a:endParaRPr lang="en-GB" dirty="0" smtClean="0"/>
          </a:p>
          <a:p>
            <a:r>
              <a:rPr lang="en-GB" dirty="0" smtClean="0"/>
              <a:t>Over optimism about progress</a:t>
            </a:r>
          </a:p>
          <a:p>
            <a:endParaRPr lang="en-GB" dirty="0" smtClean="0"/>
          </a:p>
          <a:p>
            <a:endParaRPr lang="en-GB" dirty="0"/>
          </a:p>
          <a:p>
            <a:r>
              <a:rPr lang="en-GB" dirty="0" smtClean="0"/>
              <a:t>Learning summary has identified recommendations for practice. Please have a look at the summary it has recommendations for many agencies. </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12C88FAD-A23B-442C-A643-95CF7E545720}" type="slidenum">
              <a:rPr lang="en-GB" smtClean="0"/>
              <a:pPr/>
              <a:t>6</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65662850"/>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C88FAD-A23B-442C-A643-95CF7E545720}" type="slidenum">
              <a:rPr lang="en-GB" smtClean="0"/>
              <a:pPr/>
              <a:t>7</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66054298"/>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C88FAD-A23B-442C-A643-95CF7E545720}" type="slidenum">
              <a:rPr lang="en-GB" smtClean="0"/>
              <a:pPr/>
              <a:t>8</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48288238"/>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Be observant and professionally curious.</a:t>
            </a:r>
          </a:p>
          <a:p>
            <a:endParaRPr lang="en-GB" dirty="0"/>
          </a:p>
          <a:p>
            <a:r>
              <a:rPr lang="en-GB" dirty="0" smtClean="0"/>
              <a:t>Don’t take things as face value – check…</a:t>
            </a:r>
          </a:p>
          <a:p>
            <a:endParaRPr lang="en-GB" dirty="0"/>
          </a:p>
          <a:p>
            <a:r>
              <a:rPr lang="en-GB" dirty="0" smtClean="0"/>
              <a:t>Trust your gut feeling but look for facts and evidence to support hypothesis </a:t>
            </a:r>
          </a:p>
          <a:p>
            <a:endParaRPr lang="en-GB" dirty="0"/>
          </a:p>
          <a:p>
            <a:r>
              <a:rPr lang="en-GB" dirty="0" smtClean="0"/>
              <a:t>Remain child focused – out jobs do involve relationship making although we are not making friends we are there to safeguard children. </a:t>
            </a:r>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
        <p:nvSpPr>
          <p:cNvPr id="4" name="Slide Number Placeholder 3"/>
          <p:cNvSpPr>
            <a:spLocks noGrp="1"/>
          </p:cNvSpPr>
          <p:nvPr>
            <p:ph type="sldNum" sz="quarter" idx="10"/>
          </p:nvPr>
        </p:nvSpPr>
        <p:spPr/>
        <p:txBody>
          <a:bodyPr/>
          <a:lstStyle/>
          <a:p>
            <a:fld id="{12C88FAD-A23B-442C-A643-95CF7E545720}" type="slidenum">
              <a:rPr lang="en-GB" smtClean="0"/>
              <a:pPr/>
              <a:t>9</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39167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EB396AF-32FE-4793-A218-EEF3237B4EBF}" type="datetimeFigureOut">
              <a:rPr lang="en-GB" smtClean="0"/>
              <a:pPr/>
              <a:t>4/3/18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5E99B-C5A0-4A2C-B762-EC60BEE7AC6D}"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B396AF-32FE-4793-A218-EEF3237B4EBF}" type="datetimeFigureOut">
              <a:rPr lang="en-GB" smtClean="0"/>
              <a:pPr/>
              <a:t>4/3/18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5E99B-C5A0-4A2C-B762-EC60BEE7AC6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EB396AF-32FE-4793-A218-EEF3237B4EBF}" type="datetimeFigureOut">
              <a:rPr lang="en-GB" smtClean="0"/>
              <a:pPr/>
              <a:t>4/3/18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5E99B-C5A0-4A2C-B762-EC60BEE7AC6D}" type="slidenum">
              <a:rPr lang="en-GB" smtClean="0"/>
              <a:pPr/>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B396AF-32FE-4793-A218-EEF3237B4EBF}" type="datetimeFigureOut">
              <a:rPr lang="en-GB" smtClean="0"/>
              <a:pPr/>
              <a:t>4/3/18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5E99B-C5A0-4A2C-B762-EC60BEE7AC6D}" type="slidenum">
              <a:rPr lang="en-GB" smtClean="0"/>
              <a:pPr/>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B396AF-32FE-4793-A218-EEF3237B4EBF}" type="datetimeFigureOut">
              <a:rPr lang="en-GB" smtClean="0"/>
              <a:pPr/>
              <a:t>4/3/18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5E99B-C5A0-4A2C-B762-EC60BEE7AC6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EB396AF-32FE-4793-A218-EEF3237B4EBF}" type="datetimeFigureOut">
              <a:rPr lang="en-GB" smtClean="0"/>
              <a:pPr/>
              <a:t>4/3/18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5E99B-C5A0-4A2C-B762-EC60BEE7AC6D}" type="slidenum">
              <a:rPr lang="en-GB" smtClean="0"/>
              <a:pPr/>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B396AF-32FE-4793-A218-EEF3237B4EBF}" type="datetimeFigureOut">
              <a:rPr lang="en-GB" smtClean="0"/>
              <a:pPr/>
              <a:t>4/3/18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D5E99B-C5A0-4A2C-B762-EC60BEE7AC6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B396AF-32FE-4793-A218-EEF3237B4EBF}" type="datetimeFigureOut">
              <a:rPr lang="en-GB" smtClean="0"/>
              <a:pPr/>
              <a:t>4/3/18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D5E99B-C5A0-4A2C-B762-EC60BEE7AC6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EB396AF-32FE-4793-A218-EEF3237B4EBF}" type="datetimeFigureOut">
              <a:rPr lang="en-GB" smtClean="0"/>
              <a:pPr/>
              <a:t>4/3/18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D5E99B-C5A0-4A2C-B762-EC60BEE7AC6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EB396AF-32FE-4793-A218-EEF3237B4EBF}" type="datetimeFigureOut">
              <a:rPr lang="en-GB" smtClean="0"/>
              <a:pPr/>
              <a:t>4/3/18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5E99B-C5A0-4A2C-B762-EC60BEE7AC6D}" type="slidenum">
              <a:rPr lang="en-GB" smtClean="0"/>
              <a:pPr/>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B396AF-32FE-4793-A218-EEF3237B4EBF}" type="datetimeFigureOut">
              <a:rPr lang="en-GB" smtClean="0"/>
              <a:pPr/>
              <a:t>4/3/18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5E99B-C5A0-4A2C-B762-EC60BEE7AC6D}" type="slidenum">
              <a:rPr lang="en-GB" smtClean="0"/>
              <a:pPr/>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EB396AF-32FE-4793-A218-EEF3237B4EBF}" type="datetimeFigureOut">
              <a:rPr lang="en-GB" smtClean="0"/>
              <a:pPr/>
              <a:t>4/3/18</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9D5E99B-C5A0-4A2C-B762-EC60BEE7AC6D}" type="slidenum">
              <a:rPr lang="en-GB" smtClean="0"/>
              <a:pPr/>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ww.nspcc.org.uk/preventing-abuse/child-protection-system/case-reviews/learning/disguised-complianc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publications.fifedirect.org.uk/c64_FinalFifeSCRLF-LearningSummary20.06.17.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solidFill>
                  <a:srgbClr val="002060"/>
                </a:solidFill>
              </a:rPr>
              <a:t/>
            </a:r>
            <a:br>
              <a:rPr lang="en-GB" dirty="0" smtClean="0">
                <a:solidFill>
                  <a:srgbClr val="002060"/>
                </a:solidFill>
              </a:rPr>
            </a:br>
            <a:r>
              <a:rPr lang="en-GB" dirty="0" smtClean="0">
                <a:solidFill>
                  <a:srgbClr val="002060"/>
                </a:solidFill>
              </a:rPr>
              <a:t>Disguised compliance: working with resistance</a:t>
            </a:r>
            <a:endParaRPr lang="en-GB" dirty="0">
              <a:solidFill>
                <a:srgbClr val="002060"/>
              </a:solidFill>
            </a:endParaRPr>
          </a:p>
        </p:txBody>
      </p:sp>
      <p:sp>
        <p:nvSpPr>
          <p:cNvPr id="3" name="TextBox 2"/>
          <p:cNvSpPr txBox="1"/>
          <p:nvPr/>
        </p:nvSpPr>
        <p:spPr>
          <a:xfrm>
            <a:off x="1295400" y="4138136"/>
            <a:ext cx="6705600" cy="369332"/>
          </a:xfrm>
          <a:prstGeom prst="rect">
            <a:avLst/>
          </a:prstGeom>
          <a:noFill/>
        </p:spPr>
        <p:txBody>
          <a:bodyPr wrap="square" rtlCol="0">
            <a:spAutoFit/>
          </a:bodyPr>
          <a:lstStyle/>
          <a:p>
            <a:r>
              <a:rPr lang="en-GB" dirty="0" smtClean="0">
                <a:solidFill>
                  <a:schemeClr val="tx2">
                    <a:lumMod val="75000"/>
                  </a:schemeClr>
                </a:solidFill>
              </a:rPr>
              <a:t>Lee Allan – Social Worker and Gillian Millar – Senior Social Worker </a:t>
            </a:r>
            <a:endParaRPr lang="en-GB" dirty="0">
              <a:solidFill>
                <a:schemeClr val="tx2">
                  <a:lumMod val="75000"/>
                </a:schemeClr>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1583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Working with resistance: a complex challenge for practice will available from the Child Protection practitioners pages</a:t>
            </a:r>
          </a:p>
          <a:p>
            <a:pPr marL="0" indent="0">
              <a:buNone/>
            </a:pPr>
            <a:endParaRPr lang="en-GB" dirty="0" smtClean="0"/>
          </a:p>
          <a:p>
            <a:endParaRPr lang="en-GB" dirty="0"/>
          </a:p>
        </p:txBody>
      </p:sp>
      <p:sp>
        <p:nvSpPr>
          <p:cNvPr id="3" name="Title 2"/>
          <p:cNvSpPr>
            <a:spLocks noGrp="1"/>
          </p:cNvSpPr>
          <p:nvPr>
            <p:ph type="title"/>
          </p:nvPr>
        </p:nvSpPr>
        <p:spPr/>
        <p:txBody>
          <a:bodyPr>
            <a:normAutofit fontScale="90000"/>
          </a:bodyPr>
          <a:lstStyle/>
          <a:p>
            <a:r>
              <a:rPr lang="en-GB" dirty="0"/>
              <a:t>More info :</a:t>
            </a:r>
            <a:br>
              <a:rPr lang="en-GB" dirty="0"/>
            </a:b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21440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Resistance to change</a:t>
            </a:r>
          </a:p>
          <a:p>
            <a:r>
              <a:rPr lang="en-GB" dirty="0" smtClean="0"/>
              <a:t>Unwillingness or inability to acknowledge or address risks to children.</a:t>
            </a:r>
          </a:p>
          <a:p>
            <a:r>
              <a:rPr lang="en-GB" dirty="0" smtClean="0"/>
              <a:t>Evasive behaviour</a:t>
            </a:r>
          </a:p>
          <a:p>
            <a:r>
              <a:rPr lang="en-GB" dirty="0" smtClean="0"/>
              <a:t>Hostility and threatening behaviour</a:t>
            </a:r>
          </a:p>
          <a:p>
            <a:r>
              <a:rPr lang="en-GB" dirty="0" smtClean="0"/>
              <a:t>Disguised compliance </a:t>
            </a:r>
          </a:p>
          <a:p>
            <a:endParaRPr lang="en-GB" dirty="0" smtClean="0"/>
          </a:p>
        </p:txBody>
      </p:sp>
      <p:sp>
        <p:nvSpPr>
          <p:cNvPr id="3" name="Title 2"/>
          <p:cNvSpPr>
            <a:spLocks noGrp="1"/>
          </p:cNvSpPr>
          <p:nvPr>
            <p:ph type="title"/>
          </p:nvPr>
        </p:nvSpPr>
        <p:spPr/>
        <p:txBody>
          <a:bodyPr/>
          <a:lstStyle/>
          <a:p>
            <a:r>
              <a:rPr lang="en-GB" dirty="0" smtClean="0"/>
              <a:t>Resistance: What is it?</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8617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762000"/>
          </a:xfrm>
        </p:spPr>
        <p:txBody>
          <a:bodyPr>
            <a:normAutofit/>
          </a:bodyPr>
          <a:lstStyle/>
          <a:p>
            <a:pPr algn="l"/>
            <a:r>
              <a:rPr lang="en-GB" dirty="0" smtClean="0">
                <a:solidFill>
                  <a:srgbClr val="002060"/>
                </a:solidFill>
              </a:rPr>
              <a:t>Definition:</a:t>
            </a:r>
            <a:endParaRPr lang="en-GB" dirty="0">
              <a:solidFill>
                <a:srgbClr val="002060"/>
              </a:solidFill>
            </a:endParaRPr>
          </a:p>
        </p:txBody>
      </p:sp>
      <p:sp>
        <p:nvSpPr>
          <p:cNvPr id="3" name="Subtitle 2"/>
          <p:cNvSpPr>
            <a:spLocks noGrp="1"/>
          </p:cNvSpPr>
          <p:nvPr>
            <p:ph type="subTitle" idx="1"/>
          </p:nvPr>
        </p:nvSpPr>
        <p:spPr>
          <a:xfrm>
            <a:off x="1371600" y="1981200"/>
            <a:ext cx="6400800" cy="3048001"/>
          </a:xfrm>
        </p:spPr>
        <p:txBody>
          <a:bodyPr/>
          <a:lstStyle/>
          <a:p>
            <a:pPr algn="l"/>
            <a:r>
              <a:rPr lang="en-GB" sz="2800" dirty="0" smtClean="0">
                <a:solidFill>
                  <a:srgbClr val="002060"/>
                </a:solidFill>
              </a:rPr>
              <a:t>Disguised </a:t>
            </a:r>
            <a:r>
              <a:rPr lang="en-GB" sz="2800" dirty="0">
                <a:solidFill>
                  <a:srgbClr val="002060"/>
                </a:solidFill>
              </a:rPr>
              <a:t>compliance involves parents giving the appearance of co-operating with child welfare agencies to avoid raising suspicions and allay </a:t>
            </a:r>
            <a:r>
              <a:rPr lang="en-GB" sz="2800" dirty="0" smtClean="0">
                <a:solidFill>
                  <a:srgbClr val="002060"/>
                </a:solidFill>
              </a:rPr>
              <a:t>concerns  - (NSPCC 2014)</a:t>
            </a:r>
          </a:p>
          <a:p>
            <a:pPr algn="l"/>
            <a:r>
              <a:rPr lang="en-GB" sz="1200" dirty="0">
                <a:solidFill>
                  <a:srgbClr val="0070C0"/>
                </a:solidFill>
                <a:hlinkClick r:id="rId3"/>
              </a:rPr>
              <a:t>https://</a:t>
            </a:r>
            <a:r>
              <a:rPr lang="en-GB" sz="1200" dirty="0" smtClean="0">
                <a:solidFill>
                  <a:srgbClr val="0070C0"/>
                </a:solidFill>
                <a:hlinkClick r:id="rId3"/>
              </a:rPr>
              <a:t>www.nspcc.org.uk/preventing-abuse/child-protection-system/case-reviews/learning/disguised-compliance/</a:t>
            </a:r>
            <a:r>
              <a:rPr lang="en-GB" sz="1200" dirty="0" smtClean="0">
                <a:solidFill>
                  <a:srgbClr val="0070C0"/>
                </a:solidFill>
              </a:rPr>
              <a:t> </a:t>
            </a:r>
          </a:p>
          <a:p>
            <a:endParaRPr lang="en-GB" sz="1200" dirty="0"/>
          </a:p>
          <a:p>
            <a:endParaRPr lang="en-GB" sz="1200" dirty="0" smtClean="0"/>
          </a:p>
          <a:p>
            <a:endParaRPr lang="en-GB" sz="1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69565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667000"/>
            <a:ext cx="7408333" cy="3450696"/>
          </a:xfrm>
        </p:spPr>
        <p:txBody>
          <a:bodyPr>
            <a:normAutofit fontScale="92500" lnSpcReduction="10000"/>
          </a:bodyPr>
          <a:lstStyle/>
          <a:p>
            <a:r>
              <a:rPr lang="en-GB" dirty="0" smtClean="0"/>
              <a:t>Avoiding contact with workers </a:t>
            </a:r>
          </a:p>
          <a:p>
            <a:r>
              <a:rPr lang="en-GB" dirty="0" smtClean="0"/>
              <a:t>telling </a:t>
            </a:r>
            <a:r>
              <a:rPr lang="en-GB" dirty="0"/>
              <a:t>workers </a:t>
            </a:r>
            <a:r>
              <a:rPr lang="en-GB" dirty="0" smtClean="0"/>
              <a:t>“what </a:t>
            </a:r>
            <a:r>
              <a:rPr lang="en-GB" dirty="0"/>
              <a:t>they want to </a:t>
            </a:r>
            <a:r>
              <a:rPr lang="en-GB" dirty="0" smtClean="0"/>
              <a:t>hear”</a:t>
            </a:r>
          </a:p>
          <a:p>
            <a:r>
              <a:rPr lang="en-GB" dirty="0" smtClean="0"/>
              <a:t>Parents doing just enough.</a:t>
            </a:r>
          </a:p>
          <a:p>
            <a:r>
              <a:rPr lang="en-GB" dirty="0" smtClean="0"/>
              <a:t>Parents </a:t>
            </a:r>
            <a:r>
              <a:rPr lang="en-GB" dirty="0"/>
              <a:t>who manipulate situations and make it difficult for professionals to see the </a:t>
            </a:r>
            <a:r>
              <a:rPr lang="en-GB" dirty="0" smtClean="0"/>
              <a:t>child alone</a:t>
            </a:r>
            <a:r>
              <a:rPr lang="en-GB" dirty="0"/>
              <a:t>.</a:t>
            </a:r>
            <a:endParaRPr lang="en-GB" dirty="0" smtClean="0"/>
          </a:p>
          <a:p>
            <a:r>
              <a:rPr lang="en-GB" dirty="0" smtClean="0"/>
              <a:t>Parents who only agree to prearranged visits.</a:t>
            </a:r>
          </a:p>
          <a:p>
            <a:r>
              <a:rPr lang="en-GB" dirty="0" smtClean="0"/>
              <a:t>Sporadic </a:t>
            </a:r>
            <a:r>
              <a:rPr lang="en-GB" dirty="0"/>
              <a:t>compliance - </a:t>
            </a:r>
            <a:r>
              <a:rPr lang="en-GB" dirty="0" smtClean="0"/>
              <a:t> but not sustained</a:t>
            </a:r>
          </a:p>
          <a:p>
            <a:r>
              <a:rPr lang="en-GB" dirty="0" smtClean="0"/>
              <a:t>Deflecting </a:t>
            </a:r>
            <a:r>
              <a:rPr lang="en-GB" dirty="0"/>
              <a:t>attention </a:t>
            </a:r>
            <a:endParaRPr lang="en-GB" dirty="0" smtClean="0"/>
          </a:p>
          <a:p>
            <a:r>
              <a:rPr lang="en-GB" dirty="0" smtClean="0"/>
              <a:t>Controlling </a:t>
            </a:r>
            <a:r>
              <a:rPr lang="en-GB" dirty="0"/>
              <a:t>discussions </a:t>
            </a:r>
          </a:p>
        </p:txBody>
      </p:sp>
      <p:sp>
        <p:nvSpPr>
          <p:cNvPr id="3" name="Title 2"/>
          <p:cNvSpPr>
            <a:spLocks noGrp="1"/>
          </p:cNvSpPr>
          <p:nvPr>
            <p:ph type="title"/>
          </p:nvPr>
        </p:nvSpPr>
        <p:spPr/>
        <p:txBody>
          <a:bodyPr/>
          <a:lstStyle/>
          <a:p>
            <a:r>
              <a:rPr lang="en-GB" dirty="0" smtClean="0"/>
              <a:t>What does is look like?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7637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If </a:t>
            </a:r>
            <a:r>
              <a:rPr lang="en-GB" dirty="0"/>
              <a:t>they have lived with trauma or crisis in their childhood or </a:t>
            </a:r>
            <a:r>
              <a:rPr lang="en-GB" dirty="0" smtClean="0"/>
              <a:t>adulthood (flight </a:t>
            </a:r>
            <a:r>
              <a:rPr lang="en-GB" dirty="0"/>
              <a:t>or fight </a:t>
            </a:r>
            <a:r>
              <a:rPr lang="en-GB" dirty="0" smtClean="0"/>
              <a:t>mode).</a:t>
            </a:r>
            <a:endParaRPr lang="en-GB" dirty="0"/>
          </a:p>
          <a:p>
            <a:r>
              <a:rPr lang="en-GB" dirty="0"/>
              <a:t>They may have developed strategies to protect themselves/keep others at a </a:t>
            </a:r>
            <a:r>
              <a:rPr lang="en-GB" dirty="0" smtClean="0"/>
              <a:t>distance.</a:t>
            </a:r>
            <a:endParaRPr lang="en-GB" dirty="0"/>
          </a:p>
          <a:p>
            <a:r>
              <a:rPr lang="en-GB" dirty="0"/>
              <a:t>They don’t understand/recognise why others are concerned about the way they parent or </a:t>
            </a:r>
            <a:r>
              <a:rPr lang="en-GB" dirty="0" smtClean="0"/>
              <a:t>behave because of their own experiences. </a:t>
            </a:r>
            <a:endParaRPr lang="en-GB" dirty="0"/>
          </a:p>
          <a:p>
            <a:r>
              <a:rPr lang="en-GB" dirty="0"/>
              <a:t>They are motivated to lie/deceive/maintain a </a:t>
            </a:r>
            <a:r>
              <a:rPr lang="en-GB" dirty="0" smtClean="0"/>
              <a:t>distance.</a:t>
            </a:r>
            <a:endParaRPr lang="en-GB" dirty="0"/>
          </a:p>
          <a:p>
            <a:endParaRPr lang="en-GB" dirty="0"/>
          </a:p>
        </p:txBody>
      </p:sp>
      <p:sp>
        <p:nvSpPr>
          <p:cNvPr id="3" name="Title 2"/>
          <p:cNvSpPr>
            <a:spLocks noGrp="1"/>
          </p:cNvSpPr>
          <p:nvPr>
            <p:ph type="title"/>
          </p:nvPr>
        </p:nvSpPr>
        <p:spPr/>
        <p:txBody>
          <a:bodyPr/>
          <a:lstStyle/>
          <a:p>
            <a:r>
              <a:rPr lang="en-GB" dirty="0" smtClean="0"/>
              <a:t>Why are people resistant?</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7160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GB" dirty="0" smtClean="0"/>
              <a:t>The learning summary produced from the Significant case review of Liam Fee identified that there were missed opportunities to protect him from harm however it also paid attention to “the many ways the manipulative and devious nature of the mother and her partner hindered this from happening” (Jaqueline </a:t>
            </a:r>
            <a:r>
              <a:rPr lang="en-GB" dirty="0" err="1" smtClean="0"/>
              <a:t>Mok</a:t>
            </a:r>
            <a:r>
              <a:rPr lang="en-GB" dirty="0" smtClean="0"/>
              <a:t> 2017) </a:t>
            </a:r>
          </a:p>
          <a:p>
            <a:pPr marL="0" indent="0">
              <a:buNone/>
            </a:pPr>
            <a:endParaRPr lang="en-GB" dirty="0" smtClean="0"/>
          </a:p>
          <a:p>
            <a:pPr marL="0" indent="0">
              <a:buNone/>
            </a:pPr>
            <a:r>
              <a:rPr lang="en-GB" dirty="0">
                <a:hlinkClick r:id="rId3"/>
              </a:rPr>
              <a:t>http://</a:t>
            </a:r>
            <a:r>
              <a:rPr lang="en-GB" dirty="0" smtClean="0">
                <a:hlinkClick r:id="rId3"/>
              </a:rPr>
              <a:t>publications.fifedirect.org.uk/c64_FinalFifeSCRLF-LearningSummary20.06.17.pdf</a:t>
            </a:r>
            <a:r>
              <a:rPr lang="en-GB" dirty="0" smtClean="0"/>
              <a:t>  </a:t>
            </a:r>
          </a:p>
        </p:txBody>
      </p:sp>
      <p:sp>
        <p:nvSpPr>
          <p:cNvPr id="3" name="Title 2"/>
          <p:cNvSpPr>
            <a:spLocks noGrp="1"/>
          </p:cNvSpPr>
          <p:nvPr>
            <p:ph type="title"/>
          </p:nvPr>
        </p:nvSpPr>
        <p:spPr/>
        <p:txBody>
          <a:bodyPr>
            <a:normAutofit/>
          </a:bodyPr>
          <a:lstStyle/>
          <a:p>
            <a:r>
              <a:rPr lang="en-GB" dirty="0" smtClean="0"/>
              <a:t>Significant case review :Liam Fee</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37644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 small groups : Think of a family you have worked with where disguised compliance was a feature of resistance.</a:t>
            </a:r>
          </a:p>
          <a:p>
            <a:endParaRPr lang="en-GB" dirty="0"/>
          </a:p>
          <a:p>
            <a:r>
              <a:rPr lang="en-GB" dirty="0" smtClean="0"/>
              <a:t>What was the impact on the child?</a:t>
            </a:r>
          </a:p>
          <a:p>
            <a:endParaRPr lang="en-GB" dirty="0"/>
          </a:p>
          <a:p>
            <a:r>
              <a:rPr lang="en-GB" dirty="0" smtClean="0"/>
              <a:t>How did you or your agency identify and challenge disguised compliance?</a:t>
            </a:r>
          </a:p>
        </p:txBody>
      </p:sp>
      <p:sp>
        <p:nvSpPr>
          <p:cNvPr id="3" name="Title 2"/>
          <p:cNvSpPr>
            <a:spLocks noGrp="1"/>
          </p:cNvSpPr>
          <p:nvPr>
            <p:ph type="title"/>
          </p:nvPr>
        </p:nvSpPr>
        <p:spPr/>
        <p:txBody>
          <a:bodyPr>
            <a:normAutofit/>
          </a:bodyPr>
          <a:lstStyle/>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01302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smtClean="0"/>
              <a:t>One of the many learning points from significant case review of Liam Fee, identified that all professionals must maintain a central focus of the child and not allow themselves to be distracted by the demands and needs of the parents.</a:t>
            </a:r>
          </a:p>
          <a:p>
            <a:pPr marL="0" indent="0">
              <a:buNone/>
            </a:pPr>
            <a:endParaRPr lang="en-GB" dirty="0"/>
          </a:p>
          <a:p>
            <a:pPr marL="0" indent="0">
              <a:buNone/>
            </a:pPr>
            <a:r>
              <a:rPr lang="en-GB" dirty="0" smtClean="0"/>
              <a:t>How can we do this?</a:t>
            </a: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6917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Establish facts and evidence </a:t>
            </a:r>
          </a:p>
          <a:p>
            <a:r>
              <a:rPr lang="en-GB" dirty="0" smtClean="0"/>
              <a:t>Use chronologies and analyse the information – Why is this info significant, what does this mean for the child?</a:t>
            </a:r>
          </a:p>
          <a:p>
            <a:r>
              <a:rPr lang="en-GB" dirty="0" smtClean="0"/>
              <a:t>Speak to the child, what does their life look and feel like? </a:t>
            </a:r>
          </a:p>
          <a:p>
            <a:r>
              <a:rPr lang="en-GB" dirty="0" smtClean="0"/>
              <a:t>Focus on outcomes within timescales</a:t>
            </a:r>
          </a:p>
          <a:p>
            <a:r>
              <a:rPr lang="en-GB" dirty="0" smtClean="0"/>
              <a:t>Use staff supervision to discuss and challenge our views. </a:t>
            </a: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0932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310</TotalTime>
  <Words>856</Words>
  <Application>Microsoft Macintosh PowerPoint</Application>
  <PresentationFormat>On-screen Show (4:3)</PresentationFormat>
  <Paragraphs>107</Paragraphs>
  <Slides>10</Slides>
  <Notes>10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Waveform</vt:lpstr>
      <vt:lpstr> Disguised compliance: working with resistance</vt:lpstr>
      <vt:lpstr>Resistance: What is it?</vt:lpstr>
      <vt:lpstr>Definition:</vt:lpstr>
      <vt:lpstr>What does is look like?</vt:lpstr>
      <vt:lpstr>Why are people resistant?</vt:lpstr>
      <vt:lpstr>Significant case review :Liam Fee</vt:lpstr>
      <vt:lpstr>Slide 7</vt:lpstr>
      <vt:lpstr>Slide 8</vt:lpstr>
      <vt:lpstr>Slide 9</vt:lpstr>
      <vt:lpstr>More info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Disguised compliance</dc:title>
  <dc:creator>Tosh L500 1vz</dc:creator>
  <cp:lastModifiedBy>Gordon Forrest</cp:lastModifiedBy>
  <cp:revision>21</cp:revision>
  <cp:lastPrinted>2018-03-26T09:49:33Z</cp:lastPrinted>
  <dcterms:created xsi:type="dcterms:W3CDTF">2018-04-03T18:05:46Z</dcterms:created>
  <dcterms:modified xsi:type="dcterms:W3CDTF">2018-04-03T18:06:06Z</dcterms:modified>
</cp:coreProperties>
</file>