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Override PartName="/ppt/notesSlides/notesSlide9.xml" ContentType="application/vnd.openxmlformats-officedocument.presentationml.notesSlide+xml"/>
  <Override PartName="/ppt/notesSlides/notesSlide16.xml" ContentType="application/vnd.openxmlformats-officedocument.presentationml.notesSlide+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rels" ContentType="application/vnd.openxmlformats-package.relationship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diagrams/layout1.xml" ContentType="application/vnd.openxmlformats-officedocument.drawingml.diagramLayout+xml"/>
  <Override PartName="/ppt/slides/slide23.xml" ContentType="application/vnd.openxmlformats-officedocument.presentationml.slide+xml"/>
  <Override PartName="/ppt/diagrams/quickStyle1.xml" ContentType="application/vnd.openxmlformats-officedocument.drawingml.diagramStyl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diagrams/layout2.xml" ContentType="application/vnd.openxmlformats-officedocument.drawingml.diagramLayout+xml"/>
  <Override PartName="/ppt/slideLayouts/slideLayout3.xml" ContentType="application/vnd.openxmlformats-officedocument.presentationml.slideLayout+xml"/>
  <Override PartName="/ppt/diagrams/quickStyle2.xml" ContentType="application/vnd.openxmlformats-officedocument.drawingml.diagramStyle+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diagrams/drawing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notesSlides/notesSlide10.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Default Extension="wdp" ContentType="image/vnd.ms-photo"/>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6"/>
  </p:notesMasterIdLst>
  <p:sldIdLst>
    <p:sldId id="257" r:id="rId2"/>
    <p:sldId id="296" r:id="rId3"/>
    <p:sldId id="276" r:id="rId4"/>
    <p:sldId id="258" r:id="rId5"/>
    <p:sldId id="281" r:id="rId6"/>
    <p:sldId id="287" r:id="rId7"/>
    <p:sldId id="288" r:id="rId8"/>
    <p:sldId id="298" r:id="rId9"/>
    <p:sldId id="284" r:id="rId10"/>
    <p:sldId id="291" r:id="rId11"/>
    <p:sldId id="289" r:id="rId12"/>
    <p:sldId id="279" r:id="rId13"/>
    <p:sldId id="264" r:id="rId14"/>
    <p:sldId id="299" r:id="rId15"/>
    <p:sldId id="261" r:id="rId16"/>
    <p:sldId id="268" r:id="rId17"/>
    <p:sldId id="269" r:id="rId18"/>
    <p:sldId id="271" r:id="rId19"/>
    <p:sldId id="272" r:id="rId20"/>
    <p:sldId id="292" r:id="rId21"/>
    <p:sldId id="295" r:id="rId22"/>
    <p:sldId id="293" r:id="rId23"/>
    <p:sldId id="294" r:id="rId24"/>
    <p:sldId id="277"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p:ext>
    <p:ext uri="{2D200454-40CA-4A62-9FC3-DE9A4176ACB9}">
      <p15:notesGuideLst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66"/>
    <a:srgbClr val="CC0099"/>
    <a:srgbClr val="D60093"/>
    <a:srgbClr val="800000"/>
    <a:srgbClr val="FF6600"/>
    <a:srgbClr val="CC33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a="http://schemas.openxmlformats.org/drawingml/2006/main" xmlns:r="http://schemas.openxmlformats.org/officeDocument/2006/relationships" xmlns:p="http://schemas.openxmlformats.org/presentationml/2006/main" xmlns:p15="http://schemas.microsoft.com/office/powerpoint/2012/main" xmlns=""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8027" autoAdjust="0"/>
    <p:restoredTop sz="61580" autoAdjust="0"/>
  </p:normalViewPr>
  <p:slideViewPr>
    <p:cSldViewPr snapToGrid="0">
      <p:cViewPr varScale="1">
        <p:scale>
          <a:sx n="88" d="100"/>
          <a:sy n="88" d="100"/>
        </p:scale>
        <p:origin x="-1304" y="-11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100" y="72"/>
      </p:cViewPr>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60AC8A-9E0A-4692-A1A4-AD0AEBE5806A}" type="doc">
      <dgm:prSet loTypeId="urn:microsoft.com/office/officeart/2009/3/layout/DescendingProcess" loCatId="process" qsTypeId="urn:microsoft.com/office/officeart/2005/8/quickstyle/simple5" qsCatId="simple" csTypeId="urn:microsoft.com/office/officeart/2005/8/colors/colorful4" csCatId="colorful" phldr="1"/>
      <dgm:spPr/>
      <dgm:t>
        <a:bodyPr/>
        <a:lstStyle/>
        <a:p>
          <a:endParaRPr lang="en-US"/>
        </a:p>
      </dgm:t>
    </dgm:pt>
    <dgm:pt modelId="{57E667DB-5B7F-40F3-A258-FFF079C3C759}">
      <dgm:prSet phldrT="[Text]" custT="1"/>
      <dgm:spPr/>
      <dgm:t>
        <a:bodyPr/>
        <a:lstStyle/>
        <a:p>
          <a:r>
            <a:rPr lang="en-US" sz="1800" dirty="0" smtClean="0">
              <a:latin typeface="+mj-lt"/>
            </a:rPr>
            <a:t>Critical Components</a:t>
          </a:r>
          <a:endParaRPr lang="en-US" sz="1800" dirty="0">
            <a:latin typeface="+mj-lt"/>
          </a:endParaRPr>
        </a:p>
      </dgm:t>
    </dgm:pt>
    <dgm:pt modelId="{DEC26244-F2EA-44DA-83D3-3945CDC48206}" type="parTrans" cxnId="{69B483F9-71E2-45AA-B5C5-CAAA87954946}">
      <dgm:prSet/>
      <dgm:spPr/>
      <dgm:t>
        <a:bodyPr/>
        <a:lstStyle/>
        <a:p>
          <a:endParaRPr lang="en-US"/>
        </a:p>
      </dgm:t>
    </dgm:pt>
    <dgm:pt modelId="{E045D886-9F5C-4332-9E1E-563B7796A1BF}" type="sibTrans" cxnId="{69B483F9-71E2-45AA-B5C5-CAAA87954946}">
      <dgm:prSet/>
      <dgm:spPr/>
      <dgm:t>
        <a:bodyPr/>
        <a:lstStyle/>
        <a:p>
          <a:endParaRPr lang="en-US" dirty="0"/>
        </a:p>
      </dgm:t>
    </dgm:pt>
    <dgm:pt modelId="{F9440008-A0E9-BA49-B8CD-1BE60917F9D6}">
      <dgm:prSet custT="1"/>
      <dgm:spPr/>
      <dgm:t>
        <a:bodyPr/>
        <a:lstStyle/>
        <a:p>
          <a:r>
            <a:rPr lang="en-US" sz="1800" b="1" dirty="0" smtClean="0">
              <a:latin typeface="+mj-lt"/>
            </a:rPr>
            <a:t>Foundation</a:t>
          </a:r>
          <a:endParaRPr lang="en-US" sz="1800" b="1" dirty="0">
            <a:latin typeface="+mj-lt"/>
          </a:endParaRPr>
        </a:p>
      </dgm:t>
    </dgm:pt>
    <dgm:pt modelId="{B329864D-34EA-EC4A-80EF-B168F8174907}" type="parTrans" cxnId="{2AE58136-79C4-0D4C-9A78-CF9CBAC2CAE7}">
      <dgm:prSet/>
      <dgm:spPr/>
      <dgm:t>
        <a:bodyPr/>
        <a:lstStyle/>
        <a:p>
          <a:endParaRPr lang="en-US"/>
        </a:p>
      </dgm:t>
    </dgm:pt>
    <dgm:pt modelId="{E7580B10-38E9-E841-BB39-58566D97AC6D}" type="sibTrans" cxnId="{2AE58136-79C4-0D4C-9A78-CF9CBAC2CAE7}">
      <dgm:prSet/>
      <dgm:spPr/>
      <dgm:t>
        <a:bodyPr/>
        <a:lstStyle/>
        <a:p>
          <a:endParaRPr lang="en-US" dirty="0"/>
        </a:p>
      </dgm:t>
    </dgm:pt>
    <dgm:pt modelId="{3265DA44-3E8D-0745-A498-7BFA80B65ED6}">
      <dgm:prSet custT="1"/>
      <dgm:spPr/>
      <dgm:t>
        <a:bodyPr/>
        <a:lstStyle/>
        <a:p>
          <a:r>
            <a:rPr lang="en-US" sz="1800" dirty="0" smtClean="0">
              <a:latin typeface="+mj-lt"/>
            </a:rPr>
            <a:t>Principles</a:t>
          </a:r>
          <a:endParaRPr lang="en-US" sz="1800" dirty="0">
            <a:latin typeface="+mj-lt"/>
          </a:endParaRPr>
        </a:p>
      </dgm:t>
    </dgm:pt>
    <dgm:pt modelId="{25A8C65E-3AB6-664A-88C2-80FD048BA119}" type="parTrans" cxnId="{8CC6E459-BB9A-2D40-894C-3145EDD98B7B}">
      <dgm:prSet/>
      <dgm:spPr/>
      <dgm:t>
        <a:bodyPr/>
        <a:lstStyle/>
        <a:p>
          <a:endParaRPr lang="en-US"/>
        </a:p>
      </dgm:t>
    </dgm:pt>
    <dgm:pt modelId="{0D02C59E-ADB3-0546-A657-F031073EE82E}" type="sibTrans" cxnId="{8CC6E459-BB9A-2D40-894C-3145EDD98B7B}">
      <dgm:prSet/>
      <dgm:spPr/>
      <dgm:t>
        <a:bodyPr/>
        <a:lstStyle/>
        <a:p>
          <a:endParaRPr lang="en-US"/>
        </a:p>
      </dgm:t>
    </dgm:pt>
    <dgm:pt modelId="{2D46F30F-DB37-F947-A8CD-CC8208B1131B}">
      <dgm:prSet custT="1"/>
      <dgm:spPr/>
      <dgm:t>
        <a:bodyPr/>
        <a:lstStyle/>
        <a:p>
          <a:r>
            <a:rPr lang="en-US" sz="1800" dirty="0" smtClean="0">
              <a:latin typeface="+mj-lt"/>
            </a:rPr>
            <a:t>Model Characteristics </a:t>
          </a:r>
          <a:endParaRPr lang="en-US" sz="1800" dirty="0">
            <a:latin typeface="+mj-lt"/>
          </a:endParaRPr>
        </a:p>
      </dgm:t>
    </dgm:pt>
    <dgm:pt modelId="{11C90690-3432-6143-A74F-891C5D9FA905}" type="parTrans" cxnId="{8CED017C-A00C-F343-8A28-109F2D40EE00}">
      <dgm:prSet/>
      <dgm:spPr/>
      <dgm:t>
        <a:bodyPr/>
        <a:lstStyle/>
        <a:p>
          <a:endParaRPr lang="en-US"/>
        </a:p>
      </dgm:t>
    </dgm:pt>
    <dgm:pt modelId="{9E5E9ED7-C7F9-A14D-A6F7-E815EAAE28D6}" type="sibTrans" cxnId="{8CED017C-A00C-F343-8A28-109F2D40EE00}">
      <dgm:prSet/>
      <dgm:spPr/>
      <dgm:t>
        <a:bodyPr/>
        <a:lstStyle/>
        <a:p>
          <a:endParaRPr lang="en-US"/>
        </a:p>
      </dgm:t>
    </dgm:pt>
    <dgm:pt modelId="{103C8411-9ADF-FF44-A616-A732FBE75228}">
      <dgm:prSet phldrT="[Text]" custT="1"/>
      <dgm:spPr/>
      <dgm:t>
        <a:bodyPr/>
        <a:lstStyle/>
        <a:p>
          <a:r>
            <a:rPr lang="en-US" sz="1800" b="1" dirty="0" smtClean="0">
              <a:latin typeface="+mj-lt"/>
            </a:rPr>
            <a:t>Practice Tools</a:t>
          </a:r>
          <a:endParaRPr lang="en-US" sz="1800" b="1" dirty="0">
            <a:latin typeface="+mj-lt"/>
          </a:endParaRPr>
        </a:p>
      </dgm:t>
    </dgm:pt>
    <dgm:pt modelId="{FF0F1B10-BB90-6747-BB66-A9CB4EE4F388}" type="parTrans" cxnId="{7F85E387-A4C7-E943-BF63-B65C86D42A7B}">
      <dgm:prSet/>
      <dgm:spPr/>
      <dgm:t>
        <a:bodyPr/>
        <a:lstStyle/>
        <a:p>
          <a:endParaRPr lang="en-US"/>
        </a:p>
      </dgm:t>
    </dgm:pt>
    <dgm:pt modelId="{49105F80-749A-F645-A0B7-ADDEB4A74744}" type="sibTrans" cxnId="{7F85E387-A4C7-E943-BF63-B65C86D42A7B}">
      <dgm:prSet/>
      <dgm:spPr>
        <a:noFill/>
      </dgm:spPr>
      <dgm:t>
        <a:bodyPr/>
        <a:lstStyle/>
        <a:p>
          <a:endParaRPr lang="en-US"/>
        </a:p>
      </dgm:t>
    </dgm:pt>
    <dgm:pt modelId="{185EC8E9-0610-3945-9FDC-43AF4518B414}">
      <dgm:prSet phldrT="[Text]" custT="1"/>
      <dgm:spPr/>
      <dgm:t>
        <a:bodyPr/>
        <a:lstStyle/>
        <a:p>
          <a:r>
            <a:rPr lang="en-US" sz="1800" dirty="0" smtClean="0">
              <a:latin typeface="+mj-lt"/>
            </a:rPr>
            <a:t>Mapping</a:t>
          </a:r>
          <a:endParaRPr lang="en-US" sz="1800" dirty="0">
            <a:latin typeface="+mj-lt"/>
          </a:endParaRPr>
        </a:p>
      </dgm:t>
    </dgm:pt>
    <dgm:pt modelId="{F6BEDADB-5431-3742-A204-66642B4423D1}" type="parTrans" cxnId="{AB2567C2-C5A3-9F46-AEF1-1ED91E1DF4B5}">
      <dgm:prSet/>
      <dgm:spPr/>
      <dgm:t>
        <a:bodyPr/>
        <a:lstStyle/>
        <a:p>
          <a:endParaRPr lang="en-US"/>
        </a:p>
      </dgm:t>
    </dgm:pt>
    <dgm:pt modelId="{278EAB02-86EE-A54A-8F40-5F3AF78E6693}" type="sibTrans" cxnId="{AB2567C2-C5A3-9F46-AEF1-1ED91E1DF4B5}">
      <dgm:prSet/>
      <dgm:spPr/>
      <dgm:t>
        <a:bodyPr/>
        <a:lstStyle/>
        <a:p>
          <a:endParaRPr lang="en-US"/>
        </a:p>
      </dgm:t>
    </dgm:pt>
    <dgm:pt modelId="{A861DE7F-7764-9A46-AB25-D9152421DC93}">
      <dgm:prSet phldrT="[Text]" custT="1"/>
      <dgm:spPr/>
      <dgm:t>
        <a:bodyPr/>
        <a:lstStyle/>
        <a:p>
          <a:r>
            <a:rPr lang="en-US" sz="1800" dirty="0" smtClean="0">
              <a:latin typeface="+mj-lt"/>
            </a:rPr>
            <a:t>Pivoting</a:t>
          </a:r>
          <a:endParaRPr lang="en-US" sz="1800" dirty="0">
            <a:latin typeface="+mj-lt"/>
          </a:endParaRPr>
        </a:p>
      </dgm:t>
    </dgm:pt>
    <dgm:pt modelId="{7CFBFBD8-4DF7-D445-B651-F4404A3B4F49}" type="parTrans" cxnId="{9E17A2D0-6F59-A64A-B9B4-A4562CCE847A}">
      <dgm:prSet/>
      <dgm:spPr/>
      <dgm:t>
        <a:bodyPr/>
        <a:lstStyle/>
        <a:p>
          <a:endParaRPr lang="en-US"/>
        </a:p>
      </dgm:t>
    </dgm:pt>
    <dgm:pt modelId="{8BFB902C-D400-2D44-8995-354E1A3A824E}" type="sibTrans" cxnId="{9E17A2D0-6F59-A64A-B9B4-A4562CCE847A}">
      <dgm:prSet/>
      <dgm:spPr/>
      <dgm:t>
        <a:bodyPr/>
        <a:lstStyle/>
        <a:p>
          <a:endParaRPr lang="en-US"/>
        </a:p>
      </dgm:t>
    </dgm:pt>
    <dgm:pt modelId="{90501527-F072-7D41-AD6B-1CE234F8C312}">
      <dgm:prSet phldrT="[Text]" custT="1"/>
      <dgm:spPr/>
      <dgm:t>
        <a:bodyPr/>
        <a:lstStyle/>
        <a:p>
          <a:r>
            <a:rPr lang="en-US" sz="1800" dirty="0" smtClean="0">
              <a:latin typeface="+mj-lt"/>
            </a:rPr>
            <a:t>Case Planning Guide</a:t>
          </a:r>
          <a:endParaRPr lang="en-US" sz="1800" dirty="0">
            <a:latin typeface="+mj-lt"/>
          </a:endParaRPr>
        </a:p>
      </dgm:t>
    </dgm:pt>
    <dgm:pt modelId="{3AD2ECEA-328B-8F4B-A63A-4FF66CBDCE9B}" type="parTrans" cxnId="{802032AD-9566-1743-A039-57A3E52C9BD6}">
      <dgm:prSet/>
      <dgm:spPr/>
      <dgm:t>
        <a:bodyPr/>
        <a:lstStyle/>
        <a:p>
          <a:endParaRPr lang="en-US"/>
        </a:p>
      </dgm:t>
    </dgm:pt>
    <dgm:pt modelId="{34967764-1EBC-DE46-A825-9E11727B1956}" type="sibTrans" cxnId="{802032AD-9566-1743-A039-57A3E52C9BD6}">
      <dgm:prSet/>
      <dgm:spPr/>
      <dgm:t>
        <a:bodyPr/>
        <a:lstStyle/>
        <a:p>
          <a:endParaRPr lang="en-US"/>
        </a:p>
      </dgm:t>
    </dgm:pt>
    <dgm:pt modelId="{48053605-5A13-9345-8505-A4DE9F87D57C}">
      <dgm:prSet phldrT="[Text]" custT="1"/>
      <dgm:spPr/>
      <dgm:t>
        <a:bodyPr/>
        <a:lstStyle/>
        <a:p>
          <a:r>
            <a:rPr lang="en-US" sz="1800" dirty="0" smtClean="0">
              <a:latin typeface="+mj-lt"/>
            </a:rPr>
            <a:t>Supervisor Matrix</a:t>
          </a:r>
          <a:endParaRPr lang="en-US" sz="1800" dirty="0">
            <a:latin typeface="+mj-lt"/>
          </a:endParaRPr>
        </a:p>
      </dgm:t>
    </dgm:pt>
    <dgm:pt modelId="{CE5E1F65-8B05-164D-AE4B-9D7BC645D2D0}" type="parTrans" cxnId="{4B6F5F49-EC6F-6946-AF97-A4B3A91601FA}">
      <dgm:prSet/>
      <dgm:spPr/>
      <dgm:t>
        <a:bodyPr/>
        <a:lstStyle/>
        <a:p>
          <a:endParaRPr lang="en-US"/>
        </a:p>
      </dgm:t>
    </dgm:pt>
    <dgm:pt modelId="{644EF06B-05B1-CF4C-BADD-7CD7BD31FA0F}" type="sibTrans" cxnId="{4B6F5F49-EC6F-6946-AF97-A4B3A91601FA}">
      <dgm:prSet/>
      <dgm:spPr/>
      <dgm:t>
        <a:bodyPr/>
        <a:lstStyle/>
        <a:p>
          <a:endParaRPr lang="en-US"/>
        </a:p>
      </dgm:t>
    </dgm:pt>
    <dgm:pt modelId="{DFA08001-1A24-5248-9DBF-62707D0C8002}">
      <dgm:prSet phldrT="[Text]" custT="1"/>
      <dgm:spPr/>
      <dgm:t>
        <a:bodyPr/>
        <a:lstStyle/>
        <a:p>
          <a:r>
            <a:rPr lang="en-US" sz="1800" b="1" dirty="0" smtClean="0">
              <a:latin typeface="+mj-lt"/>
            </a:rPr>
            <a:t>Domestic Violence Informed Child Welfare System</a:t>
          </a:r>
          <a:endParaRPr lang="en-US" sz="1800" b="1" dirty="0">
            <a:latin typeface="+mj-lt"/>
          </a:endParaRPr>
        </a:p>
      </dgm:t>
    </dgm:pt>
    <dgm:pt modelId="{EDB117ED-B548-2C49-AF63-F3E06EFEE989}" type="parTrans" cxnId="{980C4EE7-F192-0348-8614-54B11B99F50C}">
      <dgm:prSet/>
      <dgm:spPr/>
      <dgm:t>
        <a:bodyPr/>
        <a:lstStyle/>
        <a:p>
          <a:endParaRPr lang="en-US"/>
        </a:p>
      </dgm:t>
    </dgm:pt>
    <dgm:pt modelId="{FE8D2CDB-9547-AD4B-A58E-4F43CBBE595E}" type="sibTrans" cxnId="{980C4EE7-F192-0348-8614-54B11B99F50C}">
      <dgm:prSet/>
      <dgm:spPr>
        <a:noFill/>
      </dgm:spPr>
      <dgm:t>
        <a:bodyPr/>
        <a:lstStyle/>
        <a:p>
          <a:endParaRPr lang="en-US"/>
        </a:p>
      </dgm:t>
    </dgm:pt>
    <dgm:pt modelId="{01905BED-7733-3B47-BD7E-A778913D6A43}">
      <dgm:prSet phldrT="[Text]" custT="1"/>
      <dgm:spPr/>
      <dgm:t>
        <a:bodyPr/>
        <a:lstStyle/>
        <a:p>
          <a:r>
            <a:rPr lang="en-US" sz="1800" dirty="0" smtClean="0">
              <a:latin typeface="+mj-lt"/>
            </a:rPr>
            <a:t>Improved Competencies</a:t>
          </a:r>
          <a:endParaRPr lang="en-US" sz="1800" dirty="0">
            <a:latin typeface="+mj-lt"/>
          </a:endParaRPr>
        </a:p>
      </dgm:t>
    </dgm:pt>
    <dgm:pt modelId="{2056F36B-6D42-D140-978F-BF0AF9A3DBEB}" type="parTrans" cxnId="{9E8BFE62-53DB-BF40-9197-A8F0B2683A67}">
      <dgm:prSet/>
      <dgm:spPr/>
      <dgm:t>
        <a:bodyPr/>
        <a:lstStyle/>
        <a:p>
          <a:endParaRPr lang="en-US"/>
        </a:p>
      </dgm:t>
    </dgm:pt>
    <dgm:pt modelId="{42F0C5C0-D787-D14F-BD92-BB610A601F67}" type="sibTrans" cxnId="{9E8BFE62-53DB-BF40-9197-A8F0B2683A67}">
      <dgm:prSet/>
      <dgm:spPr/>
      <dgm:t>
        <a:bodyPr/>
        <a:lstStyle/>
        <a:p>
          <a:endParaRPr lang="en-US"/>
        </a:p>
      </dgm:t>
    </dgm:pt>
    <dgm:pt modelId="{E4E9B382-8950-9245-A9DF-F0D125679B4B}">
      <dgm:prSet phldrT="[Text]" custT="1"/>
      <dgm:spPr/>
      <dgm:t>
        <a:bodyPr/>
        <a:lstStyle/>
        <a:p>
          <a:r>
            <a:rPr lang="en-US" sz="1800" dirty="0" smtClean="0">
              <a:latin typeface="+mj-lt"/>
            </a:rPr>
            <a:t>Improved Cross System Collaboration</a:t>
          </a:r>
          <a:endParaRPr lang="en-US" sz="1800" dirty="0">
            <a:latin typeface="+mj-lt"/>
          </a:endParaRPr>
        </a:p>
      </dgm:t>
    </dgm:pt>
    <dgm:pt modelId="{42916580-5748-DE4A-909A-9A005E6AE450}" type="parTrans" cxnId="{B9546710-D95A-574D-88B5-F54D2CEFB1E4}">
      <dgm:prSet/>
      <dgm:spPr/>
      <dgm:t>
        <a:bodyPr/>
        <a:lstStyle/>
        <a:p>
          <a:endParaRPr lang="en-US"/>
        </a:p>
      </dgm:t>
    </dgm:pt>
    <dgm:pt modelId="{B34700DD-75AD-414F-AA22-F7DBEC0F373D}" type="sibTrans" cxnId="{B9546710-D95A-574D-88B5-F54D2CEFB1E4}">
      <dgm:prSet/>
      <dgm:spPr/>
      <dgm:t>
        <a:bodyPr/>
        <a:lstStyle/>
        <a:p>
          <a:endParaRPr lang="en-US"/>
        </a:p>
      </dgm:t>
    </dgm:pt>
    <dgm:pt modelId="{49B1D0FC-E42C-4E4B-B496-5AD773314997}">
      <dgm:prSet phldrT="[Text]" custT="1"/>
      <dgm:spPr/>
      <dgm:t>
        <a:bodyPr/>
        <a:lstStyle/>
        <a:p>
          <a:r>
            <a:rPr lang="en-US" sz="1800" dirty="0" smtClean="0">
              <a:latin typeface="+mj-lt"/>
            </a:rPr>
            <a:t>Pathways and Planning</a:t>
          </a:r>
          <a:endParaRPr lang="en-US" sz="1800" dirty="0">
            <a:latin typeface="+mj-lt"/>
          </a:endParaRPr>
        </a:p>
      </dgm:t>
    </dgm:pt>
    <dgm:pt modelId="{5A72AA09-A5BB-D946-94CF-15747022B628}" type="parTrans" cxnId="{B697C915-535B-724C-BA97-17A159BB61AE}">
      <dgm:prSet/>
      <dgm:spPr/>
      <dgm:t>
        <a:bodyPr/>
        <a:lstStyle/>
        <a:p>
          <a:endParaRPr lang="en-US"/>
        </a:p>
      </dgm:t>
    </dgm:pt>
    <dgm:pt modelId="{FBCEA3A8-8205-EA4E-8E4B-6D803687C390}" type="sibTrans" cxnId="{B697C915-535B-724C-BA97-17A159BB61AE}">
      <dgm:prSet/>
      <dgm:spPr/>
      <dgm:t>
        <a:bodyPr/>
        <a:lstStyle/>
        <a:p>
          <a:endParaRPr lang="en-US"/>
        </a:p>
      </dgm:t>
    </dgm:pt>
    <dgm:pt modelId="{5A8EA513-A410-3D40-A805-A12569D9A36A}">
      <dgm:prSet phldrT="[Text]" custT="1"/>
      <dgm:spPr/>
      <dgm:t>
        <a:bodyPr/>
        <a:lstStyle/>
        <a:p>
          <a:r>
            <a:rPr lang="en-US" sz="1800" dirty="0" smtClean="0">
              <a:solidFill>
                <a:schemeClr val="tx1"/>
              </a:solidFill>
              <a:latin typeface="+mj-lt"/>
            </a:rPr>
            <a:t>Better Case Plans</a:t>
          </a:r>
          <a:endParaRPr lang="en-US" sz="1800" dirty="0">
            <a:solidFill>
              <a:schemeClr val="tx1"/>
            </a:solidFill>
            <a:latin typeface="+mj-lt"/>
          </a:endParaRPr>
        </a:p>
      </dgm:t>
    </dgm:pt>
    <dgm:pt modelId="{FA816D3B-4132-734A-9EA1-0C55281F8B1B}">
      <dgm:prSet phldrT="[Text]" custT="1"/>
      <dgm:spPr/>
      <dgm:t>
        <a:bodyPr/>
        <a:lstStyle/>
        <a:p>
          <a:r>
            <a:rPr lang="en-US" sz="1800" dirty="0" smtClean="0">
              <a:solidFill>
                <a:schemeClr val="tx1"/>
              </a:solidFill>
              <a:latin typeface="+mj-lt"/>
            </a:rPr>
            <a:t>Better Partnerships</a:t>
          </a:r>
          <a:endParaRPr lang="en-US" sz="1800" dirty="0">
            <a:solidFill>
              <a:schemeClr val="tx1"/>
            </a:solidFill>
            <a:latin typeface="+mj-lt"/>
          </a:endParaRPr>
        </a:p>
      </dgm:t>
    </dgm:pt>
    <dgm:pt modelId="{76C5CB19-7ADF-8A4E-A7C9-FC414E3CA62D}">
      <dgm:prSet phldrT="[Text]" custT="1"/>
      <dgm:spPr/>
      <dgm:t>
        <a:bodyPr/>
        <a:lstStyle/>
        <a:p>
          <a:r>
            <a:rPr lang="en-US" sz="1800" dirty="0" smtClean="0">
              <a:solidFill>
                <a:schemeClr val="tx1"/>
              </a:solidFill>
              <a:latin typeface="+mj-lt"/>
            </a:rPr>
            <a:t>Better Assessment </a:t>
          </a:r>
          <a:endParaRPr lang="en-US" sz="1800" dirty="0">
            <a:solidFill>
              <a:schemeClr val="tx1"/>
            </a:solidFill>
            <a:latin typeface="+mj-lt"/>
          </a:endParaRPr>
        </a:p>
      </dgm:t>
    </dgm:pt>
    <dgm:pt modelId="{5F3BB218-049C-4AED-B850-5E4DC511640F}">
      <dgm:prSet phldrT="[Text]" custT="1"/>
      <dgm:spPr/>
      <dgm:t>
        <a:bodyPr/>
        <a:lstStyle/>
        <a:p>
          <a:r>
            <a:rPr lang="en-US" sz="1800" b="1" dirty="0" smtClean="0">
              <a:solidFill>
                <a:schemeClr val="tx1"/>
              </a:solidFill>
              <a:latin typeface="+mj-lt"/>
            </a:rPr>
            <a:t>Better Outcomes for Families: Safety, Well Being &amp; Permanency</a:t>
          </a:r>
          <a:endParaRPr lang="en-US" sz="1800" b="1" dirty="0">
            <a:solidFill>
              <a:schemeClr val="tx1"/>
            </a:solidFill>
            <a:latin typeface="+mj-lt"/>
          </a:endParaRPr>
        </a:p>
      </dgm:t>
    </dgm:pt>
    <dgm:pt modelId="{A9437E94-7DBA-44FC-BEA8-803DBD8976FC}" type="sibTrans" cxnId="{685ABA6C-5EF7-439E-A61E-AF26E578F4CB}">
      <dgm:prSet/>
      <dgm:spPr/>
      <dgm:t>
        <a:bodyPr/>
        <a:lstStyle/>
        <a:p>
          <a:endParaRPr lang="en-US"/>
        </a:p>
      </dgm:t>
    </dgm:pt>
    <dgm:pt modelId="{49946CF2-E4F9-4172-B368-A23CAF34FDF3}" type="parTrans" cxnId="{685ABA6C-5EF7-439E-A61E-AF26E578F4CB}">
      <dgm:prSet/>
      <dgm:spPr/>
      <dgm:t>
        <a:bodyPr/>
        <a:lstStyle/>
        <a:p>
          <a:endParaRPr lang="en-US"/>
        </a:p>
      </dgm:t>
    </dgm:pt>
    <dgm:pt modelId="{0097F47E-4472-6E4A-810E-1AA1822AB97E}" type="sibTrans" cxnId="{7FE36A2C-E358-9744-B1C9-FF40901D8C47}">
      <dgm:prSet/>
      <dgm:spPr/>
      <dgm:t>
        <a:bodyPr/>
        <a:lstStyle/>
        <a:p>
          <a:endParaRPr lang="en-US"/>
        </a:p>
      </dgm:t>
    </dgm:pt>
    <dgm:pt modelId="{D86688A9-48A4-3C42-ADBC-06A6BB547623}" type="parTrans" cxnId="{7FE36A2C-E358-9744-B1C9-FF40901D8C47}">
      <dgm:prSet/>
      <dgm:spPr/>
      <dgm:t>
        <a:bodyPr/>
        <a:lstStyle/>
        <a:p>
          <a:endParaRPr lang="en-US"/>
        </a:p>
      </dgm:t>
    </dgm:pt>
    <dgm:pt modelId="{5C3C02A6-7EA0-9649-8DE8-633CF1F89206}" type="sibTrans" cxnId="{F59BE45D-BC92-A845-89BC-3E4130BF37C5}">
      <dgm:prSet/>
      <dgm:spPr/>
      <dgm:t>
        <a:bodyPr/>
        <a:lstStyle/>
        <a:p>
          <a:endParaRPr lang="en-US"/>
        </a:p>
      </dgm:t>
    </dgm:pt>
    <dgm:pt modelId="{7FCE6164-D467-7B4A-8035-623BD78318FE}" type="parTrans" cxnId="{F59BE45D-BC92-A845-89BC-3E4130BF37C5}">
      <dgm:prSet/>
      <dgm:spPr/>
      <dgm:t>
        <a:bodyPr/>
        <a:lstStyle/>
        <a:p>
          <a:endParaRPr lang="en-US"/>
        </a:p>
      </dgm:t>
    </dgm:pt>
    <dgm:pt modelId="{C2BD33CA-0CE2-9E47-9D9C-E1EFE99347BF}" type="sibTrans" cxnId="{87A1986D-1C80-D04D-AB64-D2E6C5BB56DA}">
      <dgm:prSet/>
      <dgm:spPr/>
      <dgm:t>
        <a:bodyPr/>
        <a:lstStyle/>
        <a:p>
          <a:endParaRPr lang="en-US"/>
        </a:p>
      </dgm:t>
    </dgm:pt>
    <dgm:pt modelId="{138155C6-82DA-A645-B147-B3FAF40598B0}" type="parTrans" cxnId="{87A1986D-1C80-D04D-AB64-D2E6C5BB56DA}">
      <dgm:prSet/>
      <dgm:spPr/>
      <dgm:t>
        <a:bodyPr/>
        <a:lstStyle/>
        <a:p>
          <a:endParaRPr lang="en-US"/>
        </a:p>
      </dgm:t>
    </dgm:pt>
    <dgm:pt modelId="{1CB8124D-6ED8-CE46-A638-21172FC37527}" type="pres">
      <dgm:prSet presAssocID="{9B60AC8A-9E0A-4692-A1A4-AD0AEBE5806A}" presName="Name0" presStyleCnt="0">
        <dgm:presLayoutVars>
          <dgm:chMax val="7"/>
          <dgm:chPref val="5"/>
        </dgm:presLayoutVars>
      </dgm:prSet>
      <dgm:spPr/>
      <dgm:t>
        <a:bodyPr/>
        <a:lstStyle/>
        <a:p>
          <a:endParaRPr lang="en-US"/>
        </a:p>
      </dgm:t>
    </dgm:pt>
    <dgm:pt modelId="{30FD0D84-3AAD-1347-B3A9-1766DC7C8702}" type="pres">
      <dgm:prSet presAssocID="{9B60AC8A-9E0A-4692-A1A4-AD0AEBE5806A}" presName="arrowNode" presStyleLbl="node1" presStyleIdx="0" presStyleCnt="1" custAng="19063927" custScaleX="149931" custScaleY="94121" custLinFactNeighborX="-11796" custLinFactNeighborY="-3788"/>
      <dgm:spPr/>
      <dgm:t>
        <a:bodyPr/>
        <a:lstStyle/>
        <a:p>
          <a:endParaRPr lang="en-US"/>
        </a:p>
      </dgm:t>
    </dgm:pt>
    <dgm:pt modelId="{9071E746-13E3-4C40-ACA8-ECCA80A63803}" type="pres">
      <dgm:prSet presAssocID="{F9440008-A0E9-BA49-B8CD-1BE60917F9D6}" presName="txNode1" presStyleLbl="revTx" presStyleIdx="0" presStyleCnt="4" custScaleX="136078" custScaleY="175131" custLinFactY="200000" custLinFactNeighborX="-80936" custLinFactNeighborY="283872">
        <dgm:presLayoutVars>
          <dgm:bulletEnabled val="1"/>
        </dgm:presLayoutVars>
      </dgm:prSet>
      <dgm:spPr/>
      <dgm:t>
        <a:bodyPr/>
        <a:lstStyle/>
        <a:p>
          <a:endParaRPr lang="en-US"/>
        </a:p>
      </dgm:t>
    </dgm:pt>
    <dgm:pt modelId="{C861A64B-6C3A-FA4D-8CC8-25FDFAF96EF7}" type="pres">
      <dgm:prSet presAssocID="{103C8411-9ADF-FF44-A616-A732FBE75228}" presName="txNode2" presStyleLbl="revTx" presStyleIdx="1" presStyleCnt="4" custScaleX="108254" custScaleY="282660" custLinFactY="100000" custLinFactNeighborX="-64858" custLinFactNeighborY="159210">
        <dgm:presLayoutVars>
          <dgm:bulletEnabled val="1"/>
        </dgm:presLayoutVars>
      </dgm:prSet>
      <dgm:spPr/>
      <dgm:t>
        <a:bodyPr/>
        <a:lstStyle/>
        <a:p>
          <a:endParaRPr lang="en-US"/>
        </a:p>
      </dgm:t>
    </dgm:pt>
    <dgm:pt modelId="{8115B3E9-98B4-FC42-83F2-1482794B0FAC}" type="pres">
      <dgm:prSet presAssocID="{49105F80-749A-F645-A0B7-ADDEB4A74744}" presName="dotNode2" presStyleCnt="0"/>
      <dgm:spPr/>
      <dgm:t>
        <a:bodyPr/>
        <a:lstStyle/>
        <a:p>
          <a:endParaRPr lang="en-US"/>
        </a:p>
      </dgm:t>
    </dgm:pt>
    <dgm:pt modelId="{CC3BBB69-1FD6-324A-AD23-B85D7418F4E7}" type="pres">
      <dgm:prSet presAssocID="{49105F80-749A-F645-A0B7-ADDEB4A74744}" presName="dotRepeatNode" presStyleLbl="fgShp" presStyleIdx="0" presStyleCnt="2" custLinFactX="400000" custLinFactY="-200000" custLinFactNeighborX="405609" custLinFactNeighborY="-227466"/>
      <dgm:spPr/>
      <dgm:t>
        <a:bodyPr/>
        <a:lstStyle/>
        <a:p>
          <a:endParaRPr lang="en-US"/>
        </a:p>
      </dgm:t>
    </dgm:pt>
    <dgm:pt modelId="{BACE31A7-2154-B142-B00E-0D22B0F35587}" type="pres">
      <dgm:prSet presAssocID="{DFA08001-1A24-5248-9DBF-62707D0C8002}" presName="txNode3" presStyleLbl="revTx" presStyleIdx="2" presStyleCnt="4" custScaleX="193494" custScaleY="190815" custLinFactY="-51864" custLinFactNeighborX="-42327" custLinFactNeighborY="-100000">
        <dgm:presLayoutVars>
          <dgm:bulletEnabled val="1"/>
        </dgm:presLayoutVars>
      </dgm:prSet>
      <dgm:spPr/>
      <dgm:t>
        <a:bodyPr/>
        <a:lstStyle/>
        <a:p>
          <a:endParaRPr lang="en-US"/>
        </a:p>
      </dgm:t>
    </dgm:pt>
    <dgm:pt modelId="{17993A70-0FEB-5E40-B7AD-4345D7282FCD}" type="pres">
      <dgm:prSet presAssocID="{FE8D2CDB-9547-AD4B-A58E-4F43CBBE595E}" presName="dotNode3" presStyleCnt="0"/>
      <dgm:spPr/>
      <dgm:t>
        <a:bodyPr/>
        <a:lstStyle/>
        <a:p>
          <a:endParaRPr lang="en-US"/>
        </a:p>
      </dgm:t>
    </dgm:pt>
    <dgm:pt modelId="{7485CB75-EF90-6B45-A359-8B3A51F484E8}" type="pres">
      <dgm:prSet presAssocID="{FE8D2CDB-9547-AD4B-A58E-4F43CBBE595E}" presName="dotRepeatNode" presStyleLbl="fgShp" presStyleIdx="1" presStyleCnt="2" custLinFactX="-500000" custLinFactY="-430072" custLinFactNeighborX="-594215" custLinFactNeighborY="-500000"/>
      <dgm:spPr/>
      <dgm:t>
        <a:bodyPr/>
        <a:lstStyle/>
        <a:p>
          <a:endParaRPr lang="en-US"/>
        </a:p>
      </dgm:t>
    </dgm:pt>
    <dgm:pt modelId="{AA168215-2655-DD4F-8875-0A97F7FE88BA}" type="pres">
      <dgm:prSet presAssocID="{5F3BB218-049C-4AED-B850-5E4DC511640F}" presName="txNode4" presStyleLbl="revTx" presStyleIdx="3" presStyleCnt="4" custScaleX="136603" custScaleY="229121" custLinFactY="-100000" custLinFactNeighborX="39831" custLinFactNeighborY="-131541">
        <dgm:presLayoutVars>
          <dgm:bulletEnabled val="1"/>
        </dgm:presLayoutVars>
      </dgm:prSet>
      <dgm:spPr/>
      <dgm:t>
        <a:bodyPr/>
        <a:lstStyle/>
        <a:p>
          <a:endParaRPr lang="en-US"/>
        </a:p>
      </dgm:t>
    </dgm:pt>
  </dgm:ptLst>
  <dgm:cxnLst>
    <dgm:cxn modelId="{7FE36A2C-E358-9744-B1C9-FF40901D8C47}" srcId="{5F3BB218-049C-4AED-B850-5E4DC511640F}" destId="{5A8EA513-A410-3D40-A805-A12569D9A36A}" srcOrd="2" destOrd="0" parTransId="{D86688A9-48A4-3C42-ADBC-06A6BB547623}" sibTransId="{0097F47E-4472-6E4A-810E-1AA1822AB97E}"/>
    <dgm:cxn modelId="{A0650E99-549D-404A-9976-1AAD358722CA}" type="presOf" srcId="{48053605-5A13-9345-8505-A4DE9F87D57C}" destId="{C861A64B-6C3A-FA4D-8CC8-25FDFAF96EF7}" srcOrd="0" destOrd="4" presId="urn:microsoft.com/office/officeart/2009/3/layout/DescendingProcess"/>
    <dgm:cxn modelId="{FEE0DF42-9D58-436F-B7B1-37190E19B432}" type="presOf" srcId="{F9440008-A0E9-BA49-B8CD-1BE60917F9D6}" destId="{9071E746-13E3-4C40-ACA8-ECCA80A63803}" srcOrd="0" destOrd="0" presId="urn:microsoft.com/office/officeart/2009/3/layout/DescendingProcess"/>
    <dgm:cxn modelId="{F59BE45D-BC92-A845-89BC-3E4130BF37C5}" srcId="{5F3BB218-049C-4AED-B850-5E4DC511640F}" destId="{FA816D3B-4132-734A-9EA1-0C55281F8B1B}" srcOrd="1" destOrd="0" parTransId="{7FCE6164-D467-7B4A-8035-623BD78318FE}" sibTransId="{5C3C02A6-7EA0-9649-8DE8-633CF1F89206}"/>
    <dgm:cxn modelId="{9E17A2D0-6F59-A64A-B9B4-A4562CCE847A}" srcId="{103C8411-9ADF-FF44-A616-A732FBE75228}" destId="{A861DE7F-7764-9A46-AB25-D9152421DC93}" srcOrd="1" destOrd="0" parTransId="{7CFBFBD8-4DF7-D445-B651-F4404A3B4F49}" sibTransId="{8BFB902C-D400-2D44-8995-354E1A3A824E}"/>
    <dgm:cxn modelId="{2AE58136-79C4-0D4C-9A78-CF9CBAC2CAE7}" srcId="{9B60AC8A-9E0A-4692-A1A4-AD0AEBE5806A}" destId="{F9440008-A0E9-BA49-B8CD-1BE60917F9D6}" srcOrd="0" destOrd="0" parTransId="{B329864D-34EA-EC4A-80EF-B168F8174907}" sibTransId="{E7580B10-38E9-E841-BB39-58566D97AC6D}"/>
    <dgm:cxn modelId="{1EAE308D-63B5-40D9-8628-77E510E8A569}" type="presOf" srcId="{185EC8E9-0610-3945-9FDC-43AF4518B414}" destId="{C861A64B-6C3A-FA4D-8CC8-25FDFAF96EF7}" srcOrd="0" destOrd="1" presId="urn:microsoft.com/office/officeart/2009/3/layout/DescendingProcess"/>
    <dgm:cxn modelId="{D2D48C2F-FD1B-49A0-A5F4-AFBCE825BF2C}" type="presOf" srcId="{3265DA44-3E8D-0745-A498-7BFA80B65ED6}" destId="{9071E746-13E3-4C40-ACA8-ECCA80A63803}" srcOrd="0" destOrd="2" presId="urn:microsoft.com/office/officeart/2009/3/layout/DescendingProcess"/>
    <dgm:cxn modelId="{88BBF438-9D78-496D-87FB-5E3581CA4867}" type="presOf" srcId="{FA816D3B-4132-734A-9EA1-0C55281F8B1B}" destId="{AA168215-2655-DD4F-8875-0A97F7FE88BA}" srcOrd="0" destOrd="2" presId="urn:microsoft.com/office/officeart/2009/3/layout/DescendingProcess"/>
    <dgm:cxn modelId="{B697C915-535B-724C-BA97-17A159BB61AE}" srcId="{103C8411-9ADF-FF44-A616-A732FBE75228}" destId="{49B1D0FC-E42C-4E4B-B496-5AD773314997}" srcOrd="4" destOrd="0" parTransId="{5A72AA09-A5BB-D946-94CF-15747022B628}" sibTransId="{FBCEA3A8-8205-EA4E-8E4B-6D803687C390}"/>
    <dgm:cxn modelId="{5779C4A5-A7F0-4F7D-BDA0-A3F59AABD1B0}" type="presOf" srcId="{DFA08001-1A24-5248-9DBF-62707D0C8002}" destId="{BACE31A7-2154-B142-B00E-0D22B0F35587}" srcOrd="0" destOrd="0" presId="urn:microsoft.com/office/officeart/2009/3/layout/DescendingProcess"/>
    <dgm:cxn modelId="{6DEBA37A-46F4-4FE1-9132-E96B319A6FEC}" type="presOf" srcId="{49105F80-749A-F645-A0B7-ADDEB4A74744}" destId="{CC3BBB69-1FD6-324A-AD23-B85D7418F4E7}" srcOrd="0" destOrd="0" presId="urn:microsoft.com/office/officeart/2009/3/layout/DescendingProcess"/>
    <dgm:cxn modelId="{8CC6E459-BB9A-2D40-894C-3145EDD98B7B}" srcId="{F9440008-A0E9-BA49-B8CD-1BE60917F9D6}" destId="{3265DA44-3E8D-0745-A498-7BFA80B65ED6}" srcOrd="1" destOrd="0" parTransId="{25A8C65E-3AB6-664A-88C2-80FD048BA119}" sibTransId="{0D02C59E-ADB3-0546-A657-F031073EE82E}"/>
    <dgm:cxn modelId="{5D7445BE-2FFB-476C-9BA8-3185E78EB7C9}" type="presOf" srcId="{103C8411-9ADF-FF44-A616-A732FBE75228}" destId="{C861A64B-6C3A-FA4D-8CC8-25FDFAF96EF7}" srcOrd="0" destOrd="0" presId="urn:microsoft.com/office/officeart/2009/3/layout/DescendingProcess"/>
    <dgm:cxn modelId="{69B483F9-71E2-45AA-B5C5-CAAA87954946}" srcId="{F9440008-A0E9-BA49-B8CD-1BE60917F9D6}" destId="{57E667DB-5B7F-40F3-A258-FFF079C3C759}" srcOrd="2" destOrd="0" parTransId="{DEC26244-F2EA-44DA-83D3-3945CDC48206}" sibTransId="{E045D886-9F5C-4332-9E1E-563B7796A1BF}"/>
    <dgm:cxn modelId="{4D5D93FA-3060-41D3-BA0A-5623C1BDC73F}" type="presOf" srcId="{90501527-F072-7D41-AD6B-1CE234F8C312}" destId="{C861A64B-6C3A-FA4D-8CC8-25FDFAF96EF7}" srcOrd="0" destOrd="3" presId="urn:microsoft.com/office/officeart/2009/3/layout/DescendingProcess"/>
    <dgm:cxn modelId="{7F85E387-A4C7-E943-BF63-B65C86D42A7B}" srcId="{9B60AC8A-9E0A-4692-A1A4-AD0AEBE5806A}" destId="{103C8411-9ADF-FF44-A616-A732FBE75228}" srcOrd="1" destOrd="0" parTransId="{FF0F1B10-BB90-6747-BB66-A9CB4EE4F388}" sibTransId="{49105F80-749A-F645-A0B7-ADDEB4A74744}"/>
    <dgm:cxn modelId="{8CED017C-A00C-F343-8A28-109F2D40EE00}" srcId="{F9440008-A0E9-BA49-B8CD-1BE60917F9D6}" destId="{2D46F30F-DB37-F947-A8CD-CC8208B1131B}" srcOrd="0" destOrd="0" parTransId="{11C90690-3432-6143-A74F-891C5D9FA905}" sibTransId="{9E5E9ED7-C7F9-A14D-A6F7-E815EAAE28D6}"/>
    <dgm:cxn modelId="{D3F226D5-85C6-42E1-BCCF-50702403B731}" type="presOf" srcId="{A861DE7F-7764-9A46-AB25-D9152421DC93}" destId="{C861A64B-6C3A-FA4D-8CC8-25FDFAF96EF7}" srcOrd="0" destOrd="2" presId="urn:microsoft.com/office/officeart/2009/3/layout/DescendingProcess"/>
    <dgm:cxn modelId="{B9546710-D95A-574D-88B5-F54D2CEFB1E4}" srcId="{DFA08001-1A24-5248-9DBF-62707D0C8002}" destId="{E4E9B382-8950-9245-A9DF-F0D125679B4B}" srcOrd="1" destOrd="0" parTransId="{42916580-5748-DE4A-909A-9A005E6AE450}" sibTransId="{B34700DD-75AD-414F-AA22-F7DBEC0F373D}"/>
    <dgm:cxn modelId="{CEFBB80A-E82C-4A67-A0FD-A6DBBCE278F9}" type="presOf" srcId="{5F3BB218-049C-4AED-B850-5E4DC511640F}" destId="{AA168215-2655-DD4F-8875-0A97F7FE88BA}" srcOrd="0" destOrd="0" presId="urn:microsoft.com/office/officeart/2009/3/layout/DescendingProcess"/>
    <dgm:cxn modelId="{767A875E-A9AC-451B-8472-562563D591C9}" type="presOf" srcId="{9B60AC8A-9E0A-4692-A1A4-AD0AEBE5806A}" destId="{1CB8124D-6ED8-CE46-A638-21172FC37527}" srcOrd="0" destOrd="0" presId="urn:microsoft.com/office/officeart/2009/3/layout/DescendingProcess"/>
    <dgm:cxn modelId="{4B6F5F49-EC6F-6946-AF97-A4B3A91601FA}" srcId="{103C8411-9ADF-FF44-A616-A732FBE75228}" destId="{48053605-5A13-9345-8505-A4DE9F87D57C}" srcOrd="3" destOrd="0" parTransId="{CE5E1F65-8B05-164D-AE4B-9D7BC645D2D0}" sibTransId="{644EF06B-05B1-CF4C-BADD-7CD7BD31FA0F}"/>
    <dgm:cxn modelId="{AB2567C2-C5A3-9F46-AEF1-1ED91E1DF4B5}" srcId="{103C8411-9ADF-FF44-A616-A732FBE75228}" destId="{185EC8E9-0610-3945-9FDC-43AF4518B414}" srcOrd="0" destOrd="0" parTransId="{F6BEDADB-5431-3742-A204-66642B4423D1}" sibTransId="{278EAB02-86EE-A54A-8F40-5F3AF78E6693}"/>
    <dgm:cxn modelId="{34183C28-EFB9-4C88-BEE2-3F62355B827F}" type="presOf" srcId="{57E667DB-5B7F-40F3-A258-FFF079C3C759}" destId="{9071E746-13E3-4C40-ACA8-ECCA80A63803}" srcOrd="0" destOrd="3" presId="urn:microsoft.com/office/officeart/2009/3/layout/DescendingProcess"/>
    <dgm:cxn modelId="{AE5576F1-AC41-452D-AD19-5280A4D6EE81}" type="presOf" srcId="{76C5CB19-7ADF-8A4E-A7C9-FC414E3CA62D}" destId="{AA168215-2655-DD4F-8875-0A97F7FE88BA}" srcOrd="0" destOrd="1" presId="urn:microsoft.com/office/officeart/2009/3/layout/DescendingProcess"/>
    <dgm:cxn modelId="{A1264EB9-A13B-41D0-BF06-F2BC572AF724}" type="presOf" srcId="{5A8EA513-A410-3D40-A805-A12569D9A36A}" destId="{AA168215-2655-DD4F-8875-0A97F7FE88BA}" srcOrd="0" destOrd="3" presId="urn:microsoft.com/office/officeart/2009/3/layout/DescendingProcess"/>
    <dgm:cxn modelId="{685ABA6C-5EF7-439E-A61E-AF26E578F4CB}" srcId="{9B60AC8A-9E0A-4692-A1A4-AD0AEBE5806A}" destId="{5F3BB218-049C-4AED-B850-5E4DC511640F}" srcOrd="3" destOrd="0" parTransId="{49946CF2-E4F9-4172-B368-A23CAF34FDF3}" sibTransId="{A9437E94-7DBA-44FC-BEA8-803DBD8976FC}"/>
    <dgm:cxn modelId="{802032AD-9566-1743-A039-57A3E52C9BD6}" srcId="{103C8411-9ADF-FF44-A616-A732FBE75228}" destId="{90501527-F072-7D41-AD6B-1CE234F8C312}" srcOrd="2" destOrd="0" parTransId="{3AD2ECEA-328B-8F4B-A63A-4FF66CBDCE9B}" sibTransId="{34967764-1EBC-DE46-A825-9E11727B1956}"/>
    <dgm:cxn modelId="{3DB84441-34E8-49E0-B1DB-9508A44DCE34}" type="presOf" srcId="{FE8D2CDB-9547-AD4B-A58E-4F43CBBE595E}" destId="{7485CB75-EF90-6B45-A359-8B3A51F484E8}" srcOrd="0" destOrd="0" presId="urn:microsoft.com/office/officeart/2009/3/layout/DescendingProcess"/>
    <dgm:cxn modelId="{FE4672E8-AEFB-49FB-9745-FB37FE189724}" type="presOf" srcId="{01905BED-7733-3B47-BD7E-A778913D6A43}" destId="{BACE31A7-2154-B142-B00E-0D22B0F35587}" srcOrd="0" destOrd="1" presId="urn:microsoft.com/office/officeart/2009/3/layout/DescendingProcess"/>
    <dgm:cxn modelId="{EE94166A-56E4-4AFE-A0FD-E8DC39A6AA64}" type="presOf" srcId="{E4E9B382-8950-9245-A9DF-F0D125679B4B}" destId="{BACE31A7-2154-B142-B00E-0D22B0F35587}" srcOrd="0" destOrd="2" presId="urn:microsoft.com/office/officeart/2009/3/layout/DescendingProcess"/>
    <dgm:cxn modelId="{9E8BFE62-53DB-BF40-9197-A8F0B2683A67}" srcId="{DFA08001-1A24-5248-9DBF-62707D0C8002}" destId="{01905BED-7733-3B47-BD7E-A778913D6A43}" srcOrd="0" destOrd="0" parTransId="{2056F36B-6D42-D140-978F-BF0AF9A3DBEB}" sibTransId="{42F0C5C0-D787-D14F-BD92-BB610A601F67}"/>
    <dgm:cxn modelId="{980C4EE7-F192-0348-8614-54B11B99F50C}" srcId="{9B60AC8A-9E0A-4692-A1A4-AD0AEBE5806A}" destId="{DFA08001-1A24-5248-9DBF-62707D0C8002}" srcOrd="2" destOrd="0" parTransId="{EDB117ED-B548-2C49-AF63-F3E06EFEE989}" sibTransId="{FE8D2CDB-9547-AD4B-A58E-4F43CBBE595E}"/>
    <dgm:cxn modelId="{3B4FE178-65E3-4D83-AFAE-8F515D5AA7D1}" type="presOf" srcId="{2D46F30F-DB37-F947-A8CD-CC8208B1131B}" destId="{9071E746-13E3-4C40-ACA8-ECCA80A63803}" srcOrd="0" destOrd="1" presId="urn:microsoft.com/office/officeart/2009/3/layout/DescendingProcess"/>
    <dgm:cxn modelId="{96639B0C-688C-4036-95EF-C0F5ECBD3408}" type="presOf" srcId="{49B1D0FC-E42C-4E4B-B496-5AD773314997}" destId="{C861A64B-6C3A-FA4D-8CC8-25FDFAF96EF7}" srcOrd="0" destOrd="5" presId="urn:microsoft.com/office/officeart/2009/3/layout/DescendingProcess"/>
    <dgm:cxn modelId="{87A1986D-1C80-D04D-AB64-D2E6C5BB56DA}" srcId="{5F3BB218-049C-4AED-B850-5E4DC511640F}" destId="{76C5CB19-7ADF-8A4E-A7C9-FC414E3CA62D}" srcOrd="0" destOrd="0" parTransId="{138155C6-82DA-A645-B147-B3FAF40598B0}" sibTransId="{C2BD33CA-0CE2-9E47-9D9C-E1EFE99347BF}"/>
    <dgm:cxn modelId="{28221F54-94B7-4F13-B50A-667DBD6F5E98}" type="presParOf" srcId="{1CB8124D-6ED8-CE46-A638-21172FC37527}" destId="{30FD0D84-3AAD-1347-B3A9-1766DC7C8702}" srcOrd="0" destOrd="0" presId="urn:microsoft.com/office/officeart/2009/3/layout/DescendingProcess"/>
    <dgm:cxn modelId="{CD710871-02A1-4CD3-B7B5-B49BF6135076}" type="presParOf" srcId="{1CB8124D-6ED8-CE46-A638-21172FC37527}" destId="{9071E746-13E3-4C40-ACA8-ECCA80A63803}" srcOrd="1" destOrd="0" presId="urn:microsoft.com/office/officeart/2009/3/layout/DescendingProcess"/>
    <dgm:cxn modelId="{964A095F-4F6D-4489-836C-AE1C97786CF4}" type="presParOf" srcId="{1CB8124D-6ED8-CE46-A638-21172FC37527}" destId="{C861A64B-6C3A-FA4D-8CC8-25FDFAF96EF7}" srcOrd="2" destOrd="0" presId="urn:microsoft.com/office/officeart/2009/3/layout/DescendingProcess"/>
    <dgm:cxn modelId="{129E809E-29E1-4EAA-A047-61330A0D7300}" type="presParOf" srcId="{1CB8124D-6ED8-CE46-A638-21172FC37527}" destId="{8115B3E9-98B4-FC42-83F2-1482794B0FAC}" srcOrd="3" destOrd="0" presId="urn:microsoft.com/office/officeart/2009/3/layout/DescendingProcess"/>
    <dgm:cxn modelId="{A33CEC85-8501-495C-A913-E5DAFEDA9581}" type="presParOf" srcId="{8115B3E9-98B4-FC42-83F2-1482794B0FAC}" destId="{CC3BBB69-1FD6-324A-AD23-B85D7418F4E7}" srcOrd="0" destOrd="0" presId="urn:microsoft.com/office/officeart/2009/3/layout/DescendingProcess"/>
    <dgm:cxn modelId="{04915ED3-34CA-4B98-A5C4-DBB2D12E96ED}" type="presParOf" srcId="{1CB8124D-6ED8-CE46-A638-21172FC37527}" destId="{BACE31A7-2154-B142-B00E-0D22B0F35587}" srcOrd="4" destOrd="0" presId="urn:microsoft.com/office/officeart/2009/3/layout/DescendingProcess"/>
    <dgm:cxn modelId="{F097BD97-E2AF-477C-B823-3ABC1FE06E7E}" type="presParOf" srcId="{1CB8124D-6ED8-CE46-A638-21172FC37527}" destId="{17993A70-0FEB-5E40-B7AD-4345D7282FCD}" srcOrd="5" destOrd="0" presId="urn:microsoft.com/office/officeart/2009/3/layout/DescendingProcess"/>
    <dgm:cxn modelId="{F792CA6A-CA43-49F3-9106-BA7CCB40A300}" type="presParOf" srcId="{17993A70-0FEB-5E40-B7AD-4345D7282FCD}" destId="{7485CB75-EF90-6B45-A359-8B3A51F484E8}" srcOrd="0" destOrd="0" presId="urn:microsoft.com/office/officeart/2009/3/layout/DescendingProcess"/>
    <dgm:cxn modelId="{533FEAAD-5210-4FF7-B6BB-4DFCCB9DE581}" type="presParOf" srcId="{1CB8124D-6ED8-CE46-A638-21172FC37527}" destId="{AA168215-2655-DD4F-8875-0A97F7FE88BA}" srcOrd="6" destOrd="0" presId="urn:microsoft.com/office/officeart/2009/3/layout/Descending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F3FF7E-4C9A-4038-ACBB-03AFAD95BAEB}" type="doc">
      <dgm:prSet loTypeId="urn:microsoft.com/office/officeart/2009/3/layout/DescendingProcess" loCatId="process" qsTypeId="urn:microsoft.com/office/officeart/2005/8/quickstyle/3D1" qsCatId="3D" csTypeId="urn:microsoft.com/office/officeart/2005/8/colors/colorful1#1" csCatId="colorful" phldr="1"/>
      <dgm:spPr/>
      <dgm:t>
        <a:bodyPr/>
        <a:lstStyle/>
        <a:p>
          <a:endParaRPr lang="en-US"/>
        </a:p>
      </dgm:t>
    </dgm:pt>
    <dgm:pt modelId="{279CCB20-FB29-492E-8623-2B416D1BDE2B}">
      <dgm:prSet phldrT="[Text]" custT="1"/>
      <dgm:spPr/>
      <dgm:t>
        <a:bodyPr/>
        <a:lstStyle/>
        <a:p>
          <a:pPr>
            <a:spcAft>
              <a:spcPts val="300"/>
            </a:spcAft>
          </a:pPr>
          <a:r>
            <a:rPr lang="en-US" sz="2000" dirty="0" smtClean="0">
              <a:solidFill>
                <a:srgbClr val="BB0000"/>
              </a:solidFill>
              <a:latin typeface="Arial Black"/>
              <a:cs typeface="Arial Black"/>
            </a:rPr>
            <a:t>Perpetrator’s Pattern</a:t>
          </a:r>
          <a:endParaRPr lang="en-US" sz="2000" dirty="0">
            <a:solidFill>
              <a:srgbClr val="BB0000"/>
            </a:solidFill>
            <a:latin typeface="Arial Black"/>
            <a:cs typeface="Arial Black"/>
          </a:endParaRPr>
        </a:p>
      </dgm:t>
    </dgm:pt>
    <dgm:pt modelId="{4C383B7F-26FE-4A88-B38B-51E51D8DD228}" type="parTrans" cxnId="{F034D71F-70B6-4678-B4ED-3FF902612C9F}">
      <dgm:prSet/>
      <dgm:spPr/>
      <dgm:t>
        <a:bodyPr/>
        <a:lstStyle/>
        <a:p>
          <a:endParaRPr lang="en-US"/>
        </a:p>
      </dgm:t>
    </dgm:pt>
    <dgm:pt modelId="{1B5605DA-5B9B-42B5-BC29-CCCB57D5654A}" type="sibTrans" cxnId="{F034D71F-70B6-4678-B4ED-3FF902612C9F}">
      <dgm:prSet/>
      <dgm:spPr/>
      <dgm:t>
        <a:bodyPr/>
        <a:lstStyle/>
        <a:p>
          <a:endParaRPr lang="en-US"/>
        </a:p>
      </dgm:t>
    </dgm:pt>
    <dgm:pt modelId="{2D249260-F15A-4459-9C69-1F40F6A38830}">
      <dgm:prSet phldrT="[Text]" custT="1"/>
      <dgm:spPr/>
      <dgm:t>
        <a:bodyPr/>
        <a:lstStyle/>
        <a:p>
          <a:pPr>
            <a:spcAft>
              <a:spcPts val="300"/>
            </a:spcAft>
          </a:pPr>
          <a:r>
            <a:rPr lang="en-US" sz="2000" dirty="0" smtClean="0">
              <a:solidFill>
                <a:srgbClr val="BB0000"/>
              </a:solidFill>
              <a:latin typeface="Arial Black"/>
              <a:cs typeface="Arial Black"/>
            </a:rPr>
            <a:t>Harm to Child</a:t>
          </a:r>
          <a:endParaRPr lang="en-US" sz="2000" dirty="0">
            <a:solidFill>
              <a:srgbClr val="BB0000"/>
            </a:solidFill>
            <a:latin typeface="Arial Black"/>
            <a:cs typeface="Arial Black"/>
          </a:endParaRPr>
        </a:p>
      </dgm:t>
    </dgm:pt>
    <dgm:pt modelId="{440BA13F-A652-4DEC-B4F8-5C0110F773A9}" type="parTrans" cxnId="{0F84FEB2-9F87-4872-B217-9A878EEBD3A1}">
      <dgm:prSet/>
      <dgm:spPr/>
      <dgm:t>
        <a:bodyPr/>
        <a:lstStyle/>
        <a:p>
          <a:endParaRPr lang="en-US"/>
        </a:p>
      </dgm:t>
    </dgm:pt>
    <dgm:pt modelId="{E8697A8F-D159-4C8E-BD60-E7920BF2C90E}" type="sibTrans" cxnId="{0F84FEB2-9F87-4872-B217-9A878EEBD3A1}">
      <dgm:prSet/>
      <dgm:spPr/>
      <dgm:t>
        <a:bodyPr/>
        <a:lstStyle/>
        <a:p>
          <a:endParaRPr lang="en-US"/>
        </a:p>
      </dgm:t>
    </dgm:pt>
    <dgm:pt modelId="{AE916DBA-791D-374A-9E9D-B96600696B0C}">
      <dgm:prSet phldrT="[Text]" custT="1"/>
      <dgm:spPr/>
      <dgm:t>
        <a:bodyPr/>
        <a:lstStyle/>
        <a:p>
          <a:pPr algn="l">
            <a:lnSpc>
              <a:spcPct val="90000"/>
            </a:lnSpc>
            <a:spcAft>
              <a:spcPct val="35000"/>
            </a:spcAft>
          </a:pPr>
          <a:r>
            <a:rPr lang="en-US" sz="1800" b="1" i="0" dirty="0" smtClean="0">
              <a:latin typeface="Arial"/>
              <a:cs typeface="Arial"/>
            </a:rPr>
            <a:t>Effect on Partner’s Parenting</a:t>
          </a:r>
          <a:endParaRPr lang="en-US" sz="1800" b="1" i="0" dirty="0">
            <a:latin typeface="Arial"/>
            <a:cs typeface="Arial"/>
          </a:endParaRPr>
        </a:p>
      </dgm:t>
    </dgm:pt>
    <dgm:pt modelId="{922A6054-6012-7C4D-BF3F-5C516861B2F5}" type="parTrans" cxnId="{5B111E68-747C-A345-B881-DA186A79D42E}">
      <dgm:prSet/>
      <dgm:spPr/>
      <dgm:t>
        <a:bodyPr/>
        <a:lstStyle/>
        <a:p>
          <a:endParaRPr lang="en-US"/>
        </a:p>
      </dgm:t>
    </dgm:pt>
    <dgm:pt modelId="{79A36C74-C7F2-D648-8384-2A0CFCB9E17A}" type="sibTrans" cxnId="{5B111E68-747C-A345-B881-DA186A79D42E}">
      <dgm:prSet/>
      <dgm:spPr>
        <a:noFill/>
      </dgm:spPr>
      <dgm:t>
        <a:bodyPr/>
        <a:lstStyle/>
        <a:p>
          <a:endParaRPr lang="en-US"/>
        </a:p>
      </dgm:t>
    </dgm:pt>
    <dgm:pt modelId="{A3576D58-857F-B64A-ABC4-DAE51A2F114A}">
      <dgm:prSet phldrT="[Text]" custT="1"/>
      <dgm:spPr/>
      <dgm:t>
        <a:bodyPr/>
        <a:lstStyle/>
        <a:p>
          <a:pPr algn="l">
            <a:lnSpc>
              <a:spcPct val="90000"/>
            </a:lnSpc>
            <a:spcAft>
              <a:spcPts val="300"/>
            </a:spcAft>
          </a:pPr>
          <a:r>
            <a:rPr lang="en-US" sz="1600" dirty="0" smtClean="0">
              <a:latin typeface="+mj-lt"/>
            </a:rPr>
            <a:t>Energy goes to </a:t>
          </a:r>
          <a:br>
            <a:rPr lang="en-US" sz="1600" dirty="0" smtClean="0">
              <a:latin typeface="+mj-lt"/>
            </a:rPr>
          </a:br>
          <a:r>
            <a:rPr lang="en-US" sz="1600" dirty="0" smtClean="0">
              <a:latin typeface="+mj-lt"/>
            </a:rPr>
            <a:t>addressing perpetrator instead of children </a:t>
          </a:r>
          <a:endParaRPr lang="en-US" sz="1600" dirty="0">
            <a:latin typeface="+mj-lt"/>
          </a:endParaRPr>
        </a:p>
      </dgm:t>
    </dgm:pt>
    <dgm:pt modelId="{65DE0D50-3CD6-F14C-8E86-E6D988A66BB2}" type="parTrans" cxnId="{176C3F79-533A-E44E-ACD6-696D0A520513}">
      <dgm:prSet/>
      <dgm:spPr/>
      <dgm:t>
        <a:bodyPr/>
        <a:lstStyle/>
        <a:p>
          <a:endParaRPr lang="en-US"/>
        </a:p>
      </dgm:t>
    </dgm:pt>
    <dgm:pt modelId="{08872F4D-C06A-D44F-8A46-436E927DB468}" type="sibTrans" cxnId="{176C3F79-533A-E44E-ACD6-696D0A520513}">
      <dgm:prSet/>
      <dgm:spPr/>
      <dgm:t>
        <a:bodyPr/>
        <a:lstStyle/>
        <a:p>
          <a:endParaRPr lang="en-US"/>
        </a:p>
      </dgm:t>
    </dgm:pt>
    <dgm:pt modelId="{06331A29-8CB1-EC49-9046-5ECED04CDA45}">
      <dgm:prSet phldrT="[Text]" custT="1"/>
      <dgm:spPr/>
      <dgm:t>
        <a:bodyPr/>
        <a:lstStyle/>
        <a:p>
          <a:pPr algn="l">
            <a:lnSpc>
              <a:spcPct val="90000"/>
            </a:lnSpc>
            <a:spcAft>
              <a:spcPts val="300"/>
            </a:spcAft>
          </a:pPr>
          <a:r>
            <a:rPr lang="en-US" sz="1600" dirty="0" smtClean="0">
              <a:latin typeface="+mj-lt"/>
            </a:rPr>
            <a:t>Loss of authority</a:t>
          </a:r>
          <a:endParaRPr lang="en-US" sz="1600" dirty="0">
            <a:latin typeface="+mj-lt"/>
          </a:endParaRPr>
        </a:p>
      </dgm:t>
    </dgm:pt>
    <dgm:pt modelId="{EB76B192-24E6-B545-840C-12B4904B0807}" type="parTrans" cxnId="{0E8F7F26-C9AC-AB41-8339-D125A17AD220}">
      <dgm:prSet/>
      <dgm:spPr/>
      <dgm:t>
        <a:bodyPr/>
        <a:lstStyle/>
        <a:p>
          <a:endParaRPr lang="en-US"/>
        </a:p>
      </dgm:t>
    </dgm:pt>
    <dgm:pt modelId="{9454224C-AA9F-CF4C-922B-C18A03F68D58}" type="sibTrans" cxnId="{0E8F7F26-C9AC-AB41-8339-D125A17AD220}">
      <dgm:prSet/>
      <dgm:spPr/>
      <dgm:t>
        <a:bodyPr/>
        <a:lstStyle/>
        <a:p>
          <a:endParaRPr lang="en-US"/>
        </a:p>
      </dgm:t>
    </dgm:pt>
    <dgm:pt modelId="{B561331B-1082-CA42-865A-0ED1C14980F6}">
      <dgm:prSet phldrT="[Text]" custT="1"/>
      <dgm:spPr/>
      <dgm:t>
        <a:bodyPr/>
        <a:lstStyle/>
        <a:p>
          <a:pPr algn="l">
            <a:lnSpc>
              <a:spcPct val="90000"/>
            </a:lnSpc>
            <a:spcAft>
              <a:spcPts val="300"/>
            </a:spcAft>
          </a:pPr>
          <a:r>
            <a:rPr lang="en-US" sz="1600" dirty="0" smtClean="0">
              <a:latin typeface="+mj-lt"/>
            </a:rPr>
            <a:t>Interference with day to day routine and basic care</a:t>
          </a:r>
          <a:endParaRPr lang="en-US" sz="1600" dirty="0">
            <a:latin typeface="+mj-lt"/>
          </a:endParaRPr>
        </a:p>
      </dgm:t>
    </dgm:pt>
    <dgm:pt modelId="{49DCFE29-7AD8-8949-9700-85A5EA560BA1}" type="parTrans" cxnId="{0F4CD4A6-B24F-BE46-875D-6E7F02415517}">
      <dgm:prSet/>
      <dgm:spPr/>
      <dgm:t>
        <a:bodyPr/>
        <a:lstStyle/>
        <a:p>
          <a:endParaRPr lang="en-US"/>
        </a:p>
      </dgm:t>
    </dgm:pt>
    <dgm:pt modelId="{C5C9B73C-8F46-E24A-8917-428E54C33962}" type="sibTrans" cxnId="{0F4CD4A6-B24F-BE46-875D-6E7F02415517}">
      <dgm:prSet/>
      <dgm:spPr/>
      <dgm:t>
        <a:bodyPr/>
        <a:lstStyle/>
        <a:p>
          <a:endParaRPr lang="en-US"/>
        </a:p>
      </dgm:t>
    </dgm:pt>
    <dgm:pt modelId="{DDCDFA66-1747-2C49-A07D-61FDB3E6FE72}">
      <dgm:prSet phldrT="[Text]" custT="1"/>
      <dgm:spPr/>
      <dgm:t>
        <a:bodyPr/>
        <a:lstStyle/>
        <a:p>
          <a:pPr>
            <a:spcAft>
              <a:spcPct val="35000"/>
            </a:spcAft>
          </a:pPr>
          <a:r>
            <a:rPr lang="en-US" sz="1800" b="1" i="0" dirty="0" smtClean="0">
              <a:latin typeface="Arial"/>
              <a:cs typeface="Arial"/>
            </a:rPr>
            <a:t>Effects on Family Ecology</a:t>
          </a:r>
          <a:endParaRPr lang="en-US" sz="1800" b="1" i="0" dirty="0">
            <a:latin typeface="Arial"/>
            <a:cs typeface="Arial"/>
          </a:endParaRPr>
        </a:p>
      </dgm:t>
    </dgm:pt>
    <dgm:pt modelId="{1C929845-65D9-1A47-BE06-1B371659646D}" type="parTrans" cxnId="{9C952DC5-097D-5847-AACA-3B5F8606D24A}">
      <dgm:prSet/>
      <dgm:spPr/>
      <dgm:t>
        <a:bodyPr/>
        <a:lstStyle/>
        <a:p>
          <a:endParaRPr lang="en-US"/>
        </a:p>
      </dgm:t>
    </dgm:pt>
    <dgm:pt modelId="{BA96E463-8D87-464E-9E49-16783EFF94C7}" type="sibTrans" cxnId="{9C952DC5-097D-5847-AACA-3B5F8606D24A}">
      <dgm:prSet/>
      <dgm:spPr>
        <a:noFill/>
      </dgm:spPr>
      <dgm:t>
        <a:bodyPr/>
        <a:lstStyle/>
        <a:p>
          <a:endParaRPr lang="en-US"/>
        </a:p>
      </dgm:t>
    </dgm:pt>
    <dgm:pt modelId="{9F716A4F-8C71-A344-9785-E83F2C3C4EAB}">
      <dgm:prSet phldrT="[Text]" custT="1"/>
      <dgm:spPr/>
      <dgm:t>
        <a:bodyPr/>
        <a:lstStyle/>
        <a:p>
          <a:pPr>
            <a:spcAft>
              <a:spcPts val="300"/>
            </a:spcAft>
          </a:pPr>
          <a:r>
            <a:rPr lang="en-US" sz="1600" dirty="0" smtClean="0">
              <a:latin typeface="+mj-lt"/>
            </a:rPr>
            <a:t>Loss of income</a:t>
          </a:r>
          <a:endParaRPr lang="en-US" sz="1600" dirty="0">
            <a:latin typeface="+mj-lt"/>
          </a:endParaRPr>
        </a:p>
      </dgm:t>
    </dgm:pt>
    <dgm:pt modelId="{703BCA11-A9DA-E84D-B373-AA3226DCB09C}" type="parTrans" cxnId="{9BA04B89-5BB2-C144-ADA0-8612152D15E8}">
      <dgm:prSet/>
      <dgm:spPr/>
      <dgm:t>
        <a:bodyPr/>
        <a:lstStyle/>
        <a:p>
          <a:endParaRPr lang="en-US"/>
        </a:p>
      </dgm:t>
    </dgm:pt>
    <dgm:pt modelId="{4C849F2F-201F-BD40-8FE4-254DB5589C1B}" type="sibTrans" cxnId="{9BA04B89-5BB2-C144-ADA0-8612152D15E8}">
      <dgm:prSet/>
      <dgm:spPr/>
      <dgm:t>
        <a:bodyPr/>
        <a:lstStyle/>
        <a:p>
          <a:endParaRPr lang="en-US"/>
        </a:p>
      </dgm:t>
    </dgm:pt>
    <dgm:pt modelId="{BBE1AB4A-96EC-0B4A-82C1-1F33D2AF3687}">
      <dgm:prSet phldrT="[Text]" custT="1"/>
      <dgm:spPr/>
      <dgm:t>
        <a:bodyPr/>
        <a:lstStyle/>
        <a:p>
          <a:pPr>
            <a:spcAft>
              <a:spcPts val="300"/>
            </a:spcAft>
          </a:pPr>
          <a:r>
            <a:rPr lang="en-US" sz="1600" dirty="0" smtClean="0">
              <a:latin typeface="+mj-lt"/>
            </a:rPr>
            <a:t>Housing instability</a:t>
          </a:r>
          <a:endParaRPr lang="en-US" sz="1600" dirty="0">
            <a:latin typeface="+mj-lt"/>
          </a:endParaRPr>
        </a:p>
      </dgm:t>
    </dgm:pt>
    <dgm:pt modelId="{15BB9C6F-074A-FC40-84A3-942FDEEC9DB7}" type="parTrans" cxnId="{E99FDF84-0451-B641-833F-E146661C4EB2}">
      <dgm:prSet/>
      <dgm:spPr/>
      <dgm:t>
        <a:bodyPr/>
        <a:lstStyle/>
        <a:p>
          <a:endParaRPr lang="en-US"/>
        </a:p>
      </dgm:t>
    </dgm:pt>
    <dgm:pt modelId="{3CF86C1C-7749-B64F-8D22-B52ECE75EB9C}" type="sibTrans" cxnId="{E99FDF84-0451-B641-833F-E146661C4EB2}">
      <dgm:prSet/>
      <dgm:spPr/>
      <dgm:t>
        <a:bodyPr/>
        <a:lstStyle/>
        <a:p>
          <a:endParaRPr lang="en-US"/>
        </a:p>
      </dgm:t>
    </dgm:pt>
    <dgm:pt modelId="{A1E4F395-EC25-764E-AD2C-270D5943DC9A}">
      <dgm:prSet phldrT="[Text]" custT="1"/>
      <dgm:spPr/>
      <dgm:t>
        <a:bodyPr/>
        <a:lstStyle/>
        <a:p>
          <a:pPr>
            <a:spcAft>
              <a:spcPts val="300"/>
            </a:spcAft>
          </a:pPr>
          <a:r>
            <a:rPr lang="en-US" sz="1600" dirty="0" smtClean="0">
              <a:latin typeface="+mj-lt"/>
            </a:rPr>
            <a:t>Loss of contact with extended family</a:t>
          </a:r>
          <a:endParaRPr lang="en-US" sz="1600" dirty="0">
            <a:latin typeface="+mj-lt"/>
          </a:endParaRPr>
        </a:p>
      </dgm:t>
    </dgm:pt>
    <dgm:pt modelId="{020DF59E-758A-E14C-BBFB-B240469B2EB7}" type="parTrans" cxnId="{85A71E6A-3474-BA40-9D1C-E4F1CB920900}">
      <dgm:prSet/>
      <dgm:spPr/>
      <dgm:t>
        <a:bodyPr/>
        <a:lstStyle/>
        <a:p>
          <a:endParaRPr lang="en-US"/>
        </a:p>
      </dgm:t>
    </dgm:pt>
    <dgm:pt modelId="{0EE00980-E7DC-644B-8B35-053543B1FAF4}" type="sibTrans" cxnId="{85A71E6A-3474-BA40-9D1C-E4F1CB920900}">
      <dgm:prSet/>
      <dgm:spPr/>
      <dgm:t>
        <a:bodyPr/>
        <a:lstStyle/>
        <a:p>
          <a:endParaRPr lang="en-US"/>
        </a:p>
      </dgm:t>
    </dgm:pt>
    <dgm:pt modelId="{A224C3F9-B9CE-9C4D-A408-84D688B3D681}">
      <dgm:prSet phldrT="[Text]" custT="1"/>
      <dgm:spPr/>
      <dgm:t>
        <a:bodyPr/>
        <a:lstStyle/>
        <a:p>
          <a:pPr>
            <a:spcAft>
              <a:spcPts val="300"/>
            </a:spcAft>
          </a:pPr>
          <a:r>
            <a:rPr lang="en-US" sz="1600" dirty="0" smtClean="0">
              <a:latin typeface="+mj-lt"/>
            </a:rPr>
            <a:t>Educational and social disruptions</a:t>
          </a:r>
          <a:endParaRPr lang="en-US" sz="1600" dirty="0">
            <a:latin typeface="+mj-lt"/>
          </a:endParaRPr>
        </a:p>
      </dgm:t>
    </dgm:pt>
    <dgm:pt modelId="{21BE087B-C3E6-B44A-8337-C6631FBD7356}" type="parTrans" cxnId="{1368FD97-880D-7A4F-96DB-43D596391FDC}">
      <dgm:prSet/>
      <dgm:spPr/>
      <dgm:t>
        <a:bodyPr/>
        <a:lstStyle/>
        <a:p>
          <a:endParaRPr lang="en-US"/>
        </a:p>
      </dgm:t>
    </dgm:pt>
    <dgm:pt modelId="{AB8652E2-BF5D-6D48-B952-E984552B6C67}" type="sibTrans" cxnId="{1368FD97-880D-7A4F-96DB-43D596391FDC}">
      <dgm:prSet/>
      <dgm:spPr/>
      <dgm:t>
        <a:bodyPr/>
        <a:lstStyle/>
        <a:p>
          <a:endParaRPr lang="en-US"/>
        </a:p>
      </dgm:t>
    </dgm:pt>
    <dgm:pt modelId="{46A6E4EE-19E1-3649-9B4F-B21F1AF5AC2A}">
      <dgm:prSet phldrT="[Text]" custT="1"/>
      <dgm:spPr/>
      <dgm:t>
        <a:bodyPr/>
        <a:lstStyle/>
        <a:p>
          <a:pPr algn="l">
            <a:lnSpc>
              <a:spcPct val="90000"/>
            </a:lnSpc>
            <a:spcAft>
              <a:spcPts val="300"/>
            </a:spcAft>
          </a:pPr>
          <a:r>
            <a:rPr lang="en-US" sz="1600" dirty="0" smtClean="0">
              <a:latin typeface="+mj-lt"/>
            </a:rPr>
            <a:t>Depression, PTSD, anxiety, substance abuse</a:t>
          </a:r>
          <a:endParaRPr lang="en-US" sz="1600" dirty="0">
            <a:latin typeface="+mj-lt"/>
          </a:endParaRPr>
        </a:p>
      </dgm:t>
    </dgm:pt>
    <dgm:pt modelId="{05F93B19-58BA-5C4E-BF16-A0E6EE41FD70}" type="parTrans" cxnId="{CACFD132-D65F-CA44-B138-74626C00EC0C}">
      <dgm:prSet/>
      <dgm:spPr/>
      <dgm:t>
        <a:bodyPr/>
        <a:lstStyle/>
        <a:p>
          <a:endParaRPr lang="en-US"/>
        </a:p>
      </dgm:t>
    </dgm:pt>
    <dgm:pt modelId="{EB93B533-243A-DC44-AD39-F305A334408F}" type="sibTrans" cxnId="{CACFD132-D65F-CA44-B138-74626C00EC0C}">
      <dgm:prSet/>
      <dgm:spPr/>
      <dgm:t>
        <a:bodyPr/>
        <a:lstStyle/>
        <a:p>
          <a:endParaRPr lang="en-US"/>
        </a:p>
      </dgm:t>
    </dgm:pt>
    <dgm:pt modelId="{B95C7A29-9150-FE48-958A-079A27470A72}">
      <dgm:prSet phldrT="[Text]" custT="1"/>
      <dgm:spPr/>
      <dgm:t>
        <a:bodyPr/>
        <a:lstStyle/>
        <a:p>
          <a:pPr>
            <a:spcAft>
              <a:spcPts val="300"/>
            </a:spcAft>
          </a:pPr>
          <a:r>
            <a:rPr lang="en-US" sz="1600" dirty="0" smtClean="0">
              <a:latin typeface="+mj-lt"/>
            </a:rPr>
            <a:t>Coercive control toward adult survivor</a:t>
          </a:r>
          <a:endParaRPr lang="en-US" sz="1600" dirty="0">
            <a:latin typeface="+mj-lt"/>
          </a:endParaRPr>
        </a:p>
      </dgm:t>
    </dgm:pt>
    <dgm:pt modelId="{89A8A4DE-EA7E-3145-8D2A-B5BF5B7513F0}" type="parTrans" cxnId="{A31985D8-9C3E-5B44-8BD1-87EDAF1E462A}">
      <dgm:prSet/>
      <dgm:spPr/>
      <dgm:t>
        <a:bodyPr/>
        <a:lstStyle/>
        <a:p>
          <a:endParaRPr lang="en-US"/>
        </a:p>
      </dgm:t>
    </dgm:pt>
    <dgm:pt modelId="{A50C9BA5-EFFD-1A4C-947C-725EAB508D51}" type="sibTrans" cxnId="{A31985D8-9C3E-5B44-8BD1-87EDAF1E462A}">
      <dgm:prSet/>
      <dgm:spPr/>
      <dgm:t>
        <a:bodyPr/>
        <a:lstStyle/>
        <a:p>
          <a:endParaRPr lang="en-US"/>
        </a:p>
      </dgm:t>
    </dgm:pt>
    <dgm:pt modelId="{043D631B-7025-5C42-BE68-F712CA565A71}">
      <dgm:prSet phldrT="[Text]" custT="1"/>
      <dgm:spPr/>
      <dgm:t>
        <a:bodyPr/>
        <a:lstStyle/>
        <a:p>
          <a:pPr>
            <a:spcAft>
              <a:spcPts val="600"/>
            </a:spcAft>
          </a:pPr>
          <a:r>
            <a:rPr lang="en-US" sz="1600" dirty="0" smtClean="0">
              <a:latin typeface="+mj-lt"/>
            </a:rPr>
            <a:t>Actions taken to harm children</a:t>
          </a:r>
          <a:endParaRPr lang="en-US" sz="1600" dirty="0">
            <a:latin typeface="+mj-lt"/>
          </a:endParaRPr>
        </a:p>
      </dgm:t>
    </dgm:pt>
    <dgm:pt modelId="{543CBE42-8020-AB41-927C-0A148394926F}" type="parTrans" cxnId="{85F7FE0F-E202-824C-BA50-8AAACB3EE481}">
      <dgm:prSet/>
      <dgm:spPr/>
      <dgm:t>
        <a:bodyPr/>
        <a:lstStyle/>
        <a:p>
          <a:endParaRPr lang="en-US"/>
        </a:p>
      </dgm:t>
    </dgm:pt>
    <dgm:pt modelId="{0DD4FC2A-373F-2D41-87F5-B16F483F5F8E}" type="sibTrans" cxnId="{85F7FE0F-E202-824C-BA50-8AAACB3EE481}">
      <dgm:prSet/>
      <dgm:spPr/>
      <dgm:t>
        <a:bodyPr/>
        <a:lstStyle/>
        <a:p>
          <a:endParaRPr lang="en-US"/>
        </a:p>
      </dgm:t>
    </dgm:pt>
    <dgm:pt modelId="{B7EE398D-355F-7F46-92D3-B9AF23C9986F}">
      <dgm:prSet phldrT="[Text]" custT="1"/>
      <dgm:spPr/>
      <dgm:t>
        <a:bodyPr/>
        <a:lstStyle/>
        <a:p>
          <a:pPr>
            <a:spcAft>
              <a:spcPct val="35000"/>
            </a:spcAft>
          </a:pPr>
          <a:r>
            <a:rPr lang="en-US" sz="1800" b="1" i="0" dirty="0" smtClean="0">
              <a:latin typeface="Arial"/>
              <a:cs typeface="Arial"/>
            </a:rPr>
            <a:t>Children’s Trauma &amp; Safety</a:t>
          </a:r>
          <a:endParaRPr lang="en-US" sz="1800" b="1" i="0" dirty="0">
            <a:latin typeface="Arial"/>
            <a:cs typeface="Arial"/>
          </a:endParaRPr>
        </a:p>
      </dgm:t>
    </dgm:pt>
    <dgm:pt modelId="{8E3EFF24-591D-A948-A1A0-22EB257A0967}" type="parTrans" cxnId="{E458562D-56FF-C549-85F3-58BCAE59C7FD}">
      <dgm:prSet/>
      <dgm:spPr/>
      <dgm:t>
        <a:bodyPr/>
        <a:lstStyle/>
        <a:p>
          <a:endParaRPr lang="en-US"/>
        </a:p>
      </dgm:t>
    </dgm:pt>
    <dgm:pt modelId="{8FC2C301-5320-2847-971C-C587279A0B7D}" type="sibTrans" cxnId="{E458562D-56FF-C549-85F3-58BCAE59C7FD}">
      <dgm:prSet/>
      <dgm:spPr>
        <a:noFill/>
      </dgm:spPr>
      <dgm:t>
        <a:bodyPr/>
        <a:lstStyle/>
        <a:p>
          <a:endParaRPr lang="en-US"/>
        </a:p>
      </dgm:t>
    </dgm:pt>
    <dgm:pt modelId="{4E4D23EF-67DD-F040-812F-7E971E6E2609}">
      <dgm:prSet phldrT="[Text]" custT="1"/>
      <dgm:spPr/>
      <dgm:t>
        <a:bodyPr/>
        <a:lstStyle/>
        <a:p>
          <a:pPr>
            <a:spcAft>
              <a:spcPts val="300"/>
            </a:spcAft>
          </a:pPr>
          <a:r>
            <a:rPr lang="en-US" sz="1600" dirty="0" smtClean="0">
              <a:latin typeface="+mj-lt"/>
            </a:rPr>
            <a:t>Seeing, hearing or learning about the violence</a:t>
          </a:r>
          <a:endParaRPr lang="en-US" sz="1600" dirty="0">
            <a:latin typeface="+mj-lt"/>
          </a:endParaRPr>
        </a:p>
      </dgm:t>
    </dgm:pt>
    <dgm:pt modelId="{412EC332-21B1-5F43-8CDC-F92418A3DFBD}" type="parTrans" cxnId="{FABBE5F5-7838-4F4F-9E93-378690BA3499}">
      <dgm:prSet/>
      <dgm:spPr/>
      <dgm:t>
        <a:bodyPr/>
        <a:lstStyle/>
        <a:p>
          <a:endParaRPr lang="en-US"/>
        </a:p>
      </dgm:t>
    </dgm:pt>
    <dgm:pt modelId="{31F1D298-7D96-A244-98AF-9635FC31E356}" type="sibTrans" cxnId="{FABBE5F5-7838-4F4F-9E93-378690BA3499}">
      <dgm:prSet/>
      <dgm:spPr/>
      <dgm:t>
        <a:bodyPr/>
        <a:lstStyle/>
        <a:p>
          <a:endParaRPr lang="en-US"/>
        </a:p>
      </dgm:t>
    </dgm:pt>
    <dgm:pt modelId="{83690AFE-EE83-1044-9E58-028FC98616A9}">
      <dgm:prSet phldrT="[Text]" custT="1"/>
      <dgm:spPr/>
      <dgm:t>
        <a:bodyPr/>
        <a:lstStyle/>
        <a:p>
          <a:pPr>
            <a:spcAft>
              <a:spcPts val="300"/>
            </a:spcAft>
          </a:pPr>
          <a:r>
            <a:rPr lang="en-US" sz="1600" dirty="0" smtClean="0">
              <a:latin typeface="+mj-lt"/>
            </a:rPr>
            <a:t>Behavioral, Emotional, Social, Educational</a:t>
          </a:r>
          <a:endParaRPr lang="en-US" sz="1600" dirty="0">
            <a:latin typeface="+mj-lt"/>
          </a:endParaRPr>
        </a:p>
      </dgm:t>
    </dgm:pt>
    <dgm:pt modelId="{0F15E117-FEC0-7948-B47D-CB2DDC0DBF8B}" type="parTrans" cxnId="{86B0EF60-3619-1A4E-9A36-959E26758937}">
      <dgm:prSet/>
      <dgm:spPr/>
      <dgm:t>
        <a:bodyPr/>
        <a:lstStyle/>
        <a:p>
          <a:endParaRPr lang="en-US"/>
        </a:p>
      </dgm:t>
    </dgm:pt>
    <dgm:pt modelId="{4AD4055D-EEAD-E943-BFB3-7F9FE48802B8}" type="sibTrans" cxnId="{86B0EF60-3619-1A4E-9A36-959E26758937}">
      <dgm:prSet/>
      <dgm:spPr/>
      <dgm:t>
        <a:bodyPr/>
        <a:lstStyle/>
        <a:p>
          <a:endParaRPr lang="en-US"/>
        </a:p>
      </dgm:t>
    </dgm:pt>
    <dgm:pt modelId="{F779A7FF-B07A-A94A-8D09-883B9AB4F8E0}">
      <dgm:prSet phldrT="[Text]" custT="1"/>
      <dgm:spPr/>
      <dgm:t>
        <a:bodyPr/>
        <a:lstStyle/>
        <a:p>
          <a:pPr>
            <a:spcAft>
              <a:spcPts val="300"/>
            </a:spcAft>
          </a:pPr>
          <a:r>
            <a:rPr lang="en-US" sz="1600" dirty="0" smtClean="0">
              <a:latin typeface="+mj-lt"/>
            </a:rPr>
            <a:t>Victim of physical abuse</a:t>
          </a:r>
          <a:endParaRPr lang="en-US" sz="1600" dirty="0">
            <a:latin typeface="+mj-lt"/>
          </a:endParaRPr>
        </a:p>
      </dgm:t>
    </dgm:pt>
    <dgm:pt modelId="{E9FA9156-7CE5-6248-BEC0-A1CED35F4758}" type="parTrans" cxnId="{B9DC7BD5-0ECE-B644-B9C1-AE341E2702A9}">
      <dgm:prSet/>
      <dgm:spPr/>
      <dgm:t>
        <a:bodyPr/>
        <a:lstStyle/>
        <a:p>
          <a:endParaRPr lang="en-US"/>
        </a:p>
      </dgm:t>
    </dgm:pt>
    <dgm:pt modelId="{21557867-C4EE-C74E-B6D5-0311C677CC4D}" type="sibTrans" cxnId="{B9DC7BD5-0ECE-B644-B9C1-AE341E2702A9}">
      <dgm:prSet/>
      <dgm:spPr/>
      <dgm:t>
        <a:bodyPr/>
        <a:lstStyle/>
        <a:p>
          <a:endParaRPr lang="en-US"/>
        </a:p>
      </dgm:t>
    </dgm:pt>
    <dgm:pt modelId="{B85C455C-5D09-B64B-8D44-9077AE1A4378}">
      <dgm:prSet phldrT="[Text]" custT="1"/>
      <dgm:spPr/>
      <dgm:t>
        <a:bodyPr/>
        <a:lstStyle/>
        <a:p>
          <a:pPr>
            <a:spcAft>
              <a:spcPts val="300"/>
            </a:spcAft>
          </a:pPr>
          <a:r>
            <a:rPr lang="en-US" sz="1600" dirty="0" smtClean="0">
              <a:latin typeface="+mj-lt"/>
            </a:rPr>
            <a:t>Developmental</a:t>
          </a:r>
          <a:endParaRPr lang="en-US" sz="1600" dirty="0">
            <a:latin typeface="+mj-lt"/>
          </a:endParaRPr>
        </a:p>
      </dgm:t>
    </dgm:pt>
    <dgm:pt modelId="{A683C179-6E88-1848-A15D-DD81A759EC8F}" type="parTrans" cxnId="{C21DE02F-9618-B947-8819-3F0191DF63C4}">
      <dgm:prSet/>
      <dgm:spPr/>
      <dgm:t>
        <a:bodyPr/>
        <a:lstStyle/>
        <a:p>
          <a:endParaRPr lang="en-US"/>
        </a:p>
      </dgm:t>
    </dgm:pt>
    <dgm:pt modelId="{E4E959ED-0581-BB45-8CE3-9EA0B57889D5}" type="sibTrans" cxnId="{C21DE02F-9618-B947-8819-3F0191DF63C4}">
      <dgm:prSet/>
      <dgm:spPr/>
      <dgm:t>
        <a:bodyPr/>
        <a:lstStyle/>
        <a:p>
          <a:endParaRPr lang="en-US"/>
        </a:p>
      </dgm:t>
    </dgm:pt>
    <dgm:pt modelId="{3667A7BD-A82E-8C43-8425-C61AA2320936}">
      <dgm:prSet phldrT="[Text]" custT="1"/>
      <dgm:spPr/>
      <dgm:t>
        <a:bodyPr/>
        <a:lstStyle/>
        <a:p>
          <a:pPr>
            <a:spcAft>
              <a:spcPts val="300"/>
            </a:spcAft>
          </a:pPr>
          <a:r>
            <a:rPr lang="en-US" sz="1600" dirty="0" smtClean="0">
              <a:latin typeface="+mj-lt"/>
            </a:rPr>
            <a:t>Physical Injury</a:t>
          </a:r>
          <a:endParaRPr lang="en-US" sz="1600" dirty="0">
            <a:latin typeface="+mj-lt"/>
          </a:endParaRPr>
        </a:p>
      </dgm:t>
    </dgm:pt>
    <dgm:pt modelId="{25757C2D-9FA3-DF48-95CE-06A9989C2890}" type="parTrans" cxnId="{B9EEA916-2DDB-6141-9ADF-A4B815B2FC6D}">
      <dgm:prSet/>
      <dgm:spPr/>
      <dgm:t>
        <a:bodyPr/>
        <a:lstStyle/>
        <a:p>
          <a:endParaRPr lang="en-US"/>
        </a:p>
      </dgm:t>
    </dgm:pt>
    <dgm:pt modelId="{4A5A8C6E-F9B0-8B45-B8D7-26E017F42932}" type="sibTrans" cxnId="{B9EEA916-2DDB-6141-9ADF-A4B815B2FC6D}">
      <dgm:prSet/>
      <dgm:spPr/>
      <dgm:t>
        <a:bodyPr/>
        <a:lstStyle/>
        <a:p>
          <a:endParaRPr lang="en-US"/>
        </a:p>
      </dgm:t>
    </dgm:pt>
    <dgm:pt modelId="{3A13BBA3-3706-B543-86FE-18EE8830723B}" type="pres">
      <dgm:prSet presAssocID="{FEF3FF7E-4C9A-4038-ACBB-03AFAD95BAEB}" presName="Name0" presStyleCnt="0">
        <dgm:presLayoutVars>
          <dgm:chMax val="7"/>
          <dgm:chPref val="5"/>
        </dgm:presLayoutVars>
      </dgm:prSet>
      <dgm:spPr/>
      <dgm:t>
        <a:bodyPr/>
        <a:lstStyle/>
        <a:p>
          <a:endParaRPr lang="en-US"/>
        </a:p>
      </dgm:t>
    </dgm:pt>
    <dgm:pt modelId="{E5580F38-EBAA-4447-9AEC-9A6ADE84EF98}" type="pres">
      <dgm:prSet presAssocID="{FEF3FF7E-4C9A-4038-ACBB-03AFAD95BAEB}" presName="arrowNode" presStyleLbl="node1" presStyleIdx="0" presStyleCnt="1" custAng="21419109" custScaleX="131541" custLinFactNeighborX="-19407" custLinFactNeighborY="-4623"/>
      <dgm:spPr/>
      <dgm:t>
        <a:bodyPr/>
        <a:lstStyle/>
        <a:p>
          <a:endParaRPr lang="en-US"/>
        </a:p>
      </dgm:t>
    </dgm:pt>
    <dgm:pt modelId="{C9FE0B64-D762-9246-9E99-3ACDD7516D65}" type="pres">
      <dgm:prSet presAssocID="{279CCB20-FB29-492E-8623-2B416D1BDE2B}" presName="txNode1" presStyleLbl="revTx" presStyleIdx="0" presStyleCnt="5" custScaleX="172430" custScaleY="183100" custLinFactNeighborX="-20608" custLinFactNeighborY="49945">
        <dgm:presLayoutVars>
          <dgm:bulletEnabled val="1"/>
        </dgm:presLayoutVars>
      </dgm:prSet>
      <dgm:spPr/>
      <dgm:t>
        <a:bodyPr/>
        <a:lstStyle/>
        <a:p>
          <a:endParaRPr lang="en-US"/>
        </a:p>
      </dgm:t>
    </dgm:pt>
    <dgm:pt modelId="{C53730D3-C5D1-6042-BC52-1D0E9F9152AC}" type="pres">
      <dgm:prSet presAssocID="{B7EE398D-355F-7F46-92D3-B9AF23C9986F}" presName="txNode2" presStyleLbl="revTx" presStyleIdx="1" presStyleCnt="5" custScaleX="101046" custScaleY="158334" custLinFactNeighborX="-2133" custLinFactNeighborY="-52125">
        <dgm:presLayoutVars>
          <dgm:bulletEnabled val="1"/>
        </dgm:presLayoutVars>
      </dgm:prSet>
      <dgm:spPr/>
      <dgm:t>
        <a:bodyPr/>
        <a:lstStyle/>
        <a:p>
          <a:endParaRPr lang="en-US"/>
        </a:p>
      </dgm:t>
    </dgm:pt>
    <dgm:pt modelId="{D5E2A66B-08AE-B941-B47A-0F562834D025}" type="pres">
      <dgm:prSet presAssocID="{8FC2C301-5320-2847-971C-C587279A0B7D}" presName="dotNode2" presStyleCnt="0"/>
      <dgm:spPr/>
      <dgm:t>
        <a:bodyPr/>
        <a:lstStyle/>
        <a:p>
          <a:endParaRPr lang="en-US"/>
        </a:p>
      </dgm:t>
    </dgm:pt>
    <dgm:pt modelId="{03CE6823-F904-384F-8952-D133DD1D4EB1}" type="pres">
      <dgm:prSet presAssocID="{8FC2C301-5320-2847-971C-C587279A0B7D}" presName="dotRepeatNode" presStyleLbl="fgShp" presStyleIdx="0" presStyleCnt="3" custLinFactX="300000" custLinFactY="400000" custLinFactNeighborX="329323" custLinFactNeighborY="489777"/>
      <dgm:spPr/>
      <dgm:t>
        <a:bodyPr/>
        <a:lstStyle/>
        <a:p>
          <a:endParaRPr lang="en-US"/>
        </a:p>
      </dgm:t>
    </dgm:pt>
    <dgm:pt modelId="{BCF17593-27F2-A541-8E13-6E186D77A67F}" type="pres">
      <dgm:prSet presAssocID="{AE916DBA-791D-374A-9E9D-B96600696B0C}" presName="txNode3" presStyleLbl="revTx" presStyleIdx="2" presStyleCnt="5" custScaleX="104885" custScaleY="244333" custLinFactNeighborX="-32297" custLinFactNeighborY="95261">
        <dgm:presLayoutVars>
          <dgm:bulletEnabled val="1"/>
        </dgm:presLayoutVars>
      </dgm:prSet>
      <dgm:spPr/>
      <dgm:t>
        <a:bodyPr/>
        <a:lstStyle/>
        <a:p>
          <a:endParaRPr lang="en-US"/>
        </a:p>
      </dgm:t>
    </dgm:pt>
    <dgm:pt modelId="{6D343974-94EB-C643-B537-FB0E9204987C}" type="pres">
      <dgm:prSet presAssocID="{79A36C74-C7F2-D648-8384-2A0CFCB9E17A}" presName="dotNode3" presStyleCnt="0"/>
      <dgm:spPr/>
      <dgm:t>
        <a:bodyPr/>
        <a:lstStyle/>
        <a:p>
          <a:endParaRPr lang="en-US"/>
        </a:p>
      </dgm:t>
    </dgm:pt>
    <dgm:pt modelId="{01CF25C7-9B60-5F48-8B55-BFB9632DD05D}" type="pres">
      <dgm:prSet presAssocID="{79A36C74-C7F2-D648-8384-2A0CFCB9E17A}" presName="dotRepeatNode" presStyleLbl="fgShp" presStyleIdx="1" presStyleCnt="3" custScaleX="148131" custScaleY="158666" custLinFactX="300000" custLinFactY="309005" custLinFactNeighborX="368752" custLinFactNeighborY="400000"/>
      <dgm:spPr/>
      <dgm:t>
        <a:bodyPr/>
        <a:lstStyle/>
        <a:p>
          <a:endParaRPr lang="en-US"/>
        </a:p>
      </dgm:t>
    </dgm:pt>
    <dgm:pt modelId="{77D73681-EA8A-6C41-8EBD-634CEE7F2E75}" type="pres">
      <dgm:prSet presAssocID="{DDCDFA66-1747-2C49-A07D-61FDB3E6FE72}" presName="txNode4" presStyleLbl="revTx" presStyleIdx="3" presStyleCnt="5" custScaleX="117852" custScaleY="243492" custLinFactNeighborX="55500" custLinFactNeighborY="-30933">
        <dgm:presLayoutVars>
          <dgm:bulletEnabled val="1"/>
        </dgm:presLayoutVars>
      </dgm:prSet>
      <dgm:spPr/>
      <dgm:t>
        <a:bodyPr/>
        <a:lstStyle/>
        <a:p>
          <a:endParaRPr lang="en-US"/>
        </a:p>
      </dgm:t>
    </dgm:pt>
    <dgm:pt modelId="{95D05150-0BA6-1645-A65C-FC0C605EAAFF}" type="pres">
      <dgm:prSet presAssocID="{BA96E463-8D87-464E-9E49-16783EFF94C7}" presName="dotNode4" presStyleCnt="0"/>
      <dgm:spPr/>
      <dgm:t>
        <a:bodyPr/>
        <a:lstStyle/>
        <a:p>
          <a:endParaRPr lang="en-US"/>
        </a:p>
      </dgm:t>
    </dgm:pt>
    <dgm:pt modelId="{BCF8783D-21C9-494E-BE3A-DD3A14A069B7}" type="pres">
      <dgm:prSet presAssocID="{BA96E463-8D87-464E-9E49-16783EFF94C7}" presName="dotRepeatNode" presStyleLbl="fgShp" presStyleIdx="2" presStyleCnt="3" custLinFactX="-24893" custLinFactY="16545" custLinFactNeighborX="-100000" custLinFactNeighborY="100000"/>
      <dgm:spPr/>
      <dgm:t>
        <a:bodyPr/>
        <a:lstStyle/>
        <a:p>
          <a:endParaRPr lang="en-US"/>
        </a:p>
      </dgm:t>
    </dgm:pt>
    <dgm:pt modelId="{63C9A6DF-B761-AA4B-BDF1-CC4F0B692084}" type="pres">
      <dgm:prSet presAssocID="{2D249260-F15A-4459-9C69-1F40F6A38830}" presName="txNode5" presStyleLbl="revTx" presStyleIdx="4" presStyleCnt="5" custScaleX="150918" custScaleY="147527" custLinFactNeighborX="22394" custLinFactNeighborY="-45219">
        <dgm:presLayoutVars>
          <dgm:bulletEnabled val="1"/>
        </dgm:presLayoutVars>
      </dgm:prSet>
      <dgm:spPr/>
      <dgm:t>
        <a:bodyPr/>
        <a:lstStyle/>
        <a:p>
          <a:endParaRPr lang="en-US"/>
        </a:p>
      </dgm:t>
    </dgm:pt>
  </dgm:ptLst>
  <dgm:cxnLst>
    <dgm:cxn modelId="{E99FDF84-0451-B641-833F-E146661C4EB2}" srcId="{DDCDFA66-1747-2C49-A07D-61FDB3E6FE72}" destId="{BBE1AB4A-96EC-0B4A-82C1-1F33D2AF3687}" srcOrd="1" destOrd="0" parTransId="{15BB9C6F-074A-FC40-84A3-942FDEEC9DB7}" sibTransId="{3CF86C1C-7749-B64F-8D22-B52ECE75EB9C}"/>
    <dgm:cxn modelId="{52D3C0A6-47CF-40C1-9EF4-484D05E93FBB}" type="presOf" srcId="{2D249260-F15A-4459-9C69-1F40F6A38830}" destId="{63C9A6DF-B761-AA4B-BDF1-CC4F0B692084}" srcOrd="0" destOrd="0" presId="urn:microsoft.com/office/officeart/2009/3/layout/DescendingProcess"/>
    <dgm:cxn modelId="{85A71E6A-3474-BA40-9D1C-E4F1CB920900}" srcId="{DDCDFA66-1747-2C49-A07D-61FDB3E6FE72}" destId="{A1E4F395-EC25-764E-AD2C-270D5943DC9A}" srcOrd="2" destOrd="0" parTransId="{020DF59E-758A-E14C-BBFB-B240469B2EB7}" sibTransId="{0EE00980-E7DC-644B-8B35-053543B1FAF4}"/>
    <dgm:cxn modelId="{6AFDDD79-CC0E-404A-A34B-CCA74D1942B9}" type="presOf" srcId="{79A36C74-C7F2-D648-8384-2A0CFCB9E17A}" destId="{01CF25C7-9B60-5F48-8B55-BFB9632DD05D}" srcOrd="0" destOrd="0" presId="urn:microsoft.com/office/officeart/2009/3/layout/DescendingProcess"/>
    <dgm:cxn modelId="{47D6DB37-49BB-4BE9-ABF1-EFC73C9092A1}" type="presOf" srcId="{9F716A4F-8C71-A344-9785-E83F2C3C4EAB}" destId="{77D73681-EA8A-6C41-8EBD-634CEE7F2E75}" srcOrd="0" destOrd="1" presId="urn:microsoft.com/office/officeart/2009/3/layout/DescendingProcess"/>
    <dgm:cxn modelId="{81759CCF-96C6-41E2-B68C-B1637D1AD723}" type="presOf" srcId="{279CCB20-FB29-492E-8623-2B416D1BDE2B}" destId="{C9FE0B64-D762-9246-9E99-3ACDD7516D65}" srcOrd="0" destOrd="0" presId="urn:microsoft.com/office/officeart/2009/3/layout/DescendingProcess"/>
    <dgm:cxn modelId="{29E63136-87A7-41CB-B8DA-8BB920E1CFD0}" type="presOf" srcId="{F779A7FF-B07A-A94A-8D09-883B9AB4F8E0}" destId="{C53730D3-C5D1-6042-BC52-1D0E9F9152AC}" srcOrd="0" destOrd="1" presId="urn:microsoft.com/office/officeart/2009/3/layout/DescendingProcess"/>
    <dgm:cxn modelId="{5B111E68-747C-A345-B881-DA186A79D42E}" srcId="{FEF3FF7E-4C9A-4038-ACBB-03AFAD95BAEB}" destId="{AE916DBA-791D-374A-9E9D-B96600696B0C}" srcOrd="2" destOrd="0" parTransId="{922A6054-6012-7C4D-BF3F-5C516861B2F5}" sibTransId="{79A36C74-C7F2-D648-8384-2A0CFCB9E17A}"/>
    <dgm:cxn modelId="{A8B00A71-394C-4C82-AEE2-236F57C6630C}" type="presOf" srcId="{BBE1AB4A-96EC-0B4A-82C1-1F33D2AF3687}" destId="{77D73681-EA8A-6C41-8EBD-634CEE7F2E75}" srcOrd="0" destOrd="2" presId="urn:microsoft.com/office/officeart/2009/3/layout/DescendingProcess"/>
    <dgm:cxn modelId="{55D1BB90-35CF-4063-8AA7-CB010C8A9324}" type="presOf" srcId="{46A6E4EE-19E1-3649-9B4F-B21F1AF5AC2A}" destId="{BCF17593-27F2-A541-8E13-6E186D77A67F}" srcOrd="0" destOrd="1" presId="urn:microsoft.com/office/officeart/2009/3/layout/DescendingProcess"/>
    <dgm:cxn modelId="{176C3F79-533A-E44E-ACD6-696D0A520513}" srcId="{AE916DBA-791D-374A-9E9D-B96600696B0C}" destId="{A3576D58-857F-B64A-ABC4-DAE51A2F114A}" srcOrd="2" destOrd="0" parTransId="{65DE0D50-3CD6-F14C-8E86-E6D988A66BB2}" sibTransId="{08872F4D-C06A-D44F-8A46-436E927DB468}"/>
    <dgm:cxn modelId="{9C952DC5-097D-5847-AACA-3B5F8606D24A}" srcId="{FEF3FF7E-4C9A-4038-ACBB-03AFAD95BAEB}" destId="{DDCDFA66-1747-2C49-A07D-61FDB3E6FE72}" srcOrd="3" destOrd="0" parTransId="{1C929845-65D9-1A47-BE06-1B371659646D}" sibTransId="{BA96E463-8D87-464E-9E49-16783EFF94C7}"/>
    <dgm:cxn modelId="{F034D71F-70B6-4678-B4ED-3FF902612C9F}" srcId="{FEF3FF7E-4C9A-4038-ACBB-03AFAD95BAEB}" destId="{279CCB20-FB29-492E-8623-2B416D1BDE2B}" srcOrd="0" destOrd="0" parTransId="{4C383B7F-26FE-4A88-B38B-51E51D8DD228}" sibTransId="{1B5605DA-5B9B-42B5-BC29-CCCB57D5654A}"/>
    <dgm:cxn modelId="{86B0EF60-3619-1A4E-9A36-959E26758937}" srcId="{2D249260-F15A-4459-9C69-1F40F6A38830}" destId="{83690AFE-EE83-1044-9E58-028FC98616A9}" srcOrd="0" destOrd="0" parTransId="{0F15E117-FEC0-7948-B47D-CB2DDC0DBF8B}" sibTransId="{4AD4055D-EEAD-E943-BFB3-7F9FE48802B8}"/>
    <dgm:cxn modelId="{76DCECE3-74C5-407E-A0B7-A6E405B0B301}" type="presOf" srcId="{B561331B-1082-CA42-865A-0ED1C14980F6}" destId="{BCF17593-27F2-A541-8E13-6E186D77A67F}" srcOrd="0" destOrd="4" presId="urn:microsoft.com/office/officeart/2009/3/layout/DescendingProcess"/>
    <dgm:cxn modelId="{C21DE02F-9618-B947-8819-3F0191DF63C4}" srcId="{2D249260-F15A-4459-9C69-1F40F6A38830}" destId="{B85C455C-5D09-B64B-8D44-9077AE1A4378}" srcOrd="1" destOrd="0" parTransId="{A683C179-6E88-1848-A15D-DD81A759EC8F}" sibTransId="{E4E959ED-0581-BB45-8CE3-9EA0B57889D5}"/>
    <dgm:cxn modelId="{9BA04B89-5BB2-C144-ADA0-8612152D15E8}" srcId="{DDCDFA66-1747-2C49-A07D-61FDB3E6FE72}" destId="{9F716A4F-8C71-A344-9785-E83F2C3C4EAB}" srcOrd="0" destOrd="0" parTransId="{703BCA11-A9DA-E84D-B373-AA3226DCB09C}" sibTransId="{4C849F2F-201F-BD40-8FE4-254DB5589C1B}"/>
    <dgm:cxn modelId="{139F87CC-B5FA-4940-ADA0-3C2858C1B280}" type="presOf" srcId="{043D631B-7025-5C42-BE68-F712CA565A71}" destId="{C9FE0B64-D762-9246-9E99-3ACDD7516D65}" srcOrd="0" destOrd="2" presId="urn:microsoft.com/office/officeart/2009/3/layout/DescendingProcess"/>
    <dgm:cxn modelId="{0E8F7F26-C9AC-AB41-8339-D125A17AD220}" srcId="{AE916DBA-791D-374A-9E9D-B96600696B0C}" destId="{06331A29-8CB1-EC49-9046-5ECED04CDA45}" srcOrd="1" destOrd="0" parTransId="{EB76B192-24E6-B545-840C-12B4904B0807}" sibTransId="{9454224C-AA9F-CF4C-922B-C18A03F68D58}"/>
    <dgm:cxn modelId="{2A03F2BE-EAA3-4461-8F2F-C5012CCFFFD3}" type="presOf" srcId="{3667A7BD-A82E-8C43-8425-C61AA2320936}" destId="{63C9A6DF-B761-AA4B-BDF1-CC4F0B692084}" srcOrd="0" destOrd="3" presId="urn:microsoft.com/office/officeart/2009/3/layout/DescendingProcess"/>
    <dgm:cxn modelId="{E63F2F77-6F46-403E-A7A5-9F7AE7536E36}" type="presOf" srcId="{B7EE398D-355F-7F46-92D3-B9AF23C9986F}" destId="{C53730D3-C5D1-6042-BC52-1D0E9F9152AC}" srcOrd="0" destOrd="0" presId="urn:microsoft.com/office/officeart/2009/3/layout/DescendingProcess"/>
    <dgm:cxn modelId="{BA4E0FFD-C1EB-4052-9175-D8CD8B5F57B2}" type="presOf" srcId="{A1E4F395-EC25-764E-AD2C-270D5943DC9A}" destId="{77D73681-EA8A-6C41-8EBD-634CEE7F2E75}" srcOrd="0" destOrd="3" presId="urn:microsoft.com/office/officeart/2009/3/layout/DescendingProcess"/>
    <dgm:cxn modelId="{E426A5A1-2DD6-4690-A703-CAE5B2F8B98F}" type="presOf" srcId="{BA96E463-8D87-464E-9E49-16783EFF94C7}" destId="{BCF8783D-21C9-494E-BE3A-DD3A14A069B7}" srcOrd="0" destOrd="0" presId="urn:microsoft.com/office/officeart/2009/3/layout/DescendingProcess"/>
    <dgm:cxn modelId="{B9DC7BD5-0ECE-B644-B9C1-AE341E2702A9}" srcId="{B7EE398D-355F-7F46-92D3-B9AF23C9986F}" destId="{F779A7FF-B07A-A94A-8D09-883B9AB4F8E0}" srcOrd="0" destOrd="0" parTransId="{E9FA9156-7CE5-6248-BEC0-A1CED35F4758}" sibTransId="{21557867-C4EE-C74E-B6D5-0311C677CC4D}"/>
    <dgm:cxn modelId="{7FF7F860-14E7-4D23-98AF-DC9D60123378}" type="presOf" srcId="{A3576D58-857F-B64A-ABC4-DAE51A2F114A}" destId="{BCF17593-27F2-A541-8E13-6E186D77A67F}" srcOrd="0" destOrd="3" presId="urn:microsoft.com/office/officeart/2009/3/layout/DescendingProcess"/>
    <dgm:cxn modelId="{AEB571ED-5413-4984-820B-2BF64A236C30}" type="presOf" srcId="{FEF3FF7E-4C9A-4038-ACBB-03AFAD95BAEB}" destId="{3A13BBA3-3706-B543-86FE-18EE8830723B}" srcOrd="0" destOrd="0" presId="urn:microsoft.com/office/officeart/2009/3/layout/DescendingProcess"/>
    <dgm:cxn modelId="{1368FD97-880D-7A4F-96DB-43D596391FDC}" srcId="{DDCDFA66-1747-2C49-A07D-61FDB3E6FE72}" destId="{A224C3F9-B9CE-9C4D-A408-84D688B3D681}" srcOrd="3" destOrd="0" parTransId="{21BE087B-C3E6-B44A-8337-C6631FBD7356}" sibTransId="{AB8652E2-BF5D-6D48-B952-E984552B6C67}"/>
    <dgm:cxn modelId="{A2852E16-F9BF-446C-BEB3-1F55F5338F6A}" type="presOf" srcId="{A224C3F9-B9CE-9C4D-A408-84D688B3D681}" destId="{77D73681-EA8A-6C41-8EBD-634CEE7F2E75}" srcOrd="0" destOrd="4" presId="urn:microsoft.com/office/officeart/2009/3/layout/DescendingProcess"/>
    <dgm:cxn modelId="{E458562D-56FF-C549-85F3-58BCAE59C7FD}" srcId="{FEF3FF7E-4C9A-4038-ACBB-03AFAD95BAEB}" destId="{B7EE398D-355F-7F46-92D3-B9AF23C9986F}" srcOrd="1" destOrd="0" parTransId="{8E3EFF24-591D-A948-A1A0-22EB257A0967}" sibTransId="{8FC2C301-5320-2847-971C-C587279A0B7D}"/>
    <dgm:cxn modelId="{EAB5F1BB-2044-442C-94EF-8CF1E3E8642A}" type="presOf" srcId="{DDCDFA66-1747-2C49-A07D-61FDB3E6FE72}" destId="{77D73681-EA8A-6C41-8EBD-634CEE7F2E75}" srcOrd="0" destOrd="0" presId="urn:microsoft.com/office/officeart/2009/3/layout/DescendingProcess"/>
    <dgm:cxn modelId="{CB16BFCD-55B8-4156-81FC-067273D4B12D}" type="presOf" srcId="{8FC2C301-5320-2847-971C-C587279A0B7D}" destId="{03CE6823-F904-384F-8952-D133DD1D4EB1}" srcOrd="0" destOrd="0" presId="urn:microsoft.com/office/officeart/2009/3/layout/DescendingProcess"/>
    <dgm:cxn modelId="{85F7FE0F-E202-824C-BA50-8AAACB3EE481}" srcId="{279CCB20-FB29-492E-8623-2B416D1BDE2B}" destId="{043D631B-7025-5C42-BE68-F712CA565A71}" srcOrd="1" destOrd="0" parTransId="{543CBE42-8020-AB41-927C-0A148394926F}" sibTransId="{0DD4FC2A-373F-2D41-87F5-B16F483F5F8E}"/>
    <dgm:cxn modelId="{0F4CD4A6-B24F-BE46-875D-6E7F02415517}" srcId="{AE916DBA-791D-374A-9E9D-B96600696B0C}" destId="{B561331B-1082-CA42-865A-0ED1C14980F6}" srcOrd="3" destOrd="0" parTransId="{49DCFE29-7AD8-8949-9700-85A5EA560BA1}" sibTransId="{C5C9B73C-8F46-E24A-8917-428E54C33962}"/>
    <dgm:cxn modelId="{FABBE5F5-7838-4F4F-9E93-378690BA3499}" srcId="{B7EE398D-355F-7F46-92D3-B9AF23C9986F}" destId="{4E4D23EF-67DD-F040-812F-7E971E6E2609}" srcOrd="1" destOrd="0" parTransId="{412EC332-21B1-5F43-8CDC-F92418A3DFBD}" sibTransId="{31F1D298-7D96-A244-98AF-9635FC31E356}"/>
    <dgm:cxn modelId="{0CE8F1F8-1E69-4FDD-957A-565FEB8209D3}" type="presOf" srcId="{83690AFE-EE83-1044-9E58-028FC98616A9}" destId="{63C9A6DF-B761-AA4B-BDF1-CC4F0B692084}" srcOrd="0" destOrd="1" presId="urn:microsoft.com/office/officeart/2009/3/layout/DescendingProcess"/>
    <dgm:cxn modelId="{A18E3A78-D706-490F-A56C-EB917A5650B3}" type="presOf" srcId="{06331A29-8CB1-EC49-9046-5ECED04CDA45}" destId="{BCF17593-27F2-A541-8E13-6E186D77A67F}" srcOrd="0" destOrd="2" presId="urn:microsoft.com/office/officeart/2009/3/layout/DescendingProcess"/>
    <dgm:cxn modelId="{577DB7E1-43D7-46DF-8AD3-3E45E9A5D360}" type="presOf" srcId="{AE916DBA-791D-374A-9E9D-B96600696B0C}" destId="{BCF17593-27F2-A541-8E13-6E186D77A67F}" srcOrd="0" destOrd="0" presId="urn:microsoft.com/office/officeart/2009/3/layout/DescendingProcess"/>
    <dgm:cxn modelId="{CACFD132-D65F-CA44-B138-74626C00EC0C}" srcId="{AE916DBA-791D-374A-9E9D-B96600696B0C}" destId="{46A6E4EE-19E1-3649-9B4F-B21F1AF5AC2A}" srcOrd="0" destOrd="0" parTransId="{05F93B19-58BA-5C4E-BF16-A0E6EE41FD70}" sibTransId="{EB93B533-243A-DC44-AD39-F305A334408F}"/>
    <dgm:cxn modelId="{0F84FEB2-9F87-4872-B217-9A878EEBD3A1}" srcId="{FEF3FF7E-4C9A-4038-ACBB-03AFAD95BAEB}" destId="{2D249260-F15A-4459-9C69-1F40F6A38830}" srcOrd="4" destOrd="0" parTransId="{440BA13F-A652-4DEC-B4F8-5C0110F773A9}" sibTransId="{E8697A8F-D159-4C8E-BD60-E7920BF2C90E}"/>
    <dgm:cxn modelId="{A31985D8-9C3E-5B44-8BD1-87EDAF1E462A}" srcId="{279CCB20-FB29-492E-8623-2B416D1BDE2B}" destId="{B95C7A29-9150-FE48-958A-079A27470A72}" srcOrd="0" destOrd="0" parTransId="{89A8A4DE-EA7E-3145-8D2A-B5BF5B7513F0}" sibTransId="{A50C9BA5-EFFD-1A4C-947C-725EAB508D51}"/>
    <dgm:cxn modelId="{5B8CABE4-4908-419C-8B44-089D31075245}" type="presOf" srcId="{B95C7A29-9150-FE48-958A-079A27470A72}" destId="{C9FE0B64-D762-9246-9E99-3ACDD7516D65}" srcOrd="0" destOrd="1" presId="urn:microsoft.com/office/officeart/2009/3/layout/DescendingProcess"/>
    <dgm:cxn modelId="{C1998F65-7FDF-4F2F-8364-1BBC816DD76A}" type="presOf" srcId="{4E4D23EF-67DD-F040-812F-7E971E6E2609}" destId="{C53730D3-C5D1-6042-BC52-1D0E9F9152AC}" srcOrd="0" destOrd="2" presId="urn:microsoft.com/office/officeart/2009/3/layout/DescendingProcess"/>
    <dgm:cxn modelId="{B9EEA916-2DDB-6141-9ADF-A4B815B2FC6D}" srcId="{2D249260-F15A-4459-9C69-1F40F6A38830}" destId="{3667A7BD-A82E-8C43-8425-C61AA2320936}" srcOrd="2" destOrd="0" parTransId="{25757C2D-9FA3-DF48-95CE-06A9989C2890}" sibTransId="{4A5A8C6E-F9B0-8B45-B8D7-26E017F42932}"/>
    <dgm:cxn modelId="{CFBB94F9-A687-4EE1-A6BE-781F65F3CD2C}" type="presOf" srcId="{B85C455C-5D09-B64B-8D44-9077AE1A4378}" destId="{63C9A6DF-B761-AA4B-BDF1-CC4F0B692084}" srcOrd="0" destOrd="2" presId="urn:microsoft.com/office/officeart/2009/3/layout/DescendingProcess"/>
    <dgm:cxn modelId="{FE328C21-CA70-4752-A9D8-08DD6D82D337}" type="presParOf" srcId="{3A13BBA3-3706-B543-86FE-18EE8830723B}" destId="{E5580F38-EBAA-4447-9AEC-9A6ADE84EF98}" srcOrd="0" destOrd="0" presId="urn:microsoft.com/office/officeart/2009/3/layout/DescendingProcess"/>
    <dgm:cxn modelId="{F0E1122C-9A41-4AE8-8535-6833FC781BE5}" type="presParOf" srcId="{3A13BBA3-3706-B543-86FE-18EE8830723B}" destId="{C9FE0B64-D762-9246-9E99-3ACDD7516D65}" srcOrd="1" destOrd="0" presId="urn:microsoft.com/office/officeart/2009/3/layout/DescendingProcess"/>
    <dgm:cxn modelId="{58311E8B-6C7C-4AC2-9885-4BF5DD50B18E}" type="presParOf" srcId="{3A13BBA3-3706-B543-86FE-18EE8830723B}" destId="{C53730D3-C5D1-6042-BC52-1D0E9F9152AC}" srcOrd="2" destOrd="0" presId="urn:microsoft.com/office/officeart/2009/3/layout/DescendingProcess"/>
    <dgm:cxn modelId="{4881AB75-671B-49DD-8D7D-CB78592225C5}" type="presParOf" srcId="{3A13BBA3-3706-B543-86FE-18EE8830723B}" destId="{D5E2A66B-08AE-B941-B47A-0F562834D025}" srcOrd="3" destOrd="0" presId="urn:microsoft.com/office/officeart/2009/3/layout/DescendingProcess"/>
    <dgm:cxn modelId="{967100FA-E7A9-42CD-AC58-7373AF9BD19A}" type="presParOf" srcId="{D5E2A66B-08AE-B941-B47A-0F562834D025}" destId="{03CE6823-F904-384F-8952-D133DD1D4EB1}" srcOrd="0" destOrd="0" presId="urn:microsoft.com/office/officeart/2009/3/layout/DescendingProcess"/>
    <dgm:cxn modelId="{C4599C82-B5BD-4444-BF10-9BF59A417F26}" type="presParOf" srcId="{3A13BBA3-3706-B543-86FE-18EE8830723B}" destId="{BCF17593-27F2-A541-8E13-6E186D77A67F}" srcOrd="4" destOrd="0" presId="urn:microsoft.com/office/officeart/2009/3/layout/DescendingProcess"/>
    <dgm:cxn modelId="{81204E05-B24A-4006-B8BA-7025E70DDCE2}" type="presParOf" srcId="{3A13BBA3-3706-B543-86FE-18EE8830723B}" destId="{6D343974-94EB-C643-B537-FB0E9204987C}" srcOrd="5" destOrd="0" presId="urn:microsoft.com/office/officeart/2009/3/layout/DescendingProcess"/>
    <dgm:cxn modelId="{5BA96974-792B-4902-8084-ECB0B63100B6}" type="presParOf" srcId="{6D343974-94EB-C643-B537-FB0E9204987C}" destId="{01CF25C7-9B60-5F48-8B55-BFB9632DD05D}" srcOrd="0" destOrd="0" presId="urn:microsoft.com/office/officeart/2009/3/layout/DescendingProcess"/>
    <dgm:cxn modelId="{D6981540-9959-49C5-B854-1574CA580F8E}" type="presParOf" srcId="{3A13BBA3-3706-B543-86FE-18EE8830723B}" destId="{77D73681-EA8A-6C41-8EBD-634CEE7F2E75}" srcOrd="6" destOrd="0" presId="urn:microsoft.com/office/officeart/2009/3/layout/DescendingProcess"/>
    <dgm:cxn modelId="{8820D9F2-0541-4740-9334-0F51D59365AE}" type="presParOf" srcId="{3A13BBA3-3706-B543-86FE-18EE8830723B}" destId="{95D05150-0BA6-1645-A65C-FC0C605EAAFF}" srcOrd="7" destOrd="0" presId="urn:microsoft.com/office/officeart/2009/3/layout/DescendingProcess"/>
    <dgm:cxn modelId="{D314A54D-0974-4967-A14A-8E7DF606DFCA}" type="presParOf" srcId="{95D05150-0BA6-1645-A65C-FC0C605EAAFF}" destId="{BCF8783D-21C9-494E-BE3A-DD3A14A069B7}" srcOrd="0" destOrd="0" presId="urn:microsoft.com/office/officeart/2009/3/layout/DescendingProcess"/>
    <dgm:cxn modelId="{ECA17159-E764-4965-AF6C-A52C75DDB64C}" type="presParOf" srcId="{3A13BBA3-3706-B543-86FE-18EE8830723B}" destId="{63C9A6DF-B761-AA4B-BDF1-CC4F0B692084}" srcOrd="8" destOrd="0" presId="urn:microsoft.com/office/officeart/2009/3/layout/DescendingProcess"/>
  </dgm:cxnLst>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FD0D84-3AAD-1347-B3A9-1766DC7C8702}">
      <dsp:nvSpPr>
        <dsp:cNvPr id="0" name=""/>
        <dsp:cNvSpPr/>
      </dsp:nvSpPr>
      <dsp:spPr>
        <a:xfrm rot="1860301">
          <a:off x="2499464" y="-505711"/>
          <a:ext cx="3088223" cy="5173847"/>
        </a:xfrm>
        <a:prstGeom prst="swooshArrow">
          <a:avLst>
            <a:gd name="adj1" fmla="val 16310"/>
            <a:gd name="adj2" fmla="val 313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C3BBB69-1FD6-324A-AD23-B85D7418F4E7}">
      <dsp:nvSpPr>
        <dsp:cNvPr id="0" name=""/>
        <dsp:cNvSpPr/>
      </dsp:nvSpPr>
      <dsp:spPr>
        <a:xfrm>
          <a:off x="4995730" y="895823"/>
          <a:ext cx="102991" cy="102991"/>
        </a:xfrm>
        <a:prstGeom prst="ellipse">
          <a:avLst/>
        </a:prstGeom>
        <a:no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 modelId="{7485CB75-EF90-6B45-A359-8B3A51F484E8}">
      <dsp:nvSpPr>
        <dsp:cNvPr id="0" name=""/>
        <dsp:cNvSpPr/>
      </dsp:nvSpPr>
      <dsp:spPr>
        <a:xfrm>
          <a:off x="3936039" y="1252666"/>
          <a:ext cx="102991" cy="102991"/>
        </a:xfrm>
        <a:prstGeom prst="ellipse">
          <a:avLst/>
        </a:prstGeom>
        <a:no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 modelId="{9071E746-13E3-4C40-ACA8-ECCA80A63803}">
      <dsp:nvSpPr>
        <dsp:cNvPr id="0" name=""/>
        <dsp:cNvSpPr/>
      </dsp:nvSpPr>
      <dsp:spPr>
        <a:xfrm>
          <a:off x="287624" y="3271620"/>
          <a:ext cx="2616549" cy="1323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b="1" kern="1200" dirty="0" smtClean="0">
              <a:latin typeface="+mj-lt"/>
            </a:rPr>
            <a:t>Foundation</a:t>
          </a:r>
          <a:endParaRPr lang="en-US" sz="1800" b="1"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Model Characteristics </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Principles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Critical Components</a:t>
          </a:r>
          <a:endParaRPr lang="en-US" sz="1800" kern="1200" dirty="0">
            <a:latin typeface="+mj-lt"/>
          </a:endParaRPr>
        </a:p>
      </dsp:txBody>
      <dsp:txXfrm>
        <a:off x="287624" y="3271620"/>
        <a:ext cx="2616549" cy="1323822"/>
      </dsp:txXfrm>
    </dsp:sp>
    <dsp:sp modelId="{C861A64B-6C3A-FA4D-8CC8-25FDFAF96EF7}">
      <dsp:nvSpPr>
        <dsp:cNvPr id="0" name=""/>
        <dsp:cNvSpPr/>
      </dsp:nvSpPr>
      <dsp:spPr>
        <a:xfrm>
          <a:off x="2908827" y="2278634"/>
          <a:ext cx="2869151" cy="2136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b="1" kern="1200" dirty="0" smtClean="0">
              <a:latin typeface="+mj-lt"/>
            </a:rPr>
            <a:t>Practice Tools</a:t>
          </a:r>
          <a:endParaRPr lang="en-US" sz="1800" b="1"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Mapping</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Pivoting</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Case Planning Guide</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Supervisor Matrix</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Pathways and Planning</a:t>
          </a:r>
          <a:endParaRPr lang="en-US" sz="1800" kern="1200" dirty="0">
            <a:latin typeface="+mj-lt"/>
          </a:endParaRPr>
        </a:p>
      </dsp:txBody>
      <dsp:txXfrm>
        <a:off x="2908827" y="2278634"/>
        <a:ext cx="2869151" cy="2136638"/>
      </dsp:txXfrm>
    </dsp:sp>
    <dsp:sp modelId="{BACE31A7-2154-B142-B00E-0D22B0F35587}">
      <dsp:nvSpPr>
        <dsp:cNvPr id="0" name=""/>
        <dsp:cNvSpPr/>
      </dsp:nvSpPr>
      <dsp:spPr>
        <a:xfrm>
          <a:off x="0" y="392926"/>
          <a:ext cx="5027786" cy="1442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b="1" kern="1200" dirty="0" smtClean="0">
              <a:latin typeface="+mj-lt"/>
            </a:rPr>
            <a:t>Domestic Violence Informed Child Welfare System</a:t>
          </a:r>
          <a:endParaRPr lang="en-US" sz="1800" b="1"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Improved Competencies</a:t>
          </a:r>
          <a:endParaRPr lang="en-US" sz="1800" kern="1200" dirty="0">
            <a:latin typeface="+mj-lt"/>
          </a:endParaRPr>
        </a:p>
        <a:p>
          <a:pPr marL="171450" lvl="1" indent="-171450" algn="l" defTabSz="800100">
            <a:lnSpc>
              <a:spcPct val="90000"/>
            </a:lnSpc>
            <a:spcBef>
              <a:spcPct val="0"/>
            </a:spcBef>
            <a:spcAft>
              <a:spcPct val="15000"/>
            </a:spcAft>
            <a:buChar char="••"/>
          </a:pPr>
          <a:r>
            <a:rPr lang="en-US" sz="1800" kern="1200" dirty="0" smtClean="0">
              <a:latin typeface="+mj-lt"/>
            </a:rPr>
            <a:t>Improved Cross System Collaboration</a:t>
          </a:r>
          <a:endParaRPr lang="en-US" sz="1800" kern="1200" dirty="0">
            <a:latin typeface="+mj-lt"/>
          </a:endParaRPr>
        </a:p>
      </dsp:txBody>
      <dsp:txXfrm>
        <a:off x="0" y="392926"/>
        <a:ext cx="5027786" cy="1442378"/>
      </dsp:txXfrm>
    </dsp:sp>
    <dsp:sp modelId="{AA168215-2655-DD4F-8875-0A97F7FE88BA}">
      <dsp:nvSpPr>
        <dsp:cNvPr id="0" name=""/>
        <dsp:cNvSpPr/>
      </dsp:nvSpPr>
      <dsp:spPr>
        <a:xfrm>
          <a:off x="5289680" y="1628224"/>
          <a:ext cx="3549519" cy="1731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b="1" kern="1200" dirty="0" smtClean="0">
              <a:solidFill>
                <a:schemeClr val="tx1"/>
              </a:solidFill>
              <a:latin typeface="+mj-lt"/>
            </a:rPr>
            <a:t>Better Outcomes for Families: Safety, Well Being &amp; Permanency</a:t>
          </a:r>
          <a:endParaRPr lang="en-US" sz="1800" b="1" kern="1200" dirty="0">
            <a:solidFill>
              <a:schemeClr val="tx1"/>
            </a:solidFill>
            <a:latin typeface="+mj-lt"/>
          </a:endParaRPr>
        </a:p>
        <a:p>
          <a:pPr marL="171450" lvl="1" indent="-171450" algn="l" defTabSz="800100">
            <a:lnSpc>
              <a:spcPct val="90000"/>
            </a:lnSpc>
            <a:spcBef>
              <a:spcPct val="0"/>
            </a:spcBef>
            <a:spcAft>
              <a:spcPct val="15000"/>
            </a:spcAft>
            <a:buChar char="••"/>
          </a:pPr>
          <a:r>
            <a:rPr lang="en-US" sz="1800" kern="1200" dirty="0" smtClean="0">
              <a:solidFill>
                <a:schemeClr val="tx1"/>
              </a:solidFill>
              <a:latin typeface="+mj-lt"/>
            </a:rPr>
            <a:t>Better Assessment </a:t>
          </a: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r>
            <a:rPr lang="en-US" sz="1800" kern="1200" dirty="0" smtClean="0">
              <a:solidFill>
                <a:schemeClr val="tx1"/>
              </a:solidFill>
              <a:latin typeface="+mj-lt"/>
            </a:rPr>
            <a:t>Better Partnerships</a:t>
          </a:r>
          <a:endParaRPr lang="en-US" sz="1800" kern="1200" dirty="0">
            <a:solidFill>
              <a:schemeClr val="tx1"/>
            </a:solidFill>
            <a:latin typeface="+mj-lt"/>
          </a:endParaRPr>
        </a:p>
        <a:p>
          <a:pPr marL="171450" lvl="1" indent="-171450" algn="l" defTabSz="800100">
            <a:lnSpc>
              <a:spcPct val="90000"/>
            </a:lnSpc>
            <a:spcBef>
              <a:spcPct val="0"/>
            </a:spcBef>
            <a:spcAft>
              <a:spcPct val="15000"/>
            </a:spcAft>
            <a:buChar char="••"/>
          </a:pPr>
          <a:r>
            <a:rPr lang="en-US" sz="1800" kern="1200" dirty="0" smtClean="0">
              <a:solidFill>
                <a:schemeClr val="tx1"/>
              </a:solidFill>
              <a:latin typeface="+mj-lt"/>
            </a:rPr>
            <a:t>Better Case Plans</a:t>
          </a:r>
          <a:endParaRPr lang="en-US" sz="1800" kern="1200" dirty="0">
            <a:solidFill>
              <a:schemeClr val="tx1"/>
            </a:solidFill>
            <a:latin typeface="+mj-lt"/>
          </a:endParaRPr>
        </a:p>
      </dsp:txBody>
      <dsp:txXfrm>
        <a:off x="5289680" y="1628224"/>
        <a:ext cx="3549519" cy="173193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580F38-EBAA-4447-9AEC-9A6ADE84EF98}">
      <dsp:nvSpPr>
        <dsp:cNvPr id="0" name=""/>
        <dsp:cNvSpPr/>
      </dsp:nvSpPr>
      <dsp:spPr>
        <a:xfrm rot="4215483">
          <a:off x="1087590" y="104156"/>
          <a:ext cx="3945725" cy="4594635"/>
        </a:xfrm>
        <a:prstGeom prst="swooshArrow">
          <a:avLst>
            <a:gd name="adj1" fmla="val 16310"/>
            <a:gd name="adj2" fmla="val 313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3CE6823-F904-384F-8952-D133DD1D4EB1}">
      <dsp:nvSpPr>
        <dsp:cNvPr id="0" name=""/>
        <dsp:cNvSpPr/>
      </dsp:nvSpPr>
      <dsp:spPr>
        <a:xfrm>
          <a:off x="4024829" y="2478149"/>
          <a:ext cx="111205" cy="111205"/>
        </a:xfrm>
        <a:prstGeom prst="ellipse">
          <a:avLst/>
        </a:prstGeom>
        <a:no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01CF25C7-9B60-5F48-8B55-BFB9632DD05D}">
      <dsp:nvSpPr>
        <dsp:cNvPr id="0" name=""/>
        <dsp:cNvSpPr/>
      </dsp:nvSpPr>
      <dsp:spPr>
        <a:xfrm>
          <a:off x="4803365" y="2858681"/>
          <a:ext cx="164729" cy="176445"/>
        </a:xfrm>
        <a:prstGeom prst="ellipse">
          <a:avLst/>
        </a:prstGeom>
        <a:no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BCF8783D-21C9-494E-BE3A-DD3A14A069B7}">
      <dsp:nvSpPr>
        <dsp:cNvPr id="0" name=""/>
        <dsp:cNvSpPr/>
      </dsp:nvSpPr>
      <dsp:spPr>
        <a:xfrm>
          <a:off x="4518219" y="2950698"/>
          <a:ext cx="111205" cy="111205"/>
        </a:xfrm>
        <a:prstGeom prst="ellipse">
          <a:avLst/>
        </a:prstGeom>
        <a:noFill/>
        <a:ln>
          <a:noFill/>
        </a:ln>
        <a:effectLst>
          <a:outerShdw blurRad="57150" dist="19050" dir="5400000" algn="ctr" rotWithShape="0">
            <a:srgbClr val="000000">
              <a:alpha val="63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C9FE0B64-D762-9246-9E99-3ACDD7516D65}">
      <dsp:nvSpPr>
        <dsp:cNvPr id="0" name=""/>
        <dsp:cNvSpPr/>
      </dsp:nvSpPr>
      <dsp:spPr>
        <a:xfrm>
          <a:off x="200424" y="141104"/>
          <a:ext cx="3579947" cy="1494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l" defTabSz="889000">
            <a:lnSpc>
              <a:spcPct val="90000"/>
            </a:lnSpc>
            <a:spcBef>
              <a:spcPct val="0"/>
            </a:spcBef>
            <a:spcAft>
              <a:spcPts val="300"/>
            </a:spcAft>
          </a:pPr>
          <a:r>
            <a:rPr lang="en-US" sz="2000" kern="1200" dirty="0" smtClean="0">
              <a:solidFill>
                <a:srgbClr val="BB0000"/>
              </a:solidFill>
              <a:latin typeface="Arial Black"/>
              <a:cs typeface="Arial Black"/>
            </a:rPr>
            <a:t>Perpetrator’s Pattern</a:t>
          </a:r>
          <a:endParaRPr lang="en-US" sz="2000" kern="1200" dirty="0">
            <a:solidFill>
              <a:srgbClr val="BB0000"/>
            </a:solidFill>
            <a:latin typeface="Arial Black"/>
            <a:cs typeface="Arial Black"/>
          </a:endParaRPr>
        </a:p>
        <a:p>
          <a:pPr marL="171450" lvl="1" indent="-171450" algn="l" defTabSz="711200">
            <a:lnSpc>
              <a:spcPct val="90000"/>
            </a:lnSpc>
            <a:spcBef>
              <a:spcPct val="0"/>
            </a:spcBef>
            <a:spcAft>
              <a:spcPts val="300"/>
            </a:spcAft>
            <a:buChar char="••"/>
          </a:pPr>
          <a:r>
            <a:rPr lang="en-US" sz="1600" kern="1200" dirty="0" smtClean="0">
              <a:latin typeface="+mj-lt"/>
            </a:rPr>
            <a:t>Coercive control toward adult survivor</a:t>
          </a:r>
          <a:endParaRPr lang="en-US" sz="1600" kern="1200" dirty="0">
            <a:latin typeface="+mj-lt"/>
          </a:endParaRPr>
        </a:p>
        <a:p>
          <a:pPr marL="171450" lvl="1" indent="-171450" algn="l" defTabSz="711200">
            <a:lnSpc>
              <a:spcPct val="90000"/>
            </a:lnSpc>
            <a:spcBef>
              <a:spcPct val="0"/>
            </a:spcBef>
            <a:spcAft>
              <a:spcPts val="600"/>
            </a:spcAft>
            <a:buChar char="••"/>
          </a:pPr>
          <a:r>
            <a:rPr lang="en-US" sz="1600" kern="1200" dirty="0" smtClean="0">
              <a:latin typeface="+mj-lt"/>
            </a:rPr>
            <a:t>Actions taken to harm children</a:t>
          </a:r>
          <a:endParaRPr lang="en-US" sz="1600" kern="1200" dirty="0">
            <a:latin typeface="+mj-lt"/>
          </a:endParaRPr>
        </a:p>
      </dsp:txBody>
      <dsp:txXfrm>
        <a:off x="200424" y="141104"/>
        <a:ext cx="3579947" cy="1494437"/>
      </dsp:txXfrm>
    </dsp:sp>
    <dsp:sp modelId="{C53730D3-C5D1-6042-BC52-1D0E9F9152AC}">
      <dsp:nvSpPr>
        <dsp:cNvPr id="0" name=""/>
        <dsp:cNvSpPr/>
      </dsp:nvSpPr>
      <dsp:spPr>
        <a:xfrm>
          <a:off x="3880879" y="472684"/>
          <a:ext cx="3061787" cy="1292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b="1" i="0" kern="1200" dirty="0" smtClean="0">
              <a:latin typeface="Arial"/>
              <a:cs typeface="Arial"/>
            </a:rPr>
            <a:t>Children’s Trauma &amp; Safety</a:t>
          </a:r>
          <a:endParaRPr lang="en-US" sz="1800" b="1" i="0" kern="1200" dirty="0">
            <a:latin typeface="Arial"/>
            <a:cs typeface="Arial"/>
          </a:endParaRPr>
        </a:p>
        <a:p>
          <a:pPr marL="171450" lvl="1" indent="-171450" algn="l" defTabSz="711200">
            <a:lnSpc>
              <a:spcPct val="90000"/>
            </a:lnSpc>
            <a:spcBef>
              <a:spcPct val="0"/>
            </a:spcBef>
            <a:spcAft>
              <a:spcPts val="300"/>
            </a:spcAft>
            <a:buChar char="••"/>
          </a:pPr>
          <a:r>
            <a:rPr lang="en-US" sz="1600" kern="1200" dirty="0" smtClean="0">
              <a:latin typeface="+mj-lt"/>
            </a:rPr>
            <a:t>Victim of physical abuse</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Seeing, hearing or learning about the violence</a:t>
          </a:r>
          <a:endParaRPr lang="en-US" sz="1600" kern="1200" dirty="0">
            <a:latin typeface="+mj-lt"/>
          </a:endParaRPr>
        </a:p>
      </dsp:txBody>
      <dsp:txXfrm>
        <a:off x="3880879" y="472684"/>
        <a:ext cx="3061787" cy="1292300"/>
      </dsp:txXfrm>
    </dsp:sp>
    <dsp:sp modelId="{BCF17593-27F2-A541-8E13-6E186D77A67F}">
      <dsp:nvSpPr>
        <dsp:cNvPr id="0" name=""/>
        <dsp:cNvSpPr/>
      </dsp:nvSpPr>
      <dsp:spPr>
        <a:xfrm>
          <a:off x="541956" y="1938853"/>
          <a:ext cx="2530719" cy="19942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b="1" i="0" kern="1200" dirty="0" smtClean="0">
              <a:latin typeface="Arial"/>
              <a:cs typeface="Arial"/>
            </a:rPr>
            <a:t>Effect on Partner’s Parenting</a:t>
          </a:r>
          <a:endParaRPr lang="en-US" sz="1800" b="1" i="0" kern="1200" dirty="0">
            <a:latin typeface="Arial"/>
            <a:cs typeface="Arial"/>
          </a:endParaRPr>
        </a:p>
        <a:p>
          <a:pPr marL="171450" lvl="1" indent="-171450" algn="l" defTabSz="711200">
            <a:lnSpc>
              <a:spcPct val="90000"/>
            </a:lnSpc>
            <a:spcBef>
              <a:spcPct val="0"/>
            </a:spcBef>
            <a:spcAft>
              <a:spcPts val="300"/>
            </a:spcAft>
            <a:buChar char="••"/>
          </a:pPr>
          <a:r>
            <a:rPr lang="en-US" sz="1600" kern="1200" dirty="0" smtClean="0">
              <a:latin typeface="+mj-lt"/>
            </a:rPr>
            <a:t>Depression, PTSD, anxiety, substance abuse</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Loss of authority</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Energy goes to </a:t>
          </a:r>
          <a:br>
            <a:rPr lang="en-US" sz="1600" kern="1200" dirty="0" smtClean="0">
              <a:latin typeface="+mj-lt"/>
            </a:rPr>
          </a:br>
          <a:r>
            <a:rPr lang="en-US" sz="1600" kern="1200" dirty="0" smtClean="0">
              <a:latin typeface="+mj-lt"/>
            </a:rPr>
            <a:t>addressing perpetrator instead of children </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Interference with day to day routine and basic care</a:t>
          </a:r>
          <a:endParaRPr lang="en-US" sz="1600" kern="1200" dirty="0">
            <a:latin typeface="+mj-lt"/>
          </a:endParaRPr>
        </a:p>
      </dsp:txBody>
      <dsp:txXfrm>
        <a:off x="541956" y="1938853"/>
        <a:ext cx="2530719" cy="1994213"/>
      </dsp:txXfrm>
    </dsp:sp>
    <dsp:sp modelId="{77D73681-EA8A-6C41-8EBD-634CEE7F2E75}">
      <dsp:nvSpPr>
        <dsp:cNvPr id="0" name=""/>
        <dsp:cNvSpPr/>
      </dsp:nvSpPr>
      <dsp:spPr>
        <a:xfrm>
          <a:off x="6002149" y="1630550"/>
          <a:ext cx="2182292" cy="1987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b="1" i="0" kern="1200" dirty="0" smtClean="0">
              <a:latin typeface="Arial"/>
              <a:cs typeface="Arial"/>
            </a:rPr>
            <a:t>Effects on Family Ecology</a:t>
          </a:r>
          <a:endParaRPr lang="en-US" sz="1800" b="1" i="0" kern="1200" dirty="0">
            <a:latin typeface="Arial"/>
            <a:cs typeface="Arial"/>
          </a:endParaRPr>
        </a:p>
        <a:p>
          <a:pPr marL="171450" lvl="1" indent="-171450" algn="l" defTabSz="711200">
            <a:lnSpc>
              <a:spcPct val="90000"/>
            </a:lnSpc>
            <a:spcBef>
              <a:spcPct val="0"/>
            </a:spcBef>
            <a:spcAft>
              <a:spcPts val="300"/>
            </a:spcAft>
            <a:buChar char="••"/>
          </a:pPr>
          <a:r>
            <a:rPr lang="en-US" sz="1600" kern="1200" dirty="0" smtClean="0">
              <a:latin typeface="+mj-lt"/>
            </a:rPr>
            <a:t>Loss of income</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Housing instability</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Loss of contact with extended family</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Educational and social disruptions</a:t>
          </a:r>
          <a:endParaRPr lang="en-US" sz="1600" kern="1200" dirty="0">
            <a:latin typeface="+mj-lt"/>
          </a:endParaRPr>
        </a:p>
      </dsp:txBody>
      <dsp:txXfrm>
        <a:off x="6002149" y="1630550"/>
        <a:ext cx="2182292" cy="1987348"/>
      </dsp:txXfrm>
    </dsp:sp>
    <dsp:sp modelId="{63C9A6DF-B761-AA4B-BDF1-CC4F0B692084}">
      <dsp:nvSpPr>
        <dsp:cNvPr id="0" name=""/>
        <dsp:cNvSpPr/>
      </dsp:nvSpPr>
      <dsp:spPr>
        <a:xfrm>
          <a:off x="4099804" y="3794539"/>
          <a:ext cx="4234217" cy="1204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lvl="0" algn="l" defTabSz="889000">
            <a:lnSpc>
              <a:spcPct val="90000"/>
            </a:lnSpc>
            <a:spcBef>
              <a:spcPct val="0"/>
            </a:spcBef>
            <a:spcAft>
              <a:spcPts val="300"/>
            </a:spcAft>
          </a:pPr>
          <a:r>
            <a:rPr lang="en-US" sz="2000" kern="1200" dirty="0" smtClean="0">
              <a:solidFill>
                <a:srgbClr val="BB0000"/>
              </a:solidFill>
              <a:latin typeface="Arial Black"/>
              <a:cs typeface="Arial Black"/>
            </a:rPr>
            <a:t>Harm to Child</a:t>
          </a:r>
          <a:endParaRPr lang="en-US" sz="2000" kern="1200" dirty="0">
            <a:solidFill>
              <a:srgbClr val="BB0000"/>
            </a:solidFill>
            <a:latin typeface="Arial Black"/>
            <a:cs typeface="Arial Black"/>
          </a:endParaRPr>
        </a:p>
        <a:p>
          <a:pPr marL="171450" lvl="1" indent="-171450" algn="l" defTabSz="711200">
            <a:lnSpc>
              <a:spcPct val="90000"/>
            </a:lnSpc>
            <a:spcBef>
              <a:spcPct val="0"/>
            </a:spcBef>
            <a:spcAft>
              <a:spcPts val="300"/>
            </a:spcAft>
            <a:buChar char="••"/>
          </a:pPr>
          <a:r>
            <a:rPr lang="en-US" sz="1600" kern="1200" dirty="0" smtClean="0">
              <a:latin typeface="+mj-lt"/>
            </a:rPr>
            <a:t>Behavioral, Emotional, Social, Educational</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Developmental</a:t>
          </a:r>
          <a:endParaRPr lang="en-US" sz="1600" kern="1200" dirty="0">
            <a:latin typeface="+mj-lt"/>
          </a:endParaRPr>
        </a:p>
        <a:p>
          <a:pPr marL="171450" lvl="1" indent="-171450" algn="l" defTabSz="711200">
            <a:lnSpc>
              <a:spcPct val="90000"/>
            </a:lnSpc>
            <a:spcBef>
              <a:spcPct val="0"/>
            </a:spcBef>
            <a:spcAft>
              <a:spcPts val="300"/>
            </a:spcAft>
            <a:buChar char="••"/>
          </a:pPr>
          <a:r>
            <a:rPr lang="en-US" sz="1600" kern="1200" dirty="0" smtClean="0">
              <a:latin typeface="+mj-lt"/>
            </a:rPr>
            <a:t>Physical Injury</a:t>
          </a:r>
          <a:endParaRPr lang="en-US" sz="1600" kern="1200" dirty="0">
            <a:latin typeface="+mj-lt"/>
          </a:endParaRPr>
        </a:p>
      </dsp:txBody>
      <dsp:txXfrm>
        <a:off x="4099804" y="3794539"/>
        <a:ext cx="4234217" cy="1204095"/>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3AB1F04-C94A-43C0-8C3A-80A21E540D2E}" type="datetimeFigureOut">
              <a:rPr lang="en-GB" smtClean="0"/>
              <a:pPr/>
              <a:t>4/3/18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DC0A727-3CA3-45EC-8350-202C349CCB6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46748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
            </a:r>
            <a:br>
              <a:rPr lang="en-US" dirty="0" smtClean="0"/>
            </a:br>
            <a:endParaRPr lang="en-US" dirty="0" smtClean="0"/>
          </a:p>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1</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9434057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10</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5684992"/>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effectLst/>
              </a:rPr>
              <a:t/>
            </a:r>
            <a:br>
              <a:rPr lang="en-GB" dirty="0" smtClean="0">
                <a:effectLst/>
              </a:rPr>
            </a:br>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11</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1948961"/>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smtClean="0">
              <a:solidFill>
                <a:srgbClr val="C00000"/>
              </a:solidFill>
              <a:latin typeface="Arial Narrow"/>
              <a:cs typeface="Arial Narrow"/>
            </a:endParaRPr>
          </a:p>
          <a:p>
            <a:endParaRPr lang="en-GB" baseline="0" dirty="0" smtClean="0"/>
          </a:p>
        </p:txBody>
      </p:sp>
      <p:sp>
        <p:nvSpPr>
          <p:cNvPr id="4" name="Slide Number Placeholder 3"/>
          <p:cNvSpPr>
            <a:spLocks noGrp="1"/>
          </p:cNvSpPr>
          <p:nvPr>
            <p:ph type="sldNum" sz="quarter" idx="10"/>
          </p:nvPr>
        </p:nvSpPr>
        <p:spPr/>
        <p:txBody>
          <a:bodyPr/>
          <a:lstStyle/>
          <a:p>
            <a:fld id="{3DC0A727-3CA3-45EC-8350-202C349CCB6E}" type="slidenum">
              <a:rPr lang="en-GB" smtClean="0"/>
              <a:pPr/>
              <a:t>12</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70099331"/>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6818A9C0-D889-BA44-89D0-9EAAF7A0A882}" type="slidenum">
              <a:rPr lang="en-US" smtClean="0"/>
              <a:pPr/>
              <a:t>13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8573460"/>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14</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854831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15</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3549010"/>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16</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9565692"/>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C0A727-3CA3-45EC-8350-202C349CCB6E}" type="slidenum">
              <a:rPr lang="en-GB" smtClean="0"/>
              <a:pPr/>
              <a:t>17</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29274970"/>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C0A727-3CA3-45EC-8350-202C349CCB6E}" type="slidenum">
              <a:rPr lang="en-GB" smtClean="0"/>
              <a:pPr/>
              <a:t>18</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46795488"/>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19</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094522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2</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86069959"/>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C0A727-3CA3-45EC-8350-202C349CCB6E}" type="slidenum">
              <a:rPr lang="en-GB" smtClean="0"/>
              <a:pPr/>
              <a:t>20</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4134953"/>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C0A727-3CA3-45EC-8350-202C349CCB6E}" type="slidenum">
              <a:rPr lang="en-GB" smtClean="0"/>
              <a:pPr/>
              <a:t>21</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60610027"/>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C0A727-3CA3-45EC-8350-202C349CCB6E}" type="slidenum">
              <a:rPr lang="en-GB" smtClean="0"/>
              <a:pPr/>
              <a:t>22</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8712197"/>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C0A727-3CA3-45EC-8350-202C349CCB6E}" type="slidenum">
              <a:rPr lang="en-GB" smtClean="0"/>
              <a:pPr/>
              <a:t>23</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1345882"/>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C0A727-3CA3-45EC-8350-202C349CCB6E}" type="slidenum">
              <a:rPr lang="en-GB" smtClean="0"/>
              <a:pPr/>
              <a:t>24</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2729990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3</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900317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4</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2516298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5</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2855810"/>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Information</a:t>
            </a:r>
            <a:r>
              <a:rPr lang="en-GB" sz="1200" kern="1200" baseline="0" dirty="0" smtClean="0">
                <a:solidFill>
                  <a:schemeClr val="tx1"/>
                </a:solidFill>
                <a:effectLst/>
                <a:latin typeface="+mn-lt"/>
                <a:ea typeface="+mn-ea"/>
                <a:cs typeface="+mn-cs"/>
              </a:rPr>
              <a:t> taken </a:t>
            </a:r>
            <a:r>
              <a:rPr lang="en-GB" sz="1200" kern="1200" dirty="0" smtClean="0">
                <a:solidFill>
                  <a:schemeClr val="tx1"/>
                </a:solidFill>
                <a:effectLst/>
                <a:latin typeface="+mn-lt"/>
                <a:ea typeface="+mn-ea"/>
                <a:cs typeface="+mn-cs"/>
              </a:rPr>
              <a:t>from S&amp; T materials:</a:t>
            </a:r>
            <a:r>
              <a:rPr lang="en-GB" sz="1200" kern="1200" baseline="0" dirty="0" smtClean="0">
                <a:solidFill>
                  <a:schemeClr val="tx1"/>
                </a:solidFill>
                <a:effectLst/>
                <a:latin typeface="+mn-lt"/>
                <a:ea typeface="+mn-ea"/>
                <a:cs typeface="+mn-cs"/>
              </a:rPr>
              <a:t> - </a:t>
            </a:r>
            <a:r>
              <a:rPr lang="en-GB" sz="1200" kern="1200" dirty="0" smtClean="0">
                <a:solidFill>
                  <a:schemeClr val="tx1"/>
                </a:solidFill>
                <a:effectLst/>
                <a:latin typeface="+mn-lt"/>
                <a:ea typeface="+mn-ea"/>
                <a:cs typeface="+mn-cs"/>
              </a:rPr>
              <a:t>“To comprehensively address perpetrator accountability and change in the context of child safety requires a thoughtful examination of the impact of </a:t>
            </a:r>
            <a:r>
              <a:rPr lang="en-GB" sz="1200" b="1" kern="1200" dirty="0" smtClean="0">
                <a:solidFill>
                  <a:schemeClr val="tx1"/>
                </a:solidFill>
                <a:effectLst/>
                <a:latin typeface="+mn-lt"/>
                <a:ea typeface="+mn-ea"/>
                <a:cs typeface="+mn-cs"/>
              </a:rPr>
              <a:t>biological</a:t>
            </a:r>
            <a:r>
              <a:rPr lang="en-GB" sz="1200" kern="1200" dirty="0" smtClean="0">
                <a:solidFill>
                  <a:schemeClr val="tx1"/>
                </a:solidFill>
                <a:effectLst/>
                <a:latin typeface="+mn-lt"/>
                <a:ea typeface="+mn-ea"/>
                <a:cs typeface="+mn-cs"/>
              </a:rPr>
              <a:t> or </a:t>
            </a:r>
            <a:r>
              <a:rPr lang="en-GB" sz="1200" b="1" kern="1200" dirty="0" smtClean="0">
                <a:solidFill>
                  <a:schemeClr val="tx1"/>
                </a:solidFill>
                <a:effectLst/>
                <a:latin typeface="+mn-lt"/>
                <a:ea typeface="+mn-ea"/>
                <a:cs typeface="+mn-cs"/>
              </a:rPr>
              <a:t>social</a:t>
            </a:r>
            <a:r>
              <a:rPr lang="en-GB" sz="1200" kern="1200" dirty="0" smtClean="0">
                <a:solidFill>
                  <a:schemeClr val="tx1"/>
                </a:solidFill>
                <a:effectLst/>
                <a:latin typeface="+mn-lt"/>
                <a:ea typeface="+mn-ea"/>
                <a:cs typeface="+mn-cs"/>
              </a:rPr>
              <a:t> father’s abusive </a:t>
            </a:r>
            <a:r>
              <a:rPr lang="en-GB" sz="1200" kern="1200" dirty="0" err="1" smtClean="0">
                <a:solidFill>
                  <a:schemeClr val="tx1"/>
                </a:solidFill>
                <a:effectLst/>
                <a:latin typeface="+mn-lt"/>
                <a:ea typeface="+mn-ea"/>
                <a:cs typeface="+mn-cs"/>
              </a:rPr>
              <a:t>behavior</a:t>
            </a:r>
            <a:r>
              <a:rPr lang="en-GB" sz="1200" kern="1200" dirty="0" smtClean="0">
                <a:solidFill>
                  <a:schemeClr val="tx1"/>
                </a:solidFill>
                <a:effectLst/>
                <a:latin typeface="+mn-lt"/>
                <a:ea typeface="+mn-ea"/>
                <a:cs typeface="+mn-cs"/>
              </a:rPr>
              <a:t> across a full range of domains of child and family functioning, effectively taking the position that the domestic violence when directed at the adult survivor is a “parenting choice.”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parallel, good practice dictates a comprehensive, gender responsive assessment lens for looking at mothers’ protective efforts related to the domestic violence. This means going beyond the</a:t>
            </a:r>
            <a:r>
              <a:rPr lang="en-GB" sz="1200" kern="1200" baseline="0" dirty="0" smtClean="0">
                <a:solidFill>
                  <a:schemeClr val="tx1"/>
                </a:solidFill>
                <a:effectLst/>
                <a:latin typeface="+mn-lt"/>
                <a:ea typeface="+mn-ea"/>
                <a:cs typeface="+mn-cs"/>
              </a:rPr>
              <a:t> expecting the non-offending parent </a:t>
            </a:r>
            <a:r>
              <a:rPr lang="en-GB" sz="1200" kern="1200" dirty="0" smtClean="0">
                <a:solidFill>
                  <a:schemeClr val="tx1"/>
                </a:solidFill>
                <a:effectLst/>
                <a:latin typeface="+mn-lt"/>
                <a:ea typeface="+mn-ea"/>
                <a:cs typeface="+mn-cs"/>
              </a:rPr>
              <a:t>calling the police, getting a court order and/or leaving to seeing how day-to-day parenting efforts deserve validation and documentation as strengths related to protecting children from the physical and emotional harm of the abuse.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effect, good practice means ensuring that all the work that adult survivors may be doing to promote safety, stability, nurturance and healing from trauma will not be overlooked because “it’s just what mothers 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C0A727-3CA3-45EC-8350-202C349CCB6E}" type="slidenum">
              <a:rPr lang="en-GB" smtClean="0"/>
              <a:pPr/>
              <a:t>6</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11897247"/>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7</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21059461"/>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8</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209812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effectLst/>
              </a:rPr>
              <a:t/>
            </a:r>
            <a:br>
              <a:rPr lang="en-GB" dirty="0" smtClean="0">
                <a:effectLst/>
              </a:rPr>
            </a:br>
            <a:endParaRPr lang="en-GB" dirty="0"/>
          </a:p>
        </p:txBody>
      </p:sp>
      <p:sp>
        <p:nvSpPr>
          <p:cNvPr id="4" name="Slide Number Placeholder 3"/>
          <p:cNvSpPr>
            <a:spLocks noGrp="1"/>
          </p:cNvSpPr>
          <p:nvPr>
            <p:ph type="sldNum" sz="quarter" idx="10"/>
          </p:nvPr>
        </p:nvSpPr>
        <p:spPr/>
        <p:txBody>
          <a:bodyPr/>
          <a:lstStyle/>
          <a:p>
            <a:fld id="{3DC0A727-3CA3-45EC-8350-202C349CCB6E}" type="slidenum">
              <a:rPr lang="en-GB" smtClean="0"/>
              <a:pPr/>
              <a:t>9</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04385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A23262-8C52-4817-952B-60F0EE11C097}" type="datetimeFigureOut">
              <a:rPr lang="en-GB" smtClean="0"/>
              <a:pPr/>
              <a:t>4/3/18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6421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A23262-8C52-4817-952B-60F0EE11C097}" type="datetimeFigureOut">
              <a:rPr lang="en-GB" smtClean="0"/>
              <a:pPr/>
              <a:t>4/3/18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3972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A23262-8C52-4817-952B-60F0EE11C097}" type="datetimeFigureOut">
              <a:rPr lang="en-GB" smtClean="0"/>
              <a:pPr/>
              <a:t>4/3/18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8578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A23262-8C52-4817-952B-60F0EE11C097}" type="datetimeFigureOut">
              <a:rPr lang="en-GB" smtClean="0"/>
              <a:pPr/>
              <a:t>4/3/18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7555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23262-8C52-4817-952B-60F0EE11C097}" type="datetimeFigureOut">
              <a:rPr lang="en-GB" smtClean="0"/>
              <a:pPr/>
              <a:t>4/3/18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856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A23262-8C52-4817-952B-60F0EE11C097}" type="datetimeFigureOut">
              <a:rPr lang="en-GB" smtClean="0"/>
              <a:pPr/>
              <a:t>4/3/18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1429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A23262-8C52-4817-952B-60F0EE11C097}" type="datetimeFigureOut">
              <a:rPr lang="en-GB" smtClean="0"/>
              <a:pPr/>
              <a:t>4/3/18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0475306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A23262-8C52-4817-952B-60F0EE11C097}" type="datetimeFigureOut">
              <a:rPr lang="en-GB" smtClean="0"/>
              <a:pPr/>
              <a:t>4/3/18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5115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23262-8C52-4817-952B-60F0EE11C097}" type="datetimeFigureOut">
              <a:rPr lang="en-GB" smtClean="0"/>
              <a:pPr/>
              <a:t>4/3/18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932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23262-8C52-4817-952B-60F0EE11C097}" type="datetimeFigureOut">
              <a:rPr lang="en-GB" smtClean="0"/>
              <a:pPr/>
              <a:t>4/3/18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515164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23262-8C52-4817-952B-60F0EE11C097}" type="datetimeFigureOut">
              <a:rPr lang="en-GB" smtClean="0"/>
              <a:pPr/>
              <a:t>4/3/18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668330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23262-8C52-4817-952B-60F0EE11C097}" type="datetimeFigureOut">
              <a:rPr lang="en-GB" smtClean="0"/>
              <a:pPr/>
              <a:t>4/3/18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F4C05-A0EA-492E-80F6-9DD08876F924}"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57462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4">
                    <a14:imgEffect>
                      <a14:sharpenSoften amount="100000"/>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2326638" y="1684523"/>
            <a:ext cx="7239000" cy="1809750"/>
          </a:xfrm>
          <a:prstGeom prst="rect">
            <a:avLst/>
          </a:prstGeom>
        </p:spPr>
      </p:pic>
      <p:sp>
        <p:nvSpPr>
          <p:cNvPr id="5" name="Footer Placeholder 3"/>
          <p:cNvSpPr txBox="1">
            <a:spLocks/>
          </p:cNvSpPr>
          <p:nvPr/>
        </p:nvSpPr>
        <p:spPr>
          <a:xfrm>
            <a:off x="1852083" y="6356352"/>
            <a:ext cx="7396560" cy="34501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r>
              <a:rPr lang="en-US" sz="1100" dirty="0">
                <a:latin typeface="Arial Narrow"/>
                <a:cs typeface="Arial Narrow"/>
              </a:rPr>
              <a:t>© Copyright 2016 Safe &amp; Together Institute, formerly David Mandel Associates, LLC. All rights reserved. Do not reproduce without permission.</a:t>
            </a:r>
          </a:p>
        </p:txBody>
      </p:sp>
      <p:pic>
        <p:nvPicPr>
          <p:cNvPr id="6" name="Picture 5"/>
          <p:cNvPicPr>
            <a:picLocks noChangeAspect="1"/>
          </p:cNvPicPr>
          <p:nvPr/>
        </p:nvPicPr>
        <p:blipFill>
          <a:blip r:embed="rId5"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336836" y="6261140"/>
            <a:ext cx="457604" cy="440228"/>
          </a:xfrm>
          <a:prstGeom prst="rect">
            <a:avLst/>
          </a:prstGeom>
        </p:spPr>
      </p:pic>
      <p:cxnSp>
        <p:nvCxnSpPr>
          <p:cNvPr id="8" name="Straight Connector 7"/>
          <p:cNvCxnSpPr/>
          <p:nvPr/>
        </p:nvCxnSpPr>
        <p:spPr>
          <a:xfrm>
            <a:off x="1981200" y="6208190"/>
            <a:ext cx="8229600" cy="0"/>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3"/>
          <p:cNvSpPr>
            <a:spLocks noGrp="1"/>
          </p:cNvSpPr>
          <p:nvPr>
            <p:ph type="sldNum" sz="quarter" idx="4294967295"/>
          </p:nvPr>
        </p:nvSpPr>
        <p:spPr>
          <a:xfrm>
            <a:off x="9794440" y="6356351"/>
            <a:ext cx="416360" cy="345018"/>
          </a:xfrm>
          <a:prstGeom prst="rect">
            <a:avLst/>
          </a:prstGeom>
          <a:noFill/>
          <a:ln>
            <a:noFill/>
          </a:ln>
        </p:spPr>
        <p:txBody>
          <a:bodyPr vert="horz" lIns="91440" tIns="45720" rIns="91440" bIns="45720" rtlCol="0" anchor="ctr"/>
          <a:lstStyle>
            <a:lvl1pPr algn="r">
              <a:defRPr sz="1400">
                <a:solidFill>
                  <a:schemeClr val="tx1">
                    <a:tint val="75000"/>
                  </a:schemeClr>
                </a:solidFill>
                <a:latin typeface="Century Gothic"/>
                <a:cs typeface="Century Gothic"/>
              </a:defRPr>
            </a:lvl1pPr>
          </a:lstStyle>
          <a:p>
            <a:fld id="{956DD69F-49C6-D94C-9D45-803A5567AA50}" type="slidenum">
              <a:rPr lang="en-US" smtClean="0"/>
              <a:pPr/>
              <a:t>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06989062"/>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val 1"/>
          <p:cNvSpPr/>
          <p:nvPr/>
        </p:nvSpPr>
        <p:spPr>
          <a:xfrm>
            <a:off x="4517136" y="2084832"/>
            <a:ext cx="3371814" cy="3602736"/>
          </a:xfrm>
          <a:prstGeom prst="ellipse">
            <a:avLst/>
          </a:prstGeom>
          <a:no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2029180" y="423333"/>
            <a:ext cx="8229599" cy="598312"/>
          </a:xfrm>
          <a:prstGeom prst="rect">
            <a:avLst/>
          </a:prstGeom>
        </p:spPr>
        <p:txBody>
          <a:bodyPr>
            <a:normAutofit fontScale="75000" lnSpcReduction="200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Safe &amp; Together Critical Components</a:t>
            </a:r>
          </a:p>
        </p:txBody>
      </p:sp>
      <p:cxnSp>
        <p:nvCxnSpPr>
          <p:cNvPr id="7" name="Straight Connector 6"/>
          <p:cNvCxnSpPr/>
          <p:nvPr/>
        </p:nvCxnSpPr>
        <p:spPr>
          <a:xfrm>
            <a:off x="1981200" y="1021645"/>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4294967295"/>
          </p:nvPr>
        </p:nvSpPr>
        <p:spPr>
          <a:xfrm>
            <a:off x="9794440" y="6356351"/>
            <a:ext cx="416360" cy="345018"/>
          </a:xfrm>
          <a:prstGeom prst="rect">
            <a:avLst/>
          </a:prstGeom>
        </p:spPr>
        <p:txBody>
          <a:bodyPr/>
          <a:lstStyle/>
          <a:p>
            <a:fld id="{956DD69F-49C6-D94C-9D45-803A5567AA50}" type="slidenum">
              <a:rPr lang="en-US" smtClean="0"/>
              <a:pPr/>
              <a:t>10</a:t>
            </a:fld>
            <a:endParaRPr lang="en-US" dirty="0"/>
          </a:p>
        </p:txBody>
      </p:sp>
      <p:grpSp>
        <p:nvGrpSpPr>
          <p:cNvPr id="8" name="Group 7"/>
          <p:cNvGrpSpPr/>
          <p:nvPr/>
        </p:nvGrpSpPr>
        <p:grpSpPr>
          <a:xfrm>
            <a:off x="5313927" y="1779159"/>
            <a:ext cx="1660104" cy="1361154"/>
            <a:chOff x="3040391" y="-219034"/>
            <a:chExt cx="1660104" cy="1361154"/>
          </a:xfrm>
          <a:scene3d>
            <a:camera prst="orthographicFront"/>
            <a:lightRig rig="flat" dir="t"/>
          </a:scene3d>
        </p:grpSpPr>
        <p:sp>
          <p:nvSpPr>
            <p:cNvPr id="10" name="Rounded Rectangle 9"/>
            <p:cNvSpPr/>
            <p:nvPr/>
          </p:nvSpPr>
          <p:spPr>
            <a:xfrm>
              <a:off x="3040391" y="-219034"/>
              <a:ext cx="1660104" cy="1361154"/>
            </a:xfrm>
            <a:prstGeom prst="roundRect">
              <a:avLst/>
            </a:prstGeom>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1" name="Rounded Rectangle 4"/>
            <p:cNvSpPr/>
            <p:nvPr/>
          </p:nvSpPr>
          <p:spPr>
            <a:xfrm>
              <a:off x="3106837" y="-152588"/>
              <a:ext cx="1527212"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CC223A"/>
                  </a:solidFill>
                </a:rPr>
                <a:t>Perpetrator’s pattern of coercive control</a:t>
              </a:r>
              <a:endParaRPr lang="en-US" sz="1400" b="1" kern="1200" dirty="0">
                <a:solidFill>
                  <a:srgbClr val="CC223A"/>
                </a:solidFill>
              </a:endParaRPr>
            </a:p>
          </p:txBody>
        </p:sp>
      </p:grpSp>
      <p:grpSp>
        <p:nvGrpSpPr>
          <p:cNvPr id="12" name="Group 11"/>
          <p:cNvGrpSpPr/>
          <p:nvPr/>
        </p:nvGrpSpPr>
        <p:grpSpPr>
          <a:xfrm>
            <a:off x="7209693" y="3194821"/>
            <a:ext cx="1686246" cy="1361154"/>
            <a:chOff x="4693192" y="1265405"/>
            <a:chExt cx="1686246" cy="1361154"/>
          </a:xfrm>
          <a:scene3d>
            <a:camera prst="orthographicFront"/>
            <a:lightRig rig="flat" dir="t"/>
          </a:scene3d>
        </p:grpSpPr>
        <p:sp>
          <p:nvSpPr>
            <p:cNvPr id="13" name="Rounded Rectangle 12"/>
            <p:cNvSpPr/>
            <p:nvPr/>
          </p:nvSpPr>
          <p:spPr>
            <a:xfrm>
              <a:off x="4693192" y="1265405"/>
              <a:ext cx="1686246" cy="1361154"/>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4" name="Rounded Rectangle 4"/>
            <p:cNvSpPr/>
            <p:nvPr/>
          </p:nvSpPr>
          <p:spPr>
            <a:xfrm>
              <a:off x="4759638" y="1331851"/>
              <a:ext cx="1553354"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3">
                      <a:lumMod val="50000"/>
                    </a:schemeClr>
                  </a:solidFill>
                </a:rPr>
                <a:t>Actions taken by perpetrator to harm child</a:t>
              </a:r>
              <a:endParaRPr lang="en-US" sz="1400" b="1" kern="1200" dirty="0">
                <a:solidFill>
                  <a:schemeClr val="accent3">
                    <a:lumMod val="50000"/>
                  </a:schemeClr>
                </a:solidFill>
              </a:endParaRPr>
            </a:p>
          </p:txBody>
        </p:sp>
      </p:grpSp>
      <p:grpSp>
        <p:nvGrpSpPr>
          <p:cNvPr id="15" name="Group 14"/>
          <p:cNvGrpSpPr/>
          <p:nvPr/>
        </p:nvGrpSpPr>
        <p:grpSpPr>
          <a:xfrm>
            <a:off x="6391223" y="4768262"/>
            <a:ext cx="1660104" cy="1361154"/>
            <a:chOff x="4053117" y="2897817"/>
            <a:chExt cx="1660104" cy="1361154"/>
          </a:xfrm>
          <a:scene3d>
            <a:camera prst="orthographicFront"/>
            <a:lightRig rig="flat" dir="t"/>
          </a:scene3d>
        </p:grpSpPr>
        <p:sp>
          <p:nvSpPr>
            <p:cNvPr id="16" name="Rounded Rectangle 15"/>
            <p:cNvSpPr/>
            <p:nvPr/>
          </p:nvSpPr>
          <p:spPr>
            <a:xfrm>
              <a:off x="4053117" y="2897817"/>
              <a:ext cx="1660104" cy="1361154"/>
            </a:xfrm>
            <a:prstGeom prst="roundRect">
              <a:avLst/>
            </a:prstGeom>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17" name="Rounded Rectangle 4"/>
            <p:cNvSpPr/>
            <p:nvPr/>
          </p:nvSpPr>
          <p:spPr>
            <a:xfrm>
              <a:off x="4119563" y="2964263"/>
              <a:ext cx="1527212"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4">
                      <a:lumMod val="50000"/>
                    </a:schemeClr>
                  </a:solidFill>
                </a:rPr>
                <a:t>Full spectrum of non-offending parent’s efforts to promote child safety &amp; wellbeing</a:t>
              </a:r>
              <a:endParaRPr lang="en-US" sz="1400" b="1" kern="1200" dirty="0">
                <a:solidFill>
                  <a:schemeClr val="accent4">
                    <a:lumMod val="50000"/>
                  </a:schemeClr>
                </a:solidFill>
              </a:endParaRPr>
            </a:p>
          </p:txBody>
        </p:sp>
      </p:grpSp>
      <p:sp>
        <p:nvSpPr>
          <p:cNvPr id="3" name="TextBox 2"/>
          <p:cNvSpPr txBox="1"/>
          <p:nvPr/>
        </p:nvSpPr>
        <p:spPr>
          <a:xfrm>
            <a:off x="3171544" y="1501807"/>
            <a:ext cx="7509403" cy="4185761"/>
          </a:xfrm>
          <a:prstGeom prst="rect">
            <a:avLst/>
          </a:prstGeom>
          <a:noFill/>
        </p:spPr>
        <p:txBody>
          <a:bodyPr wrap="square" rtlCol="0">
            <a:spAutoFit/>
          </a:bodyPr>
          <a:lstStyle/>
          <a:p>
            <a:pPr marL="285750" indent="-285750">
              <a:buClr>
                <a:srgbClr val="FF6600"/>
              </a:buClr>
              <a:buFont typeface="Arial" panose="020B0604020202020204" pitchFamily="34" charset="0"/>
              <a:buChar char="•"/>
            </a:pPr>
            <a:r>
              <a:rPr lang="en-GB" sz="1900" dirty="0" smtClean="0"/>
              <a:t>Children have a healthy sleep routine.</a:t>
            </a:r>
          </a:p>
          <a:p>
            <a:pPr marL="285750" indent="-285750">
              <a:buClr>
                <a:srgbClr val="FF6600"/>
              </a:buClr>
              <a:buFont typeface="Arial" panose="020B0604020202020204" pitchFamily="34" charset="0"/>
              <a:buChar char="•"/>
            </a:pPr>
            <a:r>
              <a:rPr lang="en-GB" sz="1900" dirty="0" smtClean="0"/>
              <a:t>Children have breakfast before going to school each day.</a:t>
            </a:r>
          </a:p>
          <a:p>
            <a:pPr marL="285750" indent="-285750">
              <a:buClr>
                <a:srgbClr val="FF6600"/>
              </a:buClr>
              <a:buFont typeface="Arial" panose="020B0604020202020204" pitchFamily="34" charset="0"/>
              <a:buChar char="•"/>
            </a:pPr>
            <a:r>
              <a:rPr lang="en-GB" sz="1900" dirty="0"/>
              <a:t>C</a:t>
            </a:r>
            <a:r>
              <a:rPr lang="en-GB" sz="1900" dirty="0" smtClean="0"/>
              <a:t>hildren are appropriately dressed for school each day.</a:t>
            </a:r>
          </a:p>
          <a:p>
            <a:pPr marL="285750" indent="-285750">
              <a:buClr>
                <a:srgbClr val="FF6600"/>
              </a:buClr>
              <a:buFont typeface="Arial" panose="020B0604020202020204" pitchFamily="34" charset="0"/>
              <a:buChar char="•"/>
            </a:pPr>
            <a:r>
              <a:rPr lang="en-GB" sz="1900" dirty="0" smtClean="0"/>
              <a:t>Children attend school  on time and regularly.</a:t>
            </a:r>
          </a:p>
          <a:p>
            <a:pPr marL="285750" indent="-285750">
              <a:buClr>
                <a:srgbClr val="FF6600"/>
              </a:buClr>
              <a:buFont typeface="Arial" panose="020B0604020202020204" pitchFamily="34" charset="0"/>
              <a:buChar char="•"/>
            </a:pPr>
            <a:r>
              <a:rPr lang="en-GB" sz="1900" dirty="0" smtClean="0"/>
              <a:t>Mother attends Parents Evenings to hear about child’s progress at school.</a:t>
            </a:r>
          </a:p>
          <a:p>
            <a:pPr marL="285750" indent="-285750">
              <a:buClr>
                <a:srgbClr val="FF6600"/>
              </a:buClr>
              <a:buFont typeface="Arial" panose="020B0604020202020204" pitchFamily="34" charset="0"/>
              <a:buChar char="•"/>
            </a:pPr>
            <a:r>
              <a:rPr lang="en-GB" sz="1900" dirty="0" smtClean="0"/>
              <a:t>Mother supports child with homework.</a:t>
            </a:r>
          </a:p>
          <a:p>
            <a:pPr marL="285750" indent="-285750">
              <a:buClr>
                <a:srgbClr val="FF6600"/>
              </a:buClr>
              <a:buFont typeface="Arial" panose="020B0604020202020204" pitchFamily="34" charset="0"/>
              <a:buChar char="•"/>
            </a:pPr>
            <a:r>
              <a:rPr lang="en-GB" sz="1900" dirty="0" smtClean="0"/>
              <a:t>Child has friends who can spend time with them at home.</a:t>
            </a:r>
          </a:p>
          <a:p>
            <a:pPr marL="285750" indent="-285750">
              <a:buClr>
                <a:srgbClr val="FF6600"/>
              </a:buClr>
              <a:buFont typeface="Arial" panose="020B0604020202020204" pitchFamily="34" charset="0"/>
              <a:buChar char="•"/>
            </a:pPr>
            <a:r>
              <a:rPr lang="en-GB" sz="1900" dirty="0"/>
              <a:t>Parent spends time reading to the children before they go to sleep.</a:t>
            </a:r>
          </a:p>
          <a:p>
            <a:pPr marL="285750" indent="-285750">
              <a:buClr>
                <a:srgbClr val="FF6600"/>
              </a:buClr>
              <a:buFont typeface="Arial" panose="020B0604020202020204" pitchFamily="34" charset="0"/>
              <a:buChar char="•"/>
            </a:pPr>
            <a:r>
              <a:rPr lang="en-GB" sz="1900" dirty="0" smtClean="0"/>
              <a:t>Child attends swimming lessons once a week.</a:t>
            </a:r>
          </a:p>
          <a:p>
            <a:pPr marL="285750" indent="-285750">
              <a:buClr>
                <a:srgbClr val="FF6600"/>
              </a:buClr>
              <a:buFont typeface="Arial" panose="020B0604020202020204" pitchFamily="34" charset="0"/>
              <a:buChar char="•"/>
            </a:pPr>
            <a:r>
              <a:rPr lang="en-GB" sz="1900" dirty="0" smtClean="0"/>
              <a:t>The house is warm and well furnished.</a:t>
            </a:r>
          </a:p>
          <a:p>
            <a:pPr marL="285750" indent="-285750">
              <a:buClr>
                <a:srgbClr val="FF6600"/>
              </a:buClr>
              <a:buFont typeface="Arial" panose="020B0604020202020204" pitchFamily="34" charset="0"/>
              <a:buChar char="•"/>
            </a:pPr>
            <a:r>
              <a:rPr lang="en-GB" sz="1900" dirty="0" smtClean="0"/>
              <a:t>Children are well presented with clean and appropriate clothing at all  other times.</a:t>
            </a:r>
          </a:p>
          <a:p>
            <a:pPr marL="285750" indent="-285750">
              <a:buClr>
                <a:srgbClr val="FF6600"/>
              </a:buClr>
              <a:buFont typeface="Arial" panose="020B0604020202020204" pitchFamily="34" charset="0"/>
              <a:buChar char="•"/>
            </a:pPr>
            <a:r>
              <a:rPr lang="en-GB" sz="1900" dirty="0" smtClean="0"/>
              <a:t>Children have regular meals. </a:t>
            </a:r>
            <a:endParaRPr lang="en-GB" sz="19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870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2.29167E-6 -4.44444E-6 L -0.42982 -0.25416 " pathEditMode="relative" rAng="0" ptsTypes="AA">
                                      <p:cBhvr>
                                        <p:cTn id="6" dur="2000" fill="hold"/>
                                        <p:tgtEl>
                                          <p:spTgt spid="15"/>
                                        </p:tgtEl>
                                        <p:attrNameLst>
                                          <p:attrName>ppt_x</p:attrName>
                                          <p:attrName>ppt_y</p:attrName>
                                        </p:attrNameLst>
                                      </p:cBhvr>
                                      <p:rCtr x="-21497" y="-12708"/>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par>
                          <p:cTn id="11" fill="hold">
                            <p:stCondLst>
                              <p:cond delay="0"/>
                            </p:stCondLst>
                            <p:childTnLst>
                              <p:par>
                                <p:cTn id="12" presetID="1" presetClass="exit" presetSubtype="0" fill="hold" nodeType="afterEffect">
                                  <p:stCondLst>
                                    <p:cond delay="0"/>
                                  </p:stCondLst>
                                  <p:childTnLst>
                                    <p:set>
                                      <p:cBhvr>
                                        <p:cTn id="13" dur="1" fill="hold">
                                          <p:stCondLst>
                                            <p:cond delay="0"/>
                                          </p:stCondLst>
                                        </p:cTn>
                                        <p:tgtEl>
                                          <p:spTgt spid="8"/>
                                        </p:tgtEl>
                                        <p:attrNameLst>
                                          <p:attrName>style.visibility</p:attrName>
                                        </p:attrNameLst>
                                      </p:cBhvr>
                                      <p:to>
                                        <p:strVal val="hidden"/>
                                      </p:to>
                                    </p:set>
                                  </p:childTnLst>
                                </p:cTn>
                              </p:par>
                            </p:childTnLst>
                          </p:cTn>
                        </p:par>
                        <p:par>
                          <p:cTn id="14" fill="hold">
                            <p:stCondLst>
                              <p:cond delay="0"/>
                            </p:stCondLst>
                            <p:childTnLst>
                              <p:par>
                                <p:cTn id="15" presetID="1" presetClass="exit" presetSubtype="0" fill="hold" nodeType="after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par>
                          <p:cTn id="17" fill="hold">
                            <p:stCondLst>
                              <p:cond delay="0"/>
                            </p:stCondLst>
                            <p:childTnLst>
                              <p:par>
                                <p:cTn id="18" presetID="2" presetClass="entr" presetSubtype="4"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par>
                          <p:cTn id="22" fill="hold">
                            <p:stCondLst>
                              <p:cond delay="500"/>
                            </p:stCondLst>
                            <p:childTnLst>
                              <p:par>
                                <p:cTn id="23" presetID="42" presetClass="entr" presetSubtype="0" fill="hold"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2" presetClass="entr" presetSubtype="0" fill="hold"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anim calcmode="lin" valueType="num">
                                      <p:cBhvr>
                                        <p:cTn id="3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1000"/>
                                        <p:tgtEl>
                                          <p:spTgt spid="3">
                                            <p:txEl>
                                              <p:pRg st="2" end="2"/>
                                            </p:txEl>
                                          </p:spTgt>
                                        </p:tgtEl>
                                      </p:cBhvr>
                                    </p:animEffect>
                                    <p:anim calcmode="lin" valueType="num">
                                      <p:cBhvr>
                                        <p:cTn id="3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2" presetClass="entr" presetSubtype="0" fill="hold" nodeType="after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42" presetClass="entr" presetSubtype="0" fill="hold" nodeType="after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58" fill="hold">
                            <p:stCondLst>
                              <p:cond delay="6500"/>
                            </p:stCondLst>
                            <p:childTnLst>
                              <p:par>
                                <p:cTn id="59" presetID="42" presetClass="entr" presetSubtype="0" fill="hold" nodeType="after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1000"/>
                                        <p:tgtEl>
                                          <p:spTgt spid="3">
                                            <p:txEl>
                                              <p:pRg st="7" end="7"/>
                                            </p:txEl>
                                          </p:spTgt>
                                        </p:tgtEl>
                                      </p:cBhvr>
                                    </p:animEffect>
                                    <p:anim calcmode="lin" valueType="num">
                                      <p:cBhvr>
                                        <p:cTn id="6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Effect transition="in" filter="fade">
                                      <p:cBhvr>
                                        <p:cTn id="73" dur="1000"/>
                                        <p:tgtEl>
                                          <p:spTgt spid="3">
                                            <p:txEl>
                                              <p:pRg st="8" end="8"/>
                                            </p:txEl>
                                          </p:spTgt>
                                        </p:tgtEl>
                                      </p:cBhvr>
                                    </p:animEffect>
                                    <p:anim calcmode="lin" valueType="num">
                                      <p:cBhvr>
                                        <p:cTn id="7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42" presetClass="entr" presetSubtype="0" fill="hold" nodeType="after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42" presetClass="entr" presetSubtype="0" fill="hold" nodeType="afterEffect">
                                  <p:stCondLst>
                                    <p:cond delay="0"/>
                                  </p:stCondLst>
                                  <p:childTnLst>
                                    <p:set>
                                      <p:cBhvr>
                                        <p:cTn id="84" dur="1" fill="hold">
                                          <p:stCondLst>
                                            <p:cond delay="0"/>
                                          </p:stCondLst>
                                        </p:cTn>
                                        <p:tgtEl>
                                          <p:spTgt spid="3">
                                            <p:txEl>
                                              <p:pRg st="10" end="10"/>
                                            </p:txEl>
                                          </p:spTgt>
                                        </p:tgtEl>
                                        <p:attrNameLst>
                                          <p:attrName>style.visibility</p:attrName>
                                        </p:attrNameLst>
                                      </p:cBhvr>
                                      <p:to>
                                        <p:strVal val="visible"/>
                                      </p:to>
                                    </p:set>
                                    <p:animEffect transition="in" filter="fade">
                                      <p:cBhvr>
                                        <p:cTn id="85" dur="1000"/>
                                        <p:tgtEl>
                                          <p:spTgt spid="3">
                                            <p:txEl>
                                              <p:pRg st="10" end="10"/>
                                            </p:txEl>
                                          </p:spTgt>
                                        </p:tgtEl>
                                      </p:cBhvr>
                                    </p:animEffect>
                                    <p:anim calcmode="lin" valueType="num">
                                      <p:cBhvr>
                                        <p:cTn id="8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2" presetClass="entr" presetSubtype="0" fill="hold" nodeType="after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Effect transition="in" filter="fade">
                                      <p:cBhvr>
                                        <p:cTn id="91" dur="1000"/>
                                        <p:tgtEl>
                                          <p:spTgt spid="3">
                                            <p:txEl>
                                              <p:pRg st="11" end="11"/>
                                            </p:txEl>
                                          </p:spTgt>
                                        </p:tgtEl>
                                      </p:cBhvr>
                                    </p:animEffect>
                                    <p:anim calcmode="lin" valueType="num">
                                      <p:cBhvr>
                                        <p:cTn id="9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val 1"/>
          <p:cNvSpPr/>
          <p:nvPr/>
        </p:nvSpPr>
        <p:spPr>
          <a:xfrm>
            <a:off x="4517136" y="2084832"/>
            <a:ext cx="3371814" cy="3602736"/>
          </a:xfrm>
          <a:prstGeom prst="ellipse">
            <a:avLst/>
          </a:prstGeom>
          <a:no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2029180" y="423333"/>
            <a:ext cx="8229599" cy="598312"/>
          </a:xfrm>
          <a:prstGeom prst="rect">
            <a:avLst/>
          </a:prstGeom>
        </p:spPr>
        <p:txBody>
          <a:bodyPr>
            <a:normAutofit fontScale="75000" lnSpcReduction="200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Safe &amp; Together Critical Components</a:t>
            </a:r>
          </a:p>
        </p:txBody>
      </p:sp>
      <p:cxnSp>
        <p:nvCxnSpPr>
          <p:cNvPr id="7" name="Straight Connector 6"/>
          <p:cNvCxnSpPr/>
          <p:nvPr/>
        </p:nvCxnSpPr>
        <p:spPr>
          <a:xfrm>
            <a:off x="1981200" y="1021645"/>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4294967295"/>
          </p:nvPr>
        </p:nvSpPr>
        <p:spPr>
          <a:xfrm>
            <a:off x="9794440" y="6356351"/>
            <a:ext cx="416360" cy="345018"/>
          </a:xfrm>
          <a:prstGeom prst="rect">
            <a:avLst/>
          </a:prstGeom>
        </p:spPr>
        <p:txBody>
          <a:bodyPr/>
          <a:lstStyle/>
          <a:p>
            <a:fld id="{956DD69F-49C6-D94C-9D45-803A5567AA50}" type="slidenum">
              <a:rPr lang="en-US" smtClean="0"/>
              <a:pPr/>
              <a:t>11</a:t>
            </a:fld>
            <a:endParaRPr lang="en-US" dirty="0"/>
          </a:p>
        </p:txBody>
      </p:sp>
      <p:grpSp>
        <p:nvGrpSpPr>
          <p:cNvPr id="8" name="Group 7"/>
          <p:cNvGrpSpPr/>
          <p:nvPr/>
        </p:nvGrpSpPr>
        <p:grpSpPr>
          <a:xfrm>
            <a:off x="5313927" y="1779159"/>
            <a:ext cx="1660104" cy="1361154"/>
            <a:chOff x="3040391" y="-219034"/>
            <a:chExt cx="1660104" cy="1361154"/>
          </a:xfrm>
          <a:scene3d>
            <a:camera prst="orthographicFront"/>
            <a:lightRig rig="flat" dir="t"/>
          </a:scene3d>
        </p:grpSpPr>
        <p:sp>
          <p:nvSpPr>
            <p:cNvPr id="10" name="Rounded Rectangle 9"/>
            <p:cNvSpPr/>
            <p:nvPr/>
          </p:nvSpPr>
          <p:spPr>
            <a:xfrm>
              <a:off x="3040391" y="-219034"/>
              <a:ext cx="1660104" cy="1361154"/>
            </a:xfrm>
            <a:prstGeom prst="roundRect">
              <a:avLst/>
            </a:prstGeom>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1" name="Rounded Rectangle 4"/>
            <p:cNvSpPr/>
            <p:nvPr/>
          </p:nvSpPr>
          <p:spPr>
            <a:xfrm>
              <a:off x="3106837" y="-152588"/>
              <a:ext cx="1527212"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CC223A"/>
                  </a:solidFill>
                </a:rPr>
                <a:t>Perpetrator’s pattern of coercive control</a:t>
              </a:r>
              <a:endParaRPr lang="en-US" sz="1400" b="1" kern="1200" dirty="0">
                <a:solidFill>
                  <a:srgbClr val="CC223A"/>
                </a:solidFill>
              </a:endParaRPr>
            </a:p>
          </p:txBody>
        </p:sp>
      </p:grpSp>
      <p:grpSp>
        <p:nvGrpSpPr>
          <p:cNvPr id="12" name="Group 11"/>
          <p:cNvGrpSpPr/>
          <p:nvPr/>
        </p:nvGrpSpPr>
        <p:grpSpPr>
          <a:xfrm>
            <a:off x="7209693" y="3194821"/>
            <a:ext cx="1686246" cy="1361154"/>
            <a:chOff x="4693192" y="1265405"/>
            <a:chExt cx="1686246" cy="1361154"/>
          </a:xfrm>
          <a:scene3d>
            <a:camera prst="orthographicFront"/>
            <a:lightRig rig="flat" dir="t"/>
          </a:scene3d>
        </p:grpSpPr>
        <p:sp>
          <p:nvSpPr>
            <p:cNvPr id="13" name="Rounded Rectangle 12"/>
            <p:cNvSpPr/>
            <p:nvPr/>
          </p:nvSpPr>
          <p:spPr>
            <a:xfrm>
              <a:off x="4693192" y="1265405"/>
              <a:ext cx="1686246" cy="1361154"/>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4" name="Rounded Rectangle 4"/>
            <p:cNvSpPr/>
            <p:nvPr/>
          </p:nvSpPr>
          <p:spPr>
            <a:xfrm>
              <a:off x="4759638" y="1331851"/>
              <a:ext cx="1553354"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3">
                      <a:lumMod val="50000"/>
                    </a:schemeClr>
                  </a:solidFill>
                </a:rPr>
                <a:t>Actions taken by perpetrator to harm child</a:t>
              </a:r>
              <a:endParaRPr lang="en-US" sz="1400" b="1" kern="1200" dirty="0">
                <a:solidFill>
                  <a:schemeClr val="accent3">
                    <a:lumMod val="50000"/>
                  </a:schemeClr>
                </a:solidFill>
              </a:endParaRPr>
            </a:p>
          </p:txBody>
        </p:sp>
      </p:grpSp>
      <p:grpSp>
        <p:nvGrpSpPr>
          <p:cNvPr id="15" name="Group 14"/>
          <p:cNvGrpSpPr/>
          <p:nvPr/>
        </p:nvGrpSpPr>
        <p:grpSpPr>
          <a:xfrm>
            <a:off x="6391223" y="4768262"/>
            <a:ext cx="1660104" cy="1361154"/>
            <a:chOff x="4053117" y="2897817"/>
            <a:chExt cx="1660104" cy="1361154"/>
          </a:xfrm>
          <a:scene3d>
            <a:camera prst="orthographicFront"/>
            <a:lightRig rig="flat" dir="t"/>
          </a:scene3d>
        </p:grpSpPr>
        <p:sp>
          <p:nvSpPr>
            <p:cNvPr id="16" name="Rounded Rectangle 15"/>
            <p:cNvSpPr/>
            <p:nvPr/>
          </p:nvSpPr>
          <p:spPr>
            <a:xfrm>
              <a:off x="4053117" y="2897817"/>
              <a:ext cx="1660104" cy="1361154"/>
            </a:xfrm>
            <a:prstGeom prst="roundRect">
              <a:avLst/>
            </a:prstGeom>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17" name="Rounded Rectangle 4"/>
            <p:cNvSpPr/>
            <p:nvPr/>
          </p:nvSpPr>
          <p:spPr>
            <a:xfrm>
              <a:off x="4119563" y="2964263"/>
              <a:ext cx="1527212"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4">
                      <a:lumMod val="50000"/>
                    </a:schemeClr>
                  </a:solidFill>
                </a:rPr>
                <a:t>Full spectrum of non-offending parent’s efforts to promote child safety &amp; wellbeing</a:t>
              </a:r>
              <a:endParaRPr lang="en-US" sz="1400" b="1" kern="1200" dirty="0">
                <a:solidFill>
                  <a:schemeClr val="accent4">
                    <a:lumMod val="50000"/>
                  </a:schemeClr>
                </a:solidFill>
              </a:endParaRPr>
            </a:p>
          </p:txBody>
        </p:sp>
      </p:grpSp>
      <p:grpSp>
        <p:nvGrpSpPr>
          <p:cNvPr id="19" name="Group 18"/>
          <p:cNvGrpSpPr/>
          <p:nvPr/>
        </p:nvGrpSpPr>
        <p:grpSpPr>
          <a:xfrm>
            <a:off x="4293499" y="4768262"/>
            <a:ext cx="1660104" cy="1361154"/>
            <a:chOff x="2027664" y="2897817"/>
            <a:chExt cx="1660104" cy="1361154"/>
          </a:xfrm>
          <a:scene3d>
            <a:camera prst="orthographicFront"/>
            <a:lightRig rig="flat" dir="t"/>
          </a:scene3d>
        </p:grpSpPr>
        <p:sp>
          <p:nvSpPr>
            <p:cNvPr id="20" name="Rounded Rectangle 19"/>
            <p:cNvSpPr/>
            <p:nvPr/>
          </p:nvSpPr>
          <p:spPr>
            <a:xfrm>
              <a:off x="2027664" y="2897817"/>
              <a:ext cx="1660104" cy="1361154"/>
            </a:xfrm>
            <a:prstGeom prst="roundRect">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1" name="Rounded Rectangle 4"/>
            <p:cNvSpPr/>
            <p:nvPr/>
          </p:nvSpPr>
          <p:spPr>
            <a:xfrm>
              <a:off x="2094110" y="2964263"/>
              <a:ext cx="1527212"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5">
                      <a:lumMod val="50000"/>
                    </a:schemeClr>
                  </a:solidFill>
                </a:rPr>
                <a:t>Adverse impact of perpetrator’s behavior on child</a:t>
              </a:r>
              <a:endParaRPr lang="en-US" sz="1400" b="1" kern="1200" dirty="0">
                <a:solidFill>
                  <a:schemeClr val="accent5">
                    <a:lumMod val="50000"/>
                  </a:schemeClr>
                </a:solidFill>
              </a:endParaRPr>
            </a:p>
          </p:txBody>
        </p:sp>
      </p:grpSp>
      <p:grpSp>
        <p:nvGrpSpPr>
          <p:cNvPr id="22" name="Group 21"/>
          <p:cNvGrpSpPr/>
          <p:nvPr/>
        </p:nvGrpSpPr>
        <p:grpSpPr>
          <a:xfrm>
            <a:off x="3547796" y="3128375"/>
            <a:ext cx="1660104" cy="1361154"/>
            <a:chOff x="1428354" y="1265404"/>
            <a:chExt cx="1660104" cy="1361154"/>
          </a:xfrm>
          <a:scene3d>
            <a:camera prst="orthographicFront"/>
            <a:lightRig rig="flat" dir="t"/>
          </a:scene3d>
        </p:grpSpPr>
        <p:sp>
          <p:nvSpPr>
            <p:cNvPr id="23" name="Rounded Rectangle 22"/>
            <p:cNvSpPr/>
            <p:nvPr/>
          </p:nvSpPr>
          <p:spPr>
            <a:xfrm>
              <a:off x="1428354" y="1265404"/>
              <a:ext cx="1660104" cy="1361154"/>
            </a:xfrm>
            <a:prstGeom prst="roundRect">
              <a:avLst/>
            </a:prstGeom>
            <a:sp3d prstMaterial="dkEdge">
              <a:bevelT w="8200" h="38100"/>
            </a:sp3d>
          </p:spPr>
          <p:style>
            <a:lnRef idx="0">
              <a:schemeClr val="lt1">
                <a:hueOff val="0"/>
                <a:satOff val="0"/>
                <a:lumOff val="0"/>
                <a:alphaOff val="0"/>
              </a:schemeClr>
            </a:lnRef>
            <a:fillRef idx="2">
              <a:schemeClr val="accent6">
                <a:hueOff val="0"/>
                <a:satOff val="0"/>
                <a:lumOff val="0"/>
                <a:alphaOff val="0"/>
              </a:schemeClr>
            </a:fillRef>
            <a:effectRef idx="1">
              <a:schemeClr val="accent6">
                <a:hueOff val="0"/>
                <a:satOff val="0"/>
                <a:lumOff val="0"/>
                <a:alphaOff val="0"/>
              </a:schemeClr>
            </a:effectRef>
            <a:fontRef idx="minor">
              <a:schemeClr val="dk1"/>
            </a:fontRef>
          </p:style>
        </p:sp>
        <p:sp>
          <p:nvSpPr>
            <p:cNvPr id="24" name="Rounded Rectangle 4"/>
            <p:cNvSpPr/>
            <p:nvPr/>
          </p:nvSpPr>
          <p:spPr>
            <a:xfrm>
              <a:off x="1494800" y="1331850"/>
              <a:ext cx="1527212"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6">
                      <a:lumMod val="50000"/>
                    </a:schemeClr>
                  </a:solidFill>
                </a:rPr>
                <a:t>Role of substance abuse, mental health, culture &amp; other socio-economic factors</a:t>
              </a:r>
              <a:endParaRPr lang="en-US" sz="1400" b="1" kern="1200" dirty="0">
                <a:solidFill>
                  <a:schemeClr val="accent6">
                    <a:lumMod val="50000"/>
                  </a:schemeClr>
                </a:solidFill>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023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4633162" y="3262263"/>
            <a:ext cx="3579947" cy="149443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 name="Rectangle 4"/>
          <p:cNvSpPr/>
          <p:nvPr/>
        </p:nvSpPr>
        <p:spPr>
          <a:xfrm>
            <a:off x="1581114" y="1230474"/>
            <a:ext cx="3923574" cy="145130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25400" rIns="25400" bIns="25400" numCol="1" spcCol="1270" anchor="t" anchorCtr="0">
            <a:noAutofit/>
          </a:bodyPr>
          <a:lstStyle/>
          <a:p>
            <a:pPr lvl="0" algn="l" defTabSz="889000">
              <a:lnSpc>
                <a:spcPct val="90000"/>
              </a:lnSpc>
              <a:spcBef>
                <a:spcPct val="0"/>
              </a:spcBef>
              <a:spcAft>
                <a:spcPts val="300"/>
              </a:spcAft>
            </a:pPr>
            <a:r>
              <a:rPr lang="en-US" sz="2000" kern="1200" dirty="0" smtClean="0">
                <a:solidFill>
                  <a:srgbClr val="BB0000"/>
                </a:solidFill>
                <a:latin typeface="Arial Black"/>
                <a:cs typeface="Arial Black"/>
              </a:rPr>
              <a:t>Perpetrator’s Pattern</a:t>
            </a:r>
            <a:endParaRPr lang="en-US" sz="2000" kern="1200" dirty="0">
              <a:solidFill>
                <a:srgbClr val="BB0000"/>
              </a:solidFill>
              <a:latin typeface="Arial Black"/>
              <a:cs typeface="Arial Black"/>
            </a:endParaRPr>
          </a:p>
          <a:p>
            <a:pPr marL="171450" lvl="1" indent="-171450" algn="l" defTabSz="711200">
              <a:lnSpc>
                <a:spcPct val="90000"/>
              </a:lnSpc>
              <a:spcBef>
                <a:spcPct val="0"/>
              </a:spcBef>
              <a:spcAft>
                <a:spcPts val="300"/>
              </a:spcAft>
              <a:buChar char="••"/>
            </a:pPr>
            <a:r>
              <a:rPr lang="en-US" kern="1200" dirty="0" smtClean="0">
                <a:latin typeface="+mj-lt"/>
              </a:rPr>
              <a:t>Coercive control toward adult survivor</a:t>
            </a:r>
            <a:endParaRPr lang="en-US" kern="1200" dirty="0">
              <a:latin typeface="+mj-lt"/>
            </a:endParaRPr>
          </a:p>
          <a:p>
            <a:pPr marL="171450" lvl="1" indent="-171450" algn="l" defTabSz="711200">
              <a:lnSpc>
                <a:spcPct val="90000"/>
              </a:lnSpc>
              <a:spcBef>
                <a:spcPct val="0"/>
              </a:spcBef>
              <a:spcAft>
                <a:spcPts val="600"/>
              </a:spcAft>
              <a:buChar char="••"/>
            </a:pPr>
            <a:r>
              <a:rPr lang="en-US" kern="1200" dirty="0" smtClean="0">
                <a:latin typeface="+mj-lt"/>
              </a:rPr>
              <a:t>Actions taken to harm children</a:t>
            </a:r>
            <a:endParaRPr lang="en-US" kern="1200" dirty="0">
              <a:latin typeface="+mj-lt"/>
            </a:endParaRPr>
          </a:p>
        </p:txBody>
      </p:sp>
      <p:sp>
        <p:nvSpPr>
          <p:cNvPr id="6" name="Shape 5"/>
          <p:cNvSpPr/>
          <p:nvPr/>
        </p:nvSpPr>
        <p:spPr>
          <a:xfrm rot="5148489">
            <a:off x="3556590" y="838625"/>
            <a:ext cx="3088223" cy="5734107"/>
          </a:xfrm>
          <a:prstGeom prst="swooshArrow">
            <a:avLst>
              <a:gd name="adj1" fmla="val 16310"/>
              <a:gd name="adj2" fmla="val 31370"/>
            </a:avLst>
          </a:prstGeom>
          <a:solidFill>
            <a:srgbClr val="00B050"/>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sp>
      <p:sp>
        <p:nvSpPr>
          <p:cNvPr id="8" name="Rectangle 7"/>
          <p:cNvSpPr/>
          <p:nvPr/>
        </p:nvSpPr>
        <p:spPr>
          <a:xfrm>
            <a:off x="3978892" y="2826953"/>
            <a:ext cx="4234217" cy="120409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6248454" y="5192010"/>
            <a:ext cx="4234217" cy="12040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400" tIns="25400" rIns="25400" bIns="25400" numCol="1" spcCol="1270" anchor="t" anchorCtr="0">
            <a:noAutofit/>
          </a:bodyPr>
          <a:lstStyle/>
          <a:p>
            <a:pPr lvl="0" algn="l" defTabSz="889000">
              <a:lnSpc>
                <a:spcPct val="90000"/>
              </a:lnSpc>
              <a:spcBef>
                <a:spcPct val="0"/>
              </a:spcBef>
              <a:spcAft>
                <a:spcPts val="300"/>
              </a:spcAft>
            </a:pPr>
            <a:r>
              <a:rPr lang="en-US" sz="2000" kern="1200" dirty="0" smtClean="0">
                <a:solidFill>
                  <a:srgbClr val="BB0000"/>
                </a:solidFill>
                <a:latin typeface="Arial Black"/>
                <a:cs typeface="Arial Black"/>
              </a:rPr>
              <a:t>Harm to Child</a:t>
            </a:r>
            <a:endParaRPr lang="en-US" sz="2000" kern="1200" dirty="0">
              <a:solidFill>
                <a:srgbClr val="BB0000"/>
              </a:solidFill>
              <a:latin typeface="Arial Black"/>
              <a:cs typeface="Arial Black"/>
            </a:endParaRPr>
          </a:p>
          <a:p>
            <a:pPr marL="171450" lvl="1" indent="-171450" algn="l" defTabSz="711200">
              <a:lnSpc>
                <a:spcPct val="90000"/>
              </a:lnSpc>
              <a:spcBef>
                <a:spcPct val="0"/>
              </a:spcBef>
              <a:spcAft>
                <a:spcPts val="300"/>
              </a:spcAft>
              <a:buChar char="••"/>
            </a:pPr>
            <a:r>
              <a:rPr lang="en-US" kern="1200" dirty="0" smtClean="0">
                <a:latin typeface="+mj-lt"/>
              </a:rPr>
              <a:t>Behavioral, Emotional, Social, Educational</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Developmental</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Physical Injury</a:t>
            </a:r>
            <a:endParaRPr lang="en-US" kern="1200" dirty="0">
              <a:latin typeface="+mj-lt"/>
            </a:endParaRPr>
          </a:p>
        </p:txBody>
      </p:sp>
      <p:grpSp>
        <p:nvGrpSpPr>
          <p:cNvPr id="11" name="Group 10"/>
          <p:cNvGrpSpPr/>
          <p:nvPr/>
        </p:nvGrpSpPr>
        <p:grpSpPr>
          <a:xfrm>
            <a:off x="6612139" y="1455151"/>
            <a:ext cx="4561829" cy="1292300"/>
            <a:chOff x="3880879" y="472684"/>
            <a:chExt cx="4561829" cy="1292300"/>
          </a:xfrm>
        </p:grpSpPr>
        <p:sp>
          <p:nvSpPr>
            <p:cNvPr id="12" name="Rectangle 11"/>
            <p:cNvSpPr/>
            <p:nvPr/>
          </p:nvSpPr>
          <p:spPr>
            <a:xfrm>
              <a:off x="3880879" y="472684"/>
              <a:ext cx="3061787" cy="12923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Rectangle 12"/>
            <p:cNvSpPr/>
            <p:nvPr/>
          </p:nvSpPr>
          <p:spPr>
            <a:xfrm>
              <a:off x="3880879" y="472684"/>
              <a:ext cx="4561829" cy="12923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2000" b="1" i="0" kern="1200" dirty="0" smtClean="0">
                  <a:solidFill>
                    <a:srgbClr val="CC0099"/>
                  </a:solidFill>
                  <a:latin typeface="Arial"/>
                  <a:cs typeface="Arial"/>
                </a:rPr>
                <a:t>Children’s Trauma &amp; Safety</a:t>
              </a:r>
              <a:endParaRPr lang="en-US" sz="2000" b="1" i="0" kern="1200" dirty="0">
                <a:solidFill>
                  <a:srgbClr val="CC0099"/>
                </a:solidFill>
                <a:latin typeface="Arial"/>
                <a:cs typeface="Arial"/>
              </a:endParaRPr>
            </a:p>
            <a:p>
              <a:pPr marL="171450" lvl="1" indent="-171450" algn="l" defTabSz="711200">
                <a:lnSpc>
                  <a:spcPct val="90000"/>
                </a:lnSpc>
                <a:spcBef>
                  <a:spcPct val="0"/>
                </a:spcBef>
                <a:spcAft>
                  <a:spcPts val="300"/>
                </a:spcAft>
                <a:buChar char="••"/>
              </a:pPr>
              <a:r>
                <a:rPr lang="en-US" kern="1200" dirty="0" smtClean="0">
                  <a:latin typeface="+mj-lt"/>
                </a:rPr>
                <a:t>Victim of physical abuse</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Seeing, hearing or learning about the violence</a:t>
              </a:r>
              <a:endParaRPr lang="en-US" kern="1200" dirty="0">
                <a:latin typeface="+mj-lt"/>
              </a:endParaRPr>
            </a:p>
          </p:txBody>
        </p:sp>
      </p:grpSp>
      <p:grpSp>
        <p:nvGrpSpPr>
          <p:cNvPr id="14" name="Group 13"/>
          <p:cNvGrpSpPr/>
          <p:nvPr/>
        </p:nvGrpSpPr>
        <p:grpSpPr>
          <a:xfrm>
            <a:off x="1083641" y="3176003"/>
            <a:ext cx="4311319" cy="2030166"/>
            <a:chOff x="129458" y="1938853"/>
            <a:chExt cx="3574890" cy="2030166"/>
          </a:xfrm>
        </p:grpSpPr>
        <p:sp>
          <p:nvSpPr>
            <p:cNvPr id="15" name="Rectangle 14"/>
            <p:cNvSpPr/>
            <p:nvPr/>
          </p:nvSpPr>
          <p:spPr>
            <a:xfrm>
              <a:off x="541956" y="1938853"/>
              <a:ext cx="2530719" cy="199421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Rectangle 15"/>
            <p:cNvSpPr/>
            <p:nvPr/>
          </p:nvSpPr>
          <p:spPr>
            <a:xfrm>
              <a:off x="129458" y="1974806"/>
              <a:ext cx="3574890" cy="199421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2000" b="1" i="0" kern="1200" dirty="0" smtClean="0">
                  <a:solidFill>
                    <a:srgbClr val="CC0099"/>
                  </a:solidFill>
                  <a:latin typeface="Arial"/>
                  <a:cs typeface="Arial"/>
                </a:rPr>
                <a:t>Effect on Partner’s Parenting</a:t>
              </a:r>
              <a:endParaRPr lang="en-US" sz="2000" b="1" i="0" kern="1200" dirty="0">
                <a:solidFill>
                  <a:srgbClr val="CC0099"/>
                </a:solidFill>
                <a:latin typeface="Arial"/>
                <a:cs typeface="Arial"/>
              </a:endParaRPr>
            </a:p>
            <a:p>
              <a:pPr marL="171450" lvl="1" indent="-171450" algn="l" defTabSz="711200">
                <a:lnSpc>
                  <a:spcPct val="90000"/>
                </a:lnSpc>
                <a:spcBef>
                  <a:spcPct val="0"/>
                </a:spcBef>
                <a:spcAft>
                  <a:spcPts val="300"/>
                </a:spcAft>
                <a:buChar char="••"/>
              </a:pPr>
              <a:r>
                <a:rPr lang="en-US" kern="1200" dirty="0" smtClean="0">
                  <a:latin typeface="+mj-lt"/>
                </a:rPr>
                <a:t>Depression, PTSD, anxiety, substance abuse</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Loss of authority</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Energy goes to </a:t>
              </a:r>
              <a:br>
                <a:rPr lang="en-US" kern="1200" dirty="0" smtClean="0">
                  <a:latin typeface="+mj-lt"/>
                </a:rPr>
              </a:br>
              <a:r>
                <a:rPr lang="en-US" kern="1200" dirty="0" smtClean="0">
                  <a:latin typeface="+mj-lt"/>
                </a:rPr>
                <a:t>addressing perpetrator instead of children </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Interference with day to day routine and basic care</a:t>
              </a:r>
              <a:endParaRPr lang="en-US" kern="1200" dirty="0">
                <a:latin typeface="+mj-lt"/>
              </a:endParaRPr>
            </a:p>
          </p:txBody>
        </p:sp>
      </p:grpSp>
      <p:grpSp>
        <p:nvGrpSpPr>
          <p:cNvPr id="17" name="Group 16"/>
          <p:cNvGrpSpPr/>
          <p:nvPr/>
        </p:nvGrpSpPr>
        <p:grpSpPr>
          <a:xfrm>
            <a:off x="8727225" y="2914739"/>
            <a:ext cx="3105111" cy="1987348"/>
            <a:chOff x="6002149" y="1630550"/>
            <a:chExt cx="2182292" cy="1987348"/>
          </a:xfrm>
        </p:grpSpPr>
        <p:sp>
          <p:nvSpPr>
            <p:cNvPr id="18" name="Rectangle 17"/>
            <p:cNvSpPr/>
            <p:nvPr/>
          </p:nvSpPr>
          <p:spPr>
            <a:xfrm>
              <a:off x="6002149" y="1630550"/>
              <a:ext cx="2182292" cy="198734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Rectangle 18"/>
            <p:cNvSpPr/>
            <p:nvPr/>
          </p:nvSpPr>
          <p:spPr>
            <a:xfrm>
              <a:off x="6002149" y="1630550"/>
              <a:ext cx="2182292" cy="198734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b="1" i="0" kern="1200" dirty="0" smtClean="0">
                  <a:solidFill>
                    <a:srgbClr val="CC0099"/>
                  </a:solidFill>
                  <a:latin typeface="Arial"/>
                  <a:cs typeface="Arial"/>
                </a:rPr>
                <a:t>Effects on Family Ecology</a:t>
              </a:r>
              <a:endParaRPr lang="en-US" sz="1800" b="1" i="0" kern="1200" dirty="0">
                <a:solidFill>
                  <a:srgbClr val="CC0099"/>
                </a:solidFill>
                <a:latin typeface="Arial"/>
                <a:cs typeface="Arial"/>
              </a:endParaRPr>
            </a:p>
            <a:p>
              <a:pPr marL="171450" lvl="1" indent="-171450" algn="l" defTabSz="711200">
                <a:lnSpc>
                  <a:spcPct val="90000"/>
                </a:lnSpc>
                <a:spcBef>
                  <a:spcPct val="0"/>
                </a:spcBef>
                <a:spcAft>
                  <a:spcPts val="300"/>
                </a:spcAft>
                <a:buChar char="••"/>
              </a:pPr>
              <a:r>
                <a:rPr lang="en-US" kern="1200" dirty="0" smtClean="0">
                  <a:latin typeface="+mj-lt"/>
                </a:rPr>
                <a:t>Loss of income</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Housing instability</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Loss of contact with extended family</a:t>
              </a:r>
              <a:endParaRPr lang="en-US" kern="1200" dirty="0">
                <a:latin typeface="+mj-lt"/>
              </a:endParaRPr>
            </a:p>
            <a:p>
              <a:pPr marL="171450" lvl="1" indent="-171450" algn="l" defTabSz="711200">
                <a:lnSpc>
                  <a:spcPct val="90000"/>
                </a:lnSpc>
                <a:spcBef>
                  <a:spcPct val="0"/>
                </a:spcBef>
                <a:spcAft>
                  <a:spcPts val="300"/>
                </a:spcAft>
                <a:buChar char="••"/>
              </a:pPr>
              <a:r>
                <a:rPr lang="en-US" kern="1200" dirty="0" smtClean="0">
                  <a:latin typeface="+mj-lt"/>
                </a:rPr>
                <a:t>Educational and social disruptions</a:t>
              </a:r>
              <a:endParaRPr lang="en-US" kern="1200" dirty="0">
                <a:latin typeface="+mj-lt"/>
              </a:endParaRPr>
            </a:p>
          </p:txBody>
        </p:sp>
      </p:grpSp>
      <p:sp>
        <p:nvSpPr>
          <p:cNvPr id="2" name="Rectangle 1"/>
          <p:cNvSpPr/>
          <p:nvPr/>
        </p:nvSpPr>
        <p:spPr>
          <a:xfrm>
            <a:off x="1083641" y="366920"/>
            <a:ext cx="4826706" cy="584775"/>
          </a:xfrm>
          <a:prstGeom prst="rect">
            <a:avLst/>
          </a:prstGeom>
        </p:spPr>
        <p:txBody>
          <a:bodyPr wrap="none">
            <a:spAutoFit/>
          </a:bodyPr>
          <a:lstStyle/>
          <a:p>
            <a:pPr>
              <a:spcAft>
                <a:spcPts val="600"/>
              </a:spcAft>
              <a:defRPr/>
            </a:pPr>
            <a:r>
              <a:rPr lang="en-US" sz="3200" dirty="0">
                <a:solidFill>
                  <a:srgbClr val="0074BA"/>
                </a:solidFill>
              </a:rPr>
              <a:t>Multiple Pathways to </a:t>
            </a:r>
            <a:r>
              <a:rPr lang="en-US" sz="3200" dirty="0" smtClean="0">
                <a:solidFill>
                  <a:srgbClr val="0074BA"/>
                </a:solidFill>
              </a:rPr>
              <a:t>Harm:</a:t>
            </a:r>
            <a:endParaRPr lang="en-US" sz="3200" dirty="0">
              <a:solidFill>
                <a:srgbClr val="0074BA"/>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979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1"/>
          <p:cNvSpPr txBox="1">
            <a:spLocks/>
          </p:cNvSpPr>
          <p:nvPr/>
        </p:nvSpPr>
        <p:spPr>
          <a:xfrm>
            <a:off x="1981202" y="254001"/>
            <a:ext cx="8229599" cy="1072443"/>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Multiple Pathways to Harm</a:t>
            </a:r>
          </a:p>
        </p:txBody>
      </p:sp>
      <p:graphicFrame>
        <p:nvGraphicFramePr>
          <p:cNvPr id="4" name="Content Placeholder 3"/>
          <p:cNvGraphicFramePr>
            <a:graphicFrameLocks/>
          </p:cNvGraphicFramePr>
          <p:nvPr>
            <p:extLst/>
          </p:nvPr>
        </p:nvGraphicFramePr>
        <p:xfrm>
          <a:off x="2032000" y="1100668"/>
          <a:ext cx="8334022" cy="5101166"/>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cxnSp>
        <p:nvCxnSpPr>
          <p:cNvPr id="7" name="Straight Connector 6"/>
          <p:cNvCxnSpPr/>
          <p:nvPr/>
        </p:nvCxnSpPr>
        <p:spPr>
          <a:xfrm>
            <a:off x="1981200" y="1021645"/>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7"/>
          <p:cNvSpPr>
            <a:spLocks noGrp="1"/>
          </p:cNvSpPr>
          <p:nvPr>
            <p:ph type="sldNum" sz="quarter" idx="4294967295"/>
          </p:nvPr>
        </p:nvSpPr>
        <p:spPr>
          <a:xfrm>
            <a:off x="9794440" y="6356351"/>
            <a:ext cx="416360" cy="345018"/>
          </a:xfrm>
          <a:prstGeom prst="rect">
            <a:avLst/>
          </a:prstGeom>
        </p:spPr>
        <p:txBody>
          <a:bodyPr/>
          <a:lstStyle/>
          <a:p>
            <a:fld id="{956DD69F-49C6-D94C-9D45-803A5567AA50}" type="slidenum">
              <a:rPr lang="en-US" smtClean="0"/>
              <a:pPr/>
              <a:t>13</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77728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93334"/>
            <a:ext cx="8153400" cy="4563078"/>
          </a:xfrm>
        </p:spPr>
        <p:txBody>
          <a:bodyPr>
            <a:noAutofit/>
          </a:bodyPr>
          <a:lstStyle/>
          <a:p>
            <a:pPr>
              <a:lnSpc>
                <a:spcPct val="80000"/>
              </a:lnSpc>
              <a:spcBef>
                <a:spcPts val="1176"/>
              </a:spcBef>
              <a:spcAft>
                <a:spcPts val="1200"/>
              </a:spcAft>
              <a:buClr>
                <a:srgbClr val="0070C0"/>
              </a:buClr>
              <a:buSzPct val="150000"/>
              <a:defRPr/>
            </a:pPr>
            <a:r>
              <a:rPr lang="en-US" sz="2400" dirty="0" smtClean="0"/>
              <a:t>Looks </a:t>
            </a:r>
            <a:r>
              <a:rPr lang="en-US" sz="2400" dirty="0"/>
              <a:t>at the perpetrator’s behavior, not the relationship or the survivor’s behavior, as the source of the domestic abuse child risk and safety </a:t>
            </a:r>
            <a:r>
              <a:rPr lang="en-US" sz="2400" dirty="0" smtClean="0"/>
              <a:t>concerns</a:t>
            </a:r>
          </a:p>
          <a:p>
            <a:pPr>
              <a:lnSpc>
                <a:spcPct val="80000"/>
              </a:lnSpc>
              <a:spcBef>
                <a:spcPts val="1176"/>
              </a:spcBef>
              <a:spcAft>
                <a:spcPts val="1200"/>
              </a:spcAft>
              <a:buClr>
                <a:srgbClr val="0070C0"/>
              </a:buClr>
              <a:buSzPct val="150000"/>
              <a:defRPr/>
            </a:pPr>
            <a:r>
              <a:rPr lang="en-US" sz="2400" dirty="0" smtClean="0"/>
              <a:t>Beyond </a:t>
            </a:r>
            <a:r>
              <a:rPr lang="en-US" sz="2400" dirty="0"/>
              <a:t>current relationship: 360 degrees assessment of perpetrator </a:t>
            </a:r>
            <a:r>
              <a:rPr lang="en-US" sz="2400" dirty="0" smtClean="0"/>
              <a:t>pattern</a:t>
            </a:r>
          </a:p>
          <a:p>
            <a:pPr>
              <a:lnSpc>
                <a:spcPct val="80000"/>
              </a:lnSpc>
              <a:spcBef>
                <a:spcPts val="1176"/>
              </a:spcBef>
              <a:spcAft>
                <a:spcPts val="1200"/>
              </a:spcAft>
              <a:buClr>
                <a:srgbClr val="0070C0"/>
              </a:buClr>
              <a:buSzPct val="150000"/>
              <a:defRPr/>
            </a:pPr>
            <a:r>
              <a:rPr lang="en-US" sz="2400" dirty="0" smtClean="0"/>
              <a:t>Strong link </a:t>
            </a:r>
            <a:r>
              <a:rPr lang="en-US" sz="2400" dirty="0"/>
              <a:t>between domestic violence perpetrator’s behaviors and child safety and </a:t>
            </a:r>
            <a:r>
              <a:rPr lang="en-US" sz="2400" dirty="0" smtClean="0"/>
              <a:t>wellbeing</a:t>
            </a:r>
          </a:p>
          <a:p>
            <a:pPr>
              <a:lnSpc>
                <a:spcPct val="80000"/>
              </a:lnSpc>
              <a:spcBef>
                <a:spcPts val="1176"/>
              </a:spcBef>
              <a:spcAft>
                <a:spcPts val="1200"/>
              </a:spcAft>
              <a:buClr>
                <a:srgbClr val="0070C0"/>
              </a:buClr>
              <a:buSzPct val="150000"/>
              <a:defRPr/>
            </a:pPr>
            <a:r>
              <a:rPr lang="en-US" sz="2400" dirty="0" smtClean="0"/>
              <a:t>Highlights </a:t>
            </a:r>
            <a:r>
              <a:rPr lang="en-US" sz="2400" dirty="0"/>
              <a:t>the choice(s) to be violent, abusive and controlling as </a:t>
            </a:r>
            <a:r>
              <a:rPr lang="en-US" sz="2400" u="sng" dirty="0"/>
              <a:t>parenting choices</a:t>
            </a:r>
          </a:p>
        </p:txBody>
      </p:sp>
      <p:sp>
        <p:nvSpPr>
          <p:cNvPr id="6" name="Footer Placeholder 3"/>
          <p:cNvSpPr txBox="1">
            <a:spLocks/>
          </p:cNvSpPr>
          <p:nvPr/>
        </p:nvSpPr>
        <p:spPr>
          <a:xfrm>
            <a:off x="1852083" y="6356352"/>
            <a:ext cx="7396560" cy="34501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r>
              <a:rPr lang="en-US" sz="1100" dirty="0">
                <a:latin typeface="Arial Narrow"/>
                <a:cs typeface="Arial Narrow"/>
              </a:rPr>
              <a:t>© Copyright 2016 Safe &amp; Together Institute, formerly David Mandel Associates, LLC. All rights reserved. Do not reproduce without permission.</a:t>
            </a:r>
          </a:p>
        </p:txBody>
      </p:sp>
      <p:pic>
        <p:nvPicPr>
          <p:cNvPr id="7" name="Picture 6"/>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336836" y="6261140"/>
            <a:ext cx="457604" cy="440228"/>
          </a:xfrm>
          <a:prstGeom prst="rect">
            <a:avLst/>
          </a:prstGeom>
        </p:spPr>
      </p:pic>
      <p:cxnSp>
        <p:nvCxnSpPr>
          <p:cNvPr id="8" name="Straight Connector 7"/>
          <p:cNvCxnSpPr/>
          <p:nvPr/>
        </p:nvCxnSpPr>
        <p:spPr>
          <a:xfrm>
            <a:off x="1981200" y="6208190"/>
            <a:ext cx="8229600" cy="0"/>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3"/>
          <p:cNvSpPr>
            <a:spLocks noGrp="1"/>
          </p:cNvSpPr>
          <p:nvPr>
            <p:ph type="sldNum" sz="quarter" idx="4294967295"/>
          </p:nvPr>
        </p:nvSpPr>
        <p:spPr>
          <a:xfrm>
            <a:off x="9794440" y="6356351"/>
            <a:ext cx="416360" cy="345018"/>
          </a:xfrm>
          <a:prstGeom prst="rect">
            <a:avLst/>
          </a:prstGeom>
          <a:noFill/>
          <a:ln>
            <a:noFill/>
          </a:ln>
        </p:spPr>
        <p:txBody>
          <a:bodyPr vert="horz" lIns="91440" tIns="45720" rIns="91440" bIns="45720" rtlCol="0" anchor="ctr"/>
          <a:lstStyle>
            <a:lvl1pPr algn="r">
              <a:defRPr sz="1400">
                <a:solidFill>
                  <a:schemeClr val="tx1">
                    <a:tint val="75000"/>
                  </a:schemeClr>
                </a:solidFill>
                <a:latin typeface="Century Gothic"/>
                <a:cs typeface="Century Gothic"/>
              </a:defRPr>
            </a:lvl1pPr>
          </a:lstStyle>
          <a:p>
            <a:fld id="{956DD69F-49C6-D94C-9D45-803A5567AA50}" type="slidenum">
              <a:rPr lang="en-US" smtClean="0"/>
              <a:pPr/>
              <a:t>14</a:t>
            </a:fld>
            <a:endParaRPr lang="en-US" dirty="0"/>
          </a:p>
        </p:txBody>
      </p:sp>
      <p:sp>
        <p:nvSpPr>
          <p:cNvPr id="10" name="Title 1"/>
          <p:cNvSpPr txBox="1">
            <a:spLocks/>
          </p:cNvSpPr>
          <p:nvPr/>
        </p:nvSpPr>
        <p:spPr>
          <a:xfrm>
            <a:off x="1981200" y="254001"/>
            <a:ext cx="8229600" cy="1439333"/>
          </a:xfrm>
          <a:prstGeom prst="rect">
            <a:avLst/>
          </a:prstGeom>
        </p:spPr>
        <p:txBody>
          <a:bodyPr>
            <a:normAutofit fontScale="75000" lnSpcReduction="200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A Perpetrator Pattern Approach</a:t>
            </a:r>
          </a:p>
          <a:p>
            <a:pPr>
              <a:spcAft>
                <a:spcPts val="600"/>
              </a:spcAft>
              <a:defRPr/>
            </a:pPr>
            <a:endParaRPr lang="en-US" sz="4500" dirty="0">
              <a:solidFill>
                <a:srgbClr val="0074BA"/>
              </a:solidFill>
            </a:endParaRPr>
          </a:p>
          <a:p>
            <a:pPr>
              <a:defRPr/>
            </a:pPr>
            <a:r>
              <a:rPr lang="en-US" sz="3300" b="1" dirty="0">
                <a:latin typeface="Arial Narrow"/>
                <a:cs typeface="Arial Narrow"/>
              </a:rPr>
              <a:t>Changes The Work</a:t>
            </a:r>
          </a:p>
        </p:txBody>
      </p:sp>
      <p:cxnSp>
        <p:nvCxnSpPr>
          <p:cNvPr id="11" name="Straight Connector 10"/>
          <p:cNvCxnSpPr/>
          <p:nvPr/>
        </p:nvCxnSpPr>
        <p:spPr>
          <a:xfrm>
            <a:off x="1981200" y="1021645"/>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1548853"/>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965781"/>
            <a:ext cx="8858250" cy="4563078"/>
          </a:xfrm>
        </p:spPr>
        <p:txBody>
          <a:bodyPr>
            <a:noAutofit/>
          </a:bodyPr>
          <a:lstStyle/>
          <a:p>
            <a:pPr fontAlgn="base">
              <a:spcAft>
                <a:spcPts val="600"/>
              </a:spcAft>
              <a:buClr>
                <a:srgbClr val="0070C0"/>
              </a:buClr>
            </a:pPr>
            <a:r>
              <a:rPr lang="en-US" sz="3600" dirty="0"/>
              <a:t>High standards/gender double standards</a:t>
            </a:r>
          </a:p>
          <a:p>
            <a:pPr fontAlgn="base">
              <a:spcAft>
                <a:spcPts val="600"/>
              </a:spcAft>
              <a:buClr>
                <a:srgbClr val="0070C0"/>
              </a:buClr>
            </a:pPr>
            <a:r>
              <a:rPr lang="en-US" sz="3600" dirty="0"/>
              <a:t>Multiple pathways to harm</a:t>
            </a:r>
          </a:p>
          <a:p>
            <a:pPr fontAlgn="base">
              <a:spcAft>
                <a:spcPts val="600"/>
              </a:spcAft>
              <a:buClr>
                <a:srgbClr val="0070C0"/>
              </a:buClr>
            </a:pPr>
            <a:r>
              <a:rPr lang="en-US" sz="3600" dirty="0"/>
              <a:t>The importance </a:t>
            </a:r>
            <a:r>
              <a:rPr lang="en-US" sz="3600" dirty="0" smtClean="0"/>
              <a:t>of impact of consequences </a:t>
            </a:r>
          </a:p>
          <a:p>
            <a:pPr fontAlgn="base">
              <a:spcAft>
                <a:spcPts val="600"/>
              </a:spcAft>
              <a:buClr>
                <a:srgbClr val="0070C0"/>
              </a:buClr>
            </a:pPr>
            <a:r>
              <a:rPr lang="en-US" sz="3600" dirty="0" smtClean="0"/>
              <a:t>Strength based approach of the non-offending parent</a:t>
            </a:r>
            <a:endParaRPr lang="en-US" sz="3600" dirty="0"/>
          </a:p>
        </p:txBody>
      </p:sp>
      <p:sp>
        <p:nvSpPr>
          <p:cNvPr id="6" name="Footer Placeholder 3"/>
          <p:cNvSpPr txBox="1">
            <a:spLocks/>
          </p:cNvSpPr>
          <p:nvPr/>
        </p:nvSpPr>
        <p:spPr>
          <a:xfrm>
            <a:off x="1852083" y="6356352"/>
            <a:ext cx="7396560" cy="345017"/>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r>
              <a:rPr lang="en-US" sz="1100" dirty="0">
                <a:latin typeface="Arial Narrow"/>
                <a:cs typeface="Arial Narrow"/>
              </a:rPr>
              <a:t>© Copyright 2016 Safe &amp; Together Institute, formerly David Mandel Associates, LLC. All rights reserved. Do not reproduce without permission.</a:t>
            </a:r>
          </a:p>
        </p:txBody>
      </p:sp>
      <p:pic>
        <p:nvPicPr>
          <p:cNvPr id="7" name="Picture 6"/>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336836" y="6261140"/>
            <a:ext cx="457604" cy="440228"/>
          </a:xfrm>
          <a:prstGeom prst="rect">
            <a:avLst/>
          </a:prstGeom>
        </p:spPr>
      </p:pic>
      <p:cxnSp>
        <p:nvCxnSpPr>
          <p:cNvPr id="8" name="Straight Connector 7"/>
          <p:cNvCxnSpPr/>
          <p:nvPr/>
        </p:nvCxnSpPr>
        <p:spPr>
          <a:xfrm>
            <a:off x="1981200" y="6208190"/>
            <a:ext cx="8229600" cy="0"/>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3"/>
          <p:cNvSpPr>
            <a:spLocks noGrp="1"/>
          </p:cNvSpPr>
          <p:nvPr>
            <p:ph type="sldNum" sz="quarter" idx="4294967295"/>
          </p:nvPr>
        </p:nvSpPr>
        <p:spPr>
          <a:xfrm>
            <a:off x="9794440" y="6356351"/>
            <a:ext cx="416360" cy="345018"/>
          </a:xfrm>
          <a:prstGeom prst="rect">
            <a:avLst/>
          </a:prstGeom>
          <a:noFill/>
          <a:ln>
            <a:noFill/>
          </a:ln>
        </p:spPr>
        <p:txBody>
          <a:bodyPr vert="horz" lIns="91440" tIns="45720" rIns="91440" bIns="45720" rtlCol="0" anchor="ctr"/>
          <a:lstStyle>
            <a:lvl1pPr algn="r">
              <a:defRPr sz="1400">
                <a:solidFill>
                  <a:schemeClr val="tx1">
                    <a:tint val="75000"/>
                  </a:schemeClr>
                </a:solidFill>
                <a:latin typeface="Century Gothic"/>
                <a:cs typeface="Century Gothic"/>
              </a:defRPr>
            </a:lvl1pPr>
          </a:lstStyle>
          <a:p>
            <a:fld id="{956DD69F-49C6-D94C-9D45-803A5567AA50}" type="slidenum">
              <a:rPr lang="en-US" smtClean="0"/>
              <a:pPr/>
              <a:t>15</a:t>
            </a:fld>
            <a:endParaRPr lang="en-US" dirty="0"/>
          </a:p>
        </p:txBody>
      </p:sp>
      <p:sp>
        <p:nvSpPr>
          <p:cNvPr id="10" name="Title 1"/>
          <p:cNvSpPr txBox="1">
            <a:spLocks/>
          </p:cNvSpPr>
          <p:nvPr/>
        </p:nvSpPr>
        <p:spPr>
          <a:xfrm>
            <a:off x="1981200" y="254001"/>
            <a:ext cx="8229600" cy="1439333"/>
          </a:xfrm>
          <a:prstGeom prst="rect">
            <a:avLst/>
          </a:prstGeom>
        </p:spPr>
        <p:txBody>
          <a:bodyPr>
            <a:normAutofit fontScale="75000" lnSpcReduction="200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Safe and Together Model</a:t>
            </a:r>
          </a:p>
          <a:p>
            <a:pPr>
              <a:spcAft>
                <a:spcPts val="600"/>
              </a:spcAft>
              <a:defRPr/>
            </a:pPr>
            <a:endParaRPr lang="en-US" sz="4500" dirty="0">
              <a:solidFill>
                <a:srgbClr val="0074BA"/>
              </a:solidFill>
            </a:endParaRPr>
          </a:p>
          <a:p>
            <a:pPr>
              <a:defRPr/>
            </a:pPr>
            <a:r>
              <a:rPr lang="en-US" sz="3300" b="1" dirty="0" smtClean="0">
                <a:latin typeface="Arial Narrow"/>
                <a:cs typeface="Arial Narrow"/>
              </a:rPr>
              <a:t>Cross </a:t>
            </a:r>
            <a:r>
              <a:rPr lang="en-US" sz="3300" b="1" dirty="0">
                <a:latin typeface="Arial Narrow"/>
                <a:cs typeface="Arial Narrow"/>
              </a:rPr>
              <a:t>Cutting Themes</a:t>
            </a:r>
          </a:p>
        </p:txBody>
      </p:sp>
      <p:cxnSp>
        <p:nvCxnSpPr>
          <p:cNvPr id="11" name="Straight Connector 10"/>
          <p:cNvCxnSpPr/>
          <p:nvPr/>
        </p:nvCxnSpPr>
        <p:spPr>
          <a:xfrm>
            <a:off x="1981200" y="1021645"/>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7094519"/>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713232" y="1935403"/>
            <a:ext cx="10899648" cy="2554545"/>
          </a:xfrm>
          <a:prstGeom prst="rect">
            <a:avLst/>
          </a:prstGeom>
        </p:spPr>
        <p:txBody>
          <a:bodyPr wrap="square">
            <a:spAutoFit/>
          </a:bodyPr>
          <a:lstStyle/>
          <a:p>
            <a:pPr algn="just">
              <a:spcAft>
                <a:spcPts val="0"/>
              </a:spcAft>
            </a:pPr>
            <a:endParaRPr lang="en-GB" sz="2800" b="1" u="sng"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sz="2800" dirty="0" smtClean="0">
                <a:latin typeface="Calibri" panose="020F0502020204030204" pitchFamily="34" charset="0"/>
                <a:ea typeface="Calibri" panose="020F0502020204030204" pitchFamily="34" charset="0"/>
                <a:cs typeface="Times New Roman" panose="02020603050405020304" pitchFamily="18" charset="0"/>
              </a:rPr>
              <a:t>Since attending the training with  …………………………………………………..</a:t>
            </a:r>
          </a:p>
          <a:p>
            <a:pPr algn="just">
              <a:spcAft>
                <a:spcPts val="0"/>
              </a:spcAft>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sz="2800" dirty="0" smtClean="0">
                <a:latin typeface="Calibri" panose="020F0502020204030204" pitchFamily="34" charset="0"/>
                <a:ea typeface="Calibri" panose="020F0502020204030204" pitchFamily="34" charset="0"/>
                <a:cs typeface="Times New Roman" panose="02020603050405020304" pitchFamily="18" charset="0"/>
              </a:rPr>
              <a:t>staff across Falkirk have been using their learning</a:t>
            </a:r>
          </a:p>
          <a:p>
            <a:pPr algn="just">
              <a:spcAft>
                <a:spcPts val="0"/>
              </a:spcAft>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sz="2800" dirty="0" smtClean="0">
                <a:latin typeface="Calibri" panose="020F0502020204030204" pitchFamily="34" charset="0"/>
                <a:ea typeface="Calibri" panose="020F0502020204030204" pitchFamily="34" charset="0"/>
                <a:cs typeface="Times New Roman" panose="02020603050405020304" pitchFamily="18" charset="0"/>
              </a:rPr>
              <a:t>Examples </a:t>
            </a:r>
            <a:r>
              <a:rPr lang="en-GB" sz="2800" dirty="0">
                <a:latin typeface="Calibri" panose="020F0502020204030204" pitchFamily="34" charset="0"/>
                <a:ea typeface="Calibri" panose="020F0502020204030204" pitchFamily="34" charset="0"/>
                <a:cs typeface="Times New Roman" panose="02020603050405020304" pitchFamily="18" charset="0"/>
              </a:rPr>
              <a:t>of how this is being </a:t>
            </a:r>
            <a:r>
              <a:rPr lang="en-GB" sz="2800" dirty="0" smtClean="0">
                <a:latin typeface="Calibri" panose="020F0502020204030204" pitchFamily="34" charset="0"/>
                <a:ea typeface="Calibri" panose="020F0502020204030204" pitchFamily="34" charset="0"/>
                <a:cs typeface="Times New Roman" panose="02020603050405020304" pitchFamily="18" charset="0"/>
              </a:rPr>
              <a:t>used in </a:t>
            </a:r>
            <a:r>
              <a:rPr lang="en-GB" sz="2800" dirty="0">
                <a:latin typeface="Calibri" panose="020F0502020204030204" pitchFamily="34" charset="0"/>
                <a:ea typeface="Calibri" panose="020F0502020204030204" pitchFamily="34" charset="0"/>
                <a:cs typeface="Times New Roman" panose="02020603050405020304" pitchFamily="18" charset="0"/>
              </a:rPr>
              <a:t>our working </a:t>
            </a:r>
            <a:r>
              <a:rPr lang="en-GB" sz="2800" dirty="0" smtClean="0">
                <a:latin typeface="Calibri" panose="020F0502020204030204" pitchFamily="34" charset="0"/>
                <a:ea typeface="Calibri" panose="020F0502020204030204" pitchFamily="34" charset="0"/>
                <a:cs typeface="Times New Roman" panose="02020603050405020304" pitchFamily="18" charset="0"/>
              </a:rPr>
              <a:t>practice in Falkirk </a:t>
            </a:r>
            <a:r>
              <a:rPr lang="en-GB" sz="28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p:cNvCxnSpPr/>
          <p:nvPr/>
        </p:nvCxnSpPr>
        <p:spPr>
          <a:xfrm>
            <a:off x="1981200" y="1237088"/>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3341899" y="652313"/>
            <a:ext cx="4703532" cy="584775"/>
          </a:xfrm>
          <a:prstGeom prst="rect">
            <a:avLst/>
          </a:prstGeom>
        </p:spPr>
        <p:txBody>
          <a:bodyPr wrap="none">
            <a:spAutoFit/>
          </a:bodyPr>
          <a:lstStyle/>
          <a:p>
            <a:pPr algn="just">
              <a:spcAft>
                <a:spcPts val="0"/>
              </a:spcAft>
            </a:pPr>
            <a:r>
              <a:rPr lang="en-GB" sz="3200" dirty="0">
                <a:solidFill>
                  <a:srgbClr val="0070C0"/>
                </a:solidFill>
                <a:latin typeface="Lucida Sans" panose="020B0602030504020204" pitchFamily="34" charset="0"/>
                <a:ea typeface="Calibri" panose="020F0502020204030204" pitchFamily="34" charset="0"/>
                <a:cs typeface="Times New Roman" panose="02020603050405020304" pitchFamily="18" charset="0"/>
              </a:rPr>
              <a:t>Safe &amp; Together Model</a:t>
            </a:r>
          </a:p>
        </p:txBody>
      </p:sp>
      <p:pic>
        <p:nvPicPr>
          <p:cNvPr id="5" name="Picture 4"/>
          <p:cNvPicPr>
            <a:picLocks noChangeAspect="1"/>
          </p:cNvPicPr>
          <p:nvPr/>
        </p:nvPicPr>
        <p:blipFill rotWithShape="1">
          <a:blip r:embed="rId3">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4">
                    <a14:imgEffect>
                      <a14:sharpenSoften amount="100000"/>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 r="32796" b="-260"/>
          <a:stretch/>
        </p:blipFill>
        <p:spPr>
          <a:xfrm>
            <a:off x="5693665" y="1928421"/>
            <a:ext cx="2725221" cy="1016419"/>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73004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207008" y="279240"/>
            <a:ext cx="9070848" cy="1077218"/>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2800"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CALEDONIAN MEN’S </a:t>
            </a:r>
            <a:r>
              <a:rPr lang="en-GB" sz="2800" b="1" u="sng"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PROJECT</a:t>
            </a:r>
          </a:p>
          <a:p>
            <a:pPr marL="342900" lvl="0" indent="-342900" algn="just">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28600" algn="just">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207008" y="817849"/>
            <a:ext cx="10400274" cy="1800493"/>
          </a:xfrm>
          <a:prstGeom prst="rect">
            <a:avLst/>
          </a:prstGeom>
        </p:spPr>
        <p:txBody>
          <a:bodyPr wrap="square">
            <a:spAutoFit/>
          </a:bodyPr>
          <a:lstStyle/>
          <a:p>
            <a:pPr algn="just">
              <a:lnSpc>
                <a:spcPct val="150000"/>
              </a:lnSpc>
              <a:spcAft>
                <a:spcPts val="800"/>
              </a:spcAft>
            </a:pPr>
            <a:r>
              <a:rPr lang="en-GB"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Example 1</a:t>
            </a:r>
            <a:r>
              <a:rPr lang="en-GB" b="1" dirty="0">
                <a:latin typeface="Calibri" panose="020F0502020204030204" pitchFamily="34" charset="0"/>
                <a:ea typeface="Calibri" panose="020F0502020204030204" pitchFamily="34" charset="0"/>
                <a:cs typeface="Times New Roman" panose="02020603050405020304" pitchFamily="18" charset="0"/>
              </a:rPr>
              <a:t>:    </a:t>
            </a:r>
            <a:r>
              <a:rPr lang="en-GB" dirty="0">
                <a:latin typeface="Calibri" panose="020F0502020204030204" pitchFamily="34" charset="0"/>
                <a:ea typeface="Calibri" panose="020F0502020204030204" pitchFamily="34" charset="0"/>
                <a:cs typeface="Times New Roman" panose="02020603050405020304" pitchFamily="18" charset="0"/>
              </a:rPr>
              <a:t>staff have used the Safe &amp; Together Principles with women to structure conversations and record what women do to look after their children. This has meant women have felt more empowered seeing what they do to nurture their children and keep them safe.  The Principles are aligned with Caledonia Project’s risk assessment work, but has allowed staff to shape conversations using the Safe &amp; Together model.</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207008" y="2761140"/>
            <a:ext cx="10400274" cy="2631490"/>
          </a:xfrm>
          <a:prstGeom prst="rect">
            <a:avLst/>
          </a:prstGeom>
        </p:spPr>
        <p:txBody>
          <a:bodyPr wrap="square">
            <a:spAutoFit/>
          </a:bodyPr>
          <a:lstStyle/>
          <a:p>
            <a:pPr algn="just">
              <a:lnSpc>
                <a:spcPct val="150000"/>
              </a:lnSpc>
              <a:spcAft>
                <a:spcPts val="800"/>
              </a:spcAft>
            </a:pPr>
            <a:r>
              <a:rPr lang="en-GB"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Example 2:  </a:t>
            </a:r>
            <a:r>
              <a:rPr lang="en-GB" dirty="0">
                <a:latin typeface="Calibri" panose="020F0502020204030204" pitchFamily="34" charset="0"/>
                <a:ea typeface="Calibri" panose="020F0502020204030204" pitchFamily="34" charset="0"/>
                <a:cs typeface="Times New Roman" panose="02020603050405020304" pitchFamily="18" charset="0"/>
              </a:rPr>
              <a:t>“Super Powers” (of the perpetrators) – the use of this term with the women has allowed women to describe, what could be perceived as subtle behaviours e.g. can I come in to use your toilet?, knowing this request is part of coercive behaviours  that could lead to further abuse.    It allows practitioners to be more aware of the seemingly subtle behaviours and allow them to address this as a ‘super power’ and support women in challenging some of this if possible…. Or at least allows women to tell their story to others with reduced fear of being judged.</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207008" y="5535428"/>
            <a:ext cx="10400274" cy="969496"/>
          </a:xfrm>
          <a:prstGeom prst="rect">
            <a:avLst/>
          </a:prstGeom>
        </p:spPr>
        <p:txBody>
          <a:bodyPr wrap="square">
            <a:spAutoFit/>
          </a:bodyPr>
          <a:lstStyle/>
          <a:p>
            <a:pPr algn="just">
              <a:lnSpc>
                <a:spcPct val="150000"/>
              </a:lnSpc>
              <a:spcAft>
                <a:spcPts val="0"/>
              </a:spcAft>
            </a:pPr>
            <a:r>
              <a:rPr lang="en-GB"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Example </a:t>
            </a:r>
            <a:r>
              <a:rPr lang="en-GB" sz="20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3:  </a:t>
            </a:r>
            <a:r>
              <a:rPr lang="en-GB" dirty="0">
                <a:latin typeface="Calibri" panose="020F0502020204030204" pitchFamily="34" charset="0"/>
                <a:ea typeface="Calibri" panose="020F0502020204030204" pitchFamily="34" charset="0"/>
                <a:cs typeface="Times New Roman" panose="02020603050405020304" pitchFamily="18" charset="0"/>
              </a:rPr>
              <a:t>A report written about a perpetrator in prison using the coercive control information has held the perpetrator more accountable for his behaviours.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459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84960" y="1172200"/>
            <a:ext cx="8839200" cy="800219"/>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2800"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DOMESTIC ABUSE UNIT:</a:t>
            </a:r>
            <a:r>
              <a:rPr lang="en-GB" sz="2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endParaRPr lang="en-GB" sz="2800"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584960" y="2136339"/>
            <a:ext cx="9406128" cy="1800493"/>
          </a:xfrm>
          <a:prstGeom prst="rect">
            <a:avLst/>
          </a:prstGeom>
        </p:spPr>
        <p:txBody>
          <a:bodyPr wrap="square">
            <a:spAutoFit/>
          </a:bodyPr>
          <a:lstStyle/>
          <a:p>
            <a:pPr algn="just">
              <a:lnSpc>
                <a:spcPct val="150000"/>
              </a:lnSpc>
              <a:spcAft>
                <a:spcPts val="0"/>
              </a:spcAft>
            </a:pPr>
            <a:r>
              <a:rPr lang="en-GB"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Example 1:  </a:t>
            </a:r>
            <a:r>
              <a:rPr lang="en-GB" dirty="0">
                <a:latin typeface="Calibri" panose="020F0502020204030204" pitchFamily="34" charset="0"/>
                <a:ea typeface="Calibri" panose="020F0502020204030204" pitchFamily="34" charset="0"/>
                <a:cs typeface="Times New Roman" panose="02020603050405020304" pitchFamily="18" charset="0"/>
              </a:rPr>
              <a:t>the model has shaped how staff have conversations with women almost immediately after a domestic abuse incident.  This has contributed to women’s understanding of coercive control and how they have been manipulated into situations that they have little or no control over.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584960" y="4023808"/>
            <a:ext cx="9278112" cy="1384995"/>
          </a:xfrm>
          <a:prstGeom prst="rect">
            <a:avLst/>
          </a:prstGeom>
        </p:spPr>
        <p:txBody>
          <a:bodyPr wrap="square">
            <a:spAutoFit/>
          </a:bodyPr>
          <a:lstStyle/>
          <a:p>
            <a:pPr algn="just">
              <a:lnSpc>
                <a:spcPct val="150000"/>
              </a:lnSpc>
              <a:spcAft>
                <a:spcPts val="0"/>
              </a:spcAft>
            </a:pPr>
            <a:r>
              <a:rPr lang="en-GB"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Example 2:  </a:t>
            </a:r>
            <a:r>
              <a:rPr lang="en-GB" dirty="0">
                <a:latin typeface="Calibri" panose="020F0502020204030204" pitchFamily="34" charset="0"/>
                <a:ea typeface="Calibri" panose="020F0502020204030204" pitchFamily="34" charset="0"/>
                <a:cs typeface="Times New Roman" panose="02020603050405020304" pitchFamily="18" charset="0"/>
              </a:rPr>
              <a:t>The Unit has introduced Safe &amp; Together principles into the MARAC meetings (Multi-Agency Risk Assessment Conference – supports the victims) and MATAC meetings (Multi-Agency Tasking and Coordinating – perpetrator based.)</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780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969264" y="400741"/>
            <a:ext cx="9857232" cy="800219"/>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2800" b="1" dirty="0" smtClean="0">
                <a:solidFill>
                  <a:srgbClr val="0070C0"/>
                </a:solidFill>
                <a:latin typeface="+mj-lt"/>
                <a:ea typeface="Calibri" panose="020F0502020204030204" pitchFamily="34" charset="0"/>
                <a:cs typeface="Times New Roman" panose="02020603050405020304" pitchFamily="18" charset="0"/>
              </a:rPr>
              <a:t>ABERLOUR EARLY YEARS OUTREACH:</a:t>
            </a:r>
            <a:r>
              <a:rPr lang="en-GB" sz="2800" dirty="0" smtClean="0">
                <a:solidFill>
                  <a:srgbClr val="0070C0"/>
                </a:solidFill>
                <a:latin typeface="+mj-lt"/>
                <a:ea typeface="Calibri" panose="020F0502020204030204" pitchFamily="34" charset="0"/>
                <a:cs typeface="Times New Roman" panose="02020603050405020304" pitchFamily="18" charset="0"/>
              </a:rPr>
              <a:t>   </a:t>
            </a:r>
            <a:endParaRPr lang="en-GB" sz="2800" dirty="0">
              <a:solidFill>
                <a:srgbClr val="0070C0"/>
              </a:solidFill>
              <a:latin typeface="+mj-lt"/>
              <a:ea typeface="Calibri" panose="020F0502020204030204" pitchFamily="34" charset="0"/>
              <a:cs typeface="Times New Roman" panose="02020603050405020304" pitchFamily="18" charset="0"/>
            </a:endParaRPr>
          </a:p>
          <a:p>
            <a:pPr marL="228600" algn="just">
              <a:spcAft>
                <a:spcPts val="0"/>
              </a:spcAft>
            </a:pPr>
            <a:endParaRPr lang="en-GB" dirty="0" smtClean="0">
              <a:latin typeface="+mj-lt"/>
              <a:ea typeface="Calibri" panose="020F0502020204030204" pitchFamily="34" charset="0"/>
              <a:cs typeface="Times New Roman" panose="02020603050405020304" pitchFamily="18" charset="0"/>
            </a:endParaRPr>
          </a:p>
        </p:txBody>
      </p:sp>
      <p:sp>
        <p:nvSpPr>
          <p:cNvPr id="4" name="Rectangle 3"/>
          <p:cNvSpPr/>
          <p:nvPr/>
        </p:nvSpPr>
        <p:spPr>
          <a:xfrm>
            <a:off x="1225296" y="1031683"/>
            <a:ext cx="10021824" cy="2631490"/>
          </a:xfrm>
          <a:prstGeom prst="rect">
            <a:avLst/>
          </a:prstGeom>
        </p:spPr>
        <p:txBody>
          <a:bodyPr wrap="square">
            <a:spAutoFit/>
          </a:bodyPr>
          <a:lstStyle/>
          <a:p>
            <a:pPr>
              <a:lnSpc>
                <a:spcPct val="150000"/>
              </a:lnSpc>
              <a:spcAft>
                <a:spcPts val="0"/>
              </a:spcAft>
            </a:pPr>
            <a:r>
              <a:rPr lang="en-GB" sz="20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Example </a:t>
            </a:r>
            <a:r>
              <a:rPr lang="en-GB" sz="20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1:  </a:t>
            </a:r>
            <a:r>
              <a:rPr lang="en-GB" dirty="0">
                <a:latin typeface="Calibri" panose="020F0502020204030204" pitchFamily="34" charset="0"/>
                <a:ea typeface="Calibri" panose="020F0502020204030204" pitchFamily="34" charset="0"/>
                <a:cs typeface="Times New Roman" panose="02020603050405020304" pitchFamily="18" charset="0"/>
              </a:rPr>
              <a:t>Staff member accompanied a mother to an appointment to her lawyer in making an application for an interdict order for her abusive ex-partner not to make contact with her or the children.</a:t>
            </a:r>
          </a:p>
          <a:p>
            <a:pPr algn="just">
              <a:lnSpc>
                <a:spcPct val="150000"/>
              </a:lnSpc>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In preparation for the appointment staff worked with the mother using the Safe &amp; Together Principles in drawing up a list of </a:t>
            </a:r>
            <a:r>
              <a:rPr lang="en-GB" b="1" u="sng" dirty="0">
                <a:latin typeface="Calibri" panose="020F0502020204030204" pitchFamily="34" charset="0"/>
                <a:ea typeface="Calibri" panose="020F0502020204030204" pitchFamily="34" charset="0"/>
                <a:cs typeface="Times New Roman" panose="02020603050405020304" pitchFamily="18" charset="0"/>
              </a:rPr>
              <a:t>what she does to keep her </a:t>
            </a:r>
            <a:r>
              <a:rPr lang="en-GB" b="1" u="sng" dirty="0" smtClean="0">
                <a:latin typeface="Calibri" panose="020F0502020204030204" pitchFamily="34" charset="0"/>
                <a:ea typeface="Calibri" panose="020F0502020204030204" pitchFamily="34" charset="0"/>
                <a:cs typeface="Times New Roman" panose="02020603050405020304" pitchFamily="18" charset="0"/>
              </a:rPr>
              <a:t>3 </a:t>
            </a:r>
            <a:r>
              <a:rPr lang="en-GB" b="1" u="sng" dirty="0">
                <a:latin typeface="Calibri" panose="020F0502020204030204" pitchFamily="34" charset="0"/>
                <a:ea typeface="Calibri" panose="020F0502020204030204" pitchFamily="34" charset="0"/>
                <a:cs typeface="Times New Roman" panose="02020603050405020304" pitchFamily="18" charset="0"/>
              </a:rPr>
              <a:t>children safe</a:t>
            </a:r>
            <a:r>
              <a:rPr lang="en-GB" dirty="0">
                <a:latin typeface="Calibri" panose="020F0502020204030204" pitchFamily="34" charset="0"/>
                <a:ea typeface="Calibri" panose="020F0502020204030204" pitchFamily="34" charset="0"/>
                <a:cs typeface="Times New Roman" panose="02020603050405020304" pitchFamily="18" charset="0"/>
              </a:rPr>
              <a:t>, of what she does to allow them to </a:t>
            </a:r>
            <a:r>
              <a:rPr lang="en-GB" b="1" u="sng" dirty="0">
                <a:latin typeface="Calibri" panose="020F0502020204030204" pitchFamily="34" charset="0"/>
                <a:ea typeface="Calibri" panose="020F0502020204030204" pitchFamily="34" charset="0"/>
                <a:cs typeface="Times New Roman" panose="02020603050405020304" pitchFamily="18" charset="0"/>
              </a:rPr>
              <a:t>heal from the trauma</a:t>
            </a:r>
            <a:r>
              <a:rPr lang="en-GB" dirty="0">
                <a:latin typeface="Calibri" panose="020F0502020204030204" pitchFamily="34" charset="0"/>
                <a:ea typeface="Calibri" panose="020F0502020204030204" pitchFamily="34" charset="0"/>
                <a:cs typeface="Times New Roman" panose="02020603050405020304" pitchFamily="18" charset="0"/>
              </a:rPr>
              <a:t> of the abusive behaviours from her ex-partner, and how she provides </a:t>
            </a:r>
            <a:r>
              <a:rPr lang="en-GB" b="1" u="sng" dirty="0">
                <a:latin typeface="Calibri" panose="020F0502020204030204" pitchFamily="34" charset="0"/>
                <a:ea typeface="Calibri" panose="020F0502020204030204" pitchFamily="34" charset="0"/>
                <a:cs typeface="Times New Roman" panose="02020603050405020304" pitchFamily="18" charset="0"/>
              </a:rPr>
              <a:t>stability</a:t>
            </a:r>
            <a:r>
              <a:rPr lang="en-GB" dirty="0">
                <a:latin typeface="Calibri" panose="020F0502020204030204" pitchFamily="34" charset="0"/>
                <a:ea typeface="Calibri" panose="020F0502020204030204" pitchFamily="34" charset="0"/>
                <a:cs typeface="Times New Roman" panose="02020603050405020304" pitchFamily="18" charset="0"/>
              </a:rPr>
              <a:t> and </a:t>
            </a:r>
            <a:r>
              <a:rPr lang="en-GB" b="1" u="sng" dirty="0">
                <a:latin typeface="Calibri" panose="020F0502020204030204" pitchFamily="34" charset="0"/>
                <a:ea typeface="Calibri" panose="020F0502020204030204" pitchFamily="34" charset="0"/>
                <a:cs typeface="Times New Roman" panose="02020603050405020304" pitchFamily="18" charset="0"/>
              </a:rPr>
              <a:t>nurturance</a:t>
            </a:r>
            <a:r>
              <a:rPr lang="en-GB" dirty="0">
                <a:latin typeface="Calibri" panose="020F0502020204030204" pitchFamily="34" charset="0"/>
                <a:ea typeface="Calibri" panose="020F0502020204030204" pitchFamily="34" charset="0"/>
                <a:cs typeface="Times New Roman" panose="02020603050405020304" pitchFamily="18" charset="0"/>
              </a:rPr>
              <a:t> for them.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225296" y="3580180"/>
            <a:ext cx="10021824" cy="2862322"/>
          </a:xfrm>
          <a:prstGeom prst="rect">
            <a:avLst/>
          </a:prstGeom>
        </p:spPr>
        <p:txBody>
          <a:bodyPr wrap="square">
            <a:spAutoFit/>
          </a:bodyPr>
          <a:lstStyle/>
          <a:p>
            <a:pPr algn="just">
              <a:lnSpc>
                <a:spcPct val="150000"/>
              </a:lnSpc>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In making </a:t>
            </a:r>
            <a:r>
              <a:rPr lang="en-GB" b="1" u="sng" dirty="0">
                <a:latin typeface="Calibri" panose="020F0502020204030204" pitchFamily="34" charset="0"/>
                <a:ea typeface="Calibri" panose="020F0502020204030204" pitchFamily="34" charset="0"/>
                <a:cs typeface="Times New Roman" panose="02020603050405020304" pitchFamily="18" charset="0"/>
              </a:rPr>
              <a:t>both parents equally accountable</a:t>
            </a:r>
            <a:r>
              <a:rPr lang="en-GB" dirty="0">
                <a:latin typeface="Calibri" panose="020F0502020204030204" pitchFamily="34" charset="0"/>
                <a:ea typeface="Calibri" panose="020F0502020204030204" pitchFamily="34" charset="0"/>
                <a:cs typeface="Times New Roman" panose="02020603050405020304" pitchFamily="18" charset="0"/>
              </a:rPr>
              <a:t>, they then considered what the ex-partner does for the children relating to their safety, healing from trauma, and stability and nurturance.  The lists were very different.    </a:t>
            </a:r>
            <a:r>
              <a:rPr lang="en-GB" dirty="0" smtClean="0">
                <a:latin typeface="Calibri" panose="020F0502020204030204" pitchFamily="34" charset="0"/>
                <a:ea typeface="Calibri" panose="020F0502020204030204" pitchFamily="34" charset="0"/>
                <a:cs typeface="Times New Roman" panose="02020603050405020304" pitchFamily="18" charset="0"/>
              </a:rPr>
              <a:t>     One </a:t>
            </a:r>
            <a:r>
              <a:rPr lang="en-GB" dirty="0">
                <a:latin typeface="Calibri" panose="020F0502020204030204" pitchFamily="34" charset="0"/>
                <a:ea typeface="Calibri" panose="020F0502020204030204" pitchFamily="34" charset="0"/>
                <a:cs typeface="Times New Roman" panose="02020603050405020304" pitchFamily="18" charset="0"/>
              </a:rPr>
              <a:t>argument that the perpetrator has is that he does not harm his children. A key phrase also used included that the </a:t>
            </a:r>
            <a:r>
              <a:rPr lang="en-GB" b="1" u="sng" dirty="0">
                <a:latin typeface="Calibri" panose="020F0502020204030204" pitchFamily="34" charset="0"/>
                <a:ea typeface="Calibri" panose="020F0502020204030204" pitchFamily="34" charset="0"/>
                <a:cs typeface="Times New Roman" panose="02020603050405020304" pitchFamily="18" charset="0"/>
              </a:rPr>
              <a:t>perpetrator’s parenting choices </a:t>
            </a:r>
            <a:r>
              <a:rPr lang="en-GB" dirty="0">
                <a:latin typeface="Calibri" panose="020F0502020204030204" pitchFamily="34" charset="0"/>
                <a:ea typeface="Calibri" panose="020F0502020204030204" pitchFamily="34" charset="0"/>
                <a:cs typeface="Times New Roman" panose="02020603050405020304" pitchFamily="18" charset="0"/>
              </a:rPr>
              <a:t>are to abuse the mother of his </a:t>
            </a:r>
            <a:r>
              <a:rPr lang="en-GB" dirty="0" smtClean="0">
                <a:latin typeface="Calibri" panose="020F0502020204030204" pitchFamily="34" charset="0"/>
                <a:ea typeface="Calibri" panose="020F0502020204030204" pitchFamily="34" charset="0"/>
                <a:cs typeface="Times New Roman" panose="02020603050405020304" pitchFamily="18" charset="0"/>
              </a:rPr>
              <a:t>children.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In meeting with the lawyer, the lawyer used this language of the Safe and Together model when making an application for the interdict which was granted.</a:t>
            </a:r>
          </a:p>
          <a:p>
            <a:r>
              <a:rPr lang="en-GB" dirty="0">
                <a:latin typeface="Calibri" panose="020F0502020204030204" pitchFamily="34" charset="0"/>
                <a:ea typeface="Calibri" panose="020F0502020204030204" pitchFamily="34" charset="0"/>
                <a:cs typeface="Times New Roman" panose="02020603050405020304" pitchFamily="18" charset="0"/>
              </a:rPr>
              <a:t>The lawyer has said she will use this type of language for future clients in similar situations</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227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2234689" y="1266244"/>
            <a:ext cx="5414624" cy="646331"/>
          </a:xfrm>
          <a:prstGeom prst="rect">
            <a:avLst/>
          </a:prstGeom>
        </p:spPr>
        <p:txBody>
          <a:bodyPr wrap="none">
            <a:spAutoFit/>
          </a:bodyPr>
          <a:lstStyle/>
          <a:p>
            <a:pPr marL="285750" indent="-285750">
              <a:spcAft>
                <a:spcPts val="600"/>
              </a:spcAft>
              <a:buFont typeface="Wingdings" panose="05000000000000000000" pitchFamily="2" charset="2"/>
              <a:buChar char="q"/>
              <a:defRPr/>
            </a:pPr>
            <a:r>
              <a:rPr lang="en-US" sz="3600" dirty="0" smtClean="0">
                <a:solidFill>
                  <a:srgbClr val="0074BA"/>
                </a:solidFill>
              </a:rPr>
              <a:t>  Safe </a:t>
            </a:r>
            <a:r>
              <a:rPr lang="en-US" sz="3600" dirty="0">
                <a:solidFill>
                  <a:srgbClr val="0074BA"/>
                </a:solidFill>
              </a:rPr>
              <a:t>&amp; Together™ Model</a:t>
            </a:r>
          </a:p>
        </p:txBody>
      </p:sp>
      <p:sp>
        <p:nvSpPr>
          <p:cNvPr id="3" name="Rectangle 2"/>
          <p:cNvSpPr/>
          <p:nvPr/>
        </p:nvSpPr>
        <p:spPr>
          <a:xfrm>
            <a:off x="2234689" y="2731637"/>
            <a:ext cx="5680722" cy="646331"/>
          </a:xfrm>
          <a:prstGeom prst="rect">
            <a:avLst/>
          </a:prstGeom>
        </p:spPr>
        <p:txBody>
          <a:bodyPr wrap="none">
            <a:spAutoFit/>
          </a:bodyPr>
          <a:lstStyle/>
          <a:p>
            <a:pPr marL="285750" indent="-285750">
              <a:spcAft>
                <a:spcPts val="600"/>
              </a:spcAft>
              <a:buFont typeface="Wingdings" panose="05000000000000000000" pitchFamily="2" charset="2"/>
              <a:buChar char="q"/>
              <a:defRPr/>
            </a:pPr>
            <a:r>
              <a:rPr lang="en-US" sz="3600" dirty="0" smtClean="0">
                <a:solidFill>
                  <a:srgbClr val="0074BA"/>
                </a:solidFill>
              </a:rPr>
              <a:t>  Safe </a:t>
            </a:r>
            <a:r>
              <a:rPr lang="en-US" sz="3600" dirty="0">
                <a:solidFill>
                  <a:srgbClr val="0074BA"/>
                </a:solidFill>
              </a:rPr>
              <a:t>&amp; Together Principles</a:t>
            </a:r>
          </a:p>
        </p:txBody>
      </p:sp>
      <p:sp>
        <p:nvSpPr>
          <p:cNvPr id="4" name="Rectangle 3"/>
          <p:cNvSpPr/>
          <p:nvPr/>
        </p:nvSpPr>
        <p:spPr>
          <a:xfrm>
            <a:off x="2234689" y="4197030"/>
            <a:ext cx="7658700" cy="646331"/>
          </a:xfrm>
          <a:prstGeom prst="rect">
            <a:avLst/>
          </a:prstGeom>
        </p:spPr>
        <p:txBody>
          <a:bodyPr wrap="none">
            <a:spAutoFit/>
          </a:bodyPr>
          <a:lstStyle/>
          <a:p>
            <a:pPr marL="285750" indent="-285750">
              <a:spcAft>
                <a:spcPts val="600"/>
              </a:spcAft>
              <a:buFont typeface="Wingdings" panose="05000000000000000000" pitchFamily="2" charset="2"/>
              <a:buChar char="q"/>
              <a:defRPr/>
            </a:pPr>
            <a:r>
              <a:rPr lang="en-US" sz="3600" dirty="0" smtClean="0">
                <a:solidFill>
                  <a:srgbClr val="0074BA"/>
                </a:solidFill>
              </a:rPr>
              <a:t>  Safe </a:t>
            </a:r>
            <a:r>
              <a:rPr lang="en-US" sz="3600" dirty="0">
                <a:solidFill>
                  <a:srgbClr val="0074BA"/>
                </a:solidFill>
              </a:rPr>
              <a:t>&amp; Together Critical Components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5069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89030" y="1032965"/>
            <a:ext cx="7458269" cy="5321457"/>
          </a:xfrm>
          <a:prstGeom prst="rect">
            <a:avLst/>
          </a:prstGeom>
        </p:spPr>
        <p:txBody>
          <a:bodyPr wrap="square">
            <a:spAutoFit/>
          </a:bodyPr>
          <a:lstStyle/>
          <a:p>
            <a:pPr>
              <a:lnSpc>
                <a:spcPct val="115000"/>
              </a:lnSpc>
              <a:spcAft>
                <a:spcPts val="1000"/>
              </a:spcAft>
            </a:pPr>
            <a:r>
              <a:rPr lang="en-GB" dirty="0" smtClean="0">
                <a:latin typeface="Calibri" panose="020F0502020204030204" pitchFamily="34" charset="0"/>
                <a:ea typeface="Calibri" panose="020F0502020204030204" pitchFamily="34" charset="0"/>
                <a:cs typeface="Times New Roman" panose="02020603050405020304" pitchFamily="18" charset="0"/>
              </a:rPr>
              <a:t>Dear </a:t>
            </a:r>
            <a:r>
              <a:rPr lang="en-GB" dirty="0">
                <a:latin typeface="Calibri" panose="020F0502020204030204" pitchFamily="34" charset="0"/>
                <a:ea typeface="Calibri" panose="020F0502020204030204" pitchFamily="34" charset="0"/>
                <a:cs typeface="Times New Roman" panose="02020603050405020304" pitchFamily="18" charset="0"/>
              </a:rPr>
              <a:t>Mr Brown,</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Re: Children’s Names</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Children’s Services received a Police Concern Report following an incident involving your ex-partner on 21 January 2018.</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From the information available to me I have concerns around the behaviour you displayed towards your ex-partner. It is of concern to me that you were prepared to behave in a threatening and abusive manner towards Ms Smith. It is also of concern that your daughter was within the family home at this time and you have had little regard to the impact this may have had on your children and on Ms Smith’s wellbeing.</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Should you wish to discuss this further please contact the Duty Social Worker on 01324 506400.</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Yours sincerely,</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smtClean="0">
                <a:latin typeface="Calibri" panose="020F0502020204030204" pitchFamily="34" charset="0"/>
                <a:ea typeface="Calibri" panose="020F0502020204030204" pitchFamily="34" charset="0"/>
                <a:cs typeface="Times New Roman" panose="02020603050405020304" pitchFamily="18" charset="0"/>
              </a:rPr>
              <a:t>Duty </a:t>
            </a:r>
            <a:r>
              <a:rPr lang="en-GB" dirty="0">
                <a:latin typeface="Calibri" panose="020F0502020204030204" pitchFamily="34" charset="0"/>
                <a:ea typeface="Calibri" panose="020F0502020204030204" pitchFamily="34" charset="0"/>
                <a:cs typeface="Times New Roman" panose="02020603050405020304" pitchFamily="18" charset="0"/>
              </a:rPr>
              <a:t>Social Worker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969264" y="400741"/>
            <a:ext cx="9857232" cy="800219"/>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2800" b="1" dirty="0" smtClean="0">
                <a:solidFill>
                  <a:srgbClr val="0070C0"/>
                </a:solidFill>
                <a:latin typeface="+mj-lt"/>
                <a:ea typeface="Calibri" panose="020F0502020204030204" pitchFamily="34" charset="0"/>
                <a:cs typeface="Times New Roman" panose="02020603050405020304" pitchFamily="18" charset="0"/>
              </a:rPr>
              <a:t>CHILDREN &amp; FAMILIES SOCIAL WORK:</a:t>
            </a:r>
            <a:r>
              <a:rPr lang="en-GB" sz="2800" dirty="0" smtClean="0">
                <a:solidFill>
                  <a:srgbClr val="0070C0"/>
                </a:solidFill>
                <a:latin typeface="+mj-lt"/>
                <a:ea typeface="Calibri" panose="020F0502020204030204" pitchFamily="34" charset="0"/>
                <a:cs typeface="Times New Roman" panose="02020603050405020304" pitchFamily="18" charset="0"/>
              </a:rPr>
              <a:t>   </a:t>
            </a:r>
            <a:endParaRPr lang="en-GB" sz="2800" dirty="0">
              <a:solidFill>
                <a:srgbClr val="0070C0"/>
              </a:solidFill>
              <a:latin typeface="+mj-lt"/>
              <a:ea typeface="Calibri" panose="020F0502020204030204" pitchFamily="34" charset="0"/>
              <a:cs typeface="Times New Roman" panose="02020603050405020304" pitchFamily="18" charset="0"/>
            </a:endParaRPr>
          </a:p>
          <a:p>
            <a:pPr marL="228600" algn="just">
              <a:spcAft>
                <a:spcPts val="0"/>
              </a:spcAft>
            </a:pPr>
            <a:endParaRPr lang="en-GB" dirty="0" smtClean="0">
              <a:latin typeface="+mj-lt"/>
              <a:ea typeface="Calibri" panose="020F0502020204030204" pitchFamily="34" charset="0"/>
              <a:cs typeface="Times New Roman" panose="020206030504050203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6813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048000" y="321483"/>
            <a:ext cx="6096000" cy="5768246"/>
          </a:xfrm>
          <a:prstGeom prst="rect">
            <a:avLst/>
          </a:prstGeom>
        </p:spPr>
        <p:txBody>
          <a:bodyPr>
            <a:spAutoFit/>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Dear Miss Smith,</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Re: Children’s Names</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Children’s Services received a Police Concern Report following an incident involving your ex-partner on 21 January 2018.</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 understand that you have good support from your Health Visitor and the support of your mum who contacted Police due to the concern around Mr Brown’s behaviour.</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 have written to Mr Brown to inform him that such behaviour around you and/or his children is not acceptable.</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Should you require any further advice or support you can contact Police Scotland’s Domestic Abuse Unit on 101. Alternatively you can contact CEA (formerly Women’s Aid) on 01324 635661.</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Yours sincerely,</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smtClean="0">
                <a:latin typeface="Calibri" panose="020F0502020204030204" pitchFamily="34" charset="0"/>
                <a:ea typeface="Calibri" panose="020F0502020204030204" pitchFamily="34" charset="0"/>
                <a:cs typeface="Times New Roman" panose="02020603050405020304" pitchFamily="18" charset="0"/>
              </a:rPr>
              <a:t>Duty </a:t>
            </a:r>
            <a:r>
              <a:rPr lang="en-GB" dirty="0">
                <a:latin typeface="Calibri" panose="020F0502020204030204" pitchFamily="34" charset="0"/>
                <a:ea typeface="Calibri" panose="020F0502020204030204" pitchFamily="34" charset="0"/>
                <a:cs typeface="Times New Roman" panose="02020603050405020304" pitchFamily="18" charset="0"/>
              </a:rPr>
              <a:t>Social Worker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4751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048000" y="544877"/>
            <a:ext cx="6096000" cy="5768246"/>
          </a:xfrm>
          <a:prstGeom prst="rect">
            <a:avLst/>
          </a:prstGeom>
        </p:spPr>
        <p:txBody>
          <a:bodyPr>
            <a:spAutoFit/>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Dear Mr </a:t>
            </a:r>
            <a:r>
              <a:rPr lang="en-GB" dirty="0" err="1">
                <a:latin typeface="Calibri" panose="020F0502020204030204" pitchFamily="34" charset="0"/>
                <a:ea typeface="Calibri" panose="020F0502020204030204" pitchFamily="34" charset="0"/>
                <a:cs typeface="Times New Roman" panose="02020603050405020304" pitchFamily="18" charset="0"/>
              </a:rPr>
              <a:t>Bloggs</a:t>
            </a:r>
            <a:r>
              <a:rPr lang="en-GB"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a: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Children’s Services have received a Police Concern Report relating to an incident which occurred on DATE.</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This Report highlights concerning behaviour by you towards Mrs </a:t>
            </a:r>
            <a:r>
              <a:rPr lang="en-GB" dirty="0" err="1">
                <a:latin typeface="Calibri" panose="020F0502020204030204" pitchFamily="34" charset="0"/>
                <a:ea typeface="Calibri" panose="020F0502020204030204" pitchFamily="34" charset="0"/>
                <a:cs typeface="Times New Roman" panose="02020603050405020304" pitchFamily="18" charset="0"/>
              </a:rPr>
              <a:t>Bloggs</a:t>
            </a:r>
            <a:r>
              <a:rPr lang="en-GB" dirty="0">
                <a:latin typeface="Calibri" panose="020F0502020204030204" pitchFamily="34" charset="0"/>
                <a:ea typeface="Calibri" panose="020F0502020204030204" pitchFamily="34" charset="0"/>
                <a:cs typeface="Times New Roman" panose="02020603050405020304" pitchFamily="18" charset="0"/>
              </a:rPr>
              <a:t> and in front of your daughter, Jo.</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 would like for you to attend an appointment at </a:t>
            </a:r>
            <a:r>
              <a:rPr lang="en-GB" dirty="0" err="1">
                <a:latin typeface="Calibri" panose="020F0502020204030204" pitchFamily="34" charset="0"/>
                <a:ea typeface="Calibri" panose="020F0502020204030204" pitchFamily="34" charset="0"/>
                <a:cs typeface="Times New Roman" panose="02020603050405020304" pitchFamily="18" charset="0"/>
              </a:rPr>
              <a:t>Bloggsland</a:t>
            </a:r>
            <a:r>
              <a:rPr lang="en-GB" dirty="0">
                <a:latin typeface="Calibri" panose="020F0502020204030204" pitchFamily="34" charset="0"/>
                <a:ea typeface="Calibri" panose="020F0502020204030204" pitchFamily="34" charset="0"/>
                <a:cs typeface="Times New Roman" panose="02020603050405020304" pitchFamily="18" charset="0"/>
              </a:rPr>
              <a:t> Social Work Office on </a:t>
            </a:r>
            <a:r>
              <a:rPr lang="en-GB" b="1" dirty="0">
                <a:latin typeface="Calibri" panose="020F0502020204030204" pitchFamily="34" charset="0"/>
                <a:ea typeface="Calibri" panose="020F0502020204030204" pitchFamily="34" charset="0"/>
                <a:cs typeface="Times New Roman" panose="02020603050405020304" pitchFamily="18" charset="0"/>
              </a:rPr>
              <a:t>DATE</a:t>
            </a:r>
            <a:r>
              <a:rPr lang="en-GB" dirty="0">
                <a:latin typeface="Calibri" panose="020F0502020204030204" pitchFamily="34" charset="0"/>
                <a:ea typeface="Calibri" panose="020F0502020204030204" pitchFamily="34" charset="0"/>
                <a:cs typeface="Times New Roman" panose="02020603050405020304" pitchFamily="18" charset="0"/>
              </a:rPr>
              <a:t> to discuss your behaviours and the impact this may have on your daughter.</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If this is not suitable please contact Brockville Social Work Office on 01324 506400 to rearrange.</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a: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Yours sincerely,</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Duty Social Worker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40052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3048000" y="799306"/>
            <a:ext cx="6096000" cy="5259388"/>
          </a:xfrm>
          <a:prstGeom prst="rect">
            <a:avLst/>
          </a:prstGeom>
        </p:spPr>
        <p:txBody>
          <a:bodyPr>
            <a:spAutoFit/>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Dear Mrs </a:t>
            </a:r>
            <a:r>
              <a:rPr lang="en-GB" dirty="0" err="1">
                <a:latin typeface="Calibri" panose="020F0502020204030204" pitchFamily="34" charset="0"/>
                <a:ea typeface="Calibri" panose="020F0502020204030204" pitchFamily="34" charset="0"/>
                <a:cs typeface="Times New Roman" panose="02020603050405020304" pitchFamily="18" charset="0"/>
              </a:rPr>
              <a:t>Bloggs</a:t>
            </a:r>
            <a:r>
              <a:rPr lang="en-GB"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Children’s Services have received a Police Concern Report following an incident on DATE.</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This report highlights concerning behaviour by your ex-partner towards you and in front of your daughter, Jo.</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 would like to visit you at your home on </a:t>
            </a:r>
            <a:r>
              <a:rPr lang="en-GB" b="1" dirty="0">
                <a:latin typeface="Calibri" panose="020F0502020204030204" pitchFamily="34" charset="0"/>
                <a:ea typeface="Calibri" panose="020F0502020204030204" pitchFamily="34" charset="0"/>
                <a:cs typeface="Times New Roman" panose="02020603050405020304" pitchFamily="18" charset="0"/>
              </a:rPr>
              <a:t>DATE </a:t>
            </a:r>
            <a:r>
              <a:rPr lang="en-GB" dirty="0">
                <a:latin typeface="Calibri" panose="020F0502020204030204" pitchFamily="34" charset="0"/>
                <a:ea typeface="Calibri" panose="020F0502020204030204" pitchFamily="34" charset="0"/>
                <a:cs typeface="Times New Roman" panose="02020603050405020304" pitchFamily="18" charset="0"/>
              </a:rPr>
              <a:t>to discuss if you require any further supports to ensure the safety of you and Jo.</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If this is not suitable please contact me on 01324 506400.</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a: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Yours sincerely,</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Duty Social Worker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4634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725424" y="772775"/>
            <a:ext cx="10814304" cy="923330"/>
          </a:xfrm>
          <a:prstGeom prst="rect">
            <a:avLst/>
          </a:prstGeom>
        </p:spPr>
        <p:txBody>
          <a:bodyPr wrap="square">
            <a:spAutoFit/>
          </a:bodyPr>
          <a:lstStyle/>
          <a:p>
            <a:endParaRPr lang="en-GB" dirty="0" smtClean="0"/>
          </a:p>
          <a:p>
            <a:pPr marL="285750" indent="-285750">
              <a:buFont typeface="Arial" panose="020B0604020202020204" pitchFamily="34" charset="0"/>
              <a:buChar char="•"/>
            </a:pPr>
            <a:r>
              <a:rPr lang="en-GB" dirty="0" smtClean="0"/>
              <a:t>MAPPING PERPETRATOR’S PATTERN OF BEHAVIOUR:  http</a:t>
            </a:r>
            <a:r>
              <a:rPr lang="en-GB" dirty="0"/>
              <a:t>://endingviolence.com/wp-content/uploads/2014/02/Safe-and-Together-Model-Practice-Tool-Mapping-Perpetrator-Pattern.pdf</a:t>
            </a:r>
          </a:p>
        </p:txBody>
      </p:sp>
      <p:sp>
        <p:nvSpPr>
          <p:cNvPr id="3" name="Rectangle 2"/>
          <p:cNvSpPr/>
          <p:nvPr/>
        </p:nvSpPr>
        <p:spPr>
          <a:xfrm>
            <a:off x="725424" y="2045131"/>
            <a:ext cx="10539984" cy="646331"/>
          </a:xfrm>
          <a:prstGeom prst="rect">
            <a:avLst/>
          </a:prstGeom>
        </p:spPr>
        <p:txBody>
          <a:bodyPr wrap="square">
            <a:spAutoFit/>
          </a:bodyPr>
          <a:lstStyle/>
          <a:p>
            <a:pPr marL="285750" indent="-285750">
              <a:buFont typeface="Arial" panose="020B0604020202020204" pitchFamily="34" charset="0"/>
              <a:buChar char="•"/>
            </a:pPr>
            <a:r>
              <a:rPr lang="en-GB" dirty="0" smtClean="0"/>
              <a:t>PIVOTING : http</a:t>
            </a:r>
            <a:r>
              <a:rPr lang="en-GB" dirty="0"/>
              <a:t>://endingviolence.com/wp-content/uploads/2014/10/Safe-and-Together-Model-Practice-Tool-Pivoting.pdf</a:t>
            </a:r>
          </a:p>
        </p:txBody>
      </p:sp>
      <p:sp>
        <p:nvSpPr>
          <p:cNvPr id="4" name="Rectangle 3"/>
          <p:cNvSpPr/>
          <p:nvPr/>
        </p:nvSpPr>
        <p:spPr>
          <a:xfrm>
            <a:off x="725424" y="3040488"/>
            <a:ext cx="10247376" cy="654434"/>
          </a:xfrm>
          <a:prstGeom prst="rect">
            <a:avLst/>
          </a:prstGeom>
        </p:spPr>
        <p:txBody>
          <a:bodyPr wrap="square">
            <a:spAutoFit/>
          </a:bodyPr>
          <a:lstStyle/>
          <a:p>
            <a:pPr marL="285750" indent="-285750">
              <a:buFont typeface="Arial" panose="020B0604020202020204" pitchFamily="34" charset="0"/>
              <a:buChar char="•"/>
            </a:pPr>
            <a:r>
              <a:rPr lang="en-GB" dirty="0" smtClean="0"/>
              <a:t>Downloadable reports:  http</a:t>
            </a:r>
            <a:r>
              <a:rPr lang="en-GB" dirty="0"/>
              <a:t>://endingviolence.com/our-programs/safe-together/safe-together-overview/downloadable-reports/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060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 name="Group 2"/>
          <p:cNvGrpSpPr/>
          <p:nvPr/>
        </p:nvGrpSpPr>
        <p:grpSpPr>
          <a:xfrm>
            <a:off x="736091" y="1192094"/>
            <a:ext cx="5189220" cy="1532226"/>
            <a:chOff x="-42715" y="28760"/>
            <a:chExt cx="4407333" cy="1532226"/>
          </a:xfrm>
        </p:grpSpPr>
        <p:sp>
          <p:nvSpPr>
            <p:cNvPr id="4" name="Rectangle 3"/>
            <p:cNvSpPr/>
            <p:nvPr/>
          </p:nvSpPr>
          <p:spPr>
            <a:xfrm>
              <a:off x="0" y="118608"/>
              <a:ext cx="4364618" cy="14423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5" name="Rectangle 4"/>
            <p:cNvSpPr/>
            <p:nvPr/>
          </p:nvSpPr>
          <p:spPr>
            <a:xfrm>
              <a:off x="-42715" y="28760"/>
              <a:ext cx="4364618" cy="144237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2000" b="1" kern="1200" dirty="0" smtClean="0">
                  <a:solidFill>
                    <a:srgbClr val="002060"/>
                  </a:solidFill>
                  <a:latin typeface="+mj-lt"/>
                </a:rPr>
                <a:t>Domestic Violence Informed Child Welfare System</a:t>
              </a:r>
              <a:endParaRPr lang="en-US" sz="2000" b="1" kern="1200" dirty="0">
                <a:solidFill>
                  <a:srgbClr val="00206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002060"/>
                  </a:solidFill>
                  <a:latin typeface="+mj-lt"/>
                </a:rPr>
                <a:t>Improved Competencies</a:t>
              </a:r>
              <a:endParaRPr lang="en-US" sz="2000" kern="1200" dirty="0">
                <a:solidFill>
                  <a:srgbClr val="00206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002060"/>
                  </a:solidFill>
                  <a:latin typeface="+mj-lt"/>
                </a:rPr>
                <a:t>Improved Cross System Collaboration</a:t>
              </a:r>
              <a:endParaRPr lang="en-US" kern="1200" dirty="0">
                <a:solidFill>
                  <a:srgbClr val="002060"/>
                </a:solidFill>
                <a:latin typeface="+mj-lt"/>
              </a:endParaRPr>
            </a:p>
          </p:txBody>
        </p:sp>
      </p:grpSp>
      <p:grpSp>
        <p:nvGrpSpPr>
          <p:cNvPr id="6" name="Group 5"/>
          <p:cNvGrpSpPr/>
          <p:nvPr/>
        </p:nvGrpSpPr>
        <p:grpSpPr>
          <a:xfrm>
            <a:off x="1375772" y="4401192"/>
            <a:ext cx="2948099" cy="1323822"/>
            <a:chOff x="121832" y="3271620"/>
            <a:chExt cx="2616549" cy="1323822"/>
          </a:xfrm>
        </p:grpSpPr>
        <p:sp>
          <p:nvSpPr>
            <p:cNvPr id="7" name="Rectangle 6"/>
            <p:cNvSpPr/>
            <p:nvPr/>
          </p:nvSpPr>
          <p:spPr>
            <a:xfrm>
              <a:off x="121832" y="3271620"/>
              <a:ext cx="2616549" cy="132382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121832" y="3271620"/>
              <a:ext cx="2616549" cy="132382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2000" b="1" kern="1200" dirty="0" smtClean="0">
                  <a:solidFill>
                    <a:srgbClr val="CC3300"/>
                  </a:solidFill>
                  <a:latin typeface="+mj-lt"/>
                </a:rPr>
                <a:t>Foundation</a:t>
              </a:r>
              <a:endParaRPr lang="en-US" sz="2000" b="1" kern="1200" dirty="0">
                <a:solidFill>
                  <a:srgbClr val="CC330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CC3300"/>
                  </a:solidFill>
                  <a:latin typeface="+mj-lt"/>
                </a:rPr>
                <a:t>Model Characteristics </a:t>
              </a:r>
              <a:endParaRPr lang="en-US" sz="2000" kern="1200" dirty="0">
                <a:solidFill>
                  <a:srgbClr val="CC330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CC3300"/>
                  </a:solidFill>
                  <a:latin typeface="+mj-lt"/>
                </a:rPr>
                <a:t>Principles</a:t>
              </a:r>
              <a:endParaRPr lang="en-US" sz="2000" kern="1200" dirty="0">
                <a:solidFill>
                  <a:srgbClr val="CC330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CC3300"/>
                  </a:solidFill>
                  <a:latin typeface="+mj-lt"/>
                </a:rPr>
                <a:t>Critical Components</a:t>
              </a:r>
              <a:endParaRPr lang="en-US" sz="2000" kern="1200" dirty="0">
                <a:solidFill>
                  <a:srgbClr val="CC3300"/>
                </a:solidFill>
                <a:latin typeface="+mj-lt"/>
              </a:endParaRPr>
            </a:p>
          </p:txBody>
        </p:sp>
      </p:grpSp>
      <p:sp>
        <p:nvSpPr>
          <p:cNvPr id="9" name="Shape 8"/>
          <p:cNvSpPr/>
          <p:nvPr/>
        </p:nvSpPr>
        <p:spPr>
          <a:xfrm rot="1860301">
            <a:off x="4551888" y="842076"/>
            <a:ext cx="3088223" cy="5173847"/>
          </a:xfrm>
          <a:prstGeom prst="swooshArrow">
            <a:avLst>
              <a:gd name="adj1" fmla="val 16310"/>
              <a:gd name="adj2" fmla="val 31370"/>
            </a:avLst>
          </a:prstGeom>
          <a:solidFill>
            <a:srgbClr val="00B050"/>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sp>
      <p:grpSp>
        <p:nvGrpSpPr>
          <p:cNvPr id="13" name="Group 12"/>
          <p:cNvGrpSpPr/>
          <p:nvPr/>
        </p:nvGrpSpPr>
        <p:grpSpPr>
          <a:xfrm>
            <a:off x="4440443" y="2632690"/>
            <a:ext cx="3311112" cy="3108830"/>
            <a:chOff x="2653373" y="2424940"/>
            <a:chExt cx="3311112" cy="3108830"/>
          </a:xfrm>
        </p:grpSpPr>
        <p:sp>
          <p:nvSpPr>
            <p:cNvPr id="14" name="Rectangle 13"/>
            <p:cNvSpPr/>
            <p:nvPr/>
          </p:nvSpPr>
          <p:spPr>
            <a:xfrm>
              <a:off x="2653373" y="2424940"/>
              <a:ext cx="2869151" cy="21366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3095334" y="3397132"/>
              <a:ext cx="2869151" cy="21366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2000" b="1" kern="1200" dirty="0" smtClean="0">
                  <a:solidFill>
                    <a:srgbClr val="800000"/>
                  </a:solidFill>
                  <a:latin typeface="+mj-lt"/>
                </a:rPr>
                <a:t>Practice Tools</a:t>
              </a:r>
              <a:endParaRPr lang="en-US" sz="2000" b="1" kern="1200" dirty="0">
                <a:solidFill>
                  <a:srgbClr val="80000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800000"/>
                  </a:solidFill>
                  <a:latin typeface="+mj-lt"/>
                </a:rPr>
                <a:t>Mapping</a:t>
              </a:r>
              <a:endParaRPr lang="en-US" sz="2000" kern="1200" dirty="0">
                <a:solidFill>
                  <a:srgbClr val="80000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800000"/>
                  </a:solidFill>
                  <a:latin typeface="+mj-lt"/>
                </a:rPr>
                <a:t>Pivoting</a:t>
              </a:r>
              <a:endParaRPr lang="en-US" sz="2000" kern="1200" dirty="0">
                <a:solidFill>
                  <a:srgbClr val="80000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800000"/>
                  </a:solidFill>
                  <a:latin typeface="+mj-lt"/>
                </a:rPr>
                <a:t>Case Planning Guide</a:t>
              </a:r>
              <a:endParaRPr lang="en-US" sz="2000" kern="1200" dirty="0">
                <a:solidFill>
                  <a:srgbClr val="80000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800000"/>
                  </a:solidFill>
                  <a:latin typeface="+mj-lt"/>
                </a:rPr>
                <a:t>Supervisor Matrix</a:t>
              </a:r>
              <a:endParaRPr lang="en-US" sz="2000" kern="1200" dirty="0">
                <a:solidFill>
                  <a:srgbClr val="800000"/>
                </a:solidFill>
                <a:latin typeface="+mj-lt"/>
              </a:endParaRPr>
            </a:p>
            <a:p>
              <a:pPr marL="171450" lvl="1" indent="-171450" algn="l" defTabSz="711200">
                <a:lnSpc>
                  <a:spcPct val="90000"/>
                </a:lnSpc>
                <a:spcBef>
                  <a:spcPct val="0"/>
                </a:spcBef>
                <a:spcAft>
                  <a:spcPct val="15000"/>
                </a:spcAft>
                <a:buChar char="••"/>
              </a:pPr>
              <a:r>
                <a:rPr lang="en-US" sz="2000" kern="1200" dirty="0" smtClean="0">
                  <a:solidFill>
                    <a:srgbClr val="800000"/>
                  </a:solidFill>
                  <a:latin typeface="+mj-lt"/>
                </a:rPr>
                <a:t>Pathways and Planning</a:t>
              </a:r>
              <a:endParaRPr lang="en-US" sz="2000" kern="1200" dirty="0">
                <a:solidFill>
                  <a:srgbClr val="800000"/>
                </a:solidFill>
                <a:latin typeface="+mj-lt"/>
              </a:endParaRPr>
            </a:p>
          </p:txBody>
        </p:sp>
      </p:grpSp>
      <p:sp>
        <p:nvSpPr>
          <p:cNvPr id="2" name="Rectangle 1"/>
          <p:cNvSpPr/>
          <p:nvPr/>
        </p:nvSpPr>
        <p:spPr>
          <a:xfrm>
            <a:off x="8193516" y="2632690"/>
            <a:ext cx="3413766" cy="1954381"/>
          </a:xfrm>
          <a:prstGeom prst="rect">
            <a:avLst/>
          </a:prstGeom>
        </p:spPr>
        <p:txBody>
          <a:bodyPr wrap="square">
            <a:spAutoFit/>
          </a:bodyPr>
          <a:lstStyle/>
          <a:p>
            <a:pPr lvl="0" defTabSz="889000">
              <a:lnSpc>
                <a:spcPct val="90000"/>
              </a:lnSpc>
              <a:spcBef>
                <a:spcPct val="0"/>
              </a:spcBef>
              <a:spcAft>
                <a:spcPct val="35000"/>
              </a:spcAft>
            </a:pPr>
            <a:r>
              <a:rPr lang="en-US" sz="2000" b="1" dirty="0">
                <a:solidFill>
                  <a:srgbClr val="7030A0"/>
                </a:solidFill>
              </a:rPr>
              <a:t>Better Outcomes for Families: Safety, Well Being &amp; Permanency</a:t>
            </a:r>
          </a:p>
          <a:p>
            <a:pPr marL="228600" lvl="1" indent="-228600" defTabSz="889000">
              <a:lnSpc>
                <a:spcPct val="90000"/>
              </a:lnSpc>
              <a:spcBef>
                <a:spcPct val="0"/>
              </a:spcBef>
              <a:spcAft>
                <a:spcPct val="15000"/>
              </a:spcAft>
              <a:buChar char="••"/>
            </a:pPr>
            <a:r>
              <a:rPr lang="en-US" sz="2000" dirty="0">
                <a:solidFill>
                  <a:srgbClr val="7030A0"/>
                </a:solidFill>
              </a:rPr>
              <a:t>Better Assessment </a:t>
            </a:r>
          </a:p>
          <a:p>
            <a:pPr marL="228600" lvl="1" indent="-228600" defTabSz="889000">
              <a:lnSpc>
                <a:spcPct val="90000"/>
              </a:lnSpc>
              <a:spcBef>
                <a:spcPct val="0"/>
              </a:spcBef>
              <a:spcAft>
                <a:spcPct val="15000"/>
              </a:spcAft>
              <a:buChar char="••"/>
            </a:pPr>
            <a:r>
              <a:rPr lang="en-US" sz="2000" dirty="0">
                <a:solidFill>
                  <a:srgbClr val="7030A0"/>
                </a:solidFill>
              </a:rPr>
              <a:t>Better Partnerships</a:t>
            </a:r>
          </a:p>
          <a:p>
            <a:pPr marL="228600" lvl="1" indent="-228600" defTabSz="889000">
              <a:lnSpc>
                <a:spcPct val="90000"/>
              </a:lnSpc>
              <a:spcBef>
                <a:spcPct val="0"/>
              </a:spcBef>
              <a:spcAft>
                <a:spcPct val="15000"/>
              </a:spcAft>
              <a:buChar char="••"/>
            </a:pPr>
            <a:r>
              <a:rPr lang="en-US" sz="2000" dirty="0">
                <a:solidFill>
                  <a:srgbClr val="7030A0"/>
                </a:solidFill>
              </a:rPr>
              <a:t>Better Case Plans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247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ppt_x"/>
                                          </p:val>
                                        </p:tav>
                                        <p:tav tm="100000">
                                          <p:val>
                                            <p:strVal val="#ppt_x"/>
                                          </p:val>
                                        </p:tav>
                                      </p:tavLst>
                                    </p:anim>
                                    <p:anim calcmode="lin" valueType="num">
                                      <p:cBhvr additive="base">
                                        <p:cTn id="8" dur="1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250" fill="hold"/>
                                        <p:tgtEl>
                                          <p:spTgt spid="6"/>
                                        </p:tgtEl>
                                        <p:attrNameLst>
                                          <p:attrName>ppt_x</p:attrName>
                                        </p:attrNameLst>
                                      </p:cBhvr>
                                      <p:tavLst>
                                        <p:tav tm="0">
                                          <p:val>
                                            <p:strVal val="#ppt_x"/>
                                          </p:val>
                                        </p:tav>
                                        <p:tav tm="100000">
                                          <p:val>
                                            <p:strVal val="#ppt_x"/>
                                          </p:val>
                                        </p:tav>
                                      </p:tavLst>
                                    </p:anim>
                                    <p:anim calcmode="lin" valueType="num">
                                      <p:cBhvr additive="base">
                                        <p:cTn id="14" dur="12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1750"/>
                                        <p:tgtEl>
                                          <p:spTgt spid="9"/>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750"/>
                                        <p:tgtEl>
                                          <p:spTgt spid="2"/>
                                        </p:tgtEl>
                                      </p:cBhvr>
                                    </p:animEffect>
                                    <p:anim calcmode="lin" valueType="num">
                                      <p:cBhvr>
                                        <p:cTn id="23" dur="1750" fill="hold"/>
                                        <p:tgtEl>
                                          <p:spTgt spid="2"/>
                                        </p:tgtEl>
                                        <p:attrNameLst>
                                          <p:attrName>ppt_x</p:attrName>
                                        </p:attrNameLst>
                                      </p:cBhvr>
                                      <p:tavLst>
                                        <p:tav tm="0">
                                          <p:val>
                                            <p:strVal val="#ppt_x"/>
                                          </p:val>
                                        </p:tav>
                                        <p:tav tm="100000">
                                          <p:val>
                                            <p:strVal val="#ppt_x"/>
                                          </p:val>
                                        </p:tav>
                                      </p:tavLst>
                                    </p:anim>
                                    <p:anim calcmode="lin" valueType="num">
                                      <p:cBhvr>
                                        <p:cTn id="24" dur="1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 name="Content Placeholder 3"/>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4709544"/>
              </p:ext>
            </p:extLst>
          </p:nvPr>
        </p:nvGraphicFramePr>
        <p:xfrm>
          <a:off x="1752600" y="1608665"/>
          <a:ext cx="8839200" cy="4724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1981200" y="254001"/>
            <a:ext cx="8229600" cy="1439333"/>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Safe &amp; Together™ Model</a:t>
            </a:r>
          </a:p>
          <a:p>
            <a:pPr>
              <a:defRPr/>
            </a:pPr>
            <a:r>
              <a:rPr lang="en-US" sz="3300" b="1" dirty="0">
                <a:latin typeface="Arial Narrow"/>
                <a:cs typeface="Arial Narrow"/>
              </a:rPr>
              <a:t>Better Outcomes for Families &amp; Systems</a:t>
            </a:r>
          </a:p>
        </p:txBody>
      </p:sp>
      <p:cxnSp>
        <p:nvCxnSpPr>
          <p:cNvPr id="5" name="Straight Connector 4"/>
          <p:cNvCxnSpPr/>
          <p:nvPr/>
        </p:nvCxnSpPr>
        <p:spPr>
          <a:xfrm>
            <a:off x="1981200" y="1021645"/>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294967295"/>
          </p:nvPr>
        </p:nvSpPr>
        <p:spPr>
          <a:xfrm>
            <a:off x="9794440" y="6356351"/>
            <a:ext cx="416360" cy="345018"/>
          </a:xfrm>
          <a:prstGeom prst="rect">
            <a:avLst/>
          </a:prstGeom>
        </p:spPr>
        <p:txBody>
          <a:bodyPr/>
          <a:lstStyle/>
          <a:p>
            <a:fld id="{956DD69F-49C6-D94C-9D45-803A5567AA50}" type="slidenum">
              <a:rPr lang="en-US" smtClean="0"/>
              <a:pPr/>
              <a:t>4</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4238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1" name="Group 20"/>
          <p:cNvGrpSpPr/>
          <p:nvPr/>
        </p:nvGrpSpPr>
        <p:grpSpPr>
          <a:xfrm>
            <a:off x="2277666" y="5083682"/>
            <a:ext cx="7621863" cy="1043176"/>
            <a:chOff x="647755" y="3211874"/>
            <a:chExt cx="7621863" cy="1043176"/>
          </a:xfrm>
        </p:grpSpPr>
        <p:sp>
          <p:nvSpPr>
            <p:cNvPr id="22" name="Rectangle 21"/>
            <p:cNvSpPr/>
            <p:nvPr/>
          </p:nvSpPr>
          <p:spPr>
            <a:xfrm>
              <a:off x="647755" y="3211874"/>
              <a:ext cx="7621863" cy="1043176"/>
            </a:xfrm>
            <a:prstGeom prst="rect">
              <a:avLst/>
            </a:prstGeom>
          </p:spPr>
          <p:style>
            <a:lnRef idx="1">
              <a:schemeClr val="accent4"/>
            </a:lnRef>
            <a:fillRef idx="2">
              <a:schemeClr val="accent4"/>
            </a:fillRef>
            <a:effectRef idx="1">
              <a:schemeClr val="accent4"/>
            </a:effectRef>
            <a:fontRef idx="minor">
              <a:schemeClr val="dk1"/>
            </a:fontRef>
          </p:style>
        </p:sp>
        <p:sp>
          <p:nvSpPr>
            <p:cNvPr id="23" name="Rectangle 22"/>
            <p:cNvSpPr/>
            <p:nvPr/>
          </p:nvSpPr>
          <p:spPr>
            <a:xfrm>
              <a:off x="647755" y="3211874"/>
              <a:ext cx="7621863" cy="104317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40859" tIns="45720" rIns="45720" bIns="45720" numCol="1" spcCol="1270" anchor="ctr" anchorCtr="0">
              <a:noAutofit/>
            </a:bodyPr>
            <a:lstStyle/>
            <a:p>
              <a:pPr lvl="0" algn="l" defTabSz="800100">
                <a:lnSpc>
                  <a:spcPct val="90000"/>
                </a:lnSpc>
                <a:spcBef>
                  <a:spcPct val="0"/>
                </a:spcBef>
                <a:spcAft>
                  <a:spcPct val="35000"/>
                </a:spcAft>
              </a:pPr>
              <a:endParaRPr lang="en-US" sz="1800" b="1" kern="1200" dirty="0">
                <a:solidFill>
                  <a:schemeClr val="accent4">
                    <a:lumMod val="50000"/>
                  </a:schemeClr>
                </a:solidFill>
              </a:endParaRPr>
            </a:p>
          </p:txBody>
        </p:sp>
      </p:grpSp>
      <p:grpSp>
        <p:nvGrpSpPr>
          <p:cNvPr id="15" name="Group 14"/>
          <p:cNvGrpSpPr/>
          <p:nvPr/>
        </p:nvGrpSpPr>
        <p:grpSpPr>
          <a:xfrm>
            <a:off x="2616945" y="3552095"/>
            <a:ext cx="7282584" cy="960815"/>
            <a:chOff x="987034" y="1853006"/>
            <a:chExt cx="7282584" cy="960815"/>
          </a:xfrm>
        </p:grpSpPr>
        <p:sp>
          <p:nvSpPr>
            <p:cNvPr id="16" name="Rectangle 15"/>
            <p:cNvSpPr/>
            <p:nvPr/>
          </p:nvSpPr>
          <p:spPr>
            <a:xfrm>
              <a:off x="987034" y="1853006"/>
              <a:ext cx="7282584" cy="960815"/>
            </a:xfrm>
            <a:prstGeom prst="rect">
              <a:avLst/>
            </a:prstGeom>
          </p:spPr>
          <p:style>
            <a:lnRef idx="1">
              <a:schemeClr val="accent3"/>
            </a:lnRef>
            <a:fillRef idx="2">
              <a:schemeClr val="accent3"/>
            </a:fillRef>
            <a:effectRef idx="1">
              <a:schemeClr val="accent3"/>
            </a:effectRef>
            <a:fontRef idx="minor">
              <a:schemeClr val="dk1"/>
            </a:fontRef>
          </p:style>
        </p:sp>
        <p:sp>
          <p:nvSpPr>
            <p:cNvPr id="17" name="Rectangle 16"/>
            <p:cNvSpPr/>
            <p:nvPr/>
          </p:nvSpPr>
          <p:spPr>
            <a:xfrm>
              <a:off x="987034" y="1853006"/>
              <a:ext cx="7282584" cy="960815"/>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40859" tIns="71120" rIns="71120" bIns="71120" numCol="1" spcCol="1270" anchor="ctr" anchorCtr="0">
              <a:noAutofit/>
            </a:bodyPr>
            <a:lstStyle/>
            <a:p>
              <a:pPr lvl="0" algn="l" defTabSz="1244600">
                <a:lnSpc>
                  <a:spcPct val="90000"/>
                </a:lnSpc>
                <a:spcBef>
                  <a:spcPct val="0"/>
                </a:spcBef>
                <a:spcAft>
                  <a:spcPct val="35000"/>
                </a:spcAft>
              </a:pPr>
              <a:endParaRPr lang="en-US" sz="2800" b="1" i="0" u="none" kern="1200" dirty="0">
                <a:solidFill>
                  <a:schemeClr val="accent3">
                    <a:lumMod val="50000"/>
                  </a:schemeClr>
                </a:solidFill>
              </a:endParaRPr>
            </a:p>
          </p:txBody>
        </p:sp>
      </p:grpSp>
      <p:grpSp>
        <p:nvGrpSpPr>
          <p:cNvPr id="8" name="Group 7"/>
          <p:cNvGrpSpPr/>
          <p:nvPr/>
        </p:nvGrpSpPr>
        <p:grpSpPr>
          <a:xfrm>
            <a:off x="2296870" y="2012303"/>
            <a:ext cx="7621863" cy="933365"/>
            <a:chOff x="647755" y="466682"/>
            <a:chExt cx="7621863" cy="933365"/>
          </a:xfrm>
        </p:grpSpPr>
        <p:sp>
          <p:nvSpPr>
            <p:cNvPr id="9" name="Rectangle 8"/>
            <p:cNvSpPr/>
            <p:nvPr/>
          </p:nvSpPr>
          <p:spPr>
            <a:xfrm>
              <a:off x="647755" y="466682"/>
              <a:ext cx="7621863" cy="933365"/>
            </a:xfrm>
            <a:prstGeom prst="rect">
              <a:avLst/>
            </a:prstGeom>
          </p:spPr>
          <p:style>
            <a:lnRef idx="1">
              <a:schemeClr val="accent5"/>
            </a:lnRef>
            <a:fillRef idx="2">
              <a:schemeClr val="accent5"/>
            </a:fillRef>
            <a:effectRef idx="1">
              <a:schemeClr val="accent5"/>
            </a:effectRef>
            <a:fontRef idx="minor">
              <a:schemeClr val="dk1"/>
            </a:fontRef>
          </p:style>
        </p:sp>
        <p:sp>
          <p:nvSpPr>
            <p:cNvPr id="10" name="Rectangle 9"/>
            <p:cNvSpPr/>
            <p:nvPr/>
          </p:nvSpPr>
          <p:spPr>
            <a:xfrm>
              <a:off x="647755" y="466682"/>
              <a:ext cx="7621863" cy="933365"/>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40859" tIns="45720" rIns="45720" bIns="45720" numCol="1" spcCol="1270" anchor="ctr" anchorCtr="0">
              <a:noAutofit/>
            </a:bodyPr>
            <a:lstStyle/>
            <a:p>
              <a:pPr lvl="0" algn="l" defTabSz="800100">
                <a:lnSpc>
                  <a:spcPct val="90000"/>
                </a:lnSpc>
                <a:spcBef>
                  <a:spcPct val="0"/>
                </a:spcBef>
                <a:spcAft>
                  <a:spcPct val="35000"/>
                </a:spcAft>
              </a:pPr>
              <a:endParaRPr lang="en-US" sz="1800" b="1" kern="1200" dirty="0">
                <a:solidFill>
                  <a:schemeClr val="accent5">
                    <a:lumMod val="75000"/>
                  </a:schemeClr>
                </a:solidFill>
              </a:endParaRPr>
            </a:p>
          </p:txBody>
        </p:sp>
      </p:grpSp>
      <p:sp>
        <p:nvSpPr>
          <p:cNvPr id="3" name="Title 1"/>
          <p:cNvSpPr txBox="1">
            <a:spLocks/>
          </p:cNvSpPr>
          <p:nvPr/>
        </p:nvSpPr>
        <p:spPr>
          <a:xfrm>
            <a:off x="1773021" y="262353"/>
            <a:ext cx="8229599" cy="959556"/>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Safe &amp; Together Principles</a:t>
            </a:r>
          </a:p>
        </p:txBody>
      </p:sp>
      <p:sp>
        <p:nvSpPr>
          <p:cNvPr id="5" name="Oval 4"/>
          <p:cNvSpPr/>
          <p:nvPr/>
        </p:nvSpPr>
        <p:spPr>
          <a:xfrm>
            <a:off x="1773021" y="1876381"/>
            <a:ext cx="1166707" cy="1166707"/>
          </a:xfrm>
          <a:prstGeom prst="ellipse">
            <a:avLst/>
          </a:prstGeom>
          <a:ln>
            <a:solidFill>
              <a:srgbClr val="006185"/>
            </a:solidFill>
          </a:ln>
        </p:spPr>
        <p:style>
          <a:lnRef idx="2">
            <a:schemeClr val="accent5"/>
          </a:lnRef>
          <a:fillRef idx="1">
            <a:schemeClr val="lt1"/>
          </a:fillRef>
          <a:effectRef idx="0">
            <a:schemeClr val="accent5"/>
          </a:effectRef>
          <a:fontRef idx="minor">
            <a:schemeClr val="dk1">
              <a:hueOff val="0"/>
              <a:satOff val="0"/>
              <a:lumOff val="0"/>
              <a:alphaOff val="0"/>
            </a:schemeClr>
          </a:fontRef>
        </p:style>
      </p:sp>
      <p:sp>
        <p:nvSpPr>
          <p:cNvPr id="6" name="TextBox 5"/>
          <p:cNvSpPr txBox="1"/>
          <p:nvPr/>
        </p:nvSpPr>
        <p:spPr>
          <a:xfrm>
            <a:off x="2095803" y="1998070"/>
            <a:ext cx="521142" cy="923330"/>
          </a:xfrm>
          <a:prstGeom prst="rect">
            <a:avLst/>
          </a:prstGeom>
          <a:noFill/>
        </p:spPr>
        <p:txBody>
          <a:bodyPr wrap="square" rtlCol="0">
            <a:spAutoFit/>
          </a:bodyPr>
          <a:lstStyle/>
          <a:p>
            <a:r>
              <a:rPr lang="en-GB" sz="5400" b="1" dirty="0" smtClean="0"/>
              <a:t>1</a:t>
            </a:r>
            <a:endParaRPr lang="en-GB" sz="5400" b="1" dirty="0"/>
          </a:p>
        </p:txBody>
      </p:sp>
      <p:sp>
        <p:nvSpPr>
          <p:cNvPr id="11" name="TextBox 10"/>
          <p:cNvSpPr txBox="1"/>
          <p:nvPr/>
        </p:nvSpPr>
        <p:spPr>
          <a:xfrm>
            <a:off x="2939727" y="2076136"/>
            <a:ext cx="6965244" cy="677108"/>
          </a:xfrm>
          <a:prstGeom prst="rect">
            <a:avLst/>
          </a:prstGeom>
          <a:noFill/>
        </p:spPr>
        <p:txBody>
          <a:bodyPr wrap="square">
            <a:spAutoFit/>
          </a:bodyPr>
          <a:lstStyle/>
          <a:p>
            <a:pPr algn="ctr">
              <a:defRPr/>
            </a:pPr>
            <a:r>
              <a:rPr lang="en-US" sz="2000" b="1" dirty="0"/>
              <a:t>Keeping child Safe and Together™ with non-offending parent</a:t>
            </a:r>
          </a:p>
          <a:p>
            <a:pPr algn="ctr">
              <a:defRPr/>
            </a:pPr>
            <a:r>
              <a:rPr lang="en-US" dirty="0">
                <a:solidFill>
                  <a:srgbClr val="006185"/>
                </a:solidFill>
              </a:rPr>
              <a:t>Safety   |   Healing from Trauma  |   Stability &amp; Nurturance</a:t>
            </a:r>
          </a:p>
        </p:txBody>
      </p:sp>
      <p:sp>
        <p:nvSpPr>
          <p:cNvPr id="13" name="Oval 12"/>
          <p:cNvSpPr/>
          <p:nvPr/>
        </p:nvSpPr>
        <p:spPr>
          <a:xfrm>
            <a:off x="1773020" y="3449150"/>
            <a:ext cx="1166707" cy="1166707"/>
          </a:xfrm>
          <a:prstGeom prst="ellipse">
            <a:avLst/>
          </a:prstGeom>
          <a:ln>
            <a:solidFill>
              <a:srgbClr val="487F26"/>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TextBox 13"/>
          <p:cNvSpPr txBox="1"/>
          <p:nvPr/>
        </p:nvSpPr>
        <p:spPr>
          <a:xfrm>
            <a:off x="2104913" y="3570838"/>
            <a:ext cx="521142" cy="923330"/>
          </a:xfrm>
          <a:prstGeom prst="rect">
            <a:avLst/>
          </a:prstGeom>
          <a:noFill/>
        </p:spPr>
        <p:txBody>
          <a:bodyPr wrap="square" rtlCol="0">
            <a:spAutoFit/>
          </a:bodyPr>
          <a:lstStyle/>
          <a:p>
            <a:r>
              <a:rPr lang="en-GB" sz="5400" b="1" dirty="0" smtClean="0"/>
              <a:t>2</a:t>
            </a:r>
            <a:endParaRPr lang="en-GB" sz="5400" b="1" dirty="0"/>
          </a:p>
        </p:txBody>
      </p:sp>
      <p:sp>
        <p:nvSpPr>
          <p:cNvPr id="18" name="TextBox 17"/>
          <p:cNvSpPr txBox="1"/>
          <p:nvPr/>
        </p:nvSpPr>
        <p:spPr>
          <a:xfrm>
            <a:off x="2953489" y="3693948"/>
            <a:ext cx="6965244" cy="677108"/>
          </a:xfrm>
          <a:prstGeom prst="rect">
            <a:avLst/>
          </a:prstGeom>
          <a:noFill/>
        </p:spPr>
        <p:txBody>
          <a:bodyPr wrap="square">
            <a:spAutoFit/>
          </a:bodyPr>
          <a:lstStyle/>
          <a:p>
            <a:pPr algn="ctr">
              <a:defRPr/>
            </a:pPr>
            <a:r>
              <a:rPr lang="en-US" sz="2000" b="1" dirty="0">
                <a:solidFill>
                  <a:srgbClr val="000000"/>
                </a:solidFill>
              </a:rPr>
              <a:t>Partnering with non-offending parent as default position </a:t>
            </a:r>
          </a:p>
          <a:p>
            <a:pPr algn="ctr">
              <a:defRPr/>
            </a:pPr>
            <a:r>
              <a:rPr lang="en-US" dirty="0">
                <a:solidFill>
                  <a:srgbClr val="487F26"/>
                </a:solidFill>
              </a:rPr>
              <a:t>Efficient   |   Effective   |   Child-centered</a:t>
            </a:r>
            <a:endParaRPr lang="en-US" sz="2800" dirty="0">
              <a:solidFill>
                <a:srgbClr val="487F26"/>
              </a:solidFill>
            </a:endParaRPr>
          </a:p>
        </p:txBody>
      </p:sp>
      <p:sp>
        <p:nvSpPr>
          <p:cNvPr id="19" name="Oval 18"/>
          <p:cNvSpPr/>
          <p:nvPr/>
        </p:nvSpPr>
        <p:spPr>
          <a:xfrm>
            <a:off x="1713516" y="5021917"/>
            <a:ext cx="1166707" cy="1166707"/>
          </a:xfrm>
          <a:prstGeom prst="ellipse">
            <a:avLst/>
          </a:prstGeom>
          <a:ln>
            <a:solidFill>
              <a:srgbClr val="5E219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0" name="TextBox 19"/>
          <p:cNvSpPr txBox="1"/>
          <p:nvPr/>
        </p:nvSpPr>
        <p:spPr>
          <a:xfrm>
            <a:off x="2036298" y="5143605"/>
            <a:ext cx="521142" cy="923330"/>
          </a:xfrm>
          <a:prstGeom prst="rect">
            <a:avLst/>
          </a:prstGeom>
          <a:noFill/>
        </p:spPr>
        <p:txBody>
          <a:bodyPr wrap="square" rtlCol="0">
            <a:spAutoFit/>
          </a:bodyPr>
          <a:lstStyle/>
          <a:p>
            <a:r>
              <a:rPr lang="en-GB" sz="5400" b="1" dirty="0" smtClean="0"/>
              <a:t>3</a:t>
            </a:r>
            <a:endParaRPr lang="en-GB" sz="5400" b="1" dirty="0"/>
          </a:p>
        </p:txBody>
      </p:sp>
      <p:sp>
        <p:nvSpPr>
          <p:cNvPr id="24" name="TextBox 23"/>
          <p:cNvSpPr txBox="1"/>
          <p:nvPr/>
        </p:nvSpPr>
        <p:spPr>
          <a:xfrm>
            <a:off x="2880222" y="5266716"/>
            <a:ext cx="6965244" cy="677108"/>
          </a:xfrm>
          <a:prstGeom prst="rect">
            <a:avLst/>
          </a:prstGeom>
          <a:noFill/>
        </p:spPr>
        <p:txBody>
          <a:bodyPr wrap="square">
            <a:spAutoFit/>
          </a:bodyPr>
          <a:lstStyle/>
          <a:p>
            <a:pPr algn="ctr">
              <a:defRPr/>
            </a:pPr>
            <a:r>
              <a:rPr lang="en-US" sz="2000" b="1" dirty="0"/>
              <a:t>Intervening with perpetrator to reduce risk and harm to child</a:t>
            </a:r>
          </a:p>
          <a:p>
            <a:pPr algn="ctr">
              <a:defRPr/>
            </a:pPr>
            <a:r>
              <a:rPr lang="en-US" dirty="0">
                <a:solidFill>
                  <a:srgbClr val="5E2190"/>
                </a:solidFill>
              </a:rPr>
              <a:t>Engagement   |   Accountability   |   Courts</a:t>
            </a:r>
          </a:p>
        </p:txBody>
      </p:sp>
      <p:cxnSp>
        <p:nvCxnSpPr>
          <p:cNvPr id="26" name="Straight Connector 25"/>
          <p:cNvCxnSpPr/>
          <p:nvPr/>
        </p:nvCxnSpPr>
        <p:spPr>
          <a:xfrm flipV="1">
            <a:off x="1773020" y="1005840"/>
            <a:ext cx="8145713" cy="182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256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par>
                          <p:cTn id="9" fill="hold">
                            <p:stCondLst>
                              <p:cond delay="0"/>
                            </p:stCondLst>
                            <p:childTnLst>
                              <p:par>
                                <p:cTn id="10" presetID="42"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500"/>
                            </p:stCondLst>
                            <p:childTnLst>
                              <p:par>
                                <p:cTn id="29" presetID="42"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par>
                          <p:cTn id="47" fill="hold">
                            <p:stCondLst>
                              <p:cond delay="500"/>
                            </p:stCondLst>
                            <p:childTnLst>
                              <p:par>
                                <p:cTn id="48" presetID="42" presetClass="entr" presetSubtype="0"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1000"/>
                                        <p:tgtEl>
                                          <p:spTgt spid="21"/>
                                        </p:tgtEl>
                                      </p:cBhvr>
                                    </p:animEffect>
                                    <p:anim calcmode="lin" valueType="num">
                                      <p:cBhvr>
                                        <p:cTn id="51" dur="1000" fill="hold"/>
                                        <p:tgtEl>
                                          <p:spTgt spid="21"/>
                                        </p:tgtEl>
                                        <p:attrNameLst>
                                          <p:attrName>ppt_x</p:attrName>
                                        </p:attrNameLst>
                                      </p:cBhvr>
                                      <p:tavLst>
                                        <p:tav tm="0">
                                          <p:val>
                                            <p:strVal val="#ppt_x"/>
                                          </p:val>
                                        </p:tav>
                                        <p:tav tm="100000">
                                          <p:val>
                                            <p:strVal val="#ppt_x"/>
                                          </p:val>
                                        </p:tav>
                                      </p:tavLst>
                                    </p:anim>
                                    <p:anim calcmode="lin" valueType="num">
                                      <p:cBhvr>
                                        <p:cTn id="52" dur="1000" fill="hold"/>
                                        <p:tgtEl>
                                          <p:spTgt spid="21"/>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1000"/>
                                        <p:tgtEl>
                                          <p:spTgt spid="24"/>
                                        </p:tgtEl>
                                      </p:cBhvr>
                                    </p:animEffect>
                                    <p:anim calcmode="lin" valueType="num">
                                      <p:cBhvr>
                                        <p:cTn id="56" dur="1000" fill="hold"/>
                                        <p:tgtEl>
                                          <p:spTgt spid="24"/>
                                        </p:tgtEl>
                                        <p:attrNameLst>
                                          <p:attrName>ppt_x</p:attrName>
                                        </p:attrNameLst>
                                      </p:cBhvr>
                                      <p:tavLst>
                                        <p:tav tm="0">
                                          <p:val>
                                            <p:strVal val="#ppt_x"/>
                                          </p:val>
                                        </p:tav>
                                        <p:tav tm="100000">
                                          <p:val>
                                            <p:strVal val="#ppt_x"/>
                                          </p:val>
                                        </p:tav>
                                      </p:tavLst>
                                    </p:anim>
                                    <p:anim calcmode="lin" valueType="num">
                                      <p:cBhvr>
                                        <p:cTn id="5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4" grpId="0"/>
      <p:bldP spid="18" grpId="0"/>
      <p:bldP spid="20" grpId="0"/>
      <p:bldP spid="2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804672" y="4638294"/>
            <a:ext cx="10808208" cy="1676934"/>
          </a:xfrm>
          <a:prstGeom prst="rect">
            <a:avLst/>
          </a:prstGeom>
        </p:spPr>
        <p:txBody>
          <a:bodyPr wrap="square">
            <a:spAutoFit/>
          </a:bodyPr>
          <a:lstStyle/>
          <a:p>
            <a:pPr>
              <a:lnSpc>
                <a:spcPct val="107000"/>
              </a:lnSpc>
              <a:spcAft>
                <a:spcPts val="800"/>
              </a:spcAft>
            </a:pPr>
            <a:r>
              <a:rPr lang="en-GB" sz="2200" dirty="0">
                <a:solidFill>
                  <a:srgbClr val="666666"/>
                </a:solidFill>
                <a:latin typeface="Lucida Sans" panose="020B0602030504020204" pitchFamily="34" charset="0"/>
                <a:ea typeface="Calibri" panose="020F0502020204030204" pitchFamily="34" charset="0"/>
                <a:cs typeface="Times New Roman" panose="02020603050405020304" pitchFamily="18" charset="0"/>
              </a:rPr>
              <a:t>This perpetrator pattern based aspect of the model is strongly reinforced by the gender balance ensuring that fathers who are perpetrators will be held to the same standard of parenting expectations as mothers. </a:t>
            </a:r>
            <a:endParaRPr lang="en-GB" sz="2200" dirty="0" smtClean="0">
              <a:solidFill>
                <a:srgbClr val="666666"/>
              </a:solidFill>
              <a:latin typeface="Lucida Sans" panose="020B0602030504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200" dirty="0" smtClean="0">
                <a:solidFill>
                  <a:srgbClr val="666666"/>
                </a:solidFill>
                <a:latin typeface="Lucida Sans" panose="020B0602030504020204" pitchFamily="34" charset="0"/>
                <a:ea typeface="Calibri" panose="020F0502020204030204" pitchFamily="34" charset="0"/>
                <a:cs typeface="Times New Roman" panose="02020603050405020304" pitchFamily="18" charset="0"/>
              </a:rPr>
              <a:t>This does include biological and social fathers.</a:t>
            </a:r>
            <a:r>
              <a:rPr lang="en-GB" sz="2400" dirty="0">
                <a:solidFill>
                  <a:srgbClr val="666666"/>
                </a:solidFill>
                <a:latin typeface="Lucida Sans" panose="020B0602030504020204" pitchFamily="34"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3310128" y="397764"/>
            <a:ext cx="5166360" cy="3874770"/>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404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400" fill="hold">
                                          <p:stCondLst>
                                            <p:cond delay="0"/>
                                          </p:stCondLst>
                                        </p:cTn>
                                        <p:tgtEl>
                                          <p:spTgt spid="5"/>
                                        </p:tgtEl>
                                        <p:attrNameLst>
                                          <p:attrName>r</p:attrName>
                                        </p:attrNameLst>
                                      </p:cBhvr>
                                    </p:animRot>
                                    <p:animRot by="-240000">
                                      <p:cBhvr>
                                        <p:cTn id="7" dur="800" fill="hold">
                                          <p:stCondLst>
                                            <p:cond delay="800"/>
                                          </p:stCondLst>
                                        </p:cTn>
                                        <p:tgtEl>
                                          <p:spTgt spid="5"/>
                                        </p:tgtEl>
                                        <p:attrNameLst>
                                          <p:attrName>r</p:attrName>
                                        </p:attrNameLst>
                                      </p:cBhvr>
                                    </p:animRot>
                                    <p:animRot by="240000">
                                      <p:cBhvr>
                                        <p:cTn id="8" dur="800" fill="hold">
                                          <p:stCondLst>
                                            <p:cond delay="1600"/>
                                          </p:stCondLst>
                                        </p:cTn>
                                        <p:tgtEl>
                                          <p:spTgt spid="5"/>
                                        </p:tgtEl>
                                        <p:attrNameLst>
                                          <p:attrName>r</p:attrName>
                                        </p:attrNameLst>
                                      </p:cBhvr>
                                    </p:animRot>
                                    <p:animRot by="-240000">
                                      <p:cBhvr>
                                        <p:cTn id="9" dur="800" fill="hold">
                                          <p:stCondLst>
                                            <p:cond delay="2400"/>
                                          </p:stCondLst>
                                        </p:cTn>
                                        <p:tgtEl>
                                          <p:spTgt spid="5"/>
                                        </p:tgtEl>
                                        <p:attrNameLst>
                                          <p:attrName>r</p:attrName>
                                        </p:attrNameLst>
                                      </p:cBhvr>
                                    </p:animRot>
                                    <p:animRot by="120000">
                                      <p:cBhvr>
                                        <p:cTn id="10" dur="800" fill="hold">
                                          <p:stCondLst>
                                            <p:cond delay="3200"/>
                                          </p:stCondLst>
                                        </p:cTn>
                                        <p:tgtEl>
                                          <p:spTgt spid="5"/>
                                        </p:tgtEl>
                                        <p:attrNameLst>
                                          <p:attrName>r</p:attrName>
                                        </p:attrNameLst>
                                      </p:cBhvr>
                                    </p:animRot>
                                  </p:childTnLst>
                                </p:cTn>
                              </p:par>
                            </p:childTnLst>
                          </p:cTn>
                        </p:par>
                        <p:par>
                          <p:cTn id="11" fill="hold">
                            <p:stCondLst>
                              <p:cond delay="4000"/>
                            </p:stCondLst>
                            <p:childTnLst>
                              <p:par>
                                <p:cTn id="12" presetID="10" presetClass="entr" presetSubtype="0" fill="hold" grpId="0" nodeType="afterEffect">
                                  <p:stCondLst>
                                    <p:cond delay="200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572153" y="1439940"/>
            <a:ext cx="5320576" cy="4708981"/>
          </a:xfrm>
          <a:prstGeom prst="rect">
            <a:avLst/>
          </a:prstGeom>
        </p:spPr>
        <p:txBody>
          <a:bodyPr wrap="square">
            <a:spAutoFit/>
          </a:bodyPr>
          <a:lstStyle/>
          <a:p>
            <a:pPr marL="342900" indent="-342900">
              <a:buClr>
                <a:srgbClr val="0070C0"/>
              </a:buClr>
              <a:buSzPct val="130000"/>
              <a:buFont typeface="Wingdings" panose="05000000000000000000" pitchFamily="2" charset="2"/>
              <a:buChar char="Ø"/>
            </a:pPr>
            <a:r>
              <a:rPr lang="en-GB" sz="2000" dirty="0" smtClean="0">
                <a:solidFill>
                  <a:srgbClr val="000000"/>
                </a:solidFill>
                <a:latin typeface="CenturyGothic"/>
              </a:rPr>
              <a:t>Setting </a:t>
            </a:r>
            <a:r>
              <a:rPr lang="en-GB" sz="2000" dirty="0">
                <a:solidFill>
                  <a:srgbClr val="000000"/>
                </a:solidFill>
                <a:latin typeface="CenturyGothic"/>
              </a:rPr>
              <a:t>child </a:t>
            </a:r>
            <a:r>
              <a:rPr lang="en-GB" sz="2000" dirty="0" smtClean="0">
                <a:solidFill>
                  <a:srgbClr val="000000"/>
                </a:solidFill>
                <a:latin typeface="CenturyGothic"/>
              </a:rPr>
              <a:t>centred </a:t>
            </a:r>
            <a:r>
              <a:rPr lang="en-GB" sz="2000" dirty="0">
                <a:solidFill>
                  <a:srgbClr val="000000"/>
                </a:solidFill>
                <a:latin typeface="CenturyGothic"/>
              </a:rPr>
              <a:t>expectations for </a:t>
            </a:r>
            <a:r>
              <a:rPr lang="en-GB" sz="2000" dirty="0" smtClean="0">
                <a:solidFill>
                  <a:srgbClr val="000000"/>
                </a:solidFill>
                <a:latin typeface="CenturyGothic"/>
              </a:rPr>
              <a:t>perpetrator as </a:t>
            </a:r>
            <a:r>
              <a:rPr lang="en-GB" sz="2000" dirty="0">
                <a:solidFill>
                  <a:srgbClr val="000000"/>
                </a:solidFill>
                <a:latin typeface="CenturyGothic"/>
              </a:rPr>
              <a:t>part of case </a:t>
            </a:r>
            <a:r>
              <a:rPr lang="en-GB" sz="2000" dirty="0" smtClean="0">
                <a:solidFill>
                  <a:srgbClr val="000000"/>
                </a:solidFill>
                <a:latin typeface="CenturyGothic"/>
              </a:rPr>
              <a:t>plans </a:t>
            </a:r>
          </a:p>
          <a:p>
            <a:pPr>
              <a:buClr>
                <a:srgbClr val="0070C0"/>
              </a:buClr>
              <a:buSzPct val="130000"/>
            </a:pPr>
            <a:endParaRPr lang="en-GB" sz="2000" dirty="0" smtClean="0">
              <a:solidFill>
                <a:srgbClr val="000000"/>
              </a:solidFill>
              <a:latin typeface="CenturyGothic"/>
            </a:endParaRPr>
          </a:p>
          <a:p>
            <a:pPr marL="342900" indent="-342900">
              <a:buClr>
                <a:srgbClr val="0070C0"/>
              </a:buClr>
              <a:buSzPct val="130000"/>
              <a:buFont typeface="Wingdings" panose="05000000000000000000" pitchFamily="2" charset="2"/>
              <a:buChar char="Ø"/>
            </a:pPr>
            <a:r>
              <a:rPr lang="en-GB" sz="2000" dirty="0">
                <a:solidFill>
                  <a:srgbClr val="000000"/>
                </a:solidFill>
                <a:latin typeface="CenturyGothic"/>
              </a:rPr>
              <a:t>Support for children’s basic </a:t>
            </a:r>
            <a:r>
              <a:rPr lang="en-GB" sz="2000" dirty="0" smtClean="0">
                <a:solidFill>
                  <a:srgbClr val="000000"/>
                </a:solidFill>
                <a:latin typeface="CenturyGothic"/>
              </a:rPr>
              <a:t>needs</a:t>
            </a:r>
          </a:p>
          <a:p>
            <a:pPr marL="342900" indent="-342900">
              <a:buClr>
                <a:srgbClr val="0070C0"/>
              </a:buClr>
              <a:buSzPct val="130000"/>
              <a:buFont typeface="Wingdings" panose="05000000000000000000" pitchFamily="2" charset="2"/>
              <a:buChar char="Ø"/>
            </a:pPr>
            <a:endParaRPr lang="en-GB" sz="2000" dirty="0">
              <a:solidFill>
                <a:srgbClr val="000000"/>
              </a:solidFill>
              <a:latin typeface="CenturyGothic"/>
            </a:endParaRPr>
          </a:p>
          <a:p>
            <a:pPr marL="342900" indent="-342900">
              <a:buClr>
                <a:srgbClr val="0070C0"/>
              </a:buClr>
              <a:buSzPct val="130000"/>
              <a:buFont typeface="Wingdings" panose="05000000000000000000" pitchFamily="2" charset="2"/>
              <a:buChar char="Ø"/>
            </a:pPr>
            <a:r>
              <a:rPr lang="en-GB" sz="2000" dirty="0">
                <a:solidFill>
                  <a:srgbClr val="000000"/>
                </a:solidFill>
                <a:latin typeface="CenturyGothic"/>
              </a:rPr>
              <a:t>Support for other parent’s parenting</a:t>
            </a:r>
          </a:p>
          <a:p>
            <a:pPr marL="342900" indent="-342900">
              <a:buClr>
                <a:srgbClr val="0070C0"/>
              </a:buClr>
              <a:buSzPct val="130000"/>
              <a:buFont typeface="Wingdings" panose="05000000000000000000" pitchFamily="2" charset="2"/>
              <a:buChar char="Ø"/>
            </a:pPr>
            <a:endParaRPr lang="en-GB" sz="2000" dirty="0" smtClean="0">
              <a:solidFill>
                <a:srgbClr val="000000"/>
              </a:solidFill>
              <a:latin typeface="CenturyGothic"/>
            </a:endParaRPr>
          </a:p>
          <a:p>
            <a:pPr marL="342900" indent="-342900">
              <a:buClr>
                <a:srgbClr val="0070C0"/>
              </a:buClr>
              <a:buSzPct val="130000"/>
              <a:buFont typeface="Wingdings" panose="05000000000000000000" pitchFamily="2" charset="2"/>
              <a:buChar char="Ø"/>
            </a:pPr>
            <a:r>
              <a:rPr lang="en-GB" sz="2000" dirty="0">
                <a:solidFill>
                  <a:srgbClr val="000000"/>
                </a:solidFill>
                <a:latin typeface="CenturyGothic"/>
              </a:rPr>
              <a:t>Parenting specific expectations</a:t>
            </a:r>
          </a:p>
          <a:p>
            <a:pPr>
              <a:buClr>
                <a:srgbClr val="0070C0"/>
              </a:buClr>
              <a:buSzPct val="130000"/>
            </a:pPr>
            <a:endParaRPr lang="en-GB" sz="2000" dirty="0" smtClean="0">
              <a:solidFill>
                <a:srgbClr val="000000"/>
              </a:solidFill>
              <a:latin typeface="CenturyGothic"/>
            </a:endParaRPr>
          </a:p>
          <a:p>
            <a:pPr marL="342900" indent="-342900">
              <a:buClr>
                <a:srgbClr val="0070C0"/>
              </a:buClr>
              <a:buSzPct val="130000"/>
              <a:buFont typeface="Wingdings" panose="05000000000000000000" pitchFamily="2" charset="2"/>
              <a:buChar char="Ø"/>
            </a:pPr>
            <a:r>
              <a:rPr lang="en-GB" sz="2000" dirty="0" smtClean="0">
                <a:solidFill>
                  <a:srgbClr val="000000"/>
                </a:solidFill>
                <a:latin typeface="CenturyGothic"/>
              </a:rPr>
              <a:t>Stop </a:t>
            </a:r>
            <a:r>
              <a:rPr lang="en-GB" sz="2000" dirty="0">
                <a:solidFill>
                  <a:srgbClr val="000000"/>
                </a:solidFill>
                <a:latin typeface="CenturyGothic"/>
              </a:rPr>
              <a:t>identified abusive, controlling </a:t>
            </a:r>
            <a:r>
              <a:rPr lang="en-GB" sz="2000" dirty="0" smtClean="0">
                <a:solidFill>
                  <a:srgbClr val="000000"/>
                </a:solidFill>
                <a:latin typeface="CenturyGothic"/>
              </a:rPr>
              <a:t>behaviours</a:t>
            </a:r>
          </a:p>
          <a:p>
            <a:pPr>
              <a:buClr>
                <a:srgbClr val="0070C0"/>
              </a:buClr>
              <a:buSzPct val="130000"/>
            </a:pPr>
            <a:endParaRPr lang="en-GB" sz="2000" dirty="0" smtClean="0">
              <a:solidFill>
                <a:srgbClr val="000000"/>
              </a:solidFill>
              <a:latin typeface="CenturyGothic"/>
            </a:endParaRPr>
          </a:p>
          <a:p>
            <a:pPr marL="342900" indent="-342900">
              <a:buClr>
                <a:srgbClr val="0070C0"/>
              </a:buClr>
              <a:buSzPct val="130000"/>
              <a:buFont typeface="Wingdings" panose="05000000000000000000" pitchFamily="2" charset="2"/>
              <a:buChar char="Ø"/>
            </a:pPr>
            <a:r>
              <a:rPr lang="en-GB" sz="2000" dirty="0" smtClean="0">
                <a:solidFill>
                  <a:srgbClr val="000000"/>
                </a:solidFill>
                <a:latin typeface="CenturyGothic"/>
              </a:rPr>
              <a:t>Compliance </a:t>
            </a:r>
            <a:r>
              <a:rPr lang="en-GB" sz="2000" dirty="0">
                <a:solidFill>
                  <a:srgbClr val="000000"/>
                </a:solidFill>
                <a:latin typeface="CenturyGothic"/>
              </a:rPr>
              <a:t>with court orders including child </a:t>
            </a:r>
            <a:r>
              <a:rPr lang="en-GB" sz="2000" dirty="0" smtClean="0">
                <a:solidFill>
                  <a:srgbClr val="000000"/>
                </a:solidFill>
                <a:latin typeface="CenturyGothic"/>
              </a:rPr>
              <a:t>support/custody</a:t>
            </a:r>
          </a:p>
          <a:p>
            <a:pPr marL="342900" indent="-342900">
              <a:buClr>
                <a:srgbClr val="0070C0"/>
              </a:buClr>
              <a:buSzPct val="130000"/>
              <a:buFont typeface="Wingdings" panose="05000000000000000000" pitchFamily="2" charset="2"/>
              <a:buChar char="Ø"/>
            </a:pPr>
            <a:endParaRPr lang="en-GB" sz="2000" dirty="0">
              <a:solidFill>
                <a:srgbClr val="000000"/>
              </a:solidFill>
              <a:latin typeface="CenturyGothic"/>
            </a:endParaRPr>
          </a:p>
        </p:txBody>
      </p:sp>
      <p:pic>
        <p:nvPicPr>
          <p:cNvPr id="3" name="Picture 2"/>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210808" y="4683967"/>
            <a:ext cx="2258568" cy="1693926"/>
          </a:xfrm>
          <a:prstGeom prst="rect">
            <a:avLst/>
          </a:prstGeom>
        </p:spPr>
      </p:pic>
      <p:sp>
        <p:nvSpPr>
          <p:cNvPr id="4" name="Rectangle 3"/>
          <p:cNvSpPr/>
          <p:nvPr/>
        </p:nvSpPr>
        <p:spPr>
          <a:xfrm>
            <a:off x="572153" y="469595"/>
            <a:ext cx="8288744" cy="584775"/>
          </a:xfrm>
          <a:prstGeom prst="rect">
            <a:avLst/>
          </a:prstGeom>
        </p:spPr>
        <p:txBody>
          <a:bodyPr wrap="none">
            <a:spAutoFit/>
          </a:bodyPr>
          <a:lstStyle/>
          <a:p>
            <a:r>
              <a:rPr lang="en-GB" sz="3200" dirty="0">
                <a:solidFill>
                  <a:srgbClr val="0070C0"/>
                </a:solidFill>
              </a:rPr>
              <a:t>Setting high standards for perpetrators as parent</a:t>
            </a:r>
          </a:p>
        </p:txBody>
      </p:sp>
      <p:sp>
        <p:nvSpPr>
          <p:cNvPr id="5" name="Rectangle 4"/>
          <p:cNvSpPr/>
          <p:nvPr/>
        </p:nvSpPr>
        <p:spPr>
          <a:xfrm>
            <a:off x="7124968" y="1596320"/>
            <a:ext cx="5138057" cy="2862322"/>
          </a:xfrm>
          <a:prstGeom prst="rect">
            <a:avLst/>
          </a:prstGeom>
        </p:spPr>
        <p:txBody>
          <a:bodyPr wrap="square">
            <a:spAutoFit/>
          </a:bodyPr>
          <a:lstStyle/>
          <a:p>
            <a:pPr marL="342900" indent="-342900">
              <a:buClr>
                <a:srgbClr val="0070C0"/>
              </a:buClr>
              <a:buSzPct val="150000"/>
              <a:buFont typeface="Wingdings" panose="05000000000000000000" pitchFamily="2" charset="2"/>
              <a:buChar char="Ø"/>
            </a:pPr>
            <a:r>
              <a:rPr lang="en-GB" sz="2000" dirty="0" smtClean="0">
                <a:solidFill>
                  <a:srgbClr val="000000"/>
                </a:solidFill>
                <a:latin typeface="CenturyGothic"/>
              </a:rPr>
              <a:t>Support </a:t>
            </a:r>
            <a:r>
              <a:rPr lang="en-GB" sz="2000" dirty="0">
                <a:solidFill>
                  <a:srgbClr val="000000"/>
                </a:solidFill>
                <a:latin typeface="CenturyGothic"/>
              </a:rPr>
              <a:t>for recommended children’s therapeutic needs (when necessary</a:t>
            </a:r>
            <a:r>
              <a:rPr lang="en-GB" sz="2000" dirty="0" smtClean="0">
                <a:solidFill>
                  <a:srgbClr val="000000"/>
                </a:solidFill>
                <a:latin typeface="CenturyGothic"/>
              </a:rPr>
              <a:t>)</a:t>
            </a:r>
          </a:p>
          <a:p>
            <a:pPr marL="342900" indent="-342900">
              <a:buClr>
                <a:srgbClr val="0070C0"/>
              </a:buClr>
              <a:buSzPct val="150000"/>
              <a:buFont typeface="Wingdings" panose="05000000000000000000" pitchFamily="2" charset="2"/>
              <a:buChar char="Ø"/>
            </a:pPr>
            <a:endParaRPr lang="en-GB" sz="2000" dirty="0">
              <a:solidFill>
                <a:srgbClr val="000000"/>
              </a:solidFill>
              <a:latin typeface="CenturyGothic"/>
            </a:endParaRPr>
          </a:p>
          <a:p>
            <a:pPr marL="342900" indent="-342900">
              <a:buClr>
                <a:srgbClr val="0070C0"/>
              </a:buClr>
              <a:buSzPct val="150000"/>
              <a:buFont typeface="Wingdings" panose="05000000000000000000" pitchFamily="2" charset="2"/>
              <a:buChar char="Ø"/>
            </a:pPr>
            <a:r>
              <a:rPr lang="en-GB" sz="2000" dirty="0" smtClean="0">
                <a:solidFill>
                  <a:srgbClr val="000000"/>
                </a:solidFill>
                <a:latin typeface="CenturyGothic"/>
              </a:rPr>
              <a:t>Engage </a:t>
            </a:r>
            <a:r>
              <a:rPr lang="en-GB" sz="2000" dirty="0">
                <a:solidFill>
                  <a:srgbClr val="000000"/>
                </a:solidFill>
                <a:latin typeface="CenturyGothic"/>
              </a:rPr>
              <a:t>in treatment/intervention specifically designed to address identified pattern </a:t>
            </a:r>
            <a:r>
              <a:rPr lang="en-GB" sz="2000" dirty="0" smtClean="0">
                <a:solidFill>
                  <a:srgbClr val="000000"/>
                </a:solidFill>
                <a:latin typeface="CenturyGothic"/>
              </a:rPr>
              <a:t>(when </a:t>
            </a:r>
            <a:r>
              <a:rPr lang="en-GB" sz="2000" dirty="0">
                <a:solidFill>
                  <a:srgbClr val="000000"/>
                </a:solidFill>
                <a:latin typeface="CenturyGothic"/>
              </a:rPr>
              <a:t>necessary</a:t>
            </a:r>
            <a:r>
              <a:rPr lang="en-GB" sz="2000" dirty="0" smtClean="0">
                <a:solidFill>
                  <a:srgbClr val="000000"/>
                </a:solidFill>
                <a:latin typeface="CenturyGothic"/>
              </a:rPr>
              <a:t>)</a:t>
            </a:r>
          </a:p>
          <a:p>
            <a:pPr marL="342900" indent="-342900">
              <a:buClr>
                <a:srgbClr val="0070C0"/>
              </a:buClr>
              <a:buSzPct val="150000"/>
              <a:buFont typeface="Wingdings" panose="05000000000000000000" pitchFamily="2" charset="2"/>
              <a:buChar char="Ø"/>
            </a:pPr>
            <a:endParaRPr lang="en-GB" sz="2000" dirty="0">
              <a:solidFill>
                <a:srgbClr val="000000"/>
              </a:solidFill>
              <a:latin typeface="CenturyGothic"/>
            </a:endParaRPr>
          </a:p>
          <a:p>
            <a:pPr marL="342900" indent="-342900">
              <a:buClr>
                <a:srgbClr val="0070C0"/>
              </a:buClr>
              <a:buSzPct val="150000"/>
              <a:buFont typeface="Wingdings" panose="05000000000000000000" pitchFamily="2" charset="2"/>
              <a:buChar char="Ø"/>
            </a:pPr>
            <a:r>
              <a:rPr lang="en-GB" sz="2000" dirty="0" smtClean="0">
                <a:solidFill>
                  <a:srgbClr val="000000"/>
                </a:solidFill>
                <a:latin typeface="CenturyGothic"/>
              </a:rPr>
              <a:t>  Engage </a:t>
            </a:r>
            <a:r>
              <a:rPr lang="en-GB" sz="2000" dirty="0">
                <a:solidFill>
                  <a:srgbClr val="000000"/>
                </a:solidFill>
                <a:latin typeface="CenturyGothic"/>
              </a:rPr>
              <a:t>in other treatment/services (when necessary)</a:t>
            </a:r>
            <a:endParaRPr lang="en-GB" sz="5400" dirty="0"/>
          </a:p>
        </p:txBody>
      </p:sp>
      <p:sp>
        <p:nvSpPr>
          <p:cNvPr id="7" name="Rounded Rectangular Callout 6"/>
          <p:cNvSpPr/>
          <p:nvPr/>
        </p:nvSpPr>
        <p:spPr>
          <a:xfrm>
            <a:off x="6006805" y="1439940"/>
            <a:ext cx="3043889" cy="1340582"/>
          </a:xfrm>
          <a:prstGeom prst="wedgeRoundRectCallout">
            <a:avLst>
              <a:gd name="adj1" fmla="val -80623"/>
              <a:gd name="adj2" fmla="val 251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000066"/>
                </a:solidFill>
              </a:rPr>
              <a:t>Your </a:t>
            </a:r>
            <a:r>
              <a:rPr lang="en-GB" b="1" u="sng" dirty="0">
                <a:solidFill>
                  <a:srgbClr val="000066"/>
                </a:solidFill>
              </a:rPr>
              <a:t>parenting choice </a:t>
            </a:r>
            <a:r>
              <a:rPr lang="en-GB" dirty="0">
                <a:solidFill>
                  <a:srgbClr val="000066"/>
                </a:solidFill>
              </a:rPr>
              <a:t>should </a:t>
            </a:r>
            <a:r>
              <a:rPr lang="en-GB" dirty="0" smtClean="0">
                <a:solidFill>
                  <a:srgbClr val="000066"/>
                </a:solidFill>
              </a:rPr>
              <a:t>be not to </a:t>
            </a:r>
            <a:r>
              <a:rPr lang="en-GB" dirty="0">
                <a:solidFill>
                  <a:srgbClr val="000066"/>
                </a:solidFill>
              </a:rPr>
              <a:t>abuse the mother of your children</a:t>
            </a:r>
          </a:p>
        </p:txBody>
      </p:sp>
      <p:sp>
        <p:nvSpPr>
          <p:cNvPr id="8" name="Rounded Rectangular Callout 7"/>
          <p:cNvSpPr/>
          <p:nvPr/>
        </p:nvSpPr>
        <p:spPr>
          <a:xfrm>
            <a:off x="5965441" y="2175132"/>
            <a:ext cx="3043889" cy="1340582"/>
          </a:xfrm>
          <a:prstGeom prst="wedgeRoundRectCallout">
            <a:avLst>
              <a:gd name="adj1" fmla="val -80623"/>
              <a:gd name="adj2" fmla="val 251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000066"/>
                </a:solidFill>
              </a:rPr>
              <a:t>Your </a:t>
            </a:r>
            <a:r>
              <a:rPr lang="en-GB" dirty="0" smtClean="0">
                <a:solidFill>
                  <a:srgbClr val="000066"/>
                </a:solidFill>
              </a:rPr>
              <a:t>behaviours should not get in the way  of  how children are being cared for by their mother. </a:t>
            </a:r>
            <a:endParaRPr lang="en-GB" dirty="0">
              <a:solidFill>
                <a:srgbClr val="000066"/>
              </a:solidFill>
            </a:endParaRPr>
          </a:p>
        </p:txBody>
      </p:sp>
      <p:sp>
        <p:nvSpPr>
          <p:cNvPr id="9" name="Rounded Rectangular Callout 8"/>
          <p:cNvSpPr/>
          <p:nvPr/>
        </p:nvSpPr>
        <p:spPr>
          <a:xfrm>
            <a:off x="6029823" y="2884720"/>
            <a:ext cx="3043889" cy="1340582"/>
          </a:xfrm>
          <a:prstGeom prst="wedgeRoundRectCallout">
            <a:avLst>
              <a:gd name="adj1" fmla="val -80623"/>
              <a:gd name="adj2" fmla="val 251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000066"/>
                </a:solidFill>
              </a:rPr>
              <a:t>You should be expected to give financial contribution towards the care of your children. </a:t>
            </a:r>
            <a:endParaRPr lang="en-GB" dirty="0">
              <a:solidFill>
                <a:srgbClr val="000066"/>
              </a:solidFill>
            </a:endParaRPr>
          </a:p>
        </p:txBody>
      </p:sp>
      <p:sp>
        <p:nvSpPr>
          <p:cNvPr id="10" name="Rounded Rectangular Callout 9"/>
          <p:cNvSpPr/>
          <p:nvPr/>
        </p:nvSpPr>
        <p:spPr>
          <a:xfrm>
            <a:off x="6029822" y="3450813"/>
            <a:ext cx="3043889" cy="1340582"/>
          </a:xfrm>
          <a:prstGeom prst="wedgeRoundRectCallout">
            <a:avLst>
              <a:gd name="adj1" fmla="val -80623"/>
              <a:gd name="adj2" fmla="val 251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000066"/>
                </a:solidFill>
              </a:rPr>
              <a:t>You should not behave in a way that threatens children’s emotional security. </a:t>
            </a:r>
            <a:endParaRPr lang="en-GB" dirty="0">
              <a:solidFill>
                <a:srgbClr val="000066"/>
              </a:solidFill>
            </a:endParaRPr>
          </a:p>
        </p:txBody>
      </p:sp>
      <p:sp>
        <p:nvSpPr>
          <p:cNvPr id="11" name="Rounded Rectangular Callout 10"/>
          <p:cNvSpPr/>
          <p:nvPr/>
        </p:nvSpPr>
        <p:spPr>
          <a:xfrm>
            <a:off x="6006804" y="4406460"/>
            <a:ext cx="3043889" cy="1340582"/>
          </a:xfrm>
          <a:prstGeom prst="wedgeRoundRectCallout">
            <a:avLst>
              <a:gd name="adj1" fmla="val -80623"/>
              <a:gd name="adj2" fmla="val 251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rgbClr val="000066"/>
                </a:solidFill>
              </a:rPr>
              <a:t>You should adhere to the details of court order which takes account of children’s safety and wellbeing. </a:t>
            </a:r>
            <a:endParaRPr lang="en-GB" dirty="0">
              <a:solidFill>
                <a:srgbClr val="00006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240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Rot by="120000">
                                      <p:cBhvr>
                                        <p:cTn id="6" dur="375" fill="hold">
                                          <p:stCondLst>
                                            <p:cond delay="0"/>
                                          </p:stCondLst>
                                        </p:cTn>
                                        <p:tgtEl>
                                          <p:spTgt spid="3"/>
                                        </p:tgtEl>
                                        <p:attrNameLst>
                                          <p:attrName>r</p:attrName>
                                        </p:attrNameLst>
                                      </p:cBhvr>
                                    </p:animRot>
                                    <p:animRot by="-240000">
                                      <p:cBhvr>
                                        <p:cTn id="7" dur="750" fill="hold">
                                          <p:stCondLst>
                                            <p:cond delay="750"/>
                                          </p:stCondLst>
                                        </p:cTn>
                                        <p:tgtEl>
                                          <p:spTgt spid="3"/>
                                        </p:tgtEl>
                                        <p:attrNameLst>
                                          <p:attrName>r</p:attrName>
                                        </p:attrNameLst>
                                      </p:cBhvr>
                                    </p:animRot>
                                    <p:animRot by="240000">
                                      <p:cBhvr>
                                        <p:cTn id="8" dur="750" fill="hold">
                                          <p:stCondLst>
                                            <p:cond delay="1500"/>
                                          </p:stCondLst>
                                        </p:cTn>
                                        <p:tgtEl>
                                          <p:spTgt spid="3"/>
                                        </p:tgtEl>
                                        <p:attrNameLst>
                                          <p:attrName>r</p:attrName>
                                        </p:attrNameLst>
                                      </p:cBhvr>
                                    </p:animRot>
                                    <p:animRot by="-240000">
                                      <p:cBhvr>
                                        <p:cTn id="9" dur="750" fill="hold">
                                          <p:stCondLst>
                                            <p:cond delay="2250"/>
                                          </p:stCondLst>
                                        </p:cTn>
                                        <p:tgtEl>
                                          <p:spTgt spid="3"/>
                                        </p:tgtEl>
                                        <p:attrNameLst>
                                          <p:attrName>r</p:attrName>
                                        </p:attrNameLst>
                                      </p:cBhvr>
                                    </p:animRot>
                                    <p:animRot by="120000">
                                      <p:cBhvr>
                                        <p:cTn id="10" dur="750" fill="hold">
                                          <p:stCondLst>
                                            <p:cond delay="3000"/>
                                          </p:stCondLst>
                                        </p:cTn>
                                        <p:tgtEl>
                                          <p:spTgt spid="3"/>
                                        </p:tgtEl>
                                        <p:attrNameLst>
                                          <p:attrName>r</p:attrName>
                                        </p:attrNameLst>
                                      </p:cBhvr>
                                    </p:animRot>
                                  </p:childTnLst>
                                </p:cTn>
                              </p:par>
                            </p:childTnLst>
                          </p:cTn>
                        </p:par>
                        <p:par>
                          <p:cTn id="11" fill="hold">
                            <p:stCondLst>
                              <p:cond delay="3750"/>
                            </p:stCondLst>
                            <p:childTnLst>
                              <p:par>
                                <p:cTn id="12" presetID="10" presetClass="entr" presetSubtype="0" fill="hold"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250"/>
                                        <p:tgtEl>
                                          <p:spTgt spid="2">
                                            <p:txEl>
                                              <p:pRg st="0" end="0"/>
                                            </p:txEl>
                                          </p:spTgt>
                                        </p:tgtEl>
                                      </p:cBhvr>
                                    </p:animEffect>
                                  </p:childTnLst>
                                </p:cTn>
                              </p:par>
                            </p:childTnLst>
                          </p:cTn>
                        </p:par>
                        <p:par>
                          <p:cTn id="15" fill="hold">
                            <p:stCondLst>
                              <p:cond delay="5000"/>
                            </p:stCondLst>
                            <p:childTnLst>
                              <p:par>
                                <p:cTn id="16" presetID="10" presetClass="entr" presetSubtype="0" fill="hold" nodeType="after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1250"/>
                                        <p:tgtEl>
                                          <p:spTgt spid="2">
                                            <p:txEl>
                                              <p:pRg st="2" end="2"/>
                                            </p:txEl>
                                          </p:spTgt>
                                        </p:tgtEl>
                                      </p:cBhvr>
                                    </p:animEffect>
                                  </p:childTnLst>
                                </p:cTn>
                              </p:par>
                            </p:childTnLst>
                          </p:cTn>
                        </p:par>
                        <p:par>
                          <p:cTn id="19" fill="hold">
                            <p:stCondLst>
                              <p:cond delay="6250"/>
                            </p:stCondLst>
                            <p:childTnLst>
                              <p:par>
                                <p:cTn id="20" presetID="10" presetClass="entr" presetSubtype="0" fill="hold"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1250"/>
                                        <p:tgtEl>
                                          <p:spTgt spid="2">
                                            <p:txEl>
                                              <p:pRg st="4" end="4"/>
                                            </p:txEl>
                                          </p:spTgt>
                                        </p:tgtEl>
                                      </p:cBhvr>
                                    </p:animEffect>
                                  </p:childTnLst>
                                </p:cTn>
                              </p:par>
                            </p:childTnLst>
                          </p:cTn>
                        </p:par>
                        <p:par>
                          <p:cTn id="23" fill="hold">
                            <p:stCondLst>
                              <p:cond delay="7500"/>
                            </p:stCondLst>
                            <p:childTnLst>
                              <p:par>
                                <p:cTn id="24" presetID="10" presetClass="entr" presetSubtype="0" fill="hold" nodeType="after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250"/>
                                        <p:tgtEl>
                                          <p:spTgt spid="2">
                                            <p:txEl>
                                              <p:pRg st="6" end="6"/>
                                            </p:txEl>
                                          </p:spTgt>
                                        </p:tgtEl>
                                      </p:cBhvr>
                                    </p:animEffect>
                                  </p:childTnLst>
                                </p:cTn>
                              </p:par>
                            </p:childTnLst>
                          </p:cTn>
                        </p:par>
                        <p:par>
                          <p:cTn id="27" fill="hold">
                            <p:stCondLst>
                              <p:cond delay="8750"/>
                            </p:stCondLst>
                            <p:childTnLst>
                              <p:par>
                                <p:cTn id="28" presetID="10" presetClass="entr" presetSubtype="0" fill="hold" nodeType="after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1250"/>
                                        <p:tgtEl>
                                          <p:spTgt spid="2">
                                            <p:txEl>
                                              <p:pRg st="8" end="8"/>
                                            </p:txEl>
                                          </p:spTgt>
                                        </p:tgtEl>
                                      </p:cBhvr>
                                    </p:animEffect>
                                  </p:childTnLst>
                                </p:cTn>
                              </p:par>
                            </p:childTnLst>
                          </p:cTn>
                        </p:par>
                        <p:par>
                          <p:cTn id="31" fill="hold">
                            <p:stCondLst>
                              <p:cond delay="10000"/>
                            </p:stCondLst>
                            <p:childTnLst>
                              <p:par>
                                <p:cTn id="32" presetID="10" presetClass="entr" presetSubtype="0" fill="hold" nodeType="after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fade">
                                      <p:cBhvr>
                                        <p:cTn id="34" dur="1250"/>
                                        <p:tgtEl>
                                          <p:spTgt spid="2">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75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75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750"/>
                                  </p:stCondLst>
                                  <p:childTnLst>
                                    <p:animEffect transition="out" filter="fade">
                                      <p:cBhvr>
                                        <p:cTn id="43" dur="750"/>
                                        <p:tgtEl>
                                          <p:spTgt spid="7"/>
                                        </p:tgtEl>
                                      </p:cBhvr>
                                    </p:animEffect>
                                    <p:set>
                                      <p:cBhvr>
                                        <p:cTn id="44" dur="1" fill="hold">
                                          <p:stCondLst>
                                            <p:cond delay="749"/>
                                          </p:stCondLst>
                                        </p:cTn>
                                        <p:tgtEl>
                                          <p:spTgt spid="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75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750"/>
                                        <p:tgtEl>
                                          <p:spTgt spid="8"/>
                                        </p:tgtEl>
                                      </p:cBhvr>
                                    </p:animEffect>
                                    <p:set>
                                      <p:cBhvr>
                                        <p:cTn id="54" dur="1" fill="hold">
                                          <p:stCondLst>
                                            <p:cond delay="749"/>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75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750"/>
                                        <p:tgtEl>
                                          <p:spTgt spid="9"/>
                                        </p:tgtEl>
                                      </p:cBhvr>
                                    </p:animEffect>
                                    <p:set>
                                      <p:cBhvr>
                                        <p:cTn id="64" dur="1" fill="hold">
                                          <p:stCondLst>
                                            <p:cond delay="749"/>
                                          </p:stCondLst>
                                        </p:cTn>
                                        <p:tgtEl>
                                          <p:spTgt spid="9"/>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750"/>
                                        <p:tgtEl>
                                          <p:spTgt spid="10"/>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750"/>
                                        <p:tgtEl>
                                          <p:spTgt spid="10"/>
                                        </p:tgtEl>
                                      </p:cBhvr>
                                    </p:animEffect>
                                    <p:set>
                                      <p:cBhvr>
                                        <p:cTn id="74" dur="1" fill="hold">
                                          <p:stCondLst>
                                            <p:cond delay="749"/>
                                          </p:stCondLst>
                                        </p:cTn>
                                        <p:tgtEl>
                                          <p:spTgt spid="10"/>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fade">
                                      <p:cBhvr>
                                        <p:cTn id="79" dur="750"/>
                                        <p:tgtEl>
                                          <p:spTgt spid="11"/>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1" nodeType="clickEffect">
                                  <p:stCondLst>
                                    <p:cond delay="0"/>
                                  </p:stCondLst>
                                  <p:childTnLst>
                                    <p:animEffect transition="out" filter="fade">
                                      <p:cBhvr>
                                        <p:cTn id="83" dur="750"/>
                                        <p:tgtEl>
                                          <p:spTgt spid="11"/>
                                        </p:tgtEl>
                                      </p:cBhvr>
                                    </p:animEffect>
                                    <p:set>
                                      <p:cBhvr>
                                        <p:cTn id="84" dur="1" fill="hold">
                                          <p:stCondLst>
                                            <p:cond delay="749"/>
                                          </p:stCondLst>
                                        </p:cTn>
                                        <p:tgtEl>
                                          <p:spTgt spid="11"/>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5"/>
                                        </p:tgtEl>
                                        <p:attrNameLst>
                                          <p:attrName>style.visibility</p:attrName>
                                        </p:attrNameLst>
                                      </p:cBhvr>
                                      <p:to>
                                        <p:strVal val="visible"/>
                                      </p:to>
                                    </p:set>
                                    <p:animEffect transition="in" filter="fade">
                                      <p:cBhvr>
                                        <p:cTn id="89" dur="1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845734" y="-1808162"/>
            <a:ext cx="8229600" cy="1143000"/>
          </a:xfrm>
        </p:spPr>
        <p:txBody>
          <a:bodyPr>
            <a:normAutofit fontScale="90000"/>
          </a:bodyPr>
          <a:lstStyle/>
          <a:p>
            <a:r>
              <a:rPr lang="en-US" sz="4000" dirty="0"/>
              <a:t>Moving to a more comprehensive strengths lens</a:t>
            </a:r>
          </a:p>
        </p:txBody>
      </p:sp>
      <p:sp>
        <p:nvSpPr>
          <p:cNvPr id="3" name="Content Placeholder 2"/>
          <p:cNvSpPr>
            <a:spLocks noGrp="1"/>
          </p:cNvSpPr>
          <p:nvPr>
            <p:ph idx="1"/>
          </p:nvPr>
        </p:nvSpPr>
        <p:spPr/>
        <p:txBody>
          <a:bodyPr>
            <a:normAutofit/>
          </a:bodyPr>
          <a:lstStyle/>
          <a:p>
            <a:r>
              <a:rPr lang="en-US" sz="2000" dirty="0"/>
              <a:t>Safety: Physical &amp; Emotional Examples</a:t>
            </a:r>
          </a:p>
          <a:p>
            <a:pPr lvl="1"/>
            <a:r>
              <a:rPr lang="en-US" sz="1400" dirty="0"/>
              <a:t>Managing household to reduce children’s exposure to violence</a:t>
            </a:r>
          </a:p>
          <a:p>
            <a:pPr lvl="1"/>
            <a:r>
              <a:rPr lang="en-US" sz="1400" dirty="0"/>
              <a:t>Sending children away (other room, other house, relatives, after school activities) </a:t>
            </a:r>
          </a:p>
          <a:p>
            <a:pPr lvl="1"/>
            <a:r>
              <a:rPr lang="en-US" sz="1400" dirty="0"/>
              <a:t>Verbally or physically intervening to protect children </a:t>
            </a:r>
          </a:p>
          <a:p>
            <a:pPr lvl="1"/>
            <a:r>
              <a:rPr lang="en-US" sz="1400" dirty="0"/>
              <a:t>Getting order of protection</a:t>
            </a:r>
          </a:p>
          <a:p>
            <a:r>
              <a:rPr lang="en-US" sz="2000" dirty="0"/>
              <a:t>Healing from Trauma  Examples</a:t>
            </a:r>
          </a:p>
          <a:p>
            <a:pPr lvl="1"/>
            <a:r>
              <a:rPr lang="en-US" sz="1400" dirty="0"/>
              <a:t>Talking to children </a:t>
            </a:r>
          </a:p>
          <a:p>
            <a:pPr lvl="1"/>
            <a:r>
              <a:rPr lang="en-US" sz="1400" dirty="0"/>
              <a:t>Bringing to counseling</a:t>
            </a:r>
          </a:p>
          <a:p>
            <a:pPr lvl="1"/>
            <a:r>
              <a:rPr lang="en-US" sz="1400" dirty="0"/>
              <a:t>Providing normalcy/routine/enjoyable activities</a:t>
            </a:r>
          </a:p>
          <a:p>
            <a:pPr lvl="1"/>
            <a:r>
              <a:rPr lang="en-US" sz="1400" dirty="0"/>
              <a:t>Engaging relatives in lives of children</a:t>
            </a:r>
          </a:p>
          <a:p>
            <a:r>
              <a:rPr lang="en-US" sz="2000" dirty="0"/>
              <a:t>Stability and Nurturance Examples</a:t>
            </a:r>
          </a:p>
          <a:p>
            <a:pPr lvl="1"/>
            <a:r>
              <a:rPr lang="en-US" sz="1400" dirty="0"/>
              <a:t>Making sure household continues to function </a:t>
            </a:r>
          </a:p>
          <a:p>
            <a:pPr lvl="1"/>
            <a:r>
              <a:rPr lang="en-US" sz="1400" dirty="0"/>
              <a:t>Maintaining children’s basic needs</a:t>
            </a:r>
          </a:p>
          <a:p>
            <a:pPr lvl="1"/>
            <a:r>
              <a:rPr lang="en-US" sz="1400" dirty="0"/>
              <a:t>Informing children about any changes in household </a:t>
            </a:r>
          </a:p>
          <a:p>
            <a:pPr lvl="1"/>
            <a:r>
              <a:rPr lang="en-US" sz="1400" dirty="0"/>
              <a:t>Parenting in a “foxhole”</a:t>
            </a:r>
          </a:p>
        </p:txBody>
      </p:sp>
      <p:sp>
        <p:nvSpPr>
          <p:cNvPr id="4" name="Title 1"/>
          <p:cNvSpPr txBox="1">
            <a:spLocks/>
          </p:cNvSpPr>
          <p:nvPr/>
        </p:nvSpPr>
        <p:spPr>
          <a:xfrm>
            <a:off x="1981202" y="254000"/>
            <a:ext cx="8229599" cy="2733524"/>
          </a:xfrm>
          <a:prstGeom prst="rect">
            <a:avLst/>
          </a:prstGeom>
        </p:spPr>
        <p:txBody>
          <a:bodyPr>
            <a:normAutofit fontScale="975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Strengths Based Approach</a:t>
            </a:r>
          </a:p>
          <a:p>
            <a:pPr>
              <a:spcAft>
                <a:spcPts val="600"/>
              </a:spcAft>
              <a:defRPr/>
            </a:pPr>
            <a:r>
              <a:rPr lang="en-US" sz="2900" dirty="0">
                <a:latin typeface="Arial Narrow" charset="0"/>
                <a:ea typeface="Arial Narrow" charset="0"/>
                <a:cs typeface="Arial Narrow" charset="0"/>
              </a:rPr>
              <a:t>Comprehensive assessment</a:t>
            </a:r>
          </a:p>
        </p:txBody>
      </p:sp>
      <p:cxnSp>
        <p:nvCxnSpPr>
          <p:cNvPr id="5" name="Straight Connector 4"/>
          <p:cNvCxnSpPr/>
          <p:nvPr/>
        </p:nvCxnSpPr>
        <p:spPr>
          <a:xfrm>
            <a:off x="1981200" y="1021645"/>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0826542"/>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val 1"/>
          <p:cNvSpPr/>
          <p:nvPr/>
        </p:nvSpPr>
        <p:spPr>
          <a:xfrm>
            <a:off x="4517136" y="2084832"/>
            <a:ext cx="3371814" cy="3602736"/>
          </a:xfrm>
          <a:prstGeom prst="ellipse">
            <a:avLst/>
          </a:prstGeom>
          <a:no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2029180" y="423333"/>
            <a:ext cx="8229599" cy="598312"/>
          </a:xfrm>
          <a:prstGeom prst="rect">
            <a:avLst/>
          </a:prstGeom>
        </p:spPr>
        <p:txBody>
          <a:bodyPr>
            <a:normAutofit fontScale="75000" lnSpcReduction="20000"/>
          </a:bodyPr>
          <a:lstStyle>
            <a:lvl1pPr algn="ctr" defTabSz="457200" rtl="0" eaLnBrk="1" latinLnBrk="0" hangingPunct="1">
              <a:spcBef>
                <a:spcPct val="0"/>
              </a:spcBef>
              <a:buNone/>
              <a:defRPr sz="4400" kern="1200">
                <a:solidFill>
                  <a:schemeClr val="tx1"/>
                </a:solidFill>
                <a:latin typeface="Century Gothic"/>
                <a:ea typeface="+mj-ea"/>
                <a:cs typeface="Century Gothic"/>
              </a:defRPr>
            </a:lvl1pPr>
          </a:lstStyle>
          <a:p>
            <a:pPr>
              <a:spcAft>
                <a:spcPts val="600"/>
              </a:spcAft>
              <a:defRPr/>
            </a:pPr>
            <a:r>
              <a:rPr lang="en-US" sz="4500" dirty="0">
                <a:solidFill>
                  <a:srgbClr val="0074BA"/>
                </a:solidFill>
              </a:rPr>
              <a:t>Safe &amp; Together Critical Components</a:t>
            </a:r>
          </a:p>
        </p:txBody>
      </p:sp>
      <p:cxnSp>
        <p:nvCxnSpPr>
          <p:cNvPr id="7" name="Straight Connector 6"/>
          <p:cNvCxnSpPr/>
          <p:nvPr/>
        </p:nvCxnSpPr>
        <p:spPr>
          <a:xfrm>
            <a:off x="1981200" y="1021645"/>
            <a:ext cx="8229600" cy="1"/>
          </a:xfrm>
          <a:prstGeom prst="line">
            <a:avLst/>
          </a:prstGeom>
          <a:ln w="6350"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4294967295"/>
          </p:nvPr>
        </p:nvSpPr>
        <p:spPr>
          <a:xfrm>
            <a:off x="9794440" y="6356351"/>
            <a:ext cx="416360" cy="345018"/>
          </a:xfrm>
          <a:prstGeom prst="rect">
            <a:avLst/>
          </a:prstGeom>
        </p:spPr>
        <p:txBody>
          <a:bodyPr/>
          <a:lstStyle/>
          <a:p>
            <a:fld id="{956DD69F-49C6-D94C-9D45-803A5567AA50}" type="slidenum">
              <a:rPr lang="en-US" smtClean="0"/>
              <a:pPr/>
              <a:t>9</a:t>
            </a:fld>
            <a:endParaRPr lang="en-US" dirty="0"/>
          </a:p>
        </p:txBody>
      </p:sp>
      <p:grpSp>
        <p:nvGrpSpPr>
          <p:cNvPr id="8" name="Group 7"/>
          <p:cNvGrpSpPr/>
          <p:nvPr/>
        </p:nvGrpSpPr>
        <p:grpSpPr>
          <a:xfrm>
            <a:off x="5313927" y="1779159"/>
            <a:ext cx="1660104" cy="1361154"/>
            <a:chOff x="3040391" y="-219034"/>
            <a:chExt cx="1660104" cy="1361154"/>
          </a:xfrm>
          <a:scene3d>
            <a:camera prst="orthographicFront"/>
            <a:lightRig rig="flat" dir="t"/>
          </a:scene3d>
        </p:grpSpPr>
        <p:sp>
          <p:nvSpPr>
            <p:cNvPr id="10" name="Rounded Rectangle 9"/>
            <p:cNvSpPr/>
            <p:nvPr/>
          </p:nvSpPr>
          <p:spPr>
            <a:xfrm>
              <a:off x="3040391" y="-219034"/>
              <a:ext cx="1660104" cy="1361154"/>
            </a:xfrm>
            <a:prstGeom prst="roundRect">
              <a:avLst/>
            </a:prstGeom>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1" name="Rounded Rectangle 4"/>
            <p:cNvSpPr/>
            <p:nvPr/>
          </p:nvSpPr>
          <p:spPr>
            <a:xfrm>
              <a:off x="3106837" y="-152588"/>
              <a:ext cx="1527212"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CC223A"/>
                  </a:solidFill>
                </a:rPr>
                <a:t>Perpetrator’s pattern of coercive control</a:t>
              </a:r>
              <a:endParaRPr lang="en-US" sz="1400" b="1" kern="1200" dirty="0">
                <a:solidFill>
                  <a:srgbClr val="CC223A"/>
                </a:solidFill>
              </a:endParaRPr>
            </a:p>
          </p:txBody>
        </p:sp>
      </p:grpSp>
      <p:grpSp>
        <p:nvGrpSpPr>
          <p:cNvPr id="12" name="Group 11"/>
          <p:cNvGrpSpPr/>
          <p:nvPr/>
        </p:nvGrpSpPr>
        <p:grpSpPr>
          <a:xfrm>
            <a:off x="7209693" y="3194821"/>
            <a:ext cx="1686246" cy="1361154"/>
            <a:chOff x="4693192" y="1265405"/>
            <a:chExt cx="1686246" cy="1361154"/>
          </a:xfrm>
          <a:scene3d>
            <a:camera prst="orthographicFront"/>
            <a:lightRig rig="flat" dir="t"/>
          </a:scene3d>
        </p:grpSpPr>
        <p:sp>
          <p:nvSpPr>
            <p:cNvPr id="13" name="Rounded Rectangle 12"/>
            <p:cNvSpPr/>
            <p:nvPr/>
          </p:nvSpPr>
          <p:spPr>
            <a:xfrm>
              <a:off x="4693192" y="1265405"/>
              <a:ext cx="1686246" cy="1361154"/>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4" name="Rounded Rectangle 4"/>
            <p:cNvSpPr/>
            <p:nvPr/>
          </p:nvSpPr>
          <p:spPr>
            <a:xfrm>
              <a:off x="4759638" y="1331851"/>
              <a:ext cx="1553354"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3">
                      <a:lumMod val="50000"/>
                    </a:schemeClr>
                  </a:solidFill>
                </a:rPr>
                <a:t>Actions taken by perpetrator to harm child</a:t>
              </a:r>
              <a:endParaRPr lang="en-US" sz="1400" b="1" kern="1200" dirty="0">
                <a:solidFill>
                  <a:schemeClr val="accent3">
                    <a:lumMod val="50000"/>
                  </a:schemeClr>
                </a:solidFill>
              </a:endParaRPr>
            </a:p>
          </p:txBody>
        </p:sp>
      </p:grpSp>
      <p:grpSp>
        <p:nvGrpSpPr>
          <p:cNvPr id="15" name="Group 14"/>
          <p:cNvGrpSpPr/>
          <p:nvPr/>
        </p:nvGrpSpPr>
        <p:grpSpPr>
          <a:xfrm>
            <a:off x="6391223" y="4768262"/>
            <a:ext cx="1660104" cy="1361154"/>
            <a:chOff x="4053117" y="2897817"/>
            <a:chExt cx="1660104" cy="1361154"/>
          </a:xfrm>
          <a:scene3d>
            <a:camera prst="orthographicFront"/>
            <a:lightRig rig="flat" dir="t"/>
          </a:scene3d>
        </p:grpSpPr>
        <p:sp>
          <p:nvSpPr>
            <p:cNvPr id="16" name="Rounded Rectangle 15"/>
            <p:cNvSpPr/>
            <p:nvPr/>
          </p:nvSpPr>
          <p:spPr>
            <a:xfrm>
              <a:off x="4053117" y="2897817"/>
              <a:ext cx="1660104" cy="1361154"/>
            </a:xfrm>
            <a:prstGeom prst="roundRect">
              <a:avLst/>
            </a:prstGeom>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17" name="Rounded Rectangle 4"/>
            <p:cNvSpPr/>
            <p:nvPr/>
          </p:nvSpPr>
          <p:spPr>
            <a:xfrm>
              <a:off x="4119563" y="2964263"/>
              <a:ext cx="1527212" cy="122826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4">
                      <a:lumMod val="50000"/>
                    </a:schemeClr>
                  </a:solidFill>
                </a:rPr>
                <a:t>Full spectrum of non-offending parent’s efforts to promote child safety &amp; wellbeing</a:t>
              </a:r>
              <a:endParaRPr lang="en-US" sz="1400" b="1" kern="1200" dirty="0">
                <a:solidFill>
                  <a:schemeClr val="accent4">
                    <a:lumMod val="50000"/>
                  </a:schemeClr>
                </a:solidFill>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7963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749"/>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a="http://schemas.openxmlformats.org/drawingml/2006/main"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a="http://schemas.openxmlformats.org/drawingml/2006/main"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2490</TotalTime>
  <Words>2443</Words>
  <Application>Microsoft Macintosh PowerPoint</Application>
  <PresentationFormat>Custom</PresentationFormat>
  <Paragraphs>271</Paragraphs>
  <Slides>24</Slides>
  <Notes>24</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Moving to a more comprehensive strengths lens</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Winnie Delaney</dc:creator>
  <cp:lastModifiedBy>Gordon Forrest</cp:lastModifiedBy>
  <cp:revision>99</cp:revision>
  <cp:lastPrinted>2018-03-13T16:49:35Z</cp:lastPrinted>
  <dcterms:created xsi:type="dcterms:W3CDTF">2018-04-03T18:11:52Z</dcterms:created>
  <dcterms:modified xsi:type="dcterms:W3CDTF">2018-04-03T18:14:41Z</dcterms:modified>
</cp:coreProperties>
</file>