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56" r:id="rId3"/>
    <p:sldId id="261" r:id="rId4"/>
    <p:sldId id="262" r:id="rId5"/>
    <p:sldId id="263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57" r:id="rId14"/>
    <p:sldId id="258" r:id="rId15"/>
    <p:sldId id="259" r:id="rId16"/>
    <p:sldId id="272" r:id="rId17"/>
    <p:sldId id="270" r:id="rId18"/>
    <p:sldId id="271" r:id="rId19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9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0CB68-AE0B-4924-B02F-695EB7528B35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3F5C3-97A0-460D-B945-CBC9F274027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209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7818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5 cases involving unborn babies – early identification of risks notes as a strength.</a:t>
            </a:r>
          </a:p>
          <a:p>
            <a:r>
              <a:rPr lang="en-GB" dirty="0" smtClean="0"/>
              <a:t>In 3 cases – delays in information sharing</a:t>
            </a:r>
            <a:r>
              <a:rPr lang="en-GB" baseline="0" dirty="0" smtClean="0"/>
              <a:t> or progressing processes noted and were evaluated as adequate in 2 and weak in 1.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790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Areas for development relate to a few cases – need to focus on source rather than the symptoms</a:t>
            </a:r>
            <a:r>
              <a:rPr lang="en-GB" baseline="0" dirty="0" smtClean="0"/>
              <a:t> in two cases and in another two cases the need to use a wide range of strategies to engage and communicate with parents.</a:t>
            </a:r>
          </a:p>
          <a:p>
            <a:r>
              <a:rPr lang="en-GB" baseline="0" dirty="0" smtClean="0"/>
              <a:t>Noted the parents needs often the barrier to achieving the necessary improvements.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272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Multi-agency discussions regarding expectations and thresholds</a:t>
            </a:r>
          </a:p>
          <a:p>
            <a:r>
              <a:rPr lang="en-GB" dirty="0" smtClean="0"/>
              <a:t>Learning from each other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062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744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Care Inspectorate</a:t>
            </a:r>
            <a:r>
              <a:rPr lang="en-GB" baseline="0" dirty="0" smtClean="0"/>
              <a:t> template- felt like harsh differences between good and very good.</a:t>
            </a:r>
          </a:p>
          <a:p>
            <a:r>
              <a:rPr lang="en-GB" baseline="0" dirty="0" smtClean="0"/>
              <a:t>Debates on whether practice was excellent.  Always room for improvement – even excellent practice needs to be maintained to stay at excellent.</a:t>
            </a:r>
          </a:p>
          <a:p>
            <a:r>
              <a:rPr lang="en-GB" baseline="0" dirty="0" smtClean="0"/>
              <a:t>Tended to be more critical of our own service than other services</a:t>
            </a:r>
          </a:p>
          <a:p>
            <a:r>
              <a:rPr lang="en-GB" baseline="0" dirty="0" smtClean="0"/>
              <a:t>Exercise designed to identify areas for improvement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8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Both recommendations are already contained within CPC Improvement Plan 2016-18.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73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Quality Assurance- For children and young people who are looked after and / or subject to CP registration clear processes</a:t>
            </a:r>
            <a:r>
              <a:rPr lang="en-GB" baseline="0" dirty="0" smtClean="0"/>
              <a:t> are in place. For those who are receiving early intervention and voluntary support via TAC process – this is still being embedded. Looking to take good practice to very good and very good practice to excellent.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897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Children and young people’s views – remove not applicable and replace with interpretation from  behaviour.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171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00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2244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332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Evidence of child/</a:t>
            </a:r>
            <a:r>
              <a:rPr lang="en-GB" baseline="0" dirty="0" smtClean="0"/>
              <a:t> young person’s views as recorded in reports- particularly where their own words have been used.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7802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always</a:t>
            </a:r>
            <a:r>
              <a:rPr lang="en-GB" baseline="0" dirty="0" smtClean="0"/>
              <a:t> get the exercise completed on time!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478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724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Whilst this was a random sample we were looking at children’s experiences from babies through to adolescence which allowed us to focus not only on early years but also adolescent</a:t>
            </a:r>
            <a:r>
              <a:rPr lang="en-GB" baseline="0" dirty="0" smtClean="0"/>
              <a:t> neglect.</a:t>
            </a:r>
          </a:p>
          <a:p>
            <a:r>
              <a:rPr lang="en-GB" baseline="0" dirty="0" smtClean="0"/>
              <a:t>In only a few of the cases was little information held by social work services.</a:t>
            </a:r>
          </a:p>
          <a:p>
            <a:r>
              <a:rPr lang="en-GB" baseline="0" dirty="0" smtClean="0"/>
              <a:t>The majority of cases the families were known and this was reflected in information available in relation to assessments and planning.</a:t>
            </a:r>
          </a:p>
          <a:p>
            <a:r>
              <a:rPr lang="en-GB" baseline="0" dirty="0" smtClean="0"/>
              <a:t>23 cases had a lead professional – this included health, education and social work.</a:t>
            </a:r>
          </a:p>
          <a:p>
            <a:r>
              <a:rPr lang="en-GB" baseline="0" dirty="0" smtClean="0"/>
              <a:t>Many children and young people’s experiences reflected that they were affected by a range of risks arising from parental substance misuse, mental ill health and /or domestic abuse at points in their lives and for some children all three were apparent.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764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Records management – filing- capacity issue. Not all files read held the same information</a:t>
            </a:r>
            <a:r>
              <a:rPr lang="en-GB" baseline="0" dirty="0" smtClean="0"/>
              <a:t> across services – assessments, plans, integrated chronologies. Some will be held electronically and had to be printed off for file reading exercise.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3F5C3-97A0-460D-B945-CBC9F2740271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2251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367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29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5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785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438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791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45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17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76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54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29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1EC92-1304-404F-B6C7-7D027E24DBB1}" type="datetimeFigureOut">
              <a:rPr lang="en-GB" smtClean="0"/>
              <a:pPr/>
              <a:t>06/12/2017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1C65A-181D-464D-8DD6-66B70E917CE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70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Child Protection Practitioner’s Forum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Neglect: Reflecting on Practice</a:t>
            </a:r>
            <a:endParaRPr lang="en-GB" sz="3600" b="1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89240"/>
            <a:ext cx="2123440" cy="103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086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50106"/>
          </a:xfrm>
        </p:spPr>
        <p:txBody>
          <a:bodyPr>
            <a:normAutofit/>
          </a:bodyPr>
          <a:lstStyle/>
          <a:p>
            <a:r>
              <a:rPr lang="en-GB" sz="3200" b="1" dirty="0"/>
              <a:t>File Reading Exercise- Random Case File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6738"/>
            <a:ext cx="8229600" cy="5774630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Responding to Child Protection Concerns</a:t>
            </a:r>
          </a:p>
          <a:p>
            <a:pPr marL="0" indent="0">
              <a:buNone/>
            </a:pPr>
            <a:r>
              <a:rPr lang="en-GB" dirty="0"/>
              <a:t>reflected in 22 </a:t>
            </a:r>
            <a:r>
              <a:rPr lang="en-GB" dirty="0" smtClean="0"/>
              <a:t>cases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Strengths</a:t>
            </a:r>
          </a:p>
          <a:p>
            <a:r>
              <a:rPr lang="en-GB" dirty="0" smtClean="0"/>
              <a:t>Robust and timely response  to concerns, effective multi-agency working, risk assessment and planning.</a:t>
            </a:r>
          </a:p>
          <a:p>
            <a:r>
              <a:rPr lang="en-GB" dirty="0" smtClean="0"/>
              <a:t>Good information sharing</a:t>
            </a:r>
            <a:endParaRPr lang="en-GB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17232"/>
            <a:ext cx="1666528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331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GB" sz="3200" b="1" dirty="0"/>
              <a:t>File Reading Exercise- Random Case File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Developing and Maintaining Chronologies</a:t>
            </a:r>
          </a:p>
          <a:p>
            <a:pPr marL="0" indent="0">
              <a:buNone/>
            </a:pPr>
            <a:r>
              <a:rPr lang="en-GB" dirty="0" smtClean="0"/>
              <a:t>The chronology in </a:t>
            </a:r>
            <a:r>
              <a:rPr lang="en-GB" b="1" dirty="0" smtClean="0"/>
              <a:t>18 out of 23 </a:t>
            </a:r>
            <a:r>
              <a:rPr lang="en-GB" dirty="0" smtClean="0"/>
              <a:t>cases held by Lead Professional and </a:t>
            </a:r>
            <a:r>
              <a:rPr lang="en-GB" b="1" dirty="0" smtClean="0"/>
              <a:t>9 out of 23 </a:t>
            </a:r>
            <a:r>
              <a:rPr lang="en-GB" dirty="0" smtClean="0"/>
              <a:t>held by other agencies were evaluated as fit for purpose.</a:t>
            </a:r>
          </a:p>
          <a:p>
            <a:pPr marL="0" indent="0">
              <a:buNone/>
            </a:pPr>
            <a:r>
              <a:rPr lang="en-GB" b="1" dirty="0" smtClean="0"/>
              <a:t>Area for development</a:t>
            </a:r>
          </a:p>
          <a:p>
            <a:r>
              <a:rPr lang="en-GB" dirty="0" smtClean="0"/>
              <a:t>Improvement required in recording significant events, actions and outcomes</a:t>
            </a:r>
          </a:p>
          <a:p>
            <a:r>
              <a:rPr lang="en-GB" dirty="0" smtClean="0"/>
              <a:t>An integrated chronology being held in the files all of relevant agencies involved with a child or young person. </a:t>
            </a:r>
          </a:p>
        </p:txBody>
      </p:sp>
      <p:pic>
        <p:nvPicPr>
          <p:cNvPr id="4" name="Picture 3" descr="Logo - Blu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445224"/>
            <a:ext cx="1666528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328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r>
              <a:rPr lang="en-GB" sz="3200" b="1" dirty="0"/>
              <a:t>File Reading Exercise- Random Case File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Impact of service provision and support on parental resilience and confidence</a:t>
            </a: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Strengths</a:t>
            </a:r>
          </a:p>
          <a:p>
            <a:pPr marL="0" indent="0">
              <a:buNone/>
            </a:pPr>
            <a:r>
              <a:rPr lang="en-GB" dirty="0" smtClean="0"/>
              <a:t>Positive relationships being made with parents or</a:t>
            </a:r>
            <a:r>
              <a:rPr lang="en-GB" dirty="0"/>
              <a:t> </a:t>
            </a:r>
            <a:r>
              <a:rPr lang="en-GB" dirty="0" smtClean="0"/>
              <a:t>persistence towards achieving this.</a:t>
            </a:r>
          </a:p>
          <a:p>
            <a:pPr marL="0" indent="0">
              <a:buNone/>
            </a:pPr>
            <a:r>
              <a:rPr lang="en-GB" dirty="0" smtClean="0"/>
              <a:t>Support leading to evidence of parents increased confidence, better understanding of child development and ability to prioritise children’s needs.</a:t>
            </a:r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661248"/>
            <a:ext cx="1666528" cy="864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875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File Readers Experience: Key Findings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What worked well?</a:t>
            </a:r>
          </a:p>
          <a:p>
            <a:r>
              <a:rPr lang="en-GB" dirty="0" smtClean="0"/>
              <a:t>Working in pairs with colleagues from another service</a:t>
            </a:r>
          </a:p>
          <a:p>
            <a:r>
              <a:rPr lang="en-GB" dirty="0" smtClean="0"/>
              <a:t>3 days protected time</a:t>
            </a:r>
          </a:p>
          <a:p>
            <a:r>
              <a:rPr lang="en-GB" dirty="0" smtClean="0"/>
              <a:t>Well organised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6" name="Content Placeholder 3" descr="Logo - Blu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208" y="4923152"/>
            <a:ext cx="2132215" cy="1039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58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File Readers Experience: Key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Personal Learning</a:t>
            </a:r>
          </a:p>
          <a:p>
            <a:r>
              <a:rPr lang="en-GB" dirty="0" smtClean="0"/>
              <a:t>Better informed about what makes a good record – being less descriptive</a:t>
            </a:r>
          </a:p>
          <a:p>
            <a:r>
              <a:rPr lang="en-GB" dirty="0" smtClean="0"/>
              <a:t>More aware of different agencies recording requirements</a:t>
            </a:r>
          </a:p>
          <a:p>
            <a:r>
              <a:rPr lang="en-GB" dirty="0" smtClean="0"/>
              <a:t>Recognise the need to be more explicit in assessments and report writing regarding children and young people’s needs</a:t>
            </a:r>
          </a:p>
          <a:p>
            <a:r>
              <a:rPr lang="en-GB" dirty="0" smtClean="0"/>
              <a:t>Reinforced the need for improvements in the use of Chronologies-  not being used as a tool for analysis</a:t>
            </a:r>
          </a:p>
          <a:p>
            <a:r>
              <a:rPr lang="en-GB" dirty="0" smtClean="0"/>
              <a:t>Underlined the importance of filing/ organised record keeping.</a:t>
            </a:r>
          </a:p>
          <a:p>
            <a:endParaRPr lang="en-GB" dirty="0"/>
          </a:p>
        </p:txBody>
      </p:sp>
      <p:pic>
        <p:nvPicPr>
          <p:cNvPr id="5" name="Content Placeholder 3" descr="Logo - Blu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92280" y="5877272"/>
            <a:ext cx="1844183" cy="8426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988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File Readers Experience: Key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Advice for CPC and future file readers</a:t>
            </a:r>
          </a:p>
          <a:p>
            <a:r>
              <a:rPr lang="en-GB" dirty="0" smtClean="0"/>
              <a:t>Great idea to include frontline staff</a:t>
            </a:r>
          </a:p>
          <a:p>
            <a:r>
              <a:rPr lang="en-GB" dirty="0" smtClean="0"/>
              <a:t>Use of Care Inspectorate template – helpful to have standards to work to</a:t>
            </a:r>
          </a:p>
          <a:p>
            <a:r>
              <a:rPr lang="en-GB" dirty="0" smtClean="0"/>
              <a:t>Be </a:t>
            </a:r>
            <a:r>
              <a:rPr lang="en-GB" dirty="0"/>
              <a:t>prepared for hard work and make sure you are familiar with evaluation </a:t>
            </a:r>
            <a:r>
              <a:rPr lang="en-GB" dirty="0" smtClean="0"/>
              <a:t>guidance</a:t>
            </a:r>
          </a:p>
          <a:p>
            <a:r>
              <a:rPr lang="en-GB" dirty="0" smtClean="0"/>
              <a:t>It’s easy to be too critical v’s don’t defend the indefensible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Content Placeholder 3" descr="Logo - Blu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4208" y="4923152"/>
            <a:ext cx="2132215" cy="1039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99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3200" b="1" dirty="0"/>
              <a:t>File Reading Exercise: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8731"/>
            <a:ext cx="8229600" cy="5486613"/>
          </a:xfrm>
        </p:spPr>
        <p:txBody>
          <a:bodyPr/>
          <a:lstStyle/>
          <a:p>
            <a:r>
              <a:rPr lang="en-GB" b="1" dirty="0" smtClean="0"/>
              <a:t>Team Around the Child</a:t>
            </a:r>
            <a:r>
              <a:rPr lang="en-GB" dirty="0" smtClean="0"/>
              <a:t>: Develop quality assurance mechanisms to ensure consistency of practice in relation to the provision of early help, assessments and planning</a:t>
            </a:r>
          </a:p>
          <a:p>
            <a:r>
              <a:rPr lang="en-GB" b="1" dirty="0" smtClean="0"/>
              <a:t>Chronologies: </a:t>
            </a:r>
            <a:r>
              <a:rPr lang="en-GB" dirty="0" smtClean="0"/>
              <a:t>To improve the quality of single and integrated chronologies; ensure reference is being made to guidance and that they are being used as a tool that informs assessments and decision-making.</a:t>
            </a:r>
            <a:endParaRPr lang="en-GB" dirty="0"/>
          </a:p>
        </p:txBody>
      </p:sp>
      <p:pic>
        <p:nvPicPr>
          <p:cNvPr id="4" name="Content Placeholder 3" descr="Logo - Blu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54585" y="5373216"/>
            <a:ext cx="2132215" cy="1039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664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File Reading Exercise: Recommendations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92500"/>
          </a:bodyPr>
          <a:lstStyle/>
          <a:p>
            <a:r>
              <a:rPr lang="en-GB" b="1" dirty="0" smtClean="0"/>
              <a:t>Quality Assurance</a:t>
            </a:r>
            <a:r>
              <a:rPr lang="en-GB" dirty="0" smtClean="0"/>
              <a:t>: Continuing job for Managers and Supervisors to ensure standards are met in relation to </a:t>
            </a:r>
            <a:r>
              <a:rPr lang="en-GB" dirty="0" err="1" smtClean="0"/>
              <a:t>chronologies,assessments</a:t>
            </a:r>
            <a:r>
              <a:rPr lang="en-GB" dirty="0" smtClean="0"/>
              <a:t> and plans, particularly in relation to families receiving voluntary support and early intervention.</a:t>
            </a:r>
          </a:p>
          <a:p>
            <a:r>
              <a:rPr lang="en-GB" dirty="0" smtClean="0"/>
              <a:t>Working with </a:t>
            </a:r>
            <a:r>
              <a:rPr lang="en-GB" b="1" dirty="0" smtClean="0"/>
              <a:t>hard to reach </a:t>
            </a:r>
            <a:r>
              <a:rPr lang="en-GB" dirty="0" smtClean="0"/>
              <a:t>and </a:t>
            </a:r>
            <a:r>
              <a:rPr lang="en-GB" b="1" dirty="0" smtClean="0"/>
              <a:t>resistant</a:t>
            </a:r>
            <a:r>
              <a:rPr lang="en-GB" dirty="0" smtClean="0"/>
              <a:t> families: Continue to focus attention on effective partnership working, utilising relevant guidance i.e. Unseen Child. Persistent practice supported by SMART plans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Content Placeholder 3" descr="Logo - Blu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54585" y="5661248"/>
            <a:ext cx="2132215" cy="1039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176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sz="3200" b="1" dirty="0"/>
              <a:t>File Reading Exercise: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/>
              <a:t>Plans</a:t>
            </a:r>
            <a:r>
              <a:rPr lang="en-GB" dirty="0" smtClean="0"/>
              <a:t>: Improving plans by ensuring they contain SMART actions</a:t>
            </a:r>
          </a:p>
          <a:p>
            <a:r>
              <a:rPr lang="en-GB" b="1" dirty="0" smtClean="0"/>
              <a:t>Children and young people’s views</a:t>
            </a:r>
            <a:r>
              <a:rPr lang="en-GB" dirty="0" smtClean="0"/>
              <a:t>: Ensuring all assessments include information related to: </a:t>
            </a:r>
            <a:r>
              <a:rPr lang="en-GB" i="1" dirty="0" smtClean="0"/>
              <a:t>‘What does this mean for this child or young person?’ – </a:t>
            </a:r>
            <a:r>
              <a:rPr lang="en-GB" dirty="0" smtClean="0"/>
              <a:t>refrain from using not applicable when children are viewed as too young to provide their view.</a:t>
            </a:r>
          </a:p>
          <a:p>
            <a:r>
              <a:rPr lang="en-GB" b="1" dirty="0" smtClean="0"/>
              <a:t>Improvement Framework</a:t>
            </a:r>
            <a:r>
              <a:rPr lang="en-GB" dirty="0" smtClean="0"/>
              <a:t>: Using lessons learned from this exercise and from file readers experiences, adopt an approach that supports the ongoing development of current and future frontline multi-agency file readers</a:t>
            </a:r>
            <a:endParaRPr lang="en-GB" dirty="0"/>
          </a:p>
        </p:txBody>
      </p:sp>
      <p:pic>
        <p:nvPicPr>
          <p:cNvPr id="4" name="Content Placeholder 3" descr="Logo - Blue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08304" y="6093296"/>
            <a:ext cx="1378496" cy="607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38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Falkirk File Reading Exercise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Early identification and response to Childhood neglect</a:t>
            </a:r>
            <a:endParaRPr lang="en-GB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589240"/>
            <a:ext cx="2123440" cy="103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26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GB" dirty="0" smtClean="0"/>
              <a:t>Falkirk Case File Reading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Focus on practice in the </a:t>
            </a:r>
            <a:r>
              <a:rPr lang="en-GB" sz="2800" b="1" dirty="0" smtClean="0"/>
              <a:t>last 18 months</a:t>
            </a:r>
          </a:p>
          <a:p>
            <a:r>
              <a:rPr lang="en-GB" sz="2800" b="1" dirty="0" smtClean="0"/>
              <a:t>Intervening early</a:t>
            </a:r>
            <a:r>
              <a:rPr lang="en-GB" sz="2800" dirty="0" smtClean="0"/>
              <a:t>- how well services identify vulnerable children and families</a:t>
            </a:r>
          </a:p>
          <a:p>
            <a:r>
              <a:rPr lang="en-GB" sz="2800" dirty="0" smtClean="0"/>
              <a:t>Considering the help provided at an </a:t>
            </a:r>
            <a:r>
              <a:rPr lang="en-GB" sz="2800" b="1" dirty="0" smtClean="0"/>
              <a:t>early stage </a:t>
            </a:r>
            <a:r>
              <a:rPr lang="en-GB" sz="2800" dirty="0" smtClean="0"/>
              <a:t>to prevent difficulties arising or escalating</a:t>
            </a:r>
          </a:p>
          <a:p>
            <a:r>
              <a:rPr lang="en-GB" sz="2800" b="1" dirty="0" smtClean="0"/>
              <a:t>Responding to Child Protection Concerns </a:t>
            </a:r>
            <a:r>
              <a:rPr lang="en-GB" sz="2800" dirty="0" smtClean="0"/>
              <a:t>– gathering evidence of the alertness of staff across services to signs that a child may need protection and the actions taken to ensure a child is safe</a:t>
            </a:r>
            <a:endParaRPr lang="en-GB" sz="2800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5224"/>
            <a:ext cx="2123440" cy="103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99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46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   Falkirk Case File Reading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/>
          <a:lstStyle/>
          <a:p>
            <a:r>
              <a:rPr lang="en-GB" b="1" dirty="0" smtClean="0"/>
              <a:t>Developing and Maintaining Chronologies</a:t>
            </a:r>
            <a:r>
              <a:rPr lang="en-GB" dirty="0" smtClean="0"/>
              <a:t>- use of chronologies in identifying and assessing risks and needs</a:t>
            </a:r>
          </a:p>
          <a:p>
            <a:r>
              <a:rPr lang="en-GB" b="1" dirty="0" smtClean="0"/>
              <a:t>Assessing Risks and Needs</a:t>
            </a:r>
            <a:r>
              <a:rPr lang="en-GB" dirty="0" smtClean="0"/>
              <a:t>- how staff across services collaborate</a:t>
            </a:r>
          </a:p>
          <a:p>
            <a:r>
              <a:rPr lang="en-GB" b="1" dirty="0" smtClean="0"/>
              <a:t>Planning, reviewing and implementing</a:t>
            </a:r>
            <a:r>
              <a:rPr lang="en-GB" dirty="0" smtClean="0"/>
              <a:t>- how effectively staff implement agreed plans and effectiveness of arrangements to review and update plans</a:t>
            </a:r>
            <a:endParaRPr lang="en-GB" dirty="0"/>
          </a:p>
        </p:txBody>
      </p:sp>
      <p:pic>
        <p:nvPicPr>
          <p:cNvPr id="5" name="Picture 4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301208"/>
            <a:ext cx="2123440" cy="103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24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en-GB" dirty="0" smtClean="0"/>
              <a:t>Falkirk Case File Reading 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Involving children and parents in decision making- is there evidence of staff </a:t>
            </a:r>
            <a:r>
              <a:rPr lang="en-GB" sz="2800" b="1" dirty="0" smtClean="0"/>
              <a:t>promoting families involvement </a:t>
            </a:r>
          </a:p>
          <a:p>
            <a:r>
              <a:rPr lang="en-GB" sz="2800" b="1" dirty="0" smtClean="0"/>
              <a:t>Impact and outcomes</a:t>
            </a:r>
            <a:r>
              <a:rPr lang="en-GB" sz="2800" dirty="0" smtClean="0"/>
              <a:t>- is there evidence that children and young people feel there has been an improvement?</a:t>
            </a:r>
          </a:p>
          <a:p>
            <a:r>
              <a:rPr lang="en-GB" sz="2800" dirty="0" smtClean="0"/>
              <a:t>Impact and outcomes for parents, carers:  </a:t>
            </a:r>
          </a:p>
          <a:p>
            <a:pPr marL="0" indent="0">
              <a:buNone/>
            </a:pPr>
            <a:r>
              <a:rPr lang="en-GB" sz="2800" dirty="0" smtClean="0"/>
              <a:t>    -helping families become </a:t>
            </a:r>
            <a:r>
              <a:rPr lang="en-GB" sz="2800" b="1" dirty="0" smtClean="0"/>
              <a:t>more resilient</a:t>
            </a:r>
          </a:p>
          <a:p>
            <a:pPr marL="0" indent="0">
              <a:buNone/>
            </a:pPr>
            <a:r>
              <a:rPr lang="en-GB" sz="2800" dirty="0" smtClean="0"/>
              <a:t>    -Increasing parents </a:t>
            </a:r>
            <a:r>
              <a:rPr lang="en-GB" sz="2800" b="1" dirty="0" smtClean="0"/>
              <a:t>confidence and competence</a:t>
            </a:r>
            <a:r>
              <a:rPr lang="en-GB" sz="2800" dirty="0" smtClean="0"/>
              <a:t> to              	meet their children’s needs</a:t>
            </a:r>
            <a:endParaRPr lang="en-GB" sz="2800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301208"/>
            <a:ext cx="2123440" cy="1031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913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864096"/>
          </a:xfrm>
        </p:spPr>
        <p:txBody>
          <a:bodyPr>
            <a:noAutofit/>
          </a:bodyPr>
          <a:lstStyle/>
          <a:p>
            <a:r>
              <a:rPr lang="en-GB" sz="3200" b="1" dirty="0" smtClean="0"/>
              <a:t>Care Inspectorate guidance to support review of practice through case file reading</a:t>
            </a:r>
            <a:endParaRPr lang="en-GB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dirty="0" smtClean="0"/>
              <a:t>Principles</a:t>
            </a:r>
          </a:p>
          <a:p>
            <a:r>
              <a:rPr lang="en-GB" sz="2800" dirty="0" smtClean="0"/>
              <a:t>Content in each completed template is about that child only.</a:t>
            </a:r>
          </a:p>
          <a:p>
            <a:r>
              <a:rPr lang="en-GB" sz="2800" dirty="0" smtClean="0"/>
              <a:t>When completing strengths, areas for development and other comments- be evaluative and succinct</a:t>
            </a:r>
          </a:p>
          <a:p>
            <a:r>
              <a:rPr lang="en-GB" sz="2800" dirty="0" smtClean="0"/>
              <a:t>Examples provided for illustration to give an idea of the type of information required.</a:t>
            </a:r>
          </a:p>
          <a:p>
            <a:r>
              <a:rPr lang="en-GB" sz="2800" dirty="0" smtClean="0"/>
              <a:t>It may take you longer than you think to read the files and pay attention to the guidance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301208"/>
            <a:ext cx="123825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Care Inspectorate guidance to support review of practice through case file reading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6 point Scale</a:t>
            </a:r>
          </a:p>
          <a:p>
            <a:r>
              <a:rPr lang="en-GB" b="1" dirty="0" smtClean="0"/>
              <a:t>Excellent </a:t>
            </a:r>
            <a:r>
              <a:rPr lang="en-GB" dirty="0" smtClean="0"/>
              <a:t>- answer ‘yes’ to all statements where appropriate, all areas very strong</a:t>
            </a:r>
          </a:p>
          <a:p>
            <a:r>
              <a:rPr lang="en-GB" b="1" dirty="0" smtClean="0"/>
              <a:t>Very Good </a:t>
            </a:r>
            <a:r>
              <a:rPr lang="en-GB" dirty="0" smtClean="0"/>
              <a:t>-</a:t>
            </a:r>
            <a:r>
              <a:rPr lang="en-GB" b="1" dirty="0" smtClean="0"/>
              <a:t> </a:t>
            </a:r>
            <a:r>
              <a:rPr lang="en-GB" dirty="0" smtClean="0"/>
              <a:t>answer ‘yes’ to all statements where appropriate. No weak areas, practice of a high standard</a:t>
            </a:r>
          </a:p>
          <a:p>
            <a:r>
              <a:rPr lang="en-GB" b="1" dirty="0" smtClean="0"/>
              <a:t>Good </a:t>
            </a:r>
            <a:r>
              <a:rPr lang="en-GB" dirty="0" smtClean="0"/>
              <a:t>– Answer ‘yes’ to almost all statements, where appropriate. Practice is of a good standard in most aspects although there are a few weaker areas.</a:t>
            </a:r>
          </a:p>
          <a:p>
            <a:r>
              <a:rPr lang="en-GB" b="1" dirty="0" smtClean="0"/>
              <a:t>Adequate </a:t>
            </a:r>
            <a:r>
              <a:rPr lang="en-GB" dirty="0" smtClean="0"/>
              <a:t>– answer ‘yes’ to most statements. Practice is of an acceptable standard but there are some weaknesses.</a:t>
            </a:r>
          </a:p>
          <a:p>
            <a:r>
              <a:rPr lang="en-GB" b="1" dirty="0" smtClean="0"/>
              <a:t>Weak – </a:t>
            </a:r>
            <a:r>
              <a:rPr lang="en-GB" dirty="0" smtClean="0"/>
              <a:t>Cannot answer ‘yes’ to more than half of the statements</a:t>
            </a:r>
          </a:p>
          <a:p>
            <a:r>
              <a:rPr lang="en-GB" b="1" dirty="0" smtClean="0"/>
              <a:t>Unsatisfactory – </a:t>
            </a:r>
            <a:r>
              <a:rPr lang="en-GB" dirty="0" smtClean="0"/>
              <a:t>answer ‘yes’ to only a minority of statements. There are major weaknesses.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805264"/>
            <a:ext cx="123825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28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File Reading Exercise- Random Case File Sample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Reading files across the age range of children from </a:t>
            </a:r>
            <a:r>
              <a:rPr lang="en-GB" b="1" dirty="0" smtClean="0"/>
              <a:t>0-17 years</a:t>
            </a:r>
          </a:p>
          <a:p>
            <a:r>
              <a:rPr lang="en-GB" dirty="0" smtClean="0"/>
              <a:t>Less than half the cases read related to children and young people who were </a:t>
            </a:r>
            <a:r>
              <a:rPr lang="en-GB" b="1" i="1" dirty="0" smtClean="0"/>
              <a:t>Looked After.</a:t>
            </a:r>
          </a:p>
          <a:p>
            <a:r>
              <a:rPr lang="en-GB" dirty="0" smtClean="0"/>
              <a:t>11 children were currently on the </a:t>
            </a:r>
            <a:r>
              <a:rPr lang="en-GB" b="1" dirty="0" smtClean="0"/>
              <a:t>CP Register</a:t>
            </a:r>
          </a:p>
          <a:p>
            <a:r>
              <a:rPr lang="en-GB" dirty="0" smtClean="0"/>
              <a:t>8 had previously been on the CP Register and 4 had been </a:t>
            </a:r>
            <a:r>
              <a:rPr lang="en-GB" b="1" dirty="0" smtClean="0"/>
              <a:t>re-registered</a:t>
            </a:r>
            <a:r>
              <a:rPr lang="en-GB" dirty="0" smtClean="0"/>
              <a:t> in the last year.</a:t>
            </a:r>
          </a:p>
          <a:p>
            <a:r>
              <a:rPr lang="en-GB" dirty="0" smtClean="0"/>
              <a:t>23 cases had a </a:t>
            </a:r>
            <a:r>
              <a:rPr lang="en-GB" b="1" dirty="0" smtClean="0"/>
              <a:t>Lead Professional </a:t>
            </a:r>
            <a:r>
              <a:rPr lang="en-GB" dirty="0" smtClean="0"/>
              <a:t>involved.</a:t>
            </a:r>
          </a:p>
          <a:p>
            <a:r>
              <a:rPr lang="en-GB" dirty="0" smtClean="0"/>
              <a:t>Alongside neglect, a significant number of children and young people were affected by </a:t>
            </a:r>
            <a:r>
              <a:rPr lang="en-GB" b="1" dirty="0" smtClean="0"/>
              <a:t>parental substance misuse, mental ill health and domestic abuse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021288"/>
            <a:ext cx="1512168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38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936104"/>
          </a:xfrm>
        </p:spPr>
        <p:txBody>
          <a:bodyPr>
            <a:noAutofit/>
          </a:bodyPr>
          <a:lstStyle/>
          <a:p>
            <a:r>
              <a:rPr lang="en-GB" sz="3200" b="1" dirty="0"/>
              <a:t>File Reading Exercise- Random Case </a:t>
            </a:r>
            <a:r>
              <a:rPr lang="en-GB" sz="3200" b="1" dirty="0" smtClean="0"/>
              <a:t>File Sample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Intervening Early </a:t>
            </a:r>
            <a:r>
              <a:rPr lang="en-GB" dirty="0" smtClean="0"/>
              <a:t>reflected in 22 cases</a:t>
            </a:r>
          </a:p>
          <a:p>
            <a:pPr marL="0" indent="0">
              <a:buNone/>
            </a:pPr>
            <a:r>
              <a:rPr lang="en-GB" b="1" dirty="0" smtClean="0"/>
              <a:t>Strengths</a:t>
            </a:r>
          </a:p>
          <a:p>
            <a:pPr marL="0" indent="0">
              <a:buNone/>
            </a:pPr>
            <a:r>
              <a:rPr lang="en-GB" dirty="0" smtClean="0"/>
              <a:t>Good partnership working evident: recognition of the need for additional support at an early stage, appropriate information sharing and timely and effective provision of early help</a:t>
            </a:r>
          </a:p>
          <a:p>
            <a:pPr marL="0" indent="0">
              <a:buNone/>
            </a:pPr>
            <a:r>
              <a:rPr lang="en-GB" b="1" dirty="0" smtClean="0"/>
              <a:t>Areas for development</a:t>
            </a:r>
          </a:p>
          <a:p>
            <a:r>
              <a:rPr lang="en-GB" dirty="0" smtClean="0"/>
              <a:t>Clarification within records of the specific role of agencies involved with families </a:t>
            </a:r>
          </a:p>
          <a:p>
            <a:r>
              <a:rPr lang="en-GB" dirty="0" smtClean="0"/>
              <a:t>Records management - filing</a:t>
            </a:r>
          </a:p>
          <a:p>
            <a:pPr marL="0" indent="0">
              <a:buNone/>
            </a:pPr>
            <a:endParaRPr lang="en-GB" b="1" dirty="0"/>
          </a:p>
        </p:txBody>
      </p:sp>
      <p:pic>
        <p:nvPicPr>
          <p:cNvPr id="4" name="Picture 3" descr="Logo - Blu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632" y="5733256"/>
            <a:ext cx="1512168" cy="6480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4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1567</Words>
  <Application>Microsoft Office PowerPoint</Application>
  <PresentationFormat>On-screen Show (4:3)</PresentationFormat>
  <Paragraphs>132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Child Protection Practitioner’s Forum</vt:lpstr>
      <vt:lpstr>Falkirk File Reading Exercise</vt:lpstr>
      <vt:lpstr>Falkirk Case File Reading Exercise</vt:lpstr>
      <vt:lpstr>   Falkirk Case File Reading Exercise</vt:lpstr>
      <vt:lpstr>Falkirk Case File Reading Exercise</vt:lpstr>
      <vt:lpstr>Care Inspectorate guidance to support review of practice through case file reading</vt:lpstr>
      <vt:lpstr>Care Inspectorate guidance to support review of practice through case file reading</vt:lpstr>
      <vt:lpstr>File Reading Exercise- Random Case File Sample</vt:lpstr>
      <vt:lpstr>File Reading Exercise- Random Case File Sample</vt:lpstr>
      <vt:lpstr>File Reading Exercise- Random Case File Sample</vt:lpstr>
      <vt:lpstr>File Reading Exercise- Random Case File Sample</vt:lpstr>
      <vt:lpstr>File Reading Exercise- Random Case File Sample</vt:lpstr>
      <vt:lpstr>File Readers Experience: Key Findings</vt:lpstr>
      <vt:lpstr>File Readers Experience: Key Findings</vt:lpstr>
      <vt:lpstr>File Readers Experience: Key Findings</vt:lpstr>
      <vt:lpstr>File Reading Exercise: Recommendations</vt:lpstr>
      <vt:lpstr>File Reading Exercise: Recommendations</vt:lpstr>
      <vt:lpstr>File Reading Exercise: Recommendations</vt:lpstr>
    </vt:vector>
  </TitlesOfParts>
  <Company>Falkirk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Falkirk File Reading Exercise</dc:title>
  <dc:creator>Evelyn Kennedy</dc:creator>
  <cp:lastModifiedBy>Staff Trainee11</cp:lastModifiedBy>
  <cp:revision>31</cp:revision>
  <cp:lastPrinted>2017-03-27T18:01:59Z</cp:lastPrinted>
  <dcterms:created xsi:type="dcterms:W3CDTF">2017-03-27T16:28:06Z</dcterms:created>
  <dcterms:modified xsi:type="dcterms:W3CDTF">2017-12-06T08:51:39Z</dcterms:modified>
</cp:coreProperties>
</file>