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handoutMasterIdLst>
    <p:handoutMasterId r:id="rId21"/>
  </p:handoutMasterIdLst>
  <p:sldIdLst>
    <p:sldId id="256" r:id="rId2"/>
    <p:sldId id="289" r:id="rId3"/>
    <p:sldId id="279" r:id="rId4"/>
    <p:sldId id="283" r:id="rId5"/>
    <p:sldId id="288" r:id="rId6"/>
    <p:sldId id="280" r:id="rId7"/>
    <p:sldId id="281" r:id="rId8"/>
    <p:sldId id="284" r:id="rId9"/>
    <p:sldId id="282" r:id="rId10"/>
    <p:sldId id="257" r:id="rId11"/>
    <p:sldId id="258" r:id="rId12"/>
    <p:sldId id="259" r:id="rId13"/>
    <p:sldId id="260" r:id="rId14"/>
    <p:sldId id="263" r:id="rId15"/>
    <p:sldId id="265" r:id="rId16"/>
    <p:sldId id="266" r:id="rId17"/>
    <p:sldId id="264" r:id="rId18"/>
    <p:sldId id="278" r:id="rId19"/>
    <p:sldId id="274" r:id="rId20"/>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94" d="100"/>
          <a:sy n="94" d="100"/>
        </p:scale>
        <p:origin x="-1284" y="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50443" y="0"/>
            <a:ext cx="2945659" cy="498056"/>
          </a:xfrm>
          <a:prstGeom prst="rect">
            <a:avLst/>
          </a:prstGeom>
        </p:spPr>
        <p:txBody>
          <a:bodyPr vert="horz" lIns="91440" tIns="45720" rIns="91440" bIns="45720" rtlCol="0"/>
          <a:lstStyle>
            <a:lvl1pPr algn="r">
              <a:defRPr sz="1200"/>
            </a:lvl1pPr>
          </a:lstStyle>
          <a:p>
            <a:fld id="{B8987B13-63C6-49C8-8517-AECB256EA41D}" type="datetimeFigureOut">
              <a:rPr lang="en-GB" smtClean="0"/>
              <a:t>12/12/2017</a:t>
            </a:fld>
            <a:endParaRPr lang="en-GB"/>
          </a:p>
        </p:txBody>
      </p:sp>
      <p:sp>
        <p:nvSpPr>
          <p:cNvPr id="4" name="Footer Placeholder 3"/>
          <p:cNvSpPr>
            <a:spLocks noGrp="1"/>
          </p:cNvSpPr>
          <p:nvPr>
            <p:ph type="ftr" sz="quarter" idx="2"/>
          </p:nvPr>
        </p:nvSpPr>
        <p:spPr>
          <a:xfrm>
            <a:off x="0" y="9428584"/>
            <a:ext cx="2945659" cy="498055"/>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50443" y="9428584"/>
            <a:ext cx="2945659" cy="498055"/>
          </a:xfrm>
          <a:prstGeom prst="rect">
            <a:avLst/>
          </a:prstGeom>
        </p:spPr>
        <p:txBody>
          <a:bodyPr vert="horz" lIns="91440" tIns="45720" rIns="91440" bIns="45720" rtlCol="0" anchor="b"/>
          <a:lstStyle>
            <a:lvl1pPr algn="r">
              <a:defRPr sz="1200"/>
            </a:lvl1pPr>
          </a:lstStyle>
          <a:p>
            <a:fld id="{0CEACC22-09BB-4F6B-B244-42F17AA046D7}" type="slidenum">
              <a:rPr lang="en-GB" smtClean="0"/>
              <a:t>‹#›</a:t>
            </a:fld>
            <a:endParaRPr lang="en-GB"/>
          </a:p>
        </p:txBody>
      </p:sp>
    </p:spTree>
    <p:extLst>
      <p:ext uri="{BB962C8B-B14F-4D97-AF65-F5344CB8AC3E}">
        <p14:creationId xmlns:p14="http://schemas.microsoft.com/office/powerpoint/2010/main" val="1344696724"/>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3" name="Group 42"/>
          <p:cNvGrpSpPr/>
          <p:nvPr/>
        </p:nvGrpSpPr>
        <p:grpSpPr>
          <a:xfrm>
            <a:off x="-382404" y="0"/>
            <a:ext cx="9932332"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4649096" y="-21511"/>
            <a:ext cx="3505200"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en-US" smtClean="0"/>
              <a:t>Click to edit Master title style</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4738744" y="1516828"/>
            <a:ext cx="2133600" cy="750981"/>
          </a:xfrm>
        </p:spPr>
        <p:txBody>
          <a:bodyPr anchor="b"/>
          <a:lstStyle>
            <a:lvl1pPr algn="l">
              <a:defRPr sz="2400"/>
            </a:lvl1pPr>
          </a:lstStyle>
          <a:p>
            <a:fld id="{13B8861E-1CA2-40AC-9BE9-7284BFDBF342}" type="datetimeFigureOut">
              <a:rPr lang="en-GB" smtClean="0"/>
              <a:t>12/12/2017</a:t>
            </a:fld>
            <a:endParaRPr lang="en-GB"/>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a:xfrm>
            <a:off x="5303520" y="5719966"/>
            <a:ext cx="2831592" cy="365125"/>
          </a:xfrm>
        </p:spPr>
        <p:txBody>
          <a:bodyPr>
            <a:normAutofit/>
          </a:bodyPr>
          <a:lstStyle>
            <a:lvl1pPr>
              <a:defRPr>
                <a:solidFill>
                  <a:schemeClr val="accent1"/>
                </a:solidFill>
              </a:defRPr>
            </a:lvl1pPr>
          </a:lstStyle>
          <a:p>
            <a:endParaRPr lang="en-GB"/>
          </a:p>
        </p:txBody>
      </p:sp>
      <p:sp>
        <p:nvSpPr>
          <p:cNvPr id="6" name="Slide Number Placeholder 5"/>
          <p:cNvSpPr>
            <a:spLocks noGrp="1"/>
          </p:cNvSpPr>
          <p:nvPr>
            <p:ph type="sldNum" sz="quarter" idx="12"/>
          </p:nvPr>
        </p:nvSpPr>
        <p:spPr>
          <a:xfrm>
            <a:off x="4649096" y="5719966"/>
            <a:ext cx="643666" cy="365125"/>
          </a:xfrm>
        </p:spPr>
        <p:txBody>
          <a:bodyPr/>
          <a:lstStyle>
            <a:lvl1pPr>
              <a:defRPr>
                <a:solidFill>
                  <a:schemeClr val="accent1"/>
                </a:solidFill>
              </a:defRPr>
            </a:lvl1pPr>
          </a:lstStyle>
          <a:p>
            <a:fld id="{2D08EE6C-8662-46D4-8AA9-0C0CBA32E38D}" type="slidenum">
              <a:rPr lang="en-GB" smtClean="0"/>
              <a:t>‹#›</a:t>
            </a:fld>
            <a:endParaRPr lang="en-GB"/>
          </a:p>
        </p:txBody>
      </p:sp>
      <p:sp>
        <p:nvSpPr>
          <p:cNvPr id="89" name="Rectangle 88"/>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3B8861E-1CA2-40AC-9BE9-7284BFDBF342}" type="datetimeFigureOut">
              <a:rPr lang="en-GB" smtClean="0"/>
              <a:t>12/12/2017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D08EE6C-8662-46D4-8AA9-0C0CBA32E38D}" type="slidenum">
              <a:rPr lang="en-GB" smtClean="0"/>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en-US" smtClean="0"/>
              <a:t>Click to edit Master title style</a:t>
            </a:r>
            <a:endParaRPr lang="en-US"/>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3B8861E-1CA2-40AC-9BE9-7284BFDBF342}" type="datetimeFigureOut">
              <a:rPr lang="en-GB" smtClean="0"/>
              <a:t>12/12/2017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D08EE6C-8662-46D4-8AA9-0C0CBA32E38D}" type="slidenum">
              <a:rPr lang="en-GB" smtClean="0"/>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3B8861E-1CA2-40AC-9BE9-7284BFDBF342}" type="datetimeFigureOut">
              <a:rPr lang="en-GB" smtClean="0"/>
              <a:t>12/12/2017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D08EE6C-8662-46D4-8AA9-0C0CBA32E38D}" type="slidenum">
              <a:rPr lang="en-GB" smtClean="0"/>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3B8861E-1CA2-40AC-9BE9-7284BFDBF342}" type="datetimeFigureOut">
              <a:rPr lang="en-GB" smtClean="0"/>
              <a:t>12/12/2017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D08EE6C-8662-46D4-8AA9-0C0CBA32E38D}" type="slidenum">
              <a:rPr lang="en-GB" smtClean="0"/>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p:txBody>
          <a:bodyPr/>
          <a:lstStyle/>
          <a:p>
            <a:fld id="{13B8861E-1CA2-40AC-9BE9-7284BFDBF342}" type="datetimeFigureOut">
              <a:rPr lang="en-GB" smtClean="0"/>
              <a:t>12/12/2017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D08EE6C-8662-46D4-8AA9-0C0CBA32E38D}" type="slidenum">
              <a:rPr lang="en-GB" smtClean="0"/>
              <a:t>‹#›</a:t>
            </a:fld>
            <a:endParaRPr lang="en-GB"/>
          </a:p>
        </p:txBody>
      </p:sp>
      <p:sp>
        <p:nvSpPr>
          <p:cNvPr id="9" name="Content Placeholder 8"/>
          <p:cNvSpPr>
            <a:spLocks noGrp="1"/>
          </p:cNvSpPr>
          <p:nvPr>
            <p:ph sz="quarter" idx="13"/>
          </p:nvPr>
        </p:nvSpPr>
        <p:spPr>
          <a:xfrm>
            <a:off x="1042416" y="2313432"/>
            <a:ext cx="3419856"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3B8861E-1CA2-40AC-9BE9-7284BFDBF342}" type="datetimeFigureOut">
              <a:rPr lang="en-GB" smtClean="0"/>
              <a:t>12/12/2017</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2D08EE6C-8662-46D4-8AA9-0C0CBA32E38D}" type="slidenum">
              <a:rPr lang="en-GB" smtClean="0"/>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3B8861E-1CA2-40AC-9BE9-7284BFDBF342}" type="datetimeFigureOut">
              <a:rPr lang="en-GB" smtClean="0"/>
              <a:t>12/12/2017</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2D08EE6C-8662-46D4-8AA9-0C0CBA32E38D}" type="slidenum">
              <a:rPr lang="en-GB" smtClean="0"/>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3B8861E-1CA2-40AC-9BE9-7284BFDBF342}" type="datetimeFigureOut">
              <a:rPr lang="en-GB" smtClean="0"/>
              <a:t>12/12/2017</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2D08EE6C-8662-46D4-8AA9-0C0CBA32E38D}" type="slidenum">
              <a:rPr lang="en-GB" smtClean="0"/>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13B8861E-1CA2-40AC-9BE9-7284BFDBF342}" type="datetimeFigureOut">
              <a:rPr lang="en-GB" smtClean="0"/>
              <a:t>12/12/2017</a:t>
            </a:fld>
            <a:endParaRPr lang="en-GB"/>
          </a:p>
        </p:txBody>
      </p:sp>
      <p:sp>
        <p:nvSpPr>
          <p:cNvPr id="7" name="Slide Number Placeholder 6"/>
          <p:cNvSpPr>
            <a:spLocks noGrp="1"/>
          </p:cNvSpPr>
          <p:nvPr>
            <p:ph type="sldNum" sz="quarter" idx="12"/>
          </p:nvPr>
        </p:nvSpPr>
        <p:spPr/>
        <p:txBody>
          <a:bodyPr/>
          <a:lstStyle/>
          <a:p>
            <a:fld id="{2D08EE6C-8662-46D4-8AA9-0C0CBA32E38D}" type="slidenum">
              <a:rPr lang="en-GB" smtClean="0"/>
              <a:t>‹#›</a:t>
            </a:fld>
            <a:endParaRPr lang="en-GB"/>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n-GB"/>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en-US" smtClean="0"/>
              <a:t>Click to edit Master title style</a:t>
            </a:r>
            <a:endParaRPr lang="en-US"/>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en-US" smtClean="0"/>
              <a:t>Click to edit Master title style</a:t>
            </a:r>
            <a:endParaRPr lang="en-US"/>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3B8861E-1CA2-40AC-9BE9-7284BFDBF342}" type="datetimeFigureOut">
              <a:rPr lang="en-GB" smtClean="0"/>
              <a:t>12/12/2017</a:t>
            </a:fld>
            <a:endParaRPr lang="en-GB"/>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n-GB"/>
          </a:p>
        </p:txBody>
      </p:sp>
      <p:sp>
        <p:nvSpPr>
          <p:cNvPr id="7" name="Slide Number Placeholder 6"/>
          <p:cNvSpPr>
            <a:spLocks noGrp="1"/>
          </p:cNvSpPr>
          <p:nvPr>
            <p:ph type="sldNum" sz="quarter" idx="12"/>
          </p:nvPr>
        </p:nvSpPr>
        <p:spPr/>
        <p:txBody>
          <a:bodyPr/>
          <a:lstStyle/>
          <a:p>
            <a:fld id="{2D08EE6C-8662-46D4-8AA9-0C0CBA32E38D}" type="slidenum">
              <a:rPr lang="en-GB" smtClean="0"/>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42" name="Group 41"/>
          <p:cNvGrpSpPr/>
          <p:nvPr/>
        </p:nvGrpSpPr>
        <p:grpSpPr>
          <a:xfrm>
            <a:off x="-304800"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6" name="Rectangle 65"/>
          <p:cNvSpPr/>
          <p:nvPr/>
        </p:nvSpPr>
        <p:spPr>
          <a:xfrm>
            <a:off x="457200" y="333487"/>
            <a:ext cx="822960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p:cNvSpPr/>
          <p:nvPr/>
        </p:nvSpPr>
        <p:spPr>
          <a:xfrm>
            <a:off x="4561242" y="-21511"/>
            <a:ext cx="3679116"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043490" y="1027664"/>
            <a:ext cx="7024744" cy="1143000"/>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43492" y="2323652"/>
            <a:ext cx="6777317" cy="350897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5997388" y="224492"/>
            <a:ext cx="2133600" cy="365125"/>
          </a:xfrm>
          <a:prstGeom prst="rect">
            <a:avLst/>
          </a:prstGeom>
        </p:spPr>
        <p:txBody>
          <a:bodyPr vert="horz" lIns="91440" tIns="45720" rIns="91440" bIns="45720" rtlCol="0" anchor="ctr"/>
          <a:lstStyle>
            <a:lvl1pPr algn="r">
              <a:defRPr sz="1200">
                <a:solidFill>
                  <a:srgbClr val="FEFEFE"/>
                </a:solidFill>
              </a:defRPr>
            </a:lvl1pPr>
          </a:lstStyle>
          <a:p>
            <a:fld id="{13B8861E-1CA2-40AC-9BE9-7284BFDBF342}" type="datetimeFigureOut">
              <a:rPr lang="en-GB" smtClean="0"/>
              <a:t>12/12/2017</a:t>
            </a:fld>
            <a:endParaRPr lang="en-GB"/>
          </a:p>
        </p:txBody>
      </p:sp>
      <p:sp>
        <p:nvSpPr>
          <p:cNvPr id="5" name="Footer Placeholder 4"/>
          <p:cNvSpPr>
            <a:spLocks noGrp="1"/>
          </p:cNvSpPr>
          <p:nvPr>
            <p:ph type="ftr" sz="quarter" idx="3"/>
          </p:nvPr>
        </p:nvSpPr>
        <p:spPr>
          <a:xfrm>
            <a:off x="4641448" y="5852160"/>
            <a:ext cx="3502152" cy="365125"/>
          </a:xfrm>
          <a:prstGeom prst="rect">
            <a:avLst/>
          </a:prstGeom>
        </p:spPr>
        <p:txBody>
          <a:bodyPr vert="horz" lIns="91440" tIns="45720" rIns="91440" bIns="45720" rtlCol="0" anchor="ctr"/>
          <a:lstStyle>
            <a:lvl1pPr algn="r">
              <a:defRPr sz="1200">
                <a:solidFill>
                  <a:schemeClr val="accent1"/>
                </a:solidFill>
              </a:defRPr>
            </a:lvl1pPr>
          </a:lstStyle>
          <a:p>
            <a:endParaRPr lang="en-GB"/>
          </a:p>
        </p:txBody>
      </p:sp>
      <p:sp>
        <p:nvSpPr>
          <p:cNvPr id="6" name="Slide Number Placeholder 5"/>
          <p:cNvSpPr>
            <a:spLocks noGrp="1"/>
          </p:cNvSpPr>
          <p:nvPr>
            <p:ph type="sldNum" sz="quarter" idx="4"/>
          </p:nvPr>
        </p:nvSpPr>
        <p:spPr>
          <a:xfrm>
            <a:off x="4649096" y="224491"/>
            <a:ext cx="1332156" cy="365125"/>
          </a:xfrm>
          <a:prstGeom prst="rect">
            <a:avLst/>
          </a:prstGeom>
        </p:spPr>
        <p:txBody>
          <a:bodyPr vert="horz" lIns="91440" tIns="45720" rIns="91440" bIns="45720" rtlCol="0" anchor="ctr"/>
          <a:lstStyle>
            <a:lvl1pPr algn="l">
              <a:defRPr sz="1200">
                <a:solidFill>
                  <a:srgbClr val="FEFEFE"/>
                </a:solidFill>
              </a:defRPr>
            </a:lvl1pPr>
          </a:lstStyle>
          <a:p>
            <a:fld id="{2D08EE6C-8662-46D4-8AA9-0C0CBA32E38D}" type="slidenum">
              <a:rPr lang="en-GB" smtClean="0"/>
              <a:t>‹#›</a:t>
            </a:fld>
            <a:endParaRPr lang="en-GB"/>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274320" algn="l" defTabSz="914400" rtl="0"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l" defTabSz="914400" rtl="0"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l" defTabSz="914400" rtl="0"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l" defTabSz="914400" rtl="0"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l" defTabSz="914400" rtl="0"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GB" b="1" dirty="0" smtClean="0"/>
              <a:t>Fabricated or induced illness in children </a:t>
            </a:r>
            <a:endParaRPr lang="en-GB" dirty="0"/>
          </a:p>
        </p:txBody>
      </p:sp>
    </p:spTree>
    <p:extLst>
      <p:ext uri="{BB962C8B-B14F-4D97-AF65-F5344CB8AC3E}">
        <p14:creationId xmlns:p14="http://schemas.microsoft.com/office/powerpoint/2010/main" val="205320580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55576" y="836712"/>
            <a:ext cx="2736304" cy="461665"/>
          </a:xfrm>
          <a:prstGeom prst="rect">
            <a:avLst/>
          </a:prstGeom>
        </p:spPr>
        <p:txBody>
          <a:bodyPr wrap="square">
            <a:spAutoFit/>
          </a:bodyPr>
          <a:lstStyle/>
          <a:p>
            <a:r>
              <a:rPr lang="en-GB" sz="2400" b="1" dirty="0" smtClean="0">
                <a:solidFill>
                  <a:srgbClr val="002060"/>
                </a:solidFill>
              </a:rPr>
              <a:t>Warning signs</a:t>
            </a:r>
            <a:endParaRPr lang="en-GB" sz="2400" dirty="0">
              <a:solidFill>
                <a:srgbClr val="002060"/>
              </a:solidFill>
            </a:endParaRPr>
          </a:p>
        </p:txBody>
      </p:sp>
      <p:sp>
        <p:nvSpPr>
          <p:cNvPr id="3" name="Rectangle 2"/>
          <p:cNvSpPr/>
          <p:nvPr/>
        </p:nvSpPr>
        <p:spPr>
          <a:xfrm>
            <a:off x="755576" y="1484784"/>
            <a:ext cx="7128792" cy="4308872"/>
          </a:xfrm>
          <a:prstGeom prst="rect">
            <a:avLst/>
          </a:prstGeom>
        </p:spPr>
        <p:txBody>
          <a:bodyPr wrap="square">
            <a:spAutoFit/>
          </a:bodyPr>
          <a:lstStyle/>
          <a:p>
            <a:r>
              <a:rPr lang="en-GB" dirty="0" smtClean="0"/>
              <a:t>The abuse that occurs in fabricated or induced illness (FII) takes a range of forms and can be difficult to recognise, but there are warning signs to look out for.</a:t>
            </a:r>
          </a:p>
          <a:p>
            <a:endParaRPr lang="en-GB" sz="2000" b="1" dirty="0"/>
          </a:p>
          <a:p>
            <a:r>
              <a:rPr lang="en-GB" sz="2000" dirty="0" smtClean="0"/>
              <a:t>A clinician may suspect fabricated or induced illness if, after carrying out examinations and tests, there appears to be no explanation for the child's symptoms.</a:t>
            </a:r>
          </a:p>
          <a:p>
            <a:endParaRPr lang="en-GB" sz="2000" dirty="0"/>
          </a:p>
          <a:p>
            <a:r>
              <a:rPr lang="en-GB" sz="2000" dirty="0" smtClean="0"/>
              <a:t>Agencies may suspect FII when the mother is telling conflicting information to different people.</a:t>
            </a:r>
          </a:p>
          <a:p>
            <a:endParaRPr lang="en-GB" sz="2000" dirty="0"/>
          </a:p>
          <a:p>
            <a:r>
              <a:rPr lang="en-GB" sz="2000" dirty="0" smtClean="0"/>
              <a:t>They should also look out for one or more of the following warning signs:-   ……………</a:t>
            </a:r>
          </a:p>
          <a:p>
            <a:endParaRPr lang="en-GB" sz="2000" dirty="0"/>
          </a:p>
        </p:txBody>
      </p:sp>
      <p:sp>
        <p:nvSpPr>
          <p:cNvPr id="4" name="Rectangle 3"/>
          <p:cNvSpPr/>
          <p:nvPr/>
        </p:nvSpPr>
        <p:spPr>
          <a:xfrm>
            <a:off x="6905097" y="5969544"/>
            <a:ext cx="1518044" cy="369332"/>
          </a:xfrm>
          <a:prstGeom prst="rect">
            <a:avLst/>
          </a:prstGeom>
        </p:spPr>
        <p:txBody>
          <a:bodyPr wrap="none">
            <a:spAutoFit/>
          </a:bodyPr>
          <a:lstStyle/>
          <a:p>
            <a:r>
              <a:rPr lang="en-GB" b="1" dirty="0" smtClean="0"/>
              <a:t>Warning signs</a:t>
            </a:r>
            <a:endParaRPr lang="en-GB" dirty="0"/>
          </a:p>
        </p:txBody>
      </p:sp>
    </p:spTree>
    <p:extLst>
      <p:ext uri="{BB962C8B-B14F-4D97-AF65-F5344CB8AC3E}">
        <p14:creationId xmlns:p14="http://schemas.microsoft.com/office/powerpoint/2010/main" val="352575470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827584" y="1412776"/>
            <a:ext cx="7200800" cy="3631763"/>
          </a:xfrm>
          <a:prstGeom prst="rect">
            <a:avLst/>
          </a:prstGeom>
        </p:spPr>
        <p:txBody>
          <a:bodyPr wrap="square">
            <a:spAutoFit/>
          </a:bodyPr>
          <a:lstStyle/>
          <a:p>
            <a:pPr marL="285750" indent="-285750">
              <a:buFont typeface="Arial" pitchFamily="34" charset="0"/>
              <a:buChar char="•"/>
            </a:pPr>
            <a:r>
              <a:rPr lang="en-GB" dirty="0" smtClean="0"/>
              <a:t>Symptoms only appear when the parent or carer is present </a:t>
            </a:r>
          </a:p>
          <a:p>
            <a:endParaRPr lang="en-GB" sz="1000" dirty="0" smtClean="0"/>
          </a:p>
          <a:p>
            <a:pPr marL="285750" indent="-285750">
              <a:buFont typeface="Arial" pitchFamily="34" charset="0"/>
              <a:buChar char="•"/>
            </a:pPr>
            <a:r>
              <a:rPr lang="en-GB" dirty="0" smtClean="0"/>
              <a:t>The only person claiming to notice symptoms is the parent or carer </a:t>
            </a:r>
          </a:p>
          <a:p>
            <a:endParaRPr lang="en-GB" sz="1000" dirty="0" smtClean="0"/>
          </a:p>
          <a:p>
            <a:pPr marL="285750" indent="-285750">
              <a:buFont typeface="Arial" pitchFamily="34" charset="0"/>
              <a:buChar char="•"/>
            </a:pPr>
            <a:r>
              <a:rPr lang="en-GB" dirty="0"/>
              <a:t>T</a:t>
            </a:r>
            <a:r>
              <a:rPr lang="en-GB" dirty="0" smtClean="0"/>
              <a:t>he affected child has an inexplicably poor response to medication or other treatment </a:t>
            </a:r>
          </a:p>
          <a:p>
            <a:endParaRPr lang="en-GB" sz="1000" dirty="0" smtClean="0"/>
          </a:p>
          <a:p>
            <a:pPr marL="285750" indent="-285750">
              <a:buFont typeface="Arial" pitchFamily="34" charset="0"/>
              <a:buChar char="•"/>
            </a:pPr>
            <a:r>
              <a:rPr lang="en-GB" dirty="0" smtClean="0"/>
              <a:t>If one particular health problem is resolved, the parent or carer may then begin reporting a new set of symptoms </a:t>
            </a:r>
          </a:p>
          <a:p>
            <a:endParaRPr lang="en-GB" sz="1000" dirty="0" smtClean="0"/>
          </a:p>
          <a:p>
            <a:pPr marL="285750" indent="-285750">
              <a:buFont typeface="Arial" pitchFamily="34" charset="0"/>
              <a:buChar char="•"/>
            </a:pPr>
            <a:r>
              <a:rPr lang="en-GB" dirty="0" smtClean="0"/>
              <a:t>The child's alleged symptoms don't seem plausible – for example, a child who is  supposedly lost a lot of blood but doesn't become unwell </a:t>
            </a:r>
          </a:p>
          <a:p>
            <a:endParaRPr lang="en-GB" sz="1000" dirty="0" smtClean="0"/>
          </a:p>
        </p:txBody>
      </p:sp>
      <p:sp>
        <p:nvSpPr>
          <p:cNvPr id="4" name="Rectangle 3"/>
          <p:cNvSpPr/>
          <p:nvPr/>
        </p:nvSpPr>
        <p:spPr>
          <a:xfrm>
            <a:off x="6726364" y="6093296"/>
            <a:ext cx="1715534" cy="369332"/>
          </a:xfrm>
          <a:prstGeom prst="rect">
            <a:avLst/>
          </a:prstGeom>
        </p:spPr>
        <p:txBody>
          <a:bodyPr wrap="none">
            <a:spAutoFit/>
          </a:bodyPr>
          <a:lstStyle/>
          <a:p>
            <a:r>
              <a:rPr lang="en-GB" b="1" dirty="0" smtClean="0">
                <a:solidFill>
                  <a:srgbClr val="002060"/>
                </a:solidFill>
              </a:rPr>
              <a:t>Warning signs</a:t>
            </a:r>
            <a:endParaRPr lang="en-GB" dirty="0">
              <a:solidFill>
                <a:srgbClr val="002060"/>
              </a:solidFill>
            </a:endParaRPr>
          </a:p>
        </p:txBody>
      </p:sp>
    </p:spTree>
    <p:extLst>
      <p:ext uri="{BB962C8B-B14F-4D97-AF65-F5344CB8AC3E}">
        <p14:creationId xmlns:p14="http://schemas.microsoft.com/office/powerpoint/2010/main" val="42343755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55576" y="1268760"/>
            <a:ext cx="7272808" cy="4001095"/>
          </a:xfrm>
          <a:prstGeom prst="rect">
            <a:avLst/>
          </a:prstGeom>
        </p:spPr>
        <p:txBody>
          <a:bodyPr wrap="square">
            <a:spAutoFit/>
          </a:bodyPr>
          <a:lstStyle/>
          <a:p>
            <a:pPr marL="285750" indent="-285750">
              <a:buFont typeface="Arial" pitchFamily="34" charset="0"/>
              <a:buChar char="•"/>
            </a:pPr>
            <a:r>
              <a:rPr lang="en-GB" dirty="0"/>
              <a:t>T</a:t>
            </a:r>
            <a:r>
              <a:rPr lang="en-GB" dirty="0" smtClean="0"/>
              <a:t>he child's daily activities are being limited far beyond what you would usually expect as a result of having a certain condition –for example, they never go to school in case they might have difficulty using the toilet</a:t>
            </a:r>
          </a:p>
          <a:p>
            <a:endParaRPr lang="en-GB" sz="1000" dirty="0" smtClean="0"/>
          </a:p>
          <a:p>
            <a:pPr marL="285750" indent="-285750">
              <a:buFont typeface="Arial" pitchFamily="34" charset="0"/>
              <a:buChar char="•"/>
            </a:pPr>
            <a:r>
              <a:rPr lang="en-GB" dirty="0" smtClean="0"/>
              <a:t>The parent or carer has good medical knowledge or a medical background </a:t>
            </a:r>
          </a:p>
          <a:p>
            <a:endParaRPr lang="en-GB" sz="1000" dirty="0" smtClean="0"/>
          </a:p>
          <a:p>
            <a:pPr marL="285750" indent="-285750">
              <a:buFont typeface="Arial" pitchFamily="34" charset="0"/>
              <a:buChar char="•"/>
            </a:pPr>
            <a:r>
              <a:rPr lang="en-GB" dirty="0"/>
              <a:t>T</a:t>
            </a:r>
            <a:r>
              <a:rPr lang="en-GB" dirty="0" smtClean="0"/>
              <a:t>he parent or carer doesn't seem too worried about the child's health, despite being very attentive </a:t>
            </a:r>
          </a:p>
          <a:p>
            <a:endParaRPr lang="en-GB" sz="1000" dirty="0" smtClean="0"/>
          </a:p>
          <a:p>
            <a:pPr marL="285750" indent="-285750">
              <a:buFont typeface="Arial" pitchFamily="34" charset="0"/>
              <a:buChar char="•"/>
            </a:pPr>
            <a:r>
              <a:rPr lang="en-GB" dirty="0"/>
              <a:t>T</a:t>
            </a:r>
            <a:r>
              <a:rPr lang="en-GB" dirty="0" smtClean="0"/>
              <a:t>he parent or carer develops close and friendly relationships with healthcare staff, but may become abusive or argumentative if their own views about what's wrong with the child are challenged</a:t>
            </a:r>
            <a:endParaRPr lang="en-GB" dirty="0"/>
          </a:p>
        </p:txBody>
      </p:sp>
      <p:sp>
        <p:nvSpPr>
          <p:cNvPr id="3" name="Rectangle 2"/>
          <p:cNvSpPr/>
          <p:nvPr/>
        </p:nvSpPr>
        <p:spPr>
          <a:xfrm>
            <a:off x="6804248" y="5949280"/>
            <a:ext cx="1715534" cy="369332"/>
          </a:xfrm>
          <a:prstGeom prst="rect">
            <a:avLst/>
          </a:prstGeom>
        </p:spPr>
        <p:txBody>
          <a:bodyPr wrap="none">
            <a:spAutoFit/>
          </a:bodyPr>
          <a:lstStyle/>
          <a:p>
            <a:r>
              <a:rPr lang="en-GB" b="1" dirty="0" smtClean="0">
                <a:solidFill>
                  <a:srgbClr val="002060"/>
                </a:solidFill>
              </a:rPr>
              <a:t>Warning signs</a:t>
            </a:r>
            <a:endParaRPr lang="en-GB" dirty="0">
              <a:solidFill>
                <a:srgbClr val="002060"/>
              </a:solidFill>
            </a:endParaRPr>
          </a:p>
        </p:txBody>
      </p:sp>
    </p:spTree>
    <p:extLst>
      <p:ext uri="{BB962C8B-B14F-4D97-AF65-F5344CB8AC3E}">
        <p14:creationId xmlns:p14="http://schemas.microsoft.com/office/powerpoint/2010/main" val="425382664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43608" y="1412776"/>
            <a:ext cx="7278684" cy="3293209"/>
          </a:xfrm>
          <a:prstGeom prst="rect">
            <a:avLst/>
          </a:prstGeom>
        </p:spPr>
        <p:txBody>
          <a:bodyPr wrap="square">
            <a:spAutoFit/>
          </a:bodyPr>
          <a:lstStyle/>
          <a:p>
            <a:pPr marL="285750" indent="-285750">
              <a:buFont typeface="Arial" pitchFamily="34" charset="0"/>
              <a:buChar char="•"/>
            </a:pPr>
            <a:r>
              <a:rPr lang="en-GB" dirty="0"/>
              <a:t>O</a:t>
            </a:r>
            <a:r>
              <a:rPr lang="en-GB" dirty="0" smtClean="0"/>
              <a:t>ne parent (commonly the father) has little or no involvement in the care of the child </a:t>
            </a:r>
          </a:p>
          <a:p>
            <a:endParaRPr lang="en-GB" sz="1000" dirty="0"/>
          </a:p>
          <a:p>
            <a:pPr marL="285750" indent="-285750">
              <a:buFont typeface="Arial" pitchFamily="34" charset="0"/>
              <a:buChar char="•"/>
            </a:pPr>
            <a:r>
              <a:rPr lang="en-GB" dirty="0" smtClean="0"/>
              <a:t>The parent or carer has a history of frequently changing GPs or visiting different hospitals for treatment, particularly if their views about the child's treatment are challenged by medical staff </a:t>
            </a:r>
          </a:p>
          <a:p>
            <a:endParaRPr lang="en-GB" sz="1000" dirty="0" smtClean="0"/>
          </a:p>
          <a:p>
            <a:pPr marL="285750" indent="-285750">
              <a:buFont typeface="Arial" pitchFamily="34" charset="0"/>
              <a:buChar char="•"/>
            </a:pPr>
            <a:r>
              <a:rPr lang="en-GB" dirty="0"/>
              <a:t>T</a:t>
            </a:r>
            <a:r>
              <a:rPr lang="en-GB" dirty="0" smtClean="0"/>
              <a:t>he parent or carer encourages medical staff to perform often painful tests and procedures on the child (tests that most parents would only agree to if they were persuaded that it was absolutely necessary) </a:t>
            </a:r>
            <a:endParaRPr lang="en-GB" dirty="0"/>
          </a:p>
        </p:txBody>
      </p:sp>
      <p:sp>
        <p:nvSpPr>
          <p:cNvPr id="3" name="Rectangle 2"/>
          <p:cNvSpPr/>
          <p:nvPr/>
        </p:nvSpPr>
        <p:spPr>
          <a:xfrm>
            <a:off x="6804248" y="5949280"/>
            <a:ext cx="1715534" cy="369332"/>
          </a:xfrm>
          <a:prstGeom prst="rect">
            <a:avLst/>
          </a:prstGeom>
        </p:spPr>
        <p:txBody>
          <a:bodyPr wrap="none">
            <a:spAutoFit/>
          </a:bodyPr>
          <a:lstStyle/>
          <a:p>
            <a:r>
              <a:rPr lang="en-GB" b="1" dirty="0" smtClean="0">
                <a:solidFill>
                  <a:srgbClr val="002060"/>
                </a:solidFill>
              </a:rPr>
              <a:t>Warning signs</a:t>
            </a:r>
            <a:endParaRPr lang="en-GB" dirty="0">
              <a:solidFill>
                <a:srgbClr val="002060"/>
              </a:solidFill>
            </a:endParaRPr>
          </a:p>
        </p:txBody>
      </p:sp>
    </p:spTree>
    <p:extLst>
      <p:ext uri="{BB962C8B-B14F-4D97-AF65-F5344CB8AC3E}">
        <p14:creationId xmlns:p14="http://schemas.microsoft.com/office/powerpoint/2010/main" val="425382664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11560" y="635769"/>
            <a:ext cx="7632848" cy="5478423"/>
          </a:xfrm>
          <a:prstGeom prst="rect">
            <a:avLst/>
          </a:prstGeom>
        </p:spPr>
        <p:txBody>
          <a:bodyPr wrap="square">
            <a:spAutoFit/>
          </a:bodyPr>
          <a:lstStyle/>
          <a:p>
            <a:r>
              <a:rPr lang="en-GB" sz="2400" b="1" dirty="0" smtClean="0">
                <a:solidFill>
                  <a:srgbClr val="002060"/>
                </a:solidFill>
              </a:rPr>
              <a:t>   Risks </a:t>
            </a:r>
            <a:r>
              <a:rPr lang="en-GB" sz="2400" b="1" dirty="0">
                <a:solidFill>
                  <a:srgbClr val="002060"/>
                </a:solidFill>
              </a:rPr>
              <a:t>to the child</a:t>
            </a:r>
          </a:p>
          <a:p>
            <a:endParaRPr lang="en-GB" dirty="0" smtClean="0"/>
          </a:p>
          <a:p>
            <a:pPr marL="285750" indent="-285750">
              <a:buFont typeface="Arial" panose="020B0604020202020204" pitchFamily="34" charset="0"/>
              <a:buChar char="•"/>
            </a:pPr>
            <a:r>
              <a:rPr lang="en-GB" dirty="0" smtClean="0"/>
              <a:t>International </a:t>
            </a:r>
            <a:r>
              <a:rPr lang="en-GB" dirty="0"/>
              <a:t>research findings suggest that up </a:t>
            </a:r>
            <a:r>
              <a:rPr lang="en-GB" dirty="0" smtClean="0"/>
              <a:t>to 10</a:t>
            </a:r>
            <a:r>
              <a:rPr lang="en-GB" dirty="0"/>
              <a:t>% of children in whom illness is induced die and about 50% experience </a:t>
            </a:r>
            <a:r>
              <a:rPr lang="en-GB" dirty="0" smtClean="0"/>
              <a:t>long-term consequent </a:t>
            </a:r>
            <a:r>
              <a:rPr lang="en-GB" dirty="0"/>
              <a:t>morbidity (HM Government, 2009). </a:t>
            </a:r>
            <a:endParaRPr lang="en-GB" dirty="0" smtClean="0"/>
          </a:p>
          <a:p>
            <a:pPr marL="171450" indent="-171450">
              <a:buFont typeface="Arial" panose="020B0604020202020204" pitchFamily="34" charset="0"/>
              <a:buChar char="•"/>
            </a:pPr>
            <a:endParaRPr lang="en-GB" sz="1000" dirty="0" smtClean="0"/>
          </a:p>
          <a:p>
            <a:pPr marL="285750" indent="-285750">
              <a:buFont typeface="Arial" panose="020B0604020202020204" pitchFamily="34" charset="0"/>
              <a:buChar char="•"/>
            </a:pPr>
            <a:r>
              <a:rPr lang="en-GB" dirty="0" smtClean="0"/>
              <a:t>In </a:t>
            </a:r>
            <a:r>
              <a:rPr lang="en-GB" dirty="0"/>
              <a:t>the UK, McClure et al (1996) </a:t>
            </a:r>
            <a:r>
              <a:rPr lang="en-GB" dirty="0" smtClean="0"/>
              <a:t>found that </a:t>
            </a:r>
            <a:r>
              <a:rPr lang="en-GB" dirty="0"/>
              <a:t>8 out of 128 (6%) children died as a direct result of illness induction. </a:t>
            </a:r>
            <a:endParaRPr lang="en-GB" dirty="0" smtClean="0"/>
          </a:p>
          <a:p>
            <a:pPr marL="171450" indent="-171450">
              <a:buFont typeface="Arial" panose="020B0604020202020204" pitchFamily="34" charset="0"/>
              <a:buChar char="•"/>
            </a:pPr>
            <a:endParaRPr lang="en-GB" sz="1000" dirty="0"/>
          </a:p>
          <a:p>
            <a:pPr marL="285750" indent="-285750">
              <a:buFont typeface="Arial" panose="020B0604020202020204" pitchFamily="34" charset="0"/>
              <a:buChar char="•"/>
            </a:pPr>
            <a:r>
              <a:rPr lang="en-GB" dirty="0" smtClean="0"/>
              <a:t>Many </a:t>
            </a:r>
            <a:r>
              <a:rPr lang="en-GB" dirty="0"/>
              <a:t>of </a:t>
            </a:r>
            <a:r>
              <a:rPr lang="en-GB" dirty="0" smtClean="0"/>
              <a:t>the children </a:t>
            </a:r>
            <a:r>
              <a:rPr lang="en-GB" dirty="0"/>
              <a:t>who do not die suffer significant long-term consequences including </a:t>
            </a:r>
            <a:r>
              <a:rPr lang="en-GB" dirty="0" smtClean="0"/>
              <a:t>long-term impairment </a:t>
            </a:r>
            <a:r>
              <a:rPr lang="en-GB" dirty="0"/>
              <a:t>of their physical, psychological and emotional development (</a:t>
            </a:r>
            <a:r>
              <a:rPr lang="en-GB" dirty="0" err="1"/>
              <a:t>DoH</a:t>
            </a:r>
            <a:r>
              <a:rPr lang="en-GB" dirty="0"/>
              <a:t> et </a:t>
            </a:r>
            <a:r>
              <a:rPr lang="en-GB" dirty="0" smtClean="0"/>
              <a:t>al 2002</a:t>
            </a:r>
            <a:r>
              <a:rPr lang="en-GB" dirty="0"/>
              <a:t>; </a:t>
            </a:r>
            <a:r>
              <a:rPr lang="en-GB" dirty="0" err="1"/>
              <a:t>DoH</a:t>
            </a:r>
            <a:r>
              <a:rPr lang="en-GB" dirty="0"/>
              <a:t>, 2000). </a:t>
            </a:r>
            <a:endParaRPr lang="en-GB" dirty="0" smtClean="0"/>
          </a:p>
          <a:p>
            <a:endParaRPr lang="en-GB" dirty="0" smtClean="0"/>
          </a:p>
          <a:p>
            <a:pPr marL="285750" indent="-285750">
              <a:buFont typeface="Arial" panose="020B0604020202020204" pitchFamily="34" charset="0"/>
              <a:buChar char="•"/>
            </a:pPr>
            <a:r>
              <a:rPr lang="en-GB" dirty="0" smtClean="0"/>
              <a:t>Bools </a:t>
            </a:r>
            <a:r>
              <a:rPr lang="en-GB" i="1" dirty="0"/>
              <a:t>et al. </a:t>
            </a:r>
            <a:r>
              <a:rPr lang="en-GB" dirty="0"/>
              <a:t>(1993) found a range of emotional and </a:t>
            </a:r>
            <a:r>
              <a:rPr lang="en-GB" dirty="0" smtClean="0"/>
              <a:t>behavioural disorders</a:t>
            </a:r>
            <a:r>
              <a:rPr lang="en-GB" dirty="0"/>
              <a:t>, and school-related problems including difficulties in attention </a:t>
            </a:r>
            <a:r>
              <a:rPr lang="en-GB" dirty="0" smtClean="0"/>
              <a:t>and concentration </a:t>
            </a:r>
            <a:r>
              <a:rPr lang="en-GB" dirty="0"/>
              <a:t>and non-attendance. </a:t>
            </a:r>
            <a:endParaRPr lang="en-GB" dirty="0" smtClean="0"/>
          </a:p>
          <a:p>
            <a:pPr marL="285750" indent="-285750">
              <a:buFont typeface="Arial" panose="020B0604020202020204" pitchFamily="34" charset="0"/>
              <a:buChar char="•"/>
            </a:pPr>
            <a:endParaRPr lang="en-GB" dirty="0"/>
          </a:p>
          <a:p>
            <a:pPr marL="285750" indent="-285750">
              <a:buFont typeface="Arial" panose="020B0604020202020204" pitchFamily="34" charset="0"/>
              <a:buChar char="•"/>
            </a:pPr>
            <a:r>
              <a:rPr lang="en-GB" dirty="0" smtClean="0"/>
              <a:t>There </a:t>
            </a:r>
            <a:r>
              <a:rPr lang="en-GB" dirty="0"/>
              <a:t>has been little research undertaken on </a:t>
            </a:r>
            <a:r>
              <a:rPr lang="en-GB" dirty="0" smtClean="0"/>
              <a:t>the longer-term </a:t>
            </a:r>
            <a:r>
              <a:rPr lang="en-GB" dirty="0"/>
              <a:t>outcomes for children exposed to FII.</a:t>
            </a:r>
          </a:p>
        </p:txBody>
      </p:sp>
      <p:sp>
        <p:nvSpPr>
          <p:cNvPr id="3" name="Rectangle 2"/>
          <p:cNvSpPr/>
          <p:nvPr/>
        </p:nvSpPr>
        <p:spPr>
          <a:xfrm>
            <a:off x="4572000" y="6120016"/>
            <a:ext cx="4112023" cy="369332"/>
          </a:xfrm>
          <a:prstGeom prst="rect">
            <a:avLst/>
          </a:prstGeom>
        </p:spPr>
        <p:txBody>
          <a:bodyPr wrap="none">
            <a:spAutoFit/>
          </a:bodyPr>
          <a:lstStyle/>
          <a:p>
            <a:r>
              <a:rPr lang="en-GB" b="1" dirty="0" smtClean="0"/>
              <a:t>Edinburgh University Research 2011</a:t>
            </a:r>
            <a:endParaRPr lang="en-GB" dirty="0"/>
          </a:p>
        </p:txBody>
      </p:sp>
    </p:spTree>
    <p:extLst>
      <p:ext uri="{BB962C8B-B14F-4D97-AF65-F5344CB8AC3E}">
        <p14:creationId xmlns:p14="http://schemas.microsoft.com/office/powerpoint/2010/main" val="425382664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01896" y="1556792"/>
            <a:ext cx="7398496" cy="3847207"/>
          </a:xfrm>
          <a:prstGeom prst="rect">
            <a:avLst/>
          </a:prstGeom>
        </p:spPr>
        <p:txBody>
          <a:bodyPr wrap="square">
            <a:spAutoFit/>
          </a:bodyPr>
          <a:lstStyle/>
          <a:p>
            <a:pPr marL="285750" indent="-285750">
              <a:buFont typeface="Arial" panose="020B0604020202020204" pitchFamily="34" charset="0"/>
              <a:buChar char="•"/>
            </a:pPr>
            <a:r>
              <a:rPr lang="en-GB" dirty="0"/>
              <a:t>The focus of any intervention should always be to identify and minimise harm to the child regardless of the motivation of the </a:t>
            </a:r>
            <a:r>
              <a:rPr lang="en-GB" dirty="0" smtClean="0"/>
              <a:t>perpetrator.</a:t>
            </a:r>
          </a:p>
          <a:p>
            <a:endParaRPr lang="en-GB" sz="1000" dirty="0">
              <a:solidFill>
                <a:srgbClr val="000000"/>
              </a:solidFill>
            </a:endParaRPr>
          </a:p>
          <a:p>
            <a:pPr marL="285750" indent="-285750">
              <a:buFont typeface="Arial" panose="020B0604020202020204" pitchFamily="34" charset="0"/>
              <a:buChar char="•"/>
            </a:pPr>
            <a:r>
              <a:rPr lang="en-GB" dirty="0" smtClean="0"/>
              <a:t>Being </a:t>
            </a:r>
            <a:r>
              <a:rPr lang="en-GB" dirty="0"/>
              <a:t>honest about suspicions may scare off the parent, making it difficult to gain evidence, attract undue media attention, or worse, can lead to an increase in harmful behaviour in an attempt to be more convincing.</a:t>
            </a:r>
          </a:p>
          <a:p>
            <a:endParaRPr lang="en-GB" dirty="0" smtClean="0"/>
          </a:p>
          <a:p>
            <a:pPr marL="285750" indent="-285750">
              <a:buFont typeface="Arial" panose="020B0604020202020204" pitchFamily="34" charset="0"/>
              <a:buChar char="•"/>
            </a:pPr>
            <a:r>
              <a:rPr lang="en-GB" dirty="0" smtClean="0"/>
              <a:t>Researchers offer </a:t>
            </a:r>
            <a:r>
              <a:rPr lang="en-GB" dirty="0"/>
              <a:t>cautionary </a:t>
            </a:r>
            <a:r>
              <a:rPr lang="en-GB" dirty="0" smtClean="0"/>
              <a:t>advice: it </a:t>
            </a:r>
            <a:r>
              <a:rPr lang="en-GB" dirty="0"/>
              <a:t>is crucial to do the detective work</a:t>
            </a:r>
            <a:r>
              <a:rPr lang="en-GB" dirty="0" smtClean="0"/>
              <a:t>.</a:t>
            </a:r>
          </a:p>
          <a:p>
            <a:endParaRPr lang="en-GB" dirty="0"/>
          </a:p>
          <a:p>
            <a:pPr marL="285750" indent="-285750">
              <a:buFont typeface="Arial" panose="020B0604020202020204" pitchFamily="34" charset="0"/>
              <a:buChar char="•"/>
            </a:pPr>
            <a:r>
              <a:rPr lang="en-GB" dirty="0" smtClean="0"/>
              <a:t>Maintaining </a:t>
            </a:r>
            <a:r>
              <a:rPr lang="en-GB" dirty="0"/>
              <a:t>a balance </a:t>
            </a:r>
            <a:r>
              <a:rPr lang="en-GB" dirty="0" smtClean="0"/>
              <a:t>between the </a:t>
            </a:r>
            <a:r>
              <a:rPr lang="en-GB" dirty="0"/>
              <a:t>child’s and family’s needs versus the risks of harm is difficult and uncomfortable</a:t>
            </a:r>
            <a:r>
              <a:rPr lang="en-GB" dirty="0" smtClean="0"/>
              <a:t>.</a:t>
            </a:r>
          </a:p>
        </p:txBody>
      </p:sp>
      <p:sp>
        <p:nvSpPr>
          <p:cNvPr id="3" name="Rectangle 2"/>
          <p:cNvSpPr/>
          <p:nvPr/>
        </p:nvSpPr>
        <p:spPr>
          <a:xfrm>
            <a:off x="1049725" y="967951"/>
            <a:ext cx="5561138" cy="461665"/>
          </a:xfrm>
          <a:prstGeom prst="rect">
            <a:avLst/>
          </a:prstGeom>
        </p:spPr>
        <p:txBody>
          <a:bodyPr wrap="none">
            <a:spAutoFit/>
          </a:bodyPr>
          <a:lstStyle/>
          <a:p>
            <a:r>
              <a:rPr lang="en-GB" sz="2400" b="1" dirty="0" smtClean="0">
                <a:solidFill>
                  <a:srgbClr val="002060"/>
                </a:solidFill>
              </a:rPr>
              <a:t>Intervention – Key points to consider</a:t>
            </a:r>
            <a:endParaRPr lang="en-GB" sz="2400" b="1" dirty="0">
              <a:solidFill>
                <a:srgbClr val="002060"/>
              </a:solidFill>
            </a:endParaRPr>
          </a:p>
        </p:txBody>
      </p:sp>
      <p:sp>
        <p:nvSpPr>
          <p:cNvPr id="4" name="Rectangle 3"/>
          <p:cNvSpPr/>
          <p:nvPr/>
        </p:nvSpPr>
        <p:spPr>
          <a:xfrm>
            <a:off x="4572000" y="6120016"/>
            <a:ext cx="4112023" cy="369332"/>
          </a:xfrm>
          <a:prstGeom prst="rect">
            <a:avLst/>
          </a:prstGeom>
        </p:spPr>
        <p:txBody>
          <a:bodyPr wrap="none">
            <a:spAutoFit/>
          </a:bodyPr>
          <a:lstStyle/>
          <a:p>
            <a:r>
              <a:rPr lang="en-GB" b="1" dirty="0" smtClean="0"/>
              <a:t>Edinburgh University Research 2011</a:t>
            </a:r>
            <a:endParaRPr lang="en-GB" dirty="0"/>
          </a:p>
        </p:txBody>
      </p:sp>
    </p:spTree>
    <p:extLst>
      <p:ext uri="{BB962C8B-B14F-4D97-AF65-F5344CB8AC3E}">
        <p14:creationId xmlns:p14="http://schemas.microsoft.com/office/powerpoint/2010/main" val="425382664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079612" y="1628800"/>
            <a:ext cx="6984776" cy="3416320"/>
          </a:xfrm>
          <a:prstGeom prst="rect">
            <a:avLst/>
          </a:prstGeom>
        </p:spPr>
        <p:txBody>
          <a:bodyPr wrap="square">
            <a:spAutoFit/>
          </a:bodyPr>
          <a:lstStyle/>
          <a:p>
            <a:pPr marL="285750" indent="-285750">
              <a:buFont typeface="Arial" panose="020B0604020202020204" pitchFamily="34" charset="0"/>
              <a:buChar char="•"/>
            </a:pPr>
            <a:r>
              <a:rPr lang="en-GB" dirty="0"/>
              <a:t>Multi-agency collaboration and communication is crucial in diagnosis </a:t>
            </a:r>
            <a:r>
              <a:rPr lang="en-GB" dirty="0" smtClean="0"/>
              <a:t>and any </a:t>
            </a:r>
            <a:r>
              <a:rPr lang="en-GB" dirty="0"/>
              <a:t>form of child maltreatment, including FII. </a:t>
            </a:r>
            <a:endParaRPr lang="en-GB" dirty="0" smtClean="0"/>
          </a:p>
          <a:p>
            <a:pPr marL="285750" indent="-285750">
              <a:buFont typeface="Arial" panose="020B0604020202020204" pitchFamily="34" charset="0"/>
              <a:buChar char="•"/>
            </a:pPr>
            <a:endParaRPr lang="en-GB" dirty="0"/>
          </a:p>
          <a:p>
            <a:pPr marL="285750" indent="-285750">
              <a:buFont typeface="Arial" panose="020B0604020202020204" pitchFamily="34" charset="0"/>
              <a:buChar char="•"/>
            </a:pPr>
            <a:r>
              <a:rPr lang="en-GB" dirty="0" smtClean="0"/>
              <a:t>Social </a:t>
            </a:r>
            <a:r>
              <a:rPr lang="en-GB" dirty="0"/>
              <a:t>Services </a:t>
            </a:r>
            <a:r>
              <a:rPr lang="en-GB" dirty="0" smtClean="0"/>
              <a:t>have lead </a:t>
            </a:r>
            <a:r>
              <a:rPr lang="en-GB" dirty="0"/>
              <a:t>responsibility for investigating safeguarding issues in children. </a:t>
            </a:r>
            <a:endParaRPr lang="en-GB" dirty="0" smtClean="0"/>
          </a:p>
          <a:p>
            <a:pPr marL="285750" indent="-285750">
              <a:buFont typeface="Arial" panose="020B0604020202020204" pitchFamily="34" charset="0"/>
              <a:buChar char="•"/>
            </a:pPr>
            <a:endParaRPr lang="en-GB" dirty="0"/>
          </a:p>
          <a:p>
            <a:pPr marL="285750" indent="-285750">
              <a:buFont typeface="Arial" panose="020B0604020202020204" pitchFamily="34" charset="0"/>
              <a:buChar char="•"/>
            </a:pPr>
            <a:r>
              <a:rPr lang="en-GB" dirty="0" smtClean="0"/>
              <a:t>Health </a:t>
            </a:r>
            <a:r>
              <a:rPr lang="en-GB" dirty="0"/>
              <a:t>and </a:t>
            </a:r>
            <a:r>
              <a:rPr lang="en-GB" dirty="0" smtClean="0"/>
              <a:t>social care </a:t>
            </a:r>
            <a:r>
              <a:rPr lang="en-GB" dirty="0"/>
              <a:t>professionals should comply with all reasonable requests for assistance </a:t>
            </a:r>
            <a:r>
              <a:rPr lang="en-GB" dirty="0" smtClean="0"/>
              <a:t>and should </a:t>
            </a:r>
            <a:r>
              <a:rPr lang="en-GB" dirty="0"/>
              <a:t>seek to work in close partnership. This is especially important in suspected </a:t>
            </a:r>
            <a:r>
              <a:rPr lang="en-GB" dirty="0" smtClean="0"/>
              <a:t>FII cases </a:t>
            </a:r>
            <a:r>
              <a:rPr lang="en-GB" dirty="0"/>
              <a:t>because of the uniquely medical nature of the concerns.</a:t>
            </a:r>
          </a:p>
        </p:txBody>
      </p:sp>
      <p:sp>
        <p:nvSpPr>
          <p:cNvPr id="6" name="Rectangle 5"/>
          <p:cNvSpPr/>
          <p:nvPr/>
        </p:nvSpPr>
        <p:spPr>
          <a:xfrm>
            <a:off x="4572000" y="6120016"/>
            <a:ext cx="4112023" cy="369332"/>
          </a:xfrm>
          <a:prstGeom prst="rect">
            <a:avLst/>
          </a:prstGeom>
        </p:spPr>
        <p:txBody>
          <a:bodyPr wrap="none">
            <a:spAutoFit/>
          </a:bodyPr>
          <a:lstStyle/>
          <a:p>
            <a:r>
              <a:rPr lang="en-GB" b="1" dirty="0" smtClean="0"/>
              <a:t>Edinburgh University Research 2011</a:t>
            </a:r>
            <a:endParaRPr lang="en-GB" dirty="0"/>
          </a:p>
        </p:txBody>
      </p:sp>
      <p:sp>
        <p:nvSpPr>
          <p:cNvPr id="7" name="Rectangle 6"/>
          <p:cNvSpPr/>
          <p:nvPr/>
        </p:nvSpPr>
        <p:spPr>
          <a:xfrm>
            <a:off x="1079612" y="980728"/>
            <a:ext cx="3812262" cy="461665"/>
          </a:xfrm>
          <a:prstGeom prst="rect">
            <a:avLst/>
          </a:prstGeom>
        </p:spPr>
        <p:txBody>
          <a:bodyPr wrap="none">
            <a:spAutoFit/>
          </a:bodyPr>
          <a:lstStyle/>
          <a:p>
            <a:r>
              <a:rPr lang="en-GB" sz="2400" b="1" dirty="0" smtClean="0">
                <a:solidFill>
                  <a:srgbClr val="002060"/>
                </a:solidFill>
              </a:rPr>
              <a:t>Intervention – Key points</a:t>
            </a:r>
            <a:endParaRPr lang="en-GB" sz="2400" b="1" dirty="0">
              <a:solidFill>
                <a:srgbClr val="002060"/>
              </a:solidFill>
            </a:endParaRPr>
          </a:p>
        </p:txBody>
      </p:sp>
    </p:spTree>
    <p:extLst>
      <p:ext uri="{BB962C8B-B14F-4D97-AF65-F5344CB8AC3E}">
        <p14:creationId xmlns:p14="http://schemas.microsoft.com/office/powerpoint/2010/main" val="425382664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27584" y="1628800"/>
            <a:ext cx="6984776" cy="3416320"/>
          </a:xfrm>
          <a:prstGeom prst="rect">
            <a:avLst/>
          </a:prstGeom>
        </p:spPr>
        <p:txBody>
          <a:bodyPr wrap="square">
            <a:spAutoFit/>
          </a:bodyPr>
          <a:lstStyle/>
          <a:p>
            <a:pPr marL="285750" indent="-285750">
              <a:buFont typeface="Arial" panose="020B0604020202020204" pitchFamily="34" charset="0"/>
              <a:buChar char="•"/>
            </a:pPr>
            <a:r>
              <a:rPr lang="en-GB" dirty="0" smtClean="0"/>
              <a:t>Consider </a:t>
            </a:r>
            <a:r>
              <a:rPr lang="en-GB" dirty="0"/>
              <a:t>motivation. For example, the family might be having financial </a:t>
            </a:r>
            <a:r>
              <a:rPr lang="en-GB" dirty="0" smtClean="0"/>
              <a:t>trouble and </a:t>
            </a:r>
            <a:r>
              <a:rPr lang="en-GB" dirty="0"/>
              <a:t>fabricating or inducing an illness may entitle them to extra </a:t>
            </a:r>
            <a:r>
              <a:rPr lang="en-GB" dirty="0" smtClean="0"/>
              <a:t>welfare benefits.</a:t>
            </a:r>
          </a:p>
          <a:p>
            <a:pPr marL="285750" indent="-285750">
              <a:buFont typeface="Arial" panose="020B0604020202020204" pitchFamily="34" charset="0"/>
              <a:buChar char="•"/>
            </a:pPr>
            <a:endParaRPr lang="en-GB" dirty="0"/>
          </a:p>
          <a:p>
            <a:pPr marL="285750" indent="-285750">
              <a:buFont typeface="Arial" panose="020B0604020202020204" pitchFamily="34" charset="0"/>
              <a:buChar char="•"/>
            </a:pPr>
            <a:r>
              <a:rPr lang="en-GB" dirty="0" smtClean="0"/>
              <a:t>Verify </a:t>
            </a:r>
            <a:r>
              <a:rPr lang="en-GB" dirty="0"/>
              <a:t>the personal histories of family members, as lies may have been </a:t>
            </a:r>
            <a:r>
              <a:rPr lang="en-GB" dirty="0" smtClean="0"/>
              <a:t>told (</a:t>
            </a:r>
            <a:r>
              <a:rPr lang="en-GB" dirty="0"/>
              <a:t>for example, that one of the </a:t>
            </a:r>
            <a:r>
              <a:rPr lang="en-GB" dirty="0" smtClean="0"/>
              <a:t>family members has </a:t>
            </a:r>
            <a:r>
              <a:rPr lang="en-GB" dirty="0"/>
              <a:t>a medical background</a:t>
            </a:r>
            <a:r>
              <a:rPr lang="en-GB" dirty="0" smtClean="0"/>
              <a:t>).</a:t>
            </a:r>
          </a:p>
          <a:p>
            <a:pPr marL="285750" indent="-285750">
              <a:buFont typeface="Arial" panose="020B0604020202020204" pitchFamily="34" charset="0"/>
              <a:buChar char="•"/>
            </a:pPr>
            <a:endParaRPr lang="en-GB" dirty="0"/>
          </a:p>
          <a:p>
            <a:pPr marL="285750" indent="-285750">
              <a:buFont typeface="Arial" panose="020B0604020202020204" pitchFamily="34" charset="0"/>
              <a:buChar char="•"/>
            </a:pPr>
            <a:r>
              <a:rPr lang="en-GB" dirty="0" smtClean="0"/>
              <a:t>Remember </a:t>
            </a:r>
            <a:r>
              <a:rPr lang="en-GB" dirty="0"/>
              <a:t>that some parents may be extremely manipulative </a:t>
            </a:r>
            <a:r>
              <a:rPr lang="en-GB" dirty="0" smtClean="0"/>
              <a:t>and convincing</a:t>
            </a:r>
            <a:r>
              <a:rPr lang="en-GB" dirty="0"/>
              <a:t>. They may be </a:t>
            </a:r>
            <a:r>
              <a:rPr lang="en-GB" dirty="0" smtClean="0"/>
              <a:t>intelligent enough to research medical conditions, and know </a:t>
            </a:r>
            <a:r>
              <a:rPr lang="en-GB" dirty="0"/>
              <a:t>how to </a:t>
            </a:r>
            <a:r>
              <a:rPr lang="en-GB" dirty="0" smtClean="0"/>
              <a:t>invoke complaints </a:t>
            </a:r>
            <a:r>
              <a:rPr lang="en-GB" dirty="0"/>
              <a:t>procedures.</a:t>
            </a:r>
          </a:p>
        </p:txBody>
      </p:sp>
      <p:sp>
        <p:nvSpPr>
          <p:cNvPr id="3" name="Rectangle 2"/>
          <p:cNvSpPr/>
          <p:nvPr/>
        </p:nvSpPr>
        <p:spPr>
          <a:xfrm>
            <a:off x="1079612" y="980728"/>
            <a:ext cx="3812262" cy="461665"/>
          </a:xfrm>
          <a:prstGeom prst="rect">
            <a:avLst/>
          </a:prstGeom>
        </p:spPr>
        <p:txBody>
          <a:bodyPr wrap="none">
            <a:spAutoFit/>
          </a:bodyPr>
          <a:lstStyle/>
          <a:p>
            <a:r>
              <a:rPr lang="en-GB" sz="2400" b="1" dirty="0" smtClean="0">
                <a:solidFill>
                  <a:srgbClr val="002060"/>
                </a:solidFill>
              </a:rPr>
              <a:t>Intervention – Key points</a:t>
            </a:r>
            <a:endParaRPr lang="en-GB" sz="2400" b="1" dirty="0">
              <a:solidFill>
                <a:srgbClr val="002060"/>
              </a:solidFill>
            </a:endParaRPr>
          </a:p>
        </p:txBody>
      </p:sp>
    </p:spTree>
    <p:extLst>
      <p:ext uri="{BB962C8B-B14F-4D97-AF65-F5344CB8AC3E}">
        <p14:creationId xmlns:p14="http://schemas.microsoft.com/office/powerpoint/2010/main" val="425382664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755576" y="908720"/>
            <a:ext cx="7776864" cy="4462760"/>
          </a:xfrm>
          <a:prstGeom prst="rect">
            <a:avLst/>
          </a:prstGeom>
        </p:spPr>
        <p:txBody>
          <a:bodyPr wrap="square">
            <a:spAutoFit/>
          </a:bodyPr>
          <a:lstStyle/>
          <a:p>
            <a:r>
              <a:rPr lang="en-GB" sz="2400" b="1" dirty="0">
                <a:solidFill>
                  <a:srgbClr val="002060"/>
                </a:solidFill>
                <a:latin typeface="MyriadMMSemiBold"/>
              </a:rPr>
              <a:t>Working with children and </a:t>
            </a:r>
            <a:r>
              <a:rPr lang="en-GB" sz="2400" b="1" dirty="0" smtClean="0">
                <a:solidFill>
                  <a:srgbClr val="002060"/>
                </a:solidFill>
                <a:latin typeface="MyriadMMSemiBold"/>
              </a:rPr>
              <a:t>families</a:t>
            </a:r>
          </a:p>
          <a:p>
            <a:endParaRPr lang="en-GB" sz="2400" b="1" dirty="0">
              <a:solidFill>
                <a:srgbClr val="002060"/>
              </a:solidFill>
              <a:latin typeface="MyriadMMSemiBold"/>
            </a:endParaRPr>
          </a:p>
          <a:p>
            <a:pPr marL="285750" indent="-285750">
              <a:buFont typeface="Arial" panose="020B0604020202020204" pitchFamily="34" charset="0"/>
              <a:buChar char="•"/>
            </a:pPr>
            <a:r>
              <a:rPr lang="en-GB" dirty="0" smtClean="0">
                <a:solidFill>
                  <a:srgbClr val="000000"/>
                </a:solidFill>
              </a:rPr>
              <a:t>There should be a presumption of openness, joint decision making, and a willingness to listen to families and capitalise on their strengths, but the guiding principle should always be what is in the best interests of the child.</a:t>
            </a:r>
          </a:p>
          <a:p>
            <a:endParaRPr lang="en-GB" sz="1000" dirty="0" smtClean="0">
              <a:solidFill>
                <a:srgbClr val="000000"/>
              </a:solidFill>
            </a:endParaRPr>
          </a:p>
          <a:p>
            <a:pPr marL="285750" indent="-285750">
              <a:buFont typeface="Arial" panose="020B0604020202020204" pitchFamily="34" charset="0"/>
              <a:buChar char="•"/>
            </a:pPr>
            <a:r>
              <a:rPr lang="en-GB" dirty="0" smtClean="0"/>
              <a:t>However keeping in mind that being honest about suspicions may scare off the parent, making it difficult to gain evidence, or can lead to an increase in harmful behaviour in an attempt to be more convincing.</a:t>
            </a:r>
          </a:p>
          <a:p>
            <a:pPr marL="285750" indent="-285750">
              <a:buFont typeface="Arial" panose="020B0604020202020204" pitchFamily="34" charset="0"/>
              <a:buChar char="•"/>
            </a:pPr>
            <a:endParaRPr lang="en-GB" sz="1000" dirty="0">
              <a:solidFill>
                <a:srgbClr val="000000"/>
              </a:solidFill>
              <a:latin typeface="MyriadMMLight"/>
            </a:endParaRPr>
          </a:p>
          <a:p>
            <a:pPr marL="285750" indent="-285750">
              <a:buFont typeface="Arial" panose="020B0604020202020204" pitchFamily="34" charset="0"/>
              <a:buChar char="•"/>
            </a:pPr>
            <a:r>
              <a:rPr lang="en-GB" dirty="0" smtClean="0">
                <a:solidFill>
                  <a:srgbClr val="000000"/>
                </a:solidFill>
              </a:rPr>
              <a:t>Where </a:t>
            </a:r>
            <a:r>
              <a:rPr lang="en-GB" dirty="0">
                <a:solidFill>
                  <a:srgbClr val="000000"/>
                </a:solidFill>
              </a:rPr>
              <a:t>it is suspected or confirmed that illness has been fabricated or induced in a child, </a:t>
            </a:r>
            <a:r>
              <a:rPr lang="en-GB" dirty="0" smtClean="0">
                <a:solidFill>
                  <a:srgbClr val="000000"/>
                </a:solidFill>
              </a:rPr>
              <a:t>all decisions </a:t>
            </a:r>
            <a:r>
              <a:rPr lang="en-GB" dirty="0">
                <a:solidFill>
                  <a:srgbClr val="000000"/>
                </a:solidFill>
              </a:rPr>
              <a:t>about what and when to tell parents and children should be taken by senior </a:t>
            </a:r>
            <a:r>
              <a:rPr lang="en-GB" dirty="0" smtClean="0">
                <a:solidFill>
                  <a:srgbClr val="000000"/>
                </a:solidFill>
              </a:rPr>
              <a:t>staff within </a:t>
            </a:r>
            <a:r>
              <a:rPr lang="en-GB" dirty="0">
                <a:solidFill>
                  <a:srgbClr val="000000"/>
                </a:solidFill>
              </a:rPr>
              <a:t>the multi-agency team. </a:t>
            </a:r>
            <a:endParaRPr lang="en-GB" dirty="0" smtClean="0">
              <a:solidFill>
                <a:srgbClr val="000000"/>
              </a:solidFill>
            </a:endParaRPr>
          </a:p>
        </p:txBody>
      </p:sp>
    </p:spTree>
    <p:extLst>
      <p:ext uri="{BB962C8B-B14F-4D97-AF65-F5344CB8AC3E}">
        <p14:creationId xmlns:p14="http://schemas.microsoft.com/office/powerpoint/2010/main" val="33606288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971600" y="1412776"/>
            <a:ext cx="7843814" cy="4431983"/>
          </a:xfrm>
          <a:prstGeom prst="rect">
            <a:avLst/>
          </a:prstGeom>
        </p:spPr>
        <p:txBody>
          <a:bodyPr wrap="none">
            <a:spAutoFit/>
          </a:bodyPr>
          <a:lstStyle/>
          <a:p>
            <a:r>
              <a:rPr lang="en-GB" sz="2000" b="1" dirty="0" smtClean="0">
                <a:solidFill>
                  <a:srgbClr val="002060"/>
                </a:solidFill>
              </a:rPr>
              <a:t>References:</a:t>
            </a:r>
          </a:p>
          <a:p>
            <a:endParaRPr lang="en-GB" sz="2000" b="1" dirty="0" smtClean="0">
              <a:solidFill>
                <a:srgbClr val="002060"/>
              </a:solidFill>
            </a:endParaRPr>
          </a:p>
          <a:p>
            <a:pPr marL="285750" indent="-285750">
              <a:buFont typeface="Arial" panose="020B0604020202020204" pitchFamily="34" charset="0"/>
              <a:buChar char="•"/>
            </a:pPr>
            <a:r>
              <a:rPr lang="en-GB" dirty="0"/>
              <a:t>HM Government (2008) Safeguarding children in </a:t>
            </a:r>
            <a:r>
              <a:rPr lang="en-GB" dirty="0" smtClean="0"/>
              <a:t>whom</a:t>
            </a:r>
          </a:p>
          <a:p>
            <a:r>
              <a:rPr lang="en-GB" dirty="0" smtClean="0"/>
              <a:t>illness is fabricated or induced</a:t>
            </a:r>
            <a:r>
              <a:rPr lang="en-GB" dirty="0"/>
              <a:t>: supplementary guidance to </a:t>
            </a:r>
            <a:endParaRPr lang="en-GB" dirty="0" smtClean="0"/>
          </a:p>
          <a:p>
            <a:r>
              <a:rPr lang="en-GB" dirty="0" smtClean="0"/>
              <a:t>Working Together </a:t>
            </a:r>
            <a:r>
              <a:rPr lang="en-GB" dirty="0"/>
              <a:t>to safeguard children.</a:t>
            </a:r>
          </a:p>
          <a:p>
            <a:r>
              <a:rPr lang="en-GB" dirty="0"/>
              <a:t>Nottingham: DCSF Publications.</a:t>
            </a:r>
          </a:p>
          <a:p>
            <a:endParaRPr lang="en-GB" dirty="0" smtClean="0"/>
          </a:p>
          <a:p>
            <a:pPr marL="285750" indent="-285750">
              <a:buFont typeface="Arial" panose="020B0604020202020204" pitchFamily="34" charset="0"/>
              <a:buChar char="•"/>
            </a:pPr>
            <a:r>
              <a:rPr lang="en-GB" dirty="0" smtClean="0"/>
              <a:t>Edinburgh </a:t>
            </a:r>
            <a:r>
              <a:rPr lang="en-GB" dirty="0"/>
              <a:t>University Research </a:t>
            </a:r>
            <a:r>
              <a:rPr lang="en-GB" dirty="0" smtClean="0"/>
              <a:t>2011 : </a:t>
            </a:r>
            <a:r>
              <a:rPr lang="en-GB" dirty="0"/>
              <a:t>Fabricated or induced illness </a:t>
            </a:r>
            <a:endParaRPr lang="en-GB" dirty="0" smtClean="0"/>
          </a:p>
          <a:p>
            <a:r>
              <a:rPr lang="en-GB" dirty="0" smtClean="0"/>
              <a:t>in </a:t>
            </a:r>
            <a:r>
              <a:rPr lang="en-GB" dirty="0"/>
              <a:t>children: A rare form of </a:t>
            </a:r>
            <a:r>
              <a:rPr lang="en-GB" dirty="0" smtClean="0"/>
              <a:t>child abuse?</a:t>
            </a:r>
          </a:p>
          <a:p>
            <a:endParaRPr lang="en-GB" dirty="0"/>
          </a:p>
          <a:p>
            <a:pPr marL="285750" indent="-285750">
              <a:buFont typeface="Arial" panose="020B0604020202020204" pitchFamily="34" charset="0"/>
              <a:buChar char="•"/>
            </a:pPr>
            <a:r>
              <a:rPr lang="en-US" altLang="en-US" dirty="0"/>
              <a:t>https://www.nhs.uk/conditions</a:t>
            </a:r>
            <a:r>
              <a:rPr lang="en-GB" i="1" dirty="0"/>
              <a:t>/</a:t>
            </a:r>
            <a:r>
              <a:rPr lang="en-US" altLang="en-US" dirty="0"/>
              <a:t>Fabricated or induced illness </a:t>
            </a:r>
          </a:p>
          <a:p>
            <a:endParaRPr lang="en-GB" sz="1600" dirty="0" smtClean="0"/>
          </a:p>
          <a:p>
            <a:pPr marL="285750" indent="-285750">
              <a:buFont typeface="Arial" panose="020B0604020202020204" pitchFamily="34" charset="0"/>
              <a:buChar char="•"/>
            </a:pPr>
            <a:endParaRPr lang="en-GB" sz="1600" dirty="0"/>
          </a:p>
          <a:p>
            <a:endParaRPr lang="en-GB" sz="1600" dirty="0"/>
          </a:p>
          <a:p>
            <a:endParaRPr lang="en-GB" sz="1600" dirty="0"/>
          </a:p>
          <a:p>
            <a:endParaRPr lang="en-GB" sz="1600" dirty="0"/>
          </a:p>
        </p:txBody>
      </p:sp>
    </p:spTree>
    <p:extLst>
      <p:ext uri="{BB962C8B-B14F-4D97-AF65-F5344CB8AC3E}">
        <p14:creationId xmlns:p14="http://schemas.microsoft.com/office/powerpoint/2010/main" val="29894636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33569" y="908720"/>
            <a:ext cx="4546436" cy="584775"/>
          </a:xfrm>
          <a:prstGeom prst="rect">
            <a:avLst/>
          </a:prstGeom>
        </p:spPr>
        <p:txBody>
          <a:bodyPr wrap="none">
            <a:spAutoFit/>
          </a:bodyPr>
          <a:lstStyle/>
          <a:p>
            <a:pPr algn="ctr"/>
            <a:r>
              <a:rPr lang="en-GB" sz="3200" b="1" dirty="0" smtClean="0">
                <a:solidFill>
                  <a:srgbClr val="002060"/>
                </a:solidFill>
              </a:rPr>
              <a:t>Reflecting on Practice</a:t>
            </a:r>
          </a:p>
        </p:txBody>
      </p:sp>
      <p:sp>
        <p:nvSpPr>
          <p:cNvPr id="3" name="Rectangle 2"/>
          <p:cNvSpPr/>
          <p:nvPr/>
        </p:nvSpPr>
        <p:spPr>
          <a:xfrm>
            <a:off x="840839" y="1460644"/>
            <a:ext cx="7266823" cy="4370427"/>
          </a:xfrm>
          <a:prstGeom prst="rect">
            <a:avLst/>
          </a:prstGeom>
        </p:spPr>
        <p:txBody>
          <a:bodyPr wrap="square">
            <a:spAutoFit/>
          </a:bodyPr>
          <a:lstStyle/>
          <a:p>
            <a:r>
              <a:rPr lang="en-GB" b="1" dirty="0" smtClean="0">
                <a:solidFill>
                  <a:srgbClr val="002060"/>
                </a:solidFill>
              </a:rPr>
              <a:t>Questions raised by the participants during Child Protections Practitioners Forum training and development session on  6</a:t>
            </a:r>
            <a:r>
              <a:rPr lang="en-GB" b="1" baseline="30000" dirty="0" smtClean="0">
                <a:solidFill>
                  <a:srgbClr val="002060"/>
                </a:solidFill>
              </a:rPr>
              <a:t>th</a:t>
            </a:r>
            <a:r>
              <a:rPr lang="en-GB" b="1" dirty="0" smtClean="0">
                <a:solidFill>
                  <a:srgbClr val="002060"/>
                </a:solidFill>
              </a:rPr>
              <a:t> &amp; 8</a:t>
            </a:r>
            <a:r>
              <a:rPr lang="en-GB" b="1" baseline="30000" dirty="0" smtClean="0">
                <a:solidFill>
                  <a:srgbClr val="002060"/>
                </a:solidFill>
              </a:rPr>
              <a:t>th</a:t>
            </a:r>
            <a:r>
              <a:rPr lang="en-GB" b="1" dirty="0" smtClean="0">
                <a:solidFill>
                  <a:srgbClr val="002060"/>
                </a:solidFill>
              </a:rPr>
              <a:t> December 2017:</a:t>
            </a:r>
          </a:p>
          <a:p>
            <a:pPr marL="285750" indent="-285750">
              <a:buFontTx/>
              <a:buChar char="-"/>
            </a:pPr>
            <a:r>
              <a:rPr lang="en-GB" sz="1600" dirty="0" smtClean="0">
                <a:solidFill>
                  <a:srgbClr val="002060"/>
                </a:solidFill>
              </a:rPr>
              <a:t>How do we support staff who are working with concerns over fabricated and induced illness for a child?</a:t>
            </a:r>
          </a:p>
          <a:p>
            <a:pPr marL="285750" indent="-285750">
              <a:buFontTx/>
              <a:buChar char="-"/>
            </a:pPr>
            <a:r>
              <a:rPr lang="en-GB" sz="1600" dirty="0" smtClean="0">
                <a:solidFill>
                  <a:srgbClr val="002060"/>
                </a:solidFill>
              </a:rPr>
              <a:t>How do workers manage their anxieties and frustrations when they have concerns over fabricated and induced illness for a child?</a:t>
            </a:r>
          </a:p>
          <a:p>
            <a:pPr marL="285750" indent="-285750">
              <a:buFontTx/>
              <a:buChar char="-"/>
            </a:pPr>
            <a:r>
              <a:rPr lang="en-GB" sz="1600" dirty="0" smtClean="0">
                <a:solidFill>
                  <a:srgbClr val="002060"/>
                </a:solidFill>
              </a:rPr>
              <a:t>Why does it take so long for fabricated and induced illness to be confirmed?</a:t>
            </a:r>
          </a:p>
          <a:p>
            <a:pPr marL="285750" indent="-285750">
              <a:buFontTx/>
              <a:buChar char="-"/>
            </a:pPr>
            <a:r>
              <a:rPr lang="en-GB" sz="1600" dirty="0" smtClean="0">
                <a:solidFill>
                  <a:srgbClr val="002060"/>
                </a:solidFill>
              </a:rPr>
              <a:t>Is it more prevalent for younger children?</a:t>
            </a:r>
          </a:p>
          <a:p>
            <a:pPr marL="285750" indent="-285750">
              <a:buFontTx/>
              <a:buChar char="-"/>
            </a:pPr>
            <a:r>
              <a:rPr lang="en-GB" sz="1600" dirty="0" smtClean="0">
                <a:solidFill>
                  <a:srgbClr val="002060"/>
                </a:solidFill>
              </a:rPr>
              <a:t>What information should be recorded when staff start to worry about fabricated and induced illness?</a:t>
            </a:r>
          </a:p>
          <a:p>
            <a:pPr marL="285750" indent="-285750">
              <a:buFontTx/>
              <a:buChar char="-"/>
            </a:pPr>
            <a:r>
              <a:rPr lang="en-GB" sz="1600" dirty="0" smtClean="0">
                <a:solidFill>
                  <a:srgbClr val="002060"/>
                </a:solidFill>
              </a:rPr>
              <a:t>Who can confirm whether there is fabricated and induced illness?</a:t>
            </a:r>
          </a:p>
          <a:p>
            <a:endParaRPr lang="en-GB" sz="1600" dirty="0">
              <a:solidFill>
                <a:srgbClr val="002060"/>
              </a:solidFill>
            </a:endParaRPr>
          </a:p>
          <a:p>
            <a:r>
              <a:rPr lang="en-GB" sz="1600" dirty="0" smtClean="0">
                <a:solidFill>
                  <a:srgbClr val="002060"/>
                </a:solidFill>
              </a:rPr>
              <a:t>During the training and development sessions some of the questions were answered within the following presentation.  Other queries were explored as part of the group discussion.</a:t>
            </a:r>
            <a:endParaRPr lang="en-GB" sz="1600" dirty="0">
              <a:solidFill>
                <a:srgbClr val="002060"/>
              </a:solidFill>
            </a:endParaRPr>
          </a:p>
        </p:txBody>
      </p:sp>
    </p:spTree>
    <p:extLst>
      <p:ext uri="{BB962C8B-B14F-4D97-AF65-F5344CB8AC3E}">
        <p14:creationId xmlns:p14="http://schemas.microsoft.com/office/powerpoint/2010/main" val="33431782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55576" y="620688"/>
            <a:ext cx="7200800" cy="589072"/>
          </a:xfrm>
          <a:prstGeom prst="rect">
            <a:avLst/>
          </a:prstGeom>
        </p:spPr>
        <p:txBody>
          <a:bodyPr wrap="square">
            <a:spAutoFit/>
          </a:bodyPr>
          <a:lstStyle/>
          <a:p>
            <a:pPr algn="just">
              <a:lnSpc>
                <a:spcPct val="150000"/>
              </a:lnSpc>
              <a:spcAft>
                <a:spcPts val="0"/>
              </a:spcAft>
            </a:pPr>
            <a:r>
              <a:rPr lang="en-GB" sz="2400" b="1" dirty="0">
                <a:solidFill>
                  <a:srgbClr val="002060"/>
                </a:solidFill>
                <a:latin typeface="Calibri" panose="020F0502020204030204" pitchFamily="34" charset="0"/>
                <a:ea typeface="Calibri" panose="020F0502020204030204" pitchFamily="34" charset="0"/>
                <a:cs typeface="Times New Roman" panose="02020603050405020304" pitchFamily="18" charset="0"/>
              </a:rPr>
              <a:t>The Forth Valley Child </a:t>
            </a:r>
            <a:r>
              <a:rPr lang="en-GB" sz="2400" b="1" dirty="0" smtClean="0">
                <a:solidFill>
                  <a:srgbClr val="002060"/>
                </a:solidFill>
                <a:latin typeface="Calibri" panose="020F0502020204030204" pitchFamily="34" charset="0"/>
                <a:ea typeface="Calibri" panose="020F0502020204030204" pitchFamily="34" charset="0"/>
                <a:cs typeface="Times New Roman" panose="02020603050405020304" pitchFamily="18" charset="0"/>
              </a:rPr>
              <a:t>Protection Guidance</a:t>
            </a:r>
            <a:endParaRPr lang="en-GB" sz="2000" b="1"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Rectangle 2"/>
          <p:cNvSpPr/>
          <p:nvPr/>
        </p:nvSpPr>
        <p:spPr>
          <a:xfrm>
            <a:off x="781567" y="1224355"/>
            <a:ext cx="7399800" cy="4662815"/>
          </a:xfrm>
          <a:prstGeom prst="rect">
            <a:avLst/>
          </a:prstGeom>
        </p:spPr>
        <p:txBody>
          <a:bodyPr wrap="square">
            <a:spAutoFit/>
          </a:bodyPr>
          <a:lstStyle/>
          <a:p>
            <a:pPr algn="just">
              <a:lnSpc>
                <a:spcPct val="150000"/>
              </a:lnSpc>
              <a:spcAft>
                <a:spcPts val="0"/>
              </a:spcAft>
            </a:pPr>
            <a:r>
              <a:rPr lang="en-GB" b="1" dirty="0" smtClean="0">
                <a:ea typeface="Calibri" panose="020F0502020204030204" pitchFamily="34" charset="0"/>
                <a:cs typeface="Arial" panose="020B0604020202020204" pitchFamily="34" charset="0"/>
              </a:rPr>
              <a:t>AGENDA ITEMS INCLUDE:</a:t>
            </a:r>
          </a:p>
          <a:p>
            <a:pPr marL="285750" indent="-285750" algn="just">
              <a:lnSpc>
                <a:spcPct val="150000"/>
              </a:lnSpc>
              <a:spcAft>
                <a:spcPts val="0"/>
              </a:spcAft>
              <a:buFont typeface="Arial" panose="020B0604020202020204" pitchFamily="34" charset="0"/>
              <a:buChar char="•"/>
            </a:pPr>
            <a:r>
              <a:rPr lang="en-GB" dirty="0" smtClean="0">
                <a:ea typeface="Calibri" panose="020F0502020204030204" pitchFamily="34" charset="0"/>
                <a:cs typeface="Arial" panose="020B0604020202020204" pitchFamily="34" charset="0"/>
              </a:rPr>
              <a:t>What </a:t>
            </a:r>
            <a:r>
              <a:rPr lang="en-GB" dirty="0">
                <a:ea typeface="Calibri" panose="020F0502020204030204" pitchFamily="34" charset="0"/>
                <a:cs typeface="Arial" panose="020B0604020202020204" pitchFamily="34" charset="0"/>
              </a:rPr>
              <a:t>is Harm and Significant Harm in a Child Protection </a:t>
            </a:r>
            <a:r>
              <a:rPr lang="en-GB" dirty="0" smtClean="0">
                <a:ea typeface="Calibri" panose="020F0502020204030204" pitchFamily="34" charset="0"/>
                <a:cs typeface="Arial" panose="020B0604020202020204" pitchFamily="34" charset="0"/>
              </a:rPr>
              <a:t>Context?</a:t>
            </a:r>
          </a:p>
          <a:p>
            <a:pPr marL="285750" indent="-285750" algn="just">
              <a:lnSpc>
                <a:spcPct val="150000"/>
              </a:lnSpc>
              <a:spcAft>
                <a:spcPts val="0"/>
              </a:spcAft>
              <a:buFont typeface="Arial" panose="020B0604020202020204" pitchFamily="34" charset="0"/>
              <a:buChar char="•"/>
            </a:pPr>
            <a:r>
              <a:rPr lang="en-GB" dirty="0" smtClean="0">
                <a:ea typeface="Calibri" panose="020F0502020204030204" pitchFamily="34" charset="0"/>
                <a:cs typeface="Arial" panose="020B0604020202020204" pitchFamily="34" charset="0"/>
              </a:rPr>
              <a:t>What </a:t>
            </a:r>
            <a:r>
              <a:rPr lang="en-GB" dirty="0">
                <a:ea typeface="Calibri" panose="020F0502020204030204" pitchFamily="34" charset="0"/>
                <a:cs typeface="Arial" panose="020B0604020202020204" pitchFamily="34" charset="0"/>
              </a:rPr>
              <a:t>is Risk in a Child Protection </a:t>
            </a:r>
            <a:r>
              <a:rPr lang="en-GB" dirty="0" smtClean="0">
                <a:ea typeface="Calibri" panose="020F0502020204030204" pitchFamily="34" charset="0"/>
                <a:cs typeface="Arial" panose="020B0604020202020204" pitchFamily="34" charset="0"/>
              </a:rPr>
              <a:t>Context ?</a:t>
            </a:r>
          </a:p>
          <a:p>
            <a:pPr marL="285750" indent="-285750" algn="just">
              <a:lnSpc>
                <a:spcPct val="150000"/>
              </a:lnSpc>
              <a:buFont typeface="Arial" panose="020B0604020202020204" pitchFamily="34" charset="0"/>
              <a:buChar char="•"/>
            </a:pPr>
            <a:r>
              <a:rPr lang="en-GB" dirty="0">
                <a:ea typeface="Calibri" panose="020F0502020204030204" pitchFamily="34" charset="0"/>
                <a:cs typeface="Arial" panose="020B0604020202020204" pitchFamily="34" charset="0"/>
              </a:rPr>
              <a:t>Recording and Analysing </a:t>
            </a:r>
            <a:r>
              <a:rPr lang="en-GB" dirty="0" smtClean="0">
                <a:ea typeface="Calibri" panose="020F0502020204030204" pitchFamily="34" charset="0"/>
                <a:cs typeface="Arial" panose="020B0604020202020204" pitchFamily="34" charset="0"/>
              </a:rPr>
              <a:t>Information</a:t>
            </a:r>
          </a:p>
          <a:p>
            <a:pPr marL="285750" indent="-285750" algn="just">
              <a:lnSpc>
                <a:spcPct val="150000"/>
              </a:lnSpc>
              <a:buFont typeface="Arial" panose="020B0604020202020204" pitchFamily="34" charset="0"/>
              <a:buChar char="•"/>
            </a:pPr>
            <a:r>
              <a:rPr lang="en-GB" dirty="0">
                <a:ea typeface="Calibri" panose="020F0502020204030204" pitchFamily="34" charset="0"/>
                <a:cs typeface="Arial" panose="020B0604020202020204" pitchFamily="34" charset="0"/>
              </a:rPr>
              <a:t>Non Engaging </a:t>
            </a:r>
            <a:r>
              <a:rPr lang="en-GB" dirty="0" smtClean="0">
                <a:ea typeface="Calibri" panose="020F0502020204030204" pitchFamily="34" charset="0"/>
                <a:cs typeface="Arial" panose="020B0604020202020204" pitchFamily="34" charset="0"/>
              </a:rPr>
              <a:t>Families</a:t>
            </a:r>
          </a:p>
          <a:p>
            <a:pPr marL="285750" indent="-285750" algn="just">
              <a:lnSpc>
                <a:spcPct val="150000"/>
              </a:lnSpc>
              <a:buFont typeface="Arial" panose="020B0604020202020204" pitchFamily="34" charset="0"/>
              <a:buChar char="•"/>
            </a:pPr>
            <a:r>
              <a:rPr lang="en-GB" dirty="0">
                <a:ea typeface="Calibri" panose="020F0502020204030204" pitchFamily="34" charset="0"/>
                <a:cs typeface="Arial" panose="020B0604020202020204" pitchFamily="34" charset="0"/>
              </a:rPr>
              <a:t>Risk Assessment of Accumulative </a:t>
            </a:r>
            <a:r>
              <a:rPr lang="en-GB" dirty="0" smtClean="0">
                <a:ea typeface="Calibri" panose="020F0502020204030204" pitchFamily="34" charset="0"/>
                <a:cs typeface="Arial" panose="020B0604020202020204" pitchFamily="34" charset="0"/>
              </a:rPr>
              <a:t>Concerns</a:t>
            </a:r>
          </a:p>
          <a:p>
            <a:pPr algn="just">
              <a:lnSpc>
                <a:spcPct val="150000"/>
              </a:lnSpc>
            </a:pPr>
            <a:endParaRPr lang="en-GB" dirty="0" smtClean="0">
              <a:ea typeface="Calibri" panose="020F0502020204030204" pitchFamily="34" charset="0"/>
              <a:cs typeface="Arial" panose="020B0604020202020204" pitchFamily="34" charset="0"/>
            </a:endParaRPr>
          </a:p>
          <a:p>
            <a:pPr algn="just">
              <a:lnSpc>
                <a:spcPct val="150000"/>
              </a:lnSpc>
            </a:pPr>
            <a:r>
              <a:rPr lang="en-GB" dirty="0" smtClean="0">
                <a:ea typeface="Calibri" panose="020F0502020204030204" pitchFamily="34" charset="0"/>
                <a:cs typeface="Arial" panose="020B0604020202020204" pitchFamily="34" charset="0"/>
              </a:rPr>
              <a:t>Each of these items should be taken into account when addressing the possibility of: </a:t>
            </a:r>
          </a:p>
          <a:p>
            <a:pPr marL="285750" indent="-285750" algn="just">
              <a:lnSpc>
                <a:spcPct val="150000"/>
              </a:lnSpc>
              <a:buFont typeface="Arial" panose="020B0604020202020204" pitchFamily="34" charset="0"/>
              <a:buChar char="•"/>
            </a:pPr>
            <a:r>
              <a:rPr lang="en-GB" b="1" dirty="0">
                <a:ea typeface="Calibri" panose="020F0502020204030204" pitchFamily="34" charset="0"/>
                <a:cs typeface="Arial" panose="020B0604020202020204" pitchFamily="34" charset="0"/>
              </a:rPr>
              <a:t>Fabricated or Induced Illness</a:t>
            </a:r>
            <a:r>
              <a:rPr lang="en-GB" dirty="0">
                <a:ea typeface="Calibri" panose="020F0502020204030204" pitchFamily="34" charset="0"/>
                <a:cs typeface="Arial" panose="020B0604020202020204" pitchFamily="34" charset="0"/>
              </a:rPr>
              <a:t>……   page </a:t>
            </a:r>
            <a:r>
              <a:rPr lang="en-GB" dirty="0" smtClean="0">
                <a:ea typeface="Calibri" panose="020F0502020204030204" pitchFamily="34" charset="0"/>
                <a:cs typeface="Arial" panose="020B0604020202020204" pitchFamily="34" charset="0"/>
              </a:rPr>
              <a:t>99</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1175236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683568" y="1256312"/>
            <a:ext cx="7848872" cy="5526321"/>
          </a:xfrm>
          <a:prstGeom prst="rect">
            <a:avLst/>
          </a:prstGeom>
        </p:spPr>
        <p:txBody>
          <a:bodyPr wrap="square">
            <a:spAutoFit/>
          </a:bodyPr>
          <a:lstStyle/>
          <a:p>
            <a:pPr>
              <a:lnSpc>
                <a:spcPct val="107000"/>
              </a:lnSpc>
              <a:spcAft>
                <a:spcPts val="0"/>
              </a:spcAft>
            </a:pPr>
            <a:r>
              <a:rPr lang="en-GB" b="1" dirty="0" smtClean="0">
                <a:solidFill>
                  <a:srgbClr val="002060"/>
                </a:solidFill>
                <a:latin typeface="+mj-lt"/>
                <a:ea typeface="Calibri" panose="020F0502020204030204" pitchFamily="34" charset="0"/>
                <a:cs typeface="MyriadMMLight"/>
              </a:rPr>
              <a:t>Fabricating an illness:</a:t>
            </a:r>
          </a:p>
          <a:p>
            <a:pPr marL="285750" indent="-285750">
              <a:lnSpc>
                <a:spcPct val="107000"/>
              </a:lnSpc>
              <a:buFont typeface="Arial" panose="020B0604020202020204" pitchFamily="34" charset="0"/>
              <a:buChar char="•"/>
            </a:pPr>
            <a:r>
              <a:rPr lang="en-GB" sz="1600" dirty="0" smtClean="0">
                <a:solidFill>
                  <a:srgbClr val="000000"/>
                </a:solidFill>
                <a:latin typeface="+mj-lt"/>
                <a:ea typeface="Calibri" panose="020F0502020204030204" pitchFamily="34" charset="0"/>
                <a:cs typeface="MyriadMMLight"/>
              </a:rPr>
              <a:t>Claiming </a:t>
            </a:r>
            <a:r>
              <a:rPr lang="en-GB" sz="1600" dirty="0">
                <a:solidFill>
                  <a:srgbClr val="000000"/>
                </a:solidFill>
                <a:latin typeface="+mj-lt"/>
                <a:ea typeface="Calibri" panose="020F0502020204030204" pitchFamily="34" charset="0"/>
                <a:cs typeface="MyriadMMLight"/>
              </a:rPr>
              <a:t>the child has symptoms which are unverifiable unless observed directly, such as pain, frequency of passing urine, vomiting or fits. These claims result in unnecessary investigations and treatments which may cause secondary physical problems</a:t>
            </a:r>
            <a:r>
              <a:rPr lang="en-GB" sz="1600" dirty="0" smtClean="0">
                <a:solidFill>
                  <a:srgbClr val="000000"/>
                </a:solidFill>
                <a:latin typeface="+mj-lt"/>
                <a:ea typeface="Calibri" panose="020F0502020204030204" pitchFamily="34" charset="0"/>
                <a:cs typeface="MyriadMMLight"/>
              </a:rPr>
              <a:t>;</a:t>
            </a:r>
          </a:p>
          <a:p>
            <a:pPr>
              <a:lnSpc>
                <a:spcPct val="107000"/>
              </a:lnSpc>
            </a:pPr>
            <a:endParaRPr lang="en-GB" sz="1600" dirty="0" smtClean="0">
              <a:solidFill>
                <a:srgbClr val="000000"/>
              </a:solidFill>
              <a:latin typeface="+mj-lt"/>
              <a:ea typeface="Calibri" panose="020F0502020204030204" pitchFamily="34" charset="0"/>
              <a:cs typeface="MyriadMMLight"/>
            </a:endParaRPr>
          </a:p>
          <a:p>
            <a:pPr marL="285750" indent="-285750">
              <a:lnSpc>
                <a:spcPct val="107000"/>
              </a:lnSpc>
              <a:buFont typeface="Arial" panose="020B0604020202020204" pitchFamily="34" charset="0"/>
              <a:buChar char="•"/>
            </a:pPr>
            <a:r>
              <a:rPr lang="en-GB" sz="1600" dirty="0" smtClean="0">
                <a:solidFill>
                  <a:srgbClr val="000000"/>
                </a:solidFill>
                <a:latin typeface="+mj-lt"/>
                <a:ea typeface="Calibri" panose="020F0502020204030204" pitchFamily="34" charset="0"/>
                <a:cs typeface="MyriadMMLight"/>
              </a:rPr>
              <a:t>Exaggerating </a:t>
            </a:r>
            <a:r>
              <a:rPr lang="en-GB" sz="1600" dirty="0">
                <a:solidFill>
                  <a:srgbClr val="000000"/>
                </a:solidFill>
                <a:latin typeface="+mj-lt"/>
                <a:ea typeface="Calibri" panose="020F0502020204030204" pitchFamily="34" charset="0"/>
                <a:cs typeface="MyriadMMLight"/>
              </a:rPr>
              <a:t>symptoms which are unverifiable unless observed directly, causing professionals to undertake investigations and treatments which may be invasive, are unnecessary and therefore are harmful and possibly </a:t>
            </a:r>
            <a:r>
              <a:rPr lang="en-GB" sz="1600" dirty="0" smtClean="0">
                <a:solidFill>
                  <a:srgbClr val="000000"/>
                </a:solidFill>
                <a:latin typeface="+mj-lt"/>
                <a:ea typeface="Calibri" panose="020F0502020204030204" pitchFamily="34" charset="0"/>
                <a:cs typeface="MyriadMMLight"/>
              </a:rPr>
              <a:t>dangerous.</a:t>
            </a:r>
          </a:p>
          <a:p>
            <a:pPr>
              <a:lnSpc>
                <a:spcPct val="107000"/>
              </a:lnSpc>
            </a:pPr>
            <a:endParaRPr lang="en-GB" sz="1600" dirty="0">
              <a:latin typeface="+mj-lt"/>
              <a:ea typeface="Calibri" panose="020F0502020204030204" pitchFamily="34" charset="0"/>
              <a:cs typeface="Times New Roman" panose="02020603050405020304" pitchFamily="18" charset="0"/>
            </a:endParaRPr>
          </a:p>
          <a:p>
            <a:pPr>
              <a:lnSpc>
                <a:spcPct val="107000"/>
              </a:lnSpc>
              <a:spcAft>
                <a:spcPts val="0"/>
              </a:spcAft>
            </a:pPr>
            <a:r>
              <a:rPr lang="en-GB" b="1" dirty="0" smtClean="0">
                <a:solidFill>
                  <a:srgbClr val="002060"/>
                </a:solidFill>
                <a:latin typeface="+mj-lt"/>
                <a:ea typeface="Calibri" panose="020F0502020204030204" pitchFamily="34" charset="0"/>
                <a:cs typeface="Times New Roman" panose="02020603050405020304" pitchFamily="18" charset="0"/>
              </a:rPr>
              <a:t>Inducing an illness:</a:t>
            </a:r>
            <a:endParaRPr lang="en-GB" b="1" dirty="0">
              <a:solidFill>
                <a:srgbClr val="002060"/>
              </a:solidFill>
              <a:latin typeface="+mj-lt"/>
              <a:ea typeface="Calibri" panose="020F0502020204030204" pitchFamily="34" charset="0"/>
              <a:cs typeface="MyriadMMLight"/>
            </a:endParaRPr>
          </a:p>
          <a:p>
            <a:pPr marL="285750" indent="-285750">
              <a:lnSpc>
                <a:spcPct val="107000"/>
              </a:lnSpc>
              <a:spcAft>
                <a:spcPts val="0"/>
              </a:spcAft>
              <a:buFont typeface="Arial" panose="020B0604020202020204" pitchFamily="34" charset="0"/>
              <a:buChar char="•"/>
            </a:pPr>
            <a:r>
              <a:rPr lang="en-GB" sz="1600" dirty="0">
                <a:solidFill>
                  <a:srgbClr val="000000"/>
                </a:solidFill>
                <a:latin typeface="+mj-lt"/>
                <a:ea typeface="Calibri" panose="020F0502020204030204" pitchFamily="34" charset="0"/>
                <a:cs typeface="MyriadMMLight"/>
              </a:rPr>
              <a:t>D</a:t>
            </a:r>
            <a:r>
              <a:rPr lang="en-GB" sz="1600" dirty="0" smtClean="0">
                <a:solidFill>
                  <a:srgbClr val="000000"/>
                </a:solidFill>
                <a:latin typeface="+mj-lt"/>
                <a:ea typeface="Calibri" panose="020F0502020204030204" pitchFamily="34" charset="0"/>
                <a:cs typeface="MyriadMMLight"/>
              </a:rPr>
              <a:t>eliberately </a:t>
            </a:r>
            <a:r>
              <a:rPr lang="en-GB" sz="1600" dirty="0">
                <a:solidFill>
                  <a:srgbClr val="000000"/>
                </a:solidFill>
                <a:latin typeface="+mj-lt"/>
                <a:ea typeface="Calibri" panose="020F0502020204030204" pitchFamily="34" charset="0"/>
                <a:cs typeface="MyriadMMLight"/>
              </a:rPr>
              <a:t>inducing symptoms in children by administering medication or other substances, by means of intentional transient airways obstruction or by interfering with the child’s body so as to cause physical </a:t>
            </a:r>
            <a:r>
              <a:rPr lang="en-GB" sz="1600" dirty="0" smtClean="0">
                <a:solidFill>
                  <a:srgbClr val="000000"/>
                </a:solidFill>
                <a:latin typeface="+mj-lt"/>
                <a:ea typeface="Calibri" panose="020F0502020204030204" pitchFamily="34" charset="0"/>
                <a:cs typeface="MyriadMMLight"/>
              </a:rPr>
              <a:t>signs.</a:t>
            </a:r>
          </a:p>
          <a:p>
            <a:pPr>
              <a:lnSpc>
                <a:spcPct val="107000"/>
              </a:lnSpc>
              <a:spcAft>
                <a:spcPts val="0"/>
              </a:spcAft>
            </a:pPr>
            <a:endParaRPr lang="en-GB" sz="1600" dirty="0">
              <a:latin typeface="+mj-lt"/>
              <a:ea typeface="Calibri" panose="020F0502020204030204" pitchFamily="34" charset="0"/>
              <a:cs typeface="Times New Roman" panose="02020603050405020304" pitchFamily="18" charset="0"/>
            </a:endParaRPr>
          </a:p>
          <a:p>
            <a:pPr marL="285750" indent="-285750">
              <a:lnSpc>
                <a:spcPct val="107000"/>
              </a:lnSpc>
              <a:spcAft>
                <a:spcPts val="0"/>
              </a:spcAft>
              <a:buFont typeface="Arial" panose="020B0604020202020204" pitchFamily="34" charset="0"/>
              <a:buChar char="•"/>
            </a:pPr>
            <a:r>
              <a:rPr lang="en-GB" sz="1600" dirty="0">
                <a:solidFill>
                  <a:srgbClr val="000000"/>
                </a:solidFill>
                <a:latin typeface="+mj-lt"/>
                <a:ea typeface="Calibri" panose="020F0502020204030204" pitchFamily="34" charset="0"/>
                <a:cs typeface="MyriadMMLight"/>
              </a:rPr>
              <a:t>I</a:t>
            </a:r>
            <a:r>
              <a:rPr lang="en-GB" sz="1600" dirty="0" smtClean="0">
                <a:solidFill>
                  <a:srgbClr val="000000"/>
                </a:solidFill>
                <a:latin typeface="+mj-lt"/>
                <a:ea typeface="Calibri" panose="020F0502020204030204" pitchFamily="34" charset="0"/>
                <a:cs typeface="MyriadMMLight"/>
              </a:rPr>
              <a:t>nterfering </a:t>
            </a:r>
            <a:r>
              <a:rPr lang="en-GB" sz="1600" dirty="0">
                <a:solidFill>
                  <a:srgbClr val="000000"/>
                </a:solidFill>
                <a:latin typeface="+mj-lt"/>
                <a:ea typeface="Calibri" panose="020F0502020204030204" pitchFamily="34" charset="0"/>
                <a:cs typeface="MyriadMMLight"/>
              </a:rPr>
              <a:t>with treatments by over dosing with medication, not administering them or interfering with medical equipment such as infusion </a:t>
            </a:r>
            <a:r>
              <a:rPr lang="en-GB" sz="1600" dirty="0" smtClean="0">
                <a:solidFill>
                  <a:srgbClr val="000000"/>
                </a:solidFill>
                <a:latin typeface="+mj-lt"/>
                <a:ea typeface="Calibri" panose="020F0502020204030204" pitchFamily="34" charset="0"/>
                <a:cs typeface="MyriadMMLight"/>
              </a:rPr>
              <a:t>lines</a:t>
            </a:r>
            <a:r>
              <a:rPr lang="en-GB" dirty="0" smtClean="0">
                <a:solidFill>
                  <a:srgbClr val="000000"/>
                </a:solidFill>
                <a:latin typeface="+mj-lt"/>
                <a:ea typeface="Calibri" panose="020F0502020204030204" pitchFamily="34" charset="0"/>
                <a:cs typeface="MyriadMMLight"/>
              </a:rPr>
              <a:t>.</a:t>
            </a:r>
            <a:endParaRPr lang="en-GB" sz="1600" dirty="0">
              <a:latin typeface="+mj-lt"/>
              <a:ea typeface="Calibri" panose="020F0502020204030204" pitchFamily="34" charset="0"/>
              <a:cs typeface="Times New Roman" panose="02020603050405020304" pitchFamily="18" charset="0"/>
            </a:endParaRPr>
          </a:p>
          <a:p>
            <a:pPr>
              <a:lnSpc>
                <a:spcPct val="107000"/>
              </a:lnSpc>
              <a:spcAft>
                <a:spcPts val="0"/>
              </a:spcAft>
            </a:pP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2" name="Rectangle 1"/>
          <p:cNvSpPr/>
          <p:nvPr/>
        </p:nvSpPr>
        <p:spPr>
          <a:xfrm>
            <a:off x="683568" y="404664"/>
            <a:ext cx="2100255" cy="461665"/>
          </a:xfrm>
          <a:prstGeom prst="rect">
            <a:avLst/>
          </a:prstGeom>
        </p:spPr>
        <p:txBody>
          <a:bodyPr wrap="none">
            <a:spAutoFit/>
          </a:bodyPr>
          <a:lstStyle/>
          <a:p>
            <a:r>
              <a:rPr lang="en-GB" sz="2400" b="1" dirty="0" smtClean="0">
                <a:solidFill>
                  <a:srgbClr val="002060"/>
                </a:solidFill>
              </a:rPr>
              <a:t>DESCRIPTION</a:t>
            </a:r>
            <a:endParaRPr lang="en-GB" sz="2000" b="1" dirty="0">
              <a:solidFill>
                <a:srgbClr val="002060"/>
              </a:solidFill>
            </a:endParaRPr>
          </a:p>
        </p:txBody>
      </p:sp>
      <p:sp>
        <p:nvSpPr>
          <p:cNvPr id="4" name="Rectangle 3"/>
          <p:cNvSpPr/>
          <p:nvPr/>
        </p:nvSpPr>
        <p:spPr>
          <a:xfrm>
            <a:off x="4546258" y="6093296"/>
            <a:ext cx="4572000" cy="430887"/>
          </a:xfrm>
          <a:prstGeom prst="rect">
            <a:avLst/>
          </a:prstGeom>
        </p:spPr>
        <p:txBody>
          <a:bodyPr>
            <a:spAutoFit/>
          </a:bodyPr>
          <a:lstStyle/>
          <a:p>
            <a:r>
              <a:rPr lang="en-GB" sz="1100" dirty="0"/>
              <a:t>HM Government (2008) Safeguarding children in whom</a:t>
            </a:r>
          </a:p>
          <a:p>
            <a:r>
              <a:rPr lang="en-GB" sz="1100" dirty="0"/>
              <a:t>illness is fabricated or induced</a:t>
            </a:r>
            <a:r>
              <a:rPr lang="en-GB" sz="1100" dirty="0" smtClean="0"/>
              <a:t>:</a:t>
            </a:r>
            <a:endParaRPr lang="en-GB" sz="1100" dirty="0"/>
          </a:p>
        </p:txBody>
      </p:sp>
    </p:spTree>
    <p:extLst>
      <p:ext uri="{BB962C8B-B14F-4D97-AF65-F5344CB8AC3E}">
        <p14:creationId xmlns:p14="http://schemas.microsoft.com/office/powerpoint/2010/main" val="3129009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99592" y="1628800"/>
            <a:ext cx="7128792" cy="2308324"/>
          </a:xfrm>
          <a:prstGeom prst="rect">
            <a:avLst/>
          </a:prstGeom>
        </p:spPr>
        <p:txBody>
          <a:bodyPr wrap="square">
            <a:spAutoFit/>
          </a:bodyPr>
          <a:lstStyle/>
          <a:p>
            <a:pPr marL="285750" indent="-285750">
              <a:buFont typeface="Arial" panose="020B0604020202020204" pitchFamily="34" charset="0"/>
              <a:buChar char="•"/>
            </a:pPr>
            <a:r>
              <a:rPr lang="en-GB" dirty="0" smtClean="0"/>
              <a:t>Fabricated and Induced Illness </a:t>
            </a:r>
            <a:r>
              <a:rPr lang="en-GB" dirty="0"/>
              <a:t>is a </a:t>
            </a:r>
            <a:r>
              <a:rPr lang="en-GB" b="1" dirty="0"/>
              <a:t>spectrum </a:t>
            </a:r>
            <a:r>
              <a:rPr lang="en-GB" dirty="0"/>
              <a:t>of disorders rather than a single entity. </a:t>
            </a:r>
            <a:endParaRPr lang="en-GB" dirty="0" smtClean="0"/>
          </a:p>
          <a:p>
            <a:pPr marL="285750" indent="-285750">
              <a:buFont typeface="Arial" panose="020B0604020202020204" pitchFamily="34" charset="0"/>
              <a:buChar char="•"/>
            </a:pPr>
            <a:endParaRPr lang="en-GB" dirty="0" smtClean="0"/>
          </a:p>
          <a:p>
            <a:pPr marL="285750" indent="-285750">
              <a:buFont typeface="Arial" panose="020B0604020202020204" pitchFamily="34" charset="0"/>
              <a:buChar char="•"/>
            </a:pPr>
            <a:r>
              <a:rPr lang="en-GB" dirty="0" smtClean="0"/>
              <a:t>At </a:t>
            </a:r>
            <a:r>
              <a:rPr lang="en-GB" dirty="0"/>
              <a:t>one </a:t>
            </a:r>
            <a:r>
              <a:rPr lang="en-GB" dirty="0" smtClean="0"/>
              <a:t>end :  </a:t>
            </a:r>
            <a:r>
              <a:rPr lang="en-GB" dirty="0"/>
              <a:t>less </a:t>
            </a:r>
            <a:r>
              <a:rPr lang="en-GB" dirty="0" smtClean="0"/>
              <a:t>extreme behaviours </a:t>
            </a:r>
            <a:r>
              <a:rPr lang="en-GB" dirty="0"/>
              <a:t>include a genuine belief that the child is ill. </a:t>
            </a:r>
            <a:endParaRPr lang="en-GB" dirty="0" smtClean="0"/>
          </a:p>
          <a:p>
            <a:pPr marL="285750" indent="-285750">
              <a:buFont typeface="Arial" panose="020B0604020202020204" pitchFamily="34" charset="0"/>
              <a:buChar char="•"/>
            </a:pPr>
            <a:endParaRPr lang="en-GB" dirty="0" smtClean="0"/>
          </a:p>
          <a:p>
            <a:pPr marL="285750" indent="-285750">
              <a:buFont typeface="Arial" panose="020B0604020202020204" pitchFamily="34" charset="0"/>
              <a:buChar char="•"/>
            </a:pPr>
            <a:r>
              <a:rPr lang="en-GB" dirty="0" smtClean="0"/>
              <a:t>At </a:t>
            </a:r>
            <a:r>
              <a:rPr lang="en-GB" dirty="0"/>
              <a:t>the other </a:t>
            </a:r>
            <a:r>
              <a:rPr lang="en-GB" dirty="0" smtClean="0"/>
              <a:t>end  : the behaviour of </a:t>
            </a:r>
            <a:r>
              <a:rPr lang="en-GB" dirty="0"/>
              <a:t>carers includes them deliberately inducing </a:t>
            </a:r>
            <a:r>
              <a:rPr lang="en-GB" dirty="0" smtClean="0"/>
              <a:t>symptoms.</a:t>
            </a:r>
            <a:endParaRPr lang="en-GB" dirty="0"/>
          </a:p>
        </p:txBody>
      </p:sp>
      <p:sp>
        <p:nvSpPr>
          <p:cNvPr id="3" name="Rectangle 2"/>
          <p:cNvSpPr/>
          <p:nvPr/>
        </p:nvSpPr>
        <p:spPr>
          <a:xfrm>
            <a:off x="899592" y="764704"/>
            <a:ext cx="2100255" cy="461665"/>
          </a:xfrm>
          <a:prstGeom prst="rect">
            <a:avLst/>
          </a:prstGeom>
        </p:spPr>
        <p:txBody>
          <a:bodyPr wrap="none">
            <a:spAutoFit/>
          </a:bodyPr>
          <a:lstStyle/>
          <a:p>
            <a:r>
              <a:rPr lang="en-GB" sz="2400" b="1" dirty="0" smtClean="0">
                <a:solidFill>
                  <a:srgbClr val="002060"/>
                </a:solidFill>
              </a:rPr>
              <a:t>DESCRIPTION</a:t>
            </a:r>
            <a:endParaRPr lang="en-GB" sz="2000" b="1" dirty="0">
              <a:solidFill>
                <a:srgbClr val="002060"/>
              </a:solidFill>
            </a:endParaRPr>
          </a:p>
        </p:txBody>
      </p:sp>
    </p:spTree>
    <p:extLst>
      <p:ext uri="{BB962C8B-B14F-4D97-AF65-F5344CB8AC3E}">
        <p14:creationId xmlns:p14="http://schemas.microsoft.com/office/powerpoint/2010/main" val="4391919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27584" y="764704"/>
            <a:ext cx="7200800" cy="5447645"/>
          </a:xfrm>
          <a:prstGeom prst="rect">
            <a:avLst/>
          </a:prstGeom>
        </p:spPr>
        <p:txBody>
          <a:bodyPr wrap="square">
            <a:spAutoFit/>
          </a:bodyPr>
          <a:lstStyle/>
          <a:p>
            <a:r>
              <a:rPr lang="en-GB" sz="2000" b="1" dirty="0">
                <a:solidFill>
                  <a:srgbClr val="002060"/>
                </a:solidFill>
              </a:rPr>
              <a:t>How common is </a:t>
            </a:r>
            <a:r>
              <a:rPr lang="en-GB" sz="2000" b="1" dirty="0" smtClean="0">
                <a:solidFill>
                  <a:srgbClr val="002060"/>
                </a:solidFill>
              </a:rPr>
              <a:t>Fabricated and Induced Illness?</a:t>
            </a:r>
          </a:p>
          <a:p>
            <a:endParaRPr lang="en-GB" b="1" dirty="0"/>
          </a:p>
          <a:p>
            <a:pPr marL="285750" indent="-285750">
              <a:buFont typeface="Arial" panose="020B0604020202020204" pitchFamily="34" charset="0"/>
              <a:buChar char="•"/>
            </a:pPr>
            <a:r>
              <a:rPr lang="en-GB" dirty="0"/>
              <a:t>It's difficult to estimate how widespread FII is because many cases may go unreported or undetected</a:t>
            </a:r>
            <a:r>
              <a:rPr lang="en-GB" dirty="0" smtClean="0"/>
              <a:t>.</a:t>
            </a:r>
          </a:p>
          <a:p>
            <a:endParaRPr lang="en-GB" sz="1000" dirty="0"/>
          </a:p>
          <a:p>
            <a:pPr marL="285750" indent="-285750">
              <a:buFont typeface="Arial" panose="020B0604020202020204" pitchFamily="34" charset="0"/>
              <a:buChar char="•"/>
            </a:pPr>
            <a:r>
              <a:rPr lang="en-GB" dirty="0"/>
              <a:t>One study published in 2000 estimated 89 cases </a:t>
            </a:r>
            <a:r>
              <a:rPr lang="en-GB" dirty="0" smtClean="0"/>
              <a:t>in </a:t>
            </a:r>
            <a:r>
              <a:rPr lang="en-GB" dirty="0"/>
              <a:t>a population of 100,000 over a two-year period. However, it's likely that this figure underestimates the actual number of </a:t>
            </a:r>
            <a:r>
              <a:rPr lang="en-GB" dirty="0" smtClean="0"/>
              <a:t>cases.</a:t>
            </a:r>
          </a:p>
          <a:p>
            <a:endParaRPr lang="en-GB" sz="1000" dirty="0"/>
          </a:p>
          <a:p>
            <a:pPr marL="285750" indent="-285750">
              <a:buFont typeface="Arial" panose="020B0604020202020204" pitchFamily="34" charset="0"/>
              <a:buChar char="•"/>
            </a:pPr>
            <a:r>
              <a:rPr lang="en-GB" dirty="0" smtClean="0"/>
              <a:t>This </a:t>
            </a:r>
            <a:r>
              <a:rPr lang="en-GB" dirty="0"/>
              <a:t>can involve children of all ages, </a:t>
            </a:r>
            <a:r>
              <a:rPr lang="en-GB" dirty="0" smtClean="0"/>
              <a:t>but the </a:t>
            </a:r>
            <a:r>
              <a:rPr lang="en-GB" dirty="0"/>
              <a:t>most severe cases are usually associated with children under five</a:t>
            </a:r>
            <a:r>
              <a:rPr lang="en-GB" dirty="0" smtClean="0"/>
              <a:t>. Prevalence is up to six times higher with children under the age of 1 year.</a:t>
            </a:r>
          </a:p>
          <a:p>
            <a:endParaRPr lang="en-GB" sz="1000" dirty="0"/>
          </a:p>
          <a:p>
            <a:pPr marL="285750" indent="-285750">
              <a:buFont typeface="Arial" panose="020B0604020202020204" pitchFamily="34" charset="0"/>
              <a:buChar char="•"/>
            </a:pPr>
            <a:r>
              <a:rPr lang="en-GB" dirty="0"/>
              <a:t>In more than 90% of reported </a:t>
            </a:r>
            <a:r>
              <a:rPr lang="en-GB" dirty="0" smtClean="0"/>
              <a:t>cases, </a:t>
            </a:r>
            <a:r>
              <a:rPr lang="en-GB" dirty="0"/>
              <a:t>the child's mother is responsible for the abuse. </a:t>
            </a:r>
            <a:endParaRPr lang="en-GB" dirty="0" smtClean="0"/>
          </a:p>
          <a:p>
            <a:pPr marL="285750" indent="-285750">
              <a:buFont typeface="Arial" panose="020B0604020202020204" pitchFamily="34" charset="0"/>
              <a:buChar char="•"/>
            </a:pPr>
            <a:endParaRPr lang="en-GB" sz="1000" dirty="0"/>
          </a:p>
          <a:p>
            <a:pPr marL="285750" indent="-285750">
              <a:buFont typeface="Arial" panose="020B0604020202020204" pitchFamily="34" charset="0"/>
              <a:buChar char="•"/>
            </a:pPr>
            <a:r>
              <a:rPr lang="en-GB" dirty="0" smtClean="0"/>
              <a:t>However</a:t>
            </a:r>
            <a:r>
              <a:rPr lang="en-GB" dirty="0"/>
              <a:t>, there have been cases where the father, foster parent, grandparent, guardian, or a healthcare or childcare professional was responsible.</a:t>
            </a:r>
          </a:p>
        </p:txBody>
      </p:sp>
    </p:spTree>
    <p:extLst>
      <p:ext uri="{BB962C8B-B14F-4D97-AF65-F5344CB8AC3E}">
        <p14:creationId xmlns:p14="http://schemas.microsoft.com/office/powerpoint/2010/main" val="12929897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55576" y="1196752"/>
            <a:ext cx="7344816" cy="3816429"/>
          </a:xfrm>
          <a:prstGeom prst="rect">
            <a:avLst/>
          </a:prstGeom>
        </p:spPr>
        <p:txBody>
          <a:bodyPr wrap="square">
            <a:spAutoFit/>
          </a:bodyPr>
          <a:lstStyle/>
          <a:p>
            <a:r>
              <a:rPr lang="en-GB" sz="2400" b="1" dirty="0" smtClean="0">
                <a:solidFill>
                  <a:srgbClr val="002060"/>
                </a:solidFill>
              </a:rPr>
              <a:t>CAUSES</a:t>
            </a:r>
            <a:endParaRPr lang="en-GB" sz="2000" b="1" dirty="0" smtClean="0">
              <a:solidFill>
                <a:srgbClr val="002060"/>
              </a:solidFill>
            </a:endParaRPr>
          </a:p>
          <a:p>
            <a:endParaRPr lang="en-GB" b="1" dirty="0">
              <a:solidFill>
                <a:srgbClr val="002060"/>
              </a:solidFill>
            </a:endParaRPr>
          </a:p>
          <a:p>
            <a:pPr marL="285750" indent="-285750">
              <a:buFont typeface="Arial" panose="020B0604020202020204" pitchFamily="34" charset="0"/>
              <a:buChar char="•"/>
            </a:pPr>
            <a:r>
              <a:rPr lang="en-GB" dirty="0"/>
              <a:t>It's not fully understood why some parents or carers fabricate or induce illness in their child</a:t>
            </a:r>
            <a:r>
              <a:rPr lang="en-GB" dirty="0" smtClean="0"/>
              <a:t>.</a:t>
            </a:r>
          </a:p>
          <a:p>
            <a:endParaRPr lang="en-GB" sz="1000" dirty="0"/>
          </a:p>
          <a:p>
            <a:pPr marL="285750" indent="-285750">
              <a:buFont typeface="Arial" panose="020B0604020202020204" pitchFamily="34" charset="0"/>
              <a:buChar char="•"/>
            </a:pPr>
            <a:r>
              <a:rPr lang="en-GB" dirty="0"/>
              <a:t>However, it's likely the parent or carer will have a history of previous traumatic experiences</a:t>
            </a:r>
            <a:r>
              <a:rPr lang="en-GB" dirty="0" smtClean="0"/>
              <a:t>.</a:t>
            </a:r>
          </a:p>
          <a:p>
            <a:endParaRPr lang="en-GB" sz="1000" dirty="0"/>
          </a:p>
          <a:p>
            <a:pPr marL="285750" indent="-285750">
              <a:buFont typeface="Arial" panose="020B0604020202020204" pitchFamily="34" charset="0"/>
              <a:buChar char="•"/>
            </a:pPr>
            <a:r>
              <a:rPr lang="en-GB" dirty="0"/>
              <a:t>Recent studies have shown that mothers who carry out the abuse have abnormal "attachment" experiences with their own mothers, which may affect their parenting and relationship with their children. An example of this is repeatedly seeing a doctor to satisfy an emotional need to get attention for the child.</a:t>
            </a:r>
          </a:p>
        </p:txBody>
      </p:sp>
    </p:spTree>
    <p:extLst>
      <p:ext uri="{BB962C8B-B14F-4D97-AF65-F5344CB8AC3E}">
        <p14:creationId xmlns:p14="http://schemas.microsoft.com/office/powerpoint/2010/main" val="12067012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71600" y="1124744"/>
            <a:ext cx="7272808" cy="4893647"/>
          </a:xfrm>
          <a:prstGeom prst="rect">
            <a:avLst/>
          </a:prstGeom>
        </p:spPr>
        <p:txBody>
          <a:bodyPr wrap="square">
            <a:spAutoFit/>
          </a:bodyPr>
          <a:lstStyle/>
          <a:p>
            <a:r>
              <a:rPr lang="en-GB" sz="2400" b="1" dirty="0">
                <a:solidFill>
                  <a:srgbClr val="002060"/>
                </a:solidFill>
              </a:rPr>
              <a:t>CAUSES</a:t>
            </a:r>
          </a:p>
          <a:p>
            <a:endParaRPr lang="en-GB" b="1" dirty="0"/>
          </a:p>
          <a:p>
            <a:pPr marL="285750" indent="-285750">
              <a:buFont typeface="Arial" panose="020B0604020202020204" pitchFamily="34" charset="0"/>
              <a:buChar char="•"/>
            </a:pPr>
            <a:r>
              <a:rPr lang="en-GB" b="1" dirty="0" smtClean="0"/>
              <a:t>Role Playing: </a:t>
            </a:r>
            <a:r>
              <a:rPr lang="en-GB" dirty="0" smtClean="0"/>
              <a:t>A theory </a:t>
            </a:r>
            <a:r>
              <a:rPr lang="en-GB" dirty="0"/>
              <a:t>is that FII is a kind of role playing</a:t>
            </a:r>
            <a:r>
              <a:rPr lang="en-GB" dirty="0" smtClean="0"/>
              <a:t>.</a:t>
            </a:r>
          </a:p>
          <a:p>
            <a:pPr marL="285750" indent="-285750">
              <a:buFont typeface="Arial" panose="020B0604020202020204" pitchFamily="34" charset="0"/>
              <a:buChar char="•"/>
            </a:pPr>
            <a:endParaRPr lang="en-GB" dirty="0"/>
          </a:p>
          <a:p>
            <a:pPr lvl="1"/>
            <a:r>
              <a:rPr lang="en-GB" dirty="0"/>
              <a:t>It allows a mother to adopt the role of a caring and concerned mother, while at the same time allowing her to pass the responsibility of caring for a child onto medical staff</a:t>
            </a:r>
            <a:r>
              <a:rPr lang="en-GB" dirty="0" smtClean="0"/>
              <a:t>.</a:t>
            </a:r>
          </a:p>
          <a:p>
            <a:pPr marL="285750" indent="-285750">
              <a:buFont typeface="Arial" panose="020B0604020202020204" pitchFamily="34" charset="0"/>
              <a:buChar char="•"/>
            </a:pPr>
            <a:endParaRPr lang="en-GB" dirty="0" smtClean="0"/>
          </a:p>
          <a:p>
            <a:pPr marL="285750" indent="-285750">
              <a:buFont typeface="Arial" panose="020B0604020202020204" pitchFamily="34" charset="0"/>
              <a:buChar char="•"/>
            </a:pPr>
            <a:endParaRPr lang="en-GB" dirty="0"/>
          </a:p>
          <a:p>
            <a:pPr marL="285750" indent="-285750">
              <a:buFont typeface="Arial" panose="020B0604020202020204" pitchFamily="34" charset="0"/>
              <a:buChar char="•"/>
            </a:pPr>
            <a:r>
              <a:rPr lang="en-GB" b="1" dirty="0" smtClean="0"/>
              <a:t>Escapism :</a:t>
            </a:r>
            <a:r>
              <a:rPr lang="en-GB" dirty="0" smtClean="0"/>
              <a:t>Another </a:t>
            </a:r>
            <a:r>
              <a:rPr lang="en-GB" dirty="0"/>
              <a:t>theory is that FII is a way for the mother to escape her own negative feelings and unpleasant </a:t>
            </a:r>
            <a:r>
              <a:rPr lang="en-GB" dirty="0" smtClean="0"/>
              <a:t>emotions. By </a:t>
            </a:r>
            <a:r>
              <a:rPr lang="en-GB" dirty="0"/>
              <a:t>creating a permanent crisis situation surrounding her child, she's able to focus her thoughts on the treatment of her child, while keeping her own negative feelings and emotions at bay.</a:t>
            </a:r>
          </a:p>
          <a:p>
            <a:pPr marL="285750" indent="-285750">
              <a:buFont typeface="Arial" panose="020B0604020202020204" pitchFamily="34" charset="0"/>
              <a:buChar char="•"/>
            </a:pPr>
            <a:endParaRPr lang="en-GB" dirty="0"/>
          </a:p>
        </p:txBody>
      </p:sp>
    </p:spTree>
    <p:extLst>
      <p:ext uri="{BB962C8B-B14F-4D97-AF65-F5344CB8AC3E}">
        <p14:creationId xmlns:p14="http://schemas.microsoft.com/office/powerpoint/2010/main" val="13463593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55576" y="836712"/>
            <a:ext cx="7776864" cy="5516895"/>
          </a:xfrm>
          <a:prstGeom prst="rect">
            <a:avLst/>
          </a:prstGeom>
        </p:spPr>
        <p:txBody>
          <a:bodyPr wrap="square">
            <a:spAutoFit/>
          </a:bodyPr>
          <a:lstStyle/>
          <a:p>
            <a:r>
              <a:rPr lang="en-GB" sz="2400" b="1" dirty="0" smtClean="0">
                <a:solidFill>
                  <a:srgbClr val="002060"/>
                </a:solidFill>
              </a:rPr>
              <a:t>CAUSES</a:t>
            </a:r>
            <a:endParaRPr lang="en-GB" b="1" dirty="0" smtClean="0">
              <a:solidFill>
                <a:srgbClr val="002060"/>
              </a:solidFill>
            </a:endParaRPr>
          </a:p>
          <a:p>
            <a:endParaRPr lang="en-GB" b="1" dirty="0">
              <a:solidFill>
                <a:srgbClr val="002060"/>
              </a:solidFill>
            </a:endParaRPr>
          </a:p>
          <a:p>
            <a:pPr marL="285750" indent="-285750">
              <a:buFont typeface="Arial" panose="020B0604020202020204" pitchFamily="34" charset="0"/>
              <a:buChar char="•"/>
            </a:pPr>
            <a:r>
              <a:rPr lang="en-GB" b="1" dirty="0" smtClean="0"/>
              <a:t>Personality disorder :    </a:t>
            </a:r>
            <a:r>
              <a:rPr lang="en-GB" dirty="0" smtClean="0"/>
              <a:t>A </a:t>
            </a:r>
            <a:r>
              <a:rPr lang="en-GB" dirty="0"/>
              <a:t>high proportion of mothers involved in FII have been found to have a personality disorder and, in particular, a </a:t>
            </a:r>
            <a:r>
              <a:rPr lang="en-GB" dirty="0" smtClean="0"/>
              <a:t>borderline personality disorder.  </a:t>
            </a:r>
            <a:endParaRPr lang="en-GB" dirty="0"/>
          </a:p>
          <a:p>
            <a:endParaRPr lang="en-GB" sz="1050" dirty="0" smtClean="0"/>
          </a:p>
          <a:p>
            <a:pPr marL="285750" indent="-285750">
              <a:buFont typeface="Arial" panose="020B0604020202020204" pitchFamily="34" charset="0"/>
              <a:buChar char="•"/>
            </a:pPr>
            <a:r>
              <a:rPr lang="en-GB" dirty="0" smtClean="0"/>
              <a:t>Sometimes</a:t>
            </a:r>
            <a:r>
              <a:rPr lang="en-GB" dirty="0"/>
              <a:t>, people with personality disorders find reward in behaviour or situations that other people would find intensely distressing. </a:t>
            </a:r>
            <a:endParaRPr lang="en-GB" dirty="0" smtClean="0"/>
          </a:p>
          <a:p>
            <a:pPr marL="285750" indent="-285750">
              <a:buFont typeface="Arial" panose="020B0604020202020204" pitchFamily="34" charset="0"/>
              <a:buChar char="•"/>
            </a:pPr>
            <a:endParaRPr lang="en-GB" sz="1000" dirty="0" smtClean="0"/>
          </a:p>
          <a:p>
            <a:pPr marL="285750" indent="-285750">
              <a:buFont typeface="Arial" panose="020B0604020202020204" pitchFamily="34" charset="0"/>
              <a:buChar char="•"/>
            </a:pPr>
            <a:r>
              <a:rPr lang="en-GB" dirty="0" smtClean="0"/>
              <a:t>It's </a:t>
            </a:r>
            <a:r>
              <a:rPr lang="en-GB" dirty="0"/>
              <a:t>thought that some mothers who carry out FII find the situation of their child being under medical care rewarding</a:t>
            </a:r>
            <a:r>
              <a:rPr lang="en-GB" dirty="0" smtClean="0"/>
              <a:t>.</a:t>
            </a:r>
          </a:p>
          <a:p>
            <a:pPr marL="285750" indent="-285750">
              <a:buFont typeface="Arial" panose="020B0604020202020204" pitchFamily="34" charset="0"/>
              <a:buChar char="•"/>
            </a:pPr>
            <a:endParaRPr lang="en-GB" sz="1000" dirty="0"/>
          </a:p>
          <a:p>
            <a:pPr marL="285750" indent="-285750">
              <a:buFont typeface="Arial" panose="020B0604020202020204" pitchFamily="34" charset="0"/>
              <a:buChar char="•"/>
            </a:pPr>
            <a:r>
              <a:rPr lang="en-GB" dirty="0"/>
              <a:t>Other mothers who've been involved in FII have reported feeling a sense of resentment towards their child because they have a happy childhood, unlike their own</a:t>
            </a:r>
            <a:r>
              <a:rPr lang="en-GB" dirty="0" smtClean="0"/>
              <a:t>.</a:t>
            </a:r>
          </a:p>
          <a:p>
            <a:pPr marL="285750" indent="-285750">
              <a:buFont typeface="Arial" panose="020B0604020202020204" pitchFamily="34" charset="0"/>
              <a:buChar char="•"/>
            </a:pPr>
            <a:endParaRPr lang="en-GB" sz="1000" dirty="0" smtClean="0"/>
          </a:p>
          <a:p>
            <a:pPr marL="285750" indent="-285750">
              <a:buFont typeface="Arial" panose="020B0604020202020204" pitchFamily="34" charset="0"/>
              <a:buChar char="•"/>
            </a:pPr>
            <a:r>
              <a:rPr lang="en-GB" dirty="0"/>
              <a:t>It's important to note that not all mothers with borderline personality disorder go on to abuse their children.</a:t>
            </a:r>
          </a:p>
          <a:p>
            <a:endParaRPr lang="en-GB" dirty="0"/>
          </a:p>
          <a:p>
            <a:endParaRPr lang="en-GB" dirty="0"/>
          </a:p>
        </p:txBody>
      </p:sp>
    </p:spTree>
    <p:extLst>
      <p:ext uri="{BB962C8B-B14F-4D97-AF65-F5344CB8AC3E}">
        <p14:creationId xmlns:p14="http://schemas.microsoft.com/office/powerpoint/2010/main" val="378116720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ustin">
  <a:themeElements>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Austin">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ustin">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Austin</Template>
  <TotalTime>756</TotalTime>
  <Words>1298</Words>
  <Application>Microsoft Office PowerPoint</Application>
  <PresentationFormat>On-screen Show (4:3)</PresentationFormat>
  <Paragraphs>164</Paragraphs>
  <Slides>19</Slides>
  <Notes>0</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Austin</vt:lpstr>
      <vt:lpstr>Fabricated or induced illness in children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Fabricated or induced illness</dc:title>
  <dc:creator>andrew delaney</dc:creator>
  <cp:lastModifiedBy>lenirademacher</cp:lastModifiedBy>
  <cp:revision>44</cp:revision>
  <cp:lastPrinted>2017-12-05T11:14:52Z</cp:lastPrinted>
  <dcterms:created xsi:type="dcterms:W3CDTF">2017-12-03T22:14:09Z</dcterms:created>
  <dcterms:modified xsi:type="dcterms:W3CDTF">2017-12-12T07:06:11Z</dcterms:modified>
</cp:coreProperties>
</file>