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8" r:id="rId3"/>
    <p:sldId id="257" r:id="rId4"/>
    <p:sldId id="259" r:id="rId5"/>
    <p:sldId id="266" r:id="rId6"/>
    <p:sldId id="260" r:id="rId7"/>
    <p:sldId id="261" r:id="rId8"/>
    <p:sldId id="262" r:id="rId9"/>
    <p:sldId id="263" r:id="rId10"/>
    <p:sldId id="269" r:id="rId11"/>
    <p:sldId id="268" r:id="rId12"/>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7AA"/>
    <a:srgbClr val="59C4C7"/>
    <a:srgbClr val="C79EDA"/>
    <a:srgbClr val="0693A6"/>
    <a:srgbClr val="AF9ACE"/>
    <a:srgbClr val="2BC5F5"/>
    <a:srgbClr val="49D0D7"/>
    <a:srgbClr val="11BDF3"/>
    <a:srgbClr val="39C8F5"/>
    <a:srgbClr val="50CE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96"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5348"/>
          </a:xfrm>
          <a:prstGeom prst="rect">
            <a:avLst/>
          </a:prstGeom>
        </p:spPr>
        <p:txBody>
          <a:bodyPr vert="horz" lIns="95254" tIns="47627" rIns="95254" bIns="47627" rtlCol="0"/>
          <a:lstStyle>
            <a:lvl1pPr algn="l">
              <a:defRPr sz="1300"/>
            </a:lvl1pPr>
          </a:lstStyle>
          <a:p>
            <a:endParaRPr lang="en-GB"/>
          </a:p>
        </p:txBody>
      </p:sp>
      <p:sp>
        <p:nvSpPr>
          <p:cNvPr id="3" name="Date Placeholder 2"/>
          <p:cNvSpPr>
            <a:spLocks noGrp="1"/>
          </p:cNvSpPr>
          <p:nvPr>
            <p:ph type="dt" sz="quarter" idx="1"/>
          </p:nvPr>
        </p:nvSpPr>
        <p:spPr>
          <a:xfrm>
            <a:off x="3850443" y="0"/>
            <a:ext cx="2945660" cy="495348"/>
          </a:xfrm>
          <a:prstGeom prst="rect">
            <a:avLst/>
          </a:prstGeom>
        </p:spPr>
        <p:txBody>
          <a:bodyPr vert="horz" lIns="95254" tIns="47627" rIns="95254" bIns="47627" rtlCol="0"/>
          <a:lstStyle>
            <a:lvl1pPr algn="r">
              <a:defRPr sz="1300"/>
            </a:lvl1pPr>
          </a:lstStyle>
          <a:p>
            <a:fld id="{CE51E7BC-783D-442A-BE55-D6375777160F}" type="datetimeFigureOut">
              <a:rPr lang="en-GB" smtClean="0"/>
              <a:t>25/07/2016</a:t>
            </a:fld>
            <a:endParaRPr lang="en-GB"/>
          </a:p>
        </p:txBody>
      </p:sp>
      <p:sp>
        <p:nvSpPr>
          <p:cNvPr id="4" name="Footer Placeholder 3"/>
          <p:cNvSpPr>
            <a:spLocks noGrp="1"/>
          </p:cNvSpPr>
          <p:nvPr>
            <p:ph type="ftr" sz="quarter" idx="2"/>
          </p:nvPr>
        </p:nvSpPr>
        <p:spPr>
          <a:xfrm>
            <a:off x="0" y="9377317"/>
            <a:ext cx="2945660" cy="495347"/>
          </a:xfrm>
          <a:prstGeom prst="rect">
            <a:avLst/>
          </a:prstGeom>
        </p:spPr>
        <p:txBody>
          <a:bodyPr vert="horz" lIns="95254" tIns="47627" rIns="95254" bIns="47627" rtlCol="0" anchor="b"/>
          <a:lstStyle>
            <a:lvl1pPr algn="l">
              <a:defRPr sz="1300"/>
            </a:lvl1pPr>
          </a:lstStyle>
          <a:p>
            <a:endParaRPr lang="en-GB"/>
          </a:p>
        </p:txBody>
      </p:sp>
      <p:sp>
        <p:nvSpPr>
          <p:cNvPr id="5" name="Slide Number Placeholder 4"/>
          <p:cNvSpPr>
            <a:spLocks noGrp="1"/>
          </p:cNvSpPr>
          <p:nvPr>
            <p:ph type="sldNum" sz="quarter" idx="3"/>
          </p:nvPr>
        </p:nvSpPr>
        <p:spPr>
          <a:xfrm>
            <a:off x="3850443" y="9377317"/>
            <a:ext cx="2945660" cy="495347"/>
          </a:xfrm>
          <a:prstGeom prst="rect">
            <a:avLst/>
          </a:prstGeom>
        </p:spPr>
        <p:txBody>
          <a:bodyPr vert="horz" lIns="95254" tIns="47627" rIns="95254" bIns="47627" rtlCol="0" anchor="b"/>
          <a:lstStyle>
            <a:lvl1pPr algn="r">
              <a:defRPr sz="1300"/>
            </a:lvl1pPr>
          </a:lstStyle>
          <a:p>
            <a:fld id="{430A3D10-2B6A-43CD-B6BA-855551D827A5}" type="slidenum">
              <a:rPr lang="en-GB" smtClean="0"/>
              <a:t>‹#›</a:t>
            </a:fld>
            <a:endParaRPr lang="en-GB"/>
          </a:p>
        </p:txBody>
      </p:sp>
    </p:spTree>
    <p:extLst>
      <p:ext uri="{BB962C8B-B14F-4D97-AF65-F5344CB8AC3E}">
        <p14:creationId xmlns:p14="http://schemas.microsoft.com/office/powerpoint/2010/main" val="4179753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5348"/>
          </a:xfrm>
          <a:prstGeom prst="rect">
            <a:avLst/>
          </a:prstGeom>
        </p:spPr>
        <p:txBody>
          <a:bodyPr vert="horz" lIns="95254" tIns="47627" rIns="95254" bIns="47627" rtlCol="0"/>
          <a:lstStyle>
            <a:lvl1pPr algn="l">
              <a:defRPr sz="1300"/>
            </a:lvl1pPr>
          </a:lstStyle>
          <a:p>
            <a:endParaRPr lang="en-GB"/>
          </a:p>
        </p:txBody>
      </p:sp>
      <p:sp>
        <p:nvSpPr>
          <p:cNvPr id="3" name="Date Placeholder 2"/>
          <p:cNvSpPr>
            <a:spLocks noGrp="1"/>
          </p:cNvSpPr>
          <p:nvPr>
            <p:ph type="dt" idx="1"/>
          </p:nvPr>
        </p:nvSpPr>
        <p:spPr>
          <a:xfrm>
            <a:off x="3850443" y="0"/>
            <a:ext cx="2945660" cy="495348"/>
          </a:xfrm>
          <a:prstGeom prst="rect">
            <a:avLst/>
          </a:prstGeom>
        </p:spPr>
        <p:txBody>
          <a:bodyPr vert="horz" lIns="95254" tIns="47627" rIns="95254" bIns="47627" rtlCol="0"/>
          <a:lstStyle>
            <a:lvl1pPr algn="r">
              <a:defRPr sz="1300"/>
            </a:lvl1pPr>
          </a:lstStyle>
          <a:p>
            <a:fld id="{C35567F9-DC1D-4410-988B-19A3511B8B5B}" type="datetimeFigureOut">
              <a:rPr lang="en-GB" smtClean="0"/>
              <a:t>25/07/2016</a:t>
            </a:fld>
            <a:endParaRPr lang="en-GB"/>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5254" tIns="47627" rIns="95254" bIns="47627"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5254" tIns="47627" rIns="95254" bIns="476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945660" cy="495347"/>
          </a:xfrm>
          <a:prstGeom prst="rect">
            <a:avLst/>
          </a:prstGeom>
        </p:spPr>
        <p:txBody>
          <a:bodyPr vert="horz" lIns="95254" tIns="47627" rIns="95254" bIns="47627"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377317"/>
            <a:ext cx="2945660" cy="495347"/>
          </a:xfrm>
          <a:prstGeom prst="rect">
            <a:avLst/>
          </a:prstGeom>
        </p:spPr>
        <p:txBody>
          <a:bodyPr vert="horz" lIns="95254" tIns="47627" rIns="95254" bIns="47627" rtlCol="0" anchor="b"/>
          <a:lstStyle>
            <a:lvl1pPr algn="r">
              <a:defRPr sz="1300"/>
            </a:lvl1pPr>
          </a:lstStyle>
          <a:p>
            <a:fld id="{7389CEC9-06A9-4B46-8C1A-C1C18807DD38}" type="slidenum">
              <a:rPr lang="en-GB" smtClean="0"/>
              <a:t>‹#›</a:t>
            </a:fld>
            <a:endParaRPr lang="en-GB"/>
          </a:p>
        </p:txBody>
      </p:sp>
    </p:spTree>
    <p:extLst>
      <p:ext uri="{BB962C8B-B14F-4D97-AF65-F5344CB8AC3E}">
        <p14:creationId xmlns:p14="http://schemas.microsoft.com/office/powerpoint/2010/main" val="260157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9CEC9-06A9-4B46-8C1A-C1C18807DD38}" type="slidenum">
              <a:rPr lang="en-GB" smtClean="0"/>
              <a:t>1</a:t>
            </a:fld>
            <a:endParaRPr lang="en-GB"/>
          </a:p>
        </p:txBody>
      </p:sp>
    </p:spTree>
    <p:extLst>
      <p:ext uri="{BB962C8B-B14F-4D97-AF65-F5344CB8AC3E}">
        <p14:creationId xmlns:p14="http://schemas.microsoft.com/office/powerpoint/2010/main" val="257376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9CEC9-06A9-4B46-8C1A-C1C18807DD38}" type="slidenum">
              <a:rPr lang="en-GB" smtClean="0"/>
              <a:t>10</a:t>
            </a:fld>
            <a:endParaRPr lang="en-GB"/>
          </a:p>
        </p:txBody>
      </p:sp>
    </p:spTree>
    <p:extLst>
      <p:ext uri="{BB962C8B-B14F-4D97-AF65-F5344CB8AC3E}">
        <p14:creationId xmlns:p14="http://schemas.microsoft.com/office/powerpoint/2010/main" val="315555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9CEC9-06A9-4B46-8C1A-C1C18807DD38}" type="slidenum">
              <a:rPr lang="en-GB" smtClean="0"/>
              <a:t>11</a:t>
            </a:fld>
            <a:endParaRPr lang="en-GB"/>
          </a:p>
        </p:txBody>
      </p:sp>
    </p:spTree>
    <p:extLst>
      <p:ext uri="{BB962C8B-B14F-4D97-AF65-F5344CB8AC3E}">
        <p14:creationId xmlns:p14="http://schemas.microsoft.com/office/powerpoint/2010/main" val="288809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9CEC9-06A9-4B46-8C1A-C1C18807DD38}" type="slidenum">
              <a:rPr lang="en-GB" smtClean="0"/>
              <a:t>2</a:t>
            </a:fld>
            <a:endParaRPr lang="en-GB"/>
          </a:p>
        </p:txBody>
      </p:sp>
    </p:spTree>
    <p:extLst>
      <p:ext uri="{BB962C8B-B14F-4D97-AF65-F5344CB8AC3E}">
        <p14:creationId xmlns:p14="http://schemas.microsoft.com/office/powerpoint/2010/main" val="97155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9CEC9-06A9-4B46-8C1A-C1C18807DD38}" type="slidenum">
              <a:rPr lang="en-GB" smtClean="0"/>
              <a:t>3</a:t>
            </a:fld>
            <a:endParaRPr lang="en-GB"/>
          </a:p>
        </p:txBody>
      </p:sp>
    </p:spTree>
    <p:extLst>
      <p:ext uri="{BB962C8B-B14F-4D97-AF65-F5344CB8AC3E}">
        <p14:creationId xmlns:p14="http://schemas.microsoft.com/office/powerpoint/2010/main" val="428632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9CEC9-06A9-4B46-8C1A-C1C18807DD38}" type="slidenum">
              <a:rPr lang="en-GB" smtClean="0"/>
              <a:t>4</a:t>
            </a:fld>
            <a:endParaRPr lang="en-GB"/>
          </a:p>
        </p:txBody>
      </p:sp>
    </p:spTree>
    <p:extLst>
      <p:ext uri="{BB962C8B-B14F-4D97-AF65-F5344CB8AC3E}">
        <p14:creationId xmlns:p14="http://schemas.microsoft.com/office/powerpoint/2010/main" val="351532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9CEC9-06A9-4B46-8C1A-C1C18807DD38}" type="slidenum">
              <a:rPr lang="en-GB" smtClean="0"/>
              <a:t>5</a:t>
            </a:fld>
            <a:endParaRPr lang="en-GB"/>
          </a:p>
        </p:txBody>
      </p:sp>
    </p:spTree>
    <p:extLst>
      <p:ext uri="{BB962C8B-B14F-4D97-AF65-F5344CB8AC3E}">
        <p14:creationId xmlns:p14="http://schemas.microsoft.com/office/powerpoint/2010/main" val="40969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9CEC9-06A9-4B46-8C1A-C1C18807DD38}" type="slidenum">
              <a:rPr lang="en-GB" smtClean="0"/>
              <a:t>6</a:t>
            </a:fld>
            <a:endParaRPr lang="en-GB"/>
          </a:p>
        </p:txBody>
      </p:sp>
    </p:spTree>
    <p:extLst>
      <p:ext uri="{BB962C8B-B14F-4D97-AF65-F5344CB8AC3E}">
        <p14:creationId xmlns:p14="http://schemas.microsoft.com/office/powerpoint/2010/main" val="149997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9CEC9-06A9-4B46-8C1A-C1C18807DD38}" type="slidenum">
              <a:rPr lang="en-GB" smtClean="0"/>
              <a:t>7</a:t>
            </a:fld>
            <a:endParaRPr lang="en-GB"/>
          </a:p>
        </p:txBody>
      </p:sp>
    </p:spTree>
    <p:extLst>
      <p:ext uri="{BB962C8B-B14F-4D97-AF65-F5344CB8AC3E}">
        <p14:creationId xmlns:p14="http://schemas.microsoft.com/office/powerpoint/2010/main" val="414985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9CEC9-06A9-4B46-8C1A-C1C18807DD38}" type="slidenum">
              <a:rPr lang="en-GB" smtClean="0"/>
              <a:t>8</a:t>
            </a:fld>
            <a:endParaRPr lang="en-GB"/>
          </a:p>
        </p:txBody>
      </p:sp>
    </p:spTree>
    <p:extLst>
      <p:ext uri="{BB962C8B-B14F-4D97-AF65-F5344CB8AC3E}">
        <p14:creationId xmlns:p14="http://schemas.microsoft.com/office/powerpoint/2010/main" val="288146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89CEC9-06A9-4B46-8C1A-C1C18807DD38}" type="slidenum">
              <a:rPr lang="en-GB" smtClean="0"/>
              <a:t>9</a:t>
            </a:fld>
            <a:endParaRPr lang="en-GB"/>
          </a:p>
        </p:txBody>
      </p:sp>
    </p:spTree>
    <p:extLst>
      <p:ext uri="{BB962C8B-B14F-4D97-AF65-F5344CB8AC3E}">
        <p14:creationId xmlns:p14="http://schemas.microsoft.com/office/powerpoint/2010/main" val="417215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FAF275-F767-4ACA-B94F-1402BF426E3B}" type="datetimeFigureOut">
              <a:rPr lang="en-GB" smtClean="0"/>
              <a:t>25/07/2016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319395-6E05-466F-9768-B8507A7DF501}" type="slidenum">
              <a:rPr lang="en-GB" smtClean="0"/>
              <a:t>‹#›</a:t>
            </a:fld>
            <a:endParaRPr lang="en-GB" dirty="0"/>
          </a:p>
        </p:txBody>
      </p:sp>
    </p:spTree>
    <p:extLst>
      <p:ext uri="{BB962C8B-B14F-4D97-AF65-F5344CB8AC3E}">
        <p14:creationId xmlns:p14="http://schemas.microsoft.com/office/powerpoint/2010/main" val="186691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FAF275-F767-4ACA-B94F-1402BF426E3B}" type="datetimeFigureOut">
              <a:rPr lang="en-GB" smtClean="0"/>
              <a:t>25/07/2016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319395-6E05-466F-9768-B8507A7DF501}" type="slidenum">
              <a:rPr lang="en-GB" smtClean="0"/>
              <a:t>‹#›</a:t>
            </a:fld>
            <a:endParaRPr lang="en-GB" dirty="0"/>
          </a:p>
        </p:txBody>
      </p:sp>
    </p:spTree>
    <p:extLst>
      <p:ext uri="{BB962C8B-B14F-4D97-AF65-F5344CB8AC3E}">
        <p14:creationId xmlns:p14="http://schemas.microsoft.com/office/powerpoint/2010/main" val="45195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FAF275-F767-4ACA-B94F-1402BF426E3B}" type="datetimeFigureOut">
              <a:rPr lang="en-GB" smtClean="0"/>
              <a:t>25/07/2016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319395-6E05-466F-9768-B8507A7DF501}" type="slidenum">
              <a:rPr lang="en-GB" smtClean="0"/>
              <a:t>‹#›</a:t>
            </a:fld>
            <a:endParaRPr lang="en-GB" dirty="0"/>
          </a:p>
        </p:txBody>
      </p:sp>
    </p:spTree>
    <p:extLst>
      <p:ext uri="{BB962C8B-B14F-4D97-AF65-F5344CB8AC3E}">
        <p14:creationId xmlns:p14="http://schemas.microsoft.com/office/powerpoint/2010/main" val="400699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FAF275-F767-4ACA-B94F-1402BF426E3B}" type="datetimeFigureOut">
              <a:rPr lang="en-GB" smtClean="0"/>
              <a:t>25/07/2016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319395-6E05-466F-9768-B8507A7DF501}" type="slidenum">
              <a:rPr lang="en-GB" smtClean="0"/>
              <a:t>‹#›</a:t>
            </a:fld>
            <a:endParaRPr lang="en-GB" dirty="0"/>
          </a:p>
        </p:txBody>
      </p:sp>
    </p:spTree>
    <p:extLst>
      <p:ext uri="{BB962C8B-B14F-4D97-AF65-F5344CB8AC3E}">
        <p14:creationId xmlns:p14="http://schemas.microsoft.com/office/powerpoint/2010/main" val="90379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FAF275-F767-4ACA-B94F-1402BF426E3B}" type="datetimeFigureOut">
              <a:rPr lang="en-GB" smtClean="0"/>
              <a:t>25/07/2016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319395-6E05-466F-9768-B8507A7DF501}" type="slidenum">
              <a:rPr lang="en-GB" smtClean="0"/>
              <a:t>‹#›</a:t>
            </a:fld>
            <a:endParaRPr lang="en-GB" dirty="0"/>
          </a:p>
        </p:txBody>
      </p:sp>
    </p:spTree>
    <p:extLst>
      <p:ext uri="{BB962C8B-B14F-4D97-AF65-F5344CB8AC3E}">
        <p14:creationId xmlns:p14="http://schemas.microsoft.com/office/powerpoint/2010/main" val="397730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FAF275-F767-4ACA-B94F-1402BF426E3B}" type="datetimeFigureOut">
              <a:rPr lang="en-GB" smtClean="0"/>
              <a:t>25/07/2016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319395-6E05-466F-9768-B8507A7DF501}" type="slidenum">
              <a:rPr lang="en-GB" smtClean="0"/>
              <a:t>‹#›</a:t>
            </a:fld>
            <a:endParaRPr lang="en-GB" dirty="0"/>
          </a:p>
        </p:txBody>
      </p:sp>
    </p:spTree>
    <p:extLst>
      <p:ext uri="{BB962C8B-B14F-4D97-AF65-F5344CB8AC3E}">
        <p14:creationId xmlns:p14="http://schemas.microsoft.com/office/powerpoint/2010/main" val="176326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FAF275-F767-4ACA-B94F-1402BF426E3B}" type="datetimeFigureOut">
              <a:rPr lang="en-GB" smtClean="0"/>
              <a:t>25/07/2016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9319395-6E05-466F-9768-B8507A7DF501}" type="slidenum">
              <a:rPr lang="en-GB" smtClean="0"/>
              <a:t>‹#›</a:t>
            </a:fld>
            <a:endParaRPr lang="en-GB" dirty="0"/>
          </a:p>
        </p:txBody>
      </p:sp>
    </p:spTree>
    <p:extLst>
      <p:ext uri="{BB962C8B-B14F-4D97-AF65-F5344CB8AC3E}">
        <p14:creationId xmlns:p14="http://schemas.microsoft.com/office/powerpoint/2010/main" val="51449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FAF275-F767-4ACA-B94F-1402BF426E3B}" type="datetimeFigureOut">
              <a:rPr lang="en-GB" smtClean="0"/>
              <a:t>25/07/2016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319395-6E05-466F-9768-B8507A7DF501}" type="slidenum">
              <a:rPr lang="en-GB" smtClean="0"/>
              <a:t>‹#›</a:t>
            </a:fld>
            <a:endParaRPr lang="en-GB" dirty="0"/>
          </a:p>
        </p:txBody>
      </p:sp>
    </p:spTree>
    <p:extLst>
      <p:ext uri="{BB962C8B-B14F-4D97-AF65-F5344CB8AC3E}">
        <p14:creationId xmlns:p14="http://schemas.microsoft.com/office/powerpoint/2010/main" val="274426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AF275-F767-4ACA-B94F-1402BF426E3B}" type="datetimeFigureOut">
              <a:rPr lang="en-GB" smtClean="0"/>
              <a:t>25/07/2016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319395-6E05-466F-9768-B8507A7DF501}" type="slidenum">
              <a:rPr lang="en-GB" smtClean="0"/>
              <a:t>‹#›</a:t>
            </a:fld>
            <a:endParaRPr lang="en-GB" dirty="0"/>
          </a:p>
        </p:txBody>
      </p:sp>
    </p:spTree>
    <p:extLst>
      <p:ext uri="{BB962C8B-B14F-4D97-AF65-F5344CB8AC3E}">
        <p14:creationId xmlns:p14="http://schemas.microsoft.com/office/powerpoint/2010/main" val="302513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AF275-F767-4ACA-B94F-1402BF426E3B}" type="datetimeFigureOut">
              <a:rPr lang="en-GB" smtClean="0"/>
              <a:t>25/07/2016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319395-6E05-466F-9768-B8507A7DF501}" type="slidenum">
              <a:rPr lang="en-GB" smtClean="0"/>
              <a:t>‹#›</a:t>
            </a:fld>
            <a:endParaRPr lang="en-GB" dirty="0"/>
          </a:p>
        </p:txBody>
      </p:sp>
    </p:spTree>
    <p:extLst>
      <p:ext uri="{BB962C8B-B14F-4D97-AF65-F5344CB8AC3E}">
        <p14:creationId xmlns:p14="http://schemas.microsoft.com/office/powerpoint/2010/main" val="373931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AF275-F767-4ACA-B94F-1402BF426E3B}" type="datetimeFigureOut">
              <a:rPr lang="en-GB" smtClean="0"/>
              <a:t>25/07/2016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319395-6E05-466F-9768-B8507A7DF501}" type="slidenum">
              <a:rPr lang="en-GB" smtClean="0"/>
              <a:t>‹#›</a:t>
            </a:fld>
            <a:endParaRPr lang="en-GB" dirty="0"/>
          </a:p>
        </p:txBody>
      </p:sp>
    </p:spTree>
    <p:extLst>
      <p:ext uri="{BB962C8B-B14F-4D97-AF65-F5344CB8AC3E}">
        <p14:creationId xmlns:p14="http://schemas.microsoft.com/office/powerpoint/2010/main" val="171663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AF275-F767-4ACA-B94F-1402BF426E3B}" type="datetimeFigureOut">
              <a:rPr lang="en-GB" smtClean="0"/>
              <a:t>25/07/2016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19395-6E05-466F-9768-B8507A7DF501}" type="slidenum">
              <a:rPr lang="en-GB" smtClean="0"/>
              <a:t>‹#›</a:t>
            </a:fld>
            <a:endParaRPr lang="en-GB" dirty="0"/>
          </a:p>
        </p:txBody>
      </p:sp>
    </p:spTree>
    <p:extLst>
      <p:ext uri="{BB962C8B-B14F-4D97-AF65-F5344CB8AC3E}">
        <p14:creationId xmlns:p14="http://schemas.microsoft.com/office/powerpoint/2010/main" val="439187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scottishfamilies.gov.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28566" y="0"/>
            <a:ext cx="4934869" cy="69239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818" y="972065"/>
            <a:ext cx="2274409" cy="20802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085" y="3768810"/>
            <a:ext cx="2274409" cy="208028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1559" y="832021"/>
            <a:ext cx="2274409" cy="208028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5507" y="3768810"/>
            <a:ext cx="2274409" cy="2080284"/>
          </a:xfrm>
          <a:prstGeom prst="rect">
            <a:avLst/>
          </a:prstGeom>
        </p:spPr>
      </p:pic>
    </p:spTree>
    <p:extLst>
      <p:ext uri="{BB962C8B-B14F-4D97-AF65-F5344CB8AC3E}">
        <p14:creationId xmlns:p14="http://schemas.microsoft.com/office/powerpoint/2010/main" val="38785397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9D0D7"/>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21" y="135170"/>
            <a:ext cx="1462389" cy="1337572"/>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2490" y="5353716"/>
            <a:ext cx="1462389" cy="1337572"/>
          </a:xfrm>
          <a:prstGeom prst="rect">
            <a:avLst/>
          </a:prstGeom>
        </p:spPr>
      </p:pic>
      <p:sp>
        <p:nvSpPr>
          <p:cNvPr id="12" name="TextBox 11"/>
          <p:cNvSpPr txBox="1"/>
          <p:nvPr/>
        </p:nvSpPr>
        <p:spPr>
          <a:xfrm>
            <a:off x="115078" y="240545"/>
            <a:ext cx="11961844" cy="1261884"/>
          </a:xfrm>
          <a:prstGeom prst="rect">
            <a:avLst/>
          </a:prstGeom>
          <a:noFill/>
        </p:spPr>
        <p:txBody>
          <a:bodyPr wrap="square" rtlCol="0">
            <a:spAutoFit/>
          </a:bodyPr>
          <a:lstStyle/>
          <a:p>
            <a:pPr algn="ctr"/>
            <a:r>
              <a:rPr lang="en-GB" sz="4400" b="1" dirty="0" smtClean="0">
                <a:solidFill>
                  <a:schemeClr val="bg1"/>
                </a:solidFill>
                <a:latin typeface="Berlin Sans FB Demi" panose="020E0802020502020306" pitchFamily="34" charset="0"/>
              </a:rPr>
              <a:t>WHAT WE NEED</a:t>
            </a:r>
          </a:p>
          <a:p>
            <a:pPr algn="ctr"/>
            <a:r>
              <a:rPr lang="en-GB" sz="3200" b="1" dirty="0" smtClean="0">
                <a:solidFill>
                  <a:schemeClr val="bg1"/>
                </a:solidFill>
                <a:latin typeface="Berlin Sans FB Demi" panose="020E0802020502020306" pitchFamily="34" charset="0"/>
              </a:rPr>
              <a:t>Information for families in Falkirk</a:t>
            </a:r>
            <a:endParaRPr lang="en-GB" sz="3200" b="1" dirty="0">
              <a:solidFill>
                <a:schemeClr val="bg1"/>
              </a:solidFill>
              <a:latin typeface="Berlin Sans FB Demi" panose="020E0802020502020306" pitchFamily="34" charset="0"/>
            </a:endParaRPr>
          </a:p>
        </p:txBody>
      </p:sp>
      <p:sp>
        <p:nvSpPr>
          <p:cNvPr id="24" name="TextBox 23"/>
          <p:cNvSpPr txBox="1"/>
          <p:nvPr/>
        </p:nvSpPr>
        <p:spPr>
          <a:xfrm>
            <a:off x="312529" y="1502429"/>
            <a:ext cx="11566942" cy="5478423"/>
          </a:xfrm>
          <a:prstGeom prst="rect">
            <a:avLst/>
          </a:prstGeom>
          <a:noFill/>
        </p:spPr>
        <p:txBody>
          <a:bodyPr wrap="square" rtlCol="0">
            <a:spAutoFit/>
          </a:bodyPr>
          <a:lstStyle/>
          <a:p>
            <a:pPr algn="ctr"/>
            <a:r>
              <a:rPr lang="en-GB" sz="2400" b="1" dirty="0" smtClean="0">
                <a:solidFill>
                  <a:srgbClr val="2CA7AA"/>
                </a:solidFill>
                <a:latin typeface="Arial" panose="020B0604020202020204" pitchFamily="34" charset="0"/>
                <a:cs typeface="Arial" panose="020B0604020202020204" pitchFamily="34" charset="0"/>
              </a:rPr>
              <a:t>* Activities *   * Groups *   * Websites *   * Tips *   * Advice *   * Guidance *</a:t>
            </a:r>
          </a:p>
          <a:p>
            <a:pPr algn="ctr"/>
            <a:endParaRPr lang="en-GB" sz="800" b="1" dirty="0" smtClean="0">
              <a:solidFill>
                <a:srgbClr val="2CA7AA"/>
              </a:solidFill>
              <a:latin typeface="Arial" panose="020B0604020202020204" pitchFamily="34" charset="0"/>
              <a:cs typeface="Arial" panose="020B0604020202020204" pitchFamily="34" charset="0"/>
            </a:endParaRPr>
          </a:p>
          <a:p>
            <a:pPr algn="ctr"/>
            <a:r>
              <a:rPr lang="en-GB" sz="2400" b="1" dirty="0" smtClean="0">
                <a:solidFill>
                  <a:srgbClr val="2CA7AA"/>
                </a:solidFill>
                <a:latin typeface="Arial" panose="020B0604020202020204" pitchFamily="34" charset="0"/>
                <a:cs typeface="Arial" panose="020B0604020202020204" pitchFamily="34" charset="0"/>
              </a:rPr>
              <a:t>* Events *   * Services *   *Agencies *   * Consultations *</a:t>
            </a:r>
          </a:p>
          <a:p>
            <a:pPr marL="342900" indent="-342900" algn="ctr">
              <a:buFont typeface="Arial" panose="020B0604020202020204" pitchFamily="34" charset="0"/>
              <a:buChar char="•"/>
            </a:pPr>
            <a:endParaRPr lang="en-GB" sz="800" b="1" dirty="0">
              <a:solidFill>
                <a:srgbClr val="2CA7AA"/>
              </a:solidFill>
              <a:latin typeface="Arial" panose="020B0604020202020204" pitchFamily="34" charset="0"/>
              <a:cs typeface="Arial" panose="020B0604020202020204" pitchFamily="34" charset="0"/>
            </a:endParaRPr>
          </a:p>
          <a:p>
            <a:pPr algn="ctr"/>
            <a:r>
              <a:rPr lang="en-GB" sz="2400" b="1" dirty="0" smtClean="0">
                <a:solidFill>
                  <a:srgbClr val="2CA7AA"/>
                </a:solidFill>
                <a:latin typeface="Arial" panose="020B0604020202020204" pitchFamily="34" charset="0"/>
                <a:cs typeface="Arial" panose="020B0604020202020204" pitchFamily="34" charset="0"/>
              </a:rPr>
              <a:t>* Training *   *Local Information *   * National Information *   * Leaflets *</a:t>
            </a:r>
          </a:p>
          <a:p>
            <a:pPr marL="342900" indent="-342900" algn="ctr">
              <a:buFont typeface="Arial" panose="020B0604020202020204" pitchFamily="34" charset="0"/>
              <a:buChar char="•"/>
            </a:pPr>
            <a:endParaRPr lang="en-GB" sz="800" b="1" dirty="0">
              <a:solidFill>
                <a:srgbClr val="2CA7AA"/>
              </a:solidFill>
              <a:latin typeface="Arial" panose="020B0604020202020204" pitchFamily="34" charset="0"/>
              <a:cs typeface="Arial" panose="020B0604020202020204" pitchFamily="34" charset="0"/>
            </a:endParaRPr>
          </a:p>
          <a:p>
            <a:pPr algn="ctr"/>
            <a:r>
              <a:rPr lang="en-GB" sz="2400" b="1" dirty="0" smtClean="0">
                <a:solidFill>
                  <a:srgbClr val="2CA7AA"/>
                </a:solidFill>
                <a:latin typeface="Arial" panose="020B0604020202020204" pitchFamily="34" charset="0"/>
                <a:cs typeface="Arial" panose="020B0604020202020204" pitchFamily="34" charset="0"/>
              </a:rPr>
              <a:t>* Booklets *   * Newsletters *   * Bulletins *</a:t>
            </a:r>
          </a:p>
          <a:p>
            <a:pPr algn="ctr"/>
            <a:endParaRPr lang="en-GB" sz="1600" b="1" dirty="0" smtClean="0">
              <a:solidFill>
                <a:srgbClr val="2CA7AA"/>
              </a:solidFill>
              <a:latin typeface="Arial" panose="020B0604020202020204" pitchFamily="34" charset="0"/>
              <a:cs typeface="Arial" panose="020B0604020202020204" pitchFamily="34" charset="0"/>
            </a:endParaRPr>
          </a:p>
          <a:p>
            <a:pPr algn="ctr"/>
            <a:r>
              <a:rPr lang="en-GB" sz="2400" b="1" dirty="0" smtClean="0">
                <a:solidFill>
                  <a:srgbClr val="2CA7AA"/>
                </a:solidFill>
                <a:latin typeface="Arial" panose="020B0604020202020204" pitchFamily="34" charset="0"/>
                <a:cs typeface="Arial" panose="020B0604020202020204" pitchFamily="34" charset="0"/>
              </a:rPr>
              <a:t>~ ~ ~ ~ ~ ~ ~ ~ ~ ~ ~ ~ ~ ~ ~ ~ ~ ~ ~ ~ ~ ~ ~ </a:t>
            </a:r>
            <a:r>
              <a:rPr lang="en-GB" sz="2400" b="1" dirty="0">
                <a:solidFill>
                  <a:srgbClr val="2CA7AA"/>
                </a:solidFill>
                <a:latin typeface="Arial" panose="020B0604020202020204" pitchFamily="34" charset="0"/>
                <a:cs typeface="Arial" panose="020B0604020202020204" pitchFamily="34" charset="0"/>
              </a:rPr>
              <a:t>~ ~ ~ ~ ~ ~ ~ ~ ~ ~ ~ ~ ~ ~ ~ ~ ~ ~ ~ ~ </a:t>
            </a:r>
            <a:endParaRPr lang="en-GB" sz="2400" b="1" dirty="0" smtClean="0">
              <a:solidFill>
                <a:srgbClr val="2CA7AA"/>
              </a:solidFill>
              <a:latin typeface="Arial" panose="020B0604020202020204" pitchFamily="34" charset="0"/>
              <a:cs typeface="Arial" panose="020B0604020202020204" pitchFamily="34" charset="0"/>
            </a:endParaRPr>
          </a:p>
          <a:p>
            <a:pPr algn="ctr"/>
            <a:endParaRPr lang="en-GB" sz="1400" b="1" dirty="0" smtClean="0">
              <a:solidFill>
                <a:srgbClr val="2CA7AA"/>
              </a:solidFill>
              <a:latin typeface="Arial" panose="020B0604020202020204" pitchFamily="34" charset="0"/>
              <a:cs typeface="Arial" panose="020B0604020202020204" pitchFamily="34" charset="0"/>
            </a:endParaRPr>
          </a:p>
          <a:p>
            <a:pPr algn="ctr"/>
            <a:r>
              <a:rPr lang="en-GB" sz="2400" b="1" dirty="0" smtClean="0">
                <a:solidFill>
                  <a:srgbClr val="2CA7AA"/>
                </a:solidFill>
                <a:latin typeface="Arial" panose="020B0604020202020204" pitchFamily="34" charset="0"/>
                <a:cs typeface="Arial" panose="020B0604020202020204" pitchFamily="34" charset="0"/>
              </a:rPr>
              <a:t>* Additional Support Needs *   * Advice Agencies *   * Child Protection *</a:t>
            </a:r>
          </a:p>
          <a:p>
            <a:pPr algn="ctr"/>
            <a:endParaRPr lang="en-GB" sz="800" b="1" dirty="0">
              <a:solidFill>
                <a:srgbClr val="2CA7AA"/>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GB" sz="2400" b="1" dirty="0" smtClean="0">
                <a:solidFill>
                  <a:srgbClr val="2CA7AA"/>
                </a:solidFill>
                <a:latin typeface="Arial" panose="020B0604020202020204" pitchFamily="34" charset="0"/>
                <a:cs typeface="Arial" panose="020B0604020202020204" pitchFamily="34" charset="0"/>
              </a:rPr>
              <a:t>Childcare Advice *   * Education *   * Family Support Information *</a:t>
            </a:r>
          </a:p>
          <a:p>
            <a:pPr marL="342900" indent="-342900" algn="ctr">
              <a:buFont typeface="Arial" panose="020B0604020202020204" pitchFamily="34" charset="0"/>
              <a:buChar char="•"/>
            </a:pPr>
            <a:endParaRPr lang="en-GB" sz="800" b="1" dirty="0">
              <a:solidFill>
                <a:srgbClr val="2CA7AA"/>
              </a:solidFill>
              <a:latin typeface="Arial" panose="020B0604020202020204" pitchFamily="34" charset="0"/>
              <a:cs typeface="Arial" panose="020B0604020202020204" pitchFamily="34" charset="0"/>
            </a:endParaRPr>
          </a:p>
          <a:p>
            <a:pPr algn="ctr"/>
            <a:r>
              <a:rPr lang="en-GB" sz="2400" b="1" dirty="0" smtClean="0">
                <a:solidFill>
                  <a:srgbClr val="2CA7AA"/>
                </a:solidFill>
                <a:latin typeface="Arial" panose="020B0604020202020204" pitchFamily="34" charset="0"/>
                <a:cs typeface="Arial" panose="020B0604020202020204" pitchFamily="34" charset="0"/>
              </a:rPr>
              <a:t>* Funding *   * Health &amp; Wellbeing *   * Holiday / Leisure *</a:t>
            </a:r>
          </a:p>
          <a:p>
            <a:pPr algn="ctr"/>
            <a:endParaRPr lang="en-GB" sz="800" b="1" dirty="0" smtClean="0">
              <a:solidFill>
                <a:srgbClr val="2CA7AA"/>
              </a:solidFill>
              <a:latin typeface="Arial" panose="020B0604020202020204" pitchFamily="34" charset="0"/>
              <a:cs typeface="Arial" panose="020B0604020202020204" pitchFamily="34" charset="0"/>
            </a:endParaRPr>
          </a:p>
          <a:p>
            <a:pPr algn="ctr"/>
            <a:r>
              <a:rPr lang="en-GB" sz="2400" b="1" dirty="0" smtClean="0">
                <a:solidFill>
                  <a:srgbClr val="2CA7AA"/>
                </a:solidFill>
                <a:latin typeface="Arial" panose="020B0604020202020204" pitchFamily="34" charset="0"/>
                <a:cs typeface="Arial" panose="020B0604020202020204" pitchFamily="34" charset="0"/>
              </a:rPr>
              <a:t>* Job Vacancies &amp; Training *   * Libraries *   * Parenting *</a:t>
            </a:r>
          </a:p>
          <a:p>
            <a:pPr algn="ctr"/>
            <a:endParaRPr lang="en-GB" sz="800" b="1" dirty="0" smtClean="0">
              <a:solidFill>
                <a:srgbClr val="2CA7AA"/>
              </a:solidFill>
              <a:latin typeface="Arial" panose="020B0604020202020204" pitchFamily="34" charset="0"/>
              <a:cs typeface="Arial" panose="020B0604020202020204" pitchFamily="34" charset="0"/>
            </a:endParaRPr>
          </a:p>
          <a:p>
            <a:pPr algn="ctr"/>
            <a:r>
              <a:rPr lang="en-GB" sz="2400" b="1" dirty="0" smtClean="0">
                <a:solidFill>
                  <a:srgbClr val="2CA7AA"/>
                </a:solidFill>
                <a:latin typeface="Arial" panose="020B0604020202020204" pitchFamily="34" charset="0"/>
                <a:cs typeface="Arial" panose="020B0604020202020204" pitchFamily="34" charset="0"/>
              </a:rPr>
              <a:t>* Services for Young People *    * Work &amp; Finance *</a:t>
            </a:r>
          </a:p>
          <a:p>
            <a:pPr algn="ctr"/>
            <a:endParaRPr lang="en-GB" sz="2400" b="1" dirty="0">
              <a:solidFill>
                <a:srgbClr val="2CA7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547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681" y="5444353"/>
            <a:ext cx="11590638" cy="1092607"/>
          </a:xfrm>
          <a:prstGeom prst="rect">
            <a:avLst/>
          </a:prstGeom>
          <a:noFill/>
        </p:spPr>
        <p:txBody>
          <a:bodyPr wrap="square" rtlCol="0">
            <a:spAutoFit/>
          </a:bodyPr>
          <a:lstStyle/>
          <a:p>
            <a:pPr algn="ctr"/>
            <a:r>
              <a:rPr lang="en-GB" sz="6500" b="1" dirty="0" smtClean="0">
                <a:solidFill>
                  <a:srgbClr val="002060"/>
                </a:solidFill>
                <a:latin typeface="Comic Sans MS" panose="030F0702030302020204" pitchFamily="66" charset="0"/>
              </a:rPr>
              <a:t>* * T h a n k   Y o u * *</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350" y="443985"/>
            <a:ext cx="5149300" cy="4709798"/>
          </a:xfrm>
          <a:prstGeom prst="rect">
            <a:avLst/>
          </a:prstGeom>
        </p:spPr>
      </p:pic>
    </p:spTree>
    <p:extLst>
      <p:ext uri="{BB962C8B-B14F-4D97-AF65-F5344CB8AC3E}">
        <p14:creationId xmlns:p14="http://schemas.microsoft.com/office/powerpoint/2010/main" val="1097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 fill="hold"/>
                                        <p:tgtEl>
                                          <p:spTgt spid="20"/>
                                        </p:tgtEl>
                                        <p:attrNameLst>
                                          <p:attrName>ppt_w</p:attrName>
                                        </p:attrNameLst>
                                      </p:cBhvr>
                                      <p:tavLst>
                                        <p:tav tm="0">
                                          <p:val>
                                            <p:fltVal val="0"/>
                                          </p:val>
                                        </p:tav>
                                        <p:tav tm="100000">
                                          <p:val>
                                            <p:strVal val="#ppt_w"/>
                                          </p:val>
                                        </p:tav>
                                      </p:tavLst>
                                    </p:anim>
                                    <p:anim calcmode="lin" valueType="num">
                                      <p:cBhvr>
                                        <p:cTn id="8" dur="10" fill="hold"/>
                                        <p:tgtEl>
                                          <p:spTgt spid="20"/>
                                        </p:tgtEl>
                                        <p:attrNameLst>
                                          <p:attrName>ppt_h</p:attrName>
                                        </p:attrNameLst>
                                      </p:cBhvr>
                                      <p:tavLst>
                                        <p:tav tm="0">
                                          <p:val>
                                            <p:fltVal val="0"/>
                                          </p:val>
                                        </p:tav>
                                        <p:tav tm="100000">
                                          <p:val>
                                            <p:strVal val="#ppt_h"/>
                                          </p:val>
                                        </p:tav>
                                      </p:tavLst>
                                    </p:anim>
                                    <p:animEffect transition="in" filter="fade">
                                      <p:cBhvr>
                                        <p:cTn id="9" dur="1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435">
                                          <p:stCondLst>
                                            <p:cond delay="0"/>
                                          </p:stCondLst>
                                        </p:cTn>
                                        <p:tgtEl>
                                          <p:spTgt spid="4"/>
                                        </p:tgtEl>
                                      </p:cBhvr>
                                    </p:animEffect>
                                    <p:anim calcmode="lin" valueType="num">
                                      <p:cBhvr>
                                        <p:cTn id="15"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8"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9"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0" dur="20">
                                          <p:stCondLst>
                                            <p:cond delay="487"/>
                                          </p:stCondLst>
                                        </p:cTn>
                                        <p:tgtEl>
                                          <p:spTgt spid="4"/>
                                        </p:tgtEl>
                                      </p:cBhvr>
                                      <p:to x="100000" y="60000"/>
                                    </p:animScale>
                                    <p:animScale>
                                      <p:cBhvr>
                                        <p:cTn id="21" dur="124" decel="50000">
                                          <p:stCondLst>
                                            <p:cond delay="507"/>
                                          </p:stCondLst>
                                        </p:cTn>
                                        <p:tgtEl>
                                          <p:spTgt spid="4"/>
                                        </p:tgtEl>
                                      </p:cBhvr>
                                      <p:to x="100000" y="100000"/>
                                    </p:animScale>
                                    <p:animScale>
                                      <p:cBhvr>
                                        <p:cTn id="22" dur="20">
                                          <p:stCondLst>
                                            <p:cond delay="984"/>
                                          </p:stCondLst>
                                        </p:cTn>
                                        <p:tgtEl>
                                          <p:spTgt spid="4"/>
                                        </p:tgtEl>
                                      </p:cBhvr>
                                      <p:to x="100000" y="80000"/>
                                    </p:animScale>
                                    <p:animScale>
                                      <p:cBhvr>
                                        <p:cTn id="23" dur="124" decel="50000">
                                          <p:stCondLst>
                                            <p:cond delay="1004"/>
                                          </p:stCondLst>
                                        </p:cTn>
                                        <p:tgtEl>
                                          <p:spTgt spid="4"/>
                                        </p:tgtEl>
                                      </p:cBhvr>
                                      <p:to x="100000" y="100000"/>
                                    </p:animScale>
                                    <p:animScale>
                                      <p:cBhvr>
                                        <p:cTn id="24" dur="20">
                                          <p:stCondLst>
                                            <p:cond delay="1231"/>
                                          </p:stCondLst>
                                        </p:cTn>
                                        <p:tgtEl>
                                          <p:spTgt spid="4"/>
                                        </p:tgtEl>
                                      </p:cBhvr>
                                      <p:to x="100000" y="90000"/>
                                    </p:animScale>
                                    <p:animScale>
                                      <p:cBhvr>
                                        <p:cTn id="25" dur="124" decel="50000">
                                          <p:stCondLst>
                                            <p:cond delay="1251"/>
                                          </p:stCondLst>
                                        </p:cTn>
                                        <p:tgtEl>
                                          <p:spTgt spid="4"/>
                                        </p:tgtEl>
                                      </p:cBhvr>
                                      <p:to x="100000" y="100000"/>
                                    </p:animScale>
                                    <p:animScale>
                                      <p:cBhvr>
                                        <p:cTn id="26" dur="20">
                                          <p:stCondLst>
                                            <p:cond delay="1356"/>
                                          </p:stCondLst>
                                        </p:cTn>
                                        <p:tgtEl>
                                          <p:spTgt spid="4"/>
                                        </p:tgtEl>
                                      </p:cBhvr>
                                      <p:to x="100000" y="95000"/>
                                    </p:animScale>
                                    <p:animScale>
                                      <p:cBhvr>
                                        <p:cTn id="27"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9ACE"/>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806" y="139732"/>
            <a:ext cx="1462389" cy="1337572"/>
          </a:xfrm>
          <a:prstGeom prst="rect">
            <a:avLst/>
          </a:prstGeom>
        </p:spPr>
      </p:pic>
      <p:sp>
        <p:nvSpPr>
          <p:cNvPr id="14" name="TextBox 13"/>
          <p:cNvSpPr txBox="1"/>
          <p:nvPr/>
        </p:nvSpPr>
        <p:spPr>
          <a:xfrm>
            <a:off x="1321688" y="1477304"/>
            <a:ext cx="9548624" cy="4801314"/>
          </a:xfrm>
          <a:prstGeom prst="rect">
            <a:avLst/>
          </a:prstGeom>
          <a:noFill/>
        </p:spPr>
        <p:txBody>
          <a:bodyPr wrap="square" rtlCol="0">
            <a:spAutoFit/>
          </a:bodyPr>
          <a:lstStyle/>
          <a:p>
            <a:r>
              <a:rPr lang="en-GB" dirty="0" smtClean="0">
                <a:solidFill>
                  <a:srgbClr val="7030A0"/>
                </a:solidFill>
                <a:latin typeface="Arial" panose="020B0604020202020204" pitchFamily="34" charset="0"/>
                <a:cs typeface="Arial" panose="020B0604020202020204" pitchFamily="34" charset="0"/>
              </a:rPr>
              <a:t>Falkirk Families Information Service launched March 2015 (previously Falkirk Childcare Information Service)</a:t>
            </a:r>
          </a:p>
          <a:p>
            <a:endParaRPr lang="en-GB" dirty="0" smtClean="0">
              <a:solidFill>
                <a:srgbClr val="7030A0"/>
              </a:solidFill>
              <a:latin typeface="Arial" panose="020B0604020202020204" pitchFamily="34" charset="0"/>
              <a:cs typeface="Arial" panose="020B0604020202020204" pitchFamily="34" charset="0"/>
            </a:endParaRPr>
          </a:p>
          <a:p>
            <a:r>
              <a:rPr lang="en-GB" b="1" dirty="0" smtClean="0">
                <a:solidFill>
                  <a:srgbClr val="7030A0"/>
                </a:solidFill>
                <a:latin typeface="Arial" panose="020B0604020202020204" pitchFamily="34" charset="0"/>
                <a:cs typeface="Arial" panose="020B0604020202020204" pitchFamily="34" charset="0"/>
              </a:rPr>
              <a:t>Falkirk </a:t>
            </a:r>
            <a:r>
              <a:rPr lang="en-GB" b="1" dirty="0">
                <a:solidFill>
                  <a:srgbClr val="7030A0"/>
                </a:solidFill>
                <a:latin typeface="Arial" panose="020B0604020202020204" pitchFamily="34" charset="0"/>
                <a:cs typeface="Arial" panose="020B0604020202020204" pitchFamily="34" charset="0"/>
              </a:rPr>
              <a:t>Families Information Service is an online directory and telephone helpline providing free, impartial and useful information for families across the Falkirk Council area, including:-</a:t>
            </a:r>
          </a:p>
          <a:p>
            <a:pPr marL="285750" indent="-28575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organisations and services</a:t>
            </a:r>
          </a:p>
          <a:p>
            <a:pPr marL="285750" indent="-28575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childcare providers</a:t>
            </a:r>
          </a:p>
          <a:p>
            <a:pPr marL="285750" indent="-28575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activities</a:t>
            </a:r>
          </a:p>
          <a:p>
            <a:pPr marL="285750" indent="-28575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helplines</a:t>
            </a:r>
          </a:p>
          <a:p>
            <a:pPr marL="285750" indent="-28575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signposting to other useful websites</a:t>
            </a:r>
          </a:p>
          <a:p>
            <a:endParaRPr lang="en-GB" dirty="0" smtClean="0">
              <a:solidFill>
                <a:srgbClr val="7030A0"/>
              </a:solidFill>
              <a:latin typeface="Arial" panose="020B0604020202020204" pitchFamily="34" charset="0"/>
              <a:cs typeface="Arial" panose="020B0604020202020204" pitchFamily="34" charset="0"/>
            </a:endParaRPr>
          </a:p>
          <a:p>
            <a:endParaRPr lang="en-GB" dirty="0" smtClean="0">
              <a:solidFill>
                <a:srgbClr val="7030A0"/>
              </a:solidFill>
              <a:latin typeface="Arial" panose="020B0604020202020204" pitchFamily="34" charset="0"/>
              <a:cs typeface="Arial" panose="020B0604020202020204" pitchFamily="34" charset="0"/>
            </a:endParaRPr>
          </a:p>
          <a:p>
            <a:r>
              <a:rPr lang="en-GB" dirty="0" smtClean="0">
                <a:solidFill>
                  <a:srgbClr val="7030A0"/>
                </a:solidFill>
                <a:latin typeface="Arial" panose="020B0604020202020204" pitchFamily="34" charset="0"/>
                <a:cs typeface="Arial" panose="020B0604020202020204" pitchFamily="34" charset="0"/>
              </a:rPr>
              <a:t>The online directory (website) is funded by the Scottish Government.</a:t>
            </a:r>
          </a:p>
          <a:p>
            <a:endParaRPr lang="en-GB" dirty="0">
              <a:solidFill>
                <a:srgbClr val="7030A0"/>
              </a:solidFill>
              <a:latin typeface="Arial" panose="020B0604020202020204" pitchFamily="34" charset="0"/>
              <a:cs typeface="Arial" panose="020B0604020202020204" pitchFamily="34" charset="0"/>
            </a:endParaRPr>
          </a:p>
          <a:p>
            <a:endParaRPr lang="en-GB" dirty="0" smtClean="0">
              <a:solidFill>
                <a:srgbClr val="7030A0"/>
              </a:solidFill>
              <a:latin typeface="Arial" panose="020B0604020202020204" pitchFamily="34" charset="0"/>
              <a:cs typeface="Arial" panose="020B0604020202020204" pitchFamily="34" charset="0"/>
            </a:endParaRPr>
          </a:p>
          <a:p>
            <a:r>
              <a:rPr lang="en-GB" dirty="0" smtClean="0">
                <a:solidFill>
                  <a:srgbClr val="7030A0"/>
                </a:solidFill>
                <a:latin typeface="Arial" panose="020B0604020202020204" pitchFamily="34" charset="0"/>
                <a:cs typeface="Arial" panose="020B0604020202020204" pitchFamily="34" charset="0"/>
              </a:rPr>
              <a:t>The service is part of Falkirk Council Children’s Services.</a:t>
            </a:r>
            <a:endParaRPr lang="en-GB" dirty="0">
              <a:solidFill>
                <a:srgbClr val="7030A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7077" y="5945575"/>
            <a:ext cx="1369845" cy="74897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78" y="5883588"/>
            <a:ext cx="947814" cy="810964"/>
          </a:xfrm>
          <a:prstGeom prst="rect">
            <a:avLst/>
          </a:prstGeom>
        </p:spPr>
      </p:pic>
    </p:spTree>
    <p:extLst>
      <p:ext uri="{BB962C8B-B14F-4D97-AF65-F5344CB8AC3E}">
        <p14:creationId xmlns:p14="http://schemas.microsoft.com/office/powerpoint/2010/main" val="44514960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F9ACE"/>
        </a:solidFill>
        <a:effectLst/>
      </p:bgPr>
    </p:bg>
    <p:spTree>
      <p:nvGrpSpPr>
        <p:cNvPr id="1" name=""/>
        <p:cNvGrpSpPr/>
        <p:nvPr/>
      </p:nvGrpSpPr>
      <p:grpSpPr>
        <a:xfrm>
          <a:off x="0" y="0"/>
          <a:ext cx="0" cy="0"/>
          <a:chOff x="0" y="0"/>
          <a:chExt cx="0" cy="0"/>
        </a:xfrm>
      </p:grpSpPr>
      <p:sp>
        <p:nvSpPr>
          <p:cNvPr id="4" name="TextBox 3"/>
          <p:cNvSpPr txBox="1"/>
          <p:nvPr/>
        </p:nvSpPr>
        <p:spPr>
          <a:xfrm>
            <a:off x="0" y="73015"/>
            <a:ext cx="11961844" cy="769441"/>
          </a:xfrm>
          <a:prstGeom prst="rect">
            <a:avLst/>
          </a:prstGeom>
          <a:solidFill>
            <a:srgbClr val="AF9ACE"/>
          </a:solidFill>
        </p:spPr>
        <p:txBody>
          <a:bodyPr wrap="square" rtlCol="0">
            <a:spAutoFit/>
          </a:bodyPr>
          <a:lstStyle/>
          <a:p>
            <a:pPr algn="ctr"/>
            <a:endParaRPr lang="en-GB" sz="4400" b="1" dirty="0">
              <a:solidFill>
                <a:schemeClr val="bg1"/>
              </a:solidFill>
              <a:latin typeface="Berlin Sans FB Demi" panose="020E0802020502020306"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21" y="5353716"/>
            <a:ext cx="1462389" cy="133757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6819" y="5353716"/>
            <a:ext cx="1462389" cy="1337572"/>
          </a:xfrm>
          <a:prstGeom prst="rect">
            <a:avLst/>
          </a:prstGeom>
        </p:spPr>
      </p:pic>
      <p:sp>
        <p:nvSpPr>
          <p:cNvPr id="3" name="TextBox 2"/>
          <p:cNvSpPr txBox="1"/>
          <p:nvPr/>
        </p:nvSpPr>
        <p:spPr>
          <a:xfrm>
            <a:off x="460013" y="1031184"/>
            <a:ext cx="11399195" cy="4493538"/>
          </a:xfrm>
          <a:prstGeom prst="rect">
            <a:avLst/>
          </a:prstGeom>
          <a:noFill/>
        </p:spPr>
        <p:txBody>
          <a:bodyPr wrap="square" rtlCol="0">
            <a:spAutoFit/>
          </a:bodyPr>
          <a:lstStyle/>
          <a:p>
            <a:r>
              <a:rPr lang="en-GB" sz="2000" b="1" dirty="0" smtClean="0">
                <a:solidFill>
                  <a:srgbClr val="7030A0"/>
                </a:solidFill>
                <a:latin typeface="Arial" panose="020B0604020202020204" pitchFamily="34" charset="0"/>
                <a:cs typeface="Arial" panose="020B0604020202020204" pitchFamily="34" charset="0"/>
              </a:rPr>
              <a:t>An early intervention universal </a:t>
            </a:r>
            <a:r>
              <a:rPr lang="en-GB" sz="2000" b="1" dirty="0">
                <a:solidFill>
                  <a:srgbClr val="7030A0"/>
                </a:solidFill>
                <a:latin typeface="Arial" panose="020B0604020202020204" pitchFamily="34" charset="0"/>
                <a:cs typeface="Arial" panose="020B0604020202020204" pitchFamily="34" charset="0"/>
              </a:rPr>
              <a:t>access point to family information continues to be a </a:t>
            </a:r>
            <a:r>
              <a:rPr lang="en-GB" sz="2000" b="1" dirty="0" smtClean="0">
                <a:solidFill>
                  <a:srgbClr val="7030A0"/>
                </a:solidFill>
                <a:latin typeface="Arial" panose="020B0604020202020204" pitchFamily="34" charset="0"/>
                <a:cs typeface="Arial" panose="020B0604020202020204" pitchFamily="34" charset="0"/>
              </a:rPr>
              <a:t>priority</a:t>
            </a:r>
            <a:endParaRPr lang="en-GB" sz="2000" b="1" dirty="0" smtClean="0">
              <a:solidFill>
                <a:srgbClr val="7030A0"/>
              </a:solidFill>
              <a:latin typeface="Arial" panose="020B0604020202020204" pitchFamily="34" charset="0"/>
              <a:cs typeface="Arial" panose="020B0604020202020204" pitchFamily="34" charset="0"/>
            </a:endParaRPr>
          </a:p>
          <a:p>
            <a:endParaRPr lang="en-GB" sz="1400" dirty="0">
              <a:solidFill>
                <a:srgbClr val="7030A0"/>
              </a:solidFill>
              <a:latin typeface="Arial" panose="020B0604020202020204" pitchFamily="34" charset="0"/>
              <a:cs typeface="Arial" panose="020B0604020202020204" pitchFamily="34" charset="0"/>
            </a:endParaRPr>
          </a:p>
          <a:p>
            <a:endParaRPr lang="en-GB" sz="1600" dirty="0" smtClean="0">
              <a:solidFill>
                <a:srgbClr val="7030A0"/>
              </a:solidFill>
              <a:latin typeface="Arial" panose="020B0604020202020204" pitchFamily="34" charset="0"/>
              <a:cs typeface="Arial" panose="020B0604020202020204" pitchFamily="34" charset="0"/>
            </a:endParaRPr>
          </a:p>
          <a:p>
            <a:endParaRPr lang="en-GB" sz="1600" dirty="0">
              <a:solidFill>
                <a:srgbClr val="7030A0"/>
              </a:solidFill>
              <a:latin typeface="Arial" panose="020B0604020202020204" pitchFamily="34" charset="0"/>
              <a:cs typeface="Arial" panose="020B0604020202020204" pitchFamily="34" charset="0"/>
            </a:endParaRPr>
          </a:p>
          <a:p>
            <a:r>
              <a:rPr lang="en-GB" sz="1600" dirty="0" smtClean="0">
                <a:solidFill>
                  <a:srgbClr val="7030A0"/>
                </a:solidFill>
                <a:latin typeface="Arial" panose="020B0604020202020204" pitchFamily="34" charset="0"/>
                <a:cs typeface="Arial" panose="020B0604020202020204" pitchFamily="34" charset="0"/>
              </a:rPr>
              <a:t>Scottish Government Early Years Framework (2009)</a:t>
            </a:r>
          </a:p>
          <a:p>
            <a:endParaRPr lang="en-GB" sz="1600" dirty="0">
              <a:solidFill>
                <a:srgbClr val="7030A0"/>
              </a:solidFill>
              <a:latin typeface="Arial" panose="020B0604020202020204" pitchFamily="34" charset="0"/>
              <a:cs typeface="Arial" panose="020B0604020202020204" pitchFamily="34" charset="0"/>
            </a:endParaRPr>
          </a:p>
          <a:p>
            <a:r>
              <a:rPr lang="en-GB" sz="1600" dirty="0" smtClean="0">
                <a:solidFill>
                  <a:srgbClr val="7030A0"/>
                </a:solidFill>
                <a:latin typeface="Arial" panose="020B0604020202020204" pitchFamily="34" charset="0"/>
                <a:cs typeface="Arial" panose="020B0604020202020204" pitchFamily="34" charset="0"/>
              </a:rPr>
              <a:t>Falkirk Children’s Commission</a:t>
            </a:r>
          </a:p>
          <a:p>
            <a:endParaRPr lang="en-GB" sz="1600" dirty="0">
              <a:solidFill>
                <a:srgbClr val="7030A0"/>
              </a:solidFill>
              <a:latin typeface="Arial" panose="020B0604020202020204" pitchFamily="34" charset="0"/>
              <a:cs typeface="Arial" panose="020B0604020202020204" pitchFamily="34" charset="0"/>
            </a:endParaRPr>
          </a:p>
          <a:p>
            <a:r>
              <a:rPr lang="en-GB" sz="1600" dirty="0" smtClean="0">
                <a:solidFill>
                  <a:srgbClr val="7030A0"/>
                </a:solidFill>
                <a:latin typeface="Arial" panose="020B0604020202020204" pitchFamily="34" charset="0"/>
                <a:cs typeface="Arial" panose="020B0604020202020204" pitchFamily="34" charset="0"/>
              </a:rPr>
              <a:t>Falkirk Parenting Partnerships</a:t>
            </a:r>
          </a:p>
          <a:p>
            <a:endParaRPr lang="en-GB" sz="1600" dirty="0">
              <a:solidFill>
                <a:srgbClr val="7030A0"/>
              </a:solidFill>
              <a:latin typeface="Arial" panose="020B0604020202020204" pitchFamily="34" charset="0"/>
              <a:cs typeface="Arial" panose="020B0604020202020204" pitchFamily="34" charset="0"/>
            </a:endParaRPr>
          </a:p>
          <a:p>
            <a:r>
              <a:rPr lang="en-GB" sz="1600" dirty="0" smtClean="0">
                <a:solidFill>
                  <a:srgbClr val="7030A0"/>
                </a:solidFill>
                <a:latin typeface="Arial" panose="020B0604020202020204" pitchFamily="34" charset="0"/>
                <a:cs typeface="Arial" panose="020B0604020202020204" pitchFamily="34" charset="0"/>
              </a:rPr>
              <a:t>Falkirk Integrated Children’s Service Plan</a:t>
            </a:r>
          </a:p>
          <a:p>
            <a:endParaRPr lang="en-GB" sz="1600" dirty="0" smtClean="0">
              <a:solidFill>
                <a:srgbClr val="7030A0"/>
              </a:solidFill>
              <a:latin typeface="Arial" panose="020B0604020202020204" pitchFamily="34" charset="0"/>
              <a:cs typeface="Arial" panose="020B0604020202020204" pitchFamily="34" charset="0"/>
            </a:endParaRPr>
          </a:p>
          <a:p>
            <a:endParaRPr lang="en-GB" sz="1600" dirty="0">
              <a:solidFill>
                <a:srgbClr val="7030A0"/>
              </a:solidFill>
              <a:latin typeface="Arial" panose="020B0604020202020204" pitchFamily="34" charset="0"/>
              <a:cs typeface="Arial" panose="020B0604020202020204" pitchFamily="34" charset="0"/>
            </a:endParaRPr>
          </a:p>
          <a:p>
            <a:endParaRPr lang="en-GB" sz="1600" dirty="0" smtClean="0">
              <a:solidFill>
                <a:srgbClr val="7030A0"/>
              </a:solidFill>
              <a:latin typeface="Arial" panose="020B0604020202020204" pitchFamily="34" charset="0"/>
              <a:cs typeface="Arial" panose="020B0604020202020204" pitchFamily="34" charset="0"/>
            </a:endParaRPr>
          </a:p>
          <a:p>
            <a:r>
              <a:rPr lang="en-GB" sz="1600" dirty="0" smtClean="0">
                <a:solidFill>
                  <a:srgbClr val="7030A0"/>
                </a:solidFill>
                <a:latin typeface="Arial" panose="020B0604020202020204" pitchFamily="34" charset="0"/>
                <a:cs typeface="Arial" panose="020B0604020202020204" pitchFamily="34" charset="0"/>
              </a:rPr>
              <a:t>The role of the Families Information Service also links with key priorities relating to engaging with parents, included in the Children and Young People Scotland Act (2014) and National Parenting Strategy (2012).</a:t>
            </a:r>
          </a:p>
          <a:p>
            <a:endParaRPr lang="en-GB" sz="1400" dirty="0">
              <a:solidFill>
                <a:srgbClr val="7030A0"/>
              </a:solidFill>
              <a:latin typeface="Arial" panose="020B0604020202020204" pitchFamily="34" charset="0"/>
              <a:cs typeface="Arial" panose="020B0604020202020204" pitchFamily="34" charset="0"/>
            </a:endParaRPr>
          </a:p>
          <a:p>
            <a:endParaRPr lang="en-GB" sz="1400" dirty="0">
              <a:solidFill>
                <a:srgbClr val="7030A0"/>
              </a:solidFill>
              <a:latin typeface="Arial" panose="020B0604020202020204" pitchFamily="34" charset="0"/>
              <a:cs typeface="Arial" panose="020B0604020202020204" pitchFamily="34" charset="0"/>
            </a:endParaRPr>
          </a:p>
        </p:txBody>
      </p:sp>
      <p:sp>
        <p:nvSpPr>
          <p:cNvPr id="5" name="Down Arrow 4"/>
          <p:cNvSpPr/>
          <p:nvPr/>
        </p:nvSpPr>
        <p:spPr>
          <a:xfrm>
            <a:off x="460013" y="1453662"/>
            <a:ext cx="336062" cy="554892"/>
          </a:xfrm>
          <a:prstGeom prst="downArrow">
            <a:avLst/>
          </a:prstGeom>
          <a:solidFill>
            <a:srgbClr val="7030A0"/>
          </a:solidFill>
          <a:ln>
            <a:solidFill>
              <a:srgbClr val="C79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460013" y="3837355"/>
            <a:ext cx="336062" cy="554892"/>
          </a:xfrm>
          <a:prstGeom prst="downArrow">
            <a:avLst/>
          </a:prstGeom>
          <a:solidFill>
            <a:srgbClr val="7030A0"/>
          </a:solidFill>
          <a:ln>
            <a:solidFill>
              <a:srgbClr val="C79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1181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F9ACE"/>
        </a:solidFill>
        <a:effectLst/>
      </p:bgPr>
    </p:bg>
    <p:spTree>
      <p:nvGrpSpPr>
        <p:cNvPr id="1" name=""/>
        <p:cNvGrpSpPr/>
        <p:nvPr/>
      </p:nvGrpSpPr>
      <p:grpSpPr>
        <a:xfrm>
          <a:off x="0" y="0"/>
          <a:ext cx="0" cy="0"/>
          <a:chOff x="0" y="0"/>
          <a:chExt cx="0" cy="0"/>
        </a:xfrm>
      </p:grpSpPr>
      <p:sp>
        <p:nvSpPr>
          <p:cNvPr id="4" name="TextBox 3"/>
          <p:cNvSpPr txBox="1"/>
          <p:nvPr/>
        </p:nvSpPr>
        <p:spPr>
          <a:xfrm>
            <a:off x="115078" y="240545"/>
            <a:ext cx="11961844" cy="769441"/>
          </a:xfrm>
          <a:prstGeom prst="rect">
            <a:avLst/>
          </a:prstGeom>
          <a:solidFill>
            <a:srgbClr val="AF9ACE"/>
          </a:solidFill>
        </p:spPr>
        <p:txBody>
          <a:bodyPr wrap="square" rtlCol="0">
            <a:spAutoFit/>
          </a:bodyPr>
          <a:lstStyle/>
          <a:p>
            <a:pPr algn="ctr"/>
            <a:r>
              <a:rPr lang="en-GB" sz="4400" b="1" dirty="0" smtClean="0">
                <a:solidFill>
                  <a:schemeClr val="bg1"/>
                </a:solidFill>
                <a:latin typeface="Berlin Sans FB Demi" panose="020E0802020502020306" pitchFamily="34" charset="0"/>
              </a:rPr>
              <a:t>What we do</a:t>
            </a:r>
            <a:endParaRPr lang="en-GB" sz="4400" b="1" dirty="0">
              <a:solidFill>
                <a:schemeClr val="bg1"/>
              </a:solidFill>
              <a:latin typeface="Berlin Sans FB Demi" panose="020E0802020502020306"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78" y="5759705"/>
            <a:ext cx="1014519" cy="92792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2403" y="5759705"/>
            <a:ext cx="1014519" cy="927928"/>
          </a:xfrm>
          <a:prstGeom prst="rect">
            <a:avLst/>
          </a:prstGeom>
        </p:spPr>
      </p:pic>
      <p:sp>
        <p:nvSpPr>
          <p:cNvPr id="2" name="TextBox 1"/>
          <p:cNvSpPr txBox="1"/>
          <p:nvPr/>
        </p:nvSpPr>
        <p:spPr>
          <a:xfrm>
            <a:off x="679938" y="1235390"/>
            <a:ext cx="10832123" cy="4524315"/>
          </a:xfrm>
          <a:prstGeom prst="rect">
            <a:avLst/>
          </a:prstGeom>
          <a:noFill/>
        </p:spPr>
        <p:txBody>
          <a:bodyPr wrap="square" rtlCol="0">
            <a:spAutoFit/>
          </a:bodyPr>
          <a:lstStyle/>
          <a:p>
            <a:endParaRPr lang="en-GB" b="1" u="sng" dirty="0" smtClean="0">
              <a:solidFill>
                <a:srgbClr val="7030A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smtClean="0">
                <a:solidFill>
                  <a:srgbClr val="7030A0"/>
                </a:solidFill>
                <a:latin typeface="Arial" panose="020B0604020202020204" pitchFamily="34" charset="0"/>
                <a:cs typeface="Arial" panose="020B0604020202020204" pitchFamily="34" charset="0"/>
              </a:rPr>
              <a:t>Publish information on a range of topics including family support, childcare, additional support needs, activities, helplines.</a:t>
            </a:r>
          </a:p>
          <a:p>
            <a:endParaRPr lang="en-GB" dirty="0" smtClean="0">
              <a:solidFill>
                <a:srgbClr val="7030A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smtClean="0">
                <a:solidFill>
                  <a:srgbClr val="7030A0"/>
                </a:solidFill>
                <a:latin typeface="Arial" panose="020B0604020202020204" pitchFamily="34" charset="0"/>
                <a:cs typeface="Arial" panose="020B0604020202020204" pitchFamily="34" charset="0"/>
              </a:rPr>
              <a:t>Take enquiries through telephone helpline, website and email and supplying information, advice, guidance and signposting to other services.</a:t>
            </a:r>
          </a:p>
          <a:p>
            <a:endParaRPr lang="en-GB" dirty="0" smtClean="0">
              <a:solidFill>
                <a:srgbClr val="7030A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smtClean="0">
                <a:solidFill>
                  <a:srgbClr val="7030A0"/>
                </a:solidFill>
                <a:latin typeface="Arial" panose="020B0604020202020204" pitchFamily="34" charset="0"/>
                <a:cs typeface="Arial" panose="020B0604020202020204" pitchFamily="34" charset="0"/>
              </a:rPr>
              <a:t>Regularly add, update and check all information published on the online directory.</a:t>
            </a:r>
          </a:p>
          <a:p>
            <a:pPr marL="285750" indent="-285750">
              <a:buFont typeface="Wingdings" panose="05000000000000000000" pitchFamily="2" charset="2"/>
              <a:buChar char="§"/>
            </a:pPr>
            <a:endParaRPr lang="en-GB" dirty="0" smtClean="0">
              <a:solidFill>
                <a:srgbClr val="7030A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smtClean="0">
                <a:solidFill>
                  <a:srgbClr val="7030A0"/>
                </a:solidFill>
                <a:latin typeface="Arial" panose="020B0604020202020204" pitchFamily="34" charset="0"/>
                <a:cs typeface="Arial" panose="020B0604020202020204" pitchFamily="34" charset="0"/>
              </a:rPr>
              <a:t>Share information through additional methods including email and meetings.</a:t>
            </a:r>
          </a:p>
          <a:p>
            <a:endParaRPr lang="en-GB" dirty="0" smtClean="0">
              <a:solidFill>
                <a:srgbClr val="7030A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smtClean="0">
                <a:solidFill>
                  <a:srgbClr val="7030A0"/>
                </a:solidFill>
                <a:latin typeface="Arial" panose="020B0604020202020204" pitchFamily="34" charset="0"/>
                <a:cs typeface="Arial" panose="020B0604020202020204" pitchFamily="34" charset="0"/>
              </a:rPr>
              <a:t>Regularly research information which may be suitable for families, practitioners and services including checking websites, newsletters, e-bulletins and leaflets.</a:t>
            </a:r>
          </a:p>
          <a:p>
            <a:endParaRPr lang="en-GB" dirty="0" smtClean="0">
              <a:solidFill>
                <a:srgbClr val="7030A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smtClean="0">
                <a:solidFill>
                  <a:srgbClr val="7030A0"/>
                </a:solidFill>
                <a:latin typeface="Arial" panose="020B0604020202020204" pitchFamily="34" charset="0"/>
                <a:cs typeface="Arial" panose="020B0604020202020204" pitchFamily="34" charset="0"/>
              </a:rPr>
              <a:t>Network with services to promote the role of FIS and services and the area.</a:t>
            </a:r>
          </a:p>
          <a:p>
            <a:pPr marL="285750" indent="-285750">
              <a:buFont typeface="Wingdings" panose="05000000000000000000" pitchFamily="2" charset="2"/>
              <a:buChar char="§"/>
            </a:pPr>
            <a:endParaRPr lang="en-GB"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663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9D0D7"/>
        </a:solidFill>
        <a:effectLst/>
      </p:bgPr>
    </p:bg>
    <p:spTree>
      <p:nvGrpSpPr>
        <p:cNvPr id="1" name=""/>
        <p:cNvGrpSpPr/>
        <p:nvPr/>
      </p:nvGrpSpPr>
      <p:grpSpPr>
        <a:xfrm>
          <a:off x="0" y="0"/>
          <a:ext cx="0" cy="0"/>
          <a:chOff x="0" y="0"/>
          <a:chExt cx="0" cy="0"/>
        </a:xfrm>
      </p:grpSpPr>
      <p:sp>
        <p:nvSpPr>
          <p:cNvPr id="5" name="TextBox 4"/>
          <p:cNvSpPr txBox="1"/>
          <p:nvPr/>
        </p:nvSpPr>
        <p:spPr>
          <a:xfrm>
            <a:off x="0" y="-30402"/>
            <a:ext cx="11504020" cy="769441"/>
          </a:xfrm>
          <a:prstGeom prst="rect">
            <a:avLst/>
          </a:prstGeom>
          <a:noFill/>
        </p:spPr>
        <p:txBody>
          <a:bodyPr wrap="square" rtlCol="0">
            <a:spAutoFit/>
          </a:bodyPr>
          <a:lstStyle/>
          <a:p>
            <a:pPr algn="ctr"/>
            <a:r>
              <a:rPr lang="en-GB" sz="4400" b="1" dirty="0" smtClean="0">
                <a:solidFill>
                  <a:schemeClr val="bg1"/>
                </a:solidFill>
                <a:latin typeface="Berlin Sans FB Demi" panose="020E0802020502020306" pitchFamily="34" charset="0"/>
              </a:rPr>
              <a:t>How to use the website</a:t>
            </a:r>
            <a:endParaRPr lang="en-GB" sz="4400" b="1" dirty="0">
              <a:solidFill>
                <a:schemeClr val="bg1"/>
              </a:solidFill>
              <a:latin typeface="Berlin Sans FB Demi" panose="020E0802020502020306" pitchFamily="34" charset="0"/>
            </a:endParaRPr>
          </a:p>
        </p:txBody>
      </p:sp>
      <p:pic>
        <p:nvPicPr>
          <p:cNvPr id="21" name="Picture 20"/>
          <p:cNvPicPr/>
          <p:nvPr/>
        </p:nvPicPr>
        <p:blipFill rotWithShape="1">
          <a:blip r:embed="rId3"/>
          <a:srcRect l="20005" t="58112" r="20707" b="29895"/>
          <a:stretch/>
        </p:blipFill>
        <p:spPr bwMode="auto">
          <a:xfrm>
            <a:off x="475935" y="1048891"/>
            <a:ext cx="5018278" cy="806594"/>
          </a:xfrm>
          <a:prstGeom prst="rect">
            <a:avLst/>
          </a:prstGeom>
          <a:ln>
            <a:noFill/>
          </a:ln>
          <a:extLst>
            <a:ext uri="{53640926-AAD7-44D8-BBD7-CCE9431645EC}">
              <a14:shadowObscured xmlns:a14="http://schemas.microsoft.com/office/drawing/2010/main"/>
            </a:ext>
          </a:extLst>
        </p:spPr>
      </p:pic>
      <p:cxnSp>
        <p:nvCxnSpPr>
          <p:cNvPr id="7" name="Straight Arrow Connector 6"/>
          <p:cNvCxnSpPr>
            <a:stCxn id="11" idx="1"/>
          </p:cNvCxnSpPr>
          <p:nvPr/>
        </p:nvCxnSpPr>
        <p:spPr>
          <a:xfrm flipH="1" flipV="1">
            <a:off x="1586524" y="1412917"/>
            <a:ext cx="117230" cy="591115"/>
          </a:xfrm>
          <a:prstGeom prst="straightConnector1">
            <a:avLst/>
          </a:prstGeom>
          <a:ln>
            <a:solidFill>
              <a:srgbClr val="0693A6"/>
            </a:solidFill>
            <a:tailEnd type="triangle"/>
          </a:ln>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a:xfrm>
            <a:off x="1703754" y="1834755"/>
            <a:ext cx="2534668" cy="338554"/>
          </a:xfrm>
          <a:prstGeom prst="rect">
            <a:avLst/>
          </a:prstGeom>
          <a:noFill/>
        </p:spPr>
        <p:txBody>
          <a:bodyPr wrap="none" rtlCol="0">
            <a:spAutoFit/>
          </a:bodyPr>
          <a:lstStyle/>
          <a:p>
            <a:r>
              <a:rPr lang="en-GB" sz="1600" dirty="0" smtClean="0">
                <a:solidFill>
                  <a:srgbClr val="0693A6"/>
                </a:solidFill>
                <a:latin typeface="Arial" panose="020B0604020202020204" pitchFamily="34" charset="0"/>
                <a:cs typeface="Arial" panose="020B0604020202020204" pitchFamily="34" charset="0"/>
              </a:rPr>
              <a:t>Select Falkirk from the list</a:t>
            </a:r>
            <a:endParaRPr lang="en-GB" sz="1600" dirty="0">
              <a:solidFill>
                <a:srgbClr val="0693A6"/>
              </a:solidFill>
              <a:latin typeface="Arial" panose="020B0604020202020204" pitchFamily="34" charset="0"/>
              <a:cs typeface="Arial" panose="020B0604020202020204" pitchFamily="34" charset="0"/>
            </a:endParaRPr>
          </a:p>
        </p:txBody>
      </p:sp>
      <p:pic>
        <p:nvPicPr>
          <p:cNvPr id="22" name="Picture 21"/>
          <p:cNvPicPr/>
          <p:nvPr/>
        </p:nvPicPr>
        <p:blipFill rotWithShape="1">
          <a:blip r:embed="rId4"/>
          <a:srcRect l="21077" t="26104" r="20231" b="59042"/>
          <a:stretch/>
        </p:blipFill>
        <p:spPr bwMode="auto">
          <a:xfrm>
            <a:off x="475935" y="2615877"/>
            <a:ext cx="5174586" cy="1044080"/>
          </a:xfrm>
          <a:prstGeom prst="rect">
            <a:avLst/>
          </a:prstGeom>
          <a:ln>
            <a:noFill/>
          </a:ln>
          <a:extLst>
            <a:ext uri="{53640926-AAD7-44D8-BBD7-CCE9431645EC}">
              <a14:shadowObscured xmlns:a14="http://schemas.microsoft.com/office/drawing/2010/main"/>
            </a:ext>
          </a:extLst>
        </p:spPr>
      </p:pic>
      <p:sp>
        <p:nvSpPr>
          <p:cNvPr id="23" name="TextBox 22"/>
          <p:cNvSpPr txBox="1"/>
          <p:nvPr/>
        </p:nvSpPr>
        <p:spPr>
          <a:xfrm>
            <a:off x="374335" y="2277323"/>
            <a:ext cx="4861969" cy="338554"/>
          </a:xfrm>
          <a:prstGeom prst="rect">
            <a:avLst/>
          </a:prstGeom>
          <a:noFill/>
        </p:spPr>
        <p:txBody>
          <a:bodyPr wrap="square" rtlCol="0">
            <a:spAutoFit/>
          </a:bodyPr>
          <a:lstStyle/>
          <a:p>
            <a:r>
              <a:rPr lang="en-GB" sz="1600" dirty="0" smtClean="0">
                <a:solidFill>
                  <a:srgbClr val="0693A6"/>
                </a:solidFill>
                <a:latin typeface="Arial" panose="020B0604020202020204" pitchFamily="34" charset="0"/>
                <a:cs typeface="Arial" panose="020B0604020202020204" pitchFamily="34" charset="0"/>
              </a:rPr>
              <a:t>Type Keyword with no Category</a:t>
            </a:r>
            <a:endParaRPr lang="en-GB" sz="1600" dirty="0">
              <a:solidFill>
                <a:srgbClr val="0693A6"/>
              </a:solidFill>
              <a:latin typeface="Arial" panose="020B0604020202020204" pitchFamily="34" charset="0"/>
              <a:cs typeface="Arial" panose="020B0604020202020204" pitchFamily="34" charset="0"/>
            </a:endParaRPr>
          </a:p>
        </p:txBody>
      </p:sp>
      <p:cxnSp>
        <p:nvCxnSpPr>
          <p:cNvPr id="24" name="Straight Arrow Connector 23"/>
          <p:cNvCxnSpPr/>
          <p:nvPr/>
        </p:nvCxnSpPr>
        <p:spPr>
          <a:xfrm flipH="1" flipV="1">
            <a:off x="773725" y="3619355"/>
            <a:ext cx="140675" cy="271976"/>
          </a:xfrm>
          <a:prstGeom prst="straightConnector1">
            <a:avLst/>
          </a:prstGeom>
          <a:ln>
            <a:solidFill>
              <a:srgbClr val="0693A6"/>
            </a:solidFill>
            <a:tailEnd type="triangle"/>
          </a:ln>
        </p:spPr>
        <p:style>
          <a:lnRef idx="2">
            <a:schemeClr val="accent5"/>
          </a:lnRef>
          <a:fillRef idx="0">
            <a:schemeClr val="accent5"/>
          </a:fillRef>
          <a:effectRef idx="1">
            <a:schemeClr val="accent5"/>
          </a:effectRef>
          <a:fontRef idx="minor">
            <a:schemeClr val="tx1"/>
          </a:fontRef>
        </p:style>
      </p:cxnSp>
      <p:sp>
        <p:nvSpPr>
          <p:cNvPr id="25" name="TextBox 24"/>
          <p:cNvSpPr txBox="1"/>
          <p:nvPr/>
        </p:nvSpPr>
        <p:spPr>
          <a:xfrm>
            <a:off x="828432" y="3610561"/>
            <a:ext cx="4502461" cy="338554"/>
          </a:xfrm>
          <a:prstGeom prst="rect">
            <a:avLst/>
          </a:prstGeom>
          <a:noFill/>
        </p:spPr>
        <p:txBody>
          <a:bodyPr wrap="square" rtlCol="0">
            <a:spAutoFit/>
          </a:bodyPr>
          <a:lstStyle/>
          <a:p>
            <a:r>
              <a:rPr lang="en-GB" sz="1600" dirty="0" smtClean="0">
                <a:solidFill>
                  <a:srgbClr val="0693A6"/>
                </a:solidFill>
                <a:latin typeface="Arial" panose="020B0604020202020204" pitchFamily="34" charset="0"/>
                <a:cs typeface="Arial" panose="020B0604020202020204" pitchFamily="34" charset="0"/>
              </a:rPr>
              <a:t>Click on + to expand list(s)</a:t>
            </a:r>
            <a:endParaRPr lang="en-GB" sz="1600" dirty="0">
              <a:solidFill>
                <a:srgbClr val="0693A6"/>
              </a:solidFill>
              <a:latin typeface="Arial" panose="020B0604020202020204" pitchFamily="34" charset="0"/>
              <a:cs typeface="Arial" panose="020B0604020202020204" pitchFamily="34" charset="0"/>
            </a:endParaRPr>
          </a:p>
        </p:txBody>
      </p:sp>
      <p:pic>
        <p:nvPicPr>
          <p:cNvPr id="26" name="Picture 25"/>
          <p:cNvPicPr/>
          <p:nvPr/>
        </p:nvPicPr>
        <p:blipFill rotWithShape="1">
          <a:blip r:embed="rId5"/>
          <a:srcRect l="20955" t="25909" r="39882" b="44817"/>
          <a:stretch/>
        </p:blipFill>
        <p:spPr bwMode="auto">
          <a:xfrm>
            <a:off x="1047379" y="4050724"/>
            <a:ext cx="2946283" cy="1349379"/>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3952097" y="4143202"/>
            <a:ext cx="1698424" cy="830997"/>
          </a:xfrm>
          <a:prstGeom prst="rect">
            <a:avLst/>
          </a:prstGeom>
          <a:noFill/>
        </p:spPr>
        <p:txBody>
          <a:bodyPr wrap="square" rtlCol="0">
            <a:spAutoFit/>
          </a:bodyPr>
          <a:lstStyle/>
          <a:p>
            <a:r>
              <a:rPr lang="en-GB" sz="1600" dirty="0" smtClean="0">
                <a:solidFill>
                  <a:srgbClr val="0693A6"/>
                </a:solidFill>
                <a:latin typeface="Arial" panose="020B0604020202020204" pitchFamily="34" charset="0"/>
                <a:cs typeface="Arial" panose="020B0604020202020204" pitchFamily="34" charset="0"/>
              </a:rPr>
              <a:t>Click on a heading to view entry</a:t>
            </a:r>
            <a:endParaRPr lang="en-GB" sz="1600" dirty="0">
              <a:solidFill>
                <a:srgbClr val="0693A6"/>
              </a:solidFill>
              <a:latin typeface="Arial" panose="020B0604020202020204" pitchFamily="34" charset="0"/>
              <a:cs typeface="Arial" panose="020B0604020202020204" pitchFamily="34" charset="0"/>
            </a:endParaRPr>
          </a:p>
        </p:txBody>
      </p:sp>
      <p:sp>
        <p:nvSpPr>
          <p:cNvPr id="35" name="TextBox 34"/>
          <p:cNvSpPr txBox="1"/>
          <p:nvPr/>
        </p:nvSpPr>
        <p:spPr>
          <a:xfrm>
            <a:off x="6369315" y="1278327"/>
            <a:ext cx="4502461" cy="584775"/>
          </a:xfrm>
          <a:prstGeom prst="rect">
            <a:avLst/>
          </a:prstGeom>
          <a:noFill/>
        </p:spPr>
        <p:txBody>
          <a:bodyPr wrap="square" rtlCol="0">
            <a:spAutoFit/>
          </a:bodyPr>
          <a:lstStyle/>
          <a:p>
            <a:r>
              <a:rPr lang="en-GB" sz="1600" dirty="0" smtClean="0">
                <a:solidFill>
                  <a:srgbClr val="0693A6"/>
                </a:solidFill>
                <a:latin typeface="Arial" panose="020B0604020202020204" pitchFamily="34" charset="0"/>
                <a:cs typeface="Arial" panose="020B0604020202020204" pitchFamily="34" charset="0"/>
              </a:rPr>
              <a:t>Searching for childcare offers a postcode or postal town search as well as type of care</a:t>
            </a:r>
            <a:endParaRPr lang="en-GB" sz="1600" dirty="0">
              <a:solidFill>
                <a:srgbClr val="0693A6"/>
              </a:solidFill>
              <a:latin typeface="Arial" panose="020B0604020202020204" pitchFamily="34" charset="0"/>
              <a:cs typeface="Arial" panose="020B0604020202020204" pitchFamily="34" charset="0"/>
            </a:endParaRPr>
          </a:p>
        </p:txBody>
      </p:sp>
      <p:pic>
        <p:nvPicPr>
          <p:cNvPr id="36" name="Picture 35"/>
          <p:cNvPicPr/>
          <p:nvPr/>
        </p:nvPicPr>
        <p:blipFill rotWithShape="1">
          <a:blip r:embed="rId6"/>
          <a:srcRect l="20840" t="26295" r="39756" b="60566"/>
          <a:stretch/>
        </p:blipFill>
        <p:spPr bwMode="auto">
          <a:xfrm>
            <a:off x="6463901" y="1925994"/>
            <a:ext cx="5040119" cy="909495"/>
          </a:xfrm>
          <a:prstGeom prst="rect">
            <a:avLst/>
          </a:prstGeom>
          <a:ln>
            <a:noFill/>
          </a:ln>
          <a:extLst>
            <a:ext uri="{53640926-AAD7-44D8-BBD7-CCE9431645EC}">
              <a14:shadowObscured xmlns:a14="http://schemas.microsoft.com/office/drawing/2010/main"/>
            </a:ext>
          </a:extLst>
        </p:spPr>
      </p:pic>
      <p:pic>
        <p:nvPicPr>
          <p:cNvPr id="37" name="Picture 36"/>
          <p:cNvPicPr/>
          <p:nvPr/>
        </p:nvPicPr>
        <p:blipFill rotWithShape="1">
          <a:blip r:embed="rId7"/>
          <a:srcRect l="20958" t="17148" r="41780" b="36372"/>
          <a:stretch/>
        </p:blipFill>
        <p:spPr bwMode="auto">
          <a:xfrm>
            <a:off x="6531934" y="4050724"/>
            <a:ext cx="2250029" cy="1795590"/>
          </a:xfrm>
          <a:prstGeom prst="rect">
            <a:avLst/>
          </a:prstGeom>
          <a:ln>
            <a:noFill/>
          </a:ln>
          <a:extLst>
            <a:ext uri="{53640926-AAD7-44D8-BBD7-CCE9431645EC}">
              <a14:shadowObscured xmlns:a14="http://schemas.microsoft.com/office/drawing/2010/main"/>
            </a:ext>
          </a:extLst>
        </p:spPr>
      </p:pic>
      <p:sp>
        <p:nvSpPr>
          <p:cNvPr id="38" name="TextBox 37"/>
          <p:cNvSpPr txBox="1"/>
          <p:nvPr/>
        </p:nvSpPr>
        <p:spPr>
          <a:xfrm>
            <a:off x="6463901" y="3328300"/>
            <a:ext cx="4502461" cy="584775"/>
          </a:xfrm>
          <a:prstGeom prst="rect">
            <a:avLst/>
          </a:prstGeom>
          <a:noFill/>
        </p:spPr>
        <p:txBody>
          <a:bodyPr wrap="square" rtlCol="0">
            <a:spAutoFit/>
          </a:bodyPr>
          <a:lstStyle/>
          <a:p>
            <a:r>
              <a:rPr lang="en-GB" sz="1600" dirty="0" smtClean="0">
                <a:solidFill>
                  <a:srgbClr val="0693A6"/>
                </a:solidFill>
                <a:latin typeface="Arial" panose="020B0604020202020204" pitchFamily="34" charset="0"/>
                <a:cs typeface="Arial" panose="020B0604020202020204" pitchFamily="34" charset="0"/>
              </a:rPr>
              <a:t>Once you find the entry you are interested in, click the More Details button to view full details</a:t>
            </a:r>
            <a:endParaRPr lang="en-GB" sz="1600" dirty="0">
              <a:solidFill>
                <a:srgbClr val="0693A6"/>
              </a:solidFill>
              <a:latin typeface="Arial" panose="020B0604020202020204" pitchFamily="34" charset="0"/>
              <a:cs typeface="Arial" panose="020B0604020202020204" pitchFamily="34" charset="0"/>
            </a:endParaRPr>
          </a:p>
        </p:txBody>
      </p:sp>
      <p:cxnSp>
        <p:nvCxnSpPr>
          <p:cNvPr id="41" name="Straight Arrow Connector 40"/>
          <p:cNvCxnSpPr/>
          <p:nvPr/>
        </p:nvCxnSpPr>
        <p:spPr>
          <a:xfrm flipH="1">
            <a:off x="7212168" y="4851998"/>
            <a:ext cx="1789906" cy="0"/>
          </a:xfrm>
          <a:prstGeom prst="straightConnector1">
            <a:avLst/>
          </a:prstGeom>
          <a:ln>
            <a:solidFill>
              <a:srgbClr val="0693A6"/>
            </a:solidFill>
            <a:tailEnd type="triangle"/>
          </a:ln>
        </p:spPr>
        <p:style>
          <a:lnRef idx="2">
            <a:schemeClr val="accent5"/>
          </a:lnRef>
          <a:fillRef idx="0">
            <a:schemeClr val="accent5"/>
          </a:fillRef>
          <a:effectRef idx="1">
            <a:schemeClr val="accent5"/>
          </a:effectRef>
          <a:fontRef idx="minor">
            <a:schemeClr val="tx1"/>
          </a:fontRef>
        </p:style>
      </p:cxnSp>
      <p:pic>
        <p:nvPicPr>
          <p:cNvPr id="44" name="Picture 43"/>
          <p:cNvPicPr/>
          <p:nvPr/>
        </p:nvPicPr>
        <p:blipFill rotWithShape="1">
          <a:blip r:embed="rId8"/>
          <a:srcRect l="20837" t="26293" r="40232" b="60375"/>
          <a:stretch/>
        </p:blipFill>
        <p:spPr bwMode="auto">
          <a:xfrm>
            <a:off x="1645139" y="5883348"/>
            <a:ext cx="3361419" cy="574226"/>
          </a:xfrm>
          <a:prstGeom prst="rect">
            <a:avLst/>
          </a:prstGeom>
          <a:ln>
            <a:noFill/>
          </a:ln>
          <a:extLst>
            <a:ext uri="{53640926-AAD7-44D8-BBD7-CCE9431645EC}">
              <a14:shadowObscured xmlns:a14="http://schemas.microsoft.com/office/drawing/2010/main"/>
            </a:ext>
          </a:extLst>
        </p:spPr>
      </p:pic>
      <p:cxnSp>
        <p:nvCxnSpPr>
          <p:cNvPr id="45" name="Straight Arrow Connector 44"/>
          <p:cNvCxnSpPr/>
          <p:nvPr/>
        </p:nvCxnSpPr>
        <p:spPr>
          <a:xfrm flipH="1">
            <a:off x="2359039" y="4921428"/>
            <a:ext cx="1789906" cy="0"/>
          </a:xfrm>
          <a:prstGeom prst="straightConnector1">
            <a:avLst/>
          </a:prstGeom>
          <a:ln>
            <a:solidFill>
              <a:srgbClr val="0693A6"/>
            </a:solidFill>
            <a:tailEnd type="triangle"/>
          </a:ln>
        </p:spPr>
        <p:style>
          <a:lnRef idx="2">
            <a:schemeClr val="accent5"/>
          </a:lnRef>
          <a:fillRef idx="0">
            <a:schemeClr val="accent5"/>
          </a:fillRef>
          <a:effectRef idx="1">
            <a:schemeClr val="accent5"/>
          </a:effectRef>
          <a:fontRef idx="minor">
            <a:schemeClr val="tx1"/>
          </a:fontRef>
        </p:style>
      </p:cxnSp>
      <p:sp>
        <p:nvSpPr>
          <p:cNvPr id="46" name="TextBox 45"/>
          <p:cNvSpPr txBox="1"/>
          <p:nvPr/>
        </p:nvSpPr>
        <p:spPr>
          <a:xfrm>
            <a:off x="374335" y="5552515"/>
            <a:ext cx="5276186" cy="584775"/>
          </a:xfrm>
          <a:prstGeom prst="rect">
            <a:avLst/>
          </a:prstGeom>
          <a:noFill/>
        </p:spPr>
        <p:txBody>
          <a:bodyPr wrap="square" rtlCol="0">
            <a:spAutoFit/>
          </a:bodyPr>
          <a:lstStyle/>
          <a:p>
            <a:r>
              <a:rPr lang="en-GB" sz="1600" dirty="0" smtClean="0">
                <a:solidFill>
                  <a:srgbClr val="0693A6"/>
                </a:solidFill>
                <a:latin typeface="Arial" panose="020B0604020202020204" pitchFamily="34" charset="0"/>
                <a:cs typeface="Arial" panose="020B0604020202020204" pitchFamily="34" charset="0"/>
              </a:rPr>
              <a:t>You can also include Sub-Category and Area as part of your search</a:t>
            </a:r>
          </a:p>
        </p:txBody>
      </p:sp>
    </p:spTree>
    <p:extLst>
      <p:ext uri="{BB962C8B-B14F-4D97-AF65-F5344CB8AC3E}">
        <p14:creationId xmlns:p14="http://schemas.microsoft.com/office/powerpoint/2010/main" val="24136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9C4C7"/>
        </a:solidFill>
        <a:effectLst/>
      </p:bgPr>
    </p:bg>
    <p:spTree>
      <p:nvGrpSpPr>
        <p:cNvPr id="1" name=""/>
        <p:cNvGrpSpPr/>
        <p:nvPr/>
      </p:nvGrpSpPr>
      <p:grpSpPr>
        <a:xfrm>
          <a:off x="0" y="0"/>
          <a:ext cx="0" cy="0"/>
          <a:chOff x="0" y="0"/>
          <a:chExt cx="0" cy="0"/>
        </a:xfrm>
      </p:grpSpPr>
      <p:sp>
        <p:nvSpPr>
          <p:cNvPr id="2" name="TextBox 1"/>
          <p:cNvSpPr txBox="1"/>
          <p:nvPr/>
        </p:nvSpPr>
        <p:spPr>
          <a:xfrm>
            <a:off x="660401" y="160721"/>
            <a:ext cx="10996246" cy="6463308"/>
          </a:xfrm>
          <a:prstGeom prst="rect">
            <a:avLst/>
          </a:prstGeom>
          <a:noFill/>
        </p:spPr>
        <p:txBody>
          <a:bodyPr wrap="square" rtlCol="0">
            <a:spAutoFit/>
          </a:bodyPr>
          <a:lstStyle/>
          <a:p>
            <a:r>
              <a:rPr lang="en-GB" sz="2400" b="1" u="sng" dirty="0" smtClean="0">
                <a:solidFill>
                  <a:schemeClr val="accent5">
                    <a:lumMod val="75000"/>
                  </a:schemeClr>
                </a:solidFill>
                <a:latin typeface="Arial" panose="020B0604020202020204" pitchFamily="34" charset="0"/>
                <a:cs typeface="Arial" panose="020B0604020202020204" pitchFamily="34" charset="0"/>
              </a:rPr>
              <a:t>Using the website </a:t>
            </a:r>
            <a:r>
              <a:rPr lang="en-GB" sz="2400" b="1" dirty="0" smtClean="0">
                <a:solidFill>
                  <a:schemeClr val="accent5">
                    <a:lumMod val="75000"/>
                  </a:schemeClr>
                </a:solidFill>
                <a:latin typeface="Arial" panose="020B0604020202020204" pitchFamily="34" charset="0"/>
                <a:cs typeface="Arial" panose="020B0604020202020204" pitchFamily="34" charset="0"/>
              </a:rPr>
              <a:t>– </a:t>
            </a:r>
            <a:r>
              <a:rPr lang="en-GB" sz="2400" b="1" dirty="0" smtClean="0">
                <a:solidFill>
                  <a:schemeClr val="accent5">
                    <a:lumMod val="75000"/>
                  </a:schemeClr>
                </a:solidFill>
                <a:latin typeface="Arial" panose="020B0604020202020204" pitchFamily="34" charset="0"/>
                <a:cs typeface="Arial" panose="020B0604020202020204" pitchFamily="34" charset="0"/>
                <a:hlinkClick r:id="rId3"/>
              </a:rPr>
              <a:t>www.scottishfamilies.gov.uk</a:t>
            </a:r>
            <a:endParaRPr lang="en-GB" sz="2400" b="1" dirty="0" smtClean="0">
              <a:solidFill>
                <a:schemeClr val="accent5">
                  <a:lumMod val="75000"/>
                </a:schemeClr>
              </a:solidFill>
              <a:latin typeface="Arial" panose="020B0604020202020204" pitchFamily="34" charset="0"/>
              <a:cs typeface="Arial" panose="020B0604020202020204" pitchFamily="34" charset="0"/>
            </a:endParaRPr>
          </a:p>
          <a:p>
            <a:endParaRPr lang="en-GB" dirty="0">
              <a:solidFill>
                <a:schemeClr val="accent5">
                  <a:lumMod val="75000"/>
                </a:schemeClr>
              </a:solidFill>
              <a:latin typeface="Arial" panose="020B0604020202020204" pitchFamily="34" charset="0"/>
              <a:cs typeface="Arial" panose="020B0604020202020204" pitchFamily="34" charset="0"/>
            </a:endParaRPr>
          </a:p>
          <a:p>
            <a:r>
              <a:rPr lang="en-GB" dirty="0" smtClean="0">
                <a:solidFill>
                  <a:schemeClr val="accent5">
                    <a:lumMod val="75000"/>
                  </a:schemeClr>
                </a:solidFill>
                <a:latin typeface="Arial" panose="020B0604020202020204" pitchFamily="34" charset="0"/>
                <a:cs typeface="Arial" panose="020B0604020202020204" pitchFamily="34" charset="0"/>
              </a:rPr>
              <a:t>There are different options for searching on the website –            </a:t>
            </a:r>
          </a:p>
          <a:p>
            <a:endParaRPr lang="en-GB" dirty="0">
              <a:solidFill>
                <a:schemeClr val="accent5">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dirty="0" smtClean="0">
                <a:solidFill>
                  <a:schemeClr val="accent5">
                    <a:lumMod val="75000"/>
                  </a:schemeClr>
                </a:solidFill>
                <a:latin typeface="Arial" panose="020B0604020202020204" pitchFamily="34" charset="0"/>
                <a:cs typeface="Arial" panose="020B0604020202020204" pitchFamily="34" charset="0"/>
              </a:rPr>
              <a:t>Your search will depend on the type of query you have.</a:t>
            </a:r>
          </a:p>
          <a:p>
            <a:endParaRPr lang="en-GB" dirty="0">
              <a:solidFill>
                <a:schemeClr val="accent5">
                  <a:lumMod val="75000"/>
                </a:schemeClr>
              </a:solidFill>
              <a:latin typeface="Arial" panose="020B0604020202020204" pitchFamily="34" charset="0"/>
              <a:cs typeface="Arial" panose="020B0604020202020204" pitchFamily="34" charset="0"/>
            </a:endParaRPr>
          </a:p>
          <a:p>
            <a:r>
              <a:rPr lang="en-GB" dirty="0" smtClean="0">
                <a:solidFill>
                  <a:schemeClr val="accent5">
                    <a:lumMod val="75000"/>
                  </a:schemeClr>
                </a:solidFill>
                <a:latin typeface="Arial" panose="020B0604020202020204" pitchFamily="34" charset="0"/>
                <a:cs typeface="Arial" panose="020B0604020202020204" pitchFamily="34" charset="0"/>
              </a:rPr>
              <a:t>Choosing from the list will limit the search to only those </a:t>
            </a:r>
          </a:p>
          <a:p>
            <a:r>
              <a:rPr lang="en-GB" dirty="0" smtClean="0">
                <a:solidFill>
                  <a:schemeClr val="accent5">
                    <a:lumMod val="75000"/>
                  </a:schemeClr>
                </a:solidFill>
                <a:latin typeface="Arial" panose="020B0604020202020204" pitchFamily="34" charset="0"/>
                <a:cs typeface="Arial" panose="020B0604020202020204" pitchFamily="34" charset="0"/>
              </a:rPr>
              <a:t>entries which match that particular category.</a:t>
            </a:r>
          </a:p>
          <a:p>
            <a:endParaRPr lang="en-GB" dirty="0">
              <a:solidFill>
                <a:schemeClr val="accent5">
                  <a:lumMod val="75000"/>
                </a:schemeClr>
              </a:solidFill>
              <a:latin typeface="Arial" panose="020B0604020202020204" pitchFamily="34" charset="0"/>
              <a:cs typeface="Arial" panose="020B0604020202020204" pitchFamily="34" charset="0"/>
            </a:endParaRPr>
          </a:p>
          <a:p>
            <a:r>
              <a:rPr lang="en-GB" dirty="0" smtClean="0">
                <a:solidFill>
                  <a:schemeClr val="accent5">
                    <a:lumMod val="75000"/>
                  </a:schemeClr>
                </a:solidFill>
                <a:latin typeface="Arial" panose="020B0604020202020204" pitchFamily="34" charset="0"/>
                <a:cs typeface="Arial" panose="020B0604020202020204" pitchFamily="34" charset="0"/>
              </a:rPr>
              <a:t>	You </a:t>
            </a:r>
            <a:r>
              <a:rPr lang="en-GB" dirty="0" smtClean="0">
                <a:solidFill>
                  <a:schemeClr val="accent5">
                    <a:lumMod val="75000"/>
                  </a:schemeClr>
                </a:solidFill>
                <a:latin typeface="Arial" panose="020B0604020202020204" pitchFamily="34" charset="0"/>
                <a:cs typeface="Arial" panose="020B0604020202020204" pitchFamily="34" charset="0"/>
              </a:rPr>
              <a:t>can then search by a sub-category i.e. if you choose Family</a:t>
            </a:r>
          </a:p>
          <a:p>
            <a:r>
              <a:rPr lang="en-GB" dirty="0" smtClean="0">
                <a:solidFill>
                  <a:schemeClr val="accent5">
                    <a:lumMod val="75000"/>
                  </a:schemeClr>
                </a:solidFill>
                <a:latin typeface="Arial" panose="020B0604020202020204" pitchFamily="34" charset="0"/>
                <a:cs typeface="Arial" panose="020B0604020202020204" pitchFamily="34" charset="0"/>
              </a:rPr>
              <a:t>	Support </a:t>
            </a:r>
            <a:r>
              <a:rPr lang="en-GB" dirty="0" smtClean="0">
                <a:solidFill>
                  <a:schemeClr val="accent5">
                    <a:lumMod val="75000"/>
                  </a:schemeClr>
                </a:solidFill>
                <a:latin typeface="Arial" panose="020B0604020202020204" pitchFamily="34" charset="0"/>
                <a:cs typeface="Arial" panose="020B0604020202020204" pitchFamily="34" charset="0"/>
              </a:rPr>
              <a:t>Information as a category then click on Sub-Category </a:t>
            </a:r>
          </a:p>
          <a:p>
            <a:r>
              <a:rPr lang="en-GB" dirty="0" smtClean="0">
                <a:solidFill>
                  <a:schemeClr val="accent5">
                    <a:lumMod val="75000"/>
                  </a:schemeClr>
                </a:solidFill>
                <a:latin typeface="Arial" panose="020B0604020202020204" pitchFamily="34" charset="0"/>
                <a:cs typeface="Arial" panose="020B0604020202020204" pitchFamily="34" charset="0"/>
              </a:rPr>
              <a:t>	a </a:t>
            </a:r>
            <a:r>
              <a:rPr lang="en-GB" dirty="0" smtClean="0">
                <a:solidFill>
                  <a:schemeClr val="accent5">
                    <a:lumMod val="75000"/>
                  </a:schemeClr>
                </a:solidFill>
                <a:latin typeface="Arial" panose="020B0604020202020204" pitchFamily="34" charset="0"/>
                <a:cs typeface="Arial" panose="020B0604020202020204" pitchFamily="34" charset="0"/>
              </a:rPr>
              <a:t>further list will be shown.</a:t>
            </a:r>
          </a:p>
          <a:p>
            <a:endParaRPr lang="en-GB" dirty="0">
              <a:solidFill>
                <a:schemeClr val="accent5">
                  <a:lumMod val="75000"/>
                </a:schemeClr>
              </a:solidFill>
              <a:latin typeface="Arial" panose="020B0604020202020204" pitchFamily="34" charset="0"/>
              <a:cs typeface="Arial" panose="020B0604020202020204" pitchFamily="34" charset="0"/>
            </a:endParaRPr>
          </a:p>
          <a:p>
            <a:r>
              <a:rPr lang="en-GB" dirty="0" smtClean="0">
                <a:solidFill>
                  <a:schemeClr val="accent5">
                    <a:lumMod val="75000"/>
                  </a:schemeClr>
                </a:solidFill>
                <a:latin typeface="Arial" panose="020B0604020202020204" pitchFamily="34" charset="0"/>
                <a:cs typeface="Arial" panose="020B0604020202020204" pitchFamily="34" charset="0"/>
              </a:rPr>
              <a:t>		Searching </a:t>
            </a:r>
            <a:r>
              <a:rPr lang="en-GB" dirty="0" smtClean="0">
                <a:solidFill>
                  <a:schemeClr val="accent5">
                    <a:lumMod val="75000"/>
                  </a:schemeClr>
                </a:solidFill>
                <a:latin typeface="Arial" panose="020B0604020202020204" pitchFamily="34" charset="0"/>
                <a:cs typeface="Arial" panose="020B0604020202020204" pitchFamily="34" charset="0"/>
              </a:rPr>
              <a:t>by keyword will show all entries that have the </a:t>
            </a:r>
          </a:p>
          <a:p>
            <a:r>
              <a:rPr lang="en-GB" dirty="0" smtClean="0">
                <a:solidFill>
                  <a:schemeClr val="accent5">
                    <a:lumMod val="75000"/>
                  </a:schemeClr>
                </a:solidFill>
                <a:latin typeface="Arial" panose="020B0604020202020204" pitchFamily="34" charset="0"/>
                <a:cs typeface="Arial" panose="020B0604020202020204" pitchFamily="34" charset="0"/>
              </a:rPr>
              <a:t>		keyword </a:t>
            </a:r>
            <a:r>
              <a:rPr lang="en-GB" dirty="0" smtClean="0">
                <a:solidFill>
                  <a:schemeClr val="accent5">
                    <a:lumMod val="75000"/>
                  </a:schemeClr>
                </a:solidFill>
                <a:latin typeface="Arial" panose="020B0604020202020204" pitchFamily="34" charset="0"/>
                <a:cs typeface="Arial" panose="020B0604020202020204" pitchFamily="34" charset="0"/>
              </a:rPr>
              <a:t>entered, no matter what category they are listed under.</a:t>
            </a:r>
          </a:p>
          <a:p>
            <a:endParaRPr lang="en-GB" dirty="0" smtClean="0">
              <a:solidFill>
                <a:schemeClr val="accent5">
                  <a:lumMod val="75000"/>
                </a:schemeClr>
              </a:solidFill>
              <a:latin typeface="Arial" panose="020B0604020202020204" pitchFamily="34" charset="0"/>
              <a:cs typeface="Arial" panose="020B0604020202020204" pitchFamily="34" charset="0"/>
            </a:endParaRPr>
          </a:p>
          <a:p>
            <a:r>
              <a:rPr lang="en-GB" dirty="0" smtClean="0">
                <a:solidFill>
                  <a:schemeClr val="accent5">
                    <a:lumMod val="75000"/>
                  </a:schemeClr>
                </a:solidFill>
                <a:latin typeface="Arial" panose="020B0604020202020204" pitchFamily="34" charset="0"/>
                <a:cs typeface="Arial" panose="020B0604020202020204" pitchFamily="34" charset="0"/>
              </a:rPr>
              <a:t>&gt;&gt;&gt; You can choose from the Category list and type a keyword to limit your search further.</a:t>
            </a:r>
          </a:p>
          <a:p>
            <a:endParaRPr lang="en-GB" dirty="0">
              <a:solidFill>
                <a:schemeClr val="accent5">
                  <a:lumMod val="75000"/>
                </a:schemeClr>
              </a:solidFill>
              <a:latin typeface="Arial" panose="020B0604020202020204" pitchFamily="34" charset="0"/>
              <a:cs typeface="Arial" panose="020B0604020202020204" pitchFamily="34" charset="0"/>
            </a:endParaRPr>
          </a:p>
          <a:p>
            <a:r>
              <a:rPr lang="en-GB" sz="1400" b="1" u="sng" dirty="0" smtClean="0">
                <a:solidFill>
                  <a:schemeClr val="accent5">
                    <a:lumMod val="75000"/>
                  </a:schemeClr>
                </a:solidFill>
                <a:latin typeface="Arial" panose="020B0604020202020204" pitchFamily="34" charset="0"/>
                <a:cs typeface="Arial" panose="020B0604020202020204" pitchFamily="34" charset="0"/>
              </a:rPr>
              <a:t>Examples</a:t>
            </a:r>
          </a:p>
          <a:p>
            <a:pPr marL="285750" indent="-285750">
              <a:buFont typeface="Arial" panose="020B0604020202020204" pitchFamily="34" charset="0"/>
              <a:buChar char="•"/>
            </a:pPr>
            <a:r>
              <a:rPr lang="en-GB" sz="1400" dirty="0" smtClean="0">
                <a:solidFill>
                  <a:schemeClr val="accent5">
                    <a:lumMod val="75000"/>
                  </a:schemeClr>
                </a:solidFill>
                <a:latin typeface="Arial" panose="020B0604020202020204" pitchFamily="34" charset="0"/>
                <a:cs typeface="Arial" panose="020B0604020202020204" pitchFamily="34" charset="0"/>
              </a:rPr>
              <a:t>If you choose Health &amp; Wellbeing category the search results will show 100 items.</a:t>
            </a:r>
          </a:p>
          <a:p>
            <a:pPr marL="285750" indent="-285750">
              <a:buFont typeface="Arial" panose="020B0604020202020204" pitchFamily="34" charset="0"/>
              <a:buChar char="•"/>
            </a:pPr>
            <a:r>
              <a:rPr lang="en-GB" sz="1400" dirty="0" smtClean="0">
                <a:solidFill>
                  <a:schemeClr val="accent5">
                    <a:lumMod val="75000"/>
                  </a:schemeClr>
                </a:solidFill>
                <a:latin typeface="Arial" panose="020B0604020202020204" pitchFamily="34" charset="0"/>
                <a:cs typeface="Arial" panose="020B0604020202020204" pitchFamily="34" charset="0"/>
              </a:rPr>
              <a:t>If you then choose Mental Health &amp; Wellbeing sub-category, 5 results will be shown.</a:t>
            </a:r>
          </a:p>
          <a:p>
            <a:pPr marL="285750" indent="-285750">
              <a:buFont typeface="Arial" panose="020B0604020202020204" pitchFamily="34" charset="0"/>
              <a:buChar char="•"/>
            </a:pPr>
            <a:r>
              <a:rPr lang="en-GB" sz="1400" dirty="0" smtClean="0">
                <a:solidFill>
                  <a:schemeClr val="accent5">
                    <a:lumMod val="75000"/>
                  </a:schemeClr>
                </a:solidFill>
                <a:latin typeface="Arial" panose="020B0604020202020204" pitchFamily="34" charset="0"/>
                <a:cs typeface="Arial" panose="020B0604020202020204" pitchFamily="34" charset="0"/>
              </a:rPr>
              <a:t>Typing stress in the keyword box will show you 2 results.</a:t>
            </a:r>
          </a:p>
          <a:p>
            <a:pPr marL="285750" indent="-285750">
              <a:buFont typeface="Arial" panose="020B0604020202020204" pitchFamily="34" charset="0"/>
              <a:buChar char="•"/>
            </a:pPr>
            <a:r>
              <a:rPr lang="en-GB" sz="1400" dirty="0" smtClean="0">
                <a:solidFill>
                  <a:schemeClr val="accent5">
                    <a:lumMod val="75000"/>
                  </a:schemeClr>
                </a:solidFill>
                <a:latin typeface="Arial" panose="020B0604020202020204" pitchFamily="34" charset="0"/>
                <a:cs typeface="Arial" panose="020B0604020202020204" pitchFamily="34" charset="0"/>
              </a:rPr>
              <a:t>But if you only choose the category and keyword, 9 results will be shown.</a:t>
            </a:r>
          </a:p>
          <a:p>
            <a:pPr marL="285750" indent="-285750">
              <a:buFont typeface="Arial" panose="020B0604020202020204" pitchFamily="34" charset="0"/>
              <a:buChar char="•"/>
            </a:pPr>
            <a:r>
              <a:rPr lang="en-GB" sz="1400" dirty="0" smtClean="0">
                <a:solidFill>
                  <a:schemeClr val="accent5">
                    <a:lumMod val="75000"/>
                  </a:schemeClr>
                </a:solidFill>
                <a:latin typeface="Arial" panose="020B0604020202020204" pitchFamily="34" charset="0"/>
                <a:cs typeface="Arial" panose="020B0604020202020204" pitchFamily="34" charset="0"/>
              </a:rPr>
              <a:t>If you only type stress in the keyword box, 19 results will be shown in 6 different categories.</a:t>
            </a:r>
            <a:endParaRPr lang="en-GB" sz="1400" dirty="0">
              <a:solidFill>
                <a:schemeClr val="accent5">
                  <a:lumMod val="75000"/>
                </a:schemeClr>
              </a:solidFill>
              <a:latin typeface="Arial" panose="020B0604020202020204" pitchFamily="34" charset="0"/>
              <a:cs typeface="Arial" panose="020B0604020202020204" pitchFamily="34" charset="0"/>
            </a:endParaRPr>
          </a:p>
        </p:txBody>
      </p:sp>
      <p:pic>
        <p:nvPicPr>
          <p:cNvPr id="13" name="Picture 12"/>
          <p:cNvPicPr/>
          <p:nvPr/>
        </p:nvPicPr>
        <p:blipFill rotWithShape="1">
          <a:blip r:embed="rId4" cstate="print">
            <a:extLst>
              <a:ext uri="{28A0092B-C50C-407E-A947-70E740481C1C}">
                <a14:useLocalDpi xmlns:a14="http://schemas.microsoft.com/office/drawing/2010/main" val="0"/>
              </a:ext>
            </a:extLst>
          </a:blip>
          <a:srcRect l="40804" t="54678" r="46662" b="4749"/>
          <a:stretch/>
        </p:blipFill>
        <p:spPr bwMode="auto">
          <a:xfrm>
            <a:off x="8333977" y="979724"/>
            <a:ext cx="1250461" cy="2447779"/>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5" cstate="print">
            <a:extLst>
              <a:ext uri="{28A0092B-C50C-407E-A947-70E740481C1C}">
                <a14:useLocalDpi xmlns:a14="http://schemas.microsoft.com/office/drawing/2010/main" val="0"/>
              </a:ext>
            </a:extLst>
          </a:blip>
          <a:srcRect l="50130" t="58675" r="40232" b="35038"/>
          <a:stretch/>
        </p:blipFill>
        <p:spPr bwMode="auto">
          <a:xfrm>
            <a:off x="660401" y="3921193"/>
            <a:ext cx="1525723" cy="44288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6"/>
          <a:srcRect l="50898" t="67811" r="28664" b="5446"/>
          <a:stretch/>
        </p:blipFill>
        <p:spPr bwMode="auto">
          <a:xfrm>
            <a:off x="9659039" y="1878054"/>
            <a:ext cx="1395413" cy="1549449"/>
          </a:xfrm>
          <a:prstGeom prst="rect">
            <a:avLst/>
          </a:prstGeom>
          <a:ln>
            <a:noFill/>
          </a:ln>
          <a:extLst>
            <a:ext uri="{53640926-AAD7-44D8-BBD7-CCE9431645EC}">
              <a14:shadowObscured xmlns:a14="http://schemas.microsoft.com/office/drawing/2010/main"/>
            </a:ext>
          </a:extLst>
        </p:spPr>
      </p:pic>
      <p:sp>
        <p:nvSpPr>
          <p:cNvPr id="3" name="Right Arrow 2"/>
          <p:cNvSpPr/>
          <p:nvPr/>
        </p:nvSpPr>
        <p:spPr>
          <a:xfrm>
            <a:off x="711200" y="2918691"/>
            <a:ext cx="508000" cy="508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7650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C5F5"/>
        </a:solidFill>
        <a:effectLst/>
      </p:bgPr>
    </p:bg>
    <p:spTree>
      <p:nvGrpSpPr>
        <p:cNvPr id="1" name=""/>
        <p:cNvGrpSpPr/>
        <p:nvPr/>
      </p:nvGrpSpPr>
      <p:grpSpPr>
        <a:xfrm>
          <a:off x="0" y="0"/>
          <a:ext cx="0" cy="0"/>
          <a:chOff x="0" y="0"/>
          <a:chExt cx="0" cy="0"/>
        </a:xfrm>
      </p:grpSpPr>
      <p:sp>
        <p:nvSpPr>
          <p:cNvPr id="10" name="TextBox 9"/>
          <p:cNvSpPr txBox="1"/>
          <p:nvPr/>
        </p:nvSpPr>
        <p:spPr>
          <a:xfrm>
            <a:off x="347784" y="500181"/>
            <a:ext cx="10996246" cy="5909310"/>
          </a:xfrm>
          <a:prstGeom prst="rect">
            <a:avLst/>
          </a:prstGeom>
          <a:noFill/>
        </p:spPr>
        <p:txBody>
          <a:bodyPr wrap="square" rtlCol="0">
            <a:spAutoFit/>
          </a:bodyPr>
          <a:lstStyle/>
          <a:p>
            <a:r>
              <a:rPr lang="en-GB" b="1" u="sng" dirty="0" smtClean="0">
                <a:solidFill>
                  <a:schemeClr val="accent5">
                    <a:lumMod val="75000"/>
                  </a:schemeClr>
                </a:solidFill>
                <a:latin typeface="Arial" panose="020B0604020202020204" pitchFamily="34" charset="0"/>
                <a:cs typeface="Arial" panose="020B0604020202020204" pitchFamily="34" charset="0"/>
              </a:rPr>
              <a:t>How we publish</a:t>
            </a:r>
          </a:p>
          <a:p>
            <a:endParaRPr lang="en-GB" b="1" u="sng" dirty="0">
              <a:solidFill>
                <a:schemeClr val="accent5">
                  <a:lumMod val="75000"/>
                </a:schemeClr>
              </a:solidFill>
              <a:latin typeface="Arial" panose="020B0604020202020204" pitchFamily="34" charset="0"/>
              <a:cs typeface="Arial" panose="020B0604020202020204" pitchFamily="34" charset="0"/>
            </a:endParaRPr>
          </a:p>
          <a:p>
            <a:r>
              <a:rPr lang="en-GB" dirty="0" smtClean="0">
                <a:solidFill>
                  <a:schemeClr val="accent5">
                    <a:lumMod val="75000"/>
                  </a:schemeClr>
                </a:solidFill>
                <a:latin typeface="Arial" panose="020B0604020202020204" pitchFamily="34" charset="0"/>
                <a:cs typeface="Arial" panose="020B0604020202020204" pitchFamily="34" charset="0"/>
              </a:rPr>
              <a:t>When publishing information we aim to have the main </a:t>
            </a:r>
            <a:r>
              <a:rPr lang="en-GB" b="1" u="sng" dirty="0" smtClean="0">
                <a:solidFill>
                  <a:schemeClr val="accent5">
                    <a:lumMod val="50000"/>
                  </a:schemeClr>
                </a:solidFill>
                <a:latin typeface="Arial" panose="020B0604020202020204" pitchFamily="34" charset="0"/>
                <a:cs typeface="Arial" panose="020B0604020202020204" pitchFamily="34" charset="0"/>
              </a:rPr>
              <a:t>keywords</a:t>
            </a:r>
            <a:r>
              <a:rPr lang="en-GB" dirty="0" smtClean="0">
                <a:solidFill>
                  <a:schemeClr val="accent5">
                    <a:lumMod val="75000"/>
                  </a:schemeClr>
                </a:solidFill>
                <a:latin typeface="Arial" panose="020B0604020202020204" pitchFamily="34" charset="0"/>
                <a:cs typeface="Arial" panose="020B0604020202020204" pitchFamily="34" charset="0"/>
              </a:rPr>
              <a:t> for that entry added e.g. if a group offers benefits advice we might add the words finance, funding, benefits, advice, money.</a:t>
            </a:r>
          </a:p>
          <a:p>
            <a:endParaRPr lang="en-GB" dirty="0">
              <a:solidFill>
                <a:schemeClr val="accent5">
                  <a:lumMod val="75000"/>
                </a:schemeClr>
              </a:solidFill>
              <a:latin typeface="Arial" panose="020B0604020202020204" pitchFamily="34" charset="0"/>
              <a:cs typeface="Arial" panose="020B0604020202020204" pitchFamily="34" charset="0"/>
            </a:endParaRPr>
          </a:p>
          <a:p>
            <a:r>
              <a:rPr lang="en-GB" dirty="0" smtClean="0">
                <a:solidFill>
                  <a:schemeClr val="accent5">
                    <a:lumMod val="75000"/>
                  </a:schemeClr>
                </a:solidFill>
                <a:latin typeface="Arial" panose="020B0604020202020204" pitchFamily="34" charset="0"/>
                <a:cs typeface="Arial" panose="020B0604020202020204" pitchFamily="34" charset="0"/>
              </a:rPr>
              <a:t>Entries may also be added onto several categories e.g. a family support service who offer parenting sessions, healthy eating sessions and benefits advice may be added to four categories; Parenting, Health &amp; Wellbeing, Family Support Information, Work &amp; Finance.  We can also allocate a sub-category (e.g.  Category Parenting has sub-category option Course, Classes, Programmes).</a:t>
            </a:r>
          </a:p>
          <a:p>
            <a:endParaRPr lang="en-GB" dirty="0">
              <a:solidFill>
                <a:schemeClr val="accent5">
                  <a:lumMod val="75000"/>
                </a:schemeClr>
              </a:solidFill>
              <a:latin typeface="Arial" panose="020B0604020202020204" pitchFamily="34" charset="0"/>
              <a:cs typeface="Arial" panose="020B0604020202020204" pitchFamily="34" charset="0"/>
            </a:endParaRPr>
          </a:p>
          <a:p>
            <a:pPr algn="ctr"/>
            <a:endParaRPr lang="en-GB" b="1" dirty="0" smtClean="0">
              <a:solidFill>
                <a:schemeClr val="accent5">
                  <a:lumMod val="75000"/>
                </a:schemeClr>
              </a:solidFill>
              <a:latin typeface="Arial" panose="020B0604020202020204" pitchFamily="34" charset="0"/>
              <a:cs typeface="Arial" panose="020B0604020202020204" pitchFamily="34" charset="0"/>
            </a:endParaRPr>
          </a:p>
          <a:p>
            <a:r>
              <a:rPr lang="en-GB" b="1" u="sng" dirty="0" smtClean="0">
                <a:solidFill>
                  <a:schemeClr val="accent5">
                    <a:lumMod val="75000"/>
                  </a:schemeClr>
                </a:solidFill>
                <a:latin typeface="Arial" panose="020B0604020202020204" pitchFamily="34" charset="0"/>
                <a:cs typeface="Arial" panose="020B0604020202020204" pitchFamily="34" charset="0"/>
              </a:rPr>
              <a:t>What to search for</a:t>
            </a:r>
            <a:r>
              <a:rPr lang="en-GB" b="1" dirty="0" smtClean="0">
                <a:solidFill>
                  <a:schemeClr val="accent5">
                    <a:lumMod val="75000"/>
                  </a:schemeClr>
                </a:solidFill>
                <a:latin typeface="Arial" panose="020B0604020202020204" pitchFamily="34" charset="0"/>
                <a:cs typeface="Arial" panose="020B0604020202020204" pitchFamily="34" charset="0"/>
              </a:rPr>
              <a:t>?</a:t>
            </a:r>
          </a:p>
          <a:p>
            <a:endParaRPr lang="en-GB" dirty="0">
              <a:solidFill>
                <a:schemeClr val="accent5">
                  <a:lumMod val="75000"/>
                </a:schemeClr>
              </a:solidFill>
              <a:latin typeface="Arial" panose="020B0604020202020204" pitchFamily="34" charset="0"/>
              <a:cs typeface="Arial" panose="020B0604020202020204" pitchFamily="34" charset="0"/>
            </a:endParaRPr>
          </a:p>
          <a:p>
            <a:r>
              <a:rPr lang="en-GB" dirty="0" smtClean="0">
                <a:solidFill>
                  <a:schemeClr val="accent5">
                    <a:lumMod val="75000"/>
                  </a:schemeClr>
                </a:solidFill>
                <a:latin typeface="Arial" panose="020B0604020202020204" pitchFamily="34" charset="0"/>
                <a:cs typeface="Arial" panose="020B0604020202020204" pitchFamily="34" charset="0"/>
              </a:rPr>
              <a:t>The main thing to think about is WHAT you are looking for:-</a:t>
            </a:r>
          </a:p>
          <a:p>
            <a:pPr marL="285750" indent="-285750">
              <a:buFont typeface="Wingdings" panose="05000000000000000000" pitchFamily="2" charset="2"/>
              <a:buChar char="Ø"/>
            </a:pPr>
            <a:r>
              <a:rPr lang="en-GB" dirty="0" smtClean="0">
                <a:solidFill>
                  <a:schemeClr val="accent5">
                    <a:lumMod val="75000"/>
                  </a:schemeClr>
                </a:solidFill>
                <a:latin typeface="Arial" panose="020B0604020202020204" pitchFamily="34" charset="0"/>
                <a:cs typeface="Arial" panose="020B0604020202020204" pitchFamily="34" charset="0"/>
              </a:rPr>
              <a:t>What is the issue? – type of problem, family issue, concern.</a:t>
            </a:r>
          </a:p>
          <a:p>
            <a:pPr marL="285750" indent="-285750">
              <a:buFont typeface="Wingdings" panose="05000000000000000000" pitchFamily="2" charset="2"/>
              <a:buChar char="Ø"/>
            </a:pPr>
            <a:r>
              <a:rPr lang="en-GB" dirty="0" smtClean="0">
                <a:solidFill>
                  <a:schemeClr val="accent5">
                    <a:lumMod val="75000"/>
                  </a:schemeClr>
                </a:solidFill>
                <a:latin typeface="Arial" panose="020B0604020202020204" pitchFamily="34" charset="0"/>
                <a:cs typeface="Arial" panose="020B0604020202020204" pitchFamily="34" charset="0"/>
              </a:rPr>
              <a:t>What type of support is required? - </a:t>
            </a:r>
            <a:r>
              <a:rPr lang="en-GB" dirty="0">
                <a:solidFill>
                  <a:schemeClr val="accent5">
                    <a:lumMod val="75000"/>
                  </a:schemeClr>
                </a:solidFill>
                <a:latin typeface="Arial" panose="020B0604020202020204" pitchFamily="34" charset="0"/>
                <a:cs typeface="Arial" panose="020B0604020202020204" pitchFamily="34" charset="0"/>
              </a:rPr>
              <a:t>group, session, </a:t>
            </a:r>
            <a:r>
              <a:rPr lang="en-GB" dirty="0" smtClean="0">
                <a:solidFill>
                  <a:schemeClr val="accent5">
                    <a:lumMod val="75000"/>
                  </a:schemeClr>
                </a:solidFill>
                <a:latin typeface="Arial" panose="020B0604020202020204" pitchFamily="34" charset="0"/>
                <a:cs typeface="Arial" panose="020B0604020202020204" pitchFamily="34" charset="0"/>
              </a:rPr>
              <a:t>advice, activity.</a:t>
            </a:r>
          </a:p>
          <a:p>
            <a:pPr marL="285750" indent="-285750">
              <a:buFont typeface="Wingdings" panose="05000000000000000000" pitchFamily="2" charset="2"/>
              <a:buChar char="Ø"/>
            </a:pPr>
            <a:endParaRPr lang="en-GB" dirty="0">
              <a:solidFill>
                <a:schemeClr val="accent5">
                  <a:lumMod val="75000"/>
                </a:schemeClr>
              </a:solidFill>
              <a:latin typeface="Arial" panose="020B0604020202020204" pitchFamily="34" charset="0"/>
              <a:cs typeface="Arial" panose="020B0604020202020204" pitchFamily="34" charset="0"/>
            </a:endParaRPr>
          </a:p>
          <a:p>
            <a:r>
              <a:rPr lang="en-GB" dirty="0" smtClean="0">
                <a:solidFill>
                  <a:schemeClr val="accent5">
                    <a:lumMod val="75000"/>
                  </a:schemeClr>
                </a:solidFill>
                <a:latin typeface="Arial" panose="020B0604020202020204" pitchFamily="34" charset="0"/>
                <a:cs typeface="Arial" panose="020B0604020202020204" pitchFamily="34" charset="0"/>
              </a:rPr>
              <a:t>* * We would recommend that you do not search for a specific age or location e.g. 3 years, </a:t>
            </a:r>
            <a:r>
              <a:rPr lang="en-GB" dirty="0" err="1" smtClean="0">
                <a:solidFill>
                  <a:schemeClr val="accent5">
                    <a:lumMod val="75000"/>
                  </a:schemeClr>
                </a:solidFill>
                <a:latin typeface="Arial" panose="020B0604020202020204" pitchFamily="34" charset="0"/>
                <a:cs typeface="Arial" panose="020B0604020202020204" pitchFamily="34" charset="0"/>
              </a:rPr>
              <a:t>Bainsford</a:t>
            </a:r>
            <a:r>
              <a:rPr lang="en-GB" dirty="0">
                <a:solidFill>
                  <a:schemeClr val="accent5">
                    <a:lumMod val="75000"/>
                  </a:schemeClr>
                </a:solidFill>
                <a:latin typeface="Arial" panose="020B0604020202020204" pitchFamily="34" charset="0"/>
                <a:cs typeface="Arial" panose="020B0604020202020204" pitchFamily="34" charset="0"/>
              </a:rPr>
              <a:t> </a:t>
            </a:r>
            <a:r>
              <a:rPr lang="en-GB" dirty="0" smtClean="0">
                <a:solidFill>
                  <a:schemeClr val="accent5">
                    <a:lumMod val="75000"/>
                  </a:schemeClr>
                </a:solidFill>
                <a:latin typeface="Arial" panose="020B0604020202020204" pitchFamily="34" charset="0"/>
                <a:cs typeface="Arial" panose="020B0604020202020204" pitchFamily="34" charset="0"/>
              </a:rPr>
              <a:t>as it is likely that services/groups have only indicated an age range and general area e.g. from birth to 5 years, primary 1 to primary 3, Falkirk Council area, Denny area, Braes area.</a:t>
            </a:r>
            <a:endParaRPr lang="en-GB" dirty="0">
              <a:solidFill>
                <a:schemeClr val="accent5">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224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C5F5"/>
        </a:solidFill>
        <a:effectLst/>
      </p:bgPr>
    </p:bg>
    <p:spTree>
      <p:nvGrpSpPr>
        <p:cNvPr id="1" name=""/>
        <p:cNvGrpSpPr/>
        <p:nvPr/>
      </p:nvGrpSpPr>
      <p:grpSpPr>
        <a:xfrm>
          <a:off x="0" y="0"/>
          <a:ext cx="0" cy="0"/>
          <a:chOff x="0" y="0"/>
          <a:chExt cx="0" cy="0"/>
        </a:xfrm>
      </p:grpSpPr>
      <p:sp>
        <p:nvSpPr>
          <p:cNvPr id="5" name="TextBox 4"/>
          <p:cNvSpPr txBox="1"/>
          <p:nvPr/>
        </p:nvSpPr>
        <p:spPr>
          <a:xfrm>
            <a:off x="115078" y="240545"/>
            <a:ext cx="11961844" cy="769441"/>
          </a:xfrm>
          <a:prstGeom prst="rect">
            <a:avLst/>
          </a:prstGeom>
          <a:noFill/>
        </p:spPr>
        <p:txBody>
          <a:bodyPr wrap="square" rtlCol="0">
            <a:spAutoFit/>
          </a:bodyPr>
          <a:lstStyle/>
          <a:p>
            <a:pPr algn="ctr"/>
            <a:r>
              <a:rPr lang="en-GB" sz="4400" b="1" dirty="0" smtClean="0">
                <a:solidFill>
                  <a:schemeClr val="bg1"/>
                </a:solidFill>
                <a:latin typeface="Berlin Sans FB Demi" panose="020E0802020502020306" pitchFamily="34" charset="0"/>
              </a:rPr>
              <a:t>E x a m p l e s</a:t>
            </a:r>
            <a:endParaRPr lang="en-GB" sz="4400" b="1" dirty="0">
              <a:solidFill>
                <a:schemeClr val="bg1"/>
              </a:solidFill>
              <a:latin typeface="Berlin Sans FB Demi" panose="020E0802020502020306" pitchFamily="34" charset="0"/>
            </a:endParaRPr>
          </a:p>
        </p:txBody>
      </p:sp>
      <p:sp>
        <p:nvSpPr>
          <p:cNvPr id="13" name="TextBox 12"/>
          <p:cNvSpPr txBox="1"/>
          <p:nvPr/>
        </p:nvSpPr>
        <p:spPr>
          <a:xfrm>
            <a:off x="347785" y="1086335"/>
            <a:ext cx="10996246" cy="5355312"/>
          </a:xfrm>
          <a:prstGeom prst="rect">
            <a:avLst/>
          </a:prstGeom>
          <a:noFill/>
        </p:spPr>
        <p:txBody>
          <a:bodyPr wrap="square" rtlCol="0">
            <a:spAutoFit/>
          </a:bodyPr>
          <a:lstStyle/>
          <a:p>
            <a:endParaRPr lang="en-GB" b="1" dirty="0">
              <a:solidFill>
                <a:schemeClr val="accent5">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GB" dirty="0" smtClean="0">
                <a:solidFill>
                  <a:schemeClr val="accent5">
                    <a:lumMod val="75000"/>
                  </a:schemeClr>
                </a:solidFill>
                <a:latin typeface="Arial" panose="020B0604020202020204" pitchFamily="34" charset="0"/>
                <a:cs typeface="Arial" panose="020B0604020202020204" pitchFamily="34" charset="0"/>
              </a:rPr>
              <a:t>You are working with a family who have a 4 year old child who is having behavioural issues.</a:t>
            </a:r>
          </a:p>
          <a:p>
            <a:pPr marL="742950" lvl="1" indent="-285750">
              <a:buFont typeface="Arial" panose="020B0604020202020204" pitchFamily="34" charset="0"/>
              <a:buChar char="•"/>
            </a:pPr>
            <a:r>
              <a:rPr lang="en-GB" dirty="0">
                <a:solidFill>
                  <a:schemeClr val="accent5">
                    <a:lumMod val="75000"/>
                  </a:schemeClr>
                </a:solidFill>
                <a:latin typeface="Arial" panose="020B0604020202020204" pitchFamily="34" charset="0"/>
                <a:cs typeface="Arial" panose="020B0604020202020204" pitchFamily="34" charset="0"/>
              </a:rPr>
              <a:t>Do you feel the child should attend a group/session?</a:t>
            </a:r>
          </a:p>
          <a:p>
            <a:pPr marL="742950" lvl="1" indent="-285750">
              <a:buFont typeface="Arial" panose="020B0604020202020204" pitchFamily="34" charset="0"/>
              <a:buChar char="•"/>
            </a:pPr>
            <a:r>
              <a:rPr lang="en-GB" dirty="0">
                <a:solidFill>
                  <a:schemeClr val="accent5">
                    <a:lumMod val="75000"/>
                  </a:schemeClr>
                </a:solidFill>
                <a:latin typeface="Arial" panose="020B0604020202020204" pitchFamily="34" charset="0"/>
                <a:cs typeface="Arial" panose="020B0604020202020204" pitchFamily="34" charset="0"/>
              </a:rPr>
              <a:t>Would mum/dad benefit from attending a group/session?</a:t>
            </a:r>
          </a:p>
          <a:p>
            <a:pPr marL="742950" lvl="1" indent="-285750">
              <a:buFont typeface="Arial" panose="020B0604020202020204" pitchFamily="34" charset="0"/>
              <a:buChar char="•"/>
            </a:pPr>
            <a:r>
              <a:rPr lang="en-GB" dirty="0">
                <a:solidFill>
                  <a:schemeClr val="accent5">
                    <a:lumMod val="75000"/>
                  </a:schemeClr>
                </a:solidFill>
                <a:latin typeface="Arial" panose="020B0604020202020204" pitchFamily="34" charset="0"/>
                <a:cs typeface="Arial" panose="020B0604020202020204" pitchFamily="34" charset="0"/>
              </a:rPr>
              <a:t>Do mum/dad need a little advice as behaviour issues have only just started?</a:t>
            </a:r>
          </a:p>
          <a:p>
            <a:pPr marL="742950" lvl="1" indent="-285750">
              <a:buFont typeface="Arial" panose="020B0604020202020204" pitchFamily="34" charset="0"/>
              <a:buChar char="•"/>
            </a:pPr>
            <a:r>
              <a:rPr lang="en-GB" dirty="0">
                <a:solidFill>
                  <a:schemeClr val="accent5">
                    <a:lumMod val="75000"/>
                  </a:schemeClr>
                </a:solidFill>
                <a:latin typeface="Arial" panose="020B0604020202020204" pitchFamily="34" charset="0"/>
                <a:cs typeface="Arial" panose="020B0604020202020204" pitchFamily="34" charset="0"/>
              </a:rPr>
              <a:t>Has the reason for child’s behavioural issues been identified therefore support is needed for this </a:t>
            </a:r>
            <a:r>
              <a:rPr lang="en-GB" dirty="0" smtClean="0">
                <a:solidFill>
                  <a:schemeClr val="accent5">
                    <a:lumMod val="75000"/>
                  </a:schemeClr>
                </a:solidFill>
                <a:latin typeface="Arial" panose="020B0604020202020204" pitchFamily="34" charset="0"/>
                <a:cs typeface="Arial" panose="020B0604020202020204" pitchFamily="34" charset="0"/>
              </a:rPr>
              <a:t>issue (finance, separation, unemployment) </a:t>
            </a:r>
            <a:r>
              <a:rPr lang="en-GB" dirty="0">
                <a:solidFill>
                  <a:schemeClr val="accent5">
                    <a:lumMod val="75000"/>
                  </a:schemeClr>
                </a:solidFill>
                <a:latin typeface="Arial" panose="020B0604020202020204" pitchFamily="34" charset="0"/>
                <a:cs typeface="Arial" panose="020B0604020202020204" pitchFamily="34" charset="0"/>
              </a:rPr>
              <a:t>rather than the behaviour?</a:t>
            </a:r>
          </a:p>
          <a:p>
            <a:pPr lvl="1"/>
            <a:r>
              <a:rPr lang="en-GB" dirty="0">
                <a:solidFill>
                  <a:schemeClr val="accent5">
                    <a:lumMod val="75000"/>
                  </a:schemeClr>
                </a:solidFill>
                <a:latin typeface="Arial" panose="020B0604020202020204" pitchFamily="34" charset="0"/>
                <a:cs typeface="Arial" panose="020B0604020202020204" pitchFamily="34" charset="0"/>
              </a:rPr>
              <a:t>Search Category – Family Support Information, Health &amp; Wellbeing, Parenting.</a:t>
            </a:r>
          </a:p>
          <a:p>
            <a:pPr lvl="1"/>
            <a:r>
              <a:rPr lang="en-GB" dirty="0">
                <a:solidFill>
                  <a:schemeClr val="accent5">
                    <a:lumMod val="75000"/>
                  </a:schemeClr>
                </a:solidFill>
                <a:latin typeface="Arial" panose="020B0604020202020204" pitchFamily="34" charset="0"/>
                <a:cs typeface="Arial" panose="020B0604020202020204" pitchFamily="34" charset="0"/>
              </a:rPr>
              <a:t>Search Keyword – behaviour, counselling, </a:t>
            </a:r>
            <a:r>
              <a:rPr lang="en-GB" i="1" dirty="0">
                <a:solidFill>
                  <a:schemeClr val="accent5">
                    <a:lumMod val="75000"/>
                  </a:schemeClr>
                </a:solidFill>
                <a:latin typeface="Arial" panose="020B0604020202020204" pitchFamily="34" charset="0"/>
                <a:cs typeface="Arial" panose="020B0604020202020204" pitchFamily="34" charset="0"/>
              </a:rPr>
              <a:t>issue identified</a:t>
            </a:r>
            <a:r>
              <a:rPr lang="en-GB" dirty="0">
                <a:solidFill>
                  <a:schemeClr val="accent5">
                    <a:lumMod val="75000"/>
                  </a:schemeClr>
                </a:solidFill>
                <a:latin typeface="Arial" panose="020B0604020202020204" pitchFamily="34" charset="0"/>
                <a:cs typeface="Arial" panose="020B0604020202020204" pitchFamily="34" charset="0"/>
              </a:rPr>
              <a:t>, session.</a:t>
            </a:r>
            <a:r>
              <a:rPr lang="en-GB" i="1" dirty="0">
                <a:solidFill>
                  <a:schemeClr val="accent5">
                    <a:lumMod val="75000"/>
                  </a:schemeClr>
                </a:solidFill>
                <a:latin typeface="Arial" panose="020B0604020202020204" pitchFamily="34" charset="0"/>
                <a:cs typeface="Arial" panose="020B0604020202020204" pitchFamily="34" charset="0"/>
              </a:rPr>
              <a:t> </a:t>
            </a:r>
            <a:endParaRPr lang="en-GB" i="1" dirty="0" smtClean="0">
              <a:solidFill>
                <a:schemeClr val="accent5">
                  <a:lumMod val="75000"/>
                </a:schemeClr>
              </a:solidFill>
              <a:latin typeface="Arial" panose="020B0604020202020204" pitchFamily="34" charset="0"/>
              <a:cs typeface="Arial" panose="020B0604020202020204" pitchFamily="34" charset="0"/>
            </a:endParaRPr>
          </a:p>
          <a:p>
            <a:pPr lvl="1"/>
            <a:endParaRPr lang="en-GB" i="1" dirty="0" smtClean="0">
              <a:solidFill>
                <a:schemeClr val="accent5">
                  <a:lumMod val="75000"/>
                </a:schemeClr>
              </a:solidFill>
              <a:latin typeface="Arial" panose="020B0604020202020204" pitchFamily="34" charset="0"/>
              <a:cs typeface="Arial" panose="020B0604020202020204" pitchFamily="34" charset="0"/>
            </a:endParaRPr>
          </a:p>
          <a:p>
            <a:pPr lvl="1"/>
            <a:endParaRPr lang="en-GB" i="1" dirty="0">
              <a:solidFill>
                <a:schemeClr val="accent5">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GB" dirty="0" smtClean="0">
                <a:solidFill>
                  <a:schemeClr val="accent5">
                    <a:lumMod val="75000"/>
                  </a:schemeClr>
                </a:solidFill>
                <a:latin typeface="Arial" panose="020B0604020202020204" pitchFamily="34" charset="0"/>
                <a:cs typeface="Arial" panose="020B0604020202020204" pitchFamily="34" charset="0"/>
              </a:rPr>
              <a:t>A young parent has moved into the area and has no family or friends and you feel he would benefit from attending a class to interact with others.</a:t>
            </a:r>
          </a:p>
          <a:p>
            <a:pPr marL="800100" lvl="1" indent="-342900">
              <a:buFont typeface="Arial" panose="020B0604020202020204" pitchFamily="34" charset="0"/>
              <a:buChar char="•"/>
            </a:pPr>
            <a:r>
              <a:rPr lang="en-GB" dirty="0" smtClean="0">
                <a:solidFill>
                  <a:schemeClr val="accent5">
                    <a:lumMod val="75000"/>
                  </a:schemeClr>
                </a:solidFill>
                <a:latin typeface="Arial" panose="020B0604020202020204" pitchFamily="34" charset="0"/>
                <a:cs typeface="Arial" panose="020B0604020202020204" pitchFamily="34" charset="0"/>
              </a:rPr>
              <a:t>Is he interested in sport?</a:t>
            </a:r>
          </a:p>
          <a:p>
            <a:pPr marL="800100" lvl="1" indent="-342900">
              <a:buFont typeface="Arial" panose="020B0604020202020204" pitchFamily="34" charset="0"/>
              <a:buChar char="•"/>
            </a:pPr>
            <a:r>
              <a:rPr lang="en-GB" dirty="0" smtClean="0">
                <a:solidFill>
                  <a:schemeClr val="accent5">
                    <a:lumMod val="75000"/>
                  </a:schemeClr>
                </a:solidFill>
                <a:latin typeface="Arial" panose="020B0604020202020204" pitchFamily="34" charset="0"/>
                <a:cs typeface="Arial" panose="020B0604020202020204" pitchFamily="34" charset="0"/>
              </a:rPr>
              <a:t>Would a computer class help?</a:t>
            </a:r>
          </a:p>
          <a:p>
            <a:pPr marL="800100" lvl="1" indent="-342900">
              <a:buFont typeface="Arial" panose="020B0604020202020204" pitchFamily="34" charset="0"/>
              <a:buChar char="•"/>
            </a:pPr>
            <a:r>
              <a:rPr lang="en-GB" dirty="0" smtClean="0">
                <a:solidFill>
                  <a:schemeClr val="accent5">
                    <a:lumMod val="75000"/>
                  </a:schemeClr>
                </a:solidFill>
                <a:latin typeface="Arial" panose="020B0604020202020204" pitchFamily="34" charset="0"/>
                <a:cs typeface="Arial" panose="020B0604020202020204" pitchFamily="34" charset="0"/>
              </a:rPr>
              <a:t>Is he a lone-parent?</a:t>
            </a:r>
          </a:p>
          <a:p>
            <a:pPr lvl="1"/>
            <a:r>
              <a:rPr lang="en-GB" dirty="0" smtClean="0">
                <a:solidFill>
                  <a:schemeClr val="accent5">
                    <a:lumMod val="75000"/>
                  </a:schemeClr>
                </a:solidFill>
                <a:latin typeface="Arial" panose="020B0604020202020204" pitchFamily="34" charset="0"/>
                <a:cs typeface="Arial" panose="020B0604020202020204" pitchFamily="34" charset="0"/>
              </a:rPr>
              <a:t>Search Category – Holiday/Leisure.</a:t>
            </a:r>
          </a:p>
          <a:p>
            <a:pPr lvl="1"/>
            <a:r>
              <a:rPr lang="en-GB" dirty="0" smtClean="0">
                <a:solidFill>
                  <a:schemeClr val="accent5">
                    <a:lumMod val="75000"/>
                  </a:schemeClr>
                </a:solidFill>
                <a:latin typeface="Arial" panose="020B0604020202020204" pitchFamily="34" charset="0"/>
                <a:cs typeface="Arial" panose="020B0604020202020204" pitchFamily="34" charset="0"/>
              </a:rPr>
              <a:t>Search Keyword – class, activity, sport, lone-parent, computer, </a:t>
            </a:r>
            <a:r>
              <a:rPr lang="en-GB" dirty="0" smtClean="0">
                <a:solidFill>
                  <a:schemeClr val="accent5">
                    <a:lumMod val="75000"/>
                  </a:schemeClr>
                </a:solidFill>
                <a:latin typeface="Arial" panose="020B0604020202020204" pitchFamily="34" charset="0"/>
                <a:cs typeface="Arial" panose="020B0604020202020204" pitchFamily="34" charset="0"/>
              </a:rPr>
              <a:t>dad, isolation.</a:t>
            </a:r>
            <a:endParaRPr lang="en-GB" dirty="0" smtClean="0">
              <a:solidFill>
                <a:schemeClr val="accent5">
                  <a:lumMod val="75000"/>
                </a:schemeClr>
              </a:solidFill>
              <a:latin typeface="Arial" panose="020B0604020202020204" pitchFamily="34" charset="0"/>
              <a:cs typeface="Arial" panose="020B0604020202020204" pitchFamily="34" charset="0"/>
            </a:endParaRPr>
          </a:p>
          <a:p>
            <a:endParaRPr lang="en-GB"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324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9D0D7"/>
        </a:solidFill>
        <a:effectLst/>
      </p:bgPr>
    </p:bg>
    <p:spTree>
      <p:nvGrpSpPr>
        <p:cNvPr id="1" name=""/>
        <p:cNvGrpSpPr/>
        <p:nvPr/>
      </p:nvGrpSpPr>
      <p:grpSpPr>
        <a:xfrm>
          <a:off x="0" y="0"/>
          <a:ext cx="0" cy="0"/>
          <a:chOff x="0" y="0"/>
          <a:chExt cx="0" cy="0"/>
        </a:xfrm>
      </p:grpSpPr>
      <p:sp>
        <p:nvSpPr>
          <p:cNvPr id="5" name="TextBox 4"/>
          <p:cNvSpPr txBox="1"/>
          <p:nvPr/>
        </p:nvSpPr>
        <p:spPr>
          <a:xfrm>
            <a:off x="115078" y="240545"/>
            <a:ext cx="11961844" cy="769441"/>
          </a:xfrm>
          <a:prstGeom prst="rect">
            <a:avLst/>
          </a:prstGeom>
          <a:noFill/>
        </p:spPr>
        <p:txBody>
          <a:bodyPr wrap="square" rtlCol="0">
            <a:spAutoFit/>
          </a:bodyPr>
          <a:lstStyle/>
          <a:p>
            <a:pPr algn="ctr"/>
            <a:r>
              <a:rPr lang="en-GB" sz="4400" b="1" dirty="0" smtClean="0">
                <a:solidFill>
                  <a:schemeClr val="bg1"/>
                </a:solidFill>
                <a:latin typeface="Berlin Sans FB Demi" panose="020E0802020502020306" pitchFamily="34" charset="0"/>
              </a:rPr>
              <a:t>WE NEED YOU!!!</a:t>
            </a:r>
            <a:endParaRPr lang="en-GB" sz="4400" b="1" dirty="0">
              <a:solidFill>
                <a:schemeClr val="bg1"/>
              </a:solidFill>
              <a:latin typeface="Berlin Sans FB Demi" panose="020E0802020502020306"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21" y="5353716"/>
            <a:ext cx="1462389" cy="1337572"/>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2490" y="5353716"/>
            <a:ext cx="1462389" cy="1337572"/>
          </a:xfrm>
          <a:prstGeom prst="rect">
            <a:avLst/>
          </a:prstGeom>
        </p:spPr>
      </p:pic>
      <p:sp>
        <p:nvSpPr>
          <p:cNvPr id="9" name="TextBox 8"/>
          <p:cNvSpPr txBox="1"/>
          <p:nvPr/>
        </p:nvSpPr>
        <p:spPr>
          <a:xfrm>
            <a:off x="1203346" y="2720101"/>
            <a:ext cx="6877762" cy="584775"/>
          </a:xfrm>
          <a:prstGeom prst="rect">
            <a:avLst/>
          </a:prstGeom>
          <a:noFill/>
        </p:spPr>
        <p:txBody>
          <a:bodyPr wrap="square" rtlCol="0">
            <a:spAutoFit/>
          </a:bodyPr>
          <a:lstStyle/>
          <a:p>
            <a:r>
              <a:rPr lang="en-GB" sz="1600" dirty="0" smtClean="0">
                <a:solidFill>
                  <a:srgbClr val="0693A6"/>
                </a:solidFill>
                <a:latin typeface="Arial" panose="020B0604020202020204" pitchFamily="34" charset="0"/>
                <a:cs typeface="Arial" panose="020B0604020202020204" pitchFamily="34" charset="0"/>
              </a:rPr>
              <a:t>Do you have ideas or suggestions on what should be on FIS?</a:t>
            </a:r>
          </a:p>
          <a:p>
            <a:pPr algn="r"/>
            <a:r>
              <a:rPr lang="en-GB" sz="1600" b="1" dirty="0" smtClean="0">
                <a:solidFill>
                  <a:srgbClr val="0693A6"/>
                </a:solidFill>
                <a:latin typeface="Arial" panose="020B0604020202020204" pitchFamily="34" charset="0"/>
                <a:cs typeface="Arial" panose="020B0604020202020204" pitchFamily="34" charset="0"/>
              </a:rPr>
              <a:t>Let us know </a:t>
            </a:r>
            <a:r>
              <a:rPr lang="en-GB" sz="1600" dirty="0" smtClean="0">
                <a:solidFill>
                  <a:srgbClr val="0693A6"/>
                </a:solidFill>
                <a:latin typeface="Arial" panose="020B0604020202020204" pitchFamily="34" charset="0"/>
                <a:cs typeface="Arial" panose="020B0604020202020204" pitchFamily="34" charset="0"/>
                <a:sym typeface="Wingdings" panose="05000000000000000000" pitchFamily="2" charset="2"/>
              </a:rPr>
              <a:t></a:t>
            </a:r>
            <a:endParaRPr lang="en-GB" sz="1600" dirty="0">
              <a:solidFill>
                <a:srgbClr val="0693A6"/>
              </a:solidFill>
              <a:latin typeface="Arial" panose="020B0604020202020204" pitchFamily="34" charset="0"/>
              <a:cs typeface="Arial" panose="020B0604020202020204" pitchFamily="34" charset="0"/>
            </a:endParaRPr>
          </a:p>
        </p:txBody>
      </p:sp>
      <p:sp>
        <p:nvSpPr>
          <p:cNvPr id="10" name="TextBox 9"/>
          <p:cNvSpPr txBox="1"/>
          <p:nvPr/>
        </p:nvSpPr>
        <p:spPr>
          <a:xfrm>
            <a:off x="2150565" y="3850431"/>
            <a:ext cx="7386336" cy="584775"/>
          </a:xfrm>
          <a:prstGeom prst="rect">
            <a:avLst/>
          </a:prstGeom>
          <a:noFill/>
        </p:spPr>
        <p:txBody>
          <a:bodyPr wrap="square" rtlCol="0">
            <a:spAutoFit/>
          </a:bodyPr>
          <a:lstStyle/>
          <a:p>
            <a:r>
              <a:rPr lang="en-GB" sz="1600" dirty="0" smtClean="0">
                <a:solidFill>
                  <a:srgbClr val="0693A6"/>
                </a:solidFill>
                <a:latin typeface="Arial" panose="020B0604020202020204" pitchFamily="34" charset="0"/>
                <a:cs typeface="Arial" panose="020B0604020202020204" pitchFamily="34" charset="0"/>
              </a:rPr>
              <a:t>Do you know of any groups, services or events that is in your area?</a:t>
            </a:r>
          </a:p>
          <a:p>
            <a:pPr algn="r"/>
            <a:r>
              <a:rPr lang="en-GB" sz="1600" b="1" dirty="0" smtClean="0">
                <a:solidFill>
                  <a:srgbClr val="0693A6"/>
                </a:solidFill>
                <a:latin typeface="Arial" panose="020B0604020202020204" pitchFamily="34" charset="0"/>
                <a:cs typeface="Arial" panose="020B0604020202020204" pitchFamily="34" charset="0"/>
              </a:rPr>
              <a:t>Let us know </a:t>
            </a:r>
            <a:r>
              <a:rPr lang="en-GB" sz="1600" dirty="0" smtClean="0">
                <a:solidFill>
                  <a:srgbClr val="0693A6"/>
                </a:solidFill>
                <a:latin typeface="Arial" panose="020B0604020202020204" pitchFamily="34" charset="0"/>
                <a:cs typeface="Arial" panose="020B0604020202020204" pitchFamily="34" charset="0"/>
                <a:sym typeface="Wingdings" panose="05000000000000000000" pitchFamily="2" charset="2"/>
              </a:rPr>
              <a:t></a:t>
            </a:r>
            <a:endParaRPr lang="en-GB" sz="1600" dirty="0">
              <a:solidFill>
                <a:srgbClr val="0693A6"/>
              </a:solidFill>
              <a:latin typeface="Arial" panose="020B0604020202020204" pitchFamily="34" charset="0"/>
              <a:cs typeface="Arial" panose="020B0604020202020204" pitchFamily="34" charset="0"/>
            </a:endParaRPr>
          </a:p>
        </p:txBody>
      </p:sp>
      <p:sp>
        <p:nvSpPr>
          <p:cNvPr id="11" name="TextBox 10"/>
          <p:cNvSpPr txBox="1"/>
          <p:nvPr/>
        </p:nvSpPr>
        <p:spPr>
          <a:xfrm>
            <a:off x="3062833" y="4980761"/>
            <a:ext cx="6206213" cy="584775"/>
          </a:xfrm>
          <a:prstGeom prst="rect">
            <a:avLst/>
          </a:prstGeom>
          <a:noFill/>
        </p:spPr>
        <p:txBody>
          <a:bodyPr wrap="square" rtlCol="0">
            <a:spAutoFit/>
          </a:bodyPr>
          <a:lstStyle/>
          <a:p>
            <a:r>
              <a:rPr lang="en-GB" sz="1600" dirty="0" smtClean="0">
                <a:solidFill>
                  <a:srgbClr val="0693A6"/>
                </a:solidFill>
                <a:latin typeface="Arial" panose="020B0604020202020204" pitchFamily="34" charset="0"/>
                <a:cs typeface="Arial" panose="020B0604020202020204" pitchFamily="34" charset="0"/>
              </a:rPr>
              <a:t>Already have details on FIS but have new information?</a:t>
            </a:r>
          </a:p>
          <a:p>
            <a:pPr algn="r"/>
            <a:r>
              <a:rPr lang="en-GB" sz="1600" b="1" dirty="0" smtClean="0">
                <a:solidFill>
                  <a:srgbClr val="0693A6"/>
                </a:solidFill>
                <a:latin typeface="Arial" panose="020B0604020202020204" pitchFamily="34" charset="0"/>
                <a:cs typeface="Arial" panose="020B0604020202020204" pitchFamily="34" charset="0"/>
              </a:rPr>
              <a:t>Let us know </a:t>
            </a:r>
            <a:r>
              <a:rPr lang="en-GB" sz="1600" dirty="0" smtClean="0">
                <a:solidFill>
                  <a:srgbClr val="0693A6"/>
                </a:solidFill>
                <a:latin typeface="Arial" panose="020B0604020202020204" pitchFamily="34" charset="0"/>
                <a:cs typeface="Arial" panose="020B0604020202020204" pitchFamily="34" charset="0"/>
                <a:sym typeface="Wingdings" panose="05000000000000000000" pitchFamily="2" charset="2"/>
              </a:rPr>
              <a:t></a:t>
            </a:r>
            <a:endParaRPr lang="en-GB" sz="1600" dirty="0">
              <a:solidFill>
                <a:srgbClr val="0693A6"/>
              </a:solidFill>
              <a:latin typeface="Arial" panose="020B0604020202020204" pitchFamily="34" charset="0"/>
              <a:cs typeface="Arial" panose="020B0604020202020204" pitchFamily="34" charset="0"/>
            </a:endParaRPr>
          </a:p>
        </p:txBody>
      </p:sp>
      <p:sp>
        <p:nvSpPr>
          <p:cNvPr id="3" name="TextBox 2"/>
          <p:cNvSpPr txBox="1"/>
          <p:nvPr/>
        </p:nvSpPr>
        <p:spPr>
          <a:xfrm>
            <a:off x="1114291" y="1301077"/>
            <a:ext cx="9963418" cy="923330"/>
          </a:xfrm>
          <a:prstGeom prst="rect">
            <a:avLst/>
          </a:prstGeom>
          <a:noFill/>
        </p:spPr>
        <p:txBody>
          <a:bodyPr wrap="square" rtlCol="0">
            <a:spAutoFit/>
          </a:bodyPr>
          <a:lstStyle/>
          <a:p>
            <a:pPr algn="ctr"/>
            <a:r>
              <a:rPr lang="en-GB" b="1" u="sng" dirty="0" smtClean="0">
                <a:solidFill>
                  <a:schemeClr val="bg1"/>
                </a:solidFill>
                <a:latin typeface="Arial" panose="020B0604020202020204" pitchFamily="34" charset="0"/>
                <a:cs typeface="Arial" panose="020B0604020202020204" pitchFamily="34" charset="0"/>
              </a:rPr>
              <a:t>Falkirk Families Information Service is</a:t>
            </a:r>
            <a:r>
              <a:rPr lang="en-GB" b="1" i="1" u="sng" dirty="0" smtClean="0">
                <a:solidFill>
                  <a:schemeClr val="bg1"/>
                </a:solidFill>
                <a:latin typeface="Arial" panose="020B0604020202020204" pitchFamily="34" charset="0"/>
                <a:cs typeface="Arial" panose="020B0604020202020204" pitchFamily="34" charset="0"/>
              </a:rPr>
              <a:t> your </a:t>
            </a:r>
            <a:r>
              <a:rPr lang="en-GB" b="1" u="sng" dirty="0" smtClean="0">
                <a:solidFill>
                  <a:schemeClr val="bg1"/>
                </a:solidFill>
                <a:latin typeface="Arial" panose="020B0604020202020204" pitchFamily="34" charset="0"/>
                <a:cs typeface="Arial" panose="020B0604020202020204" pitchFamily="34" charset="0"/>
              </a:rPr>
              <a:t>online directory</a:t>
            </a:r>
          </a:p>
          <a:p>
            <a:pPr algn="ctr"/>
            <a:endParaRPr lang="en-GB" b="1" u="sng" dirty="0">
              <a:solidFill>
                <a:schemeClr val="bg1"/>
              </a:solidFill>
              <a:latin typeface="Arial" panose="020B0604020202020204" pitchFamily="34" charset="0"/>
              <a:cs typeface="Arial" panose="020B0604020202020204" pitchFamily="34" charset="0"/>
            </a:endParaRPr>
          </a:p>
          <a:p>
            <a:pPr algn="ctr"/>
            <a:r>
              <a:rPr lang="en-GB" b="1" u="sng" dirty="0" smtClean="0">
                <a:solidFill>
                  <a:schemeClr val="bg1"/>
                </a:solidFill>
                <a:latin typeface="Arial" panose="020B0604020202020204" pitchFamily="34" charset="0"/>
                <a:cs typeface="Arial" panose="020B0604020202020204" pitchFamily="34" charset="0"/>
              </a:rPr>
              <a:t>If there is something missing or you’d like to see more information, we need your help.</a:t>
            </a:r>
            <a:endParaRPr lang="en-GB"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038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TotalTime>
  <Words>1040</Words>
  <Application>Microsoft Office PowerPoint</Application>
  <PresentationFormat>Widescreen</PresentationFormat>
  <Paragraphs>148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Berlin Sans FB Demi</vt:lpstr>
      <vt:lpstr>Calibri</vt:lpstr>
      <vt:lpstr>Calibri Light</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Wynne</dc:creator>
  <cp:lastModifiedBy>Jo Wynne</cp:lastModifiedBy>
  <cp:revision>77</cp:revision>
  <cp:lastPrinted>2016-07-25T14:18:54Z</cp:lastPrinted>
  <dcterms:created xsi:type="dcterms:W3CDTF">2015-03-18T10:35:08Z</dcterms:created>
  <dcterms:modified xsi:type="dcterms:W3CDTF">2016-07-25T14:18:59Z</dcterms:modified>
</cp:coreProperties>
</file>