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310" r:id="rId3"/>
    <p:sldId id="339" r:id="rId4"/>
    <p:sldId id="337" r:id="rId5"/>
    <p:sldId id="338" r:id="rId6"/>
    <p:sldId id="344" r:id="rId7"/>
    <p:sldId id="307" r:id="rId8"/>
    <p:sldId id="340" r:id="rId9"/>
    <p:sldId id="341" r:id="rId10"/>
    <p:sldId id="342" r:id="rId11"/>
    <p:sldId id="343" r:id="rId12"/>
    <p:sldId id="345" r:id="rId13"/>
    <p:sldId id="299" r:id="rId14"/>
    <p:sldId id="325" r:id="rId15"/>
    <p:sldId id="300" r:id="rId16"/>
    <p:sldId id="301" r:id="rId17"/>
    <p:sldId id="302" r:id="rId18"/>
    <p:sldId id="330" r:id="rId19"/>
    <p:sldId id="303" r:id="rId20"/>
    <p:sldId id="336" r:id="rId21"/>
    <p:sldId id="305" r:id="rId22"/>
    <p:sldId id="346" r:id="rId23"/>
    <p:sldId id="347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9B2-4FE1-477B-BABA-6871DD4DF9C6}" type="datetimeFigureOut">
              <a:rPr lang="en-GB" smtClean="0"/>
              <a:pPr/>
              <a:t>12/05/2016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8083F-F67A-4136-B222-13BD33D712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28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8083F-F67A-4136-B222-13BD33D7124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315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8083F-F67A-4136-B222-13BD33D7124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3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8083F-F67A-4136-B222-13BD33D7124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63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8083F-F67A-4136-B222-13BD33D7124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1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BA69-83E5-4A9C-A752-82EA1718BB1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91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BA69-83E5-4A9C-A752-82EA1718BB1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76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5C973-26DA-4A44-B187-356EF4A569BB}" type="slidenum">
              <a:rPr lang="en-GB" altLang="en-US"/>
              <a:pPr/>
              <a:t>14</a:t>
            </a:fld>
            <a:endParaRPr lang="en-GB" altLang="en-US" dirty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36600"/>
            <a:ext cx="5026025" cy="3768725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49800"/>
            <a:ext cx="5022850" cy="4424363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43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BA69-83E5-4A9C-A752-82EA1718BB1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13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BA69-83E5-4A9C-A752-82EA1718BB1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2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BA69-83E5-4A9C-A752-82EA1718BB1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03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8083F-F67A-4136-B222-13BD33D7124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99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BA69-83E5-4A9C-A752-82EA1718BB1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53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6B1-857C-4343-A1BF-B9C57F8CADEC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2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77-5E56-4DD5-80D3-F9F8BA655D36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01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E455-C5A2-4821-B158-BD9DF3D2677E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56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18487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600200"/>
            <a:ext cx="8218487" cy="506888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8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0183-A4E9-4CD9-8760-01AF3B34314E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16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A250-B13D-4EB3-8E60-83B1F9A23E19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12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603A-BC6C-4545-9FA5-F343C364AE7B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01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779E-16EE-4C32-9F17-BE5E22982C38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07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54DF-BD6E-4C4B-9AE3-55C68B93F8F2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00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E1D3-8EE3-4A04-88F1-E8DFBE1AF7C3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79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CE65-3869-4620-8F9D-B18E619CD555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44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75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4BEB-888D-4E8A-8794-16847B465D7E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91822-71C5-49C9-999E-A58F5F072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5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4878"/>
            <a:ext cx="8424936" cy="2509213"/>
          </a:xfrm>
        </p:spPr>
        <p:txBody>
          <a:bodyPr>
            <a:normAutofit/>
          </a:bodyPr>
          <a:lstStyle/>
          <a:p>
            <a:r>
              <a:rPr lang="en-GB" sz="6000" cap="none" dirty="0" smtClean="0"/>
              <a:t>The Nurturing School </a:t>
            </a:r>
            <a:endParaRPr lang="en-GB" sz="6000" cap="non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73341" y="6427477"/>
            <a:ext cx="2057400" cy="365125"/>
          </a:xfrm>
        </p:spPr>
        <p:txBody>
          <a:bodyPr/>
          <a:lstStyle/>
          <a:p>
            <a:fld id="{E7ADFE24-3C16-4093-89D8-EBE528F229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376" y="6427477"/>
            <a:ext cx="573161" cy="365125"/>
          </a:xfrm>
        </p:spPr>
        <p:txBody>
          <a:bodyPr/>
          <a:lstStyle/>
          <a:p>
            <a:fld id="{85C91822-71C5-49C9-999E-A58F5F072913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10" y="3410870"/>
            <a:ext cx="2031844" cy="1204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4899396"/>
            <a:ext cx="354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Sample Training Powerpoint</a:t>
            </a:r>
          </a:p>
          <a:p>
            <a:r>
              <a:rPr lang="en-GB" b="1" dirty="0" smtClean="0"/>
              <a:t>School name – edit here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 the transitions audit you discussed during Nurture training</a:t>
            </a:r>
          </a:p>
          <a:p>
            <a:r>
              <a:rPr lang="en-GB" dirty="0" smtClean="0"/>
              <a:t>What do we mean by transitions?  </a:t>
            </a:r>
          </a:p>
          <a:p>
            <a:r>
              <a:rPr lang="en-GB" dirty="0" smtClean="0"/>
              <a:t>What makes transitions difficult for children?</a:t>
            </a:r>
          </a:p>
          <a:p>
            <a:r>
              <a:rPr lang="en-GB" dirty="0" smtClean="0"/>
              <a:t>What things help children when they are transitioning?</a:t>
            </a:r>
          </a:p>
          <a:p>
            <a:r>
              <a:rPr lang="en-GB" dirty="0" smtClean="0"/>
              <a:t>How can a Nurturing school support this? 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01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staff in a Nurturing school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Reflection/evidence about why you are important! E.g. </a:t>
            </a:r>
          </a:p>
          <a:p>
            <a:r>
              <a:rPr lang="en-GB" dirty="0" smtClean="0"/>
              <a:t>Discussion of the key person role</a:t>
            </a:r>
          </a:p>
          <a:p>
            <a:r>
              <a:rPr lang="en-GB" sz="1800" dirty="0"/>
              <a:t>“A significant factor emerging from the life histories of competent children from disadvantaged families appears to be the presence in the environment of a charismatic, inspirational person. He/she may be a playmate’s parent, an older friend, a teacher, a member of the clergy, a physician – anyone who can help a child acquire self assurance and a vision of what can be achieved.” 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(Segal 1981) </a:t>
            </a:r>
            <a:endParaRPr lang="en-GB" sz="1800" dirty="0" smtClean="0"/>
          </a:p>
          <a:p>
            <a:pPr>
              <a:buNone/>
            </a:pPr>
            <a:endParaRPr lang="en-GB" sz="1800" dirty="0"/>
          </a:p>
          <a:p>
            <a:r>
              <a:rPr lang="en-GB" sz="1800" dirty="0"/>
              <a:t>“The paradox is that people need to have a satisfying experience of dependency before they can become truly independent and self-regulating. Yet this feels counter-intuitive to many adults, who respond to the insecure with a punitive attitude, as if becoming more mature and self-regulating were a matter of will-power”. </a:t>
            </a:r>
            <a:endParaRPr lang="en-GB" sz="1800" dirty="0" smtClean="0"/>
          </a:p>
          <a:p>
            <a:r>
              <a:rPr lang="en-GB" sz="1800" dirty="0" smtClean="0"/>
              <a:t>(</a:t>
            </a:r>
            <a:r>
              <a:rPr lang="en-GB" sz="1800" dirty="0"/>
              <a:t>Gerhardt, 2004)</a:t>
            </a:r>
            <a:endParaRPr lang="en-US" sz="1800" dirty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23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each other as a staff team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Emotional containment and why this is important</a:t>
            </a:r>
          </a:p>
          <a:p>
            <a:r>
              <a:rPr lang="en-GB" dirty="0" smtClean="0"/>
              <a:t>Examples of how this is done</a:t>
            </a:r>
          </a:p>
          <a:p>
            <a:r>
              <a:rPr lang="en-GB" dirty="0" smtClean="0"/>
              <a:t>How could this work in your context?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68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cap="none" dirty="0" smtClean="0"/>
              <a:t>What Does A Nurturing School Promoting Positive Attachments Look Like?  </a:t>
            </a:r>
            <a:r>
              <a:rPr lang="en-GB" sz="2400" dirty="0" smtClean="0"/>
              <a:t>(Provide examples e.g.) </a:t>
            </a:r>
            <a:endParaRPr lang="en-GB" sz="2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cap="none" dirty="0" smtClean="0"/>
              <a:t>Nooks</a:t>
            </a:r>
          </a:p>
          <a:p>
            <a:r>
              <a:rPr lang="en-GB" cap="none" dirty="0" smtClean="0"/>
              <a:t>Good relationships with parents</a:t>
            </a:r>
          </a:p>
          <a:p>
            <a:r>
              <a:rPr lang="en-GB" cap="none" dirty="0" smtClean="0"/>
              <a:t>Supportive peer relationships</a:t>
            </a:r>
          </a:p>
          <a:p>
            <a:r>
              <a:rPr lang="en-GB" cap="none" dirty="0" smtClean="0"/>
              <a:t>Key adults </a:t>
            </a:r>
          </a:p>
          <a:p>
            <a:r>
              <a:rPr lang="en-GB" cap="none" dirty="0" smtClean="0"/>
              <a:t>Containment and touch </a:t>
            </a:r>
          </a:p>
          <a:p>
            <a:r>
              <a:rPr lang="en-GB" cap="none" dirty="0" smtClean="0"/>
              <a:t>Support for self-regulation </a:t>
            </a:r>
            <a:endParaRPr lang="en-GB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41D4-D3AE-487C-A1C2-0C3E5659073B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3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8367712" cy="1143000"/>
          </a:xfrm>
        </p:spPr>
        <p:txBody>
          <a:bodyPr/>
          <a:lstStyle/>
          <a:p>
            <a:r>
              <a:rPr lang="en-GB" altLang="en-US" sz="2800" dirty="0" smtClean="0">
                <a:solidFill>
                  <a:schemeClr val="tx1"/>
                </a:solidFill>
              </a:rPr>
              <a:t>An Example Nurturing School Classroom </a:t>
            </a:r>
            <a:endParaRPr lang="en-US" altLang="en-US" dirty="0">
              <a:solidFill>
                <a:schemeClr val="tx1"/>
              </a:solidFill>
            </a:endParaRPr>
          </a:p>
        </p:txBody>
      </p:sp>
      <p:grpSp>
        <p:nvGrpSpPr>
          <p:cNvPr id="152579" name="Group 3"/>
          <p:cNvGrpSpPr>
            <a:grpSpLocks/>
          </p:cNvGrpSpPr>
          <p:nvPr/>
        </p:nvGrpSpPr>
        <p:grpSpPr bwMode="auto">
          <a:xfrm>
            <a:off x="754063" y="1268413"/>
            <a:ext cx="7694612" cy="4745037"/>
            <a:chOff x="475" y="799"/>
            <a:chExt cx="4847" cy="2989"/>
          </a:xfrm>
        </p:grpSpPr>
        <p:sp>
          <p:nvSpPr>
            <p:cNvPr id="152580" name="Rectangle 4"/>
            <p:cNvSpPr>
              <a:spLocks noChangeArrowheads="1"/>
            </p:cNvSpPr>
            <p:nvPr/>
          </p:nvSpPr>
          <p:spPr bwMode="auto">
            <a:xfrm rot="3105">
              <a:off x="478" y="802"/>
              <a:ext cx="4843" cy="2914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2581" name="Rectangle 5"/>
            <p:cNvSpPr>
              <a:spLocks noChangeArrowheads="1"/>
            </p:cNvSpPr>
            <p:nvPr/>
          </p:nvSpPr>
          <p:spPr bwMode="auto">
            <a:xfrm rot="3105">
              <a:off x="3005" y="803"/>
              <a:ext cx="2316" cy="1070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2582" name="Text Box 6"/>
            <p:cNvSpPr txBox="1">
              <a:spLocks noChangeArrowheads="1"/>
            </p:cNvSpPr>
            <p:nvPr/>
          </p:nvSpPr>
          <p:spPr bwMode="auto">
            <a:xfrm rot="3105">
              <a:off x="4410" y="803"/>
              <a:ext cx="912" cy="268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altLang="en-US" sz="1200" dirty="0"/>
                <a:t>Sink</a:t>
              </a:r>
            </a:p>
          </p:txBody>
        </p:sp>
        <p:sp>
          <p:nvSpPr>
            <p:cNvPr id="152583" name="Text Box 7"/>
            <p:cNvSpPr txBox="1">
              <a:spLocks noChangeArrowheads="1"/>
            </p:cNvSpPr>
            <p:nvPr/>
          </p:nvSpPr>
          <p:spPr bwMode="auto">
            <a:xfrm rot="3105">
              <a:off x="4829" y="1199"/>
              <a:ext cx="491" cy="282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sz="1200" dirty="0"/>
            </a:p>
            <a:p>
              <a:pPr eaLnBrk="0" hangingPunct="0"/>
              <a:r>
                <a:rPr lang="en-GB" altLang="en-US" sz="1200" dirty="0"/>
                <a:t>Cooker</a:t>
              </a:r>
            </a:p>
          </p:txBody>
        </p:sp>
        <p:sp>
          <p:nvSpPr>
            <p:cNvPr id="152584" name="Text Box 8"/>
            <p:cNvSpPr txBox="1">
              <a:spLocks noChangeArrowheads="1"/>
            </p:cNvSpPr>
            <p:nvPr/>
          </p:nvSpPr>
          <p:spPr bwMode="auto">
            <a:xfrm rot="3105">
              <a:off x="4829" y="1506"/>
              <a:ext cx="490" cy="335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altLang="en-US" sz="1200" dirty="0"/>
                <a:t>Fridge freezer</a:t>
              </a:r>
            </a:p>
          </p:txBody>
        </p:sp>
        <p:sp>
          <p:nvSpPr>
            <p:cNvPr id="152585" name="Text Box 9"/>
            <p:cNvSpPr txBox="1">
              <a:spLocks noChangeArrowheads="1"/>
            </p:cNvSpPr>
            <p:nvPr/>
          </p:nvSpPr>
          <p:spPr bwMode="auto">
            <a:xfrm rot="3105">
              <a:off x="3336" y="999"/>
              <a:ext cx="794" cy="648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altLang="en-US" sz="1200" dirty="0"/>
                <a:t>Kitchen table for preparation</a:t>
              </a:r>
            </a:p>
          </p:txBody>
        </p:sp>
        <p:sp>
          <p:nvSpPr>
            <p:cNvPr id="152586" name="Text Box 10"/>
            <p:cNvSpPr txBox="1">
              <a:spLocks noChangeArrowheads="1"/>
            </p:cNvSpPr>
            <p:nvPr/>
          </p:nvSpPr>
          <p:spPr bwMode="auto">
            <a:xfrm rot="3105">
              <a:off x="476" y="799"/>
              <a:ext cx="621" cy="635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200" dirty="0"/>
                <a:t>Shelves/ Dresser for Crockery, Cutlery etc.</a:t>
              </a:r>
            </a:p>
          </p:txBody>
        </p:sp>
        <p:sp>
          <p:nvSpPr>
            <p:cNvPr id="152587" name="Text Box 11"/>
            <p:cNvSpPr txBox="1">
              <a:spLocks noChangeArrowheads="1"/>
            </p:cNvSpPr>
            <p:nvPr/>
          </p:nvSpPr>
          <p:spPr bwMode="auto">
            <a:xfrm rot="3105">
              <a:off x="1338" y="935"/>
              <a:ext cx="1334" cy="886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altLang="en-US" sz="1200" dirty="0"/>
                <a:t>Dining Table and Chairs</a:t>
              </a:r>
            </a:p>
          </p:txBody>
        </p:sp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 rot="3105">
              <a:off x="475" y="2566"/>
              <a:ext cx="544" cy="500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200" dirty="0"/>
                <a:t>Toys, cars, garage etc.</a:t>
              </a:r>
            </a:p>
          </p:txBody>
        </p:sp>
        <p:sp>
          <p:nvSpPr>
            <p:cNvPr id="152589" name="Text Box 13"/>
            <p:cNvSpPr txBox="1">
              <a:spLocks noChangeArrowheads="1"/>
            </p:cNvSpPr>
            <p:nvPr/>
          </p:nvSpPr>
          <p:spPr bwMode="auto">
            <a:xfrm rot="3105">
              <a:off x="4194" y="3067"/>
              <a:ext cx="1124" cy="468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200" dirty="0"/>
                <a:t>Soft / quiet area:  soft toys, large bean bags and floor cushions</a:t>
              </a:r>
            </a:p>
          </p:txBody>
        </p:sp>
        <p:sp>
          <p:nvSpPr>
            <p:cNvPr id="152590" name="Text Box 14"/>
            <p:cNvSpPr txBox="1">
              <a:spLocks noChangeArrowheads="1"/>
            </p:cNvSpPr>
            <p:nvPr/>
          </p:nvSpPr>
          <p:spPr bwMode="auto">
            <a:xfrm rot="3105">
              <a:off x="2789" y="3385"/>
              <a:ext cx="1263" cy="332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altLang="en-US" sz="1200" dirty="0"/>
                <a:t>Pupils writing area</a:t>
              </a:r>
            </a:p>
          </p:txBody>
        </p:sp>
        <p:sp>
          <p:nvSpPr>
            <p:cNvPr id="152591" name="Text Box 15"/>
            <p:cNvSpPr txBox="1">
              <a:spLocks noChangeArrowheads="1"/>
            </p:cNvSpPr>
            <p:nvPr/>
          </p:nvSpPr>
          <p:spPr bwMode="auto">
            <a:xfrm rot="3105">
              <a:off x="477" y="2115"/>
              <a:ext cx="543" cy="418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200" dirty="0"/>
                <a:t>Large dolls house</a:t>
              </a:r>
            </a:p>
          </p:txBody>
        </p:sp>
        <p:sp>
          <p:nvSpPr>
            <p:cNvPr id="152592" name="Text Box 16"/>
            <p:cNvSpPr txBox="1">
              <a:spLocks noChangeArrowheads="1"/>
            </p:cNvSpPr>
            <p:nvPr/>
          </p:nvSpPr>
          <p:spPr bwMode="auto">
            <a:xfrm rot="3105">
              <a:off x="1519" y="2069"/>
              <a:ext cx="1403" cy="1070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200" dirty="0"/>
                <a:t>Work table</a:t>
              </a:r>
            </a:p>
          </p:txBody>
        </p:sp>
        <p:sp>
          <p:nvSpPr>
            <p:cNvPr id="152593" name="Text Box 17"/>
            <p:cNvSpPr txBox="1">
              <a:spLocks noChangeArrowheads="1"/>
            </p:cNvSpPr>
            <p:nvPr/>
          </p:nvSpPr>
          <p:spPr bwMode="auto">
            <a:xfrm rot="3105">
              <a:off x="2018" y="3249"/>
              <a:ext cx="672" cy="442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200" dirty="0"/>
                <a:t>Computer Area</a:t>
              </a:r>
            </a:p>
          </p:txBody>
        </p:sp>
        <p:sp>
          <p:nvSpPr>
            <p:cNvPr id="152594" name="Text Box 18"/>
            <p:cNvSpPr txBox="1">
              <a:spLocks noChangeArrowheads="1"/>
            </p:cNvSpPr>
            <p:nvPr/>
          </p:nvSpPr>
          <p:spPr bwMode="auto">
            <a:xfrm rot="3105">
              <a:off x="4740" y="2205"/>
              <a:ext cx="561" cy="55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200" dirty="0"/>
                <a:t>Sofa</a:t>
              </a:r>
            </a:p>
          </p:txBody>
        </p:sp>
        <p:sp>
          <p:nvSpPr>
            <p:cNvPr id="152595" name="Text Box 19"/>
            <p:cNvSpPr txBox="1">
              <a:spLocks noChangeArrowheads="1"/>
            </p:cNvSpPr>
            <p:nvPr/>
          </p:nvSpPr>
          <p:spPr bwMode="auto">
            <a:xfrm rot="3105">
              <a:off x="4150" y="2251"/>
              <a:ext cx="421" cy="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200" dirty="0"/>
                <a:t>Mat</a:t>
              </a:r>
            </a:p>
          </p:txBody>
        </p:sp>
        <p:sp>
          <p:nvSpPr>
            <p:cNvPr id="152596" name="Text Box 20"/>
            <p:cNvSpPr txBox="1">
              <a:spLocks noChangeArrowheads="1"/>
            </p:cNvSpPr>
            <p:nvPr/>
          </p:nvSpPr>
          <p:spPr bwMode="auto">
            <a:xfrm rot="3105">
              <a:off x="4195" y="3566"/>
              <a:ext cx="1123" cy="147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200" dirty="0"/>
                <a:t>Books</a:t>
              </a:r>
            </a:p>
          </p:txBody>
        </p:sp>
        <p:sp>
          <p:nvSpPr>
            <p:cNvPr id="152597" name="Text Box 21"/>
            <p:cNvSpPr txBox="1">
              <a:spLocks noChangeArrowheads="1"/>
            </p:cNvSpPr>
            <p:nvPr/>
          </p:nvSpPr>
          <p:spPr bwMode="auto">
            <a:xfrm rot="3105">
              <a:off x="4195" y="2886"/>
              <a:ext cx="1123" cy="147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200" dirty="0"/>
                <a:t>Books</a:t>
              </a:r>
            </a:p>
          </p:txBody>
        </p:sp>
        <p:sp>
          <p:nvSpPr>
            <p:cNvPr id="152598" name="Text Box 22"/>
            <p:cNvSpPr txBox="1">
              <a:spLocks noChangeArrowheads="1"/>
            </p:cNvSpPr>
            <p:nvPr/>
          </p:nvSpPr>
          <p:spPr bwMode="auto">
            <a:xfrm rot="3105">
              <a:off x="1474" y="3475"/>
              <a:ext cx="425" cy="227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altLang="en-US" sz="1200" dirty="0"/>
                <a:t>Mirror</a:t>
              </a:r>
            </a:p>
          </p:txBody>
        </p:sp>
        <p:sp>
          <p:nvSpPr>
            <p:cNvPr id="152599" name="Text Box 23"/>
            <p:cNvSpPr txBox="1">
              <a:spLocks noChangeArrowheads="1"/>
            </p:cNvSpPr>
            <p:nvPr/>
          </p:nvSpPr>
          <p:spPr bwMode="auto">
            <a:xfrm rot="3105">
              <a:off x="687" y="3640"/>
              <a:ext cx="772" cy="1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altLang="en-US" sz="1200" dirty="0">
                  <a:solidFill>
                    <a:srgbClr val="FFFFFF"/>
                  </a:solidFill>
                </a:rPr>
                <a:t>Door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6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A Place To Eat And Share </a:t>
            </a:r>
            <a:endParaRPr lang="en-GB" cap="none" dirty="0"/>
          </a:p>
        </p:txBody>
      </p:sp>
      <p:pic>
        <p:nvPicPr>
          <p:cNvPr id="4" name="Content Placeholder 3" descr="DCP003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234" y="2290950"/>
            <a:ext cx="4559531" cy="3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0354-1E22-4CCD-A94E-3F83D65AB0E8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3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A Comfy Space…</a:t>
            </a:r>
            <a:endParaRPr lang="en-GB" cap="none" dirty="0"/>
          </a:p>
        </p:txBody>
      </p:sp>
      <p:pic>
        <p:nvPicPr>
          <p:cNvPr id="4" name="Content Placeholder 3" descr="GEDC01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40248" y="1825625"/>
            <a:ext cx="3263503" cy="43513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3059-4A11-4D5E-A2CA-5966B15F6465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1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A Homely Place…</a:t>
            </a:r>
            <a:endParaRPr lang="en-GB" cap="none" dirty="0"/>
          </a:p>
        </p:txBody>
      </p:sp>
      <p:pic>
        <p:nvPicPr>
          <p:cNvPr id="4" name="Content Placeholder 3" descr="GEDC02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0449" y="1825625"/>
            <a:ext cx="5803102" cy="43513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B56A-0A8F-4440-8561-7970F3B65885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needs met in a comforting way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34419"/>
            <a:ext cx="5334000" cy="33337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9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A Happy Face </a:t>
            </a:r>
            <a:endParaRPr lang="en-GB" cap="none" dirty="0"/>
          </a:p>
        </p:txBody>
      </p:sp>
      <p:pic>
        <p:nvPicPr>
          <p:cNvPr id="4" name="Content Placeholder 3" descr="Older-woman-smil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477294"/>
            <a:ext cx="4572000" cy="3048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B0E-4A03-48E2-A10E-6688AAD1FBB6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3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– suggestions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Explanation about the Nurturing Schools project</a:t>
            </a:r>
          </a:p>
          <a:p>
            <a:r>
              <a:rPr lang="en-GB" sz="2400" dirty="0" smtClean="0"/>
              <a:t>Discussion around the training core staff group members have received</a:t>
            </a:r>
          </a:p>
          <a:p>
            <a:r>
              <a:rPr lang="en-GB" sz="2400" dirty="0" smtClean="0"/>
              <a:t>Explanation of the role of the Nurturing School working group</a:t>
            </a:r>
          </a:p>
          <a:p>
            <a:r>
              <a:rPr lang="en-GB" sz="2400" dirty="0" smtClean="0"/>
              <a:t>Explanation of expectations of all staff</a:t>
            </a:r>
          </a:p>
          <a:p>
            <a:r>
              <a:rPr lang="en-GB" sz="2400" dirty="0" smtClean="0"/>
              <a:t>Discussion around establishment improvement plan, aim for the school and how this fits in with local authority priorities </a:t>
            </a:r>
          </a:p>
          <a:p>
            <a:r>
              <a:rPr lang="en-GB" sz="2400" dirty="0" smtClean="0"/>
              <a:t>Discussion by SMT about expectations for all staff in the school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8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Nurturing school – the focus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988841"/>
            <a:ext cx="7772870" cy="407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cap="none" dirty="0" smtClean="0"/>
              <a:t>Ensuring all staff understand the implications of attachment theory and stress on children</a:t>
            </a:r>
          </a:p>
          <a:p>
            <a:r>
              <a:rPr lang="en-GB" cap="none" dirty="0" smtClean="0"/>
              <a:t>Increasing the knowledge of support staff who are working with children with trauma</a:t>
            </a:r>
          </a:p>
          <a:p>
            <a:r>
              <a:rPr lang="en-GB" cap="none" dirty="0" smtClean="0"/>
              <a:t>Allowing time in the day for relationship building</a:t>
            </a:r>
          </a:p>
          <a:p>
            <a:r>
              <a:rPr lang="en-GB" cap="none" dirty="0" smtClean="0"/>
              <a:t>Developing alternative non behaviourist ways of relating to troubled pupils and providing them alternative strategies</a:t>
            </a:r>
          </a:p>
          <a:p>
            <a:r>
              <a:rPr lang="en-GB" cap="none" dirty="0" smtClean="0"/>
              <a:t>Ensuring staff feel cared for so their care-giving capacities are maximised 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8087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1" y="260648"/>
            <a:ext cx="7773338" cy="1596177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Whole School Examples – </a:t>
            </a:r>
            <a:r>
              <a:rPr lang="en-GB" sz="1300" cap="none" dirty="0" smtClean="0"/>
              <a:t>please discuss examples and adapt relevant examples to your context </a:t>
            </a:r>
            <a:br>
              <a:rPr lang="en-GB" sz="1300" cap="none" dirty="0" smtClean="0"/>
            </a:br>
            <a:r>
              <a:rPr lang="en-GB" cap="none" dirty="0" smtClean="0"/>
              <a:t> </a:t>
            </a:r>
            <a:endParaRPr lang="en-GB" cap="none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263387"/>
            <a:ext cx="7772400" cy="4997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1800" b="1" cap="none" dirty="0" smtClean="0"/>
              <a:t>Playground</a:t>
            </a:r>
          </a:p>
          <a:p>
            <a:pPr>
              <a:lnSpc>
                <a:spcPct val="80000"/>
              </a:lnSpc>
            </a:pPr>
            <a:endParaRPr lang="en-GB" sz="1800" b="1" dirty="0"/>
          </a:p>
          <a:p>
            <a:pPr>
              <a:lnSpc>
                <a:spcPct val="80000"/>
              </a:lnSpc>
            </a:pPr>
            <a:r>
              <a:rPr lang="en-GB" sz="1700" b="1" cap="none" dirty="0" smtClean="0"/>
              <a:t>Food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 cap="none" dirty="0" smtClean="0"/>
          </a:p>
          <a:p>
            <a:pPr>
              <a:lnSpc>
                <a:spcPct val="80000"/>
              </a:lnSpc>
            </a:pPr>
            <a:r>
              <a:rPr lang="en-GB" sz="1800" b="1" cap="none" dirty="0" smtClean="0"/>
              <a:t>Pupil participation</a:t>
            </a:r>
          </a:p>
          <a:p>
            <a:pPr>
              <a:lnSpc>
                <a:spcPct val="80000"/>
              </a:lnSpc>
            </a:pPr>
            <a:endParaRPr lang="en-GB" sz="1800" b="1" cap="none" dirty="0" smtClean="0"/>
          </a:p>
          <a:p>
            <a:pPr>
              <a:lnSpc>
                <a:spcPct val="80000"/>
              </a:lnSpc>
            </a:pPr>
            <a:r>
              <a:rPr lang="en-GB" sz="1800" b="1" cap="none" dirty="0" smtClean="0"/>
              <a:t>Parents</a:t>
            </a:r>
          </a:p>
          <a:p>
            <a:pPr>
              <a:lnSpc>
                <a:spcPct val="80000"/>
              </a:lnSpc>
            </a:pPr>
            <a:endParaRPr lang="en-GB" sz="1800" b="1" dirty="0"/>
          </a:p>
          <a:p>
            <a:pPr>
              <a:lnSpc>
                <a:spcPct val="80000"/>
              </a:lnSpc>
            </a:pPr>
            <a:r>
              <a:rPr lang="en-GB" sz="1800" b="1" cap="none" dirty="0" smtClean="0"/>
              <a:t>Transition times</a:t>
            </a:r>
          </a:p>
          <a:p>
            <a:pPr>
              <a:lnSpc>
                <a:spcPct val="80000"/>
              </a:lnSpc>
            </a:pPr>
            <a:endParaRPr lang="en-GB" sz="1800" b="1" dirty="0"/>
          </a:p>
          <a:p>
            <a:pPr>
              <a:lnSpc>
                <a:spcPct val="80000"/>
              </a:lnSpc>
            </a:pPr>
            <a:r>
              <a:rPr lang="en-GB" sz="1800" b="1" cap="none" dirty="0" smtClean="0"/>
              <a:t>Celebrations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10094" y="6297494"/>
            <a:ext cx="2057400" cy="365125"/>
          </a:xfrm>
        </p:spPr>
        <p:txBody>
          <a:bodyPr/>
          <a:lstStyle/>
          <a:p>
            <a:fld id="{EF26E82E-5244-4E1B-AA40-98E8890D6119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297495"/>
            <a:ext cx="5004665" cy="365125"/>
          </a:xfrm>
        </p:spPr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9197" y="6260837"/>
            <a:ext cx="573161" cy="365125"/>
          </a:xfrm>
        </p:spPr>
        <p:txBody>
          <a:bodyPr/>
          <a:lstStyle/>
          <a:p>
            <a:fld id="{85C91822-71C5-49C9-999E-A58F5F072913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Needs analysis for your context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features have you identified that show you are already a Nurturing School?</a:t>
            </a:r>
          </a:p>
          <a:p>
            <a:r>
              <a:rPr lang="en-GB" dirty="0" smtClean="0"/>
              <a:t>What could you do to improve?</a:t>
            </a:r>
          </a:p>
          <a:p>
            <a:r>
              <a:rPr lang="en-GB" dirty="0" smtClean="0"/>
              <a:t>Are there any particular areas you could work on?</a:t>
            </a:r>
          </a:p>
          <a:p>
            <a:r>
              <a:rPr lang="en-GB" dirty="0" smtClean="0"/>
              <a:t>Who/what help do you need to do this?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966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up to you but you could facilitate a discussion about the action plan and staff/establishment aims </a:t>
            </a:r>
          </a:p>
          <a:p>
            <a:r>
              <a:rPr lang="en-GB" dirty="0" smtClean="0"/>
              <a:t>Explanation about Nurturing </a:t>
            </a:r>
            <a:r>
              <a:rPr lang="en-GB" smtClean="0"/>
              <a:t>School </a:t>
            </a:r>
            <a:r>
              <a:rPr lang="en-GB" smtClean="0"/>
              <a:t>accreditation/self-evaluation?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65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Suggested reading (and references) – Examples 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cap="none" dirty="0" smtClean="0"/>
              <a:t>Theraplay (Booth &amp; </a:t>
            </a:r>
            <a:r>
              <a:rPr lang="en-GB" dirty="0"/>
              <a:t>J</a:t>
            </a:r>
            <a:r>
              <a:rPr lang="en-GB" cap="none" dirty="0" smtClean="0"/>
              <a:t>ernberg 2010)</a:t>
            </a:r>
          </a:p>
          <a:p>
            <a:r>
              <a:rPr lang="en-GB" cap="none" dirty="0" smtClean="0"/>
              <a:t>Settling to learn (Bomber &amp; </a:t>
            </a:r>
            <a:r>
              <a:rPr lang="en-GB" dirty="0"/>
              <a:t>H</a:t>
            </a:r>
            <a:r>
              <a:rPr lang="en-GB" cap="none" dirty="0" smtClean="0"/>
              <a:t>ughes, 2013) </a:t>
            </a:r>
          </a:p>
          <a:p>
            <a:pPr>
              <a:lnSpc>
                <a:spcPct val="80000"/>
              </a:lnSpc>
            </a:pPr>
            <a:r>
              <a:rPr lang="en-GB" cap="none" dirty="0" smtClean="0"/>
              <a:t> </a:t>
            </a:r>
            <a:r>
              <a:rPr lang="en-GB" sz="2000" dirty="0"/>
              <a:t>Inside I’m Hurting: Practical Strategies for Supporting Children with Attachment Difficulties in Schools. Louise M. Bomber (2007). Worth Publishers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A Short Introduction to Attachment and Attachment Disorder. Colby Pearce (2009). JK Publishers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Attachment and Teaching Styles. Philip Riley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Attachment-focused Parenting: Effective Strategies to Care for Children (2009). Dan Hughes. Norton</a:t>
            </a:r>
          </a:p>
          <a:p>
            <a:endParaRPr lang="en-GB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9ACD-34D8-4E45-A817-B27BC31AC71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 for session (suggestions for areas that could be covered)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Discuss Nurture in your own individual context </a:t>
            </a:r>
          </a:p>
          <a:p>
            <a:r>
              <a:rPr lang="en-GB" dirty="0" smtClean="0"/>
              <a:t>What is Nurture?</a:t>
            </a:r>
          </a:p>
          <a:p>
            <a:r>
              <a:rPr lang="en-GB" dirty="0" smtClean="0"/>
              <a:t>Attachment theory/theoretical underpinnings</a:t>
            </a:r>
          </a:p>
          <a:p>
            <a:r>
              <a:rPr lang="en-GB" dirty="0" smtClean="0"/>
              <a:t>The Nurture Principles</a:t>
            </a:r>
          </a:p>
          <a:p>
            <a:r>
              <a:rPr lang="en-GB" dirty="0" smtClean="0"/>
              <a:t>Nurturing communication (verbal and non verbal) </a:t>
            </a:r>
          </a:p>
          <a:p>
            <a:r>
              <a:rPr lang="en-GB" dirty="0" smtClean="0"/>
              <a:t>Behaviour as communication </a:t>
            </a:r>
          </a:p>
          <a:p>
            <a:r>
              <a:rPr lang="en-GB" dirty="0" smtClean="0"/>
              <a:t>Transitions </a:t>
            </a:r>
          </a:p>
          <a:p>
            <a:r>
              <a:rPr lang="en-GB" dirty="0" smtClean="0"/>
              <a:t>The role of school staff in a Nurturing School</a:t>
            </a:r>
          </a:p>
          <a:p>
            <a:r>
              <a:rPr lang="en-GB" dirty="0" smtClean="0"/>
              <a:t>Supporting each other as a staff team (emotional containment) </a:t>
            </a:r>
          </a:p>
          <a:p>
            <a:r>
              <a:rPr lang="en-GB" dirty="0" smtClean="0"/>
              <a:t>What does a Nurturing School look like?</a:t>
            </a:r>
          </a:p>
          <a:p>
            <a:r>
              <a:rPr lang="en-GB" dirty="0" smtClean="0"/>
              <a:t>Needs analysis for your context </a:t>
            </a:r>
          </a:p>
          <a:p>
            <a:r>
              <a:rPr lang="en-GB" dirty="0" smtClean="0"/>
              <a:t>How the project will be taken forwards in the school – roles and responsibilities.  Feedback, evaluation and dissemination methodology discussed.  </a:t>
            </a:r>
          </a:p>
          <a:p>
            <a:r>
              <a:rPr lang="en-GB" dirty="0" smtClean="0"/>
              <a:t>Suggested reading/individual CPD for staff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10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Nurture?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 context of Nurture</a:t>
            </a:r>
          </a:p>
          <a:p>
            <a:r>
              <a:rPr lang="en-GB" dirty="0" smtClean="0"/>
              <a:t>Where has “Nurture” come from, when did Nurture groups start and why, how have things progressed since then?    </a:t>
            </a:r>
          </a:p>
          <a:p>
            <a:r>
              <a:rPr lang="en-GB" dirty="0" smtClean="0"/>
              <a:t>Impact and discussion of current research evidencing Nurturing Schools/establishments effectiveness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9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 Nurturing School mean?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 of theoretical underpinnings e.g. </a:t>
            </a:r>
          </a:p>
          <a:p>
            <a:r>
              <a:rPr lang="en-GB" dirty="0" smtClean="0"/>
              <a:t>Attachment theory</a:t>
            </a:r>
          </a:p>
          <a:p>
            <a:r>
              <a:rPr lang="en-GB" dirty="0" smtClean="0"/>
              <a:t>Maslow’s hierarchy of need</a:t>
            </a:r>
          </a:p>
          <a:p>
            <a:r>
              <a:rPr lang="en-GB" dirty="0" smtClean="0"/>
              <a:t>Resilience</a:t>
            </a:r>
          </a:p>
          <a:p>
            <a:r>
              <a:rPr lang="en-GB" dirty="0" smtClean="0"/>
              <a:t>Anything else you think is relevant/useful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45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e.g. Attachment </a:t>
            </a:r>
            <a:r>
              <a:rPr lang="en-GB" dirty="0"/>
              <a:t>is…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49500"/>
            <a:ext cx="7772400" cy="2735263"/>
          </a:xfrm>
        </p:spPr>
        <p:txBody>
          <a:bodyPr/>
          <a:lstStyle/>
          <a:p>
            <a:r>
              <a:rPr lang="en-GB" sz="2400" dirty="0"/>
              <a:t>“An unthinking confidence in the unfailing accessibility and support of attachment figures is the bedrock on which stable and self reliant personality is built.” </a:t>
            </a:r>
            <a:r>
              <a:rPr lang="en-GB" sz="2400" b="1" dirty="0"/>
              <a:t>Bowlby (1973)</a:t>
            </a:r>
          </a:p>
          <a:p>
            <a:pPr>
              <a:buFont typeface="Wingdings" pitchFamily="2" charset="2"/>
              <a:buNone/>
            </a:pPr>
            <a:endParaRPr lang="en-GB" sz="2400" dirty="0"/>
          </a:p>
          <a:p>
            <a:pPr>
              <a:buFont typeface="Wingdings" pitchFamily="2" charset="2"/>
              <a:buNone/>
            </a:pP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4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The Six Nurturing Principles 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cap="none" dirty="0" smtClean="0"/>
              <a:t>Children’s learning is understood developmentally</a:t>
            </a:r>
          </a:p>
          <a:p>
            <a:r>
              <a:rPr lang="en-GB" sz="2800" cap="none" dirty="0" smtClean="0"/>
              <a:t>The classroom offers a safe base</a:t>
            </a:r>
          </a:p>
          <a:p>
            <a:r>
              <a:rPr lang="en-GB" sz="2800" cap="none" dirty="0" smtClean="0"/>
              <a:t>The importance of nurture for the development of self-esteem</a:t>
            </a:r>
          </a:p>
          <a:p>
            <a:r>
              <a:rPr lang="en-GB" sz="2800" cap="none" dirty="0" smtClean="0"/>
              <a:t>The importance of transition in children’s lives</a:t>
            </a:r>
          </a:p>
          <a:p>
            <a:r>
              <a:rPr lang="en-GB" sz="2800" cap="none" dirty="0" smtClean="0"/>
              <a:t>Language as a vital means of communication</a:t>
            </a:r>
          </a:p>
          <a:p>
            <a:r>
              <a:rPr lang="en-GB" sz="2800" cap="none" dirty="0" smtClean="0"/>
              <a:t>All behaviour is a communication</a:t>
            </a:r>
          </a:p>
          <a:p>
            <a:pPr marL="0" indent="0">
              <a:buNone/>
            </a:pPr>
            <a:r>
              <a:rPr lang="en-GB" sz="2800" cap="none" dirty="0" smtClean="0"/>
              <a:t>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D912-8FA7-44F2-807A-336125E755F6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Nurturing Communication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 importance of communication in the school</a:t>
            </a:r>
          </a:p>
          <a:p>
            <a:r>
              <a:rPr lang="en-GB" dirty="0" smtClean="0"/>
              <a:t>Review verbal and non-verbal communication</a:t>
            </a:r>
          </a:p>
          <a:p>
            <a:r>
              <a:rPr lang="en-GB" dirty="0" smtClean="0"/>
              <a:t>Provide collated examples from your training pack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48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as communication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Discussion of different behaviours seen in your context</a:t>
            </a:r>
          </a:p>
          <a:p>
            <a:r>
              <a:rPr lang="en-GB" dirty="0" smtClean="0"/>
              <a:t>Discuss what some of these behaviours may mean – from the training you have received why do they occur </a:t>
            </a:r>
          </a:p>
          <a:p>
            <a:r>
              <a:rPr lang="en-GB" dirty="0" smtClean="0"/>
              <a:t>Discussion around strategies - how to support and manage some of these behaviours in your context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Falkirk Council Educational Psychology Service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76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15275</TotalTime>
  <Words>1148</Words>
  <Application>Microsoft Office PowerPoint</Application>
  <PresentationFormat>On-screen Show (4:3)</PresentationFormat>
  <Paragraphs>218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The Nurturing School </vt:lpstr>
      <vt:lpstr>Overview – suggestions </vt:lpstr>
      <vt:lpstr>Learning intentions for session (suggestions for areas that could be covered) </vt:lpstr>
      <vt:lpstr>What is Nurture?  </vt:lpstr>
      <vt:lpstr>What does a Nurturing School mean?  </vt:lpstr>
      <vt:lpstr>e.g. Attachment is…</vt:lpstr>
      <vt:lpstr>The Six Nurturing Principles </vt:lpstr>
      <vt:lpstr>Nurturing Communication </vt:lpstr>
      <vt:lpstr>Behaviour as communication </vt:lpstr>
      <vt:lpstr>Transitions </vt:lpstr>
      <vt:lpstr>The role of staff in a Nurturing school </vt:lpstr>
      <vt:lpstr>Supporting each other as a staff team </vt:lpstr>
      <vt:lpstr>What Does A Nurturing School Promoting Positive Attachments Look Like?  (Provide examples e.g.) </vt:lpstr>
      <vt:lpstr>An Example Nurturing School Classroom </vt:lpstr>
      <vt:lpstr>A Place To Eat And Share </vt:lpstr>
      <vt:lpstr>A Comfy Space…</vt:lpstr>
      <vt:lpstr>A Homely Place…</vt:lpstr>
      <vt:lpstr>Our needs met in a comforting way</vt:lpstr>
      <vt:lpstr>A Happy Face </vt:lpstr>
      <vt:lpstr>A Nurturing school – the focus </vt:lpstr>
      <vt:lpstr>Whole School Examples – please discuss examples and adapt relevant examples to your context   </vt:lpstr>
      <vt:lpstr>Needs analysis for your context </vt:lpstr>
      <vt:lpstr>Next steps…….</vt:lpstr>
      <vt:lpstr>Suggested reading (and references) – Examples </vt:lpstr>
    </vt:vector>
  </TitlesOfParts>
  <Company>Dumfries and Galloway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Intersubjectivity</dc:title>
  <dc:creator>rhoda.marshall</dc:creator>
  <cp:lastModifiedBy>Nick Balchin</cp:lastModifiedBy>
  <cp:revision>91</cp:revision>
  <dcterms:created xsi:type="dcterms:W3CDTF">2013-09-26T09:16:48Z</dcterms:created>
  <dcterms:modified xsi:type="dcterms:W3CDTF">2016-05-12T15:47:56Z</dcterms:modified>
</cp:coreProperties>
</file>