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4"/>
  </p:notesMasterIdLst>
  <p:sldIdLst>
    <p:sldId id="256" r:id="rId2"/>
    <p:sldId id="338" r:id="rId3"/>
    <p:sldId id="310" r:id="rId4"/>
    <p:sldId id="311" r:id="rId5"/>
    <p:sldId id="361" r:id="rId6"/>
    <p:sldId id="307" r:id="rId7"/>
    <p:sldId id="354" r:id="rId8"/>
    <p:sldId id="348" r:id="rId9"/>
    <p:sldId id="291" r:id="rId10"/>
    <p:sldId id="292" r:id="rId11"/>
    <p:sldId id="293" r:id="rId12"/>
    <p:sldId id="332" r:id="rId13"/>
    <p:sldId id="334" r:id="rId14"/>
    <p:sldId id="294" r:id="rId15"/>
    <p:sldId id="295" r:id="rId16"/>
    <p:sldId id="296" r:id="rId17"/>
    <p:sldId id="297" r:id="rId18"/>
    <p:sldId id="298" r:id="rId19"/>
    <p:sldId id="358" r:id="rId20"/>
    <p:sldId id="356" r:id="rId21"/>
    <p:sldId id="359" r:id="rId22"/>
    <p:sldId id="360" r:id="rId23"/>
    <p:sldId id="357" r:id="rId24"/>
    <p:sldId id="349" r:id="rId25"/>
    <p:sldId id="299" r:id="rId26"/>
    <p:sldId id="325" r:id="rId27"/>
    <p:sldId id="300" r:id="rId28"/>
    <p:sldId id="301" r:id="rId29"/>
    <p:sldId id="330" r:id="rId30"/>
    <p:sldId id="303" r:id="rId31"/>
    <p:sldId id="351" r:id="rId32"/>
    <p:sldId id="339" r:id="rId33"/>
    <p:sldId id="340" r:id="rId34"/>
    <p:sldId id="341" r:id="rId35"/>
    <p:sldId id="342" r:id="rId36"/>
    <p:sldId id="343" r:id="rId37"/>
    <p:sldId id="345" r:id="rId38"/>
    <p:sldId id="290" r:id="rId39"/>
    <p:sldId id="355" r:id="rId40"/>
    <p:sldId id="352" r:id="rId41"/>
    <p:sldId id="331" r:id="rId42"/>
    <p:sldId id="28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924" autoAdjust="0"/>
  </p:normalViewPr>
  <p:slideViewPr>
    <p:cSldViewPr>
      <p:cViewPr varScale="1">
        <p:scale>
          <a:sx n="80" d="100"/>
          <a:sy n="80" d="100"/>
        </p:scale>
        <p:origin x="36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8329B2-4FE1-477B-BABA-6871DD4DF9C6}" type="datetimeFigureOut">
              <a:rPr lang="en-GB" smtClean="0"/>
              <a:pPr/>
              <a:t>12/05/2016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58083F-F67A-4136-B222-13BD33D7124B}" type="slidenum">
              <a:rPr lang="en-GB" smtClean="0"/>
              <a:pPr/>
              <a:t>‹#›</a:t>
            </a:fld>
            <a:endParaRPr lang="en-GB"/>
          </a:p>
        </p:txBody>
      </p:sp>
    </p:spTree>
    <p:extLst>
      <p:ext uri="{BB962C8B-B14F-4D97-AF65-F5344CB8AC3E}">
        <p14:creationId xmlns:p14="http://schemas.microsoft.com/office/powerpoint/2010/main" val="1586280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E58083F-F67A-4136-B222-13BD33D7124B}" type="slidenum">
              <a:rPr lang="en-GB" smtClean="0"/>
              <a:pPr/>
              <a:t>1</a:t>
            </a:fld>
            <a:endParaRPr lang="en-GB"/>
          </a:p>
        </p:txBody>
      </p:sp>
    </p:spTree>
    <p:extLst>
      <p:ext uri="{BB962C8B-B14F-4D97-AF65-F5344CB8AC3E}">
        <p14:creationId xmlns:p14="http://schemas.microsoft.com/office/powerpoint/2010/main" val="3664315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16CECE-2C05-414B-B3AC-B75CC65E244C}" type="slidenum">
              <a:rPr lang="en-GB"/>
              <a:pPr/>
              <a:t>15</a:t>
            </a:fld>
            <a:endParaRPr lang="en-GB"/>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r>
              <a:rPr lang="en-GB" sz="1000"/>
              <a:t>Transference can lead to </a:t>
            </a:r>
            <a:r>
              <a:rPr lang="en-GB" sz="1000" b="1"/>
              <a:t>misinterpretation of social interactions</a:t>
            </a:r>
            <a:r>
              <a:rPr lang="en-GB" sz="1000"/>
              <a:t>. Make </a:t>
            </a:r>
            <a:r>
              <a:rPr lang="en-GB" sz="1000" b="1"/>
              <a:t>expectations of the current situation explicit</a:t>
            </a:r>
            <a:r>
              <a:rPr lang="en-GB" sz="1000"/>
              <a:t> e.g. We need to wait and listen to the rest of the group. Don’t worry. Everybody will get their turn.  </a:t>
            </a:r>
          </a:p>
          <a:p>
            <a:endParaRPr lang="en-GB"/>
          </a:p>
          <a:p>
            <a:r>
              <a:rPr lang="en-GB"/>
              <a:t>Another psychological developmental stage that may not be complete - difficult understanding that themselves and other people are made of of different part or states i.e. others can be </a:t>
            </a:r>
            <a:r>
              <a:rPr lang="en-GB" b="1"/>
              <a:t>nurturing but they can also be cross</a:t>
            </a:r>
            <a:r>
              <a:rPr lang="en-GB"/>
              <a:t>. Children’s views can sometimes be ‘</a:t>
            </a:r>
            <a:r>
              <a:rPr lang="en-GB" b="1"/>
              <a:t>all or none’</a:t>
            </a:r>
            <a:r>
              <a:rPr lang="en-GB"/>
              <a:t> i.e. either good or bad. What we need to do is to help them integrate their view of people and to </a:t>
            </a:r>
            <a:r>
              <a:rPr lang="en-GB" b="1"/>
              <a:t>separate being annoyed at a behaviour to being annoyed at the person</a:t>
            </a:r>
            <a:r>
              <a:rPr lang="en-GB"/>
              <a:t> – something you will do a lot anyway. </a:t>
            </a:r>
          </a:p>
          <a:p>
            <a:endParaRPr lang="en-GB"/>
          </a:p>
          <a:p>
            <a:r>
              <a:rPr lang="en-GB"/>
              <a:t>The YP can </a:t>
            </a:r>
            <a:r>
              <a:rPr lang="en-GB" b="1"/>
              <a:t>project their negative feelings</a:t>
            </a:r>
            <a:r>
              <a:rPr lang="en-GB"/>
              <a:t> onto the adult as a means to gain </a:t>
            </a:r>
            <a:r>
              <a:rPr lang="en-GB" b="1"/>
              <a:t>temporary relief themselves</a:t>
            </a:r>
            <a:r>
              <a:rPr lang="en-GB"/>
              <a:t> ie make the adult feel scared, useless, angry, anxious. Try to hurt them. Be aware of own vulnerabilities and what ‘hooks’ the child may try to use to get at them. </a:t>
            </a:r>
            <a:r>
              <a:rPr lang="en-GB" b="1"/>
              <a:t>Be aware what feelings are ours and what feelings they are projecting onto us</a:t>
            </a:r>
            <a:r>
              <a:rPr lang="en-GB"/>
              <a:t>. </a:t>
            </a:r>
          </a:p>
          <a:p>
            <a:endParaRPr lang="en-GB"/>
          </a:p>
        </p:txBody>
      </p:sp>
    </p:spTree>
    <p:extLst>
      <p:ext uri="{BB962C8B-B14F-4D97-AF65-F5344CB8AC3E}">
        <p14:creationId xmlns:p14="http://schemas.microsoft.com/office/powerpoint/2010/main" val="3683140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673CB4-BE48-4276-A747-E9D30ECF5DCA}" type="slidenum">
              <a:rPr lang="en-GB"/>
              <a:pPr/>
              <a:t>16</a:t>
            </a:fld>
            <a:endParaRPr lang="en-GB"/>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r>
              <a:rPr lang="en-GB" i="1"/>
              <a:t>‘ I can see you are upset and angry and I understand why you feel like that. However, when we are upset and angry we cannot throw things across the room. We can use our time out card instead.’</a:t>
            </a:r>
          </a:p>
          <a:p>
            <a:endParaRPr lang="en-GB" i="1"/>
          </a:p>
          <a:p>
            <a:r>
              <a:rPr lang="en-GB"/>
              <a:t>It shows us something about </a:t>
            </a:r>
            <a:r>
              <a:rPr lang="en-GB" b="1"/>
              <a:t>how the child is thinking or feeling</a:t>
            </a:r>
            <a:r>
              <a:rPr lang="en-GB"/>
              <a:t>. We need to </a:t>
            </a:r>
            <a:r>
              <a:rPr lang="en-GB" b="1"/>
              <a:t>help them have better ways to show this</a:t>
            </a:r>
            <a:r>
              <a:rPr lang="en-GB"/>
              <a:t>. Showing that you can accept and manage behaviour and see it in this way means that over time their panic may subside and behaviours reduce. </a:t>
            </a:r>
          </a:p>
          <a:p>
            <a:endParaRPr lang="en-GB"/>
          </a:p>
          <a:p>
            <a:r>
              <a:rPr lang="en-GB"/>
              <a:t>It’s still important that unacceptable behaviour is addressed though so</a:t>
            </a:r>
          </a:p>
        </p:txBody>
      </p:sp>
    </p:spTree>
    <p:extLst>
      <p:ext uri="{BB962C8B-B14F-4D97-AF65-F5344CB8AC3E}">
        <p14:creationId xmlns:p14="http://schemas.microsoft.com/office/powerpoint/2010/main" val="3815254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6E20BC-8DA1-47BA-BA7D-3571C4555B34}" type="slidenum">
              <a:rPr lang="en-GB"/>
              <a:pPr/>
              <a:t>17</a:t>
            </a:fld>
            <a:endParaRPr lang="en-GB"/>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r>
              <a:rPr lang="en-GB"/>
              <a:t>Can be hyper vigilant as believe that danger is all around, stress levels and flight or fight response is activated more easily so </a:t>
            </a:r>
          </a:p>
          <a:p>
            <a:endParaRPr lang="en-GB"/>
          </a:p>
          <a:p>
            <a:r>
              <a:rPr lang="en-GB"/>
              <a:t>Try to find a soothing space a child can withdraw to</a:t>
            </a:r>
          </a:p>
          <a:p>
            <a:r>
              <a:rPr lang="en-GB"/>
              <a:t>Think about how sensory aspects impact in your environment or of you are going to a different context and try to anticipate and plan for any difficulties. </a:t>
            </a:r>
          </a:p>
        </p:txBody>
      </p:sp>
    </p:spTree>
    <p:extLst>
      <p:ext uri="{BB962C8B-B14F-4D97-AF65-F5344CB8AC3E}">
        <p14:creationId xmlns:p14="http://schemas.microsoft.com/office/powerpoint/2010/main" val="1121222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CD53F4-7A25-4547-842D-7C59444AAB08}" type="slidenum">
              <a:rPr lang="en-GB"/>
              <a:pPr/>
              <a:t>18</a:t>
            </a:fld>
            <a:endParaRPr lang="en-GB"/>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endParaRPr lang="en-GB"/>
          </a:p>
          <a:p>
            <a:r>
              <a:rPr lang="en-GB"/>
              <a:t>Usual strategies – visual timetables, sand timers etc from one environment to another, change of staff.</a:t>
            </a:r>
          </a:p>
          <a:p>
            <a:endParaRPr lang="en-GB" b="1"/>
          </a:p>
          <a:p>
            <a:r>
              <a:rPr lang="en-GB" b="1"/>
              <a:t>Keeping young people (YP) in mind</a:t>
            </a:r>
            <a:r>
              <a:rPr lang="en-GB"/>
              <a:t> – yp with attachment difficulties may not have developed the psychological concept of </a:t>
            </a:r>
            <a:r>
              <a:rPr lang="en-GB" b="1"/>
              <a:t>‘permanency’</a:t>
            </a:r>
            <a:r>
              <a:rPr lang="en-GB"/>
              <a:t> fully. This means they think if you are not engaging with them directly then you are not thinking of them and they don’t exist and thus they seek attention to make sure they are being focused on and their needs are being met. </a:t>
            </a:r>
          </a:p>
          <a:p>
            <a:endParaRPr lang="en-GB" b="1"/>
          </a:p>
          <a:p>
            <a:r>
              <a:rPr lang="en-GB" b="1"/>
              <a:t>Transition - </a:t>
            </a:r>
            <a:r>
              <a:rPr lang="en-GB"/>
              <a:t>Moving to a different environment may be difficult ie school trip or move between home and school. </a:t>
            </a:r>
          </a:p>
          <a:p>
            <a:r>
              <a:rPr lang="en-GB"/>
              <a:t>Ie photo of carer, carer keeps photo of child, cloth with perfume on it. For school staff, even when not engaging with them, show them you are still thinking of them</a:t>
            </a:r>
          </a:p>
        </p:txBody>
      </p:sp>
    </p:spTree>
    <p:extLst>
      <p:ext uri="{BB962C8B-B14F-4D97-AF65-F5344CB8AC3E}">
        <p14:creationId xmlns:p14="http://schemas.microsoft.com/office/powerpoint/2010/main" val="846866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 the macros and systems level to</a:t>
            </a:r>
            <a:r>
              <a:rPr lang="en-GB" baseline="0" dirty="0" smtClean="0"/>
              <a:t> the micro</a:t>
            </a:r>
          </a:p>
          <a:p>
            <a:r>
              <a:rPr lang="en-GB" dirty="0" smtClean="0"/>
              <a:t>Role</a:t>
            </a:r>
            <a:r>
              <a:rPr lang="en-GB" baseline="0" dirty="0" smtClean="0"/>
              <a:t> of the janitor</a:t>
            </a:r>
          </a:p>
          <a:p>
            <a:r>
              <a:rPr lang="en-GB" baseline="0" dirty="0" smtClean="0"/>
              <a:t>School dinner ladies</a:t>
            </a:r>
          </a:p>
          <a:p>
            <a:r>
              <a:rPr lang="en-GB" baseline="0" dirty="0" smtClean="0"/>
              <a:t>Understanding of stress </a:t>
            </a:r>
          </a:p>
          <a:p>
            <a:r>
              <a:rPr lang="en-GB" baseline="0" dirty="0" smtClean="0"/>
              <a:t>Key person – circle time</a:t>
            </a:r>
          </a:p>
          <a:p>
            <a:r>
              <a:rPr lang="en-GB" baseline="0" dirty="0" smtClean="0"/>
              <a:t>Restorative discipline as opposed to </a:t>
            </a:r>
            <a:r>
              <a:rPr lang="en-GB" baseline="0" dirty="0" smtClean="0"/>
              <a:t>behaviourist (consequences and </a:t>
            </a:r>
            <a:r>
              <a:rPr lang="en-GB" baseline="0" dirty="0" err="1" smtClean="0"/>
              <a:t>reinforcers</a:t>
            </a:r>
            <a:r>
              <a:rPr lang="en-GB" baseline="0" dirty="0" smtClean="0"/>
              <a:t>)</a:t>
            </a:r>
            <a:endParaRPr lang="en-GB" baseline="0" dirty="0" smtClean="0"/>
          </a:p>
          <a:p>
            <a:r>
              <a:rPr lang="en-GB" baseline="0" dirty="0" smtClean="0"/>
              <a:t>Containment </a:t>
            </a:r>
            <a:r>
              <a:rPr lang="en-GB" baseline="0" dirty="0" smtClean="0"/>
              <a:t>for staff – importance of relationships for all </a:t>
            </a:r>
            <a:endParaRPr lang="en-GB" dirty="0"/>
          </a:p>
        </p:txBody>
      </p:sp>
      <p:sp>
        <p:nvSpPr>
          <p:cNvPr id="4" name="Slide Number Placeholder 3"/>
          <p:cNvSpPr>
            <a:spLocks noGrp="1"/>
          </p:cNvSpPr>
          <p:nvPr>
            <p:ph type="sldNum" sz="quarter" idx="10"/>
          </p:nvPr>
        </p:nvSpPr>
        <p:spPr/>
        <p:txBody>
          <a:bodyPr/>
          <a:lstStyle/>
          <a:p>
            <a:fld id="{9E58083F-F67A-4136-B222-13BD33D7124B}" type="slidenum">
              <a:rPr lang="en-GB" smtClean="0"/>
              <a:pPr/>
              <a:t>21</a:t>
            </a:fld>
            <a:endParaRPr lang="en-GB"/>
          </a:p>
        </p:txBody>
      </p:sp>
    </p:spTree>
    <p:extLst>
      <p:ext uri="{BB962C8B-B14F-4D97-AF65-F5344CB8AC3E}">
        <p14:creationId xmlns:p14="http://schemas.microsoft.com/office/powerpoint/2010/main" val="3972286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80000"/>
              </a:lnSpc>
            </a:pPr>
            <a:r>
              <a:rPr lang="en-GB" sz="1700" cap="none" dirty="0" smtClean="0"/>
              <a:t>Participation</a:t>
            </a:r>
            <a:r>
              <a:rPr lang="en-GB" sz="1700" cap="none" baseline="0" dirty="0" smtClean="0"/>
              <a:t> at meetings </a:t>
            </a:r>
            <a:r>
              <a:rPr lang="en-GB" sz="1700" cap="none" dirty="0" smtClean="0"/>
              <a:t>Buddies</a:t>
            </a:r>
          </a:p>
          <a:p>
            <a:pPr lvl="1">
              <a:lnSpc>
                <a:spcPct val="80000"/>
              </a:lnSpc>
            </a:pPr>
            <a:r>
              <a:rPr lang="en-GB" sz="1700" cap="none" dirty="0" smtClean="0"/>
              <a:t>Mediators</a:t>
            </a:r>
          </a:p>
          <a:p>
            <a:pPr lvl="1">
              <a:lnSpc>
                <a:spcPct val="80000"/>
              </a:lnSpc>
            </a:pPr>
            <a:r>
              <a:rPr lang="en-GB" sz="1700" cap="none" dirty="0" smtClean="0"/>
              <a:t>Friendship stops</a:t>
            </a:r>
          </a:p>
          <a:p>
            <a:pPr lvl="1">
              <a:lnSpc>
                <a:spcPct val="80000"/>
              </a:lnSpc>
            </a:pPr>
            <a:r>
              <a:rPr lang="en-GB" sz="1700" cap="none" dirty="0" smtClean="0"/>
              <a:t>Games Pupil Councils</a:t>
            </a:r>
          </a:p>
          <a:p>
            <a:pPr lvl="1">
              <a:lnSpc>
                <a:spcPct val="80000"/>
              </a:lnSpc>
            </a:pPr>
            <a:r>
              <a:rPr lang="en-GB" sz="1700" cap="none" dirty="0" smtClean="0"/>
              <a:t>Consultations</a:t>
            </a:r>
          </a:p>
          <a:p>
            <a:pPr lvl="1">
              <a:lnSpc>
                <a:spcPct val="80000"/>
              </a:lnSpc>
            </a:pPr>
            <a:r>
              <a:rPr lang="en-GB" sz="1700" cap="none" dirty="0" smtClean="0"/>
              <a:t>Evaluations</a:t>
            </a:r>
          </a:p>
          <a:p>
            <a:pPr lvl="1">
              <a:lnSpc>
                <a:spcPct val="80000"/>
              </a:lnSpc>
            </a:pPr>
            <a:r>
              <a:rPr lang="en-GB" sz="1700" dirty="0" smtClean="0"/>
              <a:t>Child voice always represented in TAC meetings </a:t>
            </a:r>
            <a:endParaRPr lang="en-GB" sz="1700" cap="none" dirty="0" smtClean="0"/>
          </a:p>
          <a:p>
            <a:pPr>
              <a:lnSpc>
                <a:spcPct val="80000"/>
              </a:lnSpc>
              <a:buFont typeface="Wingdings" pitchFamily="2" charset="2"/>
              <a:buNone/>
            </a:pPr>
            <a:endParaRPr lang="en-GB" sz="1800" cap="none" dirty="0" smtClean="0"/>
          </a:p>
          <a:p>
            <a:pPr lvl="1">
              <a:lnSpc>
                <a:spcPct val="80000"/>
              </a:lnSpc>
            </a:pPr>
            <a:r>
              <a:rPr lang="en-GB" sz="1700" cap="none" dirty="0" smtClean="0"/>
              <a:t>Open afternoon to involve parents and share the journey</a:t>
            </a:r>
          </a:p>
          <a:p>
            <a:pPr lvl="1">
              <a:lnSpc>
                <a:spcPct val="80000"/>
              </a:lnSpc>
            </a:pPr>
            <a:r>
              <a:rPr lang="en-GB" sz="1700" cap="none" dirty="0" smtClean="0"/>
              <a:t>Whole school shared finish/soft start </a:t>
            </a:r>
          </a:p>
          <a:p>
            <a:pPr lvl="1">
              <a:lnSpc>
                <a:spcPct val="80000"/>
              </a:lnSpc>
            </a:pPr>
            <a:r>
              <a:rPr lang="en-GB" sz="1700" cap="none" dirty="0" smtClean="0"/>
              <a:t>Development / training sessions offered in school to parents </a:t>
            </a:r>
          </a:p>
          <a:p>
            <a:pPr lvl="1">
              <a:lnSpc>
                <a:spcPct val="80000"/>
              </a:lnSpc>
            </a:pPr>
            <a:r>
              <a:rPr lang="en-GB" sz="1700" cap="none" dirty="0" smtClean="0"/>
              <a:t>Parents </a:t>
            </a:r>
            <a:r>
              <a:rPr lang="en-GB" sz="1700" cap="none" dirty="0" smtClean="0"/>
              <a:t>‘treats’ </a:t>
            </a:r>
            <a:r>
              <a:rPr lang="en-GB" sz="1700" cap="none" dirty="0" smtClean="0"/>
              <a:t>(</a:t>
            </a:r>
            <a:r>
              <a:rPr lang="en-GB" sz="1700" cap="none" dirty="0" err="1" smtClean="0"/>
              <a:t>reiki</a:t>
            </a:r>
            <a:r>
              <a:rPr lang="en-GB" sz="1700" cap="none" dirty="0" smtClean="0"/>
              <a:t>, </a:t>
            </a:r>
            <a:r>
              <a:rPr lang="en-GB" sz="1700" cap="none" dirty="0" err="1" smtClean="0"/>
              <a:t>etc</a:t>
            </a:r>
            <a:r>
              <a:rPr lang="en-GB" sz="1700" cap="none" dirty="0" smtClean="0"/>
              <a:t>)</a:t>
            </a:r>
          </a:p>
          <a:p>
            <a:r>
              <a:rPr lang="en-GB" dirty="0" smtClean="0"/>
              <a:t>book which- any member of the school community can use to record their feelings at any time.</a:t>
            </a:r>
          </a:p>
          <a:p>
            <a:r>
              <a:rPr lang="en-GB" dirty="0" smtClean="0"/>
              <a:t>small inner room in the school has been transformed into a special place where children can find emotional support or opportunities for spiritual reflection</a:t>
            </a:r>
          </a:p>
          <a:p>
            <a:r>
              <a:rPr lang="en-GB" dirty="0" smtClean="0"/>
              <a:t>Circle-time </a:t>
            </a:r>
            <a:r>
              <a:rPr lang="en-GB" dirty="0" smtClean="0"/>
              <a:t>resources can be explored by curious minds. This room is used by classes, small groups, individuals who are stressed or unwell. It's a very special place to be.</a:t>
            </a:r>
          </a:p>
          <a:p>
            <a:pPr lvl="1">
              <a:lnSpc>
                <a:spcPct val="80000"/>
              </a:lnSpc>
            </a:pPr>
            <a:endParaRPr lang="en-GB" sz="1700" cap="none" dirty="0" smtClean="0"/>
          </a:p>
          <a:p>
            <a:endParaRPr lang="en-GB" dirty="0"/>
          </a:p>
        </p:txBody>
      </p:sp>
      <p:sp>
        <p:nvSpPr>
          <p:cNvPr id="4" name="Slide Number Placeholder 3"/>
          <p:cNvSpPr>
            <a:spLocks noGrp="1"/>
          </p:cNvSpPr>
          <p:nvPr>
            <p:ph type="sldNum" sz="quarter" idx="10"/>
          </p:nvPr>
        </p:nvSpPr>
        <p:spPr/>
        <p:txBody>
          <a:bodyPr/>
          <a:lstStyle/>
          <a:p>
            <a:fld id="{9E58083F-F67A-4136-B222-13BD33D7124B}" type="slidenum">
              <a:rPr lang="en-GB" smtClean="0"/>
              <a:pPr/>
              <a:t>22</a:t>
            </a:fld>
            <a:endParaRPr lang="en-GB"/>
          </a:p>
        </p:txBody>
      </p:sp>
    </p:spTree>
    <p:extLst>
      <p:ext uri="{BB962C8B-B14F-4D97-AF65-F5344CB8AC3E}">
        <p14:creationId xmlns:p14="http://schemas.microsoft.com/office/powerpoint/2010/main" val="3858262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Supplying children with scripts and self regulation strategies  </a:t>
            </a:r>
            <a:endParaRPr lang="en-GB" dirty="0"/>
          </a:p>
        </p:txBody>
      </p:sp>
      <p:sp>
        <p:nvSpPr>
          <p:cNvPr id="4" name="Slide Number Placeholder 3"/>
          <p:cNvSpPr>
            <a:spLocks noGrp="1"/>
          </p:cNvSpPr>
          <p:nvPr>
            <p:ph type="sldNum" sz="quarter" idx="10"/>
          </p:nvPr>
        </p:nvSpPr>
        <p:spPr/>
        <p:txBody>
          <a:bodyPr/>
          <a:lstStyle/>
          <a:p>
            <a:fld id="{9AA4BA69-83E5-4A9C-A752-82EA1718BB1C}" type="slidenum">
              <a:rPr lang="en-GB" smtClean="0"/>
              <a:pPr/>
              <a:t>25</a:t>
            </a:fld>
            <a:endParaRPr lang="en-GB" dirty="0"/>
          </a:p>
        </p:txBody>
      </p:sp>
    </p:spTree>
    <p:extLst>
      <p:ext uri="{BB962C8B-B14F-4D97-AF65-F5344CB8AC3E}">
        <p14:creationId xmlns:p14="http://schemas.microsoft.com/office/powerpoint/2010/main" val="2336764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B5C973-26DA-4A44-B187-356EF4A569BB}" type="slidenum">
              <a:rPr lang="en-GB" altLang="en-US"/>
              <a:pPr/>
              <a:t>26</a:t>
            </a:fld>
            <a:endParaRPr lang="en-GB" altLang="en-US"/>
          </a:p>
        </p:txBody>
      </p:sp>
      <p:sp>
        <p:nvSpPr>
          <p:cNvPr id="153602" name="Rectangle 2"/>
          <p:cNvSpPr>
            <a:spLocks noGrp="1" noRot="1" noChangeAspect="1" noChangeArrowheads="1" noTextEdit="1"/>
          </p:cNvSpPr>
          <p:nvPr>
            <p:ph type="sldImg"/>
          </p:nvPr>
        </p:nvSpPr>
        <p:spPr>
          <a:xfrm>
            <a:off x="885825" y="736600"/>
            <a:ext cx="5026025" cy="3768725"/>
          </a:xfrm>
          <a:ln/>
        </p:spPr>
      </p:sp>
      <p:sp>
        <p:nvSpPr>
          <p:cNvPr id="153603" name="Rectangle 3"/>
          <p:cNvSpPr>
            <a:spLocks noGrp="1" noChangeArrowheads="1"/>
          </p:cNvSpPr>
          <p:nvPr>
            <p:ph type="body" idx="1"/>
          </p:nvPr>
        </p:nvSpPr>
        <p:spPr>
          <a:xfrm>
            <a:off x="887413" y="4749800"/>
            <a:ext cx="5022850" cy="4424363"/>
          </a:xfrm>
        </p:spPr>
        <p:txBody>
          <a:bodyPr/>
          <a:lstStyle/>
          <a:p>
            <a:r>
              <a:rPr lang="en-US" altLang="en-US" dirty="0" smtClean="0"/>
              <a:t>4 zones or areas, </a:t>
            </a:r>
          </a:p>
          <a:p>
            <a:pPr marL="228600" indent="-228600">
              <a:buFont typeface="+mj-lt"/>
              <a:buAutoNum type="arabicPeriod"/>
            </a:pPr>
            <a:r>
              <a:rPr lang="en-US" altLang="en-US" dirty="0" smtClean="0"/>
              <a:t>play (green), </a:t>
            </a:r>
          </a:p>
          <a:p>
            <a:pPr marL="228600" indent="-228600">
              <a:buFont typeface="+mj-lt"/>
              <a:buAutoNum type="arabicPeriod"/>
            </a:pPr>
            <a:r>
              <a:rPr lang="en-US" altLang="en-US" dirty="0" smtClean="0"/>
              <a:t>learning (yellow), </a:t>
            </a:r>
          </a:p>
          <a:p>
            <a:pPr marL="228600" indent="-228600">
              <a:buFont typeface="+mj-lt"/>
              <a:buAutoNum type="arabicPeriod"/>
            </a:pPr>
            <a:r>
              <a:rPr lang="en-US" altLang="en-US" dirty="0" smtClean="0"/>
              <a:t>relax (Pink and red), </a:t>
            </a:r>
          </a:p>
          <a:p>
            <a:pPr marL="228600" indent="-228600">
              <a:buFont typeface="+mj-lt"/>
              <a:buAutoNum type="arabicPeriod"/>
            </a:pPr>
            <a:r>
              <a:rPr lang="en-US" altLang="en-US" dirty="0" smtClean="0"/>
              <a:t>preparing and sharing food (green)</a:t>
            </a:r>
            <a:endParaRPr lang="en-US" altLang="en-US" dirty="0"/>
          </a:p>
        </p:txBody>
      </p:sp>
    </p:spTree>
    <p:extLst>
      <p:ext uri="{BB962C8B-B14F-4D97-AF65-F5344CB8AC3E}">
        <p14:creationId xmlns:p14="http://schemas.microsoft.com/office/powerpoint/2010/main" val="1305437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A4BA69-83E5-4A9C-A752-82EA1718BB1C}" type="slidenum">
              <a:rPr lang="en-GB" smtClean="0"/>
              <a:pPr/>
              <a:t>27</a:t>
            </a:fld>
            <a:endParaRPr lang="en-GB" dirty="0"/>
          </a:p>
        </p:txBody>
      </p:sp>
    </p:spTree>
    <p:extLst>
      <p:ext uri="{BB962C8B-B14F-4D97-AF65-F5344CB8AC3E}">
        <p14:creationId xmlns:p14="http://schemas.microsoft.com/office/powerpoint/2010/main" val="883131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A4BA69-83E5-4A9C-A752-82EA1718BB1C}" type="slidenum">
              <a:rPr lang="en-GB" smtClean="0"/>
              <a:pPr/>
              <a:t>28</a:t>
            </a:fld>
            <a:endParaRPr lang="en-GB" dirty="0"/>
          </a:p>
        </p:txBody>
      </p:sp>
    </p:spTree>
    <p:extLst>
      <p:ext uri="{BB962C8B-B14F-4D97-AF65-F5344CB8AC3E}">
        <p14:creationId xmlns:p14="http://schemas.microsoft.com/office/powerpoint/2010/main" val="2430623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Feedback from participants</a:t>
            </a:r>
            <a:r>
              <a:rPr lang="en-GB" baseline="0" dirty="0" smtClean="0"/>
              <a:t> during Session 3 – Nurture Principles, April 2016. revise when delivering updated training</a:t>
            </a:r>
            <a:endParaRPr lang="en-GB" dirty="0"/>
          </a:p>
        </p:txBody>
      </p:sp>
      <p:sp>
        <p:nvSpPr>
          <p:cNvPr id="4" name="Slide Number Placeholder 3"/>
          <p:cNvSpPr>
            <a:spLocks noGrp="1"/>
          </p:cNvSpPr>
          <p:nvPr>
            <p:ph type="sldNum" sz="quarter" idx="10"/>
          </p:nvPr>
        </p:nvSpPr>
        <p:spPr/>
        <p:txBody>
          <a:bodyPr/>
          <a:lstStyle/>
          <a:p>
            <a:fld id="{9E58083F-F67A-4136-B222-13BD33D7124B}" type="slidenum">
              <a:rPr lang="en-GB" smtClean="0"/>
              <a:pPr/>
              <a:t>5</a:t>
            </a:fld>
            <a:endParaRPr lang="en-GB"/>
          </a:p>
        </p:txBody>
      </p:sp>
    </p:spTree>
    <p:extLst>
      <p:ext uri="{BB962C8B-B14F-4D97-AF65-F5344CB8AC3E}">
        <p14:creationId xmlns:p14="http://schemas.microsoft.com/office/powerpoint/2010/main" val="4276013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58083F-F67A-4136-B222-13BD33D7124B}" type="slidenum">
              <a:rPr lang="en-GB" smtClean="0"/>
              <a:pPr/>
              <a:t>29</a:t>
            </a:fld>
            <a:endParaRPr lang="en-GB"/>
          </a:p>
        </p:txBody>
      </p:sp>
    </p:spTree>
    <p:extLst>
      <p:ext uri="{BB962C8B-B14F-4D97-AF65-F5344CB8AC3E}">
        <p14:creationId xmlns:p14="http://schemas.microsoft.com/office/powerpoint/2010/main" val="2765999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From child perspective:</a:t>
            </a:r>
            <a:r>
              <a:rPr lang="en-GB" baseline="0" dirty="0" smtClean="0"/>
              <a:t> </a:t>
            </a:r>
            <a:r>
              <a:rPr lang="en-GB" dirty="0" smtClean="0"/>
              <a:t>The </a:t>
            </a:r>
            <a:r>
              <a:rPr lang="en-GB" dirty="0" smtClean="0"/>
              <a:t>person supporting you must be happy, they must be responsive and they must be consistent</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9AA4BA69-83E5-4A9C-A752-82EA1718BB1C}" type="slidenum">
              <a:rPr lang="en-GB" smtClean="0"/>
              <a:pPr/>
              <a:t>30</a:t>
            </a:fld>
            <a:endParaRPr lang="en-GB" dirty="0"/>
          </a:p>
        </p:txBody>
      </p:sp>
    </p:spTree>
    <p:extLst>
      <p:ext uri="{BB962C8B-B14F-4D97-AF65-F5344CB8AC3E}">
        <p14:creationId xmlns:p14="http://schemas.microsoft.com/office/powerpoint/2010/main" val="1168530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1C93A2F-EB0B-4068-ADB1-D4A6DBFDD6C2}" type="slidenum">
              <a:rPr lang="en-US"/>
              <a:pPr eaLnBrk="1" hangingPunct="1"/>
              <a:t>32</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latin typeface="Arial" panose="020B0604020202020204" pitchFamily="34" charset="0"/>
              </a:rPr>
              <a:t>Projects to address the key issues – require a deeper exploration of what the needs to be addressed or problems are. This process</a:t>
            </a:r>
            <a:r>
              <a:rPr lang="en-GB" baseline="0" dirty="0" smtClean="0">
                <a:latin typeface="Arial" panose="020B0604020202020204" pitchFamily="34" charset="0"/>
              </a:rPr>
              <a:t> means efforts tackle real issues. </a:t>
            </a:r>
            <a:endParaRPr lang="en-GB" dirty="0" smtClean="0">
              <a:latin typeface="Arial" panose="020B0604020202020204" pitchFamily="34" charset="0"/>
            </a:endParaRPr>
          </a:p>
        </p:txBody>
      </p:sp>
    </p:spTree>
    <p:extLst>
      <p:ext uri="{BB962C8B-B14F-4D97-AF65-F5344CB8AC3E}">
        <p14:creationId xmlns:p14="http://schemas.microsoft.com/office/powerpoint/2010/main" val="817530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36B66F4-333B-4C70-AD23-F2F41EA09FCB}" type="slidenum">
              <a:rPr lang="en-US"/>
              <a:pPr eaLnBrk="1" hangingPunct="1"/>
              <a:t>33</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latin typeface="Arial" panose="020B0604020202020204" pitchFamily="34" charset="0"/>
              </a:rPr>
              <a:t>Process</a:t>
            </a:r>
            <a:r>
              <a:rPr lang="en-GB" baseline="0" dirty="0" smtClean="0">
                <a:latin typeface="Arial" panose="020B0604020202020204" pitchFamily="34" charset="0"/>
              </a:rPr>
              <a:t> of </a:t>
            </a:r>
            <a:r>
              <a:rPr lang="en-GB" baseline="0" dirty="0" err="1" smtClean="0">
                <a:latin typeface="Arial" panose="020B0604020202020204" pitchFamily="34" charset="0"/>
              </a:rPr>
              <a:t>extabklishing</a:t>
            </a:r>
            <a:r>
              <a:rPr lang="en-GB" baseline="0" dirty="0" smtClean="0">
                <a:latin typeface="Arial" panose="020B0604020202020204" pitchFamily="34" charset="0"/>
              </a:rPr>
              <a:t> what the “need” or problem really is that should be addressed. </a:t>
            </a:r>
          </a:p>
          <a:p>
            <a:r>
              <a:rPr lang="en-GB" baseline="0" dirty="0" smtClean="0">
                <a:latin typeface="Arial" panose="020B0604020202020204" pitchFamily="34" charset="0"/>
              </a:rPr>
              <a:t>Redefine or re-state the headline so that it fits your context. Best if a group task. </a:t>
            </a:r>
            <a:endParaRPr lang="en-GB" dirty="0" smtClean="0">
              <a:latin typeface="Arial" panose="020B0604020202020204" pitchFamily="34" charset="0"/>
            </a:endParaRPr>
          </a:p>
        </p:txBody>
      </p:sp>
    </p:spTree>
    <p:extLst>
      <p:ext uri="{BB962C8B-B14F-4D97-AF65-F5344CB8AC3E}">
        <p14:creationId xmlns:p14="http://schemas.microsoft.com/office/powerpoint/2010/main" val="3589790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Basic project for area of school improvement overview. </a:t>
            </a:r>
            <a:endParaRPr lang="en-GB" dirty="0"/>
          </a:p>
        </p:txBody>
      </p:sp>
      <p:sp>
        <p:nvSpPr>
          <p:cNvPr id="4" name="Slide Number Placeholder 3"/>
          <p:cNvSpPr>
            <a:spLocks noGrp="1"/>
          </p:cNvSpPr>
          <p:nvPr>
            <p:ph type="sldNum" sz="quarter" idx="10"/>
          </p:nvPr>
        </p:nvSpPr>
        <p:spPr/>
        <p:txBody>
          <a:bodyPr/>
          <a:lstStyle/>
          <a:p>
            <a:fld id="{9E58083F-F67A-4136-B222-13BD33D7124B}" type="slidenum">
              <a:rPr lang="en-GB" smtClean="0"/>
              <a:pPr/>
              <a:t>34</a:t>
            </a:fld>
            <a:endParaRPr lang="en-GB"/>
          </a:p>
        </p:txBody>
      </p:sp>
    </p:spTree>
    <p:extLst>
      <p:ext uri="{BB962C8B-B14F-4D97-AF65-F5344CB8AC3E}">
        <p14:creationId xmlns:p14="http://schemas.microsoft.com/office/powerpoint/2010/main" val="3573328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B60F1C-0C10-4A37-9792-3B0B02329ED8}" type="slidenum">
              <a:rPr lang="en-US"/>
              <a:pPr eaLnBrk="1" hangingPunct="1"/>
              <a:t>35</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1951826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C33D39B-08B0-4F2C-940F-8762A8F4C67C}" type="slidenum">
              <a:rPr lang="en-US"/>
              <a:pPr eaLnBrk="1" hangingPunct="1"/>
              <a:t>36</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anose="020B0604020202020204" pitchFamily="34" charset="0"/>
              </a:rPr>
              <a:t>Plan events to keep</a:t>
            </a:r>
            <a:r>
              <a:rPr lang="en-US" baseline="0" dirty="0" smtClean="0">
                <a:latin typeface="Arial" panose="020B0604020202020204" pitchFamily="34" charset="0"/>
              </a:rPr>
              <a:t> the enthusiasm and prevent dwindle. </a:t>
            </a:r>
            <a:endParaRPr lang="en-US" dirty="0" smtClean="0">
              <a:latin typeface="Arial" panose="020B0604020202020204" pitchFamily="34" charset="0"/>
            </a:endParaRPr>
          </a:p>
        </p:txBody>
      </p:sp>
    </p:spTree>
    <p:extLst>
      <p:ext uri="{BB962C8B-B14F-4D97-AF65-F5344CB8AC3E}">
        <p14:creationId xmlns:p14="http://schemas.microsoft.com/office/powerpoint/2010/main" val="3531129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 projects have a lead, coaching</a:t>
            </a:r>
            <a:r>
              <a:rPr lang="en-GB" baseline="0" dirty="0" smtClean="0"/>
              <a:t> for the lead and tasks in the project are planned. </a:t>
            </a:r>
            <a:endParaRPr lang="en-GB" dirty="0" smtClean="0"/>
          </a:p>
          <a:p>
            <a:endParaRPr lang="en-GB" dirty="0" smtClean="0"/>
          </a:p>
          <a:p>
            <a:r>
              <a:rPr lang="en-GB" dirty="0" smtClean="0"/>
              <a:t>See </a:t>
            </a:r>
            <a:r>
              <a:rPr lang="en-GB" dirty="0" err="1" smtClean="0"/>
              <a:t>handouts</a:t>
            </a:r>
            <a:r>
              <a:rPr lang="en-GB" dirty="0" smtClean="0"/>
              <a:t>. Tasks</a:t>
            </a:r>
            <a:r>
              <a:rPr lang="en-GB" baseline="0" dirty="0" smtClean="0"/>
              <a:t> are identified and then timetabled in an overview. A Gantt chart is a handy tool for this. </a:t>
            </a:r>
            <a:endParaRPr lang="en-GB" dirty="0"/>
          </a:p>
        </p:txBody>
      </p:sp>
      <p:sp>
        <p:nvSpPr>
          <p:cNvPr id="4" name="Slide Number Placeholder 3"/>
          <p:cNvSpPr>
            <a:spLocks noGrp="1"/>
          </p:cNvSpPr>
          <p:nvPr>
            <p:ph type="sldNum" sz="quarter" idx="10"/>
          </p:nvPr>
        </p:nvSpPr>
        <p:spPr/>
        <p:txBody>
          <a:bodyPr/>
          <a:lstStyle/>
          <a:p>
            <a:fld id="{9E58083F-F67A-4136-B222-13BD33D7124B}" type="slidenum">
              <a:rPr lang="en-GB" smtClean="0"/>
              <a:pPr/>
              <a:t>37</a:t>
            </a:fld>
            <a:endParaRPr lang="en-GB"/>
          </a:p>
        </p:txBody>
      </p:sp>
    </p:spTree>
    <p:extLst>
      <p:ext uri="{BB962C8B-B14F-4D97-AF65-F5344CB8AC3E}">
        <p14:creationId xmlns:p14="http://schemas.microsoft.com/office/powerpoint/2010/main" val="28376731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Overview of what to do now. </a:t>
            </a:r>
          </a:p>
          <a:p>
            <a:r>
              <a:rPr lang="en-GB" dirty="0" smtClean="0"/>
              <a:t>Educational Psychology Service </a:t>
            </a:r>
            <a:r>
              <a:rPr lang="en-GB" baseline="0" dirty="0" smtClean="0"/>
              <a:t> will offer accreditation at level 1 to schools who demonstrate their school improvement/Nurture plan has met its objectives and the school has data to support this. </a:t>
            </a:r>
          </a:p>
          <a:p>
            <a:r>
              <a:rPr lang="en-GB" baseline="0" dirty="0" smtClean="0"/>
              <a:t>Schools will need to keep pupil level data (pre and post) and any other evaluation data. </a:t>
            </a:r>
          </a:p>
          <a:p>
            <a:r>
              <a:rPr lang="en-GB" baseline="0" dirty="0" smtClean="0"/>
              <a:t>The Educational Psychology Service  may need to ask for the </a:t>
            </a:r>
            <a:r>
              <a:rPr lang="en-GB" baseline="0" dirty="0" err="1" smtClean="0"/>
              <a:t>Boxall</a:t>
            </a:r>
            <a:r>
              <a:rPr lang="en-GB" baseline="0" dirty="0" smtClean="0"/>
              <a:t> or SDQ raw data (pre and post) for a macro analysis. </a:t>
            </a:r>
            <a:endParaRPr lang="en-GB" dirty="0"/>
          </a:p>
        </p:txBody>
      </p:sp>
      <p:sp>
        <p:nvSpPr>
          <p:cNvPr id="4" name="Slide Number Placeholder 3"/>
          <p:cNvSpPr>
            <a:spLocks noGrp="1"/>
          </p:cNvSpPr>
          <p:nvPr>
            <p:ph type="sldNum" sz="quarter" idx="10"/>
          </p:nvPr>
        </p:nvSpPr>
        <p:spPr/>
        <p:txBody>
          <a:bodyPr/>
          <a:lstStyle/>
          <a:p>
            <a:fld id="{9E58083F-F67A-4136-B222-13BD33D7124B}" type="slidenum">
              <a:rPr lang="en-GB" smtClean="0"/>
              <a:pPr/>
              <a:t>38</a:t>
            </a:fld>
            <a:endParaRPr lang="en-GB"/>
          </a:p>
        </p:txBody>
      </p:sp>
    </p:spTree>
    <p:extLst>
      <p:ext uri="{BB962C8B-B14F-4D97-AF65-F5344CB8AC3E}">
        <p14:creationId xmlns:p14="http://schemas.microsoft.com/office/powerpoint/2010/main" val="1036099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Helping children with attachment difficulties</a:t>
            </a:r>
            <a:r>
              <a:rPr lang="en-GB" baseline="0" dirty="0" smtClean="0"/>
              <a:t> is very challenging – all they want to do is push you away.  Remembering the things we have talked about today can help you help children.  Understanding children from a nurture and attachment point of view helps us with this.  </a:t>
            </a:r>
          </a:p>
          <a:p>
            <a:endParaRPr lang="en-GB" baseline="0" dirty="0" smtClean="0"/>
          </a:p>
          <a:p>
            <a:r>
              <a:rPr lang="en-GB" baseline="0" dirty="0" smtClean="0"/>
              <a:t>You can survive as part of a Nurturing school and with supportive colleagues.  </a:t>
            </a:r>
            <a:endParaRPr lang="en-GB" dirty="0"/>
          </a:p>
        </p:txBody>
      </p:sp>
      <p:sp>
        <p:nvSpPr>
          <p:cNvPr id="4" name="Slide Number Placeholder 3"/>
          <p:cNvSpPr>
            <a:spLocks noGrp="1"/>
          </p:cNvSpPr>
          <p:nvPr>
            <p:ph type="sldNum" sz="quarter" idx="10"/>
          </p:nvPr>
        </p:nvSpPr>
        <p:spPr/>
        <p:txBody>
          <a:bodyPr/>
          <a:lstStyle/>
          <a:p>
            <a:fld id="{9AA4BA69-83E5-4A9C-A752-82EA1718BB1C}" type="slidenum">
              <a:rPr lang="en-GB" smtClean="0"/>
              <a:pPr/>
              <a:t>41</a:t>
            </a:fld>
            <a:endParaRPr lang="en-GB" dirty="0"/>
          </a:p>
        </p:txBody>
      </p:sp>
    </p:spTree>
    <p:extLst>
      <p:ext uri="{BB962C8B-B14F-4D97-AF65-F5344CB8AC3E}">
        <p14:creationId xmlns:p14="http://schemas.microsoft.com/office/powerpoint/2010/main" val="3832476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0"/>
            <a:r>
              <a:rPr lang="en-GB" dirty="0" smtClean="0"/>
              <a:t>Attainable learning targets</a:t>
            </a:r>
            <a:r>
              <a:rPr lang="en-GB" baseline="0" dirty="0" smtClean="0"/>
              <a:t>   </a:t>
            </a:r>
            <a:r>
              <a:rPr lang="en-GB" dirty="0" smtClean="0"/>
              <a:t>Pattern of successful learning</a:t>
            </a:r>
            <a:r>
              <a:rPr lang="en-GB" baseline="0" dirty="0" smtClean="0"/>
              <a:t>   </a:t>
            </a:r>
            <a:r>
              <a:rPr lang="en-GB" dirty="0" smtClean="0"/>
              <a:t>Increased motivation </a:t>
            </a:r>
            <a:r>
              <a:rPr lang="en-GB" sz="1200" b="1" kern="1200" dirty="0" smtClean="0">
                <a:solidFill>
                  <a:schemeClr val="tx1"/>
                </a:solidFill>
                <a:latin typeface="+mn-lt"/>
                <a:ea typeface="+mn-ea"/>
                <a:cs typeface="+mn-cs"/>
              </a:rPr>
              <a:t>Children’s learning is understood developmentally</a:t>
            </a:r>
            <a:endParaRPr lang="en-GB" sz="11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Independence develops through dependence.  Staff responding to children at their emotional/developmental level enables them to move on.</a:t>
            </a:r>
            <a:endParaRPr lang="en-GB" sz="11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GB" sz="1100" kern="1200" dirty="0" smtClean="0">
              <a:solidFill>
                <a:schemeClr val="tx1"/>
              </a:solidFill>
              <a:latin typeface="+mn-lt"/>
              <a:ea typeface="+mn-ea"/>
              <a:cs typeface="+mn-cs"/>
            </a:endParaRPr>
          </a:p>
          <a:p>
            <a:pPr lvl="0"/>
            <a:r>
              <a:rPr lang="en-GB" sz="1200" b="1" kern="1200" dirty="0" smtClean="0">
                <a:solidFill>
                  <a:schemeClr val="tx1"/>
                </a:solidFill>
                <a:latin typeface="+mn-lt"/>
                <a:ea typeface="+mn-ea"/>
                <a:cs typeface="+mn-cs"/>
              </a:rPr>
              <a:t>The school offers a safe base</a:t>
            </a:r>
            <a:endParaRPr lang="en-GB" sz="11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Importance of structure and predictability with firm, clear boundaries and adults and children working together supportively.</a:t>
            </a:r>
            <a:endParaRPr lang="en-GB" sz="11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GB" sz="1100" kern="1200" dirty="0" smtClean="0">
              <a:solidFill>
                <a:schemeClr val="tx1"/>
              </a:solidFill>
              <a:latin typeface="+mn-lt"/>
              <a:ea typeface="+mn-ea"/>
              <a:cs typeface="+mn-cs"/>
            </a:endParaRPr>
          </a:p>
          <a:p>
            <a:pPr lvl="0"/>
            <a:r>
              <a:rPr lang="en-GB" sz="1200" b="1" kern="1200" dirty="0" smtClean="0">
                <a:solidFill>
                  <a:schemeClr val="tx1"/>
                </a:solidFill>
                <a:latin typeface="+mn-lt"/>
                <a:ea typeface="+mn-ea"/>
                <a:cs typeface="+mn-cs"/>
              </a:rPr>
              <a:t>The importance of nurture for the development of self-esteem</a:t>
            </a:r>
            <a:endParaRPr lang="en-GB" sz="11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Staff listening and responding to children in ways that shows they are valued and thought about or kept in mind.</a:t>
            </a:r>
            <a:endParaRPr lang="en-GB" sz="11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GB" sz="1100" kern="1200" dirty="0" smtClean="0">
              <a:solidFill>
                <a:schemeClr val="tx1"/>
              </a:solidFill>
              <a:latin typeface="+mn-lt"/>
              <a:ea typeface="+mn-ea"/>
              <a:cs typeface="+mn-cs"/>
            </a:endParaRPr>
          </a:p>
          <a:p>
            <a:pPr lvl="0"/>
            <a:r>
              <a:rPr lang="en-GB" sz="1200" b="1" kern="1200" dirty="0" smtClean="0">
                <a:solidFill>
                  <a:schemeClr val="tx1"/>
                </a:solidFill>
                <a:latin typeface="+mn-lt"/>
                <a:ea typeface="+mn-ea"/>
                <a:cs typeface="+mn-cs"/>
              </a:rPr>
              <a:t>The importance of transitions in children’s lives</a:t>
            </a:r>
            <a:endParaRPr lang="en-GB" sz="11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Staff who acknowledge the feelings aroused by transitions and who understand that even small changes in routine (</a:t>
            </a:r>
            <a:r>
              <a:rPr lang="en-GB" sz="1200" kern="1200" dirty="0" err="1" smtClean="0">
                <a:solidFill>
                  <a:schemeClr val="tx1"/>
                </a:solidFill>
                <a:latin typeface="+mn-lt"/>
                <a:ea typeface="+mn-ea"/>
                <a:cs typeface="+mn-cs"/>
              </a:rPr>
              <a:t>eg</a:t>
            </a:r>
            <a:r>
              <a:rPr lang="en-GB" sz="1200" kern="1200" dirty="0" smtClean="0">
                <a:solidFill>
                  <a:schemeClr val="tx1"/>
                </a:solidFill>
                <a:latin typeface="+mn-lt"/>
                <a:ea typeface="+mn-ea"/>
                <a:cs typeface="+mn-cs"/>
              </a:rPr>
              <a:t>, a visitor, a supply teacher, going to lunch) can be overwhelming and unsettling for some children.</a:t>
            </a:r>
            <a:endParaRPr lang="en-GB" sz="11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GB" sz="1100" kern="1200" dirty="0" smtClean="0">
              <a:solidFill>
                <a:schemeClr val="tx1"/>
              </a:solidFill>
              <a:latin typeface="+mn-lt"/>
              <a:ea typeface="+mn-ea"/>
              <a:cs typeface="+mn-cs"/>
            </a:endParaRPr>
          </a:p>
          <a:p>
            <a:pPr lvl="0"/>
            <a:r>
              <a:rPr lang="en-GB" sz="1200" b="1" kern="1200" dirty="0" smtClean="0">
                <a:solidFill>
                  <a:schemeClr val="tx1"/>
                </a:solidFill>
                <a:latin typeface="+mn-lt"/>
                <a:ea typeface="+mn-ea"/>
                <a:cs typeface="+mn-cs"/>
              </a:rPr>
              <a:t>Language as a vital means of communication</a:t>
            </a:r>
            <a:endParaRPr lang="en-GB" sz="11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Some children and adults in the school </a:t>
            </a:r>
            <a:r>
              <a:rPr lang="en-GB" sz="1200" kern="1200" dirty="0" err="1" smtClean="0">
                <a:solidFill>
                  <a:schemeClr val="tx1"/>
                </a:solidFill>
                <a:latin typeface="+mn-lt"/>
                <a:ea typeface="+mn-ea"/>
                <a:cs typeface="+mn-cs"/>
              </a:rPr>
              <a:t>communtiy</a:t>
            </a:r>
            <a:r>
              <a:rPr lang="en-GB" sz="1200" kern="1200" dirty="0" smtClean="0">
                <a:solidFill>
                  <a:schemeClr val="tx1"/>
                </a:solidFill>
                <a:latin typeface="+mn-lt"/>
                <a:ea typeface="+mn-ea"/>
                <a:cs typeface="+mn-cs"/>
              </a:rPr>
              <a:t> need to be helped to understand and to express their feelings and given opportunities for extended conversations.</a:t>
            </a:r>
            <a:endParaRPr lang="en-GB" sz="11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 </a:t>
            </a:r>
            <a:endParaRPr lang="en-GB" sz="1100" kern="1200" dirty="0" smtClean="0">
              <a:solidFill>
                <a:schemeClr val="tx1"/>
              </a:solidFill>
              <a:latin typeface="+mn-lt"/>
              <a:ea typeface="+mn-ea"/>
              <a:cs typeface="+mn-cs"/>
            </a:endParaRPr>
          </a:p>
          <a:p>
            <a:pPr lvl="0"/>
            <a:r>
              <a:rPr lang="en-GB" sz="1200" b="1" kern="1200" dirty="0" smtClean="0">
                <a:solidFill>
                  <a:schemeClr val="tx1"/>
                </a:solidFill>
                <a:latin typeface="+mn-lt"/>
                <a:ea typeface="+mn-ea"/>
                <a:cs typeface="+mn-cs"/>
              </a:rPr>
              <a:t>All behaviour is  communication</a:t>
            </a:r>
            <a:endParaRPr lang="en-GB" sz="11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Children and adults use behaviour to communicate how they are feeling, sometimes when they don’t have an opportunity to verbalise what they are saying or sometimes when they can’t find the internal resources to translate their feelings into language.  </a:t>
            </a:r>
            <a:endParaRPr lang="en-GB" sz="11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GB" sz="1100" kern="1200" dirty="0" smtClean="0">
              <a:solidFill>
                <a:schemeClr val="tx1"/>
              </a:solidFill>
              <a:latin typeface="+mn-lt"/>
              <a:ea typeface="+mn-ea"/>
              <a:cs typeface="+mn-cs"/>
            </a:endParaRPr>
          </a:p>
          <a:p>
            <a:r>
              <a:rPr lang="en-GB" sz="1200" kern="1200" smtClean="0">
                <a:solidFill>
                  <a:schemeClr val="tx1"/>
                </a:solidFill>
                <a:latin typeface="+mn-lt"/>
                <a:ea typeface="+mn-ea"/>
                <a:cs typeface="+mn-cs"/>
              </a:rPr>
              <a:t> </a:t>
            </a:r>
            <a:endParaRPr lang="en-GB" sz="1100" kern="1200" smtClean="0">
              <a:solidFill>
                <a:schemeClr val="tx1"/>
              </a:solidFill>
              <a:latin typeface="+mn-lt"/>
              <a:ea typeface="+mn-ea"/>
              <a:cs typeface="+mn-cs"/>
            </a:endParaRPr>
          </a:p>
          <a:p>
            <a:pPr lvl="1" eaLnBrk="1" hangingPunct="1"/>
            <a:endParaRPr lang="en-GB" dirty="0" smtClean="0"/>
          </a:p>
          <a:p>
            <a:endParaRPr lang="en-GB" dirty="0" smtClean="0"/>
          </a:p>
          <a:p>
            <a:pPr lvl="1" eaLnBrk="1" hangingPunct="1"/>
            <a:r>
              <a:rPr lang="en-GB" dirty="0" smtClean="0"/>
              <a:t>Safe base Positive, warm classroom climate</a:t>
            </a:r>
            <a:r>
              <a:rPr lang="en-GB" baseline="0" dirty="0" smtClean="0"/>
              <a:t> - </a:t>
            </a:r>
            <a:r>
              <a:rPr lang="en-GB" dirty="0" smtClean="0"/>
              <a:t>Emotional sensitivity</a:t>
            </a:r>
            <a:r>
              <a:rPr lang="en-GB" baseline="0" dirty="0" smtClean="0"/>
              <a:t> – </a:t>
            </a:r>
            <a:r>
              <a:rPr lang="en-GB" dirty="0" smtClean="0"/>
              <a:t>Predictability – emotionally responsive teacher</a:t>
            </a:r>
          </a:p>
          <a:p>
            <a:pPr lvl="1" eaLnBrk="1" hangingPunct="1"/>
            <a:endParaRPr lang="en-GB" dirty="0" smtClean="0"/>
          </a:p>
          <a:p>
            <a:pPr lvl="1" eaLnBrk="1" hangingPunct="1"/>
            <a:r>
              <a:rPr lang="en-GB" dirty="0" smtClean="0"/>
              <a:t>The importance of nurture for the development of resilience</a:t>
            </a:r>
          </a:p>
          <a:p>
            <a:pPr lvl="1" eaLnBrk="1" hangingPunct="1"/>
            <a:endParaRPr lang="en-GB" dirty="0" smtClean="0"/>
          </a:p>
          <a:p>
            <a:pPr lvl="1" eaLnBrk="1" hangingPunct="1"/>
            <a:r>
              <a:rPr lang="en-GB" dirty="0" smtClean="0"/>
              <a:t>Achieve targets and receive praise</a:t>
            </a:r>
            <a:r>
              <a:rPr lang="en-GB" baseline="0" dirty="0" smtClean="0"/>
              <a:t> </a:t>
            </a:r>
            <a:r>
              <a:rPr lang="en-GB" dirty="0" smtClean="0"/>
              <a:t>Emotional control Valued as individuals</a:t>
            </a:r>
          </a:p>
          <a:p>
            <a:pPr lvl="1" eaLnBrk="1" hangingPunct="1"/>
            <a:endParaRPr lang="en-GB" dirty="0" smtClean="0"/>
          </a:p>
          <a:p>
            <a:pPr lvl="1" eaLnBrk="1" hangingPunct="1"/>
            <a:r>
              <a:rPr lang="en-GB" dirty="0" smtClean="0"/>
              <a:t> </a:t>
            </a:r>
            <a:r>
              <a:rPr lang="en-GB" dirty="0" err="1" smtClean="0"/>
              <a:t>Lanugage</a:t>
            </a:r>
            <a:r>
              <a:rPr lang="en-GB" dirty="0" smtClean="0"/>
              <a:t> - More than a skill to be learnt</a:t>
            </a:r>
          </a:p>
          <a:p>
            <a:pPr lvl="1" eaLnBrk="1" hangingPunct="1"/>
            <a:endParaRPr lang="en-GB" sz="1600" dirty="0"/>
          </a:p>
          <a:p>
            <a:pPr lvl="1" eaLnBrk="1" hangingPunct="1"/>
            <a:r>
              <a:rPr lang="en-GB" dirty="0" smtClean="0"/>
              <a:t>Extended conversations</a:t>
            </a:r>
          </a:p>
          <a:p>
            <a:pPr eaLnBrk="1" hangingPunct="1"/>
            <a:endParaRPr lang="en-GB" sz="1600" dirty="0"/>
          </a:p>
          <a:p>
            <a:pPr lvl="1" eaLnBrk="1" hangingPunct="1"/>
            <a:r>
              <a:rPr lang="en-GB" dirty="0" smtClean="0"/>
              <a:t>Self awareness and reflectivity</a:t>
            </a:r>
          </a:p>
          <a:p>
            <a:pPr lvl="1" eaLnBrk="1" hangingPunct="1"/>
            <a:endParaRPr lang="en-GB" dirty="0" smtClean="0"/>
          </a:p>
          <a:p>
            <a:pPr eaLnBrk="1" hangingPunct="1"/>
            <a:r>
              <a:rPr lang="en-GB" dirty="0" smtClean="0"/>
              <a:t>All behaviour is communication</a:t>
            </a:r>
            <a:r>
              <a:rPr lang="en-GB" baseline="0" dirty="0" smtClean="0"/>
              <a:t> </a:t>
            </a:r>
            <a:r>
              <a:rPr lang="en-GB" dirty="0" smtClean="0"/>
              <a:t>Non – verbal communication</a:t>
            </a:r>
            <a:r>
              <a:rPr lang="en-GB" baseline="0" dirty="0" smtClean="0"/>
              <a:t> </a:t>
            </a:r>
            <a:r>
              <a:rPr lang="en-GB" dirty="0" smtClean="0"/>
              <a:t>Behaviour has meaning </a:t>
            </a:r>
            <a:r>
              <a:rPr lang="en-GB" baseline="0" dirty="0" smtClean="0"/>
              <a:t>   </a:t>
            </a:r>
            <a:r>
              <a:rPr lang="en-GB" dirty="0" smtClean="0"/>
              <a:t>Understanding feelings</a:t>
            </a:r>
          </a:p>
          <a:p>
            <a:pPr eaLnBrk="1" hangingPunct="1"/>
            <a:endParaRPr lang="en-GB" dirty="0" smtClean="0"/>
          </a:p>
          <a:p>
            <a:pPr eaLnBrk="1" hangingPunct="1"/>
            <a:r>
              <a:rPr lang="en-GB" dirty="0" smtClean="0"/>
              <a:t>The importance of transition in children’s lives</a:t>
            </a:r>
            <a:r>
              <a:rPr lang="en-GB" baseline="0" dirty="0" smtClean="0"/>
              <a:t>   </a:t>
            </a:r>
            <a:r>
              <a:rPr lang="en-GB" dirty="0" smtClean="0"/>
              <a:t>Within and out with school</a:t>
            </a:r>
            <a:r>
              <a:rPr lang="en-GB" baseline="0" dirty="0" smtClean="0"/>
              <a:t>    </a:t>
            </a:r>
            <a:r>
              <a:rPr lang="en-GB" dirty="0" smtClean="0"/>
              <a:t>Planning, preparation and support</a:t>
            </a:r>
            <a:r>
              <a:rPr lang="en-GB" baseline="0" dirty="0" smtClean="0"/>
              <a:t>   </a:t>
            </a:r>
            <a:r>
              <a:rPr lang="en-GB" dirty="0" smtClean="0"/>
              <a:t>Developing resilience</a:t>
            </a:r>
          </a:p>
          <a:p>
            <a:pPr lvl="1" eaLnBrk="1" hangingPunct="1"/>
            <a:endParaRPr lang="en-GB" sz="1600" dirty="0"/>
          </a:p>
          <a:p>
            <a:pPr lvl="1" eaLnBrk="1" hangingPunct="1"/>
            <a:endParaRPr lang="en-GB" dirty="0" smtClean="0"/>
          </a:p>
          <a:p>
            <a:pPr lvl="1" eaLnBrk="1" hangingPunct="1"/>
            <a:endParaRPr lang="en-GB" dirty="0" smtClean="0"/>
          </a:p>
          <a:p>
            <a:pPr lvl="1" eaLnBrk="1" hangingPunct="1"/>
            <a:endParaRPr lang="en-GB" dirty="0" smtClean="0"/>
          </a:p>
        </p:txBody>
      </p:sp>
      <p:sp>
        <p:nvSpPr>
          <p:cNvPr id="4" name="Slide Number Placeholder 3"/>
          <p:cNvSpPr>
            <a:spLocks noGrp="1"/>
          </p:cNvSpPr>
          <p:nvPr>
            <p:ph type="sldNum" sz="quarter" idx="10"/>
          </p:nvPr>
        </p:nvSpPr>
        <p:spPr/>
        <p:txBody>
          <a:bodyPr/>
          <a:lstStyle/>
          <a:p>
            <a:fld id="{9AA4BA69-83E5-4A9C-A752-82EA1718BB1C}" type="slidenum">
              <a:rPr lang="en-GB" smtClean="0"/>
              <a:pPr/>
              <a:t>6</a:t>
            </a:fld>
            <a:endParaRPr lang="en-GB" dirty="0"/>
          </a:p>
        </p:txBody>
      </p:sp>
    </p:spTree>
    <p:extLst>
      <p:ext uri="{BB962C8B-B14F-4D97-AF65-F5344CB8AC3E}">
        <p14:creationId xmlns:p14="http://schemas.microsoft.com/office/powerpoint/2010/main" val="11119169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Parents</a:t>
            </a:r>
          </a:p>
          <a:p>
            <a:r>
              <a:rPr lang="en-GB" dirty="0" smtClean="0"/>
              <a:t>The role of the young person and eliciting their opinion and views </a:t>
            </a:r>
            <a:endParaRPr lang="en-GB" dirty="0"/>
          </a:p>
        </p:txBody>
      </p:sp>
      <p:sp>
        <p:nvSpPr>
          <p:cNvPr id="4" name="Slide Number Placeholder 3"/>
          <p:cNvSpPr>
            <a:spLocks noGrp="1"/>
          </p:cNvSpPr>
          <p:nvPr>
            <p:ph type="sldNum" sz="quarter" idx="10"/>
          </p:nvPr>
        </p:nvSpPr>
        <p:spPr/>
        <p:txBody>
          <a:bodyPr/>
          <a:lstStyle/>
          <a:p>
            <a:fld id="{9E58083F-F67A-4136-B222-13BD33D7124B}" type="slidenum">
              <a:rPr lang="en-GB" smtClean="0"/>
              <a:pPr/>
              <a:t>42</a:t>
            </a:fld>
            <a:endParaRPr lang="en-GB"/>
          </a:p>
        </p:txBody>
      </p:sp>
    </p:spTree>
    <p:extLst>
      <p:ext uri="{BB962C8B-B14F-4D97-AF65-F5344CB8AC3E}">
        <p14:creationId xmlns:p14="http://schemas.microsoft.com/office/powerpoint/2010/main" val="1372619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620F7D-D9D2-479F-AC0E-BC0926355925}" type="slidenum">
              <a:rPr lang="en-GB"/>
              <a:pPr/>
              <a:t>9</a:t>
            </a:fld>
            <a:endParaRPr lang="en-GB"/>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en-GB" dirty="0" smtClean="0"/>
          </a:p>
          <a:p>
            <a:r>
              <a:rPr lang="en-GB" dirty="0" smtClean="0"/>
              <a:t>The dance of communication</a:t>
            </a:r>
          </a:p>
          <a:p>
            <a:r>
              <a:rPr lang="en-GB" dirty="0" smtClean="0"/>
              <a:t>Everybody feels differently – sometimes they feel</a:t>
            </a:r>
            <a:r>
              <a:rPr lang="en-GB" baseline="0" dirty="0" smtClean="0"/>
              <a:t> really listened to and sometimes they don’t.  </a:t>
            </a:r>
            <a:r>
              <a:rPr lang="en-GB" baseline="0" dirty="0" err="1" smtClean="0"/>
              <a:t>Attunement</a:t>
            </a:r>
            <a:r>
              <a:rPr lang="en-GB" baseline="0" dirty="0" smtClean="0"/>
              <a:t> is meeting somebody </a:t>
            </a:r>
            <a:r>
              <a:rPr lang="en-GB" baseline="0" dirty="0" smtClean="0"/>
              <a:t>else's </a:t>
            </a:r>
            <a:r>
              <a:rPr lang="en-GB" baseline="0" dirty="0" smtClean="0"/>
              <a:t>needs – focussing on them.  </a:t>
            </a:r>
          </a:p>
          <a:p>
            <a:endParaRPr lang="en-GB" dirty="0" smtClean="0"/>
          </a:p>
          <a:p>
            <a:r>
              <a:rPr lang="en-GB" dirty="0" smtClean="0"/>
              <a:t>As </a:t>
            </a:r>
            <a:r>
              <a:rPr lang="en-GB" dirty="0"/>
              <a:t>always every child and </a:t>
            </a:r>
            <a:r>
              <a:rPr lang="en-GB" b="1" dirty="0"/>
              <a:t>every situation is different but</a:t>
            </a:r>
            <a:r>
              <a:rPr lang="en-GB" dirty="0"/>
              <a:t> the strategies are </a:t>
            </a:r>
            <a:r>
              <a:rPr lang="en-GB" b="1" dirty="0"/>
              <a:t>based on the principles</a:t>
            </a:r>
            <a:r>
              <a:rPr lang="en-GB" dirty="0"/>
              <a:t> that we know work for children with attachment diffs</a:t>
            </a:r>
          </a:p>
          <a:p>
            <a:endParaRPr lang="en-GB" dirty="0"/>
          </a:p>
          <a:p>
            <a:r>
              <a:rPr lang="en-GB" dirty="0"/>
              <a:t>Think back to how important </a:t>
            </a:r>
            <a:r>
              <a:rPr lang="en-GB" dirty="0" err="1"/>
              <a:t>attunement</a:t>
            </a:r>
            <a:r>
              <a:rPr lang="en-GB" dirty="0"/>
              <a:t> was in the development of attachment. As teachers, you are not the primary attachment figure but can help children to develop appropriate responses through </a:t>
            </a:r>
            <a:r>
              <a:rPr lang="en-GB" b="1" dirty="0"/>
              <a:t>using principles of </a:t>
            </a:r>
            <a:r>
              <a:rPr lang="en-GB" b="1" dirty="0" err="1"/>
              <a:t>attunement</a:t>
            </a:r>
            <a:r>
              <a:rPr lang="en-GB" b="1" dirty="0"/>
              <a:t> in classroom interactions</a:t>
            </a:r>
            <a:r>
              <a:rPr lang="en-GB" dirty="0"/>
              <a:t>.   </a:t>
            </a:r>
          </a:p>
          <a:p>
            <a:endParaRPr lang="en-GB" dirty="0"/>
          </a:p>
          <a:p>
            <a:r>
              <a:rPr lang="en-GB" b="1" dirty="0"/>
              <a:t>Video work</a:t>
            </a:r>
            <a:r>
              <a:rPr lang="en-GB" dirty="0"/>
              <a:t> can be useful to really see what we mean by </a:t>
            </a:r>
            <a:r>
              <a:rPr lang="en-GB" dirty="0" err="1"/>
              <a:t>attunement</a:t>
            </a:r>
            <a:r>
              <a:rPr lang="en-GB" dirty="0"/>
              <a:t> – talk about the ‘</a:t>
            </a:r>
            <a:r>
              <a:rPr lang="en-GB" b="1" dirty="0"/>
              <a:t>yes’ cycle</a:t>
            </a:r>
            <a:r>
              <a:rPr lang="en-GB" dirty="0"/>
              <a:t> where positive engagement, </a:t>
            </a:r>
          </a:p>
        </p:txBody>
      </p:sp>
    </p:spTree>
    <p:extLst>
      <p:ext uri="{BB962C8B-B14F-4D97-AF65-F5344CB8AC3E}">
        <p14:creationId xmlns:p14="http://schemas.microsoft.com/office/powerpoint/2010/main" val="1842726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1E2703-CA18-404E-94D0-D98977E7A9A6}" type="slidenum">
              <a:rPr lang="en-GB"/>
              <a:pPr/>
              <a:t>10</a:t>
            </a:fld>
            <a:endParaRPr lang="en-GB"/>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r>
              <a:rPr lang="en-GB" dirty="0"/>
              <a:t>Nurturing approaches see </a:t>
            </a:r>
            <a:r>
              <a:rPr lang="en-GB" b="1" dirty="0"/>
              <a:t>language as fundamental</a:t>
            </a:r>
            <a:r>
              <a:rPr lang="en-GB" dirty="0"/>
              <a:t> in helping the child to learn the</a:t>
            </a:r>
            <a:r>
              <a:rPr lang="en-GB" b="1" dirty="0"/>
              <a:t> expectations</a:t>
            </a:r>
            <a:r>
              <a:rPr lang="en-GB" dirty="0"/>
              <a:t> in different situations, what they and others are </a:t>
            </a:r>
            <a:r>
              <a:rPr lang="en-GB" b="1" dirty="0"/>
              <a:t>thinking and feeling</a:t>
            </a:r>
            <a:r>
              <a:rPr lang="en-GB" dirty="0"/>
              <a:t> and so begin to </a:t>
            </a:r>
            <a:r>
              <a:rPr lang="en-GB" b="1" dirty="0"/>
              <a:t>make sense</a:t>
            </a:r>
            <a:r>
              <a:rPr lang="en-GB" dirty="0"/>
              <a:t> of things. </a:t>
            </a:r>
          </a:p>
          <a:p>
            <a:endParaRPr lang="en-GB" dirty="0"/>
          </a:p>
          <a:p>
            <a:r>
              <a:rPr lang="en-GB" sz="1400" dirty="0"/>
              <a:t>So the key principle is that we should always be very explicit in communication:  </a:t>
            </a:r>
          </a:p>
          <a:p>
            <a:r>
              <a:rPr lang="en-GB" sz="1400" dirty="0"/>
              <a:t>Wondering aloud - helps the young person </a:t>
            </a:r>
            <a:r>
              <a:rPr lang="en-GB" sz="1400" b="1" dirty="0"/>
              <a:t>understand what they are thinking and feeling</a:t>
            </a:r>
          </a:p>
          <a:p>
            <a:r>
              <a:rPr lang="en-GB" sz="1400" dirty="0"/>
              <a:t>Naming thought processes – similar to </a:t>
            </a:r>
            <a:r>
              <a:rPr lang="en-GB" sz="1400" b="1" dirty="0"/>
              <a:t>self regulation approaches</a:t>
            </a:r>
            <a:r>
              <a:rPr lang="en-GB" sz="1400" dirty="0"/>
              <a:t> – </a:t>
            </a:r>
            <a:r>
              <a:rPr lang="en-GB" sz="1400" dirty="0" err="1"/>
              <a:t>ie</a:t>
            </a:r>
            <a:r>
              <a:rPr lang="en-GB" sz="1400" dirty="0"/>
              <a:t> big deal little deal. </a:t>
            </a:r>
          </a:p>
          <a:p>
            <a:r>
              <a:rPr lang="en-GB" sz="1400" dirty="0"/>
              <a:t>Verbal commentaries –  help the child understand what’s happening at different stages, and </a:t>
            </a:r>
            <a:r>
              <a:rPr lang="en-GB" sz="1400" b="1" dirty="0"/>
              <a:t>understand logic, cause and effect</a:t>
            </a:r>
            <a:r>
              <a:rPr lang="en-GB" sz="1400" dirty="0"/>
              <a:t>. As we saw earlier these areas can be impaired </a:t>
            </a:r>
          </a:p>
          <a:p>
            <a:r>
              <a:rPr lang="en-GB" sz="1400" dirty="0"/>
              <a:t>Checking out - Helps to identify </a:t>
            </a:r>
            <a:r>
              <a:rPr lang="en-GB" sz="1400" b="1" dirty="0"/>
              <a:t>if you have things right</a:t>
            </a:r>
            <a:r>
              <a:rPr lang="en-GB" sz="1400" dirty="0"/>
              <a:t> and also helps the child to </a:t>
            </a:r>
            <a:r>
              <a:rPr lang="en-GB" sz="1400" b="1" dirty="0"/>
              <a:t>think about and understand their feelings</a:t>
            </a:r>
            <a:r>
              <a:rPr lang="en-GB" sz="1400" dirty="0"/>
              <a:t>. Is that how you’re feeling. If we do that it will probably sort it out, do you think it will sort it out?</a:t>
            </a:r>
          </a:p>
        </p:txBody>
      </p:sp>
    </p:spTree>
    <p:extLst>
      <p:ext uri="{BB962C8B-B14F-4D97-AF65-F5344CB8AC3E}">
        <p14:creationId xmlns:p14="http://schemas.microsoft.com/office/powerpoint/2010/main" val="690670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A15A5D-1EF6-4A2F-BA0A-8DBA5484A80E}" type="slidenum">
              <a:rPr lang="en-GB"/>
              <a:pPr/>
              <a:t>11</a:t>
            </a:fld>
            <a:endParaRPr lang="en-GB"/>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r>
              <a:rPr lang="en-GB" dirty="0"/>
              <a:t>Links to </a:t>
            </a:r>
            <a:r>
              <a:rPr lang="en-GB" b="1" dirty="0"/>
              <a:t>Maslow’s hierarchy of needs</a:t>
            </a:r>
            <a:r>
              <a:rPr lang="en-GB" dirty="0"/>
              <a:t> – basic needs which need to be satisfied before children can really be available to learn </a:t>
            </a:r>
          </a:p>
          <a:p>
            <a:endParaRPr lang="en-GB" dirty="0"/>
          </a:p>
          <a:p>
            <a:r>
              <a:rPr lang="en-GB" dirty="0"/>
              <a:t>It’s important that these are made </a:t>
            </a:r>
            <a:r>
              <a:rPr lang="en-GB" b="1" dirty="0"/>
              <a:t>explicit to children on a regular basis</a:t>
            </a:r>
            <a:r>
              <a:rPr lang="en-GB" dirty="0"/>
              <a:t>. </a:t>
            </a:r>
          </a:p>
          <a:p>
            <a:endParaRPr lang="en-GB" dirty="0"/>
          </a:p>
          <a:p>
            <a:r>
              <a:rPr lang="en-GB" dirty="0"/>
              <a:t>It will be a natural reaction for a child with attachment difficulties to reject the message, as it doesn’t fit with what they know and they find it </a:t>
            </a:r>
            <a:r>
              <a:rPr lang="en-GB" b="1" dirty="0"/>
              <a:t>hard to trust adults</a:t>
            </a:r>
            <a:r>
              <a:rPr lang="en-GB" dirty="0"/>
              <a:t>. Even if the child doesn’t seem to care at the time, say want to go to another school, another teacher, another classroom, this is just part of them testing relationships. Knowing that </a:t>
            </a:r>
            <a:r>
              <a:rPr lang="en-GB" b="1" dirty="0"/>
              <a:t>you are stable</a:t>
            </a:r>
            <a:r>
              <a:rPr lang="en-GB" dirty="0"/>
              <a:t>, and having message that </a:t>
            </a:r>
            <a:r>
              <a:rPr lang="en-GB" b="1" dirty="0"/>
              <a:t>they are wanted no matter what</a:t>
            </a:r>
            <a:r>
              <a:rPr lang="en-GB" dirty="0"/>
              <a:t> is of key importance in helping them to and will stay with them throughout their lives </a:t>
            </a:r>
          </a:p>
          <a:p>
            <a:endParaRPr lang="en-GB" dirty="0"/>
          </a:p>
        </p:txBody>
      </p:sp>
    </p:spTree>
    <p:extLst>
      <p:ext uri="{BB962C8B-B14F-4D97-AF65-F5344CB8AC3E}">
        <p14:creationId xmlns:p14="http://schemas.microsoft.com/office/powerpoint/2010/main" val="25121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85644A-47CF-4157-860E-02F7C850EF05}" type="slidenum">
              <a:rPr lang="en-GB" altLang="en-US"/>
              <a:pPr/>
              <a:t>12</a:t>
            </a:fld>
            <a:endParaRPr lang="en-GB" altLang="en-US"/>
          </a:p>
        </p:txBody>
      </p:sp>
      <p:sp>
        <p:nvSpPr>
          <p:cNvPr id="428034" name="Rectangle 2"/>
          <p:cNvSpPr>
            <a:spLocks noGrp="1" noRot="1" noChangeAspect="1" noChangeArrowheads="1" noTextEdit="1"/>
          </p:cNvSpPr>
          <p:nvPr>
            <p:ph type="sldImg"/>
          </p:nvPr>
        </p:nvSpPr>
        <p:spPr>
          <a:xfrm>
            <a:off x="919163" y="744538"/>
            <a:ext cx="4964112" cy="3722687"/>
          </a:xfrm>
          <a:ln/>
        </p:spPr>
      </p:sp>
      <p:sp>
        <p:nvSpPr>
          <p:cNvPr id="428035" name="Rectangle 3"/>
          <p:cNvSpPr>
            <a:spLocks noGrp="1" noChangeArrowheads="1"/>
          </p:cNvSpPr>
          <p:nvPr>
            <p:ph type="body" idx="1"/>
          </p:nvPr>
        </p:nvSpPr>
        <p:spPr>
          <a:xfrm>
            <a:off x="906463" y="4716463"/>
            <a:ext cx="4984750" cy="4467225"/>
          </a:xfrm>
        </p:spPr>
        <p:txBody>
          <a:bodyPr/>
          <a:lstStyle/>
          <a:p>
            <a:r>
              <a:rPr lang="en-GB" altLang="en-US" dirty="0" smtClean="0"/>
              <a:t>the </a:t>
            </a:r>
            <a:r>
              <a:rPr lang="en-GB" altLang="en-US" dirty="0"/>
              <a:t>importance of body language</a:t>
            </a:r>
          </a:p>
          <a:p>
            <a:r>
              <a:rPr lang="en-GB" altLang="en-US" dirty="0"/>
              <a:t>It’s about how you present yourself to </a:t>
            </a:r>
            <a:r>
              <a:rPr lang="en-GB" altLang="en-US" dirty="0" smtClean="0"/>
              <a:t>children, think</a:t>
            </a:r>
            <a:r>
              <a:rPr lang="en-GB" altLang="en-US" baseline="0" dirty="0" smtClean="0"/>
              <a:t> about</a:t>
            </a:r>
            <a:r>
              <a:rPr lang="en-GB" altLang="en-US" dirty="0" smtClean="0"/>
              <a:t> </a:t>
            </a:r>
            <a:r>
              <a:rPr lang="en-GB" altLang="en-US" dirty="0"/>
              <a:t>your stance</a:t>
            </a:r>
          </a:p>
          <a:p>
            <a:r>
              <a:rPr lang="en-GB" altLang="en-US" dirty="0"/>
              <a:t>Listening skills </a:t>
            </a:r>
          </a:p>
          <a:p>
            <a:r>
              <a:rPr lang="en-GB" altLang="en-US" dirty="0"/>
              <a:t>Counselling</a:t>
            </a:r>
          </a:p>
        </p:txBody>
      </p:sp>
    </p:spTree>
    <p:extLst>
      <p:ext uri="{BB962C8B-B14F-4D97-AF65-F5344CB8AC3E}">
        <p14:creationId xmlns:p14="http://schemas.microsoft.com/office/powerpoint/2010/main" val="3219446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Space</a:t>
            </a:r>
            <a:r>
              <a:rPr lang="en-GB" baseline="0" dirty="0" smtClean="0"/>
              <a:t> and stance – how close to get what are you conveying by how close you get </a:t>
            </a:r>
            <a:endParaRPr lang="en-GB" dirty="0"/>
          </a:p>
        </p:txBody>
      </p:sp>
      <p:sp>
        <p:nvSpPr>
          <p:cNvPr id="4" name="Slide Number Placeholder 3"/>
          <p:cNvSpPr>
            <a:spLocks noGrp="1"/>
          </p:cNvSpPr>
          <p:nvPr>
            <p:ph type="sldNum" sz="quarter" idx="10"/>
          </p:nvPr>
        </p:nvSpPr>
        <p:spPr/>
        <p:txBody>
          <a:bodyPr/>
          <a:lstStyle/>
          <a:p>
            <a:fld id="{9E58083F-F67A-4136-B222-13BD33D7124B}" type="slidenum">
              <a:rPr lang="en-GB" smtClean="0"/>
              <a:pPr/>
              <a:t>13</a:t>
            </a:fld>
            <a:endParaRPr lang="en-GB"/>
          </a:p>
        </p:txBody>
      </p:sp>
    </p:spTree>
    <p:extLst>
      <p:ext uri="{BB962C8B-B14F-4D97-AF65-F5344CB8AC3E}">
        <p14:creationId xmlns:p14="http://schemas.microsoft.com/office/powerpoint/2010/main" val="2893504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A90266-0C82-45B9-8F03-4DCBC9D25E10}" type="slidenum">
              <a:rPr lang="en-GB"/>
              <a:pPr/>
              <a:t>14</a:t>
            </a:fld>
            <a:endParaRPr lang="en-GB"/>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r>
              <a:rPr lang="en-GB" dirty="0"/>
              <a:t>Often children have poor awareness and understanding of their own feelings let alone others’.</a:t>
            </a:r>
          </a:p>
          <a:p>
            <a:endParaRPr lang="en-GB" dirty="0"/>
          </a:p>
          <a:p>
            <a:r>
              <a:rPr lang="en-GB" i="1" dirty="0"/>
              <a:t>You are tensing your fists which shows me you are angry. Everyone gets angry sometimes. I can understand why what James said has made you annoyed. Let’s look at what we can do to sort this out.</a:t>
            </a:r>
            <a:r>
              <a:rPr lang="en-GB" dirty="0"/>
              <a:t> </a:t>
            </a:r>
          </a:p>
          <a:p>
            <a:endParaRPr lang="en-GB" dirty="0"/>
          </a:p>
          <a:p>
            <a:r>
              <a:rPr lang="en-GB" dirty="0"/>
              <a:t>Help them </a:t>
            </a:r>
            <a:r>
              <a:rPr lang="en-GB" b="1" dirty="0"/>
              <a:t>to think through others’ emotions and how they express</a:t>
            </a:r>
            <a:r>
              <a:rPr lang="en-GB" dirty="0"/>
              <a:t> these “How do you think Johnny feels when you push him?” </a:t>
            </a:r>
          </a:p>
          <a:p>
            <a:endParaRPr lang="en-GB" dirty="0"/>
          </a:p>
          <a:p>
            <a:r>
              <a:rPr lang="en-GB" dirty="0"/>
              <a:t>This </a:t>
            </a:r>
            <a:r>
              <a:rPr lang="en-GB" b="1" dirty="0"/>
              <a:t>gives the child strategies</a:t>
            </a:r>
            <a:r>
              <a:rPr lang="en-GB" dirty="0"/>
              <a:t> to deal with them and </a:t>
            </a:r>
            <a:r>
              <a:rPr lang="en-GB" b="1" dirty="0"/>
              <a:t>help the YP move on from them</a:t>
            </a:r>
            <a:r>
              <a:rPr lang="en-GB" dirty="0"/>
              <a:t> </a:t>
            </a:r>
            <a:r>
              <a:rPr lang="en-GB" dirty="0" err="1"/>
              <a:t>eg</a:t>
            </a:r>
            <a:r>
              <a:rPr lang="en-GB" dirty="0"/>
              <a:t> Big deal little deal </a:t>
            </a:r>
          </a:p>
          <a:p>
            <a:endParaRPr lang="en-GB" dirty="0"/>
          </a:p>
          <a:p>
            <a:r>
              <a:rPr lang="en-GB" dirty="0"/>
              <a:t>Showing that </a:t>
            </a:r>
            <a:r>
              <a:rPr lang="en-GB" b="1" dirty="0"/>
              <a:t>all feelings can be tolerated and managed by the adult</a:t>
            </a:r>
            <a:r>
              <a:rPr lang="en-GB" dirty="0"/>
              <a:t>. As an infant, they might not have had this experience before. We need to </a:t>
            </a:r>
            <a:r>
              <a:rPr lang="en-GB" b="1" dirty="0"/>
              <a:t>reassure them about this</a:t>
            </a:r>
            <a:r>
              <a:rPr lang="en-GB" dirty="0"/>
              <a:t> and then their feelings and behaviour will gradually become less frightening and stressful for them </a:t>
            </a:r>
          </a:p>
        </p:txBody>
      </p:sp>
    </p:spTree>
    <p:extLst>
      <p:ext uri="{BB962C8B-B14F-4D97-AF65-F5344CB8AC3E}">
        <p14:creationId xmlns:p14="http://schemas.microsoft.com/office/powerpoint/2010/main" val="1728318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73866B1-857C-4343-A1BF-B9C57F8CADEC}" type="datetime5">
              <a:rPr lang="en-GB" smtClean="0"/>
              <a:t>12-May-16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5C91822-71C5-49C9-999E-A58F5F072913}" type="slidenum">
              <a:rPr lang="en-GB" smtClean="0"/>
              <a:pPr/>
              <a:t>‹#›</a:t>
            </a:fld>
            <a:endParaRPr lang="en-GB"/>
          </a:p>
        </p:txBody>
      </p:sp>
    </p:spTree>
    <p:extLst>
      <p:ext uri="{BB962C8B-B14F-4D97-AF65-F5344CB8AC3E}">
        <p14:creationId xmlns:p14="http://schemas.microsoft.com/office/powerpoint/2010/main" val="2766429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AAA677-5E56-4DD5-80D3-F9F8BA655D36}" type="datetime5">
              <a:rPr lang="en-GB" smtClean="0"/>
              <a:t>12-May-16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5C91822-71C5-49C9-999E-A58F5F072913}" type="slidenum">
              <a:rPr lang="en-GB" smtClean="0"/>
              <a:pPr/>
              <a:t>‹#›</a:t>
            </a:fld>
            <a:endParaRPr lang="en-GB"/>
          </a:p>
        </p:txBody>
      </p:sp>
    </p:spTree>
    <p:extLst>
      <p:ext uri="{BB962C8B-B14F-4D97-AF65-F5344CB8AC3E}">
        <p14:creationId xmlns:p14="http://schemas.microsoft.com/office/powerpoint/2010/main" val="3474010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18E455-C5A2-4821-B158-BD9DF3D2677E}" type="datetime5">
              <a:rPr lang="en-GB" smtClean="0"/>
              <a:t>12-May-16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5C91822-71C5-49C9-999E-A58F5F072913}" type="slidenum">
              <a:rPr lang="en-GB" smtClean="0"/>
              <a:pPr/>
              <a:t>‹#›</a:t>
            </a:fld>
            <a:endParaRPr lang="en-GB"/>
          </a:p>
        </p:txBody>
      </p:sp>
    </p:spTree>
    <p:extLst>
      <p:ext uri="{BB962C8B-B14F-4D97-AF65-F5344CB8AC3E}">
        <p14:creationId xmlns:p14="http://schemas.microsoft.com/office/powerpoint/2010/main" val="2364567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68313" y="765175"/>
            <a:ext cx="8218487" cy="792163"/>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68313" y="1600200"/>
            <a:ext cx="8218487" cy="5068888"/>
          </a:xfrm>
        </p:spPr>
        <p:txBody>
          <a:bodyPr/>
          <a:lstStyle/>
          <a:p>
            <a:endParaRPr lang="en-GB"/>
          </a:p>
        </p:txBody>
      </p:sp>
    </p:spTree>
    <p:extLst>
      <p:ext uri="{BB962C8B-B14F-4D97-AF65-F5344CB8AC3E}">
        <p14:creationId xmlns:p14="http://schemas.microsoft.com/office/powerpoint/2010/main" val="79486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68313" y="765175"/>
            <a:ext cx="8218487" cy="5903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02306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B5369D-0BC7-4538-B494-0016A8EC97CF}" type="datetime5">
              <a:rPr lang="en-GB" smtClean="0"/>
              <a:t>12-May-16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5C91822-71C5-49C9-999E-A58F5F072913}" type="slidenum">
              <a:rPr lang="en-GB" smtClean="0"/>
              <a:pPr/>
              <a:t>‹#›</a:t>
            </a:fld>
            <a:endParaRPr lang="en-GB"/>
          </a:p>
        </p:txBody>
      </p:sp>
    </p:spTree>
    <p:extLst>
      <p:ext uri="{BB962C8B-B14F-4D97-AF65-F5344CB8AC3E}">
        <p14:creationId xmlns:p14="http://schemas.microsoft.com/office/powerpoint/2010/main" val="886641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630183-A4E9-4CD9-8760-01AF3B34314E}" type="datetime5">
              <a:rPr lang="en-GB" smtClean="0"/>
              <a:t>12-May-16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5C91822-71C5-49C9-999E-A58F5F072913}" type="slidenum">
              <a:rPr lang="en-GB" smtClean="0"/>
              <a:pPr/>
              <a:t>‹#›</a:t>
            </a:fld>
            <a:endParaRPr lang="en-GB"/>
          </a:p>
        </p:txBody>
      </p:sp>
    </p:spTree>
    <p:extLst>
      <p:ext uri="{BB962C8B-B14F-4D97-AF65-F5344CB8AC3E}">
        <p14:creationId xmlns:p14="http://schemas.microsoft.com/office/powerpoint/2010/main" val="3474168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8FDA250-B13D-4EB3-8E60-83B1F9A23E19}" type="datetime5">
              <a:rPr lang="en-GB" smtClean="0"/>
              <a:t>12-May-16</a:t>
            </a:fld>
            <a:endParaRPr lang="en-GB"/>
          </a:p>
        </p:txBody>
      </p:sp>
      <p:sp>
        <p:nvSpPr>
          <p:cNvPr id="6" name="Footer Placeholder 5"/>
          <p:cNvSpPr>
            <a:spLocks noGrp="1"/>
          </p:cNvSpPr>
          <p:nvPr>
            <p:ph type="ftr" sz="quarter" idx="11"/>
          </p:nvPr>
        </p:nvSpPr>
        <p:spPr/>
        <p:txBody>
          <a:bodyPr/>
          <a:lstStyle/>
          <a:p>
            <a:r>
              <a:rPr lang="en-GB" smtClean="0"/>
              <a:t>Falkirk Council Educational Psychology Service </a:t>
            </a:r>
            <a:endParaRPr lang="en-GB"/>
          </a:p>
        </p:txBody>
      </p:sp>
      <p:sp>
        <p:nvSpPr>
          <p:cNvPr id="7" name="Slide Number Placeholder 6"/>
          <p:cNvSpPr>
            <a:spLocks noGrp="1"/>
          </p:cNvSpPr>
          <p:nvPr>
            <p:ph type="sldNum" sz="quarter" idx="12"/>
          </p:nvPr>
        </p:nvSpPr>
        <p:spPr/>
        <p:txBody>
          <a:bodyPr/>
          <a:lstStyle/>
          <a:p>
            <a:fld id="{85C91822-71C5-49C9-999E-A58F5F072913}" type="slidenum">
              <a:rPr lang="en-GB" smtClean="0"/>
              <a:pPr/>
              <a:t>‹#›</a:t>
            </a:fld>
            <a:endParaRPr lang="en-GB"/>
          </a:p>
        </p:txBody>
      </p:sp>
    </p:spTree>
    <p:extLst>
      <p:ext uri="{BB962C8B-B14F-4D97-AF65-F5344CB8AC3E}">
        <p14:creationId xmlns:p14="http://schemas.microsoft.com/office/powerpoint/2010/main" val="1907129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A58603A-BC6C-4545-9FA5-F343C364AE7B}" type="datetime5">
              <a:rPr lang="en-GB" smtClean="0"/>
              <a:t>12-May-16</a:t>
            </a:fld>
            <a:endParaRPr lang="en-GB"/>
          </a:p>
        </p:txBody>
      </p:sp>
      <p:sp>
        <p:nvSpPr>
          <p:cNvPr id="8" name="Footer Placeholder 7"/>
          <p:cNvSpPr>
            <a:spLocks noGrp="1"/>
          </p:cNvSpPr>
          <p:nvPr>
            <p:ph type="ftr" sz="quarter" idx="11"/>
          </p:nvPr>
        </p:nvSpPr>
        <p:spPr/>
        <p:txBody>
          <a:bodyPr/>
          <a:lstStyle/>
          <a:p>
            <a:r>
              <a:rPr lang="en-GB" smtClean="0"/>
              <a:t>Falkirk Council Educational Psychology Service </a:t>
            </a:r>
            <a:endParaRPr lang="en-GB"/>
          </a:p>
        </p:txBody>
      </p:sp>
      <p:sp>
        <p:nvSpPr>
          <p:cNvPr id="9" name="Slide Number Placeholder 8"/>
          <p:cNvSpPr>
            <a:spLocks noGrp="1"/>
          </p:cNvSpPr>
          <p:nvPr>
            <p:ph type="sldNum" sz="quarter" idx="12"/>
          </p:nvPr>
        </p:nvSpPr>
        <p:spPr/>
        <p:txBody>
          <a:bodyPr/>
          <a:lstStyle/>
          <a:p>
            <a:fld id="{85C91822-71C5-49C9-999E-A58F5F072913}" type="slidenum">
              <a:rPr lang="en-GB" smtClean="0"/>
              <a:pPr/>
              <a:t>‹#›</a:t>
            </a:fld>
            <a:endParaRPr lang="en-GB"/>
          </a:p>
        </p:txBody>
      </p:sp>
    </p:spTree>
    <p:extLst>
      <p:ext uri="{BB962C8B-B14F-4D97-AF65-F5344CB8AC3E}">
        <p14:creationId xmlns:p14="http://schemas.microsoft.com/office/powerpoint/2010/main" val="2797015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670779E-16EE-4C32-9F17-BE5E22982C38}" type="datetime5">
              <a:rPr lang="en-GB" smtClean="0"/>
              <a:t>12-May-16</a:t>
            </a:fld>
            <a:endParaRPr lang="en-GB"/>
          </a:p>
        </p:txBody>
      </p:sp>
      <p:sp>
        <p:nvSpPr>
          <p:cNvPr id="4" name="Footer Placeholder 3"/>
          <p:cNvSpPr>
            <a:spLocks noGrp="1"/>
          </p:cNvSpPr>
          <p:nvPr>
            <p:ph type="ftr" sz="quarter" idx="11"/>
          </p:nvPr>
        </p:nvSpPr>
        <p:spPr/>
        <p:txBody>
          <a:bodyPr/>
          <a:lstStyle/>
          <a:p>
            <a:r>
              <a:rPr lang="en-GB" smtClean="0"/>
              <a:t>Falkirk Council Educational Psychology Service </a:t>
            </a:r>
            <a:endParaRPr lang="en-GB"/>
          </a:p>
        </p:txBody>
      </p:sp>
      <p:sp>
        <p:nvSpPr>
          <p:cNvPr id="5" name="Slide Number Placeholder 4"/>
          <p:cNvSpPr>
            <a:spLocks noGrp="1"/>
          </p:cNvSpPr>
          <p:nvPr>
            <p:ph type="sldNum" sz="quarter" idx="12"/>
          </p:nvPr>
        </p:nvSpPr>
        <p:spPr/>
        <p:txBody>
          <a:bodyPr/>
          <a:lstStyle/>
          <a:p>
            <a:fld id="{85C91822-71C5-49C9-999E-A58F5F072913}" type="slidenum">
              <a:rPr lang="en-GB" smtClean="0"/>
              <a:pPr/>
              <a:t>‹#›</a:t>
            </a:fld>
            <a:endParaRPr lang="en-GB"/>
          </a:p>
        </p:txBody>
      </p:sp>
    </p:spTree>
    <p:extLst>
      <p:ext uri="{BB962C8B-B14F-4D97-AF65-F5344CB8AC3E}">
        <p14:creationId xmlns:p14="http://schemas.microsoft.com/office/powerpoint/2010/main" val="69907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4254DF-BD6E-4C4B-9AE3-55C68B93F8F2}" type="datetime5">
              <a:rPr lang="en-GB" smtClean="0"/>
              <a:t>12-May-16</a:t>
            </a:fld>
            <a:endParaRPr lang="en-GB"/>
          </a:p>
        </p:txBody>
      </p:sp>
      <p:sp>
        <p:nvSpPr>
          <p:cNvPr id="3" name="Footer Placeholder 2"/>
          <p:cNvSpPr>
            <a:spLocks noGrp="1"/>
          </p:cNvSpPr>
          <p:nvPr>
            <p:ph type="ftr" sz="quarter" idx="11"/>
          </p:nvPr>
        </p:nvSpPr>
        <p:spPr/>
        <p:txBody>
          <a:bodyPr/>
          <a:lstStyle/>
          <a:p>
            <a:r>
              <a:rPr lang="en-GB" smtClean="0"/>
              <a:t>Falkirk Council Educational Psychology Service </a:t>
            </a:r>
            <a:endParaRPr lang="en-GB"/>
          </a:p>
        </p:txBody>
      </p:sp>
      <p:sp>
        <p:nvSpPr>
          <p:cNvPr id="4" name="Slide Number Placeholder 3"/>
          <p:cNvSpPr>
            <a:spLocks noGrp="1"/>
          </p:cNvSpPr>
          <p:nvPr>
            <p:ph type="sldNum" sz="quarter" idx="12"/>
          </p:nvPr>
        </p:nvSpPr>
        <p:spPr/>
        <p:txBody>
          <a:bodyPr/>
          <a:lstStyle/>
          <a:p>
            <a:fld id="{85C91822-71C5-49C9-999E-A58F5F072913}" type="slidenum">
              <a:rPr lang="en-GB" smtClean="0"/>
              <a:pPr/>
              <a:t>‹#›</a:t>
            </a:fld>
            <a:endParaRPr lang="en-GB"/>
          </a:p>
        </p:txBody>
      </p:sp>
    </p:spTree>
    <p:extLst>
      <p:ext uri="{BB962C8B-B14F-4D97-AF65-F5344CB8AC3E}">
        <p14:creationId xmlns:p14="http://schemas.microsoft.com/office/powerpoint/2010/main" val="2649003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3E1D3-8EE3-4A04-88F1-E8DFBE1AF7C3}" type="datetime5">
              <a:rPr lang="en-GB" smtClean="0"/>
              <a:t>12-May-16</a:t>
            </a:fld>
            <a:endParaRPr lang="en-GB"/>
          </a:p>
        </p:txBody>
      </p:sp>
      <p:sp>
        <p:nvSpPr>
          <p:cNvPr id="6" name="Footer Placeholder 5"/>
          <p:cNvSpPr>
            <a:spLocks noGrp="1"/>
          </p:cNvSpPr>
          <p:nvPr>
            <p:ph type="ftr" sz="quarter" idx="11"/>
          </p:nvPr>
        </p:nvSpPr>
        <p:spPr/>
        <p:txBody>
          <a:bodyPr/>
          <a:lstStyle/>
          <a:p>
            <a:r>
              <a:rPr lang="en-GB" smtClean="0"/>
              <a:t>Falkirk Council Educational Psychology Service </a:t>
            </a:r>
            <a:endParaRPr lang="en-GB"/>
          </a:p>
        </p:txBody>
      </p:sp>
      <p:sp>
        <p:nvSpPr>
          <p:cNvPr id="7" name="Slide Number Placeholder 6"/>
          <p:cNvSpPr>
            <a:spLocks noGrp="1"/>
          </p:cNvSpPr>
          <p:nvPr>
            <p:ph type="sldNum" sz="quarter" idx="12"/>
          </p:nvPr>
        </p:nvSpPr>
        <p:spPr/>
        <p:txBody>
          <a:bodyPr/>
          <a:lstStyle/>
          <a:p>
            <a:fld id="{85C91822-71C5-49C9-999E-A58F5F072913}" type="slidenum">
              <a:rPr lang="en-GB" smtClean="0"/>
              <a:pPr/>
              <a:t>‹#›</a:t>
            </a:fld>
            <a:endParaRPr lang="en-GB"/>
          </a:p>
        </p:txBody>
      </p:sp>
    </p:spTree>
    <p:extLst>
      <p:ext uri="{BB962C8B-B14F-4D97-AF65-F5344CB8AC3E}">
        <p14:creationId xmlns:p14="http://schemas.microsoft.com/office/powerpoint/2010/main" val="3147798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48CE65-3869-4620-8F9D-B18E619CD555}" type="datetime5">
              <a:rPr lang="en-GB" smtClean="0"/>
              <a:t>12-May-16</a:t>
            </a:fld>
            <a:endParaRPr lang="en-GB"/>
          </a:p>
        </p:txBody>
      </p:sp>
      <p:sp>
        <p:nvSpPr>
          <p:cNvPr id="6" name="Footer Placeholder 5"/>
          <p:cNvSpPr>
            <a:spLocks noGrp="1"/>
          </p:cNvSpPr>
          <p:nvPr>
            <p:ph type="ftr" sz="quarter" idx="11"/>
          </p:nvPr>
        </p:nvSpPr>
        <p:spPr/>
        <p:txBody>
          <a:bodyPr/>
          <a:lstStyle/>
          <a:p>
            <a:r>
              <a:rPr lang="en-GB" smtClean="0"/>
              <a:t>Falkirk Council Educational Psychology Service </a:t>
            </a:r>
            <a:endParaRPr lang="en-GB"/>
          </a:p>
        </p:txBody>
      </p:sp>
      <p:sp>
        <p:nvSpPr>
          <p:cNvPr id="7" name="Slide Number Placeholder 6"/>
          <p:cNvSpPr>
            <a:spLocks noGrp="1"/>
          </p:cNvSpPr>
          <p:nvPr>
            <p:ph type="sldNum" sz="quarter" idx="12"/>
          </p:nvPr>
        </p:nvSpPr>
        <p:spPr/>
        <p:txBody>
          <a:bodyPr/>
          <a:lstStyle/>
          <a:p>
            <a:fld id="{85C91822-71C5-49C9-999E-A58F5F072913}" type="slidenum">
              <a:rPr lang="en-GB" smtClean="0"/>
              <a:pPr/>
              <a:t>‹#›</a:t>
            </a:fld>
            <a:endParaRPr lang="en-GB"/>
          </a:p>
        </p:txBody>
      </p:sp>
    </p:spTree>
    <p:extLst>
      <p:ext uri="{BB962C8B-B14F-4D97-AF65-F5344CB8AC3E}">
        <p14:creationId xmlns:p14="http://schemas.microsoft.com/office/powerpoint/2010/main" val="130844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66000">
              <a:schemeClr val="accent5">
                <a:lumMod val="0"/>
                <a:lumOff val="100000"/>
              </a:schemeClr>
            </a:gs>
            <a:gs pos="100000">
              <a:schemeClr val="accent5">
                <a:lumMod val="75000"/>
              </a:schemeClr>
            </a:gs>
          </a:gsLst>
          <a:path path="circle">
            <a:fillToRect r="10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08F4BEB-888D-4E8A-8794-16847B465D7E}" type="datetime5">
              <a:rPr lang="en-GB" smtClean="0"/>
              <a:t>12-May-16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smtClean="0"/>
              <a:t>Falkirk Council Educational Psychology Service </a:t>
            </a:r>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5C91822-71C5-49C9-999E-A58F5F072913}" type="slidenum">
              <a:rPr lang="en-GB" smtClean="0"/>
              <a:pPr/>
              <a:t>‹#›</a:t>
            </a:fld>
            <a:endParaRPr lang="en-GB"/>
          </a:p>
        </p:txBody>
      </p:sp>
    </p:spTree>
    <p:extLst>
      <p:ext uri="{BB962C8B-B14F-4D97-AF65-F5344CB8AC3E}">
        <p14:creationId xmlns:p14="http://schemas.microsoft.com/office/powerpoint/2010/main" val="311415975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google.co.uk/imgres?imgurl=http://www.suzannesutton.com/newspaper.gif&amp;imgrefurl=http://www.suzannesutton.com/joinus.htm&amp;usg=__LyKPCg8rmx7yVOUALj1-idXQPKg=&amp;h=1877&amp;w=1623&amp;sz=71&amp;hl=en&amp;start=6&amp;zoom=1&amp;tbnid=sAOsOI1yQl3SFM:&amp;tbnh=150&amp;tbnw=130&amp;prev=/images?q=newspaper&amp;um=1&amp;hl=en&amp;safe=active&amp;sa=N&amp;rlz=1T4RNWN_enGB289GB296&amp;tbs=isch:1&amp;um=1&amp;itbs=1"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IAS@Falkirk.gov.uk"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1.png"/><Relationship Id="rId4" Type="http://schemas.openxmlformats.org/officeDocument/2006/relationships/notesSlide" Target="../notesSlides/notesSlide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94878"/>
            <a:ext cx="8424936" cy="2509213"/>
          </a:xfrm>
        </p:spPr>
        <p:txBody>
          <a:bodyPr>
            <a:normAutofit/>
          </a:bodyPr>
          <a:lstStyle/>
          <a:p>
            <a:r>
              <a:rPr lang="en-GB" sz="6000" cap="none" dirty="0" smtClean="0"/>
              <a:t>The Nurturing School </a:t>
            </a:r>
            <a:endParaRPr lang="en-GB" sz="6000" cap="none" dirty="0"/>
          </a:p>
        </p:txBody>
      </p:sp>
      <p:sp>
        <p:nvSpPr>
          <p:cNvPr id="5" name="Date Placeholder 4"/>
          <p:cNvSpPr>
            <a:spLocks noGrp="1"/>
          </p:cNvSpPr>
          <p:nvPr>
            <p:ph type="dt" sz="half" idx="10"/>
          </p:nvPr>
        </p:nvSpPr>
        <p:spPr>
          <a:xfrm>
            <a:off x="5773341" y="6427477"/>
            <a:ext cx="2057400" cy="365125"/>
          </a:xfrm>
        </p:spPr>
        <p:txBody>
          <a:bodyPr/>
          <a:lstStyle/>
          <a:p>
            <a:fld id="{E7ADFE24-3C16-4093-89D8-EBE528F229CF}" type="datetime5">
              <a:rPr lang="en-GB" smtClean="0"/>
              <a:t>12-May-16</a:t>
            </a:fld>
            <a:endParaRPr lang="en-GB" dirty="0"/>
          </a:p>
        </p:txBody>
      </p:sp>
      <p:sp>
        <p:nvSpPr>
          <p:cNvPr id="7" name="Slide Number Placeholder 6"/>
          <p:cNvSpPr>
            <a:spLocks noGrp="1"/>
          </p:cNvSpPr>
          <p:nvPr>
            <p:ph type="sldNum" sz="quarter" idx="12"/>
          </p:nvPr>
        </p:nvSpPr>
        <p:spPr>
          <a:xfrm>
            <a:off x="7956376" y="6427477"/>
            <a:ext cx="573161" cy="365125"/>
          </a:xfrm>
        </p:spPr>
        <p:txBody>
          <a:bodyPr/>
          <a:lstStyle/>
          <a:p>
            <a:fld id="{85C91822-71C5-49C9-999E-A58F5F072913}" type="slidenum">
              <a:rPr lang="en-GB" smtClean="0"/>
              <a:pPr/>
              <a:t>1</a:t>
            </a:fld>
            <a:endParaRPr lang="en-GB" dirty="0"/>
          </a:p>
        </p:txBody>
      </p:sp>
      <p:pic>
        <p:nvPicPr>
          <p:cNvPr id="9" name="Picture 8"/>
          <p:cNvPicPr>
            <a:picLocks noChangeAspect="1"/>
          </p:cNvPicPr>
          <p:nvPr/>
        </p:nvPicPr>
        <p:blipFill>
          <a:blip r:embed="rId3"/>
          <a:stretch>
            <a:fillRect/>
          </a:stretch>
        </p:blipFill>
        <p:spPr>
          <a:xfrm>
            <a:off x="3539310" y="3410870"/>
            <a:ext cx="2031844" cy="1204913"/>
          </a:xfrm>
          <a:prstGeom prst="rect">
            <a:avLst/>
          </a:prstGeom>
        </p:spPr>
      </p:pic>
      <p:sp>
        <p:nvSpPr>
          <p:cNvPr id="10" name="TextBox 9"/>
          <p:cNvSpPr txBox="1"/>
          <p:nvPr/>
        </p:nvSpPr>
        <p:spPr>
          <a:xfrm>
            <a:off x="2987824" y="4899396"/>
            <a:ext cx="3545305" cy="646331"/>
          </a:xfrm>
          <a:prstGeom prst="rect">
            <a:avLst/>
          </a:prstGeom>
          <a:noFill/>
        </p:spPr>
        <p:txBody>
          <a:bodyPr wrap="square" rtlCol="0">
            <a:spAutoFit/>
          </a:bodyPr>
          <a:lstStyle/>
          <a:p>
            <a:r>
              <a:rPr lang="en-GB" b="1" dirty="0" smtClean="0"/>
              <a:t>Educational Psychology Service</a:t>
            </a:r>
          </a:p>
          <a:p>
            <a:pPr algn="ctr"/>
            <a:r>
              <a:rPr lang="en-GB" b="1" dirty="0" smtClean="0"/>
              <a:t>Nurture Steering Group</a:t>
            </a:r>
            <a:endParaRPr lang="en-GB" b="1" dirty="0"/>
          </a:p>
        </p:txBody>
      </p:sp>
      <p:sp>
        <p:nvSpPr>
          <p:cNvPr id="3" name="TextBox 2"/>
          <p:cNvSpPr txBox="1"/>
          <p:nvPr/>
        </p:nvSpPr>
        <p:spPr>
          <a:xfrm>
            <a:off x="1494892" y="5545727"/>
            <a:ext cx="6120680" cy="646331"/>
          </a:xfrm>
          <a:prstGeom prst="rect">
            <a:avLst/>
          </a:prstGeom>
          <a:noFill/>
        </p:spPr>
        <p:txBody>
          <a:bodyPr wrap="square" rtlCol="0">
            <a:spAutoFit/>
          </a:bodyPr>
          <a:lstStyle/>
          <a:p>
            <a:pPr algn="ctr"/>
            <a:r>
              <a:rPr lang="en-GB" dirty="0" smtClean="0"/>
              <a:t>Nick Balchin Principal Educational Psychologist </a:t>
            </a:r>
          </a:p>
          <a:p>
            <a:pPr algn="ctr"/>
            <a:r>
              <a:rPr lang="en-GB" dirty="0" smtClean="0"/>
              <a:t>Rhoda Marshall, Educational Psychologist </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628650" y="365127"/>
            <a:ext cx="7886700" cy="903634"/>
          </a:xfrm>
        </p:spPr>
        <p:txBody>
          <a:bodyPr>
            <a:normAutofit fontScale="90000"/>
          </a:bodyPr>
          <a:lstStyle/>
          <a:p>
            <a:r>
              <a:rPr lang="en-GB" cap="none" dirty="0" smtClean="0"/>
              <a:t> </a:t>
            </a:r>
            <a:br>
              <a:rPr lang="en-GB" cap="none" dirty="0" smtClean="0"/>
            </a:br>
            <a:r>
              <a:rPr lang="en-GB" sz="3600" dirty="0" smtClean="0">
                <a:latin typeface="Calibri" panose="020F0502020204030204" pitchFamily="34" charset="0"/>
                <a:cs typeface="Calibri" panose="020F0502020204030204" pitchFamily="34" charset="0"/>
              </a:rPr>
              <a:t>Language is understood as a vital means of communication across the school context</a:t>
            </a:r>
            <a:br>
              <a:rPr lang="en-GB" sz="3600" dirty="0" smtClean="0">
                <a:latin typeface="Calibri" panose="020F0502020204030204" pitchFamily="34" charset="0"/>
                <a:cs typeface="Calibri" panose="020F0502020204030204" pitchFamily="34" charset="0"/>
              </a:rPr>
            </a:br>
            <a:endParaRPr lang="en-GB" cap="none" dirty="0"/>
          </a:p>
        </p:txBody>
      </p:sp>
      <p:sp>
        <p:nvSpPr>
          <p:cNvPr id="220163" name="Rectangle 3"/>
          <p:cNvSpPr>
            <a:spLocks noGrp="1" noChangeArrowheads="1"/>
          </p:cNvSpPr>
          <p:nvPr>
            <p:ph idx="1"/>
          </p:nvPr>
        </p:nvSpPr>
        <p:spPr>
          <a:xfrm>
            <a:off x="0" y="1600200"/>
            <a:ext cx="8686800" cy="4997450"/>
          </a:xfrm>
        </p:spPr>
        <p:txBody>
          <a:bodyPr/>
          <a:lstStyle/>
          <a:p>
            <a:pPr marL="0" indent="0">
              <a:lnSpc>
                <a:spcPct val="90000"/>
              </a:lnSpc>
              <a:buNone/>
            </a:pPr>
            <a:r>
              <a:rPr lang="en-GB" sz="2400" b="1" cap="none" dirty="0" smtClean="0"/>
              <a:t>Be explicit</a:t>
            </a:r>
            <a:r>
              <a:rPr lang="en-GB" sz="2400" cap="none" dirty="0" smtClean="0"/>
              <a:t> in communication through: 	</a:t>
            </a:r>
            <a:endParaRPr lang="en-GB" cap="none" dirty="0" smtClean="0"/>
          </a:p>
          <a:p>
            <a:pPr lvl="1">
              <a:lnSpc>
                <a:spcPct val="90000"/>
              </a:lnSpc>
            </a:pPr>
            <a:r>
              <a:rPr lang="en-GB" sz="2200" u="sng" cap="none" dirty="0" smtClean="0">
                <a:solidFill>
                  <a:schemeClr val="tx1"/>
                </a:solidFill>
              </a:rPr>
              <a:t>Wondering aloud</a:t>
            </a:r>
            <a:r>
              <a:rPr lang="en-GB" sz="2200" cap="none" dirty="0" smtClean="0">
                <a:solidFill>
                  <a:schemeClr val="tx1"/>
                </a:solidFill>
              </a:rPr>
              <a:t> </a:t>
            </a:r>
            <a:r>
              <a:rPr lang="en-GB" sz="2200" i="1" cap="none" dirty="0" smtClean="0">
                <a:solidFill>
                  <a:schemeClr val="tx1"/>
                </a:solidFill>
              </a:rPr>
              <a:t>“</a:t>
            </a:r>
            <a:r>
              <a:rPr lang="en-GB" sz="2200" i="1" dirty="0"/>
              <a:t>I</a:t>
            </a:r>
            <a:r>
              <a:rPr lang="en-GB" sz="2200" i="1" cap="none" dirty="0" smtClean="0">
                <a:solidFill>
                  <a:schemeClr val="tx1"/>
                </a:solidFill>
              </a:rPr>
              <a:t>’m wondering if you’re feeling anxious about having another teacher and that’s why you’re refusing to sit down”</a:t>
            </a:r>
          </a:p>
          <a:p>
            <a:pPr lvl="1">
              <a:lnSpc>
                <a:spcPct val="90000"/>
              </a:lnSpc>
            </a:pPr>
            <a:r>
              <a:rPr lang="en-GB" sz="2200" u="sng" cap="none" dirty="0" smtClean="0">
                <a:solidFill>
                  <a:schemeClr val="tx1"/>
                </a:solidFill>
              </a:rPr>
              <a:t>Naming thought processes</a:t>
            </a:r>
            <a:r>
              <a:rPr lang="en-GB" sz="2200" cap="none" dirty="0" smtClean="0">
                <a:solidFill>
                  <a:schemeClr val="tx1"/>
                </a:solidFill>
              </a:rPr>
              <a:t> </a:t>
            </a:r>
            <a:r>
              <a:rPr lang="en-GB" sz="2200" i="1" cap="none" dirty="0" smtClean="0">
                <a:solidFill>
                  <a:schemeClr val="tx1"/>
                </a:solidFill>
              </a:rPr>
              <a:t>“</a:t>
            </a:r>
            <a:r>
              <a:rPr lang="en-GB" sz="2200" i="1" dirty="0"/>
              <a:t>I</a:t>
            </a:r>
            <a:r>
              <a:rPr lang="en-GB" sz="2200" i="1" cap="none" dirty="0" smtClean="0">
                <a:solidFill>
                  <a:schemeClr val="tx1"/>
                </a:solidFill>
              </a:rPr>
              <a:t>’m thinking it’s not a good idea to do that just now because it will mean that we won’t get to gym on time”</a:t>
            </a:r>
          </a:p>
          <a:p>
            <a:pPr lvl="1">
              <a:lnSpc>
                <a:spcPct val="90000"/>
              </a:lnSpc>
            </a:pPr>
            <a:r>
              <a:rPr lang="en-GB" sz="2200" u="sng" cap="none" dirty="0" smtClean="0">
                <a:solidFill>
                  <a:schemeClr val="tx1"/>
                </a:solidFill>
              </a:rPr>
              <a:t>Provide verbal commentaries</a:t>
            </a:r>
            <a:r>
              <a:rPr lang="en-GB" sz="2200" cap="none" dirty="0" smtClean="0">
                <a:solidFill>
                  <a:schemeClr val="tx1"/>
                </a:solidFill>
              </a:rPr>
              <a:t> </a:t>
            </a:r>
            <a:r>
              <a:rPr lang="en-GB" sz="2200" i="1" cap="none" dirty="0" smtClean="0">
                <a:solidFill>
                  <a:schemeClr val="tx1"/>
                </a:solidFill>
              </a:rPr>
              <a:t>“Let’s go for a walk. That feels good. Now we’ve used up some energy we can do 10 minutes more of maths.”</a:t>
            </a:r>
            <a:endParaRPr lang="en-GB" sz="2200" u="sng" cap="none" dirty="0" smtClean="0">
              <a:solidFill>
                <a:schemeClr val="tx1"/>
              </a:solidFill>
            </a:endParaRPr>
          </a:p>
          <a:p>
            <a:pPr lvl="1">
              <a:lnSpc>
                <a:spcPct val="90000"/>
              </a:lnSpc>
            </a:pPr>
            <a:r>
              <a:rPr lang="en-GB" sz="2200" u="sng" cap="none" dirty="0" smtClean="0">
                <a:solidFill>
                  <a:schemeClr val="tx1"/>
                </a:solidFill>
              </a:rPr>
              <a:t>Checking out</a:t>
            </a:r>
            <a:r>
              <a:rPr lang="en-GB" sz="2200" cap="none" dirty="0" smtClean="0">
                <a:solidFill>
                  <a:schemeClr val="tx1"/>
                </a:solidFill>
              </a:rPr>
              <a:t> “</a:t>
            </a:r>
            <a:r>
              <a:rPr lang="en-GB" sz="2200" i="1" dirty="0"/>
              <a:t>Y</a:t>
            </a:r>
            <a:r>
              <a:rPr lang="en-GB" sz="2200" i="1" cap="none" dirty="0" smtClean="0">
                <a:solidFill>
                  <a:schemeClr val="tx1"/>
                </a:solidFill>
              </a:rPr>
              <a:t>ou look like you’re worried about that. Have I got that right?”</a:t>
            </a:r>
            <a:r>
              <a:rPr lang="en-GB" sz="2200" cap="none" dirty="0" smtClean="0">
                <a:solidFill>
                  <a:schemeClr val="tx1"/>
                </a:solidFill>
              </a:rPr>
              <a:t> </a:t>
            </a:r>
            <a:endParaRPr lang="en-GB" sz="2200" cap="none" dirty="0">
              <a:solidFill>
                <a:schemeClr val="tx1"/>
              </a:solidFill>
            </a:endParaRPr>
          </a:p>
        </p:txBody>
      </p:sp>
      <p:sp>
        <p:nvSpPr>
          <p:cNvPr id="2" name="Date Placeholder 1"/>
          <p:cNvSpPr>
            <a:spLocks noGrp="1"/>
          </p:cNvSpPr>
          <p:nvPr>
            <p:ph type="dt" sz="half" idx="10"/>
          </p:nvPr>
        </p:nvSpPr>
        <p:spPr>
          <a:xfrm>
            <a:off x="5724128" y="6415086"/>
            <a:ext cx="2057400" cy="365125"/>
          </a:xfrm>
        </p:spPr>
        <p:txBody>
          <a:bodyPr/>
          <a:lstStyle/>
          <a:p>
            <a:fld id="{85AB3072-9A53-481B-88B5-6D555C54C7B0}" type="datetime5">
              <a:rPr lang="en-GB" smtClean="0"/>
              <a:t>12-May-16</a:t>
            </a:fld>
            <a:endParaRPr lang="en-GB" dirty="0"/>
          </a:p>
        </p:txBody>
      </p:sp>
      <p:sp>
        <p:nvSpPr>
          <p:cNvPr id="3" name="Footer Placeholder 2"/>
          <p:cNvSpPr>
            <a:spLocks noGrp="1"/>
          </p:cNvSpPr>
          <p:nvPr>
            <p:ph type="ftr" sz="quarter" idx="11"/>
          </p:nvPr>
        </p:nvSpPr>
        <p:spPr>
          <a:xfrm>
            <a:off x="395536" y="6415087"/>
            <a:ext cx="5004665" cy="365125"/>
          </a:xfrm>
        </p:spPr>
        <p:txBody>
          <a:bodyPr/>
          <a:lstStyle/>
          <a:p>
            <a:r>
              <a:rPr lang="en-GB" dirty="0" smtClean="0"/>
              <a:t>Falkirk Council Educational Psychology Service </a:t>
            </a:r>
            <a:endParaRPr lang="en-GB" dirty="0"/>
          </a:p>
        </p:txBody>
      </p:sp>
      <p:sp>
        <p:nvSpPr>
          <p:cNvPr id="4" name="Slide Number Placeholder 3"/>
          <p:cNvSpPr>
            <a:spLocks noGrp="1"/>
          </p:cNvSpPr>
          <p:nvPr>
            <p:ph type="sldNum" sz="quarter" idx="12"/>
          </p:nvPr>
        </p:nvSpPr>
        <p:spPr>
          <a:xfrm>
            <a:off x="7885509" y="6415085"/>
            <a:ext cx="573161" cy="365125"/>
          </a:xfrm>
        </p:spPr>
        <p:txBody>
          <a:bodyPr/>
          <a:lstStyle/>
          <a:p>
            <a:fld id="{85C91822-71C5-49C9-999E-A58F5F072913}" type="slidenum">
              <a:rPr lang="en-GB" smtClean="0"/>
              <a:pPr/>
              <a:t>10</a:t>
            </a:fld>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5" name="Rectangle 3"/>
          <p:cNvSpPr>
            <a:spLocks noGrp="1" noChangeArrowheads="1"/>
          </p:cNvSpPr>
          <p:nvPr>
            <p:ph idx="1"/>
          </p:nvPr>
        </p:nvSpPr>
        <p:spPr>
          <a:xfrm>
            <a:off x="228600" y="2420888"/>
            <a:ext cx="8686800" cy="3569173"/>
          </a:xfrm>
        </p:spPr>
        <p:txBody>
          <a:bodyPr>
            <a:normAutofit fontScale="92500" lnSpcReduction="20000"/>
          </a:bodyPr>
          <a:lstStyle/>
          <a:p>
            <a:pPr>
              <a:lnSpc>
                <a:spcPct val="90000"/>
              </a:lnSpc>
            </a:pPr>
            <a:r>
              <a:rPr lang="en-GB" sz="2400" b="1" cap="none" dirty="0" smtClean="0"/>
              <a:t>Safe</a:t>
            </a:r>
            <a:r>
              <a:rPr lang="en-GB" sz="2400" cap="none" dirty="0" smtClean="0"/>
              <a:t> </a:t>
            </a:r>
          </a:p>
          <a:p>
            <a:pPr marL="0" indent="0">
              <a:lnSpc>
                <a:spcPct val="90000"/>
              </a:lnSpc>
              <a:buNone/>
            </a:pPr>
            <a:r>
              <a:rPr lang="en-GB" sz="2400" dirty="0"/>
              <a:t> </a:t>
            </a:r>
            <a:r>
              <a:rPr lang="en-GB" sz="2400" dirty="0" smtClean="0"/>
              <a:t>  </a:t>
            </a:r>
            <a:r>
              <a:rPr lang="en-GB" sz="2400" cap="none" dirty="0" smtClean="0"/>
              <a:t>“</a:t>
            </a:r>
            <a:r>
              <a:rPr lang="en-GB" sz="2400" i="1" dirty="0"/>
              <a:t>I</a:t>
            </a:r>
            <a:r>
              <a:rPr lang="en-GB" sz="2400" i="1" cap="none" dirty="0" smtClean="0"/>
              <a:t>sn’t it good you’re safe here in school?”</a:t>
            </a:r>
          </a:p>
          <a:p>
            <a:pPr>
              <a:lnSpc>
                <a:spcPct val="90000"/>
              </a:lnSpc>
            </a:pPr>
            <a:r>
              <a:rPr lang="en-GB" sz="2400" b="1" cap="none" dirty="0" smtClean="0"/>
              <a:t>Wanted </a:t>
            </a:r>
          </a:p>
          <a:p>
            <a:pPr marL="0" indent="0">
              <a:lnSpc>
                <a:spcPct val="90000"/>
              </a:lnSpc>
              <a:buNone/>
            </a:pPr>
            <a:r>
              <a:rPr lang="en-GB" sz="2400" b="1" dirty="0" smtClean="0"/>
              <a:t>   </a:t>
            </a:r>
            <a:r>
              <a:rPr lang="en-GB" sz="2400" b="1" cap="none" dirty="0" smtClean="0"/>
              <a:t>“</a:t>
            </a:r>
            <a:r>
              <a:rPr lang="en-GB" sz="2400" i="1" dirty="0"/>
              <a:t>W</a:t>
            </a:r>
            <a:r>
              <a:rPr lang="en-GB" sz="2400" i="1" cap="none" dirty="0" smtClean="0"/>
              <a:t>e really want you to be here”</a:t>
            </a:r>
          </a:p>
          <a:p>
            <a:pPr>
              <a:lnSpc>
                <a:spcPct val="90000"/>
              </a:lnSpc>
            </a:pPr>
            <a:r>
              <a:rPr lang="en-GB" sz="2400" b="1" cap="none" dirty="0" smtClean="0"/>
              <a:t>Listened to &amp; their feelings are respected</a:t>
            </a:r>
            <a:r>
              <a:rPr lang="en-GB" sz="2400" cap="none" dirty="0" smtClean="0"/>
              <a:t>  </a:t>
            </a:r>
          </a:p>
          <a:p>
            <a:pPr marL="0" indent="0">
              <a:lnSpc>
                <a:spcPct val="90000"/>
              </a:lnSpc>
              <a:buNone/>
            </a:pPr>
            <a:r>
              <a:rPr lang="en-GB" sz="2400" dirty="0"/>
              <a:t> </a:t>
            </a:r>
            <a:r>
              <a:rPr lang="en-GB" sz="2400" dirty="0" smtClean="0"/>
              <a:t> </a:t>
            </a:r>
            <a:r>
              <a:rPr lang="en-GB" sz="2400" cap="none" dirty="0" smtClean="0"/>
              <a:t>“</a:t>
            </a:r>
            <a:r>
              <a:rPr lang="en-GB" sz="2400" i="1" cap="none" dirty="0" smtClean="0"/>
              <a:t>I hear what you are saying and I understand that you feel angry”</a:t>
            </a:r>
          </a:p>
          <a:p>
            <a:pPr>
              <a:lnSpc>
                <a:spcPct val="90000"/>
              </a:lnSpc>
            </a:pPr>
            <a:r>
              <a:rPr lang="en-GB" sz="2400" b="1" cap="none" dirty="0" smtClean="0"/>
              <a:t>Valued &amp; worthwhile</a:t>
            </a:r>
            <a:r>
              <a:rPr lang="en-GB" sz="2400" cap="none" dirty="0" smtClean="0"/>
              <a:t> </a:t>
            </a:r>
          </a:p>
          <a:p>
            <a:pPr marL="0" indent="0">
              <a:lnSpc>
                <a:spcPct val="90000"/>
              </a:lnSpc>
              <a:buNone/>
            </a:pPr>
            <a:r>
              <a:rPr lang="en-GB" sz="2400" dirty="0"/>
              <a:t> </a:t>
            </a:r>
            <a:r>
              <a:rPr lang="en-GB" sz="2400" dirty="0" smtClean="0"/>
              <a:t>  </a:t>
            </a:r>
            <a:r>
              <a:rPr lang="en-GB" sz="2400" cap="none" dirty="0" smtClean="0"/>
              <a:t>“</a:t>
            </a:r>
            <a:r>
              <a:rPr lang="en-GB" sz="2400" i="1" dirty="0"/>
              <a:t>Y</a:t>
            </a:r>
            <a:r>
              <a:rPr lang="en-GB" sz="2400" i="1" cap="none" dirty="0" smtClean="0"/>
              <a:t>ou are a very important member of this class”</a:t>
            </a:r>
          </a:p>
          <a:p>
            <a:pPr marL="0" indent="0">
              <a:lnSpc>
                <a:spcPct val="90000"/>
              </a:lnSpc>
              <a:buNone/>
            </a:pPr>
            <a:r>
              <a:rPr lang="en-GB" sz="2400" cap="none" dirty="0" smtClean="0"/>
              <a:t>Children may not seem appreciative of this, they may contradict what you say and act as if they don’t care…but these are vital messages for the child to hear on a repeated basis and key to future progress </a:t>
            </a:r>
            <a:endParaRPr lang="en-GB" sz="2400" cap="none" dirty="0"/>
          </a:p>
        </p:txBody>
      </p:sp>
      <p:sp>
        <p:nvSpPr>
          <p:cNvPr id="2" name="Date Placeholder 1"/>
          <p:cNvSpPr>
            <a:spLocks noGrp="1"/>
          </p:cNvSpPr>
          <p:nvPr>
            <p:ph type="dt" sz="half" idx="10"/>
          </p:nvPr>
        </p:nvSpPr>
        <p:spPr>
          <a:xfrm>
            <a:off x="5828109" y="6407149"/>
            <a:ext cx="2057400" cy="365125"/>
          </a:xfrm>
        </p:spPr>
        <p:txBody>
          <a:bodyPr/>
          <a:lstStyle/>
          <a:p>
            <a:fld id="{A27D4AB0-386A-4714-93AE-696D8F2A9762}" type="datetime5">
              <a:rPr lang="en-GB" smtClean="0"/>
              <a:t>12-May-16</a:t>
            </a:fld>
            <a:endParaRPr lang="en-GB" dirty="0"/>
          </a:p>
        </p:txBody>
      </p:sp>
      <p:sp>
        <p:nvSpPr>
          <p:cNvPr id="3" name="Footer Placeholder 2"/>
          <p:cNvSpPr>
            <a:spLocks noGrp="1"/>
          </p:cNvSpPr>
          <p:nvPr>
            <p:ph type="ftr" sz="quarter" idx="11"/>
          </p:nvPr>
        </p:nvSpPr>
        <p:spPr>
          <a:xfrm>
            <a:off x="395536" y="6415087"/>
            <a:ext cx="5004665" cy="365125"/>
          </a:xfrm>
        </p:spPr>
        <p:txBody>
          <a:bodyPr/>
          <a:lstStyle/>
          <a:p>
            <a:r>
              <a:rPr lang="en-GB" dirty="0" smtClean="0"/>
              <a:t>Falkirk Council Educational Psychology Service </a:t>
            </a:r>
            <a:endParaRPr lang="en-GB" dirty="0"/>
          </a:p>
        </p:txBody>
      </p:sp>
      <p:sp>
        <p:nvSpPr>
          <p:cNvPr id="4" name="Slide Number Placeholder 3"/>
          <p:cNvSpPr>
            <a:spLocks noGrp="1"/>
          </p:cNvSpPr>
          <p:nvPr>
            <p:ph type="sldNum" sz="quarter" idx="12"/>
          </p:nvPr>
        </p:nvSpPr>
        <p:spPr>
          <a:xfrm>
            <a:off x="7885509" y="6407148"/>
            <a:ext cx="573161" cy="365125"/>
          </a:xfrm>
        </p:spPr>
        <p:txBody>
          <a:bodyPr/>
          <a:lstStyle/>
          <a:p>
            <a:fld id="{85C91822-71C5-49C9-999E-A58F5F072913}" type="slidenum">
              <a:rPr lang="en-GB" smtClean="0"/>
              <a:pPr/>
              <a:t>11</a:t>
            </a:fld>
            <a:endParaRPr lang="en-GB" dirty="0"/>
          </a:p>
        </p:txBody>
      </p:sp>
      <p:sp>
        <p:nvSpPr>
          <p:cNvPr id="5" name="Rectangle 4"/>
          <p:cNvSpPr/>
          <p:nvPr/>
        </p:nvSpPr>
        <p:spPr>
          <a:xfrm>
            <a:off x="395536" y="1572872"/>
            <a:ext cx="6705926" cy="461665"/>
          </a:xfrm>
          <a:prstGeom prst="rect">
            <a:avLst/>
          </a:prstGeom>
        </p:spPr>
        <p:txBody>
          <a:bodyPr wrap="square">
            <a:spAutoFit/>
          </a:bodyPr>
          <a:lstStyle/>
          <a:p>
            <a:r>
              <a:rPr lang="en-GB" sz="2400" b="1" dirty="0"/>
              <a:t>Children Need To Know That They Are…</a:t>
            </a:r>
          </a:p>
        </p:txBody>
      </p:sp>
      <p:sp>
        <p:nvSpPr>
          <p:cNvPr id="8" name="Rectangle 2"/>
          <p:cNvSpPr>
            <a:spLocks noGrp="1" noChangeArrowheads="1"/>
          </p:cNvSpPr>
          <p:nvPr>
            <p:ph type="title"/>
          </p:nvPr>
        </p:nvSpPr>
        <p:spPr>
          <a:xfrm>
            <a:off x="395536" y="378555"/>
            <a:ext cx="7772400" cy="1008062"/>
          </a:xfrm>
        </p:spPr>
        <p:txBody>
          <a:bodyPr>
            <a:normAutofit fontScale="90000"/>
          </a:bodyPr>
          <a:lstStyle/>
          <a:p>
            <a:r>
              <a:rPr lang="en-GB" cap="none" dirty="0" smtClean="0"/>
              <a:t> </a:t>
            </a:r>
            <a:br>
              <a:rPr lang="en-GB" cap="none" dirty="0" smtClean="0"/>
            </a:br>
            <a:r>
              <a:rPr lang="en-GB" sz="3600" dirty="0" smtClean="0">
                <a:latin typeface="Calibri" panose="020F0502020204030204" pitchFamily="34" charset="0"/>
                <a:cs typeface="Calibri" panose="020F0502020204030204" pitchFamily="34" charset="0"/>
              </a:rPr>
              <a:t>Language is understood as a vital means of communication across the school context</a:t>
            </a:r>
            <a:br>
              <a:rPr lang="en-GB" sz="3600" dirty="0" smtClean="0">
                <a:latin typeface="Calibri" panose="020F0502020204030204" pitchFamily="34" charset="0"/>
                <a:cs typeface="Calibri" panose="020F0502020204030204" pitchFamily="34" charset="0"/>
              </a:rPr>
            </a:br>
            <a:endParaRPr lang="en-GB" cap="non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lstStyle/>
          <a:p>
            <a:r>
              <a:rPr lang="en-US" altLang="en-US" dirty="0" smtClean="0"/>
              <a:t>Non </a:t>
            </a:r>
            <a:r>
              <a:rPr lang="en-US" altLang="en-US" dirty="0"/>
              <a:t>verbal Communication</a:t>
            </a:r>
          </a:p>
        </p:txBody>
      </p:sp>
      <p:sp>
        <p:nvSpPr>
          <p:cNvPr id="427011" name="Rectangle 3"/>
          <p:cNvSpPr>
            <a:spLocks noGrp="1" noChangeArrowheads="1"/>
          </p:cNvSpPr>
          <p:nvPr>
            <p:ph type="body" idx="1"/>
          </p:nvPr>
        </p:nvSpPr>
        <p:spPr/>
        <p:txBody>
          <a:bodyPr/>
          <a:lstStyle/>
          <a:p>
            <a:r>
              <a:rPr lang="en-US" altLang="en-US" dirty="0"/>
              <a:t>The manner in which you deliver your verbal messages</a:t>
            </a:r>
            <a:r>
              <a:rPr lang="en-US" altLang="en-US" dirty="0" smtClean="0"/>
              <a:t>.</a:t>
            </a:r>
          </a:p>
          <a:p>
            <a:endParaRPr lang="en-US" altLang="en-US" dirty="0"/>
          </a:p>
          <a:p>
            <a:r>
              <a:rPr lang="en-US" altLang="en-US" dirty="0"/>
              <a:t>The inflection of your voice determines how a message is perceived by nuances in </a:t>
            </a:r>
            <a:r>
              <a:rPr lang="en-US" altLang="en-US" dirty="0" smtClean="0"/>
              <a:t>tone and volume </a:t>
            </a:r>
          </a:p>
          <a:p>
            <a:endParaRPr lang="en-US" altLang="en-US" dirty="0"/>
          </a:p>
          <a:p>
            <a:r>
              <a:rPr lang="en-US" altLang="en-US" dirty="0"/>
              <a:t>Only 10-15% of our message are perceived by the words used.</a:t>
            </a:r>
          </a:p>
          <a:p>
            <a:pPr marL="0" indent="0">
              <a:buNone/>
            </a:pPr>
            <a:endParaRPr lang="en-US" altLang="en-US" dirty="0"/>
          </a:p>
        </p:txBody>
      </p:sp>
    </p:spTree>
    <p:extLst>
      <p:ext uri="{BB962C8B-B14F-4D97-AF65-F5344CB8AC3E}">
        <p14:creationId xmlns:p14="http://schemas.microsoft.com/office/powerpoint/2010/main" val="3419830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1106" name="Picture 2" descr="teaching"/>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479425" y="846138"/>
            <a:ext cx="8196263" cy="5741987"/>
          </a:xfrm>
        </p:spPr>
      </p:pic>
    </p:spTree>
    <p:extLst>
      <p:ext uri="{BB962C8B-B14F-4D97-AF65-F5344CB8AC3E}">
        <p14:creationId xmlns:p14="http://schemas.microsoft.com/office/powerpoint/2010/main" val="447811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666859" y="332657"/>
            <a:ext cx="7773338" cy="1084982"/>
          </a:xfrm>
        </p:spPr>
        <p:txBody>
          <a:bodyPr>
            <a:noAutofit/>
          </a:bodyPr>
          <a:lstStyle/>
          <a:p>
            <a:r>
              <a:rPr lang="en-GB" sz="2800" cap="none" dirty="0" smtClean="0"/>
              <a:t>Emotional containment</a:t>
            </a:r>
            <a:endParaRPr lang="en-GB" sz="2800" cap="none" dirty="0"/>
          </a:p>
        </p:txBody>
      </p:sp>
      <p:sp>
        <p:nvSpPr>
          <p:cNvPr id="230403" name="Rectangle 3"/>
          <p:cNvSpPr>
            <a:spLocks noGrp="1" noChangeArrowheads="1"/>
          </p:cNvSpPr>
          <p:nvPr>
            <p:ph idx="1"/>
          </p:nvPr>
        </p:nvSpPr>
        <p:spPr>
          <a:xfrm>
            <a:off x="914400" y="1600200"/>
            <a:ext cx="7772400" cy="4924425"/>
          </a:xfrm>
        </p:spPr>
        <p:txBody>
          <a:bodyPr>
            <a:normAutofit fontScale="92500" lnSpcReduction="10000"/>
          </a:bodyPr>
          <a:lstStyle/>
          <a:p>
            <a:pPr>
              <a:lnSpc>
                <a:spcPct val="90000"/>
              </a:lnSpc>
            </a:pPr>
            <a:endParaRPr lang="en-GB" sz="2400" dirty="0" smtClean="0"/>
          </a:p>
          <a:p>
            <a:pPr marL="0" indent="0">
              <a:lnSpc>
                <a:spcPct val="90000"/>
              </a:lnSpc>
              <a:buNone/>
            </a:pPr>
            <a:endParaRPr lang="en-GB" sz="2400" dirty="0" smtClean="0"/>
          </a:p>
          <a:p>
            <a:pPr marL="0" indent="0">
              <a:lnSpc>
                <a:spcPct val="90000"/>
              </a:lnSpc>
              <a:buNone/>
            </a:pPr>
            <a:r>
              <a:rPr lang="en-GB" sz="2400" dirty="0" smtClean="0"/>
              <a:t>Support others in interpreting</a:t>
            </a:r>
            <a:r>
              <a:rPr lang="en-GB" sz="2400" cap="none" dirty="0" smtClean="0"/>
              <a:t> their feelings for them </a:t>
            </a:r>
          </a:p>
          <a:p>
            <a:pPr lvl="1">
              <a:lnSpc>
                <a:spcPct val="90000"/>
              </a:lnSpc>
            </a:pPr>
            <a:r>
              <a:rPr lang="en-GB" sz="2200" cap="none" dirty="0" smtClean="0"/>
              <a:t>Label the emotions they are showing </a:t>
            </a:r>
          </a:p>
          <a:p>
            <a:pPr lvl="1">
              <a:lnSpc>
                <a:spcPct val="90000"/>
              </a:lnSpc>
            </a:pPr>
            <a:r>
              <a:rPr lang="en-GB" sz="2200" cap="none" dirty="0" smtClean="0"/>
              <a:t>Give the message that all feelings are ok to feel</a:t>
            </a:r>
          </a:p>
          <a:p>
            <a:pPr lvl="1">
              <a:lnSpc>
                <a:spcPct val="90000"/>
              </a:lnSpc>
            </a:pPr>
            <a:r>
              <a:rPr lang="en-GB" sz="2200" cap="none" dirty="0" smtClean="0"/>
              <a:t>Show understanding of why they may be feeling that way</a:t>
            </a:r>
          </a:p>
          <a:p>
            <a:pPr>
              <a:lnSpc>
                <a:spcPct val="90000"/>
              </a:lnSpc>
            </a:pPr>
            <a:endParaRPr lang="en-GB" sz="2400" cap="none" dirty="0" smtClean="0"/>
          </a:p>
          <a:p>
            <a:pPr>
              <a:lnSpc>
                <a:spcPct val="90000"/>
              </a:lnSpc>
            </a:pPr>
            <a:r>
              <a:rPr lang="en-GB" sz="2400" cap="none" dirty="0" smtClean="0"/>
              <a:t>Explore how other people may feel and how they show their feelings</a:t>
            </a:r>
          </a:p>
          <a:p>
            <a:pPr>
              <a:lnSpc>
                <a:spcPct val="90000"/>
              </a:lnSpc>
              <a:buFont typeface="Wingdings" pitchFamily="2" charset="2"/>
              <a:buNone/>
            </a:pPr>
            <a:endParaRPr lang="en-GB" sz="2400" cap="none" dirty="0" smtClean="0"/>
          </a:p>
          <a:p>
            <a:pPr>
              <a:lnSpc>
                <a:spcPct val="90000"/>
              </a:lnSpc>
            </a:pPr>
            <a:r>
              <a:rPr lang="en-GB" sz="2400" cap="none" dirty="0" smtClean="0"/>
              <a:t>Help child to regulate emotions through scripting such as self regulation scripting </a:t>
            </a:r>
          </a:p>
          <a:p>
            <a:pPr>
              <a:lnSpc>
                <a:spcPct val="90000"/>
              </a:lnSpc>
              <a:buFont typeface="Wingdings" pitchFamily="2" charset="2"/>
              <a:buNone/>
            </a:pPr>
            <a:endParaRPr lang="en-GB" sz="2400" cap="none" dirty="0" smtClean="0"/>
          </a:p>
          <a:p>
            <a:pPr>
              <a:lnSpc>
                <a:spcPct val="90000"/>
              </a:lnSpc>
            </a:pPr>
            <a:r>
              <a:rPr lang="en-GB" sz="2400" cap="none" dirty="0" smtClean="0"/>
              <a:t>Try to offer </a:t>
            </a:r>
            <a:r>
              <a:rPr lang="en-GB" sz="2400" b="1" cap="none" dirty="0" smtClean="0"/>
              <a:t>emotional containment</a:t>
            </a:r>
            <a:endParaRPr lang="en-GB" sz="2400" cap="none" dirty="0"/>
          </a:p>
        </p:txBody>
      </p:sp>
      <p:sp>
        <p:nvSpPr>
          <p:cNvPr id="2" name="Date Placeholder 1"/>
          <p:cNvSpPr>
            <a:spLocks noGrp="1"/>
          </p:cNvSpPr>
          <p:nvPr>
            <p:ph type="dt" sz="half" idx="10"/>
          </p:nvPr>
        </p:nvSpPr>
        <p:spPr>
          <a:xfrm>
            <a:off x="5828109" y="6342061"/>
            <a:ext cx="2057400" cy="365125"/>
          </a:xfrm>
        </p:spPr>
        <p:txBody>
          <a:bodyPr/>
          <a:lstStyle/>
          <a:p>
            <a:fld id="{F438FBAE-5491-40DF-9C1B-C7FC48E4B879}" type="datetime5">
              <a:rPr lang="en-GB" smtClean="0"/>
              <a:t>12-May-16</a:t>
            </a:fld>
            <a:endParaRPr lang="en-GB" dirty="0"/>
          </a:p>
        </p:txBody>
      </p:sp>
      <p:sp>
        <p:nvSpPr>
          <p:cNvPr id="3" name="Footer Placeholder 2"/>
          <p:cNvSpPr>
            <a:spLocks noGrp="1"/>
          </p:cNvSpPr>
          <p:nvPr>
            <p:ph type="ftr" sz="quarter" idx="11"/>
          </p:nvPr>
        </p:nvSpPr>
        <p:spPr>
          <a:xfrm>
            <a:off x="666859" y="6342062"/>
            <a:ext cx="5004665" cy="365125"/>
          </a:xfrm>
        </p:spPr>
        <p:txBody>
          <a:bodyPr/>
          <a:lstStyle/>
          <a:p>
            <a:r>
              <a:rPr lang="en-GB" dirty="0" smtClean="0"/>
              <a:t>Falkirk Council Educational Psychology Service </a:t>
            </a:r>
            <a:endParaRPr lang="en-GB" dirty="0"/>
          </a:p>
        </p:txBody>
      </p:sp>
      <p:sp>
        <p:nvSpPr>
          <p:cNvPr id="4" name="Slide Number Placeholder 3"/>
          <p:cNvSpPr>
            <a:spLocks noGrp="1"/>
          </p:cNvSpPr>
          <p:nvPr>
            <p:ph type="sldNum" sz="quarter" idx="12"/>
          </p:nvPr>
        </p:nvSpPr>
        <p:spPr>
          <a:xfrm>
            <a:off x="7885509" y="6342060"/>
            <a:ext cx="573161" cy="365125"/>
          </a:xfrm>
        </p:spPr>
        <p:txBody>
          <a:bodyPr/>
          <a:lstStyle/>
          <a:p>
            <a:fld id="{85C91822-71C5-49C9-999E-A58F5F072913}" type="slidenum">
              <a:rPr lang="en-GB" smtClean="0"/>
              <a:pPr/>
              <a:t>14</a:t>
            </a:fld>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1046" y="331389"/>
            <a:ext cx="2885754" cy="180867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685332" y="260648"/>
            <a:ext cx="7773338" cy="1596177"/>
          </a:xfrm>
        </p:spPr>
        <p:txBody>
          <a:bodyPr/>
          <a:lstStyle/>
          <a:p>
            <a:r>
              <a:rPr lang="en-GB" cap="none" dirty="0" smtClean="0"/>
              <a:t>Feelings: Common Difficulties </a:t>
            </a:r>
            <a:endParaRPr lang="en-GB" cap="none" dirty="0"/>
          </a:p>
        </p:txBody>
      </p:sp>
      <p:sp>
        <p:nvSpPr>
          <p:cNvPr id="229379" name="Rectangle 3"/>
          <p:cNvSpPr>
            <a:spLocks noGrp="1" noChangeArrowheads="1"/>
          </p:cNvSpPr>
          <p:nvPr>
            <p:ph idx="1"/>
          </p:nvPr>
        </p:nvSpPr>
        <p:spPr>
          <a:xfrm>
            <a:off x="914400" y="1600200"/>
            <a:ext cx="7772400" cy="4997450"/>
          </a:xfrm>
        </p:spPr>
        <p:txBody>
          <a:bodyPr>
            <a:normAutofit/>
          </a:bodyPr>
          <a:lstStyle/>
          <a:p>
            <a:pPr>
              <a:lnSpc>
                <a:spcPct val="80000"/>
              </a:lnSpc>
            </a:pPr>
            <a:r>
              <a:rPr lang="en-GB" sz="2400" cap="none" dirty="0" smtClean="0"/>
              <a:t>Transference –</a:t>
            </a:r>
            <a:r>
              <a:rPr lang="en-GB" cap="none" dirty="0" smtClean="0"/>
              <a:t> </a:t>
            </a:r>
            <a:r>
              <a:rPr lang="en-GB" sz="2400" cap="none" dirty="0" smtClean="0"/>
              <a:t>feelings or expectations from previous experiences are transferred to the current situation </a:t>
            </a:r>
          </a:p>
          <a:p>
            <a:pPr lvl="1">
              <a:lnSpc>
                <a:spcPct val="80000"/>
              </a:lnSpc>
            </a:pPr>
            <a:r>
              <a:rPr lang="en-GB" sz="2200" cap="none" dirty="0" smtClean="0"/>
              <a:t>Translate to</a:t>
            </a:r>
            <a:r>
              <a:rPr lang="en-GB" sz="2200" b="1" cap="none" dirty="0" smtClean="0"/>
              <a:t> </a:t>
            </a:r>
            <a:r>
              <a:rPr lang="en-GB" sz="2200" cap="none" dirty="0" smtClean="0"/>
              <a:t>the here and now </a:t>
            </a:r>
            <a:r>
              <a:rPr lang="en-GB" sz="2200" cap="none" dirty="0" err="1" smtClean="0"/>
              <a:t>ie</a:t>
            </a:r>
            <a:r>
              <a:rPr lang="en-GB" sz="2200" cap="none" dirty="0" smtClean="0"/>
              <a:t> social stories</a:t>
            </a:r>
          </a:p>
          <a:p>
            <a:pPr>
              <a:lnSpc>
                <a:spcPct val="80000"/>
              </a:lnSpc>
            </a:pPr>
            <a:endParaRPr lang="en-GB" cap="none" dirty="0" smtClean="0"/>
          </a:p>
          <a:p>
            <a:pPr>
              <a:lnSpc>
                <a:spcPct val="80000"/>
              </a:lnSpc>
            </a:pPr>
            <a:r>
              <a:rPr lang="en-GB" sz="2400" cap="none" dirty="0" smtClean="0"/>
              <a:t>Projection - feelings projected onto the adult </a:t>
            </a:r>
          </a:p>
          <a:p>
            <a:pPr lvl="1">
              <a:lnSpc>
                <a:spcPct val="80000"/>
              </a:lnSpc>
            </a:pPr>
            <a:r>
              <a:rPr lang="en-GB" sz="2200" cap="none" dirty="0" smtClean="0"/>
              <a:t>Don’t take personally</a:t>
            </a:r>
          </a:p>
          <a:p>
            <a:pPr lvl="1">
              <a:lnSpc>
                <a:spcPct val="80000"/>
              </a:lnSpc>
            </a:pPr>
            <a:r>
              <a:rPr lang="en-GB" sz="2200" cap="none" dirty="0" smtClean="0"/>
              <a:t>Be aware of what ‘hooks’ the child may try to use</a:t>
            </a:r>
          </a:p>
          <a:p>
            <a:pPr lvl="1">
              <a:lnSpc>
                <a:spcPct val="80000"/>
              </a:lnSpc>
            </a:pPr>
            <a:r>
              <a:rPr lang="en-GB" sz="2200" cap="none" dirty="0" smtClean="0"/>
              <a:t>Acknowledge feelings</a:t>
            </a:r>
          </a:p>
          <a:p>
            <a:pPr lvl="1">
              <a:lnSpc>
                <a:spcPct val="80000"/>
              </a:lnSpc>
            </a:pPr>
            <a:r>
              <a:rPr lang="en-GB" sz="2200" cap="none" dirty="0" smtClean="0"/>
              <a:t>Remain calm in asserting they are there to help</a:t>
            </a:r>
            <a:endParaRPr lang="en-GB" sz="2200" cap="none" dirty="0"/>
          </a:p>
        </p:txBody>
      </p:sp>
      <p:sp>
        <p:nvSpPr>
          <p:cNvPr id="2" name="Date Placeholder 1"/>
          <p:cNvSpPr>
            <a:spLocks noGrp="1"/>
          </p:cNvSpPr>
          <p:nvPr>
            <p:ph type="dt" sz="half" idx="10"/>
          </p:nvPr>
        </p:nvSpPr>
        <p:spPr>
          <a:xfrm>
            <a:off x="5828109" y="6309032"/>
            <a:ext cx="2057400" cy="365125"/>
          </a:xfrm>
        </p:spPr>
        <p:txBody>
          <a:bodyPr/>
          <a:lstStyle/>
          <a:p>
            <a:fld id="{D7E9D20C-319D-4E07-8A2C-4E369DE7B845}" type="datetime5">
              <a:rPr lang="en-GB" smtClean="0"/>
              <a:t>12-May-16</a:t>
            </a:fld>
            <a:endParaRPr lang="en-GB" dirty="0"/>
          </a:p>
        </p:txBody>
      </p:sp>
      <p:sp>
        <p:nvSpPr>
          <p:cNvPr id="3" name="Footer Placeholder 2"/>
          <p:cNvSpPr>
            <a:spLocks noGrp="1"/>
          </p:cNvSpPr>
          <p:nvPr>
            <p:ph type="ftr" sz="quarter" idx="11"/>
          </p:nvPr>
        </p:nvSpPr>
        <p:spPr>
          <a:xfrm>
            <a:off x="611560" y="6309320"/>
            <a:ext cx="5004665" cy="365125"/>
          </a:xfrm>
        </p:spPr>
        <p:txBody>
          <a:bodyPr/>
          <a:lstStyle/>
          <a:p>
            <a:r>
              <a:rPr lang="en-GB" dirty="0" smtClean="0"/>
              <a:t>Falkirk Council Educational Psychology Service </a:t>
            </a:r>
            <a:endParaRPr lang="en-GB" dirty="0"/>
          </a:p>
        </p:txBody>
      </p:sp>
      <p:sp>
        <p:nvSpPr>
          <p:cNvPr id="4" name="Slide Number Placeholder 3"/>
          <p:cNvSpPr>
            <a:spLocks noGrp="1"/>
          </p:cNvSpPr>
          <p:nvPr>
            <p:ph type="sldNum" sz="quarter" idx="12"/>
          </p:nvPr>
        </p:nvSpPr>
        <p:spPr>
          <a:xfrm>
            <a:off x="7885509" y="6311977"/>
            <a:ext cx="573161" cy="365125"/>
          </a:xfrm>
        </p:spPr>
        <p:txBody>
          <a:bodyPr/>
          <a:lstStyle/>
          <a:p>
            <a:fld id="{85C91822-71C5-49C9-999E-A58F5F072913}" type="slidenum">
              <a:rPr lang="en-GB" smtClean="0"/>
              <a:pPr/>
              <a:t>15</a:t>
            </a:fld>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661668" y="332656"/>
            <a:ext cx="7773338" cy="1596177"/>
          </a:xfrm>
        </p:spPr>
        <p:txBody>
          <a:bodyPr>
            <a:normAutofit/>
          </a:bodyPr>
          <a:lstStyle/>
          <a:p>
            <a:r>
              <a:rPr lang="en-GB" sz="2400" cap="none" dirty="0" smtClean="0">
                <a:solidFill>
                  <a:schemeClr val="tx1"/>
                </a:solidFill>
              </a:rPr>
              <a:t>Supporting Feelings And Managing Behaviour </a:t>
            </a:r>
            <a:endParaRPr lang="en-GB" sz="2400" cap="none" dirty="0">
              <a:solidFill>
                <a:schemeClr val="tx1"/>
              </a:solidFill>
            </a:endParaRPr>
          </a:p>
        </p:txBody>
      </p:sp>
      <p:sp>
        <p:nvSpPr>
          <p:cNvPr id="222211" name="Rectangle 3"/>
          <p:cNvSpPr>
            <a:spLocks noGrp="1" noChangeArrowheads="1"/>
          </p:cNvSpPr>
          <p:nvPr>
            <p:ph idx="1"/>
          </p:nvPr>
        </p:nvSpPr>
        <p:spPr>
          <a:xfrm>
            <a:off x="914400" y="1600200"/>
            <a:ext cx="7772400" cy="4924425"/>
          </a:xfrm>
        </p:spPr>
        <p:txBody>
          <a:bodyPr>
            <a:normAutofit/>
          </a:bodyPr>
          <a:lstStyle/>
          <a:p>
            <a:pPr>
              <a:lnSpc>
                <a:spcPct val="90000"/>
              </a:lnSpc>
            </a:pPr>
            <a:r>
              <a:rPr lang="en-GB" sz="2400" cap="none" dirty="0" smtClean="0"/>
              <a:t>At all times communicate 2 key messages of: </a:t>
            </a:r>
          </a:p>
          <a:p>
            <a:pPr lvl="1">
              <a:lnSpc>
                <a:spcPct val="90000"/>
              </a:lnSpc>
            </a:pPr>
            <a:r>
              <a:rPr lang="en-GB" sz="2200" cap="none" dirty="0" smtClean="0"/>
              <a:t>Respecting their feelings</a:t>
            </a:r>
          </a:p>
          <a:p>
            <a:pPr lvl="1">
              <a:lnSpc>
                <a:spcPct val="90000"/>
              </a:lnSpc>
            </a:pPr>
            <a:r>
              <a:rPr lang="en-GB" sz="2200" cap="none" dirty="0" smtClean="0"/>
              <a:t>Offering boundaries for their behaviour</a:t>
            </a:r>
          </a:p>
          <a:p>
            <a:pPr>
              <a:lnSpc>
                <a:spcPct val="90000"/>
              </a:lnSpc>
              <a:buFont typeface="Wingdings" pitchFamily="2" charset="2"/>
              <a:buNone/>
            </a:pPr>
            <a:endParaRPr lang="en-GB" sz="2400" cap="none" dirty="0" smtClean="0"/>
          </a:p>
          <a:p>
            <a:pPr>
              <a:lnSpc>
                <a:spcPct val="90000"/>
              </a:lnSpc>
            </a:pPr>
            <a:r>
              <a:rPr lang="en-GB" sz="2400" cap="none" dirty="0" smtClean="0"/>
              <a:t>Behaviour can be seen as a means of communicating</a:t>
            </a:r>
          </a:p>
          <a:p>
            <a:pPr>
              <a:lnSpc>
                <a:spcPct val="90000"/>
              </a:lnSpc>
              <a:buFont typeface="Wingdings" pitchFamily="2" charset="2"/>
              <a:buNone/>
            </a:pPr>
            <a:endParaRPr lang="en-GB" sz="2400" cap="none" dirty="0" smtClean="0"/>
          </a:p>
          <a:p>
            <a:pPr>
              <a:lnSpc>
                <a:spcPct val="90000"/>
              </a:lnSpc>
            </a:pPr>
            <a:r>
              <a:rPr lang="en-GB" sz="2400" cap="none" dirty="0" smtClean="0"/>
              <a:t>When the child is calm: </a:t>
            </a:r>
          </a:p>
          <a:p>
            <a:pPr lvl="1">
              <a:lnSpc>
                <a:spcPct val="90000"/>
              </a:lnSpc>
            </a:pPr>
            <a:r>
              <a:rPr lang="en-GB" sz="2200" cap="none" dirty="0" smtClean="0"/>
              <a:t>Name the unacceptable behaviour</a:t>
            </a:r>
          </a:p>
          <a:p>
            <a:pPr lvl="1">
              <a:lnSpc>
                <a:spcPct val="90000"/>
              </a:lnSpc>
            </a:pPr>
            <a:r>
              <a:rPr lang="en-GB" sz="2200" cap="none" dirty="0" smtClean="0"/>
              <a:t>Work on a restorative task to resolve the harm caused </a:t>
            </a:r>
          </a:p>
          <a:p>
            <a:pPr lvl="1">
              <a:lnSpc>
                <a:spcPct val="90000"/>
              </a:lnSpc>
            </a:pPr>
            <a:r>
              <a:rPr lang="en-GB" sz="2200" cap="none" dirty="0" smtClean="0"/>
              <a:t>Offer hope to the child that you will help them practise to keep their fear under control </a:t>
            </a:r>
          </a:p>
          <a:p>
            <a:pPr lvl="1">
              <a:lnSpc>
                <a:spcPct val="90000"/>
              </a:lnSpc>
            </a:pPr>
            <a:r>
              <a:rPr lang="en-GB" sz="2200" cap="none" dirty="0" smtClean="0"/>
              <a:t>Indicate that the relationship is still intact</a:t>
            </a:r>
            <a:endParaRPr lang="en-GB" sz="2200" cap="none" dirty="0"/>
          </a:p>
        </p:txBody>
      </p:sp>
      <p:sp>
        <p:nvSpPr>
          <p:cNvPr id="2" name="Date Placeholder 1"/>
          <p:cNvSpPr>
            <a:spLocks noGrp="1"/>
          </p:cNvSpPr>
          <p:nvPr>
            <p:ph type="dt" sz="half" idx="10"/>
          </p:nvPr>
        </p:nvSpPr>
        <p:spPr>
          <a:xfrm>
            <a:off x="5773285" y="6341774"/>
            <a:ext cx="2057400" cy="365125"/>
          </a:xfrm>
        </p:spPr>
        <p:txBody>
          <a:bodyPr/>
          <a:lstStyle/>
          <a:p>
            <a:fld id="{5ADBF8DE-B0B2-4F64-84FC-EE6A1DC5265B}" type="datetime5">
              <a:rPr lang="en-GB" smtClean="0"/>
              <a:t>12-May-16</a:t>
            </a:fld>
            <a:endParaRPr lang="en-GB" dirty="0"/>
          </a:p>
        </p:txBody>
      </p:sp>
      <p:sp>
        <p:nvSpPr>
          <p:cNvPr id="3" name="Footer Placeholder 2"/>
          <p:cNvSpPr>
            <a:spLocks noGrp="1"/>
          </p:cNvSpPr>
          <p:nvPr>
            <p:ph type="ftr" sz="quarter" idx="11"/>
          </p:nvPr>
        </p:nvSpPr>
        <p:spPr>
          <a:xfrm>
            <a:off x="539552" y="6342062"/>
            <a:ext cx="5004665" cy="365125"/>
          </a:xfrm>
        </p:spPr>
        <p:txBody>
          <a:bodyPr/>
          <a:lstStyle/>
          <a:p>
            <a:r>
              <a:rPr lang="en-GB" dirty="0" smtClean="0"/>
              <a:t>Falkirk Council Educational Psychology Service </a:t>
            </a:r>
            <a:endParaRPr lang="en-GB" dirty="0"/>
          </a:p>
        </p:txBody>
      </p:sp>
      <p:sp>
        <p:nvSpPr>
          <p:cNvPr id="4" name="Slide Number Placeholder 3"/>
          <p:cNvSpPr>
            <a:spLocks noGrp="1"/>
          </p:cNvSpPr>
          <p:nvPr>
            <p:ph type="sldNum" sz="quarter" idx="12"/>
          </p:nvPr>
        </p:nvSpPr>
        <p:spPr>
          <a:xfrm>
            <a:off x="7852252" y="6341774"/>
            <a:ext cx="573161" cy="365125"/>
          </a:xfrm>
        </p:spPr>
        <p:txBody>
          <a:bodyPr/>
          <a:lstStyle/>
          <a:p>
            <a:fld id="{85C91822-71C5-49C9-999E-A58F5F072913}" type="slidenum">
              <a:rPr lang="en-GB" smtClean="0"/>
              <a:pPr/>
              <a:t>16</a:t>
            </a:fld>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r>
              <a:rPr lang="en-GB" cap="none" dirty="0" smtClean="0"/>
              <a:t>Creating A Soothing Environment  </a:t>
            </a:r>
            <a:endParaRPr lang="en-GB" cap="none" dirty="0"/>
          </a:p>
        </p:txBody>
      </p:sp>
      <p:sp>
        <p:nvSpPr>
          <p:cNvPr id="218115" name="Rectangle 3"/>
          <p:cNvSpPr>
            <a:spLocks noGrp="1" noChangeArrowheads="1"/>
          </p:cNvSpPr>
          <p:nvPr>
            <p:ph idx="1"/>
          </p:nvPr>
        </p:nvSpPr>
        <p:spPr/>
        <p:txBody>
          <a:bodyPr>
            <a:normAutofit/>
          </a:bodyPr>
          <a:lstStyle/>
          <a:p>
            <a:r>
              <a:rPr lang="en-GB" sz="2400" cap="none" dirty="0" smtClean="0"/>
              <a:t>Hyper vigilance can be seen in the:  </a:t>
            </a:r>
          </a:p>
          <a:p>
            <a:pPr lvl="1"/>
            <a:r>
              <a:rPr lang="en-GB" sz="2200" cap="none" dirty="0" smtClean="0"/>
              <a:t>Classroom </a:t>
            </a:r>
            <a:r>
              <a:rPr lang="en-GB" sz="2200" i="1" cap="none" dirty="0" smtClean="0"/>
              <a:t>always turning around</a:t>
            </a:r>
            <a:r>
              <a:rPr lang="en-GB" sz="2200" cap="none" dirty="0" smtClean="0"/>
              <a:t> </a:t>
            </a:r>
          </a:p>
          <a:p>
            <a:pPr lvl="1"/>
            <a:r>
              <a:rPr lang="en-GB" sz="2200" cap="none" dirty="0" smtClean="0"/>
              <a:t>Dining hall </a:t>
            </a:r>
            <a:r>
              <a:rPr lang="en-GB" sz="2200" i="1" cap="none" dirty="0" smtClean="0"/>
              <a:t>too distracted to eat</a:t>
            </a:r>
            <a:r>
              <a:rPr lang="en-GB" sz="2200" cap="none" dirty="0" smtClean="0"/>
              <a:t> </a:t>
            </a:r>
          </a:p>
          <a:p>
            <a:pPr lvl="1"/>
            <a:r>
              <a:rPr lang="en-GB" sz="2200" cap="none" dirty="0" smtClean="0"/>
              <a:t>Playground </a:t>
            </a:r>
            <a:r>
              <a:rPr lang="en-GB" sz="2200" i="1" cap="none" dirty="0" smtClean="0"/>
              <a:t>overwhelmed</a:t>
            </a:r>
            <a:r>
              <a:rPr lang="en-GB" sz="2200" cap="none" dirty="0" smtClean="0"/>
              <a:t> </a:t>
            </a:r>
          </a:p>
          <a:p>
            <a:endParaRPr lang="en-GB" sz="2400" cap="none" dirty="0" smtClean="0"/>
          </a:p>
          <a:p>
            <a:r>
              <a:rPr lang="en-GB" sz="2400" cap="none" dirty="0" smtClean="0"/>
              <a:t>Approaches: </a:t>
            </a:r>
          </a:p>
          <a:p>
            <a:pPr lvl="1"/>
            <a:r>
              <a:rPr lang="en-GB" sz="2200" cap="none" dirty="0" smtClean="0"/>
              <a:t>Be aware of sensory aspects (hearing, vision, touch, proxemics, smell, taste, quiet times, low lights, </a:t>
            </a:r>
            <a:r>
              <a:rPr lang="en-GB" sz="2200" cap="none" dirty="0" err="1" smtClean="0"/>
              <a:t>etc</a:t>
            </a:r>
            <a:r>
              <a:rPr lang="en-GB" sz="2200" cap="none" dirty="0" smtClean="0"/>
              <a:t>)</a:t>
            </a:r>
          </a:p>
          <a:p>
            <a:pPr lvl="1"/>
            <a:r>
              <a:rPr lang="en-GB" sz="2200" cap="none" dirty="0" smtClean="0"/>
              <a:t>Consider seating to minimise distractions</a:t>
            </a:r>
          </a:p>
          <a:p>
            <a:pPr lvl="1"/>
            <a:r>
              <a:rPr lang="en-GB" sz="2200" cap="none" dirty="0" smtClean="0"/>
              <a:t>Use social stories </a:t>
            </a:r>
            <a:r>
              <a:rPr lang="en-GB" sz="2200" cap="none" dirty="0" err="1" smtClean="0"/>
              <a:t>ie</a:t>
            </a:r>
            <a:r>
              <a:rPr lang="en-GB" sz="2200" cap="none" dirty="0" smtClean="0"/>
              <a:t> what to do in a noisy environment  </a:t>
            </a:r>
            <a:endParaRPr lang="en-GB" sz="2200" cap="none" dirty="0"/>
          </a:p>
        </p:txBody>
      </p:sp>
      <p:sp>
        <p:nvSpPr>
          <p:cNvPr id="2" name="Date Placeholder 1"/>
          <p:cNvSpPr>
            <a:spLocks noGrp="1"/>
          </p:cNvSpPr>
          <p:nvPr>
            <p:ph type="dt" sz="half" idx="10"/>
          </p:nvPr>
        </p:nvSpPr>
        <p:spPr/>
        <p:txBody>
          <a:bodyPr/>
          <a:lstStyle/>
          <a:p>
            <a:fld id="{538CE78C-BB61-4806-BCA9-49A49F0CF283}" type="datetime5">
              <a:rPr lang="en-GB" smtClean="0"/>
              <a:t>12-May-16</a:t>
            </a:fld>
            <a:endParaRPr lang="en-GB"/>
          </a:p>
        </p:txBody>
      </p:sp>
      <p:sp>
        <p:nvSpPr>
          <p:cNvPr id="3" name="Footer Placeholder 2"/>
          <p:cNvSpPr>
            <a:spLocks noGrp="1"/>
          </p:cNvSpPr>
          <p:nvPr>
            <p:ph type="ftr" sz="quarter" idx="11"/>
          </p:nvPr>
        </p:nvSpPr>
        <p:spPr/>
        <p:txBody>
          <a:bodyPr/>
          <a:lstStyle/>
          <a:p>
            <a:r>
              <a:rPr lang="en-GB" smtClean="0"/>
              <a:t>Falkirk Council Educational Psychology Service </a:t>
            </a:r>
            <a:endParaRPr lang="en-GB"/>
          </a:p>
        </p:txBody>
      </p:sp>
      <p:sp>
        <p:nvSpPr>
          <p:cNvPr id="4" name="Slide Number Placeholder 3"/>
          <p:cNvSpPr>
            <a:spLocks noGrp="1"/>
          </p:cNvSpPr>
          <p:nvPr>
            <p:ph type="sldNum" sz="quarter" idx="12"/>
          </p:nvPr>
        </p:nvSpPr>
        <p:spPr/>
        <p:txBody>
          <a:bodyPr/>
          <a:lstStyle/>
          <a:p>
            <a:fld id="{85C91822-71C5-49C9-999E-A58F5F072913}" type="slidenum">
              <a:rPr lang="en-GB" smtClean="0"/>
              <a:pPr/>
              <a:t>17</a:t>
            </a:fld>
            <a:endParaRPr lang="en-GB"/>
          </a:p>
        </p:txBody>
      </p:sp>
      <p:sp>
        <p:nvSpPr>
          <p:cNvPr id="218116" name="AutoShape 4"/>
          <p:cNvSpPr>
            <a:spLocks noChangeArrowheads="1"/>
          </p:cNvSpPr>
          <p:nvPr/>
        </p:nvSpPr>
        <p:spPr bwMode="auto">
          <a:xfrm>
            <a:off x="411956" y="4437112"/>
            <a:ext cx="433387" cy="360363"/>
          </a:xfrm>
          <a:prstGeom prst="rightArrow">
            <a:avLst>
              <a:gd name="adj1" fmla="val 50000"/>
              <a:gd name="adj2" fmla="val 30066"/>
            </a:avLst>
          </a:prstGeom>
          <a:solidFill>
            <a:schemeClr val="accent1"/>
          </a:solidFill>
          <a:ln w="9525">
            <a:solidFill>
              <a:schemeClr val="tx1"/>
            </a:solidFill>
            <a:miter lim="800000"/>
            <a:headEnd/>
            <a:tailEnd/>
          </a:ln>
          <a:effectLst/>
        </p:spPr>
        <p:txBody>
          <a:bodyPr wrap="none" anchor="ctr"/>
          <a:lstStyle/>
          <a:p>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685332" y="260648"/>
            <a:ext cx="7773338" cy="1596177"/>
          </a:xfrm>
        </p:spPr>
        <p:txBody>
          <a:bodyPr/>
          <a:lstStyle/>
          <a:p>
            <a:r>
              <a:rPr lang="en-GB" cap="none" dirty="0" smtClean="0"/>
              <a:t>Predictability &amp; Transitions  </a:t>
            </a:r>
            <a:endParaRPr lang="en-GB" cap="none" dirty="0"/>
          </a:p>
        </p:txBody>
      </p:sp>
      <p:sp>
        <p:nvSpPr>
          <p:cNvPr id="217091" name="Rectangle 3"/>
          <p:cNvSpPr>
            <a:spLocks noGrp="1" noChangeArrowheads="1"/>
          </p:cNvSpPr>
          <p:nvPr>
            <p:ph idx="1"/>
          </p:nvPr>
        </p:nvSpPr>
        <p:spPr>
          <a:xfrm>
            <a:off x="899592" y="1371326"/>
            <a:ext cx="7772400" cy="4997450"/>
          </a:xfrm>
        </p:spPr>
        <p:txBody>
          <a:bodyPr>
            <a:normAutofit/>
          </a:bodyPr>
          <a:lstStyle/>
          <a:p>
            <a:pPr>
              <a:lnSpc>
                <a:spcPct val="80000"/>
              </a:lnSpc>
            </a:pPr>
            <a:r>
              <a:rPr lang="en-GB" sz="2000" cap="none" dirty="0" smtClean="0"/>
              <a:t>Children need more information rather than less</a:t>
            </a:r>
          </a:p>
          <a:p>
            <a:pPr>
              <a:lnSpc>
                <a:spcPct val="80000"/>
              </a:lnSpc>
            </a:pPr>
            <a:endParaRPr lang="en-GB" sz="2000" cap="none" dirty="0" smtClean="0"/>
          </a:p>
          <a:p>
            <a:pPr>
              <a:lnSpc>
                <a:spcPct val="80000"/>
              </a:lnSpc>
            </a:pPr>
            <a:r>
              <a:rPr lang="en-GB" sz="2000" cap="none" dirty="0" smtClean="0"/>
              <a:t>Let them know loudly and clearly what is happening </a:t>
            </a:r>
          </a:p>
          <a:p>
            <a:pPr>
              <a:lnSpc>
                <a:spcPct val="80000"/>
              </a:lnSpc>
              <a:buFont typeface="Wingdings" pitchFamily="2" charset="2"/>
              <a:buNone/>
            </a:pPr>
            <a:endParaRPr lang="en-GB" sz="2000" cap="none" dirty="0" smtClean="0"/>
          </a:p>
          <a:p>
            <a:pPr>
              <a:lnSpc>
                <a:spcPct val="80000"/>
              </a:lnSpc>
            </a:pPr>
            <a:r>
              <a:rPr lang="en-GB" sz="2000" cap="none" dirty="0" smtClean="0"/>
              <a:t>Prepare for changes to routine </a:t>
            </a:r>
            <a:r>
              <a:rPr lang="en-GB" sz="2000" cap="none" dirty="0" err="1" smtClean="0"/>
              <a:t>ie</a:t>
            </a:r>
            <a:r>
              <a:rPr lang="en-GB" sz="2000" cap="none" dirty="0" smtClean="0"/>
              <a:t> visual timetables, social stories, practising new routines, timers, count down. </a:t>
            </a:r>
          </a:p>
          <a:p>
            <a:pPr>
              <a:lnSpc>
                <a:spcPct val="80000"/>
              </a:lnSpc>
              <a:buFont typeface="Wingdings" pitchFamily="2" charset="2"/>
              <a:buNone/>
            </a:pPr>
            <a:r>
              <a:rPr lang="en-GB" sz="2000" cap="none" dirty="0" smtClean="0"/>
              <a:t> </a:t>
            </a:r>
          </a:p>
          <a:p>
            <a:pPr>
              <a:lnSpc>
                <a:spcPct val="80000"/>
              </a:lnSpc>
            </a:pPr>
            <a:r>
              <a:rPr lang="en-GB" sz="2000" cap="none" dirty="0" smtClean="0"/>
              <a:t>Reassurance of ‘keeping in mind’ </a:t>
            </a:r>
            <a:r>
              <a:rPr lang="en-GB" sz="2000" cap="none" dirty="0" err="1" smtClean="0"/>
              <a:t>ie</a:t>
            </a:r>
            <a:r>
              <a:rPr lang="en-GB" sz="2000" cap="none" dirty="0" smtClean="0"/>
              <a:t> memory cards, concrete reminders</a:t>
            </a:r>
          </a:p>
          <a:p>
            <a:pPr>
              <a:lnSpc>
                <a:spcPct val="80000"/>
              </a:lnSpc>
              <a:buFont typeface="Wingdings" pitchFamily="2" charset="2"/>
              <a:buNone/>
            </a:pPr>
            <a:endParaRPr lang="en-GB" sz="2000" cap="none" dirty="0" smtClean="0"/>
          </a:p>
          <a:p>
            <a:pPr>
              <a:lnSpc>
                <a:spcPct val="80000"/>
              </a:lnSpc>
            </a:pPr>
            <a:r>
              <a:rPr lang="en-GB" sz="2000" cap="none" dirty="0" smtClean="0"/>
              <a:t>Reassurance in transition</a:t>
            </a:r>
          </a:p>
          <a:p>
            <a:pPr lvl="1">
              <a:lnSpc>
                <a:spcPct val="80000"/>
              </a:lnSpc>
            </a:pPr>
            <a:r>
              <a:rPr lang="en-GB" sz="2000" cap="none" dirty="0" smtClean="0"/>
              <a:t>Familiar object, photos, touch, eye contact, physical proximity.  </a:t>
            </a:r>
          </a:p>
          <a:p>
            <a:pPr>
              <a:lnSpc>
                <a:spcPct val="80000"/>
              </a:lnSpc>
              <a:buFont typeface="Wingdings" pitchFamily="2" charset="2"/>
              <a:buNone/>
            </a:pPr>
            <a:endParaRPr lang="en-GB" sz="2000" cap="none" dirty="0" smtClean="0"/>
          </a:p>
          <a:p>
            <a:pPr>
              <a:lnSpc>
                <a:spcPct val="80000"/>
              </a:lnSpc>
            </a:pPr>
            <a:r>
              <a:rPr lang="en-GB" sz="2000" cap="none" dirty="0" smtClean="0"/>
              <a:t>Help develop concept of permanency </a:t>
            </a:r>
          </a:p>
          <a:p>
            <a:pPr lvl="1">
              <a:lnSpc>
                <a:spcPct val="80000"/>
              </a:lnSpc>
            </a:pPr>
            <a:r>
              <a:rPr lang="en-GB" sz="2000" cap="none" dirty="0" smtClean="0"/>
              <a:t>Sensory reminders, touch, verbal reassurance, eye contact, physical presence </a:t>
            </a:r>
            <a:endParaRPr lang="en-GB" sz="2000" cap="none" dirty="0"/>
          </a:p>
        </p:txBody>
      </p:sp>
      <p:sp>
        <p:nvSpPr>
          <p:cNvPr id="2" name="Date Placeholder 1"/>
          <p:cNvSpPr>
            <a:spLocks noGrp="1"/>
          </p:cNvSpPr>
          <p:nvPr>
            <p:ph type="dt" sz="half" idx="10"/>
          </p:nvPr>
        </p:nvSpPr>
        <p:spPr>
          <a:xfrm>
            <a:off x="5760348" y="6185925"/>
            <a:ext cx="2057400" cy="365125"/>
          </a:xfrm>
        </p:spPr>
        <p:txBody>
          <a:bodyPr/>
          <a:lstStyle/>
          <a:p>
            <a:fld id="{10A782FC-9C21-4491-8F34-B0B4545C005E}" type="datetime5">
              <a:rPr lang="en-GB" smtClean="0"/>
              <a:t>12-May-16</a:t>
            </a:fld>
            <a:endParaRPr lang="en-GB" dirty="0"/>
          </a:p>
        </p:txBody>
      </p:sp>
      <p:sp>
        <p:nvSpPr>
          <p:cNvPr id="3" name="Footer Placeholder 2"/>
          <p:cNvSpPr>
            <a:spLocks noGrp="1"/>
          </p:cNvSpPr>
          <p:nvPr>
            <p:ph type="ftr" sz="quarter" idx="11"/>
          </p:nvPr>
        </p:nvSpPr>
        <p:spPr>
          <a:xfrm>
            <a:off x="513256" y="6186213"/>
            <a:ext cx="5004665" cy="365125"/>
          </a:xfrm>
        </p:spPr>
        <p:txBody>
          <a:bodyPr/>
          <a:lstStyle/>
          <a:p>
            <a:r>
              <a:rPr lang="en-GB" smtClean="0"/>
              <a:t>Falkirk Council Educational Psychology Service </a:t>
            </a:r>
            <a:endParaRPr lang="en-GB"/>
          </a:p>
        </p:txBody>
      </p:sp>
      <p:sp>
        <p:nvSpPr>
          <p:cNvPr id="4" name="Slide Number Placeholder 3"/>
          <p:cNvSpPr>
            <a:spLocks noGrp="1"/>
          </p:cNvSpPr>
          <p:nvPr>
            <p:ph type="sldNum" sz="quarter" idx="12"/>
          </p:nvPr>
        </p:nvSpPr>
        <p:spPr>
          <a:xfrm>
            <a:off x="7885509" y="6185924"/>
            <a:ext cx="573161" cy="365125"/>
          </a:xfrm>
        </p:spPr>
        <p:txBody>
          <a:bodyPr/>
          <a:lstStyle/>
          <a:p>
            <a:fld id="{85C91822-71C5-49C9-999E-A58F5F072913}" type="slidenum">
              <a:rPr lang="en-GB" smtClean="0"/>
              <a:pPr/>
              <a:t>18</a:t>
            </a:fld>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2</a:t>
            </a:r>
            <a:endParaRPr lang="en-GB" dirty="0"/>
          </a:p>
        </p:txBody>
      </p:sp>
      <p:sp>
        <p:nvSpPr>
          <p:cNvPr id="3" name="Content Placeholder 2"/>
          <p:cNvSpPr>
            <a:spLocks noGrp="1"/>
          </p:cNvSpPr>
          <p:nvPr>
            <p:ph idx="1"/>
          </p:nvPr>
        </p:nvSpPr>
        <p:spPr/>
        <p:txBody>
          <a:bodyPr/>
          <a:lstStyle/>
          <a:p>
            <a:r>
              <a:rPr lang="en-GB" dirty="0" smtClean="0"/>
              <a:t>10 minutes </a:t>
            </a:r>
          </a:p>
          <a:p>
            <a:r>
              <a:rPr lang="en-GB" dirty="0" smtClean="0"/>
              <a:t>Role play with a partner (preferably not in your project team): </a:t>
            </a:r>
          </a:p>
          <a:p>
            <a:r>
              <a:rPr lang="en-GB" dirty="0" smtClean="0"/>
              <a:t>One of you is a child, the other and adult. The child is communicating in a way that suggests they may need emotional containment. </a:t>
            </a:r>
          </a:p>
          <a:p>
            <a:r>
              <a:rPr lang="en-GB" dirty="0" smtClean="0"/>
              <a:t>Adult try to provide emotional containment</a:t>
            </a:r>
          </a:p>
          <a:p>
            <a:endParaRPr lang="en-GB" dirty="0"/>
          </a:p>
          <a:p>
            <a:r>
              <a:rPr lang="en-GB" dirty="0" smtClean="0"/>
              <a:t>5 minutes reflection</a:t>
            </a:r>
          </a:p>
          <a:p>
            <a:r>
              <a:rPr lang="en-GB" dirty="0" smtClean="0"/>
              <a:t>What worked?</a:t>
            </a:r>
          </a:p>
          <a:p>
            <a:r>
              <a:rPr lang="en-GB" dirty="0" smtClean="0"/>
              <a:t>What aspects about transition or the environment may have helped?</a:t>
            </a:r>
          </a:p>
          <a:p>
            <a:endParaRPr lang="en-GB" dirty="0"/>
          </a:p>
        </p:txBody>
      </p:sp>
      <p:sp>
        <p:nvSpPr>
          <p:cNvPr id="4" name="Date Placeholder 3"/>
          <p:cNvSpPr>
            <a:spLocks noGrp="1"/>
          </p:cNvSpPr>
          <p:nvPr>
            <p:ph type="dt" sz="half" idx="10"/>
          </p:nvPr>
        </p:nvSpPr>
        <p:spPr/>
        <p:txBody>
          <a:bodyPr/>
          <a:lstStyle/>
          <a:p>
            <a:fld id="{D6B5369D-0BC7-4538-B494-0016A8EC97CF}" type="datetime5">
              <a:rPr lang="en-GB" smtClean="0"/>
              <a:t>12-May-16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5C91822-71C5-49C9-999E-A58F5F072913}" type="slidenum">
              <a:rPr lang="en-GB" smtClean="0"/>
              <a:pPr/>
              <a:t>19</a:t>
            </a:fld>
            <a:endParaRPr lang="en-GB"/>
          </a:p>
        </p:txBody>
      </p:sp>
    </p:spTree>
    <p:extLst>
      <p:ext uri="{BB962C8B-B14F-4D97-AF65-F5344CB8AC3E}">
        <p14:creationId xmlns:p14="http://schemas.microsoft.com/office/powerpoint/2010/main" val="1116333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 overview</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91194302"/>
              </p:ext>
            </p:extLst>
          </p:nvPr>
        </p:nvGraphicFramePr>
        <p:xfrm>
          <a:off x="628651" y="1914253"/>
          <a:ext cx="7746023" cy="3596193"/>
        </p:xfrm>
        <a:graphic>
          <a:graphicData uri="http://schemas.openxmlformats.org/drawingml/2006/table">
            <a:tbl>
              <a:tblPr firstRow="1" firstCol="1" lastRow="1" lastCol="1" bandRow="1" bandCol="1">
                <a:tableStyleId>{5C22544A-7EE6-4342-B048-85BDC9FD1C3A}</a:tableStyleId>
              </a:tblPr>
              <a:tblGrid>
                <a:gridCol w="584689"/>
                <a:gridCol w="4369034"/>
                <a:gridCol w="2792300"/>
              </a:tblGrid>
              <a:tr h="228600">
                <a:tc>
                  <a:txBody>
                    <a:bodyPr/>
                    <a:lstStyle/>
                    <a:p>
                      <a:pPr>
                        <a:spcBef>
                          <a:spcPts val="200"/>
                        </a:spcBef>
                        <a:spcAft>
                          <a:spcPts val="0"/>
                        </a:spcAft>
                      </a:pPr>
                      <a:endParaRPr lang="en-GB" sz="1500" b="1"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spcBef>
                          <a:spcPts val="200"/>
                        </a:spcBef>
                        <a:spcAft>
                          <a:spcPts val="0"/>
                        </a:spcAft>
                      </a:pPr>
                      <a:r>
                        <a:rPr lang="en-GB" sz="1500">
                          <a:effectLst/>
                        </a:rPr>
                        <a:t>Content</a:t>
                      </a:r>
                      <a:endParaRPr lang="en-GB" sz="15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spcBef>
                          <a:spcPts val="200"/>
                        </a:spcBef>
                        <a:spcAft>
                          <a:spcPts val="0"/>
                        </a:spcAft>
                      </a:pPr>
                      <a:r>
                        <a:rPr lang="en-GB" sz="1500">
                          <a:effectLst/>
                        </a:rPr>
                        <a:t>Who will attend</a:t>
                      </a:r>
                      <a:endParaRPr lang="en-GB" sz="15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1435" marR="51435" marT="0" marB="0"/>
                </a:tc>
              </a:tr>
              <a:tr h="645137">
                <a:tc>
                  <a:txBody>
                    <a:bodyPr/>
                    <a:lstStyle/>
                    <a:p>
                      <a:pPr>
                        <a:spcBef>
                          <a:spcPts val="200"/>
                        </a:spcBef>
                        <a:spcAft>
                          <a:spcPts val="0"/>
                        </a:spcAft>
                      </a:pPr>
                      <a:r>
                        <a:rPr lang="en-GB" sz="1500" dirty="0" smtClean="0">
                          <a:effectLst/>
                          <a:latin typeface="Gill Sans MT" panose="020B0502020104020203" pitchFamily="34" charset="0"/>
                          <a:ea typeface="Times New Roman" panose="02020603050405020304" pitchFamily="18" charset="0"/>
                          <a:cs typeface="Times New Roman" panose="02020603050405020304" pitchFamily="18" charset="0"/>
                        </a:rPr>
                        <a:t>1</a:t>
                      </a:r>
                      <a:endParaRPr lang="en-GB"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spcBef>
                          <a:spcPts val="200"/>
                        </a:spcBef>
                        <a:spcAft>
                          <a:spcPts val="0"/>
                        </a:spcAft>
                      </a:pPr>
                      <a:r>
                        <a:rPr lang="en-US" sz="1500">
                          <a:effectLst/>
                        </a:rPr>
                        <a:t>Attachment </a:t>
                      </a:r>
                      <a:endParaRPr lang="en-GB" sz="15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spcBef>
                          <a:spcPts val="200"/>
                        </a:spcBef>
                        <a:spcAft>
                          <a:spcPts val="0"/>
                        </a:spcAft>
                      </a:pPr>
                      <a:r>
                        <a:rPr lang="en-GB" sz="1500">
                          <a:effectLst/>
                        </a:rPr>
                        <a:t>Wave 2 Project Team</a:t>
                      </a:r>
                      <a:endParaRPr lang="en-GB" sz="15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1435" marR="51435" marT="0" marB="0"/>
                </a:tc>
              </a:tr>
              <a:tr h="933450">
                <a:tc>
                  <a:txBody>
                    <a:bodyPr/>
                    <a:lstStyle/>
                    <a:p>
                      <a:pPr>
                        <a:spcBef>
                          <a:spcPts val="200"/>
                        </a:spcBef>
                        <a:spcAft>
                          <a:spcPts val="0"/>
                        </a:spcAft>
                      </a:pPr>
                      <a:r>
                        <a:rPr lang="en-GB" sz="1500" dirty="0" smtClean="0">
                          <a:effectLst/>
                          <a:latin typeface="Calibri" panose="020F0502020204030204" pitchFamily="34" charset="0"/>
                          <a:ea typeface="Calibri" panose="020F0502020204030204" pitchFamily="34" charset="0"/>
                          <a:cs typeface="Times New Roman" panose="02020603050405020304" pitchFamily="18" charset="0"/>
                        </a:rPr>
                        <a:t>2</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spcBef>
                          <a:spcPts val="200"/>
                        </a:spcBef>
                        <a:spcAft>
                          <a:spcPts val="0"/>
                        </a:spcAft>
                      </a:pPr>
                      <a:r>
                        <a:rPr lang="en-US" sz="1500" dirty="0">
                          <a:effectLst/>
                        </a:rPr>
                        <a:t>Assessment of Need for Nurture</a:t>
                      </a:r>
                      <a:endParaRPr lang="en-GB" sz="1500" dirty="0">
                        <a:effectLst/>
                      </a:endParaRPr>
                    </a:p>
                    <a:p>
                      <a:pPr>
                        <a:spcBef>
                          <a:spcPts val="200"/>
                        </a:spcBef>
                        <a:spcAft>
                          <a:spcPts val="0"/>
                        </a:spcAft>
                      </a:pPr>
                      <a:r>
                        <a:rPr lang="en-US" sz="1500" dirty="0" err="1">
                          <a:effectLst/>
                        </a:rPr>
                        <a:t>Boxall</a:t>
                      </a:r>
                      <a:r>
                        <a:rPr lang="en-US" sz="1500" dirty="0">
                          <a:effectLst/>
                        </a:rPr>
                        <a:t> Profile</a:t>
                      </a:r>
                      <a:endParaRPr lang="en-GB"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spcBef>
                          <a:spcPts val="200"/>
                        </a:spcBef>
                        <a:spcAft>
                          <a:spcPts val="0"/>
                        </a:spcAft>
                      </a:pPr>
                      <a:r>
                        <a:rPr lang="en-GB" sz="1500">
                          <a:effectLst/>
                        </a:rPr>
                        <a:t>Wave 2 Project Team</a:t>
                      </a:r>
                    </a:p>
                    <a:p>
                      <a:pPr>
                        <a:spcBef>
                          <a:spcPts val="200"/>
                        </a:spcBef>
                        <a:spcAft>
                          <a:spcPts val="0"/>
                        </a:spcAft>
                      </a:pPr>
                      <a:r>
                        <a:rPr lang="en-GB" sz="1500">
                          <a:effectLst/>
                        </a:rPr>
                        <a:t>Wave 1 participants who missed Reconnect in November/December</a:t>
                      </a:r>
                      <a:endParaRPr lang="en-GB" sz="15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1435" marR="51435" marT="0" marB="0"/>
                </a:tc>
              </a:tr>
              <a:tr h="645137">
                <a:tc>
                  <a:txBody>
                    <a:bodyPr/>
                    <a:lstStyle/>
                    <a:p>
                      <a:pPr>
                        <a:spcBef>
                          <a:spcPts val="200"/>
                        </a:spcBef>
                        <a:spcAft>
                          <a:spcPts val="0"/>
                        </a:spcAft>
                      </a:pPr>
                      <a:r>
                        <a:rPr lang="en-GB" sz="1500" dirty="0" smtClean="0">
                          <a:effectLst/>
                          <a:latin typeface="Gill Sans MT" panose="020B0502020104020203" pitchFamily="34" charset="0"/>
                          <a:ea typeface="Times New Roman" panose="02020603050405020304" pitchFamily="18" charset="0"/>
                          <a:cs typeface="Times New Roman" panose="02020603050405020304" pitchFamily="18" charset="0"/>
                        </a:rPr>
                        <a:t>3</a:t>
                      </a:r>
                      <a:endParaRPr lang="en-GB"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spcBef>
                          <a:spcPts val="200"/>
                        </a:spcBef>
                        <a:spcAft>
                          <a:spcPts val="0"/>
                        </a:spcAft>
                      </a:pPr>
                      <a:r>
                        <a:rPr lang="en-US" sz="1500">
                          <a:effectLst/>
                        </a:rPr>
                        <a:t>Nurturing Principles</a:t>
                      </a:r>
                      <a:endParaRPr lang="en-GB" sz="1500">
                        <a:effectLst/>
                      </a:endParaRPr>
                    </a:p>
                    <a:p>
                      <a:pPr>
                        <a:spcBef>
                          <a:spcPts val="200"/>
                        </a:spcBef>
                        <a:spcAft>
                          <a:spcPts val="0"/>
                        </a:spcAft>
                      </a:pPr>
                      <a:r>
                        <a:rPr lang="en-US" sz="1500">
                          <a:effectLst/>
                        </a:rPr>
                        <a:t> </a:t>
                      </a:r>
                      <a:endParaRPr lang="en-GB" sz="15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spcBef>
                          <a:spcPts val="200"/>
                        </a:spcBef>
                        <a:spcAft>
                          <a:spcPts val="0"/>
                        </a:spcAft>
                      </a:pPr>
                      <a:r>
                        <a:rPr lang="en-GB" sz="1500">
                          <a:effectLst/>
                        </a:rPr>
                        <a:t>Wave 2 Project Team</a:t>
                      </a:r>
                      <a:endParaRPr lang="en-GB" sz="15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1435" marR="51435" marT="0" marB="0"/>
                </a:tc>
              </a:tr>
              <a:tr h="818827">
                <a:tc>
                  <a:txBody>
                    <a:bodyPr/>
                    <a:lstStyle/>
                    <a:p>
                      <a:pPr>
                        <a:spcBef>
                          <a:spcPts val="200"/>
                        </a:spcBef>
                        <a:spcAft>
                          <a:spcPts val="0"/>
                        </a:spcAft>
                      </a:pPr>
                      <a:r>
                        <a:rPr lang="en-GB" sz="1500" dirty="0" smtClean="0">
                          <a:effectLst/>
                          <a:latin typeface="Gill Sans MT" panose="020B0502020104020203" pitchFamily="34" charset="0"/>
                          <a:ea typeface="Times New Roman" panose="02020603050405020304" pitchFamily="18" charset="0"/>
                          <a:cs typeface="Times New Roman" panose="02020603050405020304" pitchFamily="18" charset="0"/>
                        </a:rPr>
                        <a:t>4</a:t>
                      </a:r>
                      <a:endParaRPr lang="en-GB"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spcBef>
                          <a:spcPts val="200"/>
                        </a:spcBef>
                        <a:spcAft>
                          <a:spcPts val="0"/>
                        </a:spcAft>
                      </a:pPr>
                      <a:r>
                        <a:rPr lang="en-US" sz="1500" dirty="0">
                          <a:effectLst/>
                        </a:rPr>
                        <a:t>Nurturing in Practice. Approaches for whole school: Nurture Classes, </a:t>
                      </a:r>
                      <a:r>
                        <a:rPr lang="en-US" sz="1500" dirty="0" smtClean="0">
                          <a:effectLst/>
                        </a:rPr>
                        <a:t>Groups, </a:t>
                      </a:r>
                      <a:r>
                        <a:rPr lang="en-US" sz="1500" dirty="0">
                          <a:effectLst/>
                        </a:rPr>
                        <a:t>Spaces and Nooks, Nurture practices in mainstream classes</a:t>
                      </a:r>
                      <a:endParaRPr lang="en-GB"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spcBef>
                          <a:spcPts val="200"/>
                        </a:spcBef>
                        <a:spcAft>
                          <a:spcPts val="0"/>
                        </a:spcAft>
                      </a:pPr>
                      <a:r>
                        <a:rPr lang="en-GB" sz="1500">
                          <a:effectLst/>
                        </a:rPr>
                        <a:t>Wave 2 Project Team</a:t>
                      </a:r>
                      <a:endParaRPr lang="en-GB" sz="15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1435" marR="51435" marT="0" marB="0"/>
                </a:tc>
              </a:tr>
              <a:tr h="318692">
                <a:tc>
                  <a:txBody>
                    <a:bodyPr/>
                    <a:lstStyle/>
                    <a:p>
                      <a:pPr>
                        <a:spcBef>
                          <a:spcPts val="200"/>
                        </a:spcBef>
                        <a:spcAft>
                          <a:spcPts val="0"/>
                        </a:spcAft>
                      </a:pPr>
                      <a:r>
                        <a:rPr lang="en-GB" sz="1500" dirty="0" smtClean="0">
                          <a:effectLst/>
                        </a:rPr>
                        <a:t>5. </a:t>
                      </a:r>
                      <a:endParaRPr lang="en-GB"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indent="0" algn="l" defTabSz="914400" rtl="0" eaLnBrk="1" fontAlgn="auto" latinLnBrk="0" hangingPunct="1">
                        <a:lnSpc>
                          <a:spcPct val="100000"/>
                        </a:lnSpc>
                        <a:spcBef>
                          <a:spcPts val="200"/>
                        </a:spcBef>
                        <a:spcAft>
                          <a:spcPts val="0"/>
                        </a:spcAft>
                        <a:buClrTx/>
                        <a:buSzTx/>
                        <a:buFontTx/>
                        <a:buNone/>
                        <a:tabLst/>
                        <a:defRPr/>
                      </a:pPr>
                      <a:r>
                        <a:rPr lang="en-US" sz="1500" dirty="0" err="1">
                          <a:effectLst/>
                        </a:rPr>
                        <a:t>Reconnector</a:t>
                      </a:r>
                      <a:r>
                        <a:rPr lang="en-US" sz="1500" dirty="0">
                          <a:effectLst/>
                        </a:rPr>
                        <a:t> </a:t>
                      </a:r>
                      <a:r>
                        <a:rPr lang="en-US" sz="1500" dirty="0" smtClean="0">
                          <a:effectLst/>
                        </a:rPr>
                        <a:t>Session - </a:t>
                      </a:r>
                      <a:r>
                        <a:rPr lang="en-GB" sz="1500" dirty="0" smtClean="0">
                          <a:effectLst/>
                        </a:rPr>
                        <a:t>TBC October 2016</a:t>
                      </a:r>
                      <a:endParaRPr lang="en-GB" sz="1500" dirty="0" smtClean="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spcBef>
                          <a:spcPts val="200"/>
                        </a:spcBef>
                        <a:spcAft>
                          <a:spcPts val="0"/>
                        </a:spcAft>
                      </a:pPr>
                      <a:r>
                        <a:rPr lang="en-GB" sz="1500" dirty="0">
                          <a:effectLst/>
                        </a:rPr>
                        <a:t>Wave 2 Project Team</a:t>
                      </a:r>
                      <a:endParaRPr lang="en-GB"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1435" marR="51435" marT="0" marB="0"/>
                </a:tc>
              </a:tr>
            </a:tbl>
          </a:graphicData>
        </a:graphic>
      </p:graphicFrame>
      <p:sp>
        <p:nvSpPr>
          <p:cNvPr id="4" name="Date Placeholder 3"/>
          <p:cNvSpPr>
            <a:spLocks noGrp="1"/>
          </p:cNvSpPr>
          <p:nvPr>
            <p:ph type="dt" sz="half" idx="10"/>
          </p:nvPr>
        </p:nvSpPr>
        <p:spPr/>
        <p:txBody>
          <a:bodyPr/>
          <a:lstStyle/>
          <a:p>
            <a:fld id="{D6B5369D-0BC7-4538-B494-0016A8EC97CF}" type="datetime5">
              <a:rPr lang="en-GB" smtClean="0"/>
              <a:t>12-May-16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5C91822-71C5-49C9-999E-A58F5F072913}" type="slidenum">
              <a:rPr lang="en-GB" smtClean="0"/>
              <a:pPr/>
              <a:t>2</a:t>
            </a:fld>
            <a:endParaRPr lang="en-GB"/>
          </a:p>
        </p:txBody>
      </p:sp>
    </p:spTree>
    <p:extLst>
      <p:ext uri="{BB962C8B-B14F-4D97-AF65-F5344CB8AC3E}">
        <p14:creationId xmlns:p14="http://schemas.microsoft.com/office/powerpoint/2010/main" val="2035293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Nurture and Learning – whole school approach</a:t>
            </a:r>
            <a:br>
              <a:rPr lang="en-GB" b="1" dirty="0"/>
            </a:br>
            <a:endParaRPr lang="en-GB" dirty="0"/>
          </a:p>
        </p:txBody>
      </p:sp>
      <p:sp>
        <p:nvSpPr>
          <p:cNvPr id="3" name="Content Placeholder 2"/>
          <p:cNvSpPr>
            <a:spLocks noGrp="1"/>
          </p:cNvSpPr>
          <p:nvPr>
            <p:ph idx="1"/>
          </p:nvPr>
        </p:nvSpPr>
        <p:spPr/>
        <p:txBody>
          <a:bodyPr>
            <a:normAutofit fontScale="92500"/>
          </a:bodyPr>
          <a:lstStyle/>
          <a:p>
            <a:pPr marL="0" indent="0">
              <a:buNone/>
            </a:pPr>
            <a:r>
              <a:rPr lang="en-GB" dirty="0" smtClean="0"/>
              <a:t>The </a:t>
            </a:r>
            <a:r>
              <a:rPr lang="en-GB" dirty="0"/>
              <a:t>Nurture approach at whole school can consist of several methods:</a:t>
            </a:r>
          </a:p>
          <a:p>
            <a:r>
              <a:rPr lang="en-GB" dirty="0"/>
              <a:t>Relationships with parents</a:t>
            </a:r>
          </a:p>
          <a:p>
            <a:r>
              <a:rPr lang="en-GB" dirty="0"/>
              <a:t>Nurture practices in mainstream classes, such as the social development curriculum (Universal)</a:t>
            </a:r>
          </a:p>
          <a:p>
            <a:pPr lvl="0"/>
            <a:r>
              <a:rPr lang="en-GB" dirty="0"/>
              <a:t>CARES – a communication framework to support Nurturing Practice</a:t>
            </a:r>
          </a:p>
          <a:p>
            <a:r>
              <a:rPr lang="en-GB" dirty="0" smtClean="0"/>
              <a:t>Targeted </a:t>
            </a:r>
            <a:r>
              <a:rPr lang="en-GB" dirty="0"/>
              <a:t>Assessment and intervention using the Nurture Approach tools in mainstream</a:t>
            </a:r>
          </a:p>
          <a:p>
            <a:r>
              <a:rPr lang="en-GB" dirty="0"/>
              <a:t>Nurture Nooks (nurturing spaces created in mainstream classes or Nurseries.</a:t>
            </a:r>
          </a:p>
          <a:p>
            <a:r>
              <a:rPr lang="en-GB" dirty="0" smtClean="0"/>
              <a:t>Nurture </a:t>
            </a:r>
            <a:r>
              <a:rPr lang="en-GB" dirty="0"/>
              <a:t>Spaces (nurture room timetabled for different groups or classes)</a:t>
            </a:r>
          </a:p>
          <a:p>
            <a:r>
              <a:rPr lang="en-GB" dirty="0"/>
              <a:t>Nurture Groups (small group once or twice per week)</a:t>
            </a:r>
          </a:p>
          <a:p>
            <a:pPr lvl="0"/>
            <a:r>
              <a:rPr lang="en-GB" dirty="0" smtClean="0"/>
              <a:t>Nurture </a:t>
            </a:r>
            <a:r>
              <a:rPr lang="en-GB" dirty="0"/>
              <a:t>Classes (small group every morning</a:t>
            </a:r>
            <a:r>
              <a:rPr lang="en-GB" dirty="0" smtClean="0"/>
              <a:t>)</a:t>
            </a:r>
          </a:p>
          <a:p>
            <a:pPr marL="0" lvl="0" indent="0">
              <a:buNone/>
            </a:pPr>
            <a:r>
              <a:rPr lang="en-GB" dirty="0" smtClean="0"/>
              <a:t>It is more than this…</a:t>
            </a:r>
            <a:endParaRPr lang="en-GB" dirty="0"/>
          </a:p>
        </p:txBody>
      </p:sp>
      <p:sp>
        <p:nvSpPr>
          <p:cNvPr id="4" name="Date Placeholder 3"/>
          <p:cNvSpPr>
            <a:spLocks noGrp="1"/>
          </p:cNvSpPr>
          <p:nvPr>
            <p:ph type="dt" sz="half" idx="10"/>
          </p:nvPr>
        </p:nvSpPr>
        <p:spPr/>
        <p:txBody>
          <a:bodyPr/>
          <a:lstStyle/>
          <a:p>
            <a:fld id="{D6B5369D-0BC7-4538-B494-0016A8EC97CF}" type="datetime5">
              <a:rPr lang="en-GB" smtClean="0"/>
              <a:t>12-May-16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5C91822-71C5-49C9-999E-A58F5F072913}" type="slidenum">
              <a:rPr lang="en-GB" smtClean="0"/>
              <a:pPr/>
              <a:t>20</a:t>
            </a:fld>
            <a:endParaRPr lang="en-GB"/>
          </a:p>
        </p:txBody>
      </p:sp>
    </p:spTree>
    <p:extLst>
      <p:ext uri="{BB962C8B-B14F-4D97-AF65-F5344CB8AC3E}">
        <p14:creationId xmlns:p14="http://schemas.microsoft.com/office/powerpoint/2010/main" val="740435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Nurturing school </a:t>
            </a:r>
            <a:endParaRPr lang="en-GB" dirty="0"/>
          </a:p>
        </p:txBody>
      </p:sp>
      <p:sp>
        <p:nvSpPr>
          <p:cNvPr id="4" name="Date Placeholder 3"/>
          <p:cNvSpPr>
            <a:spLocks noGrp="1"/>
          </p:cNvSpPr>
          <p:nvPr>
            <p:ph type="dt" sz="half" idx="10"/>
          </p:nvPr>
        </p:nvSpPr>
        <p:spPr/>
        <p:txBody>
          <a:bodyPr/>
          <a:lstStyle/>
          <a:p>
            <a:fld id="{D6B5369D-0BC7-4538-B494-0016A8EC97CF}" type="datetime5">
              <a:rPr lang="en-GB" smtClean="0"/>
              <a:t>12-May-16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5C91822-71C5-49C9-999E-A58F5F072913}" type="slidenum">
              <a:rPr lang="en-GB" smtClean="0"/>
              <a:pPr/>
              <a:t>21</a:t>
            </a:fld>
            <a:endParaRPr lang="en-GB"/>
          </a:p>
        </p:txBody>
      </p:sp>
      <p:sp>
        <p:nvSpPr>
          <p:cNvPr id="7" name="Content Placeholder 2"/>
          <p:cNvSpPr txBox="1">
            <a:spLocks/>
          </p:cNvSpPr>
          <p:nvPr/>
        </p:nvSpPr>
        <p:spPr>
          <a:xfrm>
            <a:off x="827584" y="1988841"/>
            <a:ext cx="7772870" cy="407699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GB" cap="none" dirty="0" smtClean="0"/>
              <a:t>Ensuring all staff understand the implications of attachment theory and stress on children</a:t>
            </a:r>
          </a:p>
          <a:p>
            <a:r>
              <a:rPr lang="en-GB" cap="none" dirty="0" smtClean="0"/>
              <a:t>Increasing the knowledge of support staff who are working with children with trauma</a:t>
            </a:r>
          </a:p>
          <a:p>
            <a:r>
              <a:rPr lang="en-GB" cap="none" dirty="0" smtClean="0"/>
              <a:t>Allowing time in the day for relationship building</a:t>
            </a:r>
          </a:p>
          <a:p>
            <a:r>
              <a:rPr lang="en-GB" cap="none" dirty="0" smtClean="0"/>
              <a:t>Developing alternative non behaviourist ways of relating to troubled pupils and providing them alternative strategies</a:t>
            </a:r>
          </a:p>
          <a:p>
            <a:r>
              <a:rPr lang="en-GB" cap="none" dirty="0" smtClean="0"/>
              <a:t>Ensuring staff feel cared for so their care-giving capacities are maximised </a:t>
            </a:r>
            <a:endParaRPr lang="en-GB" cap="none" dirty="0"/>
          </a:p>
        </p:txBody>
      </p:sp>
    </p:spTree>
    <p:extLst>
      <p:ext uri="{BB962C8B-B14F-4D97-AF65-F5344CB8AC3E}">
        <p14:creationId xmlns:p14="http://schemas.microsoft.com/office/powerpoint/2010/main" val="2952304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r>
              <a:rPr lang="en-GB" cap="none" dirty="0" smtClean="0"/>
              <a:t>Whole School Examples</a:t>
            </a:r>
            <a:br>
              <a:rPr lang="en-GB" cap="none" dirty="0" smtClean="0"/>
            </a:br>
            <a:r>
              <a:rPr lang="en-GB" cap="none" dirty="0" smtClean="0"/>
              <a:t> </a:t>
            </a:r>
            <a:endParaRPr lang="en-GB" cap="none" dirty="0"/>
          </a:p>
        </p:txBody>
      </p:sp>
      <p:sp>
        <p:nvSpPr>
          <p:cNvPr id="282627" name="Rectangle 3"/>
          <p:cNvSpPr>
            <a:spLocks noGrp="1" noChangeArrowheads="1"/>
          </p:cNvSpPr>
          <p:nvPr>
            <p:ph sz="half" idx="1"/>
          </p:nvPr>
        </p:nvSpPr>
        <p:spPr/>
        <p:txBody>
          <a:bodyPr>
            <a:normAutofit/>
          </a:bodyPr>
          <a:lstStyle/>
          <a:p>
            <a:pPr>
              <a:lnSpc>
                <a:spcPct val="80000"/>
              </a:lnSpc>
            </a:pPr>
            <a:r>
              <a:rPr lang="en-GB" sz="2800" b="1" cap="none" dirty="0" smtClean="0">
                <a:latin typeface="Arial" panose="020B0604020202020204" pitchFamily="34" charset="0"/>
                <a:cs typeface="Arial" panose="020B0604020202020204" pitchFamily="34" charset="0"/>
              </a:rPr>
              <a:t>Playground</a:t>
            </a:r>
            <a:endParaRPr lang="en-GB" sz="2800" b="1" dirty="0">
              <a:latin typeface="Arial" panose="020B0604020202020204" pitchFamily="34" charset="0"/>
              <a:cs typeface="Arial" panose="020B0604020202020204" pitchFamily="34" charset="0"/>
            </a:endParaRPr>
          </a:p>
          <a:p>
            <a:pPr>
              <a:lnSpc>
                <a:spcPct val="80000"/>
              </a:lnSpc>
            </a:pPr>
            <a:r>
              <a:rPr lang="en-GB" sz="2800" b="1" cap="none" dirty="0" smtClean="0">
                <a:latin typeface="Arial" panose="020B0604020202020204" pitchFamily="34" charset="0"/>
                <a:cs typeface="Arial" panose="020B0604020202020204" pitchFamily="34" charset="0"/>
              </a:rPr>
              <a:t>Food</a:t>
            </a:r>
            <a:endParaRPr lang="en-GB" sz="2800" cap="none" dirty="0" smtClean="0">
              <a:latin typeface="Arial" panose="020B0604020202020204" pitchFamily="34" charset="0"/>
              <a:cs typeface="Arial" panose="020B0604020202020204" pitchFamily="34" charset="0"/>
            </a:endParaRPr>
          </a:p>
          <a:p>
            <a:pPr>
              <a:lnSpc>
                <a:spcPct val="80000"/>
              </a:lnSpc>
            </a:pPr>
            <a:r>
              <a:rPr lang="en-GB" sz="2800" b="1" cap="none" dirty="0" smtClean="0">
                <a:latin typeface="Arial" panose="020B0604020202020204" pitchFamily="34" charset="0"/>
                <a:cs typeface="Arial" panose="020B0604020202020204" pitchFamily="34" charset="0"/>
              </a:rPr>
              <a:t>Pupil participation</a:t>
            </a:r>
          </a:p>
          <a:p>
            <a:pPr>
              <a:lnSpc>
                <a:spcPct val="80000"/>
              </a:lnSpc>
            </a:pPr>
            <a:r>
              <a:rPr lang="en-GB" sz="2800" b="1" cap="none" dirty="0" smtClean="0">
                <a:latin typeface="Arial" panose="020B0604020202020204" pitchFamily="34" charset="0"/>
                <a:cs typeface="Arial" panose="020B0604020202020204" pitchFamily="34" charset="0"/>
              </a:rPr>
              <a:t>Parents</a:t>
            </a:r>
            <a:endParaRPr lang="en-GB" sz="2800" b="1" dirty="0">
              <a:latin typeface="Arial" panose="020B0604020202020204" pitchFamily="34" charset="0"/>
              <a:cs typeface="Arial" panose="020B0604020202020204" pitchFamily="34" charset="0"/>
            </a:endParaRPr>
          </a:p>
          <a:p>
            <a:pPr>
              <a:lnSpc>
                <a:spcPct val="80000"/>
              </a:lnSpc>
            </a:pPr>
            <a:r>
              <a:rPr lang="en-GB" sz="2800" b="1" cap="none" dirty="0" smtClean="0">
                <a:latin typeface="Arial" panose="020B0604020202020204" pitchFamily="34" charset="0"/>
                <a:cs typeface="Arial" panose="020B0604020202020204" pitchFamily="34" charset="0"/>
              </a:rPr>
              <a:t>Transition times</a:t>
            </a:r>
            <a:endParaRPr lang="en-GB" sz="2800" b="1" dirty="0">
              <a:latin typeface="Arial" panose="020B0604020202020204" pitchFamily="34" charset="0"/>
              <a:cs typeface="Arial" panose="020B0604020202020204" pitchFamily="34" charset="0"/>
            </a:endParaRPr>
          </a:p>
          <a:p>
            <a:pPr>
              <a:lnSpc>
                <a:spcPct val="80000"/>
              </a:lnSpc>
            </a:pPr>
            <a:r>
              <a:rPr lang="en-GB" sz="2800" b="1" cap="none" dirty="0" smtClean="0">
                <a:latin typeface="Arial" panose="020B0604020202020204" pitchFamily="34" charset="0"/>
                <a:cs typeface="Arial" panose="020B0604020202020204" pitchFamily="34" charset="0"/>
              </a:rPr>
              <a:t>Celebrations </a:t>
            </a:r>
          </a:p>
        </p:txBody>
      </p:sp>
      <p:sp>
        <p:nvSpPr>
          <p:cNvPr id="5" name="Content Placeholder 4"/>
          <p:cNvSpPr>
            <a:spLocks noGrp="1"/>
          </p:cNvSpPr>
          <p:nvPr>
            <p:ph sz="half" idx="2"/>
          </p:nvPr>
        </p:nvSpPr>
        <p:spPr/>
        <p:txBody>
          <a:bodyPr>
            <a:noAutofit/>
          </a:bodyPr>
          <a:lstStyle/>
          <a:p>
            <a:pPr>
              <a:lnSpc>
                <a:spcPct val="80000"/>
              </a:lnSpc>
            </a:pPr>
            <a:r>
              <a:rPr lang="en-GB" sz="1400" b="1" dirty="0"/>
              <a:t>Feeling book / feelings tree/ worry box – </a:t>
            </a:r>
            <a:r>
              <a:rPr lang="en-GB" sz="1400" dirty="0"/>
              <a:t>any member of school can record their feelings</a:t>
            </a:r>
          </a:p>
          <a:p>
            <a:pPr>
              <a:lnSpc>
                <a:spcPct val="80000"/>
              </a:lnSpc>
            </a:pPr>
            <a:r>
              <a:rPr lang="en-GB" sz="1400" b="1" dirty="0" smtClean="0"/>
              <a:t>Whole </a:t>
            </a:r>
            <a:r>
              <a:rPr lang="en-GB" sz="1400" b="1" dirty="0"/>
              <a:t>school quiet assembly </a:t>
            </a:r>
          </a:p>
          <a:p>
            <a:pPr lvl="1">
              <a:lnSpc>
                <a:spcPct val="80000"/>
              </a:lnSpc>
            </a:pPr>
            <a:r>
              <a:rPr lang="en-GB" sz="1400" dirty="0"/>
              <a:t>Enter and leave candlelit hall in silence or listening to music </a:t>
            </a:r>
          </a:p>
          <a:p>
            <a:pPr lvl="1">
              <a:lnSpc>
                <a:spcPct val="80000"/>
              </a:lnSpc>
            </a:pPr>
            <a:r>
              <a:rPr lang="en-GB" sz="1400" dirty="0"/>
              <a:t>15 minutes in quiet reflection. </a:t>
            </a:r>
          </a:p>
          <a:p>
            <a:pPr lvl="1">
              <a:lnSpc>
                <a:spcPct val="80000"/>
              </a:lnSpc>
            </a:pPr>
            <a:r>
              <a:rPr lang="en-GB" sz="1400" dirty="0"/>
              <a:t>Head teacher leads on a  theme (spiritual/emotional)</a:t>
            </a:r>
          </a:p>
          <a:p>
            <a:pPr lvl="1">
              <a:lnSpc>
                <a:spcPct val="80000"/>
              </a:lnSpc>
            </a:pPr>
            <a:r>
              <a:rPr lang="en-GB" sz="1400" dirty="0"/>
              <a:t>Feeling book read (4 minutes thinking about the people in book)</a:t>
            </a:r>
          </a:p>
          <a:p>
            <a:pPr>
              <a:lnSpc>
                <a:spcPct val="80000"/>
              </a:lnSpc>
            </a:pPr>
            <a:r>
              <a:rPr lang="en-GB" sz="1400" b="1" dirty="0" smtClean="0"/>
              <a:t>Class </a:t>
            </a:r>
            <a:r>
              <a:rPr lang="en-GB" sz="1400" b="1" dirty="0"/>
              <a:t>circle time – </a:t>
            </a:r>
            <a:r>
              <a:rPr lang="en-GB" sz="1400" dirty="0"/>
              <a:t>after quiet assembly </a:t>
            </a:r>
          </a:p>
          <a:p>
            <a:pPr>
              <a:lnSpc>
                <a:spcPct val="80000"/>
              </a:lnSpc>
            </a:pPr>
            <a:r>
              <a:rPr lang="en-GB" sz="1400" b="1" dirty="0" smtClean="0"/>
              <a:t>Celebration </a:t>
            </a:r>
            <a:r>
              <a:rPr lang="en-GB" sz="1400" b="1" dirty="0"/>
              <a:t>assembly </a:t>
            </a:r>
            <a:r>
              <a:rPr lang="en-GB" sz="1400" dirty="0"/>
              <a:t>– share successes in and out of school </a:t>
            </a:r>
            <a:endParaRPr lang="en-GB" sz="1400" b="1" dirty="0"/>
          </a:p>
          <a:p>
            <a:pPr>
              <a:lnSpc>
                <a:spcPct val="80000"/>
              </a:lnSpc>
            </a:pPr>
            <a:r>
              <a:rPr lang="en-GB" sz="1400" b="1" dirty="0" smtClean="0"/>
              <a:t>Nurture </a:t>
            </a:r>
            <a:r>
              <a:rPr lang="en-GB" sz="1400" b="1" dirty="0"/>
              <a:t>room  - chair tables, opportunities for sharing food </a:t>
            </a:r>
          </a:p>
          <a:p>
            <a:pPr>
              <a:lnSpc>
                <a:spcPct val="80000"/>
              </a:lnSpc>
            </a:pPr>
            <a:r>
              <a:rPr lang="en-GB" sz="1400" b="1" dirty="0" smtClean="0"/>
              <a:t>Nurture </a:t>
            </a:r>
            <a:r>
              <a:rPr lang="en-GB" sz="1400" b="1" dirty="0"/>
              <a:t>lunch/Star diners project  </a:t>
            </a:r>
          </a:p>
          <a:p>
            <a:pPr>
              <a:lnSpc>
                <a:spcPct val="80000"/>
              </a:lnSpc>
            </a:pPr>
            <a:r>
              <a:rPr lang="en-GB" sz="1400" b="1" dirty="0" smtClean="0"/>
              <a:t>Quiet </a:t>
            </a:r>
            <a:r>
              <a:rPr lang="en-GB" sz="1400" b="1" dirty="0"/>
              <a:t>room</a:t>
            </a:r>
          </a:p>
          <a:p>
            <a:pPr lvl="1">
              <a:lnSpc>
                <a:spcPct val="80000"/>
              </a:lnSpc>
            </a:pPr>
            <a:r>
              <a:rPr lang="en-GB" sz="1400" dirty="0"/>
              <a:t>Darkened / soft lighting / bubble tube</a:t>
            </a:r>
          </a:p>
          <a:p>
            <a:pPr lvl="1">
              <a:lnSpc>
                <a:spcPct val="80000"/>
              </a:lnSpc>
            </a:pPr>
            <a:r>
              <a:rPr lang="en-GB" sz="1400" dirty="0"/>
              <a:t>Aroma stone scents the air</a:t>
            </a:r>
          </a:p>
          <a:p>
            <a:pPr lvl="1">
              <a:lnSpc>
                <a:spcPct val="80000"/>
              </a:lnSpc>
            </a:pPr>
            <a:r>
              <a:rPr lang="en-GB" sz="1400" dirty="0"/>
              <a:t>Snugly cushions and relaxing seats</a:t>
            </a:r>
          </a:p>
          <a:p>
            <a:endParaRPr lang="en-GB" sz="1600" dirty="0"/>
          </a:p>
        </p:txBody>
      </p:sp>
      <p:sp>
        <p:nvSpPr>
          <p:cNvPr id="2" name="Date Placeholder 1"/>
          <p:cNvSpPr>
            <a:spLocks noGrp="1"/>
          </p:cNvSpPr>
          <p:nvPr>
            <p:ph type="dt" sz="half" idx="10"/>
          </p:nvPr>
        </p:nvSpPr>
        <p:spPr/>
        <p:txBody>
          <a:bodyPr/>
          <a:lstStyle/>
          <a:p>
            <a:fld id="{EF26E82E-5244-4E1B-AA40-98E8890D6119}" type="datetime5">
              <a:rPr lang="en-GB" smtClean="0"/>
              <a:t>12-May-16</a:t>
            </a:fld>
            <a:endParaRPr lang="en-GB" dirty="0"/>
          </a:p>
        </p:txBody>
      </p:sp>
      <p:sp>
        <p:nvSpPr>
          <p:cNvPr id="3" name="Footer Placeholder 2"/>
          <p:cNvSpPr>
            <a:spLocks noGrp="1"/>
          </p:cNvSpPr>
          <p:nvPr>
            <p:ph type="ftr" sz="quarter" idx="11"/>
          </p:nvPr>
        </p:nvSpPr>
        <p:spPr/>
        <p:txBody>
          <a:bodyPr/>
          <a:lstStyle/>
          <a:p>
            <a:r>
              <a:rPr lang="en-GB" dirty="0" smtClean="0"/>
              <a:t>Falkirk Council Educational Psychology Service </a:t>
            </a:r>
            <a:endParaRPr lang="en-GB" dirty="0"/>
          </a:p>
        </p:txBody>
      </p:sp>
      <p:sp>
        <p:nvSpPr>
          <p:cNvPr id="4" name="Slide Number Placeholder 3"/>
          <p:cNvSpPr>
            <a:spLocks noGrp="1"/>
          </p:cNvSpPr>
          <p:nvPr>
            <p:ph type="sldNum" sz="quarter" idx="12"/>
          </p:nvPr>
        </p:nvSpPr>
        <p:spPr/>
        <p:txBody>
          <a:bodyPr/>
          <a:lstStyle/>
          <a:p>
            <a:fld id="{85C91822-71C5-49C9-999E-A58F5F072913}" type="slidenum">
              <a:rPr lang="en-GB" smtClean="0"/>
              <a:pPr/>
              <a:t>22</a:t>
            </a:fld>
            <a:endParaRPr lang="en-GB" dirty="0"/>
          </a:p>
        </p:txBody>
      </p:sp>
    </p:spTree>
    <p:extLst>
      <p:ext uri="{BB962C8B-B14F-4D97-AF65-F5344CB8AC3E}">
        <p14:creationId xmlns:p14="http://schemas.microsoft.com/office/powerpoint/2010/main" val="2347403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Ethos and culture</a:t>
            </a:r>
            <a:endParaRPr lang="en-GB" dirty="0"/>
          </a:p>
        </p:txBody>
      </p:sp>
      <p:sp>
        <p:nvSpPr>
          <p:cNvPr id="3" name="Content Placeholder 2"/>
          <p:cNvSpPr>
            <a:spLocks noGrp="1"/>
          </p:cNvSpPr>
          <p:nvPr>
            <p:ph idx="1"/>
          </p:nvPr>
        </p:nvSpPr>
        <p:spPr/>
        <p:txBody>
          <a:bodyPr/>
          <a:lstStyle/>
          <a:p>
            <a:pPr marL="0" indent="0">
              <a:buNone/>
            </a:pPr>
            <a:r>
              <a:rPr lang="en-GB" dirty="0" smtClean="0"/>
              <a:t>School improvement project</a:t>
            </a:r>
          </a:p>
          <a:p>
            <a:r>
              <a:rPr lang="en-GB" dirty="0" smtClean="0"/>
              <a:t>Self-evaluation and improvement</a:t>
            </a:r>
          </a:p>
          <a:p>
            <a:r>
              <a:rPr lang="en-GB" dirty="0"/>
              <a:t>attachment informed education, </a:t>
            </a:r>
            <a:endParaRPr lang="en-GB" dirty="0" smtClean="0"/>
          </a:p>
          <a:p>
            <a:r>
              <a:rPr lang="en-GB" dirty="0" smtClean="0"/>
              <a:t>assessment </a:t>
            </a:r>
            <a:r>
              <a:rPr lang="en-GB" dirty="0"/>
              <a:t>and </a:t>
            </a:r>
            <a:r>
              <a:rPr lang="en-GB" dirty="0" smtClean="0"/>
              <a:t>intervention</a:t>
            </a:r>
          </a:p>
          <a:p>
            <a:endParaRPr lang="en-GB" dirty="0"/>
          </a:p>
          <a:p>
            <a:r>
              <a:rPr lang="en-GB" dirty="0"/>
              <a:t>Nurture Schools Resource Pack</a:t>
            </a:r>
          </a:p>
        </p:txBody>
      </p:sp>
      <p:sp>
        <p:nvSpPr>
          <p:cNvPr id="4" name="Date Placeholder 3"/>
          <p:cNvSpPr>
            <a:spLocks noGrp="1"/>
          </p:cNvSpPr>
          <p:nvPr>
            <p:ph type="dt" sz="half" idx="10"/>
          </p:nvPr>
        </p:nvSpPr>
        <p:spPr/>
        <p:txBody>
          <a:bodyPr/>
          <a:lstStyle/>
          <a:p>
            <a:fld id="{D6B5369D-0BC7-4538-B494-0016A8EC97CF}" type="datetime5">
              <a:rPr lang="en-GB" smtClean="0"/>
              <a:t>12-May-16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5C91822-71C5-49C9-999E-A58F5F072913}" type="slidenum">
              <a:rPr lang="en-GB" smtClean="0"/>
              <a:pPr/>
              <a:t>23</a:t>
            </a:fld>
            <a:endParaRPr lang="en-GB"/>
          </a:p>
        </p:txBody>
      </p:sp>
    </p:spTree>
    <p:extLst>
      <p:ext uri="{BB962C8B-B14F-4D97-AF65-F5344CB8AC3E}">
        <p14:creationId xmlns:p14="http://schemas.microsoft.com/office/powerpoint/2010/main" val="4009769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Targeted Approaches</a:t>
            </a:r>
            <a:endParaRPr lang="en-GB" dirty="0"/>
          </a:p>
        </p:txBody>
      </p:sp>
      <p:sp>
        <p:nvSpPr>
          <p:cNvPr id="7" name="Subtitle 6"/>
          <p:cNvSpPr>
            <a:spLocks noGrp="1"/>
          </p:cNvSpPr>
          <p:nvPr>
            <p:ph type="subTitle" idx="1"/>
          </p:nvPr>
        </p:nvSpPr>
        <p:spPr/>
        <p:txBody>
          <a:bodyPr/>
          <a:lstStyle/>
          <a:p>
            <a:endParaRPr lang="en-GB"/>
          </a:p>
        </p:txBody>
      </p:sp>
      <p:sp>
        <p:nvSpPr>
          <p:cNvPr id="4" name="Date Placeholder 3"/>
          <p:cNvSpPr>
            <a:spLocks noGrp="1"/>
          </p:cNvSpPr>
          <p:nvPr>
            <p:ph type="dt" sz="half" idx="10"/>
          </p:nvPr>
        </p:nvSpPr>
        <p:spPr/>
        <p:txBody>
          <a:bodyPr/>
          <a:lstStyle/>
          <a:p>
            <a:fld id="{D6B5369D-0BC7-4538-B494-0016A8EC97CF}" type="datetime5">
              <a:rPr lang="en-GB" smtClean="0"/>
              <a:t>12-May-16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5C91822-71C5-49C9-999E-A58F5F072913}" type="slidenum">
              <a:rPr lang="en-GB" smtClean="0"/>
              <a:pPr/>
              <a:t>24</a:t>
            </a:fld>
            <a:endParaRPr lang="en-GB"/>
          </a:p>
        </p:txBody>
      </p:sp>
    </p:spTree>
    <p:extLst>
      <p:ext uri="{BB962C8B-B14F-4D97-AF65-F5344CB8AC3E}">
        <p14:creationId xmlns:p14="http://schemas.microsoft.com/office/powerpoint/2010/main" val="3979134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cap="none" dirty="0" smtClean="0"/>
              <a:t>What Does A Nurturing School Promoting Positive Attachments Look Like?</a:t>
            </a:r>
            <a:endParaRPr lang="en-GB" sz="2400" cap="none" dirty="0"/>
          </a:p>
        </p:txBody>
      </p:sp>
      <p:sp>
        <p:nvSpPr>
          <p:cNvPr id="3" name="Content Placeholder 2"/>
          <p:cNvSpPr>
            <a:spLocks noGrp="1"/>
          </p:cNvSpPr>
          <p:nvPr>
            <p:ph idx="1"/>
          </p:nvPr>
        </p:nvSpPr>
        <p:spPr/>
        <p:txBody>
          <a:bodyPr/>
          <a:lstStyle/>
          <a:p>
            <a:r>
              <a:rPr lang="en-GB" cap="none" dirty="0" smtClean="0"/>
              <a:t>Nooks</a:t>
            </a:r>
          </a:p>
          <a:p>
            <a:r>
              <a:rPr lang="en-GB" cap="none" dirty="0" smtClean="0"/>
              <a:t>Good relationships with parents</a:t>
            </a:r>
          </a:p>
          <a:p>
            <a:r>
              <a:rPr lang="en-GB" cap="none" dirty="0" smtClean="0"/>
              <a:t>Supportive peer relationships</a:t>
            </a:r>
          </a:p>
          <a:p>
            <a:r>
              <a:rPr lang="en-GB" cap="none" dirty="0" smtClean="0"/>
              <a:t>Key adults </a:t>
            </a:r>
          </a:p>
          <a:p>
            <a:r>
              <a:rPr lang="en-GB" cap="none" dirty="0" smtClean="0"/>
              <a:t>Containment and touch </a:t>
            </a:r>
          </a:p>
          <a:p>
            <a:r>
              <a:rPr lang="en-GB" cap="none" dirty="0" smtClean="0"/>
              <a:t>Support for self-regulation </a:t>
            </a:r>
            <a:endParaRPr lang="en-GB" cap="none" dirty="0"/>
          </a:p>
        </p:txBody>
      </p:sp>
      <p:sp>
        <p:nvSpPr>
          <p:cNvPr id="4" name="Date Placeholder 3"/>
          <p:cNvSpPr>
            <a:spLocks noGrp="1"/>
          </p:cNvSpPr>
          <p:nvPr>
            <p:ph type="dt" sz="half" idx="10"/>
          </p:nvPr>
        </p:nvSpPr>
        <p:spPr/>
        <p:txBody>
          <a:bodyPr/>
          <a:lstStyle/>
          <a:p>
            <a:fld id="{649041D4-D3AE-487C-A1C2-0C3E5659073B}" type="datetime5">
              <a:rPr lang="en-GB" smtClean="0"/>
              <a:t>12-May-16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5C91822-71C5-49C9-999E-A58F5F072913}" type="slidenum">
              <a:rPr lang="en-GB" smtClean="0"/>
              <a:pPr/>
              <a:t>25</a:t>
            </a:fld>
            <a:endParaRPr lang="en-GB"/>
          </a:p>
        </p:txBody>
      </p:sp>
    </p:spTree>
    <p:extLst>
      <p:ext uri="{BB962C8B-B14F-4D97-AF65-F5344CB8AC3E}">
        <p14:creationId xmlns:p14="http://schemas.microsoft.com/office/powerpoint/2010/main" val="33053439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395288" y="381000"/>
            <a:ext cx="8367712" cy="1143000"/>
          </a:xfrm>
        </p:spPr>
        <p:txBody>
          <a:bodyPr/>
          <a:lstStyle/>
          <a:p>
            <a:r>
              <a:rPr lang="en-GB" altLang="en-US" sz="2800" dirty="0" smtClean="0">
                <a:solidFill>
                  <a:schemeClr val="tx1"/>
                </a:solidFill>
              </a:rPr>
              <a:t>Typical Nurture Room</a:t>
            </a:r>
            <a:endParaRPr lang="en-US" altLang="en-US" dirty="0">
              <a:solidFill>
                <a:schemeClr val="tx1"/>
              </a:solidFill>
            </a:endParaRPr>
          </a:p>
        </p:txBody>
      </p:sp>
      <p:grpSp>
        <p:nvGrpSpPr>
          <p:cNvPr id="152579" name="Group 3"/>
          <p:cNvGrpSpPr>
            <a:grpSpLocks/>
          </p:cNvGrpSpPr>
          <p:nvPr/>
        </p:nvGrpSpPr>
        <p:grpSpPr bwMode="auto">
          <a:xfrm>
            <a:off x="754063" y="1268413"/>
            <a:ext cx="7694612" cy="4745037"/>
            <a:chOff x="475" y="799"/>
            <a:chExt cx="4847" cy="2989"/>
          </a:xfrm>
        </p:grpSpPr>
        <p:sp>
          <p:nvSpPr>
            <p:cNvPr id="152580" name="Rectangle 4"/>
            <p:cNvSpPr>
              <a:spLocks noChangeArrowheads="1"/>
            </p:cNvSpPr>
            <p:nvPr/>
          </p:nvSpPr>
          <p:spPr bwMode="auto">
            <a:xfrm rot="3105">
              <a:off x="478" y="802"/>
              <a:ext cx="4843" cy="2914"/>
            </a:xfrm>
            <a:prstGeom prst="rect">
              <a:avLst/>
            </a:prstGeom>
            <a:solidFill>
              <a:srgbClr val="C0C0C0">
                <a:alpha val="50000"/>
              </a:srgbClr>
            </a:solidFill>
            <a:ln w="9525">
              <a:solidFill>
                <a:srgbClr val="000000"/>
              </a:solidFill>
              <a:miter lim="800000"/>
              <a:headEnd/>
              <a:tailEnd/>
            </a:ln>
          </p:spPr>
          <p:txBody>
            <a:bodyPr/>
            <a:lstStyle/>
            <a:p>
              <a:endParaRPr lang="en-GB"/>
            </a:p>
          </p:txBody>
        </p:sp>
        <p:sp>
          <p:nvSpPr>
            <p:cNvPr id="152581" name="Rectangle 5"/>
            <p:cNvSpPr>
              <a:spLocks noChangeArrowheads="1"/>
            </p:cNvSpPr>
            <p:nvPr/>
          </p:nvSpPr>
          <p:spPr bwMode="auto">
            <a:xfrm rot="3105">
              <a:off x="3005" y="803"/>
              <a:ext cx="2316" cy="1070"/>
            </a:xfrm>
            <a:prstGeom prst="rect">
              <a:avLst/>
            </a:prstGeom>
            <a:solidFill>
              <a:srgbClr val="008080">
                <a:alpha val="50000"/>
              </a:srgbClr>
            </a:solidFill>
            <a:ln w="9525">
              <a:solidFill>
                <a:srgbClr val="000000"/>
              </a:solidFill>
              <a:miter lim="800000"/>
              <a:headEnd/>
              <a:tailEnd/>
            </a:ln>
          </p:spPr>
          <p:txBody>
            <a:bodyPr/>
            <a:lstStyle/>
            <a:p>
              <a:endParaRPr lang="en-GB"/>
            </a:p>
          </p:txBody>
        </p:sp>
        <p:sp>
          <p:nvSpPr>
            <p:cNvPr id="152582" name="Text Box 6"/>
            <p:cNvSpPr txBox="1">
              <a:spLocks noChangeArrowheads="1"/>
            </p:cNvSpPr>
            <p:nvPr/>
          </p:nvSpPr>
          <p:spPr bwMode="auto">
            <a:xfrm rot="3105">
              <a:off x="4410" y="803"/>
              <a:ext cx="912" cy="268"/>
            </a:xfrm>
            <a:prstGeom prst="rect">
              <a:avLst/>
            </a:prstGeom>
            <a:solidFill>
              <a:srgbClr val="008080">
                <a:alpha val="50000"/>
              </a:srgbClr>
            </a:solidFill>
            <a:ln w="9525">
              <a:solidFill>
                <a:srgbClr val="000000"/>
              </a:solidFill>
              <a:miter lim="800000"/>
              <a:headEnd/>
              <a:tailEnd/>
            </a:ln>
          </p:spPr>
          <p:txBody>
            <a:bodyPr/>
            <a:lstStyle/>
            <a:p>
              <a:pPr algn="ctr" eaLnBrk="0" hangingPunct="0"/>
              <a:r>
                <a:rPr lang="en-GB" altLang="en-US" sz="1200"/>
                <a:t>Sink</a:t>
              </a:r>
            </a:p>
          </p:txBody>
        </p:sp>
        <p:sp>
          <p:nvSpPr>
            <p:cNvPr id="152583" name="Text Box 7"/>
            <p:cNvSpPr txBox="1">
              <a:spLocks noChangeArrowheads="1"/>
            </p:cNvSpPr>
            <p:nvPr/>
          </p:nvSpPr>
          <p:spPr bwMode="auto">
            <a:xfrm rot="3105">
              <a:off x="4829" y="1199"/>
              <a:ext cx="491" cy="282"/>
            </a:xfrm>
            <a:prstGeom prst="rect">
              <a:avLst/>
            </a:prstGeom>
            <a:solidFill>
              <a:srgbClr val="008080">
                <a:alpha val="50000"/>
              </a:srgbClr>
            </a:solidFill>
            <a:ln w="9525">
              <a:solidFill>
                <a:srgbClr val="000000"/>
              </a:solidFill>
              <a:miter lim="800000"/>
              <a:headEnd/>
              <a:tailEnd/>
            </a:ln>
          </p:spPr>
          <p:txBody>
            <a:bodyPr/>
            <a:lstStyle/>
            <a:p>
              <a:pPr eaLnBrk="0" hangingPunct="0"/>
              <a:endParaRPr lang="en-US" altLang="en-US" sz="1200"/>
            </a:p>
            <a:p>
              <a:pPr eaLnBrk="0" hangingPunct="0"/>
              <a:r>
                <a:rPr lang="en-GB" altLang="en-US" sz="1200"/>
                <a:t>Cooker</a:t>
              </a:r>
            </a:p>
          </p:txBody>
        </p:sp>
        <p:sp>
          <p:nvSpPr>
            <p:cNvPr id="152584" name="Text Box 8"/>
            <p:cNvSpPr txBox="1">
              <a:spLocks noChangeArrowheads="1"/>
            </p:cNvSpPr>
            <p:nvPr/>
          </p:nvSpPr>
          <p:spPr bwMode="auto">
            <a:xfrm rot="3105">
              <a:off x="4829" y="1506"/>
              <a:ext cx="490" cy="335"/>
            </a:xfrm>
            <a:prstGeom prst="rect">
              <a:avLst/>
            </a:prstGeom>
            <a:solidFill>
              <a:srgbClr val="008080">
                <a:alpha val="50000"/>
              </a:srgbClr>
            </a:solidFill>
            <a:ln w="9525">
              <a:solidFill>
                <a:srgbClr val="000000"/>
              </a:solidFill>
              <a:miter lim="800000"/>
              <a:headEnd/>
              <a:tailEnd/>
            </a:ln>
          </p:spPr>
          <p:txBody>
            <a:bodyPr/>
            <a:lstStyle/>
            <a:p>
              <a:pPr eaLnBrk="0" hangingPunct="0"/>
              <a:r>
                <a:rPr lang="en-GB" altLang="en-US" sz="1200"/>
                <a:t>Fridge freezer</a:t>
              </a:r>
            </a:p>
          </p:txBody>
        </p:sp>
        <p:sp>
          <p:nvSpPr>
            <p:cNvPr id="152585" name="Text Box 9"/>
            <p:cNvSpPr txBox="1">
              <a:spLocks noChangeArrowheads="1"/>
            </p:cNvSpPr>
            <p:nvPr/>
          </p:nvSpPr>
          <p:spPr bwMode="auto">
            <a:xfrm rot="3105">
              <a:off x="3336" y="999"/>
              <a:ext cx="794" cy="648"/>
            </a:xfrm>
            <a:prstGeom prst="rect">
              <a:avLst/>
            </a:prstGeom>
            <a:solidFill>
              <a:srgbClr val="008080">
                <a:alpha val="50000"/>
              </a:srgbClr>
            </a:solidFill>
            <a:ln w="9525">
              <a:solidFill>
                <a:srgbClr val="000000"/>
              </a:solidFill>
              <a:miter lim="800000"/>
              <a:headEnd/>
              <a:tailEnd/>
            </a:ln>
          </p:spPr>
          <p:txBody>
            <a:bodyPr/>
            <a:lstStyle/>
            <a:p>
              <a:pPr eaLnBrk="0" hangingPunct="0"/>
              <a:r>
                <a:rPr lang="en-GB" altLang="en-US" sz="1200"/>
                <a:t>Kitchen table for preparation</a:t>
              </a:r>
            </a:p>
          </p:txBody>
        </p:sp>
        <p:sp>
          <p:nvSpPr>
            <p:cNvPr id="152586" name="Text Box 10"/>
            <p:cNvSpPr txBox="1">
              <a:spLocks noChangeArrowheads="1"/>
            </p:cNvSpPr>
            <p:nvPr/>
          </p:nvSpPr>
          <p:spPr bwMode="auto">
            <a:xfrm rot="3105">
              <a:off x="476" y="799"/>
              <a:ext cx="621" cy="635"/>
            </a:xfrm>
            <a:prstGeom prst="rect">
              <a:avLst/>
            </a:prstGeom>
            <a:solidFill>
              <a:srgbClr val="008080">
                <a:alpha val="50000"/>
              </a:srgbClr>
            </a:solidFill>
            <a:ln w="9525">
              <a:solidFill>
                <a:srgbClr val="000000"/>
              </a:solidFill>
              <a:miter lim="800000"/>
              <a:headEnd/>
              <a:tailEnd/>
            </a:ln>
          </p:spPr>
          <p:txBody>
            <a:bodyPr/>
            <a:lstStyle/>
            <a:p>
              <a:pPr eaLnBrk="0" hangingPunct="0"/>
              <a:r>
                <a:rPr lang="en-US" altLang="en-US" sz="1200"/>
                <a:t>Shelves/ Dresser for Crockery, Cutlery etc.</a:t>
              </a:r>
            </a:p>
          </p:txBody>
        </p:sp>
        <p:sp>
          <p:nvSpPr>
            <p:cNvPr id="152587" name="Text Box 11"/>
            <p:cNvSpPr txBox="1">
              <a:spLocks noChangeArrowheads="1"/>
            </p:cNvSpPr>
            <p:nvPr/>
          </p:nvSpPr>
          <p:spPr bwMode="auto">
            <a:xfrm rot="3105">
              <a:off x="1338" y="935"/>
              <a:ext cx="1334" cy="886"/>
            </a:xfrm>
            <a:prstGeom prst="rect">
              <a:avLst/>
            </a:prstGeom>
            <a:solidFill>
              <a:srgbClr val="008080">
                <a:alpha val="50000"/>
              </a:srgbClr>
            </a:solidFill>
            <a:ln w="9525">
              <a:solidFill>
                <a:srgbClr val="000000"/>
              </a:solidFill>
              <a:miter lim="800000"/>
              <a:headEnd/>
              <a:tailEnd/>
            </a:ln>
          </p:spPr>
          <p:txBody>
            <a:bodyPr/>
            <a:lstStyle/>
            <a:p>
              <a:pPr eaLnBrk="0" hangingPunct="0"/>
              <a:r>
                <a:rPr lang="en-GB" altLang="en-US" sz="1200"/>
                <a:t>Dining Table and Chairs</a:t>
              </a:r>
            </a:p>
          </p:txBody>
        </p:sp>
        <p:sp>
          <p:nvSpPr>
            <p:cNvPr id="152588" name="Text Box 12"/>
            <p:cNvSpPr txBox="1">
              <a:spLocks noChangeArrowheads="1"/>
            </p:cNvSpPr>
            <p:nvPr/>
          </p:nvSpPr>
          <p:spPr bwMode="auto">
            <a:xfrm rot="3105">
              <a:off x="475" y="2566"/>
              <a:ext cx="544" cy="500"/>
            </a:xfrm>
            <a:prstGeom prst="rect">
              <a:avLst/>
            </a:prstGeom>
            <a:solidFill>
              <a:srgbClr val="00B050">
                <a:alpha val="50000"/>
              </a:srgbClr>
            </a:solidFill>
            <a:ln w="9525">
              <a:solidFill>
                <a:srgbClr val="000000"/>
              </a:solidFill>
              <a:miter lim="800000"/>
              <a:headEnd/>
              <a:tailEnd/>
            </a:ln>
          </p:spPr>
          <p:txBody>
            <a:bodyPr/>
            <a:lstStyle/>
            <a:p>
              <a:pPr eaLnBrk="0" hangingPunct="0"/>
              <a:r>
                <a:rPr lang="en-US" altLang="en-US" sz="1200"/>
                <a:t>Toys, cars, garage etc.</a:t>
              </a:r>
            </a:p>
          </p:txBody>
        </p:sp>
        <p:sp>
          <p:nvSpPr>
            <p:cNvPr id="152589" name="Text Box 13"/>
            <p:cNvSpPr txBox="1">
              <a:spLocks noChangeArrowheads="1"/>
            </p:cNvSpPr>
            <p:nvPr/>
          </p:nvSpPr>
          <p:spPr bwMode="auto">
            <a:xfrm rot="3105">
              <a:off x="4194" y="3067"/>
              <a:ext cx="1124" cy="468"/>
            </a:xfrm>
            <a:prstGeom prst="rect">
              <a:avLst/>
            </a:prstGeom>
            <a:solidFill>
              <a:srgbClr val="FF0000">
                <a:alpha val="50000"/>
              </a:srgbClr>
            </a:solidFill>
            <a:ln w="9525">
              <a:solidFill>
                <a:srgbClr val="000000"/>
              </a:solidFill>
              <a:miter lim="800000"/>
              <a:headEnd/>
              <a:tailEnd/>
            </a:ln>
          </p:spPr>
          <p:txBody>
            <a:bodyPr/>
            <a:lstStyle/>
            <a:p>
              <a:pPr eaLnBrk="0" hangingPunct="0"/>
              <a:r>
                <a:rPr lang="en-US" altLang="en-US" sz="1200" dirty="0"/>
                <a:t>Soft / quiet area:  soft toys, large bean bags and floor cushions</a:t>
              </a:r>
            </a:p>
          </p:txBody>
        </p:sp>
        <p:sp>
          <p:nvSpPr>
            <p:cNvPr id="152590" name="Text Box 14"/>
            <p:cNvSpPr txBox="1">
              <a:spLocks noChangeArrowheads="1"/>
            </p:cNvSpPr>
            <p:nvPr/>
          </p:nvSpPr>
          <p:spPr bwMode="auto">
            <a:xfrm rot="3105">
              <a:off x="2789" y="3385"/>
              <a:ext cx="1263" cy="332"/>
            </a:xfrm>
            <a:prstGeom prst="rect">
              <a:avLst/>
            </a:prstGeom>
            <a:solidFill>
              <a:srgbClr val="FFC000">
                <a:alpha val="50000"/>
              </a:srgbClr>
            </a:solidFill>
            <a:ln w="9525">
              <a:solidFill>
                <a:srgbClr val="000000"/>
              </a:solidFill>
              <a:miter lim="800000"/>
              <a:headEnd/>
              <a:tailEnd/>
            </a:ln>
          </p:spPr>
          <p:txBody>
            <a:bodyPr/>
            <a:lstStyle/>
            <a:p>
              <a:pPr eaLnBrk="0" hangingPunct="0"/>
              <a:r>
                <a:rPr lang="en-GB" altLang="en-US" sz="1200"/>
                <a:t>Pupils writing area</a:t>
              </a:r>
            </a:p>
          </p:txBody>
        </p:sp>
        <p:sp>
          <p:nvSpPr>
            <p:cNvPr id="152591" name="Text Box 15"/>
            <p:cNvSpPr txBox="1">
              <a:spLocks noChangeArrowheads="1"/>
            </p:cNvSpPr>
            <p:nvPr/>
          </p:nvSpPr>
          <p:spPr bwMode="auto">
            <a:xfrm rot="3105">
              <a:off x="477" y="2115"/>
              <a:ext cx="543" cy="418"/>
            </a:xfrm>
            <a:prstGeom prst="rect">
              <a:avLst/>
            </a:prstGeom>
            <a:solidFill>
              <a:srgbClr val="00B050">
                <a:alpha val="50000"/>
              </a:srgbClr>
            </a:solidFill>
            <a:ln w="9525">
              <a:solidFill>
                <a:srgbClr val="000000"/>
              </a:solidFill>
              <a:miter lim="800000"/>
              <a:headEnd/>
              <a:tailEnd/>
            </a:ln>
          </p:spPr>
          <p:txBody>
            <a:bodyPr/>
            <a:lstStyle/>
            <a:p>
              <a:pPr eaLnBrk="0" hangingPunct="0"/>
              <a:r>
                <a:rPr lang="en-US" altLang="en-US" sz="1200" dirty="0"/>
                <a:t>Large dolls house</a:t>
              </a:r>
            </a:p>
          </p:txBody>
        </p:sp>
        <p:sp>
          <p:nvSpPr>
            <p:cNvPr id="152592" name="Text Box 16"/>
            <p:cNvSpPr txBox="1">
              <a:spLocks noChangeArrowheads="1"/>
            </p:cNvSpPr>
            <p:nvPr/>
          </p:nvSpPr>
          <p:spPr bwMode="auto">
            <a:xfrm rot="3105">
              <a:off x="1978" y="2054"/>
              <a:ext cx="1403" cy="1070"/>
            </a:xfrm>
            <a:prstGeom prst="rect">
              <a:avLst/>
            </a:prstGeom>
            <a:solidFill>
              <a:srgbClr val="FFCC00">
                <a:alpha val="50000"/>
              </a:srgbClr>
            </a:solidFill>
            <a:ln w="9525">
              <a:solidFill>
                <a:srgbClr val="000000"/>
              </a:solidFill>
              <a:miter lim="800000"/>
              <a:headEnd/>
              <a:tailEnd/>
            </a:ln>
          </p:spPr>
          <p:txBody>
            <a:bodyPr/>
            <a:lstStyle/>
            <a:p>
              <a:pPr eaLnBrk="0" hangingPunct="0"/>
              <a:r>
                <a:rPr lang="en-US" altLang="en-US" sz="1200"/>
                <a:t>Work table</a:t>
              </a:r>
            </a:p>
          </p:txBody>
        </p:sp>
        <p:sp>
          <p:nvSpPr>
            <p:cNvPr id="152593" name="Text Box 17"/>
            <p:cNvSpPr txBox="1">
              <a:spLocks noChangeArrowheads="1"/>
            </p:cNvSpPr>
            <p:nvPr/>
          </p:nvSpPr>
          <p:spPr bwMode="auto">
            <a:xfrm rot="3105">
              <a:off x="2018" y="3249"/>
              <a:ext cx="672" cy="442"/>
            </a:xfrm>
            <a:prstGeom prst="rect">
              <a:avLst/>
            </a:prstGeom>
            <a:solidFill>
              <a:srgbClr val="FFCC00">
                <a:alpha val="50000"/>
              </a:srgbClr>
            </a:solidFill>
            <a:ln w="9525">
              <a:solidFill>
                <a:srgbClr val="000000"/>
              </a:solidFill>
              <a:miter lim="800000"/>
              <a:headEnd/>
              <a:tailEnd/>
            </a:ln>
          </p:spPr>
          <p:txBody>
            <a:bodyPr/>
            <a:lstStyle/>
            <a:p>
              <a:pPr eaLnBrk="0" hangingPunct="0"/>
              <a:r>
                <a:rPr lang="en-US" altLang="en-US" sz="1200"/>
                <a:t>Computer Area</a:t>
              </a:r>
            </a:p>
          </p:txBody>
        </p:sp>
        <p:sp>
          <p:nvSpPr>
            <p:cNvPr id="152594" name="Text Box 18"/>
            <p:cNvSpPr txBox="1">
              <a:spLocks noChangeArrowheads="1"/>
            </p:cNvSpPr>
            <p:nvPr/>
          </p:nvSpPr>
          <p:spPr bwMode="auto">
            <a:xfrm rot="3105">
              <a:off x="4740" y="2205"/>
              <a:ext cx="561" cy="553"/>
            </a:xfrm>
            <a:prstGeom prst="rect">
              <a:avLst/>
            </a:prstGeom>
            <a:solidFill>
              <a:srgbClr val="FF0000">
                <a:alpha val="50000"/>
              </a:srgbClr>
            </a:solidFill>
            <a:ln w="9525">
              <a:solidFill>
                <a:srgbClr val="000000"/>
              </a:solidFill>
              <a:miter lim="800000"/>
              <a:headEnd/>
              <a:tailEnd/>
            </a:ln>
          </p:spPr>
          <p:txBody>
            <a:bodyPr/>
            <a:lstStyle/>
            <a:p>
              <a:pPr eaLnBrk="0" hangingPunct="0"/>
              <a:r>
                <a:rPr lang="en-US" altLang="en-US" sz="1200"/>
                <a:t>Sofa</a:t>
              </a:r>
            </a:p>
          </p:txBody>
        </p:sp>
        <p:sp>
          <p:nvSpPr>
            <p:cNvPr id="152595" name="Text Box 19"/>
            <p:cNvSpPr txBox="1">
              <a:spLocks noChangeArrowheads="1"/>
            </p:cNvSpPr>
            <p:nvPr/>
          </p:nvSpPr>
          <p:spPr bwMode="auto">
            <a:xfrm rot="3105">
              <a:off x="4150" y="2251"/>
              <a:ext cx="421" cy="480"/>
            </a:xfrm>
            <a:prstGeom prst="rect">
              <a:avLst/>
            </a:prstGeom>
            <a:solidFill>
              <a:srgbClr val="FF0000">
                <a:alpha val="50000"/>
              </a:srgbClr>
            </a:solidFill>
            <a:ln w="9525">
              <a:solidFill>
                <a:srgbClr val="000000"/>
              </a:solidFill>
              <a:miter lim="800000"/>
              <a:headEnd/>
              <a:tailEnd/>
            </a:ln>
          </p:spPr>
          <p:txBody>
            <a:bodyPr/>
            <a:lstStyle/>
            <a:p>
              <a:pPr eaLnBrk="0" hangingPunct="0"/>
              <a:r>
                <a:rPr lang="en-US" altLang="en-US" sz="1200"/>
                <a:t>Mat</a:t>
              </a:r>
            </a:p>
          </p:txBody>
        </p:sp>
        <p:sp>
          <p:nvSpPr>
            <p:cNvPr id="152596" name="Text Box 20"/>
            <p:cNvSpPr txBox="1">
              <a:spLocks noChangeArrowheads="1"/>
            </p:cNvSpPr>
            <p:nvPr/>
          </p:nvSpPr>
          <p:spPr bwMode="auto">
            <a:xfrm rot="3105">
              <a:off x="4195" y="3566"/>
              <a:ext cx="1123" cy="147"/>
            </a:xfrm>
            <a:prstGeom prst="rect">
              <a:avLst/>
            </a:prstGeom>
            <a:solidFill>
              <a:srgbClr val="FF00FF">
                <a:alpha val="50000"/>
              </a:srgbClr>
            </a:solidFill>
            <a:ln w="9525">
              <a:solidFill>
                <a:srgbClr val="000000"/>
              </a:solidFill>
              <a:miter lim="800000"/>
              <a:headEnd/>
              <a:tailEnd/>
            </a:ln>
          </p:spPr>
          <p:txBody>
            <a:bodyPr/>
            <a:lstStyle/>
            <a:p>
              <a:pPr eaLnBrk="0" hangingPunct="0"/>
              <a:r>
                <a:rPr lang="en-US" altLang="en-US" sz="1200"/>
                <a:t>Books</a:t>
              </a:r>
            </a:p>
          </p:txBody>
        </p:sp>
        <p:sp>
          <p:nvSpPr>
            <p:cNvPr id="152597" name="Text Box 21"/>
            <p:cNvSpPr txBox="1">
              <a:spLocks noChangeArrowheads="1"/>
            </p:cNvSpPr>
            <p:nvPr/>
          </p:nvSpPr>
          <p:spPr bwMode="auto">
            <a:xfrm rot="3105">
              <a:off x="4195" y="2886"/>
              <a:ext cx="1123" cy="147"/>
            </a:xfrm>
            <a:prstGeom prst="rect">
              <a:avLst/>
            </a:prstGeom>
            <a:solidFill>
              <a:srgbClr val="FF00FF">
                <a:alpha val="50000"/>
              </a:srgbClr>
            </a:solidFill>
            <a:ln w="9525">
              <a:solidFill>
                <a:srgbClr val="000000"/>
              </a:solidFill>
              <a:miter lim="800000"/>
              <a:headEnd/>
              <a:tailEnd/>
            </a:ln>
          </p:spPr>
          <p:txBody>
            <a:bodyPr/>
            <a:lstStyle/>
            <a:p>
              <a:pPr eaLnBrk="0" hangingPunct="0"/>
              <a:r>
                <a:rPr lang="en-US" altLang="en-US" sz="1200"/>
                <a:t>Books</a:t>
              </a:r>
            </a:p>
          </p:txBody>
        </p:sp>
        <p:sp>
          <p:nvSpPr>
            <p:cNvPr id="152598" name="Text Box 22"/>
            <p:cNvSpPr txBox="1">
              <a:spLocks noChangeArrowheads="1"/>
            </p:cNvSpPr>
            <p:nvPr/>
          </p:nvSpPr>
          <p:spPr bwMode="auto">
            <a:xfrm rot="3105">
              <a:off x="1474" y="3475"/>
              <a:ext cx="425" cy="227"/>
            </a:xfrm>
            <a:prstGeom prst="rect">
              <a:avLst/>
            </a:prstGeom>
            <a:solidFill>
              <a:srgbClr val="FF00FF">
                <a:alpha val="50000"/>
              </a:srgbClr>
            </a:solidFill>
            <a:ln w="9525">
              <a:solidFill>
                <a:srgbClr val="000000"/>
              </a:solidFill>
              <a:miter lim="800000"/>
              <a:headEnd/>
              <a:tailEnd/>
            </a:ln>
          </p:spPr>
          <p:txBody>
            <a:bodyPr/>
            <a:lstStyle/>
            <a:p>
              <a:pPr eaLnBrk="0" hangingPunct="0"/>
              <a:r>
                <a:rPr lang="en-GB" altLang="en-US" sz="1200"/>
                <a:t>Mirror</a:t>
              </a:r>
            </a:p>
          </p:txBody>
        </p:sp>
        <p:sp>
          <p:nvSpPr>
            <p:cNvPr id="152599" name="Text Box 23"/>
            <p:cNvSpPr txBox="1">
              <a:spLocks noChangeArrowheads="1"/>
            </p:cNvSpPr>
            <p:nvPr/>
          </p:nvSpPr>
          <p:spPr bwMode="auto">
            <a:xfrm rot="3105">
              <a:off x="687" y="3640"/>
              <a:ext cx="772" cy="148"/>
            </a:xfrm>
            <a:prstGeom prst="rect">
              <a:avLst/>
            </a:prstGeom>
            <a:solidFill>
              <a:srgbClr val="000000"/>
            </a:solidFill>
            <a:ln w="9525">
              <a:solidFill>
                <a:srgbClr val="000000"/>
              </a:solidFill>
              <a:miter lim="800000"/>
              <a:headEnd/>
              <a:tailEnd/>
            </a:ln>
          </p:spPr>
          <p:txBody>
            <a:bodyPr/>
            <a:lstStyle/>
            <a:p>
              <a:pPr eaLnBrk="0" hangingPunct="0"/>
              <a:r>
                <a:rPr lang="en-GB" altLang="en-US" sz="1200">
                  <a:solidFill>
                    <a:srgbClr val="FFFFFF"/>
                  </a:solidFill>
                </a:rPr>
                <a:t>Door </a:t>
              </a:r>
            </a:p>
          </p:txBody>
        </p:sp>
      </p:grpSp>
    </p:spTree>
    <p:extLst>
      <p:ext uri="{BB962C8B-B14F-4D97-AF65-F5344CB8AC3E}">
        <p14:creationId xmlns:p14="http://schemas.microsoft.com/office/powerpoint/2010/main" val="29066472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smtClean="0"/>
              <a:t>A Place To Eat And Share </a:t>
            </a:r>
            <a:endParaRPr lang="en-GB" cap="none" dirty="0"/>
          </a:p>
        </p:txBody>
      </p:sp>
      <p:pic>
        <p:nvPicPr>
          <p:cNvPr id="4" name="Content Placeholder 3" descr="DCP0033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899592" y="1246152"/>
            <a:ext cx="7416824" cy="5564308"/>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2F7D0354-1E22-4CCD-A94E-3F83D65AB0E8}" type="datetime5">
              <a:rPr lang="en-GB" smtClean="0"/>
              <a:t>12-May-16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5C91822-71C5-49C9-999E-A58F5F072913}" type="slidenum">
              <a:rPr lang="en-GB" smtClean="0"/>
              <a:pPr/>
              <a:t>27</a:t>
            </a:fld>
            <a:endParaRPr lang="en-GB"/>
          </a:p>
        </p:txBody>
      </p:sp>
    </p:spTree>
    <p:extLst>
      <p:ext uri="{BB962C8B-B14F-4D97-AF65-F5344CB8AC3E}">
        <p14:creationId xmlns:p14="http://schemas.microsoft.com/office/powerpoint/2010/main" val="15213708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smtClean="0"/>
              <a:t>A Comfy Space…</a:t>
            </a:r>
            <a:endParaRPr lang="en-GB" cap="none" dirty="0"/>
          </a:p>
        </p:txBody>
      </p:sp>
      <p:pic>
        <p:nvPicPr>
          <p:cNvPr id="4" name="Content Placeholder 3" descr="GEDC0172.JPG"/>
          <p:cNvPicPr>
            <a:picLocks noGrp="1" noChangeAspect="1"/>
          </p:cNvPicPr>
          <p:nvPr>
            <p:ph idx="1"/>
          </p:nvPr>
        </p:nvPicPr>
        <p:blipFill>
          <a:blip r:embed="rId3" cstate="print"/>
          <a:stretch>
            <a:fillRect/>
          </a:stretch>
        </p:blipFill>
        <p:spPr>
          <a:xfrm>
            <a:off x="2483768" y="1409005"/>
            <a:ext cx="4032448" cy="5376598"/>
          </a:xfrm>
        </p:spPr>
      </p:pic>
      <p:sp>
        <p:nvSpPr>
          <p:cNvPr id="3" name="Date Placeholder 2"/>
          <p:cNvSpPr>
            <a:spLocks noGrp="1"/>
          </p:cNvSpPr>
          <p:nvPr>
            <p:ph type="dt" sz="half" idx="10"/>
          </p:nvPr>
        </p:nvSpPr>
        <p:spPr/>
        <p:txBody>
          <a:bodyPr/>
          <a:lstStyle/>
          <a:p>
            <a:fld id="{69873059-4A11-4D5E-A2CA-5966B15F6465}" type="datetime5">
              <a:rPr lang="en-GB" smtClean="0"/>
              <a:t>12-May-16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5C91822-71C5-49C9-999E-A58F5F072913}" type="slidenum">
              <a:rPr lang="en-GB" smtClean="0"/>
              <a:pPr/>
              <a:t>28</a:t>
            </a:fld>
            <a:endParaRPr lang="en-GB"/>
          </a:p>
        </p:txBody>
      </p:sp>
    </p:spTree>
    <p:extLst>
      <p:ext uri="{BB962C8B-B14F-4D97-AF65-F5344CB8AC3E}">
        <p14:creationId xmlns:p14="http://schemas.microsoft.com/office/powerpoint/2010/main" val="24691286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needs met in a comforting way</a:t>
            </a:r>
            <a:endParaRPr lang="en-GB"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0" y="2334419"/>
            <a:ext cx="5334000" cy="3333750"/>
          </a:xfrm>
        </p:spPr>
      </p:pic>
      <p:sp>
        <p:nvSpPr>
          <p:cNvPr id="4" name="Date Placeholder 3"/>
          <p:cNvSpPr>
            <a:spLocks noGrp="1"/>
          </p:cNvSpPr>
          <p:nvPr>
            <p:ph type="dt" sz="half" idx="10"/>
          </p:nvPr>
        </p:nvSpPr>
        <p:spPr/>
        <p:txBody>
          <a:bodyPr/>
          <a:lstStyle/>
          <a:p>
            <a:fld id="{D6B5369D-0BC7-4538-B494-0016A8EC97CF}" type="datetime5">
              <a:rPr lang="en-GB" smtClean="0"/>
              <a:t>12-May-16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5C91822-71C5-49C9-999E-A58F5F072913}" type="slidenum">
              <a:rPr lang="en-GB" smtClean="0"/>
              <a:pPr/>
              <a:t>29</a:t>
            </a:fld>
            <a:endParaRPr lang="en-GB"/>
          </a:p>
        </p:txBody>
      </p:sp>
    </p:spTree>
    <p:extLst>
      <p:ext uri="{BB962C8B-B14F-4D97-AF65-F5344CB8AC3E}">
        <p14:creationId xmlns:p14="http://schemas.microsoft.com/office/powerpoint/2010/main" val="2368948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a:t>
            </a:r>
            <a:endParaRPr lang="en-GB" dirty="0"/>
          </a:p>
        </p:txBody>
      </p:sp>
      <p:sp>
        <p:nvSpPr>
          <p:cNvPr id="3" name="Content Placeholder 2"/>
          <p:cNvSpPr>
            <a:spLocks noGrp="1"/>
          </p:cNvSpPr>
          <p:nvPr>
            <p:ph sz="half" idx="1"/>
          </p:nvPr>
        </p:nvSpPr>
        <p:spPr/>
        <p:txBody>
          <a:bodyPr>
            <a:normAutofit/>
          </a:bodyPr>
          <a:lstStyle/>
          <a:p>
            <a:r>
              <a:rPr lang="en-GB" sz="2400" dirty="0" smtClean="0"/>
              <a:t>Reflection on learning</a:t>
            </a:r>
          </a:p>
          <a:p>
            <a:pPr lvl="1"/>
            <a:r>
              <a:rPr lang="en-GB" dirty="0" smtClean="0"/>
              <a:t>Attachment</a:t>
            </a:r>
          </a:p>
          <a:p>
            <a:pPr lvl="1"/>
            <a:r>
              <a:rPr lang="en-GB" dirty="0" smtClean="0"/>
              <a:t>Assessment</a:t>
            </a:r>
          </a:p>
          <a:p>
            <a:pPr lvl="1"/>
            <a:r>
              <a:rPr lang="en-GB" dirty="0" smtClean="0"/>
              <a:t>Nurture Principles </a:t>
            </a:r>
          </a:p>
          <a:p>
            <a:r>
              <a:rPr lang="en-GB" sz="2400" dirty="0" smtClean="0"/>
              <a:t>Nurturing communication</a:t>
            </a:r>
          </a:p>
          <a:p>
            <a:pPr lvl="1"/>
            <a:r>
              <a:rPr lang="en-GB" dirty="0" err="1" smtClean="0"/>
              <a:t>Attunement</a:t>
            </a:r>
            <a:r>
              <a:rPr lang="en-GB" dirty="0" smtClean="0"/>
              <a:t> in the classroom</a:t>
            </a:r>
          </a:p>
          <a:p>
            <a:pPr lvl="1"/>
            <a:r>
              <a:rPr lang="en-GB" dirty="0" smtClean="0"/>
              <a:t>Emotional containment</a:t>
            </a:r>
          </a:p>
          <a:p>
            <a:pPr lvl="1"/>
            <a:r>
              <a:rPr lang="en-GB" dirty="0" smtClean="0"/>
              <a:t>Transitions</a:t>
            </a:r>
          </a:p>
          <a:p>
            <a:r>
              <a:rPr lang="en-GB" sz="2400" dirty="0" smtClean="0"/>
              <a:t>The Nurturing School approach</a:t>
            </a:r>
          </a:p>
          <a:p>
            <a:endParaRPr lang="en-GB" sz="2400" dirty="0"/>
          </a:p>
          <a:p>
            <a:endParaRPr lang="en-GB" sz="2400" dirty="0"/>
          </a:p>
          <a:p>
            <a:endParaRPr lang="en-GB" sz="2400" dirty="0"/>
          </a:p>
          <a:p>
            <a:endParaRPr lang="en-GB" sz="2400" dirty="0"/>
          </a:p>
        </p:txBody>
      </p:sp>
      <p:sp>
        <p:nvSpPr>
          <p:cNvPr id="7" name="Content Placeholder 6"/>
          <p:cNvSpPr>
            <a:spLocks noGrp="1"/>
          </p:cNvSpPr>
          <p:nvPr>
            <p:ph sz="half" idx="2"/>
          </p:nvPr>
        </p:nvSpPr>
        <p:spPr/>
        <p:txBody>
          <a:bodyPr>
            <a:normAutofit/>
          </a:bodyPr>
          <a:lstStyle/>
          <a:p>
            <a:r>
              <a:rPr lang="en-US" sz="2400" dirty="0" smtClean="0"/>
              <a:t>Nurture Methods</a:t>
            </a:r>
          </a:p>
          <a:p>
            <a:pPr lvl="1"/>
            <a:r>
              <a:rPr lang="en-US" dirty="0" smtClean="0"/>
              <a:t>Nurture </a:t>
            </a:r>
            <a:r>
              <a:rPr lang="en-US" dirty="0"/>
              <a:t>Classes, </a:t>
            </a:r>
            <a:endParaRPr lang="en-US" dirty="0" smtClean="0"/>
          </a:p>
          <a:p>
            <a:pPr lvl="1"/>
            <a:r>
              <a:rPr lang="en-US" dirty="0"/>
              <a:t>Nurture </a:t>
            </a:r>
            <a:r>
              <a:rPr lang="en-US" dirty="0" smtClean="0"/>
              <a:t>Groups </a:t>
            </a:r>
          </a:p>
          <a:p>
            <a:pPr lvl="1"/>
            <a:r>
              <a:rPr lang="en-US" dirty="0"/>
              <a:t>Nurture </a:t>
            </a:r>
            <a:r>
              <a:rPr lang="en-US" dirty="0" smtClean="0"/>
              <a:t>Spaces </a:t>
            </a:r>
          </a:p>
          <a:p>
            <a:pPr lvl="1"/>
            <a:r>
              <a:rPr lang="en-US" dirty="0"/>
              <a:t>Nurture </a:t>
            </a:r>
            <a:r>
              <a:rPr lang="en-US" dirty="0" smtClean="0"/>
              <a:t>Nooks</a:t>
            </a:r>
            <a:r>
              <a:rPr lang="en-US" dirty="0"/>
              <a:t>, </a:t>
            </a:r>
            <a:endParaRPr lang="en-US" dirty="0" smtClean="0"/>
          </a:p>
          <a:p>
            <a:pPr lvl="1"/>
            <a:r>
              <a:rPr lang="en-US" dirty="0" smtClean="0"/>
              <a:t>Nurture </a:t>
            </a:r>
            <a:r>
              <a:rPr lang="en-US" dirty="0"/>
              <a:t>practices in mainstream classes</a:t>
            </a:r>
            <a:endParaRPr lang="en-GB" dirty="0">
              <a:latin typeface="Gill Sans MT" panose="020B0502020104020203" pitchFamily="34" charset="0"/>
              <a:ea typeface="Times New Roman" panose="02020603050405020304" pitchFamily="18" charset="0"/>
              <a:cs typeface="Times New Roman" panose="02020603050405020304" pitchFamily="18" charset="0"/>
            </a:endParaRPr>
          </a:p>
          <a:p>
            <a:r>
              <a:rPr lang="en-GB" dirty="0" smtClean="0"/>
              <a:t>Planning the project of improvement</a:t>
            </a:r>
          </a:p>
          <a:p>
            <a:pPr lvl="1"/>
            <a:r>
              <a:rPr lang="en-GB" dirty="0" smtClean="0"/>
              <a:t>Progress to share in October</a:t>
            </a:r>
            <a:endParaRPr lang="en-GB" dirty="0"/>
          </a:p>
        </p:txBody>
      </p:sp>
      <p:sp>
        <p:nvSpPr>
          <p:cNvPr id="4" name="Date Placeholder 3"/>
          <p:cNvSpPr>
            <a:spLocks noGrp="1"/>
          </p:cNvSpPr>
          <p:nvPr>
            <p:ph type="dt" sz="half" idx="10"/>
          </p:nvPr>
        </p:nvSpPr>
        <p:spPr/>
        <p:txBody>
          <a:bodyPr/>
          <a:lstStyle/>
          <a:p>
            <a:fld id="{D6B5369D-0BC7-4538-B494-0016A8EC97CF}" type="datetime5">
              <a:rPr lang="en-GB" smtClean="0"/>
              <a:t>12-May-16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5C91822-71C5-49C9-999E-A58F5F072913}" type="slidenum">
              <a:rPr lang="en-GB" smtClean="0"/>
              <a:pPr/>
              <a:t>3</a:t>
            </a:fld>
            <a:endParaRPr lang="en-GB"/>
          </a:p>
        </p:txBody>
      </p:sp>
    </p:spTree>
    <p:extLst>
      <p:ext uri="{BB962C8B-B14F-4D97-AF65-F5344CB8AC3E}">
        <p14:creationId xmlns:p14="http://schemas.microsoft.com/office/powerpoint/2010/main" val="6908961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smtClean="0"/>
              <a:t>A Happy Face </a:t>
            </a:r>
            <a:endParaRPr lang="en-GB" cap="none" dirty="0"/>
          </a:p>
        </p:txBody>
      </p:sp>
      <p:pic>
        <p:nvPicPr>
          <p:cNvPr id="4" name="Content Placeholder 3" descr="Older-woman-smiling.jpg"/>
          <p:cNvPicPr>
            <a:picLocks noGrp="1" noChangeAspect="1"/>
          </p:cNvPicPr>
          <p:nvPr>
            <p:ph idx="1"/>
          </p:nvPr>
        </p:nvPicPr>
        <p:blipFill>
          <a:blip r:embed="rId3" cstate="print"/>
          <a:stretch>
            <a:fillRect/>
          </a:stretch>
        </p:blipFill>
        <p:spPr>
          <a:xfrm>
            <a:off x="2286000" y="2477294"/>
            <a:ext cx="4572000" cy="3048000"/>
          </a:xfrm>
        </p:spPr>
      </p:pic>
      <p:sp>
        <p:nvSpPr>
          <p:cNvPr id="3" name="Date Placeholder 2"/>
          <p:cNvSpPr>
            <a:spLocks noGrp="1"/>
          </p:cNvSpPr>
          <p:nvPr>
            <p:ph type="dt" sz="half" idx="10"/>
          </p:nvPr>
        </p:nvSpPr>
        <p:spPr/>
        <p:txBody>
          <a:bodyPr/>
          <a:lstStyle/>
          <a:p>
            <a:fld id="{1469EB0E-4A03-48E2-A10E-6688AAD1FBB6}" type="datetime5">
              <a:rPr lang="en-GB" smtClean="0"/>
              <a:t>12-May-16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5C91822-71C5-49C9-999E-A58F5F072913}" type="slidenum">
              <a:rPr lang="en-GB" smtClean="0"/>
              <a:pPr/>
              <a:t>30</a:t>
            </a:fld>
            <a:endParaRPr lang="en-GB"/>
          </a:p>
        </p:txBody>
      </p:sp>
    </p:spTree>
    <p:extLst>
      <p:ext uri="{BB962C8B-B14F-4D97-AF65-F5344CB8AC3E}">
        <p14:creationId xmlns:p14="http://schemas.microsoft.com/office/powerpoint/2010/main" val="6783433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the room</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How depends on assessed needs of children and time available. </a:t>
            </a:r>
          </a:p>
          <a:p>
            <a:r>
              <a:rPr lang="en-GB" dirty="0" smtClean="0"/>
              <a:t>Nurture Space </a:t>
            </a:r>
          </a:p>
          <a:p>
            <a:pPr lvl="1"/>
            <a:r>
              <a:rPr lang="en-GB" dirty="0" smtClean="0"/>
              <a:t>classes or groups use it either as-and-when or timetabled</a:t>
            </a:r>
          </a:p>
          <a:p>
            <a:r>
              <a:rPr lang="en-GB" dirty="0" smtClean="0"/>
              <a:t>Nurture Group or Resilience Group </a:t>
            </a:r>
          </a:p>
          <a:p>
            <a:pPr lvl="1"/>
            <a:r>
              <a:rPr lang="en-GB" dirty="0" smtClean="0"/>
              <a:t>Small group, extracted for sessions twice a week, for specified period</a:t>
            </a:r>
          </a:p>
          <a:p>
            <a:r>
              <a:rPr lang="en-GB" dirty="0" smtClean="0"/>
              <a:t>Nurture Class</a:t>
            </a:r>
          </a:p>
          <a:p>
            <a:pPr lvl="1"/>
            <a:r>
              <a:rPr lang="en-GB" dirty="0" smtClean="0"/>
              <a:t>Recommended part time, up to 5 mornings a week. Think about age range, and group dynamics as well as assessment. </a:t>
            </a:r>
          </a:p>
          <a:p>
            <a:pPr lvl="1"/>
            <a:r>
              <a:rPr lang="en-GB" dirty="0" smtClean="0"/>
              <a:t>NOT a go to resource in emergencies </a:t>
            </a:r>
          </a:p>
          <a:p>
            <a:r>
              <a:rPr lang="en-GB" dirty="0" smtClean="0"/>
              <a:t>The fidelity of the intervention is important! Consistency and stability. </a:t>
            </a:r>
          </a:p>
          <a:p>
            <a:r>
              <a:rPr lang="en-GB" dirty="0" smtClean="0"/>
              <a:t>If assessment really not working then seek advice or try a different  assessment.</a:t>
            </a:r>
          </a:p>
        </p:txBody>
      </p:sp>
      <p:sp>
        <p:nvSpPr>
          <p:cNvPr id="4" name="Date Placeholder 3"/>
          <p:cNvSpPr>
            <a:spLocks noGrp="1"/>
          </p:cNvSpPr>
          <p:nvPr>
            <p:ph type="dt" sz="half" idx="10"/>
          </p:nvPr>
        </p:nvSpPr>
        <p:spPr/>
        <p:txBody>
          <a:bodyPr/>
          <a:lstStyle/>
          <a:p>
            <a:fld id="{D6B5369D-0BC7-4538-B494-0016A8EC97CF}" type="datetime5">
              <a:rPr lang="en-GB" smtClean="0"/>
              <a:t>12-May-16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5C91822-71C5-49C9-999E-A58F5F072913}" type="slidenum">
              <a:rPr lang="en-GB" smtClean="0"/>
              <a:pPr/>
              <a:t>31</a:t>
            </a:fld>
            <a:endParaRPr lang="en-GB"/>
          </a:p>
        </p:txBody>
      </p:sp>
    </p:spTree>
    <p:extLst>
      <p:ext uri="{BB962C8B-B14F-4D97-AF65-F5344CB8AC3E}">
        <p14:creationId xmlns:p14="http://schemas.microsoft.com/office/powerpoint/2010/main" val="4093144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50825" y="3789363"/>
            <a:ext cx="2663825" cy="2233612"/>
          </a:xfrm>
          <a:prstGeom prst="rect">
            <a:avLst/>
          </a:prstGeom>
          <a:solidFill>
            <a:schemeClr val="folHlink"/>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sz="2800" b="1" dirty="0">
                <a:latin typeface="+mj-lt"/>
              </a:rPr>
              <a:t>collected </a:t>
            </a:r>
          </a:p>
          <a:p>
            <a:pPr algn="ctr"/>
            <a:r>
              <a:rPr lang="en-GB" sz="2800" b="1" dirty="0">
                <a:latin typeface="+mj-lt"/>
              </a:rPr>
              <a:t>data from </a:t>
            </a:r>
          </a:p>
          <a:p>
            <a:pPr algn="ctr"/>
            <a:r>
              <a:rPr lang="en-GB" sz="2800" b="1" dirty="0">
                <a:latin typeface="+mj-lt"/>
              </a:rPr>
              <a:t>needs analysis</a:t>
            </a:r>
            <a:endParaRPr lang="en-US" sz="2800" b="1" dirty="0">
              <a:latin typeface="+mj-lt"/>
            </a:endParaRPr>
          </a:p>
        </p:txBody>
      </p:sp>
      <p:sp>
        <p:nvSpPr>
          <p:cNvPr id="13315" name="Oval 3"/>
          <p:cNvSpPr>
            <a:spLocks noChangeArrowheads="1"/>
          </p:cNvSpPr>
          <p:nvPr/>
        </p:nvSpPr>
        <p:spPr bwMode="auto">
          <a:xfrm>
            <a:off x="5651500" y="3933825"/>
            <a:ext cx="3167063" cy="1944688"/>
          </a:xfrm>
          <a:prstGeom prst="ellipse">
            <a:avLst/>
          </a:prstGeom>
          <a:solidFill>
            <a:schemeClr val="folHlink"/>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sz="2800" b="1" dirty="0">
                <a:latin typeface="+mj-lt"/>
              </a:rPr>
              <a:t>re-defined </a:t>
            </a:r>
          </a:p>
          <a:p>
            <a:pPr algn="ctr"/>
            <a:r>
              <a:rPr lang="en-GB" sz="2800" b="1" dirty="0">
                <a:latin typeface="+mj-lt"/>
              </a:rPr>
              <a:t>problem </a:t>
            </a:r>
          </a:p>
          <a:p>
            <a:pPr algn="ctr"/>
            <a:r>
              <a:rPr lang="en-GB" sz="2800" b="1" dirty="0">
                <a:latin typeface="+mj-lt"/>
              </a:rPr>
              <a:t>statement</a:t>
            </a:r>
            <a:endParaRPr lang="en-US" sz="2800" b="1" dirty="0">
              <a:latin typeface="+mj-lt"/>
            </a:endParaRPr>
          </a:p>
        </p:txBody>
      </p:sp>
      <p:sp>
        <p:nvSpPr>
          <p:cNvPr id="13316" name="AutoShape 4"/>
          <p:cNvSpPr>
            <a:spLocks noChangeArrowheads="1"/>
          </p:cNvSpPr>
          <p:nvPr/>
        </p:nvSpPr>
        <p:spPr bwMode="auto">
          <a:xfrm>
            <a:off x="1619250" y="2133600"/>
            <a:ext cx="5834063" cy="25923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679" y="8267"/>
                </a:moveTo>
                <a:cubicBezTo>
                  <a:pt x="15668" y="5919"/>
                  <a:pt x="13356" y="4398"/>
                  <a:pt x="10800" y="4398"/>
                </a:cubicBezTo>
                <a:cubicBezTo>
                  <a:pt x="7264" y="4398"/>
                  <a:pt x="4398" y="7264"/>
                  <a:pt x="4398" y="10800"/>
                </a:cubicBezTo>
                <a:lnTo>
                  <a:pt x="0" y="10800"/>
                </a:lnTo>
                <a:cubicBezTo>
                  <a:pt x="0" y="4835"/>
                  <a:pt x="4835" y="0"/>
                  <a:pt x="10800" y="0"/>
                </a:cubicBezTo>
                <a:cubicBezTo>
                  <a:pt x="15112" y="0"/>
                  <a:pt x="19012" y="2566"/>
                  <a:pt x="20718" y="6527"/>
                </a:cubicBezTo>
                <a:lnTo>
                  <a:pt x="23198" y="5458"/>
                </a:lnTo>
                <a:lnTo>
                  <a:pt x="20637" y="11897"/>
                </a:lnTo>
                <a:lnTo>
                  <a:pt x="14199" y="9335"/>
                </a:lnTo>
                <a:lnTo>
                  <a:pt x="16679" y="8267"/>
                </a:lnTo>
                <a:close/>
              </a:path>
            </a:pathLst>
          </a:custGeom>
          <a:solidFill>
            <a:schemeClr val="bg2"/>
          </a:solidFill>
          <a:ln w="9525">
            <a:solidFill>
              <a:schemeClr val="tx1"/>
            </a:solidFill>
            <a:miter lim="800000"/>
            <a:headEnd/>
            <a:tailEnd/>
          </a:ln>
        </p:spPr>
        <p:txBody>
          <a:bodyPr wrap="none" anchor="ctr"/>
          <a:lstStyle/>
          <a:p>
            <a:endParaRPr lang="en-GB"/>
          </a:p>
        </p:txBody>
      </p:sp>
      <p:sp>
        <p:nvSpPr>
          <p:cNvPr id="13317" name="Text Box 5"/>
          <p:cNvSpPr txBox="1">
            <a:spLocks noChangeArrowheads="1"/>
          </p:cNvSpPr>
          <p:nvPr/>
        </p:nvSpPr>
        <p:spPr bwMode="auto">
          <a:xfrm>
            <a:off x="2916238" y="3789363"/>
            <a:ext cx="309721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sz="2400" dirty="0">
                <a:latin typeface="+mj-lt"/>
              </a:rPr>
              <a:t>Quantitative data</a:t>
            </a:r>
          </a:p>
          <a:p>
            <a:endParaRPr lang="en-GB" sz="2400" dirty="0">
              <a:latin typeface="+mj-lt"/>
            </a:endParaRPr>
          </a:p>
          <a:p>
            <a:endParaRPr lang="en-GB" sz="2400" dirty="0">
              <a:latin typeface="+mj-lt"/>
            </a:endParaRPr>
          </a:p>
          <a:p>
            <a:r>
              <a:rPr lang="en-GB" sz="2400" dirty="0">
                <a:latin typeface="+mj-lt"/>
              </a:rPr>
              <a:t>Qualitative data</a:t>
            </a:r>
          </a:p>
          <a:p>
            <a:endParaRPr lang="en-US" sz="2400" dirty="0">
              <a:latin typeface="+mj-lt"/>
            </a:endParaRPr>
          </a:p>
        </p:txBody>
      </p:sp>
      <p:sp>
        <p:nvSpPr>
          <p:cNvPr id="13318" name="AutoShape 6"/>
          <p:cNvSpPr>
            <a:spLocks noChangeArrowheads="1"/>
          </p:cNvSpPr>
          <p:nvPr/>
        </p:nvSpPr>
        <p:spPr bwMode="auto">
          <a:xfrm>
            <a:off x="3203575" y="4365625"/>
            <a:ext cx="2160588" cy="360363"/>
          </a:xfrm>
          <a:prstGeom prst="rightArrow">
            <a:avLst>
              <a:gd name="adj1" fmla="val 50000"/>
              <a:gd name="adj2" fmla="val 149890"/>
            </a:avLst>
          </a:prstGeom>
          <a:solidFill>
            <a:schemeClr val="bg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p>
        </p:txBody>
      </p:sp>
      <p:sp>
        <p:nvSpPr>
          <p:cNvPr id="13319" name="AutoShape 7"/>
          <p:cNvSpPr>
            <a:spLocks noChangeArrowheads="1"/>
          </p:cNvSpPr>
          <p:nvPr/>
        </p:nvSpPr>
        <p:spPr bwMode="auto">
          <a:xfrm>
            <a:off x="3203575" y="5516563"/>
            <a:ext cx="2160588" cy="360362"/>
          </a:xfrm>
          <a:prstGeom prst="rightArrow">
            <a:avLst>
              <a:gd name="adj1" fmla="val 50000"/>
              <a:gd name="adj2" fmla="val 149890"/>
            </a:avLst>
          </a:prstGeom>
          <a:solidFill>
            <a:schemeClr val="bg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p>
        </p:txBody>
      </p:sp>
      <p:sp>
        <p:nvSpPr>
          <p:cNvPr id="13320" name="Rectangle 9"/>
          <p:cNvSpPr>
            <a:spLocks noChangeArrowheads="1"/>
          </p:cNvSpPr>
          <p:nvPr/>
        </p:nvSpPr>
        <p:spPr bwMode="auto">
          <a:xfrm>
            <a:off x="179388" y="188913"/>
            <a:ext cx="871378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400" dirty="0" smtClean="0">
                <a:solidFill>
                  <a:srgbClr val="FF0000"/>
                </a:solidFill>
                <a:latin typeface="+mj-lt"/>
              </a:rPr>
              <a:t>Project of Improvement </a:t>
            </a:r>
            <a:endParaRPr lang="en-US" sz="4400" dirty="0">
              <a:solidFill>
                <a:srgbClr val="FF0000"/>
              </a:solidFill>
              <a:latin typeface="+mj-lt"/>
            </a:endParaRPr>
          </a:p>
        </p:txBody>
      </p:sp>
      <p:sp>
        <p:nvSpPr>
          <p:cNvPr id="13321" name="Rectangle 11"/>
          <p:cNvSpPr>
            <a:spLocks noChangeArrowheads="1"/>
          </p:cNvSpPr>
          <p:nvPr/>
        </p:nvSpPr>
        <p:spPr bwMode="auto">
          <a:xfrm>
            <a:off x="179388" y="1052513"/>
            <a:ext cx="871378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400" dirty="0">
                <a:latin typeface="+mj-lt"/>
              </a:rPr>
              <a:t>Needs analysis to real needs</a:t>
            </a:r>
            <a:endParaRPr lang="en-US" sz="4400" dirty="0">
              <a:latin typeface="+mj-lt"/>
            </a:endParaRPr>
          </a:p>
        </p:txBody>
      </p:sp>
    </p:spTree>
    <p:extLst>
      <p:ext uri="{BB962C8B-B14F-4D97-AF65-F5344CB8AC3E}">
        <p14:creationId xmlns:p14="http://schemas.microsoft.com/office/powerpoint/2010/main" val="2476597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179388" y="1844675"/>
            <a:ext cx="8786812" cy="3960813"/>
          </a:xfrm>
        </p:spPr>
        <p:txBody>
          <a:bodyPr/>
          <a:lstStyle/>
          <a:p>
            <a:pPr algn="ctr">
              <a:lnSpc>
                <a:spcPct val="90000"/>
              </a:lnSpc>
              <a:buFontTx/>
              <a:buNone/>
            </a:pPr>
            <a:endParaRPr lang="en-GB" sz="4100" smtClean="0">
              <a:latin typeface="High Tower Text" panose="02040502050506030303" pitchFamily="18" charset="0"/>
            </a:endParaRPr>
          </a:p>
          <a:p>
            <a:pPr algn="ctr">
              <a:lnSpc>
                <a:spcPct val="90000"/>
              </a:lnSpc>
              <a:buFontTx/>
              <a:buNone/>
            </a:pPr>
            <a:endParaRPr lang="en-GB" sz="4100" smtClean="0">
              <a:latin typeface="High Tower Text" panose="02040502050506030303" pitchFamily="18" charset="0"/>
            </a:endParaRPr>
          </a:p>
        </p:txBody>
      </p:sp>
      <p:sp>
        <p:nvSpPr>
          <p:cNvPr id="14339" name="Rectangle 3"/>
          <p:cNvSpPr>
            <a:spLocks noGrp="1" noChangeArrowheads="1"/>
          </p:cNvSpPr>
          <p:nvPr>
            <p:ph type="title"/>
          </p:nvPr>
        </p:nvSpPr>
        <p:spPr>
          <a:xfrm>
            <a:off x="179388" y="188913"/>
            <a:ext cx="8713787" cy="719137"/>
          </a:xfrm>
          <a:noFill/>
        </p:spPr>
        <p:txBody>
          <a:bodyPr/>
          <a:lstStyle/>
          <a:p>
            <a:pPr algn="ctr"/>
            <a:r>
              <a:rPr lang="en-GB" dirty="0" smtClean="0"/>
              <a:t>Needs-analysis reporting</a:t>
            </a:r>
            <a:endParaRPr lang="en-US" dirty="0" smtClean="0"/>
          </a:p>
        </p:txBody>
      </p:sp>
      <p:pic>
        <p:nvPicPr>
          <p:cNvPr id="14340" name="Picture 5" descr="newspap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052513"/>
            <a:ext cx="3178175"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6"/>
          <p:cNvSpPr txBox="1">
            <a:spLocks noChangeArrowheads="1"/>
          </p:cNvSpPr>
          <p:nvPr/>
        </p:nvSpPr>
        <p:spPr bwMode="auto">
          <a:xfrm>
            <a:off x="3492500" y="1844675"/>
            <a:ext cx="5223866"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2200" dirty="0">
                <a:latin typeface="+mj-lt"/>
              </a:rPr>
              <a:t>Half of the children thought. . . </a:t>
            </a:r>
          </a:p>
          <a:p>
            <a:pPr eaLnBrk="1" hangingPunct="1"/>
            <a:endParaRPr lang="en-GB" sz="2200" dirty="0">
              <a:latin typeface="+mj-lt"/>
            </a:endParaRPr>
          </a:p>
          <a:p>
            <a:pPr eaLnBrk="1" hangingPunct="1"/>
            <a:r>
              <a:rPr lang="en-GB" sz="2200" dirty="0">
                <a:latin typeface="+mj-lt"/>
              </a:rPr>
              <a:t>The majority of staff were of the opinion . . . </a:t>
            </a:r>
          </a:p>
          <a:p>
            <a:pPr eaLnBrk="1" hangingPunct="1"/>
            <a:endParaRPr lang="en-GB" sz="2200" dirty="0">
              <a:latin typeface="+mj-lt"/>
            </a:endParaRPr>
          </a:p>
          <a:p>
            <a:pPr eaLnBrk="1" hangingPunct="1"/>
            <a:r>
              <a:rPr lang="en-GB" sz="2200" dirty="0">
                <a:latin typeface="+mj-lt"/>
              </a:rPr>
              <a:t>60% of parents interviewed thought . . . </a:t>
            </a:r>
          </a:p>
          <a:p>
            <a:pPr eaLnBrk="1" hangingPunct="1"/>
            <a:endParaRPr lang="en-GB" sz="2200" dirty="0">
              <a:latin typeface="+mj-lt"/>
            </a:endParaRPr>
          </a:p>
          <a:p>
            <a:pPr eaLnBrk="1" hangingPunct="1"/>
            <a:r>
              <a:rPr lang="en-GB" sz="2200" dirty="0">
                <a:latin typeface="+mj-lt"/>
              </a:rPr>
              <a:t>The main concerns raised were . . .</a:t>
            </a:r>
            <a:endParaRPr lang="en-US" sz="2200" dirty="0">
              <a:latin typeface="+mj-lt"/>
            </a:endParaRPr>
          </a:p>
        </p:txBody>
      </p:sp>
      <p:sp>
        <p:nvSpPr>
          <p:cNvPr id="14342" name="Text Box 7"/>
          <p:cNvSpPr txBox="1">
            <a:spLocks noChangeArrowheads="1"/>
          </p:cNvSpPr>
          <p:nvPr/>
        </p:nvSpPr>
        <p:spPr bwMode="auto">
          <a:xfrm>
            <a:off x="376238" y="5164138"/>
            <a:ext cx="8516937"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600" dirty="0">
                <a:latin typeface="+mj-lt"/>
              </a:rPr>
              <a:t>What are the headlines from your needs analysis?</a:t>
            </a:r>
          </a:p>
          <a:p>
            <a:pPr algn="ctr" eaLnBrk="1" hangingPunct="1"/>
            <a:endParaRPr lang="en-GB" sz="2600" dirty="0">
              <a:latin typeface="+mj-lt"/>
            </a:endParaRPr>
          </a:p>
          <a:p>
            <a:pPr algn="ctr" eaLnBrk="1" hangingPunct="1"/>
            <a:r>
              <a:rPr lang="en-GB" sz="2600" dirty="0">
                <a:latin typeface="+mj-lt"/>
              </a:rPr>
              <a:t>What is your front page headline?</a:t>
            </a:r>
            <a:endParaRPr lang="en-US" sz="2600" dirty="0">
              <a:latin typeface="+mj-lt"/>
            </a:endParaRPr>
          </a:p>
        </p:txBody>
      </p:sp>
    </p:spTree>
    <p:extLst>
      <p:ext uri="{BB962C8B-B14F-4D97-AF65-F5344CB8AC3E}">
        <p14:creationId xmlns:p14="http://schemas.microsoft.com/office/powerpoint/2010/main" val="24062583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a:r>
              <a:rPr lang="en-GB" dirty="0" smtClean="0"/>
              <a:t>Effective Interventions/ projects</a:t>
            </a:r>
          </a:p>
        </p:txBody>
      </p:sp>
      <p:sp>
        <p:nvSpPr>
          <p:cNvPr id="15363" name="Content Placeholder 4"/>
          <p:cNvSpPr>
            <a:spLocks noGrp="1"/>
          </p:cNvSpPr>
          <p:nvPr>
            <p:ph idx="1"/>
          </p:nvPr>
        </p:nvSpPr>
        <p:spPr>
          <a:xfrm>
            <a:off x="0" y="1772816"/>
            <a:ext cx="9144000" cy="5085184"/>
          </a:xfrm>
        </p:spPr>
        <p:txBody>
          <a:bodyPr/>
          <a:lstStyle/>
          <a:p>
            <a:pPr marL="666750" indent="-514350">
              <a:buFontTx/>
              <a:buAutoNum type="arabicPeriod"/>
            </a:pPr>
            <a:r>
              <a:rPr lang="en-GB" sz="2800" dirty="0" smtClean="0">
                <a:latin typeface="+mj-lt"/>
              </a:rPr>
              <a:t>Real school needs</a:t>
            </a:r>
          </a:p>
          <a:p>
            <a:pPr marL="666750" indent="-514350">
              <a:buFontTx/>
              <a:buNone/>
            </a:pPr>
            <a:endParaRPr lang="en-GB" sz="2800" dirty="0" smtClean="0">
              <a:latin typeface="+mj-lt"/>
            </a:endParaRPr>
          </a:p>
          <a:p>
            <a:pPr marL="666750" indent="-514350">
              <a:buFontTx/>
              <a:buNone/>
            </a:pPr>
            <a:r>
              <a:rPr lang="en-GB" sz="2800" dirty="0" smtClean="0">
                <a:latin typeface="+mj-lt"/>
              </a:rPr>
              <a:t>2.	Multi-level intervention</a:t>
            </a:r>
          </a:p>
          <a:p>
            <a:pPr marL="914400" lvl="1" indent="-514350">
              <a:buFontTx/>
              <a:buNone/>
            </a:pPr>
            <a:r>
              <a:rPr lang="en-GB" dirty="0" smtClean="0">
                <a:latin typeface="+mj-lt"/>
              </a:rPr>
              <a:t>		Pupil skills</a:t>
            </a:r>
          </a:p>
          <a:p>
            <a:pPr marL="914400" lvl="1" indent="-514350">
              <a:buFontTx/>
              <a:buNone/>
            </a:pPr>
            <a:r>
              <a:rPr lang="en-GB" dirty="0" smtClean="0">
                <a:latin typeface="+mj-lt"/>
              </a:rPr>
              <a:t>		Environment</a:t>
            </a:r>
          </a:p>
          <a:p>
            <a:pPr marL="914400" lvl="1" indent="-514350">
              <a:buFontTx/>
              <a:buNone/>
            </a:pPr>
            <a:r>
              <a:rPr lang="en-GB" dirty="0" smtClean="0">
                <a:latin typeface="+mj-lt"/>
              </a:rPr>
              <a:t>		Staff skills/group level</a:t>
            </a:r>
          </a:p>
          <a:p>
            <a:pPr marL="914400" lvl="1" indent="-514350">
              <a:buFontTx/>
              <a:buNone/>
            </a:pPr>
            <a:r>
              <a:rPr lang="en-GB" dirty="0" smtClean="0">
                <a:latin typeface="+mj-lt"/>
              </a:rPr>
              <a:t>		Whole school – ethos and practice</a:t>
            </a:r>
          </a:p>
          <a:p>
            <a:pPr marL="914400" lvl="1" indent="-514350">
              <a:buFontTx/>
              <a:buNone/>
            </a:pPr>
            <a:endParaRPr lang="en-GB" dirty="0" smtClean="0">
              <a:latin typeface="+mj-lt"/>
            </a:endParaRPr>
          </a:p>
          <a:p>
            <a:pPr marL="666750" indent="-514350">
              <a:buFontTx/>
              <a:buAutoNum type="arabicPeriod" startAt="3"/>
            </a:pPr>
            <a:r>
              <a:rPr lang="en-GB" sz="2800" dirty="0" smtClean="0">
                <a:latin typeface="+mj-lt"/>
              </a:rPr>
              <a:t>Evidence based</a:t>
            </a:r>
          </a:p>
          <a:p>
            <a:pPr marL="666750" indent="-514350">
              <a:buFontTx/>
              <a:buAutoNum type="arabicPeriod" startAt="3"/>
            </a:pPr>
            <a:r>
              <a:rPr lang="en-GB" sz="2800" dirty="0" smtClean="0">
                <a:latin typeface="+mj-lt"/>
              </a:rPr>
              <a:t>Evaluation built into design</a:t>
            </a:r>
          </a:p>
          <a:p>
            <a:pPr marL="666750" indent="-514350">
              <a:buFontTx/>
              <a:buAutoNum type="arabicPeriod" startAt="3"/>
            </a:pPr>
            <a:r>
              <a:rPr lang="en-GB" sz="2800" dirty="0" smtClean="0">
                <a:latin typeface="+mj-lt"/>
              </a:rPr>
              <a:t>Sustainable and embedded</a:t>
            </a:r>
          </a:p>
        </p:txBody>
      </p:sp>
    </p:spTree>
    <p:extLst>
      <p:ext uri="{BB962C8B-B14F-4D97-AF65-F5344CB8AC3E}">
        <p14:creationId xmlns:p14="http://schemas.microsoft.com/office/powerpoint/2010/main" val="4242915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395288" y="1268413"/>
            <a:ext cx="8748712" cy="5002212"/>
          </a:xfrm>
        </p:spPr>
        <p:txBody>
          <a:bodyPr/>
          <a:lstStyle/>
          <a:p>
            <a:pPr>
              <a:buFontTx/>
              <a:buNone/>
            </a:pPr>
            <a:r>
              <a:rPr lang="en-GB" dirty="0" smtClean="0"/>
              <a:t>				Dwindle factor</a:t>
            </a:r>
            <a:endParaRPr lang="en-US" dirty="0" smtClean="0"/>
          </a:p>
        </p:txBody>
      </p:sp>
      <p:grpSp>
        <p:nvGrpSpPr>
          <p:cNvPr id="20483" name="Group 3"/>
          <p:cNvGrpSpPr>
            <a:grpSpLocks/>
          </p:cNvGrpSpPr>
          <p:nvPr/>
        </p:nvGrpSpPr>
        <p:grpSpPr bwMode="auto">
          <a:xfrm>
            <a:off x="2555875" y="1989138"/>
            <a:ext cx="5400675" cy="4176712"/>
            <a:chOff x="3780" y="3239"/>
            <a:chExt cx="6300" cy="3421"/>
          </a:xfrm>
        </p:grpSpPr>
        <p:sp>
          <p:nvSpPr>
            <p:cNvPr id="20487" name="Line 4"/>
            <p:cNvSpPr>
              <a:spLocks noChangeShapeType="1"/>
            </p:cNvSpPr>
            <p:nvPr/>
          </p:nvSpPr>
          <p:spPr bwMode="auto">
            <a:xfrm>
              <a:off x="3780" y="3239"/>
              <a:ext cx="0" cy="30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488" name="Line 5"/>
            <p:cNvSpPr>
              <a:spLocks noChangeShapeType="1"/>
            </p:cNvSpPr>
            <p:nvPr/>
          </p:nvSpPr>
          <p:spPr bwMode="auto">
            <a:xfrm flipV="1">
              <a:off x="3780" y="6300"/>
              <a:ext cx="63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489" name="Freeform 6"/>
            <p:cNvSpPr>
              <a:spLocks/>
            </p:cNvSpPr>
            <p:nvPr/>
          </p:nvSpPr>
          <p:spPr bwMode="auto">
            <a:xfrm>
              <a:off x="3780" y="3960"/>
              <a:ext cx="5580" cy="2700"/>
            </a:xfrm>
            <a:custGeom>
              <a:avLst/>
              <a:gdLst>
                <a:gd name="T0" fmla="*/ 0 w 7380"/>
                <a:gd name="T1" fmla="*/ 0 h 3060"/>
                <a:gd name="T2" fmla="*/ 176 w 7380"/>
                <a:gd name="T3" fmla="*/ 0 h 3060"/>
                <a:gd name="T4" fmla="*/ 235 w 7380"/>
                <a:gd name="T5" fmla="*/ 327 h 3060"/>
                <a:gd name="T6" fmla="*/ 294 w 7380"/>
                <a:gd name="T7" fmla="*/ 327 h 3060"/>
                <a:gd name="T8" fmla="*/ 294 w 7380"/>
                <a:gd name="T9" fmla="*/ 109 h 3060"/>
                <a:gd name="T10" fmla="*/ 412 w 7380"/>
                <a:gd name="T11" fmla="*/ 109 h 3060"/>
                <a:gd name="T12" fmla="*/ 470 w 7380"/>
                <a:gd name="T13" fmla="*/ 546 h 3060"/>
                <a:gd name="T14" fmla="*/ 588 w 7380"/>
                <a:gd name="T15" fmla="*/ 546 h 3060"/>
                <a:gd name="T16" fmla="*/ 588 w 7380"/>
                <a:gd name="T17" fmla="*/ 327 h 3060"/>
                <a:gd name="T18" fmla="*/ 706 w 7380"/>
                <a:gd name="T19" fmla="*/ 327 h 3060"/>
                <a:gd name="T20" fmla="*/ 823 w 7380"/>
                <a:gd name="T21" fmla="*/ 764 h 3060"/>
                <a:gd name="T22" fmla="*/ 1942 w 7380"/>
                <a:gd name="T23" fmla="*/ 1637 h 3060"/>
                <a:gd name="T24" fmla="*/ 2294 w 7380"/>
                <a:gd name="T25" fmla="*/ 1745 h 3060"/>
                <a:gd name="T26" fmla="*/ 2412 w 7380"/>
                <a:gd name="T27" fmla="*/ 1855 h 30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80"/>
                <a:gd name="T43" fmla="*/ 0 h 3060"/>
                <a:gd name="T44" fmla="*/ 7380 w 7380"/>
                <a:gd name="T45" fmla="*/ 3060 h 30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80" h="3060">
                  <a:moveTo>
                    <a:pt x="0" y="0"/>
                  </a:moveTo>
                  <a:lnTo>
                    <a:pt x="540" y="0"/>
                  </a:lnTo>
                  <a:cubicBezTo>
                    <a:pt x="660" y="90"/>
                    <a:pt x="660" y="450"/>
                    <a:pt x="720" y="540"/>
                  </a:cubicBezTo>
                  <a:cubicBezTo>
                    <a:pt x="780" y="630"/>
                    <a:pt x="870" y="600"/>
                    <a:pt x="900" y="540"/>
                  </a:cubicBezTo>
                  <a:cubicBezTo>
                    <a:pt x="930" y="480"/>
                    <a:pt x="840" y="240"/>
                    <a:pt x="900" y="180"/>
                  </a:cubicBezTo>
                  <a:cubicBezTo>
                    <a:pt x="960" y="120"/>
                    <a:pt x="1170" y="60"/>
                    <a:pt x="1260" y="180"/>
                  </a:cubicBezTo>
                  <a:cubicBezTo>
                    <a:pt x="1350" y="300"/>
                    <a:pt x="1350" y="780"/>
                    <a:pt x="1440" y="900"/>
                  </a:cubicBezTo>
                  <a:cubicBezTo>
                    <a:pt x="1530" y="1020"/>
                    <a:pt x="1740" y="960"/>
                    <a:pt x="1800" y="900"/>
                  </a:cubicBezTo>
                  <a:cubicBezTo>
                    <a:pt x="1860" y="840"/>
                    <a:pt x="1740" y="600"/>
                    <a:pt x="1800" y="540"/>
                  </a:cubicBezTo>
                  <a:cubicBezTo>
                    <a:pt x="1860" y="480"/>
                    <a:pt x="2040" y="420"/>
                    <a:pt x="2160" y="540"/>
                  </a:cubicBezTo>
                  <a:lnTo>
                    <a:pt x="2520" y="1260"/>
                  </a:lnTo>
                  <a:cubicBezTo>
                    <a:pt x="3150" y="1620"/>
                    <a:pt x="5190" y="2430"/>
                    <a:pt x="5940" y="2700"/>
                  </a:cubicBezTo>
                  <a:cubicBezTo>
                    <a:pt x="6690" y="2970"/>
                    <a:pt x="6780" y="2820"/>
                    <a:pt x="7020" y="2880"/>
                  </a:cubicBezTo>
                  <a:cubicBezTo>
                    <a:pt x="7260" y="2940"/>
                    <a:pt x="7320" y="3030"/>
                    <a:pt x="7380" y="306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20484" name="Text Box 7"/>
          <p:cNvSpPr txBox="1">
            <a:spLocks noChangeArrowheads="1"/>
          </p:cNvSpPr>
          <p:nvPr/>
        </p:nvSpPr>
        <p:spPr bwMode="auto">
          <a:xfrm rot="-5400000">
            <a:off x="827881" y="3717132"/>
            <a:ext cx="1871663" cy="431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dirty="0"/>
              <a:t>Enthusiasm</a:t>
            </a:r>
          </a:p>
        </p:txBody>
      </p:sp>
      <p:sp>
        <p:nvSpPr>
          <p:cNvPr id="20485" name="Text Box 8"/>
          <p:cNvSpPr txBox="1">
            <a:spLocks noChangeArrowheads="1"/>
          </p:cNvSpPr>
          <p:nvPr/>
        </p:nvSpPr>
        <p:spPr bwMode="auto">
          <a:xfrm>
            <a:off x="4427538" y="5876925"/>
            <a:ext cx="1828800" cy="360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t>Time</a:t>
            </a:r>
          </a:p>
        </p:txBody>
      </p:sp>
      <p:sp>
        <p:nvSpPr>
          <p:cNvPr id="20486" name="Rectangle 9"/>
          <p:cNvSpPr>
            <a:spLocks noChangeArrowheads="1"/>
          </p:cNvSpPr>
          <p:nvPr/>
        </p:nvSpPr>
        <p:spPr bwMode="auto">
          <a:xfrm>
            <a:off x="179388" y="188913"/>
            <a:ext cx="871378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400" dirty="0" smtClean="0">
                <a:latin typeface="+mj-lt"/>
              </a:rPr>
              <a:t>Project dwindle</a:t>
            </a:r>
            <a:endParaRPr lang="en-US" sz="4400" dirty="0">
              <a:latin typeface="+mj-lt"/>
            </a:endParaRPr>
          </a:p>
        </p:txBody>
      </p:sp>
    </p:spTree>
    <p:extLst>
      <p:ext uri="{BB962C8B-B14F-4D97-AF65-F5344CB8AC3E}">
        <p14:creationId xmlns:p14="http://schemas.microsoft.com/office/powerpoint/2010/main" val="30204249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468313" y="1208088"/>
            <a:ext cx="8229600" cy="5649912"/>
          </a:xfrm>
        </p:spPr>
        <p:txBody>
          <a:bodyPr/>
          <a:lstStyle/>
          <a:p>
            <a:pPr>
              <a:buFontTx/>
              <a:buNone/>
            </a:pPr>
            <a:r>
              <a:rPr lang="en-GB" dirty="0" smtClean="0">
                <a:latin typeface="+mj-lt"/>
              </a:rPr>
              <a:t>Preventing the dwindle factor</a:t>
            </a:r>
            <a:endParaRPr lang="en-US" dirty="0" smtClean="0">
              <a:latin typeface="+mj-lt"/>
            </a:endParaRPr>
          </a:p>
        </p:txBody>
      </p:sp>
      <p:grpSp>
        <p:nvGrpSpPr>
          <p:cNvPr id="21507" name="Group 3"/>
          <p:cNvGrpSpPr>
            <a:grpSpLocks/>
          </p:cNvGrpSpPr>
          <p:nvPr/>
        </p:nvGrpSpPr>
        <p:grpSpPr bwMode="auto">
          <a:xfrm>
            <a:off x="1187450" y="1628775"/>
            <a:ext cx="6532563" cy="3624263"/>
            <a:chOff x="2697" y="2527"/>
            <a:chExt cx="7740" cy="4140"/>
          </a:xfrm>
        </p:grpSpPr>
        <p:sp>
          <p:nvSpPr>
            <p:cNvPr id="21513" name="Line 4"/>
            <p:cNvSpPr>
              <a:spLocks noChangeShapeType="1"/>
            </p:cNvSpPr>
            <p:nvPr/>
          </p:nvSpPr>
          <p:spPr bwMode="auto">
            <a:xfrm flipV="1">
              <a:off x="2697" y="6667"/>
              <a:ext cx="75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14" name="Line 5"/>
            <p:cNvSpPr>
              <a:spLocks noChangeShapeType="1"/>
            </p:cNvSpPr>
            <p:nvPr/>
          </p:nvSpPr>
          <p:spPr bwMode="auto">
            <a:xfrm>
              <a:off x="2697" y="3247"/>
              <a:ext cx="1" cy="34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15" name="Freeform 6"/>
            <p:cNvSpPr>
              <a:spLocks/>
            </p:cNvSpPr>
            <p:nvPr/>
          </p:nvSpPr>
          <p:spPr bwMode="auto">
            <a:xfrm>
              <a:off x="2697" y="2527"/>
              <a:ext cx="7740" cy="2160"/>
            </a:xfrm>
            <a:custGeom>
              <a:avLst/>
              <a:gdLst>
                <a:gd name="T0" fmla="*/ 0 w 7740"/>
                <a:gd name="T1" fmla="*/ 1470 h 2160"/>
                <a:gd name="T2" fmla="*/ 540 w 7740"/>
                <a:gd name="T3" fmla="*/ 1470 h 2160"/>
                <a:gd name="T4" fmla="*/ 540 w 7740"/>
                <a:gd name="T5" fmla="*/ 2010 h 2160"/>
                <a:gd name="T6" fmla="*/ 1080 w 7740"/>
                <a:gd name="T7" fmla="*/ 2010 h 2160"/>
                <a:gd name="T8" fmla="*/ 1080 w 7740"/>
                <a:gd name="T9" fmla="*/ 1110 h 2160"/>
                <a:gd name="T10" fmla="*/ 2520 w 7740"/>
                <a:gd name="T11" fmla="*/ 930 h 2160"/>
                <a:gd name="T12" fmla="*/ 3420 w 7740"/>
                <a:gd name="T13" fmla="*/ 1650 h 2160"/>
                <a:gd name="T14" fmla="*/ 3960 w 7740"/>
                <a:gd name="T15" fmla="*/ 1650 h 2160"/>
                <a:gd name="T16" fmla="*/ 4320 w 7740"/>
                <a:gd name="T17" fmla="*/ 570 h 2160"/>
                <a:gd name="T18" fmla="*/ 5040 w 7740"/>
                <a:gd name="T19" fmla="*/ 570 h 2160"/>
                <a:gd name="T20" fmla="*/ 5220 w 7740"/>
                <a:gd name="T21" fmla="*/ 1110 h 2160"/>
                <a:gd name="T22" fmla="*/ 5760 w 7740"/>
                <a:gd name="T23" fmla="*/ 1110 h 2160"/>
                <a:gd name="T24" fmla="*/ 6120 w 7740"/>
                <a:gd name="T25" fmla="*/ 210 h 2160"/>
                <a:gd name="T26" fmla="*/ 6660 w 7740"/>
                <a:gd name="T27" fmla="*/ 30 h 2160"/>
                <a:gd name="T28" fmla="*/ 6840 w 7740"/>
                <a:gd name="T29" fmla="*/ 390 h 2160"/>
                <a:gd name="T30" fmla="*/ 7560 w 7740"/>
                <a:gd name="T31" fmla="*/ 390 h 2160"/>
                <a:gd name="T32" fmla="*/ 7740 w 7740"/>
                <a:gd name="T33" fmla="*/ 30 h 21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40"/>
                <a:gd name="T52" fmla="*/ 0 h 2160"/>
                <a:gd name="T53" fmla="*/ 7740 w 7740"/>
                <a:gd name="T54" fmla="*/ 2160 h 21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40" h="2160">
                  <a:moveTo>
                    <a:pt x="0" y="1470"/>
                  </a:moveTo>
                  <a:lnTo>
                    <a:pt x="540" y="1470"/>
                  </a:lnTo>
                  <a:lnTo>
                    <a:pt x="540" y="2010"/>
                  </a:lnTo>
                  <a:cubicBezTo>
                    <a:pt x="630" y="2100"/>
                    <a:pt x="990" y="2160"/>
                    <a:pt x="1080" y="2010"/>
                  </a:cubicBezTo>
                  <a:lnTo>
                    <a:pt x="1080" y="1110"/>
                  </a:lnTo>
                  <a:cubicBezTo>
                    <a:pt x="1320" y="930"/>
                    <a:pt x="2130" y="840"/>
                    <a:pt x="2520" y="930"/>
                  </a:cubicBezTo>
                  <a:cubicBezTo>
                    <a:pt x="2910" y="1020"/>
                    <a:pt x="3180" y="1530"/>
                    <a:pt x="3420" y="1650"/>
                  </a:cubicBezTo>
                  <a:cubicBezTo>
                    <a:pt x="3660" y="1770"/>
                    <a:pt x="3810" y="1830"/>
                    <a:pt x="3960" y="1650"/>
                  </a:cubicBezTo>
                  <a:cubicBezTo>
                    <a:pt x="4110" y="1470"/>
                    <a:pt x="4140" y="750"/>
                    <a:pt x="4320" y="570"/>
                  </a:cubicBezTo>
                  <a:lnTo>
                    <a:pt x="5040" y="570"/>
                  </a:lnTo>
                  <a:lnTo>
                    <a:pt x="5220" y="1110"/>
                  </a:lnTo>
                  <a:lnTo>
                    <a:pt x="5760" y="1110"/>
                  </a:lnTo>
                  <a:lnTo>
                    <a:pt x="6120" y="210"/>
                  </a:lnTo>
                  <a:cubicBezTo>
                    <a:pt x="6270" y="30"/>
                    <a:pt x="6540" y="0"/>
                    <a:pt x="6660" y="30"/>
                  </a:cubicBezTo>
                  <a:cubicBezTo>
                    <a:pt x="6780" y="60"/>
                    <a:pt x="6690" y="330"/>
                    <a:pt x="6840" y="390"/>
                  </a:cubicBezTo>
                  <a:cubicBezTo>
                    <a:pt x="6990" y="450"/>
                    <a:pt x="7410" y="450"/>
                    <a:pt x="7560" y="390"/>
                  </a:cubicBezTo>
                  <a:cubicBezTo>
                    <a:pt x="7710" y="330"/>
                    <a:pt x="7710" y="90"/>
                    <a:pt x="7740" y="3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21508" name="Text Box 7"/>
          <p:cNvSpPr txBox="1">
            <a:spLocks noChangeArrowheads="1"/>
          </p:cNvSpPr>
          <p:nvPr/>
        </p:nvSpPr>
        <p:spPr bwMode="auto">
          <a:xfrm>
            <a:off x="1476375" y="3573463"/>
            <a:ext cx="914400" cy="647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400"/>
              <a:t>Review and plan</a:t>
            </a:r>
          </a:p>
        </p:txBody>
      </p:sp>
      <p:sp>
        <p:nvSpPr>
          <p:cNvPr id="21509" name="Text Box 9"/>
          <p:cNvSpPr txBox="1">
            <a:spLocks noChangeArrowheads="1"/>
          </p:cNvSpPr>
          <p:nvPr/>
        </p:nvSpPr>
        <p:spPr bwMode="auto">
          <a:xfrm>
            <a:off x="3851275" y="3357563"/>
            <a:ext cx="1152525" cy="863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400"/>
              <a:t>Event to re-launch project</a:t>
            </a:r>
          </a:p>
        </p:txBody>
      </p:sp>
      <p:sp>
        <p:nvSpPr>
          <p:cNvPr id="21510" name="Text Box 10"/>
          <p:cNvSpPr txBox="1">
            <a:spLocks noChangeArrowheads="1"/>
          </p:cNvSpPr>
          <p:nvPr/>
        </p:nvSpPr>
        <p:spPr bwMode="auto">
          <a:xfrm>
            <a:off x="5435600" y="2708275"/>
            <a:ext cx="1368425" cy="936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400"/>
              <a:t>communicate results,</a:t>
            </a:r>
          </a:p>
          <a:p>
            <a:pPr eaLnBrk="1" hangingPunct="1"/>
            <a:r>
              <a:rPr lang="en-US" sz="1400"/>
              <a:t>celebrate success</a:t>
            </a:r>
          </a:p>
        </p:txBody>
      </p:sp>
      <p:sp>
        <p:nvSpPr>
          <p:cNvPr id="21511" name="Text Box 11"/>
          <p:cNvSpPr txBox="1">
            <a:spLocks noChangeArrowheads="1"/>
          </p:cNvSpPr>
          <p:nvPr/>
        </p:nvSpPr>
        <p:spPr bwMode="auto">
          <a:xfrm>
            <a:off x="7019925" y="2133600"/>
            <a:ext cx="1152525" cy="719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400"/>
              <a:t>Problem solve with staff</a:t>
            </a:r>
          </a:p>
        </p:txBody>
      </p:sp>
      <p:sp>
        <p:nvSpPr>
          <p:cNvPr id="21512" name="Rectangle 12"/>
          <p:cNvSpPr>
            <a:spLocks noChangeArrowheads="1"/>
          </p:cNvSpPr>
          <p:nvPr/>
        </p:nvSpPr>
        <p:spPr bwMode="auto">
          <a:xfrm>
            <a:off x="179388" y="188913"/>
            <a:ext cx="871378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400" dirty="0" smtClean="0">
                <a:latin typeface="+mj-lt"/>
              </a:rPr>
              <a:t>Sustainable Projects</a:t>
            </a:r>
            <a:endParaRPr lang="en-US" sz="4400" dirty="0">
              <a:latin typeface="+mj-lt"/>
            </a:endParaRPr>
          </a:p>
        </p:txBody>
      </p:sp>
    </p:spTree>
    <p:extLst>
      <p:ext uri="{BB962C8B-B14F-4D97-AF65-F5344CB8AC3E}">
        <p14:creationId xmlns:p14="http://schemas.microsoft.com/office/powerpoint/2010/main" val="6460764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Planning</a:t>
            </a:r>
            <a:endParaRPr lang="en-GB" dirty="0"/>
          </a:p>
        </p:txBody>
      </p:sp>
      <p:sp>
        <p:nvSpPr>
          <p:cNvPr id="3" name="Content Placeholder 2"/>
          <p:cNvSpPr>
            <a:spLocks noGrp="1"/>
          </p:cNvSpPr>
          <p:nvPr>
            <p:ph idx="1"/>
          </p:nvPr>
        </p:nvSpPr>
        <p:spPr/>
        <p:txBody>
          <a:bodyPr/>
          <a:lstStyle/>
          <a:p>
            <a:pPr marL="0" indent="0">
              <a:buNone/>
            </a:pPr>
            <a:r>
              <a:rPr lang="en-GB" dirty="0" smtClean="0"/>
              <a:t>See To lead or Not to Lead training or managing school Projects</a:t>
            </a:r>
          </a:p>
          <a:p>
            <a:r>
              <a:rPr lang="en-GB" dirty="0" smtClean="0"/>
              <a:t>Identified school improvement area – RACI and Task Briefs</a:t>
            </a:r>
          </a:p>
          <a:p>
            <a:r>
              <a:rPr lang="en-GB" dirty="0" smtClean="0"/>
              <a:t>Coaching</a:t>
            </a:r>
          </a:p>
          <a:p>
            <a:r>
              <a:rPr lang="en-GB" dirty="0" smtClean="0"/>
              <a:t>Task planning</a:t>
            </a:r>
          </a:p>
          <a:p>
            <a:r>
              <a:rPr lang="en-GB" dirty="0" smtClean="0"/>
              <a:t>Gantt chart</a:t>
            </a:r>
          </a:p>
          <a:p>
            <a:endParaRPr lang="en-GB" dirty="0"/>
          </a:p>
        </p:txBody>
      </p:sp>
      <p:sp>
        <p:nvSpPr>
          <p:cNvPr id="4" name="Date Placeholder 3"/>
          <p:cNvSpPr>
            <a:spLocks noGrp="1"/>
          </p:cNvSpPr>
          <p:nvPr>
            <p:ph type="dt" sz="half" idx="10"/>
          </p:nvPr>
        </p:nvSpPr>
        <p:spPr/>
        <p:txBody>
          <a:bodyPr/>
          <a:lstStyle/>
          <a:p>
            <a:fld id="{D6B5369D-0BC7-4538-B494-0016A8EC97CF}" type="datetime5">
              <a:rPr lang="en-GB" smtClean="0"/>
              <a:t>12-May-16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5C91822-71C5-49C9-999E-A58F5F072913}" type="slidenum">
              <a:rPr lang="en-GB" smtClean="0"/>
              <a:pPr/>
              <a:t>37</a:t>
            </a:fld>
            <a:endParaRPr lang="en-GB"/>
          </a:p>
        </p:txBody>
      </p:sp>
      <p:pic>
        <p:nvPicPr>
          <p:cNvPr id="7" name="Picture 6"/>
          <p:cNvPicPr>
            <a:picLocks noChangeAspect="1"/>
          </p:cNvPicPr>
          <p:nvPr/>
        </p:nvPicPr>
        <p:blipFill rotWithShape="1">
          <a:blip r:embed="rId3"/>
          <a:srcRect l="6497" t="30405" r="11198" b="4998"/>
          <a:stretch/>
        </p:blipFill>
        <p:spPr>
          <a:xfrm>
            <a:off x="2411760" y="2701902"/>
            <a:ext cx="6625353" cy="4029853"/>
          </a:xfrm>
          <a:prstGeom prst="rect">
            <a:avLst/>
          </a:prstGeom>
        </p:spPr>
      </p:pic>
    </p:spTree>
    <p:extLst>
      <p:ext uri="{BB962C8B-B14F-4D97-AF65-F5344CB8AC3E}">
        <p14:creationId xmlns:p14="http://schemas.microsoft.com/office/powerpoint/2010/main" val="22780166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Accreditation – Level 1, Plan, Do, Review</a:t>
            </a:r>
            <a:endParaRPr lang="en-GB" dirty="0"/>
          </a:p>
        </p:txBody>
      </p:sp>
      <p:sp>
        <p:nvSpPr>
          <p:cNvPr id="3" name="Content Placeholder 2"/>
          <p:cNvSpPr>
            <a:spLocks noGrp="1"/>
          </p:cNvSpPr>
          <p:nvPr>
            <p:ph idx="1"/>
          </p:nvPr>
        </p:nvSpPr>
        <p:spPr>
          <a:xfrm>
            <a:off x="610285" y="1340767"/>
            <a:ext cx="7886700" cy="5015583"/>
          </a:xfrm>
        </p:spPr>
        <p:txBody>
          <a:bodyPr>
            <a:normAutofit fontScale="92500" lnSpcReduction="10000"/>
          </a:bodyPr>
          <a:lstStyle/>
          <a:p>
            <a:pPr marL="0" indent="0">
              <a:buNone/>
            </a:pPr>
            <a:r>
              <a:rPr lang="en-GB" sz="1800" dirty="0" smtClean="0"/>
              <a:t>Your School Project on Nurture</a:t>
            </a:r>
          </a:p>
          <a:p>
            <a:pPr marL="342900" indent="-342900">
              <a:buFont typeface="+mj-lt"/>
              <a:buAutoNum type="arabicPeriod"/>
            </a:pPr>
            <a:r>
              <a:rPr lang="en-GB" sz="1800" dirty="0"/>
              <a:t>Develop an action plan (task brief) and identify priorities for improvement that</a:t>
            </a:r>
          </a:p>
          <a:p>
            <a:pPr lvl="1"/>
            <a:r>
              <a:rPr lang="en-GB" sz="1500" dirty="0"/>
              <a:t>fit your context </a:t>
            </a:r>
          </a:p>
          <a:p>
            <a:pPr lvl="1"/>
            <a:r>
              <a:rPr lang="en-GB" sz="1500" dirty="0"/>
              <a:t>address your children and school’s needs.</a:t>
            </a:r>
          </a:p>
          <a:p>
            <a:pPr lvl="1"/>
            <a:r>
              <a:rPr lang="en-GB" sz="1500" dirty="0"/>
              <a:t>Can be done with the resources/staff you have</a:t>
            </a:r>
          </a:p>
          <a:p>
            <a:pPr marL="342900" indent="-342900">
              <a:buFont typeface="+mj-lt"/>
              <a:buAutoNum type="arabicPeriod"/>
            </a:pPr>
            <a:r>
              <a:rPr lang="en-GB" sz="1800" dirty="0" smtClean="0"/>
              <a:t>Explore the needs of your school (views and data). </a:t>
            </a:r>
          </a:p>
          <a:p>
            <a:pPr lvl="1"/>
            <a:r>
              <a:rPr lang="en-GB" sz="1500" dirty="0" smtClean="0"/>
              <a:t>How would visitors identify elements of a nurturing school in your school? (ask them)</a:t>
            </a:r>
          </a:p>
          <a:p>
            <a:pPr marL="342900" indent="-342900">
              <a:buFont typeface="+mj-lt"/>
              <a:buAutoNum type="arabicPeriod"/>
            </a:pPr>
            <a:r>
              <a:rPr lang="en-GB" sz="1800" dirty="0" smtClean="0"/>
              <a:t>Provide information raising awareness session to all staff using the training materials provided. </a:t>
            </a:r>
          </a:p>
          <a:p>
            <a:pPr marL="342900" indent="-342900">
              <a:buFont typeface="+mj-lt"/>
              <a:buAutoNum type="arabicPeriod"/>
            </a:pPr>
            <a:r>
              <a:rPr lang="en-GB" sz="1800" dirty="0" smtClean="0"/>
              <a:t>Gather needs analysis data, views of staff and analyse what it means for your school</a:t>
            </a:r>
          </a:p>
          <a:p>
            <a:pPr marL="342900" indent="-342900">
              <a:buFont typeface="+mj-lt"/>
              <a:buAutoNum type="arabicPeriod"/>
            </a:pPr>
            <a:r>
              <a:rPr lang="en-GB" sz="1800" dirty="0" smtClean="0"/>
              <a:t>Refine your project plan and implement</a:t>
            </a:r>
          </a:p>
          <a:p>
            <a:pPr lvl="1"/>
            <a:r>
              <a:rPr lang="en-GB" sz="1500" dirty="0" smtClean="0"/>
              <a:t>For example mainstream focus, or targeted intervention focus. </a:t>
            </a:r>
          </a:p>
          <a:p>
            <a:pPr marL="342900" indent="-342900">
              <a:buFont typeface="+mj-lt"/>
              <a:buAutoNum type="arabicPeriod"/>
            </a:pPr>
            <a:r>
              <a:rPr lang="en-GB" sz="1800" dirty="0" smtClean="0"/>
              <a:t>Arrange a consultation with your link EP. Send copy of the plan to Educational Psychology Service : </a:t>
            </a:r>
            <a:r>
              <a:rPr lang="en-GB" sz="1800" dirty="0" smtClean="0">
                <a:hlinkClick r:id="rId3"/>
              </a:rPr>
              <a:t>IAS@Falkirk.gov.uk</a:t>
            </a:r>
            <a:endParaRPr lang="en-GB" sz="1800" dirty="0" smtClean="0"/>
          </a:p>
          <a:p>
            <a:pPr marL="342900" indent="-342900">
              <a:buFont typeface="+mj-lt"/>
              <a:buAutoNum type="arabicPeriod"/>
            </a:pPr>
            <a:r>
              <a:rPr lang="en-GB" sz="1800" dirty="0" smtClean="0"/>
              <a:t>Prepare for </a:t>
            </a:r>
            <a:r>
              <a:rPr lang="en-GB" sz="1800" dirty="0" err="1" smtClean="0"/>
              <a:t>Reconnector</a:t>
            </a:r>
            <a:r>
              <a:rPr lang="en-GB" sz="1800" dirty="0" smtClean="0"/>
              <a:t> (October 2016) – share practice</a:t>
            </a:r>
          </a:p>
          <a:p>
            <a:pPr marL="342900" indent="-342900">
              <a:buFont typeface="+mj-lt"/>
              <a:buAutoNum type="arabicPeriod"/>
            </a:pPr>
            <a:r>
              <a:rPr lang="en-GB" sz="1800" dirty="0" smtClean="0"/>
              <a:t>Evaluate your plan/task brief in line with wider school improvement plan. Send results of your implementation/evaluation to Educational Psychology Service  (June 2017). </a:t>
            </a:r>
          </a:p>
        </p:txBody>
      </p:sp>
      <p:sp>
        <p:nvSpPr>
          <p:cNvPr id="4" name="Date Placeholder 3"/>
          <p:cNvSpPr>
            <a:spLocks noGrp="1"/>
          </p:cNvSpPr>
          <p:nvPr>
            <p:ph type="dt" sz="half" idx="10"/>
          </p:nvPr>
        </p:nvSpPr>
        <p:spPr/>
        <p:txBody>
          <a:bodyPr/>
          <a:lstStyle/>
          <a:p>
            <a:fld id="{E18C8B9B-B99D-499F-866B-F52FA29151D0}" type="datetime5">
              <a:rPr lang="en-GB" smtClean="0"/>
              <a:t>12-May-16</a:t>
            </a:fld>
            <a:endParaRPr lang="en-GB" dirty="0"/>
          </a:p>
        </p:txBody>
      </p:sp>
      <p:sp>
        <p:nvSpPr>
          <p:cNvPr id="5" name="Footer Placeholder 4"/>
          <p:cNvSpPr>
            <a:spLocks noGrp="1"/>
          </p:cNvSpPr>
          <p:nvPr>
            <p:ph type="ftr" sz="quarter" idx="11"/>
          </p:nvPr>
        </p:nvSpPr>
        <p:spPr/>
        <p:txBody>
          <a:bodyPr/>
          <a:lstStyle/>
          <a:p>
            <a:r>
              <a:rPr lang="en-GB" dirty="0" smtClean="0"/>
              <a:t>Falkirk Council Educational Psychology Service </a:t>
            </a:r>
            <a:endParaRPr lang="en-GB" dirty="0"/>
          </a:p>
        </p:txBody>
      </p:sp>
      <p:sp>
        <p:nvSpPr>
          <p:cNvPr id="6" name="Slide Number Placeholder 5"/>
          <p:cNvSpPr>
            <a:spLocks noGrp="1"/>
          </p:cNvSpPr>
          <p:nvPr>
            <p:ph type="sldNum" sz="quarter" idx="12"/>
          </p:nvPr>
        </p:nvSpPr>
        <p:spPr/>
        <p:txBody>
          <a:bodyPr/>
          <a:lstStyle/>
          <a:p>
            <a:fld id="{85C91822-71C5-49C9-999E-A58F5F072913}" type="slidenum">
              <a:rPr lang="en-GB" smtClean="0"/>
              <a:pPr/>
              <a:t>38</a:t>
            </a:fld>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Intentions </a:t>
            </a:r>
            <a:endParaRPr lang="en-GB" dirty="0"/>
          </a:p>
        </p:txBody>
      </p:sp>
      <p:sp>
        <p:nvSpPr>
          <p:cNvPr id="3" name="Content Placeholder 2"/>
          <p:cNvSpPr>
            <a:spLocks noGrp="1"/>
          </p:cNvSpPr>
          <p:nvPr>
            <p:ph idx="1"/>
          </p:nvPr>
        </p:nvSpPr>
        <p:spPr/>
        <p:txBody>
          <a:bodyPr/>
          <a:lstStyle/>
          <a:p>
            <a:r>
              <a:rPr lang="en-GB" dirty="0"/>
              <a:t>At the end of the session participants should be able to understand and define the key areas of </a:t>
            </a:r>
            <a:r>
              <a:rPr lang="en-GB" dirty="0" smtClean="0"/>
              <a:t>supporting positive attachments as part of a Nurturing School </a:t>
            </a:r>
            <a:endParaRPr lang="en-GB" dirty="0"/>
          </a:p>
          <a:p>
            <a:r>
              <a:rPr lang="en-GB" dirty="0" smtClean="0"/>
              <a:t>Discuss Nurturing Whole School approaches and understand how these could be taken forward in your context </a:t>
            </a:r>
            <a:endParaRPr lang="en-GB" dirty="0"/>
          </a:p>
          <a:p>
            <a:endParaRPr lang="en-GB" dirty="0"/>
          </a:p>
          <a:p>
            <a:endParaRPr lang="en-GB" dirty="0"/>
          </a:p>
        </p:txBody>
      </p:sp>
      <p:sp>
        <p:nvSpPr>
          <p:cNvPr id="4" name="Date Placeholder 3"/>
          <p:cNvSpPr>
            <a:spLocks noGrp="1"/>
          </p:cNvSpPr>
          <p:nvPr>
            <p:ph type="dt" sz="half" idx="10"/>
          </p:nvPr>
        </p:nvSpPr>
        <p:spPr/>
        <p:txBody>
          <a:bodyPr/>
          <a:lstStyle/>
          <a:p>
            <a:fld id="{D6B5369D-0BC7-4538-B494-0016A8EC97CF}" type="datetime5">
              <a:rPr lang="en-GB" smtClean="0"/>
              <a:t>12-May-16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5C91822-71C5-49C9-999E-A58F5F072913}" type="slidenum">
              <a:rPr lang="en-GB" smtClean="0"/>
              <a:pPr/>
              <a:t>39</a:t>
            </a:fld>
            <a:endParaRPr lang="en-GB"/>
          </a:p>
        </p:txBody>
      </p:sp>
    </p:spTree>
    <p:extLst>
      <p:ext uri="{BB962C8B-B14F-4D97-AF65-F5344CB8AC3E}">
        <p14:creationId xmlns:p14="http://schemas.microsoft.com/office/powerpoint/2010/main" val="3950363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Intentions </a:t>
            </a:r>
            <a:endParaRPr lang="en-GB" dirty="0"/>
          </a:p>
        </p:txBody>
      </p:sp>
      <p:sp>
        <p:nvSpPr>
          <p:cNvPr id="3" name="Content Placeholder 2"/>
          <p:cNvSpPr>
            <a:spLocks noGrp="1"/>
          </p:cNvSpPr>
          <p:nvPr>
            <p:ph idx="1"/>
          </p:nvPr>
        </p:nvSpPr>
        <p:spPr/>
        <p:txBody>
          <a:bodyPr/>
          <a:lstStyle/>
          <a:p>
            <a:r>
              <a:rPr lang="en-GB" dirty="0"/>
              <a:t>At the end of the session participants should be able to understand and define the key areas of </a:t>
            </a:r>
            <a:r>
              <a:rPr lang="en-GB" dirty="0" smtClean="0"/>
              <a:t>supporting positive attachments as part of a Nurturing School </a:t>
            </a:r>
            <a:endParaRPr lang="en-GB" dirty="0"/>
          </a:p>
          <a:p>
            <a:r>
              <a:rPr lang="en-GB" dirty="0" smtClean="0"/>
              <a:t>Discuss Nurturing Whole School approaches and understand how these could be taken forward in your context </a:t>
            </a:r>
            <a:endParaRPr lang="en-GB" dirty="0"/>
          </a:p>
          <a:p>
            <a:endParaRPr lang="en-GB" dirty="0"/>
          </a:p>
          <a:p>
            <a:endParaRPr lang="en-GB" dirty="0"/>
          </a:p>
        </p:txBody>
      </p:sp>
      <p:sp>
        <p:nvSpPr>
          <p:cNvPr id="4" name="Date Placeholder 3"/>
          <p:cNvSpPr>
            <a:spLocks noGrp="1"/>
          </p:cNvSpPr>
          <p:nvPr>
            <p:ph type="dt" sz="half" idx="10"/>
          </p:nvPr>
        </p:nvSpPr>
        <p:spPr/>
        <p:txBody>
          <a:bodyPr/>
          <a:lstStyle/>
          <a:p>
            <a:fld id="{D6B5369D-0BC7-4538-B494-0016A8EC97CF}" type="datetime5">
              <a:rPr lang="en-GB" smtClean="0"/>
              <a:t>12-May-16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5C91822-71C5-49C9-999E-A58F5F072913}" type="slidenum">
              <a:rPr lang="en-GB" smtClean="0"/>
              <a:pPr/>
              <a:t>4</a:t>
            </a:fld>
            <a:endParaRPr lang="en-GB"/>
          </a:p>
        </p:txBody>
      </p:sp>
    </p:spTree>
    <p:extLst>
      <p:ext uri="{BB962C8B-B14F-4D97-AF65-F5344CB8AC3E}">
        <p14:creationId xmlns:p14="http://schemas.microsoft.com/office/powerpoint/2010/main" val="23162927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Questions? </a:t>
            </a:r>
            <a:endParaRPr lang="en-GB" dirty="0"/>
          </a:p>
        </p:txBody>
      </p:sp>
      <p:sp>
        <p:nvSpPr>
          <p:cNvPr id="5" name="Date Placeholder 4"/>
          <p:cNvSpPr>
            <a:spLocks noGrp="1"/>
          </p:cNvSpPr>
          <p:nvPr>
            <p:ph type="dt" sz="half" idx="10"/>
          </p:nvPr>
        </p:nvSpPr>
        <p:spPr/>
        <p:txBody>
          <a:bodyPr/>
          <a:lstStyle/>
          <a:p>
            <a:fld id="{F5959D05-41D8-4F72-A9A1-7A4C3416CC6B}" type="datetime5">
              <a:rPr lang="en-GB" smtClean="0"/>
              <a:t>12-May-16</a:t>
            </a:fld>
            <a:endParaRPr lang="en-GB"/>
          </a:p>
        </p:txBody>
      </p:sp>
      <p:sp>
        <p:nvSpPr>
          <p:cNvPr id="6" name="Footer Placeholder 5"/>
          <p:cNvSpPr>
            <a:spLocks noGrp="1"/>
          </p:cNvSpPr>
          <p:nvPr>
            <p:ph type="ftr" sz="quarter" idx="11"/>
          </p:nvPr>
        </p:nvSpPr>
        <p:spPr/>
        <p:txBody>
          <a:bodyPr/>
          <a:lstStyle/>
          <a:p>
            <a:r>
              <a:rPr lang="en-GB" smtClean="0"/>
              <a:t>Falkirk Council Educational Psychology Service </a:t>
            </a:r>
            <a:endParaRPr lang="en-GB"/>
          </a:p>
        </p:txBody>
      </p:sp>
      <p:sp>
        <p:nvSpPr>
          <p:cNvPr id="7" name="Slide Number Placeholder 6"/>
          <p:cNvSpPr>
            <a:spLocks noGrp="1"/>
          </p:cNvSpPr>
          <p:nvPr>
            <p:ph type="sldNum" sz="quarter" idx="12"/>
          </p:nvPr>
        </p:nvSpPr>
        <p:spPr/>
        <p:txBody>
          <a:bodyPr/>
          <a:lstStyle/>
          <a:p>
            <a:fld id="{85C91822-71C5-49C9-999E-A58F5F072913}" type="slidenum">
              <a:rPr lang="en-GB" smtClean="0"/>
              <a:pPr/>
              <a:t>40</a:t>
            </a:fld>
            <a:endParaRPr lang="en-GB"/>
          </a:p>
        </p:txBody>
      </p:sp>
      <p:pic>
        <p:nvPicPr>
          <p:cNvPr id="8" name="Content Placeholder 3" descr="True Happiness.JPG"/>
          <p:cNvPicPr>
            <a:picLocks noGrp="1" noChangeAspect="1"/>
          </p:cNvPicPr>
          <p:nvPr>
            <p:ph sz="quarter" idx="1"/>
          </p:nvPr>
        </p:nvPicPr>
        <p:blipFill>
          <a:blip r:embed="rId2" cstate="print"/>
          <a:stretch>
            <a:fillRect/>
          </a:stretch>
        </p:blipFill>
        <p:spPr>
          <a:xfrm>
            <a:off x="2699792" y="3068960"/>
            <a:ext cx="3829050" cy="2847975"/>
          </a:xfrm>
        </p:spPr>
      </p:pic>
    </p:spTree>
    <p:extLst>
      <p:ext uri="{BB962C8B-B14F-4D97-AF65-F5344CB8AC3E}">
        <p14:creationId xmlns:p14="http://schemas.microsoft.com/office/powerpoint/2010/main" val="37312008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role!  </a:t>
            </a:r>
            <a:endParaRPr lang="en-GB" dirty="0"/>
          </a:p>
        </p:txBody>
      </p:sp>
      <p:pic>
        <p:nvPicPr>
          <p:cNvPr id="4" name="aliens.mpeg">
            <a:hlinkClick r:id="" action="ppaction://media"/>
          </p:cNvPr>
          <p:cNvPicPr>
            <a:picLocks noGrp="1" noChangeAspect="1"/>
          </p:cNvPicPr>
          <p:nvPr>
            <p:ph sz="quarter" idx="1"/>
            <a:videoFile r:link="rId2"/>
            <p:extLst>
              <p:ext uri="{DAA4B4D4-6D71-4841-9C94-3DE7FCFB9230}">
                <p14:media xmlns:p14="http://schemas.microsoft.com/office/powerpoint/2010/main" r:embed="rId1"/>
              </p:ext>
            </p:extLst>
          </p:nvPr>
        </p:nvPicPr>
        <p:blipFill>
          <a:blip r:embed="rId5"/>
          <a:stretch>
            <a:fillRect/>
          </a:stretch>
        </p:blipFill>
        <p:spPr>
          <a:xfrm>
            <a:off x="1506538" y="1527175"/>
            <a:ext cx="6096000" cy="4572000"/>
          </a:xfrm>
        </p:spPr>
      </p:pic>
    </p:spTree>
    <p:extLst>
      <p:ext uri="{BB962C8B-B14F-4D97-AF65-F5344CB8AC3E}">
        <p14:creationId xmlns:p14="http://schemas.microsoft.com/office/powerpoint/2010/main" val="18619477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30303">
                <p:cTn id="7" fill="hold" display="0">
                  <p:stCondLst>
                    <p:cond delay="indefinite"/>
                  </p:stCondLst>
                </p:cTn>
                <p:tgtEl>
                  <p:spTgt spid="4"/>
                </p:tgtEl>
              </p:cMediaNode>
            </p:vide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smtClean="0"/>
              <a:t>Suggested reading (and references) </a:t>
            </a:r>
            <a:endParaRPr lang="en-GB" cap="none" dirty="0"/>
          </a:p>
        </p:txBody>
      </p:sp>
      <p:sp>
        <p:nvSpPr>
          <p:cNvPr id="3" name="Content Placeholder 2"/>
          <p:cNvSpPr>
            <a:spLocks noGrp="1"/>
          </p:cNvSpPr>
          <p:nvPr>
            <p:ph idx="1"/>
          </p:nvPr>
        </p:nvSpPr>
        <p:spPr/>
        <p:txBody>
          <a:bodyPr/>
          <a:lstStyle/>
          <a:p>
            <a:r>
              <a:rPr lang="en-GB" cap="none" dirty="0" err="1" smtClean="0"/>
              <a:t>Theraplay</a:t>
            </a:r>
            <a:r>
              <a:rPr lang="en-GB" cap="none" dirty="0" smtClean="0"/>
              <a:t> (Booth &amp; </a:t>
            </a:r>
            <a:r>
              <a:rPr lang="en-GB" dirty="0" err="1"/>
              <a:t>J</a:t>
            </a:r>
            <a:r>
              <a:rPr lang="en-GB" cap="none" dirty="0" err="1" smtClean="0"/>
              <a:t>ernberg</a:t>
            </a:r>
            <a:r>
              <a:rPr lang="en-GB" cap="none" dirty="0" smtClean="0"/>
              <a:t> 2010)</a:t>
            </a:r>
          </a:p>
          <a:p>
            <a:r>
              <a:rPr lang="en-GB" cap="none" dirty="0" smtClean="0"/>
              <a:t>Settling to learn (Bomber &amp; </a:t>
            </a:r>
            <a:r>
              <a:rPr lang="en-GB" dirty="0"/>
              <a:t>H</a:t>
            </a:r>
            <a:r>
              <a:rPr lang="en-GB" cap="none" dirty="0" smtClean="0"/>
              <a:t>ughes, 2013) </a:t>
            </a:r>
          </a:p>
          <a:p>
            <a:pPr>
              <a:lnSpc>
                <a:spcPct val="80000"/>
              </a:lnSpc>
            </a:pPr>
            <a:r>
              <a:rPr lang="en-GB" cap="none" dirty="0" smtClean="0"/>
              <a:t> </a:t>
            </a:r>
            <a:r>
              <a:rPr lang="en-GB" sz="2000" dirty="0"/>
              <a:t>Inside I’m Hurting: Practical Strategies for Supporting Children with Attachment Difficulties in Schools. Louise M. Bomber (2007). Worth Publishers</a:t>
            </a:r>
          </a:p>
          <a:p>
            <a:pPr>
              <a:lnSpc>
                <a:spcPct val="80000"/>
              </a:lnSpc>
            </a:pPr>
            <a:r>
              <a:rPr lang="en-GB" sz="2000" dirty="0"/>
              <a:t>A Short Introduction to Attachment and Attachment Disorder. Colby Pearce (2009). JK Publishers</a:t>
            </a:r>
          </a:p>
          <a:p>
            <a:pPr>
              <a:lnSpc>
                <a:spcPct val="80000"/>
              </a:lnSpc>
            </a:pPr>
            <a:r>
              <a:rPr lang="en-GB" sz="2000" dirty="0"/>
              <a:t>Attachment and Teaching Styles. Philip Riley</a:t>
            </a:r>
          </a:p>
          <a:p>
            <a:pPr>
              <a:lnSpc>
                <a:spcPct val="80000"/>
              </a:lnSpc>
            </a:pPr>
            <a:r>
              <a:rPr lang="en-GB" sz="2000" dirty="0"/>
              <a:t>Attachment-focused Parenting: Effective Strategies to Care for Children (2009). Dan Hughes. Norton</a:t>
            </a:r>
          </a:p>
          <a:p>
            <a:endParaRPr lang="en-GB" cap="none" dirty="0"/>
          </a:p>
        </p:txBody>
      </p:sp>
      <p:sp>
        <p:nvSpPr>
          <p:cNvPr id="4" name="Date Placeholder 3"/>
          <p:cNvSpPr>
            <a:spLocks noGrp="1"/>
          </p:cNvSpPr>
          <p:nvPr>
            <p:ph type="dt" sz="half" idx="10"/>
          </p:nvPr>
        </p:nvSpPr>
        <p:spPr/>
        <p:txBody>
          <a:bodyPr/>
          <a:lstStyle/>
          <a:p>
            <a:fld id="{727D9ACD-34D8-4E45-A817-B27BC31AC71F}" type="datetime5">
              <a:rPr lang="en-GB" smtClean="0"/>
              <a:t>12-May-16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5C91822-71C5-49C9-999E-A58F5F072913}" type="slidenum">
              <a:rPr lang="en-GB" smtClean="0"/>
              <a:pPr/>
              <a:t>42</a:t>
            </a:fld>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7886700" cy="709961"/>
          </a:xfrm>
        </p:spPr>
        <p:txBody>
          <a:bodyPr/>
          <a:lstStyle/>
          <a:p>
            <a:r>
              <a:rPr lang="en-GB" dirty="0" smtClean="0"/>
              <a:t>Reflections: Session 3 – you told us</a:t>
            </a:r>
            <a:endParaRPr lang="en-GB" dirty="0"/>
          </a:p>
        </p:txBody>
      </p:sp>
      <p:sp>
        <p:nvSpPr>
          <p:cNvPr id="4" name="Date Placeholder 3"/>
          <p:cNvSpPr>
            <a:spLocks noGrp="1"/>
          </p:cNvSpPr>
          <p:nvPr>
            <p:ph type="dt" sz="half" idx="10"/>
          </p:nvPr>
        </p:nvSpPr>
        <p:spPr/>
        <p:txBody>
          <a:bodyPr/>
          <a:lstStyle/>
          <a:p>
            <a:fld id="{D6B5369D-0BC7-4538-B494-0016A8EC97CF}" type="datetime5">
              <a:rPr lang="en-GB" smtClean="0"/>
              <a:t>12-May-16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5C91822-71C5-49C9-999E-A58F5F072913}" type="slidenum">
              <a:rPr lang="en-GB" smtClean="0"/>
              <a:pPr/>
              <a:t>5</a:t>
            </a:fld>
            <a:endParaRPr lang="en-GB"/>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34651176"/>
              </p:ext>
            </p:extLst>
          </p:nvPr>
        </p:nvGraphicFramePr>
        <p:xfrm>
          <a:off x="107504" y="826593"/>
          <a:ext cx="8928992" cy="5894883"/>
        </p:xfrm>
        <a:graphic>
          <a:graphicData uri="http://schemas.openxmlformats.org/drawingml/2006/table">
            <a:tbl>
              <a:tblPr firstRow="1" bandRow="1">
                <a:tableStyleId>{00A15C55-8517-42AA-B614-E9B94910E393}</a:tableStyleId>
              </a:tblPr>
              <a:tblGrid>
                <a:gridCol w="1080120"/>
                <a:gridCol w="1872208"/>
                <a:gridCol w="1728192"/>
                <a:gridCol w="2016224"/>
                <a:gridCol w="2232248"/>
              </a:tblGrid>
              <a:tr h="580325">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600" dirty="0" smtClean="0">
                          <a:solidFill>
                            <a:sysClr val="windowText" lastClr="000000"/>
                          </a:solidFill>
                        </a:rPr>
                        <a:t>Indicators</a:t>
                      </a:r>
                    </a:p>
                    <a:p>
                      <a:endParaRPr lang="en-GB" sz="1600" dirty="0">
                        <a:solidFill>
                          <a:sysClr val="windowText" lastClr="000000"/>
                        </a:solidFill>
                      </a:endParaRPr>
                    </a:p>
                  </a:txBody>
                  <a:tcPr/>
                </a:tc>
                <a:tc>
                  <a:txBody>
                    <a:bodyPr/>
                    <a:lstStyle/>
                    <a:p>
                      <a:r>
                        <a:rPr lang="en-GB" sz="1600" dirty="0" smtClean="0">
                          <a:solidFill>
                            <a:sysClr val="windowText" lastClr="000000"/>
                          </a:solidFill>
                        </a:rPr>
                        <a:t>Safe</a:t>
                      </a:r>
                      <a:r>
                        <a:rPr lang="en-GB" sz="1600" baseline="0" dirty="0" smtClean="0">
                          <a:solidFill>
                            <a:sysClr val="windowText" lastClr="000000"/>
                          </a:solidFill>
                        </a:rPr>
                        <a:t> base</a:t>
                      </a:r>
                      <a:endParaRPr lang="en-GB" sz="1600" dirty="0">
                        <a:solidFill>
                          <a:sysClr val="windowText" lastClr="000000"/>
                        </a:solidFill>
                      </a:endParaRPr>
                    </a:p>
                  </a:txBody>
                  <a:tcPr/>
                </a:tc>
                <a:tc>
                  <a:txBody>
                    <a:bodyPr/>
                    <a:lstStyle/>
                    <a:p>
                      <a:r>
                        <a:rPr lang="en-GB" sz="1600" dirty="0" smtClean="0">
                          <a:solidFill>
                            <a:sysClr val="windowText" lastClr="000000"/>
                          </a:solidFill>
                        </a:rPr>
                        <a:t>Secure Attachment</a:t>
                      </a:r>
                      <a:endParaRPr lang="en-GB" sz="1600" dirty="0">
                        <a:solidFill>
                          <a:sysClr val="windowText" lastClr="000000"/>
                        </a:solidFill>
                      </a:endParaRPr>
                    </a:p>
                  </a:txBody>
                  <a:tcPr/>
                </a:tc>
                <a:tc>
                  <a:txBody>
                    <a:bodyPr/>
                    <a:lstStyle/>
                    <a:p>
                      <a:r>
                        <a:rPr lang="en-GB" sz="1600" dirty="0" smtClean="0">
                          <a:solidFill>
                            <a:sysClr val="windowText" lastClr="000000"/>
                          </a:solidFill>
                        </a:rPr>
                        <a:t>Insecure Attachment</a:t>
                      </a:r>
                      <a:endParaRPr lang="en-GB" sz="1600" dirty="0">
                        <a:solidFill>
                          <a:sysClr val="windowText" lastClr="000000"/>
                        </a:solidFill>
                      </a:endParaRPr>
                    </a:p>
                  </a:txBody>
                  <a:tcPr/>
                </a:tc>
                <a:tc>
                  <a:txBody>
                    <a:bodyPr/>
                    <a:lstStyle/>
                    <a:p>
                      <a:r>
                        <a:rPr lang="en-GB" sz="1600" dirty="0" smtClean="0">
                          <a:solidFill>
                            <a:sysClr val="windowText" lastClr="000000"/>
                          </a:solidFill>
                        </a:rPr>
                        <a:t>What Helps?</a:t>
                      </a:r>
                      <a:endParaRPr lang="en-GB" sz="1600" dirty="0">
                        <a:solidFill>
                          <a:sysClr val="windowText" lastClr="000000"/>
                        </a:solidFill>
                      </a:endParaRPr>
                    </a:p>
                  </a:txBody>
                  <a:tcPr/>
                </a:tc>
              </a:tr>
              <a:tr h="4001190">
                <a:tc>
                  <a:txBody>
                    <a:bodyPr/>
                    <a:lstStyle/>
                    <a:p>
                      <a:r>
                        <a:rPr lang="en-GB" sz="1600" dirty="0" smtClean="0"/>
                        <a:t>Themes</a:t>
                      </a:r>
                      <a:r>
                        <a:rPr lang="en-GB" sz="1600" baseline="0" dirty="0" smtClean="0"/>
                        <a:t> &amp; examples</a:t>
                      </a:r>
                      <a:endParaRPr lang="en-GB" sz="16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600" baseline="0" dirty="0" smtClean="0"/>
                        <a:t>Structure &amp; Routine</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aseline="0" dirty="0" smtClean="0"/>
                        <a:t>Pupil talk time</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aseline="0" dirty="0" smtClean="0"/>
                        <a:t>Expectations</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aseline="0" dirty="0" smtClean="0"/>
                        <a:t>Rules</a:t>
                      </a:r>
                      <a:endParaRPr lang="en-GB" sz="1600" dirty="0" smtClean="0"/>
                    </a:p>
                    <a:p>
                      <a:r>
                        <a:rPr lang="en-GB" sz="1600" dirty="0" smtClean="0"/>
                        <a:t>Communication</a:t>
                      </a:r>
                    </a:p>
                    <a:p>
                      <a:pPr marL="285750" indent="-285750">
                        <a:buFont typeface="Arial" panose="020B0604020202020204" pitchFamily="34" charset="0"/>
                        <a:buChar char="•"/>
                      </a:pPr>
                      <a:r>
                        <a:rPr lang="en-GB" sz="1600" dirty="0" smtClean="0"/>
                        <a:t>Body language</a:t>
                      </a:r>
                    </a:p>
                    <a:p>
                      <a:pPr marL="285750" indent="-285750">
                        <a:buFont typeface="Arial" panose="020B0604020202020204" pitchFamily="34" charset="0"/>
                        <a:buChar char="•"/>
                      </a:pPr>
                      <a:r>
                        <a:rPr lang="en-GB" sz="1600" dirty="0" smtClean="0"/>
                        <a:t>Positive Lang</a:t>
                      </a:r>
                    </a:p>
                    <a:p>
                      <a:pPr marL="285750" indent="-285750">
                        <a:buFont typeface="Arial" panose="020B0604020202020204" pitchFamily="34" charset="0"/>
                        <a:buChar char="•"/>
                      </a:pPr>
                      <a:r>
                        <a:rPr lang="en-GB" sz="1600" dirty="0" smtClean="0"/>
                        <a:t>Greeting</a:t>
                      </a:r>
                    </a:p>
                    <a:p>
                      <a:r>
                        <a:rPr lang="en-GB" sz="1600" dirty="0" smtClean="0"/>
                        <a:t>Environment</a:t>
                      </a:r>
                    </a:p>
                    <a:p>
                      <a:pPr marL="285750" indent="-285750">
                        <a:buFont typeface="Arial" panose="020B0604020202020204" pitchFamily="34" charset="0"/>
                        <a:buChar char="•"/>
                      </a:pPr>
                      <a:r>
                        <a:rPr lang="en-GB" sz="1600" baseline="0" dirty="0" smtClean="0"/>
                        <a:t>Areas</a:t>
                      </a:r>
                    </a:p>
                    <a:p>
                      <a:pPr marL="285750" indent="-285750">
                        <a:buFont typeface="Arial" panose="020B0604020202020204" pitchFamily="34" charset="0"/>
                        <a:buChar char="•"/>
                      </a:pPr>
                      <a:r>
                        <a:rPr lang="en-GB" sz="1600" baseline="0" dirty="0" smtClean="0"/>
                        <a:t>Tidy/organised</a:t>
                      </a:r>
                    </a:p>
                    <a:p>
                      <a:pPr marL="285750" indent="-285750">
                        <a:buFont typeface="Arial" panose="020B0604020202020204" pitchFamily="34" charset="0"/>
                        <a:buChar char="•"/>
                      </a:pPr>
                      <a:r>
                        <a:rPr lang="en-GB" sz="1600" baseline="0" dirty="0" smtClean="0"/>
                        <a:t>Belonging</a:t>
                      </a:r>
                      <a:endParaRPr lang="en-GB" sz="1600" dirty="0" smtClean="0"/>
                    </a:p>
                    <a:p>
                      <a:r>
                        <a:rPr lang="en-GB" sz="1600" dirty="0" smtClean="0"/>
                        <a:t>Pupil</a:t>
                      </a:r>
                      <a:r>
                        <a:rPr lang="en-GB" sz="1600" baseline="0" dirty="0" smtClean="0"/>
                        <a:t> engagement</a:t>
                      </a:r>
                    </a:p>
                    <a:p>
                      <a:r>
                        <a:rPr lang="en-GB" sz="1600" baseline="0" dirty="0" smtClean="0"/>
                        <a:t>Child centred</a:t>
                      </a:r>
                    </a:p>
                    <a:p>
                      <a:pPr marL="285750" indent="-285750">
                        <a:buFont typeface="Arial" panose="020B0604020202020204" pitchFamily="34" charset="0"/>
                        <a:buChar char="•"/>
                      </a:pPr>
                      <a:r>
                        <a:rPr lang="en-GB" sz="1600" baseline="0" dirty="0" smtClean="0"/>
                        <a:t>Specific e.g. Visual</a:t>
                      </a:r>
                    </a:p>
                  </a:txBody>
                  <a:tcPr/>
                </a:tc>
                <a:tc>
                  <a:txBody>
                    <a:bodyPr/>
                    <a:lstStyle/>
                    <a:p>
                      <a:r>
                        <a:rPr lang="en-GB" sz="1600" dirty="0" smtClean="0"/>
                        <a:t>Trusting</a:t>
                      </a:r>
                    </a:p>
                    <a:p>
                      <a:r>
                        <a:rPr lang="en-GB" sz="1600" dirty="0" smtClean="0"/>
                        <a:t>Curious</a:t>
                      </a:r>
                    </a:p>
                    <a:p>
                      <a:r>
                        <a:rPr lang="en-GB" sz="1600" dirty="0" smtClean="0"/>
                        <a:t>Imaginative play</a:t>
                      </a:r>
                    </a:p>
                    <a:p>
                      <a:r>
                        <a:rPr lang="en-GB" sz="1600" dirty="0" smtClean="0"/>
                        <a:t>Responsive</a:t>
                      </a:r>
                    </a:p>
                    <a:p>
                      <a:r>
                        <a:rPr lang="en-GB" sz="1600" dirty="0" smtClean="0"/>
                        <a:t>Boundaries </a:t>
                      </a:r>
                    </a:p>
                    <a:p>
                      <a:endParaRPr lang="en-GB" sz="16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600" dirty="0" smtClean="0"/>
                        <a:t>High arousal state</a:t>
                      </a:r>
                    </a:p>
                    <a:p>
                      <a:r>
                        <a:rPr lang="en-GB" sz="1600" dirty="0" smtClean="0"/>
                        <a:t>Over-stimulated</a:t>
                      </a:r>
                    </a:p>
                    <a:p>
                      <a:r>
                        <a:rPr lang="en-GB" sz="1600" dirty="0" smtClean="0"/>
                        <a:t>Extreme reactions</a:t>
                      </a:r>
                    </a:p>
                    <a:p>
                      <a:r>
                        <a:rPr lang="en-GB" sz="1600" dirty="0" smtClean="0"/>
                        <a:t>Lack Empathy</a:t>
                      </a:r>
                    </a:p>
                    <a:p>
                      <a:r>
                        <a:rPr lang="en-GB" sz="1600" dirty="0" smtClean="0"/>
                        <a:t>Sensory </a:t>
                      </a:r>
                    </a:p>
                    <a:p>
                      <a:r>
                        <a:rPr lang="en-GB" sz="1600" dirty="0" smtClean="0"/>
                        <a:t>Crave</a:t>
                      </a:r>
                      <a:r>
                        <a:rPr lang="en-GB" sz="1600" baseline="0" dirty="0" smtClean="0"/>
                        <a:t> attention</a:t>
                      </a:r>
                      <a:endParaRPr lang="en-GB" sz="1600" dirty="0" smtClean="0"/>
                    </a:p>
                  </a:txBody>
                  <a:tcPr/>
                </a:tc>
                <a:tc>
                  <a:txBody>
                    <a:bodyPr/>
                    <a:lstStyle/>
                    <a:p>
                      <a:pPr marL="0" indent="0">
                        <a:buFont typeface="+mj-lt"/>
                        <a:buNone/>
                      </a:pPr>
                      <a:r>
                        <a:rPr lang="en-GB" sz="1600" dirty="0" smtClean="0"/>
                        <a:t>Relationships</a:t>
                      </a:r>
                    </a:p>
                    <a:p>
                      <a:pPr marL="342900" lvl="0" indent="-342900">
                        <a:buFont typeface="Arial" panose="020B0604020202020204" pitchFamily="34" charset="0"/>
                        <a:buChar char="•"/>
                      </a:pPr>
                      <a:r>
                        <a:rPr lang="en-GB" sz="1600" dirty="0" smtClean="0"/>
                        <a:t>Restorative</a:t>
                      </a:r>
                    </a:p>
                    <a:p>
                      <a:pPr marL="342900" lvl="0" indent="-342900">
                        <a:buFont typeface="Arial" panose="020B0604020202020204" pitchFamily="34" charset="0"/>
                        <a:buChar char="•"/>
                      </a:pPr>
                      <a:r>
                        <a:rPr lang="en-GB" sz="1600" dirty="0" smtClean="0"/>
                        <a:t>Mutual respect</a:t>
                      </a:r>
                    </a:p>
                    <a:p>
                      <a:pPr marL="0" lvl="0" indent="0">
                        <a:buFont typeface="+mj-lt"/>
                        <a:buNone/>
                      </a:pPr>
                      <a:r>
                        <a:rPr lang="en-GB" sz="1600" dirty="0" smtClean="0"/>
                        <a:t>Remove barriers to learning</a:t>
                      </a:r>
                    </a:p>
                    <a:p>
                      <a:pPr marL="342900" lvl="0" indent="-342900">
                        <a:buFont typeface="Arial" panose="020B0604020202020204" pitchFamily="34" charset="0"/>
                        <a:buChar char="•"/>
                      </a:pPr>
                      <a:r>
                        <a:rPr lang="en-GB" sz="1600" dirty="0" smtClean="0"/>
                        <a:t>Emotional learning</a:t>
                      </a:r>
                      <a:endParaRPr lang="en-GB" sz="1600" dirty="0"/>
                    </a:p>
                  </a:txBody>
                  <a:tcPr/>
                </a:tc>
              </a:tr>
              <a:tr h="1313368">
                <a:tc>
                  <a:txBody>
                    <a:bodyPr/>
                    <a:lstStyle/>
                    <a:p>
                      <a:r>
                        <a:rPr lang="en-GB" sz="1600" dirty="0" smtClean="0"/>
                        <a:t>Additional things to think about</a:t>
                      </a:r>
                      <a:endParaRPr lang="en-GB" sz="1600" dirty="0"/>
                    </a:p>
                  </a:txBody>
                  <a:tcPr/>
                </a:tc>
                <a:tc>
                  <a:txBody>
                    <a:bodyPr/>
                    <a:lstStyle/>
                    <a:p>
                      <a:pPr marL="285750" indent="-285750">
                        <a:buFont typeface="Arial" panose="020B0604020202020204" pitchFamily="34" charset="0"/>
                        <a:buChar char="•"/>
                      </a:pPr>
                      <a:r>
                        <a:rPr lang="en-GB" sz="1600" dirty="0" smtClean="0"/>
                        <a:t>Welcome,</a:t>
                      </a:r>
                      <a:r>
                        <a:rPr lang="en-GB" sz="1600" baseline="0" dirty="0" smtClean="0"/>
                        <a:t> </a:t>
                      </a:r>
                      <a:r>
                        <a:rPr lang="en-GB" sz="1600" dirty="0" smtClean="0"/>
                        <a:t>Play, Snack,</a:t>
                      </a:r>
                      <a:r>
                        <a:rPr lang="en-GB" sz="1600" baseline="0" dirty="0" smtClean="0"/>
                        <a:t> Learn</a:t>
                      </a:r>
                    </a:p>
                    <a:p>
                      <a:r>
                        <a:rPr lang="en-GB" sz="1600" baseline="0" dirty="0" smtClean="0"/>
                        <a:t>Managing micro  transitions</a:t>
                      </a:r>
                    </a:p>
                    <a:p>
                      <a:endParaRPr lang="en-GB" sz="1600" dirty="0"/>
                    </a:p>
                  </a:txBody>
                  <a:tcPr/>
                </a:tc>
                <a:tc gridSpan="2">
                  <a:txBody>
                    <a:bodyPr/>
                    <a:lstStyle/>
                    <a:p>
                      <a:r>
                        <a:rPr lang="en-GB" sz="1600" dirty="0" smtClean="0"/>
                        <a:t>Care on communication with parents</a:t>
                      </a:r>
                    </a:p>
                    <a:p>
                      <a:r>
                        <a:rPr lang="en-GB" sz="1600" dirty="0" smtClean="0"/>
                        <a:t>Five to thrive – Language</a:t>
                      </a:r>
                    </a:p>
                    <a:p>
                      <a:r>
                        <a:rPr lang="en-GB" sz="1600" dirty="0" smtClean="0"/>
                        <a:t>Play, Talk, Relax, Cuddle and Respond. </a:t>
                      </a:r>
                    </a:p>
                    <a:p>
                      <a:r>
                        <a:rPr lang="en-GB" sz="1600" dirty="0" smtClean="0"/>
                        <a:t>Indicator may have a different cause</a:t>
                      </a:r>
                    </a:p>
                    <a:p>
                      <a:pPr marL="0" marR="0" indent="0" algn="l" defTabSz="685800" rtl="0" eaLnBrk="1" fontAlgn="auto" latinLnBrk="0" hangingPunct="1">
                        <a:lnSpc>
                          <a:spcPct val="100000"/>
                        </a:lnSpc>
                        <a:spcBef>
                          <a:spcPts val="0"/>
                        </a:spcBef>
                        <a:spcAft>
                          <a:spcPts val="0"/>
                        </a:spcAft>
                        <a:buClrTx/>
                        <a:buSzTx/>
                        <a:buFontTx/>
                        <a:buNone/>
                        <a:tabLst/>
                        <a:defRPr/>
                      </a:pPr>
                      <a:r>
                        <a:rPr lang="en-GB" sz="1600" dirty="0" smtClean="0"/>
                        <a:t>State of arousal</a:t>
                      </a:r>
                    </a:p>
                  </a:txBody>
                  <a:tcPr/>
                </a:tc>
                <a:tc hMerge="1">
                  <a:txBody>
                    <a:bodyPr/>
                    <a:lstStyle/>
                    <a:p>
                      <a:endParaRPr lang="en-GB" dirty="0"/>
                    </a:p>
                  </a:txBody>
                  <a:tcPr/>
                </a:tc>
                <a:tc>
                  <a:txBody>
                    <a:bodyPr/>
                    <a:lstStyle/>
                    <a:p>
                      <a:r>
                        <a:rPr lang="en-GB" sz="1600" dirty="0" smtClean="0"/>
                        <a:t>Barriers to learning</a:t>
                      </a:r>
                      <a:r>
                        <a:rPr lang="en-GB" sz="1600" baseline="0" dirty="0" smtClean="0"/>
                        <a:t> Dyslexia, ASD, attention and concentration difficulties</a:t>
                      </a:r>
                      <a:endParaRPr lang="en-GB" sz="1600" dirty="0"/>
                    </a:p>
                  </a:txBody>
                  <a:tcPr/>
                </a:tc>
              </a:tr>
            </a:tbl>
          </a:graphicData>
        </a:graphic>
      </p:graphicFrame>
    </p:spTree>
    <p:extLst>
      <p:ext uri="{BB962C8B-B14F-4D97-AF65-F5344CB8AC3E}">
        <p14:creationId xmlns:p14="http://schemas.microsoft.com/office/powerpoint/2010/main" val="1578267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smtClean="0"/>
              <a:t>The Six Nurturing Principles </a:t>
            </a:r>
            <a:endParaRPr lang="en-GB" cap="none" dirty="0"/>
          </a:p>
        </p:txBody>
      </p:sp>
      <p:sp>
        <p:nvSpPr>
          <p:cNvPr id="3" name="Content Placeholder 2"/>
          <p:cNvSpPr>
            <a:spLocks noGrp="1"/>
          </p:cNvSpPr>
          <p:nvPr>
            <p:ph idx="1"/>
          </p:nvPr>
        </p:nvSpPr>
        <p:spPr/>
        <p:txBody>
          <a:bodyPr>
            <a:normAutofit lnSpcReduction="10000"/>
          </a:bodyPr>
          <a:lstStyle/>
          <a:p>
            <a:r>
              <a:rPr lang="en-GB" sz="2800" cap="none" dirty="0" smtClean="0"/>
              <a:t>Children’s learning is understood developmentally</a:t>
            </a:r>
          </a:p>
          <a:p>
            <a:r>
              <a:rPr lang="en-GB" sz="2800" cap="none" dirty="0" smtClean="0"/>
              <a:t>The classroom offers a safe base</a:t>
            </a:r>
          </a:p>
          <a:p>
            <a:r>
              <a:rPr lang="en-GB" sz="2800" cap="none" dirty="0" smtClean="0"/>
              <a:t>The importance of nurture for the development of self-esteem</a:t>
            </a:r>
          </a:p>
          <a:p>
            <a:r>
              <a:rPr lang="en-GB" sz="2800" cap="none" dirty="0" smtClean="0"/>
              <a:t>The importance of transition in children’s lives</a:t>
            </a:r>
          </a:p>
          <a:p>
            <a:r>
              <a:rPr lang="en-GB" sz="2800" cap="none" dirty="0" smtClean="0"/>
              <a:t>Language as a vital means of communication</a:t>
            </a:r>
          </a:p>
          <a:p>
            <a:r>
              <a:rPr lang="en-GB" sz="2800" cap="none" dirty="0" smtClean="0"/>
              <a:t>All behaviour is a communication</a:t>
            </a:r>
          </a:p>
          <a:p>
            <a:endParaRPr lang="en-GB" sz="2800" dirty="0"/>
          </a:p>
          <a:p>
            <a:r>
              <a:rPr lang="en-GB" sz="2800" cap="none" dirty="0" smtClean="0"/>
              <a:t>In what ways have these principles impacted on your practice?  </a:t>
            </a:r>
          </a:p>
          <a:p>
            <a:pPr>
              <a:buNone/>
            </a:pPr>
            <a:endParaRPr lang="en-GB" dirty="0"/>
          </a:p>
        </p:txBody>
      </p:sp>
      <p:sp>
        <p:nvSpPr>
          <p:cNvPr id="4" name="Date Placeholder 3"/>
          <p:cNvSpPr>
            <a:spLocks noGrp="1"/>
          </p:cNvSpPr>
          <p:nvPr>
            <p:ph type="dt" sz="half" idx="10"/>
          </p:nvPr>
        </p:nvSpPr>
        <p:spPr/>
        <p:txBody>
          <a:bodyPr/>
          <a:lstStyle/>
          <a:p>
            <a:fld id="{E447D912-8FA7-44F2-807A-336125E755F6}" type="datetime5">
              <a:rPr lang="en-GB" smtClean="0"/>
              <a:t>12-May-16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5C91822-71C5-49C9-999E-A58F5F072913}" type="slidenum">
              <a:rPr lang="en-GB" smtClean="0"/>
              <a:pPr/>
              <a:t>6</a:t>
            </a:fld>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Activity </a:t>
            </a:r>
            <a:r>
              <a:rPr lang="en-GB" sz="2800" dirty="0" smtClean="0"/>
              <a:t>1 – 2 project teams at a table. </a:t>
            </a:r>
            <a:endParaRPr lang="en-GB" sz="2700" dirty="0"/>
          </a:p>
        </p:txBody>
      </p:sp>
      <p:sp>
        <p:nvSpPr>
          <p:cNvPr id="3" name="Content Placeholder 2"/>
          <p:cNvSpPr>
            <a:spLocks noGrp="1"/>
          </p:cNvSpPr>
          <p:nvPr>
            <p:ph idx="1"/>
          </p:nvPr>
        </p:nvSpPr>
        <p:spPr/>
        <p:txBody>
          <a:bodyPr>
            <a:normAutofit/>
          </a:bodyPr>
          <a:lstStyle/>
          <a:p>
            <a:pPr marL="0" indent="0">
              <a:buNone/>
            </a:pPr>
            <a:r>
              <a:rPr lang="en-GB" sz="1800" b="1" dirty="0" smtClean="0"/>
              <a:t>Project teams share findings across the 4 tasks from last session</a:t>
            </a:r>
            <a:endParaRPr lang="en-GB" sz="1600" dirty="0" smtClean="0"/>
          </a:p>
          <a:p>
            <a:pPr marL="0" indent="0">
              <a:buNone/>
            </a:pPr>
            <a:r>
              <a:rPr lang="en-GB" sz="1600" dirty="0" smtClean="0"/>
              <a:t>Session </a:t>
            </a:r>
            <a:r>
              <a:rPr lang="en-GB" sz="1600" dirty="0"/>
              <a:t>Three: Learning </a:t>
            </a:r>
            <a:r>
              <a:rPr lang="en-GB" sz="1600" dirty="0" smtClean="0"/>
              <a:t>tasks</a:t>
            </a:r>
          </a:p>
          <a:p>
            <a:pPr marL="0" indent="0">
              <a:buNone/>
            </a:pPr>
            <a:r>
              <a:rPr lang="en-GB" sz="1600" dirty="0" smtClean="0"/>
              <a:t>Group (project team)</a:t>
            </a:r>
          </a:p>
          <a:p>
            <a:pPr marL="342900" indent="-342900">
              <a:buFont typeface="+mj-lt"/>
              <a:buAutoNum type="arabicPeriod"/>
            </a:pPr>
            <a:r>
              <a:rPr lang="en-GB" sz="1500" dirty="0" smtClean="0"/>
              <a:t>Reflection </a:t>
            </a:r>
            <a:r>
              <a:rPr lang="en-GB" sz="1500" dirty="0"/>
              <a:t>on key themes from session </a:t>
            </a:r>
            <a:r>
              <a:rPr lang="en-GB" sz="1500" dirty="0" smtClean="0"/>
              <a:t>three</a:t>
            </a:r>
            <a:endParaRPr lang="en-GB" sz="1500" dirty="0"/>
          </a:p>
          <a:p>
            <a:pPr marL="342900" indent="-342900">
              <a:buFont typeface="+mj-lt"/>
              <a:buAutoNum type="arabicPeriod"/>
            </a:pPr>
            <a:r>
              <a:rPr lang="en-GB" sz="1500" dirty="0" smtClean="0"/>
              <a:t>Complete </a:t>
            </a:r>
            <a:r>
              <a:rPr lang="en-GB" sz="1500" dirty="0"/>
              <a:t>a school audit of how pupils are supported through transitions. Identify three strengths and three areas of development</a:t>
            </a:r>
          </a:p>
          <a:p>
            <a:pPr marL="0" indent="0">
              <a:buNone/>
            </a:pPr>
            <a:r>
              <a:rPr lang="en-GB" sz="1500" dirty="0" smtClean="0"/>
              <a:t>Practitioner (individual) </a:t>
            </a:r>
          </a:p>
          <a:p>
            <a:pPr marL="342900" indent="-342900">
              <a:buFont typeface="+mj-lt"/>
              <a:buAutoNum type="arabicPeriod"/>
            </a:pPr>
            <a:r>
              <a:rPr lang="en-GB" sz="1500" dirty="0" smtClean="0"/>
              <a:t>Observe and note 6 verbal interactions. Reframe interactions into nurturing statements. Provide reflection to support why you feel they are examples of nurturing communication </a:t>
            </a:r>
          </a:p>
          <a:p>
            <a:pPr marL="342900" indent="-342900">
              <a:buFont typeface="+mj-lt"/>
              <a:buAutoNum type="arabicPeriod"/>
            </a:pPr>
            <a:r>
              <a:rPr lang="en-GB" sz="1500" dirty="0" smtClean="0"/>
              <a:t>Consider </a:t>
            </a:r>
            <a:r>
              <a:rPr lang="en-GB" sz="1500" dirty="0"/>
              <a:t>the same two pupils from session one. Reflect on nurture principle one and three. Note what do you say and do to ensure that these nurture principles are evident in </a:t>
            </a:r>
            <a:r>
              <a:rPr lang="en-GB" sz="1500" dirty="0" smtClean="0"/>
              <a:t>practice</a:t>
            </a:r>
            <a:endParaRPr lang="en-GB" sz="1500" dirty="0"/>
          </a:p>
        </p:txBody>
      </p:sp>
      <p:sp>
        <p:nvSpPr>
          <p:cNvPr id="4" name="Date Placeholder 3"/>
          <p:cNvSpPr>
            <a:spLocks noGrp="1"/>
          </p:cNvSpPr>
          <p:nvPr>
            <p:ph type="dt" sz="half" idx="10"/>
          </p:nvPr>
        </p:nvSpPr>
        <p:spPr/>
        <p:txBody>
          <a:bodyPr/>
          <a:lstStyle/>
          <a:p>
            <a:fld id="{BF9D29E0-4C2A-40B7-8574-C4F6F56344E1}" type="datetime5">
              <a:rPr lang="en-US" smtClean="0"/>
              <a:t>12-May-16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FDBFFB2-86D9-4B8F-A59A-553A60B94BBE}" type="slidenum">
              <a:rPr lang="en-GB" smtClean="0"/>
              <a:pPr/>
              <a:t>7</a:t>
            </a:fld>
            <a:endParaRPr lang="en-GB" dirty="0"/>
          </a:p>
        </p:txBody>
      </p:sp>
    </p:spTree>
    <p:extLst>
      <p:ext uri="{BB962C8B-B14F-4D97-AF65-F5344CB8AC3E}">
        <p14:creationId xmlns:p14="http://schemas.microsoft.com/office/powerpoint/2010/main" val="1529478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 and Universal approaches</a:t>
            </a:r>
            <a:endParaRPr lang="en-GB" dirty="0"/>
          </a:p>
        </p:txBody>
      </p:sp>
      <p:sp>
        <p:nvSpPr>
          <p:cNvPr id="3" name="Subtitle 2"/>
          <p:cNvSpPr>
            <a:spLocks noGrp="1"/>
          </p:cNvSpPr>
          <p:nvPr>
            <p:ph idx="1"/>
          </p:nvPr>
        </p:nvSpPr>
        <p:spPr/>
        <p:txBody>
          <a:bodyPr/>
          <a:lstStyle/>
          <a:p>
            <a:r>
              <a:rPr lang="en-GB" dirty="0" err="1" smtClean="0"/>
              <a:t>Attunement</a:t>
            </a:r>
            <a:endParaRPr lang="en-GB" dirty="0" smtClean="0"/>
          </a:p>
          <a:p>
            <a:r>
              <a:rPr lang="en-GB" dirty="0" smtClean="0"/>
              <a:t>Language</a:t>
            </a:r>
          </a:p>
          <a:p>
            <a:r>
              <a:rPr lang="en-GB" dirty="0" smtClean="0"/>
              <a:t>Non-verbal</a:t>
            </a:r>
          </a:p>
          <a:p>
            <a:r>
              <a:rPr lang="en-GB" dirty="0" smtClean="0"/>
              <a:t>Emotional containment</a:t>
            </a:r>
          </a:p>
          <a:p>
            <a:r>
              <a:rPr lang="en-GB" dirty="0" smtClean="0"/>
              <a:t>Transitions </a:t>
            </a:r>
            <a:endParaRPr lang="en-GB" dirty="0"/>
          </a:p>
        </p:txBody>
      </p:sp>
      <p:sp>
        <p:nvSpPr>
          <p:cNvPr id="4" name="Date Placeholder 3"/>
          <p:cNvSpPr>
            <a:spLocks noGrp="1"/>
          </p:cNvSpPr>
          <p:nvPr>
            <p:ph type="dt" sz="half" idx="10"/>
          </p:nvPr>
        </p:nvSpPr>
        <p:spPr/>
        <p:txBody>
          <a:bodyPr/>
          <a:lstStyle/>
          <a:p>
            <a:fld id="{273866B1-857C-4343-A1BF-B9C57F8CADEC}" type="datetime5">
              <a:rPr lang="en-GB" smtClean="0"/>
              <a:t>12-May-16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5C91822-71C5-49C9-999E-A58F5F072913}" type="slidenum">
              <a:rPr lang="en-GB" smtClean="0"/>
              <a:pPr/>
              <a:t>8</a:t>
            </a:fld>
            <a:endParaRPr lang="en-GB"/>
          </a:p>
        </p:txBody>
      </p:sp>
    </p:spTree>
    <p:extLst>
      <p:ext uri="{BB962C8B-B14F-4D97-AF65-F5344CB8AC3E}">
        <p14:creationId xmlns:p14="http://schemas.microsoft.com/office/powerpoint/2010/main" val="1607376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GB" cap="none" dirty="0" err="1" smtClean="0"/>
              <a:t>Attunement</a:t>
            </a:r>
            <a:r>
              <a:rPr lang="en-GB" cap="none" dirty="0" smtClean="0"/>
              <a:t> In The </a:t>
            </a:r>
            <a:r>
              <a:rPr lang="en-GB" dirty="0" smtClean="0"/>
              <a:t>School</a:t>
            </a:r>
            <a:r>
              <a:rPr lang="en-GB" cap="none" dirty="0" smtClean="0"/>
              <a:t> Is…  </a:t>
            </a:r>
            <a:endParaRPr lang="en-GB" cap="none" dirty="0"/>
          </a:p>
        </p:txBody>
      </p:sp>
      <p:sp>
        <p:nvSpPr>
          <p:cNvPr id="221187" name="Rectangle 3"/>
          <p:cNvSpPr>
            <a:spLocks noGrp="1" noChangeArrowheads="1"/>
          </p:cNvSpPr>
          <p:nvPr>
            <p:ph idx="1"/>
          </p:nvPr>
        </p:nvSpPr>
        <p:spPr/>
        <p:txBody>
          <a:bodyPr>
            <a:normAutofit/>
          </a:bodyPr>
          <a:lstStyle/>
          <a:p>
            <a:r>
              <a:rPr lang="en-GB" cap="none" dirty="0" smtClean="0"/>
              <a:t>Tuning in to the child’s emotions, initiatives and communication </a:t>
            </a:r>
          </a:p>
          <a:p>
            <a:pPr>
              <a:buFont typeface="Wingdings" pitchFamily="2" charset="2"/>
              <a:buNone/>
            </a:pPr>
            <a:endParaRPr lang="en-GB" cap="none" dirty="0" smtClean="0"/>
          </a:p>
          <a:p>
            <a:r>
              <a:rPr lang="en-GB" cap="none" dirty="0" smtClean="0"/>
              <a:t>Responding positively in body language, eye contact and verbal interaction </a:t>
            </a:r>
          </a:p>
          <a:p>
            <a:pPr>
              <a:buFont typeface="Wingdings" pitchFamily="2" charset="2"/>
              <a:buNone/>
            </a:pPr>
            <a:endParaRPr lang="en-GB" cap="none" dirty="0" smtClean="0"/>
          </a:p>
          <a:p>
            <a:r>
              <a:rPr lang="en-GB" cap="none" dirty="0" smtClean="0"/>
              <a:t>Engaging in turn-taking, hearing the child’s view, recognising who is feeling what and responding to this: </a:t>
            </a:r>
          </a:p>
          <a:p>
            <a:pPr marL="0" indent="0">
              <a:buNone/>
            </a:pPr>
            <a:r>
              <a:rPr lang="en-GB" sz="2200" i="1" dirty="0"/>
              <a:t>emotional </a:t>
            </a:r>
            <a:r>
              <a:rPr lang="en-GB" sz="2200" i="1" dirty="0" err="1"/>
              <a:t>attunement</a:t>
            </a:r>
            <a:r>
              <a:rPr lang="en-GB" sz="2200" i="1" dirty="0" smtClean="0"/>
              <a:t>—”the </a:t>
            </a:r>
            <a:r>
              <a:rPr lang="en-GB" sz="2200" i="1" dirty="0"/>
              <a:t>ability </a:t>
            </a:r>
            <a:r>
              <a:rPr lang="en-GB" sz="2200" i="1" dirty="0" smtClean="0"/>
              <a:t>to hear</a:t>
            </a:r>
            <a:r>
              <a:rPr lang="en-GB" sz="2200" i="1" dirty="0"/>
              <a:t>, see, sense, interpret, and respond to the client's verbal and nonverbal cues in a way </a:t>
            </a:r>
            <a:r>
              <a:rPr lang="en-GB" sz="2200" i="1" dirty="0" smtClean="0"/>
              <a:t>that communicated </a:t>
            </a:r>
            <a:r>
              <a:rPr lang="en-GB" sz="2200" i="1" dirty="0"/>
              <a:t>to the client that he/she was genuinely seen, felt, and understood</a:t>
            </a:r>
            <a:r>
              <a:rPr lang="en-GB" sz="2200" i="1" dirty="0" smtClean="0"/>
              <a:t>.”  Daniel Sigel </a:t>
            </a:r>
            <a:endParaRPr lang="en-GB" sz="2200" i="1" cap="none" dirty="0"/>
          </a:p>
        </p:txBody>
      </p:sp>
      <p:sp>
        <p:nvSpPr>
          <p:cNvPr id="2" name="Date Placeholder 1"/>
          <p:cNvSpPr>
            <a:spLocks noGrp="1"/>
          </p:cNvSpPr>
          <p:nvPr>
            <p:ph type="dt" sz="half" idx="10"/>
          </p:nvPr>
        </p:nvSpPr>
        <p:spPr/>
        <p:txBody>
          <a:bodyPr/>
          <a:lstStyle/>
          <a:p>
            <a:fld id="{F1EE5ADA-8D58-48F5-B2EA-175962E90EE8}" type="datetime5">
              <a:rPr lang="en-GB" smtClean="0"/>
              <a:t>12-May-16</a:t>
            </a:fld>
            <a:endParaRPr lang="en-GB"/>
          </a:p>
        </p:txBody>
      </p:sp>
      <p:sp>
        <p:nvSpPr>
          <p:cNvPr id="3" name="Footer Placeholder 2"/>
          <p:cNvSpPr>
            <a:spLocks noGrp="1"/>
          </p:cNvSpPr>
          <p:nvPr>
            <p:ph type="ftr" sz="quarter" idx="11"/>
          </p:nvPr>
        </p:nvSpPr>
        <p:spPr/>
        <p:txBody>
          <a:bodyPr/>
          <a:lstStyle/>
          <a:p>
            <a:r>
              <a:rPr lang="en-GB" smtClean="0"/>
              <a:t>Falkirk Council Educational Psychology Service </a:t>
            </a:r>
            <a:endParaRPr lang="en-GB"/>
          </a:p>
        </p:txBody>
      </p:sp>
      <p:sp>
        <p:nvSpPr>
          <p:cNvPr id="4" name="Slide Number Placeholder 3"/>
          <p:cNvSpPr>
            <a:spLocks noGrp="1"/>
          </p:cNvSpPr>
          <p:nvPr>
            <p:ph type="sldNum" sz="quarter" idx="12"/>
          </p:nvPr>
        </p:nvSpPr>
        <p:spPr/>
        <p:txBody>
          <a:bodyPr/>
          <a:lstStyle/>
          <a:p>
            <a:fld id="{85C91822-71C5-49C9-999E-A58F5F072913}" type="slidenum">
              <a:rPr lang="en-GB" smtClean="0"/>
              <a:pPr/>
              <a:t>9</a:t>
            </a:fld>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15584</TotalTime>
  <Words>4086</Words>
  <Application>Microsoft Office PowerPoint</Application>
  <PresentationFormat>On-screen Show (4:3)</PresentationFormat>
  <Paragraphs>653</Paragraphs>
  <Slides>42</Slides>
  <Notes>30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Calibri Light</vt:lpstr>
      <vt:lpstr>Gill Sans MT</vt:lpstr>
      <vt:lpstr>High Tower Text</vt:lpstr>
      <vt:lpstr>Times New Roman</vt:lpstr>
      <vt:lpstr>Wingdings</vt:lpstr>
      <vt:lpstr>Office Theme</vt:lpstr>
      <vt:lpstr>The Nurturing School </vt:lpstr>
      <vt:lpstr>Course overview</vt:lpstr>
      <vt:lpstr>Overview </vt:lpstr>
      <vt:lpstr>Learning Intentions </vt:lpstr>
      <vt:lpstr>Reflections: Session 3 – you told us</vt:lpstr>
      <vt:lpstr>The Six Nurturing Principles </vt:lpstr>
      <vt:lpstr>Activity 1 – 2 project teams at a table. </vt:lpstr>
      <vt:lpstr>Communication and Universal approaches</vt:lpstr>
      <vt:lpstr>Attunement In The School Is…  </vt:lpstr>
      <vt:lpstr>  Language is understood as a vital means of communication across the school context </vt:lpstr>
      <vt:lpstr>  Language is understood as a vital means of communication across the school context </vt:lpstr>
      <vt:lpstr>Non verbal Communication</vt:lpstr>
      <vt:lpstr>PowerPoint Presentation</vt:lpstr>
      <vt:lpstr>Emotional containment</vt:lpstr>
      <vt:lpstr>Feelings: Common Difficulties </vt:lpstr>
      <vt:lpstr>Supporting Feelings And Managing Behaviour </vt:lpstr>
      <vt:lpstr>Creating A Soothing Environment  </vt:lpstr>
      <vt:lpstr>Predictability &amp; Transitions  </vt:lpstr>
      <vt:lpstr>Activity 2</vt:lpstr>
      <vt:lpstr>Nurture and Learning – whole school approach </vt:lpstr>
      <vt:lpstr>A Nurturing school </vt:lpstr>
      <vt:lpstr>Whole School Examples  </vt:lpstr>
      <vt:lpstr>Ethos and culture</vt:lpstr>
      <vt:lpstr>Targeted Approaches</vt:lpstr>
      <vt:lpstr>What Does A Nurturing School Promoting Positive Attachments Look Like?</vt:lpstr>
      <vt:lpstr>Typical Nurture Room</vt:lpstr>
      <vt:lpstr>A Place To Eat And Share </vt:lpstr>
      <vt:lpstr>A Comfy Space…</vt:lpstr>
      <vt:lpstr>Our needs met in a comforting way</vt:lpstr>
      <vt:lpstr>A Happy Face </vt:lpstr>
      <vt:lpstr>Using the room</vt:lpstr>
      <vt:lpstr>PowerPoint Presentation</vt:lpstr>
      <vt:lpstr>Needs-analysis reporting</vt:lpstr>
      <vt:lpstr>Effective Interventions/ projects</vt:lpstr>
      <vt:lpstr>PowerPoint Presentation</vt:lpstr>
      <vt:lpstr>PowerPoint Presentation</vt:lpstr>
      <vt:lpstr>Project Planning</vt:lpstr>
      <vt:lpstr>Accreditation – Level 1, Plan, Do, Review</vt:lpstr>
      <vt:lpstr>Learning Intentions </vt:lpstr>
      <vt:lpstr>Questions? </vt:lpstr>
      <vt:lpstr>Your role!  </vt:lpstr>
      <vt:lpstr>Suggested reading (and references) </vt:lpstr>
    </vt:vector>
  </TitlesOfParts>
  <Company>Dumfries and Galloway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Intersubjectivity</dc:title>
  <dc:creator>Rhoda Marshall;Nick Balchin</dc:creator>
  <cp:lastModifiedBy>Nick Balchin</cp:lastModifiedBy>
  <cp:revision>115</cp:revision>
  <dcterms:created xsi:type="dcterms:W3CDTF">2013-09-26T09:16:48Z</dcterms:created>
  <dcterms:modified xsi:type="dcterms:W3CDTF">2016-05-12T15:11:09Z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