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2"/>
  </p:sldMasterIdLst>
  <p:notesMasterIdLst>
    <p:notesMasterId r:id="rId37"/>
  </p:notesMasterIdLst>
  <p:handoutMasterIdLst>
    <p:handoutMasterId r:id="rId38"/>
  </p:handoutMasterIdLst>
  <p:sldIdLst>
    <p:sldId id="314" r:id="rId3"/>
    <p:sldId id="307" r:id="rId4"/>
    <p:sldId id="310" r:id="rId5"/>
    <p:sldId id="311" r:id="rId6"/>
    <p:sldId id="312" r:id="rId7"/>
    <p:sldId id="313" r:id="rId8"/>
    <p:sldId id="259" r:id="rId9"/>
    <p:sldId id="317" r:id="rId10"/>
    <p:sldId id="260" r:id="rId11"/>
    <p:sldId id="318" r:id="rId12"/>
    <p:sldId id="319" r:id="rId13"/>
    <p:sldId id="283" r:id="rId14"/>
    <p:sldId id="282" r:id="rId15"/>
    <p:sldId id="295" r:id="rId16"/>
    <p:sldId id="320" r:id="rId17"/>
    <p:sldId id="296" r:id="rId18"/>
    <p:sldId id="263" r:id="rId19"/>
    <p:sldId id="288" r:id="rId20"/>
    <p:sldId id="322" r:id="rId21"/>
    <p:sldId id="315" r:id="rId22"/>
    <p:sldId id="316" r:id="rId23"/>
    <p:sldId id="264" r:id="rId24"/>
    <p:sldId id="265" r:id="rId25"/>
    <p:sldId id="267" r:id="rId26"/>
    <p:sldId id="266" r:id="rId27"/>
    <p:sldId id="309" r:id="rId28"/>
    <p:sldId id="321" r:id="rId29"/>
    <p:sldId id="269" r:id="rId30"/>
    <p:sldId id="270" r:id="rId31"/>
    <p:sldId id="301" r:id="rId32"/>
    <p:sldId id="305" r:id="rId33"/>
    <p:sldId id="302" r:id="rId34"/>
    <p:sldId id="304" r:id="rId35"/>
    <p:sldId id="306" r:id="rId36"/>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B1694E0-6007-4D5D-887E-996BD76179F3}">
          <p14:sldIdLst>
            <p14:sldId id="314"/>
            <p14:sldId id="307"/>
            <p14:sldId id="310"/>
            <p14:sldId id="311"/>
            <p14:sldId id="312"/>
            <p14:sldId id="313"/>
            <p14:sldId id="259"/>
            <p14:sldId id="317"/>
            <p14:sldId id="260"/>
            <p14:sldId id="318"/>
            <p14:sldId id="319"/>
            <p14:sldId id="283"/>
            <p14:sldId id="282"/>
            <p14:sldId id="295"/>
            <p14:sldId id="320"/>
            <p14:sldId id="296"/>
            <p14:sldId id="263"/>
            <p14:sldId id="288"/>
            <p14:sldId id="322"/>
            <p14:sldId id="315"/>
            <p14:sldId id="316"/>
            <p14:sldId id="264"/>
            <p14:sldId id="265"/>
            <p14:sldId id="267"/>
            <p14:sldId id="266"/>
            <p14:sldId id="309"/>
            <p14:sldId id="321"/>
            <p14:sldId id="269"/>
            <p14:sldId id="270"/>
            <p14:sldId id="301"/>
            <p14:sldId id="305"/>
            <p14:sldId id="302"/>
            <p14:sldId id="304"/>
            <p14:sldId id="306"/>
          </p14:sldIdLst>
        </p14:section>
        <p14:section name="Untitled Section" id="{B0B2A138-998D-42CE-91B4-412F9A7B2EA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26A"/>
    <a:srgbClr val="5D28C8"/>
    <a:srgbClr val="28658A"/>
    <a:srgbClr val="FD8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6921" autoAdjust="0"/>
  </p:normalViewPr>
  <p:slideViewPr>
    <p:cSldViewPr snapToGrid="0">
      <p:cViewPr varScale="1">
        <p:scale>
          <a:sx n="62" d="100"/>
          <a:sy n="62" d="100"/>
        </p:scale>
        <p:origin x="288" y="42"/>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214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DEAAE-DE55-45A3-A4F7-3874E0140D37}" type="doc">
      <dgm:prSet loTypeId="urn:microsoft.com/office/officeart/2009/3/layout/StepUpProcess" loCatId="process" qsTypeId="urn:microsoft.com/office/officeart/2005/8/quickstyle/simple1" qsCatId="simple" csTypeId="urn:microsoft.com/office/officeart/2005/8/colors/colorful1#1" csCatId="colorful" phldr="1"/>
      <dgm:spPr/>
      <dgm:t>
        <a:bodyPr/>
        <a:lstStyle/>
        <a:p>
          <a:endParaRPr lang="en-US"/>
        </a:p>
      </dgm:t>
    </dgm:pt>
    <dgm:pt modelId="{E4D23657-D1E8-4B22-974B-8DC90813F51B}">
      <dgm:prSet phldrT="[Text]"/>
      <dgm:spPr/>
      <dgm:t>
        <a:bodyPr/>
        <a:lstStyle/>
        <a:p>
          <a:r>
            <a:rPr lang="en-US" b="1" dirty="0" smtClean="0">
              <a:latin typeface="+mn-lt"/>
            </a:rPr>
            <a:t>Principle1</a:t>
          </a:r>
        </a:p>
        <a:p>
          <a:r>
            <a:rPr lang="en-US" dirty="0" smtClean="0">
              <a:latin typeface="+mn-lt"/>
            </a:rPr>
            <a:t>Children’s learning is understood developmentally</a:t>
          </a:r>
          <a:endParaRPr lang="en-US" dirty="0">
            <a:latin typeface="+mn-lt"/>
          </a:endParaRPr>
        </a:p>
      </dgm:t>
    </dgm:pt>
    <dgm:pt modelId="{89EF0911-2234-42D0-AEF3-7FADAFD12999}" type="parTrans" cxnId="{99F95D8E-A851-4953-A3C5-9BF7753ED9FA}">
      <dgm:prSet/>
      <dgm:spPr/>
      <dgm:t>
        <a:bodyPr/>
        <a:lstStyle/>
        <a:p>
          <a:endParaRPr lang="en-US"/>
        </a:p>
      </dgm:t>
    </dgm:pt>
    <dgm:pt modelId="{529487B0-19AA-4AAC-8F83-CF2C113EB84D}" type="sibTrans" cxnId="{99F95D8E-A851-4953-A3C5-9BF7753ED9FA}">
      <dgm:prSet/>
      <dgm:spPr/>
      <dgm:t>
        <a:bodyPr/>
        <a:lstStyle/>
        <a:p>
          <a:endParaRPr lang="en-US"/>
        </a:p>
      </dgm:t>
    </dgm:pt>
    <dgm:pt modelId="{EF034794-D109-40B6-8FA2-8971C3123AB6}">
      <dgm:prSet phldrT="[Text]"/>
      <dgm:spPr/>
      <dgm:t>
        <a:bodyPr/>
        <a:lstStyle/>
        <a:p>
          <a:r>
            <a:rPr lang="en-US" b="1" dirty="0" smtClean="0">
              <a:latin typeface="+mn-lt"/>
            </a:rPr>
            <a:t>Principle 2</a:t>
          </a:r>
          <a:r>
            <a:rPr lang="en-US" dirty="0" smtClean="0">
              <a:latin typeface="+mn-lt"/>
            </a:rPr>
            <a:t/>
          </a:r>
          <a:br>
            <a:rPr lang="en-US" dirty="0" smtClean="0">
              <a:latin typeface="+mn-lt"/>
            </a:rPr>
          </a:br>
          <a:r>
            <a:rPr lang="en-US" dirty="0" smtClean="0">
              <a:latin typeface="+mn-lt"/>
            </a:rPr>
            <a:t>The classroom offers a safe base</a:t>
          </a:r>
          <a:endParaRPr lang="en-US" dirty="0">
            <a:latin typeface="+mn-lt"/>
          </a:endParaRPr>
        </a:p>
      </dgm:t>
    </dgm:pt>
    <dgm:pt modelId="{64D09C75-3D44-4CEF-9459-5C91DB44A9EA}" type="parTrans" cxnId="{80FF73C0-9BCD-436E-A85B-D6D7D322462C}">
      <dgm:prSet/>
      <dgm:spPr/>
      <dgm:t>
        <a:bodyPr/>
        <a:lstStyle/>
        <a:p>
          <a:endParaRPr lang="en-US"/>
        </a:p>
      </dgm:t>
    </dgm:pt>
    <dgm:pt modelId="{CDDFC891-FC62-4131-A642-2D94388BCCE2}" type="sibTrans" cxnId="{80FF73C0-9BCD-436E-A85B-D6D7D322462C}">
      <dgm:prSet/>
      <dgm:spPr/>
      <dgm:t>
        <a:bodyPr/>
        <a:lstStyle/>
        <a:p>
          <a:endParaRPr lang="en-US"/>
        </a:p>
      </dgm:t>
    </dgm:pt>
    <dgm:pt modelId="{15E11DBD-E9B5-4BCF-A56C-7AAE26CE30DC}">
      <dgm:prSet phldrT="[Text]"/>
      <dgm:spPr/>
      <dgm:t>
        <a:bodyPr/>
        <a:lstStyle/>
        <a:p>
          <a:r>
            <a:rPr lang="en-US" b="1" dirty="0" smtClean="0">
              <a:latin typeface="+mn-lt"/>
            </a:rPr>
            <a:t>Principle 3</a:t>
          </a:r>
          <a:r>
            <a:rPr lang="en-US" dirty="0" smtClean="0">
              <a:latin typeface="+mn-lt"/>
            </a:rPr>
            <a:t/>
          </a:r>
          <a:br>
            <a:rPr lang="en-US" dirty="0" smtClean="0">
              <a:latin typeface="+mn-lt"/>
            </a:rPr>
          </a:br>
          <a:r>
            <a:rPr lang="en-US" dirty="0" smtClean="0">
              <a:latin typeface="+mn-lt"/>
            </a:rPr>
            <a:t>Nurture is important for the development of self-esteem</a:t>
          </a:r>
          <a:endParaRPr lang="en-US" dirty="0">
            <a:latin typeface="+mn-lt"/>
          </a:endParaRPr>
        </a:p>
      </dgm:t>
    </dgm:pt>
    <dgm:pt modelId="{B7B43D5B-12E9-44B1-B818-4B50F6AD3C0A}" type="parTrans" cxnId="{5E0737F0-6DE4-4885-BC59-82E10D617E50}">
      <dgm:prSet/>
      <dgm:spPr/>
      <dgm:t>
        <a:bodyPr/>
        <a:lstStyle/>
        <a:p>
          <a:endParaRPr lang="en-US"/>
        </a:p>
      </dgm:t>
    </dgm:pt>
    <dgm:pt modelId="{329BDEDB-415B-4AB3-B964-E819D0C56DBB}" type="sibTrans" cxnId="{5E0737F0-6DE4-4885-BC59-82E10D617E50}">
      <dgm:prSet/>
      <dgm:spPr/>
      <dgm:t>
        <a:bodyPr/>
        <a:lstStyle/>
        <a:p>
          <a:endParaRPr lang="en-US"/>
        </a:p>
      </dgm:t>
    </dgm:pt>
    <dgm:pt modelId="{778AA374-0E17-4AEA-8EB6-0C342D57D8D8}">
      <dgm:prSet phldrT="[Text]"/>
      <dgm:spPr/>
      <dgm:t>
        <a:bodyPr/>
        <a:lstStyle/>
        <a:p>
          <a:r>
            <a:rPr lang="en-US" b="1" dirty="0" smtClean="0">
              <a:latin typeface="+mn-lt"/>
            </a:rPr>
            <a:t>Principle 4</a:t>
          </a:r>
          <a:r>
            <a:rPr lang="en-US" dirty="0" smtClean="0">
              <a:latin typeface="+mn-lt"/>
            </a:rPr>
            <a:t/>
          </a:r>
          <a:br>
            <a:rPr lang="en-US" dirty="0" smtClean="0">
              <a:latin typeface="+mn-lt"/>
            </a:rPr>
          </a:br>
          <a:r>
            <a:rPr lang="en-US" dirty="0" smtClean="0">
              <a:latin typeface="+mn-lt"/>
            </a:rPr>
            <a:t>Language is understood as a vital means of communication</a:t>
          </a:r>
          <a:endParaRPr lang="en-US" dirty="0">
            <a:latin typeface="+mn-lt"/>
          </a:endParaRPr>
        </a:p>
      </dgm:t>
    </dgm:pt>
    <dgm:pt modelId="{5E28F01D-9664-415C-A0CD-EBFDAB29426C}" type="parTrans" cxnId="{6F55886F-2AC8-4F4F-B328-821CB3A2117B}">
      <dgm:prSet/>
      <dgm:spPr/>
      <dgm:t>
        <a:bodyPr/>
        <a:lstStyle/>
        <a:p>
          <a:endParaRPr lang="en-US"/>
        </a:p>
      </dgm:t>
    </dgm:pt>
    <dgm:pt modelId="{1A604594-E883-4DA9-8A2A-16DFACE8640A}" type="sibTrans" cxnId="{6F55886F-2AC8-4F4F-B328-821CB3A2117B}">
      <dgm:prSet/>
      <dgm:spPr/>
      <dgm:t>
        <a:bodyPr/>
        <a:lstStyle/>
        <a:p>
          <a:endParaRPr lang="en-US"/>
        </a:p>
      </dgm:t>
    </dgm:pt>
    <dgm:pt modelId="{05F1A7D0-6E45-49DA-80B3-7FF4B8783E58}">
      <dgm:prSet phldrT="[Text]"/>
      <dgm:spPr/>
      <dgm:t>
        <a:bodyPr/>
        <a:lstStyle/>
        <a:p>
          <a:r>
            <a:rPr lang="en-US" b="1" dirty="0" smtClean="0">
              <a:latin typeface="+mn-lt"/>
            </a:rPr>
            <a:t>Principle 5</a:t>
          </a:r>
        </a:p>
        <a:p>
          <a:r>
            <a:rPr lang="en-US" dirty="0" smtClean="0">
              <a:latin typeface="+mn-lt"/>
            </a:rPr>
            <a:t>All behaviour is communication</a:t>
          </a:r>
          <a:endParaRPr lang="en-US" dirty="0">
            <a:latin typeface="+mn-lt"/>
          </a:endParaRPr>
        </a:p>
      </dgm:t>
    </dgm:pt>
    <dgm:pt modelId="{3ECE110E-B07E-4F19-B2DF-3E42E99B2E8D}" type="parTrans" cxnId="{33A927E1-3C94-4A92-8DB3-42886008240C}">
      <dgm:prSet/>
      <dgm:spPr/>
      <dgm:t>
        <a:bodyPr/>
        <a:lstStyle/>
        <a:p>
          <a:endParaRPr lang="en-US"/>
        </a:p>
      </dgm:t>
    </dgm:pt>
    <dgm:pt modelId="{47B1D0F3-117D-4CE7-9037-3F5A4995054A}" type="sibTrans" cxnId="{33A927E1-3C94-4A92-8DB3-42886008240C}">
      <dgm:prSet/>
      <dgm:spPr/>
      <dgm:t>
        <a:bodyPr/>
        <a:lstStyle/>
        <a:p>
          <a:endParaRPr lang="en-US"/>
        </a:p>
      </dgm:t>
    </dgm:pt>
    <dgm:pt modelId="{D9B25C0F-C1EA-47C0-8757-7104F03385C1}">
      <dgm:prSet phldrT="[Text]"/>
      <dgm:spPr/>
      <dgm:t>
        <a:bodyPr/>
        <a:lstStyle/>
        <a:p>
          <a:r>
            <a:rPr lang="en-US" b="1" dirty="0" smtClean="0">
              <a:latin typeface="+mn-lt"/>
            </a:rPr>
            <a:t>Principle 6</a:t>
          </a:r>
          <a:r>
            <a:rPr lang="en-US" dirty="0" smtClean="0">
              <a:latin typeface="+mn-lt"/>
            </a:rPr>
            <a:t/>
          </a:r>
          <a:br>
            <a:rPr lang="en-US" dirty="0" smtClean="0">
              <a:latin typeface="+mn-lt"/>
            </a:rPr>
          </a:br>
          <a:r>
            <a:rPr lang="en-US" dirty="0" smtClean="0">
              <a:latin typeface="+mn-lt"/>
            </a:rPr>
            <a:t>Transitions are significant in the lives of children</a:t>
          </a:r>
          <a:endParaRPr lang="en-US" dirty="0">
            <a:latin typeface="+mn-lt"/>
          </a:endParaRPr>
        </a:p>
      </dgm:t>
    </dgm:pt>
    <dgm:pt modelId="{51DD388E-07BC-451F-8953-2ED296528F2F}" type="parTrans" cxnId="{1F91BB06-9AF0-40BF-8205-63D64AA7DD49}">
      <dgm:prSet/>
      <dgm:spPr/>
      <dgm:t>
        <a:bodyPr/>
        <a:lstStyle/>
        <a:p>
          <a:endParaRPr lang="en-GB"/>
        </a:p>
      </dgm:t>
    </dgm:pt>
    <dgm:pt modelId="{EA002EA1-4DA9-49F6-A7CF-7ECD8CF04A64}" type="sibTrans" cxnId="{1F91BB06-9AF0-40BF-8205-63D64AA7DD49}">
      <dgm:prSet/>
      <dgm:spPr/>
      <dgm:t>
        <a:bodyPr/>
        <a:lstStyle/>
        <a:p>
          <a:endParaRPr lang="en-GB"/>
        </a:p>
      </dgm:t>
    </dgm:pt>
    <dgm:pt modelId="{EB3CB291-E23A-4667-A32E-A640A76557A1}" type="pres">
      <dgm:prSet presAssocID="{41DDEAAE-DE55-45A3-A4F7-3874E0140D37}" presName="rootnode" presStyleCnt="0">
        <dgm:presLayoutVars>
          <dgm:chMax/>
          <dgm:chPref/>
          <dgm:dir/>
          <dgm:animLvl val="lvl"/>
        </dgm:presLayoutVars>
      </dgm:prSet>
      <dgm:spPr/>
      <dgm:t>
        <a:bodyPr/>
        <a:lstStyle/>
        <a:p>
          <a:endParaRPr lang="en-US"/>
        </a:p>
      </dgm:t>
    </dgm:pt>
    <dgm:pt modelId="{01035298-0CF7-4145-8EE2-24DBFEAF33BB}" type="pres">
      <dgm:prSet presAssocID="{E4D23657-D1E8-4B22-974B-8DC90813F51B}" presName="composite" presStyleCnt="0"/>
      <dgm:spPr/>
    </dgm:pt>
    <dgm:pt modelId="{21E1F518-1190-4883-914B-1FB66E6D3A63}" type="pres">
      <dgm:prSet presAssocID="{E4D23657-D1E8-4B22-974B-8DC90813F51B}" presName="LShape" presStyleLbl="alignNode1" presStyleIdx="0" presStyleCnt="11"/>
      <dgm:spPr/>
    </dgm:pt>
    <dgm:pt modelId="{80B372F1-8EF3-4532-ACC6-E65E1D63ACA2}" type="pres">
      <dgm:prSet presAssocID="{E4D23657-D1E8-4B22-974B-8DC90813F51B}" presName="ParentText" presStyleLbl="revTx" presStyleIdx="0" presStyleCnt="6">
        <dgm:presLayoutVars>
          <dgm:chMax val="0"/>
          <dgm:chPref val="0"/>
          <dgm:bulletEnabled val="1"/>
        </dgm:presLayoutVars>
      </dgm:prSet>
      <dgm:spPr/>
      <dgm:t>
        <a:bodyPr/>
        <a:lstStyle/>
        <a:p>
          <a:endParaRPr lang="en-US"/>
        </a:p>
      </dgm:t>
    </dgm:pt>
    <dgm:pt modelId="{B746139E-4627-4CCC-9299-5653D77ED24D}" type="pres">
      <dgm:prSet presAssocID="{E4D23657-D1E8-4B22-974B-8DC90813F51B}" presName="Triangle" presStyleLbl="alignNode1" presStyleIdx="1" presStyleCnt="11"/>
      <dgm:spPr/>
    </dgm:pt>
    <dgm:pt modelId="{780BC64D-2F67-498A-99F6-7EB28080D705}" type="pres">
      <dgm:prSet presAssocID="{529487B0-19AA-4AAC-8F83-CF2C113EB84D}" presName="sibTrans" presStyleCnt="0"/>
      <dgm:spPr/>
    </dgm:pt>
    <dgm:pt modelId="{68E230FA-2656-4C78-B827-58AFD214F445}" type="pres">
      <dgm:prSet presAssocID="{529487B0-19AA-4AAC-8F83-CF2C113EB84D}" presName="space" presStyleCnt="0"/>
      <dgm:spPr/>
    </dgm:pt>
    <dgm:pt modelId="{B07824BD-C1CB-4098-8E38-D3E1F721DF31}" type="pres">
      <dgm:prSet presAssocID="{EF034794-D109-40B6-8FA2-8971C3123AB6}" presName="composite" presStyleCnt="0"/>
      <dgm:spPr/>
    </dgm:pt>
    <dgm:pt modelId="{85769F8C-5820-4CB5-B01D-69A648973D8F}" type="pres">
      <dgm:prSet presAssocID="{EF034794-D109-40B6-8FA2-8971C3123AB6}" presName="LShape" presStyleLbl="alignNode1" presStyleIdx="2" presStyleCnt="11"/>
      <dgm:spPr/>
    </dgm:pt>
    <dgm:pt modelId="{18F7A15A-3ED1-4A32-B700-36B8D6BBE441}" type="pres">
      <dgm:prSet presAssocID="{EF034794-D109-40B6-8FA2-8971C3123AB6}" presName="ParentText" presStyleLbl="revTx" presStyleIdx="1" presStyleCnt="6">
        <dgm:presLayoutVars>
          <dgm:chMax val="0"/>
          <dgm:chPref val="0"/>
          <dgm:bulletEnabled val="1"/>
        </dgm:presLayoutVars>
      </dgm:prSet>
      <dgm:spPr/>
      <dgm:t>
        <a:bodyPr/>
        <a:lstStyle/>
        <a:p>
          <a:endParaRPr lang="en-US"/>
        </a:p>
      </dgm:t>
    </dgm:pt>
    <dgm:pt modelId="{F6F2BEFC-1674-4E8D-98FF-DE4432BB887C}" type="pres">
      <dgm:prSet presAssocID="{EF034794-D109-40B6-8FA2-8971C3123AB6}" presName="Triangle" presStyleLbl="alignNode1" presStyleIdx="3" presStyleCnt="11"/>
      <dgm:spPr/>
    </dgm:pt>
    <dgm:pt modelId="{E26373E0-D095-405B-9F4A-CC7FBB5BEBD2}" type="pres">
      <dgm:prSet presAssocID="{CDDFC891-FC62-4131-A642-2D94388BCCE2}" presName="sibTrans" presStyleCnt="0"/>
      <dgm:spPr/>
    </dgm:pt>
    <dgm:pt modelId="{8B10941C-73F0-477C-9F3D-EB0A4525ACBE}" type="pres">
      <dgm:prSet presAssocID="{CDDFC891-FC62-4131-A642-2D94388BCCE2}" presName="space" presStyleCnt="0"/>
      <dgm:spPr/>
    </dgm:pt>
    <dgm:pt modelId="{DF2F85E9-6BAE-40EA-8F18-DAFCA3EFFB69}" type="pres">
      <dgm:prSet presAssocID="{15E11DBD-E9B5-4BCF-A56C-7AAE26CE30DC}" presName="composite" presStyleCnt="0"/>
      <dgm:spPr/>
    </dgm:pt>
    <dgm:pt modelId="{A5E67CF4-39ED-4CC8-A27F-E45EA5D3AC44}" type="pres">
      <dgm:prSet presAssocID="{15E11DBD-E9B5-4BCF-A56C-7AAE26CE30DC}" presName="LShape" presStyleLbl="alignNode1" presStyleIdx="4" presStyleCnt="11"/>
      <dgm:spPr/>
    </dgm:pt>
    <dgm:pt modelId="{F0124EB5-2136-46F3-B2F4-41A5196C24A0}" type="pres">
      <dgm:prSet presAssocID="{15E11DBD-E9B5-4BCF-A56C-7AAE26CE30DC}" presName="ParentText" presStyleLbl="revTx" presStyleIdx="2" presStyleCnt="6">
        <dgm:presLayoutVars>
          <dgm:chMax val="0"/>
          <dgm:chPref val="0"/>
          <dgm:bulletEnabled val="1"/>
        </dgm:presLayoutVars>
      </dgm:prSet>
      <dgm:spPr/>
      <dgm:t>
        <a:bodyPr/>
        <a:lstStyle/>
        <a:p>
          <a:endParaRPr lang="en-US"/>
        </a:p>
      </dgm:t>
    </dgm:pt>
    <dgm:pt modelId="{D5E82CFA-3F05-41CB-A66C-3A904CCE06CE}" type="pres">
      <dgm:prSet presAssocID="{15E11DBD-E9B5-4BCF-A56C-7AAE26CE30DC}" presName="Triangle" presStyleLbl="alignNode1" presStyleIdx="5" presStyleCnt="11"/>
      <dgm:spPr/>
    </dgm:pt>
    <dgm:pt modelId="{F5574CB1-AC1C-4773-A4A7-C4CE14EF6374}" type="pres">
      <dgm:prSet presAssocID="{329BDEDB-415B-4AB3-B964-E819D0C56DBB}" presName="sibTrans" presStyleCnt="0"/>
      <dgm:spPr/>
    </dgm:pt>
    <dgm:pt modelId="{14FCF07D-F999-4928-B62C-1135C3080FD1}" type="pres">
      <dgm:prSet presAssocID="{329BDEDB-415B-4AB3-B964-E819D0C56DBB}" presName="space" presStyleCnt="0"/>
      <dgm:spPr/>
    </dgm:pt>
    <dgm:pt modelId="{2489F161-D1CF-4A3D-8E95-6382395DC25B}" type="pres">
      <dgm:prSet presAssocID="{778AA374-0E17-4AEA-8EB6-0C342D57D8D8}" presName="composite" presStyleCnt="0"/>
      <dgm:spPr/>
    </dgm:pt>
    <dgm:pt modelId="{06EAFCDC-2041-4C37-BE64-7627BAA16382}" type="pres">
      <dgm:prSet presAssocID="{778AA374-0E17-4AEA-8EB6-0C342D57D8D8}" presName="LShape" presStyleLbl="alignNode1" presStyleIdx="6" presStyleCnt="11"/>
      <dgm:spPr/>
    </dgm:pt>
    <dgm:pt modelId="{AFC6068B-131B-444D-AF53-A5A2A6DC9AE7}" type="pres">
      <dgm:prSet presAssocID="{778AA374-0E17-4AEA-8EB6-0C342D57D8D8}" presName="ParentText" presStyleLbl="revTx" presStyleIdx="3" presStyleCnt="6">
        <dgm:presLayoutVars>
          <dgm:chMax val="0"/>
          <dgm:chPref val="0"/>
          <dgm:bulletEnabled val="1"/>
        </dgm:presLayoutVars>
      </dgm:prSet>
      <dgm:spPr/>
      <dgm:t>
        <a:bodyPr/>
        <a:lstStyle/>
        <a:p>
          <a:endParaRPr lang="en-US"/>
        </a:p>
      </dgm:t>
    </dgm:pt>
    <dgm:pt modelId="{F62C0D9F-BF11-4D63-A28B-80FA21343A28}" type="pres">
      <dgm:prSet presAssocID="{778AA374-0E17-4AEA-8EB6-0C342D57D8D8}" presName="Triangle" presStyleLbl="alignNode1" presStyleIdx="7" presStyleCnt="11"/>
      <dgm:spPr/>
    </dgm:pt>
    <dgm:pt modelId="{F5EC4F6A-2B4F-420C-9BEA-A14EFB832731}" type="pres">
      <dgm:prSet presAssocID="{1A604594-E883-4DA9-8A2A-16DFACE8640A}" presName="sibTrans" presStyleCnt="0"/>
      <dgm:spPr/>
    </dgm:pt>
    <dgm:pt modelId="{41DC2B0B-BD37-48C1-BB85-7F75AC60BB5F}" type="pres">
      <dgm:prSet presAssocID="{1A604594-E883-4DA9-8A2A-16DFACE8640A}" presName="space" presStyleCnt="0"/>
      <dgm:spPr/>
    </dgm:pt>
    <dgm:pt modelId="{D2C6C114-9E17-4E64-9FCF-9C4365FE25B7}" type="pres">
      <dgm:prSet presAssocID="{05F1A7D0-6E45-49DA-80B3-7FF4B8783E58}" presName="composite" presStyleCnt="0"/>
      <dgm:spPr/>
    </dgm:pt>
    <dgm:pt modelId="{BA06DEFD-3E20-41CA-8CC7-585BE7A02A00}" type="pres">
      <dgm:prSet presAssocID="{05F1A7D0-6E45-49DA-80B3-7FF4B8783E58}" presName="LShape" presStyleLbl="alignNode1" presStyleIdx="8" presStyleCnt="11"/>
      <dgm:spPr/>
    </dgm:pt>
    <dgm:pt modelId="{D81336A4-814F-45EF-B582-2466B0D2E2A7}" type="pres">
      <dgm:prSet presAssocID="{05F1A7D0-6E45-49DA-80B3-7FF4B8783E58}" presName="ParentText" presStyleLbl="revTx" presStyleIdx="4" presStyleCnt="6">
        <dgm:presLayoutVars>
          <dgm:chMax val="0"/>
          <dgm:chPref val="0"/>
          <dgm:bulletEnabled val="1"/>
        </dgm:presLayoutVars>
      </dgm:prSet>
      <dgm:spPr/>
      <dgm:t>
        <a:bodyPr/>
        <a:lstStyle/>
        <a:p>
          <a:endParaRPr lang="en-US"/>
        </a:p>
      </dgm:t>
    </dgm:pt>
    <dgm:pt modelId="{D0442258-988F-47EB-94C0-AF73A30C8D4B}" type="pres">
      <dgm:prSet presAssocID="{05F1A7D0-6E45-49DA-80B3-7FF4B8783E58}" presName="Triangle" presStyleLbl="alignNode1" presStyleIdx="9" presStyleCnt="11"/>
      <dgm:spPr/>
    </dgm:pt>
    <dgm:pt modelId="{FC7B9D67-2CAC-44B9-848D-250D10A373E4}" type="pres">
      <dgm:prSet presAssocID="{47B1D0F3-117D-4CE7-9037-3F5A4995054A}" presName="sibTrans" presStyleCnt="0"/>
      <dgm:spPr/>
    </dgm:pt>
    <dgm:pt modelId="{E95962A2-908B-4160-80B7-4585FDF12BB6}" type="pres">
      <dgm:prSet presAssocID="{47B1D0F3-117D-4CE7-9037-3F5A4995054A}" presName="space" presStyleCnt="0"/>
      <dgm:spPr/>
    </dgm:pt>
    <dgm:pt modelId="{E77031E2-7886-402C-B641-BFDA93351F7F}" type="pres">
      <dgm:prSet presAssocID="{D9B25C0F-C1EA-47C0-8757-7104F03385C1}" presName="composite" presStyleCnt="0"/>
      <dgm:spPr/>
    </dgm:pt>
    <dgm:pt modelId="{07458872-9617-4F6F-AA46-7FE39F953E9A}" type="pres">
      <dgm:prSet presAssocID="{D9B25C0F-C1EA-47C0-8757-7104F03385C1}" presName="LShape" presStyleLbl="alignNode1" presStyleIdx="10" presStyleCnt="11"/>
      <dgm:spPr/>
    </dgm:pt>
    <dgm:pt modelId="{0FBAC657-FEF3-4F52-AB7D-8D8C5A6A1D21}" type="pres">
      <dgm:prSet presAssocID="{D9B25C0F-C1EA-47C0-8757-7104F03385C1}" presName="ParentText" presStyleLbl="revTx" presStyleIdx="5" presStyleCnt="6">
        <dgm:presLayoutVars>
          <dgm:chMax val="0"/>
          <dgm:chPref val="0"/>
          <dgm:bulletEnabled val="1"/>
        </dgm:presLayoutVars>
      </dgm:prSet>
      <dgm:spPr/>
      <dgm:t>
        <a:bodyPr/>
        <a:lstStyle/>
        <a:p>
          <a:endParaRPr lang="en-GB"/>
        </a:p>
      </dgm:t>
    </dgm:pt>
  </dgm:ptLst>
  <dgm:cxnLst>
    <dgm:cxn modelId="{058FFFA9-3751-4CEC-8D3D-B86343BD63BB}" type="presOf" srcId="{D9B25C0F-C1EA-47C0-8757-7104F03385C1}" destId="{0FBAC657-FEF3-4F52-AB7D-8D8C5A6A1D21}" srcOrd="0" destOrd="0" presId="urn:microsoft.com/office/officeart/2009/3/layout/StepUpProcess"/>
    <dgm:cxn modelId="{144D3C17-9BB9-4853-A637-BAE8CE37705E}" type="presOf" srcId="{EF034794-D109-40B6-8FA2-8971C3123AB6}" destId="{18F7A15A-3ED1-4A32-B700-36B8D6BBE441}" srcOrd="0" destOrd="0" presId="urn:microsoft.com/office/officeart/2009/3/layout/StepUpProcess"/>
    <dgm:cxn modelId="{1F91BB06-9AF0-40BF-8205-63D64AA7DD49}" srcId="{41DDEAAE-DE55-45A3-A4F7-3874E0140D37}" destId="{D9B25C0F-C1EA-47C0-8757-7104F03385C1}" srcOrd="5" destOrd="0" parTransId="{51DD388E-07BC-451F-8953-2ED296528F2F}" sibTransId="{EA002EA1-4DA9-49F6-A7CF-7ECD8CF04A64}"/>
    <dgm:cxn modelId="{686E8776-31B9-4547-B165-83B2470E83E1}" type="presOf" srcId="{778AA374-0E17-4AEA-8EB6-0C342D57D8D8}" destId="{AFC6068B-131B-444D-AF53-A5A2A6DC9AE7}" srcOrd="0" destOrd="0" presId="urn:microsoft.com/office/officeart/2009/3/layout/StepUpProcess"/>
    <dgm:cxn modelId="{33A927E1-3C94-4A92-8DB3-42886008240C}" srcId="{41DDEAAE-DE55-45A3-A4F7-3874E0140D37}" destId="{05F1A7D0-6E45-49DA-80B3-7FF4B8783E58}" srcOrd="4" destOrd="0" parTransId="{3ECE110E-B07E-4F19-B2DF-3E42E99B2E8D}" sibTransId="{47B1D0F3-117D-4CE7-9037-3F5A4995054A}"/>
    <dgm:cxn modelId="{2607AFFA-E9F8-4160-9AE4-19F4DB2B71C9}" type="presOf" srcId="{41DDEAAE-DE55-45A3-A4F7-3874E0140D37}" destId="{EB3CB291-E23A-4667-A32E-A640A76557A1}" srcOrd="0" destOrd="0" presId="urn:microsoft.com/office/officeart/2009/3/layout/StepUpProcess"/>
    <dgm:cxn modelId="{6178317C-4B4F-4FC5-8AC2-7ABBDA27CE1F}" type="presOf" srcId="{05F1A7D0-6E45-49DA-80B3-7FF4B8783E58}" destId="{D81336A4-814F-45EF-B582-2466B0D2E2A7}" srcOrd="0" destOrd="0" presId="urn:microsoft.com/office/officeart/2009/3/layout/StepUpProcess"/>
    <dgm:cxn modelId="{B9285067-C906-4FDE-AAAC-9EE99F7669E3}" type="presOf" srcId="{E4D23657-D1E8-4B22-974B-8DC90813F51B}" destId="{80B372F1-8EF3-4532-ACC6-E65E1D63ACA2}" srcOrd="0" destOrd="0" presId="urn:microsoft.com/office/officeart/2009/3/layout/StepUpProcess"/>
    <dgm:cxn modelId="{5E0737F0-6DE4-4885-BC59-82E10D617E50}" srcId="{41DDEAAE-DE55-45A3-A4F7-3874E0140D37}" destId="{15E11DBD-E9B5-4BCF-A56C-7AAE26CE30DC}" srcOrd="2" destOrd="0" parTransId="{B7B43D5B-12E9-44B1-B818-4B50F6AD3C0A}" sibTransId="{329BDEDB-415B-4AB3-B964-E819D0C56DBB}"/>
    <dgm:cxn modelId="{80FF73C0-9BCD-436E-A85B-D6D7D322462C}" srcId="{41DDEAAE-DE55-45A3-A4F7-3874E0140D37}" destId="{EF034794-D109-40B6-8FA2-8971C3123AB6}" srcOrd="1" destOrd="0" parTransId="{64D09C75-3D44-4CEF-9459-5C91DB44A9EA}" sibTransId="{CDDFC891-FC62-4131-A642-2D94388BCCE2}"/>
    <dgm:cxn modelId="{6F55886F-2AC8-4F4F-B328-821CB3A2117B}" srcId="{41DDEAAE-DE55-45A3-A4F7-3874E0140D37}" destId="{778AA374-0E17-4AEA-8EB6-0C342D57D8D8}" srcOrd="3" destOrd="0" parTransId="{5E28F01D-9664-415C-A0CD-EBFDAB29426C}" sibTransId="{1A604594-E883-4DA9-8A2A-16DFACE8640A}"/>
    <dgm:cxn modelId="{99F95D8E-A851-4953-A3C5-9BF7753ED9FA}" srcId="{41DDEAAE-DE55-45A3-A4F7-3874E0140D37}" destId="{E4D23657-D1E8-4B22-974B-8DC90813F51B}" srcOrd="0" destOrd="0" parTransId="{89EF0911-2234-42D0-AEF3-7FADAFD12999}" sibTransId="{529487B0-19AA-4AAC-8F83-CF2C113EB84D}"/>
    <dgm:cxn modelId="{A98402AF-AFAB-470F-9C97-EF1C509D8499}" type="presOf" srcId="{15E11DBD-E9B5-4BCF-A56C-7AAE26CE30DC}" destId="{F0124EB5-2136-46F3-B2F4-41A5196C24A0}" srcOrd="0" destOrd="0" presId="urn:microsoft.com/office/officeart/2009/3/layout/StepUpProcess"/>
    <dgm:cxn modelId="{D3BFF791-8D8E-4FBF-9F59-1FB887121875}" type="presParOf" srcId="{EB3CB291-E23A-4667-A32E-A640A76557A1}" destId="{01035298-0CF7-4145-8EE2-24DBFEAF33BB}" srcOrd="0" destOrd="0" presId="urn:microsoft.com/office/officeart/2009/3/layout/StepUpProcess"/>
    <dgm:cxn modelId="{AFA2BCAD-2F0B-4C3E-86A6-55A260AD16B0}" type="presParOf" srcId="{01035298-0CF7-4145-8EE2-24DBFEAF33BB}" destId="{21E1F518-1190-4883-914B-1FB66E6D3A63}" srcOrd="0" destOrd="0" presId="urn:microsoft.com/office/officeart/2009/3/layout/StepUpProcess"/>
    <dgm:cxn modelId="{AF2B8620-9DC0-4A87-9014-D45C2D1F8B38}" type="presParOf" srcId="{01035298-0CF7-4145-8EE2-24DBFEAF33BB}" destId="{80B372F1-8EF3-4532-ACC6-E65E1D63ACA2}" srcOrd="1" destOrd="0" presId="urn:microsoft.com/office/officeart/2009/3/layout/StepUpProcess"/>
    <dgm:cxn modelId="{4AA5420E-C2A1-4D24-A1DA-DA9E7976427D}" type="presParOf" srcId="{01035298-0CF7-4145-8EE2-24DBFEAF33BB}" destId="{B746139E-4627-4CCC-9299-5653D77ED24D}" srcOrd="2" destOrd="0" presId="urn:microsoft.com/office/officeart/2009/3/layout/StepUpProcess"/>
    <dgm:cxn modelId="{C3204B2A-D9EE-439E-BA61-A2C860BFF519}" type="presParOf" srcId="{EB3CB291-E23A-4667-A32E-A640A76557A1}" destId="{780BC64D-2F67-498A-99F6-7EB28080D705}" srcOrd="1" destOrd="0" presId="urn:microsoft.com/office/officeart/2009/3/layout/StepUpProcess"/>
    <dgm:cxn modelId="{49AEC91A-7C1D-4222-94BA-4D738F2D6C79}" type="presParOf" srcId="{780BC64D-2F67-498A-99F6-7EB28080D705}" destId="{68E230FA-2656-4C78-B827-58AFD214F445}" srcOrd="0" destOrd="0" presId="urn:microsoft.com/office/officeart/2009/3/layout/StepUpProcess"/>
    <dgm:cxn modelId="{B3ADA2AF-BE62-4C22-84A1-F4C5043918A4}" type="presParOf" srcId="{EB3CB291-E23A-4667-A32E-A640A76557A1}" destId="{B07824BD-C1CB-4098-8E38-D3E1F721DF31}" srcOrd="2" destOrd="0" presId="urn:microsoft.com/office/officeart/2009/3/layout/StepUpProcess"/>
    <dgm:cxn modelId="{D55AC698-F4A8-404D-94F4-78DB0A0637AF}" type="presParOf" srcId="{B07824BD-C1CB-4098-8E38-D3E1F721DF31}" destId="{85769F8C-5820-4CB5-B01D-69A648973D8F}" srcOrd="0" destOrd="0" presId="urn:microsoft.com/office/officeart/2009/3/layout/StepUpProcess"/>
    <dgm:cxn modelId="{6DF3D3A6-F203-4587-9E47-85B7CF8CB3D6}" type="presParOf" srcId="{B07824BD-C1CB-4098-8E38-D3E1F721DF31}" destId="{18F7A15A-3ED1-4A32-B700-36B8D6BBE441}" srcOrd="1" destOrd="0" presId="urn:microsoft.com/office/officeart/2009/3/layout/StepUpProcess"/>
    <dgm:cxn modelId="{B0900791-DD10-486B-8501-E09AD6094101}" type="presParOf" srcId="{B07824BD-C1CB-4098-8E38-D3E1F721DF31}" destId="{F6F2BEFC-1674-4E8D-98FF-DE4432BB887C}" srcOrd="2" destOrd="0" presId="urn:microsoft.com/office/officeart/2009/3/layout/StepUpProcess"/>
    <dgm:cxn modelId="{3EE6A66E-230B-46C6-B833-F1FB7D9677BB}" type="presParOf" srcId="{EB3CB291-E23A-4667-A32E-A640A76557A1}" destId="{E26373E0-D095-405B-9F4A-CC7FBB5BEBD2}" srcOrd="3" destOrd="0" presId="urn:microsoft.com/office/officeart/2009/3/layout/StepUpProcess"/>
    <dgm:cxn modelId="{3C46AB4C-8FD6-4F18-89B0-206793A671D9}" type="presParOf" srcId="{E26373E0-D095-405B-9F4A-CC7FBB5BEBD2}" destId="{8B10941C-73F0-477C-9F3D-EB0A4525ACBE}" srcOrd="0" destOrd="0" presId="urn:microsoft.com/office/officeart/2009/3/layout/StepUpProcess"/>
    <dgm:cxn modelId="{BD02CC66-E7B8-4247-B83C-1E49E3A3190F}" type="presParOf" srcId="{EB3CB291-E23A-4667-A32E-A640A76557A1}" destId="{DF2F85E9-6BAE-40EA-8F18-DAFCA3EFFB69}" srcOrd="4" destOrd="0" presId="urn:microsoft.com/office/officeart/2009/3/layout/StepUpProcess"/>
    <dgm:cxn modelId="{73FD8DEB-3FA4-428D-8D3F-4FFB6F588D0C}" type="presParOf" srcId="{DF2F85E9-6BAE-40EA-8F18-DAFCA3EFFB69}" destId="{A5E67CF4-39ED-4CC8-A27F-E45EA5D3AC44}" srcOrd="0" destOrd="0" presId="urn:microsoft.com/office/officeart/2009/3/layout/StepUpProcess"/>
    <dgm:cxn modelId="{1D96201E-2684-4A2C-ABB0-E762F06034DB}" type="presParOf" srcId="{DF2F85E9-6BAE-40EA-8F18-DAFCA3EFFB69}" destId="{F0124EB5-2136-46F3-B2F4-41A5196C24A0}" srcOrd="1" destOrd="0" presId="urn:microsoft.com/office/officeart/2009/3/layout/StepUpProcess"/>
    <dgm:cxn modelId="{24606857-F5A8-4647-9106-43600BEA9834}" type="presParOf" srcId="{DF2F85E9-6BAE-40EA-8F18-DAFCA3EFFB69}" destId="{D5E82CFA-3F05-41CB-A66C-3A904CCE06CE}" srcOrd="2" destOrd="0" presId="urn:microsoft.com/office/officeart/2009/3/layout/StepUpProcess"/>
    <dgm:cxn modelId="{07D8BB63-7C45-4577-8989-CC9573B5B902}" type="presParOf" srcId="{EB3CB291-E23A-4667-A32E-A640A76557A1}" destId="{F5574CB1-AC1C-4773-A4A7-C4CE14EF6374}" srcOrd="5" destOrd="0" presId="urn:microsoft.com/office/officeart/2009/3/layout/StepUpProcess"/>
    <dgm:cxn modelId="{C4CA2C05-C5A2-47D3-932D-7D1B0EE24BEE}" type="presParOf" srcId="{F5574CB1-AC1C-4773-A4A7-C4CE14EF6374}" destId="{14FCF07D-F999-4928-B62C-1135C3080FD1}" srcOrd="0" destOrd="0" presId="urn:microsoft.com/office/officeart/2009/3/layout/StepUpProcess"/>
    <dgm:cxn modelId="{7F15FDE7-0796-409E-8E14-33BDA45130DC}" type="presParOf" srcId="{EB3CB291-E23A-4667-A32E-A640A76557A1}" destId="{2489F161-D1CF-4A3D-8E95-6382395DC25B}" srcOrd="6" destOrd="0" presId="urn:microsoft.com/office/officeart/2009/3/layout/StepUpProcess"/>
    <dgm:cxn modelId="{A311EB17-7B3B-4E73-8877-7EDCECD2CCA9}" type="presParOf" srcId="{2489F161-D1CF-4A3D-8E95-6382395DC25B}" destId="{06EAFCDC-2041-4C37-BE64-7627BAA16382}" srcOrd="0" destOrd="0" presId="urn:microsoft.com/office/officeart/2009/3/layout/StepUpProcess"/>
    <dgm:cxn modelId="{F054D3EE-12ED-41DF-BC28-75AFF24A2011}" type="presParOf" srcId="{2489F161-D1CF-4A3D-8E95-6382395DC25B}" destId="{AFC6068B-131B-444D-AF53-A5A2A6DC9AE7}" srcOrd="1" destOrd="0" presId="urn:microsoft.com/office/officeart/2009/3/layout/StepUpProcess"/>
    <dgm:cxn modelId="{B3F265FC-C9A3-4AB3-9CED-F7D5EE371186}" type="presParOf" srcId="{2489F161-D1CF-4A3D-8E95-6382395DC25B}" destId="{F62C0D9F-BF11-4D63-A28B-80FA21343A28}" srcOrd="2" destOrd="0" presId="urn:microsoft.com/office/officeart/2009/3/layout/StepUpProcess"/>
    <dgm:cxn modelId="{41FBC4D4-7CE4-4553-BFA6-B9C39AFCA8EF}" type="presParOf" srcId="{EB3CB291-E23A-4667-A32E-A640A76557A1}" destId="{F5EC4F6A-2B4F-420C-9BEA-A14EFB832731}" srcOrd="7" destOrd="0" presId="urn:microsoft.com/office/officeart/2009/3/layout/StepUpProcess"/>
    <dgm:cxn modelId="{604F1BFC-D1C1-4B05-9E80-FEB729EF06F6}" type="presParOf" srcId="{F5EC4F6A-2B4F-420C-9BEA-A14EFB832731}" destId="{41DC2B0B-BD37-48C1-BB85-7F75AC60BB5F}" srcOrd="0" destOrd="0" presId="urn:microsoft.com/office/officeart/2009/3/layout/StepUpProcess"/>
    <dgm:cxn modelId="{C8CE4F5C-2D1E-4F23-B70E-3CA4AB9E86D1}" type="presParOf" srcId="{EB3CB291-E23A-4667-A32E-A640A76557A1}" destId="{D2C6C114-9E17-4E64-9FCF-9C4365FE25B7}" srcOrd="8" destOrd="0" presId="urn:microsoft.com/office/officeart/2009/3/layout/StepUpProcess"/>
    <dgm:cxn modelId="{28DAD026-A7ED-4EA6-BA50-86753202B1A1}" type="presParOf" srcId="{D2C6C114-9E17-4E64-9FCF-9C4365FE25B7}" destId="{BA06DEFD-3E20-41CA-8CC7-585BE7A02A00}" srcOrd="0" destOrd="0" presId="urn:microsoft.com/office/officeart/2009/3/layout/StepUpProcess"/>
    <dgm:cxn modelId="{1A762ABB-221E-44D3-9B21-B2EC055FC66D}" type="presParOf" srcId="{D2C6C114-9E17-4E64-9FCF-9C4365FE25B7}" destId="{D81336A4-814F-45EF-B582-2466B0D2E2A7}" srcOrd="1" destOrd="0" presId="urn:microsoft.com/office/officeart/2009/3/layout/StepUpProcess"/>
    <dgm:cxn modelId="{B9BA08C4-DA0F-4BC2-8322-0D4821EC84AE}" type="presParOf" srcId="{D2C6C114-9E17-4E64-9FCF-9C4365FE25B7}" destId="{D0442258-988F-47EB-94C0-AF73A30C8D4B}" srcOrd="2" destOrd="0" presId="urn:microsoft.com/office/officeart/2009/3/layout/StepUpProcess"/>
    <dgm:cxn modelId="{CE4E7571-9F3C-4A30-8B78-0E161110A381}" type="presParOf" srcId="{EB3CB291-E23A-4667-A32E-A640A76557A1}" destId="{FC7B9D67-2CAC-44B9-848D-250D10A373E4}" srcOrd="9" destOrd="0" presId="urn:microsoft.com/office/officeart/2009/3/layout/StepUpProcess"/>
    <dgm:cxn modelId="{42B64A51-C61A-4889-867C-4051C9387132}" type="presParOf" srcId="{FC7B9D67-2CAC-44B9-848D-250D10A373E4}" destId="{E95962A2-908B-4160-80B7-4585FDF12BB6}" srcOrd="0" destOrd="0" presId="urn:microsoft.com/office/officeart/2009/3/layout/StepUpProcess"/>
    <dgm:cxn modelId="{AACD6583-EF24-4F94-BA02-2F3656F0571F}" type="presParOf" srcId="{EB3CB291-E23A-4667-A32E-A640A76557A1}" destId="{E77031E2-7886-402C-B641-BFDA93351F7F}" srcOrd="10" destOrd="0" presId="urn:microsoft.com/office/officeart/2009/3/layout/StepUpProcess"/>
    <dgm:cxn modelId="{09915513-EB2C-45A7-B0E1-8CF13D2859C5}" type="presParOf" srcId="{E77031E2-7886-402C-B641-BFDA93351F7F}" destId="{07458872-9617-4F6F-AA46-7FE39F953E9A}" srcOrd="0" destOrd="0" presId="urn:microsoft.com/office/officeart/2009/3/layout/StepUpProcess"/>
    <dgm:cxn modelId="{E2C6D52F-B4E5-4318-9D0D-34B98CDB682F}" type="presParOf" srcId="{E77031E2-7886-402C-B641-BFDA93351F7F}" destId="{0FBAC657-FEF3-4F52-AB7D-8D8C5A6A1D2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FAC7CDA-632B-4A9E-B6BE-7994BD85D436}" type="datetime1">
              <a:rPr lang="en-US" smtClean="0"/>
              <a:t>5/12/2016</a:t>
            </a:fld>
            <a:endParaRP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r>
              <a:rPr lang="en-GB" smtClean="0"/>
              <a:t>Falkirk Council Educational Psychology Service </a:t>
            </a:r>
            <a:endParaRP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3F7AA83-DE31-4E93-AB07-EF7FB05F6670}" type="slidenum">
              <a:rPr/>
              <a:pPr/>
              <a:t>‹#›</a:t>
            </a:fld>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586AF817-33F3-41D2-B617-D650B755F3A9}" type="datetime1">
              <a:rPr lang="en-US" smtClean="0"/>
              <a:t>5/12/2016</a:t>
            </a:fld>
            <a:endParaRPr/>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r>
              <a:rPr lang="en-GB" smtClean="0"/>
              <a:t>Falkirk Council Educational Psychology Service </a:t>
            </a:r>
            <a:endParaRP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935E2820-AFE1-45FA-949E-17BDB534E1DC}" type="slidenum">
              <a:rPr/>
              <a:pPr/>
              <a:t>‹#›</a:t>
            </a:fld>
            <a:endParaRPr/>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99D10F2-DF17-4CFC-A92C-A6B48637558B}" type="slidenum">
              <a:rPr lang="en-GB" smtClean="0"/>
              <a:t>1</a:t>
            </a:fld>
            <a:endParaRPr lang="en-GB"/>
          </a:p>
        </p:txBody>
      </p:sp>
      <p:sp>
        <p:nvSpPr>
          <p:cNvPr id="5" name="Date Placeholder 4"/>
          <p:cNvSpPr>
            <a:spLocks noGrp="1"/>
          </p:cNvSpPr>
          <p:nvPr>
            <p:ph type="dt" idx="11"/>
          </p:nvPr>
        </p:nvSpPr>
        <p:spPr/>
        <p:txBody>
          <a:bodyPr/>
          <a:lstStyle/>
          <a:p>
            <a:fld id="{571A53B7-FCF5-4A1A-83FA-8FE2977A9958}" type="datetime1">
              <a:rPr lang="en-US" smtClean="0"/>
              <a:t>5/12/2016</a:t>
            </a:fld>
            <a:endParaRPr lang="en-GB"/>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1474281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AA4BA69-83E5-4A9C-A752-82EA1718BB1C}" type="slidenum">
              <a:rPr lang="en-GB" smtClean="0"/>
              <a:pPr/>
              <a:t>10</a:t>
            </a:fld>
            <a:endParaRPr lang="en-GB" dirty="0"/>
          </a:p>
        </p:txBody>
      </p:sp>
      <p:sp>
        <p:nvSpPr>
          <p:cNvPr id="5" name="Date Placeholder 4"/>
          <p:cNvSpPr>
            <a:spLocks noGrp="1"/>
          </p:cNvSpPr>
          <p:nvPr>
            <p:ph type="dt" idx="11"/>
          </p:nvPr>
        </p:nvSpPr>
        <p:spPr/>
        <p:txBody>
          <a:bodyPr/>
          <a:lstStyle/>
          <a:p>
            <a:fld id="{45CA1FD2-8D26-493E-ADB1-7345C394847A}" type="datetime1">
              <a:rPr lang="en-US" smtClean="0"/>
              <a:t>5/12/2016</a:t>
            </a:fld>
            <a:endParaRPr lang="en-US"/>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39145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51219"/>
            <a:ext cx="5438140" cy="4466922"/>
          </a:xfrm>
        </p:spPr>
        <p:txBody>
          <a:bodyPr/>
          <a:lstStyle/>
          <a:p>
            <a:endParaRPr lang="en-GB" dirty="0"/>
          </a:p>
        </p:txBody>
      </p:sp>
      <p:sp>
        <p:nvSpPr>
          <p:cNvPr id="4" name="Date Placeholder 3"/>
          <p:cNvSpPr>
            <a:spLocks noGrp="1"/>
          </p:cNvSpPr>
          <p:nvPr>
            <p:ph type="dt" idx="10"/>
          </p:nvPr>
        </p:nvSpPr>
        <p:spPr/>
        <p:txBody>
          <a:bodyPr/>
          <a:lstStyle/>
          <a:p>
            <a:fld id="{6DB5DEC5-DBA9-48DD-BD6E-B1E87F88A8C4}"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11</a:t>
            </a:fld>
            <a:endParaRPr lang="en-GB"/>
          </a:p>
        </p:txBody>
      </p:sp>
    </p:spTree>
    <p:extLst>
      <p:ext uri="{BB962C8B-B14F-4D97-AF65-F5344CB8AC3E}">
        <p14:creationId xmlns:p14="http://schemas.microsoft.com/office/powerpoint/2010/main" val="49368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A4BA69-83E5-4A9C-A752-82EA1718BB1C}" type="slidenum">
              <a:rPr lang="en-GB" smtClean="0"/>
              <a:pPr/>
              <a:t>12</a:t>
            </a:fld>
            <a:endParaRPr lang="en-GB" dirty="0"/>
          </a:p>
        </p:txBody>
      </p:sp>
      <p:sp>
        <p:nvSpPr>
          <p:cNvPr id="5" name="Date Placeholder 4"/>
          <p:cNvSpPr>
            <a:spLocks noGrp="1"/>
          </p:cNvSpPr>
          <p:nvPr>
            <p:ph type="dt" idx="11"/>
          </p:nvPr>
        </p:nvSpPr>
        <p:spPr/>
        <p:txBody>
          <a:bodyPr/>
          <a:lstStyle/>
          <a:p>
            <a:fld id="{9168A830-8470-4EDC-AF34-12D861CEF833}" type="datetime1">
              <a:rPr lang="en-US" smtClean="0"/>
              <a:t>5/12/2016</a:t>
            </a:fld>
            <a:endParaRPr lang="en-US"/>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401068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AA4BA69-83E5-4A9C-A752-82EA1718BB1C}" type="slidenum">
              <a:rPr lang="en-GB" smtClean="0"/>
              <a:pPr/>
              <a:t>13</a:t>
            </a:fld>
            <a:endParaRPr lang="en-GB" dirty="0"/>
          </a:p>
        </p:txBody>
      </p:sp>
      <p:sp>
        <p:nvSpPr>
          <p:cNvPr id="5" name="Date Placeholder 4"/>
          <p:cNvSpPr>
            <a:spLocks noGrp="1"/>
          </p:cNvSpPr>
          <p:nvPr>
            <p:ph type="dt" idx="11"/>
          </p:nvPr>
        </p:nvSpPr>
        <p:spPr/>
        <p:txBody>
          <a:bodyPr/>
          <a:lstStyle/>
          <a:p>
            <a:fld id="{7E28D5FA-082E-4215-8A25-14B157C9448B}" type="datetime1">
              <a:rPr lang="en-US" smtClean="0"/>
              <a:t>5/12/2016</a:t>
            </a:fld>
            <a:endParaRPr lang="en-US"/>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2385321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872ED0E-3162-4538-AC13-A2A55C92C1BA}"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14</a:t>
            </a:fld>
            <a:endParaRPr lang="en-GB"/>
          </a:p>
        </p:txBody>
      </p:sp>
    </p:spTree>
    <p:extLst>
      <p:ext uri="{BB962C8B-B14F-4D97-AF65-F5344CB8AC3E}">
        <p14:creationId xmlns:p14="http://schemas.microsoft.com/office/powerpoint/2010/main" val="335406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A4BA69-83E5-4A9C-A752-82EA1718BB1C}" type="slidenum">
              <a:rPr lang="en-GB" smtClean="0"/>
              <a:pPr/>
              <a:t>15</a:t>
            </a:fld>
            <a:endParaRPr lang="en-GB" dirty="0"/>
          </a:p>
        </p:txBody>
      </p:sp>
      <p:sp>
        <p:nvSpPr>
          <p:cNvPr id="5" name="Date Placeholder 4"/>
          <p:cNvSpPr>
            <a:spLocks noGrp="1"/>
          </p:cNvSpPr>
          <p:nvPr>
            <p:ph type="dt" idx="11"/>
          </p:nvPr>
        </p:nvSpPr>
        <p:spPr/>
        <p:txBody>
          <a:bodyPr/>
          <a:lstStyle/>
          <a:p>
            <a:fld id="{3F29B953-4CE8-48EC-93B8-24E0A6FBCE5B}" type="datetime1">
              <a:rPr lang="en-US" smtClean="0"/>
              <a:t>5/12/2016</a:t>
            </a:fld>
            <a:endParaRPr lang="en-US"/>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337182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BD9ADAA-9470-4D3B-BB64-45FA217DE32D}"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16</a:t>
            </a:fld>
            <a:endParaRPr lang="en-GB"/>
          </a:p>
        </p:txBody>
      </p:sp>
    </p:spTree>
    <p:extLst>
      <p:ext uri="{BB962C8B-B14F-4D97-AF65-F5344CB8AC3E}">
        <p14:creationId xmlns:p14="http://schemas.microsoft.com/office/powerpoint/2010/main" val="69417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440C0CF3-4955-4219-B608-20F40C6485A0}"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17</a:t>
            </a:fld>
            <a:endParaRPr lang="en-GB"/>
          </a:p>
        </p:txBody>
      </p:sp>
    </p:spTree>
    <p:extLst>
      <p:ext uri="{BB962C8B-B14F-4D97-AF65-F5344CB8AC3E}">
        <p14:creationId xmlns:p14="http://schemas.microsoft.com/office/powerpoint/2010/main" val="1730144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8546CA5A-3558-4D4E-B4F5-B275C25AE13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18</a:t>
            </a:fld>
            <a:endParaRPr lang="en-GB"/>
          </a:p>
        </p:txBody>
      </p:sp>
    </p:spTree>
    <p:extLst>
      <p:ext uri="{BB962C8B-B14F-4D97-AF65-F5344CB8AC3E}">
        <p14:creationId xmlns:p14="http://schemas.microsoft.com/office/powerpoint/2010/main" val="1924020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574B3F9D-3890-4EEC-886F-BEE80DAA27D0}"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20</a:t>
            </a:fld>
            <a:endParaRPr lang="en-GB"/>
          </a:p>
        </p:txBody>
      </p:sp>
    </p:spTree>
    <p:extLst>
      <p:ext uri="{BB962C8B-B14F-4D97-AF65-F5344CB8AC3E}">
        <p14:creationId xmlns:p14="http://schemas.microsoft.com/office/powerpoint/2010/main" val="948173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EC356C66-53CE-4598-A07C-140A32B578D6}"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a:t>
            </a:fld>
            <a:endParaRPr lang="en-GB"/>
          </a:p>
        </p:txBody>
      </p:sp>
    </p:spTree>
    <p:extLst>
      <p:ext uri="{BB962C8B-B14F-4D97-AF65-F5344CB8AC3E}">
        <p14:creationId xmlns:p14="http://schemas.microsoft.com/office/powerpoint/2010/main" val="191410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4FCDD04C-37B6-4A22-BC07-4E0ED45CEFCC}"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21</a:t>
            </a:fld>
            <a:endParaRPr lang="en-GB"/>
          </a:p>
        </p:txBody>
      </p:sp>
    </p:spTree>
    <p:extLst>
      <p:ext uri="{BB962C8B-B14F-4D97-AF65-F5344CB8AC3E}">
        <p14:creationId xmlns:p14="http://schemas.microsoft.com/office/powerpoint/2010/main" val="40041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26F8CF76-9D92-4A98-9C42-92A0FA5E9E77}"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22</a:t>
            </a:fld>
            <a:endParaRPr lang="en-GB"/>
          </a:p>
        </p:txBody>
      </p:sp>
    </p:spTree>
    <p:extLst>
      <p:ext uri="{BB962C8B-B14F-4D97-AF65-F5344CB8AC3E}">
        <p14:creationId xmlns:p14="http://schemas.microsoft.com/office/powerpoint/2010/main" val="42748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EBD20343-B94D-4008-BD47-7E982AE6FBDF}"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23</a:t>
            </a:fld>
            <a:endParaRPr lang="en-GB"/>
          </a:p>
        </p:txBody>
      </p:sp>
    </p:spTree>
    <p:extLst>
      <p:ext uri="{BB962C8B-B14F-4D97-AF65-F5344CB8AC3E}">
        <p14:creationId xmlns:p14="http://schemas.microsoft.com/office/powerpoint/2010/main" val="425180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BFC2E580-9C65-4740-987C-20269770E0F2}"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24</a:t>
            </a:fld>
            <a:endParaRPr lang="en-GB"/>
          </a:p>
        </p:txBody>
      </p:sp>
    </p:spTree>
    <p:extLst>
      <p:ext uri="{BB962C8B-B14F-4D97-AF65-F5344CB8AC3E}">
        <p14:creationId xmlns:p14="http://schemas.microsoft.com/office/powerpoint/2010/main" val="430804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9E35C49E-F800-45A4-B914-1802C357B66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25</a:t>
            </a:fld>
            <a:endParaRPr lang="en-GB"/>
          </a:p>
        </p:txBody>
      </p:sp>
    </p:spTree>
    <p:extLst>
      <p:ext uri="{BB962C8B-B14F-4D97-AF65-F5344CB8AC3E}">
        <p14:creationId xmlns:p14="http://schemas.microsoft.com/office/powerpoint/2010/main" val="3930414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EB3CA913-F458-4CE9-B4BC-D1003D2FE68F}"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26</a:t>
            </a:fld>
            <a:endParaRPr lang="en-GB"/>
          </a:p>
        </p:txBody>
      </p:sp>
    </p:spTree>
    <p:extLst>
      <p:ext uri="{BB962C8B-B14F-4D97-AF65-F5344CB8AC3E}">
        <p14:creationId xmlns:p14="http://schemas.microsoft.com/office/powerpoint/2010/main" val="1769721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fld id="{6DB5DEC5-DBA9-48DD-BD6E-B1E87F88A8C4}"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27</a:t>
            </a:fld>
            <a:endParaRPr lang="en-GB"/>
          </a:p>
        </p:txBody>
      </p:sp>
    </p:spTree>
    <p:extLst>
      <p:ext uri="{BB962C8B-B14F-4D97-AF65-F5344CB8AC3E}">
        <p14:creationId xmlns:p14="http://schemas.microsoft.com/office/powerpoint/2010/main" val="62562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DFBDB493-4266-4158-BFB1-22F452850E70}"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28</a:t>
            </a:fld>
            <a:endParaRPr lang="en-GB"/>
          </a:p>
        </p:txBody>
      </p:sp>
    </p:spTree>
    <p:extLst>
      <p:ext uri="{BB962C8B-B14F-4D97-AF65-F5344CB8AC3E}">
        <p14:creationId xmlns:p14="http://schemas.microsoft.com/office/powerpoint/2010/main" val="1641345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B6A5A30-0A2E-4770-9C6E-974EF7CF1C0A}"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29</a:t>
            </a:fld>
            <a:endParaRPr lang="en-GB"/>
          </a:p>
        </p:txBody>
      </p:sp>
    </p:spTree>
    <p:extLst>
      <p:ext uri="{BB962C8B-B14F-4D97-AF65-F5344CB8AC3E}">
        <p14:creationId xmlns:p14="http://schemas.microsoft.com/office/powerpoint/2010/main" val="2790715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86AF817-33F3-41D2-B617-D650B755F3A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30</a:t>
            </a:fld>
            <a:endParaRPr lang="en-GB"/>
          </a:p>
        </p:txBody>
      </p:sp>
    </p:spTree>
    <p:extLst>
      <p:ext uri="{BB962C8B-B14F-4D97-AF65-F5344CB8AC3E}">
        <p14:creationId xmlns:p14="http://schemas.microsoft.com/office/powerpoint/2010/main" val="354823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pPr/>
              <a:t>3</a:t>
            </a:fld>
            <a:endParaRPr lang="en-US"/>
          </a:p>
        </p:txBody>
      </p:sp>
      <p:sp>
        <p:nvSpPr>
          <p:cNvPr id="5" name="Date Placeholder 4"/>
          <p:cNvSpPr>
            <a:spLocks noGrp="1"/>
          </p:cNvSpPr>
          <p:nvPr>
            <p:ph type="dt" idx="11"/>
          </p:nvPr>
        </p:nvSpPr>
        <p:spPr/>
        <p:txBody>
          <a:bodyPr/>
          <a:lstStyle/>
          <a:p>
            <a:fld id="{1CEFB7F4-68ED-48C4-A5E1-2990A287BA1F}" type="datetime1">
              <a:rPr lang="en-US" smtClean="0"/>
              <a:t>5/12/2016</a:t>
            </a:fld>
            <a:endParaRPr lang="en-US"/>
          </a:p>
        </p:txBody>
      </p:sp>
      <p:sp>
        <p:nvSpPr>
          <p:cNvPr id="6" name="Footer Placeholder 5"/>
          <p:cNvSpPr>
            <a:spLocks noGrp="1"/>
          </p:cNvSpPr>
          <p:nvPr>
            <p:ph type="ftr" sz="quarter" idx="12"/>
          </p:nvPr>
        </p:nvSpPr>
        <p:spPr/>
        <p:txBody>
          <a:bodyPr/>
          <a:lstStyle/>
          <a:p>
            <a:r>
              <a:rPr lang="en-GB" smtClean="0"/>
              <a:t>Falkirk Council Educational Psychology Service </a:t>
            </a:r>
            <a:endParaRPr lang="en-GB"/>
          </a:p>
        </p:txBody>
      </p:sp>
    </p:spTree>
    <p:extLst>
      <p:ext uri="{BB962C8B-B14F-4D97-AF65-F5344CB8AC3E}">
        <p14:creationId xmlns:p14="http://schemas.microsoft.com/office/powerpoint/2010/main" val="2714882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86AF817-33F3-41D2-B617-D650B755F3A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31</a:t>
            </a:fld>
            <a:endParaRPr lang="en-GB"/>
          </a:p>
        </p:txBody>
      </p:sp>
    </p:spTree>
    <p:extLst>
      <p:ext uri="{BB962C8B-B14F-4D97-AF65-F5344CB8AC3E}">
        <p14:creationId xmlns:p14="http://schemas.microsoft.com/office/powerpoint/2010/main" val="4226012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86AF817-33F3-41D2-B617-D650B755F3A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32</a:t>
            </a:fld>
            <a:endParaRPr lang="en-GB"/>
          </a:p>
        </p:txBody>
      </p:sp>
    </p:spTree>
    <p:extLst>
      <p:ext uri="{BB962C8B-B14F-4D97-AF65-F5344CB8AC3E}">
        <p14:creationId xmlns:p14="http://schemas.microsoft.com/office/powerpoint/2010/main" val="2087760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86AF817-33F3-41D2-B617-D650B755F3A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33</a:t>
            </a:fld>
            <a:endParaRPr lang="en-GB"/>
          </a:p>
        </p:txBody>
      </p:sp>
    </p:spTree>
    <p:extLst>
      <p:ext uri="{BB962C8B-B14F-4D97-AF65-F5344CB8AC3E}">
        <p14:creationId xmlns:p14="http://schemas.microsoft.com/office/powerpoint/2010/main" val="2235988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586AF817-33F3-41D2-B617-D650B755F3A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34</a:t>
            </a:fld>
            <a:endParaRPr lang="en-GB"/>
          </a:p>
        </p:txBody>
      </p:sp>
    </p:spTree>
    <p:extLst>
      <p:ext uri="{BB962C8B-B14F-4D97-AF65-F5344CB8AC3E}">
        <p14:creationId xmlns:p14="http://schemas.microsoft.com/office/powerpoint/2010/main" val="1748029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3F47B400-7405-4961-9D6C-61F8A68FB0A4}"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4</a:t>
            </a:fld>
            <a:endParaRPr lang="en-GB"/>
          </a:p>
        </p:txBody>
      </p:sp>
    </p:spTree>
    <p:extLst>
      <p:ext uri="{BB962C8B-B14F-4D97-AF65-F5344CB8AC3E}">
        <p14:creationId xmlns:p14="http://schemas.microsoft.com/office/powerpoint/2010/main" val="1734118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2CE6CCA0-4185-4BEF-BF51-9E84005D9EC9}"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5</a:t>
            </a:fld>
            <a:endParaRPr lang="en-GB"/>
          </a:p>
        </p:txBody>
      </p:sp>
    </p:spTree>
    <p:extLst>
      <p:ext uri="{BB962C8B-B14F-4D97-AF65-F5344CB8AC3E}">
        <p14:creationId xmlns:p14="http://schemas.microsoft.com/office/powerpoint/2010/main" val="213968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988F075F-61D8-44BA-AF9D-FB244257AABC}"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6</a:t>
            </a:fld>
            <a:endParaRPr lang="en-GB"/>
          </a:p>
        </p:txBody>
      </p:sp>
    </p:spTree>
    <p:extLst>
      <p:ext uri="{BB962C8B-B14F-4D97-AF65-F5344CB8AC3E}">
        <p14:creationId xmlns:p14="http://schemas.microsoft.com/office/powerpoint/2010/main" val="42623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Date Placeholder 3"/>
          <p:cNvSpPr>
            <a:spLocks noGrp="1"/>
          </p:cNvSpPr>
          <p:nvPr>
            <p:ph type="dt" idx="10"/>
          </p:nvPr>
        </p:nvSpPr>
        <p:spPr/>
        <p:txBody>
          <a:bodyPr/>
          <a:lstStyle/>
          <a:p>
            <a:fld id="{7BE4487B-6232-4BB5-91EA-9CD29906FCF5}"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7</a:t>
            </a:fld>
            <a:endParaRPr lang="en-GB"/>
          </a:p>
        </p:txBody>
      </p:sp>
    </p:spTree>
    <p:extLst>
      <p:ext uri="{BB962C8B-B14F-4D97-AF65-F5344CB8AC3E}">
        <p14:creationId xmlns:p14="http://schemas.microsoft.com/office/powerpoint/2010/main" val="376403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6DB5DEC5-DBA9-48DD-BD6E-B1E87F88A8C4}"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8</a:t>
            </a:fld>
            <a:endParaRPr lang="en-GB"/>
          </a:p>
        </p:txBody>
      </p:sp>
    </p:spTree>
    <p:extLst>
      <p:ext uri="{BB962C8B-B14F-4D97-AF65-F5344CB8AC3E}">
        <p14:creationId xmlns:p14="http://schemas.microsoft.com/office/powerpoint/2010/main" val="55797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a:t>
            </a:r>
            <a:r>
              <a:rPr lang="en-GB" dirty="0" err="1" smtClean="0"/>
              <a:t>mins</a:t>
            </a:r>
            <a:endParaRPr lang="en-GB" dirty="0"/>
          </a:p>
        </p:txBody>
      </p:sp>
      <p:sp>
        <p:nvSpPr>
          <p:cNvPr id="4" name="Date Placeholder 3"/>
          <p:cNvSpPr>
            <a:spLocks noGrp="1"/>
          </p:cNvSpPr>
          <p:nvPr>
            <p:ph type="dt" idx="10"/>
          </p:nvPr>
        </p:nvSpPr>
        <p:spPr/>
        <p:txBody>
          <a:bodyPr/>
          <a:lstStyle/>
          <a:p>
            <a:fld id="{025AC576-BAB3-4C52-B6B2-7C6EB0647A1D}" type="datetime1">
              <a:rPr lang="en-US" smtClean="0"/>
              <a:t>5/12/2016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935E2820-AFE1-45FA-949E-17BDB534E1DC}" type="slidenum">
              <a:rPr lang="en-GB" smtClean="0"/>
              <a:pPr/>
              <a:t>9</a:t>
            </a:fld>
            <a:endParaRPr lang="en-GB"/>
          </a:p>
        </p:txBody>
      </p:sp>
    </p:spTree>
    <p:extLst>
      <p:ext uri="{BB962C8B-B14F-4D97-AF65-F5344CB8AC3E}">
        <p14:creationId xmlns:p14="http://schemas.microsoft.com/office/powerpoint/2010/main" val="364139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08E115-3845-4118-90DC-2BC83B655C97}"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40356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E9B0C98-A97A-4D7B-9A96-8BA509649007}"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07782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7150E8-D557-4BB4-A365-2A0F637D3C0E}"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7672832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26236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76FB97-4FE6-43C8-9D45-8808EA197320}"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66731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C57C65-A85E-4171-993C-0CAC635D31BB}" type="datetime5">
              <a:rPr lang="en-US" smtClean="0"/>
              <a:t>12-May-16</a:t>
            </a:fld>
            <a:endParaRPr lang="en-US"/>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176602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73CF90-8A15-423B-897E-DE1ED70BDD4C}" type="datetime5">
              <a:rPr lang="en-US" smtClean="0"/>
              <a:t>12-May-16</a:t>
            </a:fld>
            <a:endParaRPr lang="en-US"/>
          </a:p>
        </p:txBody>
      </p:sp>
      <p:sp>
        <p:nvSpPr>
          <p:cNvPr id="8" name="Footer Placeholder 7"/>
          <p:cNvSpPr>
            <a:spLocks noGrp="1"/>
          </p:cNvSpPr>
          <p:nvPr>
            <p:ph type="ftr" sz="quarter" idx="11"/>
          </p:nvPr>
        </p:nvSpPr>
        <p:spPr/>
        <p:txBody>
          <a:bodyPr/>
          <a:lstStyle/>
          <a:p>
            <a:r>
              <a:rPr lang="en-GB" smtClean="0"/>
              <a:t>Falkirk Council Educational Psychology Service </a:t>
            </a:r>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180522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D40756-88B3-428A-B183-87EF0663C708}" type="datetime5">
              <a:rPr lang="en-US" smtClean="0"/>
              <a:t>12-May-16</a:t>
            </a:fld>
            <a:endParaRPr lang="en-US"/>
          </a:p>
        </p:txBody>
      </p:sp>
      <p:sp>
        <p:nvSpPr>
          <p:cNvPr id="4" name="Footer Placeholder 3"/>
          <p:cNvSpPr>
            <a:spLocks noGrp="1"/>
          </p:cNvSpPr>
          <p:nvPr>
            <p:ph type="ftr" sz="quarter" idx="11"/>
          </p:nvPr>
        </p:nvSpPr>
        <p:spPr/>
        <p:txBody>
          <a:bodyPr/>
          <a:lstStyle/>
          <a:p>
            <a:r>
              <a:rPr lang="en-GB" smtClean="0"/>
              <a:t>Falkirk Council Educational Psychology Service </a:t>
            </a:r>
            <a:endParaRPr lang="en-GB"/>
          </a:p>
        </p:txBody>
      </p:sp>
      <p:sp>
        <p:nvSpPr>
          <p:cNvPr id="5" name="Slide Number Placeholder 4"/>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23902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178C9-9E4A-4136-BA1C-57EF3D5B1175}" type="datetime5">
              <a:rPr lang="en-US" smtClean="0"/>
              <a:t>12-May-16</a:t>
            </a:fld>
            <a:endParaRPr lang="en-US"/>
          </a:p>
        </p:txBody>
      </p:sp>
      <p:sp>
        <p:nvSpPr>
          <p:cNvPr id="3" name="Footer Placeholder 2"/>
          <p:cNvSpPr>
            <a:spLocks noGrp="1"/>
          </p:cNvSpPr>
          <p:nvPr>
            <p:ph type="ftr" sz="quarter" idx="11"/>
          </p:nvPr>
        </p:nvSpPr>
        <p:spPr/>
        <p:txBody>
          <a:bodyPr/>
          <a:lstStyle/>
          <a:p>
            <a:r>
              <a:rPr lang="en-GB" smtClean="0"/>
              <a:t>Falkirk Council Educational Psychology Service </a:t>
            </a:r>
            <a:endParaRPr lang="en-GB"/>
          </a:p>
        </p:txBody>
      </p:sp>
      <p:sp>
        <p:nvSpPr>
          <p:cNvPr id="4" name="Slide Number Placeholder 3"/>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966206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424178-994E-4597-AD0F-71579EA6CB3E}" type="datetime5">
              <a:rPr lang="en-US" smtClean="0"/>
              <a:t>12-May-16</a:t>
            </a:fld>
            <a:endParaRPr lang="en-US"/>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382056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750AD-1D9D-4887-AC2C-61C79AB0CE3D}" type="datetime5">
              <a:rPr lang="en-US" smtClean="0"/>
              <a:t>12-May-16</a:t>
            </a:fld>
            <a:endParaRPr lang="en-US"/>
          </a:p>
        </p:txBody>
      </p:sp>
      <p:sp>
        <p:nvSpPr>
          <p:cNvPr id="6" name="Footer Placeholder 5"/>
          <p:cNvSpPr>
            <a:spLocks noGrp="1"/>
          </p:cNvSpPr>
          <p:nvPr>
            <p:ph type="ftr" sz="quarter" idx="11"/>
          </p:nvPr>
        </p:nvSpPr>
        <p:spPr/>
        <p:txBody>
          <a:bodyPr/>
          <a:lstStyle/>
          <a:p>
            <a:r>
              <a:rPr lang="en-GB" smtClean="0"/>
              <a:t>Falkirk Council Educational Psychology Service </a:t>
            </a:r>
            <a:endParaRPr lang="en-GB"/>
          </a:p>
        </p:txBody>
      </p:sp>
      <p:sp>
        <p:nvSpPr>
          <p:cNvPr id="7" name="Slide Number Placeholder 6"/>
          <p:cNvSpPr>
            <a:spLocks noGrp="1"/>
          </p:cNvSpPr>
          <p:nvPr>
            <p:ph type="sldNum" sz="quarter" idx="12"/>
          </p:nvPr>
        </p:nvSpPr>
        <p:spPr/>
        <p:txBody>
          <a:bodyPr/>
          <a:lstStyle/>
          <a:p>
            <a:fld id="{8FDBFFB2-86D9-4B8F-A59A-553A60B94BBE}" type="slidenum">
              <a:rPr lang="en-GB" smtClean="0"/>
              <a:pPr/>
              <a:t>‹#›</a:t>
            </a:fld>
            <a:endParaRPr lang="en-GB"/>
          </a:p>
        </p:txBody>
      </p:sp>
    </p:spTree>
    <p:extLst>
      <p:ext uri="{BB962C8B-B14F-4D97-AF65-F5344CB8AC3E}">
        <p14:creationId xmlns:p14="http://schemas.microsoft.com/office/powerpoint/2010/main" val="790380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4000">
              <a:schemeClr val="bg1"/>
            </a:gs>
            <a:gs pos="77000">
              <a:schemeClr val="accent5">
                <a:lumMod val="40000"/>
                <a:lumOff val="60000"/>
              </a:schemeClr>
            </a:gs>
            <a:gs pos="89000">
              <a:schemeClr val="accent5">
                <a:lumMod val="95000"/>
                <a:lumOff val="5000"/>
              </a:schemeClr>
            </a:gs>
            <a:gs pos="100000">
              <a:schemeClr val="accent5">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02AA7-01F9-4C32-8DE3-53E361495CC5}" type="datetime5">
              <a:rPr lang="en-US" smtClean="0"/>
              <a:t>12-May-16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Falkirk Council Educational Psychology Service </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BFFB2-86D9-4B8F-A59A-553A60B94BBE}" type="slidenum">
              <a:rPr lang="en-GB" smtClean="0"/>
              <a:pPr/>
              <a:t>‹#›</a:t>
            </a:fld>
            <a:endParaRPr lang="en-GB"/>
          </a:p>
        </p:txBody>
      </p:sp>
    </p:spTree>
    <p:extLst>
      <p:ext uri="{BB962C8B-B14F-4D97-AF65-F5344CB8AC3E}">
        <p14:creationId xmlns:p14="http://schemas.microsoft.com/office/powerpoint/2010/main" val="365768140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ias@Falkirk.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858" y="1122363"/>
            <a:ext cx="9144000" cy="2387600"/>
          </a:xfrm>
        </p:spPr>
        <p:txBody>
          <a:bodyPr>
            <a:normAutofit/>
          </a:bodyPr>
          <a:lstStyle/>
          <a:p>
            <a:r>
              <a:rPr lang="en-GB" dirty="0" smtClean="0"/>
              <a:t>Nurturing Principles</a:t>
            </a:r>
            <a:endParaRPr lang="en-GB" cap="none" dirty="0"/>
          </a:p>
        </p:txBody>
      </p:sp>
      <p:sp>
        <p:nvSpPr>
          <p:cNvPr id="3" name="Subtitle 2"/>
          <p:cNvSpPr>
            <a:spLocks noGrp="1"/>
          </p:cNvSpPr>
          <p:nvPr>
            <p:ph type="subTitle" idx="1"/>
          </p:nvPr>
        </p:nvSpPr>
        <p:spPr/>
        <p:txBody>
          <a:bodyPr>
            <a:normAutofit/>
          </a:bodyPr>
          <a:lstStyle/>
          <a:p>
            <a:endParaRPr lang="en-GB" dirty="0" smtClean="0"/>
          </a:p>
          <a:p>
            <a:r>
              <a:rPr lang="en-GB" dirty="0" smtClean="0"/>
              <a:t>		</a:t>
            </a:r>
            <a:endParaRPr lang="en-GB" dirty="0"/>
          </a:p>
        </p:txBody>
      </p:sp>
      <p:sp>
        <p:nvSpPr>
          <p:cNvPr id="6" name="Slide Number Placeholder 5"/>
          <p:cNvSpPr>
            <a:spLocks noGrp="1"/>
          </p:cNvSpPr>
          <p:nvPr>
            <p:ph type="sldNum" sz="quarter" idx="12"/>
          </p:nvPr>
        </p:nvSpPr>
        <p:spPr>
          <a:xfrm>
            <a:off x="10552114" y="6348826"/>
            <a:ext cx="764215" cy="365125"/>
          </a:xfrm>
        </p:spPr>
        <p:txBody>
          <a:bodyPr/>
          <a:lstStyle/>
          <a:p>
            <a:fld id="{6D22F896-40B5-4ADD-8801-0D06FADFA095}" type="slidenum">
              <a:rPr lang="en-US" smtClean="0"/>
              <a:t>1</a:t>
            </a:fld>
            <a:endParaRPr lang="en-US" dirty="0"/>
          </a:p>
        </p:txBody>
      </p:sp>
      <p:pic>
        <p:nvPicPr>
          <p:cNvPr id="8" name="Picture 7"/>
          <p:cNvPicPr>
            <a:picLocks noChangeAspect="1"/>
          </p:cNvPicPr>
          <p:nvPr/>
        </p:nvPicPr>
        <p:blipFill>
          <a:blip r:embed="rId3"/>
          <a:stretch>
            <a:fillRect/>
          </a:stretch>
        </p:blipFill>
        <p:spPr>
          <a:xfrm>
            <a:off x="4658838" y="3827462"/>
            <a:ext cx="2031844" cy="1204913"/>
          </a:xfrm>
          <a:prstGeom prst="rect">
            <a:avLst/>
          </a:prstGeom>
        </p:spPr>
      </p:pic>
      <p:sp>
        <p:nvSpPr>
          <p:cNvPr id="9" name="TextBox 8"/>
          <p:cNvSpPr txBox="1"/>
          <p:nvPr/>
        </p:nvSpPr>
        <p:spPr>
          <a:xfrm>
            <a:off x="2364828" y="5257799"/>
            <a:ext cx="6921062" cy="646331"/>
          </a:xfrm>
          <a:prstGeom prst="rect">
            <a:avLst/>
          </a:prstGeom>
          <a:noFill/>
        </p:spPr>
        <p:txBody>
          <a:bodyPr wrap="square" rtlCol="0">
            <a:spAutoFit/>
          </a:bodyPr>
          <a:lstStyle/>
          <a:p>
            <a:r>
              <a:rPr lang="en-GB" b="1" dirty="0" smtClean="0"/>
              <a:t>                                       Educational Psychology Service</a:t>
            </a:r>
          </a:p>
          <a:p>
            <a:pPr algn="ctr"/>
            <a:r>
              <a:rPr lang="en-GB" b="1" dirty="0" smtClean="0"/>
              <a:t>     Nurture Steering Group</a:t>
            </a:r>
            <a:endParaRPr lang="en-GB" b="1" dirty="0"/>
          </a:p>
        </p:txBody>
      </p:sp>
      <p:pic>
        <p:nvPicPr>
          <p:cNvPr id="10" name="Picture 3"/>
          <p:cNvPicPr>
            <a:picLocks noChangeArrowheads="1"/>
          </p:cNvPicPr>
          <p:nvPr/>
        </p:nvPicPr>
        <p:blipFill>
          <a:blip r:embed="rId4"/>
          <a:srcRect/>
          <a:stretch>
            <a:fillRect/>
          </a:stretch>
        </p:blipFill>
        <p:spPr bwMode="auto">
          <a:xfrm>
            <a:off x="9333627" y="3827462"/>
            <a:ext cx="2520461" cy="3024554"/>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1" name="TextBox 10"/>
          <p:cNvSpPr txBox="1"/>
          <p:nvPr/>
        </p:nvSpPr>
        <p:spPr>
          <a:xfrm>
            <a:off x="335280" y="5904130"/>
            <a:ext cx="10623005" cy="923330"/>
          </a:xfrm>
          <a:prstGeom prst="rect">
            <a:avLst/>
          </a:prstGeom>
          <a:noFill/>
        </p:spPr>
        <p:txBody>
          <a:bodyPr wrap="square" rtlCol="0">
            <a:spAutoFit/>
          </a:bodyPr>
          <a:lstStyle/>
          <a:p>
            <a:pPr algn="ctr"/>
            <a:r>
              <a:rPr lang="en-GB" dirty="0" smtClean="0"/>
              <a:t>Susan Morrison</a:t>
            </a:r>
            <a:r>
              <a:rPr lang="en-GB" dirty="0"/>
              <a:t>, Gail </a:t>
            </a:r>
            <a:r>
              <a:rPr lang="en-GB" dirty="0" smtClean="0"/>
              <a:t>Hendry</a:t>
            </a:r>
            <a:r>
              <a:rPr lang="en-GB" dirty="0" smtClean="0"/>
              <a:t>, Educational Psychologists</a:t>
            </a:r>
            <a:endParaRPr lang="en-GB" dirty="0" smtClean="0"/>
          </a:p>
          <a:p>
            <a:pPr algn="ctr"/>
            <a:r>
              <a:rPr lang="en-GB" dirty="0" smtClean="0"/>
              <a:t>Additional Development by Magda Olejniczak, </a:t>
            </a:r>
            <a:r>
              <a:rPr lang="en-GB" dirty="0"/>
              <a:t>Hannah </a:t>
            </a:r>
            <a:r>
              <a:rPr lang="en-GB" dirty="0" smtClean="0"/>
              <a:t>Bertram and </a:t>
            </a:r>
            <a:r>
              <a:rPr lang="en-GB" dirty="0" smtClean="0"/>
              <a:t>Rhoda </a:t>
            </a:r>
            <a:r>
              <a:rPr lang="en-GB" dirty="0" smtClean="0"/>
              <a:t>Marshall, Educational </a:t>
            </a:r>
            <a:r>
              <a:rPr lang="en-GB" dirty="0"/>
              <a:t>Psychologists Nick Balchin, Principal Educational Psychologist </a:t>
            </a:r>
            <a:endParaRPr lang="en-GB" dirty="0"/>
          </a:p>
        </p:txBody>
      </p:sp>
    </p:spTree>
    <p:extLst>
      <p:ext uri="{BB962C8B-B14F-4D97-AF65-F5344CB8AC3E}">
        <p14:creationId xmlns:p14="http://schemas.microsoft.com/office/powerpoint/2010/main" val="275926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859" y="246185"/>
            <a:ext cx="5235940" cy="1200416"/>
          </a:xfrm>
        </p:spPr>
        <p:txBody>
          <a:bodyPr>
            <a:normAutofit fontScale="90000"/>
          </a:bodyPr>
          <a:lstStyle/>
          <a:p>
            <a:r>
              <a:rPr lang="en-GB" cap="none" dirty="0" smtClean="0">
                <a:latin typeface="Calibri" panose="020F0502020204030204" pitchFamily="34" charset="0"/>
                <a:cs typeface="Calibri" panose="020F0502020204030204" pitchFamily="34" charset="0"/>
              </a:rPr>
              <a:t>Brain Scan of 3 year olds</a:t>
            </a:r>
            <a:endParaRPr lang="en-GB" cap="none" dirty="0">
              <a:latin typeface="Calibri" panose="020F0502020204030204" pitchFamily="34" charset="0"/>
              <a:cs typeface="Calibri" panose="020F0502020204030204" pitchFamily="34" charset="0"/>
            </a:endParaRPr>
          </a:p>
        </p:txBody>
      </p:sp>
      <p:sp>
        <p:nvSpPr>
          <p:cNvPr id="3" name="Date Placeholder 2"/>
          <p:cNvSpPr>
            <a:spLocks noGrp="1"/>
          </p:cNvSpPr>
          <p:nvPr>
            <p:ph type="dt" sz="half" idx="10"/>
          </p:nvPr>
        </p:nvSpPr>
        <p:spPr>
          <a:xfrm>
            <a:off x="9081053" y="6505078"/>
            <a:ext cx="964036" cy="228600"/>
          </a:xfrm>
        </p:spPr>
        <p:txBody>
          <a:bodyPr/>
          <a:lstStyle/>
          <a:p>
            <a:fld id="{9F57587B-9C5D-40D8-A11C-6B375DED6218}"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354036"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98753" y="6384577"/>
            <a:ext cx="533399" cy="349101"/>
          </a:xfrm>
        </p:spPr>
        <p:txBody>
          <a:bodyPr/>
          <a:lstStyle/>
          <a:p>
            <a:fld id="{8FDBFFB2-86D9-4B8F-A59A-553A60B94BBE}" type="slidenum">
              <a:rPr lang="en-GB" smtClean="0"/>
              <a:pPr/>
              <a:t>10</a:t>
            </a:fld>
            <a:endParaRPr lang="en-GB" dirty="0"/>
          </a:p>
        </p:txBody>
      </p:sp>
      <p:pic>
        <p:nvPicPr>
          <p:cNvPr id="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76414" y="1825625"/>
            <a:ext cx="5439172" cy="4351338"/>
          </a:xfrm>
          <a:prstGeom prst="rect">
            <a:avLst/>
          </a:prstGeom>
          <a:noFill/>
        </p:spPr>
      </p:pic>
    </p:spTree>
    <p:extLst>
      <p:ext uri="{BB962C8B-B14F-4D97-AF65-F5344CB8AC3E}">
        <p14:creationId xmlns:p14="http://schemas.microsoft.com/office/powerpoint/2010/main" val="2480273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40" y="365125"/>
            <a:ext cx="11023060" cy="1325563"/>
          </a:xfrm>
        </p:spPr>
        <p:txBody>
          <a:bodyPr>
            <a:normAutofit fontScale="90000"/>
          </a:bodyPr>
          <a:lstStyle/>
          <a:p>
            <a:r>
              <a:rPr lang="en-US" dirty="0">
                <a:latin typeface="Calibri" panose="020F0502020204030204" pitchFamily="34" charset="0"/>
                <a:cs typeface="Calibri" panose="020F0502020204030204" pitchFamily="34" charset="0"/>
              </a:rPr>
              <a:t>Nurture Principle One	: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Children’s Learning Is Understood Developmentally</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If </a:t>
            </a:r>
            <a:r>
              <a:rPr lang="en-GB" dirty="0"/>
              <a:t>children live in a chaotic or threatening world, one in which their caregivers respond with abuse or chronically provide no response, their brains may become </a:t>
            </a:r>
            <a:r>
              <a:rPr lang="en-GB" dirty="0" err="1"/>
              <a:t>hyperalert</a:t>
            </a:r>
            <a:r>
              <a:rPr lang="en-GB" dirty="0"/>
              <a:t> for danger or not fully develop. These neuronal pathways that are developed and strengthened under negative conditions prepare children to cope in that negative environment, and their ability to respond to nurturing and kindness may be impaired (</a:t>
            </a:r>
            <a:r>
              <a:rPr lang="en-GB" dirty="0" err="1"/>
              <a:t>Shonkoff</a:t>
            </a:r>
            <a:r>
              <a:rPr lang="en-GB" dirty="0"/>
              <a:t> &amp; Phillips, 2000). </a:t>
            </a:r>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11</a:t>
            </a:fld>
            <a:endParaRPr lang="en-GB"/>
          </a:p>
        </p:txBody>
      </p:sp>
    </p:spTree>
    <p:extLst>
      <p:ext uri="{BB962C8B-B14F-4D97-AF65-F5344CB8AC3E}">
        <p14:creationId xmlns:p14="http://schemas.microsoft.com/office/powerpoint/2010/main" val="1402294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0820400" cy="1325563"/>
          </a:xfrm>
        </p:spPr>
        <p:txBody>
          <a:bodyPr>
            <a:normAutofit/>
          </a:bodyPr>
          <a:lstStyle/>
          <a:p>
            <a:r>
              <a:rPr lang="en-US" sz="3200" dirty="0" smtClean="0">
                <a:latin typeface="Calibri" panose="020F0502020204030204" pitchFamily="34" charset="0"/>
                <a:cs typeface="Calibri" panose="020F0502020204030204" pitchFamily="34" charset="0"/>
              </a:rPr>
              <a:t>Nurture Principle One	:  </a:t>
            </a:r>
            <a:r>
              <a:rPr lang="en-US" sz="3200" cap="none" dirty="0" smtClean="0">
                <a:latin typeface="Calibri" panose="020F0502020204030204" pitchFamily="34" charset="0"/>
                <a:cs typeface="Calibri" panose="020F0502020204030204" pitchFamily="34" charset="0"/>
              </a:rPr>
              <a:t/>
            </a:r>
            <a:br>
              <a:rPr lang="en-US" sz="3200" cap="none" dirty="0" smtClean="0">
                <a:latin typeface="Calibri" panose="020F0502020204030204" pitchFamily="34" charset="0"/>
                <a:cs typeface="Calibri" panose="020F0502020204030204" pitchFamily="34" charset="0"/>
              </a:rPr>
            </a:br>
            <a:r>
              <a:rPr lang="en-US" sz="3200" cap="none" dirty="0" smtClean="0">
                <a:latin typeface="Calibri" panose="020F0502020204030204" pitchFamily="34" charset="0"/>
                <a:cs typeface="Calibri" panose="020F0502020204030204" pitchFamily="34" charset="0"/>
              </a:rPr>
              <a:t>Children’s Learning Is Understood Developmentally</a:t>
            </a:r>
            <a:endParaRPr lang="en-GB" sz="3200" cap="none"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33400" y="1851033"/>
            <a:ext cx="10418379" cy="4104291"/>
          </a:xfrm>
          <a:prstGeom prst="rect">
            <a:avLst/>
          </a:prstGeom>
        </p:spPr>
        <p:txBody>
          <a:bodyPr>
            <a:normAutofit lnSpcReduction="10000"/>
          </a:bodyPr>
          <a:lstStyle/>
          <a:p>
            <a:pPr marL="0" indent="0">
              <a:buNone/>
            </a:pPr>
            <a:r>
              <a:rPr lang="en-GB" sz="2400" b="1" cap="none" dirty="0" smtClean="0">
                <a:latin typeface="Calibri" panose="020F0502020204030204" pitchFamily="34" charset="0"/>
                <a:cs typeface="Calibri" panose="020F0502020204030204" pitchFamily="34" charset="0"/>
              </a:rPr>
              <a:t>The Impact Of Trauma on development</a:t>
            </a:r>
          </a:p>
          <a:p>
            <a:pPr marL="0" indent="0">
              <a:buNone/>
            </a:pPr>
            <a:endParaRPr lang="en-GB" sz="2400" b="1" cap="none" dirty="0" smtClean="0">
              <a:latin typeface="Calibri" panose="020F0502020204030204" pitchFamily="34" charset="0"/>
              <a:cs typeface="Calibri" panose="020F0502020204030204" pitchFamily="34" charset="0"/>
            </a:endParaRPr>
          </a:p>
          <a:p>
            <a:r>
              <a:rPr lang="en-GB" sz="2400" cap="none" dirty="0" smtClean="0">
                <a:latin typeface="Calibri" panose="020F0502020204030204" pitchFamily="34" charset="0"/>
                <a:cs typeface="Calibri" panose="020F0502020204030204" pitchFamily="34" charset="0"/>
              </a:rPr>
              <a:t>Potential challenges with self monitoring and self –regulation</a:t>
            </a:r>
          </a:p>
          <a:p>
            <a:r>
              <a:rPr lang="en-GB" sz="2400" cap="none" dirty="0" smtClean="0">
                <a:latin typeface="Calibri" panose="020F0502020204030204" pitchFamily="34" charset="0"/>
                <a:cs typeface="Calibri" panose="020F0502020204030204" pitchFamily="34" charset="0"/>
              </a:rPr>
              <a:t>Impulsivity, inconsequential behaviours, attentional control </a:t>
            </a:r>
          </a:p>
          <a:p>
            <a:r>
              <a:rPr lang="en-GB" sz="2400" cap="none" dirty="0" smtClean="0">
                <a:latin typeface="Calibri" panose="020F0502020204030204" pitchFamily="34" charset="0"/>
                <a:cs typeface="Calibri" panose="020F0502020204030204" pitchFamily="34" charset="0"/>
              </a:rPr>
              <a:t>Impact on social, emotional and cognitive development</a:t>
            </a:r>
          </a:p>
          <a:p>
            <a:r>
              <a:rPr lang="en-GB" sz="2400" dirty="0" smtClean="0">
                <a:latin typeface="Calibri" panose="020F0502020204030204" pitchFamily="34" charset="0"/>
                <a:cs typeface="Calibri" panose="020F0502020204030204" pitchFamily="34" charset="0"/>
              </a:rPr>
              <a:t>Difficulties </a:t>
            </a:r>
            <a:r>
              <a:rPr lang="en-GB" sz="2400" cap="none" dirty="0" smtClean="0">
                <a:latin typeface="Calibri" panose="020F0502020204030204" pitchFamily="34" charset="0"/>
                <a:cs typeface="Calibri" panose="020F0502020204030204" pitchFamily="34" charset="0"/>
              </a:rPr>
              <a:t>engaging with typical reward/sanction models of intervention  productively and meaningfully. If rewards are not achieved we as practitioners are in danger of reinforcing the child’s negative representation e.g. “I am bad, I am worthless”</a:t>
            </a:r>
          </a:p>
          <a:p>
            <a:r>
              <a:rPr lang="en-GB" sz="2400" cap="none" dirty="0" smtClean="0">
                <a:latin typeface="Calibri" panose="020F0502020204030204" pitchFamily="34" charset="0"/>
                <a:cs typeface="Calibri" panose="020F0502020204030204" pitchFamily="34" charset="0"/>
              </a:rPr>
              <a:t>All children need relationships to thrive; traumatised children need relationships to heal </a:t>
            </a:r>
            <a:r>
              <a:rPr lang="en-GB" sz="1400" cap="none" dirty="0" smtClean="0">
                <a:latin typeface="Calibri" panose="020F0502020204030204" pitchFamily="34" charset="0"/>
                <a:cs typeface="Calibri" panose="020F0502020204030204" pitchFamily="34" charset="0"/>
              </a:rPr>
              <a:t>(Bowlby &amp; Hughes, 2013)</a:t>
            </a:r>
          </a:p>
        </p:txBody>
      </p:sp>
      <p:sp>
        <p:nvSpPr>
          <p:cNvPr id="4" name="Date Placeholder 3"/>
          <p:cNvSpPr>
            <a:spLocks noGrp="1"/>
          </p:cNvSpPr>
          <p:nvPr>
            <p:ph type="dt" sz="half" idx="10"/>
          </p:nvPr>
        </p:nvSpPr>
        <p:spPr>
          <a:xfrm>
            <a:off x="9174838" y="6505078"/>
            <a:ext cx="964036" cy="228600"/>
          </a:xfrm>
        </p:spPr>
        <p:txBody>
          <a:bodyPr/>
          <a:lstStyle/>
          <a:p>
            <a:fld id="{4D5F839D-9E8B-4634-B948-3FFE52B736BA}"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342312" y="6505078"/>
            <a:ext cx="6876415" cy="228600"/>
          </a:xfrm>
        </p:spPr>
        <p:txBody>
          <a:bodyPr/>
          <a:lstStyle/>
          <a:p>
            <a:r>
              <a:rPr lang="en-GB" dirty="0"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41124" y="6444827"/>
            <a:ext cx="533399" cy="349101"/>
          </a:xfrm>
        </p:spPr>
        <p:txBody>
          <a:bodyPr/>
          <a:lstStyle/>
          <a:p>
            <a:fld id="{8FDBFFB2-86D9-4B8F-A59A-553A60B94BBE}" type="slidenum">
              <a:rPr lang="en-GB" smtClean="0"/>
              <a:pPr/>
              <a:t>12</a:t>
            </a:fld>
            <a:endParaRPr lang="en-GB" dirty="0"/>
          </a:p>
        </p:txBody>
      </p:sp>
    </p:spTree>
    <p:extLst>
      <p:ext uri="{BB962C8B-B14F-4D97-AF65-F5344CB8AC3E}">
        <p14:creationId xmlns:p14="http://schemas.microsoft.com/office/powerpoint/2010/main" val="195211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695465" y="2960470"/>
            <a:ext cx="9572362" cy="3424107"/>
          </a:xfrm>
          <a:prstGeom prst="rect">
            <a:avLst/>
          </a:prstGeom>
        </p:spPr>
        <p:txBody>
          <a:bodyPr>
            <a:normAutofit lnSpcReduction="10000"/>
          </a:bodyPr>
          <a:lstStyle/>
          <a:p>
            <a:pPr marL="331470" indent="-285750"/>
            <a:r>
              <a:rPr lang="en-US" cap="none" dirty="0" smtClean="0">
                <a:latin typeface="Calibri" panose="020F0502020204030204" pitchFamily="34" charset="0"/>
                <a:cs typeface="Calibri" panose="020F0502020204030204" pitchFamily="34" charset="0"/>
              </a:rPr>
              <a:t>Genetic predisposition to form strong attachments</a:t>
            </a:r>
          </a:p>
          <a:p>
            <a:pPr marL="331470" indent="-285750"/>
            <a:r>
              <a:rPr lang="en-US" dirty="0" smtClean="0">
                <a:latin typeface="Calibri" panose="020F0502020204030204" pitchFamily="34" charset="0"/>
                <a:cs typeface="Calibri" panose="020F0502020204030204" pitchFamily="34" charset="0"/>
              </a:rPr>
              <a:t>Neglect or repeated trauma – impacts this ability</a:t>
            </a:r>
          </a:p>
          <a:p>
            <a:pPr marL="331470" indent="-285750"/>
            <a:r>
              <a:rPr lang="en-US" dirty="0" smtClean="0">
                <a:latin typeface="Calibri" panose="020F0502020204030204" pitchFamily="34" charset="0"/>
                <a:cs typeface="Calibri" panose="020F0502020204030204" pitchFamily="34" charset="0"/>
              </a:rPr>
              <a:t>Lack of activation of neural connection leads to diminished capacity</a:t>
            </a:r>
          </a:p>
          <a:p>
            <a:pPr marL="331470" indent="-285750"/>
            <a:r>
              <a:rPr lang="en-US" cap="none" dirty="0" smtClean="0">
                <a:latin typeface="Calibri" panose="020F0502020204030204" pitchFamily="34" charset="0"/>
                <a:cs typeface="Calibri" panose="020F0502020204030204" pitchFamily="34" charset="0"/>
              </a:rPr>
              <a:t>Early attachment experiences forms the blueprint of future relationships</a:t>
            </a:r>
          </a:p>
          <a:p>
            <a:pPr marL="331470" indent="-285750"/>
            <a:r>
              <a:rPr lang="en-US" dirty="0" smtClean="0">
                <a:latin typeface="Calibri" panose="020F0502020204030204" pitchFamily="34" charset="0"/>
                <a:cs typeface="Calibri" panose="020F0502020204030204" pitchFamily="34" charset="0"/>
              </a:rPr>
              <a:t>Impact on </a:t>
            </a:r>
            <a:r>
              <a:rPr lang="en-US" dirty="0" err="1" smtClean="0">
                <a:latin typeface="Calibri" panose="020F0502020204030204" pitchFamily="34" charset="0"/>
                <a:cs typeface="Calibri" panose="020F0502020204030204" pitchFamily="34" charset="0"/>
              </a:rPr>
              <a:t>behaviour</a:t>
            </a:r>
            <a:r>
              <a:rPr lang="en-US" dirty="0" smtClean="0">
                <a:latin typeface="Calibri" panose="020F0502020204030204" pitchFamily="34" charset="0"/>
                <a:cs typeface="Calibri" panose="020F0502020204030204" pitchFamily="34" charset="0"/>
              </a:rPr>
              <a:t> – research indicates a </a:t>
            </a:r>
            <a:r>
              <a:rPr lang="en-US" b="1" dirty="0" smtClean="0">
                <a:latin typeface="Calibri" panose="020F0502020204030204" pitchFamily="34" charset="0"/>
                <a:cs typeface="Calibri" panose="020F0502020204030204" pitchFamily="34" charset="0"/>
              </a:rPr>
              <a:t>need</a:t>
            </a:r>
            <a:r>
              <a:rPr lang="en-US" dirty="0" smtClean="0">
                <a:latin typeface="Calibri" panose="020F0502020204030204" pitchFamily="34" charset="0"/>
                <a:cs typeface="Calibri" panose="020F0502020204030204" pitchFamily="34" charset="0"/>
              </a:rPr>
              <a:t> to change approach to managing behavior </a:t>
            </a:r>
            <a:endParaRPr lang="en-US" cap="none" dirty="0">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a:xfrm>
            <a:off x="9303791" y="6505078"/>
            <a:ext cx="964036" cy="228600"/>
          </a:xfrm>
        </p:spPr>
        <p:txBody>
          <a:bodyPr/>
          <a:lstStyle/>
          <a:p>
            <a:fld id="{49BE5FDE-DE99-45EF-AEBF-97A953E3C5DE}" type="datetime5">
              <a:rPr lang="en-US" smtClean="0">
                <a:solidFill>
                  <a:schemeClr val="tx2"/>
                </a:solidFill>
              </a:rPr>
              <a:t>12-May-16</a:t>
            </a:fld>
            <a:endParaRPr lang="en-US" dirty="0">
              <a:solidFill>
                <a:schemeClr val="tx2"/>
              </a:solidFill>
            </a:endParaRPr>
          </a:p>
        </p:txBody>
      </p:sp>
      <p:sp>
        <p:nvSpPr>
          <p:cNvPr id="3" name="Footer Placeholder 2"/>
          <p:cNvSpPr>
            <a:spLocks noGrp="1"/>
          </p:cNvSpPr>
          <p:nvPr>
            <p:ph type="ftr" sz="quarter" idx="11"/>
          </p:nvPr>
        </p:nvSpPr>
        <p:spPr>
          <a:xfrm>
            <a:off x="260251"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4" name="Slide Number Placeholder 3"/>
          <p:cNvSpPr>
            <a:spLocks noGrp="1"/>
          </p:cNvSpPr>
          <p:nvPr>
            <p:ph type="sldNum" sz="quarter" idx="12"/>
          </p:nvPr>
        </p:nvSpPr>
        <p:spPr>
          <a:xfrm>
            <a:off x="11514992" y="6384577"/>
            <a:ext cx="533399" cy="349101"/>
          </a:xfrm>
        </p:spPr>
        <p:txBody>
          <a:bodyPr/>
          <a:lstStyle/>
          <a:p>
            <a:fld id="{8FDBFFB2-86D9-4B8F-A59A-553A60B94BBE}" type="slidenum">
              <a:rPr lang="en-GB" smtClean="0"/>
              <a:pPr/>
              <a:t>13</a:t>
            </a:fld>
            <a:endParaRPr lang="en-GB" dirty="0"/>
          </a:p>
        </p:txBody>
      </p:sp>
      <p:sp>
        <p:nvSpPr>
          <p:cNvPr id="5" name="Rectangle 4"/>
          <p:cNvSpPr/>
          <p:nvPr/>
        </p:nvSpPr>
        <p:spPr>
          <a:xfrm>
            <a:off x="695465" y="2207722"/>
            <a:ext cx="5644375" cy="461665"/>
          </a:xfrm>
          <a:prstGeom prst="rect">
            <a:avLst/>
          </a:prstGeom>
        </p:spPr>
        <p:txBody>
          <a:bodyPr wrap="square">
            <a:spAutoFit/>
          </a:bodyPr>
          <a:lstStyle/>
          <a:p>
            <a:r>
              <a:rPr lang="en-GB" sz="2400" dirty="0">
                <a:cs typeface="Calibri" panose="020F0502020204030204" pitchFamily="34" charset="0"/>
              </a:rPr>
              <a:t>Role of Key Adults: Dependency </a:t>
            </a:r>
            <a:endParaRPr lang="en-GB" sz="2400" dirty="0"/>
          </a:p>
        </p:txBody>
      </p:sp>
      <p:sp>
        <p:nvSpPr>
          <p:cNvPr id="8" name="Title 1"/>
          <p:cNvSpPr>
            <a:spLocks noGrp="1"/>
          </p:cNvSpPr>
          <p:nvPr>
            <p:ph type="title"/>
          </p:nvPr>
        </p:nvSpPr>
        <p:spPr>
          <a:xfrm>
            <a:off x="695465" y="556578"/>
            <a:ext cx="9372600" cy="1200150"/>
          </a:xfrm>
        </p:spPr>
        <p:txBody>
          <a:bodyPr>
            <a:normAutofit fontScale="90000"/>
          </a:bodyPr>
          <a:lstStyle/>
          <a:p>
            <a:r>
              <a:rPr lang="en-US" sz="3600" dirty="0" smtClean="0">
                <a:latin typeface="Calibri" panose="020F0502020204030204" pitchFamily="34" charset="0"/>
                <a:cs typeface="Calibri" panose="020F0502020204030204" pitchFamily="34" charset="0"/>
              </a:rPr>
              <a:t>Nurture Principle One	:  </a:t>
            </a:r>
            <a:r>
              <a:rPr lang="en-US" sz="3600" cap="none" dirty="0" smtClean="0">
                <a:latin typeface="Calibri" panose="020F0502020204030204" pitchFamily="34" charset="0"/>
                <a:cs typeface="Calibri" panose="020F0502020204030204" pitchFamily="34" charset="0"/>
              </a:rPr>
              <a:t/>
            </a:r>
            <a:br>
              <a:rPr lang="en-US" sz="3600" cap="none" dirty="0" smtClean="0">
                <a:latin typeface="Calibri" panose="020F0502020204030204" pitchFamily="34" charset="0"/>
                <a:cs typeface="Calibri" panose="020F0502020204030204" pitchFamily="34" charset="0"/>
              </a:rPr>
            </a:br>
            <a:r>
              <a:rPr lang="en-US" sz="3600" cap="none" dirty="0" smtClean="0">
                <a:latin typeface="Calibri" panose="020F0502020204030204" pitchFamily="34" charset="0"/>
                <a:cs typeface="Calibri" panose="020F0502020204030204" pitchFamily="34" charset="0"/>
              </a:rPr>
              <a:t>Children’s Learning Is Understood Developmentally</a:t>
            </a:r>
            <a:endParaRPr lang="en-US" sz="36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2013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53640"/>
            <a:ext cx="10515600" cy="3413759"/>
          </a:xfrm>
        </p:spPr>
        <p:txBody>
          <a:bodyPr>
            <a:normAutofit/>
          </a:bodyPr>
          <a:lstStyle/>
          <a:p>
            <a:endParaRPr lang="en-US" sz="2400" cap="none" dirty="0" smtClean="0">
              <a:solidFill>
                <a:schemeClr val="tx1"/>
              </a:solidFill>
              <a:latin typeface="Calibri" panose="020F0502020204030204" pitchFamily="34" charset="0"/>
              <a:cs typeface="Calibri" panose="020F0502020204030204" pitchFamily="34" charset="0"/>
            </a:endParaRPr>
          </a:p>
          <a:p>
            <a:r>
              <a:rPr lang="en-US" sz="2400" cap="none" dirty="0" smtClean="0">
                <a:solidFill>
                  <a:schemeClr val="tx1"/>
                </a:solidFill>
                <a:latin typeface="Calibri" panose="020F0502020204030204" pitchFamily="34" charset="0"/>
                <a:cs typeface="Calibri" panose="020F0502020204030204" pitchFamily="34" charset="0"/>
              </a:rPr>
              <a:t>Nurturing relationships can bring about meaningful change – foster a</a:t>
            </a:r>
            <a:br>
              <a:rPr lang="en-US" sz="2400" cap="none" dirty="0" smtClean="0">
                <a:solidFill>
                  <a:schemeClr val="tx1"/>
                </a:solidFill>
                <a:latin typeface="Calibri" panose="020F0502020204030204" pitchFamily="34" charset="0"/>
                <a:cs typeface="Calibri" panose="020F0502020204030204" pitchFamily="34" charset="0"/>
              </a:rPr>
            </a:br>
            <a:r>
              <a:rPr lang="en-US" sz="2400" cap="none" dirty="0" smtClean="0">
                <a:solidFill>
                  <a:schemeClr val="tx1"/>
                </a:solidFill>
                <a:latin typeface="Calibri" panose="020F0502020204030204" pitchFamily="34" charset="0"/>
                <a:cs typeface="Calibri" panose="020F0502020204030204" pitchFamily="34" charset="0"/>
              </a:rPr>
              <a:t>real understanding of development needs and clear differentiated opportunities</a:t>
            </a:r>
          </a:p>
          <a:p>
            <a:r>
              <a:rPr lang="en-US" sz="2400" cap="none" dirty="0" smtClean="0">
                <a:solidFill>
                  <a:schemeClr val="tx1"/>
                </a:solidFill>
                <a:latin typeface="Calibri" panose="020F0502020204030204" pitchFamily="34" charset="0"/>
                <a:cs typeface="Calibri" panose="020F0502020204030204" pitchFamily="34" charset="0"/>
              </a:rPr>
              <a:t>Nurturing relationships are modelled by staff through consistent and positive interactions</a:t>
            </a:r>
          </a:p>
          <a:p>
            <a:r>
              <a:rPr lang="en-US" sz="2400" cap="none" dirty="0" smtClean="0">
                <a:solidFill>
                  <a:schemeClr val="tx1"/>
                </a:solidFill>
                <a:latin typeface="Calibri" panose="020F0502020204030204" pitchFamily="34" charset="0"/>
                <a:cs typeface="Calibri" panose="020F0502020204030204" pitchFamily="34" charset="0"/>
              </a:rPr>
              <a:t>Expectations are reviewed, appropriate targets are set and shared with all staff</a:t>
            </a:r>
            <a:endParaRPr lang="en-GB" sz="2400"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14</a:t>
            </a:fld>
            <a:endParaRPr lang="en-GB"/>
          </a:p>
        </p:txBody>
      </p:sp>
      <p:sp>
        <p:nvSpPr>
          <p:cNvPr id="7" name="Title 1"/>
          <p:cNvSpPr>
            <a:spLocks noGrp="1"/>
          </p:cNvSpPr>
          <p:nvPr>
            <p:ph type="title"/>
          </p:nvPr>
        </p:nvSpPr>
        <p:spPr/>
        <p:txBody>
          <a:bodyPr>
            <a:normAutofit/>
          </a:bodyPr>
          <a:lstStyle/>
          <a:p>
            <a:r>
              <a:rPr lang="en-US" sz="3600" dirty="0" smtClean="0">
                <a:latin typeface="Calibri" panose="020F0502020204030204" pitchFamily="34" charset="0"/>
                <a:cs typeface="Calibri" panose="020F0502020204030204" pitchFamily="34" charset="0"/>
              </a:rPr>
              <a:t>Nurture Principle One	:  </a:t>
            </a:r>
            <a:r>
              <a:rPr lang="en-US" sz="3600" cap="none" dirty="0" smtClean="0">
                <a:latin typeface="Calibri" panose="020F0502020204030204" pitchFamily="34" charset="0"/>
                <a:cs typeface="Calibri" panose="020F0502020204030204" pitchFamily="34" charset="0"/>
              </a:rPr>
              <a:t/>
            </a:r>
            <a:br>
              <a:rPr lang="en-US" sz="3600" cap="none" dirty="0" smtClean="0">
                <a:latin typeface="Calibri" panose="020F0502020204030204" pitchFamily="34" charset="0"/>
                <a:cs typeface="Calibri" panose="020F0502020204030204" pitchFamily="34" charset="0"/>
              </a:rPr>
            </a:br>
            <a:r>
              <a:rPr lang="en-US" sz="3600" cap="none" dirty="0" smtClean="0">
                <a:latin typeface="Calibri" panose="020F0502020204030204" pitchFamily="34" charset="0"/>
                <a:cs typeface="Calibri" panose="020F0502020204030204" pitchFamily="34" charset="0"/>
              </a:rPr>
              <a:t>Children’s Learning Is Understood Developmentally</a:t>
            </a:r>
            <a:endParaRPr lang="en-US" sz="3600" cap="none" dirty="0">
              <a:latin typeface="Calibri" panose="020F0502020204030204" pitchFamily="34" charset="0"/>
              <a:cs typeface="Calibri" panose="020F0502020204030204" pitchFamily="34" charset="0"/>
            </a:endParaRPr>
          </a:p>
        </p:txBody>
      </p:sp>
      <p:pic>
        <p:nvPicPr>
          <p:cNvPr id="9" name="Picture Placeholder 4" descr="DSC00530.JPG"/>
          <p:cNvPicPr>
            <a:picLocks noChangeAspect="1"/>
          </p:cNvPicPr>
          <p:nvPr/>
        </p:nvPicPr>
        <p:blipFill>
          <a:blip r:embed="rId3" cstate="print"/>
          <a:srcRect l="2518" r="2518"/>
          <a:stretch>
            <a:fillRect/>
          </a:stretch>
        </p:blipFill>
        <p:spPr>
          <a:xfrm>
            <a:off x="9467193" y="5080833"/>
            <a:ext cx="2115207" cy="1573131"/>
          </a:xfrm>
          <a:prstGeom prst="rect">
            <a:avLst/>
          </a:prstGeom>
        </p:spPr>
      </p:pic>
    </p:spTree>
    <p:extLst>
      <p:ext uri="{BB962C8B-B14F-4D97-AF65-F5344CB8AC3E}">
        <p14:creationId xmlns:p14="http://schemas.microsoft.com/office/powerpoint/2010/main" val="149619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9188" y="2956934"/>
            <a:ext cx="7772870" cy="3424107"/>
          </a:xfrm>
          <a:prstGeom prst="rect">
            <a:avLst/>
          </a:prstGeom>
        </p:spPr>
        <p:txBody>
          <a:bodyPr/>
          <a:lstStyle/>
          <a:p>
            <a:pPr marL="45720" indent="0">
              <a:buNone/>
            </a:pPr>
            <a:endParaRPr lang="en-GB" sz="2400" dirty="0" smtClean="0"/>
          </a:p>
          <a:p>
            <a:pPr marL="45720" indent="0">
              <a:buNone/>
            </a:pPr>
            <a:r>
              <a:rPr lang="en-GB" sz="2400" cap="none" dirty="0" smtClean="0">
                <a:latin typeface="Calibri" panose="020F0502020204030204" pitchFamily="34" charset="0"/>
                <a:cs typeface="Calibri" panose="020F0502020204030204" pitchFamily="34" charset="0"/>
              </a:rPr>
              <a:t>“If relationships are where things developmentally can go wrong, then relationships are where they are most likely to be put right.”</a:t>
            </a:r>
          </a:p>
          <a:p>
            <a:pPr marL="45720" indent="0">
              <a:buNone/>
            </a:pPr>
            <a:r>
              <a:rPr lang="en-GB" sz="1800" cap="none" dirty="0" smtClean="0">
                <a:latin typeface="Calibri" panose="020F0502020204030204" pitchFamily="34" charset="0"/>
                <a:cs typeface="Calibri" panose="020F0502020204030204" pitchFamily="34" charset="0"/>
              </a:rPr>
              <a:t>Howe, 2005 </a:t>
            </a:r>
            <a:endParaRPr lang="en-GB" sz="1800" cap="none" dirty="0">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a:xfrm>
            <a:off x="9292068" y="6505078"/>
            <a:ext cx="964036" cy="228600"/>
          </a:xfrm>
        </p:spPr>
        <p:txBody>
          <a:bodyPr/>
          <a:lstStyle/>
          <a:p>
            <a:fld id="{11598ABC-2768-485D-909C-D90FDABF0441}" type="datetime5">
              <a:rPr lang="en-US" smtClean="0">
                <a:solidFill>
                  <a:schemeClr val="tx2"/>
                </a:solidFill>
              </a:rPr>
              <a:t>12-May-16</a:t>
            </a:fld>
            <a:endParaRPr lang="en-US" dirty="0">
              <a:solidFill>
                <a:schemeClr val="tx2"/>
              </a:solidFill>
            </a:endParaRPr>
          </a:p>
        </p:txBody>
      </p:sp>
      <p:sp>
        <p:nvSpPr>
          <p:cNvPr id="4" name="Footer Placeholder 3"/>
          <p:cNvSpPr>
            <a:spLocks noGrp="1"/>
          </p:cNvSpPr>
          <p:nvPr>
            <p:ph type="ftr" sz="quarter" idx="11"/>
          </p:nvPr>
        </p:nvSpPr>
        <p:spPr>
          <a:xfrm>
            <a:off x="307143"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98753" y="6384577"/>
            <a:ext cx="533399" cy="349101"/>
          </a:xfrm>
        </p:spPr>
        <p:txBody>
          <a:bodyPr/>
          <a:lstStyle/>
          <a:p>
            <a:fld id="{8FDBFFB2-86D9-4B8F-A59A-553A60B94BBE}" type="slidenum">
              <a:rPr lang="en-GB" smtClean="0"/>
              <a:pPr/>
              <a:t>15</a:t>
            </a:fld>
            <a:endParaRPr lang="en-GB" dirty="0"/>
          </a:p>
        </p:txBody>
      </p:sp>
      <p:sp>
        <p:nvSpPr>
          <p:cNvPr id="7" name="Rectangle 6"/>
          <p:cNvSpPr/>
          <p:nvPr/>
        </p:nvSpPr>
        <p:spPr>
          <a:xfrm>
            <a:off x="1119188" y="2495269"/>
            <a:ext cx="8172880" cy="461665"/>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Considering A Relational Or Behaviourist Approach </a:t>
            </a:r>
            <a:endParaRPr lang="en-GB" sz="2400" dirty="0"/>
          </a:p>
        </p:txBody>
      </p:sp>
      <p:sp>
        <p:nvSpPr>
          <p:cNvPr id="8" name="Title 1"/>
          <p:cNvSpPr>
            <a:spLocks noGrp="1"/>
          </p:cNvSpPr>
          <p:nvPr>
            <p:ph type="title"/>
          </p:nvPr>
        </p:nvSpPr>
        <p:spPr>
          <a:xfrm>
            <a:off x="1119188" y="509588"/>
            <a:ext cx="9912350" cy="1200150"/>
          </a:xfrm>
        </p:spPr>
        <p:txBody>
          <a:bodyPr>
            <a:normAutofit/>
          </a:bodyPr>
          <a:lstStyle/>
          <a:p>
            <a:r>
              <a:rPr lang="en-US" sz="3600" dirty="0" smtClean="0">
                <a:latin typeface="Calibri" panose="020F0502020204030204" pitchFamily="34" charset="0"/>
                <a:cs typeface="Calibri" panose="020F0502020204030204" pitchFamily="34" charset="0"/>
              </a:rPr>
              <a:t>Nurture Principle One	:  </a:t>
            </a:r>
            <a:r>
              <a:rPr lang="en-US" sz="3600" cap="none" dirty="0" smtClean="0">
                <a:latin typeface="Calibri" panose="020F0502020204030204" pitchFamily="34" charset="0"/>
                <a:cs typeface="Calibri" panose="020F0502020204030204" pitchFamily="34" charset="0"/>
              </a:rPr>
              <a:t/>
            </a:r>
            <a:br>
              <a:rPr lang="en-US" sz="3600" cap="none" dirty="0" smtClean="0">
                <a:latin typeface="Calibri" panose="020F0502020204030204" pitchFamily="34" charset="0"/>
                <a:cs typeface="Calibri" panose="020F0502020204030204" pitchFamily="34" charset="0"/>
              </a:rPr>
            </a:br>
            <a:r>
              <a:rPr lang="en-US" sz="3600" cap="none" dirty="0" smtClean="0">
                <a:latin typeface="Calibri" panose="020F0502020204030204" pitchFamily="34" charset="0"/>
                <a:cs typeface="Calibri" panose="020F0502020204030204" pitchFamily="34" charset="0"/>
              </a:rPr>
              <a:t>Children’s Learning Is Understood Developmentally</a:t>
            </a:r>
            <a:endParaRPr lang="en-US" sz="3600" cap="none" dirty="0">
              <a:latin typeface="Calibri" panose="020F0502020204030204" pitchFamily="34" charset="0"/>
              <a:cs typeface="Calibri" panose="020F0502020204030204" pitchFamily="34" charset="0"/>
            </a:endParaRPr>
          </a:p>
        </p:txBody>
      </p:sp>
      <p:pic>
        <p:nvPicPr>
          <p:cNvPr id="9" name="Picture 8" descr="DSC01426.JPG"/>
          <p:cNvPicPr>
            <a:picLocks noChangeAspect="1"/>
          </p:cNvPicPr>
          <p:nvPr/>
        </p:nvPicPr>
        <p:blipFill>
          <a:blip r:embed="rId3" cstate="print"/>
          <a:stretch>
            <a:fillRect/>
          </a:stretch>
        </p:blipFill>
        <p:spPr>
          <a:xfrm>
            <a:off x="9292068" y="4357226"/>
            <a:ext cx="2401749" cy="1801312"/>
          </a:xfrm>
          <a:prstGeom prst="rect">
            <a:avLst/>
          </a:prstGeom>
        </p:spPr>
      </p:pic>
    </p:spTree>
    <p:extLst>
      <p:ext uri="{BB962C8B-B14F-4D97-AF65-F5344CB8AC3E}">
        <p14:creationId xmlns:p14="http://schemas.microsoft.com/office/powerpoint/2010/main" val="1498125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latin typeface="Calibri" panose="020F0502020204030204" pitchFamily="34" charset="0"/>
                <a:cs typeface="Calibri" panose="020F0502020204030204" pitchFamily="34" charset="0"/>
              </a:rPr>
              <a:t>Nurture Principle 2:  The Classroom Offers A Safe Base</a:t>
            </a:r>
            <a:endParaRPr lang="en-GB" sz="3200" dirty="0"/>
          </a:p>
        </p:txBody>
      </p:sp>
      <p:sp>
        <p:nvSpPr>
          <p:cNvPr id="3" name="Content Placeholder 2"/>
          <p:cNvSpPr>
            <a:spLocks noGrp="1"/>
          </p:cNvSpPr>
          <p:nvPr>
            <p:ph idx="1"/>
          </p:nvPr>
        </p:nvSpPr>
        <p:spPr>
          <a:xfrm>
            <a:off x="838200" y="2333455"/>
            <a:ext cx="10515600" cy="3381545"/>
          </a:xfrm>
        </p:spPr>
        <p:txBody>
          <a:bodyPr>
            <a:normAutofit fontScale="92500" lnSpcReduction="10000"/>
          </a:bodyPr>
          <a:lstStyle/>
          <a:p>
            <a:pPr marL="0" indent="0">
              <a:buNone/>
            </a:pPr>
            <a:r>
              <a:rPr lang="en-GB" dirty="0" smtClean="0"/>
              <a:t>Activity </a:t>
            </a:r>
          </a:p>
          <a:p>
            <a:r>
              <a:rPr lang="en-GB" dirty="0" smtClean="0"/>
              <a:t>Story of Ben– what do you the response may have been and the impact of that response?</a:t>
            </a:r>
          </a:p>
          <a:p>
            <a:r>
              <a:rPr lang="en-GB" dirty="0" smtClean="0"/>
              <a:t>If you had a visitor to your class, how would they know that a safe base had been created (what would they see? What would pupils experience?)</a:t>
            </a:r>
          </a:p>
          <a:p>
            <a:r>
              <a:rPr lang="en-GB" dirty="0" smtClean="0"/>
              <a:t>What makes you feel safe and that you belong?</a:t>
            </a:r>
          </a:p>
          <a:p>
            <a:r>
              <a:rPr lang="en-GB" dirty="0" smtClean="0"/>
              <a:t>In groups using the flip chart paper provided record your thoughts and ideas </a:t>
            </a:r>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dirty="0"/>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16</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6034" y="1007892"/>
            <a:ext cx="1230923" cy="984738"/>
          </a:xfrm>
          <a:prstGeom prst="rect">
            <a:avLst/>
          </a:prstGeom>
        </p:spPr>
      </p:pic>
    </p:spTree>
    <p:extLst>
      <p:ext uri="{BB962C8B-B14F-4D97-AF65-F5344CB8AC3E}">
        <p14:creationId xmlns:p14="http://schemas.microsoft.com/office/powerpoint/2010/main" val="1783721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268" y="642123"/>
            <a:ext cx="10869768" cy="1276427"/>
          </a:xfrm>
        </p:spPr>
        <p:txBody>
          <a:bodyPr>
            <a:noAutofit/>
          </a:bodyPr>
          <a:lstStyle/>
          <a:p>
            <a:r>
              <a:rPr lang="en-US" sz="3200" cap="none" dirty="0" smtClean="0">
                <a:latin typeface="Calibri" panose="020F0502020204030204" pitchFamily="34" charset="0"/>
                <a:cs typeface="Calibri" panose="020F0502020204030204" pitchFamily="34" charset="0"/>
              </a:rPr>
              <a:t>Nurture Principle 2:  The Classroom Offers A Safe Base</a:t>
            </a:r>
            <a:endParaRPr lang="en-US" sz="3200" cap="none" dirty="0">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521775" y="2238703"/>
            <a:ext cx="11362301" cy="3626070"/>
          </a:xfrm>
        </p:spPr>
        <p:txBody>
          <a:bodyPr>
            <a:noAutofit/>
          </a:bodyPr>
          <a:lstStyle/>
          <a:p>
            <a:r>
              <a:rPr lang="en-US" sz="2400" cap="none" dirty="0" smtClean="0">
                <a:latin typeface="Calibri" panose="020F0502020204030204" pitchFamily="34" charset="0"/>
                <a:cs typeface="Calibri" panose="020F0502020204030204" pitchFamily="34" charset="0"/>
              </a:rPr>
              <a:t>A welcoming and safe environment for everyone which permeates beyond the classroom and is evident in all aspects of the school environment. </a:t>
            </a:r>
          </a:p>
          <a:p>
            <a:r>
              <a:rPr lang="en-US" sz="2400" cap="none" dirty="0" smtClean="0">
                <a:latin typeface="Calibri" panose="020F0502020204030204" pitchFamily="34" charset="0"/>
                <a:cs typeface="Calibri" panose="020F0502020204030204" pitchFamily="34" charset="0"/>
              </a:rPr>
              <a:t>The child will be claimed and kept in mind at all times</a:t>
            </a:r>
          </a:p>
          <a:p>
            <a:r>
              <a:rPr lang="en-US" sz="2400" cap="none" dirty="0" smtClean="0">
                <a:latin typeface="Calibri" panose="020F0502020204030204" pitchFamily="34" charset="0"/>
                <a:cs typeface="Calibri" panose="020F0502020204030204" pitchFamily="34" charset="0"/>
              </a:rPr>
              <a:t>Set boundaries and predictable routines. Expectations are clearly articulated and delivered. Staff respond to pupils fairly and sensitively providing clear rationale and supportive commentary. Emotional warmth is key even when the message may create conflict or be difficult to process. </a:t>
            </a:r>
          </a:p>
        </p:txBody>
      </p:sp>
      <p:sp>
        <p:nvSpPr>
          <p:cNvPr id="4" name="Date Placeholder 3"/>
          <p:cNvSpPr>
            <a:spLocks noGrp="1"/>
          </p:cNvSpPr>
          <p:nvPr>
            <p:ph type="dt" sz="half" idx="10"/>
          </p:nvPr>
        </p:nvSpPr>
        <p:spPr>
          <a:xfrm>
            <a:off x="9127945" y="6505078"/>
            <a:ext cx="964036" cy="228600"/>
          </a:xfrm>
        </p:spPr>
        <p:txBody>
          <a:bodyPr/>
          <a:lstStyle/>
          <a:p>
            <a:fld id="{20806D6B-01E3-42BE-BA2F-6D37F5D72DD8}"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521775"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555036" y="6384577"/>
            <a:ext cx="533399" cy="349101"/>
          </a:xfrm>
        </p:spPr>
        <p:txBody>
          <a:bodyPr/>
          <a:lstStyle/>
          <a:p>
            <a:fld id="{8FDBFFB2-86D9-4B8F-A59A-553A60B94BBE}" type="slidenum">
              <a:rPr lang="en-GB" smtClean="0"/>
              <a:pPr/>
              <a:t>17</a:t>
            </a:fld>
            <a:endParaRPr lang="en-GB" dirty="0"/>
          </a:p>
        </p:txBody>
      </p:sp>
    </p:spTree>
    <p:extLst>
      <p:ext uri="{BB962C8B-B14F-4D97-AF65-F5344CB8AC3E}">
        <p14:creationId xmlns:p14="http://schemas.microsoft.com/office/powerpoint/2010/main" val="170201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smtClean="0">
                <a:latin typeface="Calibri" panose="020F0502020204030204" pitchFamily="34" charset="0"/>
                <a:cs typeface="Calibri" panose="020F0502020204030204" pitchFamily="34" charset="0"/>
              </a:rPr>
              <a:t>Nurture Principle 2</a:t>
            </a:r>
            <a:r>
              <a:rPr lang="en-US" sz="3200" cap="none" dirty="0">
                <a:latin typeface="Calibri" panose="020F0502020204030204" pitchFamily="34" charset="0"/>
                <a:cs typeface="Calibri" panose="020F0502020204030204" pitchFamily="34" charset="0"/>
              </a:rPr>
              <a:t>:  </a:t>
            </a:r>
            <a:r>
              <a:rPr lang="en-US" sz="3200" cap="none" dirty="0" smtClean="0">
                <a:latin typeface="Calibri" panose="020F0502020204030204" pitchFamily="34" charset="0"/>
                <a:cs typeface="Calibri" panose="020F0502020204030204" pitchFamily="34" charset="0"/>
              </a:rPr>
              <a:t>The </a:t>
            </a:r>
            <a:r>
              <a:rPr lang="en-US" sz="3200" cap="none" dirty="0">
                <a:latin typeface="Calibri" panose="020F0502020204030204" pitchFamily="34" charset="0"/>
                <a:cs typeface="Calibri" panose="020F0502020204030204" pitchFamily="34" charset="0"/>
              </a:rPr>
              <a:t>Classroom Offers A Safe Base</a:t>
            </a:r>
            <a:endParaRPr lang="en-GB" sz="3200" dirty="0"/>
          </a:p>
        </p:txBody>
      </p:sp>
      <p:sp>
        <p:nvSpPr>
          <p:cNvPr id="3" name="Content Placeholder 2"/>
          <p:cNvSpPr>
            <a:spLocks noGrp="1"/>
          </p:cNvSpPr>
          <p:nvPr>
            <p:ph idx="1"/>
          </p:nvPr>
        </p:nvSpPr>
        <p:spPr>
          <a:xfrm>
            <a:off x="838200" y="2187574"/>
            <a:ext cx="10515600" cy="4351338"/>
          </a:xfrm>
        </p:spPr>
        <p:txBody>
          <a:bodyPr/>
          <a:lstStyle/>
          <a:p>
            <a:endParaRPr lang="en-US" sz="2400" cap="none" dirty="0" smtClean="0">
              <a:latin typeface="Calibri" panose="020F0502020204030204" pitchFamily="34" charset="0"/>
              <a:cs typeface="Calibri" panose="020F0502020204030204" pitchFamily="34" charset="0"/>
            </a:endParaRPr>
          </a:p>
          <a:p>
            <a:r>
              <a:rPr lang="en-US" sz="2400" cap="none" dirty="0" smtClean="0">
                <a:latin typeface="Calibri" panose="020F0502020204030204" pitchFamily="34" charset="0"/>
                <a:cs typeface="Calibri" panose="020F0502020204030204" pitchFamily="34" charset="0"/>
              </a:rPr>
              <a:t>Staff </a:t>
            </a:r>
            <a:r>
              <a:rPr lang="en-US" sz="2400" cap="none" dirty="0">
                <a:latin typeface="Calibri" panose="020F0502020204030204" pitchFamily="34" charset="0"/>
                <a:cs typeface="Calibri" panose="020F0502020204030204" pitchFamily="34" charset="0"/>
              </a:rPr>
              <a:t>will demonstrate effective attunement. They will be highly sensitive to the child’s need and support potential escalation through use of positive body language and ‘wondering aloud’ </a:t>
            </a:r>
          </a:p>
          <a:p>
            <a:r>
              <a:rPr lang="en-US" sz="2400" cap="none" dirty="0">
                <a:latin typeface="Calibri" panose="020F0502020204030204" pitchFamily="34" charset="0"/>
                <a:cs typeface="Calibri" panose="020F0502020204030204" pitchFamily="34" charset="0"/>
              </a:rPr>
              <a:t>Visual support to delineate change and provide structure to the day. </a:t>
            </a:r>
          </a:p>
          <a:p>
            <a:r>
              <a:rPr lang="en-US" sz="2400" cap="none" dirty="0">
                <a:latin typeface="Calibri" panose="020F0502020204030204" pitchFamily="34" charset="0"/>
                <a:cs typeface="Calibri" panose="020F0502020204030204" pitchFamily="34" charset="0"/>
              </a:rPr>
              <a:t>Support, modelling and guidance by key adults </a:t>
            </a:r>
          </a:p>
          <a:p>
            <a:r>
              <a:rPr lang="en-US" sz="2400" cap="none" dirty="0">
                <a:latin typeface="Calibri" panose="020F0502020204030204" pitchFamily="34" charset="0"/>
                <a:cs typeface="Calibri" panose="020F0502020204030204" pitchFamily="34" charset="0"/>
              </a:rPr>
              <a:t>Active promotion of nurturing relationships for all children</a:t>
            </a:r>
            <a:r>
              <a:rPr lang="en-US" sz="2400" dirty="0">
                <a:latin typeface="Calibri" panose="020F0502020204030204" pitchFamily="34" charset="0"/>
                <a:cs typeface="Calibri" panose="020F0502020204030204" pitchFamily="34" charset="0"/>
              </a:rPr>
              <a:t> </a:t>
            </a:r>
          </a:p>
          <a:p>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18</a:t>
            </a:fld>
            <a:endParaRPr lang="en-GB"/>
          </a:p>
        </p:txBody>
      </p:sp>
    </p:spTree>
    <p:extLst>
      <p:ext uri="{BB962C8B-B14F-4D97-AF65-F5344CB8AC3E}">
        <p14:creationId xmlns:p14="http://schemas.microsoft.com/office/powerpoint/2010/main" val="462611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Break </a:t>
            </a:r>
            <a:r>
              <a:rPr lang="en-GB" dirty="0" smtClean="0">
                <a:sym typeface="Wingdings" panose="05000000000000000000" pitchFamily="2" charset="2"/>
              </a:rPr>
              <a:t></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19</a:t>
            </a:fld>
            <a:endParaRPr lang="en-GB"/>
          </a:p>
        </p:txBody>
      </p:sp>
    </p:spTree>
    <p:extLst>
      <p:ext uri="{BB962C8B-B14F-4D97-AF65-F5344CB8AC3E}">
        <p14:creationId xmlns:p14="http://schemas.microsoft.com/office/powerpoint/2010/main" val="4107131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overview</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4269004"/>
              </p:ext>
            </p:extLst>
          </p:nvPr>
        </p:nvGraphicFramePr>
        <p:xfrm>
          <a:off x="996462" y="1690690"/>
          <a:ext cx="9777047" cy="4680716"/>
        </p:xfrm>
        <a:graphic>
          <a:graphicData uri="http://schemas.openxmlformats.org/drawingml/2006/table">
            <a:tbl>
              <a:tblPr firstRow="1" firstCol="1" lastRow="1" lastCol="1" bandRow="1" bandCol="1">
                <a:tableStyleId>{5C22544A-7EE6-4342-B048-85BDC9FD1C3A}</a:tableStyleId>
              </a:tblPr>
              <a:tblGrid>
                <a:gridCol w="2433784"/>
                <a:gridCol w="3818815"/>
                <a:gridCol w="3524448"/>
              </a:tblGrid>
              <a:tr h="272943">
                <a:tc>
                  <a:txBody>
                    <a:bodyPr/>
                    <a:lstStyle/>
                    <a:p>
                      <a:pPr>
                        <a:spcBef>
                          <a:spcPts val="200"/>
                        </a:spcBef>
                        <a:spcAft>
                          <a:spcPts val="0"/>
                        </a:spcAft>
                      </a:pPr>
                      <a:r>
                        <a:rPr lang="en-GB" sz="1800" dirty="0">
                          <a:effectLst/>
                        </a:rPr>
                        <a:t>Date and time</a:t>
                      </a:r>
                      <a:endParaRPr lang="en-GB" sz="1800" b="1"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a:effectLst/>
                        </a:rPr>
                        <a:t>Content</a:t>
                      </a:r>
                      <a:endParaRPr lang="en-GB" sz="18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a:effectLst/>
                        </a:rPr>
                        <a:t>Who will attend</a:t>
                      </a:r>
                      <a:endParaRPr lang="en-GB" sz="1800" b="1">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860183">
                <a:tc>
                  <a:txBody>
                    <a:bodyPr/>
                    <a:lstStyle/>
                    <a:p>
                      <a:pPr>
                        <a:spcBef>
                          <a:spcPts val="200"/>
                        </a:spcBef>
                        <a:spcAft>
                          <a:spcPts val="0"/>
                        </a:spcAft>
                      </a:pPr>
                      <a:r>
                        <a:rPr lang="en-GB" sz="1800" dirty="0" smtClean="0">
                          <a:effectLst/>
                        </a:rPr>
                        <a:t>24/2/2016 - </a:t>
                      </a:r>
                      <a:r>
                        <a:rPr lang="en-GB" sz="1800" dirty="0" err="1" smtClean="0">
                          <a:effectLst/>
                        </a:rPr>
                        <a:t>4:00-6:00pm</a:t>
                      </a:r>
                      <a:r>
                        <a:rPr lang="en-GB" sz="1800" dirty="0" smtClean="0">
                          <a:effectLst/>
                        </a:rPr>
                        <a:t> </a:t>
                      </a:r>
                    </a:p>
                    <a:p>
                      <a:pPr>
                        <a:spcBef>
                          <a:spcPts val="200"/>
                        </a:spcBef>
                        <a:spcAft>
                          <a:spcPts val="0"/>
                        </a:spcAft>
                      </a:pPr>
                      <a:r>
                        <a:rPr lang="en-GB" sz="1800" dirty="0" smtClean="0">
                          <a:effectLst/>
                        </a:rPr>
                        <a:t>Graham High School.  </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1800">
                          <a:effectLst/>
                        </a:rPr>
                        <a:t>Attachment </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a:effectLst/>
                        </a:rPr>
                        <a:t>Wave 2 Project Team</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1155663">
                <a:tc>
                  <a:txBody>
                    <a:bodyPr/>
                    <a:lstStyle/>
                    <a:p>
                      <a:pPr>
                        <a:spcBef>
                          <a:spcPts val="200"/>
                        </a:spcBef>
                        <a:spcAft>
                          <a:spcPts val="0"/>
                        </a:spcAft>
                      </a:pPr>
                      <a:r>
                        <a:rPr lang="en-GB" sz="1800" dirty="0">
                          <a:effectLst/>
                        </a:rPr>
                        <a:t>23/3/2016 - </a:t>
                      </a:r>
                      <a:r>
                        <a:rPr lang="en-GB" sz="1800" dirty="0" err="1">
                          <a:effectLst/>
                        </a:rPr>
                        <a:t>4:00-6:00pm</a:t>
                      </a:r>
                      <a:r>
                        <a:rPr lang="en-GB" sz="1800" dirty="0">
                          <a:effectLst/>
                        </a:rPr>
                        <a:t> </a:t>
                      </a:r>
                    </a:p>
                    <a:p>
                      <a:pPr>
                        <a:spcBef>
                          <a:spcPts val="200"/>
                        </a:spcBef>
                        <a:spcAft>
                          <a:spcPts val="0"/>
                        </a:spcAft>
                      </a:pPr>
                      <a:r>
                        <a:rPr lang="en-GB" sz="1800" dirty="0" smtClean="0">
                          <a:effectLst/>
                        </a:rPr>
                        <a:t>St Bernadette’s RC PS.  </a:t>
                      </a:r>
                      <a:endParaRPr lang="en-GB" sz="1800" dirty="0">
                        <a:effectLst/>
                      </a:endParaRPr>
                    </a:p>
                    <a:p>
                      <a:pPr>
                        <a:lnSpc>
                          <a:spcPct val="115000"/>
                        </a:lnSpc>
                        <a:spcAft>
                          <a:spcPts val="0"/>
                        </a:spcAft>
                      </a:pPr>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200"/>
                        </a:spcBef>
                        <a:spcAft>
                          <a:spcPts val="0"/>
                        </a:spcAft>
                      </a:pPr>
                      <a:r>
                        <a:rPr lang="en-US" sz="1800">
                          <a:effectLst/>
                        </a:rPr>
                        <a:t>Assessment of Need for Nurture</a:t>
                      </a:r>
                      <a:endParaRPr lang="en-GB" sz="1800">
                        <a:effectLst/>
                      </a:endParaRPr>
                    </a:p>
                    <a:p>
                      <a:pPr>
                        <a:spcBef>
                          <a:spcPts val="200"/>
                        </a:spcBef>
                        <a:spcAft>
                          <a:spcPts val="0"/>
                        </a:spcAft>
                      </a:pPr>
                      <a:r>
                        <a:rPr lang="en-US" sz="1800">
                          <a:effectLst/>
                        </a:rPr>
                        <a:t>Boxall Profile</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a:effectLst/>
                        </a:rPr>
                        <a:t>Wave 2 Project Team</a:t>
                      </a:r>
                    </a:p>
                    <a:p>
                      <a:pPr>
                        <a:spcBef>
                          <a:spcPts val="200"/>
                        </a:spcBef>
                        <a:spcAft>
                          <a:spcPts val="0"/>
                        </a:spcAft>
                      </a:pPr>
                      <a:r>
                        <a:rPr lang="en-GB" sz="1800">
                          <a:effectLst/>
                        </a:rPr>
                        <a:t>Wave 1 participants who missed Reconnect in November/December</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860183">
                <a:tc>
                  <a:txBody>
                    <a:bodyPr/>
                    <a:lstStyle/>
                    <a:p>
                      <a:pPr>
                        <a:spcBef>
                          <a:spcPts val="200"/>
                        </a:spcBef>
                        <a:spcAft>
                          <a:spcPts val="0"/>
                        </a:spcAft>
                      </a:pPr>
                      <a:r>
                        <a:rPr lang="en-GB" sz="1800" dirty="0">
                          <a:effectLst/>
                        </a:rPr>
                        <a:t>20/4/2016 - </a:t>
                      </a:r>
                      <a:r>
                        <a:rPr lang="en-GB" sz="1800" dirty="0" err="1">
                          <a:effectLst/>
                        </a:rPr>
                        <a:t>4:00-6:00pm</a:t>
                      </a:r>
                      <a:r>
                        <a:rPr lang="en-GB" sz="1800" dirty="0">
                          <a:effectLst/>
                        </a:rPr>
                        <a:t> </a:t>
                      </a:r>
                    </a:p>
                    <a:p>
                      <a:pPr>
                        <a:spcBef>
                          <a:spcPts val="200"/>
                        </a:spcBef>
                        <a:spcAft>
                          <a:spcPts val="0"/>
                        </a:spcAft>
                      </a:pPr>
                      <a:r>
                        <a:rPr lang="en-GB" sz="1800" dirty="0" smtClean="0">
                          <a:effectLst/>
                        </a:rPr>
                        <a:t>St Bernadette’s RC PS.  </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1800">
                          <a:effectLst/>
                        </a:rPr>
                        <a:t>Nurturing Principles</a:t>
                      </a:r>
                      <a:endParaRPr lang="en-GB" sz="1800">
                        <a:effectLst/>
                      </a:endParaRPr>
                    </a:p>
                    <a:p>
                      <a:pPr>
                        <a:spcBef>
                          <a:spcPts val="200"/>
                        </a:spcBef>
                        <a:spcAft>
                          <a:spcPts val="0"/>
                        </a:spcAft>
                      </a:pPr>
                      <a:r>
                        <a:rPr lang="en-US" sz="1800">
                          <a:effectLst/>
                        </a:rPr>
                        <a:t> </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a:effectLst/>
                        </a:rPr>
                        <a:t>Wave 2 Project Team</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1091769">
                <a:tc>
                  <a:txBody>
                    <a:bodyPr/>
                    <a:lstStyle/>
                    <a:p>
                      <a:pPr>
                        <a:spcBef>
                          <a:spcPts val="200"/>
                        </a:spcBef>
                        <a:spcAft>
                          <a:spcPts val="0"/>
                        </a:spcAft>
                      </a:pPr>
                      <a:r>
                        <a:rPr lang="en-GB" sz="1800" dirty="0">
                          <a:effectLst/>
                        </a:rPr>
                        <a:t>18/5/2016 - </a:t>
                      </a:r>
                      <a:r>
                        <a:rPr lang="en-GB" sz="1800" dirty="0" err="1">
                          <a:effectLst/>
                        </a:rPr>
                        <a:t>4:00-6:00pm</a:t>
                      </a:r>
                      <a:r>
                        <a:rPr lang="en-GB" sz="1800" dirty="0">
                          <a:effectLst/>
                        </a:rPr>
                        <a:t> </a:t>
                      </a:r>
                    </a:p>
                    <a:p>
                      <a:pPr>
                        <a:spcBef>
                          <a:spcPts val="200"/>
                        </a:spcBef>
                        <a:spcAft>
                          <a:spcPts val="0"/>
                        </a:spcAft>
                      </a:pPr>
                      <a:r>
                        <a:rPr lang="en-GB" sz="1800" dirty="0" smtClean="0">
                          <a:effectLst/>
                        </a:rPr>
                        <a:t>St Bernadette’s RC PS.  </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1800" dirty="0">
                          <a:effectLst/>
                        </a:rPr>
                        <a:t>Nurturing in Practice. Approaches for whole school: Nurture Classes, </a:t>
                      </a:r>
                      <a:r>
                        <a:rPr lang="en-US" sz="1800" dirty="0" smtClean="0">
                          <a:effectLst/>
                        </a:rPr>
                        <a:t>Groups, </a:t>
                      </a:r>
                      <a:r>
                        <a:rPr lang="en-US" sz="1800" dirty="0">
                          <a:effectLst/>
                        </a:rPr>
                        <a:t>Spaces and Nooks, Nurture practices in mainstream classes</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a:effectLst/>
                        </a:rPr>
                        <a:t>Wave 2 Project Team</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r h="424922">
                <a:tc>
                  <a:txBody>
                    <a:bodyPr/>
                    <a:lstStyle/>
                    <a:p>
                      <a:pPr>
                        <a:spcBef>
                          <a:spcPts val="200"/>
                        </a:spcBef>
                        <a:spcAft>
                          <a:spcPts val="0"/>
                        </a:spcAft>
                      </a:pPr>
                      <a:r>
                        <a:rPr lang="en-GB" sz="1800">
                          <a:effectLst/>
                        </a:rPr>
                        <a:t>TBC October 2016</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US" sz="1800">
                          <a:effectLst/>
                        </a:rPr>
                        <a:t>Reconnector Session</a:t>
                      </a:r>
                      <a:endParaRPr lang="en-GB" sz="18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200"/>
                        </a:spcBef>
                        <a:spcAft>
                          <a:spcPts val="0"/>
                        </a:spcAft>
                      </a:pPr>
                      <a:r>
                        <a:rPr lang="en-GB" sz="1800" dirty="0">
                          <a:effectLst/>
                        </a:rPr>
                        <a:t>Wave 2 Project Team</a:t>
                      </a:r>
                      <a:endParaRPr lang="en-GB" sz="18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4" name="Date Placeholder 3"/>
          <p:cNvSpPr>
            <a:spLocks noGrp="1"/>
          </p:cNvSpPr>
          <p:nvPr>
            <p:ph type="dt" sz="half" idx="10"/>
          </p:nvPr>
        </p:nvSpPr>
        <p:spPr/>
        <p:txBody>
          <a:bodyPr/>
          <a:lstStyle/>
          <a:p>
            <a:fld id="{D6B5369D-0BC7-4538-B494-0016A8EC97CF}" type="datetime5">
              <a:rPr lang="en-GB" smtClean="0"/>
              <a:t>12-May-16</a:t>
            </a:fld>
            <a:endParaRPr lang="en-GB"/>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5C91822-71C5-49C9-999E-A58F5F072913}" type="slidenum">
              <a:rPr lang="en-GB" smtClean="0"/>
              <a:pPr/>
              <a:t>2</a:t>
            </a:fld>
            <a:endParaRPr lang="en-GB"/>
          </a:p>
        </p:txBody>
      </p:sp>
    </p:spTree>
    <p:extLst>
      <p:ext uri="{BB962C8B-B14F-4D97-AF65-F5344CB8AC3E}">
        <p14:creationId xmlns:p14="http://schemas.microsoft.com/office/powerpoint/2010/main" val="386532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anose="020F0502020204030204" pitchFamily="34" charset="0"/>
                <a:cs typeface="Calibri" panose="020F0502020204030204" pitchFamily="34" charset="0"/>
              </a:rPr>
              <a:t>Nurture Principle 3: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Nurture Is Important For The Development Of </a:t>
            </a:r>
            <a:r>
              <a:rPr lang="en-US" dirty="0" smtClean="0">
                <a:latin typeface="Calibri" panose="020F0502020204030204" pitchFamily="34" charset="0"/>
                <a:cs typeface="Calibri" panose="020F0502020204030204" pitchFamily="34" charset="0"/>
              </a:rPr>
              <a:t>Self-Esteem</a:t>
            </a:r>
            <a:endParaRPr lang="en-GB" dirty="0"/>
          </a:p>
        </p:txBody>
      </p:sp>
      <p:sp>
        <p:nvSpPr>
          <p:cNvPr id="3" name="Text Placeholder 2"/>
          <p:cNvSpPr>
            <a:spLocks noGrp="1"/>
          </p:cNvSpPr>
          <p:nvPr>
            <p:ph type="body" idx="1"/>
          </p:nvPr>
        </p:nvSpPr>
        <p:spPr>
          <a:xfrm>
            <a:off x="838200" y="2115502"/>
            <a:ext cx="9563100" cy="3485197"/>
          </a:xfrm>
        </p:spPr>
        <p:txBody>
          <a:bodyPr>
            <a:normAutofit/>
          </a:bodyPr>
          <a:lstStyle/>
          <a:p>
            <a:r>
              <a:rPr lang="en-GB" sz="4000" b="0" dirty="0" smtClean="0"/>
              <a:t>If you have an envelope on your desk – can you open it, read it </a:t>
            </a:r>
            <a:r>
              <a:rPr lang="en-GB" sz="4000" b="0" smtClean="0"/>
              <a:t>and put your hand up</a:t>
            </a:r>
            <a:endParaRPr lang="en-GB" sz="4000" b="0" dirty="0"/>
          </a:p>
          <a:p>
            <a:r>
              <a:rPr lang="en-GB" sz="4000" b="0" dirty="0" smtClean="0"/>
              <a:t>Thank you in advance </a:t>
            </a:r>
            <a:endParaRPr lang="en-GB" sz="4000" b="0" dirty="0"/>
          </a:p>
        </p:txBody>
      </p:sp>
      <p:sp>
        <p:nvSpPr>
          <p:cNvPr id="7" name="Date Placeholder 6"/>
          <p:cNvSpPr>
            <a:spLocks noGrp="1"/>
          </p:cNvSpPr>
          <p:nvPr>
            <p:ph type="dt" sz="half" idx="10"/>
          </p:nvPr>
        </p:nvSpPr>
        <p:spPr/>
        <p:txBody>
          <a:bodyPr/>
          <a:lstStyle/>
          <a:p>
            <a:fld id="{2273CF90-8A15-423B-897E-DE1ED70BDD4C}" type="datetime5">
              <a:rPr lang="en-US" smtClean="0"/>
              <a:t>12-May-16</a:t>
            </a:fld>
            <a:endParaRPr lang="en-US"/>
          </a:p>
        </p:txBody>
      </p:sp>
      <p:sp>
        <p:nvSpPr>
          <p:cNvPr id="8" name="Footer Placeholder 7"/>
          <p:cNvSpPr>
            <a:spLocks noGrp="1"/>
          </p:cNvSpPr>
          <p:nvPr>
            <p:ph type="ftr" sz="quarter" idx="11"/>
          </p:nvPr>
        </p:nvSpPr>
        <p:spPr/>
        <p:txBody>
          <a:bodyPr/>
          <a:lstStyle/>
          <a:p>
            <a:r>
              <a:rPr lang="en-GB" smtClean="0"/>
              <a:t>Falkirk Council Educational Psychology Service </a:t>
            </a:r>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pPr/>
              <a:t>20</a:t>
            </a:fld>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1300" y="1359851"/>
            <a:ext cx="1230923" cy="984738"/>
          </a:xfrm>
          <a:prstGeom prst="rect">
            <a:avLst/>
          </a:prstGeom>
        </p:spPr>
      </p:pic>
    </p:spTree>
    <p:extLst>
      <p:ext uri="{BB962C8B-B14F-4D97-AF65-F5344CB8AC3E}">
        <p14:creationId xmlns:p14="http://schemas.microsoft.com/office/powerpoint/2010/main" val="1352873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273CF90-8A15-423B-897E-DE1ED70BDD4C}" type="datetime5">
              <a:rPr lang="en-US" smtClean="0"/>
              <a:t>12-May-16</a:t>
            </a:fld>
            <a:endParaRPr lang="en-US"/>
          </a:p>
        </p:txBody>
      </p:sp>
      <p:sp>
        <p:nvSpPr>
          <p:cNvPr id="8" name="Footer Placeholder 7"/>
          <p:cNvSpPr>
            <a:spLocks noGrp="1"/>
          </p:cNvSpPr>
          <p:nvPr>
            <p:ph type="ftr" sz="quarter" idx="11"/>
          </p:nvPr>
        </p:nvSpPr>
        <p:spPr/>
        <p:txBody>
          <a:bodyPr/>
          <a:lstStyle/>
          <a:p>
            <a:r>
              <a:rPr lang="en-GB" smtClean="0"/>
              <a:t>Falkirk Council Educational Psychology Service </a:t>
            </a:r>
            <a:endParaRPr lang="en-GB"/>
          </a:p>
        </p:txBody>
      </p:sp>
      <p:sp>
        <p:nvSpPr>
          <p:cNvPr id="9" name="Slide Number Placeholder 8"/>
          <p:cNvSpPr>
            <a:spLocks noGrp="1"/>
          </p:cNvSpPr>
          <p:nvPr>
            <p:ph type="sldNum" sz="quarter" idx="12"/>
          </p:nvPr>
        </p:nvSpPr>
        <p:spPr/>
        <p:txBody>
          <a:bodyPr/>
          <a:lstStyle/>
          <a:p>
            <a:fld id="{8FDBFFB2-86D9-4B8F-A59A-553A60B94BBE}" type="slidenum">
              <a:rPr lang="en-GB" smtClean="0"/>
              <a:pPr/>
              <a:t>21</a:t>
            </a:fld>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925830"/>
            <a:ext cx="6867607" cy="4674870"/>
          </a:xfrm>
          <a:prstGeom prst="rect">
            <a:avLst/>
          </a:prstGeom>
        </p:spPr>
      </p:pic>
    </p:spTree>
    <p:extLst>
      <p:ext uri="{BB962C8B-B14F-4D97-AF65-F5344CB8AC3E}">
        <p14:creationId xmlns:p14="http://schemas.microsoft.com/office/powerpoint/2010/main" val="3955848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244"/>
            <a:ext cx="12312869" cy="1200416"/>
          </a:xfrm>
        </p:spPr>
        <p:txBody>
          <a:bodyPr>
            <a:noAutofit/>
          </a:bodyPr>
          <a:lstStyle/>
          <a:p>
            <a:r>
              <a:rPr lang="en-US" sz="3600" dirty="0" smtClean="0">
                <a:latin typeface="Calibri" panose="020F0502020204030204" pitchFamily="34" charset="0"/>
                <a:cs typeface="Calibri" panose="020F0502020204030204" pitchFamily="34" charset="0"/>
              </a:rPr>
              <a:t>Nurture Principle 3</a:t>
            </a:r>
            <a:r>
              <a:rPr lang="en-US" sz="3600" cap="none" dirty="0" smtClean="0">
                <a:latin typeface="Calibri" panose="020F0502020204030204" pitchFamily="34" charset="0"/>
                <a:cs typeface="Calibri" panose="020F0502020204030204" pitchFamily="34" charset="0"/>
              </a:rPr>
              <a:t>:  </a:t>
            </a:r>
            <a:br>
              <a:rPr lang="en-US" sz="3600" cap="none" dirty="0" smtClean="0">
                <a:latin typeface="Calibri" panose="020F0502020204030204" pitchFamily="34" charset="0"/>
                <a:cs typeface="Calibri" panose="020F0502020204030204" pitchFamily="34" charset="0"/>
              </a:rPr>
            </a:br>
            <a:r>
              <a:rPr lang="en-US" sz="3600" cap="none" dirty="0" smtClean="0">
                <a:latin typeface="Calibri" panose="020F0502020204030204" pitchFamily="34" charset="0"/>
                <a:cs typeface="Calibri" panose="020F0502020204030204" pitchFamily="34" charset="0"/>
              </a:rPr>
              <a:t>Nurture Is Important For The Development Of Self-esteem</a:t>
            </a:r>
            <a:endParaRPr lang="en-US" sz="3600" cap="none"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377482" y="1661959"/>
            <a:ext cx="11570678" cy="996415"/>
          </a:xfrm>
        </p:spPr>
        <p:txBody>
          <a:bodyPr>
            <a:normAutofit/>
          </a:bodyPr>
          <a:lstStyle/>
          <a:p>
            <a:pPr algn="ctr"/>
            <a:r>
              <a:rPr lang="en-US" sz="2000" b="0" cap="none" dirty="0" smtClean="0">
                <a:latin typeface="Calibri" panose="020F0502020204030204" pitchFamily="34" charset="0"/>
                <a:cs typeface="Calibri" panose="020F0502020204030204" pitchFamily="34" charset="0"/>
              </a:rPr>
              <a:t>The overall approach should balance the need to support self-esteem and provide challenge and develop resilience as appropriate</a:t>
            </a:r>
            <a:endParaRPr lang="en-US" sz="2000" b="0" cap="none"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550986" y="3063240"/>
            <a:ext cx="11160368" cy="3036972"/>
          </a:xfrm>
        </p:spPr>
        <p:txBody>
          <a:bodyPr>
            <a:noAutofit/>
          </a:bodyPr>
          <a:lstStyle/>
          <a:p>
            <a:pPr marL="0" indent="0">
              <a:buNone/>
            </a:pPr>
            <a:r>
              <a:rPr lang="en-US" dirty="0" smtClean="0">
                <a:latin typeface="Calibri" panose="020F0502020204030204" pitchFamily="34" charset="0"/>
                <a:cs typeface="Calibri" panose="020F0502020204030204" pitchFamily="34" charset="0"/>
              </a:rPr>
              <a:t>Activity</a:t>
            </a:r>
          </a:p>
          <a:p>
            <a:r>
              <a:rPr lang="en-US" dirty="0" smtClean="0">
                <a:latin typeface="Calibri" panose="020F0502020204030204" pitchFamily="34" charset="0"/>
                <a:cs typeface="Calibri" panose="020F0502020204030204" pitchFamily="34" charset="0"/>
              </a:rPr>
              <a:t>In pairs:  </a:t>
            </a:r>
            <a:r>
              <a:rPr lang="en-US" sz="2800" cap="none" dirty="0" smtClean="0">
                <a:latin typeface="Calibri" panose="020F0502020204030204" pitchFamily="34" charset="0"/>
                <a:cs typeface="Calibri" panose="020F0502020204030204" pitchFamily="34" charset="0"/>
              </a:rPr>
              <a:t>Consider a time of personal challenge which you feel comfortable with sharing</a:t>
            </a:r>
          </a:p>
          <a:p>
            <a:r>
              <a:rPr lang="en-US" dirty="0" smtClean="0">
                <a:latin typeface="Calibri" panose="020F0502020204030204" pitchFamily="34" charset="0"/>
                <a:cs typeface="Calibri" panose="020F0502020204030204" pitchFamily="34" charset="0"/>
              </a:rPr>
              <a:t>Reflect on the social implications and emotions attached to this situation</a:t>
            </a:r>
          </a:p>
          <a:p>
            <a:r>
              <a:rPr lang="en-US" sz="2800" cap="none" dirty="0" smtClean="0">
                <a:latin typeface="Calibri" panose="020F0502020204030204" pitchFamily="34" charset="0"/>
                <a:cs typeface="Calibri" panose="020F0502020204030204" pitchFamily="34" charset="0"/>
              </a:rPr>
              <a:t>Which factors were important in resolving this challenge. </a:t>
            </a:r>
          </a:p>
          <a:p>
            <a:r>
              <a:rPr lang="en-US" sz="2800" cap="none" dirty="0" smtClean="0">
                <a:latin typeface="Calibri" panose="020F0502020204030204" pitchFamily="34" charset="0"/>
                <a:cs typeface="Calibri" panose="020F0502020204030204" pitchFamily="34" charset="0"/>
              </a:rPr>
              <a:t>What do you notice? </a:t>
            </a:r>
            <a:endParaRPr lang="en-US" sz="2800" cap="none" dirty="0">
              <a:latin typeface="Calibri" panose="020F0502020204030204" pitchFamily="34" charset="0"/>
              <a:cs typeface="Calibri" panose="020F0502020204030204" pitchFamily="34" charset="0"/>
            </a:endParaRPr>
          </a:p>
        </p:txBody>
      </p:sp>
      <p:sp>
        <p:nvSpPr>
          <p:cNvPr id="5" name="Date Placeholder 4"/>
          <p:cNvSpPr>
            <a:spLocks noGrp="1"/>
          </p:cNvSpPr>
          <p:nvPr>
            <p:ph type="dt" sz="half" idx="10"/>
          </p:nvPr>
        </p:nvSpPr>
        <p:spPr>
          <a:xfrm>
            <a:off x="9151391" y="6505078"/>
            <a:ext cx="964036" cy="228600"/>
          </a:xfrm>
        </p:spPr>
        <p:txBody>
          <a:bodyPr/>
          <a:lstStyle/>
          <a:p>
            <a:fld id="{073C9973-CBA7-41F8-9340-BEF33222D317}" type="datetime5">
              <a:rPr lang="en-US" smtClean="0">
                <a:solidFill>
                  <a:schemeClr val="tx2"/>
                </a:solidFill>
              </a:rPr>
              <a:t>12-May-16</a:t>
            </a:fld>
            <a:endParaRPr lang="en-US" dirty="0">
              <a:solidFill>
                <a:schemeClr val="tx2"/>
              </a:solidFill>
            </a:endParaRPr>
          </a:p>
        </p:txBody>
      </p:sp>
      <p:sp>
        <p:nvSpPr>
          <p:cNvPr id="6" name="Footer Placeholder 5"/>
          <p:cNvSpPr>
            <a:spLocks noGrp="1"/>
          </p:cNvSpPr>
          <p:nvPr>
            <p:ph type="ftr" sz="quarter" idx="11"/>
          </p:nvPr>
        </p:nvSpPr>
        <p:spPr>
          <a:xfrm>
            <a:off x="377482" y="6500511"/>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7" name="Slide Number Placeholder 6"/>
          <p:cNvSpPr>
            <a:spLocks noGrp="1"/>
          </p:cNvSpPr>
          <p:nvPr>
            <p:ph type="sldNum" sz="quarter" idx="12"/>
          </p:nvPr>
        </p:nvSpPr>
        <p:spPr>
          <a:xfrm>
            <a:off x="11534905" y="6380010"/>
            <a:ext cx="533399" cy="349101"/>
          </a:xfrm>
        </p:spPr>
        <p:txBody>
          <a:bodyPr/>
          <a:lstStyle/>
          <a:p>
            <a:fld id="{8FDBFFB2-86D9-4B8F-A59A-553A60B94BBE}" type="slidenum">
              <a:rPr lang="en-GB" smtClean="0"/>
              <a:pPr/>
              <a:t>22</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3347" y="2434969"/>
            <a:ext cx="1258007" cy="1006406"/>
          </a:xfrm>
          <a:prstGeom prst="rect">
            <a:avLst/>
          </a:prstGeom>
        </p:spPr>
      </p:pic>
    </p:spTree>
    <p:extLst>
      <p:ext uri="{BB962C8B-B14F-4D97-AF65-F5344CB8AC3E}">
        <p14:creationId xmlns:p14="http://schemas.microsoft.com/office/powerpoint/2010/main" val="955224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txBox="1">
            <a:spLocks/>
          </p:cNvSpPr>
          <p:nvPr/>
        </p:nvSpPr>
        <p:spPr>
          <a:xfrm>
            <a:off x="2208213" y="1600200"/>
            <a:ext cx="8429736" cy="823912"/>
          </a:xfrm>
          <a:prstGeom prst="rect">
            <a:avLst/>
          </a:prstGeom>
        </p:spPr>
        <p:txBody>
          <a:bodyPr/>
          <a:lst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a:lstStyle>
          <a:p>
            <a:endParaRPr lang="en-US" dirty="0"/>
          </a:p>
        </p:txBody>
      </p:sp>
      <p:sp>
        <p:nvSpPr>
          <p:cNvPr id="9" name="TextBox 8"/>
          <p:cNvSpPr txBox="1"/>
          <p:nvPr/>
        </p:nvSpPr>
        <p:spPr>
          <a:xfrm>
            <a:off x="572094" y="1787360"/>
            <a:ext cx="9623037" cy="4031873"/>
          </a:xfrm>
          <a:prstGeom prst="rect">
            <a:avLst/>
          </a:prstGeom>
          <a:noFill/>
        </p:spPr>
        <p:txBody>
          <a:bodyPr wrap="square" rtlCol="0">
            <a:spAutoFit/>
          </a:bodyPr>
          <a:lstStyle/>
          <a:p>
            <a:pPr marL="342900" indent="-342900">
              <a:buFont typeface="Wingdings" panose="05000000000000000000" pitchFamily="2" charset="2"/>
              <a:buChar char="ü"/>
            </a:pPr>
            <a:endParaRPr lang="en-GB" sz="2000" dirty="0" smtClean="0"/>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Reinforcement and feedback is clear and consistent with task</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A high level of positive attention and commentary. Focus placed on incremental progress : Joint target setting and review</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Identifies and shares personal achievements </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Celebration of success: Consistent concrete feedback to enhance social and emotional competencies </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Build opportunities for success – notebooks</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Support is given to gently challenge negative representations to re-frame stories and build skills and strengths. </a:t>
            </a:r>
          </a:p>
          <a:p>
            <a:pPr marL="342900" indent="-342900">
              <a:buFont typeface="Wingdings" panose="05000000000000000000" pitchFamily="2" charset="2"/>
              <a:buChar char="ü"/>
            </a:pPr>
            <a:endParaRPr lang="en-GB" sz="2000" dirty="0"/>
          </a:p>
        </p:txBody>
      </p:sp>
      <p:sp>
        <p:nvSpPr>
          <p:cNvPr id="10" name="Rectangle 9"/>
          <p:cNvSpPr/>
          <p:nvPr/>
        </p:nvSpPr>
        <p:spPr>
          <a:xfrm>
            <a:off x="716280" y="273568"/>
            <a:ext cx="10134171" cy="1354217"/>
          </a:xfrm>
          <a:prstGeom prst="rect">
            <a:avLst/>
          </a:prstGeom>
        </p:spPr>
        <p:txBody>
          <a:bodyPr wrap="square">
            <a:spAutoFit/>
          </a:bodyPr>
          <a:lstStyle/>
          <a:p>
            <a:r>
              <a:rPr lang="en-US" sz="3200" dirty="0" smtClean="0">
                <a:latin typeface="Calibri" panose="020F0502020204030204" pitchFamily="34" charset="0"/>
                <a:cs typeface="Calibri" panose="020F0502020204030204" pitchFamily="34" charset="0"/>
              </a:rPr>
              <a:t>Nurture Principle 3: </a:t>
            </a:r>
          </a:p>
          <a:p>
            <a:r>
              <a:rPr lang="en-US" sz="3200" dirty="0" smtClean="0">
                <a:latin typeface="Calibri" panose="020F0502020204030204" pitchFamily="34" charset="0"/>
                <a:cs typeface="Calibri" panose="020F0502020204030204" pitchFamily="34" charset="0"/>
              </a:rPr>
              <a:t>Nurture </a:t>
            </a:r>
            <a:r>
              <a:rPr lang="en-US" sz="3200" dirty="0">
                <a:latin typeface="Calibri" panose="020F0502020204030204" pitchFamily="34" charset="0"/>
                <a:cs typeface="Calibri" panose="020F0502020204030204" pitchFamily="34" charset="0"/>
              </a:rPr>
              <a:t>is important for the development of </a:t>
            </a:r>
            <a:r>
              <a:rPr lang="en-US" sz="3200" dirty="0" smtClean="0">
                <a:latin typeface="Calibri" panose="020F0502020204030204" pitchFamily="34" charset="0"/>
                <a:cs typeface="Calibri" panose="020F0502020204030204" pitchFamily="34" charset="0"/>
              </a:rPr>
              <a:t>self-esteem</a:t>
            </a:r>
          </a:p>
          <a:p>
            <a:endParaRPr lang="en-GB" dirty="0"/>
          </a:p>
        </p:txBody>
      </p:sp>
      <p:sp>
        <p:nvSpPr>
          <p:cNvPr id="2" name="Date Placeholder 1"/>
          <p:cNvSpPr>
            <a:spLocks noGrp="1"/>
          </p:cNvSpPr>
          <p:nvPr>
            <p:ph type="dt" sz="half" idx="10"/>
          </p:nvPr>
        </p:nvSpPr>
        <p:spPr>
          <a:xfrm>
            <a:off x="8974578" y="6505078"/>
            <a:ext cx="964036" cy="228600"/>
          </a:xfrm>
        </p:spPr>
        <p:txBody>
          <a:bodyPr/>
          <a:lstStyle/>
          <a:p>
            <a:fld id="{B2DD10FD-6C1A-4A00-9C88-DD2D05E82070}" type="datetime5">
              <a:rPr lang="en-US" smtClean="0">
                <a:solidFill>
                  <a:schemeClr val="tx2"/>
                </a:solidFill>
              </a:rPr>
              <a:t>12-May-16</a:t>
            </a:fld>
            <a:endParaRPr lang="en-US" dirty="0">
              <a:solidFill>
                <a:schemeClr val="tx2"/>
              </a:solidFill>
            </a:endParaRPr>
          </a:p>
        </p:txBody>
      </p:sp>
      <p:sp>
        <p:nvSpPr>
          <p:cNvPr id="3" name="Footer Placeholder 2"/>
          <p:cNvSpPr>
            <a:spLocks noGrp="1"/>
          </p:cNvSpPr>
          <p:nvPr>
            <p:ph type="ftr" sz="quarter" idx="11"/>
          </p:nvPr>
        </p:nvSpPr>
        <p:spPr>
          <a:xfrm>
            <a:off x="330589" y="650384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4" name="Slide Number Placeholder 3"/>
          <p:cNvSpPr>
            <a:spLocks noGrp="1"/>
          </p:cNvSpPr>
          <p:nvPr>
            <p:ph type="sldNum" sz="quarter" idx="12"/>
          </p:nvPr>
        </p:nvSpPr>
        <p:spPr>
          <a:xfrm>
            <a:off x="11533273" y="6383347"/>
            <a:ext cx="533399" cy="349101"/>
          </a:xfrm>
        </p:spPr>
        <p:txBody>
          <a:bodyPr/>
          <a:lstStyle/>
          <a:p>
            <a:fld id="{8FDBFFB2-86D9-4B8F-A59A-553A60B94BBE}" type="slidenum">
              <a:rPr lang="en-GB" smtClean="0"/>
              <a:pPr/>
              <a:t>23</a:t>
            </a:fld>
            <a:endParaRPr lang="en-GB" dirty="0"/>
          </a:p>
        </p:txBody>
      </p:sp>
    </p:spTree>
    <p:extLst>
      <p:ext uri="{BB962C8B-B14F-4D97-AF65-F5344CB8AC3E}">
        <p14:creationId xmlns:p14="http://schemas.microsoft.com/office/powerpoint/2010/main" val="3352944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02" y="1691640"/>
            <a:ext cx="10791497" cy="3642360"/>
          </a:xfrm>
        </p:spPr>
        <p:txBody>
          <a:bodyPr>
            <a:normAutofit/>
          </a:bodyPr>
          <a:lstStyle/>
          <a:p>
            <a:pPr marL="45720" indent="0">
              <a:buNone/>
            </a:pPr>
            <a:endParaRPr lang="en-US" sz="2800" cap="none" dirty="0" smtClean="0">
              <a:latin typeface="Calibri" panose="020F0502020204030204" pitchFamily="34" charset="0"/>
              <a:cs typeface="Calibri" panose="020F0502020204030204" pitchFamily="34" charset="0"/>
            </a:endParaRPr>
          </a:p>
          <a:p>
            <a:pPr marL="45720" indent="0">
              <a:buNone/>
            </a:pPr>
            <a:endParaRPr lang="en-US" sz="2800" dirty="0">
              <a:latin typeface="Calibri" panose="020F0502020204030204" pitchFamily="34" charset="0"/>
              <a:cs typeface="Calibri" panose="020F0502020204030204" pitchFamily="34" charset="0"/>
            </a:endParaRPr>
          </a:p>
          <a:p>
            <a:pPr marL="45720" indent="0">
              <a:buNone/>
            </a:pPr>
            <a:r>
              <a:rPr lang="en-US" sz="2800" cap="none" dirty="0" smtClean="0">
                <a:latin typeface="Calibri" panose="020F0502020204030204" pitchFamily="34" charset="0"/>
                <a:cs typeface="Calibri" panose="020F0502020204030204" pitchFamily="34" charset="0"/>
              </a:rPr>
              <a:t>In pairs discuss the comment on your desk </a:t>
            </a:r>
          </a:p>
          <a:p>
            <a:pPr marL="45720" indent="0">
              <a:buNone/>
            </a:pPr>
            <a:r>
              <a:rPr lang="en-US" sz="2800" cap="none" dirty="0" smtClean="0">
                <a:latin typeface="Calibri" panose="020F0502020204030204" pitchFamily="34" charset="0"/>
                <a:cs typeface="Calibri" panose="020F0502020204030204" pitchFamily="34" charset="0"/>
              </a:rPr>
              <a:t>Reflect on the impact this communication  may have on the young person</a:t>
            </a:r>
          </a:p>
          <a:p>
            <a:pPr marL="45720" indent="0">
              <a:buNone/>
            </a:pPr>
            <a:r>
              <a:rPr lang="en-US" sz="2800" cap="none" dirty="0" smtClean="0">
                <a:latin typeface="Calibri" panose="020F0502020204030204" pitchFamily="34" charset="0"/>
                <a:cs typeface="Calibri" panose="020F0502020204030204" pitchFamily="34" charset="0"/>
              </a:rPr>
              <a:t>How would you re-frame this </a:t>
            </a:r>
            <a:r>
              <a:rPr lang="en-US" sz="2800" dirty="0" smtClean="0">
                <a:latin typeface="Calibri" panose="020F0502020204030204" pitchFamily="34" charset="0"/>
                <a:cs typeface="Calibri" panose="020F0502020204030204" pitchFamily="34" charset="0"/>
              </a:rPr>
              <a:t>communication into a nurturing interaction? </a:t>
            </a:r>
          </a:p>
          <a:p>
            <a:pPr marL="45720" indent="0">
              <a:buNone/>
            </a:pPr>
            <a:endParaRPr lang="en-US" dirty="0"/>
          </a:p>
        </p:txBody>
      </p:sp>
      <p:sp>
        <p:nvSpPr>
          <p:cNvPr id="2" name="Date Placeholder 1"/>
          <p:cNvSpPr>
            <a:spLocks noGrp="1"/>
          </p:cNvSpPr>
          <p:nvPr>
            <p:ph type="dt" sz="half" idx="10"/>
          </p:nvPr>
        </p:nvSpPr>
        <p:spPr>
          <a:xfrm>
            <a:off x="8878047" y="6505078"/>
            <a:ext cx="964036" cy="228600"/>
          </a:xfrm>
        </p:spPr>
        <p:txBody>
          <a:bodyPr/>
          <a:lstStyle/>
          <a:p>
            <a:fld id="{5BE0116E-2BBB-4F7F-8553-866D6D53F666}" type="datetime5">
              <a:rPr lang="en-US" smtClean="0">
                <a:solidFill>
                  <a:schemeClr val="tx2"/>
                </a:solidFill>
              </a:rPr>
              <a:t>12-May-16</a:t>
            </a:fld>
            <a:endParaRPr lang="en-US" dirty="0">
              <a:solidFill>
                <a:schemeClr val="tx2"/>
              </a:solidFill>
            </a:endParaRPr>
          </a:p>
        </p:txBody>
      </p:sp>
      <p:sp>
        <p:nvSpPr>
          <p:cNvPr id="4" name="Footer Placeholder 3"/>
          <p:cNvSpPr>
            <a:spLocks noGrp="1"/>
          </p:cNvSpPr>
          <p:nvPr>
            <p:ph type="ftr" sz="quarter" idx="11"/>
          </p:nvPr>
        </p:nvSpPr>
        <p:spPr>
          <a:xfrm>
            <a:off x="409903" y="650384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526592" y="6383347"/>
            <a:ext cx="533399" cy="349101"/>
          </a:xfrm>
        </p:spPr>
        <p:txBody>
          <a:bodyPr/>
          <a:lstStyle/>
          <a:p>
            <a:fld id="{8FDBFFB2-86D9-4B8F-A59A-553A60B94BBE}" type="slidenum">
              <a:rPr lang="en-GB" smtClean="0"/>
              <a:pPr/>
              <a:t>24</a:t>
            </a:fld>
            <a:endParaRPr lang="en-GB" dirty="0"/>
          </a:p>
        </p:txBody>
      </p:sp>
      <p:sp>
        <p:nvSpPr>
          <p:cNvPr id="7" name="TextBox 6"/>
          <p:cNvSpPr txBox="1"/>
          <p:nvPr/>
        </p:nvSpPr>
        <p:spPr>
          <a:xfrm>
            <a:off x="409903" y="314228"/>
            <a:ext cx="10821977" cy="1077218"/>
          </a:xfrm>
          <a:prstGeom prst="rect">
            <a:avLst/>
          </a:prstGeom>
          <a:noFill/>
        </p:spPr>
        <p:txBody>
          <a:bodyPr wrap="square" rtlCol="0">
            <a:spAutoFit/>
          </a:bodyPr>
          <a:lstStyle/>
          <a:p>
            <a:r>
              <a:rPr lang="en-GB" sz="3200" dirty="0" smtClean="0">
                <a:solidFill>
                  <a:schemeClr val="tx2"/>
                </a:solidFill>
                <a:latin typeface="Calibri" panose="020F0502020204030204" pitchFamily="34" charset="0"/>
                <a:cs typeface="Calibri" panose="020F0502020204030204" pitchFamily="34" charset="0"/>
              </a:rPr>
              <a:t>Nurture Principle </a:t>
            </a:r>
            <a:r>
              <a:rPr lang="en-GB" sz="3200" dirty="0" smtClean="0">
                <a:latin typeface="Calibri" panose="020F0502020204030204" pitchFamily="34" charset="0"/>
                <a:cs typeface="Calibri" panose="020F0502020204030204" pitchFamily="34" charset="0"/>
              </a:rPr>
              <a:t>4:  </a:t>
            </a:r>
          </a:p>
          <a:p>
            <a:r>
              <a:rPr lang="en-GB" sz="3200" dirty="0" smtClean="0">
                <a:latin typeface="Calibri" panose="020F0502020204030204" pitchFamily="34" charset="0"/>
                <a:cs typeface="Calibri" panose="020F0502020204030204" pitchFamily="34" charset="0"/>
              </a:rPr>
              <a:t>Language is </a:t>
            </a:r>
            <a:r>
              <a:rPr lang="en-GB" sz="3200" dirty="0">
                <a:latin typeface="Calibri" panose="020F0502020204030204" pitchFamily="34" charset="0"/>
                <a:cs typeface="Calibri" panose="020F0502020204030204" pitchFamily="34" charset="0"/>
              </a:rPr>
              <a:t>u</a:t>
            </a:r>
            <a:r>
              <a:rPr lang="en-GB" sz="3200" dirty="0" smtClean="0">
                <a:latin typeface="Calibri" panose="020F0502020204030204" pitchFamily="34" charset="0"/>
                <a:cs typeface="Calibri" panose="020F0502020204030204" pitchFamily="34" charset="0"/>
              </a:rPr>
              <a:t>nderstood as a vital means of communication</a:t>
            </a:r>
            <a:endParaRPr lang="en-GB" sz="3200"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9956" y="563854"/>
            <a:ext cx="1463848" cy="1171078"/>
          </a:xfrm>
          <a:prstGeom prst="rect">
            <a:avLst/>
          </a:prstGeom>
        </p:spPr>
      </p:pic>
    </p:spTree>
    <p:extLst>
      <p:ext uri="{BB962C8B-B14F-4D97-AF65-F5344CB8AC3E}">
        <p14:creationId xmlns:p14="http://schemas.microsoft.com/office/powerpoint/2010/main" val="147088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18941"/>
            <a:ext cx="12192000" cy="1077218"/>
          </a:xfrm>
          <a:prstGeom prst="rect">
            <a:avLst/>
          </a:prstGeom>
          <a:noFill/>
        </p:spPr>
        <p:txBody>
          <a:bodyPr wrap="square" rtlCol="0">
            <a:spAutoFit/>
          </a:bodyPr>
          <a:lstStyle/>
          <a:p>
            <a:r>
              <a:rPr lang="en-GB" sz="3200" dirty="0" smtClean="0">
                <a:solidFill>
                  <a:schemeClr val="tx2"/>
                </a:solidFill>
                <a:latin typeface="Calibri" panose="020F0502020204030204" pitchFamily="34" charset="0"/>
                <a:cs typeface="Calibri" panose="020F0502020204030204" pitchFamily="34" charset="0"/>
              </a:rPr>
              <a:t> Nurture Principle </a:t>
            </a:r>
            <a:r>
              <a:rPr lang="en-GB" sz="3200" dirty="0" smtClean="0">
                <a:latin typeface="Calibri" panose="020F0502020204030204" pitchFamily="34" charset="0"/>
                <a:cs typeface="Calibri" panose="020F0502020204030204" pitchFamily="34" charset="0"/>
              </a:rPr>
              <a:t>4:  </a:t>
            </a:r>
          </a:p>
          <a:p>
            <a:r>
              <a:rPr lang="en-GB" sz="3200" dirty="0" smtClean="0">
                <a:latin typeface="Calibri" panose="020F0502020204030204" pitchFamily="34" charset="0"/>
                <a:cs typeface="Calibri" panose="020F0502020204030204" pitchFamily="34" charset="0"/>
              </a:rPr>
              <a:t> Language is </a:t>
            </a:r>
            <a:r>
              <a:rPr lang="en-GB" sz="3200" dirty="0">
                <a:latin typeface="Calibri" panose="020F0502020204030204" pitchFamily="34" charset="0"/>
                <a:cs typeface="Calibri" panose="020F0502020204030204" pitchFamily="34" charset="0"/>
              </a:rPr>
              <a:t>u</a:t>
            </a:r>
            <a:r>
              <a:rPr lang="en-GB" sz="3200" dirty="0" smtClean="0">
                <a:latin typeface="Calibri" panose="020F0502020204030204" pitchFamily="34" charset="0"/>
                <a:cs typeface="Calibri" panose="020F0502020204030204" pitchFamily="34" charset="0"/>
              </a:rPr>
              <a:t>nderstood as a vital means of communication</a:t>
            </a:r>
            <a:endParaRPr lang="en-GB" sz="3200" dirty="0">
              <a:latin typeface="Calibri" panose="020F0502020204030204" pitchFamily="34" charset="0"/>
              <a:cs typeface="Calibri" panose="020F0502020204030204" pitchFamily="34" charset="0"/>
            </a:endParaRPr>
          </a:p>
        </p:txBody>
      </p:sp>
      <p:sp>
        <p:nvSpPr>
          <p:cNvPr id="3" name="TextBox 2"/>
          <p:cNvSpPr txBox="1"/>
          <p:nvPr/>
        </p:nvSpPr>
        <p:spPr>
          <a:xfrm>
            <a:off x="255158" y="1814021"/>
            <a:ext cx="11681684" cy="406265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All communication should rooted in nurture. Development of respectful, consistent positive interaction. </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Clear articulation of expected behaviours: Careful listening, clarifying, summarising, checking out.  </a:t>
            </a: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Children and young people are given the appropriate level of support and challenge to develop these behaviours and these opportunities should be noted in planning.</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Language is framed to support with the expression of emotions. </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Language used is clear, explicit and developmentally appropriate. </a:t>
            </a:r>
          </a:p>
          <a:p>
            <a:pPr marL="342900" indent="-342900">
              <a:buFont typeface="Arial" panose="020B0604020202020204" pitchFamily="34" charset="0"/>
              <a:buChar char="•"/>
            </a:pPr>
            <a:r>
              <a:rPr lang="en-GB" sz="2400" dirty="0" smtClean="0">
                <a:latin typeface="Calibri" panose="020F0502020204030204" pitchFamily="34" charset="0"/>
                <a:cs typeface="Calibri" panose="020F0502020204030204" pitchFamily="34" charset="0"/>
              </a:rPr>
              <a:t>Communication should envelope core strands of nurturing communication: Claiming, Attunement, Resilience, Emotional Regulation and Social Skills Development</a:t>
            </a:r>
          </a:p>
          <a:p>
            <a:pPr marL="285750" indent="-285750">
              <a:buFont typeface="Comic Sans MS" panose="030F0702030302020204" pitchFamily="66" charset="0"/>
              <a:buChar char="*"/>
            </a:pPr>
            <a:endParaRPr lang="en-GB" dirty="0">
              <a:latin typeface="Comic Sans MS" panose="030F0702030302020204" pitchFamily="66" charset="0"/>
            </a:endParaRPr>
          </a:p>
        </p:txBody>
      </p:sp>
      <p:sp>
        <p:nvSpPr>
          <p:cNvPr id="4" name="Date Placeholder 3"/>
          <p:cNvSpPr>
            <a:spLocks noGrp="1"/>
          </p:cNvSpPr>
          <p:nvPr>
            <p:ph type="dt" sz="half" idx="10"/>
          </p:nvPr>
        </p:nvSpPr>
        <p:spPr>
          <a:xfrm>
            <a:off x="9010714" y="6503848"/>
            <a:ext cx="964036" cy="228600"/>
          </a:xfrm>
        </p:spPr>
        <p:txBody>
          <a:bodyPr/>
          <a:lstStyle/>
          <a:p>
            <a:fld id="{A0BBB26E-6042-4BE0-8DBC-FC620E65084B}"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463160" y="650384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61455" y="6383347"/>
            <a:ext cx="533399" cy="349101"/>
          </a:xfrm>
        </p:spPr>
        <p:txBody>
          <a:bodyPr/>
          <a:lstStyle/>
          <a:p>
            <a:fld id="{8FDBFFB2-86D9-4B8F-A59A-553A60B94BBE}" type="slidenum">
              <a:rPr lang="en-GB" smtClean="0"/>
              <a:pPr/>
              <a:t>25</a:t>
            </a:fld>
            <a:endParaRPr lang="en-GB" dirty="0"/>
          </a:p>
        </p:txBody>
      </p:sp>
    </p:spTree>
    <p:extLst>
      <p:ext uri="{BB962C8B-B14F-4D97-AF65-F5344CB8AC3E}">
        <p14:creationId xmlns:p14="http://schemas.microsoft.com/office/powerpoint/2010/main" val="6796471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Nurture Principle 5: All Behaviour is Communication </a:t>
            </a:r>
          </a:p>
        </p:txBody>
      </p:sp>
      <p:sp>
        <p:nvSpPr>
          <p:cNvPr id="3" name="Content Placeholder 2"/>
          <p:cNvSpPr>
            <a:spLocks noGrp="1"/>
          </p:cNvSpPr>
          <p:nvPr>
            <p:ph idx="1"/>
          </p:nvPr>
        </p:nvSpPr>
        <p:spPr/>
        <p:txBody>
          <a:bodyPr/>
          <a:lstStyle/>
          <a:p>
            <a:pPr marL="0" indent="0">
              <a:buNone/>
            </a:pPr>
            <a:r>
              <a:rPr lang="en-GB" dirty="0" smtClean="0"/>
              <a:t>Personal and group task from Session Two</a:t>
            </a:r>
          </a:p>
          <a:p>
            <a:r>
              <a:rPr lang="en-GB" dirty="0"/>
              <a:t>Initial Reactions to the assessment tools</a:t>
            </a:r>
          </a:p>
          <a:p>
            <a:pPr marL="0" indent="0">
              <a:buNone/>
            </a:pPr>
            <a:r>
              <a:rPr lang="en-GB" dirty="0"/>
              <a:t>	- e.g. user friendliness, time, relevance, </a:t>
            </a:r>
            <a:r>
              <a:rPr lang="en-GB" dirty="0" smtClean="0"/>
              <a:t>challenges</a:t>
            </a:r>
          </a:p>
          <a:p>
            <a:pPr marL="0" indent="0">
              <a:buNone/>
            </a:pPr>
            <a:endParaRPr lang="en-GB" dirty="0"/>
          </a:p>
          <a:p>
            <a:r>
              <a:rPr lang="en-GB" dirty="0" smtClean="0"/>
              <a:t>What were your key findings and how would you relate these findings to the nurture principles and understanding of attachment theory.</a:t>
            </a:r>
          </a:p>
          <a:p>
            <a:pPr marL="0" indent="0">
              <a:buNone/>
            </a:pPr>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26</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831" y="365125"/>
            <a:ext cx="1441938" cy="1153550"/>
          </a:xfrm>
          <a:prstGeom prst="rect">
            <a:avLst/>
          </a:prstGeom>
        </p:spPr>
      </p:pic>
    </p:spTree>
    <p:extLst>
      <p:ext uri="{BB962C8B-B14F-4D97-AF65-F5344CB8AC3E}">
        <p14:creationId xmlns:p14="http://schemas.microsoft.com/office/powerpoint/2010/main" val="2391218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459" y="1901206"/>
            <a:ext cx="11496541" cy="3476437"/>
          </a:xfrm>
        </p:spPr>
        <p:txBody>
          <a:bodyPr>
            <a:normAutofit/>
          </a:bodyPr>
          <a:lstStyle/>
          <a:p>
            <a:pPr marL="45720" indent="0">
              <a:buNone/>
            </a:pPr>
            <a:r>
              <a:rPr lang="en-GB" sz="2800" cap="none" dirty="0" smtClean="0">
                <a:latin typeface="Calibri" panose="020F0502020204030204" pitchFamily="34" charset="0"/>
                <a:cs typeface="Calibri" panose="020F0502020204030204" pitchFamily="34" charset="0"/>
              </a:rPr>
              <a:t>Behaviours </a:t>
            </a:r>
            <a:r>
              <a:rPr lang="en-GB" sz="2800" dirty="0" smtClean="0">
                <a:latin typeface="Calibri" panose="020F0502020204030204" pitchFamily="34" charset="0"/>
                <a:cs typeface="Calibri" panose="020F0502020204030204" pitchFamily="34" charset="0"/>
              </a:rPr>
              <a:t>can mask true feelings</a:t>
            </a:r>
            <a:endParaRPr lang="en-GB" sz="2800" cap="none" dirty="0" smtClean="0">
              <a:latin typeface="Calibri" panose="020F0502020204030204" pitchFamily="34" charset="0"/>
              <a:cs typeface="Calibri" panose="020F0502020204030204" pitchFamily="34" charset="0"/>
            </a:endParaRPr>
          </a:p>
          <a:p>
            <a:pPr marL="45720" indent="0">
              <a:buNone/>
            </a:pPr>
            <a:r>
              <a:rPr lang="en-GB" sz="2800" dirty="0" smtClean="0">
                <a:latin typeface="Calibri" panose="020F0502020204030204" pitchFamily="34" charset="0"/>
                <a:cs typeface="Calibri" panose="020F0502020204030204" pitchFamily="34" charset="0"/>
              </a:rPr>
              <a:t>In state of flux – expectations of different environments</a:t>
            </a:r>
            <a:endParaRPr lang="en-GB" sz="2800" cap="none" dirty="0" smtClean="0">
              <a:latin typeface="Calibri" panose="020F0502020204030204" pitchFamily="34" charset="0"/>
              <a:cs typeface="Calibri" panose="020F0502020204030204" pitchFamily="34" charset="0"/>
            </a:endParaRPr>
          </a:p>
          <a:p>
            <a:pPr marL="45720" indent="0">
              <a:buNone/>
            </a:pPr>
            <a:r>
              <a:rPr lang="en-GB" sz="2800" dirty="0" smtClean="0">
                <a:latin typeface="Calibri" panose="020F0502020204030204" pitchFamily="34" charset="0"/>
                <a:cs typeface="Calibri" panose="020F0502020204030204" pitchFamily="34" charset="0"/>
              </a:rPr>
              <a:t>Adult emotional reaction to the behaviour – how this links to our communicative behaviour</a:t>
            </a:r>
          </a:p>
          <a:p>
            <a:pPr marL="45720" indent="0">
              <a:buNone/>
            </a:pPr>
            <a:r>
              <a:rPr lang="en-GB" sz="2800" dirty="0" smtClean="0">
                <a:latin typeface="Calibri" panose="020F0502020204030204" pitchFamily="34" charset="0"/>
                <a:cs typeface="Calibri" panose="020F0502020204030204" pitchFamily="34" charset="0"/>
              </a:rPr>
              <a:t>Be curious – don’t look at behaviour in isolation</a:t>
            </a:r>
            <a:endParaRPr lang="en-GB" sz="2800" cap="none" dirty="0" smtClean="0">
              <a:latin typeface="Calibri" panose="020F0502020204030204" pitchFamily="34" charset="0"/>
              <a:cs typeface="Calibri" panose="020F0502020204030204" pitchFamily="34" charset="0"/>
            </a:endParaRPr>
          </a:p>
          <a:p>
            <a:pPr marL="45720" indent="0">
              <a:buNone/>
            </a:pPr>
            <a:r>
              <a:rPr lang="en-GB" sz="2800" cap="none" dirty="0" smtClean="0">
                <a:latin typeface="Calibri" panose="020F0502020204030204" pitchFamily="34" charset="0"/>
                <a:cs typeface="Calibri" panose="020F0502020204030204" pitchFamily="34" charset="0"/>
              </a:rPr>
              <a:t>Reflection on contextual factors </a:t>
            </a:r>
          </a:p>
          <a:p>
            <a:pPr marL="45720" indent="0">
              <a:buNone/>
            </a:pPr>
            <a:r>
              <a:rPr lang="en-GB" sz="2800" cap="none" dirty="0" smtClean="0">
                <a:latin typeface="Calibri" panose="020F0502020204030204" pitchFamily="34" charset="0"/>
                <a:cs typeface="Calibri" panose="020F0502020204030204" pitchFamily="34" charset="0"/>
              </a:rPr>
              <a:t>Peer support, case conferencing to unpack the function of the behaviour</a:t>
            </a:r>
            <a:endParaRPr lang="en-GB" sz="2800" dirty="0" smtClean="0">
              <a:latin typeface="Calibri" panose="020F0502020204030204" pitchFamily="34" charset="0"/>
              <a:cs typeface="Calibri" panose="020F0502020204030204" pitchFamily="34" charset="0"/>
            </a:endParaRPr>
          </a:p>
        </p:txBody>
      </p:sp>
      <p:sp>
        <p:nvSpPr>
          <p:cNvPr id="2" name="Date Placeholder 1"/>
          <p:cNvSpPr>
            <a:spLocks noGrp="1"/>
          </p:cNvSpPr>
          <p:nvPr>
            <p:ph type="dt" sz="half" idx="10"/>
          </p:nvPr>
        </p:nvSpPr>
        <p:spPr>
          <a:xfrm>
            <a:off x="8738048" y="6500511"/>
            <a:ext cx="964036" cy="228600"/>
          </a:xfrm>
        </p:spPr>
        <p:txBody>
          <a:bodyPr/>
          <a:lstStyle/>
          <a:p>
            <a:fld id="{18513858-E055-46CD-A7D6-A9EA60EF064F}" type="datetime5">
              <a:rPr lang="en-US" smtClean="0">
                <a:solidFill>
                  <a:schemeClr val="tx2"/>
                </a:solidFill>
              </a:rPr>
              <a:t>12-May-16</a:t>
            </a:fld>
            <a:endParaRPr lang="en-US" dirty="0">
              <a:solidFill>
                <a:schemeClr val="tx2"/>
              </a:solidFill>
            </a:endParaRPr>
          </a:p>
        </p:txBody>
      </p:sp>
      <p:sp>
        <p:nvSpPr>
          <p:cNvPr id="4" name="Footer Placeholder 3"/>
          <p:cNvSpPr>
            <a:spLocks noGrp="1"/>
          </p:cNvSpPr>
          <p:nvPr>
            <p:ph type="ftr" sz="quarter" idx="11"/>
          </p:nvPr>
        </p:nvSpPr>
        <p:spPr>
          <a:xfrm>
            <a:off x="382139" y="6500511"/>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87029" y="6380010"/>
            <a:ext cx="533399" cy="349101"/>
          </a:xfrm>
        </p:spPr>
        <p:txBody>
          <a:bodyPr/>
          <a:lstStyle/>
          <a:p>
            <a:fld id="{8FDBFFB2-86D9-4B8F-A59A-553A60B94BBE}" type="slidenum">
              <a:rPr lang="en-GB" smtClean="0"/>
              <a:pPr/>
              <a:t>27</a:t>
            </a:fld>
            <a:endParaRPr lang="en-GB" dirty="0"/>
          </a:p>
        </p:txBody>
      </p:sp>
      <p:sp>
        <p:nvSpPr>
          <p:cNvPr id="7" name="TextBox 6"/>
          <p:cNvSpPr txBox="1"/>
          <p:nvPr/>
        </p:nvSpPr>
        <p:spPr>
          <a:xfrm>
            <a:off x="110368" y="522352"/>
            <a:ext cx="12192000" cy="1077218"/>
          </a:xfrm>
          <a:prstGeom prst="rect">
            <a:avLst/>
          </a:prstGeom>
          <a:noFill/>
        </p:spPr>
        <p:txBody>
          <a:bodyPr wrap="square" rtlCol="0">
            <a:spAutoFit/>
          </a:bodyPr>
          <a:lstStyle/>
          <a:p>
            <a:r>
              <a:rPr lang="en-GB" sz="3200" dirty="0" smtClean="0">
                <a:solidFill>
                  <a:schemeClr val="tx2"/>
                </a:solidFill>
                <a:latin typeface="Calibri" panose="020F0502020204030204" pitchFamily="34" charset="0"/>
                <a:cs typeface="Calibri" panose="020F0502020204030204" pitchFamily="34" charset="0"/>
              </a:rPr>
              <a:t>Nurture Principle </a:t>
            </a:r>
            <a:r>
              <a:rPr lang="en-GB" sz="3200" dirty="0">
                <a:latin typeface="Calibri" panose="020F0502020204030204" pitchFamily="34" charset="0"/>
                <a:cs typeface="Calibri" panose="020F0502020204030204" pitchFamily="34" charset="0"/>
              </a:rPr>
              <a:t>5</a:t>
            </a:r>
            <a:r>
              <a:rPr lang="en-GB" sz="3200" dirty="0" smtClean="0">
                <a:latin typeface="Calibri" panose="020F0502020204030204" pitchFamily="34" charset="0"/>
                <a:cs typeface="Calibri" panose="020F0502020204030204" pitchFamily="34" charset="0"/>
              </a:rPr>
              <a:t>:  </a:t>
            </a:r>
          </a:p>
          <a:p>
            <a:r>
              <a:rPr lang="en-GB" sz="3200" dirty="0" smtClean="0">
                <a:latin typeface="Calibri" panose="020F0502020204030204" pitchFamily="34" charset="0"/>
                <a:cs typeface="Calibri" panose="020F0502020204030204" pitchFamily="34" charset="0"/>
              </a:rPr>
              <a:t>All Behaviour is Communication </a:t>
            </a:r>
          </a:p>
        </p:txBody>
      </p:sp>
    </p:spTree>
    <p:extLst>
      <p:ext uri="{BB962C8B-B14F-4D97-AF65-F5344CB8AC3E}">
        <p14:creationId xmlns:p14="http://schemas.microsoft.com/office/powerpoint/2010/main" val="608272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
            <a:ext cx="12192000" cy="1139321"/>
          </a:xfrm>
        </p:spPr>
        <p:txBody>
          <a:bodyPr>
            <a:normAutofit fontScale="90000"/>
          </a:bodyPr>
          <a:lstStyle/>
          <a:p>
            <a:r>
              <a:rPr lang="en-US" sz="4400" cap="none" dirty="0" smtClean="0">
                <a:latin typeface="Calibri" panose="020F0502020204030204" pitchFamily="34" charset="0"/>
                <a:cs typeface="Calibri" panose="020F0502020204030204" pitchFamily="34" charset="0"/>
              </a:rPr>
              <a:t>Nurture Principle 6: </a:t>
            </a:r>
            <a:br>
              <a:rPr lang="en-US" sz="4400" cap="none" dirty="0" smtClean="0">
                <a:latin typeface="Calibri" panose="020F0502020204030204" pitchFamily="34" charset="0"/>
                <a:cs typeface="Calibri" panose="020F0502020204030204" pitchFamily="34" charset="0"/>
              </a:rPr>
            </a:br>
            <a:r>
              <a:rPr lang="en-US" sz="4400" cap="none" dirty="0" smtClean="0">
                <a:latin typeface="Calibri" panose="020F0502020204030204" pitchFamily="34" charset="0"/>
                <a:cs typeface="Calibri" panose="020F0502020204030204" pitchFamily="34" charset="0"/>
              </a:rPr>
              <a:t>Transitions Are Significant In The Lives Of Children</a:t>
            </a:r>
            <a:endParaRPr lang="en-US" sz="4400" cap="none"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167640" y="1725999"/>
            <a:ext cx="11628120" cy="3538067"/>
          </a:xfrm>
        </p:spPr>
        <p:txBody>
          <a:bodyPr>
            <a:normAutofit fontScale="92500"/>
          </a:bodyPr>
          <a:lstStyle/>
          <a:p>
            <a:r>
              <a:rPr lang="en-US" sz="2600" cap="none" dirty="0" smtClean="0">
                <a:solidFill>
                  <a:schemeClr val="tx1"/>
                </a:solidFill>
                <a:latin typeface="Calibri" panose="020F0502020204030204" pitchFamily="34" charset="0"/>
                <a:cs typeface="Calibri" panose="020F0502020204030204" pitchFamily="34" charset="0"/>
              </a:rPr>
              <a:t>In small groups consider how many transitions our young people may have to negotiate in one day. </a:t>
            </a:r>
          </a:p>
          <a:p>
            <a:pPr marL="457200" indent="-457200">
              <a:buFont typeface="Arial" panose="020B0604020202020204" pitchFamily="34" charset="0"/>
              <a:buChar char="•"/>
            </a:pPr>
            <a:r>
              <a:rPr lang="en-US" sz="2600" cap="none" dirty="0" smtClean="0">
                <a:solidFill>
                  <a:schemeClr val="tx1"/>
                </a:solidFill>
                <a:latin typeface="Calibri" panose="020F0502020204030204" pitchFamily="34" charset="0"/>
                <a:cs typeface="Calibri" panose="020F0502020204030204" pitchFamily="34" charset="0"/>
              </a:rPr>
              <a:t>Nursery </a:t>
            </a:r>
          </a:p>
          <a:p>
            <a:pPr marL="457200" indent="-457200">
              <a:buFont typeface="Arial" panose="020B0604020202020204" pitchFamily="34" charset="0"/>
              <a:buChar char="•"/>
            </a:pPr>
            <a:r>
              <a:rPr lang="en-US" sz="2600" cap="none" dirty="0" smtClean="0">
                <a:solidFill>
                  <a:schemeClr val="tx1"/>
                </a:solidFill>
                <a:latin typeface="Calibri" panose="020F0502020204030204" pitchFamily="34" charset="0"/>
                <a:cs typeface="Calibri" panose="020F0502020204030204" pitchFamily="34" charset="0"/>
              </a:rPr>
              <a:t>Primary </a:t>
            </a:r>
          </a:p>
          <a:p>
            <a:pPr marL="457200" indent="-457200">
              <a:buFont typeface="Arial" panose="020B0604020202020204" pitchFamily="34" charset="0"/>
              <a:buChar char="•"/>
            </a:pPr>
            <a:r>
              <a:rPr lang="en-US" sz="2600" cap="none" dirty="0" smtClean="0">
                <a:solidFill>
                  <a:schemeClr val="tx1"/>
                </a:solidFill>
                <a:latin typeface="Calibri" panose="020F0502020204030204" pitchFamily="34" charset="0"/>
                <a:cs typeface="Calibri" panose="020F0502020204030204" pitchFamily="34" charset="0"/>
              </a:rPr>
              <a:t>Secondary </a:t>
            </a:r>
          </a:p>
          <a:p>
            <a:pPr marL="457200" indent="-457200">
              <a:buFont typeface="Arial" panose="020B0604020202020204" pitchFamily="34" charset="0"/>
              <a:buChar char="•"/>
            </a:pPr>
            <a:endParaRPr lang="en-US" sz="2600" cap="none" dirty="0" smtClean="0">
              <a:solidFill>
                <a:schemeClr val="tx1"/>
              </a:solidFill>
              <a:latin typeface="Calibri" panose="020F0502020204030204" pitchFamily="34" charset="0"/>
              <a:cs typeface="Calibri" panose="020F0502020204030204" pitchFamily="34" charset="0"/>
            </a:endParaRPr>
          </a:p>
          <a:p>
            <a:r>
              <a:rPr lang="en-US" sz="2600" cap="none" dirty="0" smtClean="0">
                <a:solidFill>
                  <a:schemeClr val="tx1"/>
                </a:solidFill>
                <a:latin typeface="Calibri" panose="020F0502020204030204" pitchFamily="34" charset="0"/>
                <a:cs typeface="Calibri" panose="020F0502020204030204" pitchFamily="34" charset="0"/>
              </a:rPr>
              <a:t>Consider the impact this has on social, emotional and cognitive development </a:t>
            </a:r>
          </a:p>
          <a:p>
            <a:r>
              <a:rPr lang="en-US" sz="2600" cap="none" dirty="0" smtClean="0">
                <a:solidFill>
                  <a:schemeClr val="tx1"/>
                </a:solidFill>
                <a:latin typeface="Calibri" panose="020F0502020204030204" pitchFamily="34" charset="0"/>
                <a:cs typeface="Calibri" panose="020F0502020204030204" pitchFamily="34" charset="0"/>
              </a:rPr>
              <a:t>Consider the impact this may have on a young person with attachment related difficulties </a:t>
            </a:r>
          </a:p>
          <a:p>
            <a:pPr marL="342900" indent="-342900">
              <a:buFont typeface="Wingdings" panose="05000000000000000000" pitchFamily="2" charset="2"/>
              <a:buChar char="ü"/>
            </a:pPr>
            <a:endParaRPr lang="en-US" cap="none" dirty="0"/>
          </a:p>
        </p:txBody>
      </p:sp>
      <p:sp>
        <p:nvSpPr>
          <p:cNvPr id="4" name="Date Placeholder 3"/>
          <p:cNvSpPr>
            <a:spLocks noGrp="1"/>
          </p:cNvSpPr>
          <p:nvPr>
            <p:ph type="dt" sz="half" idx="10"/>
          </p:nvPr>
        </p:nvSpPr>
        <p:spPr>
          <a:xfrm>
            <a:off x="9444467" y="6505078"/>
            <a:ext cx="964036" cy="228600"/>
          </a:xfrm>
        </p:spPr>
        <p:txBody>
          <a:bodyPr/>
          <a:lstStyle/>
          <a:p>
            <a:fld id="{441C6ACF-2EFF-4084-91B6-05107EE8CEC0}"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553329"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31315" y="6384577"/>
            <a:ext cx="533399" cy="349101"/>
          </a:xfrm>
        </p:spPr>
        <p:txBody>
          <a:bodyPr/>
          <a:lstStyle/>
          <a:p>
            <a:fld id="{8FDBFFB2-86D9-4B8F-A59A-553A60B94BBE}" type="slidenum">
              <a:rPr lang="en-GB" smtClean="0"/>
              <a:pPr/>
              <a:t>28</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015" y="320261"/>
            <a:ext cx="1466699" cy="1173359"/>
          </a:xfrm>
          <a:prstGeom prst="rect">
            <a:avLst/>
          </a:prstGeom>
        </p:spPr>
      </p:pic>
    </p:spTree>
    <p:extLst>
      <p:ext uri="{BB962C8B-B14F-4D97-AF65-F5344CB8AC3E}">
        <p14:creationId xmlns:p14="http://schemas.microsoft.com/office/powerpoint/2010/main" val="1715569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502188"/>
            <a:ext cx="10534918" cy="1011410"/>
          </a:xfrm>
        </p:spPr>
        <p:txBody>
          <a:bodyPr>
            <a:normAutofit fontScale="90000"/>
          </a:bodyPr>
          <a:lstStyle/>
          <a:p>
            <a:r>
              <a:rPr lang="en-US" sz="3600" dirty="0" smtClean="0">
                <a:latin typeface="Calibri" panose="020F0502020204030204" pitchFamily="34" charset="0"/>
                <a:cs typeface="Calibri" panose="020F0502020204030204" pitchFamily="34" charset="0"/>
              </a:rPr>
              <a:t>Nurture Principle 6:</a:t>
            </a:r>
            <a:r>
              <a:rPr lang="en-US" sz="3600" cap="none" dirty="0" smtClean="0">
                <a:latin typeface="Calibri" panose="020F0502020204030204" pitchFamily="34" charset="0"/>
                <a:cs typeface="Calibri" panose="020F0502020204030204" pitchFamily="34" charset="0"/>
              </a:rPr>
              <a:t> </a:t>
            </a:r>
            <a:br>
              <a:rPr lang="en-US" sz="3600" cap="none" dirty="0" smtClean="0">
                <a:latin typeface="Calibri" panose="020F0502020204030204" pitchFamily="34" charset="0"/>
                <a:cs typeface="Calibri" panose="020F0502020204030204" pitchFamily="34" charset="0"/>
              </a:rPr>
            </a:br>
            <a:r>
              <a:rPr lang="en-US" sz="3600" cap="none" dirty="0" smtClean="0">
                <a:latin typeface="Calibri" panose="020F0502020204030204" pitchFamily="34" charset="0"/>
                <a:cs typeface="Calibri" panose="020F0502020204030204" pitchFamily="34" charset="0"/>
              </a:rPr>
              <a:t>Transitions Are Significant In The Lives Of Children</a:t>
            </a:r>
            <a:endParaRPr lang="en-GB" sz="3600" cap="none"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59080" y="1737011"/>
            <a:ext cx="11612880" cy="4038949"/>
          </a:xfrm>
        </p:spPr>
        <p:txBody>
          <a:bodyPr>
            <a:normAutofit/>
          </a:bodyPr>
          <a:lstStyle/>
          <a:p>
            <a:pPr marL="342900" indent="-342900" algn="l">
              <a:buFont typeface="Arial" panose="020B0604020202020204" pitchFamily="34" charset="0"/>
              <a:buChar char="•"/>
            </a:pPr>
            <a:r>
              <a:rPr lang="en-GB" sz="2400" cap="none" dirty="0" smtClean="0">
                <a:solidFill>
                  <a:schemeClr val="tx1"/>
                </a:solidFill>
                <a:latin typeface="Calibri" panose="020F0502020204030204" pitchFamily="34" charset="0"/>
                <a:cs typeface="Calibri" panose="020F0502020204030204" pitchFamily="34" charset="0"/>
              </a:rPr>
              <a:t>There is a high level of awareness of transitions and disruptions in the lives of children and young people, in planning and providing for the meeting of needs</a:t>
            </a:r>
          </a:p>
          <a:p>
            <a:pPr marL="342900" indent="-342900" algn="l">
              <a:buFont typeface="Arial" panose="020B0604020202020204" pitchFamily="34" charset="0"/>
              <a:buChar char="•"/>
            </a:pPr>
            <a:r>
              <a:rPr lang="en-GB" sz="2400" cap="none" dirty="0" smtClean="0">
                <a:solidFill>
                  <a:schemeClr val="tx1"/>
                </a:solidFill>
                <a:latin typeface="Calibri" panose="020F0502020204030204" pitchFamily="34" charset="0"/>
                <a:cs typeface="Calibri" panose="020F0502020204030204" pitchFamily="34" charset="0"/>
              </a:rPr>
              <a:t>Transition points, internal and external, are well managed.  </a:t>
            </a:r>
          </a:p>
          <a:p>
            <a:pPr marL="342900" indent="-342900" algn="l">
              <a:buFont typeface="Arial" panose="020B0604020202020204" pitchFamily="34" charset="0"/>
              <a:buChar char="•"/>
            </a:pPr>
            <a:r>
              <a:rPr lang="en-GB" sz="2400" cap="none" dirty="0" smtClean="0">
                <a:solidFill>
                  <a:schemeClr val="tx1"/>
                </a:solidFill>
                <a:latin typeface="Calibri" panose="020F0502020204030204" pitchFamily="34" charset="0"/>
                <a:cs typeface="Calibri" panose="020F0502020204030204" pitchFamily="34" charset="0"/>
              </a:rPr>
              <a:t>Appropriate information is shared and, where necessary, there is high quality agency and family work</a:t>
            </a:r>
          </a:p>
          <a:p>
            <a:pPr marL="342900" indent="-342900" algn="l">
              <a:buFont typeface="Arial" panose="020B0604020202020204" pitchFamily="34" charset="0"/>
              <a:buChar char="•"/>
            </a:pPr>
            <a:r>
              <a:rPr lang="en-GB" sz="2400" cap="none" dirty="0" smtClean="0">
                <a:solidFill>
                  <a:schemeClr val="tx1"/>
                </a:solidFill>
                <a:latin typeface="Calibri" panose="020F0502020204030204" pitchFamily="34" charset="0"/>
                <a:cs typeface="Calibri" panose="020F0502020204030204" pitchFamily="34" charset="0"/>
              </a:rPr>
              <a:t>There are clear welcoming predictable routines at transition points</a:t>
            </a:r>
          </a:p>
          <a:p>
            <a:pPr marL="342900" indent="-342900" algn="l">
              <a:buFont typeface="Arial" panose="020B0604020202020204" pitchFamily="34" charset="0"/>
              <a:buChar char="•"/>
            </a:pPr>
            <a:r>
              <a:rPr lang="en-GB" sz="2400" cap="none" dirty="0" smtClean="0">
                <a:solidFill>
                  <a:schemeClr val="tx1"/>
                </a:solidFill>
                <a:latin typeface="Calibri" panose="020F0502020204030204" pitchFamily="34" charset="0"/>
                <a:cs typeface="Calibri" panose="020F0502020204030204" pitchFamily="34" charset="0"/>
              </a:rPr>
              <a:t>Where appropriate, there are opportunities to touch base with key staff early in the day and before leaving. </a:t>
            </a:r>
          </a:p>
          <a:p>
            <a:pPr marL="342900" indent="-342900" algn="l">
              <a:buFont typeface="Arial" panose="020B0604020202020204" pitchFamily="34" charset="0"/>
              <a:buChar char="•"/>
            </a:pPr>
            <a:r>
              <a:rPr lang="en-GB" sz="2400" cap="none" dirty="0" smtClean="0">
                <a:solidFill>
                  <a:schemeClr val="tx1"/>
                </a:solidFill>
                <a:latin typeface="Calibri" panose="020F0502020204030204" pitchFamily="34" charset="0"/>
                <a:cs typeface="Calibri" panose="020F0502020204030204" pitchFamily="34" charset="0"/>
              </a:rPr>
              <a:t>Children and young people are consulted about changes to routines and are supported to cope with these</a:t>
            </a:r>
            <a:endParaRPr lang="en-GB" sz="2400" cap="none" dirty="0">
              <a:solidFill>
                <a:schemeClr val="tx1"/>
              </a:solidFill>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a:xfrm>
            <a:off x="8904658" y="6505078"/>
            <a:ext cx="964036" cy="228600"/>
          </a:xfrm>
        </p:spPr>
        <p:txBody>
          <a:bodyPr/>
          <a:lstStyle/>
          <a:p>
            <a:fld id="{2BB5FD90-70C4-411B-9A15-4D7B47CC13D0}"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502706"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99263" y="6384577"/>
            <a:ext cx="533399" cy="349101"/>
          </a:xfrm>
        </p:spPr>
        <p:txBody>
          <a:bodyPr/>
          <a:lstStyle/>
          <a:p>
            <a:fld id="{8FDBFFB2-86D9-4B8F-A59A-553A60B94BBE}" type="slidenum">
              <a:rPr lang="en-GB" smtClean="0"/>
              <a:pPr/>
              <a:t>29</a:t>
            </a:fld>
            <a:endParaRPr lang="en-GB" dirty="0"/>
          </a:p>
        </p:txBody>
      </p:sp>
    </p:spTree>
    <p:extLst>
      <p:ext uri="{BB962C8B-B14F-4D97-AF65-F5344CB8AC3E}">
        <p14:creationId xmlns:p14="http://schemas.microsoft.com/office/powerpoint/2010/main" val="1719988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265" y="452797"/>
            <a:ext cx="9372600" cy="1200416"/>
          </a:xfrm>
        </p:spPr>
        <p:txBody>
          <a:bodyPr>
            <a:normAutofit/>
          </a:bodyPr>
          <a:lstStyle/>
          <a:p>
            <a:r>
              <a:rPr lang="en-US" sz="4800" dirty="0" smtClean="0">
                <a:latin typeface="Calibri" panose="020F0502020204030204" pitchFamily="34" charset="0"/>
                <a:cs typeface="Calibri" panose="020F0502020204030204" pitchFamily="34" charset="0"/>
              </a:rPr>
              <a:t>Overview</a:t>
            </a:r>
            <a:endParaRPr lang="en-US" sz="4800" cap="none"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27265" y="2062292"/>
            <a:ext cx="10363826" cy="3424107"/>
          </a:xfrm>
        </p:spPr>
        <p:txBody>
          <a:bodyPr>
            <a:normAutofit/>
          </a:bodyPr>
          <a:lstStyle/>
          <a:p>
            <a:endParaRPr lang="en-US" dirty="0" smtClean="0"/>
          </a:p>
          <a:p>
            <a:r>
              <a:rPr lang="en-US" dirty="0" smtClean="0"/>
              <a:t>Review of Attachment Theory </a:t>
            </a:r>
          </a:p>
          <a:p>
            <a:r>
              <a:rPr lang="en-US" dirty="0" smtClean="0">
                <a:cs typeface="Calibri" panose="020F0502020204030204" pitchFamily="34" charset="0"/>
              </a:rPr>
              <a:t>Introduction to the </a:t>
            </a:r>
            <a:r>
              <a:rPr lang="en-US" sz="2800" cap="none" dirty="0" smtClean="0">
                <a:cs typeface="Calibri" panose="020F0502020204030204" pitchFamily="34" charset="0"/>
              </a:rPr>
              <a:t>Six </a:t>
            </a:r>
            <a:r>
              <a:rPr lang="en-US" dirty="0">
                <a:cs typeface="Calibri" panose="020F0502020204030204" pitchFamily="34" charset="0"/>
              </a:rPr>
              <a:t>N</a:t>
            </a:r>
            <a:r>
              <a:rPr lang="en-US" sz="2800" cap="none" dirty="0" smtClean="0">
                <a:cs typeface="Calibri" panose="020F0502020204030204" pitchFamily="34" charset="0"/>
              </a:rPr>
              <a:t>urturing </a:t>
            </a:r>
            <a:r>
              <a:rPr lang="en-US" dirty="0" smtClean="0">
                <a:cs typeface="Calibri" panose="020F0502020204030204" pitchFamily="34" charset="0"/>
              </a:rPr>
              <a:t>P</a:t>
            </a:r>
            <a:r>
              <a:rPr lang="en-US" sz="2800" cap="none" dirty="0" smtClean="0">
                <a:cs typeface="Calibri" panose="020F0502020204030204" pitchFamily="34" charset="0"/>
              </a:rPr>
              <a:t>rinciples</a:t>
            </a:r>
          </a:p>
          <a:p>
            <a:r>
              <a:rPr lang="en-US" sz="2800" cap="none" dirty="0" smtClean="0">
                <a:cs typeface="Calibri" panose="020F0502020204030204" pitchFamily="34" charset="0"/>
              </a:rPr>
              <a:t>Implications for practice and teaching style </a:t>
            </a:r>
          </a:p>
          <a:p>
            <a:endParaRPr lang="en-US" dirty="0">
              <a:latin typeface="Calibri" panose="020F0502020204030204" pitchFamily="34" charset="0"/>
              <a:cs typeface="Calibri" panose="020F0502020204030204" pitchFamily="34" charset="0"/>
            </a:endParaRPr>
          </a:p>
          <a:p>
            <a:endParaRPr lang="en-US" dirty="0" smtClean="0"/>
          </a:p>
          <a:p>
            <a:endParaRPr lang="en-US" dirty="0" smtClean="0"/>
          </a:p>
        </p:txBody>
      </p:sp>
      <p:sp>
        <p:nvSpPr>
          <p:cNvPr id="4" name="Date Placeholder 3"/>
          <p:cNvSpPr>
            <a:spLocks noGrp="1"/>
          </p:cNvSpPr>
          <p:nvPr>
            <p:ph type="dt" sz="half" idx="10"/>
          </p:nvPr>
        </p:nvSpPr>
        <p:spPr>
          <a:xfrm>
            <a:off x="9386676" y="6505078"/>
            <a:ext cx="964036" cy="228600"/>
          </a:xfrm>
        </p:spPr>
        <p:txBody>
          <a:bodyPr/>
          <a:lstStyle/>
          <a:p>
            <a:fld id="{AE27C68B-1425-4B31-8A29-C53827414D2D}"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389205" y="6505078"/>
            <a:ext cx="6876415" cy="228600"/>
          </a:xfrm>
        </p:spPr>
        <p:txBody>
          <a:bodyPr/>
          <a:lstStyle/>
          <a:p>
            <a:r>
              <a:rPr lang="en-GB" dirty="0"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580813" y="6384577"/>
            <a:ext cx="533399" cy="349101"/>
          </a:xfrm>
        </p:spPr>
        <p:txBody>
          <a:bodyPr/>
          <a:lstStyle/>
          <a:p>
            <a:fld id="{8FDBFFB2-86D9-4B8F-A59A-553A60B94BBE}" type="slidenum">
              <a:rPr lang="en-GB" smtClean="0"/>
              <a:pPr/>
              <a:t>3</a:t>
            </a:fld>
            <a:endParaRPr lang="en-GB" dirty="0"/>
          </a:p>
        </p:txBody>
      </p:sp>
      <p:pic>
        <p:nvPicPr>
          <p:cNvPr id="8" name="Picture 3"/>
          <p:cNvPicPr>
            <a:picLocks noChangeArrowheads="1"/>
          </p:cNvPicPr>
          <p:nvPr/>
        </p:nvPicPr>
        <p:blipFill>
          <a:blip r:embed="rId3"/>
          <a:srcRect/>
          <a:stretch>
            <a:fillRect/>
          </a:stretch>
        </p:blipFill>
        <p:spPr bwMode="auto">
          <a:xfrm>
            <a:off x="9060352" y="3833446"/>
            <a:ext cx="2520461" cy="3024554"/>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337519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 </a:t>
            </a:r>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30</a:t>
            </a:fld>
            <a:endParaRPr lang="en-GB"/>
          </a:p>
        </p:txBody>
      </p:sp>
      <p:sp>
        <p:nvSpPr>
          <p:cNvPr id="8" name="Content Placeholder 2"/>
          <p:cNvSpPr>
            <a:spLocks noGrp="1"/>
          </p:cNvSpPr>
          <p:nvPr>
            <p:ph idx="1"/>
          </p:nvPr>
        </p:nvSpPr>
        <p:spPr/>
        <p:txBody>
          <a:bodyPr>
            <a:normAutofit/>
          </a:bodyPr>
          <a:lstStyle/>
          <a:p>
            <a:endParaRPr lang="en-US" cap="none" dirty="0" smtClean="0">
              <a:latin typeface="Calibri" panose="020F0502020204030204" pitchFamily="34" charset="0"/>
              <a:cs typeface="Calibri" panose="020F0502020204030204" pitchFamily="34" charset="0"/>
            </a:endParaRPr>
          </a:p>
          <a:p>
            <a:r>
              <a:rPr lang="en-GB" dirty="0" smtClean="0"/>
              <a:t>Practitioners can define the six nurture principles and identify concrete links to practice</a:t>
            </a:r>
          </a:p>
          <a:p>
            <a:r>
              <a:rPr lang="en-GB" dirty="0" smtClean="0"/>
              <a:t>Practitioners can apply understanding of attachment theory and link this understanding to the six nurture principles </a:t>
            </a:r>
          </a:p>
          <a:p>
            <a:r>
              <a:rPr lang="en-GB" dirty="0" smtClean="0">
                <a:latin typeface="Calibri" panose="020F0502020204030204" pitchFamily="34" charset="0"/>
                <a:cs typeface="Calibri" panose="020F0502020204030204" pitchFamily="34" charset="0"/>
              </a:rPr>
              <a:t>Practitioners can identify ways in which nurture principles can be integrated into daily classroom practice</a:t>
            </a:r>
            <a:endParaRPr lang="en-US" dirty="0">
              <a:latin typeface="Calibri" panose="020F0502020204030204" pitchFamily="34" charset="0"/>
              <a:cs typeface="Calibri" panose="020F0502020204030204" pitchFamily="34" charset="0"/>
            </a:endParaRPr>
          </a:p>
          <a:p>
            <a:r>
              <a:rPr lang="en-US" cap="none" dirty="0" smtClean="0">
                <a:latin typeface="Calibri" panose="020F0502020204030204" pitchFamily="34" charset="0"/>
                <a:cs typeface="Calibri" panose="020F0502020204030204" pitchFamily="34" charset="0"/>
              </a:rPr>
              <a:t>Practitioners can identify strategies which link directly to the six nurture principles</a:t>
            </a:r>
            <a:endParaRPr lang="en-GB" dirty="0"/>
          </a:p>
        </p:txBody>
      </p:sp>
    </p:spTree>
    <p:extLst>
      <p:ext uri="{BB962C8B-B14F-4D97-AF65-F5344CB8AC3E}">
        <p14:creationId xmlns:p14="http://schemas.microsoft.com/office/powerpoint/2010/main" val="2840680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 </a:t>
            </a:r>
            <a:endParaRPr lang="en-GB"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68224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Session Three: Learning tasks</a:t>
            </a:r>
            <a:endParaRPr lang="en-GB" sz="3600" dirty="0"/>
          </a:p>
        </p:txBody>
      </p:sp>
      <p:sp>
        <p:nvSpPr>
          <p:cNvPr id="3" name="Content Placeholder 2"/>
          <p:cNvSpPr>
            <a:spLocks noGrp="1"/>
          </p:cNvSpPr>
          <p:nvPr>
            <p:ph idx="1"/>
          </p:nvPr>
        </p:nvSpPr>
        <p:spPr/>
        <p:txBody>
          <a:bodyPr>
            <a:normAutofit/>
          </a:bodyPr>
          <a:lstStyle/>
          <a:p>
            <a:pPr marL="0" indent="0">
              <a:buNone/>
            </a:pPr>
            <a:r>
              <a:rPr lang="en-GB" sz="2000" dirty="0" smtClean="0"/>
              <a:t>Group Task 1</a:t>
            </a:r>
          </a:p>
          <a:p>
            <a:r>
              <a:rPr lang="en-GB" sz="2000" dirty="0" smtClean="0"/>
              <a:t>Reflection on key themes from session three: Key themes from today will be collated and forwarded to you next week to support your reflection  </a:t>
            </a:r>
          </a:p>
          <a:p>
            <a:pPr marL="0" indent="0">
              <a:buNone/>
            </a:pPr>
            <a:r>
              <a:rPr lang="en-GB" sz="2000" dirty="0" smtClean="0"/>
              <a:t>Group Task 2 </a:t>
            </a:r>
          </a:p>
          <a:p>
            <a:r>
              <a:rPr lang="en-GB" sz="2000" dirty="0" smtClean="0"/>
              <a:t>Complete a school audit of how pupils are supported through transitions. Identify three strengths and three areas of development</a:t>
            </a:r>
          </a:p>
          <a:p>
            <a:pPr marL="0" indent="0">
              <a:buNone/>
            </a:pPr>
            <a:r>
              <a:rPr lang="en-GB" sz="2000" dirty="0" smtClean="0"/>
              <a:t>Individual Task 1</a:t>
            </a:r>
          </a:p>
          <a:p>
            <a:r>
              <a:rPr lang="en-GB" sz="2000" dirty="0" smtClean="0"/>
              <a:t>Observe and note 6 verbal interactions. Reframe interactions into nurturing statements. Provide reflection to support why you feel they are examples of nurturing communication </a:t>
            </a:r>
          </a:p>
          <a:p>
            <a:pPr marL="0" indent="0">
              <a:buNone/>
            </a:pPr>
            <a:r>
              <a:rPr lang="en-GB" sz="2000" dirty="0" smtClean="0"/>
              <a:t>Individual Task 2 </a:t>
            </a:r>
          </a:p>
          <a:p>
            <a:pPr marL="0" indent="0">
              <a:buNone/>
            </a:pPr>
            <a:r>
              <a:rPr lang="en-GB" sz="2000" dirty="0" smtClean="0"/>
              <a:t>Consider the same two pupils from session one. Reflect on nurture principle one and three. Note what do you say and do to ensure that these nurture principles are evident in practice</a:t>
            </a:r>
          </a:p>
          <a:p>
            <a:pPr marL="0" indent="0">
              <a:buNone/>
            </a:pPr>
            <a:endParaRPr lang="en-GB" sz="2400"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32</a:t>
            </a:fld>
            <a:endParaRPr lang="en-GB" dirty="0"/>
          </a:p>
        </p:txBody>
      </p:sp>
    </p:spTree>
    <p:extLst>
      <p:ext uri="{BB962C8B-B14F-4D97-AF65-F5344CB8AC3E}">
        <p14:creationId xmlns:p14="http://schemas.microsoft.com/office/powerpoint/2010/main" val="2120410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Support between training sessions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Please e-mail </a:t>
            </a:r>
            <a:r>
              <a:rPr lang="en-GB" dirty="0" smtClean="0">
                <a:hlinkClick r:id="rId3"/>
              </a:rPr>
              <a:t>ias@Falkirk.gov.uk</a:t>
            </a:r>
            <a:r>
              <a:rPr lang="en-GB" dirty="0" smtClean="0"/>
              <a:t> and a member of the Psychological Service Nurture Group will contact you</a:t>
            </a:r>
            <a:r>
              <a:rPr lang="en-GB" dirty="0"/>
              <a:t>.</a:t>
            </a:r>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375948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Suggested reading </a:t>
            </a:r>
            <a:r>
              <a:rPr lang="en-GB" smtClean="0"/>
              <a:t>and references</a:t>
            </a:r>
            <a:endParaRPr lang="en-GB" dirty="0"/>
          </a:p>
        </p:txBody>
      </p:sp>
      <p:sp>
        <p:nvSpPr>
          <p:cNvPr id="3" name="Content Placeholder 2"/>
          <p:cNvSpPr>
            <a:spLocks noGrp="1"/>
          </p:cNvSpPr>
          <p:nvPr>
            <p:ph idx="1"/>
          </p:nvPr>
        </p:nvSpPr>
        <p:spPr/>
        <p:txBody>
          <a:bodyPr/>
          <a:lstStyle/>
          <a:p>
            <a:r>
              <a:rPr lang="en-GB" dirty="0" smtClean="0"/>
              <a:t>Settling to Learn Dan Hughes and Louise Bomber</a:t>
            </a:r>
          </a:p>
          <a:p>
            <a:r>
              <a:rPr lang="en-GB" dirty="0" smtClean="0"/>
              <a:t>Attachment in the classroom Heather Geddes </a:t>
            </a:r>
          </a:p>
          <a:p>
            <a:r>
              <a:rPr lang="en-GB" dirty="0" smtClean="0"/>
              <a:t>Learn the Child: Helping the looked after child to learn Kate Cairns and Chris </a:t>
            </a:r>
            <a:r>
              <a:rPr lang="en-GB" dirty="0" err="1" smtClean="0"/>
              <a:t>Stanway</a:t>
            </a:r>
            <a:endParaRPr lang="en-GB" dirty="0" smtClean="0"/>
          </a:p>
          <a:p>
            <a:r>
              <a:rPr lang="en-GB" dirty="0"/>
              <a:t>http://www.nurturegroups.org/introducing-nurture/six-principles-nurture</a:t>
            </a:r>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34</a:t>
            </a:fld>
            <a:endParaRPr lang="en-GB"/>
          </a:p>
        </p:txBody>
      </p:sp>
    </p:spTree>
    <p:extLst>
      <p:ext uri="{BB962C8B-B14F-4D97-AF65-F5344CB8AC3E}">
        <p14:creationId xmlns:p14="http://schemas.microsoft.com/office/powerpoint/2010/main" val="41402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By the end of the session participants should be able to:</a:t>
            </a:r>
          </a:p>
          <a:p>
            <a:pPr marL="0" indent="0">
              <a:buNone/>
            </a:pPr>
            <a:endParaRPr lang="en-GB" dirty="0" smtClean="0"/>
          </a:p>
          <a:p>
            <a:r>
              <a:rPr lang="en-GB" dirty="0" smtClean="0"/>
              <a:t>Define the six nurture principles</a:t>
            </a:r>
          </a:p>
          <a:p>
            <a:r>
              <a:rPr lang="en-GB" dirty="0" smtClean="0"/>
              <a:t>Apply understanding of attachment theory and links this to nurturing principles  </a:t>
            </a:r>
          </a:p>
          <a:p>
            <a:r>
              <a:rPr lang="en-GB" dirty="0" smtClean="0">
                <a:latin typeface="Calibri" panose="020F0502020204030204" pitchFamily="34" charset="0"/>
                <a:cs typeface="Calibri" panose="020F0502020204030204" pitchFamily="34" charset="0"/>
              </a:rPr>
              <a:t>Identify ways in which nurture principles can be embedded into classroom practice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Identify evidence based </a:t>
            </a:r>
            <a:r>
              <a:rPr lang="en-US" cap="none" dirty="0" smtClean="0">
                <a:latin typeface="Calibri" panose="020F0502020204030204" pitchFamily="34" charset="0"/>
                <a:cs typeface="Calibri" panose="020F0502020204030204" pitchFamily="34" charset="0"/>
              </a:rPr>
              <a:t>strategies which link to nurture principles and can be implemented within the classroom context</a:t>
            </a:r>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dirty="0"/>
          </a:p>
        </p:txBody>
      </p:sp>
      <p:sp>
        <p:nvSpPr>
          <p:cNvPr id="6" name="Slide Number Placeholder 5"/>
          <p:cNvSpPr>
            <a:spLocks noGrp="1"/>
          </p:cNvSpPr>
          <p:nvPr>
            <p:ph type="sldNum" sz="quarter" idx="12"/>
          </p:nvPr>
        </p:nvSpPr>
        <p:spPr/>
        <p:txBody>
          <a:bodyPr/>
          <a:lstStyle/>
          <a:p>
            <a:fld id="{8FDBFFB2-86D9-4B8F-A59A-553A60B94BBE}" type="slidenum">
              <a:rPr lang="en-GB" smtClean="0"/>
              <a:pPr/>
              <a:t>4</a:t>
            </a:fld>
            <a:endParaRPr lang="en-GB"/>
          </a:p>
        </p:txBody>
      </p:sp>
    </p:spTree>
    <p:extLst>
      <p:ext uri="{BB962C8B-B14F-4D97-AF65-F5344CB8AC3E}">
        <p14:creationId xmlns:p14="http://schemas.microsoft.com/office/powerpoint/2010/main" val="1278954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rrowheads="1"/>
          </p:cNvPicPr>
          <p:nvPr/>
        </p:nvPicPr>
        <p:blipFill>
          <a:blip r:embed="rId3"/>
          <a:srcRect/>
          <a:stretch>
            <a:fillRect/>
          </a:stretch>
        </p:blipFill>
        <p:spPr bwMode="auto">
          <a:xfrm>
            <a:off x="3287712" y="914400"/>
            <a:ext cx="5223241" cy="59436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Nurture…</a:t>
            </a:r>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5</a:t>
            </a:fld>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6352" y="4699290"/>
            <a:ext cx="1139295" cy="139363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990" y="4699290"/>
            <a:ext cx="1012820" cy="1441736"/>
          </a:xfrm>
          <a:prstGeom prst="rect">
            <a:avLst/>
          </a:prstGeom>
        </p:spPr>
      </p:pic>
      <p:pic>
        <p:nvPicPr>
          <p:cNvPr id="13" name="Content Placeholder 12"/>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1562242" y="4630141"/>
            <a:ext cx="1051003" cy="1439731"/>
          </a:xfr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2886" y="4630141"/>
            <a:ext cx="1311427" cy="143718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6266" y="4699290"/>
            <a:ext cx="1044057" cy="1430215"/>
          </a:xfrm>
          <a:prstGeom prst="rect">
            <a:avLst/>
          </a:prstGeom>
        </p:spPr>
      </p:pic>
    </p:spTree>
    <p:extLst>
      <p:ext uri="{BB962C8B-B14F-4D97-AF65-F5344CB8AC3E}">
        <p14:creationId xmlns:p14="http://schemas.microsoft.com/office/powerpoint/2010/main" val="2015310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focus on Nurture Principles in Education?  </a:t>
            </a:r>
            <a:endParaRPr lang="en-GB" dirty="0"/>
          </a:p>
        </p:txBody>
      </p:sp>
      <p:sp>
        <p:nvSpPr>
          <p:cNvPr id="3" name="Content Placeholder 2"/>
          <p:cNvSpPr>
            <a:spLocks noGrp="1"/>
          </p:cNvSpPr>
          <p:nvPr>
            <p:ph idx="1"/>
          </p:nvPr>
        </p:nvSpPr>
        <p:spPr>
          <a:xfrm>
            <a:off x="685800" y="2506662"/>
            <a:ext cx="10515600" cy="4351338"/>
          </a:xfrm>
        </p:spPr>
        <p:txBody>
          <a:bodyPr/>
          <a:lstStyle/>
          <a:p>
            <a:r>
              <a:rPr lang="en-GB" dirty="0"/>
              <a:t>Highlights the importance of social environments</a:t>
            </a:r>
          </a:p>
          <a:p>
            <a:r>
              <a:rPr lang="en-GB" dirty="0"/>
              <a:t>Nurture offers opportunity to learn the early nurturing experiences some children and young people lack</a:t>
            </a:r>
          </a:p>
          <a:p>
            <a:r>
              <a:rPr lang="en-GB" dirty="0"/>
              <a:t>Models skills essential for the child to achieve success </a:t>
            </a:r>
          </a:p>
          <a:p>
            <a:r>
              <a:rPr lang="en-GB" dirty="0"/>
              <a:t>Enhances confidence </a:t>
            </a:r>
          </a:p>
          <a:p>
            <a:r>
              <a:rPr lang="en-GB" dirty="0"/>
              <a:t>Promotes skills to do well at school, make friends and deal more confidently and calmly with the trials and tribulations of life, for life. </a:t>
            </a:r>
          </a:p>
          <a:p>
            <a:endParaRPr lang="en-GB" dirty="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6</a:t>
            </a:fld>
            <a:endParaRPr lang="en-GB"/>
          </a:p>
        </p:txBody>
      </p:sp>
    </p:spTree>
    <p:extLst>
      <p:ext uri="{BB962C8B-B14F-4D97-AF65-F5344CB8AC3E}">
        <p14:creationId xmlns:p14="http://schemas.microsoft.com/office/powerpoint/2010/main" val="1316087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934" y="343436"/>
            <a:ext cx="9372600" cy="1200416"/>
          </a:xfrm>
        </p:spPr>
        <p:txBody>
          <a:bodyPr>
            <a:normAutofit/>
          </a:bodyPr>
          <a:lstStyle/>
          <a:p>
            <a:pPr algn="ctr"/>
            <a:r>
              <a:rPr lang="en-US" sz="4800" cap="none" dirty="0" smtClean="0">
                <a:latin typeface="Calibri" panose="020F0502020204030204" pitchFamily="34" charset="0"/>
                <a:cs typeface="Calibri" panose="020F0502020204030204" pitchFamily="34" charset="0"/>
              </a:rPr>
              <a:t>The Nurturing Principles</a:t>
            </a:r>
            <a:endParaRPr lang="en-US" sz="4800" cap="none" dirty="0">
              <a:latin typeface="Calibri" panose="020F0502020204030204" pitchFamily="34" charset="0"/>
              <a:cs typeface="Calibri" panose="020F0502020204030204" pitchFamily="34" charset="0"/>
            </a:endParaRPr>
          </a:p>
        </p:txBody>
      </p:sp>
      <p:graphicFrame>
        <p:nvGraphicFramePr>
          <p:cNvPr id="15" name="Content Placeholder 14" descr="Step Up Process"/>
          <p:cNvGraphicFramePr>
            <a:graphicFrameLocks noGrp="1"/>
          </p:cNvGraphicFramePr>
          <p:nvPr>
            <p:ph idx="1"/>
            <p:extLst>
              <p:ext uri="{D42A27DB-BD31-4B8C-83A1-F6EECF244321}">
                <p14:modId xmlns:p14="http://schemas.microsoft.com/office/powerpoint/2010/main" val="29863271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a:xfrm>
            <a:off x="9386676" y="6505078"/>
            <a:ext cx="964036" cy="228600"/>
          </a:xfrm>
        </p:spPr>
        <p:txBody>
          <a:bodyPr/>
          <a:lstStyle/>
          <a:p>
            <a:fld id="{73F23EE0-4E79-49FD-8F67-9997150C59A7}" type="datetime5">
              <a:rPr lang="en-US" smtClean="0">
                <a:solidFill>
                  <a:schemeClr val="tx2"/>
                </a:solidFill>
              </a:rPr>
              <a:t>12-May-16</a:t>
            </a:fld>
            <a:endParaRPr lang="en-US" dirty="0">
              <a:solidFill>
                <a:schemeClr val="tx2"/>
              </a:solidFill>
            </a:endParaRPr>
          </a:p>
        </p:txBody>
      </p:sp>
      <p:sp>
        <p:nvSpPr>
          <p:cNvPr id="4" name="Footer Placeholder 3"/>
          <p:cNvSpPr>
            <a:spLocks noGrp="1"/>
          </p:cNvSpPr>
          <p:nvPr>
            <p:ph type="ftr" sz="quarter" idx="11"/>
          </p:nvPr>
        </p:nvSpPr>
        <p:spPr>
          <a:xfrm>
            <a:off x="365759"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5" name="Slide Number Placeholder 4"/>
          <p:cNvSpPr>
            <a:spLocks noGrp="1"/>
          </p:cNvSpPr>
          <p:nvPr>
            <p:ph type="sldNum" sz="quarter" idx="12"/>
          </p:nvPr>
        </p:nvSpPr>
        <p:spPr>
          <a:xfrm>
            <a:off x="11580814" y="6384577"/>
            <a:ext cx="533399" cy="349101"/>
          </a:xfrm>
        </p:spPr>
        <p:txBody>
          <a:bodyPr/>
          <a:lstStyle/>
          <a:p>
            <a:fld id="{8FDBFFB2-86D9-4B8F-A59A-553A60B94BBE}" type="slidenum">
              <a:rPr lang="en-GB" smtClean="0"/>
              <a:pPr/>
              <a:t>7</a:t>
            </a:fld>
            <a:endParaRPr lang="en-GB" dirty="0"/>
          </a:p>
        </p:txBody>
      </p:sp>
    </p:spTree>
    <p:extLst>
      <p:ext uri="{BB962C8B-B14F-4D97-AF65-F5344CB8AC3E}">
        <p14:creationId xmlns:p14="http://schemas.microsoft.com/office/powerpoint/2010/main" val="1962506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4052"/>
          </a:xfrm>
        </p:spPr>
        <p:txBody>
          <a:bodyPr/>
          <a:lstStyle/>
          <a:p>
            <a:r>
              <a:rPr lang="en-GB" dirty="0" smtClean="0"/>
              <a:t>Recap</a:t>
            </a:r>
            <a:endParaRPr lang="en-GB" dirty="0"/>
          </a:p>
        </p:txBody>
      </p:sp>
      <p:sp>
        <p:nvSpPr>
          <p:cNvPr id="3" name="Content Placeholder 2"/>
          <p:cNvSpPr>
            <a:spLocks noGrp="1"/>
          </p:cNvSpPr>
          <p:nvPr>
            <p:ph idx="1"/>
          </p:nvPr>
        </p:nvSpPr>
        <p:spPr>
          <a:xfrm>
            <a:off x="838200" y="1471740"/>
            <a:ext cx="10744200" cy="5067172"/>
          </a:xfrm>
        </p:spPr>
        <p:txBody>
          <a:bodyPr>
            <a:normAutofit/>
          </a:bodyPr>
          <a:lstStyle/>
          <a:p>
            <a:pPr marL="0" indent="0" algn="ctr">
              <a:buNone/>
            </a:pPr>
            <a:r>
              <a:rPr lang="en-GB" i="1" dirty="0" smtClean="0"/>
              <a:t>Attachment is one of the most critical developmental tasks of infancy </a:t>
            </a:r>
          </a:p>
          <a:p>
            <a:pPr marL="0" indent="0" algn="ctr">
              <a:buNone/>
            </a:pPr>
            <a:r>
              <a:rPr lang="en-GB" sz="1800" i="1" dirty="0" smtClean="0"/>
              <a:t>(Dr Joy </a:t>
            </a:r>
            <a:r>
              <a:rPr lang="en-GB" sz="1800" i="1" dirty="0" err="1" smtClean="0"/>
              <a:t>Osofsky</a:t>
            </a:r>
            <a:r>
              <a:rPr lang="en-GB" sz="1800" i="1" dirty="0" smtClean="0"/>
              <a:t>)</a:t>
            </a:r>
          </a:p>
          <a:p>
            <a:pPr marL="0" indent="0" algn="ctr">
              <a:buNone/>
            </a:pPr>
            <a:r>
              <a:rPr lang="en-GB" i="1" dirty="0" smtClean="0"/>
              <a:t>Every child needs at least one person who is really crazy about him or her </a:t>
            </a:r>
            <a:r>
              <a:rPr lang="en-GB" sz="1800" dirty="0" smtClean="0"/>
              <a:t>(</a:t>
            </a:r>
            <a:r>
              <a:rPr lang="en-GB" sz="1800" dirty="0" err="1" smtClean="0"/>
              <a:t>Bronfenbrenner</a:t>
            </a:r>
            <a:r>
              <a:rPr lang="en-GB" sz="1800" dirty="0" smtClean="0"/>
              <a:t>, 1977)</a:t>
            </a:r>
          </a:p>
          <a:p>
            <a:pPr marL="0" indent="0">
              <a:buNone/>
            </a:pPr>
            <a:r>
              <a:rPr lang="en-GB" sz="1800" dirty="0" smtClean="0"/>
              <a:t>Secure attachments provide:</a:t>
            </a:r>
          </a:p>
          <a:p>
            <a:pPr lvl="2"/>
            <a:r>
              <a:rPr lang="en-GB" sz="1900" dirty="0" smtClean="0"/>
              <a:t>Safe haven &amp; secure base from which to explore &amp; engage</a:t>
            </a:r>
          </a:p>
          <a:p>
            <a:pPr marL="0" indent="0">
              <a:buNone/>
            </a:pPr>
            <a:r>
              <a:rPr lang="en-GB" sz="1900" dirty="0" smtClean="0"/>
              <a:t>And encourage development of:</a:t>
            </a:r>
          </a:p>
          <a:p>
            <a:pPr lvl="2"/>
            <a:r>
              <a:rPr lang="en-GB" sz="1600" dirty="0" smtClean="0"/>
              <a:t>Trust &amp; confidence that adults will help </a:t>
            </a:r>
          </a:p>
          <a:p>
            <a:pPr lvl="2"/>
            <a:r>
              <a:rPr lang="en-GB" sz="1600" dirty="0" smtClean="0"/>
              <a:t>The ability to manage feelings</a:t>
            </a:r>
          </a:p>
          <a:p>
            <a:pPr lvl="2"/>
            <a:r>
              <a:rPr lang="en-GB" sz="1600" dirty="0" smtClean="0"/>
              <a:t>Coping  &amp; problem-solving skills</a:t>
            </a:r>
          </a:p>
          <a:p>
            <a:pPr lvl="2"/>
            <a:r>
              <a:rPr lang="en-GB" sz="1600" dirty="0" smtClean="0"/>
              <a:t>Autonomy</a:t>
            </a:r>
          </a:p>
          <a:p>
            <a:pPr lvl="2"/>
            <a:r>
              <a:rPr lang="en-GB" sz="1600" dirty="0" smtClean="0"/>
              <a:t>Self-efficacy</a:t>
            </a:r>
          </a:p>
          <a:p>
            <a:endParaRPr lang="en-GB" sz="1800" dirty="0" smtClean="0"/>
          </a:p>
        </p:txBody>
      </p:sp>
      <p:sp>
        <p:nvSpPr>
          <p:cNvPr id="4" name="Date Placeholder 3"/>
          <p:cNvSpPr>
            <a:spLocks noGrp="1"/>
          </p:cNvSpPr>
          <p:nvPr>
            <p:ph type="dt" sz="half" idx="10"/>
          </p:nvPr>
        </p:nvSpPr>
        <p:spPr/>
        <p:txBody>
          <a:bodyPr/>
          <a:lstStyle/>
          <a:p>
            <a:fld id="{BF9D29E0-4C2A-40B7-8574-C4F6F56344E1}" type="datetime5">
              <a:rPr lang="en-US" smtClean="0"/>
              <a:t>12-May-16</a:t>
            </a:fld>
            <a:endParaRPr lang="en-US"/>
          </a:p>
        </p:txBody>
      </p:sp>
      <p:sp>
        <p:nvSpPr>
          <p:cNvPr id="5" name="Footer Placeholder 4"/>
          <p:cNvSpPr>
            <a:spLocks noGrp="1"/>
          </p:cNvSpPr>
          <p:nvPr>
            <p:ph type="ftr" sz="quarter" idx="11"/>
          </p:nvPr>
        </p:nvSpPr>
        <p:spPr/>
        <p:txBody>
          <a:bodyPr/>
          <a:lstStyle/>
          <a:p>
            <a:r>
              <a:rPr lang="en-GB" smtClean="0"/>
              <a:t>Falkirk Council Educational Psychology Service </a:t>
            </a:r>
            <a:endParaRPr lang="en-GB"/>
          </a:p>
        </p:txBody>
      </p:sp>
      <p:sp>
        <p:nvSpPr>
          <p:cNvPr id="6" name="Slide Number Placeholder 5"/>
          <p:cNvSpPr>
            <a:spLocks noGrp="1"/>
          </p:cNvSpPr>
          <p:nvPr>
            <p:ph type="sldNum" sz="quarter" idx="12"/>
          </p:nvPr>
        </p:nvSpPr>
        <p:spPr/>
        <p:txBody>
          <a:bodyPr/>
          <a:lstStyle/>
          <a:p>
            <a:fld id="{8FDBFFB2-86D9-4B8F-A59A-553A60B94BBE}" type="slidenum">
              <a:rPr lang="en-GB" smtClean="0"/>
              <a:pPr/>
              <a:t>8</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8766" y="3066896"/>
            <a:ext cx="3693634" cy="3472016"/>
          </a:xfrm>
          <a:prstGeom prst="rect">
            <a:avLst/>
          </a:prstGeom>
        </p:spPr>
      </p:pic>
    </p:spTree>
    <p:extLst>
      <p:ext uri="{BB962C8B-B14F-4D97-AF65-F5344CB8AC3E}">
        <p14:creationId xmlns:p14="http://schemas.microsoft.com/office/powerpoint/2010/main" val="153593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882" y="658008"/>
            <a:ext cx="11493061" cy="1134603"/>
          </a:xfrm>
        </p:spPr>
        <p:txBody>
          <a:bodyPr>
            <a:normAutofit/>
          </a:bodyPr>
          <a:lstStyle/>
          <a:p>
            <a:r>
              <a:rPr lang="en-US" sz="3200" dirty="0" smtClean="0">
                <a:latin typeface="Calibri" panose="020F0502020204030204" pitchFamily="34" charset="0"/>
                <a:cs typeface="Calibri" panose="020F0502020204030204" pitchFamily="34" charset="0"/>
              </a:rPr>
              <a:t>Nurture Principle One	:  </a:t>
            </a:r>
            <a:r>
              <a:rPr lang="en-US" sz="3200" cap="none" dirty="0" smtClean="0">
                <a:latin typeface="Calibri" panose="020F0502020204030204" pitchFamily="34" charset="0"/>
                <a:cs typeface="Calibri" panose="020F0502020204030204" pitchFamily="34" charset="0"/>
              </a:rPr>
              <a:t/>
            </a:r>
            <a:br>
              <a:rPr lang="en-US" sz="3200" cap="none" dirty="0" smtClean="0">
                <a:latin typeface="Calibri" panose="020F0502020204030204" pitchFamily="34" charset="0"/>
                <a:cs typeface="Calibri" panose="020F0502020204030204" pitchFamily="34" charset="0"/>
              </a:rPr>
            </a:br>
            <a:r>
              <a:rPr lang="en-US" sz="3200" cap="none" dirty="0" smtClean="0">
                <a:latin typeface="Calibri" panose="020F0502020204030204" pitchFamily="34" charset="0"/>
                <a:cs typeface="Calibri" panose="020F0502020204030204" pitchFamily="34" charset="0"/>
              </a:rPr>
              <a:t>Children’s Learning Is Understood Developmentally</a:t>
            </a:r>
            <a:endParaRPr lang="en-US" sz="3200" cap="none"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529882" y="2365907"/>
            <a:ext cx="10818055" cy="2998574"/>
          </a:xfrm>
        </p:spPr>
        <p:txBody>
          <a:bodyPr>
            <a:noAutofit/>
          </a:bodyPr>
          <a:lstStyle/>
          <a:p>
            <a:pPr algn="l"/>
            <a:r>
              <a:rPr lang="en-US" sz="2400" cap="none" dirty="0" smtClean="0">
                <a:solidFill>
                  <a:schemeClr val="tx1"/>
                </a:solidFill>
                <a:latin typeface="Calibri" panose="020F0502020204030204" pitchFamily="34" charset="0"/>
                <a:cs typeface="Calibri" panose="020F0502020204030204" pitchFamily="34" charset="0"/>
              </a:rPr>
              <a:t>Review of Attachment and Brain development</a:t>
            </a:r>
          </a:p>
          <a:p>
            <a:pPr algn="l"/>
            <a:endParaRPr lang="en-US" dirty="0" smtClean="0">
              <a:solidFill>
                <a:schemeClr val="tx1"/>
              </a:solidFill>
              <a:latin typeface="Calibri" panose="020F0502020204030204" pitchFamily="34" charset="0"/>
              <a:cs typeface="Calibri" panose="020F0502020204030204" pitchFamily="34" charset="0"/>
            </a:endParaRPr>
          </a:p>
          <a:p>
            <a:pPr algn="l"/>
            <a:endParaRPr lang="en-US" sz="2400" cap="none" dirty="0" smtClean="0">
              <a:solidFill>
                <a:schemeClr val="tx1"/>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Activity: Identify what you learned from the session on attachment theory and how this impacts on children’s development</a:t>
            </a:r>
          </a:p>
          <a:p>
            <a:pPr marL="342900" indent="-342900" algn="l">
              <a:buFont typeface="Arial" panose="020B0604020202020204" pitchFamily="34" charset="0"/>
              <a:buChar char="•"/>
            </a:pPr>
            <a:r>
              <a:rPr lang="en-US" dirty="0" smtClean="0">
                <a:solidFill>
                  <a:schemeClr val="tx1"/>
                </a:solidFill>
                <a:latin typeface="Calibri" panose="020F0502020204030204" pitchFamily="34" charset="0"/>
                <a:cs typeface="Calibri" panose="020F0502020204030204" pitchFamily="34" charset="0"/>
              </a:rPr>
              <a:t>Identify implications for practice and teaching style </a:t>
            </a:r>
          </a:p>
          <a:p>
            <a:pPr marL="342900" indent="-342900" algn="l">
              <a:buFont typeface="Arial" panose="020B0604020202020204" pitchFamily="34" charset="0"/>
              <a:buChar char="•"/>
            </a:pPr>
            <a:endParaRPr lang="en-US" sz="2400" cap="none" dirty="0" smtClean="0">
              <a:solidFill>
                <a:schemeClr val="tx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en-US" sz="2400" dirty="0">
              <a:solidFill>
                <a:schemeClr val="tx1"/>
              </a:solidFill>
            </a:endParaRPr>
          </a:p>
        </p:txBody>
      </p:sp>
      <p:sp>
        <p:nvSpPr>
          <p:cNvPr id="4" name="Date Placeholder 3"/>
          <p:cNvSpPr>
            <a:spLocks noGrp="1"/>
          </p:cNvSpPr>
          <p:nvPr>
            <p:ph type="dt" sz="half" idx="10"/>
          </p:nvPr>
        </p:nvSpPr>
        <p:spPr>
          <a:xfrm>
            <a:off x="9772714" y="6505078"/>
            <a:ext cx="964036" cy="228600"/>
          </a:xfrm>
        </p:spPr>
        <p:txBody>
          <a:bodyPr/>
          <a:lstStyle/>
          <a:p>
            <a:fld id="{BD07B01E-8037-40E1-8A91-AF42E3EF8E27}" type="datetime5">
              <a:rPr lang="en-US" smtClean="0">
                <a:solidFill>
                  <a:schemeClr val="tx2"/>
                </a:solidFill>
              </a:rPr>
              <a:t>12-May-16</a:t>
            </a:fld>
            <a:endParaRPr lang="en-US" dirty="0">
              <a:solidFill>
                <a:schemeClr val="tx2"/>
              </a:solidFill>
            </a:endParaRPr>
          </a:p>
        </p:txBody>
      </p:sp>
      <p:sp>
        <p:nvSpPr>
          <p:cNvPr id="5" name="Footer Placeholder 4"/>
          <p:cNvSpPr>
            <a:spLocks noGrp="1"/>
          </p:cNvSpPr>
          <p:nvPr>
            <p:ph type="ftr" sz="quarter" idx="11"/>
          </p:nvPr>
        </p:nvSpPr>
        <p:spPr>
          <a:xfrm>
            <a:off x="529882" y="6505078"/>
            <a:ext cx="6876415" cy="228600"/>
          </a:xfrm>
        </p:spPr>
        <p:txBody>
          <a:bodyPr/>
          <a:lstStyle/>
          <a:p>
            <a:r>
              <a:rPr lang="en-GB" smtClean="0">
                <a:solidFill>
                  <a:schemeClr val="tx2"/>
                </a:solidFill>
              </a:rPr>
              <a:t>Falkirk Council Educational Psychology Service </a:t>
            </a:r>
            <a:endParaRPr lang="en-GB" dirty="0">
              <a:solidFill>
                <a:schemeClr val="tx2"/>
              </a:solidFill>
            </a:endParaRPr>
          </a:p>
        </p:txBody>
      </p:sp>
      <p:sp>
        <p:nvSpPr>
          <p:cNvPr id="6" name="Slide Number Placeholder 5"/>
          <p:cNvSpPr>
            <a:spLocks noGrp="1"/>
          </p:cNvSpPr>
          <p:nvPr>
            <p:ph type="sldNum" sz="quarter" idx="12"/>
          </p:nvPr>
        </p:nvSpPr>
        <p:spPr>
          <a:xfrm>
            <a:off x="11493061" y="6384577"/>
            <a:ext cx="533399" cy="349101"/>
          </a:xfrm>
        </p:spPr>
        <p:txBody>
          <a:bodyPr/>
          <a:lstStyle/>
          <a:p>
            <a:fld id="{8FDBFFB2-86D9-4B8F-A59A-553A60B94BBE}" type="slidenum">
              <a:rPr lang="en-GB" smtClean="0"/>
              <a:pPr/>
              <a:t>9</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732" y="242810"/>
            <a:ext cx="1531638" cy="1225310"/>
          </a:xfrm>
          <a:prstGeom prst="rect">
            <a:avLst/>
          </a:prstGeom>
        </p:spPr>
      </p:pic>
    </p:spTree>
    <p:extLst>
      <p:ext uri="{BB962C8B-B14F-4D97-AF65-F5344CB8AC3E}">
        <p14:creationId xmlns:p14="http://schemas.microsoft.com/office/powerpoint/2010/main" val="4274568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22224F2-88E2-4E19-8BE2-5AB2030F71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2207</Words>
  <Application>Microsoft Office PowerPoint</Application>
  <PresentationFormat>Widescreen</PresentationFormat>
  <Paragraphs>412</Paragraphs>
  <Slides>34</Slides>
  <Notes>33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Comic Sans MS</vt:lpstr>
      <vt:lpstr>Euphemia</vt:lpstr>
      <vt:lpstr>Gill Sans MT</vt:lpstr>
      <vt:lpstr>Times New Roman</vt:lpstr>
      <vt:lpstr>Wingdings</vt:lpstr>
      <vt:lpstr>Office Theme</vt:lpstr>
      <vt:lpstr>Nurturing Principles</vt:lpstr>
      <vt:lpstr>Course overview</vt:lpstr>
      <vt:lpstr>Overview</vt:lpstr>
      <vt:lpstr>Learning Intentions </vt:lpstr>
      <vt:lpstr>Nurture…</vt:lpstr>
      <vt:lpstr>Why focus on Nurture Principles in Education?  </vt:lpstr>
      <vt:lpstr>The Nurturing Principles</vt:lpstr>
      <vt:lpstr>Recap</vt:lpstr>
      <vt:lpstr>Nurture Principle One :   Children’s Learning Is Understood Developmentally</vt:lpstr>
      <vt:lpstr>Brain Scan of 3 year olds</vt:lpstr>
      <vt:lpstr>Nurture Principle One :   Children’s Learning Is Understood Developmentally</vt:lpstr>
      <vt:lpstr>Nurture Principle One :   Children’s Learning Is Understood Developmentally</vt:lpstr>
      <vt:lpstr>Nurture Principle One :   Children’s Learning Is Understood Developmentally</vt:lpstr>
      <vt:lpstr>Nurture Principle One :   Children’s Learning Is Understood Developmentally</vt:lpstr>
      <vt:lpstr>Nurture Principle One :   Children’s Learning Is Understood Developmentally</vt:lpstr>
      <vt:lpstr>Nurture Principle 2:  The Classroom Offers A Safe Base</vt:lpstr>
      <vt:lpstr>Nurture Principle 2:  The Classroom Offers A Safe Base</vt:lpstr>
      <vt:lpstr>Nurture Principle 2:  The Classroom Offers A Safe Base</vt:lpstr>
      <vt:lpstr>Break </vt:lpstr>
      <vt:lpstr>Nurture Principle 3:   Nurture Is Important For The Development Of Self-Esteem</vt:lpstr>
      <vt:lpstr>PowerPoint Presentation</vt:lpstr>
      <vt:lpstr>Nurture Principle 3:   Nurture Is Important For The Development Of Self-esteem</vt:lpstr>
      <vt:lpstr>PowerPoint Presentation</vt:lpstr>
      <vt:lpstr>PowerPoint Presentation</vt:lpstr>
      <vt:lpstr>PowerPoint Presentation</vt:lpstr>
      <vt:lpstr>Nurture Principle 5: All Behaviour is Communication </vt:lpstr>
      <vt:lpstr>PowerPoint Presentation</vt:lpstr>
      <vt:lpstr>Nurture Principle 6:  Transitions Are Significant In The Lives Of Children</vt:lpstr>
      <vt:lpstr>Nurture Principle 6:  Transitions Are Significant In The Lives Of Children</vt:lpstr>
      <vt:lpstr>Learning Outcomes </vt:lpstr>
      <vt:lpstr>Any questions? </vt:lpstr>
      <vt:lpstr>Session Three: Learning tasks</vt:lpstr>
      <vt:lpstr>Support between training sessions</vt:lpstr>
      <vt:lpstr>Suggested reading and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2014-06-01T10:24:07Z</dcterms:created>
  <dcterms:modified xsi:type="dcterms:W3CDTF">2016-05-12T15:41:11Z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TC034618839991</vt:lpwstr>
  </property>
  <property fmtid="{D5CDD505-2E9C-101B-9397-08002B2CF9AE}" pid="3" name="_MarkAsFinal">
    <vt:bool>true</vt:bool>
  </property>
</Properties>
</file>