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35"/>
  </p:notesMasterIdLst>
  <p:sldIdLst>
    <p:sldId id="256" r:id="rId2"/>
    <p:sldId id="294" r:id="rId3"/>
    <p:sldId id="295" r:id="rId4"/>
    <p:sldId id="268" r:id="rId5"/>
    <p:sldId id="287" r:id="rId6"/>
    <p:sldId id="257" r:id="rId7"/>
    <p:sldId id="265" r:id="rId8"/>
    <p:sldId id="296" r:id="rId9"/>
    <p:sldId id="258" r:id="rId10"/>
    <p:sldId id="263" r:id="rId11"/>
    <p:sldId id="262" r:id="rId12"/>
    <p:sldId id="259" r:id="rId13"/>
    <p:sldId id="289" r:id="rId14"/>
    <p:sldId id="280" r:id="rId15"/>
    <p:sldId id="297" r:id="rId16"/>
    <p:sldId id="298" r:id="rId17"/>
    <p:sldId id="260" r:id="rId18"/>
    <p:sldId id="290" r:id="rId19"/>
    <p:sldId id="261" r:id="rId20"/>
    <p:sldId id="271" r:id="rId21"/>
    <p:sldId id="300" r:id="rId22"/>
    <p:sldId id="276" r:id="rId23"/>
    <p:sldId id="273" r:id="rId24"/>
    <p:sldId id="277" r:id="rId25"/>
    <p:sldId id="288" r:id="rId26"/>
    <p:sldId id="278" r:id="rId27"/>
    <p:sldId id="275" r:id="rId28"/>
    <p:sldId id="299" r:id="rId29"/>
    <p:sldId id="291" r:id="rId30"/>
    <p:sldId id="281" r:id="rId31"/>
    <p:sldId id="283" r:id="rId32"/>
    <p:sldId id="285" r:id="rId33"/>
    <p:sldId id="284" r:id="rId3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1919" autoAdjust="0"/>
  </p:normalViewPr>
  <p:slideViewPr>
    <p:cSldViewPr snapToGrid="0">
      <p:cViewPr varScale="1">
        <p:scale>
          <a:sx n="52" d="100"/>
          <a:sy n="52" d="100"/>
        </p:scale>
        <p:origin x="54" y="8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9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5ACB0-74D0-466A-A52E-2337AFB1BCAD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98F4907-BBFD-436D-8CFF-F8DCFCF23B35}">
      <dgm:prSet phldrT="[Text]"/>
      <dgm:spPr/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Contexts</a:t>
          </a:r>
          <a:endParaRPr lang="en-GB" b="1" dirty="0">
            <a:solidFill>
              <a:srgbClr val="002060"/>
            </a:solidFill>
          </a:endParaRPr>
        </a:p>
      </dgm:t>
    </dgm:pt>
    <dgm:pt modelId="{40A283A1-0569-43E8-9EF2-AA325FE27E19}" type="parTrans" cxnId="{2706D492-A4FE-442E-9827-9BED8CD1CC41}">
      <dgm:prSet/>
      <dgm:spPr/>
      <dgm:t>
        <a:bodyPr/>
        <a:lstStyle/>
        <a:p>
          <a:endParaRPr lang="en-GB"/>
        </a:p>
      </dgm:t>
    </dgm:pt>
    <dgm:pt modelId="{BF7E6E8B-EA6F-4879-A7DA-E26BD79D3289}" type="sibTrans" cxnId="{2706D492-A4FE-442E-9827-9BED8CD1CC41}">
      <dgm:prSet/>
      <dgm:spPr/>
      <dgm:t>
        <a:bodyPr/>
        <a:lstStyle/>
        <a:p>
          <a:endParaRPr lang="en-GB"/>
        </a:p>
      </dgm:t>
    </dgm:pt>
    <dgm:pt modelId="{E75BB50F-1CFD-46FC-8AE3-6743EC9EEAD3}">
      <dgm:prSet phldrT="[Text]"/>
      <dgm:spPr/>
      <dgm:t>
        <a:bodyPr/>
        <a:lstStyle/>
        <a:p>
          <a:r>
            <a:rPr lang="en-GB" dirty="0" smtClean="0"/>
            <a:t>School</a:t>
          </a:r>
          <a:endParaRPr lang="en-GB" dirty="0"/>
        </a:p>
      </dgm:t>
    </dgm:pt>
    <dgm:pt modelId="{AF835465-D15E-408F-939C-3BD6A829A0FA}" type="parTrans" cxnId="{E63BF976-26A9-4301-A11C-6684D21AC120}">
      <dgm:prSet/>
      <dgm:spPr/>
      <dgm:t>
        <a:bodyPr/>
        <a:lstStyle/>
        <a:p>
          <a:endParaRPr lang="en-GB"/>
        </a:p>
      </dgm:t>
    </dgm:pt>
    <dgm:pt modelId="{26A8833A-C832-423C-8E7A-8A0DC63E03D9}" type="sibTrans" cxnId="{E63BF976-26A9-4301-A11C-6684D21AC120}">
      <dgm:prSet/>
      <dgm:spPr/>
      <dgm:t>
        <a:bodyPr/>
        <a:lstStyle/>
        <a:p>
          <a:endParaRPr lang="en-GB"/>
        </a:p>
      </dgm:t>
    </dgm:pt>
    <dgm:pt modelId="{06191996-B7A2-49D5-B630-C9D65F17D229}">
      <dgm:prSet phldrT="[Text]"/>
      <dgm:spPr/>
      <dgm:t>
        <a:bodyPr/>
        <a:lstStyle/>
        <a:p>
          <a:r>
            <a:rPr lang="en-GB" dirty="0" smtClean="0"/>
            <a:t>Community</a:t>
          </a:r>
          <a:endParaRPr lang="en-GB" dirty="0"/>
        </a:p>
      </dgm:t>
    </dgm:pt>
    <dgm:pt modelId="{CB8AB521-2B38-4F8E-A2F6-B20F44BC5728}" type="parTrans" cxnId="{9DA8262D-F5D7-4BEA-810E-9D6142622F2B}">
      <dgm:prSet/>
      <dgm:spPr/>
      <dgm:t>
        <a:bodyPr/>
        <a:lstStyle/>
        <a:p>
          <a:endParaRPr lang="en-GB"/>
        </a:p>
      </dgm:t>
    </dgm:pt>
    <dgm:pt modelId="{69F4E76D-B594-4A4F-A503-04A4B96D560D}" type="sibTrans" cxnId="{9DA8262D-F5D7-4BEA-810E-9D6142622F2B}">
      <dgm:prSet/>
      <dgm:spPr/>
      <dgm:t>
        <a:bodyPr/>
        <a:lstStyle/>
        <a:p>
          <a:endParaRPr lang="en-GB"/>
        </a:p>
      </dgm:t>
    </dgm:pt>
    <dgm:pt modelId="{79493E10-8062-4ABF-A95D-4535D999B0C6}">
      <dgm:prSet phldrT="[Text]"/>
      <dgm:spPr/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Learning domain</a:t>
          </a:r>
          <a:endParaRPr lang="en-GB" b="1" dirty="0">
            <a:solidFill>
              <a:srgbClr val="002060"/>
            </a:solidFill>
          </a:endParaRPr>
        </a:p>
      </dgm:t>
    </dgm:pt>
    <dgm:pt modelId="{0F17DF98-A798-4F7A-B3B5-4BE3A11F351F}" type="parTrans" cxnId="{205D2C08-8293-497B-B049-F7BD6BEAAF88}">
      <dgm:prSet/>
      <dgm:spPr/>
      <dgm:t>
        <a:bodyPr/>
        <a:lstStyle/>
        <a:p>
          <a:endParaRPr lang="en-GB"/>
        </a:p>
      </dgm:t>
    </dgm:pt>
    <dgm:pt modelId="{EE593520-F192-4515-99C8-5421A4D27147}" type="sibTrans" cxnId="{205D2C08-8293-497B-B049-F7BD6BEAAF88}">
      <dgm:prSet/>
      <dgm:spPr/>
      <dgm:t>
        <a:bodyPr/>
        <a:lstStyle/>
        <a:p>
          <a:endParaRPr lang="en-GB"/>
        </a:p>
      </dgm:t>
    </dgm:pt>
    <dgm:pt modelId="{D3CE9102-7A7C-4D1B-A862-750847F5EE15}">
      <dgm:prSet phldrT="[Text]"/>
      <dgm:spPr/>
      <dgm:t>
        <a:bodyPr/>
        <a:lstStyle/>
        <a:p>
          <a:r>
            <a:rPr lang="en-GB" dirty="0" smtClean="0"/>
            <a:t>When do things go well?</a:t>
          </a:r>
          <a:endParaRPr lang="en-GB" dirty="0"/>
        </a:p>
      </dgm:t>
    </dgm:pt>
    <dgm:pt modelId="{5D077333-2547-4781-9E18-3239F0ACAC93}" type="parTrans" cxnId="{6319A175-DE1F-4A19-9F0D-A43A9959F030}">
      <dgm:prSet/>
      <dgm:spPr/>
      <dgm:t>
        <a:bodyPr/>
        <a:lstStyle/>
        <a:p>
          <a:endParaRPr lang="en-GB"/>
        </a:p>
      </dgm:t>
    </dgm:pt>
    <dgm:pt modelId="{9A9230BA-C21B-49C9-9C5A-1C3593F73EC2}" type="sibTrans" cxnId="{6319A175-DE1F-4A19-9F0D-A43A9959F030}">
      <dgm:prSet/>
      <dgm:spPr/>
      <dgm:t>
        <a:bodyPr/>
        <a:lstStyle/>
        <a:p>
          <a:endParaRPr lang="en-GB"/>
        </a:p>
      </dgm:t>
    </dgm:pt>
    <dgm:pt modelId="{1145973C-3DC9-4E51-A670-A2F497371C8F}">
      <dgm:prSet phldrT="[Text]"/>
      <dgm:spPr/>
      <dgm:t>
        <a:bodyPr/>
        <a:lstStyle/>
        <a:p>
          <a:r>
            <a:rPr lang="en-GB" dirty="0" smtClean="0"/>
            <a:t>Home</a:t>
          </a:r>
          <a:endParaRPr lang="en-GB" dirty="0"/>
        </a:p>
      </dgm:t>
    </dgm:pt>
    <dgm:pt modelId="{7D66D539-B726-4638-B355-5BFF27FB2743}" type="parTrans" cxnId="{EC98FEDD-194F-4B5C-8B5B-CC7EA69DAB66}">
      <dgm:prSet/>
      <dgm:spPr/>
      <dgm:t>
        <a:bodyPr/>
        <a:lstStyle/>
        <a:p>
          <a:endParaRPr lang="en-GB"/>
        </a:p>
      </dgm:t>
    </dgm:pt>
    <dgm:pt modelId="{35583F69-4B66-48F5-B3FA-3D89A643C19C}" type="sibTrans" cxnId="{EC98FEDD-194F-4B5C-8B5B-CC7EA69DAB66}">
      <dgm:prSet/>
      <dgm:spPr/>
      <dgm:t>
        <a:bodyPr/>
        <a:lstStyle/>
        <a:p>
          <a:endParaRPr lang="en-GB"/>
        </a:p>
      </dgm:t>
    </dgm:pt>
    <dgm:pt modelId="{754A1293-9D45-43FB-97B1-5ACA5799354B}">
      <dgm:prSet phldrT="[Text]"/>
      <dgm:spPr/>
      <dgm:t>
        <a:bodyPr/>
        <a:lstStyle/>
        <a:p>
          <a:r>
            <a:rPr lang="en-GB" dirty="0" smtClean="0"/>
            <a:t>Playground</a:t>
          </a:r>
          <a:endParaRPr lang="en-GB" dirty="0"/>
        </a:p>
      </dgm:t>
    </dgm:pt>
    <dgm:pt modelId="{86635B91-D8AD-4D66-BA2B-4F1401140079}" type="parTrans" cxnId="{CE364C5B-8879-4325-A01A-50DA68B44532}">
      <dgm:prSet/>
      <dgm:spPr/>
      <dgm:t>
        <a:bodyPr/>
        <a:lstStyle/>
        <a:p>
          <a:endParaRPr lang="en-GB"/>
        </a:p>
      </dgm:t>
    </dgm:pt>
    <dgm:pt modelId="{545B7821-DD8B-4540-8DB7-3CA8E0D737CF}" type="sibTrans" cxnId="{CE364C5B-8879-4325-A01A-50DA68B44532}">
      <dgm:prSet/>
      <dgm:spPr/>
      <dgm:t>
        <a:bodyPr/>
        <a:lstStyle/>
        <a:p>
          <a:endParaRPr lang="en-GB"/>
        </a:p>
      </dgm:t>
    </dgm:pt>
    <dgm:pt modelId="{F0CCFBE9-44F0-453C-9F04-AF1116A0DBBB}">
      <dgm:prSet phldrT="[Text]"/>
      <dgm:spPr/>
      <dgm:t>
        <a:bodyPr/>
        <a:lstStyle/>
        <a:p>
          <a:r>
            <a:rPr lang="en-GB" dirty="0" smtClean="0"/>
            <a:t>Transitions</a:t>
          </a:r>
          <a:endParaRPr lang="en-GB" dirty="0"/>
        </a:p>
      </dgm:t>
    </dgm:pt>
    <dgm:pt modelId="{6505C794-E8E8-4F5F-99A0-991E3B7436CF}" type="parTrans" cxnId="{4AF2C72E-491C-456F-B318-3DBD8AE723AF}">
      <dgm:prSet/>
      <dgm:spPr/>
      <dgm:t>
        <a:bodyPr/>
        <a:lstStyle/>
        <a:p>
          <a:endParaRPr lang="en-GB"/>
        </a:p>
      </dgm:t>
    </dgm:pt>
    <dgm:pt modelId="{146DF435-6822-4F49-9772-DD9A27B0DB8B}" type="sibTrans" cxnId="{4AF2C72E-491C-456F-B318-3DBD8AE723AF}">
      <dgm:prSet/>
      <dgm:spPr/>
      <dgm:t>
        <a:bodyPr/>
        <a:lstStyle/>
        <a:p>
          <a:endParaRPr lang="en-GB"/>
        </a:p>
      </dgm:t>
    </dgm:pt>
    <dgm:pt modelId="{61B6DB25-B5EC-4C63-A7E0-E51A5BC2AE05}">
      <dgm:prSet phldrT="[Text]"/>
      <dgm:spPr/>
      <dgm:t>
        <a:bodyPr/>
        <a:lstStyle/>
        <a:p>
          <a:r>
            <a:rPr lang="en-GB" dirty="0" smtClean="0"/>
            <a:t>Why?</a:t>
          </a:r>
          <a:endParaRPr lang="en-GB" dirty="0"/>
        </a:p>
      </dgm:t>
    </dgm:pt>
    <dgm:pt modelId="{3578F885-F79D-4419-B28F-BDD1257FA707}" type="parTrans" cxnId="{F6D54167-1DA8-4A4D-A617-044A7A820DBA}">
      <dgm:prSet/>
      <dgm:spPr/>
      <dgm:t>
        <a:bodyPr/>
        <a:lstStyle/>
        <a:p>
          <a:endParaRPr lang="en-GB"/>
        </a:p>
      </dgm:t>
    </dgm:pt>
    <dgm:pt modelId="{1EF30D76-FA35-4BD2-BFE4-DB59710EC45F}" type="sibTrans" cxnId="{F6D54167-1DA8-4A4D-A617-044A7A820DBA}">
      <dgm:prSet/>
      <dgm:spPr/>
      <dgm:t>
        <a:bodyPr/>
        <a:lstStyle/>
        <a:p>
          <a:endParaRPr lang="en-GB"/>
        </a:p>
      </dgm:t>
    </dgm:pt>
    <dgm:pt modelId="{EC2462BC-E419-430C-94E4-18823F0F0008}">
      <dgm:prSet phldrT="[Text]"/>
      <dgm:spPr/>
      <dgm:t>
        <a:bodyPr/>
        <a:lstStyle/>
        <a:p>
          <a:r>
            <a:rPr lang="en-GB" dirty="0" smtClean="0"/>
            <a:t>How can we replicate this?</a:t>
          </a:r>
          <a:endParaRPr lang="en-GB" dirty="0"/>
        </a:p>
      </dgm:t>
    </dgm:pt>
    <dgm:pt modelId="{F8CE6210-3C37-4EDE-A983-A885FF50D861}" type="parTrans" cxnId="{DB02ECF7-F275-4BB3-812E-5E0D8754FB22}">
      <dgm:prSet/>
      <dgm:spPr/>
      <dgm:t>
        <a:bodyPr/>
        <a:lstStyle/>
        <a:p>
          <a:endParaRPr lang="en-GB"/>
        </a:p>
      </dgm:t>
    </dgm:pt>
    <dgm:pt modelId="{9E273707-C501-4DA5-BC82-C251F82D1C7D}" type="sibTrans" cxnId="{DB02ECF7-F275-4BB3-812E-5E0D8754FB22}">
      <dgm:prSet/>
      <dgm:spPr/>
      <dgm:t>
        <a:bodyPr/>
        <a:lstStyle/>
        <a:p>
          <a:endParaRPr lang="en-GB"/>
        </a:p>
      </dgm:t>
    </dgm:pt>
    <dgm:pt modelId="{2DBC4E53-DD49-4823-8211-EBB72C8C8E11}">
      <dgm:prSet/>
      <dgm:spPr/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History</a:t>
          </a:r>
          <a:endParaRPr lang="en-GB" b="1" dirty="0">
            <a:solidFill>
              <a:srgbClr val="002060"/>
            </a:solidFill>
          </a:endParaRPr>
        </a:p>
      </dgm:t>
    </dgm:pt>
    <dgm:pt modelId="{475D1F31-A079-404A-845A-9E76EDF3ED9F}" type="parTrans" cxnId="{4BA9C711-077D-4CFE-821C-F0CF3CF2DB7A}">
      <dgm:prSet/>
      <dgm:spPr/>
      <dgm:t>
        <a:bodyPr/>
        <a:lstStyle/>
        <a:p>
          <a:endParaRPr lang="en-GB"/>
        </a:p>
      </dgm:t>
    </dgm:pt>
    <dgm:pt modelId="{B2613A64-C9AF-430E-9AC9-E73E654C80C0}" type="sibTrans" cxnId="{4BA9C711-077D-4CFE-821C-F0CF3CF2DB7A}">
      <dgm:prSet/>
      <dgm:spPr/>
      <dgm:t>
        <a:bodyPr/>
        <a:lstStyle/>
        <a:p>
          <a:endParaRPr lang="en-GB"/>
        </a:p>
      </dgm:t>
    </dgm:pt>
    <dgm:pt modelId="{25DF89FC-4D3D-4529-B40F-3D17AE7E0C56}">
      <dgm:prSet/>
      <dgm:spPr/>
      <dgm:t>
        <a:bodyPr/>
        <a:lstStyle/>
        <a:p>
          <a:r>
            <a:rPr lang="en-GB" dirty="0" smtClean="0"/>
            <a:t>PPR</a:t>
          </a:r>
          <a:endParaRPr lang="en-GB" dirty="0"/>
        </a:p>
      </dgm:t>
    </dgm:pt>
    <dgm:pt modelId="{481AE443-AD35-4811-9855-D6B1D678AAA2}" type="parTrans" cxnId="{02C376D8-F234-439D-99C0-2DB0052DDF9D}">
      <dgm:prSet/>
      <dgm:spPr/>
      <dgm:t>
        <a:bodyPr/>
        <a:lstStyle/>
        <a:p>
          <a:endParaRPr lang="en-GB"/>
        </a:p>
      </dgm:t>
    </dgm:pt>
    <dgm:pt modelId="{D4327B2B-2B8F-477C-B7A3-4DF7B4113B62}" type="sibTrans" cxnId="{02C376D8-F234-439D-99C0-2DB0052DDF9D}">
      <dgm:prSet/>
      <dgm:spPr/>
      <dgm:t>
        <a:bodyPr/>
        <a:lstStyle/>
        <a:p>
          <a:endParaRPr lang="en-GB"/>
        </a:p>
      </dgm:t>
    </dgm:pt>
    <dgm:pt modelId="{A88B627F-EAEC-4E10-8C55-50B92F1138FD}">
      <dgm:prSet/>
      <dgm:spPr/>
      <dgm:t>
        <a:bodyPr/>
        <a:lstStyle/>
        <a:p>
          <a:r>
            <a:rPr lang="en-GB" dirty="0" smtClean="0"/>
            <a:t>Health</a:t>
          </a:r>
          <a:endParaRPr lang="en-GB" dirty="0"/>
        </a:p>
      </dgm:t>
    </dgm:pt>
    <dgm:pt modelId="{9F6EA6CD-8D57-47E3-8542-9ED4EDE1E3DD}" type="parTrans" cxnId="{89CD2827-E6AB-4666-A162-C26122289EF2}">
      <dgm:prSet/>
      <dgm:spPr/>
      <dgm:t>
        <a:bodyPr/>
        <a:lstStyle/>
        <a:p>
          <a:endParaRPr lang="en-GB"/>
        </a:p>
      </dgm:t>
    </dgm:pt>
    <dgm:pt modelId="{E78471F4-3494-4417-82EC-632899A444DA}" type="sibTrans" cxnId="{89CD2827-E6AB-4666-A162-C26122289EF2}">
      <dgm:prSet/>
      <dgm:spPr/>
      <dgm:t>
        <a:bodyPr/>
        <a:lstStyle/>
        <a:p>
          <a:endParaRPr lang="en-GB"/>
        </a:p>
      </dgm:t>
    </dgm:pt>
    <dgm:pt modelId="{FD0F1AC3-3120-4B68-8B2C-3F8FC6A1A098}">
      <dgm:prSet/>
      <dgm:spPr/>
      <dgm:t>
        <a:bodyPr/>
        <a:lstStyle/>
        <a:p>
          <a:r>
            <a:rPr lang="en-GB" dirty="0" smtClean="0"/>
            <a:t>Other agencies</a:t>
          </a:r>
          <a:endParaRPr lang="en-GB" dirty="0"/>
        </a:p>
      </dgm:t>
    </dgm:pt>
    <dgm:pt modelId="{0AE0A31D-AE74-439C-8A1B-FDEF1EE57E63}" type="parTrans" cxnId="{BED2AF01-0ED8-4405-9093-E346D8D9AA92}">
      <dgm:prSet/>
      <dgm:spPr/>
      <dgm:t>
        <a:bodyPr/>
        <a:lstStyle/>
        <a:p>
          <a:endParaRPr lang="en-GB"/>
        </a:p>
      </dgm:t>
    </dgm:pt>
    <dgm:pt modelId="{953DD7B8-8E0A-4E41-8FD9-4CD5DB160A42}" type="sibTrans" cxnId="{BED2AF01-0ED8-4405-9093-E346D8D9AA92}">
      <dgm:prSet/>
      <dgm:spPr/>
      <dgm:t>
        <a:bodyPr/>
        <a:lstStyle/>
        <a:p>
          <a:endParaRPr lang="en-GB"/>
        </a:p>
      </dgm:t>
    </dgm:pt>
    <dgm:pt modelId="{0024A0A5-CE96-45DB-B630-3AF49F7E9E9C}">
      <dgm:prSet/>
      <dgm:spPr/>
      <dgm:t>
        <a:bodyPr/>
        <a:lstStyle/>
        <a:p>
          <a:r>
            <a:rPr lang="en-GB" dirty="0" smtClean="0"/>
            <a:t>Your own records</a:t>
          </a:r>
          <a:endParaRPr lang="en-GB" dirty="0"/>
        </a:p>
      </dgm:t>
    </dgm:pt>
    <dgm:pt modelId="{DDB7AE13-C490-4924-805F-5EE70EF25FB1}" type="parTrans" cxnId="{7B61DA67-4FFC-453F-AD35-265A5A80DA0D}">
      <dgm:prSet/>
      <dgm:spPr/>
      <dgm:t>
        <a:bodyPr/>
        <a:lstStyle/>
        <a:p>
          <a:endParaRPr lang="en-GB"/>
        </a:p>
      </dgm:t>
    </dgm:pt>
    <dgm:pt modelId="{F7310AB9-FB73-4DDA-9E5B-EE30C085F98F}" type="sibTrans" cxnId="{7B61DA67-4FFC-453F-AD35-265A5A80DA0D}">
      <dgm:prSet/>
      <dgm:spPr/>
      <dgm:t>
        <a:bodyPr/>
        <a:lstStyle/>
        <a:p>
          <a:endParaRPr lang="en-GB"/>
        </a:p>
      </dgm:t>
    </dgm:pt>
    <dgm:pt modelId="{D0502AD0-6DB4-42FA-A5FB-7D49A69A19ED}">
      <dgm:prSet phldrT="[Text]"/>
      <dgm:spPr/>
      <dgm:t>
        <a:bodyPr/>
        <a:lstStyle/>
        <a:p>
          <a:r>
            <a:rPr lang="en-GB" dirty="0" smtClean="0"/>
            <a:t>Jotters</a:t>
          </a:r>
          <a:endParaRPr lang="en-GB" dirty="0"/>
        </a:p>
      </dgm:t>
    </dgm:pt>
    <dgm:pt modelId="{98E1FE82-C8F5-4AA5-AA25-83746C83EDDB}" type="parTrans" cxnId="{CCB626B3-BCBE-4DEE-B549-2744912DD167}">
      <dgm:prSet/>
      <dgm:spPr/>
      <dgm:t>
        <a:bodyPr/>
        <a:lstStyle/>
        <a:p>
          <a:endParaRPr lang="en-GB"/>
        </a:p>
      </dgm:t>
    </dgm:pt>
    <dgm:pt modelId="{F5388661-D145-4AED-8AF6-D4E21FB83226}" type="sibTrans" cxnId="{CCB626B3-BCBE-4DEE-B549-2744912DD167}">
      <dgm:prSet/>
      <dgm:spPr/>
      <dgm:t>
        <a:bodyPr/>
        <a:lstStyle/>
        <a:p>
          <a:endParaRPr lang="en-GB"/>
        </a:p>
      </dgm:t>
    </dgm:pt>
    <dgm:pt modelId="{9571C665-AF3A-46C7-82E8-AAFFA9E3D64A}">
      <dgm:prSet phldrT="[Text]"/>
      <dgm:spPr/>
      <dgm:t>
        <a:bodyPr/>
        <a:lstStyle/>
        <a:p>
          <a:r>
            <a:rPr lang="en-GB" dirty="0" smtClean="0"/>
            <a:t>CEM</a:t>
          </a:r>
          <a:endParaRPr lang="en-GB" dirty="0"/>
        </a:p>
      </dgm:t>
    </dgm:pt>
    <dgm:pt modelId="{E3B817D1-2C3D-430F-90FE-462567469CDF}" type="parTrans" cxnId="{96C292F5-FE38-4481-ACE2-79E9DAB1F8B9}">
      <dgm:prSet/>
      <dgm:spPr/>
      <dgm:t>
        <a:bodyPr/>
        <a:lstStyle/>
        <a:p>
          <a:endParaRPr lang="en-GB"/>
        </a:p>
      </dgm:t>
    </dgm:pt>
    <dgm:pt modelId="{CA256D37-719F-4B42-8239-041275D0C21F}" type="sibTrans" cxnId="{96C292F5-FE38-4481-ACE2-79E9DAB1F8B9}">
      <dgm:prSet/>
      <dgm:spPr/>
      <dgm:t>
        <a:bodyPr/>
        <a:lstStyle/>
        <a:p>
          <a:endParaRPr lang="en-GB"/>
        </a:p>
      </dgm:t>
    </dgm:pt>
    <dgm:pt modelId="{8198D4E6-523F-482C-AF98-928AD9A190C2}">
      <dgm:prSet phldrT="[Text]"/>
      <dgm:spPr/>
      <dgm:t>
        <a:bodyPr/>
        <a:lstStyle/>
        <a:p>
          <a:r>
            <a:rPr lang="en-GB" dirty="0" smtClean="0"/>
            <a:t>Observation</a:t>
          </a:r>
          <a:endParaRPr lang="en-GB" dirty="0"/>
        </a:p>
      </dgm:t>
    </dgm:pt>
    <dgm:pt modelId="{B8F1E85C-5085-46D6-83C9-447696DFFA80}" type="parTrans" cxnId="{A9B8E29F-2D43-4CFB-B6C9-82FF1943815C}">
      <dgm:prSet/>
      <dgm:spPr/>
      <dgm:t>
        <a:bodyPr/>
        <a:lstStyle/>
        <a:p>
          <a:endParaRPr lang="en-GB"/>
        </a:p>
      </dgm:t>
    </dgm:pt>
    <dgm:pt modelId="{7F803F2D-DDA6-464C-A434-0F5DDC42352B}" type="sibTrans" cxnId="{A9B8E29F-2D43-4CFB-B6C9-82FF1943815C}">
      <dgm:prSet/>
      <dgm:spPr/>
      <dgm:t>
        <a:bodyPr/>
        <a:lstStyle/>
        <a:p>
          <a:endParaRPr lang="en-GB"/>
        </a:p>
      </dgm:t>
    </dgm:pt>
    <dgm:pt modelId="{02CC3198-BC41-454F-B899-DDD647C84412}">
      <dgm:prSet phldrT="[Text]"/>
      <dgm:spPr/>
      <dgm:t>
        <a:bodyPr/>
        <a:lstStyle/>
        <a:p>
          <a:r>
            <a:rPr lang="en-GB" dirty="0" err="1" smtClean="0"/>
            <a:t>AiFL</a:t>
          </a:r>
          <a:endParaRPr lang="en-GB" dirty="0"/>
        </a:p>
      </dgm:t>
    </dgm:pt>
    <dgm:pt modelId="{A51EF46A-AB24-4EE4-A830-D92669435118}" type="parTrans" cxnId="{9E5FF978-E6DD-476A-8187-CA1FD37337A6}">
      <dgm:prSet/>
      <dgm:spPr/>
      <dgm:t>
        <a:bodyPr/>
        <a:lstStyle/>
        <a:p>
          <a:endParaRPr lang="en-GB"/>
        </a:p>
      </dgm:t>
    </dgm:pt>
    <dgm:pt modelId="{3099832C-F70E-4A5F-8D55-5AF94731A708}" type="sibTrans" cxnId="{9E5FF978-E6DD-476A-8187-CA1FD37337A6}">
      <dgm:prSet/>
      <dgm:spPr/>
      <dgm:t>
        <a:bodyPr/>
        <a:lstStyle/>
        <a:p>
          <a:endParaRPr lang="en-GB"/>
        </a:p>
      </dgm:t>
    </dgm:pt>
    <dgm:pt modelId="{04D533E8-65CC-4201-8AAE-4A26CEC4BC00}">
      <dgm:prSet phldrT="[Text]"/>
      <dgm:spPr/>
      <dgm:t>
        <a:bodyPr/>
        <a:lstStyle/>
        <a:p>
          <a:r>
            <a:rPr lang="en-GB" dirty="0" smtClean="0"/>
            <a:t>HOW YOU ASSESS…</a:t>
          </a:r>
          <a:endParaRPr lang="en-GB" dirty="0"/>
        </a:p>
      </dgm:t>
    </dgm:pt>
    <dgm:pt modelId="{110898B3-C57A-4026-BE45-A151624D2808}" type="parTrans" cxnId="{4F65B854-FA48-449A-AB4C-ABBDAA1841BE}">
      <dgm:prSet/>
      <dgm:spPr/>
      <dgm:t>
        <a:bodyPr/>
        <a:lstStyle/>
        <a:p>
          <a:endParaRPr lang="en-GB"/>
        </a:p>
      </dgm:t>
    </dgm:pt>
    <dgm:pt modelId="{F6D9F860-EE09-43CC-A765-0528B107627D}" type="sibTrans" cxnId="{4F65B854-FA48-449A-AB4C-ABBDAA1841BE}">
      <dgm:prSet/>
      <dgm:spPr/>
      <dgm:t>
        <a:bodyPr/>
        <a:lstStyle/>
        <a:p>
          <a:endParaRPr lang="en-GB"/>
        </a:p>
      </dgm:t>
    </dgm:pt>
    <dgm:pt modelId="{FC9C7CF2-A168-4826-992F-D90F62F8E732}">
      <dgm:prSet phldrT="[Text]"/>
      <dgm:spPr/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Strengths</a:t>
          </a:r>
          <a:endParaRPr lang="en-GB" dirty="0"/>
        </a:p>
      </dgm:t>
    </dgm:pt>
    <dgm:pt modelId="{45D180A8-F20C-4690-AFBF-A154BFC02B18}" type="parTrans" cxnId="{57181E69-4A27-4E61-BAC8-CC5F94F6D4ED}">
      <dgm:prSet/>
      <dgm:spPr/>
      <dgm:t>
        <a:bodyPr/>
        <a:lstStyle/>
        <a:p>
          <a:endParaRPr lang="en-GB"/>
        </a:p>
      </dgm:t>
    </dgm:pt>
    <dgm:pt modelId="{3C2556AA-0BCC-422D-9CA1-92AAE5108614}" type="sibTrans" cxnId="{57181E69-4A27-4E61-BAC8-CC5F94F6D4ED}">
      <dgm:prSet/>
      <dgm:spPr/>
      <dgm:t>
        <a:bodyPr/>
        <a:lstStyle/>
        <a:p>
          <a:endParaRPr lang="en-GB"/>
        </a:p>
      </dgm:t>
    </dgm:pt>
    <dgm:pt modelId="{6AE4C89E-AB76-4C41-8618-5D66EE7464C0}" type="pres">
      <dgm:prSet presAssocID="{74D5ACB0-74D0-466A-A52E-2337AFB1BC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617919B-7083-41BD-9D1E-996A3B1043D9}" type="pres">
      <dgm:prSet presAssocID="{C98F4907-BBFD-436D-8CFF-F8DCFCF23B35}" presName="composite" presStyleCnt="0"/>
      <dgm:spPr/>
    </dgm:pt>
    <dgm:pt modelId="{69DB788F-FE94-44E0-A26C-300699D693C6}" type="pres">
      <dgm:prSet presAssocID="{C98F4907-BBFD-436D-8CFF-F8DCFCF23B3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FACB22-7B8E-48D8-9513-57B49FA96EBF}" type="pres">
      <dgm:prSet presAssocID="{C98F4907-BBFD-436D-8CFF-F8DCFCF23B3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DCC5CD-D315-428D-9D9D-2520148AA022}" type="pres">
      <dgm:prSet presAssocID="{BF7E6E8B-EA6F-4879-A7DA-E26BD79D3289}" presName="space" presStyleCnt="0"/>
      <dgm:spPr/>
    </dgm:pt>
    <dgm:pt modelId="{8F417E9B-7625-4327-AD47-4D88C9BC182F}" type="pres">
      <dgm:prSet presAssocID="{79493E10-8062-4ABF-A95D-4535D999B0C6}" presName="composite" presStyleCnt="0"/>
      <dgm:spPr/>
    </dgm:pt>
    <dgm:pt modelId="{979D8BD4-39EB-4F22-93FE-ED66270589DA}" type="pres">
      <dgm:prSet presAssocID="{79493E10-8062-4ABF-A95D-4535D999B0C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AD19C0-7716-487C-BB2B-A942D1CE2937}" type="pres">
      <dgm:prSet presAssocID="{79493E10-8062-4ABF-A95D-4535D999B0C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E1D31C-3AFE-432E-A57C-A594038B5A2F}" type="pres">
      <dgm:prSet presAssocID="{EE593520-F192-4515-99C8-5421A4D27147}" presName="space" presStyleCnt="0"/>
      <dgm:spPr/>
    </dgm:pt>
    <dgm:pt modelId="{BB060A68-6626-4B0B-940C-09EAC6AA52D6}" type="pres">
      <dgm:prSet presAssocID="{FC9C7CF2-A168-4826-992F-D90F62F8E732}" presName="composite" presStyleCnt="0"/>
      <dgm:spPr/>
    </dgm:pt>
    <dgm:pt modelId="{769828C6-37BB-42D3-AD01-E27C1E4C845E}" type="pres">
      <dgm:prSet presAssocID="{FC9C7CF2-A168-4826-992F-D90F62F8E73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BEA72D-B1F2-4FFC-8DAA-813E69701885}" type="pres">
      <dgm:prSet presAssocID="{FC9C7CF2-A168-4826-992F-D90F62F8E73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7B962C-D330-4A89-AF04-D3BE4BE02029}" type="pres">
      <dgm:prSet presAssocID="{3C2556AA-0BCC-422D-9CA1-92AAE5108614}" presName="space" presStyleCnt="0"/>
      <dgm:spPr/>
    </dgm:pt>
    <dgm:pt modelId="{54AA8537-5F58-46D5-B821-2A69655CDB9A}" type="pres">
      <dgm:prSet presAssocID="{2DBC4E53-DD49-4823-8211-EBB72C8C8E11}" presName="composite" presStyleCnt="0"/>
      <dgm:spPr/>
    </dgm:pt>
    <dgm:pt modelId="{685D4547-49CB-412F-995C-1B1EBCCA52DB}" type="pres">
      <dgm:prSet presAssocID="{2DBC4E53-DD49-4823-8211-EBB72C8C8E1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C9047E-2979-43F5-80E3-557FEEBF8DEA}" type="pres">
      <dgm:prSet presAssocID="{2DBC4E53-DD49-4823-8211-EBB72C8C8E1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A8262D-F5D7-4BEA-810E-9D6142622F2B}" srcId="{C98F4907-BBFD-436D-8CFF-F8DCFCF23B35}" destId="{06191996-B7A2-49D5-B630-C9D65F17D229}" srcOrd="2" destOrd="0" parTransId="{CB8AB521-2B38-4F8E-A2F6-B20F44BC5728}" sibTransId="{69F4E76D-B594-4A4F-A503-04A4B96D560D}"/>
    <dgm:cxn modelId="{7B61DA67-4FFC-453F-AD35-265A5A80DA0D}" srcId="{2DBC4E53-DD49-4823-8211-EBB72C8C8E11}" destId="{0024A0A5-CE96-45DB-B630-3AF49F7E9E9C}" srcOrd="3" destOrd="0" parTransId="{DDB7AE13-C490-4924-805F-5EE70EF25FB1}" sibTransId="{F7310AB9-FB73-4DDA-9E5B-EE30C085F98F}"/>
    <dgm:cxn modelId="{9DDD5B19-FD1A-4A05-A5C7-EB994DBD754D}" type="presOf" srcId="{754A1293-9D45-43FB-97B1-5ACA5799354B}" destId="{7EFACB22-7B8E-48D8-9513-57B49FA96EBF}" srcOrd="0" destOrd="3" presId="urn:microsoft.com/office/officeart/2005/8/layout/hList1"/>
    <dgm:cxn modelId="{BED2AF01-0ED8-4405-9093-E346D8D9AA92}" srcId="{2DBC4E53-DD49-4823-8211-EBB72C8C8E11}" destId="{FD0F1AC3-3120-4B68-8B2C-3F8FC6A1A098}" srcOrd="2" destOrd="0" parTransId="{0AE0A31D-AE74-439C-8A1B-FDEF1EE57E63}" sibTransId="{953DD7B8-8E0A-4E41-8FD9-4CD5DB160A42}"/>
    <dgm:cxn modelId="{6319A175-DE1F-4A19-9F0D-A43A9959F030}" srcId="{FC9C7CF2-A168-4826-992F-D90F62F8E732}" destId="{D3CE9102-7A7C-4D1B-A862-750847F5EE15}" srcOrd="0" destOrd="0" parTransId="{5D077333-2547-4781-9E18-3239F0ACAC93}" sibTransId="{9A9230BA-C21B-49C9-9C5A-1C3593F73EC2}"/>
    <dgm:cxn modelId="{EC98FEDD-194F-4B5C-8B5B-CC7EA69DAB66}" srcId="{C98F4907-BBFD-436D-8CFF-F8DCFCF23B35}" destId="{1145973C-3DC9-4E51-A670-A2F497371C8F}" srcOrd="1" destOrd="0" parTransId="{7D66D539-B726-4638-B355-5BFF27FB2743}" sibTransId="{35583F69-4B66-48F5-B3FA-3D89A643C19C}"/>
    <dgm:cxn modelId="{4BA9C711-077D-4CFE-821C-F0CF3CF2DB7A}" srcId="{74D5ACB0-74D0-466A-A52E-2337AFB1BCAD}" destId="{2DBC4E53-DD49-4823-8211-EBB72C8C8E11}" srcOrd="3" destOrd="0" parTransId="{475D1F31-A079-404A-845A-9E76EDF3ED9F}" sibTransId="{B2613A64-C9AF-430E-9AC9-E73E654C80C0}"/>
    <dgm:cxn modelId="{167D2F69-6C4A-4970-B776-D1DC9B04FC8F}" type="presOf" srcId="{8198D4E6-523F-482C-AF98-928AD9A190C2}" destId="{10AD19C0-7716-487C-BB2B-A942D1CE2937}" srcOrd="0" destOrd="2" presId="urn:microsoft.com/office/officeart/2005/8/layout/hList1"/>
    <dgm:cxn modelId="{23B57FDF-CB3F-417C-A0A1-1E341E2052D4}" type="presOf" srcId="{02CC3198-BC41-454F-B899-DDD647C84412}" destId="{10AD19C0-7716-487C-BB2B-A942D1CE2937}" srcOrd="0" destOrd="3" presId="urn:microsoft.com/office/officeart/2005/8/layout/hList1"/>
    <dgm:cxn modelId="{3E4F9DE5-DFA0-467B-8B04-30A451FF9320}" type="presOf" srcId="{06191996-B7A2-49D5-B630-C9D65F17D229}" destId="{7EFACB22-7B8E-48D8-9513-57B49FA96EBF}" srcOrd="0" destOrd="2" presId="urn:microsoft.com/office/officeart/2005/8/layout/hList1"/>
    <dgm:cxn modelId="{8F86DF7F-B257-4E8B-8251-A79E3A661ECA}" type="presOf" srcId="{A88B627F-EAEC-4E10-8C55-50B92F1138FD}" destId="{7DC9047E-2979-43F5-80E3-557FEEBF8DEA}" srcOrd="0" destOrd="1" presId="urn:microsoft.com/office/officeart/2005/8/layout/hList1"/>
    <dgm:cxn modelId="{084276B6-D322-4603-91F4-69C067E88BAE}" type="presOf" srcId="{EC2462BC-E419-430C-94E4-18823F0F0008}" destId="{95BEA72D-B1F2-4FFC-8DAA-813E69701885}" srcOrd="0" destOrd="2" presId="urn:microsoft.com/office/officeart/2005/8/layout/hList1"/>
    <dgm:cxn modelId="{89CD2827-E6AB-4666-A162-C26122289EF2}" srcId="{2DBC4E53-DD49-4823-8211-EBB72C8C8E11}" destId="{A88B627F-EAEC-4E10-8C55-50B92F1138FD}" srcOrd="1" destOrd="0" parTransId="{9F6EA6CD-8D57-47E3-8542-9ED4EDE1E3DD}" sibTransId="{E78471F4-3494-4417-82EC-632899A444DA}"/>
    <dgm:cxn modelId="{D5E0D089-C5EE-45F0-96F3-36C507B6DB18}" type="presOf" srcId="{E75BB50F-1CFD-46FC-8AE3-6743EC9EEAD3}" destId="{7EFACB22-7B8E-48D8-9513-57B49FA96EBF}" srcOrd="0" destOrd="0" presId="urn:microsoft.com/office/officeart/2005/8/layout/hList1"/>
    <dgm:cxn modelId="{02C376D8-F234-439D-99C0-2DB0052DDF9D}" srcId="{2DBC4E53-DD49-4823-8211-EBB72C8C8E11}" destId="{25DF89FC-4D3D-4529-B40F-3D17AE7E0C56}" srcOrd="0" destOrd="0" parTransId="{481AE443-AD35-4811-9855-D6B1D678AAA2}" sibTransId="{D4327B2B-2B8F-477C-B7A3-4DF7B4113B62}"/>
    <dgm:cxn modelId="{DB02ECF7-F275-4BB3-812E-5E0D8754FB22}" srcId="{FC9C7CF2-A168-4826-992F-D90F62F8E732}" destId="{EC2462BC-E419-430C-94E4-18823F0F0008}" srcOrd="2" destOrd="0" parTransId="{F8CE6210-3C37-4EDE-A983-A885FF50D861}" sibTransId="{9E273707-C501-4DA5-BC82-C251F82D1C7D}"/>
    <dgm:cxn modelId="{9693A76B-5B0A-428B-87D8-9E610E84A02B}" type="presOf" srcId="{D3CE9102-7A7C-4D1B-A862-750847F5EE15}" destId="{95BEA72D-B1F2-4FFC-8DAA-813E69701885}" srcOrd="0" destOrd="0" presId="urn:microsoft.com/office/officeart/2005/8/layout/hList1"/>
    <dgm:cxn modelId="{3CC13817-3688-4171-AA4B-8CFB5ABD4A3B}" type="presOf" srcId="{FC9C7CF2-A168-4826-992F-D90F62F8E732}" destId="{769828C6-37BB-42D3-AD01-E27C1E4C845E}" srcOrd="0" destOrd="0" presId="urn:microsoft.com/office/officeart/2005/8/layout/hList1"/>
    <dgm:cxn modelId="{4F65B854-FA48-449A-AB4C-ABBDAA1841BE}" srcId="{79493E10-8062-4ABF-A95D-4535D999B0C6}" destId="{04D533E8-65CC-4201-8AAE-4A26CEC4BC00}" srcOrd="4" destOrd="0" parTransId="{110898B3-C57A-4026-BE45-A151624D2808}" sibTransId="{F6D9F860-EE09-43CC-A765-0528B107627D}"/>
    <dgm:cxn modelId="{831D3FDF-AA1E-45FC-AF95-ACEBBBF3F4EE}" type="presOf" srcId="{79493E10-8062-4ABF-A95D-4535D999B0C6}" destId="{979D8BD4-39EB-4F22-93FE-ED66270589DA}" srcOrd="0" destOrd="0" presId="urn:microsoft.com/office/officeart/2005/8/layout/hList1"/>
    <dgm:cxn modelId="{06E857E0-AE94-4A80-A609-FCDC1AA2C7AE}" type="presOf" srcId="{2DBC4E53-DD49-4823-8211-EBB72C8C8E11}" destId="{685D4547-49CB-412F-995C-1B1EBCCA52DB}" srcOrd="0" destOrd="0" presId="urn:microsoft.com/office/officeart/2005/8/layout/hList1"/>
    <dgm:cxn modelId="{2706D492-A4FE-442E-9827-9BED8CD1CC41}" srcId="{74D5ACB0-74D0-466A-A52E-2337AFB1BCAD}" destId="{C98F4907-BBFD-436D-8CFF-F8DCFCF23B35}" srcOrd="0" destOrd="0" parTransId="{40A283A1-0569-43E8-9EF2-AA325FE27E19}" sibTransId="{BF7E6E8B-EA6F-4879-A7DA-E26BD79D3289}"/>
    <dgm:cxn modelId="{9E5FF978-E6DD-476A-8187-CA1FD37337A6}" srcId="{79493E10-8062-4ABF-A95D-4535D999B0C6}" destId="{02CC3198-BC41-454F-B899-DDD647C84412}" srcOrd="3" destOrd="0" parTransId="{A51EF46A-AB24-4EE4-A830-D92669435118}" sibTransId="{3099832C-F70E-4A5F-8D55-5AF94731A708}"/>
    <dgm:cxn modelId="{96C292F5-FE38-4481-ACE2-79E9DAB1F8B9}" srcId="{79493E10-8062-4ABF-A95D-4535D999B0C6}" destId="{9571C665-AF3A-46C7-82E8-AAFFA9E3D64A}" srcOrd="1" destOrd="0" parTransId="{E3B817D1-2C3D-430F-90FE-462567469CDF}" sibTransId="{CA256D37-719F-4B42-8239-041275D0C21F}"/>
    <dgm:cxn modelId="{384AA2BF-E6B4-4780-9C4A-B2379EAB1B6B}" type="presOf" srcId="{FD0F1AC3-3120-4B68-8B2C-3F8FC6A1A098}" destId="{7DC9047E-2979-43F5-80E3-557FEEBF8DEA}" srcOrd="0" destOrd="2" presId="urn:microsoft.com/office/officeart/2005/8/layout/hList1"/>
    <dgm:cxn modelId="{72CBF457-DD3A-406F-AE4F-A2DF23A4214C}" type="presOf" srcId="{F0CCFBE9-44F0-453C-9F04-AF1116A0DBBB}" destId="{7EFACB22-7B8E-48D8-9513-57B49FA96EBF}" srcOrd="0" destOrd="4" presId="urn:microsoft.com/office/officeart/2005/8/layout/hList1"/>
    <dgm:cxn modelId="{57181E69-4A27-4E61-BAC8-CC5F94F6D4ED}" srcId="{74D5ACB0-74D0-466A-A52E-2337AFB1BCAD}" destId="{FC9C7CF2-A168-4826-992F-D90F62F8E732}" srcOrd="2" destOrd="0" parTransId="{45D180A8-F20C-4690-AFBF-A154BFC02B18}" sibTransId="{3C2556AA-0BCC-422D-9CA1-92AAE5108614}"/>
    <dgm:cxn modelId="{928DC3F2-0609-458A-A611-A6E5BBD02AA9}" type="presOf" srcId="{0024A0A5-CE96-45DB-B630-3AF49F7E9E9C}" destId="{7DC9047E-2979-43F5-80E3-557FEEBF8DEA}" srcOrd="0" destOrd="3" presId="urn:microsoft.com/office/officeart/2005/8/layout/hList1"/>
    <dgm:cxn modelId="{241DA5E3-84AD-47B2-B4A1-C4AF1F803E92}" type="presOf" srcId="{04D533E8-65CC-4201-8AAE-4A26CEC4BC00}" destId="{10AD19C0-7716-487C-BB2B-A942D1CE2937}" srcOrd="0" destOrd="4" presId="urn:microsoft.com/office/officeart/2005/8/layout/hList1"/>
    <dgm:cxn modelId="{974E71BF-BD0F-4DEB-9287-1B00C2DD9B51}" type="presOf" srcId="{D0502AD0-6DB4-42FA-A5FB-7D49A69A19ED}" destId="{10AD19C0-7716-487C-BB2B-A942D1CE2937}" srcOrd="0" destOrd="0" presId="urn:microsoft.com/office/officeart/2005/8/layout/hList1"/>
    <dgm:cxn modelId="{F6D54167-1DA8-4A4D-A617-044A7A820DBA}" srcId="{FC9C7CF2-A168-4826-992F-D90F62F8E732}" destId="{61B6DB25-B5EC-4C63-A7E0-E51A5BC2AE05}" srcOrd="1" destOrd="0" parTransId="{3578F885-F79D-4419-B28F-BDD1257FA707}" sibTransId="{1EF30D76-FA35-4BD2-BFE4-DB59710EC45F}"/>
    <dgm:cxn modelId="{41A12876-F9C7-4E2A-8902-8685670B75D2}" type="presOf" srcId="{61B6DB25-B5EC-4C63-A7E0-E51A5BC2AE05}" destId="{95BEA72D-B1F2-4FFC-8DAA-813E69701885}" srcOrd="0" destOrd="1" presId="urn:microsoft.com/office/officeart/2005/8/layout/hList1"/>
    <dgm:cxn modelId="{205D2C08-8293-497B-B049-F7BD6BEAAF88}" srcId="{74D5ACB0-74D0-466A-A52E-2337AFB1BCAD}" destId="{79493E10-8062-4ABF-A95D-4535D999B0C6}" srcOrd="1" destOrd="0" parTransId="{0F17DF98-A798-4F7A-B3B5-4BE3A11F351F}" sibTransId="{EE593520-F192-4515-99C8-5421A4D27147}"/>
    <dgm:cxn modelId="{4AF2C72E-491C-456F-B318-3DBD8AE723AF}" srcId="{C98F4907-BBFD-436D-8CFF-F8DCFCF23B35}" destId="{F0CCFBE9-44F0-453C-9F04-AF1116A0DBBB}" srcOrd="4" destOrd="0" parTransId="{6505C794-E8E8-4F5F-99A0-991E3B7436CF}" sibTransId="{146DF435-6822-4F49-9772-DD9A27B0DB8B}"/>
    <dgm:cxn modelId="{2113F7F8-5F6A-44A9-946E-C4EB99FC6866}" type="presOf" srcId="{C98F4907-BBFD-436D-8CFF-F8DCFCF23B35}" destId="{69DB788F-FE94-44E0-A26C-300699D693C6}" srcOrd="0" destOrd="0" presId="urn:microsoft.com/office/officeart/2005/8/layout/hList1"/>
    <dgm:cxn modelId="{E63BF976-26A9-4301-A11C-6684D21AC120}" srcId="{C98F4907-BBFD-436D-8CFF-F8DCFCF23B35}" destId="{E75BB50F-1CFD-46FC-8AE3-6743EC9EEAD3}" srcOrd="0" destOrd="0" parTransId="{AF835465-D15E-408F-939C-3BD6A829A0FA}" sibTransId="{26A8833A-C832-423C-8E7A-8A0DC63E03D9}"/>
    <dgm:cxn modelId="{CE364C5B-8879-4325-A01A-50DA68B44532}" srcId="{C98F4907-BBFD-436D-8CFF-F8DCFCF23B35}" destId="{754A1293-9D45-43FB-97B1-5ACA5799354B}" srcOrd="3" destOrd="0" parTransId="{86635B91-D8AD-4D66-BA2B-4F1401140079}" sibTransId="{545B7821-DD8B-4540-8DB7-3CA8E0D737CF}"/>
    <dgm:cxn modelId="{CCB626B3-BCBE-4DEE-B549-2744912DD167}" srcId="{79493E10-8062-4ABF-A95D-4535D999B0C6}" destId="{D0502AD0-6DB4-42FA-A5FB-7D49A69A19ED}" srcOrd="0" destOrd="0" parTransId="{98E1FE82-C8F5-4AA5-AA25-83746C83EDDB}" sibTransId="{F5388661-D145-4AED-8AF6-D4E21FB83226}"/>
    <dgm:cxn modelId="{92442560-5495-44DF-98FB-2942EF2AA9F6}" type="presOf" srcId="{25DF89FC-4D3D-4529-B40F-3D17AE7E0C56}" destId="{7DC9047E-2979-43F5-80E3-557FEEBF8DEA}" srcOrd="0" destOrd="0" presId="urn:microsoft.com/office/officeart/2005/8/layout/hList1"/>
    <dgm:cxn modelId="{643ED8C5-1213-45FA-9F32-71816D6C8D07}" type="presOf" srcId="{9571C665-AF3A-46C7-82E8-AAFFA9E3D64A}" destId="{10AD19C0-7716-487C-BB2B-A942D1CE2937}" srcOrd="0" destOrd="1" presId="urn:microsoft.com/office/officeart/2005/8/layout/hList1"/>
    <dgm:cxn modelId="{5D881F65-7BA6-4644-9F41-225D5E35EDCF}" type="presOf" srcId="{1145973C-3DC9-4E51-A670-A2F497371C8F}" destId="{7EFACB22-7B8E-48D8-9513-57B49FA96EBF}" srcOrd="0" destOrd="1" presId="urn:microsoft.com/office/officeart/2005/8/layout/hList1"/>
    <dgm:cxn modelId="{A9B8E29F-2D43-4CFB-B6C9-82FF1943815C}" srcId="{79493E10-8062-4ABF-A95D-4535D999B0C6}" destId="{8198D4E6-523F-482C-AF98-928AD9A190C2}" srcOrd="2" destOrd="0" parTransId="{B8F1E85C-5085-46D6-83C9-447696DFFA80}" sibTransId="{7F803F2D-DDA6-464C-A434-0F5DDC42352B}"/>
    <dgm:cxn modelId="{04B351DA-27BE-42C5-A5B6-0413F03B79CF}" type="presOf" srcId="{74D5ACB0-74D0-466A-A52E-2337AFB1BCAD}" destId="{6AE4C89E-AB76-4C41-8618-5D66EE7464C0}" srcOrd="0" destOrd="0" presId="urn:microsoft.com/office/officeart/2005/8/layout/hList1"/>
    <dgm:cxn modelId="{C4D01441-C5B1-4C8B-83E1-28DA632AF94E}" type="presParOf" srcId="{6AE4C89E-AB76-4C41-8618-5D66EE7464C0}" destId="{4617919B-7083-41BD-9D1E-996A3B1043D9}" srcOrd="0" destOrd="0" presId="urn:microsoft.com/office/officeart/2005/8/layout/hList1"/>
    <dgm:cxn modelId="{8FEB7B9E-A526-4106-96E9-7C5C5B2AFB7B}" type="presParOf" srcId="{4617919B-7083-41BD-9D1E-996A3B1043D9}" destId="{69DB788F-FE94-44E0-A26C-300699D693C6}" srcOrd="0" destOrd="0" presId="urn:microsoft.com/office/officeart/2005/8/layout/hList1"/>
    <dgm:cxn modelId="{179BAA9D-2A5D-451F-B071-D8CF3B358154}" type="presParOf" srcId="{4617919B-7083-41BD-9D1E-996A3B1043D9}" destId="{7EFACB22-7B8E-48D8-9513-57B49FA96EBF}" srcOrd="1" destOrd="0" presId="urn:microsoft.com/office/officeart/2005/8/layout/hList1"/>
    <dgm:cxn modelId="{8105E37C-6BED-427E-8047-0C2FB6F22BAC}" type="presParOf" srcId="{6AE4C89E-AB76-4C41-8618-5D66EE7464C0}" destId="{20DCC5CD-D315-428D-9D9D-2520148AA022}" srcOrd="1" destOrd="0" presId="urn:microsoft.com/office/officeart/2005/8/layout/hList1"/>
    <dgm:cxn modelId="{0C635F42-2D29-4FAC-9B63-541E7B201363}" type="presParOf" srcId="{6AE4C89E-AB76-4C41-8618-5D66EE7464C0}" destId="{8F417E9B-7625-4327-AD47-4D88C9BC182F}" srcOrd="2" destOrd="0" presId="urn:microsoft.com/office/officeart/2005/8/layout/hList1"/>
    <dgm:cxn modelId="{99EB4305-C9C3-4314-95B9-7635EDA7D367}" type="presParOf" srcId="{8F417E9B-7625-4327-AD47-4D88C9BC182F}" destId="{979D8BD4-39EB-4F22-93FE-ED66270589DA}" srcOrd="0" destOrd="0" presId="urn:microsoft.com/office/officeart/2005/8/layout/hList1"/>
    <dgm:cxn modelId="{19C94229-156E-44FF-ADB3-85118A9783A2}" type="presParOf" srcId="{8F417E9B-7625-4327-AD47-4D88C9BC182F}" destId="{10AD19C0-7716-487C-BB2B-A942D1CE2937}" srcOrd="1" destOrd="0" presId="urn:microsoft.com/office/officeart/2005/8/layout/hList1"/>
    <dgm:cxn modelId="{E3559D58-0B7E-4781-B539-17D662D4AABE}" type="presParOf" srcId="{6AE4C89E-AB76-4C41-8618-5D66EE7464C0}" destId="{97E1D31C-3AFE-432E-A57C-A594038B5A2F}" srcOrd="3" destOrd="0" presId="urn:microsoft.com/office/officeart/2005/8/layout/hList1"/>
    <dgm:cxn modelId="{ADD21FF9-9DC6-4372-9087-0D3E77FBF4F9}" type="presParOf" srcId="{6AE4C89E-AB76-4C41-8618-5D66EE7464C0}" destId="{BB060A68-6626-4B0B-940C-09EAC6AA52D6}" srcOrd="4" destOrd="0" presId="urn:microsoft.com/office/officeart/2005/8/layout/hList1"/>
    <dgm:cxn modelId="{C847E58A-7F52-4251-B707-14C4B8CE71ED}" type="presParOf" srcId="{BB060A68-6626-4B0B-940C-09EAC6AA52D6}" destId="{769828C6-37BB-42D3-AD01-E27C1E4C845E}" srcOrd="0" destOrd="0" presId="urn:microsoft.com/office/officeart/2005/8/layout/hList1"/>
    <dgm:cxn modelId="{E2AA0875-C4A7-4715-A6F0-D8DA588C9E59}" type="presParOf" srcId="{BB060A68-6626-4B0B-940C-09EAC6AA52D6}" destId="{95BEA72D-B1F2-4FFC-8DAA-813E69701885}" srcOrd="1" destOrd="0" presId="urn:microsoft.com/office/officeart/2005/8/layout/hList1"/>
    <dgm:cxn modelId="{F25CB1F8-3D39-4542-8100-0D424EED2F84}" type="presParOf" srcId="{6AE4C89E-AB76-4C41-8618-5D66EE7464C0}" destId="{2D7B962C-D330-4A89-AF04-D3BE4BE02029}" srcOrd="5" destOrd="0" presId="urn:microsoft.com/office/officeart/2005/8/layout/hList1"/>
    <dgm:cxn modelId="{C84862A8-3B46-4824-B309-EB20043BEBC8}" type="presParOf" srcId="{6AE4C89E-AB76-4C41-8618-5D66EE7464C0}" destId="{54AA8537-5F58-46D5-B821-2A69655CDB9A}" srcOrd="6" destOrd="0" presId="urn:microsoft.com/office/officeart/2005/8/layout/hList1"/>
    <dgm:cxn modelId="{308EAE28-9AE4-4B34-AEF9-0D892C25A91D}" type="presParOf" srcId="{54AA8537-5F58-46D5-B821-2A69655CDB9A}" destId="{685D4547-49CB-412F-995C-1B1EBCCA52DB}" srcOrd="0" destOrd="0" presId="urn:microsoft.com/office/officeart/2005/8/layout/hList1"/>
    <dgm:cxn modelId="{821FCC56-2193-4ED7-B825-75BAED02CB6F}" type="presParOf" srcId="{54AA8537-5F58-46D5-B821-2A69655CDB9A}" destId="{7DC9047E-2979-43F5-80E3-557FEEBF8D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EBD67-5F4B-44E4-8E35-B347B514BC50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C9358-552F-46FF-B927-66A49A841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49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73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3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55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99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745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65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646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58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55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481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3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DDDF5B0-1C2E-43B5-8B14-14D814FA9554}" type="datetime1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Falkirk Council Educational Psychology Service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10F2-DF17-4CFC-A92C-A6B4863755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91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65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9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72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09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132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3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88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621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6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68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5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6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93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81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9358-552F-46FF-B927-66A49A841A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3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1828-E399-48FF-AFA7-9D8531BF603A}" type="datetime1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7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60C4-4B33-4620-AA21-C5CA305425BB}" type="datetime1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3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D5F-91D7-4836-BA79-1966615C518C}" type="datetime1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5EB3-5463-428C-9428-10130B0A87DA}" type="datetime1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6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E46B-676F-40EB-97F0-A8765DA2DE8A}" type="datetime1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7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B1FF-A474-4915-8D03-3B25B8CA5E9C}" type="datetime1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8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9F61-3623-42B3-A0E4-443FDAF63446}" type="datetime1">
              <a:rPr lang="en-GB" smtClean="0"/>
              <a:t>12/05/2016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75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5304-0B0D-431B-B50A-D991339D396A}" type="datetime1">
              <a:rPr lang="en-GB" smtClean="0"/>
              <a:t>12/05/2016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0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56EF-1207-4E27-B9D6-73B9920D3687}" type="datetime1">
              <a:rPr lang="en-GB" smtClean="0"/>
              <a:t>12/05/2016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D234-B870-4660-8454-B9AA578147BE}" type="datetime1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531C-D863-4AA2-8D74-38263B3CE057}" type="datetime1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0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75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831B5-3EAC-4178-B2D8-D79C2F0DF5F8}" type="datetime1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A5E2-8924-4092-A661-58C94C4DE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7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glowscotland.org.uk/fa/GirfecFalkirk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turegroup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dqinfo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Presented by: Nick Balchin, Principal Educational Psychologist</a:t>
            </a:r>
          </a:p>
          <a:p>
            <a:r>
              <a:rPr lang="en-GB" dirty="0" smtClean="0"/>
              <a:t>Belinda Tomasik, Depute </a:t>
            </a:r>
            <a:r>
              <a:rPr lang="en-GB" dirty="0" err="1" smtClean="0"/>
              <a:t>Headteacher</a:t>
            </a:r>
            <a:r>
              <a:rPr lang="en-GB" dirty="0" smtClean="0"/>
              <a:t>, </a:t>
            </a:r>
            <a:r>
              <a:rPr lang="en-GB" dirty="0" err="1" smtClean="0"/>
              <a:t>Shieldhill</a:t>
            </a:r>
            <a:r>
              <a:rPr lang="en-GB" dirty="0" smtClean="0"/>
              <a:t> </a:t>
            </a:r>
            <a:r>
              <a:rPr lang="en-GB" dirty="0" smtClean="0"/>
              <a:t>and California Primary Schools</a:t>
            </a:r>
            <a:endParaRPr lang="en-GB" dirty="0" smtClean="0"/>
          </a:p>
          <a:p>
            <a:r>
              <a:rPr lang="en-GB" dirty="0"/>
              <a:t>Additional Development </a:t>
            </a:r>
            <a:r>
              <a:rPr lang="en-GB" dirty="0" smtClean="0"/>
              <a:t>by:</a:t>
            </a:r>
            <a:br>
              <a:rPr lang="en-GB" dirty="0" smtClean="0"/>
            </a:br>
            <a:r>
              <a:rPr lang="en-GB" dirty="0" smtClean="0"/>
              <a:t>Susan </a:t>
            </a:r>
            <a:r>
              <a:rPr lang="en-GB" dirty="0"/>
              <a:t>Morrison</a:t>
            </a:r>
            <a:r>
              <a:rPr lang="en-GB" dirty="0" smtClean="0"/>
              <a:t>, </a:t>
            </a:r>
            <a:r>
              <a:rPr lang="en-GB" dirty="0" smtClean="0"/>
              <a:t>Gail </a:t>
            </a:r>
            <a:r>
              <a:rPr lang="en-GB" dirty="0"/>
              <a:t>Hendry, </a:t>
            </a:r>
            <a:r>
              <a:rPr lang="en-GB" dirty="0" smtClean="0"/>
              <a:t>Hannah </a:t>
            </a:r>
            <a:r>
              <a:rPr lang="en-GB" dirty="0" smtClean="0"/>
              <a:t>Bertram, Educational Psychologists 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0" y="5950492"/>
            <a:ext cx="961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Falkirk Council </a:t>
            </a:r>
          </a:p>
          <a:p>
            <a:pPr algn="ctr"/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Educational Psychology Service</a:t>
            </a:r>
            <a:endParaRPr lang="en-GB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27031" y="868092"/>
            <a:ext cx="9144000" cy="23876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Assessment for Nurture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z="1800" smtClean="0">
                <a:solidFill>
                  <a:srgbClr val="002060"/>
                </a:solidFill>
              </a:rPr>
              <a:t>1</a:t>
            </a:fld>
            <a:endParaRPr lang="en-GB" sz="1800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257800"/>
            <a:ext cx="2223135" cy="1354455"/>
            <a:chOff x="0" y="0"/>
            <a:chExt cx="2223135" cy="13544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0"/>
              <a:ext cx="1828800" cy="13544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0" y="1114425"/>
              <a:ext cx="222313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b="1" i="1">
                  <a:solidFill>
                    <a:srgbClr val="000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Children’s Services</a:t>
              </a:r>
              <a:endParaRPr lang="en-GB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Contextual Assessment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it is? – Looking at the whole, big picture.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Looking at the context of the child and using this information to inform your questions and subsequent assessment.</a:t>
            </a:r>
          </a:p>
          <a:p>
            <a:pPr>
              <a:buFontTx/>
              <a:buChar char="-"/>
            </a:pPr>
            <a:r>
              <a:rPr lang="en-GB" dirty="0" smtClean="0"/>
              <a:t>Some areas to consider</a:t>
            </a:r>
            <a:r>
              <a:rPr lang="en-GB" dirty="0"/>
              <a:t> </a:t>
            </a:r>
            <a:r>
              <a:rPr lang="en-GB" dirty="0" smtClean="0"/>
              <a:t>are domains (learning, behaviour socialisation) across contexts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8158420"/>
              </p:ext>
            </p:extLst>
          </p:nvPr>
        </p:nvGraphicFramePr>
        <p:xfrm>
          <a:off x="6019800" y="1822450"/>
          <a:ext cx="56212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1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Ecological Approach	</a:t>
            </a: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Urie</a:t>
            </a:r>
            <a:r>
              <a:rPr lang="en-GB" dirty="0" smtClean="0"/>
              <a:t> </a:t>
            </a:r>
            <a:r>
              <a:rPr lang="en-GB" dirty="0" err="1" smtClean="0"/>
              <a:t>Bronfenbrenner</a:t>
            </a:r>
            <a:r>
              <a:rPr lang="en-GB" dirty="0" smtClean="0"/>
              <a:t> </a:t>
            </a:r>
          </a:p>
          <a:p>
            <a:r>
              <a:rPr lang="en-GB" dirty="0" smtClean="0"/>
              <a:t>Look at the systems surrounding the child</a:t>
            </a:r>
          </a:p>
          <a:p>
            <a:pPr lvl="1">
              <a:buFontTx/>
              <a:buChar char="-"/>
            </a:pPr>
            <a:r>
              <a:rPr lang="en-GB" dirty="0" smtClean="0"/>
              <a:t>Informs assessment though understanding the child’s experiences</a:t>
            </a:r>
          </a:p>
          <a:p>
            <a:pPr lvl="1">
              <a:buFontTx/>
              <a:buChar char="-"/>
            </a:pPr>
            <a:r>
              <a:rPr lang="en-GB" dirty="0" smtClean="0"/>
              <a:t>Encourages broad approach to assessment</a:t>
            </a:r>
          </a:p>
          <a:p>
            <a:pPr lvl="1">
              <a:buFontTx/>
              <a:buChar char="-"/>
            </a:pPr>
            <a:r>
              <a:rPr lang="en-GB" dirty="0" smtClean="0"/>
              <a:t>Informs intervention decisions</a:t>
            </a:r>
          </a:p>
          <a:p>
            <a:pPr marL="0" indent="0">
              <a:buNone/>
            </a:pPr>
            <a:r>
              <a:rPr lang="en-GB" dirty="0" smtClean="0"/>
              <a:t>My World Triangle (more on that in just a moment!)</a:t>
            </a:r>
          </a:p>
          <a:p>
            <a:r>
              <a:rPr lang="en-GB" dirty="0" smtClean="0"/>
              <a:t>Use it to structure your thoughts and data about a child</a:t>
            </a:r>
          </a:p>
          <a:p>
            <a:pPr lvl="1">
              <a:buFontTx/>
              <a:buChar char="-"/>
            </a:pPr>
            <a:r>
              <a:rPr lang="en-GB" dirty="0" smtClean="0"/>
              <a:t>How is the child in school, home, community?</a:t>
            </a:r>
          </a:p>
          <a:p>
            <a:pPr lvl="1">
              <a:buFontTx/>
              <a:buChar char="-"/>
            </a:pPr>
            <a:r>
              <a:rPr lang="en-GB" dirty="0" smtClean="0"/>
              <a:t>Relationships, learning, health, interests, supports</a:t>
            </a:r>
          </a:p>
          <a:p>
            <a:pPr lvl="1">
              <a:buFontTx/>
              <a:buChar char="-"/>
            </a:pPr>
            <a:r>
              <a:rPr lang="en-GB" dirty="0" smtClean="0"/>
              <a:t>How do these interact with each other?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74" y="1009650"/>
            <a:ext cx="1933575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Ecological Model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076" y="114020"/>
            <a:ext cx="11516815" cy="660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GIRFEC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http://www.gov.scot/Resource/0040/00408987-5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7" y="34068"/>
            <a:ext cx="10625980" cy="6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My World Triangle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14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1" y="92058"/>
            <a:ext cx="11411988" cy="6084905"/>
          </a:xfrm>
        </p:spPr>
      </p:pic>
      <p:sp>
        <p:nvSpPr>
          <p:cNvPr id="3" name="TextBox 2"/>
          <p:cNvSpPr txBox="1"/>
          <p:nvPr/>
        </p:nvSpPr>
        <p:spPr>
          <a:xfrm>
            <a:off x="579120" y="6176963"/>
            <a:ext cx="1091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https://blogs.glowscotland.org.uk/fa/GirfecFalkirk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- see guidance and Form 3 , learning cafés available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3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 3 of Child’s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204962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3. My World:</a:t>
            </a:r>
          </a:p>
          <a:p>
            <a:r>
              <a:rPr lang="en-GB" dirty="0" smtClean="0"/>
              <a:t>How child is growing and developing</a:t>
            </a:r>
          </a:p>
          <a:p>
            <a:r>
              <a:rPr lang="en-GB" dirty="0" smtClean="0"/>
              <a:t>What does the child young person need from those that look after him/her?</a:t>
            </a:r>
          </a:p>
          <a:p>
            <a:r>
              <a:rPr lang="en-GB" dirty="0" smtClean="0"/>
              <a:t>The impact of the child’ wider world</a:t>
            </a:r>
          </a:p>
          <a:p>
            <a:pPr marL="0" indent="0">
              <a:buNone/>
            </a:pPr>
            <a:r>
              <a:rPr lang="en-GB" dirty="0" smtClean="0"/>
              <a:t>4. Risk and protective Factors</a:t>
            </a:r>
          </a:p>
          <a:p>
            <a:r>
              <a:rPr lang="en-GB" dirty="0" smtClean="0"/>
              <a:t>What are the risks to the child?</a:t>
            </a:r>
          </a:p>
          <a:p>
            <a:r>
              <a:rPr lang="en-GB" dirty="0" smtClean="0"/>
              <a:t>What are the risks from the child</a:t>
            </a:r>
          </a:p>
          <a:p>
            <a:r>
              <a:rPr lang="en-GB" dirty="0" smtClean="0"/>
              <a:t>Analysis</a:t>
            </a:r>
          </a:p>
          <a:p>
            <a:r>
              <a:rPr lang="en-GB" dirty="0" smtClean="0"/>
              <a:t>Date child last seen and by whom.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Matrix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55" t="23137" r="19148" b="6644"/>
          <a:stretch/>
        </p:blipFill>
        <p:spPr>
          <a:xfrm>
            <a:off x="5040343" y="111668"/>
            <a:ext cx="7092175" cy="67008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Boxall Profile 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4632230"/>
            <a:ext cx="2857500" cy="1085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1690688"/>
            <a:ext cx="304800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912" y="1690688"/>
            <a:ext cx="3100176" cy="2085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300" y="2478332"/>
            <a:ext cx="3038454" cy="2044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2900" y="4536471"/>
            <a:ext cx="3570234" cy="1819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17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7700" y="5987018"/>
            <a:ext cx="326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https://www.nurturegroups.org/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" y="3931737"/>
            <a:ext cx="320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Boxall Profile (primary age)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394415" y="393173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Boxall Profile Handbook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5135" y="6437378"/>
            <a:ext cx="331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Boxall Profile (secondary age)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305800" y="4805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Beyond the Boxall – Intervention Planning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1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Boxall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Profile Handbook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dirty="0" smtClean="0"/>
              <a:t>Tool for assessing </a:t>
            </a:r>
            <a:r>
              <a:rPr lang="en-GB" dirty="0"/>
              <a:t>a pupil’s </a:t>
            </a:r>
            <a:r>
              <a:rPr lang="en-GB" dirty="0" smtClean="0"/>
              <a:t>needs framework for planning interventions </a:t>
            </a:r>
            <a:r>
              <a:rPr lang="en-GB" dirty="0"/>
              <a:t>and measuring progress</a:t>
            </a:r>
          </a:p>
          <a:p>
            <a:pPr>
              <a:spcBef>
                <a:spcPct val="0"/>
              </a:spcBef>
              <a:defRPr/>
            </a:pPr>
            <a:endParaRPr lang="en-GB" dirty="0"/>
          </a:p>
          <a:p>
            <a:pPr>
              <a:spcBef>
                <a:spcPct val="0"/>
              </a:spcBef>
              <a:defRPr/>
            </a:pPr>
            <a:r>
              <a:rPr lang="en-GB" dirty="0"/>
              <a:t>Helps teacher plan focused intervention for children whose behaviours makes no sense</a:t>
            </a:r>
          </a:p>
          <a:p>
            <a:pPr>
              <a:spcBef>
                <a:spcPct val="0"/>
              </a:spcBef>
              <a:buNone/>
              <a:defRPr/>
            </a:pPr>
            <a:endParaRPr lang="en-GB" dirty="0"/>
          </a:p>
          <a:p>
            <a:pPr>
              <a:spcBef>
                <a:spcPct val="0"/>
              </a:spcBef>
              <a:defRPr/>
            </a:pPr>
            <a:r>
              <a:rPr lang="en-GB" dirty="0"/>
              <a:t>Gives teachers insights and suggests points of entry into a child’s </a:t>
            </a:r>
            <a:r>
              <a:rPr lang="en-GB" dirty="0" smtClean="0"/>
              <a:t>life</a:t>
            </a:r>
          </a:p>
          <a:p>
            <a:pPr>
              <a:spcBef>
                <a:spcPct val="0"/>
              </a:spcBef>
              <a:defRPr/>
            </a:pPr>
            <a:endParaRPr lang="en-GB" dirty="0" smtClean="0"/>
          </a:p>
          <a:p>
            <a:pPr>
              <a:spcBef>
                <a:spcPct val="0"/>
              </a:spcBef>
              <a:defRPr/>
            </a:pPr>
            <a:r>
              <a:rPr lang="en-GB" dirty="0"/>
              <a:t>B</a:t>
            </a:r>
            <a:r>
              <a:rPr lang="en-GB" dirty="0" smtClean="0"/>
              <a:t>est </a:t>
            </a:r>
            <a:r>
              <a:rPr lang="en-GB" dirty="0"/>
              <a:t>understood as refining teachers’ observations and deepening their understanding of children’s difficulties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1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Using the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Boxall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Profile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</a:t>
            </a:r>
            <a:r>
              <a:rPr lang="en-GB" dirty="0" err="1"/>
              <a:t>Boxall</a:t>
            </a:r>
            <a:r>
              <a:rPr lang="en-GB" dirty="0"/>
              <a:t> Profile provides a framework for the structured </a:t>
            </a:r>
            <a:r>
              <a:rPr lang="en-GB" dirty="0" smtClean="0"/>
              <a:t>assessment of </a:t>
            </a:r>
            <a:r>
              <a:rPr lang="en-GB" dirty="0"/>
              <a:t>children in the classroom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Complete the 68 items using a rating scale for individual child</a:t>
            </a:r>
            <a:br>
              <a:rPr lang="en-GB" dirty="0" smtClean="0"/>
            </a:br>
            <a:r>
              <a:rPr lang="en-GB" dirty="0" smtClean="0"/>
              <a:t>(from 0=“Not like This” to a 4= “Like this to a Marked extent”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Where you don’t know go back and observe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Colour in histogram (items are coded, see handbook).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Gives a numerical score for 20 strands </a:t>
            </a:r>
          </a:p>
          <a:p>
            <a:pPr marL="457200" lvl="1" indent="0">
              <a:buNone/>
            </a:pPr>
            <a:r>
              <a:rPr lang="en-GB" dirty="0" smtClean="0"/>
              <a:t>across 5 clusters and 2 types of profile</a:t>
            </a:r>
            <a:endParaRPr lang="en-GB" dirty="0"/>
          </a:p>
          <a:p>
            <a:r>
              <a:rPr lang="en-GB" dirty="0" smtClean="0"/>
              <a:t>…</a:t>
            </a:r>
            <a:r>
              <a:rPr lang="en-GB" dirty="0"/>
              <a:t>the focus is not on classifying children but on looking at their pattern of functioning and seeing where help is </a:t>
            </a:r>
            <a:r>
              <a:rPr lang="en-GB" dirty="0" smtClean="0"/>
              <a:t>needed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1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Nurture Approaches, Level 1 Course </a:t>
            </a:r>
            <a:r>
              <a:rPr lang="en-GB" dirty="0"/>
              <a:t>O</a:t>
            </a:r>
            <a:r>
              <a:rPr lang="en-GB" dirty="0" smtClean="0"/>
              <a:t>verview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09337"/>
          <a:ext cx="10328031" cy="47864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9585"/>
                <a:gridCol w="5825379"/>
                <a:gridCol w="3723067"/>
              </a:tblGrid>
              <a:tr h="27294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Content</a:t>
                      </a:r>
                      <a:endParaRPr lang="en-GB" sz="2000" b="1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Who will attend</a:t>
                      </a:r>
                      <a:endParaRPr lang="en-GB" sz="2000" b="1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018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Attachment </a:t>
                      </a:r>
                      <a:endParaRPr lang="en-GB" sz="20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Wave 2 Project Team</a:t>
                      </a:r>
                      <a:endParaRPr lang="en-GB" sz="20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566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Assessment of Need for Nurture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Boxall</a:t>
                      </a:r>
                      <a:r>
                        <a:rPr lang="en-US" sz="2000" dirty="0">
                          <a:effectLst/>
                        </a:rPr>
                        <a:t> Profile</a:t>
                      </a:r>
                      <a:endParaRPr lang="en-GB" sz="20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Wave 2 Project Team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Wave 1 participants who missed Reconnect in November/December</a:t>
                      </a:r>
                      <a:endParaRPr lang="en-GB" sz="20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018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0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Nurturing Principles</a:t>
                      </a:r>
                      <a:endParaRPr lang="en-GB" sz="200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Wave 2 Project Team</a:t>
                      </a:r>
                      <a:endParaRPr lang="en-GB" sz="20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17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0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Nurturing in Practice. Approaches for whole school: Nurture Classes, Groups Spaces and Nooks, Nurture practices in mainstream classes</a:t>
                      </a:r>
                      <a:endParaRPr lang="en-GB" sz="20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Wave 2 Project Team</a:t>
                      </a:r>
                      <a:endParaRPr lang="en-GB" sz="20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92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5. </a:t>
                      </a:r>
                      <a:endParaRPr lang="en-GB" sz="20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</a:rPr>
                        <a:t>Reconnector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Session - </a:t>
                      </a:r>
                      <a:r>
                        <a:rPr lang="en-GB" sz="2000" dirty="0" smtClean="0">
                          <a:effectLst/>
                        </a:rPr>
                        <a:t>TBC October 2016</a:t>
                      </a:r>
                      <a:endParaRPr lang="en-GB" sz="2000" dirty="0" smtClean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Wave 2 Project Team</a:t>
                      </a:r>
                      <a:endParaRPr lang="en-GB" sz="20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69D-0BC7-4538-B494-0016A8EC97CF}" type="datetime5">
              <a:rPr lang="en-GB" smtClean="0"/>
              <a:t>12-May-16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Falkirk Council Educational Psychology Service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1822-71C5-49C9-999E-A58F5F07291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13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Interpreting the Profile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two sections are:</a:t>
            </a:r>
          </a:p>
          <a:p>
            <a:pPr lvl="1"/>
            <a:r>
              <a:rPr lang="en-GB" dirty="0"/>
              <a:t>Developmental Strands</a:t>
            </a:r>
          </a:p>
          <a:p>
            <a:pPr lvl="1"/>
            <a:r>
              <a:rPr lang="en-GB" dirty="0"/>
              <a:t>Diagnostic Profile</a:t>
            </a:r>
          </a:p>
          <a:p>
            <a:r>
              <a:rPr lang="en-GB" dirty="0"/>
              <a:t>Once a profile has been completed the 2 sections need to be looked at together and attention given to identify areas of strength as well as </a:t>
            </a:r>
            <a:r>
              <a:rPr lang="en-GB" dirty="0" smtClean="0"/>
              <a:t>difficulty</a:t>
            </a:r>
          </a:p>
          <a:p>
            <a:r>
              <a:rPr lang="en-GB" dirty="0" smtClean="0"/>
              <a:t>Large distance from the typical profile (green) means possible area for intervention </a:t>
            </a:r>
          </a:p>
          <a:p>
            <a:pPr lvl="1"/>
            <a:r>
              <a:rPr lang="en-GB" dirty="0" smtClean="0"/>
              <a:t>Nurture specific approaches or other intervention approach</a:t>
            </a:r>
          </a:p>
          <a:p>
            <a:r>
              <a:rPr lang="en-GB" dirty="0" smtClean="0"/>
              <a:t>Use it to inform group work/type of intervention </a:t>
            </a:r>
          </a:p>
          <a:p>
            <a:r>
              <a:rPr lang="en-GB" dirty="0" smtClean="0"/>
              <a:t>evaluate - pre and post intervention</a:t>
            </a:r>
          </a:p>
          <a:p>
            <a:r>
              <a:rPr lang="en-GB" dirty="0" smtClean="0"/>
              <a:t>Consider the dynamics of groups, prioritisation and timing.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3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Excel tool</a:t>
            </a:r>
          </a:p>
          <a:p>
            <a:pPr marL="0" indent="0">
              <a:buNone/>
            </a:pPr>
            <a:r>
              <a:rPr lang="en-GB" dirty="0" smtClean="0"/>
              <a:t>Distance from norm</a:t>
            </a:r>
          </a:p>
          <a:p>
            <a:r>
              <a:rPr lang="en-GB" dirty="0" smtClean="0"/>
              <a:t>DS gap from top</a:t>
            </a:r>
          </a:p>
          <a:p>
            <a:r>
              <a:rPr lang="en-GB" dirty="0" smtClean="0"/>
              <a:t>DP from bottom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25" t="25156" r="33125" b="9063"/>
          <a:stretch/>
        </p:blipFill>
        <p:spPr>
          <a:xfrm>
            <a:off x="4023360" y="122872"/>
            <a:ext cx="816864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Considerations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Boxall</a:t>
            </a:r>
            <a:r>
              <a:rPr lang="en-GB" dirty="0" smtClean="0"/>
              <a:t> is subjective  (and was created that way)</a:t>
            </a:r>
          </a:p>
          <a:p>
            <a:r>
              <a:rPr lang="en-GB" dirty="0"/>
              <a:t>Standardised on 3-8 year </a:t>
            </a:r>
            <a:r>
              <a:rPr lang="en-GB" dirty="0" smtClean="0"/>
              <a:t>olds</a:t>
            </a:r>
          </a:p>
          <a:p>
            <a:r>
              <a:rPr lang="en-GB" dirty="0" smtClean="0"/>
              <a:t>The tool should be used to inform the intervention and monitor impact </a:t>
            </a:r>
          </a:p>
          <a:p>
            <a:pPr marL="0" indent="0">
              <a:buNone/>
            </a:pPr>
            <a:r>
              <a:rPr lang="en-GB" dirty="0" smtClean="0"/>
              <a:t>- This is not a case of finding a label</a:t>
            </a:r>
          </a:p>
          <a:p>
            <a:r>
              <a:rPr lang="en-GB" dirty="0" smtClean="0"/>
              <a:t>Validity and Reliability</a:t>
            </a:r>
            <a:endParaRPr lang="en-GB" dirty="0"/>
          </a:p>
          <a:p>
            <a:r>
              <a:rPr lang="en-GB" dirty="0" smtClean="0"/>
              <a:t>Be aware of limitations when you are completing and analysing the profile – remember this is part of a big picture, </a:t>
            </a:r>
          </a:p>
          <a:p>
            <a:r>
              <a:rPr lang="en-GB" dirty="0" smtClean="0"/>
              <a:t>what other evidence do you have?</a:t>
            </a:r>
          </a:p>
          <a:p>
            <a:r>
              <a:rPr lang="en-GB" b="1" dirty="0" smtClean="0"/>
              <a:t>The profile should be completed in conjunction with the </a:t>
            </a:r>
            <a:r>
              <a:rPr lang="en-GB" b="1" dirty="0" err="1" smtClean="0"/>
              <a:t>Boxall</a:t>
            </a:r>
            <a:r>
              <a:rPr lang="en-GB" b="1" dirty="0" smtClean="0"/>
              <a:t> Profile Handbook and consider Beyond the </a:t>
            </a:r>
            <a:r>
              <a:rPr lang="en-GB" b="1" dirty="0" err="1" smtClean="0"/>
              <a:t>Boxall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>
                <a:hlinkClick r:id="rId3"/>
              </a:rPr>
              <a:t>https://www.nurturegroups.org</a:t>
            </a:r>
            <a:r>
              <a:rPr lang="en-GB" b="1" dirty="0" smtClean="0">
                <a:hlinkClick r:id="rId3"/>
              </a:rPr>
              <a:t>/</a:t>
            </a:r>
            <a:r>
              <a:rPr lang="en-GB" b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 and Difficulties Questionnaire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2820" y="1825625"/>
            <a:ext cx="5806359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23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5830" y="3160891"/>
            <a:ext cx="262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http://www.sdqinfo.com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825625"/>
            <a:ext cx="2403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Strengths and Difficulties Questionnaire can be accessed through: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3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 Rounded MT Bold" panose="020F0704030504030204" pitchFamily="34" charset="0"/>
              </a:rPr>
              <a:t>The Strengths and Difficulties Questionnaire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The Profile was developed by Goodman et al. (1998)</a:t>
            </a:r>
          </a:p>
          <a:p>
            <a:r>
              <a:rPr lang="en-GB" dirty="0" smtClean="0"/>
              <a:t>It is a freely available resource which can be used to assess behaviours for children and young people from 3 – 18.</a:t>
            </a:r>
          </a:p>
          <a:p>
            <a:r>
              <a:rPr lang="en-GB" dirty="0" smtClean="0"/>
              <a:t>There is a self-report questionnaire for the young person, a parent and a teacher questionnaire </a:t>
            </a:r>
          </a:p>
          <a:p>
            <a:r>
              <a:rPr lang="en-GB" dirty="0" smtClean="0"/>
              <a:t>Complete a questionnaire per child, - you = teacher</a:t>
            </a:r>
          </a:p>
          <a:p>
            <a:r>
              <a:rPr lang="en-GB" dirty="0" smtClean="0"/>
              <a:t>Online or on paper </a:t>
            </a:r>
          </a:p>
          <a:p>
            <a:r>
              <a:rPr lang="en-GB" dirty="0" smtClean="0"/>
              <a:t>Select the right age group</a:t>
            </a:r>
          </a:p>
          <a:p>
            <a:r>
              <a:rPr lang="en-GB" dirty="0" smtClean="0"/>
              <a:t>Asks about a series of behaviours you have observed</a:t>
            </a:r>
          </a:p>
          <a:p>
            <a:r>
              <a:rPr lang="en-GB" dirty="0" smtClean="0"/>
              <a:t>The questionnaire is available in a range of languages!</a:t>
            </a:r>
          </a:p>
          <a:p>
            <a:r>
              <a:rPr lang="en-GB" dirty="0" smtClean="0"/>
              <a:t>There is also a </a:t>
            </a:r>
            <a:r>
              <a:rPr lang="en-GB" dirty="0" err="1" smtClean="0"/>
              <a:t>SEEMiS</a:t>
            </a:r>
            <a:r>
              <a:rPr lang="en-GB" dirty="0" smtClean="0"/>
              <a:t> module…but we haven’t switched it on yet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b="1" dirty="0" smtClean="0">
                <a:solidFill>
                  <a:srgbClr val="002060"/>
                </a:solidFill>
              </a:rPr>
              <a:t>Goodman </a:t>
            </a:r>
            <a:r>
              <a:rPr lang="en-GB" sz="1400" b="1" dirty="0">
                <a:solidFill>
                  <a:srgbClr val="002060"/>
                </a:solidFill>
              </a:rPr>
              <a:t>R, Meltzer H, Bailey V (1998) The Strengths and Difficulties Questionnaire: A pilot study on the validity of the self-report version. European Child and Adolescent Psychiatry, 7, 125-130</a:t>
            </a:r>
            <a:r>
              <a:rPr lang="en-GB" sz="1400" b="1" dirty="0" smtClean="0">
                <a:solidFill>
                  <a:srgbClr val="002060"/>
                </a:solidFill>
              </a:rPr>
              <a:t>. 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SDQ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526" y="1264919"/>
            <a:ext cx="11907610" cy="54565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Reports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8675" y="1690688"/>
            <a:ext cx="6715125" cy="3762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3385" y="1922585"/>
            <a:ext cx="4126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report can be supplemented with contextual information at the bottom of the form – this information is useful for those reading the report.</a:t>
            </a:r>
          </a:p>
          <a:p>
            <a:endParaRPr lang="en-GB" dirty="0"/>
          </a:p>
          <a:p>
            <a:r>
              <a:rPr lang="en-GB" dirty="0" smtClean="0"/>
              <a:t>The categories will be graded from very low to very high.</a:t>
            </a:r>
          </a:p>
          <a:p>
            <a:endParaRPr lang="en-GB" dirty="0"/>
          </a:p>
          <a:p>
            <a:r>
              <a:rPr lang="en-GB" dirty="0" smtClean="0"/>
              <a:t>Look at overall score as well as sub-scores to inform intervention</a:t>
            </a:r>
          </a:p>
          <a:p>
            <a:endParaRPr lang="en-GB" dirty="0"/>
          </a:p>
          <a:p>
            <a:r>
              <a:rPr lang="en-GB" dirty="0" smtClean="0"/>
              <a:t>Need to discuss with parents. Parents may be entitled to attend a parenting programme such as Triple P. They would need to complete the parent version 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181600" y="2142331"/>
            <a:ext cx="257908" cy="1319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600092" y="2076358"/>
            <a:ext cx="890954" cy="1744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Considerations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</a:rPr>
              <a:t>Positives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3056670"/>
            <a:ext cx="5157787" cy="3684588"/>
          </a:xfrm>
        </p:spPr>
        <p:txBody>
          <a:bodyPr/>
          <a:lstStyle/>
          <a:p>
            <a:r>
              <a:rPr lang="en-GB" dirty="0" smtClean="0"/>
              <a:t>Free</a:t>
            </a:r>
          </a:p>
          <a:p>
            <a:r>
              <a:rPr lang="en-GB" dirty="0" smtClean="0"/>
              <a:t>Online calculation</a:t>
            </a:r>
            <a:r>
              <a:rPr lang="en-GB" baseline="0" dirty="0" smtClean="0"/>
              <a:t> of scores</a:t>
            </a:r>
            <a:endParaRPr lang="en-GB" dirty="0" smtClean="0"/>
          </a:p>
          <a:p>
            <a:r>
              <a:rPr lang="en-GB" dirty="0" smtClean="0"/>
              <a:t>Triangulation of young person, teacher and parent</a:t>
            </a:r>
          </a:p>
          <a:p>
            <a:r>
              <a:rPr lang="en-GB" dirty="0" smtClean="0"/>
              <a:t>Relatively Quick</a:t>
            </a:r>
          </a:p>
          <a:p>
            <a:r>
              <a:rPr lang="en-GB" dirty="0" smtClean="0"/>
              <a:t>Good evidence base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rgbClr val="00B0F0"/>
                </a:solidFill>
              </a:rPr>
              <a:t>Considerations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3056670"/>
            <a:ext cx="5183188" cy="3684588"/>
          </a:xfrm>
        </p:spPr>
        <p:txBody>
          <a:bodyPr/>
          <a:lstStyle/>
          <a:p>
            <a:r>
              <a:rPr lang="en-GB" dirty="0" smtClean="0"/>
              <a:t>Subjective</a:t>
            </a:r>
          </a:p>
          <a:p>
            <a:r>
              <a:rPr lang="en-GB" dirty="0" smtClean="0"/>
              <a:t>quite basic</a:t>
            </a:r>
          </a:p>
          <a:p>
            <a:r>
              <a:rPr lang="en-GB" dirty="0" smtClean="0"/>
              <a:t>Diagnostic focus of Language (NOT A DIAGNOSIS)</a:t>
            </a:r>
          </a:p>
          <a:p>
            <a:r>
              <a:rPr lang="en-GB" dirty="0" smtClean="0"/>
              <a:t>You still need to analyse what it means for this child</a:t>
            </a:r>
          </a:p>
          <a:p>
            <a:r>
              <a:rPr lang="en-GB" dirty="0" smtClean="0"/>
              <a:t>Use for pre and post evaluation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9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Thinking about the </a:t>
            </a:r>
            <a:r>
              <a:rPr lang="en-GB" dirty="0" err="1" smtClean="0">
                <a:latin typeface="Arial Rounded MT Bold" panose="020F0704030504030204" pitchFamily="34" charset="0"/>
              </a:rPr>
              <a:t>Boxall</a:t>
            </a:r>
            <a:r>
              <a:rPr lang="en-GB" dirty="0" smtClean="0">
                <a:latin typeface="Arial Rounded MT Bold" panose="020F0704030504030204" pitchFamily="34" charset="0"/>
              </a:rPr>
              <a:t> or SDQ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in your </a:t>
            </a:r>
            <a:r>
              <a:rPr lang="en-GB" dirty="0" smtClean="0"/>
              <a:t>groups 2 of the following questions</a:t>
            </a:r>
            <a:endParaRPr lang="en-GB" dirty="0"/>
          </a:p>
          <a:p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prior knowledge do you need?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</a:t>
            </a:r>
            <a:r>
              <a:rPr lang="en-GB" dirty="0" smtClean="0"/>
              <a:t>do you </a:t>
            </a:r>
            <a:r>
              <a:rPr lang="en-GB" dirty="0"/>
              <a:t>like about the </a:t>
            </a:r>
            <a:r>
              <a:rPr lang="en-GB" dirty="0" err="1"/>
              <a:t>Boxall</a:t>
            </a:r>
            <a:r>
              <a:rPr lang="en-GB" dirty="0"/>
              <a:t> profile?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do you find or anticipate finding difficult about either tool?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</a:t>
            </a:r>
            <a:r>
              <a:rPr lang="en-GB" dirty="0"/>
              <a:t>useful do you feel it may be?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support do you </a:t>
            </a:r>
            <a:r>
              <a:rPr lang="en-GB" dirty="0" smtClean="0"/>
              <a:t>need now?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does the assessment mean?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Session 1 Recap	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Assessment informs intervention</a:t>
            </a:r>
          </a:p>
          <a:p>
            <a:r>
              <a:rPr lang="en-GB" dirty="0" smtClean="0"/>
              <a:t>Ecological approach to assessment supports the consideration of the child’s experiences and wider world.</a:t>
            </a:r>
          </a:p>
          <a:p>
            <a:r>
              <a:rPr lang="en-GB" dirty="0" smtClean="0"/>
              <a:t>Different assessment approaches capture different aspects of the child’s experiences. (Contextual, My World Triangle, </a:t>
            </a:r>
            <a:r>
              <a:rPr lang="en-GB" dirty="0" err="1" smtClean="0"/>
              <a:t>Boxall</a:t>
            </a:r>
            <a:r>
              <a:rPr lang="en-GB" dirty="0" smtClean="0"/>
              <a:t>, SDQ etc.)</a:t>
            </a:r>
          </a:p>
          <a:p>
            <a:r>
              <a:rPr lang="en-GB" dirty="0" smtClean="0"/>
              <a:t>All assessments have strengths and weaknesses, be reflective of these. Professional judgement is crucial. </a:t>
            </a:r>
          </a:p>
          <a:p>
            <a:r>
              <a:rPr lang="en-GB" dirty="0" smtClean="0"/>
              <a:t>All behaviour is communication!  What is the child trying to tell us?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At the end of the session participants should be able to:</a:t>
            </a:r>
          </a:p>
          <a:p>
            <a:r>
              <a:rPr lang="en-GB" dirty="0" smtClean="0"/>
              <a:t>Understand what is meant by the ecological framework and how this links with context, child and behaviour</a:t>
            </a:r>
          </a:p>
          <a:p>
            <a:r>
              <a:rPr lang="en-GB" dirty="0" smtClean="0"/>
              <a:t>Reflect on attachment theory with regards to assessment of individual children </a:t>
            </a:r>
          </a:p>
          <a:p>
            <a:r>
              <a:rPr lang="en-GB" dirty="0" smtClean="0"/>
              <a:t>Apply particular assessment techniques – </a:t>
            </a:r>
            <a:r>
              <a:rPr lang="en-GB" dirty="0" err="1" smtClean="0"/>
              <a:t>Boxall</a:t>
            </a:r>
            <a:r>
              <a:rPr lang="en-GB" dirty="0" smtClean="0"/>
              <a:t>  Profile, SDQ within a framework of the My World Triangle.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Triangulation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what your assessment shows you – be aware of conformation bias, don’t just look for what supports your theory.</a:t>
            </a:r>
          </a:p>
          <a:p>
            <a:r>
              <a:rPr lang="en-GB" dirty="0" smtClean="0"/>
              <a:t>Do you have all of the information that you need?</a:t>
            </a:r>
          </a:p>
          <a:p>
            <a:r>
              <a:rPr lang="en-GB" dirty="0" smtClean="0"/>
              <a:t>You find something interesting – do the other assessments support or perhaps explain this?</a:t>
            </a:r>
          </a:p>
          <a:p>
            <a:r>
              <a:rPr lang="en-GB" dirty="0" smtClean="0"/>
              <a:t>You can seek views from colleagues and other professionals as well as the parents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Next …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be covering Nurture Principles and the interventions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Has anything not been covered that has occurred to you?  Please let us know so we can improve our training.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Homework 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1. Individually: </a:t>
            </a:r>
            <a:r>
              <a:rPr lang="en-GB" dirty="0" smtClean="0"/>
              <a:t>Consider a child who you think may benefit from Nurture (can be the same as the ABC)</a:t>
            </a:r>
          </a:p>
          <a:p>
            <a:r>
              <a:rPr lang="en-GB" dirty="0" smtClean="0"/>
              <a:t>Choose an assessment methodology and consider the “why”</a:t>
            </a:r>
          </a:p>
          <a:p>
            <a:r>
              <a:rPr lang="en-GB" dirty="0" smtClean="0"/>
              <a:t>conduct a piece of assessment and reflect on the information that emerges, please bring this along to the next meeting.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2. As a group: </a:t>
            </a:r>
            <a:r>
              <a:rPr lang="en-GB" dirty="0" smtClean="0"/>
              <a:t>discuss the children you each have assessed. </a:t>
            </a:r>
          </a:p>
          <a:p>
            <a:pPr marL="514350" indent="-514350">
              <a:buAutoNum type="arabicPeriod"/>
            </a:pPr>
            <a:r>
              <a:rPr lang="en-GB" dirty="0"/>
              <a:t>A</a:t>
            </a:r>
            <a:r>
              <a:rPr lang="en-GB" dirty="0" smtClean="0"/>
              <a:t>ssessment  - what did it tell you?</a:t>
            </a:r>
          </a:p>
          <a:p>
            <a:pPr marL="514350" indent="-514350">
              <a:buAutoNum type="arabicPeriod"/>
            </a:pPr>
            <a:r>
              <a:rPr lang="en-GB" dirty="0" smtClean="0"/>
              <a:t>Consider them as if you were considering a group approach – are their needs similar or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32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0"/>
            <a:ext cx="2712720" cy="187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0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Any Questions?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1" y="2023269"/>
            <a:ext cx="3448050" cy="4000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515" y="2023269"/>
            <a:ext cx="6200169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Session Outline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Homework activity – ABC analysis</a:t>
            </a:r>
          </a:p>
          <a:p>
            <a:r>
              <a:rPr lang="en-GB" dirty="0" smtClean="0"/>
              <a:t>Assessment presentation</a:t>
            </a:r>
          </a:p>
          <a:p>
            <a:pPr lvl="1">
              <a:buFontTx/>
              <a:buChar char="-"/>
            </a:pPr>
            <a:r>
              <a:rPr lang="en-GB" dirty="0" smtClean="0"/>
              <a:t>Assessment Questions</a:t>
            </a:r>
          </a:p>
          <a:p>
            <a:pPr lvl="1">
              <a:buFontTx/>
              <a:buChar char="-"/>
            </a:pPr>
            <a:r>
              <a:rPr lang="en-GB" dirty="0" smtClean="0"/>
              <a:t>Contextual Assessment</a:t>
            </a:r>
          </a:p>
          <a:p>
            <a:pPr lvl="1">
              <a:buFontTx/>
              <a:buChar char="-"/>
            </a:pPr>
            <a:r>
              <a:rPr lang="en-GB" dirty="0" smtClean="0"/>
              <a:t>Ecological Approach</a:t>
            </a:r>
            <a:endParaRPr lang="en-GB" b="1" dirty="0" smtClean="0"/>
          </a:p>
          <a:p>
            <a:pPr lvl="1">
              <a:buFontTx/>
              <a:buChar char="-"/>
            </a:pPr>
            <a:r>
              <a:rPr lang="en-GB" dirty="0" smtClean="0"/>
              <a:t>My World Triangle</a:t>
            </a:r>
          </a:p>
          <a:p>
            <a:pPr lvl="1">
              <a:buFontTx/>
              <a:buChar char="-"/>
            </a:pPr>
            <a:r>
              <a:rPr lang="en-GB" dirty="0" err="1" smtClean="0"/>
              <a:t>Boxall</a:t>
            </a:r>
            <a:r>
              <a:rPr lang="en-GB" dirty="0" smtClean="0"/>
              <a:t> Profile</a:t>
            </a:r>
          </a:p>
          <a:p>
            <a:pPr lvl="1">
              <a:buFontTx/>
              <a:buChar char="-"/>
            </a:pPr>
            <a:r>
              <a:rPr lang="en-GB" dirty="0" smtClean="0"/>
              <a:t>Strengths and Difficulties Questionnaire</a:t>
            </a:r>
          </a:p>
          <a:p>
            <a:r>
              <a:rPr lang="en-GB" dirty="0"/>
              <a:t>intervention planning</a:t>
            </a:r>
          </a:p>
          <a:p>
            <a:r>
              <a:rPr lang="en-GB" dirty="0"/>
              <a:t>the planning cycle </a:t>
            </a:r>
          </a:p>
          <a:p>
            <a:r>
              <a:rPr lang="en-GB" dirty="0"/>
              <a:t>how to use the assessment information to inform this process.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Your suggestions</a:t>
            </a:r>
          </a:p>
          <a:p>
            <a:pPr lvl="1"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Homework from Last Session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Homework:</a:t>
            </a:r>
          </a:p>
          <a:p>
            <a:r>
              <a:rPr lang="en-GB" dirty="0"/>
              <a:t>Two Individual tasks</a:t>
            </a:r>
          </a:p>
          <a:p>
            <a:pPr marL="514350" indent="-514350">
              <a:buAutoNum type="arabicPeriod"/>
            </a:pPr>
            <a:r>
              <a:rPr lang="en-GB" dirty="0"/>
              <a:t>Complete two functional behavioural </a:t>
            </a:r>
            <a:r>
              <a:rPr lang="en-GB" dirty="0" smtClean="0"/>
              <a:t>analysis </a:t>
            </a:r>
          </a:p>
          <a:p>
            <a:pPr marL="457200" lvl="1" indent="0">
              <a:buNone/>
            </a:pPr>
            <a:r>
              <a:rPr lang="en-GB" dirty="0" smtClean="0"/>
              <a:t>(Antecedents, Behaviour, Consequences)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Complete the reflective task sheet for both pupils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Today as a group of 2 schools: </a:t>
            </a:r>
            <a:endParaRPr lang="en-GB" dirty="0" smtClean="0"/>
          </a:p>
          <a:p>
            <a:r>
              <a:rPr lang="en-GB" dirty="0" smtClean="0"/>
              <a:t>How did you find completing the ABC? Compare what you did. </a:t>
            </a:r>
          </a:p>
          <a:p>
            <a:r>
              <a:rPr lang="en-GB" dirty="0" smtClean="0"/>
              <a:t>What did you learn about the child? What patterns emerged?</a:t>
            </a:r>
          </a:p>
          <a:p>
            <a:r>
              <a:rPr lang="en-GB" dirty="0" smtClean="0"/>
              <a:t>What does it suggest for change/intervention/next steps?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54" y="0"/>
            <a:ext cx="2885546" cy="199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0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Assessment Objectives 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Participants will be able to - </a:t>
            </a:r>
          </a:p>
          <a:p>
            <a:r>
              <a:rPr lang="en-GB" dirty="0" smtClean="0"/>
              <a:t>Use the ecological perspective to inform the planning of assessment</a:t>
            </a:r>
          </a:p>
          <a:p>
            <a:r>
              <a:rPr lang="en-GB" dirty="0" smtClean="0"/>
              <a:t>Use assessment to appropriately identify learner’s needs</a:t>
            </a:r>
          </a:p>
          <a:p>
            <a:r>
              <a:rPr lang="en-GB" dirty="0" smtClean="0"/>
              <a:t>Consider the appropriateness of assessment</a:t>
            </a:r>
          </a:p>
          <a:p>
            <a:r>
              <a:rPr lang="en-GB" dirty="0" smtClean="0"/>
              <a:t>Understand the application and output of:</a:t>
            </a:r>
          </a:p>
          <a:p>
            <a:pPr lvl="1">
              <a:buFontTx/>
              <a:buChar char="-"/>
            </a:pPr>
            <a:r>
              <a:rPr lang="en-GB" dirty="0" smtClean="0"/>
              <a:t>Contextual Assessment</a:t>
            </a:r>
          </a:p>
          <a:p>
            <a:pPr lvl="1">
              <a:buFontTx/>
              <a:buChar char="-"/>
            </a:pPr>
            <a:r>
              <a:rPr lang="en-GB" dirty="0" smtClean="0"/>
              <a:t>The Boxall Profile</a:t>
            </a:r>
          </a:p>
          <a:p>
            <a:pPr lvl="1">
              <a:buFontTx/>
              <a:buChar char="-"/>
            </a:pPr>
            <a:r>
              <a:rPr lang="en-GB" dirty="0" smtClean="0"/>
              <a:t>The Strengths and Difficulties Questionnaire</a:t>
            </a:r>
          </a:p>
          <a:p>
            <a:pPr lvl="1">
              <a:buFontTx/>
              <a:buChar char="-"/>
            </a:pPr>
            <a:r>
              <a:rPr lang="en-GB" dirty="0" smtClean="0"/>
              <a:t>The My World Triangle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Assessment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3" y="365125"/>
            <a:ext cx="11985721" cy="6356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for Nurture -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Nurture is an approach/set of interventions designed to improve the social and emotional development of children, some of whom may have had a disrupted process of forming attachments and it can be beneficial for lots of children.  </a:t>
            </a:r>
          </a:p>
          <a:p>
            <a:r>
              <a:rPr lang="en-GB" dirty="0" smtClean="0"/>
              <a:t>Good holistic assessment  for an individual will</a:t>
            </a:r>
          </a:p>
          <a:p>
            <a:pPr lvl="1"/>
            <a:r>
              <a:rPr lang="en-GB" dirty="0" smtClean="0"/>
              <a:t>Identify areas of strength and progress</a:t>
            </a:r>
          </a:p>
          <a:p>
            <a:pPr lvl="1"/>
            <a:r>
              <a:rPr lang="en-GB" dirty="0" smtClean="0"/>
              <a:t>Areas of difficulty</a:t>
            </a:r>
          </a:p>
          <a:p>
            <a:pPr lvl="1"/>
            <a:r>
              <a:rPr lang="en-GB" dirty="0"/>
              <a:t>Indicate areas/methods for intervention</a:t>
            </a:r>
          </a:p>
          <a:p>
            <a:pPr lvl="1"/>
            <a:r>
              <a:rPr lang="en-GB" dirty="0" smtClean="0"/>
              <a:t>Possibly </a:t>
            </a:r>
            <a:r>
              <a:rPr lang="en-GB" dirty="0"/>
              <a:t>indicate other causal factors for which a different approach may be more beneficial</a:t>
            </a:r>
          </a:p>
          <a:p>
            <a:r>
              <a:rPr lang="en-GB" dirty="0" smtClean="0"/>
              <a:t>In this regard it is similar to other factors contributing to ASN.</a:t>
            </a:r>
          </a:p>
          <a:p>
            <a:r>
              <a:rPr lang="en-GB" dirty="0" smtClean="0"/>
              <a:t>However… suggesting a child does not have a secure attachment also has implicit blame. This in itself can undermine the Nurturing experience. </a:t>
            </a:r>
          </a:p>
          <a:p>
            <a:r>
              <a:rPr lang="en-GB" dirty="0" smtClean="0"/>
              <a:t>Take care in the analysis of the assessment data of the meaning.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Assessment Practice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In your school teams please discuss: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</a:t>
            </a:r>
            <a:r>
              <a:rPr lang="en-GB" dirty="0"/>
              <a:t>do you assess children and young people’s social emotional and behavioural development? </a:t>
            </a:r>
            <a:r>
              <a:rPr lang="en-GB" dirty="0" smtClean="0"/>
              <a:t>(to inform the intervention, plus…)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do you assess children and young people’s social emotional and behavioural development? (Teacher judgement plus…)</a:t>
            </a:r>
          </a:p>
          <a:p>
            <a:pPr marL="0" indent="0">
              <a:buNone/>
            </a:pPr>
            <a:r>
              <a:rPr lang="en-GB" dirty="0" smtClean="0"/>
              <a:t>Things to also consider:</a:t>
            </a:r>
          </a:p>
          <a:p>
            <a:pPr lvl="1">
              <a:buFontTx/>
              <a:buChar char="-"/>
            </a:pPr>
            <a:r>
              <a:rPr lang="en-GB" dirty="0" smtClean="0"/>
              <a:t>How is the information used?</a:t>
            </a:r>
          </a:p>
          <a:p>
            <a:pPr lvl="1">
              <a:buFontTx/>
              <a:buChar char="-"/>
            </a:pPr>
            <a:r>
              <a:rPr lang="en-GB" dirty="0" smtClean="0"/>
              <a:t>Who sees the information?</a:t>
            </a:r>
          </a:p>
          <a:p>
            <a:pPr lvl="1">
              <a:buFontTx/>
              <a:buChar char="-"/>
            </a:pPr>
            <a:r>
              <a:rPr lang="en-GB" dirty="0" smtClean="0"/>
              <a:t>Any concerns about assessment?</a:t>
            </a:r>
          </a:p>
          <a:p>
            <a:pPr lvl="1">
              <a:buFontTx/>
              <a:buChar char="-"/>
            </a:pPr>
            <a:r>
              <a:rPr lang="en-GB" dirty="0" smtClean="0"/>
              <a:t>Examples of good practice</a:t>
            </a:r>
          </a:p>
          <a:p>
            <a:r>
              <a:rPr lang="en-GB" dirty="0" smtClean="0"/>
              <a:t>Record your thoughts on the paper at your table.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Please feedback three points from your discussion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5E2-8924-4092-A661-58C94C4DE8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0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lki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kirk" id="{D1E971D7-C171-448C-87B6-523AB0A2FC3D}" vid="{7B023E8E-0862-4405-86E6-1A7FAA6C00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Falkirk</Template>
  <TotalTime>1722</TotalTime>
  <Words>1823</Words>
  <Application>Microsoft Office PowerPoint</Application>
  <PresentationFormat>Widescreen</PresentationFormat>
  <Paragraphs>325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Rounded MT Bold</vt:lpstr>
      <vt:lpstr>Calibri</vt:lpstr>
      <vt:lpstr>Calibri Light</vt:lpstr>
      <vt:lpstr>Gill Sans MT</vt:lpstr>
      <vt:lpstr>Times New Roman</vt:lpstr>
      <vt:lpstr>Falkirk</vt:lpstr>
      <vt:lpstr>Assessment for Nurture</vt:lpstr>
      <vt:lpstr>Nurture Approaches, Level 1 Course Overview</vt:lpstr>
      <vt:lpstr>Learning Intentions</vt:lpstr>
      <vt:lpstr>Session Outline</vt:lpstr>
      <vt:lpstr>Homework from Last Session</vt:lpstr>
      <vt:lpstr>Assessment Objectives </vt:lpstr>
      <vt:lpstr>Assessment </vt:lpstr>
      <vt:lpstr>Assessment for Nurture - Introduction</vt:lpstr>
      <vt:lpstr>Assessment Practice</vt:lpstr>
      <vt:lpstr>Contextual Assessment</vt:lpstr>
      <vt:lpstr>Ecological Approach   </vt:lpstr>
      <vt:lpstr>The Ecological Model</vt:lpstr>
      <vt:lpstr>GIRFEC</vt:lpstr>
      <vt:lpstr>My World Triangle</vt:lpstr>
      <vt:lpstr>Form 3 of Child’s Plan</vt:lpstr>
      <vt:lpstr>Risk Matrix </vt:lpstr>
      <vt:lpstr>The Boxall Profile </vt:lpstr>
      <vt:lpstr>The Boxall Profile Handbook</vt:lpstr>
      <vt:lpstr>Using the Boxall Profile</vt:lpstr>
      <vt:lpstr>Interpreting the Profile</vt:lpstr>
      <vt:lpstr>Results</vt:lpstr>
      <vt:lpstr>Considerations</vt:lpstr>
      <vt:lpstr>Strengths and Difficulties Questionnaire</vt:lpstr>
      <vt:lpstr>The Strengths and Difficulties Questionnaire</vt:lpstr>
      <vt:lpstr>SDQ</vt:lpstr>
      <vt:lpstr>Reports</vt:lpstr>
      <vt:lpstr>Considerations</vt:lpstr>
      <vt:lpstr>Thinking about the Boxall or SDQ</vt:lpstr>
      <vt:lpstr>Session 1 Recap  </vt:lpstr>
      <vt:lpstr>Triangulation</vt:lpstr>
      <vt:lpstr>Next …</vt:lpstr>
      <vt:lpstr>Homework 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</dc:title>
  <dc:creator>Nick Balchin</dc:creator>
  <cp:lastModifiedBy>Nick Balchin</cp:lastModifiedBy>
  <cp:revision>83</cp:revision>
  <cp:lastPrinted>2015-11-19T15:15:39Z</cp:lastPrinted>
  <dcterms:created xsi:type="dcterms:W3CDTF">2015-11-13T16:09:52Z</dcterms:created>
  <dcterms:modified xsi:type="dcterms:W3CDTF">2016-05-12T15:39:14Z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