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4" r:id="rId1"/>
  </p:sldMasterIdLst>
  <p:notesMasterIdLst>
    <p:notesMasterId r:id="rId51"/>
  </p:notesMasterIdLst>
  <p:handoutMasterIdLst>
    <p:handoutMasterId r:id="rId52"/>
  </p:handoutMasterIdLst>
  <p:sldIdLst>
    <p:sldId id="258" r:id="rId2"/>
    <p:sldId id="322" r:id="rId3"/>
    <p:sldId id="323" r:id="rId4"/>
    <p:sldId id="259" r:id="rId5"/>
    <p:sldId id="316" r:id="rId6"/>
    <p:sldId id="310" r:id="rId7"/>
    <p:sldId id="286" r:id="rId8"/>
    <p:sldId id="289" r:id="rId9"/>
    <p:sldId id="288" r:id="rId10"/>
    <p:sldId id="325" r:id="rId11"/>
    <p:sldId id="326" r:id="rId12"/>
    <p:sldId id="318" r:id="rId13"/>
    <p:sldId id="290" r:id="rId14"/>
    <p:sldId id="291" r:id="rId15"/>
    <p:sldId id="260" r:id="rId16"/>
    <p:sldId id="292" r:id="rId17"/>
    <p:sldId id="262" r:id="rId18"/>
    <p:sldId id="263" r:id="rId19"/>
    <p:sldId id="327" r:id="rId20"/>
    <p:sldId id="261" r:id="rId21"/>
    <p:sldId id="328" r:id="rId22"/>
    <p:sldId id="293" r:id="rId23"/>
    <p:sldId id="283" r:id="rId24"/>
    <p:sldId id="266" r:id="rId25"/>
    <p:sldId id="295" r:id="rId26"/>
    <p:sldId id="297" r:id="rId27"/>
    <p:sldId id="296" r:id="rId28"/>
    <p:sldId id="298" r:id="rId29"/>
    <p:sldId id="299" r:id="rId30"/>
    <p:sldId id="300" r:id="rId31"/>
    <p:sldId id="301" r:id="rId32"/>
    <p:sldId id="302" r:id="rId33"/>
    <p:sldId id="303" r:id="rId34"/>
    <p:sldId id="305" r:id="rId35"/>
    <p:sldId id="267" r:id="rId36"/>
    <p:sldId id="276" r:id="rId37"/>
    <p:sldId id="329" r:id="rId38"/>
    <p:sldId id="269" r:id="rId39"/>
    <p:sldId id="308" r:id="rId40"/>
    <p:sldId id="319" r:id="rId41"/>
    <p:sldId id="320" r:id="rId42"/>
    <p:sldId id="282" r:id="rId43"/>
    <p:sldId id="306" r:id="rId44"/>
    <p:sldId id="311" r:id="rId45"/>
    <p:sldId id="312" r:id="rId46"/>
    <p:sldId id="313" r:id="rId47"/>
    <p:sldId id="324" r:id="rId48"/>
    <p:sldId id="315" r:id="rId49"/>
    <p:sldId id="330" r:id="rId50"/>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662" autoAdjust="0"/>
    <p:restoredTop sz="64699" autoAdjust="0"/>
  </p:normalViewPr>
  <p:slideViewPr>
    <p:cSldViewPr snapToGrid="0">
      <p:cViewPr varScale="1">
        <p:scale>
          <a:sx n="66" d="100"/>
          <a:sy n="66" d="100"/>
        </p:scale>
        <p:origin x="78" y="162"/>
      </p:cViewPr>
      <p:guideLst/>
    </p:cSldViewPr>
  </p:slideViewPr>
  <p:outlineViewPr>
    <p:cViewPr>
      <p:scale>
        <a:sx n="33" d="100"/>
        <a:sy n="33" d="100"/>
      </p:scale>
      <p:origin x="0" y="-26370"/>
    </p:cViewPr>
  </p:outlineViewPr>
  <p:notesTextViewPr>
    <p:cViewPr>
      <p:scale>
        <a:sx n="75" d="100"/>
        <a:sy n="75" d="100"/>
      </p:scale>
      <p:origin x="0" y="0"/>
    </p:cViewPr>
  </p:notesTextViewPr>
  <p:sorterViewPr>
    <p:cViewPr varScale="1">
      <p:scale>
        <a:sx n="100" d="100"/>
        <a:sy n="100" d="100"/>
      </p:scale>
      <p:origin x="0" y="-16416"/>
    </p:cViewPr>
  </p:sorterViewPr>
  <p:notesViewPr>
    <p:cSldViewPr snapToGrid="0">
      <p:cViewPr varScale="1">
        <p:scale>
          <a:sx n="60" d="100"/>
          <a:sy n="60" d="100"/>
        </p:scale>
        <p:origin x="2778"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72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6866" y="0"/>
            <a:ext cx="2890665" cy="497212"/>
          </a:xfrm>
          <a:prstGeom prst="rect">
            <a:avLst/>
          </a:prstGeom>
        </p:spPr>
        <p:txBody>
          <a:bodyPr vert="horz" lIns="91440" tIns="45720" rIns="91440" bIns="45720" rtlCol="0"/>
          <a:lstStyle>
            <a:lvl1pPr algn="r">
              <a:defRPr sz="1200"/>
            </a:lvl1pPr>
          </a:lstStyle>
          <a:p>
            <a:fld id="{DD0D9616-0C80-45C4-9E30-C92C5BD3A521}" type="datetime1">
              <a:rPr lang="en-GB" smtClean="0"/>
              <a:t>12/05/2016</a:t>
            </a:fld>
            <a:endParaRPr lang="en-GB"/>
          </a:p>
        </p:txBody>
      </p:sp>
      <p:sp>
        <p:nvSpPr>
          <p:cNvPr id="4" name="Footer Placeholder 3"/>
          <p:cNvSpPr>
            <a:spLocks noGrp="1"/>
          </p:cNvSpPr>
          <p:nvPr>
            <p:ph type="ftr" sz="quarter" idx="2"/>
          </p:nvPr>
        </p:nvSpPr>
        <p:spPr>
          <a:xfrm>
            <a:off x="0" y="9429427"/>
            <a:ext cx="2890665" cy="497212"/>
          </a:xfrm>
          <a:prstGeom prst="rect">
            <a:avLst/>
          </a:prstGeom>
        </p:spPr>
        <p:txBody>
          <a:bodyPr vert="horz" lIns="91440" tIns="45720" rIns="91440" bIns="45720" rtlCol="0" anchor="b"/>
          <a:lstStyle>
            <a:lvl1pPr algn="l">
              <a:defRPr sz="1200"/>
            </a:lvl1pPr>
          </a:lstStyle>
          <a:p>
            <a:r>
              <a:rPr lang="en-GB" smtClean="0"/>
              <a:t>Falkirk Council Educational Psychology Service </a:t>
            </a:r>
            <a:endParaRPr lang="en-GB"/>
          </a:p>
        </p:txBody>
      </p:sp>
      <p:sp>
        <p:nvSpPr>
          <p:cNvPr id="5" name="Slide Number Placeholder 4"/>
          <p:cNvSpPr>
            <a:spLocks noGrp="1"/>
          </p:cNvSpPr>
          <p:nvPr>
            <p:ph type="sldNum" sz="quarter" idx="3"/>
          </p:nvPr>
        </p:nvSpPr>
        <p:spPr>
          <a:xfrm>
            <a:off x="3776866" y="9429427"/>
            <a:ext cx="2890665" cy="497212"/>
          </a:xfrm>
          <a:prstGeom prst="rect">
            <a:avLst/>
          </a:prstGeom>
        </p:spPr>
        <p:txBody>
          <a:bodyPr vert="horz" lIns="91440" tIns="45720" rIns="91440" bIns="45720" rtlCol="0" anchor="b"/>
          <a:lstStyle>
            <a:lvl1pPr algn="r">
              <a:defRPr sz="1200"/>
            </a:lvl1pPr>
          </a:lstStyle>
          <a:p>
            <a:fld id="{C82674DF-8DF4-44F0-933F-19BC75412CE2}" type="slidenum">
              <a:rPr lang="en-GB" sz="1600" b="1" smtClean="0"/>
              <a:t>‹#›</a:t>
            </a:fld>
            <a:endParaRPr lang="en-GB" b="1" dirty="0"/>
          </a:p>
        </p:txBody>
      </p:sp>
    </p:spTree>
    <p:extLst>
      <p:ext uri="{BB962C8B-B14F-4D97-AF65-F5344CB8AC3E}">
        <p14:creationId xmlns:p14="http://schemas.microsoft.com/office/powerpoint/2010/main" val="2230053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72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6866" y="0"/>
            <a:ext cx="2890665" cy="497212"/>
          </a:xfrm>
          <a:prstGeom prst="rect">
            <a:avLst/>
          </a:prstGeom>
        </p:spPr>
        <p:txBody>
          <a:bodyPr vert="horz" lIns="91440" tIns="45720" rIns="91440" bIns="45720" rtlCol="0"/>
          <a:lstStyle>
            <a:lvl1pPr algn="r">
              <a:defRPr sz="1200"/>
            </a:lvl1pPr>
          </a:lstStyle>
          <a:p>
            <a:fld id="{7DDDF5B0-1C2E-43B5-8B14-14D814FA9554}" type="datetime1">
              <a:rPr lang="en-GB" smtClean="0"/>
              <a:t>12/05/2016</a:t>
            </a:fld>
            <a:endParaRPr lang="en-GB"/>
          </a:p>
        </p:txBody>
      </p:sp>
      <p:sp>
        <p:nvSpPr>
          <p:cNvPr id="4" name="Slide Image Placehold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598" y="4777064"/>
            <a:ext cx="5335893" cy="390894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427"/>
            <a:ext cx="2890665" cy="497212"/>
          </a:xfrm>
          <a:prstGeom prst="rect">
            <a:avLst/>
          </a:prstGeom>
        </p:spPr>
        <p:txBody>
          <a:bodyPr vert="horz" lIns="91440" tIns="45720" rIns="91440" bIns="45720" rtlCol="0" anchor="b"/>
          <a:lstStyle>
            <a:lvl1pPr algn="l">
              <a:defRPr sz="1200"/>
            </a:lvl1pPr>
          </a:lstStyle>
          <a:p>
            <a:r>
              <a:rPr lang="en-GB" smtClean="0"/>
              <a:t>Falkirk Council Educational Psychology Service </a:t>
            </a:r>
            <a:endParaRPr lang="en-GB"/>
          </a:p>
        </p:txBody>
      </p:sp>
      <p:sp>
        <p:nvSpPr>
          <p:cNvPr id="7" name="Slide Number Placeholder 6"/>
          <p:cNvSpPr>
            <a:spLocks noGrp="1"/>
          </p:cNvSpPr>
          <p:nvPr>
            <p:ph type="sldNum" sz="quarter" idx="5"/>
          </p:nvPr>
        </p:nvSpPr>
        <p:spPr>
          <a:xfrm>
            <a:off x="3776866" y="9429427"/>
            <a:ext cx="2890665" cy="497212"/>
          </a:xfrm>
          <a:prstGeom prst="rect">
            <a:avLst/>
          </a:prstGeom>
        </p:spPr>
        <p:txBody>
          <a:bodyPr vert="horz" lIns="91440" tIns="45720" rIns="91440" bIns="45720" rtlCol="0" anchor="b"/>
          <a:lstStyle>
            <a:lvl1pPr algn="r">
              <a:defRPr sz="1200"/>
            </a:lvl1pPr>
          </a:lstStyle>
          <a:p>
            <a:fld id="{A99D10F2-DF17-4CFC-A92C-A6B48637558B}" type="slidenum">
              <a:rPr lang="en-GB" smtClean="0"/>
              <a:t>‹#›</a:t>
            </a:fld>
            <a:endParaRPr lang="en-GB"/>
          </a:p>
        </p:txBody>
      </p:sp>
    </p:spTree>
    <p:extLst>
      <p:ext uri="{BB962C8B-B14F-4D97-AF65-F5344CB8AC3E}">
        <p14:creationId xmlns:p14="http://schemas.microsoft.com/office/powerpoint/2010/main" val="332087337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9D10F2-DF17-4CFC-A92C-A6B48637558B}" type="slidenum">
              <a:rPr lang="en-GB" smtClean="0"/>
              <a:t>1</a:t>
            </a:fld>
            <a:endParaRPr lang="en-GB"/>
          </a:p>
        </p:txBody>
      </p:sp>
      <p:sp>
        <p:nvSpPr>
          <p:cNvPr id="5" name="Date Placeholder 4"/>
          <p:cNvSpPr>
            <a:spLocks noGrp="1"/>
          </p:cNvSpPr>
          <p:nvPr>
            <p:ph type="dt" idx="11"/>
          </p:nvPr>
        </p:nvSpPr>
        <p:spPr/>
        <p:txBody>
          <a:bodyPr/>
          <a:lstStyle/>
          <a:p>
            <a:fld id="{FBED334E-D29E-4E45-85B6-3EC8EE94696B}" type="datetime1">
              <a:rPr lang="en-GB" smtClean="0"/>
              <a:t>12/05/2016</a:t>
            </a:fld>
            <a:endParaRPr lang="en-GB"/>
          </a:p>
        </p:txBody>
      </p:sp>
      <p:sp>
        <p:nvSpPr>
          <p:cNvPr id="6" name="Footer Placeholder 5"/>
          <p:cNvSpPr>
            <a:spLocks noGrp="1"/>
          </p:cNvSpPr>
          <p:nvPr>
            <p:ph type="ftr" sz="quarter" idx="12"/>
          </p:nvPr>
        </p:nvSpPr>
        <p:spPr/>
        <p:txBody>
          <a:bodyPr/>
          <a:lstStyle/>
          <a:p>
            <a:r>
              <a:rPr lang="en-GB" smtClean="0"/>
              <a:t>Falkirk Council Educational Psychology Service </a:t>
            </a:r>
            <a:endParaRPr lang="en-GB"/>
          </a:p>
        </p:txBody>
      </p:sp>
    </p:spTree>
    <p:extLst>
      <p:ext uri="{BB962C8B-B14F-4D97-AF65-F5344CB8AC3E}">
        <p14:creationId xmlns:p14="http://schemas.microsoft.com/office/powerpoint/2010/main" val="256996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11</a:t>
            </a:fld>
            <a:endParaRPr lang="en-GB"/>
          </a:p>
        </p:txBody>
      </p:sp>
    </p:spTree>
    <p:extLst>
      <p:ext uri="{BB962C8B-B14F-4D97-AF65-F5344CB8AC3E}">
        <p14:creationId xmlns:p14="http://schemas.microsoft.com/office/powerpoint/2010/main" val="3365796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12</a:t>
            </a:fld>
            <a:endParaRPr lang="en-GB"/>
          </a:p>
        </p:txBody>
      </p:sp>
    </p:spTree>
    <p:extLst>
      <p:ext uri="{BB962C8B-B14F-4D97-AF65-F5344CB8AC3E}">
        <p14:creationId xmlns:p14="http://schemas.microsoft.com/office/powerpoint/2010/main" val="2735386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fontAlgn="base"/>
            <a:endParaRPr lang="en-GB" sz="1200" b="0" i="0" kern="1200" dirty="0" smtClean="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13</a:t>
            </a:fld>
            <a:endParaRPr lang="en-GB"/>
          </a:p>
        </p:txBody>
      </p:sp>
    </p:spTree>
    <p:extLst>
      <p:ext uri="{BB962C8B-B14F-4D97-AF65-F5344CB8AC3E}">
        <p14:creationId xmlns:p14="http://schemas.microsoft.com/office/powerpoint/2010/main" val="3066549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dirty="0"/>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14</a:t>
            </a:fld>
            <a:endParaRPr lang="en-GB"/>
          </a:p>
        </p:txBody>
      </p:sp>
    </p:spTree>
    <p:extLst>
      <p:ext uri="{BB962C8B-B14F-4D97-AF65-F5344CB8AC3E}">
        <p14:creationId xmlns:p14="http://schemas.microsoft.com/office/powerpoint/2010/main" val="1807279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15</a:t>
            </a:fld>
            <a:endParaRPr lang="en-GB"/>
          </a:p>
        </p:txBody>
      </p:sp>
    </p:spTree>
    <p:extLst>
      <p:ext uri="{BB962C8B-B14F-4D97-AF65-F5344CB8AC3E}">
        <p14:creationId xmlns:p14="http://schemas.microsoft.com/office/powerpoint/2010/main" val="3716869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78C688-9F85-4128-B48E-A6903A8378FE}" type="slidenum">
              <a:rPr lang="en-US"/>
              <a:pPr/>
              <a:t>16</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2" name="Date Placeholder 1"/>
          <p:cNvSpPr>
            <a:spLocks noGrp="1"/>
          </p:cNvSpPr>
          <p:nvPr>
            <p:ph type="dt" idx="10"/>
          </p:nvPr>
        </p:nvSpPr>
        <p:spPr/>
        <p:txBody>
          <a:bodyPr/>
          <a:lstStyle/>
          <a:p>
            <a:fld id="{98EAD7BB-5A2B-4CC4-9199-CDA92F277C29}" type="datetime1">
              <a:rPr lang="en-GB" smtClean="0"/>
              <a:t>12/05/2016</a:t>
            </a:fld>
            <a:endParaRPr lang="en-GB"/>
          </a:p>
        </p:txBody>
      </p:sp>
      <p:sp>
        <p:nvSpPr>
          <p:cNvPr id="3" name="Footer Placeholder 2"/>
          <p:cNvSpPr>
            <a:spLocks noGrp="1"/>
          </p:cNvSpPr>
          <p:nvPr>
            <p:ph type="ftr" sz="quarter" idx="11"/>
          </p:nvPr>
        </p:nvSpPr>
        <p:spPr/>
        <p:txBody>
          <a:bodyPr/>
          <a:lstStyle/>
          <a:p>
            <a:r>
              <a:rPr lang="en-GB" smtClean="0"/>
              <a:t>Falkirk Council Educational Psychology Service </a:t>
            </a:r>
            <a:endParaRPr lang="en-GB"/>
          </a:p>
        </p:txBody>
      </p:sp>
    </p:spTree>
    <p:extLst>
      <p:ext uri="{BB962C8B-B14F-4D97-AF65-F5344CB8AC3E}">
        <p14:creationId xmlns:p14="http://schemas.microsoft.com/office/powerpoint/2010/main" val="3385072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pPr fontAlgn="base"/>
            <a:endParaRPr lang="en-GB" sz="1200" b="0" i="0" kern="1200" dirty="0" smtClean="0">
              <a:solidFill>
                <a:schemeClr val="tx1"/>
              </a:solidFill>
              <a:effectLst/>
              <a:latin typeface="+mn-lt"/>
              <a:ea typeface="+mn-ea"/>
              <a:cs typeface="+mn-cs"/>
            </a:endParaRPr>
          </a:p>
          <a:p>
            <a:endParaRPr lang="en-GB" dirty="0" smtClean="0"/>
          </a:p>
          <a:p>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endParaRPr lang="en-GB" dirty="0"/>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17</a:t>
            </a:fld>
            <a:endParaRPr lang="en-GB"/>
          </a:p>
        </p:txBody>
      </p:sp>
    </p:spTree>
    <p:extLst>
      <p:ext uri="{BB962C8B-B14F-4D97-AF65-F5344CB8AC3E}">
        <p14:creationId xmlns:p14="http://schemas.microsoft.com/office/powerpoint/2010/main" val="938486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endParaRPr lang="en-GB" dirty="0" smtClean="0"/>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18</a:t>
            </a:fld>
            <a:endParaRPr lang="en-GB"/>
          </a:p>
        </p:txBody>
      </p:sp>
    </p:spTree>
    <p:extLst>
      <p:ext uri="{BB962C8B-B14F-4D97-AF65-F5344CB8AC3E}">
        <p14:creationId xmlns:p14="http://schemas.microsoft.com/office/powerpoint/2010/main" val="2278632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1" u="none" strike="noStrike" kern="1200" baseline="0" dirty="0" smtClean="0">
              <a:solidFill>
                <a:schemeClr val="tx1"/>
              </a:solidFill>
              <a:latin typeface="+mn-lt"/>
              <a:ea typeface="+mn-ea"/>
              <a:cs typeface="+mn-cs"/>
            </a:endParaRPr>
          </a:p>
          <a:p>
            <a:endParaRPr lang="en-GB" dirty="0"/>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19</a:t>
            </a:fld>
            <a:endParaRPr lang="en-GB"/>
          </a:p>
        </p:txBody>
      </p:sp>
    </p:spTree>
    <p:extLst>
      <p:ext uri="{BB962C8B-B14F-4D97-AF65-F5344CB8AC3E}">
        <p14:creationId xmlns:p14="http://schemas.microsoft.com/office/powerpoint/2010/main" val="2967550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20</a:t>
            </a:fld>
            <a:endParaRPr lang="en-GB"/>
          </a:p>
        </p:txBody>
      </p:sp>
    </p:spTree>
    <p:extLst>
      <p:ext uri="{BB962C8B-B14F-4D97-AF65-F5344CB8AC3E}">
        <p14:creationId xmlns:p14="http://schemas.microsoft.com/office/powerpoint/2010/main" val="1796576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5E9A36BB-E126-4120-8637-18EF469C87A2}"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2</a:t>
            </a:fld>
            <a:endParaRPr lang="en-GB"/>
          </a:p>
        </p:txBody>
      </p:sp>
    </p:spTree>
    <p:extLst>
      <p:ext uri="{BB962C8B-B14F-4D97-AF65-F5344CB8AC3E}">
        <p14:creationId xmlns:p14="http://schemas.microsoft.com/office/powerpoint/2010/main" val="436694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21</a:t>
            </a:fld>
            <a:endParaRPr lang="en-GB"/>
          </a:p>
        </p:txBody>
      </p:sp>
    </p:spTree>
    <p:extLst>
      <p:ext uri="{BB962C8B-B14F-4D97-AF65-F5344CB8AC3E}">
        <p14:creationId xmlns:p14="http://schemas.microsoft.com/office/powerpoint/2010/main" val="3218774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22</a:t>
            </a:fld>
            <a:endParaRPr lang="en-GB"/>
          </a:p>
        </p:txBody>
      </p:sp>
    </p:spTree>
    <p:extLst>
      <p:ext uri="{BB962C8B-B14F-4D97-AF65-F5344CB8AC3E}">
        <p14:creationId xmlns:p14="http://schemas.microsoft.com/office/powerpoint/2010/main" val="2015170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23</a:t>
            </a:fld>
            <a:endParaRPr lang="en-GB"/>
          </a:p>
        </p:txBody>
      </p:sp>
    </p:spTree>
    <p:extLst>
      <p:ext uri="{BB962C8B-B14F-4D97-AF65-F5344CB8AC3E}">
        <p14:creationId xmlns:p14="http://schemas.microsoft.com/office/powerpoint/2010/main" val="3045458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24</a:t>
            </a:fld>
            <a:endParaRPr lang="en-GB"/>
          </a:p>
        </p:txBody>
      </p:sp>
    </p:spTree>
    <p:extLst>
      <p:ext uri="{BB962C8B-B14F-4D97-AF65-F5344CB8AC3E}">
        <p14:creationId xmlns:p14="http://schemas.microsoft.com/office/powerpoint/2010/main" val="3453621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25</a:t>
            </a:fld>
            <a:endParaRPr lang="en-GB"/>
          </a:p>
        </p:txBody>
      </p:sp>
    </p:spTree>
    <p:extLst>
      <p:ext uri="{BB962C8B-B14F-4D97-AF65-F5344CB8AC3E}">
        <p14:creationId xmlns:p14="http://schemas.microsoft.com/office/powerpoint/2010/main" val="3444766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26</a:t>
            </a:fld>
            <a:endParaRPr lang="en-GB"/>
          </a:p>
        </p:txBody>
      </p:sp>
    </p:spTree>
    <p:extLst>
      <p:ext uri="{BB962C8B-B14F-4D97-AF65-F5344CB8AC3E}">
        <p14:creationId xmlns:p14="http://schemas.microsoft.com/office/powerpoint/2010/main" val="3990113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27</a:t>
            </a:fld>
            <a:endParaRPr lang="en-GB"/>
          </a:p>
        </p:txBody>
      </p:sp>
    </p:spTree>
    <p:extLst>
      <p:ext uri="{BB962C8B-B14F-4D97-AF65-F5344CB8AC3E}">
        <p14:creationId xmlns:p14="http://schemas.microsoft.com/office/powerpoint/2010/main" val="214722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3200" dirty="0"/>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28</a:t>
            </a:fld>
            <a:endParaRPr lang="en-GB"/>
          </a:p>
        </p:txBody>
      </p:sp>
    </p:spTree>
    <p:extLst>
      <p:ext uri="{BB962C8B-B14F-4D97-AF65-F5344CB8AC3E}">
        <p14:creationId xmlns:p14="http://schemas.microsoft.com/office/powerpoint/2010/main" val="3685878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29</a:t>
            </a:fld>
            <a:endParaRPr lang="en-GB"/>
          </a:p>
        </p:txBody>
      </p:sp>
    </p:spTree>
    <p:extLst>
      <p:ext uri="{BB962C8B-B14F-4D97-AF65-F5344CB8AC3E}">
        <p14:creationId xmlns:p14="http://schemas.microsoft.com/office/powerpoint/2010/main" val="35978250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30</a:t>
            </a:fld>
            <a:endParaRPr lang="en-GB"/>
          </a:p>
        </p:txBody>
      </p:sp>
    </p:spTree>
    <p:extLst>
      <p:ext uri="{BB962C8B-B14F-4D97-AF65-F5344CB8AC3E}">
        <p14:creationId xmlns:p14="http://schemas.microsoft.com/office/powerpoint/2010/main" val="1704478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5DFBA9E6-6540-4CCE-A99E-D4F43DEF6621}"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4</a:t>
            </a:fld>
            <a:endParaRPr lang="en-GB"/>
          </a:p>
        </p:txBody>
      </p:sp>
    </p:spTree>
    <p:extLst>
      <p:ext uri="{BB962C8B-B14F-4D97-AF65-F5344CB8AC3E}">
        <p14:creationId xmlns:p14="http://schemas.microsoft.com/office/powerpoint/2010/main" val="1451808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31</a:t>
            </a:fld>
            <a:endParaRPr lang="en-GB"/>
          </a:p>
        </p:txBody>
      </p:sp>
    </p:spTree>
    <p:extLst>
      <p:ext uri="{BB962C8B-B14F-4D97-AF65-F5344CB8AC3E}">
        <p14:creationId xmlns:p14="http://schemas.microsoft.com/office/powerpoint/2010/main" val="1827324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32</a:t>
            </a:fld>
            <a:endParaRPr lang="en-GB"/>
          </a:p>
        </p:txBody>
      </p:sp>
    </p:spTree>
    <p:extLst>
      <p:ext uri="{BB962C8B-B14F-4D97-AF65-F5344CB8AC3E}">
        <p14:creationId xmlns:p14="http://schemas.microsoft.com/office/powerpoint/2010/main" val="3071731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33</a:t>
            </a:fld>
            <a:endParaRPr lang="en-GB"/>
          </a:p>
        </p:txBody>
      </p:sp>
    </p:spTree>
    <p:extLst>
      <p:ext uri="{BB962C8B-B14F-4D97-AF65-F5344CB8AC3E}">
        <p14:creationId xmlns:p14="http://schemas.microsoft.com/office/powerpoint/2010/main" val="4038231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34</a:t>
            </a:fld>
            <a:endParaRPr lang="en-GB"/>
          </a:p>
        </p:txBody>
      </p:sp>
    </p:spTree>
    <p:extLst>
      <p:ext uri="{BB962C8B-B14F-4D97-AF65-F5344CB8AC3E}">
        <p14:creationId xmlns:p14="http://schemas.microsoft.com/office/powerpoint/2010/main" val="14352497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effectLst/>
            </a:endParaRPr>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35</a:t>
            </a:fld>
            <a:endParaRPr lang="en-GB"/>
          </a:p>
        </p:txBody>
      </p:sp>
    </p:spTree>
    <p:extLst>
      <p:ext uri="{BB962C8B-B14F-4D97-AF65-F5344CB8AC3E}">
        <p14:creationId xmlns:p14="http://schemas.microsoft.com/office/powerpoint/2010/main" val="42477691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dirty="0" smtClean="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36</a:t>
            </a:fld>
            <a:endParaRPr lang="en-GB"/>
          </a:p>
        </p:txBody>
      </p:sp>
    </p:spTree>
    <p:extLst>
      <p:ext uri="{BB962C8B-B14F-4D97-AF65-F5344CB8AC3E}">
        <p14:creationId xmlns:p14="http://schemas.microsoft.com/office/powerpoint/2010/main" val="19528682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37</a:t>
            </a:fld>
            <a:endParaRPr lang="en-GB"/>
          </a:p>
        </p:txBody>
      </p:sp>
    </p:spTree>
    <p:extLst>
      <p:ext uri="{BB962C8B-B14F-4D97-AF65-F5344CB8AC3E}">
        <p14:creationId xmlns:p14="http://schemas.microsoft.com/office/powerpoint/2010/main" val="7229911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38</a:t>
            </a:fld>
            <a:endParaRPr lang="en-GB"/>
          </a:p>
        </p:txBody>
      </p:sp>
    </p:spTree>
    <p:extLst>
      <p:ext uri="{BB962C8B-B14F-4D97-AF65-F5344CB8AC3E}">
        <p14:creationId xmlns:p14="http://schemas.microsoft.com/office/powerpoint/2010/main" val="17439181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39</a:t>
            </a:fld>
            <a:endParaRPr lang="en-GB"/>
          </a:p>
        </p:txBody>
      </p:sp>
    </p:spTree>
    <p:extLst>
      <p:ext uri="{BB962C8B-B14F-4D97-AF65-F5344CB8AC3E}">
        <p14:creationId xmlns:p14="http://schemas.microsoft.com/office/powerpoint/2010/main" val="3915506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endParaRPr lang="en-GB" dirty="0"/>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40</a:t>
            </a:fld>
            <a:endParaRPr lang="en-GB"/>
          </a:p>
        </p:txBody>
      </p:sp>
    </p:spTree>
    <p:extLst>
      <p:ext uri="{BB962C8B-B14F-4D97-AF65-F5344CB8AC3E}">
        <p14:creationId xmlns:p14="http://schemas.microsoft.com/office/powerpoint/2010/main" val="1139271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5</a:t>
            </a:fld>
            <a:endParaRPr lang="en-GB"/>
          </a:p>
        </p:txBody>
      </p:sp>
    </p:spTree>
    <p:extLst>
      <p:ext uri="{BB962C8B-B14F-4D97-AF65-F5344CB8AC3E}">
        <p14:creationId xmlns:p14="http://schemas.microsoft.com/office/powerpoint/2010/main" val="1828636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41</a:t>
            </a:fld>
            <a:endParaRPr lang="en-GB"/>
          </a:p>
        </p:txBody>
      </p:sp>
    </p:spTree>
    <p:extLst>
      <p:ext uri="{BB962C8B-B14F-4D97-AF65-F5344CB8AC3E}">
        <p14:creationId xmlns:p14="http://schemas.microsoft.com/office/powerpoint/2010/main" val="40780633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42</a:t>
            </a:fld>
            <a:endParaRPr lang="en-GB"/>
          </a:p>
        </p:txBody>
      </p:sp>
    </p:spTree>
    <p:extLst>
      <p:ext uri="{BB962C8B-B14F-4D97-AF65-F5344CB8AC3E}">
        <p14:creationId xmlns:p14="http://schemas.microsoft.com/office/powerpoint/2010/main" val="11514599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43</a:t>
            </a:fld>
            <a:endParaRPr lang="en-GB"/>
          </a:p>
        </p:txBody>
      </p:sp>
    </p:spTree>
    <p:extLst>
      <p:ext uri="{BB962C8B-B14F-4D97-AF65-F5344CB8AC3E}">
        <p14:creationId xmlns:p14="http://schemas.microsoft.com/office/powerpoint/2010/main" val="29739798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44</a:t>
            </a:fld>
            <a:endParaRPr lang="en-GB"/>
          </a:p>
        </p:txBody>
      </p:sp>
    </p:spTree>
    <p:extLst>
      <p:ext uri="{BB962C8B-B14F-4D97-AF65-F5344CB8AC3E}">
        <p14:creationId xmlns:p14="http://schemas.microsoft.com/office/powerpoint/2010/main" val="4815633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45</a:t>
            </a:fld>
            <a:endParaRPr lang="en-GB"/>
          </a:p>
        </p:txBody>
      </p:sp>
    </p:spTree>
    <p:extLst>
      <p:ext uri="{BB962C8B-B14F-4D97-AF65-F5344CB8AC3E}">
        <p14:creationId xmlns:p14="http://schemas.microsoft.com/office/powerpoint/2010/main" val="3465579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46</a:t>
            </a:fld>
            <a:endParaRPr lang="en-GB"/>
          </a:p>
        </p:txBody>
      </p:sp>
    </p:spTree>
    <p:extLst>
      <p:ext uri="{BB962C8B-B14F-4D97-AF65-F5344CB8AC3E}">
        <p14:creationId xmlns:p14="http://schemas.microsoft.com/office/powerpoint/2010/main" val="25316636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47</a:t>
            </a:fld>
            <a:endParaRPr lang="en-GB"/>
          </a:p>
        </p:txBody>
      </p:sp>
    </p:spTree>
    <p:extLst>
      <p:ext uri="{BB962C8B-B14F-4D97-AF65-F5344CB8AC3E}">
        <p14:creationId xmlns:p14="http://schemas.microsoft.com/office/powerpoint/2010/main" val="8215082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48</a:t>
            </a:fld>
            <a:endParaRPr lang="en-GB"/>
          </a:p>
        </p:txBody>
      </p:sp>
    </p:spTree>
    <p:extLst>
      <p:ext uri="{BB962C8B-B14F-4D97-AF65-F5344CB8AC3E}">
        <p14:creationId xmlns:p14="http://schemas.microsoft.com/office/powerpoint/2010/main" val="3713648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49</a:t>
            </a:fld>
            <a:endParaRPr lang="en-GB"/>
          </a:p>
        </p:txBody>
      </p:sp>
    </p:spTree>
    <p:extLst>
      <p:ext uri="{BB962C8B-B14F-4D97-AF65-F5344CB8AC3E}">
        <p14:creationId xmlns:p14="http://schemas.microsoft.com/office/powerpoint/2010/main" val="3955630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6</a:t>
            </a:fld>
            <a:endParaRPr lang="en-GB"/>
          </a:p>
        </p:txBody>
      </p:sp>
    </p:spTree>
    <p:extLst>
      <p:ext uri="{BB962C8B-B14F-4D97-AF65-F5344CB8AC3E}">
        <p14:creationId xmlns:p14="http://schemas.microsoft.com/office/powerpoint/2010/main" val="4130179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7</a:t>
            </a:fld>
            <a:endParaRPr lang="en-GB"/>
          </a:p>
        </p:txBody>
      </p:sp>
    </p:spTree>
    <p:extLst>
      <p:ext uri="{BB962C8B-B14F-4D97-AF65-F5344CB8AC3E}">
        <p14:creationId xmlns:p14="http://schemas.microsoft.com/office/powerpoint/2010/main" val="1849254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8</a:t>
            </a:fld>
            <a:endParaRPr lang="en-GB"/>
          </a:p>
        </p:txBody>
      </p:sp>
    </p:spTree>
    <p:extLst>
      <p:ext uri="{BB962C8B-B14F-4D97-AF65-F5344CB8AC3E}">
        <p14:creationId xmlns:p14="http://schemas.microsoft.com/office/powerpoint/2010/main" val="98234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9</a:t>
            </a:fld>
            <a:endParaRPr lang="en-GB"/>
          </a:p>
        </p:txBody>
      </p:sp>
    </p:spTree>
    <p:extLst>
      <p:ext uri="{BB962C8B-B14F-4D97-AF65-F5344CB8AC3E}">
        <p14:creationId xmlns:p14="http://schemas.microsoft.com/office/powerpoint/2010/main" val="2169191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p:txBody>
      </p:sp>
      <p:sp>
        <p:nvSpPr>
          <p:cNvPr id="4" name="Date Placeholder 3"/>
          <p:cNvSpPr>
            <a:spLocks noGrp="1"/>
          </p:cNvSpPr>
          <p:nvPr>
            <p:ph type="dt" idx="10"/>
          </p:nvPr>
        </p:nvSpPr>
        <p:spPr/>
        <p:txBody>
          <a:bodyPr/>
          <a:lstStyle/>
          <a:p>
            <a:fld id="{7DDDF5B0-1C2E-43B5-8B14-14D814FA9554}" type="datetime1">
              <a:rPr lang="en-GB" smtClean="0"/>
              <a:t>12/05/2016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A99D10F2-DF17-4CFC-A92C-A6B48637558B}" type="slidenum">
              <a:rPr lang="en-GB" smtClean="0"/>
              <a:t>10</a:t>
            </a:fld>
            <a:endParaRPr lang="en-GB"/>
          </a:p>
        </p:txBody>
      </p:sp>
    </p:spTree>
    <p:extLst>
      <p:ext uri="{BB962C8B-B14F-4D97-AF65-F5344CB8AC3E}">
        <p14:creationId xmlns:p14="http://schemas.microsoft.com/office/powerpoint/2010/main" val="314099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800" b="1">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45594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81354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58084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74381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43396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858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8597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7317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28681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15182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34650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66000">
              <a:schemeClr val="accent5">
                <a:lumMod val="0"/>
                <a:lumOff val="100000"/>
              </a:schemeClr>
            </a:gs>
            <a:gs pos="100000">
              <a:schemeClr val="accent5">
                <a:lumMod val="75000"/>
              </a:schemeClr>
            </a:gs>
          </a:gsLst>
          <a:path path="circle">
            <a:fillToRect r="10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chemeClr val="tx1"/>
                </a:solidFill>
              </a:defRPr>
            </a:lvl1pPr>
          </a:lstStyle>
          <a:p>
            <a:fld id="{6D22F896-40B5-4ADD-8801-0D06FADFA095}" type="slidenum">
              <a:rPr lang="en-US" smtClean="0"/>
              <a:pPr/>
              <a:t>‹#›</a:t>
            </a:fld>
            <a:endParaRPr lang="en-US" sz="2800" dirty="0"/>
          </a:p>
        </p:txBody>
      </p:sp>
    </p:spTree>
    <p:extLst>
      <p:ext uri="{BB962C8B-B14F-4D97-AF65-F5344CB8AC3E}">
        <p14:creationId xmlns:p14="http://schemas.microsoft.com/office/powerpoint/2010/main" val="4064429852"/>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Refs0"/><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Resources/05%20-%20bowlby.mpg"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Resources/Still%20Face%20-%20Intersubjectivity.wm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youtube.com/watch?v=apzXGEbZht0"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www.educationscotland.gov.uk/learningandteaching/earlylearningandchildcare/prebirthtothree/nationalguidance/conversations/robinbalbernie.asp"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76000">
              <a:schemeClr val="accent5">
                <a:lumMod val="0"/>
                <a:lumOff val="100000"/>
              </a:schemeClr>
            </a:gs>
            <a:gs pos="87000">
              <a:srgbClr val="99ACCC"/>
            </a:gs>
            <a:gs pos="100000">
              <a:schemeClr val="accent5">
                <a:lumMod val="75000"/>
              </a:schemeClr>
            </a:gs>
          </a:gsLst>
          <a:path path="circle">
            <a:fillToRect r="100000" b="10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49858" y="1122363"/>
            <a:ext cx="9144000" cy="2387600"/>
          </a:xfrm>
        </p:spPr>
        <p:txBody>
          <a:bodyPr>
            <a:normAutofit fontScale="90000"/>
          </a:bodyPr>
          <a:lstStyle/>
          <a:p>
            <a:r>
              <a:rPr lang="en-GB" cap="none" dirty="0" smtClean="0"/>
              <a:t>Child Emotional Development And Attachment Theory</a:t>
            </a:r>
            <a:endParaRPr lang="en-GB" cap="none" dirty="0"/>
          </a:p>
        </p:txBody>
      </p:sp>
      <p:sp>
        <p:nvSpPr>
          <p:cNvPr id="3" name="Subtitle 2"/>
          <p:cNvSpPr>
            <a:spLocks noGrp="1"/>
          </p:cNvSpPr>
          <p:nvPr>
            <p:ph type="subTitle" idx="1"/>
          </p:nvPr>
        </p:nvSpPr>
        <p:spPr/>
        <p:txBody>
          <a:bodyPr>
            <a:normAutofit/>
          </a:bodyPr>
          <a:lstStyle/>
          <a:p>
            <a:endParaRPr lang="en-GB" dirty="0" smtClean="0"/>
          </a:p>
          <a:p>
            <a:r>
              <a:rPr lang="en-GB" dirty="0" smtClean="0"/>
              <a:t>		</a:t>
            </a:r>
            <a:endParaRPr lang="en-GB" dirty="0"/>
          </a:p>
        </p:txBody>
      </p:sp>
      <p:sp>
        <p:nvSpPr>
          <p:cNvPr id="6" name="Slide Number Placeholder 5"/>
          <p:cNvSpPr>
            <a:spLocks noGrp="1"/>
          </p:cNvSpPr>
          <p:nvPr>
            <p:ph type="sldNum" sz="quarter" idx="12"/>
          </p:nvPr>
        </p:nvSpPr>
        <p:spPr>
          <a:xfrm>
            <a:off x="10552114" y="6348826"/>
            <a:ext cx="764215" cy="365125"/>
          </a:xfrm>
        </p:spPr>
        <p:txBody>
          <a:bodyPr/>
          <a:lstStyle/>
          <a:p>
            <a:fld id="{6D22F896-40B5-4ADD-8801-0D06FADFA095}" type="slidenum">
              <a:rPr lang="en-US" sz="1600" smtClean="0"/>
              <a:t>1</a:t>
            </a:fld>
            <a:endParaRPr lang="en-US" dirty="0"/>
          </a:p>
        </p:txBody>
      </p:sp>
      <p:pic>
        <p:nvPicPr>
          <p:cNvPr id="8" name="Picture 7"/>
          <p:cNvPicPr>
            <a:picLocks noChangeAspect="1"/>
          </p:cNvPicPr>
          <p:nvPr/>
        </p:nvPicPr>
        <p:blipFill>
          <a:blip r:embed="rId3"/>
          <a:stretch>
            <a:fillRect/>
          </a:stretch>
        </p:blipFill>
        <p:spPr>
          <a:xfrm>
            <a:off x="4658838" y="3827462"/>
            <a:ext cx="2031844" cy="1204913"/>
          </a:xfrm>
          <a:prstGeom prst="rect">
            <a:avLst/>
          </a:prstGeom>
        </p:spPr>
      </p:pic>
      <p:sp>
        <p:nvSpPr>
          <p:cNvPr id="9" name="TextBox 8"/>
          <p:cNvSpPr txBox="1"/>
          <p:nvPr/>
        </p:nvSpPr>
        <p:spPr>
          <a:xfrm>
            <a:off x="3902107" y="5257799"/>
            <a:ext cx="3545305" cy="369332"/>
          </a:xfrm>
          <a:prstGeom prst="rect">
            <a:avLst/>
          </a:prstGeom>
          <a:noFill/>
        </p:spPr>
        <p:txBody>
          <a:bodyPr wrap="square" rtlCol="0">
            <a:spAutoFit/>
          </a:bodyPr>
          <a:lstStyle/>
          <a:p>
            <a:r>
              <a:rPr lang="en-GB" b="1" dirty="0" smtClean="0"/>
              <a:t>Educational Psychology Service</a:t>
            </a:r>
            <a:endParaRPr lang="en-GB" b="1" dirty="0"/>
          </a:p>
        </p:txBody>
      </p:sp>
      <p:sp>
        <p:nvSpPr>
          <p:cNvPr id="10" name="TextBox 9"/>
          <p:cNvSpPr txBox="1"/>
          <p:nvPr/>
        </p:nvSpPr>
        <p:spPr>
          <a:xfrm>
            <a:off x="3902107" y="5257799"/>
            <a:ext cx="3545305" cy="646331"/>
          </a:xfrm>
          <a:prstGeom prst="rect">
            <a:avLst/>
          </a:prstGeom>
          <a:noFill/>
        </p:spPr>
        <p:txBody>
          <a:bodyPr wrap="square" rtlCol="0">
            <a:spAutoFit/>
          </a:bodyPr>
          <a:lstStyle/>
          <a:p>
            <a:r>
              <a:rPr lang="en-GB" b="1" dirty="0" smtClean="0"/>
              <a:t>Educational Psychology Service</a:t>
            </a:r>
          </a:p>
          <a:p>
            <a:pPr algn="ctr"/>
            <a:r>
              <a:rPr lang="en-GB" b="1" dirty="0" smtClean="0"/>
              <a:t>Nurture Steering Group</a:t>
            </a:r>
            <a:endParaRPr lang="en-GB" b="1" dirty="0"/>
          </a:p>
        </p:txBody>
      </p:sp>
      <p:sp>
        <p:nvSpPr>
          <p:cNvPr id="11" name="TextBox 10"/>
          <p:cNvSpPr txBox="1"/>
          <p:nvPr/>
        </p:nvSpPr>
        <p:spPr>
          <a:xfrm>
            <a:off x="595086" y="5904130"/>
            <a:ext cx="10363199" cy="923330"/>
          </a:xfrm>
          <a:prstGeom prst="rect">
            <a:avLst/>
          </a:prstGeom>
          <a:noFill/>
        </p:spPr>
        <p:txBody>
          <a:bodyPr wrap="square" rtlCol="0">
            <a:spAutoFit/>
          </a:bodyPr>
          <a:lstStyle/>
          <a:p>
            <a:pPr algn="ctr"/>
            <a:r>
              <a:rPr lang="en-GB" dirty="0" smtClean="0"/>
              <a:t>Susan Morrison, Hannah Bertram, Educational Psychologists </a:t>
            </a:r>
            <a:br>
              <a:rPr lang="en-GB" dirty="0" smtClean="0"/>
            </a:br>
            <a:r>
              <a:rPr lang="en-GB" dirty="0" smtClean="0"/>
              <a:t>Nick Balchin, Principal </a:t>
            </a:r>
            <a:r>
              <a:rPr lang="en-GB" dirty="0" smtClean="0"/>
              <a:t>Educational Psychologist </a:t>
            </a:r>
          </a:p>
          <a:p>
            <a:pPr algn="ctr"/>
            <a:r>
              <a:rPr lang="en-GB" dirty="0" smtClean="0"/>
              <a:t>Additional Development by Magda Olejniczak, </a:t>
            </a:r>
            <a:r>
              <a:rPr lang="en-GB" dirty="0"/>
              <a:t>G</a:t>
            </a:r>
            <a:r>
              <a:rPr lang="en-GB" dirty="0" smtClean="0"/>
              <a:t>ail Hendry and </a:t>
            </a:r>
            <a:r>
              <a:rPr lang="en-GB" dirty="0" smtClean="0"/>
              <a:t>Rhoda </a:t>
            </a:r>
            <a:r>
              <a:rPr lang="en-GB" dirty="0" smtClean="0"/>
              <a:t>Marshall, Educational </a:t>
            </a:r>
            <a:r>
              <a:rPr lang="en-GB" dirty="0" smtClean="0"/>
              <a:t>Psychologists </a:t>
            </a:r>
            <a:endParaRPr lang="en-GB" dirty="0"/>
          </a:p>
        </p:txBody>
      </p:sp>
    </p:spTree>
    <p:extLst>
      <p:ext uri="{BB962C8B-B14F-4D97-AF65-F5344CB8AC3E}">
        <p14:creationId xmlns:p14="http://schemas.microsoft.com/office/powerpoint/2010/main" val="1987908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life tasks</a:t>
            </a:r>
            <a:endParaRPr lang="en-GB" dirty="0"/>
          </a:p>
        </p:txBody>
      </p:sp>
      <p:sp>
        <p:nvSpPr>
          <p:cNvPr id="3" name="Content Placeholder 2"/>
          <p:cNvSpPr>
            <a:spLocks noGrp="1"/>
          </p:cNvSpPr>
          <p:nvPr>
            <p:ph sz="half" idx="1"/>
          </p:nvPr>
        </p:nvSpPr>
        <p:spPr>
          <a:xfrm>
            <a:off x="838199" y="1825625"/>
            <a:ext cx="10734675" cy="4351338"/>
          </a:xfrm>
        </p:spPr>
        <p:txBody>
          <a:bodyPr/>
          <a:lstStyle/>
          <a:p>
            <a:pPr marL="0" indent="0" algn="ctr">
              <a:buNone/>
            </a:pPr>
            <a:endParaRPr lang="en-GB" sz="4000" i="1" dirty="0" smtClean="0"/>
          </a:p>
          <a:p>
            <a:pPr marL="0" indent="0" algn="ctr">
              <a:buNone/>
            </a:pPr>
            <a:r>
              <a:rPr lang="en-GB" sz="4000" i="1" dirty="0" smtClean="0"/>
              <a:t>Attachment </a:t>
            </a:r>
            <a:r>
              <a:rPr lang="en-GB" sz="4000" i="1" dirty="0"/>
              <a:t>is one of the most </a:t>
            </a:r>
            <a:r>
              <a:rPr lang="en-GB" sz="4000" i="1" dirty="0" smtClean="0"/>
              <a:t>critical developmental </a:t>
            </a:r>
            <a:r>
              <a:rPr lang="en-GB" sz="4000" i="1" dirty="0"/>
              <a:t>tasks of infancy</a:t>
            </a:r>
          </a:p>
          <a:p>
            <a:pPr marL="0" indent="0" algn="ctr">
              <a:buNone/>
            </a:pPr>
            <a:r>
              <a:rPr lang="en-GB" i="1" dirty="0"/>
              <a:t>Dr Joy </a:t>
            </a:r>
            <a:r>
              <a:rPr lang="en-GB" i="1" dirty="0" err="1"/>
              <a:t>Osofsky</a:t>
            </a:r>
            <a:endParaRPr lang="en-GB" dirty="0"/>
          </a:p>
          <a:p>
            <a:endParaRPr lang="en-GB" dirty="0"/>
          </a:p>
        </p:txBody>
      </p:sp>
      <p:sp>
        <p:nvSpPr>
          <p:cNvPr id="5" name="Slide Number Placeholder 4"/>
          <p:cNvSpPr>
            <a:spLocks noGrp="1"/>
          </p:cNvSpPr>
          <p:nvPr>
            <p:ph type="sldNum" sz="quarter" idx="12"/>
          </p:nvPr>
        </p:nvSpPr>
        <p:spPr/>
        <p:txBody>
          <a:bodyPr/>
          <a:lstStyle/>
          <a:p>
            <a:fld id="{6D22F896-40B5-4ADD-8801-0D06FADFA095}" type="slidenum">
              <a:rPr lang="en-US" smtClean="0"/>
              <a:t>10</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9716" y="3503036"/>
            <a:ext cx="1504084" cy="2673927"/>
          </a:xfrm>
          <a:prstGeom prst="rect">
            <a:avLst/>
          </a:prstGeom>
        </p:spPr>
      </p:pic>
    </p:spTree>
    <p:extLst>
      <p:ext uri="{BB962C8B-B14F-4D97-AF65-F5344CB8AC3E}">
        <p14:creationId xmlns:p14="http://schemas.microsoft.com/office/powerpoint/2010/main" val="56784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2436" y="1531265"/>
            <a:ext cx="6788728" cy="4351338"/>
          </a:xfrm>
        </p:spPr>
        <p:txBody>
          <a:bodyPr>
            <a:normAutofit/>
          </a:bodyPr>
          <a:lstStyle/>
          <a:p>
            <a:pPr marL="0" indent="0" algn="ctr">
              <a:buNone/>
            </a:pPr>
            <a:endParaRPr lang="en-GB" sz="4400" dirty="0" smtClean="0"/>
          </a:p>
          <a:p>
            <a:pPr marL="0" indent="0" algn="ctr">
              <a:buNone/>
            </a:pPr>
            <a:r>
              <a:rPr lang="en-GB" sz="4400" dirty="0" smtClean="0"/>
              <a:t>"</a:t>
            </a:r>
            <a:r>
              <a:rPr lang="en-GB" sz="4400" dirty="0"/>
              <a:t>Every child needs at least one person who is really crazy about him or her" </a:t>
            </a:r>
            <a:r>
              <a:rPr lang="en-GB" sz="2400" dirty="0"/>
              <a:t>(</a:t>
            </a:r>
            <a:r>
              <a:rPr lang="en-GB" sz="2400" dirty="0" err="1" smtClean="0">
                <a:hlinkClick r:id="rId3" action="ppaction://hlinkfile"/>
              </a:rPr>
              <a:t>Bronfenbrenner</a:t>
            </a:r>
            <a:r>
              <a:rPr lang="en-GB" sz="2400" dirty="0" smtClean="0">
                <a:hlinkClick r:id="rId3" action="ppaction://hlinkfile"/>
              </a:rPr>
              <a:t>, 1977</a:t>
            </a:r>
            <a:r>
              <a:rPr lang="en-GB" sz="2400" dirty="0"/>
              <a:t>). </a:t>
            </a:r>
          </a:p>
        </p:txBody>
      </p:sp>
      <p:sp>
        <p:nvSpPr>
          <p:cNvPr id="4" name="Slide Number Placeholder 3"/>
          <p:cNvSpPr>
            <a:spLocks noGrp="1"/>
          </p:cNvSpPr>
          <p:nvPr>
            <p:ph type="sldNum" sz="quarter" idx="12"/>
          </p:nvPr>
        </p:nvSpPr>
        <p:spPr/>
        <p:txBody>
          <a:bodyPr/>
          <a:lstStyle/>
          <a:p>
            <a:fld id="{6D22F896-40B5-4ADD-8801-0D06FADFA095}" type="slidenum">
              <a:rPr lang="en-US" smtClean="0"/>
              <a:t>11</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086" y="508722"/>
            <a:ext cx="2765899" cy="184655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3981" y="4436085"/>
            <a:ext cx="2876312" cy="1920265"/>
          </a:xfrm>
          <a:prstGeom prst="rect">
            <a:avLst/>
          </a:prstGeom>
        </p:spPr>
      </p:pic>
    </p:spTree>
    <p:extLst>
      <p:ext uri="{BB962C8B-B14F-4D97-AF65-F5344CB8AC3E}">
        <p14:creationId xmlns:p14="http://schemas.microsoft.com/office/powerpoint/2010/main" val="356527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7292"/>
          </a:xfrm>
          <a:noFill/>
        </p:spPr>
        <p:txBody>
          <a:bodyPr/>
          <a:lstStyle/>
          <a:p>
            <a:r>
              <a:rPr lang="en-GB" dirty="0" smtClean="0"/>
              <a:t>Why is attachment important?</a:t>
            </a:r>
            <a:endParaRPr lang="en-GB" dirty="0"/>
          </a:p>
        </p:txBody>
      </p:sp>
      <p:sp>
        <p:nvSpPr>
          <p:cNvPr id="3" name="Content Placeholder 2"/>
          <p:cNvSpPr>
            <a:spLocks noGrp="1"/>
          </p:cNvSpPr>
          <p:nvPr>
            <p:ph idx="1"/>
          </p:nvPr>
        </p:nvSpPr>
        <p:spPr>
          <a:xfrm>
            <a:off x="838200" y="1498060"/>
            <a:ext cx="10515600" cy="4858290"/>
          </a:xfrm>
        </p:spPr>
        <p:txBody>
          <a:bodyPr>
            <a:normAutofit fontScale="85000" lnSpcReduction="20000"/>
          </a:bodyPr>
          <a:lstStyle/>
          <a:p>
            <a:r>
              <a:rPr lang="en-GB" dirty="0"/>
              <a:t>Most children enjoy life &amp;</a:t>
            </a:r>
            <a:r>
              <a:rPr lang="en-GB" dirty="0" smtClean="0"/>
              <a:t> </a:t>
            </a:r>
            <a:r>
              <a:rPr lang="en-GB" dirty="0"/>
              <a:t>are successful in school </a:t>
            </a:r>
            <a:r>
              <a:rPr lang="en-GB" dirty="0" smtClean="0"/>
              <a:t>&amp; relationships.</a:t>
            </a:r>
            <a:endParaRPr lang="en-GB" dirty="0"/>
          </a:p>
          <a:p>
            <a:r>
              <a:rPr lang="en-GB" dirty="0" smtClean="0"/>
              <a:t>But some </a:t>
            </a:r>
            <a:r>
              <a:rPr lang="en-GB" dirty="0"/>
              <a:t>struggle from an early </a:t>
            </a:r>
            <a:r>
              <a:rPr lang="en-GB" dirty="0" smtClean="0"/>
              <a:t>stage, </a:t>
            </a:r>
            <a:r>
              <a:rPr lang="en-GB" dirty="0"/>
              <a:t>especially in adolescence. </a:t>
            </a:r>
            <a:endParaRPr lang="en-GB" dirty="0" smtClean="0"/>
          </a:p>
          <a:p>
            <a:r>
              <a:rPr lang="en-GB" dirty="0" smtClean="0"/>
              <a:t>These </a:t>
            </a:r>
            <a:r>
              <a:rPr lang="en-GB" dirty="0"/>
              <a:t>children can be</a:t>
            </a:r>
            <a:r>
              <a:rPr lang="en-GB" dirty="0" smtClean="0"/>
              <a:t>:</a:t>
            </a:r>
          </a:p>
          <a:p>
            <a:pPr lvl="1"/>
            <a:r>
              <a:rPr lang="en-GB" dirty="0" smtClean="0"/>
              <a:t>Unfocussed 		</a:t>
            </a:r>
            <a:endParaRPr lang="en-GB" dirty="0"/>
          </a:p>
          <a:p>
            <a:pPr lvl="1"/>
            <a:r>
              <a:rPr lang="en-GB" dirty="0"/>
              <a:t>Disruptive </a:t>
            </a:r>
          </a:p>
          <a:p>
            <a:pPr lvl="1"/>
            <a:r>
              <a:rPr lang="en-GB" dirty="0"/>
              <a:t>Controlling </a:t>
            </a:r>
          </a:p>
          <a:p>
            <a:pPr lvl="1"/>
            <a:r>
              <a:rPr lang="en-GB" dirty="0"/>
              <a:t>Destructive </a:t>
            </a:r>
            <a:endParaRPr lang="en-GB" dirty="0" smtClean="0"/>
          </a:p>
          <a:p>
            <a:pPr lvl="1"/>
            <a:r>
              <a:rPr lang="en-GB" dirty="0" smtClean="0"/>
              <a:t>Withdrawn </a:t>
            </a:r>
          </a:p>
          <a:p>
            <a:pPr lvl="1"/>
            <a:r>
              <a:rPr lang="en-GB" dirty="0" smtClean="0"/>
              <a:t>Underachieving &amp; often ‘punished’</a:t>
            </a:r>
          </a:p>
          <a:p>
            <a:endParaRPr lang="en-GB" dirty="0" smtClean="0"/>
          </a:p>
          <a:p>
            <a:r>
              <a:rPr lang="en-GB" dirty="0" smtClean="0"/>
              <a:t>Research – our ability to form relationships &amp; learn is shaped by early experiences</a:t>
            </a:r>
          </a:p>
          <a:p>
            <a:pPr marL="0" indent="0">
              <a:buNone/>
            </a:pPr>
            <a:endParaRPr lang="en-GB" dirty="0" smtClean="0"/>
          </a:p>
          <a:p>
            <a:r>
              <a:rPr lang="en-GB" dirty="0"/>
              <a:t>U</a:t>
            </a:r>
            <a:r>
              <a:rPr lang="en-GB" dirty="0" smtClean="0"/>
              <a:t>nderstand </a:t>
            </a:r>
            <a:r>
              <a:rPr lang="en-GB" b="1" dirty="0" smtClean="0"/>
              <a:t>WHY </a:t>
            </a:r>
            <a:r>
              <a:rPr lang="en-GB" dirty="0" smtClean="0"/>
              <a:t>and</a:t>
            </a:r>
            <a:r>
              <a:rPr lang="en-GB" b="1" dirty="0" smtClean="0"/>
              <a:t> HOW </a:t>
            </a:r>
            <a:r>
              <a:rPr lang="en-GB" dirty="0" smtClean="0"/>
              <a:t>some children behave – can  find ways to help </a:t>
            </a:r>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2442725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p:spPr>
        <p:txBody>
          <a:bodyPr/>
          <a:lstStyle/>
          <a:p>
            <a:pPr eaLnBrk="1" hangingPunct="1"/>
            <a:r>
              <a:rPr lang="en-GB" sz="4000" cap="none" dirty="0" smtClean="0"/>
              <a:t>What Is Attachment?</a:t>
            </a:r>
            <a:endParaRPr lang="en-US" sz="4000" cap="none" dirty="0"/>
          </a:p>
        </p:txBody>
      </p:sp>
      <p:sp>
        <p:nvSpPr>
          <p:cNvPr id="11267" name="Rectangle 3"/>
          <p:cNvSpPr>
            <a:spLocks noGrp="1" noChangeArrowheads="1"/>
          </p:cNvSpPr>
          <p:nvPr>
            <p:ph idx="1"/>
          </p:nvPr>
        </p:nvSpPr>
        <p:spPr>
          <a:prstGeom prst="rect">
            <a:avLst/>
          </a:prstGeom>
        </p:spPr>
        <p:txBody>
          <a:bodyPr>
            <a:normAutofit/>
          </a:bodyPr>
          <a:lstStyle/>
          <a:p>
            <a:pPr eaLnBrk="1" hangingPunct="1">
              <a:buFontTx/>
              <a:buNone/>
            </a:pPr>
            <a:r>
              <a:rPr lang="en-GB" cap="none" dirty="0" smtClean="0"/>
              <a:t>‘Human relationships, and the effects of relationships on relationships, are the building blocks of healthy development. From the moment of conception to the finality of death, intimate and caring relationships are the fundamental mediators of successful human adaptation’</a:t>
            </a:r>
          </a:p>
          <a:p>
            <a:pPr eaLnBrk="1" hangingPunct="1">
              <a:buFontTx/>
              <a:buNone/>
            </a:pPr>
            <a:r>
              <a:rPr lang="en-GB" cap="none" dirty="0" smtClean="0"/>
              <a:t>					</a:t>
            </a:r>
            <a:r>
              <a:rPr lang="en-GB" sz="2400" cap="none" dirty="0" smtClean="0"/>
              <a:t>(</a:t>
            </a:r>
            <a:r>
              <a:rPr lang="en-GB" sz="2400" cap="none" dirty="0" err="1" smtClean="0"/>
              <a:t>Shonkoff</a:t>
            </a:r>
            <a:r>
              <a:rPr lang="en-GB" sz="2400" cap="none" dirty="0" smtClean="0"/>
              <a:t> &amp; </a:t>
            </a:r>
            <a:r>
              <a:rPr lang="en-GB" sz="2400" dirty="0" smtClean="0"/>
              <a:t>P</a:t>
            </a:r>
            <a:r>
              <a:rPr lang="en-GB" sz="2400" cap="none" dirty="0" smtClean="0"/>
              <a:t>hilips, 2000)</a:t>
            </a:r>
          </a:p>
          <a:p>
            <a:pPr eaLnBrk="1" hangingPunct="1">
              <a:buFontTx/>
              <a:buNone/>
            </a:pPr>
            <a:endParaRPr lang="en-GB" sz="2400" dirty="0"/>
          </a:p>
          <a:p>
            <a:pPr algn="ctr">
              <a:buNone/>
            </a:pPr>
            <a:r>
              <a:rPr lang="en-GB" sz="3200" b="1" dirty="0" smtClean="0"/>
              <a:t>“</a:t>
            </a:r>
            <a:r>
              <a:rPr lang="en-GB" sz="3200" b="1" dirty="0"/>
              <a:t>lasting psychological connectedness between human beings” </a:t>
            </a:r>
            <a:endParaRPr lang="en-GB" sz="3200" b="1" dirty="0" smtClean="0"/>
          </a:p>
          <a:p>
            <a:pPr algn="ctr">
              <a:buNone/>
            </a:pPr>
            <a:r>
              <a:rPr lang="en-GB" sz="2400" dirty="0" smtClean="0"/>
              <a:t>(Bowlby, 1969). </a:t>
            </a:r>
            <a:endParaRPr lang="en-US" sz="2400" cap="none" dirty="0"/>
          </a:p>
        </p:txBody>
      </p:sp>
      <p:sp>
        <p:nvSpPr>
          <p:cNvPr id="4" name="Slide Number Placeholder 3"/>
          <p:cNvSpPr>
            <a:spLocks noGrp="1"/>
          </p:cNvSpPr>
          <p:nvPr>
            <p:ph type="sldNum" sz="quarter" idx="12"/>
          </p:nvPr>
        </p:nvSpPr>
        <p:spPr>
          <a:xfrm>
            <a:off x="10514011" y="6248398"/>
            <a:ext cx="764215" cy="365125"/>
          </a:xfrm>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211765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p:spPr>
        <p:txBody>
          <a:bodyPr/>
          <a:lstStyle/>
          <a:p>
            <a:pPr eaLnBrk="1" hangingPunct="1"/>
            <a:r>
              <a:rPr lang="en-GB" sz="3200" cap="none" dirty="0" smtClean="0">
                <a:latin typeface="+mn-lt"/>
              </a:rPr>
              <a:t>Attachment Formation And Cognitive Development</a:t>
            </a:r>
            <a:endParaRPr lang="en-US" sz="4000" cap="none" dirty="0">
              <a:latin typeface="+mn-lt"/>
            </a:endParaRPr>
          </a:p>
        </p:txBody>
      </p:sp>
      <p:sp>
        <p:nvSpPr>
          <p:cNvPr id="12291" name="Rectangle 3"/>
          <p:cNvSpPr>
            <a:spLocks noGrp="1" noChangeArrowheads="1"/>
          </p:cNvSpPr>
          <p:nvPr>
            <p:ph idx="1"/>
          </p:nvPr>
        </p:nvSpPr>
        <p:spPr>
          <a:prstGeom prst="rect">
            <a:avLst/>
          </a:prstGeom>
        </p:spPr>
        <p:txBody>
          <a:bodyPr>
            <a:normAutofit fontScale="92500" lnSpcReduction="10000"/>
          </a:bodyPr>
          <a:lstStyle/>
          <a:p>
            <a:pPr eaLnBrk="1" hangingPunct="1"/>
            <a:endParaRPr lang="en-GB" cap="none" dirty="0" smtClean="0"/>
          </a:p>
          <a:p>
            <a:pPr eaLnBrk="1" hangingPunct="1"/>
            <a:endParaRPr lang="en-GB" sz="3200" dirty="0"/>
          </a:p>
          <a:p>
            <a:pPr eaLnBrk="1" hangingPunct="1"/>
            <a:r>
              <a:rPr lang="en-GB" sz="3200" cap="none" dirty="0" smtClean="0"/>
              <a:t>asocial stage (0-6 weeks)</a:t>
            </a:r>
          </a:p>
          <a:p>
            <a:pPr eaLnBrk="1" hangingPunct="1"/>
            <a:r>
              <a:rPr lang="en-GB" sz="3200" cap="none" dirty="0" smtClean="0"/>
              <a:t>indiscriminate attachments (6 weeks- 6-7 months)</a:t>
            </a:r>
          </a:p>
          <a:p>
            <a:pPr eaLnBrk="1" hangingPunct="1"/>
            <a:r>
              <a:rPr lang="en-GB" sz="3200" cap="none" dirty="0" smtClean="0"/>
              <a:t>specific attachments (6-9 months) </a:t>
            </a:r>
          </a:p>
          <a:p>
            <a:pPr eaLnBrk="1" hangingPunct="1"/>
            <a:r>
              <a:rPr lang="en-GB" sz="3200" cap="none" dirty="0" smtClean="0"/>
              <a:t>multiple attachments (10 months onwards)</a:t>
            </a:r>
          </a:p>
          <a:p>
            <a:pPr marL="0" indent="0" eaLnBrk="1" hangingPunct="1">
              <a:buNone/>
            </a:pPr>
            <a:endParaRPr lang="en-GB" sz="3200" dirty="0"/>
          </a:p>
          <a:p>
            <a:pPr marL="0" indent="0" eaLnBrk="1" hangingPunct="1">
              <a:buNone/>
            </a:pPr>
            <a:r>
              <a:rPr lang="en-GB" sz="3200" cap="none" dirty="0" smtClean="0"/>
              <a:t>Results – responsiveness was key to attachment </a:t>
            </a:r>
            <a:r>
              <a:rPr lang="en-GB" sz="3200" b="1" cap="none" dirty="0" smtClean="0"/>
              <a:t>not</a:t>
            </a:r>
            <a:r>
              <a:rPr lang="en-GB" sz="3200" cap="none" dirty="0" smtClean="0"/>
              <a:t> time and feeding</a:t>
            </a:r>
            <a:endParaRPr lang="en-US" sz="3200" cap="none" dirty="0" smtClean="0"/>
          </a:p>
        </p:txBody>
      </p:sp>
      <p:sp>
        <p:nvSpPr>
          <p:cNvPr id="4" name="Slide Number Placeholder 3"/>
          <p:cNvSpPr>
            <a:spLocks noGrp="1"/>
          </p:cNvSpPr>
          <p:nvPr>
            <p:ph type="sldNum" sz="quarter" idx="12"/>
          </p:nvPr>
        </p:nvSpPr>
        <p:spPr>
          <a:xfrm>
            <a:off x="10514011" y="6248398"/>
            <a:ext cx="764215" cy="365125"/>
          </a:xfrm>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4068985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09600"/>
            <a:ext cx="3935688" cy="780789"/>
          </a:xfrm>
        </p:spPr>
        <p:txBody>
          <a:bodyPr/>
          <a:lstStyle/>
          <a:p>
            <a:r>
              <a:rPr lang="en-GB" cap="none" dirty="0" smtClean="0"/>
              <a:t>Attachment Theory</a:t>
            </a:r>
            <a:endParaRPr lang="en-GB" cap="none" dirty="0"/>
          </a:p>
        </p:txBody>
      </p:sp>
      <p:pic>
        <p:nvPicPr>
          <p:cNvPr id="5" name="Content Placeholder 4">
            <a:hlinkClick r:id="rId3" action="ppaction://hlinkfile"/>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802138" y="999994"/>
            <a:ext cx="2755900" cy="4330700"/>
          </a:xfrm>
        </p:spPr>
      </p:pic>
      <p:sp>
        <p:nvSpPr>
          <p:cNvPr id="4" name="Text Placeholder 3"/>
          <p:cNvSpPr>
            <a:spLocks noGrp="1"/>
          </p:cNvSpPr>
          <p:nvPr>
            <p:ph type="body" sz="half" idx="2"/>
          </p:nvPr>
        </p:nvSpPr>
        <p:spPr>
          <a:xfrm>
            <a:off x="913774" y="1590805"/>
            <a:ext cx="5562182" cy="4860099"/>
          </a:xfrm>
        </p:spPr>
        <p:txBody>
          <a:bodyPr>
            <a:normAutofit/>
          </a:bodyPr>
          <a:lstStyle/>
          <a:p>
            <a:r>
              <a:rPr lang="en-GB" dirty="0" smtClean="0"/>
              <a:t>*</a:t>
            </a:r>
            <a:r>
              <a:rPr lang="en-GB" sz="2400" cap="none" dirty="0" smtClean="0"/>
              <a:t>John Bowlby</a:t>
            </a:r>
          </a:p>
          <a:p>
            <a:endParaRPr lang="en-GB" sz="2400" cap="none" dirty="0" smtClean="0"/>
          </a:p>
          <a:p>
            <a:pPr marL="285750" indent="-285750">
              <a:buFontTx/>
              <a:buChar char="-"/>
            </a:pPr>
            <a:r>
              <a:rPr lang="en-GB" sz="2400" cap="none" dirty="0" smtClean="0"/>
              <a:t>Attachment Figure</a:t>
            </a:r>
          </a:p>
          <a:p>
            <a:pPr marL="285750" indent="-285750">
              <a:buFontTx/>
              <a:buChar char="-"/>
            </a:pPr>
            <a:r>
              <a:rPr lang="en-GB" sz="2400" cap="none" dirty="0" smtClean="0"/>
              <a:t>Secure Base</a:t>
            </a:r>
          </a:p>
          <a:p>
            <a:pPr marL="285750" indent="-285750">
              <a:buFontTx/>
              <a:buChar char="-"/>
            </a:pPr>
            <a:r>
              <a:rPr lang="en-GB" sz="2400" cap="none" dirty="0" smtClean="0"/>
              <a:t>Blueprint For Future Social Interactions</a:t>
            </a:r>
          </a:p>
          <a:p>
            <a:pPr marL="285750" indent="-285750">
              <a:buFontTx/>
              <a:buChar char="-"/>
            </a:pPr>
            <a:r>
              <a:rPr lang="en-GB" sz="2400" cap="none" dirty="0" smtClean="0"/>
              <a:t>Worldview</a:t>
            </a:r>
          </a:p>
          <a:p>
            <a:pPr marL="285750" indent="-285750">
              <a:buFontTx/>
              <a:buChar char="-"/>
            </a:pPr>
            <a:r>
              <a:rPr lang="en-GB" sz="2400" cap="none" dirty="0" smtClean="0"/>
              <a:t>Secure &amp; Insecure Attachment Styles</a:t>
            </a:r>
          </a:p>
          <a:p>
            <a:pPr marL="285750" indent="-285750">
              <a:buFontTx/>
              <a:buChar char="-"/>
            </a:pPr>
            <a:endParaRPr lang="en-GB" sz="2400" dirty="0"/>
          </a:p>
          <a:p>
            <a:pPr marL="285750" indent="-285750">
              <a:buFontTx/>
              <a:buChar char="-"/>
            </a:pPr>
            <a:r>
              <a:rPr lang="en-GB" sz="2400" cap="none" dirty="0" smtClean="0"/>
              <a:t>Early care-giving has a </a:t>
            </a:r>
            <a:r>
              <a:rPr lang="en-GB" sz="2400" b="1" cap="none" dirty="0" smtClean="0"/>
              <a:t>long-lasting </a:t>
            </a:r>
            <a:r>
              <a:rPr lang="en-GB" sz="2400" b="1" dirty="0" smtClean="0"/>
              <a:t>impact on development</a:t>
            </a:r>
            <a:r>
              <a:rPr lang="en-GB" sz="2400" dirty="0" smtClean="0"/>
              <a:t> (Siegel, 2012)</a:t>
            </a:r>
            <a:endParaRPr lang="en-GB" sz="2400" cap="none" dirty="0" smtClean="0"/>
          </a:p>
          <a:p>
            <a:endParaRPr lang="en-GB" dirty="0"/>
          </a:p>
          <a:p>
            <a:endParaRPr lang="en-GB" dirty="0"/>
          </a:p>
        </p:txBody>
      </p:sp>
      <p:sp>
        <p:nvSpPr>
          <p:cNvPr id="7" name="Slide Number Placeholder 6"/>
          <p:cNvSpPr>
            <a:spLocks noGrp="1"/>
          </p:cNvSpPr>
          <p:nvPr>
            <p:ph type="sldNum" sz="quarter" idx="12"/>
          </p:nvPr>
        </p:nvSpPr>
        <p:spPr>
          <a:xfrm>
            <a:off x="10514013" y="6319815"/>
            <a:ext cx="764215" cy="365125"/>
          </a:xfrm>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3579037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838200" y="365125"/>
            <a:ext cx="10515600" cy="1054601"/>
          </a:xfrm>
          <a:noFill/>
        </p:spPr>
        <p:txBody>
          <a:bodyPr/>
          <a:lstStyle/>
          <a:p>
            <a:pPr algn="ctr"/>
            <a:r>
              <a:rPr lang="en-GB" cap="none" dirty="0" smtClean="0"/>
              <a:t>Care-giving And Attachment Types</a:t>
            </a:r>
            <a:endParaRPr lang="en-US" cap="none" dirty="0"/>
          </a:p>
        </p:txBody>
      </p:sp>
      <p:sp>
        <p:nvSpPr>
          <p:cNvPr id="68611" name="Rectangle 3"/>
          <p:cNvSpPr>
            <a:spLocks noGrp="1" noChangeArrowheads="1"/>
          </p:cNvSpPr>
          <p:nvPr>
            <p:ph idx="1"/>
          </p:nvPr>
        </p:nvSpPr>
        <p:spPr>
          <a:xfrm>
            <a:off x="1076325" y="1419726"/>
            <a:ext cx="10039350" cy="4259262"/>
          </a:xfrm>
          <a:prstGeom prst="rect">
            <a:avLst/>
          </a:prstGeom>
        </p:spPr>
        <p:txBody>
          <a:bodyPr/>
          <a:lstStyle/>
          <a:p>
            <a:pPr>
              <a:buFont typeface="Monotype Sorts" pitchFamily="2" charset="2"/>
              <a:buNone/>
            </a:pPr>
            <a:r>
              <a:rPr lang="en-GB" cap="none" dirty="0" smtClean="0"/>
              <a:t>Ainsworth’s ‘Strange situation studies’ </a:t>
            </a:r>
          </a:p>
          <a:p>
            <a:pPr>
              <a:buFont typeface="Monotype Sorts" pitchFamily="2" charset="2"/>
              <a:buNone/>
            </a:pPr>
            <a:endParaRPr lang="en-GB" cap="none" dirty="0" smtClean="0"/>
          </a:p>
          <a:p>
            <a:endParaRPr lang="en-GB" cap="none" dirty="0" smtClean="0"/>
          </a:p>
          <a:p>
            <a:pPr>
              <a:buFont typeface="Monotype Sorts" pitchFamily="2" charset="2"/>
              <a:buNone/>
            </a:pPr>
            <a:endParaRPr lang="en-GB" sz="2400" dirty="0"/>
          </a:p>
        </p:txBody>
      </p:sp>
      <p:sp>
        <p:nvSpPr>
          <p:cNvPr id="4" name="Slide Number Placeholder 3"/>
          <p:cNvSpPr>
            <a:spLocks noGrp="1"/>
          </p:cNvSpPr>
          <p:nvPr>
            <p:ph type="sldNum" sz="quarter" idx="12"/>
          </p:nvPr>
        </p:nvSpPr>
        <p:spPr>
          <a:xfrm>
            <a:off x="10514011" y="6248398"/>
            <a:ext cx="764215" cy="365125"/>
          </a:xfrm>
        </p:spPr>
        <p:txBody>
          <a:bodyPr/>
          <a:lstStyle/>
          <a:p>
            <a:fld id="{6D22F896-40B5-4ADD-8801-0D06FADFA095}" type="slidenum">
              <a:rPr lang="en-US" smtClean="0"/>
              <a:t>16</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042827271"/>
              </p:ext>
            </p:extLst>
          </p:nvPr>
        </p:nvGraphicFramePr>
        <p:xfrm>
          <a:off x="1076325" y="2112608"/>
          <a:ext cx="9936494" cy="4400484"/>
        </p:xfrm>
        <a:graphic>
          <a:graphicData uri="http://schemas.openxmlformats.org/drawingml/2006/table">
            <a:tbl>
              <a:tblPr firstRow="1" bandRow="1">
                <a:tableStyleId>{5C22544A-7EE6-4342-B048-85BDC9FD1C3A}</a:tableStyleId>
              </a:tblPr>
              <a:tblGrid>
                <a:gridCol w="5279563"/>
                <a:gridCol w="4656931"/>
              </a:tblGrid>
              <a:tr h="802941">
                <a:tc>
                  <a:txBody>
                    <a:bodyPr/>
                    <a:lstStyle/>
                    <a:p>
                      <a:r>
                        <a:rPr lang="en-GB" sz="4000" dirty="0" smtClean="0"/>
                        <a:t>Relationship Style</a:t>
                      </a:r>
                      <a:endParaRPr lang="en-GB" sz="4000" dirty="0"/>
                    </a:p>
                  </a:txBody>
                  <a:tcPr/>
                </a:tc>
                <a:tc>
                  <a:txBody>
                    <a:bodyPr/>
                    <a:lstStyle/>
                    <a:p>
                      <a:r>
                        <a:rPr lang="en-GB" sz="4000" dirty="0" smtClean="0"/>
                        <a:t>Parenting behaviour</a:t>
                      </a:r>
                      <a:endParaRPr lang="en-GB" sz="4000" dirty="0"/>
                    </a:p>
                  </a:txBody>
                  <a:tcPr/>
                </a:tc>
              </a:tr>
              <a:tr h="802941">
                <a:tc>
                  <a:txBody>
                    <a:bodyPr/>
                    <a:lstStyle/>
                    <a:p>
                      <a:pPr>
                        <a:buFont typeface="Wingdings 2" panose="05020102010507070707" pitchFamily="18" charset="2"/>
                        <a:buNone/>
                      </a:pPr>
                      <a:r>
                        <a:rPr lang="en-US" sz="3600" b="1" i="0" dirty="0" smtClean="0">
                          <a:ea typeface="ＭＳ Ｐゴシック" panose="020B0600070205080204" pitchFamily="34" charset="-128"/>
                        </a:rPr>
                        <a:t>Secure</a:t>
                      </a:r>
                    </a:p>
                  </a:txBody>
                  <a:tcPr/>
                </a:tc>
                <a:tc>
                  <a:txBody>
                    <a:bodyPr/>
                    <a:lstStyle/>
                    <a:p>
                      <a:r>
                        <a:rPr lang="en-GB" sz="3600" dirty="0" smtClean="0"/>
                        <a:t>Consistently responsive</a:t>
                      </a:r>
                      <a:endParaRPr lang="en-GB" sz="3600" dirty="0"/>
                    </a:p>
                  </a:txBody>
                  <a:tcPr/>
                </a:tc>
              </a:tr>
              <a:tr h="802941">
                <a:tc>
                  <a:txBody>
                    <a:bodyPr/>
                    <a:lstStyle/>
                    <a:p>
                      <a:r>
                        <a:rPr lang="en-GB" sz="3600" dirty="0" smtClean="0"/>
                        <a:t>Avoidant</a:t>
                      </a:r>
                      <a:endParaRPr lang="en-GB" sz="3600" dirty="0"/>
                    </a:p>
                  </a:txBody>
                  <a:tcPr/>
                </a:tc>
                <a:tc>
                  <a:txBody>
                    <a:bodyPr/>
                    <a:lstStyle/>
                    <a:p>
                      <a:r>
                        <a:rPr lang="en-GB" sz="3600" dirty="0" smtClean="0"/>
                        <a:t>Rejecting,</a:t>
                      </a:r>
                      <a:r>
                        <a:rPr lang="en-GB" sz="3600" baseline="0" dirty="0" smtClean="0"/>
                        <a:t> distant</a:t>
                      </a:r>
                      <a:endParaRPr lang="en-GB" sz="3600" dirty="0"/>
                    </a:p>
                  </a:txBody>
                  <a:tcPr/>
                </a:tc>
              </a:tr>
              <a:tr h="802941">
                <a:tc>
                  <a:txBody>
                    <a:bodyPr/>
                    <a:lstStyle/>
                    <a:p>
                      <a:r>
                        <a:rPr lang="en-GB" sz="3600" dirty="0" smtClean="0"/>
                        <a:t>Ambivalent</a:t>
                      </a:r>
                      <a:endParaRPr lang="en-GB" sz="3600" dirty="0"/>
                    </a:p>
                  </a:txBody>
                  <a:tcPr/>
                </a:tc>
                <a:tc>
                  <a:txBody>
                    <a:bodyPr/>
                    <a:lstStyle/>
                    <a:p>
                      <a:r>
                        <a:rPr lang="en-GB" sz="3600" dirty="0" smtClean="0"/>
                        <a:t>Inconsistent,</a:t>
                      </a:r>
                      <a:r>
                        <a:rPr lang="en-GB" sz="3600" baseline="0" dirty="0" smtClean="0"/>
                        <a:t> intrusive</a:t>
                      </a:r>
                      <a:endParaRPr lang="en-GB" sz="3600" dirty="0"/>
                    </a:p>
                  </a:txBody>
                  <a:tcPr/>
                </a:tc>
              </a:tr>
              <a:tr h="802941">
                <a:tc>
                  <a:txBody>
                    <a:bodyPr/>
                    <a:lstStyle/>
                    <a:p>
                      <a:r>
                        <a:rPr lang="en-GB" sz="3600" dirty="0" smtClean="0"/>
                        <a:t>Disorganised</a:t>
                      </a:r>
                      <a:endParaRPr lang="en-GB" sz="3600" dirty="0"/>
                    </a:p>
                  </a:txBody>
                  <a:tcPr/>
                </a:tc>
                <a:tc>
                  <a:txBody>
                    <a:bodyPr/>
                    <a:lstStyle/>
                    <a:p>
                      <a:r>
                        <a:rPr lang="en-GB" sz="3600" dirty="0" smtClean="0"/>
                        <a:t>Frightening, confusing, unpredictable</a:t>
                      </a:r>
                      <a:endParaRPr lang="en-GB" sz="3600" dirty="0"/>
                    </a:p>
                  </a:txBody>
                  <a:tcPr/>
                </a:tc>
              </a:tr>
            </a:tbl>
          </a:graphicData>
        </a:graphic>
      </p:graphicFrame>
    </p:spTree>
    <p:extLst>
      <p:ext uri="{BB962C8B-B14F-4D97-AF65-F5344CB8AC3E}">
        <p14:creationId xmlns:p14="http://schemas.microsoft.com/office/powerpoint/2010/main" val="1887885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GB" cap="none" dirty="0" smtClean="0"/>
              <a:t>Cycle Of Attachment (Secure)</a:t>
            </a:r>
            <a:endParaRPr lang="en-US" cap="none" dirty="0" smtClean="0"/>
          </a:p>
        </p:txBody>
      </p:sp>
      <p:sp>
        <p:nvSpPr>
          <p:cNvPr id="5" name="Slide Number Placeholder 4"/>
          <p:cNvSpPr>
            <a:spLocks noGrp="1"/>
          </p:cNvSpPr>
          <p:nvPr>
            <p:ph type="sldNum" sz="quarter" idx="12"/>
          </p:nvPr>
        </p:nvSpPr>
        <p:spPr>
          <a:xfrm>
            <a:off x="10701902" y="6259379"/>
            <a:ext cx="764215" cy="365125"/>
          </a:xfrm>
        </p:spPr>
        <p:txBody>
          <a:bodyPr/>
          <a:lstStyle/>
          <a:p>
            <a:fld id="{6D22F896-40B5-4ADD-8801-0D06FADFA095}" type="slidenum">
              <a:rPr lang="en-US" smtClean="0"/>
              <a:t>17</a:t>
            </a:fld>
            <a:endParaRPr lang="en-US" dirty="0"/>
          </a:p>
        </p:txBody>
      </p:sp>
      <p:pic>
        <p:nvPicPr>
          <p:cNvPr id="2" name="Picture 1"/>
          <p:cNvPicPr>
            <a:picLocks noChangeAspect="1"/>
          </p:cNvPicPr>
          <p:nvPr/>
        </p:nvPicPr>
        <p:blipFill>
          <a:blip r:embed="rId3"/>
          <a:stretch>
            <a:fillRect/>
          </a:stretch>
        </p:blipFill>
        <p:spPr>
          <a:xfrm>
            <a:off x="8737296" y="3738562"/>
            <a:ext cx="3248025" cy="2428875"/>
          </a:xfrm>
          <a:prstGeom prst="rect">
            <a:avLst/>
          </a:prstGeom>
        </p:spPr>
      </p:pic>
      <p:sp>
        <p:nvSpPr>
          <p:cNvPr id="9220" name="Text Box 4"/>
          <p:cNvSpPr txBox="1">
            <a:spLocks noChangeArrowheads="1"/>
          </p:cNvSpPr>
          <p:nvPr/>
        </p:nvSpPr>
        <p:spPr bwMode="auto">
          <a:xfrm>
            <a:off x="2209801" y="2590801"/>
            <a:ext cx="26669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sz="2400" b="1" dirty="0" smtClean="0"/>
              <a:t>Feels </a:t>
            </a:r>
            <a:r>
              <a:rPr lang="en-GB" sz="2400" b="1" dirty="0"/>
              <a:t>need or displeasure</a:t>
            </a:r>
            <a:endParaRPr lang="en-US" sz="2400" b="1" dirty="0"/>
          </a:p>
        </p:txBody>
      </p:sp>
      <p:sp>
        <p:nvSpPr>
          <p:cNvPr id="9221" name="Text Box 5"/>
          <p:cNvSpPr txBox="1">
            <a:spLocks noChangeArrowheads="1"/>
          </p:cNvSpPr>
          <p:nvPr/>
        </p:nvSpPr>
        <p:spPr bwMode="auto">
          <a:xfrm>
            <a:off x="7086600" y="2667001"/>
            <a:ext cx="19571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sz="2400" b="1" dirty="0" smtClean="0"/>
              <a:t>Expresses</a:t>
            </a:r>
            <a:r>
              <a:rPr lang="en-GB" sz="2400" dirty="0" smtClean="0"/>
              <a:t> </a:t>
            </a:r>
            <a:r>
              <a:rPr lang="en-GB" sz="2400" b="1" dirty="0"/>
              <a:t>need</a:t>
            </a:r>
            <a:endParaRPr lang="en-US" sz="2400" b="1" dirty="0"/>
          </a:p>
        </p:txBody>
      </p:sp>
      <p:sp>
        <p:nvSpPr>
          <p:cNvPr id="9222" name="Text Box 6"/>
          <p:cNvSpPr txBox="1">
            <a:spLocks noChangeArrowheads="1"/>
          </p:cNvSpPr>
          <p:nvPr/>
        </p:nvSpPr>
        <p:spPr bwMode="auto">
          <a:xfrm>
            <a:off x="6477000" y="4648201"/>
            <a:ext cx="1981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sz="2400" b="1" dirty="0"/>
              <a:t>Need met consistently</a:t>
            </a:r>
            <a:endParaRPr lang="en-US" sz="2400" b="1" dirty="0"/>
          </a:p>
        </p:txBody>
      </p:sp>
      <p:sp>
        <p:nvSpPr>
          <p:cNvPr id="9223" name="Text Box 7"/>
          <p:cNvSpPr txBox="1">
            <a:spLocks noChangeArrowheads="1"/>
          </p:cNvSpPr>
          <p:nvPr/>
        </p:nvSpPr>
        <p:spPr bwMode="auto">
          <a:xfrm>
            <a:off x="2492679" y="4724401"/>
            <a:ext cx="23079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sz="2400" b="1" dirty="0" smtClean="0"/>
              <a:t>Feels</a:t>
            </a:r>
            <a:r>
              <a:rPr lang="en-GB" b="1" dirty="0" smtClean="0"/>
              <a:t> </a:t>
            </a:r>
            <a:r>
              <a:rPr lang="en-GB" sz="2400" b="1" dirty="0" smtClean="0"/>
              <a:t>relaxed Trust develops</a:t>
            </a:r>
            <a:endParaRPr lang="en-US" sz="2400" b="1" dirty="0"/>
          </a:p>
        </p:txBody>
      </p:sp>
      <p:sp>
        <p:nvSpPr>
          <p:cNvPr id="9224" name="Line 8"/>
          <p:cNvSpPr>
            <a:spLocks noChangeShapeType="1"/>
          </p:cNvSpPr>
          <p:nvPr/>
        </p:nvSpPr>
        <p:spPr bwMode="auto">
          <a:xfrm flipV="1">
            <a:off x="4267200" y="3429000"/>
            <a:ext cx="0" cy="1295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225" name="Line 9"/>
          <p:cNvSpPr>
            <a:spLocks noChangeShapeType="1"/>
          </p:cNvSpPr>
          <p:nvPr/>
        </p:nvSpPr>
        <p:spPr bwMode="auto">
          <a:xfrm>
            <a:off x="5105400" y="2971800"/>
            <a:ext cx="17526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226" name="Line 10"/>
          <p:cNvSpPr>
            <a:spLocks noChangeShapeType="1"/>
          </p:cNvSpPr>
          <p:nvPr/>
        </p:nvSpPr>
        <p:spPr bwMode="auto">
          <a:xfrm flipH="1">
            <a:off x="7315200" y="3429000"/>
            <a:ext cx="0" cy="1143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227" name="Line 11"/>
          <p:cNvSpPr>
            <a:spLocks noChangeShapeType="1"/>
          </p:cNvSpPr>
          <p:nvPr/>
        </p:nvSpPr>
        <p:spPr bwMode="auto">
          <a:xfrm flipH="1" flipV="1">
            <a:off x="4572000" y="4953000"/>
            <a:ext cx="1905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205545245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GB" cap="none" dirty="0" smtClean="0"/>
              <a:t>Secure Attachment</a:t>
            </a:r>
            <a:endParaRPr lang="en-US" cap="none" dirty="0" smtClean="0"/>
          </a:p>
        </p:txBody>
      </p:sp>
      <p:sp>
        <p:nvSpPr>
          <p:cNvPr id="11267" name="Rectangle 3"/>
          <p:cNvSpPr>
            <a:spLocks noGrp="1" noChangeArrowheads="1"/>
          </p:cNvSpPr>
          <p:nvPr>
            <p:ph idx="1"/>
          </p:nvPr>
        </p:nvSpPr>
        <p:spPr>
          <a:xfrm>
            <a:off x="444843" y="1981200"/>
            <a:ext cx="11170507" cy="3886200"/>
          </a:xfrm>
          <a:prstGeom prst="rect">
            <a:avLst/>
          </a:prstGeom>
        </p:spPr>
        <p:txBody>
          <a:bodyPr>
            <a:normAutofit lnSpcReduction="10000"/>
          </a:bodyPr>
          <a:lstStyle/>
          <a:p>
            <a:pPr eaLnBrk="1" hangingPunct="1">
              <a:lnSpc>
                <a:spcPct val="90000"/>
              </a:lnSpc>
            </a:pPr>
            <a:r>
              <a:rPr lang="en-GB" cap="none" dirty="0" smtClean="0"/>
              <a:t>A securely attached child feels confident that should they feel anxious, their </a:t>
            </a:r>
            <a:r>
              <a:rPr lang="en-GB" dirty="0" smtClean="0"/>
              <a:t>parents</a:t>
            </a:r>
            <a:r>
              <a:rPr lang="en-GB" cap="none" dirty="0" smtClean="0"/>
              <a:t> will respond. Such security is brought on by interactions which are: </a:t>
            </a:r>
          </a:p>
          <a:p>
            <a:pPr eaLnBrk="1" hangingPunct="1">
              <a:lnSpc>
                <a:spcPct val="90000"/>
              </a:lnSpc>
            </a:pPr>
            <a:endParaRPr lang="en-GB" cap="none" dirty="0" smtClean="0"/>
          </a:p>
          <a:p>
            <a:pPr lvl="1" eaLnBrk="1" hangingPunct="1">
              <a:lnSpc>
                <a:spcPct val="90000"/>
              </a:lnSpc>
            </a:pPr>
            <a:r>
              <a:rPr lang="en-GB" sz="2800" cap="none" dirty="0" smtClean="0"/>
              <a:t>Sensitive</a:t>
            </a:r>
          </a:p>
          <a:p>
            <a:pPr lvl="1" eaLnBrk="1" hangingPunct="1">
              <a:lnSpc>
                <a:spcPct val="90000"/>
              </a:lnSpc>
            </a:pPr>
            <a:r>
              <a:rPr lang="en-GB" sz="2800" cap="none" dirty="0" smtClean="0"/>
              <a:t>Regularly available and reliable</a:t>
            </a:r>
          </a:p>
          <a:p>
            <a:pPr lvl="1" eaLnBrk="1" hangingPunct="1">
              <a:lnSpc>
                <a:spcPct val="90000"/>
              </a:lnSpc>
            </a:pPr>
            <a:r>
              <a:rPr lang="en-GB" sz="2800" cap="none" dirty="0" smtClean="0"/>
              <a:t>Warm</a:t>
            </a:r>
          </a:p>
          <a:p>
            <a:pPr lvl="1" eaLnBrk="1" hangingPunct="1">
              <a:lnSpc>
                <a:spcPct val="90000"/>
              </a:lnSpc>
            </a:pPr>
            <a:r>
              <a:rPr lang="en-GB" sz="2800" cap="none" dirty="0" smtClean="0"/>
              <a:t>Responsive</a:t>
            </a:r>
          </a:p>
          <a:p>
            <a:pPr lvl="1" eaLnBrk="1" hangingPunct="1">
              <a:lnSpc>
                <a:spcPct val="90000"/>
              </a:lnSpc>
            </a:pPr>
            <a:r>
              <a:rPr lang="en-GB" sz="2800" cap="none" dirty="0" smtClean="0"/>
              <a:t>Consistent</a:t>
            </a:r>
          </a:p>
          <a:p>
            <a:pPr eaLnBrk="1" hangingPunct="1">
              <a:lnSpc>
                <a:spcPct val="90000"/>
              </a:lnSpc>
            </a:pPr>
            <a:endParaRPr lang="en-US" sz="2800" dirty="0"/>
          </a:p>
        </p:txBody>
      </p:sp>
      <p:sp>
        <p:nvSpPr>
          <p:cNvPr id="4" name="Slide Number Placeholder 3"/>
          <p:cNvSpPr>
            <a:spLocks noGrp="1"/>
          </p:cNvSpPr>
          <p:nvPr>
            <p:ph type="sldNum" sz="quarter" idx="12"/>
          </p:nvPr>
        </p:nvSpPr>
        <p:spPr>
          <a:xfrm>
            <a:off x="10514010" y="6244222"/>
            <a:ext cx="764215" cy="365125"/>
          </a:xfrm>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78261111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attachment look like?</a:t>
            </a:r>
            <a:endParaRPr lang="en-GB" dirty="0"/>
          </a:p>
        </p:txBody>
      </p:sp>
      <p:sp>
        <p:nvSpPr>
          <p:cNvPr id="3" name="Content Placeholder 2"/>
          <p:cNvSpPr>
            <a:spLocks noGrp="1"/>
          </p:cNvSpPr>
          <p:nvPr>
            <p:ph idx="1"/>
          </p:nvPr>
        </p:nvSpPr>
        <p:spPr/>
        <p:txBody>
          <a:bodyPr/>
          <a:lstStyle/>
          <a:p>
            <a:r>
              <a:rPr lang="en-GB" dirty="0" smtClean="0"/>
              <a:t>Eye contact</a:t>
            </a:r>
          </a:p>
          <a:p>
            <a:r>
              <a:rPr lang="en-GB" dirty="0" smtClean="0"/>
              <a:t>Reaching</a:t>
            </a:r>
          </a:p>
          <a:p>
            <a:r>
              <a:rPr lang="en-GB" dirty="0" smtClean="0"/>
              <a:t>Smiling</a:t>
            </a:r>
          </a:p>
          <a:p>
            <a:r>
              <a:rPr lang="en-GB" dirty="0" smtClean="0"/>
              <a:t>Calling to</a:t>
            </a:r>
          </a:p>
          <a:p>
            <a:r>
              <a:rPr lang="en-GB" dirty="0" smtClean="0"/>
              <a:t>Holding, clinging or protesting separation</a:t>
            </a:r>
          </a:p>
          <a:p>
            <a:r>
              <a:rPr lang="en-GB" dirty="0" smtClean="0"/>
              <a:t>Following</a:t>
            </a:r>
          </a:p>
          <a:p>
            <a:r>
              <a:rPr lang="en-GB" dirty="0" smtClean="0"/>
              <a:t>Sitting with</a:t>
            </a:r>
          </a:p>
          <a:p>
            <a:r>
              <a:rPr lang="en-GB" dirty="0" smtClean="0"/>
              <a:t>Verbal engagement</a:t>
            </a:r>
          </a:p>
        </p:txBody>
      </p:sp>
      <p:sp>
        <p:nvSpPr>
          <p:cNvPr id="4" name="Slide Number Placeholder 3"/>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1114460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 1 Nurture Course Overview</a:t>
            </a:r>
            <a:endParaRPr lang="en-GB" dirty="0"/>
          </a:p>
        </p:txBody>
      </p:sp>
      <p:sp>
        <p:nvSpPr>
          <p:cNvPr id="3" name="Content Placeholder 2"/>
          <p:cNvSpPr>
            <a:spLocks noGrp="1"/>
          </p:cNvSpPr>
          <p:nvPr>
            <p:ph idx="1"/>
          </p:nvPr>
        </p:nvSpPr>
        <p:spPr>
          <a:xfrm>
            <a:off x="838200" y="1659670"/>
            <a:ext cx="10363826" cy="4879242"/>
          </a:xfrm>
        </p:spPr>
        <p:txBody>
          <a:bodyPr>
            <a:normAutofit/>
          </a:bodyPr>
          <a:lstStyle/>
          <a:p>
            <a:r>
              <a:rPr lang="en-GB" dirty="0" smtClean="0"/>
              <a:t>Pre-training task – consider school readiness</a:t>
            </a:r>
          </a:p>
          <a:p>
            <a:r>
              <a:rPr lang="en-GB" dirty="0" smtClean="0"/>
              <a:t>Session one – Introduction to attachment theory </a:t>
            </a:r>
          </a:p>
          <a:p>
            <a:pPr lvl="1"/>
            <a:r>
              <a:rPr lang="en-GB" sz="1900" b="1" dirty="0" smtClean="0"/>
              <a:t>One group and two individual tasks to be completed before training session two</a:t>
            </a:r>
          </a:p>
          <a:p>
            <a:r>
              <a:rPr lang="en-GB" dirty="0" smtClean="0"/>
              <a:t>Session two – Assessment for Needs for Nurture</a:t>
            </a:r>
          </a:p>
          <a:p>
            <a:pPr marL="685800" lvl="6">
              <a:spcBef>
                <a:spcPts val="1000"/>
              </a:spcBef>
            </a:pPr>
            <a:r>
              <a:rPr lang="en-GB" b="1" dirty="0" smtClean="0"/>
              <a:t>One group and one individual tasks to be completed before training session two</a:t>
            </a:r>
          </a:p>
          <a:p>
            <a:r>
              <a:rPr lang="en-GB" dirty="0" smtClean="0"/>
              <a:t>Session three – nurturing principles</a:t>
            </a:r>
          </a:p>
          <a:p>
            <a:pPr lvl="1"/>
            <a:r>
              <a:rPr lang="en-GB" sz="1700" b="1" dirty="0" smtClean="0"/>
              <a:t>Two group tasks and two individual tasks to be completed before training session three</a:t>
            </a:r>
          </a:p>
          <a:p>
            <a:r>
              <a:rPr lang="en-GB" dirty="0" smtClean="0"/>
              <a:t>Session four – nurturing schools</a:t>
            </a:r>
          </a:p>
          <a:p>
            <a:pPr lvl="1"/>
            <a:r>
              <a:rPr lang="en-GB" sz="1700" b="1" dirty="0" smtClean="0"/>
              <a:t>Four group tasks and a consultation with your link educational psychologist</a:t>
            </a:r>
          </a:p>
          <a:p>
            <a:r>
              <a:rPr lang="en-GB" dirty="0" err="1" smtClean="0"/>
              <a:t>Reconnector</a:t>
            </a:r>
            <a:r>
              <a:rPr lang="en-GB" dirty="0" smtClean="0"/>
              <a:t> – October 2016</a:t>
            </a:r>
          </a:p>
          <a:p>
            <a:r>
              <a:rPr lang="en-GB" dirty="0" smtClean="0"/>
              <a:t>Meeting with link educational psychologist to discuss Nurture Plan</a:t>
            </a:r>
          </a:p>
        </p:txBody>
      </p:sp>
      <p:sp>
        <p:nvSpPr>
          <p:cNvPr id="6" name="Slide Number Placeholder 5"/>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2147463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84606"/>
          </a:xfrm>
        </p:spPr>
        <p:txBody>
          <a:bodyPr>
            <a:normAutofit fontScale="90000"/>
          </a:bodyPr>
          <a:lstStyle/>
          <a:p>
            <a:r>
              <a:rPr lang="en-GB" cap="none" dirty="0" smtClean="0"/>
              <a:t>Secure Attachment – Impact On Development</a:t>
            </a:r>
            <a:endParaRPr lang="en-GB" cap="none" dirty="0"/>
          </a:p>
        </p:txBody>
      </p:sp>
      <p:sp>
        <p:nvSpPr>
          <p:cNvPr id="3" name="Content Placeholder 2"/>
          <p:cNvSpPr>
            <a:spLocks noGrp="1"/>
          </p:cNvSpPr>
          <p:nvPr>
            <p:ph idx="1"/>
          </p:nvPr>
        </p:nvSpPr>
        <p:spPr>
          <a:xfrm>
            <a:off x="913774" y="1828800"/>
            <a:ext cx="10363826" cy="4622104"/>
          </a:xfrm>
        </p:spPr>
        <p:txBody>
          <a:bodyPr>
            <a:normAutofit/>
          </a:bodyPr>
          <a:lstStyle/>
          <a:p>
            <a:r>
              <a:rPr lang="en-GB" sz="2800" cap="none" dirty="0" smtClean="0"/>
              <a:t>Healthy self-esteem</a:t>
            </a:r>
          </a:p>
          <a:p>
            <a:r>
              <a:rPr lang="en-GB" sz="2800" cap="none" dirty="0" smtClean="0"/>
              <a:t>Independence and autonomy</a:t>
            </a:r>
          </a:p>
          <a:p>
            <a:r>
              <a:rPr lang="en-GB" sz="2800" cap="none" dirty="0" smtClean="0"/>
              <a:t>Curiosity and problem solving</a:t>
            </a:r>
          </a:p>
          <a:p>
            <a:r>
              <a:rPr lang="en-GB" sz="2800" cap="none" dirty="0" smtClean="0"/>
              <a:t>Social – emotional competence</a:t>
            </a:r>
          </a:p>
          <a:p>
            <a:r>
              <a:rPr lang="en-GB" sz="2800" cap="none" dirty="0" smtClean="0"/>
              <a:t>Empathy, compassion and conscience</a:t>
            </a:r>
          </a:p>
          <a:p>
            <a:r>
              <a:rPr lang="en-GB" sz="2800" cap="none" dirty="0" smtClean="0"/>
              <a:t>Capacity for intimacy and close relationships</a:t>
            </a:r>
          </a:p>
          <a:p>
            <a:r>
              <a:rPr lang="en-GB" sz="2800" cap="none" dirty="0" smtClean="0"/>
              <a:t>Positive coping strategies (resilience)</a:t>
            </a:r>
          </a:p>
          <a:p>
            <a:r>
              <a:rPr lang="en-GB" sz="2800" cap="none" dirty="0" smtClean="0"/>
              <a:t>Positive behaviour and academic success</a:t>
            </a:r>
            <a:endParaRPr lang="en-GB" sz="2800" cap="none" dirty="0"/>
          </a:p>
        </p:txBody>
      </p:sp>
      <p:sp>
        <p:nvSpPr>
          <p:cNvPr id="6" name="Slide Number Placeholder 5"/>
          <p:cNvSpPr>
            <a:spLocks noGrp="1"/>
          </p:cNvSpPr>
          <p:nvPr>
            <p:ph type="sldNum" sz="quarter" idx="12"/>
          </p:nvPr>
        </p:nvSpPr>
        <p:spPr>
          <a:xfrm>
            <a:off x="10514011" y="6231915"/>
            <a:ext cx="764215" cy="365125"/>
          </a:xfrm>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161890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832949078"/>
              </p:ext>
            </p:extLst>
          </p:nvPr>
        </p:nvGraphicFramePr>
        <p:xfrm>
          <a:off x="1037968" y="351790"/>
          <a:ext cx="9737124" cy="6004560"/>
        </p:xfrm>
        <a:graphic>
          <a:graphicData uri="http://schemas.openxmlformats.org/drawingml/2006/table">
            <a:tbl>
              <a:tblPr firstRow="1" bandRow="1">
                <a:tableStyleId>{5C22544A-7EE6-4342-B048-85BDC9FD1C3A}</a:tableStyleId>
              </a:tblPr>
              <a:tblGrid>
                <a:gridCol w="4786143"/>
                <a:gridCol w="4950981"/>
              </a:tblGrid>
              <a:tr h="839890">
                <a:tc>
                  <a:txBody>
                    <a:bodyPr/>
                    <a:lstStyle/>
                    <a:p>
                      <a:r>
                        <a:rPr lang="en-GB" sz="2800" dirty="0" smtClean="0"/>
                        <a:t>Securely attached </a:t>
                      </a:r>
                    </a:p>
                    <a:p>
                      <a:r>
                        <a:rPr lang="en-GB" sz="2800" dirty="0" smtClean="0"/>
                        <a:t>Internal model</a:t>
                      </a:r>
                      <a:endParaRPr lang="en-GB" sz="2800" dirty="0"/>
                    </a:p>
                  </a:txBody>
                  <a:tcPr/>
                </a:tc>
                <a:tc>
                  <a:txBody>
                    <a:bodyPr/>
                    <a:lstStyle/>
                    <a:p>
                      <a:r>
                        <a:rPr lang="en-GB" sz="2800" dirty="0" smtClean="0"/>
                        <a:t>Insecurely</a:t>
                      </a:r>
                      <a:r>
                        <a:rPr lang="en-GB" sz="2800" baseline="0" dirty="0" smtClean="0"/>
                        <a:t> attached </a:t>
                      </a:r>
                    </a:p>
                    <a:p>
                      <a:r>
                        <a:rPr lang="en-GB" sz="2800" baseline="0" dirty="0" smtClean="0"/>
                        <a:t>Internal model</a:t>
                      </a:r>
                      <a:endParaRPr lang="en-GB" sz="2800" dirty="0"/>
                    </a:p>
                  </a:txBody>
                  <a:tcPr/>
                </a:tc>
              </a:tr>
              <a:tr h="1223840">
                <a:tc>
                  <a:txBody>
                    <a:bodyPr/>
                    <a:lstStyle/>
                    <a:p>
                      <a:pPr marL="171450" indent="-171450">
                        <a:buFont typeface="Arial" panose="020B0604020202020204" pitchFamily="34" charset="0"/>
                        <a:buChar char="•"/>
                        <a:defRPr/>
                      </a:pPr>
                      <a:r>
                        <a:rPr lang="en-GB" sz="2800" dirty="0" smtClean="0"/>
                        <a:t>Adults are predictable, responsive and interested</a:t>
                      </a:r>
                    </a:p>
                    <a:p>
                      <a:endParaRPr lang="en-GB" sz="2800" dirty="0"/>
                    </a:p>
                  </a:txBody>
                  <a:tcPr/>
                </a:tc>
                <a:tc>
                  <a:txBody>
                    <a:bodyPr/>
                    <a:lstStyle/>
                    <a:p>
                      <a:r>
                        <a:rPr lang="en-GB" sz="2800" dirty="0" smtClean="0"/>
                        <a:t>Adults are unpredictable, unreliable, not interested</a:t>
                      </a:r>
                    </a:p>
                    <a:p>
                      <a:endParaRPr lang="en-GB" sz="2800" dirty="0"/>
                    </a:p>
                  </a:txBody>
                  <a:tcPr/>
                </a:tc>
              </a:tr>
              <a:tr h="1223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dirty="0" smtClean="0"/>
                        <a:t>I am worthwhile, interesting, lovable and loved</a:t>
                      </a:r>
                    </a:p>
                    <a:p>
                      <a:endParaRPr lang="en-GB" sz="2800" dirty="0"/>
                    </a:p>
                  </a:txBody>
                  <a:tcPr/>
                </a:tc>
                <a:tc>
                  <a:txBody>
                    <a:bodyPr/>
                    <a:lstStyle/>
                    <a:p>
                      <a:r>
                        <a:rPr lang="en-GB" sz="2800" dirty="0" smtClean="0"/>
                        <a:t>I am worthless, uninteresting,</a:t>
                      </a:r>
                      <a:r>
                        <a:rPr lang="en-GB" sz="2800" baseline="0" dirty="0" smtClean="0"/>
                        <a:t> unlovable</a:t>
                      </a:r>
                      <a:endParaRPr lang="en-GB" sz="2800" dirty="0"/>
                    </a:p>
                  </a:txBody>
                  <a:tcPr/>
                </a:tc>
              </a:tr>
              <a:tr h="1223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dirty="0" smtClean="0"/>
                        <a:t>Exploration is safe – the adult with keep me safe</a:t>
                      </a:r>
                    </a:p>
                    <a:p>
                      <a:endParaRPr lang="en-GB" sz="2800" dirty="0"/>
                    </a:p>
                  </a:txBody>
                  <a:tcPr/>
                </a:tc>
                <a:tc>
                  <a:txBody>
                    <a:bodyPr/>
                    <a:lstStyle/>
                    <a:p>
                      <a:r>
                        <a:rPr lang="en-GB" sz="2800" dirty="0" smtClean="0"/>
                        <a:t>Exploration is not safe</a:t>
                      </a:r>
                      <a:endParaRPr lang="en-GB" sz="2800" dirty="0"/>
                    </a:p>
                  </a:txBody>
                  <a:tcPr/>
                </a:tc>
              </a:tr>
              <a:tr h="8398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dirty="0" smtClean="0"/>
                        <a:t>Learning is interesting</a:t>
                      </a:r>
                    </a:p>
                    <a:p>
                      <a:endParaRPr lang="en-GB" sz="2800" dirty="0"/>
                    </a:p>
                  </a:txBody>
                  <a:tcPr/>
                </a:tc>
                <a:tc>
                  <a:txBody>
                    <a:bodyPr/>
                    <a:lstStyle/>
                    <a:p>
                      <a:r>
                        <a:rPr lang="en-GB" sz="2800" dirty="0" smtClean="0"/>
                        <a:t>Learning is risky</a:t>
                      </a:r>
                      <a:endParaRPr lang="en-GB" sz="2800" dirty="0"/>
                    </a:p>
                  </a:txBody>
                  <a:tcPr/>
                </a:tc>
              </a:tr>
            </a:tbl>
          </a:graphicData>
        </a:graphic>
      </p:graphicFrame>
      <p:sp>
        <p:nvSpPr>
          <p:cNvPr id="4" name="Slide Number Placeholder 3"/>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2355774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Activity </a:t>
            </a:r>
            <a:endParaRPr lang="en-GB" dirty="0"/>
          </a:p>
        </p:txBody>
      </p:sp>
      <p:sp>
        <p:nvSpPr>
          <p:cNvPr id="3" name="Content Placeholder 2"/>
          <p:cNvSpPr>
            <a:spLocks noGrp="1"/>
          </p:cNvSpPr>
          <p:nvPr>
            <p:ph idx="1"/>
          </p:nvPr>
        </p:nvSpPr>
        <p:spPr/>
        <p:txBody>
          <a:bodyPr>
            <a:normAutofit/>
          </a:bodyPr>
          <a:lstStyle/>
          <a:p>
            <a:r>
              <a:rPr lang="en-GB" sz="2800" cap="none" dirty="0" smtClean="0"/>
              <a:t>What kind of behaviour might you see from a securely attached child or young person?</a:t>
            </a:r>
            <a:endParaRPr lang="en-GB" sz="2800" cap="none" dirty="0"/>
          </a:p>
        </p:txBody>
      </p:sp>
      <p:sp>
        <p:nvSpPr>
          <p:cNvPr id="6" name="Slide Number Placeholder 5"/>
          <p:cNvSpPr>
            <a:spLocks noGrp="1"/>
          </p:cNvSpPr>
          <p:nvPr>
            <p:ph type="sldNum" sz="quarter" idx="12"/>
          </p:nvPr>
        </p:nvSpPr>
        <p:spPr>
          <a:xfrm>
            <a:off x="10513385" y="6215432"/>
            <a:ext cx="764215" cy="365125"/>
          </a:xfrm>
        </p:spPr>
        <p:txBody>
          <a:bodyPr/>
          <a:lstStyle/>
          <a:p>
            <a:fld id="{6D22F896-40B5-4ADD-8801-0D06FADFA095}" type="slidenum">
              <a:rPr lang="en-US" smtClean="0"/>
              <a:t>22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0416" y="115703"/>
            <a:ext cx="1701756" cy="1361405"/>
          </a:xfrm>
          <a:prstGeom prst="rect">
            <a:avLst/>
          </a:prstGeom>
        </p:spPr>
      </p:pic>
    </p:spTree>
    <p:extLst>
      <p:ext uri="{BB962C8B-B14F-4D97-AF65-F5344CB8AC3E}">
        <p14:creationId xmlns:p14="http://schemas.microsoft.com/office/powerpoint/2010/main" val="3105416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en-GB" cap="none" dirty="0" smtClean="0"/>
              <a:t>Cycle Of Attachment (Insecure)</a:t>
            </a:r>
            <a:endParaRPr lang="en-US" cap="none" dirty="0" smtClean="0"/>
          </a:p>
        </p:txBody>
      </p:sp>
      <p:sp>
        <p:nvSpPr>
          <p:cNvPr id="13315" name="Rectangle 3"/>
          <p:cNvSpPr>
            <a:spLocks noGrp="1" noChangeArrowheads="1"/>
          </p:cNvSpPr>
          <p:nvPr>
            <p:ph idx="1"/>
          </p:nvPr>
        </p:nvSpPr>
        <p:spPr>
          <a:xfrm>
            <a:off x="1981200" y="1981200"/>
            <a:ext cx="8229600" cy="3886200"/>
          </a:xfrm>
          <a:prstGeom prst="rect">
            <a:avLst/>
          </a:prstGeom>
        </p:spPr>
        <p:txBody>
          <a:bodyPr/>
          <a:lstStyle/>
          <a:p>
            <a:pPr eaLnBrk="1" hangingPunct="1">
              <a:buFont typeface="Wingdings" panose="05000000000000000000" pitchFamily="2" charset="2"/>
              <a:buNone/>
            </a:pPr>
            <a:endParaRPr lang="en-GB" dirty="0" smtClean="0"/>
          </a:p>
        </p:txBody>
      </p:sp>
      <p:sp>
        <p:nvSpPr>
          <p:cNvPr id="5" name="Slide Number Placeholder 4"/>
          <p:cNvSpPr>
            <a:spLocks noGrp="1"/>
          </p:cNvSpPr>
          <p:nvPr>
            <p:ph type="sldNum" sz="quarter" idx="12"/>
          </p:nvPr>
        </p:nvSpPr>
        <p:spPr>
          <a:xfrm>
            <a:off x="10501289" y="6260821"/>
            <a:ext cx="764215" cy="365125"/>
          </a:xfrm>
        </p:spPr>
        <p:txBody>
          <a:bodyPr/>
          <a:lstStyle/>
          <a:p>
            <a:fld id="{6D22F896-40B5-4ADD-8801-0D06FADFA095}" type="slidenum">
              <a:rPr lang="en-US" smtClean="0"/>
              <a:t>23</a:t>
            </a:fld>
            <a:endParaRPr lang="en-US" dirty="0"/>
          </a:p>
        </p:txBody>
      </p:sp>
      <p:sp>
        <p:nvSpPr>
          <p:cNvPr id="13316" name="Text Box 4"/>
          <p:cNvSpPr txBox="1">
            <a:spLocks noChangeArrowheads="1"/>
          </p:cNvSpPr>
          <p:nvPr/>
        </p:nvSpPr>
        <p:spPr bwMode="auto">
          <a:xfrm>
            <a:off x="1981200" y="2667001"/>
            <a:ext cx="2971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sz="2400" b="1" dirty="0" smtClean="0"/>
              <a:t>Feels </a:t>
            </a:r>
            <a:r>
              <a:rPr lang="en-GB" sz="2400" b="1" dirty="0"/>
              <a:t>need or displeasure</a:t>
            </a:r>
            <a:endParaRPr lang="en-US" sz="2400" b="1" dirty="0"/>
          </a:p>
        </p:txBody>
      </p:sp>
      <p:sp>
        <p:nvSpPr>
          <p:cNvPr id="13317" name="Text Box 5"/>
          <p:cNvSpPr txBox="1">
            <a:spLocks noChangeArrowheads="1"/>
          </p:cNvSpPr>
          <p:nvPr/>
        </p:nvSpPr>
        <p:spPr bwMode="auto">
          <a:xfrm>
            <a:off x="7086600" y="2743201"/>
            <a:ext cx="22077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sz="2400" b="1" dirty="0" smtClean="0"/>
              <a:t>Expresses </a:t>
            </a:r>
            <a:r>
              <a:rPr lang="en-GB" sz="2400" b="1" dirty="0"/>
              <a:t>need</a:t>
            </a:r>
            <a:endParaRPr lang="en-US" sz="2400" b="1" dirty="0"/>
          </a:p>
        </p:txBody>
      </p:sp>
      <p:sp>
        <p:nvSpPr>
          <p:cNvPr id="13318" name="Text Box 6"/>
          <p:cNvSpPr txBox="1">
            <a:spLocks noChangeArrowheads="1"/>
          </p:cNvSpPr>
          <p:nvPr/>
        </p:nvSpPr>
        <p:spPr bwMode="auto">
          <a:xfrm>
            <a:off x="7010400" y="4800601"/>
            <a:ext cx="2133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sz="2400" b="1" dirty="0"/>
              <a:t>Need not met consistently</a:t>
            </a:r>
            <a:endParaRPr lang="en-US" sz="2400" b="1" dirty="0"/>
          </a:p>
        </p:txBody>
      </p:sp>
      <p:sp>
        <p:nvSpPr>
          <p:cNvPr id="13319" name="Text Box 7"/>
          <p:cNvSpPr txBox="1">
            <a:spLocks noChangeArrowheads="1"/>
          </p:cNvSpPr>
          <p:nvPr/>
        </p:nvSpPr>
        <p:spPr bwMode="auto">
          <a:xfrm>
            <a:off x="701458" y="4800601"/>
            <a:ext cx="448014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sz="2400" b="1" dirty="0" smtClean="0"/>
              <a:t>Feels </a:t>
            </a:r>
            <a:r>
              <a:rPr lang="en-GB" sz="2400" b="1" dirty="0"/>
              <a:t>shame/stress (increased cortisol</a:t>
            </a:r>
            <a:r>
              <a:rPr lang="en-GB" sz="2400" b="1" dirty="0" smtClean="0"/>
              <a:t>)</a:t>
            </a:r>
          </a:p>
          <a:p>
            <a:pPr>
              <a:spcBef>
                <a:spcPct val="50000"/>
              </a:spcBef>
            </a:pPr>
            <a:r>
              <a:rPr lang="en-GB" sz="2400" b="1" dirty="0" smtClean="0"/>
              <a:t>Trust does not develop</a:t>
            </a:r>
            <a:endParaRPr lang="en-US" sz="2400" b="1" dirty="0"/>
          </a:p>
        </p:txBody>
      </p:sp>
      <p:sp>
        <p:nvSpPr>
          <p:cNvPr id="13320" name="Line 8"/>
          <p:cNvSpPr>
            <a:spLocks noChangeShapeType="1"/>
          </p:cNvSpPr>
          <p:nvPr/>
        </p:nvSpPr>
        <p:spPr bwMode="auto">
          <a:xfrm flipV="1">
            <a:off x="3962400" y="3581400"/>
            <a:ext cx="0" cy="1143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21" name="Line 9"/>
          <p:cNvSpPr>
            <a:spLocks noChangeShapeType="1"/>
          </p:cNvSpPr>
          <p:nvPr/>
        </p:nvSpPr>
        <p:spPr bwMode="auto">
          <a:xfrm>
            <a:off x="4953000" y="3273426"/>
            <a:ext cx="2057400" cy="317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22" name="Line 10"/>
          <p:cNvSpPr>
            <a:spLocks noChangeShapeType="1"/>
          </p:cNvSpPr>
          <p:nvPr/>
        </p:nvSpPr>
        <p:spPr bwMode="auto">
          <a:xfrm>
            <a:off x="7467600" y="3581400"/>
            <a:ext cx="0" cy="1371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23" name="Line 11"/>
          <p:cNvSpPr>
            <a:spLocks noChangeShapeType="1"/>
          </p:cNvSpPr>
          <p:nvPr/>
        </p:nvSpPr>
        <p:spPr bwMode="auto">
          <a:xfrm flipH="1">
            <a:off x="5105400" y="5105400"/>
            <a:ext cx="1905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2" name="Picture 1">
            <a:hlinkClick r:id="rId3" action="ppaction://hlinkfile"/>
          </p:cNvPr>
          <p:cNvPicPr>
            <a:picLocks noChangeAspect="1"/>
          </p:cNvPicPr>
          <p:nvPr/>
        </p:nvPicPr>
        <p:blipFill>
          <a:blip r:embed="rId4"/>
          <a:stretch>
            <a:fillRect/>
          </a:stretch>
        </p:blipFill>
        <p:spPr>
          <a:xfrm>
            <a:off x="9872662" y="3082499"/>
            <a:ext cx="2152650" cy="3248025"/>
          </a:xfrm>
          <a:prstGeom prst="rect">
            <a:avLst/>
          </a:prstGeom>
        </p:spPr>
      </p:pic>
    </p:spTree>
    <p:extLst>
      <p:ext uri="{BB962C8B-B14F-4D97-AF65-F5344CB8AC3E}">
        <p14:creationId xmlns:p14="http://schemas.microsoft.com/office/powerpoint/2010/main" val="13603250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562" y="618518"/>
            <a:ext cx="11106925" cy="796924"/>
          </a:xfrm>
          <a:noFill/>
        </p:spPr>
        <p:txBody>
          <a:bodyPr>
            <a:normAutofit fontScale="90000"/>
          </a:bodyPr>
          <a:lstStyle/>
          <a:p>
            <a:r>
              <a:rPr lang="en-GB" cap="none" dirty="0" smtClean="0"/>
              <a:t>Possible Causes Of Breakdown In The Bonding Cycle</a:t>
            </a:r>
            <a:br>
              <a:rPr lang="en-GB" cap="none" dirty="0" smtClean="0"/>
            </a:br>
            <a:r>
              <a:rPr lang="en-GB" dirty="0" smtClean="0"/>
              <a:t>(risk factors for attachment difficulties)</a:t>
            </a:r>
            <a:endParaRPr lang="en-GB" cap="none" dirty="0"/>
          </a:p>
        </p:txBody>
      </p:sp>
      <p:sp>
        <p:nvSpPr>
          <p:cNvPr id="3" name="Content Placeholder 2"/>
          <p:cNvSpPr>
            <a:spLocks noGrp="1"/>
          </p:cNvSpPr>
          <p:nvPr>
            <p:ph idx="1"/>
          </p:nvPr>
        </p:nvSpPr>
        <p:spPr>
          <a:xfrm>
            <a:off x="913774" y="1565753"/>
            <a:ext cx="10363826" cy="4847573"/>
          </a:xfrm>
        </p:spPr>
        <p:txBody>
          <a:bodyPr>
            <a:noAutofit/>
          </a:bodyPr>
          <a:lstStyle/>
          <a:p>
            <a:r>
              <a:rPr lang="en-GB" cap="none" dirty="0" smtClean="0"/>
              <a:t>Physical/ emotional neglect; abuse</a:t>
            </a:r>
          </a:p>
          <a:p>
            <a:r>
              <a:rPr lang="en-GB" cap="none" dirty="0" smtClean="0"/>
              <a:t>Traumatic experiences</a:t>
            </a:r>
          </a:p>
          <a:p>
            <a:r>
              <a:rPr lang="en-GB" cap="none" dirty="0" smtClean="0"/>
              <a:t>Home instability, separation/divorce</a:t>
            </a:r>
          </a:p>
          <a:p>
            <a:r>
              <a:rPr lang="en-GB" cap="none" dirty="0" smtClean="0"/>
              <a:t>Changes in primary caregivers</a:t>
            </a:r>
          </a:p>
          <a:p>
            <a:r>
              <a:rPr lang="en-GB" cap="none" dirty="0" smtClean="0"/>
              <a:t>Poor parenting skills</a:t>
            </a:r>
          </a:p>
          <a:p>
            <a:r>
              <a:rPr lang="en-GB" dirty="0" smtClean="0"/>
              <a:t>Paternal illness (pre/post </a:t>
            </a:r>
            <a:r>
              <a:rPr lang="en-GB" cap="none" dirty="0" smtClean="0"/>
              <a:t>depression, mental illness)</a:t>
            </a:r>
          </a:p>
          <a:p>
            <a:r>
              <a:rPr lang="en-GB" cap="none" dirty="0" smtClean="0"/>
              <a:t>Maternal addiction</a:t>
            </a:r>
          </a:p>
          <a:p>
            <a:r>
              <a:rPr lang="en-GB" cap="none" dirty="0" smtClean="0"/>
              <a:t>Birth trauma</a:t>
            </a:r>
          </a:p>
          <a:p>
            <a:r>
              <a:rPr lang="en-GB" dirty="0" smtClean="0"/>
              <a:t>Emotional/physical/sexual abuse</a:t>
            </a:r>
            <a:endParaRPr lang="en-GB" cap="none" dirty="0" smtClean="0"/>
          </a:p>
        </p:txBody>
      </p:sp>
      <p:sp>
        <p:nvSpPr>
          <p:cNvPr id="6" name="Slide Number Placeholder 5"/>
          <p:cNvSpPr>
            <a:spLocks noGrp="1"/>
          </p:cNvSpPr>
          <p:nvPr>
            <p:ph type="sldNum" sz="quarter" idx="12"/>
          </p:nvPr>
        </p:nvSpPr>
        <p:spPr>
          <a:xfrm>
            <a:off x="10513698" y="6413325"/>
            <a:ext cx="764215" cy="365125"/>
          </a:xfrm>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12139503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Discussion</a:t>
            </a:r>
            <a:endParaRPr lang="en-GB" dirty="0"/>
          </a:p>
        </p:txBody>
      </p:sp>
      <p:sp>
        <p:nvSpPr>
          <p:cNvPr id="3" name="Content Placeholder 2"/>
          <p:cNvSpPr>
            <a:spLocks noGrp="1"/>
          </p:cNvSpPr>
          <p:nvPr>
            <p:ph idx="1"/>
          </p:nvPr>
        </p:nvSpPr>
        <p:spPr>
          <a:xfrm>
            <a:off x="913774" y="2244138"/>
            <a:ext cx="10363826" cy="3424107"/>
          </a:xfrm>
        </p:spPr>
        <p:txBody>
          <a:bodyPr/>
          <a:lstStyle/>
          <a:p>
            <a:r>
              <a:rPr lang="en-GB" sz="2800" cap="none" dirty="0" smtClean="0"/>
              <a:t>What can you observe a child or young person doing when they are not feeling safe?</a:t>
            </a:r>
            <a:endParaRPr lang="en-GB" sz="2800" cap="none" dirty="0"/>
          </a:p>
        </p:txBody>
      </p:sp>
      <p:sp>
        <p:nvSpPr>
          <p:cNvPr id="6" name="Slide Number Placeholder 5"/>
          <p:cNvSpPr>
            <a:spLocks noGrp="1"/>
          </p:cNvSpPr>
          <p:nvPr>
            <p:ph type="sldNum" sz="quarter" idx="12"/>
          </p:nvPr>
        </p:nvSpPr>
        <p:spPr>
          <a:xfrm>
            <a:off x="10513385" y="6282020"/>
            <a:ext cx="764215" cy="365125"/>
          </a:xfrm>
        </p:spPr>
        <p:txBody>
          <a:bodyPr/>
          <a:lstStyle/>
          <a:p>
            <a:fld id="{6D22F896-40B5-4ADD-8801-0D06FADFA095}" type="slidenum">
              <a:rPr lang="en-US" smtClean="0"/>
              <a:t>25</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420" y="182562"/>
            <a:ext cx="1809751" cy="1447801"/>
          </a:xfrm>
          <a:prstGeom prst="rect">
            <a:avLst/>
          </a:prstGeom>
        </p:spPr>
      </p:pic>
    </p:spTree>
    <p:extLst>
      <p:ext uri="{BB962C8B-B14F-4D97-AF65-F5344CB8AC3E}">
        <p14:creationId xmlns:p14="http://schemas.microsoft.com/office/powerpoint/2010/main" val="3196623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eaLnBrk="1" hangingPunct="1"/>
            <a:r>
              <a:rPr lang="en-GB" sz="4000" cap="none" dirty="0" smtClean="0"/>
              <a:t>Insecure Attachment Types</a:t>
            </a:r>
            <a:endParaRPr lang="en-US" sz="4000" cap="none" dirty="0"/>
          </a:p>
        </p:txBody>
      </p:sp>
      <p:sp>
        <p:nvSpPr>
          <p:cNvPr id="17411" name="Rectangle 3"/>
          <p:cNvSpPr>
            <a:spLocks noGrp="1" noChangeArrowheads="1"/>
          </p:cNvSpPr>
          <p:nvPr>
            <p:ph idx="1"/>
          </p:nvPr>
        </p:nvSpPr>
        <p:spPr>
          <a:xfrm>
            <a:off x="838200" y="2617939"/>
            <a:ext cx="10515600" cy="3559023"/>
          </a:xfrm>
          <a:prstGeom prst="rect">
            <a:avLst/>
          </a:prstGeom>
        </p:spPr>
        <p:txBody>
          <a:bodyPr>
            <a:normAutofit/>
          </a:bodyPr>
          <a:lstStyle/>
          <a:p>
            <a:r>
              <a:rPr lang="en-GB" sz="3600" cap="none" dirty="0" smtClean="0"/>
              <a:t>Consistently unresponsive (leading to avoidant attachments)</a:t>
            </a:r>
          </a:p>
          <a:p>
            <a:r>
              <a:rPr lang="en-GB" sz="3600" cap="none" dirty="0" smtClean="0"/>
              <a:t>Inconsistently responsive (leading to ambivalent attachments)</a:t>
            </a:r>
          </a:p>
          <a:p>
            <a:r>
              <a:rPr lang="en-GB" sz="3600" cap="none" dirty="0" smtClean="0"/>
              <a:t>Unsafe and unpredictable (leading to disorganised attachments)</a:t>
            </a:r>
            <a:endParaRPr lang="en-GB" sz="3600" cap="none" dirty="0"/>
          </a:p>
        </p:txBody>
      </p:sp>
      <p:sp>
        <p:nvSpPr>
          <p:cNvPr id="4" name="Slide Number Placeholder 3"/>
          <p:cNvSpPr>
            <a:spLocks noGrp="1"/>
          </p:cNvSpPr>
          <p:nvPr>
            <p:ph type="sldNum" sz="quarter" idx="12"/>
          </p:nvPr>
        </p:nvSpPr>
        <p:spPr>
          <a:xfrm>
            <a:off x="10514011" y="6176962"/>
            <a:ext cx="764215" cy="365125"/>
          </a:xfrm>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3593297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GB" sz="4800" cap="none" dirty="0" smtClean="0"/>
          </a:p>
          <a:p>
            <a:endParaRPr lang="en-GB" sz="4800" dirty="0"/>
          </a:p>
          <a:p>
            <a:pPr marL="0" indent="0" algn="ctr">
              <a:buNone/>
            </a:pPr>
            <a:r>
              <a:rPr lang="en-GB" sz="4800" cap="none" dirty="0" smtClean="0"/>
              <a:t>Be careful not to make assumptions!</a:t>
            </a:r>
            <a:endParaRPr lang="en-GB" sz="4800" cap="none" dirty="0"/>
          </a:p>
        </p:txBody>
      </p:sp>
      <p:sp>
        <p:nvSpPr>
          <p:cNvPr id="6" name="Slide Number Placeholder 5"/>
          <p:cNvSpPr>
            <a:spLocks noGrp="1"/>
          </p:cNvSpPr>
          <p:nvPr>
            <p:ph type="sldNum" sz="quarter" idx="12"/>
          </p:nvPr>
        </p:nvSpPr>
        <p:spPr>
          <a:xfrm>
            <a:off x="10514011" y="6248399"/>
            <a:ext cx="764215" cy="365125"/>
          </a:xfrm>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42901838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797" y="353374"/>
            <a:ext cx="11566403" cy="1303867"/>
          </a:xfrm>
        </p:spPr>
        <p:txBody>
          <a:bodyPr>
            <a:normAutofit/>
          </a:bodyPr>
          <a:lstStyle/>
          <a:p>
            <a:pPr algn="ctr"/>
            <a:r>
              <a:rPr lang="en-GB" cap="none" dirty="0" smtClean="0"/>
              <a:t>Avoidant attachment: behaviours which may be observed </a:t>
            </a:r>
            <a:endParaRPr lang="en-GB" cap="none" dirty="0"/>
          </a:p>
        </p:txBody>
      </p:sp>
      <p:sp>
        <p:nvSpPr>
          <p:cNvPr id="3" name="Content Placeholder 2"/>
          <p:cNvSpPr>
            <a:spLocks noGrp="1"/>
          </p:cNvSpPr>
          <p:nvPr>
            <p:ph idx="1"/>
          </p:nvPr>
        </p:nvSpPr>
        <p:spPr>
          <a:xfrm>
            <a:off x="838200" y="1657241"/>
            <a:ext cx="10515600" cy="4519721"/>
          </a:xfrm>
          <a:prstGeom prst="rect">
            <a:avLst/>
          </a:prstGeom>
        </p:spPr>
        <p:txBody>
          <a:bodyPr>
            <a:noAutofit/>
          </a:bodyPr>
          <a:lstStyle/>
          <a:p>
            <a:r>
              <a:rPr lang="en-GB" sz="3600" cap="none" dirty="0" smtClean="0"/>
              <a:t>High levels of self reliance </a:t>
            </a:r>
          </a:p>
          <a:p>
            <a:r>
              <a:rPr lang="en-GB" sz="3600" cap="none" dirty="0" smtClean="0"/>
              <a:t>Pupils rarely or unable to ask for support </a:t>
            </a:r>
          </a:p>
          <a:p>
            <a:r>
              <a:rPr lang="en-GB" sz="3600" cap="none" dirty="0" smtClean="0"/>
              <a:t>Expresses anger through aggression towards others and or/objects e.g. This is rubbish </a:t>
            </a:r>
          </a:p>
          <a:p>
            <a:r>
              <a:rPr lang="en-GB" sz="3600" cap="none" dirty="0" smtClean="0"/>
              <a:t>Unexpected changes may provoke negative response as it is challenging control and self reliance </a:t>
            </a:r>
          </a:p>
          <a:p>
            <a:r>
              <a:rPr lang="en-GB" sz="3600" cap="none" dirty="0" smtClean="0"/>
              <a:t>Pupils will show preference for focus on the task itself on not on them</a:t>
            </a:r>
            <a:endParaRPr lang="en-GB" sz="3600" cap="none" dirty="0"/>
          </a:p>
        </p:txBody>
      </p:sp>
      <p:sp>
        <p:nvSpPr>
          <p:cNvPr id="6" name="Slide Number Placeholder 5"/>
          <p:cNvSpPr>
            <a:spLocks noGrp="1"/>
          </p:cNvSpPr>
          <p:nvPr>
            <p:ph type="sldNum" sz="quarter" idx="12"/>
          </p:nvPr>
        </p:nvSpPr>
        <p:spPr>
          <a:xfrm>
            <a:off x="10514011" y="6248399"/>
            <a:ext cx="764215" cy="365125"/>
          </a:xfrm>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37971652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smtClean="0"/>
              <a:t>Avoidant Attachment: </a:t>
            </a:r>
            <a:endParaRPr lang="en-GB" cap="none" dirty="0"/>
          </a:p>
        </p:txBody>
      </p:sp>
      <p:sp>
        <p:nvSpPr>
          <p:cNvPr id="3" name="Content Placeholder 2"/>
          <p:cNvSpPr>
            <a:spLocks noGrp="1"/>
          </p:cNvSpPr>
          <p:nvPr>
            <p:ph idx="1"/>
          </p:nvPr>
        </p:nvSpPr>
        <p:spPr>
          <a:xfrm>
            <a:off x="838200" y="2492679"/>
            <a:ext cx="10515600" cy="3684284"/>
          </a:xfrm>
          <a:prstGeom prst="rect">
            <a:avLst/>
          </a:prstGeom>
        </p:spPr>
        <p:txBody>
          <a:bodyPr>
            <a:normAutofit/>
          </a:bodyPr>
          <a:lstStyle/>
          <a:p>
            <a:r>
              <a:rPr lang="en-GB" sz="3600" cap="none" dirty="0" smtClean="0"/>
              <a:t>Responses may be almost mechanical – rote – literal description may lack expansion – emotional content </a:t>
            </a:r>
          </a:p>
          <a:p>
            <a:r>
              <a:rPr lang="en-GB" sz="3600" cap="none" dirty="0" smtClean="0"/>
              <a:t>Pupil will exert control over their environment whenever possible </a:t>
            </a:r>
            <a:endParaRPr lang="en-GB" sz="3600" cap="none" dirty="0"/>
          </a:p>
        </p:txBody>
      </p:sp>
      <p:sp>
        <p:nvSpPr>
          <p:cNvPr id="6" name="Slide Number Placeholder 5"/>
          <p:cNvSpPr>
            <a:spLocks noGrp="1"/>
          </p:cNvSpPr>
          <p:nvPr>
            <p:ph type="sldNum" sz="quarter" idx="12"/>
          </p:nvPr>
        </p:nvSpPr>
        <p:spPr>
          <a:xfrm>
            <a:off x="10514011" y="6294546"/>
            <a:ext cx="764215" cy="365125"/>
          </a:xfrm>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1270344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overview</a:t>
            </a:r>
            <a:endParaRPr lang="en-GB" dirty="0"/>
          </a:p>
        </p:txBody>
      </p:sp>
      <p:graphicFrame>
        <p:nvGraphicFramePr>
          <p:cNvPr id="7" name="Content Placeholder 6"/>
          <p:cNvGraphicFramePr>
            <a:graphicFrameLocks noGrp="1"/>
          </p:cNvGraphicFramePr>
          <p:nvPr>
            <p:ph idx="1"/>
            <p:extLst/>
          </p:nvPr>
        </p:nvGraphicFramePr>
        <p:xfrm>
          <a:off x="838200" y="1409337"/>
          <a:ext cx="10328031" cy="4786457"/>
        </p:xfrm>
        <a:graphic>
          <a:graphicData uri="http://schemas.openxmlformats.org/drawingml/2006/table">
            <a:tbl>
              <a:tblPr firstRow="1" firstCol="1" lastRow="1" lastCol="1" bandRow="1" bandCol="1">
                <a:tableStyleId>{5C22544A-7EE6-4342-B048-85BDC9FD1C3A}</a:tableStyleId>
              </a:tblPr>
              <a:tblGrid>
                <a:gridCol w="779585"/>
                <a:gridCol w="5825379"/>
                <a:gridCol w="3723067"/>
              </a:tblGrid>
              <a:tr h="272943">
                <a:tc>
                  <a:txBody>
                    <a:bodyPr/>
                    <a:lstStyle/>
                    <a:p>
                      <a:pPr>
                        <a:spcBef>
                          <a:spcPts val="200"/>
                        </a:spcBef>
                        <a:spcAft>
                          <a:spcPts val="0"/>
                        </a:spcAft>
                      </a:pPr>
                      <a:endParaRPr lang="en-GB" sz="2000" b="1"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200"/>
                        </a:spcBef>
                        <a:spcAft>
                          <a:spcPts val="0"/>
                        </a:spcAft>
                      </a:pPr>
                      <a:r>
                        <a:rPr lang="en-GB" sz="2000">
                          <a:effectLst/>
                        </a:rPr>
                        <a:t>Content</a:t>
                      </a:r>
                      <a:endParaRPr lang="en-GB" sz="20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200"/>
                        </a:spcBef>
                        <a:spcAft>
                          <a:spcPts val="0"/>
                        </a:spcAft>
                      </a:pPr>
                      <a:r>
                        <a:rPr lang="en-GB" sz="2000">
                          <a:effectLst/>
                        </a:rPr>
                        <a:t>Who will attend</a:t>
                      </a:r>
                      <a:endParaRPr lang="en-GB" sz="20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r>
              <a:tr h="860183">
                <a:tc>
                  <a:txBody>
                    <a:bodyPr/>
                    <a:lstStyle/>
                    <a:p>
                      <a:pPr>
                        <a:spcBef>
                          <a:spcPts val="200"/>
                        </a:spcBef>
                        <a:spcAft>
                          <a:spcPts val="0"/>
                        </a:spcAft>
                      </a:pPr>
                      <a:r>
                        <a:rPr lang="en-GB" sz="2000" dirty="0" smtClean="0">
                          <a:effectLst/>
                          <a:latin typeface="Gill Sans MT" panose="020B0502020104020203" pitchFamily="34" charset="0"/>
                          <a:ea typeface="Times New Roman" panose="02020603050405020304" pitchFamily="18" charset="0"/>
                          <a:cs typeface="Times New Roman" panose="02020603050405020304" pitchFamily="18" charset="0"/>
                        </a:rPr>
                        <a:t>1</a:t>
                      </a:r>
                      <a:endParaRPr lang="en-GB" sz="20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200"/>
                        </a:spcBef>
                        <a:spcAft>
                          <a:spcPts val="0"/>
                        </a:spcAft>
                      </a:pPr>
                      <a:r>
                        <a:rPr lang="en-US" sz="2000">
                          <a:effectLst/>
                        </a:rPr>
                        <a:t>Attachment </a:t>
                      </a:r>
                      <a:endParaRPr lang="en-GB" sz="20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200"/>
                        </a:spcBef>
                        <a:spcAft>
                          <a:spcPts val="0"/>
                        </a:spcAft>
                      </a:pPr>
                      <a:r>
                        <a:rPr lang="en-GB" sz="2000">
                          <a:effectLst/>
                        </a:rPr>
                        <a:t>Wave 2 Project Team</a:t>
                      </a:r>
                      <a:endParaRPr lang="en-GB" sz="20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r>
              <a:tr h="1155663">
                <a:tc>
                  <a:txBody>
                    <a:bodyPr/>
                    <a:lstStyle/>
                    <a:p>
                      <a:pPr>
                        <a:spcBef>
                          <a:spcPts val="200"/>
                        </a:spcBef>
                        <a:spcAft>
                          <a:spcPts val="0"/>
                        </a:spcAft>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200"/>
                        </a:spcBef>
                        <a:spcAft>
                          <a:spcPts val="0"/>
                        </a:spcAft>
                      </a:pPr>
                      <a:r>
                        <a:rPr lang="en-US" sz="2000" dirty="0">
                          <a:effectLst/>
                        </a:rPr>
                        <a:t>Assessment of Need for Nurture</a:t>
                      </a:r>
                      <a:endParaRPr lang="en-GB" sz="2000" dirty="0">
                        <a:effectLst/>
                      </a:endParaRPr>
                    </a:p>
                    <a:p>
                      <a:pPr>
                        <a:spcBef>
                          <a:spcPts val="200"/>
                        </a:spcBef>
                        <a:spcAft>
                          <a:spcPts val="0"/>
                        </a:spcAft>
                      </a:pPr>
                      <a:r>
                        <a:rPr lang="en-US" sz="2000" dirty="0" err="1">
                          <a:effectLst/>
                        </a:rPr>
                        <a:t>Boxall</a:t>
                      </a:r>
                      <a:r>
                        <a:rPr lang="en-US" sz="2000" dirty="0">
                          <a:effectLst/>
                        </a:rPr>
                        <a:t> Profile</a:t>
                      </a:r>
                      <a:endParaRPr lang="en-GB" sz="20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200"/>
                        </a:spcBef>
                        <a:spcAft>
                          <a:spcPts val="0"/>
                        </a:spcAft>
                      </a:pPr>
                      <a:r>
                        <a:rPr lang="en-GB" sz="2000">
                          <a:effectLst/>
                        </a:rPr>
                        <a:t>Wave 2 Project Team</a:t>
                      </a:r>
                    </a:p>
                    <a:p>
                      <a:pPr>
                        <a:spcBef>
                          <a:spcPts val="200"/>
                        </a:spcBef>
                        <a:spcAft>
                          <a:spcPts val="0"/>
                        </a:spcAft>
                      </a:pPr>
                      <a:r>
                        <a:rPr lang="en-GB" sz="2000">
                          <a:effectLst/>
                        </a:rPr>
                        <a:t>Wave 1 participants who missed Reconnect in November/December</a:t>
                      </a:r>
                      <a:endParaRPr lang="en-GB" sz="20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r>
              <a:tr h="860183">
                <a:tc>
                  <a:txBody>
                    <a:bodyPr/>
                    <a:lstStyle/>
                    <a:p>
                      <a:pPr>
                        <a:spcBef>
                          <a:spcPts val="200"/>
                        </a:spcBef>
                        <a:spcAft>
                          <a:spcPts val="0"/>
                        </a:spcAft>
                      </a:pPr>
                      <a:r>
                        <a:rPr lang="en-GB" sz="2000" dirty="0" smtClean="0">
                          <a:effectLst/>
                          <a:latin typeface="Gill Sans MT" panose="020B0502020104020203" pitchFamily="34" charset="0"/>
                          <a:ea typeface="Times New Roman" panose="02020603050405020304" pitchFamily="18" charset="0"/>
                          <a:cs typeface="Times New Roman" panose="02020603050405020304" pitchFamily="18" charset="0"/>
                        </a:rPr>
                        <a:t>3</a:t>
                      </a:r>
                      <a:endParaRPr lang="en-GB" sz="20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200"/>
                        </a:spcBef>
                        <a:spcAft>
                          <a:spcPts val="0"/>
                        </a:spcAft>
                      </a:pPr>
                      <a:r>
                        <a:rPr lang="en-US" sz="2000">
                          <a:effectLst/>
                        </a:rPr>
                        <a:t>Nurturing Principles</a:t>
                      </a:r>
                      <a:endParaRPr lang="en-GB" sz="2000">
                        <a:effectLst/>
                      </a:endParaRPr>
                    </a:p>
                    <a:p>
                      <a:pPr>
                        <a:spcBef>
                          <a:spcPts val="200"/>
                        </a:spcBef>
                        <a:spcAft>
                          <a:spcPts val="0"/>
                        </a:spcAft>
                      </a:pPr>
                      <a:r>
                        <a:rPr lang="en-US" sz="2000">
                          <a:effectLst/>
                        </a:rPr>
                        <a:t> </a:t>
                      </a:r>
                      <a:endParaRPr lang="en-GB" sz="20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200"/>
                        </a:spcBef>
                        <a:spcAft>
                          <a:spcPts val="0"/>
                        </a:spcAft>
                      </a:pPr>
                      <a:r>
                        <a:rPr lang="en-GB" sz="2000">
                          <a:effectLst/>
                        </a:rPr>
                        <a:t>Wave 2 Project Team</a:t>
                      </a:r>
                      <a:endParaRPr lang="en-GB" sz="20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r>
              <a:tr h="1091769">
                <a:tc>
                  <a:txBody>
                    <a:bodyPr/>
                    <a:lstStyle/>
                    <a:p>
                      <a:pPr>
                        <a:spcBef>
                          <a:spcPts val="200"/>
                        </a:spcBef>
                        <a:spcAft>
                          <a:spcPts val="0"/>
                        </a:spcAft>
                      </a:pPr>
                      <a:r>
                        <a:rPr lang="en-GB" sz="2000" dirty="0" smtClean="0">
                          <a:effectLst/>
                          <a:latin typeface="Gill Sans MT" panose="020B0502020104020203" pitchFamily="34" charset="0"/>
                          <a:ea typeface="Times New Roman" panose="02020603050405020304" pitchFamily="18" charset="0"/>
                          <a:cs typeface="Times New Roman" panose="02020603050405020304" pitchFamily="18" charset="0"/>
                        </a:rPr>
                        <a:t>4</a:t>
                      </a:r>
                      <a:endParaRPr lang="en-GB" sz="20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200"/>
                        </a:spcBef>
                        <a:spcAft>
                          <a:spcPts val="0"/>
                        </a:spcAft>
                      </a:pPr>
                      <a:r>
                        <a:rPr lang="en-US" sz="2000" dirty="0">
                          <a:effectLst/>
                        </a:rPr>
                        <a:t>Nurturing in Practice. Approaches for whole school: Nurture Classes, Groups Spaces and Nooks, Nurture practices in mainstream classes</a:t>
                      </a:r>
                      <a:endParaRPr lang="en-GB" sz="20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200"/>
                        </a:spcBef>
                        <a:spcAft>
                          <a:spcPts val="0"/>
                        </a:spcAft>
                      </a:pPr>
                      <a:r>
                        <a:rPr lang="en-GB" sz="2000">
                          <a:effectLst/>
                        </a:rPr>
                        <a:t>Wave 2 Project Team</a:t>
                      </a:r>
                      <a:endParaRPr lang="en-GB" sz="20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r>
              <a:tr h="424922">
                <a:tc>
                  <a:txBody>
                    <a:bodyPr/>
                    <a:lstStyle/>
                    <a:p>
                      <a:pPr>
                        <a:spcBef>
                          <a:spcPts val="200"/>
                        </a:spcBef>
                        <a:spcAft>
                          <a:spcPts val="0"/>
                        </a:spcAft>
                      </a:pPr>
                      <a:r>
                        <a:rPr lang="en-GB" sz="2000" dirty="0" smtClean="0">
                          <a:effectLst/>
                        </a:rPr>
                        <a:t>5. </a:t>
                      </a:r>
                      <a:endParaRPr lang="en-GB" sz="20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200"/>
                        </a:spcBef>
                        <a:spcAft>
                          <a:spcPts val="0"/>
                        </a:spcAft>
                        <a:buClrTx/>
                        <a:buSzTx/>
                        <a:buFontTx/>
                        <a:buNone/>
                        <a:tabLst/>
                        <a:defRPr/>
                      </a:pPr>
                      <a:r>
                        <a:rPr lang="en-US" sz="2000" dirty="0" err="1">
                          <a:effectLst/>
                        </a:rPr>
                        <a:t>Reconnector</a:t>
                      </a:r>
                      <a:r>
                        <a:rPr lang="en-US" sz="2000" dirty="0">
                          <a:effectLst/>
                        </a:rPr>
                        <a:t> </a:t>
                      </a:r>
                      <a:r>
                        <a:rPr lang="en-US" sz="2000" dirty="0" smtClean="0">
                          <a:effectLst/>
                        </a:rPr>
                        <a:t>Session - </a:t>
                      </a:r>
                      <a:r>
                        <a:rPr lang="en-GB" sz="2000" dirty="0" smtClean="0">
                          <a:effectLst/>
                        </a:rPr>
                        <a:t>TBC October 2016</a:t>
                      </a:r>
                      <a:endParaRPr lang="en-GB" sz="2000" dirty="0" smtClean="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200"/>
                        </a:spcBef>
                        <a:spcAft>
                          <a:spcPts val="0"/>
                        </a:spcAft>
                      </a:pPr>
                      <a:r>
                        <a:rPr lang="en-GB" sz="2000" dirty="0">
                          <a:effectLst/>
                        </a:rPr>
                        <a:t>Wave 2 Project Team</a:t>
                      </a:r>
                      <a:endParaRPr lang="en-GB" sz="20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4" name="Date Placeholder 3"/>
          <p:cNvSpPr>
            <a:spLocks noGrp="1"/>
          </p:cNvSpPr>
          <p:nvPr>
            <p:ph type="dt" sz="half" idx="10"/>
          </p:nvPr>
        </p:nvSpPr>
        <p:spPr/>
        <p:txBody>
          <a:bodyPr/>
          <a:lstStyle/>
          <a:p>
            <a:fld id="{D6B5369D-0BC7-4538-B494-0016A8EC97CF}" type="datetime5">
              <a:rPr lang="en-GB" smtClean="0"/>
              <a:t>12-May-16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5C91822-71C5-49C9-999E-A58F5F072913}" type="slidenum">
              <a:rPr lang="en-GB" smtClean="0"/>
              <a:pPr/>
              <a:t>3</a:t>
            </a:fld>
            <a:endParaRPr lang="en-GB"/>
          </a:p>
        </p:txBody>
      </p:sp>
    </p:spTree>
    <p:extLst>
      <p:ext uri="{BB962C8B-B14F-4D97-AF65-F5344CB8AC3E}">
        <p14:creationId xmlns:p14="http://schemas.microsoft.com/office/powerpoint/2010/main" val="15129273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cap="none" dirty="0" smtClean="0"/>
              <a:t>Resistant/Ambivalent Attachment Pattern</a:t>
            </a:r>
            <a:br>
              <a:rPr lang="en-GB" cap="none" dirty="0" smtClean="0"/>
            </a:br>
            <a:r>
              <a:rPr lang="en-GB" cap="none" dirty="0" smtClean="0"/>
              <a:t>Observable Behaviour </a:t>
            </a:r>
            <a:endParaRPr lang="en-GB" cap="none" dirty="0"/>
          </a:p>
        </p:txBody>
      </p:sp>
      <p:sp>
        <p:nvSpPr>
          <p:cNvPr id="3" name="Content Placeholder 2"/>
          <p:cNvSpPr>
            <a:spLocks noGrp="1"/>
          </p:cNvSpPr>
          <p:nvPr>
            <p:ph idx="1"/>
          </p:nvPr>
        </p:nvSpPr>
        <p:spPr>
          <a:xfrm>
            <a:off x="838200" y="2342366"/>
            <a:ext cx="10515600" cy="4020855"/>
          </a:xfrm>
          <a:prstGeom prst="rect">
            <a:avLst/>
          </a:prstGeom>
        </p:spPr>
        <p:txBody>
          <a:bodyPr>
            <a:normAutofit lnSpcReduction="10000"/>
          </a:bodyPr>
          <a:lstStyle/>
          <a:p>
            <a:pPr marL="0" indent="0">
              <a:buNone/>
            </a:pPr>
            <a:r>
              <a:rPr lang="en-GB" cap="none" dirty="0" smtClean="0"/>
              <a:t>In older children – developing pattern of attendance/time-keeping issues </a:t>
            </a:r>
          </a:p>
          <a:p>
            <a:pPr marL="0" indent="0">
              <a:buNone/>
            </a:pPr>
            <a:r>
              <a:rPr lang="en-GB" cap="none" dirty="0" smtClean="0"/>
              <a:t>Evidence of needy and controlling behaviours</a:t>
            </a:r>
          </a:p>
          <a:p>
            <a:pPr marL="0" indent="0">
              <a:buNone/>
            </a:pPr>
            <a:r>
              <a:rPr lang="en-GB" cap="none" dirty="0" smtClean="0"/>
              <a:t>May demonstrate irritating and intrusive behaviours when you are speaking to others/whole class </a:t>
            </a:r>
          </a:p>
          <a:p>
            <a:pPr marL="0" indent="0">
              <a:buNone/>
            </a:pPr>
            <a:r>
              <a:rPr lang="en-GB" cap="none" dirty="0" smtClean="0"/>
              <a:t>Trying at all opportunities to divert attention to themselves </a:t>
            </a:r>
          </a:p>
          <a:p>
            <a:pPr marL="0" indent="0">
              <a:buNone/>
            </a:pPr>
            <a:r>
              <a:rPr lang="en-GB" cap="none" dirty="0" smtClean="0"/>
              <a:t>Unable to tolerate if others require the teacher’s attention</a:t>
            </a:r>
          </a:p>
          <a:p>
            <a:pPr marL="0" indent="0">
              <a:buNone/>
            </a:pPr>
            <a:r>
              <a:rPr lang="en-GB" cap="none" dirty="0" smtClean="0"/>
              <a:t>May demonstrate frustration in perceived failure and project this in aggressive responses towards you</a:t>
            </a:r>
          </a:p>
        </p:txBody>
      </p:sp>
      <p:sp>
        <p:nvSpPr>
          <p:cNvPr id="6" name="Slide Number Placeholder 5"/>
          <p:cNvSpPr>
            <a:spLocks noGrp="1"/>
          </p:cNvSpPr>
          <p:nvPr>
            <p:ph type="sldNum" sz="quarter" idx="12"/>
          </p:nvPr>
        </p:nvSpPr>
        <p:spPr>
          <a:xfrm>
            <a:off x="10547012" y="6231915"/>
            <a:ext cx="764215" cy="365125"/>
          </a:xfrm>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17947547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smtClean="0"/>
              <a:t>Resistant/Ambivalent Attachment Pattern</a:t>
            </a:r>
            <a:br>
              <a:rPr lang="en-GB" cap="none" dirty="0" smtClean="0"/>
            </a:br>
            <a:r>
              <a:rPr lang="en-GB" cap="none" dirty="0" smtClean="0"/>
              <a:t>Observable Behaviour </a:t>
            </a:r>
            <a:endParaRPr lang="en-GB" dirty="0"/>
          </a:p>
        </p:txBody>
      </p:sp>
      <p:sp>
        <p:nvSpPr>
          <p:cNvPr id="3" name="Content Placeholder 2"/>
          <p:cNvSpPr>
            <a:spLocks noGrp="1"/>
          </p:cNvSpPr>
          <p:nvPr>
            <p:ph idx="1"/>
          </p:nvPr>
        </p:nvSpPr>
        <p:spPr>
          <a:xfrm>
            <a:off x="838200" y="2605413"/>
            <a:ext cx="10515600" cy="3571549"/>
          </a:xfrm>
          <a:prstGeom prst="rect">
            <a:avLst/>
          </a:prstGeom>
        </p:spPr>
        <p:txBody>
          <a:bodyPr/>
          <a:lstStyle/>
          <a:p>
            <a:r>
              <a:rPr lang="en-GB" sz="3600" cap="none" dirty="0" smtClean="0"/>
              <a:t>May be hostile to key adult</a:t>
            </a:r>
          </a:p>
          <a:p>
            <a:r>
              <a:rPr lang="en-GB" sz="3600" cap="none" dirty="0" smtClean="0"/>
              <a:t>Difficulties in initiation and sustaining peer relationships due to perceived bossy controlling behaviour </a:t>
            </a:r>
          </a:p>
          <a:p>
            <a:r>
              <a:rPr lang="en-GB" sz="3600" cap="none" dirty="0" smtClean="0"/>
              <a:t>Vulnerabilities anxieties particular in transitions to more complex environments </a:t>
            </a:r>
            <a:r>
              <a:rPr lang="en-GB" sz="3600" cap="none" dirty="0" err="1" smtClean="0"/>
              <a:t>e.G.</a:t>
            </a:r>
            <a:r>
              <a:rPr lang="en-GB" sz="3600" cap="none" dirty="0" smtClean="0"/>
              <a:t> High school </a:t>
            </a:r>
          </a:p>
          <a:p>
            <a:pPr marL="0" indent="0">
              <a:buNone/>
            </a:pPr>
            <a:endParaRPr lang="en-GB" dirty="0"/>
          </a:p>
        </p:txBody>
      </p:sp>
      <p:sp>
        <p:nvSpPr>
          <p:cNvPr id="6" name="Slide Number Placeholder 5"/>
          <p:cNvSpPr>
            <a:spLocks noGrp="1"/>
          </p:cNvSpPr>
          <p:nvPr>
            <p:ph type="sldNum" sz="quarter" idx="12"/>
          </p:nvPr>
        </p:nvSpPr>
        <p:spPr>
          <a:xfrm>
            <a:off x="10514011" y="6202556"/>
            <a:ext cx="764215" cy="365125"/>
          </a:xfrm>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15264570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cap="none" dirty="0" smtClean="0"/>
              <a:t>Disorganised Attachment </a:t>
            </a:r>
            <a:endParaRPr lang="en-GB" cap="none" dirty="0"/>
          </a:p>
        </p:txBody>
      </p:sp>
      <p:sp>
        <p:nvSpPr>
          <p:cNvPr id="3" name="Content Placeholder 2"/>
          <p:cNvSpPr>
            <a:spLocks noGrp="1"/>
          </p:cNvSpPr>
          <p:nvPr>
            <p:ph idx="1"/>
          </p:nvPr>
        </p:nvSpPr>
        <p:spPr>
          <a:xfrm>
            <a:off x="838200" y="1690688"/>
            <a:ext cx="10515600" cy="4817719"/>
          </a:xfrm>
          <a:prstGeom prst="rect">
            <a:avLst/>
          </a:prstGeom>
        </p:spPr>
        <p:txBody>
          <a:bodyPr>
            <a:noAutofit/>
          </a:bodyPr>
          <a:lstStyle/>
          <a:p>
            <a:r>
              <a:rPr lang="en-GB" sz="3200" cap="none" dirty="0" smtClean="0"/>
              <a:t>A mixture of both avoidant and ambivalent behaviours </a:t>
            </a:r>
          </a:p>
          <a:p>
            <a:r>
              <a:rPr lang="en-GB" sz="3200" cap="none" dirty="0" smtClean="0"/>
              <a:t>Generally good attenders </a:t>
            </a:r>
          </a:p>
          <a:p>
            <a:r>
              <a:rPr lang="en-GB" sz="3200" cap="none" dirty="0" smtClean="0"/>
              <a:t>Distracting others from the teacher speaking </a:t>
            </a:r>
          </a:p>
          <a:p>
            <a:r>
              <a:rPr lang="en-GB" sz="3200" cap="none" dirty="0" smtClean="0"/>
              <a:t>May wander around classroom/leave class/school without warning </a:t>
            </a:r>
          </a:p>
          <a:p>
            <a:r>
              <a:rPr lang="en-GB" sz="3200" cap="none" dirty="0" smtClean="0"/>
              <a:t>Lack of empathy </a:t>
            </a:r>
          </a:p>
          <a:p>
            <a:r>
              <a:rPr lang="en-GB" sz="3200" cap="none" dirty="0" smtClean="0"/>
              <a:t>Sensitive to perceived criticism</a:t>
            </a:r>
          </a:p>
          <a:p>
            <a:r>
              <a:rPr lang="en-GB" sz="3200" cap="none" dirty="0" err="1" smtClean="0"/>
              <a:t>Hypervigilant</a:t>
            </a:r>
            <a:r>
              <a:rPr lang="en-GB" sz="3200" cap="none" dirty="0" smtClean="0"/>
              <a:t> – in perpetual fight/flight mode </a:t>
            </a:r>
          </a:p>
        </p:txBody>
      </p:sp>
      <p:sp>
        <p:nvSpPr>
          <p:cNvPr id="6" name="Slide Number Placeholder 5"/>
          <p:cNvSpPr>
            <a:spLocks noGrp="1"/>
          </p:cNvSpPr>
          <p:nvPr>
            <p:ph type="sldNum" sz="quarter" idx="12"/>
          </p:nvPr>
        </p:nvSpPr>
        <p:spPr>
          <a:xfrm>
            <a:off x="10514011" y="6248400"/>
            <a:ext cx="764215" cy="365125"/>
          </a:xfrm>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5122194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cap="none" dirty="0" smtClean="0"/>
              <a:t>Disorganised Attachment </a:t>
            </a:r>
            <a:endParaRPr lang="en-GB" dirty="0"/>
          </a:p>
        </p:txBody>
      </p:sp>
      <p:sp>
        <p:nvSpPr>
          <p:cNvPr id="3" name="Content Placeholder 2"/>
          <p:cNvSpPr>
            <a:spLocks noGrp="1"/>
          </p:cNvSpPr>
          <p:nvPr>
            <p:ph idx="1"/>
          </p:nvPr>
        </p:nvSpPr>
        <p:spPr>
          <a:xfrm>
            <a:off x="838200" y="1482811"/>
            <a:ext cx="10515600" cy="5375189"/>
          </a:xfrm>
          <a:prstGeom prst="rect">
            <a:avLst/>
          </a:prstGeom>
        </p:spPr>
        <p:txBody>
          <a:bodyPr>
            <a:noAutofit/>
          </a:bodyPr>
          <a:lstStyle/>
          <a:p>
            <a:r>
              <a:rPr lang="en-GB" sz="3200" cap="none" dirty="0" smtClean="0"/>
              <a:t>Any new situation may be viewed as threat/humiliation </a:t>
            </a:r>
          </a:p>
          <a:p>
            <a:r>
              <a:rPr lang="en-GB" sz="3200" cap="none" dirty="0" smtClean="0"/>
              <a:t>Patterns of rage/violence to others/objects </a:t>
            </a:r>
          </a:p>
          <a:p>
            <a:r>
              <a:rPr lang="en-GB" sz="3200" cap="none" dirty="0" smtClean="0"/>
              <a:t>Highly controlling </a:t>
            </a:r>
          </a:p>
          <a:p>
            <a:r>
              <a:rPr lang="en-GB" sz="3200" cap="none" dirty="0" smtClean="0"/>
              <a:t>Cause disruption in response to anxiety </a:t>
            </a:r>
          </a:p>
          <a:p>
            <a:r>
              <a:rPr lang="en-GB" sz="3200" cap="none" dirty="0" smtClean="0"/>
              <a:t>Anxiety may be triggered by things that others would not see as anxiety provoking e.g. Change of task </a:t>
            </a:r>
            <a:endParaRPr lang="en-GB" sz="3200" dirty="0"/>
          </a:p>
          <a:p>
            <a:pPr marL="0" indent="0">
              <a:buNone/>
            </a:pPr>
            <a:r>
              <a:rPr lang="en-GB" sz="3200" cap="none" dirty="0" smtClean="0"/>
              <a:t>                                                Unexpected interruptions </a:t>
            </a:r>
          </a:p>
          <a:p>
            <a:pPr marL="0" indent="0">
              <a:buNone/>
            </a:pPr>
            <a:r>
              <a:rPr lang="en-GB" sz="3200" dirty="0"/>
              <a:t> </a:t>
            </a:r>
            <a:r>
              <a:rPr lang="en-GB" sz="3200" dirty="0" smtClean="0"/>
              <a:t>                           </a:t>
            </a:r>
            <a:r>
              <a:rPr lang="en-GB" sz="3200" cap="none" dirty="0" smtClean="0"/>
              <a:t>                    </a:t>
            </a:r>
            <a:r>
              <a:rPr lang="en-GB" sz="3200" dirty="0" smtClean="0"/>
              <a:t>I</a:t>
            </a:r>
            <a:r>
              <a:rPr lang="en-GB" sz="3200" cap="none" dirty="0" smtClean="0"/>
              <a:t>ntroduction of new topic</a:t>
            </a:r>
          </a:p>
          <a:p>
            <a:r>
              <a:rPr lang="en-GB" sz="3200" cap="none" dirty="0" smtClean="0"/>
              <a:t>Beginnings and endings in day – challenge however minimal we may view</a:t>
            </a:r>
            <a:endParaRPr lang="en-GB" sz="3200" cap="none" dirty="0"/>
          </a:p>
        </p:txBody>
      </p:sp>
      <p:sp>
        <p:nvSpPr>
          <p:cNvPr id="6" name="Slide Number Placeholder 5"/>
          <p:cNvSpPr>
            <a:spLocks noGrp="1"/>
          </p:cNvSpPr>
          <p:nvPr>
            <p:ph type="sldNum" sz="quarter" idx="12"/>
          </p:nvPr>
        </p:nvSpPr>
        <p:spPr>
          <a:xfrm>
            <a:off x="10514011" y="6248399"/>
            <a:ext cx="764215" cy="365125"/>
          </a:xfrm>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23171509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a:lstStyle/>
          <a:p>
            <a:pPr eaLnBrk="1" hangingPunct="1"/>
            <a:r>
              <a:rPr lang="en-GB" sz="3600" cap="none" dirty="0" smtClean="0"/>
              <a:t>Brain Development</a:t>
            </a:r>
            <a:br>
              <a:rPr lang="en-GB" sz="3600" cap="none" dirty="0" smtClean="0"/>
            </a:br>
            <a:r>
              <a:rPr lang="en-GB" sz="3600" cap="none" dirty="0" smtClean="0">
                <a:solidFill>
                  <a:srgbClr val="121022"/>
                </a:solidFill>
              </a:rPr>
              <a:t>Why Love Matters</a:t>
            </a:r>
            <a:endParaRPr lang="en-US" sz="3600" cap="none" dirty="0">
              <a:solidFill>
                <a:srgbClr val="121022"/>
              </a:solidFill>
            </a:endParaRPr>
          </a:p>
        </p:txBody>
      </p:sp>
      <p:sp>
        <p:nvSpPr>
          <p:cNvPr id="19459" name="Rectangle 3"/>
          <p:cNvSpPr>
            <a:spLocks noGrp="1" noChangeArrowheads="1"/>
          </p:cNvSpPr>
          <p:nvPr>
            <p:ph idx="1"/>
          </p:nvPr>
        </p:nvSpPr>
        <p:spPr>
          <a:xfrm>
            <a:off x="838200" y="1941533"/>
            <a:ext cx="10515600" cy="4235429"/>
          </a:xfrm>
          <a:prstGeom prst="rect">
            <a:avLst/>
          </a:prstGeom>
        </p:spPr>
        <p:txBody>
          <a:bodyPr>
            <a:normAutofit lnSpcReduction="10000"/>
          </a:bodyPr>
          <a:lstStyle/>
          <a:p>
            <a:pPr algn="ctr" eaLnBrk="1" hangingPunct="1">
              <a:buFontTx/>
              <a:buNone/>
            </a:pPr>
            <a:r>
              <a:rPr lang="en-GB" sz="2400" dirty="0">
                <a:solidFill>
                  <a:srgbClr val="121022"/>
                </a:solidFill>
              </a:rPr>
              <a:t>    </a:t>
            </a:r>
            <a:r>
              <a:rPr lang="en-GB" sz="2400" b="1" cap="none" dirty="0" smtClean="0">
                <a:solidFill>
                  <a:srgbClr val="121022"/>
                </a:solidFill>
              </a:rPr>
              <a:t>Early interactions between babies and their parents have lasting and serious consequences</a:t>
            </a:r>
          </a:p>
          <a:p>
            <a:pPr eaLnBrk="1" hangingPunct="1"/>
            <a:r>
              <a:rPr lang="en-GB" sz="2400" cap="none" dirty="0" smtClean="0">
                <a:solidFill>
                  <a:srgbClr val="121022"/>
                </a:solidFill>
              </a:rPr>
              <a:t>Positive relationships are vital for brain development and therefore learning </a:t>
            </a:r>
          </a:p>
          <a:p>
            <a:pPr eaLnBrk="1" hangingPunct="1"/>
            <a:r>
              <a:rPr lang="en-GB" sz="2400" cap="none" dirty="0" smtClean="0">
                <a:solidFill>
                  <a:srgbClr val="121022"/>
                </a:solidFill>
              </a:rPr>
              <a:t>The development of the brain can affect future emotional well being</a:t>
            </a:r>
          </a:p>
          <a:p>
            <a:pPr eaLnBrk="1" hangingPunct="1"/>
            <a:r>
              <a:rPr lang="en-GB" sz="2400" cap="none" dirty="0" smtClean="0">
                <a:solidFill>
                  <a:srgbClr val="121022"/>
                </a:solidFill>
              </a:rPr>
              <a:t>The primary relationship will govern all relationships thereafter (including their relationship with you!!)</a:t>
            </a:r>
          </a:p>
          <a:p>
            <a:pPr eaLnBrk="1" hangingPunct="1"/>
            <a:r>
              <a:rPr lang="en-GB" sz="2400" dirty="0" smtClean="0">
                <a:solidFill>
                  <a:srgbClr val="121022"/>
                </a:solidFill>
              </a:rPr>
              <a:t>This early bonding and attachment helps children to develop:</a:t>
            </a:r>
          </a:p>
          <a:p>
            <a:pPr lvl="1"/>
            <a:r>
              <a:rPr lang="en-GB" sz="2000" cap="none" dirty="0" smtClean="0">
                <a:solidFill>
                  <a:srgbClr val="121022"/>
                </a:solidFill>
              </a:rPr>
              <a:t>Learning</a:t>
            </a:r>
          </a:p>
          <a:p>
            <a:pPr lvl="1"/>
            <a:r>
              <a:rPr lang="en-GB" sz="2000" dirty="0" smtClean="0">
                <a:solidFill>
                  <a:srgbClr val="121022"/>
                </a:solidFill>
              </a:rPr>
              <a:t>Self-confidence</a:t>
            </a:r>
          </a:p>
          <a:p>
            <a:pPr lvl="1"/>
            <a:r>
              <a:rPr lang="en-GB" sz="2000" cap="none" dirty="0" smtClean="0">
                <a:solidFill>
                  <a:srgbClr val="121022"/>
                </a:solidFill>
              </a:rPr>
              <a:t>Social skills</a:t>
            </a:r>
          </a:p>
          <a:p>
            <a:pPr lvl="1"/>
            <a:r>
              <a:rPr lang="en-GB" sz="2000" dirty="0" smtClean="0">
                <a:solidFill>
                  <a:srgbClr val="121022"/>
                </a:solidFill>
              </a:rPr>
              <a:t>Successful relationships</a:t>
            </a:r>
          </a:p>
          <a:p>
            <a:pPr lvl="1"/>
            <a:r>
              <a:rPr lang="en-GB" sz="2000" dirty="0" smtClean="0">
                <a:solidFill>
                  <a:srgbClr val="121022"/>
                </a:solidFill>
              </a:rPr>
              <a:t>Empathy </a:t>
            </a:r>
            <a:endParaRPr lang="en-GB" sz="2000" cap="none" dirty="0" smtClean="0">
              <a:solidFill>
                <a:srgbClr val="121022"/>
              </a:solidFill>
            </a:endParaRPr>
          </a:p>
          <a:p>
            <a:pPr eaLnBrk="1" hangingPunct="1"/>
            <a:endParaRPr lang="en-GB" sz="2400" cap="none" dirty="0" smtClean="0">
              <a:solidFill>
                <a:srgbClr val="121022"/>
              </a:solidFill>
            </a:endParaRPr>
          </a:p>
          <a:p>
            <a:pPr eaLnBrk="1" hangingPunct="1">
              <a:buFontTx/>
              <a:buNone/>
            </a:pPr>
            <a:endParaRPr lang="en-US" sz="2400" cap="none" dirty="0">
              <a:solidFill>
                <a:srgbClr val="121022"/>
              </a:solidFill>
            </a:endParaRPr>
          </a:p>
        </p:txBody>
      </p:sp>
      <p:sp>
        <p:nvSpPr>
          <p:cNvPr id="4" name="Slide Number Placeholder 3"/>
          <p:cNvSpPr>
            <a:spLocks noGrp="1"/>
          </p:cNvSpPr>
          <p:nvPr>
            <p:ph type="sldNum" sz="quarter" idx="12"/>
          </p:nvPr>
        </p:nvSpPr>
        <p:spPr>
          <a:xfrm>
            <a:off x="10514011" y="6176963"/>
            <a:ext cx="764215" cy="365125"/>
          </a:xfrm>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3970313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GB" cap="none" dirty="0" smtClean="0"/>
              <a:t>Physiological Effects</a:t>
            </a:r>
            <a:endParaRPr lang="en-US" cap="none" dirty="0" smtClean="0"/>
          </a:p>
        </p:txBody>
      </p:sp>
      <p:sp>
        <p:nvSpPr>
          <p:cNvPr id="14339" name="Rectangle 3"/>
          <p:cNvSpPr>
            <a:spLocks noGrp="1" noChangeArrowheads="1"/>
          </p:cNvSpPr>
          <p:nvPr>
            <p:ph idx="1"/>
          </p:nvPr>
        </p:nvSpPr>
        <p:spPr>
          <a:xfrm>
            <a:off x="1981200" y="1981200"/>
            <a:ext cx="8229600" cy="3886200"/>
          </a:xfrm>
          <a:prstGeom prst="rect">
            <a:avLst/>
          </a:prstGeom>
        </p:spPr>
        <p:txBody>
          <a:bodyPr>
            <a:normAutofit lnSpcReduction="10000"/>
          </a:bodyPr>
          <a:lstStyle/>
          <a:p>
            <a:pPr eaLnBrk="1" hangingPunct="1">
              <a:lnSpc>
                <a:spcPct val="130000"/>
              </a:lnSpc>
            </a:pPr>
            <a:r>
              <a:rPr lang="en-GB" sz="2200" cap="none" dirty="0" smtClean="0"/>
              <a:t>When children and young people experience persistent stress they are likely to produce toxic amounts of cortisol which can have a detrimental effect on</a:t>
            </a:r>
          </a:p>
          <a:p>
            <a:pPr eaLnBrk="1" hangingPunct="1">
              <a:lnSpc>
                <a:spcPct val="130000"/>
              </a:lnSpc>
            </a:pPr>
            <a:endParaRPr lang="en-GB" sz="2200" cap="none" dirty="0" smtClean="0"/>
          </a:p>
          <a:p>
            <a:pPr lvl="1" eaLnBrk="1" hangingPunct="1">
              <a:lnSpc>
                <a:spcPct val="130000"/>
              </a:lnSpc>
              <a:buClr>
                <a:srgbClr val="006699"/>
              </a:buClr>
              <a:buFont typeface="Wingdings" panose="05000000000000000000" pitchFamily="2" charset="2"/>
              <a:buChar char="§"/>
            </a:pPr>
            <a:r>
              <a:rPr lang="en-GB" sz="2400" cap="none" dirty="0" smtClean="0"/>
              <a:t>Brain development </a:t>
            </a:r>
          </a:p>
          <a:p>
            <a:pPr lvl="1" eaLnBrk="1" hangingPunct="1">
              <a:lnSpc>
                <a:spcPct val="130000"/>
              </a:lnSpc>
              <a:buClr>
                <a:srgbClr val="006699"/>
              </a:buClr>
              <a:buFont typeface="Wingdings" panose="05000000000000000000" pitchFamily="2" charset="2"/>
              <a:buChar char="§"/>
            </a:pPr>
            <a:r>
              <a:rPr lang="en-GB" sz="2400" cap="none" dirty="0" smtClean="0"/>
              <a:t>Hormonal differences</a:t>
            </a:r>
          </a:p>
          <a:p>
            <a:pPr lvl="1" eaLnBrk="1" hangingPunct="1">
              <a:lnSpc>
                <a:spcPct val="130000"/>
              </a:lnSpc>
              <a:buClr>
                <a:srgbClr val="006699"/>
              </a:buClr>
              <a:buFont typeface="Wingdings" panose="05000000000000000000" pitchFamily="2" charset="2"/>
              <a:buChar char="§"/>
            </a:pPr>
            <a:r>
              <a:rPr lang="en-GB" sz="2400" cap="none" dirty="0" smtClean="0"/>
              <a:t>Arousal functioning</a:t>
            </a:r>
          </a:p>
          <a:p>
            <a:pPr lvl="1" eaLnBrk="1" hangingPunct="1">
              <a:lnSpc>
                <a:spcPct val="130000"/>
              </a:lnSpc>
              <a:buClr>
                <a:srgbClr val="006699"/>
              </a:buClr>
              <a:buFont typeface="Wingdings" panose="05000000000000000000" pitchFamily="2" charset="2"/>
              <a:buChar char="§"/>
            </a:pPr>
            <a:r>
              <a:rPr lang="en-GB" sz="2400" cap="none" dirty="0" smtClean="0"/>
              <a:t>Reductions and changes in chemical functioning</a:t>
            </a:r>
          </a:p>
          <a:p>
            <a:pPr lvl="1" eaLnBrk="1" hangingPunct="1">
              <a:lnSpc>
                <a:spcPct val="130000"/>
              </a:lnSpc>
              <a:buClr>
                <a:srgbClr val="006699"/>
              </a:buClr>
              <a:buFont typeface="Wingdings" panose="05000000000000000000" pitchFamily="2" charset="2"/>
              <a:buChar char="§"/>
            </a:pPr>
            <a:endParaRPr lang="en-GB" sz="2400" dirty="0"/>
          </a:p>
          <a:p>
            <a:pPr marL="0" indent="0" eaLnBrk="1" hangingPunct="1">
              <a:lnSpc>
                <a:spcPct val="90000"/>
              </a:lnSpc>
              <a:buNone/>
            </a:pPr>
            <a:endParaRPr lang="en-US" sz="2400" dirty="0" smtClean="0"/>
          </a:p>
        </p:txBody>
      </p:sp>
      <p:sp>
        <p:nvSpPr>
          <p:cNvPr id="4" name="Slide Number Placeholder 3"/>
          <p:cNvSpPr>
            <a:spLocks noGrp="1"/>
          </p:cNvSpPr>
          <p:nvPr>
            <p:ph type="sldNum" sz="quarter" idx="12"/>
          </p:nvPr>
        </p:nvSpPr>
        <p:spPr>
          <a:xfrm>
            <a:off x="10514011" y="6244442"/>
            <a:ext cx="764215" cy="365125"/>
          </a:xfrm>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146674410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rgbClr val="FFFFFF"/>
            </a:gs>
            <a:gs pos="60000">
              <a:srgbClr val="FFFFFF"/>
            </a:gs>
            <a:gs pos="40000">
              <a:srgbClr val="FFFFFF"/>
            </a:gs>
            <a:gs pos="0">
              <a:schemeClr val="accent5">
                <a:lumMod val="0"/>
                <a:lumOff val="100000"/>
              </a:schemeClr>
            </a:gs>
            <a:gs pos="80000">
              <a:schemeClr val="accent5">
                <a:lumMod val="0"/>
                <a:lumOff val="100000"/>
              </a:schemeClr>
            </a:gs>
            <a:gs pos="100000">
              <a:schemeClr val="accent5">
                <a:lumMod val="75000"/>
              </a:schemeClr>
            </a:gs>
          </a:gsLst>
          <a:path path="circle">
            <a:fillToRect r="100000" b="10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288099"/>
            <a:ext cx="10364451" cy="801665"/>
          </a:xfrm>
          <a:noFill/>
        </p:spPr>
        <p:txBody>
          <a:bodyPr>
            <a:normAutofit/>
          </a:bodyPr>
          <a:lstStyle/>
          <a:p>
            <a:r>
              <a:rPr lang="en-GB" cap="none" dirty="0" smtClean="0"/>
              <a:t>Brain Structure</a:t>
            </a:r>
            <a:endParaRPr lang="en-GB" cap="none" dirty="0"/>
          </a:p>
        </p:txBody>
      </p:sp>
      <p:sp>
        <p:nvSpPr>
          <p:cNvPr id="5" name="Slide Number Placeholder 4"/>
          <p:cNvSpPr>
            <a:spLocks noGrp="1"/>
          </p:cNvSpPr>
          <p:nvPr>
            <p:ph type="sldNum" sz="quarter" idx="12"/>
          </p:nvPr>
        </p:nvSpPr>
        <p:spPr>
          <a:xfrm>
            <a:off x="10514011" y="6248399"/>
            <a:ext cx="764215" cy="365125"/>
          </a:xfrm>
        </p:spPr>
        <p:txBody>
          <a:bodyPr/>
          <a:lstStyle/>
          <a:p>
            <a:fld id="{6D22F896-40B5-4ADD-8801-0D06FADFA095}" type="slidenum">
              <a:rPr lang="en-US" smtClean="0"/>
              <a:t>36</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715" y="1290403"/>
            <a:ext cx="5756857" cy="5411446"/>
          </a:xfrm>
          <a:prstGeom prst="rect">
            <a:avLst/>
          </a:prstGeom>
        </p:spPr>
      </p:pic>
    </p:spTree>
    <p:extLst>
      <p:ext uri="{BB962C8B-B14F-4D97-AF65-F5344CB8AC3E}">
        <p14:creationId xmlns:p14="http://schemas.microsoft.com/office/powerpoint/2010/main" val="6467558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Fight, flight, freeze</a:t>
            </a:r>
            <a:endParaRPr lang="en-GB" dirty="0"/>
          </a:p>
        </p:txBody>
      </p:sp>
      <p:sp>
        <p:nvSpPr>
          <p:cNvPr id="3" name="Content Placeholder 2"/>
          <p:cNvSpPr>
            <a:spLocks noGrp="1"/>
          </p:cNvSpPr>
          <p:nvPr>
            <p:ph idx="1"/>
          </p:nvPr>
        </p:nvSpPr>
        <p:spPr/>
        <p:txBody>
          <a:bodyPr/>
          <a:lstStyle/>
          <a:p>
            <a:r>
              <a:rPr lang="en-GB" dirty="0" smtClean="0"/>
              <a:t>Limbic system – mammalian/emotional bran</a:t>
            </a:r>
          </a:p>
          <a:p>
            <a:r>
              <a:rPr lang="en-GB" dirty="0" smtClean="0"/>
              <a:t>Increased rate of limbic abnormalities following abuse</a:t>
            </a:r>
          </a:p>
          <a:p>
            <a:r>
              <a:rPr lang="en-GB" dirty="0" smtClean="0"/>
              <a:t>Under threat – limbic system is activated before the thinking brain</a:t>
            </a:r>
          </a:p>
          <a:p>
            <a:r>
              <a:rPr lang="en-GB" dirty="0" smtClean="0"/>
              <a:t>Hyper-arousal – impacts capacity to activate thinking brain</a:t>
            </a:r>
          </a:p>
          <a:p>
            <a:r>
              <a:rPr lang="en-GB" dirty="0" smtClean="0"/>
              <a:t>Extreme reactions</a:t>
            </a: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21134032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81200" y="228600"/>
            <a:ext cx="8229600" cy="838200"/>
          </a:xfrm>
        </p:spPr>
        <p:txBody>
          <a:bodyPr/>
          <a:lstStyle/>
          <a:p>
            <a:pPr algn="ctr" eaLnBrk="1" hangingPunct="1"/>
            <a:r>
              <a:rPr lang="en-GB" sz="4000" cap="none" dirty="0" smtClean="0"/>
              <a:t>Brain Scans Of 3 Year Olds</a:t>
            </a:r>
            <a:endParaRPr lang="en-US" sz="4000" cap="none" dirty="0"/>
          </a:p>
        </p:txBody>
      </p:sp>
      <p:pic>
        <p:nvPicPr>
          <p:cNvPr id="16387"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19401" y="990600"/>
            <a:ext cx="6856413" cy="5486400"/>
          </a:xfrm>
          <a:prstGeom prst="rect">
            <a:avLst/>
          </a:prstGeom>
          <a:noFill/>
        </p:spPr>
      </p:pic>
      <p:sp>
        <p:nvSpPr>
          <p:cNvPr id="4" name="Slide Number Placeholder 3"/>
          <p:cNvSpPr>
            <a:spLocks noGrp="1"/>
          </p:cNvSpPr>
          <p:nvPr>
            <p:ph type="sldNum" sz="quarter" idx="12"/>
          </p:nvPr>
        </p:nvSpPr>
        <p:spPr>
          <a:xfrm>
            <a:off x="10514015" y="6473041"/>
            <a:ext cx="764215" cy="365125"/>
          </a:xfrm>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14567531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1524000" y="685800"/>
            <a:ext cx="9144000" cy="6172200"/>
          </a:xfrm>
          <a:prstGeom prst="rect">
            <a:avLst/>
          </a:prstGeom>
        </p:spPr>
        <p:txBody>
          <a:bodyPr/>
          <a:lstStyle/>
          <a:p>
            <a:pPr eaLnBrk="1" hangingPunct="1">
              <a:buFontTx/>
              <a:buNone/>
            </a:pPr>
            <a:r>
              <a:rPr lang="en-GB" dirty="0" smtClean="0"/>
              <a:t>							</a:t>
            </a:r>
          </a:p>
        </p:txBody>
      </p:sp>
      <p:sp>
        <p:nvSpPr>
          <p:cNvPr id="4" name="Slide Number Placeholder 3"/>
          <p:cNvSpPr>
            <a:spLocks noGrp="1"/>
          </p:cNvSpPr>
          <p:nvPr>
            <p:ph type="sldNum" sz="quarter" idx="12"/>
          </p:nvPr>
        </p:nvSpPr>
        <p:spPr>
          <a:xfrm>
            <a:off x="10603628" y="6492875"/>
            <a:ext cx="764215" cy="365125"/>
          </a:xfrm>
        </p:spPr>
        <p:txBody>
          <a:bodyPr/>
          <a:lstStyle/>
          <a:p>
            <a:fld id="{6D22F896-40B5-4ADD-8801-0D06FADFA095}" type="slidenum">
              <a:rPr lang="en-US" smtClean="0"/>
              <a:t>39</a:t>
            </a:fld>
            <a:endParaRPr lang="en-US" dirty="0"/>
          </a:p>
        </p:txBody>
      </p:sp>
      <p:sp>
        <p:nvSpPr>
          <p:cNvPr id="16387" name="Line 4"/>
          <p:cNvSpPr>
            <a:spLocks noChangeShapeType="1"/>
          </p:cNvSpPr>
          <p:nvPr/>
        </p:nvSpPr>
        <p:spPr bwMode="auto">
          <a:xfrm>
            <a:off x="2362200" y="1219200"/>
            <a:ext cx="0" cy="2286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6388" name="Line 5"/>
          <p:cNvSpPr>
            <a:spLocks noChangeShapeType="1"/>
          </p:cNvSpPr>
          <p:nvPr/>
        </p:nvSpPr>
        <p:spPr bwMode="auto">
          <a:xfrm>
            <a:off x="2362200" y="1219200"/>
            <a:ext cx="388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6389" name="Line 8"/>
          <p:cNvSpPr>
            <a:spLocks noChangeShapeType="1"/>
          </p:cNvSpPr>
          <p:nvPr/>
        </p:nvSpPr>
        <p:spPr bwMode="auto">
          <a:xfrm flipH="1" flipV="1">
            <a:off x="4191000" y="457199"/>
            <a:ext cx="2057400" cy="76200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6390" name="Text Box 9"/>
          <p:cNvSpPr txBox="1">
            <a:spLocks noChangeArrowheads="1"/>
          </p:cNvSpPr>
          <p:nvPr/>
        </p:nvSpPr>
        <p:spPr bwMode="auto">
          <a:xfrm>
            <a:off x="2267070" y="1219201"/>
            <a:ext cx="3776355" cy="227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sz="2800" b="1" dirty="0"/>
              <a:t>Home atmosphere</a:t>
            </a:r>
          </a:p>
          <a:p>
            <a:pPr algn="ctr" eaLnBrk="1" hangingPunct="1"/>
            <a:r>
              <a:rPr lang="en-GB" sz="1800" dirty="0"/>
              <a:t>May be characterised by</a:t>
            </a:r>
          </a:p>
          <a:p>
            <a:pPr algn="ctr" eaLnBrk="1" hangingPunct="1"/>
            <a:r>
              <a:rPr lang="en-GB" dirty="0"/>
              <a:t>Hostility	Abuse</a:t>
            </a:r>
          </a:p>
          <a:p>
            <a:pPr algn="ctr" eaLnBrk="1" hangingPunct="1"/>
            <a:r>
              <a:rPr lang="en-GB" dirty="0"/>
              <a:t>	Habitual anger		</a:t>
            </a:r>
          </a:p>
          <a:p>
            <a:pPr algn="ctr" eaLnBrk="1" hangingPunct="1"/>
            <a:r>
              <a:rPr lang="en-GB" dirty="0"/>
              <a:t>Ambiguity	Discouragement</a:t>
            </a:r>
          </a:p>
          <a:p>
            <a:pPr algn="ctr" eaLnBrk="1" hangingPunct="1"/>
            <a:r>
              <a:rPr lang="en-GB" dirty="0"/>
              <a:t>Tension   Fear  Inconsistency</a:t>
            </a:r>
          </a:p>
        </p:txBody>
      </p:sp>
      <p:sp>
        <p:nvSpPr>
          <p:cNvPr id="16391" name="Line 10"/>
          <p:cNvSpPr>
            <a:spLocks noChangeShapeType="1"/>
          </p:cNvSpPr>
          <p:nvPr/>
        </p:nvSpPr>
        <p:spPr bwMode="auto">
          <a:xfrm>
            <a:off x="6248400" y="1219200"/>
            <a:ext cx="0" cy="23743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6392" name="Line 11"/>
          <p:cNvSpPr>
            <a:spLocks noChangeShapeType="1"/>
          </p:cNvSpPr>
          <p:nvPr/>
        </p:nvSpPr>
        <p:spPr bwMode="auto">
          <a:xfrm>
            <a:off x="2362200" y="3581400"/>
            <a:ext cx="388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6393" name="Text Box 12"/>
          <p:cNvSpPr txBox="1">
            <a:spLocks noChangeArrowheads="1"/>
          </p:cNvSpPr>
          <p:nvPr/>
        </p:nvSpPr>
        <p:spPr bwMode="auto">
          <a:xfrm>
            <a:off x="6623051" y="1905001"/>
            <a:ext cx="398057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t>Poorly attached child will try</a:t>
            </a:r>
          </a:p>
          <a:p>
            <a:pPr eaLnBrk="1" hangingPunct="1"/>
            <a:r>
              <a:rPr lang="en-GB"/>
              <a:t>to recreate family environment</a:t>
            </a:r>
          </a:p>
        </p:txBody>
      </p:sp>
      <p:sp>
        <p:nvSpPr>
          <p:cNvPr id="16394" name="Text Box 14"/>
          <p:cNvSpPr txBox="1">
            <a:spLocks noChangeArrowheads="1"/>
          </p:cNvSpPr>
          <p:nvPr/>
        </p:nvSpPr>
        <p:spPr bwMode="auto">
          <a:xfrm>
            <a:off x="182564" y="3838546"/>
            <a:ext cx="503713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dirty="0"/>
              <a:t>Child compulsively repeats own </a:t>
            </a:r>
            <a:r>
              <a:rPr lang="en-GB" dirty="0" smtClean="0"/>
              <a:t>history and </a:t>
            </a:r>
            <a:r>
              <a:rPr lang="en-GB" dirty="0"/>
              <a:t>experiences.  </a:t>
            </a:r>
            <a:endParaRPr lang="en-GB" dirty="0" smtClean="0"/>
          </a:p>
          <a:p>
            <a:pPr eaLnBrk="1" hangingPunct="1"/>
            <a:r>
              <a:rPr lang="en-GB" dirty="0" smtClean="0"/>
              <a:t>Re-plays </a:t>
            </a:r>
            <a:r>
              <a:rPr lang="en-GB" dirty="0"/>
              <a:t>/ re-enacts </a:t>
            </a:r>
            <a:r>
              <a:rPr lang="en-GB" dirty="0" smtClean="0"/>
              <a:t>conflicts</a:t>
            </a:r>
            <a:r>
              <a:rPr lang="en-GB" dirty="0"/>
              <a:t>, assigns roles and expectations </a:t>
            </a:r>
          </a:p>
          <a:p>
            <a:pPr eaLnBrk="1" hangingPunct="1"/>
            <a:r>
              <a:rPr lang="en-GB" dirty="0"/>
              <a:t>to staff &amp; peers.  </a:t>
            </a:r>
            <a:endParaRPr lang="en-GB" dirty="0" smtClean="0"/>
          </a:p>
          <a:p>
            <a:pPr eaLnBrk="1" hangingPunct="1"/>
            <a:r>
              <a:rPr lang="en-GB" dirty="0" smtClean="0"/>
              <a:t>Forces </a:t>
            </a:r>
            <a:r>
              <a:rPr lang="en-GB" dirty="0"/>
              <a:t>them into </a:t>
            </a:r>
            <a:r>
              <a:rPr lang="en-GB" dirty="0" smtClean="0"/>
              <a:t>a </a:t>
            </a:r>
            <a:r>
              <a:rPr lang="en-GB" dirty="0"/>
              <a:t>negative response</a:t>
            </a:r>
          </a:p>
        </p:txBody>
      </p:sp>
      <p:sp>
        <p:nvSpPr>
          <p:cNvPr id="16395" name="Line 15"/>
          <p:cNvSpPr>
            <a:spLocks noChangeShapeType="1"/>
          </p:cNvSpPr>
          <p:nvPr/>
        </p:nvSpPr>
        <p:spPr bwMode="auto">
          <a:xfrm flipV="1">
            <a:off x="2362200" y="457200"/>
            <a:ext cx="18288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6396" name="Line 20"/>
          <p:cNvSpPr>
            <a:spLocks noChangeShapeType="1"/>
          </p:cNvSpPr>
          <p:nvPr/>
        </p:nvSpPr>
        <p:spPr bwMode="auto">
          <a:xfrm>
            <a:off x="5943600" y="3886200"/>
            <a:ext cx="0" cy="266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6397" name="Line 21"/>
          <p:cNvSpPr>
            <a:spLocks noChangeShapeType="1"/>
          </p:cNvSpPr>
          <p:nvPr/>
        </p:nvSpPr>
        <p:spPr bwMode="auto">
          <a:xfrm>
            <a:off x="6019800" y="3886200"/>
            <a:ext cx="441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6398" name="Line 23"/>
          <p:cNvSpPr>
            <a:spLocks noChangeShapeType="1"/>
          </p:cNvSpPr>
          <p:nvPr/>
        </p:nvSpPr>
        <p:spPr bwMode="auto">
          <a:xfrm>
            <a:off x="5943600" y="6553200"/>
            <a:ext cx="449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6399" name="Line 24"/>
          <p:cNvSpPr>
            <a:spLocks noChangeShapeType="1"/>
          </p:cNvSpPr>
          <p:nvPr/>
        </p:nvSpPr>
        <p:spPr bwMode="auto">
          <a:xfrm>
            <a:off x="10439400" y="3886200"/>
            <a:ext cx="0" cy="266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6400" name="Line 25"/>
          <p:cNvSpPr>
            <a:spLocks noChangeShapeType="1"/>
          </p:cNvSpPr>
          <p:nvPr/>
        </p:nvSpPr>
        <p:spPr bwMode="auto">
          <a:xfrm flipV="1">
            <a:off x="5943600" y="3352800"/>
            <a:ext cx="22098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6401" name="Line 26"/>
          <p:cNvSpPr>
            <a:spLocks noChangeShapeType="1"/>
          </p:cNvSpPr>
          <p:nvPr/>
        </p:nvSpPr>
        <p:spPr bwMode="auto">
          <a:xfrm>
            <a:off x="8153400" y="3352800"/>
            <a:ext cx="22860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6402" name="Line 27"/>
          <p:cNvSpPr>
            <a:spLocks noChangeShapeType="1"/>
          </p:cNvSpPr>
          <p:nvPr/>
        </p:nvSpPr>
        <p:spPr bwMode="auto">
          <a:xfrm>
            <a:off x="4435475" y="3633786"/>
            <a:ext cx="1420097" cy="829747"/>
          </a:xfrm>
          <a:prstGeom prst="line">
            <a:avLst/>
          </a:prstGeom>
          <a:noFill/>
          <a:ln w="254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6403" name="Line 28"/>
          <p:cNvSpPr>
            <a:spLocks noChangeShapeType="1"/>
          </p:cNvSpPr>
          <p:nvPr/>
        </p:nvSpPr>
        <p:spPr bwMode="auto">
          <a:xfrm>
            <a:off x="6288068" y="2883456"/>
            <a:ext cx="1347974" cy="613291"/>
          </a:xfrm>
          <a:prstGeom prst="line">
            <a:avLst/>
          </a:prstGeom>
          <a:noFill/>
          <a:ln w="254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6405" name="Text Box 34"/>
          <p:cNvSpPr txBox="1">
            <a:spLocks noChangeArrowheads="1"/>
          </p:cNvSpPr>
          <p:nvPr/>
        </p:nvSpPr>
        <p:spPr bwMode="auto">
          <a:xfrm>
            <a:off x="6172201" y="3810000"/>
            <a:ext cx="4130675"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sz="2800" b="1" dirty="0"/>
              <a:t>School atmosphere</a:t>
            </a:r>
            <a:br>
              <a:rPr lang="en-GB" sz="2800" b="1" dirty="0"/>
            </a:br>
            <a:r>
              <a:rPr lang="en-GB" sz="1800" dirty="0"/>
              <a:t>Emotion is contagious, staff need to control the emotional rhythm of the school day ensuring</a:t>
            </a:r>
            <a:br>
              <a:rPr lang="en-GB" sz="1800" dirty="0"/>
            </a:br>
            <a:r>
              <a:rPr lang="en-GB" dirty="0"/>
              <a:t>Predictability	Respect</a:t>
            </a:r>
            <a:br>
              <a:rPr lang="en-GB" dirty="0"/>
            </a:br>
            <a:r>
              <a:rPr lang="en-GB" dirty="0"/>
              <a:t>Clear, calm, firm expectations</a:t>
            </a:r>
            <a:br>
              <a:rPr lang="en-GB" dirty="0"/>
            </a:br>
            <a:r>
              <a:rPr lang="en-GB" dirty="0"/>
              <a:t>playfulness    fun </a:t>
            </a:r>
            <a:br>
              <a:rPr lang="en-GB" dirty="0"/>
            </a:br>
            <a:r>
              <a:rPr lang="en-GB" dirty="0"/>
              <a:t>security    love   empathy</a:t>
            </a:r>
          </a:p>
        </p:txBody>
      </p:sp>
    </p:spTree>
    <p:extLst>
      <p:ext uri="{BB962C8B-B14F-4D97-AF65-F5344CB8AC3E}">
        <p14:creationId xmlns:p14="http://schemas.microsoft.com/office/powerpoint/2010/main" val="2953869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21560"/>
          </a:xfrm>
        </p:spPr>
        <p:txBody>
          <a:bodyPr>
            <a:normAutofit fontScale="90000"/>
          </a:bodyPr>
          <a:lstStyle/>
          <a:p>
            <a:r>
              <a:rPr lang="en-GB" cap="none" dirty="0" smtClean="0"/>
              <a:t>Overview of Tonight’s Session</a:t>
            </a:r>
            <a:endParaRPr lang="en-GB" cap="none" dirty="0"/>
          </a:p>
        </p:txBody>
      </p:sp>
      <p:sp>
        <p:nvSpPr>
          <p:cNvPr id="3" name="Content Placeholder 2"/>
          <p:cNvSpPr>
            <a:spLocks noGrp="1"/>
          </p:cNvSpPr>
          <p:nvPr>
            <p:ph sz="half" idx="1"/>
          </p:nvPr>
        </p:nvSpPr>
        <p:spPr>
          <a:xfrm>
            <a:off x="913773" y="1240078"/>
            <a:ext cx="5937963" cy="5311034"/>
          </a:xfrm>
        </p:spPr>
        <p:txBody>
          <a:bodyPr>
            <a:normAutofit/>
          </a:bodyPr>
          <a:lstStyle/>
          <a:p>
            <a:endParaRPr lang="en-GB" dirty="0" smtClean="0"/>
          </a:p>
          <a:p>
            <a:endParaRPr lang="en-GB" dirty="0"/>
          </a:p>
          <a:p>
            <a:r>
              <a:rPr lang="en-GB" sz="3200" cap="none" dirty="0" smtClean="0"/>
              <a:t>Social and emotional development: early years</a:t>
            </a:r>
          </a:p>
          <a:p>
            <a:r>
              <a:rPr lang="en-GB" sz="3200" cap="none" dirty="0" smtClean="0"/>
              <a:t>Attachment theory &amp; types of attachment behaviour</a:t>
            </a:r>
          </a:p>
          <a:p>
            <a:r>
              <a:rPr lang="en-GB" sz="3200" cap="none" dirty="0" smtClean="0"/>
              <a:t>Brain development</a:t>
            </a:r>
          </a:p>
          <a:p>
            <a:r>
              <a:rPr lang="en-GB" sz="3200" cap="none" dirty="0" smtClean="0"/>
              <a:t>Implications for learning and behaviour</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22198" y="1951319"/>
            <a:ext cx="2908300" cy="4330700"/>
          </a:xfrm>
          <a:prstGeom prst="rect">
            <a:avLst/>
          </a:prstGeom>
          <a:ln>
            <a:no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a:xfrm>
            <a:off x="10514011" y="6282019"/>
            <a:ext cx="764215" cy="365125"/>
          </a:xfrm>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3007508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Brain Systems</a:t>
            </a:r>
            <a:endParaRPr lang="en-GB" dirty="0"/>
          </a:p>
        </p:txBody>
      </p:sp>
      <p:sp>
        <p:nvSpPr>
          <p:cNvPr id="3" name="Content Placeholder 2"/>
          <p:cNvSpPr>
            <a:spLocks noGrp="1"/>
          </p:cNvSpPr>
          <p:nvPr>
            <p:ph idx="1"/>
          </p:nvPr>
        </p:nvSpPr>
        <p:spPr/>
        <p:txBody>
          <a:bodyPr/>
          <a:lstStyle/>
          <a:p>
            <a:r>
              <a:rPr lang="en-GB" dirty="0" smtClean="0"/>
              <a:t>Neural systems in brain frequently employed to defend rather than cooperate</a:t>
            </a:r>
          </a:p>
          <a:p>
            <a:r>
              <a:rPr lang="en-GB" dirty="0" smtClean="0"/>
              <a:t>Regulatory systems become biased/primed towards arousal and fear rather than relaxed and ready for learning</a:t>
            </a: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4070740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dirty="0" smtClean="0"/>
              <a:t>So this means that…</a:t>
            </a:r>
            <a:endParaRPr lang="en-GB" dirty="0"/>
          </a:p>
        </p:txBody>
      </p:sp>
      <p:sp>
        <p:nvSpPr>
          <p:cNvPr id="3" name="Content Placeholder 2"/>
          <p:cNvSpPr>
            <a:spLocks noGrp="1"/>
          </p:cNvSpPr>
          <p:nvPr>
            <p:ph idx="1"/>
          </p:nvPr>
        </p:nvSpPr>
        <p:spPr/>
        <p:txBody>
          <a:bodyPr>
            <a:normAutofit fontScale="92500" lnSpcReduction="10000"/>
          </a:bodyPr>
          <a:lstStyle/>
          <a:p>
            <a:r>
              <a:rPr lang="en-GB" b="1" i="1" dirty="0"/>
              <a:t>Teachers </a:t>
            </a:r>
            <a:r>
              <a:rPr lang="en-GB" dirty="0"/>
              <a:t>and other significant adults in a child’s life </a:t>
            </a:r>
            <a:r>
              <a:rPr lang="en-GB" b="1" dirty="0"/>
              <a:t>can </a:t>
            </a:r>
            <a:r>
              <a:rPr lang="en-GB" dirty="0"/>
              <a:t>provide </a:t>
            </a:r>
            <a:r>
              <a:rPr lang="en-GB" b="1" i="1" dirty="0"/>
              <a:t>important attachments </a:t>
            </a:r>
            <a:r>
              <a:rPr lang="en-GB" dirty="0"/>
              <a:t>for children </a:t>
            </a:r>
          </a:p>
          <a:p>
            <a:r>
              <a:rPr lang="en-GB" dirty="0" smtClean="0"/>
              <a:t>Positive </a:t>
            </a:r>
            <a:r>
              <a:rPr lang="en-GB" dirty="0"/>
              <a:t>associations are found between </a:t>
            </a:r>
            <a:r>
              <a:rPr lang="en-GB" b="1" i="1" dirty="0"/>
              <a:t>quality </a:t>
            </a:r>
            <a:r>
              <a:rPr lang="en-GB" dirty="0"/>
              <a:t>of </a:t>
            </a:r>
            <a:r>
              <a:rPr lang="en-GB" b="1" i="1" dirty="0" smtClean="0"/>
              <a:t>teacher- </a:t>
            </a:r>
            <a:r>
              <a:rPr lang="en-GB" b="1" i="1" dirty="0"/>
              <a:t>child relationships </a:t>
            </a:r>
            <a:r>
              <a:rPr lang="en-GB" dirty="0"/>
              <a:t>and </a:t>
            </a:r>
            <a:r>
              <a:rPr lang="en-GB" b="1" dirty="0"/>
              <a:t>achievement </a:t>
            </a:r>
            <a:endParaRPr lang="en-GB" dirty="0"/>
          </a:p>
          <a:p>
            <a:r>
              <a:rPr lang="en-GB" b="1" dirty="0" smtClean="0"/>
              <a:t>High </a:t>
            </a:r>
            <a:r>
              <a:rPr lang="en-GB" b="1" dirty="0"/>
              <a:t>quality </a:t>
            </a:r>
            <a:r>
              <a:rPr lang="en-GB" dirty="0" smtClean="0"/>
              <a:t>teacher-child </a:t>
            </a:r>
            <a:r>
              <a:rPr lang="en-GB" dirty="0"/>
              <a:t>relationships help </a:t>
            </a:r>
            <a:r>
              <a:rPr lang="en-GB" b="1" dirty="0"/>
              <a:t>buffer </a:t>
            </a:r>
            <a:r>
              <a:rPr lang="en-GB" dirty="0"/>
              <a:t>children from the </a:t>
            </a:r>
            <a:r>
              <a:rPr lang="en-GB" b="1" i="1" dirty="0"/>
              <a:t>negative effects </a:t>
            </a:r>
            <a:r>
              <a:rPr lang="en-GB" dirty="0"/>
              <a:t>of insecure attachment on </a:t>
            </a:r>
            <a:r>
              <a:rPr lang="en-GB" b="1" i="1" dirty="0"/>
              <a:t>achievement </a:t>
            </a:r>
            <a:endParaRPr lang="en-GB" dirty="0"/>
          </a:p>
          <a:p>
            <a:endParaRPr lang="en-GB" dirty="0"/>
          </a:p>
          <a:p>
            <a:r>
              <a:rPr lang="en-GB" dirty="0" smtClean="0"/>
              <a:t>Emotional </a:t>
            </a:r>
            <a:r>
              <a:rPr lang="en-GB" dirty="0"/>
              <a:t>resilience </a:t>
            </a:r>
            <a:r>
              <a:rPr lang="en-GB" b="1" i="1" dirty="0"/>
              <a:t>and </a:t>
            </a:r>
            <a:r>
              <a:rPr lang="en-GB" dirty="0"/>
              <a:t>the ability to learn are </a:t>
            </a:r>
            <a:r>
              <a:rPr lang="en-GB" b="1" i="1" dirty="0"/>
              <a:t>inextricably linked </a:t>
            </a:r>
            <a:endParaRPr lang="en-GB" dirty="0"/>
          </a:p>
          <a:p>
            <a:endParaRPr lang="en-GB" dirty="0"/>
          </a:p>
          <a:p>
            <a:r>
              <a:rPr lang="en-GB" b="1" dirty="0" smtClean="0"/>
              <a:t>Secure </a:t>
            </a:r>
            <a:r>
              <a:rPr lang="en-GB" b="1" dirty="0"/>
              <a:t>attachment </a:t>
            </a:r>
            <a:r>
              <a:rPr lang="en-GB" dirty="0"/>
              <a:t>relationships correlate strongly with </a:t>
            </a:r>
            <a:r>
              <a:rPr lang="en-GB" b="1" dirty="0"/>
              <a:t>higher academic attainment</a:t>
            </a:r>
            <a:r>
              <a:rPr lang="en-GB" dirty="0"/>
              <a:t>, </a:t>
            </a:r>
            <a:r>
              <a:rPr lang="en-GB" b="1" dirty="0"/>
              <a:t>better self-regulation </a:t>
            </a:r>
            <a:r>
              <a:rPr lang="en-GB" dirty="0"/>
              <a:t>and </a:t>
            </a:r>
            <a:r>
              <a:rPr lang="en-GB" b="1" dirty="0"/>
              <a:t>social competence </a:t>
            </a:r>
            <a:endParaRPr lang="en-GB" dirty="0"/>
          </a:p>
          <a:p>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t>41</a:t>
            </a:fld>
            <a:endParaRPr lang="en-US" dirty="0"/>
          </a:p>
        </p:txBody>
      </p:sp>
    </p:spTree>
    <p:extLst>
      <p:ext uri="{BB962C8B-B14F-4D97-AF65-F5344CB8AC3E}">
        <p14:creationId xmlns:p14="http://schemas.microsoft.com/office/powerpoint/2010/main" val="39954303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21560"/>
          </a:xfrm>
        </p:spPr>
        <p:txBody>
          <a:bodyPr>
            <a:normAutofit fontScale="90000"/>
          </a:bodyPr>
          <a:lstStyle/>
          <a:p>
            <a:r>
              <a:rPr lang="en-GB" sz="4000" cap="none" dirty="0" smtClean="0"/>
              <a:t>Why Does…</a:t>
            </a:r>
            <a:endParaRPr lang="en-GB" sz="4000" cap="none" dirty="0"/>
          </a:p>
        </p:txBody>
      </p:sp>
      <p:sp>
        <p:nvSpPr>
          <p:cNvPr id="3" name="Content Placeholder 2"/>
          <p:cNvSpPr>
            <a:spLocks noGrp="1"/>
          </p:cNvSpPr>
          <p:nvPr>
            <p:ph idx="1"/>
          </p:nvPr>
        </p:nvSpPr>
        <p:spPr>
          <a:xfrm>
            <a:off x="913774" y="1803748"/>
            <a:ext cx="10363826" cy="4784942"/>
          </a:xfrm>
        </p:spPr>
        <p:txBody>
          <a:bodyPr>
            <a:normAutofit/>
          </a:bodyPr>
          <a:lstStyle/>
          <a:p>
            <a:r>
              <a:rPr lang="en-GB" sz="3200" cap="none" dirty="0" smtClean="0">
                <a:latin typeface="+mj-lt"/>
              </a:rPr>
              <a:t>Nick always explode during maths or spelling?</a:t>
            </a:r>
          </a:p>
          <a:p>
            <a:r>
              <a:rPr lang="en-GB" sz="3200" cap="none" dirty="0" smtClean="0">
                <a:latin typeface="+mj-lt"/>
              </a:rPr>
              <a:t>Kelly get into trouble during lunch time and breaks?</a:t>
            </a:r>
          </a:p>
          <a:p>
            <a:r>
              <a:rPr lang="en-GB" sz="3200" cap="none" dirty="0" smtClean="0">
                <a:latin typeface="+mj-lt"/>
              </a:rPr>
              <a:t>Wesley refuse to be helped with new work?</a:t>
            </a:r>
          </a:p>
          <a:p>
            <a:r>
              <a:rPr lang="en-GB" sz="3200" cap="none" dirty="0" smtClean="0">
                <a:latin typeface="+mj-lt"/>
              </a:rPr>
              <a:t>Sarah constantly ask trivial questions about her work?</a:t>
            </a:r>
          </a:p>
          <a:p>
            <a:r>
              <a:rPr lang="en-GB" sz="3200" cap="none" dirty="0" smtClean="0">
                <a:latin typeface="+mj-lt"/>
              </a:rPr>
              <a:t>Mary frequently tell lies?</a:t>
            </a:r>
          </a:p>
          <a:p>
            <a:r>
              <a:rPr lang="en-GB" sz="3200" cap="none" dirty="0" smtClean="0">
                <a:latin typeface="+mj-lt"/>
              </a:rPr>
              <a:t>Charlie seem to be in the world of his own?</a:t>
            </a:r>
          </a:p>
          <a:p>
            <a:r>
              <a:rPr lang="en-GB" sz="3200" cap="none" dirty="0" smtClean="0">
                <a:latin typeface="+mj-lt"/>
              </a:rPr>
              <a:t>Jodie ignore the teacher’s instructions?</a:t>
            </a:r>
          </a:p>
          <a:p>
            <a:pPr marL="0" indent="0">
              <a:buNone/>
            </a:pPr>
            <a:endParaRPr lang="en-GB" dirty="0"/>
          </a:p>
        </p:txBody>
      </p:sp>
      <p:sp>
        <p:nvSpPr>
          <p:cNvPr id="6" name="Slide Number Placeholder 5"/>
          <p:cNvSpPr>
            <a:spLocks noGrp="1"/>
          </p:cNvSpPr>
          <p:nvPr>
            <p:ph type="sldNum" sz="quarter" idx="12"/>
          </p:nvPr>
        </p:nvSpPr>
        <p:spPr>
          <a:xfrm>
            <a:off x="10513698" y="6282020"/>
            <a:ext cx="764215" cy="365125"/>
          </a:xfrm>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85681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cap="none" dirty="0" smtClean="0"/>
              <a:t>Activity </a:t>
            </a:r>
            <a:endParaRPr lang="en-GB" cap="none" dirty="0"/>
          </a:p>
        </p:txBody>
      </p:sp>
      <p:sp>
        <p:nvSpPr>
          <p:cNvPr id="3" name="Content Placeholder 2"/>
          <p:cNvSpPr>
            <a:spLocks noGrp="1"/>
          </p:cNvSpPr>
          <p:nvPr>
            <p:ph idx="1"/>
          </p:nvPr>
        </p:nvSpPr>
        <p:spPr>
          <a:xfrm>
            <a:off x="838199" y="1825625"/>
            <a:ext cx="11123141" cy="4351338"/>
          </a:xfrm>
          <a:prstGeom prst="rect">
            <a:avLst/>
          </a:prstGeom>
        </p:spPr>
        <p:txBody>
          <a:bodyPr/>
          <a:lstStyle/>
          <a:p>
            <a:pPr marL="0" indent="0">
              <a:buNone/>
            </a:pPr>
            <a:r>
              <a:rPr lang="en-GB" sz="3600" cap="none" dirty="0" smtClean="0"/>
              <a:t>Case studies</a:t>
            </a:r>
          </a:p>
          <a:p>
            <a:pPr marL="0" indent="0">
              <a:buNone/>
            </a:pPr>
            <a:endParaRPr lang="en-GB" cap="none" dirty="0" smtClean="0"/>
          </a:p>
          <a:p>
            <a:pPr marL="514350" indent="-514350">
              <a:buFont typeface="+mj-lt"/>
              <a:buAutoNum type="arabicPeriod"/>
            </a:pPr>
            <a:r>
              <a:rPr lang="en-GB" b="1" cap="none" dirty="0" smtClean="0"/>
              <a:t> </a:t>
            </a:r>
            <a:r>
              <a:rPr lang="en-GB" b="1" dirty="0"/>
              <a:t>I</a:t>
            </a:r>
            <a:r>
              <a:rPr lang="en-GB" b="1" cap="none" dirty="0" smtClean="0"/>
              <a:t>dentify what may be underpinning the observed behaviour?</a:t>
            </a:r>
          </a:p>
          <a:p>
            <a:pPr marL="514350" indent="-514350">
              <a:buFont typeface="+mj-lt"/>
              <a:buAutoNum type="arabicPeriod"/>
            </a:pPr>
            <a:r>
              <a:rPr lang="en-GB" b="1" cap="none" dirty="0" smtClean="0"/>
              <a:t> </a:t>
            </a:r>
            <a:r>
              <a:rPr lang="en-GB" b="1" dirty="0"/>
              <a:t>W</a:t>
            </a:r>
            <a:r>
              <a:rPr lang="en-GB" b="1" cap="none" dirty="0" smtClean="0"/>
              <a:t>hat further questions may you have? </a:t>
            </a:r>
          </a:p>
          <a:p>
            <a:pPr marL="514350" indent="-514350">
              <a:buFont typeface="+mj-lt"/>
              <a:buAutoNum type="arabicPeriod"/>
            </a:pPr>
            <a:r>
              <a:rPr lang="en-GB" b="1" cap="none" dirty="0" smtClean="0"/>
              <a:t> </a:t>
            </a:r>
            <a:r>
              <a:rPr lang="en-GB" b="1" dirty="0" smtClean="0"/>
              <a:t>H</a:t>
            </a:r>
            <a:r>
              <a:rPr lang="en-GB" b="1" cap="none" dirty="0" smtClean="0"/>
              <a:t>ow would you assess? </a:t>
            </a:r>
          </a:p>
          <a:p>
            <a:pPr marL="514350" indent="-514350">
              <a:buFont typeface="+mj-lt"/>
              <a:buAutoNum type="arabicPeriod"/>
            </a:pPr>
            <a:r>
              <a:rPr lang="en-GB" b="1" dirty="0" smtClean="0"/>
              <a:t> W</a:t>
            </a:r>
            <a:r>
              <a:rPr lang="en-GB" b="1" cap="none" dirty="0" smtClean="0"/>
              <a:t>hat information would you be looking for? </a:t>
            </a:r>
          </a:p>
          <a:p>
            <a:pPr marL="514350" indent="-514350">
              <a:buFont typeface="+mj-lt"/>
              <a:buAutoNum type="arabicPeriod"/>
            </a:pPr>
            <a:r>
              <a:rPr lang="en-GB" b="1" cap="none" dirty="0" smtClean="0"/>
              <a:t>What strategies would you consider </a:t>
            </a:r>
            <a:r>
              <a:rPr lang="en-GB" b="1" dirty="0" smtClean="0"/>
              <a:t>? </a:t>
            </a:r>
          </a:p>
          <a:p>
            <a:pPr marL="514350" indent="-514350">
              <a:buFont typeface="+mj-lt"/>
              <a:buAutoNum type="arabicPeriod"/>
            </a:pPr>
            <a:r>
              <a:rPr lang="en-GB" b="1" dirty="0" smtClean="0"/>
              <a:t>H</a:t>
            </a:r>
            <a:r>
              <a:rPr lang="en-GB" b="1" cap="none" dirty="0" smtClean="0"/>
              <a:t>ow would you implement them?  </a:t>
            </a:r>
          </a:p>
        </p:txBody>
      </p:sp>
      <p:sp>
        <p:nvSpPr>
          <p:cNvPr id="6" name="Slide Number Placeholder 5"/>
          <p:cNvSpPr>
            <a:spLocks noGrp="1"/>
          </p:cNvSpPr>
          <p:nvPr>
            <p:ph type="sldNum" sz="quarter" idx="12"/>
          </p:nvPr>
        </p:nvSpPr>
        <p:spPr>
          <a:xfrm>
            <a:off x="10514011" y="6294546"/>
            <a:ext cx="764215" cy="365125"/>
          </a:xfrm>
        </p:spPr>
        <p:txBody>
          <a:bodyPr/>
          <a:lstStyle/>
          <a:p>
            <a:fld id="{6D22F896-40B5-4ADD-8801-0D06FADFA095}" type="slidenum">
              <a:rPr lang="en-US" smtClean="0"/>
              <a:t>43</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5715" y="230188"/>
            <a:ext cx="1825625" cy="1460500"/>
          </a:xfrm>
          <a:prstGeom prst="rect">
            <a:avLst/>
          </a:prstGeom>
        </p:spPr>
      </p:pic>
    </p:spTree>
    <p:extLst>
      <p:ext uri="{BB962C8B-B14F-4D97-AF65-F5344CB8AC3E}">
        <p14:creationId xmlns:p14="http://schemas.microsoft.com/office/powerpoint/2010/main" val="2370857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dirty="0" smtClean="0"/>
              <a:t>Learning Outcomes</a:t>
            </a:r>
            <a:endParaRPr lang="en-GB" dirty="0"/>
          </a:p>
        </p:txBody>
      </p:sp>
      <p:sp>
        <p:nvSpPr>
          <p:cNvPr id="3" name="Content Placeholder 2"/>
          <p:cNvSpPr>
            <a:spLocks noGrp="1"/>
          </p:cNvSpPr>
          <p:nvPr>
            <p:ph idx="1"/>
          </p:nvPr>
        </p:nvSpPr>
        <p:spPr/>
        <p:txBody>
          <a:bodyPr>
            <a:normAutofit/>
          </a:bodyPr>
          <a:lstStyle/>
          <a:p>
            <a:endParaRPr lang="en-GB" dirty="0" smtClean="0"/>
          </a:p>
          <a:p>
            <a:r>
              <a:rPr lang="en-GB" dirty="0" smtClean="0"/>
              <a:t>Practitioners can define the key areas of attachment theory</a:t>
            </a:r>
          </a:p>
          <a:p>
            <a:r>
              <a:rPr lang="en-GB" dirty="0" smtClean="0"/>
              <a:t>Practitioners can explain the rationale of the ecological framework and how the framework makes links between context and behaviour</a:t>
            </a:r>
          </a:p>
          <a:p>
            <a:r>
              <a:rPr lang="en-GB" dirty="0" smtClean="0"/>
              <a:t>Practitioners can reflect on attachment theory and identify potential implications for school systems, planning and teaching practice </a:t>
            </a:r>
          </a:p>
          <a:p>
            <a:r>
              <a:rPr lang="en-GB" dirty="0" smtClean="0"/>
              <a:t>Practitioners can define developmental trauma and identify potential difficulties in forming attachment bonds/developing relationships</a:t>
            </a:r>
          </a:p>
          <a:p>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t>44</a:t>
            </a:fld>
            <a:endParaRPr lang="en-US" dirty="0"/>
          </a:p>
        </p:txBody>
      </p:sp>
    </p:spTree>
    <p:extLst>
      <p:ext uri="{BB962C8B-B14F-4D97-AF65-F5344CB8AC3E}">
        <p14:creationId xmlns:p14="http://schemas.microsoft.com/office/powerpoint/2010/main" val="18957988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Any questions? </a:t>
            </a:r>
            <a:endParaRPr lang="en-GB" dirty="0"/>
          </a:p>
        </p:txBody>
      </p:sp>
      <p:sp>
        <p:nvSpPr>
          <p:cNvPr id="3" name="Subtitle 2"/>
          <p:cNvSpPr>
            <a:spLocks noGrp="1"/>
          </p:cNvSpPr>
          <p:nvPr>
            <p:ph type="subTitle" idx="1"/>
          </p:nvPr>
        </p:nvSpPr>
        <p:spPr/>
        <p:txBody>
          <a:bodyPr/>
          <a:lstStyle/>
          <a:p>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t>45</a:t>
            </a:fld>
            <a:endParaRPr lang="en-US" dirty="0"/>
          </a:p>
        </p:txBody>
      </p:sp>
    </p:spTree>
    <p:extLst>
      <p:ext uri="{BB962C8B-B14F-4D97-AF65-F5344CB8AC3E}">
        <p14:creationId xmlns:p14="http://schemas.microsoft.com/office/powerpoint/2010/main" val="21393011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Tasks</a:t>
            </a:r>
            <a:endParaRPr lang="en-GB" dirty="0"/>
          </a:p>
        </p:txBody>
      </p:sp>
      <p:sp>
        <p:nvSpPr>
          <p:cNvPr id="3" name="Content Placeholder 2"/>
          <p:cNvSpPr>
            <a:spLocks noGrp="1"/>
          </p:cNvSpPr>
          <p:nvPr>
            <p:ph idx="1"/>
          </p:nvPr>
        </p:nvSpPr>
        <p:spPr>
          <a:xfrm>
            <a:off x="838200" y="1825625"/>
            <a:ext cx="10515600" cy="4895850"/>
          </a:xfrm>
        </p:spPr>
        <p:txBody>
          <a:bodyPr>
            <a:normAutofit/>
          </a:bodyPr>
          <a:lstStyle/>
          <a:p>
            <a:r>
              <a:rPr lang="en-GB" dirty="0" smtClean="0"/>
              <a:t>Group Task</a:t>
            </a:r>
          </a:p>
          <a:p>
            <a:pPr marL="0" indent="0">
              <a:buNone/>
            </a:pPr>
            <a:endParaRPr lang="en-GB" dirty="0" smtClean="0"/>
          </a:p>
          <a:p>
            <a:r>
              <a:rPr lang="en-GB" dirty="0" smtClean="0"/>
              <a:t>Two Individual tasks</a:t>
            </a:r>
          </a:p>
          <a:p>
            <a:pPr marL="514350" indent="-514350">
              <a:buAutoNum type="arabicPeriod"/>
            </a:pPr>
            <a:r>
              <a:rPr lang="en-GB" dirty="0" smtClean="0"/>
              <a:t>Complete two functional behavioural analysis</a:t>
            </a:r>
          </a:p>
          <a:p>
            <a:pPr marL="514350" indent="-514350">
              <a:buAutoNum type="arabicPeriod"/>
            </a:pPr>
            <a:r>
              <a:rPr lang="en-GB" dirty="0" smtClean="0"/>
              <a:t>Complete the reflective task sheet for both pupils</a:t>
            </a:r>
          </a:p>
          <a:p>
            <a:pPr marL="0" indent="0">
              <a:buNone/>
            </a:pPr>
            <a:endParaRPr lang="en-GB" dirty="0" smtClean="0"/>
          </a:p>
          <a:p>
            <a:pPr marL="0" indent="0">
              <a:buNone/>
            </a:pPr>
            <a:r>
              <a:rPr lang="en-GB" dirty="0" smtClean="0"/>
              <a:t>Tasks to be completed prior to Session Two: Nurturing Principles</a:t>
            </a:r>
            <a:endParaRPr lang="en-GB" dirty="0"/>
          </a:p>
          <a:p>
            <a:pPr marL="514350" indent="-514350">
              <a:buAutoNum type="arabicPeriod"/>
            </a:pPr>
            <a:endParaRPr lang="en-GB" dirty="0" smtClean="0"/>
          </a:p>
          <a:p>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t>46</a:t>
            </a:fld>
            <a:endParaRPr lang="en-US" dirty="0"/>
          </a:p>
        </p:txBody>
      </p:sp>
    </p:spTree>
    <p:extLst>
      <p:ext uri="{BB962C8B-B14F-4D97-AF65-F5344CB8AC3E}">
        <p14:creationId xmlns:p14="http://schemas.microsoft.com/office/powerpoint/2010/main" val="37999181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Support between training sessions</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t>Please contact your </a:t>
            </a:r>
            <a:r>
              <a:rPr lang="en-GB" smtClean="0"/>
              <a:t>link psychologist and </a:t>
            </a:r>
            <a:r>
              <a:rPr lang="en-GB" dirty="0" smtClean="0"/>
              <a:t>a member of the Psychological Service Nurture Group will </a:t>
            </a:r>
            <a:r>
              <a:rPr lang="en-GB" smtClean="0"/>
              <a:t>contact you</a:t>
            </a:r>
            <a:r>
              <a:rPr lang="en-GB"/>
              <a:t>.</a:t>
            </a: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t>47</a:t>
            </a:fld>
            <a:endParaRPr lang="en-US" dirty="0"/>
          </a:p>
        </p:txBody>
      </p:sp>
    </p:spTree>
    <p:extLst>
      <p:ext uri="{BB962C8B-B14F-4D97-AF65-F5344CB8AC3E}">
        <p14:creationId xmlns:p14="http://schemas.microsoft.com/office/powerpoint/2010/main" val="34741440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resources</a:t>
            </a:r>
            <a:endParaRPr lang="en-GB" dirty="0"/>
          </a:p>
        </p:txBody>
      </p:sp>
      <p:sp>
        <p:nvSpPr>
          <p:cNvPr id="3" name="Content Placeholder 2"/>
          <p:cNvSpPr>
            <a:spLocks noGrp="1"/>
          </p:cNvSpPr>
          <p:nvPr>
            <p:ph idx="1"/>
          </p:nvPr>
        </p:nvSpPr>
        <p:spPr/>
        <p:txBody>
          <a:bodyPr/>
          <a:lstStyle/>
          <a:p>
            <a:r>
              <a:rPr lang="en-GB" dirty="0">
                <a:hlinkClick r:id="rId3"/>
              </a:rPr>
              <a:t>https://</a:t>
            </a:r>
            <a:r>
              <a:rPr lang="en-GB" dirty="0" smtClean="0">
                <a:hlinkClick r:id="rId3"/>
              </a:rPr>
              <a:t>www.youtube.com/watch?v=apzXGEbZht0</a:t>
            </a:r>
            <a:endParaRPr lang="en-GB" dirty="0" smtClean="0"/>
          </a:p>
          <a:p>
            <a:pPr marL="0" indent="0">
              <a:buNone/>
            </a:pPr>
            <a:r>
              <a:rPr lang="en-GB" dirty="0"/>
              <a:t>	</a:t>
            </a:r>
            <a:r>
              <a:rPr lang="en-GB" dirty="0" smtClean="0"/>
              <a:t>Still Face Experiment</a:t>
            </a:r>
          </a:p>
          <a:p>
            <a:pPr marL="0" indent="0">
              <a:buNone/>
            </a:pPr>
            <a:r>
              <a:rPr lang="en-GB" dirty="0">
                <a:hlinkClick r:id="rId4"/>
              </a:rPr>
              <a:t>http://</a:t>
            </a:r>
            <a:r>
              <a:rPr lang="en-GB" dirty="0" smtClean="0">
                <a:hlinkClick r:id="rId4"/>
              </a:rPr>
              <a:t>www.educationscotland.gov.uk/learningandteaching/earlylearningandchildcare/prebirthtothree/nationalguidance/conversations/robinbalbernie.asp</a:t>
            </a:r>
            <a:r>
              <a:rPr lang="en-GB" dirty="0" smtClean="0"/>
              <a:t> </a:t>
            </a:r>
          </a:p>
          <a:p>
            <a:pPr marL="0" indent="0">
              <a:buNone/>
            </a:pPr>
            <a:r>
              <a:rPr lang="en-GB" dirty="0"/>
              <a:t>	</a:t>
            </a:r>
            <a:r>
              <a:rPr lang="en-GB" dirty="0" smtClean="0"/>
              <a:t>Robin </a:t>
            </a:r>
            <a:r>
              <a:rPr lang="en-GB" dirty="0" err="1" smtClean="0"/>
              <a:t>Balbernie</a:t>
            </a:r>
            <a:r>
              <a:rPr lang="en-GB" dirty="0" smtClean="0"/>
              <a:t> – baby brains and relationships</a:t>
            </a: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t>48</a:t>
            </a:fld>
            <a:endParaRPr lang="en-US" dirty="0"/>
          </a:p>
        </p:txBody>
      </p:sp>
    </p:spTree>
    <p:extLst>
      <p:ext uri="{BB962C8B-B14F-4D97-AF65-F5344CB8AC3E}">
        <p14:creationId xmlns:p14="http://schemas.microsoft.com/office/powerpoint/2010/main" val="31337427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2841" y="1223003"/>
            <a:ext cx="9144000" cy="1006475"/>
          </a:xfrm>
        </p:spPr>
        <p:txBody>
          <a:bodyPr/>
          <a:lstStyle/>
          <a:p>
            <a:r>
              <a:rPr lang="en-GB" b="1" dirty="0" smtClean="0">
                <a:solidFill>
                  <a:srgbClr val="D60093"/>
                </a:solidFill>
                <a:latin typeface="Berlin Sans FB Demi" panose="020E0802020502020306" pitchFamily="34" charset="0"/>
              </a:rPr>
              <a:t>Any questions? </a:t>
            </a:r>
            <a:endParaRPr lang="en-GB" b="1" dirty="0">
              <a:solidFill>
                <a:srgbClr val="D60093"/>
              </a:solidFill>
              <a:latin typeface="Berlin Sans FB Demi" panose="020E0802020502020306" pitchFamily="34" charset="0"/>
            </a:endParaRPr>
          </a:p>
        </p:txBody>
      </p:sp>
      <p:sp>
        <p:nvSpPr>
          <p:cNvPr id="3" name="Subtitle 2"/>
          <p:cNvSpPr>
            <a:spLocks noGrp="1"/>
          </p:cNvSpPr>
          <p:nvPr>
            <p:ph type="subTitle" idx="1"/>
          </p:nvPr>
        </p:nvSpPr>
        <p:spPr/>
        <p:txBody>
          <a:bodyPr/>
          <a:lstStyle/>
          <a:p>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t>49</a:t>
            </a:fld>
            <a:endParaRPr lang="en-US" dirty="0"/>
          </a:p>
        </p:txBody>
      </p:sp>
      <p:pic>
        <p:nvPicPr>
          <p:cNvPr id="5" name="Picture 4"/>
          <p:cNvPicPr>
            <a:picLocks noChangeAspect="1"/>
          </p:cNvPicPr>
          <p:nvPr/>
        </p:nvPicPr>
        <p:blipFill>
          <a:blip r:embed="rId3"/>
          <a:stretch>
            <a:fillRect/>
          </a:stretch>
        </p:blipFill>
        <p:spPr>
          <a:xfrm>
            <a:off x="486971" y="621167"/>
            <a:ext cx="5876925" cy="58102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0908" y="2818920"/>
            <a:ext cx="4383155" cy="2988155"/>
          </a:xfrm>
          <a:prstGeom prst="rect">
            <a:avLst/>
          </a:prstGeom>
        </p:spPr>
      </p:pic>
    </p:spTree>
    <p:extLst>
      <p:ext uri="{BB962C8B-B14F-4D97-AF65-F5344CB8AC3E}">
        <p14:creationId xmlns:p14="http://schemas.microsoft.com/office/powerpoint/2010/main" val="384069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Organisation</a:t>
            </a:r>
            <a:endParaRPr lang="en-GB" dirty="0"/>
          </a:p>
        </p:txBody>
      </p:sp>
      <p:sp>
        <p:nvSpPr>
          <p:cNvPr id="3" name="Content Placeholder 2"/>
          <p:cNvSpPr>
            <a:spLocks noGrp="1"/>
          </p:cNvSpPr>
          <p:nvPr>
            <p:ph sz="half" idx="1"/>
          </p:nvPr>
        </p:nvSpPr>
        <p:spPr/>
        <p:txBody>
          <a:bodyPr/>
          <a:lstStyle/>
          <a:p>
            <a:r>
              <a:rPr lang="en-GB" dirty="0" smtClean="0"/>
              <a:t>House Keeping</a:t>
            </a:r>
          </a:p>
          <a:p>
            <a:r>
              <a:rPr lang="en-GB" dirty="0" smtClean="0"/>
              <a:t>Tea and coffee</a:t>
            </a:r>
          </a:p>
          <a:p>
            <a:r>
              <a:rPr lang="en-GB" dirty="0" smtClean="0"/>
              <a:t>Break</a:t>
            </a:r>
          </a:p>
          <a:p>
            <a:r>
              <a:rPr lang="en-GB" dirty="0" smtClean="0"/>
              <a:t>End of discussion signa</a:t>
            </a:r>
            <a:r>
              <a:rPr lang="en-GB" dirty="0"/>
              <a:t>l</a:t>
            </a:r>
          </a:p>
        </p:txBody>
      </p:sp>
      <p:sp>
        <p:nvSpPr>
          <p:cNvPr id="4" name="Content Placeholder 3"/>
          <p:cNvSpPr>
            <a:spLocks noGrp="1"/>
          </p:cNvSpPr>
          <p:nvPr>
            <p:ph sz="half" idx="2"/>
          </p:nvPr>
        </p:nvSpPr>
        <p:spPr/>
        <p:txBody>
          <a:bodyPr/>
          <a:lstStyle/>
          <a:p>
            <a:endParaRPr lang="en-GB" dirty="0"/>
          </a:p>
        </p:txBody>
      </p:sp>
      <p:sp>
        <p:nvSpPr>
          <p:cNvPr id="5" name="Slide Number Placeholder 4"/>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3203455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Intentions</a:t>
            </a:r>
            <a:endParaRPr lang="en-GB" dirty="0"/>
          </a:p>
        </p:txBody>
      </p:sp>
      <p:sp>
        <p:nvSpPr>
          <p:cNvPr id="3" name="Content Placeholder 2"/>
          <p:cNvSpPr>
            <a:spLocks noGrp="1"/>
          </p:cNvSpPr>
          <p:nvPr>
            <p:ph idx="1"/>
          </p:nvPr>
        </p:nvSpPr>
        <p:spPr/>
        <p:txBody>
          <a:bodyPr/>
          <a:lstStyle/>
          <a:p>
            <a:r>
              <a:rPr lang="en-GB" dirty="0" smtClean="0"/>
              <a:t>At the end of the session participants should be able to understand and define the key areas of attachment theory</a:t>
            </a:r>
          </a:p>
          <a:p>
            <a:r>
              <a:rPr lang="en-GB" dirty="0" smtClean="0"/>
              <a:t>Understand what is meant by the ecological framework and how this links with context, child and behaviour</a:t>
            </a:r>
          </a:p>
          <a:p>
            <a:r>
              <a:rPr lang="en-GB" dirty="0" smtClean="0"/>
              <a:t>Reflect on attachment theory with regards to school systems and practice</a:t>
            </a:r>
          </a:p>
          <a:p>
            <a:r>
              <a:rPr lang="en-GB" dirty="0" smtClean="0"/>
              <a:t>Understand the potential impact of trauma on forming attachment bonds and general development</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3998947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71000">
              <a:schemeClr val="accent5">
                <a:lumMod val="0"/>
                <a:lumOff val="100000"/>
              </a:schemeClr>
            </a:gs>
            <a:gs pos="100000">
              <a:schemeClr val="accent5">
                <a:lumMod val="75000"/>
              </a:schemeClr>
            </a:gs>
          </a:gsLst>
          <a:path path="circle">
            <a:fillToRect r="100000" b="10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Activity</a:t>
            </a:r>
            <a:endParaRPr lang="en-GB" dirty="0"/>
          </a:p>
        </p:txBody>
      </p:sp>
      <p:sp>
        <p:nvSpPr>
          <p:cNvPr id="3" name="Content Placeholder 2"/>
          <p:cNvSpPr>
            <a:spLocks noGrp="1"/>
          </p:cNvSpPr>
          <p:nvPr>
            <p:ph idx="1"/>
          </p:nvPr>
        </p:nvSpPr>
        <p:spPr>
          <a:xfrm>
            <a:off x="913774" y="2227327"/>
            <a:ext cx="10363826" cy="3424107"/>
          </a:xfrm>
        </p:spPr>
        <p:txBody>
          <a:bodyPr>
            <a:normAutofit/>
          </a:bodyPr>
          <a:lstStyle/>
          <a:p>
            <a:r>
              <a:rPr lang="en-GB" sz="3200" cap="none" dirty="0" smtClean="0"/>
              <a:t>What does a child need to develop and thrive ?</a:t>
            </a:r>
          </a:p>
          <a:p>
            <a:endParaRPr lang="en-GB" sz="3200" dirty="0"/>
          </a:p>
          <a:p>
            <a:r>
              <a:rPr lang="en-GB" sz="3200" cap="none" dirty="0" smtClean="0"/>
              <a:t>In your group, please record your thoughts on sheet 1 (10 minutes)</a:t>
            </a:r>
          </a:p>
          <a:p>
            <a:pPr marL="0" indent="0">
              <a:buNone/>
            </a:pPr>
            <a:endParaRPr lang="en-GB" sz="3200" cap="none" dirty="0"/>
          </a:p>
        </p:txBody>
      </p:sp>
      <p:sp>
        <p:nvSpPr>
          <p:cNvPr id="6" name="Slide Number Placeholder 5"/>
          <p:cNvSpPr>
            <a:spLocks noGrp="1"/>
          </p:cNvSpPr>
          <p:nvPr>
            <p:ph type="sldNum" sz="quarter" idx="12"/>
          </p:nvPr>
        </p:nvSpPr>
        <p:spPr>
          <a:xfrm>
            <a:off x="10514011" y="6248399"/>
            <a:ext cx="764215" cy="365125"/>
          </a:xfrm>
        </p:spPr>
        <p:txBody>
          <a:bodyPr/>
          <a:lstStyle/>
          <a:p>
            <a:fld id="{6D22F896-40B5-4ADD-8801-0D06FADFA095}" type="slidenum">
              <a:rPr lang="en-US" smtClean="0"/>
              <a:t>7</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9006" y="144546"/>
            <a:ext cx="1537188" cy="1229750"/>
          </a:xfrm>
          <a:prstGeom prst="rect">
            <a:avLst/>
          </a:prstGeom>
        </p:spPr>
      </p:pic>
    </p:spTree>
    <p:extLst>
      <p:ext uri="{BB962C8B-B14F-4D97-AF65-F5344CB8AC3E}">
        <p14:creationId xmlns:p14="http://schemas.microsoft.com/office/powerpoint/2010/main" val="445237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70000">
              <a:schemeClr val="accent5">
                <a:lumMod val="0"/>
                <a:lumOff val="100000"/>
              </a:schemeClr>
            </a:gs>
            <a:gs pos="100000">
              <a:schemeClr val="accent5">
                <a:lumMod val="75000"/>
              </a:schemeClr>
            </a:gs>
          </a:gsLst>
          <a:path path="circle">
            <a:fillToRect r="100000" b="100000"/>
          </a:path>
          <a:tileRect/>
        </a:gra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GB" cap="none" dirty="0" smtClean="0"/>
              <a:t>Ecological Model</a:t>
            </a:r>
          </a:p>
        </p:txBody>
      </p:sp>
      <p:sp>
        <p:nvSpPr>
          <p:cNvPr id="9219" name="Rectangle 3"/>
          <p:cNvSpPr>
            <a:spLocks noGrp="1" noChangeArrowheads="1"/>
          </p:cNvSpPr>
          <p:nvPr>
            <p:ph idx="1"/>
          </p:nvPr>
        </p:nvSpPr>
        <p:spPr>
          <a:prstGeom prst="rect">
            <a:avLst/>
          </a:prstGeom>
        </p:spPr>
        <p:txBody>
          <a:bodyPr/>
          <a:lstStyle/>
          <a:p>
            <a:r>
              <a:rPr lang="en-GB" cap="none" dirty="0" smtClean="0"/>
              <a:t>The Ecological Model (</a:t>
            </a:r>
            <a:r>
              <a:rPr lang="en-GB" cap="none" dirty="0" err="1" smtClean="0"/>
              <a:t>Bronfenbrenner</a:t>
            </a:r>
            <a:r>
              <a:rPr lang="en-GB" cap="none" dirty="0" smtClean="0"/>
              <a:t>, 1979)</a:t>
            </a:r>
          </a:p>
          <a:p>
            <a:r>
              <a:rPr lang="en-GB" dirty="0" err="1" smtClean="0"/>
              <a:t>Bronfenbrenner</a:t>
            </a:r>
            <a:r>
              <a:rPr lang="en-GB" dirty="0" smtClean="0"/>
              <a:t> identified that people exist within five levels of systems with which they interact.</a:t>
            </a:r>
          </a:p>
          <a:p>
            <a:pPr marL="0" indent="0">
              <a:buNone/>
            </a:pPr>
            <a:r>
              <a:rPr lang="en-GB" dirty="0"/>
              <a:t> </a:t>
            </a:r>
            <a:r>
              <a:rPr lang="en-GB" dirty="0" smtClean="0"/>
              <a:t>	- Individual, microsystem, </a:t>
            </a:r>
            <a:r>
              <a:rPr lang="en-GB" dirty="0" err="1" smtClean="0"/>
              <a:t>mesosystem</a:t>
            </a:r>
            <a:r>
              <a:rPr lang="en-GB" dirty="0" smtClean="0"/>
              <a:t>, </a:t>
            </a:r>
            <a:r>
              <a:rPr lang="en-GB" dirty="0" err="1" smtClean="0"/>
              <a:t>exosystem</a:t>
            </a:r>
            <a:r>
              <a:rPr lang="en-GB" dirty="0" smtClean="0"/>
              <a:t>, </a:t>
            </a:r>
            <a:r>
              <a:rPr lang="en-GB" dirty="0" err="1" smtClean="0"/>
              <a:t>macrosystem</a:t>
            </a:r>
            <a:endParaRPr lang="en-GB" cap="none" dirty="0" smtClean="0"/>
          </a:p>
          <a:p>
            <a:pPr eaLnBrk="1" hangingPunct="1">
              <a:buFontTx/>
              <a:buNone/>
            </a:pPr>
            <a:endParaRPr lang="en-GB" cap="none" dirty="0" smtClean="0"/>
          </a:p>
          <a:p>
            <a:r>
              <a:rPr lang="en-GB" cap="none" dirty="0" smtClean="0"/>
              <a:t>These systems impact on each other and these interactions influence our experiences.</a:t>
            </a:r>
          </a:p>
        </p:txBody>
      </p:sp>
      <p:sp>
        <p:nvSpPr>
          <p:cNvPr id="4" name="Slide Number Placeholder 3"/>
          <p:cNvSpPr>
            <a:spLocks noGrp="1"/>
          </p:cNvSpPr>
          <p:nvPr>
            <p:ph type="sldNum" sz="quarter" idx="12"/>
          </p:nvPr>
        </p:nvSpPr>
        <p:spPr>
          <a:xfrm>
            <a:off x="10502720" y="6210581"/>
            <a:ext cx="764215" cy="365125"/>
          </a:xfrm>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2468373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86000">
              <a:srgbClr val="8FA4C7"/>
            </a:gs>
            <a:gs pos="77000">
              <a:schemeClr val="accent5">
                <a:lumMod val="0"/>
                <a:lumOff val="100000"/>
              </a:schemeClr>
            </a:gs>
            <a:gs pos="100000">
              <a:schemeClr val="accent5">
                <a:lumMod val="75000"/>
              </a:schemeClr>
            </a:gs>
          </a:gsLst>
          <a:path path="circle">
            <a:fillToRect r="100000" b="100000"/>
          </a:path>
          <a:tileRect/>
        </a:gradFill>
        <a:effectLst/>
      </p:bgPr>
    </p:bg>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2511425" y="6299201"/>
            <a:ext cx="200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sz="1800">
              <a:latin typeface="Arial" panose="020B0604020202020204" pitchFamily="34" charset="0"/>
            </a:endParaRPr>
          </a:p>
        </p:txBody>
      </p:sp>
      <p:sp>
        <p:nvSpPr>
          <p:cNvPr id="4" name="Slide Number Placeholder 3"/>
          <p:cNvSpPr>
            <a:spLocks noGrp="1"/>
          </p:cNvSpPr>
          <p:nvPr>
            <p:ph type="sldNum" sz="quarter" idx="12"/>
          </p:nvPr>
        </p:nvSpPr>
        <p:spPr>
          <a:xfrm>
            <a:off x="10526537" y="6302247"/>
            <a:ext cx="764215" cy="365125"/>
          </a:xfrm>
        </p:spPr>
        <p:txBody>
          <a:bodyPr/>
          <a:lstStyle/>
          <a:p>
            <a:fld id="{6D22F896-40B5-4ADD-8801-0D06FADFA095}" type="slidenum">
              <a:rPr lang="en-US" smtClean="0"/>
              <a:t>9</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7563" y="421335"/>
            <a:ext cx="5563025" cy="5157139"/>
          </a:xfrm>
          <a:prstGeom prst="rect">
            <a:avLst/>
          </a:prstGeom>
        </p:spPr>
      </p:pic>
      <p:sp>
        <p:nvSpPr>
          <p:cNvPr id="8196" name="Text Box 4"/>
          <p:cNvSpPr txBox="1">
            <a:spLocks noChangeArrowheads="1"/>
          </p:cNvSpPr>
          <p:nvPr/>
        </p:nvSpPr>
        <p:spPr bwMode="auto">
          <a:xfrm>
            <a:off x="2637692" y="5000949"/>
            <a:ext cx="6506308" cy="707886"/>
          </a:xfrm>
          <a:prstGeom prst="rect">
            <a:avLst/>
          </a:prstGeom>
          <a:solidFill>
            <a:schemeClr val="bg1"/>
          </a:solidFill>
          <a:ln>
            <a:noFill/>
          </a:ln>
          <a:effectLs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2000" b="1" dirty="0" err="1" smtClean="0">
                <a:latin typeface="Arial" panose="020B0604020202020204" pitchFamily="34" charset="0"/>
              </a:rPr>
              <a:t>Bronfenbrenner’s</a:t>
            </a:r>
            <a:r>
              <a:rPr lang="en-US" sz="2000" b="1" dirty="0" smtClean="0">
                <a:latin typeface="Arial" panose="020B0604020202020204" pitchFamily="34" charset="0"/>
              </a:rPr>
              <a:t> Ecological </a:t>
            </a:r>
            <a:r>
              <a:rPr lang="en-US" sz="2000" b="1" dirty="0">
                <a:latin typeface="Arial" panose="020B0604020202020204" pitchFamily="34" charset="0"/>
              </a:rPr>
              <a:t>S</a:t>
            </a:r>
            <a:r>
              <a:rPr lang="en-US" sz="2000" b="1" dirty="0" smtClean="0">
                <a:latin typeface="Arial" panose="020B0604020202020204" pitchFamily="34" charset="0"/>
              </a:rPr>
              <a:t>ystems </a:t>
            </a:r>
            <a:r>
              <a:rPr lang="en-US" sz="2000" b="1" dirty="0">
                <a:latin typeface="Arial" panose="020B0604020202020204" pitchFamily="34" charset="0"/>
              </a:rPr>
              <a:t>T</a:t>
            </a:r>
            <a:r>
              <a:rPr lang="en-US" sz="2000" b="1" dirty="0" smtClean="0">
                <a:latin typeface="Arial" panose="020B0604020202020204" pitchFamily="34" charset="0"/>
              </a:rPr>
              <a:t>heory (in </a:t>
            </a:r>
            <a:r>
              <a:rPr lang="en-US" sz="2000" b="1" dirty="0" err="1" smtClean="0">
                <a:latin typeface="Arial" panose="020B0604020202020204" pitchFamily="34" charset="0"/>
              </a:rPr>
              <a:t>Berk</a:t>
            </a:r>
            <a:r>
              <a:rPr lang="en-US" sz="2000" b="1" dirty="0" smtClean="0">
                <a:latin typeface="Arial" panose="020B0604020202020204" pitchFamily="34" charset="0"/>
              </a:rPr>
              <a:t> and Roberts, 2009, p. 28)</a:t>
            </a:r>
            <a:endParaRPr lang="en-US" sz="2000" b="1" dirty="0">
              <a:latin typeface="Arial" panose="020B0604020202020204" pitchFamily="34" charset="0"/>
            </a:endParaRPr>
          </a:p>
        </p:txBody>
      </p:sp>
    </p:spTree>
    <p:extLst>
      <p:ext uri="{BB962C8B-B14F-4D97-AF65-F5344CB8AC3E}">
        <p14:creationId xmlns:p14="http://schemas.microsoft.com/office/powerpoint/2010/main" val="1930272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3139</TotalTime>
  <Words>2128</Words>
  <Application>Microsoft Office PowerPoint</Application>
  <PresentationFormat>Widescreen</PresentationFormat>
  <Paragraphs>529</Paragraphs>
  <Slides>49</Slides>
  <Notes>48</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ＭＳ Ｐゴシック</vt:lpstr>
      <vt:lpstr>Arial</vt:lpstr>
      <vt:lpstr>Berlin Sans FB Demi</vt:lpstr>
      <vt:lpstr>Calibri</vt:lpstr>
      <vt:lpstr>Calibri Light</vt:lpstr>
      <vt:lpstr>Gill Sans MT</vt:lpstr>
      <vt:lpstr>Monotype Sorts</vt:lpstr>
      <vt:lpstr>Times New Roman</vt:lpstr>
      <vt:lpstr>Wingdings</vt:lpstr>
      <vt:lpstr>Wingdings 2</vt:lpstr>
      <vt:lpstr>Office Theme</vt:lpstr>
      <vt:lpstr>Child Emotional Development And Attachment Theory</vt:lpstr>
      <vt:lpstr>Level 1 Nurture Course Overview</vt:lpstr>
      <vt:lpstr>Course overview</vt:lpstr>
      <vt:lpstr>Overview of Tonight’s Session</vt:lpstr>
      <vt:lpstr>Organisation</vt:lpstr>
      <vt:lpstr>Learning Intentions</vt:lpstr>
      <vt:lpstr>Activity</vt:lpstr>
      <vt:lpstr>Ecological Model</vt:lpstr>
      <vt:lpstr>PowerPoint Presentation</vt:lpstr>
      <vt:lpstr>Key life tasks</vt:lpstr>
      <vt:lpstr>PowerPoint Presentation</vt:lpstr>
      <vt:lpstr>Why is attachment important?</vt:lpstr>
      <vt:lpstr>What Is Attachment?</vt:lpstr>
      <vt:lpstr>Attachment Formation And Cognitive Development</vt:lpstr>
      <vt:lpstr>Attachment Theory</vt:lpstr>
      <vt:lpstr>Care-giving And Attachment Types</vt:lpstr>
      <vt:lpstr>Cycle Of Attachment (Secure)</vt:lpstr>
      <vt:lpstr>Secure Attachment</vt:lpstr>
      <vt:lpstr>What does attachment look like?</vt:lpstr>
      <vt:lpstr>Secure Attachment – Impact On Development</vt:lpstr>
      <vt:lpstr>PowerPoint Presentation</vt:lpstr>
      <vt:lpstr>Activity </vt:lpstr>
      <vt:lpstr>Cycle Of Attachment (Insecure)</vt:lpstr>
      <vt:lpstr>Possible Causes Of Breakdown In The Bonding Cycle (risk factors for attachment difficulties)</vt:lpstr>
      <vt:lpstr>Discussion</vt:lpstr>
      <vt:lpstr>Insecure Attachment Types</vt:lpstr>
      <vt:lpstr>PowerPoint Presentation</vt:lpstr>
      <vt:lpstr>Avoidant attachment: behaviours which may be observed </vt:lpstr>
      <vt:lpstr>Avoidant Attachment: </vt:lpstr>
      <vt:lpstr>Resistant/Ambivalent Attachment Pattern Observable Behaviour </vt:lpstr>
      <vt:lpstr>Resistant/Ambivalent Attachment Pattern Observable Behaviour </vt:lpstr>
      <vt:lpstr>Disorganised Attachment </vt:lpstr>
      <vt:lpstr>Disorganised Attachment </vt:lpstr>
      <vt:lpstr>Brain Development Why Love Matters</vt:lpstr>
      <vt:lpstr>Physiological Effects</vt:lpstr>
      <vt:lpstr>Brain Structure</vt:lpstr>
      <vt:lpstr>Fight, flight, freeze</vt:lpstr>
      <vt:lpstr>Brain Scans Of 3 Year Olds</vt:lpstr>
      <vt:lpstr>PowerPoint Presentation</vt:lpstr>
      <vt:lpstr>Brain Systems</vt:lpstr>
      <vt:lpstr>So this means that…</vt:lpstr>
      <vt:lpstr>Why Does…</vt:lpstr>
      <vt:lpstr>Activity </vt:lpstr>
      <vt:lpstr>Learning Outcomes</vt:lpstr>
      <vt:lpstr>Any questions? </vt:lpstr>
      <vt:lpstr>Tasks</vt:lpstr>
      <vt:lpstr>Support between training sessions</vt:lpstr>
      <vt:lpstr>Useful resources</vt:lpstr>
      <vt:lpstr>Any questions? </vt:lpstr>
    </vt:vector>
  </TitlesOfParts>
  <Company>Falkirk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does…</dc:title>
  <dc:creator>Magda Olejniczak</dc:creator>
  <cp:lastModifiedBy>Nick Balchin</cp:lastModifiedBy>
  <cp:revision>166</cp:revision>
  <cp:lastPrinted>2014-02-12T13:35:16Z</cp:lastPrinted>
  <dcterms:created xsi:type="dcterms:W3CDTF">2014-02-12T12:16:32Z</dcterms:created>
  <dcterms:modified xsi:type="dcterms:W3CDTF">2016-05-12T15:36:45Z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