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60" r:id="rId5"/>
    <p:sldId id="261" r:id="rId6"/>
    <p:sldId id="25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Arialle" panose="020B0604020202020204" charset="0"/>
      <p:regular r:id="rId35"/>
    </p:embeddedFont>
    <p:embeddedFont>
      <p:font typeface="Arialle Bold" panose="020B0604020202020204" charset="0"/>
      <p:regular r:id="rId36"/>
    </p:embeddedFont>
    <p:embeddedFont>
      <p:font typeface="Arialle Bold Italics" panose="020B0604020202020204" charset="0"/>
      <p:regular r:id="rId37"/>
    </p:embeddedFont>
    <p:embeddedFont>
      <p:font typeface="Arialle Italics" panose="020B0604020202020204" charset="0"/>
      <p:regular r:id="rId38"/>
    </p:embeddedFont>
    <p:embeddedFont>
      <p:font typeface="Calibri" panose="020F0502020204030204" pitchFamily="34" charset="0"/>
      <p:regular r:id="rId39"/>
      <p:bold r:id="rId40"/>
      <p:italic r:id="rId41"/>
      <p:boldItalic r:id="rId42"/>
    </p:embeddedFont>
    <p:embeddedFont>
      <p:font typeface="Kollektif" panose="020B0604020202020204" charset="0"/>
      <p:regular r:id="rId43"/>
    </p:embeddedFont>
    <p:embeddedFont>
      <p:font typeface="Kollektif Bold" panose="020B0604020202020204" charset="0"/>
      <p:regular r:id="rId44"/>
    </p:embeddedFont>
    <p:embeddedFont>
      <p:font typeface="Open Sans 1 Bold" panose="020B0604020202020204" charset="0"/>
      <p:regular r:id="rId45"/>
    </p:embeddedFont>
    <p:embeddedFont>
      <p:font typeface="Open Sans 2" panose="020B0604020202020204" charset="0"/>
      <p:regular r:id="rId46"/>
    </p:embeddedFont>
    <p:embeddedFont>
      <p:font typeface="Open Sans 2 Bold" panose="020B0604020202020204" charset="0"/>
      <p:regular r:id="rId47"/>
    </p:embeddedFont>
    <p:embeddedFont>
      <p:font typeface="Open Sans 2 Bold Italics"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rench" userId="090465ab-1764-4ea6-a921-879c53993a5b" providerId="ADAL" clId="{B71E6D4B-3EDA-4DFF-BFC4-7CCB06D74875}"/>
    <pc:docChg chg="modSld sldOrd">
      <pc:chgData name="Christopher French" userId="090465ab-1764-4ea6-a921-879c53993a5b" providerId="ADAL" clId="{B71E6D4B-3EDA-4DFF-BFC4-7CCB06D74875}" dt="2023-11-03T09:59:33.401" v="3"/>
      <pc:docMkLst>
        <pc:docMk/>
      </pc:docMkLst>
      <pc:sldChg chg="ord modNotes">
        <pc:chgData name="Christopher French" userId="090465ab-1764-4ea6-a921-879c53993a5b" providerId="ADAL" clId="{B71E6D4B-3EDA-4DFF-BFC4-7CCB06D74875}" dt="2023-11-03T09:59:27.355" v="1"/>
        <pc:sldMkLst>
          <pc:docMk/>
          <pc:sldMk cId="0" sldId="260"/>
        </pc:sldMkLst>
      </pc:sldChg>
      <pc:sldChg chg="ord modNotes">
        <pc:chgData name="Christopher French" userId="090465ab-1764-4ea6-a921-879c53993a5b" providerId="ADAL" clId="{B71E6D4B-3EDA-4DFF-BFC4-7CCB06D74875}" dt="2023-11-03T09:59:33.401" v="3"/>
        <pc:sldMkLst>
          <pc:docMk/>
          <pc:sldMk cId="0" sldId="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 / Lise</a:t>
            </a:r>
          </a:p>
          <a:p>
            <a:endParaRPr lang="en-US"/>
          </a:p>
          <a:p>
            <a:r>
              <a:rPr lang="en-US"/>
              <a:t>Housekeeping </a:t>
            </a:r>
          </a:p>
          <a:p>
            <a:r>
              <a:rPr lang="en-US"/>
              <a:t>Welcome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2 Experience Update Standard </a:t>
            </a:r>
          </a:p>
          <a:p>
            <a:r>
              <a:rPr lang="en-US"/>
              <a:t>We’ve looked at our own understanding of leadership. Definitions in the literature. Do we have a moderated understanding of Leadership??</a:t>
            </a:r>
          </a:p>
          <a:p>
            <a:r>
              <a:rPr lang="en-US"/>
              <a:t>This is our benchmark. It has been agreed for us……..to prevent dubiety……. To allow us to measure ourselves against it. But does it fully capture the aspects of leadership you have discussed this morning?</a:t>
            </a:r>
          </a:p>
          <a:p>
            <a:r>
              <a:rPr lang="en-US"/>
              <a:t>Discuss in pairs</a:t>
            </a:r>
          </a:p>
          <a:p>
            <a:r>
              <a:rPr lang="en-US"/>
              <a:t>How does it articulate with your current role?  </a:t>
            </a:r>
          </a:p>
          <a:p>
            <a:r>
              <a:rPr lang="en-US"/>
              <a:t>No feedback will be sought so please be as honest as you feel 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2 Experience Update Standard </a:t>
            </a:r>
          </a:p>
          <a:p>
            <a:r>
              <a:rPr lang="en-US"/>
              <a:t>We’ve looked at our own understanding of leadership. Definitions in the literature. Do we have a moderated understanding of Leadership??</a:t>
            </a:r>
          </a:p>
          <a:p>
            <a:r>
              <a:rPr lang="en-US"/>
              <a:t>This is our benchmark. It has been agreed for us……..to prevent dubiety……. To allow us to measure ourselves against it. But does it fully capture the aspects of leadership you have discussed this morning?</a:t>
            </a:r>
          </a:p>
          <a:p>
            <a:r>
              <a:rPr lang="en-US"/>
              <a:t>Discuss in pairs</a:t>
            </a:r>
          </a:p>
          <a:p>
            <a:r>
              <a:rPr lang="en-US"/>
              <a:t>How does it articulate with your current role?  </a:t>
            </a:r>
          </a:p>
          <a:p>
            <a:r>
              <a:rPr lang="en-US"/>
              <a:t>No feedback will be sought so please be as honest as you feel 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2 Experience Update Standard </a:t>
            </a:r>
          </a:p>
          <a:p>
            <a:r>
              <a:rPr lang="en-US"/>
              <a:t>We’ve looked at our own understanding of leadership. Definitions in the literature. Do we have a moderated understanding of Leadership??</a:t>
            </a:r>
          </a:p>
          <a:p>
            <a:r>
              <a:rPr lang="en-US"/>
              <a:t>This is our benchmark. It has been agreed for us……..to prevent dubiety……. To allow us to measure ourselves against it. But does it fully capture the aspects of leadership you have discussed this morning?</a:t>
            </a:r>
          </a:p>
          <a:p>
            <a:r>
              <a:rPr lang="en-US"/>
              <a:t>Discuss in pairs</a:t>
            </a:r>
          </a:p>
          <a:p>
            <a:r>
              <a:rPr lang="en-US"/>
              <a:t>How does it articulate with your current role?  </a:t>
            </a:r>
          </a:p>
          <a:p>
            <a:r>
              <a:rPr lang="en-US"/>
              <a:t>No feedback will be sought so please be as honest as you feel 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2 Experience Update Standard </a:t>
            </a:r>
          </a:p>
          <a:p>
            <a:r>
              <a:rPr lang="en-US"/>
              <a:t>We’ve looked at our own understanding of leadership. Definitions in the literature. Do we have a moderated understanding of Leadership??</a:t>
            </a:r>
          </a:p>
          <a:p>
            <a:r>
              <a:rPr lang="en-US"/>
              <a:t>This is our benchmark. It has been agreed for us……..to prevent dubiety……. To allow us to measure ourselves against it. But does it fully capture the aspects of leadership you have discussed this morning?</a:t>
            </a:r>
          </a:p>
          <a:p>
            <a:r>
              <a:rPr lang="en-US"/>
              <a:t>Discuss in pairs</a:t>
            </a:r>
          </a:p>
          <a:p>
            <a:r>
              <a:rPr lang="en-US"/>
              <a:t>How does it articulate with your current role?  </a:t>
            </a:r>
          </a:p>
          <a:p>
            <a:r>
              <a:rPr lang="en-US"/>
              <a:t>No feedback will be sought so please be as honest as you feel 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2 Experience Update Standard </a:t>
            </a:r>
          </a:p>
          <a:p>
            <a:r>
              <a:rPr lang="en-US"/>
              <a:t>We’ve looked at our own understanding of leadership. Definitions in the literature. Do we have a moderated understanding of Leadership??</a:t>
            </a:r>
          </a:p>
          <a:p>
            <a:r>
              <a:rPr lang="en-US"/>
              <a:t>This is our benchmark. It has been agreed for us……..to prevent dubiety……. To allow us to measure ourselves against it. But does it fully capture the aspects of leadership you have discussed this morning?</a:t>
            </a:r>
          </a:p>
          <a:p>
            <a:r>
              <a:rPr lang="en-US"/>
              <a:t>Discuss in pairs</a:t>
            </a:r>
          </a:p>
          <a:p>
            <a:r>
              <a:rPr lang="en-US"/>
              <a:t>How does it articulate with your current role?  </a:t>
            </a:r>
          </a:p>
          <a:p>
            <a:r>
              <a:rPr lang="en-US"/>
              <a:t>No feedback will be sought so please be as honest as you feel 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2 Experience Update Standard </a:t>
            </a:r>
          </a:p>
          <a:p>
            <a:r>
              <a:rPr lang="en-US"/>
              <a:t>We’ve looked at our own understanding of leadership. Definitions in the literature. Do we have a moderated understanding of Leadership??</a:t>
            </a:r>
          </a:p>
          <a:p>
            <a:r>
              <a:rPr lang="en-US"/>
              <a:t>This is our benchmark. It has been agreed for us……..to prevent dubiety……. To allow us to measure ourselves against it. But does it fully capture the aspects of leadership you have discussed this morning?</a:t>
            </a:r>
          </a:p>
          <a:p>
            <a:r>
              <a:rPr lang="en-US"/>
              <a:t>Discuss in pairs</a:t>
            </a:r>
          </a:p>
          <a:p>
            <a:r>
              <a:rPr lang="en-US"/>
              <a:t>How does it articulate with your current role?  </a:t>
            </a:r>
          </a:p>
          <a:p>
            <a:r>
              <a:rPr lang="en-US"/>
              <a:t>No feedback will be sought so please be as honest as you feel 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 / Lise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Louise?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Louise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Louise?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Kerrie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1 </a:t>
            </a:r>
          </a:p>
          <a:p>
            <a:r>
              <a:rPr lang="en-US"/>
              <a:t>Focus/on task </a:t>
            </a:r>
          </a:p>
          <a:p>
            <a:r>
              <a:rPr lang="en-US"/>
              <a:t>http://www.leeds.ac.uk/educol/documents/155096.htm</a:t>
            </a:r>
          </a:p>
          <a:p>
            <a:r>
              <a:rPr lang="en-US"/>
              <a:t>First field – what I know</a:t>
            </a:r>
          </a:p>
          <a:p>
            <a:r>
              <a:rPr lang="en-US"/>
              <a:t>Second field – what else is out there</a:t>
            </a:r>
          </a:p>
          <a:p>
            <a:r>
              <a:rPr lang="en-US"/>
              <a:t>Third field – what can we create together, that’s new</a:t>
            </a:r>
          </a:p>
          <a:p>
            <a:r>
              <a:rPr lang="en-US"/>
              <a:t>Androgogy underpinned by 3 fields</a:t>
            </a:r>
          </a:p>
          <a:p>
            <a:r>
              <a:rPr lang="en-US"/>
              <a:t>Synergy with Inwards, Outwards, Forwards  from HGIOS 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most powerful means of developing leadership is to create an organisational culture, which values the sorts of learning most likely to enhance the capacity of individuals to lead. In identifying such learning, it is firstly necessary to identify the most appropriate mode of learning. Three modes of learning can be identified: shallow, deep and profound. − </a:t>
            </a:r>
          </a:p>
          <a:p>
            <a:r>
              <a:rPr lang="en-US"/>
              <a:t>Shallow learning is concerned with the acquisition of information. It is largely demonstrated through memorisation and replication, and it can result in compliance and dependency. </a:t>
            </a:r>
          </a:p>
          <a:p>
            <a:r>
              <a:rPr lang="en-US"/>
              <a:t>Deep learning, by contrast, is focused on the creation of knowledge through the development of understanding. This means that the knowledge can be applied on the learners own terms. </a:t>
            </a:r>
          </a:p>
          <a:p>
            <a:r>
              <a:rPr lang="en-US"/>
              <a:t>Profound learning describes the situation where knowledge is converted into wisdom and where understanding becomes intuition.</a:t>
            </a:r>
          </a:p>
          <a:p>
            <a:r>
              <a:rPr lang="en-US"/>
              <a:t>Deep and profound learning require two specific learning strategies to really make an impact. </a:t>
            </a:r>
          </a:p>
          <a:p>
            <a:r>
              <a:rPr lang="en-US"/>
              <a:t>Firstly, there has to be the opportunity to reflect to review one’s own practice, to review working with others and to explore how theory and practice interact. Time and space to reflect is an essential component of leadership learning. One of the most significant characteristics of the effective team is the way that it builds in time for individual and shared reflection. Reflection is the means by which we make sense of the world it allows us to clarify, analyse, prioritise and, crucially, to understand.</a:t>
            </a:r>
          </a:p>
          <a:p>
            <a:r>
              <a:rPr lang="en-US"/>
              <a:t>The second component is coaching, which is probably the most powerful learning strategy for developing leadership potential. Coaching is the essential learning relationship and, at its best, has the following characteristics</a:t>
            </a:r>
          </a:p>
          <a:p>
            <a:r>
              <a:rPr lang="en-US"/>
              <a:t>http://www.learnersfirst.net/private/wp-content/uploads/Resource-building-leadership-capacity-John-West-Burnham.pdf</a:t>
            </a:r>
          </a:p>
          <a:p>
            <a:r>
              <a:rPr lang="en-US"/>
              <a:t>Prof John West-Burnham is Professor of Educational Leadership at St Mary’s University, London.  He is a key advisor in the development of the Aquinas Centre for Learning Leadership and Innovation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2 Experience Update Standard </a:t>
            </a:r>
          </a:p>
          <a:p>
            <a:r>
              <a:rPr lang="en-US"/>
              <a:t>We’ve looked at our own understanding of leadership. Definitions in the literature. Do we have a moderated understanding of Leadership??</a:t>
            </a:r>
          </a:p>
          <a:p>
            <a:r>
              <a:rPr lang="en-US"/>
              <a:t>This is our benchmark. It has been agreed for us……..to prevent dubiety……. To allow us to measure ourselves against it. But does it fully capture the aspects of leadership you have discussed this morning?</a:t>
            </a:r>
          </a:p>
          <a:p>
            <a:r>
              <a:rPr lang="en-US"/>
              <a:t>Discuss in pairs</a:t>
            </a:r>
          </a:p>
          <a:p>
            <a:r>
              <a:rPr lang="en-US"/>
              <a:t>How does it articulate with your current role?  </a:t>
            </a:r>
          </a:p>
          <a:p>
            <a:r>
              <a:rPr lang="en-US"/>
              <a:t>No feedback will be sought so please be as honest as you feel 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4183" y="1307100"/>
            <a:ext cx="15087730" cy="4265956"/>
            <a:chOff x="0" y="0"/>
            <a:chExt cx="20116974" cy="5687941"/>
          </a:xfrm>
        </p:grpSpPr>
        <p:sp>
          <p:nvSpPr>
            <p:cNvPr id="3" name="TextBox 3"/>
            <p:cNvSpPr txBox="1"/>
            <p:nvPr/>
          </p:nvSpPr>
          <p:spPr>
            <a:xfrm>
              <a:off x="0" y="513538"/>
              <a:ext cx="20116974" cy="5174403"/>
            </a:xfrm>
            <a:prstGeom prst="rect">
              <a:avLst/>
            </a:prstGeom>
          </p:spPr>
          <p:txBody>
            <a:bodyPr lIns="0" tIns="0" rIns="0" bIns="0" rtlCol="0" anchor="t">
              <a:spAutoFit/>
            </a:bodyPr>
            <a:lstStyle/>
            <a:p>
              <a:pPr algn="just">
                <a:lnSpc>
                  <a:spcPts val="5808"/>
                </a:lnSpc>
              </a:pPr>
              <a:r>
                <a:rPr lang="en-US" sz="4800" spc="220">
                  <a:solidFill>
                    <a:srgbClr val="00A7B2"/>
                  </a:solidFill>
                  <a:latin typeface="Open Sans 1 Bold"/>
                </a:rPr>
                <a:t>CONNECTED AND COLLABORATIVE </a:t>
              </a:r>
            </a:p>
            <a:p>
              <a:pPr algn="just">
                <a:lnSpc>
                  <a:spcPts val="5808"/>
                </a:lnSpc>
              </a:pPr>
              <a:r>
                <a:rPr lang="en-US" sz="4800" spc="220">
                  <a:solidFill>
                    <a:srgbClr val="00A7B2"/>
                  </a:solidFill>
                  <a:latin typeface="Open Sans 1 Bold"/>
                </a:rPr>
                <a:t>SYSTEMS LEADERSHIP </a:t>
              </a:r>
            </a:p>
            <a:p>
              <a:pPr algn="just">
                <a:lnSpc>
                  <a:spcPts val="5808"/>
                </a:lnSpc>
              </a:pPr>
              <a:endParaRPr lang="en-US" sz="4800" spc="220">
                <a:solidFill>
                  <a:srgbClr val="00A7B2"/>
                </a:solidFill>
                <a:latin typeface="Open Sans 1 Bold"/>
              </a:endParaRPr>
            </a:p>
            <a:p>
              <a:pPr algn="just">
                <a:lnSpc>
                  <a:spcPts val="4477"/>
                </a:lnSpc>
              </a:pPr>
              <a:r>
                <a:rPr lang="en-US" sz="3700" spc="170">
                  <a:solidFill>
                    <a:srgbClr val="00A7B2"/>
                  </a:solidFill>
                  <a:latin typeface="Open Sans 1 Bold"/>
                </a:rPr>
                <a:t>NOVEMBER 2023</a:t>
              </a:r>
            </a:p>
            <a:p>
              <a:pPr algn="just">
                <a:lnSpc>
                  <a:spcPts val="4477"/>
                </a:lnSpc>
              </a:pPr>
              <a:endParaRPr lang="en-US" sz="3700" spc="170">
                <a:solidFill>
                  <a:srgbClr val="00A7B2"/>
                </a:solidFill>
                <a:latin typeface="Open Sans 1 Bold"/>
              </a:endParaRPr>
            </a:p>
            <a:p>
              <a:pPr algn="just">
                <a:lnSpc>
                  <a:spcPts val="4477"/>
                </a:lnSpc>
              </a:pPr>
              <a:endParaRPr lang="en-US" sz="3700" spc="170">
                <a:solidFill>
                  <a:srgbClr val="00A7B2"/>
                </a:solidFill>
                <a:latin typeface="Open Sans 1 Bold"/>
              </a:endParaRPr>
            </a:p>
          </p:txBody>
        </p:sp>
        <p:sp>
          <p:nvSpPr>
            <p:cNvPr id="4" name="TextBox 4"/>
            <p:cNvSpPr txBox="1"/>
            <p:nvPr/>
          </p:nvSpPr>
          <p:spPr>
            <a:xfrm>
              <a:off x="0" y="-19050"/>
              <a:ext cx="20116974" cy="313269"/>
            </a:xfrm>
            <a:prstGeom prst="rect">
              <a:avLst/>
            </a:prstGeom>
          </p:spPr>
          <p:txBody>
            <a:bodyPr lIns="0" tIns="0" rIns="0" bIns="0" rtlCol="0" anchor="t">
              <a:spAutoFit/>
            </a:bodyPr>
            <a:lstStyle/>
            <a:p>
              <a:pPr algn="l">
                <a:lnSpc>
                  <a:spcPts val="1800"/>
                </a:lnSpc>
              </a:pPr>
              <a:endParaRPr/>
            </a:p>
          </p:txBody>
        </p:sp>
      </p:grpSp>
      <p:sp>
        <p:nvSpPr>
          <p:cNvPr id="5" name="Freeform 5"/>
          <p:cNvSpPr/>
          <p:nvPr/>
        </p:nvSpPr>
        <p:spPr>
          <a:xfrm>
            <a:off x="15223426" y="5929427"/>
            <a:ext cx="2741486" cy="4114800"/>
          </a:xfrm>
          <a:custGeom>
            <a:avLst/>
            <a:gdLst/>
            <a:ahLst/>
            <a:cxnLst/>
            <a:rect l="l" t="t" r="r" b="b"/>
            <a:pathLst>
              <a:path w="2741486" h="4114800">
                <a:moveTo>
                  <a:pt x="0" y="0"/>
                </a:moveTo>
                <a:lnTo>
                  <a:pt x="2741485" y="0"/>
                </a:lnTo>
                <a:lnTo>
                  <a:pt x="274148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359003" y="8472373"/>
            <a:ext cx="3741552" cy="1571855"/>
          </a:xfrm>
          <a:custGeom>
            <a:avLst/>
            <a:gdLst/>
            <a:ahLst/>
            <a:cxnLst/>
            <a:rect l="l" t="t" r="r" b="b"/>
            <a:pathLst>
              <a:path w="3741552" h="1571855">
                <a:moveTo>
                  <a:pt x="0" y="0"/>
                </a:moveTo>
                <a:lnTo>
                  <a:pt x="3741552" y="0"/>
                </a:lnTo>
                <a:lnTo>
                  <a:pt x="3741552" y="1571854"/>
                </a:lnTo>
                <a:lnTo>
                  <a:pt x="0" y="1571854"/>
                </a:lnTo>
                <a:lnTo>
                  <a:pt x="0" y="0"/>
                </a:lnTo>
                <a:close/>
              </a:path>
            </a:pathLst>
          </a:custGeom>
          <a:blipFill>
            <a:blip r:embed="rId5"/>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95809" y="1953589"/>
            <a:ext cx="8106220" cy="6379822"/>
          </a:xfrm>
          <a:custGeom>
            <a:avLst/>
            <a:gdLst/>
            <a:ahLst/>
            <a:cxnLst/>
            <a:rect l="l" t="t" r="r" b="b"/>
            <a:pathLst>
              <a:path w="8106220" h="6379822">
                <a:moveTo>
                  <a:pt x="0" y="0"/>
                </a:moveTo>
                <a:lnTo>
                  <a:pt x="8106220" y="0"/>
                </a:lnTo>
                <a:lnTo>
                  <a:pt x="8106220" y="6379822"/>
                </a:lnTo>
                <a:lnTo>
                  <a:pt x="0" y="6379822"/>
                </a:lnTo>
                <a:lnTo>
                  <a:pt x="0" y="0"/>
                </a:lnTo>
                <a:close/>
              </a:path>
            </a:pathLst>
          </a:custGeom>
          <a:blipFill>
            <a:blip r:embed="rId2"/>
            <a:stretch>
              <a:fillRect/>
            </a:stretch>
          </a:blipFill>
          <a:ln w="38100" cap="sq">
            <a:solidFill>
              <a:srgbClr val="00A7B2"/>
            </a:solidFill>
            <a:prstDash val="solid"/>
            <a:miter/>
          </a:ln>
        </p:spPr>
      </p:sp>
      <p:sp>
        <p:nvSpPr>
          <p:cNvPr id="3" name="TextBox 3"/>
          <p:cNvSpPr txBox="1"/>
          <p:nvPr/>
        </p:nvSpPr>
        <p:spPr>
          <a:xfrm>
            <a:off x="585971" y="9075052"/>
            <a:ext cx="17116058" cy="438150"/>
          </a:xfrm>
          <a:prstGeom prst="rect">
            <a:avLst/>
          </a:prstGeom>
        </p:spPr>
        <p:txBody>
          <a:bodyPr lIns="0" tIns="0" rIns="0" bIns="0" rtlCol="0" anchor="t">
            <a:spAutoFit/>
          </a:bodyPr>
          <a:lstStyle/>
          <a:p>
            <a:pPr algn="l">
              <a:lnSpc>
                <a:spcPts val="3463"/>
              </a:lnSpc>
              <a:spcBef>
                <a:spcPct val="0"/>
              </a:spcBef>
            </a:pPr>
            <a:r>
              <a:rPr lang="en-US" sz="2886">
                <a:solidFill>
                  <a:srgbClr val="FCFCFB"/>
                </a:solidFill>
                <a:latin typeface="Open Sans 2 Bold"/>
              </a:rPr>
              <a:t>T</a:t>
            </a:r>
          </a:p>
        </p:txBody>
      </p:sp>
      <p:sp>
        <p:nvSpPr>
          <p:cNvPr id="4" name="TextBox 4"/>
          <p:cNvSpPr txBox="1"/>
          <p:nvPr/>
        </p:nvSpPr>
        <p:spPr>
          <a:xfrm>
            <a:off x="585971" y="480483"/>
            <a:ext cx="11569701" cy="572521"/>
          </a:xfrm>
          <a:prstGeom prst="rect">
            <a:avLst/>
          </a:prstGeom>
        </p:spPr>
        <p:txBody>
          <a:bodyPr lIns="0" tIns="0" rIns="0" bIns="0" rtlCol="0" anchor="t">
            <a:spAutoFit/>
          </a:bodyPr>
          <a:lstStyle/>
          <a:p>
            <a:pPr>
              <a:lnSpc>
                <a:spcPts val="4216"/>
              </a:lnSpc>
              <a:spcBef>
                <a:spcPct val="0"/>
              </a:spcBef>
            </a:pPr>
            <a:r>
              <a:rPr lang="en-US" sz="3833">
                <a:solidFill>
                  <a:srgbClr val="00ABB5"/>
                </a:solidFill>
                <a:latin typeface="Arialle Bold"/>
              </a:rPr>
              <a:t>Support  </a:t>
            </a:r>
          </a:p>
        </p:txBody>
      </p:sp>
      <p:sp>
        <p:nvSpPr>
          <p:cNvPr id="5" name="TextBox 5"/>
          <p:cNvSpPr txBox="1"/>
          <p:nvPr/>
        </p:nvSpPr>
        <p:spPr>
          <a:xfrm>
            <a:off x="585971" y="2063961"/>
            <a:ext cx="8902495" cy="7193148"/>
          </a:xfrm>
          <a:prstGeom prst="rect">
            <a:avLst/>
          </a:prstGeom>
        </p:spPr>
        <p:txBody>
          <a:bodyPr lIns="0" tIns="0" rIns="0" bIns="0" rtlCol="0" anchor="t">
            <a:spAutoFit/>
          </a:bodyPr>
          <a:lstStyle/>
          <a:p>
            <a:pPr>
              <a:lnSpc>
                <a:spcPts val="3556"/>
              </a:lnSpc>
            </a:pPr>
            <a:r>
              <a:rPr lang="en-US" sz="3233">
                <a:solidFill>
                  <a:srgbClr val="00ABB5"/>
                </a:solidFill>
                <a:latin typeface="Arialle Bold"/>
              </a:rPr>
              <a:t>Connected and Collaborative Resource </a:t>
            </a:r>
          </a:p>
          <a:p>
            <a:pPr>
              <a:lnSpc>
                <a:spcPts val="3556"/>
              </a:lnSpc>
            </a:pPr>
            <a:endParaRPr lang="en-US" sz="3233">
              <a:solidFill>
                <a:srgbClr val="00ABB5"/>
              </a:solidFill>
              <a:latin typeface="Arialle Bold"/>
            </a:endParaRPr>
          </a:p>
          <a:p>
            <a:pPr>
              <a:lnSpc>
                <a:spcPts val="3556"/>
              </a:lnSpc>
              <a:spcBef>
                <a:spcPct val="0"/>
              </a:spcBef>
            </a:pPr>
            <a:r>
              <a:rPr lang="en-US" sz="3233">
                <a:solidFill>
                  <a:srgbClr val="00ABB5"/>
                </a:solidFill>
                <a:latin typeface="Arialle"/>
              </a:rPr>
              <a:t>A recent addition to the suite of professional learning resources, based on feedback from school leaders, is the EiH Connected and Collaborative Resource. </a:t>
            </a:r>
          </a:p>
          <a:p>
            <a:pPr>
              <a:lnSpc>
                <a:spcPts val="3556"/>
              </a:lnSpc>
              <a:spcBef>
                <a:spcPct val="0"/>
              </a:spcBef>
            </a:pPr>
            <a:endParaRPr lang="en-US" sz="3233">
              <a:solidFill>
                <a:srgbClr val="00ABB5"/>
              </a:solidFill>
              <a:latin typeface="Arialle"/>
            </a:endParaRPr>
          </a:p>
          <a:p>
            <a:pPr>
              <a:lnSpc>
                <a:spcPts val="3556"/>
              </a:lnSpc>
              <a:spcBef>
                <a:spcPct val="0"/>
              </a:spcBef>
            </a:pPr>
            <a:r>
              <a:rPr lang="en-US" sz="3233">
                <a:solidFill>
                  <a:srgbClr val="00ABB5"/>
                </a:solidFill>
                <a:latin typeface="Arialle"/>
              </a:rPr>
              <a:t>This is an online curated space where participants will find EiH Core Learn presentations, recommended reading, podcasts and relevant policy documents. It was developed in response to feedback from headteachers who found navigating and sourcing key professional learning resources and policy documents challenging.</a:t>
            </a:r>
          </a:p>
          <a:p>
            <a:pPr>
              <a:lnSpc>
                <a:spcPts val="3556"/>
              </a:lnSpc>
              <a:spcBef>
                <a:spcPct val="0"/>
              </a:spcBef>
            </a:pPr>
            <a:endParaRPr lang="en-US" sz="3233">
              <a:solidFill>
                <a:srgbClr val="00ABB5"/>
              </a:solidFill>
              <a:latin typeface="Ariall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4108" y="323806"/>
            <a:ext cx="17810510" cy="10648415"/>
          </a:xfrm>
          <a:prstGeom prst="rect">
            <a:avLst/>
          </a:prstGeom>
        </p:spPr>
        <p:txBody>
          <a:bodyPr lIns="0" tIns="0" rIns="0" bIns="0" rtlCol="0" anchor="t">
            <a:spAutoFit/>
          </a:bodyPr>
          <a:lstStyle/>
          <a:p>
            <a:pPr>
              <a:lnSpc>
                <a:spcPts val="6096"/>
              </a:lnSpc>
            </a:pPr>
            <a:r>
              <a:rPr lang="en-US" sz="5541">
                <a:solidFill>
                  <a:srgbClr val="00ABB5"/>
                </a:solidFill>
                <a:latin typeface="Arialle"/>
              </a:rPr>
              <a:t>Emerging Areas of Enquiry</a:t>
            </a:r>
          </a:p>
          <a:p>
            <a:pPr>
              <a:lnSpc>
                <a:spcPts val="3670"/>
              </a:lnSpc>
            </a:pPr>
            <a:endParaRPr lang="en-US" sz="5541">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Curriculum to engage all learners</a:t>
            </a:r>
          </a:p>
          <a:p>
            <a:pPr>
              <a:lnSpc>
                <a:spcPts val="2666"/>
              </a:lnSpc>
            </a:pPr>
            <a:endParaRPr lang="en-US" sz="2424">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Quality of experience between P7 -S1 (Pupil Engagement, Progression in Learning, Process and Systems)</a:t>
            </a:r>
          </a:p>
          <a:p>
            <a:pPr>
              <a:lnSpc>
                <a:spcPts val="2666"/>
              </a:lnSpc>
            </a:pPr>
            <a:endParaRPr lang="en-US" sz="2424">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Revolution! (Accountability: Supporting and safeguarding for school leaders, reporting/monitoring what we value)</a:t>
            </a:r>
          </a:p>
          <a:p>
            <a:pPr>
              <a:lnSpc>
                <a:spcPts val="2666"/>
              </a:lnSpc>
            </a:pPr>
            <a:endParaRPr lang="en-US" sz="2424">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Tackling the poverty related attainment gap: What improves outcomes for key learners? </a:t>
            </a:r>
          </a:p>
          <a:p>
            <a:pPr>
              <a:lnSpc>
                <a:spcPts val="2666"/>
              </a:lnSpc>
            </a:pPr>
            <a:endParaRPr lang="en-US" sz="2424">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‘How do we measure and report what we value?</a:t>
            </a:r>
          </a:p>
          <a:p>
            <a:pPr>
              <a:lnSpc>
                <a:spcPts val="2666"/>
              </a:lnSpc>
            </a:pPr>
            <a:endParaRPr lang="en-US" sz="2424">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Curriculum design for the 21st century</a:t>
            </a:r>
          </a:p>
          <a:p>
            <a:pPr>
              <a:lnSpc>
                <a:spcPts val="2666"/>
              </a:lnSpc>
            </a:pPr>
            <a:endParaRPr lang="en-US" sz="2424">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Building a future curriculum: Exploring the potential of IDL to meet the needs identified in the National Discussion and ‘Scotland’s Curriculum)</a:t>
            </a:r>
          </a:p>
          <a:p>
            <a:pPr>
              <a:lnSpc>
                <a:spcPts val="2666"/>
              </a:lnSpc>
            </a:pPr>
            <a:endParaRPr lang="en-US" sz="2424">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Innovative Practice: Recognition, sharing and upscaling, sourcing expertise in the system</a:t>
            </a:r>
          </a:p>
          <a:p>
            <a:pPr>
              <a:lnSpc>
                <a:spcPts val="2666"/>
              </a:lnSpc>
            </a:pPr>
            <a:endParaRPr lang="en-US" sz="2424">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Exploring literacy assessments at First level to ensure equity for ASN pupils</a:t>
            </a:r>
          </a:p>
          <a:p>
            <a:pPr>
              <a:lnSpc>
                <a:spcPts val="2666"/>
              </a:lnSpc>
            </a:pPr>
            <a:endParaRPr lang="en-US" sz="2424">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Rights vs Reality </a:t>
            </a:r>
          </a:p>
          <a:p>
            <a:pPr>
              <a:lnSpc>
                <a:spcPts val="2666"/>
              </a:lnSpc>
            </a:pPr>
            <a:endParaRPr lang="en-US" sz="2424">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The disconnect between GTCS standards, teacher professionalism development and the impact on the classroom </a:t>
            </a:r>
          </a:p>
          <a:p>
            <a:pPr>
              <a:lnSpc>
                <a:spcPts val="2666"/>
              </a:lnSpc>
            </a:pPr>
            <a:endParaRPr lang="en-US" sz="2424">
              <a:solidFill>
                <a:srgbClr val="00ABB5"/>
              </a:solidFill>
              <a:latin typeface="Arialle"/>
            </a:endParaRPr>
          </a:p>
          <a:p>
            <a:pPr marL="523378" lvl="1" indent="-261689">
              <a:lnSpc>
                <a:spcPts val="2666"/>
              </a:lnSpc>
              <a:buFont typeface="Arial"/>
              <a:buChar char="•"/>
            </a:pPr>
            <a:r>
              <a:rPr lang="en-US" sz="2424">
                <a:solidFill>
                  <a:srgbClr val="00ABB5"/>
                </a:solidFill>
                <a:latin typeface="Arialle"/>
              </a:rPr>
              <a:t>How do we equip children and young people to become change makers/system leaders and how do we measure and validate the success?</a:t>
            </a:r>
          </a:p>
          <a:p>
            <a:pPr>
              <a:lnSpc>
                <a:spcPts val="3003"/>
              </a:lnSpc>
            </a:pPr>
            <a:endParaRPr lang="en-US" sz="2424">
              <a:solidFill>
                <a:srgbClr val="00ABB5"/>
              </a:solidFill>
              <a:latin typeface="Arialle"/>
            </a:endParaRPr>
          </a:p>
          <a:p>
            <a:pPr>
              <a:lnSpc>
                <a:spcPts val="3003"/>
              </a:lnSpc>
            </a:pPr>
            <a:endParaRPr lang="en-US" sz="2424">
              <a:solidFill>
                <a:srgbClr val="00ABB5"/>
              </a:solidFill>
              <a:latin typeface="Arialle"/>
            </a:endParaRPr>
          </a:p>
          <a:p>
            <a:pPr>
              <a:lnSpc>
                <a:spcPts val="2425"/>
              </a:lnSpc>
              <a:spcBef>
                <a:spcPct val="0"/>
              </a:spcBef>
            </a:pPr>
            <a:endParaRPr lang="en-US" sz="2424">
              <a:solidFill>
                <a:srgbClr val="00ABB5"/>
              </a:solidFill>
              <a:latin typeface="Arialle"/>
            </a:endParaRPr>
          </a:p>
        </p:txBody>
      </p:sp>
      <p:sp>
        <p:nvSpPr>
          <p:cNvPr id="3" name="Freeform 3"/>
          <p:cNvSpPr/>
          <p:nvPr/>
        </p:nvSpPr>
        <p:spPr>
          <a:xfrm>
            <a:off x="16049030" y="295231"/>
            <a:ext cx="1985588" cy="1985588"/>
          </a:xfrm>
          <a:custGeom>
            <a:avLst/>
            <a:gdLst/>
            <a:ahLst/>
            <a:cxnLst/>
            <a:rect l="l" t="t" r="r" b="b"/>
            <a:pathLst>
              <a:path w="1985588" h="1985588">
                <a:moveTo>
                  <a:pt x="0" y="0"/>
                </a:moveTo>
                <a:lnTo>
                  <a:pt x="1985588" y="0"/>
                </a:lnTo>
                <a:lnTo>
                  <a:pt x="1985588" y="1985589"/>
                </a:lnTo>
                <a:lnTo>
                  <a:pt x="0" y="19855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5971" y="739370"/>
            <a:ext cx="17171614" cy="8617315"/>
          </a:xfrm>
          <a:prstGeom prst="rect">
            <a:avLst/>
          </a:prstGeom>
        </p:spPr>
        <p:txBody>
          <a:bodyPr lIns="0" tIns="0" rIns="0" bIns="0" rtlCol="0" anchor="t">
            <a:spAutoFit/>
          </a:bodyPr>
          <a:lstStyle/>
          <a:p>
            <a:pPr>
              <a:lnSpc>
                <a:spcPts val="4045"/>
              </a:lnSpc>
            </a:pPr>
            <a:r>
              <a:rPr lang="en-US" sz="3678">
                <a:solidFill>
                  <a:srgbClr val="00ABB5"/>
                </a:solidFill>
                <a:latin typeface="Arialle Bold"/>
              </a:rPr>
              <a:t>Process and next steps </a:t>
            </a:r>
          </a:p>
          <a:p>
            <a:pPr>
              <a:lnSpc>
                <a:spcPts val="4045"/>
              </a:lnSpc>
            </a:pPr>
            <a:endParaRPr lang="en-US" sz="3678">
              <a:solidFill>
                <a:srgbClr val="00ABB5"/>
              </a:solidFill>
              <a:latin typeface="Arialle Bold"/>
            </a:endParaRPr>
          </a:p>
          <a:p>
            <a:pPr>
              <a:lnSpc>
                <a:spcPts val="4045"/>
              </a:lnSpc>
            </a:pPr>
            <a:r>
              <a:rPr lang="en-US" sz="3678">
                <a:solidFill>
                  <a:srgbClr val="00ABB5"/>
                </a:solidFill>
                <a:latin typeface="Arialle"/>
              </a:rPr>
              <a:t>Collaborative enquiry is a structure in which members of a professional learning community come together to systematically examine their educational practices, to:</a:t>
            </a:r>
          </a:p>
          <a:p>
            <a:pPr>
              <a:lnSpc>
                <a:spcPts val="4045"/>
              </a:lnSpc>
            </a:pPr>
            <a:endParaRPr lang="en-US" sz="3678">
              <a:solidFill>
                <a:srgbClr val="00ABB5"/>
              </a:solidFill>
              <a:latin typeface="Arialle"/>
            </a:endParaRPr>
          </a:p>
          <a:p>
            <a:pPr marL="794117" lvl="1" indent="-397059">
              <a:lnSpc>
                <a:spcPts val="4045"/>
              </a:lnSpc>
              <a:buFont typeface="Arial"/>
              <a:buChar char="•"/>
            </a:pPr>
            <a:r>
              <a:rPr lang="en-US" sz="3678">
                <a:solidFill>
                  <a:srgbClr val="00ABB5"/>
                </a:solidFill>
                <a:latin typeface="Arialle"/>
              </a:rPr>
              <a:t>Ask questions </a:t>
            </a:r>
          </a:p>
          <a:p>
            <a:pPr marL="794117" lvl="1" indent="-397059">
              <a:lnSpc>
                <a:spcPts val="4045"/>
              </a:lnSpc>
              <a:buFont typeface="Arial"/>
              <a:buChar char="•"/>
            </a:pPr>
            <a:r>
              <a:rPr lang="en-US" sz="3678">
                <a:solidFill>
                  <a:srgbClr val="00ABB5"/>
                </a:solidFill>
                <a:latin typeface="Arialle"/>
              </a:rPr>
              <a:t>Develop a theory of action </a:t>
            </a:r>
          </a:p>
          <a:p>
            <a:pPr marL="794117" lvl="1" indent="-397059">
              <a:lnSpc>
                <a:spcPts val="4045"/>
              </a:lnSpc>
              <a:buFont typeface="Arial"/>
              <a:buChar char="•"/>
            </a:pPr>
            <a:r>
              <a:rPr lang="en-US" sz="3678">
                <a:solidFill>
                  <a:srgbClr val="00ABB5"/>
                </a:solidFill>
                <a:latin typeface="Arialle"/>
              </a:rPr>
              <a:t>Determine action steps</a:t>
            </a:r>
          </a:p>
          <a:p>
            <a:pPr marL="794117" lvl="1" indent="-397059">
              <a:lnSpc>
                <a:spcPts val="4045"/>
              </a:lnSpc>
              <a:buFont typeface="Arial"/>
              <a:buChar char="•"/>
            </a:pPr>
            <a:r>
              <a:rPr lang="en-US" sz="3678">
                <a:solidFill>
                  <a:srgbClr val="00ABB5"/>
                </a:solidFill>
                <a:latin typeface="Arialle"/>
              </a:rPr>
              <a:t>Develop and test hypotheses</a:t>
            </a:r>
          </a:p>
          <a:p>
            <a:pPr marL="794117" lvl="1" indent="-397059">
              <a:lnSpc>
                <a:spcPts val="4045"/>
              </a:lnSpc>
              <a:buFont typeface="Arial"/>
              <a:buChar char="•"/>
            </a:pPr>
            <a:r>
              <a:rPr lang="en-US" sz="3678">
                <a:solidFill>
                  <a:srgbClr val="00ABB5"/>
                </a:solidFill>
                <a:latin typeface="Arialle"/>
              </a:rPr>
              <a:t>Gather and analyse evidence</a:t>
            </a:r>
          </a:p>
          <a:p>
            <a:pPr marL="794117" lvl="1" indent="-397059">
              <a:lnSpc>
                <a:spcPts val="4045"/>
              </a:lnSpc>
              <a:buFont typeface="Arial"/>
              <a:buChar char="•"/>
            </a:pPr>
            <a:r>
              <a:rPr lang="en-US" sz="3678">
                <a:solidFill>
                  <a:srgbClr val="00ABB5"/>
                </a:solidFill>
                <a:latin typeface="Arialle"/>
              </a:rPr>
              <a:t>Assess impact of their actions</a:t>
            </a:r>
          </a:p>
          <a:p>
            <a:pPr marL="794117" lvl="1" indent="-397059">
              <a:lnSpc>
                <a:spcPts val="4045"/>
              </a:lnSpc>
              <a:buFont typeface="Arial"/>
              <a:buChar char="•"/>
            </a:pPr>
            <a:r>
              <a:rPr lang="en-US" sz="3678">
                <a:solidFill>
                  <a:srgbClr val="00ABB5"/>
                </a:solidFill>
                <a:latin typeface="Arialle"/>
              </a:rPr>
              <a:t>Share and celebrate the learning</a:t>
            </a:r>
          </a:p>
          <a:p>
            <a:pPr marL="794117" lvl="1" indent="-397059">
              <a:lnSpc>
                <a:spcPts val="4045"/>
              </a:lnSpc>
              <a:buFont typeface="Arial"/>
              <a:buChar char="•"/>
            </a:pPr>
            <a:r>
              <a:rPr lang="en-US" sz="3678">
                <a:solidFill>
                  <a:srgbClr val="00ABB5"/>
                </a:solidFill>
                <a:latin typeface="Arialle"/>
              </a:rPr>
              <a:t>Debrief the process</a:t>
            </a:r>
          </a:p>
          <a:p>
            <a:pPr>
              <a:lnSpc>
                <a:spcPts val="4045"/>
              </a:lnSpc>
            </a:pPr>
            <a:endParaRPr lang="en-US" sz="3678">
              <a:solidFill>
                <a:srgbClr val="00ABB5"/>
              </a:solidFill>
              <a:latin typeface="Arialle"/>
            </a:endParaRPr>
          </a:p>
          <a:p>
            <a:pPr>
              <a:lnSpc>
                <a:spcPts val="4045"/>
              </a:lnSpc>
            </a:pPr>
            <a:endParaRPr lang="en-US" sz="3678">
              <a:solidFill>
                <a:srgbClr val="00ABB5"/>
              </a:solidFill>
              <a:latin typeface="Arialle"/>
            </a:endParaRPr>
          </a:p>
          <a:p>
            <a:pPr>
              <a:lnSpc>
                <a:spcPts val="4045"/>
              </a:lnSpc>
              <a:spcBef>
                <a:spcPct val="0"/>
              </a:spcBef>
            </a:pPr>
            <a:endParaRPr lang="en-US" sz="3678">
              <a:solidFill>
                <a:srgbClr val="00ABB5"/>
              </a:solidFill>
              <a:latin typeface="Arialle"/>
            </a:endParaRPr>
          </a:p>
          <a:p>
            <a:pPr>
              <a:lnSpc>
                <a:spcPts val="4045"/>
              </a:lnSpc>
              <a:spcBef>
                <a:spcPct val="0"/>
              </a:spcBef>
            </a:pPr>
            <a:endParaRPr lang="en-US" sz="3678">
              <a:solidFill>
                <a:srgbClr val="00ABB5"/>
              </a:solidFill>
              <a:latin typeface="Ariall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24128" y="1650234"/>
            <a:ext cx="6305345" cy="6986532"/>
          </a:xfrm>
          <a:custGeom>
            <a:avLst/>
            <a:gdLst/>
            <a:ahLst/>
            <a:cxnLst/>
            <a:rect l="l" t="t" r="r" b="b"/>
            <a:pathLst>
              <a:path w="6305345" h="6986532">
                <a:moveTo>
                  <a:pt x="0" y="0"/>
                </a:moveTo>
                <a:lnTo>
                  <a:pt x="6305345" y="0"/>
                </a:lnTo>
                <a:lnTo>
                  <a:pt x="6305345" y="6986532"/>
                </a:lnTo>
                <a:lnTo>
                  <a:pt x="0" y="69865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31809"/>
            <a:ext cx="9144000" cy="10418809"/>
            <a:chOff x="0" y="0"/>
            <a:chExt cx="12192000" cy="13891745"/>
          </a:xfrm>
        </p:grpSpPr>
        <p:pic>
          <p:nvPicPr>
            <p:cNvPr id="3" name="Picture 3"/>
            <p:cNvPicPr>
              <a:picLocks noChangeAspect="1"/>
            </p:cNvPicPr>
            <p:nvPr/>
          </p:nvPicPr>
          <p:blipFill>
            <a:blip r:embed="rId2"/>
            <a:srcRect l="20745" r="20745"/>
            <a:stretch>
              <a:fillRect/>
            </a:stretch>
          </p:blipFill>
          <p:spPr>
            <a:xfrm>
              <a:off x="0" y="0"/>
              <a:ext cx="12192000" cy="13891745"/>
            </a:xfrm>
            <a:prstGeom prst="rect">
              <a:avLst/>
            </a:prstGeom>
          </p:spPr>
        </p:pic>
      </p:grpSp>
      <p:sp>
        <p:nvSpPr>
          <p:cNvPr id="4" name="TextBox 4"/>
          <p:cNvSpPr txBox="1"/>
          <p:nvPr/>
        </p:nvSpPr>
        <p:spPr>
          <a:xfrm>
            <a:off x="2855379" y="4533900"/>
            <a:ext cx="5532090" cy="1219200"/>
          </a:xfrm>
          <a:prstGeom prst="rect">
            <a:avLst/>
          </a:prstGeom>
        </p:spPr>
        <p:txBody>
          <a:bodyPr lIns="0" tIns="0" rIns="0" bIns="0" rtlCol="0" anchor="t">
            <a:spAutoFit/>
          </a:bodyPr>
          <a:lstStyle/>
          <a:p>
            <a:pPr marL="0" lvl="0" indent="0" algn="l">
              <a:lnSpc>
                <a:spcPts val="9600"/>
              </a:lnSpc>
              <a:spcBef>
                <a:spcPct val="0"/>
              </a:spcBef>
            </a:pPr>
            <a:r>
              <a:rPr lang="en-US" sz="8000">
                <a:solidFill>
                  <a:srgbClr val="00A7B2"/>
                </a:solidFill>
                <a:latin typeface="Open Sans 2"/>
              </a:rPr>
              <a:t>Break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865" b="7865"/>
            <a:stretch>
              <a:fillRect/>
            </a:stretch>
          </p:blipFill>
          <p:spPr>
            <a:xfrm>
              <a:off x="0" y="0"/>
              <a:ext cx="24384000" cy="13716000"/>
            </a:xfrm>
            <a:prstGeom prst="rect">
              <a:avLst/>
            </a:prstGeom>
          </p:spPr>
        </p:pic>
      </p:grpSp>
      <p:sp>
        <p:nvSpPr>
          <p:cNvPr id="4" name="TextBox 4"/>
          <p:cNvSpPr txBox="1"/>
          <p:nvPr/>
        </p:nvSpPr>
        <p:spPr>
          <a:xfrm>
            <a:off x="11435056" y="-37953"/>
            <a:ext cx="6400556" cy="1066653"/>
          </a:xfrm>
          <a:prstGeom prst="rect">
            <a:avLst/>
          </a:prstGeom>
        </p:spPr>
        <p:txBody>
          <a:bodyPr lIns="0" tIns="0" rIns="0" bIns="0" rtlCol="0" anchor="t">
            <a:spAutoFit/>
          </a:bodyPr>
          <a:lstStyle/>
          <a:p>
            <a:pPr marL="0" lvl="0" indent="0" algn="l">
              <a:lnSpc>
                <a:spcPts val="8999"/>
              </a:lnSpc>
              <a:spcBef>
                <a:spcPct val="0"/>
              </a:spcBef>
            </a:pPr>
            <a:r>
              <a:rPr lang="en-US" sz="5999">
                <a:solidFill>
                  <a:srgbClr val="FFFFFF"/>
                </a:solidFill>
                <a:latin typeface="Open Sans 2 Bold"/>
              </a:rPr>
              <a:t>Theory of Action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37889" y="472001"/>
            <a:ext cx="17612223" cy="8447871"/>
          </a:xfrm>
          <a:prstGeom prst="rect">
            <a:avLst/>
          </a:prstGeom>
        </p:spPr>
        <p:txBody>
          <a:bodyPr lIns="0" tIns="0" rIns="0" bIns="0" rtlCol="0" anchor="t">
            <a:spAutoFit/>
          </a:bodyPr>
          <a:lstStyle/>
          <a:p>
            <a:pPr>
              <a:lnSpc>
                <a:spcPts val="6028"/>
              </a:lnSpc>
            </a:pPr>
            <a:r>
              <a:rPr lang="en-US" sz="5480">
                <a:solidFill>
                  <a:srgbClr val="00ABB5"/>
                </a:solidFill>
                <a:latin typeface="Arialle Bold"/>
              </a:rPr>
              <a:t>What is a theory of action?   </a:t>
            </a:r>
          </a:p>
          <a:p>
            <a:pPr>
              <a:lnSpc>
                <a:spcPts val="2398"/>
              </a:lnSpc>
            </a:pPr>
            <a:endParaRPr lang="en-US" sz="5480">
              <a:solidFill>
                <a:srgbClr val="00ABB5"/>
              </a:solidFill>
              <a:latin typeface="Arialle Bold"/>
            </a:endParaRPr>
          </a:p>
          <a:p>
            <a:pPr>
              <a:lnSpc>
                <a:spcPts val="2398"/>
              </a:lnSpc>
            </a:pPr>
            <a:endParaRPr lang="en-US" sz="5480">
              <a:solidFill>
                <a:srgbClr val="00ABB5"/>
              </a:solidFill>
              <a:latin typeface="Arialle Bold"/>
            </a:endParaRPr>
          </a:p>
          <a:p>
            <a:pPr>
              <a:lnSpc>
                <a:spcPts val="3630"/>
              </a:lnSpc>
            </a:pPr>
            <a:r>
              <a:rPr lang="en-US" sz="3300">
                <a:solidFill>
                  <a:srgbClr val="00ABB5"/>
                </a:solidFill>
                <a:latin typeface="Arialle"/>
              </a:rPr>
              <a:t>    A theory of action is …………..</a:t>
            </a:r>
          </a:p>
          <a:p>
            <a:pPr>
              <a:lnSpc>
                <a:spcPts val="3630"/>
              </a:lnSpc>
            </a:pPr>
            <a:endParaRPr lang="en-US" sz="3300">
              <a:solidFill>
                <a:srgbClr val="00ABB5"/>
              </a:solidFill>
              <a:latin typeface="Arialle"/>
            </a:endParaRPr>
          </a:p>
          <a:p>
            <a:pPr marL="712470" lvl="1" indent="-356235">
              <a:lnSpc>
                <a:spcPts val="3630"/>
              </a:lnSpc>
              <a:buFont typeface="Arial"/>
              <a:buChar char="•"/>
            </a:pPr>
            <a:r>
              <a:rPr lang="en-US" sz="3300">
                <a:solidFill>
                  <a:srgbClr val="00ABB5"/>
                </a:solidFill>
                <a:latin typeface="Arialle"/>
              </a:rPr>
              <a:t>a set of underlying assumptions about how we will move our organisation from its current state to its desired future.</a:t>
            </a:r>
          </a:p>
          <a:p>
            <a:pPr>
              <a:lnSpc>
                <a:spcPts val="3630"/>
              </a:lnSpc>
            </a:pPr>
            <a:endParaRPr lang="en-US" sz="3300">
              <a:solidFill>
                <a:srgbClr val="00ABB5"/>
              </a:solidFill>
              <a:latin typeface="Arialle"/>
            </a:endParaRPr>
          </a:p>
          <a:p>
            <a:pPr marL="712470" lvl="1" indent="-356235">
              <a:lnSpc>
                <a:spcPts val="3630"/>
              </a:lnSpc>
              <a:buFont typeface="Arial"/>
              <a:buChar char="•"/>
            </a:pPr>
            <a:r>
              <a:rPr lang="en-US" sz="3300">
                <a:solidFill>
                  <a:srgbClr val="00ABB5"/>
                </a:solidFill>
                <a:latin typeface="Arialle"/>
              </a:rPr>
              <a:t>Aligns intended theory with the realities of work within your context and the ‘system’.</a:t>
            </a:r>
          </a:p>
          <a:p>
            <a:pPr>
              <a:lnSpc>
                <a:spcPts val="3630"/>
              </a:lnSpc>
            </a:pPr>
            <a:endParaRPr lang="en-US" sz="3300">
              <a:solidFill>
                <a:srgbClr val="00ABB5"/>
              </a:solidFill>
              <a:latin typeface="Arialle"/>
            </a:endParaRPr>
          </a:p>
          <a:p>
            <a:pPr marL="712470" lvl="1" indent="-356235">
              <a:lnSpc>
                <a:spcPts val="3630"/>
              </a:lnSpc>
              <a:buFont typeface="Arial"/>
              <a:buChar char="•"/>
            </a:pPr>
            <a:r>
              <a:rPr lang="en-US" sz="3300">
                <a:solidFill>
                  <a:srgbClr val="00ABB5"/>
                </a:solidFill>
                <a:latin typeface="Arialle"/>
              </a:rPr>
              <a:t>Connects strategy to the actions and relationships critical to achieving improvement.</a:t>
            </a:r>
          </a:p>
          <a:p>
            <a:pPr>
              <a:lnSpc>
                <a:spcPts val="3630"/>
              </a:lnSpc>
            </a:pPr>
            <a:endParaRPr lang="en-US" sz="3300">
              <a:solidFill>
                <a:srgbClr val="00ABB5"/>
              </a:solidFill>
              <a:latin typeface="Arialle"/>
            </a:endParaRPr>
          </a:p>
          <a:p>
            <a:pPr marL="712470" lvl="1" indent="-356235">
              <a:lnSpc>
                <a:spcPts val="3630"/>
              </a:lnSpc>
              <a:buFont typeface="Arial"/>
              <a:buChar char="•"/>
            </a:pPr>
            <a:r>
              <a:rPr lang="en-US" sz="3300">
                <a:solidFill>
                  <a:srgbClr val="00ABB5"/>
                </a:solidFill>
                <a:latin typeface="Arialle"/>
              </a:rPr>
              <a:t>Identify the mutual dependencies that are required to get the complex work of improvement done</a:t>
            </a:r>
          </a:p>
          <a:p>
            <a:pPr>
              <a:lnSpc>
                <a:spcPts val="3630"/>
              </a:lnSpc>
            </a:pPr>
            <a:endParaRPr lang="en-US" sz="3300">
              <a:solidFill>
                <a:srgbClr val="00ABB5"/>
              </a:solidFill>
              <a:latin typeface="Arialle"/>
            </a:endParaRPr>
          </a:p>
          <a:p>
            <a:pPr marL="712470" lvl="1" indent="-356235">
              <a:lnSpc>
                <a:spcPts val="3630"/>
              </a:lnSpc>
              <a:buFont typeface="Arial"/>
              <a:buChar char="•"/>
            </a:pPr>
            <a:r>
              <a:rPr lang="en-US" sz="3300">
                <a:solidFill>
                  <a:srgbClr val="00ABB5"/>
                </a:solidFill>
                <a:latin typeface="Arialle"/>
              </a:rPr>
              <a:t>Grounded in research or evidence-based practice.</a:t>
            </a:r>
          </a:p>
          <a:p>
            <a:pPr>
              <a:lnSpc>
                <a:spcPts val="3630"/>
              </a:lnSpc>
            </a:pPr>
            <a:r>
              <a:rPr lang="en-US" sz="3300">
                <a:solidFill>
                  <a:srgbClr val="00ABB5"/>
                </a:solidFill>
                <a:latin typeface="Arialle Bold"/>
              </a:rPr>
              <a:t>           </a:t>
            </a:r>
          </a:p>
          <a:p>
            <a:pPr>
              <a:lnSpc>
                <a:spcPts val="2970"/>
              </a:lnSpc>
            </a:pPr>
            <a:r>
              <a:rPr lang="en-US" sz="2700">
                <a:solidFill>
                  <a:srgbClr val="00ABB5"/>
                </a:solidFill>
                <a:latin typeface="Arialle Bold"/>
              </a:rPr>
              <a:t>     </a:t>
            </a:r>
            <a:r>
              <a:rPr lang="en-US" sz="2700">
                <a:solidFill>
                  <a:srgbClr val="00ABB5"/>
                </a:solidFill>
                <a:latin typeface="Arialle Italics"/>
              </a:rPr>
              <a:t>(City, Elmore, Fiarman and Teitel,2009)</a:t>
            </a:r>
          </a:p>
          <a:p>
            <a:pPr>
              <a:lnSpc>
                <a:spcPts val="2398"/>
              </a:lnSpc>
              <a:spcBef>
                <a:spcPct val="0"/>
              </a:spcBef>
            </a:pPr>
            <a:endParaRPr lang="en-US" sz="2700">
              <a:solidFill>
                <a:srgbClr val="00ABB5"/>
              </a:solidFill>
              <a:latin typeface="Arialle Italics"/>
            </a:endParaRPr>
          </a:p>
        </p:txBody>
      </p:sp>
      <p:sp>
        <p:nvSpPr>
          <p:cNvPr id="3" name="Freeform 3"/>
          <p:cNvSpPr/>
          <p:nvPr/>
        </p:nvSpPr>
        <p:spPr>
          <a:xfrm>
            <a:off x="15841255" y="7721436"/>
            <a:ext cx="1989909" cy="2341070"/>
          </a:xfrm>
          <a:custGeom>
            <a:avLst/>
            <a:gdLst/>
            <a:ahLst/>
            <a:cxnLst/>
            <a:rect l="l" t="t" r="r" b="b"/>
            <a:pathLst>
              <a:path w="1989909" h="2341070">
                <a:moveTo>
                  <a:pt x="0" y="0"/>
                </a:moveTo>
                <a:lnTo>
                  <a:pt x="1989909" y="0"/>
                </a:lnTo>
                <a:lnTo>
                  <a:pt x="1989909" y="2341069"/>
                </a:lnTo>
                <a:lnTo>
                  <a:pt x="0" y="23410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5054" y="7514726"/>
            <a:ext cx="2368323" cy="2368323"/>
          </a:xfrm>
          <a:custGeom>
            <a:avLst/>
            <a:gdLst/>
            <a:ahLst/>
            <a:cxnLst/>
            <a:rect l="l" t="t" r="r" b="b"/>
            <a:pathLst>
              <a:path w="2368323" h="2368323">
                <a:moveTo>
                  <a:pt x="0" y="0"/>
                </a:moveTo>
                <a:lnTo>
                  <a:pt x="2368322" y="0"/>
                </a:lnTo>
                <a:lnTo>
                  <a:pt x="2368322" y="2368323"/>
                </a:lnTo>
                <a:lnTo>
                  <a:pt x="0" y="2368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394463" y="847227"/>
            <a:ext cx="12323829"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Arialle"/>
                <a:ea typeface="Arialle"/>
              </a:rPr>
              <a:t>Action Step 1   An﻿alysis of context</a:t>
            </a:r>
          </a:p>
        </p:txBody>
      </p:sp>
      <p:sp>
        <p:nvSpPr>
          <p:cNvPr id="4" name="TextBox 4"/>
          <p:cNvSpPr txBox="1"/>
          <p:nvPr/>
        </p:nvSpPr>
        <p:spPr>
          <a:xfrm>
            <a:off x="394463" y="1982353"/>
            <a:ext cx="17537788" cy="7275947"/>
          </a:xfrm>
          <a:prstGeom prst="rect">
            <a:avLst/>
          </a:prstGeom>
        </p:spPr>
        <p:txBody>
          <a:bodyPr lIns="0" tIns="0" rIns="0" bIns="0" rtlCol="0" anchor="t">
            <a:spAutoFit/>
          </a:bodyPr>
          <a:lstStyle/>
          <a:p>
            <a:pPr>
              <a:lnSpc>
                <a:spcPts val="4320"/>
              </a:lnSpc>
            </a:pPr>
            <a:r>
              <a:rPr lang="en-US" sz="3600">
                <a:solidFill>
                  <a:srgbClr val="00ABB5"/>
                </a:solidFill>
                <a:latin typeface="Arialle"/>
              </a:rPr>
              <a:t>This involves generating an overview of the current situation and defining a focus for the enquiry. Teachers involved in the school’s collaborative research will need to think about what they already know about the situation - what their ‘hunches’ are and what evidence is readily available. What further evidence is required to enable them to develop a set of enquiry questions? Many of the proposals focus on this phase of activity.</a:t>
            </a:r>
          </a:p>
          <a:p>
            <a:pPr>
              <a:lnSpc>
                <a:spcPts val="4320"/>
              </a:lnSpc>
            </a:pPr>
            <a:endParaRPr lang="en-US" sz="3600">
              <a:solidFill>
                <a:srgbClr val="00ABB5"/>
              </a:solidFill>
              <a:latin typeface="Arialle"/>
            </a:endParaRPr>
          </a:p>
          <a:p>
            <a:pPr>
              <a:lnSpc>
                <a:spcPts val="3240"/>
              </a:lnSpc>
            </a:pPr>
            <a:r>
              <a:rPr lang="en-US" sz="2700">
                <a:solidFill>
                  <a:srgbClr val="00ABB5"/>
                </a:solidFill>
                <a:latin typeface="Arialle Italics"/>
              </a:rPr>
              <a:t>Adapted from Collaborative Action Research 2015: Education Scotland in collaboration with the University of Glasgow Robert Owen Centre for Educational Change </a:t>
            </a:r>
          </a:p>
          <a:p>
            <a:pPr>
              <a:lnSpc>
                <a:spcPts val="4320"/>
              </a:lnSpc>
            </a:pPr>
            <a:endParaRPr lang="en-US" sz="2700">
              <a:solidFill>
                <a:srgbClr val="00ABB5"/>
              </a:solidFill>
              <a:latin typeface="Arialle Italics"/>
            </a:endParaRPr>
          </a:p>
          <a:p>
            <a:pPr>
              <a:lnSpc>
                <a:spcPts val="4320"/>
              </a:lnSpc>
            </a:pPr>
            <a:endParaRPr lang="en-US" sz="2700">
              <a:solidFill>
                <a:srgbClr val="00ABB5"/>
              </a:solidFill>
              <a:latin typeface="Arialle Italics"/>
            </a:endParaRPr>
          </a:p>
          <a:p>
            <a:pPr>
              <a:lnSpc>
                <a:spcPts val="3120"/>
              </a:lnSpc>
            </a:pPr>
            <a:r>
              <a:rPr lang="en-US" sz="2600">
                <a:solidFill>
                  <a:srgbClr val="FCFCFB"/>
                </a:solidFill>
                <a:latin typeface="Arialle"/>
              </a:rPr>
              <a:t>V</a:t>
            </a:r>
          </a:p>
          <a:p>
            <a:pPr>
              <a:lnSpc>
                <a:spcPts val="4320"/>
              </a:lnSpc>
            </a:pPr>
            <a:endParaRPr lang="en-US" sz="2600">
              <a:solidFill>
                <a:srgbClr val="FCFCFB"/>
              </a:solidFill>
              <a:latin typeface="Arialle"/>
            </a:endParaRPr>
          </a:p>
          <a:p>
            <a:pPr marL="0" lvl="0" indent="0" algn="l">
              <a:lnSpc>
                <a:spcPts val="4800"/>
              </a:lnSpc>
              <a:spcBef>
                <a:spcPct val="0"/>
              </a:spcBef>
            </a:pPr>
            <a:r>
              <a:rPr lang="en-US" sz="4000">
                <a:solidFill>
                  <a:srgbClr val="FCFCFB"/>
                </a:solidFill>
                <a:latin typeface="Arialle Bold Italics"/>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65444" y="7437804"/>
            <a:ext cx="2382750" cy="2382750"/>
          </a:xfrm>
          <a:custGeom>
            <a:avLst/>
            <a:gdLst/>
            <a:ahLst/>
            <a:cxnLst/>
            <a:rect l="l" t="t" r="r" b="b"/>
            <a:pathLst>
              <a:path w="2382750" h="2382750">
                <a:moveTo>
                  <a:pt x="0" y="0"/>
                </a:moveTo>
                <a:lnTo>
                  <a:pt x="2382750" y="0"/>
                </a:lnTo>
                <a:lnTo>
                  <a:pt x="2382750" y="2382749"/>
                </a:lnTo>
                <a:lnTo>
                  <a:pt x="0" y="2382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463486" y="400199"/>
            <a:ext cx="12323829"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Arialle"/>
              </a:rPr>
              <a:t>Action Step 2   Agreeing Enquiry Question</a:t>
            </a:r>
          </a:p>
        </p:txBody>
      </p:sp>
      <p:sp>
        <p:nvSpPr>
          <p:cNvPr id="4" name="TextBox 4"/>
          <p:cNvSpPr txBox="1"/>
          <p:nvPr/>
        </p:nvSpPr>
        <p:spPr>
          <a:xfrm>
            <a:off x="375106" y="1781671"/>
            <a:ext cx="17537788" cy="6847508"/>
          </a:xfrm>
          <a:prstGeom prst="rect">
            <a:avLst/>
          </a:prstGeom>
        </p:spPr>
        <p:txBody>
          <a:bodyPr lIns="0" tIns="0" rIns="0" bIns="0" rtlCol="0" anchor="t">
            <a:spAutoFit/>
          </a:bodyPr>
          <a:lstStyle/>
          <a:p>
            <a:pPr>
              <a:lnSpc>
                <a:spcPts val="4320"/>
              </a:lnSpc>
            </a:pPr>
            <a:r>
              <a:rPr lang="en-US" sz="3600">
                <a:solidFill>
                  <a:srgbClr val="00ABB5"/>
                </a:solidFill>
                <a:latin typeface="Arialle"/>
              </a:rPr>
              <a:t> Strategic questions are crucial in adopting an enquiry based approach. They determine what information is needed and how it should be collected. These questions must be generated by practitioners themselves. This ensures the focus is on ‘real world’ issues and that the findings of the investigations will be meaningful and relevant. This is why it is so helpful to have members involved who have different perspectives. The question should be refined as the group moves through the process </a:t>
            </a:r>
          </a:p>
          <a:p>
            <a:pPr>
              <a:lnSpc>
                <a:spcPts val="4320"/>
              </a:lnSpc>
            </a:pPr>
            <a:endParaRPr lang="en-US" sz="3600">
              <a:solidFill>
                <a:srgbClr val="00ABB5"/>
              </a:solidFill>
              <a:latin typeface="Arialle"/>
            </a:endParaRPr>
          </a:p>
          <a:p>
            <a:pPr>
              <a:lnSpc>
                <a:spcPts val="3120"/>
              </a:lnSpc>
            </a:pPr>
            <a:r>
              <a:rPr lang="en-US" sz="2600">
                <a:solidFill>
                  <a:srgbClr val="00ABB5"/>
                </a:solidFill>
                <a:latin typeface="Arialle Italics"/>
              </a:rPr>
              <a:t>Adapted from Collaborative Action Research 2015: Education Scotland in collaboration with the University of Glasgow Robert Owen Centre for Educational Change </a:t>
            </a:r>
          </a:p>
          <a:p>
            <a:pPr>
              <a:lnSpc>
                <a:spcPts val="4320"/>
              </a:lnSpc>
            </a:pPr>
            <a:endParaRPr lang="en-US" sz="2600">
              <a:solidFill>
                <a:srgbClr val="00ABB5"/>
              </a:solidFill>
              <a:latin typeface="Arialle Italics"/>
            </a:endParaRPr>
          </a:p>
          <a:p>
            <a:pPr>
              <a:lnSpc>
                <a:spcPts val="4320"/>
              </a:lnSpc>
            </a:pPr>
            <a:endParaRPr lang="en-US" sz="2600">
              <a:solidFill>
                <a:srgbClr val="00ABB5"/>
              </a:solidFill>
              <a:latin typeface="Arialle Italics"/>
            </a:endParaRPr>
          </a:p>
          <a:p>
            <a:pPr>
              <a:lnSpc>
                <a:spcPts val="4320"/>
              </a:lnSpc>
            </a:pPr>
            <a:endParaRPr lang="en-US" sz="2600">
              <a:solidFill>
                <a:srgbClr val="00ABB5"/>
              </a:solidFill>
              <a:latin typeface="Arialle Italics"/>
            </a:endParaRPr>
          </a:p>
          <a:p>
            <a:pPr marL="0" lvl="0" indent="0" algn="l">
              <a:lnSpc>
                <a:spcPts val="4800"/>
              </a:lnSpc>
              <a:spcBef>
                <a:spcPct val="0"/>
              </a:spcBef>
            </a:pPr>
            <a:r>
              <a:rPr lang="en-US" sz="4000">
                <a:solidFill>
                  <a:srgbClr val="FCFCFB"/>
                </a:solidFill>
                <a:latin typeface="Arialle Bold Italics"/>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3486" y="1325091"/>
            <a:ext cx="17537788" cy="7933209"/>
          </a:xfrm>
          <a:prstGeom prst="rect">
            <a:avLst/>
          </a:prstGeom>
        </p:spPr>
        <p:txBody>
          <a:bodyPr lIns="0" tIns="0" rIns="0" bIns="0" rtlCol="0" anchor="t">
            <a:spAutoFit/>
          </a:bodyPr>
          <a:lstStyle/>
          <a:p>
            <a:pPr>
              <a:lnSpc>
                <a:spcPts val="4320"/>
              </a:lnSpc>
            </a:pPr>
            <a:r>
              <a:rPr lang="en-US" sz="3600">
                <a:solidFill>
                  <a:srgbClr val="00ABB5"/>
                </a:solidFill>
                <a:latin typeface="Arialle"/>
              </a:rPr>
              <a:t>At this step it is important to clarify the  collaborative enquiry team’s shared understanding of the questions and issues in hand before checking them out with a broader group. This involves reflecting on the initial ‘hunches’ and considering what analysis of the existing evidence suggests. Discussions include priorities for action and thinking about who needs to be involved. At this stage the collaborative enquiry team may decide additional evidence is required. This phase is about generating a wider constituency and ensuring the issues the collaborative enquiry team is raising resonate more widely across the system. </a:t>
            </a:r>
          </a:p>
          <a:p>
            <a:pPr>
              <a:lnSpc>
                <a:spcPts val="4320"/>
              </a:lnSpc>
            </a:pPr>
            <a:endParaRPr lang="en-US" sz="3600">
              <a:solidFill>
                <a:srgbClr val="00ABB5"/>
              </a:solidFill>
              <a:latin typeface="Arialle"/>
            </a:endParaRPr>
          </a:p>
          <a:p>
            <a:pPr>
              <a:lnSpc>
                <a:spcPts val="3120"/>
              </a:lnSpc>
            </a:pPr>
            <a:r>
              <a:rPr lang="en-US" sz="2600">
                <a:solidFill>
                  <a:srgbClr val="00ABB5"/>
                </a:solidFill>
                <a:latin typeface="Arialle Italics"/>
              </a:rPr>
              <a:t>Adapted from Collaborative Action Research 2015: Education Scotland in collaboration with the University of Glasgow Robert Owen Centre for Educational Change </a:t>
            </a:r>
          </a:p>
          <a:p>
            <a:pPr>
              <a:lnSpc>
                <a:spcPts val="4320"/>
              </a:lnSpc>
            </a:pPr>
            <a:endParaRPr lang="en-US" sz="2600">
              <a:solidFill>
                <a:srgbClr val="00ABB5"/>
              </a:solidFill>
              <a:latin typeface="Arialle Italics"/>
            </a:endParaRPr>
          </a:p>
          <a:p>
            <a:pPr>
              <a:lnSpc>
                <a:spcPts val="4320"/>
              </a:lnSpc>
            </a:pPr>
            <a:endParaRPr lang="en-US" sz="2600">
              <a:solidFill>
                <a:srgbClr val="00ABB5"/>
              </a:solidFill>
              <a:latin typeface="Arialle Italics"/>
            </a:endParaRPr>
          </a:p>
          <a:p>
            <a:pPr>
              <a:lnSpc>
                <a:spcPts val="4320"/>
              </a:lnSpc>
            </a:pPr>
            <a:endParaRPr lang="en-US" sz="2600">
              <a:solidFill>
                <a:srgbClr val="00ABB5"/>
              </a:solidFill>
              <a:latin typeface="Arialle Italics"/>
            </a:endParaRPr>
          </a:p>
          <a:p>
            <a:pPr marL="0" lvl="0" indent="0" algn="l">
              <a:lnSpc>
                <a:spcPts val="4800"/>
              </a:lnSpc>
              <a:spcBef>
                <a:spcPct val="0"/>
              </a:spcBef>
            </a:pPr>
            <a:r>
              <a:rPr lang="en-US" sz="4000">
                <a:solidFill>
                  <a:srgbClr val="FCFCFB"/>
                </a:solidFill>
                <a:latin typeface="Open Sans 2 Bold Italics"/>
              </a:rPr>
              <a:t>                              </a:t>
            </a:r>
          </a:p>
        </p:txBody>
      </p:sp>
      <p:sp>
        <p:nvSpPr>
          <p:cNvPr id="3" name="Freeform 3"/>
          <p:cNvSpPr/>
          <p:nvPr/>
        </p:nvSpPr>
        <p:spPr>
          <a:xfrm>
            <a:off x="15341831" y="7619420"/>
            <a:ext cx="2377159" cy="2377159"/>
          </a:xfrm>
          <a:custGeom>
            <a:avLst/>
            <a:gdLst/>
            <a:ahLst/>
            <a:cxnLst/>
            <a:rect l="l" t="t" r="r" b="b"/>
            <a:pathLst>
              <a:path w="2377159" h="2377159">
                <a:moveTo>
                  <a:pt x="0" y="0"/>
                </a:moveTo>
                <a:lnTo>
                  <a:pt x="2377159" y="0"/>
                </a:lnTo>
                <a:lnTo>
                  <a:pt x="2377159" y="2377159"/>
                </a:lnTo>
                <a:lnTo>
                  <a:pt x="0" y="23771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63486" y="400199"/>
            <a:ext cx="12323829"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Arialle"/>
              </a:rPr>
              <a:t>Action Step 3  Agreeing Purposes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9862" y="2050713"/>
            <a:ext cx="14448275" cy="6185574"/>
            <a:chOff x="0" y="0"/>
            <a:chExt cx="19264367" cy="8247432"/>
          </a:xfrm>
        </p:grpSpPr>
        <p:grpSp>
          <p:nvGrpSpPr>
            <p:cNvPr id="3" name="Group 3"/>
            <p:cNvGrpSpPr/>
            <p:nvPr/>
          </p:nvGrpSpPr>
          <p:grpSpPr>
            <a:xfrm>
              <a:off x="0" y="0"/>
              <a:ext cx="9334146" cy="3838665"/>
              <a:chOff x="0" y="0"/>
              <a:chExt cx="5420212" cy="2229061"/>
            </a:xfrm>
          </p:grpSpPr>
          <p:sp>
            <p:nvSpPr>
              <p:cNvPr id="4" name="Freeform 4"/>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0"/>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00AAB5"/>
              </a:solidFill>
            </p:spPr>
          </p:sp>
        </p:grpSp>
        <p:grpSp>
          <p:nvGrpSpPr>
            <p:cNvPr id="5" name="Group 5"/>
            <p:cNvGrpSpPr/>
            <p:nvPr/>
          </p:nvGrpSpPr>
          <p:grpSpPr>
            <a:xfrm>
              <a:off x="0" y="4434167"/>
              <a:ext cx="9334146" cy="3813265"/>
              <a:chOff x="0" y="0"/>
              <a:chExt cx="5420212" cy="2214311"/>
            </a:xfrm>
          </p:grpSpPr>
          <p:sp>
            <p:nvSpPr>
              <p:cNvPr id="6" name="Freeform 6"/>
              <p:cNvSpPr/>
              <p:nvPr/>
            </p:nvSpPr>
            <p:spPr>
              <a:xfrm>
                <a:off x="0" y="0"/>
                <a:ext cx="5420212" cy="2214311"/>
              </a:xfrm>
              <a:custGeom>
                <a:avLst/>
                <a:gdLst/>
                <a:ahLst/>
                <a:cxnLst/>
                <a:rect l="l" t="t" r="r" b="b"/>
                <a:pathLst>
                  <a:path w="5420212" h="2214311">
                    <a:moveTo>
                      <a:pt x="5295752" y="2214311"/>
                    </a:moveTo>
                    <a:lnTo>
                      <a:pt x="124460" y="2214311"/>
                    </a:lnTo>
                    <a:cubicBezTo>
                      <a:pt x="55880" y="2214311"/>
                      <a:pt x="0" y="2158431"/>
                      <a:pt x="0" y="2089851"/>
                    </a:cubicBezTo>
                    <a:lnTo>
                      <a:pt x="0" y="124460"/>
                    </a:lnTo>
                    <a:cubicBezTo>
                      <a:pt x="0" y="55880"/>
                      <a:pt x="55880" y="0"/>
                      <a:pt x="124460" y="0"/>
                    </a:cubicBezTo>
                    <a:lnTo>
                      <a:pt x="5295752" y="0"/>
                    </a:lnTo>
                    <a:cubicBezTo>
                      <a:pt x="5364332" y="0"/>
                      <a:pt x="5420212" y="55880"/>
                      <a:pt x="5420212" y="124460"/>
                    </a:cubicBezTo>
                    <a:lnTo>
                      <a:pt x="5420212" y="2089851"/>
                    </a:lnTo>
                    <a:cubicBezTo>
                      <a:pt x="5420212" y="2158431"/>
                      <a:pt x="5364332" y="2214311"/>
                      <a:pt x="5295752" y="2214311"/>
                    </a:cubicBezTo>
                    <a:close/>
                  </a:path>
                </a:pathLst>
              </a:custGeom>
              <a:solidFill>
                <a:srgbClr val="00AAB5"/>
              </a:solidFill>
            </p:spPr>
          </p:sp>
        </p:grpSp>
        <p:grpSp>
          <p:nvGrpSpPr>
            <p:cNvPr id="7" name="Group 7"/>
            <p:cNvGrpSpPr/>
            <p:nvPr/>
          </p:nvGrpSpPr>
          <p:grpSpPr>
            <a:xfrm>
              <a:off x="9930221" y="0"/>
              <a:ext cx="9334146" cy="3838665"/>
              <a:chOff x="0" y="0"/>
              <a:chExt cx="5420212" cy="2229061"/>
            </a:xfrm>
          </p:grpSpPr>
          <p:sp>
            <p:nvSpPr>
              <p:cNvPr id="8" name="Freeform 8"/>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0"/>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00AAB5"/>
              </a:solidFill>
            </p:spPr>
          </p:sp>
        </p:grpSp>
        <p:grpSp>
          <p:nvGrpSpPr>
            <p:cNvPr id="9" name="Group 9"/>
            <p:cNvGrpSpPr/>
            <p:nvPr/>
          </p:nvGrpSpPr>
          <p:grpSpPr>
            <a:xfrm>
              <a:off x="9930221" y="4434167"/>
              <a:ext cx="9334146" cy="3813265"/>
              <a:chOff x="0" y="0"/>
              <a:chExt cx="5420212" cy="2214311"/>
            </a:xfrm>
          </p:grpSpPr>
          <p:sp>
            <p:nvSpPr>
              <p:cNvPr id="10" name="Freeform 10"/>
              <p:cNvSpPr/>
              <p:nvPr/>
            </p:nvSpPr>
            <p:spPr>
              <a:xfrm>
                <a:off x="0" y="0"/>
                <a:ext cx="5420212" cy="2214311"/>
              </a:xfrm>
              <a:custGeom>
                <a:avLst/>
                <a:gdLst/>
                <a:ahLst/>
                <a:cxnLst/>
                <a:rect l="l" t="t" r="r" b="b"/>
                <a:pathLst>
                  <a:path w="5420212" h="2214311">
                    <a:moveTo>
                      <a:pt x="5295752" y="2214311"/>
                    </a:moveTo>
                    <a:lnTo>
                      <a:pt x="124460" y="2214311"/>
                    </a:lnTo>
                    <a:cubicBezTo>
                      <a:pt x="55880" y="2214311"/>
                      <a:pt x="0" y="2158431"/>
                      <a:pt x="0" y="2089851"/>
                    </a:cubicBezTo>
                    <a:lnTo>
                      <a:pt x="0" y="124460"/>
                    </a:lnTo>
                    <a:cubicBezTo>
                      <a:pt x="0" y="55880"/>
                      <a:pt x="55880" y="0"/>
                      <a:pt x="124460" y="0"/>
                    </a:cubicBezTo>
                    <a:lnTo>
                      <a:pt x="5295752" y="0"/>
                    </a:lnTo>
                    <a:cubicBezTo>
                      <a:pt x="5364332" y="0"/>
                      <a:pt x="5420212" y="55880"/>
                      <a:pt x="5420212" y="124460"/>
                    </a:cubicBezTo>
                    <a:lnTo>
                      <a:pt x="5420212" y="2089851"/>
                    </a:lnTo>
                    <a:cubicBezTo>
                      <a:pt x="5420212" y="2158431"/>
                      <a:pt x="5364332" y="2214311"/>
                      <a:pt x="5295752" y="2214311"/>
                    </a:cubicBezTo>
                    <a:close/>
                  </a:path>
                </a:pathLst>
              </a:custGeom>
              <a:solidFill>
                <a:srgbClr val="00AAB5"/>
              </a:solidFill>
            </p:spPr>
          </p:sp>
        </p:grpSp>
        <p:sp>
          <p:nvSpPr>
            <p:cNvPr id="11" name="TextBox 11"/>
            <p:cNvSpPr txBox="1"/>
            <p:nvPr/>
          </p:nvSpPr>
          <p:spPr>
            <a:xfrm>
              <a:off x="723651" y="740847"/>
              <a:ext cx="7886844" cy="2376021"/>
            </a:xfrm>
            <a:prstGeom prst="rect">
              <a:avLst/>
            </a:prstGeom>
          </p:spPr>
          <p:txBody>
            <a:bodyPr lIns="0" tIns="0" rIns="0" bIns="0" rtlCol="0" anchor="t">
              <a:spAutoFit/>
            </a:bodyPr>
            <a:lstStyle/>
            <a:p>
              <a:pPr algn="ctr">
                <a:lnSpc>
                  <a:spcPts val="4620"/>
                </a:lnSpc>
              </a:pPr>
              <a:r>
                <a:rPr lang="en-US" sz="4200" spc="-84">
                  <a:solidFill>
                    <a:srgbClr val="FFFFFF"/>
                  </a:solidFill>
                  <a:latin typeface="Arialle Bold"/>
                </a:rPr>
                <a:t>Gordon Bone </a:t>
              </a:r>
            </a:p>
            <a:p>
              <a:pPr algn="ctr">
                <a:lnSpc>
                  <a:spcPts val="4620"/>
                </a:lnSpc>
              </a:pPr>
              <a:r>
                <a:rPr lang="en-US" sz="4200" spc="-84">
                  <a:solidFill>
                    <a:srgbClr val="FFFFFF"/>
                  </a:solidFill>
                  <a:latin typeface="Arialle Bold"/>
                </a:rPr>
                <a:t>Lead Specialist</a:t>
              </a:r>
            </a:p>
            <a:p>
              <a:pPr algn="ctr">
                <a:lnSpc>
                  <a:spcPts val="4620"/>
                </a:lnSpc>
              </a:pPr>
              <a:r>
                <a:rPr lang="en-US" sz="4200" spc="-84">
                  <a:solidFill>
                    <a:srgbClr val="FFFFFF"/>
                  </a:solidFill>
                  <a:latin typeface="Arialle Bold"/>
                </a:rPr>
                <a:t>PLL Directorate</a:t>
              </a:r>
              <a:r>
                <a:rPr lang="en-US" sz="4200" spc="-84">
                  <a:solidFill>
                    <a:srgbClr val="FFFFFF"/>
                  </a:solidFill>
                  <a:latin typeface="Arialle"/>
                </a:rPr>
                <a:t> </a:t>
              </a:r>
            </a:p>
          </p:txBody>
        </p:sp>
        <p:sp>
          <p:nvSpPr>
            <p:cNvPr id="12" name="TextBox 12"/>
            <p:cNvSpPr txBox="1"/>
            <p:nvPr/>
          </p:nvSpPr>
          <p:spPr>
            <a:xfrm>
              <a:off x="723651" y="5162314"/>
              <a:ext cx="7886844" cy="2376021"/>
            </a:xfrm>
            <a:prstGeom prst="rect">
              <a:avLst/>
            </a:prstGeom>
          </p:spPr>
          <p:txBody>
            <a:bodyPr lIns="0" tIns="0" rIns="0" bIns="0" rtlCol="0" anchor="t">
              <a:spAutoFit/>
            </a:bodyPr>
            <a:lstStyle/>
            <a:p>
              <a:pPr algn="ctr">
                <a:lnSpc>
                  <a:spcPts val="4620"/>
                </a:lnSpc>
              </a:pPr>
              <a:r>
                <a:rPr lang="en-US" sz="4200" spc="-84">
                  <a:solidFill>
                    <a:srgbClr val="FCFCFB"/>
                  </a:solidFill>
                  <a:latin typeface="Arialle Bold"/>
                </a:rPr>
                <a:t>Chris French</a:t>
              </a:r>
            </a:p>
            <a:p>
              <a:pPr algn="ctr">
                <a:lnSpc>
                  <a:spcPts val="4620"/>
                </a:lnSpc>
              </a:pPr>
              <a:r>
                <a:rPr lang="en-US" sz="4200" spc="-84">
                  <a:solidFill>
                    <a:srgbClr val="FCFCFB"/>
                  </a:solidFill>
                  <a:latin typeface="Arialle Bold"/>
                </a:rPr>
                <a:t>Lead Specialist</a:t>
              </a:r>
            </a:p>
            <a:p>
              <a:pPr algn="ctr">
                <a:lnSpc>
                  <a:spcPts val="4620"/>
                </a:lnSpc>
              </a:pPr>
              <a:r>
                <a:rPr lang="en-US" sz="4200" spc="-84">
                  <a:solidFill>
                    <a:srgbClr val="FCFCFB"/>
                  </a:solidFill>
                  <a:latin typeface="Arialle Bold"/>
                </a:rPr>
                <a:t>PLL Directorate</a:t>
              </a:r>
            </a:p>
          </p:txBody>
        </p:sp>
        <p:sp>
          <p:nvSpPr>
            <p:cNvPr id="13" name="TextBox 13"/>
            <p:cNvSpPr txBox="1"/>
            <p:nvPr/>
          </p:nvSpPr>
          <p:spPr>
            <a:xfrm>
              <a:off x="10653872" y="4774989"/>
              <a:ext cx="7886844" cy="3150672"/>
            </a:xfrm>
            <a:prstGeom prst="rect">
              <a:avLst/>
            </a:prstGeom>
          </p:spPr>
          <p:txBody>
            <a:bodyPr lIns="0" tIns="0" rIns="0" bIns="0" rtlCol="0" anchor="t">
              <a:spAutoFit/>
            </a:bodyPr>
            <a:lstStyle/>
            <a:p>
              <a:pPr algn="ctr">
                <a:lnSpc>
                  <a:spcPts val="4620"/>
                </a:lnSpc>
              </a:pPr>
              <a:r>
                <a:rPr lang="en-US" sz="4200" spc="-84">
                  <a:solidFill>
                    <a:srgbClr val="FFFFFF"/>
                  </a:solidFill>
                  <a:latin typeface="Arialle Bold"/>
                </a:rPr>
                <a:t>Andy Travis</a:t>
              </a:r>
            </a:p>
            <a:p>
              <a:pPr algn="ctr">
                <a:lnSpc>
                  <a:spcPts val="4620"/>
                </a:lnSpc>
              </a:pPr>
              <a:r>
                <a:rPr lang="en-US" sz="4200" spc="-84">
                  <a:solidFill>
                    <a:srgbClr val="FFFFFF"/>
                  </a:solidFill>
                  <a:latin typeface="Arialle Bold"/>
                </a:rPr>
                <a:t>Associate </a:t>
              </a:r>
            </a:p>
            <a:p>
              <a:pPr algn="ctr">
                <a:lnSpc>
                  <a:spcPts val="4620"/>
                </a:lnSpc>
              </a:pPr>
              <a:r>
                <a:rPr lang="en-US" sz="4200" spc="-84">
                  <a:solidFill>
                    <a:srgbClr val="FFFFFF"/>
                  </a:solidFill>
                  <a:latin typeface="Arialle Bold"/>
                </a:rPr>
                <a:t>Lead Specialist</a:t>
              </a:r>
            </a:p>
            <a:p>
              <a:pPr algn="ctr">
                <a:lnSpc>
                  <a:spcPts val="4620"/>
                </a:lnSpc>
              </a:pPr>
              <a:r>
                <a:rPr lang="en-US" sz="4200" spc="-84">
                  <a:solidFill>
                    <a:srgbClr val="FFFFFF"/>
                  </a:solidFill>
                  <a:latin typeface="Arialle Bold"/>
                </a:rPr>
                <a:t>PLL Directorate</a:t>
              </a:r>
            </a:p>
          </p:txBody>
        </p:sp>
        <p:sp>
          <p:nvSpPr>
            <p:cNvPr id="14" name="TextBox 14"/>
            <p:cNvSpPr txBox="1"/>
            <p:nvPr/>
          </p:nvSpPr>
          <p:spPr>
            <a:xfrm>
              <a:off x="10653872" y="740847"/>
              <a:ext cx="7886844" cy="2376021"/>
            </a:xfrm>
            <a:prstGeom prst="rect">
              <a:avLst/>
            </a:prstGeom>
          </p:spPr>
          <p:txBody>
            <a:bodyPr lIns="0" tIns="0" rIns="0" bIns="0" rtlCol="0" anchor="t">
              <a:spAutoFit/>
            </a:bodyPr>
            <a:lstStyle/>
            <a:p>
              <a:pPr algn="ctr">
                <a:lnSpc>
                  <a:spcPts val="4620"/>
                </a:lnSpc>
              </a:pPr>
              <a:r>
                <a:rPr lang="en-US" sz="4200" spc="-84">
                  <a:solidFill>
                    <a:srgbClr val="FCFCFB"/>
                  </a:solidFill>
                  <a:latin typeface="Arialle Bold"/>
                </a:rPr>
                <a:t>Iain McDermott</a:t>
              </a:r>
            </a:p>
            <a:p>
              <a:pPr algn="ctr">
                <a:lnSpc>
                  <a:spcPts val="4620"/>
                </a:lnSpc>
              </a:pPr>
              <a:r>
                <a:rPr lang="en-US" sz="4200" spc="-84">
                  <a:solidFill>
                    <a:srgbClr val="FCFCFB"/>
                  </a:solidFill>
                  <a:latin typeface="Arialle Bold"/>
                </a:rPr>
                <a:t>Lead Specialist</a:t>
              </a:r>
            </a:p>
            <a:p>
              <a:pPr algn="ctr">
                <a:lnSpc>
                  <a:spcPts val="4620"/>
                </a:lnSpc>
              </a:pPr>
              <a:r>
                <a:rPr lang="en-US" sz="4200" spc="-84">
                  <a:solidFill>
                    <a:srgbClr val="FCFCFB"/>
                  </a:solidFill>
                  <a:latin typeface="Arialle Bold"/>
                </a:rPr>
                <a:t>PLL Directorate</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3486" y="1304443"/>
            <a:ext cx="17537788" cy="10666623"/>
          </a:xfrm>
          <a:prstGeom prst="rect">
            <a:avLst/>
          </a:prstGeom>
        </p:spPr>
        <p:txBody>
          <a:bodyPr lIns="0" tIns="0" rIns="0" bIns="0" rtlCol="0" anchor="t">
            <a:spAutoFit/>
          </a:bodyPr>
          <a:lstStyle/>
          <a:p>
            <a:pPr>
              <a:lnSpc>
                <a:spcPts val="4320"/>
              </a:lnSpc>
            </a:pPr>
            <a:r>
              <a:rPr lang="en-US" sz="3600">
                <a:solidFill>
                  <a:srgbClr val="00ABB5"/>
                </a:solidFill>
                <a:latin typeface="Arialle"/>
              </a:rPr>
              <a:t>Here the collaborative research team will need to identify what expertise exists within their group, networks, partnerships, the wider programme and beyond. What are the gaps in the expertise? And from where/ how can these gaps be filled? It is at this action step that you are considering the ‘Field One and Field Two‘ in the ‘Three Fields of Knowledge‘ approach. </a:t>
            </a:r>
          </a:p>
          <a:p>
            <a:pPr>
              <a:lnSpc>
                <a:spcPts val="4320"/>
              </a:lnSpc>
            </a:pPr>
            <a:endParaRPr lang="en-US" sz="3600">
              <a:solidFill>
                <a:srgbClr val="00ABB5"/>
              </a:solidFill>
              <a:latin typeface="Arialle"/>
            </a:endParaRPr>
          </a:p>
          <a:p>
            <a:pPr>
              <a:lnSpc>
                <a:spcPts val="4320"/>
              </a:lnSpc>
            </a:pPr>
            <a:endParaRPr lang="en-US" sz="3600">
              <a:solidFill>
                <a:srgbClr val="00ABB5"/>
              </a:solidFill>
              <a:latin typeface="Arialle"/>
            </a:endParaRPr>
          </a:p>
          <a:p>
            <a:pPr>
              <a:lnSpc>
                <a:spcPts val="4320"/>
              </a:lnSpc>
            </a:pPr>
            <a:endParaRPr lang="en-US" sz="3600">
              <a:solidFill>
                <a:srgbClr val="00ABB5"/>
              </a:solidFill>
              <a:latin typeface="Arialle"/>
            </a:endParaRPr>
          </a:p>
          <a:p>
            <a:pPr>
              <a:lnSpc>
                <a:spcPts val="4320"/>
              </a:lnSpc>
            </a:pPr>
            <a:endParaRPr lang="en-US" sz="3600">
              <a:solidFill>
                <a:srgbClr val="00ABB5"/>
              </a:solidFill>
              <a:latin typeface="Arialle"/>
            </a:endParaRPr>
          </a:p>
          <a:p>
            <a:pPr>
              <a:lnSpc>
                <a:spcPts val="3120"/>
              </a:lnSpc>
            </a:pPr>
            <a:endParaRPr lang="en-US" sz="3600">
              <a:solidFill>
                <a:srgbClr val="00ABB5"/>
              </a:solidFill>
              <a:latin typeface="Arialle"/>
            </a:endParaRPr>
          </a:p>
          <a:p>
            <a:pPr>
              <a:lnSpc>
                <a:spcPts val="3120"/>
              </a:lnSpc>
            </a:pPr>
            <a:endParaRPr lang="en-US" sz="3600">
              <a:solidFill>
                <a:srgbClr val="00ABB5"/>
              </a:solidFill>
              <a:latin typeface="Arialle"/>
            </a:endParaRPr>
          </a:p>
          <a:p>
            <a:pPr>
              <a:lnSpc>
                <a:spcPts val="3120"/>
              </a:lnSpc>
            </a:pPr>
            <a:endParaRPr lang="en-US" sz="3600">
              <a:solidFill>
                <a:srgbClr val="00ABB5"/>
              </a:solidFill>
              <a:latin typeface="Arialle"/>
            </a:endParaRPr>
          </a:p>
          <a:p>
            <a:pPr>
              <a:lnSpc>
                <a:spcPts val="3120"/>
              </a:lnSpc>
            </a:pPr>
            <a:endParaRPr lang="en-US" sz="3600">
              <a:solidFill>
                <a:srgbClr val="00ABB5"/>
              </a:solidFill>
              <a:latin typeface="Arialle"/>
            </a:endParaRPr>
          </a:p>
          <a:p>
            <a:pPr>
              <a:lnSpc>
                <a:spcPts val="3120"/>
              </a:lnSpc>
            </a:pPr>
            <a:endParaRPr lang="en-US" sz="3600">
              <a:solidFill>
                <a:srgbClr val="00ABB5"/>
              </a:solidFill>
              <a:latin typeface="Arialle"/>
            </a:endParaRPr>
          </a:p>
          <a:p>
            <a:pPr>
              <a:lnSpc>
                <a:spcPts val="3120"/>
              </a:lnSpc>
            </a:pPr>
            <a:endParaRPr lang="en-US" sz="3600">
              <a:solidFill>
                <a:srgbClr val="00ABB5"/>
              </a:solidFill>
              <a:latin typeface="Arialle"/>
            </a:endParaRPr>
          </a:p>
          <a:p>
            <a:pPr>
              <a:lnSpc>
                <a:spcPts val="3120"/>
              </a:lnSpc>
            </a:pPr>
            <a:endParaRPr lang="en-US" sz="3600">
              <a:solidFill>
                <a:srgbClr val="00ABB5"/>
              </a:solidFill>
              <a:latin typeface="Arialle"/>
            </a:endParaRPr>
          </a:p>
          <a:p>
            <a:pPr>
              <a:lnSpc>
                <a:spcPts val="3120"/>
              </a:lnSpc>
            </a:pPr>
            <a:r>
              <a:rPr lang="en-US" sz="2600">
                <a:solidFill>
                  <a:srgbClr val="00ABB5"/>
                </a:solidFill>
                <a:latin typeface="Arialle Italics"/>
              </a:rPr>
              <a:t>Adapted from Collaborative Action Research 2015: Education Scotland in collaboration with the </a:t>
            </a:r>
          </a:p>
          <a:p>
            <a:pPr>
              <a:lnSpc>
                <a:spcPts val="3120"/>
              </a:lnSpc>
            </a:pPr>
            <a:r>
              <a:rPr lang="en-US" sz="2600">
                <a:solidFill>
                  <a:srgbClr val="00ABB5"/>
                </a:solidFill>
                <a:latin typeface="Arialle Italics"/>
              </a:rPr>
              <a:t>University of Glasgow Robert Owen Centre for Educational Change </a:t>
            </a:r>
          </a:p>
          <a:p>
            <a:pPr>
              <a:lnSpc>
                <a:spcPts val="4320"/>
              </a:lnSpc>
            </a:pPr>
            <a:endParaRPr lang="en-US" sz="2600">
              <a:solidFill>
                <a:srgbClr val="00ABB5"/>
              </a:solidFill>
              <a:latin typeface="Arialle Italics"/>
            </a:endParaRPr>
          </a:p>
          <a:p>
            <a:pPr>
              <a:lnSpc>
                <a:spcPts val="4320"/>
              </a:lnSpc>
            </a:pPr>
            <a:endParaRPr lang="en-US" sz="2600">
              <a:solidFill>
                <a:srgbClr val="00ABB5"/>
              </a:solidFill>
              <a:latin typeface="Arialle Italics"/>
            </a:endParaRPr>
          </a:p>
          <a:p>
            <a:pPr>
              <a:lnSpc>
                <a:spcPts val="4320"/>
              </a:lnSpc>
            </a:pPr>
            <a:endParaRPr lang="en-US" sz="2600">
              <a:solidFill>
                <a:srgbClr val="00ABB5"/>
              </a:solidFill>
              <a:latin typeface="Arialle Italics"/>
            </a:endParaRPr>
          </a:p>
          <a:p>
            <a:pPr marL="0" lvl="0" indent="0" algn="l">
              <a:lnSpc>
                <a:spcPts val="4800"/>
              </a:lnSpc>
              <a:spcBef>
                <a:spcPct val="0"/>
              </a:spcBef>
            </a:pPr>
            <a:r>
              <a:rPr lang="en-US" sz="4000">
                <a:solidFill>
                  <a:srgbClr val="FCFCFB"/>
                </a:solidFill>
                <a:latin typeface="Arialle Bold Italics"/>
              </a:rPr>
              <a:t>                              </a:t>
            </a:r>
          </a:p>
        </p:txBody>
      </p:sp>
      <p:sp>
        <p:nvSpPr>
          <p:cNvPr id="3" name="Freeform 3"/>
          <p:cNvSpPr/>
          <p:nvPr/>
        </p:nvSpPr>
        <p:spPr>
          <a:xfrm>
            <a:off x="15455556" y="7569080"/>
            <a:ext cx="2384492" cy="2384492"/>
          </a:xfrm>
          <a:custGeom>
            <a:avLst/>
            <a:gdLst/>
            <a:ahLst/>
            <a:cxnLst/>
            <a:rect l="l" t="t" r="r" b="b"/>
            <a:pathLst>
              <a:path w="2384492" h="2384492">
                <a:moveTo>
                  <a:pt x="0" y="0"/>
                </a:moveTo>
                <a:lnTo>
                  <a:pt x="2384491" y="0"/>
                </a:lnTo>
                <a:lnTo>
                  <a:pt x="2384491" y="2384492"/>
                </a:lnTo>
                <a:lnTo>
                  <a:pt x="0" y="2384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63486" y="400199"/>
            <a:ext cx="12323829"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Arialle"/>
              </a:rPr>
              <a:t>Action Step 4  Making use of the Expertise</a:t>
            </a:r>
          </a:p>
        </p:txBody>
      </p:sp>
      <p:sp>
        <p:nvSpPr>
          <p:cNvPr id="5" name="Freeform 5"/>
          <p:cNvSpPr/>
          <p:nvPr/>
        </p:nvSpPr>
        <p:spPr>
          <a:xfrm>
            <a:off x="6814946" y="4201130"/>
            <a:ext cx="4658109" cy="4901824"/>
          </a:xfrm>
          <a:custGeom>
            <a:avLst/>
            <a:gdLst/>
            <a:ahLst/>
            <a:cxnLst/>
            <a:rect l="l" t="t" r="r" b="b"/>
            <a:pathLst>
              <a:path w="4658109" h="4901824">
                <a:moveTo>
                  <a:pt x="0" y="0"/>
                </a:moveTo>
                <a:lnTo>
                  <a:pt x="4658108" y="0"/>
                </a:lnTo>
                <a:lnTo>
                  <a:pt x="4658108" y="4901824"/>
                </a:lnTo>
                <a:lnTo>
                  <a:pt x="0" y="4901824"/>
                </a:lnTo>
                <a:lnTo>
                  <a:pt x="0" y="0"/>
                </a:lnTo>
                <a:close/>
              </a:path>
            </a:pathLst>
          </a:custGeom>
          <a:blipFill>
            <a:blip r:embed="rId5"/>
            <a:stretch>
              <a:fillRect t="-1846" b="-1846"/>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5106" y="2016719"/>
            <a:ext cx="17537788" cy="5733231"/>
          </a:xfrm>
          <a:prstGeom prst="rect">
            <a:avLst/>
          </a:prstGeom>
        </p:spPr>
        <p:txBody>
          <a:bodyPr lIns="0" tIns="0" rIns="0" bIns="0" rtlCol="0" anchor="t">
            <a:spAutoFit/>
          </a:bodyPr>
          <a:lstStyle/>
          <a:p>
            <a:pPr>
              <a:lnSpc>
                <a:spcPts val="4320"/>
              </a:lnSpc>
            </a:pPr>
            <a:r>
              <a:rPr lang="en-US" sz="3600">
                <a:solidFill>
                  <a:srgbClr val="00ABB5"/>
                </a:solidFill>
                <a:latin typeface="Open Sans 2"/>
              </a:rPr>
              <a:t>There is a wide range of evidence available to those involved in collaborative enquiry. This may include interviews, focus groups surveys,etc. It is also likely to include statistical material that is readily available within the system. This gives a general picture of what is happening in relation to the issues under consideration. </a:t>
            </a:r>
          </a:p>
          <a:p>
            <a:pPr>
              <a:lnSpc>
                <a:spcPts val="4320"/>
              </a:lnSpc>
            </a:pPr>
            <a:endParaRPr lang="en-US" sz="3600">
              <a:solidFill>
                <a:srgbClr val="00ABB5"/>
              </a:solidFill>
              <a:latin typeface="Open Sans 2"/>
            </a:endParaRPr>
          </a:p>
          <a:p>
            <a:pPr>
              <a:lnSpc>
                <a:spcPts val="3120"/>
              </a:lnSpc>
            </a:pPr>
            <a:r>
              <a:rPr lang="en-US" sz="2600">
                <a:solidFill>
                  <a:srgbClr val="00ABB5"/>
                </a:solidFill>
                <a:latin typeface="Arialle Italics"/>
              </a:rPr>
              <a:t>Adapted from Collaborative Action Research 2015: Education Scotland in collaboration with the University of Glasgow Robert Owen Centre for Educational Change </a:t>
            </a:r>
          </a:p>
          <a:p>
            <a:pPr>
              <a:lnSpc>
                <a:spcPts val="4320"/>
              </a:lnSpc>
            </a:pPr>
            <a:endParaRPr lang="en-US" sz="2600">
              <a:solidFill>
                <a:srgbClr val="00ABB5"/>
              </a:solidFill>
              <a:latin typeface="Arialle Italics"/>
            </a:endParaRPr>
          </a:p>
          <a:p>
            <a:pPr>
              <a:lnSpc>
                <a:spcPts val="4320"/>
              </a:lnSpc>
            </a:pPr>
            <a:endParaRPr lang="en-US" sz="2600">
              <a:solidFill>
                <a:srgbClr val="00ABB5"/>
              </a:solidFill>
              <a:latin typeface="Arialle Italics"/>
            </a:endParaRPr>
          </a:p>
          <a:p>
            <a:pPr>
              <a:lnSpc>
                <a:spcPts val="4320"/>
              </a:lnSpc>
            </a:pPr>
            <a:endParaRPr lang="en-US" sz="2600">
              <a:solidFill>
                <a:srgbClr val="00ABB5"/>
              </a:solidFill>
              <a:latin typeface="Arialle Italics"/>
            </a:endParaRPr>
          </a:p>
          <a:p>
            <a:pPr marL="0" lvl="0" indent="0" algn="l">
              <a:lnSpc>
                <a:spcPts val="4800"/>
              </a:lnSpc>
              <a:spcBef>
                <a:spcPct val="0"/>
              </a:spcBef>
            </a:pPr>
            <a:r>
              <a:rPr lang="en-US" sz="4000">
                <a:solidFill>
                  <a:srgbClr val="FCFCFB"/>
                </a:solidFill>
                <a:latin typeface="Open Sans 2 Bold Italics"/>
              </a:rPr>
              <a:t>                              </a:t>
            </a:r>
          </a:p>
        </p:txBody>
      </p:sp>
      <p:sp>
        <p:nvSpPr>
          <p:cNvPr id="3" name="Freeform 3"/>
          <p:cNvSpPr/>
          <p:nvPr/>
        </p:nvSpPr>
        <p:spPr>
          <a:xfrm>
            <a:off x="15528402" y="7577790"/>
            <a:ext cx="2384492" cy="2384492"/>
          </a:xfrm>
          <a:custGeom>
            <a:avLst/>
            <a:gdLst/>
            <a:ahLst/>
            <a:cxnLst/>
            <a:rect l="l" t="t" r="r" b="b"/>
            <a:pathLst>
              <a:path w="2384492" h="2384492">
                <a:moveTo>
                  <a:pt x="0" y="0"/>
                </a:moveTo>
                <a:lnTo>
                  <a:pt x="2384492" y="0"/>
                </a:lnTo>
                <a:lnTo>
                  <a:pt x="2384492" y="2384492"/>
                </a:lnTo>
                <a:lnTo>
                  <a:pt x="0" y="2384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63486" y="400199"/>
            <a:ext cx="12323829"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Arialle"/>
              </a:rPr>
              <a:t>Action Step 5 Collecting Data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3486" y="1434515"/>
            <a:ext cx="17537788" cy="7933209"/>
          </a:xfrm>
          <a:prstGeom prst="rect">
            <a:avLst/>
          </a:prstGeom>
        </p:spPr>
        <p:txBody>
          <a:bodyPr lIns="0" tIns="0" rIns="0" bIns="0" rtlCol="0" anchor="t">
            <a:spAutoFit/>
          </a:bodyPr>
          <a:lstStyle/>
          <a:p>
            <a:pPr>
              <a:lnSpc>
                <a:spcPts val="4320"/>
              </a:lnSpc>
            </a:pPr>
            <a:r>
              <a:rPr lang="en-US" sz="3600">
                <a:solidFill>
                  <a:srgbClr val="00ABB5"/>
                </a:solidFill>
                <a:latin typeface="Arialle"/>
              </a:rPr>
              <a:t>Each collaborative enquiry team will need to analyse the evidence and orchestrate a widespread discussion within their groups. There are benefits in involving representatives others in these discussions, not least because ‘outsiders’ can helpfully ask questions and spot issues, trends and themes that ‘insiders’ may overlook. Where this is well led, it is a means of drawing people together around a common sense of purpose. Other projects note this process is a particularly effective means of encouraging innovation and experimentation. Clearly, the most important role of the collaborative enquiry team is to coordinate and stimulate this analytical process.</a:t>
            </a:r>
          </a:p>
          <a:p>
            <a:pPr>
              <a:lnSpc>
                <a:spcPts val="4320"/>
              </a:lnSpc>
            </a:pPr>
            <a:endParaRPr lang="en-US" sz="3600">
              <a:solidFill>
                <a:srgbClr val="00ABB5"/>
              </a:solidFill>
              <a:latin typeface="Arialle"/>
            </a:endParaRPr>
          </a:p>
          <a:p>
            <a:pPr>
              <a:lnSpc>
                <a:spcPts val="3120"/>
              </a:lnSpc>
            </a:pPr>
            <a:r>
              <a:rPr lang="en-US" sz="2600">
                <a:solidFill>
                  <a:srgbClr val="00ABB5"/>
                </a:solidFill>
                <a:latin typeface="Arialle Italics"/>
              </a:rPr>
              <a:t>Adapted from Collaborative Action Research 2015: Education Scotland in collaboration with the University of Glasgow Robert Owen Centre for Educational Change </a:t>
            </a:r>
          </a:p>
          <a:p>
            <a:pPr>
              <a:lnSpc>
                <a:spcPts val="4320"/>
              </a:lnSpc>
            </a:pPr>
            <a:endParaRPr lang="en-US" sz="2600">
              <a:solidFill>
                <a:srgbClr val="00ABB5"/>
              </a:solidFill>
              <a:latin typeface="Arialle Italics"/>
            </a:endParaRPr>
          </a:p>
          <a:p>
            <a:pPr>
              <a:lnSpc>
                <a:spcPts val="4320"/>
              </a:lnSpc>
            </a:pPr>
            <a:endParaRPr lang="en-US" sz="2600">
              <a:solidFill>
                <a:srgbClr val="00ABB5"/>
              </a:solidFill>
              <a:latin typeface="Arialle Italics"/>
            </a:endParaRPr>
          </a:p>
          <a:p>
            <a:pPr>
              <a:lnSpc>
                <a:spcPts val="4320"/>
              </a:lnSpc>
            </a:pPr>
            <a:endParaRPr lang="en-US" sz="2600">
              <a:solidFill>
                <a:srgbClr val="00ABB5"/>
              </a:solidFill>
              <a:latin typeface="Arialle Italics"/>
            </a:endParaRPr>
          </a:p>
          <a:p>
            <a:pPr marL="0" lvl="0" indent="0" algn="l">
              <a:lnSpc>
                <a:spcPts val="4800"/>
              </a:lnSpc>
              <a:spcBef>
                <a:spcPct val="0"/>
              </a:spcBef>
            </a:pPr>
            <a:r>
              <a:rPr lang="en-US" sz="4000">
                <a:solidFill>
                  <a:srgbClr val="FCFCFB"/>
                </a:solidFill>
                <a:latin typeface="Arialle Bold Italics"/>
              </a:rPr>
              <a:t>                              </a:t>
            </a:r>
          </a:p>
        </p:txBody>
      </p:sp>
      <p:sp>
        <p:nvSpPr>
          <p:cNvPr id="3" name="Freeform 3"/>
          <p:cNvSpPr/>
          <p:nvPr/>
        </p:nvSpPr>
        <p:spPr>
          <a:xfrm>
            <a:off x="15596645" y="7657562"/>
            <a:ext cx="2380282" cy="2380282"/>
          </a:xfrm>
          <a:custGeom>
            <a:avLst/>
            <a:gdLst/>
            <a:ahLst/>
            <a:cxnLst/>
            <a:rect l="l" t="t" r="r" b="b"/>
            <a:pathLst>
              <a:path w="2380282" h="2380282">
                <a:moveTo>
                  <a:pt x="0" y="0"/>
                </a:moveTo>
                <a:lnTo>
                  <a:pt x="2380282" y="0"/>
                </a:lnTo>
                <a:lnTo>
                  <a:pt x="2380282" y="2380282"/>
                </a:lnTo>
                <a:lnTo>
                  <a:pt x="0" y="23802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63486" y="400199"/>
            <a:ext cx="12323829"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Arialle"/>
              </a:rPr>
              <a:t>Action Step 6 Making Sense of the Evidence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274" y="1322520"/>
            <a:ext cx="17525453" cy="8484580"/>
          </a:xfrm>
          <a:prstGeom prst="rect">
            <a:avLst/>
          </a:prstGeom>
        </p:spPr>
        <p:txBody>
          <a:bodyPr lIns="0" tIns="0" rIns="0" bIns="0" rtlCol="0" anchor="t">
            <a:spAutoFit/>
          </a:bodyPr>
          <a:lstStyle/>
          <a:p>
            <a:pPr>
              <a:lnSpc>
                <a:spcPts val="3632"/>
              </a:lnSpc>
            </a:pPr>
            <a:r>
              <a:rPr lang="en-US" sz="3027">
                <a:solidFill>
                  <a:srgbClr val="00ABB5"/>
                </a:solidFill>
                <a:latin typeface="Arialle"/>
              </a:rPr>
              <a:t>Having established areas for development and positive examples, it will be necessary for the collaborative enquiry team to formulate strategies and recommendations.  Therefore, the logical starting point  is with a detailed analysis of existing ways of working. This allows the best practices to be identified and shared, whilst, at the same time, drawing attention to ways of working that may be creating barriers. </a:t>
            </a:r>
          </a:p>
          <a:p>
            <a:pPr>
              <a:lnSpc>
                <a:spcPts val="3632"/>
              </a:lnSpc>
            </a:pPr>
            <a:endParaRPr lang="en-US" sz="3027">
              <a:solidFill>
                <a:srgbClr val="00ABB5"/>
              </a:solidFill>
              <a:latin typeface="Arialle"/>
            </a:endParaRPr>
          </a:p>
          <a:p>
            <a:pPr>
              <a:lnSpc>
                <a:spcPts val="3632"/>
              </a:lnSpc>
            </a:pPr>
            <a:r>
              <a:rPr lang="en-US" sz="3027">
                <a:solidFill>
                  <a:srgbClr val="00ABB5"/>
                </a:solidFill>
                <a:latin typeface="Arialle"/>
              </a:rPr>
              <a:t>One of the most important aspects of formulating recommendations is moving beyond the spreading of accepted best practice by innovating new practices. This requires injecting new ideas, and evidence from other sources. At this point it is helpful to remember the old adage, educational change is technically simple but socially complex. In other words, suggesting the actions that are needed is likely to be relatively straight forward; the challenge for the team is to find ways of getting everybody involved to implement them.</a:t>
            </a:r>
          </a:p>
          <a:p>
            <a:pPr>
              <a:lnSpc>
                <a:spcPts val="3632"/>
              </a:lnSpc>
            </a:pPr>
            <a:endParaRPr lang="en-US" sz="3027">
              <a:solidFill>
                <a:srgbClr val="00ABB5"/>
              </a:solidFill>
              <a:latin typeface="Arialle"/>
            </a:endParaRPr>
          </a:p>
          <a:p>
            <a:pPr>
              <a:lnSpc>
                <a:spcPts val="2623"/>
              </a:lnSpc>
            </a:pPr>
            <a:r>
              <a:rPr lang="en-US" sz="2186">
                <a:solidFill>
                  <a:srgbClr val="00ABB5"/>
                </a:solidFill>
                <a:latin typeface="Arialle Italics"/>
              </a:rPr>
              <a:t>Adapted from Collaborative Action Research 2015: Education Scotland in collaboration with the University of Glasgow Robert Owen Centre for Educational Change </a:t>
            </a:r>
          </a:p>
          <a:p>
            <a:pPr>
              <a:lnSpc>
                <a:spcPts val="3632"/>
              </a:lnSpc>
            </a:pPr>
            <a:endParaRPr lang="en-US" sz="2186">
              <a:solidFill>
                <a:srgbClr val="00ABB5"/>
              </a:solidFill>
              <a:latin typeface="Arialle Italics"/>
            </a:endParaRPr>
          </a:p>
          <a:p>
            <a:pPr>
              <a:lnSpc>
                <a:spcPts val="3632"/>
              </a:lnSpc>
            </a:pPr>
            <a:endParaRPr lang="en-US" sz="2186">
              <a:solidFill>
                <a:srgbClr val="00ABB5"/>
              </a:solidFill>
              <a:latin typeface="Arialle Italics"/>
            </a:endParaRPr>
          </a:p>
          <a:p>
            <a:pPr>
              <a:lnSpc>
                <a:spcPts val="3632"/>
              </a:lnSpc>
            </a:pPr>
            <a:endParaRPr lang="en-US" sz="2186">
              <a:solidFill>
                <a:srgbClr val="00ABB5"/>
              </a:solidFill>
              <a:latin typeface="Arialle Italics"/>
            </a:endParaRPr>
          </a:p>
          <a:p>
            <a:pPr marL="0" lvl="0" indent="0" algn="l">
              <a:lnSpc>
                <a:spcPts val="4036"/>
              </a:lnSpc>
              <a:spcBef>
                <a:spcPct val="0"/>
              </a:spcBef>
            </a:pPr>
            <a:r>
              <a:rPr lang="en-US" sz="3363">
                <a:solidFill>
                  <a:srgbClr val="FCFCFB"/>
                </a:solidFill>
                <a:latin typeface="Arialle Bold Italics"/>
              </a:rPr>
              <a:t>                              </a:t>
            </a:r>
          </a:p>
        </p:txBody>
      </p:sp>
      <p:sp>
        <p:nvSpPr>
          <p:cNvPr id="3" name="Freeform 3"/>
          <p:cNvSpPr/>
          <p:nvPr/>
        </p:nvSpPr>
        <p:spPr>
          <a:xfrm>
            <a:off x="15656294" y="7716380"/>
            <a:ext cx="2380282" cy="2380282"/>
          </a:xfrm>
          <a:custGeom>
            <a:avLst/>
            <a:gdLst/>
            <a:ahLst/>
            <a:cxnLst/>
            <a:rect l="l" t="t" r="r" b="b"/>
            <a:pathLst>
              <a:path w="2380282" h="2380282">
                <a:moveTo>
                  <a:pt x="0" y="0"/>
                </a:moveTo>
                <a:lnTo>
                  <a:pt x="2380282" y="0"/>
                </a:lnTo>
                <a:lnTo>
                  <a:pt x="2380282" y="2380283"/>
                </a:lnTo>
                <a:lnTo>
                  <a:pt x="0" y="23802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63486" y="400199"/>
            <a:ext cx="12323829"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Arialle"/>
              </a:rPr>
              <a:t>Action Step 7 Deciding what to recommend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24128" y="1650234"/>
            <a:ext cx="6305345" cy="6986532"/>
          </a:xfrm>
          <a:custGeom>
            <a:avLst/>
            <a:gdLst/>
            <a:ahLst/>
            <a:cxnLst/>
            <a:rect l="l" t="t" r="r" b="b"/>
            <a:pathLst>
              <a:path w="6305345" h="6986532">
                <a:moveTo>
                  <a:pt x="0" y="0"/>
                </a:moveTo>
                <a:lnTo>
                  <a:pt x="6305345" y="0"/>
                </a:lnTo>
                <a:lnTo>
                  <a:pt x="6305345" y="6986532"/>
                </a:lnTo>
                <a:lnTo>
                  <a:pt x="0" y="69865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31809"/>
            <a:ext cx="9144000" cy="10418809"/>
            <a:chOff x="0" y="0"/>
            <a:chExt cx="12192000" cy="13891745"/>
          </a:xfrm>
        </p:grpSpPr>
        <p:pic>
          <p:nvPicPr>
            <p:cNvPr id="3" name="Picture 3"/>
            <p:cNvPicPr>
              <a:picLocks noChangeAspect="1"/>
            </p:cNvPicPr>
            <p:nvPr/>
          </p:nvPicPr>
          <p:blipFill>
            <a:blip r:embed="rId2"/>
            <a:srcRect l="21092" r="21092"/>
            <a:stretch>
              <a:fillRect/>
            </a:stretch>
          </p:blipFill>
          <p:spPr>
            <a:xfrm>
              <a:off x="0" y="0"/>
              <a:ext cx="12192000" cy="13891745"/>
            </a:xfrm>
            <a:prstGeom prst="rect">
              <a:avLst/>
            </a:prstGeom>
          </p:spPr>
        </p:pic>
      </p:grpSp>
      <p:sp>
        <p:nvSpPr>
          <p:cNvPr id="4" name="TextBox 4"/>
          <p:cNvSpPr txBox="1"/>
          <p:nvPr/>
        </p:nvSpPr>
        <p:spPr>
          <a:xfrm>
            <a:off x="2855379" y="4533900"/>
            <a:ext cx="5532090" cy="1219088"/>
          </a:xfrm>
          <a:prstGeom prst="rect">
            <a:avLst/>
          </a:prstGeom>
        </p:spPr>
        <p:txBody>
          <a:bodyPr lIns="0" tIns="0" rIns="0" bIns="0" rtlCol="0" anchor="t">
            <a:spAutoFit/>
          </a:bodyPr>
          <a:lstStyle/>
          <a:p>
            <a:pPr marL="0" lvl="0" indent="0" algn="l">
              <a:lnSpc>
                <a:spcPts val="9600"/>
              </a:lnSpc>
              <a:spcBef>
                <a:spcPct val="0"/>
              </a:spcBef>
            </a:pPr>
            <a:r>
              <a:rPr lang="en-US" sz="8000">
                <a:solidFill>
                  <a:srgbClr val="00A7B2"/>
                </a:solidFill>
                <a:latin typeface="Open Sans 2"/>
              </a:rPr>
              <a:t>Lunch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9350434" y="3044891"/>
            <a:ext cx="3519214" cy="3932083"/>
          </a:xfrm>
          <a:prstGeom prst="rect">
            <a:avLst/>
          </a:prstGeom>
        </p:spPr>
      </p:pic>
      <p:sp>
        <p:nvSpPr>
          <p:cNvPr id="3" name="TextBox 3"/>
          <p:cNvSpPr txBox="1"/>
          <p:nvPr/>
        </p:nvSpPr>
        <p:spPr>
          <a:xfrm>
            <a:off x="1176097" y="4415695"/>
            <a:ext cx="3853103" cy="1200076"/>
          </a:xfrm>
          <a:prstGeom prst="rect">
            <a:avLst/>
          </a:prstGeom>
        </p:spPr>
        <p:txBody>
          <a:bodyPr lIns="0" tIns="0" rIns="0" bIns="0" rtlCol="0" anchor="t">
            <a:spAutoFit/>
          </a:bodyPr>
          <a:lstStyle/>
          <a:p>
            <a:pPr marL="0" lvl="0" indent="0" algn="l">
              <a:lnSpc>
                <a:spcPts val="9599"/>
              </a:lnSpc>
              <a:spcBef>
                <a:spcPct val="0"/>
              </a:spcBef>
            </a:pPr>
            <a:r>
              <a:rPr lang="en-US" sz="7999">
                <a:solidFill>
                  <a:srgbClr val="00ABB5"/>
                </a:solidFill>
                <a:latin typeface="Open Sans 2 Bold"/>
              </a:rPr>
              <a:t>Review                       </a:t>
            </a:r>
          </a:p>
        </p:txBody>
      </p:sp>
      <p:sp>
        <p:nvSpPr>
          <p:cNvPr id="4" name="TextBox 4"/>
          <p:cNvSpPr txBox="1"/>
          <p:nvPr/>
        </p:nvSpPr>
        <p:spPr>
          <a:xfrm>
            <a:off x="13390335" y="4529920"/>
            <a:ext cx="3555610" cy="971550"/>
          </a:xfrm>
          <a:prstGeom prst="rect">
            <a:avLst/>
          </a:prstGeom>
        </p:spPr>
        <p:txBody>
          <a:bodyPr lIns="0" tIns="0" rIns="0" bIns="0" rtlCol="0" anchor="t">
            <a:spAutoFit/>
          </a:bodyPr>
          <a:lstStyle/>
          <a:p>
            <a:pPr marL="0" lvl="0" indent="0" algn="l">
              <a:lnSpc>
                <a:spcPts val="7799"/>
              </a:lnSpc>
              <a:spcBef>
                <a:spcPct val="0"/>
              </a:spcBef>
            </a:pPr>
            <a:r>
              <a:rPr lang="en-US" sz="6499">
                <a:solidFill>
                  <a:srgbClr val="00ABB5"/>
                </a:solidFill>
                <a:latin typeface="Open Sans 2 Bold"/>
              </a:rPr>
              <a:t>Preview                       </a:t>
            </a:r>
          </a:p>
        </p:txBody>
      </p:sp>
      <p:pic>
        <p:nvPicPr>
          <p:cNvPr id="5" name="Picture 5"/>
          <p:cNvPicPr>
            <a:picLocks noChangeAspect="1"/>
          </p:cNvPicPr>
          <p:nvPr/>
        </p:nvPicPr>
        <p:blipFill>
          <a:blip r:embed="rId2"/>
          <a:srcRect/>
          <a:stretch>
            <a:fillRect/>
          </a:stretch>
        </p:blipFill>
        <p:spPr>
          <a:xfrm rot="5400000">
            <a:off x="5535674" y="3044929"/>
            <a:ext cx="3519214" cy="393208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448" y="0"/>
            <a:ext cx="18390895" cy="10287000"/>
            <a:chOff x="0" y="0"/>
            <a:chExt cx="24521193" cy="13716000"/>
          </a:xfrm>
        </p:grpSpPr>
        <p:pic>
          <p:nvPicPr>
            <p:cNvPr id="3" name="Picture 3"/>
            <p:cNvPicPr>
              <a:picLocks noChangeAspect="1"/>
            </p:cNvPicPr>
            <p:nvPr/>
          </p:nvPicPr>
          <p:blipFill>
            <a:blip r:embed="rId2"/>
            <a:srcRect l="8098" t="11494" b="11494"/>
            <a:stretch>
              <a:fillRect/>
            </a:stretch>
          </p:blipFill>
          <p:spPr>
            <a:xfrm>
              <a:off x="0" y="0"/>
              <a:ext cx="24521193" cy="13716000"/>
            </a:xfrm>
            <a:prstGeom prst="rect">
              <a:avLst/>
            </a:prstGeom>
          </p:spPr>
        </p:pic>
      </p:grpSp>
      <p:sp>
        <p:nvSpPr>
          <p:cNvPr id="4" name="TextBox 4"/>
          <p:cNvSpPr txBox="1"/>
          <p:nvPr/>
        </p:nvSpPr>
        <p:spPr>
          <a:xfrm>
            <a:off x="14335424" y="440048"/>
            <a:ext cx="3460150" cy="942938"/>
          </a:xfrm>
          <a:prstGeom prst="rect">
            <a:avLst/>
          </a:prstGeom>
        </p:spPr>
        <p:txBody>
          <a:bodyPr lIns="0" tIns="0" rIns="0" bIns="0" rtlCol="0" anchor="t">
            <a:spAutoFit/>
          </a:bodyPr>
          <a:lstStyle/>
          <a:p>
            <a:pPr marL="0" lvl="0" indent="0" algn="l">
              <a:lnSpc>
                <a:spcPts val="7200"/>
              </a:lnSpc>
              <a:spcBef>
                <a:spcPct val="0"/>
              </a:spcBef>
            </a:pPr>
            <a:r>
              <a:rPr lang="en-US" sz="6000">
                <a:solidFill>
                  <a:srgbClr val="00A7B2"/>
                </a:solidFill>
                <a:latin typeface="Arialle Bold"/>
              </a:rPr>
              <a:t>The Plan</a:t>
            </a:r>
            <a:r>
              <a:rPr lang="en-US" sz="6000">
                <a:solidFill>
                  <a:srgbClr val="00A7B2"/>
                </a:solidFill>
                <a:latin typeface="Arialle"/>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3486" y="400199"/>
            <a:ext cx="12323829"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Arialle"/>
              </a:rPr>
              <a:t>Collaborative Enquiry Planning Resource   </a:t>
            </a:r>
          </a:p>
        </p:txBody>
      </p:sp>
      <p:grpSp>
        <p:nvGrpSpPr>
          <p:cNvPr id="3" name="Group 3"/>
          <p:cNvGrpSpPr/>
          <p:nvPr/>
        </p:nvGrpSpPr>
        <p:grpSpPr>
          <a:xfrm>
            <a:off x="234654" y="3399602"/>
            <a:ext cx="17818693" cy="3487795"/>
            <a:chOff x="0" y="0"/>
            <a:chExt cx="23758257" cy="4650393"/>
          </a:xfrm>
        </p:grpSpPr>
        <p:grpSp>
          <p:nvGrpSpPr>
            <p:cNvPr id="4" name="Group 4"/>
            <p:cNvGrpSpPr/>
            <p:nvPr/>
          </p:nvGrpSpPr>
          <p:grpSpPr>
            <a:xfrm>
              <a:off x="8065" y="498100"/>
              <a:ext cx="4280369" cy="1669702"/>
              <a:chOff x="0" y="0"/>
              <a:chExt cx="5171994" cy="2017510"/>
            </a:xfrm>
          </p:grpSpPr>
          <p:sp>
            <p:nvSpPr>
              <p:cNvPr id="5" name="Freeform 5"/>
              <p:cNvSpPr/>
              <p:nvPr/>
            </p:nvSpPr>
            <p:spPr>
              <a:xfrm>
                <a:off x="0" y="0"/>
                <a:ext cx="5171994" cy="2017510"/>
              </a:xfrm>
              <a:custGeom>
                <a:avLst/>
                <a:gdLst/>
                <a:ahLst/>
                <a:cxnLst/>
                <a:rect l="l" t="t" r="r" b="b"/>
                <a:pathLst>
                  <a:path w="5171994" h="2017510">
                    <a:moveTo>
                      <a:pt x="0" y="0"/>
                    </a:moveTo>
                    <a:lnTo>
                      <a:pt x="5171994" y="0"/>
                    </a:lnTo>
                    <a:lnTo>
                      <a:pt x="5171994" y="2017510"/>
                    </a:lnTo>
                    <a:lnTo>
                      <a:pt x="0" y="2017510"/>
                    </a:lnTo>
                    <a:close/>
                  </a:path>
                </a:pathLst>
              </a:custGeom>
              <a:solidFill>
                <a:srgbClr val="CAEDE5"/>
              </a:solidFill>
            </p:spPr>
          </p:sp>
          <p:sp>
            <p:nvSpPr>
              <p:cNvPr id="6" name="TextBox 6"/>
              <p:cNvSpPr txBox="1"/>
              <p:nvPr/>
            </p:nvSpPr>
            <p:spPr>
              <a:xfrm>
                <a:off x="0" y="-9525"/>
                <a:ext cx="5171994" cy="2027035"/>
              </a:xfrm>
              <a:prstGeom prst="rect">
                <a:avLst/>
              </a:prstGeom>
            </p:spPr>
            <p:txBody>
              <a:bodyPr lIns="11430" tIns="11430" rIns="11430" bIns="11430" rtlCol="0" anchor="ctr"/>
              <a:lstStyle/>
              <a:p>
                <a:pPr algn="ctr">
                  <a:lnSpc>
                    <a:spcPts val="377"/>
                  </a:lnSpc>
                </a:pPr>
                <a:endParaRPr/>
              </a:p>
            </p:txBody>
          </p:sp>
        </p:grpSp>
        <p:grpSp>
          <p:nvGrpSpPr>
            <p:cNvPr id="7" name="Group 7"/>
            <p:cNvGrpSpPr/>
            <p:nvPr/>
          </p:nvGrpSpPr>
          <p:grpSpPr>
            <a:xfrm>
              <a:off x="4462584" y="498100"/>
              <a:ext cx="4222618" cy="1669702"/>
              <a:chOff x="0" y="0"/>
              <a:chExt cx="5102213" cy="2017510"/>
            </a:xfrm>
          </p:grpSpPr>
          <p:sp>
            <p:nvSpPr>
              <p:cNvPr id="8" name="Freeform 8"/>
              <p:cNvSpPr/>
              <p:nvPr/>
            </p:nvSpPr>
            <p:spPr>
              <a:xfrm>
                <a:off x="0" y="0"/>
                <a:ext cx="5102213" cy="2017510"/>
              </a:xfrm>
              <a:custGeom>
                <a:avLst/>
                <a:gdLst/>
                <a:ahLst/>
                <a:cxnLst/>
                <a:rect l="l" t="t" r="r" b="b"/>
                <a:pathLst>
                  <a:path w="5102213" h="2017510">
                    <a:moveTo>
                      <a:pt x="0" y="0"/>
                    </a:moveTo>
                    <a:lnTo>
                      <a:pt x="5102213" y="0"/>
                    </a:lnTo>
                    <a:lnTo>
                      <a:pt x="5102213" y="2017510"/>
                    </a:lnTo>
                    <a:lnTo>
                      <a:pt x="0" y="2017510"/>
                    </a:lnTo>
                    <a:close/>
                  </a:path>
                </a:pathLst>
              </a:custGeom>
              <a:solidFill>
                <a:srgbClr val="FFD6D1"/>
              </a:solidFill>
            </p:spPr>
          </p:sp>
          <p:sp>
            <p:nvSpPr>
              <p:cNvPr id="9" name="TextBox 9"/>
              <p:cNvSpPr txBox="1"/>
              <p:nvPr/>
            </p:nvSpPr>
            <p:spPr>
              <a:xfrm>
                <a:off x="0" y="-9525"/>
                <a:ext cx="5102213" cy="2027035"/>
              </a:xfrm>
              <a:prstGeom prst="rect">
                <a:avLst/>
              </a:prstGeom>
            </p:spPr>
            <p:txBody>
              <a:bodyPr lIns="11430" tIns="11430" rIns="11430" bIns="11430" rtlCol="0" anchor="ctr"/>
              <a:lstStyle/>
              <a:p>
                <a:pPr algn="ctr">
                  <a:lnSpc>
                    <a:spcPts val="377"/>
                  </a:lnSpc>
                </a:pPr>
                <a:endParaRPr/>
              </a:p>
            </p:txBody>
          </p:sp>
        </p:grpSp>
        <p:grpSp>
          <p:nvGrpSpPr>
            <p:cNvPr id="10" name="Group 10"/>
            <p:cNvGrpSpPr/>
            <p:nvPr/>
          </p:nvGrpSpPr>
          <p:grpSpPr>
            <a:xfrm>
              <a:off x="8065" y="2359217"/>
              <a:ext cx="4283235" cy="1688404"/>
              <a:chOff x="0" y="0"/>
              <a:chExt cx="6125249" cy="2414505"/>
            </a:xfrm>
          </p:grpSpPr>
          <p:sp>
            <p:nvSpPr>
              <p:cNvPr id="11" name="Freeform 11"/>
              <p:cNvSpPr/>
              <p:nvPr/>
            </p:nvSpPr>
            <p:spPr>
              <a:xfrm>
                <a:off x="0" y="0"/>
                <a:ext cx="6125249" cy="2414505"/>
              </a:xfrm>
              <a:custGeom>
                <a:avLst/>
                <a:gdLst/>
                <a:ahLst/>
                <a:cxnLst/>
                <a:rect l="l" t="t" r="r" b="b"/>
                <a:pathLst>
                  <a:path w="6125249" h="2414505">
                    <a:moveTo>
                      <a:pt x="0" y="0"/>
                    </a:moveTo>
                    <a:lnTo>
                      <a:pt x="6125249" y="0"/>
                    </a:lnTo>
                    <a:lnTo>
                      <a:pt x="6125249" y="2414505"/>
                    </a:lnTo>
                    <a:lnTo>
                      <a:pt x="0" y="2414505"/>
                    </a:lnTo>
                    <a:close/>
                  </a:path>
                </a:pathLst>
              </a:custGeom>
              <a:solidFill>
                <a:srgbClr val="CAEDE5"/>
              </a:solidFill>
            </p:spPr>
          </p:sp>
          <p:sp>
            <p:nvSpPr>
              <p:cNvPr id="12" name="TextBox 12"/>
              <p:cNvSpPr txBox="1"/>
              <p:nvPr/>
            </p:nvSpPr>
            <p:spPr>
              <a:xfrm>
                <a:off x="0" y="-9525"/>
                <a:ext cx="6125249" cy="2424030"/>
              </a:xfrm>
              <a:prstGeom prst="rect">
                <a:avLst/>
              </a:prstGeom>
            </p:spPr>
            <p:txBody>
              <a:bodyPr lIns="11430" tIns="11430" rIns="11430" bIns="11430" rtlCol="0" anchor="ctr"/>
              <a:lstStyle/>
              <a:p>
                <a:pPr algn="ctr">
                  <a:lnSpc>
                    <a:spcPts val="377"/>
                  </a:lnSpc>
                </a:pPr>
                <a:endParaRPr/>
              </a:p>
            </p:txBody>
          </p:sp>
        </p:grpSp>
        <p:grpSp>
          <p:nvGrpSpPr>
            <p:cNvPr id="13" name="Group 13"/>
            <p:cNvGrpSpPr/>
            <p:nvPr/>
          </p:nvGrpSpPr>
          <p:grpSpPr>
            <a:xfrm>
              <a:off x="4462584" y="2359217"/>
              <a:ext cx="4222618" cy="1669702"/>
              <a:chOff x="0" y="0"/>
              <a:chExt cx="5102213" cy="2017510"/>
            </a:xfrm>
          </p:grpSpPr>
          <p:sp>
            <p:nvSpPr>
              <p:cNvPr id="14" name="Freeform 14"/>
              <p:cNvSpPr/>
              <p:nvPr/>
            </p:nvSpPr>
            <p:spPr>
              <a:xfrm>
                <a:off x="0" y="0"/>
                <a:ext cx="5102213" cy="2017510"/>
              </a:xfrm>
              <a:custGeom>
                <a:avLst/>
                <a:gdLst/>
                <a:ahLst/>
                <a:cxnLst/>
                <a:rect l="l" t="t" r="r" b="b"/>
                <a:pathLst>
                  <a:path w="5102213" h="2017510">
                    <a:moveTo>
                      <a:pt x="0" y="0"/>
                    </a:moveTo>
                    <a:lnTo>
                      <a:pt x="5102213" y="0"/>
                    </a:lnTo>
                    <a:lnTo>
                      <a:pt x="5102213" y="2017510"/>
                    </a:lnTo>
                    <a:lnTo>
                      <a:pt x="0" y="2017510"/>
                    </a:lnTo>
                    <a:close/>
                  </a:path>
                </a:pathLst>
              </a:custGeom>
              <a:solidFill>
                <a:srgbClr val="FFD6D1"/>
              </a:solidFill>
            </p:spPr>
          </p:sp>
          <p:sp>
            <p:nvSpPr>
              <p:cNvPr id="15" name="TextBox 15"/>
              <p:cNvSpPr txBox="1"/>
              <p:nvPr/>
            </p:nvSpPr>
            <p:spPr>
              <a:xfrm>
                <a:off x="0" y="-9525"/>
                <a:ext cx="5102213" cy="2027035"/>
              </a:xfrm>
              <a:prstGeom prst="rect">
                <a:avLst/>
              </a:prstGeom>
            </p:spPr>
            <p:txBody>
              <a:bodyPr lIns="11430" tIns="11430" rIns="11430" bIns="11430" rtlCol="0" anchor="ctr"/>
              <a:lstStyle/>
              <a:p>
                <a:pPr algn="ctr">
                  <a:lnSpc>
                    <a:spcPts val="377"/>
                  </a:lnSpc>
                </a:pPr>
                <a:endParaRPr/>
              </a:p>
            </p:txBody>
          </p:sp>
        </p:grpSp>
        <p:grpSp>
          <p:nvGrpSpPr>
            <p:cNvPr id="16" name="Group 16"/>
            <p:cNvGrpSpPr/>
            <p:nvPr/>
          </p:nvGrpSpPr>
          <p:grpSpPr>
            <a:xfrm>
              <a:off x="8856487" y="498100"/>
              <a:ext cx="4222618" cy="1669702"/>
              <a:chOff x="0" y="0"/>
              <a:chExt cx="5102213" cy="2017510"/>
            </a:xfrm>
          </p:grpSpPr>
          <p:sp>
            <p:nvSpPr>
              <p:cNvPr id="17" name="Freeform 17"/>
              <p:cNvSpPr/>
              <p:nvPr/>
            </p:nvSpPr>
            <p:spPr>
              <a:xfrm>
                <a:off x="0" y="0"/>
                <a:ext cx="5102213" cy="2017510"/>
              </a:xfrm>
              <a:custGeom>
                <a:avLst/>
                <a:gdLst/>
                <a:ahLst/>
                <a:cxnLst/>
                <a:rect l="l" t="t" r="r" b="b"/>
                <a:pathLst>
                  <a:path w="5102213" h="2017510">
                    <a:moveTo>
                      <a:pt x="0" y="0"/>
                    </a:moveTo>
                    <a:lnTo>
                      <a:pt x="5102213" y="0"/>
                    </a:lnTo>
                    <a:lnTo>
                      <a:pt x="5102213" y="2017510"/>
                    </a:lnTo>
                    <a:lnTo>
                      <a:pt x="0" y="2017510"/>
                    </a:lnTo>
                    <a:close/>
                  </a:path>
                </a:pathLst>
              </a:custGeom>
              <a:solidFill>
                <a:srgbClr val="FFD6D1"/>
              </a:solidFill>
            </p:spPr>
          </p:sp>
          <p:sp>
            <p:nvSpPr>
              <p:cNvPr id="18" name="TextBox 18"/>
              <p:cNvSpPr txBox="1"/>
              <p:nvPr/>
            </p:nvSpPr>
            <p:spPr>
              <a:xfrm>
                <a:off x="0" y="-9525"/>
                <a:ext cx="5102213" cy="2027035"/>
              </a:xfrm>
              <a:prstGeom prst="rect">
                <a:avLst/>
              </a:prstGeom>
            </p:spPr>
            <p:txBody>
              <a:bodyPr lIns="11430" tIns="11430" rIns="11430" bIns="11430" rtlCol="0" anchor="ctr"/>
              <a:lstStyle/>
              <a:p>
                <a:pPr algn="ctr">
                  <a:lnSpc>
                    <a:spcPts val="377"/>
                  </a:lnSpc>
                </a:pPr>
                <a:endParaRPr/>
              </a:p>
            </p:txBody>
          </p:sp>
        </p:grpSp>
        <p:grpSp>
          <p:nvGrpSpPr>
            <p:cNvPr id="19" name="Group 19"/>
            <p:cNvGrpSpPr/>
            <p:nvPr/>
          </p:nvGrpSpPr>
          <p:grpSpPr>
            <a:xfrm>
              <a:off x="8856487" y="2359217"/>
              <a:ext cx="4222618" cy="1669702"/>
              <a:chOff x="0" y="0"/>
              <a:chExt cx="5102213" cy="2017510"/>
            </a:xfrm>
          </p:grpSpPr>
          <p:sp>
            <p:nvSpPr>
              <p:cNvPr id="20" name="Freeform 20"/>
              <p:cNvSpPr/>
              <p:nvPr/>
            </p:nvSpPr>
            <p:spPr>
              <a:xfrm>
                <a:off x="0" y="0"/>
                <a:ext cx="5102213" cy="2017510"/>
              </a:xfrm>
              <a:custGeom>
                <a:avLst/>
                <a:gdLst/>
                <a:ahLst/>
                <a:cxnLst/>
                <a:rect l="l" t="t" r="r" b="b"/>
                <a:pathLst>
                  <a:path w="5102213" h="2017510">
                    <a:moveTo>
                      <a:pt x="0" y="0"/>
                    </a:moveTo>
                    <a:lnTo>
                      <a:pt x="5102213" y="0"/>
                    </a:lnTo>
                    <a:lnTo>
                      <a:pt x="5102213" y="2017510"/>
                    </a:lnTo>
                    <a:lnTo>
                      <a:pt x="0" y="2017510"/>
                    </a:lnTo>
                    <a:close/>
                  </a:path>
                </a:pathLst>
              </a:custGeom>
              <a:solidFill>
                <a:srgbClr val="FFD6D1"/>
              </a:solidFill>
            </p:spPr>
          </p:sp>
          <p:sp>
            <p:nvSpPr>
              <p:cNvPr id="21" name="TextBox 21"/>
              <p:cNvSpPr txBox="1"/>
              <p:nvPr/>
            </p:nvSpPr>
            <p:spPr>
              <a:xfrm>
                <a:off x="0" y="-9525"/>
                <a:ext cx="5102213" cy="2027035"/>
              </a:xfrm>
              <a:prstGeom prst="rect">
                <a:avLst/>
              </a:prstGeom>
            </p:spPr>
            <p:txBody>
              <a:bodyPr lIns="11430" tIns="11430" rIns="11430" bIns="11430" rtlCol="0" anchor="ctr"/>
              <a:lstStyle/>
              <a:p>
                <a:pPr algn="ctr">
                  <a:lnSpc>
                    <a:spcPts val="377"/>
                  </a:lnSpc>
                </a:pPr>
                <a:endParaRPr/>
              </a:p>
            </p:txBody>
          </p:sp>
        </p:grpSp>
        <p:grpSp>
          <p:nvGrpSpPr>
            <p:cNvPr id="22" name="Group 22"/>
            <p:cNvGrpSpPr/>
            <p:nvPr/>
          </p:nvGrpSpPr>
          <p:grpSpPr>
            <a:xfrm>
              <a:off x="13250389" y="498100"/>
              <a:ext cx="2257887" cy="1669702"/>
              <a:chOff x="0" y="0"/>
              <a:chExt cx="2728218" cy="2017510"/>
            </a:xfrm>
          </p:grpSpPr>
          <p:sp>
            <p:nvSpPr>
              <p:cNvPr id="23" name="Freeform 23"/>
              <p:cNvSpPr/>
              <p:nvPr/>
            </p:nvSpPr>
            <p:spPr>
              <a:xfrm>
                <a:off x="0" y="0"/>
                <a:ext cx="2728218" cy="2017510"/>
              </a:xfrm>
              <a:custGeom>
                <a:avLst/>
                <a:gdLst/>
                <a:ahLst/>
                <a:cxnLst/>
                <a:rect l="l" t="t" r="r" b="b"/>
                <a:pathLst>
                  <a:path w="2728218" h="2017510">
                    <a:moveTo>
                      <a:pt x="0" y="0"/>
                    </a:moveTo>
                    <a:lnTo>
                      <a:pt x="2728218" y="0"/>
                    </a:lnTo>
                    <a:lnTo>
                      <a:pt x="2728218" y="2017510"/>
                    </a:lnTo>
                    <a:lnTo>
                      <a:pt x="0" y="2017510"/>
                    </a:lnTo>
                    <a:close/>
                  </a:path>
                </a:pathLst>
              </a:custGeom>
              <a:solidFill>
                <a:srgbClr val="FFD6D1"/>
              </a:solidFill>
            </p:spPr>
          </p:sp>
          <p:sp>
            <p:nvSpPr>
              <p:cNvPr id="24" name="TextBox 24"/>
              <p:cNvSpPr txBox="1"/>
              <p:nvPr/>
            </p:nvSpPr>
            <p:spPr>
              <a:xfrm>
                <a:off x="0" y="-9525"/>
                <a:ext cx="2728218" cy="2027035"/>
              </a:xfrm>
              <a:prstGeom prst="rect">
                <a:avLst/>
              </a:prstGeom>
            </p:spPr>
            <p:txBody>
              <a:bodyPr lIns="11430" tIns="11430" rIns="11430" bIns="11430" rtlCol="0" anchor="ctr"/>
              <a:lstStyle/>
              <a:p>
                <a:pPr algn="ctr">
                  <a:lnSpc>
                    <a:spcPts val="377"/>
                  </a:lnSpc>
                </a:pPr>
                <a:endParaRPr/>
              </a:p>
            </p:txBody>
          </p:sp>
        </p:grpSp>
        <p:grpSp>
          <p:nvGrpSpPr>
            <p:cNvPr id="25" name="Group 25"/>
            <p:cNvGrpSpPr/>
            <p:nvPr/>
          </p:nvGrpSpPr>
          <p:grpSpPr>
            <a:xfrm>
              <a:off x="13250389" y="2359217"/>
              <a:ext cx="2257887" cy="1669702"/>
              <a:chOff x="0" y="0"/>
              <a:chExt cx="2728218" cy="2017510"/>
            </a:xfrm>
          </p:grpSpPr>
          <p:sp>
            <p:nvSpPr>
              <p:cNvPr id="26" name="Freeform 26"/>
              <p:cNvSpPr/>
              <p:nvPr/>
            </p:nvSpPr>
            <p:spPr>
              <a:xfrm>
                <a:off x="0" y="0"/>
                <a:ext cx="2728218" cy="2017510"/>
              </a:xfrm>
              <a:custGeom>
                <a:avLst/>
                <a:gdLst/>
                <a:ahLst/>
                <a:cxnLst/>
                <a:rect l="l" t="t" r="r" b="b"/>
                <a:pathLst>
                  <a:path w="2728218" h="2017510">
                    <a:moveTo>
                      <a:pt x="0" y="0"/>
                    </a:moveTo>
                    <a:lnTo>
                      <a:pt x="2728218" y="0"/>
                    </a:lnTo>
                    <a:lnTo>
                      <a:pt x="2728218" y="2017510"/>
                    </a:lnTo>
                    <a:lnTo>
                      <a:pt x="0" y="2017510"/>
                    </a:lnTo>
                    <a:close/>
                  </a:path>
                </a:pathLst>
              </a:custGeom>
              <a:solidFill>
                <a:srgbClr val="FFD6D1"/>
              </a:solidFill>
            </p:spPr>
          </p:sp>
          <p:sp>
            <p:nvSpPr>
              <p:cNvPr id="27" name="TextBox 27"/>
              <p:cNvSpPr txBox="1"/>
              <p:nvPr/>
            </p:nvSpPr>
            <p:spPr>
              <a:xfrm>
                <a:off x="0" y="-9525"/>
                <a:ext cx="2728218" cy="2027035"/>
              </a:xfrm>
              <a:prstGeom prst="rect">
                <a:avLst/>
              </a:prstGeom>
            </p:spPr>
            <p:txBody>
              <a:bodyPr lIns="11430" tIns="11430" rIns="11430" bIns="11430" rtlCol="0" anchor="ctr"/>
              <a:lstStyle/>
              <a:p>
                <a:pPr algn="ctr">
                  <a:lnSpc>
                    <a:spcPts val="377"/>
                  </a:lnSpc>
                </a:pPr>
                <a:endParaRPr/>
              </a:p>
            </p:txBody>
          </p:sp>
        </p:grpSp>
        <p:grpSp>
          <p:nvGrpSpPr>
            <p:cNvPr id="28" name="Group 28"/>
            <p:cNvGrpSpPr/>
            <p:nvPr/>
          </p:nvGrpSpPr>
          <p:grpSpPr>
            <a:xfrm>
              <a:off x="15679561" y="498100"/>
              <a:ext cx="2257887" cy="1669702"/>
              <a:chOff x="0" y="0"/>
              <a:chExt cx="2728218" cy="2017510"/>
            </a:xfrm>
          </p:grpSpPr>
          <p:sp>
            <p:nvSpPr>
              <p:cNvPr id="29" name="Freeform 29"/>
              <p:cNvSpPr/>
              <p:nvPr/>
            </p:nvSpPr>
            <p:spPr>
              <a:xfrm>
                <a:off x="0" y="0"/>
                <a:ext cx="2728218" cy="2017510"/>
              </a:xfrm>
              <a:custGeom>
                <a:avLst/>
                <a:gdLst/>
                <a:ahLst/>
                <a:cxnLst/>
                <a:rect l="l" t="t" r="r" b="b"/>
                <a:pathLst>
                  <a:path w="2728218" h="2017510">
                    <a:moveTo>
                      <a:pt x="0" y="0"/>
                    </a:moveTo>
                    <a:lnTo>
                      <a:pt x="2728218" y="0"/>
                    </a:lnTo>
                    <a:lnTo>
                      <a:pt x="2728218" y="2017510"/>
                    </a:lnTo>
                    <a:lnTo>
                      <a:pt x="0" y="2017510"/>
                    </a:lnTo>
                    <a:close/>
                  </a:path>
                </a:pathLst>
              </a:custGeom>
              <a:solidFill>
                <a:srgbClr val="FFD6D1"/>
              </a:solidFill>
            </p:spPr>
          </p:sp>
          <p:sp>
            <p:nvSpPr>
              <p:cNvPr id="30" name="TextBox 30"/>
              <p:cNvSpPr txBox="1"/>
              <p:nvPr/>
            </p:nvSpPr>
            <p:spPr>
              <a:xfrm>
                <a:off x="0" y="-9525"/>
                <a:ext cx="2728218" cy="2027035"/>
              </a:xfrm>
              <a:prstGeom prst="rect">
                <a:avLst/>
              </a:prstGeom>
            </p:spPr>
            <p:txBody>
              <a:bodyPr lIns="11430" tIns="11430" rIns="11430" bIns="11430" rtlCol="0" anchor="ctr"/>
              <a:lstStyle/>
              <a:p>
                <a:pPr algn="ctr">
                  <a:lnSpc>
                    <a:spcPts val="377"/>
                  </a:lnSpc>
                </a:pPr>
                <a:endParaRPr/>
              </a:p>
            </p:txBody>
          </p:sp>
        </p:grpSp>
        <p:grpSp>
          <p:nvGrpSpPr>
            <p:cNvPr id="31" name="Group 31"/>
            <p:cNvGrpSpPr/>
            <p:nvPr/>
          </p:nvGrpSpPr>
          <p:grpSpPr>
            <a:xfrm>
              <a:off x="15679561" y="2359217"/>
              <a:ext cx="2257887" cy="1669702"/>
              <a:chOff x="0" y="0"/>
              <a:chExt cx="2728218" cy="2017510"/>
            </a:xfrm>
          </p:grpSpPr>
          <p:sp>
            <p:nvSpPr>
              <p:cNvPr id="32" name="Freeform 32"/>
              <p:cNvSpPr/>
              <p:nvPr/>
            </p:nvSpPr>
            <p:spPr>
              <a:xfrm>
                <a:off x="0" y="0"/>
                <a:ext cx="2728218" cy="2017510"/>
              </a:xfrm>
              <a:custGeom>
                <a:avLst/>
                <a:gdLst/>
                <a:ahLst/>
                <a:cxnLst/>
                <a:rect l="l" t="t" r="r" b="b"/>
                <a:pathLst>
                  <a:path w="2728218" h="2017510">
                    <a:moveTo>
                      <a:pt x="0" y="0"/>
                    </a:moveTo>
                    <a:lnTo>
                      <a:pt x="2728218" y="0"/>
                    </a:lnTo>
                    <a:lnTo>
                      <a:pt x="2728218" y="2017510"/>
                    </a:lnTo>
                    <a:lnTo>
                      <a:pt x="0" y="2017510"/>
                    </a:lnTo>
                    <a:close/>
                  </a:path>
                </a:pathLst>
              </a:custGeom>
              <a:solidFill>
                <a:srgbClr val="FFD6D1"/>
              </a:solidFill>
            </p:spPr>
          </p:sp>
          <p:sp>
            <p:nvSpPr>
              <p:cNvPr id="33" name="TextBox 33"/>
              <p:cNvSpPr txBox="1"/>
              <p:nvPr/>
            </p:nvSpPr>
            <p:spPr>
              <a:xfrm>
                <a:off x="0" y="-9525"/>
                <a:ext cx="2728218" cy="2027035"/>
              </a:xfrm>
              <a:prstGeom prst="rect">
                <a:avLst/>
              </a:prstGeom>
            </p:spPr>
            <p:txBody>
              <a:bodyPr lIns="11430" tIns="11430" rIns="11430" bIns="11430" rtlCol="0" anchor="ctr"/>
              <a:lstStyle/>
              <a:p>
                <a:pPr algn="ctr">
                  <a:lnSpc>
                    <a:spcPts val="377"/>
                  </a:lnSpc>
                </a:pPr>
                <a:endParaRPr/>
              </a:p>
            </p:txBody>
          </p:sp>
        </p:grpSp>
        <p:grpSp>
          <p:nvGrpSpPr>
            <p:cNvPr id="34" name="Group 34"/>
            <p:cNvGrpSpPr/>
            <p:nvPr/>
          </p:nvGrpSpPr>
          <p:grpSpPr>
            <a:xfrm>
              <a:off x="18108733" y="498100"/>
              <a:ext cx="5649481" cy="3552765"/>
              <a:chOff x="0" y="0"/>
              <a:chExt cx="812800" cy="511142"/>
            </a:xfrm>
          </p:grpSpPr>
          <p:sp>
            <p:nvSpPr>
              <p:cNvPr id="35" name="Freeform 35"/>
              <p:cNvSpPr/>
              <p:nvPr/>
            </p:nvSpPr>
            <p:spPr>
              <a:xfrm>
                <a:off x="0" y="0"/>
                <a:ext cx="812800" cy="511142"/>
              </a:xfrm>
              <a:custGeom>
                <a:avLst/>
                <a:gdLst/>
                <a:ahLst/>
                <a:cxnLst/>
                <a:rect l="l" t="t" r="r" b="b"/>
                <a:pathLst>
                  <a:path w="812800" h="511142">
                    <a:moveTo>
                      <a:pt x="609600" y="0"/>
                    </a:moveTo>
                    <a:lnTo>
                      <a:pt x="0" y="0"/>
                    </a:lnTo>
                    <a:lnTo>
                      <a:pt x="0" y="511142"/>
                    </a:lnTo>
                    <a:lnTo>
                      <a:pt x="609600" y="511142"/>
                    </a:lnTo>
                    <a:lnTo>
                      <a:pt x="812800" y="255571"/>
                    </a:lnTo>
                    <a:lnTo>
                      <a:pt x="609600" y="0"/>
                    </a:lnTo>
                    <a:close/>
                  </a:path>
                </a:pathLst>
              </a:custGeom>
              <a:solidFill>
                <a:srgbClr val="CAEDE5"/>
              </a:solidFill>
            </p:spPr>
          </p:sp>
          <p:sp>
            <p:nvSpPr>
              <p:cNvPr id="36" name="TextBox 36"/>
              <p:cNvSpPr txBox="1"/>
              <p:nvPr/>
            </p:nvSpPr>
            <p:spPr>
              <a:xfrm>
                <a:off x="0" y="-66675"/>
                <a:ext cx="698500" cy="577817"/>
              </a:xfrm>
              <a:prstGeom prst="rect">
                <a:avLst/>
              </a:prstGeom>
            </p:spPr>
            <p:txBody>
              <a:bodyPr lIns="50800" tIns="50800" rIns="50800" bIns="50800" rtlCol="0" anchor="ctr"/>
              <a:lstStyle/>
              <a:p>
                <a:pPr algn="ctr">
                  <a:lnSpc>
                    <a:spcPts val="2800"/>
                  </a:lnSpc>
                </a:pPr>
                <a:endParaRPr/>
              </a:p>
            </p:txBody>
          </p:sp>
        </p:grpSp>
        <p:sp>
          <p:nvSpPr>
            <p:cNvPr id="37" name="TextBox 37"/>
            <p:cNvSpPr txBox="1"/>
            <p:nvPr/>
          </p:nvSpPr>
          <p:spPr>
            <a:xfrm>
              <a:off x="1453523" y="1083654"/>
              <a:ext cx="1389454" cy="464083"/>
            </a:xfrm>
            <a:prstGeom prst="rect">
              <a:avLst/>
            </a:prstGeom>
          </p:spPr>
          <p:txBody>
            <a:bodyPr lIns="0" tIns="0" rIns="0" bIns="0" rtlCol="0" anchor="t">
              <a:spAutoFit/>
            </a:bodyPr>
            <a:lstStyle/>
            <a:p>
              <a:pPr marL="0" lvl="0" indent="0" algn="l">
                <a:lnSpc>
                  <a:spcPts val="1324"/>
                </a:lnSpc>
                <a:spcBef>
                  <a:spcPct val="0"/>
                </a:spcBef>
              </a:pPr>
              <a:r>
                <a:rPr lang="en-US" sz="1103" spc="-13">
                  <a:solidFill>
                    <a:srgbClr val="000001"/>
                  </a:solidFill>
                  <a:latin typeface="Kollektif Bold"/>
                </a:rPr>
                <a:t>First Field of Knowledge </a:t>
              </a:r>
            </a:p>
          </p:txBody>
        </p:sp>
        <p:sp>
          <p:nvSpPr>
            <p:cNvPr id="38" name="TextBox 38"/>
            <p:cNvSpPr txBox="1"/>
            <p:nvPr/>
          </p:nvSpPr>
          <p:spPr>
            <a:xfrm>
              <a:off x="1453523" y="3051596"/>
              <a:ext cx="1389454" cy="464083"/>
            </a:xfrm>
            <a:prstGeom prst="rect">
              <a:avLst/>
            </a:prstGeom>
          </p:spPr>
          <p:txBody>
            <a:bodyPr lIns="0" tIns="0" rIns="0" bIns="0" rtlCol="0" anchor="t">
              <a:spAutoFit/>
            </a:bodyPr>
            <a:lstStyle/>
            <a:p>
              <a:pPr marL="0" lvl="0" indent="0" algn="l">
                <a:lnSpc>
                  <a:spcPts val="1324"/>
                </a:lnSpc>
                <a:spcBef>
                  <a:spcPct val="0"/>
                </a:spcBef>
              </a:pPr>
              <a:r>
                <a:rPr lang="en-US" sz="1103" spc="-13">
                  <a:solidFill>
                    <a:srgbClr val="000001"/>
                  </a:solidFill>
                  <a:latin typeface="Kollektif Bold"/>
                </a:rPr>
                <a:t>Second Field of Knowledge </a:t>
              </a:r>
            </a:p>
          </p:txBody>
        </p:sp>
        <p:sp>
          <p:nvSpPr>
            <p:cNvPr id="39" name="TextBox 39"/>
            <p:cNvSpPr txBox="1"/>
            <p:nvPr/>
          </p:nvSpPr>
          <p:spPr>
            <a:xfrm>
              <a:off x="6295761" y="566304"/>
              <a:ext cx="556265" cy="246329"/>
            </a:xfrm>
            <a:prstGeom prst="rect">
              <a:avLst/>
            </a:prstGeom>
          </p:spPr>
          <p:txBody>
            <a:bodyPr lIns="0" tIns="0" rIns="0" bIns="0" rtlCol="0" anchor="t">
              <a:spAutoFit/>
            </a:bodyPr>
            <a:lstStyle/>
            <a:p>
              <a:pPr marL="0" lvl="0" indent="0" algn="l">
                <a:lnSpc>
                  <a:spcPts val="1324"/>
                </a:lnSpc>
                <a:spcBef>
                  <a:spcPct val="0"/>
                </a:spcBef>
              </a:pPr>
              <a:r>
                <a:rPr lang="en-US" sz="1103" spc="-13">
                  <a:solidFill>
                    <a:srgbClr val="000001"/>
                  </a:solidFill>
                  <a:latin typeface="Kollektif Bold"/>
                </a:rPr>
                <a:t>What </a:t>
              </a:r>
            </a:p>
          </p:txBody>
        </p:sp>
        <p:sp>
          <p:nvSpPr>
            <p:cNvPr id="40" name="TextBox 40"/>
            <p:cNvSpPr txBox="1"/>
            <p:nvPr/>
          </p:nvSpPr>
          <p:spPr>
            <a:xfrm>
              <a:off x="10689663" y="566304"/>
              <a:ext cx="556265" cy="246329"/>
            </a:xfrm>
            <a:prstGeom prst="rect">
              <a:avLst/>
            </a:prstGeom>
          </p:spPr>
          <p:txBody>
            <a:bodyPr lIns="0" tIns="0" rIns="0" bIns="0" rtlCol="0" anchor="t">
              <a:spAutoFit/>
            </a:bodyPr>
            <a:lstStyle/>
            <a:p>
              <a:pPr marL="0" lvl="0" indent="0" algn="l">
                <a:lnSpc>
                  <a:spcPts val="1324"/>
                </a:lnSpc>
                <a:spcBef>
                  <a:spcPct val="0"/>
                </a:spcBef>
              </a:pPr>
              <a:r>
                <a:rPr lang="en-US" sz="1103" spc="-13">
                  <a:solidFill>
                    <a:srgbClr val="000001"/>
                  </a:solidFill>
                  <a:latin typeface="Kollektif Bold"/>
                </a:rPr>
                <a:t>How </a:t>
              </a:r>
            </a:p>
          </p:txBody>
        </p:sp>
        <p:sp>
          <p:nvSpPr>
            <p:cNvPr id="41" name="TextBox 41"/>
            <p:cNvSpPr txBox="1"/>
            <p:nvPr/>
          </p:nvSpPr>
          <p:spPr>
            <a:xfrm>
              <a:off x="13940894" y="566304"/>
              <a:ext cx="876877" cy="246532"/>
            </a:xfrm>
            <a:prstGeom prst="rect">
              <a:avLst/>
            </a:prstGeom>
          </p:spPr>
          <p:txBody>
            <a:bodyPr lIns="0" tIns="0" rIns="0" bIns="0" rtlCol="0" anchor="t">
              <a:spAutoFit/>
            </a:bodyPr>
            <a:lstStyle/>
            <a:p>
              <a:pPr marL="0" lvl="0" indent="0" algn="l">
                <a:lnSpc>
                  <a:spcPts val="1324"/>
                </a:lnSpc>
                <a:spcBef>
                  <a:spcPct val="0"/>
                </a:spcBef>
              </a:pPr>
              <a:r>
                <a:rPr lang="en-US" sz="1103" spc="-13">
                  <a:solidFill>
                    <a:srgbClr val="000001"/>
                  </a:solidFill>
                  <a:latin typeface="Kollektif Bold"/>
                </a:rPr>
                <a:t>Who with </a:t>
              </a:r>
            </a:p>
          </p:txBody>
        </p:sp>
        <p:sp>
          <p:nvSpPr>
            <p:cNvPr id="42" name="TextBox 42"/>
            <p:cNvSpPr txBox="1"/>
            <p:nvPr/>
          </p:nvSpPr>
          <p:spPr>
            <a:xfrm>
              <a:off x="16396136" y="566304"/>
              <a:ext cx="824737" cy="246329"/>
            </a:xfrm>
            <a:prstGeom prst="rect">
              <a:avLst/>
            </a:prstGeom>
          </p:spPr>
          <p:txBody>
            <a:bodyPr lIns="0" tIns="0" rIns="0" bIns="0" rtlCol="0" anchor="t">
              <a:spAutoFit/>
            </a:bodyPr>
            <a:lstStyle/>
            <a:p>
              <a:pPr marL="0" lvl="0" indent="0" algn="l">
                <a:lnSpc>
                  <a:spcPts val="1324"/>
                </a:lnSpc>
                <a:spcBef>
                  <a:spcPct val="0"/>
                </a:spcBef>
              </a:pPr>
              <a:r>
                <a:rPr lang="en-US" sz="1103" spc="-13">
                  <a:solidFill>
                    <a:srgbClr val="000001"/>
                  </a:solidFill>
                  <a:latin typeface="Kollektif Bold"/>
                </a:rPr>
                <a:t>By When   </a:t>
              </a:r>
            </a:p>
          </p:txBody>
        </p:sp>
        <p:sp>
          <p:nvSpPr>
            <p:cNvPr id="43" name="TextBox 43"/>
            <p:cNvSpPr txBox="1"/>
            <p:nvPr/>
          </p:nvSpPr>
          <p:spPr>
            <a:xfrm>
              <a:off x="18222774" y="566304"/>
              <a:ext cx="4191261" cy="246329"/>
            </a:xfrm>
            <a:prstGeom prst="rect">
              <a:avLst/>
            </a:prstGeom>
          </p:spPr>
          <p:txBody>
            <a:bodyPr lIns="0" tIns="0" rIns="0" bIns="0" rtlCol="0" anchor="t">
              <a:spAutoFit/>
            </a:bodyPr>
            <a:lstStyle/>
            <a:p>
              <a:pPr marL="0" lvl="0" indent="0" algn="l">
                <a:lnSpc>
                  <a:spcPts val="1324"/>
                </a:lnSpc>
                <a:spcBef>
                  <a:spcPct val="0"/>
                </a:spcBef>
              </a:pPr>
              <a:r>
                <a:rPr lang="en-US" sz="1103" spc="-13">
                  <a:solidFill>
                    <a:srgbClr val="000001"/>
                  </a:solidFill>
                  <a:latin typeface="Kollektif Bold"/>
                </a:rPr>
                <a:t>Third Field of Knowledge: What does this tell us?    </a:t>
              </a:r>
            </a:p>
          </p:txBody>
        </p:sp>
        <p:sp>
          <p:nvSpPr>
            <p:cNvPr id="44" name="TextBox 44"/>
            <p:cNvSpPr txBox="1"/>
            <p:nvPr/>
          </p:nvSpPr>
          <p:spPr>
            <a:xfrm>
              <a:off x="6320357" y="2480828"/>
              <a:ext cx="556265" cy="246329"/>
            </a:xfrm>
            <a:prstGeom prst="rect">
              <a:avLst/>
            </a:prstGeom>
          </p:spPr>
          <p:txBody>
            <a:bodyPr lIns="0" tIns="0" rIns="0" bIns="0" rtlCol="0" anchor="t">
              <a:spAutoFit/>
            </a:bodyPr>
            <a:lstStyle/>
            <a:p>
              <a:pPr marL="0" lvl="0" indent="0" algn="l">
                <a:lnSpc>
                  <a:spcPts val="1324"/>
                </a:lnSpc>
                <a:spcBef>
                  <a:spcPct val="0"/>
                </a:spcBef>
              </a:pPr>
              <a:r>
                <a:rPr lang="en-US" sz="1103" spc="-13">
                  <a:solidFill>
                    <a:srgbClr val="000001"/>
                  </a:solidFill>
                  <a:latin typeface="Kollektif Bold"/>
                </a:rPr>
                <a:t>What </a:t>
              </a:r>
            </a:p>
          </p:txBody>
        </p:sp>
        <p:sp>
          <p:nvSpPr>
            <p:cNvPr id="45" name="TextBox 45"/>
            <p:cNvSpPr txBox="1"/>
            <p:nvPr/>
          </p:nvSpPr>
          <p:spPr>
            <a:xfrm>
              <a:off x="10689663" y="2480828"/>
              <a:ext cx="556265" cy="246329"/>
            </a:xfrm>
            <a:prstGeom prst="rect">
              <a:avLst/>
            </a:prstGeom>
          </p:spPr>
          <p:txBody>
            <a:bodyPr lIns="0" tIns="0" rIns="0" bIns="0" rtlCol="0" anchor="t">
              <a:spAutoFit/>
            </a:bodyPr>
            <a:lstStyle/>
            <a:p>
              <a:pPr marL="0" lvl="0" indent="0" algn="l">
                <a:lnSpc>
                  <a:spcPts val="1324"/>
                </a:lnSpc>
                <a:spcBef>
                  <a:spcPct val="0"/>
                </a:spcBef>
              </a:pPr>
              <a:r>
                <a:rPr lang="en-US" sz="1103" spc="-13">
                  <a:solidFill>
                    <a:srgbClr val="000001"/>
                  </a:solidFill>
                  <a:latin typeface="Kollektif Bold"/>
                </a:rPr>
                <a:t>How </a:t>
              </a:r>
            </a:p>
          </p:txBody>
        </p:sp>
        <p:sp>
          <p:nvSpPr>
            <p:cNvPr id="46" name="TextBox 46"/>
            <p:cNvSpPr txBox="1"/>
            <p:nvPr/>
          </p:nvSpPr>
          <p:spPr>
            <a:xfrm>
              <a:off x="13958225" y="2480828"/>
              <a:ext cx="859547" cy="246532"/>
            </a:xfrm>
            <a:prstGeom prst="rect">
              <a:avLst/>
            </a:prstGeom>
          </p:spPr>
          <p:txBody>
            <a:bodyPr lIns="0" tIns="0" rIns="0" bIns="0" rtlCol="0" anchor="t">
              <a:spAutoFit/>
            </a:bodyPr>
            <a:lstStyle/>
            <a:p>
              <a:pPr marL="0" lvl="0" indent="0" algn="l">
                <a:lnSpc>
                  <a:spcPts val="1324"/>
                </a:lnSpc>
                <a:spcBef>
                  <a:spcPct val="0"/>
                </a:spcBef>
              </a:pPr>
              <a:r>
                <a:rPr lang="en-US" sz="1103" spc="-13">
                  <a:solidFill>
                    <a:srgbClr val="000001"/>
                  </a:solidFill>
                  <a:latin typeface="Kollektif Bold"/>
                </a:rPr>
                <a:t>Who with </a:t>
              </a:r>
            </a:p>
          </p:txBody>
        </p:sp>
        <p:sp>
          <p:nvSpPr>
            <p:cNvPr id="47" name="TextBox 47"/>
            <p:cNvSpPr txBox="1"/>
            <p:nvPr/>
          </p:nvSpPr>
          <p:spPr>
            <a:xfrm>
              <a:off x="16396136" y="2480828"/>
              <a:ext cx="824737" cy="246329"/>
            </a:xfrm>
            <a:prstGeom prst="rect">
              <a:avLst/>
            </a:prstGeom>
          </p:spPr>
          <p:txBody>
            <a:bodyPr lIns="0" tIns="0" rIns="0" bIns="0" rtlCol="0" anchor="t">
              <a:spAutoFit/>
            </a:bodyPr>
            <a:lstStyle/>
            <a:p>
              <a:pPr marL="0" lvl="0" indent="0" algn="l">
                <a:lnSpc>
                  <a:spcPts val="1324"/>
                </a:lnSpc>
                <a:spcBef>
                  <a:spcPct val="0"/>
                </a:spcBef>
              </a:pPr>
              <a:r>
                <a:rPr lang="en-US" sz="1103" spc="-13">
                  <a:solidFill>
                    <a:srgbClr val="000001"/>
                  </a:solidFill>
                  <a:latin typeface="Kollektif Bold"/>
                </a:rPr>
                <a:t>By When   </a:t>
              </a:r>
            </a:p>
          </p:txBody>
        </p:sp>
        <p:sp>
          <p:nvSpPr>
            <p:cNvPr id="48" name="AutoShape 48"/>
            <p:cNvSpPr/>
            <p:nvPr/>
          </p:nvSpPr>
          <p:spPr>
            <a:xfrm>
              <a:off x="44" y="4585943"/>
              <a:ext cx="23758170" cy="33308"/>
            </a:xfrm>
            <a:prstGeom prst="line">
              <a:avLst/>
            </a:prstGeom>
            <a:ln w="62285" cap="flat">
              <a:solidFill>
                <a:srgbClr val="000000"/>
              </a:solidFill>
              <a:prstDash val="sysDot"/>
              <a:headEnd type="none" w="sm" len="sm"/>
              <a:tailEnd type="arrow" w="med" len="sm"/>
            </a:ln>
          </p:spPr>
        </p:sp>
        <p:sp>
          <p:nvSpPr>
            <p:cNvPr id="49" name="TextBox 49"/>
            <p:cNvSpPr txBox="1"/>
            <p:nvPr/>
          </p:nvSpPr>
          <p:spPr>
            <a:xfrm>
              <a:off x="8065" y="-19050"/>
              <a:ext cx="7936394" cy="517150"/>
            </a:xfrm>
            <a:prstGeom prst="rect">
              <a:avLst/>
            </a:prstGeom>
          </p:spPr>
          <p:txBody>
            <a:bodyPr lIns="0" tIns="0" rIns="0" bIns="0" rtlCol="0" anchor="t">
              <a:spAutoFit/>
            </a:bodyPr>
            <a:lstStyle/>
            <a:p>
              <a:pPr algn="ctr">
                <a:lnSpc>
                  <a:spcPts val="2574"/>
                </a:lnSpc>
              </a:pPr>
              <a:r>
                <a:rPr lang="en-US" sz="2452">
                  <a:solidFill>
                    <a:srgbClr val="000000"/>
                  </a:solidFill>
                  <a:latin typeface="Kollektif"/>
                </a:rPr>
                <a:t>Collaborative Enquiry Planning Resource</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24128" y="1650234"/>
            <a:ext cx="6305345" cy="6986532"/>
          </a:xfrm>
          <a:custGeom>
            <a:avLst/>
            <a:gdLst/>
            <a:ahLst/>
            <a:cxnLst/>
            <a:rect l="l" t="t" r="r" b="b"/>
            <a:pathLst>
              <a:path w="6305345" h="6986532">
                <a:moveTo>
                  <a:pt x="0" y="0"/>
                </a:moveTo>
                <a:lnTo>
                  <a:pt x="6305345" y="0"/>
                </a:lnTo>
                <a:lnTo>
                  <a:pt x="6305345" y="6986532"/>
                </a:lnTo>
                <a:lnTo>
                  <a:pt x="0" y="69865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37268" y="400199"/>
            <a:ext cx="10679788"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BB5"/>
                </a:solidFill>
                <a:latin typeface="Arialle Bold"/>
              </a:rPr>
              <a:t>Aim of the session  </a:t>
            </a:r>
          </a:p>
        </p:txBody>
      </p:sp>
      <p:sp>
        <p:nvSpPr>
          <p:cNvPr id="3" name="TextBox 3"/>
          <p:cNvSpPr txBox="1"/>
          <p:nvPr/>
        </p:nvSpPr>
        <p:spPr>
          <a:xfrm>
            <a:off x="337268" y="1930537"/>
            <a:ext cx="17656746" cy="6848474"/>
          </a:xfrm>
          <a:prstGeom prst="rect">
            <a:avLst/>
          </a:prstGeom>
        </p:spPr>
        <p:txBody>
          <a:bodyPr lIns="0" tIns="0" rIns="0" bIns="0" rtlCol="0" anchor="t">
            <a:spAutoFit/>
          </a:bodyPr>
          <a:lstStyle/>
          <a:p>
            <a:pPr>
              <a:lnSpc>
                <a:spcPts val="4500"/>
              </a:lnSpc>
            </a:pPr>
            <a:r>
              <a:rPr lang="en-US" sz="3000">
                <a:solidFill>
                  <a:srgbClr val="00ABB5"/>
                </a:solidFill>
                <a:latin typeface="Arialle"/>
              </a:rPr>
              <a:t>By the end of this session I will have: </a:t>
            </a:r>
          </a:p>
          <a:p>
            <a:pPr>
              <a:lnSpc>
                <a:spcPts val="4500"/>
              </a:lnSpc>
            </a:pPr>
            <a:endParaRPr lang="en-US" sz="3000">
              <a:solidFill>
                <a:srgbClr val="00ABB5"/>
              </a:solidFill>
              <a:latin typeface="Arialle"/>
            </a:endParaRPr>
          </a:p>
          <a:p>
            <a:pPr marL="647705" lvl="1" indent="-323852">
              <a:lnSpc>
                <a:spcPts val="4500"/>
              </a:lnSpc>
              <a:buFont typeface="Arial"/>
              <a:buChar char="•"/>
            </a:pPr>
            <a:r>
              <a:rPr lang="en-US" sz="3000">
                <a:solidFill>
                  <a:srgbClr val="00ABB5"/>
                </a:solidFill>
                <a:latin typeface="Arialle"/>
              </a:rPr>
              <a:t>Further reflected on the area of enquiry that we are considering exploring</a:t>
            </a:r>
          </a:p>
          <a:p>
            <a:pPr>
              <a:lnSpc>
                <a:spcPts val="4500"/>
              </a:lnSpc>
            </a:pPr>
            <a:endParaRPr lang="en-US" sz="3000">
              <a:solidFill>
                <a:srgbClr val="00ABB5"/>
              </a:solidFill>
              <a:latin typeface="Arialle"/>
            </a:endParaRPr>
          </a:p>
          <a:p>
            <a:pPr marL="647705" lvl="1" indent="-323852">
              <a:lnSpc>
                <a:spcPts val="4500"/>
              </a:lnSpc>
              <a:buFont typeface="Arial"/>
              <a:buChar char="•"/>
            </a:pPr>
            <a:r>
              <a:rPr lang="en-US" sz="3000">
                <a:solidFill>
                  <a:srgbClr val="00ABB5"/>
                </a:solidFill>
                <a:latin typeface="Arialle"/>
              </a:rPr>
              <a:t>Moved to deeper discussions to support our interrogation this theme or focus with colleagues</a:t>
            </a:r>
          </a:p>
          <a:p>
            <a:pPr>
              <a:lnSpc>
                <a:spcPts val="4500"/>
              </a:lnSpc>
            </a:pPr>
            <a:endParaRPr lang="en-US" sz="3000">
              <a:solidFill>
                <a:srgbClr val="00ABB5"/>
              </a:solidFill>
              <a:latin typeface="Arialle"/>
            </a:endParaRPr>
          </a:p>
          <a:p>
            <a:pPr marL="647705" lvl="1" indent="-323852">
              <a:lnSpc>
                <a:spcPts val="4500"/>
              </a:lnSpc>
              <a:buFont typeface="Arial"/>
              <a:buChar char="•"/>
            </a:pPr>
            <a:r>
              <a:rPr lang="en-US" sz="3000">
                <a:solidFill>
                  <a:srgbClr val="00ABB5"/>
                </a:solidFill>
                <a:latin typeface="Arialle"/>
              </a:rPr>
              <a:t>Started to develop a theory of action</a:t>
            </a:r>
          </a:p>
          <a:p>
            <a:pPr>
              <a:lnSpc>
                <a:spcPts val="4500"/>
              </a:lnSpc>
            </a:pPr>
            <a:endParaRPr lang="en-US" sz="3000">
              <a:solidFill>
                <a:srgbClr val="00ABB5"/>
              </a:solidFill>
              <a:latin typeface="Arialle"/>
            </a:endParaRPr>
          </a:p>
          <a:p>
            <a:pPr marL="647705" lvl="1" indent="-323852">
              <a:lnSpc>
                <a:spcPts val="4500"/>
              </a:lnSpc>
              <a:buFont typeface="Arial"/>
              <a:buChar char="•"/>
            </a:pPr>
            <a:r>
              <a:rPr lang="en-US" sz="3000">
                <a:solidFill>
                  <a:srgbClr val="00ABB5"/>
                </a:solidFill>
                <a:latin typeface="Arialle"/>
              </a:rPr>
              <a:t>Begin to consider the three fields of knowledge and an Action Research Approach to collaborative  enquiry</a:t>
            </a:r>
          </a:p>
          <a:p>
            <a:pPr>
              <a:lnSpc>
                <a:spcPts val="4500"/>
              </a:lnSpc>
            </a:pPr>
            <a:endParaRPr lang="en-US" sz="3000">
              <a:solidFill>
                <a:srgbClr val="00ABB5"/>
              </a:solidFill>
              <a:latin typeface="Arialle"/>
            </a:endParaRPr>
          </a:p>
          <a:p>
            <a:pPr marL="647705" lvl="1" indent="-323852">
              <a:lnSpc>
                <a:spcPts val="4500"/>
              </a:lnSpc>
              <a:buFont typeface="Arial"/>
              <a:buChar char="•"/>
            </a:pPr>
            <a:r>
              <a:rPr lang="en-US" sz="3000">
                <a:solidFill>
                  <a:srgbClr val="00ABB5"/>
                </a:solidFill>
                <a:latin typeface="Arialle"/>
              </a:rPr>
              <a:t>Started to compose a plan to inform process and next steps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57187" y="601054"/>
            <a:ext cx="8411333" cy="8657246"/>
          </a:xfrm>
          <a:custGeom>
            <a:avLst/>
            <a:gdLst/>
            <a:ahLst/>
            <a:cxnLst/>
            <a:rect l="l" t="t" r="r" b="b"/>
            <a:pathLst>
              <a:path w="8411333" h="8657246">
                <a:moveTo>
                  <a:pt x="0" y="0"/>
                </a:moveTo>
                <a:lnTo>
                  <a:pt x="8411333" y="0"/>
                </a:lnTo>
                <a:lnTo>
                  <a:pt x="8411333" y="8657246"/>
                </a:lnTo>
                <a:lnTo>
                  <a:pt x="0" y="8657246"/>
                </a:lnTo>
                <a:lnTo>
                  <a:pt x="0" y="0"/>
                </a:lnTo>
                <a:close/>
              </a:path>
            </a:pathLst>
          </a:custGeom>
          <a:blipFill>
            <a:blip r:embed="rId2"/>
            <a:stretch>
              <a:fillRect l="-7643" t="-2829" r="-8007" b="-9537"/>
            </a:stretch>
          </a:blipFill>
        </p:spPr>
      </p:sp>
      <p:sp>
        <p:nvSpPr>
          <p:cNvPr id="3" name="TextBox 3"/>
          <p:cNvSpPr txBox="1"/>
          <p:nvPr/>
        </p:nvSpPr>
        <p:spPr>
          <a:xfrm>
            <a:off x="584135" y="790631"/>
            <a:ext cx="3530109" cy="721154"/>
          </a:xfrm>
          <a:prstGeom prst="rect">
            <a:avLst/>
          </a:prstGeom>
        </p:spPr>
        <p:txBody>
          <a:bodyPr lIns="0" tIns="0" rIns="0" bIns="0" rtlCol="0" anchor="t">
            <a:spAutoFit/>
          </a:bodyPr>
          <a:lstStyle/>
          <a:p>
            <a:pPr>
              <a:lnSpc>
                <a:spcPts val="5605"/>
              </a:lnSpc>
              <a:spcBef>
                <a:spcPct val="0"/>
              </a:spcBef>
            </a:pPr>
            <a:r>
              <a:rPr lang="en-US" sz="4671">
                <a:solidFill>
                  <a:srgbClr val="00A7B2"/>
                </a:solidFill>
                <a:latin typeface="Open Sans 2 Bold"/>
              </a:rPr>
              <a:t>Evaluation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37889" y="472001"/>
            <a:ext cx="17612223" cy="4086051"/>
          </a:xfrm>
          <a:prstGeom prst="rect">
            <a:avLst/>
          </a:prstGeom>
        </p:spPr>
        <p:txBody>
          <a:bodyPr lIns="0" tIns="0" rIns="0" bIns="0" rtlCol="0" anchor="t">
            <a:spAutoFit/>
          </a:bodyPr>
          <a:lstStyle/>
          <a:p>
            <a:pPr>
              <a:lnSpc>
                <a:spcPts val="6028"/>
              </a:lnSpc>
            </a:pPr>
            <a:r>
              <a:rPr lang="en-US" sz="5480">
                <a:solidFill>
                  <a:srgbClr val="00ABB5"/>
                </a:solidFill>
                <a:latin typeface="Arialle Bold"/>
              </a:rPr>
              <a:t>Key Dates    </a:t>
            </a:r>
          </a:p>
          <a:p>
            <a:pPr>
              <a:lnSpc>
                <a:spcPts val="2398"/>
              </a:lnSpc>
            </a:pPr>
            <a:endParaRPr lang="en-US" sz="5480">
              <a:solidFill>
                <a:srgbClr val="00ABB5"/>
              </a:solidFill>
              <a:latin typeface="Arialle Bold"/>
            </a:endParaRPr>
          </a:p>
          <a:p>
            <a:pPr>
              <a:lnSpc>
                <a:spcPts val="2398"/>
              </a:lnSpc>
            </a:pPr>
            <a:endParaRPr lang="en-US" sz="5480">
              <a:solidFill>
                <a:srgbClr val="00ABB5"/>
              </a:solidFill>
              <a:latin typeface="Arialle Bold"/>
            </a:endParaRPr>
          </a:p>
          <a:p>
            <a:pPr>
              <a:lnSpc>
                <a:spcPts val="5609"/>
              </a:lnSpc>
            </a:pPr>
            <a:r>
              <a:rPr lang="en-US" sz="5099">
                <a:solidFill>
                  <a:srgbClr val="00ABB5"/>
                </a:solidFill>
                <a:latin typeface="Arialle"/>
              </a:rPr>
              <a:t>System Learn - Learning is Scotland’s Future: Professor Chris Chapman &amp; Professor Graham Donaldson </a:t>
            </a:r>
          </a:p>
          <a:p>
            <a:pPr>
              <a:lnSpc>
                <a:spcPts val="2398"/>
              </a:lnSpc>
            </a:pPr>
            <a:endParaRPr lang="en-US" sz="5099">
              <a:solidFill>
                <a:srgbClr val="00ABB5"/>
              </a:solidFill>
              <a:latin typeface="Arialle"/>
            </a:endParaRPr>
          </a:p>
          <a:p>
            <a:pPr>
              <a:lnSpc>
                <a:spcPts val="3938"/>
              </a:lnSpc>
            </a:pPr>
            <a:endParaRPr lang="en-US" sz="5099">
              <a:solidFill>
                <a:srgbClr val="00ABB5"/>
              </a:solidFill>
              <a:latin typeface="Arialle"/>
            </a:endParaRPr>
          </a:p>
          <a:p>
            <a:pPr>
              <a:lnSpc>
                <a:spcPts val="3938"/>
              </a:lnSpc>
              <a:spcBef>
                <a:spcPct val="0"/>
              </a:spcBef>
            </a:pPr>
            <a:r>
              <a:rPr lang="en-US" sz="3580">
                <a:solidFill>
                  <a:srgbClr val="00ABB5"/>
                </a:solidFill>
                <a:latin typeface="Arialle"/>
              </a:rPr>
              <a:t>Tuesday 12th December 2023 - 09:30 - 15:30, Stirling Court Hotel</a:t>
            </a:r>
          </a:p>
        </p:txBody>
      </p:sp>
      <p:sp>
        <p:nvSpPr>
          <p:cNvPr id="3" name="TextBox 3"/>
          <p:cNvSpPr txBox="1"/>
          <p:nvPr/>
        </p:nvSpPr>
        <p:spPr>
          <a:xfrm>
            <a:off x="337889" y="4970019"/>
            <a:ext cx="17612223" cy="3381350"/>
          </a:xfrm>
          <a:prstGeom prst="rect">
            <a:avLst/>
          </a:prstGeom>
        </p:spPr>
        <p:txBody>
          <a:bodyPr lIns="0" tIns="0" rIns="0" bIns="0" rtlCol="0" anchor="t">
            <a:spAutoFit/>
          </a:bodyPr>
          <a:lstStyle/>
          <a:p>
            <a:pPr>
              <a:lnSpc>
                <a:spcPts val="6028"/>
              </a:lnSpc>
            </a:pPr>
            <a:r>
              <a:rPr lang="en-US" sz="5480">
                <a:solidFill>
                  <a:srgbClr val="00ABB5"/>
                </a:solidFill>
                <a:latin typeface="Arialle Bold"/>
              </a:rPr>
              <a:t>   </a:t>
            </a:r>
          </a:p>
          <a:p>
            <a:pPr>
              <a:lnSpc>
                <a:spcPts val="2398"/>
              </a:lnSpc>
            </a:pPr>
            <a:endParaRPr lang="en-US" sz="5480">
              <a:solidFill>
                <a:srgbClr val="00ABB5"/>
              </a:solidFill>
              <a:latin typeface="Arialle Bold"/>
            </a:endParaRPr>
          </a:p>
          <a:p>
            <a:pPr>
              <a:lnSpc>
                <a:spcPts val="2398"/>
              </a:lnSpc>
            </a:pPr>
            <a:endParaRPr lang="en-US" sz="5480">
              <a:solidFill>
                <a:srgbClr val="00ABB5"/>
              </a:solidFill>
              <a:latin typeface="Arialle Bold"/>
            </a:endParaRPr>
          </a:p>
          <a:p>
            <a:pPr>
              <a:lnSpc>
                <a:spcPts val="5609"/>
              </a:lnSpc>
            </a:pPr>
            <a:r>
              <a:rPr lang="en-US" sz="5099">
                <a:solidFill>
                  <a:srgbClr val="00ABB5"/>
                </a:solidFill>
                <a:latin typeface="Arialle"/>
              </a:rPr>
              <a:t>CCSL Meet Up 2 </a:t>
            </a:r>
          </a:p>
          <a:p>
            <a:pPr>
              <a:lnSpc>
                <a:spcPts val="2398"/>
              </a:lnSpc>
            </a:pPr>
            <a:endParaRPr lang="en-US" sz="5099">
              <a:solidFill>
                <a:srgbClr val="00ABB5"/>
              </a:solidFill>
              <a:latin typeface="Arialle"/>
            </a:endParaRPr>
          </a:p>
          <a:p>
            <a:pPr>
              <a:lnSpc>
                <a:spcPts val="3938"/>
              </a:lnSpc>
            </a:pPr>
            <a:endParaRPr lang="en-US" sz="5099">
              <a:solidFill>
                <a:srgbClr val="00ABB5"/>
              </a:solidFill>
              <a:latin typeface="Arialle"/>
            </a:endParaRPr>
          </a:p>
          <a:p>
            <a:pPr>
              <a:lnSpc>
                <a:spcPts val="3938"/>
              </a:lnSpc>
              <a:spcBef>
                <a:spcPct val="0"/>
              </a:spcBef>
            </a:pPr>
            <a:r>
              <a:rPr lang="en-US" sz="3580">
                <a:solidFill>
                  <a:srgbClr val="00ABB5"/>
                </a:solidFill>
                <a:latin typeface="Arialle"/>
              </a:rPr>
              <a:t>Thursday 7th March 2024 - 09:30 - 15:30, Stirling Court Hotel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6922" y="447243"/>
            <a:ext cx="17612223" cy="9647588"/>
          </a:xfrm>
          <a:prstGeom prst="rect">
            <a:avLst/>
          </a:prstGeom>
        </p:spPr>
        <p:txBody>
          <a:bodyPr lIns="0" tIns="0" rIns="0" bIns="0" rtlCol="0" anchor="t">
            <a:spAutoFit/>
          </a:bodyPr>
          <a:lstStyle/>
          <a:p>
            <a:pPr>
              <a:lnSpc>
                <a:spcPts val="6028"/>
              </a:lnSpc>
            </a:pPr>
            <a:r>
              <a:rPr lang="en-US" sz="5480">
                <a:solidFill>
                  <a:srgbClr val="00ABB5"/>
                </a:solidFill>
                <a:latin typeface="Arialle Bold"/>
              </a:rPr>
              <a:t>Up coming System Learns     </a:t>
            </a:r>
          </a:p>
          <a:p>
            <a:pPr>
              <a:lnSpc>
                <a:spcPts val="4949"/>
              </a:lnSpc>
            </a:pPr>
            <a:endParaRPr lang="en-US" sz="5480">
              <a:solidFill>
                <a:srgbClr val="00ABB5"/>
              </a:solidFill>
              <a:latin typeface="Arialle Bold"/>
            </a:endParaRPr>
          </a:p>
          <a:p>
            <a:pPr>
              <a:lnSpc>
                <a:spcPts val="4069"/>
              </a:lnSpc>
            </a:pPr>
            <a:r>
              <a:rPr lang="en-US" sz="3699">
                <a:solidFill>
                  <a:srgbClr val="00ABB5"/>
                </a:solidFill>
                <a:latin typeface="Arialle"/>
              </a:rPr>
              <a:t>Connected and Collaborative Systems - Dr Simon Breakspear </a:t>
            </a:r>
          </a:p>
          <a:p>
            <a:pPr>
              <a:lnSpc>
                <a:spcPts val="4069"/>
              </a:lnSpc>
            </a:pPr>
            <a:endParaRPr lang="en-US" sz="3699">
              <a:solidFill>
                <a:srgbClr val="00ABB5"/>
              </a:solidFill>
              <a:latin typeface="Arialle"/>
            </a:endParaRPr>
          </a:p>
          <a:p>
            <a:pPr>
              <a:lnSpc>
                <a:spcPts val="4069"/>
              </a:lnSpc>
            </a:pPr>
            <a:r>
              <a:rPr lang="en-US" sz="3699">
                <a:solidFill>
                  <a:srgbClr val="00ABB5"/>
                </a:solidFill>
                <a:latin typeface="Arialle"/>
              </a:rPr>
              <a:t>Liberating Learning - Santiago Rincon Gallardo </a:t>
            </a:r>
          </a:p>
          <a:p>
            <a:pPr>
              <a:lnSpc>
                <a:spcPts val="4069"/>
              </a:lnSpc>
            </a:pPr>
            <a:endParaRPr lang="en-US" sz="3699">
              <a:solidFill>
                <a:srgbClr val="00ABB5"/>
              </a:solidFill>
              <a:latin typeface="Arialle"/>
            </a:endParaRPr>
          </a:p>
          <a:p>
            <a:pPr>
              <a:lnSpc>
                <a:spcPts val="4069"/>
              </a:lnSpc>
            </a:pPr>
            <a:r>
              <a:rPr lang="en-US" sz="3699">
                <a:solidFill>
                  <a:srgbClr val="00ABB5"/>
                </a:solidFill>
                <a:latin typeface="Arialle"/>
              </a:rPr>
              <a:t>System Learn - Learning is Scotland’s Future: Professor Chris Chapman &amp; Professor Graham Donaldson</a:t>
            </a:r>
          </a:p>
          <a:p>
            <a:pPr>
              <a:lnSpc>
                <a:spcPts val="4069"/>
              </a:lnSpc>
            </a:pPr>
            <a:endParaRPr lang="en-US" sz="3699">
              <a:solidFill>
                <a:srgbClr val="00ABB5"/>
              </a:solidFill>
              <a:latin typeface="Arialle"/>
            </a:endParaRPr>
          </a:p>
          <a:p>
            <a:pPr>
              <a:lnSpc>
                <a:spcPts val="4069"/>
              </a:lnSpc>
            </a:pPr>
            <a:r>
              <a:rPr lang="en-US" sz="3699">
                <a:solidFill>
                  <a:srgbClr val="00ABB5"/>
                </a:solidFill>
                <a:latin typeface="Arialle"/>
              </a:rPr>
              <a:t>Systems Thinking - Virtual Staff College (Online)</a:t>
            </a:r>
          </a:p>
          <a:p>
            <a:pPr>
              <a:lnSpc>
                <a:spcPts val="4069"/>
              </a:lnSpc>
            </a:pPr>
            <a:endParaRPr lang="en-US" sz="3699">
              <a:solidFill>
                <a:srgbClr val="00ABB5"/>
              </a:solidFill>
              <a:latin typeface="Arialle"/>
            </a:endParaRPr>
          </a:p>
          <a:p>
            <a:pPr>
              <a:lnSpc>
                <a:spcPts val="4069"/>
              </a:lnSpc>
            </a:pPr>
            <a:r>
              <a:rPr lang="en-US" sz="3699">
                <a:solidFill>
                  <a:srgbClr val="00ABB5"/>
                </a:solidFill>
                <a:latin typeface="Arialle"/>
              </a:rPr>
              <a:t>Generation X - Dr Karen Edge (In Person &amp; Online)</a:t>
            </a:r>
          </a:p>
          <a:p>
            <a:pPr>
              <a:lnSpc>
                <a:spcPts val="4069"/>
              </a:lnSpc>
            </a:pPr>
            <a:endParaRPr lang="en-US" sz="3699">
              <a:solidFill>
                <a:srgbClr val="00ABB5"/>
              </a:solidFill>
              <a:latin typeface="Arialle"/>
            </a:endParaRPr>
          </a:p>
          <a:p>
            <a:pPr>
              <a:lnSpc>
                <a:spcPts val="4069"/>
              </a:lnSpc>
            </a:pPr>
            <a:r>
              <a:rPr lang="en-US" sz="3699">
                <a:solidFill>
                  <a:srgbClr val="00ABB5"/>
                </a:solidFill>
                <a:latin typeface="Arialle"/>
              </a:rPr>
              <a:t>A Public Approach to Learning (Online)</a:t>
            </a:r>
          </a:p>
          <a:p>
            <a:pPr>
              <a:lnSpc>
                <a:spcPts val="4069"/>
              </a:lnSpc>
            </a:pPr>
            <a:endParaRPr lang="en-US" sz="3699">
              <a:solidFill>
                <a:srgbClr val="00ABB5"/>
              </a:solidFill>
              <a:latin typeface="Arialle"/>
            </a:endParaRPr>
          </a:p>
          <a:p>
            <a:pPr>
              <a:lnSpc>
                <a:spcPts val="4069"/>
              </a:lnSpc>
            </a:pPr>
            <a:r>
              <a:rPr lang="en-US" sz="3699">
                <a:solidFill>
                  <a:srgbClr val="00ABB5"/>
                </a:solidFill>
                <a:latin typeface="Arialle"/>
              </a:rPr>
              <a:t>Poverty Related Attainment Gap - Professor Morag Treanor (TBC)</a:t>
            </a:r>
          </a:p>
          <a:p>
            <a:pPr>
              <a:lnSpc>
                <a:spcPts val="4069"/>
              </a:lnSpc>
            </a:pPr>
            <a:endParaRPr lang="en-US" sz="3699">
              <a:solidFill>
                <a:srgbClr val="00ABB5"/>
              </a:solidFill>
              <a:latin typeface="Arialle"/>
            </a:endParaRPr>
          </a:p>
          <a:p>
            <a:pPr>
              <a:lnSpc>
                <a:spcPts val="4069"/>
              </a:lnSpc>
              <a:spcBef>
                <a:spcPct val="0"/>
              </a:spcBef>
            </a:pPr>
            <a:r>
              <a:rPr lang="en-US" sz="3699">
                <a:solidFill>
                  <a:srgbClr val="00ABB5"/>
                </a:solidFill>
                <a:latin typeface="Arialle"/>
              </a:rPr>
              <a:t>Power and Positionality - Dr Khadija Mohammed (TBC)</a:t>
            </a:r>
          </a:p>
        </p:txBody>
      </p:sp>
      <p:sp>
        <p:nvSpPr>
          <p:cNvPr id="3" name="Freeform 3"/>
          <p:cNvSpPr/>
          <p:nvPr/>
        </p:nvSpPr>
        <p:spPr>
          <a:xfrm>
            <a:off x="13424719" y="1786291"/>
            <a:ext cx="698158" cy="698158"/>
          </a:xfrm>
          <a:custGeom>
            <a:avLst/>
            <a:gdLst/>
            <a:ahLst/>
            <a:cxnLst/>
            <a:rect l="l" t="t" r="r" b="b"/>
            <a:pathLst>
              <a:path w="698158" h="698158">
                <a:moveTo>
                  <a:pt x="0" y="0"/>
                </a:moveTo>
                <a:lnTo>
                  <a:pt x="698158" y="0"/>
                </a:lnTo>
                <a:lnTo>
                  <a:pt x="698158" y="698158"/>
                </a:lnTo>
                <a:lnTo>
                  <a:pt x="0" y="6981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333784" y="2769169"/>
            <a:ext cx="710537" cy="710537"/>
          </a:xfrm>
          <a:custGeom>
            <a:avLst/>
            <a:gdLst/>
            <a:ahLst/>
            <a:cxnLst/>
            <a:rect l="l" t="t" r="r" b="b"/>
            <a:pathLst>
              <a:path w="710537" h="710537">
                <a:moveTo>
                  <a:pt x="0" y="0"/>
                </a:moveTo>
                <a:lnTo>
                  <a:pt x="710538" y="0"/>
                </a:lnTo>
                <a:lnTo>
                  <a:pt x="710538" y="710537"/>
                </a:lnTo>
                <a:lnTo>
                  <a:pt x="0" y="7105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9104" y="2553176"/>
            <a:ext cx="9093505" cy="5961757"/>
          </a:xfrm>
          <a:prstGeom prst="rect">
            <a:avLst/>
          </a:prstGeom>
        </p:spPr>
        <p:txBody>
          <a:bodyPr lIns="0" tIns="0" rIns="0" bIns="0" rtlCol="0" anchor="t">
            <a:spAutoFit/>
          </a:bodyPr>
          <a:lstStyle/>
          <a:p>
            <a:pPr>
              <a:lnSpc>
                <a:spcPts val="5858"/>
              </a:lnSpc>
            </a:pPr>
            <a:r>
              <a:rPr lang="en-US" sz="4882">
                <a:solidFill>
                  <a:srgbClr val="00A7B2"/>
                </a:solidFill>
                <a:latin typeface="Arialle"/>
              </a:rPr>
              <a:t>Holding the ladder</a:t>
            </a:r>
          </a:p>
          <a:p>
            <a:pPr>
              <a:lnSpc>
                <a:spcPts val="5858"/>
              </a:lnSpc>
            </a:pPr>
            <a:endParaRPr lang="en-US" sz="4882">
              <a:solidFill>
                <a:srgbClr val="00A7B2"/>
              </a:solidFill>
              <a:latin typeface="Arialle"/>
            </a:endParaRPr>
          </a:p>
          <a:p>
            <a:pPr>
              <a:lnSpc>
                <a:spcPts val="5858"/>
              </a:lnSpc>
            </a:pPr>
            <a:r>
              <a:rPr lang="en-US" sz="4882">
                <a:solidFill>
                  <a:srgbClr val="00A7B2"/>
                </a:solidFill>
                <a:latin typeface="Arialle"/>
              </a:rPr>
              <a:t>Learning from, with, and on behalf of each other.</a:t>
            </a:r>
          </a:p>
          <a:p>
            <a:pPr>
              <a:lnSpc>
                <a:spcPts val="5858"/>
              </a:lnSpc>
            </a:pPr>
            <a:endParaRPr lang="en-US" sz="4882">
              <a:solidFill>
                <a:srgbClr val="00A7B2"/>
              </a:solidFill>
              <a:latin typeface="Arialle"/>
            </a:endParaRPr>
          </a:p>
          <a:p>
            <a:pPr>
              <a:lnSpc>
                <a:spcPts val="5858"/>
              </a:lnSpc>
            </a:pPr>
            <a:r>
              <a:rPr lang="en-US" sz="4882">
                <a:solidFill>
                  <a:srgbClr val="00A7B2"/>
                </a:solidFill>
                <a:latin typeface="Arialle"/>
              </a:rPr>
              <a:t>What will I do that will help our learning?</a:t>
            </a:r>
          </a:p>
          <a:p>
            <a:pPr marL="0" lvl="0" indent="0" algn="l">
              <a:lnSpc>
                <a:spcPts val="5858"/>
              </a:lnSpc>
              <a:spcBef>
                <a:spcPct val="0"/>
              </a:spcBef>
            </a:pPr>
            <a:endParaRPr lang="en-US" sz="4882">
              <a:solidFill>
                <a:srgbClr val="00A7B2"/>
              </a:solidFill>
              <a:latin typeface="Arialle"/>
            </a:endParaRPr>
          </a:p>
        </p:txBody>
      </p:sp>
      <p:sp>
        <p:nvSpPr>
          <p:cNvPr id="3" name="Freeform 3"/>
          <p:cNvSpPr/>
          <p:nvPr/>
        </p:nvSpPr>
        <p:spPr>
          <a:xfrm>
            <a:off x="12197000" y="2179788"/>
            <a:ext cx="3447647" cy="6760092"/>
          </a:xfrm>
          <a:custGeom>
            <a:avLst/>
            <a:gdLst/>
            <a:ahLst/>
            <a:cxnLst/>
            <a:rect l="l" t="t" r="r" b="b"/>
            <a:pathLst>
              <a:path w="3447647" h="6760092">
                <a:moveTo>
                  <a:pt x="0" y="0"/>
                </a:moveTo>
                <a:lnTo>
                  <a:pt x="3447647" y="0"/>
                </a:lnTo>
                <a:lnTo>
                  <a:pt x="3447647" y="6760092"/>
                </a:lnTo>
                <a:lnTo>
                  <a:pt x="0" y="67600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337268" y="400199"/>
            <a:ext cx="13583555"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Arialle Bold"/>
              </a:rPr>
              <a:t>Collaborative and Connected Learning Environment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47740" y="3311568"/>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467401" y="2175662"/>
            <a:ext cx="10549655" cy="7447434"/>
          </a:xfrm>
          <a:prstGeom prst="rect">
            <a:avLst/>
          </a:prstGeom>
        </p:spPr>
        <p:txBody>
          <a:bodyPr lIns="0" tIns="0" rIns="0" bIns="0" rtlCol="0" anchor="t">
            <a:spAutoFit/>
          </a:bodyPr>
          <a:lstStyle/>
          <a:p>
            <a:pPr>
              <a:lnSpc>
                <a:spcPts val="5858"/>
              </a:lnSpc>
            </a:pPr>
            <a:r>
              <a:rPr lang="en-US" sz="4882">
                <a:solidFill>
                  <a:srgbClr val="00ABB5"/>
                </a:solidFill>
                <a:latin typeface="Arialle"/>
              </a:rPr>
              <a:t>I may have some questions about the programme and what I will be doing.</a:t>
            </a:r>
          </a:p>
          <a:p>
            <a:pPr>
              <a:lnSpc>
                <a:spcPts val="5858"/>
              </a:lnSpc>
            </a:pPr>
            <a:endParaRPr lang="en-US" sz="4882">
              <a:solidFill>
                <a:srgbClr val="00ABB5"/>
              </a:solidFill>
              <a:latin typeface="Arialle"/>
            </a:endParaRPr>
          </a:p>
          <a:p>
            <a:pPr>
              <a:lnSpc>
                <a:spcPts val="5858"/>
              </a:lnSpc>
            </a:pPr>
            <a:r>
              <a:rPr lang="en-US" sz="4882">
                <a:solidFill>
                  <a:srgbClr val="00ABB5"/>
                </a:solidFill>
                <a:latin typeface="Arialle"/>
              </a:rPr>
              <a:t>If I could ask any question now – what would it be?</a:t>
            </a:r>
          </a:p>
          <a:p>
            <a:pPr>
              <a:lnSpc>
                <a:spcPts val="5858"/>
              </a:lnSpc>
            </a:pPr>
            <a:endParaRPr lang="en-US" sz="4882">
              <a:solidFill>
                <a:srgbClr val="00ABB5"/>
              </a:solidFill>
              <a:latin typeface="Arialle"/>
            </a:endParaRPr>
          </a:p>
          <a:p>
            <a:pPr>
              <a:lnSpc>
                <a:spcPts val="5858"/>
              </a:lnSpc>
            </a:pPr>
            <a:r>
              <a:rPr lang="en-US" sz="4882">
                <a:solidFill>
                  <a:srgbClr val="00ABB5"/>
                </a:solidFill>
                <a:latin typeface="Arialle"/>
              </a:rPr>
              <a:t>Write it on a post-it, and put it up on the ‘car park’ flip chart</a:t>
            </a:r>
          </a:p>
          <a:p>
            <a:pPr>
              <a:lnSpc>
                <a:spcPts val="5858"/>
              </a:lnSpc>
            </a:pPr>
            <a:endParaRPr lang="en-US" sz="4882">
              <a:solidFill>
                <a:srgbClr val="00ABB5"/>
              </a:solidFill>
              <a:latin typeface="Arialle"/>
            </a:endParaRPr>
          </a:p>
          <a:p>
            <a:pPr marL="0" lvl="0" indent="0" algn="l">
              <a:lnSpc>
                <a:spcPts val="5858"/>
              </a:lnSpc>
              <a:spcBef>
                <a:spcPct val="0"/>
              </a:spcBef>
            </a:pPr>
            <a:endParaRPr lang="en-US" sz="4882">
              <a:solidFill>
                <a:srgbClr val="00ABB5"/>
              </a:solidFill>
              <a:latin typeface="Arialle"/>
            </a:endParaRPr>
          </a:p>
        </p:txBody>
      </p:sp>
      <p:sp>
        <p:nvSpPr>
          <p:cNvPr id="4" name="TextBox 4"/>
          <p:cNvSpPr txBox="1"/>
          <p:nvPr/>
        </p:nvSpPr>
        <p:spPr>
          <a:xfrm>
            <a:off x="337268" y="400199"/>
            <a:ext cx="10679788"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BB5"/>
                </a:solidFill>
                <a:latin typeface="Arialle Bold"/>
              </a:rPr>
              <a:t>Questions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8100"/>
            <a:ext cx="5532090" cy="1104900"/>
          </a:xfrm>
          <a:prstGeom prst="rect">
            <a:avLst/>
          </a:prstGeom>
        </p:spPr>
        <p:txBody>
          <a:bodyPr lIns="0" tIns="0" rIns="0" bIns="0" rtlCol="0" anchor="t">
            <a:spAutoFit/>
          </a:bodyPr>
          <a:lstStyle/>
          <a:p>
            <a:pPr marL="0" lvl="0" indent="0" algn="l">
              <a:lnSpc>
                <a:spcPts val="8400"/>
              </a:lnSpc>
              <a:spcBef>
                <a:spcPct val="0"/>
              </a:spcBef>
            </a:pPr>
            <a:r>
              <a:rPr lang="en-US" sz="7000">
                <a:solidFill>
                  <a:srgbClr val="00A7B2"/>
                </a:solidFill>
                <a:latin typeface="Arialle Bold"/>
              </a:rPr>
              <a:t>Connector </a:t>
            </a:r>
          </a:p>
        </p:txBody>
      </p:sp>
      <p:sp>
        <p:nvSpPr>
          <p:cNvPr id="3" name="TextBox 3"/>
          <p:cNvSpPr txBox="1"/>
          <p:nvPr/>
        </p:nvSpPr>
        <p:spPr>
          <a:xfrm>
            <a:off x="2360841" y="1238250"/>
            <a:ext cx="13638266" cy="8168640"/>
          </a:xfrm>
          <a:prstGeom prst="rect">
            <a:avLst/>
          </a:prstGeom>
        </p:spPr>
        <p:txBody>
          <a:bodyPr lIns="0" tIns="0" rIns="0" bIns="0" rtlCol="0" anchor="t">
            <a:spAutoFit/>
          </a:bodyPr>
          <a:lstStyle/>
          <a:p>
            <a:pPr algn="ctr">
              <a:lnSpc>
                <a:spcPts val="4620"/>
              </a:lnSpc>
              <a:spcBef>
                <a:spcPct val="0"/>
              </a:spcBef>
            </a:pPr>
            <a:r>
              <a:rPr lang="en-US" sz="4200" spc="-84">
                <a:solidFill>
                  <a:srgbClr val="00AAB5"/>
                </a:solidFill>
                <a:latin typeface="Arialle Bold"/>
              </a:rPr>
              <a:t>Same</a:t>
            </a:r>
          </a:p>
          <a:p>
            <a:pPr algn="ctr">
              <a:lnSpc>
                <a:spcPts val="4620"/>
              </a:lnSpc>
              <a:spcBef>
                <a:spcPct val="0"/>
              </a:spcBef>
            </a:pPr>
            <a:r>
              <a:rPr lang="en-US" sz="4200" spc="-84">
                <a:solidFill>
                  <a:srgbClr val="00AAB5"/>
                </a:solidFill>
                <a:latin typeface="Arialle Bold"/>
              </a:rPr>
              <a:t>In what ways might you both have a similarity?</a:t>
            </a:r>
          </a:p>
          <a:p>
            <a:pPr algn="ctr">
              <a:lnSpc>
                <a:spcPts val="4620"/>
              </a:lnSpc>
              <a:spcBef>
                <a:spcPct val="0"/>
              </a:spcBef>
            </a:pPr>
            <a:endParaRPr lang="en-US" sz="4200" spc="-84">
              <a:solidFill>
                <a:srgbClr val="00AAB5"/>
              </a:solidFill>
              <a:latin typeface="Arialle Bold"/>
            </a:endParaRPr>
          </a:p>
          <a:p>
            <a:pPr algn="ctr">
              <a:lnSpc>
                <a:spcPts val="4620"/>
              </a:lnSpc>
              <a:spcBef>
                <a:spcPct val="0"/>
              </a:spcBef>
            </a:pPr>
            <a:endParaRPr lang="en-US" sz="4200" spc="-84">
              <a:solidFill>
                <a:srgbClr val="00AAB5"/>
              </a:solidFill>
              <a:latin typeface="Arialle Bold"/>
            </a:endParaRPr>
          </a:p>
          <a:p>
            <a:pPr algn="ctr">
              <a:lnSpc>
                <a:spcPts val="4620"/>
              </a:lnSpc>
              <a:spcBef>
                <a:spcPct val="0"/>
              </a:spcBef>
            </a:pPr>
            <a:r>
              <a:rPr lang="en-US" sz="4200" spc="-84">
                <a:solidFill>
                  <a:srgbClr val="00AAB5"/>
                </a:solidFill>
                <a:latin typeface="Arialle Bold"/>
              </a:rPr>
              <a:t>Different</a:t>
            </a:r>
          </a:p>
          <a:p>
            <a:pPr algn="ctr">
              <a:lnSpc>
                <a:spcPts val="4620"/>
              </a:lnSpc>
              <a:spcBef>
                <a:spcPct val="0"/>
              </a:spcBef>
            </a:pPr>
            <a:r>
              <a:rPr lang="en-US" sz="4200" spc="-84">
                <a:solidFill>
                  <a:srgbClr val="00AAB5"/>
                </a:solidFill>
                <a:latin typeface="Arialle Bold"/>
              </a:rPr>
              <a:t>In what ways might you both have a difference?</a:t>
            </a:r>
          </a:p>
          <a:p>
            <a:pPr algn="ctr">
              <a:lnSpc>
                <a:spcPts val="4620"/>
              </a:lnSpc>
              <a:spcBef>
                <a:spcPct val="0"/>
              </a:spcBef>
            </a:pPr>
            <a:endParaRPr lang="en-US" sz="4200" spc="-84">
              <a:solidFill>
                <a:srgbClr val="00AAB5"/>
              </a:solidFill>
              <a:latin typeface="Arialle Bold"/>
            </a:endParaRPr>
          </a:p>
          <a:p>
            <a:pPr algn="ctr">
              <a:lnSpc>
                <a:spcPts val="4620"/>
              </a:lnSpc>
              <a:spcBef>
                <a:spcPct val="0"/>
              </a:spcBef>
            </a:pPr>
            <a:endParaRPr lang="en-US" sz="4200" spc="-84">
              <a:solidFill>
                <a:srgbClr val="00AAB5"/>
              </a:solidFill>
              <a:latin typeface="Arialle Bold"/>
            </a:endParaRPr>
          </a:p>
          <a:p>
            <a:pPr algn="ctr">
              <a:lnSpc>
                <a:spcPts val="4620"/>
              </a:lnSpc>
              <a:spcBef>
                <a:spcPct val="0"/>
              </a:spcBef>
            </a:pPr>
            <a:r>
              <a:rPr lang="en-US" sz="4200" spc="-84">
                <a:solidFill>
                  <a:srgbClr val="00AAB5"/>
                </a:solidFill>
                <a:latin typeface="Arialle Bold"/>
              </a:rPr>
              <a:t>Connect</a:t>
            </a:r>
          </a:p>
          <a:p>
            <a:pPr algn="ctr">
              <a:lnSpc>
                <a:spcPts val="4620"/>
              </a:lnSpc>
              <a:spcBef>
                <a:spcPct val="0"/>
              </a:spcBef>
            </a:pPr>
            <a:r>
              <a:rPr lang="en-US" sz="4200" spc="-84">
                <a:solidFill>
                  <a:srgbClr val="00AAB5"/>
                </a:solidFill>
                <a:latin typeface="Arialle Bold"/>
              </a:rPr>
              <a:t>In what ways might you both be connected?</a:t>
            </a:r>
          </a:p>
          <a:p>
            <a:pPr algn="ctr">
              <a:lnSpc>
                <a:spcPts val="4620"/>
              </a:lnSpc>
              <a:spcBef>
                <a:spcPct val="0"/>
              </a:spcBef>
            </a:pPr>
            <a:endParaRPr lang="en-US" sz="4200" spc="-84">
              <a:solidFill>
                <a:srgbClr val="00AAB5"/>
              </a:solidFill>
              <a:latin typeface="Arialle Bold"/>
            </a:endParaRPr>
          </a:p>
          <a:p>
            <a:pPr algn="ctr">
              <a:lnSpc>
                <a:spcPts val="4620"/>
              </a:lnSpc>
              <a:spcBef>
                <a:spcPct val="0"/>
              </a:spcBef>
            </a:pPr>
            <a:endParaRPr lang="en-US" sz="4200" spc="-84">
              <a:solidFill>
                <a:srgbClr val="00AAB5"/>
              </a:solidFill>
              <a:latin typeface="Arialle Bold"/>
            </a:endParaRPr>
          </a:p>
          <a:p>
            <a:pPr algn="ctr">
              <a:lnSpc>
                <a:spcPts val="4620"/>
              </a:lnSpc>
              <a:spcBef>
                <a:spcPct val="0"/>
              </a:spcBef>
            </a:pPr>
            <a:r>
              <a:rPr lang="en-US" sz="4200" spc="-84">
                <a:solidFill>
                  <a:srgbClr val="00AAB5"/>
                </a:solidFill>
                <a:latin typeface="Arialle Bold"/>
              </a:rPr>
              <a:t>Engage</a:t>
            </a:r>
          </a:p>
          <a:p>
            <a:pPr algn="ctr">
              <a:lnSpc>
                <a:spcPts val="4620"/>
              </a:lnSpc>
              <a:spcBef>
                <a:spcPct val="0"/>
              </a:spcBef>
            </a:pPr>
            <a:r>
              <a:rPr lang="en-US" sz="4200" spc="-84">
                <a:solidFill>
                  <a:srgbClr val="00AAB5"/>
                </a:solidFill>
                <a:latin typeface="Arialle Bold"/>
              </a:rPr>
              <a:t>Identify one thing that you are both looking forward to. </a:t>
            </a:r>
          </a:p>
        </p:txBody>
      </p:sp>
      <p:sp>
        <p:nvSpPr>
          <p:cNvPr id="4" name="Freeform 4"/>
          <p:cNvSpPr/>
          <p:nvPr/>
        </p:nvSpPr>
        <p:spPr>
          <a:xfrm>
            <a:off x="15397320" y="3562490"/>
            <a:ext cx="2409839" cy="2057400"/>
          </a:xfrm>
          <a:custGeom>
            <a:avLst/>
            <a:gdLst/>
            <a:ahLst/>
            <a:cxnLst/>
            <a:rect l="l" t="t" r="r" b="b"/>
            <a:pathLst>
              <a:path w="2409839" h="2057400">
                <a:moveTo>
                  <a:pt x="0" y="0"/>
                </a:moveTo>
                <a:lnTo>
                  <a:pt x="2409839" y="0"/>
                </a:lnTo>
                <a:lnTo>
                  <a:pt x="2409839"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28700" y="1219200"/>
            <a:ext cx="1953710" cy="1953710"/>
          </a:xfrm>
          <a:custGeom>
            <a:avLst/>
            <a:gdLst/>
            <a:ahLst/>
            <a:cxnLst/>
            <a:rect l="l" t="t" r="r" b="b"/>
            <a:pathLst>
              <a:path w="1953710" h="1953710">
                <a:moveTo>
                  <a:pt x="0" y="0"/>
                </a:moveTo>
                <a:lnTo>
                  <a:pt x="1953710" y="0"/>
                </a:lnTo>
                <a:lnTo>
                  <a:pt x="1953710" y="1953710"/>
                </a:lnTo>
                <a:lnTo>
                  <a:pt x="0" y="19537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620361" y="5893932"/>
            <a:ext cx="1785446" cy="1785446"/>
          </a:xfrm>
          <a:custGeom>
            <a:avLst/>
            <a:gdLst/>
            <a:ahLst/>
            <a:cxnLst/>
            <a:rect l="l" t="t" r="r" b="b"/>
            <a:pathLst>
              <a:path w="1785446" h="1785446">
                <a:moveTo>
                  <a:pt x="0" y="0"/>
                </a:moveTo>
                <a:lnTo>
                  <a:pt x="1785445" y="0"/>
                </a:lnTo>
                <a:lnTo>
                  <a:pt x="1785445" y="1785446"/>
                </a:lnTo>
                <a:lnTo>
                  <a:pt x="0" y="1785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5999107" y="7679378"/>
            <a:ext cx="1808052" cy="2376375"/>
          </a:xfrm>
          <a:custGeom>
            <a:avLst/>
            <a:gdLst/>
            <a:ahLst/>
            <a:cxnLst/>
            <a:rect l="l" t="t" r="r" b="b"/>
            <a:pathLst>
              <a:path w="1808052" h="2376375">
                <a:moveTo>
                  <a:pt x="0" y="0"/>
                </a:moveTo>
                <a:lnTo>
                  <a:pt x="1808052" y="0"/>
                </a:lnTo>
                <a:lnTo>
                  <a:pt x="1808052" y="2376375"/>
                </a:lnTo>
                <a:lnTo>
                  <a:pt x="0" y="23763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911790"/>
            <a:ext cx="8354408" cy="8791516"/>
          </a:xfrm>
          <a:custGeom>
            <a:avLst/>
            <a:gdLst/>
            <a:ahLst/>
            <a:cxnLst/>
            <a:rect l="l" t="t" r="r" b="b"/>
            <a:pathLst>
              <a:path w="8354408" h="8791516">
                <a:moveTo>
                  <a:pt x="0" y="0"/>
                </a:moveTo>
                <a:lnTo>
                  <a:pt x="8354408" y="0"/>
                </a:lnTo>
                <a:lnTo>
                  <a:pt x="8354408" y="8791516"/>
                </a:lnTo>
                <a:lnTo>
                  <a:pt x="0" y="8791516"/>
                </a:lnTo>
                <a:lnTo>
                  <a:pt x="0" y="0"/>
                </a:lnTo>
                <a:close/>
              </a:path>
            </a:pathLst>
          </a:custGeom>
          <a:blipFill>
            <a:blip r:embed="rId3"/>
            <a:stretch>
              <a:fillRect t="-1846" b="-1846"/>
            </a:stretch>
          </a:blipFill>
        </p:spPr>
      </p:sp>
      <p:sp>
        <p:nvSpPr>
          <p:cNvPr id="3" name="TextBox 3"/>
          <p:cNvSpPr txBox="1"/>
          <p:nvPr/>
        </p:nvSpPr>
        <p:spPr>
          <a:xfrm>
            <a:off x="77136" y="911790"/>
            <a:ext cx="9447087" cy="2295488"/>
          </a:xfrm>
          <a:prstGeom prst="rect">
            <a:avLst/>
          </a:prstGeom>
        </p:spPr>
        <p:txBody>
          <a:bodyPr lIns="0" tIns="0" rIns="0" bIns="0" rtlCol="0" anchor="t">
            <a:spAutoFit/>
          </a:bodyPr>
          <a:lstStyle/>
          <a:p>
            <a:pPr>
              <a:lnSpc>
                <a:spcPts val="6434"/>
              </a:lnSpc>
            </a:pPr>
            <a:r>
              <a:rPr lang="en-US" sz="5361">
                <a:solidFill>
                  <a:srgbClr val="00A7B2"/>
                </a:solidFill>
                <a:latin typeface="Open Sans 2 Bold"/>
              </a:rPr>
              <a:t>Three Fields of Knowledge </a:t>
            </a:r>
          </a:p>
          <a:p>
            <a:pPr>
              <a:lnSpc>
                <a:spcPts val="6434"/>
              </a:lnSpc>
            </a:pPr>
            <a:r>
              <a:rPr lang="en-US" sz="5361">
                <a:solidFill>
                  <a:srgbClr val="00A7B2"/>
                </a:solidFill>
                <a:latin typeface="Open Sans 2 Bold"/>
              </a:rPr>
              <a:t>         (NCSL 2003)</a:t>
            </a:r>
          </a:p>
          <a:p>
            <a:pPr marL="0" lvl="0" indent="0" algn="l">
              <a:lnSpc>
                <a:spcPts val="5331"/>
              </a:lnSpc>
              <a:spcBef>
                <a:spcPct val="0"/>
              </a:spcBef>
            </a:pPr>
            <a:endParaRPr lang="en-US" sz="5361">
              <a:solidFill>
                <a:srgbClr val="00A7B2"/>
              </a:solidFill>
              <a:latin typeface="Open Sans 2 Bold"/>
            </a:endParaRPr>
          </a:p>
        </p:txBody>
      </p:sp>
      <p:sp>
        <p:nvSpPr>
          <p:cNvPr id="4" name="TextBox 4"/>
          <p:cNvSpPr txBox="1"/>
          <p:nvPr/>
        </p:nvSpPr>
        <p:spPr>
          <a:xfrm>
            <a:off x="465298" y="3645861"/>
            <a:ext cx="7678677" cy="5819775"/>
          </a:xfrm>
          <a:prstGeom prst="rect">
            <a:avLst/>
          </a:prstGeom>
        </p:spPr>
        <p:txBody>
          <a:bodyPr lIns="0" tIns="0" rIns="0" bIns="0" rtlCol="0" anchor="t">
            <a:spAutoFit/>
          </a:bodyPr>
          <a:lstStyle/>
          <a:p>
            <a:pPr>
              <a:lnSpc>
                <a:spcPts val="3558"/>
              </a:lnSpc>
              <a:spcBef>
                <a:spcPct val="0"/>
              </a:spcBef>
            </a:pPr>
            <a:r>
              <a:rPr lang="en-US" sz="2965">
                <a:solidFill>
                  <a:srgbClr val="00A7B2"/>
                </a:solidFill>
                <a:latin typeface="Open Sans 2 Bold"/>
              </a:rPr>
              <a:t>“</a:t>
            </a:r>
            <a:r>
              <a:rPr lang="en-US" sz="2965">
                <a:solidFill>
                  <a:srgbClr val="00A7B2"/>
                </a:solidFill>
                <a:latin typeface="Open Sans 2"/>
              </a:rPr>
              <a:t>The aim of knowledge animation is creation of new knowledge by learning communities that will help people enhance their practice and policy. This new knowledge takes centre stage and is the outcome of connecting what individuals know and what is known ‘out there’, external research. Knowledge animation provides the collaborative processes for new knowledge creation by ensuring that what is known is connected to what people know through collaborative dialogic processes”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31810" y="2234168"/>
            <a:ext cx="6587964" cy="6149740"/>
          </a:xfrm>
          <a:custGeom>
            <a:avLst/>
            <a:gdLst/>
            <a:ahLst/>
            <a:cxnLst/>
            <a:rect l="l" t="t" r="r" b="b"/>
            <a:pathLst>
              <a:path w="6587964" h="6149740">
                <a:moveTo>
                  <a:pt x="0" y="0"/>
                </a:moveTo>
                <a:lnTo>
                  <a:pt x="6587965" y="0"/>
                </a:lnTo>
                <a:lnTo>
                  <a:pt x="6587965" y="6149741"/>
                </a:lnTo>
                <a:lnTo>
                  <a:pt x="0" y="6149741"/>
                </a:lnTo>
                <a:lnTo>
                  <a:pt x="0" y="0"/>
                </a:lnTo>
                <a:close/>
              </a:path>
            </a:pathLst>
          </a:custGeom>
          <a:blipFill>
            <a:blip r:embed="rId2"/>
            <a:stretch>
              <a:fillRect/>
            </a:stretch>
          </a:blipFill>
        </p:spPr>
      </p:sp>
      <p:sp>
        <p:nvSpPr>
          <p:cNvPr id="3" name="TextBox 3"/>
          <p:cNvSpPr txBox="1"/>
          <p:nvPr/>
        </p:nvSpPr>
        <p:spPr>
          <a:xfrm>
            <a:off x="274657" y="1000125"/>
            <a:ext cx="10856142" cy="8333184"/>
          </a:xfrm>
          <a:prstGeom prst="rect">
            <a:avLst/>
          </a:prstGeom>
        </p:spPr>
        <p:txBody>
          <a:bodyPr lIns="0" tIns="0" rIns="0" bIns="0" rtlCol="0" anchor="t">
            <a:spAutoFit/>
          </a:bodyPr>
          <a:lstStyle/>
          <a:p>
            <a:pPr>
              <a:lnSpc>
                <a:spcPts val="6098"/>
              </a:lnSpc>
            </a:pPr>
            <a:r>
              <a:rPr lang="en-US" sz="5081">
                <a:solidFill>
                  <a:srgbClr val="00A7B2"/>
                </a:solidFill>
                <a:latin typeface="Arialle Bold"/>
              </a:rPr>
              <a:t>National Model of Professional Learning</a:t>
            </a:r>
          </a:p>
          <a:p>
            <a:pPr>
              <a:lnSpc>
                <a:spcPts val="6098"/>
              </a:lnSpc>
            </a:pPr>
            <a:endParaRPr lang="en-US" sz="5081">
              <a:solidFill>
                <a:srgbClr val="00A7B2"/>
              </a:solidFill>
              <a:latin typeface="Arialle Bold"/>
            </a:endParaRPr>
          </a:p>
          <a:p>
            <a:pPr>
              <a:lnSpc>
                <a:spcPts val="6098"/>
              </a:lnSpc>
            </a:pPr>
            <a:endParaRPr lang="en-US" sz="5081">
              <a:solidFill>
                <a:srgbClr val="00A7B2"/>
              </a:solidFill>
              <a:latin typeface="Arialle Bold"/>
            </a:endParaRPr>
          </a:p>
          <a:p>
            <a:pPr>
              <a:lnSpc>
                <a:spcPts val="2799"/>
              </a:lnSpc>
            </a:pPr>
            <a:r>
              <a:rPr lang="en-US" sz="2333">
                <a:solidFill>
                  <a:srgbClr val="00A7B2"/>
                </a:solidFill>
                <a:latin typeface="Arialle"/>
              </a:rPr>
              <a:t>Professional learning must focus on the education professional as a learner and how this is related to and impacts upon the learning of children, young people and adults.</a:t>
            </a:r>
          </a:p>
          <a:p>
            <a:pPr>
              <a:lnSpc>
                <a:spcPts val="2799"/>
              </a:lnSpc>
            </a:pPr>
            <a:r>
              <a:rPr lang="en-US" sz="2333">
                <a:solidFill>
                  <a:srgbClr val="00A7B2"/>
                </a:solidFill>
                <a:latin typeface="Arialle"/>
              </a:rPr>
              <a:t> </a:t>
            </a:r>
          </a:p>
          <a:p>
            <a:pPr>
              <a:lnSpc>
                <a:spcPts val="2799"/>
              </a:lnSpc>
            </a:pPr>
            <a:r>
              <a:rPr lang="en-US" sz="2333">
                <a:solidFill>
                  <a:srgbClr val="00A7B2"/>
                </a:solidFill>
                <a:latin typeface="Arialle"/>
              </a:rPr>
              <a:t>Professional learning should be: </a:t>
            </a:r>
          </a:p>
          <a:p>
            <a:pPr>
              <a:lnSpc>
                <a:spcPts val="2799"/>
              </a:lnSpc>
            </a:pPr>
            <a:endParaRPr lang="en-US" sz="2333">
              <a:solidFill>
                <a:srgbClr val="00A7B2"/>
              </a:solidFill>
              <a:latin typeface="Arialle"/>
            </a:endParaRPr>
          </a:p>
          <a:p>
            <a:pPr marL="503744" lvl="1" indent="-251872">
              <a:lnSpc>
                <a:spcPts val="2799"/>
              </a:lnSpc>
              <a:buFont typeface="Arial"/>
              <a:buChar char="•"/>
            </a:pPr>
            <a:r>
              <a:rPr lang="en-US" sz="2333">
                <a:solidFill>
                  <a:srgbClr val="00A7B2"/>
                </a:solidFill>
                <a:latin typeface="Arialle"/>
              </a:rPr>
              <a:t>Challenging, and develop thinking, knowledge, skills and understanding</a:t>
            </a:r>
          </a:p>
          <a:p>
            <a:pPr marL="503744" lvl="1" indent="-251872">
              <a:lnSpc>
                <a:spcPts val="2799"/>
              </a:lnSpc>
              <a:buFont typeface="Arial"/>
              <a:buChar char="•"/>
            </a:pPr>
            <a:r>
              <a:rPr lang="en-US" sz="2333">
                <a:solidFill>
                  <a:srgbClr val="00A7B2"/>
                </a:solidFill>
                <a:latin typeface="Arialle"/>
              </a:rPr>
              <a:t>Underpinned by developing skills of enquiry and criticality </a:t>
            </a:r>
          </a:p>
          <a:p>
            <a:pPr marL="503744" lvl="1" indent="-251872">
              <a:lnSpc>
                <a:spcPts val="2799"/>
              </a:lnSpc>
              <a:buFont typeface="Arial"/>
              <a:buChar char="•"/>
            </a:pPr>
            <a:r>
              <a:rPr lang="en-US" sz="2333">
                <a:solidFill>
                  <a:srgbClr val="00A7B2"/>
                </a:solidFill>
                <a:latin typeface="Arialle"/>
              </a:rPr>
              <a:t>Interactive, reflective and involve learning with and from others. </a:t>
            </a:r>
          </a:p>
          <a:p>
            <a:pPr>
              <a:lnSpc>
                <a:spcPts val="2799"/>
              </a:lnSpc>
            </a:pPr>
            <a:endParaRPr lang="en-US" sz="2333">
              <a:solidFill>
                <a:srgbClr val="00A7B2"/>
              </a:solidFill>
              <a:latin typeface="Arialle"/>
            </a:endParaRPr>
          </a:p>
          <a:p>
            <a:pPr>
              <a:lnSpc>
                <a:spcPts val="2799"/>
              </a:lnSpc>
            </a:pPr>
            <a:r>
              <a:rPr lang="en-US" sz="2333">
                <a:solidFill>
                  <a:srgbClr val="00A7B2"/>
                </a:solidFill>
                <a:latin typeface="Arialle"/>
              </a:rPr>
              <a:t>Professional learning is informed and supported by professional standards and education policy. Leadership of and for learning is essential to ensure it is well supported, promoted and sustained. </a:t>
            </a:r>
          </a:p>
          <a:p>
            <a:pPr marL="0" lvl="0" indent="0" algn="l">
              <a:lnSpc>
                <a:spcPts val="5052"/>
              </a:lnSpc>
              <a:spcBef>
                <a:spcPct val="0"/>
              </a:spcBef>
            </a:pPr>
            <a:endParaRPr lang="en-US" sz="2333">
              <a:solidFill>
                <a:srgbClr val="00A7B2"/>
              </a:solidFill>
              <a:latin typeface="Ariall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7789" y="2853250"/>
            <a:ext cx="12394596" cy="5067114"/>
          </a:xfrm>
          <a:prstGeom prst="rect">
            <a:avLst/>
          </a:prstGeom>
        </p:spPr>
        <p:txBody>
          <a:bodyPr lIns="0" tIns="0" rIns="0" bIns="0" rtlCol="0" anchor="t">
            <a:spAutoFit/>
          </a:bodyPr>
          <a:lstStyle/>
          <a:p>
            <a:pPr marL="1436663" lvl="1" indent="-718332">
              <a:lnSpc>
                <a:spcPts val="7985"/>
              </a:lnSpc>
              <a:buFont typeface="Arial"/>
              <a:buChar char="•"/>
            </a:pPr>
            <a:r>
              <a:rPr lang="en-US" sz="6654">
                <a:solidFill>
                  <a:srgbClr val="00ABB5"/>
                </a:solidFill>
                <a:latin typeface="Arialle Bold"/>
              </a:rPr>
              <a:t>Shallow </a:t>
            </a:r>
          </a:p>
          <a:p>
            <a:pPr>
              <a:lnSpc>
                <a:spcPts val="7985"/>
              </a:lnSpc>
            </a:pPr>
            <a:endParaRPr lang="en-US" sz="6654">
              <a:solidFill>
                <a:srgbClr val="00ABB5"/>
              </a:solidFill>
              <a:latin typeface="Arialle Bold"/>
            </a:endParaRPr>
          </a:p>
          <a:p>
            <a:pPr marL="1436663" lvl="1" indent="-718332">
              <a:lnSpc>
                <a:spcPts val="7985"/>
              </a:lnSpc>
              <a:buFont typeface="Arial"/>
              <a:buChar char="•"/>
            </a:pPr>
            <a:r>
              <a:rPr lang="en-US" sz="6654">
                <a:solidFill>
                  <a:srgbClr val="00ABB5"/>
                </a:solidFill>
                <a:latin typeface="Arialle Bold"/>
              </a:rPr>
              <a:t>Deep </a:t>
            </a:r>
          </a:p>
          <a:p>
            <a:pPr>
              <a:lnSpc>
                <a:spcPts val="7985"/>
              </a:lnSpc>
            </a:pPr>
            <a:endParaRPr lang="en-US" sz="6654">
              <a:solidFill>
                <a:srgbClr val="00ABB5"/>
              </a:solidFill>
              <a:latin typeface="Arialle Bold"/>
            </a:endParaRPr>
          </a:p>
          <a:p>
            <a:pPr marL="1436663" lvl="1" indent="-718332" algn="l">
              <a:lnSpc>
                <a:spcPts val="7985"/>
              </a:lnSpc>
              <a:buFont typeface="Arial"/>
              <a:buChar char="•"/>
            </a:pPr>
            <a:r>
              <a:rPr lang="en-US" sz="6654">
                <a:solidFill>
                  <a:srgbClr val="00ABB5"/>
                </a:solidFill>
                <a:latin typeface="Arialle Bold"/>
              </a:rPr>
              <a:t>Profound Learning </a:t>
            </a:r>
          </a:p>
        </p:txBody>
      </p:sp>
      <p:sp>
        <p:nvSpPr>
          <p:cNvPr id="3" name="Freeform 3"/>
          <p:cNvSpPr/>
          <p:nvPr/>
        </p:nvSpPr>
        <p:spPr>
          <a:xfrm>
            <a:off x="10174658" y="2845232"/>
            <a:ext cx="7315200" cy="896112"/>
          </a:xfrm>
          <a:custGeom>
            <a:avLst/>
            <a:gdLst/>
            <a:ahLst/>
            <a:cxnLst/>
            <a:rect l="l" t="t" r="r" b="b"/>
            <a:pathLst>
              <a:path w="7315200" h="896112">
                <a:moveTo>
                  <a:pt x="0" y="0"/>
                </a:moveTo>
                <a:lnTo>
                  <a:pt x="7315200" y="0"/>
                </a:lnTo>
                <a:lnTo>
                  <a:pt x="7315200" y="896112"/>
                </a:lnTo>
                <a:lnTo>
                  <a:pt x="0" y="896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174658" y="4948276"/>
            <a:ext cx="7315200" cy="896112"/>
          </a:xfrm>
          <a:custGeom>
            <a:avLst/>
            <a:gdLst/>
            <a:ahLst/>
            <a:cxnLst/>
            <a:rect l="l" t="t" r="r" b="b"/>
            <a:pathLst>
              <a:path w="7315200" h="896112">
                <a:moveTo>
                  <a:pt x="0" y="0"/>
                </a:moveTo>
                <a:lnTo>
                  <a:pt x="7315200" y="0"/>
                </a:lnTo>
                <a:lnTo>
                  <a:pt x="7315200" y="896112"/>
                </a:lnTo>
                <a:lnTo>
                  <a:pt x="0" y="8961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340197" y="8703360"/>
            <a:ext cx="7315200" cy="896112"/>
          </a:xfrm>
          <a:custGeom>
            <a:avLst/>
            <a:gdLst/>
            <a:ahLst/>
            <a:cxnLst/>
            <a:rect l="l" t="t" r="r" b="b"/>
            <a:pathLst>
              <a:path w="7315200" h="896112">
                <a:moveTo>
                  <a:pt x="0" y="0"/>
                </a:moveTo>
                <a:lnTo>
                  <a:pt x="7315200" y="0"/>
                </a:lnTo>
                <a:lnTo>
                  <a:pt x="7315200" y="896112"/>
                </a:lnTo>
                <a:lnTo>
                  <a:pt x="0" y="896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2382851" y="6158443"/>
            <a:ext cx="2898815" cy="2395146"/>
          </a:xfrm>
          <a:custGeom>
            <a:avLst/>
            <a:gdLst/>
            <a:ahLst/>
            <a:cxnLst/>
            <a:rect l="l" t="t" r="r" b="b"/>
            <a:pathLst>
              <a:path w="2898815" h="2395146">
                <a:moveTo>
                  <a:pt x="0" y="0"/>
                </a:moveTo>
                <a:lnTo>
                  <a:pt x="2898815" y="0"/>
                </a:lnTo>
                <a:lnTo>
                  <a:pt x="2898815" y="2395146"/>
                </a:lnTo>
                <a:lnTo>
                  <a:pt x="0" y="2395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447544" y="1009799"/>
            <a:ext cx="10679788" cy="628501"/>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BB5"/>
                </a:solidFill>
                <a:latin typeface="Arialle Bold"/>
              </a:rPr>
              <a:t>John West-Burnham  Model (2005)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3005</Words>
  <Application>Microsoft Office PowerPoint</Application>
  <PresentationFormat>Custom</PresentationFormat>
  <Paragraphs>359</Paragraphs>
  <Slides>32</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Arialle Italics</vt:lpstr>
      <vt:lpstr>Kollektif</vt:lpstr>
      <vt:lpstr>Arial</vt:lpstr>
      <vt:lpstr>Arialle</vt:lpstr>
      <vt:lpstr>Arialle Bold Italics</vt:lpstr>
      <vt:lpstr>Open Sans 2 Bold Italics</vt:lpstr>
      <vt:lpstr>Open Sans 2 Bold</vt:lpstr>
      <vt:lpstr>Open Sans 2</vt:lpstr>
      <vt:lpstr>Kollektif Bold</vt:lpstr>
      <vt:lpstr>Arialle Bold</vt:lpstr>
      <vt:lpstr>Calibri</vt:lpstr>
      <vt:lpstr>Open Sans 1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CCSL Cohort 1 - Meet Up November 2023</dc:title>
  <dc:creator>French C (Christopher)</dc:creator>
  <cp:lastModifiedBy>Christopher French</cp:lastModifiedBy>
  <cp:revision>2</cp:revision>
  <dcterms:created xsi:type="dcterms:W3CDTF">2006-08-16T00:00:00Z</dcterms:created>
  <dcterms:modified xsi:type="dcterms:W3CDTF">2023-11-03T09:59:39Z</dcterms:modified>
  <dc:identifier>DAFxa8jKCFw</dc:identifier>
</cp:coreProperties>
</file>