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2"/>
  </p:sldMasterIdLst>
  <p:notesMasterIdLst>
    <p:notesMasterId r:id="rId41"/>
  </p:notesMasterIdLst>
  <p:sldIdLst>
    <p:sldId id="256" r:id="rId3"/>
    <p:sldId id="257" r:id="rId4"/>
    <p:sldId id="4301" r:id="rId5"/>
    <p:sldId id="4308" r:id="rId6"/>
    <p:sldId id="265" r:id="rId7"/>
    <p:sldId id="4292" r:id="rId8"/>
    <p:sldId id="4289" r:id="rId9"/>
    <p:sldId id="264" r:id="rId10"/>
    <p:sldId id="4290" r:id="rId11"/>
    <p:sldId id="267" r:id="rId12"/>
    <p:sldId id="268" r:id="rId13"/>
    <p:sldId id="4309" r:id="rId14"/>
    <p:sldId id="258" r:id="rId15"/>
    <p:sldId id="4310" r:id="rId16"/>
    <p:sldId id="261" r:id="rId17"/>
    <p:sldId id="263" r:id="rId18"/>
    <p:sldId id="4311" r:id="rId19"/>
    <p:sldId id="4312" r:id="rId20"/>
    <p:sldId id="4313" r:id="rId21"/>
    <p:sldId id="1518" r:id="rId22"/>
    <p:sldId id="1566" r:id="rId23"/>
    <p:sldId id="262" r:id="rId24"/>
    <p:sldId id="4295" r:id="rId25"/>
    <p:sldId id="4294" r:id="rId26"/>
    <p:sldId id="4305" r:id="rId27"/>
    <p:sldId id="4293" r:id="rId28"/>
    <p:sldId id="4297" r:id="rId29"/>
    <p:sldId id="297" r:id="rId30"/>
    <p:sldId id="287" r:id="rId31"/>
    <p:sldId id="288" r:id="rId32"/>
    <p:sldId id="4302" r:id="rId33"/>
    <p:sldId id="4296" r:id="rId34"/>
    <p:sldId id="4303" r:id="rId35"/>
    <p:sldId id="4298" r:id="rId36"/>
    <p:sldId id="4300" r:id="rId37"/>
    <p:sldId id="4304" r:id="rId38"/>
    <p:sldId id="4306" r:id="rId39"/>
    <p:sldId id="4299" r:id="rId40"/>
  </p:sldIdLst>
  <p:sldSz cx="18288000" cy="10287000"/>
  <p:notesSz cx="6797675" cy="9926638"/>
  <p:embeddedFontLst>
    <p:embeddedFont>
      <p:font typeface="Arial Black" panose="020B0A04020102020204" pitchFamily="34" charset="0"/>
      <p:bold r:id="rId42"/>
    </p:embeddedFont>
    <p:embeddedFont>
      <p:font typeface="Calibri" panose="020F0502020204030204" pitchFamily="34" charset="0"/>
      <p:regular r:id="rId43"/>
      <p:bold r:id="rId44"/>
      <p:italic r:id="rId45"/>
      <p:boldItalic r:id="rId46"/>
    </p:embeddedFont>
    <p:embeddedFont>
      <p:font typeface="DM Sans" pitchFamily="2" charset="0"/>
      <p:regular r:id="rId47"/>
      <p:bold r:id="rId48"/>
      <p:italic r:id="rId49"/>
      <p:boldItalic r:id="rId50"/>
    </p:embeddedFont>
    <p:embeddedFont>
      <p:font typeface="DM Sans Bold" charset="0"/>
      <p:bold r:id="rId51"/>
    </p:embeddedFont>
    <p:embeddedFont>
      <p:font typeface="Helvetica" pitchFamily="2" charset="0"/>
      <p:regular r:id="rId52"/>
      <p:bold r:id="rId53"/>
      <p:italic r:id="rId54"/>
      <p:boldItalic r:id="rId55"/>
    </p:embeddedFont>
    <p:embeddedFont>
      <p:font typeface="League Spartan" panose="020B0604020202020204" charset="0"/>
      <p:regular r:id="rId56"/>
    </p:embeddedFont>
    <p:embeddedFont>
      <p:font typeface="Open Sans" panose="020B0606030504020204" pitchFamily="34" charset="0"/>
      <p:regular r:id="rId57"/>
      <p:bold r:id="rId58"/>
      <p:italic r:id="rId59"/>
      <p:boldItalic r:id="rId60"/>
    </p:embeddedFont>
    <p:embeddedFont>
      <p:font typeface="Open Sans Bold" panose="020B0806030504020204" charset="0"/>
      <p:regular r:id="rId61"/>
      <p:bold r:id="rId62"/>
    </p:embeddedFont>
    <p:embeddedFont>
      <p:font typeface="Open Sauce" panose="020B0604020202020204" charset="0"/>
      <p:regular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D957"/>
    <a:srgbClr val="43B2AF"/>
    <a:srgbClr val="56BEBE"/>
    <a:srgbClr val="63A8B1"/>
    <a:srgbClr val="67AD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9AA7D8-C96C-4568-AE76-358DD0CA6BDB}" v="259" dt="2023-08-28T15:03:16.4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10" autoAdjust="0"/>
    <p:restoredTop sz="83465" autoAdjust="0"/>
  </p:normalViewPr>
  <p:slideViewPr>
    <p:cSldViewPr>
      <p:cViewPr varScale="1">
        <p:scale>
          <a:sx n="37" d="100"/>
          <a:sy n="37" d="100"/>
        </p:scale>
        <p:origin x="968" y="3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0"/>
    </p:cViewPr>
  </p:sorterViewPr>
  <p:notesViewPr>
    <p:cSldViewPr>
      <p:cViewPr varScale="1">
        <p:scale>
          <a:sx n="57" d="100"/>
          <a:sy n="57" d="100"/>
        </p:scale>
        <p:origin x="2376"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font" Target="fonts/font22.fntdata"/><Relationship Id="rId68"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20.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1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7"/>
            <a:ext cx="3927546" cy="372249"/>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34449" y="7"/>
            <a:ext cx="3927546" cy="372249"/>
          </a:xfrm>
          <a:prstGeom prst="rect">
            <a:avLst/>
          </a:prstGeom>
        </p:spPr>
        <p:txBody>
          <a:bodyPr vert="horz" lIns="91440" tIns="45720" rIns="91440" bIns="45720" rtlCol="0"/>
          <a:lstStyle>
            <a:lvl1pPr algn="r">
              <a:defRPr sz="1200"/>
            </a:lvl1pPr>
          </a:lstStyle>
          <a:p>
            <a:fld id="{B7268E1E-0E44-426D-905E-8AD9B19D2182}" type="datetimeFigureOut">
              <a:rPr lang="cs-CZ" smtClean="0"/>
              <a:t>07.09.2023</a:t>
            </a:fld>
            <a:endParaRPr lang="cs-CZ"/>
          </a:p>
        </p:txBody>
      </p:sp>
      <p:sp>
        <p:nvSpPr>
          <p:cNvPr id="4" name="Slide Image Placeholder 3"/>
          <p:cNvSpPr>
            <a:spLocks noGrp="1" noRot="1" noChangeAspect="1"/>
          </p:cNvSpPr>
          <p:nvPr>
            <p:ph type="sldImg" idx="2"/>
          </p:nvPr>
        </p:nvSpPr>
        <p:spPr>
          <a:xfrm>
            <a:off x="2054225" y="555625"/>
            <a:ext cx="4954588" cy="278765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06361" y="3529473"/>
            <a:ext cx="7250853" cy="334507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7058944"/>
            <a:ext cx="3927546" cy="370526"/>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34449" y="7058944"/>
            <a:ext cx="3927546" cy="370526"/>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youtu.be/4eteSMuum6k?si=JvJb0N4vIlt4-Fsm"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leadershipcentre.org.uk/systemsleadership/wp-content/uploads/2017/01/VSC_Synthesis_exec_complete.pdf"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youtu.be/ildFx1OXhjI"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392113"/>
            <a:ext cx="4956175" cy="2789237"/>
          </a:xfrm>
        </p:spPr>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
        <p:nvSpPr>
          <p:cNvPr id="3" name="Notes Placeholder 2">
            <a:extLst>
              <a:ext uri="{FF2B5EF4-FFF2-40B4-BE49-F238E27FC236}">
                <a16:creationId xmlns:a16="http://schemas.microsoft.com/office/drawing/2014/main" id="{D0096BF4-50BF-1C96-14C9-A5661C50CC35}"/>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26844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68313"/>
            <a:ext cx="4956175" cy="278923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1350225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D8D0691-7EB6-40F7-B14B-A938BA814715}" type="slidenum">
              <a:rPr lang="en-GB" smtClean="0"/>
              <a:t>11</a:t>
            </a:fld>
            <a:endParaRPr lang="en-GB"/>
          </a:p>
        </p:txBody>
      </p:sp>
    </p:spTree>
    <p:extLst>
      <p:ext uri="{BB962C8B-B14F-4D97-AF65-F5344CB8AC3E}">
        <p14:creationId xmlns:p14="http://schemas.microsoft.com/office/powerpoint/2010/main" val="758607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96B2E4-0DB4-4C38-9E75-2179F4D0E98C}" type="slidenum">
              <a:rPr lang="en-GB" smtClean="0"/>
              <a:t>12</a:t>
            </a:fld>
            <a:endParaRPr lang="en-GB"/>
          </a:p>
        </p:txBody>
      </p:sp>
    </p:spTree>
    <p:extLst>
      <p:ext uri="{BB962C8B-B14F-4D97-AF65-F5344CB8AC3E}">
        <p14:creationId xmlns:p14="http://schemas.microsoft.com/office/powerpoint/2010/main" val="3437230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D8D0691-7EB6-40F7-B14B-A938BA814715}" type="slidenum">
              <a:rPr lang="en-GB" smtClean="0"/>
              <a:t>15</a:t>
            </a:fld>
            <a:endParaRPr lang="en-GB"/>
          </a:p>
        </p:txBody>
      </p:sp>
    </p:spTree>
    <p:extLst>
      <p:ext uri="{BB962C8B-B14F-4D97-AF65-F5344CB8AC3E}">
        <p14:creationId xmlns:p14="http://schemas.microsoft.com/office/powerpoint/2010/main" val="391680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D8D0691-7EB6-40F7-B14B-A938BA814715}" type="slidenum">
              <a:rPr lang="en-GB" smtClean="0"/>
              <a:t>17</a:t>
            </a:fld>
            <a:endParaRPr lang="en-GB"/>
          </a:p>
        </p:txBody>
      </p:sp>
    </p:spTree>
    <p:extLst>
      <p:ext uri="{BB962C8B-B14F-4D97-AF65-F5344CB8AC3E}">
        <p14:creationId xmlns:p14="http://schemas.microsoft.com/office/powerpoint/2010/main" val="2230046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D8D0691-7EB6-40F7-B14B-A938BA814715}" type="slidenum">
              <a:rPr lang="en-GB" smtClean="0"/>
              <a:t>19</a:t>
            </a:fld>
            <a:endParaRPr lang="en-GB"/>
          </a:p>
        </p:txBody>
      </p:sp>
    </p:spTree>
    <p:extLst>
      <p:ext uri="{BB962C8B-B14F-4D97-AF65-F5344CB8AC3E}">
        <p14:creationId xmlns:p14="http://schemas.microsoft.com/office/powerpoint/2010/main" val="2046515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275081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2772825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4"/>
            <a:ext cx="3927546" cy="372249"/>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34449" y="4"/>
            <a:ext cx="3927546" cy="372249"/>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054225" y="555625"/>
            <a:ext cx="4954588" cy="278765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06359" y="3529473"/>
            <a:ext cx="7250853" cy="3345072"/>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7058944"/>
            <a:ext cx="3927546" cy="370526"/>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34449" y="7058944"/>
            <a:ext cx="3927546" cy="370526"/>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23</a:t>
            </a:fld>
            <a:endParaRPr lang="cs-CZ"/>
          </a:p>
        </p:txBody>
      </p:sp>
    </p:spTree>
    <p:extLst>
      <p:ext uri="{BB962C8B-B14F-4D97-AF65-F5344CB8AC3E}">
        <p14:creationId xmlns:p14="http://schemas.microsoft.com/office/powerpoint/2010/main" val="3357289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392113"/>
            <a:ext cx="4956175" cy="2789237"/>
          </a:xfrm>
        </p:spPr>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13113702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24</a:t>
            </a:fld>
            <a:endParaRPr lang="cs-CZ"/>
          </a:p>
        </p:txBody>
      </p:sp>
    </p:spTree>
    <p:extLst>
      <p:ext uri="{BB962C8B-B14F-4D97-AF65-F5344CB8AC3E}">
        <p14:creationId xmlns:p14="http://schemas.microsoft.com/office/powerpoint/2010/main" val="1313041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25</a:t>
            </a:fld>
            <a:endParaRPr lang="cs-CZ"/>
          </a:p>
        </p:txBody>
      </p:sp>
    </p:spTree>
    <p:extLst>
      <p:ext uri="{BB962C8B-B14F-4D97-AF65-F5344CB8AC3E}">
        <p14:creationId xmlns:p14="http://schemas.microsoft.com/office/powerpoint/2010/main" val="32059692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68313"/>
            <a:ext cx="4956175" cy="2789237"/>
          </a:xfrm>
        </p:spPr>
      </p:sp>
      <p:sp>
        <p:nvSpPr>
          <p:cNvPr id="3" name="Notes Placeholder 2"/>
          <p:cNvSpPr>
            <a:spLocks noGrp="1"/>
          </p:cNvSpPr>
          <p:nvPr>
            <p:ph type="body" idx="1"/>
          </p:nvPr>
        </p:nvSpPr>
        <p:spPr/>
        <p:txBody>
          <a:bodyPr/>
          <a:lstStyle/>
          <a:p>
            <a:r>
              <a:rPr lang="en-GB" sz="1200" dirty="0"/>
              <a:t>Sense making of policy (2023 remix)</a:t>
            </a:r>
          </a:p>
          <a:p>
            <a:endParaRPr lang="en-GB" sz="1200" dirty="0"/>
          </a:p>
          <a:p>
            <a:r>
              <a:rPr lang="en-GB" sz="1200" dirty="0"/>
              <a:t>Sections for initial horizon-scan</a:t>
            </a:r>
          </a:p>
          <a:p>
            <a:endParaRPr lang="en-GB" sz="1200" dirty="0"/>
          </a:p>
          <a:p>
            <a:r>
              <a:rPr lang="en-GB" sz="1200" dirty="0"/>
              <a:t>Reflective questions  - what, so what, now what?</a:t>
            </a:r>
          </a:p>
          <a:p>
            <a:endParaRPr lang="en-GB" sz="1200" dirty="0"/>
          </a:p>
          <a:p>
            <a:r>
              <a:rPr lang="en-GB" sz="1200" dirty="0"/>
              <a:t>Fishbone – 1 per report (problem identified by group) – click on fishbone icon for short descriptor video</a:t>
            </a:r>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26</a:t>
            </a:fld>
            <a:endParaRPr lang="cs-CZ"/>
          </a:p>
        </p:txBody>
      </p:sp>
    </p:spTree>
    <p:extLst>
      <p:ext uri="{BB962C8B-B14F-4D97-AF65-F5344CB8AC3E}">
        <p14:creationId xmlns:p14="http://schemas.microsoft.com/office/powerpoint/2010/main" val="1845122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endParaRPr lang="en-GB" b="0" i="0" dirty="0">
              <a:solidFill>
                <a:srgbClr val="090909"/>
              </a:solidFill>
              <a:effectLst/>
              <a:latin typeface="Helvetica" pitchFamily="2" charset="0"/>
            </a:endParaRPr>
          </a:p>
          <a:p>
            <a:pPr algn="l">
              <a:buFont typeface="+mj-lt"/>
              <a:buNone/>
            </a:pPr>
            <a:r>
              <a:rPr lang="en-GB" dirty="0">
                <a:hlinkClick r:id="rId3"/>
              </a:rPr>
              <a:t>https://youtu.be/4eteSMuum6k?si=JvJb0N4vIlt4-Fsm</a:t>
            </a:r>
            <a:endParaRPr lang="en-GB" b="0" i="0" dirty="0">
              <a:solidFill>
                <a:srgbClr val="090909"/>
              </a:solidFill>
              <a:effectLst/>
              <a:latin typeface="Helvetica" pitchFamily="2" charset="0"/>
            </a:endParaRPr>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27</a:t>
            </a:fld>
            <a:endParaRPr lang="cs-CZ"/>
          </a:p>
        </p:txBody>
      </p:sp>
    </p:spTree>
    <p:extLst>
      <p:ext uri="{BB962C8B-B14F-4D97-AF65-F5344CB8AC3E}">
        <p14:creationId xmlns:p14="http://schemas.microsoft.com/office/powerpoint/2010/main" val="31621148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1250" y="649288"/>
            <a:ext cx="4957763" cy="278923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28</a:t>
            </a:fld>
            <a:endParaRPr lang="cs-CZ"/>
          </a:p>
        </p:txBody>
      </p:sp>
    </p:spTree>
    <p:extLst>
      <p:ext uri="{BB962C8B-B14F-4D97-AF65-F5344CB8AC3E}">
        <p14:creationId xmlns:p14="http://schemas.microsoft.com/office/powerpoint/2010/main" val="31546276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42925"/>
            <a:ext cx="4953000" cy="2787650"/>
          </a:xfrm>
        </p:spPr>
      </p:sp>
      <p:sp>
        <p:nvSpPr>
          <p:cNvPr id="3" name="Notes Placeholder 2"/>
          <p:cNvSpPr>
            <a:spLocks noGrp="1"/>
          </p:cNvSpPr>
          <p:nvPr>
            <p:ph type="body" idx="1"/>
          </p:nvPr>
        </p:nvSpPr>
        <p:spPr>
          <a:xfrm>
            <a:off x="906361" y="3529473"/>
            <a:ext cx="5159477" cy="3345072"/>
          </a:xfrm>
        </p:spPr>
        <p:txBody>
          <a:bodyPr/>
          <a:lstStyle/>
          <a:p>
            <a:r>
              <a:rPr lang="en-GB" dirty="0"/>
              <a:t>Looking back – looking forward.</a:t>
            </a:r>
          </a:p>
          <a:p>
            <a:r>
              <a:rPr lang="en-GB" dirty="0"/>
              <a:t>A revisit to the </a:t>
            </a:r>
            <a:r>
              <a:rPr lang="en-GB" dirty="0" err="1"/>
              <a:t>VSC</a:t>
            </a:r>
            <a:r>
              <a:rPr lang="en-GB" dirty="0"/>
              <a:t> paper and the starting point of our introductory learning about System Leadership (for some, back to initial MSSL learning)</a:t>
            </a:r>
          </a:p>
          <a:p>
            <a:r>
              <a:rPr lang="en-GB" dirty="0"/>
              <a:t>A reminder of these bullet points:</a:t>
            </a:r>
          </a:p>
          <a:p>
            <a:endParaRPr lang="en-GB" dirty="0"/>
          </a:p>
          <a:p>
            <a:r>
              <a:rPr lang="en-GB" dirty="0">
                <a:hlinkClick r:id="rId3"/>
              </a:rPr>
              <a:t>VSC_Synthesis_exec_complete.pdf (leadershipcentre.org.uk)</a:t>
            </a:r>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29</a:t>
            </a:fld>
            <a:endParaRPr lang="cs-CZ"/>
          </a:p>
        </p:txBody>
      </p:sp>
    </p:spTree>
    <p:extLst>
      <p:ext uri="{BB962C8B-B14F-4D97-AF65-F5344CB8AC3E}">
        <p14:creationId xmlns:p14="http://schemas.microsoft.com/office/powerpoint/2010/main" val="18625867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1250" y="392113"/>
            <a:ext cx="4957763" cy="2789237"/>
          </a:xfrm>
        </p:spPr>
      </p:sp>
      <p:sp>
        <p:nvSpPr>
          <p:cNvPr id="3" name="Notes Placeholder 2"/>
          <p:cNvSpPr>
            <a:spLocks noGrp="1"/>
          </p:cNvSpPr>
          <p:nvPr>
            <p:ph type="body" idx="1"/>
          </p:nvPr>
        </p:nvSpPr>
        <p:spPr>
          <a:xfrm>
            <a:off x="906360" y="3529473"/>
            <a:ext cx="5161065" cy="3345072"/>
          </a:xfrm>
        </p:spPr>
        <p:txBody>
          <a:bodyPr/>
          <a:lstStyle/>
          <a:p>
            <a:r>
              <a:rPr lang="en-GB" dirty="0"/>
              <a:t>The diagram on </a:t>
            </a:r>
            <a:r>
              <a:rPr lang="en-GB" dirty="0" err="1"/>
              <a:t>P.10</a:t>
            </a:r>
            <a:r>
              <a:rPr lang="en-GB" dirty="0"/>
              <a:t> and the appendix on </a:t>
            </a:r>
            <a:r>
              <a:rPr lang="en-GB" dirty="0" err="1"/>
              <a:t>P.11</a:t>
            </a:r>
            <a:r>
              <a:rPr lang="en-GB" dirty="0"/>
              <a:t> highlight some significant provocations on the way we feel, perceive, relate, be, think and do.</a:t>
            </a:r>
          </a:p>
        </p:txBody>
      </p:sp>
      <p:sp>
        <p:nvSpPr>
          <p:cNvPr id="4" name="Slide Number Placeholder 3"/>
          <p:cNvSpPr>
            <a:spLocks noGrp="1"/>
          </p:cNvSpPr>
          <p:nvPr>
            <p:ph type="sldNum" sz="quarter" idx="5"/>
          </p:nvPr>
        </p:nvSpPr>
        <p:spPr/>
        <p:txBody>
          <a:bodyPr/>
          <a:lstStyle/>
          <a:p>
            <a:fld id="{871B2431-D351-4C6E-A3CF-9DFAC0E3E050}" type="slidenum">
              <a:rPr lang="cs-CZ" smtClean="0"/>
              <a:t>30</a:t>
            </a:fld>
            <a:endParaRPr lang="cs-CZ"/>
          </a:p>
        </p:txBody>
      </p:sp>
    </p:spTree>
    <p:extLst>
      <p:ext uri="{BB962C8B-B14F-4D97-AF65-F5344CB8AC3E}">
        <p14:creationId xmlns:p14="http://schemas.microsoft.com/office/powerpoint/2010/main" val="27980824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Purpose: Why use this routine? </a:t>
            </a:r>
          </a:p>
          <a:p>
            <a:r>
              <a:rPr lang="en-GB" dirty="0"/>
              <a:t>This routine helps participants flesh out an idea or proposition and eventually evaluate it. </a:t>
            </a:r>
          </a:p>
          <a:p>
            <a:endParaRPr lang="en-GB" dirty="0"/>
          </a:p>
          <a:p>
            <a:r>
              <a:rPr lang="en-GB" dirty="0"/>
              <a:t>Application: When and where can I use it? </a:t>
            </a:r>
          </a:p>
          <a:p>
            <a:r>
              <a:rPr lang="en-GB" dirty="0"/>
              <a:t>This routine works well to explore various sides and facets of a proposition or idea prior to exploring it further. </a:t>
            </a:r>
          </a:p>
          <a:p>
            <a:endParaRPr lang="en-GB" dirty="0"/>
          </a:p>
          <a:p>
            <a:r>
              <a:rPr lang="en-GB" dirty="0"/>
              <a:t>Launch: What are some tips for starting and using this routine? The routine is generally easiest for participants to begin with what is exciting or positive about the idea and then move to worrisome and need to know. Participants may wish to write down their individual stance or suggestion for moving forward after the initial group discussion. </a:t>
            </a:r>
          </a:p>
        </p:txBody>
      </p:sp>
      <p:sp>
        <p:nvSpPr>
          <p:cNvPr id="4" name="Slide Number Placeholder 3"/>
          <p:cNvSpPr>
            <a:spLocks noGrp="1"/>
          </p:cNvSpPr>
          <p:nvPr>
            <p:ph type="sldNum" sz="quarter" idx="5"/>
          </p:nvPr>
        </p:nvSpPr>
        <p:spPr/>
        <p:txBody>
          <a:bodyPr/>
          <a:lstStyle/>
          <a:p>
            <a:fld id="{871B2431-D351-4C6E-A3CF-9DFAC0E3E050}" type="slidenum">
              <a:rPr lang="cs-CZ" smtClean="0"/>
              <a:t>31</a:t>
            </a:fld>
            <a:endParaRPr lang="cs-CZ"/>
          </a:p>
        </p:txBody>
      </p:sp>
    </p:spTree>
    <p:extLst>
      <p:ext uri="{BB962C8B-B14F-4D97-AF65-F5344CB8AC3E}">
        <p14:creationId xmlns:p14="http://schemas.microsoft.com/office/powerpoint/2010/main" val="23248911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5513" y="533400"/>
            <a:ext cx="4957762" cy="27892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Open Sans"/>
              </a:rPr>
              <a:t>45 min – where are we?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Open Sans"/>
              </a:rPr>
              <a:t>An opportunity for the group to begin sense making from what policy and research is saying and the potential for enquiry.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Open Sans"/>
              </a:rPr>
              <a:t>In table groups, take time to discuss today so far. </a:t>
            </a:r>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32</a:t>
            </a:fld>
            <a:endParaRPr lang="cs-CZ"/>
          </a:p>
        </p:txBody>
      </p:sp>
    </p:spTree>
    <p:extLst>
      <p:ext uri="{BB962C8B-B14F-4D97-AF65-F5344CB8AC3E}">
        <p14:creationId xmlns:p14="http://schemas.microsoft.com/office/powerpoint/2010/main" val="4698033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Purpose: What kind of thinking does this routine encourage? </a:t>
            </a:r>
          </a:p>
          <a:p>
            <a:r>
              <a:rPr lang="en-GB" dirty="0"/>
              <a:t>This routine activates prior knowledge and helps to generate ideas about a topic. It also facilitates making connections among ideas. Concept maps help to uncover mental models of a topic in a non-linear way</a:t>
            </a:r>
          </a:p>
        </p:txBody>
      </p:sp>
      <p:sp>
        <p:nvSpPr>
          <p:cNvPr id="4" name="Slide Number Placeholder 3"/>
          <p:cNvSpPr>
            <a:spLocks noGrp="1"/>
          </p:cNvSpPr>
          <p:nvPr>
            <p:ph type="sldNum" sz="quarter" idx="5"/>
          </p:nvPr>
        </p:nvSpPr>
        <p:spPr/>
        <p:txBody>
          <a:bodyPr/>
          <a:lstStyle/>
          <a:p>
            <a:fld id="{871B2431-D351-4C6E-A3CF-9DFAC0E3E050}" type="slidenum">
              <a:rPr lang="cs-CZ" smtClean="0"/>
              <a:t>33</a:t>
            </a:fld>
            <a:endParaRPr lang="cs-CZ"/>
          </a:p>
        </p:txBody>
      </p:sp>
    </p:spTree>
    <p:extLst>
      <p:ext uri="{BB962C8B-B14F-4D97-AF65-F5344CB8AC3E}">
        <p14:creationId xmlns:p14="http://schemas.microsoft.com/office/powerpoint/2010/main" val="1185065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392113"/>
            <a:ext cx="4956175" cy="2789237"/>
          </a:xfrm>
        </p:spPr>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
        <p:nvSpPr>
          <p:cNvPr id="3" name="Notes Placeholder 2">
            <a:extLst>
              <a:ext uri="{FF2B5EF4-FFF2-40B4-BE49-F238E27FC236}">
                <a16:creationId xmlns:a16="http://schemas.microsoft.com/office/drawing/2014/main" id="{85A1C297-2F1B-6E55-06C7-2801F8762AB9}"/>
              </a:ext>
            </a:extLst>
          </p:cNvPr>
          <p:cNvSpPr>
            <a:spLocks noGrp="1"/>
          </p:cNvSpPr>
          <p:nvPr>
            <p:ph type="body" idx="1"/>
          </p:nvPr>
        </p:nvSpPr>
        <p:spPr/>
        <p:txBody>
          <a:bodyPr/>
          <a:lstStyle/>
          <a:p>
            <a:r>
              <a:rPr lang="en-GB" dirty="0"/>
              <a:t>Card task</a:t>
            </a:r>
          </a:p>
        </p:txBody>
      </p:sp>
    </p:spTree>
    <p:extLst>
      <p:ext uri="{BB962C8B-B14F-4D97-AF65-F5344CB8AC3E}">
        <p14:creationId xmlns:p14="http://schemas.microsoft.com/office/powerpoint/2010/main" val="24640155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34</a:t>
            </a:fld>
            <a:endParaRPr lang="cs-CZ"/>
          </a:p>
        </p:txBody>
      </p:sp>
    </p:spTree>
    <p:extLst>
      <p:ext uri="{BB962C8B-B14F-4D97-AF65-F5344CB8AC3E}">
        <p14:creationId xmlns:p14="http://schemas.microsoft.com/office/powerpoint/2010/main" val="38687658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35</a:t>
            </a:fld>
            <a:endParaRPr lang="cs-CZ"/>
          </a:p>
        </p:txBody>
      </p:sp>
    </p:spTree>
    <p:extLst>
      <p:ext uri="{BB962C8B-B14F-4D97-AF65-F5344CB8AC3E}">
        <p14:creationId xmlns:p14="http://schemas.microsoft.com/office/powerpoint/2010/main" val="27897508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36</a:t>
            </a:fld>
            <a:endParaRPr lang="cs-CZ"/>
          </a:p>
        </p:txBody>
      </p:sp>
    </p:spTree>
    <p:extLst>
      <p:ext uri="{BB962C8B-B14F-4D97-AF65-F5344CB8AC3E}">
        <p14:creationId xmlns:p14="http://schemas.microsoft.com/office/powerpoint/2010/main" val="34771034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37</a:t>
            </a:fld>
            <a:endParaRPr lang="cs-CZ"/>
          </a:p>
        </p:txBody>
      </p:sp>
    </p:spTree>
    <p:extLst>
      <p:ext uri="{BB962C8B-B14F-4D97-AF65-F5344CB8AC3E}">
        <p14:creationId xmlns:p14="http://schemas.microsoft.com/office/powerpoint/2010/main" val="18039720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392113"/>
            <a:ext cx="4956175" cy="2789237"/>
          </a:xfrm>
        </p:spPr>
      </p:sp>
      <p:sp>
        <p:nvSpPr>
          <p:cNvPr id="4" name="Slide Number Placeholder 3"/>
          <p:cNvSpPr>
            <a:spLocks noGrp="1"/>
          </p:cNvSpPr>
          <p:nvPr>
            <p:ph type="sldNum" sz="quarter" idx="5"/>
          </p:nvPr>
        </p:nvSpPr>
        <p:spPr/>
        <p:txBody>
          <a:bodyPr/>
          <a:lstStyle/>
          <a:p>
            <a:fld id="{871B2431-D351-4C6E-A3CF-9DFAC0E3E050}" type="slidenum">
              <a:rPr lang="cs-CZ" smtClean="0"/>
              <a:t>38</a:t>
            </a:fld>
            <a:endParaRPr lang="cs-CZ"/>
          </a:p>
        </p:txBody>
      </p:sp>
    </p:spTree>
    <p:extLst>
      <p:ext uri="{BB962C8B-B14F-4D97-AF65-F5344CB8AC3E}">
        <p14:creationId xmlns:p14="http://schemas.microsoft.com/office/powerpoint/2010/main" val="1796825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392113"/>
            <a:ext cx="4956175" cy="2789237"/>
          </a:xfrm>
        </p:spPr>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
        <p:nvSpPr>
          <p:cNvPr id="3" name="Notes Placeholder 2">
            <a:extLst>
              <a:ext uri="{FF2B5EF4-FFF2-40B4-BE49-F238E27FC236}">
                <a16:creationId xmlns:a16="http://schemas.microsoft.com/office/drawing/2014/main" id="{4A73B041-610B-329E-944B-1BE2784A398F}"/>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879674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2650" y="555625"/>
            <a:ext cx="4956175" cy="2789238"/>
          </a:xfrm>
        </p:spPr>
      </p:sp>
      <p:sp>
        <p:nvSpPr>
          <p:cNvPr id="3" name="Notes Placeholder 2"/>
          <p:cNvSpPr>
            <a:spLocks noGrp="1"/>
          </p:cNvSpPr>
          <p:nvPr>
            <p:ph type="body" idx="1"/>
          </p:nvPr>
        </p:nvSpPr>
        <p:spPr/>
        <p:txBody>
          <a:bodyPr/>
          <a:lstStyle/>
          <a:p>
            <a:r>
              <a:rPr lang="en-GB" dirty="0"/>
              <a:t>Provocations from Professor Alma Harris, Tri nations Symposium, June 2023</a:t>
            </a:r>
          </a:p>
          <a:p>
            <a:r>
              <a:rPr lang="en-GB" sz="1800" u="sng" dirty="0">
                <a:solidFill>
                  <a:srgbClr val="44546A"/>
                </a:solidFill>
                <a:effectLst/>
                <a:latin typeface="Arial" panose="020B0604020202020204" pitchFamily="34" charset="0"/>
                <a:ea typeface="Calibri" panose="020F0502020204030204" pitchFamily="34" charset="0"/>
                <a:hlinkClick r:id="rId3"/>
              </a:rPr>
              <a:t>https://youtu.be/ildFx1OXhjI</a:t>
            </a:r>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688756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2650" y="555625"/>
            <a:ext cx="4956175" cy="2789238"/>
          </a:xfrm>
        </p:spPr>
      </p:sp>
      <p:sp>
        <p:nvSpPr>
          <p:cNvPr id="3" name="Notes Placeholder 2"/>
          <p:cNvSpPr>
            <a:spLocks noGrp="1"/>
          </p:cNvSpPr>
          <p:nvPr>
            <p:ph type="body" idx="1"/>
          </p:nvPr>
        </p:nvSpPr>
        <p:spPr/>
        <p:txBody>
          <a:bodyPr/>
          <a:lstStyle/>
          <a:p>
            <a:r>
              <a:rPr lang="en-GB" dirty="0"/>
              <a:t>Provocations from Professor Alma Harris, Tri nations Symposium, June 2023</a:t>
            </a:r>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2633543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52450"/>
            <a:ext cx="4951412" cy="2786063"/>
          </a:xfrm>
        </p:spPr>
      </p:sp>
      <p:sp>
        <p:nvSpPr>
          <p:cNvPr id="3" name="Notes Placeholder 2"/>
          <p:cNvSpPr>
            <a:spLocks noGrp="1"/>
          </p:cNvSpPr>
          <p:nvPr>
            <p:ph type="body" idx="1"/>
          </p:nvPr>
        </p:nvSpPr>
        <p:spPr>
          <a:xfrm>
            <a:off x="906360" y="3529473"/>
            <a:ext cx="5083277" cy="3345072"/>
          </a:xfrm>
        </p:spPr>
        <p:txBody>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Taking the four key provocations (slide 6/7), what are our observations?</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Using two colours of sticky notes, visit each provocation in turn around the room and annotate flipcharts with </a:t>
            </a:r>
            <a:r>
              <a:rPr lang="en-GB" sz="1800" u="sng" dirty="0">
                <a:effectLst/>
                <a:latin typeface="Calibri" panose="020F0502020204030204" pitchFamily="34" charset="0"/>
                <a:ea typeface="Times New Roman" panose="02020603050405020304" pitchFamily="18" charset="0"/>
                <a:cs typeface="Times New Roman" panose="02020603050405020304" pitchFamily="18" charset="0"/>
              </a:rPr>
              <a:t>barriers</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and </a:t>
            </a:r>
            <a:r>
              <a:rPr lang="en-GB" sz="1800" u="sng" dirty="0">
                <a:effectLst/>
                <a:latin typeface="Calibri" panose="020F0502020204030204" pitchFamily="34" charset="0"/>
                <a:ea typeface="Times New Roman" panose="02020603050405020304" pitchFamily="18" charset="0"/>
                <a:cs typeface="Times New Roman" panose="02020603050405020304" pitchFamily="18" charset="0"/>
              </a:rPr>
              <a:t>opportunities</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3825061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52450"/>
            <a:ext cx="4951412" cy="2786063"/>
          </a:xfrm>
        </p:spPr>
      </p:sp>
      <p:sp>
        <p:nvSpPr>
          <p:cNvPr id="3" name="Notes Placeholder 2"/>
          <p:cNvSpPr>
            <a:spLocks noGrp="1"/>
          </p:cNvSpPr>
          <p:nvPr>
            <p:ph type="body" idx="1"/>
          </p:nvPr>
        </p:nvSpPr>
        <p:spPr>
          <a:xfrm>
            <a:off x="906360" y="3529473"/>
            <a:ext cx="5083277" cy="334507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What else does the research say about SL? </a:t>
            </a:r>
            <a:endParaRPr lang="en-GB" dirty="0"/>
          </a:p>
          <a:p>
            <a:r>
              <a:rPr lang="en-GB" dirty="0"/>
              <a:t>System Leaders and System Leadership: Reviewing the Evidence (2020) Professor Alma Harris Swansea University School of Education. Welsh Insight Series.</a:t>
            </a:r>
          </a:p>
          <a:p>
            <a:r>
              <a:rPr lang="en-GB" dirty="0"/>
              <a:t>This review of the international evidence base explored the contemporary literature concerning system leaders and system leadership. It focused on some country examples (including Scotland) to highlight different approaches to system leaders/ship.</a:t>
            </a:r>
          </a:p>
          <a:p>
            <a:endParaRPr lang="en-GB" dirty="0"/>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1298877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52450"/>
            <a:ext cx="4951412" cy="2786063"/>
          </a:xfrm>
        </p:spPr>
      </p:sp>
      <p:sp>
        <p:nvSpPr>
          <p:cNvPr id="3" name="Notes Placeholder 2"/>
          <p:cNvSpPr>
            <a:spLocks noGrp="1"/>
          </p:cNvSpPr>
          <p:nvPr>
            <p:ph type="body" idx="1"/>
          </p:nvPr>
        </p:nvSpPr>
        <p:spPr>
          <a:xfrm>
            <a:off x="906360" y="3529473"/>
            <a:ext cx="5083277" cy="3345072"/>
          </a:xfrm>
        </p:spPr>
        <p:txBody>
          <a:bodyPr/>
          <a:lstStyle/>
          <a:p>
            <a:r>
              <a:rPr lang="en-GB" sz="1200" dirty="0"/>
              <a:t>Table discussions:</a:t>
            </a:r>
          </a:p>
          <a:p>
            <a:endParaRPr lang="en-GB" sz="1200" dirty="0"/>
          </a:p>
          <a:p>
            <a:endParaRPr lang="en-GB" sz="1200" dirty="0"/>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3200515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148FD91-D0C1-42C5-BC73-01C2FF922E6C}" type="datetime1">
              <a:rPr lang="en-US" smtClean="0"/>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4B4371-7FEE-4265-941F-289ED4C56EF8}" type="datetime1">
              <a:rPr lang="en-US" smtClean="0"/>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E9CDE7-4A8D-4518-BCCA-50D566FC725E}" type="datetime1">
              <a:rPr lang="en-US" smtClean="0"/>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1109615" y="1226422"/>
            <a:ext cx="15773400" cy="1988345"/>
          </a:xfrm>
          <a:prstGeom prst="rect">
            <a:avLst/>
          </a:prstGeom>
        </p:spPr>
        <p:txBody>
          <a:bodyPr vert="horz" lIns="91440" tIns="45720" rIns="91440" bIns="45720" rtlCol="0" anchor="ctr">
            <a:noAutofit/>
          </a:bodyPr>
          <a:lstStyle>
            <a:lvl1pPr>
              <a:defRPr sz="5400">
                <a:solidFill>
                  <a:schemeClr val="bg1"/>
                </a:solidFill>
                <a:latin typeface="Arial Black" panose="020B0A04020102020204" pitchFamily="34" charset="0"/>
              </a:defRPr>
            </a:lvl1pPr>
          </a:lstStyle>
          <a:p>
            <a:r>
              <a:rPr lang="en-US" dirty="0"/>
              <a:t>Title of presentation goes here</a:t>
            </a:r>
            <a:endParaRPr lang="en-GB" dirty="0"/>
          </a:p>
        </p:txBody>
      </p:sp>
      <p:sp>
        <p:nvSpPr>
          <p:cNvPr id="10" name="Text Placeholder 9"/>
          <p:cNvSpPr>
            <a:spLocks noGrp="1"/>
          </p:cNvSpPr>
          <p:nvPr>
            <p:ph type="body" sz="quarter" idx="10" hasCustomPrompt="1"/>
          </p:nvPr>
        </p:nvSpPr>
        <p:spPr>
          <a:xfrm>
            <a:off x="1108076" y="3479007"/>
            <a:ext cx="15773400" cy="1838325"/>
          </a:xfrm>
        </p:spPr>
        <p:txBody>
          <a:bodyPr/>
          <a:lstStyle>
            <a:lvl1pPr marL="0" indent="0">
              <a:buNone/>
              <a:defRPr>
                <a:solidFill>
                  <a:schemeClr val="bg1"/>
                </a:solidFill>
              </a:defRPr>
            </a:lvl1pPr>
          </a:lstStyle>
          <a:p>
            <a:pPr lvl="0"/>
            <a:r>
              <a:rPr lang="en-US" dirty="0"/>
              <a:t>Author / date</a:t>
            </a:r>
          </a:p>
        </p:txBody>
      </p:sp>
    </p:spTree>
    <p:extLst>
      <p:ext uri="{BB962C8B-B14F-4D97-AF65-F5344CB8AC3E}">
        <p14:creationId xmlns:p14="http://schemas.microsoft.com/office/powerpoint/2010/main" val="1333507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21B2C1-B775-44B4-B984-399FCFA37486}" type="datetime1">
              <a:rPr lang="en-US" smtClean="0"/>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EA0F31-E0A5-4D25-ADC1-2F5DC90E82D1}" type="datetime1">
              <a:rPr lang="en-US" smtClean="0"/>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DD9F88-4D06-4D53-A50E-B73EF1CB465D}" type="datetime1">
              <a:rPr lang="en-US" smtClean="0"/>
              <a:t>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667850-7CF8-42D2-8483-93D32C1E82A1}" type="datetime1">
              <a:rPr lang="en-US" smtClean="0"/>
              <a:t>9/7/2023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8CE593F-BE55-49F1-A189-EF389DB6B3EA}" type="datetime1">
              <a:rPr lang="en-US" smtClean="0"/>
              <a:t>9/7/2023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4D0C07-35D4-4067-A713-3FAE11954DC4}" type="datetime1">
              <a:rPr lang="en-US" smtClean="0"/>
              <a:t>9/7/2023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FA567B-77BD-4B6A-9885-5F52F9558ACF}" type="datetime1">
              <a:rPr lang="en-US" smtClean="0"/>
              <a:t>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F25447-5741-4274-B8FA-9007FB50C460}" type="datetime1">
              <a:rPr lang="en-US" smtClean="0"/>
              <a:t>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CA0E91-66C2-486C-93C5-A6A2BFF04A76}" type="datetime1">
              <a:rPr lang="en-US" smtClean="0"/>
              <a:t>9/7/2023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svg"/></Relationships>
</file>

<file path=ppt/slides/_rels/slide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8.png"/><Relationship Id="rId7"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6.png"/><Relationship Id="rId4" Type="http://schemas.openxmlformats.org/officeDocument/2006/relationships/image" Target="../media/image44.png"/><Relationship Id="rId9"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7.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9.sv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5.jpe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2.jpeg"/><Relationship Id="rId7" Type="http://schemas.openxmlformats.org/officeDocument/2006/relationships/hyperlink" Target="https://www.eventbrite.co.uk/e/liberating-learning-with-santiago-rincon-gallardo-tickets-699058551947?aff=oddtdtcreator"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hyperlink" Target="https://www.eventbrite.co.uk/e/ccsl-developing-capabilities-to-understand-and-influence-the-system-tickets-699485057637?aff=oddtdtcreator" TargetMode="External"/><Relationship Id="rId5" Type="http://schemas.openxmlformats.org/officeDocument/2006/relationships/image" Target="../media/image63.png"/><Relationship Id="rId4" Type="http://schemas.openxmlformats.org/officeDocument/2006/relationships/image" Target="../media/image4.png"/><Relationship Id="rId9"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ildFx1OXhjI?feature=oembed" TargetMode="Externa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pixabay.com/en/post-it-memos-notes-info-1975179/"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0326" y="3080402"/>
            <a:ext cx="17567674" cy="2975173"/>
            <a:chOff x="0" y="-292530"/>
            <a:chExt cx="21158461" cy="3966896"/>
          </a:xfrm>
        </p:grpSpPr>
        <p:sp>
          <p:nvSpPr>
            <p:cNvPr id="3" name="TextBox 3"/>
            <p:cNvSpPr txBox="1"/>
            <p:nvPr/>
          </p:nvSpPr>
          <p:spPr>
            <a:xfrm>
              <a:off x="64021" y="-292530"/>
              <a:ext cx="21094440" cy="3966896"/>
            </a:xfrm>
            <a:prstGeom prst="rect">
              <a:avLst/>
            </a:prstGeom>
          </p:spPr>
          <p:txBody>
            <a:bodyPr lIns="0" tIns="0" rIns="0" bIns="0" rtlCol="0" anchor="t">
              <a:spAutoFit/>
            </a:bodyPr>
            <a:lstStyle/>
            <a:p>
              <a:pPr>
                <a:lnSpc>
                  <a:spcPts val="5808"/>
                </a:lnSpc>
              </a:pPr>
              <a:r>
                <a:rPr lang="en-US" sz="6000" b="1" spc="220" dirty="0">
                  <a:latin typeface="+mj-lt"/>
                </a:rPr>
                <a:t>Connected and Collaborative Systems Leadership</a:t>
              </a:r>
            </a:p>
            <a:p>
              <a:pPr>
                <a:lnSpc>
                  <a:spcPts val="5808"/>
                </a:lnSpc>
              </a:pPr>
              <a:r>
                <a:rPr lang="en-US" sz="6000" b="1" spc="220" dirty="0">
                  <a:latin typeface="+mj-lt"/>
                </a:rPr>
                <a:t>Day Two</a:t>
              </a:r>
            </a:p>
            <a:p>
              <a:pPr>
                <a:lnSpc>
                  <a:spcPts val="5808"/>
                </a:lnSpc>
              </a:pPr>
              <a:endParaRPr lang="en-US" sz="6000" spc="220" dirty="0">
                <a:solidFill>
                  <a:srgbClr val="FCFCFB"/>
                </a:solidFill>
                <a:latin typeface="+mj-lt"/>
              </a:endParaRPr>
            </a:p>
            <a:p>
              <a:pPr>
                <a:lnSpc>
                  <a:spcPts val="5808"/>
                </a:lnSpc>
              </a:pPr>
              <a:endParaRPr lang="en-US" sz="4800" spc="220" dirty="0">
                <a:solidFill>
                  <a:srgbClr val="FCFCFB"/>
                </a:solidFill>
                <a:latin typeface="League Spartan"/>
              </a:endParaRPr>
            </a:p>
          </p:txBody>
        </p:sp>
        <p:sp>
          <p:nvSpPr>
            <p:cNvPr id="4" name="TextBox 4"/>
            <p:cNvSpPr txBox="1"/>
            <p:nvPr/>
          </p:nvSpPr>
          <p:spPr>
            <a:xfrm>
              <a:off x="0" y="-19050"/>
              <a:ext cx="21094440" cy="313269"/>
            </a:xfrm>
            <a:prstGeom prst="rect">
              <a:avLst/>
            </a:prstGeom>
          </p:spPr>
          <p:txBody>
            <a:bodyPr lIns="0" tIns="0" rIns="0" bIns="0" rtlCol="0" anchor="t">
              <a:spAutoFit/>
            </a:bodyPr>
            <a:lstStyle/>
            <a:p>
              <a:pPr algn="l">
                <a:lnSpc>
                  <a:spcPts val="1800"/>
                </a:lnSpc>
              </a:pPr>
              <a:endParaRPr/>
            </a:p>
          </p:txBody>
        </p:sp>
      </p:grpSp>
      <p:sp>
        <p:nvSpPr>
          <p:cNvPr id="7" name="TextBox 7"/>
          <p:cNvSpPr txBox="1"/>
          <p:nvPr/>
        </p:nvSpPr>
        <p:spPr>
          <a:xfrm>
            <a:off x="773482" y="5327084"/>
            <a:ext cx="10814659" cy="1194814"/>
          </a:xfrm>
          <a:prstGeom prst="rect">
            <a:avLst/>
          </a:prstGeom>
        </p:spPr>
        <p:txBody>
          <a:bodyPr wrap="square" lIns="0" tIns="0" rIns="0" bIns="0" rtlCol="0" anchor="t">
            <a:spAutoFit/>
          </a:bodyPr>
          <a:lstStyle/>
          <a:p>
            <a:pPr algn="just">
              <a:lnSpc>
                <a:spcPts val="4619"/>
              </a:lnSpc>
            </a:pPr>
            <a:r>
              <a:rPr lang="en-US" sz="4800" dirty="0">
                <a:solidFill>
                  <a:srgbClr val="000000"/>
                </a:solidFill>
                <a:latin typeface="+mj-lt"/>
              </a:rPr>
              <a:t>Iain McDermott - Lead specialist</a:t>
            </a:r>
          </a:p>
          <a:p>
            <a:pPr marL="0" lvl="0" indent="0" algn="just">
              <a:lnSpc>
                <a:spcPts val="4619"/>
              </a:lnSpc>
              <a:spcBef>
                <a:spcPct val="0"/>
              </a:spcBef>
            </a:pPr>
            <a:r>
              <a:rPr lang="en-US" sz="4800" dirty="0">
                <a:solidFill>
                  <a:srgbClr val="000000"/>
                </a:solidFill>
                <a:latin typeface="+mj-lt"/>
              </a:rPr>
              <a:t>Chris French - Lead specialist </a:t>
            </a:r>
          </a:p>
        </p:txBody>
      </p:sp>
      <p:sp>
        <p:nvSpPr>
          <p:cNvPr id="16" name="Freeform 5">
            <a:extLst>
              <a:ext uri="{FF2B5EF4-FFF2-40B4-BE49-F238E27FC236}">
                <a16:creationId xmlns:a16="http://schemas.microsoft.com/office/drawing/2014/main" id="{D4FDD812-ADAF-3B85-F1E3-2FB835838314}"/>
              </a:ext>
            </a:extLst>
          </p:cNvPr>
          <p:cNvSpPr/>
          <p:nvPr/>
        </p:nvSpPr>
        <p:spPr>
          <a:xfrm>
            <a:off x="14589873" y="4457700"/>
            <a:ext cx="3311386" cy="5588838"/>
          </a:xfrm>
          <a:custGeom>
            <a:avLst/>
            <a:gdLst/>
            <a:ahLst/>
            <a:cxnLst/>
            <a:rect l="l" t="t" r="r" b="b"/>
            <a:pathLst>
              <a:path w="3311386" h="5588838">
                <a:moveTo>
                  <a:pt x="0" y="0"/>
                </a:moveTo>
                <a:lnTo>
                  <a:pt x="3311386" y="0"/>
                </a:lnTo>
                <a:lnTo>
                  <a:pt x="3311386" y="5588838"/>
                </a:lnTo>
                <a:lnTo>
                  <a:pt x="0" y="55888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2">
            <a:extLst>
              <a:ext uri="{FF2B5EF4-FFF2-40B4-BE49-F238E27FC236}">
                <a16:creationId xmlns:a16="http://schemas.microsoft.com/office/drawing/2014/main" id="{3701F8F8-500C-84A5-A866-AAE8E24FABF3}"/>
              </a:ext>
            </a:extLst>
          </p:cNvPr>
          <p:cNvSpPr/>
          <p:nvPr/>
        </p:nvSpPr>
        <p:spPr>
          <a:xfrm>
            <a:off x="14607866" y="139418"/>
            <a:ext cx="3297257" cy="1345920"/>
          </a:xfrm>
          <a:custGeom>
            <a:avLst/>
            <a:gdLst/>
            <a:ahLst/>
            <a:cxnLst/>
            <a:rect l="l" t="t" r="r" b="b"/>
            <a:pathLst>
              <a:path w="4417724" h="1778564">
                <a:moveTo>
                  <a:pt x="0" y="0"/>
                </a:moveTo>
                <a:lnTo>
                  <a:pt x="4417724" y="0"/>
                </a:lnTo>
                <a:lnTo>
                  <a:pt x="4417724" y="1778564"/>
                </a:lnTo>
                <a:lnTo>
                  <a:pt x="0" y="1778564"/>
                </a:lnTo>
                <a:lnTo>
                  <a:pt x="0" y="0"/>
                </a:lnTo>
                <a:close/>
              </a:path>
            </a:pathLst>
          </a:custGeom>
          <a:blipFill>
            <a:blip r:embed="rId5"/>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9144000" y="-131809"/>
            <a:ext cx="9144000" cy="10418809"/>
            <a:chOff x="0" y="0"/>
            <a:chExt cx="12192000" cy="13891745"/>
          </a:xfrm>
        </p:grpSpPr>
        <p:pic>
          <p:nvPicPr>
            <p:cNvPr id="3" name="Picture 3"/>
            <p:cNvPicPr>
              <a:picLocks noChangeAspect="1"/>
            </p:cNvPicPr>
            <p:nvPr/>
          </p:nvPicPr>
          <p:blipFill>
            <a:blip r:embed="rId3"/>
            <a:srcRect l="20745" r="20745"/>
            <a:stretch>
              <a:fillRect/>
            </a:stretch>
          </p:blipFill>
          <p:spPr>
            <a:xfrm>
              <a:off x="0" y="0"/>
              <a:ext cx="12192000" cy="13891745"/>
            </a:xfrm>
            <a:prstGeom prst="rect">
              <a:avLst/>
            </a:prstGeom>
          </p:spPr>
        </p:pic>
      </p:grpSp>
      <p:sp>
        <p:nvSpPr>
          <p:cNvPr id="4" name="TextBox 4"/>
          <p:cNvSpPr txBox="1"/>
          <p:nvPr/>
        </p:nvSpPr>
        <p:spPr>
          <a:xfrm>
            <a:off x="2855379" y="4533900"/>
            <a:ext cx="5532090" cy="1219200"/>
          </a:xfrm>
          <a:prstGeom prst="rect">
            <a:avLst/>
          </a:prstGeom>
        </p:spPr>
        <p:txBody>
          <a:bodyPr lIns="0" tIns="0" rIns="0" bIns="0" rtlCol="0" anchor="t">
            <a:spAutoFit/>
          </a:bodyPr>
          <a:lstStyle/>
          <a:p>
            <a:pPr marL="0" lvl="0" indent="0" algn="l">
              <a:lnSpc>
                <a:spcPts val="9600"/>
              </a:lnSpc>
              <a:spcBef>
                <a:spcPct val="0"/>
              </a:spcBef>
            </a:pPr>
            <a:r>
              <a:rPr lang="en-US" sz="8000" b="1" dirty="0">
                <a:latin typeface="League Spartan" panose="020B0604020202020204" charset="0"/>
              </a:rPr>
              <a:t>Break </a:t>
            </a:r>
          </a:p>
        </p:txBody>
      </p:sp>
      <p:sp>
        <p:nvSpPr>
          <p:cNvPr id="5" name="Freeform 2">
            <a:extLst>
              <a:ext uri="{FF2B5EF4-FFF2-40B4-BE49-F238E27FC236}">
                <a16:creationId xmlns:a16="http://schemas.microsoft.com/office/drawing/2014/main" id="{1F112323-9D5D-5B36-C351-AB1D0C48E545}"/>
              </a:ext>
            </a:extLst>
          </p:cNvPr>
          <p:cNvSpPr/>
          <p:nvPr/>
        </p:nvSpPr>
        <p:spPr>
          <a:xfrm>
            <a:off x="14607866" y="139418"/>
            <a:ext cx="3297257" cy="1345920"/>
          </a:xfrm>
          <a:custGeom>
            <a:avLst/>
            <a:gdLst/>
            <a:ahLst/>
            <a:cxnLst/>
            <a:rect l="l" t="t" r="r" b="b"/>
            <a:pathLst>
              <a:path w="4417724" h="1778564">
                <a:moveTo>
                  <a:pt x="0" y="0"/>
                </a:moveTo>
                <a:lnTo>
                  <a:pt x="4417724" y="0"/>
                </a:lnTo>
                <a:lnTo>
                  <a:pt x="4417724" y="1778564"/>
                </a:lnTo>
                <a:lnTo>
                  <a:pt x="0" y="1778564"/>
                </a:lnTo>
                <a:lnTo>
                  <a:pt x="0" y="0"/>
                </a:lnTo>
                <a:close/>
              </a:path>
            </a:pathLst>
          </a:custGeom>
          <a:blipFill>
            <a:blip r:embed="rId4"/>
            <a:stretch>
              <a:fillRect/>
            </a:stretch>
          </a:blipFill>
          <a:effectLst>
            <a:outerShdw dist="38100" dir="2700000" algn="tl" rotWithShape="0">
              <a:schemeClr val="bg1"/>
            </a:outerShdw>
          </a:effectLst>
        </p:spPr>
        <p:txBody>
          <a:bodyPr/>
          <a:lstStyle/>
          <a:p>
            <a:endParaRPr lang="en-GB"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E40F4-F6ED-C0EE-D41E-86F76E57541D}"/>
              </a:ext>
            </a:extLst>
          </p:cNvPr>
          <p:cNvSpPr>
            <a:spLocks noGrp="1"/>
          </p:cNvSpPr>
          <p:nvPr>
            <p:ph type="title"/>
          </p:nvPr>
        </p:nvSpPr>
        <p:spPr>
          <a:xfrm>
            <a:off x="-152400" y="1490662"/>
            <a:ext cx="15773400" cy="1988345"/>
          </a:xfrm>
        </p:spPr>
        <p:txBody>
          <a:bodyPr/>
          <a:lstStyle/>
          <a:p>
            <a:r>
              <a:rPr lang="en-GB" dirty="0"/>
              <a:t>Public Health approach to Learning</a:t>
            </a:r>
          </a:p>
        </p:txBody>
      </p:sp>
      <p:sp>
        <p:nvSpPr>
          <p:cNvPr id="4" name="Text Placeholder 3">
            <a:extLst>
              <a:ext uri="{FF2B5EF4-FFF2-40B4-BE49-F238E27FC236}">
                <a16:creationId xmlns:a16="http://schemas.microsoft.com/office/drawing/2014/main" id="{BAC64C59-135A-6A43-9635-1DC84C51DAE6}"/>
              </a:ext>
            </a:extLst>
          </p:cNvPr>
          <p:cNvSpPr>
            <a:spLocks noGrp="1"/>
          </p:cNvSpPr>
          <p:nvPr>
            <p:ph type="body" sz="quarter" idx="10"/>
          </p:nvPr>
        </p:nvSpPr>
        <p:spPr/>
        <p:txBody>
          <a:bodyPr>
            <a:normAutofit/>
          </a:bodyPr>
          <a:lstStyle/>
          <a:p>
            <a:r>
              <a:rPr lang="en-GB" sz="4400" dirty="0"/>
              <a:t>Public Health Scotland and Education Scotland</a:t>
            </a:r>
          </a:p>
          <a:p>
            <a:r>
              <a:rPr lang="en-GB" sz="4400" dirty="0"/>
              <a:t>Eileen Scott</a:t>
            </a:r>
          </a:p>
        </p:txBody>
      </p:sp>
      <p:sp>
        <p:nvSpPr>
          <p:cNvPr id="3" name="Freeform 2">
            <a:extLst>
              <a:ext uri="{FF2B5EF4-FFF2-40B4-BE49-F238E27FC236}">
                <a16:creationId xmlns:a16="http://schemas.microsoft.com/office/drawing/2014/main" id="{F0C24DB5-A895-9166-2A5B-69E8609B6025}"/>
              </a:ext>
            </a:extLst>
          </p:cNvPr>
          <p:cNvSpPr/>
          <p:nvPr/>
        </p:nvSpPr>
        <p:spPr>
          <a:xfrm>
            <a:off x="381000" y="7810500"/>
            <a:ext cx="3731923" cy="1838325"/>
          </a:xfrm>
          <a:custGeom>
            <a:avLst/>
            <a:gdLst/>
            <a:ahLst/>
            <a:cxnLst/>
            <a:rect l="l" t="t" r="r" b="b"/>
            <a:pathLst>
              <a:path w="4417724" h="1778564">
                <a:moveTo>
                  <a:pt x="0" y="0"/>
                </a:moveTo>
                <a:lnTo>
                  <a:pt x="4417724" y="0"/>
                </a:lnTo>
                <a:lnTo>
                  <a:pt x="4417724" y="1778564"/>
                </a:lnTo>
                <a:lnTo>
                  <a:pt x="0" y="1778564"/>
                </a:lnTo>
                <a:lnTo>
                  <a:pt x="0" y="0"/>
                </a:lnTo>
                <a:close/>
              </a:path>
            </a:pathLst>
          </a:custGeom>
          <a:blipFill>
            <a:blip r:embed="rId3"/>
            <a:stretch>
              <a:fillRect/>
            </a:stretch>
          </a:blipFill>
        </p:spPr>
      </p:sp>
    </p:spTree>
    <p:extLst>
      <p:ext uri="{BB962C8B-B14F-4D97-AF65-F5344CB8AC3E}">
        <p14:creationId xmlns:p14="http://schemas.microsoft.com/office/powerpoint/2010/main" val="868027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17557" y="9524326"/>
            <a:ext cx="4102979" cy="2245448"/>
          </a:xfrm>
          <a:custGeom>
            <a:avLst/>
            <a:gdLst/>
            <a:ahLst/>
            <a:cxnLst/>
            <a:rect l="l" t="t" r="r" b="b"/>
            <a:pathLst>
              <a:path w="4102978" h="2245448">
                <a:moveTo>
                  <a:pt x="0" y="0"/>
                </a:moveTo>
                <a:lnTo>
                  <a:pt x="4102979" y="0"/>
                </a:lnTo>
                <a:lnTo>
                  <a:pt x="4102979" y="2245448"/>
                </a:lnTo>
                <a:lnTo>
                  <a:pt x="0" y="22454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sz="2700"/>
          </a:p>
        </p:txBody>
      </p:sp>
      <p:sp>
        <p:nvSpPr>
          <p:cNvPr id="3" name="Freeform 3"/>
          <p:cNvSpPr/>
          <p:nvPr/>
        </p:nvSpPr>
        <p:spPr>
          <a:xfrm>
            <a:off x="9621281" y="1028701"/>
            <a:ext cx="13019501" cy="7066727"/>
          </a:xfrm>
          <a:custGeom>
            <a:avLst/>
            <a:gdLst/>
            <a:ahLst/>
            <a:cxnLst/>
            <a:rect l="l" t="t" r="r" b="b"/>
            <a:pathLst>
              <a:path w="13019500" h="7066726">
                <a:moveTo>
                  <a:pt x="0" y="0"/>
                </a:moveTo>
                <a:lnTo>
                  <a:pt x="13019500" y="0"/>
                </a:lnTo>
                <a:lnTo>
                  <a:pt x="13019500" y="7066726"/>
                </a:lnTo>
                <a:lnTo>
                  <a:pt x="0" y="7066726"/>
                </a:lnTo>
                <a:lnTo>
                  <a:pt x="0" y="0"/>
                </a:lnTo>
                <a:close/>
              </a:path>
            </a:pathLst>
          </a:custGeom>
          <a:blipFill>
            <a:blip r:embed="rId5"/>
            <a:stretch>
              <a:fillRect t="-3633"/>
            </a:stretch>
          </a:blipFill>
        </p:spPr>
        <p:txBody>
          <a:bodyPr/>
          <a:lstStyle/>
          <a:p>
            <a:endParaRPr lang="en-GB" sz="2700"/>
          </a:p>
        </p:txBody>
      </p:sp>
      <p:sp>
        <p:nvSpPr>
          <p:cNvPr id="4" name="TextBox 4"/>
          <p:cNvSpPr txBox="1"/>
          <p:nvPr/>
        </p:nvSpPr>
        <p:spPr>
          <a:xfrm>
            <a:off x="1251686" y="1066800"/>
            <a:ext cx="6726444" cy="645754"/>
          </a:xfrm>
          <a:prstGeom prst="rect">
            <a:avLst/>
          </a:prstGeom>
        </p:spPr>
        <p:txBody>
          <a:bodyPr lIns="0" tIns="0" rIns="0" bIns="0" rtlCol="0" anchor="t">
            <a:spAutoFit/>
          </a:bodyPr>
          <a:lstStyle/>
          <a:p>
            <a:pPr>
              <a:lnSpc>
                <a:spcPts val="4950"/>
              </a:lnSpc>
            </a:pPr>
            <a:r>
              <a:rPr lang="en-US" sz="4500">
                <a:solidFill>
                  <a:srgbClr val="8CA9AD"/>
                </a:solidFill>
                <a:latin typeface="DM Sans Bold"/>
              </a:rPr>
              <a:t>INTRODUCTION</a:t>
            </a:r>
          </a:p>
        </p:txBody>
      </p:sp>
      <p:sp>
        <p:nvSpPr>
          <p:cNvPr id="5" name="TextBox 5"/>
          <p:cNvSpPr txBox="1"/>
          <p:nvPr/>
        </p:nvSpPr>
        <p:spPr>
          <a:xfrm>
            <a:off x="1526009" y="2060454"/>
            <a:ext cx="6556506" cy="6825586"/>
          </a:xfrm>
          <a:prstGeom prst="rect">
            <a:avLst/>
          </a:prstGeom>
        </p:spPr>
        <p:txBody>
          <a:bodyPr lIns="0" tIns="0" rIns="0" bIns="0" rtlCol="0" anchor="t">
            <a:spAutoFit/>
          </a:bodyPr>
          <a:lstStyle/>
          <a:p>
            <a:pPr marL="736697" lvl="1" indent="-368349">
              <a:lnSpc>
                <a:spcPts val="3753"/>
              </a:lnSpc>
              <a:buFont typeface="Arial"/>
              <a:buChar char="•"/>
            </a:pPr>
            <a:r>
              <a:rPr lang="en-US" sz="3413">
                <a:solidFill>
                  <a:srgbClr val="737373"/>
                </a:solidFill>
                <a:latin typeface="DM Sans"/>
              </a:rPr>
              <a:t>Education plays a pivotal role in promoting public health and well-being.</a:t>
            </a:r>
          </a:p>
          <a:p>
            <a:pPr>
              <a:lnSpc>
                <a:spcPts val="3753"/>
              </a:lnSpc>
            </a:pPr>
            <a:endParaRPr lang="en-US" sz="3413">
              <a:solidFill>
                <a:srgbClr val="737373"/>
              </a:solidFill>
              <a:latin typeface="DM Sans"/>
            </a:endParaRPr>
          </a:p>
          <a:p>
            <a:pPr marL="736697" lvl="1" indent="-368349">
              <a:lnSpc>
                <a:spcPts val="3753"/>
              </a:lnSpc>
              <a:buFont typeface="Arial"/>
              <a:buChar char="•"/>
            </a:pPr>
            <a:r>
              <a:rPr lang="en-US" sz="3413">
                <a:solidFill>
                  <a:srgbClr val="737373"/>
                </a:solidFill>
                <a:latin typeface="DM Sans"/>
              </a:rPr>
              <a:t>Healthy development is critical to education.</a:t>
            </a:r>
          </a:p>
          <a:p>
            <a:pPr>
              <a:lnSpc>
                <a:spcPts val="3753"/>
              </a:lnSpc>
            </a:pPr>
            <a:endParaRPr lang="en-US" sz="3413">
              <a:solidFill>
                <a:srgbClr val="737373"/>
              </a:solidFill>
              <a:latin typeface="DM Sans"/>
            </a:endParaRPr>
          </a:p>
          <a:p>
            <a:pPr marL="736697" lvl="1" indent="-368349">
              <a:lnSpc>
                <a:spcPts val="3753"/>
              </a:lnSpc>
              <a:buFont typeface="Arial"/>
              <a:buChar char="•"/>
            </a:pPr>
            <a:r>
              <a:rPr lang="en-US" sz="3413">
                <a:solidFill>
                  <a:srgbClr val="737373"/>
                </a:solidFill>
                <a:latin typeface="DM Sans"/>
              </a:rPr>
              <a:t>The Covid-19 pandemic highlighted this  interconnectedness.</a:t>
            </a:r>
          </a:p>
          <a:p>
            <a:pPr>
              <a:lnSpc>
                <a:spcPts val="3753"/>
              </a:lnSpc>
            </a:pPr>
            <a:endParaRPr lang="en-US" sz="3413">
              <a:solidFill>
                <a:srgbClr val="737373"/>
              </a:solidFill>
              <a:latin typeface="DM Sans"/>
            </a:endParaRPr>
          </a:p>
          <a:p>
            <a:pPr marL="736697" lvl="1" indent="-368349">
              <a:lnSpc>
                <a:spcPts val="3753"/>
              </a:lnSpc>
              <a:buFont typeface="Arial"/>
              <a:buChar char="•"/>
            </a:pPr>
            <a:r>
              <a:rPr lang="en-US" sz="3413">
                <a:solidFill>
                  <a:srgbClr val="737373"/>
                </a:solidFill>
                <a:latin typeface="DM Sans"/>
              </a:rPr>
              <a:t>There is a need for ongoing and deeper connection</a:t>
            </a:r>
          </a:p>
          <a:p>
            <a:pPr>
              <a:lnSpc>
                <a:spcPts val="3753"/>
              </a:lnSpc>
            </a:pPr>
            <a:endParaRPr lang="en-US" sz="3413">
              <a:solidFill>
                <a:srgbClr val="737373"/>
              </a:solidFill>
              <a:latin typeface="DM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1" y="-160719"/>
            <a:ext cx="4102979" cy="3133184"/>
          </a:xfrm>
          <a:custGeom>
            <a:avLst/>
            <a:gdLst/>
            <a:ahLst/>
            <a:cxnLst/>
            <a:rect l="l" t="t" r="r" b="b"/>
            <a:pathLst>
              <a:path w="4102978" h="3133183">
                <a:moveTo>
                  <a:pt x="0" y="0"/>
                </a:moveTo>
                <a:lnTo>
                  <a:pt x="4102978" y="0"/>
                </a:lnTo>
                <a:lnTo>
                  <a:pt x="4102978" y="3133184"/>
                </a:lnTo>
                <a:lnTo>
                  <a:pt x="0" y="31331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sz="2700"/>
          </a:p>
        </p:txBody>
      </p:sp>
      <p:sp>
        <p:nvSpPr>
          <p:cNvPr id="3" name="Freeform 3"/>
          <p:cNvSpPr/>
          <p:nvPr/>
        </p:nvSpPr>
        <p:spPr>
          <a:xfrm>
            <a:off x="10954517" y="5334001"/>
            <a:ext cx="6613397" cy="4453556"/>
          </a:xfrm>
          <a:custGeom>
            <a:avLst/>
            <a:gdLst/>
            <a:ahLst/>
            <a:cxnLst/>
            <a:rect l="l" t="t" r="r" b="b"/>
            <a:pathLst>
              <a:path w="6613396" h="4453556">
                <a:moveTo>
                  <a:pt x="0" y="0"/>
                </a:moveTo>
                <a:lnTo>
                  <a:pt x="6613396" y="0"/>
                </a:lnTo>
                <a:lnTo>
                  <a:pt x="6613396" y="4453556"/>
                </a:lnTo>
                <a:lnTo>
                  <a:pt x="0" y="4453556"/>
                </a:lnTo>
                <a:lnTo>
                  <a:pt x="0" y="0"/>
                </a:lnTo>
                <a:close/>
              </a:path>
            </a:pathLst>
          </a:custGeom>
          <a:blipFill>
            <a:blip r:embed="rId4"/>
            <a:stretch>
              <a:fillRect/>
            </a:stretch>
          </a:blipFill>
        </p:spPr>
        <p:txBody>
          <a:bodyPr/>
          <a:lstStyle/>
          <a:p>
            <a:endParaRPr lang="en-GB" sz="2700"/>
          </a:p>
        </p:txBody>
      </p:sp>
      <p:sp>
        <p:nvSpPr>
          <p:cNvPr id="4" name="TextBox 4"/>
          <p:cNvSpPr txBox="1"/>
          <p:nvPr/>
        </p:nvSpPr>
        <p:spPr>
          <a:xfrm>
            <a:off x="2417556" y="4924424"/>
            <a:ext cx="6726444" cy="854658"/>
          </a:xfrm>
          <a:prstGeom prst="rect">
            <a:avLst/>
          </a:prstGeom>
        </p:spPr>
        <p:txBody>
          <a:bodyPr lIns="0" tIns="0" rIns="0" bIns="0" rtlCol="0" anchor="t">
            <a:spAutoFit/>
          </a:bodyPr>
          <a:lstStyle/>
          <a:p>
            <a:pPr>
              <a:lnSpc>
                <a:spcPts val="6600"/>
              </a:lnSpc>
            </a:pPr>
            <a:r>
              <a:rPr lang="en-US" sz="6000">
                <a:solidFill>
                  <a:srgbClr val="8CA9AD"/>
                </a:solidFill>
                <a:latin typeface="DM Sans Bold"/>
              </a:rPr>
              <a:t>PROBLEM</a:t>
            </a:r>
          </a:p>
        </p:txBody>
      </p:sp>
      <p:sp>
        <p:nvSpPr>
          <p:cNvPr id="5" name="TextBox 5"/>
          <p:cNvSpPr txBox="1"/>
          <p:nvPr/>
        </p:nvSpPr>
        <p:spPr>
          <a:xfrm>
            <a:off x="9144000" y="1879592"/>
            <a:ext cx="6726444" cy="854658"/>
          </a:xfrm>
          <a:prstGeom prst="rect">
            <a:avLst/>
          </a:prstGeom>
        </p:spPr>
        <p:txBody>
          <a:bodyPr lIns="0" tIns="0" rIns="0" bIns="0" rtlCol="0" anchor="t">
            <a:spAutoFit/>
          </a:bodyPr>
          <a:lstStyle/>
          <a:p>
            <a:pPr algn="r">
              <a:lnSpc>
                <a:spcPts val="6600"/>
              </a:lnSpc>
            </a:pPr>
            <a:r>
              <a:rPr lang="en-US" sz="6000">
                <a:solidFill>
                  <a:srgbClr val="8CA9AD"/>
                </a:solidFill>
                <a:latin typeface="DM Sans Bold"/>
              </a:rPr>
              <a:t>SOLUTION</a:t>
            </a:r>
          </a:p>
        </p:txBody>
      </p:sp>
      <p:sp>
        <p:nvSpPr>
          <p:cNvPr id="6" name="TextBox 6"/>
          <p:cNvSpPr txBox="1"/>
          <p:nvPr/>
        </p:nvSpPr>
        <p:spPr>
          <a:xfrm>
            <a:off x="1200151" y="6019804"/>
            <a:ext cx="9444197" cy="2005998"/>
          </a:xfrm>
          <a:prstGeom prst="rect">
            <a:avLst/>
          </a:prstGeom>
        </p:spPr>
        <p:txBody>
          <a:bodyPr wrap="square" lIns="0" tIns="0" rIns="0" bIns="0" rtlCol="0" anchor="t">
            <a:spAutoFit/>
          </a:bodyPr>
          <a:lstStyle/>
          <a:p>
            <a:pPr>
              <a:lnSpc>
                <a:spcPts val="3917"/>
              </a:lnSpc>
            </a:pPr>
            <a:r>
              <a:rPr lang="en-US" sz="3561" b="1" dirty="0">
                <a:solidFill>
                  <a:srgbClr val="737373"/>
                </a:solidFill>
                <a:latin typeface="DM Sans"/>
              </a:rPr>
              <a:t>"</a:t>
            </a:r>
            <a:r>
              <a:rPr lang="en-US" sz="3561" b="1" dirty="0">
                <a:solidFill>
                  <a:srgbClr val="737373"/>
                </a:solidFill>
                <a:latin typeface="DM Sans Bold"/>
              </a:rPr>
              <a:t>In what ways can professionals work together to ensure a better future for all?"</a:t>
            </a:r>
          </a:p>
          <a:p>
            <a:pPr>
              <a:lnSpc>
                <a:spcPts val="3917"/>
              </a:lnSpc>
            </a:pPr>
            <a:r>
              <a:rPr lang="en-US" sz="3561" dirty="0">
                <a:solidFill>
                  <a:srgbClr val="737373"/>
                </a:solidFill>
                <a:latin typeface="DM Sans"/>
              </a:rPr>
              <a:t>Question posed by Headteachers in Excellence in Headship Stretch  </a:t>
            </a:r>
          </a:p>
        </p:txBody>
      </p:sp>
      <p:sp>
        <p:nvSpPr>
          <p:cNvPr id="7" name="TextBox 7"/>
          <p:cNvSpPr txBox="1"/>
          <p:nvPr/>
        </p:nvSpPr>
        <p:spPr>
          <a:xfrm>
            <a:off x="8854073" y="3001040"/>
            <a:ext cx="8233679" cy="2003690"/>
          </a:xfrm>
          <a:prstGeom prst="rect">
            <a:avLst/>
          </a:prstGeom>
        </p:spPr>
        <p:txBody>
          <a:bodyPr lIns="0" tIns="0" rIns="0" bIns="0" rtlCol="0" anchor="t">
            <a:spAutoFit/>
          </a:bodyPr>
          <a:lstStyle/>
          <a:p>
            <a:pPr algn="r">
              <a:lnSpc>
                <a:spcPts val="3851"/>
              </a:lnSpc>
            </a:pPr>
            <a:r>
              <a:rPr lang="en-US" sz="3499">
                <a:solidFill>
                  <a:srgbClr val="737373"/>
                </a:solidFill>
                <a:latin typeface="DM Sans"/>
              </a:rPr>
              <a:t>Offer by Education Scotland and Public Health Scotland to work with them to develop a whole system approach to public health and education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505185" y="1628762"/>
            <a:ext cx="7050164" cy="6067413"/>
          </a:xfrm>
          <a:custGeom>
            <a:avLst/>
            <a:gdLst/>
            <a:ahLst/>
            <a:cxnLst/>
            <a:rect l="l" t="t" r="r" b="b"/>
            <a:pathLst>
              <a:path w="7050163" h="6067413">
                <a:moveTo>
                  <a:pt x="0" y="0"/>
                </a:moveTo>
                <a:lnTo>
                  <a:pt x="7050163" y="0"/>
                </a:lnTo>
                <a:lnTo>
                  <a:pt x="7050163" y="6067413"/>
                </a:lnTo>
                <a:lnTo>
                  <a:pt x="0" y="60674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sz="2700"/>
          </a:p>
        </p:txBody>
      </p:sp>
      <p:sp>
        <p:nvSpPr>
          <p:cNvPr id="3" name="Freeform 3"/>
          <p:cNvSpPr/>
          <p:nvPr/>
        </p:nvSpPr>
        <p:spPr>
          <a:xfrm>
            <a:off x="1976754" y="7301084"/>
            <a:ext cx="3076821" cy="1394421"/>
          </a:xfrm>
          <a:custGeom>
            <a:avLst/>
            <a:gdLst/>
            <a:ahLst/>
            <a:cxnLst/>
            <a:rect l="l" t="t" r="r" b="b"/>
            <a:pathLst>
              <a:path w="3076821" h="1394421">
                <a:moveTo>
                  <a:pt x="0" y="0"/>
                </a:moveTo>
                <a:lnTo>
                  <a:pt x="3076821" y="0"/>
                </a:lnTo>
                <a:lnTo>
                  <a:pt x="3076821" y="1394421"/>
                </a:lnTo>
                <a:lnTo>
                  <a:pt x="0" y="1394421"/>
                </a:lnTo>
                <a:lnTo>
                  <a:pt x="0" y="0"/>
                </a:lnTo>
                <a:close/>
              </a:path>
            </a:pathLst>
          </a:custGeom>
          <a:blipFill>
            <a:blip r:embed="rId4"/>
            <a:stretch>
              <a:fillRect/>
            </a:stretch>
          </a:blipFill>
        </p:spPr>
        <p:txBody>
          <a:bodyPr/>
          <a:lstStyle/>
          <a:p>
            <a:endParaRPr lang="en-GB" sz="2700"/>
          </a:p>
        </p:txBody>
      </p:sp>
      <p:sp>
        <p:nvSpPr>
          <p:cNvPr id="4" name="Freeform 4"/>
          <p:cNvSpPr/>
          <p:nvPr/>
        </p:nvSpPr>
        <p:spPr>
          <a:xfrm>
            <a:off x="5067616" y="7492953"/>
            <a:ext cx="3689849" cy="1178271"/>
          </a:xfrm>
          <a:custGeom>
            <a:avLst/>
            <a:gdLst/>
            <a:ahLst/>
            <a:cxnLst/>
            <a:rect l="l" t="t" r="r" b="b"/>
            <a:pathLst>
              <a:path w="3689848" h="1178271">
                <a:moveTo>
                  <a:pt x="0" y="0"/>
                </a:moveTo>
                <a:lnTo>
                  <a:pt x="3689848" y="0"/>
                </a:lnTo>
                <a:lnTo>
                  <a:pt x="3689848" y="1178271"/>
                </a:lnTo>
                <a:lnTo>
                  <a:pt x="0" y="1178271"/>
                </a:lnTo>
                <a:lnTo>
                  <a:pt x="0" y="0"/>
                </a:lnTo>
                <a:close/>
              </a:path>
            </a:pathLst>
          </a:custGeom>
          <a:blipFill>
            <a:blip r:embed="rId5"/>
            <a:stretch>
              <a:fillRect/>
            </a:stretch>
          </a:blipFill>
        </p:spPr>
        <p:txBody>
          <a:bodyPr/>
          <a:lstStyle/>
          <a:p>
            <a:endParaRPr lang="en-GB" sz="2700"/>
          </a:p>
        </p:txBody>
      </p:sp>
      <p:sp>
        <p:nvSpPr>
          <p:cNvPr id="5" name="TextBox 5"/>
          <p:cNvSpPr txBox="1"/>
          <p:nvPr/>
        </p:nvSpPr>
        <p:spPr>
          <a:xfrm>
            <a:off x="1363379" y="1697522"/>
            <a:ext cx="9141806" cy="645754"/>
          </a:xfrm>
          <a:prstGeom prst="rect">
            <a:avLst/>
          </a:prstGeom>
        </p:spPr>
        <p:txBody>
          <a:bodyPr wrap="square" lIns="0" tIns="0" rIns="0" bIns="0" rtlCol="0" anchor="t">
            <a:spAutoFit/>
          </a:bodyPr>
          <a:lstStyle/>
          <a:p>
            <a:pPr>
              <a:lnSpc>
                <a:spcPts val="4950"/>
              </a:lnSpc>
            </a:pPr>
            <a:r>
              <a:rPr lang="en-US" sz="4500" dirty="0">
                <a:solidFill>
                  <a:srgbClr val="8CA9AD"/>
                </a:solidFill>
                <a:latin typeface="DM Sans Bold"/>
              </a:rPr>
              <a:t>Through collaboration, we aim: </a:t>
            </a:r>
          </a:p>
        </p:txBody>
      </p:sp>
      <p:sp>
        <p:nvSpPr>
          <p:cNvPr id="6" name="TextBox 6"/>
          <p:cNvSpPr txBox="1"/>
          <p:nvPr/>
        </p:nvSpPr>
        <p:spPr>
          <a:xfrm>
            <a:off x="732656" y="3412124"/>
            <a:ext cx="9772529" cy="1503553"/>
          </a:xfrm>
          <a:prstGeom prst="rect">
            <a:avLst/>
          </a:prstGeom>
        </p:spPr>
        <p:txBody>
          <a:bodyPr wrap="square" lIns="0" tIns="0" rIns="0" bIns="0" rtlCol="0" anchor="t">
            <a:spAutoFit/>
          </a:bodyPr>
          <a:lstStyle/>
          <a:p>
            <a:pPr algn="ctr">
              <a:lnSpc>
                <a:spcPts val="3851"/>
              </a:lnSpc>
              <a:spcBef>
                <a:spcPct val="0"/>
              </a:spcBef>
            </a:pPr>
            <a:r>
              <a:rPr lang="en-US" sz="3499" dirty="0">
                <a:solidFill>
                  <a:srgbClr val="000000"/>
                </a:solidFill>
                <a:latin typeface="DM Sans"/>
              </a:rPr>
              <a:t> To improve health and education outcomes for children and young people in Scotland, and to reduce inequalities in these outcomes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733315" y="-661308"/>
            <a:ext cx="8437655" cy="8469632"/>
          </a:xfrm>
          <a:custGeom>
            <a:avLst/>
            <a:gdLst/>
            <a:ahLst/>
            <a:cxnLst/>
            <a:rect l="l" t="t" r="r" b="b"/>
            <a:pathLst>
              <a:path w="8437654" h="8469632">
                <a:moveTo>
                  <a:pt x="0" y="0"/>
                </a:moveTo>
                <a:lnTo>
                  <a:pt x="8437654" y="0"/>
                </a:lnTo>
                <a:lnTo>
                  <a:pt x="8437654" y="8469632"/>
                </a:lnTo>
                <a:lnTo>
                  <a:pt x="0" y="8469632"/>
                </a:lnTo>
                <a:lnTo>
                  <a:pt x="0" y="0"/>
                </a:lnTo>
                <a:close/>
              </a:path>
            </a:pathLst>
          </a:custGeom>
          <a:blipFill>
            <a:blip r:embed="rId3"/>
            <a:stretch>
              <a:fillRect l="-25331" r="-25331"/>
            </a:stretch>
          </a:blipFill>
        </p:spPr>
        <p:txBody>
          <a:bodyPr/>
          <a:lstStyle/>
          <a:p>
            <a:endParaRPr lang="en-GB" sz="2700"/>
          </a:p>
        </p:txBody>
      </p:sp>
      <p:sp>
        <p:nvSpPr>
          <p:cNvPr id="4" name="TextBox 4"/>
          <p:cNvSpPr txBox="1"/>
          <p:nvPr/>
        </p:nvSpPr>
        <p:spPr>
          <a:xfrm>
            <a:off x="1417326" y="1959706"/>
            <a:ext cx="8021844" cy="7005059"/>
          </a:xfrm>
          <a:prstGeom prst="rect">
            <a:avLst/>
          </a:prstGeom>
        </p:spPr>
        <p:txBody>
          <a:bodyPr lIns="0" tIns="0" rIns="0" bIns="0" rtlCol="0" anchor="t">
            <a:spAutoFit/>
          </a:bodyPr>
          <a:lstStyle/>
          <a:p>
            <a:pPr>
              <a:lnSpc>
                <a:spcPts val="3851"/>
              </a:lnSpc>
            </a:pPr>
            <a:r>
              <a:rPr lang="en-US" sz="3499" dirty="0">
                <a:solidFill>
                  <a:srgbClr val="737373"/>
                </a:solidFill>
                <a:latin typeface="DM Sans"/>
              </a:rPr>
              <a:t> </a:t>
            </a:r>
          </a:p>
          <a:p>
            <a:pPr marL="755792" lvl="1" indent="-377895">
              <a:lnSpc>
                <a:spcPts val="3851"/>
              </a:lnSpc>
              <a:buFont typeface="Arial"/>
              <a:buChar char="•"/>
            </a:pPr>
            <a:r>
              <a:rPr lang="en-US" sz="3499" dirty="0">
                <a:solidFill>
                  <a:srgbClr val="737373"/>
                </a:solidFill>
                <a:latin typeface="DM Sans"/>
              </a:rPr>
              <a:t>Education has long been recognised as one of the fundamental social determinants of health. </a:t>
            </a:r>
          </a:p>
          <a:p>
            <a:pPr>
              <a:lnSpc>
                <a:spcPts val="3851"/>
              </a:lnSpc>
            </a:pPr>
            <a:endParaRPr lang="en-US" sz="3499" dirty="0">
              <a:solidFill>
                <a:srgbClr val="737373"/>
              </a:solidFill>
              <a:latin typeface="DM Sans"/>
            </a:endParaRPr>
          </a:p>
          <a:p>
            <a:pPr marL="755792" lvl="1" indent="-377895">
              <a:lnSpc>
                <a:spcPts val="3851"/>
              </a:lnSpc>
              <a:buFont typeface="Arial"/>
              <a:buChar char="•"/>
            </a:pPr>
            <a:r>
              <a:rPr lang="en-US" sz="3499" dirty="0">
                <a:solidFill>
                  <a:srgbClr val="737373"/>
                </a:solidFill>
                <a:latin typeface="DM Sans"/>
              </a:rPr>
              <a:t> Accessible and quality education contributes to better health outcomes.</a:t>
            </a:r>
          </a:p>
          <a:p>
            <a:pPr>
              <a:lnSpc>
                <a:spcPts val="3851"/>
              </a:lnSpc>
            </a:pPr>
            <a:endParaRPr lang="en-US" sz="3499" dirty="0">
              <a:solidFill>
                <a:srgbClr val="737373"/>
              </a:solidFill>
              <a:latin typeface="DM Sans"/>
            </a:endParaRPr>
          </a:p>
          <a:p>
            <a:pPr marL="755792" lvl="1" indent="-377895">
              <a:lnSpc>
                <a:spcPts val="3851"/>
              </a:lnSpc>
              <a:buFont typeface="Arial"/>
              <a:buChar char="•"/>
            </a:pPr>
            <a:r>
              <a:rPr lang="en-US" sz="3499" dirty="0">
                <a:solidFill>
                  <a:srgbClr val="737373"/>
                </a:solidFill>
                <a:latin typeface="DM Sans"/>
              </a:rPr>
              <a:t>Improved educational attainment is associated with lower rates of chronic diseases and mortality.</a:t>
            </a:r>
          </a:p>
          <a:p>
            <a:pPr>
              <a:lnSpc>
                <a:spcPts val="3851"/>
              </a:lnSpc>
            </a:pPr>
            <a:endParaRPr lang="en-US" sz="3499" dirty="0">
              <a:solidFill>
                <a:srgbClr val="737373"/>
              </a:solidFill>
              <a:latin typeface="DM Sans"/>
            </a:endParaRPr>
          </a:p>
        </p:txBody>
      </p:sp>
      <p:sp>
        <p:nvSpPr>
          <p:cNvPr id="5" name="TextBox 5"/>
          <p:cNvSpPr txBox="1"/>
          <p:nvPr/>
        </p:nvSpPr>
        <p:spPr>
          <a:xfrm>
            <a:off x="1914571" y="1549491"/>
            <a:ext cx="2320082" cy="503279"/>
          </a:xfrm>
          <a:prstGeom prst="rect">
            <a:avLst/>
          </a:prstGeom>
        </p:spPr>
        <p:txBody>
          <a:bodyPr lIns="0" tIns="0" rIns="0" bIns="0" rtlCol="0" anchor="t">
            <a:spAutoFit/>
          </a:bodyPr>
          <a:lstStyle/>
          <a:p>
            <a:pPr algn="ctr">
              <a:lnSpc>
                <a:spcPts val="3851"/>
              </a:lnSpc>
              <a:spcBef>
                <a:spcPct val="0"/>
              </a:spcBef>
            </a:pPr>
            <a:r>
              <a:rPr lang="en-US" sz="3499">
                <a:solidFill>
                  <a:srgbClr val="737373"/>
                </a:solidFill>
                <a:latin typeface="DM Sans Bold"/>
              </a:rPr>
              <a:t>THE WHY?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49860" y="1146810"/>
            <a:ext cx="12352121" cy="82296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a:stretch>
          </a:blipFill>
        </p:spPr>
        <p:txBody>
          <a:bodyPr/>
          <a:lstStyle/>
          <a:p>
            <a:endParaRPr lang="en-GB" sz="2700"/>
          </a:p>
        </p:txBody>
      </p:sp>
      <p:sp>
        <p:nvSpPr>
          <p:cNvPr id="3" name="TextBox 3"/>
          <p:cNvSpPr txBox="1"/>
          <p:nvPr/>
        </p:nvSpPr>
        <p:spPr>
          <a:xfrm>
            <a:off x="1417326" y="1393440"/>
            <a:ext cx="8021844" cy="8505470"/>
          </a:xfrm>
          <a:prstGeom prst="rect">
            <a:avLst/>
          </a:prstGeom>
        </p:spPr>
        <p:txBody>
          <a:bodyPr lIns="0" tIns="0" rIns="0" bIns="0" rtlCol="0" anchor="t">
            <a:spAutoFit/>
          </a:bodyPr>
          <a:lstStyle/>
          <a:p>
            <a:pPr>
              <a:lnSpc>
                <a:spcPts val="3851"/>
              </a:lnSpc>
            </a:pPr>
            <a:r>
              <a:rPr lang="en-US" sz="3499" dirty="0">
                <a:solidFill>
                  <a:srgbClr val="737373"/>
                </a:solidFill>
                <a:latin typeface="DM Sans"/>
              </a:rPr>
              <a:t> </a:t>
            </a:r>
          </a:p>
          <a:p>
            <a:pPr>
              <a:lnSpc>
                <a:spcPts val="3851"/>
              </a:lnSpc>
            </a:pPr>
            <a:r>
              <a:rPr lang="en-US" sz="3499" dirty="0">
                <a:solidFill>
                  <a:srgbClr val="737373"/>
                </a:solidFill>
                <a:latin typeface="DM Sans"/>
              </a:rPr>
              <a:t>Educational Settings are Health Promoting and vital anchor institutions:</a:t>
            </a:r>
          </a:p>
          <a:p>
            <a:pPr>
              <a:lnSpc>
                <a:spcPts val="3851"/>
              </a:lnSpc>
            </a:pPr>
            <a:endParaRPr lang="en-US" sz="3499" dirty="0">
              <a:solidFill>
                <a:srgbClr val="737373"/>
              </a:solidFill>
              <a:latin typeface="DM Sans"/>
            </a:endParaRPr>
          </a:p>
          <a:p>
            <a:pPr marL="755792" lvl="1" indent="-377895">
              <a:lnSpc>
                <a:spcPts val="3851"/>
              </a:lnSpc>
              <a:buFont typeface="Arial"/>
              <a:buChar char="•"/>
            </a:pPr>
            <a:r>
              <a:rPr lang="en-US" sz="3499" dirty="0">
                <a:solidFill>
                  <a:srgbClr val="737373"/>
                </a:solidFill>
                <a:latin typeface="DM Sans"/>
              </a:rPr>
              <a:t>Schools have a significant impact on health, playing a crucial role in promoting health among students and the wider community.</a:t>
            </a:r>
          </a:p>
          <a:p>
            <a:pPr>
              <a:lnSpc>
                <a:spcPts val="3851"/>
              </a:lnSpc>
            </a:pPr>
            <a:endParaRPr lang="en-US" sz="3499" dirty="0">
              <a:solidFill>
                <a:srgbClr val="737373"/>
              </a:solidFill>
              <a:latin typeface="DM Sans"/>
            </a:endParaRPr>
          </a:p>
          <a:p>
            <a:pPr marL="755792" lvl="1" indent="-377895">
              <a:lnSpc>
                <a:spcPts val="3851"/>
              </a:lnSpc>
              <a:buFont typeface="Arial"/>
              <a:buChar char="•"/>
            </a:pPr>
            <a:r>
              <a:rPr lang="en-US" sz="3499" dirty="0">
                <a:solidFill>
                  <a:srgbClr val="737373"/>
                </a:solidFill>
                <a:latin typeface="DM Sans"/>
              </a:rPr>
              <a:t>Educational institutions can serve as hubs that go beyond education to provide access to health services, extended childcare, adult learning, and community activities.</a:t>
            </a:r>
          </a:p>
          <a:p>
            <a:pPr>
              <a:lnSpc>
                <a:spcPts val="3851"/>
              </a:lnSpc>
            </a:pPr>
            <a:endParaRPr lang="en-US" sz="3499" dirty="0">
              <a:solidFill>
                <a:srgbClr val="737373"/>
              </a:solidFill>
              <a:latin typeface="DM Sans"/>
            </a:endParaRPr>
          </a:p>
          <a:p>
            <a:pPr>
              <a:lnSpc>
                <a:spcPts val="3851"/>
              </a:lnSpc>
            </a:pPr>
            <a:endParaRPr lang="en-US" sz="3499" dirty="0">
              <a:solidFill>
                <a:srgbClr val="737373"/>
              </a:solidFill>
              <a:latin typeface="DM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06461" y="1956934"/>
            <a:ext cx="9565683" cy="6373136"/>
          </a:xfrm>
          <a:custGeom>
            <a:avLst/>
            <a:gdLst/>
            <a:ahLst/>
            <a:cxnLst/>
            <a:rect l="l" t="t" r="r" b="b"/>
            <a:pathLst>
              <a:path w="9565683" h="6373136">
                <a:moveTo>
                  <a:pt x="0" y="0"/>
                </a:moveTo>
                <a:lnTo>
                  <a:pt x="9565682" y="0"/>
                </a:lnTo>
                <a:lnTo>
                  <a:pt x="9565682" y="6373136"/>
                </a:lnTo>
                <a:lnTo>
                  <a:pt x="0" y="6373136"/>
                </a:lnTo>
                <a:lnTo>
                  <a:pt x="0" y="0"/>
                </a:lnTo>
                <a:close/>
              </a:path>
            </a:pathLst>
          </a:custGeom>
          <a:blipFill>
            <a:blip r:embed="rId3"/>
            <a:stretch>
              <a:fillRect/>
            </a:stretch>
          </a:blipFill>
        </p:spPr>
        <p:txBody>
          <a:bodyPr/>
          <a:lstStyle/>
          <a:p>
            <a:endParaRPr lang="en-GB" sz="2700"/>
          </a:p>
        </p:txBody>
      </p:sp>
      <p:sp>
        <p:nvSpPr>
          <p:cNvPr id="3" name="TextBox 3"/>
          <p:cNvSpPr txBox="1"/>
          <p:nvPr/>
        </p:nvSpPr>
        <p:spPr>
          <a:xfrm>
            <a:off x="1000125" y="1393441"/>
            <a:ext cx="9115425" cy="9005607"/>
          </a:xfrm>
          <a:prstGeom prst="rect">
            <a:avLst/>
          </a:prstGeom>
        </p:spPr>
        <p:txBody>
          <a:bodyPr wrap="square" lIns="0" tIns="0" rIns="0" bIns="0" rtlCol="0" anchor="t">
            <a:spAutoFit/>
          </a:bodyPr>
          <a:lstStyle/>
          <a:p>
            <a:pPr>
              <a:lnSpc>
                <a:spcPts val="3851"/>
              </a:lnSpc>
            </a:pPr>
            <a:r>
              <a:rPr lang="en-US" sz="3499" dirty="0">
                <a:solidFill>
                  <a:srgbClr val="737373"/>
                </a:solidFill>
                <a:latin typeface="DM Sans"/>
              </a:rPr>
              <a:t>Collaboration between Education and Health Sectors:</a:t>
            </a:r>
          </a:p>
          <a:p>
            <a:pPr>
              <a:lnSpc>
                <a:spcPts val="3851"/>
              </a:lnSpc>
            </a:pPr>
            <a:endParaRPr lang="en-US" sz="3499" dirty="0">
              <a:solidFill>
                <a:srgbClr val="737373"/>
              </a:solidFill>
              <a:latin typeface="DM Sans"/>
            </a:endParaRPr>
          </a:p>
          <a:p>
            <a:pPr marL="755792" lvl="1" indent="-377895">
              <a:lnSpc>
                <a:spcPts val="3851"/>
              </a:lnSpc>
              <a:buFont typeface="Arial"/>
              <a:buChar char="•"/>
            </a:pPr>
            <a:r>
              <a:rPr lang="en-US" sz="3499" dirty="0">
                <a:solidFill>
                  <a:srgbClr val="737373"/>
                </a:solidFill>
                <a:latin typeface="DM Sans"/>
              </a:rPr>
              <a:t>Effective collaboration between the education and health sectors is essential for addressing public health challenges.</a:t>
            </a:r>
          </a:p>
          <a:p>
            <a:pPr>
              <a:lnSpc>
                <a:spcPts val="3851"/>
              </a:lnSpc>
            </a:pPr>
            <a:endParaRPr lang="en-US" sz="3499" dirty="0">
              <a:solidFill>
                <a:srgbClr val="737373"/>
              </a:solidFill>
              <a:latin typeface="DM Sans"/>
            </a:endParaRPr>
          </a:p>
          <a:p>
            <a:pPr marL="755792" lvl="1" indent="-377895">
              <a:lnSpc>
                <a:spcPts val="3851"/>
              </a:lnSpc>
              <a:buFont typeface="Arial"/>
              <a:buChar char="•"/>
            </a:pPr>
            <a:r>
              <a:rPr lang="en-US" sz="3499" dirty="0">
                <a:solidFill>
                  <a:srgbClr val="737373"/>
                </a:solidFill>
                <a:latin typeface="DM Sans"/>
              </a:rPr>
              <a:t>Joint efforts can lead to comprehensive school health programs, integrating education and health promotion.</a:t>
            </a:r>
          </a:p>
          <a:p>
            <a:pPr>
              <a:lnSpc>
                <a:spcPts val="3851"/>
              </a:lnSpc>
            </a:pPr>
            <a:endParaRPr lang="en-US" sz="3499" dirty="0">
              <a:solidFill>
                <a:srgbClr val="737373"/>
              </a:solidFill>
              <a:latin typeface="DM Sans"/>
            </a:endParaRPr>
          </a:p>
          <a:p>
            <a:pPr marL="755792" lvl="1" indent="-377895">
              <a:lnSpc>
                <a:spcPts val="3851"/>
              </a:lnSpc>
              <a:buFont typeface="Arial"/>
              <a:buChar char="•"/>
            </a:pPr>
            <a:r>
              <a:rPr lang="en-US" sz="3499" dirty="0">
                <a:solidFill>
                  <a:srgbClr val="737373"/>
                </a:solidFill>
                <a:latin typeface="DM Sans"/>
              </a:rPr>
              <a:t>Sharing resources, expertise, and research findings can drive evidence-based interventions and policies.</a:t>
            </a:r>
          </a:p>
          <a:p>
            <a:pPr>
              <a:lnSpc>
                <a:spcPts val="3851"/>
              </a:lnSpc>
            </a:pPr>
            <a:endParaRPr lang="en-US" sz="3499" dirty="0">
              <a:solidFill>
                <a:srgbClr val="737373"/>
              </a:solidFill>
              <a:latin typeface="DM Sans"/>
            </a:endParaRPr>
          </a:p>
          <a:p>
            <a:pPr>
              <a:lnSpc>
                <a:spcPts val="3851"/>
              </a:lnSpc>
            </a:pPr>
            <a:endParaRPr lang="en-US" sz="3499" dirty="0">
              <a:solidFill>
                <a:srgbClr val="737373"/>
              </a:solidFill>
              <a:latin typeface="DM Sans"/>
            </a:endParaRPr>
          </a:p>
          <a:p>
            <a:pPr>
              <a:lnSpc>
                <a:spcPts val="3851"/>
              </a:lnSpc>
            </a:pPr>
            <a:endParaRPr lang="en-US" sz="3499" dirty="0">
              <a:solidFill>
                <a:srgbClr val="737373"/>
              </a:solidFill>
              <a:latin typeface="DM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health approach to learning&#10;&#10;Description automatically generated with low confidence">
            <a:extLst>
              <a:ext uri="{FF2B5EF4-FFF2-40B4-BE49-F238E27FC236}">
                <a16:creationId xmlns:a16="http://schemas.microsoft.com/office/drawing/2014/main" id="{AB9551A0-2E16-06DF-D3C8-8EB8DEBE35BD}"/>
              </a:ext>
            </a:extLst>
          </p:cNvPr>
          <p:cNvPicPr>
            <a:picLocks noChangeAspect="1"/>
          </p:cNvPicPr>
          <p:nvPr/>
        </p:nvPicPr>
        <p:blipFill>
          <a:blip r:embed="rId2"/>
          <a:stretch>
            <a:fillRect/>
          </a:stretch>
        </p:blipFill>
        <p:spPr>
          <a:xfrm>
            <a:off x="939388" y="640572"/>
            <a:ext cx="16952018" cy="9493131"/>
          </a:xfrm>
          <a:prstGeom prst="rect">
            <a:avLst/>
          </a:prstGeom>
          <a:noFill/>
        </p:spPr>
      </p:pic>
    </p:spTree>
    <p:extLst>
      <p:ext uri="{BB962C8B-B14F-4D97-AF65-F5344CB8AC3E}">
        <p14:creationId xmlns:p14="http://schemas.microsoft.com/office/powerpoint/2010/main" val="551877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822482" y="2349501"/>
            <a:ext cx="14643036" cy="5324791"/>
          </a:xfrm>
          <a:prstGeom prst="rect">
            <a:avLst/>
          </a:prstGeom>
        </p:spPr>
        <p:txBody>
          <a:bodyPr lIns="0" tIns="0" rIns="0" bIns="0" rtlCol="0" anchor="t">
            <a:spAutoFit/>
          </a:bodyPr>
          <a:lstStyle/>
          <a:p>
            <a:pPr algn="ctr">
              <a:lnSpc>
                <a:spcPts val="13751"/>
              </a:lnSpc>
            </a:pPr>
            <a:r>
              <a:rPr lang="en-US" sz="12501">
                <a:solidFill>
                  <a:srgbClr val="002060"/>
                </a:solidFill>
                <a:latin typeface="DM Sans Bold"/>
              </a:rPr>
              <a:t> KEEP MOVING FORWARD, TOGETHER</a:t>
            </a:r>
          </a:p>
        </p:txBody>
      </p:sp>
      <p:sp>
        <p:nvSpPr>
          <p:cNvPr id="3" name="Freeform 3"/>
          <p:cNvSpPr/>
          <p:nvPr/>
        </p:nvSpPr>
        <p:spPr>
          <a:xfrm>
            <a:off x="1028701" y="-1122724"/>
            <a:ext cx="4102979"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sz="27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2971800" y="266700"/>
            <a:ext cx="13191084" cy="760978"/>
          </a:xfrm>
          <a:prstGeom prst="rect">
            <a:avLst/>
          </a:prstGeom>
        </p:spPr>
        <p:txBody>
          <a:bodyPr lIns="0" tIns="0" rIns="0" bIns="0" rtlCol="0" anchor="t">
            <a:spAutoFit/>
          </a:bodyPr>
          <a:lstStyle/>
          <a:p>
            <a:pPr algn="ctr">
              <a:lnSpc>
                <a:spcPts val="5808"/>
              </a:lnSpc>
              <a:spcBef>
                <a:spcPct val="0"/>
              </a:spcBef>
            </a:pPr>
            <a:r>
              <a:rPr lang="en-US" sz="6000" b="1" spc="220" dirty="0">
                <a:solidFill>
                  <a:srgbClr val="000000"/>
                </a:solidFill>
                <a:latin typeface="+mj-lt"/>
              </a:rPr>
              <a:t>Session objectives</a:t>
            </a:r>
          </a:p>
        </p:txBody>
      </p:sp>
      <p:sp>
        <p:nvSpPr>
          <p:cNvPr id="4" name="Freeform 2">
            <a:extLst>
              <a:ext uri="{FF2B5EF4-FFF2-40B4-BE49-F238E27FC236}">
                <a16:creationId xmlns:a16="http://schemas.microsoft.com/office/drawing/2014/main" id="{0939074B-9D4F-1173-2C12-D7D53D8A5528}"/>
              </a:ext>
            </a:extLst>
          </p:cNvPr>
          <p:cNvSpPr/>
          <p:nvPr/>
        </p:nvSpPr>
        <p:spPr>
          <a:xfrm>
            <a:off x="14607866" y="139418"/>
            <a:ext cx="3297257" cy="1345920"/>
          </a:xfrm>
          <a:custGeom>
            <a:avLst/>
            <a:gdLst/>
            <a:ahLst/>
            <a:cxnLst/>
            <a:rect l="l" t="t" r="r" b="b"/>
            <a:pathLst>
              <a:path w="4417724" h="1778564">
                <a:moveTo>
                  <a:pt x="0" y="0"/>
                </a:moveTo>
                <a:lnTo>
                  <a:pt x="4417724" y="0"/>
                </a:lnTo>
                <a:lnTo>
                  <a:pt x="4417724" y="1778564"/>
                </a:lnTo>
                <a:lnTo>
                  <a:pt x="0" y="1778564"/>
                </a:lnTo>
                <a:lnTo>
                  <a:pt x="0" y="0"/>
                </a:lnTo>
                <a:close/>
              </a:path>
            </a:pathLst>
          </a:custGeom>
          <a:blipFill>
            <a:blip r:embed="rId3"/>
            <a:stretch>
              <a:fillRect/>
            </a:stretch>
          </a:blipFill>
        </p:spPr>
      </p:sp>
      <p:sp>
        <p:nvSpPr>
          <p:cNvPr id="3" name="TextBox 2">
            <a:extLst>
              <a:ext uri="{FF2B5EF4-FFF2-40B4-BE49-F238E27FC236}">
                <a16:creationId xmlns:a16="http://schemas.microsoft.com/office/drawing/2014/main" id="{8C4F26C3-347F-B4D2-EF61-95E7B37DB064}"/>
              </a:ext>
            </a:extLst>
          </p:cNvPr>
          <p:cNvSpPr txBox="1"/>
          <p:nvPr/>
        </p:nvSpPr>
        <p:spPr>
          <a:xfrm>
            <a:off x="400188" y="2324100"/>
            <a:ext cx="17143123" cy="3785652"/>
          </a:xfrm>
          <a:prstGeom prst="rect">
            <a:avLst/>
          </a:prstGeom>
          <a:noFill/>
        </p:spPr>
        <p:txBody>
          <a:bodyPr wrap="square">
            <a:spAutoFit/>
          </a:bodyPr>
          <a:lstStyle/>
          <a:p>
            <a:pPr marL="571500" indent="-571500">
              <a:buFont typeface="Courier New" panose="02070309020205020404" pitchFamily="49" charset="0"/>
              <a:buChar char="o"/>
            </a:pPr>
            <a:r>
              <a:rPr lang="en-GB" sz="4000" dirty="0">
                <a:latin typeface="+mj-lt"/>
                <a:ea typeface="Times New Roman" panose="02020603050405020304" pitchFamily="18" charset="0"/>
                <a:cs typeface="Arial" panose="020B0604020202020204" pitchFamily="34" charset="0"/>
              </a:rPr>
              <a:t>Explore and sense-make the latest policy landscape through a systems lens</a:t>
            </a:r>
          </a:p>
          <a:p>
            <a:pPr marL="571500" indent="-571500">
              <a:buFont typeface="Courier New" panose="02070309020205020404" pitchFamily="49" charset="0"/>
              <a:buChar char="o"/>
            </a:pPr>
            <a:r>
              <a:rPr lang="en-GB" sz="4000" dirty="0">
                <a:effectLst/>
                <a:latin typeface="+mj-lt"/>
                <a:ea typeface="Times New Roman" panose="02020603050405020304" pitchFamily="18" charset="0"/>
                <a:cs typeface="Arial" panose="020B0604020202020204" pitchFamily="34" charset="0"/>
              </a:rPr>
              <a:t>Further develop an understanding of the key elements of what leading collaborative systems looks like</a:t>
            </a:r>
          </a:p>
          <a:p>
            <a:pPr marL="571500" indent="-571500">
              <a:buFont typeface="Courier New" panose="02070309020205020404" pitchFamily="49" charset="0"/>
              <a:buChar char="o"/>
            </a:pPr>
            <a:r>
              <a:rPr lang="en-GB" sz="4000" dirty="0">
                <a:latin typeface="+mj-lt"/>
                <a:ea typeface="Times New Roman" panose="02020603050405020304" pitchFamily="18" charset="0"/>
                <a:cs typeface="Arial" panose="020B0604020202020204" pitchFamily="34" charset="0"/>
              </a:rPr>
              <a:t>Build relationships and take time to consider the rationale for your enquiry</a:t>
            </a:r>
          </a:p>
          <a:p>
            <a:pPr marL="571500" indent="-571500">
              <a:buFont typeface="Courier New" panose="02070309020205020404" pitchFamily="49" charset="0"/>
              <a:buChar char="o"/>
            </a:pPr>
            <a:r>
              <a:rPr lang="en-GB" sz="4000" dirty="0">
                <a:effectLst/>
                <a:latin typeface="+mj-lt"/>
                <a:ea typeface="Times New Roman" panose="02020603050405020304" pitchFamily="18" charset="0"/>
                <a:cs typeface="Arial" panose="020B0604020202020204" pitchFamily="34" charset="0"/>
              </a:rPr>
              <a:t>Provide </a:t>
            </a:r>
            <a:r>
              <a:rPr lang="en-GB" sz="4000" dirty="0">
                <a:latin typeface="+mj-lt"/>
                <a:ea typeface="Times New Roman" panose="02020603050405020304" pitchFamily="18" charset="0"/>
                <a:cs typeface="Arial" panose="020B0604020202020204" pitchFamily="34" charset="0"/>
              </a:rPr>
              <a:t>time and space </a:t>
            </a:r>
            <a:r>
              <a:rPr lang="en-GB" sz="4000" dirty="0">
                <a:effectLst/>
                <a:latin typeface="+mj-lt"/>
                <a:ea typeface="Times New Roman" panose="02020603050405020304" pitchFamily="18" charset="0"/>
                <a:cs typeface="Arial" panose="020B0604020202020204" pitchFamily="34" charset="0"/>
              </a:rPr>
              <a:t>to consider ways to support capacity to contribute to extending system leadership across a collaborative and connected system</a:t>
            </a:r>
            <a:endParaRPr lang="en-GB" sz="4000" dirty="0">
              <a:effectLst/>
              <a:latin typeface="+mj-lt"/>
              <a:ea typeface="Times New Roman" panose="02020603050405020304" pitchFamily="18" charset="0"/>
              <a:cs typeface="Times New Roman" panose="02020603050405020304" pitchFamily="18" charset="0"/>
            </a:endParaRPr>
          </a:p>
        </p:txBody>
      </p:sp>
      <p:sp>
        <p:nvSpPr>
          <p:cNvPr id="2" name="Freeform 5">
            <a:extLst>
              <a:ext uri="{FF2B5EF4-FFF2-40B4-BE49-F238E27FC236}">
                <a16:creationId xmlns:a16="http://schemas.microsoft.com/office/drawing/2014/main" id="{A2519BC7-0E9E-D5F6-130D-8C7119368B3C}"/>
              </a:ext>
            </a:extLst>
          </p:cNvPr>
          <p:cNvSpPr/>
          <p:nvPr/>
        </p:nvSpPr>
        <p:spPr>
          <a:xfrm>
            <a:off x="14589873" y="4457700"/>
            <a:ext cx="3311386" cy="5588838"/>
          </a:xfrm>
          <a:custGeom>
            <a:avLst/>
            <a:gdLst/>
            <a:ahLst/>
            <a:cxnLst/>
            <a:rect l="l" t="t" r="r" b="b"/>
            <a:pathLst>
              <a:path w="3311386" h="5588838">
                <a:moveTo>
                  <a:pt x="0" y="0"/>
                </a:moveTo>
                <a:lnTo>
                  <a:pt x="3311386" y="0"/>
                </a:lnTo>
                <a:lnTo>
                  <a:pt x="3311386" y="5588838"/>
                </a:lnTo>
                <a:lnTo>
                  <a:pt x="0" y="55888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21133027"/>
              </p:ext>
            </p:extLst>
          </p:nvPr>
        </p:nvGraphicFramePr>
        <p:xfrm>
          <a:off x="547248" y="7658100"/>
          <a:ext cx="17193504" cy="1112520"/>
        </p:xfrm>
        <a:graphic>
          <a:graphicData uri="http://schemas.openxmlformats.org/drawingml/2006/table">
            <a:tbl>
              <a:tblPr firstRow="1" bandRow="1">
                <a:tableStyleId>{F5AB1C69-6EDB-4FF4-983F-18BD219EF322}</a:tableStyleId>
              </a:tblPr>
              <a:tblGrid>
                <a:gridCol w="716396">
                  <a:extLst>
                    <a:ext uri="{9D8B030D-6E8A-4147-A177-3AD203B41FA5}">
                      <a16:colId xmlns:a16="http://schemas.microsoft.com/office/drawing/2014/main" val="2381510418"/>
                    </a:ext>
                  </a:extLst>
                </a:gridCol>
                <a:gridCol w="716396">
                  <a:extLst>
                    <a:ext uri="{9D8B030D-6E8A-4147-A177-3AD203B41FA5}">
                      <a16:colId xmlns:a16="http://schemas.microsoft.com/office/drawing/2014/main" val="838431533"/>
                    </a:ext>
                  </a:extLst>
                </a:gridCol>
                <a:gridCol w="716396">
                  <a:extLst>
                    <a:ext uri="{9D8B030D-6E8A-4147-A177-3AD203B41FA5}">
                      <a16:colId xmlns:a16="http://schemas.microsoft.com/office/drawing/2014/main" val="2866791513"/>
                    </a:ext>
                  </a:extLst>
                </a:gridCol>
                <a:gridCol w="716396">
                  <a:extLst>
                    <a:ext uri="{9D8B030D-6E8A-4147-A177-3AD203B41FA5}">
                      <a16:colId xmlns:a16="http://schemas.microsoft.com/office/drawing/2014/main" val="139088929"/>
                    </a:ext>
                  </a:extLst>
                </a:gridCol>
                <a:gridCol w="716396">
                  <a:extLst>
                    <a:ext uri="{9D8B030D-6E8A-4147-A177-3AD203B41FA5}">
                      <a16:colId xmlns:a16="http://schemas.microsoft.com/office/drawing/2014/main" val="2373447945"/>
                    </a:ext>
                  </a:extLst>
                </a:gridCol>
                <a:gridCol w="716396">
                  <a:extLst>
                    <a:ext uri="{9D8B030D-6E8A-4147-A177-3AD203B41FA5}">
                      <a16:colId xmlns:a16="http://schemas.microsoft.com/office/drawing/2014/main" val="556220035"/>
                    </a:ext>
                  </a:extLst>
                </a:gridCol>
                <a:gridCol w="716396">
                  <a:extLst>
                    <a:ext uri="{9D8B030D-6E8A-4147-A177-3AD203B41FA5}">
                      <a16:colId xmlns:a16="http://schemas.microsoft.com/office/drawing/2014/main" val="4210357685"/>
                    </a:ext>
                  </a:extLst>
                </a:gridCol>
                <a:gridCol w="716396">
                  <a:extLst>
                    <a:ext uri="{9D8B030D-6E8A-4147-A177-3AD203B41FA5}">
                      <a16:colId xmlns:a16="http://schemas.microsoft.com/office/drawing/2014/main" val="2215815876"/>
                    </a:ext>
                  </a:extLst>
                </a:gridCol>
                <a:gridCol w="716396">
                  <a:extLst>
                    <a:ext uri="{9D8B030D-6E8A-4147-A177-3AD203B41FA5}">
                      <a16:colId xmlns:a16="http://schemas.microsoft.com/office/drawing/2014/main" val="4006066225"/>
                    </a:ext>
                  </a:extLst>
                </a:gridCol>
                <a:gridCol w="716396">
                  <a:extLst>
                    <a:ext uri="{9D8B030D-6E8A-4147-A177-3AD203B41FA5}">
                      <a16:colId xmlns:a16="http://schemas.microsoft.com/office/drawing/2014/main" val="3664338237"/>
                    </a:ext>
                  </a:extLst>
                </a:gridCol>
                <a:gridCol w="716396">
                  <a:extLst>
                    <a:ext uri="{9D8B030D-6E8A-4147-A177-3AD203B41FA5}">
                      <a16:colId xmlns:a16="http://schemas.microsoft.com/office/drawing/2014/main" val="2047487140"/>
                    </a:ext>
                  </a:extLst>
                </a:gridCol>
                <a:gridCol w="716396">
                  <a:extLst>
                    <a:ext uri="{9D8B030D-6E8A-4147-A177-3AD203B41FA5}">
                      <a16:colId xmlns:a16="http://schemas.microsoft.com/office/drawing/2014/main" val="427323322"/>
                    </a:ext>
                  </a:extLst>
                </a:gridCol>
                <a:gridCol w="716396">
                  <a:extLst>
                    <a:ext uri="{9D8B030D-6E8A-4147-A177-3AD203B41FA5}">
                      <a16:colId xmlns:a16="http://schemas.microsoft.com/office/drawing/2014/main" val="2927354973"/>
                    </a:ext>
                  </a:extLst>
                </a:gridCol>
                <a:gridCol w="716396">
                  <a:extLst>
                    <a:ext uri="{9D8B030D-6E8A-4147-A177-3AD203B41FA5}">
                      <a16:colId xmlns:a16="http://schemas.microsoft.com/office/drawing/2014/main" val="4256552592"/>
                    </a:ext>
                  </a:extLst>
                </a:gridCol>
                <a:gridCol w="716396">
                  <a:extLst>
                    <a:ext uri="{9D8B030D-6E8A-4147-A177-3AD203B41FA5}">
                      <a16:colId xmlns:a16="http://schemas.microsoft.com/office/drawing/2014/main" val="764605186"/>
                    </a:ext>
                  </a:extLst>
                </a:gridCol>
                <a:gridCol w="716396">
                  <a:extLst>
                    <a:ext uri="{9D8B030D-6E8A-4147-A177-3AD203B41FA5}">
                      <a16:colId xmlns:a16="http://schemas.microsoft.com/office/drawing/2014/main" val="2493327476"/>
                    </a:ext>
                  </a:extLst>
                </a:gridCol>
                <a:gridCol w="716396">
                  <a:extLst>
                    <a:ext uri="{9D8B030D-6E8A-4147-A177-3AD203B41FA5}">
                      <a16:colId xmlns:a16="http://schemas.microsoft.com/office/drawing/2014/main" val="3790189262"/>
                    </a:ext>
                  </a:extLst>
                </a:gridCol>
                <a:gridCol w="716396">
                  <a:extLst>
                    <a:ext uri="{9D8B030D-6E8A-4147-A177-3AD203B41FA5}">
                      <a16:colId xmlns:a16="http://schemas.microsoft.com/office/drawing/2014/main" val="1324048358"/>
                    </a:ext>
                  </a:extLst>
                </a:gridCol>
                <a:gridCol w="716396">
                  <a:extLst>
                    <a:ext uri="{9D8B030D-6E8A-4147-A177-3AD203B41FA5}">
                      <a16:colId xmlns:a16="http://schemas.microsoft.com/office/drawing/2014/main" val="728016189"/>
                    </a:ext>
                  </a:extLst>
                </a:gridCol>
                <a:gridCol w="716396">
                  <a:extLst>
                    <a:ext uri="{9D8B030D-6E8A-4147-A177-3AD203B41FA5}">
                      <a16:colId xmlns:a16="http://schemas.microsoft.com/office/drawing/2014/main" val="1429759278"/>
                    </a:ext>
                  </a:extLst>
                </a:gridCol>
                <a:gridCol w="716396">
                  <a:extLst>
                    <a:ext uri="{9D8B030D-6E8A-4147-A177-3AD203B41FA5}">
                      <a16:colId xmlns:a16="http://schemas.microsoft.com/office/drawing/2014/main" val="3303490696"/>
                    </a:ext>
                  </a:extLst>
                </a:gridCol>
                <a:gridCol w="716396">
                  <a:extLst>
                    <a:ext uri="{9D8B030D-6E8A-4147-A177-3AD203B41FA5}">
                      <a16:colId xmlns:a16="http://schemas.microsoft.com/office/drawing/2014/main" val="686623731"/>
                    </a:ext>
                  </a:extLst>
                </a:gridCol>
                <a:gridCol w="716396">
                  <a:extLst>
                    <a:ext uri="{9D8B030D-6E8A-4147-A177-3AD203B41FA5}">
                      <a16:colId xmlns:a16="http://schemas.microsoft.com/office/drawing/2014/main" val="3738468738"/>
                    </a:ext>
                  </a:extLst>
                </a:gridCol>
                <a:gridCol w="716396">
                  <a:extLst>
                    <a:ext uri="{9D8B030D-6E8A-4147-A177-3AD203B41FA5}">
                      <a16:colId xmlns:a16="http://schemas.microsoft.com/office/drawing/2014/main" val="3580271373"/>
                    </a:ext>
                  </a:extLst>
                </a:gridCol>
              </a:tblGrid>
              <a:tr h="556260">
                <a:tc>
                  <a:txBody>
                    <a:bodyPr/>
                    <a:lstStyle/>
                    <a:p>
                      <a:r>
                        <a:rPr lang="en-GB" sz="2700" dirty="0"/>
                        <a:t>M</a:t>
                      </a:r>
                    </a:p>
                  </a:txBody>
                  <a:tcPr marL="137160" marR="137160" marT="68580" marB="68580"/>
                </a:tc>
                <a:tc>
                  <a:txBody>
                    <a:bodyPr/>
                    <a:lstStyle/>
                    <a:p>
                      <a:r>
                        <a:rPr lang="en-GB" sz="2700" dirty="0"/>
                        <a:t>J</a:t>
                      </a:r>
                    </a:p>
                  </a:txBody>
                  <a:tcPr marL="137160" marR="137160" marT="68580" marB="68580"/>
                </a:tc>
                <a:tc>
                  <a:txBody>
                    <a:bodyPr/>
                    <a:lstStyle/>
                    <a:p>
                      <a:r>
                        <a:rPr lang="en-GB" sz="2700" dirty="0"/>
                        <a:t>J</a:t>
                      </a:r>
                    </a:p>
                  </a:txBody>
                  <a:tcPr marL="137160" marR="137160" marT="68580" marB="68580"/>
                </a:tc>
                <a:tc>
                  <a:txBody>
                    <a:bodyPr/>
                    <a:lstStyle/>
                    <a:p>
                      <a:r>
                        <a:rPr lang="en-GB" sz="2700" dirty="0"/>
                        <a:t>A</a:t>
                      </a:r>
                    </a:p>
                  </a:txBody>
                  <a:tcPr marL="137160" marR="137160" marT="68580" marB="68580"/>
                </a:tc>
                <a:tc>
                  <a:txBody>
                    <a:bodyPr/>
                    <a:lstStyle/>
                    <a:p>
                      <a:r>
                        <a:rPr lang="en-GB" sz="2700" dirty="0"/>
                        <a:t>S</a:t>
                      </a:r>
                    </a:p>
                  </a:txBody>
                  <a:tcPr marL="137160" marR="137160" marT="68580" marB="68580"/>
                </a:tc>
                <a:tc>
                  <a:txBody>
                    <a:bodyPr/>
                    <a:lstStyle/>
                    <a:p>
                      <a:r>
                        <a:rPr lang="en-GB" sz="2700" dirty="0"/>
                        <a:t>O</a:t>
                      </a:r>
                    </a:p>
                  </a:txBody>
                  <a:tcPr marL="137160" marR="137160" marT="68580" marB="68580"/>
                </a:tc>
                <a:tc>
                  <a:txBody>
                    <a:bodyPr/>
                    <a:lstStyle/>
                    <a:p>
                      <a:r>
                        <a:rPr lang="en-GB" sz="2700" dirty="0"/>
                        <a:t>N</a:t>
                      </a:r>
                    </a:p>
                  </a:txBody>
                  <a:tcPr marL="137160" marR="137160" marT="68580" marB="68580"/>
                </a:tc>
                <a:tc>
                  <a:txBody>
                    <a:bodyPr/>
                    <a:lstStyle/>
                    <a:p>
                      <a:r>
                        <a:rPr lang="en-GB" sz="2700" dirty="0"/>
                        <a:t>D</a:t>
                      </a:r>
                    </a:p>
                  </a:txBody>
                  <a:tcPr marL="137160" marR="137160" marT="68580" marB="68580"/>
                </a:tc>
                <a:tc>
                  <a:txBody>
                    <a:bodyPr/>
                    <a:lstStyle/>
                    <a:p>
                      <a:r>
                        <a:rPr lang="en-GB" sz="2700" dirty="0"/>
                        <a:t>J</a:t>
                      </a:r>
                    </a:p>
                  </a:txBody>
                  <a:tcPr marL="137160" marR="137160" marT="68580" marB="68580"/>
                </a:tc>
                <a:tc>
                  <a:txBody>
                    <a:bodyPr/>
                    <a:lstStyle/>
                    <a:p>
                      <a:r>
                        <a:rPr lang="en-GB" sz="2700" dirty="0"/>
                        <a:t>F</a:t>
                      </a:r>
                    </a:p>
                  </a:txBody>
                  <a:tcPr marL="137160" marR="137160" marT="68580" marB="68580"/>
                </a:tc>
                <a:tc>
                  <a:txBody>
                    <a:bodyPr/>
                    <a:lstStyle/>
                    <a:p>
                      <a:r>
                        <a:rPr lang="en-GB" sz="2700" dirty="0"/>
                        <a:t>M</a:t>
                      </a:r>
                    </a:p>
                  </a:txBody>
                  <a:tcPr marL="137160" marR="137160" marT="68580" marB="68580"/>
                </a:tc>
                <a:tc>
                  <a:txBody>
                    <a:bodyPr/>
                    <a:lstStyle/>
                    <a:p>
                      <a:r>
                        <a:rPr lang="en-GB" sz="2700" dirty="0"/>
                        <a:t>A</a:t>
                      </a:r>
                    </a:p>
                  </a:txBody>
                  <a:tcPr marL="137160" marR="137160" marT="68580" marB="68580"/>
                </a:tc>
                <a:tc>
                  <a:txBody>
                    <a:bodyPr/>
                    <a:lstStyle/>
                    <a:p>
                      <a:r>
                        <a:rPr lang="en-GB" sz="2700" dirty="0"/>
                        <a:t>M</a:t>
                      </a:r>
                    </a:p>
                  </a:txBody>
                  <a:tcPr marL="137160" marR="137160" marT="68580" marB="68580"/>
                </a:tc>
                <a:tc>
                  <a:txBody>
                    <a:bodyPr/>
                    <a:lstStyle/>
                    <a:p>
                      <a:r>
                        <a:rPr lang="en-GB" sz="2700" dirty="0"/>
                        <a:t>J</a:t>
                      </a:r>
                    </a:p>
                  </a:txBody>
                  <a:tcPr marL="137160" marR="137160" marT="68580" marB="68580"/>
                </a:tc>
                <a:tc>
                  <a:txBody>
                    <a:bodyPr/>
                    <a:lstStyle/>
                    <a:p>
                      <a:r>
                        <a:rPr lang="en-GB" sz="2700" dirty="0"/>
                        <a:t>J</a:t>
                      </a:r>
                    </a:p>
                  </a:txBody>
                  <a:tcPr marL="137160" marR="137160" marT="68580" marB="68580"/>
                </a:tc>
                <a:tc>
                  <a:txBody>
                    <a:bodyPr/>
                    <a:lstStyle/>
                    <a:p>
                      <a:r>
                        <a:rPr lang="en-GB" sz="2700" dirty="0"/>
                        <a:t>A</a:t>
                      </a:r>
                    </a:p>
                  </a:txBody>
                  <a:tcPr marL="137160" marR="137160" marT="68580" marB="68580"/>
                </a:tc>
                <a:tc>
                  <a:txBody>
                    <a:bodyPr/>
                    <a:lstStyle/>
                    <a:p>
                      <a:r>
                        <a:rPr lang="en-GB" sz="2700" dirty="0"/>
                        <a:t>S</a:t>
                      </a:r>
                    </a:p>
                  </a:txBody>
                  <a:tcPr marL="137160" marR="137160" marT="68580" marB="68580"/>
                </a:tc>
                <a:tc>
                  <a:txBody>
                    <a:bodyPr/>
                    <a:lstStyle/>
                    <a:p>
                      <a:r>
                        <a:rPr lang="en-GB" sz="2700" dirty="0"/>
                        <a:t>O</a:t>
                      </a:r>
                    </a:p>
                  </a:txBody>
                  <a:tcPr marL="137160" marR="137160" marT="68580" marB="68580"/>
                </a:tc>
                <a:tc>
                  <a:txBody>
                    <a:bodyPr/>
                    <a:lstStyle/>
                    <a:p>
                      <a:r>
                        <a:rPr lang="en-GB" sz="2700" dirty="0"/>
                        <a:t>N</a:t>
                      </a:r>
                    </a:p>
                  </a:txBody>
                  <a:tcPr marL="137160" marR="137160" marT="68580" marB="68580"/>
                </a:tc>
                <a:tc>
                  <a:txBody>
                    <a:bodyPr/>
                    <a:lstStyle/>
                    <a:p>
                      <a:r>
                        <a:rPr lang="en-GB" sz="2700" dirty="0"/>
                        <a:t>D</a:t>
                      </a:r>
                    </a:p>
                  </a:txBody>
                  <a:tcPr marL="137160" marR="137160" marT="68580" marB="68580"/>
                </a:tc>
                <a:tc>
                  <a:txBody>
                    <a:bodyPr/>
                    <a:lstStyle/>
                    <a:p>
                      <a:r>
                        <a:rPr lang="en-GB" sz="2700" dirty="0"/>
                        <a:t>J</a:t>
                      </a:r>
                    </a:p>
                  </a:txBody>
                  <a:tcPr marL="137160" marR="137160" marT="68580" marB="68580"/>
                </a:tc>
                <a:tc>
                  <a:txBody>
                    <a:bodyPr/>
                    <a:lstStyle/>
                    <a:p>
                      <a:r>
                        <a:rPr lang="en-GB" sz="2700" dirty="0"/>
                        <a:t>F</a:t>
                      </a:r>
                    </a:p>
                  </a:txBody>
                  <a:tcPr marL="137160" marR="137160" marT="68580" marB="68580"/>
                </a:tc>
                <a:tc>
                  <a:txBody>
                    <a:bodyPr/>
                    <a:lstStyle/>
                    <a:p>
                      <a:r>
                        <a:rPr lang="en-GB" sz="2700" dirty="0"/>
                        <a:t>M</a:t>
                      </a:r>
                    </a:p>
                  </a:txBody>
                  <a:tcPr marL="137160" marR="137160" marT="68580" marB="68580"/>
                </a:tc>
                <a:tc>
                  <a:txBody>
                    <a:bodyPr/>
                    <a:lstStyle/>
                    <a:p>
                      <a:r>
                        <a:rPr lang="en-GB" sz="2700" dirty="0"/>
                        <a:t>A</a:t>
                      </a:r>
                    </a:p>
                  </a:txBody>
                  <a:tcPr marL="137160" marR="137160" marT="68580" marB="68580"/>
                </a:tc>
                <a:extLst>
                  <a:ext uri="{0D108BD9-81ED-4DB2-BD59-A6C34878D82A}">
                    <a16:rowId xmlns:a16="http://schemas.microsoft.com/office/drawing/2014/main" val="854136637"/>
                  </a:ext>
                </a:extLst>
              </a:tr>
              <a:tr h="556260">
                <a:tc gridSpan="8">
                  <a:txBody>
                    <a:bodyPr/>
                    <a:lstStyle/>
                    <a:p>
                      <a:r>
                        <a:rPr lang="en-GB" sz="2700" dirty="0"/>
                        <a:t>2021</a:t>
                      </a:r>
                    </a:p>
                  </a:txBody>
                  <a:tcPr marL="137160" marR="137160" marT="68580" marB="6858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dirty="0"/>
                    </a:p>
                  </a:txBody>
                  <a:tcPr/>
                </a:tc>
                <a:tc gridSpan="12">
                  <a:txBody>
                    <a:bodyPr/>
                    <a:lstStyle/>
                    <a:p>
                      <a:r>
                        <a:rPr lang="en-GB" sz="2700" dirty="0"/>
                        <a:t>2022</a:t>
                      </a:r>
                    </a:p>
                  </a:txBody>
                  <a:tcPr marL="137160" marR="137160" marT="68580" marB="68580"/>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gridSpan="4">
                  <a:txBody>
                    <a:bodyPr/>
                    <a:lstStyle/>
                    <a:p>
                      <a:r>
                        <a:rPr lang="en-GB" sz="2700" dirty="0"/>
                        <a:t>2023</a:t>
                      </a:r>
                    </a:p>
                  </a:txBody>
                  <a:tcPr marL="137160" marR="137160" marT="68580" marB="68580"/>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4075135339"/>
                  </a:ext>
                </a:extLst>
              </a:tr>
            </a:tbl>
          </a:graphicData>
        </a:graphic>
      </p:graphicFrame>
      <p:cxnSp>
        <p:nvCxnSpPr>
          <p:cNvPr id="3" name="Straight Arrow Connector 2"/>
          <p:cNvCxnSpPr/>
          <p:nvPr/>
        </p:nvCxnSpPr>
        <p:spPr>
          <a:xfrm>
            <a:off x="3979859" y="4019753"/>
            <a:ext cx="8117" cy="349082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 name="TextBox 3"/>
          <p:cNvSpPr txBox="1"/>
          <p:nvPr/>
        </p:nvSpPr>
        <p:spPr>
          <a:xfrm>
            <a:off x="3831170" y="3025310"/>
            <a:ext cx="1961371" cy="923330"/>
          </a:xfrm>
          <a:prstGeom prst="rect">
            <a:avLst/>
          </a:prstGeom>
          <a:noFill/>
        </p:spPr>
        <p:txBody>
          <a:bodyPr wrap="none" rtlCol="0">
            <a:spAutoFit/>
          </a:bodyPr>
          <a:lstStyle/>
          <a:p>
            <a:pPr defTabSz="1371600">
              <a:defRPr/>
            </a:pPr>
            <a:r>
              <a:rPr lang="en-GB" sz="2700" dirty="0">
                <a:solidFill>
                  <a:prstClr val="black"/>
                </a:solidFill>
                <a:latin typeface="Calibri" panose="020F0502020204030204"/>
              </a:rPr>
              <a:t>Consultation</a:t>
            </a:r>
          </a:p>
          <a:p>
            <a:pPr defTabSz="1371600">
              <a:defRPr/>
            </a:pPr>
            <a:r>
              <a:rPr lang="en-GB" sz="2700" dirty="0">
                <a:solidFill>
                  <a:prstClr val="black"/>
                </a:solidFill>
                <a:latin typeface="Calibri" panose="020F0502020204030204"/>
              </a:rPr>
              <a:t>Launch</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79858" y="969192"/>
            <a:ext cx="1387263" cy="1958877"/>
          </a:xfrm>
          <a:prstGeom prst="rect">
            <a:avLst/>
          </a:prstGeom>
          <a:ln>
            <a:solidFill>
              <a:schemeClr val="tx1"/>
            </a:solidFill>
          </a:ln>
        </p:spPr>
      </p:pic>
      <p:cxnSp>
        <p:nvCxnSpPr>
          <p:cNvPr id="6" name="Straight Arrow Connector 5"/>
          <p:cNvCxnSpPr/>
          <p:nvPr/>
        </p:nvCxnSpPr>
        <p:spPr>
          <a:xfrm flipH="1">
            <a:off x="8033973" y="4099403"/>
            <a:ext cx="222" cy="341117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56196" y="1900361"/>
            <a:ext cx="1406412" cy="1988651"/>
          </a:xfrm>
          <a:prstGeom prst="rect">
            <a:avLst/>
          </a:prstGeom>
        </p:spPr>
      </p:pic>
      <p:sp>
        <p:nvSpPr>
          <p:cNvPr id="12" name="TextBox 11"/>
          <p:cNvSpPr txBox="1"/>
          <p:nvPr/>
        </p:nvSpPr>
        <p:spPr>
          <a:xfrm>
            <a:off x="7865207" y="5736221"/>
            <a:ext cx="1422184" cy="923330"/>
          </a:xfrm>
          <a:prstGeom prst="rect">
            <a:avLst/>
          </a:prstGeom>
          <a:solidFill>
            <a:schemeClr val="bg1"/>
          </a:solidFill>
        </p:spPr>
        <p:txBody>
          <a:bodyPr wrap="none" rtlCol="0">
            <a:spAutoFit/>
          </a:bodyPr>
          <a:lstStyle/>
          <a:p>
            <a:pPr algn="ctr" defTabSz="1371600">
              <a:defRPr/>
            </a:pPr>
            <a:r>
              <a:rPr lang="en-GB" sz="2700" dirty="0">
                <a:solidFill>
                  <a:prstClr val="black">
                    <a:lumMod val="50000"/>
                    <a:lumOff val="50000"/>
                  </a:prstClr>
                </a:solidFill>
                <a:latin typeface="Calibri" panose="020F0502020204030204"/>
              </a:rPr>
              <a:t>Financial</a:t>
            </a:r>
          </a:p>
          <a:p>
            <a:pPr algn="ctr" defTabSz="1371600">
              <a:defRPr/>
            </a:pPr>
            <a:r>
              <a:rPr lang="en-GB" sz="2700" dirty="0">
                <a:solidFill>
                  <a:prstClr val="black">
                    <a:lumMod val="50000"/>
                    <a:lumOff val="50000"/>
                  </a:prstClr>
                </a:solidFill>
                <a:latin typeface="Calibri" panose="020F0502020204030204"/>
              </a:rPr>
              <a:t>Year</a:t>
            </a:r>
          </a:p>
        </p:txBody>
      </p:sp>
      <p:cxnSp>
        <p:nvCxnSpPr>
          <p:cNvPr id="13" name="Straight Arrow Connector 12"/>
          <p:cNvCxnSpPr>
            <a:cxnSpLocks/>
          </p:cNvCxnSpPr>
          <p:nvPr/>
        </p:nvCxnSpPr>
        <p:spPr>
          <a:xfrm>
            <a:off x="11481990" y="6120540"/>
            <a:ext cx="19146" cy="139004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4" name="TextBox 13"/>
          <p:cNvSpPr txBox="1"/>
          <p:nvPr/>
        </p:nvSpPr>
        <p:spPr>
          <a:xfrm>
            <a:off x="10496480" y="5122523"/>
            <a:ext cx="1116010" cy="1338828"/>
          </a:xfrm>
          <a:prstGeom prst="rect">
            <a:avLst/>
          </a:prstGeom>
          <a:noFill/>
        </p:spPr>
        <p:txBody>
          <a:bodyPr wrap="none" rtlCol="0">
            <a:spAutoFit/>
          </a:bodyPr>
          <a:lstStyle/>
          <a:p>
            <a:pPr algn="ctr" defTabSz="1371600">
              <a:defRPr/>
            </a:pPr>
            <a:r>
              <a:rPr lang="en-GB" sz="2700" dirty="0">
                <a:latin typeface="Calibri" panose="020F0502020204030204"/>
              </a:rPr>
              <a:t>New</a:t>
            </a:r>
          </a:p>
          <a:p>
            <a:pPr algn="ctr" defTabSz="1371600">
              <a:defRPr/>
            </a:pPr>
            <a:r>
              <a:rPr lang="en-GB" sz="2700" dirty="0">
                <a:latin typeface="Calibri" panose="020F0502020204030204"/>
              </a:rPr>
              <a:t>School</a:t>
            </a:r>
          </a:p>
          <a:p>
            <a:pPr algn="ctr" defTabSz="1371600">
              <a:defRPr/>
            </a:pPr>
            <a:r>
              <a:rPr lang="en-GB" sz="2700" dirty="0">
                <a:latin typeface="Calibri" panose="020F0502020204030204"/>
              </a:rPr>
              <a:t>Year</a:t>
            </a:r>
          </a:p>
        </p:txBody>
      </p:sp>
      <p:cxnSp>
        <p:nvCxnSpPr>
          <p:cNvPr id="15" name="Straight Arrow Connector 14"/>
          <p:cNvCxnSpPr/>
          <p:nvPr/>
        </p:nvCxnSpPr>
        <p:spPr>
          <a:xfrm flipH="1">
            <a:off x="9387001" y="5721104"/>
            <a:ext cx="12312" cy="187892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9" name="Straight Arrow Connector 18"/>
          <p:cNvCxnSpPr/>
          <p:nvPr/>
        </p:nvCxnSpPr>
        <p:spPr>
          <a:xfrm>
            <a:off x="8558280" y="6696665"/>
            <a:ext cx="18020" cy="88716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 name="Straight Arrow Connector 19"/>
          <p:cNvCxnSpPr>
            <a:cxnSpLocks/>
            <a:stCxn id="21" idx="2"/>
          </p:cNvCxnSpPr>
          <p:nvPr/>
        </p:nvCxnSpPr>
        <p:spPr>
          <a:xfrm flipH="1">
            <a:off x="12286227" y="5349482"/>
            <a:ext cx="5508" cy="224499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1" name="TextBox 20"/>
          <p:cNvSpPr txBox="1"/>
          <p:nvPr/>
        </p:nvSpPr>
        <p:spPr>
          <a:xfrm>
            <a:off x="11849947" y="4426152"/>
            <a:ext cx="883575" cy="923330"/>
          </a:xfrm>
          <a:prstGeom prst="rect">
            <a:avLst/>
          </a:prstGeom>
          <a:noFill/>
        </p:spPr>
        <p:txBody>
          <a:bodyPr wrap="none" rtlCol="0">
            <a:spAutoFit/>
          </a:bodyPr>
          <a:lstStyle/>
          <a:p>
            <a:pPr algn="ctr" defTabSz="1371600">
              <a:defRPr/>
            </a:pPr>
            <a:r>
              <a:rPr lang="en-GB" sz="2700" dirty="0" err="1">
                <a:solidFill>
                  <a:schemeClr val="bg1"/>
                </a:solidFill>
                <a:latin typeface="Calibri" panose="020F0502020204030204"/>
              </a:rPr>
              <a:t>SLF</a:t>
            </a:r>
            <a:endParaRPr lang="en-GB" sz="2700" dirty="0">
              <a:solidFill>
                <a:schemeClr val="bg1"/>
              </a:solidFill>
              <a:latin typeface="Calibri" panose="020F0502020204030204"/>
            </a:endParaRPr>
          </a:p>
          <a:p>
            <a:pPr algn="ctr" defTabSz="1371600">
              <a:defRPr/>
            </a:pPr>
            <a:r>
              <a:rPr lang="en-GB" sz="2700" dirty="0">
                <a:solidFill>
                  <a:schemeClr val="bg1"/>
                </a:solidFill>
                <a:latin typeface="Calibri" panose="020F0502020204030204"/>
              </a:rPr>
              <a:t>2022</a:t>
            </a:r>
          </a:p>
        </p:txBody>
      </p:sp>
      <p:cxnSp>
        <p:nvCxnSpPr>
          <p:cNvPr id="25" name="Straight Arrow Connector 24"/>
          <p:cNvCxnSpPr>
            <a:cxnSpLocks/>
          </p:cNvCxnSpPr>
          <p:nvPr/>
        </p:nvCxnSpPr>
        <p:spPr>
          <a:xfrm>
            <a:off x="12210781" y="3623463"/>
            <a:ext cx="2259894" cy="26055"/>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2097992" y="2928070"/>
            <a:ext cx="3735318" cy="507831"/>
          </a:xfrm>
          <a:prstGeom prst="rect">
            <a:avLst/>
          </a:prstGeom>
          <a:noFill/>
        </p:spPr>
        <p:txBody>
          <a:bodyPr wrap="none" rtlCol="0">
            <a:spAutoFit/>
          </a:bodyPr>
          <a:lstStyle/>
          <a:p>
            <a:pPr defTabSz="1371600">
              <a:defRPr/>
            </a:pPr>
            <a:r>
              <a:rPr lang="en-GB" sz="2700" b="1" dirty="0">
                <a:solidFill>
                  <a:prstClr val="black"/>
                </a:solidFill>
                <a:latin typeface="Calibri" panose="020F0502020204030204"/>
              </a:rPr>
              <a:t>National Discussion (ND)</a:t>
            </a:r>
          </a:p>
        </p:txBody>
      </p:sp>
      <p:pic>
        <p:nvPicPr>
          <p:cNvPr id="30" name="Picture 2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325129" y="969192"/>
            <a:ext cx="1439148" cy="1958877"/>
          </a:xfrm>
          <a:prstGeom prst="rect">
            <a:avLst/>
          </a:prstGeom>
          <a:ln>
            <a:solidFill>
              <a:schemeClr val="tx1"/>
            </a:solidFill>
          </a:ln>
        </p:spPr>
      </p:pic>
      <p:cxnSp>
        <p:nvCxnSpPr>
          <p:cNvPr id="31" name="Straight Arrow Connector 30"/>
          <p:cNvCxnSpPr/>
          <p:nvPr/>
        </p:nvCxnSpPr>
        <p:spPr>
          <a:xfrm>
            <a:off x="3455552" y="3165950"/>
            <a:ext cx="56381" cy="439195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33" name="Picture 2">
            <a:extLst>
              <a:ext uri="{FF2B5EF4-FFF2-40B4-BE49-F238E27FC236}">
                <a16:creationId xmlns:a16="http://schemas.microsoft.com/office/drawing/2014/main" id="{DD1461BD-4189-4B03-9565-908495F0E9B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7136" y="3752000"/>
            <a:ext cx="1509027" cy="1993949"/>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cxnSp>
        <p:nvCxnSpPr>
          <p:cNvPr id="34" name="Straight Arrow Connector 33"/>
          <p:cNvCxnSpPr/>
          <p:nvPr/>
        </p:nvCxnSpPr>
        <p:spPr>
          <a:xfrm>
            <a:off x="1588449" y="5966078"/>
            <a:ext cx="8117" cy="153943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36" name="Picture 3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398390" y="1722673"/>
            <a:ext cx="1383470" cy="1973030"/>
          </a:xfrm>
          <a:prstGeom prst="rect">
            <a:avLst/>
          </a:prstGeom>
          <a:ln>
            <a:solidFill>
              <a:schemeClr val="tx1"/>
            </a:solidFill>
          </a:ln>
        </p:spPr>
      </p:pic>
      <p:cxnSp>
        <p:nvCxnSpPr>
          <p:cNvPr id="38" name="Straight Arrow Connector 37"/>
          <p:cNvCxnSpPr>
            <a:cxnSpLocks/>
          </p:cNvCxnSpPr>
          <p:nvPr/>
        </p:nvCxnSpPr>
        <p:spPr>
          <a:xfrm flipH="1">
            <a:off x="9707097" y="3843221"/>
            <a:ext cx="42609" cy="37146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6" name="TextBox 45"/>
          <p:cNvSpPr txBox="1"/>
          <p:nvPr/>
        </p:nvSpPr>
        <p:spPr>
          <a:xfrm>
            <a:off x="116765" y="5809571"/>
            <a:ext cx="1189941" cy="923330"/>
          </a:xfrm>
          <a:prstGeom prst="rect">
            <a:avLst/>
          </a:prstGeom>
          <a:noFill/>
        </p:spPr>
        <p:txBody>
          <a:bodyPr wrap="none" rtlCol="0">
            <a:spAutoFit/>
          </a:bodyPr>
          <a:lstStyle/>
          <a:p>
            <a:pPr defTabSz="1371600">
              <a:defRPr/>
            </a:pPr>
            <a:r>
              <a:rPr lang="en-GB" sz="2700" dirty="0">
                <a:solidFill>
                  <a:prstClr val="black"/>
                </a:solidFill>
                <a:latin typeface="Calibri" panose="020F0502020204030204"/>
              </a:rPr>
              <a:t>OECD</a:t>
            </a:r>
          </a:p>
          <a:p>
            <a:pPr defTabSz="1371600">
              <a:defRPr/>
            </a:pPr>
            <a:r>
              <a:rPr lang="en-GB" sz="2700" dirty="0">
                <a:solidFill>
                  <a:prstClr val="black"/>
                </a:solidFill>
                <a:latin typeface="Calibri" panose="020F0502020204030204"/>
              </a:rPr>
              <a:t>Review</a:t>
            </a:r>
          </a:p>
        </p:txBody>
      </p:sp>
      <p:sp>
        <p:nvSpPr>
          <p:cNvPr id="47" name="TextBox 46"/>
          <p:cNvSpPr txBox="1"/>
          <p:nvPr/>
        </p:nvSpPr>
        <p:spPr>
          <a:xfrm>
            <a:off x="2263727" y="3033794"/>
            <a:ext cx="1220014" cy="923330"/>
          </a:xfrm>
          <a:prstGeom prst="rect">
            <a:avLst/>
          </a:prstGeom>
          <a:noFill/>
        </p:spPr>
        <p:txBody>
          <a:bodyPr wrap="none" rtlCol="0">
            <a:spAutoFit/>
          </a:bodyPr>
          <a:lstStyle/>
          <a:p>
            <a:pPr algn="r" defTabSz="1371600">
              <a:defRPr/>
            </a:pPr>
            <a:r>
              <a:rPr lang="en-GB" sz="2700" dirty="0">
                <a:solidFill>
                  <a:prstClr val="black"/>
                </a:solidFill>
                <a:latin typeface="Calibri" panose="020F0502020204030204"/>
              </a:rPr>
              <a:t>Stobart</a:t>
            </a:r>
          </a:p>
          <a:p>
            <a:pPr algn="r" defTabSz="1371600">
              <a:defRPr/>
            </a:pPr>
            <a:r>
              <a:rPr lang="en-GB" sz="2700" dirty="0">
                <a:solidFill>
                  <a:prstClr val="black"/>
                </a:solidFill>
                <a:latin typeface="Calibri" panose="020F0502020204030204"/>
              </a:rPr>
              <a:t>Review</a:t>
            </a:r>
          </a:p>
        </p:txBody>
      </p:sp>
      <p:sp>
        <p:nvSpPr>
          <p:cNvPr id="49" name="TextBox 48"/>
          <p:cNvSpPr txBox="1"/>
          <p:nvPr/>
        </p:nvSpPr>
        <p:spPr>
          <a:xfrm>
            <a:off x="4736334" y="6570547"/>
            <a:ext cx="2277034" cy="830997"/>
          </a:xfrm>
          <a:prstGeom prst="rect">
            <a:avLst/>
          </a:prstGeom>
          <a:noFill/>
        </p:spPr>
        <p:txBody>
          <a:bodyPr wrap="none" rtlCol="0">
            <a:spAutoFit/>
          </a:bodyPr>
          <a:lstStyle/>
          <a:p>
            <a:pPr defTabSz="1371600">
              <a:defRPr/>
            </a:pPr>
            <a:r>
              <a:rPr lang="en-GB" sz="2400" b="1" dirty="0">
                <a:solidFill>
                  <a:srgbClr val="FF0000"/>
                </a:solidFill>
                <a:latin typeface="Calibri" panose="020F0502020204030204"/>
              </a:rPr>
              <a:t>Implementation</a:t>
            </a:r>
          </a:p>
          <a:p>
            <a:pPr defTabSz="1371600">
              <a:defRPr/>
            </a:pPr>
            <a:r>
              <a:rPr lang="en-GB" sz="2400" b="1" dirty="0">
                <a:solidFill>
                  <a:srgbClr val="FF0000"/>
                </a:solidFill>
                <a:latin typeface="Calibri" panose="020F0502020204030204"/>
              </a:rPr>
              <a:t>Framework </a:t>
            </a:r>
            <a:r>
              <a:rPr lang="en-GB" sz="2400" b="1" dirty="0" err="1">
                <a:solidFill>
                  <a:srgbClr val="FF0000"/>
                </a:solidFill>
                <a:latin typeface="Calibri" panose="020F0502020204030204"/>
              </a:rPr>
              <a:t>V1.0</a:t>
            </a:r>
            <a:endParaRPr lang="en-GB" sz="2400" b="1" dirty="0">
              <a:solidFill>
                <a:srgbClr val="FF0000"/>
              </a:solidFill>
              <a:latin typeface="Calibri" panose="020F0502020204030204"/>
            </a:endParaRPr>
          </a:p>
        </p:txBody>
      </p:sp>
      <p:sp>
        <p:nvSpPr>
          <p:cNvPr id="51" name="TextBox 50"/>
          <p:cNvSpPr txBox="1"/>
          <p:nvPr/>
        </p:nvSpPr>
        <p:spPr>
          <a:xfrm>
            <a:off x="6822001" y="3917048"/>
            <a:ext cx="1189941" cy="923330"/>
          </a:xfrm>
          <a:prstGeom prst="rect">
            <a:avLst/>
          </a:prstGeom>
          <a:noFill/>
        </p:spPr>
        <p:txBody>
          <a:bodyPr wrap="none" rtlCol="0">
            <a:spAutoFit/>
          </a:bodyPr>
          <a:lstStyle/>
          <a:p>
            <a:pPr algn="r" defTabSz="1371600">
              <a:defRPr/>
            </a:pPr>
            <a:r>
              <a:rPr lang="en-GB" sz="2700" dirty="0">
                <a:solidFill>
                  <a:prstClr val="black"/>
                </a:solidFill>
                <a:latin typeface="Calibri" panose="020F0502020204030204"/>
              </a:rPr>
              <a:t>Muir</a:t>
            </a:r>
          </a:p>
          <a:p>
            <a:pPr algn="r" defTabSz="1371600">
              <a:defRPr/>
            </a:pPr>
            <a:r>
              <a:rPr lang="en-GB" sz="2700" dirty="0">
                <a:solidFill>
                  <a:prstClr val="black"/>
                </a:solidFill>
                <a:latin typeface="Calibri" panose="020F0502020204030204"/>
              </a:rPr>
              <a:t>Review</a:t>
            </a:r>
          </a:p>
        </p:txBody>
      </p:sp>
      <p:pic>
        <p:nvPicPr>
          <p:cNvPr id="40" name="Picture 3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469488" y="1996729"/>
            <a:ext cx="3079881" cy="968462"/>
          </a:xfrm>
          <a:prstGeom prst="rect">
            <a:avLst/>
          </a:prstGeom>
        </p:spPr>
      </p:pic>
      <p:cxnSp>
        <p:nvCxnSpPr>
          <p:cNvPr id="50" name="Straight Arrow Connector 49"/>
          <p:cNvCxnSpPr/>
          <p:nvPr/>
        </p:nvCxnSpPr>
        <p:spPr>
          <a:xfrm>
            <a:off x="14363489" y="6702435"/>
            <a:ext cx="18020" cy="88716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52" name="TextBox 51"/>
          <p:cNvSpPr txBox="1"/>
          <p:nvPr/>
        </p:nvSpPr>
        <p:spPr>
          <a:xfrm>
            <a:off x="13375169" y="5212245"/>
            <a:ext cx="1919372" cy="1338828"/>
          </a:xfrm>
          <a:prstGeom prst="rect">
            <a:avLst/>
          </a:prstGeom>
          <a:solidFill>
            <a:schemeClr val="bg1"/>
          </a:solidFill>
        </p:spPr>
        <p:txBody>
          <a:bodyPr wrap="none" rtlCol="0">
            <a:spAutoFit/>
          </a:bodyPr>
          <a:lstStyle/>
          <a:p>
            <a:pPr algn="ctr" defTabSz="1371600">
              <a:defRPr/>
            </a:pPr>
            <a:r>
              <a:rPr lang="en-GB" sz="2700" dirty="0">
                <a:solidFill>
                  <a:prstClr val="black"/>
                </a:solidFill>
                <a:latin typeface="Calibri" panose="020F0502020204030204"/>
              </a:rPr>
              <a:t>New Agency</a:t>
            </a:r>
          </a:p>
          <a:p>
            <a:pPr algn="ctr" defTabSz="1371600">
              <a:defRPr/>
            </a:pPr>
            <a:r>
              <a:rPr lang="en-GB" sz="2700" dirty="0">
                <a:solidFill>
                  <a:prstClr val="black"/>
                </a:solidFill>
                <a:latin typeface="Calibri" panose="020F0502020204030204"/>
              </a:rPr>
              <a:t>High level</a:t>
            </a:r>
          </a:p>
          <a:p>
            <a:pPr algn="ctr" defTabSz="1371600">
              <a:defRPr/>
            </a:pPr>
            <a:r>
              <a:rPr lang="en-GB" sz="2700" dirty="0">
                <a:solidFill>
                  <a:prstClr val="black"/>
                </a:solidFill>
                <a:latin typeface="Calibri" panose="020F0502020204030204"/>
              </a:rPr>
              <a:t>Blueprints</a:t>
            </a:r>
          </a:p>
        </p:txBody>
      </p:sp>
      <p:cxnSp>
        <p:nvCxnSpPr>
          <p:cNvPr id="10" name="Straight Arrow Connector 9">
            <a:extLst>
              <a:ext uri="{FF2B5EF4-FFF2-40B4-BE49-F238E27FC236}">
                <a16:creationId xmlns:a16="http://schemas.microsoft.com/office/drawing/2014/main" id="{9FF3A4A9-300F-F5F0-DC31-EDBB55406348}"/>
              </a:ext>
            </a:extLst>
          </p:cNvPr>
          <p:cNvCxnSpPr/>
          <p:nvPr/>
        </p:nvCxnSpPr>
        <p:spPr>
          <a:xfrm>
            <a:off x="15948888" y="4845818"/>
            <a:ext cx="8117" cy="260522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7" name="TextBox 16">
            <a:extLst>
              <a:ext uri="{FF2B5EF4-FFF2-40B4-BE49-F238E27FC236}">
                <a16:creationId xmlns:a16="http://schemas.microsoft.com/office/drawing/2014/main" id="{D94CF53D-4C7A-0E8F-D100-64E24A613248}"/>
              </a:ext>
            </a:extLst>
          </p:cNvPr>
          <p:cNvSpPr txBox="1"/>
          <p:nvPr/>
        </p:nvSpPr>
        <p:spPr>
          <a:xfrm>
            <a:off x="14323357" y="3790998"/>
            <a:ext cx="1630446" cy="1338828"/>
          </a:xfrm>
          <a:prstGeom prst="rect">
            <a:avLst/>
          </a:prstGeom>
          <a:solidFill>
            <a:schemeClr val="bg1"/>
          </a:solidFill>
          <a:ln>
            <a:noFill/>
          </a:ln>
        </p:spPr>
        <p:txBody>
          <a:bodyPr wrap="none" rtlCol="0">
            <a:spAutoFit/>
          </a:bodyPr>
          <a:lstStyle/>
          <a:p>
            <a:pPr algn="r" defTabSz="1371600">
              <a:defRPr/>
            </a:pPr>
            <a:r>
              <a:rPr lang="en-GB" sz="2700" dirty="0">
                <a:solidFill>
                  <a:prstClr val="black"/>
                </a:solidFill>
                <a:latin typeface="Calibri" panose="020F0502020204030204"/>
              </a:rPr>
              <a:t>Women in</a:t>
            </a:r>
          </a:p>
          <a:p>
            <a:pPr algn="r" defTabSz="1371600">
              <a:defRPr/>
            </a:pPr>
            <a:r>
              <a:rPr lang="en-GB" sz="2700" dirty="0">
                <a:solidFill>
                  <a:prstClr val="black"/>
                </a:solidFill>
                <a:latin typeface="Calibri" panose="020F0502020204030204"/>
              </a:rPr>
              <a:t>Enterprise</a:t>
            </a:r>
          </a:p>
          <a:p>
            <a:pPr algn="r" defTabSz="1371600">
              <a:defRPr/>
            </a:pPr>
            <a:r>
              <a:rPr lang="en-GB" sz="2700" dirty="0">
                <a:solidFill>
                  <a:prstClr val="black"/>
                </a:solidFill>
                <a:latin typeface="Calibri" panose="020F0502020204030204"/>
              </a:rPr>
              <a:t>Review</a:t>
            </a:r>
          </a:p>
        </p:txBody>
      </p:sp>
      <p:pic>
        <p:nvPicPr>
          <p:cNvPr id="23" name="Picture 2" descr="SCOTTISH LEARNING FESTIVAL - Scottish Education Events 2022">
            <a:extLst>
              <a:ext uri="{FF2B5EF4-FFF2-40B4-BE49-F238E27FC236}">
                <a16:creationId xmlns:a16="http://schemas.microsoft.com/office/drawing/2014/main" id="{DCDE70A9-B782-BDBD-36E6-6645D7BC42ED}"/>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2631243" y="4434450"/>
            <a:ext cx="1252202" cy="6229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9AD82D40-3C17-CB9A-B422-CD50668C290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09666" y="4620460"/>
            <a:ext cx="1383470" cy="1973030"/>
          </a:xfrm>
          <a:prstGeom prst="rect">
            <a:avLst/>
          </a:prstGeom>
          <a:ln>
            <a:solidFill>
              <a:schemeClr val="tx1"/>
            </a:solidFill>
          </a:ln>
        </p:spPr>
      </p:pic>
      <p:cxnSp>
        <p:nvCxnSpPr>
          <p:cNvPr id="22" name="Straight Arrow Connector 21">
            <a:extLst>
              <a:ext uri="{FF2B5EF4-FFF2-40B4-BE49-F238E27FC236}">
                <a16:creationId xmlns:a16="http://schemas.microsoft.com/office/drawing/2014/main" id="{A211CAC3-75C8-1BAF-8ED3-84850CA74A30}"/>
              </a:ext>
            </a:extLst>
          </p:cNvPr>
          <p:cNvCxnSpPr/>
          <p:nvPr/>
        </p:nvCxnSpPr>
        <p:spPr>
          <a:xfrm>
            <a:off x="4579113" y="6820601"/>
            <a:ext cx="18020" cy="71091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6" name="TextBox 25">
            <a:extLst>
              <a:ext uri="{FF2B5EF4-FFF2-40B4-BE49-F238E27FC236}">
                <a16:creationId xmlns:a16="http://schemas.microsoft.com/office/drawing/2014/main" id="{1F757F51-DCDC-8001-D1FC-38E382218E08}"/>
              </a:ext>
            </a:extLst>
          </p:cNvPr>
          <p:cNvSpPr txBox="1"/>
          <p:nvPr/>
        </p:nvSpPr>
        <p:spPr>
          <a:xfrm>
            <a:off x="8762063" y="4841717"/>
            <a:ext cx="1272656" cy="738664"/>
          </a:xfrm>
          <a:prstGeom prst="rect">
            <a:avLst/>
          </a:prstGeom>
          <a:solidFill>
            <a:schemeClr val="bg1"/>
          </a:solidFill>
          <a:ln>
            <a:solidFill>
              <a:schemeClr val="bg1"/>
            </a:solidFill>
          </a:ln>
        </p:spPr>
        <p:txBody>
          <a:bodyPr wrap="none" rtlCol="0">
            <a:spAutoFit/>
          </a:bodyPr>
          <a:lstStyle/>
          <a:p>
            <a:pPr algn="ctr" defTabSz="1371600">
              <a:defRPr/>
            </a:pPr>
            <a:r>
              <a:rPr lang="en-GB" sz="2100" dirty="0">
                <a:solidFill>
                  <a:srgbClr val="70AD47"/>
                </a:solidFill>
                <a:latin typeface="Calibri" panose="020F0502020204030204"/>
              </a:rPr>
              <a:t>1</a:t>
            </a:r>
            <a:r>
              <a:rPr lang="en-GB" sz="2100" baseline="30000" dirty="0">
                <a:solidFill>
                  <a:srgbClr val="70AD47"/>
                </a:solidFill>
                <a:latin typeface="Calibri" panose="020F0502020204030204"/>
              </a:rPr>
              <a:t>st</a:t>
            </a:r>
            <a:r>
              <a:rPr lang="en-GB" sz="2100" dirty="0">
                <a:solidFill>
                  <a:srgbClr val="70AD47"/>
                </a:solidFill>
                <a:latin typeface="Calibri" panose="020F0502020204030204"/>
              </a:rPr>
              <a:t> year of</a:t>
            </a:r>
          </a:p>
          <a:p>
            <a:pPr algn="ctr" defTabSz="1371600">
              <a:defRPr/>
            </a:pPr>
            <a:r>
              <a:rPr lang="en-GB" sz="2100" dirty="0">
                <a:solidFill>
                  <a:srgbClr val="70AD47"/>
                </a:solidFill>
                <a:latin typeface="Calibri" panose="020F0502020204030204"/>
              </a:rPr>
              <a:t>new </a:t>
            </a:r>
            <a:r>
              <a:rPr lang="en-GB" sz="2100" dirty="0" err="1">
                <a:solidFill>
                  <a:srgbClr val="70AD47"/>
                </a:solidFill>
                <a:latin typeface="Calibri" panose="020F0502020204030204"/>
              </a:rPr>
              <a:t>Gov</a:t>
            </a:r>
            <a:endParaRPr lang="en-GB" sz="2100" dirty="0">
              <a:solidFill>
                <a:srgbClr val="70AD47"/>
              </a:solidFill>
              <a:latin typeface="Calibri" panose="020F0502020204030204"/>
            </a:endParaRPr>
          </a:p>
        </p:txBody>
      </p:sp>
      <p:sp>
        <p:nvSpPr>
          <p:cNvPr id="29" name="TextBox 28">
            <a:extLst>
              <a:ext uri="{FF2B5EF4-FFF2-40B4-BE49-F238E27FC236}">
                <a16:creationId xmlns:a16="http://schemas.microsoft.com/office/drawing/2014/main" id="{95C7A6FD-CF7C-CC16-F49E-E1019753E904}"/>
              </a:ext>
            </a:extLst>
          </p:cNvPr>
          <p:cNvSpPr txBox="1"/>
          <p:nvPr/>
        </p:nvSpPr>
        <p:spPr>
          <a:xfrm>
            <a:off x="9746913" y="3719816"/>
            <a:ext cx="2277034" cy="830997"/>
          </a:xfrm>
          <a:prstGeom prst="rect">
            <a:avLst/>
          </a:prstGeom>
          <a:noFill/>
        </p:spPr>
        <p:txBody>
          <a:bodyPr wrap="none" rtlCol="0">
            <a:spAutoFit/>
          </a:bodyPr>
          <a:lstStyle/>
          <a:p>
            <a:pPr defTabSz="1371600">
              <a:defRPr/>
            </a:pPr>
            <a:r>
              <a:rPr lang="en-GB" sz="2400" b="1" dirty="0">
                <a:solidFill>
                  <a:srgbClr val="FF0000"/>
                </a:solidFill>
                <a:latin typeface="Calibri" panose="020F0502020204030204"/>
              </a:rPr>
              <a:t>Implementation</a:t>
            </a:r>
          </a:p>
          <a:p>
            <a:pPr defTabSz="1371600">
              <a:defRPr/>
            </a:pPr>
            <a:r>
              <a:rPr lang="en-GB" sz="2400" b="1" dirty="0">
                <a:solidFill>
                  <a:srgbClr val="FF0000"/>
                </a:solidFill>
                <a:latin typeface="Calibri" panose="020F0502020204030204"/>
              </a:rPr>
              <a:t>Framework </a:t>
            </a:r>
            <a:r>
              <a:rPr lang="en-GB" sz="2400" b="1" dirty="0" err="1">
                <a:solidFill>
                  <a:srgbClr val="FF0000"/>
                </a:solidFill>
                <a:latin typeface="Calibri" panose="020F0502020204030204"/>
              </a:rPr>
              <a:t>V2.0</a:t>
            </a:r>
            <a:endParaRPr lang="en-GB" sz="2400" b="1" dirty="0">
              <a:solidFill>
                <a:srgbClr val="FF0000"/>
              </a:solidFill>
              <a:latin typeface="Calibri" panose="020F0502020204030204"/>
            </a:endParaRPr>
          </a:p>
        </p:txBody>
      </p:sp>
      <p:pic>
        <p:nvPicPr>
          <p:cNvPr id="48" name="Picture 47">
            <a:extLst>
              <a:ext uri="{FF2B5EF4-FFF2-40B4-BE49-F238E27FC236}">
                <a16:creationId xmlns:a16="http://schemas.microsoft.com/office/drawing/2014/main" id="{B4D1F0F6-6A54-4AFD-3EA7-AC4A47C9F05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6013699" y="3041497"/>
            <a:ext cx="1398296" cy="1977389"/>
          </a:xfrm>
          <a:prstGeom prst="rect">
            <a:avLst/>
          </a:prstGeom>
          <a:ln>
            <a:solidFill>
              <a:schemeClr val="tx1"/>
            </a:solidFill>
          </a:ln>
        </p:spPr>
      </p:pic>
      <p:sp>
        <p:nvSpPr>
          <p:cNvPr id="11" name="TextBox 3">
            <a:extLst>
              <a:ext uri="{FF2B5EF4-FFF2-40B4-BE49-F238E27FC236}">
                <a16:creationId xmlns:a16="http://schemas.microsoft.com/office/drawing/2014/main" id="{10BFD11A-D3E1-14D8-79A0-1181DA20DAC8}"/>
              </a:ext>
            </a:extLst>
          </p:cNvPr>
          <p:cNvSpPr txBox="1"/>
          <p:nvPr/>
        </p:nvSpPr>
        <p:spPr>
          <a:xfrm>
            <a:off x="6601917" y="281936"/>
            <a:ext cx="15412449" cy="643381"/>
          </a:xfrm>
          <a:prstGeom prst="rect">
            <a:avLst/>
          </a:prstGeom>
        </p:spPr>
        <p:txBody>
          <a:bodyPr lIns="0" tIns="0" rIns="0" bIns="0" rtlCol="0" anchor="t">
            <a:spAutoFit/>
          </a:bodyPr>
          <a:lstStyle/>
          <a:p>
            <a:pPr>
              <a:lnSpc>
                <a:spcPts val="4978"/>
              </a:lnSpc>
              <a:spcBef>
                <a:spcPct val="0"/>
              </a:spcBef>
            </a:pPr>
            <a:r>
              <a:rPr lang="en-US" sz="4800" b="1" spc="189" dirty="0">
                <a:latin typeface="+mj-lt"/>
              </a:rPr>
              <a:t>A National Context for System Leadership</a:t>
            </a:r>
          </a:p>
        </p:txBody>
      </p:sp>
    </p:spTree>
    <p:extLst>
      <p:ext uri="{BB962C8B-B14F-4D97-AF65-F5344CB8AC3E}">
        <p14:creationId xmlns:p14="http://schemas.microsoft.com/office/powerpoint/2010/main" val="129112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32867064"/>
              </p:ext>
            </p:extLst>
          </p:nvPr>
        </p:nvGraphicFramePr>
        <p:xfrm>
          <a:off x="762000" y="7855031"/>
          <a:ext cx="17193504" cy="1668780"/>
        </p:xfrm>
        <a:graphic>
          <a:graphicData uri="http://schemas.openxmlformats.org/drawingml/2006/table">
            <a:tbl>
              <a:tblPr firstRow="1" bandRow="1">
                <a:tableStyleId>{F5AB1C69-6EDB-4FF4-983F-18BD219EF322}</a:tableStyleId>
              </a:tblPr>
              <a:tblGrid>
                <a:gridCol w="716396">
                  <a:extLst>
                    <a:ext uri="{9D8B030D-6E8A-4147-A177-3AD203B41FA5}">
                      <a16:colId xmlns:a16="http://schemas.microsoft.com/office/drawing/2014/main" val="2381510418"/>
                    </a:ext>
                  </a:extLst>
                </a:gridCol>
                <a:gridCol w="716396">
                  <a:extLst>
                    <a:ext uri="{9D8B030D-6E8A-4147-A177-3AD203B41FA5}">
                      <a16:colId xmlns:a16="http://schemas.microsoft.com/office/drawing/2014/main" val="838431533"/>
                    </a:ext>
                  </a:extLst>
                </a:gridCol>
                <a:gridCol w="716396">
                  <a:extLst>
                    <a:ext uri="{9D8B030D-6E8A-4147-A177-3AD203B41FA5}">
                      <a16:colId xmlns:a16="http://schemas.microsoft.com/office/drawing/2014/main" val="2866791513"/>
                    </a:ext>
                  </a:extLst>
                </a:gridCol>
                <a:gridCol w="716396">
                  <a:extLst>
                    <a:ext uri="{9D8B030D-6E8A-4147-A177-3AD203B41FA5}">
                      <a16:colId xmlns:a16="http://schemas.microsoft.com/office/drawing/2014/main" val="139088929"/>
                    </a:ext>
                  </a:extLst>
                </a:gridCol>
                <a:gridCol w="716396">
                  <a:extLst>
                    <a:ext uri="{9D8B030D-6E8A-4147-A177-3AD203B41FA5}">
                      <a16:colId xmlns:a16="http://schemas.microsoft.com/office/drawing/2014/main" val="2373447945"/>
                    </a:ext>
                  </a:extLst>
                </a:gridCol>
                <a:gridCol w="716396">
                  <a:extLst>
                    <a:ext uri="{9D8B030D-6E8A-4147-A177-3AD203B41FA5}">
                      <a16:colId xmlns:a16="http://schemas.microsoft.com/office/drawing/2014/main" val="556220035"/>
                    </a:ext>
                  </a:extLst>
                </a:gridCol>
                <a:gridCol w="716396">
                  <a:extLst>
                    <a:ext uri="{9D8B030D-6E8A-4147-A177-3AD203B41FA5}">
                      <a16:colId xmlns:a16="http://schemas.microsoft.com/office/drawing/2014/main" val="4210357685"/>
                    </a:ext>
                  </a:extLst>
                </a:gridCol>
                <a:gridCol w="716396">
                  <a:extLst>
                    <a:ext uri="{9D8B030D-6E8A-4147-A177-3AD203B41FA5}">
                      <a16:colId xmlns:a16="http://schemas.microsoft.com/office/drawing/2014/main" val="2215815876"/>
                    </a:ext>
                  </a:extLst>
                </a:gridCol>
                <a:gridCol w="716396">
                  <a:extLst>
                    <a:ext uri="{9D8B030D-6E8A-4147-A177-3AD203B41FA5}">
                      <a16:colId xmlns:a16="http://schemas.microsoft.com/office/drawing/2014/main" val="4006066225"/>
                    </a:ext>
                  </a:extLst>
                </a:gridCol>
                <a:gridCol w="716396">
                  <a:extLst>
                    <a:ext uri="{9D8B030D-6E8A-4147-A177-3AD203B41FA5}">
                      <a16:colId xmlns:a16="http://schemas.microsoft.com/office/drawing/2014/main" val="3664338237"/>
                    </a:ext>
                  </a:extLst>
                </a:gridCol>
                <a:gridCol w="716396">
                  <a:extLst>
                    <a:ext uri="{9D8B030D-6E8A-4147-A177-3AD203B41FA5}">
                      <a16:colId xmlns:a16="http://schemas.microsoft.com/office/drawing/2014/main" val="2047487140"/>
                    </a:ext>
                  </a:extLst>
                </a:gridCol>
                <a:gridCol w="716396">
                  <a:extLst>
                    <a:ext uri="{9D8B030D-6E8A-4147-A177-3AD203B41FA5}">
                      <a16:colId xmlns:a16="http://schemas.microsoft.com/office/drawing/2014/main" val="427323322"/>
                    </a:ext>
                  </a:extLst>
                </a:gridCol>
                <a:gridCol w="716396">
                  <a:extLst>
                    <a:ext uri="{9D8B030D-6E8A-4147-A177-3AD203B41FA5}">
                      <a16:colId xmlns:a16="http://schemas.microsoft.com/office/drawing/2014/main" val="2927354973"/>
                    </a:ext>
                  </a:extLst>
                </a:gridCol>
                <a:gridCol w="716396">
                  <a:extLst>
                    <a:ext uri="{9D8B030D-6E8A-4147-A177-3AD203B41FA5}">
                      <a16:colId xmlns:a16="http://schemas.microsoft.com/office/drawing/2014/main" val="4256552592"/>
                    </a:ext>
                  </a:extLst>
                </a:gridCol>
                <a:gridCol w="716396">
                  <a:extLst>
                    <a:ext uri="{9D8B030D-6E8A-4147-A177-3AD203B41FA5}">
                      <a16:colId xmlns:a16="http://schemas.microsoft.com/office/drawing/2014/main" val="764605186"/>
                    </a:ext>
                  </a:extLst>
                </a:gridCol>
                <a:gridCol w="716396">
                  <a:extLst>
                    <a:ext uri="{9D8B030D-6E8A-4147-A177-3AD203B41FA5}">
                      <a16:colId xmlns:a16="http://schemas.microsoft.com/office/drawing/2014/main" val="2493327476"/>
                    </a:ext>
                  </a:extLst>
                </a:gridCol>
                <a:gridCol w="716396">
                  <a:extLst>
                    <a:ext uri="{9D8B030D-6E8A-4147-A177-3AD203B41FA5}">
                      <a16:colId xmlns:a16="http://schemas.microsoft.com/office/drawing/2014/main" val="3790189262"/>
                    </a:ext>
                  </a:extLst>
                </a:gridCol>
                <a:gridCol w="716396">
                  <a:extLst>
                    <a:ext uri="{9D8B030D-6E8A-4147-A177-3AD203B41FA5}">
                      <a16:colId xmlns:a16="http://schemas.microsoft.com/office/drawing/2014/main" val="1324048358"/>
                    </a:ext>
                  </a:extLst>
                </a:gridCol>
                <a:gridCol w="716396">
                  <a:extLst>
                    <a:ext uri="{9D8B030D-6E8A-4147-A177-3AD203B41FA5}">
                      <a16:colId xmlns:a16="http://schemas.microsoft.com/office/drawing/2014/main" val="728016189"/>
                    </a:ext>
                  </a:extLst>
                </a:gridCol>
                <a:gridCol w="716396">
                  <a:extLst>
                    <a:ext uri="{9D8B030D-6E8A-4147-A177-3AD203B41FA5}">
                      <a16:colId xmlns:a16="http://schemas.microsoft.com/office/drawing/2014/main" val="1429759278"/>
                    </a:ext>
                  </a:extLst>
                </a:gridCol>
                <a:gridCol w="716396">
                  <a:extLst>
                    <a:ext uri="{9D8B030D-6E8A-4147-A177-3AD203B41FA5}">
                      <a16:colId xmlns:a16="http://schemas.microsoft.com/office/drawing/2014/main" val="3303490696"/>
                    </a:ext>
                  </a:extLst>
                </a:gridCol>
                <a:gridCol w="716396">
                  <a:extLst>
                    <a:ext uri="{9D8B030D-6E8A-4147-A177-3AD203B41FA5}">
                      <a16:colId xmlns:a16="http://schemas.microsoft.com/office/drawing/2014/main" val="686623731"/>
                    </a:ext>
                  </a:extLst>
                </a:gridCol>
                <a:gridCol w="716396">
                  <a:extLst>
                    <a:ext uri="{9D8B030D-6E8A-4147-A177-3AD203B41FA5}">
                      <a16:colId xmlns:a16="http://schemas.microsoft.com/office/drawing/2014/main" val="3738468738"/>
                    </a:ext>
                  </a:extLst>
                </a:gridCol>
                <a:gridCol w="716396">
                  <a:extLst>
                    <a:ext uri="{9D8B030D-6E8A-4147-A177-3AD203B41FA5}">
                      <a16:colId xmlns:a16="http://schemas.microsoft.com/office/drawing/2014/main" val="3580271373"/>
                    </a:ext>
                  </a:extLst>
                </a:gridCol>
              </a:tblGrid>
              <a:tr h="556260">
                <a:tc>
                  <a:txBody>
                    <a:bodyPr/>
                    <a:lstStyle/>
                    <a:p>
                      <a:r>
                        <a:rPr lang="en-GB" sz="2700" dirty="0"/>
                        <a:t>J</a:t>
                      </a:r>
                    </a:p>
                  </a:txBody>
                  <a:tcPr marL="137160" marR="137160" marT="68580" marB="68580"/>
                </a:tc>
                <a:tc>
                  <a:txBody>
                    <a:bodyPr/>
                    <a:lstStyle/>
                    <a:p>
                      <a:r>
                        <a:rPr lang="en-GB" sz="2700" dirty="0"/>
                        <a:t>F</a:t>
                      </a:r>
                    </a:p>
                  </a:txBody>
                  <a:tcPr marL="137160" marR="137160" marT="68580" marB="68580"/>
                </a:tc>
                <a:tc>
                  <a:txBody>
                    <a:bodyPr/>
                    <a:lstStyle/>
                    <a:p>
                      <a:r>
                        <a:rPr lang="en-GB" sz="2700" dirty="0"/>
                        <a:t>M</a:t>
                      </a:r>
                    </a:p>
                  </a:txBody>
                  <a:tcPr marL="137160" marR="137160" marT="68580" marB="68580">
                    <a:solidFill>
                      <a:srgbClr val="9BBB59"/>
                    </a:solidFill>
                  </a:tcPr>
                </a:tc>
                <a:tc>
                  <a:txBody>
                    <a:bodyPr/>
                    <a:lstStyle/>
                    <a:p>
                      <a:r>
                        <a:rPr lang="en-GB" sz="2700" dirty="0"/>
                        <a:t>A</a:t>
                      </a:r>
                    </a:p>
                  </a:txBody>
                  <a:tcPr marL="137160" marR="137160" marT="68580" marB="68580">
                    <a:solidFill>
                      <a:srgbClr val="9BBB59"/>
                    </a:solidFill>
                  </a:tcPr>
                </a:tc>
                <a:tc>
                  <a:txBody>
                    <a:bodyPr/>
                    <a:lstStyle/>
                    <a:p>
                      <a:r>
                        <a:rPr lang="en-GB" sz="2700" dirty="0"/>
                        <a:t>M</a:t>
                      </a:r>
                    </a:p>
                  </a:txBody>
                  <a:tcPr marL="137160" marR="137160" marT="68580" marB="68580">
                    <a:solidFill>
                      <a:schemeClr val="accent3"/>
                    </a:solidFill>
                  </a:tcPr>
                </a:tc>
                <a:tc>
                  <a:txBody>
                    <a:bodyPr/>
                    <a:lstStyle/>
                    <a:p>
                      <a:r>
                        <a:rPr lang="en-GB" sz="2700" dirty="0"/>
                        <a:t>J</a:t>
                      </a:r>
                    </a:p>
                  </a:txBody>
                  <a:tcPr marL="137160" marR="137160" marT="68580" marB="68580">
                    <a:solidFill>
                      <a:schemeClr val="accent3"/>
                    </a:solidFill>
                  </a:tcPr>
                </a:tc>
                <a:tc>
                  <a:txBody>
                    <a:bodyPr/>
                    <a:lstStyle/>
                    <a:p>
                      <a:r>
                        <a:rPr lang="en-GB" sz="2700" dirty="0"/>
                        <a:t>J</a:t>
                      </a:r>
                    </a:p>
                  </a:txBody>
                  <a:tcPr marL="137160" marR="137160" marT="68580" marB="68580"/>
                </a:tc>
                <a:tc>
                  <a:txBody>
                    <a:bodyPr/>
                    <a:lstStyle/>
                    <a:p>
                      <a:r>
                        <a:rPr lang="en-GB" sz="2700" dirty="0"/>
                        <a:t>A</a:t>
                      </a:r>
                    </a:p>
                  </a:txBody>
                  <a:tcPr marL="137160" marR="137160" marT="68580" marB="68580"/>
                </a:tc>
                <a:tc>
                  <a:txBody>
                    <a:bodyPr/>
                    <a:lstStyle/>
                    <a:p>
                      <a:r>
                        <a:rPr lang="en-GB" sz="2700" dirty="0"/>
                        <a:t>S</a:t>
                      </a:r>
                    </a:p>
                  </a:txBody>
                  <a:tcPr marL="137160" marR="137160" marT="68580" marB="68580"/>
                </a:tc>
                <a:tc>
                  <a:txBody>
                    <a:bodyPr/>
                    <a:lstStyle/>
                    <a:p>
                      <a:r>
                        <a:rPr lang="en-GB" sz="2700" dirty="0"/>
                        <a:t>O</a:t>
                      </a:r>
                    </a:p>
                  </a:txBody>
                  <a:tcPr marL="137160" marR="137160" marT="68580" marB="68580"/>
                </a:tc>
                <a:tc>
                  <a:txBody>
                    <a:bodyPr/>
                    <a:lstStyle/>
                    <a:p>
                      <a:r>
                        <a:rPr lang="en-GB" sz="2700" dirty="0"/>
                        <a:t>N</a:t>
                      </a:r>
                    </a:p>
                  </a:txBody>
                  <a:tcPr marL="137160" marR="137160" marT="68580" marB="68580"/>
                </a:tc>
                <a:tc>
                  <a:txBody>
                    <a:bodyPr/>
                    <a:lstStyle/>
                    <a:p>
                      <a:r>
                        <a:rPr lang="en-GB" sz="2700" dirty="0"/>
                        <a:t>D</a:t>
                      </a:r>
                    </a:p>
                  </a:txBody>
                  <a:tcPr marL="137160" marR="137160" marT="68580" marB="68580"/>
                </a:tc>
                <a:tc>
                  <a:txBody>
                    <a:bodyPr/>
                    <a:lstStyle/>
                    <a:p>
                      <a:r>
                        <a:rPr lang="en-GB" sz="2700" dirty="0"/>
                        <a:t>J</a:t>
                      </a:r>
                    </a:p>
                  </a:txBody>
                  <a:tcPr marL="137160" marR="137160" marT="68580" marB="68580"/>
                </a:tc>
                <a:tc>
                  <a:txBody>
                    <a:bodyPr/>
                    <a:lstStyle/>
                    <a:p>
                      <a:r>
                        <a:rPr lang="en-GB" sz="2700" dirty="0"/>
                        <a:t>F</a:t>
                      </a:r>
                    </a:p>
                  </a:txBody>
                  <a:tcPr marL="137160" marR="137160" marT="68580" marB="68580"/>
                </a:tc>
                <a:tc>
                  <a:txBody>
                    <a:bodyPr/>
                    <a:lstStyle/>
                    <a:p>
                      <a:r>
                        <a:rPr lang="en-GB" sz="2700" dirty="0"/>
                        <a:t>M</a:t>
                      </a:r>
                    </a:p>
                  </a:txBody>
                  <a:tcPr marL="137160" marR="137160" marT="68580" marB="68580"/>
                </a:tc>
                <a:tc>
                  <a:txBody>
                    <a:bodyPr/>
                    <a:lstStyle/>
                    <a:p>
                      <a:r>
                        <a:rPr lang="en-GB" sz="2700" dirty="0"/>
                        <a:t>A</a:t>
                      </a:r>
                    </a:p>
                  </a:txBody>
                  <a:tcPr marL="137160" marR="137160" marT="68580" marB="68580"/>
                </a:tc>
                <a:tc>
                  <a:txBody>
                    <a:bodyPr/>
                    <a:lstStyle/>
                    <a:p>
                      <a:r>
                        <a:rPr lang="en-GB" sz="2700" dirty="0"/>
                        <a:t>M</a:t>
                      </a:r>
                    </a:p>
                  </a:txBody>
                  <a:tcPr marL="137160" marR="137160" marT="68580" marB="68580"/>
                </a:tc>
                <a:tc>
                  <a:txBody>
                    <a:bodyPr/>
                    <a:lstStyle/>
                    <a:p>
                      <a:r>
                        <a:rPr lang="en-GB" sz="2700" dirty="0"/>
                        <a:t>J</a:t>
                      </a:r>
                    </a:p>
                  </a:txBody>
                  <a:tcPr marL="137160" marR="137160" marT="68580" marB="68580"/>
                </a:tc>
                <a:tc>
                  <a:txBody>
                    <a:bodyPr/>
                    <a:lstStyle/>
                    <a:p>
                      <a:r>
                        <a:rPr lang="en-GB" sz="2700" dirty="0"/>
                        <a:t>J</a:t>
                      </a:r>
                    </a:p>
                  </a:txBody>
                  <a:tcPr marL="137160" marR="137160" marT="68580" marB="68580"/>
                </a:tc>
                <a:tc>
                  <a:txBody>
                    <a:bodyPr/>
                    <a:lstStyle/>
                    <a:p>
                      <a:r>
                        <a:rPr lang="en-GB" sz="2700" dirty="0"/>
                        <a:t>A</a:t>
                      </a:r>
                    </a:p>
                  </a:txBody>
                  <a:tcPr marL="137160" marR="137160" marT="68580" marB="68580"/>
                </a:tc>
                <a:tc>
                  <a:txBody>
                    <a:bodyPr/>
                    <a:lstStyle/>
                    <a:p>
                      <a:r>
                        <a:rPr lang="en-GB" sz="2700" dirty="0"/>
                        <a:t>S</a:t>
                      </a:r>
                    </a:p>
                  </a:txBody>
                  <a:tcPr marL="137160" marR="137160" marT="68580" marB="68580"/>
                </a:tc>
                <a:tc>
                  <a:txBody>
                    <a:bodyPr/>
                    <a:lstStyle/>
                    <a:p>
                      <a:r>
                        <a:rPr lang="en-GB" sz="2700" dirty="0"/>
                        <a:t>O</a:t>
                      </a:r>
                    </a:p>
                  </a:txBody>
                  <a:tcPr marL="137160" marR="137160" marT="68580" marB="68580"/>
                </a:tc>
                <a:tc>
                  <a:txBody>
                    <a:bodyPr/>
                    <a:lstStyle/>
                    <a:p>
                      <a:r>
                        <a:rPr lang="en-GB" sz="2700" dirty="0"/>
                        <a:t>N</a:t>
                      </a:r>
                    </a:p>
                  </a:txBody>
                  <a:tcPr marL="137160" marR="137160" marT="68580" marB="68580"/>
                </a:tc>
                <a:tc>
                  <a:txBody>
                    <a:bodyPr/>
                    <a:lstStyle/>
                    <a:p>
                      <a:r>
                        <a:rPr lang="en-GB" sz="2700" dirty="0"/>
                        <a:t>D</a:t>
                      </a:r>
                    </a:p>
                  </a:txBody>
                  <a:tcPr marL="137160" marR="137160" marT="68580" marB="68580"/>
                </a:tc>
                <a:extLst>
                  <a:ext uri="{0D108BD9-81ED-4DB2-BD59-A6C34878D82A}">
                    <a16:rowId xmlns:a16="http://schemas.microsoft.com/office/drawing/2014/main" val="854136637"/>
                  </a:ext>
                </a:extLst>
              </a:tr>
              <a:tr h="556260">
                <a:tc gridSpan="7">
                  <a:txBody>
                    <a:bodyPr/>
                    <a:lstStyle/>
                    <a:p>
                      <a:r>
                        <a:rPr lang="en-GB" sz="2700" dirty="0"/>
                        <a:t>School</a:t>
                      </a:r>
                      <a:r>
                        <a:rPr lang="en-GB" sz="2700" baseline="0" dirty="0"/>
                        <a:t> Year 22/23</a:t>
                      </a:r>
                      <a:endParaRPr lang="en-GB" sz="2700" dirty="0"/>
                    </a:p>
                  </a:txBody>
                  <a:tcPr marL="137160" marR="137160" marT="68580" marB="68580">
                    <a:solidFill>
                      <a:schemeClr val="accent6">
                        <a:lumMod val="20000"/>
                        <a:lumOff val="80000"/>
                      </a:schemeClr>
                    </a:solidFill>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gridSpan="1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700" dirty="0"/>
                        <a:t>School</a:t>
                      </a:r>
                      <a:r>
                        <a:rPr lang="en-GB" sz="2700" baseline="0" dirty="0"/>
                        <a:t> Year 23/24</a:t>
                      </a:r>
                      <a:endParaRPr lang="en-GB" sz="2700" dirty="0"/>
                    </a:p>
                  </a:txBody>
                  <a:tcPr marL="137160" marR="137160" marT="68580" marB="68580">
                    <a:solidFill>
                      <a:schemeClr val="accent6">
                        <a:lumMod val="40000"/>
                        <a:lumOff val="60000"/>
                      </a:schemeClr>
                    </a:solidFill>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700" dirty="0"/>
                        <a:t>School</a:t>
                      </a:r>
                      <a:r>
                        <a:rPr lang="en-GB" sz="2700" baseline="0" dirty="0"/>
                        <a:t> Year 24/25</a:t>
                      </a:r>
                      <a:endParaRPr lang="en-GB" sz="2700" dirty="0"/>
                    </a:p>
                  </a:txBody>
                  <a:tcPr marL="137160" marR="137160" marT="68580" marB="68580">
                    <a:solidFill>
                      <a:schemeClr val="accent6">
                        <a:lumMod val="60000"/>
                        <a:lumOff val="40000"/>
                      </a:schemeClr>
                    </a:solidFill>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074742094"/>
                  </a:ext>
                </a:extLst>
              </a:tr>
              <a:tr h="556260">
                <a:tc gridSpan="12">
                  <a:txBody>
                    <a:bodyPr/>
                    <a:lstStyle/>
                    <a:p>
                      <a:r>
                        <a:rPr lang="en-GB" sz="2700" dirty="0"/>
                        <a:t>2023</a:t>
                      </a:r>
                    </a:p>
                  </a:txBody>
                  <a:tcPr marL="137160" marR="137160" marT="68580" marB="68580">
                    <a:solidFill>
                      <a:schemeClr val="accent1">
                        <a:lumMod val="40000"/>
                        <a:lumOff val="60000"/>
                      </a:schemeClr>
                    </a:solidFill>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gridSpan="12">
                  <a:txBody>
                    <a:bodyPr/>
                    <a:lstStyle/>
                    <a:p>
                      <a:r>
                        <a:rPr lang="en-GB" sz="2700" dirty="0"/>
                        <a:t>2024</a:t>
                      </a:r>
                    </a:p>
                  </a:txBody>
                  <a:tcPr marL="137160" marR="137160" marT="68580" marB="68580">
                    <a:solidFill>
                      <a:schemeClr val="accent1">
                        <a:lumMod val="60000"/>
                        <a:lumOff val="40000"/>
                      </a:schemeClr>
                    </a:solidFill>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3035534396"/>
                  </a:ext>
                </a:extLst>
              </a:tr>
            </a:tbl>
          </a:graphicData>
        </a:graphic>
      </p:graphicFrame>
      <p:cxnSp>
        <p:nvCxnSpPr>
          <p:cNvPr id="60" name="Straight Arrow Connector 59"/>
          <p:cNvCxnSpPr>
            <a:cxnSpLocks/>
          </p:cNvCxnSpPr>
          <p:nvPr/>
        </p:nvCxnSpPr>
        <p:spPr>
          <a:xfrm>
            <a:off x="4580978" y="2858224"/>
            <a:ext cx="59576" cy="486419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61" name="TextBox 60"/>
          <p:cNvSpPr txBox="1"/>
          <p:nvPr/>
        </p:nvSpPr>
        <p:spPr>
          <a:xfrm>
            <a:off x="5782435" y="1508405"/>
            <a:ext cx="1333890" cy="1338828"/>
          </a:xfrm>
          <a:prstGeom prst="rect">
            <a:avLst/>
          </a:prstGeom>
          <a:noFill/>
        </p:spPr>
        <p:txBody>
          <a:bodyPr wrap="none" rtlCol="0">
            <a:spAutoFit/>
          </a:bodyPr>
          <a:lstStyle/>
          <a:p>
            <a:pPr algn="ctr" defTabSz="1371600">
              <a:defRPr/>
            </a:pPr>
            <a:r>
              <a:rPr lang="en-GB" sz="2700" dirty="0">
                <a:latin typeface="Calibri" panose="020F0502020204030204"/>
              </a:rPr>
              <a:t>Skills</a:t>
            </a:r>
          </a:p>
          <a:p>
            <a:pPr algn="ctr" defTabSz="1371600">
              <a:defRPr/>
            </a:pPr>
            <a:r>
              <a:rPr lang="en-GB" sz="2700" dirty="0">
                <a:latin typeface="Calibri" panose="020F0502020204030204"/>
              </a:rPr>
              <a:t>Delivery</a:t>
            </a:r>
          </a:p>
          <a:p>
            <a:pPr algn="ctr" defTabSz="1371600">
              <a:defRPr/>
            </a:pPr>
            <a:r>
              <a:rPr lang="en-GB" sz="2700" dirty="0">
                <a:latin typeface="Calibri" panose="020F0502020204030204"/>
              </a:rPr>
              <a:t>Review</a:t>
            </a:r>
          </a:p>
        </p:txBody>
      </p:sp>
      <p:cxnSp>
        <p:nvCxnSpPr>
          <p:cNvPr id="62" name="Straight Arrow Connector 61"/>
          <p:cNvCxnSpPr>
            <a:cxnSpLocks/>
          </p:cNvCxnSpPr>
          <p:nvPr/>
        </p:nvCxnSpPr>
        <p:spPr>
          <a:xfrm>
            <a:off x="4967817" y="6792178"/>
            <a:ext cx="0" cy="96949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63" name="TextBox 62"/>
          <p:cNvSpPr txBox="1"/>
          <p:nvPr/>
        </p:nvSpPr>
        <p:spPr>
          <a:xfrm>
            <a:off x="4751230" y="2978267"/>
            <a:ext cx="1422890" cy="1338828"/>
          </a:xfrm>
          <a:prstGeom prst="rect">
            <a:avLst/>
          </a:prstGeom>
          <a:noFill/>
        </p:spPr>
        <p:txBody>
          <a:bodyPr wrap="none" rtlCol="0">
            <a:spAutoFit/>
          </a:bodyPr>
          <a:lstStyle/>
          <a:p>
            <a:pPr defTabSz="1371600">
              <a:defRPr/>
            </a:pPr>
            <a:r>
              <a:rPr lang="en-GB" sz="2700" dirty="0">
                <a:latin typeface="Calibri" panose="020F0502020204030204"/>
              </a:rPr>
              <a:t>Prof</a:t>
            </a:r>
          </a:p>
          <a:p>
            <a:pPr defTabSz="1371600">
              <a:defRPr/>
            </a:pPr>
            <a:r>
              <a:rPr lang="en-GB" sz="2700" dirty="0">
                <a:latin typeface="Calibri" panose="020F0502020204030204"/>
              </a:rPr>
              <a:t>Hayward</a:t>
            </a:r>
          </a:p>
          <a:p>
            <a:pPr defTabSz="1371600">
              <a:defRPr/>
            </a:pPr>
            <a:r>
              <a:rPr lang="en-GB" sz="2700" dirty="0">
                <a:latin typeface="Calibri" panose="020F0502020204030204"/>
              </a:rPr>
              <a:t>Report</a:t>
            </a:r>
          </a:p>
        </p:txBody>
      </p:sp>
      <p:cxnSp>
        <p:nvCxnSpPr>
          <p:cNvPr id="8" name="Straight Arrow Connector 7">
            <a:extLst>
              <a:ext uri="{FF2B5EF4-FFF2-40B4-BE49-F238E27FC236}">
                <a16:creationId xmlns:a16="http://schemas.microsoft.com/office/drawing/2014/main" id="{E6BA4C78-8CBB-B086-AAE3-618C5CA8D5B7}"/>
              </a:ext>
            </a:extLst>
          </p:cNvPr>
          <p:cNvCxnSpPr>
            <a:cxnSpLocks/>
          </p:cNvCxnSpPr>
          <p:nvPr/>
        </p:nvCxnSpPr>
        <p:spPr>
          <a:xfrm>
            <a:off x="4219306" y="6663264"/>
            <a:ext cx="0" cy="105892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0" name="Straight Arrow Connector 9">
            <a:extLst>
              <a:ext uri="{FF2B5EF4-FFF2-40B4-BE49-F238E27FC236}">
                <a16:creationId xmlns:a16="http://schemas.microsoft.com/office/drawing/2014/main" id="{D79D4C23-28C6-7B46-4ACA-FE2CC72ED78F}"/>
              </a:ext>
            </a:extLst>
          </p:cNvPr>
          <p:cNvCxnSpPr>
            <a:cxnSpLocks/>
          </p:cNvCxnSpPr>
          <p:nvPr/>
        </p:nvCxnSpPr>
        <p:spPr>
          <a:xfrm>
            <a:off x="6973500" y="5390140"/>
            <a:ext cx="0" cy="238013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C56C6FBF-701B-5D1B-D20B-ACB1EBFA97D9}"/>
              </a:ext>
            </a:extLst>
          </p:cNvPr>
          <p:cNvSpPr txBox="1"/>
          <p:nvPr/>
        </p:nvSpPr>
        <p:spPr>
          <a:xfrm>
            <a:off x="6388392" y="3860074"/>
            <a:ext cx="2191173" cy="1338828"/>
          </a:xfrm>
          <a:prstGeom prst="rect">
            <a:avLst/>
          </a:prstGeom>
          <a:noFill/>
        </p:spPr>
        <p:txBody>
          <a:bodyPr wrap="square" rtlCol="0">
            <a:spAutoFit/>
          </a:bodyPr>
          <a:lstStyle/>
          <a:p>
            <a:pPr algn="ctr" defTabSz="1371600">
              <a:defRPr/>
            </a:pPr>
            <a:r>
              <a:rPr lang="en-GB" sz="2700" dirty="0">
                <a:latin typeface="Calibri" panose="020F0502020204030204"/>
              </a:rPr>
              <a:t>Scottish Government Response?</a:t>
            </a:r>
          </a:p>
        </p:txBody>
      </p:sp>
      <p:cxnSp>
        <p:nvCxnSpPr>
          <p:cNvPr id="4" name="Straight Arrow Connector 3">
            <a:extLst>
              <a:ext uri="{FF2B5EF4-FFF2-40B4-BE49-F238E27FC236}">
                <a16:creationId xmlns:a16="http://schemas.microsoft.com/office/drawing/2014/main" id="{4F6071D6-E078-43DE-5298-F8436B87ACA9}"/>
              </a:ext>
            </a:extLst>
          </p:cNvPr>
          <p:cNvCxnSpPr>
            <a:cxnSpLocks/>
          </p:cNvCxnSpPr>
          <p:nvPr/>
        </p:nvCxnSpPr>
        <p:spPr>
          <a:xfrm>
            <a:off x="1988322" y="5024353"/>
            <a:ext cx="0" cy="275181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7" name="TextBox 6">
            <a:extLst>
              <a:ext uri="{FF2B5EF4-FFF2-40B4-BE49-F238E27FC236}">
                <a16:creationId xmlns:a16="http://schemas.microsoft.com/office/drawing/2014/main" id="{E9B572A0-7002-CD2B-BFDD-D27D1BA26F86}"/>
              </a:ext>
            </a:extLst>
          </p:cNvPr>
          <p:cNvSpPr txBox="1"/>
          <p:nvPr/>
        </p:nvSpPr>
        <p:spPr>
          <a:xfrm>
            <a:off x="485920" y="3723875"/>
            <a:ext cx="1630446" cy="1338828"/>
          </a:xfrm>
          <a:prstGeom prst="rect">
            <a:avLst/>
          </a:prstGeom>
          <a:solidFill>
            <a:schemeClr val="bg1"/>
          </a:solidFill>
          <a:ln>
            <a:noFill/>
          </a:ln>
        </p:spPr>
        <p:txBody>
          <a:bodyPr wrap="none" rtlCol="0">
            <a:spAutoFit/>
          </a:bodyPr>
          <a:lstStyle/>
          <a:p>
            <a:pPr algn="r" defTabSz="1371600">
              <a:defRPr/>
            </a:pPr>
            <a:r>
              <a:rPr lang="en-GB" sz="2700" dirty="0">
                <a:latin typeface="Calibri" panose="020F0502020204030204"/>
              </a:rPr>
              <a:t>Women in</a:t>
            </a:r>
          </a:p>
          <a:p>
            <a:pPr algn="r" defTabSz="1371600">
              <a:defRPr/>
            </a:pPr>
            <a:r>
              <a:rPr lang="en-GB" sz="2700" dirty="0">
                <a:latin typeface="Calibri" panose="020F0502020204030204"/>
              </a:rPr>
              <a:t>Enterprise</a:t>
            </a:r>
          </a:p>
          <a:p>
            <a:pPr algn="r" defTabSz="1371600">
              <a:defRPr/>
            </a:pPr>
            <a:r>
              <a:rPr lang="en-GB" sz="2700" dirty="0">
                <a:latin typeface="Calibri" panose="020F0502020204030204"/>
              </a:rPr>
              <a:t>Review</a:t>
            </a:r>
          </a:p>
        </p:txBody>
      </p:sp>
      <p:cxnSp>
        <p:nvCxnSpPr>
          <p:cNvPr id="26" name="Straight Arrow Connector 25">
            <a:extLst>
              <a:ext uri="{FF2B5EF4-FFF2-40B4-BE49-F238E27FC236}">
                <a16:creationId xmlns:a16="http://schemas.microsoft.com/office/drawing/2014/main" id="{B711686A-5FAD-F9FF-CDD4-A5A1E8A3BAB8}"/>
              </a:ext>
            </a:extLst>
          </p:cNvPr>
          <p:cNvCxnSpPr>
            <a:cxnSpLocks/>
          </p:cNvCxnSpPr>
          <p:nvPr/>
        </p:nvCxnSpPr>
        <p:spPr>
          <a:xfrm>
            <a:off x="2707402" y="3479016"/>
            <a:ext cx="0" cy="424961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9" name="TextBox 28">
            <a:extLst>
              <a:ext uri="{FF2B5EF4-FFF2-40B4-BE49-F238E27FC236}">
                <a16:creationId xmlns:a16="http://schemas.microsoft.com/office/drawing/2014/main" id="{1A091A7C-F775-E1E7-4121-3100EDDEABFD}"/>
              </a:ext>
            </a:extLst>
          </p:cNvPr>
          <p:cNvSpPr txBox="1"/>
          <p:nvPr/>
        </p:nvSpPr>
        <p:spPr>
          <a:xfrm>
            <a:off x="1313146" y="2675519"/>
            <a:ext cx="1430968" cy="923330"/>
          </a:xfrm>
          <a:prstGeom prst="rect">
            <a:avLst/>
          </a:prstGeom>
          <a:noFill/>
        </p:spPr>
        <p:txBody>
          <a:bodyPr wrap="none" rtlCol="0">
            <a:spAutoFit/>
          </a:bodyPr>
          <a:lstStyle/>
          <a:p>
            <a:pPr algn="r" defTabSz="1371600">
              <a:defRPr/>
            </a:pPr>
            <a:r>
              <a:rPr lang="en-GB" sz="2700" dirty="0">
                <a:latin typeface="Calibri" panose="020F0502020204030204"/>
              </a:rPr>
              <a:t>SG OECD</a:t>
            </a:r>
          </a:p>
          <a:p>
            <a:pPr algn="r" defTabSz="1371600">
              <a:defRPr/>
            </a:pPr>
            <a:r>
              <a:rPr lang="en-GB" sz="2700" dirty="0">
                <a:latin typeface="Calibri" panose="020F0502020204030204"/>
              </a:rPr>
              <a:t> Papers</a:t>
            </a:r>
          </a:p>
        </p:txBody>
      </p:sp>
      <p:pic>
        <p:nvPicPr>
          <p:cNvPr id="30" name="Picture 29">
            <a:extLst>
              <a:ext uri="{FF2B5EF4-FFF2-40B4-BE49-F238E27FC236}">
                <a16:creationId xmlns:a16="http://schemas.microsoft.com/office/drawing/2014/main" id="{8137D7F7-96A1-3B5A-646B-1C9F9F052B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3366" y="2401294"/>
            <a:ext cx="1365102" cy="346644"/>
          </a:xfrm>
          <a:prstGeom prst="rect">
            <a:avLst/>
          </a:prstGeom>
        </p:spPr>
      </p:pic>
      <p:cxnSp>
        <p:nvCxnSpPr>
          <p:cNvPr id="37" name="Straight Arrow Connector 36">
            <a:extLst>
              <a:ext uri="{FF2B5EF4-FFF2-40B4-BE49-F238E27FC236}">
                <a16:creationId xmlns:a16="http://schemas.microsoft.com/office/drawing/2014/main" id="{7F9E1D6F-CA1C-21BA-B87F-72FCB198F863}"/>
              </a:ext>
            </a:extLst>
          </p:cNvPr>
          <p:cNvCxnSpPr>
            <a:cxnSpLocks/>
          </p:cNvCxnSpPr>
          <p:nvPr/>
        </p:nvCxnSpPr>
        <p:spPr>
          <a:xfrm>
            <a:off x="4847272" y="5024353"/>
            <a:ext cx="0" cy="274413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8" name="TextBox 37">
            <a:extLst>
              <a:ext uri="{FF2B5EF4-FFF2-40B4-BE49-F238E27FC236}">
                <a16:creationId xmlns:a16="http://schemas.microsoft.com/office/drawing/2014/main" id="{E304FEB3-EE0F-FA74-6DDD-A0A2D2A45CAD}"/>
              </a:ext>
            </a:extLst>
          </p:cNvPr>
          <p:cNvSpPr txBox="1"/>
          <p:nvPr/>
        </p:nvSpPr>
        <p:spPr>
          <a:xfrm>
            <a:off x="4967817" y="6781099"/>
            <a:ext cx="2062869" cy="923330"/>
          </a:xfrm>
          <a:prstGeom prst="rect">
            <a:avLst/>
          </a:prstGeom>
          <a:noFill/>
        </p:spPr>
        <p:txBody>
          <a:bodyPr wrap="square" rtlCol="0">
            <a:spAutoFit/>
          </a:bodyPr>
          <a:lstStyle/>
          <a:p>
            <a:pPr defTabSz="1371600">
              <a:defRPr/>
            </a:pPr>
            <a:r>
              <a:rPr lang="en-GB" sz="2700" dirty="0">
                <a:latin typeface="Calibri" panose="020F0502020204030204"/>
              </a:rPr>
              <a:t>Purposes &amp;</a:t>
            </a:r>
          </a:p>
          <a:p>
            <a:pPr defTabSz="1371600">
              <a:defRPr/>
            </a:pPr>
            <a:r>
              <a:rPr lang="en-GB" sz="2700" dirty="0">
                <a:latin typeface="Calibri" panose="020F0502020204030204"/>
              </a:rPr>
              <a:t>Principles</a:t>
            </a:r>
          </a:p>
        </p:txBody>
      </p:sp>
      <p:pic>
        <p:nvPicPr>
          <p:cNvPr id="40" name="Picture 39">
            <a:extLst>
              <a:ext uri="{FF2B5EF4-FFF2-40B4-BE49-F238E27FC236}">
                <a16:creationId xmlns:a16="http://schemas.microsoft.com/office/drawing/2014/main" id="{A895B736-B15B-9940-1FAB-78C6BF85CA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30037" y="947611"/>
            <a:ext cx="1294710" cy="1844184"/>
          </a:xfrm>
          <a:prstGeom prst="rect">
            <a:avLst/>
          </a:prstGeom>
          <a:ln>
            <a:solidFill>
              <a:schemeClr val="tx1"/>
            </a:solidFill>
          </a:ln>
        </p:spPr>
      </p:pic>
      <p:pic>
        <p:nvPicPr>
          <p:cNvPr id="3" name="Picture 2">
            <a:extLst>
              <a:ext uri="{FF2B5EF4-FFF2-40B4-BE49-F238E27FC236}">
                <a16:creationId xmlns:a16="http://schemas.microsoft.com/office/drawing/2014/main" id="{BB1F9E7A-D81B-249B-E46A-A6111FBA083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3960" y="5157192"/>
            <a:ext cx="1171889" cy="1657217"/>
          </a:xfrm>
          <a:prstGeom prst="rect">
            <a:avLst/>
          </a:prstGeom>
          <a:ln>
            <a:solidFill>
              <a:schemeClr val="tx1"/>
            </a:solidFill>
          </a:ln>
        </p:spPr>
      </p:pic>
      <p:pic>
        <p:nvPicPr>
          <p:cNvPr id="5" name="Picture 4">
            <a:extLst>
              <a:ext uri="{FF2B5EF4-FFF2-40B4-BE49-F238E27FC236}">
                <a16:creationId xmlns:a16="http://schemas.microsoft.com/office/drawing/2014/main" id="{5CD0708F-336E-C67B-37FB-6DB76A90D51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16827" y="4365822"/>
            <a:ext cx="1291292" cy="1838615"/>
          </a:xfrm>
          <a:prstGeom prst="rect">
            <a:avLst/>
          </a:prstGeom>
        </p:spPr>
      </p:pic>
      <p:cxnSp>
        <p:nvCxnSpPr>
          <p:cNvPr id="12" name="Straight Arrow Connector 11">
            <a:extLst>
              <a:ext uri="{FF2B5EF4-FFF2-40B4-BE49-F238E27FC236}">
                <a16:creationId xmlns:a16="http://schemas.microsoft.com/office/drawing/2014/main" id="{C7FE4E32-9446-FFCB-2ED5-5A104C3B951F}"/>
              </a:ext>
            </a:extLst>
          </p:cNvPr>
          <p:cNvCxnSpPr>
            <a:cxnSpLocks/>
          </p:cNvCxnSpPr>
          <p:nvPr/>
        </p:nvCxnSpPr>
        <p:spPr>
          <a:xfrm>
            <a:off x="14627933" y="3183740"/>
            <a:ext cx="332757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DB6340DE-8A05-8D16-6CEE-1A3F7E393C2E}"/>
              </a:ext>
            </a:extLst>
          </p:cNvPr>
          <p:cNvSpPr txBox="1"/>
          <p:nvPr/>
        </p:nvSpPr>
        <p:spPr>
          <a:xfrm>
            <a:off x="10650269" y="2595645"/>
            <a:ext cx="3813922" cy="923330"/>
          </a:xfrm>
          <a:prstGeom prst="rect">
            <a:avLst/>
          </a:prstGeom>
          <a:noFill/>
        </p:spPr>
        <p:txBody>
          <a:bodyPr wrap="square" rtlCol="0">
            <a:spAutoFit/>
          </a:bodyPr>
          <a:lstStyle/>
          <a:p>
            <a:pPr algn="ctr" defTabSz="1371600">
              <a:defRPr/>
            </a:pPr>
            <a:r>
              <a:rPr lang="en-GB" sz="2700" b="1" dirty="0">
                <a:latin typeface="Calibri" panose="020F0502020204030204"/>
              </a:rPr>
              <a:t>New Education Agency &amp; New Inspection Agency?</a:t>
            </a:r>
          </a:p>
        </p:txBody>
      </p:sp>
      <p:cxnSp>
        <p:nvCxnSpPr>
          <p:cNvPr id="18" name="Straight Arrow Connector 17">
            <a:extLst>
              <a:ext uri="{FF2B5EF4-FFF2-40B4-BE49-F238E27FC236}">
                <a16:creationId xmlns:a16="http://schemas.microsoft.com/office/drawing/2014/main" id="{B76676FD-5883-9995-76AA-B9155EB7BBFA}"/>
              </a:ext>
            </a:extLst>
          </p:cNvPr>
          <p:cNvCxnSpPr>
            <a:cxnSpLocks/>
          </p:cNvCxnSpPr>
          <p:nvPr/>
        </p:nvCxnSpPr>
        <p:spPr>
          <a:xfrm flipH="1">
            <a:off x="3067987" y="1613251"/>
            <a:ext cx="11592" cy="612565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22" name="Picture 21">
            <a:extLst>
              <a:ext uri="{FF2B5EF4-FFF2-40B4-BE49-F238E27FC236}">
                <a16:creationId xmlns:a16="http://schemas.microsoft.com/office/drawing/2014/main" id="{B0E41A5A-C4A0-688A-D32B-73D176C6DF8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3771" y="809644"/>
            <a:ext cx="1025490" cy="1454538"/>
          </a:xfrm>
          <a:prstGeom prst="rect">
            <a:avLst/>
          </a:prstGeom>
        </p:spPr>
      </p:pic>
      <p:sp>
        <p:nvSpPr>
          <p:cNvPr id="23" name="TextBox 22">
            <a:extLst>
              <a:ext uri="{FF2B5EF4-FFF2-40B4-BE49-F238E27FC236}">
                <a16:creationId xmlns:a16="http://schemas.microsoft.com/office/drawing/2014/main" id="{42EED680-AC60-402A-E3AC-835B27563657}"/>
              </a:ext>
            </a:extLst>
          </p:cNvPr>
          <p:cNvSpPr txBox="1"/>
          <p:nvPr/>
        </p:nvSpPr>
        <p:spPr>
          <a:xfrm>
            <a:off x="1740741" y="856918"/>
            <a:ext cx="1576136" cy="1061829"/>
          </a:xfrm>
          <a:prstGeom prst="rect">
            <a:avLst/>
          </a:prstGeom>
          <a:solidFill>
            <a:schemeClr val="bg1"/>
          </a:solidFill>
          <a:ln>
            <a:noFill/>
          </a:ln>
        </p:spPr>
        <p:txBody>
          <a:bodyPr wrap="none" rtlCol="0">
            <a:spAutoFit/>
          </a:bodyPr>
          <a:lstStyle/>
          <a:p>
            <a:pPr algn="r" defTabSz="1371600">
              <a:defRPr/>
            </a:pPr>
            <a:r>
              <a:rPr lang="en-GB" sz="2100" dirty="0">
                <a:latin typeface="Calibri" panose="020F0502020204030204"/>
              </a:rPr>
              <a:t>Equality,</a:t>
            </a:r>
          </a:p>
          <a:p>
            <a:pPr algn="r" defTabSz="1371600">
              <a:defRPr/>
            </a:pPr>
            <a:r>
              <a:rPr lang="en-GB" sz="2100" dirty="0">
                <a:latin typeface="Calibri" panose="020F0502020204030204"/>
              </a:rPr>
              <a:t>Opportunity,</a:t>
            </a:r>
          </a:p>
          <a:p>
            <a:pPr algn="r" defTabSz="1371600">
              <a:defRPr/>
            </a:pPr>
            <a:r>
              <a:rPr lang="en-GB" sz="2100" dirty="0">
                <a:latin typeface="Calibri" panose="020F0502020204030204"/>
              </a:rPr>
              <a:t>Community</a:t>
            </a:r>
          </a:p>
        </p:txBody>
      </p:sp>
      <p:sp>
        <p:nvSpPr>
          <p:cNvPr id="24" name="TextBox 23">
            <a:extLst>
              <a:ext uri="{FF2B5EF4-FFF2-40B4-BE49-F238E27FC236}">
                <a16:creationId xmlns:a16="http://schemas.microsoft.com/office/drawing/2014/main" id="{6CA1A0E9-B686-1C05-0EA9-D85D889FED53}"/>
              </a:ext>
            </a:extLst>
          </p:cNvPr>
          <p:cNvSpPr txBox="1"/>
          <p:nvPr/>
        </p:nvSpPr>
        <p:spPr>
          <a:xfrm>
            <a:off x="2900908" y="5521918"/>
            <a:ext cx="1579149" cy="1200329"/>
          </a:xfrm>
          <a:prstGeom prst="rect">
            <a:avLst/>
          </a:prstGeom>
          <a:solidFill>
            <a:srgbClr val="FFFFFF">
              <a:alpha val="0"/>
            </a:srgbClr>
          </a:solidFill>
          <a:ln>
            <a:solidFill>
              <a:schemeClr val="bg1"/>
            </a:solidFill>
          </a:ln>
        </p:spPr>
        <p:txBody>
          <a:bodyPr wrap="square" rtlCol="0">
            <a:spAutoFit/>
          </a:bodyPr>
          <a:lstStyle/>
          <a:p>
            <a:pPr algn="r" defTabSz="1371600">
              <a:defRPr/>
            </a:pPr>
            <a:r>
              <a:rPr lang="en-GB" sz="2400" dirty="0">
                <a:latin typeface="Calibri" panose="020F0502020204030204"/>
              </a:rPr>
              <a:t>National</a:t>
            </a:r>
          </a:p>
          <a:p>
            <a:pPr algn="r" defTabSz="1371600">
              <a:defRPr/>
            </a:pPr>
            <a:r>
              <a:rPr lang="en-GB" sz="2400" dirty="0">
                <a:latin typeface="Calibri" panose="020F0502020204030204"/>
              </a:rPr>
              <a:t>Discussion</a:t>
            </a:r>
          </a:p>
          <a:p>
            <a:pPr algn="r" defTabSz="1371600">
              <a:defRPr/>
            </a:pPr>
            <a:r>
              <a:rPr lang="en-GB" sz="2400" dirty="0">
                <a:latin typeface="Calibri" panose="020F0502020204030204"/>
              </a:rPr>
              <a:t>Report</a:t>
            </a:r>
          </a:p>
        </p:txBody>
      </p:sp>
      <p:pic>
        <p:nvPicPr>
          <p:cNvPr id="20" name="Picture 19">
            <a:extLst>
              <a:ext uri="{FF2B5EF4-FFF2-40B4-BE49-F238E27FC236}">
                <a16:creationId xmlns:a16="http://schemas.microsoft.com/office/drawing/2014/main" id="{81BA87CB-AE5A-65B4-17A6-55A59940E6A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73054" y="3785488"/>
            <a:ext cx="1176537" cy="1668780"/>
          </a:xfrm>
          <a:prstGeom prst="rect">
            <a:avLst/>
          </a:prstGeom>
          <a:ln>
            <a:solidFill>
              <a:schemeClr val="tx1"/>
            </a:solidFill>
          </a:ln>
        </p:spPr>
      </p:pic>
      <p:sp>
        <p:nvSpPr>
          <p:cNvPr id="27" name="TextBox 26">
            <a:extLst>
              <a:ext uri="{FF2B5EF4-FFF2-40B4-BE49-F238E27FC236}">
                <a16:creationId xmlns:a16="http://schemas.microsoft.com/office/drawing/2014/main" id="{99E3617C-FC3D-66D5-C610-0C9DB41C057B}"/>
              </a:ext>
            </a:extLst>
          </p:cNvPr>
          <p:cNvSpPr txBox="1"/>
          <p:nvPr/>
        </p:nvSpPr>
        <p:spPr>
          <a:xfrm>
            <a:off x="4847272" y="6221561"/>
            <a:ext cx="2062869" cy="507831"/>
          </a:xfrm>
          <a:prstGeom prst="rect">
            <a:avLst/>
          </a:prstGeom>
          <a:noFill/>
        </p:spPr>
        <p:txBody>
          <a:bodyPr wrap="square" rtlCol="0">
            <a:spAutoFit/>
          </a:bodyPr>
          <a:lstStyle/>
          <a:p>
            <a:pPr defTabSz="1371600">
              <a:defRPr/>
            </a:pPr>
            <a:r>
              <a:rPr lang="en-GB" sz="2700" dirty="0" err="1">
                <a:latin typeface="Calibri" panose="020F0502020204030204"/>
              </a:rPr>
              <a:t>LfS</a:t>
            </a:r>
            <a:r>
              <a:rPr lang="en-GB" sz="2700" dirty="0">
                <a:latin typeface="Calibri" panose="020F0502020204030204"/>
              </a:rPr>
              <a:t> Strategy</a:t>
            </a:r>
          </a:p>
        </p:txBody>
      </p:sp>
      <p:sp>
        <p:nvSpPr>
          <p:cNvPr id="15" name="TextBox 3">
            <a:extLst>
              <a:ext uri="{FF2B5EF4-FFF2-40B4-BE49-F238E27FC236}">
                <a16:creationId xmlns:a16="http://schemas.microsoft.com/office/drawing/2014/main" id="{0B0CF84E-C93A-B773-7464-5B6E6914665B}"/>
              </a:ext>
            </a:extLst>
          </p:cNvPr>
          <p:cNvSpPr txBox="1"/>
          <p:nvPr/>
        </p:nvSpPr>
        <p:spPr>
          <a:xfrm>
            <a:off x="6700034" y="143403"/>
            <a:ext cx="15412449" cy="643381"/>
          </a:xfrm>
          <a:prstGeom prst="rect">
            <a:avLst/>
          </a:prstGeom>
        </p:spPr>
        <p:txBody>
          <a:bodyPr lIns="0" tIns="0" rIns="0" bIns="0" rtlCol="0" anchor="t">
            <a:spAutoFit/>
          </a:bodyPr>
          <a:lstStyle/>
          <a:p>
            <a:pPr>
              <a:lnSpc>
                <a:spcPts val="4978"/>
              </a:lnSpc>
              <a:spcBef>
                <a:spcPct val="0"/>
              </a:spcBef>
            </a:pPr>
            <a:r>
              <a:rPr lang="en-US" sz="4800" b="1" spc="189" dirty="0">
                <a:latin typeface="+mj-lt"/>
              </a:rPr>
              <a:t>A National Context for System Leadership</a:t>
            </a:r>
          </a:p>
        </p:txBody>
      </p:sp>
    </p:spTree>
    <p:extLst>
      <p:ext uri="{BB962C8B-B14F-4D97-AF65-F5344CB8AC3E}">
        <p14:creationId xmlns:p14="http://schemas.microsoft.com/office/powerpoint/2010/main" val="1108317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0FD0D9F-764F-7C63-A660-410E24A2B730}"/>
              </a:ext>
            </a:extLst>
          </p:cNvPr>
          <p:cNvSpPr txBox="1"/>
          <p:nvPr/>
        </p:nvSpPr>
        <p:spPr>
          <a:xfrm>
            <a:off x="410670" y="2314575"/>
            <a:ext cx="11963400" cy="5139869"/>
          </a:xfrm>
          <a:prstGeom prst="rect">
            <a:avLst/>
          </a:prstGeom>
          <a:noFill/>
        </p:spPr>
        <p:txBody>
          <a:bodyPr wrap="square">
            <a:spAutoFit/>
          </a:bodyPr>
          <a:lstStyle/>
          <a:p>
            <a:r>
              <a:rPr lang="en-GB" sz="3600" i="1" dirty="0">
                <a:ea typeface="Open Sans" panose="020B0606030504020204" pitchFamily="34" charset="0"/>
                <a:cs typeface="Open Sans" panose="020B0606030504020204" pitchFamily="34" charset="0"/>
              </a:rPr>
              <a:t>‘…a future education system in Scotland would benefit from greater system synergy (that) reflects a coherent, co-ordinated, and interdependent system, involving all key players in an integrated but not overly bureaucratic way.’ </a:t>
            </a:r>
          </a:p>
          <a:p>
            <a:endParaRPr lang="en-GB" sz="3600" i="1" dirty="0">
              <a:ea typeface="Open Sans" panose="020B0606030504020204" pitchFamily="34" charset="0"/>
              <a:cs typeface="Open Sans" panose="020B0606030504020204" pitchFamily="34" charset="0"/>
            </a:endParaRPr>
          </a:p>
          <a:p>
            <a:r>
              <a:rPr lang="en-GB" sz="3600" i="1" dirty="0">
                <a:ea typeface="Open Sans" panose="020B0606030504020204" pitchFamily="34" charset="0"/>
                <a:cs typeface="Open Sans" panose="020B0606030504020204" pitchFamily="34" charset="0"/>
              </a:rPr>
              <a:t>‘…the need for the Scottish education system to be much more of a learning system that is able to take risks and to embark upon significant, bold and ambitious reform.’ (P.19)</a:t>
            </a:r>
          </a:p>
          <a:p>
            <a:endParaRPr lang="en-GB" sz="4000" dirty="0"/>
          </a:p>
        </p:txBody>
      </p:sp>
      <p:sp>
        <p:nvSpPr>
          <p:cNvPr id="9" name="TextBox 8">
            <a:extLst>
              <a:ext uri="{FF2B5EF4-FFF2-40B4-BE49-F238E27FC236}">
                <a16:creationId xmlns:a16="http://schemas.microsoft.com/office/drawing/2014/main" id="{1319A0A2-CD8D-9721-4AC7-8FB7BF89306A}"/>
              </a:ext>
            </a:extLst>
          </p:cNvPr>
          <p:cNvSpPr txBox="1"/>
          <p:nvPr/>
        </p:nvSpPr>
        <p:spPr>
          <a:xfrm>
            <a:off x="152400" y="9715500"/>
            <a:ext cx="13335000" cy="461665"/>
          </a:xfrm>
          <a:prstGeom prst="rect">
            <a:avLst/>
          </a:prstGeom>
          <a:noFill/>
        </p:spPr>
        <p:txBody>
          <a:bodyPr wrap="square">
            <a:spAutoFit/>
          </a:bodyPr>
          <a:lstStyle/>
          <a:p>
            <a:r>
              <a:rPr lang="en-GB" sz="2400" b="1" i="1" dirty="0">
                <a:solidFill>
                  <a:srgbClr val="7030A0"/>
                </a:solidFill>
              </a:rPr>
              <a:t>All Learners in Scotland Matter: Our National Discussion A Summary Report: </a:t>
            </a:r>
            <a:r>
              <a:rPr lang="en-GB" sz="2400" b="1" dirty="0">
                <a:solidFill>
                  <a:srgbClr val="7030A0"/>
                </a:solidFill>
              </a:rPr>
              <a:t>Scottish Government 2023</a:t>
            </a:r>
          </a:p>
        </p:txBody>
      </p:sp>
      <p:pic>
        <p:nvPicPr>
          <p:cNvPr id="10" name="Picture 9">
            <a:extLst>
              <a:ext uri="{FF2B5EF4-FFF2-40B4-BE49-F238E27FC236}">
                <a16:creationId xmlns:a16="http://schemas.microsoft.com/office/drawing/2014/main" id="{1733D2E1-9DDA-42D5-B6FB-F17EF97149FF}"/>
              </a:ext>
            </a:extLst>
          </p:cNvPr>
          <p:cNvPicPr>
            <a:picLocks noChangeAspect="1"/>
          </p:cNvPicPr>
          <p:nvPr/>
        </p:nvPicPr>
        <p:blipFill rotWithShape="1">
          <a:blip r:embed="rId3"/>
          <a:srcRect l="22065" t="14962" r="64375" b="17408"/>
          <a:stretch/>
        </p:blipFill>
        <p:spPr>
          <a:xfrm>
            <a:off x="12631334" y="1193813"/>
            <a:ext cx="5261811" cy="7381394"/>
          </a:xfrm>
          <a:prstGeom prst="rect">
            <a:avLst/>
          </a:prstGeom>
          <a:ln w="19050">
            <a:solidFill>
              <a:schemeClr val="bg1"/>
            </a:solid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841375-3F10-66DC-74B8-DE6426C0DEF4}"/>
              </a:ext>
            </a:extLst>
          </p:cNvPr>
          <p:cNvSpPr txBox="1"/>
          <p:nvPr/>
        </p:nvSpPr>
        <p:spPr>
          <a:xfrm>
            <a:off x="457200" y="3009900"/>
            <a:ext cx="11430000" cy="3970318"/>
          </a:xfrm>
          <a:prstGeom prst="rect">
            <a:avLst/>
          </a:prstGeom>
          <a:noFill/>
        </p:spPr>
        <p:txBody>
          <a:bodyPr wrap="square" rtlCol="0">
            <a:spAutoFit/>
          </a:bodyPr>
          <a:lstStyle/>
          <a:p>
            <a:r>
              <a:rPr lang="en-GB" sz="3600" i="1" dirty="0"/>
              <a:t>‘…for the reform to have personal and professional integrity everyone who has a role to play in making the innovation successful should be involved in its design and development.’ </a:t>
            </a:r>
            <a:r>
              <a:rPr lang="en-GB" sz="3600" dirty="0"/>
              <a:t>(</a:t>
            </a:r>
            <a:r>
              <a:rPr lang="en-GB" sz="3600" dirty="0" err="1"/>
              <a:t>P.28</a:t>
            </a:r>
            <a:r>
              <a:rPr lang="en-GB" sz="3600" dirty="0"/>
              <a:t>)</a:t>
            </a:r>
          </a:p>
          <a:p>
            <a:endParaRPr lang="en-GB" sz="3600" dirty="0"/>
          </a:p>
          <a:p>
            <a:r>
              <a:rPr lang="en-GB" sz="3600" i="1" dirty="0"/>
              <a:t>‘In Scotland, a wide range of organisations have to align to support the process of change in any innovation.’ </a:t>
            </a:r>
            <a:r>
              <a:rPr lang="en-GB" sz="3600" dirty="0"/>
              <a:t>(</a:t>
            </a:r>
            <a:r>
              <a:rPr lang="en-GB" sz="3600" dirty="0" err="1"/>
              <a:t>P.29</a:t>
            </a:r>
            <a:r>
              <a:rPr lang="en-GB" sz="3600" dirty="0"/>
              <a:t>)</a:t>
            </a:r>
          </a:p>
        </p:txBody>
      </p:sp>
      <p:pic>
        <p:nvPicPr>
          <p:cNvPr id="7" name="Picture 6">
            <a:extLst>
              <a:ext uri="{FF2B5EF4-FFF2-40B4-BE49-F238E27FC236}">
                <a16:creationId xmlns:a16="http://schemas.microsoft.com/office/drawing/2014/main" id="{EAD325D2-66D1-F025-C70A-4CD544B056DB}"/>
              </a:ext>
            </a:extLst>
          </p:cNvPr>
          <p:cNvPicPr>
            <a:picLocks noChangeAspect="1"/>
          </p:cNvPicPr>
          <p:nvPr/>
        </p:nvPicPr>
        <p:blipFill rotWithShape="1">
          <a:blip r:embed="rId3"/>
          <a:srcRect l="34166" t="17407" r="35417" b="7038"/>
          <a:stretch/>
        </p:blipFill>
        <p:spPr>
          <a:xfrm>
            <a:off x="12344400" y="1257300"/>
            <a:ext cx="5207000" cy="7275534"/>
          </a:xfrm>
          <a:prstGeom prst="rect">
            <a:avLst/>
          </a:prstGeom>
          <a:ln>
            <a:solidFill>
              <a:schemeClr val="tx1"/>
            </a:solidFill>
          </a:ln>
          <a:effectLst>
            <a:outerShdw blurRad="50800" dist="38100" dir="2700000" sx="102000" sy="102000" algn="tl" rotWithShape="0">
              <a:prstClr val="black">
                <a:alpha val="40000"/>
              </a:prstClr>
            </a:outerShdw>
          </a:effectLst>
        </p:spPr>
      </p:pic>
      <p:sp>
        <p:nvSpPr>
          <p:cNvPr id="4" name="TextBox 3">
            <a:extLst>
              <a:ext uri="{FF2B5EF4-FFF2-40B4-BE49-F238E27FC236}">
                <a16:creationId xmlns:a16="http://schemas.microsoft.com/office/drawing/2014/main" id="{D6A9DC83-9CF5-D006-0E5F-1C2E9AEFA0B7}"/>
              </a:ext>
            </a:extLst>
          </p:cNvPr>
          <p:cNvSpPr txBox="1"/>
          <p:nvPr/>
        </p:nvSpPr>
        <p:spPr>
          <a:xfrm>
            <a:off x="0" y="9563100"/>
            <a:ext cx="14325600" cy="461665"/>
          </a:xfrm>
          <a:prstGeom prst="rect">
            <a:avLst/>
          </a:prstGeom>
          <a:noFill/>
        </p:spPr>
        <p:txBody>
          <a:bodyPr wrap="square">
            <a:spAutoFit/>
          </a:bodyPr>
          <a:lstStyle/>
          <a:p>
            <a:pPr algn="l"/>
            <a:r>
              <a:rPr lang="en-GB" sz="2400" b="1" i="1" dirty="0">
                <a:solidFill>
                  <a:srgbClr val="7030A0"/>
                </a:solidFill>
                <a:effectLst/>
              </a:rPr>
              <a:t>It's Our Future - Independent Review of Qualifications and Assessment</a:t>
            </a:r>
            <a:r>
              <a:rPr lang="en-GB" sz="2400" b="1" i="0" dirty="0">
                <a:solidFill>
                  <a:srgbClr val="7030A0"/>
                </a:solidFill>
                <a:effectLst/>
              </a:rPr>
              <a:t>: Scottish Government 2023</a:t>
            </a:r>
          </a:p>
        </p:txBody>
      </p:sp>
    </p:spTree>
    <p:extLst>
      <p:ext uri="{BB962C8B-B14F-4D97-AF65-F5344CB8AC3E}">
        <p14:creationId xmlns:p14="http://schemas.microsoft.com/office/powerpoint/2010/main" val="348876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97F025-F8F6-5BD1-E9B8-9919658B2D45}"/>
              </a:ext>
            </a:extLst>
          </p:cNvPr>
          <p:cNvSpPr txBox="1"/>
          <p:nvPr/>
        </p:nvSpPr>
        <p:spPr>
          <a:xfrm>
            <a:off x="457200" y="2940030"/>
            <a:ext cx="11125200" cy="3416320"/>
          </a:xfrm>
          <a:prstGeom prst="rect">
            <a:avLst/>
          </a:prstGeom>
          <a:noFill/>
        </p:spPr>
        <p:txBody>
          <a:bodyPr wrap="square">
            <a:spAutoFit/>
          </a:bodyPr>
          <a:lstStyle/>
          <a:p>
            <a:r>
              <a:rPr lang="en-GB" sz="3600" b="0" i="1" dirty="0">
                <a:ea typeface="Open Sans" panose="020B0606030504020204" pitchFamily="34" charset="0"/>
                <a:cs typeface="Open Sans" panose="020B0606030504020204" pitchFamily="34" charset="0"/>
              </a:rPr>
              <a:t>'Organisations and individuals have, perhaps naturally, tended to focus on their own role in delivery or part of the landscape rather than looking across the system for solutions or opportunities. This approach can be indicative of systems that are fractured or have gaps in the clarity of roles, processes or individual parts.’ (</a:t>
            </a:r>
            <a:r>
              <a:rPr lang="en-GB" sz="3600" b="0" i="1" dirty="0" err="1">
                <a:ea typeface="Open Sans" panose="020B0606030504020204" pitchFamily="34" charset="0"/>
                <a:cs typeface="Open Sans" panose="020B0606030504020204" pitchFamily="34" charset="0"/>
              </a:rPr>
              <a:t>p.5</a:t>
            </a:r>
            <a:r>
              <a:rPr lang="en-GB" sz="3600" b="0" i="1" dirty="0">
                <a:ea typeface="Open Sans" panose="020B0606030504020204" pitchFamily="34" charset="0"/>
                <a:cs typeface="Open Sans" panose="020B0606030504020204" pitchFamily="34" charset="0"/>
              </a:rPr>
              <a:t>)</a:t>
            </a:r>
            <a:endParaRPr lang="en-GB" sz="3600" i="1" dirty="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D1572C4B-DD70-EBC8-94FD-3CCAA877BEDE}"/>
              </a:ext>
            </a:extLst>
          </p:cNvPr>
          <p:cNvPicPr>
            <a:picLocks noChangeAspect="1"/>
          </p:cNvPicPr>
          <p:nvPr/>
        </p:nvPicPr>
        <p:blipFill rotWithShape="1">
          <a:blip r:embed="rId3"/>
          <a:srcRect l="23750" t="18889" r="62916" b="15926"/>
          <a:stretch/>
        </p:blipFill>
        <p:spPr>
          <a:xfrm>
            <a:off x="12150437" y="1143000"/>
            <a:ext cx="5403273" cy="7429500"/>
          </a:xfrm>
          <a:prstGeom prst="rect">
            <a:avLst/>
          </a:prstGeom>
          <a:ln>
            <a:solidFill>
              <a:schemeClr val="tx1"/>
            </a:solid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65A5D263-3FF6-9B13-3726-9599D881481C}"/>
              </a:ext>
            </a:extLst>
          </p:cNvPr>
          <p:cNvSpPr txBox="1"/>
          <p:nvPr/>
        </p:nvSpPr>
        <p:spPr>
          <a:xfrm>
            <a:off x="0" y="9807288"/>
            <a:ext cx="14401800" cy="461665"/>
          </a:xfrm>
          <a:prstGeom prst="rect">
            <a:avLst/>
          </a:prstGeom>
          <a:noFill/>
        </p:spPr>
        <p:txBody>
          <a:bodyPr wrap="square">
            <a:spAutoFit/>
          </a:bodyPr>
          <a:lstStyle/>
          <a:p>
            <a:pPr algn="l"/>
            <a:r>
              <a:rPr lang="en-GB" sz="2400" b="1" i="1" dirty="0">
                <a:solidFill>
                  <a:srgbClr val="7030A0"/>
                </a:solidFill>
                <a:effectLst/>
              </a:rPr>
              <a:t>Fit for the Future: developing a post-school learning system to fuel economic transformation</a:t>
            </a:r>
            <a:r>
              <a:rPr lang="en-GB" sz="2400" b="1" i="0" dirty="0">
                <a:solidFill>
                  <a:srgbClr val="7030A0"/>
                </a:solidFill>
                <a:effectLst/>
              </a:rPr>
              <a:t>. Withers, 2023</a:t>
            </a:r>
          </a:p>
        </p:txBody>
      </p:sp>
    </p:spTree>
    <p:extLst>
      <p:ext uri="{BB962C8B-B14F-4D97-AF65-F5344CB8AC3E}">
        <p14:creationId xmlns:p14="http://schemas.microsoft.com/office/powerpoint/2010/main" val="320562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Text, letter&#10;&#10;Description automatically generated">
            <a:extLst>
              <a:ext uri="{FF2B5EF4-FFF2-40B4-BE49-F238E27FC236}">
                <a16:creationId xmlns:a16="http://schemas.microsoft.com/office/drawing/2014/main" id="{7C0AC6C2-A711-B2E7-EA5A-B89869639867}"/>
              </a:ext>
            </a:extLst>
          </p:cNvPr>
          <p:cNvPicPr>
            <a:picLocks noChangeAspect="1"/>
          </p:cNvPicPr>
          <p:nvPr/>
        </p:nvPicPr>
        <p:blipFill>
          <a:blip r:embed="rId3"/>
          <a:stretch>
            <a:fillRect/>
          </a:stretch>
        </p:blipFill>
        <p:spPr>
          <a:xfrm>
            <a:off x="11963400" y="808318"/>
            <a:ext cx="5562600" cy="8145383"/>
          </a:xfrm>
          <a:prstGeom prst="rect">
            <a:avLst/>
          </a:prstGeom>
          <a:solidFill>
            <a:schemeClr val="tx1"/>
          </a:solidFill>
          <a:ln>
            <a:solidFill>
              <a:schemeClr val="tx1"/>
            </a:solid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CE744663-6BCA-716E-4A07-9938529C0CE0}"/>
              </a:ext>
            </a:extLst>
          </p:cNvPr>
          <p:cNvSpPr txBox="1"/>
          <p:nvPr/>
        </p:nvSpPr>
        <p:spPr>
          <a:xfrm>
            <a:off x="28353" y="9639300"/>
            <a:ext cx="11963400" cy="461665"/>
          </a:xfrm>
          <a:prstGeom prst="rect">
            <a:avLst/>
          </a:prstGeom>
          <a:noFill/>
        </p:spPr>
        <p:txBody>
          <a:bodyPr wrap="square">
            <a:spAutoFit/>
          </a:bodyPr>
          <a:lstStyle/>
          <a:p>
            <a:r>
              <a:rPr lang="en-GB" sz="2400" b="1" i="1" dirty="0">
                <a:solidFill>
                  <a:srgbClr val="7030A0"/>
                </a:solidFill>
              </a:rPr>
              <a:t>Support for Learning: All our Children and All their Potential</a:t>
            </a:r>
            <a:r>
              <a:rPr lang="en-GB" sz="2400" b="1" dirty="0">
                <a:solidFill>
                  <a:srgbClr val="7030A0"/>
                </a:solidFill>
              </a:rPr>
              <a:t>, Scottish Government 2020</a:t>
            </a:r>
          </a:p>
        </p:txBody>
      </p:sp>
      <p:sp>
        <p:nvSpPr>
          <p:cNvPr id="8" name="TextBox 7">
            <a:extLst>
              <a:ext uri="{FF2B5EF4-FFF2-40B4-BE49-F238E27FC236}">
                <a16:creationId xmlns:a16="http://schemas.microsoft.com/office/drawing/2014/main" id="{7CE796C4-B5E4-2613-63CC-D4B81ACB8A9B}"/>
              </a:ext>
            </a:extLst>
          </p:cNvPr>
          <p:cNvSpPr txBox="1"/>
          <p:nvPr/>
        </p:nvSpPr>
        <p:spPr>
          <a:xfrm>
            <a:off x="357075" y="1900178"/>
            <a:ext cx="11277600" cy="2862322"/>
          </a:xfrm>
          <a:prstGeom prst="rect">
            <a:avLst/>
          </a:prstGeom>
          <a:noFill/>
        </p:spPr>
        <p:txBody>
          <a:bodyPr wrap="square">
            <a:spAutoFit/>
          </a:bodyPr>
          <a:lstStyle/>
          <a:p>
            <a:r>
              <a:rPr lang="en-GB" sz="3600" i="1" dirty="0"/>
              <a:t>‘The landscape is complex and will continue to be so. The unique opportunity this Review presents is to make that complexity visible, to establish an agreed baseline for positive action and to prioritise and energise a critical area of public life</a:t>
            </a:r>
            <a:r>
              <a:rPr lang="en-GB" sz="3600" dirty="0"/>
              <a:t>.’ (</a:t>
            </a:r>
            <a:r>
              <a:rPr lang="en-GB" sz="3600" dirty="0" err="1"/>
              <a:t>P.16</a:t>
            </a:r>
            <a:r>
              <a:rPr lang="en-GB" sz="3600" dirty="0"/>
              <a:t>)</a:t>
            </a:r>
          </a:p>
        </p:txBody>
      </p:sp>
      <p:sp>
        <p:nvSpPr>
          <p:cNvPr id="10" name="TextBox 9">
            <a:extLst>
              <a:ext uri="{FF2B5EF4-FFF2-40B4-BE49-F238E27FC236}">
                <a16:creationId xmlns:a16="http://schemas.microsoft.com/office/drawing/2014/main" id="{4EC5321F-6225-6B87-DCE1-FDD2F7211826}"/>
              </a:ext>
            </a:extLst>
          </p:cNvPr>
          <p:cNvSpPr txBox="1"/>
          <p:nvPr/>
        </p:nvSpPr>
        <p:spPr>
          <a:xfrm>
            <a:off x="371253" y="5524500"/>
            <a:ext cx="11277599" cy="2308324"/>
          </a:xfrm>
          <a:prstGeom prst="rect">
            <a:avLst/>
          </a:prstGeom>
          <a:noFill/>
        </p:spPr>
        <p:txBody>
          <a:bodyPr wrap="square">
            <a:spAutoFit/>
          </a:bodyPr>
          <a:lstStyle/>
          <a:p>
            <a:r>
              <a:rPr lang="en-GB" sz="3600" i="1" dirty="0"/>
              <a:t>‘Co-creation and collaboration with children, young people and their families will support more coherent, inclusive and all-encompassing policy making, which improves implementation, impact and experience.’ </a:t>
            </a:r>
            <a:r>
              <a:rPr lang="en-GB" sz="3600" dirty="0"/>
              <a:t>(</a:t>
            </a:r>
            <a:r>
              <a:rPr lang="en-GB" sz="3600" dirty="0" err="1"/>
              <a:t>P.14</a:t>
            </a:r>
            <a:r>
              <a:rPr lang="en-GB" sz="3600" dirty="0"/>
              <a:t>)</a:t>
            </a:r>
          </a:p>
        </p:txBody>
      </p:sp>
    </p:spTree>
    <p:extLst>
      <p:ext uri="{BB962C8B-B14F-4D97-AF65-F5344CB8AC3E}">
        <p14:creationId xmlns:p14="http://schemas.microsoft.com/office/powerpoint/2010/main" val="472571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7F10D88-D101-6C6B-6F58-5DF4032744A5}"/>
              </a:ext>
            </a:extLst>
          </p:cNvPr>
          <p:cNvPicPr>
            <a:picLocks noChangeAspect="1"/>
          </p:cNvPicPr>
          <p:nvPr/>
        </p:nvPicPr>
        <p:blipFill rotWithShape="1">
          <a:blip r:embed="rId3"/>
          <a:srcRect l="8333" t="12963" r="57500" b="7037"/>
          <a:stretch/>
        </p:blipFill>
        <p:spPr>
          <a:xfrm>
            <a:off x="13225620" y="7332313"/>
            <a:ext cx="4371718" cy="2878936"/>
          </a:xfrm>
          <a:prstGeom prst="rect">
            <a:avLst/>
          </a:prstGeom>
        </p:spPr>
      </p:pic>
      <p:pic>
        <p:nvPicPr>
          <p:cNvPr id="4" name="Picture 3">
            <a:extLst>
              <a:ext uri="{FF2B5EF4-FFF2-40B4-BE49-F238E27FC236}">
                <a16:creationId xmlns:a16="http://schemas.microsoft.com/office/drawing/2014/main" id="{A30FEBB9-63B3-2370-22A9-0B469563CC3F}"/>
              </a:ext>
            </a:extLst>
          </p:cNvPr>
          <p:cNvPicPr>
            <a:picLocks noChangeAspect="1"/>
          </p:cNvPicPr>
          <p:nvPr/>
        </p:nvPicPr>
        <p:blipFill rotWithShape="1">
          <a:blip r:embed="rId4"/>
          <a:srcRect l="22065" t="14962" r="64375" b="17408"/>
          <a:stretch/>
        </p:blipFill>
        <p:spPr>
          <a:xfrm>
            <a:off x="762000" y="819226"/>
            <a:ext cx="3586984" cy="5031907"/>
          </a:xfrm>
          <a:prstGeom prst="rect">
            <a:avLst/>
          </a:prstGeom>
          <a:ln w="19050">
            <a:solidFill>
              <a:schemeClr val="tx1"/>
            </a:solid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3F2F17CA-07D4-9350-40AF-8C46796C8042}"/>
              </a:ext>
            </a:extLst>
          </p:cNvPr>
          <p:cNvPicPr>
            <a:picLocks noChangeAspect="1"/>
          </p:cNvPicPr>
          <p:nvPr/>
        </p:nvPicPr>
        <p:blipFill rotWithShape="1">
          <a:blip r:embed="rId5"/>
          <a:srcRect l="23750" t="18889" r="62916" b="15926"/>
          <a:stretch/>
        </p:blipFill>
        <p:spPr>
          <a:xfrm>
            <a:off x="9638636" y="838180"/>
            <a:ext cx="3586984" cy="5031907"/>
          </a:xfrm>
          <a:prstGeom prst="rect">
            <a:avLst/>
          </a:prstGeom>
          <a:ln>
            <a:solidFill>
              <a:schemeClr val="tx1"/>
            </a:solid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A01C1CC9-190F-B833-4617-C20931897C7F}"/>
              </a:ext>
            </a:extLst>
          </p:cNvPr>
          <p:cNvPicPr>
            <a:picLocks noChangeAspect="1"/>
          </p:cNvPicPr>
          <p:nvPr/>
        </p:nvPicPr>
        <p:blipFill rotWithShape="1">
          <a:blip r:embed="rId6"/>
          <a:srcRect l="34166" t="17407" r="35417" b="7038"/>
          <a:stretch/>
        </p:blipFill>
        <p:spPr>
          <a:xfrm>
            <a:off x="5181349" y="808318"/>
            <a:ext cx="3622639" cy="5061769"/>
          </a:xfrm>
          <a:prstGeom prst="rect">
            <a:avLst/>
          </a:prstGeom>
          <a:ln>
            <a:solidFill>
              <a:schemeClr val="tx1"/>
            </a:solidFill>
          </a:ln>
          <a:effectLst>
            <a:outerShdw blurRad="50800" dist="38100" dir="2700000" sx="102000" sy="102000" algn="tl" rotWithShape="0">
              <a:prstClr val="black">
                <a:alpha val="40000"/>
              </a:prstClr>
            </a:outerShdw>
          </a:effectLst>
        </p:spPr>
      </p:pic>
      <p:pic>
        <p:nvPicPr>
          <p:cNvPr id="10" name="Picture 9">
            <a:extLst>
              <a:ext uri="{FF2B5EF4-FFF2-40B4-BE49-F238E27FC236}">
                <a16:creationId xmlns:a16="http://schemas.microsoft.com/office/drawing/2014/main" id="{EA3963F7-3308-FBEF-095E-EF9FCC83E672}"/>
              </a:ext>
            </a:extLst>
          </p:cNvPr>
          <p:cNvPicPr>
            <a:picLocks noChangeAspect="1"/>
          </p:cNvPicPr>
          <p:nvPr/>
        </p:nvPicPr>
        <p:blipFill rotWithShape="1">
          <a:blip r:embed="rId7"/>
          <a:srcRect l="1690" t="21852" r="51667" b="21852"/>
          <a:stretch/>
        </p:blipFill>
        <p:spPr>
          <a:xfrm>
            <a:off x="412627" y="7807228"/>
            <a:ext cx="5851257" cy="1986214"/>
          </a:xfrm>
          <a:prstGeom prst="rect">
            <a:avLst/>
          </a:prstGeom>
        </p:spPr>
      </p:pic>
      <p:pic>
        <p:nvPicPr>
          <p:cNvPr id="12" name="Picture 11">
            <a:extLst>
              <a:ext uri="{FF2B5EF4-FFF2-40B4-BE49-F238E27FC236}">
                <a16:creationId xmlns:a16="http://schemas.microsoft.com/office/drawing/2014/main" id="{725AF329-60D6-AA62-4079-C70EE5CA071B}"/>
              </a:ext>
            </a:extLst>
          </p:cNvPr>
          <p:cNvPicPr>
            <a:picLocks noChangeAspect="1"/>
          </p:cNvPicPr>
          <p:nvPr/>
        </p:nvPicPr>
        <p:blipFill rotWithShape="1">
          <a:blip r:embed="rId8"/>
          <a:srcRect l="832" t="21852" r="50637" b="21852"/>
          <a:stretch/>
        </p:blipFill>
        <p:spPr>
          <a:xfrm>
            <a:off x="6412393" y="7684584"/>
            <a:ext cx="6664718" cy="2174394"/>
          </a:xfrm>
          <a:prstGeom prst="rect">
            <a:avLst/>
          </a:prstGeom>
        </p:spPr>
      </p:pic>
      <p:sp>
        <p:nvSpPr>
          <p:cNvPr id="3" name="TextBox 2">
            <a:extLst>
              <a:ext uri="{FF2B5EF4-FFF2-40B4-BE49-F238E27FC236}">
                <a16:creationId xmlns:a16="http://schemas.microsoft.com/office/drawing/2014/main" id="{FCBD4F6A-D2E0-0858-F544-E5981A44A8A1}"/>
              </a:ext>
            </a:extLst>
          </p:cNvPr>
          <p:cNvSpPr txBox="1"/>
          <p:nvPr/>
        </p:nvSpPr>
        <p:spPr>
          <a:xfrm>
            <a:off x="1174382" y="6291029"/>
            <a:ext cx="3371820" cy="523220"/>
          </a:xfrm>
          <a:prstGeom prst="rect">
            <a:avLst/>
          </a:prstGeom>
          <a:solidFill>
            <a:schemeClr val="accent4">
              <a:lumMod val="40000"/>
              <a:lumOff val="60000"/>
            </a:schemeClr>
          </a:solidFill>
          <a:ln>
            <a:solidFill>
              <a:schemeClr val="tx1"/>
            </a:solidFill>
          </a:ln>
        </p:spPr>
        <p:txBody>
          <a:bodyPr wrap="none" rtlCol="0">
            <a:spAutoFit/>
          </a:bodyPr>
          <a:lstStyle/>
          <a:p>
            <a:r>
              <a:rPr lang="en-GB" sz="2800" dirty="0"/>
              <a:t>Call to Action: P.14-22</a:t>
            </a:r>
          </a:p>
        </p:txBody>
      </p:sp>
      <p:sp>
        <p:nvSpPr>
          <p:cNvPr id="5" name="TextBox 4">
            <a:extLst>
              <a:ext uri="{FF2B5EF4-FFF2-40B4-BE49-F238E27FC236}">
                <a16:creationId xmlns:a16="http://schemas.microsoft.com/office/drawing/2014/main" id="{992A2348-25C2-2BFE-676B-7DBAE828ABF7}"/>
              </a:ext>
            </a:extLst>
          </p:cNvPr>
          <p:cNvSpPr txBox="1"/>
          <p:nvPr/>
        </p:nvSpPr>
        <p:spPr>
          <a:xfrm>
            <a:off x="5193754" y="6229483"/>
            <a:ext cx="3508781" cy="954107"/>
          </a:xfrm>
          <a:prstGeom prst="rect">
            <a:avLst/>
          </a:prstGeom>
          <a:solidFill>
            <a:srgbClr val="0070C0"/>
          </a:solidFill>
          <a:ln>
            <a:solidFill>
              <a:schemeClr val="tx1"/>
            </a:solidFill>
          </a:ln>
        </p:spPr>
        <p:txBody>
          <a:bodyPr wrap="none" rtlCol="0">
            <a:spAutoFit/>
          </a:bodyPr>
          <a:lstStyle/>
          <a:p>
            <a:pPr algn="ctr"/>
            <a:r>
              <a:rPr lang="en-GB" sz="2800" dirty="0">
                <a:solidFill>
                  <a:schemeClr val="bg1"/>
                </a:solidFill>
              </a:rPr>
              <a:t>Review and </a:t>
            </a:r>
          </a:p>
          <a:p>
            <a:pPr algn="ctr"/>
            <a:r>
              <a:rPr lang="en-GB" sz="2800" dirty="0">
                <a:solidFill>
                  <a:schemeClr val="bg1"/>
                </a:solidFill>
              </a:rPr>
              <a:t>Key Recommendations</a:t>
            </a:r>
          </a:p>
        </p:txBody>
      </p:sp>
      <p:sp>
        <p:nvSpPr>
          <p:cNvPr id="6" name="TextBox 5">
            <a:extLst>
              <a:ext uri="{FF2B5EF4-FFF2-40B4-BE49-F238E27FC236}">
                <a16:creationId xmlns:a16="http://schemas.microsoft.com/office/drawing/2014/main" id="{2393155D-19CF-A386-A449-AE49A0BC8C13}"/>
              </a:ext>
            </a:extLst>
          </p:cNvPr>
          <p:cNvSpPr txBox="1"/>
          <p:nvPr/>
        </p:nvSpPr>
        <p:spPr>
          <a:xfrm>
            <a:off x="9885103" y="6074211"/>
            <a:ext cx="2937214" cy="1815882"/>
          </a:xfrm>
          <a:prstGeom prst="rect">
            <a:avLst/>
          </a:prstGeom>
          <a:solidFill>
            <a:schemeClr val="bg1">
              <a:lumMod val="95000"/>
            </a:schemeClr>
          </a:solidFill>
          <a:ln>
            <a:solidFill>
              <a:schemeClr val="tx1"/>
            </a:solidFill>
          </a:ln>
        </p:spPr>
        <p:txBody>
          <a:bodyPr wrap="none" rtlCol="0">
            <a:spAutoFit/>
          </a:bodyPr>
          <a:lstStyle/>
          <a:p>
            <a:pPr algn="ctr"/>
            <a:r>
              <a:rPr lang="en-GB" sz="2800" dirty="0"/>
              <a:t>Priorities: P.22-24</a:t>
            </a:r>
          </a:p>
          <a:p>
            <a:pPr algn="ctr"/>
            <a:r>
              <a:rPr lang="en-GB" sz="2800" dirty="0"/>
              <a:t>Overview of </a:t>
            </a:r>
          </a:p>
          <a:p>
            <a:pPr algn="ctr"/>
            <a:r>
              <a:rPr lang="en-GB" sz="2800" dirty="0"/>
              <a:t>recommendations:</a:t>
            </a:r>
          </a:p>
          <a:p>
            <a:pPr algn="ctr"/>
            <a:r>
              <a:rPr lang="en-GB" sz="2800" dirty="0"/>
              <a:t> P.69-72</a:t>
            </a:r>
          </a:p>
        </p:txBody>
      </p:sp>
      <p:pic>
        <p:nvPicPr>
          <p:cNvPr id="9" name="Picture 11" descr="Text, letter&#10;&#10;Description automatically generated">
            <a:extLst>
              <a:ext uri="{FF2B5EF4-FFF2-40B4-BE49-F238E27FC236}">
                <a16:creationId xmlns:a16="http://schemas.microsoft.com/office/drawing/2014/main" id="{C19C335B-591D-D455-C2C7-66541E94DE69}"/>
              </a:ext>
            </a:extLst>
          </p:cNvPr>
          <p:cNvPicPr>
            <a:picLocks noChangeAspect="1"/>
          </p:cNvPicPr>
          <p:nvPr/>
        </p:nvPicPr>
        <p:blipFill>
          <a:blip r:embed="rId9"/>
          <a:stretch>
            <a:fillRect/>
          </a:stretch>
        </p:blipFill>
        <p:spPr>
          <a:xfrm>
            <a:off x="14102582" y="808318"/>
            <a:ext cx="3423418" cy="5012953"/>
          </a:xfrm>
          <a:prstGeom prst="rect">
            <a:avLst/>
          </a:prstGeom>
          <a:solidFill>
            <a:schemeClr val="tx1"/>
          </a:solidFill>
          <a:ln>
            <a:solidFill>
              <a:schemeClr val="tx1"/>
            </a:solid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6330C4A0-CB63-CC3B-3810-6852D0C15718}"/>
              </a:ext>
            </a:extLst>
          </p:cNvPr>
          <p:cNvSpPr/>
          <p:nvPr/>
        </p:nvSpPr>
        <p:spPr>
          <a:xfrm>
            <a:off x="14345684" y="6074211"/>
            <a:ext cx="2937214" cy="1384995"/>
          </a:xfrm>
          <a:prstGeom prst="rect">
            <a:avLst/>
          </a:prstGeom>
          <a:solidFill>
            <a:srgbClr val="7030A0"/>
          </a:solidFill>
        </p:spPr>
        <p:txBody>
          <a:bodyPr wrap="square" lIns="91440" tIns="45720" rIns="91440" bIns="45720" anchor="t">
            <a:spAutoFit/>
          </a:bodyPr>
          <a:lstStyle/>
          <a:p>
            <a:pPr algn="ctr"/>
            <a:r>
              <a:rPr lang="en-GB" sz="2800" dirty="0">
                <a:solidFill>
                  <a:schemeClr val="bg1"/>
                </a:solidFill>
                <a:cs typeface="Arial"/>
              </a:rPr>
              <a:t>Summary recommendations</a:t>
            </a:r>
            <a:endParaRPr lang="en-US" sz="2800" dirty="0">
              <a:solidFill>
                <a:schemeClr val="bg1"/>
              </a:solidFill>
            </a:endParaRPr>
          </a:p>
          <a:p>
            <a:pPr algn="ctr"/>
            <a:r>
              <a:rPr lang="en-GB" sz="2800" dirty="0">
                <a:solidFill>
                  <a:schemeClr val="bg1"/>
                </a:solidFill>
                <a:cs typeface="Arial"/>
              </a:rPr>
              <a:t>P.63-69</a:t>
            </a:r>
            <a:endParaRPr lang="en-GB" sz="2800" dirty="0">
              <a:solidFill>
                <a:schemeClr val="bg1"/>
              </a:solidFill>
              <a:cs typeface="Arial" panose="020B0604020202020204" pitchFamily="34" charset="0"/>
            </a:endParaRPr>
          </a:p>
        </p:txBody>
      </p:sp>
    </p:spTree>
    <p:extLst>
      <p:ext uri="{BB962C8B-B14F-4D97-AF65-F5344CB8AC3E}">
        <p14:creationId xmlns:p14="http://schemas.microsoft.com/office/powerpoint/2010/main" val="286142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25 Great Fishbone Diagram Templates &amp; Examples [Word, Excel, PPT]">
            <a:extLst>
              <a:ext uri="{FF2B5EF4-FFF2-40B4-BE49-F238E27FC236}">
                <a16:creationId xmlns:a16="http://schemas.microsoft.com/office/drawing/2014/main" id="{6313AA14-C0ED-8291-5BAA-5AB762D83F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1025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2855379" y="4533900"/>
            <a:ext cx="5532090" cy="1219200"/>
          </a:xfrm>
          <a:prstGeom prst="rect">
            <a:avLst/>
          </a:prstGeom>
        </p:spPr>
        <p:txBody>
          <a:bodyPr lIns="0" tIns="0" rIns="0" bIns="0" rtlCol="0" anchor="t">
            <a:spAutoFit/>
          </a:bodyPr>
          <a:lstStyle/>
          <a:p>
            <a:pPr marL="0" lvl="0" indent="0" algn="l">
              <a:lnSpc>
                <a:spcPts val="9600"/>
              </a:lnSpc>
              <a:spcBef>
                <a:spcPct val="0"/>
              </a:spcBef>
            </a:pPr>
            <a:r>
              <a:rPr lang="en-US" sz="8000" dirty="0">
                <a:solidFill>
                  <a:srgbClr val="000000"/>
                </a:solidFill>
                <a:latin typeface="Open Sans"/>
              </a:rPr>
              <a:t>Lunch </a:t>
            </a:r>
          </a:p>
        </p:txBody>
      </p:sp>
      <p:pic>
        <p:nvPicPr>
          <p:cNvPr id="1026" name="Picture 2" descr="Ploughman’s Lunch | ChinDeep">
            <a:extLst>
              <a:ext uri="{FF2B5EF4-FFF2-40B4-BE49-F238E27FC236}">
                <a16:creationId xmlns:a16="http://schemas.microsoft.com/office/drawing/2014/main" id="{815C57DC-78CA-04D8-CE17-D0F0B3AB6C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4110" y="0"/>
            <a:ext cx="9083889"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643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a:off x="337650" y="514350"/>
            <a:ext cx="6880208" cy="9258300"/>
          </a:xfrm>
          <a:prstGeom prst="rect">
            <a:avLst/>
          </a:prstGeom>
        </p:spPr>
      </p:pic>
      <p:sp>
        <p:nvSpPr>
          <p:cNvPr id="6" name="TextBox 6"/>
          <p:cNvSpPr txBox="1"/>
          <p:nvPr/>
        </p:nvSpPr>
        <p:spPr>
          <a:xfrm>
            <a:off x="7147940" y="1734147"/>
            <a:ext cx="8625460" cy="2180084"/>
          </a:xfrm>
          <a:prstGeom prst="rect">
            <a:avLst/>
          </a:prstGeom>
        </p:spPr>
        <p:txBody>
          <a:bodyPr wrap="square" lIns="0" tIns="0" rIns="0" bIns="0" rtlCol="0" anchor="t">
            <a:spAutoFit/>
          </a:bodyPr>
          <a:lstStyle/>
          <a:p>
            <a:pPr>
              <a:lnSpc>
                <a:spcPts val="4479"/>
              </a:lnSpc>
            </a:pPr>
            <a:r>
              <a:rPr lang="en-US" sz="3199" dirty="0">
                <a:latin typeface="Open Sans Bold"/>
              </a:rPr>
              <a:t>System Leadership:</a:t>
            </a:r>
          </a:p>
          <a:p>
            <a:pPr>
              <a:lnSpc>
                <a:spcPts val="4479"/>
              </a:lnSpc>
            </a:pPr>
            <a:r>
              <a:rPr lang="en-US" sz="3199" dirty="0">
                <a:latin typeface="Open Sans Bold"/>
              </a:rPr>
              <a:t>“Leadership as participation rather than </a:t>
            </a:r>
          </a:p>
          <a:p>
            <a:pPr>
              <a:lnSpc>
                <a:spcPts val="4479"/>
              </a:lnSpc>
            </a:pPr>
            <a:r>
              <a:rPr lang="en-US" sz="3199" dirty="0">
                <a:latin typeface="Open Sans Bold"/>
              </a:rPr>
              <a:t>leadership as performance”</a:t>
            </a:r>
          </a:p>
          <a:p>
            <a:pPr marL="0" lvl="0" indent="0">
              <a:lnSpc>
                <a:spcPts val="3499"/>
              </a:lnSpc>
              <a:spcBef>
                <a:spcPct val="0"/>
              </a:spcBef>
            </a:pPr>
            <a:endParaRPr lang="en-US" sz="3199" dirty="0">
              <a:latin typeface="Open Sans Bold"/>
            </a:endParaRPr>
          </a:p>
        </p:txBody>
      </p:sp>
      <p:sp>
        <p:nvSpPr>
          <p:cNvPr id="7" name="TextBox 7"/>
          <p:cNvSpPr txBox="1"/>
          <p:nvPr/>
        </p:nvSpPr>
        <p:spPr>
          <a:xfrm>
            <a:off x="7071949" y="5680031"/>
            <a:ext cx="10795074" cy="3424142"/>
          </a:xfrm>
          <a:prstGeom prst="rect">
            <a:avLst/>
          </a:prstGeom>
        </p:spPr>
        <p:txBody>
          <a:bodyPr lIns="0" tIns="0" rIns="0" bIns="0" rtlCol="0" anchor="t">
            <a:spAutoFit/>
          </a:bodyPr>
          <a:lstStyle/>
          <a:p>
            <a:pPr>
              <a:lnSpc>
                <a:spcPts val="4479"/>
              </a:lnSpc>
            </a:pPr>
            <a:r>
              <a:rPr lang="en-US" sz="3199" dirty="0">
                <a:latin typeface="Open Sans Bold"/>
              </a:rPr>
              <a:t>achieved through:</a:t>
            </a:r>
          </a:p>
          <a:p>
            <a:pPr marL="690869" lvl="1" indent="-345435">
              <a:lnSpc>
                <a:spcPts val="4479"/>
              </a:lnSpc>
              <a:buFont typeface="Arial"/>
              <a:buChar char="•"/>
            </a:pPr>
            <a:r>
              <a:rPr lang="en-US" sz="3199" dirty="0">
                <a:latin typeface="Open Sans"/>
              </a:rPr>
              <a:t>Influence and nudge</a:t>
            </a:r>
          </a:p>
          <a:p>
            <a:pPr marL="690869" lvl="1" indent="-345435">
              <a:lnSpc>
                <a:spcPts val="4479"/>
              </a:lnSpc>
              <a:buFont typeface="Arial"/>
              <a:buChar char="•"/>
            </a:pPr>
            <a:r>
              <a:rPr lang="en-US" sz="3199" dirty="0">
                <a:latin typeface="Open Sans"/>
              </a:rPr>
              <a:t>Alignment around a common vision or purpose</a:t>
            </a:r>
          </a:p>
          <a:p>
            <a:pPr marL="690869" lvl="1" indent="-345435">
              <a:lnSpc>
                <a:spcPts val="4479"/>
              </a:lnSpc>
              <a:buFont typeface="Arial"/>
              <a:buChar char="•"/>
            </a:pPr>
            <a:r>
              <a:rPr lang="en-US" sz="3199" dirty="0">
                <a:latin typeface="Open Sans"/>
              </a:rPr>
              <a:t>Focus on outcomes and results not just process</a:t>
            </a:r>
          </a:p>
          <a:p>
            <a:pPr marL="690869" lvl="1" indent="-345435">
              <a:lnSpc>
                <a:spcPts val="4479"/>
              </a:lnSpc>
              <a:buFont typeface="Arial"/>
              <a:buChar char="•"/>
            </a:pPr>
            <a:r>
              <a:rPr lang="en-US" sz="3199" dirty="0">
                <a:latin typeface="Open Sans"/>
              </a:rPr>
              <a:t>Strong but robust and honest relationships</a:t>
            </a:r>
          </a:p>
          <a:p>
            <a:pPr marL="690869" lvl="1" indent="-345435">
              <a:lnSpc>
                <a:spcPts val="4479"/>
              </a:lnSpc>
              <a:buFont typeface="Arial"/>
              <a:buChar char="•"/>
            </a:pPr>
            <a:r>
              <a:rPr lang="en-US" sz="3199" dirty="0">
                <a:latin typeface="Open Sans"/>
              </a:rPr>
              <a:t>Mindset rather than specific </a:t>
            </a:r>
            <a:r>
              <a:rPr lang="en-US" sz="3199" dirty="0" err="1">
                <a:latin typeface="Open Sans"/>
              </a:rPr>
              <a:t>behaviours</a:t>
            </a:r>
            <a:r>
              <a:rPr lang="en-US" sz="3199" dirty="0">
                <a:latin typeface="Open Sans"/>
              </a:rPr>
              <a:t> and actions</a:t>
            </a:r>
          </a:p>
        </p:txBody>
      </p:sp>
      <p:sp>
        <p:nvSpPr>
          <p:cNvPr id="2" name="Freeform 2">
            <a:extLst>
              <a:ext uri="{FF2B5EF4-FFF2-40B4-BE49-F238E27FC236}">
                <a16:creationId xmlns:a16="http://schemas.microsoft.com/office/drawing/2014/main" id="{8C14C883-A1F5-96DB-9B5E-51D0039C9C75}"/>
              </a:ext>
            </a:extLst>
          </p:cNvPr>
          <p:cNvSpPr/>
          <p:nvPr/>
        </p:nvSpPr>
        <p:spPr>
          <a:xfrm>
            <a:off x="14607866" y="139418"/>
            <a:ext cx="3297257" cy="1345920"/>
          </a:xfrm>
          <a:custGeom>
            <a:avLst/>
            <a:gdLst/>
            <a:ahLst/>
            <a:cxnLst/>
            <a:rect l="l" t="t" r="r" b="b"/>
            <a:pathLst>
              <a:path w="4417724" h="1778564">
                <a:moveTo>
                  <a:pt x="0" y="0"/>
                </a:moveTo>
                <a:lnTo>
                  <a:pt x="4417724" y="0"/>
                </a:lnTo>
                <a:lnTo>
                  <a:pt x="4417724" y="1778564"/>
                </a:lnTo>
                <a:lnTo>
                  <a:pt x="0" y="1778564"/>
                </a:lnTo>
                <a:lnTo>
                  <a:pt x="0" y="0"/>
                </a:lnTo>
                <a:close/>
              </a:path>
            </a:pathLst>
          </a:custGeom>
          <a:blipFill>
            <a:blip r:embed="rId4"/>
            <a:stretch>
              <a:fillRect/>
            </a:stretch>
          </a:blipFill>
        </p:spPr>
      </p:sp>
      <p:pic>
        <p:nvPicPr>
          <p:cNvPr id="1026" name="Picture 2" descr="Depression - Free healthcare and medical icons">
            <a:extLst>
              <a:ext uri="{FF2B5EF4-FFF2-40B4-BE49-F238E27FC236}">
                <a16:creationId xmlns:a16="http://schemas.microsoft.com/office/drawing/2014/main" id="{1DCE2385-5C15-A328-536F-701295884F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31836" y="2171700"/>
            <a:ext cx="5422192" cy="54221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4343400" y="431889"/>
            <a:ext cx="13191084" cy="760978"/>
          </a:xfrm>
          <a:prstGeom prst="rect">
            <a:avLst/>
          </a:prstGeom>
        </p:spPr>
        <p:txBody>
          <a:bodyPr lIns="0" tIns="0" rIns="0" bIns="0" rtlCol="0" anchor="t">
            <a:spAutoFit/>
          </a:bodyPr>
          <a:lstStyle/>
          <a:p>
            <a:pPr algn="ctr">
              <a:lnSpc>
                <a:spcPts val="5808"/>
              </a:lnSpc>
              <a:spcBef>
                <a:spcPct val="0"/>
              </a:spcBef>
            </a:pPr>
            <a:r>
              <a:rPr lang="en-US" sz="6000" b="1" spc="220" dirty="0">
                <a:solidFill>
                  <a:srgbClr val="000000"/>
                </a:solidFill>
                <a:latin typeface="+mj-lt"/>
              </a:rPr>
              <a:t>Connector</a:t>
            </a:r>
          </a:p>
        </p:txBody>
      </p:sp>
      <p:sp>
        <p:nvSpPr>
          <p:cNvPr id="4" name="Freeform 2">
            <a:extLst>
              <a:ext uri="{FF2B5EF4-FFF2-40B4-BE49-F238E27FC236}">
                <a16:creationId xmlns:a16="http://schemas.microsoft.com/office/drawing/2014/main" id="{0939074B-9D4F-1173-2C12-D7D53D8A5528}"/>
              </a:ext>
            </a:extLst>
          </p:cNvPr>
          <p:cNvSpPr/>
          <p:nvPr/>
        </p:nvSpPr>
        <p:spPr>
          <a:xfrm>
            <a:off x="14607866" y="139418"/>
            <a:ext cx="3297257" cy="1345920"/>
          </a:xfrm>
          <a:custGeom>
            <a:avLst/>
            <a:gdLst/>
            <a:ahLst/>
            <a:cxnLst/>
            <a:rect l="l" t="t" r="r" b="b"/>
            <a:pathLst>
              <a:path w="4417724" h="1778564">
                <a:moveTo>
                  <a:pt x="0" y="0"/>
                </a:moveTo>
                <a:lnTo>
                  <a:pt x="4417724" y="0"/>
                </a:lnTo>
                <a:lnTo>
                  <a:pt x="4417724" y="1778564"/>
                </a:lnTo>
                <a:lnTo>
                  <a:pt x="0" y="1778564"/>
                </a:lnTo>
                <a:lnTo>
                  <a:pt x="0" y="0"/>
                </a:lnTo>
                <a:close/>
              </a:path>
            </a:pathLst>
          </a:custGeom>
          <a:blipFill>
            <a:blip r:embed="rId3"/>
            <a:stretch>
              <a:fillRect/>
            </a:stretch>
          </a:blipFill>
        </p:spPr>
      </p:sp>
      <p:sp>
        <p:nvSpPr>
          <p:cNvPr id="8" name="Freeform 2">
            <a:extLst>
              <a:ext uri="{FF2B5EF4-FFF2-40B4-BE49-F238E27FC236}">
                <a16:creationId xmlns:a16="http://schemas.microsoft.com/office/drawing/2014/main" id="{3196FEC1-A92C-08F7-CDCC-DDF51A7A67A0}"/>
              </a:ext>
            </a:extLst>
          </p:cNvPr>
          <p:cNvSpPr/>
          <p:nvPr/>
        </p:nvSpPr>
        <p:spPr>
          <a:xfrm>
            <a:off x="4840897" y="1021417"/>
            <a:ext cx="8013573" cy="8229600"/>
          </a:xfrm>
          <a:custGeom>
            <a:avLst/>
            <a:gdLst/>
            <a:ahLst/>
            <a:cxnLst/>
            <a:rect l="l" t="t" r="r" b="b"/>
            <a:pathLst>
              <a:path w="8013573" h="8229600">
                <a:moveTo>
                  <a:pt x="0" y="0"/>
                </a:moveTo>
                <a:lnTo>
                  <a:pt x="8013573" y="0"/>
                </a:lnTo>
                <a:lnTo>
                  <a:pt x="8013573"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3611477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9728" t="23282"/>
          <a:stretch>
            <a:fillRect/>
          </a:stretch>
        </p:blipFill>
        <p:spPr>
          <a:xfrm>
            <a:off x="5500286" y="252144"/>
            <a:ext cx="7108617" cy="4567583"/>
          </a:xfrm>
          <a:prstGeom prst="rect">
            <a:avLst/>
          </a:prstGeom>
          <a:ln w="57150">
            <a:solidFill>
              <a:schemeClr val="tx1"/>
            </a:solidFill>
          </a:ln>
        </p:spPr>
      </p:pic>
      <p:pic>
        <p:nvPicPr>
          <p:cNvPr id="4" name="Picture 4"/>
          <p:cNvPicPr>
            <a:picLocks noChangeAspect="1"/>
          </p:cNvPicPr>
          <p:nvPr/>
        </p:nvPicPr>
        <p:blipFill>
          <a:blip r:embed="rId4"/>
          <a:srcRect l="6985" t="4383"/>
          <a:stretch>
            <a:fillRect/>
          </a:stretch>
        </p:blipFill>
        <p:spPr>
          <a:xfrm>
            <a:off x="9945325" y="5117901"/>
            <a:ext cx="7224569" cy="4602827"/>
          </a:xfrm>
          <a:prstGeom prst="rect">
            <a:avLst/>
          </a:prstGeom>
          <a:ln w="57150">
            <a:solidFill>
              <a:schemeClr val="tx1"/>
            </a:solidFill>
          </a:ln>
        </p:spPr>
      </p:pic>
      <p:pic>
        <p:nvPicPr>
          <p:cNvPr id="5" name="Picture 5"/>
          <p:cNvPicPr>
            <a:picLocks noChangeAspect="1"/>
          </p:cNvPicPr>
          <p:nvPr/>
        </p:nvPicPr>
        <p:blipFill>
          <a:blip r:embed="rId5"/>
          <a:srcRect l="8183"/>
          <a:stretch>
            <a:fillRect/>
          </a:stretch>
        </p:blipFill>
        <p:spPr>
          <a:xfrm>
            <a:off x="1028700" y="5143500"/>
            <a:ext cx="6243795" cy="4584480"/>
          </a:xfrm>
          <a:prstGeom prst="rect">
            <a:avLst/>
          </a:prstGeom>
          <a:ln w="57150">
            <a:solidFill>
              <a:schemeClr val="tx1"/>
            </a:solidFill>
          </a:ln>
        </p:spPr>
      </p:pic>
      <p:sp>
        <p:nvSpPr>
          <p:cNvPr id="7" name="AutoShape 7"/>
          <p:cNvSpPr/>
          <p:nvPr/>
        </p:nvSpPr>
        <p:spPr>
          <a:xfrm>
            <a:off x="12696033" y="2535934"/>
            <a:ext cx="1998964" cy="2581967"/>
          </a:xfrm>
          <a:prstGeom prst="line">
            <a:avLst/>
          </a:prstGeom>
          <a:ln w="66675" cap="rnd">
            <a:solidFill>
              <a:srgbClr val="000000"/>
            </a:solidFill>
            <a:prstDash val="solid"/>
            <a:headEnd type="none" w="sm" len="sm"/>
            <a:tailEnd type="none" w="sm" len="sm"/>
          </a:ln>
        </p:spPr>
      </p:sp>
      <p:sp>
        <p:nvSpPr>
          <p:cNvPr id="8" name="AutoShape 8"/>
          <p:cNvSpPr/>
          <p:nvPr/>
        </p:nvSpPr>
        <p:spPr>
          <a:xfrm flipH="1">
            <a:off x="3425522" y="2535935"/>
            <a:ext cx="1998963" cy="2581967"/>
          </a:xfrm>
          <a:prstGeom prst="line">
            <a:avLst/>
          </a:prstGeom>
          <a:ln w="66675" cap="rnd">
            <a:solidFill>
              <a:srgbClr val="000000"/>
            </a:solidFill>
            <a:prstDash val="solid"/>
            <a:headEnd type="none" w="sm" len="sm"/>
            <a:tailEnd type="none" w="sm" len="sm"/>
          </a:ln>
        </p:spPr>
      </p:sp>
      <p:sp>
        <p:nvSpPr>
          <p:cNvPr id="9" name="AutoShape 9"/>
          <p:cNvSpPr/>
          <p:nvPr/>
        </p:nvSpPr>
        <p:spPr>
          <a:xfrm flipV="1">
            <a:off x="7298855" y="7419315"/>
            <a:ext cx="2646470" cy="20408"/>
          </a:xfrm>
          <a:prstGeom prst="line">
            <a:avLst/>
          </a:prstGeom>
          <a:ln w="66675" cap="rnd">
            <a:solidFill>
              <a:srgbClr val="000000"/>
            </a:solidFill>
            <a:prstDash val="solid"/>
            <a:headEnd type="none" w="sm" len="sm"/>
            <a:tailEnd type="none" w="sm" len="sm"/>
          </a:ln>
        </p:spPr>
      </p:sp>
      <p:sp>
        <p:nvSpPr>
          <p:cNvPr id="2" name="Freeform 2">
            <a:extLst>
              <a:ext uri="{FF2B5EF4-FFF2-40B4-BE49-F238E27FC236}">
                <a16:creationId xmlns:a16="http://schemas.microsoft.com/office/drawing/2014/main" id="{0621EF75-B4CB-0756-23C0-A7D72110929A}"/>
              </a:ext>
            </a:extLst>
          </p:cNvPr>
          <p:cNvSpPr/>
          <p:nvPr/>
        </p:nvSpPr>
        <p:spPr>
          <a:xfrm>
            <a:off x="14607866" y="139418"/>
            <a:ext cx="3297257" cy="1345920"/>
          </a:xfrm>
          <a:custGeom>
            <a:avLst/>
            <a:gdLst/>
            <a:ahLst/>
            <a:cxnLst/>
            <a:rect l="l" t="t" r="r" b="b"/>
            <a:pathLst>
              <a:path w="4417724" h="1778564">
                <a:moveTo>
                  <a:pt x="0" y="0"/>
                </a:moveTo>
                <a:lnTo>
                  <a:pt x="4417724" y="0"/>
                </a:lnTo>
                <a:lnTo>
                  <a:pt x="4417724" y="1778564"/>
                </a:lnTo>
                <a:lnTo>
                  <a:pt x="0" y="1778564"/>
                </a:lnTo>
                <a:lnTo>
                  <a:pt x="0" y="0"/>
                </a:lnTo>
                <a:close/>
              </a:path>
            </a:pathLst>
          </a:custGeom>
          <a:blipFill>
            <a:blip r:embed="rId6"/>
            <a:stretch>
              <a:fillRect/>
            </a:stretch>
          </a:blipFill>
        </p:spPr>
      </p:sp>
      <p:pic>
        <p:nvPicPr>
          <p:cNvPr id="6" name="Picture 2" descr="Depression - Free healthcare and medical icons">
            <a:extLst>
              <a:ext uri="{FF2B5EF4-FFF2-40B4-BE49-F238E27FC236}">
                <a16:creationId xmlns:a16="http://schemas.microsoft.com/office/drawing/2014/main" id="{8050D500-B985-DC94-DB91-B3147DDC18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2756" y="478260"/>
            <a:ext cx="3791578" cy="37915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59755" y="1996455"/>
            <a:ext cx="6573113" cy="6614453"/>
          </a:xfrm>
          <a:custGeom>
            <a:avLst/>
            <a:gdLst/>
            <a:ahLst/>
            <a:cxnLst/>
            <a:rect l="l" t="t" r="r" b="b"/>
            <a:pathLst>
              <a:path w="6573113" h="6614453">
                <a:moveTo>
                  <a:pt x="0" y="0"/>
                </a:moveTo>
                <a:lnTo>
                  <a:pt x="6573113" y="0"/>
                </a:lnTo>
                <a:lnTo>
                  <a:pt x="6573113" y="6614453"/>
                </a:lnTo>
                <a:lnTo>
                  <a:pt x="0" y="6614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13185269" y="4559574"/>
            <a:ext cx="4896678" cy="1167499"/>
          </a:xfrm>
          <a:prstGeom prst="rect">
            <a:avLst/>
          </a:prstGeom>
        </p:spPr>
        <p:txBody>
          <a:bodyPr lIns="0" tIns="0" rIns="0" bIns="0" rtlCol="0" anchor="t">
            <a:spAutoFit/>
          </a:bodyPr>
          <a:lstStyle/>
          <a:p>
            <a:pPr algn="ctr">
              <a:lnSpc>
                <a:spcPts val="3071"/>
              </a:lnSpc>
              <a:spcBef>
                <a:spcPct val="0"/>
              </a:spcBef>
            </a:pPr>
            <a:r>
              <a:rPr lang="en-US" sz="2193" b="1" u="sng" dirty="0">
                <a:solidFill>
                  <a:srgbClr val="000000"/>
                </a:solidFill>
                <a:latin typeface="Gotham Bold"/>
              </a:rPr>
              <a:t> Excited</a:t>
            </a:r>
          </a:p>
          <a:p>
            <a:pPr algn="ctr">
              <a:lnSpc>
                <a:spcPts val="3071"/>
              </a:lnSpc>
              <a:spcBef>
                <a:spcPct val="0"/>
              </a:spcBef>
            </a:pPr>
            <a:r>
              <a:rPr lang="en-US" sz="2193" b="1" dirty="0">
                <a:solidFill>
                  <a:srgbClr val="000000"/>
                </a:solidFill>
                <a:latin typeface="Gotham Bold"/>
              </a:rPr>
              <a:t>What excites you about this idea? </a:t>
            </a:r>
          </a:p>
          <a:p>
            <a:pPr algn="ctr">
              <a:lnSpc>
                <a:spcPts val="3071"/>
              </a:lnSpc>
              <a:spcBef>
                <a:spcPct val="0"/>
              </a:spcBef>
            </a:pPr>
            <a:r>
              <a:rPr lang="en-US" sz="2193" b="1" dirty="0">
                <a:solidFill>
                  <a:srgbClr val="000000"/>
                </a:solidFill>
                <a:latin typeface="Gotham Bold"/>
              </a:rPr>
              <a:t>What’s the upside?</a:t>
            </a:r>
          </a:p>
        </p:txBody>
      </p:sp>
      <p:sp>
        <p:nvSpPr>
          <p:cNvPr id="4" name="TextBox 4"/>
          <p:cNvSpPr txBox="1"/>
          <p:nvPr/>
        </p:nvSpPr>
        <p:spPr>
          <a:xfrm>
            <a:off x="86338" y="4559574"/>
            <a:ext cx="6307223" cy="1139276"/>
          </a:xfrm>
          <a:prstGeom prst="rect">
            <a:avLst/>
          </a:prstGeom>
        </p:spPr>
        <p:txBody>
          <a:bodyPr lIns="0" tIns="0" rIns="0" bIns="0" rtlCol="0" anchor="t">
            <a:spAutoFit/>
          </a:bodyPr>
          <a:lstStyle/>
          <a:p>
            <a:pPr algn="ctr">
              <a:lnSpc>
                <a:spcPts val="3024"/>
              </a:lnSpc>
              <a:spcBef>
                <a:spcPct val="0"/>
              </a:spcBef>
            </a:pPr>
            <a:r>
              <a:rPr lang="en-US" sz="2160" b="1" u="sng" dirty="0">
                <a:solidFill>
                  <a:srgbClr val="000000"/>
                </a:solidFill>
                <a:latin typeface="Gotham Bold"/>
              </a:rPr>
              <a:t>Worrisome</a:t>
            </a:r>
          </a:p>
          <a:p>
            <a:pPr algn="ctr">
              <a:lnSpc>
                <a:spcPts val="3024"/>
              </a:lnSpc>
              <a:spcBef>
                <a:spcPct val="0"/>
              </a:spcBef>
            </a:pPr>
            <a:r>
              <a:rPr lang="en-US" sz="2160" b="1" dirty="0">
                <a:solidFill>
                  <a:srgbClr val="000000"/>
                </a:solidFill>
                <a:latin typeface="Gotham Bold"/>
              </a:rPr>
              <a:t>What do you find worrisome about this idea?</a:t>
            </a:r>
          </a:p>
          <a:p>
            <a:pPr algn="ctr">
              <a:lnSpc>
                <a:spcPts val="3024"/>
              </a:lnSpc>
              <a:spcBef>
                <a:spcPct val="0"/>
              </a:spcBef>
            </a:pPr>
            <a:r>
              <a:rPr lang="en-US" sz="2160" b="1" dirty="0">
                <a:solidFill>
                  <a:srgbClr val="000000"/>
                </a:solidFill>
                <a:latin typeface="Gotham Bold"/>
              </a:rPr>
              <a:t>What’s the downside?</a:t>
            </a:r>
          </a:p>
        </p:txBody>
      </p:sp>
      <p:sp>
        <p:nvSpPr>
          <p:cNvPr id="5" name="TextBox 5"/>
          <p:cNvSpPr txBox="1"/>
          <p:nvPr/>
        </p:nvSpPr>
        <p:spPr>
          <a:xfrm>
            <a:off x="5057983" y="397138"/>
            <a:ext cx="9376659" cy="1463927"/>
          </a:xfrm>
          <a:prstGeom prst="rect">
            <a:avLst/>
          </a:prstGeom>
        </p:spPr>
        <p:txBody>
          <a:bodyPr lIns="0" tIns="0" rIns="0" bIns="0" rtlCol="0" anchor="t">
            <a:spAutoFit/>
          </a:bodyPr>
          <a:lstStyle/>
          <a:p>
            <a:pPr algn="ctr">
              <a:lnSpc>
                <a:spcPts val="2867"/>
              </a:lnSpc>
              <a:spcBef>
                <a:spcPct val="0"/>
              </a:spcBef>
            </a:pPr>
            <a:r>
              <a:rPr lang="en-US" sz="2048" b="1" dirty="0">
                <a:solidFill>
                  <a:srgbClr val="000000"/>
                </a:solidFill>
                <a:latin typeface="Gotham Bold"/>
              </a:rPr>
              <a:t> </a:t>
            </a:r>
            <a:r>
              <a:rPr lang="en-US" sz="2048" b="1" u="sng" dirty="0">
                <a:solidFill>
                  <a:srgbClr val="000000"/>
                </a:solidFill>
                <a:latin typeface="Gotham Bold"/>
              </a:rPr>
              <a:t>Need to Know</a:t>
            </a:r>
          </a:p>
          <a:p>
            <a:pPr algn="ctr">
              <a:lnSpc>
                <a:spcPts val="2867"/>
              </a:lnSpc>
              <a:spcBef>
                <a:spcPct val="0"/>
              </a:spcBef>
            </a:pPr>
            <a:r>
              <a:rPr lang="en-US" sz="2048" b="1" dirty="0">
                <a:solidFill>
                  <a:srgbClr val="000000"/>
                </a:solidFill>
                <a:latin typeface="Gotham Bold"/>
              </a:rPr>
              <a:t>What else do you need to know or find out about this idea? </a:t>
            </a:r>
          </a:p>
          <a:p>
            <a:pPr algn="ctr">
              <a:lnSpc>
                <a:spcPts val="2867"/>
              </a:lnSpc>
              <a:spcBef>
                <a:spcPct val="0"/>
              </a:spcBef>
            </a:pPr>
            <a:r>
              <a:rPr lang="en-US" sz="2048" b="1" dirty="0">
                <a:solidFill>
                  <a:srgbClr val="000000"/>
                </a:solidFill>
                <a:latin typeface="Gotham Bold"/>
              </a:rPr>
              <a:t>What additional information would help you </a:t>
            </a:r>
          </a:p>
          <a:p>
            <a:pPr algn="ctr">
              <a:lnSpc>
                <a:spcPts val="2867"/>
              </a:lnSpc>
              <a:spcBef>
                <a:spcPct val="0"/>
              </a:spcBef>
            </a:pPr>
            <a:r>
              <a:rPr lang="en-US" sz="2048" b="1" dirty="0">
                <a:solidFill>
                  <a:srgbClr val="000000"/>
                </a:solidFill>
                <a:latin typeface="Gotham Bold"/>
              </a:rPr>
              <a:t>to evaluate things?</a:t>
            </a:r>
          </a:p>
        </p:txBody>
      </p:sp>
      <p:sp>
        <p:nvSpPr>
          <p:cNvPr id="6" name="TextBox 6"/>
          <p:cNvSpPr txBox="1"/>
          <p:nvPr/>
        </p:nvSpPr>
        <p:spPr>
          <a:xfrm>
            <a:off x="5331981" y="8765307"/>
            <a:ext cx="8828662" cy="1423371"/>
          </a:xfrm>
          <a:prstGeom prst="rect">
            <a:avLst/>
          </a:prstGeom>
        </p:spPr>
        <p:txBody>
          <a:bodyPr lIns="0" tIns="0" rIns="0" bIns="0" rtlCol="0" anchor="t">
            <a:spAutoFit/>
          </a:bodyPr>
          <a:lstStyle/>
          <a:p>
            <a:pPr algn="ctr">
              <a:lnSpc>
                <a:spcPts val="2823"/>
              </a:lnSpc>
              <a:spcBef>
                <a:spcPct val="0"/>
              </a:spcBef>
            </a:pPr>
            <a:r>
              <a:rPr lang="en-US" sz="2016" b="1" u="sng" dirty="0">
                <a:solidFill>
                  <a:srgbClr val="000000"/>
                </a:solidFill>
                <a:latin typeface="Gotham Bold"/>
              </a:rPr>
              <a:t> Stance or Suggestion for Moving Forward</a:t>
            </a:r>
          </a:p>
          <a:p>
            <a:pPr algn="ctr">
              <a:lnSpc>
                <a:spcPts val="2823"/>
              </a:lnSpc>
              <a:spcBef>
                <a:spcPct val="0"/>
              </a:spcBef>
            </a:pPr>
            <a:r>
              <a:rPr lang="en-US" sz="2016" b="1" dirty="0">
                <a:solidFill>
                  <a:srgbClr val="000000"/>
                </a:solidFill>
                <a:latin typeface="Gotham Bold"/>
              </a:rPr>
              <a:t>What is your current stance or opinion on the idea? </a:t>
            </a:r>
          </a:p>
          <a:p>
            <a:pPr algn="ctr">
              <a:lnSpc>
                <a:spcPts val="2823"/>
              </a:lnSpc>
              <a:spcBef>
                <a:spcPct val="0"/>
              </a:spcBef>
            </a:pPr>
            <a:r>
              <a:rPr lang="en-US" sz="2016" b="1" dirty="0">
                <a:solidFill>
                  <a:srgbClr val="000000"/>
                </a:solidFill>
                <a:latin typeface="Gotham Bold"/>
              </a:rPr>
              <a:t>How might you move forward </a:t>
            </a:r>
          </a:p>
          <a:p>
            <a:pPr algn="ctr">
              <a:lnSpc>
                <a:spcPts val="2823"/>
              </a:lnSpc>
              <a:spcBef>
                <a:spcPct val="0"/>
              </a:spcBef>
            </a:pPr>
            <a:r>
              <a:rPr lang="en-US" sz="2016" b="1" dirty="0">
                <a:solidFill>
                  <a:srgbClr val="000000"/>
                </a:solidFill>
                <a:latin typeface="Gotham Bold"/>
              </a:rPr>
              <a:t>in your evaluation of this idea or proposition?</a:t>
            </a:r>
          </a:p>
        </p:txBody>
      </p:sp>
      <p:pic>
        <p:nvPicPr>
          <p:cNvPr id="7" name="Picture 2" descr="Depression - Free healthcare and medical icons">
            <a:extLst>
              <a:ext uri="{FF2B5EF4-FFF2-40B4-BE49-F238E27FC236}">
                <a16:creationId xmlns:a16="http://schemas.microsoft.com/office/drawing/2014/main" id="{751FE9D1-9869-93A4-B4BD-7E235B4156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59375"/>
            <a:ext cx="3565364" cy="35653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13D341-5C49-BC13-B869-1AD1AABEC62F}"/>
              </a:ext>
            </a:extLst>
          </p:cNvPr>
          <p:cNvPicPr>
            <a:picLocks noChangeAspect="1"/>
          </p:cNvPicPr>
          <p:nvPr/>
        </p:nvPicPr>
        <p:blipFill rotWithShape="1">
          <a:blip r:embed="rId3"/>
          <a:srcRect l="10417" r="60417"/>
          <a:stretch/>
        </p:blipFill>
        <p:spPr>
          <a:xfrm>
            <a:off x="3276600" y="-139418"/>
            <a:ext cx="11247203" cy="10845518"/>
          </a:xfrm>
          <a:prstGeom prst="rect">
            <a:avLst/>
          </a:prstGeom>
        </p:spPr>
      </p:pic>
      <p:sp>
        <p:nvSpPr>
          <p:cNvPr id="4" name="TextBox 4"/>
          <p:cNvSpPr txBox="1"/>
          <p:nvPr/>
        </p:nvSpPr>
        <p:spPr>
          <a:xfrm>
            <a:off x="356104" y="139418"/>
            <a:ext cx="8534400" cy="1846659"/>
          </a:xfrm>
          <a:prstGeom prst="rect">
            <a:avLst/>
          </a:prstGeom>
        </p:spPr>
        <p:txBody>
          <a:bodyPr wrap="square" lIns="0" tIns="0" rIns="0" bIns="0" rtlCol="0" anchor="t">
            <a:spAutoFit/>
          </a:bodyPr>
          <a:lstStyle/>
          <a:p>
            <a:pPr marL="0" lvl="0" indent="0" algn="l">
              <a:spcBef>
                <a:spcPct val="0"/>
              </a:spcBef>
            </a:pPr>
            <a:r>
              <a:rPr lang="en-US" sz="6000" b="1" dirty="0">
                <a:solidFill>
                  <a:srgbClr val="000000"/>
                </a:solidFill>
                <a:latin typeface="+mj-lt"/>
              </a:rPr>
              <a:t>Collaborative </a:t>
            </a:r>
          </a:p>
          <a:p>
            <a:pPr marL="0" lvl="0" indent="0" algn="l">
              <a:spcBef>
                <a:spcPct val="0"/>
              </a:spcBef>
            </a:pPr>
            <a:r>
              <a:rPr lang="en-US" sz="6000" b="1" dirty="0">
                <a:solidFill>
                  <a:srgbClr val="000000"/>
                </a:solidFill>
                <a:latin typeface="+mj-lt"/>
              </a:rPr>
              <a:t>connections</a:t>
            </a:r>
          </a:p>
        </p:txBody>
      </p:sp>
      <p:grpSp>
        <p:nvGrpSpPr>
          <p:cNvPr id="2" name="Group 2">
            <a:extLst>
              <a:ext uri="{FF2B5EF4-FFF2-40B4-BE49-F238E27FC236}">
                <a16:creationId xmlns:a16="http://schemas.microsoft.com/office/drawing/2014/main" id="{E282EDE6-6CCA-17FD-B54E-F35E4895DD70}"/>
              </a:ext>
            </a:extLst>
          </p:cNvPr>
          <p:cNvGrpSpPr/>
          <p:nvPr/>
        </p:nvGrpSpPr>
        <p:grpSpPr>
          <a:xfrm>
            <a:off x="15011400" y="6929673"/>
            <a:ext cx="3048000" cy="3217909"/>
            <a:chOff x="0" y="0"/>
            <a:chExt cx="12192000" cy="13891745"/>
          </a:xfrm>
        </p:grpSpPr>
        <p:pic>
          <p:nvPicPr>
            <p:cNvPr id="3" name="Picture 3">
              <a:extLst>
                <a:ext uri="{FF2B5EF4-FFF2-40B4-BE49-F238E27FC236}">
                  <a16:creationId xmlns:a16="http://schemas.microsoft.com/office/drawing/2014/main" id="{82F31C51-80AE-085F-B297-832C7D8CB7A2}"/>
                </a:ext>
              </a:extLst>
            </p:cNvPr>
            <p:cNvPicPr>
              <a:picLocks noChangeAspect="1"/>
            </p:cNvPicPr>
            <p:nvPr/>
          </p:nvPicPr>
          <p:blipFill>
            <a:blip r:embed="rId4"/>
            <a:srcRect l="20745" r="20745"/>
            <a:stretch>
              <a:fillRect/>
            </a:stretch>
          </p:blipFill>
          <p:spPr>
            <a:xfrm>
              <a:off x="0" y="0"/>
              <a:ext cx="12192000" cy="13891745"/>
            </a:xfrm>
            <a:prstGeom prst="rect">
              <a:avLst/>
            </a:prstGeom>
          </p:spPr>
        </p:pic>
      </p:grpSp>
      <p:sp>
        <p:nvSpPr>
          <p:cNvPr id="5" name="Freeform 2">
            <a:extLst>
              <a:ext uri="{FF2B5EF4-FFF2-40B4-BE49-F238E27FC236}">
                <a16:creationId xmlns:a16="http://schemas.microsoft.com/office/drawing/2014/main" id="{4FE9DE4B-1B18-7E48-C15C-64D3E9F314EB}"/>
              </a:ext>
            </a:extLst>
          </p:cNvPr>
          <p:cNvSpPr/>
          <p:nvPr/>
        </p:nvSpPr>
        <p:spPr>
          <a:xfrm>
            <a:off x="14607866" y="139418"/>
            <a:ext cx="3297257" cy="1345920"/>
          </a:xfrm>
          <a:custGeom>
            <a:avLst/>
            <a:gdLst/>
            <a:ahLst/>
            <a:cxnLst/>
            <a:rect l="l" t="t" r="r" b="b"/>
            <a:pathLst>
              <a:path w="4417724" h="1778564">
                <a:moveTo>
                  <a:pt x="0" y="0"/>
                </a:moveTo>
                <a:lnTo>
                  <a:pt x="4417724" y="0"/>
                </a:lnTo>
                <a:lnTo>
                  <a:pt x="4417724" y="1778564"/>
                </a:lnTo>
                <a:lnTo>
                  <a:pt x="0" y="1778564"/>
                </a:lnTo>
                <a:lnTo>
                  <a:pt x="0" y="0"/>
                </a:lnTo>
                <a:close/>
              </a:path>
            </a:pathLst>
          </a:custGeom>
          <a:blipFill>
            <a:blip r:embed="rId5"/>
            <a:stretch>
              <a:fillRect/>
            </a:stretch>
          </a:blipFill>
        </p:spPr>
      </p:sp>
    </p:spTree>
    <p:extLst>
      <p:ext uri="{BB962C8B-B14F-4D97-AF65-F5344CB8AC3E}">
        <p14:creationId xmlns:p14="http://schemas.microsoft.com/office/powerpoint/2010/main" val="953145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E66281-EE1D-03B1-251D-8C519145910D}"/>
              </a:ext>
            </a:extLst>
          </p:cNvPr>
          <p:cNvPicPr>
            <a:picLocks noChangeAspect="1"/>
          </p:cNvPicPr>
          <p:nvPr/>
        </p:nvPicPr>
        <p:blipFill rotWithShape="1">
          <a:blip r:embed="rId3"/>
          <a:srcRect l="10417" r="60417"/>
          <a:stretch/>
        </p:blipFill>
        <p:spPr>
          <a:xfrm>
            <a:off x="13792200" y="5951764"/>
            <a:ext cx="4495800" cy="4335236"/>
          </a:xfrm>
          <a:prstGeom prst="rect">
            <a:avLst/>
          </a:prstGeom>
        </p:spPr>
      </p:pic>
      <p:sp>
        <p:nvSpPr>
          <p:cNvPr id="3" name="TextBox 2">
            <a:extLst>
              <a:ext uri="{FF2B5EF4-FFF2-40B4-BE49-F238E27FC236}">
                <a16:creationId xmlns:a16="http://schemas.microsoft.com/office/drawing/2014/main" id="{D92FBDC6-581D-E9F7-08E6-6BADFC327BB5}"/>
              </a:ext>
            </a:extLst>
          </p:cNvPr>
          <p:cNvSpPr txBox="1"/>
          <p:nvPr/>
        </p:nvSpPr>
        <p:spPr>
          <a:xfrm>
            <a:off x="369430" y="1485338"/>
            <a:ext cx="17048994" cy="6740307"/>
          </a:xfrm>
          <a:prstGeom prst="rect">
            <a:avLst/>
          </a:prstGeom>
          <a:noFill/>
        </p:spPr>
        <p:txBody>
          <a:bodyPr wrap="square">
            <a:spAutoFit/>
          </a:bodyPr>
          <a:lstStyle/>
          <a:p>
            <a:r>
              <a:rPr lang="en-GB" sz="3600" b="1" dirty="0">
                <a:solidFill>
                  <a:srgbClr val="7ED957"/>
                </a:solidFill>
                <a:effectLst>
                  <a:outerShdw blurRad="38100" dist="38100" dir="2700000" algn="tl">
                    <a:srgbClr val="000000">
                      <a:alpha val="43137"/>
                    </a:srgbClr>
                  </a:outerShdw>
                </a:effectLst>
              </a:rPr>
              <a:t>Generate</a:t>
            </a:r>
            <a:r>
              <a:rPr lang="en-GB" sz="3600" b="1" dirty="0"/>
              <a:t> </a:t>
            </a:r>
            <a:r>
              <a:rPr lang="en-GB" sz="3600" dirty="0"/>
              <a:t>a list of ideas and initial thoughts that come to mind when </a:t>
            </a:r>
          </a:p>
          <a:p>
            <a:r>
              <a:rPr lang="en-GB" sz="3600" dirty="0"/>
              <a:t>you think about this particular topic/issue. </a:t>
            </a:r>
          </a:p>
          <a:p>
            <a:endParaRPr lang="en-GB" sz="3600" b="1" dirty="0"/>
          </a:p>
          <a:p>
            <a:r>
              <a:rPr lang="en-GB" sz="3600" b="1" dirty="0">
                <a:solidFill>
                  <a:srgbClr val="7ED957"/>
                </a:solidFill>
                <a:effectLst>
                  <a:outerShdw blurRad="38100" dist="38100" dir="2700000" algn="tl">
                    <a:srgbClr val="000000">
                      <a:alpha val="43137"/>
                    </a:srgbClr>
                  </a:outerShdw>
                </a:effectLst>
              </a:rPr>
              <a:t>Sort</a:t>
            </a:r>
            <a:r>
              <a:rPr lang="en-GB" sz="3600" b="1" dirty="0"/>
              <a:t> </a:t>
            </a:r>
            <a:r>
              <a:rPr lang="en-GB" sz="3600" dirty="0"/>
              <a:t>your ideas according to how central or tangential they are. Place central ideas near the centre and more tangential ideas toward the outside of the page.</a:t>
            </a:r>
          </a:p>
          <a:p>
            <a:endParaRPr lang="en-GB" sz="3600" b="1" dirty="0"/>
          </a:p>
          <a:p>
            <a:r>
              <a:rPr lang="en-GB" sz="3600" b="1" dirty="0">
                <a:solidFill>
                  <a:srgbClr val="7ED957"/>
                </a:solidFill>
                <a:effectLst>
                  <a:outerShdw blurRad="38100" dist="38100" dir="2700000" algn="tl">
                    <a:srgbClr val="000000">
                      <a:alpha val="43137"/>
                    </a:srgbClr>
                  </a:outerShdw>
                </a:effectLst>
              </a:rPr>
              <a:t>Connect</a:t>
            </a:r>
            <a:r>
              <a:rPr lang="en-GB" sz="3600" b="1" dirty="0"/>
              <a:t> </a:t>
            </a:r>
            <a:r>
              <a:rPr lang="en-GB" sz="3600" dirty="0"/>
              <a:t>your ideas by drawing connecting lines between ideas that have something in common. Explain and write in a short sentence how the ideas are connected.</a:t>
            </a:r>
          </a:p>
          <a:p>
            <a:endParaRPr lang="en-GB" sz="3600" b="1" dirty="0">
              <a:solidFill>
                <a:srgbClr val="7ED957"/>
              </a:solidFill>
              <a:effectLst>
                <a:outerShdw blurRad="38100" dist="38100" dir="2700000" algn="tl">
                  <a:srgbClr val="000000">
                    <a:alpha val="43137"/>
                  </a:srgbClr>
                </a:outerShdw>
              </a:effectLst>
            </a:endParaRPr>
          </a:p>
          <a:p>
            <a:r>
              <a:rPr lang="en-GB" sz="3600" b="1" dirty="0">
                <a:solidFill>
                  <a:srgbClr val="7ED957"/>
                </a:solidFill>
                <a:effectLst>
                  <a:outerShdw blurRad="38100" dist="38100" dir="2700000" algn="tl">
                    <a:srgbClr val="000000">
                      <a:alpha val="43137"/>
                    </a:srgbClr>
                  </a:outerShdw>
                </a:effectLst>
              </a:rPr>
              <a:t>Elaborate </a:t>
            </a:r>
            <a:r>
              <a:rPr lang="en-GB" sz="3600" dirty="0"/>
              <a:t>on any of the ideas/thoughts you have written so far by </a:t>
            </a:r>
          </a:p>
          <a:p>
            <a:r>
              <a:rPr lang="en-GB" sz="3600" dirty="0"/>
              <a:t>adding new ideas that expand, extend, or add to your initial ideas. </a:t>
            </a:r>
          </a:p>
          <a:p>
            <a:endParaRPr lang="en-GB" sz="3600" dirty="0"/>
          </a:p>
        </p:txBody>
      </p:sp>
      <p:sp>
        <p:nvSpPr>
          <p:cNvPr id="5" name="Freeform 2">
            <a:extLst>
              <a:ext uri="{FF2B5EF4-FFF2-40B4-BE49-F238E27FC236}">
                <a16:creationId xmlns:a16="http://schemas.microsoft.com/office/drawing/2014/main" id="{957606F4-FAF7-9875-50D5-6B48DCFB25DC}"/>
              </a:ext>
            </a:extLst>
          </p:cNvPr>
          <p:cNvSpPr/>
          <p:nvPr/>
        </p:nvSpPr>
        <p:spPr>
          <a:xfrm>
            <a:off x="14607866" y="139418"/>
            <a:ext cx="3297257" cy="1345920"/>
          </a:xfrm>
          <a:custGeom>
            <a:avLst/>
            <a:gdLst/>
            <a:ahLst/>
            <a:cxnLst/>
            <a:rect l="l" t="t" r="r" b="b"/>
            <a:pathLst>
              <a:path w="4417724" h="1778564">
                <a:moveTo>
                  <a:pt x="0" y="0"/>
                </a:moveTo>
                <a:lnTo>
                  <a:pt x="4417724" y="0"/>
                </a:lnTo>
                <a:lnTo>
                  <a:pt x="4417724" y="1778564"/>
                </a:lnTo>
                <a:lnTo>
                  <a:pt x="0" y="1778564"/>
                </a:lnTo>
                <a:lnTo>
                  <a:pt x="0" y="0"/>
                </a:lnTo>
                <a:close/>
              </a:path>
            </a:pathLst>
          </a:custGeom>
          <a:blipFill>
            <a:blip r:embed="rId4"/>
            <a:stretch>
              <a:fillRect/>
            </a:stretch>
          </a:blipFill>
        </p:spPr>
      </p:sp>
    </p:spTree>
    <p:extLst>
      <p:ext uri="{BB962C8B-B14F-4D97-AF65-F5344CB8AC3E}">
        <p14:creationId xmlns:p14="http://schemas.microsoft.com/office/powerpoint/2010/main" val="32408507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iberating Learning">
            <a:extLst>
              <a:ext uri="{FF2B5EF4-FFF2-40B4-BE49-F238E27FC236}">
                <a16:creationId xmlns:a16="http://schemas.microsoft.com/office/drawing/2014/main" id="{10BA71EF-816D-FF43-DC14-1B49FFADD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0" y="571500"/>
            <a:ext cx="4743450" cy="7115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Image result for santiago rincon gallardo">
            <a:extLst>
              <a:ext uri="{FF2B5EF4-FFF2-40B4-BE49-F238E27FC236}">
                <a16:creationId xmlns:a16="http://schemas.microsoft.com/office/drawing/2014/main" id="{B713076D-7D10-945F-DC90-32C3FD9AC2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11199" y="5839005"/>
            <a:ext cx="3424237" cy="387649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a:extLst>
              <a:ext uri="{FF2B5EF4-FFF2-40B4-BE49-F238E27FC236}">
                <a16:creationId xmlns:a16="http://schemas.microsoft.com/office/drawing/2014/main" id="{673E74D8-60C1-CD6D-A5F4-E742835EEF28}"/>
              </a:ext>
            </a:extLst>
          </p:cNvPr>
          <p:cNvSpPr txBox="1"/>
          <p:nvPr/>
        </p:nvSpPr>
        <p:spPr>
          <a:xfrm>
            <a:off x="304800" y="571500"/>
            <a:ext cx="12115800" cy="2308324"/>
          </a:xfrm>
          <a:prstGeom prst="rect">
            <a:avLst/>
          </a:prstGeom>
          <a:noFill/>
        </p:spPr>
        <p:txBody>
          <a:bodyPr wrap="square">
            <a:spAutoFit/>
          </a:bodyPr>
          <a:lstStyle/>
          <a:p>
            <a:r>
              <a:rPr lang="en-GB" sz="3600" dirty="0">
                <a:ea typeface="Calibri" panose="020F0502020204030204" pitchFamily="34" charset="0"/>
              </a:rPr>
              <a:t>‘</a:t>
            </a:r>
            <a:r>
              <a:rPr lang="en-GB" sz="3600" dirty="0">
                <a:effectLst/>
                <a:ea typeface="Calibri" panose="020F0502020204030204" pitchFamily="34" charset="0"/>
              </a:rPr>
              <a:t>But education for the future is not about adding more to the pile of things teachers and school leaders are expected to do. It is about pausing to redefine our key priorities, and then learning to do things differently</a:t>
            </a:r>
            <a:r>
              <a:rPr lang="en-GB" sz="3600" dirty="0">
                <a:ea typeface="Calibri" panose="020F0502020204030204" pitchFamily="34" charset="0"/>
              </a:rPr>
              <a:t>.’</a:t>
            </a:r>
            <a:endParaRPr lang="en-GB" sz="3600" dirty="0"/>
          </a:p>
        </p:txBody>
      </p:sp>
      <p:sp>
        <p:nvSpPr>
          <p:cNvPr id="8" name="TextBox 7">
            <a:extLst>
              <a:ext uri="{FF2B5EF4-FFF2-40B4-BE49-F238E27FC236}">
                <a16:creationId xmlns:a16="http://schemas.microsoft.com/office/drawing/2014/main" id="{981BD573-B530-DED1-44AF-5830A77D6372}"/>
              </a:ext>
            </a:extLst>
          </p:cNvPr>
          <p:cNvSpPr txBox="1"/>
          <p:nvPr/>
        </p:nvSpPr>
        <p:spPr>
          <a:xfrm>
            <a:off x="311888" y="4097179"/>
            <a:ext cx="12115800" cy="2862322"/>
          </a:xfrm>
          <a:prstGeom prst="rect">
            <a:avLst/>
          </a:prstGeom>
          <a:noFill/>
        </p:spPr>
        <p:txBody>
          <a:bodyPr wrap="square">
            <a:spAutoFit/>
          </a:bodyPr>
          <a:lstStyle/>
          <a:p>
            <a:r>
              <a:rPr lang="en-GB" sz="3600" dirty="0">
                <a:ea typeface="Calibri" panose="020F0502020204030204" pitchFamily="34" charset="0"/>
              </a:rPr>
              <a:t>‘E</a:t>
            </a:r>
            <a:r>
              <a:rPr lang="en-GB" sz="3600" dirty="0">
                <a:effectLst/>
                <a:ea typeface="Calibri" panose="020F0502020204030204" pitchFamily="34" charset="0"/>
              </a:rPr>
              <a:t>ffective school and system leaders manage to tap into their institutional power to support and liberate those they lead, to leverage and partner with those 'above' them in the institutional hierarchy, and to connect and collaborate laterally with their peers in larger community to pursue shared interests.’</a:t>
            </a:r>
          </a:p>
        </p:txBody>
      </p:sp>
      <p:sp>
        <p:nvSpPr>
          <p:cNvPr id="10" name="TextBox 9">
            <a:extLst>
              <a:ext uri="{FF2B5EF4-FFF2-40B4-BE49-F238E27FC236}">
                <a16:creationId xmlns:a16="http://schemas.microsoft.com/office/drawing/2014/main" id="{7976EA71-6121-9CF4-8E0E-C60BED70EE99}"/>
              </a:ext>
            </a:extLst>
          </p:cNvPr>
          <p:cNvSpPr txBox="1"/>
          <p:nvPr/>
        </p:nvSpPr>
        <p:spPr>
          <a:xfrm>
            <a:off x="311888" y="8115300"/>
            <a:ext cx="12572999" cy="1200329"/>
          </a:xfrm>
          <a:prstGeom prst="rect">
            <a:avLst/>
          </a:prstGeom>
          <a:noFill/>
        </p:spPr>
        <p:txBody>
          <a:bodyPr wrap="square">
            <a:spAutoFit/>
          </a:bodyPr>
          <a:lstStyle/>
          <a:p>
            <a:r>
              <a:rPr lang="en-GB" sz="3600" dirty="0">
                <a:effectLst/>
                <a:ea typeface="Calibri" panose="020F0502020204030204" pitchFamily="34" charset="0"/>
              </a:rPr>
              <a:t>‘Social movements, rather than large bureaucracies, have historically been agents of cultural change.’</a:t>
            </a:r>
            <a:endParaRPr lang="en-GB" sz="3600" dirty="0"/>
          </a:p>
        </p:txBody>
      </p:sp>
    </p:spTree>
    <p:extLst>
      <p:ext uri="{BB962C8B-B14F-4D97-AF65-F5344CB8AC3E}">
        <p14:creationId xmlns:p14="http://schemas.microsoft.com/office/powerpoint/2010/main" val="7419803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4AB80E-D3E2-ABC2-584A-AE5766F2C2CE}"/>
              </a:ext>
            </a:extLst>
          </p:cNvPr>
          <p:cNvPicPr>
            <a:picLocks noChangeAspect="1"/>
          </p:cNvPicPr>
          <p:nvPr/>
        </p:nvPicPr>
        <p:blipFill rotWithShape="1">
          <a:blip r:embed="rId3"/>
          <a:srcRect r="51351"/>
          <a:stretch/>
        </p:blipFill>
        <p:spPr>
          <a:xfrm>
            <a:off x="0" y="-7620"/>
            <a:ext cx="18288000" cy="10294620"/>
          </a:xfrm>
          <a:prstGeom prst="rect">
            <a:avLst/>
          </a:prstGeom>
        </p:spPr>
      </p:pic>
      <p:sp>
        <p:nvSpPr>
          <p:cNvPr id="4" name="Freeform 2">
            <a:extLst>
              <a:ext uri="{FF2B5EF4-FFF2-40B4-BE49-F238E27FC236}">
                <a16:creationId xmlns:a16="http://schemas.microsoft.com/office/drawing/2014/main" id="{D702A9A2-0200-5EA7-7E1E-6BF4653A3B9B}"/>
              </a:ext>
            </a:extLst>
          </p:cNvPr>
          <p:cNvSpPr/>
          <p:nvPr/>
        </p:nvSpPr>
        <p:spPr>
          <a:xfrm>
            <a:off x="457200" y="8648700"/>
            <a:ext cx="2665123" cy="1346482"/>
          </a:xfrm>
          <a:custGeom>
            <a:avLst/>
            <a:gdLst/>
            <a:ahLst/>
            <a:cxnLst/>
            <a:rect l="l" t="t" r="r" b="b"/>
            <a:pathLst>
              <a:path w="4417724" h="1778564">
                <a:moveTo>
                  <a:pt x="0" y="0"/>
                </a:moveTo>
                <a:lnTo>
                  <a:pt x="4417724" y="0"/>
                </a:lnTo>
                <a:lnTo>
                  <a:pt x="4417724" y="1778564"/>
                </a:lnTo>
                <a:lnTo>
                  <a:pt x="0" y="1778564"/>
                </a:lnTo>
                <a:lnTo>
                  <a:pt x="0" y="0"/>
                </a:lnTo>
                <a:close/>
              </a:path>
            </a:pathLst>
          </a:custGeom>
          <a:blipFill>
            <a:blip r:embed="rId4"/>
            <a:stretch>
              <a:fillRect/>
            </a:stretch>
          </a:blipFill>
        </p:spPr>
      </p:sp>
    </p:spTree>
    <p:extLst>
      <p:ext uri="{BB962C8B-B14F-4D97-AF65-F5344CB8AC3E}">
        <p14:creationId xmlns:p14="http://schemas.microsoft.com/office/powerpoint/2010/main" val="27300599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Image result for santiago rincon gallardo">
            <a:extLst>
              <a:ext uri="{FF2B5EF4-FFF2-40B4-BE49-F238E27FC236}">
                <a16:creationId xmlns:a16="http://schemas.microsoft.com/office/drawing/2014/main" id="{39D0F680-F01C-2428-C209-20D8D99B47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07771" y="7172193"/>
            <a:ext cx="2229507" cy="25239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Freeform 2">
            <a:extLst>
              <a:ext uri="{FF2B5EF4-FFF2-40B4-BE49-F238E27FC236}">
                <a16:creationId xmlns:a16="http://schemas.microsoft.com/office/drawing/2014/main" id="{58700A63-F8CF-B4D0-8F23-A9B00CE037A9}"/>
              </a:ext>
            </a:extLst>
          </p:cNvPr>
          <p:cNvSpPr/>
          <p:nvPr/>
        </p:nvSpPr>
        <p:spPr>
          <a:xfrm>
            <a:off x="14607866" y="139418"/>
            <a:ext cx="3297257" cy="1345920"/>
          </a:xfrm>
          <a:custGeom>
            <a:avLst/>
            <a:gdLst/>
            <a:ahLst/>
            <a:cxnLst/>
            <a:rect l="l" t="t" r="r" b="b"/>
            <a:pathLst>
              <a:path w="4417724" h="1778564">
                <a:moveTo>
                  <a:pt x="0" y="0"/>
                </a:moveTo>
                <a:lnTo>
                  <a:pt x="4417724" y="0"/>
                </a:lnTo>
                <a:lnTo>
                  <a:pt x="4417724" y="1778564"/>
                </a:lnTo>
                <a:lnTo>
                  <a:pt x="0" y="1778564"/>
                </a:lnTo>
                <a:lnTo>
                  <a:pt x="0" y="0"/>
                </a:lnTo>
                <a:close/>
              </a:path>
            </a:pathLst>
          </a:custGeom>
          <a:blipFill>
            <a:blip r:embed="rId4"/>
            <a:stretch>
              <a:fillRect/>
            </a:stretch>
          </a:blipFill>
        </p:spPr>
      </p:sp>
      <p:pic>
        <p:nvPicPr>
          <p:cNvPr id="3" name="Picture 2">
            <a:extLst>
              <a:ext uri="{FF2B5EF4-FFF2-40B4-BE49-F238E27FC236}">
                <a16:creationId xmlns:a16="http://schemas.microsoft.com/office/drawing/2014/main" id="{A2E13343-2563-8F97-EC95-ACEC17869B20}"/>
              </a:ext>
            </a:extLst>
          </p:cNvPr>
          <p:cNvPicPr>
            <a:picLocks noChangeAspect="1"/>
          </p:cNvPicPr>
          <p:nvPr/>
        </p:nvPicPr>
        <p:blipFill rotWithShape="1">
          <a:blip r:embed="rId5"/>
          <a:srcRect l="8311" r="58648" b="83272"/>
          <a:stretch/>
        </p:blipFill>
        <p:spPr>
          <a:xfrm>
            <a:off x="228600" y="150937"/>
            <a:ext cx="12420600" cy="1722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DE36D547-F317-6504-DB0A-4CF2B6F0E7AF}"/>
              </a:ext>
            </a:extLst>
          </p:cNvPr>
          <p:cNvSpPr txBox="1"/>
          <p:nvPr/>
        </p:nvSpPr>
        <p:spPr>
          <a:xfrm>
            <a:off x="228600" y="2702245"/>
            <a:ext cx="14535233" cy="6247864"/>
          </a:xfrm>
          <a:prstGeom prst="rect">
            <a:avLst/>
          </a:prstGeom>
          <a:noFill/>
        </p:spPr>
        <p:txBody>
          <a:bodyPr wrap="square">
            <a:spAutoFit/>
          </a:bodyPr>
          <a:lstStyle/>
          <a:p>
            <a:pPr fontAlgn="base"/>
            <a:r>
              <a:rPr lang="en-GB" sz="4000" dirty="0">
                <a:effectLst/>
                <a:ea typeface="Calibri" panose="020F0502020204030204" pitchFamily="34" charset="0"/>
              </a:rPr>
              <a:t>Tuesday, 19th September 09.30-16:30 - </a:t>
            </a:r>
            <a:r>
              <a:rPr lang="en-GB" sz="4000" u="sng" dirty="0">
                <a:solidFill>
                  <a:srgbClr val="0563C1"/>
                </a:solidFill>
                <a:effectLst/>
                <a:ea typeface="Calibri" panose="020F0502020204030204" pitchFamily="34" charset="0"/>
                <a:hlinkClick r:id="rId6"/>
              </a:rPr>
              <a:t>‘Connected and Collaborative Systems Learn - Developing capabilities to understand and influence the system’</a:t>
            </a:r>
            <a:r>
              <a:rPr lang="en-GB" sz="4000" dirty="0">
                <a:effectLst/>
                <a:ea typeface="Calibri" panose="020F0502020204030204" pitchFamily="34" charset="0"/>
              </a:rPr>
              <a:t> - Dr Simon Breakspear and Professor Steve Munby </a:t>
            </a:r>
          </a:p>
          <a:p>
            <a:r>
              <a:rPr lang="en-GB" sz="4000" dirty="0">
                <a:effectLst/>
                <a:ea typeface="Calibri" panose="020F0502020204030204" pitchFamily="34" charset="0"/>
              </a:rPr>
              <a:t> </a:t>
            </a:r>
          </a:p>
          <a:p>
            <a:endParaRPr lang="en-GB" sz="4000" dirty="0">
              <a:effectLst/>
              <a:ea typeface="Calibri" panose="020F0502020204030204" pitchFamily="34" charset="0"/>
            </a:endParaRPr>
          </a:p>
          <a:p>
            <a:r>
              <a:rPr lang="en-GB" sz="4000" dirty="0">
                <a:effectLst/>
                <a:ea typeface="Calibri" panose="020F0502020204030204" pitchFamily="34" charset="0"/>
              </a:rPr>
              <a:t>Wednesday 27</a:t>
            </a:r>
            <a:r>
              <a:rPr lang="en-GB" sz="4000" baseline="30000" dirty="0">
                <a:effectLst/>
                <a:ea typeface="Calibri" panose="020F0502020204030204" pitchFamily="34" charset="0"/>
              </a:rPr>
              <a:t>th</a:t>
            </a:r>
            <a:r>
              <a:rPr lang="en-GB" sz="4000" dirty="0">
                <a:effectLst/>
                <a:ea typeface="Calibri" panose="020F0502020204030204" pitchFamily="34" charset="0"/>
              </a:rPr>
              <a:t> September 09:30 – 16:30 - </a:t>
            </a:r>
            <a:r>
              <a:rPr lang="en-GB" sz="4000" u="sng" dirty="0">
                <a:solidFill>
                  <a:srgbClr val="0563C1"/>
                </a:solidFill>
                <a:effectLst/>
                <a:ea typeface="Calibri" panose="020F0502020204030204" pitchFamily="34" charset="0"/>
                <a:hlinkClick r:id="rId7"/>
              </a:rPr>
              <a:t>Liberating Learning with Santiago Rincon Gallardo – A System Learn</a:t>
            </a:r>
            <a:r>
              <a:rPr lang="en-GB" sz="4000" dirty="0">
                <a:effectLst/>
                <a:ea typeface="Calibri" panose="020F0502020204030204" pitchFamily="34" charset="0"/>
              </a:rPr>
              <a:t> in association with the Scottish Learning Festival Conversations programme of events. This session will feature a keynote and Q and A session with  the Cabinet Secretary for Education and Skills. </a:t>
            </a:r>
          </a:p>
        </p:txBody>
      </p:sp>
      <p:pic>
        <p:nvPicPr>
          <p:cNvPr id="2052" name="Picture 4" descr="Professor Steve Munby - World Education Summit">
            <a:extLst>
              <a:ext uri="{FF2B5EF4-FFF2-40B4-BE49-F238E27FC236}">
                <a16:creationId xmlns:a16="http://schemas.microsoft.com/office/drawing/2014/main" id="{C546E0CB-B094-5BA0-15F1-4B459E0C509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4222" t="11780" r="7333" b="-2669"/>
          <a:stretch/>
        </p:blipFill>
        <p:spPr bwMode="auto">
          <a:xfrm rot="365515">
            <a:off x="14957885" y="4676604"/>
            <a:ext cx="2211555" cy="256239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50" name="Picture 2" descr="Simon Breakspear - WISE">
            <a:extLst>
              <a:ext uri="{FF2B5EF4-FFF2-40B4-BE49-F238E27FC236}">
                <a16:creationId xmlns:a16="http://schemas.microsoft.com/office/drawing/2014/main" id="{8E4637A5-56C2-BD19-35AD-C25E7318C5E3}"/>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3000" r="11000"/>
          <a:stretch/>
        </p:blipFill>
        <p:spPr bwMode="auto">
          <a:xfrm rot="822412">
            <a:off x="15634065" y="1994966"/>
            <a:ext cx="1964245" cy="25845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6303290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58700A63-F8CF-B4D0-8F23-A9B00CE037A9}"/>
              </a:ext>
            </a:extLst>
          </p:cNvPr>
          <p:cNvSpPr/>
          <p:nvPr/>
        </p:nvSpPr>
        <p:spPr>
          <a:xfrm>
            <a:off x="14607866" y="139418"/>
            <a:ext cx="3297257" cy="1345920"/>
          </a:xfrm>
          <a:custGeom>
            <a:avLst/>
            <a:gdLst/>
            <a:ahLst/>
            <a:cxnLst/>
            <a:rect l="l" t="t" r="r" b="b"/>
            <a:pathLst>
              <a:path w="4417724" h="1778564">
                <a:moveTo>
                  <a:pt x="0" y="0"/>
                </a:moveTo>
                <a:lnTo>
                  <a:pt x="4417724" y="0"/>
                </a:lnTo>
                <a:lnTo>
                  <a:pt x="4417724" y="1778564"/>
                </a:lnTo>
                <a:lnTo>
                  <a:pt x="0" y="1778564"/>
                </a:lnTo>
                <a:lnTo>
                  <a:pt x="0" y="0"/>
                </a:lnTo>
                <a:close/>
              </a:path>
            </a:pathLst>
          </a:custGeom>
          <a:blipFill>
            <a:blip r:embed="rId3"/>
            <a:stretch>
              <a:fillRect/>
            </a:stretch>
          </a:blipFill>
        </p:spPr>
      </p:sp>
      <p:pic>
        <p:nvPicPr>
          <p:cNvPr id="3" name="Picture 2">
            <a:extLst>
              <a:ext uri="{FF2B5EF4-FFF2-40B4-BE49-F238E27FC236}">
                <a16:creationId xmlns:a16="http://schemas.microsoft.com/office/drawing/2014/main" id="{A2E13343-2563-8F97-EC95-ACEC17869B20}"/>
              </a:ext>
            </a:extLst>
          </p:cNvPr>
          <p:cNvPicPr>
            <a:picLocks noChangeAspect="1"/>
          </p:cNvPicPr>
          <p:nvPr/>
        </p:nvPicPr>
        <p:blipFill rotWithShape="1">
          <a:blip r:embed="rId4"/>
          <a:srcRect l="8311" r="58648" b="83272"/>
          <a:stretch/>
        </p:blipFill>
        <p:spPr>
          <a:xfrm>
            <a:off x="228600" y="150937"/>
            <a:ext cx="12420600" cy="1722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234E4F7C-53CA-F024-3DFC-471659F6FCC4}"/>
              </a:ext>
            </a:extLst>
          </p:cNvPr>
          <p:cNvSpPr txBox="1"/>
          <p:nvPr/>
        </p:nvSpPr>
        <p:spPr>
          <a:xfrm>
            <a:off x="1993420" y="3086100"/>
            <a:ext cx="14301159" cy="5262979"/>
          </a:xfrm>
          <a:prstGeom prst="rect">
            <a:avLst/>
          </a:prstGeom>
          <a:noFill/>
        </p:spPr>
        <p:txBody>
          <a:bodyPr wrap="none" rtlCol="0">
            <a:spAutoFit/>
          </a:bodyPr>
          <a:lstStyle/>
          <a:p>
            <a:r>
              <a:rPr lang="en-GB" sz="4800" b="1" u="sng" dirty="0"/>
              <a:t>Coming soon!</a:t>
            </a:r>
          </a:p>
          <a:p>
            <a:endParaRPr lang="en-GB" sz="4800" dirty="0"/>
          </a:p>
          <a:p>
            <a:r>
              <a:rPr lang="en-GB" sz="4800" dirty="0"/>
              <a:t>Public Health Scotland – learning across systems</a:t>
            </a:r>
          </a:p>
          <a:p>
            <a:endParaRPr lang="en-GB" sz="4800" dirty="0"/>
          </a:p>
          <a:p>
            <a:r>
              <a:rPr lang="en-GB" sz="4800" dirty="0" err="1"/>
              <a:t>Dr.</a:t>
            </a:r>
            <a:r>
              <a:rPr lang="en-GB" sz="4800" dirty="0"/>
              <a:t> Karen Edge</a:t>
            </a:r>
          </a:p>
          <a:p>
            <a:endParaRPr lang="en-GB" sz="4800" dirty="0"/>
          </a:p>
          <a:p>
            <a:r>
              <a:rPr lang="en-GB" sz="4800" dirty="0"/>
              <a:t>Donaldson and Chapman – Learning is Scotland’s Future  </a:t>
            </a:r>
          </a:p>
        </p:txBody>
      </p:sp>
    </p:spTree>
    <p:extLst>
      <p:ext uri="{BB962C8B-B14F-4D97-AF65-F5344CB8AC3E}">
        <p14:creationId xmlns:p14="http://schemas.microsoft.com/office/powerpoint/2010/main" val="13758996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2971800" y="266700"/>
            <a:ext cx="13191084" cy="760978"/>
          </a:xfrm>
          <a:prstGeom prst="rect">
            <a:avLst/>
          </a:prstGeom>
        </p:spPr>
        <p:txBody>
          <a:bodyPr lIns="0" tIns="0" rIns="0" bIns="0" rtlCol="0" anchor="t">
            <a:spAutoFit/>
          </a:bodyPr>
          <a:lstStyle/>
          <a:p>
            <a:pPr algn="ctr">
              <a:lnSpc>
                <a:spcPts val="5808"/>
              </a:lnSpc>
              <a:spcBef>
                <a:spcPct val="0"/>
              </a:spcBef>
            </a:pPr>
            <a:r>
              <a:rPr lang="en-US" sz="6000" b="1" spc="220" dirty="0">
                <a:solidFill>
                  <a:srgbClr val="000000"/>
                </a:solidFill>
                <a:latin typeface="+mj-lt"/>
              </a:rPr>
              <a:t>Session objectives</a:t>
            </a:r>
          </a:p>
        </p:txBody>
      </p:sp>
      <p:sp>
        <p:nvSpPr>
          <p:cNvPr id="4" name="Freeform 2">
            <a:extLst>
              <a:ext uri="{FF2B5EF4-FFF2-40B4-BE49-F238E27FC236}">
                <a16:creationId xmlns:a16="http://schemas.microsoft.com/office/drawing/2014/main" id="{0939074B-9D4F-1173-2C12-D7D53D8A5528}"/>
              </a:ext>
            </a:extLst>
          </p:cNvPr>
          <p:cNvSpPr/>
          <p:nvPr/>
        </p:nvSpPr>
        <p:spPr>
          <a:xfrm>
            <a:off x="14607866" y="139418"/>
            <a:ext cx="3297257" cy="1345920"/>
          </a:xfrm>
          <a:custGeom>
            <a:avLst/>
            <a:gdLst/>
            <a:ahLst/>
            <a:cxnLst/>
            <a:rect l="l" t="t" r="r" b="b"/>
            <a:pathLst>
              <a:path w="4417724" h="1778564">
                <a:moveTo>
                  <a:pt x="0" y="0"/>
                </a:moveTo>
                <a:lnTo>
                  <a:pt x="4417724" y="0"/>
                </a:lnTo>
                <a:lnTo>
                  <a:pt x="4417724" y="1778564"/>
                </a:lnTo>
                <a:lnTo>
                  <a:pt x="0" y="1778564"/>
                </a:lnTo>
                <a:lnTo>
                  <a:pt x="0" y="0"/>
                </a:lnTo>
                <a:close/>
              </a:path>
            </a:pathLst>
          </a:custGeom>
          <a:blipFill>
            <a:blip r:embed="rId3"/>
            <a:stretch>
              <a:fillRect/>
            </a:stretch>
          </a:blipFill>
        </p:spPr>
      </p:sp>
      <p:sp>
        <p:nvSpPr>
          <p:cNvPr id="3" name="TextBox 2">
            <a:extLst>
              <a:ext uri="{FF2B5EF4-FFF2-40B4-BE49-F238E27FC236}">
                <a16:creationId xmlns:a16="http://schemas.microsoft.com/office/drawing/2014/main" id="{8C4F26C3-347F-B4D2-EF61-95E7B37DB064}"/>
              </a:ext>
            </a:extLst>
          </p:cNvPr>
          <p:cNvSpPr txBox="1"/>
          <p:nvPr/>
        </p:nvSpPr>
        <p:spPr>
          <a:xfrm>
            <a:off x="572439" y="1918088"/>
            <a:ext cx="9646846" cy="6863417"/>
          </a:xfrm>
          <a:prstGeom prst="rect">
            <a:avLst/>
          </a:prstGeom>
          <a:noFill/>
        </p:spPr>
        <p:txBody>
          <a:bodyPr wrap="square">
            <a:spAutoFit/>
          </a:bodyPr>
          <a:lstStyle/>
          <a:p>
            <a:pPr marL="571500" indent="-571500">
              <a:buFont typeface="Courier New" panose="02070309020205020404" pitchFamily="49" charset="0"/>
              <a:buChar char="o"/>
            </a:pPr>
            <a:r>
              <a:rPr lang="en-GB" sz="4000" dirty="0">
                <a:latin typeface="+mj-lt"/>
                <a:ea typeface="Times New Roman" panose="02020603050405020304" pitchFamily="18" charset="0"/>
                <a:cs typeface="Arial" panose="020B0604020202020204" pitchFamily="34" charset="0"/>
              </a:rPr>
              <a:t>Explore and sense-make the latest policy landscape through a systems lens</a:t>
            </a:r>
          </a:p>
          <a:p>
            <a:pPr marL="571500" indent="-571500">
              <a:buFont typeface="Courier New" panose="02070309020205020404" pitchFamily="49" charset="0"/>
              <a:buChar char="o"/>
            </a:pPr>
            <a:r>
              <a:rPr lang="en-GB" sz="4000" dirty="0">
                <a:effectLst/>
                <a:latin typeface="+mj-lt"/>
                <a:ea typeface="Times New Roman" panose="02020603050405020304" pitchFamily="18" charset="0"/>
                <a:cs typeface="Arial" panose="020B0604020202020204" pitchFamily="34" charset="0"/>
              </a:rPr>
              <a:t>Further develop an understanding of the key elements of what leading collaborative systems looks like</a:t>
            </a:r>
          </a:p>
          <a:p>
            <a:pPr marL="571500" indent="-571500">
              <a:buFont typeface="Courier New" panose="02070309020205020404" pitchFamily="49" charset="0"/>
              <a:buChar char="o"/>
            </a:pPr>
            <a:r>
              <a:rPr lang="en-GB" sz="4000" dirty="0">
                <a:latin typeface="+mj-lt"/>
                <a:ea typeface="Times New Roman" panose="02020603050405020304" pitchFamily="18" charset="0"/>
                <a:cs typeface="Arial" panose="020B0604020202020204" pitchFamily="34" charset="0"/>
              </a:rPr>
              <a:t>Build relationships and take time to consider the rationale for your enquiry</a:t>
            </a:r>
          </a:p>
          <a:p>
            <a:pPr marL="571500" indent="-571500">
              <a:buFont typeface="Courier New" panose="02070309020205020404" pitchFamily="49" charset="0"/>
              <a:buChar char="o"/>
            </a:pPr>
            <a:r>
              <a:rPr lang="en-GB" sz="4000" dirty="0">
                <a:effectLst/>
                <a:latin typeface="+mj-lt"/>
                <a:ea typeface="Times New Roman" panose="02020603050405020304" pitchFamily="18" charset="0"/>
                <a:cs typeface="Arial" panose="020B0604020202020204" pitchFamily="34" charset="0"/>
              </a:rPr>
              <a:t>Provide </a:t>
            </a:r>
            <a:r>
              <a:rPr lang="en-GB" sz="4000" dirty="0">
                <a:latin typeface="+mj-lt"/>
                <a:ea typeface="Times New Roman" panose="02020603050405020304" pitchFamily="18" charset="0"/>
                <a:cs typeface="Arial" panose="020B0604020202020204" pitchFamily="34" charset="0"/>
              </a:rPr>
              <a:t>time and space </a:t>
            </a:r>
            <a:r>
              <a:rPr lang="en-GB" sz="4000" dirty="0">
                <a:effectLst/>
                <a:latin typeface="+mj-lt"/>
                <a:ea typeface="Times New Roman" panose="02020603050405020304" pitchFamily="18" charset="0"/>
                <a:cs typeface="Arial" panose="020B0604020202020204" pitchFamily="34" charset="0"/>
              </a:rPr>
              <a:t>to consider ways to support capacity to contribute to extending system leadership across a collaborative and connected system</a:t>
            </a:r>
            <a:endParaRPr lang="en-GB" sz="4000" dirty="0">
              <a:effectLst/>
              <a:latin typeface="+mj-lt"/>
              <a:ea typeface="Times New Roman" panose="02020603050405020304" pitchFamily="18" charset="0"/>
              <a:cs typeface="Times New Roman" panose="02020603050405020304" pitchFamily="18" charset="0"/>
            </a:endParaRPr>
          </a:p>
        </p:txBody>
      </p:sp>
      <p:pic>
        <p:nvPicPr>
          <p:cNvPr id="3074" name="Picture 2" descr="QRCode for Connected and Collaborative Systems Leadership: Residential ">
            <a:extLst>
              <a:ext uri="{FF2B5EF4-FFF2-40B4-BE49-F238E27FC236}">
                <a16:creationId xmlns:a16="http://schemas.microsoft.com/office/drawing/2014/main" id="{64203A1C-BA7C-0F28-6408-12B51C16C0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44200" y="2455134"/>
            <a:ext cx="5789323" cy="5789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90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62FD2369-5553-7AB1-A1B5-24C0012B5C73}"/>
              </a:ext>
            </a:extLst>
          </p:cNvPr>
          <p:cNvSpPr/>
          <p:nvPr/>
        </p:nvSpPr>
        <p:spPr>
          <a:xfrm>
            <a:off x="14607866" y="139418"/>
            <a:ext cx="3297257" cy="1345920"/>
          </a:xfrm>
          <a:custGeom>
            <a:avLst/>
            <a:gdLst/>
            <a:ahLst/>
            <a:cxnLst/>
            <a:rect l="l" t="t" r="r" b="b"/>
            <a:pathLst>
              <a:path w="4417724" h="1778564">
                <a:moveTo>
                  <a:pt x="0" y="0"/>
                </a:moveTo>
                <a:lnTo>
                  <a:pt x="4417724" y="0"/>
                </a:lnTo>
                <a:lnTo>
                  <a:pt x="4417724" y="1778564"/>
                </a:lnTo>
                <a:lnTo>
                  <a:pt x="0" y="1778564"/>
                </a:lnTo>
                <a:lnTo>
                  <a:pt x="0" y="0"/>
                </a:lnTo>
                <a:close/>
              </a:path>
            </a:pathLst>
          </a:custGeom>
          <a:blipFill>
            <a:blip r:embed="rId3"/>
            <a:stretch>
              <a:fillRect/>
            </a:stretch>
          </a:blipFill>
        </p:spPr>
      </p:sp>
      <p:sp>
        <p:nvSpPr>
          <p:cNvPr id="5" name="TextBox 5"/>
          <p:cNvSpPr txBox="1"/>
          <p:nvPr/>
        </p:nvSpPr>
        <p:spPr>
          <a:xfrm>
            <a:off x="-2536331" y="304327"/>
            <a:ext cx="18821400" cy="760978"/>
          </a:xfrm>
          <a:prstGeom prst="rect">
            <a:avLst/>
          </a:prstGeom>
        </p:spPr>
        <p:txBody>
          <a:bodyPr wrap="square" lIns="0" tIns="0" rIns="0" bIns="0" rtlCol="0" anchor="t">
            <a:spAutoFit/>
          </a:bodyPr>
          <a:lstStyle/>
          <a:p>
            <a:pPr algn="ctr">
              <a:lnSpc>
                <a:spcPts val="5808"/>
              </a:lnSpc>
              <a:spcBef>
                <a:spcPct val="0"/>
              </a:spcBef>
            </a:pPr>
            <a:r>
              <a:rPr lang="en-US" sz="6000" b="1" spc="220" dirty="0">
                <a:solidFill>
                  <a:srgbClr val="000000"/>
                </a:solidFill>
                <a:latin typeface="+mj-lt"/>
              </a:rPr>
              <a:t>System Leaders and System Leadership </a:t>
            </a:r>
          </a:p>
        </p:txBody>
      </p:sp>
      <p:pic>
        <p:nvPicPr>
          <p:cNvPr id="2" name="Picture 1">
            <a:extLst>
              <a:ext uri="{FF2B5EF4-FFF2-40B4-BE49-F238E27FC236}">
                <a16:creationId xmlns:a16="http://schemas.microsoft.com/office/drawing/2014/main" id="{C4010B94-D54B-2070-1C9B-B91660A7C6C8}"/>
              </a:ext>
            </a:extLst>
          </p:cNvPr>
          <p:cNvPicPr>
            <a:picLocks noChangeAspect="1"/>
          </p:cNvPicPr>
          <p:nvPr/>
        </p:nvPicPr>
        <p:blipFill rotWithShape="1">
          <a:blip r:embed="rId4"/>
          <a:srcRect l="78750" t="30539" r="13333" b="42273"/>
          <a:stretch/>
        </p:blipFill>
        <p:spPr>
          <a:xfrm>
            <a:off x="9372600" y="2095500"/>
            <a:ext cx="6705600" cy="6477000"/>
          </a:xfrm>
          <a:prstGeom prst="rect">
            <a:avLst/>
          </a:prstGeom>
        </p:spPr>
      </p:pic>
      <p:pic>
        <p:nvPicPr>
          <p:cNvPr id="6" name="Picture 5">
            <a:extLst>
              <a:ext uri="{FF2B5EF4-FFF2-40B4-BE49-F238E27FC236}">
                <a16:creationId xmlns:a16="http://schemas.microsoft.com/office/drawing/2014/main" id="{A00E5DC2-4138-6C4B-60D7-070108C295B7}"/>
              </a:ext>
            </a:extLst>
          </p:cNvPr>
          <p:cNvPicPr>
            <a:picLocks noChangeAspect="1"/>
          </p:cNvPicPr>
          <p:nvPr/>
        </p:nvPicPr>
        <p:blipFill>
          <a:blip r:embed="rId5"/>
          <a:stretch>
            <a:fillRect/>
          </a:stretch>
        </p:blipFill>
        <p:spPr>
          <a:xfrm>
            <a:off x="2787410" y="1209047"/>
            <a:ext cx="6322723" cy="8719337"/>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784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Alma Harris   Exploring System Leadership">
            <a:hlinkClick r:id="" action="ppaction://media"/>
            <a:extLst>
              <a:ext uri="{FF2B5EF4-FFF2-40B4-BE49-F238E27FC236}">
                <a16:creationId xmlns:a16="http://schemas.microsoft.com/office/drawing/2014/main" id="{C1999367-1D69-FDEF-0F55-606998B8CABA}"/>
              </a:ext>
            </a:extLst>
          </p:cNvPr>
          <p:cNvPicPr>
            <a:picLocks noRot="1" noChangeAspect="1"/>
          </p:cNvPicPr>
          <p:nvPr>
            <a:videoFile r:link="rId1"/>
          </p:nvPr>
        </p:nvPicPr>
        <p:blipFill>
          <a:blip r:embed="rId4"/>
          <a:stretch>
            <a:fillRect/>
          </a:stretch>
        </p:blipFill>
        <p:spPr>
          <a:xfrm>
            <a:off x="1178536" y="0"/>
            <a:ext cx="15930927" cy="10287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6FFD123-15AD-7BE5-0B14-43FBAA00ECA0}"/>
              </a:ext>
            </a:extLst>
          </p:cNvPr>
          <p:cNvSpPr txBox="1"/>
          <p:nvPr/>
        </p:nvSpPr>
        <p:spPr>
          <a:xfrm>
            <a:off x="9372600" y="9497080"/>
            <a:ext cx="9910916" cy="523220"/>
          </a:xfrm>
          <a:prstGeom prst="rect">
            <a:avLst/>
          </a:prstGeom>
          <a:noFill/>
        </p:spPr>
        <p:txBody>
          <a:bodyPr wrap="square">
            <a:spAutoFit/>
          </a:bodyPr>
          <a:lstStyle/>
          <a:p>
            <a:r>
              <a:rPr lang="en-GB" sz="2800" b="1" dirty="0"/>
              <a:t>Professor Alma Harris, Tri-Nations Symposium, June 2023</a:t>
            </a:r>
          </a:p>
        </p:txBody>
      </p:sp>
      <p:sp>
        <p:nvSpPr>
          <p:cNvPr id="5" name="Freeform 2">
            <a:extLst>
              <a:ext uri="{FF2B5EF4-FFF2-40B4-BE49-F238E27FC236}">
                <a16:creationId xmlns:a16="http://schemas.microsoft.com/office/drawing/2014/main" id="{6D1C3E72-023D-5249-4015-A804505F4806}"/>
              </a:ext>
            </a:extLst>
          </p:cNvPr>
          <p:cNvSpPr/>
          <p:nvPr/>
        </p:nvSpPr>
        <p:spPr>
          <a:xfrm>
            <a:off x="14607866" y="139418"/>
            <a:ext cx="3297257" cy="1345920"/>
          </a:xfrm>
          <a:custGeom>
            <a:avLst/>
            <a:gdLst/>
            <a:ahLst/>
            <a:cxnLst/>
            <a:rect l="l" t="t" r="r" b="b"/>
            <a:pathLst>
              <a:path w="4417724" h="1778564">
                <a:moveTo>
                  <a:pt x="0" y="0"/>
                </a:moveTo>
                <a:lnTo>
                  <a:pt x="4417724" y="0"/>
                </a:lnTo>
                <a:lnTo>
                  <a:pt x="4417724" y="1778564"/>
                </a:lnTo>
                <a:lnTo>
                  <a:pt x="0" y="1778564"/>
                </a:lnTo>
                <a:lnTo>
                  <a:pt x="0" y="0"/>
                </a:lnTo>
                <a:close/>
              </a:path>
            </a:pathLst>
          </a:custGeom>
          <a:blipFill>
            <a:blip r:embed="rId3"/>
            <a:stretch>
              <a:fillRect/>
            </a:stretch>
          </a:blipFill>
        </p:spPr>
      </p:sp>
      <p:sp>
        <p:nvSpPr>
          <p:cNvPr id="2" name="TextBox 6">
            <a:extLst>
              <a:ext uri="{FF2B5EF4-FFF2-40B4-BE49-F238E27FC236}">
                <a16:creationId xmlns:a16="http://schemas.microsoft.com/office/drawing/2014/main" id="{6C26144D-3716-19C8-7C2E-607A95A490EC}"/>
              </a:ext>
            </a:extLst>
          </p:cNvPr>
          <p:cNvSpPr txBox="1"/>
          <p:nvPr/>
        </p:nvSpPr>
        <p:spPr>
          <a:xfrm>
            <a:off x="-1600200" y="266700"/>
            <a:ext cx="13191084" cy="760978"/>
          </a:xfrm>
          <a:prstGeom prst="rect">
            <a:avLst/>
          </a:prstGeom>
        </p:spPr>
        <p:txBody>
          <a:bodyPr lIns="0" tIns="0" rIns="0" bIns="0" rtlCol="0" anchor="t">
            <a:spAutoFit/>
          </a:bodyPr>
          <a:lstStyle/>
          <a:p>
            <a:pPr algn="ctr">
              <a:lnSpc>
                <a:spcPts val="5808"/>
              </a:lnSpc>
              <a:spcBef>
                <a:spcPct val="0"/>
              </a:spcBef>
            </a:pPr>
            <a:r>
              <a:rPr lang="en-US" sz="6000" b="1" spc="220" dirty="0">
                <a:solidFill>
                  <a:srgbClr val="000000"/>
                </a:solidFill>
                <a:latin typeface="+mj-lt"/>
              </a:rPr>
              <a:t>Defining System Leadership</a:t>
            </a:r>
          </a:p>
        </p:txBody>
      </p:sp>
      <p:sp>
        <p:nvSpPr>
          <p:cNvPr id="3" name="TextBox 2">
            <a:extLst>
              <a:ext uri="{FF2B5EF4-FFF2-40B4-BE49-F238E27FC236}">
                <a16:creationId xmlns:a16="http://schemas.microsoft.com/office/drawing/2014/main" id="{15C56892-1A90-6549-64EA-67946479EF78}"/>
              </a:ext>
            </a:extLst>
          </p:cNvPr>
          <p:cNvSpPr txBox="1"/>
          <p:nvPr/>
        </p:nvSpPr>
        <p:spPr>
          <a:xfrm>
            <a:off x="457200" y="1714500"/>
            <a:ext cx="16840200" cy="1569660"/>
          </a:xfrm>
          <a:prstGeom prst="rect">
            <a:avLst/>
          </a:prstGeom>
          <a:noFill/>
        </p:spPr>
        <p:txBody>
          <a:bodyPr wrap="square" rtlCol="0">
            <a:spAutoFit/>
          </a:bodyPr>
          <a:lstStyle/>
          <a:p>
            <a:pPr marL="685800" indent="-685800">
              <a:buFont typeface="Courier New" panose="02070309020205020404" pitchFamily="49" charset="0"/>
              <a:buChar char="o"/>
            </a:pPr>
            <a:r>
              <a:rPr lang="en-GB" sz="4800" dirty="0"/>
              <a:t>System leadership should not be associated with any </a:t>
            </a:r>
            <a:r>
              <a:rPr lang="en-GB" sz="4800" b="1" dirty="0"/>
              <a:t>singular </a:t>
            </a:r>
            <a:r>
              <a:rPr lang="en-GB" sz="4800" dirty="0"/>
              <a:t>formal role</a:t>
            </a:r>
          </a:p>
        </p:txBody>
      </p:sp>
      <p:sp>
        <p:nvSpPr>
          <p:cNvPr id="4" name="TextBox 3">
            <a:extLst>
              <a:ext uri="{FF2B5EF4-FFF2-40B4-BE49-F238E27FC236}">
                <a16:creationId xmlns:a16="http://schemas.microsoft.com/office/drawing/2014/main" id="{AE9142CB-01D5-2D71-4A87-CD9EAB627514}"/>
              </a:ext>
            </a:extLst>
          </p:cNvPr>
          <p:cNvSpPr txBox="1"/>
          <p:nvPr/>
        </p:nvSpPr>
        <p:spPr>
          <a:xfrm>
            <a:off x="457200" y="3513322"/>
            <a:ext cx="16840200" cy="1569660"/>
          </a:xfrm>
          <a:prstGeom prst="rect">
            <a:avLst/>
          </a:prstGeom>
          <a:noFill/>
        </p:spPr>
        <p:txBody>
          <a:bodyPr wrap="square" rtlCol="0">
            <a:spAutoFit/>
          </a:bodyPr>
          <a:lstStyle/>
          <a:p>
            <a:pPr marL="685800" indent="-685800">
              <a:buFont typeface="Courier New" panose="02070309020205020404" pitchFamily="49" charset="0"/>
              <a:buChar char="o"/>
            </a:pPr>
            <a:r>
              <a:rPr lang="en-GB" sz="4800" dirty="0"/>
              <a:t>It largely involves </a:t>
            </a:r>
            <a:r>
              <a:rPr lang="en-GB" sz="4800" b="1" dirty="0"/>
              <a:t>connecting parts of the system </a:t>
            </a:r>
            <a:r>
              <a:rPr lang="en-GB" sz="4800" dirty="0"/>
              <a:t>that were not connected before.</a:t>
            </a:r>
          </a:p>
        </p:txBody>
      </p:sp>
      <p:sp>
        <p:nvSpPr>
          <p:cNvPr id="8" name="TextBox 7">
            <a:extLst>
              <a:ext uri="{FF2B5EF4-FFF2-40B4-BE49-F238E27FC236}">
                <a16:creationId xmlns:a16="http://schemas.microsoft.com/office/drawing/2014/main" id="{AFEC711D-AF87-DCAA-5ED8-3D2B769124CE}"/>
              </a:ext>
            </a:extLst>
          </p:cNvPr>
          <p:cNvSpPr txBox="1"/>
          <p:nvPr/>
        </p:nvSpPr>
        <p:spPr>
          <a:xfrm>
            <a:off x="457200" y="5312144"/>
            <a:ext cx="16840200" cy="1569660"/>
          </a:xfrm>
          <a:prstGeom prst="rect">
            <a:avLst/>
          </a:prstGeom>
          <a:noFill/>
        </p:spPr>
        <p:txBody>
          <a:bodyPr wrap="square" rtlCol="0">
            <a:spAutoFit/>
          </a:bodyPr>
          <a:lstStyle/>
          <a:p>
            <a:pPr marL="685800" indent="-685800">
              <a:buFont typeface="Courier New" panose="02070309020205020404" pitchFamily="49" charset="0"/>
              <a:buChar char="o"/>
            </a:pPr>
            <a:r>
              <a:rPr lang="en-GB" sz="4800" dirty="0"/>
              <a:t>System leadership means working </a:t>
            </a:r>
            <a:r>
              <a:rPr lang="en-GB" sz="4800" b="1" dirty="0"/>
              <a:t>across</a:t>
            </a:r>
            <a:r>
              <a:rPr lang="en-GB" sz="4800" dirty="0"/>
              <a:t> organisational boundaries</a:t>
            </a:r>
          </a:p>
        </p:txBody>
      </p:sp>
      <p:sp>
        <p:nvSpPr>
          <p:cNvPr id="10" name="TextBox 9">
            <a:extLst>
              <a:ext uri="{FF2B5EF4-FFF2-40B4-BE49-F238E27FC236}">
                <a16:creationId xmlns:a16="http://schemas.microsoft.com/office/drawing/2014/main" id="{675F7C0D-17CE-3058-866D-06D48B8D9864}"/>
              </a:ext>
            </a:extLst>
          </p:cNvPr>
          <p:cNvSpPr txBox="1"/>
          <p:nvPr/>
        </p:nvSpPr>
        <p:spPr>
          <a:xfrm>
            <a:off x="457200" y="7110966"/>
            <a:ext cx="16840200" cy="1569660"/>
          </a:xfrm>
          <a:prstGeom prst="rect">
            <a:avLst/>
          </a:prstGeom>
          <a:noFill/>
        </p:spPr>
        <p:txBody>
          <a:bodyPr wrap="square" rtlCol="0">
            <a:spAutoFit/>
          </a:bodyPr>
          <a:lstStyle/>
          <a:p>
            <a:pPr marL="685800" indent="-685800">
              <a:buFont typeface="Courier New" panose="02070309020205020404" pitchFamily="49" charset="0"/>
              <a:buChar char="o"/>
            </a:pPr>
            <a:r>
              <a:rPr lang="en-GB" sz="4800" dirty="0"/>
              <a:t>System leadership is creating </a:t>
            </a:r>
            <a:r>
              <a:rPr lang="en-GB" sz="4800" b="1" dirty="0"/>
              <a:t>new conditions</a:t>
            </a:r>
            <a:r>
              <a:rPr lang="en-GB" sz="4800" dirty="0"/>
              <a:t>, links and capacity for change and improvement</a:t>
            </a:r>
          </a:p>
        </p:txBody>
      </p:sp>
    </p:spTree>
    <p:extLst>
      <p:ext uri="{BB962C8B-B14F-4D97-AF65-F5344CB8AC3E}">
        <p14:creationId xmlns:p14="http://schemas.microsoft.com/office/powerpoint/2010/main" val="907243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4" grpId="0"/>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846D0B-7FA4-C861-FE12-3E63AA1936DA}"/>
              </a:ext>
            </a:extLst>
          </p:cNvPr>
          <p:cNvPicPr>
            <a:picLocks noChangeAspect="1"/>
          </p:cNvPicPr>
          <p:nvPr/>
        </p:nvPicPr>
        <p:blipFill rotWithShape="1">
          <a:blip r:embed="rId3"/>
          <a:srcRect l="19999" t="26296" r="61394" b="12963"/>
          <a:stretch/>
        </p:blipFill>
        <p:spPr>
          <a:xfrm>
            <a:off x="12330953" y="4829935"/>
            <a:ext cx="5943600" cy="5457065"/>
          </a:xfrm>
          <a:prstGeom prst="rect">
            <a:avLst/>
          </a:prstGeom>
        </p:spPr>
      </p:pic>
      <p:sp>
        <p:nvSpPr>
          <p:cNvPr id="35" name="Freeform 2">
            <a:extLst>
              <a:ext uri="{FF2B5EF4-FFF2-40B4-BE49-F238E27FC236}">
                <a16:creationId xmlns:a16="http://schemas.microsoft.com/office/drawing/2014/main" id="{7752F526-1B1D-9F5C-87E5-C070FA18C106}"/>
              </a:ext>
            </a:extLst>
          </p:cNvPr>
          <p:cNvSpPr/>
          <p:nvPr/>
        </p:nvSpPr>
        <p:spPr>
          <a:xfrm>
            <a:off x="14607866" y="139418"/>
            <a:ext cx="3297257" cy="1345920"/>
          </a:xfrm>
          <a:custGeom>
            <a:avLst/>
            <a:gdLst/>
            <a:ahLst/>
            <a:cxnLst/>
            <a:rect l="l" t="t" r="r" b="b"/>
            <a:pathLst>
              <a:path w="4417724" h="1778564">
                <a:moveTo>
                  <a:pt x="0" y="0"/>
                </a:moveTo>
                <a:lnTo>
                  <a:pt x="4417724" y="0"/>
                </a:lnTo>
                <a:lnTo>
                  <a:pt x="4417724" y="1778564"/>
                </a:lnTo>
                <a:lnTo>
                  <a:pt x="0" y="1778564"/>
                </a:lnTo>
                <a:lnTo>
                  <a:pt x="0" y="0"/>
                </a:lnTo>
                <a:close/>
              </a:path>
            </a:pathLst>
          </a:custGeom>
          <a:blipFill>
            <a:blip r:embed="rId4"/>
            <a:stretch>
              <a:fillRect/>
            </a:stretch>
          </a:blipFill>
        </p:spPr>
      </p:sp>
      <p:pic>
        <p:nvPicPr>
          <p:cNvPr id="2" name="Picture 1" descr="A screenshot of a computer&#10;&#10;Description automatically generated with medium confidence">
            <a:extLst>
              <a:ext uri="{FF2B5EF4-FFF2-40B4-BE49-F238E27FC236}">
                <a16:creationId xmlns:a16="http://schemas.microsoft.com/office/drawing/2014/main" id="{8DC91CBB-05ED-C649-B5C6-CC7068847D73}"/>
              </a:ext>
            </a:extLst>
          </p:cNvPr>
          <p:cNvPicPr>
            <a:picLocks noChangeAspect="1"/>
          </p:cNvPicPr>
          <p:nvPr/>
        </p:nvPicPr>
        <p:blipFill rotWithShape="1">
          <a:blip r:embed="rId5"/>
          <a:srcRect l="57544" t="40368" r="26682" b="25085"/>
          <a:stretch/>
        </p:blipFill>
        <p:spPr bwMode="auto">
          <a:xfrm>
            <a:off x="533400" y="876300"/>
            <a:ext cx="12367395" cy="762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pic>
        <p:nvPicPr>
          <p:cNvPr id="4" name="Picture 3" descr="A group of colorful post-it notes&#10;&#10;Description automatically generated">
            <a:extLst>
              <a:ext uri="{FF2B5EF4-FFF2-40B4-BE49-F238E27FC236}">
                <a16:creationId xmlns:a16="http://schemas.microsoft.com/office/drawing/2014/main" id="{948697F6-E8C7-5E43-4E52-BA21588579BB}"/>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056648" y="1485338"/>
            <a:ext cx="6848475" cy="5234503"/>
          </a:xfrm>
          <a:prstGeom prst="rect">
            <a:avLst/>
          </a:prstGeom>
        </p:spPr>
      </p:pic>
    </p:spTree>
    <p:extLst>
      <p:ext uri="{BB962C8B-B14F-4D97-AF65-F5344CB8AC3E}">
        <p14:creationId xmlns:p14="http://schemas.microsoft.com/office/powerpoint/2010/main" val="2747488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7D5407-B171-B791-0B8E-8063D7E4E414}"/>
              </a:ext>
            </a:extLst>
          </p:cNvPr>
          <p:cNvPicPr>
            <a:picLocks noChangeAspect="1"/>
          </p:cNvPicPr>
          <p:nvPr/>
        </p:nvPicPr>
        <p:blipFill rotWithShape="1">
          <a:blip r:embed="rId3"/>
          <a:srcRect l="10834" r="59583"/>
          <a:stretch/>
        </p:blipFill>
        <p:spPr>
          <a:xfrm>
            <a:off x="8905555" y="894021"/>
            <a:ext cx="9366630" cy="8904894"/>
          </a:xfrm>
          <a:prstGeom prst="rect">
            <a:avLst/>
          </a:prstGeom>
        </p:spPr>
      </p:pic>
      <p:pic>
        <p:nvPicPr>
          <p:cNvPr id="19" name="Picture 19"/>
          <p:cNvPicPr>
            <a:picLocks noChangeAspect="1"/>
          </p:cNvPicPr>
          <p:nvPr/>
        </p:nvPicPr>
        <p:blipFill>
          <a:blip r:embed="rId4"/>
          <a:srcRect/>
          <a:stretch>
            <a:fillRect/>
          </a:stretch>
        </p:blipFill>
        <p:spPr>
          <a:xfrm>
            <a:off x="6196815" y="2730201"/>
            <a:ext cx="3536685" cy="625484"/>
          </a:xfrm>
          <a:prstGeom prst="rect">
            <a:avLst/>
          </a:prstGeom>
        </p:spPr>
      </p:pic>
      <p:sp>
        <p:nvSpPr>
          <p:cNvPr id="20" name="TextBox 20"/>
          <p:cNvSpPr txBox="1"/>
          <p:nvPr/>
        </p:nvSpPr>
        <p:spPr>
          <a:xfrm>
            <a:off x="294026" y="1569888"/>
            <a:ext cx="8741950" cy="1635191"/>
          </a:xfrm>
          <a:prstGeom prst="rect">
            <a:avLst/>
          </a:prstGeom>
        </p:spPr>
        <p:txBody>
          <a:bodyPr lIns="0" tIns="0" rIns="0" bIns="0" rtlCol="0" anchor="t">
            <a:spAutoFit/>
          </a:bodyPr>
          <a:lstStyle/>
          <a:p>
            <a:pPr>
              <a:lnSpc>
                <a:spcPts val="4479"/>
              </a:lnSpc>
            </a:pPr>
            <a:r>
              <a:rPr lang="en-US" sz="3199" dirty="0">
                <a:latin typeface="Open Sans Bold"/>
              </a:rPr>
              <a:t>'…those willing to improve other schools </a:t>
            </a:r>
          </a:p>
          <a:p>
            <a:pPr>
              <a:lnSpc>
                <a:spcPts val="4479"/>
              </a:lnSpc>
            </a:pPr>
            <a:r>
              <a:rPr lang="en-US" sz="3199" dirty="0">
                <a:latin typeface="Open Sans Bold"/>
              </a:rPr>
              <a:t>and systems in addition to their own.'</a:t>
            </a:r>
          </a:p>
          <a:p>
            <a:pPr marL="0" lvl="0" indent="0">
              <a:lnSpc>
                <a:spcPts val="3919"/>
              </a:lnSpc>
              <a:spcBef>
                <a:spcPct val="0"/>
              </a:spcBef>
            </a:pPr>
            <a:endParaRPr lang="en-US" sz="3199" dirty="0">
              <a:latin typeface="Open Sans Bold"/>
            </a:endParaRPr>
          </a:p>
        </p:txBody>
      </p:sp>
      <p:sp>
        <p:nvSpPr>
          <p:cNvPr id="21" name="TextBox 21"/>
          <p:cNvSpPr txBox="1"/>
          <p:nvPr/>
        </p:nvSpPr>
        <p:spPr>
          <a:xfrm>
            <a:off x="294025" y="3711277"/>
            <a:ext cx="8950343" cy="1635191"/>
          </a:xfrm>
          <a:prstGeom prst="rect">
            <a:avLst/>
          </a:prstGeom>
        </p:spPr>
        <p:txBody>
          <a:bodyPr wrap="square" lIns="0" tIns="0" rIns="0" bIns="0" rtlCol="0" anchor="t">
            <a:spAutoFit/>
          </a:bodyPr>
          <a:lstStyle/>
          <a:p>
            <a:pPr>
              <a:lnSpc>
                <a:spcPts val="4479"/>
              </a:lnSpc>
            </a:pPr>
            <a:r>
              <a:rPr lang="en-US" sz="3199" dirty="0">
                <a:latin typeface="Open Sans Bold"/>
              </a:rPr>
              <a:t>‘…see the multiple system components and the inter-related sets of challenges.’</a:t>
            </a:r>
          </a:p>
          <a:p>
            <a:pPr marL="0" lvl="0" indent="0">
              <a:lnSpc>
                <a:spcPts val="3919"/>
              </a:lnSpc>
              <a:spcBef>
                <a:spcPct val="0"/>
              </a:spcBef>
            </a:pPr>
            <a:endParaRPr lang="en-US" sz="3199" dirty="0">
              <a:latin typeface="Open Sans Bold"/>
            </a:endParaRPr>
          </a:p>
        </p:txBody>
      </p:sp>
      <p:sp>
        <p:nvSpPr>
          <p:cNvPr id="22" name="TextBox 22"/>
          <p:cNvSpPr txBox="1"/>
          <p:nvPr/>
        </p:nvSpPr>
        <p:spPr>
          <a:xfrm>
            <a:off x="294026" y="5701964"/>
            <a:ext cx="8741950" cy="537845"/>
          </a:xfrm>
          <a:prstGeom prst="rect">
            <a:avLst/>
          </a:prstGeom>
        </p:spPr>
        <p:txBody>
          <a:bodyPr lIns="0" tIns="0" rIns="0" bIns="0" rtlCol="0" anchor="t">
            <a:spAutoFit/>
          </a:bodyPr>
          <a:lstStyle/>
          <a:p>
            <a:pPr marL="0" lvl="0" indent="0">
              <a:lnSpc>
                <a:spcPts val="4480"/>
              </a:lnSpc>
              <a:spcBef>
                <a:spcPct val="0"/>
              </a:spcBef>
            </a:pPr>
            <a:r>
              <a:rPr lang="en-US" sz="3200" dirty="0">
                <a:latin typeface="Open Sans Bold"/>
              </a:rPr>
              <a:t>‘…tend not to accept business as usual.’ </a:t>
            </a:r>
          </a:p>
        </p:txBody>
      </p:sp>
      <p:sp>
        <p:nvSpPr>
          <p:cNvPr id="23" name="TextBox 23"/>
          <p:cNvSpPr txBox="1"/>
          <p:nvPr/>
        </p:nvSpPr>
        <p:spPr>
          <a:xfrm>
            <a:off x="294026" y="7222017"/>
            <a:ext cx="9439474" cy="1423595"/>
          </a:xfrm>
          <a:prstGeom prst="rect">
            <a:avLst/>
          </a:prstGeom>
        </p:spPr>
        <p:txBody>
          <a:bodyPr lIns="0" tIns="0" rIns="0" bIns="0" rtlCol="0" anchor="t">
            <a:spAutoFit/>
          </a:bodyPr>
          <a:lstStyle/>
          <a:p>
            <a:pPr algn="ctr">
              <a:lnSpc>
                <a:spcPts val="4479"/>
              </a:lnSpc>
            </a:pPr>
            <a:r>
              <a:rPr lang="en-US" sz="3199" dirty="0">
                <a:latin typeface="Open Sans Bold"/>
              </a:rPr>
              <a:t>‘…collectively charged with the development </a:t>
            </a:r>
          </a:p>
          <a:p>
            <a:pPr algn="ctr">
              <a:lnSpc>
                <a:spcPts val="4479"/>
              </a:lnSpc>
            </a:pPr>
            <a:r>
              <a:rPr lang="en-US" sz="3199" dirty="0">
                <a:latin typeface="Open Sans Bold"/>
              </a:rPr>
              <a:t>of others and the improvement of the system.’</a:t>
            </a:r>
          </a:p>
          <a:p>
            <a:pPr marL="0" lvl="0" indent="0" algn="ctr">
              <a:lnSpc>
                <a:spcPts val="1679"/>
              </a:lnSpc>
              <a:spcBef>
                <a:spcPct val="0"/>
              </a:spcBef>
            </a:pPr>
            <a:endParaRPr lang="en-US" sz="3199" dirty="0">
              <a:latin typeface="Open Sans Bold"/>
            </a:endParaRPr>
          </a:p>
        </p:txBody>
      </p:sp>
      <p:sp>
        <p:nvSpPr>
          <p:cNvPr id="30" name="TextBox 30"/>
          <p:cNvSpPr txBox="1"/>
          <p:nvPr/>
        </p:nvSpPr>
        <p:spPr>
          <a:xfrm>
            <a:off x="6196815" y="4962842"/>
            <a:ext cx="2031703" cy="323215"/>
          </a:xfrm>
          <a:prstGeom prst="rect">
            <a:avLst/>
          </a:prstGeom>
        </p:spPr>
        <p:txBody>
          <a:bodyPr lIns="0" tIns="0" rIns="0" bIns="0" rtlCol="0" anchor="t">
            <a:spAutoFit/>
          </a:bodyPr>
          <a:lstStyle/>
          <a:p>
            <a:pPr marL="0" lvl="0" indent="0" algn="ctr">
              <a:lnSpc>
                <a:spcPts val="2659"/>
              </a:lnSpc>
              <a:spcBef>
                <a:spcPct val="0"/>
              </a:spcBef>
            </a:pPr>
            <a:r>
              <a:rPr lang="en-US" sz="1899" dirty="0">
                <a:latin typeface="Open Sauce"/>
              </a:rPr>
              <a:t>Fullan 2005</a:t>
            </a:r>
          </a:p>
        </p:txBody>
      </p:sp>
      <p:sp>
        <p:nvSpPr>
          <p:cNvPr id="31" name="TextBox 31"/>
          <p:cNvSpPr txBox="1"/>
          <p:nvPr/>
        </p:nvSpPr>
        <p:spPr>
          <a:xfrm>
            <a:off x="7212666" y="6266925"/>
            <a:ext cx="2031703" cy="323215"/>
          </a:xfrm>
          <a:prstGeom prst="rect">
            <a:avLst/>
          </a:prstGeom>
        </p:spPr>
        <p:txBody>
          <a:bodyPr lIns="0" tIns="0" rIns="0" bIns="0" rtlCol="0" anchor="t">
            <a:spAutoFit/>
          </a:bodyPr>
          <a:lstStyle/>
          <a:p>
            <a:pPr marL="0" lvl="0" indent="0" algn="ctr">
              <a:lnSpc>
                <a:spcPts val="2659"/>
              </a:lnSpc>
              <a:spcBef>
                <a:spcPct val="0"/>
              </a:spcBef>
            </a:pPr>
            <a:r>
              <a:rPr lang="en-US" sz="1899" dirty="0">
                <a:latin typeface="Open Sauce"/>
              </a:rPr>
              <a:t>Fullan 2005</a:t>
            </a:r>
          </a:p>
        </p:txBody>
      </p:sp>
      <p:sp>
        <p:nvSpPr>
          <p:cNvPr id="32" name="TextBox 32"/>
          <p:cNvSpPr txBox="1"/>
          <p:nvPr/>
        </p:nvSpPr>
        <p:spPr>
          <a:xfrm>
            <a:off x="8393627" y="8376130"/>
            <a:ext cx="2506744" cy="323215"/>
          </a:xfrm>
          <a:prstGeom prst="rect">
            <a:avLst/>
          </a:prstGeom>
        </p:spPr>
        <p:txBody>
          <a:bodyPr lIns="0" tIns="0" rIns="0" bIns="0" rtlCol="0" anchor="t">
            <a:spAutoFit/>
          </a:bodyPr>
          <a:lstStyle/>
          <a:p>
            <a:pPr marL="0" lvl="0" indent="0" algn="ctr">
              <a:lnSpc>
                <a:spcPts val="2659"/>
              </a:lnSpc>
              <a:spcBef>
                <a:spcPct val="0"/>
              </a:spcBef>
            </a:pPr>
            <a:r>
              <a:rPr lang="en-US" sz="1899" dirty="0">
                <a:latin typeface="Open Sauce"/>
              </a:rPr>
              <a:t>Hopkins et al 2014</a:t>
            </a:r>
          </a:p>
        </p:txBody>
      </p:sp>
      <p:sp>
        <p:nvSpPr>
          <p:cNvPr id="34" name="TextBox 32">
            <a:extLst>
              <a:ext uri="{FF2B5EF4-FFF2-40B4-BE49-F238E27FC236}">
                <a16:creationId xmlns:a16="http://schemas.microsoft.com/office/drawing/2014/main" id="{15931C3D-5246-E126-2967-C3FF98532C76}"/>
              </a:ext>
            </a:extLst>
          </p:cNvPr>
          <p:cNvSpPr txBox="1"/>
          <p:nvPr/>
        </p:nvSpPr>
        <p:spPr>
          <a:xfrm>
            <a:off x="15240000" y="9354879"/>
            <a:ext cx="2506744" cy="368049"/>
          </a:xfrm>
          <a:prstGeom prst="rect">
            <a:avLst/>
          </a:prstGeom>
        </p:spPr>
        <p:txBody>
          <a:bodyPr lIns="0" tIns="0" rIns="0" bIns="0" rtlCol="0" anchor="t">
            <a:spAutoFit/>
          </a:bodyPr>
          <a:lstStyle/>
          <a:p>
            <a:pPr marL="0" lvl="0" indent="0" algn="ctr">
              <a:lnSpc>
                <a:spcPts val="2659"/>
              </a:lnSpc>
              <a:spcBef>
                <a:spcPct val="0"/>
              </a:spcBef>
            </a:pPr>
            <a:r>
              <a:rPr lang="en-US" sz="3200" dirty="0">
                <a:latin typeface="+mj-lt"/>
              </a:rPr>
              <a:t>Harris, 2020</a:t>
            </a:r>
          </a:p>
        </p:txBody>
      </p:sp>
      <p:sp>
        <p:nvSpPr>
          <p:cNvPr id="33" name="TextBox 6">
            <a:extLst>
              <a:ext uri="{FF2B5EF4-FFF2-40B4-BE49-F238E27FC236}">
                <a16:creationId xmlns:a16="http://schemas.microsoft.com/office/drawing/2014/main" id="{E3D346BE-E482-C767-2548-984B5688265E}"/>
              </a:ext>
            </a:extLst>
          </p:cNvPr>
          <p:cNvSpPr txBox="1"/>
          <p:nvPr/>
        </p:nvSpPr>
        <p:spPr>
          <a:xfrm>
            <a:off x="-1600200" y="266700"/>
            <a:ext cx="13191084" cy="760978"/>
          </a:xfrm>
          <a:prstGeom prst="rect">
            <a:avLst/>
          </a:prstGeom>
        </p:spPr>
        <p:txBody>
          <a:bodyPr lIns="0" tIns="0" rIns="0" bIns="0" rtlCol="0" anchor="t">
            <a:spAutoFit/>
          </a:bodyPr>
          <a:lstStyle/>
          <a:p>
            <a:pPr algn="ctr">
              <a:lnSpc>
                <a:spcPts val="5808"/>
              </a:lnSpc>
              <a:spcBef>
                <a:spcPct val="0"/>
              </a:spcBef>
            </a:pPr>
            <a:r>
              <a:rPr lang="en-US" sz="6000" b="1" spc="220" dirty="0">
                <a:solidFill>
                  <a:srgbClr val="000000"/>
                </a:solidFill>
                <a:latin typeface="+mj-lt"/>
              </a:rPr>
              <a:t>Defining System Leadership</a:t>
            </a:r>
          </a:p>
        </p:txBody>
      </p:sp>
      <p:sp>
        <p:nvSpPr>
          <p:cNvPr id="35" name="Freeform 2">
            <a:extLst>
              <a:ext uri="{FF2B5EF4-FFF2-40B4-BE49-F238E27FC236}">
                <a16:creationId xmlns:a16="http://schemas.microsoft.com/office/drawing/2014/main" id="{45902421-F3E4-583B-85EE-59D17186EBA5}"/>
              </a:ext>
            </a:extLst>
          </p:cNvPr>
          <p:cNvSpPr/>
          <p:nvPr/>
        </p:nvSpPr>
        <p:spPr>
          <a:xfrm>
            <a:off x="14607866" y="139418"/>
            <a:ext cx="3297257" cy="1345920"/>
          </a:xfrm>
          <a:custGeom>
            <a:avLst/>
            <a:gdLst/>
            <a:ahLst/>
            <a:cxnLst/>
            <a:rect l="l" t="t" r="r" b="b"/>
            <a:pathLst>
              <a:path w="4417724" h="1778564">
                <a:moveTo>
                  <a:pt x="0" y="0"/>
                </a:moveTo>
                <a:lnTo>
                  <a:pt x="4417724" y="0"/>
                </a:lnTo>
                <a:lnTo>
                  <a:pt x="4417724" y="1778564"/>
                </a:lnTo>
                <a:lnTo>
                  <a:pt x="0" y="1778564"/>
                </a:lnTo>
                <a:lnTo>
                  <a:pt x="0" y="0"/>
                </a:lnTo>
                <a:close/>
              </a:path>
            </a:pathLst>
          </a:custGeom>
          <a:blipFill>
            <a:blip r:embed="rId5"/>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30" grpId="0"/>
      <p:bldP spid="31"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203CA1-DC69-35CD-F113-AE96E7D24ECC}"/>
              </a:ext>
            </a:extLst>
          </p:cNvPr>
          <p:cNvPicPr>
            <a:picLocks noChangeAspect="1"/>
          </p:cNvPicPr>
          <p:nvPr/>
        </p:nvPicPr>
        <p:blipFill rotWithShape="1">
          <a:blip r:embed="rId3"/>
          <a:srcRect l="3334" r="52917"/>
          <a:stretch/>
        </p:blipFill>
        <p:spPr>
          <a:xfrm>
            <a:off x="10615093" y="2434171"/>
            <a:ext cx="7410371" cy="4763810"/>
          </a:xfrm>
          <a:prstGeom prst="rect">
            <a:avLst/>
          </a:prstGeom>
        </p:spPr>
      </p:pic>
      <p:sp>
        <p:nvSpPr>
          <p:cNvPr id="3" name="Freeform 2">
            <a:extLst>
              <a:ext uri="{FF2B5EF4-FFF2-40B4-BE49-F238E27FC236}">
                <a16:creationId xmlns:a16="http://schemas.microsoft.com/office/drawing/2014/main" id="{D03E73DA-9EF9-1A1B-29CF-5C27738DBB91}"/>
              </a:ext>
            </a:extLst>
          </p:cNvPr>
          <p:cNvSpPr/>
          <p:nvPr/>
        </p:nvSpPr>
        <p:spPr>
          <a:xfrm>
            <a:off x="14607866" y="139418"/>
            <a:ext cx="3297257" cy="1345920"/>
          </a:xfrm>
          <a:custGeom>
            <a:avLst/>
            <a:gdLst/>
            <a:ahLst/>
            <a:cxnLst/>
            <a:rect l="l" t="t" r="r" b="b"/>
            <a:pathLst>
              <a:path w="4417724" h="1778564">
                <a:moveTo>
                  <a:pt x="0" y="0"/>
                </a:moveTo>
                <a:lnTo>
                  <a:pt x="4417724" y="0"/>
                </a:lnTo>
                <a:lnTo>
                  <a:pt x="4417724" y="1778564"/>
                </a:lnTo>
                <a:lnTo>
                  <a:pt x="0" y="1778564"/>
                </a:lnTo>
                <a:lnTo>
                  <a:pt x="0" y="0"/>
                </a:lnTo>
                <a:close/>
              </a:path>
            </a:pathLst>
          </a:custGeom>
          <a:blipFill>
            <a:blip r:embed="rId4"/>
            <a:stretch>
              <a:fillRect/>
            </a:stretch>
          </a:blipFill>
        </p:spPr>
      </p:sp>
      <p:sp>
        <p:nvSpPr>
          <p:cNvPr id="4" name="TextBox 3">
            <a:extLst>
              <a:ext uri="{FF2B5EF4-FFF2-40B4-BE49-F238E27FC236}">
                <a16:creationId xmlns:a16="http://schemas.microsoft.com/office/drawing/2014/main" id="{5E2506F7-8881-9B50-535A-DF6F9F48C64D}"/>
              </a:ext>
            </a:extLst>
          </p:cNvPr>
          <p:cNvSpPr txBox="1"/>
          <p:nvPr/>
        </p:nvSpPr>
        <p:spPr>
          <a:xfrm>
            <a:off x="415411" y="8184914"/>
            <a:ext cx="17457177" cy="1446550"/>
          </a:xfrm>
          <a:prstGeom prst="rect">
            <a:avLst/>
          </a:prstGeom>
          <a:noFill/>
        </p:spPr>
        <p:txBody>
          <a:bodyPr wrap="square">
            <a:spAutoFit/>
          </a:bodyPr>
          <a:lstStyle/>
          <a:p>
            <a:pPr marL="342900" lvl="0" indent="-342900">
              <a:buFont typeface="Symbol" panose="05050102010706020507" pitchFamily="18" charset="2"/>
              <a:buChar char=""/>
            </a:pPr>
            <a:r>
              <a:rPr lang="en-GB" sz="4400" i="1" dirty="0">
                <a:effectLst/>
                <a:latin typeface="Calibri" panose="020F0502020204030204" pitchFamily="34" charset="0"/>
                <a:ea typeface="Times New Roman" panose="02020603050405020304" pitchFamily="18" charset="0"/>
                <a:cs typeface="Times New Roman" panose="02020603050405020304" pitchFamily="18" charset="0"/>
              </a:rPr>
              <a:t>How do Alma’s bullet points link with the rationale/aims for CCSL?</a:t>
            </a:r>
            <a:endParaRPr lang="en-GB" sz="44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4400" i="1" dirty="0">
                <a:effectLst/>
                <a:latin typeface="Calibri" panose="020F0502020204030204" pitchFamily="34" charset="0"/>
                <a:ea typeface="Times New Roman" panose="02020603050405020304" pitchFamily="18" charset="0"/>
                <a:cs typeface="Times New Roman" panose="02020603050405020304" pitchFamily="18" charset="0"/>
              </a:rPr>
              <a:t>Are early connections with possible enquiry themes beginning to emerge?</a:t>
            </a:r>
            <a:endParaRPr lang="en-GB" sz="44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6" name="Picture 5" descr="A screenshot of a computer&#10;&#10;Description automatically generated with medium confidence">
            <a:extLst>
              <a:ext uri="{FF2B5EF4-FFF2-40B4-BE49-F238E27FC236}">
                <a16:creationId xmlns:a16="http://schemas.microsoft.com/office/drawing/2014/main" id="{6CD3401F-B603-6281-04F8-125E4A60A3A1}"/>
              </a:ext>
            </a:extLst>
          </p:cNvPr>
          <p:cNvPicPr>
            <a:picLocks noChangeAspect="1"/>
          </p:cNvPicPr>
          <p:nvPr/>
        </p:nvPicPr>
        <p:blipFill rotWithShape="1">
          <a:blip r:embed="rId5"/>
          <a:srcRect l="57544" t="40368" r="26682" b="25085"/>
          <a:stretch/>
        </p:blipFill>
        <p:spPr bwMode="auto">
          <a:xfrm>
            <a:off x="762000" y="996555"/>
            <a:ext cx="9639029" cy="59389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52910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etadata xmlns="http://www.objective.com/ecm/document/metadata/53D26341A57B383EE0540010E0463CCA" version="1.0.0">
  <systemFields>
    <field name="Objective-Id">
      <value order="0">A45015621</value>
    </field>
    <field name="Objective-Title">
      <value order="0">CCSL Day 2 Draft Slides Sept23</value>
    </field>
    <field name="Objective-Description">
      <value order="0"/>
    </field>
    <field name="Objective-CreationStamp">
      <value order="0">2023-08-28T15:05:20Z</value>
    </field>
    <field name="Objective-IsApproved">
      <value order="0">false</value>
    </field>
    <field name="Objective-IsPublished">
      <value order="0">false</value>
    </field>
    <field name="Objective-DatePublished">
      <value order="0"/>
    </field>
    <field name="Objective-ModificationStamp">
      <value order="0">2023-09-07T06:49:08Z</value>
    </field>
    <field name="Objective-Owner">
      <value order="0">McDermott, Iain I (U453067)</value>
    </field>
    <field name="Objective-Path">
      <value order="0">Objective Global Folder:SG File Plan:Administration:Corporate strategy:Strategy and change:Corporate strategy: Strategy and change:Education Scotland: Professional Learning and Leadership: Excellence in Headship Stretch: 2022-2027</value>
    </field>
    <field name="Objective-Parent">
      <value order="0">Education Scotland: Professional Learning and Leadership: Excellence in Headship Stretch: 2022-2027</value>
    </field>
    <field name="Objective-State">
      <value order="0">Being Edited</value>
    </field>
    <field name="Objective-VersionId">
      <value order="0">vA67582450</value>
    </field>
    <field name="Objective-Version">
      <value order="0">7.1</value>
    </field>
    <field name="Objective-VersionNumber">
      <value order="0">9</value>
    </field>
    <field name="Objective-VersionComment">
      <value order="0">content update</value>
    </field>
    <field name="Objective-FileNumber">
      <value order="0">CASE/609223</value>
    </field>
    <field name="Objective-Classification">
      <value order="0">OFFICIAL</value>
    </field>
    <field name="Objective-Caveats">
      <value order="0">Caveat for access to SG Fileplan</value>
    </field>
  </systemFields>
  <catalogues>
    <catalogue name="Document Type Catalogue" type="type" ori="id:cA35">
      <field name="Objective-Date of Original">
        <value order="0"/>
      </field>
      <field name="Objective-Date Received">
        <value order="0"/>
      </field>
      <field name="Objective-SG Web Publication - Category">
        <value order="0"/>
      </field>
      <field name="Objective-SG Web Publication - Category 2 Classification">
        <value order="0"/>
      </field>
      <field name="Objective-Connect Creator">
        <value order="0"/>
      </field>
      <field name="Objective-Required Redaction">
        <value order="0"/>
      </field>
    </catalogue>
  </catalogues>
</metadata>
</file>

<file path=customXml/itemProps1.xml><?xml version="1.0" encoding="utf-8"?>
<ds:datastoreItem xmlns:ds="http://schemas.openxmlformats.org/officeDocument/2006/customXml" ds:itemID="{5745109E-2DDF-40CB-AC2B-FF9B10C90820}">
  <ds:schemaRefs>
    <ds:schemaRef ds:uri="http://www.objective.com/ecm/document/metadata/53D26341A57B383EE0540010E0463CCA"/>
  </ds:schemaRefs>
</ds:datastoreItem>
</file>

<file path=docProps/app.xml><?xml version="1.0" encoding="utf-8"?>
<Properties xmlns="http://schemas.openxmlformats.org/officeDocument/2006/extended-properties" xmlns:vt="http://schemas.openxmlformats.org/officeDocument/2006/docPropsVTypes">
  <TotalTime>3833</TotalTime>
  <Words>2104</Words>
  <Application>Microsoft Office PowerPoint</Application>
  <PresentationFormat>Custom</PresentationFormat>
  <Paragraphs>330</Paragraphs>
  <Slides>38</Slides>
  <Notes>34</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38</vt:i4>
      </vt:variant>
    </vt:vector>
  </HeadingPairs>
  <TitlesOfParts>
    <vt:vector size="52" baseType="lpstr">
      <vt:lpstr>Open Sauce</vt:lpstr>
      <vt:lpstr>Symbol</vt:lpstr>
      <vt:lpstr>Open Sans Bold</vt:lpstr>
      <vt:lpstr>DM Sans</vt:lpstr>
      <vt:lpstr>Arial</vt:lpstr>
      <vt:lpstr>Gotham Bold</vt:lpstr>
      <vt:lpstr>Arial Black</vt:lpstr>
      <vt:lpstr>DM Sans Bold</vt:lpstr>
      <vt:lpstr>Open Sans</vt:lpstr>
      <vt:lpstr>League Spartan</vt:lpstr>
      <vt:lpstr>Courier New</vt:lpstr>
      <vt:lpstr>Helvetica</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Public Health approach to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Sense of System Leadership Online Slide Deck 2023</dc:title>
  <dc:creator>McDermott I (Iain)</dc:creator>
  <cp:lastModifiedBy>Iain McDermott</cp:lastModifiedBy>
  <cp:revision>10</cp:revision>
  <cp:lastPrinted>2023-09-05T16:32:20Z</cp:lastPrinted>
  <dcterms:created xsi:type="dcterms:W3CDTF">2006-08-16T00:00:00Z</dcterms:created>
  <dcterms:modified xsi:type="dcterms:W3CDTF">2023-09-07T08:05:26Z</dcterms:modified>
  <dc:identifier>DAFh8c17lb0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A45015621</vt:lpwstr>
  </property>
  <property fmtid="{D5CDD505-2E9C-101B-9397-08002B2CF9AE}" pid="4" name="Objective-Title">
    <vt:lpwstr>CCSL Day 2 Draft Slides Sept23</vt:lpwstr>
  </property>
  <property fmtid="{D5CDD505-2E9C-101B-9397-08002B2CF9AE}" pid="5" name="Objective-Description">
    <vt:lpwstr/>
  </property>
  <property fmtid="{D5CDD505-2E9C-101B-9397-08002B2CF9AE}" pid="6" name="Objective-CreationStamp">
    <vt:filetime>2023-08-28T15:05:20Z</vt:filetime>
  </property>
  <property fmtid="{D5CDD505-2E9C-101B-9397-08002B2CF9AE}" pid="7" name="Objective-IsApproved">
    <vt:bool>false</vt:bool>
  </property>
  <property fmtid="{D5CDD505-2E9C-101B-9397-08002B2CF9AE}" pid="8" name="Objective-IsPublished">
    <vt:bool>false</vt:bool>
  </property>
  <property fmtid="{D5CDD505-2E9C-101B-9397-08002B2CF9AE}" pid="9" name="Objective-DatePublished">
    <vt:lpwstr/>
  </property>
  <property fmtid="{D5CDD505-2E9C-101B-9397-08002B2CF9AE}" pid="10" name="Objective-ModificationStamp">
    <vt:filetime>2023-09-07T06:49:08Z</vt:filetime>
  </property>
  <property fmtid="{D5CDD505-2E9C-101B-9397-08002B2CF9AE}" pid="11" name="Objective-Owner">
    <vt:lpwstr>McDermott, Iain I (U453067)</vt:lpwstr>
  </property>
  <property fmtid="{D5CDD505-2E9C-101B-9397-08002B2CF9AE}" pid="12" name="Objective-Path">
    <vt:lpwstr>Objective Global Folder:SG File Plan:Administration:Corporate strategy:Strategy and change:Corporate strategy: Strategy and change:Education Scotland: Professional Learning and Leadership: Excellence in Headship Stretch: 2022-2027</vt:lpwstr>
  </property>
  <property fmtid="{D5CDD505-2E9C-101B-9397-08002B2CF9AE}" pid="13" name="Objective-Parent">
    <vt:lpwstr>Education Scotland: Professional Learning and Leadership: Excellence in Headship Stretch: 2022-2027</vt:lpwstr>
  </property>
  <property fmtid="{D5CDD505-2E9C-101B-9397-08002B2CF9AE}" pid="14" name="Objective-State">
    <vt:lpwstr>Being Edited</vt:lpwstr>
  </property>
  <property fmtid="{D5CDD505-2E9C-101B-9397-08002B2CF9AE}" pid="15" name="Objective-VersionId">
    <vt:lpwstr>vA67582450</vt:lpwstr>
  </property>
  <property fmtid="{D5CDD505-2E9C-101B-9397-08002B2CF9AE}" pid="16" name="Objective-Version">
    <vt:lpwstr>7.1</vt:lpwstr>
  </property>
  <property fmtid="{D5CDD505-2E9C-101B-9397-08002B2CF9AE}" pid="17" name="Objective-VersionNumber">
    <vt:r8>9</vt:r8>
  </property>
  <property fmtid="{D5CDD505-2E9C-101B-9397-08002B2CF9AE}" pid="18" name="Objective-VersionComment">
    <vt:lpwstr>content update</vt:lpwstr>
  </property>
  <property fmtid="{D5CDD505-2E9C-101B-9397-08002B2CF9AE}" pid="19" name="Objective-FileNumber">
    <vt:lpwstr>CASE/609223</vt:lpwstr>
  </property>
  <property fmtid="{D5CDD505-2E9C-101B-9397-08002B2CF9AE}" pid="20" name="Objective-Classification">
    <vt:lpwstr>OFFICIAL</vt:lpwstr>
  </property>
  <property fmtid="{D5CDD505-2E9C-101B-9397-08002B2CF9AE}" pid="21" name="Objective-Caveats">
    <vt:lpwstr>Caveat for access to SG Fileplan</vt:lpwstr>
  </property>
  <property fmtid="{D5CDD505-2E9C-101B-9397-08002B2CF9AE}" pid="22" name="Objective-Date of Original">
    <vt:lpwstr/>
  </property>
  <property fmtid="{D5CDD505-2E9C-101B-9397-08002B2CF9AE}" pid="23" name="Objective-Date Received">
    <vt:lpwstr/>
  </property>
  <property fmtid="{D5CDD505-2E9C-101B-9397-08002B2CF9AE}" pid="24" name="Objective-SG Web Publication - Category">
    <vt:lpwstr/>
  </property>
  <property fmtid="{D5CDD505-2E9C-101B-9397-08002B2CF9AE}" pid="25" name="Objective-SG Web Publication - Category 2 Classification">
    <vt:lpwstr/>
  </property>
  <property fmtid="{D5CDD505-2E9C-101B-9397-08002B2CF9AE}" pid="26" name="Objective-Connect Creator">
    <vt:lpwstr/>
  </property>
  <property fmtid="{D5CDD505-2E9C-101B-9397-08002B2CF9AE}" pid="27" name="Objective-Required Redaction">
    <vt:lpwstr/>
  </property>
</Properties>
</file>