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7" r:id="rId5"/>
  </p:sldMasterIdLst>
  <p:notesMasterIdLst>
    <p:notesMasterId r:id="rId63"/>
  </p:notesMasterIdLst>
  <p:sldIdLst>
    <p:sldId id="357" r:id="rId6"/>
    <p:sldId id="358" r:id="rId7"/>
    <p:sldId id="359" r:id="rId8"/>
    <p:sldId id="360" r:id="rId9"/>
    <p:sldId id="361" r:id="rId10"/>
    <p:sldId id="378" r:id="rId11"/>
    <p:sldId id="403" r:id="rId12"/>
    <p:sldId id="398" r:id="rId13"/>
    <p:sldId id="391" r:id="rId14"/>
    <p:sldId id="392" r:id="rId15"/>
    <p:sldId id="393" r:id="rId16"/>
    <p:sldId id="385" r:id="rId17"/>
    <p:sldId id="386" r:id="rId18"/>
    <p:sldId id="380" r:id="rId19"/>
    <p:sldId id="381" r:id="rId20"/>
    <p:sldId id="382" r:id="rId21"/>
    <p:sldId id="383" r:id="rId22"/>
    <p:sldId id="368" r:id="rId23"/>
    <p:sldId id="401" r:id="rId24"/>
    <p:sldId id="370" r:id="rId25"/>
    <p:sldId id="399" r:id="rId26"/>
    <p:sldId id="397" r:id="rId27"/>
    <p:sldId id="395" r:id="rId28"/>
    <p:sldId id="396" r:id="rId29"/>
    <p:sldId id="303" r:id="rId30"/>
    <p:sldId id="329" r:id="rId31"/>
    <p:sldId id="302" r:id="rId32"/>
    <p:sldId id="384" r:id="rId33"/>
    <p:sldId id="400" r:id="rId34"/>
    <p:sldId id="404" r:id="rId35"/>
    <p:sldId id="373" r:id="rId36"/>
    <p:sldId id="371" r:id="rId37"/>
    <p:sldId id="372" r:id="rId38"/>
    <p:sldId id="315" r:id="rId39"/>
    <p:sldId id="389" r:id="rId40"/>
    <p:sldId id="286" r:id="rId41"/>
    <p:sldId id="330" r:id="rId42"/>
    <p:sldId id="402" r:id="rId43"/>
    <p:sldId id="376" r:id="rId44"/>
    <p:sldId id="377" r:id="rId45"/>
    <p:sldId id="365" r:id="rId46"/>
    <p:sldId id="364" r:id="rId47"/>
    <p:sldId id="272" r:id="rId48"/>
    <p:sldId id="343" r:id="rId49"/>
    <p:sldId id="308" r:id="rId50"/>
    <p:sldId id="313" r:id="rId51"/>
    <p:sldId id="332" r:id="rId52"/>
    <p:sldId id="341" r:id="rId53"/>
    <p:sldId id="342" r:id="rId54"/>
    <p:sldId id="337" r:id="rId55"/>
    <p:sldId id="338" r:id="rId56"/>
    <p:sldId id="298" r:id="rId57"/>
    <p:sldId id="299" r:id="rId58"/>
    <p:sldId id="334" r:id="rId59"/>
    <p:sldId id="335" r:id="rId60"/>
    <p:sldId id="336" r:id="rId61"/>
    <p:sldId id="33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DA683-2074-4B34-BD43-B5DDC8623175}" v="356" dt="2020-09-15T13:57:22.695"/>
    <p1510:client id="{0981BE8D-C153-47EF-8551-D59CFE1C8C18}" v="12" dt="2020-09-15T16:07:43.411"/>
    <p1510:client id="{107D932F-787C-4E17-9216-90BDE89BD580}" v="214" dt="2020-09-15T13:37:35.050"/>
    <p1510:client id="{13C7106D-A7F2-4514-9E7E-274EB50A524F}" v="238" dt="2020-09-15T13:26:57.026"/>
    <p1510:client id="{144FF884-0A9C-4FFC-9901-5CFB841CAA5A}" v="1097" dt="2020-09-15T16:04:25.533"/>
    <p1510:client id="{199814BA-D948-49CB-BAE8-6B6A5C759607}" v="114" dt="2020-09-15T11:52:04.068"/>
    <p1510:client id="{2DCDF037-8179-4A1B-8198-38546F4105DD}" v="51" dt="2023-03-06T12:15:20.558"/>
    <p1510:client id="{2F24AD58-F218-47B7-F02C-6CFC7C83851E}" v="118" dt="2022-05-20T10:05:22.602"/>
    <p1510:client id="{3473B627-60D0-4626-8F0F-0FE79C44A001}" v="640" dt="2020-09-16T08:52:23.106"/>
    <p1510:client id="{3819EA87-A344-FAAB-EE5A-7C0DB8335F7D}" v="3" dt="2022-10-26T09:40:41.340"/>
    <p1510:client id="{3C42907F-1333-49E4-A923-D6D271C1D6F1}" v="35" dt="2021-06-04T13:21:27.603"/>
    <p1510:client id="{4AE1BF6F-8D87-40C3-9293-995C25081D51}" v="90" dt="2022-02-24T08:33:02.908"/>
    <p1510:client id="{6B674A64-BAD4-2490-6769-90B5EACB1B5B}" v="259" dt="2022-11-02T14:06:38.149"/>
    <p1510:client id="{728C4F60-EA00-4BE9-9CB8-1F9573C849E9}" v="1" dt="2022-02-23T12:46:03.775"/>
    <p1510:client id="{7AA347F9-9883-46A2-8A87-88C183C3C8F3}" v="1550" dt="2022-02-23T16:17:40.133"/>
    <p1510:client id="{80C02404-1BD7-4AC4-A248-59E0E9637AF0}" v="27" dt="2021-11-11T08:13:42.176"/>
    <p1510:client id="{CA2B17CE-138E-43F4-9165-F99AE8AA1468}" v="931" dt="2022-05-16T15:12:20.410"/>
    <p1510:client id="{D28B258D-1207-4C6B-9783-ED5F7BE2FA16}" v="596" dt="2022-05-16T15:45:35.823"/>
    <p1510:client id="{DCC81705-126B-4842-8C36-C3FAA98B345D}" v="4" dt="2021-06-07T07:49:13.152"/>
    <p1510:client id="{E7412E67-CE2C-40F4-8346-4D332C4E7DF0}" v="12" dt="2021-06-08T07:50:45.577"/>
    <p1510:client id="{EC03F801-8DBF-4121-AE84-A28FF2BE6C56}" v="49" dt="2021-06-07T16:06:07.065"/>
    <p1510:client id="{F4DBED2F-9CDA-429A-82FA-D42F42AE726B}" v="313" dt="2022-05-16T16:00:09.605"/>
    <p1510:client id="{F7EEE065-5BDB-4A9F-B542-A859E4B91333}" v="1" dt="2022-02-23T12:48:07.250"/>
    <p1510:client id="{F9C09051-DC3B-44CB-A964-E07F6365E6E2}" v="30" dt="2020-09-17T10:42:00.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7" autoAdjust="0"/>
    <p:restoredTop sz="63004" autoAdjust="0"/>
  </p:normalViewPr>
  <p:slideViewPr>
    <p:cSldViewPr snapToGrid="0">
      <p:cViewPr varScale="1">
        <p:scale>
          <a:sx n="42" d="100"/>
          <a:sy n="42" d="100"/>
        </p:scale>
        <p:origin x="13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4446F-621E-419F-8C6A-5751A9EEEEA5}"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691921BB-75AC-4C86-B0DE-0CD07926AE16}">
      <dgm:prSet/>
      <dgm:spPr/>
      <dgm:t>
        <a:bodyPr/>
        <a:lstStyle/>
        <a:p>
          <a:pPr rtl="0"/>
          <a:r>
            <a:rPr lang="en-GB" dirty="0">
              <a:latin typeface="Calibri Light" panose="020F0302020204030204"/>
            </a:rPr>
            <a:t>What – is at the top of my head? </a:t>
          </a:r>
          <a:endParaRPr lang="en-US" dirty="0"/>
        </a:p>
      </dgm:t>
    </dgm:pt>
    <dgm:pt modelId="{4F07FE60-84C0-4A4E-AD95-24E7BE4D61B7}" type="parTrans" cxnId="{F6C9F01F-BEF6-4CF9-A004-072ECCBD1D31}">
      <dgm:prSet/>
      <dgm:spPr/>
      <dgm:t>
        <a:bodyPr/>
        <a:lstStyle/>
        <a:p>
          <a:endParaRPr lang="en-US"/>
        </a:p>
      </dgm:t>
    </dgm:pt>
    <dgm:pt modelId="{4987572E-D101-42CB-9FC1-465EFECB91D8}" type="sibTrans" cxnId="{F6C9F01F-BEF6-4CF9-A004-072ECCBD1D31}">
      <dgm:prSet phldrT="1" phldr="0"/>
      <dgm:spPr/>
      <dgm:t>
        <a:bodyPr/>
        <a:lstStyle/>
        <a:p>
          <a:r>
            <a:rPr lang="en-US"/>
            <a:t>1</a:t>
          </a:r>
        </a:p>
      </dgm:t>
    </dgm:pt>
    <dgm:pt modelId="{1637B144-EA7F-42D6-856E-50F35B1D3056}">
      <dgm:prSet/>
      <dgm:spPr/>
      <dgm:t>
        <a:bodyPr/>
        <a:lstStyle/>
        <a:p>
          <a:pPr rtl="0"/>
          <a:r>
            <a:rPr lang="en-GB" dirty="0"/>
            <a:t>So</a:t>
          </a:r>
          <a:r>
            <a:rPr lang="en-GB" dirty="0">
              <a:latin typeface="Calibri Light" panose="020F0302020204030204"/>
            </a:rPr>
            <a:t> what - does it mean for my practice?</a:t>
          </a:r>
          <a:endParaRPr lang="en-US" dirty="0"/>
        </a:p>
      </dgm:t>
    </dgm:pt>
    <dgm:pt modelId="{F3DC29F3-FA36-4C97-9F03-3DC3101EC896}" type="parTrans" cxnId="{04D2B93E-5A9D-4BA4-9D67-6F93165D6C26}">
      <dgm:prSet/>
      <dgm:spPr/>
      <dgm:t>
        <a:bodyPr/>
        <a:lstStyle/>
        <a:p>
          <a:endParaRPr lang="en-US"/>
        </a:p>
      </dgm:t>
    </dgm:pt>
    <dgm:pt modelId="{7BD1FDD7-0BB9-4985-A79E-5045DB056B2E}" type="sibTrans" cxnId="{04D2B93E-5A9D-4BA4-9D67-6F93165D6C26}">
      <dgm:prSet phldrT="2" phldr="0"/>
      <dgm:spPr/>
      <dgm:t>
        <a:bodyPr/>
        <a:lstStyle/>
        <a:p>
          <a:r>
            <a:rPr lang="en-US"/>
            <a:t>2</a:t>
          </a:r>
        </a:p>
      </dgm:t>
    </dgm:pt>
    <dgm:pt modelId="{0B458A8B-5BA5-40F3-B6A6-A6CC5DBCE87D}">
      <dgm:prSet/>
      <dgm:spPr/>
      <dgm:t>
        <a:bodyPr/>
        <a:lstStyle/>
        <a:p>
          <a:pPr rtl="0"/>
          <a:r>
            <a:rPr lang="en-GB" dirty="0"/>
            <a:t>Now </a:t>
          </a:r>
          <a:r>
            <a:rPr lang="en-GB" dirty="0">
              <a:latin typeface="Calibri Light" panose="020F0302020204030204"/>
            </a:rPr>
            <a:t>what- do I plan to do next?</a:t>
          </a:r>
          <a:endParaRPr lang="en-US" dirty="0"/>
        </a:p>
      </dgm:t>
    </dgm:pt>
    <dgm:pt modelId="{E07B510A-B8B4-446E-9C05-623145A291BB}" type="parTrans" cxnId="{145DB527-D2ED-4217-BD4D-1FD0FF5E3E2E}">
      <dgm:prSet/>
      <dgm:spPr/>
      <dgm:t>
        <a:bodyPr/>
        <a:lstStyle/>
        <a:p>
          <a:endParaRPr lang="en-US"/>
        </a:p>
      </dgm:t>
    </dgm:pt>
    <dgm:pt modelId="{A5B6C949-F7E4-468B-95CE-D1857BF2D3D8}" type="sibTrans" cxnId="{145DB527-D2ED-4217-BD4D-1FD0FF5E3E2E}">
      <dgm:prSet phldrT="3" phldr="0"/>
      <dgm:spPr/>
      <dgm:t>
        <a:bodyPr/>
        <a:lstStyle/>
        <a:p>
          <a:r>
            <a:rPr lang="en-US"/>
            <a:t>3</a:t>
          </a:r>
        </a:p>
      </dgm:t>
    </dgm:pt>
    <dgm:pt modelId="{8F91C6DE-CE93-49C7-A051-799AD890664F}" type="pres">
      <dgm:prSet presAssocID="{2844446F-621E-419F-8C6A-5751A9EEEEA5}" presName="Name0" presStyleCnt="0">
        <dgm:presLayoutVars>
          <dgm:animLvl val="lvl"/>
          <dgm:resizeHandles val="exact"/>
        </dgm:presLayoutVars>
      </dgm:prSet>
      <dgm:spPr/>
    </dgm:pt>
    <dgm:pt modelId="{5F7CF01B-EB93-4785-BF13-B23A44731563}" type="pres">
      <dgm:prSet presAssocID="{691921BB-75AC-4C86-B0DE-0CD07926AE16}" presName="compositeNode" presStyleCnt="0">
        <dgm:presLayoutVars>
          <dgm:bulletEnabled val="1"/>
        </dgm:presLayoutVars>
      </dgm:prSet>
      <dgm:spPr/>
    </dgm:pt>
    <dgm:pt modelId="{E9779862-D11E-4378-9BA6-834AF6DD3C07}" type="pres">
      <dgm:prSet presAssocID="{691921BB-75AC-4C86-B0DE-0CD07926AE16}" presName="bgRect" presStyleLbl="bgAccFollowNode1" presStyleIdx="0" presStyleCnt="3"/>
      <dgm:spPr/>
    </dgm:pt>
    <dgm:pt modelId="{67FF3302-BDAB-42DD-A561-FEAD58440465}" type="pres">
      <dgm:prSet presAssocID="{4987572E-D101-42CB-9FC1-465EFECB91D8}" presName="sibTransNodeCircle" presStyleLbl="alignNode1" presStyleIdx="0" presStyleCnt="6">
        <dgm:presLayoutVars>
          <dgm:chMax val="0"/>
          <dgm:bulletEnabled/>
        </dgm:presLayoutVars>
      </dgm:prSet>
      <dgm:spPr/>
    </dgm:pt>
    <dgm:pt modelId="{30335938-39C6-44AB-B41B-927A860412CE}" type="pres">
      <dgm:prSet presAssocID="{691921BB-75AC-4C86-B0DE-0CD07926AE16}" presName="bottomLine" presStyleLbl="alignNode1" presStyleIdx="1" presStyleCnt="6">
        <dgm:presLayoutVars/>
      </dgm:prSet>
      <dgm:spPr/>
    </dgm:pt>
    <dgm:pt modelId="{6CE0E887-E5DC-48A7-B713-9C8F830D792A}" type="pres">
      <dgm:prSet presAssocID="{691921BB-75AC-4C86-B0DE-0CD07926AE16}" presName="nodeText" presStyleLbl="bgAccFollowNode1" presStyleIdx="0" presStyleCnt="3">
        <dgm:presLayoutVars>
          <dgm:bulletEnabled val="1"/>
        </dgm:presLayoutVars>
      </dgm:prSet>
      <dgm:spPr/>
    </dgm:pt>
    <dgm:pt modelId="{8DCFA68F-E261-4DFA-8458-55BDDBA29FE1}" type="pres">
      <dgm:prSet presAssocID="{4987572E-D101-42CB-9FC1-465EFECB91D8}" presName="sibTrans" presStyleCnt="0"/>
      <dgm:spPr/>
    </dgm:pt>
    <dgm:pt modelId="{A6945106-7061-4F59-986F-81BA869750B0}" type="pres">
      <dgm:prSet presAssocID="{1637B144-EA7F-42D6-856E-50F35B1D3056}" presName="compositeNode" presStyleCnt="0">
        <dgm:presLayoutVars>
          <dgm:bulletEnabled val="1"/>
        </dgm:presLayoutVars>
      </dgm:prSet>
      <dgm:spPr/>
    </dgm:pt>
    <dgm:pt modelId="{6E9C1228-D0DC-47D0-84FE-82983E7C5E43}" type="pres">
      <dgm:prSet presAssocID="{1637B144-EA7F-42D6-856E-50F35B1D3056}" presName="bgRect" presStyleLbl="bgAccFollowNode1" presStyleIdx="1" presStyleCnt="3"/>
      <dgm:spPr/>
    </dgm:pt>
    <dgm:pt modelId="{DF36C1A5-1AB7-4C8B-8E1E-7003CA1D0694}" type="pres">
      <dgm:prSet presAssocID="{7BD1FDD7-0BB9-4985-A79E-5045DB056B2E}" presName="sibTransNodeCircle" presStyleLbl="alignNode1" presStyleIdx="2" presStyleCnt="6">
        <dgm:presLayoutVars>
          <dgm:chMax val="0"/>
          <dgm:bulletEnabled/>
        </dgm:presLayoutVars>
      </dgm:prSet>
      <dgm:spPr/>
    </dgm:pt>
    <dgm:pt modelId="{15835442-FEEB-44F5-9C3C-0E2EE5AD56AF}" type="pres">
      <dgm:prSet presAssocID="{1637B144-EA7F-42D6-856E-50F35B1D3056}" presName="bottomLine" presStyleLbl="alignNode1" presStyleIdx="3" presStyleCnt="6">
        <dgm:presLayoutVars/>
      </dgm:prSet>
      <dgm:spPr/>
    </dgm:pt>
    <dgm:pt modelId="{0A5ACC1C-620F-45A0-9FA3-4FD1B56939B9}" type="pres">
      <dgm:prSet presAssocID="{1637B144-EA7F-42D6-856E-50F35B1D3056}" presName="nodeText" presStyleLbl="bgAccFollowNode1" presStyleIdx="1" presStyleCnt="3">
        <dgm:presLayoutVars>
          <dgm:bulletEnabled val="1"/>
        </dgm:presLayoutVars>
      </dgm:prSet>
      <dgm:spPr/>
    </dgm:pt>
    <dgm:pt modelId="{4413DE22-5807-4DCC-86E5-10E3AA7B6845}" type="pres">
      <dgm:prSet presAssocID="{7BD1FDD7-0BB9-4985-A79E-5045DB056B2E}" presName="sibTrans" presStyleCnt="0"/>
      <dgm:spPr/>
    </dgm:pt>
    <dgm:pt modelId="{0FEBDBA6-989F-4B85-92D1-1D354AB34CF7}" type="pres">
      <dgm:prSet presAssocID="{0B458A8B-5BA5-40F3-B6A6-A6CC5DBCE87D}" presName="compositeNode" presStyleCnt="0">
        <dgm:presLayoutVars>
          <dgm:bulletEnabled val="1"/>
        </dgm:presLayoutVars>
      </dgm:prSet>
      <dgm:spPr/>
    </dgm:pt>
    <dgm:pt modelId="{E65DE0ED-495B-4EB4-A811-8791718548DA}" type="pres">
      <dgm:prSet presAssocID="{0B458A8B-5BA5-40F3-B6A6-A6CC5DBCE87D}" presName="bgRect" presStyleLbl="bgAccFollowNode1" presStyleIdx="2" presStyleCnt="3"/>
      <dgm:spPr/>
    </dgm:pt>
    <dgm:pt modelId="{1F36E491-70D7-4AB5-9D23-7429B8E20A99}" type="pres">
      <dgm:prSet presAssocID="{A5B6C949-F7E4-468B-95CE-D1857BF2D3D8}" presName="sibTransNodeCircle" presStyleLbl="alignNode1" presStyleIdx="4" presStyleCnt="6">
        <dgm:presLayoutVars>
          <dgm:chMax val="0"/>
          <dgm:bulletEnabled/>
        </dgm:presLayoutVars>
      </dgm:prSet>
      <dgm:spPr/>
    </dgm:pt>
    <dgm:pt modelId="{2158B7D4-8C7A-49C2-8A32-3F3CED3D69C1}" type="pres">
      <dgm:prSet presAssocID="{0B458A8B-5BA5-40F3-B6A6-A6CC5DBCE87D}" presName="bottomLine" presStyleLbl="alignNode1" presStyleIdx="5" presStyleCnt="6">
        <dgm:presLayoutVars/>
      </dgm:prSet>
      <dgm:spPr/>
    </dgm:pt>
    <dgm:pt modelId="{B06630AA-D413-46E8-8704-84759F618317}" type="pres">
      <dgm:prSet presAssocID="{0B458A8B-5BA5-40F3-B6A6-A6CC5DBCE87D}" presName="nodeText" presStyleLbl="bgAccFollowNode1" presStyleIdx="2" presStyleCnt="3">
        <dgm:presLayoutVars>
          <dgm:bulletEnabled val="1"/>
        </dgm:presLayoutVars>
      </dgm:prSet>
      <dgm:spPr/>
    </dgm:pt>
  </dgm:ptLst>
  <dgm:cxnLst>
    <dgm:cxn modelId="{2C815515-84FE-4DFF-A562-7ABBA5BF5C05}" type="presOf" srcId="{7BD1FDD7-0BB9-4985-A79E-5045DB056B2E}" destId="{DF36C1A5-1AB7-4C8B-8E1E-7003CA1D0694}" srcOrd="0" destOrd="0" presId="urn:microsoft.com/office/officeart/2016/7/layout/BasicLinearProcessNumbered"/>
    <dgm:cxn modelId="{F6C9F01F-BEF6-4CF9-A004-072ECCBD1D31}" srcId="{2844446F-621E-419F-8C6A-5751A9EEEEA5}" destId="{691921BB-75AC-4C86-B0DE-0CD07926AE16}" srcOrd="0" destOrd="0" parTransId="{4F07FE60-84C0-4A4E-AD95-24E7BE4D61B7}" sibTransId="{4987572E-D101-42CB-9FC1-465EFECB91D8}"/>
    <dgm:cxn modelId="{145DB527-D2ED-4217-BD4D-1FD0FF5E3E2E}" srcId="{2844446F-621E-419F-8C6A-5751A9EEEEA5}" destId="{0B458A8B-5BA5-40F3-B6A6-A6CC5DBCE87D}" srcOrd="2" destOrd="0" parTransId="{E07B510A-B8B4-446E-9C05-623145A291BB}" sibTransId="{A5B6C949-F7E4-468B-95CE-D1857BF2D3D8}"/>
    <dgm:cxn modelId="{A09F8038-2531-46A4-806A-3AF39EC65AC7}" type="presOf" srcId="{691921BB-75AC-4C86-B0DE-0CD07926AE16}" destId="{6CE0E887-E5DC-48A7-B713-9C8F830D792A}" srcOrd="1" destOrd="0" presId="urn:microsoft.com/office/officeart/2016/7/layout/BasicLinearProcessNumbered"/>
    <dgm:cxn modelId="{04D2B93E-5A9D-4BA4-9D67-6F93165D6C26}" srcId="{2844446F-621E-419F-8C6A-5751A9EEEEA5}" destId="{1637B144-EA7F-42D6-856E-50F35B1D3056}" srcOrd="1" destOrd="0" parTransId="{F3DC29F3-FA36-4C97-9F03-3DC3101EC896}" sibTransId="{7BD1FDD7-0BB9-4985-A79E-5045DB056B2E}"/>
    <dgm:cxn modelId="{AEE5535B-9D06-475E-BF5E-A8D207CD4049}" type="presOf" srcId="{0B458A8B-5BA5-40F3-B6A6-A6CC5DBCE87D}" destId="{E65DE0ED-495B-4EB4-A811-8791718548DA}" srcOrd="0" destOrd="0" presId="urn:microsoft.com/office/officeart/2016/7/layout/BasicLinearProcessNumbered"/>
    <dgm:cxn modelId="{298AB243-AB73-4A72-926C-63DB39AA6800}" type="presOf" srcId="{691921BB-75AC-4C86-B0DE-0CD07926AE16}" destId="{E9779862-D11E-4378-9BA6-834AF6DD3C07}" srcOrd="0" destOrd="0" presId="urn:microsoft.com/office/officeart/2016/7/layout/BasicLinearProcessNumbered"/>
    <dgm:cxn modelId="{78BB856E-076B-450C-8544-FB978E16B095}" type="presOf" srcId="{4987572E-D101-42CB-9FC1-465EFECB91D8}" destId="{67FF3302-BDAB-42DD-A561-FEAD58440465}" srcOrd="0" destOrd="0" presId="urn:microsoft.com/office/officeart/2016/7/layout/BasicLinearProcessNumbered"/>
    <dgm:cxn modelId="{4B8C7652-F040-4D54-9EEB-F604B55CD45D}" type="presOf" srcId="{2844446F-621E-419F-8C6A-5751A9EEEEA5}" destId="{8F91C6DE-CE93-49C7-A051-799AD890664F}" srcOrd="0" destOrd="0" presId="urn:microsoft.com/office/officeart/2016/7/layout/BasicLinearProcessNumbered"/>
    <dgm:cxn modelId="{D41B2774-C99B-4BD4-AC01-945821EA42DF}" type="presOf" srcId="{A5B6C949-F7E4-468B-95CE-D1857BF2D3D8}" destId="{1F36E491-70D7-4AB5-9D23-7429B8E20A99}" srcOrd="0" destOrd="0" presId="urn:microsoft.com/office/officeart/2016/7/layout/BasicLinearProcessNumbered"/>
    <dgm:cxn modelId="{CFD62E93-48B6-4BF5-9800-5FA4A9439567}" type="presOf" srcId="{1637B144-EA7F-42D6-856E-50F35B1D3056}" destId="{6E9C1228-D0DC-47D0-84FE-82983E7C5E43}" srcOrd="0" destOrd="0" presId="urn:microsoft.com/office/officeart/2016/7/layout/BasicLinearProcessNumbered"/>
    <dgm:cxn modelId="{5B2A1AB6-7D67-47C8-AF9B-F466381B6234}" type="presOf" srcId="{0B458A8B-5BA5-40F3-B6A6-A6CC5DBCE87D}" destId="{B06630AA-D413-46E8-8704-84759F618317}" srcOrd="1" destOrd="0" presId="urn:microsoft.com/office/officeart/2016/7/layout/BasicLinearProcessNumbered"/>
    <dgm:cxn modelId="{7FC270C9-868C-43BD-9E1B-D5C8C6A9D946}" type="presOf" srcId="{1637B144-EA7F-42D6-856E-50F35B1D3056}" destId="{0A5ACC1C-620F-45A0-9FA3-4FD1B56939B9}" srcOrd="1" destOrd="0" presId="urn:microsoft.com/office/officeart/2016/7/layout/BasicLinearProcessNumbered"/>
    <dgm:cxn modelId="{58F2B6C3-078B-464E-932B-3FDF1A3EB517}" type="presParOf" srcId="{8F91C6DE-CE93-49C7-A051-799AD890664F}" destId="{5F7CF01B-EB93-4785-BF13-B23A44731563}" srcOrd="0" destOrd="0" presId="urn:microsoft.com/office/officeart/2016/7/layout/BasicLinearProcessNumbered"/>
    <dgm:cxn modelId="{AB6CC036-1045-4B0E-8E29-11086344F9D5}" type="presParOf" srcId="{5F7CF01B-EB93-4785-BF13-B23A44731563}" destId="{E9779862-D11E-4378-9BA6-834AF6DD3C07}" srcOrd="0" destOrd="0" presId="urn:microsoft.com/office/officeart/2016/7/layout/BasicLinearProcessNumbered"/>
    <dgm:cxn modelId="{3BDF001A-2887-4E2C-8A7D-46CC23905577}" type="presParOf" srcId="{5F7CF01B-EB93-4785-BF13-B23A44731563}" destId="{67FF3302-BDAB-42DD-A561-FEAD58440465}" srcOrd="1" destOrd="0" presId="urn:microsoft.com/office/officeart/2016/7/layout/BasicLinearProcessNumbered"/>
    <dgm:cxn modelId="{386985F5-1E3D-48E4-97D9-2BB6DE51A5DD}" type="presParOf" srcId="{5F7CF01B-EB93-4785-BF13-B23A44731563}" destId="{30335938-39C6-44AB-B41B-927A860412CE}" srcOrd="2" destOrd="0" presId="urn:microsoft.com/office/officeart/2016/7/layout/BasicLinearProcessNumbered"/>
    <dgm:cxn modelId="{BEEC2C79-DFA9-47D0-AC15-5D43B5097C15}" type="presParOf" srcId="{5F7CF01B-EB93-4785-BF13-B23A44731563}" destId="{6CE0E887-E5DC-48A7-B713-9C8F830D792A}" srcOrd="3" destOrd="0" presId="urn:microsoft.com/office/officeart/2016/7/layout/BasicLinearProcessNumbered"/>
    <dgm:cxn modelId="{04B2F42E-B2D2-4CAA-8D58-E75A84A4F9C9}" type="presParOf" srcId="{8F91C6DE-CE93-49C7-A051-799AD890664F}" destId="{8DCFA68F-E261-4DFA-8458-55BDDBA29FE1}" srcOrd="1" destOrd="0" presId="urn:microsoft.com/office/officeart/2016/7/layout/BasicLinearProcessNumbered"/>
    <dgm:cxn modelId="{6FE3522D-DCB0-45F5-A413-4D01BD863EB1}" type="presParOf" srcId="{8F91C6DE-CE93-49C7-A051-799AD890664F}" destId="{A6945106-7061-4F59-986F-81BA869750B0}" srcOrd="2" destOrd="0" presId="urn:microsoft.com/office/officeart/2016/7/layout/BasicLinearProcessNumbered"/>
    <dgm:cxn modelId="{0761B6B4-A682-44CB-8671-AF5F1BB78F1D}" type="presParOf" srcId="{A6945106-7061-4F59-986F-81BA869750B0}" destId="{6E9C1228-D0DC-47D0-84FE-82983E7C5E43}" srcOrd="0" destOrd="0" presId="urn:microsoft.com/office/officeart/2016/7/layout/BasicLinearProcessNumbered"/>
    <dgm:cxn modelId="{00FF44E6-5346-49E3-B1A5-EFBA17841E71}" type="presParOf" srcId="{A6945106-7061-4F59-986F-81BA869750B0}" destId="{DF36C1A5-1AB7-4C8B-8E1E-7003CA1D0694}" srcOrd="1" destOrd="0" presId="urn:microsoft.com/office/officeart/2016/7/layout/BasicLinearProcessNumbered"/>
    <dgm:cxn modelId="{96F46855-0485-4CD2-AE9D-FEB6C05C6541}" type="presParOf" srcId="{A6945106-7061-4F59-986F-81BA869750B0}" destId="{15835442-FEEB-44F5-9C3C-0E2EE5AD56AF}" srcOrd="2" destOrd="0" presId="urn:microsoft.com/office/officeart/2016/7/layout/BasicLinearProcessNumbered"/>
    <dgm:cxn modelId="{2E134D21-66B1-4079-BFDE-74027F5DCE2F}" type="presParOf" srcId="{A6945106-7061-4F59-986F-81BA869750B0}" destId="{0A5ACC1C-620F-45A0-9FA3-4FD1B56939B9}" srcOrd="3" destOrd="0" presId="urn:microsoft.com/office/officeart/2016/7/layout/BasicLinearProcessNumbered"/>
    <dgm:cxn modelId="{44CC6B06-0794-4A03-B7BF-69F27C2EB54E}" type="presParOf" srcId="{8F91C6DE-CE93-49C7-A051-799AD890664F}" destId="{4413DE22-5807-4DCC-86E5-10E3AA7B6845}" srcOrd="3" destOrd="0" presId="urn:microsoft.com/office/officeart/2016/7/layout/BasicLinearProcessNumbered"/>
    <dgm:cxn modelId="{895967DF-A6DB-4541-B0FC-C207EEF6055F}" type="presParOf" srcId="{8F91C6DE-CE93-49C7-A051-799AD890664F}" destId="{0FEBDBA6-989F-4B85-92D1-1D354AB34CF7}" srcOrd="4" destOrd="0" presId="urn:microsoft.com/office/officeart/2016/7/layout/BasicLinearProcessNumbered"/>
    <dgm:cxn modelId="{2F62AA07-3E28-43D0-AD90-3E41F7B9C065}" type="presParOf" srcId="{0FEBDBA6-989F-4B85-92D1-1D354AB34CF7}" destId="{E65DE0ED-495B-4EB4-A811-8791718548DA}" srcOrd="0" destOrd="0" presId="urn:microsoft.com/office/officeart/2016/7/layout/BasicLinearProcessNumbered"/>
    <dgm:cxn modelId="{B1A54765-B063-4D32-9CFE-FD9BB5CFB4E1}" type="presParOf" srcId="{0FEBDBA6-989F-4B85-92D1-1D354AB34CF7}" destId="{1F36E491-70D7-4AB5-9D23-7429B8E20A99}" srcOrd="1" destOrd="0" presId="urn:microsoft.com/office/officeart/2016/7/layout/BasicLinearProcessNumbered"/>
    <dgm:cxn modelId="{F4AC9FED-8B71-456E-9869-F6B4F558329F}" type="presParOf" srcId="{0FEBDBA6-989F-4B85-92D1-1D354AB34CF7}" destId="{2158B7D4-8C7A-49C2-8A32-3F3CED3D69C1}" srcOrd="2" destOrd="0" presId="urn:microsoft.com/office/officeart/2016/7/layout/BasicLinearProcessNumbered"/>
    <dgm:cxn modelId="{9A6E0F2D-3092-48A2-BE3A-5CFDB8F76EAD}" type="presParOf" srcId="{0FEBDBA6-989F-4B85-92D1-1D354AB34CF7}" destId="{B06630AA-D413-46E8-8704-84759F61831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79862-D11E-4378-9BA6-834AF6DD3C07}">
      <dsp:nvSpPr>
        <dsp:cNvPr id="0" name=""/>
        <dsp:cNvSpPr/>
      </dsp:nvSpPr>
      <dsp:spPr>
        <a:xfrm>
          <a:off x="0" y="0"/>
          <a:ext cx="3286125" cy="435752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dirty="0">
              <a:latin typeface="Calibri Light" panose="020F0302020204030204"/>
            </a:rPr>
            <a:t>What – is at the top of my head? </a:t>
          </a:r>
          <a:endParaRPr lang="en-US" sz="2600" kern="1200" dirty="0"/>
        </a:p>
      </dsp:txBody>
      <dsp:txXfrm>
        <a:off x="0" y="1655859"/>
        <a:ext cx="3286125" cy="2614514"/>
      </dsp:txXfrm>
    </dsp:sp>
    <dsp:sp modelId="{67FF3302-BDAB-42DD-A561-FEAD58440465}">
      <dsp:nvSpPr>
        <dsp:cNvPr id="0" name=""/>
        <dsp:cNvSpPr/>
      </dsp:nvSpPr>
      <dsp:spPr>
        <a:xfrm>
          <a:off x="989433" y="435752"/>
          <a:ext cx="1307257" cy="130725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0876" y="627195"/>
        <a:ext cx="924371" cy="924371"/>
      </dsp:txXfrm>
    </dsp:sp>
    <dsp:sp modelId="{30335938-39C6-44AB-B41B-927A860412CE}">
      <dsp:nvSpPr>
        <dsp:cNvPr id="0" name=""/>
        <dsp:cNvSpPr/>
      </dsp:nvSpPr>
      <dsp:spPr>
        <a:xfrm>
          <a:off x="0" y="4357452"/>
          <a:ext cx="3286125"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C1228-D0DC-47D0-84FE-82983E7C5E43}">
      <dsp:nvSpPr>
        <dsp:cNvPr id="0" name=""/>
        <dsp:cNvSpPr/>
      </dsp:nvSpPr>
      <dsp:spPr>
        <a:xfrm>
          <a:off x="3614737" y="0"/>
          <a:ext cx="3286125" cy="435752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dirty="0"/>
            <a:t>So</a:t>
          </a:r>
          <a:r>
            <a:rPr lang="en-GB" sz="2600" kern="1200" dirty="0">
              <a:latin typeface="Calibri Light" panose="020F0302020204030204"/>
            </a:rPr>
            <a:t> what - does it mean for my practice?</a:t>
          </a:r>
          <a:endParaRPr lang="en-US" sz="2600" kern="1200" dirty="0"/>
        </a:p>
      </dsp:txBody>
      <dsp:txXfrm>
        <a:off x="3614737" y="1655859"/>
        <a:ext cx="3286125" cy="2614514"/>
      </dsp:txXfrm>
    </dsp:sp>
    <dsp:sp modelId="{DF36C1A5-1AB7-4C8B-8E1E-7003CA1D0694}">
      <dsp:nvSpPr>
        <dsp:cNvPr id="0" name=""/>
        <dsp:cNvSpPr/>
      </dsp:nvSpPr>
      <dsp:spPr>
        <a:xfrm>
          <a:off x="4604171" y="435752"/>
          <a:ext cx="1307257" cy="1307257"/>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5614" y="627195"/>
        <a:ext cx="924371" cy="924371"/>
      </dsp:txXfrm>
    </dsp:sp>
    <dsp:sp modelId="{15835442-FEEB-44F5-9C3C-0E2EE5AD56AF}">
      <dsp:nvSpPr>
        <dsp:cNvPr id="0" name=""/>
        <dsp:cNvSpPr/>
      </dsp:nvSpPr>
      <dsp:spPr>
        <a:xfrm>
          <a:off x="3614737" y="4357452"/>
          <a:ext cx="3286125"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DE0ED-495B-4EB4-A811-8791718548DA}">
      <dsp:nvSpPr>
        <dsp:cNvPr id="0" name=""/>
        <dsp:cNvSpPr/>
      </dsp:nvSpPr>
      <dsp:spPr>
        <a:xfrm>
          <a:off x="7229475" y="0"/>
          <a:ext cx="3286125" cy="435752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dirty="0"/>
            <a:t>Now </a:t>
          </a:r>
          <a:r>
            <a:rPr lang="en-GB" sz="2600" kern="1200" dirty="0">
              <a:latin typeface="Calibri Light" panose="020F0302020204030204"/>
            </a:rPr>
            <a:t>what- do I plan to do next?</a:t>
          </a:r>
          <a:endParaRPr lang="en-US" sz="2600" kern="1200" dirty="0"/>
        </a:p>
      </dsp:txBody>
      <dsp:txXfrm>
        <a:off x="7229475" y="1655859"/>
        <a:ext cx="3286125" cy="2614514"/>
      </dsp:txXfrm>
    </dsp:sp>
    <dsp:sp modelId="{1F36E491-70D7-4AB5-9D23-7429B8E20A99}">
      <dsp:nvSpPr>
        <dsp:cNvPr id="0" name=""/>
        <dsp:cNvSpPr/>
      </dsp:nvSpPr>
      <dsp:spPr>
        <a:xfrm>
          <a:off x="8218908" y="435752"/>
          <a:ext cx="1307257" cy="1307257"/>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0351" y="627195"/>
        <a:ext cx="924371" cy="924371"/>
      </dsp:txXfrm>
    </dsp:sp>
    <dsp:sp modelId="{2158B7D4-8C7A-49C2-8A32-3F3CED3D69C1}">
      <dsp:nvSpPr>
        <dsp:cNvPr id="0" name=""/>
        <dsp:cNvSpPr/>
      </dsp:nvSpPr>
      <dsp:spPr>
        <a:xfrm>
          <a:off x="7229475" y="4357452"/>
          <a:ext cx="328612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200A6-B65F-4DB6-B304-9417FF6F3BDF}"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75CD0-678F-402D-A77E-66B9DCFB354C}" type="slidenum">
              <a:rPr lang="en-GB" smtClean="0"/>
              <a:t>‹#›</a:t>
            </a:fld>
            <a:endParaRPr lang="en-GB"/>
          </a:p>
        </p:txBody>
      </p:sp>
    </p:spTree>
    <p:extLst>
      <p:ext uri="{BB962C8B-B14F-4D97-AF65-F5344CB8AC3E}">
        <p14:creationId xmlns:p14="http://schemas.microsoft.com/office/powerpoint/2010/main" val="293633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0c1Hq00DDY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hinglink.com/card/132142232313528320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ites.google.com/ab-ed.org/hazleheads-idl-journey/hom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gov.scot/improvement/learning-resources/fresh-approaches-to-interdisciplinary-learning/#:~:text=Scotland%20has%20always%20had%20Interdisciplinary%20learning%20%28IDL%29%20as,how%20we%20can%20realise%20our%20ambitions%20for%20IDL." TargetMode="External"/><Relationship Id="rId4" Type="http://schemas.openxmlformats.org/officeDocument/2006/relationships/hyperlink" Target="https://education.gov.scot/media/20flphza/idl-case-study_-hazlehead-school-primary.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ducation.gov.scot/improvement/learning-resources/resources-to-support-the-refreshed-curriculum-for-excellence-narrativ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ucation.gov.scot/improvement/learning-resources/resources-to-support-the-refreshed-curriculum-for-excellence-narrativ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rpriestley.wordpress.com/?s=teacher+agency"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mrpriestley.wordpress.co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ducation.gov.scot/improvement/practice-exemplars/creativity-in-leadership-and-learning-week/"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my.pblworks.org/" TargetMode="External"/><Relationship Id="rId5" Type="http://schemas.openxmlformats.org/officeDocument/2006/relationships/hyperlink" Target="https://education.gov.scot/media/mkomulen/interdisciplinary-learning-thought-paper.pdf" TargetMode="External"/><Relationship Id="rId4" Type="http://schemas.openxmlformats.org/officeDocument/2006/relationships/hyperlink" Target="https://education.gov.scot/improvement/learning-resources/resources-to-support-the-refreshed-curriculum-for-excellence-narrativ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blworks.org/abou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blworks.org/what-is-pb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blworks.org/abou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275CD0-678F-402D-A77E-66B9DCFB354C}" type="slidenum">
              <a:rPr lang="en-GB" smtClean="0"/>
              <a:t>1</a:t>
            </a:fld>
            <a:endParaRPr lang="en-GB"/>
          </a:p>
        </p:txBody>
      </p:sp>
    </p:spTree>
    <p:extLst>
      <p:ext uri="{BB962C8B-B14F-4D97-AF65-F5344CB8AC3E}">
        <p14:creationId xmlns:p14="http://schemas.microsoft.com/office/powerpoint/2010/main" val="104453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Film can be viewed here</a:t>
            </a:r>
            <a:endParaRPr lang="en-US">
              <a:cs typeface="Calibri" panose="020F0502020204030204"/>
            </a:endParaRPr>
          </a:p>
          <a:p>
            <a:endParaRPr lang="en-GB" dirty="0">
              <a:cs typeface="Calibri"/>
            </a:endParaRPr>
          </a:p>
          <a:p>
            <a:r>
              <a:rPr lang="en-GB" dirty="0">
                <a:hlinkClick r:id="rId4"/>
              </a:rPr>
              <a:t>More about IDL at Grove Academy</a:t>
            </a:r>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25</a:t>
            </a:fld>
            <a:endParaRPr lang="en-GB"/>
          </a:p>
        </p:txBody>
      </p:sp>
    </p:spTree>
    <p:extLst>
      <p:ext uri="{BB962C8B-B14F-4D97-AF65-F5344CB8AC3E}">
        <p14:creationId xmlns:p14="http://schemas.microsoft.com/office/powerpoint/2010/main" val="91995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Put in file for breakout</a:t>
            </a:r>
          </a:p>
          <a:p>
            <a:r>
              <a:rPr lang="en-GB" dirty="0"/>
              <a:t>For secondary colleagues</a:t>
            </a:r>
          </a:p>
        </p:txBody>
      </p:sp>
      <p:sp>
        <p:nvSpPr>
          <p:cNvPr id="4" name="Slide Number Placeholder 3"/>
          <p:cNvSpPr>
            <a:spLocks noGrp="1"/>
          </p:cNvSpPr>
          <p:nvPr>
            <p:ph type="sldNum" sz="quarter" idx="10"/>
          </p:nvPr>
        </p:nvSpPr>
        <p:spPr/>
        <p:txBody>
          <a:bodyPr/>
          <a:lstStyle/>
          <a:p>
            <a:fld id="{1238C683-9137-4122-84BD-5AA5692D6AF0}" type="slidenum">
              <a:rPr lang="en-GB" smtClean="0"/>
              <a:t>26</a:t>
            </a:fld>
            <a:endParaRPr lang="en-GB" dirty="0"/>
          </a:p>
        </p:txBody>
      </p:sp>
    </p:spTree>
    <p:extLst>
      <p:ext uri="{BB962C8B-B14F-4D97-AF65-F5344CB8AC3E}">
        <p14:creationId xmlns:p14="http://schemas.microsoft.com/office/powerpoint/2010/main" val="35941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https://sites.google.com/ab-ed.org/hazleheads-idl-journey/home</a:t>
            </a:r>
            <a:endParaRPr lang="en-GB" dirty="0"/>
          </a:p>
          <a:p>
            <a:endParaRPr lang="en-GB" dirty="0">
              <a:cs typeface="Calibri"/>
            </a:endParaRPr>
          </a:p>
          <a:p>
            <a:r>
              <a:rPr lang="en-GB" dirty="0">
                <a:hlinkClick r:id="rId4"/>
              </a:rPr>
              <a:t>https://education.gov.scot/media/20flphza/idl-case-study_-hazlehead-school-primary.pdf</a:t>
            </a:r>
          </a:p>
          <a:p>
            <a:endParaRPr lang="en-GB" dirty="0">
              <a:cs typeface="Calibri" panose="020F0502020204030204"/>
            </a:endParaRPr>
          </a:p>
          <a:p>
            <a:r>
              <a:rPr lang="en-GB" dirty="0">
                <a:hlinkClick r:id="rId5"/>
              </a:rPr>
              <a:t>Fresh approaches to interdisciplinary learning | Learning resources | National Improvement Hub (education.gov.scot)</a:t>
            </a:r>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27</a:t>
            </a:fld>
            <a:endParaRPr lang="en-GB"/>
          </a:p>
        </p:txBody>
      </p:sp>
    </p:spTree>
    <p:extLst>
      <p:ext uri="{BB962C8B-B14F-4D97-AF65-F5344CB8AC3E}">
        <p14:creationId xmlns:p14="http://schemas.microsoft.com/office/powerpoint/2010/main" val="108942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err="1"/>
              <a:t>Hazlehead</a:t>
            </a:r>
            <a:r>
              <a:rPr lang="en-GB" dirty="0"/>
              <a:t> started looking at IDL differently using prior learning from the curriculum areas to</a:t>
            </a:r>
            <a:r>
              <a:rPr lang="en-GB" baseline="0" dirty="0"/>
              <a:t> build on</a:t>
            </a:r>
          </a:p>
          <a:p>
            <a:r>
              <a:rPr lang="en-GB" b="1" baseline="0" dirty="0"/>
              <a:t>Looking at opportunities to enhance the ethos and life</a:t>
            </a:r>
            <a:r>
              <a:rPr lang="en-GB" dirty="0"/>
              <a:t> </a:t>
            </a:r>
            <a:r>
              <a:rPr lang="en-GB" baseline="0" dirty="0"/>
              <a:t> - e.g. key partners shared strategies they had used to support them during lockdown and exemplified new skills they’d developed</a:t>
            </a:r>
            <a:endParaRPr lang="en-GB" baseline="0" dirty="0">
              <a:cs typeface="Calibri"/>
            </a:endParaRPr>
          </a:p>
          <a:p>
            <a:r>
              <a:rPr lang="en-GB" b="1" baseline="0" dirty="0"/>
              <a:t>Using the IDL challenge to offer personalisation and choice</a:t>
            </a:r>
            <a:r>
              <a:rPr lang="en-GB" baseline="0" dirty="0"/>
              <a:t> to support opportunities for personal achievement – and also to use this to support the pupils to articulate the skills.</a:t>
            </a:r>
            <a:endParaRPr lang="en-GB" baseline="0" dirty="0">
              <a:cs typeface="Calibri"/>
            </a:endParaRPr>
          </a:p>
          <a:p>
            <a:r>
              <a:rPr lang="en-GB" baseline="0" dirty="0"/>
              <a:t>Different way of looking at four contexts.</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28</a:t>
            </a:fld>
            <a:endParaRPr lang="en-GB" dirty="0"/>
          </a:p>
        </p:txBody>
      </p:sp>
    </p:spTree>
    <p:extLst>
      <p:ext uri="{BB962C8B-B14F-4D97-AF65-F5344CB8AC3E}">
        <p14:creationId xmlns:p14="http://schemas.microsoft.com/office/powerpoint/2010/main" val="148737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to support the Refreshed Curriculum for Excellence Narrative | Learning resources | National Improvement Hub (education.gov.scot)</a:t>
            </a:r>
            <a:endParaRPr lang="en-US"/>
          </a:p>
        </p:txBody>
      </p:sp>
      <p:sp>
        <p:nvSpPr>
          <p:cNvPr id="4" name="Slide Number Placeholder 3"/>
          <p:cNvSpPr>
            <a:spLocks noGrp="1"/>
          </p:cNvSpPr>
          <p:nvPr>
            <p:ph type="sldNum" sz="quarter" idx="5"/>
          </p:nvPr>
        </p:nvSpPr>
        <p:spPr/>
        <p:txBody>
          <a:bodyPr/>
          <a:lstStyle/>
          <a:p>
            <a:fld id="{B4275CD0-678F-402D-A77E-66B9DCFB354C}" type="slidenum">
              <a:rPr lang="en-GB" smtClean="0"/>
              <a:t>29</a:t>
            </a:fld>
            <a:endParaRPr lang="en-GB"/>
          </a:p>
        </p:txBody>
      </p:sp>
    </p:spTree>
    <p:extLst>
      <p:ext uri="{BB962C8B-B14F-4D97-AF65-F5344CB8AC3E}">
        <p14:creationId xmlns:p14="http://schemas.microsoft.com/office/powerpoint/2010/main" val="425672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Resources to support the Refreshed Curriculum for Excellence Narrative | Learning resources | National Improvement Hub (education.gov.scot)</a:t>
            </a:r>
            <a:endParaRPr lang="en-US"/>
          </a:p>
        </p:txBody>
      </p:sp>
      <p:sp>
        <p:nvSpPr>
          <p:cNvPr id="4" name="Slide Number Placeholder 3"/>
          <p:cNvSpPr>
            <a:spLocks noGrp="1"/>
          </p:cNvSpPr>
          <p:nvPr>
            <p:ph type="sldNum" sz="quarter" idx="5"/>
          </p:nvPr>
        </p:nvSpPr>
        <p:spPr/>
        <p:txBody>
          <a:bodyPr/>
          <a:lstStyle/>
          <a:p>
            <a:fld id="{B4275CD0-678F-402D-A77E-66B9DCFB354C}" type="slidenum">
              <a:rPr lang="en-GB" smtClean="0"/>
              <a:t>30</a:t>
            </a:fld>
            <a:endParaRPr lang="en-GB"/>
          </a:p>
        </p:txBody>
      </p:sp>
    </p:spTree>
    <p:extLst>
      <p:ext uri="{BB962C8B-B14F-4D97-AF65-F5344CB8AC3E}">
        <p14:creationId xmlns:p14="http://schemas.microsoft.com/office/powerpoint/2010/main" val="18860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BREAKOUT ACTIVITY 1</a:t>
            </a:r>
          </a:p>
          <a:p>
            <a:endParaRPr lang="en-GB" baseline="0" dirty="0"/>
          </a:p>
          <a:p>
            <a:r>
              <a:rPr lang="en-GB" dirty="0"/>
              <a:t>30</a:t>
            </a:r>
            <a:r>
              <a:rPr lang="en-GB" baseline="0" dirty="0"/>
              <a:t> minutes ½ hour</a:t>
            </a:r>
            <a:endParaRPr lang="en-GB" baseline="0" dirty="0">
              <a:cs typeface="Calibri"/>
            </a:endParaRPr>
          </a:p>
        </p:txBody>
      </p:sp>
      <p:sp>
        <p:nvSpPr>
          <p:cNvPr id="4" name="Slide Number Placeholder 3"/>
          <p:cNvSpPr>
            <a:spLocks noGrp="1"/>
          </p:cNvSpPr>
          <p:nvPr>
            <p:ph type="sldNum" sz="quarter" idx="10"/>
          </p:nvPr>
        </p:nvSpPr>
        <p:spPr/>
        <p:txBody>
          <a:bodyPr/>
          <a:lstStyle/>
          <a:p>
            <a:fld id="{B4275CD0-678F-402D-A77E-66B9DCFB354C}" type="slidenum">
              <a:rPr lang="en-GB" smtClean="0"/>
              <a:t>31</a:t>
            </a:fld>
            <a:endParaRPr lang="en-GB"/>
          </a:p>
        </p:txBody>
      </p:sp>
    </p:spTree>
    <p:extLst>
      <p:ext uri="{BB962C8B-B14F-4D97-AF65-F5344CB8AC3E}">
        <p14:creationId xmlns:p14="http://schemas.microsoft.com/office/powerpoint/2010/main" val="190114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275CD0-678F-402D-A77E-66B9DCFB354C}" type="slidenum">
              <a:rPr lang="en-GB" smtClean="0"/>
              <a:t>32</a:t>
            </a:fld>
            <a:endParaRPr lang="en-GB"/>
          </a:p>
        </p:txBody>
      </p:sp>
    </p:spTree>
    <p:extLst>
      <p:ext uri="{BB962C8B-B14F-4D97-AF65-F5344CB8AC3E}">
        <p14:creationId xmlns:p14="http://schemas.microsoft.com/office/powerpoint/2010/main" val="1826847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minute </a:t>
            </a:r>
            <a:r>
              <a:rPr lang="en-US" dirty="0"/>
              <a:t>coffee and comfort</a:t>
            </a:r>
          </a:p>
        </p:txBody>
      </p:sp>
      <p:sp>
        <p:nvSpPr>
          <p:cNvPr id="4" name="Slide Number Placeholder 3"/>
          <p:cNvSpPr>
            <a:spLocks noGrp="1"/>
          </p:cNvSpPr>
          <p:nvPr>
            <p:ph type="sldNum" sz="quarter" idx="10"/>
          </p:nvPr>
        </p:nvSpPr>
        <p:spPr/>
        <p:txBody>
          <a:bodyPr/>
          <a:lstStyle/>
          <a:p>
            <a:fld id="{1238C683-9137-4122-84BD-5AA5692D6AF0}" type="slidenum">
              <a:rPr lang="en-GB" smtClean="0"/>
              <a:pPr/>
              <a:t>33</a:t>
            </a:fld>
            <a:endParaRPr lang="en-GB" dirty="0"/>
          </a:p>
        </p:txBody>
      </p:sp>
    </p:spTree>
    <p:extLst>
      <p:ext uri="{BB962C8B-B14F-4D97-AF65-F5344CB8AC3E}">
        <p14:creationId xmlns:p14="http://schemas.microsoft.com/office/powerpoint/2010/main" val="12495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How does this resonate with you</a:t>
            </a:r>
          </a:p>
          <a:p>
            <a:endParaRPr lang="en-GB" baseline="0" dirty="0"/>
          </a:p>
          <a:p>
            <a:r>
              <a:rPr lang="en-GB" baseline="0" dirty="0"/>
              <a:t>Chat pane or conversation</a:t>
            </a:r>
          </a:p>
        </p:txBody>
      </p:sp>
      <p:sp>
        <p:nvSpPr>
          <p:cNvPr id="4" name="Slide Number Placeholder 3"/>
          <p:cNvSpPr>
            <a:spLocks noGrp="1"/>
          </p:cNvSpPr>
          <p:nvPr>
            <p:ph type="sldNum" sz="quarter" idx="10"/>
          </p:nvPr>
        </p:nvSpPr>
        <p:spPr/>
        <p:txBody>
          <a:bodyPr/>
          <a:lstStyle/>
          <a:p>
            <a:fld id="{B4275CD0-678F-402D-A77E-66B9DCFB354C}" type="slidenum">
              <a:rPr lang="en-GB" smtClean="0"/>
              <a:t>34</a:t>
            </a:fld>
            <a:endParaRPr lang="en-GB"/>
          </a:p>
        </p:txBody>
      </p:sp>
    </p:spTree>
    <p:extLst>
      <p:ext uri="{BB962C8B-B14F-4D97-AF65-F5344CB8AC3E}">
        <p14:creationId xmlns:p14="http://schemas.microsoft.com/office/powerpoint/2010/main" val="423177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t>Feel we should model</a:t>
            </a:r>
            <a:r>
              <a:rPr lang="en-GB" baseline="0" dirty="0"/>
              <a:t> leading a meeting effectively online </a:t>
            </a:r>
            <a:r>
              <a:rPr lang="en-GB" dirty="0"/>
              <a:t>–</a:t>
            </a:r>
            <a:r>
              <a:rPr lang="en-GB" baseline="0" dirty="0"/>
              <a:t> </a:t>
            </a:r>
            <a:r>
              <a:rPr lang="en-GB" dirty="0"/>
              <a:t>openness, respect</a:t>
            </a:r>
            <a:r>
              <a:rPr lang="en-GB" baseline="0" dirty="0"/>
              <a:t>, honesty</a:t>
            </a:r>
            <a:r>
              <a:rPr lang="en-GB" dirty="0"/>
              <a:t>, humour</a:t>
            </a:r>
            <a:r>
              <a:rPr lang="en-GB" baseline="0" dirty="0"/>
              <a:t> </a:t>
            </a:r>
            <a:r>
              <a:rPr lang="en-GB" dirty="0"/>
              <a:t>and keep</a:t>
            </a:r>
            <a:r>
              <a:rPr lang="en-GB" baseline="0" dirty="0"/>
              <a:t> to timings.</a:t>
            </a:r>
            <a:r>
              <a:rPr lang="en-GB" dirty="0"/>
              <a:t>  </a:t>
            </a: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406655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BREAKOUT ACTIVITY 10'</a:t>
            </a: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36</a:t>
            </a:fld>
            <a:endParaRPr lang="en-GB"/>
          </a:p>
        </p:txBody>
      </p:sp>
    </p:spTree>
    <p:extLst>
      <p:ext uri="{BB962C8B-B14F-4D97-AF65-F5344CB8AC3E}">
        <p14:creationId xmlns:p14="http://schemas.microsoft.com/office/powerpoint/2010/main" val="639754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documents</a:t>
            </a:r>
            <a:r>
              <a:rPr lang="en-GB" baseline="0" dirty="0"/>
              <a:t> on the refreshed narrative</a:t>
            </a:r>
          </a:p>
          <a:p>
            <a:r>
              <a:rPr lang="en-GB" dirty="0">
                <a:cs typeface="Calibri"/>
              </a:rPr>
              <a:t>Understand the learners, knowing the big ideas, knowing your own learning needs, using meaningful learning networks, being clear on practical approaches</a:t>
            </a:r>
          </a:p>
        </p:txBody>
      </p:sp>
      <p:sp>
        <p:nvSpPr>
          <p:cNvPr id="4" name="Slide Number Placeholder 3"/>
          <p:cNvSpPr>
            <a:spLocks noGrp="1"/>
          </p:cNvSpPr>
          <p:nvPr>
            <p:ph type="sldNum" sz="quarter" idx="10"/>
          </p:nvPr>
        </p:nvSpPr>
        <p:spPr/>
        <p:txBody>
          <a:bodyPr/>
          <a:lstStyle/>
          <a:p>
            <a:fld id="{B4275CD0-678F-402D-A77E-66B9DCFB354C}" type="slidenum">
              <a:rPr lang="en-GB" smtClean="0"/>
              <a:t>37</a:t>
            </a:fld>
            <a:endParaRPr lang="en-GB"/>
          </a:p>
        </p:txBody>
      </p:sp>
    </p:spTree>
    <p:extLst>
      <p:ext uri="{BB962C8B-B14F-4D97-AF65-F5344CB8AC3E}">
        <p14:creationId xmlns:p14="http://schemas.microsoft.com/office/powerpoint/2010/main" val="122356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cs typeface="Calibri"/>
              </a:rPr>
              <a:t> </a:t>
            </a:r>
            <a:endParaRPr lang="en-US"/>
          </a:p>
        </p:txBody>
      </p:sp>
      <p:sp>
        <p:nvSpPr>
          <p:cNvPr id="4" name="Slide Number Placeholder 3"/>
          <p:cNvSpPr>
            <a:spLocks noGrp="1"/>
          </p:cNvSpPr>
          <p:nvPr>
            <p:ph type="sldNum" sz="quarter" idx="10"/>
          </p:nvPr>
        </p:nvSpPr>
        <p:spPr/>
        <p:txBody>
          <a:bodyPr/>
          <a:lstStyle/>
          <a:p>
            <a:fld id="{1238C683-9137-4122-84BD-5AA5692D6AF0}" type="slidenum">
              <a:rPr lang="en-GB" smtClean="0"/>
              <a:t>38</a:t>
            </a:fld>
            <a:endParaRPr lang="en-GB"/>
          </a:p>
        </p:txBody>
      </p:sp>
    </p:spTree>
    <p:extLst>
      <p:ext uri="{BB962C8B-B14F-4D97-AF65-F5344CB8AC3E}">
        <p14:creationId xmlns:p14="http://schemas.microsoft.com/office/powerpoint/2010/main" val="1528797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275CD0-678F-402D-A77E-66B9DCFB354C}" type="slidenum">
              <a:rPr lang="en-GB" smtClean="0"/>
              <a:t>39</a:t>
            </a:fld>
            <a:endParaRPr lang="en-GB"/>
          </a:p>
        </p:txBody>
      </p:sp>
    </p:spTree>
    <p:extLst>
      <p:ext uri="{BB962C8B-B14F-4D97-AF65-F5344CB8AC3E}">
        <p14:creationId xmlns:p14="http://schemas.microsoft.com/office/powerpoint/2010/main" val="296510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200"/>
              </a:spcBef>
              <a:spcAft>
                <a:spcPts val="200"/>
              </a:spcAft>
              <a:buFont typeface="Arial"/>
              <a:buChar char="•"/>
            </a:pPr>
            <a:r>
              <a:rPr lang="en-GB" dirty="0"/>
              <a:t>School leaders</a:t>
            </a:r>
            <a:endParaRPr lang="en-US"/>
          </a:p>
          <a:p>
            <a:pPr marL="628650" lvl="1" indent="-171450">
              <a:lnSpc>
                <a:spcPct val="90000"/>
              </a:lnSpc>
              <a:spcBef>
                <a:spcPts val="200"/>
              </a:spcBef>
              <a:spcAft>
                <a:spcPts val="400"/>
              </a:spcAft>
              <a:buFont typeface="Arial"/>
              <a:buChar char="•"/>
            </a:pPr>
            <a:r>
              <a:rPr lang="en-GB" dirty="0"/>
              <a:t>Creating and sustaining a vision</a:t>
            </a:r>
            <a:endParaRPr lang="en-US" dirty="0"/>
          </a:p>
          <a:p>
            <a:pPr marL="628650" lvl="1" indent="-171450">
              <a:lnSpc>
                <a:spcPct val="90000"/>
              </a:lnSpc>
              <a:spcBef>
                <a:spcPts val="200"/>
              </a:spcBef>
              <a:spcAft>
                <a:spcPts val="400"/>
              </a:spcAft>
              <a:buFont typeface="Arial"/>
              <a:buChar char="•"/>
            </a:pPr>
            <a:r>
              <a:rPr lang="en-GB" dirty="0"/>
              <a:t>Creating dialogic spaces and communication channels</a:t>
            </a:r>
            <a:endParaRPr lang="en-US" dirty="0"/>
          </a:p>
          <a:p>
            <a:pPr marL="628650" lvl="1" indent="-171450">
              <a:lnSpc>
                <a:spcPct val="90000"/>
              </a:lnSpc>
              <a:spcBef>
                <a:spcPts val="200"/>
              </a:spcBef>
              <a:spcAft>
                <a:spcPts val="400"/>
              </a:spcAft>
              <a:buFont typeface="Arial"/>
              <a:buChar char="•"/>
            </a:pPr>
            <a:r>
              <a:rPr lang="en-GB" dirty="0"/>
              <a:t>Provision of external resources – research, visiting speakers, external links</a:t>
            </a:r>
            <a:endParaRPr lang="en-US" dirty="0"/>
          </a:p>
          <a:p>
            <a:pPr marL="628650" lvl="1" indent="-171450">
              <a:lnSpc>
                <a:spcPct val="90000"/>
              </a:lnSpc>
              <a:spcBef>
                <a:spcPts val="200"/>
              </a:spcBef>
              <a:spcAft>
                <a:spcPts val="400"/>
              </a:spcAft>
              <a:buFont typeface="Arial"/>
              <a:buChar char="•"/>
            </a:pPr>
            <a:r>
              <a:rPr lang="en-GB" dirty="0"/>
              <a:t>Encouragement of risk-taking and innovation – support, permission, protection</a:t>
            </a:r>
            <a:endParaRPr lang="en-US" dirty="0"/>
          </a:p>
          <a:p>
            <a:pPr marL="628650" lvl="1" indent="-171450">
              <a:lnSpc>
                <a:spcPct val="90000"/>
              </a:lnSpc>
              <a:spcBef>
                <a:spcPts val="200"/>
              </a:spcBef>
              <a:spcAft>
                <a:spcPts val="400"/>
              </a:spcAft>
              <a:buFont typeface="Arial"/>
              <a:buChar char="•"/>
            </a:pPr>
            <a:r>
              <a:rPr lang="en-GB" dirty="0"/>
              <a:t>Minimising bureaucracy </a:t>
            </a:r>
            <a:endParaRPr lang="en-US" dirty="0"/>
          </a:p>
          <a:p>
            <a:endParaRPr lang="en-US" dirty="0"/>
          </a:p>
          <a:p>
            <a:r>
              <a:rPr lang="en-US" dirty="0">
                <a:hlinkClick r:id="rId3"/>
              </a:rPr>
              <a:t>Search Results for “teacher agency” – Professor Mark Priestley (wordpress.com)</a:t>
            </a:r>
            <a:endParaRPr lang="en-US"/>
          </a:p>
          <a:p>
            <a:endParaRPr lang="en-US" dirty="0">
              <a:cs typeface="Calibri"/>
            </a:endParaRPr>
          </a:p>
          <a:p>
            <a:r>
              <a:rPr lang="en-US" dirty="0">
                <a:hlinkClick r:id="rId4"/>
              </a:rPr>
              <a:t>Professor Mark Priestley – Comment on topical issues relating to the school curriculum (wordpress.com)</a:t>
            </a:r>
            <a:endParaRPr lang="en-US"/>
          </a:p>
        </p:txBody>
      </p:sp>
      <p:sp>
        <p:nvSpPr>
          <p:cNvPr id="4" name="Slide Number Placeholder 3"/>
          <p:cNvSpPr>
            <a:spLocks noGrp="1"/>
          </p:cNvSpPr>
          <p:nvPr>
            <p:ph type="sldNum" sz="quarter" idx="5"/>
          </p:nvPr>
        </p:nvSpPr>
        <p:spPr/>
        <p:txBody>
          <a:bodyPr/>
          <a:lstStyle/>
          <a:p>
            <a:fld id="{B4275CD0-678F-402D-A77E-66B9DCFB354C}" type="slidenum">
              <a:rPr lang="en-GB" smtClean="0"/>
              <a:t>40</a:t>
            </a:fld>
            <a:endParaRPr lang="en-GB"/>
          </a:p>
        </p:txBody>
      </p:sp>
    </p:spTree>
    <p:extLst>
      <p:ext uri="{BB962C8B-B14F-4D97-AF65-F5344CB8AC3E}">
        <p14:creationId xmlns:p14="http://schemas.microsoft.com/office/powerpoint/2010/main" val="1773987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275CD0-678F-402D-A77E-66B9DCFB354C}" type="slidenum">
              <a:rPr lang="en-GB" smtClean="0"/>
              <a:t>41</a:t>
            </a:fld>
            <a:endParaRPr lang="en-GB"/>
          </a:p>
        </p:txBody>
      </p:sp>
    </p:spTree>
    <p:extLst>
      <p:ext uri="{BB962C8B-B14F-4D97-AF65-F5344CB8AC3E}">
        <p14:creationId xmlns:p14="http://schemas.microsoft.com/office/powerpoint/2010/main" val="2734224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BREAKOUT ACTIVITY 3</a:t>
            </a:r>
          </a:p>
          <a:p>
            <a:r>
              <a:rPr lang="en-GB" b="1" dirty="0"/>
              <a:t>Does the culture and ethos of the school nurture IDL? </a:t>
            </a:r>
            <a:r>
              <a:rPr lang="en-GB" dirty="0"/>
              <a:t>Has consideration been given to the potential to impact positively on the health and wellbeing of the learners?  Are the learners at the heart?  Are there opportunities for personalisation and choice? Account has been taken that children and young people learn in different ways.  Are learners and practitioners encouraged to take risks</a:t>
            </a:r>
            <a:r>
              <a:rPr lang="en-GB" baseline="0" dirty="0"/>
              <a:t> in the </a:t>
            </a:r>
            <a:r>
              <a:rPr lang="en-GB" dirty="0"/>
              <a:t>ambition of what they choose to tackle</a:t>
            </a:r>
            <a:r>
              <a:rPr lang="en-GB" baseline="0" dirty="0"/>
              <a:t>?</a:t>
            </a:r>
            <a:endParaRPr lang="en-GB" baseline="0" dirty="0">
              <a:cs typeface="Calibri"/>
            </a:endParaRPr>
          </a:p>
          <a:p>
            <a:r>
              <a:rPr lang="en-GB" b="1" dirty="0"/>
              <a:t>Is the unique local context reflected?  </a:t>
            </a:r>
            <a:r>
              <a:rPr lang="en-GB" dirty="0"/>
              <a:t>Are the IDL opportunities relevant for learners?  </a:t>
            </a:r>
            <a:r>
              <a:rPr lang="en-GB" baseline="0" dirty="0"/>
              <a:t>Are </a:t>
            </a:r>
            <a:r>
              <a:rPr lang="en-GB" dirty="0"/>
              <a:t>opportunities being maximised in the local environment, the community, with partners?  Have diverse relationships and partnerships across the community been created to support IDL?  </a:t>
            </a:r>
            <a:endParaRPr lang="en-US" dirty="0"/>
          </a:p>
          <a:p>
            <a:r>
              <a:rPr lang="en-GB" b="1" dirty="0"/>
              <a:t>Is there </a:t>
            </a:r>
            <a:r>
              <a:rPr lang="en-GB" b="1" baseline="0" dirty="0"/>
              <a:t>a </a:t>
            </a:r>
            <a:r>
              <a:rPr lang="en-GB" b="1" dirty="0"/>
              <a:t>commitment to IDL? </a:t>
            </a:r>
            <a:r>
              <a:rPr lang="en-GB" dirty="0"/>
              <a:t> In terms of  time, resources and investment from practitioners and learners?</a:t>
            </a:r>
            <a:r>
              <a:rPr lang="en-GB" b="1" dirty="0"/>
              <a:t> </a:t>
            </a:r>
            <a:r>
              <a:rPr lang="en-GB" dirty="0"/>
              <a:t>Is it regarded as an entitlement 3 – 18?  Has space been created in the timetable, for professional learning, planning sessions for practitioners / across faculties, </a:t>
            </a:r>
            <a:r>
              <a:rPr lang="en-GB" baseline="0" dirty="0"/>
              <a:t>for </a:t>
            </a:r>
            <a:r>
              <a:rPr lang="en-GB" dirty="0"/>
              <a:t>implementing and giving feedback? </a:t>
            </a:r>
            <a:endParaRPr lang="en-US" dirty="0"/>
          </a:p>
          <a:p>
            <a:r>
              <a:rPr lang="en-GB" b="1" dirty="0"/>
              <a:t>How is the impact on learners evidenced?   </a:t>
            </a:r>
            <a:r>
              <a:rPr lang="en-GB" dirty="0"/>
              <a:t>Are both knowledge and skills being evidenced? Are learners able to articulate </a:t>
            </a:r>
            <a:r>
              <a:rPr lang="en-GB" baseline="0" dirty="0"/>
              <a:t>the </a:t>
            </a:r>
            <a:r>
              <a:rPr lang="en-GB" dirty="0"/>
              <a:t>knowledge and skills they have developed?</a:t>
            </a:r>
            <a:r>
              <a:rPr lang="en-GB" b="1" dirty="0"/>
              <a:t> </a:t>
            </a:r>
            <a:r>
              <a:rPr lang="en-GB" dirty="0"/>
              <a:t> Are there measures of success and milestones?</a:t>
            </a:r>
            <a:r>
              <a:rPr lang="en-GB" b="1" dirty="0"/>
              <a:t>  </a:t>
            </a:r>
            <a:r>
              <a:rPr lang="en-GB" dirty="0"/>
              <a:t>Has consideration been given to tracking progression across levels, stages, sectors?  Do learners have increased understanding of career progression pathways</a:t>
            </a:r>
            <a:r>
              <a:rPr lang="en-GB" baseline="0" dirty="0"/>
              <a:t>?</a:t>
            </a:r>
            <a:r>
              <a:rPr lang="en-GB" dirty="0"/>
              <a:t> Do learners have opportunities to share, present, have a tangible end goal, to ‘show off’?</a:t>
            </a:r>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42</a:t>
            </a:fld>
            <a:endParaRPr lang="en-GB"/>
          </a:p>
        </p:txBody>
      </p:sp>
    </p:spTree>
    <p:extLst>
      <p:ext uri="{BB962C8B-B14F-4D97-AF65-F5344CB8AC3E}">
        <p14:creationId xmlns:p14="http://schemas.microsoft.com/office/powerpoint/2010/main" val="263696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Creativity in Leadership and Learning | Practice exemplars | National Improvement Hub (education.gov.scot)</a:t>
            </a:r>
            <a:r>
              <a:rPr lang="en-GB" dirty="0"/>
              <a:t> </a:t>
            </a:r>
            <a:endParaRPr lang="en-US"/>
          </a:p>
          <a:p>
            <a:r>
              <a:rPr lang="en-GB" dirty="0"/>
              <a:t>  </a:t>
            </a:r>
            <a:endParaRPr lang="en-GB" dirty="0">
              <a:cs typeface="Calibri"/>
            </a:endParaRPr>
          </a:p>
          <a:p>
            <a:r>
              <a:rPr lang="en-GB" dirty="0">
                <a:hlinkClick r:id="rId4"/>
              </a:rPr>
              <a:t>Resources to support the Refreshed Curriculum for Excellence Narrative | Learning resources | National Improvement Hub (education.gov.scot)</a:t>
            </a:r>
            <a:r>
              <a:rPr lang="en-GB" dirty="0"/>
              <a:t> </a:t>
            </a:r>
          </a:p>
          <a:p>
            <a:endParaRPr lang="en-GB" dirty="0">
              <a:cs typeface="Calibri"/>
            </a:endParaRPr>
          </a:p>
          <a:p>
            <a:r>
              <a:rPr lang="en-US" b="1" dirty="0">
                <a:hlinkClick r:id="rId5"/>
              </a:rPr>
              <a:t>PDF file: Interdisciplinary Learning: ambitious learning for a complex world</a:t>
            </a:r>
          </a:p>
          <a:p>
            <a:endParaRPr lang="en-US" b="1" dirty="0">
              <a:cs typeface="Calibri"/>
            </a:endParaRPr>
          </a:p>
          <a:p>
            <a:r>
              <a:rPr lang="en-US" dirty="0">
                <a:hlinkClick r:id="rId5"/>
              </a:rPr>
              <a:t>Interdisciplinary Learning: ambitious learning for an increasingly complex world (education.gov.scot)</a:t>
            </a:r>
          </a:p>
          <a:p>
            <a:endParaRPr lang="en-US" dirty="0">
              <a:cs typeface="Calibri"/>
            </a:endParaRPr>
          </a:p>
          <a:p>
            <a:r>
              <a:rPr lang="en-US" dirty="0">
                <a:hlinkClick r:id="rId6"/>
              </a:rPr>
              <a:t>home | MyPBLWorks</a:t>
            </a:r>
            <a:endParaRPr lang="en-US"/>
          </a:p>
        </p:txBody>
      </p:sp>
      <p:sp>
        <p:nvSpPr>
          <p:cNvPr id="4" name="Slide Number Placeholder 3"/>
          <p:cNvSpPr>
            <a:spLocks noGrp="1"/>
          </p:cNvSpPr>
          <p:nvPr>
            <p:ph type="sldNum" sz="quarter" idx="10"/>
          </p:nvPr>
        </p:nvSpPr>
        <p:spPr/>
        <p:txBody>
          <a:bodyPr/>
          <a:lstStyle/>
          <a:p>
            <a:fld id="{FABF6A0E-F697-4D12-BF35-AC41CA64ED1E}" type="slidenum">
              <a:rPr lang="en-GB" smtClean="0"/>
              <a:t>43</a:t>
            </a:fld>
            <a:endParaRPr lang="en-GB"/>
          </a:p>
        </p:txBody>
      </p:sp>
    </p:spTree>
    <p:extLst>
      <p:ext uri="{BB962C8B-B14F-4D97-AF65-F5344CB8AC3E}">
        <p14:creationId xmlns:p14="http://schemas.microsoft.com/office/powerpoint/2010/main" val="426074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44</a:t>
            </a:fld>
            <a:endParaRPr lang="en-GB"/>
          </a:p>
        </p:txBody>
      </p:sp>
    </p:spTree>
    <p:extLst>
      <p:ext uri="{BB962C8B-B14F-4D97-AF65-F5344CB8AC3E}">
        <p14:creationId xmlns:p14="http://schemas.microsoft.com/office/powerpoint/2010/main" val="84092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45</a:t>
            </a:fld>
            <a:endParaRPr lang="en-GB"/>
          </a:p>
        </p:txBody>
      </p:sp>
    </p:spTree>
    <p:extLst>
      <p:ext uri="{BB962C8B-B14F-4D97-AF65-F5344CB8AC3E}">
        <p14:creationId xmlns:p14="http://schemas.microsoft.com/office/powerpoint/2010/main" val="151723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a:t>
            </a:fld>
            <a:endParaRPr lang="en-GB"/>
          </a:p>
        </p:txBody>
      </p:sp>
    </p:spTree>
    <p:extLst>
      <p:ext uri="{BB962C8B-B14F-4D97-AF65-F5344CB8AC3E}">
        <p14:creationId xmlns:p14="http://schemas.microsoft.com/office/powerpoint/2010/main" val="41433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DA4A2-B67B-EF43-813F-CAF89F0DB1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37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resonate with you and is at the top of your head?”</a:t>
            </a:r>
            <a:endParaRPr lang="en-US" dirty="0"/>
          </a:p>
          <a:p>
            <a:r>
              <a:rPr lang="en-US" dirty="0"/>
              <a:t>Global warming ENVIRONMENT</a:t>
            </a:r>
            <a:endParaRPr lang="en-US" dirty="0">
              <a:cs typeface="Calibri"/>
            </a:endParaRPr>
          </a:p>
          <a:p>
            <a:r>
              <a:rPr lang="en-US" dirty="0"/>
              <a:t>AI TECHNOLOGY</a:t>
            </a:r>
          </a:p>
          <a:p>
            <a:r>
              <a:rPr lang="en-US" dirty="0"/>
              <a:t>Pandemic HEALTH and WELLBEING</a:t>
            </a:r>
          </a:p>
          <a:p>
            <a:r>
              <a:rPr lang="en-US" b="1" dirty="0"/>
              <a:t>Issues that are too big for one person or one discipline</a:t>
            </a:r>
            <a:endParaRPr lang="en-US" b="1" dirty="0">
              <a:cs typeface="Calibri"/>
            </a:endParaRPr>
          </a:p>
          <a:p>
            <a:r>
              <a:rPr lang="en-US" dirty="0"/>
              <a:t>WHY</a:t>
            </a:r>
            <a:endParaRPr lang="en-US" dirty="0">
              <a:cs typeface="Calibri"/>
            </a:endParaRPr>
          </a:p>
          <a:p>
            <a:r>
              <a:rPr lang="en-US" baseline="0" dirty="0"/>
              <a:t>1. Making the case for why; </a:t>
            </a:r>
            <a:r>
              <a:rPr lang="en-US" dirty="0"/>
              <a:t>Breakspear</a:t>
            </a:r>
            <a:r>
              <a:rPr lang="en-US" baseline="0" dirty="0"/>
              <a:t> –cycle crisis, adaptation and opportunity , meeting the needs of learners</a:t>
            </a:r>
            <a:r>
              <a:rPr lang="en-US" dirty="0"/>
              <a:t> </a:t>
            </a:r>
            <a:r>
              <a:rPr lang="en-US" baseline="0" dirty="0"/>
              <a:t> </a:t>
            </a:r>
            <a:r>
              <a:rPr lang="en-US" baseline="0" dirty="0" err="1"/>
              <a:t>eg</a:t>
            </a:r>
            <a:r>
              <a:rPr lang="en-US" baseline="0" dirty="0"/>
              <a:t> UNCRC, LEGO Creativity, Skills 4.0, OECD Education 2030 equipping children</a:t>
            </a:r>
            <a:r>
              <a:rPr lang="en-US" dirty="0"/>
              <a:t> </a:t>
            </a:r>
            <a:r>
              <a:rPr lang="en-US" baseline="0" dirty="0"/>
              <a:t> &amp; young people for 21</a:t>
            </a:r>
            <a:r>
              <a:rPr lang="en-US" baseline="30000" dirty="0"/>
              <a:t>st</a:t>
            </a:r>
            <a:r>
              <a:rPr lang="en-US" baseline="0" dirty="0"/>
              <a:t> century (and the 22</a:t>
            </a:r>
            <a:r>
              <a:rPr lang="en-US" baseline="30000" dirty="0"/>
              <a:t>nd</a:t>
            </a:r>
            <a:r>
              <a:rPr lang="en-US" baseline="0" dirty="0"/>
              <a:t>!) ICEA report</a:t>
            </a:r>
            <a:r>
              <a:rPr lang="en-US" dirty="0"/>
              <a:t>. Hayward review.</a:t>
            </a:r>
            <a:endParaRPr lang="en-US" baseline="0" dirty="0">
              <a:cs typeface="Calibri"/>
            </a:endParaRPr>
          </a:p>
          <a:p>
            <a:r>
              <a:rPr lang="en-US" baseline="0" dirty="0"/>
              <a:t>Resilience planning- IDL worked well in lockdown – part of your contingency planning (resilience)</a:t>
            </a:r>
          </a:p>
          <a:p>
            <a:r>
              <a:rPr lang="en-US" baseline="0" dirty="0"/>
              <a:t>Building success and confidence through IDL process and output (the product of IDL)</a:t>
            </a:r>
          </a:p>
          <a:p>
            <a:r>
              <a:rPr lang="en-US" dirty="0">
                <a:cs typeface="Calibri"/>
              </a:rPr>
              <a:t>WHAT</a:t>
            </a:r>
          </a:p>
          <a:p>
            <a:r>
              <a:rPr lang="en-US" dirty="0">
                <a:cs typeface="Calibri"/>
              </a:rPr>
              <a:t>2. What's Critical  -negotiating exercise </a:t>
            </a:r>
            <a:endParaRPr lang="en-US" dirty="0"/>
          </a:p>
          <a:p>
            <a:r>
              <a:rPr lang="en-US" dirty="0">
                <a:cs typeface="Calibri"/>
              </a:rPr>
              <a:t>3. Looks like (see), sounds like (hear), feels like (feel)</a:t>
            </a:r>
            <a:endParaRPr lang="en-US" dirty="0"/>
          </a:p>
          <a:p>
            <a:r>
              <a:rPr lang="en-US" dirty="0">
                <a:cs typeface="Calibri"/>
              </a:rPr>
              <a:t>4. Ambitious learning definition</a:t>
            </a:r>
            <a:endParaRPr lang="en-US" dirty="0"/>
          </a:p>
          <a:p>
            <a:r>
              <a:rPr lang="en-US" dirty="0">
                <a:cs typeface="Calibri"/>
              </a:rPr>
              <a:t>5. Fruit bowl, salad, smoothie visual metaphor</a:t>
            </a:r>
            <a:endParaRPr lang="en-US" dirty="0"/>
          </a:p>
          <a:p>
            <a:r>
              <a:rPr lang="en-US" dirty="0"/>
              <a:t>6. What</a:t>
            </a:r>
            <a:r>
              <a:rPr lang="en-US" baseline="0" dirty="0"/>
              <a:t>: looking at underlying principles of IDL.</a:t>
            </a:r>
            <a:r>
              <a:rPr lang="en-US" dirty="0"/>
              <a:t>  Diamond</a:t>
            </a:r>
            <a:r>
              <a:rPr lang="en-US" baseline="0" dirty="0"/>
              <a:t> nine.</a:t>
            </a:r>
            <a:r>
              <a:rPr lang="en-US" dirty="0"/>
              <a:t> Generating your own definition</a:t>
            </a:r>
            <a:endParaRPr lang="en-US" baseline="0"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1238C683-9137-4122-84BD-5AA5692D6AF0}" type="slidenum">
              <a:rPr lang="en-GB" smtClean="0"/>
              <a:pPr/>
              <a:t>5</a:t>
            </a:fld>
            <a:endParaRPr lang="en-GB"/>
          </a:p>
        </p:txBody>
      </p:sp>
    </p:spTree>
    <p:extLst>
      <p:ext uri="{BB962C8B-B14F-4D97-AF65-F5344CB8AC3E}">
        <p14:creationId xmlns:p14="http://schemas.microsoft.com/office/powerpoint/2010/main" val="320289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275CD0-678F-402D-A77E-66B9DCFB354C}" type="slidenum">
              <a:rPr lang="en-GB" smtClean="0"/>
              <a:t>12</a:t>
            </a:fld>
            <a:endParaRPr lang="en-GB"/>
          </a:p>
        </p:txBody>
      </p:sp>
    </p:spTree>
    <p:extLst>
      <p:ext uri="{BB962C8B-B14F-4D97-AF65-F5344CB8AC3E}">
        <p14:creationId xmlns:p14="http://schemas.microsoft.com/office/powerpoint/2010/main" val="64011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Leading into breakout activity 1</a:t>
            </a:r>
          </a:p>
          <a:p>
            <a:r>
              <a:rPr lang="en-GB" dirty="0"/>
              <a:t>Lets</a:t>
            </a:r>
            <a:r>
              <a:rPr lang="en-GB" baseline="0" dirty="0"/>
              <a:t> look at some examples of </a:t>
            </a:r>
            <a:r>
              <a:rPr lang="en-GB" baseline="0" dirty="0" err="1"/>
              <a:t>IDL</a:t>
            </a:r>
            <a:r>
              <a:rPr lang="en-GB" baseline="0" dirty="0"/>
              <a:t> and see how they measure up against the key features and/or the checklist</a:t>
            </a:r>
            <a:endParaRPr lang="en-GB" dirty="0"/>
          </a:p>
          <a:p>
            <a:endParaRPr lang="en-GB" dirty="0"/>
          </a:p>
          <a:p>
            <a:r>
              <a:rPr lang="en-GB" dirty="0"/>
              <a:t>Put in file for breakout</a:t>
            </a:r>
          </a:p>
        </p:txBody>
      </p:sp>
      <p:sp>
        <p:nvSpPr>
          <p:cNvPr id="4" name="Slide Number Placeholder 3"/>
          <p:cNvSpPr>
            <a:spLocks noGrp="1"/>
          </p:cNvSpPr>
          <p:nvPr>
            <p:ph type="sldNum" sz="quarter" idx="10"/>
          </p:nvPr>
        </p:nvSpPr>
        <p:spPr/>
        <p:txBody>
          <a:bodyPr/>
          <a:lstStyle/>
          <a:p>
            <a:fld id="{B4275CD0-678F-402D-A77E-66B9DCFB354C}" type="slidenum">
              <a:rPr lang="en-GB" smtClean="0"/>
              <a:t>18</a:t>
            </a:fld>
            <a:endParaRPr lang="en-GB"/>
          </a:p>
        </p:txBody>
      </p:sp>
    </p:spTree>
    <p:extLst>
      <p:ext uri="{BB962C8B-B14F-4D97-AF65-F5344CB8AC3E}">
        <p14:creationId xmlns:p14="http://schemas.microsoft.com/office/powerpoint/2010/main" val="10564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the positive, minus </a:t>
            </a:r>
            <a:r>
              <a:rPr lang="en-US" dirty="0"/>
              <a:t>and neutral to th</a:t>
            </a:r>
            <a:r>
              <a:rPr lang="en-US" dirty="0">
                <a:cs typeface="Calibri"/>
              </a:rPr>
              <a:t>ink about, makes notes on the next section on </a:t>
            </a:r>
          </a:p>
          <a:p>
            <a:endParaRPr lang="en-US" dirty="0">
              <a:cs typeface="Calibri"/>
            </a:endParaRPr>
          </a:p>
          <a:p>
            <a:r>
              <a:rPr lang="en-US" dirty="0">
                <a:cs typeface="Calibri"/>
              </a:rPr>
              <a:t>IDL and multidisciplinary</a:t>
            </a:r>
          </a:p>
          <a:p>
            <a:endParaRPr lang="en-US" dirty="0">
              <a:cs typeface="Calibri"/>
            </a:endParaRPr>
          </a:p>
          <a:p>
            <a:r>
              <a:rPr lang="en-US" dirty="0">
                <a:cs typeface="Calibri"/>
              </a:rPr>
              <a:t>Project based learning PBL</a:t>
            </a:r>
          </a:p>
          <a:p>
            <a:endParaRPr lang="en-US" dirty="0">
              <a:cs typeface="Calibri"/>
            </a:endParaRPr>
          </a:p>
          <a:p>
            <a:r>
              <a:rPr lang="en-US" dirty="0">
                <a:cs typeface="Calibri"/>
              </a:rPr>
              <a:t>Two Scottish examples; one primary and one secondary</a:t>
            </a:r>
          </a:p>
        </p:txBody>
      </p:sp>
      <p:sp>
        <p:nvSpPr>
          <p:cNvPr id="4" name="Slide Number Placeholder 3"/>
          <p:cNvSpPr>
            <a:spLocks noGrp="1"/>
          </p:cNvSpPr>
          <p:nvPr>
            <p:ph type="sldNum" sz="quarter" idx="5"/>
          </p:nvPr>
        </p:nvSpPr>
        <p:spPr/>
        <p:txBody>
          <a:bodyPr/>
          <a:lstStyle/>
          <a:p>
            <a:fld id="{B4275CD0-678F-402D-A77E-66B9DCFB354C}" type="slidenum">
              <a:rPr lang="en-GB" smtClean="0"/>
              <a:t>19</a:t>
            </a:fld>
            <a:endParaRPr lang="en-GB"/>
          </a:p>
        </p:txBody>
      </p:sp>
    </p:spTree>
    <p:extLst>
      <p:ext uri="{BB962C8B-B14F-4D97-AF65-F5344CB8AC3E}">
        <p14:creationId xmlns:p14="http://schemas.microsoft.com/office/powerpoint/2010/main" val="189212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in file for breakout</a:t>
            </a:r>
          </a:p>
          <a:p>
            <a:endParaRPr lang="en-GB" dirty="0">
              <a:cs typeface="Calibri"/>
            </a:endParaRPr>
          </a:p>
          <a:p>
            <a:r>
              <a:rPr lang="en-GB" dirty="0">
                <a:hlinkClick r:id="rId3"/>
              </a:rPr>
              <a:t>About PBLWorks | PBLWorks</a:t>
            </a:r>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20</a:t>
            </a:fld>
            <a:endParaRPr lang="en-GB"/>
          </a:p>
        </p:txBody>
      </p:sp>
    </p:spTree>
    <p:extLst>
      <p:ext uri="{BB962C8B-B14F-4D97-AF65-F5344CB8AC3E}">
        <p14:creationId xmlns:p14="http://schemas.microsoft.com/office/powerpoint/2010/main" val="427642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is Project Based Learning? | PBLWorks</a:t>
            </a:r>
          </a:p>
          <a:p>
            <a:endParaRPr lang="en-US" dirty="0">
              <a:cs typeface="Calibri"/>
            </a:endParaRPr>
          </a:p>
          <a:p>
            <a:r>
              <a:rPr lang="en-GB" dirty="0">
                <a:hlinkClick r:id="rId4"/>
              </a:rPr>
              <a:t>About PBLWorks | PBLWorks</a:t>
            </a:r>
            <a:endParaRPr lang="en-US"/>
          </a:p>
        </p:txBody>
      </p:sp>
      <p:sp>
        <p:nvSpPr>
          <p:cNvPr id="4" name="Slide Number Placeholder 3"/>
          <p:cNvSpPr>
            <a:spLocks noGrp="1"/>
          </p:cNvSpPr>
          <p:nvPr>
            <p:ph type="sldNum" sz="quarter" idx="5"/>
          </p:nvPr>
        </p:nvSpPr>
        <p:spPr/>
        <p:txBody>
          <a:bodyPr/>
          <a:lstStyle/>
          <a:p>
            <a:fld id="{B4275CD0-678F-402D-A77E-66B9DCFB354C}" type="slidenum">
              <a:rPr lang="en-GB" smtClean="0"/>
              <a:t>21</a:t>
            </a:fld>
            <a:endParaRPr lang="en-GB"/>
          </a:p>
        </p:txBody>
      </p:sp>
    </p:spTree>
    <p:extLst>
      <p:ext uri="{BB962C8B-B14F-4D97-AF65-F5344CB8AC3E}">
        <p14:creationId xmlns:p14="http://schemas.microsoft.com/office/powerpoint/2010/main" val="156164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96287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40372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98690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01901"/>
            <a:ext cx="10363200" cy="1362075"/>
          </a:xfrm>
        </p:spPr>
        <p:txBody>
          <a:bodyPr anchor="t"/>
          <a:lstStyle>
            <a:lvl1pPr algn="l">
              <a:defRPr sz="4000" b="1" cap="all"/>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4106337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CE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5400"/>
            <a:ext cx="3721040" cy="1432600"/>
          </a:xfrm>
          <a:prstGeom prst="rect">
            <a:avLst/>
          </a:prstGeom>
        </p:spPr>
      </p:pic>
    </p:spTree>
    <p:extLst>
      <p:ext uri="{BB962C8B-B14F-4D97-AF65-F5344CB8AC3E}">
        <p14:creationId xmlns:p14="http://schemas.microsoft.com/office/powerpoint/2010/main" val="123723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253060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Slide Title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61F51D-2583-8E43-9B0F-186986645360}"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185608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61F51D-2583-8E43-9B0F-186986645360}" type="datetimeFigureOut">
              <a:rPr lang="en-US" smtClean="0"/>
              <a:pPr/>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000582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61F51D-2583-8E43-9B0F-186986645360}" type="datetimeFigureOut">
              <a:rPr lang="en-US" smtClean="0"/>
              <a:pPr/>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250800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1F51D-2583-8E43-9B0F-186986645360}" type="datetimeFigureOut">
              <a:rPr lang="en-US" smtClean="0"/>
              <a:pPr/>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852645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43478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5595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539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54667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5626D1-07B0-4DA0-A4B4-DD432A4A8E84}" type="datetimeFigureOut">
              <a:rPr lang="en-GB" smtClean="0"/>
              <a:t>07/03/2023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406815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5626D1-07B0-4DA0-A4B4-DD432A4A8E84}"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8829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5626D1-07B0-4DA0-A4B4-DD432A4A8E84}" type="datetimeFigureOut">
              <a:rPr lang="en-GB" smtClean="0"/>
              <a:t>07/03/2023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27510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5626D1-07B0-4DA0-A4B4-DD432A4A8E84}" type="datetimeFigureOut">
              <a:rPr lang="en-GB" smtClean="0"/>
              <a:t>07/03/2023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85047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626D1-07B0-4DA0-A4B4-DD432A4A8E84}" type="datetimeFigureOut">
              <a:rPr lang="en-GB" smtClean="0"/>
              <a:t>07/03/2023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43215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626D1-07B0-4DA0-A4B4-DD432A4A8E84}"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21138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626D1-07B0-4DA0-A4B4-DD432A4A8E84}" type="datetimeFigureOut">
              <a:rPr lang="en-GB" smtClean="0"/>
              <a:t>07/03/2023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79515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626D1-07B0-4DA0-A4B4-DD432A4A8E84}" type="datetimeFigureOut">
              <a:rPr lang="en-GB" smtClean="0"/>
              <a:t>07/03/2023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46ACC-5214-4AB6-BFBC-40A71CBC6983}" type="slidenum">
              <a:rPr lang="en-GB" smtClean="0"/>
              <a:t>‹#›</a:t>
            </a:fld>
            <a:endParaRPr lang="en-GB"/>
          </a:p>
        </p:txBody>
      </p:sp>
    </p:spTree>
    <p:extLst>
      <p:ext uri="{BB962C8B-B14F-4D97-AF65-F5344CB8AC3E}">
        <p14:creationId xmlns:p14="http://schemas.microsoft.com/office/powerpoint/2010/main" val="421616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1F51D-2583-8E43-9B0F-186986645360}" type="datetimeFigureOut">
              <a:rPr lang="en-US" smtClean="0"/>
              <a:pPr/>
              <a:t>3/7/2023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82E6-758D-F943-A1F8-18C4743B360B}" type="slidenum">
              <a:rPr lang="en-US" smtClean="0"/>
              <a:pPr/>
              <a:t>‹#›</a:t>
            </a:fld>
            <a:endParaRPr lang="en-US"/>
          </a:p>
        </p:txBody>
      </p:sp>
    </p:spTree>
    <p:extLst>
      <p:ext uri="{BB962C8B-B14F-4D97-AF65-F5344CB8AC3E}">
        <p14:creationId xmlns:p14="http://schemas.microsoft.com/office/powerpoint/2010/main" val="226858982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txStyles>
    <p:titleStyle>
      <a:lvl1pPr algn="l" defTabSz="457200" rtl="0" eaLnBrk="1" latinLnBrk="0" hangingPunct="1">
        <a:spcBef>
          <a:spcPct val="0"/>
        </a:spcBef>
        <a:buNone/>
        <a:defRPr sz="2000" kern="1200">
          <a:solidFill>
            <a:schemeClr val="tx1"/>
          </a:solidFill>
          <a:latin typeface="Museo 300"/>
          <a:ea typeface="+mj-ea"/>
          <a:cs typeface="Museo 30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5" Type="http://schemas.openxmlformats.org/officeDocument/2006/relationships/image" Target="../media/image4.png"/><Relationship Id="rId4" Type="http://schemas.openxmlformats.org/officeDocument/2006/relationships/hyperlink" Target="https://owl.excelsior.edu/grammar-essentials/common-errors/common-errors-quotation-erro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pblworks.org/what-is-pb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hyperlink" Target="https://www.materovcompetition.org/scotland"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education.gov.scot/media/20flphza/idl-case-study_-hazlehead-school-primary.pdf" TargetMode="External"/><Relationship Id="rId5" Type="http://schemas.openxmlformats.org/officeDocument/2006/relationships/hyperlink" Target="https://sites.google.com/ab-ed.org/hazleheads-idl-journey/home" TargetMode="Externa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5.png"/><Relationship Id="rId4" Type="http://schemas.openxmlformats.org/officeDocument/2006/relationships/hyperlink" Target="https://commons.wikimedia.org/wiki/File:Harewood_stepping_stones.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education.gov.scot/media/mkomulen/interdisciplinary-learning-thought-paper.pdf"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https://creativecommons.org/licenses/by-nc-sa/3.0/" TargetMode="External"/><Relationship Id="rId5" Type="http://schemas.openxmlformats.org/officeDocument/2006/relationships/hyperlink" Target="http://www.pollysgranddaughter.com/2015/10/linda-wolfe-to-receive-necessary.html" TargetMode="Externa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rse.org.uk/wp-content/uploads/2020/02/RSE_IDL_February2020.pdf"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creativecommons.org/licenses/by/3.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aviationcoaching.com/come-fare-il-check-in-in-aeroporto/"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http://www.xpschool.org/" TargetMode="External"/><Relationship Id="rId2" Type="http://schemas.openxmlformats.org/officeDocument/2006/relationships/hyperlink" Target="https://vimeo.com/176282794"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hyperlink" Target="https://www.sas.edu.sg/academics/high/catalyst"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my.pblworks.org/"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aydreambelievers.co.uk/resources" TargetMode="Externa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esignengineerconstruct.com/" TargetMode="External"/><Relationship Id="rId1" Type="http://schemas.openxmlformats.org/officeDocument/2006/relationships/slideLayout" Target="../slideLayouts/slideLayout7.xml"/><Relationship Id="rId4" Type="http://schemas.openxmlformats.org/officeDocument/2006/relationships/hyperlink" Target="https://designengineerconstruct.com/what-is-dec/"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reativebraveryfestival.com/wp-content/uploads/2020/09/How_to_Hut-Creative-Bravery2020.pdf"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ZbhnJmssA_o&amp;feature=youtu.be" TargetMode="External"/><Relationship Id="rId2" Type="http://schemas.openxmlformats.org/officeDocument/2006/relationships/hyperlink" Target="https://creativebraveryfestival.com/wp-content/uploads/2020/09/Scotlands-Primary-Teachers-P6-and-P7-Project-Briefing-Notes.pdf" TargetMode="Externa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hyperlink" Target="http://bit.ly/keithcook" TargetMode="External"/><Relationship Id="rId2" Type="http://schemas.openxmlformats.org/officeDocument/2006/relationships/hyperlink" Target="https://modernlearners.com/its-gonna-take-more-than-a-genius-hour/" TargetMode="External"/><Relationship Id="rId1" Type="http://schemas.openxmlformats.org/officeDocument/2006/relationships/slideLayout" Target="../slideLayouts/slideLayout7.xml"/><Relationship Id="rId5" Type="http://schemas.openxmlformats.org/officeDocument/2006/relationships/hyperlink" Target="http://bit.ly/datajoylearning" TargetMode="External"/><Relationship Id="rId4" Type="http://schemas.openxmlformats.org/officeDocument/2006/relationships/hyperlink" Target="http://bit.ly/memorableormemorisat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74656B-84AC-4651-9327-C2AB5E9CBBD2}"/>
              </a:ext>
            </a:extLst>
          </p:cNvPr>
          <p:cNvSpPr txBox="1"/>
          <p:nvPr/>
        </p:nvSpPr>
        <p:spPr>
          <a:xfrm>
            <a:off x="6230271" y="2511855"/>
            <a:ext cx="5242259" cy="32047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a:lnSpc>
                <a:spcPct val="90000"/>
              </a:lnSpc>
              <a:spcBef>
                <a:spcPct val="0"/>
              </a:spcBef>
              <a:spcAft>
                <a:spcPts val="600"/>
              </a:spcAft>
            </a:pPr>
            <a:r>
              <a:rPr lang="en-US" sz="3700" kern="1200" dirty="0">
                <a:solidFill>
                  <a:schemeClr val="tx1"/>
                </a:solidFill>
                <a:latin typeface="+mj-lt"/>
                <a:ea typeface="+mj-ea"/>
                <a:cs typeface="+mj-cs"/>
              </a:rPr>
              <a:t>We will be starting shortly</a:t>
            </a:r>
          </a:p>
          <a:p>
            <a:pPr>
              <a:lnSpc>
                <a:spcPct val="90000"/>
              </a:lnSpc>
              <a:spcBef>
                <a:spcPct val="0"/>
              </a:spcBef>
              <a:spcAft>
                <a:spcPts val="600"/>
              </a:spcAft>
            </a:pPr>
            <a:r>
              <a:rPr lang="en-US" sz="3700" kern="1200" dirty="0">
                <a:latin typeface="+mj-lt"/>
                <a:ea typeface="+mj-ea"/>
                <a:cs typeface="+mj-cs"/>
              </a:rPr>
              <a:t>Please add your name and location to the chat </a:t>
            </a:r>
            <a:r>
              <a:rPr lang="en-US" sz="3700" dirty="0">
                <a:latin typeface="+mj-lt"/>
                <a:ea typeface="+mj-ea"/>
                <a:cs typeface="+mj-cs"/>
              </a:rPr>
              <a:t>pane</a:t>
            </a:r>
          </a:p>
          <a:p>
            <a:pPr>
              <a:lnSpc>
                <a:spcPct val="90000"/>
              </a:lnSpc>
              <a:spcBef>
                <a:spcPct val="0"/>
              </a:spcBef>
              <a:spcAft>
                <a:spcPts val="600"/>
              </a:spcAft>
            </a:pPr>
            <a:endParaRPr lang="en-US" sz="3700" dirty="0">
              <a:latin typeface="+mj-lt"/>
              <a:ea typeface="+mj-ea"/>
              <a:cs typeface="Calibri Light"/>
            </a:endParaRPr>
          </a:p>
          <a:p>
            <a:pPr>
              <a:lnSpc>
                <a:spcPct val="90000"/>
              </a:lnSpc>
              <a:spcBef>
                <a:spcPct val="0"/>
              </a:spcBef>
              <a:spcAft>
                <a:spcPts val="600"/>
              </a:spcAft>
            </a:pPr>
            <a:r>
              <a:rPr lang="en-US" sz="3700" dirty="0">
                <a:latin typeface="+mj-lt"/>
                <a:ea typeface="+mj-ea"/>
                <a:cs typeface="Calibri Light"/>
              </a:rPr>
              <a:t>What musical joy would you like to share with your colleagues?</a:t>
            </a:r>
            <a:endParaRPr lang="en-US">
              <a:ea typeface="+mj-ea"/>
            </a:endParaRPr>
          </a:p>
        </p:txBody>
      </p:sp>
      <p:pic>
        <p:nvPicPr>
          <p:cNvPr id="4" name="Picture 4" descr="A large clock mounted to the side&#10;&#10;Description automatically generated">
            <a:extLst>
              <a:ext uri="{FF2B5EF4-FFF2-40B4-BE49-F238E27FC236}">
                <a16:creationId xmlns:a16="http://schemas.microsoft.com/office/drawing/2014/main" id="{C109F87D-66C6-4828-A9C4-CC2A03D893D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213" r="23910"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pic>
        <p:nvPicPr>
          <p:cNvPr id="3" name="Picture 3" descr="A picture containing food, drawing&#10;&#10;Description automatically generated">
            <a:extLst>
              <a:ext uri="{FF2B5EF4-FFF2-40B4-BE49-F238E27FC236}">
                <a16:creationId xmlns:a16="http://schemas.microsoft.com/office/drawing/2014/main" id="{B9226F21-5B13-45CD-A7FA-F19A8DC78C34}"/>
              </a:ext>
            </a:extLst>
          </p:cNvPr>
          <p:cNvPicPr>
            <a:picLocks noChangeAspect="1"/>
          </p:cNvPicPr>
          <p:nvPr/>
        </p:nvPicPr>
        <p:blipFill rotWithShape="1">
          <a:blip r:embed="rId5"/>
          <a:srcRect l="29814" r="4539" b="-2"/>
          <a:stretch/>
        </p:blipFill>
        <p:spPr>
          <a:xfrm>
            <a:off x="4147525" y="1"/>
            <a:ext cx="4151376" cy="2320647"/>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5" name="TextBox 4">
            <a:extLst>
              <a:ext uri="{FF2B5EF4-FFF2-40B4-BE49-F238E27FC236}">
                <a16:creationId xmlns:a16="http://schemas.microsoft.com/office/drawing/2014/main" id="{AABAD00F-B55A-4265-808D-A50DE31C838B}"/>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73260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4EAAFEC-526B-4F2B-9D86-8522502E5576}"/>
              </a:ext>
            </a:extLst>
          </p:cNvPr>
          <p:cNvPicPr>
            <a:picLocks noChangeAspect="1"/>
          </p:cNvPicPr>
          <p:nvPr/>
        </p:nvPicPr>
        <p:blipFill>
          <a:blip r:embed="rId2"/>
          <a:stretch>
            <a:fillRect/>
          </a:stretch>
        </p:blipFill>
        <p:spPr>
          <a:xfrm>
            <a:off x="1493738" y="244504"/>
            <a:ext cx="8536166" cy="6361206"/>
          </a:xfrm>
          <a:prstGeom prst="rect">
            <a:avLst/>
          </a:prstGeom>
        </p:spPr>
      </p:pic>
      <p:sp>
        <p:nvSpPr>
          <p:cNvPr id="3" name="TextBox 2">
            <a:extLst>
              <a:ext uri="{FF2B5EF4-FFF2-40B4-BE49-F238E27FC236}">
                <a16:creationId xmlns:a16="http://schemas.microsoft.com/office/drawing/2014/main" id="{B9B67793-50BD-48BD-A1EF-935EE98F0ED3}"/>
              </a:ext>
            </a:extLst>
          </p:cNvPr>
          <p:cNvSpPr txBox="1"/>
          <p:nvPr/>
        </p:nvSpPr>
        <p:spPr>
          <a:xfrm>
            <a:off x="10205453" y="2531979"/>
            <a:ext cx="14865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Seonaidh (Glas)</a:t>
            </a:r>
            <a:endParaRPr lang="en-US" dirty="0"/>
          </a:p>
        </p:txBody>
      </p:sp>
    </p:spTree>
    <p:extLst>
      <p:ext uri="{BB962C8B-B14F-4D97-AF65-F5344CB8AC3E}">
        <p14:creationId xmlns:p14="http://schemas.microsoft.com/office/powerpoint/2010/main" val="304939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C178-8D44-469D-940B-A317BAC0694D}"/>
              </a:ext>
            </a:extLst>
          </p:cNvPr>
          <p:cNvSpPr>
            <a:spLocks noGrp="1"/>
          </p:cNvSpPr>
          <p:nvPr>
            <p:ph type="title"/>
          </p:nvPr>
        </p:nvSpPr>
        <p:spPr/>
        <p:txBody>
          <a:bodyPr/>
          <a:lstStyle/>
          <a:p>
            <a:r>
              <a:rPr lang="en-GB" dirty="0">
                <a:cs typeface="Calibri Light"/>
              </a:rPr>
              <a:t>IDL Diamond 9</a:t>
            </a:r>
            <a:endParaRPr lang="en-GB" dirty="0"/>
          </a:p>
        </p:txBody>
      </p:sp>
      <p:sp>
        <p:nvSpPr>
          <p:cNvPr id="3" name="Content Placeholder 2">
            <a:extLst>
              <a:ext uri="{FF2B5EF4-FFF2-40B4-BE49-F238E27FC236}">
                <a16:creationId xmlns:a16="http://schemas.microsoft.com/office/drawing/2014/main" id="{8828EF22-6D63-4F34-B013-DF6269FAA8AD}"/>
              </a:ext>
            </a:extLst>
          </p:cNvPr>
          <p:cNvSpPr>
            <a:spLocks noGrp="1"/>
          </p:cNvSpPr>
          <p:nvPr>
            <p:ph idx="1"/>
          </p:nvPr>
        </p:nvSpPr>
        <p:spPr/>
        <p:txBody>
          <a:bodyPr vert="horz" lIns="91440" tIns="45720" rIns="91440" bIns="45720" rtlCol="0" anchor="t">
            <a:normAutofit fontScale="85000" lnSpcReduction="20000"/>
          </a:bodyPr>
          <a:lstStyle/>
          <a:p>
            <a:pPr>
              <a:buNone/>
            </a:pPr>
            <a:r>
              <a:rPr lang="en-GB" dirty="0">
                <a:ea typeface="+mn-lt"/>
                <a:cs typeface="+mn-lt"/>
              </a:rPr>
              <a:t>                                       IDL starts with learners' concerns and interests </a:t>
            </a:r>
            <a:endParaRPr lang="en-US"/>
          </a:p>
          <a:p>
            <a:pPr>
              <a:buNone/>
            </a:pPr>
            <a:r>
              <a:rPr lang="en-GB" dirty="0">
                <a:ea typeface="+mn-lt"/>
                <a:cs typeface="+mn-lt"/>
              </a:rPr>
              <a:t>  </a:t>
            </a:r>
            <a:endParaRPr lang="en-GB"/>
          </a:p>
          <a:p>
            <a:pPr>
              <a:buNone/>
            </a:pPr>
            <a:r>
              <a:rPr lang="en-GB" dirty="0">
                <a:ea typeface="+mn-lt"/>
                <a:cs typeface="+mn-lt"/>
              </a:rPr>
              <a:t>                                Learning is collaborative          IDL has a real world context  </a:t>
            </a:r>
            <a:endParaRPr lang="en-GB"/>
          </a:p>
          <a:p>
            <a:pPr>
              <a:buNone/>
            </a:pPr>
            <a:r>
              <a:rPr lang="en-GB" dirty="0">
                <a:ea typeface="+mn-lt"/>
                <a:cs typeface="+mn-lt"/>
              </a:rPr>
              <a:t>  </a:t>
            </a:r>
            <a:endParaRPr lang="en-GB"/>
          </a:p>
          <a:p>
            <a:pPr>
              <a:buNone/>
            </a:pPr>
            <a:r>
              <a:rPr lang="en-GB" dirty="0">
                <a:ea typeface="+mn-lt"/>
                <a:cs typeface="+mn-lt"/>
              </a:rPr>
              <a:t>Enables learners to have a voice   IDL features an output etc...   Teachers act as coaches/mentors </a:t>
            </a:r>
            <a:endParaRPr lang="en-GB"/>
          </a:p>
          <a:p>
            <a:pPr>
              <a:buNone/>
            </a:pPr>
            <a:r>
              <a:rPr lang="en-GB" dirty="0">
                <a:ea typeface="+mn-lt"/>
                <a:cs typeface="+mn-lt"/>
              </a:rPr>
              <a:t>  </a:t>
            </a:r>
            <a:endParaRPr lang="en-GB"/>
          </a:p>
          <a:p>
            <a:pPr>
              <a:buNone/>
            </a:pPr>
            <a:r>
              <a:rPr lang="en-GB" dirty="0">
                <a:ea typeface="+mn-lt"/>
                <a:cs typeface="+mn-lt"/>
              </a:rPr>
              <a:t>       IDL set around a question/problem         Consolidates knowledge and skills previously taught </a:t>
            </a:r>
            <a:endParaRPr lang="en-GB"/>
          </a:p>
          <a:p>
            <a:pPr>
              <a:buNone/>
            </a:pPr>
            <a:r>
              <a:rPr lang="en-GB" dirty="0">
                <a:ea typeface="+mn-lt"/>
                <a:cs typeface="+mn-lt"/>
              </a:rPr>
              <a:t>  </a:t>
            </a:r>
            <a:endParaRPr lang="en-GB"/>
          </a:p>
          <a:p>
            <a:pPr marL="0" indent="0">
              <a:buNone/>
            </a:pPr>
            <a:r>
              <a:rPr lang="en-GB" dirty="0">
                <a:ea typeface="+mn-lt"/>
                <a:cs typeface="+mn-lt"/>
              </a:rPr>
              <a:t>                                                IDL is planned around subject knowledge </a:t>
            </a:r>
            <a:endParaRPr lang="en-GB">
              <a:ea typeface="+mn-lt"/>
              <a:cs typeface="+mn-lt"/>
            </a:endParaRPr>
          </a:p>
          <a:p>
            <a:pPr marL="0" indent="0">
              <a:buNone/>
            </a:pPr>
            <a:r>
              <a:rPr lang="en-GB" dirty="0">
                <a:cs typeface="Calibri"/>
              </a:rPr>
              <a:t>Marie (Fife)</a:t>
            </a:r>
          </a:p>
        </p:txBody>
      </p:sp>
    </p:spTree>
    <p:extLst>
      <p:ext uri="{BB962C8B-B14F-4D97-AF65-F5344CB8AC3E}">
        <p14:creationId xmlns:p14="http://schemas.microsoft.com/office/powerpoint/2010/main" val="151928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9586"/>
            <a:ext cx="10515600" cy="5936105"/>
          </a:xfrm>
        </p:spPr>
        <p:txBody>
          <a:bodyPr>
            <a:normAutofit lnSpcReduction="10000"/>
          </a:bodyPr>
          <a:lstStyle/>
          <a:p>
            <a:pPr marL="0" indent="0" algn="ctr">
              <a:buNone/>
            </a:pPr>
            <a:r>
              <a:rPr lang="en-GB" dirty="0"/>
              <a:t> </a:t>
            </a:r>
            <a:r>
              <a:rPr lang="en-GB" dirty="0" err="1"/>
              <a:t>IDL</a:t>
            </a:r>
            <a:r>
              <a:rPr lang="en-GB" dirty="0"/>
              <a:t> enables learners to have a voice</a:t>
            </a:r>
          </a:p>
          <a:p>
            <a:pPr marL="0" indent="0" algn="ctr">
              <a:buNone/>
            </a:pPr>
            <a:r>
              <a:rPr lang="en-GB" b="1" dirty="0"/>
              <a:t> </a:t>
            </a:r>
            <a:endParaRPr lang="en-GB" dirty="0"/>
          </a:p>
          <a:p>
            <a:pPr marL="0" indent="0" algn="ctr">
              <a:buNone/>
            </a:pPr>
            <a:r>
              <a:rPr lang="en-GB" dirty="0" err="1"/>
              <a:t>IDL</a:t>
            </a:r>
            <a:r>
              <a:rPr lang="en-GB" dirty="0"/>
              <a:t> features and output or product that allows learners to show others what they have learned.                                       </a:t>
            </a:r>
          </a:p>
          <a:p>
            <a:pPr marL="0" indent="0" algn="ctr">
              <a:buNone/>
            </a:pPr>
            <a:r>
              <a:rPr lang="en-GB" dirty="0"/>
              <a:t>Teachers act as coaches and mentors</a:t>
            </a:r>
          </a:p>
          <a:p>
            <a:pPr marL="0" indent="0" algn="ctr">
              <a:buNone/>
            </a:pPr>
            <a:r>
              <a:rPr lang="en-GB" b="1" dirty="0"/>
              <a:t> </a:t>
            </a:r>
            <a:endParaRPr lang="en-GB" dirty="0"/>
          </a:p>
          <a:p>
            <a:pPr marL="0" indent="0" algn="ctr">
              <a:buNone/>
            </a:pPr>
            <a:r>
              <a:rPr lang="en-GB" dirty="0" err="1"/>
              <a:t>IDL</a:t>
            </a:r>
            <a:r>
              <a:rPr lang="en-GB" dirty="0"/>
              <a:t> starts with learners’ concerns and interests                                Learning is collaborative            </a:t>
            </a:r>
            <a:r>
              <a:rPr lang="en-GB" dirty="0" err="1">
                <a:solidFill>
                  <a:srgbClr val="FF0000"/>
                </a:solidFill>
              </a:rPr>
              <a:t>IDL</a:t>
            </a:r>
            <a:r>
              <a:rPr lang="en-GB" dirty="0">
                <a:solidFill>
                  <a:srgbClr val="FF0000"/>
                </a:solidFill>
              </a:rPr>
              <a:t> has a real-world context</a:t>
            </a:r>
          </a:p>
          <a:p>
            <a:pPr marL="0" indent="0" algn="ctr">
              <a:buNone/>
            </a:pPr>
            <a:r>
              <a:rPr lang="en-GB" b="1" dirty="0"/>
              <a:t> </a:t>
            </a:r>
            <a:endParaRPr lang="en-GB" dirty="0"/>
          </a:p>
          <a:p>
            <a:pPr marL="0" indent="0" algn="ctr">
              <a:buNone/>
            </a:pPr>
            <a:r>
              <a:rPr lang="en-GB" dirty="0" err="1">
                <a:solidFill>
                  <a:srgbClr val="FF0000"/>
                </a:solidFill>
              </a:rPr>
              <a:t>IDL</a:t>
            </a:r>
            <a:r>
              <a:rPr lang="en-GB" dirty="0">
                <a:solidFill>
                  <a:srgbClr val="FF0000"/>
                </a:solidFill>
              </a:rPr>
              <a:t> is set around a question or a problem                                                  </a:t>
            </a:r>
            <a:r>
              <a:rPr lang="en-GB" dirty="0" err="1">
                <a:solidFill>
                  <a:srgbClr val="FF0000"/>
                </a:solidFill>
              </a:rPr>
              <a:t>IDL</a:t>
            </a:r>
            <a:r>
              <a:rPr lang="en-GB" dirty="0">
                <a:solidFill>
                  <a:srgbClr val="FF0000"/>
                </a:solidFill>
              </a:rPr>
              <a:t> contains student choice in task and/or timing</a:t>
            </a:r>
          </a:p>
          <a:p>
            <a:pPr marL="0" indent="0" algn="ctr">
              <a:buNone/>
            </a:pPr>
            <a:r>
              <a:rPr lang="en-GB" b="1" dirty="0"/>
              <a:t> </a:t>
            </a:r>
            <a:endParaRPr lang="en-GB" dirty="0"/>
          </a:p>
          <a:p>
            <a:pPr marL="0" indent="0" algn="ctr">
              <a:buNone/>
            </a:pPr>
            <a:r>
              <a:rPr lang="en-GB" dirty="0" err="1"/>
              <a:t>IDL</a:t>
            </a:r>
            <a:r>
              <a:rPr lang="en-GB" dirty="0"/>
              <a:t> is planned around subject knowledge</a:t>
            </a:r>
          </a:p>
          <a:p>
            <a:endParaRPr lang="en-GB" dirty="0"/>
          </a:p>
        </p:txBody>
      </p:sp>
    </p:spTree>
    <p:extLst>
      <p:ext uri="{BB962C8B-B14F-4D97-AF65-F5344CB8AC3E}">
        <p14:creationId xmlns:p14="http://schemas.microsoft.com/office/powerpoint/2010/main" val="394679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BC355ED4-0BF0-4997-802E-6D60876FAA1F}"/>
              </a:ext>
            </a:extLst>
          </p:cNvPr>
          <p:cNvPicPr>
            <a:picLocks noChangeAspect="1"/>
          </p:cNvPicPr>
          <p:nvPr/>
        </p:nvPicPr>
        <p:blipFill>
          <a:blip r:embed="rId2"/>
          <a:stretch>
            <a:fillRect/>
          </a:stretch>
        </p:blipFill>
        <p:spPr>
          <a:xfrm>
            <a:off x="874295" y="502890"/>
            <a:ext cx="10443409" cy="5852219"/>
          </a:xfrm>
          <a:prstGeom prst="rect">
            <a:avLst/>
          </a:prstGeom>
        </p:spPr>
      </p:pic>
    </p:spTree>
    <p:extLst>
      <p:ext uri="{BB962C8B-B14F-4D97-AF65-F5344CB8AC3E}">
        <p14:creationId xmlns:p14="http://schemas.microsoft.com/office/powerpoint/2010/main" val="4123877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127" y="0"/>
            <a:ext cx="9144000" cy="6858000"/>
          </a:xfrm>
          <a:prstGeom prst="rect">
            <a:avLst/>
          </a:prstGeom>
        </p:spPr>
      </p:pic>
    </p:spTree>
    <p:extLst>
      <p:ext uri="{BB962C8B-B14F-4D97-AF65-F5344CB8AC3E}">
        <p14:creationId xmlns:p14="http://schemas.microsoft.com/office/powerpoint/2010/main" val="36425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89748" y="3"/>
            <a:ext cx="6857999" cy="6858000"/>
          </a:xfrm>
          <a:prstGeom prst="rect">
            <a:avLst/>
          </a:prstGeom>
        </p:spPr>
      </p:pic>
    </p:spTree>
    <p:extLst>
      <p:ext uri="{BB962C8B-B14F-4D97-AF65-F5344CB8AC3E}">
        <p14:creationId xmlns:p14="http://schemas.microsoft.com/office/powerpoint/2010/main" val="133369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58888" y="-1023260"/>
            <a:ext cx="6008914" cy="8882745"/>
          </a:xfrm>
          <a:prstGeom prst="rect">
            <a:avLst/>
          </a:prstGeom>
        </p:spPr>
      </p:pic>
    </p:spTree>
    <p:extLst>
      <p:ext uri="{BB962C8B-B14F-4D97-AF65-F5344CB8AC3E}">
        <p14:creationId xmlns:p14="http://schemas.microsoft.com/office/powerpoint/2010/main" val="214342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00399" y="-761999"/>
            <a:ext cx="6662059" cy="8186060"/>
          </a:xfrm>
          <a:prstGeom prst="rect">
            <a:avLst/>
          </a:prstGeom>
        </p:spPr>
      </p:pic>
    </p:spTree>
    <p:extLst>
      <p:ext uri="{BB962C8B-B14F-4D97-AF65-F5344CB8AC3E}">
        <p14:creationId xmlns:p14="http://schemas.microsoft.com/office/powerpoint/2010/main" val="317647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Key features of </a:t>
            </a:r>
            <a:r>
              <a:rPr lang="en-GB" dirty="0" err="1"/>
              <a:t>IDL</a:t>
            </a:r>
            <a:r>
              <a:rPr lang="en-GB" dirty="0"/>
              <a:t> – </a:t>
            </a:r>
          </a:p>
        </p:txBody>
      </p:sp>
      <p:sp>
        <p:nvSpPr>
          <p:cNvPr id="5" name="Oval 4"/>
          <p:cNvSpPr/>
          <p:nvPr/>
        </p:nvSpPr>
        <p:spPr>
          <a:xfrm>
            <a:off x="3494116" y="1455161"/>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933797" y="2585949"/>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3690851" y="3223518"/>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968538" y="1503651"/>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1953491" y="4377603"/>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619105" y="5217622"/>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151022" y="5217622"/>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8681258" y="3873731"/>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8609215" y="1752816"/>
            <a:ext cx="1845425" cy="1105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431526" y="3039101"/>
            <a:ext cx="1925782" cy="12337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177639" y="2768873"/>
            <a:ext cx="1601583" cy="738664"/>
          </a:xfrm>
          <a:prstGeom prst="rect">
            <a:avLst/>
          </a:prstGeom>
        </p:spPr>
        <p:txBody>
          <a:bodyPr wrap="square">
            <a:spAutoFit/>
          </a:bodyPr>
          <a:lstStyle/>
          <a:p>
            <a:r>
              <a:rPr lang="en-US" sz="1400" dirty="0" err="1">
                <a:cs typeface="Calibri"/>
              </a:rPr>
              <a:t>IDL</a:t>
            </a:r>
            <a:r>
              <a:rPr lang="en-US" sz="1400" dirty="0">
                <a:cs typeface="Calibri"/>
              </a:rPr>
              <a:t> is set around a question or a problem </a:t>
            </a:r>
          </a:p>
        </p:txBody>
      </p:sp>
      <p:sp>
        <p:nvSpPr>
          <p:cNvPr id="16" name="Rectangle 15"/>
          <p:cNvSpPr/>
          <p:nvPr/>
        </p:nvSpPr>
        <p:spPr>
          <a:xfrm>
            <a:off x="3798916" y="1614788"/>
            <a:ext cx="1622109" cy="738664"/>
          </a:xfrm>
          <a:prstGeom prst="rect">
            <a:avLst/>
          </a:prstGeom>
        </p:spPr>
        <p:txBody>
          <a:bodyPr wrap="square">
            <a:spAutoFit/>
          </a:bodyPr>
          <a:lstStyle/>
          <a:p>
            <a:r>
              <a:rPr lang="en-US" sz="1400" dirty="0" err="1">
                <a:cs typeface="Calibri"/>
              </a:rPr>
              <a:t>IDL</a:t>
            </a:r>
            <a:r>
              <a:rPr lang="en-US" sz="1400" dirty="0">
                <a:cs typeface="Calibri"/>
              </a:rPr>
              <a:t> starts with learners concerns and interests</a:t>
            </a:r>
            <a:endParaRPr lang="en-GB" sz="1400" dirty="0"/>
          </a:p>
        </p:txBody>
      </p:sp>
      <p:sp>
        <p:nvSpPr>
          <p:cNvPr id="17" name="Rectangle 16"/>
          <p:cNvSpPr/>
          <p:nvPr/>
        </p:nvSpPr>
        <p:spPr>
          <a:xfrm>
            <a:off x="3840480" y="3425392"/>
            <a:ext cx="1499062" cy="738664"/>
          </a:xfrm>
          <a:prstGeom prst="rect">
            <a:avLst/>
          </a:prstGeom>
        </p:spPr>
        <p:txBody>
          <a:bodyPr wrap="square">
            <a:spAutoFit/>
          </a:bodyPr>
          <a:lstStyle/>
          <a:p>
            <a:r>
              <a:rPr lang="en-US" sz="1400" dirty="0" err="1">
                <a:cs typeface="Calibri"/>
              </a:rPr>
              <a:t>IDL</a:t>
            </a:r>
            <a:r>
              <a:rPr lang="en-US" sz="1400" dirty="0">
                <a:cs typeface="Calibri"/>
              </a:rPr>
              <a:t> enables learners to have a voice</a:t>
            </a:r>
          </a:p>
        </p:txBody>
      </p:sp>
      <p:sp>
        <p:nvSpPr>
          <p:cNvPr id="18" name="Rectangle 17"/>
          <p:cNvSpPr/>
          <p:nvPr/>
        </p:nvSpPr>
        <p:spPr>
          <a:xfrm>
            <a:off x="6363145" y="1631004"/>
            <a:ext cx="1492629" cy="738664"/>
          </a:xfrm>
          <a:prstGeom prst="rect">
            <a:avLst/>
          </a:prstGeom>
        </p:spPr>
        <p:txBody>
          <a:bodyPr wrap="square">
            <a:spAutoFit/>
          </a:bodyPr>
          <a:lstStyle/>
          <a:p>
            <a:r>
              <a:rPr lang="en-US" sz="1400" dirty="0" err="1">
                <a:cs typeface="Calibri"/>
              </a:rPr>
              <a:t>IDL</a:t>
            </a:r>
            <a:r>
              <a:rPr lang="en-US" sz="1400" dirty="0">
                <a:cs typeface="Calibri"/>
              </a:rPr>
              <a:t> has a </a:t>
            </a:r>
          </a:p>
          <a:p>
            <a:r>
              <a:rPr lang="en-US" sz="1400" dirty="0">
                <a:cs typeface="Calibri"/>
              </a:rPr>
              <a:t>real-world context</a:t>
            </a:r>
            <a:endParaRPr lang="en-GB" sz="1400" dirty="0"/>
          </a:p>
        </p:txBody>
      </p:sp>
      <p:sp>
        <p:nvSpPr>
          <p:cNvPr id="19" name="Rectangle 18"/>
          <p:cNvSpPr/>
          <p:nvPr/>
        </p:nvSpPr>
        <p:spPr>
          <a:xfrm>
            <a:off x="2272512" y="4776510"/>
            <a:ext cx="1207382" cy="307777"/>
          </a:xfrm>
          <a:prstGeom prst="rect">
            <a:avLst/>
          </a:prstGeom>
        </p:spPr>
        <p:txBody>
          <a:bodyPr wrap="none">
            <a:spAutoFit/>
          </a:bodyPr>
          <a:lstStyle/>
          <a:p>
            <a:r>
              <a:rPr lang="en-US" sz="1400" dirty="0">
                <a:cs typeface="Calibri"/>
              </a:rPr>
              <a:t>Visible output</a:t>
            </a:r>
          </a:p>
        </p:txBody>
      </p:sp>
      <p:sp>
        <p:nvSpPr>
          <p:cNvPr id="20" name="Rectangle 19"/>
          <p:cNvSpPr/>
          <p:nvPr/>
        </p:nvSpPr>
        <p:spPr>
          <a:xfrm>
            <a:off x="6741621" y="3071221"/>
            <a:ext cx="1596044" cy="1169551"/>
          </a:xfrm>
          <a:prstGeom prst="rect">
            <a:avLst/>
          </a:prstGeom>
        </p:spPr>
        <p:txBody>
          <a:bodyPr wrap="square">
            <a:spAutoFit/>
          </a:bodyPr>
          <a:lstStyle/>
          <a:p>
            <a:r>
              <a:rPr lang="en-US" sz="1400" dirty="0" err="1">
                <a:cs typeface="Calibri"/>
              </a:rPr>
              <a:t>IDL</a:t>
            </a:r>
            <a:r>
              <a:rPr lang="en-US" sz="1400" dirty="0">
                <a:cs typeface="Calibri"/>
              </a:rPr>
              <a:t> consolidates knowledge and skills that has previously been taught</a:t>
            </a:r>
            <a:endParaRPr lang="en-GB" sz="1400" dirty="0"/>
          </a:p>
        </p:txBody>
      </p:sp>
      <p:sp>
        <p:nvSpPr>
          <p:cNvPr id="21" name="Rectangle 20"/>
          <p:cNvSpPr/>
          <p:nvPr/>
        </p:nvSpPr>
        <p:spPr>
          <a:xfrm>
            <a:off x="4804756" y="5345084"/>
            <a:ext cx="1454728" cy="738664"/>
          </a:xfrm>
          <a:prstGeom prst="rect">
            <a:avLst/>
          </a:prstGeom>
        </p:spPr>
        <p:txBody>
          <a:bodyPr wrap="square">
            <a:spAutoFit/>
          </a:bodyPr>
          <a:lstStyle/>
          <a:p>
            <a:r>
              <a:rPr lang="en-US" sz="1400" dirty="0" err="1">
                <a:cs typeface="Calibri"/>
              </a:rPr>
              <a:t>IDL</a:t>
            </a:r>
            <a:r>
              <a:rPr lang="en-US" sz="1400" dirty="0">
                <a:cs typeface="Calibri"/>
              </a:rPr>
              <a:t> is planned around subject knowledge</a:t>
            </a:r>
          </a:p>
        </p:txBody>
      </p:sp>
      <p:sp>
        <p:nvSpPr>
          <p:cNvPr id="22" name="Rectangle 21"/>
          <p:cNvSpPr/>
          <p:nvPr/>
        </p:nvSpPr>
        <p:spPr>
          <a:xfrm>
            <a:off x="8781579" y="1906841"/>
            <a:ext cx="1562793" cy="751536"/>
          </a:xfrm>
          <a:prstGeom prst="rect">
            <a:avLst/>
          </a:prstGeom>
        </p:spPr>
        <p:txBody>
          <a:bodyPr wrap="square">
            <a:spAutoFit/>
          </a:bodyPr>
          <a:lstStyle/>
          <a:p>
            <a:r>
              <a:rPr lang="en-US" sz="1400" dirty="0" err="1">
                <a:cs typeface="Calibri"/>
              </a:rPr>
              <a:t>IDL</a:t>
            </a:r>
            <a:r>
              <a:rPr lang="en-US" sz="1400" dirty="0">
                <a:cs typeface="Calibri"/>
              </a:rPr>
              <a:t> is co-planned and assessed by all the teaching team</a:t>
            </a:r>
            <a:endParaRPr lang="en-GB" sz="1400" dirty="0"/>
          </a:p>
        </p:txBody>
      </p:sp>
      <p:sp>
        <p:nvSpPr>
          <p:cNvPr id="23" name="Rectangle 22"/>
          <p:cNvSpPr/>
          <p:nvPr/>
        </p:nvSpPr>
        <p:spPr>
          <a:xfrm>
            <a:off x="9040629" y="3949473"/>
            <a:ext cx="1303743" cy="954107"/>
          </a:xfrm>
          <a:prstGeom prst="rect">
            <a:avLst/>
          </a:prstGeom>
        </p:spPr>
        <p:txBody>
          <a:bodyPr wrap="square">
            <a:spAutoFit/>
          </a:bodyPr>
          <a:lstStyle/>
          <a:p>
            <a:r>
              <a:rPr lang="en-US" sz="1400" dirty="0" err="1">
                <a:cs typeface="Calibri"/>
              </a:rPr>
              <a:t>IDL</a:t>
            </a:r>
            <a:r>
              <a:rPr lang="en-US" sz="1400" dirty="0">
                <a:cs typeface="Calibri"/>
              </a:rPr>
              <a:t> takes place over an extended period of time</a:t>
            </a:r>
            <a:endParaRPr lang="en-GB" sz="1400" dirty="0"/>
          </a:p>
        </p:txBody>
      </p:sp>
      <p:sp>
        <p:nvSpPr>
          <p:cNvPr id="24" name="Rectangle 23"/>
          <p:cNvSpPr/>
          <p:nvPr/>
        </p:nvSpPr>
        <p:spPr>
          <a:xfrm>
            <a:off x="7539643" y="5388249"/>
            <a:ext cx="1025913" cy="738664"/>
          </a:xfrm>
          <a:prstGeom prst="rect">
            <a:avLst/>
          </a:prstGeom>
        </p:spPr>
        <p:txBody>
          <a:bodyPr wrap="square">
            <a:spAutoFit/>
          </a:bodyPr>
          <a:lstStyle/>
          <a:p>
            <a:r>
              <a:rPr lang="en-US" sz="1400" dirty="0">
                <a:cs typeface="Calibri"/>
              </a:rPr>
              <a:t>Teachers as coaches &amp; mentors</a:t>
            </a:r>
          </a:p>
        </p:txBody>
      </p:sp>
    </p:spTree>
    <p:extLst>
      <p:ext uri="{BB962C8B-B14F-4D97-AF65-F5344CB8AC3E}">
        <p14:creationId xmlns:p14="http://schemas.microsoft.com/office/powerpoint/2010/main" val="106216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3760-0198-54FE-4F2C-A114AEBD25F9}"/>
              </a:ext>
            </a:extLst>
          </p:cNvPr>
          <p:cNvSpPr>
            <a:spLocks noGrp="1"/>
          </p:cNvSpPr>
          <p:nvPr>
            <p:ph type="title"/>
          </p:nvPr>
        </p:nvSpPr>
        <p:spPr/>
        <p:txBody>
          <a:bodyPr/>
          <a:lstStyle/>
          <a:p>
            <a:r>
              <a:rPr lang="en-GB" dirty="0">
                <a:cs typeface="Calibri Light"/>
              </a:rPr>
              <a:t>PMI</a:t>
            </a:r>
            <a:endParaRPr lang="en-US" dirty="0"/>
          </a:p>
        </p:txBody>
      </p:sp>
      <p:graphicFrame>
        <p:nvGraphicFramePr>
          <p:cNvPr id="5" name="Table 5">
            <a:extLst>
              <a:ext uri="{FF2B5EF4-FFF2-40B4-BE49-F238E27FC236}">
                <a16:creationId xmlns:a16="http://schemas.microsoft.com/office/drawing/2014/main" id="{01AF8D2F-DC8E-4E7F-78B2-BB8D11D3340E}"/>
              </a:ext>
            </a:extLst>
          </p:cNvPr>
          <p:cNvGraphicFramePr>
            <a:graphicFrameLocks noGrp="1"/>
          </p:cNvGraphicFramePr>
          <p:nvPr>
            <p:ph sz="half" idx="1"/>
            <p:extLst>
              <p:ext uri="{D42A27DB-BD31-4B8C-83A1-F6EECF244321}">
                <p14:modId xmlns:p14="http://schemas.microsoft.com/office/powerpoint/2010/main" val="3955182135"/>
              </p:ext>
            </p:extLst>
          </p:nvPr>
        </p:nvGraphicFramePr>
        <p:xfrm>
          <a:off x="838200" y="1825625"/>
          <a:ext cx="5181600" cy="399758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352307276"/>
                    </a:ext>
                  </a:extLst>
                </a:gridCol>
                <a:gridCol w="2590800">
                  <a:extLst>
                    <a:ext uri="{9D8B030D-6E8A-4147-A177-3AD203B41FA5}">
                      <a16:colId xmlns:a16="http://schemas.microsoft.com/office/drawing/2014/main" val="2060784895"/>
                    </a:ext>
                  </a:extLst>
                </a:gridCol>
              </a:tblGrid>
              <a:tr h="1324642">
                <a:tc>
                  <a:txBody>
                    <a:bodyPr/>
                    <a:lstStyle/>
                    <a:p>
                      <a:r>
                        <a:rPr lang="en-GB" sz="2400" b="0" dirty="0">
                          <a:solidFill>
                            <a:schemeClr val="tx1"/>
                          </a:solidFill>
                        </a:rPr>
                        <a:t>Plus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GB" sz="24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13404430"/>
                  </a:ext>
                </a:extLst>
              </a:tr>
              <a:tr h="1300988">
                <a:tc>
                  <a:txBody>
                    <a:bodyPr/>
                    <a:lstStyle/>
                    <a:p>
                      <a:r>
                        <a:rPr lang="en-GB" sz="2400" b="0" dirty="0">
                          <a:solidFill>
                            <a:schemeClr val="tx1"/>
                          </a:solidFill>
                        </a:rPr>
                        <a:t>Minus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GB" sz="24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57020411"/>
                  </a:ext>
                </a:extLst>
              </a:tr>
              <a:tr h="1371950">
                <a:tc>
                  <a:txBody>
                    <a:bodyPr/>
                    <a:lstStyle/>
                    <a:p>
                      <a:r>
                        <a:rPr lang="en-GB" sz="2400" b="0" dirty="0">
                          <a:solidFill>
                            <a:schemeClr val="tx1"/>
                          </a:solidFill>
                        </a:rPr>
                        <a:t>Interesting</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GB" sz="24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83591295"/>
                  </a:ext>
                </a:extLst>
              </a:tr>
            </a:tbl>
          </a:graphicData>
        </a:graphic>
      </p:graphicFrame>
      <p:sp>
        <p:nvSpPr>
          <p:cNvPr id="4" name="Content Placeholder 3">
            <a:extLst>
              <a:ext uri="{FF2B5EF4-FFF2-40B4-BE49-F238E27FC236}">
                <a16:creationId xmlns:a16="http://schemas.microsoft.com/office/drawing/2014/main" id="{2D3ABDD6-5302-16FF-9E34-C5A21FCF7EB4}"/>
              </a:ext>
            </a:extLst>
          </p:cNvPr>
          <p:cNvSpPr>
            <a:spLocks noGrp="1"/>
          </p:cNvSpPr>
          <p:nvPr>
            <p:ph sz="half" idx="2"/>
          </p:nvPr>
        </p:nvSpPr>
        <p:spPr>
          <a:xfrm>
            <a:off x="6172200" y="1825625"/>
            <a:ext cx="5181600" cy="2919304"/>
          </a:xfrm>
        </p:spPr>
        <p:txBody>
          <a:bodyPr vert="horz" lIns="91440" tIns="45720" rIns="91440" bIns="45720" rtlCol="0" anchor="t">
            <a:normAutofit/>
          </a:bodyPr>
          <a:lstStyle/>
          <a:p>
            <a:r>
              <a:rPr lang="en-GB" dirty="0">
                <a:cs typeface="Calibri"/>
              </a:rPr>
              <a:t>Plus- What I liked or thought might be useful</a:t>
            </a:r>
          </a:p>
          <a:p>
            <a:r>
              <a:rPr lang="en-GB" dirty="0">
                <a:cs typeface="Calibri"/>
              </a:rPr>
              <a:t>Minus – What I didn't like or thought to be unhelpful. </a:t>
            </a:r>
          </a:p>
          <a:p>
            <a:r>
              <a:rPr lang="en-GB" dirty="0">
                <a:cs typeface="Calibri"/>
              </a:rPr>
              <a:t>Interesting – Found interesting but was more neutral</a:t>
            </a:r>
          </a:p>
        </p:txBody>
      </p:sp>
    </p:spTree>
    <p:extLst>
      <p:ext uri="{BB962C8B-B14F-4D97-AF65-F5344CB8AC3E}">
        <p14:creationId xmlns:p14="http://schemas.microsoft.com/office/powerpoint/2010/main" val="170734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7041" y="1337137"/>
            <a:ext cx="11530641" cy="1593228"/>
          </a:xfrm>
        </p:spPr>
        <p:txBody>
          <a:bodyPr/>
          <a:lstStyle/>
          <a:p>
            <a:r>
              <a:rPr lang="en-GB" sz="5400" dirty="0"/>
              <a:t>Excellence in Headship Learn</a:t>
            </a:r>
            <a:br>
              <a:rPr lang="en-GB" sz="5400" dirty="0"/>
            </a:br>
            <a:r>
              <a:rPr lang="en-GB" sz="5400" dirty="0"/>
              <a:t>Interdisciplinary Learning - How</a:t>
            </a:r>
          </a:p>
        </p:txBody>
      </p:sp>
      <p:sp>
        <p:nvSpPr>
          <p:cNvPr id="3" name="Content Placeholder 2"/>
          <p:cNvSpPr>
            <a:spLocks noGrp="1"/>
          </p:cNvSpPr>
          <p:nvPr>
            <p:ph type="subTitle" idx="1"/>
          </p:nvPr>
        </p:nvSpPr>
        <p:spPr/>
        <p:txBody>
          <a:bodyPr>
            <a:normAutofit lnSpcReduction="10000"/>
          </a:bodyPr>
          <a:lstStyle/>
          <a:p>
            <a:pPr marL="0" indent="0">
              <a:buNone/>
            </a:pPr>
            <a:endParaRPr lang="en-GB" sz="3200" dirty="0">
              <a:latin typeface="Arial" panose="020B0604020202020204" pitchFamily="34" charset="0"/>
              <a:cs typeface="Arial" panose="020B0604020202020204" pitchFamily="34" charset="0"/>
            </a:endParaRPr>
          </a:p>
          <a:p>
            <a:pPr marL="0" indent="0">
              <a:buNone/>
            </a:pPr>
            <a:endParaRPr lang="en-GB" sz="3200" dirty="0">
              <a:latin typeface="Arial" panose="020B0604020202020204" pitchFamily="34" charset="0"/>
              <a:cs typeface="Arial" panose="020B0604020202020204" pitchFamily="34" charset="0"/>
            </a:endParaRPr>
          </a:p>
          <a:p>
            <a:pPr marL="0" indent="0">
              <a:buNone/>
            </a:pPr>
            <a:r>
              <a:rPr lang="en-GB" sz="3200" dirty="0">
                <a:latin typeface="Arial" panose="020B0604020202020204" pitchFamily="34" charset="0"/>
                <a:cs typeface="Arial" panose="020B0604020202020204" pitchFamily="34" charset="0"/>
              </a:rPr>
              <a:t>	</a:t>
            </a:r>
          </a:p>
          <a:p>
            <a:pPr marL="0" indent="0">
              <a:buNone/>
            </a:pPr>
            <a:endParaRPr lang="en-GB" sz="3200" dirty="0">
              <a:latin typeface="Arial" panose="020B0604020202020204" pitchFamily="34" charset="0"/>
              <a:cs typeface="Arial" panose="020B0604020202020204" pitchFamily="34" charset="0"/>
            </a:endParaRPr>
          </a:p>
          <a:p>
            <a:pPr marL="0" indent="0">
              <a:buNone/>
            </a:pPr>
            <a:endParaRPr lang="en-GB" sz="3200" dirty="0">
              <a:latin typeface="Arial" panose="020B0604020202020204" pitchFamily="34" charset="0"/>
              <a:cs typeface="Arial" panose="020B0604020202020204" pitchFamily="34" charset="0"/>
            </a:endParaRPr>
          </a:p>
          <a:p>
            <a:pPr marL="0" indent="0">
              <a:buNone/>
            </a:pPr>
            <a:endParaRPr lang="en-GB" sz="3200" dirty="0">
              <a:latin typeface="Arial" panose="020B0604020202020204" pitchFamily="34" charset="0"/>
              <a:cs typeface="Arial" panose="020B0604020202020204" pitchFamily="34" charset="0"/>
            </a:endParaRPr>
          </a:p>
          <a:p>
            <a:pPr marL="0" indent="0">
              <a:buNone/>
            </a:pPr>
            <a:endParaRPr lang="en-GB" sz="3200" b="1" dirty="0">
              <a:solidFill>
                <a:srgbClr val="0070C0"/>
              </a:solidFill>
            </a:endParaRPr>
          </a:p>
          <a:p>
            <a:pPr marL="0" indent="0">
              <a:buNone/>
            </a:pPr>
            <a:endParaRPr lang="en-GB" dirty="0"/>
          </a:p>
          <a:p>
            <a:pPr marL="0" indent="0">
              <a:buNone/>
            </a:pPr>
            <a:endParaRPr lang="en-GB" dirty="0"/>
          </a:p>
          <a:p>
            <a:pPr marL="0" indent="0">
              <a:buNone/>
            </a:pPr>
            <a:endParaRPr lang="en-GB" dirty="0"/>
          </a:p>
        </p:txBody>
      </p:sp>
      <p:sp>
        <p:nvSpPr>
          <p:cNvPr id="5" name="Text Box 8"/>
          <p:cNvSpPr txBox="1"/>
          <p:nvPr/>
        </p:nvSpPr>
        <p:spPr>
          <a:xfrm>
            <a:off x="7188871" y="6325883"/>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sp>
        <p:nvSpPr>
          <p:cNvPr id="4" name="TextBox 3"/>
          <p:cNvSpPr txBox="1"/>
          <p:nvPr/>
        </p:nvSpPr>
        <p:spPr>
          <a:xfrm>
            <a:off x="6998372" y="2353188"/>
            <a:ext cx="4121555" cy="369332"/>
          </a:xfrm>
          <a:prstGeom prst="rect">
            <a:avLst/>
          </a:prstGeom>
          <a:noFill/>
        </p:spPr>
        <p:txBody>
          <a:bodyPr wrap="square" rtlCol="0">
            <a:spAutoFit/>
          </a:bodyPr>
          <a:lstStyle/>
          <a:p>
            <a:endParaRPr lang="en-GB"/>
          </a:p>
        </p:txBody>
      </p:sp>
      <p:grpSp>
        <p:nvGrpSpPr>
          <p:cNvPr id="2" name="Group 1"/>
          <p:cNvGrpSpPr/>
          <p:nvPr/>
        </p:nvGrpSpPr>
        <p:grpSpPr>
          <a:xfrm>
            <a:off x="3" y="5828637"/>
            <a:ext cx="12370468" cy="1318010"/>
            <a:chOff x="3" y="5828637"/>
            <a:chExt cx="12370468" cy="1318010"/>
          </a:xfrm>
        </p:grpSpPr>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828637"/>
              <a:ext cx="12209380" cy="1029367"/>
            </a:xfrm>
            <a:prstGeom prst="rect">
              <a:avLst/>
            </a:prstGeom>
          </p:spPr>
        </p:pic>
        <p:sp>
          <p:nvSpPr>
            <p:cNvPr id="9" name="Text Box 8"/>
            <p:cNvSpPr txBox="1"/>
            <p:nvPr/>
          </p:nvSpPr>
          <p:spPr>
            <a:xfrm>
              <a:off x="7341271" y="6478283"/>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grpSp>
      <p:pic>
        <p:nvPicPr>
          <p:cNvPr id="7" name="Picture 9" descr="A close up of a card&#10;&#10;Description automatically generated">
            <a:extLst>
              <a:ext uri="{FF2B5EF4-FFF2-40B4-BE49-F238E27FC236}">
                <a16:creationId xmlns:a16="http://schemas.microsoft.com/office/drawing/2014/main" id="{F80788F4-F885-46CF-85FF-6805D931C67B}"/>
              </a:ext>
            </a:extLst>
          </p:cNvPr>
          <p:cNvPicPr>
            <a:picLocks noChangeAspect="1"/>
          </p:cNvPicPr>
          <p:nvPr/>
        </p:nvPicPr>
        <p:blipFill>
          <a:blip r:embed="rId4"/>
          <a:stretch>
            <a:fillRect/>
          </a:stretch>
        </p:blipFill>
        <p:spPr>
          <a:xfrm>
            <a:off x="3683687" y="2934240"/>
            <a:ext cx="4813539" cy="3165005"/>
          </a:xfrm>
          <a:prstGeom prst="rect">
            <a:avLst/>
          </a:prstGeom>
        </p:spPr>
      </p:pic>
      <p:pic>
        <p:nvPicPr>
          <p:cNvPr id="10" name="Picture 10" descr="A picture containing food, drawing&#10;&#10;Description automatically generated">
            <a:extLst>
              <a:ext uri="{FF2B5EF4-FFF2-40B4-BE49-F238E27FC236}">
                <a16:creationId xmlns:a16="http://schemas.microsoft.com/office/drawing/2014/main" id="{FE995BC5-5706-4543-A1CE-EF97AB29B374}"/>
              </a:ext>
            </a:extLst>
          </p:cNvPr>
          <p:cNvPicPr>
            <a:picLocks noChangeAspect="1"/>
          </p:cNvPicPr>
          <p:nvPr/>
        </p:nvPicPr>
        <p:blipFill>
          <a:blip r:embed="rId5"/>
          <a:stretch>
            <a:fillRect/>
          </a:stretch>
        </p:blipFill>
        <p:spPr>
          <a:xfrm>
            <a:off x="409460" y="229094"/>
            <a:ext cx="2568767" cy="955643"/>
          </a:xfrm>
          <a:prstGeom prst="rect">
            <a:avLst/>
          </a:prstGeom>
        </p:spPr>
      </p:pic>
    </p:spTree>
    <p:extLst>
      <p:ext uri="{BB962C8B-B14F-4D97-AF65-F5344CB8AC3E}">
        <p14:creationId xmlns:p14="http://schemas.microsoft.com/office/powerpoint/2010/main" val="3978905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graphicFrame>
        <p:nvGraphicFramePr>
          <p:cNvPr id="6" name="Table 5"/>
          <p:cNvGraphicFramePr>
            <a:graphicFrameLocks noGrp="1"/>
          </p:cNvGraphicFramePr>
          <p:nvPr/>
        </p:nvGraphicFramePr>
        <p:xfrm>
          <a:off x="990462" y="349871"/>
          <a:ext cx="10193695" cy="5776514"/>
        </p:xfrm>
        <a:graphic>
          <a:graphicData uri="http://schemas.openxmlformats.org/drawingml/2006/table">
            <a:tbl>
              <a:tblPr>
                <a:tableStyleId>{5C22544A-7EE6-4342-B048-85BDC9FD1C3A}</a:tableStyleId>
              </a:tblPr>
              <a:tblGrid>
                <a:gridCol w="6113091">
                  <a:extLst>
                    <a:ext uri="{9D8B030D-6E8A-4147-A177-3AD203B41FA5}">
                      <a16:colId xmlns:a16="http://schemas.microsoft.com/office/drawing/2014/main" val="4109974253"/>
                    </a:ext>
                  </a:extLst>
                </a:gridCol>
                <a:gridCol w="1969946">
                  <a:extLst>
                    <a:ext uri="{9D8B030D-6E8A-4147-A177-3AD203B41FA5}">
                      <a16:colId xmlns:a16="http://schemas.microsoft.com/office/drawing/2014/main" val="904029764"/>
                    </a:ext>
                  </a:extLst>
                </a:gridCol>
                <a:gridCol w="2110658">
                  <a:extLst>
                    <a:ext uri="{9D8B030D-6E8A-4147-A177-3AD203B41FA5}">
                      <a16:colId xmlns:a16="http://schemas.microsoft.com/office/drawing/2014/main" val="4277435630"/>
                    </a:ext>
                  </a:extLst>
                </a:gridCol>
              </a:tblGrid>
              <a:tr h="1325038">
                <a:tc>
                  <a:txBody>
                    <a:bodyPr/>
                    <a:lstStyle/>
                    <a:p>
                      <a:pPr>
                        <a:lnSpc>
                          <a:spcPct val="115000"/>
                        </a:lnSpc>
                        <a:spcBef>
                          <a:spcPts val="1000"/>
                        </a:spcBef>
                        <a:spcAft>
                          <a:spcPts val="0"/>
                        </a:spcAft>
                      </a:pPr>
                      <a:r>
                        <a:rPr lang="en-GB" sz="1400">
                          <a:effectLst/>
                        </a:rPr>
                        <a:t>✅: Required</a:t>
                      </a:r>
                    </a:p>
                    <a:p>
                      <a:pPr>
                        <a:lnSpc>
                          <a:spcPct val="115000"/>
                        </a:lnSpc>
                        <a:spcBef>
                          <a:spcPts val="1000"/>
                        </a:spcBef>
                        <a:spcAft>
                          <a:spcPts val="0"/>
                        </a:spcAft>
                      </a:pPr>
                      <a:r>
                        <a:rPr lang="en-GB" sz="1400">
                          <a:effectLst/>
                        </a:rPr>
                        <a:t>✓ : May include</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Bef>
                          <a:spcPts val="1000"/>
                        </a:spcBef>
                        <a:spcAft>
                          <a:spcPts val="0"/>
                        </a:spcAft>
                      </a:pPr>
                      <a:r>
                        <a:rPr lang="en-GB" sz="1400">
                          <a:effectLst/>
                        </a:rPr>
                        <a:t>Interdisciplinary Learning</a:t>
                      </a:r>
                    </a:p>
                    <a:p>
                      <a:pPr>
                        <a:lnSpc>
                          <a:spcPct val="115000"/>
                        </a:lnSpc>
                        <a:spcBef>
                          <a:spcPts val="1000"/>
                        </a:spcBef>
                        <a:spcAft>
                          <a:spcPts val="0"/>
                        </a:spcAft>
                      </a:pPr>
                      <a:r>
                        <a:rPr lang="en-GB" sz="1400">
                          <a:effectLst/>
                        </a:rPr>
                        <a:t>(e.g. several disciplines collaborate on one project)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Bef>
                          <a:spcPts val="1000"/>
                        </a:spcBef>
                        <a:spcAft>
                          <a:spcPts val="0"/>
                        </a:spcAft>
                      </a:pPr>
                      <a:r>
                        <a:rPr lang="en-GB" sz="1400">
                          <a:effectLst/>
                        </a:rPr>
                        <a:t>Multi-disciplinary learning</a:t>
                      </a:r>
                    </a:p>
                    <a:p>
                      <a:pPr>
                        <a:lnSpc>
                          <a:spcPct val="115000"/>
                        </a:lnSpc>
                        <a:spcBef>
                          <a:spcPts val="1000"/>
                        </a:spcBef>
                        <a:spcAft>
                          <a:spcPts val="0"/>
                        </a:spcAft>
                      </a:pPr>
                      <a:r>
                        <a:rPr lang="en-GB" sz="1400">
                          <a:effectLst/>
                        </a:rPr>
                        <a:t>(e.g. several disciplines contribute to a project)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3473"/>
                  </a:ext>
                </a:extLst>
              </a:tr>
              <a:tr h="404677">
                <a:tc>
                  <a:txBody>
                    <a:bodyPr/>
                    <a:lstStyle/>
                    <a:p>
                      <a:pPr>
                        <a:lnSpc>
                          <a:spcPct val="115000"/>
                        </a:lnSpc>
                        <a:spcBef>
                          <a:spcPts val="1000"/>
                        </a:spcBef>
                        <a:spcAft>
                          <a:spcPts val="0"/>
                        </a:spcAft>
                      </a:pPr>
                      <a:r>
                        <a:rPr lang="en-GB" sz="1400">
                          <a:effectLst/>
                        </a:rPr>
                        <a:t>Practitioners from different curricular areas plan together.</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7116513"/>
                  </a:ext>
                </a:extLst>
              </a:tr>
              <a:tr h="800160">
                <a:tc>
                  <a:txBody>
                    <a:bodyPr/>
                    <a:lstStyle/>
                    <a:p>
                      <a:pPr>
                        <a:lnSpc>
                          <a:spcPct val="115000"/>
                        </a:lnSpc>
                        <a:spcBef>
                          <a:spcPts val="1000"/>
                        </a:spcBef>
                        <a:spcAft>
                          <a:spcPts val="0"/>
                        </a:spcAft>
                      </a:pPr>
                      <a:r>
                        <a:rPr lang="en-GB" sz="1400">
                          <a:effectLst/>
                        </a:rPr>
                        <a:t>Learning is generally framed as projects, </a:t>
                      </a:r>
                    </a:p>
                    <a:p>
                      <a:pPr>
                        <a:lnSpc>
                          <a:spcPct val="115000"/>
                        </a:lnSpc>
                        <a:spcBef>
                          <a:spcPts val="1000"/>
                        </a:spcBef>
                        <a:spcAft>
                          <a:spcPts val="0"/>
                        </a:spcAft>
                      </a:pPr>
                      <a:r>
                        <a:rPr lang="en-GB" sz="1400">
                          <a:effectLst/>
                        </a:rPr>
                        <a:t>and may use Project-Based Learning planning tools and approaches.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95762"/>
                  </a:ext>
                </a:extLst>
              </a:tr>
              <a:tr h="404677">
                <a:tc>
                  <a:txBody>
                    <a:bodyPr/>
                    <a:lstStyle/>
                    <a:p>
                      <a:pPr>
                        <a:lnSpc>
                          <a:spcPct val="115000"/>
                        </a:lnSpc>
                        <a:spcBef>
                          <a:spcPts val="1000"/>
                        </a:spcBef>
                        <a:spcAft>
                          <a:spcPts val="0"/>
                        </a:spcAft>
                      </a:pPr>
                      <a:r>
                        <a:rPr lang="en-GB" sz="1400">
                          <a:effectLst/>
                        </a:rPr>
                        <a:t>Planning connects disciplines and project outcomes across the four contexts.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724829"/>
                  </a:ext>
                </a:extLst>
              </a:tr>
              <a:tr h="634109">
                <a:tc>
                  <a:txBody>
                    <a:bodyPr/>
                    <a:lstStyle/>
                    <a:p>
                      <a:pPr>
                        <a:lnSpc>
                          <a:spcPct val="115000"/>
                        </a:lnSpc>
                        <a:spcBef>
                          <a:spcPts val="1000"/>
                        </a:spcBef>
                        <a:spcAft>
                          <a:spcPts val="0"/>
                        </a:spcAft>
                      </a:pPr>
                      <a:r>
                        <a:rPr lang="en-GB" sz="1400">
                          <a:effectLst/>
                        </a:rPr>
                        <a:t>Discipline knowledge, understanding and skills are necessary and directed towards the project’s outcomes.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495004"/>
                  </a:ext>
                </a:extLst>
              </a:tr>
              <a:tr h="634109">
                <a:tc>
                  <a:txBody>
                    <a:bodyPr/>
                    <a:lstStyle/>
                    <a:p>
                      <a:pPr>
                        <a:lnSpc>
                          <a:spcPct val="115000"/>
                        </a:lnSpc>
                        <a:spcBef>
                          <a:spcPts val="1000"/>
                        </a:spcBef>
                        <a:spcAft>
                          <a:spcPts val="0"/>
                        </a:spcAft>
                      </a:pPr>
                      <a:r>
                        <a:rPr lang="en-GB" sz="1400">
                          <a:effectLst/>
                        </a:rPr>
                        <a:t>Prior knowledge and skills are transferred and applied to new problems, challenges or contexts.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8801564"/>
                  </a:ext>
                </a:extLst>
              </a:tr>
              <a:tr h="359713">
                <a:tc>
                  <a:txBody>
                    <a:bodyPr/>
                    <a:lstStyle/>
                    <a:p>
                      <a:pPr>
                        <a:lnSpc>
                          <a:spcPct val="115000"/>
                        </a:lnSpc>
                        <a:spcBef>
                          <a:spcPts val="1000"/>
                        </a:spcBef>
                        <a:spcAft>
                          <a:spcPts val="0"/>
                        </a:spcAft>
                      </a:pPr>
                      <a:r>
                        <a:rPr lang="en-GB" sz="1400">
                          <a:effectLst/>
                        </a:rPr>
                        <a:t>New knowledge and skills are encountered.</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641694"/>
                  </a:ext>
                </a:extLst>
              </a:tr>
              <a:tr h="404677">
                <a:tc>
                  <a:txBody>
                    <a:bodyPr/>
                    <a:lstStyle/>
                    <a:p>
                      <a:pPr>
                        <a:lnSpc>
                          <a:spcPct val="115000"/>
                        </a:lnSpc>
                        <a:spcBef>
                          <a:spcPts val="1000"/>
                        </a:spcBef>
                        <a:spcAft>
                          <a:spcPts val="0"/>
                        </a:spcAft>
                      </a:pPr>
                      <a:r>
                        <a:rPr lang="en-GB" sz="1400">
                          <a:effectLst/>
                        </a:rPr>
                        <a:t>Learners take planned time to reflect on connections between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951993"/>
                  </a:ext>
                </a:extLst>
              </a:tr>
              <a:tr h="404677">
                <a:tc>
                  <a:txBody>
                    <a:bodyPr/>
                    <a:lstStyle/>
                    <a:p>
                      <a:pPr>
                        <a:lnSpc>
                          <a:spcPct val="115000"/>
                        </a:lnSpc>
                        <a:spcBef>
                          <a:spcPts val="1000"/>
                        </a:spcBef>
                        <a:spcAft>
                          <a:spcPts val="0"/>
                        </a:spcAft>
                      </a:pPr>
                      <a:r>
                        <a:rPr lang="en-GB" sz="1400">
                          <a:effectLst/>
                        </a:rPr>
                        <a:t>Learners reach each outcome using several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458530"/>
                  </a:ext>
                </a:extLst>
              </a:tr>
              <a:tr h="404677">
                <a:tc>
                  <a:txBody>
                    <a:bodyPr/>
                    <a:lstStyle/>
                    <a:p>
                      <a:pPr>
                        <a:lnSpc>
                          <a:spcPct val="115000"/>
                        </a:lnSpc>
                        <a:spcBef>
                          <a:spcPts val="1000"/>
                        </a:spcBef>
                        <a:spcAft>
                          <a:spcPts val="0"/>
                        </a:spcAft>
                      </a:pPr>
                      <a:r>
                        <a:rPr lang="en-GB" sz="1400">
                          <a:effectLst/>
                        </a:rPr>
                        <a:t>Assessment of the learning is shared between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9949112"/>
                  </a:ext>
                </a:extLst>
              </a:tr>
            </a:tbl>
          </a:graphicData>
        </a:graphic>
      </p:graphicFrame>
      <p:sp>
        <p:nvSpPr>
          <p:cNvPr id="2" name="Rectangle 1"/>
          <p:cNvSpPr/>
          <p:nvPr/>
        </p:nvSpPr>
        <p:spPr>
          <a:xfrm>
            <a:off x="990462" y="6241965"/>
            <a:ext cx="8667750" cy="369332"/>
          </a:xfrm>
          <a:prstGeom prst="rect">
            <a:avLst/>
          </a:prstGeom>
        </p:spPr>
        <p:txBody>
          <a:bodyPr wrap="square">
            <a:spAutoFit/>
          </a:bodyPr>
          <a:lstStyle/>
          <a:p>
            <a:r>
              <a:rPr lang="en-GB" b="1"/>
              <a:t>(</a:t>
            </a:r>
            <a:r>
              <a:rPr lang="en-GB" b="1" i="1"/>
              <a:t>Interdisciplinary Learning: ambitious learning for an increasingly complex world</a:t>
            </a:r>
            <a:r>
              <a:rPr lang="en-GB"/>
              <a:t>, </a:t>
            </a:r>
            <a:r>
              <a:rPr lang="en-GB" b="1"/>
              <a:t>page 5)</a:t>
            </a:r>
          </a:p>
        </p:txBody>
      </p:sp>
    </p:spTree>
    <p:extLst>
      <p:ext uri="{BB962C8B-B14F-4D97-AF65-F5344CB8AC3E}">
        <p14:creationId xmlns:p14="http://schemas.microsoft.com/office/powerpoint/2010/main" val="940871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13424D6F-978B-05AC-8235-699362D54597}"/>
              </a:ext>
            </a:extLst>
          </p:cNvPr>
          <p:cNvPicPr>
            <a:picLocks noChangeAspect="1"/>
          </p:cNvPicPr>
          <p:nvPr/>
        </p:nvPicPr>
        <p:blipFill>
          <a:blip r:embed="rId3"/>
          <a:stretch>
            <a:fillRect/>
          </a:stretch>
        </p:blipFill>
        <p:spPr>
          <a:xfrm>
            <a:off x="1685733" y="305764"/>
            <a:ext cx="5386111" cy="5958927"/>
          </a:xfrm>
          <a:prstGeom prst="rect">
            <a:avLst/>
          </a:prstGeom>
        </p:spPr>
      </p:pic>
      <p:sp>
        <p:nvSpPr>
          <p:cNvPr id="3" name="TextBox 2">
            <a:extLst>
              <a:ext uri="{FF2B5EF4-FFF2-40B4-BE49-F238E27FC236}">
                <a16:creationId xmlns:a16="http://schemas.microsoft.com/office/drawing/2014/main" id="{ED76EA08-A47B-058F-A7E9-3B9DEC1769A8}"/>
              </a:ext>
            </a:extLst>
          </p:cNvPr>
          <p:cNvSpPr txBox="1"/>
          <p:nvPr/>
        </p:nvSpPr>
        <p:spPr>
          <a:xfrm>
            <a:off x="8448136" y="194957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hlinkClick r:id="rId4"/>
              </a:rPr>
              <a:t>What</a:t>
            </a:r>
            <a:r>
              <a:rPr lang="en-GB" sz="2400" dirty="0">
                <a:ea typeface="+mn-lt"/>
                <a:cs typeface="+mn-lt"/>
                <a:hlinkClick r:id="rId4"/>
              </a:rPr>
              <a:t> is Project Based Learning? | PBLWorks</a:t>
            </a:r>
            <a:endParaRPr lang="en-GB" sz="2400" dirty="0">
              <a:cs typeface="Calibri"/>
            </a:endParaRPr>
          </a:p>
        </p:txBody>
      </p:sp>
    </p:spTree>
    <p:extLst>
      <p:ext uri="{BB962C8B-B14F-4D97-AF65-F5344CB8AC3E}">
        <p14:creationId xmlns:p14="http://schemas.microsoft.com/office/powerpoint/2010/main" val="318295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67AD35-0394-BC4B-F884-142FDA6B3C22}"/>
              </a:ext>
            </a:extLst>
          </p:cNvPr>
          <p:cNvSpPr>
            <a:spLocks noGrp="1"/>
          </p:cNvSpPr>
          <p:nvPr>
            <p:ph type="title"/>
          </p:nvPr>
        </p:nvSpPr>
        <p:spPr>
          <a:xfrm>
            <a:off x="686834" y="1153572"/>
            <a:ext cx="3200400" cy="4461163"/>
          </a:xfrm>
        </p:spPr>
        <p:txBody>
          <a:bodyPr>
            <a:normAutofit/>
          </a:bodyPr>
          <a:lstStyle/>
          <a:p>
            <a:r>
              <a:rPr lang="en-GB">
                <a:solidFill>
                  <a:srgbClr val="FFFFFF"/>
                </a:solidFill>
                <a:ea typeface="Calibri Light"/>
                <a:cs typeface="Calibri Light"/>
              </a:rPr>
              <a:t>4 key ideas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E16490-CCD3-F944-3F49-7CC4688DCD20}"/>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GB" sz="2600">
                <a:ea typeface="+mn-lt"/>
                <a:cs typeface="+mn-lt"/>
              </a:rPr>
              <a:t>There is no such thing as a bad idea from students in a classroom setting (no matter how creative or ambitious)</a:t>
            </a:r>
            <a:endParaRPr lang="en-GB" sz="2600">
              <a:ea typeface="Calibri" panose="020F0502020204030204"/>
              <a:cs typeface="Calibri" panose="020F0502020204030204"/>
            </a:endParaRPr>
          </a:p>
          <a:p>
            <a:r>
              <a:rPr lang="en-GB" sz="2600">
                <a:ea typeface="+mn-lt"/>
                <a:cs typeface="+mn-lt"/>
              </a:rPr>
              <a:t>Students learn so much when they have to lead, teach, mentor, and support each other (this can’t be left solely up to only to teachers)</a:t>
            </a:r>
            <a:endParaRPr lang="en-GB" sz="2600"/>
          </a:p>
          <a:p>
            <a:r>
              <a:rPr lang="en-GB" sz="2600">
                <a:ea typeface="+mn-lt"/>
                <a:cs typeface="+mn-lt"/>
              </a:rPr>
              <a:t>Multimedia (</a:t>
            </a:r>
            <a:r>
              <a:rPr lang="en-GB" sz="2600" err="1">
                <a:ea typeface="+mn-lt"/>
                <a:cs typeface="+mn-lt"/>
              </a:rPr>
              <a:t>ie</a:t>
            </a:r>
            <a:r>
              <a:rPr lang="en-GB" sz="2600">
                <a:ea typeface="+mn-lt"/>
                <a:cs typeface="+mn-lt"/>
              </a:rPr>
              <a:t>. videos, websites, articles/blogs) is the base building block, but technology is the enabler not the driver (students are)</a:t>
            </a:r>
            <a:endParaRPr lang="en-GB" sz="2600"/>
          </a:p>
          <a:p>
            <a:r>
              <a:rPr lang="en-GB" sz="2600">
                <a:ea typeface="+mn-lt"/>
                <a:cs typeface="+mn-lt"/>
              </a:rPr>
              <a:t>There has to be a real, authentic audience beyond your classroom (break down those walls)</a:t>
            </a:r>
          </a:p>
          <a:p>
            <a:pPr marL="0" indent="0">
              <a:buNone/>
            </a:pPr>
            <a:r>
              <a:rPr lang="en-GB" sz="2600">
                <a:cs typeface="Calibri" panose="020F0502020204030204"/>
              </a:rPr>
              <a:t>PBL works</a:t>
            </a:r>
          </a:p>
        </p:txBody>
      </p:sp>
    </p:spTree>
    <p:extLst>
      <p:ext uri="{BB962C8B-B14F-4D97-AF65-F5344CB8AC3E}">
        <p14:creationId xmlns:p14="http://schemas.microsoft.com/office/powerpoint/2010/main" val="80983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A3DA83-A032-42F0-419C-82ECEFE1BDAF}"/>
              </a:ext>
            </a:extLst>
          </p:cNvPr>
          <p:cNvSpPr>
            <a:spLocks noGrp="1"/>
          </p:cNvSpPr>
          <p:nvPr>
            <p:ph type="title"/>
          </p:nvPr>
        </p:nvSpPr>
        <p:spPr>
          <a:xfrm>
            <a:off x="686834" y="1153572"/>
            <a:ext cx="3200400" cy="4461163"/>
          </a:xfrm>
        </p:spPr>
        <p:txBody>
          <a:bodyPr>
            <a:normAutofit/>
          </a:bodyPr>
          <a:lstStyle/>
          <a:p>
            <a:r>
              <a:rPr lang="en-GB">
                <a:solidFill>
                  <a:srgbClr val="FFFFFF"/>
                </a:solidFill>
                <a:ea typeface="Calibri Light"/>
                <a:cs typeface="Calibri Light"/>
              </a:rPr>
              <a:t>Planning IDL- Historical walking tours</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4F4AA6-D64C-5856-7081-BAA551A03A7C}"/>
              </a:ext>
            </a:extLst>
          </p:cNvPr>
          <p:cNvSpPr>
            <a:spLocks noGrp="1"/>
          </p:cNvSpPr>
          <p:nvPr>
            <p:ph idx="1"/>
          </p:nvPr>
        </p:nvSpPr>
        <p:spPr>
          <a:xfrm>
            <a:off x="4447308" y="318175"/>
            <a:ext cx="6906491" cy="6290108"/>
          </a:xfrm>
        </p:spPr>
        <p:txBody>
          <a:bodyPr vert="horz" lIns="91440" tIns="45720" rIns="91440" bIns="45720" rtlCol="0" anchor="ctr">
            <a:noAutofit/>
          </a:bodyPr>
          <a:lstStyle/>
          <a:p>
            <a:r>
              <a:rPr lang="en-GB" sz="1600" b="1" dirty="0">
                <a:ea typeface="+mn-lt"/>
                <a:cs typeface="+mn-lt"/>
              </a:rPr>
              <a:t>Consider Your Students</a:t>
            </a:r>
            <a:endParaRPr lang="en-GB" sz="1600" dirty="0">
              <a:ea typeface="Calibri" panose="020F0502020204030204"/>
              <a:cs typeface="Calibri" panose="020F0502020204030204"/>
            </a:endParaRPr>
          </a:p>
          <a:p>
            <a:pPr lvl="1"/>
            <a:r>
              <a:rPr lang="en-GB" sz="1600" dirty="0">
                <a:ea typeface="+mn-lt"/>
                <a:cs typeface="+mn-lt"/>
              </a:rPr>
              <a:t>What do students (and/or their families) already know about the history of their local community?</a:t>
            </a:r>
            <a:endParaRPr lang="en-GB" sz="1600">
              <a:cs typeface="Calibri"/>
            </a:endParaRPr>
          </a:p>
          <a:p>
            <a:pPr lvl="1"/>
            <a:r>
              <a:rPr lang="en-GB" sz="1600" dirty="0">
                <a:ea typeface="+mn-lt"/>
                <a:cs typeface="+mn-lt"/>
              </a:rPr>
              <a:t>How will you make this project meaningful to students who are newer to the community, as well as students whose families may have been in the community longer?</a:t>
            </a:r>
            <a:endParaRPr lang="en-GB" sz="1600">
              <a:cs typeface="Calibri"/>
            </a:endParaRPr>
          </a:p>
          <a:p>
            <a:pPr lvl="1"/>
            <a:r>
              <a:rPr lang="en-GB" sz="1600" dirty="0">
                <a:ea typeface="+mn-lt"/>
                <a:cs typeface="+mn-lt"/>
              </a:rPr>
              <a:t>How can you leverage, build on, and expand the perspectives that students are bringing to this conversation?</a:t>
            </a:r>
            <a:endParaRPr lang="en-GB" sz="1600">
              <a:cs typeface="Calibri"/>
            </a:endParaRPr>
          </a:p>
          <a:p>
            <a:r>
              <a:rPr lang="en-GB" sz="1600" b="1" dirty="0">
                <a:ea typeface="+mn-lt"/>
                <a:cs typeface="+mn-lt"/>
              </a:rPr>
              <a:t>Consider the Context</a:t>
            </a:r>
            <a:endParaRPr lang="en-GB" sz="1600">
              <a:cs typeface="Calibri"/>
            </a:endParaRPr>
          </a:p>
          <a:p>
            <a:pPr lvl="1"/>
            <a:r>
              <a:rPr lang="en-GB" sz="1600" dirty="0">
                <a:ea typeface="+mn-lt"/>
                <a:cs typeface="+mn-lt"/>
              </a:rPr>
              <a:t>What specific events would make the most sense to focus on given your community’s history and your state standards?</a:t>
            </a:r>
            <a:endParaRPr lang="en-GB" sz="1600">
              <a:cs typeface="Calibri"/>
            </a:endParaRPr>
          </a:p>
          <a:p>
            <a:pPr lvl="1"/>
            <a:r>
              <a:rPr lang="en-GB" sz="1600" dirty="0">
                <a:ea typeface="+mn-lt"/>
                <a:cs typeface="+mn-lt"/>
              </a:rPr>
              <a:t>What primary and secondary source materials might be available to support student learning about people and events in your local community? What might be missing and how will you fill that gap?</a:t>
            </a:r>
            <a:endParaRPr lang="en-GB" sz="1600">
              <a:cs typeface="Calibri"/>
            </a:endParaRPr>
          </a:p>
          <a:p>
            <a:pPr lvl="1"/>
            <a:r>
              <a:rPr lang="en-GB" sz="1600" dirty="0">
                <a:ea typeface="+mn-lt"/>
                <a:cs typeface="+mn-lt"/>
              </a:rPr>
              <a:t>What local experts (e.g., historians, elders, activists) or institutions (e.g., historical societies, universities, tribal councils, museums) could serve as partners in this project?</a:t>
            </a:r>
            <a:endParaRPr lang="en-GB" sz="1600">
              <a:cs typeface="Calibri"/>
            </a:endParaRPr>
          </a:p>
          <a:p>
            <a:r>
              <a:rPr lang="en-GB" sz="1600" b="1" dirty="0">
                <a:ea typeface="+mn-lt"/>
                <a:cs typeface="+mn-lt"/>
              </a:rPr>
              <a:t>Consider the Content &amp; Skills</a:t>
            </a:r>
            <a:endParaRPr lang="en-GB" sz="1600">
              <a:cs typeface="Calibri"/>
            </a:endParaRPr>
          </a:p>
          <a:p>
            <a:pPr lvl="1"/>
            <a:r>
              <a:rPr lang="en-GB" sz="1600" dirty="0">
                <a:ea typeface="+mn-lt"/>
                <a:cs typeface="+mn-lt"/>
              </a:rPr>
              <a:t>What models and examples of historical narratives and markers might you provide to students?</a:t>
            </a:r>
            <a:endParaRPr lang="en-GB" sz="1600">
              <a:cs typeface="Calibri"/>
            </a:endParaRPr>
          </a:p>
          <a:p>
            <a:pPr lvl="1"/>
            <a:r>
              <a:rPr lang="en-GB" sz="1600" dirty="0">
                <a:ea typeface="+mn-lt"/>
                <a:cs typeface="+mn-lt"/>
              </a:rPr>
              <a:t>How will you scaffold students’ research and writing skills throughout this project? What literacy strategies, graphic organizers, and feedback protocols can you use to support students and build their skills?</a:t>
            </a:r>
            <a:endParaRPr lang="en-GB" sz="1600">
              <a:cs typeface="Calibri"/>
            </a:endParaRPr>
          </a:p>
          <a:p>
            <a:pPr lvl="1"/>
            <a:r>
              <a:rPr lang="en-GB" sz="1600" dirty="0">
                <a:ea typeface="+mn-lt"/>
                <a:cs typeface="+mn-lt"/>
              </a:rPr>
              <a:t>How will you support your students in learning to hold and/or take on multiple perspectives? What might be challenging about this?</a:t>
            </a:r>
            <a:endParaRPr lang="en-GB" sz="1600">
              <a:cs typeface="Calibri"/>
            </a:endParaRPr>
          </a:p>
          <a:p>
            <a:pPr lvl="1"/>
            <a:endParaRPr lang="en-GB" sz="1000">
              <a:cs typeface="Calibri"/>
            </a:endParaRPr>
          </a:p>
          <a:p>
            <a:endParaRPr lang="en-GB" sz="1000">
              <a:ea typeface="Calibri"/>
              <a:cs typeface="Calibri"/>
            </a:endParaRPr>
          </a:p>
        </p:txBody>
      </p:sp>
    </p:spTree>
    <p:extLst>
      <p:ext uri="{BB962C8B-B14F-4D97-AF65-F5344CB8AC3E}">
        <p14:creationId xmlns:p14="http://schemas.microsoft.com/office/powerpoint/2010/main" val="3151020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EFB46-BDDF-34A1-F6FB-C61F5A147ED1}"/>
              </a:ext>
            </a:extLst>
          </p:cNvPr>
          <p:cNvSpPr>
            <a:spLocks noGrp="1"/>
          </p:cNvSpPr>
          <p:nvPr>
            <p:ph type="title"/>
          </p:nvPr>
        </p:nvSpPr>
        <p:spPr>
          <a:xfrm>
            <a:off x="686834" y="1153572"/>
            <a:ext cx="3200400" cy="4461163"/>
          </a:xfrm>
        </p:spPr>
        <p:txBody>
          <a:bodyPr>
            <a:normAutofit/>
          </a:bodyPr>
          <a:lstStyle/>
          <a:p>
            <a:r>
              <a:rPr lang="en-GB">
                <a:solidFill>
                  <a:srgbClr val="FFFFFF"/>
                </a:solidFill>
                <a:ea typeface="Calibri Light"/>
                <a:cs typeface="Calibri Light"/>
              </a:rPr>
              <a:t>Evidencing IDL - major products</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C5421EE-DF50-0A2A-96C4-8FD29B5BB391}"/>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GB" sz="2400" b="1" dirty="0">
                <a:ea typeface="+mn-lt"/>
                <a:cs typeface="+mn-lt"/>
              </a:rPr>
              <a:t>Individual Products</a:t>
            </a:r>
            <a:endParaRPr lang="en-GB" sz="2400" dirty="0">
              <a:ea typeface="Calibri" panose="020F0502020204030204"/>
              <a:cs typeface="Calibri" panose="020F0502020204030204"/>
            </a:endParaRPr>
          </a:p>
          <a:p>
            <a:r>
              <a:rPr lang="en-GB" sz="2400" dirty="0">
                <a:ea typeface="+mn-lt"/>
                <a:cs typeface="+mn-lt"/>
              </a:rPr>
              <a:t>Individual output –personal response</a:t>
            </a:r>
            <a:endParaRPr lang="en-GB" sz="2400" dirty="0">
              <a:cs typeface="Calibri" panose="020F0502020204030204"/>
            </a:endParaRPr>
          </a:p>
          <a:p>
            <a:r>
              <a:rPr lang="en-GB" sz="2400" dirty="0">
                <a:ea typeface="+mn-lt"/>
                <a:cs typeface="+mn-lt"/>
              </a:rPr>
              <a:t>Personal reflection explaining how the photo from the team essay inspired the creation of the personal response</a:t>
            </a:r>
            <a:endParaRPr lang="en-GB" sz="2400" dirty="0"/>
          </a:p>
          <a:p>
            <a:r>
              <a:rPr lang="en-GB" sz="2400" dirty="0">
                <a:ea typeface="+mn-lt"/>
                <a:cs typeface="+mn-lt"/>
              </a:rPr>
              <a:t>Reflection on the process of learning</a:t>
            </a:r>
          </a:p>
          <a:p>
            <a:r>
              <a:rPr lang="en-GB" sz="2400" b="1" dirty="0">
                <a:ea typeface="+mn-lt"/>
                <a:cs typeface="+mn-lt"/>
              </a:rPr>
              <a:t>Team/Whole Class Products</a:t>
            </a:r>
            <a:endParaRPr lang="en-GB" sz="2400" dirty="0"/>
          </a:p>
          <a:p>
            <a:r>
              <a:rPr lang="en-GB" sz="2400" dirty="0">
                <a:ea typeface="+mn-lt"/>
                <a:cs typeface="+mn-lt"/>
              </a:rPr>
              <a:t>Photo essays on hunger in the team’s community</a:t>
            </a:r>
            <a:endParaRPr lang="en-GB" sz="2400" dirty="0"/>
          </a:p>
          <a:p>
            <a:r>
              <a:rPr lang="en-GB" sz="2400" b="1" dirty="0">
                <a:ea typeface="+mn-lt"/>
                <a:cs typeface="+mn-lt"/>
              </a:rPr>
              <a:t>Making It Public</a:t>
            </a:r>
            <a:endParaRPr lang="en-GB" sz="2400" dirty="0"/>
          </a:p>
          <a:p>
            <a:r>
              <a:rPr lang="en-GB" sz="2400" dirty="0">
                <a:ea typeface="+mn-lt"/>
                <a:cs typeface="+mn-lt"/>
              </a:rPr>
              <a:t>Presentation of the photo essay and  gallery to community members from the school, local organizations, or the subjects of the photos</a:t>
            </a:r>
            <a:endParaRPr lang="en-GB" sz="2400" dirty="0"/>
          </a:p>
          <a:p>
            <a:endParaRPr lang="en-GB" sz="2400">
              <a:ea typeface="Calibri"/>
              <a:cs typeface="Calibri"/>
            </a:endParaRPr>
          </a:p>
        </p:txBody>
      </p:sp>
    </p:spTree>
    <p:extLst>
      <p:ext uri="{BB962C8B-B14F-4D97-AF65-F5344CB8AC3E}">
        <p14:creationId xmlns:p14="http://schemas.microsoft.com/office/powerpoint/2010/main" val="344484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3154" t="22112" r="36889" b="22780"/>
          <a:stretch/>
        </p:blipFill>
        <p:spPr bwMode="auto">
          <a:xfrm>
            <a:off x="6777318" y="3190877"/>
            <a:ext cx="4081051" cy="2423253"/>
          </a:xfrm>
          <a:prstGeom prst="rect">
            <a:avLst/>
          </a:prstGeom>
          <a:ln>
            <a:noFill/>
          </a:ln>
          <a:extLst>
            <a:ext uri="{53640926-AAD7-44D8-BBD7-CCE9431645EC}">
              <a14:shadowObscured xmlns:a14="http://schemas.microsoft.com/office/drawing/2010/main"/>
            </a:ext>
          </a:extLst>
        </p:spPr>
      </p:pic>
      <p:pic>
        <p:nvPicPr>
          <p:cNvPr id="5" name="Picture 4"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08430"/>
            <a:ext cx="12209380" cy="1029367"/>
          </a:xfrm>
          <a:prstGeom prst="rect">
            <a:avLst/>
          </a:prstGeom>
        </p:spPr>
      </p:pic>
      <p:sp>
        <p:nvSpPr>
          <p:cNvPr id="6" name="Text Box 8"/>
          <p:cNvSpPr txBox="1"/>
          <p:nvPr/>
        </p:nvSpPr>
        <p:spPr>
          <a:xfrm>
            <a:off x="4364181" y="5858352"/>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txBox="1">
            <a:spLocks/>
          </p:cNvSpPr>
          <p:nvPr/>
        </p:nvSpPr>
        <p:spPr>
          <a:xfrm>
            <a:off x="625898" y="302109"/>
            <a:ext cx="7855131"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a:solidFill>
                  <a:srgbClr val="00B0F0"/>
                </a:solidFill>
                <a:latin typeface="+mn-lt"/>
                <a:hlinkClick r:id="rId5"/>
              </a:rPr>
              <a:t>MATE </a:t>
            </a:r>
            <a:r>
              <a:rPr lang="en-GB" sz="4200" b="1" err="1">
                <a:solidFill>
                  <a:srgbClr val="00B0F0"/>
                </a:solidFill>
                <a:latin typeface="+mn-lt"/>
                <a:hlinkClick r:id="rId5"/>
              </a:rPr>
              <a:t>ROV</a:t>
            </a:r>
            <a:r>
              <a:rPr lang="en-GB" sz="4200" b="1">
                <a:solidFill>
                  <a:srgbClr val="00B0F0"/>
                </a:solidFill>
                <a:latin typeface="+mn-lt"/>
                <a:hlinkClick r:id="rId5"/>
              </a:rPr>
              <a:t> Competition</a:t>
            </a:r>
            <a:endParaRPr lang="en-GB" sz="4200" b="1">
              <a:solidFill>
                <a:srgbClr val="00B0F0"/>
              </a:solidFill>
              <a:latin typeface="+mn-lt"/>
            </a:endParaRPr>
          </a:p>
        </p:txBody>
      </p:sp>
      <p:pic>
        <p:nvPicPr>
          <p:cNvPr id="8" name="Picture 7"/>
          <p:cNvPicPr/>
          <p:nvPr/>
        </p:nvPicPr>
        <p:blipFill rotWithShape="1">
          <a:blip r:embed="rId6"/>
          <a:srcRect l="6381" t="15942" r="8340" b="20617"/>
          <a:stretch/>
        </p:blipFill>
        <p:spPr bwMode="auto">
          <a:xfrm>
            <a:off x="6777318" y="501323"/>
            <a:ext cx="4081051" cy="2476489"/>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625898" y="1740884"/>
            <a:ext cx="5525520" cy="3539430"/>
          </a:xfrm>
          <a:prstGeom prst="rect">
            <a:avLst/>
          </a:prstGeom>
          <a:noFill/>
        </p:spPr>
        <p:txBody>
          <a:bodyPr wrap="square" lIns="91440" tIns="45720" rIns="91440" bIns="45720" rtlCol="0" anchor="t">
            <a:spAutoFit/>
          </a:bodyPr>
          <a:lstStyle/>
          <a:p>
            <a:r>
              <a:rPr lang="en-GB" sz="2800" dirty="0"/>
              <a:t>Senior Phase at Grove Academy</a:t>
            </a:r>
          </a:p>
          <a:p>
            <a:endParaRPr lang="en-GB" sz="2800" dirty="0"/>
          </a:p>
          <a:p>
            <a:r>
              <a:rPr lang="en-GB" sz="2800" dirty="0"/>
              <a:t>Course developed in response to feedback from Further Education</a:t>
            </a:r>
          </a:p>
          <a:p>
            <a:endParaRPr lang="en-GB" sz="2800" dirty="0"/>
          </a:p>
          <a:p>
            <a:endParaRPr lang="en-GB" sz="2800" dirty="0"/>
          </a:p>
          <a:p>
            <a:endParaRPr lang="en-GB" sz="2800" dirty="0"/>
          </a:p>
          <a:p>
            <a:endParaRPr lang="en-GB" sz="2800" dirty="0"/>
          </a:p>
        </p:txBody>
      </p:sp>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4245810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9F0DFFC-4A66-B84D-8969-289C13DF30EE}"/>
              </a:ext>
            </a:extLst>
          </p:cNvPr>
          <p:cNvGrpSpPr/>
          <p:nvPr/>
        </p:nvGrpSpPr>
        <p:grpSpPr>
          <a:xfrm>
            <a:off x="1317661" y="711132"/>
            <a:ext cx="4585156" cy="2826075"/>
            <a:chOff x="164387" y="764797"/>
            <a:chExt cx="4585156" cy="2826075"/>
          </a:xfrm>
        </p:grpSpPr>
        <p:sp>
          <p:nvSpPr>
            <p:cNvPr id="2" name="Rectangle 1"/>
            <p:cNvSpPr/>
            <p:nvPr/>
          </p:nvSpPr>
          <p:spPr>
            <a:xfrm>
              <a:off x="164387" y="764797"/>
              <a:ext cx="4585156" cy="2826075"/>
            </a:xfrm>
            <a:prstGeom prst="rect">
              <a:avLst/>
            </a:prstGeom>
            <a:solidFill>
              <a:schemeClr val="bg1"/>
            </a:solidFill>
            <a:ln w="38100">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12" name="Rectangle 11">
              <a:extLst>
                <a:ext uri="{FF2B5EF4-FFF2-40B4-BE49-F238E27FC236}">
                  <a16:creationId xmlns:a16="http://schemas.microsoft.com/office/drawing/2014/main" id="{62B8920F-FBAB-E848-971A-0104261F7255}"/>
                </a:ext>
              </a:extLst>
            </p:cNvPr>
            <p:cNvSpPr/>
            <p:nvPr/>
          </p:nvSpPr>
          <p:spPr>
            <a:xfrm>
              <a:off x="164387" y="764798"/>
              <a:ext cx="4577158" cy="520215"/>
            </a:xfrm>
            <a:prstGeom prst="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Medium" panose="02000000000000000000" pitchFamily="2" charset="0"/>
                  <a:ea typeface="Roboto Medium" panose="02000000000000000000" pitchFamily="2" charset="0"/>
                </a:rPr>
                <a:t>Opportunities for personal achievement</a:t>
              </a:r>
            </a:p>
          </p:txBody>
        </p:sp>
      </p:grpSp>
      <p:grpSp>
        <p:nvGrpSpPr>
          <p:cNvPr id="28" name="Group 27">
            <a:extLst>
              <a:ext uri="{FF2B5EF4-FFF2-40B4-BE49-F238E27FC236}">
                <a16:creationId xmlns:a16="http://schemas.microsoft.com/office/drawing/2014/main" id="{ADF125FD-A8A7-3E43-9439-BB5360CE96AD}"/>
              </a:ext>
            </a:extLst>
          </p:cNvPr>
          <p:cNvGrpSpPr/>
          <p:nvPr/>
        </p:nvGrpSpPr>
        <p:grpSpPr>
          <a:xfrm>
            <a:off x="6256797" y="720909"/>
            <a:ext cx="4585156" cy="2826075"/>
            <a:chOff x="164387" y="764797"/>
            <a:chExt cx="4585156" cy="2826075"/>
          </a:xfrm>
        </p:grpSpPr>
        <p:sp>
          <p:nvSpPr>
            <p:cNvPr id="29" name="Rectangle 28">
              <a:extLst>
                <a:ext uri="{FF2B5EF4-FFF2-40B4-BE49-F238E27FC236}">
                  <a16:creationId xmlns:a16="http://schemas.microsoft.com/office/drawing/2014/main" id="{5CB8D908-0ECC-E14F-9DC2-2967BC26CB0E}"/>
                </a:ext>
              </a:extLst>
            </p:cNvPr>
            <p:cNvSpPr/>
            <p:nvPr/>
          </p:nvSpPr>
          <p:spPr>
            <a:xfrm>
              <a:off x="164387" y="764797"/>
              <a:ext cx="4585156" cy="2826075"/>
            </a:xfrm>
            <a:prstGeom prst="rect">
              <a:avLst/>
            </a:prstGeom>
            <a:solidFill>
              <a:schemeClr val="bg1"/>
            </a:solidFill>
            <a:ln w="38100">
              <a:solidFill>
                <a:srgbClr val="049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0" name="Rectangle 29">
              <a:extLst>
                <a:ext uri="{FF2B5EF4-FFF2-40B4-BE49-F238E27FC236}">
                  <a16:creationId xmlns:a16="http://schemas.microsoft.com/office/drawing/2014/main" id="{664F4F0F-EF57-A948-9DAB-21841561B96D}"/>
                </a:ext>
              </a:extLst>
            </p:cNvPr>
            <p:cNvSpPr/>
            <p:nvPr/>
          </p:nvSpPr>
          <p:spPr>
            <a:xfrm>
              <a:off x="164387" y="764798"/>
              <a:ext cx="4577158" cy="520215"/>
            </a:xfrm>
            <a:prstGeom prst="rect">
              <a:avLst/>
            </a:prstGeom>
            <a:solidFill>
              <a:srgbClr val="049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Roboto Medium" panose="02000000000000000000" pitchFamily="2" charset="0"/>
                  <a:ea typeface="Roboto Medium" panose="02000000000000000000" pitchFamily="2" charset="0"/>
                </a:rPr>
                <a:t>Interdisciplinary Learning</a:t>
              </a:r>
            </a:p>
          </p:txBody>
        </p:sp>
      </p:grpSp>
      <p:grpSp>
        <p:nvGrpSpPr>
          <p:cNvPr id="31" name="Group 30">
            <a:extLst>
              <a:ext uri="{FF2B5EF4-FFF2-40B4-BE49-F238E27FC236}">
                <a16:creationId xmlns:a16="http://schemas.microsoft.com/office/drawing/2014/main" id="{C34D467C-F8C4-0544-BC56-5BABDB84785A}"/>
              </a:ext>
            </a:extLst>
          </p:cNvPr>
          <p:cNvGrpSpPr/>
          <p:nvPr/>
        </p:nvGrpSpPr>
        <p:grpSpPr>
          <a:xfrm>
            <a:off x="1309657" y="3874095"/>
            <a:ext cx="4593160" cy="2826075"/>
            <a:chOff x="156383" y="764797"/>
            <a:chExt cx="4593160" cy="2826075"/>
          </a:xfrm>
        </p:grpSpPr>
        <p:sp>
          <p:nvSpPr>
            <p:cNvPr id="32" name="Rectangle 31">
              <a:extLst>
                <a:ext uri="{FF2B5EF4-FFF2-40B4-BE49-F238E27FC236}">
                  <a16:creationId xmlns:a16="http://schemas.microsoft.com/office/drawing/2014/main" id="{BE97F347-0DB9-9E46-8249-BF308B5F7B18}"/>
                </a:ext>
              </a:extLst>
            </p:cNvPr>
            <p:cNvSpPr/>
            <p:nvPr/>
          </p:nvSpPr>
          <p:spPr>
            <a:xfrm>
              <a:off x="164387" y="764797"/>
              <a:ext cx="4585156" cy="2826075"/>
            </a:xfrm>
            <a:prstGeom prst="rect">
              <a:avLst/>
            </a:prstGeom>
            <a:solidFill>
              <a:schemeClr val="bg1"/>
            </a:solidFill>
            <a:ln w="38100">
              <a:solidFill>
                <a:srgbClr val="C31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3" name="Rectangle 32">
              <a:extLst>
                <a:ext uri="{FF2B5EF4-FFF2-40B4-BE49-F238E27FC236}">
                  <a16:creationId xmlns:a16="http://schemas.microsoft.com/office/drawing/2014/main" id="{930145E3-E4C8-0649-9302-8EA861C1DAD5}"/>
                </a:ext>
              </a:extLst>
            </p:cNvPr>
            <p:cNvSpPr/>
            <p:nvPr/>
          </p:nvSpPr>
          <p:spPr>
            <a:xfrm>
              <a:off x="156383" y="3058261"/>
              <a:ext cx="4577158" cy="520215"/>
            </a:xfrm>
            <a:prstGeom prst="rect">
              <a:avLst/>
            </a:prstGeom>
            <a:solidFill>
              <a:srgbClr val="C31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Roboto Medium" panose="02000000000000000000" pitchFamily="2" charset="0"/>
                <a:ea typeface="Roboto Medium" panose="02000000000000000000" pitchFamily="2" charset="0"/>
              </a:endParaRPr>
            </a:p>
          </p:txBody>
        </p:sp>
      </p:grpSp>
      <p:grpSp>
        <p:nvGrpSpPr>
          <p:cNvPr id="34" name="Group 33">
            <a:extLst>
              <a:ext uri="{FF2B5EF4-FFF2-40B4-BE49-F238E27FC236}">
                <a16:creationId xmlns:a16="http://schemas.microsoft.com/office/drawing/2014/main" id="{1DBAB730-2B0B-C942-921C-502B0D8685F4}"/>
              </a:ext>
            </a:extLst>
          </p:cNvPr>
          <p:cNvGrpSpPr/>
          <p:nvPr/>
        </p:nvGrpSpPr>
        <p:grpSpPr>
          <a:xfrm>
            <a:off x="6279049" y="3789935"/>
            <a:ext cx="4585156" cy="2826075"/>
            <a:chOff x="164387" y="764797"/>
            <a:chExt cx="4585156" cy="2826075"/>
          </a:xfrm>
        </p:grpSpPr>
        <p:sp>
          <p:nvSpPr>
            <p:cNvPr id="35" name="Rectangle 34">
              <a:extLst>
                <a:ext uri="{FF2B5EF4-FFF2-40B4-BE49-F238E27FC236}">
                  <a16:creationId xmlns:a16="http://schemas.microsoft.com/office/drawing/2014/main" id="{B890880A-3381-364C-A637-5CDF119FC29D}"/>
                </a:ext>
              </a:extLst>
            </p:cNvPr>
            <p:cNvSpPr/>
            <p:nvPr/>
          </p:nvSpPr>
          <p:spPr>
            <a:xfrm>
              <a:off x="164387" y="764797"/>
              <a:ext cx="4585156" cy="2826075"/>
            </a:xfrm>
            <a:prstGeom prst="rect">
              <a:avLst/>
            </a:prstGeom>
            <a:solidFill>
              <a:schemeClr val="bg1"/>
            </a:solidFill>
            <a:ln w="38100">
              <a:solidFill>
                <a:srgbClr val="0098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6" name="Rectangle 35">
              <a:extLst>
                <a:ext uri="{FF2B5EF4-FFF2-40B4-BE49-F238E27FC236}">
                  <a16:creationId xmlns:a16="http://schemas.microsoft.com/office/drawing/2014/main" id="{BF7EF501-E16B-394F-87B2-0C4DAADC1062}"/>
                </a:ext>
              </a:extLst>
            </p:cNvPr>
            <p:cNvSpPr/>
            <p:nvPr/>
          </p:nvSpPr>
          <p:spPr>
            <a:xfrm>
              <a:off x="166657" y="3058261"/>
              <a:ext cx="4577158" cy="520215"/>
            </a:xfrm>
            <a:prstGeom prst="rect">
              <a:avLst/>
            </a:prstGeom>
            <a:solidFill>
              <a:srgbClr val="00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Roboto Medium" panose="02000000000000000000" pitchFamily="2" charset="0"/>
                  <a:ea typeface="Roboto Medium" panose="02000000000000000000" pitchFamily="2" charset="0"/>
                </a:rPr>
                <a:t>Curriculum areas and subjects</a:t>
              </a:r>
            </a:p>
          </p:txBody>
        </p:sp>
      </p:grpSp>
      <p:pic>
        <p:nvPicPr>
          <p:cNvPr id="38" name="Picture 37" descr="A screenshot of a cell phone&#10;&#10;Description automatically generated">
            <a:extLst>
              <a:ext uri="{FF2B5EF4-FFF2-40B4-BE49-F238E27FC236}">
                <a16:creationId xmlns:a16="http://schemas.microsoft.com/office/drawing/2014/main" id="{9CFDBFA5-0B06-BF45-A5AD-6EE5FF4B5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051" y="233112"/>
            <a:ext cx="826745" cy="282612"/>
          </a:xfrm>
          <a:prstGeom prst="rect">
            <a:avLst/>
          </a:prstGeom>
        </p:spPr>
      </p:pic>
      <p:sp>
        <p:nvSpPr>
          <p:cNvPr id="40" name="Rectangle 39">
            <a:extLst>
              <a:ext uri="{FF2B5EF4-FFF2-40B4-BE49-F238E27FC236}">
                <a16:creationId xmlns:a16="http://schemas.microsoft.com/office/drawing/2014/main" id="{BE618895-39FB-F347-B1D9-A43C2CA991AA}"/>
              </a:ext>
            </a:extLst>
          </p:cNvPr>
          <p:cNvSpPr/>
          <p:nvPr/>
        </p:nvSpPr>
        <p:spPr>
          <a:xfrm>
            <a:off x="1307388" y="6184735"/>
            <a:ext cx="5465293" cy="520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Roboto Medium" panose="02000000000000000000" pitchFamily="2" charset="0"/>
              <a:ea typeface="Roboto Medium" panose="02000000000000000000" pitchFamily="2" charset="0"/>
            </a:endParaRPr>
          </a:p>
        </p:txBody>
      </p:sp>
      <p:sp>
        <p:nvSpPr>
          <p:cNvPr id="42" name="Right Triangle 41">
            <a:extLst>
              <a:ext uri="{FF2B5EF4-FFF2-40B4-BE49-F238E27FC236}">
                <a16:creationId xmlns:a16="http://schemas.microsoft.com/office/drawing/2014/main" id="{2EC3A0C5-7334-5A45-AFC7-F7BAB946E0A5}"/>
              </a:ext>
            </a:extLst>
          </p:cNvPr>
          <p:cNvSpPr/>
          <p:nvPr/>
        </p:nvSpPr>
        <p:spPr>
          <a:xfrm flipV="1">
            <a:off x="1153274" y="576073"/>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25791E32-B016-7B43-B3DB-89F5FB0CD0B2}"/>
              </a:ext>
            </a:extLst>
          </p:cNvPr>
          <p:cNvSpPr/>
          <p:nvPr/>
        </p:nvSpPr>
        <p:spPr>
          <a:xfrm flipH="1" flipV="1">
            <a:off x="10573358" y="576072"/>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39F641A2-23C9-BD4F-9141-CED5E538FD94}"/>
              </a:ext>
            </a:extLst>
          </p:cNvPr>
          <p:cNvSpPr/>
          <p:nvPr/>
        </p:nvSpPr>
        <p:spPr>
          <a:xfrm flipH="1">
            <a:off x="10600686" y="6402315"/>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7730ADE0-CFDF-1748-9E12-D6D28C673D66}"/>
              </a:ext>
            </a:extLst>
          </p:cNvPr>
          <p:cNvSpPr/>
          <p:nvPr/>
        </p:nvSpPr>
        <p:spPr>
          <a:xfrm>
            <a:off x="1140548" y="6412854"/>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68245" y="4042249"/>
            <a:ext cx="4144484" cy="1815882"/>
          </a:xfrm>
          <a:prstGeom prst="rect">
            <a:avLst/>
          </a:prstGeom>
        </p:spPr>
        <p:txBody>
          <a:bodyPr wrap="square">
            <a:spAutoFit/>
          </a:bodyPr>
          <a:lstStyle/>
          <a:p>
            <a:r>
              <a:rPr lang="en-GB" sz="1600" dirty="0">
                <a:solidFill>
                  <a:srgbClr val="000000"/>
                </a:solidFill>
                <a:latin typeface="Arial" panose="020B0604020202020204" pitchFamily="34" charset="0"/>
              </a:rPr>
              <a:t>Advanced Engineering Programme</a:t>
            </a:r>
          </a:p>
          <a:p>
            <a:endParaRPr lang="en-GB" sz="1600" dirty="0">
              <a:solidFill>
                <a:srgbClr val="000000"/>
              </a:solidFill>
              <a:latin typeface="Arial" panose="020B0604020202020204" pitchFamily="34" charset="0"/>
            </a:endParaRPr>
          </a:p>
          <a:p>
            <a:r>
              <a:rPr lang="en-GB" sz="1600" dirty="0">
                <a:solidFill>
                  <a:srgbClr val="000000"/>
                </a:solidFill>
                <a:latin typeface="Arial" panose="020B0604020202020204" pitchFamily="34" charset="0"/>
              </a:rPr>
              <a:t>Engineering Science</a:t>
            </a:r>
          </a:p>
          <a:p>
            <a:endParaRPr lang="en-GB" sz="1600" dirty="0">
              <a:solidFill>
                <a:srgbClr val="000000"/>
              </a:solidFill>
              <a:latin typeface="Arial" panose="020B0604020202020204" pitchFamily="34" charset="0"/>
            </a:endParaRPr>
          </a:p>
          <a:p>
            <a:r>
              <a:rPr lang="en-GB" sz="1600" dirty="0">
                <a:solidFill>
                  <a:srgbClr val="000000"/>
                </a:solidFill>
                <a:latin typeface="Arial" panose="020B0604020202020204" pitchFamily="34" charset="0"/>
              </a:rPr>
              <a:t>Graphic Communication</a:t>
            </a:r>
          </a:p>
          <a:p>
            <a:endParaRPr lang="en-GB" sz="1600" dirty="0">
              <a:solidFill>
                <a:srgbClr val="000000"/>
              </a:solidFill>
              <a:latin typeface="Arial" panose="020B0604020202020204" pitchFamily="34" charset="0"/>
            </a:endParaRPr>
          </a:p>
          <a:p>
            <a:r>
              <a:rPr lang="en-GB" sz="1600" dirty="0">
                <a:solidFill>
                  <a:srgbClr val="000000"/>
                </a:solidFill>
                <a:latin typeface="Arial" panose="020B0604020202020204" pitchFamily="34" charset="0"/>
              </a:rPr>
              <a:t>Design and Manufacture</a:t>
            </a:r>
            <a:endParaRPr lang="en-GB" sz="1600" dirty="0"/>
          </a:p>
        </p:txBody>
      </p:sp>
      <p:sp>
        <p:nvSpPr>
          <p:cNvPr id="6" name="Rectangle 5"/>
          <p:cNvSpPr/>
          <p:nvPr/>
        </p:nvSpPr>
        <p:spPr>
          <a:xfrm>
            <a:off x="6297590" y="4957749"/>
            <a:ext cx="4784741" cy="553998"/>
          </a:xfrm>
          <a:prstGeom prst="rect">
            <a:avLst/>
          </a:prstGeom>
        </p:spPr>
        <p:txBody>
          <a:bodyPr wrap="square">
            <a:spAutoFit/>
          </a:bodyPr>
          <a:lstStyle/>
          <a:p>
            <a:pPr>
              <a:spcBef>
                <a:spcPts val="1200"/>
              </a:spcBef>
              <a:spcAft>
                <a:spcPts val="1200"/>
              </a:spcAft>
            </a:pPr>
            <a:r>
              <a:rPr lang="en-GB" sz="1200" dirty="0">
                <a:solidFill>
                  <a:srgbClr val="000000"/>
                </a:solidFill>
                <a:latin typeface="Arial" panose="020B0604020202020204" pitchFamily="34" charset="0"/>
              </a:rPr>
              <a:t>I</a:t>
            </a:r>
            <a:br>
              <a:rPr lang="en-GB" dirty="0"/>
            </a:br>
            <a:endParaRPr lang="en-GB" dirty="0"/>
          </a:p>
        </p:txBody>
      </p:sp>
      <p:sp>
        <p:nvSpPr>
          <p:cNvPr id="37" name="Rectangle 36"/>
          <p:cNvSpPr/>
          <p:nvPr/>
        </p:nvSpPr>
        <p:spPr>
          <a:xfrm>
            <a:off x="1378657" y="6253699"/>
            <a:ext cx="4634602" cy="369332"/>
          </a:xfrm>
          <a:prstGeom prst="rect">
            <a:avLst/>
          </a:prstGeom>
        </p:spPr>
        <p:txBody>
          <a:bodyPr wrap="none">
            <a:spAutoFit/>
          </a:bodyPr>
          <a:lstStyle/>
          <a:p>
            <a:r>
              <a:rPr lang="en-US" dirty="0">
                <a:solidFill>
                  <a:schemeClr val="bg1"/>
                </a:solidFill>
                <a:latin typeface="Roboto Medium" panose="02000000000000000000" pitchFamily="2" charset="0"/>
                <a:ea typeface="Roboto Medium" panose="02000000000000000000" pitchFamily="2" charset="0"/>
              </a:rPr>
              <a:t>Ethos and life of the school as a community</a:t>
            </a:r>
          </a:p>
        </p:txBody>
      </p:sp>
      <p:sp>
        <p:nvSpPr>
          <p:cNvPr id="43" name="Rectangle 42"/>
          <p:cNvSpPr/>
          <p:nvPr/>
        </p:nvSpPr>
        <p:spPr>
          <a:xfrm>
            <a:off x="1545241" y="4042249"/>
            <a:ext cx="4006304" cy="2215991"/>
          </a:xfrm>
          <a:prstGeom prst="rect">
            <a:avLst/>
          </a:prstGeom>
        </p:spPr>
        <p:txBody>
          <a:bodyPr wrap="square">
            <a:spAutoFit/>
          </a:bodyPr>
          <a:lstStyle/>
          <a:p>
            <a:pPr fontAlgn="base">
              <a:spcBef>
                <a:spcPts val="1200"/>
              </a:spcBef>
              <a:spcAft>
                <a:spcPts val="600"/>
              </a:spcAft>
            </a:pPr>
            <a:r>
              <a:rPr lang="en-GB" dirty="0"/>
              <a:t>Representing school in locally, national and internationally</a:t>
            </a:r>
          </a:p>
          <a:p>
            <a:pPr fontAlgn="base">
              <a:spcBef>
                <a:spcPts val="1200"/>
              </a:spcBef>
              <a:spcAft>
                <a:spcPts val="600"/>
              </a:spcAft>
            </a:pPr>
            <a:r>
              <a:rPr lang="en-GB" dirty="0"/>
              <a:t>Business links with NCR Dundee</a:t>
            </a:r>
          </a:p>
          <a:p>
            <a:pPr fontAlgn="base">
              <a:spcBef>
                <a:spcPts val="1200"/>
              </a:spcBef>
              <a:spcAft>
                <a:spcPts val="600"/>
              </a:spcAft>
            </a:pPr>
            <a:r>
              <a:rPr lang="en-GB" dirty="0"/>
              <a:t>Fundraising for travel to USA for international competition</a:t>
            </a:r>
            <a:br>
              <a:rPr lang="en-GB" dirty="0"/>
            </a:br>
            <a:endParaRPr lang="en-GB" dirty="0"/>
          </a:p>
        </p:txBody>
      </p:sp>
      <p:sp>
        <p:nvSpPr>
          <p:cNvPr id="4" name="Rectangle 3"/>
          <p:cNvSpPr/>
          <p:nvPr/>
        </p:nvSpPr>
        <p:spPr>
          <a:xfrm>
            <a:off x="6329177" y="1353165"/>
            <a:ext cx="4518330" cy="553998"/>
          </a:xfrm>
          <a:prstGeom prst="rect">
            <a:avLst/>
          </a:prstGeom>
        </p:spPr>
        <p:txBody>
          <a:bodyPr wrap="square">
            <a:spAutoFit/>
          </a:bodyPr>
          <a:lstStyle/>
          <a:p>
            <a:pPr fontAlgn="base">
              <a:spcBef>
                <a:spcPts val="1200"/>
              </a:spcBef>
              <a:spcAft>
                <a:spcPts val="600"/>
              </a:spcAft>
            </a:pPr>
            <a:r>
              <a:rPr lang="en-GB" sz="1200" dirty="0">
                <a:solidFill>
                  <a:srgbClr val="000000"/>
                </a:solidFill>
                <a:latin typeface="Arial" panose="020B0604020202020204" pitchFamily="34" charset="0"/>
              </a:rPr>
              <a:t>. </a:t>
            </a:r>
            <a:br>
              <a:rPr lang="en-GB" dirty="0"/>
            </a:br>
            <a:endParaRPr lang="en-GB" dirty="0"/>
          </a:p>
        </p:txBody>
      </p:sp>
      <p:sp>
        <p:nvSpPr>
          <p:cNvPr id="44" name="Title 1"/>
          <p:cNvSpPr txBox="1">
            <a:spLocks/>
          </p:cNvSpPr>
          <p:nvPr/>
        </p:nvSpPr>
        <p:spPr>
          <a:xfrm>
            <a:off x="1297114" y="141811"/>
            <a:ext cx="862696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2400" b="0" kern="0" dirty="0" err="1">
                <a:solidFill>
                  <a:schemeClr val="accent1"/>
                </a:solidFill>
                <a:latin typeface="Roboto Medium" panose="02000000000000000000" pitchFamily="2" charset="0"/>
                <a:ea typeface="Roboto Medium" panose="02000000000000000000" pitchFamily="2" charset="0"/>
              </a:rPr>
              <a:t>IDL</a:t>
            </a:r>
            <a:r>
              <a:rPr lang="en-GB" sz="2400" b="0" kern="0" dirty="0">
                <a:solidFill>
                  <a:schemeClr val="accent1"/>
                </a:solidFill>
                <a:latin typeface="Roboto Medium" panose="02000000000000000000" pitchFamily="2" charset="0"/>
                <a:ea typeface="Roboto Medium" panose="02000000000000000000" pitchFamily="2" charset="0"/>
              </a:rPr>
              <a:t> at Grove Academy – MATE </a:t>
            </a:r>
            <a:r>
              <a:rPr lang="en-GB" sz="2400" b="0" kern="0" dirty="0" err="1">
                <a:solidFill>
                  <a:schemeClr val="accent1"/>
                </a:solidFill>
                <a:latin typeface="Roboto Medium" panose="02000000000000000000" pitchFamily="2" charset="0"/>
                <a:ea typeface="Roboto Medium" panose="02000000000000000000" pitchFamily="2" charset="0"/>
              </a:rPr>
              <a:t>ROV</a:t>
            </a:r>
            <a:r>
              <a:rPr lang="en-GB" sz="2400" b="0" kern="0" dirty="0">
                <a:solidFill>
                  <a:schemeClr val="accent1"/>
                </a:solidFill>
                <a:latin typeface="Roboto Medium" panose="02000000000000000000" pitchFamily="2" charset="0"/>
                <a:ea typeface="Roboto Medium" panose="02000000000000000000" pitchFamily="2" charset="0"/>
              </a:rPr>
              <a:t> course in 6</a:t>
            </a:r>
            <a:r>
              <a:rPr lang="en-GB" sz="2400" b="0" kern="0" baseline="30000" dirty="0">
                <a:solidFill>
                  <a:schemeClr val="accent1"/>
                </a:solidFill>
                <a:latin typeface="Roboto Medium" panose="02000000000000000000" pitchFamily="2" charset="0"/>
                <a:ea typeface="Roboto Medium" panose="02000000000000000000" pitchFamily="2" charset="0"/>
              </a:rPr>
              <a:t>th</a:t>
            </a:r>
            <a:r>
              <a:rPr lang="en-GB" sz="2400" b="0" kern="0" dirty="0">
                <a:solidFill>
                  <a:schemeClr val="accent1"/>
                </a:solidFill>
                <a:latin typeface="Roboto Medium" panose="02000000000000000000" pitchFamily="2" charset="0"/>
                <a:ea typeface="Roboto Medium" panose="02000000000000000000" pitchFamily="2" charset="0"/>
              </a:rPr>
              <a:t> year </a:t>
            </a:r>
          </a:p>
        </p:txBody>
      </p:sp>
      <p:sp>
        <p:nvSpPr>
          <p:cNvPr id="39" name="Rectangle 38"/>
          <p:cNvSpPr/>
          <p:nvPr/>
        </p:nvSpPr>
        <p:spPr>
          <a:xfrm>
            <a:off x="6473134" y="1409581"/>
            <a:ext cx="4144484" cy="1569660"/>
          </a:xfrm>
          <a:prstGeom prst="rect">
            <a:avLst/>
          </a:prstGeom>
        </p:spPr>
        <p:txBody>
          <a:bodyPr wrap="square">
            <a:spAutoFit/>
          </a:bodyPr>
          <a:lstStyle/>
          <a:p>
            <a:r>
              <a:rPr lang="en-GB" sz="1600" dirty="0"/>
              <a:t>Pupils enter the International MATE </a:t>
            </a:r>
            <a:r>
              <a:rPr lang="en-GB" sz="1600" dirty="0" err="1"/>
              <a:t>ROV</a:t>
            </a:r>
            <a:r>
              <a:rPr lang="en-GB" sz="1600" dirty="0"/>
              <a:t> competition, co-ordinated and hosted by Robert Gordon’s University</a:t>
            </a:r>
          </a:p>
          <a:p>
            <a:endParaRPr lang="en-GB" sz="1600" dirty="0"/>
          </a:p>
          <a:p>
            <a:r>
              <a:rPr lang="en-GB" sz="1600" dirty="0"/>
              <a:t>The competition challenges students to tackle problems that impact the entire world.</a:t>
            </a:r>
          </a:p>
        </p:txBody>
      </p:sp>
      <p:sp>
        <p:nvSpPr>
          <p:cNvPr id="50" name="Rectangle 49"/>
          <p:cNvSpPr/>
          <p:nvPr/>
        </p:nvSpPr>
        <p:spPr>
          <a:xfrm>
            <a:off x="1449249" y="1353587"/>
            <a:ext cx="4434160" cy="2492990"/>
          </a:xfrm>
          <a:prstGeom prst="rect">
            <a:avLst/>
          </a:prstGeom>
        </p:spPr>
        <p:txBody>
          <a:bodyPr wrap="square">
            <a:spAutoFit/>
          </a:bodyPr>
          <a:lstStyle/>
          <a:p>
            <a:pPr fontAlgn="base">
              <a:spcBef>
                <a:spcPts val="1200"/>
              </a:spcBef>
              <a:spcAft>
                <a:spcPts val="600"/>
              </a:spcAft>
            </a:pPr>
            <a:r>
              <a:rPr lang="en-GB" dirty="0"/>
              <a:t>Developing skills and attributes through leadership roles</a:t>
            </a:r>
          </a:p>
          <a:p>
            <a:pPr fontAlgn="base">
              <a:spcBef>
                <a:spcPts val="1200"/>
              </a:spcBef>
              <a:spcAft>
                <a:spcPts val="600"/>
              </a:spcAft>
            </a:pPr>
            <a:r>
              <a:rPr lang="en-GB" dirty="0"/>
              <a:t>Clear links to career paths – wide including engineering, marketing, business studies. </a:t>
            </a:r>
          </a:p>
          <a:p>
            <a:pPr fontAlgn="base">
              <a:spcBef>
                <a:spcPts val="1200"/>
              </a:spcBef>
              <a:spcAft>
                <a:spcPts val="600"/>
              </a:spcAft>
            </a:pPr>
            <a:r>
              <a:rPr lang="en-GB" dirty="0"/>
              <a:t>Positive destinations included Universities, Colleges, Apprenticeships</a:t>
            </a:r>
            <a:br>
              <a:rPr lang="en-GB" dirty="0"/>
            </a:br>
            <a:endParaRPr lang="en-GB" dirty="0"/>
          </a:p>
        </p:txBody>
      </p:sp>
    </p:spTree>
    <p:extLst>
      <p:ext uri="{BB962C8B-B14F-4D97-AF65-F5344CB8AC3E}">
        <p14:creationId xmlns:p14="http://schemas.microsoft.com/office/powerpoint/2010/main" val="90877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824" y="1371714"/>
            <a:ext cx="3388796" cy="3034032"/>
          </a:xfrm>
          <a:prstGeom prst="rect">
            <a:avLst/>
          </a:prstGeom>
        </p:spPr>
      </p:pic>
      <p:sp>
        <p:nvSpPr>
          <p:cNvPr id="6" name="Title 6"/>
          <p:cNvSpPr txBox="1">
            <a:spLocks/>
          </p:cNvSpPr>
          <p:nvPr/>
        </p:nvSpPr>
        <p:spPr>
          <a:xfrm>
            <a:off x="355378" y="288258"/>
            <a:ext cx="7855131"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B0F0"/>
                </a:solidFill>
                <a:latin typeface="+mn-lt"/>
              </a:rPr>
              <a:t>Case Study from </a:t>
            </a:r>
            <a:r>
              <a:rPr lang="en-GB" sz="4200" b="1" dirty="0" err="1">
                <a:solidFill>
                  <a:srgbClr val="00B0F0"/>
                </a:solidFill>
                <a:latin typeface="+mn-lt"/>
              </a:rPr>
              <a:t>Hazlehead</a:t>
            </a:r>
            <a:r>
              <a:rPr lang="en-GB" sz="4200" b="1" dirty="0">
                <a:solidFill>
                  <a:srgbClr val="00B0F0"/>
                </a:solidFill>
                <a:latin typeface="+mn-lt"/>
              </a:rPr>
              <a:t> School </a:t>
            </a:r>
          </a:p>
        </p:txBody>
      </p:sp>
      <p:sp>
        <p:nvSpPr>
          <p:cNvPr id="7" name="Title 6"/>
          <p:cNvSpPr txBox="1">
            <a:spLocks/>
          </p:cNvSpPr>
          <p:nvPr/>
        </p:nvSpPr>
        <p:spPr>
          <a:xfrm>
            <a:off x="355378" y="1371713"/>
            <a:ext cx="6232991" cy="3034033"/>
          </a:xfrm>
          <a:prstGeom prst="rect">
            <a:avLst/>
          </a:prstGeom>
        </p:spPr>
        <p:txBody>
          <a:bodyPr lIns="91440" tIns="45720" rIns="91440" bIns="45720" anchor="t">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00B0F0"/>
                </a:solidFill>
                <a:latin typeface="+mn-lt"/>
              </a:rPr>
              <a:t>How to thrive in difficult times</a:t>
            </a:r>
          </a:p>
          <a:p>
            <a:endParaRPr lang="en-GB" sz="5000" dirty="0">
              <a:latin typeface="+mn-lt"/>
            </a:endParaRPr>
          </a:p>
          <a:p>
            <a:r>
              <a:rPr lang="en-GB" sz="5000" dirty="0">
                <a:latin typeface="+mn-lt"/>
              </a:rPr>
              <a:t>Developed and delivered remotely during Term 4  session 2019-20</a:t>
            </a:r>
            <a:endParaRPr lang="en-GB" sz="5000" dirty="0">
              <a:latin typeface="+mn-lt"/>
              <a:cs typeface="Calibri"/>
            </a:endParaRPr>
          </a:p>
          <a:p>
            <a:endParaRPr lang="en-GB" sz="5000" dirty="0">
              <a:latin typeface="+mn-lt"/>
            </a:endParaRPr>
          </a:p>
          <a:p>
            <a:r>
              <a:rPr lang="en-GB" sz="5000" b="1" dirty="0">
                <a:solidFill>
                  <a:srgbClr val="00B0F0"/>
                </a:solidFill>
                <a:latin typeface="+mn-lt"/>
              </a:rPr>
              <a:t>Impact</a:t>
            </a:r>
          </a:p>
          <a:p>
            <a:endParaRPr lang="en-GB" sz="5000" dirty="0">
              <a:latin typeface="+mn-lt"/>
            </a:endParaRPr>
          </a:p>
          <a:p>
            <a:r>
              <a:rPr lang="en-GB" sz="5000" dirty="0">
                <a:latin typeface="+mn-lt"/>
              </a:rPr>
              <a:t>95% engagement from learners</a:t>
            </a:r>
          </a:p>
          <a:p>
            <a:endParaRPr lang="en-GB" sz="5000" dirty="0">
              <a:latin typeface="+mn-lt"/>
            </a:endParaRPr>
          </a:p>
          <a:p>
            <a:r>
              <a:rPr lang="en-GB" sz="5000" dirty="0">
                <a:latin typeface="+mn-lt"/>
              </a:rPr>
              <a:t>New ways of working – has transformed their curriculum delivery</a:t>
            </a:r>
          </a:p>
          <a:p>
            <a:endParaRPr lang="en-GB" sz="5000" dirty="0">
              <a:latin typeface="+mn-lt"/>
            </a:endParaRPr>
          </a:p>
          <a:p>
            <a:r>
              <a:rPr lang="en-GB" sz="5000" dirty="0">
                <a:latin typeface="+mn-lt"/>
              </a:rPr>
              <a:t>Enhanced skill set of all staff</a:t>
            </a:r>
          </a:p>
        </p:txBody>
      </p:sp>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08430"/>
            <a:ext cx="12209380" cy="1029367"/>
          </a:xfrm>
          <a:prstGeom prst="rect">
            <a:avLst/>
          </a:prstGeom>
        </p:spPr>
      </p:pic>
      <p:sp>
        <p:nvSpPr>
          <p:cNvPr id="9"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Rectangle 1"/>
          <p:cNvSpPr/>
          <p:nvPr/>
        </p:nvSpPr>
        <p:spPr>
          <a:xfrm>
            <a:off x="588777" y="4556923"/>
            <a:ext cx="7057293" cy="1200329"/>
          </a:xfrm>
          <a:prstGeom prst="rect">
            <a:avLst/>
          </a:prstGeom>
        </p:spPr>
        <p:txBody>
          <a:bodyPr wrap="square">
            <a:spAutoFit/>
          </a:bodyPr>
          <a:lstStyle/>
          <a:p>
            <a:r>
              <a:rPr lang="en-GB" dirty="0">
                <a:hlinkClick r:id="rId5"/>
              </a:rPr>
              <a:t>https://sites.google.com/ab-ed.org/hazleheads-idl-journey/home</a:t>
            </a:r>
            <a:endParaRPr lang="en-GB" dirty="0"/>
          </a:p>
          <a:p>
            <a:endParaRPr lang="en-GB" dirty="0"/>
          </a:p>
          <a:p>
            <a:r>
              <a:rPr lang="en-GB" dirty="0">
                <a:hlinkClick r:id="rId6"/>
              </a:rPr>
              <a:t>https://education.gov.scot/media/20flphza/idl-case-study_-hazlehead-school-primary.pdf</a:t>
            </a:r>
            <a:endParaRPr lang="en-GB" dirty="0"/>
          </a:p>
        </p:txBody>
      </p:sp>
    </p:spTree>
    <p:extLst>
      <p:ext uri="{BB962C8B-B14F-4D97-AF65-F5344CB8AC3E}">
        <p14:creationId xmlns:p14="http://schemas.microsoft.com/office/powerpoint/2010/main" val="3171614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9F0DFFC-4A66-B84D-8969-289C13DF30EE}"/>
              </a:ext>
            </a:extLst>
          </p:cNvPr>
          <p:cNvGrpSpPr/>
          <p:nvPr/>
        </p:nvGrpSpPr>
        <p:grpSpPr>
          <a:xfrm>
            <a:off x="1317661" y="711132"/>
            <a:ext cx="4585156" cy="2826075"/>
            <a:chOff x="164387" y="764797"/>
            <a:chExt cx="4585156" cy="2826075"/>
          </a:xfrm>
        </p:grpSpPr>
        <p:sp>
          <p:nvSpPr>
            <p:cNvPr id="2" name="Rectangle 1"/>
            <p:cNvSpPr/>
            <p:nvPr/>
          </p:nvSpPr>
          <p:spPr>
            <a:xfrm>
              <a:off x="164387" y="764797"/>
              <a:ext cx="4585156" cy="2826075"/>
            </a:xfrm>
            <a:prstGeom prst="rect">
              <a:avLst/>
            </a:prstGeom>
            <a:solidFill>
              <a:schemeClr val="bg1"/>
            </a:solidFill>
            <a:ln w="38100">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12" name="Rectangle 11">
              <a:extLst>
                <a:ext uri="{FF2B5EF4-FFF2-40B4-BE49-F238E27FC236}">
                  <a16:creationId xmlns:a16="http://schemas.microsoft.com/office/drawing/2014/main" id="{62B8920F-FBAB-E848-971A-0104261F7255}"/>
                </a:ext>
              </a:extLst>
            </p:cNvPr>
            <p:cNvSpPr/>
            <p:nvPr/>
          </p:nvSpPr>
          <p:spPr>
            <a:xfrm>
              <a:off x="164387" y="764798"/>
              <a:ext cx="4577158" cy="520215"/>
            </a:xfrm>
            <a:prstGeom prst="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Medium" panose="02000000000000000000" pitchFamily="2" charset="0"/>
                  <a:ea typeface="Roboto Medium" panose="02000000000000000000" pitchFamily="2" charset="0"/>
                </a:rPr>
                <a:t>Opportunities for personal achievement</a:t>
              </a:r>
            </a:p>
          </p:txBody>
        </p:sp>
      </p:grpSp>
      <p:grpSp>
        <p:nvGrpSpPr>
          <p:cNvPr id="28" name="Group 27">
            <a:extLst>
              <a:ext uri="{FF2B5EF4-FFF2-40B4-BE49-F238E27FC236}">
                <a16:creationId xmlns:a16="http://schemas.microsoft.com/office/drawing/2014/main" id="{ADF125FD-A8A7-3E43-9439-BB5360CE96AD}"/>
              </a:ext>
            </a:extLst>
          </p:cNvPr>
          <p:cNvGrpSpPr/>
          <p:nvPr/>
        </p:nvGrpSpPr>
        <p:grpSpPr>
          <a:xfrm>
            <a:off x="6256797" y="720909"/>
            <a:ext cx="4585156" cy="2826075"/>
            <a:chOff x="164387" y="764797"/>
            <a:chExt cx="4585156" cy="2826075"/>
          </a:xfrm>
        </p:grpSpPr>
        <p:sp>
          <p:nvSpPr>
            <p:cNvPr id="29" name="Rectangle 28">
              <a:extLst>
                <a:ext uri="{FF2B5EF4-FFF2-40B4-BE49-F238E27FC236}">
                  <a16:creationId xmlns:a16="http://schemas.microsoft.com/office/drawing/2014/main" id="{5CB8D908-0ECC-E14F-9DC2-2967BC26CB0E}"/>
                </a:ext>
              </a:extLst>
            </p:cNvPr>
            <p:cNvSpPr/>
            <p:nvPr/>
          </p:nvSpPr>
          <p:spPr>
            <a:xfrm>
              <a:off x="164387" y="764797"/>
              <a:ext cx="4585156" cy="2826075"/>
            </a:xfrm>
            <a:prstGeom prst="rect">
              <a:avLst/>
            </a:prstGeom>
            <a:solidFill>
              <a:schemeClr val="bg1"/>
            </a:solidFill>
            <a:ln w="38100">
              <a:solidFill>
                <a:srgbClr val="049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0" name="Rectangle 29">
              <a:extLst>
                <a:ext uri="{FF2B5EF4-FFF2-40B4-BE49-F238E27FC236}">
                  <a16:creationId xmlns:a16="http://schemas.microsoft.com/office/drawing/2014/main" id="{664F4F0F-EF57-A948-9DAB-21841561B96D}"/>
                </a:ext>
              </a:extLst>
            </p:cNvPr>
            <p:cNvSpPr/>
            <p:nvPr/>
          </p:nvSpPr>
          <p:spPr>
            <a:xfrm>
              <a:off x="164387" y="764798"/>
              <a:ext cx="4577158" cy="520215"/>
            </a:xfrm>
            <a:prstGeom prst="rect">
              <a:avLst/>
            </a:prstGeom>
            <a:solidFill>
              <a:srgbClr val="049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Roboto Medium" panose="02000000000000000000" pitchFamily="2" charset="0"/>
                  <a:ea typeface="Roboto Medium" panose="02000000000000000000" pitchFamily="2" charset="0"/>
                </a:rPr>
                <a:t>Interdisciplinary Learning</a:t>
              </a:r>
            </a:p>
          </p:txBody>
        </p:sp>
      </p:grpSp>
      <p:grpSp>
        <p:nvGrpSpPr>
          <p:cNvPr id="31" name="Group 30">
            <a:extLst>
              <a:ext uri="{FF2B5EF4-FFF2-40B4-BE49-F238E27FC236}">
                <a16:creationId xmlns:a16="http://schemas.microsoft.com/office/drawing/2014/main" id="{C34D467C-F8C4-0544-BC56-5BABDB84785A}"/>
              </a:ext>
            </a:extLst>
          </p:cNvPr>
          <p:cNvGrpSpPr/>
          <p:nvPr/>
        </p:nvGrpSpPr>
        <p:grpSpPr>
          <a:xfrm>
            <a:off x="1309657" y="3874095"/>
            <a:ext cx="4593160" cy="2826075"/>
            <a:chOff x="156383" y="764797"/>
            <a:chExt cx="4593160" cy="2826075"/>
          </a:xfrm>
        </p:grpSpPr>
        <p:sp>
          <p:nvSpPr>
            <p:cNvPr id="32" name="Rectangle 31">
              <a:extLst>
                <a:ext uri="{FF2B5EF4-FFF2-40B4-BE49-F238E27FC236}">
                  <a16:creationId xmlns:a16="http://schemas.microsoft.com/office/drawing/2014/main" id="{BE97F347-0DB9-9E46-8249-BF308B5F7B18}"/>
                </a:ext>
              </a:extLst>
            </p:cNvPr>
            <p:cNvSpPr/>
            <p:nvPr/>
          </p:nvSpPr>
          <p:spPr>
            <a:xfrm>
              <a:off x="164387" y="764797"/>
              <a:ext cx="4585156" cy="2826075"/>
            </a:xfrm>
            <a:prstGeom prst="rect">
              <a:avLst/>
            </a:prstGeom>
            <a:solidFill>
              <a:schemeClr val="bg1"/>
            </a:solidFill>
            <a:ln w="38100">
              <a:solidFill>
                <a:srgbClr val="C31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3" name="Rectangle 32">
              <a:extLst>
                <a:ext uri="{FF2B5EF4-FFF2-40B4-BE49-F238E27FC236}">
                  <a16:creationId xmlns:a16="http://schemas.microsoft.com/office/drawing/2014/main" id="{930145E3-E4C8-0649-9302-8EA861C1DAD5}"/>
                </a:ext>
              </a:extLst>
            </p:cNvPr>
            <p:cNvSpPr/>
            <p:nvPr/>
          </p:nvSpPr>
          <p:spPr>
            <a:xfrm>
              <a:off x="156383" y="3058261"/>
              <a:ext cx="4577158" cy="520215"/>
            </a:xfrm>
            <a:prstGeom prst="rect">
              <a:avLst/>
            </a:prstGeom>
            <a:solidFill>
              <a:srgbClr val="C31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Roboto Medium" panose="02000000000000000000" pitchFamily="2" charset="0"/>
                <a:ea typeface="Roboto Medium" panose="02000000000000000000" pitchFamily="2" charset="0"/>
              </a:endParaRPr>
            </a:p>
          </p:txBody>
        </p:sp>
      </p:grpSp>
      <p:grpSp>
        <p:nvGrpSpPr>
          <p:cNvPr id="34" name="Group 33">
            <a:extLst>
              <a:ext uri="{FF2B5EF4-FFF2-40B4-BE49-F238E27FC236}">
                <a16:creationId xmlns:a16="http://schemas.microsoft.com/office/drawing/2014/main" id="{1DBAB730-2B0B-C942-921C-502B0D8685F4}"/>
              </a:ext>
            </a:extLst>
          </p:cNvPr>
          <p:cNvGrpSpPr/>
          <p:nvPr/>
        </p:nvGrpSpPr>
        <p:grpSpPr>
          <a:xfrm>
            <a:off x="6256797" y="3809352"/>
            <a:ext cx="4585156" cy="2826075"/>
            <a:chOff x="164387" y="764797"/>
            <a:chExt cx="4585156" cy="2826075"/>
          </a:xfrm>
        </p:grpSpPr>
        <p:sp>
          <p:nvSpPr>
            <p:cNvPr id="35" name="Rectangle 34">
              <a:extLst>
                <a:ext uri="{FF2B5EF4-FFF2-40B4-BE49-F238E27FC236}">
                  <a16:creationId xmlns:a16="http://schemas.microsoft.com/office/drawing/2014/main" id="{B890880A-3381-364C-A637-5CDF119FC29D}"/>
                </a:ext>
              </a:extLst>
            </p:cNvPr>
            <p:cNvSpPr/>
            <p:nvPr/>
          </p:nvSpPr>
          <p:spPr>
            <a:xfrm>
              <a:off x="164387" y="764797"/>
              <a:ext cx="4585156" cy="2826075"/>
            </a:xfrm>
            <a:prstGeom prst="rect">
              <a:avLst/>
            </a:prstGeom>
            <a:solidFill>
              <a:schemeClr val="bg1"/>
            </a:solidFill>
            <a:ln w="38100">
              <a:solidFill>
                <a:srgbClr val="0098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36" name="Rectangle 35">
              <a:extLst>
                <a:ext uri="{FF2B5EF4-FFF2-40B4-BE49-F238E27FC236}">
                  <a16:creationId xmlns:a16="http://schemas.microsoft.com/office/drawing/2014/main" id="{BF7EF501-E16B-394F-87B2-0C4DAADC1062}"/>
                </a:ext>
              </a:extLst>
            </p:cNvPr>
            <p:cNvSpPr/>
            <p:nvPr/>
          </p:nvSpPr>
          <p:spPr>
            <a:xfrm>
              <a:off x="166657" y="3058261"/>
              <a:ext cx="4577158" cy="520215"/>
            </a:xfrm>
            <a:prstGeom prst="rect">
              <a:avLst/>
            </a:prstGeom>
            <a:solidFill>
              <a:srgbClr val="00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Roboto Medium" panose="02000000000000000000" pitchFamily="2" charset="0"/>
                  <a:ea typeface="Roboto Medium" panose="02000000000000000000" pitchFamily="2" charset="0"/>
                </a:rPr>
                <a:t>Curriculum areas and subjects</a:t>
              </a:r>
            </a:p>
          </p:txBody>
        </p:sp>
      </p:grpSp>
      <p:pic>
        <p:nvPicPr>
          <p:cNvPr id="38" name="Picture 37" descr="A screenshot of a cell phone&#10;&#10;Description automatically generated">
            <a:extLst>
              <a:ext uri="{FF2B5EF4-FFF2-40B4-BE49-F238E27FC236}">
                <a16:creationId xmlns:a16="http://schemas.microsoft.com/office/drawing/2014/main" id="{9CFDBFA5-0B06-BF45-A5AD-6EE5FF4B5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051" y="233112"/>
            <a:ext cx="826745" cy="282612"/>
          </a:xfrm>
          <a:prstGeom prst="rect">
            <a:avLst/>
          </a:prstGeom>
        </p:spPr>
      </p:pic>
      <p:sp>
        <p:nvSpPr>
          <p:cNvPr id="40" name="Rectangle 39">
            <a:extLst>
              <a:ext uri="{FF2B5EF4-FFF2-40B4-BE49-F238E27FC236}">
                <a16:creationId xmlns:a16="http://schemas.microsoft.com/office/drawing/2014/main" id="{BE618895-39FB-F347-B1D9-A43C2CA991AA}"/>
              </a:ext>
            </a:extLst>
          </p:cNvPr>
          <p:cNvSpPr/>
          <p:nvPr/>
        </p:nvSpPr>
        <p:spPr>
          <a:xfrm>
            <a:off x="1307388" y="6184735"/>
            <a:ext cx="5465293" cy="520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Roboto Medium" panose="02000000000000000000" pitchFamily="2" charset="0"/>
              <a:ea typeface="Roboto Medium" panose="02000000000000000000" pitchFamily="2" charset="0"/>
            </a:endParaRPr>
          </a:p>
        </p:txBody>
      </p:sp>
      <p:sp>
        <p:nvSpPr>
          <p:cNvPr id="42" name="Right Triangle 41">
            <a:extLst>
              <a:ext uri="{FF2B5EF4-FFF2-40B4-BE49-F238E27FC236}">
                <a16:creationId xmlns:a16="http://schemas.microsoft.com/office/drawing/2014/main" id="{2EC3A0C5-7334-5A45-AFC7-F7BAB946E0A5}"/>
              </a:ext>
            </a:extLst>
          </p:cNvPr>
          <p:cNvSpPr/>
          <p:nvPr/>
        </p:nvSpPr>
        <p:spPr>
          <a:xfrm flipV="1">
            <a:off x="1153274" y="576073"/>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25791E32-B016-7B43-B3DB-89F5FB0CD0B2}"/>
              </a:ext>
            </a:extLst>
          </p:cNvPr>
          <p:cNvSpPr/>
          <p:nvPr/>
        </p:nvSpPr>
        <p:spPr>
          <a:xfrm flipH="1" flipV="1">
            <a:off x="10573358" y="576072"/>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39F641A2-23C9-BD4F-9141-CED5E538FD94}"/>
              </a:ext>
            </a:extLst>
          </p:cNvPr>
          <p:cNvSpPr/>
          <p:nvPr/>
        </p:nvSpPr>
        <p:spPr>
          <a:xfrm flipH="1">
            <a:off x="10600686" y="6402315"/>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7730ADE0-CFDF-1748-9E12-D6D28C673D66}"/>
              </a:ext>
            </a:extLst>
          </p:cNvPr>
          <p:cNvSpPr/>
          <p:nvPr/>
        </p:nvSpPr>
        <p:spPr>
          <a:xfrm>
            <a:off x="1140548" y="6412854"/>
            <a:ext cx="450766" cy="4451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29177" y="4301533"/>
            <a:ext cx="4244065" cy="646331"/>
          </a:xfrm>
          <a:prstGeom prst="rect">
            <a:avLst/>
          </a:prstGeom>
        </p:spPr>
        <p:txBody>
          <a:bodyPr wrap="square">
            <a:spAutoFit/>
          </a:bodyPr>
          <a:lstStyle/>
          <a:p>
            <a:r>
              <a:rPr lang="en-GB" sz="1200" dirty="0">
                <a:solidFill>
                  <a:srgbClr val="000000"/>
                </a:solidFill>
                <a:latin typeface="Arial" panose="020B0604020202020204" pitchFamily="34" charset="0"/>
              </a:rPr>
              <a:t>I am learning skills and strategies which will support me in challenging times, particularly in relation to change and loss.     </a:t>
            </a:r>
            <a:r>
              <a:rPr lang="en-GB" sz="1200" b="1" dirty="0" err="1">
                <a:solidFill>
                  <a:srgbClr val="000000"/>
                </a:solidFill>
                <a:latin typeface="Arial" panose="020B0604020202020204" pitchFamily="34" charset="0"/>
              </a:rPr>
              <a:t>HWB</a:t>
            </a:r>
            <a:r>
              <a:rPr lang="en-GB" sz="1200" b="1" dirty="0">
                <a:solidFill>
                  <a:srgbClr val="000000"/>
                </a:solidFill>
                <a:latin typeface="Arial" panose="020B0604020202020204" pitchFamily="34" charset="0"/>
              </a:rPr>
              <a:t> 2-</a:t>
            </a:r>
            <a:r>
              <a:rPr lang="en-GB" sz="1200" b="1" dirty="0" err="1">
                <a:solidFill>
                  <a:srgbClr val="000000"/>
                </a:solidFill>
                <a:latin typeface="Arial" panose="020B0604020202020204" pitchFamily="34" charset="0"/>
              </a:rPr>
              <a:t>07a</a:t>
            </a:r>
            <a:r>
              <a:rPr lang="en-GB" sz="1200" b="1" dirty="0">
                <a:solidFill>
                  <a:srgbClr val="000000"/>
                </a:solidFill>
                <a:latin typeface="Arial" panose="020B0604020202020204" pitchFamily="34" charset="0"/>
              </a:rPr>
              <a:t> </a:t>
            </a:r>
            <a:endParaRPr lang="en-GB" sz="1200" dirty="0"/>
          </a:p>
        </p:txBody>
      </p:sp>
      <p:sp>
        <p:nvSpPr>
          <p:cNvPr id="6" name="Rectangle 5"/>
          <p:cNvSpPr/>
          <p:nvPr/>
        </p:nvSpPr>
        <p:spPr>
          <a:xfrm>
            <a:off x="6297590" y="4957749"/>
            <a:ext cx="4784741" cy="1723549"/>
          </a:xfrm>
          <a:prstGeom prst="rect">
            <a:avLst/>
          </a:prstGeom>
        </p:spPr>
        <p:txBody>
          <a:bodyPr wrap="square">
            <a:spAutoFit/>
          </a:bodyPr>
          <a:lstStyle/>
          <a:p>
            <a:pPr>
              <a:spcBef>
                <a:spcPts val="1200"/>
              </a:spcBef>
              <a:spcAft>
                <a:spcPts val="1200"/>
              </a:spcAft>
            </a:pPr>
            <a:r>
              <a:rPr lang="en-GB" sz="1200" dirty="0">
                <a:solidFill>
                  <a:srgbClr val="000000"/>
                </a:solidFill>
                <a:latin typeface="Arial" panose="020B0604020202020204" pitchFamily="34" charset="0"/>
              </a:rPr>
              <a:t>I can use primary and secondary sources selectively to research events in the past.</a:t>
            </a:r>
            <a:r>
              <a:rPr lang="en-GB" sz="1200" dirty="0"/>
              <a:t> </a:t>
            </a:r>
            <a:r>
              <a:rPr lang="en-GB" sz="1200" b="1" dirty="0" err="1">
                <a:solidFill>
                  <a:srgbClr val="000000"/>
                </a:solidFill>
                <a:latin typeface="Arial" panose="020B0604020202020204" pitchFamily="34" charset="0"/>
              </a:rPr>
              <a:t>SOC</a:t>
            </a:r>
            <a:r>
              <a:rPr lang="en-GB" sz="1200" b="1" dirty="0">
                <a:solidFill>
                  <a:srgbClr val="000000"/>
                </a:solidFill>
                <a:latin typeface="Arial" panose="020B0604020202020204" pitchFamily="34" charset="0"/>
              </a:rPr>
              <a:t> 2-</a:t>
            </a:r>
            <a:r>
              <a:rPr lang="en-GB" sz="1200" b="1" dirty="0" err="1">
                <a:solidFill>
                  <a:srgbClr val="000000"/>
                </a:solidFill>
                <a:latin typeface="Arial" panose="020B0604020202020204" pitchFamily="34" charset="0"/>
              </a:rPr>
              <a:t>01a</a:t>
            </a:r>
            <a:r>
              <a:rPr lang="en-GB" sz="1200" dirty="0"/>
              <a:t>                                                                          </a:t>
            </a:r>
            <a:r>
              <a:rPr lang="en-GB" sz="1200" dirty="0">
                <a:solidFill>
                  <a:srgbClr val="000000"/>
                </a:solidFill>
                <a:latin typeface="Arial" panose="020B0604020202020204" pitchFamily="34" charset="0"/>
              </a:rPr>
              <a:t>I can compare and contrast a society in the past with my own and contribute to a discussion of the similarities and differences.</a:t>
            </a:r>
            <a:r>
              <a:rPr lang="en-GB" sz="1200" dirty="0"/>
              <a:t>         </a:t>
            </a:r>
            <a:r>
              <a:rPr lang="en-GB" sz="1200" b="1" dirty="0" err="1">
                <a:solidFill>
                  <a:srgbClr val="000000"/>
                </a:solidFill>
                <a:latin typeface="Arial" panose="020B0604020202020204" pitchFamily="34" charset="0"/>
              </a:rPr>
              <a:t>SOC</a:t>
            </a:r>
            <a:r>
              <a:rPr lang="en-GB" sz="1200" b="1" dirty="0">
                <a:solidFill>
                  <a:srgbClr val="000000"/>
                </a:solidFill>
                <a:latin typeface="Arial" panose="020B0604020202020204" pitchFamily="34" charset="0"/>
              </a:rPr>
              <a:t> 2-</a:t>
            </a:r>
            <a:r>
              <a:rPr lang="en-GB" sz="1200" b="1" dirty="0" err="1">
                <a:solidFill>
                  <a:srgbClr val="000000"/>
                </a:solidFill>
                <a:latin typeface="Arial" panose="020B0604020202020204" pitchFamily="34" charset="0"/>
              </a:rPr>
              <a:t>04a</a:t>
            </a:r>
            <a:endParaRPr lang="en-GB" sz="1200" b="0" dirty="0">
              <a:effectLst/>
            </a:endParaRPr>
          </a:p>
          <a:p>
            <a:br>
              <a:rPr lang="en-GB" dirty="0"/>
            </a:br>
            <a:endParaRPr lang="en-GB" dirty="0"/>
          </a:p>
        </p:txBody>
      </p:sp>
      <p:sp>
        <p:nvSpPr>
          <p:cNvPr id="37" name="Rectangle 36"/>
          <p:cNvSpPr/>
          <p:nvPr/>
        </p:nvSpPr>
        <p:spPr>
          <a:xfrm>
            <a:off x="1378657" y="6253699"/>
            <a:ext cx="4634602" cy="369332"/>
          </a:xfrm>
          <a:prstGeom prst="rect">
            <a:avLst/>
          </a:prstGeom>
        </p:spPr>
        <p:txBody>
          <a:bodyPr wrap="none">
            <a:spAutoFit/>
          </a:bodyPr>
          <a:lstStyle/>
          <a:p>
            <a:r>
              <a:rPr lang="en-US" dirty="0">
                <a:solidFill>
                  <a:schemeClr val="bg1"/>
                </a:solidFill>
                <a:latin typeface="Roboto Medium" panose="02000000000000000000" pitchFamily="2" charset="0"/>
                <a:ea typeface="Roboto Medium" panose="02000000000000000000" pitchFamily="2" charset="0"/>
              </a:rPr>
              <a:t>Ethos and life of the school as a community</a:t>
            </a:r>
          </a:p>
        </p:txBody>
      </p:sp>
      <p:sp>
        <p:nvSpPr>
          <p:cNvPr id="41" name="Rectangle 40"/>
          <p:cNvSpPr/>
          <p:nvPr/>
        </p:nvSpPr>
        <p:spPr>
          <a:xfrm>
            <a:off x="6329293" y="3748548"/>
            <a:ext cx="4244065" cy="492443"/>
          </a:xfrm>
          <a:prstGeom prst="rect">
            <a:avLst/>
          </a:prstGeom>
        </p:spPr>
        <p:txBody>
          <a:bodyPr wrap="square">
            <a:spAutoFit/>
          </a:bodyPr>
          <a:lstStyle/>
          <a:p>
            <a:endParaRPr lang="en-GB" sz="1200" dirty="0"/>
          </a:p>
          <a:p>
            <a:r>
              <a:rPr lang="en-GB" sz="1400" b="1" dirty="0"/>
              <a:t>Knowledge and skills from prior learning</a:t>
            </a:r>
          </a:p>
        </p:txBody>
      </p:sp>
      <p:sp>
        <p:nvSpPr>
          <p:cNvPr id="43" name="Rectangle 42"/>
          <p:cNvSpPr/>
          <p:nvPr/>
        </p:nvSpPr>
        <p:spPr>
          <a:xfrm>
            <a:off x="1545241" y="4042249"/>
            <a:ext cx="4006304" cy="2215991"/>
          </a:xfrm>
          <a:prstGeom prst="rect">
            <a:avLst/>
          </a:prstGeom>
        </p:spPr>
        <p:txBody>
          <a:bodyPr wrap="square">
            <a:spAutoFit/>
          </a:bodyPr>
          <a:lstStyle/>
          <a:p>
            <a:pPr fontAlgn="base">
              <a:spcBef>
                <a:spcPts val="1200"/>
              </a:spcBef>
              <a:spcAft>
                <a:spcPts val="600"/>
              </a:spcAft>
            </a:pPr>
            <a:r>
              <a:rPr lang="en-GB" dirty="0"/>
              <a:t>Exemplifications of strategies and skills from partners</a:t>
            </a:r>
          </a:p>
          <a:p>
            <a:pPr fontAlgn="base">
              <a:spcBef>
                <a:spcPts val="1200"/>
              </a:spcBef>
              <a:spcAft>
                <a:spcPts val="600"/>
              </a:spcAft>
            </a:pPr>
            <a:r>
              <a:rPr lang="en-GB" dirty="0"/>
              <a:t>Health and Wellbeing activities</a:t>
            </a:r>
          </a:p>
          <a:p>
            <a:pPr fontAlgn="base">
              <a:spcBef>
                <a:spcPts val="1200"/>
              </a:spcBef>
              <a:spcAft>
                <a:spcPts val="600"/>
              </a:spcAft>
            </a:pPr>
            <a:r>
              <a:rPr lang="en-GB" dirty="0"/>
              <a:t>Exhibition of shared learning– virtual and ‘in school’</a:t>
            </a:r>
            <a:br>
              <a:rPr lang="en-GB" dirty="0"/>
            </a:br>
            <a:endParaRPr lang="en-GB" dirty="0"/>
          </a:p>
        </p:txBody>
      </p:sp>
      <p:pic>
        <p:nvPicPr>
          <p:cNvPr id="45" name="Picture 44" descr="A picture containing drawing&#10;&#10;Description automatically generated">
            <a:extLst>
              <a:ext uri="{FF2B5EF4-FFF2-40B4-BE49-F238E27FC236}">
                <a16:creationId xmlns:a16="http://schemas.microsoft.com/office/drawing/2014/main" id="{2B96F02E-D18C-EC40-9575-3734AD0D7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326" y="2887337"/>
            <a:ext cx="1882670" cy="1704278"/>
          </a:xfrm>
          <a:prstGeom prst="rect">
            <a:avLst/>
          </a:prstGeom>
        </p:spPr>
      </p:pic>
      <p:sp>
        <p:nvSpPr>
          <p:cNvPr id="15" name="TextBox 14"/>
          <p:cNvSpPr txBox="1"/>
          <p:nvPr/>
        </p:nvSpPr>
        <p:spPr>
          <a:xfrm>
            <a:off x="5302666" y="3269567"/>
            <a:ext cx="1168297" cy="400110"/>
          </a:xfrm>
          <a:prstGeom prst="rect">
            <a:avLst/>
          </a:prstGeom>
          <a:noFill/>
        </p:spPr>
        <p:txBody>
          <a:bodyPr wrap="square" rtlCol="0">
            <a:spAutoFit/>
          </a:bodyPr>
          <a:lstStyle/>
          <a:p>
            <a:pPr algn="ctr"/>
            <a:r>
              <a:rPr lang="en-GB" sz="2000" dirty="0" err="1"/>
              <a:t>IDL</a:t>
            </a:r>
            <a:endParaRPr lang="en-GB" sz="2000" dirty="0"/>
          </a:p>
        </p:txBody>
      </p:sp>
      <p:sp>
        <p:nvSpPr>
          <p:cNvPr id="4" name="Rectangle 3"/>
          <p:cNvSpPr/>
          <p:nvPr/>
        </p:nvSpPr>
        <p:spPr>
          <a:xfrm>
            <a:off x="6329177" y="1353165"/>
            <a:ext cx="4518330" cy="2677656"/>
          </a:xfrm>
          <a:prstGeom prst="rect">
            <a:avLst/>
          </a:prstGeom>
        </p:spPr>
        <p:txBody>
          <a:bodyPr wrap="square">
            <a:spAutoFit/>
          </a:bodyPr>
          <a:lstStyle/>
          <a:p>
            <a:pPr fontAlgn="base">
              <a:spcBef>
                <a:spcPts val="1200"/>
              </a:spcBef>
              <a:spcAft>
                <a:spcPts val="600"/>
              </a:spcAft>
            </a:pPr>
            <a:r>
              <a:rPr lang="en-GB" sz="1200" dirty="0">
                <a:solidFill>
                  <a:srgbClr val="000000"/>
                </a:solidFill>
                <a:latin typeface="Arial" panose="020B0604020202020204" pitchFamily="34" charset="0"/>
              </a:rPr>
              <a:t>Identify and research key figures from the past who have coped well during times of adversity and discuss the skills and attributes they demonstrated  Consider resources, scaffolds and activities that might be helpful</a:t>
            </a:r>
          </a:p>
          <a:p>
            <a:pPr fontAlgn="base">
              <a:spcBef>
                <a:spcPts val="1200"/>
              </a:spcBef>
              <a:spcAft>
                <a:spcPts val="600"/>
              </a:spcAft>
            </a:pPr>
            <a:r>
              <a:rPr lang="en-GB" sz="1200" dirty="0">
                <a:solidFill>
                  <a:srgbClr val="000000"/>
                </a:solidFill>
                <a:latin typeface="Arial" panose="020B0604020202020204" pitchFamily="34" charset="0"/>
              </a:rPr>
              <a:t>Research information about strategies for coping during stressful situations – this might include healthy eating and exercise, relaxation techniques, connecting with others and your community..  Consider resources such as input from practitioners, families, partners and community members.</a:t>
            </a:r>
          </a:p>
          <a:p>
            <a:pPr fontAlgn="base">
              <a:spcBef>
                <a:spcPts val="1200"/>
              </a:spcBef>
              <a:spcAft>
                <a:spcPts val="600"/>
              </a:spcAft>
            </a:pPr>
            <a:r>
              <a:rPr lang="en-GB" sz="1200" dirty="0">
                <a:solidFill>
                  <a:srgbClr val="000000"/>
                </a:solidFill>
                <a:latin typeface="Arial" panose="020B0604020202020204" pitchFamily="34" charset="0"/>
              </a:rPr>
              <a:t>. </a:t>
            </a:r>
            <a:br>
              <a:rPr lang="en-GB" dirty="0"/>
            </a:br>
            <a:endParaRPr lang="en-GB" dirty="0"/>
          </a:p>
        </p:txBody>
      </p:sp>
      <p:sp>
        <p:nvSpPr>
          <p:cNvPr id="16" name="Rectangle 15"/>
          <p:cNvSpPr/>
          <p:nvPr/>
        </p:nvSpPr>
        <p:spPr>
          <a:xfrm>
            <a:off x="1540584" y="1364260"/>
            <a:ext cx="3890556" cy="1754326"/>
          </a:xfrm>
          <a:prstGeom prst="rect">
            <a:avLst/>
          </a:prstGeom>
        </p:spPr>
        <p:txBody>
          <a:bodyPr wrap="square">
            <a:spAutoFit/>
          </a:bodyPr>
          <a:lstStyle/>
          <a:p>
            <a:r>
              <a:rPr lang="en-GB" dirty="0">
                <a:solidFill>
                  <a:srgbClr val="000000"/>
                </a:solidFill>
                <a:latin typeface="Arial" panose="020B0604020202020204" pitchFamily="34" charset="0"/>
              </a:rPr>
              <a:t>Create a product that shares the challenges and opportunities that you have experienced during lockdown. Identify the skills and attributes that have helped you thrive.</a:t>
            </a:r>
            <a:endParaRPr lang="en-GB" dirty="0"/>
          </a:p>
        </p:txBody>
      </p:sp>
      <p:sp>
        <p:nvSpPr>
          <p:cNvPr id="17" name="Right Arrow 16"/>
          <p:cNvSpPr/>
          <p:nvPr/>
        </p:nvSpPr>
        <p:spPr>
          <a:xfrm>
            <a:off x="104502" y="843527"/>
            <a:ext cx="1371111" cy="2426039"/>
          </a:xfrm>
          <a:prstGeom prst="rightArrow">
            <a:avLst/>
          </a:prstGeom>
          <a:solidFill>
            <a:schemeClr val="bg1"/>
          </a:soli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bg2">
                    <a:lumMod val="10000"/>
                  </a:schemeClr>
                </a:solidFill>
              </a:rPr>
              <a:t>Journal</a:t>
            </a:r>
          </a:p>
          <a:p>
            <a:r>
              <a:rPr lang="en-GB" sz="1400" b="1" dirty="0">
                <a:solidFill>
                  <a:schemeClr val="bg2">
                    <a:lumMod val="10000"/>
                  </a:schemeClr>
                </a:solidFill>
              </a:rPr>
              <a:t>Film</a:t>
            </a:r>
          </a:p>
          <a:p>
            <a:r>
              <a:rPr lang="en-GB" sz="1400" b="1" dirty="0">
                <a:solidFill>
                  <a:schemeClr val="bg2">
                    <a:lumMod val="10000"/>
                  </a:schemeClr>
                </a:solidFill>
              </a:rPr>
              <a:t>Diary</a:t>
            </a:r>
          </a:p>
          <a:p>
            <a:r>
              <a:rPr lang="en-GB" sz="1400" b="1" dirty="0">
                <a:solidFill>
                  <a:schemeClr val="bg2">
                    <a:lumMod val="10000"/>
                  </a:schemeClr>
                </a:solidFill>
              </a:rPr>
              <a:t>Artefact</a:t>
            </a:r>
          </a:p>
          <a:p>
            <a:r>
              <a:rPr lang="en-GB" sz="1400" b="1" dirty="0">
                <a:solidFill>
                  <a:schemeClr val="bg2">
                    <a:lumMod val="10000"/>
                  </a:schemeClr>
                </a:solidFill>
              </a:rPr>
              <a:t>Sculpture ..</a:t>
            </a:r>
          </a:p>
        </p:txBody>
      </p:sp>
      <p:sp>
        <p:nvSpPr>
          <p:cNvPr id="46" name="Right Arrow 45"/>
          <p:cNvSpPr/>
          <p:nvPr/>
        </p:nvSpPr>
        <p:spPr>
          <a:xfrm>
            <a:off x="59517" y="3835060"/>
            <a:ext cx="1425259" cy="2426039"/>
          </a:xfrm>
          <a:prstGeom prst="rightArrow">
            <a:avLst/>
          </a:prstGeom>
          <a:solidFill>
            <a:schemeClr val="bg1"/>
          </a:solidFill>
          <a:ln>
            <a:solidFill>
              <a:srgbClr val="C31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rPr>
              <a:t>Key Partners</a:t>
            </a:r>
          </a:p>
          <a:p>
            <a:endParaRPr lang="en-GB" sz="1200" b="1" dirty="0">
              <a:solidFill>
                <a:schemeClr val="bg2">
                  <a:lumMod val="10000"/>
                </a:schemeClr>
              </a:solidFill>
            </a:endParaRPr>
          </a:p>
          <a:p>
            <a:r>
              <a:rPr lang="en-GB" sz="1200" b="1" dirty="0">
                <a:solidFill>
                  <a:schemeClr val="bg2">
                    <a:lumMod val="10000"/>
                  </a:schemeClr>
                </a:solidFill>
              </a:rPr>
              <a:t>Business Sector</a:t>
            </a:r>
          </a:p>
          <a:p>
            <a:endParaRPr lang="en-GB" sz="1200" b="1" dirty="0">
              <a:solidFill>
                <a:schemeClr val="bg2">
                  <a:lumMod val="10000"/>
                </a:schemeClr>
              </a:solidFill>
            </a:endParaRPr>
          </a:p>
          <a:p>
            <a:r>
              <a:rPr lang="en-GB" sz="1200" b="1" dirty="0">
                <a:solidFill>
                  <a:schemeClr val="bg2">
                    <a:lumMod val="10000"/>
                  </a:schemeClr>
                </a:solidFill>
              </a:rPr>
              <a:t>Community …</a:t>
            </a:r>
          </a:p>
        </p:txBody>
      </p:sp>
      <p:sp>
        <p:nvSpPr>
          <p:cNvPr id="47" name="Right Arrow 46"/>
          <p:cNvSpPr/>
          <p:nvPr/>
        </p:nvSpPr>
        <p:spPr>
          <a:xfrm rot="10800000">
            <a:off x="10600686" y="911148"/>
            <a:ext cx="1514889" cy="2426039"/>
          </a:xfrm>
          <a:prstGeom prst="rightArrow">
            <a:avLst/>
          </a:prstGeom>
          <a:solidFill>
            <a:schemeClr val="bg1"/>
          </a:solidFill>
          <a:ln>
            <a:solidFill>
              <a:srgbClr val="0498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solidFill>
                <a:schemeClr val="bg2">
                  <a:lumMod val="10000"/>
                </a:schemeClr>
              </a:solidFill>
            </a:endParaRPr>
          </a:p>
        </p:txBody>
      </p:sp>
      <p:sp>
        <p:nvSpPr>
          <p:cNvPr id="48" name="Right Arrow 47"/>
          <p:cNvSpPr/>
          <p:nvPr/>
        </p:nvSpPr>
        <p:spPr>
          <a:xfrm rot="10800000">
            <a:off x="10902417" y="3962739"/>
            <a:ext cx="1213158" cy="2426039"/>
          </a:xfrm>
          <a:prstGeom prst="rightArrow">
            <a:avLst/>
          </a:prstGeom>
          <a:solidFill>
            <a:schemeClr val="bg1"/>
          </a:solidFill>
          <a:ln>
            <a:solidFill>
              <a:srgbClr val="0098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bg2">
                  <a:lumMod val="10000"/>
                </a:schemeClr>
              </a:solidFill>
            </a:endParaRPr>
          </a:p>
        </p:txBody>
      </p:sp>
      <p:sp>
        <p:nvSpPr>
          <p:cNvPr id="18" name="TextBox 17"/>
          <p:cNvSpPr txBox="1"/>
          <p:nvPr/>
        </p:nvSpPr>
        <p:spPr>
          <a:xfrm>
            <a:off x="11051452" y="1600201"/>
            <a:ext cx="1064123" cy="2092881"/>
          </a:xfrm>
          <a:prstGeom prst="rect">
            <a:avLst/>
          </a:prstGeom>
          <a:noFill/>
        </p:spPr>
        <p:txBody>
          <a:bodyPr wrap="square" rtlCol="0">
            <a:spAutoFit/>
          </a:bodyPr>
          <a:lstStyle/>
          <a:p>
            <a:r>
              <a:rPr lang="en-GB" sz="1400" b="1" dirty="0"/>
              <a:t>Skills</a:t>
            </a:r>
          </a:p>
          <a:p>
            <a:r>
              <a:rPr lang="en-GB" sz="1400" b="1" dirty="0"/>
              <a:t>Knowledge</a:t>
            </a:r>
          </a:p>
          <a:p>
            <a:endParaRPr lang="en-GB" sz="1400" b="1" dirty="0"/>
          </a:p>
          <a:p>
            <a:r>
              <a:rPr lang="en-GB" sz="1400" b="1" dirty="0"/>
              <a:t>New Learning</a:t>
            </a:r>
          </a:p>
          <a:p>
            <a:endParaRPr lang="en-GB" sz="1400" b="1" dirty="0"/>
          </a:p>
          <a:p>
            <a:endParaRPr lang="en-GB" sz="1400" b="1" dirty="0"/>
          </a:p>
          <a:p>
            <a:endParaRPr lang="en-GB" sz="1400" b="1" dirty="0"/>
          </a:p>
          <a:p>
            <a:endParaRPr lang="en-GB" dirty="0"/>
          </a:p>
        </p:txBody>
      </p:sp>
      <p:sp>
        <p:nvSpPr>
          <p:cNvPr id="49" name="TextBox 48"/>
          <p:cNvSpPr txBox="1"/>
          <p:nvPr/>
        </p:nvSpPr>
        <p:spPr>
          <a:xfrm>
            <a:off x="11127877" y="4565553"/>
            <a:ext cx="1064123" cy="2092881"/>
          </a:xfrm>
          <a:prstGeom prst="rect">
            <a:avLst/>
          </a:prstGeom>
          <a:noFill/>
        </p:spPr>
        <p:txBody>
          <a:bodyPr wrap="square" rtlCol="0">
            <a:spAutoFit/>
          </a:bodyPr>
          <a:lstStyle/>
          <a:p>
            <a:r>
              <a:rPr lang="en-GB" sz="1400" b="1" dirty="0"/>
              <a:t>Prior Learning</a:t>
            </a:r>
          </a:p>
          <a:p>
            <a:endParaRPr lang="en-GB" sz="1400" b="1" dirty="0"/>
          </a:p>
          <a:p>
            <a:r>
              <a:rPr lang="en-GB" sz="1400" b="1" dirty="0"/>
              <a:t>Resources for learners</a:t>
            </a:r>
          </a:p>
          <a:p>
            <a:endParaRPr lang="en-GB" sz="1400" b="1" dirty="0"/>
          </a:p>
          <a:p>
            <a:endParaRPr lang="en-GB" sz="1400" b="1" dirty="0"/>
          </a:p>
          <a:p>
            <a:endParaRPr lang="en-GB" sz="1400" b="1" dirty="0"/>
          </a:p>
          <a:p>
            <a:endParaRPr lang="en-GB" dirty="0"/>
          </a:p>
        </p:txBody>
      </p:sp>
      <p:sp>
        <p:nvSpPr>
          <p:cNvPr id="44" name="Title 1"/>
          <p:cNvSpPr txBox="1">
            <a:spLocks/>
          </p:cNvSpPr>
          <p:nvPr/>
        </p:nvSpPr>
        <p:spPr>
          <a:xfrm>
            <a:off x="1297114" y="141811"/>
            <a:ext cx="862696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2400" b="0" kern="0" dirty="0" err="1">
                <a:solidFill>
                  <a:schemeClr val="accent1"/>
                </a:solidFill>
                <a:latin typeface="Roboto Medium" panose="02000000000000000000" pitchFamily="2" charset="0"/>
                <a:ea typeface="Roboto Medium" panose="02000000000000000000" pitchFamily="2" charset="0"/>
              </a:rPr>
              <a:t>IDL</a:t>
            </a:r>
            <a:r>
              <a:rPr lang="en-GB" sz="2400" b="0" kern="0" dirty="0">
                <a:solidFill>
                  <a:schemeClr val="accent1"/>
                </a:solidFill>
                <a:latin typeface="Roboto Medium" panose="02000000000000000000" pitchFamily="2" charset="0"/>
                <a:ea typeface="Roboto Medium" panose="02000000000000000000" pitchFamily="2" charset="0"/>
              </a:rPr>
              <a:t> at </a:t>
            </a:r>
            <a:r>
              <a:rPr lang="en-GB" sz="2400" b="0" kern="0" dirty="0" err="1">
                <a:solidFill>
                  <a:schemeClr val="accent1"/>
                </a:solidFill>
                <a:latin typeface="Roboto Medium" panose="02000000000000000000" pitchFamily="2" charset="0"/>
                <a:ea typeface="Roboto Medium" panose="02000000000000000000" pitchFamily="2" charset="0"/>
              </a:rPr>
              <a:t>Hazlehead</a:t>
            </a:r>
            <a:r>
              <a:rPr lang="en-GB" sz="2400" b="0" kern="0" dirty="0">
                <a:solidFill>
                  <a:schemeClr val="accent1"/>
                </a:solidFill>
                <a:latin typeface="Roboto Medium" panose="02000000000000000000" pitchFamily="2" charset="0"/>
                <a:ea typeface="Roboto Medium" panose="02000000000000000000" pitchFamily="2" charset="0"/>
              </a:rPr>
              <a:t> Primary School </a:t>
            </a:r>
          </a:p>
        </p:txBody>
      </p:sp>
    </p:spTree>
    <p:extLst>
      <p:ext uri="{BB962C8B-B14F-4D97-AF65-F5344CB8AC3E}">
        <p14:creationId xmlns:p14="http://schemas.microsoft.com/office/powerpoint/2010/main" val="426226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A37E-B5F8-7BDB-3A07-5241AA5FF5B5}"/>
              </a:ext>
            </a:extLst>
          </p:cNvPr>
          <p:cNvSpPr>
            <a:spLocks noGrp="1"/>
          </p:cNvSpPr>
          <p:nvPr>
            <p:ph type="title"/>
          </p:nvPr>
        </p:nvSpPr>
        <p:spPr>
          <a:xfrm>
            <a:off x="838200" y="365125"/>
            <a:ext cx="10515600" cy="603669"/>
          </a:xfrm>
        </p:spPr>
        <p:txBody>
          <a:bodyPr/>
          <a:lstStyle/>
          <a:p>
            <a:r>
              <a:rPr lang="en-GB" sz="2800" dirty="0">
                <a:cs typeface="Calibri Light"/>
              </a:rPr>
              <a:t>7 Stages in </a:t>
            </a:r>
            <a:r>
              <a:rPr lang="en-GB" sz="2800" dirty="0" err="1">
                <a:cs typeface="Calibri Light"/>
              </a:rPr>
              <a:t>Hazelhead</a:t>
            </a:r>
            <a:r>
              <a:rPr lang="en-GB" sz="2800" dirty="0">
                <a:cs typeface="Calibri Light"/>
              </a:rPr>
              <a:t> PS IDL</a:t>
            </a:r>
          </a:p>
        </p:txBody>
      </p:sp>
      <p:sp>
        <p:nvSpPr>
          <p:cNvPr id="3" name="Content Placeholder 2">
            <a:extLst>
              <a:ext uri="{FF2B5EF4-FFF2-40B4-BE49-F238E27FC236}">
                <a16:creationId xmlns:a16="http://schemas.microsoft.com/office/drawing/2014/main" id="{EA393A40-886F-09FB-3AFD-C9CD4688032F}"/>
              </a:ext>
            </a:extLst>
          </p:cNvPr>
          <p:cNvSpPr>
            <a:spLocks noGrp="1"/>
          </p:cNvSpPr>
          <p:nvPr>
            <p:ph idx="1"/>
          </p:nvPr>
        </p:nvSpPr>
        <p:spPr>
          <a:xfrm>
            <a:off x="838200" y="956678"/>
            <a:ext cx="10515600" cy="5487653"/>
          </a:xfrm>
        </p:spPr>
        <p:txBody>
          <a:bodyPr vert="horz" lIns="91440" tIns="45720" rIns="91440" bIns="45720" rtlCol="0" anchor="t">
            <a:noAutofit/>
          </a:bodyPr>
          <a:lstStyle/>
          <a:p>
            <a:pPr marL="0" indent="0">
              <a:buNone/>
            </a:pPr>
            <a:endParaRPr lang="en-GB" sz="2400" dirty="0">
              <a:ea typeface="+mn-lt"/>
              <a:cs typeface="+mn-lt"/>
            </a:endParaRPr>
          </a:p>
          <a:p>
            <a:pPr marL="0" indent="0">
              <a:buNone/>
            </a:pPr>
            <a:r>
              <a:rPr lang="en-GB" sz="2400" dirty="0">
                <a:ea typeface="+mn-lt"/>
                <a:cs typeface="+mn-lt"/>
              </a:rPr>
              <a:t>Stage 1: How do you inspire? Design a Knowledge Harvest for teaching teams, choose the cross-curricular contexts for an IDL project that makes the most of the local setting. </a:t>
            </a:r>
            <a:endParaRPr lang="en-GB" sz="2400">
              <a:cs typeface="Calibri" panose="020F0502020204030204"/>
            </a:endParaRPr>
          </a:p>
          <a:p>
            <a:pPr marL="0" indent="0">
              <a:buNone/>
            </a:pPr>
            <a:r>
              <a:rPr lang="en-GB" sz="2400" dirty="0">
                <a:ea typeface="+mn-lt"/>
                <a:cs typeface="+mn-lt"/>
              </a:rPr>
              <a:t>Stage 2: What do they know? Implement a Knowledge Harvest with  learners’ prior knowledge on the context and generate scores of questions. </a:t>
            </a:r>
            <a:endParaRPr lang="en-GB" sz="2400">
              <a:cs typeface="Calibri"/>
            </a:endParaRPr>
          </a:p>
          <a:p>
            <a:pPr marL="0" indent="0">
              <a:buNone/>
            </a:pPr>
            <a:r>
              <a:rPr lang="en-GB" sz="2400" dirty="0">
                <a:ea typeface="+mn-lt"/>
                <a:cs typeface="+mn-lt"/>
              </a:rPr>
              <a:t>Stage 3: How do you build on what they know? Plan Rich Experiences Based on what learners already know, and the questions they want to explore. The teacher plans and curates experiences, activities and content that relate to the E&amp;Os </a:t>
            </a:r>
          </a:p>
          <a:p>
            <a:pPr marL="0" indent="0">
              <a:buNone/>
            </a:pPr>
            <a:r>
              <a:rPr lang="en-GB" sz="2400" dirty="0">
                <a:ea typeface="+mn-lt"/>
                <a:cs typeface="+mn-lt"/>
              </a:rPr>
              <a:t>Stage 4: How do you stretch every learner? Co-design Outcomes Further planning kicks in, collaboratively between practitioners within a specific Level and specialist subject areas. Teachers share their Big Questions from class to class. </a:t>
            </a:r>
            <a:endParaRPr lang="en-GB" sz="2400">
              <a:cs typeface="Calibri" panose="020F0502020204030204"/>
            </a:endParaRPr>
          </a:p>
        </p:txBody>
      </p:sp>
    </p:spTree>
    <p:extLst>
      <p:ext uri="{BB962C8B-B14F-4D97-AF65-F5344CB8AC3E}">
        <p14:creationId xmlns:p14="http://schemas.microsoft.com/office/powerpoint/2010/main" val="39607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6" name="Title 5"/>
          <p:cNvSpPr>
            <a:spLocks noGrp="1"/>
          </p:cNvSpPr>
          <p:nvPr>
            <p:ph type="title"/>
          </p:nvPr>
        </p:nvSpPr>
        <p:spPr/>
        <p:txBody>
          <a:bodyPr/>
          <a:lstStyle/>
          <a:p>
            <a:r>
              <a:rPr lang="en-GB" dirty="0"/>
              <a:t>Protocols and expectations</a:t>
            </a:r>
          </a:p>
        </p:txBody>
      </p:sp>
      <p:sp>
        <p:nvSpPr>
          <p:cNvPr id="7" name="Content Placeholder 6"/>
          <p:cNvSpPr>
            <a:spLocks noGrp="1"/>
          </p:cNvSpPr>
          <p:nvPr>
            <p:ph idx="1"/>
          </p:nvPr>
        </p:nvSpPr>
        <p:spPr>
          <a:xfrm>
            <a:off x="838200" y="1817786"/>
            <a:ext cx="10515600" cy="4371850"/>
          </a:xfrm>
        </p:spPr>
        <p:txBody>
          <a:bodyPr vert="horz" lIns="91440" tIns="45720" rIns="91440" bIns="45720" rtlCol="0" anchor="t">
            <a:normAutofit lnSpcReduction="10000"/>
          </a:bodyPr>
          <a:lstStyle/>
          <a:p>
            <a:r>
              <a:rPr lang="en-GB" dirty="0"/>
              <a:t>Please mute your microphone when you are not speaking- this will prevent any background noise interference.</a:t>
            </a:r>
          </a:p>
          <a:p>
            <a:r>
              <a:rPr lang="en-GB" dirty="0"/>
              <a:t>Cameras are optional- but work well in the small breakout groups. </a:t>
            </a:r>
          </a:p>
          <a:p>
            <a:r>
              <a:rPr lang="en-GB" dirty="0"/>
              <a:t>We will not record this session.</a:t>
            </a:r>
            <a:endParaRPr lang="en-GB" dirty="0">
              <a:cs typeface="Calibri"/>
            </a:endParaRPr>
          </a:p>
          <a:p>
            <a:r>
              <a:rPr lang="en-GB" dirty="0"/>
              <a:t>You can use the chat pane function to post a resource link or to make a comment for others in the meeting to see. </a:t>
            </a:r>
          </a:p>
          <a:p>
            <a:r>
              <a:rPr lang="en-GB" dirty="0"/>
              <a:t>You all have something valuable to contribute but you are not expected to be experts. This session is a non-judgemental, collective thinking and sharing space. Everyone is invited to share their experiences, thoughts, ideas, resources, questions and worries. </a:t>
            </a:r>
          </a:p>
        </p:txBody>
      </p:sp>
    </p:spTree>
    <p:extLst>
      <p:ext uri="{BB962C8B-B14F-4D97-AF65-F5344CB8AC3E}">
        <p14:creationId xmlns:p14="http://schemas.microsoft.com/office/powerpoint/2010/main" val="146674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A37E-B5F8-7BDB-3A07-5241AA5FF5B5}"/>
              </a:ext>
            </a:extLst>
          </p:cNvPr>
          <p:cNvSpPr>
            <a:spLocks noGrp="1"/>
          </p:cNvSpPr>
          <p:nvPr>
            <p:ph type="title"/>
          </p:nvPr>
        </p:nvSpPr>
        <p:spPr>
          <a:xfrm>
            <a:off x="838200" y="365125"/>
            <a:ext cx="10515600" cy="603669"/>
          </a:xfrm>
        </p:spPr>
        <p:txBody>
          <a:bodyPr/>
          <a:lstStyle/>
          <a:p>
            <a:r>
              <a:rPr lang="en-GB" sz="2800" dirty="0">
                <a:cs typeface="Calibri Light"/>
              </a:rPr>
              <a:t>7 Stages in </a:t>
            </a:r>
            <a:r>
              <a:rPr lang="en-GB" sz="2800" dirty="0" err="1">
                <a:cs typeface="Calibri Light"/>
              </a:rPr>
              <a:t>Hazelhead</a:t>
            </a:r>
            <a:r>
              <a:rPr lang="en-GB" sz="2800" dirty="0">
                <a:cs typeface="Calibri Light"/>
              </a:rPr>
              <a:t> PS IDL</a:t>
            </a:r>
          </a:p>
        </p:txBody>
      </p:sp>
      <p:sp>
        <p:nvSpPr>
          <p:cNvPr id="3" name="Content Placeholder 2">
            <a:extLst>
              <a:ext uri="{FF2B5EF4-FFF2-40B4-BE49-F238E27FC236}">
                <a16:creationId xmlns:a16="http://schemas.microsoft.com/office/drawing/2014/main" id="{EA393A40-886F-09FB-3AFD-C9CD4688032F}"/>
              </a:ext>
            </a:extLst>
          </p:cNvPr>
          <p:cNvSpPr>
            <a:spLocks noGrp="1"/>
          </p:cNvSpPr>
          <p:nvPr>
            <p:ph idx="1"/>
          </p:nvPr>
        </p:nvSpPr>
        <p:spPr>
          <a:xfrm>
            <a:off x="838200" y="956678"/>
            <a:ext cx="10515600" cy="5487653"/>
          </a:xfrm>
        </p:spPr>
        <p:txBody>
          <a:bodyPr vert="horz" lIns="91440" tIns="45720" rIns="91440" bIns="45720" rtlCol="0" anchor="t">
            <a:noAutofit/>
          </a:bodyPr>
          <a:lstStyle/>
          <a:p>
            <a:pPr marL="0" indent="0">
              <a:buNone/>
            </a:pPr>
            <a:endParaRPr lang="en-GB" sz="1600">
              <a:cs typeface="Calibri" panose="020F0502020204030204"/>
            </a:endParaRPr>
          </a:p>
          <a:p>
            <a:pPr marL="0" indent="0">
              <a:buNone/>
            </a:pPr>
            <a:r>
              <a:rPr lang="en-GB" sz="2000" dirty="0">
                <a:ea typeface="+mn-lt"/>
                <a:cs typeface="+mn-lt"/>
              </a:rPr>
              <a:t>Stage 5: How do you build skills and understanding? Plan the experiences. Staff plan the final content, experiences and expected outcomes for learning that involves specialists and other colleagues. </a:t>
            </a:r>
            <a:endParaRPr lang="en-GB" sz="2000">
              <a:cs typeface="Calibri" panose="020F0502020204030204"/>
            </a:endParaRPr>
          </a:p>
          <a:p>
            <a:pPr marL="0" indent="0">
              <a:buNone/>
            </a:pPr>
            <a:r>
              <a:rPr lang="en-GB" sz="2000" dirty="0">
                <a:ea typeface="+mn-lt"/>
                <a:cs typeface="+mn-lt"/>
              </a:rPr>
              <a:t>Stage 6: How do you keep momentum? Learn, feedback and document  Rich tasks will provide a range of entry points and expectations, and choice so that learners can push themselves into new ground. </a:t>
            </a:r>
            <a:endParaRPr lang="en-GB" sz="2000">
              <a:cs typeface="Calibri"/>
            </a:endParaRPr>
          </a:p>
          <a:p>
            <a:pPr marL="0" indent="0">
              <a:buNone/>
            </a:pPr>
            <a:r>
              <a:rPr lang="en-GB" sz="2000" dirty="0">
                <a:ea typeface="+mn-lt"/>
                <a:cs typeface="+mn-lt"/>
              </a:rPr>
              <a:t>Stage 7: How do you involve others? Exhibit. Exhibition is often perceived as something that happens solely at the end of a project. But an IDL project will see learners share early ideas, drafts and iterations of their thinking, as they build one idea on another. </a:t>
            </a:r>
            <a:endParaRPr lang="en-GB" sz="2000">
              <a:cs typeface="Calibri" panose="020F0502020204030204"/>
            </a:endParaRPr>
          </a:p>
          <a:p>
            <a:pPr marL="0" indent="0">
              <a:buNone/>
            </a:pPr>
            <a:r>
              <a:rPr lang="en-GB" sz="2000" dirty="0">
                <a:ea typeface="+mn-lt"/>
                <a:cs typeface="+mn-lt"/>
              </a:rPr>
              <a:t>The Listening Teacher. Giving learners more responsibility does not reduce the role of the teacher; it increases it. </a:t>
            </a:r>
            <a:endParaRPr lang="en-GB" sz="2000">
              <a:cs typeface="Calibri" panose="020F0502020204030204"/>
            </a:endParaRPr>
          </a:p>
          <a:p>
            <a:pPr marL="0" indent="0">
              <a:buNone/>
            </a:pPr>
            <a:r>
              <a:rPr lang="en-GB" sz="2000" dirty="0">
                <a:ea typeface="+mn-lt"/>
                <a:cs typeface="+mn-lt"/>
              </a:rPr>
              <a:t>Assessment and impact. Ongoing, formative assessment. It’s easier to see when learners are struggling, or when they need to be pushed, when you’ve got “circuit routines” and “thinking recipes” to hand, built up over time. </a:t>
            </a:r>
            <a:endParaRPr lang="en-GB" sz="2000">
              <a:cs typeface="Calibri" panose="020F0502020204030204"/>
            </a:endParaRPr>
          </a:p>
        </p:txBody>
      </p:sp>
    </p:spTree>
    <p:extLst>
      <p:ext uri="{BB962C8B-B14F-4D97-AF65-F5344CB8AC3E}">
        <p14:creationId xmlns:p14="http://schemas.microsoft.com/office/powerpoint/2010/main" val="156236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9" name="Title 6"/>
          <p:cNvSpPr txBox="1">
            <a:spLocks/>
          </p:cNvSpPr>
          <p:nvPr/>
        </p:nvSpPr>
        <p:spPr>
          <a:xfrm>
            <a:off x="300464" y="493152"/>
            <a:ext cx="11573692" cy="526703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rgbClr val="00B0F0"/>
              </a:solidFill>
              <a:latin typeface="+mn-lt"/>
            </a:endParaRPr>
          </a:p>
          <a:p>
            <a:endParaRPr lang="en-GB" sz="3600" b="1" dirty="0">
              <a:solidFill>
                <a:srgbClr val="00B0F0"/>
              </a:solidFill>
              <a:latin typeface="+mn-lt"/>
            </a:endParaRPr>
          </a:p>
          <a:p>
            <a:endParaRPr lang="en-GB" sz="3600" b="1" dirty="0">
              <a:solidFill>
                <a:srgbClr val="00B0F0"/>
              </a:solidFill>
              <a:latin typeface="+mn-lt"/>
            </a:endParaRPr>
          </a:p>
          <a:p>
            <a:endParaRPr lang="en-GB" sz="3600" b="1" dirty="0">
              <a:solidFill>
                <a:srgbClr val="00B0F0"/>
              </a:solidFill>
              <a:latin typeface="+mn-lt"/>
            </a:endParaRPr>
          </a:p>
          <a:p>
            <a:r>
              <a:rPr lang="en-GB" sz="3600" b="1" dirty="0">
                <a:solidFill>
                  <a:srgbClr val="00B0F0"/>
                </a:solidFill>
                <a:latin typeface="+mn-lt"/>
              </a:rPr>
              <a:t>In breakout rooms – think about these models of interdisciplinary learning, PBL  and multidisciplinary learning and discuss your PMI charts</a:t>
            </a:r>
            <a:endParaRPr lang="en-GB" sz="3600" b="1" dirty="0">
              <a:solidFill>
                <a:srgbClr val="00B0F0"/>
              </a:solidFill>
              <a:latin typeface="+mn-lt"/>
              <a:cs typeface="Calibri" panose="020F0502020204030204"/>
            </a:endParaRPr>
          </a:p>
          <a:p>
            <a:endParaRPr lang="en-GB" sz="3600" b="1" dirty="0">
              <a:solidFill>
                <a:srgbClr val="00B0F0"/>
              </a:solidFill>
              <a:latin typeface="+mn-lt"/>
              <a:cs typeface="Calibri" panose="020F0502020204030204"/>
            </a:endParaRPr>
          </a:p>
          <a:p>
            <a:endParaRPr lang="en-GB" sz="3600" b="1" dirty="0">
              <a:solidFill>
                <a:srgbClr val="00B0F0"/>
              </a:solidFill>
              <a:latin typeface="+mn-lt"/>
              <a:cs typeface="Calibri" panose="020F0502020204030204"/>
            </a:endParaRPr>
          </a:p>
          <a:p>
            <a:endParaRPr lang="en-GB" sz="3600" b="1" dirty="0">
              <a:solidFill>
                <a:srgbClr val="00B0F0"/>
              </a:solidFill>
              <a:latin typeface="+mn-lt"/>
              <a:cs typeface="Calibri" panose="020F0502020204030204"/>
            </a:endParaRPr>
          </a:p>
          <a:p>
            <a:endParaRPr lang="en-GB" sz="3600" b="1" dirty="0">
              <a:solidFill>
                <a:srgbClr val="00B0F0"/>
              </a:solidFill>
              <a:latin typeface="+mn-lt"/>
              <a:cs typeface="Calibri" panose="020F0502020204030204"/>
            </a:endParaRPr>
          </a:p>
        </p:txBody>
      </p:sp>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3278926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1225687" y="534225"/>
            <a:ext cx="10141968" cy="9042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70C0"/>
                </a:solidFill>
                <a:latin typeface="+mn-lt"/>
              </a:rPr>
              <a:t>Feedback</a:t>
            </a:r>
          </a:p>
        </p:txBody>
      </p:sp>
      <p:sp>
        <p:nvSpPr>
          <p:cNvPr id="5" name="TextBox 4"/>
          <p:cNvSpPr txBox="1"/>
          <p:nvPr/>
        </p:nvSpPr>
        <p:spPr>
          <a:xfrm>
            <a:off x="174082" y="2637378"/>
            <a:ext cx="4293370" cy="943785"/>
          </a:xfrm>
          <a:prstGeom prst="rect">
            <a:avLst/>
          </a:prstGeom>
          <a:noFill/>
        </p:spPr>
        <p:txBody>
          <a:bodyPr wrap="square" lIns="121920" tIns="60960" rIns="121920" bIns="60960" rtlCol="0" anchor="t">
            <a:spAutoFit/>
          </a:bodyPr>
          <a:lstStyle/>
          <a:p>
            <a:pPr defTabSz="609585">
              <a:defRPr/>
            </a:pPr>
            <a:endParaRPr lang="en-US" sz="5333"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3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png">
            <a:extLst>
              <a:ext uri="{FF2B5EF4-FFF2-40B4-BE49-F238E27FC236}">
                <a16:creationId xmlns:a16="http://schemas.microsoft.com/office/drawing/2014/main" id="{36A6F51E-05FD-1848-825F-D68A9362B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52516"/>
            <a:ext cx="12209380" cy="3105484"/>
          </a:xfrm>
          <a:prstGeom prst="rect">
            <a:avLst/>
          </a:prstGeom>
        </p:spPr>
      </p:pic>
      <p:sp>
        <p:nvSpPr>
          <p:cNvPr id="7" name="Rectangle 6"/>
          <p:cNvSpPr/>
          <p:nvPr/>
        </p:nvSpPr>
        <p:spPr>
          <a:xfrm>
            <a:off x="955348" y="2166340"/>
            <a:ext cx="10633257" cy="1754326"/>
          </a:xfrm>
          <a:prstGeom prst="rect">
            <a:avLst/>
          </a:prstGeom>
        </p:spPr>
        <p:txBody>
          <a:bodyPr wrap="square">
            <a:spAutoFit/>
          </a:bodyPr>
          <a:lstStyle/>
          <a:p>
            <a:endParaRPr lang="en-GB" sz="3600" dirty="0">
              <a:solidFill>
                <a:srgbClr val="00CCFF"/>
              </a:solidFill>
            </a:endParaRPr>
          </a:p>
          <a:p>
            <a:endParaRPr lang="en-GB" sz="3600" dirty="0">
              <a:solidFill>
                <a:srgbClr val="00CCFF"/>
              </a:solidFill>
            </a:endParaRPr>
          </a:p>
          <a:p>
            <a:r>
              <a:rPr lang="en-GB" sz="3600" dirty="0">
                <a:solidFill>
                  <a:srgbClr val="00CCFF"/>
                </a:solidFill>
              </a:rPr>
              <a:t>  </a:t>
            </a:r>
            <a:endParaRPr lang="en-US" sz="3600" dirty="0">
              <a:solidFill>
                <a:srgbClr val="00CCFF"/>
              </a:solidFill>
            </a:endParaRPr>
          </a:p>
        </p:txBody>
      </p:sp>
      <p:sp>
        <p:nvSpPr>
          <p:cNvPr id="8" name="Rectangle 7"/>
          <p:cNvSpPr/>
          <p:nvPr/>
        </p:nvSpPr>
        <p:spPr>
          <a:xfrm>
            <a:off x="779371" y="3720612"/>
            <a:ext cx="10633257" cy="1138773"/>
          </a:xfrm>
          <a:prstGeom prst="rect">
            <a:avLst/>
          </a:prstGeom>
        </p:spPr>
        <p:txBody>
          <a:bodyPr wrap="square">
            <a:spAutoFit/>
          </a:bodyPr>
          <a:lstStyle/>
          <a:p>
            <a:endParaRPr lang="en-GB" sz="2000" b="1" dirty="0">
              <a:solidFill>
                <a:srgbClr val="512178"/>
              </a:solidFill>
            </a:endParaRPr>
          </a:p>
          <a:p>
            <a:endParaRPr lang="en-GB" sz="2400" b="1" dirty="0">
              <a:solidFill>
                <a:srgbClr val="512178"/>
              </a:solidFill>
            </a:endParaRPr>
          </a:p>
          <a:p>
            <a:endParaRPr lang="en-GB" sz="2400" b="1" dirty="0">
              <a:solidFill>
                <a:srgbClr val="512178"/>
              </a:solidFill>
            </a:endParaRPr>
          </a:p>
        </p:txBody>
      </p:sp>
      <p:sp>
        <p:nvSpPr>
          <p:cNvPr id="6" name="Text Box 8"/>
          <p:cNvSpPr txBox="1"/>
          <p:nvPr/>
        </p:nvSpPr>
        <p:spPr>
          <a:xfrm>
            <a:off x="7162800" y="6057900"/>
            <a:ext cx="5029200" cy="800100"/>
          </a:xfrm>
          <a:prstGeom prst="rect">
            <a:avLst/>
          </a:prstGeom>
          <a:noFill/>
          <a:ln>
            <a:noFill/>
          </a:ln>
          <a:effectLst/>
          <a:extLst>
            <a:ext uri="{C572A759-6A51-4108-AA02-DFA0A04FC94B}">
              <ma14:wrappingTextBoxFlag xmlns:mc="http://schemas.openxmlformats.org/markup-compatibility/2006" xmlns:mv="urn:schemas-microsoft-com:mac:vml"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extBox 1">
            <a:extLst>
              <a:ext uri="{FF2B5EF4-FFF2-40B4-BE49-F238E27FC236}">
                <a16:creationId xmlns:a16="http://schemas.microsoft.com/office/drawing/2014/main" id="{967CC002-629A-C54F-9A33-90866DDAFCBD}"/>
              </a:ext>
            </a:extLst>
          </p:cNvPr>
          <p:cNvSpPr txBox="1"/>
          <p:nvPr/>
        </p:nvSpPr>
        <p:spPr>
          <a:xfrm>
            <a:off x="4888395" y="476934"/>
            <a:ext cx="3031599" cy="646331"/>
          </a:xfrm>
          <a:prstGeom prst="rect">
            <a:avLst/>
          </a:prstGeom>
          <a:noFill/>
        </p:spPr>
        <p:txBody>
          <a:bodyPr wrap="none" rtlCol="0">
            <a:spAutoFit/>
          </a:bodyPr>
          <a:lstStyle/>
          <a:p>
            <a:pPr algn="ctr"/>
            <a:r>
              <a:rPr lang="en-US" sz="3600" b="1" dirty="0">
                <a:solidFill>
                  <a:srgbClr val="2FADB5"/>
                </a:solidFill>
              </a:rPr>
              <a:t>Coffee Break</a:t>
            </a:r>
          </a:p>
        </p:txBody>
      </p:sp>
      <p:pic>
        <p:nvPicPr>
          <p:cNvPr id="3" name="Picture 2">
            <a:extLst>
              <a:ext uri="{FF2B5EF4-FFF2-40B4-BE49-F238E27FC236}">
                <a16:creationId xmlns:a16="http://schemas.microsoft.com/office/drawing/2014/main" id="{C9F052C7-F805-AD4B-B791-248AFAC2582E}"/>
              </a:ext>
            </a:extLst>
          </p:cNvPr>
          <p:cNvPicPr>
            <a:picLocks noChangeAspect="1"/>
          </p:cNvPicPr>
          <p:nvPr/>
        </p:nvPicPr>
        <p:blipFill>
          <a:blip r:embed="rId4"/>
          <a:stretch>
            <a:fillRect/>
          </a:stretch>
        </p:blipFill>
        <p:spPr>
          <a:xfrm>
            <a:off x="2850608" y="1504666"/>
            <a:ext cx="6490781" cy="4553234"/>
          </a:xfrm>
          <a:prstGeom prst="rect">
            <a:avLst/>
          </a:prstGeom>
        </p:spPr>
      </p:pic>
    </p:spTree>
    <p:extLst>
      <p:ext uri="{BB962C8B-B14F-4D97-AF65-F5344CB8AC3E}">
        <p14:creationId xmlns:p14="http://schemas.microsoft.com/office/powerpoint/2010/main" val="3665886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9" name="Title 6"/>
          <p:cNvSpPr txBox="1">
            <a:spLocks/>
          </p:cNvSpPr>
          <p:nvPr/>
        </p:nvSpPr>
        <p:spPr>
          <a:xfrm>
            <a:off x="300464" y="333060"/>
            <a:ext cx="11573692" cy="15405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B0F0"/>
                </a:solidFill>
                <a:latin typeface="+mn-lt"/>
              </a:rPr>
              <a:t>Key considerations from the thought paper  </a:t>
            </a:r>
          </a:p>
        </p:txBody>
      </p:sp>
      <p:sp>
        <p:nvSpPr>
          <p:cNvPr id="3" name="TextBox 2"/>
          <p:cNvSpPr txBox="1"/>
          <p:nvPr/>
        </p:nvSpPr>
        <p:spPr>
          <a:xfrm>
            <a:off x="300464" y="1103330"/>
            <a:ext cx="11573692" cy="5262979"/>
          </a:xfrm>
          <a:prstGeom prst="rect">
            <a:avLst/>
          </a:prstGeom>
          <a:noFill/>
        </p:spPr>
        <p:txBody>
          <a:bodyPr wrap="square" rtlCol="0">
            <a:spAutoFit/>
          </a:bodyPr>
          <a:lstStyle/>
          <a:p>
            <a:r>
              <a:rPr lang="en-GB" sz="2800" b="1" dirty="0"/>
              <a:t>The whole person – knowledge, skills and wellbeing</a:t>
            </a:r>
            <a:endParaRPr lang="en-GB" sz="2800" dirty="0"/>
          </a:p>
          <a:p>
            <a:r>
              <a:rPr lang="en-GB" sz="2800" dirty="0"/>
              <a:t>	Lifelong breadth in learning</a:t>
            </a:r>
          </a:p>
          <a:p>
            <a:r>
              <a:rPr lang="en-GB" sz="2800" dirty="0"/>
              <a:t>	Learning with purpose, with partners</a:t>
            </a:r>
          </a:p>
          <a:p>
            <a:r>
              <a:rPr lang="en-GB" sz="2800" dirty="0"/>
              <a:t>	</a:t>
            </a:r>
          </a:p>
          <a:p>
            <a:r>
              <a:rPr lang="en-GB" sz="2800" b="1" dirty="0" err="1"/>
              <a:t>IDL</a:t>
            </a:r>
            <a:r>
              <a:rPr lang="en-GB" sz="2800" b="1" dirty="0"/>
              <a:t> is learning</a:t>
            </a:r>
          </a:p>
          <a:p>
            <a:r>
              <a:rPr lang="en-GB" sz="2800" dirty="0"/>
              <a:t>	More than just ‘engagement’: deep thinking and deep learning</a:t>
            </a:r>
          </a:p>
          <a:p>
            <a:r>
              <a:rPr lang="en-GB" sz="2800" dirty="0"/>
              <a:t>	Collaborative learning, teacher coaches</a:t>
            </a:r>
          </a:p>
          <a:p>
            <a:r>
              <a:rPr lang="en-GB" sz="2800" dirty="0"/>
              <a:t>	Shared goals, not dictated goals</a:t>
            </a:r>
          </a:p>
          <a:p>
            <a:endParaRPr lang="en-GB" sz="2800" dirty="0"/>
          </a:p>
          <a:p>
            <a:r>
              <a:rPr lang="en-GB" sz="2800" b="1" dirty="0"/>
              <a:t>Realising ambition, embracing opportunities and building confidence</a:t>
            </a:r>
          </a:p>
          <a:p>
            <a:r>
              <a:rPr lang="en-GB" sz="2800" dirty="0"/>
              <a:t>	Challenge realises ambitious learning, opens opportunities</a:t>
            </a:r>
          </a:p>
          <a:p>
            <a:r>
              <a:rPr lang="en-GB" sz="2800" dirty="0"/>
              <a:t>	Build confidence through a shared language</a:t>
            </a:r>
          </a:p>
        </p:txBody>
      </p:sp>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369128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9924-56D0-42FE-A5D8-E5215D4BBAC4}"/>
              </a:ext>
            </a:extLst>
          </p:cNvPr>
          <p:cNvSpPr>
            <a:spLocks noGrp="1"/>
          </p:cNvSpPr>
          <p:nvPr>
            <p:ph type="title"/>
          </p:nvPr>
        </p:nvSpPr>
        <p:spPr/>
        <p:txBody>
          <a:bodyPr/>
          <a:lstStyle/>
          <a:p>
            <a:r>
              <a:rPr lang="en-GB" dirty="0" err="1">
                <a:cs typeface="Calibri Light"/>
              </a:rPr>
              <a:t>CfE</a:t>
            </a:r>
            <a:r>
              <a:rPr lang="en-GB" dirty="0">
                <a:cs typeface="Calibri Light"/>
              </a:rPr>
              <a:t> – modern 'international' curriculum</a:t>
            </a:r>
            <a:endParaRPr lang="en-GB" dirty="0"/>
          </a:p>
        </p:txBody>
      </p:sp>
      <p:sp>
        <p:nvSpPr>
          <p:cNvPr id="3" name="Content Placeholder 2">
            <a:extLst>
              <a:ext uri="{FF2B5EF4-FFF2-40B4-BE49-F238E27FC236}">
                <a16:creationId xmlns:a16="http://schemas.microsoft.com/office/drawing/2014/main" id="{A44B642C-E289-4A42-9489-4AE5A60236CC}"/>
              </a:ext>
            </a:extLst>
          </p:cNvPr>
          <p:cNvSpPr>
            <a:spLocks noGrp="1"/>
          </p:cNvSpPr>
          <p:nvPr>
            <p:ph idx="1"/>
          </p:nvPr>
        </p:nvSpPr>
        <p:spPr/>
        <p:txBody>
          <a:bodyPr vert="horz" lIns="91440" tIns="45720" rIns="91440" bIns="45720" rtlCol="0" anchor="t">
            <a:normAutofit fontScale="92500"/>
          </a:bodyPr>
          <a:lstStyle/>
          <a:p>
            <a:pPr>
              <a:lnSpc>
                <a:spcPct val="100000"/>
              </a:lnSpc>
              <a:spcBef>
                <a:spcPts val="0"/>
              </a:spcBef>
            </a:pPr>
            <a:r>
              <a:rPr lang="en-GB" dirty="0">
                <a:ea typeface="+mn-lt"/>
                <a:cs typeface="+mn-lt"/>
              </a:rPr>
              <a:t>Emphasis on generic skills. Competencies. But not skills v knowledge!</a:t>
            </a:r>
            <a:endParaRPr lang="en-US" dirty="0">
              <a:ea typeface="+mn-lt"/>
              <a:cs typeface="+mn-lt"/>
            </a:endParaRP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 Learner centred. Student agency. Active learning</a:t>
            </a:r>
            <a:endParaRPr lang="en-US" dirty="0">
              <a:ea typeface="+mn-lt"/>
              <a:cs typeface="+mn-lt"/>
            </a:endParaRP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Teachers must act as change agents- creating the curriculum. </a:t>
            </a:r>
            <a:endParaRPr lang="en-US" dirty="0">
              <a:ea typeface="+mn-lt"/>
              <a:cs typeface="+mn-lt"/>
            </a:endParaRPr>
          </a:p>
          <a:p>
            <a:pPr lvl="1">
              <a:lnSpc>
                <a:spcPct val="100000"/>
              </a:lnSpc>
              <a:spcBef>
                <a:spcPts val="0"/>
              </a:spcBef>
            </a:pPr>
            <a:r>
              <a:rPr lang="en-GB" dirty="0">
                <a:ea typeface="+mn-lt"/>
                <a:cs typeface="+mn-lt"/>
              </a:rPr>
              <a:t>Reduced prescription means an intended curriculum that needs to be enacted.</a:t>
            </a:r>
          </a:p>
          <a:p>
            <a:pPr lvl="1">
              <a:lnSpc>
                <a:spcPct val="100000"/>
              </a:lnSpc>
              <a:spcBef>
                <a:spcPts val="0"/>
              </a:spcBef>
            </a:pPr>
            <a:r>
              <a:rPr lang="en-GB" dirty="0">
                <a:ea typeface="+mn-lt"/>
                <a:cs typeface="+mn-lt"/>
              </a:rPr>
              <a:t>Sense making, bring the document into action. Curriculum making a living process</a:t>
            </a:r>
            <a:endParaRPr lang="en-US">
              <a:ea typeface="+mn-lt"/>
              <a:cs typeface="+mn-lt"/>
            </a:endParaRP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Partnerships. In/between schools, community, agency, business partnerships</a:t>
            </a:r>
          </a:p>
          <a:p>
            <a:endParaRPr lang="en-GB" dirty="0">
              <a:cs typeface="Calibri"/>
            </a:endParaRPr>
          </a:p>
        </p:txBody>
      </p:sp>
    </p:spTree>
    <p:extLst>
      <p:ext uri="{BB962C8B-B14F-4D97-AF65-F5344CB8AC3E}">
        <p14:creationId xmlns:p14="http://schemas.microsoft.com/office/powerpoint/2010/main" val="1527272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556337"/>
            <a:ext cx="10353405" cy="1118004"/>
          </a:xfrm>
        </p:spPr>
        <p:txBody>
          <a:bodyPr>
            <a:normAutofit/>
          </a:bodyPr>
          <a:lstStyle/>
          <a:p>
            <a:r>
              <a:rPr lang="en-GB" sz="3200">
                <a:latin typeface="Arial"/>
                <a:cs typeface="Arial"/>
              </a:rPr>
              <a:t>Building your way to IDL in your context.</a:t>
            </a:r>
            <a:endParaRPr lang="en-GB" sz="3200"/>
          </a:p>
        </p:txBody>
      </p:sp>
      <p:sp>
        <p:nvSpPr>
          <p:cNvPr id="6" name="Content Placeholder 5"/>
          <p:cNvSpPr>
            <a:spLocks noGrp="1"/>
          </p:cNvSpPr>
          <p:nvPr>
            <p:ph idx="1"/>
          </p:nvPr>
        </p:nvSpPr>
        <p:spPr>
          <a:xfrm>
            <a:off x="838200" y="2172730"/>
            <a:ext cx="6797405" cy="3719384"/>
          </a:xfrm>
        </p:spPr>
        <p:txBody>
          <a:bodyPr vert="horz" lIns="91440" tIns="45720" rIns="91440" bIns="45720" rtlCol="0" anchor="t">
            <a:normAutofit/>
          </a:bodyPr>
          <a:lstStyle/>
          <a:p>
            <a:pPr>
              <a:spcAft>
                <a:spcPts val="0"/>
              </a:spcAft>
            </a:pPr>
            <a:r>
              <a:rPr lang="en-GB" sz="2000" dirty="0">
                <a:latin typeface="Arial"/>
                <a:ea typeface="Times New Roman" panose="02020603050405020304" pitchFamily="18" charset="0"/>
                <a:cs typeface="Times New Roman"/>
              </a:rPr>
              <a:t>“While IDL is one of the most distinctive and innovative features of Curriculum for Excellence, it has not yet been widely developed in our schools.” Royal Society of Edinburgh - Interdisciplinary Learning in Schools (Feb 2020)</a:t>
            </a:r>
          </a:p>
          <a:p>
            <a:endParaRPr lang="en-GB" sz="2000" dirty="0">
              <a:latin typeface="Arial"/>
              <a:ea typeface="Times New Roman" panose="02020603050405020304" pitchFamily="18" charset="0"/>
              <a:cs typeface="Times New Roman"/>
            </a:endParaRPr>
          </a:p>
          <a:p>
            <a:r>
              <a:rPr lang="en-GB" sz="2000" dirty="0">
                <a:latin typeface="Arial"/>
                <a:ea typeface="Times New Roman" panose="02020603050405020304" pitchFamily="18" charset="0"/>
                <a:cs typeface="Times New Roman"/>
              </a:rPr>
              <a:t>For what reason has IDL not yet been widely developed in our schools?</a:t>
            </a:r>
            <a:endParaRPr lang="en-GB" sz="20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6" descr="A picture containing outdoor, water, building, river&#10;&#10;Description automatically generated">
            <a:extLst>
              <a:ext uri="{FF2B5EF4-FFF2-40B4-BE49-F238E27FC236}">
                <a16:creationId xmlns:a16="http://schemas.microsoft.com/office/drawing/2014/main" id="{FEE86772-EF5D-4559-8601-E0FB04617A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83256" y="2171587"/>
            <a:ext cx="3995623" cy="2996717"/>
          </a:xfrm>
          <a:prstGeom prst="rect">
            <a:avLst/>
          </a:prstGeom>
        </p:spPr>
      </p:pic>
      <p:pic>
        <p:nvPicPr>
          <p:cNvPr id="4" name="Picture 3" desc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 y="5819946"/>
            <a:ext cx="12190717" cy="1029739"/>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60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extBox 6">
            <a:extLst>
              <a:ext uri="{FF2B5EF4-FFF2-40B4-BE49-F238E27FC236}">
                <a16:creationId xmlns:a16="http://schemas.microsoft.com/office/drawing/2014/main" id="{86E9E40B-BBF1-4445-9F8B-A14E923252F4}"/>
              </a:ext>
            </a:extLst>
          </p:cNvPr>
          <p:cNvSpPr txBox="1"/>
          <p:nvPr/>
        </p:nvSpPr>
        <p:spPr>
          <a:xfrm>
            <a:off x="9519311" y="5247649"/>
            <a:ext cx="2321468"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BY-SA</a:t>
            </a:r>
            <a:r>
              <a:rPr lang="en-US" sz="700" dirty="0">
                <a:solidFill>
                  <a:srgbClr val="FFFFFF"/>
                </a:solidFill>
              </a:rPr>
              <a:t>.</a:t>
            </a:r>
          </a:p>
        </p:txBody>
      </p:sp>
    </p:spTree>
    <p:extLst>
      <p:ext uri="{BB962C8B-B14F-4D97-AF65-F5344CB8AC3E}">
        <p14:creationId xmlns:p14="http://schemas.microsoft.com/office/powerpoint/2010/main" val="1424057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9682" t="11220" r="4067" b="5598"/>
          <a:stretch/>
        </p:blipFill>
        <p:spPr bwMode="auto">
          <a:xfrm>
            <a:off x="5255002" y="831169"/>
            <a:ext cx="6280031" cy="4890387"/>
          </a:xfrm>
          <a:prstGeom prst="rect">
            <a:avLst/>
          </a:prstGeom>
          <a:ln>
            <a:noFill/>
          </a:ln>
          <a:extLst>
            <a:ext uri="{53640926-AAD7-44D8-BBD7-CCE9431645EC}">
              <a14:shadowObscured xmlns:a14="http://schemas.microsoft.com/office/drawing/2010/main"/>
            </a:ext>
          </a:extLst>
        </p:spPr>
      </p:pic>
      <p:sp>
        <p:nvSpPr>
          <p:cNvPr id="3" name="Title 6"/>
          <p:cNvSpPr txBox="1">
            <a:spLocks/>
          </p:cNvSpPr>
          <p:nvPr/>
        </p:nvSpPr>
        <p:spPr>
          <a:xfrm>
            <a:off x="539887" y="475828"/>
            <a:ext cx="7855131"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70C0"/>
                </a:solidFill>
                <a:latin typeface="+mn-lt"/>
              </a:rPr>
              <a:t>How do we do it? </a:t>
            </a:r>
          </a:p>
        </p:txBody>
      </p:sp>
      <p:sp>
        <p:nvSpPr>
          <p:cNvPr id="5" name="TextBox 4"/>
          <p:cNvSpPr txBox="1"/>
          <p:nvPr/>
        </p:nvSpPr>
        <p:spPr>
          <a:xfrm>
            <a:off x="539887" y="1907092"/>
            <a:ext cx="4293370" cy="3405804"/>
          </a:xfrm>
          <a:prstGeom prst="rect">
            <a:avLst/>
          </a:prstGeom>
          <a:noFill/>
        </p:spPr>
        <p:txBody>
          <a:bodyPr wrap="square" lIns="121920" tIns="60960" rIns="121920" bIns="60960" rtlCol="0" anchor="t">
            <a:spAutoFit/>
          </a:bodyPr>
          <a:lstStyle/>
          <a:p>
            <a:pPr defTabSz="609585">
              <a:defRPr/>
            </a:pPr>
            <a:r>
              <a:rPr lang="en-US" sz="5333" b="1" dirty="0">
                <a:solidFill>
                  <a:srgbClr val="0070C0"/>
                </a:solidFill>
                <a:latin typeface="Arial" panose="020B0604020202020204" pitchFamily="34" charset="0"/>
                <a:cs typeface="Arial" panose="020B0604020202020204" pitchFamily="34" charset="0"/>
              </a:rPr>
              <a:t>Where should we be investing our energy?</a:t>
            </a:r>
          </a:p>
        </p:txBody>
      </p:sp>
      <p:grpSp>
        <p:nvGrpSpPr>
          <p:cNvPr id="7" name="Group 6"/>
          <p:cNvGrpSpPr/>
          <p:nvPr/>
        </p:nvGrpSpPr>
        <p:grpSpPr>
          <a:xfrm>
            <a:off x="3" y="5828637"/>
            <a:ext cx="12370468" cy="1318011"/>
            <a:chOff x="3" y="5828637"/>
            <a:chExt cx="12370468" cy="1318010"/>
          </a:xfrm>
        </p:grpSpPr>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5828637"/>
              <a:ext cx="12209380" cy="1029367"/>
            </a:xfrm>
            <a:prstGeom prst="rect">
              <a:avLst/>
            </a:prstGeom>
          </p:spPr>
        </p:pic>
        <p:sp>
          <p:nvSpPr>
            <p:cNvPr id="9" name="Text Box 8"/>
            <p:cNvSpPr txBox="1"/>
            <p:nvPr/>
          </p:nvSpPr>
          <p:spPr>
            <a:xfrm>
              <a:off x="7341271" y="6478283"/>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2" algn="r">
                <a:tabLst>
                  <a:tab pos="3330407" algn="l"/>
                </a:tabLst>
              </a:pPr>
              <a:r>
                <a:rPr lang="en-GB" sz="1400" dirty="0">
                  <a:solidFill>
                    <a:srgbClr val="FFFFFF"/>
                  </a:solidFill>
                  <a:latin typeface="Arial Bold"/>
                  <a:ea typeface="ＭＳ 明朝"/>
                  <a:cs typeface="Times New Roman"/>
                </a:rPr>
                <a:t>For Scotland's learners, with Scotland's educators</a:t>
              </a:r>
              <a:endParaRPr lang="en-GB" sz="1200" dirty="0">
                <a:solidFill>
                  <a:srgbClr val="595959"/>
                </a:solidFill>
                <a:latin typeface="Arial"/>
                <a:ea typeface="ＭＳ 明朝"/>
                <a:cs typeface="Times New Roman"/>
              </a:endParaRPr>
            </a:p>
          </p:txBody>
        </p:sp>
      </p:grpSp>
    </p:spTree>
    <p:extLst>
      <p:ext uri="{BB962C8B-B14F-4D97-AF65-F5344CB8AC3E}">
        <p14:creationId xmlns:p14="http://schemas.microsoft.com/office/powerpoint/2010/main" val="3425432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200" b="1" dirty="0">
                <a:solidFill>
                  <a:srgbClr val="00B0F0"/>
                </a:solidFill>
                <a:cs typeface="Calibri Light"/>
              </a:rPr>
              <a:t>Aspects to consider</a:t>
            </a:r>
          </a:p>
        </p:txBody>
      </p:sp>
      <p:sp>
        <p:nvSpPr>
          <p:cNvPr id="6" name="Content Placeholder 5">
            <a:extLst>
              <a:ext uri="{FF2B5EF4-FFF2-40B4-BE49-F238E27FC236}">
                <a16:creationId xmlns:a16="http://schemas.microsoft.com/office/drawing/2014/main" id="{39FA5181-1948-6FA6-EFA8-7D339E33D7C4}"/>
              </a:ext>
            </a:extLst>
          </p:cNvPr>
          <p:cNvSpPr>
            <a:spLocks noGrp="1"/>
          </p:cNvSpPr>
          <p:nvPr>
            <p:ph sz="half" idx="2"/>
          </p:nvPr>
        </p:nvSpPr>
        <p:spPr/>
        <p:txBody>
          <a:bodyPr/>
          <a:lstStyle/>
          <a:p>
            <a:endParaRPr lang="en-GB"/>
          </a:p>
        </p:txBody>
      </p:sp>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4" name="TextBox 3"/>
          <p:cNvSpPr txBox="1"/>
          <p:nvPr/>
        </p:nvSpPr>
        <p:spPr>
          <a:xfrm>
            <a:off x="7041020" y="1565995"/>
            <a:ext cx="4121554" cy="4793456"/>
          </a:xfrm>
          <a:prstGeom prst="rect">
            <a:avLst/>
          </a:prstGeom>
          <a:noFill/>
        </p:spPr>
        <p:txBody>
          <a:bodyPr wrap="square" rtlCol="0">
            <a:spAutoFit/>
          </a:bodyPr>
          <a:lstStyle/>
          <a:p>
            <a:endParaRPr lang="en-GB"/>
          </a:p>
        </p:txBody>
      </p:sp>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341270" y="64782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10" name="Content Placeholder 9">
            <a:extLst>
              <a:ext uri="{FF2B5EF4-FFF2-40B4-BE49-F238E27FC236}">
                <a16:creationId xmlns:a16="http://schemas.microsoft.com/office/drawing/2014/main" id="{A2BE2FCD-DE4B-D38D-9508-3EB202AB2890}"/>
              </a:ext>
            </a:extLst>
          </p:cNvPr>
          <p:cNvSpPr>
            <a:spLocks noGrp="1"/>
          </p:cNvSpPr>
          <p:nvPr>
            <p:ph sz="half" idx="1"/>
          </p:nvPr>
        </p:nvSpPr>
        <p:spPr/>
        <p:txBody>
          <a:bodyPr vert="horz" lIns="91440" tIns="45720" rIns="91440" bIns="45720" rtlCol="0" anchor="t">
            <a:normAutofit/>
          </a:bodyPr>
          <a:lstStyle/>
          <a:p>
            <a:r>
              <a:rPr lang="en-GB" dirty="0">
                <a:cs typeface="Calibri"/>
              </a:rPr>
              <a:t>Teacher agency- collegiality</a:t>
            </a:r>
          </a:p>
          <a:p>
            <a:endParaRPr lang="en-GB" dirty="0">
              <a:cs typeface="Calibri"/>
            </a:endParaRPr>
          </a:p>
          <a:p>
            <a:r>
              <a:rPr lang="en-GB" dirty="0">
                <a:cs typeface="Calibri"/>
              </a:rPr>
              <a:t>Time</a:t>
            </a:r>
          </a:p>
          <a:p>
            <a:endParaRPr lang="en-GB" dirty="0">
              <a:cs typeface="Calibri"/>
            </a:endParaRPr>
          </a:p>
          <a:p>
            <a:r>
              <a:rPr lang="en-GB" dirty="0">
                <a:cs typeface="Calibri"/>
              </a:rPr>
              <a:t>Institutional support</a:t>
            </a:r>
          </a:p>
        </p:txBody>
      </p:sp>
    </p:spTree>
    <p:extLst>
      <p:ext uri="{BB962C8B-B14F-4D97-AF65-F5344CB8AC3E}">
        <p14:creationId xmlns:p14="http://schemas.microsoft.com/office/powerpoint/2010/main" val="2517401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Teacher agency</a:t>
            </a:r>
          </a:p>
        </p:txBody>
      </p:sp>
      <p:sp>
        <p:nvSpPr>
          <p:cNvPr id="5" name="Content Placeholder 4"/>
          <p:cNvSpPr>
            <a:spLocks noGrp="1"/>
          </p:cNvSpPr>
          <p:nvPr>
            <p:ph sz="half" idx="2"/>
          </p:nvPr>
        </p:nvSpPr>
        <p:spPr>
          <a:xfrm>
            <a:off x="5126204" y="837745"/>
            <a:ext cx="6128952" cy="5916038"/>
          </a:xfrm>
        </p:spPr>
        <p:txBody>
          <a:bodyPr>
            <a:normAutofit lnSpcReduction="10000"/>
          </a:bodyPr>
          <a:lstStyle/>
          <a:p>
            <a:r>
              <a:rPr lang="en-GB" sz="2400" dirty="0"/>
              <a:t>The capacity of teachers to critically shape their responses to problematic and complex situations, mobilising prior experience to manoeuvre between repertoires for action in the light of reflection on alternative futures. </a:t>
            </a:r>
          </a:p>
          <a:p>
            <a:r>
              <a:rPr lang="en-GB" sz="2400" dirty="0"/>
              <a:t>Agency is </a:t>
            </a:r>
            <a:r>
              <a:rPr lang="en-GB" sz="2400" b="1" u="sng" dirty="0"/>
              <a:t>not something that people possess</a:t>
            </a:r>
            <a:r>
              <a:rPr lang="en-GB" sz="2400" u="sng" dirty="0"/>
              <a:t>; it is </a:t>
            </a:r>
            <a:r>
              <a:rPr lang="en-GB" sz="2400" b="1" u="sng" dirty="0"/>
              <a:t>something that people do</a:t>
            </a:r>
            <a:r>
              <a:rPr lang="en-GB" sz="2400" b="1" dirty="0"/>
              <a:t> </a:t>
            </a:r>
            <a:r>
              <a:rPr lang="en-GB" sz="2400" dirty="0"/>
              <a:t>or, something they achieve.</a:t>
            </a:r>
          </a:p>
          <a:p>
            <a:pPr lvl="1"/>
            <a:endParaRPr lang="en-GB" sz="2400" dirty="0"/>
          </a:p>
          <a:p>
            <a:pPr lvl="1"/>
            <a:r>
              <a:rPr lang="en-GB" sz="2400" dirty="0"/>
              <a:t>“[T]his concept of agency highlights that actors always act by means of their environment rather than simply in their environment [so that] the achievement of agency will always result from </a:t>
            </a:r>
            <a:r>
              <a:rPr lang="en-GB" sz="2400" b="1" u="sng" dirty="0"/>
              <a:t>the interplay of individual efforts, available resources and contextual and structural factors as they come together in particular and, in a sense, always unique situations</a:t>
            </a:r>
            <a:r>
              <a:rPr lang="en-GB" sz="2400" dirty="0"/>
              <a:t>.” (Biesta &amp; </a:t>
            </a:r>
            <a:r>
              <a:rPr lang="en-GB" sz="2400" dirty="0" err="1"/>
              <a:t>Tedder</a:t>
            </a:r>
            <a:r>
              <a:rPr lang="en-GB" sz="2400" dirty="0"/>
              <a:t>, 2007: 137).</a:t>
            </a:r>
          </a:p>
          <a:p>
            <a:pPr lvl="1"/>
            <a:endParaRPr lang="en-GB" sz="2000" dirty="0"/>
          </a:p>
        </p:txBody>
      </p:sp>
      <p:graphicFrame>
        <p:nvGraphicFramePr>
          <p:cNvPr id="6" name="Object 5"/>
          <p:cNvGraphicFramePr>
            <a:graphicFrameLocks noChangeAspect="1"/>
          </p:cNvGraphicFramePr>
          <p:nvPr/>
        </p:nvGraphicFramePr>
        <p:xfrm>
          <a:off x="1137133" y="1696994"/>
          <a:ext cx="3371193" cy="5056789"/>
        </p:xfrm>
        <a:graphic>
          <a:graphicData uri="http://schemas.openxmlformats.org/presentationml/2006/ole">
            <mc:AlternateContent xmlns:mc="http://schemas.openxmlformats.org/markup-compatibility/2006">
              <mc:Choice xmlns:v="urn:schemas-microsoft-com:vml" Requires="v">
                <p:oleObj name="Acrobat Document" r:id="rId3" imgW="4210022" imgH="6315030" progId="AcroExch.Document.11">
                  <p:embed/>
                </p:oleObj>
              </mc:Choice>
              <mc:Fallback>
                <p:oleObj name="Acrobat Document" r:id="rId3" imgW="4210022" imgH="6315030" progId="AcroExch.Document.11">
                  <p:embed/>
                  <p:pic>
                    <p:nvPicPr>
                      <p:cNvPr id="6" name="Object 5"/>
                      <p:cNvPicPr/>
                      <p:nvPr/>
                    </p:nvPicPr>
                    <p:blipFill>
                      <a:blip r:embed="rId4"/>
                      <a:stretch>
                        <a:fillRect/>
                      </a:stretch>
                    </p:blipFill>
                    <p:spPr>
                      <a:xfrm>
                        <a:off x="1137133" y="1696994"/>
                        <a:ext cx="3371193" cy="5056789"/>
                      </a:xfrm>
                      <a:prstGeom prst="rect">
                        <a:avLst/>
                      </a:prstGeom>
                    </p:spPr>
                  </p:pic>
                </p:oleObj>
              </mc:Fallback>
            </mc:AlternateContent>
          </a:graphicData>
        </a:graphic>
      </p:graphicFrame>
    </p:spTree>
    <p:extLst>
      <p:ext uri="{BB962C8B-B14F-4D97-AF65-F5344CB8AC3E}">
        <p14:creationId xmlns:p14="http://schemas.microsoft.com/office/powerpoint/2010/main" val="414035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4520277" y="172529"/>
            <a:ext cx="3578215" cy="7174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200" dirty="0">
                <a:solidFill>
                  <a:srgbClr val="009BAC"/>
                </a:solidFill>
                <a:effectLst>
                  <a:outerShdw blurRad="38100" dist="38100" dir="2700000" algn="tl">
                    <a:srgbClr val="000000">
                      <a:alpha val="43137"/>
                    </a:srgbClr>
                  </a:outerShdw>
                </a:effectLst>
              </a:rPr>
              <a:t>Learning agenda</a:t>
            </a:r>
          </a:p>
        </p:txBody>
      </p:sp>
      <p:sp>
        <p:nvSpPr>
          <p:cNvPr id="6" name="Rectangle 5"/>
          <p:cNvSpPr/>
          <p:nvPr/>
        </p:nvSpPr>
        <p:spPr>
          <a:xfrm>
            <a:off x="1524000" y="5203390"/>
            <a:ext cx="9144000" cy="797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p:nvPicPr>
        <p:blipFill>
          <a:blip r:embed="rId2"/>
          <a:stretch>
            <a:fillRect/>
          </a:stretch>
        </p:blipFill>
        <p:spPr>
          <a:xfrm>
            <a:off x="7996585" y="5637811"/>
            <a:ext cx="2103260" cy="140217"/>
          </a:xfrm>
          <a:prstGeom prst="rect">
            <a:avLst/>
          </a:prstGeom>
        </p:spPr>
      </p:pic>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966" y="6085976"/>
            <a:ext cx="9157035" cy="772025"/>
          </a:xfrm>
          <a:prstGeom prst="rect">
            <a:avLst/>
          </a:prstGeom>
        </p:spPr>
      </p:pic>
      <p:sp>
        <p:nvSpPr>
          <p:cNvPr id="10" name="Rectangle 3"/>
          <p:cNvSpPr txBox="1">
            <a:spLocks noChangeArrowheads="1"/>
          </p:cNvSpPr>
          <p:nvPr/>
        </p:nvSpPr>
        <p:spPr bwMode="auto">
          <a:xfrm>
            <a:off x="1750518" y="891890"/>
            <a:ext cx="8496068" cy="500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just">
              <a:defRPr/>
            </a:pPr>
            <a:r>
              <a:rPr lang="en-GB" sz="2800" dirty="0">
                <a:solidFill>
                  <a:schemeClr val="tx1"/>
                </a:solidFill>
                <a:latin typeface="Arial"/>
                <a:cs typeface="Arial"/>
              </a:rPr>
              <a:t>Welcome ,  Introductions,  Protocol</a:t>
            </a:r>
            <a:endParaRPr lang="en-US" sz="2800" dirty="0">
              <a:solidFill>
                <a:schemeClr val="tx1"/>
              </a:solidFill>
              <a:latin typeface="Arial"/>
              <a:cs typeface="Arial"/>
            </a:endParaRPr>
          </a:p>
          <a:p>
            <a:pPr algn="just">
              <a:defRPr/>
            </a:pPr>
            <a:r>
              <a:rPr lang="en-GB" sz="2800" dirty="0">
                <a:solidFill>
                  <a:schemeClr val="tx1"/>
                </a:solidFill>
                <a:latin typeface="Arial"/>
                <a:cs typeface="Arial"/>
              </a:rPr>
              <a:t>Recap of What</a:t>
            </a:r>
          </a:p>
          <a:p>
            <a:pPr algn="just">
              <a:defRPr/>
            </a:pPr>
            <a:r>
              <a:rPr lang="en-GB" sz="2800" dirty="0">
                <a:solidFill>
                  <a:schemeClr val="tx1"/>
                </a:solidFill>
                <a:latin typeface="Arial"/>
                <a:cs typeface="Arial"/>
              </a:rPr>
              <a:t>Examples of IDL</a:t>
            </a:r>
          </a:p>
          <a:p>
            <a:pPr algn="just">
              <a:defRPr/>
            </a:pPr>
            <a:r>
              <a:rPr lang="en-GB" sz="2800" dirty="0">
                <a:solidFill>
                  <a:schemeClr val="tx1"/>
                </a:solidFill>
                <a:latin typeface="Arial"/>
                <a:cs typeface="Arial"/>
              </a:rPr>
              <a:t>Break</a:t>
            </a:r>
          </a:p>
          <a:p>
            <a:pPr algn="just">
              <a:defRPr/>
            </a:pPr>
            <a:r>
              <a:rPr lang="en-GB" sz="2800" dirty="0">
                <a:solidFill>
                  <a:schemeClr val="tx1"/>
                </a:solidFill>
                <a:latin typeface="Arial"/>
                <a:cs typeface="Arial"/>
              </a:rPr>
              <a:t>How? Agency and collaborative enquiry </a:t>
            </a:r>
            <a:endParaRPr lang="en-GB" dirty="0">
              <a:solidFill>
                <a:schemeClr val="tx1"/>
              </a:solidFill>
            </a:endParaRPr>
          </a:p>
          <a:p>
            <a:pPr algn="just">
              <a:defRPr/>
            </a:pPr>
            <a:r>
              <a:rPr lang="en-GB" sz="2800" dirty="0">
                <a:solidFill>
                  <a:schemeClr val="tx1"/>
                </a:solidFill>
                <a:latin typeface="Arial"/>
                <a:cs typeface="Arial"/>
              </a:rPr>
              <a:t>Close</a:t>
            </a:r>
            <a:endParaRPr lang="en-GB" sz="2800" b="1" kern="0" dirty="0">
              <a:solidFill>
                <a:schemeClr val="tx1"/>
              </a:solidFill>
              <a:latin typeface="Arial"/>
              <a:cs typeface="Arial"/>
            </a:endParaRPr>
          </a:p>
          <a:p>
            <a:pPr algn="just">
              <a:defRPr/>
            </a:pPr>
            <a:endParaRPr lang="en-GB" sz="1600" b="1" kern="0" dirty="0">
              <a:solidFill>
                <a:srgbClr val="009BAC"/>
              </a:solidFill>
              <a:latin typeface="+mj-l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307" y="3951903"/>
            <a:ext cx="2797870" cy="2127830"/>
          </a:xfrm>
          <a:prstGeom prst="rect">
            <a:avLst/>
          </a:prstGeom>
        </p:spPr>
      </p:pic>
      <p:sp>
        <p:nvSpPr>
          <p:cNvPr id="12" name="Text Box 8"/>
          <p:cNvSpPr txBox="1"/>
          <p:nvPr/>
        </p:nvSpPr>
        <p:spPr>
          <a:xfrm>
            <a:off x="6973074" y="6511500"/>
            <a:ext cx="3771900" cy="600075"/>
          </a:xfrm>
          <a:prstGeom prst="rect">
            <a:avLst/>
          </a:prstGeom>
          <a:noFill/>
          <a:ln>
            <a:noFill/>
          </a:ln>
          <a:effectLst/>
          <a:extLst>
            <a:ext uri="{C572A759-6A51-4108-AA02-DFA0A04FC94B}">
              <ma14:wrappingTextBoxFlag xmlns="" xmlns:ma14="http://schemas.microsoft.com/office/mac/drawingml/2011/main" xmlns:mv="urn:schemas-microsoft-com:mac:vml" xmlns:mc="http://schemas.openxmlformats.org/markup-compatibility/2006"/>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050" dirty="0">
                <a:solidFill>
                  <a:srgbClr val="7030A0"/>
                </a:solidFill>
                <a:latin typeface="Arial Bold"/>
                <a:ea typeface="ＭＳ 明朝"/>
                <a:cs typeface="Times New Roman"/>
              </a:rPr>
              <a:t>For Scotland's learners, with Scotland's educators</a:t>
            </a:r>
            <a:endParaRPr lang="en-GB" sz="900" dirty="0">
              <a:solidFill>
                <a:srgbClr val="7030A0"/>
              </a:solidFill>
              <a:latin typeface="Arial"/>
              <a:ea typeface="ＭＳ 明朝"/>
              <a:cs typeface="Times New Roman"/>
            </a:endParaRPr>
          </a:p>
        </p:txBody>
      </p:sp>
    </p:spTree>
    <p:extLst>
      <p:ext uri="{BB962C8B-B14F-4D97-AF65-F5344CB8AC3E}">
        <p14:creationId xmlns:p14="http://schemas.microsoft.com/office/powerpoint/2010/main" val="382498366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040992"/>
          </a:xfrm>
        </p:spPr>
        <p:txBody>
          <a:bodyPr>
            <a:normAutofit/>
          </a:bodyPr>
          <a:lstStyle/>
          <a:p>
            <a:r>
              <a:rPr lang="en-GB" sz="3600" dirty="0"/>
              <a:t>Building teacher agency</a:t>
            </a:r>
          </a:p>
        </p:txBody>
      </p:sp>
      <p:sp>
        <p:nvSpPr>
          <p:cNvPr id="3" name="Content Placeholder 2"/>
          <p:cNvSpPr>
            <a:spLocks noGrp="1"/>
          </p:cNvSpPr>
          <p:nvPr>
            <p:ph idx="1"/>
          </p:nvPr>
        </p:nvSpPr>
        <p:spPr>
          <a:xfrm>
            <a:off x="838200" y="1626209"/>
            <a:ext cx="5733081" cy="4550754"/>
          </a:xfrm>
        </p:spPr>
        <p:txBody>
          <a:bodyPr>
            <a:normAutofit/>
          </a:bodyPr>
          <a:lstStyle/>
          <a:p>
            <a:r>
              <a:rPr lang="en-GB" sz="2200" dirty="0">
                <a:latin typeface="Arial" panose="020B0604020202020204" pitchFamily="34" charset="0"/>
                <a:cs typeface="Arial" panose="020B0604020202020204" pitchFamily="34" charset="0"/>
              </a:rPr>
              <a:t>The capacity of teachers to critically shape their responses to problematic and complex situations. </a:t>
            </a:r>
          </a:p>
          <a:p>
            <a:r>
              <a:rPr lang="en-GB" sz="2200" dirty="0">
                <a:latin typeface="Arial" panose="020B0604020202020204" pitchFamily="34" charset="0"/>
                <a:cs typeface="Arial" panose="020B0604020202020204" pitchFamily="34" charset="0"/>
              </a:rPr>
              <a:t>Teacher agency strengthened by:</a:t>
            </a:r>
          </a:p>
          <a:p>
            <a:pPr lvl="1"/>
            <a:r>
              <a:rPr lang="en-GB" sz="2200" dirty="0">
                <a:latin typeface="Arial" panose="020B0604020202020204" pitchFamily="34" charset="0"/>
                <a:cs typeface="Arial" panose="020B0604020202020204" pitchFamily="34" charset="0"/>
              </a:rPr>
              <a:t>Material resources</a:t>
            </a:r>
          </a:p>
          <a:p>
            <a:pPr lvl="1"/>
            <a:r>
              <a:rPr lang="en-GB" sz="2200" dirty="0">
                <a:latin typeface="Arial" panose="020B0604020202020204" pitchFamily="34" charset="0"/>
                <a:cs typeface="Arial" panose="020B0604020202020204" pitchFamily="34" charset="0"/>
              </a:rPr>
              <a:t>Cognitive resources</a:t>
            </a:r>
          </a:p>
          <a:p>
            <a:pPr lvl="1"/>
            <a:r>
              <a:rPr lang="en-GB" sz="2200" dirty="0">
                <a:latin typeface="Arial" panose="020B0604020202020204" pitchFamily="34" charset="0"/>
                <a:cs typeface="Arial" panose="020B0604020202020204" pitchFamily="34" charset="0"/>
              </a:rPr>
              <a:t>Relational resources</a:t>
            </a:r>
          </a:p>
          <a:p>
            <a:r>
              <a:rPr lang="en-GB" sz="2200" dirty="0">
                <a:latin typeface="Arial" panose="020B0604020202020204" pitchFamily="34" charset="0"/>
                <a:cs typeface="Arial" panose="020B0604020202020204" pitchFamily="34" charset="0"/>
              </a:rPr>
              <a:t>Developed through:</a:t>
            </a:r>
          </a:p>
          <a:p>
            <a:pPr lvl="1"/>
            <a:r>
              <a:rPr lang="en-GB" sz="2200" dirty="0">
                <a:latin typeface="Arial" panose="020B0604020202020204" pitchFamily="34" charset="0"/>
                <a:cs typeface="Arial" panose="020B0604020202020204" pitchFamily="34" charset="0"/>
              </a:rPr>
              <a:t>Engagement with research</a:t>
            </a:r>
          </a:p>
          <a:p>
            <a:pPr lvl="1"/>
            <a:r>
              <a:rPr lang="en-GB" sz="2200" dirty="0">
                <a:latin typeface="Arial" panose="020B0604020202020204" pitchFamily="34" charset="0"/>
                <a:cs typeface="Arial" panose="020B0604020202020204" pitchFamily="34" charset="0"/>
              </a:rPr>
              <a:t>Engagement with other perspectives – schools, multi-agency, academics</a:t>
            </a:r>
          </a:p>
          <a:p>
            <a:pPr lvl="1"/>
            <a:r>
              <a:rPr lang="en-GB" sz="2200" dirty="0">
                <a:latin typeface="Arial" panose="020B0604020202020204" pitchFamily="34" charset="0"/>
                <a:cs typeface="Arial" panose="020B0604020202020204" pitchFamily="34" charset="0"/>
              </a:rPr>
              <a:t>Collaborative enquiry</a:t>
            </a:r>
          </a:p>
          <a:p>
            <a:endParaRPr lang="en-GB" dirty="0"/>
          </a:p>
        </p:txBody>
      </p:sp>
      <p:graphicFrame>
        <p:nvGraphicFramePr>
          <p:cNvPr id="4" name="Object 3"/>
          <p:cNvGraphicFramePr>
            <a:graphicFrameLocks noChangeAspect="1"/>
          </p:cNvGraphicFramePr>
          <p:nvPr/>
        </p:nvGraphicFramePr>
        <p:xfrm>
          <a:off x="7160217" y="168460"/>
          <a:ext cx="4440264" cy="6658304"/>
        </p:xfrm>
        <a:graphic>
          <a:graphicData uri="http://schemas.openxmlformats.org/presentationml/2006/ole">
            <mc:AlternateContent xmlns:mc="http://schemas.openxmlformats.org/markup-compatibility/2006">
              <mc:Choice xmlns:v="urn:schemas-microsoft-com:vml" Requires="v">
                <p:oleObj name="Acrobat Document" r:id="rId3" imgW="4210022" imgH="6315030" progId="AcroExch.Document.11">
                  <p:embed/>
                </p:oleObj>
              </mc:Choice>
              <mc:Fallback>
                <p:oleObj name="Acrobat Document" r:id="rId3" imgW="4210022" imgH="6315030" progId="AcroExch.Document.11">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217" y="168460"/>
                        <a:ext cx="4440264" cy="66583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1663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1225687" y="534225"/>
            <a:ext cx="10141968" cy="904228"/>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70C0"/>
                </a:solidFill>
                <a:latin typeface="+mn-lt"/>
              </a:rPr>
              <a:t>How do we do it –Emerging guiding principles in facilitating </a:t>
            </a:r>
            <a:r>
              <a:rPr lang="en-GB" sz="4200" b="1" dirty="0" err="1">
                <a:solidFill>
                  <a:srgbClr val="0070C0"/>
                </a:solidFill>
                <a:latin typeface="+mn-lt"/>
              </a:rPr>
              <a:t>IDL</a:t>
            </a:r>
            <a:endParaRPr lang="en-GB" sz="4200" b="1" dirty="0">
              <a:solidFill>
                <a:srgbClr val="0070C0"/>
              </a:solidFill>
              <a:latin typeface="+mn-lt"/>
            </a:endParaRPr>
          </a:p>
        </p:txBody>
      </p:sp>
      <p:sp>
        <p:nvSpPr>
          <p:cNvPr id="5" name="TextBox 4"/>
          <p:cNvSpPr txBox="1"/>
          <p:nvPr/>
        </p:nvSpPr>
        <p:spPr>
          <a:xfrm>
            <a:off x="174082" y="2637378"/>
            <a:ext cx="4293370" cy="943785"/>
          </a:xfrm>
          <a:prstGeom prst="rect">
            <a:avLst/>
          </a:prstGeom>
          <a:noFill/>
        </p:spPr>
        <p:txBody>
          <a:bodyPr wrap="square" lIns="121920" tIns="60960" rIns="121920" bIns="60960" rtlCol="0" anchor="t">
            <a:spAutoFit/>
          </a:bodyPr>
          <a:lstStyle/>
          <a:p>
            <a:pPr defTabSz="609585">
              <a:defRPr/>
            </a:pPr>
            <a:endParaRPr lang="en-US" sz="5333" b="1" dirty="0">
              <a:solidFill>
                <a:srgbClr val="0070C0"/>
              </a:solidFill>
              <a:latin typeface="Arial" panose="020B0604020202020204" pitchFamily="34" charset="0"/>
              <a:cs typeface="Arial" panose="020B0604020202020204" pitchFamily="34" charset="0"/>
            </a:endParaRPr>
          </a:p>
        </p:txBody>
      </p:sp>
      <p:grpSp>
        <p:nvGrpSpPr>
          <p:cNvPr id="7" name="Group 6"/>
          <p:cNvGrpSpPr/>
          <p:nvPr/>
        </p:nvGrpSpPr>
        <p:grpSpPr>
          <a:xfrm>
            <a:off x="3" y="5828637"/>
            <a:ext cx="12370468" cy="1318011"/>
            <a:chOff x="3" y="5828637"/>
            <a:chExt cx="12370468" cy="1318010"/>
          </a:xfrm>
        </p:grpSpPr>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828637"/>
              <a:ext cx="12209380" cy="1029367"/>
            </a:xfrm>
            <a:prstGeom prst="rect">
              <a:avLst/>
            </a:prstGeom>
          </p:spPr>
        </p:pic>
        <p:sp>
          <p:nvSpPr>
            <p:cNvPr id="9" name="Text Box 8"/>
            <p:cNvSpPr txBox="1"/>
            <p:nvPr/>
          </p:nvSpPr>
          <p:spPr>
            <a:xfrm>
              <a:off x="7341271" y="6478283"/>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2" algn="r">
                <a:tabLst>
                  <a:tab pos="3330407" algn="l"/>
                </a:tabLst>
              </a:pPr>
              <a:r>
                <a:rPr lang="en-GB" sz="1400" dirty="0">
                  <a:solidFill>
                    <a:srgbClr val="FFFFFF"/>
                  </a:solidFill>
                  <a:latin typeface="Arial Bold"/>
                  <a:ea typeface="ＭＳ 明朝"/>
                  <a:cs typeface="Times New Roman"/>
                </a:rPr>
                <a:t>For Scotland's learners, with Scotland's educators</a:t>
              </a:r>
              <a:endParaRPr lang="en-GB" sz="1200" dirty="0">
                <a:solidFill>
                  <a:srgbClr val="595959"/>
                </a:solidFill>
                <a:latin typeface="Arial"/>
                <a:ea typeface="ＭＳ 明朝"/>
                <a:cs typeface="Times New Roman"/>
              </a:endParaRPr>
            </a:p>
          </p:txBody>
        </p:sp>
      </p:grpSp>
      <p:sp>
        <p:nvSpPr>
          <p:cNvPr id="6" name="TextBox 5"/>
          <p:cNvSpPr txBox="1"/>
          <p:nvPr/>
        </p:nvSpPr>
        <p:spPr>
          <a:xfrm>
            <a:off x="4260273" y="1722426"/>
            <a:ext cx="3283527"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Culture and Ethos</a:t>
            </a:r>
          </a:p>
        </p:txBody>
      </p:sp>
      <p:sp>
        <p:nvSpPr>
          <p:cNvPr id="10" name="TextBox 9"/>
          <p:cNvSpPr txBox="1"/>
          <p:nvPr/>
        </p:nvSpPr>
        <p:spPr>
          <a:xfrm>
            <a:off x="7543800" y="2833737"/>
            <a:ext cx="2930237"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Local context</a:t>
            </a:r>
          </a:p>
        </p:txBody>
      </p:sp>
      <p:sp>
        <p:nvSpPr>
          <p:cNvPr id="11" name="TextBox 10"/>
          <p:cNvSpPr txBox="1"/>
          <p:nvPr/>
        </p:nvSpPr>
        <p:spPr>
          <a:xfrm>
            <a:off x="7550515" y="4439235"/>
            <a:ext cx="2369128"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Whole school commitment</a:t>
            </a:r>
          </a:p>
        </p:txBody>
      </p:sp>
      <p:sp>
        <p:nvSpPr>
          <p:cNvPr id="12" name="Hexagon 11"/>
          <p:cNvSpPr/>
          <p:nvPr/>
        </p:nvSpPr>
        <p:spPr>
          <a:xfrm>
            <a:off x="3601969" y="2434128"/>
            <a:ext cx="3941832" cy="301810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109634" y="5691795"/>
            <a:ext cx="3231637"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Evidence the Impact</a:t>
            </a:r>
          </a:p>
        </p:txBody>
      </p:sp>
      <p:sp>
        <p:nvSpPr>
          <p:cNvPr id="14" name="TextBox 13"/>
          <p:cNvSpPr txBox="1"/>
          <p:nvPr/>
        </p:nvSpPr>
        <p:spPr>
          <a:xfrm>
            <a:off x="2330701" y="2750623"/>
            <a:ext cx="837987"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p:sp>
        <p:nvSpPr>
          <p:cNvPr id="15" name="TextBox 14"/>
          <p:cNvSpPr txBox="1"/>
          <p:nvPr/>
        </p:nvSpPr>
        <p:spPr>
          <a:xfrm>
            <a:off x="1829715" y="4364589"/>
            <a:ext cx="1555613"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Teacher Agency</a:t>
            </a:r>
          </a:p>
        </p:txBody>
      </p:sp>
    </p:spTree>
    <p:extLst>
      <p:ext uri="{BB962C8B-B14F-4D97-AF65-F5344CB8AC3E}">
        <p14:creationId xmlns:p14="http://schemas.microsoft.com/office/powerpoint/2010/main" val="2668922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40299"/>
            <a:ext cx="12195269" cy="817701"/>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9" name="Title 6"/>
          <p:cNvSpPr txBox="1">
            <a:spLocks/>
          </p:cNvSpPr>
          <p:nvPr/>
        </p:nvSpPr>
        <p:spPr>
          <a:xfrm>
            <a:off x="531223" y="288260"/>
            <a:ext cx="9402486" cy="710683"/>
          </a:xfrm>
          <a:prstGeom prst="rect">
            <a:avLst/>
          </a:prstGeom>
        </p:spPr>
        <p:txBody>
          <a:bodyPr lIns="91440" tIns="45720" rIns="91440" bIns="4572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B0F0"/>
                </a:solidFill>
                <a:latin typeface="+mn-lt"/>
              </a:rPr>
              <a:t>How – Some thoughts on emerging guiding principles in facilitating IDL </a:t>
            </a:r>
          </a:p>
        </p:txBody>
      </p:sp>
      <p:sp>
        <p:nvSpPr>
          <p:cNvPr id="2" name="Rectangle 1"/>
          <p:cNvSpPr/>
          <p:nvPr/>
        </p:nvSpPr>
        <p:spPr>
          <a:xfrm>
            <a:off x="531223" y="998943"/>
            <a:ext cx="10489474" cy="5693866"/>
          </a:xfrm>
          <a:prstGeom prst="rect">
            <a:avLst/>
          </a:prstGeom>
        </p:spPr>
        <p:txBody>
          <a:bodyPr wrap="square" lIns="91440" tIns="45720" rIns="91440" bIns="45720" anchor="t">
            <a:spAutoFit/>
          </a:bodyPr>
          <a:lstStyle/>
          <a:p>
            <a:r>
              <a:rPr lang="en-GB" sz="2600" b="1" dirty="0">
                <a:latin typeface="Calibri"/>
                <a:ea typeface="Times New Roman" panose="02020603050405020304" pitchFamily="18" charset="0"/>
                <a:cs typeface="Calibri"/>
              </a:rPr>
              <a:t>No curriculum development without professional development! </a:t>
            </a:r>
            <a:r>
              <a:rPr lang="en-GB" sz="2600" dirty="0">
                <a:latin typeface="Calibri"/>
                <a:ea typeface="Times New Roman" panose="02020603050405020304" pitchFamily="18" charset="0"/>
                <a:cs typeface="Calibri"/>
              </a:rPr>
              <a:t>Sense making, collegiality, curriculum learning and agency</a:t>
            </a:r>
          </a:p>
          <a:p>
            <a:endParaRPr lang="en-GB" sz="2600" b="1" dirty="0">
              <a:latin typeface="Calibri"/>
              <a:ea typeface="Times New Roman" panose="02020603050405020304" pitchFamily="18" charset="0"/>
              <a:cs typeface="Calibri"/>
            </a:endParaRPr>
          </a:p>
          <a:p>
            <a:r>
              <a:rPr lang="en-GB" sz="2600" b="1" dirty="0">
                <a:latin typeface="Calibri"/>
                <a:ea typeface="Times New Roman" panose="02020603050405020304" pitchFamily="18" charset="0"/>
                <a:cs typeface="Calibri"/>
              </a:rPr>
              <a:t>Does the culture and ethos of the school nurture IDL? </a:t>
            </a:r>
            <a:r>
              <a:rPr lang="en-GB" sz="2600" dirty="0">
                <a:latin typeface="Calibri"/>
                <a:ea typeface="Times New Roman" panose="02020603050405020304" pitchFamily="18" charset="0"/>
                <a:cs typeface="Calibri"/>
              </a:rPr>
              <a:t>Learner voice and choice. Risk taking.  Teachers as facilitators of learning. Teachers collaborate.</a:t>
            </a:r>
            <a:endParaRPr lang="en-GB" sz="2600" dirty="0">
              <a:cs typeface="Calibri"/>
            </a:endParaRPr>
          </a:p>
          <a:p>
            <a:endParaRPr lang="en-GB" sz="2600" dirty="0">
              <a:latin typeface="Times New Roman" panose="02020603050405020304" pitchFamily="18" charset="0"/>
              <a:ea typeface="Times New Roman" panose="02020603050405020304" pitchFamily="18" charset="0"/>
              <a:cs typeface="Times New Roman"/>
            </a:endParaRPr>
          </a:p>
          <a:p>
            <a:r>
              <a:rPr lang="en-GB" sz="2600" b="1" dirty="0">
                <a:latin typeface="Calibri"/>
                <a:ea typeface="Times New Roman" panose="02020603050405020304" pitchFamily="18" charset="0"/>
                <a:cs typeface="Calibri"/>
              </a:rPr>
              <a:t>Is the unique local context reflected?  </a:t>
            </a:r>
            <a:r>
              <a:rPr lang="en-GB" sz="2600" dirty="0">
                <a:latin typeface="Calibri"/>
                <a:ea typeface="Times New Roman" panose="02020603050405020304" pitchFamily="18" charset="0"/>
                <a:cs typeface="Calibri"/>
              </a:rPr>
              <a:t>Recognise the diversity and uniqueness. Relevant to learners, colleagues and community.</a:t>
            </a:r>
            <a:endParaRPr lang="en-GB" sz="2600">
              <a:latin typeface="Calibri" panose="020F0502020204030204" pitchFamily="34" charset="0"/>
              <a:ea typeface="Times New Roman" panose="02020603050405020304" pitchFamily="18" charset="0"/>
              <a:cs typeface="Calibri"/>
            </a:endParaRPr>
          </a:p>
          <a:p>
            <a:endParaRPr lang="en-GB" sz="2600" dirty="0">
              <a:latin typeface="Times New Roman" panose="02020603050405020304" pitchFamily="18" charset="0"/>
              <a:ea typeface="Times New Roman" panose="02020603050405020304" pitchFamily="18" charset="0"/>
              <a:cs typeface="Times New Roman"/>
            </a:endParaRPr>
          </a:p>
          <a:p>
            <a:r>
              <a:rPr lang="en-GB" sz="2600" b="1" dirty="0">
                <a:latin typeface="Calibri"/>
                <a:ea typeface="Times New Roman" panose="02020603050405020304" pitchFamily="18" charset="0"/>
                <a:cs typeface="Calibri"/>
              </a:rPr>
              <a:t>Is there a commitment to IDL? </a:t>
            </a:r>
            <a:r>
              <a:rPr lang="en-GB" sz="2600" dirty="0">
                <a:latin typeface="Calibri"/>
                <a:ea typeface="Times New Roman" panose="02020603050405020304" pitchFamily="18" charset="0"/>
                <a:cs typeface="Calibri"/>
              </a:rPr>
              <a:t> Time, resources and investment  from all?</a:t>
            </a:r>
          </a:p>
          <a:p>
            <a:endParaRPr lang="en-GB" sz="2600" dirty="0">
              <a:latin typeface="Calibri"/>
              <a:ea typeface="Times New Roman" panose="02020603050405020304" pitchFamily="18" charset="0"/>
              <a:cs typeface="Calibri"/>
            </a:endParaRPr>
          </a:p>
          <a:p>
            <a:r>
              <a:rPr lang="en-GB" sz="2600" b="1" dirty="0">
                <a:latin typeface="Calibri"/>
                <a:ea typeface="Times New Roman" panose="02020603050405020304" pitchFamily="18" charset="0"/>
                <a:cs typeface="Calibri"/>
              </a:rPr>
              <a:t>How is the impact on learners evidenced?   </a:t>
            </a:r>
            <a:r>
              <a:rPr lang="en-GB" sz="2600" dirty="0">
                <a:latin typeface="Calibri"/>
                <a:ea typeface="Times New Roman" panose="02020603050405020304" pitchFamily="18" charset="0"/>
                <a:cs typeface="Calibri"/>
              </a:rPr>
              <a:t>Knowledge and skills evidenced? Articulate the what and how of IDL?</a:t>
            </a:r>
            <a:r>
              <a:rPr lang="en-GB" sz="2600" b="1" dirty="0">
                <a:latin typeface="Calibri"/>
                <a:ea typeface="Times New Roman" panose="02020603050405020304" pitchFamily="18" charset="0"/>
                <a:cs typeface="Calibri"/>
              </a:rPr>
              <a:t> </a:t>
            </a:r>
            <a:r>
              <a:rPr lang="en-GB" sz="2600" dirty="0">
                <a:latin typeface="Calibri"/>
                <a:ea typeface="Times New Roman" panose="02020603050405020304" pitchFamily="18" charset="0"/>
                <a:cs typeface="Calibri"/>
              </a:rPr>
              <a:t>A tangible end point</a:t>
            </a:r>
          </a:p>
          <a:p>
            <a:endParaRPr lang="en-GB" sz="2600" dirty="0">
              <a:latin typeface="Calibri"/>
              <a:ea typeface="Times New Roman" panose="02020603050405020304" pitchFamily="18" charset="0"/>
              <a:cs typeface="Calibri"/>
            </a:endParaRPr>
          </a:p>
        </p:txBody>
      </p:sp>
    </p:spTree>
    <p:extLst>
      <p:ext uri="{BB962C8B-B14F-4D97-AF65-F5344CB8AC3E}">
        <p14:creationId xmlns:p14="http://schemas.microsoft.com/office/powerpoint/2010/main" val="3370413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a:solidFill>
                <a:schemeClr val="accent1"/>
              </a:solidFill>
            </a:endParaRPr>
          </a:p>
          <a:p>
            <a:endParaRPr lang="en-GB" sz="2000" kern="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15" name="TextBox 14"/>
          <p:cNvSpPr txBox="1"/>
          <p:nvPr/>
        </p:nvSpPr>
        <p:spPr>
          <a:xfrm>
            <a:off x="2715600" y="477612"/>
            <a:ext cx="6778180" cy="738664"/>
          </a:xfrm>
          <a:prstGeom prst="rect">
            <a:avLst/>
          </a:prstGeom>
          <a:noFill/>
        </p:spPr>
        <p:txBody>
          <a:bodyPr wrap="square" rtlCol="0">
            <a:spAutoFit/>
          </a:bodyPr>
          <a:lstStyle/>
          <a:p>
            <a:r>
              <a:rPr lang="en-GB" sz="4200" b="1" dirty="0">
                <a:solidFill>
                  <a:srgbClr val="00B0F0"/>
                </a:solidFill>
                <a:effectLst>
                  <a:outerShdw blurRad="38100" dist="38100" dir="2700000" algn="tl">
                    <a:srgbClr val="000000">
                      <a:alpha val="43137"/>
                    </a:srgbClr>
                  </a:outerShdw>
                </a:effectLst>
              </a:rPr>
              <a:t>So… bringing it all together?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625" y="1952625"/>
            <a:ext cx="6000750" cy="2952750"/>
          </a:xfrm>
          <a:prstGeom prst="rect">
            <a:avLst/>
          </a:prstGeom>
        </p:spPr>
      </p:pic>
    </p:spTree>
    <p:extLst>
      <p:ext uri="{BB962C8B-B14F-4D97-AF65-F5344CB8AC3E}">
        <p14:creationId xmlns:p14="http://schemas.microsoft.com/office/powerpoint/2010/main" val="120450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cstate="print">
            <a:extLst>
              <a:ext uri="{28A0092B-C50C-407E-A947-70E740481C1C}">
                <a14:useLocalDpi xmlns:a14="http://schemas.microsoft.com/office/drawing/2010/main" val="0"/>
              </a:ext>
            </a:extLst>
          </a:blip>
          <a:srcRect r="1" b="2937"/>
          <a:stretch/>
        </p:blipFill>
        <p:spPr>
          <a:xfrm>
            <a:off x="287547" y="612648"/>
            <a:ext cx="5060830" cy="458924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
        <p:nvSpPr>
          <p:cNvPr id="2" name="Rectangle 1"/>
          <p:cNvSpPr/>
          <p:nvPr/>
        </p:nvSpPr>
        <p:spPr>
          <a:xfrm>
            <a:off x="287547" y="5469472"/>
            <a:ext cx="6096000" cy="646331"/>
          </a:xfrm>
          <a:prstGeom prst="rect">
            <a:avLst/>
          </a:prstGeom>
        </p:spPr>
        <p:txBody>
          <a:bodyPr>
            <a:spAutoFit/>
          </a:bodyPr>
          <a:lstStyle/>
          <a:p>
            <a:r>
              <a:rPr lang="en-US" b="1" dirty="0">
                <a:hlinkClick r:id="rId4"/>
              </a:rPr>
              <a:t>PDF file: Interdisciplinary Learning: ambitious learning for a complex world</a:t>
            </a:r>
            <a:r>
              <a:rPr lang="en-US" dirty="0"/>
              <a:t>.</a:t>
            </a:r>
            <a:endParaRPr lang="en-GB" dirty="0"/>
          </a:p>
        </p:txBody>
      </p:sp>
      <p:sp>
        <p:nvSpPr>
          <p:cNvPr id="5" name="TextBox 4"/>
          <p:cNvSpPr txBox="1"/>
          <p:nvPr/>
        </p:nvSpPr>
        <p:spPr>
          <a:xfrm>
            <a:off x="6072996" y="612648"/>
            <a:ext cx="6119004" cy="5324535"/>
          </a:xfrm>
          <a:prstGeom prst="rect">
            <a:avLst/>
          </a:prstGeom>
          <a:noFill/>
        </p:spPr>
        <p:txBody>
          <a:bodyPr wrap="square" rtlCol="0">
            <a:spAutoFit/>
          </a:bodyPr>
          <a:lstStyle/>
          <a:p>
            <a:r>
              <a:rPr lang="en-GB" sz="2000" b="1" dirty="0"/>
              <a:t>Key considerations</a:t>
            </a:r>
          </a:p>
          <a:p>
            <a:endParaRPr lang="en-GB" sz="2000" b="1" dirty="0"/>
          </a:p>
          <a:p>
            <a:r>
              <a:rPr lang="en-GB" sz="2000" b="1" dirty="0"/>
              <a:t>The whole person – knowledge, skills and wellbeing</a:t>
            </a:r>
            <a:endParaRPr lang="en-GB" sz="2000" dirty="0"/>
          </a:p>
          <a:p>
            <a:r>
              <a:rPr lang="en-GB" sz="2000" dirty="0"/>
              <a:t>	Lifelong breadth in learning</a:t>
            </a:r>
          </a:p>
          <a:p>
            <a:r>
              <a:rPr lang="en-GB" sz="2000" dirty="0"/>
              <a:t>	Learning with purpose, with partners</a:t>
            </a:r>
          </a:p>
          <a:p>
            <a:r>
              <a:rPr lang="en-GB" sz="2000" dirty="0"/>
              <a:t>	</a:t>
            </a:r>
          </a:p>
          <a:p>
            <a:r>
              <a:rPr lang="en-GB" sz="2000" b="1" dirty="0"/>
              <a:t>IDL is learning</a:t>
            </a:r>
          </a:p>
          <a:p>
            <a:r>
              <a:rPr lang="en-GB" sz="2000" dirty="0"/>
              <a:t>	More than just ‘engagement’: deep thinking 	and deep learning</a:t>
            </a:r>
          </a:p>
          <a:p>
            <a:r>
              <a:rPr lang="en-GB" sz="2000" dirty="0"/>
              <a:t>	Collaborative learning, teacher coaches</a:t>
            </a:r>
          </a:p>
          <a:p>
            <a:r>
              <a:rPr lang="en-GB" sz="2000" dirty="0"/>
              <a:t>	Shared goals, not dictated goals</a:t>
            </a:r>
          </a:p>
          <a:p>
            <a:endParaRPr lang="en-GB" sz="2000" dirty="0"/>
          </a:p>
          <a:p>
            <a:r>
              <a:rPr lang="en-GB" sz="2000" b="1" dirty="0"/>
              <a:t>Realising ambition, embracing opportunities and building confidence</a:t>
            </a:r>
          </a:p>
          <a:p>
            <a:r>
              <a:rPr lang="en-GB" sz="2000" dirty="0"/>
              <a:t>	Challenge realises ambitious learning, opens 	opportunities</a:t>
            </a:r>
          </a:p>
          <a:p>
            <a:r>
              <a:rPr lang="en-GB" sz="2000" dirty="0"/>
              <a:t>	Build confidence through a shared language</a:t>
            </a:r>
          </a:p>
        </p:txBody>
      </p:sp>
    </p:spTree>
    <p:extLst>
      <p:ext uri="{BB962C8B-B14F-4D97-AF65-F5344CB8AC3E}">
        <p14:creationId xmlns:p14="http://schemas.microsoft.com/office/powerpoint/2010/main" val="2148319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8B6E87-5CCC-4C24-8867-DF16651FDC93}"/>
              </a:ext>
            </a:extLst>
          </p:cNvPr>
          <p:cNvSpPr>
            <a:spLocks noGrp="1"/>
          </p:cNvSpPr>
          <p:nvPr>
            <p:ph type="title"/>
          </p:nvPr>
        </p:nvSpPr>
        <p:spPr>
          <a:xfrm>
            <a:off x="841248" y="256032"/>
            <a:ext cx="10506456" cy="1014984"/>
          </a:xfrm>
        </p:spPr>
        <p:txBody>
          <a:bodyPr vert="horz" lIns="91440" tIns="45720" rIns="91440" bIns="45720" rtlCol="0" anchor="b">
            <a:noAutofit/>
          </a:bodyPr>
          <a:lstStyle/>
          <a:p>
            <a:r>
              <a:rPr lang="en-GB" sz="3600" b="1" dirty="0">
                <a:cs typeface="Calibri Light"/>
              </a:rPr>
              <a:t>Reflect </a:t>
            </a:r>
            <a:br>
              <a:rPr lang="en-GB" sz="3600" b="1">
                <a:cs typeface="Calibri Light"/>
              </a:rPr>
            </a:br>
            <a:r>
              <a:rPr lang="en-GB" sz="3600" b="1" dirty="0">
                <a:cs typeface="Calibri Light"/>
              </a:rPr>
              <a:t>What...?    So what...?    Now what...?</a:t>
            </a:r>
          </a:p>
        </p:txBody>
      </p:sp>
      <p:graphicFrame>
        <p:nvGraphicFramePr>
          <p:cNvPr id="5" name="Content Placeholder 2">
            <a:extLst>
              <a:ext uri="{FF2B5EF4-FFF2-40B4-BE49-F238E27FC236}">
                <a16:creationId xmlns:a16="http://schemas.microsoft.com/office/drawing/2014/main" id="{89EC8DAF-A92D-4C2D-B8F9-02A9F337864D}"/>
              </a:ext>
            </a:extLst>
          </p:cNvPr>
          <p:cNvGraphicFramePr>
            <a:graphicFrameLocks noGrp="1"/>
          </p:cNvGraphicFramePr>
          <p:nvPr>
            <p:ph idx="1"/>
            <p:extLst>
              <p:ext uri="{D42A27DB-BD31-4B8C-83A1-F6EECF244321}">
                <p14:modId xmlns:p14="http://schemas.microsoft.com/office/powerpoint/2010/main" val="248323631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8414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 y="5845642"/>
            <a:ext cx="12233789" cy="1016440"/>
          </a:xfrm>
          <a:prstGeom prst="rect">
            <a:avLst/>
          </a:prstGeom>
        </p:spPr>
      </p:pic>
      <p:sp>
        <p:nvSpPr>
          <p:cNvPr id="7" name="Text Box 8"/>
          <p:cNvSpPr txBox="1"/>
          <p:nvPr/>
        </p:nvSpPr>
        <p:spPr>
          <a:xfrm>
            <a:off x="6973074" y="6511500"/>
            <a:ext cx="3771900" cy="600075"/>
          </a:xfrm>
          <a:prstGeom prst="rect">
            <a:avLst/>
          </a:prstGeom>
          <a:noFill/>
          <a:ln>
            <a:noFill/>
          </a:ln>
          <a:effectLst/>
          <a:extLst>
            <a:ext uri="{C572A759-6A51-4108-AA02-DFA0A04FC94B}">
              <ma14:wrappingTextBoxFlag xmlns="" xmlns:mc="http://schemas.openxmlformats.org/markup-compatibility/2006" xmlns:mv="urn:schemas-microsoft-com:mac:vml"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100" dirty="0">
                <a:solidFill>
                  <a:srgbClr val="7030A0"/>
                </a:solidFill>
                <a:latin typeface="Arial Bold"/>
                <a:ea typeface="ＭＳ 明朝"/>
                <a:cs typeface="Times New Roman"/>
              </a:rPr>
              <a:t>For Scotland's learners, with Scotland's educators</a:t>
            </a:r>
            <a:endParaRPr lang="en-GB" sz="900" dirty="0">
              <a:solidFill>
                <a:srgbClr val="7030A0"/>
              </a:solidFill>
              <a:latin typeface="Arial"/>
              <a:ea typeface="ＭＳ 明朝"/>
              <a:cs typeface="Times New Roman"/>
            </a:endParaRPr>
          </a:p>
        </p:txBody>
      </p:sp>
      <p:sp>
        <p:nvSpPr>
          <p:cNvPr id="2" name="TextBox 1">
            <a:extLst>
              <a:ext uri="{FF2B5EF4-FFF2-40B4-BE49-F238E27FC236}">
                <a16:creationId xmlns:a16="http://schemas.microsoft.com/office/drawing/2014/main" id="{3D05E99D-99B1-484E-BF8A-0AC9A246143A}"/>
              </a:ext>
            </a:extLst>
          </p:cNvPr>
          <p:cNvSpPr txBox="1"/>
          <p:nvPr/>
        </p:nvSpPr>
        <p:spPr>
          <a:xfrm>
            <a:off x="3009900" y="5048250"/>
            <a:ext cx="6447406" cy="369332"/>
          </a:xfrm>
          <a:prstGeom prst="rect">
            <a:avLst/>
          </a:prstGeom>
          <a:noFill/>
        </p:spPr>
        <p:txBody>
          <a:bodyPr wrap="none" rtlCol="0">
            <a:spAutoFit/>
          </a:bodyPr>
          <a:lstStyle/>
          <a:p>
            <a:r>
              <a:rPr lang="en-US" dirty="0"/>
              <a:t>Please fill in the evaluation form following the link in the chat pane</a:t>
            </a:r>
          </a:p>
        </p:txBody>
      </p:sp>
      <p:pic>
        <p:nvPicPr>
          <p:cNvPr id="4" name="Picture 4" descr="A picture containing clock, meter&#10;&#10;Description automatically generated">
            <a:extLst>
              <a:ext uri="{FF2B5EF4-FFF2-40B4-BE49-F238E27FC236}">
                <a16:creationId xmlns:a16="http://schemas.microsoft.com/office/drawing/2014/main" id="{E97273EB-C7D9-4594-811C-8BC5CF5DA26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8702" y="1562819"/>
            <a:ext cx="10665124" cy="3559833"/>
          </a:xfrm>
          <a:prstGeom prst="rect">
            <a:avLst/>
          </a:prstGeom>
        </p:spPr>
      </p:pic>
      <p:sp>
        <p:nvSpPr>
          <p:cNvPr id="5" name="TextBox 4">
            <a:extLst>
              <a:ext uri="{FF2B5EF4-FFF2-40B4-BE49-F238E27FC236}">
                <a16:creationId xmlns:a16="http://schemas.microsoft.com/office/drawing/2014/main" id="{519A1955-99FD-46C1-939D-A1DDDFDAD1B5}"/>
              </a:ext>
            </a:extLst>
          </p:cNvPr>
          <p:cNvSpPr txBox="1"/>
          <p:nvPr/>
        </p:nvSpPr>
        <p:spPr>
          <a:xfrm>
            <a:off x="138023" y="6359106"/>
            <a:ext cx="2743200" cy="317500"/>
          </a:xfrm>
          <a:prstGeom prst="rect">
            <a:avLst/>
          </a:prstGeom>
        </p:spPr>
        <p:txBody>
          <a:bodyPr>
            <a:normAutofit fontScale="47500" lnSpcReduction="20000"/>
          </a:bodyPr>
          <a:lstStyle/>
          <a:p>
            <a:r>
              <a:rPr lang="en-US" dirty="0">
                <a:hlinkClick r:id="rId5"/>
              </a:rPr>
              <a:t>This Photo</a:t>
            </a:r>
            <a:r>
              <a:rPr lang="en-US" dirty="0"/>
              <a:t> by Unknown author is licensed under </a:t>
            </a:r>
            <a:r>
              <a:rPr lang="en-US" dirty="0">
                <a:hlinkClick r:id="rId6"/>
              </a:rPr>
              <a:t>CC BY-SA-NC</a:t>
            </a:r>
            <a:r>
              <a:rPr lang="en-US" dirty="0"/>
              <a:t>.</a:t>
            </a:r>
          </a:p>
        </p:txBody>
      </p:sp>
    </p:spTree>
    <p:extLst>
      <p:ext uri="{BB962C8B-B14F-4D97-AF65-F5344CB8AC3E}">
        <p14:creationId xmlns:p14="http://schemas.microsoft.com/office/powerpoint/2010/main" val="1584433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7658" y="1741714"/>
            <a:ext cx="8381999" cy="2800767"/>
          </a:xfrm>
          <a:prstGeom prst="rect">
            <a:avLst/>
          </a:prstGeom>
          <a:noFill/>
        </p:spPr>
        <p:txBody>
          <a:bodyPr wrap="square" rtlCol="0">
            <a:spAutoFit/>
          </a:bodyPr>
          <a:lstStyle/>
          <a:p>
            <a:pPr algn="ctr"/>
            <a:r>
              <a:rPr lang="en-GB" sz="8800" dirty="0"/>
              <a:t>Resources and</a:t>
            </a:r>
          </a:p>
          <a:p>
            <a:pPr algn="ctr"/>
            <a:r>
              <a:rPr lang="en-GB" sz="8800" dirty="0"/>
              <a:t>Provocations</a:t>
            </a:r>
          </a:p>
        </p:txBody>
      </p:sp>
    </p:spTree>
    <p:extLst>
      <p:ext uri="{BB962C8B-B14F-4D97-AF65-F5344CB8AC3E}">
        <p14:creationId xmlns:p14="http://schemas.microsoft.com/office/powerpoint/2010/main" val="2848581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2422" y="552090"/>
            <a:ext cx="7177178" cy="6740307"/>
          </a:xfrm>
          <a:prstGeom prst="rect">
            <a:avLst/>
          </a:prstGeom>
          <a:noFill/>
        </p:spPr>
        <p:txBody>
          <a:bodyPr wrap="square" rtlCol="0">
            <a:spAutoFit/>
          </a:bodyPr>
          <a:lstStyle/>
          <a:p>
            <a:r>
              <a:rPr lang="en-GB" sz="7200" dirty="0"/>
              <a:t>Session 3</a:t>
            </a:r>
          </a:p>
          <a:p>
            <a:endParaRPr lang="en-GB" sz="7200" dirty="0"/>
          </a:p>
          <a:p>
            <a:r>
              <a:rPr lang="en-GB" sz="7200" dirty="0"/>
              <a:t>Provocations</a:t>
            </a:r>
          </a:p>
          <a:p>
            <a:endParaRPr lang="en-GB" sz="7200" dirty="0"/>
          </a:p>
          <a:p>
            <a:r>
              <a:rPr lang="en-GB" sz="7200" dirty="0"/>
              <a:t>Resources</a:t>
            </a:r>
          </a:p>
          <a:p>
            <a:endParaRPr lang="en-GB" sz="7200" dirty="0"/>
          </a:p>
        </p:txBody>
      </p:sp>
    </p:spTree>
    <p:extLst>
      <p:ext uri="{BB962C8B-B14F-4D97-AF65-F5344CB8AC3E}">
        <p14:creationId xmlns:p14="http://schemas.microsoft.com/office/powerpoint/2010/main" val="2597654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4" y="272713"/>
            <a:ext cx="11874137" cy="6278642"/>
          </a:xfrm>
          <a:prstGeom prst="rect">
            <a:avLst/>
          </a:prstGeom>
        </p:spPr>
        <p:txBody>
          <a:bodyPr wrap="square">
            <a:spAutoFit/>
          </a:bodyPr>
          <a:lstStyle/>
          <a:p>
            <a:pPr>
              <a:spcAft>
                <a:spcPts val="0"/>
              </a:spcAft>
            </a:pPr>
            <a:r>
              <a:rPr lang="en-GB" sz="2400" dirty="0">
                <a:solidFill>
                  <a:srgbClr val="0070C0"/>
                </a:solidFill>
                <a:ea typeface="Times New Roman" panose="02020603050405020304" pitchFamily="18" charset="0"/>
                <a:cs typeface="Times New Roman" panose="02020603050405020304" pitchFamily="18" charset="0"/>
              </a:rPr>
              <a:t>Royal Society of Edinburgh - Interdisciplinary Learning in Schools (Feb 2020)</a:t>
            </a:r>
          </a:p>
          <a:p>
            <a:pPr>
              <a:spcAft>
                <a:spcPts val="0"/>
              </a:spcAft>
            </a:pPr>
            <a:endParaRPr lang="en-GB" dirty="0">
              <a:ea typeface="Times New Roman" panose="02020603050405020304" pitchFamily="18" charset="0"/>
              <a:cs typeface="Times New Roman" panose="02020603050405020304" pitchFamily="18" charset="0"/>
            </a:endParaRPr>
          </a:p>
          <a:p>
            <a:pPr>
              <a:spcAft>
                <a:spcPts val="0"/>
              </a:spcAft>
            </a:pPr>
            <a:r>
              <a:rPr lang="en-GB" dirty="0">
                <a:ea typeface="Times New Roman" panose="02020603050405020304" pitchFamily="18" charset="0"/>
                <a:cs typeface="Times New Roman" panose="02020603050405020304" pitchFamily="18" charset="0"/>
              </a:rPr>
              <a:t>IDL is crucially important to addressing current and future complex, societal challenges, including climate change. While IDL is one of the most distinctive and innovative features of Curriculum for Excellence, it has not yet been widely developed in our schools. </a:t>
            </a:r>
          </a:p>
          <a:p>
            <a:pPr>
              <a:spcAft>
                <a:spcPts val="0"/>
              </a:spcAft>
            </a:pPr>
            <a:endParaRPr lang="en-GB" dirty="0">
              <a:ea typeface="Times New Roman" panose="02020603050405020304" pitchFamily="18" charset="0"/>
              <a:cs typeface="Times New Roman" panose="02020603050405020304" pitchFamily="18" charset="0"/>
            </a:endParaRPr>
          </a:p>
          <a:p>
            <a:pPr>
              <a:spcAft>
                <a:spcPts val="0"/>
              </a:spcAft>
            </a:pPr>
            <a:r>
              <a:rPr lang="en-GB" dirty="0">
                <a:ea typeface="Times New Roman" panose="02020603050405020304" pitchFamily="18" charset="0"/>
                <a:cs typeface="Times New Roman" panose="02020603050405020304" pitchFamily="18" charset="0"/>
              </a:rPr>
              <a:t>The </a:t>
            </a:r>
            <a:r>
              <a:rPr lang="en-GB" dirty="0" err="1">
                <a:ea typeface="Times New Roman" panose="02020603050405020304" pitchFamily="18" charset="0"/>
                <a:cs typeface="Times New Roman" panose="02020603050405020304" pitchFamily="18" charset="0"/>
              </a:rPr>
              <a:t>RSE</a:t>
            </a:r>
            <a:r>
              <a:rPr lang="en-GB" dirty="0">
                <a:ea typeface="Times New Roman" panose="02020603050405020304" pitchFamily="18" charset="0"/>
                <a:cs typeface="Times New Roman" panose="02020603050405020304" pitchFamily="18" charset="0"/>
              </a:rPr>
              <a:t> has published an </a:t>
            </a:r>
            <a:r>
              <a:rPr lang="en-GB" u="sng" dirty="0">
                <a:solidFill>
                  <a:srgbClr val="0563C1"/>
                </a:solidFill>
                <a:ea typeface="Times New Roman" panose="02020603050405020304" pitchFamily="18" charset="0"/>
                <a:cs typeface="Times New Roman" panose="02020603050405020304" pitchFamily="18" charset="0"/>
                <a:hlinkClick r:id="rId2"/>
              </a:rPr>
              <a:t>advice paper</a:t>
            </a:r>
            <a:r>
              <a:rPr lang="en-GB" dirty="0">
                <a:ea typeface="Times New Roman" panose="02020603050405020304" pitchFamily="18" charset="0"/>
                <a:cs typeface="Times New Roman" panose="02020603050405020304" pitchFamily="18" charset="0"/>
              </a:rPr>
              <a:t> setting out the actions and conditions needed to support the delivery of interdisciplinary learning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in Scotland’s schools.</a:t>
            </a:r>
          </a:p>
          <a:p>
            <a:pPr>
              <a:spcAft>
                <a:spcPts val="0"/>
              </a:spcAft>
            </a:pPr>
            <a:endParaRPr lang="en-GB" dirty="0">
              <a:ea typeface="Times New Roman" panose="02020603050405020304" pitchFamily="18" charset="0"/>
              <a:cs typeface="Times New Roman" panose="02020603050405020304" pitchFamily="18" charset="0"/>
            </a:endParaRPr>
          </a:p>
          <a:p>
            <a:pPr>
              <a:spcAft>
                <a:spcPts val="0"/>
              </a:spcAft>
            </a:pPr>
            <a:r>
              <a:rPr lang="en-GB" dirty="0">
                <a:ea typeface="Times New Roman" panose="02020603050405020304" pitchFamily="18" charset="0"/>
                <a:cs typeface="Times New Roman" panose="02020603050405020304" pitchFamily="18" charset="0"/>
              </a:rPr>
              <a:t>SUMMARY</a:t>
            </a:r>
          </a:p>
          <a:p>
            <a:pPr marL="342900" lvl="0" indent="-342900">
              <a:spcAft>
                <a:spcPts val="0"/>
              </a:spcAft>
              <a:buFont typeface="Symbol" panose="05050102010706020507" pitchFamily="18" charset="2"/>
              <a:buChar char=""/>
            </a:pPr>
            <a:r>
              <a:rPr lang="en-GB" dirty="0">
                <a:ea typeface="Times New Roman" panose="02020603050405020304" pitchFamily="18" charset="0"/>
                <a:cs typeface="Times New Roman" panose="02020603050405020304" pitchFamily="18" charset="0"/>
              </a:rPr>
              <a:t>Interdisciplinary learning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is crucially important to addressing current and future societal challenges, including climate change.</a:t>
            </a:r>
          </a:p>
          <a:p>
            <a:pPr marL="342900" lvl="0" indent="-342900">
              <a:spcAft>
                <a:spcPts val="0"/>
              </a:spcAft>
              <a:buFont typeface="Symbol" panose="05050102010706020507" pitchFamily="18" charset="2"/>
              <a:buChar char=""/>
            </a:pPr>
            <a:r>
              <a:rPr lang="en-GB" dirty="0">
                <a:ea typeface="Times New Roman" panose="02020603050405020304" pitchFamily="18" charset="0"/>
                <a:cs typeface="Times New Roman" panose="02020603050405020304" pitchFamily="18" charset="0"/>
              </a:rPr>
              <a:t>While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is a distinctive and innovative feature of Curriculum for Excellence, its development in our schools has been patchy.</a:t>
            </a:r>
          </a:p>
          <a:p>
            <a:pPr marL="342900" lvl="0" indent="-342900">
              <a:spcAft>
                <a:spcPts val="0"/>
              </a:spcAft>
              <a:buFont typeface="Symbol" panose="05050102010706020507" pitchFamily="18" charset="2"/>
              <a:buChar char=""/>
            </a:pPr>
            <a:r>
              <a:rPr lang="en-GB" dirty="0">
                <a:ea typeface="Times New Roman" panose="02020603050405020304" pitchFamily="18" charset="0"/>
                <a:cs typeface="Times New Roman" panose="02020603050405020304" pitchFamily="18" charset="0"/>
              </a:rPr>
              <a:t>Key barriers to embedding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include: a lack of understanding as to what it is; its low profile compared to other education priorities; cultural, including a focus on subject specialism, and logistical, including timetabling; and how to assess it.</a:t>
            </a:r>
          </a:p>
          <a:p>
            <a:pPr marL="342900" lvl="0" indent="-342900">
              <a:spcAft>
                <a:spcPts val="0"/>
              </a:spcAft>
              <a:buFont typeface="Symbol" panose="05050102010706020507" pitchFamily="18" charset="2"/>
              <a:buChar char=""/>
            </a:pP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development can be supported by: building on the refreshed </a:t>
            </a:r>
            <a:r>
              <a:rPr lang="en-GB" dirty="0" err="1">
                <a:ea typeface="Times New Roman" panose="02020603050405020304" pitchFamily="18" charset="0"/>
                <a:cs typeface="Times New Roman" panose="02020603050405020304" pitchFamily="18" charset="0"/>
              </a:rPr>
              <a:t>CfE</a:t>
            </a:r>
            <a:r>
              <a:rPr lang="en-GB" dirty="0">
                <a:ea typeface="Times New Roman" panose="02020603050405020304" pitchFamily="18" charset="0"/>
                <a:cs typeface="Times New Roman" panose="02020603050405020304" pitchFamily="18" charset="0"/>
              </a:rPr>
              <a:t> narrative and parallel activity to clarify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providing practical advice, exemplification and guidance to teachers, and supporting teacher collaboration; harnessing the resource and expertise within the Regional Improvement </a:t>
            </a:r>
            <a:r>
              <a:rPr lang="en-GB" dirty="0" err="1">
                <a:ea typeface="Times New Roman" panose="02020603050405020304" pitchFamily="18" charset="0"/>
                <a:cs typeface="Times New Roman" panose="02020603050405020304" pitchFamily="18" charset="0"/>
              </a:rPr>
              <a:t>Collaboratives</a:t>
            </a:r>
            <a:r>
              <a:rPr lang="en-GB" dirty="0">
                <a:ea typeface="Times New Roman" panose="02020603050405020304" pitchFamily="18" charset="0"/>
                <a:cs typeface="Times New Roman" panose="02020603050405020304" pitchFamily="18" charset="0"/>
              </a:rPr>
              <a:t> (</a:t>
            </a:r>
            <a:r>
              <a:rPr lang="en-GB" dirty="0" err="1">
                <a:ea typeface="Times New Roman" panose="02020603050405020304" pitchFamily="18" charset="0"/>
                <a:cs typeface="Times New Roman" panose="02020603050405020304" pitchFamily="18" charset="0"/>
              </a:rPr>
              <a:t>RICs</a:t>
            </a:r>
            <a:r>
              <a:rPr lang="en-GB" dirty="0">
                <a:ea typeface="Times New Roman" panose="02020603050405020304" pitchFamily="18" charset="0"/>
                <a:cs typeface="Times New Roman" panose="02020603050405020304" pitchFamily="18" charset="0"/>
              </a:rPr>
              <a:t>) to build capacity in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embedding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within teachers’ professional review and development and professional update processes; and researching and evaluating </a:t>
            </a:r>
            <a:r>
              <a:rPr lang="en-GB" dirty="0" err="1">
                <a:ea typeface="Times New Roman" panose="02020603050405020304" pitchFamily="18" charset="0"/>
                <a:cs typeface="Times New Roman" panose="02020603050405020304" pitchFamily="18" charset="0"/>
              </a:rPr>
              <a:t>IDL</a:t>
            </a:r>
            <a:r>
              <a:rPr lang="en-GB" dirty="0">
                <a:ea typeface="Times New Roman" panose="02020603050405020304" pitchFamily="18" charset="0"/>
                <a:cs typeface="Times New Roman" panose="02020603050405020304" pitchFamily="18" charset="0"/>
              </a:rPr>
              <a:t> approaches.</a:t>
            </a:r>
          </a:p>
        </p:txBody>
      </p:sp>
    </p:spTree>
    <p:extLst>
      <p:ext uri="{BB962C8B-B14F-4D97-AF65-F5344CB8AC3E}">
        <p14:creationId xmlns:p14="http://schemas.microsoft.com/office/powerpoint/2010/main" val="62985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26195"/>
            <a:ext cx="12192000" cy="143907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49700"/>
          <a:stretch/>
        </p:blipFill>
        <p:spPr>
          <a:xfrm>
            <a:off x="284152" y="268460"/>
            <a:ext cx="3770921" cy="1280422"/>
          </a:xfrm>
          <a:prstGeom prst="rect">
            <a:avLst/>
          </a:prstGeom>
        </p:spPr>
      </p:pic>
      <p:sp>
        <p:nvSpPr>
          <p:cNvPr id="8" name="Text Box 8"/>
          <p:cNvSpPr txBox="1"/>
          <p:nvPr/>
        </p:nvSpPr>
        <p:spPr>
          <a:xfrm>
            <a:off x="6973074" y="6511500"/>
            <a:ext cx="3771900" cy="600075"/>
          </a:xfrm>
          <a:prstGeom prst="rect">
            <a:avLst/>
          </a:prstGeom>
          <a:noFill/>
          <a:ln>
            <a:noFill/>
          </a:ln>
          <a:effectLst/>
          <a:extLst>
            <a:ext uri="{C572A759-6A51-4108-AA02-DFA0A04FC94B}">
              <ma14:wrappingTextBoxFlag xmlns:mc="http://schemas.openxmlformats.org/markup-compatibility/2006" xmlns:mv="urn:schemas-microsoft-com:mac:vml"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050" dirty="0">
                <a:solidFill>
                  <a:srgbClr val="7030A0"/>
                </a:solidFill>
                <a:latin typeface="Arial Bold"/>
                <a:ea typeface="ＭＳ 明朝"/>
                <a:cs typeface="Times New Roman"/>
              </a:rPr>
              <a:t>For Scotland's learners, with Scotland's educators</a:t>
            </a:r>
            <a:endParaRPr lang="en-GB" sz="900" dirty="0">
              <a:solidFill>
                <a:srgbClr val="7030A0"/>
              </a:solidFill>
              <a:latin typeface="Arial"/>
              <a:ea typeface="ＭＳ 明朝"/>
              <a:cs typeface="Times New Roman"/>
            </a:endParaRPr>
          </a:p>
        </p:txBody>
      </p:sp>
      <p:pic>
        <p:nvPicPr>
          <p:cNvPr id="2" name="Picture 2" descr="A close up of a sign&#10;&#10;Description automatically generated">
            <a:extLst>
              <a:ext uri="{FF2B5EF4-FFF2-40B4-BE49-F238E27FC236}">
                <a16:creationId xmlns:a16="http://schemas.microsoft.com/office/drawing/2014/main" id="{4D1C3584-1DE1-4488-98C7-1B1954392EC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02966" y="2274283"/>
            <a:ext cx="4741652" cy="2295057"/>
          </a:xfrm>
          <a:prstGeom prst="rect">
            <a:avLst/>
          </a:prstGeom>
        </p:spPr>
      </p:pic>
      <p:sp>
        <p:nvSpPr>
          <p:cNvPr id="3" name="TextBox 2">
            <a:extLst>
              <a:ext uri="{FF2B5EF4-FFF2-40B4-BE49-F238E27FC236}">
                <a16:creationId xmlns:a16="http://schemas.microsoft.com/office/drawing/2014/main" id="{2FF1BD82-A51F-4C69-91E3-9D88F15954B0}"/>
              </a:ext>
            </a:extLst>
          </p:cNvPr>
          <p:cNvSpPr txBox="1"/>
          <p:nvPr/>
        </p:nvSpPr>
        <p:spPr>
          <a:xfrm>
            <a:off x="5674872" y="4533743"/>
            <a:ext cx="2743200" cy="317500"/>
          </a:xfrm>
          <a:prstGeom prst="rect">
            <a:avLst/>
          </a:prstGeom>
        </p:spPr>
        <p:txBody>
          <a:bodyPr>
            <a:normAutofit fontScale="47500" lnSpcReduction="20000"/>
          </a:bodyPr>
          <a:lstStyle/>
          <a:p>
            <a:r>
              <a:rPr lang="en-US" dirty="0">
                <a:hlinkClick r:id="rId6"/>
              </a:rPr>
              <a:t>This Photo</a:t>
            </a:r>
            <a:r>
              <a:rPr lang="en-US" dirty="0"/>
              <a:t> by Unknown author is licensed under </a:t>
            </a:r>
            <a:r>
              <a:rPr lang="en-US" dirty="0">
                <a:hlinkClick r:id="rId7"/>
              </a:rPr>
              <a:t>C BY</a:t>
            </a:r>
            <a:r>
              <a:rPr lang="en-US" dirty="0"/>
              <a:t>.</a:t>
            </a:r>
          </a:p>
        </p:txBody>
      </p:sp>
    </p:spTree>
    <p:extLst>
      <p:ext uri="{BB962C8B-B14F-4D97-AF65-F5344CB8AC3E}">
        <p14:creationId xmlns:p14="http://schemas.microsoft.com/office/powerpoint/2010/main" val="2930915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848" y="6040103"/>
            <a:ext cx="3325504" cy="646331"/>
          </a:xfrm>
          <a:prstGeom prst="rect">
            <a:avLst/>
          </a:prstGeom>
        </p:spPr>
        <p:txBody>
          <a:bodyPr wrap="square">
            <a:spAutoFit/>
          </a:bodyPr>
          <a:lstStyle/>
          <a:p>
            <a:pPr>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2"/>
              </a:rPr>
              <a:t>https://vimeo.com/176282794</a:t>
            </a:r>
            <a:r>
              <a:rPr lang="en-GB" dirty="0">
                <a:latin typeface="Arial" panose="020B0604020202020204" pitchFamily="34" charset="0"/>
                <a:ea typeface="Times New Roman" panose="02020603050405020304" pitchFamily="18" charset="0"/>
                <a:cs typeface="Times New Roman" panose="02020603050405020304" pitchFamily="18" charset="0"/>
              </a:rPr>
              <a:t>   </a:t>
            </a:r>
          </a:p>
        </p:txBody>
      </p:sp>
      <p:sp>
        <p:nvSpPr>
          <p:cNvPr id="3" name="Rectangle 2"/>
          <p:cNvSpPr/>
          <p:nvPr/>
        </p:nvSpPr>
        <p:spPr>
          <a:xfrm>
            <a:off x="993848" y="1154879"/>
            <a:ext cx="9480645" cy="646331"/>
          </a:xfrm>
          <a:prstGeom prst="rect">
            <a:avLst/>
          </a:prstGeom>
        </p:spPr>
        <p:txBody>
          <a:bodyPr wrap="square">
            <a:spAutoFit/>
          </a:bodyPr>
          <a:lstStyle/>
          <a:p>
            <a:r>
              <a:rPr lang="en-GB" b="0" i="0" u="none" strike="noStrike" dirty="0">
                <a:solidFill>
                  <a:srgbClr val="1A2E3B"/>
                </a:solidFill>
                <a:effectLst/>
                <a:latin typeface="Helvetica Neue" panose="02000503000000020004" pitchFamily="2"/>
              </a:rPr>
              <a:t>XP is a mainstream 11-19 secondary school in Doncaster, UK. This short film is about how our school came about, what it is all about, how we do things and why. </a:t>
            </a:r>
            <a:r>
              <a:rPr lang="en-GB" b="0" i="0" u="none" strike="noStrike" dirty="0">
                <a:solidFill>
                  <a:srgbClr val="00ADEF"/>
                </a:solidFill>
                <a:effectLst/>
                <a:latin typeface="&amp;quot"/>
                <a:hlinkClick r:id="rId3"/>
              </a:rPr>
              <a:t>xpschool.org</a:t>
            </a:r>
            <a:endParaRPr lang="en-GB" dirty="0"/>
          </a:p>
        </p:txBody>
      </p:sp>
      <p:sp>
        <p:nvSpPr>
          <p:cNvPr id="4" name="TextBox 3"/>
          <p:cNvSpPr txBox="1"/>
          <p:nvPr/>
        </p:nvSpPr>
        <p:spPr>
          <a:xfrm>
            <a:off x="993848" y="480872"/>
            <a:ext cx="8341219" cy="461665"/>
          </a:xfrm>
          <a:prstGeom prst="rect">
            <a:avLst/>
          </a:prstGeom>
          <a:noFill/>
        </p:spPr>
        <p:txBody>
          <a:bodyPr wrap="square" rtlCol="0">
            <a:spAutoFit/>
          </a:bodyPr>
          <a:lstStyle/>
          <a:p>
            <a:r>
              <a:rPr lang="en-GB" sz="2400" b="1" dirty="0">
                <a:solidFill>
                  <a:schemeClr val="accent5"/>
                </a:solidFill>
              </a:rPr>
              <a:t>Provocation – XP School</a:t>
            </a:r>
          </a:p>
        </p:txBody>
      </p:sp>
      <p:pic>
        <p:nvPicPr>
          <p:cNvPr id="5" name="Picture 4"/>
          <p:cNvPicPr/>
          <p:nvPr/>
        </p:nvPicPr>
        <p:blipFill rotWithShape="1">
          <a:blip r:embed="rId4"/>
          <a:srcRect l="15033" t="23941" r="15202" b="16059"/>
          <a:stretch/>
        </p:blipFill>
        <p:spPr bwMode="auto">
          <a:xfrm>
            <a:off x="2424587" y="2218269"/>
            <a:ext cx="6619165" cy="35956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324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53" t="14075" r="7738" b="5029"/>
          <a:stretch/>
        </p:blipFill>
        <p:spPr>
          <a:xfrm>
            <a:off x="1794296" y="707366"/>
            <a:ext cx="8298611" cy="4767878"/>
          </a:xfrm>
          <a:prstGeom prst="rect">
            <a:avLst/>
          </a:prstGeom>
        </p:spPr>
      </p:pic>
      <p:sp>
        <p:nvSpPr>
          <p:cNvPr id="3" name="Rectangle 2"/>
          <p:cNvSpPr/>
          <p:nvPr/>
        </p:nvSpPr>
        <p:spPr>
          <a:xfrm>
            <a:off x="3048000" y="5624271"/>
            <a:ext cx="7044907" cy="923330"/>
          </a:xfrm>
          <a:prstGeom prst="rect">
            <a:avLst/>
          </a:prstGeom>
        </p:spPr>
        <p:txBody>
          <a:bodyPr wrap="square">
            <a:spAutoFit/>
          </a:bodyPr>
          <a:lstStyle/>
          <a:p>
            <a:pPr>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Catalyst project – from Singapore American School</a:t>
            </a:r>
          </a:p>
          <a:p>
            <a:pPr>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Lauren Smith</a:t>
            </a:r>
          </a:p>
          <a:p>
            <a:pPr>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3"/>
              </a:rPr>
              <a:t>https://www.sas.edu.sg/academics/high/catalyst</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168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sential Project Design Elements Checklist"/>
          <p:cNvPicPr>
            <a:picLocks noChangeAspect="1" noChangeArrowheads="1"/>
          </p:cNvPicPr>
          <p:nvPr/>
        </p:nvPicPr>
        <p:blipFill rotWithShape="1">
          <a:blip r:embed="rId2">
            <a:extLst>
              <a:ext uri="{28A0092B-C50C-407E-A947-70E740481C1C}">
                <a14:useLocalDpi xmlns:a14="http://schemas.microsoft.com/office/drawing/2010/main" val="0"/>
              </a:ext>
            </a:extLst>
          </a:blip>
          <a:srcRect b="20558"/>
          <a:stretch/>
        </p:blipFill>
        <p:spPr bwMode="auto">
          <a:xfrm>
            <a:off x="6730741" y="551259"/>
            <a:ext cx="4847137" cy="59134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1201" y="5638105"/>
            <a:ext cx="2551148" cy="646331"/>
          </a:xfrm>
          <a:prstGeom prst="rect">
            <a:avLst/>
          </a:prstGeom>
        </p:spPr>
        <p:txBody>
          <a:bodyPr wrap="none">
            <a:spAutoFit/>
          </a:bodyPr>
          <a:lstStyle/>
          <a:p>
            <a:r>
              <a:rPr lang="en-GB">
                <a:hlinkClick r:id="rId3"/>
              </a:rPr>
              <a:t>https://my.pblworks.org/</a:t>
            </a:r>
            <a:endParaRPr lang="en-GB"/>
          </a:p>
          <a:p>
            <a:endParaRPr lang="en-GB"/>
          </a:p>
        </p:txBody>
      </p:sp>
      <p:pic>
        <p:nvPicPr>
          <p:cNvPr id="1030" name="Picture 6" descr="MyPBLWork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01" y="1789862"/>
            <a:ext cx="2940050" cy="1096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433" y="3486667"/>
            <a:ext cx="4152900" cy="1077218"/>
          </a:xfrm>
          <a:prstGeom prst="rect">
            <a:avLst/>
          </a:prstGeom>
          <a:noFill/>
        </p:spPr>
        <p:txBody>
          <a:bodyPr wrap="square" rtlCol="0">
            <a:spAutoFit/>
          </a:bodyPr>
          <a:lstStyle/>
          <a:p>
            <a:r>
              <a:rPr lang="en-GB" sz="3200" dirty="0">
                <a:solidFill>
                  <a:srgbClr val="0070C0"/>
                </a:solidFill>
              </a:rPr>
              <a:t>Essential project design elements checklist</a:t>
            </a:r>
          </a:p>
        </p:txBody>
      </p:sp>
      <p:sp>
        <p:nvSpPr>
          <p:cNvPr id="4" name="Notched Right Arrow 3"/>
          <p:cNvSpPr/>
          <p:nvPr/>
        </p:nvSpPr>
        <p:spPr>
          <a:xfrm>
            <a:off x="4775043" y="3706188"/>
            <a:ext cx="876299" cy="6381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6"/>
          <p:cNvSpPr txBox="1">
            <a:spLocks/>
          </p:cNvSpPr>
          <p:nvPr/>
        </p:nvSpPr>
        <p:spPr>
          <a:xfrm>
            <a:off x="114867" y="479274"/>
            <a:ext cx="7373267"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B0F0"/>
                </a:solidFill>
                <a:latin typeface="+mn-lt"/>
              </a:rPr>
              <a:t>Project Based Learning Works </a:t>
            </a:r>
          </a:p>
        </p:txBody>
      </p:sp>
    </p:spTree>
    <p:extLst>
      <p:ext uri="{BB962C8B-B14F-4D97-AF65-F5344CB8AC3E}">
        <p14:creationId xmlns:p14="http://schemas.microsoft.com/office/powerpoint/2010/main" val="899803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0999" y="5703547"/>
            <a:ext cx="9144000" cy="1655762"/>
          </a:xfrm>
        </p:spPr>
        <p:txBody>
          <a:bodyPr/>
          <a:lstStyle/>
          <a:p>
            <a:r>
              <a:rPr lang="en-GB">
                <a:hlinkClick r:id="rId2"/>
              </a:rPr>
              <a:t>https://daydreambelievers.co.uk/resources</a:t>
            </a:r>
            <a:endParaRPr lang="en-GB"/>
          </a:p>
        </p:txBody>
      </p:sp>
      <p:pic>
        <p:nvPicPr>
          <p:cNvPr id="4" name="Picture 3"/>
          <p:cNvPicPr/>
          <p:nvPr/>
        </p:nvPicPr>
        <p:blipFill rotWithShape="1">
          <a:blip r:embed="rId3"/>
          <a:srcRect t="16551" r="3446" b="6897"/>
          <a:stretch/>
        </p:blipFill>
        <p:spPr bwMode="auto">
          <a:xfrm>
            <a:off x="5431716" y="913834"/>
            <a:ext cx="6030942" cy="3744685"/>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4471"/>
            <a:ext cx="5061857" cy="2164936"/>
          </a:xfrm>
          <a:prstGeom prst="rect">
            <a:avLst/>
          </a:prstGeom>
        </p:spPr>
      </p:pic>
      <p:sp>
        <p:nvSpPr>
          <p:cNvPr id="6" name="TextBox 5"/>
          <p:cNvSpPr txBox="1"/>
          <p:nvPr/>
        </p:nvSpPr>
        <p:spPr>
          <a:xfrm>
            <a:off x="409433" y="439929"/>
            <a:ext cx="8341219" cy="461665"/>
          </a:xfrm>
          <a:prstGeom prst="rect">
            <a:avLst/>
          </a:prstGeom>
          <a:noFill/>
        </p:spPr>
        <p:txBody>
          <a:bodyPr wrap="square" rtlCol="0">
            <a:spAutoFit/>
          </a:bodyPr>
          <a:lstStyle/>
          <a:p>
            <a:r>
              <a:rPr lang="en-GB" sz="2400" b="1" dirty="0">
                <a:solidFill>
                  <a:schemeClr val="accent5"/>
                </a:solidFill>
              </a:rPr>
              <a:t> Daydream Believers</a:t>
            </a:r>
          </a:p>
        </p:txBody>
      </p:sp>
    </p:spTree>
    <p:extLst>
      <p:ext uri="{BB962C8B-B14F-4D97-AF65-F5344CB8AC3E}">
        <p14:creationId xmlns:p14="http://schemas.microsoft.com/office/powerpoint/2010/main" val="4199138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p:nvPr/>
        </p:nvPicPr>
        <p:blipFill rotWithShape="1">
          <a:blip r:embed="rId3"/>
          <a:srcRect l="15399" t="19802" r="17262" b="16180"/>
          <a:stretch/>
        </p:blipFill>
        <p:spPr bwMode="auto">
          <a:xfrm>
            <a:off x="2416629" y="1088571"/>
            <a:ext cx="7249886" cy="4506687"/>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62784" y="6031077"/>
            <a:ext cx="4957576" cy="369332"/>
          </a:xfrm>
          <a:prstGeom prst="rect">
            <a:avLst/>
          </a:prstGeom>
        </p:spPr>
        <p:txBody>
          <a:bodyPr wrap="none">
            <a:spAutoFit/>
          </a:bodyPr>
          <a:lstStyle/>
          <a:p>
            <a:r>
              <a:rPr lang="en-GB" dirty="0">
                <a:hlinkClick r:id="rId4"/>
              </a:rPr>
              <a:t>https://designengineerconstruct.com/what-is-dec/</a:t>
            </a:r>
            <a:endParaRPr lang="en-GB" dirty="0"/>
          </a:p>
        </p:txBody>
      </p:sp>
    </p:spTree>
    <p:extLst>
      <p:ext uri="{BB962C8B-B14F-4D97-AF65-F5344CB8AC3E}">
        <p14:creationId xmlns:p14="http://schemas.microsoft.com/office/powerpoint/2010/main" val="4178848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9085" y="5819393"/>
            <a:ext cx="10341429" cy="369332"/>
          </a:xfrm>
          <a:prstGeom prst="rect">
            <a:avLst/>
          </a:prstGeom>
        </p:spPr>
        <p:txBody>
          <a:bodyPr wrap="square">
            <a:spAutoFit/>
          </a:bodyPr>
          <a:lstStyle/>
          <a:p>
            <a:r>
              <a:rPr lang="en-GB" dirty="0">
                <a:hlinkClick r:id="rId2"/>
              </a:rPr>
              <a:t>https://creativebraveryfestival.com/wp-content/uploads/2020/09/How_to_Hut-Creative-Bravery2020.pdf</a:t>
            </a:r>
            <a:endParaRPr lang="en-GB" dirty="0"/>
          </a:p>
        </p:txBody>
      </p:sp>
      <p:pic>
        <p:nvPicPr>
          <p:cNvPr id="3" name="Picture 2"/>
          <p:cNvPicPr/>
          <p:nvPr/>
        </p:nvPicPr>
        <p:blipFill rotWithShape="1">
          <a:blip r:embed="rId3"/>
          <a:srcRect l="21520" t="15186" r="20773" b="11873"/>
          <a:stretch/>
        </p:blipFill>
        <p:spPr bwMode="auto">
          <a:xfrm>
            <a:off x="2231570" y="1052722"/>
            <a:ext cx="7576457" cy="4615543"/>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09433" y="439929"/>
            <a:ext cx="8341219" cy="461665"/>
          </a:xfrm>
          <a:prstGeom prst="rect">
            <a:avLst/>
          </a:prstGeom>
          <a:noFill/>
        </p:spPr>
        <p:txBody>
          <a:bodyPr wrap="square" rtlCol="0">
            <a:spAutoFit/>
          </a:bodyPr>
          <a:lstStyle/>
          <a:p>
            <a:r>
              <a:rPr lang="en-GB" sz="2400" b="1" dirty="0">
                <a:solidFill>
                  <a:schemeClr val="accent5"/>
                </a:solidFill>
              </a:rPr>
              <a:t>How to HUT</a:t>
            </a:r>
          </a:p>
        </p:txBody>
      </p:sp>
    </p:spTree>
    <p:extLst>
      <p:ext uri="{BB962C8B-B14F-4D97-AF65-F5344CB8AC3E}">
        <p14:creationId xmlns:p14="http://schemas.microsoft.com/office/powerpoint/2010/main" val="2241972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3" y="5623449"/>
            <a:ext cx="9731830" cy="646331"/>
          </a:xfrm>
          <a:prstGeom prst="rect">
            <a:avLst/>
          </a:prstGeom>
        </p:spPr>
        <p:txBody>
          <a:bodyPr wrap="square">
            <a:spAutoFit/>
          </a:bodyPr>
          <a:lstStyle/>
          <a:p>
            <a:r>
              <a:rPr lang="en-GB" dirty="0">
                <a:hlinkClick r:id="rId2"/>
              </a:rPr>
              <a:t>https://creativebraveryfestival.com/wp-content/uploads/2020/09/Scotlands-Primary-Teachers-P6-and-P7-Project-Briefing-Notes.pdf</a:t>
            </a:r>
            <a:endParaRPr lang="en-GB" dirty="0"/>
          </a:p>
        </p:txBody>
      </p:sp>
      <p:pic>
        <p:nvPicPr>
          <p:cNvPr id="4" name="Picture 3">
            <a:hlinkClick r:id="rId3"/>
          </p:cNvPr>
          <p:cNvPicPr/>
          <p:nvPr/>
        </p:nvPicPr>
        <p:blipFill rotWithShape="1">
          <a:blip r:embed="rId4"/>
          <a:srcRect l="2040" t="19142" r="34701" b="8905"/>
          <a:stretch/>
        </p:blipFill>
        <p:spPr bwMode="auto">
          <a:xfrm>
            <a:off x="1894114" y="1160306"/>
            <a:ext cx="8207828" cy="44631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09433" y="439929"/>
            <a:ext cx="8341219" cy="461665"/>
          </a:xfrm>
          <a:prstGeom prst="rect">
            <a:avLst/>
          </a:prstGeom>
          <a:noFill/>
        </p:spPr>
        <p:txBody>
          <a:bodyPr wrap="square" rtlCol="0">
            <a:spAutoFit/>
          </a:bodyPr>
          <a:lstStyle/>
          <a:p>
            <a:r>
              <a:rPr lang="en-GB" sz="2400" b="1" dirty="0">
                <a:solidFill>
                  <a:schemeClr val="accent5"/>
                </a:solidFill>
              </a:rPr>
              <a:t>Designing Scotland’s Future Sustainable House – </a:t>
            </a:r>
            <a:r>
              <a:rPr lang="en-GB" sz="2400" b="1" dirty="0" err="1">
                <a:solidFill>
                  <a:schemeClr val="accent5"/>
                </a:solidFill>
              </a:rPr>
              <a:t>P6</a:t>
            </a:r>
            <a:r>
              <a:rPr lang="en-GB" sz="2400" b="1" dirty="0">
                <a:solidFill>
                  <a:schemeClr val="accent5"/>
                </a:solidFill>
              </a:rPr>
              <a:t> and </a:t>
            </a:r>
            <a:r>
              <a:rPr lang="en-GB" sz="2400" b="1" dirty="0" err="1">
                <a:solidFill>
                  <a:schemeClr val="accent5"/>
                </a:solidFill>
              </a:rPr>
              <a:t>P7</a:t>
            </a:r>
            <a:endParaRPr lang="en-GB" sz="2400" b="1" dirty="0">
              <a:solidFill>
                <a:schemeClr val="accent5"/>
              </a:solidFill>
            </a:endParaRPr>
          </a:p>
        </p:txBody>
      </p:sp>
    </p:spTree>
    <p:extLst>
      <p:ext uri="{BB962C8B-B14F-4D97-AF65-F5344CB8AC3E}">
        <p14:creationId xmlns:p14="http://schemas.microsoft.com/office/powerpoint/2010/main" val="2293398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395" y="567285"/>
            <a:ext cx="10598989" cy="1477328"/>
          </a:xfrm>
          <a:prstGeom prst="rect">
            <a:avLst/>
          </a:prstGeom>
        </p:spPr>
        <p:txBody>
          <a:bodyPr wrap="square">
            <a:spAutoFit/>
          </a:bodyPr>
          <a:lstStyle/>
          <a:p>
            <a:pPr>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i="1" dirty="0">
                <a:solidFill>
                  <a:srgbClr val="000000"/>
                </a:solidFill>
                <a:latin typeface="Raleway"/>
                <a:ea typeface="Times New Roman" panose="02020603050405020304" pitchFamily="18" charset="0"/>
                <a:cs typeface="Times New Roman" panose="02020603050405020304" pitchFamily="18" charset="0"/>
              </a:rPr>
              <a:t>A “Genius Hour.” “20% Time.” “An Hour of Code.” These ideas suggest that students should be allotted time during the school week to follow their own interests. But it this really a substantive or sustainable change? </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2"/>
              </a:rPr>
              <a:t>https://modernlearners.com/its-gonna-take-more-than-a-genius-hour/</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891395" y="2397515"/>
            <a:ext cx="6096000" cy="646331"/>
          </a:xfrm>
          <a:prstGeom prst="rect">
            <a:avLst/>
          </a:prstGeom>
        </p:spPr>
        <p:txBody>
          <a:bodyPr>
            <a:spAutoFit/>
          </a:bodyPr>
          <a:lstStyle/>
          <a:p>
            <a:pPr>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Keith Cook: Role Models</a:t>
            </a:r>
          </a:p>
          <a:p>
            <a:pPr>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3"/>
              </a:rPr>
              <a:t>http://bit.ly/keithcook</a:t>
            </a:r>
            <a:r>
              <a:rPr lang="en-GB" dirty="0">
                <a:latin typeface="Arial" panose="020B0604020202020204" pitchFamily="34" charset="0"/>
                <a:ea typeface="Times New Roman" panose="02020603050405020304" pitchFamily="18" charset="0"/>
                <a:cs typeface="Times New Roman" panose="02020603050405020304" pitchFamily="18" charset="0"/>
              </a:rPr>
              <a:t>   </a:t>
            </a:r>
          </a:p>
        </p:txBody>
      </p:sp>
      <p:sp>
        <p:nvSpPr>
          <p:cNvPr id="4" name="Rectangle 3"/>
          <p:cNvSpPr/>
          <p:nvPr/>
        </p:nvSpPr>
        <p:spPr>
          <a:xfrm>
            <a:off x="831009" y="3056969"/>
            <a:ext cx="10322943" cy="923330"/>
          </a:xfrm>
          <a:prstGeom prst="rect">
            <a:avLst/>
          </a:prstGeom>
        </p:spPr>
        <p:txBody>
          <a:bodyPr wrap="square">
            <a:spAutoFit/>
          </a:bodyPr>
          <a:lstStyle/>
          <a:p>
            <a:pPr algn="just">
              <a:spcAft>
                <a:spcPts val="0"/>
              </a:spcAf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School: about memorisation or memorable learning? </a:t>
            </a:r>
          </a:p>
          <a:p>
            <a:pPr algn="just">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4"/>
              </a:rPr>
              <a:t>http://bit.ly/memorableormemorisation</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831009" y="4166306"/>
            <a:ext cx="10443714" cy="923330"/>
          </a:xfrm>
          <a:prstGeom prst="rect">
            <a:avLst/>
          </a:prstGeom>
        </p:spPr>
        <p:txBody>
          <a:bodyPr wrap="square">
            <a:spAutoFit/>
          </a:bodyPr>
          <a:lstStyle/>
          <a:p>
            <a:pPr algn="just">
              <a:spcAft>
                <a:spcPts val="0"/>
              </a:spcAft>
            </a:pPr>
            <a:r>
              <a:rPr lang="en-GB" b="1" dirty="0">
                <a:latin typeface="Arial" panose="020B0604020202020204" pitchFamily="34" charset="0"/>
                <a:ea typeface="Times New Roman" panose="02020603050405020304" pitchFamily="18" charset="0"/>
                <a:cs typeface="Times New Roman" panose="02020603050405020304" pitchFamily="18" charset="0"/>
              </a:rPr>
              <a:t>Data + Joy = Learning [VIDEO]</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How do we get data into our students’ hands? Does </a:t>
            </a:r>
            <a:r>
              <a:rPr lang="en-GB" dirty="0" err="1">
                <a:latin typeface="Arial" panose="020B0604020202020204" pitchFamily="34" charset="0"/>
                <a:ea typeface="Times New Roman" panose="02020603050405020304" pitchFamily="18" charset="0"/>
                <a:cs typeface="Times New Roman" panose="02020603050405020304" pitchFamily="18" charset="0"/>
              </a:rPr>
              <a:t>IDL</a:t>
            </a:r>
            <a:r>
              <a:rPr lang="en-GB" dirty="0">
                <a:latin typeface="Arial" panose="020B0604020202020204" pitchFamily="34" charset="0"/>
                <a:ea typeface="Times New Roman" panose="02020603050405020304" pitchFamily="18" charset="0"/>
                <a:cs typeface="Times New Roman" panose="02020603050405020304" pitchFamily="18" charset="0"/>
              </a:rPr>
              <a:t> need a “</a:t>
            </a:r>
            <a:r>
              <a:rPr lang="en-GB" dirty="0" err="1">
                <a:latin typeface="Arial" panose="020B0604020202020204" pitchFamily="34" charset="0"/>
                <a:ea typeface="Times New Roman" panose="02020603050405020304" pitchFamily="18" charset="0"/>
                <a:cs typeface="Times New Roman" panose="02020603050405020304" pitchFamily="18" charset="0"/>
              </a:rPr>
              <a:t>fitbit</a:t>
            </a:r>
            <a:r>
              <a:rPr lang="en-GB" dirty="0">
                <a:latin typeface="Arial" panose="020B0604020202020204" pitchFamily="34" charset="0"/>
                <a:ea typeface="Times New Roman" panose="02020603050405020304" pitchFamily="18" charset="0"/>
                <a:cs typeface="Times New Roman" panose="02020603050405020304" pitchFamily="18" charset="0"/>
              </a:rPr>
              <a:t> of learning”?</a:t>
            </a:r>
          </a:p>
          <a:p>
            <a:pPr algn="just">
              <a:spcAft>
                <a:spcPts val="0"/>
              </a:spcAft>
            </a:pPr>
            <a:r>
              <a:rPr lang="en-GB" u="sng"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5"/>
              </a:rPr>
              <a:t>http://bit.ly/datajoylearning</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05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IDL Characteristics</a:t>
            </a:r>
            <a:br>
              <a:rPr lang="en-GB" dirty="0"/>
            </a:br>
            <a:r>
              <a:rPr lang="en-GB" dirty="0"/>
              <a:t>Diamond 9</a:t>
            </a:r>
          </a:p>
        </p:txBody>
      </p:sp>
      <p:sp>
        <p:nvSpPr>
          <p:cNvPr id="3" name="Subtitle 2"/>
          <p:cNvSpPr>
            <a:spLocks noGrp="1"/>
          </p:cNvSpPr>
          <p:nvPr>
            <p:ph type="subTitle" idx="1"/>
          </p:nvPr>
        </p:nvSpPr>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95472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8FEEC-0689-8940-3A24-A866C05AD768}"/>
              </a:ext>
            </a:extLst>
          </p:cNvPr>
          <p:cNvSpPr>
            <a:spLocks noGrp="1"/>
          </p:cNvSpPr>
          <p:nvPr>
            <p:ph idx="1"/>
          </p:nvPr>
        </p:nvSpPr>
        <p:spPr>
          <a:xfrm>
            <a:off x="933450" y="862542"/>
            <a:ext cx="10515600" cy="4351338"/>
          </a:xfrm>
        </p:spPr>
        <p:txBody>
          <a:bodyPr vert="horz" lIns="91440" tIns="45720" rIns="91440" bIns="45720" rtlCol="0" anchor="t">
            <a:normAutofit/>
          </a:bodyPr>
          <a:lstStyle/>
          <a:p>
            <a:r>
              <a:rPr lang="en-GB" dirty="0">
                <a:cs typeface="Calibri"/>
              </a:rPr>
              <a:t>Deepen learning experience</a:t>
            </a:r>
          </a:p>
          <a:p>
            <a:r>
              <a:rPr lang="en-GB" dirty="0">
                <a:cs typeface="Calibri"/>
              </a:rPr>
              <a:t>Be relevant, collaborative and inclusive</a:t>
            </a:r>
          </a:p>
          <a:p>
            <a:r>
              <a:rPr lang="en-GB" dirty="0">
                <a:cs typeface="Calibri"/>
              </a:rPr>
              <a:t>Creating understanding and knowledge of the world</a:t>
            </a:r>
          </a:p>
          <a:p>
            <a:r>
              <a:rPr lang="en-GB" dirty="0">
                <a:cs typeface="Calibri"/>
              </a:rPr>
              <a:t>Allow for developing transferrable skills</a:t>
            </a:r>
          </a:p>
          <a:p>
            <a:r>
              <a:rPr lang="en-GB" dirty="0">
                <a:cs typeface="Calibri"/>
              </a:rPr>
              <a:t>Take account of local context</a:t>
            </a:r>
          </a:p>
          <a:p>
            <a:endParaRPr lang="en-GB" dirty="0">
              <a:cs typeface="Calibri"/>
            </a:endParaRPr>
          </a:p>
          <a:p>
            <a:r>
              <a:rPr lang="en-GB" dirty="0">
                <a:cs typeface="Calibri"/>
              </a:rPr>
              <a:t>Elizabeth</a:t>
            </a:r>
          </a:p>
        </p:txBody>
      </p:sp>
    </p:spTree>
    <p:extLst>
      <p:ext uri="{BB962C8B-B14F-4D97-AF65-F5344CB8AC3E}">
        <p14:creationId xmlns:p14="http://schemas.microsoft.com/office/powerpoint/2010/main" val="233783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EE75FA50-C3C4-76EB-D8B2-B8CC9C21E585}"/>
              </a:ext>
            </a:extLst>
          </p:cNvPr>
          <p:cNvPicPr>
            <a:picLocks noChangeAspect="1"/>
          </p:cNvPicPr>
          <p:nvPr/>
        </p:nvPicPr>
        <p:blipFill>
          <a:blip r:embed="rId2"/>
          <a:stretch>
            <a:fillRect/>
          </a:stretch>
        </p:blipFill>
        <p:spPr>
          <a:xfrm>
            <a:off x="-1745410" y="-2226675"/>
            <a:ext cx="18241990" cy="10146784"/>
          </a:xfrm>
          <a:prstGeom prst="rect">
            <a:avLst/>
          </a:prstGeom>
        </p:spPr>
      </p:pic>
    </p:spTree>
    <p:extLst>
      <p:ext uri="{BB962C8B-B14F-4D97-AF65-F5344CB8AC3E}">
        <p14:creationId xmlns:p14="http://schemas.microsoft.com/office/powerpoint/2010/main" val="784857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E93C-F66D-418A-94C6-7A40E5DC915D}"/>
              </a:ext>
            </a:extLst>
          </p:cNvPr>
          <p:cNvSpPr>
            <a:spLocks noGrp="1"/>
          </p:cNvSpPr>
          <p:nvPr>
            <p:ph type="title"/>
          </p:nvPr>
        </p:nvSpPr>
        <p:spPr/>
        <p:txBody>
          <a:bodyPr/>
          <a:lstStyle/>
          <a:p>
            <a:r>
              <a:rPr lang="en-GB" dirty="0">
                <a:cs typeface="Calibri Light"/>
              </a:rPr>
              <a:t>IDL Diamond 9</a:t>
            </a:r>
            <a:endParaRPr lang="en-GB" dirty="0"/>
          </a:p>
        </p:txBody>
      </p:sp>
      <p:sp>
        <p:nvSpPr>
          <p:cNvPr id="3" name="Content Placeholder 2">
            <a:extLst>
              <a:ext uri="{FF2B5EF4-FFF2-40B4-BE49-F238E27FC236}">
                <a16:creationId xmlns:a16="http://schemas.microsoft.com/office/drawing/2014/main" id="{4B1B1182-E67C-4137-B341-D3461EA72A3B}"/>
              </a:ext>
            </a:extLst>
          </p:cNvPr>
          <p:cNvSpPr>
            <a:spLocks noGrp="1"/>
          </p:cNvSpPr>
          <p:nvPr>
            <p:ph idx="1"/>
          </p:nvPr>
        </p:nvSpPr>
        <p:spPr/>
        <p:txBody>
          <a:bodyPr vert="horz" lIns="91440" tIns="45720" rIns="91440" bIns="45720" rtlCol="0" anchor="t">
            <a:normAutofit fontScale="92500" lnSpcReduction="10000"/>
          </a:bodyPr>
          <a:lstStyle/>
          <a:p>
            <a:r>
              <a:rPr lang="en-GB" dirty="0">
                <a:ea typeface="+mn-lt"/>
                <a:cs typeface="+mn-lt"/>
              </a:rPr>
              <a:t>IDL starts with learners’ concerns and interests </a:t>
            </a:r>
            <a:endParaRPr lang="en-GB">
              <a:cs typeface="Calibri" panose="020F0502020204030204"/>
            </a:endParaRPr>
          </a:p>
          <a:p>
            <a:r>
              <a:rPr lang="en-GB" dirty="0">
                <a:ea typeface="+mn-lt"/>
                <a:cs typeface="+mn-lt"/>
              </a:rPr>
              <a:t>IDL contains student choice in task and or timing </a:t>
            </a:r>
            <a:endParaRPr lang="en-GB"/>
          </a:p>
          <a:p>
            <a:r>
              <a:rPr lang="en-GB" dirty="0">
                <a:ea typeface="+mn-lt"/>
                <a:cs typeface="+mn-lt"/>
              </a:rPr>
              <a:t>IDL enables learners to have a voice </a:t>
            </a:r>
            <a:endParaRPr lang="en-GB"/>
          </a:p>
          <a:p>
            <a:r>
              <a:rPr lang="en-GB" dirty="0">
                <a:ea typeface="+mn-lt"/>
                <a:cs typeface="+mn-lt"/>
              </a:rPr>
              <a:t>Teachers act as coaches and mentors</a:t>
            </a:r>
            <a:endParaRPr lang="en-GB" dirty="0"/>
          </a:p>
          <a:p>
            <a:r>
              <a:rPr lang="en-GB" dirty="0">
                <a:ea typeface="+mn-lt"/>
                <a:cs typeface="+mn-lt"/>
              </a:rPr>
              <a:t>IDL is a catalyst for depth to new learning / application of skills </a:t>
            </a:r>
            <a:endParaRPr lang="en-GB"/>
          </a:p>
          <a:p>
            <a:r>
              <a:rPr lang="en-GB" dirty="0">
                <a:ea typeface="+mn-lt"/>
                <a:cs typeface="+mn-lt"/>
              </a:rPr>
              <a:t>IDL has genuine / relevant links between curricular areas</a:t>
            </a:r>
            <a:endParaRPr lang="en-GB" dirty="0"/>
          </a:p>
          <a:p>
            <a:r>
              <a:rPr lang="en-GB" dirty="0">
                <a:ea typeface="+mn-lt"/>
                <a:cs typeface="+mn-lt"/>
              </a:rPr>
              <a:t>IDL is planned around Experiences and Outcomes </a:t>
            </a:r>
            <a:endParaRPr lang="en-GB"/>
          </a:p>
          <a:p>
            <a:r>
              <a:rPr lang="en-GB" dirty="0">
                <a:ea typeface="+mn-lt"/>
                <a:cs typeface="+mn-lt"/>
              </a:rPr>
              <a:t>IDL has a real-world context / IDL is set around a question or a problem </a:t>
            </a:r>
            <a:endParaRPr lang="en-GB"/>
          </a:p>
          <a:p>
            <a:r>
              <a:rPr lang="en-GB" dirty="0">
                <a:ea typeface="+mn-lt"/>
                <a:cs typeface="+mn-lt"/>
              </a:rPr>
              <a:t>Learning is collaborative / IDL features an output or product that allows learners to show others what they have learned.  Andrew (Falkirk)</a:t>
            </a:r>
            <a:endParaRPr lang="en-GB" dirty="0"/>
          </a:p>
          <a:p>
            <a:endParaRPr lang="en-GB" dirty="0">
              <a:cs typeface="Calibri"/>
            </a:endParaRPr>
          </a:p>
        </p:txBody>
      </p:sp>
    </p:spTree>
    <p:extLst>
      <p:ext uri="{BB962C8B-B14F-4D97-AF65-F5344CB8AC3E}">
        <p14:creationId xmlns:p14="http://schemas.microsoft.com/office/powerpoint/2010/main" val="82374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51D3D5F53C834E9017995F9887F6EA" ma:contentTypeVersion="17" ma:contentTypeDescription="Create a new document." ma:contentTypeScope="" ma:versionID="f77922d2d615e436199070956b13538d">
  <xsd:schema xmlns:xsd="http://www.w3.org/2001/XMLSchema" xmlns:xs="http://www.w3.org/2001/XMLSchema" xmlns:p="http://schemas.microsoft.com/office/2006/metadata/properties" xmlns:ns1="http://schemas.microsoft.com/sharepoint/v3" xmlns:ns2="f4879ec7-468c-49ff-a8b5-fabf0730a498" xmlns:ns3="fb053e34-0e34-4966-b79b-68419acdfd90" targetNamespace="http://schemas.microsoft.com/office/2006/metadata/properties" ma:root="true" ma:fieldsID="7d9ee45a7fd4d131282b68b78523257d" ns1:_="" ns2:_="" ns3:_="">
    <xsd:import namespace="http://schemas.microsoft.com/sharepoint/v3"/>
    <xsd:import namespace="f4879ec7-468c-49ff-a8b5-fabf0730a498"/>
    <xsd:import namespace="fb053e34-0e34-4966-b79b-68419acdf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79ec7-468c-49ff-a8b5-fabf0730a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4d5e3d-88e3-4c55-b684-1c81dd55b717"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53e34-0e34-4966-b79b-68419acdfd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bc3ad6f-1087-4d92-9807-c15aedbd04b7}" ma:internalName="TaxCatchAll" ma:showField="CatchAllData" ma:web="fb053e34-0e34-4966-b79b-68419acdf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879ec7-468c-49ff-a8b5-fabf0730a498">
      <Terms xmlns="http://schemas.microsoft.com/office/infopath/2007/PartnerControls"/>
    </lcf76f155ced4ddcb4097134ff3c332f>
    <TaxCatchAll xmlns="fb053e34-0e34-4966-b79b-68419acdfd90"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F51CD6-CE37-44A7-9DEA-08611227C7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879ec7-468c-49ff-a8b5-fabf0730a498"/>
    <ds:schemaRef ds:uri="fb053e34-0e34-4966-b79b-68419acdf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44D19E-AB97-4F55-96E8-AC5606E4C430}">
  <ds:schemaRefs>
    <ds:schemaRef ds:uri="f14f29ac-2b8f-4171-8dcf-8b526659d305"/>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f4879ec7-468c-49ff-a8b5-fabf0730a498"/>
    <ds:schemaRef ds:uri="fb053e34-0e34-4966-b79b-68419acdfd90"/>
    <ds:schemaRef ds:uri="http://schemas.microsoft.com/sharepoint/v3"/>
  </ds:schemaRefs>
</ds:datastoreItem>
</file>

<file path=customXml/itemProps3.xml><?xml version="1.0" encoding="utf-8"?>
<ds:datastoreItem xmlns:ds="http://schemas.openxmlformats.org/officeDocument/2006/customXml" ds:itemID="{3A38A1C8-524B-4540-85FD-BE6693F0D3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3654</TotalTime>
  <Words>4414</Words>
  <Application>Microsoft Office PowerPoint</Application>
  <PresentationFormat>Widescreen</PresentationFormat>
  <Paragraphs>532</Paragraphs>
  <Slides>57</Slides>
  <Notes>30</Notes>
  <HiddenSlides>12</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72" baseType="lpstr">
      <vt:lpstr>&amp;quot</vt:lpstr>
      <vt:lpstr>Arial</vt:lpstr>
      <vt:lpstr>Arial Bold</vt:lpstr>
      <vt:lpstr>Calibri</vt:lpstr>
      <vt:lpstr>Calibri Light</vt:lpstr>
      <vt:lpstr>Helvetica Neue</vt:lpstr>
      <vt:lpstr>Museo 300</vt:lpstr>
      <vt:lpstr>Proxima Nova</vt:lpstr>
      <vt:lpstr>Raleway</vt:lpstr>
      <vt:lpstr>Roboto Medium</vt:lpstr>
      <vt:lpstr>Symbol</vt:lpstr>
      <vt:lpstr>Times New Roman</vt:lpstr>
      <vt:lpstr>Office Theme</vt:lpstr>
      <vt:lpstr>3_Office Theme</vt:lpstr>
      <vt:lpstr>Acrobat Document</vt:lpstr>
      <vt:lpstr>PowerPoint Presentation</vt:lpstr>
      <vt:lpstr>Excellence in Headship Learn Interdisciplinary Learning - How</vt:lpstr>
      <vt:lpstr>Protocols and expectations</vt:lpstr>
      <vt:lpstr>Learning agenda</vt:lpstr>
      <vt:lpstr>PowerPoint Presentation</vt:lpstr>
      <vt:lpstr>IDL Characteristics Diamond 9</vt:lpstr>
      <vt:lpstr>PowerPoint Presentation</vt:lpstr>
      <vt:lpstr>PowerPoint Presentation</vt:lpstr>
      <vt:lpstr>IDL Diamond 9</vt:lpstr>
      <vt:lpstr>PowerPoint Presentation</vt:lpstr>
      <vt:lpstr>IDL Diamond 9</vt:lpstr>
      <vt:lpstr>PowerPoint Presentation</vt:lpstr>
      <vt:lpstr>PowerPoint Presentation</vt:lpstr>
      <vt:lpstr>PowerPoint Presentation</vt:lpstr>
      <vt:lpstr>PowerPoint Presentation</vt:lpstr>
      <vt:lpstr>PowerPoint Presentation</vt:lpstr>
      <vt:lpstr>PowerPoint Presentation</vt:lpstr>
      <vt:lpstr>Key features of IDL – </vt:lpstr>
      <vt:lpstr>PMI</vt:lpstr>
      <vt:lpstr>PowerPoint Presentation</vt:lpstr>
      <vt:lpstr>PowerPoint Presentation</vt:lpstr>
      <vt:lpstr>4 key ideas</vt:lpstr>
      <vt:lpstr>Planning IDL- Historical walking tours</vt:lpstr>
      <vt:lpstr>Evidencing IDL - major products</vt:lpstr>
      <vt:lpstr>PowerPoint Presentation</vt:lpstr>
      <vt:lpstr>PowerPoint Presentation</vt:lpstr>
      <vt:lpstr>PowerPoint Presentation</vt:lpstr>
      <vt:lpstr>PowerPoint Presentation</vt:lpstr>
      <vt:lpstr>7 Stages in Hazelhead PS IDL</vt:lpstr>
      <vt:lpstr>7 Stages in Hazelhead PS IDL</vt:lpstr>
      <vt:lpstr>PowerPoint Presentation</vt:lpstr>
      <vt:lpstr>PowerPoint Presentation</vt:lpstr>
      <vt:lpstr>PowerPoint Presentation</vt:lpstr>
      <vt:lpstr>PowerPoint Presentation</vt:lpstr>
      <vt:lpstr>CfE – modern 'international' curriculum</vt:lpstr>
      <vt:lpstr>Building your way to IDL in your context.</vt:lpstr>
      <vt:lpstr>PowerPoint Presentation</vt:lpstr>
      <vt:lpstr>Aspects to consider</vt:lpstr>
      <vt:lpstr>Teacher agency</vt:lpstr>
      <vt:lpstr>Building teacher agency</vt:lpstr>
      <vt:lpstr>PowerPoint Presentation</vt:lpstr>
      <vt:lpstr>PowerPoint Presentation</vt:lpstr>
      <vt:lpstr>PowerPoint Presentation</vt:lpstr>
      <vt:lpstr>PowerPoint Presentation</vt:lpstr>
      <vt:lpstr>Reflect  What...?    So what...?    Now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J (Jenny)</dc:creator>
  <cp:lastModifiedBy>Christopher French</cp:lastModifiedBy>
  <cp:revision>982</cp:revision>
  <dcterms:created xsi:type="dcterms:W3CDTF">2020-04-20T20:25:30Z</dcterms:created>
  <dcterms:modified xsi:type="dcterms:W3CDTF">2023-03-07T11:54:29Z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0x0101006551D3D5F53C834E9017995F9887F6EA</vt:lpwstr>
  </property>
  <property fmtid="{D5CDD505-2E9C-101B-9397-08002B2CF9AE}" pid="3" name="MediaServiceImageTags">
    <vt:lpwstr/>
  </property>
</Properties>
</file>