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848" r:id="rId6"/>
    <p:sldMasterId id="2147483837" r:id="rId7"/>
  </p:sldMasterIdLst>
  <p:notesMasterIdLst>
    <p:notesMasterId r:id="rId58"/>
  </p:notesMasterIdLst>
  <p:sldIdLst>
    <p:sldId id="305" r:id="rId8"/>
    <p:sldId id="264" r:id="rId9"/>
    <p:sldId id="281" r:id="rId10"/>
    <p:sldId id="364" r:id="rId11"/>
    <p:sldId id="352" r:id="rId12"/>
    <p:sldId id="283" r:id="rId13"/>
    <p:sldId id="346" r:id="rId14"/>
    <p:sldId id="270" r:id="rId15"/>
    <p:sldId id="310" r:id="rId16"/>
    <p:sldId id="371" r:id="rId17"/>
    <p:sldId id="356" r:id="rId18"/>
    <p:sldId id="365" r:id="rId19"/>
    <p:sldId id="347" r:id="rId20"/>
    <p:sldId id="375" r:id="rId21"/>
    <p:sldId id="374" r:id="rId22"/>
    <p:sldId id="376" r:id="rId23"/>
    <p:sldId id="372" r:id="rId24"/>
    <p:sldId id="367" r:id="rId25"/>
    <p:sldId id="363" r:id="rId26"/>
    <p:sldId id="327" r:id="rId27"/>
    <p:sldId id="320" r:id="rId28"/>
    <p:sldId id="354" r:id="rId29"/>
    <p:sldId id="355" r:id="rId30"/>
    <p:sldId id="348" r:id="rId31"/>
    <p:sldId id="361" r:id="rId32"/>
    <p:sldId id="368" r:id="rId33"/>
    <p:sldId id="259" r:id="rId34"/>
    <p:sldId id="349" r:id="rId35"/>
    <p:sldId id="297" r:id="rId36"/>
    <p:sldId id="260" r:id="rId37"/>
    <p:sldId id="307" r:id="rId38"/>
    <p:sldId id="328" r:id="rId39"/>
    <p:sldId id="300" r:id="rId40"/>
    <p:sldId id="301" r:id="rId41"/>
    <p:sldId id="285" r:id="rId42"/>
    <p:sldId id="350" r:id="rId43"/>
    <p:sldId id="308" r:id="rId44"/>
    <p:sldId id="362" r:id="rId45"/>
    <p:sldId id="313" r:id="rId46"/>
    <p:sldId id="358" r:id="rId47"/>
    <p:sldId id="343" r:id="rId48"/>
    <p:sldId id="342" r:id="rId49"/>
    <p:sldId id="302" r:id="rId50"/>
    <p:sldId id="298" r:id="rId51"/>
    <p:sldId id="299" r:id="rId52"/>
    <p:sldId id="334" r:id="rId53"/>
    <p:sldId id="335" r:id="rId54"/>
    <p:sldId id="336" r:id="rId55"/>
    <p:sldId id="339" r:id="rId56"/>
    <p:sldId id="36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DA683-2074-4B34-BD43-B5DDC8623175}" v="356" dt="2020-09-15T13:57:22.695"/>
    <p1510:client id="{0981BE8D-C153-47EF-8551-D59CFE1C8C18}" v="12" dt="2020-09-15T16:07:43.411"/>
    <p1510:client id="{107D932F-787C-4E17-9216-90BDE89BD580}" v="214" dt="2020-09-15T13:37:35.050"/>
    <p1510:client id="{13C7106D-A7F2-4514-9E7E-274EB50A524F}" v="238" dt="2020-09-15T13:26:57.026"/>
    <p1510:client id="{144FF884-0A9C-4FFC-9901-5CFB841CAA5A}" v="1097" dt="2020-09-15T16:04:25.533"/>
    <p1510:client id="{199814BA-D948-49CB-BAE8-6B6A5C759607}" v="114" dt="2020-09-15T11:52:04.068"/>
    <p1510:client id="{1EC0303C-D5B1-40E7-9F12-16E86AFE31E1}" v="332" dt="2021-11-15T11:52:45.286"/>
    <p1510:client id="{2AE5CD3F-6DAC-47EC-8675-E70E4D70D882}" v="91" dt="2021-11-15T08:37:01.922"/>
    <p1510:client id="{3273919F-D2FE-493E-9DAF-BC192CF12493}" v="25" dt="2022-02-07T12:25:03.390"/>
    <p1510:client id="{3360E4C8-4A93-443E-A192-675C15D79B90}" v="28" dt="2021-11-11T08:15:41.696"/>
    <p1510:client id="{3473B627-60D0-4626-8F0F-0FE79C44A001}" v="640" dt="2020-09-16T08:52:23.106"/>
    <p1510:client id="{3E1D036B-3DDC-4F7E-895C-32E123012EE5}" v="9" dt="2022-02-07T12:10:19.152"/>
    <p1510:client id="{5DB21D41-B694-484A-99A8-91D051C9A480}" v="4" dt="2022-05-04T14:17:54.549"/>
    <p1510:client id="{6279E40E-6D61-ED6F-635E-47F99FEDEE05}" v="343" dt="2023-02-16T12:08:38.620"/>
    <p1510:client id="{6FAF0ECF-D344-4200-AE37-AE506BC82DDF}" v="39" dt="2022-05-04T16:09:59.727"/>
    <p1510:client id="{705AD444-29DD-42AB-ABE0-D58BE95A1C6E}" v="62" dt="2022-05-04T14:30:04.078"/>
    <p1510:client id="{7C9509BC-EE70-F4B0-248A-FCB4174CC27E}" v="86" dt="2022-11-01T10:34:40.831"/>
    <p1510:client id="{831ADD2C-AC46-25AC-24C0-0C4504668864}" v="36" dt="2022-10-26T09:08:59.383"/>
    <p1510:client id="{9A6E4571-81D0-413B-B708-6B05745A66E4}" v="2" dt="2023-02-16T13:14:29.982"/>
    <p1510:client id="{A108B2B2-C4B3-4ED0-9FFB-A1671C5AF08F}" v="300" dt="2021-11-15T10:23:21.157"/>
    <p1510:client id="{F201561E-2D8C-5A30-4F82-068FF1CE6437}" v="13" dt="2022-10-26T09:36:29.164"/>
    <p1510:client id="{F913F284-208B-4FFE-A172-5170390BEAEA}" v="2" dt="2021-06-01T15:14:24.801"/>
    <p1510:client id="{F9C09051-DC3B-44CB-A964-E07F6365E6E2}" v="30" dt="2020-09-17T10:42:00.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BA72F-FBF2-425F-8472-5500749FF64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A30B2A7-30AA-4770-9BBB-9D074AD077B5}">
      <dgm:prSet/>
      <dgm:spPr/>
      <dgm:t>
        <a:bodyPr/>
        <a:lstStyle/>
        <a:p>
          <a:r>
            <a:rPr lang="en-GB"/>
            <a:t>Fold a piece of paper into 6 or sketch out 6 rough and ready boxes</a:t>
          </a:r>
          <a:endParaRPr lang="en-US"/>
        </a:p>
      </dgm:t>
    </dgm:pt>
    <dgm:pt modelId="{0AE4759F-A507-4C24-A9F0-C451CCE835B7}" type="parTrans" cxnId="{2FD58218-BF3E-44BD-AE59-00CB611CB02F}">
      <dgm:prSet/>
      <dgm:spPr/>
      <dgm:t>
        <a:bodyPr/>
        <a:lstStyle/>
        <a:p>
          <a:endParaRPr lang="en-US"/>
        </a:p>
      </dgm:t>
    </dgm:pt>
    <dgm:pt modelId="{EBA9448D-4576-4E3D-959D-36686E8C5021}" type="sibTrans" cxnId="{2FD58218-BF3E-44BD-AE59-00CB611CB02F}">
      <dgm:prSet/>
      <dgm:spPr/>
      <dgm:t>
        <a:bodyPr/>
        <a:lstStyle/>
        <a:p>
          <a:endParaRPr lang="en-US"/>
        </a:p>
      </dgm:t>
    </dgm:pt>
    <dgm:pt modelId="{E8EBEFAE-035E-46F6-AEB1-F1CCEF8C8080}">
      <dgm:prSet/>
      <dgm:spPr/>
      <dgm:t>
        <a:bodyPr/>
        <a:lstStyle/>
        <a:p>
          <a:r>
            <a:rPr lang="en-GB"/>
            <a:t>What opportunities for learning does IDL offer?</a:t>
          </a:r>
          <a:endParaRPr lang="en-US"/>
        </a:p>
      </dgm:t>
    </dgm:pt>
    <dgm:pt modelId="{443B4755-39DF-4530-B4BA-AD88E130F336}" type="parTrans" cxnId="{0DC117D9-EEA0-4C4B-9986-912B38BE6CCB}">
      <dgm:prSet/>
      <dgm:spPr/>
      <dgm:t>
        <a:bodyPr/>
        <a:lstStyle/>
        <a:p>
          <a:endParaRPr lang="en-US"/>
        </a:p>
      </dgm:t>
    </dgm:pt>
    <dgm:pt modelId="{4487EB3B-AB34-448E-B0CB-40AE2465D8D2}" type="sibTrans" cxnId="{0DC117D9-EEA0-4C4B-9986-912B38BE6CCB}">
      <dgm:prSet/>
      <dgm:spPr/>
      <dgm:t>
        <a:bodyPr/>
        <a:lstStyle/>
        <a:p>
          <a:endParaRPr lang="en-US"/>
        </a:p>
      </dgm:t>
    </dgm:pt>
    <dgm:pt modelId="{B890765A-50F4-45BD-9916-49A7C9ED4D87}">
      <dgm:prSet/>
      <dgm:spPr/>
      <dgm:t>
        <a:bodyPr/>
        <a:lstStyle/>
        <a:p>
          <a:r>
            <a:rPr lang="en-GB"/>
            <a:t>But you only have 20 sec per box</a:t>
          </a:r>
          <a:endParaRPr lang="en-US"/>
        </a:p>
      </dgm:t>
    </dgm:pt>
    <dgm:pt modelId="{A5D3C059-1354-4184-A5BA-29CBB6A29708}" type="parTrans" cxnId="{1F7132DD-F232-4801-A5C1-72A830A93119}">
      <dgm:prSet/>
      <dgm:spPr/>
      <dgm:t>
        <a:bodyPr/>
        <a:lstStyle/>
        <a:p>
          <a:endParaRPr lang="en-US"/>
        </a:p>
      </dgm:t>
    </dgm:pt>
    <dgm:pt modelId="{419ED118-529E-4BE1-91AE-6F516DC390CD}" type="sibTrans" cxnId="{1F7132DD-F232-4801-A5C1-72A830A93119}">
      <dgm:prSet/>
      <dgm:spPr/>
      <dgm:t>
        <a:bodyPr/>
        <a:lstStyle/>
        <a:p>
          <a:endParaRPr lang="en-US"/>
        </a:p>
      </dgm:t>
    </dgm:pt>
    <dgm:pt modelId="{5B0426AB-BB3F-4FD8-8ED4-533FADDEE011}">
      <dgm:prSet/>
      <dgm:spPr/>
      <dgm:t>
        <a:bodyPr/>
        <a:lstStyle/>
        <a:p>
          <a:r>
            <a:rPr lang="en-GB"/>
            <a:t>We will call time every 20 seconds</a:t>
          </a:r>
          <a:endParaRPr lang="en-US"/>
        </a:p>
      </dgm:t>
    </dgm:pt>
    <dgm:pt modelId="{1E971C51-A87F-4157-BE8B-616275DB5177}" type="parTrans" cxnId="{B7F8D752-2ECF-455B-801E-11C626F6B578}">
      <dgm:prSet/>
      <dgm:spPr/>
      <dgm:t>
        <a:bodyPr/>
        <a:lstStyle/>
        <a:p>
          <a:endParaRPr lang="en-US"/>
        </a:p>
      </dgm:t>
    </dgm:pt>
    <dgm:pt modelId="{BD09F4A7-921E-49DA-8B2C-689DA0261BD0}" type="sibTrans" cxnId="{B7F8D752-2ECF-455B-801E-11C626F6B578}">
      <dgm:prSet/>
      <dgm:spPr/>
      <dgm:t>
        <a:bodyPr/>
        <a:lstStyle/>
        <a:p>
          <a:endParaRPr lang="en-US"/>
        </a:p>
      </dgm:t>
    </dgm:pt>
    <dgm:pt modelId="{9E01E656-9C8A-43AE-B793-180334193787}" type="pres">
      <dgm:prSet presAssocID="{A85BA72F-FBF2-425F-8472-5500749FF643}" presName="linear" presStyleCnt="0">
        <dgm:presLayoutVars>
          <dgm:animLvl val="lvl"/>
          <dgm:resizeHandles val="exact"/>
        </dgm:presLayoutVars>
      </dgm:prSet>
      <dgm:spPr/>
    </dgm:pt>
    <dgm:pt modelId="{BB9E20BC-229C-455F-B9BA-C4185DE3303E}" type="pres">
      <dgm:prSet presAssocID="{BA30B2A7-30AA-4770-9BBB-9D074AD077B5}" presName="parentText" presStyleLbl="node1" presStyleIdx="0" presStyleCnt="4">
        <dgm:presLayoutVars>
          <dgm:chMax val="0"/>
          <dgm:bulletEnabled val="1"/>
        </dgm:presLayoutVars>
      </dgm:prSet>
      <dgm:spPr/>
    </dgm:pt>
    <dgm:pt modelId="{580F7852-A2CD-4153-86C7-8F8C43A0B549}" type="pres">
      <dgm:prSet presAssocID="{EBA9448D-4576-4E3D-959D-36686E8C5021}" presName="spacer" presStyleCnt="0"/>
      <dgm:spPr/>
    </dgm:pt>
    <dgm:pt modelId="{7A6C9BA5-2E3A-448E-BC0C-E08C35232E65}" type="pres">
      <dgm:prSet presAssocID="{E8EBEFAE-035E-46F6-AEB1-F1CCEF8C8080}" presName="parentText" presStyleLbl="node1" presStyleIdx="1" presStyleCnt="4">
        <dgm:presLayoutVars>
          <dgm:chMax val="0"/>
          <dgm:bulletEnabled val="1"/>
        </dgm:presLayoutVars>
      </dgm:prSet>
      <dgm:spPr/>
    </dgm:pt>
    <dgm:pt modelId="{A620A4DF-228E-45C8-83D5-6F3E9EBD7C92}" type="pres">
      <dgm:prSet presAssocID="{4487EB3B-AB34-448E-B0CB-40AE2465D8D2}" presName="spacer" presStyleCnt="0"/>
      <dgm:spPr/>
    </dgm:pt>
    <dgm:pt modelId="{38AE564A-39B0-4C25-B36E-37AF9351BC75}" type="pres">
      <dgm:prSet presAssocID="{B890765A-50F4-45BD-9916-49A7C9ED4D87}" presName="parentText" presStyleLbl="node1" presStyleIdx="2" presStyleCnt="4">
        <dgm:presLayoutVars>
          <dgm:chMax val="0"/>
          <dgm:bulletEnabled val="1"/>
        </dgm:presLayoutVars>
      </dgm:prSet>
      <dgm:spPr/>
    </dgm:pt>
    <dgm:pt modelId="{FAA5535D-86B3-4C70-B1C0-91FDC1358775}" type="pres">
      <dgm:prSet presAssocID="{419ED118-529E-4BE1-91AE-6F516DC390CD}" presName="spacer" presStyleCnt="0"/>
      <dgm:spPr/>
    </dgm:pt>
    <dgm:pt modelId="{3792B826-FCE8-434A-84B8-414C9FFE2445}" type="pres">
      <dgm:prSet presAssocID="{5B0426AB-BB3F-4FD8-8ED4-533FADDEE011}" presName="parentText" presStyleLbl="node1" presStyleIdx="3" presStyleCnt="4">
        <dgm:presLayoutVars>
          <dgm:chMax val="0"/>
          <dgm:bulletEnabled val="1"/>
        </dgm:presLayoutVars>
      </dgm:prSet>
      <dgm:spPr/>
    </dgm:pt>
  </dgm:ptLst>
  <dgm:cxnLst>
    <dgm:cxn modelId="{2FD58218-BF3E-44BD-AE59-00CB611CB02F}" srcId="{A85BA72F-FBF2-425F-8472-5500749FF643}" destId="{BA30B2A7-30AA-4770-9BBB-9D074AD077B5}" srcOrd="0" destOrd="0" parTransId="{0AE4759F-A507-4C24-A9F0-C451CCE835B7}" sibTransId="{EBA9448D-4576-4E3D-959D-36686E8C5021}"/>
    <dgm:cxn modelId="{161AD718-EE5A-4B4D-A386-A533A3FD018C}" type="presOf" srcId="{BA30B2A7-30AA-4770-9BBB-9D074AD077B5}" destId="{BB9E20BC-229C-455F-B9BA-C4185DE3303E}" srcOrd="0" destOrd="0" presId="urn:microsoft.com/office/officeart/2005/8/layout/vList2"/>
    <dgm:cxn modelId="{F8398123-1D62-4473-9360-26D6D4BDFDD8}" type="presOf" srcId="{E8EBEFAE-035E-46F6-AEB1-F1CCEF8C8080}" destId="{7A6C9BA5-2E3A-448E-BC0C-E08C35232E65}" srcOrd="0" destOrd="0" presId="urn:microsoft.com/office/officeart/2005/8/layout/vList2"/>
    <dgm:cxn modelId="{27A14E52-E7A8-47D5-992D-3D5AA3A8C105}" type="presOf" srcId="{A85BA72F-FBF2-425F-8472-5500749FF643}" destId="{9E01E656-9C8A-43AE-B793-180334193787}" srcOrd="0" destOrd="0" presId="urn:microsoft.com/office/officeart/2005/8/layout/vList2"/>
    <dgm:cxn modelId="{B7F8D752-2ECF-455B-801E-11C626F6B578}" srcId="{A85BA72F-FBF2-425F-8472-5500749FF643}" destId="{5B0426AB-BB3F-4FD8-8ED4-533FADDEE011}" srcOrd="3" destOrd="0" parTransId="{1E971C51-A87F-4157-BE8B-616275DB5177}" sibTransId="{BD09F4A7-921E-49DA-8B2C-689DA0261BD0}"/>
    <dgm:cxn modelId="{D0D4DFAF-5E0A-4B03-A63C-7F1297F5AFDA}" type="presOf" srcId="{B890765A-50F4-45BD-9916-49A7C9ED4D87}" destId="{38AE564A-39B0-4C25-B36E-37AF9351BC75}" srcOrd="0" destOrd="0" presId="urn:microsoft.com/office/officeart/2005/8/layout/vList2"/>
    <dgm:cxn modelId="{986B29B2-95AD-4171-AF48-CC3B82476E7D}" type="presOf" srcId="{5B0426AB-BB3F-4FD8-8ED4-533FADDEE011}" destId="{3792B826-FCE8-434A-84B8-414C9FFE2445}" srcOrd="0" destOrd="0" presId="urn:microsoft.com/office/officeart/2005/8/layout/vList2"/>
    <dgm:cxn modelId="{0DC117D9-EEA0-4C4B-9986-912B38BE6CCB}" srcId="{A85BA72F-FBF2-425F-8472-5500749FF643}" destId="{E8EBEFAE-035E-46F6-AEB1-F1CCEF8C8080}" srcOrd="1" destOrd="0" parTransId="{443B4755-39DF-4530-B4BA-AD88E130F336}" sibTransId="{4487EB3B-AB34-448E-B0CB-40AE2465D8D2}"/>
    <dgm:cxn modelId="{1F7132DD-F232-4801-A5C1-72A830A93119}" srcId="{A85BA72F-FBF2-425F-8472-5500749FF643}" destId="{B890765A-50F4-45BD-9916-49A7C9ED4D87}" srcOrd="2" destOrd="0" parTransId="{A5D3C059-1354-4184-A5BA-29CBB6A29708}" sibTransId="{419ED118-529E-4BE1-91AE-6F516DC390CD}"/>
    <dgm:cxn modelId="{06CF81C8-D970-4111-B188-EF31794D36D4}" type="presParOf" srcId="{9E01E656-9C8A-43AE-B793-180334193787}" destId="{BB9E20BC-229C-455F-B9BA-C4185DE3303E}" srcOrd="0" destOrd="0" presId="urn:microsoft.com/office/officeart/2005/8/layout/vList2"/>
    <dgm:cxn modelId="{0EC16391-0D03-4E06-8886-CBBB5C202F51}" type="presParOf" srcId="{9E01E656-9C8A-43AE-B793-180334193787}" destId="{580F7852-A2CD-4153-86C7-8F8C43A0B549}" srcOrd="1" destOrd="0" presId="urn:microsoft.com/office/officeart/2005/8/layout/vList2"/>
    <dgm:cxn modelId="{B3D2A454-4110-408F-B212-36B3F97ADAB0}" type="presParOf" srcId="{9E01E656-9C8A-43AE-B793-180334193787}" destId="{7A6C9BA5-2E3A-448E-BC0C-E08C35232E65}" srcOrd="2" destOrd="0" presId="urn:microsoft.com/office/officeart/2005/8/layout/vList2"/>
    <dgm:cxn modelId="{04707177-F843-4A1D-BF5B-FFC46237F294}" type="presParOf" srcId="{9E01E656-9C8A-43AE-B793-180334193787}" destId="{A620A4DF-228E-45C8-83D5-6F3E9EBD7C92}" srcOrd="3" destOrd="0" presId="urn:microsoft.com/office/officeart/2005/8/layout/vList2"/>
    <dgm:cxn modelId="{FBA3F928-F3F8-46E2-9F38-0B70DC73C35B}" type="presParOf" srcId="{9E01E656-9C8A-43AE-B793-180334193787}" destId="{38AE564A-39B0-4C25-B36E-37AF9351BC75}" srcOrd="4" destOrd="0" presId="urn:microsoft.com/office/officeart/2005/8/layout/vList2"/>
    <dgm:cxn modelId="{38D6FFE5-B8EE-4322-A47E-8B4C70FB6C71}" type="presParOf" srcId="{9E01E656-9C8A-43AE-B793-180334193787}" destId="{FAA5535D-86B3-4C70-B1C0-91FDC1358775}" srcOrd="5" destOrd="0" presId="urn:microsoft.com/office/officeart/2005/8/layout/vList2"/>
    <dgm:cxn modelId="{84CE813D-CBC1-4B34-B98E-E0EE4D74D56B}" type="presParOf" srcId="{9E01E656-9C8A-43AE-B793-180334193787}" destId="{3792B826-FCE8-434A-84B8-414C9FFE24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44446F-621E-419F-8C6A-5751A9EEEEA5}"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691921BB-75AC-4C86-B0DE-0CD07926AE16}">
      <dgm:prSet/>
      <dgm:spPr/>
      <dgm:t>
        <a:bodyPr/>
        <a:lstStyle/>
        <a:p>
          <a:pPr rtl="0"/>
          <a:r>
            <a:rPr lang="en-GB">
              <a:latin typeface="Calibri Light" panose="020F0302020204030204"/>
            </a:rPr>
            <a:t>What – is at the top of my head? </a:t>
          </a:r>
          <a:endParaRPr lang="en-US"/>
        </a:p>
      </dgm:t>
    </dgm:pt>
    <dgm:pt modelId="{4F07FE60-84C0-4A4E-AD95-24E7BE4D61B7}" type="parTrans" cxnId="{F6C9F01F-BEF6-4CF9-A004-072ECCBD1D31}">
      <dgm:prSet/>
      <dgm:spPr/>
      <dgm:t>
        <a:bodyPr/>
        <a:lstStyle/>
        <a:p>
          <a:endParaRPr lang="en-US"/>
        </a:p>
      </dgm:t>
    </dgm:pt>
    <dgm:pt modelId="{4987572E-D101-42CB-9FC1-465EFECB91D8}" type="sibTrans" cxnId="{F6C9F01F-BEF6-4CF9-A004-072ECCBD1D31}">
      <dgm:prSet phldrT="1" phldr="0"/>
      <dgm:spPr/>
      <dgm:t>
        <a:bodyPr/>
        <a:lstStyle/>
        <a:p>
          <a:r>
            <a:rPr lang="en-US"/>
            <a:t>1</a:t>
          </a:r>
        </a:p>
      </dgm:t>
    </dgm:pt>
    <dgm:pt modelId="{1637B144-EA7F-42D6-856E-50F35B1D3056}">
      <dgm:prSet/>
      <dgm:spPr/>
      <dgm:t>
        <a:bodyPr/>
        <a:lstStyle/>
        <a:p>
          <a:pPr rtl="0"/>
          <a:r>
            <a:rPr lang="en-GB"/>
            <a:t>So</a:t>
          </a:r>
          <a:r>
            <a:rPr lang="en-GB">
              <a:latin typeface="Calibri Light" panose="020F0302020204030204"/>
            </a:rPr>
            <a:t> what - does it mean for my practice?</a:t>
          </a:r>
          <a:endParaRPr lang="en-US"/>
        </a:p>
      </dgm:t>
    </dgm:pt>
    <dgm:pt modelId="{F3DC29F3-FA36-4C97-9F03-3DC3101EC896}" type="parTrans" cxnId="{04D2B93E-5A9D-4BA4-9D67-6F93165D6C26}">
      <dgm:prSet/>
      <dgm:spPr/>
      <dgm:t>
        <a:bodyPr/>
        <a:lstStyle/>
        <a:p>
          <a:endParaRPr lang="en-US"/>
        </a:p>
      </dgm:t>
    </dgm:pt>
    <dgm:pt modelId="{7BD1FDD7-0BB9-4985-A79E-5045DB056B2E}" type="sibTrans" cxnId="{04D2B93E-5A9D-4BA4-9D67-6F93165D6C26}">
      <dgm:prSet phldrT="2" phldr="0"/>
      <dgm:spPr/>
      <dgm:t>
        <a:bodyPr/>
        <a:lstStyle/>
        <a:p>
          <a:r>
            <a:rPr lang="en-US"/>
            <a:t>2</a:t>
          </a:r>
        </a:p>
      </dgm:t>
    </dgm:pt>
    <dgm:pt modelId="{0B458A8B-5BA5-40F3-B6A6-A6CC5DBCE87D}">
      <dgm:prSet/>
      <dgm:spPr/>
      <dgm:t>
        <a:bodyPr/>
        <a:lstStyle/>
        <a:p>
          <a:pPr rtl="0"/>
          <a:r>
            <a:rPr lang="en-GB"/>
            <a:t>Now </a:t>
          </a:r>
          <a:r>
            <a:rPr lang="en-GB">
              <a:latin typeface="Calibri Light" panose="020F0302020204030204"/>
            </a:rPr>
            <a:t>what- do I plan to do next?</a:t>
          </a:r>
          <a:endParaRPr lang="en-US"/>
        </a:p>
      </dgm:t>
    </dgm:pt>
    <dgm:pt modelId="{E07B510A-B8B4-446E-9C05-623145A291BB}" type="parTrans" cxnId="{145DB527-D2ED-4217-BD4D-1FD0FF5E3E2E}">
      <dgm:prSet/>
      <dgm:spPr/>
      <dgm:t>
        <a:bodyPr/>
        <a:lstStyle/>
        <a:p>
          <a:endParaRPr lang="en-US"/>
        </a:p>
      </dgm:t>
    </dgm:pt>
    <dgm:pt modelId="{A5B6C949-F7E4-468B-95CE-D1857BF2D3D8}" type="sibTrans" cxnId="{145DB527-D2ED-4217-BD4D-1FD0FF5E3E2E}">
      <dgm:prSet phldrT="3" phldr="0"/>
      <dgm:spPr/>
      <dgm:t>
        <a:bodyPr/>
        <a:lstStyle/>
        <a:p>
          <a:r>
            <a:rPr lang="en-US"/>
            <a:t>3</a:t>
          </a:r>
        </a:p>
      </dgm:t>
    </dgm:pt>
    <dgm:pt modelId="{8F91C6DE-CE93-49C7-A051-799AD890664F}" type="pres">
      <dgm:prSet presAssocID="{2844446F-621E-419F-8C6A-5751A9EEEEA5}" presName="Name0" presStyleCnt="0">
        <dgm:presLayoutVars>
          <dgm:animLvl val="lvl"/>
          <dgm:resizeHandles val="exact"/>
        </dgm:presLayoutVars>
      </dgm:prSet>
      <dgm:spPr/>
    </dgm:pt>
    <dgm:pt modelId="{5F7CF01B-EB93-4785-BF13-B23A44731563}" type="pres">
      <dgm:prSet presAssocID="{691921BB-75AC-4C86-B0DE-0CD07926AE16}" presName="compositeNode" presStyleCnt="0">
        <dgm:presLayoutVars>
          <dgm:bulletEnabled val="1"/>
        </dgm:presLayoutVars>
      </dgm:prSet>
      <dgm:spPr/>
    </dgm:pt>
    <dgm:pt modelId="{E9779862-D11E-4378-9BA6-834AF6DD3C07}" type="pres">
      <dgm:prSet presAssocID="{691921BB-75AC-4C86-B0DE-0CD07926AE16}" presName="bgRect" presStyleLbl="bgAccFollowNode1" presStyleIdx="0" presStyleCnt="3"/>
      <dgm:spPr/>
    </dgm:pt>
    <dgm:pt modelId="{67FF3302-BDAB-42DD-A561-FEAD58440465}" type="pres">
      <dgm:prSet presAssocID="{4987572E-D101-42CB-9FC1-465EFECB91D8}" presName="sibTransNodeCircle" presStyleLbl="alignNode1" presStyleIdx="0" presStyleCnt="6">
        <dgm:presLayoutVars>
          <dgm:chMax val="0"/>
          <dgm:bulletEnabled/>
        </dgm:presLayoutVars>
      </dgm:prSet>
      <dgm:spPr/>
    </dgm:pt>
    <dgm:pt modelId="{30335938-39C6-44AB-B41B-927A860412CE}" type="pres">
      <dgm:prSet presAssocID="{691921BB-75AC-4C86-B0DE-0CD07926AE16}" presName="bottomLine" presStyleLbl="alignNode1" presStyleIdx="1" presStyleCnt="6">
        <dgm:presLayoutVars/>
      </dgm:prSet>
      <dgm:spPr/>
    </dgm:pt>
    <dgm:pt modelId="{6CE0E887-E5DC-48A7-B713-9C8F830D792A}" type="pres">
      <dgm:prSet presAssocID="{691921BB-75AC-4C86-B0DE-0CD07926AE16}" presName="nodeText" presStyleLbl="bgAccFollowNode1" presStyleIdx="0" presStyleCnt="3">
        <dgm:presLayoutVars>
          <dgm:bulletEnabled val="1"/>
        </dgm:presLayoutVars>
      </dgm:prSet>
      <dgm:spPr/>
    </dgm:pt>
    <dgm:pt modelId="{8DCFA68F-E261-4DFA-8458-55BDDBA29FE1}" type="pres">
      <dgm:prSet presAssocID="{4987572E-D101-42CB-9FC1-465EFECB91D8}" presName="sibTrans" presStyleCnt="0"/>
      <dgm:spPr/>
    </dgm:pt>
    <dgm:pt modelId="{A6945106-7061-4F59-986F-81BA869750B0}" type="pres">
      <dgm:prSet presAssocID="{1637B144-EA7F-42D6-856E-50F35B1D3056}" presName="compositeNode" presStyleCnt="0">
        <dgm:presLayoutVars>
          <dgm:bulletEnabled val="1"/>
        </dgm:presLayoutVars>
      </dgm:prSet>
      <dgm:spPr/>
    </dgm:pt>
    <dgm:pt modelId="{6E9C1228-D0DC-47D0-84FE-82983E7C5E43}" type="pres">
      <dgm:prSet presAssocID="{1637B144-EA7F-42D6-856E-50F35B1D3056}" presName="bgRect" presStyleLbl="bgAccFollowNode1" presStyleIdx="1" presStyleCnt="3"/>
      <dgm:spPr/>
    </dgm:pt>
    <dgm:pt modelId="{DF36C1A5-1AB7-4C8B-8E1E-7003CA1D0694}" type="pres">
      <dgm:prSet presAssocID="{7BD1FDD7-0BB9-4985-A79E-5045DB056B2E}" presName="sibTransNodeCircle" presStyleLbl="alignNode1" presStyleIdx="2" presStyleCnt="6">
        <dgm:presLayoutVars>
          <dgm:chMax val="0"/>
          <dgm:bulletEnabled/>
        </dgm:presLayoutVars>
      </dgm:prSet>
      <dgm:spPr/>
    </dgm:pt>
    <dgm:pt modelId="{15835442-FEEB-44F5-9C3C-0E2EE5AD56AF}" type="pres">
      <dgm:prSet presAssocID="{1637B144-EA7F-42D6-856E-50F35B1D3056}" presName="bottomLine" presStyleLbl="alignNode1" presStyleIdx="3" presStyleCnt="6">
        <dgm:presLayoutVars/>
      </dgm:prSet>
      <dgm:spPr/>
    </dgm:pt>
    <dgm:pt modelId="{0A5ACC1C-620F-45A0-9FA3-4FD1B56939B9}" type="pres">
      <dgm:prSet presAssocID="{1637B144-EA7F-42D6-856E-50F35B1D3056}" presName="nodeText" presStyleLbl="bgAccFollowNode1" presStyleIdx="1" presStyleCnt="3">
        <dgm:presLayoutVars>
          <dgm:bulletEnabled val="1"/>
        </dgm:presLayoutVars>
      </dgm:prSet>
      <dgm:spPr/>
    </dgm:pt>
    <dgm:pt modelId="{4413DE22-5807-4DCC-86E5-10E3AA7B6845}" type="pres">
      <dgm:prSet presAssocID="{7BD1FDD7-0BB9-4985-A79E-5045DB056B2E}" presName="sibTrans" presStyleCnt="0"/>
      <dgm:spPr/>
    </dgm:pt>
    <dgm:pt modelId="{0FEBDBA6-989F-4B85-92D1-1D354AB34CF7}" type="pres">
      <dgm:prSet presAssocID="{0B458A8B-5BA5-40F3-B6A6-A6CC5DBCE87D}" presName="compositeNode" presStyleCnt="0">
        <dgm:presLayoutVars>
          <dgm:bulletEnabled val="1"/>
        </dgm:presLayoutVars>
      </dgm:prSet>
      <dgm:spPr/>
    </dgm:pt>
    <dgm:pt modelId="{E65DE0ED-495B-4EB4-A811-8791718548DA}" type="pres">
      <dgm:prSet presAssocID="{0B458A8B-5BA5-40F3-B6A6-A6CC5DBCE87D}" presName="bgRect" presStyleLbl="bgAccFollowNode1" presStyleIdx="2" presStyleCnt="3"/>
      <dgm:spPr/>
    </dgm:pt>
    <dgm:pt modelId="{1F36E491-70D7-4AB5-9D23-7429B8E20A99}" type="pres">
      <dgm:prSet presAssocID="{A5B6C949-F7E4-468B-95CE-D1857BF2D3D8}" presName="sibTransNodeCircle" presStyleLbl="alignNode1" presStyleIdx="4" presStyleCnt="6">
        <dgm:presLayoutVars>
          <dgm:chMax val="0"/>
          <dgm:bulletEnabled/>
        </dgm:presLayoutVars>
      </dgm:prSet>
      <dgm:spPr/>
    </dgm:pt>
    <dgm:pt modelId="{2158B7D4-8C7A-49C2-8A32-3F3CED3D69C1}" type="pres">
      <dgm:prSet presAssocID="{0B458A8B-5BA5-40F3-B6A6-A6CC5DBCE87D}" presName="bottomLine" presStyleLbl="alignNode1" presStyleIdx="5" presStyleCnt="6">
        <dgm:presLayoutVars/>
      </dgm:prSet>
      <dgm:spPr/>
    </dgm:pt>
    <dgm:pt modelId="{B06630AA-D413-46E8-8704-84759F618317}" type="pres">
      <dgm:prSet presAssocID="{0B458A8B-5BA5-40F3-B6A6-A6CC5DBCE87D}" presName="nodeText" presStyleLbl="bgAccFollowNode1" presStyleIdx="2" presStyleCnt="3">
        <dgm:presLayoutVars>
          <dgm:bulletEnabled val="1"/>
        </dgm:presLayoutVars>
      </dgm:prSet>
      <dgm:spPr/>
    </dgm:pt>
  </dgm:ptLst>
  <dgm:cxnLst>
    <dgm:cxn modelId="{2C815515-84FE-4DFF-A562-7ABBA5BF5C05}" type="presOf" srcId="{7BD1FDD7-0BB9-4985-A79E-5045DB056B2E}" destId="{DF36C1A5-1AB7-4C8B-8E1E-7003CA1D0694}" srcOrd="0" destOrd="0" presId="urn:microsoft.com/office/officeart/2016/7/layout/BasicLinearProcessNumbered"/>
    <dgm:cxn modelId="{F6C9F01F-BEF6-4CF9-A004-072ECCBD1D31}" srcId="{2844446F-621E-419F-8C6A-5751A9EEEEA5}" destId="{691921BB-75AC-4C86-B0DE-0CD07926AE16}" srcOrd="0" destOrd="0" parTransId="{4F07FE60-84C0-4A4E-AD95-24E7BE4D61B7}" sibTransId="{4987572E-D101-42CB-9FC1-465EFECB91D8}"/>
    <dgm:cxn modelId="{145DB527-D2ED-4217-BD4D-1FD0FF5E3E2E}" srcId="{2844446F-621E-419F-8C6A-5751A9EEEEA5}" destId="{0B458A8B-5BA5-40F3-B6A6-A6CC5DBCE87D}" srcOrd="2" destOrd="0" parTransId="{E07B510A-B8B4-446E-9C05-623145A291BB}" sibTransId="{A5B6C949-F7E4-468B-95CE-D1857BF2D3D8}"/>
    <dgm:cxn modelId="{A09F8038-2531-46A4-806A-3AF39EC65AC7}" type="presOf" srcId="{691921BB-75AC-4C86-B0DE-0CD07926AE16}" destId="{6CE0E887-E5DC-48A7-B713-9C8F830D792A}" srcOrd="1" destOrd="0" presId="urn:microsoft.com/office/officeart/2016/7/layout/BasicLinearProcessNumbered"/>
    <dgm:cxn modelId="{04D2B93E-5A9D-4BA4-9D67-6F93165D6C26}" srcId="{2844446F-621E-419F-8C6A-5751A9EEEEA5}" destId="{1637B144-EA7F-42D6-856E-50F35B1D3056}" srcOrd="1" destOrd="0" parTransId="{F3DC29F3-FA36-4C97-9F03-3DC3101EC896}" sibTransId="{7BD1FDD7-0BB9-4985-A79E-5045DB056B2E}"/>
    <dgm:cxn modelId="{AEE5535B-9D06-475E-BF5E-A8D207CD4049}" type="presOf" srcId="{0B458A8B-5BA5-40F3-B6A6-A6CC5DBCE87D}" destId="{E65DE0ED-495B-4EB4-A811-8791718548DA}" srcOrd="0" destOrd="0" presId="urn:microsoft.com/office/officeart/2016/7/layout/BasicLinearProcessNumbered"/>
    <dgm:cxn modelId="{298AB243-AB73-4A72-926C-63DB39AA6800}" type="presOf" srcId="{691921BB-75AC-4C86-B0DE-0CD07926AE16}" destId="{E9779862-D11E-4378-9BA6-834AF6DD3C07}" srcOrd="0" destOrd="0" presId="urn:microsoft.com/office/officeart/2016/7/layout/BasicLinearProcessNumbered"/>
    <dgm:cxn modelId="{78BB856E-076B-450C-8544-FB978E16B095}" type="presOf" srcId="{4987572E-D101-42CB-9FC1-465EFECB91D8}" destId="{67FF3302-BDAB-42DD-A561-FEAD58440465}" srcOrd="0" destOrd="0" presId="urn:microsoft.com/office/officeart/2016/7/layout/BasicLinearProcessNumbered"/>
    <dgm:cxn modelId="{4B8C7652-F040-4D54-9EEB-F604B55CD45D}" type="presOf" srcId="{2844446F-621E-419F-8C6A-5751A9EEEEA5}" destId="{8F91C6DE-CE93-49C7-A051-799AD890664F}" srcOrd="0" destOrd="0" presId="urn:microsoft.com/office/officeart/2016/7/layout/BasicLinearProcessNumbered"/>
    <dgm:cxn modelId="{D41B2774-C99B-4BD4-AC01-945821EA42DF}" type="presOf" srcId="{A5B6C949-F7E4-468B-95CE-D1857BF2D3D8}" destId="{1F36E491-70D7-4AB5-9D23-7429B8E20A99}" srcOrd="0" destOrd="0" presId="urn:microsoft.com/office/officeart/2016/7/layout/BasicLinearProcessNumbered"/>
    <dgm:cxn modelId="{CFD62E93-48B6-4BF5-9800-5FA4A9439567}" type="presOf" srcId="{1637B144-EA7F-42D6-856E-50F35B1D3056}" destId="{6E9C1228-D0DC-47D0-84FE-82983E7C5E43}" srcOrd="0" destOrd="0" presId="urn:microsoft.com/office/officeart/2016/7/layout/BasicLinearProcessNumbered"/>
    <dgm:cxn modelId="{5B2A1AB6-7D67-47C8-AF9B-F466381B6234}" type="presOf" srcId="{0B458A8B-5BA5-40F3-B6A6-A6CC5DBCE87D}" destId="{B06630AA-D413-46E8-8704-84759F618317}" srcOrd="1" destOrd="0" presId="urn:microsoft.com/office/officeart/2016/7/layout/BasicLinearProcessNumbered"/>
    <dgm:cxn modelId="{7FC270C9-868C-43BD-9E1B-D5C8C6A9D946}" type="presOf" srcId="{1637B144-EA7F-42D6-856E-50F35B1D3056}" destId="{0A5ACC1C-620F-45A0-9FA3-4FD1B56939B9}" srcOrd="1" destOrd="0" presId="urn:microsoft.com/office/officeart/2016/7/layout/BasicLinearProcessNumbered"/>
    <dgm:cxn modelId="{58F2B6C3-078B-464E-932B-3FDF1A3EB517}" type="presParOf" srcId="{8F91C6DE-CE93-49C7-A051-799AD890664F}" destId="{5F7CF01B-EB93-4785-BF13-B23A44731563}" srcOrd="0" destOrd="0" presId="urn:microsoft.com/office/officeart/2016/7/layout/BasicLinearProcessNumbered"/>
    <dgm:cxn modelId="{AB6CC036-1045-4B0E-8E29-11086344F9D5}" type="presParOf" srcId="{5F7CF01B-EB93-4785-BF13-B23A44731563}" destId="{E9779862-D11E-4378-9BA6-834AF6DD3C07}" srcOrd="0" destOrd="0" presId="urn:microsoft.com/office/officeart/2016/7/layout/BasicLinearProcessNumbered"/>
    <dgm:cxn modelId="{3BDF001A-2887-4E2C-8A7D-46CC23905577}" type="presParOf" srcId="{5F7CF01B-EB93-4785-BF13-B23A44731563}" destId="{67FF3302-BDAB-42DD-A561-FEAD58440465}" srcOrd="1" destOrd="0" presId="urn:microsoft.com/office/officeart/2016/7/layout/BasicLinearProcessNumbered"/>
    <dgm:cxn modelId="{386985F5-1E3D-48E4-97D9-2BB6DE51A5DD}" type="presParOf" srcId="{5F7CF01B-EB93-4785-BF13-B23A44731563}" destId="{30335938-39C6-44AB-B41B-927A860412CE}" srcOrd="2" destOrd="0" presId="urn:microsoft.com/office/officeart/2016/7/layout/BasicLinearProcessNumbered"/>
    <dgm:cxn modelId="{BEEC2C79-DFA9-47D0-AC15-5D43B5097C15}" type="presParOf" srcId="{5F7CF01B-EB93-4785-BF13-B23A44731563}" destId="{6CE0E887-E5DC-48A7-B713-9C8F830D792A}" srcOrd="3" destOrd="0" presId="urn:microsoft.com/office/officeart/2016/7/layout/BasicLinearProcessNumbered"/>
    <dgm:cxn modelId="{04B2F42E-B2D2-4CAA-8D58-E75A84A4F9C9}" type="presParOf" srcId="{8F91C6DE-CE93-49C7-A051-799AD890664F}" destId="{8DCFA68F-E261-4DFA-8458-55BDDBA29FE1}" srcOrd="1" destOrd="0" presId="urn:microsoft.com/office/officeart/2016/7/layout/BasicLinearProcessNumbered"/>
    <dgm:cxn modelId="{6FE3522D-DCB0-45F5-A413-4D01BD863EB1}" type="presParOf" srcId="{8F91C6DE-CE93-49C7-A051-799AD890664F}" destId="{A6945106-7061-4F59-986F-81BA869750B0}" srcOrd="2" destOrd="0" presId="urn:microsoft.com/office/officeart/2016/7/layout/BasicLinearProcessNumbered"/>
    <dgm:cxn modelId="{0761B6B4-A682-44CB-8671-AF5F1BB78F1D}" type="presParOf" srcId="{A6945106-7061-4F59-986F-81BA869750B0}" destId="{6E9C1228-D0DC-47D0-84FE-82983E7C5E43}" srcOrd="0" destOrd="0" presId="urn:microsoft.com/office/officeart/2016/7/layout/BasicLinearProcessNumbered"/>
    <dgm:cxn modelId="{00FF44E6-5346-49E3-B1A5-EFBA17841E71}" type="presParOf" srcId="{A6945106-7061-4F59-986F-81BA869750B0}" destId="{DF36C1A5-1AB7-4C8B-8E1E-7003CA1D0694}" srcOrd="1" destOrd="0" presId="urn:microsoft.com/office/officeart/2016/7/layout/BasicLinearProcessNumbered"/>
    <dgm:cxn modelId="{96F46855-0485-4CD2-AE9D-FEB6C05C6541}" type="presParOf" srcId="{A6945106-7061-4F59-986F-81BA869750B0}" destId="{15835442-FEEB-44F5-9C3C-0E2EE5AD56AF}" srcOrd="2" destOrd="0" presId="urn:microsoft.com/office/officeart/2016/7/layout/BasicLinearProcessNumbered"/>
    <dgm:cxn modelId="{2E134D21-66B1-4079-BFDE-74027F5DCE2F}" type="presParOf" srcId="{A6945106-7061-4F59-986F-81BA869750B0}" destId="{0A5ACC1C-620F-45A0-9FA3-4FD1B56939B9}" srcOrd="3" destOrd="0" presId="urn:microsoft.com/office/officeart/2016/7/layout/BasicLinearProcessNumbered"/>
    <dgm:cxn modelId="{44CC6B06-0794-4A03-B7BF-69F27C2EB54E}" type="presParOf" srcId="{8F91C6DE-CE93-49C7-A051-799AD890664F}" destId="{4413DE22-5807-4DCC-86E5-10E3AA7B6845}" srcOrd="3" destOrd="0" presId="urn:microsoft.com/office/officeart/2016/7/layout/BasicLinearProcessNumbered"/>
    <dgm:cxn modelId="{895967DF-A6DB-4541-B0FC-C207EEF6055F}" type="presParOf" srcId="{8F91C6DE-CE93-49C7-A051-799AD890664F}" destId="{0FEBDBA6-989F-4B85-92D1-1D354AB34CF7}" srcOrd="4" destOrd="0" presId="urn:microsoft.com/office/officeart/2016/7/layout/BasicLinearProcessNumbered"/>
    <dgm:cxn modelId="{2F62AA07-3E28-43D0-AD90-3E41F7B9C065}" type="presParOf" srcId="{0FEBDBA6-989F-4B85-92D1-1D354AB34CF7}" destId="{E65DE0ED-495B-4EB4-A811-8791718548DA}" srcOrd="0" destOrd="0" presId="urn:microsoft.com/office/officeart/2016/7/layout/BasicLinearProcessNumbered"/>
    <dgm:cxn modelId="{B1A54765-B063-4D32-9CFE-FD9BB5CFB4E1}" type="presParOf" srcId="{0FEBDBA6-989F-4B85-92D1-1D354AB34CF7}" destId="{1F36E491-70D7-4AB5-9D23-7429B8E20A99}" srcOrd="1" destOrd="0" presId="urn:microsoft.com/office/officeart/2016/7/layout/BasicLinearProcessNumbered"/>
    <dgm:cxn modelId="{F4AC9FED-8B71-456E-9869-F6B4F558329F}" type="presParOf" srcId="{0FEBDBA6-989F-4B85-92D1-1D354AB34CF7}" destId="{2158B7D4-8C7A-49C2-8A32-3F3CED3D69C1}" srcOrd="2" destOrd="0" presId="urn:microsoft.com/office/officeart/2016/7/layout/BasicLinearProcessNumbered"/>
    <dgm:cxn modelId="{9A6E0F2D-3092-48A2-BE3A-5CFDB8F76EAD}" type="presParOf" srcId="{0FEBDBA6-989F-4B85-92D1-1D354AB34CF7}" destId="{B06630AA-D413-46E8-8704-84759F61831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E20BC-229C-455F-B9BA-C4185DE3303E}">
      <dsp:nvSpPr>
        <dsp:cNvPr id="0" name=""/>
        <dsp:cNvSpPr/>
      </dsp:nvSpPr>
      <dsp:spPr>
        <a:xfrm>
          <a:off x="0" y="45109"/>
          <a:ext cx="5929222"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Fold a piece of paper into 6 or sketch out 6 rough and ready boxes</a:t>
          </a:r>
          <a:endParaRPr lang="en-US" sz="2600" kern="1200"/>
        </a:p>
      </dsp:txBody>
      <dsp:txXfrm>
        <a:off x="50489" y="95598"/>
        <a:ext cx="5828244" cy="933302"/>
      </dsp:txXfrm>
    </dsp:sp>
    <dsp:sp modelId="{7A6C9BA5-2E3A-448E-BC0C-E08C35232E65}">
      <dsp:nvSpPr>
        <dsp:cNvPr id="0" name=""/>
        <dsp:cNvSpPr/>
      </dsp:nvSpPr>
      <dsp:spPr>
        <a:xfrm>
          <a:off x="0" y="1154269"/>
          <a:ext cx="5929222"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What opportunities for learning does IDL offer?</a:t>
          </a:r>
          <a:endParaRPr lang="en-US" sz="2600" kern="1200"/>
        </a:p>
      </dsp:txBody>
      <dsp:txXfrm>
        <a:off x="50489" y="1204758"/>
        <a:ext cx="5828244" cy="933302"/>
      </dsp:txXfrm>
    </dsp:sp>
    <dsp:sp modelId="{38AE564A-39B0-4C25-B36E-37AF9351BC75}">
      <dsp:nvSpPr>
        <dsp:cNvPr id="0" name=""/>
        <dsp:cNvSpPr/>
      </dsp:nvSpPr>
      <dsp:spPr>
        <a:xfrm>
          <a:off x="0" y="2263429"/>
          <a:ext cx="5929222"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But you only have 20 sec per box</a:t>
          </a:r>
          <a:endParaRPr lang="en-US" sz="2600" kern="1200"/>
        </a:p>
      </dsp:txBody>
      <dsp:txXfrm>
        <a:off x="50489" y="2313918"/>
        <a:ext cx="5828244" cy="933302"/>
      </dsp:txXfrm>
    </dsp:sp>
    <dsp:sp modelId="{3792B826-FCE8-434A-84B8-414C9FFE2445}">
      <dsp:nvSpPr>
        <dsp:cNvPr id="0" name=""/>
        <dsp:cNvSpPr/>
      </dsp:nvSpPr>
      <dsp:spPr>
        <a:xfrm>
          <a:off x="0" y="3372589"/>
          <a:ext cx="5929222"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We will call time every 20 seconds</a:t>
          </a:r>
          <a:endParaRPr lang="en-US" sz="2600" kern="1200"/>
        </a:p>
      </dsp:txBody>
      <dsp:txXfrm>
        <a:off x="50489" y="3423078"/>
        <a:ext cx="5828244"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79862-D11E-4378-9BA6-834AF6DD3C07}">
      <dsp:nvSpPr>
        <dsp:cNvPr id="0" name=""/>
        <dsp:cNvSpPr/>
      </dsp:nvSpPr>
      <dsp:spPr>
        <a:xfrm>
          <a:off x="0" y="0"/>
          <a:ext cx="3286125" cy="435752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a:latin typeface="Calibri Light" panose="020F0302020204030204"/>
            </a:rPr>
            <a:t>What – is at the top of my head? </a:t>
          </a:r>
          <a:endParaRPr lang="en-US" sz="2600" kern="1200"/>
        </a:p>
      </dsp:txBody>
      <dsp:txXfrm>
        <a:off x="0" y="1655859"/>
        <a:ext cx="3286125" cy="2614514"/>
      </dsp:txXfrm>
    </dsp:sp>
    <dsp:sp modelId="{67FF3302-BDAB-42DD-A561-FEAD58440465}">
      <dsp:nvSpPr>
        <dsp:cNvPr id="0" name=""/>
        <dsp:cNvSpPr/>
      </dsp:nvSpPr>
      <dsp:spPr>
        <a:xfrm>
          <a:off x="989433" y="435752"/>
          <a:ext cx="1307257" cy="130725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0876" y="627195"/>
        <a:ext cx="924371" cy="924371"/>
      </dsp:txXfrm>
    </dsp:sp>
    <dsp:sp modelId="{30335938-39C6-44AB-B41B-927A860412CE}">
      <dsp:nvSpPr>
        <dsp:cNvPr id="0" name=""/>
        <dsp:cNvSpPr/>
      </dsp:nvSpPr>
      <dsp:spPr>
        <a:xfrm>
          <a:off x="0" y="4357452"/>
          <a:ext cx="3286125"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C1228-D0DC-47D0-84FE-82983E7C5E43}">
      <dsp:nvSpPr>
        <dsp:cNvPr id="0" name=""/>
        <dsp:cNvSpPr/>
      </dsp:nvSpPr>
      <dsp:spPr>
        <a:xfrm>
          <a:off x="3614737" y="0"/>
          <a:ext cx="3286125" cy="435752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a:t>So</a:t>
          </a:r>
          <a:r>
            <a:rPr lang="en-GB" sz="2600" kern="1200">
              <a:latin typeface="Calibri Light" panose="020F0302020204030204"/>
            </a:rPr>
            <a:t> what - does it mean for my practice?</a:t>
          </a:r>
          <a:endParaRPr lang="en-US" sz="2600" kern="1200"/>
        </a:p>
      </dsp:txBody>
      <dsp:txXfrm>
        <a:off x="3614737" y="1655859"/>
        <a:ext cx="3286125" cy="2614514"/>
      </dsp:txXfrm>
    </dsp:sp>
    <dsp:sp modelId="{DF36C1A5-1AB7-4C8B-8E1E-7003CA1D0694}">
      <dsp:nvSpPr>
        <dsp:cNvPr id="0" name=""/>
        <dsp:cNvSpPr/>
      </dsp:nvSpPr>
      <dsp:spPr>
        <a:xfrm>
          <a:off x="4604171" y="435752"/>
          <a:ext cx="1307257" cy="1307257"/>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5614" y="627195"/>
        <a:ext cx="924371" cy="924371"/>
      </dsp:txXfrm>
    </dsp:sp>
    <dsp:sp modelId="{15835442-FEEB-44F5-9C3C-0E2EE5AD56AF}">
      <dsp:nvSpPr>
        <dsp:cNvPr id="0" name=""/>
        <dsp:cNvSpPr/>
      </dsp:nvSpPr>
      <dsp:spPr>
        <a:xfrm>
          <a:off x="3614737" y="4357452"/>
          <a:ext cx="3286125"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DE0ED-495B-4EB4-A811-8791718548DA}">
      <dsp:nvSpPr>
        <dsp:cNvPr id="0" name=""/>
        <dsp:cNvSpPr/>
      </dsp:nvSpPr>
      <dsp:spPr>
        <a:xfrm>
          <a:off x="7229475" y="0"/>
          <a:ext cx="3286125" cy="435752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GB" sz="2600" kern="1200"/>
            <a:t>Now </a:t>
          </a:r>
          <a:r>
            <a:rPr lang="en-GB" sz="2600" kern="1200">
              <a:latin typeface="Calibri Light" panose="020F0302020204030204"/>
            </a:rPr>
            <a:t>what- do I plan to do next?</a:t>
          </a:r>
          <a:endParaRPr lang="en-US" sz="2600" kern="1200"/>
        </a:p>
      </dsp:txBody>
      <dsp:txXfrm>
        <a:off x="7229475" y="1655859"/>
        <a:ext cx="3286125" cy="2614514"/>
      </dsp:txXfrm>
    </dsp:sp>
    <dsp:sp modelId="{1F36E491-70D7-4AB5-9D23-7429B8E20A99}">
      <dsp:nvSpPr>
        <dsp:cNvPr id="0" name=""/>
        <dsp:cNvSpPr/>
      </dsp:nvSpPr>
      <dsp:spPr>
        <a:xfrm>
          <a:off x="8218908" y="435752"/>
          <a:ext cx="1307257" cy="1307257"/>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919" tIns="12700" rIns="10191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0351" y="627195"/>
        <a:ext cx="924371" cy="924371"/>
      </dsp:txXfrm>
    </dsp:sp>
    <dsp:sp modelId="{2158B7D4-8C7A-49C2-8A32-3F3CED3D69C1}">
      <dsp:nvSpPr>
        <dsp:cNvPr id="0" name=""/>
        <dsp:cNvSpPr/>
      </dsp:nvSpPr>
      <dsp:spPr>
        <a:xfrm>
          <a:off x="7229475" y="4357452"/>
          <a:ext cx="3286125"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200A6-B65F-4DB6-B304-9417FF6F3BDF}" type="datetimeFigureOut">
              <a:rPr lang="en-GB" smtClean="0"/>
              <a:t>21/02/2023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75CD0-678F-402D-A77E-66B9DCFB354C}" type="slidenum">
              <a:rPr lang="en-GB" smtClean="0"/>
              <a:t>‹#›</a:t>
            </a:fld>
            <a:endParaRPr lang="en-GB"/>
          </a:p>
        </p:txBody>
      </p:sp>
    </p:spTree>
    <p:extLst>
      <p:ext uri="{BB962C8B-B14F-4D97-AF65-F5344CB8AC3E}">
        <p14:creationId xmlns:p14="http://schemas.microsoft.com/office/powerpoint/2010/main" val="293633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era.ac.uk/blog/post-pandemic-return-or-rese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v.scot/publications/international-council-education-advisers-report-2018-20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forum.org/agenda/2020/09/future-of-education-system-covid-19/"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killsdevelopmentscotland.co.uk/media/48265/1451_skills-toolkit-phase-1-_guidance-paper_v4-002-final.pdf" TargetMode="External"/><Relationship Id="rId5" Type="http://schemas.openxmlformats.org/officeDocument/2006/relationships/hyperlink" Target="https://www.skillsdevelopmentscotland.co.uk/media/44684/skills-40_a-skills-model.pdf" TargetMode="External"/><Relationship Id="rId4" Type="http://schemas.openxmlformats.org/officeDocument/2006/relationships/hyperlink" Target="https://www.skillsdevelopmentscotland.co.uk/what-we-do/skills-planning/skills4-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meo.com/664195328/dd5659bd5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reenschool.org/wp-content/uploads/2012/03/Pasi-Sahlberg.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ecd.org/education/2030-project/about/#:~:text=The%20OECD%20Future%20of%20Education%20and%20Skills%202030,towards%20a%20better%20future%20in%202030%20and%20beyond."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read.oecd-ilibrary.org/education/adapting-curriculum-to-bridge-equity-gaps_6b49e118-en#page11" TargetMode="External"/><Relationship Id="rId4" Type="http://schemas.openxmlformats.org/officeDocument/2006/relationships/hyperlink" Target="https://www.oecd-ilibrary.org/education/curriculum-overload_3081ceca-e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prints.gla.ac.uk/227172/3/227172.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pz.harvard.edu/sites/default/files/X%20Boix%20Mansilla%20Interdisciplinary%20Learning.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otosh.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ducation.gov.scot/media/mkomulen/interdisciplinary-learning-thought-paper.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gov.scot/media/mkomulen/interdisciplinary-learning-thought-paper.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ucation.gov.scot/media/fyhfck3p/education-scotland-notosh-exploring-the-four-capacities-october-2022.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275CD0-678F-402D-A77E-66B9DCFB354C}" type="slidenum">
              <a:rPr lang="en-GB" smtClean="0"/>
              <a:t>1</a:t>
            </a:fld>
            <a:endParaRPr lang="en-GB"/>
          </a:p>
        </p:txBody>
      </p:sp>
    </p:spTree>
    <p:extLst>
      <p:ext uri="{BB962C8B-B14F-4D97-AF65-F5344CB8AC3E}">
        <p14:creationId xmlns:p14="http://schemas.microsoft.com/office/powerpoint/2010/main" val="268199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Discussion</a:t>
            </a:r>
            <a:r>
              <a:rPr lang="en-US" b="1" baseline="0">
                <a:cs typeface="Calibri"/>
              </a:rPr>
              <a:t> around this on the chat pane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cs typeface="Calibri"/>
              </a:rPr>
              <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cs typeface="Calibri"/>
              </a:rPr>
              <a:t>In breakout rooms</a:t>
            </a: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solidFill>
                <a:schemeClr val="bg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DA4A2-B67B-EF43-813F-CAF89F0DB1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68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Simon Breakspear- Stretch COVID as an 'Induced experiment'</a:t>
            </a:r>
            <a:br>
              <a:rPr lang="en-US" dirty="0">
                <a:cs typeface="+mn-lt"/>
              </a:rPr>
            </a:br>
            <a:r>
              <a:rPr lang="en-US" b="1" dirty="0"/>
              <a:t>Breakspear; crisis, adaptation, renewal or reversion</a:t>
            </a:r>
          </a:p>
          <a:p>
            <a:endParaRPr lang="en-US" b="1" dirty="0">
              <a:cs typeface="Calibri"/>
            </a:endParaRPr>
          </a:p>
          <a:p>
            <a:r>
              <a:rPr lang="en-US" dirty="0"/>
              <a:t>We learned that:</a:t>
            </a:r>
            <a:endParaRPr lang="en-US" dirty="0">
              <a:cs typeface="Calibri"/>
            </a:endParaRPr>
          </a:p>
          <a:p>
            <a:r>
              <a:rPr lang="en-US" dirty="0"/>
              <a:t>Things could happen at a big scale across the system</a:t>
            </a:r>
            <a:endParaRPr lang="en-US" dirty="0">
              <a:cs typeface="Calibri"/>
            </a:endParaRPr>
          </a:p>
          <a:p>
            <a:r>
              <a:rPr lang="en-US" dirty="0"/>
              <a:t>The </a:t>
            </a:r>
            <a:r>
              <a:rPr lang="en-US" dirty="0" err="1"/>
              <a:t>centre</a:t>
            </a:r>
            <a:r>
              <a:rPr lang="en-US" dirty="0"/>
              <a:t> (system) did not have the answers to the complexity at school level.</a:t>
            </a:r>
            <a:endParaRPr lang="en-US" dirty="0">
              <a:cs typeface="Calibri"/>
            </a:endParaRPr>
          </a:p>
          <a:p>
            <a:r>
              <a:rPr lang="en-US" dirty="0"/>
              <a:t>Does the system know best? E.g. has the system shown it knows best about improving L&amp;T</a:t>
            </a:r>
            <a:endParaRPr lang="en-US" dirty="0">
              <a:cs typeface="Calibri"/>
            </a:endParaRPr>
          </a:p>
          <a:p>
            <a:endParaRPr lang="en-US" b="1" dirty="0">
              <a:cs typeface="Calibri"/>
            </a:endParaRPr>
          </a:p>
          <a:p>
            <a:endParaRPr lang="en-US" dirty="0">
              <a:cs typeface="Calibri"/>
            </a:endParaRPr>
          </a:p>
          <a:p>
            <a:endParaRPr lang="en-US" dirty="0">
              <a:cs typeface="Calibri"/>
            </a:endParaRPr>
          </a:p>
          <a:p>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13</a:t>
            </a:fld>
            <a:endParaRPr lang="en-GB"/>
          </a:p>
        </p:txBody>
      </p:sp>
    </p:spTree>
    <p:extLst>
      <p:ext uri="{BB962C8B-B14F-4D97-AF65-F5344CB8AC3E}">
        <p14:creationId xmlns:p14="http://schemas.microsoft.com/office/powerpoint/2010/main" val="361400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Post-pandemic: Return or reset? | BERA</a:t>
            </a:r>
            <a:endParaRPr lang="en-US">
              <a:cs typeface="Calibri" panose="020F0502020204030204"/>
            </a:endParaRPr>
          </a:p>
          <a:p>
            <a:r>
              <a:rPr lang="en-US" b="1" dirty="0"/>
              <a:t>Are we only putting back those things that we truly value?</a:t>
            </a:r>
            <a:endParaRPr lang="en-US" dirty="0"/>
          </a:p>
          <a:p>
            <a:endParaRPr lang="en-US" b="1" dirty="0"/>
          </a:p>
          <a:p>
            <a:r>
              <a:rPr lang="en-US" b="1" dirty="0"/>
              <a:t>Are we are snapping back to the 'old' practice</a:t>
            </a:r>
            <a:endParaRPr lang="en-US" dirty="0">
              <a:cs typeface="Calibri"/>
            </a:endParaRPr>
          </a:p>
          <a:p>
            <a:endParaRPr lang="en-US" dirty="0"/>
          </a:p>
          <a:p>
            <a:r>
              <a:rPr lang="en-US" b="1" dirty="0"/>
              <a:t>Can we remove some things?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14</a:t>
            </a:fld>
            <a:endParaRPr lang="en-GB"/>
          </a:p>
        </p:txBody>
      </p:sp>
    </p:spTree>
    <p:extLst>
      <p:ext uri="{BB962C8B-B14F-4D97-AF65-F5344CB8AC3E}">
        <p14:creationId xmlns:p14="http://schemas.microsoft.com/office/powerpoint/2010/main" val="9335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yourself   "Why did we go through all that to get back here"</a:t>
            </a:r>
          </a:p>
          <a:p>
            <a:endParaRPr lang="en-US" dirty="0">
              <a:cs typeface="Calibri"/>
            </a:endParaRPr>
          </a:p>
          <a:p>
            <a:r>
              <a:rPr lang="en-US" dirty="0">
                <a:cs typeface="Calibri"/>
              </a:rPr>
              <a:t>What were the key elements of this forced experiment</a:t>
            </a:r>
          </a:p>
          <a:p>
            <a:endParaRPr lang="en-US" dirty="0">
              <a:cs typeface="Calibri"/>
            </a:endParaRPr>
          </a:p>
          <a:p>
            <a:r>
              <a:rPr lang="en-US" dirty="0"/>
              <a:t>What were the 'high water marks that were forced by COVID that are opportunities </a:t>
            </a:r>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15</a:t>
            </a:fld>
            <a:endParaRPr lang="en-GB"/>
          </a:p>
        </p:txBody>
      </p:sp>
    </p:spTree>
    <p:extLst>
      <p:ext uri="{BB962C8B-B14F-4D97-AF65-F5344CB8AC3E}">
        <p14:creationId xmlns:p14="http://schemas.microsoft.com/office/powerpoint/2010/main" val="354479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30 seconds per response</a:t>
            </a:r>
          </a:p>
          <a:p>
            <a:r>
              <a:rPr lang="en-US">
                <a:cs typeface="Calibri"/>
              </a:rPr>
              <a:t>Breakout room</a:t>
            </a:r>
          </a:p>
        </p:txBody>
      </p:sp>
      <p:sp>
        <p:nvSpPr>
          <p:cNvPr id="4" name="Slide Number Placeholder 3"/>
          <p:cNvSpPr>
            <a:spLocks noGrp="1"/>
          </p:cNvSpPr>
          <p:nvPr>
            <p:ph type="sldNum" sz="quarter" idx="5"/>
          </p:nvPr>
        </p:nvSpPr>
        <p:spPr/>
        <p:txBody>
          <a:bodyPr/>
          <a:lstStyle/>
          <a:p>
            <a:fld id="{B4275CD0-678F-402D-A77E-66B9DCFB354C}" type="slidenum">
              <a:rPr lang="en-GB" smtClean="0"/>
              <a:t>18</a:t>
            </a:fld>
            <a:endParaRPr lang="en-GB"/>
          </a:p>
        </p:txBody>
      </p:sp>
    </p:spTree>
    <p:extLst>
      <p:ext uri="{BB962C8B-B14F-4D97-AF65-F5344CB8AC3E}">
        <p14:creationId xmlns:p14="http://schemas.microsoft.com/office/powerpoint/2010/main" val="2285299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International Council of Education Advisers Report 2018-2020 - </a:t>
            </a:r>
            <a:r>
              <a:rPr lang="en-GB" err="1">
                <a:hlinkClick r:id="rId3"/>
              </a:rPr>
              <a:t>gov.scot</a:t>
            </a:r>
            <a:r>
              <a:rPr lang="en-GB">
                <a:hlinkClick r:id="rId3"/>
              </a:rPr>
              <a:t> (www.gov.scot)</a:t>
            </a:r>
            <a:endParaRPr lang="en-GB"/>
          </a:p>
        </p:txBody>
      </p:sp>
      <p:sp>
        <p:nvSpPr>
          <p:cNvPr id="4" name="Slide Number Placeholder 3"/>
          <p:cNvSpPr>
            <a:spLocks noGrp="1"/>
          </p:cNvSpPr>
          <p:nvPr>
            <p:ph type="sldNum" sz="quarter" idx="10"/>
          </p:nvPr>
        </p:nvSpPr>
        <p:spPr/>
        <p:txBody>
          <a:bodyPr/>
          <a:lstStyle/>
          <a:p>
            <a:fld id="{B4275CD0-678F-402D-A77E-66B9DCFB354C}" type="slidenum">
              <a:rPr lang="en-GB" smtClean="0"/>
              <a:t>19</a:t>
            </a:fld>
            <a:endParaRPr lang="en-GB"/>
          </a:p>
        </p:txBody>
      </p:sp>
    </p:spTree>
    <p:extLst>
      <p:ext uri="{BB962C8B-B14F-4D97-AF65-F5344CB8AC3E}">
        <p14:creationId xmlns:p14="http://schemas.microsoft.com/office/powerpoint/2010/main" val="2218497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a:t>We think that it is very important to look at the ongoing</a:t>
            </a:r>
            <a:r>
              <a:rPr lang="en-GB" baseline="0"/>
              <a:t> relevance of the 4 capacities.</a:t>
            </a:r>
          </a:p>
          <a:p>
            <a:r>
              <a:rPr lang="en-GB" baseline="0"/>
              <a:t>Does the quote from the WEF resonate with your. It reinforces the argument for restating the importance of the 4 capacities and the skills and attributes that underpin these which also dovetail with the Skills 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a:solidFill>
                  <a:srgbClr val="0563C1"/>
                </a:solidFill>
                <a:latin typeface="Arial" panose="020B0604020202020204" pitchFamily="34" charset="0"/>
                <a:ea typeface="Calibri" panose="020F0502020204030204" pitchFamily="34" charset="0"/>
                <a:hlinkClick r:id="rId3"/>
              </a:rPr>
              <a:t>https://www.weforum.org/agenda/2020/09/future-of-education-system-covid-19/</a:t>
            </a:r>
            <a:endParaRPr lang="en-GB" sz="1600">
              <a:latin typeface="Calibri" panose="020F0502020204030204" pitchFamily="34" charset="0"/>
              <a:ea typeface="Calibri" panose="020F0502020204030204" pitchFamily="34" charset="0"/>
            </a:endParaRPr>
          </a:p>
          <a:p>
            <a:r>
              <a:rPr lang="en-GB" baseline="0"/>
              <a:t>Background on Skills 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4"/>
              </a:rPr>
              <a:t>https://www.skillsdevelopmentscotland.co.uk/what-we-do/skills-planning/skills4-0/</a:t>
            </a:r>
            <a:endParaRPr lang="en-GB"/>
          </a:p>
          <a:p>
            <a:endParaRPr lang="en-GB">
              <a:cs typeface="Calibri" panose="020F0502020204030204"/>
            </a:endParaRPr>
          </a:p>
          <a:p>
            <a:r>
              <a:rPr lang="en-GB">
                <a:hlinkClick r:id="rId5"/>
              </a:rPr>
              <a:t>skills-40_a-skills-model.pdf (skillsdevelopmentscotland.co.uk)</a:t>
            </a:r>
            <a:endParaRPr lang="en-GB"/>
          </a:p>
          <a:p>
            <a:r>
              <a:rPr lang="en-GB">
                <a:hlinkClick r:id="rId6"/>
              </a:rPr>
              <a:t>1451_skills-toolkit-phase-1-_guidance-paper_v4-002-final.pdf (skillsdevelopmentscotland.co.uk)</a:t>
            </a:r>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20</a:t>
            </a:fld>
            <a:endParaRPr lang="en-GB"/>
          </a:p>
        </p:txBody>
      </p:sp>
    </p:spTree>
    <p:extLst>
      <p:ext uri="{BB962C8B-B14F-4D97-AF65-F5344CB8AC3E}">
        <p14:creationId xmlns:p14="http://schemas.microsoft.com/office/powerpoint/2010/main" val="338485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Post the link to the video in the chat pane</a:t>
            </a:r>
          </a:p>
          <a:p>
            <a:pPr>
              <a:defRPr/>
            </a:pPr>
            <a:r>
              <a:rPr lang="en-GB" dirty="0">
                <a:hlinkClick r:id="rId3"/>
              </a:rPr>
              <a:t>Why Creativity Matters (vimeo.com)</a:t>
            </a:r>
            <a:endParaRPr lang="en-GB" dirty="0"/>
          </a:p>
          <a:p>
            <a:pPr>
              <a:defRPr/>
            </a:pPr>
            <a:endParaRPr lang="en-GB" dirty="0">
              <a:solidFill>
                <a:srgbClr val="000000"/>
              </a:solidFill>
              <a:latin typeface="Calibri" panose="020F0502020204030204"/>
              <a:cs typeface="Calibri" panose="020F0502020204030204"/>
            </a:endParaRPr>
          </a:p>
          <a:p>
            <a:pPr>
              <a:defRPr/>
            </a:pPr>
            <a:r>
              <a:rPr lang="en-GB" dirty="0">
                <a:solidFill>
                  <a:srgbClr val="000000"/>
                </a:solidFill>
                <a:latin typeface="Calibri" panose="020F0502020204030204"/>
                <a:cs typeface="Calibri" panose="020F0502020204030204"/>
              </a:rPr>
              <a:t>Ken Robinson "Do schools kill creativity"</a:t>
            </a:r>
          </a:p>
          <a:p>
            <a:pPr>
              <a:defRPr/>
            </a:pPr>
            <a:endParaRPr lang="en-GB">
              <a:solidFill>
                <a:srgbClr val="1A2E3B"/>
              </a:solidFill>
              <a:latin typeface="Helvetica Neue" panose="02000503000000020004" pitchFamily="2"/>
            </a:endParaRPr>
          </a:p>
          <a:p>
            <a:pPr>
              <a:defRPr/>
            </a:pPr>
            <a:r>
              <a:rPr lang="en-GB" dirty="0">
                <a:hlinkClick r:id="rId4"/>
              </a:rPr>
              <a:t>Pasi-Sahlberg.pdf (greenschool.org)</a:t>
            </a:r>
          </a:p>
          <a:p>
            <a:pPr>
              <a:defRPr/>
            </a:pPr>
            <a:r>
              <a:rPr lang="en-GB" dirty="0"/>
              <a:t>The three of the most complicated barriers — competition, standardisation and test-based accountability — that commonly prevent schools focusing more on developing students’ creative knowledge, skills and habits of mind. </a:t>
            </a:r>
          </a:p>
          <a:p>
            <a:pPr>
              <a:defRPr/>
            </a:pPr>
            <a:r>
              <a:rPr lang="en-GB" dirty="0"/>
              <a:t>The three most important enabling factors — collaboration, risk-taking and learning to be wrong — are presented as the general conditions of change</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Enablers: Collaboration, risk-taking and learn to be wrong</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Barriers: competition, standardisation, test-based accountability</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21</a:t>
            </a:fld>
            <a:endParaRPr lang="en-GB"/>
          </a:p>
        </p:txBody>
      </p:sp>
    </p:spTree>
    <p:extLst>
      <p:ext uri="{BB962C8B-B14F-4D97-AF65-F5344CB8AC3E}">
        <p14:creationId xmlns:p14="http://schemas.microsoft.com/office/powerpoint/2010/main" val="2529932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where can IDL play a part</a:t>
            </a:r>
          </a:p>
        </p:txBody>
      </p:sp>
      <p:sp>
        <p:nvSpPr>
          <p:cNvPr id="4" name="Slide Number Placeholder 3"/>
          <p:cNvSpPr>
            <a:spLocks noGrp="1"/>
          </p:cNvSpPr>
          <p:nvPr>
            <p:ph type="sldNum" sz="quarter" idx="5"/>
          </p:nvPr>
        </p:nvSpPr>
        <p:spPr/>
        <p:txBody>
          <a:bodyPr/>
          <a:lstStyle/>
          <a:p>
            <a:fld id="{B4275CD0-678F-402D-A77E-66B9DCFB354C}" type="slidenum">
              <a:rPr lang="en-GB" smtClean="0"/>
              <a:t>22</a:t>
            </a:fld>
            <a:endParaRPr lang="en-GB"/>
          </a:p>
        </p:txBody>
      </p:sp>
    </p:spTree>
    <p:extLst>
      <p:ext uri="{BB962C8B-B14F-4D97-AF65-F5344CB8AC3E}">
        <p14:creationId xmlns:p14="http://schemas.microsoft.com/office/powerpoint/2010/main" val="260840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the compass points; Attitudes, Knowledge, Skills, Values</a:t>
            </a:r>
          </a:p>
          <a:p>
            <a:r>
              <a:rPr lang="en-US" dirty="0">
                <a:cs typeface="Calibri"/>
              </a:rPr>
              <a:t>Dark</a:t>
            </a:r>
            <a:r>
              <a:rPr lang="en-US" baseline="0" dirty="0">
                <a:cs typeface="Calibri"/>
              </a:rPr>
              <a:t> blue circle Transformative competencies, Creating new value, Reconciling tensions and differences, Taking responsibility</a:t>
            </a:r>
          </a:p>
          <a:p>
            <a:r>
              <a:rPr lang="en-US" baseline="0" dirty="0">
                <a:cs typeface="Calibri"/>
              </a:rPr>
              <a:t>Around the circle: Student agency, Co agency – pupils, peers parents community,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hlinkClick r:id="rId3"/>
              </a:rPr>
              <a:t>About - </a:t>
            </a:r>
            <a:r>
              <a:rPr lang="en-GB" sz="1200" b="0" u="sng" kern="1200" dirty="0">
                <a:solidFill>
                  <a:schemeClr val="tx1"/>
                </a:solidFill>
                <a:effectLst/>
                <a:latin typeface="+mn-lt"/>
                <a:ea typeface="+mn-ea"/>
                <a:cs typeface="+mn-cs"/>
                <a:hlinkClick r:id="rId3"/>
              </a:rPr>
              <a:t>OECD</a:t>
            </a:r>
            <a:r>
              <a:rPr lang="en-GB" sz="1200" b="1" u="sng" kern="1200" dirty="0">
                <a:solidFill>
                  <a:schemeClr val="tx1"/>
                </a:solidFill>
                <a:effectLst/>
                <a:latin typeface="+mn-lt"/>
                <a:ea typeface="+mn-ea"/>
                <a:cs typeface="+mn-cs"/>
                <a:hlinkClick r:id="rId3"/>
              </a:rPr>
              <a:t> </a:t>
            </a:r>
            <a:r>
              <a:rPr lang="en-GB" sz="1200" b="0" u="sng" kern="1200" dirty="0">
                <a:solidFill>
                  <a:schemeClr val="tx1"/>
                </a:solidFill>
                <a:effectLst/>
                <a:latin typeface="+mn-lt"/>
                <a:ea typeface="+mn-ea"/>
                <a:cs typeface="+mn-cs"/>
                <a:hlinkClick r:id="rId3"/>
              </a:rPr>
              <a:t>Future</a:t>
            </a:r>
            <a:r>
              <a:rPr lang="en-GB" sz="1200" b="1" u="sng" kern="1200" dirty="0">
                <a:solidFill>
                  <a:schemeClr val="tx1"/>
                </a:solidFill>
                <a:effectLst/>
                <a:latin typeface="+mn-lt"/>
                <a:ea typeface="+mn-ea"/>
                <a:cs typeface="+mn-cs"/>
                <a:hlinkClick r:id="rId3"/>
              </a:rPr>
              <a:t> of </a:t>
            </a:r>
            <a:r>
              <a:rPr lang="en-GB" sz="1200" b="0" u="sng" kern="1200" dirty="0">
                <a:solidFill>
                  <a:schemeClr val="tx1"/>
                </a:solidFill>
                <a:effectLst/>
                <a:latin typeface="+mn-lt"/>
                <a:ea typeface="+mn-ea"/>
                <a:cs typeface="+mn-cs"/>
                <a:hlinkClick r:id="rId3"/>
              </a:rPr>
              <a:t>Education</a:t>
            </a:r>
            <a:r>
              <a:rPr lang="en-GB" sz="1200" b="1" u="sng" kern="1200" dirty="0">
                <a:solidFill>
                  <a:schemeClr val="tx1"/>
                </a:solidFill>
                <a:effectLst/>
                <a:latin typeface="+mn-lt"/>
                <a:ea typeface="+mn-ea"/>
                <a:cs typeface="+mn-cs"/>
                <a:hlinkClick r:id="rId3"/>
              </a:rPr>
              <a:t> and </a:t>
            </a:r>
            <a:r>
              <a:rPr lang="en-GB" sz="1200" b="0" u="sng" kern="1200" dirty="0">
                <a:solidFill>
                  <a:schemeClr val="tx1"/>
                </a:solidFill>
                <a:effectLst/>
                <a:latin typeface="+mn-lt"/>
                <a:ea typeface="+mn-ea"/>
                <a:cs typeface="+mn-cs"/>
                <a:hlinkClick r:id="rId3"/>
              </a:rPr>
              <a:t>Skills</a:t>
            </a:r>
            <a:r>
              <a:rPr lang="en-GB" sz="1200" b="1" u="sng" kern="1200" dirty="0">
                <a:solidFill>
                  <a:schemeClr val="tx1"/>
                </a:solidFill>
                <a:effectLst/>
                <a:latin typeface="+mn-lt"/>
                <a:ea typeface="+mn-ea"/>
                <a:cs typeface="+mn-cs"/>
                <a:hlinkClick r:id="rId3"/>
              </a:rPr>
              <a:t> </a:t>
            </a:r>
            <a:r>
              <a:rPr lang="en-GB" sz="1200" b="0" u="sng" kern="1200" dirty="0">
                <a:solidFill>
                  <a:schemeClr val="tx1"/>
                </a:solidFill>
                <a:effectLst/>
                <a:latin typeface="+mn-lt"/>
                <a:ea typeface="+mn-ea"/>
                <a:cs typeface="+mn-cs"/>
                <a:hlinkClick r:id="rId3"/>
              </a:rPr>
              <a:t>2030</a:t>
            </a:r>
            <a:endParaRPr lang="en-GB" sz="1200" kern="1200" dirty="0">
              <a:solidFill>
                <a:schemeClr val="tx1"/>
              </a:solidFill>
              <a:effectLst/>
              <a:latin typeface="+mn-lt"/>
              <a:ea typeface="+mn-ea"/>
              <a:cs typeface="+mn-cs"/>
            </a:endParaRPr>
          </a:p>
          <a:p>
            <a:endParaRPr lang="en-GB" u="sng" dirty="0">
              <a:cs typeface="Calibri"/>
            </a:endParaRPr>
          </a:p>
          <a:p>
            <a:r>
              <a:rPr lang="en-GB" dirty="0">
                <a:cs typeface="Calibri"/>
              </a:rPr>
              <a:t>Could IDL reduce curriculum overload by focussing on conceptual understanding  and 'big ideas'</a:t>
            </a:r>
          </a:p>
          <a:p>
            <a:r>
              <a:rPr lang="en-GB" dirty="0">
                <a:hlinkClick r:id="rId4"/>
              </a:rPr>
              <a:t>Curriculum Overload : A Way Forward | OECD iLibrary (oecd-ilibrary.org)</a:t>
            </a:r>
            <a:endParaRPr lang="en-GB">
              <a:cs typeface="Calibri"/>
            </a:endParaRPr>
          </a:p>
          <a:p>
            <a:endParaRPr lang="en-US">
              <a:cs typeface="Calibri"/>
            </a:endParaRPr>
          </a:p>
          <a:p>
            <a:r>
              <a:rPr lang="en-US" dirty="0">
                <a:cs typeface="Calibri"/>
              </a:rPr>
              <a:t>Page 11</a:t>
            </a:r>
            <a:r>
              <a:rPr lang="en-US" baseline="0" dirty="0">
                <a:cs typeface="Calibri"/>
              </a:rPr>
              <a:t> digital, personalized cross cutting to reduce inequality</a:t>
            </a:r>
            <a:endParaRPr lang="en-US" dirty="0">
              <a:cs typeface="Calibri"/>
            </a:endParaRPr>
          </a:p>
          <a:p>
            <a:r>
              <a:rPr lang="en-GB" dirty="0">
                <a:hlinkClick r:id="rId5"/>
              </a:rPr>
              <a:t>Adapting Curriculum to Bridge Equity Gaps: Towards an Inclusive Curriculum | READ online (oecd-ilibrary.org)</a:t>
            </a:r>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23</a:t>
            </a:fld>
            <a:endParaRPr lang="en-GB"/>
          </a:p>
        </p:txBody>
      </p:sp>
    </p:spTree>
    <p:extLst>
      <p:ext uri="{BB962C8B-B14F-4D97-AF65-F5344CB8AC3E}">
        <p14:creationId xmlns:p14="http://schemas.microsoft.com/office/powerpoint/2010/main" val="65303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cs typeface="Calibri"/>
              </a:rPr>
              <a:t>Curriculum making series </a:t>
            </a:r>
          </a:p>
          <a:p>
            <a:r>
              <a:rPr lang="en-GB" dirty="0">
                <a:ea typeface="Calibri"/>
                <a:cs typeface="Calibri"/>
              </a:rPr>
              <a:t>Refreshed narrative; enacted curriculum</a:t>
            </a:r>
          </a:p>
          <a:p>
            <a:endParaRPr lang="en-GB"/>
          </a:p>
          <a:p>
            <a:r>
              <a:rPr lang="en-GB" dirty="0"/>
              <a:t>Harvie, Julie (2020) Interdisciplinary Learning: Addressing the Implementation Gap, Scottish Educational Review 52(2), 48-70</a:t>
            </a:r>
            <a:r>
              <a:rPr lang="en-GB" dirty="0">
                <a:hlinkClick r:id="rId3"/>
              </a:rPr>
              <a:t> 227172.pdf (gla.ac.uk)</a:t>
            </a:r>
            <a:endParaRPr lang="en-GB" dirty="0">
              <a:cs typeface="Calibri"/>
            </a:endParaRPr>
          </a:p>
          <a:p>
            <a:endParaRPr lang="en-GB">
              <a:ea typeface="Calibri"/>
              <a:cs typeface="Calibri"/>
            </a:endParaRPr>
          </a:p>
          <a:p>
            <a:r>
              <a:rPr lang="en-GB" dirty="0"/>
              <a:t>Interdisciplinary Learning: A cognitive-epistemological foundation1 Veronica Boix Mansilla, Project Zero, Harvard Graduate School of Education </a:t>
            </a:r>
            <a:r>
              <a:rPr lang="en-GB" dirty="0">
                <a:hlinkClick r:id="rId4"/>
              </a:rPr>
              <a:t>The point of integration: (harvard.edu)</a:t>
            </a:r>
            <a:endParaRPr lang="en-GB" dirty="0">
              <a:cs typeface="Calibri"/>
              <a:hlinkClick r:id="rId4"/>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1731656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Breakout rooms –group</a:t>
            </a:r>
            <a:r>
              <a:rPr lang="en-GB" baseline="0" dirty="0"/>
              <a:t> 3 or 4</a:t>
            </a:r>
            <a:r>
              <a:rPr lang="en-GB" dirty="0"/>
              <a:t> </a:t>
            </a:r>
            <a:r>
              <a:rPr lang="en-GB" baseline="0" dirty="0"/>
              <a:t> (20 minutes if possible)</a:t>
            </a:r>
            <a:endParaRPr lang="en-GB" dirty="0"/>
          </a:p>
          <a:p>
            <a:r>
              <a:rPr lang="en-GB" b="1" dirty="0"/>
              <a:t>What is the purpose of education. </a:t>
            </a:r>
            <a:br>
              <a:rPr lang="en-GB" b="1" dirty="0">
                <a:cs typeface="+mn-lt"/>
              </a:rPr>
            </a:br>
            <a:r>
              <a:rPr lang="en-GB" b="1" dirty="0"/>
              <a:t>Curriculum for Excellence – what is critical to </a:t>
            </a:r>
            <a:r>
              <a:rPr lang="en-GB" b="1" i="1" dirty="0"/>
              <a:t>reimagine learning and develop in children and YP the capabilities, attitudes, resilience and  skills they need to strive and thrive in the 21st century?</a:t>
            </a:r>
            <a:endParaRPr lang="en-GB" dirty="0"/>
          </a:p>
          <a:p>
            <a:r>
              <a:rPr lang="en-GB" dirty="0"/>
              <a:t>Negotiating</a:t>
            </a:r>
            <a:r>
              <a:rPr lang="en-GB" baseline="0" dirty="0"/>
              <a:t> exercise</a:t>
            </a:r>
            <a:endParaRPr lang="en-GB" baseline="0" dirty="0">
              <a:cs typeface="Calibri"/>
            </a:endParaRPr>
          </a:p>
          <a:p>
            <a:pPr marL="171450" indent="-171450">
              <a:buFont typeface="Arial" panose="020B0604020202020204" pitchFamily="34" charset="0"/>
              <a:buChar char="•"/>
            </a:pPr>
            <a:r>
              <a:rPr lang="en-GB" baseline="0" dirty="0"/>
              <a:t>Think – from you own standpoint what is critical</a:t>
            </a: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Discuss,</a:t>
            </a:r>
            <a:r>
              <a:rPr lang="en-GB" baseline="0" dirty="0"/>
              <a:t> negotiate and </a:t>
            </a:r>
            <a:r>
              <a:rPr lang="en-GB" dirty="0"/>
              <a:t>post it in the section of the group’s</a:t>
            </a:r>
            <a:r>
              <a:rPr lang="en-GB" baseline="0" dirty="0"/>
              <a:t> choosing</a:t>
            </a:r>
            <a:r>
              <a:rPr lang="en-GB" dirty="0"/>
              <a:t> choice. (important, very important or critical)</a:t>
            </a:r>
            <a:endParaRPr lang="en-GB" dirty="0">
              <a:cs typeface="Calibri"/>
            </a:endParaRPr>
          </a:p>
          <a:p>
            <a:pPr marL="171450" indent="-171450">
              <a:buFont typeface="Arial" panose="020B0604020202020204" pitchFamily="34" charset="0"/>
              <a:buChar char="•"/>
            </a:pPr>
            <a:r>
              <a:rPr lang="en-GB" dirty="0"/>
              <a:t>Identify </a:t>
            </a:r>
            <a:r>
              <a:rPr lang="en-GB" b="1" dirty="0"/>
              <a:t>three maximum for the</a:t>
            </a:r>
            <a:r>
              <a:rPr lang="en-GB" b="1" baseline="0" dirty="0"/>
              <a:t> critical section</a:t>
            </a:r>
            <a:endParaRPr lang="en-GB" b="1" dirty="0">
              <a:cs typeface="Calibri"/>
            </a:endParaRPr>
          </a:p>
        </p:txBody>
      </p:sp>
      <p:sp>
        <p:nvSpPr>
          <p:cNvPr id="4" name="Slide Number Placeholder 3"/>
          <p:cNvSpPr>
            <a:spLocks noGrp="1"/>
          </p:cNvSpPr>
          <p:nvPr>
            <p:ph type="sldNum" sz="quarter" idx="10"/>
          </p:nvPr>
        </p:nvSpPr>
        <p:spPr/>
        <p:txBody>
          <a:bodyPr/>
          <a:lstStyle/>
          <a:p>
            <a:fld id="{8FFBFF37-5C9A-4EBF-885F-D7819EC4E3A8}" type="slidenum">
              <a:rPr lang="en-GB" smtClean="0"/>
              <a:t>24</a:t>
            </a:fld>
            <a:endParaRPr lang="en-GB"/>
          </a:p>
        </p:txBody>
      </p:sp>
    </p:spTree>
    <p:extLst>
      <p:ext uri="{BB962C8B-B14F-4D97-AF65-F5344CB8AC3E}">
        <p14:creationId xmlns:p14="http://schemas.microsoft.com/office/powerpoint/2010/main" val="4124039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15 minute </a:t>
            </a:r>
            <a:r>
              <a:rPr lang="en-US"/>
              <a:t>coffee and comfort</a:t>
            </a:r>
          </a:p>
        </p:txBody>
      </p:sp>
      <p:sp>
        <p:nvSpPr>
          <p:cNvPr id="4" name="Slide Number Placeholder 3"/>
          <p:cNvSpPr>
            <a:spLocks noGrp="1"/>
          </p:cNvSpPr>
          <p:nvPr>
            <p:ph type="sldNum" sz="quarter" idx="10"/>
          </p:nvPr>
        </p:nvSpPr>
        <p:spPr/>
        <p:txBody>
          <a:bodyPr/>
          <a:lstStyle/>
          <a:p>
            <a:fld id="{1238C683-9137-4122-84BD-5AA5692D6AF0}" type="slidenum">
              <a:rPr lang="en-GB" smtClean="0"/>
              <a:pPr/>
              <a:t>25</a:t>
            </a:fld>
            <a:endParaRPr lang="en-GB"/>
          </a:p>
        </p:txBody>
      </p:sp>
    </p:spTree>
    <p:extLst>
      <p:ext uri="{BB962C8B-B14F-4D97-AF65-F5344CB8AC3E}">
        <p14:creationId xmlns:p14="http://schemas.microsoft.com/office/powerpoint/2010/main" val="1664519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Possible breakout rooms –group</a:t>
            </a:r>
            <a:r>
              <a:rPr lang="en-GB" baseline="0"/>
              <a:t> 3 or 4</a:t>
            </a:r>
            <a:r>
              <a:rPr lang="en-GB"/>
              <a:t> </a:t>
            </a:r>
            <a:r>
              <a:rPr lang="en-GB" baseline="0"/>
              <a:t> (20 minutes if possible)</a:t>
            </a:r>
            <a:endParaRPr lang="en-GB"/>
          </a:p>
          <a:p>
            <a:r>
              <a:rPr lang="en-GB" sz="1200" b="1">
                <a:solidFill>
                  <a:schemeClr val="accent1">
                    <a:lumMod val="75000"/>
                  </a:schemeClr>
                </a:solidFill>
                <a:latin typeface="+mn-lt"/>
              </a:rPr>
              <a:t>Curriculum for Excellence – </a:t>
            </a:r>
            <a:r>
              <a:rPr lang="en-GB" b="1">
                <a:solidFill>
                  <a:schemeClr val="accent1">
                    <a:lumMod val="75000"/>
                  </a:schemeClr>
                </a:solidFill>
              </a:rPr>
              <a:t>IDL can </a:t>
            </a:r>
            <a:r>
              <a:rPr lang="en-GB" sz="1200" b="1" i="1">
                <a:solidFill>
                  <a:schemeClr val="accent1">
                    <a:lumMod val="75000"/>
                  </a:schemeClr>
                </a:solidFill>
                <a:latin typeface="+mn-lt"/>
                <a:ea typeface="Calibri" panose="020F0502020204030204" pitchFamily="34" charset="0"/>
              </a:rPr>
              <a:t>reimagine learning to equip children </a:t>
            </a:r>
            <a:r>
              <a:rPr lang="en-GB" b="1" i="1">
                <a:solidFill>
                  <a:schemeClr val="accent1">
                    <a:lumMod val="75000"/>
                  </a:schemeClr>
                </a:solidFill>
                <a:ea typeface="Calibri" panose="020F0502020204030204" pitchFamily="34" charset="0"/>
              </a:rPr>
              <a:t>and young people with</a:t>
            </a:r>
            <a:r>
              <a:rPr lang="en-GB" sz="1200" b="1" i="1">
                <a:solidFill>
                  <a:schemeClr val="accent1">
                    <a:lumMod val="75000"/>
                  </a:schemeClr>
                </a:solidFill>
                <a:latin typeface="+mn-lt"/>
                <a:ea typeface="Calibri" panose="020F0502020204030204" pitchFamily="34" charset="0"/>
              </a:rPr>
              <a:t> the skills they need to be productive, life-long learners?</a:t>
            </a:r>
            <a:endParaRPr lang="en-GB" b="1"/>
          </a:p>
        </p:txBody>
      </p:sp>
      <p:sp>
        <p:nvSpPr>
          <p:cNvPr id="4" name="Slide Number Placeholder 3"/>
          <p:cNvSpPr>
            <a:spLocks noGrp="1"/>
          </p:cNvSpPr>
          <p:nvPr>
            <p:ph type="sldNum" sz="quarter" idx="10"/>
          </p:nvPr>
        </p:nvSpPr>
        <p:spPr/>
        <p:txBody>
          <a:bodyPr/>
          <a:lstStyle/>
          <a:p>
            <a:fld id="{8FFBFF37-5C9A-4EBF-885F-D7819EC4E3A8}" type="slidenum">
              <a:rPr lang="en-GB" smtClean="0"/>
              <a:t>26</a:t>
            </a:fld>
            <a:endParaRPr lang="en-GB"/>
          </a:p>
        </p:txBody>
      </p:sp>
    </p:spTree>
    <p:extLst>
      <p:ext uri="{BB962C8B-B14F-4D97-AF65-F5344CB8AC3E}">
        <p14:creationId xmlns:p14="http://schemas.microsoft.com/office/powerpoint/2010/main" val="2962836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During</a:t>
            </a:r>
            <a:r>
              <a:rPr lang="en-US" baseline="0">
                <a:cs typeface="Calibri"/>
              </a:rPr>
              <a:t> the launch of the refreshed narrative in Sept 2019, the above diagram of the 4 </a:t>
            </a:r>
            <a:r>
              <a:rPr lang="en-US">
                <a:cs typeface="Calibri"/>
              </a:rPr>
              <a:t>contexts</a:t>
            </a:r>
            <a:r>
              <a:rPr lang="en-US" baseline="0">
                <a:cs typeface="Calibri"/>
              </a:rPr>
              <a:t> was produced it became apparent that the there were a range of understanding and applications of IDL.</a:t>
            </a:r>
            <a:endParaRPr lang="en-US">
              <a:cs typeface="Calibri"/>
            </a:endParaRPr>
          </a:p>
          <a:p>
            <a:r>
              <a:rPr lang="en-US">
                <a:cs typeface="Calibri"/>
              </a:rPr>
              <a:t>IDL is at the heart of </a:t>
            </a:r>
            <a:r>
              <a:rPr lang="en-US" err="1">
                <a:cs typeface="Calibri"/>
              </a:rPr>
              <a:t>CfE</a:t>
            </a:r>
            <a:r>
              <a:rPr lang="en-US">
                <a:cs typeface="Calibri"/>
              </a:rPr>
              <a:t> but application and quality is inconsistent.</a:t>
            </a:r>
          </a:p>
          <a:p>
            <a:r>
              <a:rPr lang="en-US">
                <a:cs typeface="Calibri"/>
              </a:rPr>
              <a:t>But when done well ….. it is a key way of thinking and learning that has shown  high levels learner engagement and performance</a:t>
            </a:r>
          </a:p>
          <a:p>
            <a:r>
              <a:rPr lang="en-US" err="1">
                <a:cs typeface="Calibri"/>
              </a:rPr>
              <a:t>Emphasised</a:t>
            </a:r>
            <a:r>
              <a:rPr lang="en-US">
                <a:cs typeface="Calibri"/>
              </a:rPr>
              <a:t> in the refreshed narrative. Can provide great opportunities for learning.  achievement,  celebration of  success and confidence building for learners, teachers and the system –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27</a:t>
            </a:fld>
            <a:endParaRPr lang="en-GB"/>
          </a:p>
        </p:txBody>
      </p:sp>
    </p:spTree>
    <p:extLst>
      <p:ext uri="{BB962C8B-B14F-4D97-AF65-F5344CB8AC3E}">
        <p14:creationId xmlns:p14="http://schemas.microsoft.com/office/powerpoint/2010/main" val="971645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1">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28</a:t>
            </a:fld>
            <a:endParaRPr lang="en-GB"/>
          </a:p>
        </p:txBody>
      </p:sp>
    </p:spTree>
    <p:extLst>
      <p:ext uri="{BB962C8B-B14F-4D97-AF65-F5344CB8AC3E}">
        <p14:creationId xmlns:p14="http://schemas.microsoft.com/office/powerpoint/2010/main" val="1164700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session 2019/20, Education Scotland has worked with </a:t>
            </a:r>
            <a:r>
              <a:rPr lang="en-US" b="1" dirty="0">
                <a:hlinkClick r:id="rId3"/>
              </a:rPr>
              <a:t>No Tosh</a:t>
            </a:r>
            <a:r>
              <a:rPr lang="en-US" dirty="0"/>
              <a:t>, practitioners and partners using a design-thinking process to understand how we can </a:t>
            </a:r>
            <a:r>
              <a:rPr lang="en-US" dirty="0" err="1"/>
              <a:t>realise</a:t>
            </a:r>
            <a:r>
              <a:rPr lang="en-US" dirty="0"/>
              <a:t> our ambitions for IDL.</a:t>
            </a:r>
          </a:p>
          <a:p>
            <a:r>
              <a:rPr lang="en-US" dirty="0"/>
              <a:t>Download paper: </a:t>
            </a:r>
            <a:r>
              <a:rPr lang="en-US" b="1" dirty="0">
                <a:hlinkClick r:id="rId4"/>
              </a:rPr>
              <a:t>PDF file: Interdisciplinary Learning: ambitious learning for a complex world</a:t>
            </a:r>
            <a:r>
              <a:rPr lang="en-US" dirty="0"/>
              <a:t>.</a:t>
            </a:r>
            <a:endParaRPr lang="en-GB" dirty="0"/>
          </a:p>
          <a:p>
            <a:r>
              <a:rPr lang="en-US" dirty="0"/>
              <a:t>In session 2020/21, we will build on the thinking and suggestions in the paper. This will include co-creating tools, resources and practices that build on the thinking and principles in the paper. We will share examples of how schools and partners are being ambitious through the development of bold IDL experiences.</a:t>
            </a:r>
            <a:endParaRPr lang="en-GB" dirty="0"/>
          </a:p>
          <a:p>
            <a:r>
              <a:rPr lang="en-US" dirty="0"/>
              <a:t>We want to use this current period as an opportunity to begin the re-focus on IDL and what it can offer our children and young people. Now, maybe more than ever, schools need to be places where young people learn and develop rich knowledge and the skills to thrive in a future which is increasingly unpredictable.</a:t>
            </a:r>
            <a:endParaRPr lang="en-GB" dirty="0"/>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29</a:t>
            </a:fld>
            <a:endParaRPr lang="en-GB"/>
          </a:p>
        </p:txBody>
      </p:sp>
    </p:spTree>
    <p:extLst>
      <p:ext uri="{BB962C8B-B14F-4D97-AF65-F5344CB8AC3E}">
        <p14:creationId xmlns:p14="http://schemas.microsoft.com/office/powerpoint/2010/main" val="116373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long standing definition of </a:t>
            </a:r>
            <a:r>
              <a:rPr lang="en-GB" err="1"/>
              <a:t>IDL</a:t>
            </a:r>
            <a:r>
              <a:rPr lang="en-GB"/>
              <a:t> from</a:t>
            </a:r>
            <a:r>
              <a:rPr lang="en-GB" baseline="0"/>
              <a:t> </a:t>
            </a:r>
            <a:r>
              <a:rPr lang="en-GB" baseline="0" err="1"/>
              <a:t>CfE</a:t>
            </a:r>
            <a:endParaRPr lang="en-GB"/>
          </a:p>
        </p:txBody>
      </p:sp>
      <p:sp>
        <p:nvSpPr>
          <p:cNvPr id="4" name="Slide Number Placeholder 3"/>
          <p:cNvSpPr>
            <a:spLocks noGrp="1"/>
          </p:cNvSpPr>
          <p:nvPr>
            <p:ph type="sldNum" sz="quarter" idx="10"/>
          </p:nvPr>
        </p:nvSpPr>
        <p:spPr/>
        <p:txBody>
          <a:bodyPr/>
          <a:lstStyle/>
          <a:p>
            <a:fld id="{B4275CD0-678F-402D-A77E-66B9DCFB354C}" type="slidenum">
              <a:rPr lang="en-GB" smtClean="0"/>
              <a:t>30</a:t>
            </a:fld>
            <a:endParaRPr lang="en-GB"/>
          </a:p>
        </p:txBody>
      </p:sp>
    </p:spTree>
    <p:extLst>
      <p:ext uri="{BB962C8B-B14F-4D97-AF65-F5344CB8AC3E}">
        <p14:creationId xmlns:p14="http://schemas.microsoft.com/office/powerpoint/2010/main" val="46675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chat pane and on screen discussion</a:t>
            </a:r>
            <a:endParaRPr lang="en-US"/>
          </a:p>
          <a:p>
            <a:r>
              <a:rPr lang="en-US">
                <a:cs typeface="Calibri"/>
              </a:rPr>
              <a:t>A basket of fruit, fruit salad and the fruit smoothie</a:t>
            </a:r>
          </a:p>
          <a:p>
            <a:endParaRPr lang="en-US">
              <a:cs typeface="Calibri"/>
            </a:endParaRPr>
          </a:p>
          <a:p>
            <a:r>
              <a:rPr lang="en-US">
                <a:cs typeface="Calibri"/>
              </a:rPr>
              <a:t>Discuss which image represents your view of </a:t>
            </a:r>
            <a:r>
              <a:rPr lang="en-US" err="1">
                <a:cs typeface="Calibri"/>
              </a:rPr>
              <a:t>IDL</a:t>
            </a:r>
            <a:r>
              <a:rPr lang="en-US">
                <a:cs typeface="Calibri"/>
              </a:rPr>
              <a:t> and how is this differs from the others</a:t>
            </a:r>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31</a:t>
            </a:fld>
            <a:endParaRPr lang="en-GB"/>
          </a:p>
        </p:txBody>
      </p:sp>
    </p:spTree>
    <p:extLst>
      <p:ext uri="{BB962C8B-B14F-4D97-AF65-F5344CB8AC3E}">
        <p14:creationId xmlns:p14="http://schemas.microsoft.com/office/powerpoint/2010/main" val="880344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a:t>Defining and agreeing what </a:t>
            </a:r>
            <a:r>
              <a:rPr lang="en-GB" sz="1100" err="1"/>
              <a:t>IDL</a:t>
            </a:r>
            <a:r>
              <a:rPr lang="en-GB" sz="1100"/>
              <a:t> is has been a source of discussion for some time and has an impact on its implementation in practice. </a:t>
            </a:r>
          </a:p>
          <a:p>
            <a:pPr marL="158750" indent="0">
              <a:buNone/>
            </a:pPr>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32</a:t>
            </a:fld>
            <a:endParaRPr lang="en-GB"/>
          </a:p>
        </p:txBody>
      </p:sp>
    </p:spTree>
    <p:extLst>
      <p:ext uri="{BB962C8B-B14F-4D97-AF65-F5344CB8AC3E}">
        <p14:creationId xmlns:p14="http://schemas.microsoft.com/office/powerpoint/2010/main" val="3323996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Direct lift from the thought paper - </a:t>
            </a:r>
          </a:p>
        </p:txBody>
      </p:sp>
      <p:sp>
        <p:nvSpPr>
          <p:cNvPr id="4" name="Slide Number Placeholder 3"/>
          <p:cNvSpPr>
            <a:spLocks noGrp="1"/>
          </p:cNvSpPr>
          <p:nvPr>
            <p:ph type="sldNum" sz="quarter" idx="10"/>
          </p:nvPr>
        </p:nvSpPr>
        <p:spPr/>
        <p:txBody>
          <a:bodyPr/>
          <a:lstStyle/>
          <a:p>
            <a:fld id="{0536402A-021D-4014-AD9E-B197791A7B5A}" type="slidenum">
              <a:rPr lang="en-GB" smtClean="0"/>
              <a:t>33</a:t>
            </a:fld>
            <a:endParaRPr lang="en-GB"/>
          </a:p>
        </p:txBody>
      </p:sp>
    </p:spTree>
    <p:extLst>
      <p:ext uri="{BB962C8B-B14F-4D97-AF65-F5344CB8AC3E}">
        <p14:creationId xmlns:p14="http://schemas.microsoft.com/office/powerpoint/2010/main" val="300068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275CD0-678F-402D-A77E-66B9DCFB354C}" type="slidenum">
              <a:rPr lang="en-GB" smtClean="0"/>
              <a:t>4</a:t>
            </a:fld>
            <a:endParaRPr lang="en-GB"/>
          </a:p>
        </p:txBody>
      </p:sp>
    </p:spTree>
    <p:extLst>
      <p:ext uri="{BB962C8B-B14F-4D97-AF65-F5344CB8AC3E}">
        <p14:creationId xmlns:p14="http://schemas.microsoft.com/office/powerpoint/2010/main" val="328262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34</a:t>
            </a:fld>
            <a:endParaRPr lang="en-GB"/>
          </a:p>
        </p:txBody>
      </p:sp>
    </p:spTree>
    <p:extLst>
      <p:ext uri="{BB962C8B-B14F-4D97-AF65-F5344CB8AC3E}">
        <p14:creationId xmlns:p14="http://schemas.microsoft.com/office/powerpoint/2010/main" val="116516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 as</a:t>
            </a:r>
            <a:r>
              <a:rPr lang="en-US" baseline="0">
                <a:cs typeface="Calibri"/>
              </a:rPr>
              <a:t> a provocation for breakout room</a:t>
            </a:r>
            <a:endParaRPr lang="en-US"/>
          </a:p>
          <a:p>
            <a:r>
              <a:rPr lang="en-US">
                <a:cs typeface="Calibri"/>
              </a:rPr>
              <a:t>Choose a statement</a:t>
            </a:r>
          </a:p>
          <a:p>
            <a:r>
              <a:rPr lang="en-US">
                <a:cs typeface="Calibri"/>
              </a:rPr>
              <a:t>Do you agree, disagree or a bit of both.</a:t>
            </a:r>
          </a:p>
          <a:p>
            <a:endParaRPr lang="en-US">
              <a:cs typeface="Calibri"/>
            </a:endParaRPr>
          </a:p>
          <a:p>
            <a:r>
              <a:rPr lang="en-US">
                <a:cs typeface="Calibri"/>
              </a:rPr>
              <a:t>Explain your reasoning in the breakout room with colleagues</a:t>
            </a:r>
          </a:p>
          <a:p>
            <a:r>
              <a:rPr lang="en-US">
                <a:cs typeface="Calibri"/>
              </a:rPr>
              <a:t>What</a:t>
            </a:r>
            <a:r>
              <a:rPr lang="en-US" baseline="0">
                <a:cs typeface="Calibri"/>
              </a:rPr>
              <a:t> are the defining characteristics of </a:t>
            </a:r>
            <a:r>
              <a:rPr lang="en-US" baseline="0" err="1">
                <a:cs typeface="Calibri"/>
              </a:rPr>
              <a:t>IDL</a:t>
            </a:r>
            <a:r>
              <a:rPr lang="en-US" baseline="0">
                <a:cs typeface="Calibri"/>
              </a:rPr>
              <a:t> – develop your own </a:t>
            </a:r>
            <a:r>
              <a:rPr lang="en-US" baseline="0" err="1">
                <a:cs typeface="Calibri"/>
              </a:rPr>
              <a:t>charcteristics</a:t>
            </a:r>
            <a:endParaRPr lang="en-US" baseline="0">
              <a:cs typeface="Calibri"/>
            </a:endParaRPr>
          </a:p>
          <a:p>
            <a:r>
              <a:rPr lang="en-US" baseline="0">
                <a:cs typeface="Calibri"/>
              </a:rPr>
              <a:t>Record your thoughts a diamond nine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35</a:t>
            </a:fld>
            <a:endParaRPr lang="en-GB"/>
          </a:p>
        </p:txBody>
      </p:sp>
    </p:spTree>
    <p:extLst>
      <p:ext uri="{BB962C8B-B14F-4D97-AF65-F5344CB8AC3E}">
        <p14:creationId xmlns:p14="http://schemas.microsoft.com/office/powerpoint/2010/main" val="215789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 as</a:t>
            </a:r>
            <a:r>
              <a:rPr lang="en-US" baseline="0">
                <a:cs typeface="Calibri"/>
              </a:rPr>
              <a:t> a the statements from the previous slide as your provocation for breakout room</a:t>
            </a:r>
            <a:endParaRPr lang="en-US"/>
          </a:p>
          <a:p>
            <a:r>
              <a:rPr lang="en-US">
                <a:cs typeface="Calibri"/>
              </a:rPr>
              <a:t>Choose a statement</a:t>
            </a:r>
          </a:p>
          <a:p>
            <a:r>
              <a:rPr lang="en-US">
                <a:cs typeface="Calibri"/>
              </a:rPr>
              <a:t>Do you agree, disagree or a bit of both.</a:t>
            </a:r>
          </a:p>
          <a:p>
            <a:r>
              <a:rPr lang="en-US">
                <a:cs typeface="Calibri"/>
              </a:rPr>
              <a:t>Should it go into your diamond</a:t>
            </a:r>
            <a:r>
              <a:rPr lang="en-US" baseline="0">
                <a:cs typeface="Calibri"/>
              </a:rPr>
              <a:t> nine</a:t>
            </a:r>
            <a:endParaRPr lang="en-US">
              <a:cs typeface="Calibri"/>
            </a:endParaRPr>
          </a:p>
          <a:p>
            <a:endParaRPr lang="en-US">
              <a:cs typeface="Calibri"/>
            </a:endParaRPr>
          </a:p>
          <a:p>
            <a:r>
              <a:rPr lang="en-US">
                <a:cs typeface="Calibri"/>
              </a:rPr>
              <a:t>Explain your reasoning in the breakout room with colleagues</a:t>
            </a:r>
          </a:p>
          <a:p>
            <a:r>
              <a:rPr lang="en-US">
                <a:cs typeface="Calibri"/>
              </a:rPr>
              <a:t>What</a:t>
            </a:r>
            <a:r>
              <a:rPr lang="en-US" baseline="0">
                <a:cs typeface="Calibri"/>
              </a:rPr>
              <a:t> are the defining characteristics of </a:t>
            </a:r>
            <a:r>
              <a:rPr lang="en-US" baseline="0" err="1">
                <a:cs typeface="Calibri"/>
              </a:rPr>
              <a:t>IDL</a:t>
            </a:r>
            <a:r>
              <a:rPr lang="en-US" baseline="0">
                <a:cs typeface="Calibri"/>
              </a:rPr>
              <a:t> – develop your own </a:t>
            </a:r>
            <a:r>
              <a:rPr lang="en-US" baseline="0" err="1">
                <a:cs typeface="Calibri"/>
              </a:rPr>
              <a:t>charcteristics</a:t>
            </a:r>
            <a:endParaRPr lang="en-US" baseline="0">
              <a:cs typeface="Calibri"/>
            </a:endParaRPr>
          </a:p>
          <a:p>
            <a:r>
              <a:rPr lang="en-US" baseline="0">
                <a:cs typeface="Calibri"/>
              </a:rPr>
              <a:t>Record your thoughts a diamond nine</a:t>
            </a:r>
            <a:endParaRPr lang="en-US">
              <a:cs typeface="Calibri"/>
            </a:endParaRPr>
          </a:p>
        </p:txBody>
      </p:sp>
      <p:sp>
        <p:nvSpPr>
          <p:cNvPr id="4" name="Slide Number Placeholder 3"/>
          <p:cNvSpPr>
            <a:spLocks noGrp="1"/>
          </p:cNvSpPr>
          <p:nvPr>
            <p:ph type="sldNum" sz="quarter" idx="10"/>
          </p:nvPr>
        </p:nvSpPr>
        <p:spPr/>
        <p:txBody>
          <a:bodyPr/>
          <a:lstStyle/>
          <a:p>
            <a:fld id="{0536402A-021D-4014-AD9E-B197791A7B5A}" type="slidenum">
              <a:rPr lang="en-GB" smtClean="0"/>
              <a:t>36</a:t>
            </a:fld>
            <a:endParaRPr lang="en-GB"/>
          </a:p>
        </p:txBody>
      </p:sp>
    </p:spTree>
    <p:extLst>
      <p:ext uri="{BB962C8B-B14F-4D97-AF65-F5344CB8AC3E}">
        <p14:creationId xmlns:p14="http://schemas.microsoft.com/office/powerpoint/2010/main" val="3665851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37</a:t>
            </a:fld>
            <a:endParaRPr lang="en-GB"/>
          </a:p>
        </p:txBody>
      </p:sp>
    </p:spTree>
    <p:extLst>
      <p:ext uri="{BB962C8B-B14F-4D97-AF65-F5344CB8AC3E}">
        <p14:creationId xmlns:p14="http://schemas.microsoft.com/office/powerpoint/2010/main" val="1517237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38</a:t>
            </a:fld>
            <a:endParaRPr lang="en-GB"/>
          </a:p>
        </p:txBody>
      </p:sp>
    </p:spTree>
    <p:extLst>
      <p:ext uri="{BB962C8B-B14F-4D97-AF65-F5344CB8AC3E}">
        <p14:creationId xmlns:p14="http://schemas.microsoft.com/office/powerpoint/2010/main" val="3020195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DA4A2-B67B-EF43-813F-CAF89F0DB1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374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41</a:t>
            </a:fld>
            <a:endParaRPr lang="en-GB"/>
          </a:p>
        </p:txBody>
      </p:sp>
    </p:spTree>
    <p:extLst>
      <p:ext uri="{BB962C8B-B14F-4D97-AF65-F5344CB8AC3E}">
        <p14:creationId xmlns:p14="http://schemas.microsoft.com/office/powerpoint/2010/main" val="840927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Hazlehead</a:t>
            </a:r>
            <a:r>
              <a:rPr lang="en-GB"/>
              <a:t> – once case</a:t>
            </a:r>
            <a:r>
              <a:rPr lang="en-GB" baseline="0"/>
              <a:t> study is added to hub can add link</a:t>
            </a:r>
            <a:endParaRPr lang="en-GB"/>
          </a:p>
        </p:txBody>
      </p:sp>
      <p:sp>
        <p:nvSpPr>
          <p:cNvPr id="4" name="Slide Number Placeholder 3"/>
          <p:cNvSpPr>
            <a:spLocks noGrp="1"/>
          </p:cNvSpPr>
          <p:nvPr>
            <p:ph type="sldNum" sz="quarter" idx="10"/>
          </p:nvPr>
        </p:nvSpPr>
        <p:spPr/>
        <p:txBody>
          <a:bodyPr/>
          <a:lstStyle/>
          <a:p>
            <a:fld id="{0536402A-021D-4014-AD9E-B197791A7B5A}" type="slidenum">
              <a:rPr lang="en-GB" smtClean="0"/>
              <a:t>43</a:t>
            </a:fld>
            <a:endParaRPr lang="en-GB"/>
          </a:p>
        </p:txBody>
      </p:sp>
    </p:spTree>
    <p:extLst>
      <p:ext uri="{BB962C8B-B14F-4D97-AF65-F5344CB8AC3E}">
        <p14:creationId xmlns:p14="http://schemas.microsoft.com/office/powerpoint/2010/main" val="1089423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Kuhlthau</a:t>
            </a:r>
            <a:r>
              <a:rPr lang="en-US" dirty="0"/>
              <a:t>, C., Maniotes, L., &amp; Caspari, A. (2007). </a:t>
            </a:r>
            <a:r>
              <a:rPr lang="en-US" i="1" dirty="0"/>
              <a:t>Guided Inquiry: Learning in the 21st Century. </a:t>
            </a:r>
            <a:r>
              <a:rPr lang="en-US" dirty="0"/>
              <a:t>London: Libraries Unlimited</a:t>
            </a:r>
          </a:p>
        </p:txBody>
      </p:sp>
      <p:sp>
        <p:nvSpPr>
          <p:cNvPr id="4" name="Slide Number Placeholder 3"/>
          <p:cNvSpPr>
            <a:spLocks noGrp="1"/>
          </p:cNvSpPr>
          <p:nvPr>
            <p:ph type="sldNum" sz="quarter" idx="5"/>
          </p:nvPr>
        </p:nvSpPr>
        <p:spPr/>
        <p:txBody>
          <a:bodyPr/>
          <a:lstStyle/>
          <a:p>
            <a:fld id="{B4275CD0-678F-402D-A77E-66B9DCFB354C}" type="slidenum">
              <a:rPr lang="en-GB" smtClean="0"/>
              <a:t>50</a:t>
            </a:fld>
            <a:endParaRPr lang="en-GB"/>
          </a:p>
        </p:txBody>
      </p:sp>
    </p:spTree>
    <p:extLst>
      <p:ext uri="{BB962C8B-B14F-4D97-AF65-F5344CB8AC3E}">
        <p14:creationId xmlns:p14="http://schemas.microsoft.com/office/powerpoint/2010/main" val="36284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Origin of this session- part of our curriculum series</a:t>
            </a:r>
          </a:p>
          <a:p>
            <a:r>
              <a:rPr lang="en-US">
                <a:cs typeface="Calibri"/>
              </a:rPr>
              <a:t>Refresh of Scotland's Curriculum Sept 2019</a:t>
            </a:r>
          </a:p>
          <a:p>
            <a:endParaRPr lang="en-US">
              <a:cs typeface="Calibri"/>
            </a:endParaRPr>
          </a:p>
          <a:p>
            <a:r>
              <a:rPr lang="en-US">
                <a:cs typeface="Calibri"/>
              </a:rPr>
              <a:t>Learner Pathways</a:t>
            </a:r>
          </a:p>
          <a:p>
            <a:r>
              <a:rPr lang="en-US">
                <a:cs typeface="Calibri"/>
              </a:rPr>
              <a:t>IDL </a:t>
            </a:r>
            <a:r>
              <a:rPr lang="en-US" b="1">
                <a:hlinkClick r:id="rId3"/>
              </a:rPr>
              <a:t>PDF file: Interdisciplinary Learning: ambitious learning for a complex world</a:t>
            </a:r>
            <a:r>
              <a:rPr lang="en-US"/>
              <a:t>.</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6</a:t>
            </a:fld>
            <a:endParaRPr lang="en-GB"/>
          </a:p>
        </p:txBody>
      </p:sp>
    </p:spTree>
    <p:extLst>
      <p:ext uri="{BB962C8B-B14F-4D97-AF65-F5344CB8AC3E}">
        <p14:creationId xmlns:p14="http://schemas.microsoft.com/office/powerpoint/2010/main" val="301214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0070C0"/>
                </a:solidFill>
              </a:rPr>
              <a:t>Use the hands up function to answer</a:t>
            </a:r>
            <a:r>
              <a:rPr lang="en-GB" b="1" baseline="0">
                <a:solidFill>
                  <a:srgbClr val="0070C0"/>
                </a:solidFill>
              </a:rPr>
              <a:t> these questions. Remind hands down</a:t>
            </a:r>
          </a:p>
          <a:p>
            <a:r>
              <a:rPr lang="en-GB" b="1">
                <a:solidFill>
                  <a:srgbClr val="0070C0"/>
                </a:solidFill>
              </a:rPr>
              <a:t>I work in a school</a:t>
            </a:r>
          </a:p>
          <a:p>
            <a:r>
              <a:rPr lang="en-GB" b="1">
                <a:solidFill>
                  <a:srgbClr val="0070C0"/>
                </a:solidFill>
              </a:rPr>
              <a:t>From where I am sitting I can see a tree</a:t>
            </a:r>
            <a:endParaRPr lang="en-GB" b="1">
              <a:solidFill>
                <a:srgbClr val="0070C0"/>
              </a:solidFill>
              <a:cs typeface="Calibri"/>
            </a:endParaRPr>
          </a:p>
          <a:p>
            <a:r>
              <a:rPr lang="en-GB" b="1">
                <a:solidFill>
                  <a:srgbClr val="0070C0"/>
                </a:solidFill>
              </a:rPr>
              <a:t>I work north </a:t>
            </a:r>
            <a:r>
              <a:rPr lang="en-GB" b="1" baseline="0">
                <a:solidFill>
                  <a:srgbClr val="0070C0"/>
                </a:solidFill>
              </a:rPr>
              <a:t>of </a:t>
            </a:r>
            <a:r>
              <a:rPr lang="en-GB" b="1">
                <a:solidFill>
                  <a:srgbClr val="0070C0"/>
                </a:solidFill>
              </a:rPr>
              <a:t>Stirling</a:t>
            </a:r>
            <a:endParaRPr lang="en-GB" b="1" baseline="0">
              <a:solidFill>
                <a:srgbClr val="0070C0"/>
              </a:solidFill>
              <a:cs typeface="Calibri"/>
            </a:endParaRPr>
          </a:p>
          <a:p>
            <a:r>
              <a:rPr lang="en-GB" b="1">
                <a:solidFill>
                  <a:srgbClr val="0070C0"/>
                </a:solidFill>
              </a:rPr>
              <a:t>I am a primary head teacher</a:t>
            </a:r>
            <a:endParaRPr lang="en-GB" b="1">
              <a:solidFill>
                <a:srgbClr val="0070C0"/>
              </a:solidFill>
              <a:cs typeface="Calibri"/>
            </a:endParaRPr>
          </a:p>
          <a:p>
            <a:r>
              <a:rPr lang="en-GB" b="1">
                <a:solidFill>
                  <a:srgbClr val="0070C0"/>
                </a:solidFill>
              </a:rPr>
              <a:t>I own a bike</a:t>
            </a:r>
            <a:endParaRPr lang="en-GB" b="1">
              <a:solidFill>
                <a:srgbClr val="0070C0"/>
              </a:solidFill>
              <a:cs typeface="Calibri" panose="020F0502020204030204"/>
            </a:endParaRPr>
          </a:p>
          <a:p>
            <a:r>
              <a:rPr lang="en-GB" b="1">
                <a:solidFill>
                  <a:srgbClr val="0070C0"/>
                </a:solidFill>
              </a:rPr>
              <a:t>I am</a:t>
            </a:r>
            <a:r>
              <a:rPr lang="en-GB" b="1" baseline="0">
                <a:solidFill>
                  <a:srgbClr val="0070C0"/>
                </a:solidFill>
              </a:rPr>
              <a:t> have a pet</a:t>
            </a:r>
            <a:endParaRPr lang="en-GB" b="1" baseline="0">
              <a:solidFill>
                <a:srgbClr val="0070C0"/>
              </a:solidFill>
              <a:cs typeface="Calibri"/>
            </a:endParaRPr>
          </a:p>
          <a:p>
            <a:r>
              <a:rPr lang="en-GB" b="1" baseline="0">
                <a:solidFill>
                  <a:srgbClr val="0070C0"/>
                </a:solidFill>
              </a:rPr>
              <a:t>I am in a quiet place</a:t>
            </a:r>
            <a:endParaRPr lang="en-GB" b="1">
              <a:solidFill>
                <a:srgbClr val="0070C0"/>
              </a:solidFill>
            </a:endParaRPr>
          </a:p>
          <a:p>
            <a:r>
              <a:rPr lang="en-GB" b="1">
                <a:cs typeface="+mn-lt"/>
              </a:rPr>
              <a:t>I am ready to learn</a:t>
            </a:r>
            <a:br>
              <a:rPr lang="en-GB" b="1" baseline="0">
                <a:cs typeface="+mn-lt"/>
              </a:rPr>
            </a:br>
            <a:endParaRPr lang="en-GB" b="1">
              <a:solidFill>
                <a:srgbClr val="0070C0"/>
              </a:solidFill>
              <a:cs typeface="Calibri"/>
            </a:endParaRPr>
          </a:p>
          <a:p>
            <a:endParaRPr lang="en-GB" b="1">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7</a:t>
            </a:fld>
            <a:endParaRPr lang="en-GB"/>
          </a:p>
        </p:txBody>
      </p:sp>
    </p:spTree>
    <p:extLst>
      <p:ext uri="{BB962C8B-B14F-4D97-AF65-F5344CB8AC3E}">
        <p14:creationId xmlns:p14="http://schemas.microsoft.com/office/powerpoint/2010/main" val="350919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a:cs typeface="Calibri"/>
              </a:rPr>
              <a:t>Guiding principles not another YUFTI</a:t>
            </a:r>
            <a:endParaRPr lang="en-US"/>
          </a:p>
          <a:p>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8</a:t>
            </a:fld>
            <a:endParaRPr lang="en-GB"/>
          </a:p>
        </p:txBody>
      </p:sp>
    </p:spTree>
    <p:extLst>
      <p:ext uri="{BB962C8B-B14F-4D97-AF65-F5344CB8AC3E}">
        <p14:creationId xmlns:p14="http://schemas.microsoft.com/office/powerpoint/2010/main" val="261572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a:defRPr/>
            </a:pPr>
            <a:r>
              <a:rPr lang="en-US" b="1">
                <a:cs typeface="Calibri"/>
              </a:rPr>
              <a:t>Breakout room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solidFill>
                <a:schemeClr val="bg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solidFill>
                <a:schemeClr val="bg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2DA4A2-B67B-EF43-813F-CAF89F0DB1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27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Scottish Curriculum</a:t>
            </a:r>
            <a:endParaRPr lang="en-US"/>
          </a:p>
          <a:p>
            <a:r>
              <a:rPr lang="en-GB"/>
              <a:t>Societal values </a:t>
            </a:r>
            <a:r>
              <a:rPr lang="en-GB" baseline="0"/>
              <a:t>of </a:t>
            </a:r>
            <a:r>
              <a:rPr lang="en-GB"/>
              <a:t>social cohesion, justice and equality. Scottish Mace  </a:t>
            </a:r>
            <a:r>
              <a:rPr lang="en-GB" b="1"/>
              <a:t>wisdom, justice, integrity and compassion</a:t>
            </a:r>
            <a:r>
              <a:rPr lang="en-GB"/>
              <a:t>.</a:t>
            </a:r>
            <a:endParaRPr lang="en-US"/>
          </a:p>
          <a:p>
            <a:r>
              <a:rPr lang="en-GB"/>
              <a:t>Curriculum as </a:t>
            </a:r>
            <a:r>
              <a:rPr lang="en-GB" baseline="0"/>
              <a:t>a </a:t>
            </a:r>
            <a:r>
              <a:rPr lang="en-GB"/>
              <a:t>'poem' to these aspirations. Expressed as 4 capacities that are developed through 4 contexts</a:t>
            </a:r>
            <a:endParaRPr lang="en-US" baseline="0"/>
          </a:p>
          <a:p>
            <a:r>
              <a:rPr lang="en-GB"/>
              <a:t>Intended v enacted curriculum. Sense making, bring the document into action. Curriculum making </a:t>
            </a:r>
            <a:r>
              <a:rPr lang="en-GB" baseline="0"/>
              <a:t>a </a:t>
            </a:r>
            <a:r>
              <a:rPr lang="en-GB"/>
              <a:t>living process</a:t>
            </a:r>
            <a:endParaRPr lang="en-US"/>
          </a:p>
          <a:p>
            <a:r>
              <a:rPr lang="en-GB"/>
              <a:t>International aspects of a modern curriculum</a:t>
            </a:r>
            <a:endParaRPr lang="en-US"/>
          </a:p>
          <a:p>
            <a:r>
              <a:rPr lang="en-GB"/>
              <a:t>Emphasis on generic skills. Competencies </a:t>
            </a:r>
            <a:endParaRPr lang="en-US"/>
          </a:p>
          <a:p>
            <a:r>
              <a:rPr lang="en-GB"/>
              <a:t>Active learning. Learner centred. Student agency</a:t>
            </a:r>
            <a:endParaRPr lang="en-US"/>
          </a:p>
          <a:p>
            <a:r>
              <a:rPr lang="en-GB"/>
              <a:t>Teacher as change agent. Reduced prescription. Partnerships </a:t>
            </a:r>
            <a:endParaRPr lang="en-GB">
              <a:cs typeface="Calibri"/>
            </a:endParaRPr>
          </a:p>
          <a:p>
            <a:r>
              <a:rPr lang="en-GB">
                <a:hlinkClick r:id="rId3"/>
              </a:rPr>
              <a:t>Education Scotland - NoTosh - The Four Capacities Version 5 Sept 2022</a:t>
            </a:r>
            <a:r>
              <a:rPr lang="en-GB"/>
              <a:t> </a:t>
            </a:r>
            <a:endParaRPr lang="en-GB">
              <a:cs typeface="Calibri"/>
            </a:endParaRPr>
          </a:p>
          <a:p>
            <a:endParaRPr lang="en-GB" b="1">
              <a:solidFill>
                <a:srgbClr val="0070C0"/>
              </a:solidFill>
              <a:cs typeface="Calibri"/>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10</a:t>
            </a:fld>
            <a:endParaRPr lang="en-GB"/>
          </a:p>
        </p:txBody>
      </p:sp>
    </p:spTree>
    <p:extLst>
      <p:ext uri="{BB962C8B-B14F-4D97-AF65-F5344CB8AC3E}">
        <p14:creationId xmlns:p14="http://schemas.microsoft.com/office/powerpoint/2010/main" val="244055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Silent</a:t>
            </a:r>
            <a:r>
              <a:rPr lang="en-US" baseline="0" dirty="0">
                <a:cs typeface="Calibri"/>
              </a:rPr>
              <a:t> reflection</a:t>
            </a:r>
            <a:endParaRPr lang="en-US" dirty="0"/>
          </a:p>
          <a:p>
            <a:r>
              <a:rPr lang="en-US" dirty="0">
                <a:cs typeface="Calibri"/>
              </a:rPr>
              <a:t>Chat pane </a:t>
            </a:r>
            <a:endParaRPr lang="en-US" dirty="0"/>
          </a:p>
          <a:p>
            <a:r>
              <a:rPr lang="en-US" baseline="0" dirty="0">
                <a:cs typeface="Calibri"/>
              </a:rPr>
              <a:t>How have you developed your skills and attributes that underpin the 4 capacities?</a:t>
            </a:r>
          </a:p>
          <a:p>
            <a:r>
              <a:rPr lang="en-US" baseline="0" dirty="0">
                <a:cs typeface="Calibri"/>
              </a:rPr>
              <a:t>Invite to share in the chat pane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275CD0-678F-402D-A77E-66B9DCFB354C}" type="slidenum">
              <a:rPr lang="en-GB" smtClean="0"/>
              <a:t>11</a:t>
            </a:fld>
            <a:endParaRPr lang="en-GB"/>
          </a:p>
        </p:txBody>
      </p:sp>
    </p:spTree>
    <p:extLst>
      <p:ext uri="{BB962C8B-B14F-4D97-AF65-F5344CB8AC3E}">
        <p14:creationId xmlns:p14="http://schemas.microsoft.com/office/powerpoint/2010/main" val="2884390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21/02/2023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96287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21/02/2023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40372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21/02/2023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98690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cxnSp>
        <p:nvCxnSpPr>
          <p:cNvPr id="6" name="Straight Connector 5"/>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7400253" y="6301465"/>
            <a:ext cx="4223154"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11665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a:solidFill>
                  <a:schemeClr val="bg1">
                    <a:lumMod val="50000"/>
                  </a:schemeClr>
                </a:solidFill>
                <a:latin typeface="+mn-lt"/>
              </a:rPr>
              <a:t>Document</a:t>
            </a:r>
            <a:r>
              <a:rPr lang="en-GB" sz="1200" baseline="0">
                <a:solidFill>
                  <a:schemeClr val="bg1">
                    <a:lumMod val="50000"/>
                  </a:schemeClr>
                </a:solidFill>
                <a:latin typeface="+mn-lt"/>
              </a:rPr>
              <a:t> title</a:t>
            </a:r>
            <a:endParaRPr lang="en-GB" sz="1200">
              <a:solidFill>
                <a:schemeClr val="bg1">
                  <a:lumMod val="50000"/>
                </a:schemeClr>
              </a:solidFill>
              <a:latin typeface="+mn-lt"/>
            </a:endParaRPr>
          </a:p>
        </p:txBody>
      </p:sp>
      <p:sp>
        <p:nvSpPr>
          <p:cNvPr id="6" name="TextBox 5"/>
          <p:cNvSpPr txBox="1"/>
          <p:nvPr userDrawn="1"/>
        </p:nvSpPr>
        <p:spPr>
          <a:xfrm>
            <a:off x="7462966" y="6301465"/>
            <a:ext cx="4144762"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3017572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512908" y="6301465"/>
            <a:ext cx="4204573"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232495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7298724" y="6301465"/>
            <a:ext cx="4418757"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117406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447288" y="6301465"/>
            <a:ext cx="4160440"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373877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7447005" y="6301465"/>
            <a:ext cx="4270476"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418834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730314" y="6301465"/>
            <a:ext cx="4987167"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68263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092778" y="6301465"/>
            <a:ext cx="4624703"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26968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626D1-07B0-4DA0-A4B4-DD432A4A8E84}" type="datetimeFigureOut">
              <a:rPr lang="en-GB" smtClean="0"/>
              <a:t>21/02/2023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5595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891849" y="6301465"/>
            <a:ext cx="3825632"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338634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7B207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8056605" y="6301465"/>
            <a:ext cx="3660876" cy="276999"/>
          </a:xfrm>
          <a:prstGeom prst="rect">
            <a:avLst/>
          </a:prstGeom>
          <a:noFill/>
        </p:spPr>
        <p:txBody>
          <a:bodyPr wrap="square" rtlCol="0">
            <a:spAutoFit/>
          </a:bodyPr>
          <a:lstStyle/>
          <a:p>
            <a:pPr algn="r" eaLnBrk="1" hangingPunct="1">
              <a:spcBef>
                <a:spcPct val="50000"/>
              </a:spcBef>
            </a:pPr>
            <a:r>
              <a:rPr lang="en-GB" sz="1200">
                <a:solidFill>
                  <a:srgbClr val="00ABB5"/>
                </a:solidFill>
              </a:rPr>
              <a:t>For Scotland's learners, with Scotland's educators</a:t>
            </a:r>
          </a:p>
        </p:txBody>
      </p:sp>
    </p:spTree>
    <p:extLst>
      <p:ext uri="{BB962C8B-B14F-4D97-AF65-F5344CB8AC3E}">
        <p14:creationId xmlns:p14="http://schemas.microsoft.com/office/powerpoint/2010/main" val="1526872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sp>
        <p:nvSpPr>
          <p:cNvPr id="5" name="TextBox 4">
            <a:extLst>
              <a:ext uri="{FF2B5EF4-FFF2-40B4-BE49-F238E27FC236}">
                <a16:creationId xmlns:a16="http://schemas.microsoft.com/office/drawing/2014/main" id="{737E9A37-0959-45B1-9EFB-65F33CFB8100}"/>
              </a:ext>
            </a:extLst>
          </p:cNvPr>
          <p:cNvSpPr txBox="1"/>
          <p:nvPr userDrawn="1"/>
        </p:nvSpPr>
        <p:spPr>
          <a:xfrm>
            <a:off x="758913" y="2707660"/>
            <a:ext cx="10982476" cy="1304973"/>
          </a:xfrm>
          <a:prstGeom prst="rect">
            <a:avLst/>
          </a:prstGeom>
          <a:noFill/>
        </p:spPr>
        <p:txBody>
          <a:bodyPr wrap="square" rtlCol="0">
            <a:spAutoFit/>
          </a:bodyPr>
          <a:lstStyle/>
          <a:p>
            <a:r>
              <a:rPr lang="en-US" sz="4800">
                <a:solidFill>
                  <a:schemeClr val="bg1"/>
                </a:solidFill>
                <a:latin typeface="Museo 500"/>
                <a:cs typeface="Museo 500"/>
              </a:rPr>
              <a:t>Title</a:t>
            </a:r>
          </a:p>
          <a:p>
            <a:pPr>
              <a:lnSpc>
                <a:spcPct val="140000"/>
              </a:lnSpc>
            </a:pPr>
            <a:r>
              <a:rPr lang="en-US" sz="2200">
                <a:solidFill>
                  <a:schemeClr val="bg1"/>
                </a:solidFill>
                <a:latin typeface="Museo 300"/>
                <a:cs typeface="Museo 300"/>
              </a:rPr>
              <a:t>Subtitle</a:t>
            </a:r>
          </a:p>
        </p:txBody>
      </p:sp>
      <p:pic>
        <p:nvPicPr>
          <p:cNvPr id="6" name="Picture 5" descr="SCEL_Logo-white.eps">
            <a:extLst>
              <a:ext uri="{FF2B5EF4-FFF2-40B4-BE49-F238E27FC236}">
                <a16:creationId xmlns:a16="http://schemas.microsoft.com/office/drawing/2014/main" id="{5A1CBBF4-B81E-4B35-8D2E-19414165E2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2868937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sp>
        <p:nvSpPr>
          <p:cNvPr id="5" name="TextBox 4">
            <a:extLst>
              <a:ext uri="{FF2B5EF4-FFF2-40B4-BE49-F238E27FC236}">
                <a16:creationId xmlns:a16="http://schemas.microsoft.com/office/drawing/2014/main" id="{917B209F-3DDD-4721-A34D-DC2C331E3271}"/>
              </a:ext>
            </a:extLst>
          </p:cNvPr>
          <p:cNvSpPr txBox="1"/>
          <p:nvPr userDrawn="1"/>
        </p:nvSpPr>
        <p:spPr>
          <a:xfrm>
            <a:off x="758913" y="2707660"/>
            <a:ext cx="10982476" cy="1304973"/>
          </a:xfrm>
          <a:prstGeom prst="rect">
            <a:avLst/>
          </a:prstGeom>
          <a:noFill/>
        </p:spPr>
        <p:txBody>
          <a:bodyPr wrap="square" rtlCol="0">
            <a:spAutoFit/>
          </a:bodyPr>
          <a:lstStyle/>
          <a:p>
            <a:r>
              <a:rPr lang="en-US" sz="4800">
                <a:solidFill>
                  <a:schemeClr val="bg1"/>
                </a:solidFill>
                <a:latin typeface="Museo 500"/>
                <a:cs typeface="Museo 500"/>
              </a:rPr>
              <a:t>Title</a:t>
            </a:r>
          </a:p>
          <a:p>
            <a:pPr>
              <a:lnSpc>
                <a:spcPct val="140000"/>
              </a:lnSpc>
            </a:pPr>
            <a:r>
              <a:rPr lang="en-US" sz="2200">
                <a:solidFill>
                  <a:schemeClr val="bg1"/>
                </a:solidFill>
                <a:latin typeface="Museo 300"/>
                <a:cs typeface="Museo 300"/>
              </a:rPr>
              <a:t>Subtitle</a:t>
            </a:r>
          </a:p>
        </p:txBody>
      </p:sp>
      <p:pic>
        <p:nvPicPr>
          <p:cNvPr id="6" name="Picture 5" descr="SCEL_Logo-white.eps">
            <a:extLst>
              <a:ext uri="{FF2B5EF4-FFF2-40B4-BE49-F238E27FC236}">
                <a16:creationId xmlns:a16="http://schemas.microsoft.com/office/drawing/2014/main" id="{FD682518-57CB-49DD-9F5D-6F3A4707F6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3059658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D2F618-2DCE-44B1-B294-72FE4723FC98}"/>
              </a:ext>
            </a:extLst>
          </p:cNvPr>
          <p:cNvSpPr txBox="1"/>
          <p:nvPr userDrawn="1"/>
        </p:nvSpPr>
        <p:spPr>
          <a:xfrm>
            <a:off x="758913" y="2707660"/>
            <a:ext cx="10982476" cy="1304973"/>
          </a:xfrm>
          <a:prstGeom prst="rect">
            <a:avLst/>
          </a:prstGeom>
          <a:noFill/>
        </p:spPr>
        <p:txBody>
          <a:bodyPr wrap="square" rtlCol="0">
            <a:spAutoFit/>
          </a:bodyPr>
          <a:lstStyle/>
          <a:p>
            <a:r>
              <a:rPr lang="en-US" sz="4800">
                <a:solidFill>
                  <a:schemeClr val="bg1"/>
                </a:solidFill>
                <a:latin typeface="Museo 500"/>
                <a:cs typeface="Museo 500"/>
              </a:rPr>
              <a:t>Title</a:t>
            </a:r>
          </a:p>
          <a:p>
            <a:pPr>
              <a:lnSpc>
                <a:spcPct val="140000"/>
              </a:lnSpc>
            </a:pPr>
            <a:r>
              <a:rPr lang="en-US" sz="2200">
                <a:solidFill>
                  <a:schemeClr val="bg1"/>
                </a:solidFill>
                <a:latin typeface="Museo 300"/>
                <a:cs typeface="Museo 300"/>
              </a:rPr>
              <a:t>Subtitle</a:t>
            </a:r>
          </a:p>
        </p:txBody>
      </p:sp>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pic>
        <p:nvPicPr>
          <p:cNvPr id="5" name="Picture 4" descr="SCEL_Logo-white.eps">
            <a:extLst>
              <a:ext uri="{FF2B5EF4-FFF2-40B4-BE49-F238E27FC236}">
                <a16:creationId xmlns:a16="http://schemas.microsoft.com/office/drawing/2014/main" id="{3254746B-B08A-462C-AE85-43DB61E5C3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3671650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TA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sp>
        <p:nvSpPr>
          <p:cNvPr id="5" name="TextBox 4">
            <a:extLst>
              <a:ext uri="{FF2B5EF4-FFF2-40B4-BE49-F238E27FC236}">
                <a16:creationId xmlns:a16="http://schemas.microsoft.com/office/drawing/2014/main" id="{DA940432-F0BD-4338-824C-B3CBC8A58EFC}"/>
              </a:ext>
            </a:extLst>
          </p:cNvPr>
          <p:cNvSpPr txBox="1"/>
          <p:nvPr userDrawn="1"/>
        </p:nvSpPr>
        <p:spPr>
          <a:xfrm>
            <a:off x="758912" y="2162575"/>
            <a:ext cx="11204149" cy="2308324"/>
          </a:xfrm>
          <a:prstGeom prst="rect">
            <a:avLst/>
          </a:prstGeom>
          <a:noFill/>
        </p:spPr>
        <p:txBody>
          <a:bodyPr wrap="square" rtlCol="0">
            <a:spAutoFit/>
          </a:bodyPr>
          <a:lstStyle/>
          <a:p>
            <a:r>
              <a:rPr lang="en-US" sz="4800">
                <a:solidFill>
                  <a:schemeClr val="bg1"/>
                </a:solidFill>
                <a:latin typeface="Museo 500"/>
                <a:cs typeface="Museo 500"/>
              </a:rPr>
              <a:t>Call to action</a:t>
            </a:r>
          </a:p>
          <a:p>
            <a:endParaRPr lang="en-US" sz="2400">
              <a:solidFill>
                <a:schemeClr val="bg1"/>
              </a:solidFill>
              <a:latin typeface="Museo 500"/>
              <a:cs typeface="Museo 500"/>
            </a:endParaRPr>
          </a:p>
          <a:p>
            <a:r>
              <a:rPr lang="en-GB" sz="2400">
                <a:solidFill>
                  <a:srgbClr val="F2AE12"/>
                </a:solidFill>
                <a:latin typeface="Museo 500"/>
                <a:cs typeface="Museo 500"/>
              </a:rPr>
              <a:t>With two colleagues at your table, discuss </a:t>
            </a:r>
          </a:p>
          <a:p>
            <a:r>
              <a:rPr lang="en-GB" sz="2400">
                <a:solidFill>
                  <a:srgbClr val="F2AE12"/>
                </a:solidFill>
                <a:latin typeface="Museo 500"/>
                <a:cs typeface="Museo 500"/>
              </a:rPr>
              <a:t>and share your reflections on a key </a:t>
            </a:r>
          </a:p>
          <a:p>
            <a:r>
              <a:rPr lang="en-GB" sz="2400">
                <a:solidFill>
                  <a:srgbClr val="F2AE12"/>
                </a:solidFill>
                <a:latin typeface="Museo 500"/>
                <a:cs typeface="Museo 500"/>
              </a:rPr>
              <a:t>aspect of your leadership practice. </a:t>
            </a:r>
            <a:endParaRPr lang="en-US" sz="2400">
              <a:solidFill>
                <a:srgbClr val="F2AE12"/>
              </a:solidFill>
              <a:latin typeface="Museo 500"/>
              <a:cs typeface="Museo 500"/>
            </a:endParaRPr>
          </a:p>
        </p:txBody>
      </p:sp>
      <p:pic>
        <p:nvPicPr>
          <p:cNvPr id="6" name="Picture 5" descr="SCEL_Logo-white.eps">
            <a:extLst>
              <a:ext uri="{FF2B5EF4-FFF2-40B4-BE49-F238E27FC236}">
                <a16:creationId xmlns:a16="http://schemas.microsoft.com/office/drawing/2014/main" id="{21B06150-51D0-4204-A5BA-CE708D132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2748111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T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sp>
        <p:nvSpPr>
          <p:cNvPr id="5" name="TextBox 4">
            <a:extLst>
              <a:ext uri="{FF2B5EF4-FFF2-40B4-BE49-F238E27FC236}">
                <a16:creationId xmlns:a16="http://schemas.microsoft.com/office/drawing/2014/main" id="{1E4BE184-E713-4E4A-A166-45CF8AC8AC6A}"/>
              </a:ext>
            </a:extLst>
          </p:cNvPr>
          <p:cNvSpPr txBox="1"/>
          <p:nvPr userDrawn="1"/>
        </p:nvSpPr>
        <p:spPr>
          <a:xfrm>
            <a:off x="758912" y="2162575"/>
            <a:ext cx="11204149" cy="2308324"/>
          </a:xfrm>
          <a:prstGeom prst="rect">
            <a:avLst/>
          </a:prstGeom>
          <a:noFill/>
        </p:spPr>
        <p:txBody>
          <a:bodyPr wrap="square" rtlCol="0">
            <a:spAutoFit/>
          </a:bodyPr>
          <a:lstStyle/>
          <a:p>
            <a:r>
              <a:rPr lang="en-US" sz="4800">
                <a:solidFill>
                  <a:schemeClr val="bg1"/>
                </a:solidFill>
                <a:latin typeface="Museo 500"/>
                <a:cs typeface="Museo 500"/>
              </a:rPr>
              <a:t>Call to action</a:t>
            </a:r>
          </a:p>
          <a:p>
            <a:endParaRPr lang="en-US" sz="2400">
              <a:solidFill>
                <a:schemeClr val="bg1"/>
              </a:solidFill>
              <a:latin typeface="Museo 500"/>
              <a:cs typeface="Museo 500"/>
            </a:endParaRPr>
          </a:p>
          <a:p>
            <a:r>
              <a:rPr lang="en-GB" sz="2400">
                <a:solidFill>
                  <a:srgbClr val="F2AE12"/>
                </a:solidFill>
                <a:latin typeface="Museo 500"/>
                <a:cs typeface="Museo 500"/>
              </a:rPr>
              <a:t>With two colleagues at your table, discuss </a:t>
            </a:r>
          </a:p>
          <a:p>
            <a:r>
              <a:rPr lang="en-GB" sz="2400">
                <a:solidFill>
                  <a:srgbClr val="F2AE12"/>
                </a:solidFill>
                <a:latin typeface="Museo 500"/>
                <a:cs typeface="Museo 500"/>
              </a:rPr>
              <a:t>and share your reflections on a key </a:t>
            </a:r>
          </a:p>
          <a:p>
            <a:r>
              <a:rPr lang="en-GB" sz="2400">
                <a:solidFill>
                  <a:srgbClr val="F2AE12"/>
                </a:solidFill>
                <a:latin typeface="Museo 500"/>
                <a:cs typeface="Museo 500"/>
              </a:rPr>
              <a:t>aspect of your leadership practice. </a:t>
            </a:r>
            <a:endParaRPr lang="en-US" sz="2400">
              <a:solidFill>
                <a:srgbClr val="F2AE12"/>
              </a:solidFill>
              <a:latin typeface="Museo 500"/>
              <a:cs typeface="Museo 500"/>
            </a:endParaRPr>
          </a:p>
        </p:txBody>
      </p:sp>
      <p:pic>
        <p:nvPicPr>
          <p:cNvPr id="6" name="Picture 5" descr="SCEL_Logo-white.eps">
            <a:extLst>
              <a:ext uri="{FF2B5EF4-FFF2-40B4-BE49-F238E27FC236}">
                <a16:creationId xmlns:a16="http://schemas.microsoft.com/office/drawing/2014/main" id="{DF1CADF3-33BB-47F4-9050-B98B5005A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218566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T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60912D-C724-4CC6-9E76-D71D61844F24}"/>
              </a:ext>
            </a:extLst>
          </p:cNvPr>
          <p:cNvSpPr txBox="1"/>
          <p:nvPr userDrawn="1"/>
        </p:nvSpPr>
        <p:spPr>
          <a:xfrm>
            <a:off x="8003990" y="5838859"/>
            <a:ext cx="3820581" cy="461665"/>
          </a:xfrm>
          <a:prstGeom prst="rect">
            <a:avLst/>
          </a:prstGeom>
          <a:noFill/>
        </p:spPr>
        <p:txBody>
          <a:bodyPr wrap="square" rtlCol="0">
            <a:spAutoFit/>
          </a:bodyPr>
          <a:lstStyle/>
          <a:p>
            <a:pPr algn="r"/>
            <a:r>
              <a:rPr lang="en-GB" sz="2400">
                <a:solidFill>
                  <a:srgbClr val="FFC000"/>
                </a:solidFill>
                <a:latin typeface="Museo 300" panose="02000000000000000000" pitchFamily="50" charset="0"/>
              </a:rPr>
              <a:t>#Hashtag</a:t>
            </a:r>
          </a:p>
        </p:txBody>
      </p:sp>
      <p:sp>
        <p:nvSpPr>
          <p:cNvPr id="5" name="TextBox 4">
            <a:extLst>
              <a:ext uri="{FF2B5EF4-FFF2-40B4-BE49-F238E27FC236}">
                <a16:creationId xmlns:a16="http://schemas.microsoft.com/office/drawing/2014/main" id="{093BC355-EED0-404D-9311-1BB09EF78366}"/>
              </a:ext>
            </a:extLst>
          </p:cNvPr>
          <p:cNvSpPr txBox="1"/>
          <p:nvPr userDrawn="1"/>
        </p:nvSpPr>
        <p:spPr>
          <a:xfrm>
            <a:off x="758912" y="2162575"/>
            <a:ext cx="11204149" cy="2308324"/>
          </a:xfrm>
          <a:prstGeom prst="rect">
            <a:avLst/>
          </a:prstGeom>
          <a:noFill/>
        </p:spPr>
        <p:txBody>
          <a:bodyPr wrap="square" rtlCol="0">
            <a:spAutoFit/>
          </a:bodyPr>
          <a:lstStyle/>
          <a:p>
            <a:r>
              <a:rPr lang="en-US" sz="4800">
                <a:solidFill>
                  <a:schemeClr val="bg1"/>
                </a:solidFill>
                <a:latin typeface="Museo 500"/>
                <a:cs typeface="Museo 500"/>
              </a:rPr>
              <a:t>Call to action</a:t>
            </a:r>
          </a:p>
          <a:p>
            <a:endParaRPr lang="en-US" sz="2400">
              <a:solidFill>
                <a:schemeClr val="bg1"/>
              </a:solidFill>
              <a:latin typeface="Museo 500"/>
              <a:cs typeface="Museo 500"/>
            </a:endParaRPr>
          </a:p>
          <a:p>
            <a:r>
              <a:rPr lang="en-GB" sz="2400">
                <a:solidFill>
                  <a:schemeClr val="bg1"/>
                </a:solidFill>
                <a:latin typeface="Museo 500"/>
                <a:cs typeface="Museo 500"/>
              </a:rPr>
              <a:t>With two colleagues at your table, discuss </a:t>
            </a:r>
          </a:p>
          <a:p>
            <a:r>
              <a:rPr lang="en-GB" sz="2400">
                <a:solidFill>
                  <a:schemeClr val="bg1"/>
                </a:solidFill>
                <a:latin typeface="Museo 500"/>
                <a:cs typeface="Museo 500"/>
              </a:rPr>
              <a:t>and share your reflections on a key </a:t>
            </a:r>
          </a:p>
          <a:p>
            <a:r>
              <a:rPr lang="en-GB" sz="2400">
                <a:solidFill>
                  <a:schemeClr val="bg1"/>
                </a:solidFill>
                <a:latin typeface="Museo 500"/>
                <a:cs typeface="Museo 500"/>
              </a:rPr>
              <a:t>aspect of your leadership practice. </a:t>
            </a:r>
            <a:endParaRPr lang="en-US" sz="2400">
              <a:solidFill>
                <a:schemeClr val="bg1"/>
              </a:solidFill>
              <a:latin typeface="Museo 500"/>
              <a:cs typeface="Museo 500"/>
            </a:endParaRPr>
          </a:p>
        </p:txBody>
      </p:sp>
      <p:pic>
        <p:nvPicPr>
          <p:cNvPr id="6" name="Picture 5" descr="SCEL_Logo-white.eps">
            <a:extLst>
              <a:ext uri="{FF2B5EF4-FFF2-40B4-BE49-F238E27FC236}">
                <a16:creationId xmlns:a16="http://schemas.microsoft.com/office/drawing/2014/main" id="{DBF8BE50-6C5D-4245-9B0D-32EFC13B50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12" y="5678715"/>
            <a:ext cx="2588747" cy="781955"/>
          </a:xfrm>
          <a:prstGeom prst="rect">
            <a:avLst/>
          </a:prstGeom>
        </p:spPr>
      </p:pic>
    </p:spTree>
    <p:extLst>
      <p:ext uri="{BB962C8B-B14F-4D97-AF65-F5344CB8AC3E}">
        <p14:creationId xmlns:p14="http://schemas.microsoft.com/office/powerpoint/2010/main" val="477850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CC621-970B-45F4-9C2E-6FD11B9F72A5}"/>
              </a:ext>
            </a:extLst>
          </p:cNvPr>
          <p:cNvSpPr txBox="1"/>
          <p:nvPr userDrawn="1"/>
        </p:nvSpPr>
        <p:spPr>
          <a:xfrm>
            <a:off x="568481" y="311019"/>
            <a:ext cx="9869715" cy="461665"/>
          </a:xfrm>
          <a:prstGeom prst="rect">
            <a:avLst/>
          </a:prstGeom>
          <a:noFill/>
        </p:spPr>
        <p:txBody>
          <a:bodyPr wrap="square" rtlCol="0">
            <a:spAutoFit/>
          </a:bodyPr>
          <a:lstStyle/>
          <a:p>
            <a:r>
              <a:rPr lang="en-US" sz="2400">
                <a:solidFill>
                  <a:srgbClr val="69196E"/>
                </a:solidFill>
                <a:latin typeface="Museo 300"/>
                <a:cs typeface="Museo 300"/>
              </a:rPr>
              <a:t>Slide title</a:t>
            </a:r>
          </a:p>
        </p:txBody>
      </p:sp>
      <p:pic>
        <p:nvPicPr>
          <p:cNvPr id="4" name="Picture 3" descr="SCEL_Logo.png">
            <a:extLst>
              <a:ext uri="{FF2B5EF4-FFF2-40B4-BE49-F238E27FC236}">
                <a16:creationId xmlns:a16="http://schemas.microsoft.com/office/drawing/2014/main" id="{2C927A35-6E93-48DF-914A-4A34C47F1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7643" y="152142"/>
            <a:ext cx="1729603" cy="665896"/>
          </a:xfrm>
          <a:prstGeom prst="rect">
            <a:avLst/>
          </a:prstGeom>
        </p:spPr>
      </p:pic>
    </p:spTree>
    <p:extLst>
      <p:ext uri="{BB962C8B-B14F-4D97-AF65-F5344CB8AC3E}">
        <p14:creationId xmlns:p14="http://schemas.microsoft.com/office/powerpoint/2010/main" val="3021792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CC621-970B-45F4-9C2E-6FD11B9F72A5}"/>
              </a:ext>
            </a:extLst>
          </p:cNvPr>
          <p:cNvSpPr txBox="1"/>
          <p:nvPr userDrawn="1"/>
        </p:nvSpPr>
        <p:spPr>
          <a:xfrm>
            <a:off x="568481" y="311019"/>
            <a:ext cx="9869715" cy="461665"/>
          </a:xfrm>
          <a:prstGeom prst="rect">
            <a:avLst/>
          </a:prstGeom>
          <a:noFill/>
        </p:spPr>
        <p:txBody>
          <a:bodyPr wrap="square" rtlCol="0">
            <a:spAutoFit/>
          </a:bodyPr>
          <a:lstStyle/>
          <a:p>
            <a:r>
              <a:rPr lang="en-US" sz="2400">
                <a:solidFill>
                  <a:srgbClr val="69196E"/>
                </a:solidFill>
                <a:latin typeface="Museo 300"/>
                <a:cs typeface="Museo 300"/>
              </a:rPr>
              <a:t>Slide title</a:t>
            </a:r>
          </a:p>
        </p:txBody>
      </p:sp>
      <p:pic>
        <p:nvPicPr>
          <p:cNvPr id="4" name="Picture 3" descr="SCEL_Logo.png">
            <a:extLst>
              <a:ext uri="{FF2B5EF4-FFF2-40B4-BE49-F238E27FC236}">
                <a16:creationId xmlns:a16="http://schemas.microsoft.com/office/drawing/2014/main" id="{2C927A35-6E93-48DF-914A-4A34C47F1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7643" y="152142"/>
            <a:ext cx="1729603" cy="665896"/>
          </a:xfrm>
          <a:prstGeom prst="rect">
            <a:avLst/>
          </a:prstGeom>
        </p:spPr>
      </p:pic>
      <p:sp>
        <p:nvSpPr>
          <p:cNvPr id="5" name="TextBox 4">
            <a:extLst>
              <a:ext uri="{FF2B5EF4-FFF2-40B4-BE49-F238E27FC236}">
                <a16:creationId xmlns:a16="http://schemas.microsoft.com/office/drawing/2014/main" id="{2AEF51A8-1230-4044-A5C1-140EE657DDCC}"/>
              </a:ext>
            </a:extLst>
          </p:cNvPr>
          <p:cNvSpPr txBox="1"/>
          <p:nvPr userDrawn="1"/>
        </p:nvSpPr>
        <p:spPr>
          <a:xfrm>
            <a:off x="6120192" y="1587504"/>
            <a:ext cx="5467053" cy="3970318"/>
          </a:xfrm>
          <a:prstGeom prst="rect">
            <a:avLst/>
          </a:prstGeom>
          <a:noFill/>
        </p:spPr>
        <p:txBody>
          <a:bodyPr wrap="square" rtlCol="0">
            <a:spAutoFit/>
          </a:bodyPr>
          <a:lstStyle/>
          <a:p>
            <a:r>
              <a:rPr lang="en-US" sz="2800">
                <a:solidFill>
                  <a:srgbClr val="262626"/>
                </a:solidFill>
                <a:latin typeface="Source Sans Pro"/>
                <a:cs typeface="Source Sans Pro"/>
              </a:rPr>
              <a:t>This is the intro text size 28 in Source Sans Regular.</a:t>
            </a:r>
          </a:p>
          <a:p>
            <a:endParaRPr lang="en-US">
              <a:solidFill>
                <a:srgbClr val="262626"/>
              </a:solidFill>
              <a:latin typeface="Source Sans Pro"/>
              <a:cs typeface="Source Sans Pro"/>
            </a:endParaRPr>
          </a:p>
          <a:p>
            <a:r>
              <a:rPr lang="en-US">
                <a:solidFill>
                  <a:srgbClr val="262626"/>
                </a:solidFill>
                <a:latin typeface="Source Sans Pro"/>
                <a:cs typeface="Source Sans Pro"/>
              </a:rPr>
              <a:t>This is the body copy size 18 in Source Sans Regular. Here is some placeholder text. </a:t>
            </a:r>
            <a:r>
              <a:rPr lang="en-US" err="1">
                <a:solidFill>
                  <a:srgbClr val="262626"/>
                </a:solidFill>
                <a:latin typeface="Source Sans Pro"/>
                <a:cs typeface="Source Sans Pro"/>
              </a:rPr>
              <a:t>Lorem</a:t>
            </a:r>
            <a:r>
              <a:rPr lang="en-US">
                <a:solidFill>
                  <a:srgbClr val="262626"/>
                </a:solidFill>
                <a:latin typeface="Source Sans Pro"/>
                <a:cs typeface="Source Sans Pro"/>
              </a:rPr>
              <a:t> </a:t>
            </a:r>
            <a:r>
              <a:rPr lang="en-US" err="1">
                <a:solidFill>
                  <a:srgbClr val="262626"/>
                </a:solidFill>
                <a:latin typeface="Source Sans Pro"/>
                <a:cs typeface="Source Sans Pro"/>
              </a:rPr>
              <a:t>ipsum</a:t>
            </a:r>
            <a:r>
              <a:rPr lang="en-US">
                <a:solidFill>
                  <a:srgbClr val="262626"/>
                </a:solidFill>
                <a:latin typeface="Source Sans Pro"/>
                <a:cs typeface="Source Sans Pro"/>
              </a:rPr>
              <a:t> dolor sit </a:t>
            </a:r>
            <a:r>
              <a:rPr lang="en-US" err="1">
                <a:solidFill>
                  <a:srgbClr val="262626"/>
                </a:solidFill>
                <a:latin typeface="Source Sans Pro"/>
                <a:cs typeface="Source Sans Pro"/>
              </a:rPr>
              <a:t>amet</a:t>
            </a:r>
            <a:r>
              <a:rPr lang="en-US">
                <a:solidFill>
                  <a:srgbClr val="262626"/>
                </a:solidFill>
                <a:latin typeface="Source Sans Pro"/>
                <a:cs typeface="Source Sans Pro"/>
              </a:rPr>
              <a:t>, </a:t>
            </a:r>
            <a:r>
              <a:rPr lang="en-US" err="1">
                <a:solidFill>
                  <a:srgbClr val="262626"/>
                </a:solidFill>
                <a:latin typeface="Source Sans Pro"/>
                <a:cs typeface="Source Sans Pro"/>
              </a:rPr>
              <a:t>consectetur</a:t>
            </a:r>
            <a:r>
              <a:rPr lang="en-US">
                <a:solidFill>
                  <a:srgbClr val="262626"/>
                </a:solidFill>
                <a:latin typeface="Source Sans Pro"/>
                <a:cs typeface="Source Sans Pro"/>
              </a:rPr>
              <a:t> </a:t>
            </a:r>
            <a:r>
              <a:rPr lang="en-US" err="1">
                <a:solidFill>
                  <a:srgbClr val="262626"/>
                </a:solidFill>
                <a:latin typeface="Source Sans Pro"/>
                <a:cs typeface="Source Sans Pro"/>
              </a:rPr>
              <a:t>adipiscing</a:t>
            </a:r>
            <a:r>
              <a:rPr lang="en-US">
                <a:solidFill>
                  <a:srgbClr val="262626"/>
                </a:solidFill>
                <a:latin typeface="Source Sans Pro"/>
                <a:cs typeface="Source Sans Pro"/>
              </a:rPr>
              <a:t> </a:t>
            </a:r>
            <a:r>
              <a:rPr lang="en-US" err="1">
                <a:solidFill>
                  <a:srgbClr val="262626"/>
                </a:solidFill>
                <a:latin typeface="Source Sans Pro"/>
                <a:cs typeface="Source Sans Pro"/>
              </a:rPr>
              <a:t>elit</a:t>
            </a:r>
            <a:r>
              <a:rPr lang="en-US">
                <a:solidFill>
                  <a:srgbClr val="262626"/>
                </a:solidFill>
                <a:latin typeface="Source Sans Pro"/>
                <a:cs typeface="Source Sans Pro"/>
              </a:rPr>
              <a:t>. </a:t>
            </a:r>
          </a:p>
          <a:p>
            <a:endParaRPr lang="en-US">
              <a:solidFill>
                <a:srgbClr val="262626"/>
              </a:solidFill>
              <a:latin typeface="Source Sans Pro"/>
              <a:cs typeface="Source Sans Pro"/>
            </a:endParaRPr>
          </a:p>
          <a:p>
            <a:r>
              <a:rPr lang="en-US" err="1">
                <a:solidFill>
                  <a:srgbClr val="262626"/>
                </a:solidFill>
                <a:latin typeface="Source Sans Pro"/>
                <a:cs typeface="Source Sans Pro"/>
              </a:rPr>
              <a:t>Donec</a:t>
            </a:r>
            <a:r>
              <a:rPr lang="en-US">
                <a:solidFill>
                  <a:srgbClr val="262626"/>
                </a:solidFill>
                <a:latin typeface="Source Sans Pro"/>
                <a:cs typeface="Source Sans Pro"/>
              </a:rPr>
              <a:t> </a:t>
            </a:r>
            <a:r>
              <a:rPr lang="en-US" err="1">
                <a:solidFill>
                  <a:srgbClr val="262626"/>
                </a:solidFill>
                <a:latin typeface="Source Sans Pro"/>
                <a:cs typeface="Source Sans Pro"/>
              </a:rPr>
              <a:t>porttitor</a:t>
            </a:r>
            <a:r>
              <a:rPr lang="en-US">
                <a:solidFill>
                  <a:srgbClr val="262626"/>
                </a:solidFill>
                <a:latin typeface="Source Sans Pro"/>
                <a:cs typeface="Source Sans Pro"/>
              </a:rPr>
              <a:t> </a:t>
            </a:r>
            <a:r>
              <a:rPr lang="en-US" err="1">
                <a:solidFill>
                  <a:srgbClr val="262626"/>
                </a:solidFill>
                <a:latin typeface="Source Sans Pro"/>
                <a:cs typeface="Source Sans Pro"/>
              </a:rPr>
              <a:t>nulla</a:t>
            </a:r>
            <a:r>
              <a:rPr lang="en-US">
                <a:solidFill>
                  <a:srgbClr val="262626"/>
                </a:solidFill>
                <a:latin typeface="Source Sans Pro"/>
                <a:cs typeface="Source Sans Pro"/>
              </a:rPr>
              <a:t> </a:t>
            </a:r>
            <a:r>
              <a:rPr lang="en-US" err="1">
                <a:solidFill>
                  <a:srgbClr val="262626"/>
                </a:solidFill>
                <a:latin typeface="Source Sans Pro"/>
                <a:cs typeface="Source Sans Pro"/>
              </a:rPr>
              <a:t>orci</a:t>
            </a:r>
            <a:r>
              <a:rPr lang="en-US">
                <a:solidFill>
                  <a:srgbClr val="262626"/>
                </a:solidFill>
                <a:latin typeface="Source Sans Pro"/>
                <a:cs typeface="Source Sans Pro"/>
              </a:rPr>
              <a:t>, </a:t>
            </a:r>
            <a:r>
              <a:rPr lang="en-US" err="1">
                <a:solidFill>
                  <a:srgbClr val="262626"/>
                </a:solidFill>
                <a:latin typeface="Source Sans Pro"/>
                <a:cs typeface="Source Sans Pro"/>
              </a:rPr>
              <a:t>vel</a:t>
            </a:r>
            <a:r>
              <a:rPr lang="en-US">
                <a:solidFill>
                  <a:srgbClr val="262626"/>
                </a:solidFill>
                <a:latin typeface="Source Sans Pro"/>
                <a:cs typeface="Source Sans Pro"/>
              </a:rPr>
              <a:t> </a:t>
            </a:r>
            <a:r>
              <a:rPr lang="en-US" err="1">
                <a:solidFill>
                  <a:srgbClr val="262626"/>
                </a:solidFill>
                <a:latin typeface="Source Sans Pro"/>
                <a:cs typeface="Source Sans Pro"/>
              </a:rPr>
              <a:t>consectetur</a:t>
            </a:r>
            <a:r>
              <a:rPr lang="en-US">
                <a:solidFill>
                  <a:srgbClr val="262626"/>
                </a:solidFill>
                <a:latin typeface="Source Sans Pro"/>
                <a:cs typeface="Source Sans Pro"/>
              </a:rPr>
              <a:t> </a:t>
            </a:r>
            <a:r>
              <a:rPr lang="en-US" err="1">
                <a:solidFill>
                  <a:srgbClr val="262626"/>
                </a:solidFill>
                <a:latin typeface="Source Sans Pro"/>
                <a:cs typeface="Source Sans Pro"/>
              </a:rPr>
              <a:t>odio</a:t>
            </a:r>
            <a:r>
              <a:rPr lang="en-US">
                <a:solidFill>
                  <a:srgbClr val="262626"/>
                </a:solidFill>
                <a:latin typeface="Source Sans Pro"/>
                <a:cs typeface="Source Sans Pro"/>
              </a:rPr>
              <a:t> </a:t>
            </a:r>
            <a:r>
              <a:rPr lang="en-US" err="1">
                <a:solidFill>
                  <a:srgbClr val="262626"/>
                </a:solidFill>
                <a:latin typeface="Source Sans Pro"/>
                <a:cs typeface="Source Sans Pro"/>
              </a:rPr>
              <a:t>scelerisque</a:t>
            </a:r>
            <a:r>
              <a:rPr lang="en-US">
                <a:solidFill>
                  <a:srgbClr val="262626"/>
                </a:solidFill>
                <a:latin typeface="Source Sans Pro"/>
                <a:cs typeface="Source Sans Pro"/>
              </a:rPr>
              <a:t> id.</a:t>
            </a:r>
          </a:p>
          <a:p>
            <a:endParaRPr lang="en-US">
              <a:solidFill>
                <a:srgbClr val="262626"/>
              </a:solidFill>
              <a:latin typeface="Source Sans Pro"/>
              <a:cs typeface="Source Sans Pro"/>
            </a:endParaRPr>
          </a:p>
          <a:p>
            <a:r>
              <a:rPr lang="en-US">
                <a:solidFill>
                  <a:srgbClr val="262626"/>
                </a:solidFill>
                <a:latin typeface="Source Sans Pro"/>
                <a:cs typeface="Source Sans Pro"/>
              </a:rPr>
              <a:t> </a:t>
            </a:r>
            <a:r>
              <a:rPr lang="en-US" err="1">
                <a:solidFill>
                  <a:srgbClr val="262626"/>
                </a:solidFill>
                <a:latin typeface="Source Sans Pro"/>
                <a:cs typeface="Source Sans Pro"/>
              </a:rPr>
              <a:t>Aenean</a:t>
            </a:r>
            <a:r>
              <a:rPr lang="en-US">
                <a:solidFill>
                  <a:srgbClr val="262626"/>
                </a:solidFill>
                <a:latin typeface="Source Sans Pro"/>
                <a:cs typeface="Source Sans Pro"/>
              </a:rPr>
              <a:t> </a:t>
            </a:r>
            <a:r>
              <a:rPr lang="en-US" err="1">
                <a:solidFill>
                  <a:srgbClr val="262626"/>
                </a:solidFill>
                <a:latin typeface="Source Sans Pro"/>
                <a:cs typeface="Source Sans Pro"/>
              </a:rPr>
              <a:t>nulla</a:t>
            </a:r>
            <a:r>
              <a:rPr lang="en-US">
                <a:solidFill>
                  <a:srgbClr val="262626"/>
                </a:solidFill>
                <a:latin typeface="Source Sans Pro"/>
                <a:cs typeface="Source Sans Pro"/>
              </a:rPr>
              <a:t> </a:t>
            </a:r>
            <a:r>
              <a:rPr lang="en-US" err="1">
                <a:solidFill>
                  <a:srgbClr val="262626"/>
                </a:solidFill>
                <a:latin typeface="Source Sans Pro"/>
                <a:cs typeface="Source Sans Pro"/>
              </a:rPr>
              <a:t>orci</a:t>
            </a:r>
            <a:r>
              <a:rPr lang="en-US">
                <a:solidFill>
                  <a:srgbClr val="262626"/>
                </a:solidFill>
                <a:latin typeface="Source Sans Pro"/>
                <a:cs typeface="Source Sans Pro"/>
              </a:rPr>
              <a:t>, </a:t>
            </a:r>
            <a:r>
              <a:rPr lang="en-US" err="1">
                <a:solidFill>
                  <a:srgbClr val="262626"/>
                </a:solidFill>
                <a:latin typeface="Source Sans Pro"/>
                <a:cs typeface="Source Sans Pro"/>
              </a:rPr>
              <a:t>cursus</a:t>
            </a:r>
            <a:r>
              <a:rPr lang="en-US">
                <a:solidFill>
                  <a:srgbClr val="262626"/>
                </a:solidFill>
                <a:latin typeface="Source Sans Pro"/>
                <a:cs typeface="Source Sans Pro"/>
              </a:rPr>
              <a:t> </a:t>
            </a:r>
            <a:r>
              <a:rPr lang="en-US" err="1">
                <a:solidFill>
                  <a:srgbClr val="262626"/>
                </a:solidFill>
                <a:latin typeface="Source Sans Pro"/>
                <a:cs typeface="Source Sans Pro"/>
              </a:rPr>
              <a:t>sed</a:t>
            </a:r>
            <a:r>
              <a:rPr lang="en-US">
                <a:solidFill>
                  <a:srgbClr val="262626"/>
                </a:solidFill>
                <a:latin typeface="Source Sans Pro"/>
                <a:cs typeface="Source Sans Pro"/>
              </a:rPr>
              <a:t> </a:t>
            </a:r>
            <a:r>
              <a:rPr lang="en-US" err="1">
                <a:solidFill>
                  <a:srgbClr val="262626"/>
                </a:solidFill>
                <a:latin typeface="Source Sans Pro"/>
                <a:cs typeface="Source Sans Pro"/>
              </a:rPr>
              <a:t>aliquam</a:t>
            </a:r>
            <a:r>
              <a:rPr lang="en-US">
                <a:solidFill>
                  <a:srgbClr val="262626"/>
                </a:solidFill>
                <a:latin typeface="Source Sans Pro"/>
                <a:cs typeface="Source Sans Pro"/>
              </a:rPr>
              <a:t> </a:t>
            </a:r>
            <a:r>
              <a:rPr lang="en-US" err="1">
                <a:solidFill>
                  <a:srgbClr val="262626"/>
                </a:solidFill>
                <a:latin typeface="Source Sans Pro"/>
                <a:cs typeface="Source Sans Pro"/>
              </a:rPr>
              <a:t>nec</a:t>
            </a:r>
            <a:r>
              <a:rPr lang="en-US">
                <a:solidFill>
                  <a:srgbClr val="262626"/>
                </a:solidFill>
                <a:latin typeface="Source Sans Pro"/>
                <a:cs typeface="Source Sans Pro"/>
              </a:rPr>
              <a:t>, </a:t>
            </a:r>
            <a:r>
              <a:rPr lang="en-US" err="1">
                <a:solidFill>
                  <a:srgbClr val="262626"/>
                </a:solidFill>
                <a:latin typeface="Source Sans Pro"/>
                <a:cs typeface="Source Sans Pro"/>
              </a:rPr>
              <a:t>finibus</a:t>
            </a:r>
            <a:r>
              <a:rPr lang="en-US">
                <a:solidFill>
                  <a:srgbClr val="262626"/>
                </a:solidFill>
                <a:latin typeface="Source Sans Pro"/>
                <a:cs typeface="Source Sans Pro"/>
              </a:rPr>
              <a:t> </a:t>
            </a:r>
            <a:r>
              <a:rPr lang="en-US" err="1">
                <a:solidFill>
                  <a:srgbClr val="262626"/>
                </a:solidFill>
                <a:latin typeface="Source Sans Pro"/>
                <a:cs typeface="Source Sans Pro"/>
              </a:rPr>
              <a:t>eget</a:t>
            </a:r>
            <a:r>
              <a:rPr lang="en-US">
                <a:solidFill>
                  <a:srgbClr val="262626"/>
                </a:solidFill>
                <a:latin typeface="Source Sans Pro"/>
                <a:cs typeface="Source Sans Pro"/>
              </a:rPr>
              <a:t> mi. </a:t>
            </a:r>
          </a:p>
          <a:p>
            <a:endParaRPr lang="en-US" sz="1600">
              <a:solidFill>
                <a:srgbClr val="262626"/>
              </a:solidFill>
              <a:latin typeface="Source Sans Pro"/>
              <a:cs typeface="Source Sans Pro"/>
            </a:endParaRPr>
          </a:p>
        </p:txBody>
      </p:sp>
      <p:pic>
        <p:nvPicPr>
          <p:cNvPr id="6" name="Picture 5" descr="example-image.png">
            <a:extLst>
              <a:ext uri="{FF2B5EF4-FFF2-40B4-BE49-F238E27FC236}">
                <a16:creationId xmlns:a16="http://schemas.microsoft.com/office/drawing/2014/main" id="{D1B4DBF5-1486-47CF-993C-7C3848EEF4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3148" y="1574573"/>
            <a:ext cx="5026101" cy="4853328"/>
          </a:xfrm>
          <a:prstGeom prst="rect">
            <a:avLst/>
          </a:prstGeom>
        </p:spPr>
      </p:pic>
    </p:spTree>
    <p:extLst>
      <p:ext uri="{BB962C8B-B14F-4D97-AF65-F5344CB8AC3E}">
        <p14:creationId xmlns:p14="http://schemas.microsoft.com/office/powerpoint/2010/main" val="139990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5626D1-07B0-4DA0-A4B4-DD432A4A8E84}" type="datetimeFigureOut">
              <a:rPr lang="en-GB" smtClean="0"/>
              <a:t>21/02/2023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4068159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CC621-970B-45F4-9C2E-6FD11B9F72A5}"/>
              </a:ext>
            </a:extLst>
          </p:cNvPr>
          <p:cNvSpPr txBox="1"/>
          <p:nvPr userDrawn="1"/>
        </p:nvSpPr>
        <p:spPr>
          <a:xfrm>
            <a:off x="568481" y="311019"/>
            <a:ext cx="9869715" cy="461665"/>
          </a:xfrm>
          <a:prstGeom prst="rect">
            <a:avLst/>
          </a:prstGeom>
          <a:noFill/>
        </p:spPr>
        <p:txBody>
          <a:bodyPr wrap="square" rtlCol="0">
            <a:spAutoFit/>
          </a:bodyPr>
          <a:lstStyle/>
          <a:p>
            <a:r>
              <a:rPr lang="en-US" sz="2400">
                <a:solidFill>
                  <a:srgbClr val="69196E"/>
                </a:solidFill>
                <a:latin typeface="Museo 300"/>
                <a:cs typeface="Museo 300"/>
              </a:rPr>
              <a:t>Slide title</a:t>
            </a:r>
          </a:p>
        </p:txBody>
      </p:sp>
      <p:pic>
        <p:nvPicPr>
          <p:cNvPr id="4" name="Picture 3" descr="SCEL_Logo.png">
            <a:extLst>
              <a:ext uri="{FF2B5EF4-FFF2-40B4-BE49-F238E27FC236}">
                <a16:creationId xmlns:a16="http://schemas.microsoft.com/office/drawing/2014/main" id="{2C927A35-6E93-48DF-914A-4A34C47F1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7643" y="152142"/>
            <a:ext cx="1729603" cy="665896"/>
          </a:xfrm>
          <a:prstGeom prst="rect">
            <a:avLst/>
          </a:prstGeom>
        </p:spPr>
      </p:pic>
      <p:pic>
        <p:nvPicPr>
          <p:cNvPr id="5" name="Picture 4" descr="icon-05.eps">
            <a:extLst>
              <a:ext uri="{FF2B5EF4-FFF2-40B4-BE49-F238E27FC236}">
                <a16:creationId xmlns:a16="http://schemas.microsoft.com/office/drawing/2014/main" id="{3ECA41BA-AC14-4896-85EB-C16AC4F629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90844" y="1514928"/>
            <a:ext cx="5148013" cy="4266178"/>
          </a:xfrm>
          <a:prstGeom prst="rect">
            <a:avLst/>
          </a:prstGeom>
        </p:spPr>
      </p:pic>
      <p:sp>
        <p:nvSpPr>
          <p:cNvPr id="6" name="TextBox 5">
            <a:extLst>
              <a:ext uri="{FF2B5EF4-FFF2-40B4-BE49-F238E27FC236}">
                <a16:creationId xmlns:a16="http://schemas.microsoft.com/office/drawing/2014/main" id="{3C30EBF9-A95B-4558-87D4-3EFB52020888}"/>
              </a:ext>
            </a:extLst>
          </p:cNvPr>
          <p:cNvSpPr txBox="1"/>
          <p:nvPr userDrawn="1"/>
        </p:nvSpPr>
        <p:spPr>
          <a:xfrm>
            <a:off x="568481" y="1587503"/>
            <a:ext cx="5442852" cy="3970318"/>
          </a:xfrm>
          <a:prstGeom prst="rect">
            <a:avLst/>
          </a:prstGeom>
          <a:noFill/>
        </p:spPr>
        <p:txBody>
          <a:bodyPr wrap="square" rtlCol="0">
            <a:spAutoFit/>
          </a:bodyPr>
          <a:lstStyle/>
          <a:p>
            <a:r>
              <a:rPr lang="en-US" sz="2800">
                <a:solidFill>
                  <a:srgbClr val="262626"/>
                </a:solidFill>
                <a:latin typeface="Source Sans Pro"/>
                <a:cs typeface="Source Sans Pro"/>
              </a:rPr>
              <a:t>This is the intro text size 28 in Source Sans Regular.</a:t>
            </a:r>
          </a:p>
          <a:p>
            <a:endParaRPr lang="en-US">
              <a:solidFill>
                <a:srgbClr val="262626"/>
              </a:solidFill>
              <a:latin typeface="Source Sans Pro"/>
              <a:cs typeface="Source Sans Pro"/>
            </a:endParaRPr>
          </a:p>
          <a:p>
            <a:r>
              <a:rPr lang="en-US">
                <a:solidFill>
                  <a:srgbClr val="262626"/>
                </a:solidFill>
                <a:latin typeface="Source Sans Pro"/>
                <a:cs typeface="Source Sans Pro"/>
              </a:rPr>
              <a:t>This is the body copy size 18 in Source Sans Regular. Here is some placeholder text. </a:t>
            </a:r>
            <a:r>
              <a:rPr lang="en-US" err="1">
                <a:solidFill>
                  <a:srgbClr val="262626"/>
                </a:solidFill>
                <a:latin typeface="Source Sans Pro"/>
                <a:cs typeface="Source Sans Pro"/>
              </a:rPr>
              <a:t>Lorem</a:t>
            </a:r>
            <a:r>
              <a:rPr lang="en-US">
                <a:solidFill>
                  <a:srgbClr val="262626"/>
                </a:solidFill>
                <a:latin typeface="Source Sans Pro"/>
                <a:cs typeface="Source Sans Pro"/>
              </a:rPr>
              <a:t> </a:t>
            </a:r>
            <a:r>
              <a:rPr lang="en-US" err="1">
                <a:solidFill>
                  <a:srgbClr val="262626"/>
                </a:solidFill>
                <a:latin typeface="Source Sans Pro"/>
                <a:cs typeface="Source Sans Pro"/>
              </a:rPr>
              <a:t>ipsum</a:t>
            </a:r>
            <a:r>
              <a:rPr lang="en-US">
                <a:solidFill>
                  <a:srgbClr val="262626"/>
                </a:solidFill>
                <a:latin typeface="Source Sans Pro"/>
                <a:cs typeface="Source Sans Pro"/>
              </a:rPr>
              <a:t> dolor sit </a:t>
            </a:r>
            <a:r>
              <a:rPr lang="en-US" err="1">
                <a:solidFill>
                  <a:srgbClr val="262626"/>
                </a:solidFill>
                <a:latin typeface="Source Sans Pro"/>
                <a:cs typeface="Source Sans Pro"/>
              </a:rPr>
              <a:t>amet</a:t>
            </a:r>
            <a:r>
              <a:rPr lang="en-US">
                <a:solidFill>
                  <a:srgbClr val="262626"/>
                </a:solidFill>
                <a:latin typeface="Source Sans Pro"/>
                <a:cs typeface="Source Sans Pro"/>
              </a:rPr>
              <a:t>, </a:t>
            </a:r>
            <a:r>
              <a:rPr lang="en-US" err="1">
                <a:solidFill>
                  <a:srgbClr val="262626"/>
                </a:solidFill>
                <a:latin typeface="Source Sans Pro"/>
                <a:cs typeface="Source Sans Pro"/>
              </a:rPr>
              <a:t>consectetur</a:t>
            </a:r>
            <a:r>
              <a:rPr lang="en-US">
                <a:solidFill>
                  <a:srgbClr val="262626"/>
                </a:solidFill>
                <a:latin typeface="Source Sans Pro"/>
                <a:cs typeface="Source Sans Pro"/>
              </a:rPr>
              <a:t> </a:t>
            </a:r>
            <a:r>
              <a:rPr lang="en-US" err="1">
                <a:solidFill>
                  <a:srgbClr val="262626"/>
                </a:solidFill>
                <a:latin typeface="Source Sans Pro"/>
                <a:cs typeface="Source Sans Pro"/>
              </a:rPr>
              <a:t>adipiscing</a:t>
            </a:r>
            <a:r>
              <a:rPr lang="en-US">
                <a:solidFill>
                  <a:srgbClr val="262626"/>
                </a:solidFill>
                <a:latin typeface="Source Sans Pro"/>
                <a:cs typeface="Source Sans Pro"/>
              </a:rPr>
              <a:t> </a:t>
            </a:r>
            <a:r>
              <a:rPr lang="en-US" err="1">
                <a:solidFill>
                  <a:srgbClr val="262626"/>
                </a:solidFill>
                <a:latin typeface="Source Sans Pro"/>
                <a:cs typeface="Source Sans Pro"/>
              </a:rPr>
              <a:t>elit</a:t>
            </a:r>
            <a:r>
              <a:rPr lang="en-US">
                <a:solidFill>
                  <a:srgbClr val="262626"/>
                </a:solidFill>
                <a:latin typeface="Source Sans Pro"/>
                <a:cs typeface="Source Sans Pro"/>
              </a:rPr>
              <a:t>. </a:t>
            </a:r>
          </a:p>
          <a:p>
            <a:endParaRPr lang="en-US">
              <a:solidFill>
                <a:srgbClr val="262626"/>
              </a:solidFill>
              <a:latin typeface="Source Sans Pro"/>
              <a:cs typeface="Source Sans Pro"/>
            </a:endParaRPr>
          </a:p>
          <a:p>
            <a:r>
              <a:rPr lang="en-US" err="1">
                <a:solidFill>
                  <a:srgbClr val="262626"/>
                </a:solidFill>
                <a:latin typeface="Source Sans Pro"/>
                <a:cs typeface="Source Sans Pro"/>
              </a:rPr>
              <a:t>Donec</a:t>
            </a:r>
            <a:r>
              <a:rPr lang="en-US">
                <a:solidFill>
                  <a:srgbClr val="262626"/>
                </a:solidFill>
                <a:latin typeface="Source Sans Pro"/>
                <a:cs typeface="Source Sans Pro"/>
              </a:rPr>
              <a:t> </a:t>
            </a:r>
            <a:r>
              <a:rPr lang="en-US" err="1">
                <a:solidFill>
                  <a:srgbClr val="262626"/>
                </a:solidFill>
                <a:latin typeface="Source Sans Pro"/>
                <a:cs typeface="Source Sans Pro"/>
              </a:rPr>
              <a:t>porttitor</a:t>
            </a:r>
            <a:r>
              <a:rPr lang="en-US">
                <a:solidFill>
                  <a:srgbClr val="262626"/>
                </a:solidFill>
                <a:latin typeface="Source Sans Pro"/>
                <a:cs typeface="Source Sans Pro"/>
              </a:rPr>
              <a:t> </a:t>
            </a:r>
            <a:r>
              <a:rPr lang="en-US" err="1">
                <a:solidFill>
                  <a:srgbClr val="262626"/>
                </a:solidFill>
                <a:latin typeface="Source Sans Pro"/>
                <a:cs typeface="Source Sans Pro"/>
              </a:rPr>
              <a:t>nulla</a:t>
            </a:r>
            <a:r>
              <a:rPr lang="en-US">
                <a:solidFill>
                  <a:srgbClr val="262626"/>
                </a:solidFill>
                <a:latin typeface="Source Sans Pro"/>
                <a:cs typeface="Source Sans Pro"/>
              </a:rPr>
              <a:t> </a:t>
            </a:r>
            <a:r>
              <a:rPr lang="en-US" err="1">
                <a:solidFill>
                  <a:srgbClr val="262626"/>
                </a:solidFill>
                <a:latin typeface="Source Sans Pro"/>
                <a:cs typeface="Source Sans Pro"/>
              </a:rPr>
              <a:t>orci</a:t>
            </a:r>
            <a:r>
              <a:rPr lang="en-US">
                <a:solidFill>
                  <a:srgbClr val="262626"/>
                </a:solidFill>
                <a:latin typeface="Source Sans Pro"/>
                <a:cs typeface="Source Sans Pro"/>
              </a:rPr>
              <a:t>, </a:t>
            </a:r>
            <a:r>
              <a:rPr lang="en-US" err="1">
                <a:solidFill>
                  <a:srgbClr val="262626"/>
                </a:solidFill>
                <a:latin typeface="Source Sans Pro"/>
                <a:cs typeface="Source Sans Pro"/>
              </a:rPr>
              <a:t>vel</a:t>
            </a:r>
            <a:r>
              <a:rPr lang="en-US">
                <a:solidFill>
                  <a:srgbClr val="262626"/>
                </a:solidFill>
                <a:latin typeface="Source Sans Pro"/>
                <a:cs typeface="Source Sans Pro"/>
              </a:rPr>
              <a:t> </a:t>
            </a:r>
            <a:r>
              <a:rPr lang="en-US" err="1">
                <a:solidFill>
                  <a:srgbClr val="262626"/>
                </a:solidFill>
                <a:latin typeface="Source Sans Pro"/>
                <a:cs typeface="Source Sans Pro"/>
              </a:rPr>
              <a:t>consectetur</a:t>
            </a:r>
            <a:r>
              <a:rPr lang="en-US">
                <a:solidFill>
                  <a:srgbClr val="262626"/>
                </a:solidFill>
                <a:latin typeface="Source Sans Pro"/>
                <a:cs typeface="Source Sans Pro"/>
              </a:rPr>
              <a:t> </a:t>
            </a:r>
            <a:r>
              <a:rPr lang="en-US" err="1">
                <a:solidFill>
                  <a:srgbClr val="262626"/>
                </a:solidFill>
                <a:latin typeface="Source Sans Pro"/>
                <a:cs typeface="Source Sans Pro"/>
              </a:rPr>
              <a:t>odio</a:t>
            </a:r>
            <a:r>
              <a:rPr lang="en-US">
                <a:solidFill>
                  <a:srgbClr val="262626"/>
                </a:solidFill>
                <a:latin typeface="Source Sans Pro"/>
                <a:cs typeface="Source Sans Pro"/>
              </a:rPr>
              <a:t> </a:t>
            </a:r>
            <a:r>
              <a:rPr lang="en-US" err="1">
                <a:solidFill>
                  <a:srgbClr val="262626"/>
                </a:solidFill>
                <a:latin typeface="Source Sans Pro"/>
                <a:cs typeface="Source Sans Pro"/>
              </a:rPr>
              <a:t>scelerisque</a:t>
            </a:r>
            <a:r>
              <a:rPr lang="en-US">
                <a:solidFill>
                  <a:srgbClr val="262626"/>
                </a:solidFill>
                <a:latin typeface="Source Sans Pro"/>
                <a:cs typeface="Source Sans Pro"/>
              </a:rPr>
              <a:t> id.</a:t>
            </a:r>
          </a:p>
          <a:p>
            <a:endParaRPr lang="en-US">
              <a:solidFill>
                <a:srgbClr val="262626"/>
              </a:solidFill>
              <a:latin typeface="Source Sans Pro"/>
              <a:cs typeface="Source Sans Pro"/>
            </a:endParaRPr>
          </a:p>
          <a:p>
            <a:r>
              <a:rPr lang="en-US">
                <a:solidFill>
                  <a:srgbClr val="262626"/>
                </a:solidFill>
                <a:latin typeface="Source Sans Pro"/>
                <a:cs typeface="Source Sans Pro"/>
              </a:rPr>
              <a:t> </a:t>
            </a:r>
            <a:r>
              <a:rPr lang="en-US" err="1">
                <a:solidFill>
                  <a:srgbClr val="262626"/>
                </a:solidFill>
                <a:latin typeface="Source Sans Pro"/>
                <a:cs typeface="Source Sans Pro"/>
              </a:rPr>
              <a:t>Aenean</a:t>
            </a:r>
            <a:r>
              <a:rPr lang="en-US">
                <a:solidFill>
                  <a:srgbClr val="262626"/>
                </a:solidFill>
                <a:latin typeface="Source Sans Pro"/>
                <a:cs typeface="Source Sans Pro"/>
              </a:rPr>
              <a:t> </a:t>
            </a:r>
            <a:r>
              <a:rPr lang="en-US" err="1">
                <a:solidFill>
                  <a:srgbClr val="262626"/>
                </a:solidFill>
                <a:latin typeface="Source Sans Pro"/>
                <a:cs typeface="Source Sans Pro"/>
              </a:rPr>
              <a:t>nulla</a:t>
            </a:r>
            <a:r>
              <a:rPr lang="en-US">
                <a:solidFill>
                  <a:srgbClr val="262626"/>
                </a:solidFill>
                <a:latin typeface="Source Sans Pro"/>
                <a:cs typeface="Source Sans Pro"/>
              </a:rPr>
              <a:t> </a:t>
            </a:r>
            <a:r>
              <a:rPr lang="en-US" err="1">
                <a:solidFill>
                  <a:srgbClr val="262626"/>
                </a:solidFill>
                <a:latin typeface="Source Sans Pro"/>
                <a:cs typeface="Source Sans Pro"/>
              </a:rPr>
              <a:t>orci</a:t>
            </a:r>
            <a:r>
              <a:rPr lang="en-US">
                <a:solidFill>
                  <a:srgbClr val="262626"/>
                </a:solidFill>
                <a:latin typeface="Source Sans Pro"/>
                <a:cs typeface="Source Sans Pro"/>
              </a:rPr>
              <a:t>, </a:t>
            </a:r>
            <a:r>
              <a:rPr lang="en-US" err="1">
                <a:solidFill>
                  <a:srgbClr val="262626"/>
                </a:solidFill>
                <a:latin typeface="Source Sans Pro"/>
                <a:cs typeface="Source Sans Pro"/>
              </a:rPr>
              <a:t>cursus</a:t>
            </a:r>
            <a:r>
              <a:rPr lang="en-US">
                <a:solidFill>
                  <a:srgbClr val="262626"/>
                </a:solidFill>
                <a:latin typeface="Source Sans Pro"/>
                <a:cs typeface="Source Sans Pro"/>
              </a:rPr>
              <a:t> </a:t>
            </a:r>
            <a:r>
              <a:rPr lang="en-US" err="1">
                <a:solidFill>
                  <a:srgbClr val="262626"/>
                </a:solidFill>
                <a:latin typeface="Source Sans Pro"/>
                <a:cs typeface="Source Sans Pro"/>
              </a:rPr>
              <a:t>sed</a:t>
            </a:r>
            <a:r>
              <a:rPr lang="en-US">
                <a:solidFill>
                  <a:srgbClr val="262626"/>
                </a:solidFill>
                <a:latin typeface="Source Sans Pro"/>
                <a:cs typeface="Source Sans Pro"/>
              </a:rPr>
              <a:t> </a:t>
            </a:r>
            <a:r>
              <a:rPr lang="en-US" err="1">
                <a:solidFill>
                  <a:srgbClr val="262626"/>
                </a:solidFill>
                <a:latin typeface="Source Sans Pro"/>
                <a:cs typeface="Source Sans Pro"/>
              </a:rPr>
              <a:t>aliquam</a:t>
            </a:r>
            <a:r>
              <a:rPr lang="en-US">
                <a:solidFill>
                  <a:srgbClr val="262626"/>
                </a:solidFill>
                <a:latin typeface="Source Sans Pro"/>
                <a:cs typeface="Source Sans Pro"/>
              </a:rPr>
              <a:t> </a:t>
            </a:r>
            <a:r>
              <a:rPr lang="en-US" err="1">
                <a:solidFill>
                  <a:srgbClr val="262626"/>
                </a:solidFill>
                <a:latin typeface="Source Sans Pro"/>
                <a:cs typeface="Source Sans Pro"/>
              </a:rPr>
              <a:t>nec</a:t>
            </a:r>
            <a:r>
              <a:rPr lang="en-US">
                <a:solidFill>
                  <a:srgbClr val="262626"/>
                </a:solidFill>
                <a:latin typeface="Source Sans Pro"/>
                <a:cs typeface="Source Sans Pro"/>
              </a:rPr>
              <a:t>, </a:t>
            </a:r>
            <a:r>
              <a:rPr lang="en-US" err="1">
                <a:solidFill>
                  <a:srgbClr val="262626"/>
                </a:solidFill>
                <a:latin typeface="Source Sans Pro"/>
                <a:cs typeface="Source Sans Pro"/>
              </a:rPr>
              <a:t>finibus</a:t>
            </a:r>
            <a:r>
              <a:rPr lang="en-US">
                <a:solidFill>
                  <a:srgbClr val="262626"/>
                </a:solidFill>
                <a:latin typeface="Source Sans Pro"/>
                <a:cs typeface="Source Sans Pro"/>
              </a:rPr>
              <a:t> </a:t>
            </a:r>
            <a:r>
              <a:rPr lang="en-US" err="1">
                <a:solidFill>
                  <a:srgbClr val="262626"/>
                </a:solidFill>
                <a:latin typeface="Source Sans Pro"/>
                <a:cs typeface="Source Sans Pro"/>
              </a:rPr>
              <a:t>eget</a:t>
            </a:r>
            <a:r>
              <a:rPr lang="en-US">
                <a:solidFill>
                  <a:srgbClr val="262626"/>
                </a:solidFill>
                <a:latin typeface="Source Sans Pro"/>
                <a:cs typeface="Source Sans Pro"/>
              </a:rPr>
              <a:t> mi. </a:t>
            </a:r>
          </a:p>
          <a:p>
            <a:endParaRPr lang="en-US" sz="1600">
              <a:solidFill>
                <a:srgbClr val="262626"/>
              </a:solidFill>
              <a:latin typeface="Source Sans Pro"/>
              <a:cs typeface="Source Sans Pro"/>
            </a:endParaRPr>
          </a:p>
        </p:txBody>
      </p:sp>
    </p:spTree>
    <p:extLst>
      <p:ext uri="{BB962C8B-B14F-4D97-AF65-F5344CB8AC3E}">
        <p14:creationId xmlns:p14="http://schemas.microsoft.com/office/powerpoint/2010/main" val="3008960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1F51D-2583-8E43-9B0F-186986645360}" type="datetimeFigureOut">
              <a:rPr lang="en-US" smtClean="0"/>
              <a:pPr/>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2044348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01901"/>
            <a:ext cx="10363200" cy="1362075"/>
          </a:xfrm>
        </p:spPr>
        <p:txBody>
          <a:bodyPr anchor="t"/>
          <a:lstStyle>
            <a:lvl1pPr algn="l">
              <a:defRPr sz="4000" b="1" cap="all"/>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4106337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CE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5400"/>
            <a:ext cx="3721040" cy="1432600"/>
          </a:xfrm>
          <a:prstGeom prst="rect">
            <a:avLst/>
          </a:prstGeom>
        </p:spPr>
      </p:pic>
    </p:spTree>
    <p:extLst>
      <p:ext uri="{BB962C8B-B14F-4D97-AF65-F5344CB8AC3E}">
        <p14:creationId xmlns:p14="http://schemas.microsoft.com/office/powerpoint/2010/main" val="1237232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2530605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Slide Title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61F51D-2583-8E43-9B0F-186986645360}"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185608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61F51D-2583-8E43-9B0F-186986645360}" type="datetimeFigureOut">
              <a:rPr lang="en-US" smtClean="0"/>
              <a:pPr/>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000582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61F51D-2583-8E43-9B0F-186986645360}" type="datetimeFigureOut">
              <a:rPr lang="en-US" smtClean="0"/>
              <a:pPr/>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250800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1F51D-2583-8E43-9B0F-186986645360}" type="datetimeFigureOut">
              <a:rPr lang="en-US" smtClean="0"/>
              <a:pPr/>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85264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43478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5626D1-07B0-4DA0-A4B4-DD432A4A8E84}" type="datetimeFigureOut">
              <a:rPr lang="en-GB" smtClean="0"/>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88293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pPr/>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15390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pPr/>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pPr/>
              <a:t>‹#›</a:t>
            </a:fld>
            <a:endParaRPr lang="en-US"/>
          </a:p>
        </p:txBody>
      </p:sp>
    </p:spTree>
    <p:extLst>
      <p:ext uri="{BB962C8B-B14F-4D97-AF65-F5344CB8AC3E}">
        <p14:creationId xmlns:p14="http://schemas.microsoft.com/office/powerpoint/2010/main" val="354667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5626D1-07B0-4DA0-A4B4-DD432A4A8E84}" type="datetimeFigureOut">
              <a:rPr lang="en-GB" smtClean="0"/>
              <a:t>21/02/2023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27510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5626D1-07B0-4DA0-A4B4-DD432A4A8E84}" type="datetimeFigureOut">
              <a:rPr lang="en-GB" smtClean="0"/>
              <a:t>21/02/2023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85047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626D1-07B0-4DA0-A4B4-DD432A4A8E84}" type="datetimeFigureOut">
              <a:rPr lang="en-GB" smtClean="0"/>
              <a:t>21/02/2023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43215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626D1-07B0-4DA0-A4B4-DD432A4A8E84}" type="datetimeFigureOut">
              <a:rPr lang="en-GB" smtClean="0"/>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321138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626D1-07B0-4DA0-A4B4-DD432A4A8E84}" type="datetimeFigureOut">
              <a:rPr lang="en-GB" smtClean="0"/>
              <a:t>21/02/2023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746ACC-5214-4AB6-BFBC-40A71CBC6983}" type="slidenum">
              <a:rPr lang="en-GB" smtClean="0"/>
              <a:t>‹#›</a:t>
            </a:fld>
            <a:endParaRPr lang="en-GB"/>
          </a:p>
        </p:txBody>
      </p:sp>
    </p:spTree>
    <p:extLst>
      <p:ext uri="{BB962C8B-B14F-4D97-AF65-F5344CB8AC3E}">
        <p14:creationId xmlns:p14="http://schemas.microsoft.com/office/powerpoint/2010/main" val="279515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626D1-07B0-4DA0-A4B4-DD432A4A8E84}" type="datetimeFigureOut">
              <a:rPr lang="en-GB" smtClean="0"/>
              <a:t>21/02/2023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46ACC-5214-4AB6-BFBC-40A71CBC6983}" type="slidenum">
              <a:rPr lang="en-GB" smtClean="0"/>
              <a:t>‹#›</a:t>
            </a:fld>
            <a:endParaRPr lang="en-GB"/>
          </a:p>
        </p:txBody>
      </p:sp>
    </p:spTree>
    <p:extLst>
      <p:ext uri="{BB962C8B-B14F-4D97-AF65-F5344CB8AC3E}">
        <p14:creationId xmlns:p14="http://schemas.microsoft.com/office/powerpoint/2010/main" val="421616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sp>
        <p:nvSpPr>
          <p:cNvPr id="1029" name="Text Box 7"/>
          <p:cNvSpPr txBox="1">
            <a:spLocks noChangeArrowheads="1"/>
          </p:cNvSpPr>
          <p:nvPr/>
        </p:nvSpPr>
        <p:spPr bwMode="auto">
          <a:xfrm>
            <a:off x="7127342" y="6304472"/>
            <a:ext cx="451273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1200">
                <a:solidFill>
                  <a:srgbClr val="00ABB5"/>
                </a:solidFill>
              </a:rPr>
              <a:t>For Scotland's learners, with Scotland's educators</a:t>
            </a:r>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p:nvCxnSpPr>
        <p:spPr>
          <a:xfrm flipV="1">
            <a:off x="676690" y="6216650"/>
            <a:ext cx="10842210" cy="41072"/>
          </a:xfrm>
          <a:prstGeom prst="line">
            <a:avLst/>
          </a:prstGeom>
          <a:ln w="12700" cmpd="sng">
            <a:solidFill>
              <a:srgbClr val="7B20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449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3000" b="1">
          <a:solidFill>
            <a:srgbClr val="512178"/>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1F51D-2583-8E43-9B0F-186986645360}" type="datetimeFigureOut">
              <a:rPr lang="en-US" smtClean="0"/>
              <a:pPr/>
              <a:t>2/21/2023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82E6-758D-F943-A1F8-18C4743B360B}" type="slidenum">
              <a:rPr lang="en-US" smtClean="0"/>
              <a:pPr/>
              <a:t>‹#›</a:t>
            </a:fld>
            <a:endParaRPr lang="en-US"/>
          </a:p>
        </p:txBody>
      </p:sp>
    </p:spTree>
    <p:extLst>
      <p:ext uri="{BB962C8B-B14F-4D97-AF65-F5344CB8AC3E}">
        <p14:creationId xmlns:p14="http://schemas.microsoft.com/office/powerpoint/2010/main" val="204579069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Lst>
  <p:txStyles>
    <p:titleStyle>
      <a:lvl1pPr algn="l" defTabSz="457200" rtl="0" eaLnBrk="1" latinLnBrk="0" hangingPunct="1">
        <a:spcBef>
          <a:spcPct val="0"/>
        </a:spcBef>
        <a:buNone/>
        <a:defRPr sz="2000" kern="1200">
          <a:solidFill>
            <a:schemeClr val="tx1"/>
          </a:solidFill>
          <a:latin typeface="Museo 300"/>
          <a:ea typeface="+mj-ea"/>
          <a:cs typeface="Museo 30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1F51D-2583-8E43-9B0F-186986645360}" type="datetimeFigureOut">
              <a:rPr lang="en-US" smtClean="0"/>
              <a:pPr/>
              <a:t>2/21/2023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82E6-758D-F943-A1F8-18C4743B360B}" type="slidenum">
              <a:rPr lang="en-US" smtClean="0"/>
              <a:pPr/>
              <a:t>‹#›</a:t>
            </a:fld>
            <a:endParaRPr lang="en-US"/>
          </a:p>
        </p:txBody>
      </p:sp>
    </p:spTree>
    <p:extLst>
      <p:ext uri="{BB962C8B-B14F-4D97-AF65-F5344CB8AC3E}">
        <p14:creationId xmlns:p14="http://schemas.microsoft.com/office/powerpoint/2010/main" val="226858982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txStyles>
    <p:titleStyle>
      <a:lvl1pPr algn="l" defTabSz="457200" rtl="0" eaLnBrk="1" latinLnBrk="0" hangingPunct="1">
        <a:spcBef>
          <a:spcPct val="0"/>
        </a:spcBef>
        <a:buNone/>
        <a:defRPr sz="2000" kern="1200">
          <a:solidFill>
            <a:schemeClr val="tx1"/>
          </a:solidFill>
          <a:latin typeface="Museo 300"/>
          <a:ea typeface="+mj-ea"/>
          <a:cs typeface="Museo 30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5" Type="http://schemas.openxmlformats.org/officeDocument/2006/relationships/image" Target="../media/image11.png"/><Relationship Id="rId4" Type="http://schemas.openxmlformats.org/officeDocument/2006/relationships/hyperlink" Target="https://owl.excelsior.edu/grammar-essentials/common-errors/common-errors-quotation-erro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www.waikato.ac.nz/news-opinion/media/2019/culturally-responsive-teaching-in-a-globalized-worl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andrewoffield/491573231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opensocietyfoundations.org/explainers/value-inclusive-education"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nc-sa/3.0/" TargetMode="External"/><Relationship Id="rId4" Type="http://schemas.openxmlformats.org/officeDocument/2006/relationships/diagramLayout" Target="../diagrams/layout1.xml"/><Relationship Id="rId9" Type="http://schemas.openxmlformats.org/officeDocument/2006/relationships/hyperlink" Target="https://primarilytech.com/2018/12/22/thinking-its-more-of-a-skil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www.weforum.org/agenda/2020/09/future-of-education-system-covid-19/"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vimeo.com/664195328/dd5659bd58" TargetMode="External"/><Relationship Id="rId5" Type="http://schemas.openxmlformats.org/officeDocument/2006/relationships/image" Target="../media/image30.png"/><Relationship Id="rId4" Type="http://schemas.openxmlformats.org/officeDocument/2006/relationships/hyperlink" Target="https://vimeo.com/39570361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www.theidearoom.net/orange-sunrise-smoothie-recipe/" TargetMode="External"/><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commons.wikimedia.org/wiki/File:Culinary_fruits_front_view.jpg" TargetMode="External"/><Relationship Id="rId5" Type="http://schemas.openxmlformats.org/officeDocument/2006/relationships/image" Target="../media/image39.jpeg"/><Relationship Id="rId10" Type="http://schemas.openxmlformats.org/officeDocument/2006/relationships/hyperlink" Target="https://creativecommons.org/licenses/by-nc-nd/3.0/" TargetMode="External"/><Relationship Id="rId4" Type="http://schemas.openxmlformats.org/officeDocument/2006/relationships/hyperlink" Target="http://www.theidearoom.net/2015/04/simple-salad-recipes.html" TargetMode="External"/><Relationship Id="rId9"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education.gov.scot/media/mkomulen/interdisciplinary-learning-thought-paper.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hyperlink" Target="https://creativecommons.org/licenses/by-nc-sa/3.0/" TargetMode="External"/><Relationship Id="rId5" Type="http://schemas.openxmlformats.org/officeDocument/2006/relationships/hyperlink" Target="http://www.pollysgranddaughter.com/2015/10/linda-wolfe-to-receive-necessary.html"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ducation.gov.scot/media/mkomulen/interdisciplinary-learning-thought-paper.pdf"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www.rse.org.uk/wp-content/uploads/2020/02/RSE_IDL_February2020.pdf"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sites.google.com/ab-ed.org/hazleheads-idl-journey/home" TargetMode="Externa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hyperlink" Target="https://my.pblworks.org/"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aydreambelievers.co.uk/resources" TargetMode="Externa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esignengineerconstruct.com/" TargetMode="External"/><Relationship Id="rId1" Type="http://schemas.openxmlformats.org/officeDocument/2006/relationships/slideLayout" Target="../slideLayouts/slideLayout7.xml"/><Relationship Id="rId4" Type="http://schemas.openxmlformats.org/officeDocument/2006/relationships/hyperlink" Target="https://designengineerconstruct.com/what-is-dec/"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reativebraveryfestival.com/wp-content/uploads/2020/09/How_to_Hut-Creative-Bravery2020.pdf"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ZbhnJmssA_o&amp;feature=youtu.be" TargetMode="External"/><Relationship Id="rId2" Type="http://schemas.openxmlformats.org/officeDocument/2006/relationships/hyperlink" Target="https://creativebraveryfestival.com/wp-content/uploads/2020/09/Scotlands-Primary-Teachers-P6-and-P7-Project-Briefing-Notes.pdf"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http://bit.ly/keithcook" TargetMode="External"/><Relationship Id="rId2" Type="http://schemas.openxmlformats.org/officeDocument/2006/relationships/hyperlink" Target="https://modernlearners.com/its-gonna-take-more-than-a-genius-hour/" TargetMode="External"/><Relationship Id="rId1" Type="http://schemas.openxmlformats.org/officeDocument/2006/relationships/slideLayout" Target="../slideLayouts/slideLayout7.xml"/><Relationship Id="rId5" Type="http://schemas.openxmlformats.org/officeDocument/2006/relationships/hyperlink" Target="http://bit.ly/datajoylearning" TargetMode="External"/><Relationship Id="rId4" Type="http://schemas.openxmlformats.org/officeDocument/2006/relationships/hyperlink" Target="http://bit.ly/memorableormemoris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74656B-84AC-4651-9327-C2AB5E9CBBD2}"/>
              </a:ext>
            </a:extLst>
          </p:cNvPr>
          <p:cNvSpPr txBox="1"/>
          <p:nvPr/>
        </p:nvSpPr>
        <p:spPr>
          <a:xfrm>
            <a:off x="6230271" y="3794336"/>
            <a:ext cx="5242259" cy="19222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3700" kern="1200">
                <a:solidFill>
                  <a:schemeClr val="tx1"/>
                </a:solidFill>
                <a:latin typeface="+mj-lt"/>
                <a:ea typeface="+mj-ea"/>
                <a:cs typeface="+mj-cs"/>
              </a:rPr>
              <a:t>We will be starting shortly</a:t>
            </a:r>
          </a:p>
          <a:p>
            <a:pPr>
              <a:lnSpc>
                <a:spcPct val="90000"/>
              </a:lnSpc>
              <a:spcBef>
                <a:spcPct val="0"/>
              </a:spcBef>
              <a:spcAft>
                <a:spcPts val="600"/>
              </a:spcAft>
            </a:pPr>
            <a:r>
              <a:rPr lang="en-US" sz="3700" kern="1200">
                <a:solidFill>
                  <a:schemeClr val="tx1"/>
                </a:solidFill>
                <a:latin typeface="+mj-lt"/>
                <a:ea typeface="+mj-ea"/>
                <a:cs typeface="+mj-cs"/>
              </a:rPr>
              <a:t>Please add your name and location to the chat pane</a:t>
            </a:r>
          </a:p>
        </p:txBody>
      </p:sp>
      <p:sp>
        <p:nvSpPr>
          <p:cNvPr id="32" name="Freeform: Shape 3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large clock mounted to the side&#10;&#10;Description automatically generated">
            <a:extLst>
              <a:ext uri="{FF2B5EF4-FFF2-40B4-BE49-F238E27FC236}">
                <a16:creationId xmlns:a16="http://schemas.microsoft.com/office/drawing/2014/main" id="{C109F87D-66C6-4828-A9C4-CC2A03D893D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213" r="23910"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34" name="Freeform: Shape 3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A picture containing food, drawing&#10;&#10;Description automatically generated">
            <a:extLst>
              <a:ext uri="{FF2B5EF4-FFF2-40B4-BE49-F238E27FC236}">
                <a16:creationId xmlns:a16="http://schemas.microsoft.com/office/drawing/2014/main" id="{B9226F21-5B13-45CD-A7FA-F19A8DC78C34}"/>
              </a:ext>
            </a:extLst>
          </p:cNvPr>
          <p:cNvPicPr>
            <a:picLocks noChangeAspect="1"/>
          </p:cNvPicPr>
          <p:nvPr/>
        </p:nvPicPr>
        <p:blipFill rotWithShape="1">
          <a:blip r:embed="rId5"/>
          <a:srcRect l="29814" r="4539" b="-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5" name="TextBox 4">
            <a:extLst>
              <a:ext uri="{FF2B5EF4-FFF2-40B4-BE49-F238E27FC236}">
                <a16:creationId xmlns:a16="http://schemas.microsoft.com/office/drawing/2014/main" id="{AABAD00F-B55A-4265-808D-A50DE31C838B}"/>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9850520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1832019" y="951874"/>
            <a:ext cx="3484367" cy="5334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2250" b="1">
              <a:solidFill>
                <a:schemeClr val="accent1"/>
              </a:solidFill>
              <a:cs typeface="Arial" panose="020B0604020202020204" pitchFamily="34" charset="0"/>
            </a:endParaRPr>
          </a:p>
        </p:txBody>
      </p:sp>
      <p:sp>
        <p:nvSpPr>
          <p:cNvPr id="12" name="Rectangle 11"/>
          <p:cNvSpPr/>
          <p:nvPr/>
        </p:nvSpPr>
        <p:spPr>
          <a:xfrm>
            <a:off x="1748213" y="2458596"/>
            <a:ext cx="6509478" cy="530915"/>
          </a:xfrm>
          <a:prstGeom prst="rect">
            <a:avLst/>
          </a:prstGeom>
          <a:ln w="76200">
            <a:noFill/>
          </a:ln>
        </p:spPr>
        <p:txBody>
          <a:bodyPr wrap="square">
            <a:spAutoFit/>
          </a:bodyPr>
          <a:lstStyle/>
          <a:p>
            <a:pPr lvl="1"/>
            <a:endParaRPr lang="en-GB" sz="1350" kern="0">
              <a:solidFill>
                <a:schemeClr val="accent1"/>
              </a:solidFill>
            </a:endParaRPr>
          </a:p>
          <a:p>
            <a:endParaRPr lang="en-GB" sz="1500" kern="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92613"/>
            <a:ext cx="12192000" cy="1165387"/>
          </a:xfrm>
          <a:prstGeom prst="rect">
            <a:avLst/>
          </a:prstGeom>
        </p:spPr>
      </p:pic>
      <p:sp>
        <p:nvSpPr>
          <p:cNvPr id="10" name="Text Box 8"/>
          <p:cNvSpPr txBox="1"/>
          <p:nvPr/>
        </p:nvSpPr>
        <p:spPr>
          <a:xfrm>
            <a:off x="7050735" y="6504216"/>
            <a:ext cx="3771900" cy="50127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050" dirty="0">
                <a:solidFill>
                  <a:srgbClr val="FFFFFF"/>
                </a:solidFill>
                <a:latin typeface="Arial Bold"/>
                <a:ea typeface="ＭＳ 明朝"/>
                <a:cs typeface="Times New Roman"/>
              </a:rPr>
              <a:t>For Scotland's learners, with Scotland's educators</a:t>
            </a:r>
            <a:endParaRPr lang="en-GB" sz="900" dirty="0">
              <a:solidFill>
                <a:srgbClr val="595959"/>
              </a:solidFill>
              <a:latin typeface="Arial"/>
              <a:ea typeface="ＭＳ 明朝"/>
              <a:cs typeface="Times New Roman"/>
            </a:endParaRPr>
          </a:p>
        </p:txBody>
      </p:sp>
      <p:sp>
        <p:nvSpPr>
          <p:cNvPr id="3" name="Content Placeholder 2">
            <a:extLst>
              <a:ext uri="{FF2B5EF4-FFF2-40B4-BE49-F238E27FC236}">
                <a16:creationId xmlns:a16="http://schemas.microsoft.com/office/drawing/2014/main" id="{C8348425-5A75-1C7B-6C1E-AC3B45CB44AE}"/>
              </a:ext>
            </a:extLst>
          </p:cNvPr>
          <p:cNvSpPr>
            <a:spLocks noGrp="1"/>
          </p:cNvSpPr>
          <p:nvPr>
            <p:ph idx="1"/>
          </p:nvPr>
        </p:nvSpPr>
        <p:spPr>
          <a:xfrm>
            <a:off x="609600" y="1485182"/>
            <a:ext cx="10972800" cy="4525963"/>
          </a:xfrm>
        </p:spPr>
        <p:txBody>
          <a:bodyPr/>
          <a:lstStyle/>
          <a:p>
            <a:endParaRPr lang="en-GB"/>
          </a:p>
        </p:txBody>
      </p:sp>
      <p:sp>
        <p:nvSpPr>
          <p:cNvPr id="7" name="Title 6">
            <a:extLst>
              <a:ext uri="{FF2B5EF4-FFF2-40B4-BE49-F238E27FC236}">
                <a16:creationId xmlns:a16="http://schemas.microsoft.com/office/drawing/2014/main" id="{F409420F-6852-D86B-711D-F3FEBB2319D7}"/>
              </a:ext>
            </a:extLst>
          </p:cNvPr>
          <p:cNvSpPr>
            <a:spLocks noGrp="1"/>
          </p:cNvSpPr>
          <p:nvPr>
            <p:ph type="title"/>
          </p:nvPr>
        </p:nvSpPr>
        <p:spPr/>
        <p:txBody>
          <a:bodyPr/>
          <a:lstStyle/>
          <a:p>
            <a:endParaRPr lang="en-GB"/>
          </a:p>
        </p:txBody>
      </p:sp>
      <p:pic>
        <p:nvPicPr>
          <p:cNvPr id="8" name="Picture 2" descr="Diagram&#10;&#10;Description automatically generated">
            <a:extLst>
              <a:ext uri="{FF2B5EF4-FFF2-40B4-BE49-F238E27FC236}">
                <a16:creationId xmlns:a16="http://schemas.microsoft.com/office/drawing/2014/main" id="{C0067A4B-F941-93E8-35C1-1E53694917AE}"/>
              </a:ext>
            </a:extLst>
          </p:cNvPr>
          <p:cNvPicPr>
            <a:picLocks noChangeAspect="1"/>
          </p:cNvPicPr>
          <p:nvPr/>
        </p:nvPicPr>
        <p:blipFill>
          <a:blip r:embed="rId4"/>
          <a:stretch>
            <a:fillRect/>
          </a:stretch>
        </p:blipFill>
        <p:spPr>
          <a:xfrm>
            <a:off x="2556949" y="717262"/>
            <a:ext cx="5534797" cy="4979334"/>
          </a:xfrm>
          <a:prstGeom prst="rect">
            <a:avLst/>
          </a:prstGeom>
        </p:spPr>
      </p:pic>
    </p:spTree>
    <p:extLst>
      <p:ext uri="{BB962C8B-B14F-4D97-AF65-F5344CB8AC3E}">
        <p14:creationId xmlns:p14="http://schemas.microsoft.com/office/powerpoint/2010/main" val="3286633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9" name="TextBox 8"/>
          <p:cNvSpPr txBox="1"/>
          <p:nvPr/>
        </p:nvSpPr>
        <p:spPr>
          <a:xfrm>
            <a:off x="968829" y="582348"/>
            <a:ext cx="7598228" cy="707886"/>
          </a:xfrm>
          <a:prstGeom prst="rect">
            <a:avLst/>
          </a:prstGeom>
          <a:noFill/>
        </p:spPr>
        <p:txBody>
          <a:bodyPr wrap="square" rtlCol="0">
            <a:spAutoFit/>
          </a:bodyPr>
          <a:lstStyle/>
          <a:p>
            <a:r>
              <a:rPr lang="en-GB" sz="4000">
                <a:solidFill>
                  <a:srgbClr val="0070C0"/>
                </a:solidFill>
                <a:latin typeface="Arial" panose="020B0604020202020204" pitchFamily="34" charset="0"/>
                <a:cs typeface="Arial" panose="020B0604020202020204" pitchFamily="34" charset="0"/>
              </a:rPr>
              <a:t>Why? A point to ponder</a:t>
            </a:r>
          </a:p>
        </p:txBody>
      </p:sp>
      <p:pic>
        <p:nvPicPr>
          <p:cNvPr id="8" name="Picture 7"/>
          <p:cNvPicPr/>
          <p:nvPr/>
        </p:nvPicPr>
        <p:blipFill rotWithShape="1">
          <a:blip r:embed="rId4"/>
          <a:srcRect l="31167" t="9900" r="14664" b="6595"/>
          <a:stretch/>
        </p:blipFill>
        <p:spPr bwMode="auto">
          <a:xfrm>
            <a:off x="968829" y="1787480"/>
            <a:ext cx="4774746" cy="4041153"/>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6324600" y="1787480"/>
            <a:ext cx="4484914" cy="1926212"/>
          </a:xfrm>
        </p:spPr>
        <p:txBody>
          <a:bodyPr vert="horz" lIns="91440" tIns="45720" rIns="91440" bIns="45720" rtlCol="0" anchor="t">
            <a:normAutofit/>
          </a:bodyPr>
          <a:lstStyle/>
          <a:p>
            <a:r>
              <a:rPr lang="en-GB"/>
              <a:t>In recent months</a:t>
            </a:r>
          </a:p>
          <a:p>
            <a:r>
              <a:rPr lang="en-GB"/>
              <a:t>In your context which of the 4 capacities has been a strength?</a:t>
            </a:r>
            <a:endParaRPr lang="en-GB">
              <a:cs typeface="Calibri"/>
            </a:endParaRPr>
          </a:p>
          <a:p>
            <a:endParaRPr lang="en-GB"/>
          </a:p>
        </p:txBody>
      </p:sp>
    </p:spTree>
    <p:extLst>
      <p:ext uri="{BB962C8B-B14F-4D97-AF65-F5344CB8AC3E}">
        <p14:creationId xmlns:p14="http://schemas.microsoft.com/office/powerpoint/2010/main" val="388375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303867" y="216426"/>
            <a:ext cx="8585200" cy="1200329"/>
          </a:xfrm>
          <a:prstGeom prst="rect">
            <a:avLst/>
          </a:prstGeom>
          <a:noFill/>
        </p:spPr>
        <p:txBody>
          <a:bodyPr wrap="square" rtlCol="0">
            <a:spAutoFit/>
          </a:bodyPr>
          <a:lstStyle/>
          <a:p>
            <a:pPr defTabSz="457200">
              <a:defRPr/>
            </a:pPr>
            <a:r>
              <a:rPr lang="en-US" sz="3600">
                <a:solidFill>
                  <a:srgbClr val="69196E"/>
                </a:solidFill>
                <a:latin typeface="Museo 300"/>
                <a:cs typeface="Museo 300"/>
              </a:rPr>
              <a:t>Interdisciplinary learning- What does it mean to you?</a:t>
            </a:r>
          </a:p>
        </p:txBody>
      </p:sp>
      <p:pic>
        <p:nvPicPr>
          <p:cNvPr id="6" name="Picture 5"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 y="6104434"/>
            <a:ext cx="12187716" cy="754707"/>
          </a:xfrm>
          <a:prstGeom prst="rect">
            <a:avLst/>
          </a:prstGeom>
        </p:spPr>
      </p:pic>
      <p:sp>
        <p:nvSpPr>
          <p:cNvPr id="7" name="Text Box 8"/>
          <p:cNvSpPr txBox="1"/>
          <p:nvPr/>
        </p:nvSpPr>
        <p:spPr>
          <a:xfrm>
            <a:off x="6973074" y="6511500"/>
            <a:ext cx="3771900" cy="600075"/>
          </a:xfrm>
          <a:prstGeom prst="rect">
            <a:avLst/>
          </a:prstGeom>
          <a:noFill/>
          <a:ln>
            <a:noFill/>
          </a:ln>
          <a:effectLst/>
          <a:extLst>
            <a:ext uri="{C572A759-6A51-4108-AA02-DFA0A04FC94B}">
              <ma14:wrappingTextBoxFlag xmlns:ma14="http://schemas.microsoft.com/office/mac/drawingml/2011/main" xmlns:mv="urn:schemas-microsoft-com:mac:vml" xmlns:mc="http://schemas.openxmlformats.org/markup-compatibility/2006"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100">
                <a:solidFill>
                  <a:srgbClr val="7030A0"/>
                </a:solidFill>
                <a:latin typeface="Arial Bold"/>
                <a:ea typeface="ＭＳ 明朝"/>
                <a:cs typeface="Times New Roman"/>
              </a:rPr>
              <a:t>For Scotland's learners, with Scotland's educators</a:t>
            </a:r>
            <a:endParaRPr lang="en-GB" sz="900">
              <a:solidFill>
                <a:srgbClr val="7030A0"/>
              </a:solidFill>
              <a:latin typeface="Arial"/>
              <a:ea typeface="ＭＳ 明朝"/>
              <a:cs typeface="Times New Roman"/>
            </a:endParaRPr>
          </a:p>
        </p:txBody>
      </p:sp>
      <p:pic>
        <p:nvPicPr>
          <p:cNvPr id="8" name="Content Placeholder 6"/>
          <p:cNvPicPr>
            <a:picLocks noChangeAspect="1"/>
          </p:cNvPicPr>
          <p:nvPr/>
        </p:nvPicPr>
        <p:blipFill>
          <a:blip r:embed="rId4"/>
          <a:stretch>
            <a:fillRect/>
          </a:stretch>
        </p:blipFill>
        <p:spPr>
          <a:xfrm>
            <a:off x="1950361" y="1753096"/>
            <a:ext cx="2977094" cy="4351338"/>
          </a:xfrm>
          <a:prstGeom prst="rect">
            <a:avLst/>
          </a:prstGeom>
        </p:spPr>
      </p:pic>
    </p:spTree>
    <p:extLst>
      <p:ext uri="{BB962C8B-B14F-4D97-AF65-F5344CB8AC3E}">
        <p14:creationId xmlns:p14="http://schemas.microsoft.com/office/powerpoint/2010/main" val="205191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77256"/>
            <a:ext cx="12209380" cy="780744"/>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7" name="Rectangle 6"/>
          <p:cNvSpPr/>
          <p:nvPr/>
        </p:nvSpPr>
        <p:spPr>
          <a:xfrm>
            <a:off x="1268185" y="1409459"/>
            <a:ext cx="8001000" cy="1200329"/>
          </a:xfrm>
          <a:prstGeom prst="rect">
            <a:avLst/>
          </a:prstGeom>
        </p:spPr>
        <p:txBody>
          <a:bodyPr wrap="square" lIns="91440" tIns="45720" rIns="91440" bIns="45720" anchor="t">
            <a:spAutoFit/>
          </a:bodyPr>
          <a:lstStyle/>
          <a:p>
            <a:r>
              <a:rPr lang="en-GB" b="1" dirty="0">
                <a:latin typeface="Arial"/>
                <a:cs typeface="Arial"/>
              </a:rPr>
              <a:t>Simon Breakspear </a:t>
            </a:r>
            <a:endParaRPr lang="en-US" b="1" dirty="0">
              <a:latin typeface="Calibri" panose="020F0502020204030204"/>
              <a:cs typeface="Calibri" panose="020F0502020204030204"/>
            </a:endParaRPr>
          </a:p>
          <a:p>
            <a:r>
              <a:rPr lang="en-GB" b="1" dirty="0">
                <a:latin typeface="Arial"/>
                <a:cs typeface="Arial"/>
              </a:rPr>
              <a:t>Riding the COVICOASTER</a:t>
            </a:r>
          </a:p>
          <a:p>
            <a:endParaRPr lang="en-GB" b="1" dirty="0">
              <a:latin typeface="Arial"/>
              <a:cs typeface="Arial"/>
            </a:endParaRPr>
          </a:p>
          <a:p>
            <a:r>
              <a:rPr lang="en-GB" b="1" dirty="0">
                <a:latin typeface="Arial"/>
                <a:cs typeface="Arial"/>
              </a:rPr>
              <a:t>CRISIS, ADAPTATION, RENEWAL or REVERSION</a:t>
            </a:r>
            <a:endParaRPr lang="en-US" b="1" dirty="0">
              <a:cs typeface="Calibri"/>
            </a:endParaRPr>
          </a:p>
        </p:txBody>
      </p:sp>
      <p:pic>
        <p:nvPicPr>
          <p:cNvPr id="2052" name="Picture 4" descr="Breakspear curv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972" y="2905828"/>
            <a:ext cx="8915043" cy="2934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21229" y="478972"/>
            <a:ext cx="3450772" cy="707886"/>
          </a:xfrm>
          <a:prstGeom prst="rect">
            <a:avLst/>
          </a:prstGeom>
          <a:noFill/>
        </p:spPr>
        <p:txBody>
          <a:bodyPr wrap="square" lIns="91440" tIns="45720" rIns="91440" bIns="45720" rtlCol="0" anchor="t">
            <a:spAutoFit/>
          </a:bodyPr>
          <a:lstStyle/>
          <a:p>
            <a:r>
              <a:rPr lang="en-GB" sz="4000">
                <a:solidFill>
                  <a:srgbClr val="0070C0"/>
                </a:solidFill>
                <a:latin typeface="Arial"/>
                <a:cs typeface="Arial"/>
              </a:rPr>
              <a:t>Why now?</a:t>
            </a:r>
          </a:p>
        </p:txBody>
      </p:sp>
    </p:spTree>
    <p:extLst>
      <p:ext uri="{BB962C8B-B14F-4D97-AF65-F5344CB8AC3E}">
        <p14:creationId xmlns:p14="http://schemas.microsoft.com/office/powerpoint/2010/main" val="342612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8B19F9E-9E48-A2FB-083D-FABFC814317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748" r="25002"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824E9772-59A8-B822-0591-981FC123C36B}"/>
              </a:ext>
            </a:extLst>
          </p:cNvPr>
          <p:cNvSpPr txBox="1"/>
          <p:nvPr/>
        </p:nvSpPr>
        <p:spPr>
          <a:xfrm>
            <a:off x="6657715" y="2358215"/>
            <a:ext cx="4195673" cy="353209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400" dirty="0">
                <a:solidFill>
                  <a:schemeClr val="tx1">
                    <a:alpha val="80000"/>
                  </a:schemeClr>
                </a:solidFill>
              </a:rPr>
              <a:t>It is clear that the driving forces for education professionals are not metrics but morals – a sheer determination to do the right thing for those in their charge (Harris &amp; Jones 2020)</a:t>
            </a:r>
          </a:p>
          <a:p>
            <a:pPr>
              <a:lnSpc>
                <a:spcPct val="90000"/>
              </a:lnSpc>
              <a:spcAft>
                <a:spcPts val="600"/>
              </a:spcAft>
            </a:pPr>
            <a:endParaRPr lang="en-US" sz="2400" dirty="0">
              <a:solidFill>
                <a:schemeClr val="tx1">
                  <a:alpha val="80000"/>
                </a:schemeClr>
              </a:solidFill>
              <a:cs typeface="Calibri"/>
            </a:endParaRPr>
          </a:p>
          <a:p>
            <a:pPr>
              <a:lnSpc>
                <a:spcPct val="90000"/>
              </a:lnSpc>
              <a:spcAft>
                <a:spcPts val="600"/>
              </a:spcAft>
            </a:pPr>
            <a:endParaRPr lang="en-US" sz="2400" dirty="0">
              <a:solidFill>
                <a:schemeClr val="tx1">
                  <a:alpha val="80000"/>
                </a:schemeClr>
              </a:solidFill>
              <a:cs typeface="Calibri"/>
            </a:endParaRPr>
          </a:p>
        </p:txBody>
      </p:sp>
      <p:sp>
        <p:nvSpPr>
          <p:cNvPr id="4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1E4FA8-209F-42E1-7755-1BDBA0A8A0CB}"/>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01824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21176D6B-9173-D0B6-E890-B6CE66A0AEA7}"/>
              </a:ext>
            </a:extLst>
          </p:cNvPr>
          <p:cNvSpPr>
            <a:spLocks noGrp="1"/>
          </p:cNvSpPr>
          <p:nvPr>
            <p:ph type="title"/>
          </p:nvPr>
        </p:nvSpPr>
        <p:spPr>
          <a:xfrm>
            <a:off x="640080" y="325369"/>
            <a:ext cx="4368602" cy="1956841"/>
          </a:xfrm>
        </p:spPr>
        <p:txBody>
          <a:bodyPr anchor="b">
            <a:normAutofit/>
          </a:bodyPr>
          <a:lstStyle/>
          <a:p>
            <a:r>
              <a:rPr lang="en-GB" sz="5400" dirty="0">
                <a:cs typeface="Calibri Light"/>
              </a:rPr>
              <a:t>Renewal or reversion</a:t>
            </a:r>
            <a:endParaRPr lang="en-GB"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8">
            <a:extLst>
              <a:ext uri="{FF2B5EF4-FFF2-40B4-BE49-F238E27FC236}">
                <a16:creationId xmlns:a16="http://schemas.microsoft.com/office/drawing/2014/main" id="{90E204E8-1E29-CD59-418A-3E95CA3133AE}"/>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400" dirty="0">
                <a:ea typeface="+mn-lt"/>
                <a:cs typeface="+mn-lt"/>
              </a:rPr>
              <a:t>‘As the crisis begins to subside, we find ourselves in a crucial period of </a:t>
            </a:r>
            <a:r>
              <a:rPr lang="en-US" sz="2400" i="1" dirty="0">
                <a:ea typeface="+mn-lt"/>
                <a:cs typeface="+mn-lt"/>
              </a:rPr>
              <a:t>renewal or reversion</a:t>
            </a:r>
            <a:r>
              <a:rPr lang="en-US" sz="2400" dirty="0">
                <a:ea typeface="+mn-lt"/>
                <a:cs typeface="+mn-lt"/>
              </a:rPr>
              <a:t>, where a choice has to be made between reverting to everything as it was before the crisis, or resetting the agenda to build something new from all that has passed.’</a:t>
            </a:r>
            <a:endParaRPr lang="en-US" sz="2400" dirty="0"/>
          </a:p>
        </p:txBody>
      </p:sp>
      <p:pic>
        <p:nvPicPr>
          <p:cNvPr id="4" name="Picture 4" descr="A picture containing tree, grass, outdoor, forest&#10;&#10;Description automatically generated">
            <a:extLst>
              <a:ext uri="{FF2B5EF4-FFF2-40B4-BE49-F238E27FC236}">
                <a16:creationId xmlns:a16="http://schemas.microsoft.com/office/drawing/2014/main" id="{17681A5F-528A-78D1-E64F-B77B2017849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7348" r="-1" b="161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53A0BEDD-953F-DEC5-8DC4-ABA87B167637}"/>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58879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74216769-6F58-AA7B-1AEE-C85B160A3A1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36" r="3646" b="-1"/>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A0AABC4-9214-F2E7-6053-264BC08109CB}"/>
              </a:ext>
            </a:extLst>
          </p:cNvPr>
          <p:cNvSpPr txBox="1"/>
          <p:nvPr/>
        </p:nvSpPr>
        <p:spPr>
          <a:xfrm>
            <a:off x="392502" y="1456541"/>
            <a:ext cx="3822189" cy="443287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a:lnSpc>
                <a:spcPct val="90000"/>
              </a:lnSpc>
              <a:spcAft>
                <a:spcPts val="600"/>
              </a:spcAft>
            </a:pPr>
            <a:r>
              <a:rPr lang="en-US" sz="2000" dirty="0"/>
              <a:t>T</a:t>
            </a:r>
            <a:r>
              <a:rPr lang="en-US" sz="2400" dirty="0"/>
              <a:t>he pandemic has highlighted the value of a rich curriculum and sadly shown how children suffer when schooling is confined to subject-based teaching only. </a:t>
            </a:r>
            <a:endParaRPr lang="en-US">
              <a:cs typeface="Calibri" panose="020F0502020204030204"/>
            </a:endParaRPr>
          </a:p>
          <a:p>
            <a:pPr>
              <a:lnSpc>
                <a:spcPct val="90000"/>
              </a:lnSpc>
              <a:spcAft>
                <a:spcPts val="600"/>
              </a:spcAft>
            </a:pPr>
            <a:r>
              <a:rPr lang="en-US" sz="2400" dirty="0"/>
              <a:t>Post-pandemic there is an opportunity to free up schools to reset the curriculum and develop true breadth and depth in what children learn.</a:t>
            </a:r>
            <a:endParaRPr lang="en-US">
              <a:cs typeface="Calibri" panose="020F0502020204030204"/>
            </a:endParaRPr>
          </a:p>
        </p:txBody>
      </p:sp>
      <p:sp>
        <p:nvSpPr>
          <p:cNvPr id="3" name="TextBox 2">
            <a:extLst>
              <a:ext uri="{FF2B5EF4-FFF2-40B4-BE49-F238E27FC236}">
                <a16:creationId xmlns:a16="http://schemas.microsoft.com/office/drawing/2014/main" id="{779879C5-B4B4-11FA-2A3B-1900D1435EA9}"/>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536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45F7-DCD6-F80E-E068-E3033B43217E}"/>
              </a:ext>
            </a:extLst>
          </p:cNvPr>
          <p:cNvSpPr>
            <a:spLocks noGrp="1"/>
          </p:cNvSpPr>
          <p:nvPr>
            <p:ph type="title"/>
          </p:nvPr>
        </p:nvSpPr>
        <p:spPr/>
        <p:txBody>
          <a:bodyPr/>
          <a:lstStyle/>
          <a:p>
            <a:endParaRPr lang="en-GB"/>
          </a:p>
        </p:txBody>
      </p:sp>
      <p:pic>
        <p:nvPicPr>
          <p:cNvPr id="4" name="Picture 4">
            <a:extLst>
              <a:ext uri="{FF2B5EF4-FFF2-40B4-BE49-F238E27FC236}">
                <a16:creationId xmlns:a16="http://schemas.microsoft.com/office/drawing/2014/main" id="{C40E0F53-7054-7E6B-2DA1-9AC779CCD68F}"/>
              </a:ext>
            </a:extLst>
          </p:cNvPr>
          <p:cNvPicPr>
            <a:picLocks noGrp="1" noChangeAspect="1"/>
          </p:cNvPicPr>
          <p:nvPr>
            <p:ph idx="1"/>
          </p:nvPr>
        </p:nvPicPr>
        <p:blipFill>
          <a:blip r:embed="rId2"/>
          <a:stretch>
            <a:fillRect/>
          </a:stretch>
        </p:blipFill>
        <p:spPr>
          <a:xfrm>
            <a:off x="1266825" y="2443956"/>
            <a:ext cx="9658350" cy="3114675"/>
          </a:xfrm>
        </p:spPr>
      </p:pic>
    </p:spTree>
    <p:extLst>
      <p:ext uri="{BB962C8B-B14F-4D97-AF65-F5344CB8AC3E}">
        <p14:creationId xmlns:p14="http://schemas.microsoft.com/office/powerpoint/2010/main" val="85366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7D45-ACBE-48B3-B893-B78E2D0C52EC}"/>
              </a:ext>
            </a:extLst>
          </p:cNvPr>
          <p:cNvSpPr>
            <a:spLocks noGrp="1"/>
          </p:cNvSpPr>
          <p:nvPr>
            <p:ph type="title"/>
          </p:nvPr>
        </p:nvSpPr>
        <p:spPr/>
        <p:txBody>
          <a:bodyPr/>
          <a:lstStyle/>
          <a:p>
            <a:r>
              <a:rPr lang="en-GB" dirty="0">
                <a:cs typeface="Calibri Light"/>
              </a:rPr>
              <a:t>Why IDL …. ? </a:t>
            </a:r>
            <a:r>
              <a:rPr lang="en-GB" dirty="0">
                <a:ea typeface="+mj-lt"/>
                <a:cs typeface="+mj-lt"/>
              </a:rPr>
              <a:t>How can IDL contribute to  renewal?</a:t>
            </a:r>
            <a:endParaRPr lang="en-GB" dirty="0"/>
          </a:p>
        </p:txBody>
      </p:sp>
      <p:sp>
        <p:nvSpPr>
          <p:cNvPr id="3" name="Content Placeholder 2">
            <a:extLst>
              <a:ext uri="{FF2B5EF4-FFF2-40B4-BE49-F238E27FC236}">
                <a16:creationId xmlns:a16="http://schemas.microsoft.com/office/drawing/2014/main" id="{18BD8BF7-F311-4F22-9BD4-0A818C9BCA3A}"/>
              </a:ext>
            </a:extLst>
          </p:cNvPr>
          <p:cNvSpPr>
            <a:spLocks noGrp="1"/>
          </p:cNvSpPr>
          <p:nvPr>
            <p:ph sz="half" idx="1"/>
          </p:nvPr>
        </p:nvSpPr>
        <p:spPr/>
        <p:txBody>
          <a:bodyPr vert="horz" lIns="91440" tIns="45720" rIns="91440" bIns="45720" rtlCol="0" anchor="t">
            <a:normAutofit/>
          </a:bodyPr>
          <a:lstStyle/>
          <a:p>
            <a:r>
              <a:rPr lang="en-GB">
                <a:cs typeface="Calibri"/>
              </a:rPr>
              <a:t>Quick 6</a:t>
            </a:r>
          </a:p>
          <a:p>
            <a:endParaRPr lang="en-GB">
              <a:cs typeface="Calibri"/>
            </a:endParaRPr>
          </a:p>
          <a:p>
            <a:endParaRPr lang="en-GB">
              <a:cs typeface="Calibri"/>
            </a:endParaRPr>
          </a:p>
        </p:txBody>
      </p:sp>
      <p:graphicFrame>
        <p:nvGraphicFramePr>
          <p:cNvPr id="22" name="Content Placeholder 12">
            <a:extLst>
              <a:ext uri="{FF2B5EF4-FFF2-40B4-BE49-F238E27FC236}">
                <a16:creationId xmlns:a16="http://schemas.microsoft.com/office/drawing/2014/main" id="{D92B2B56-D52E-E1F6-0546-47A5D940B806}"/>
              </a:ext>
            </a:extLst>
          </p:cNvPr>
          <p:cNvGraphicFramePr>
            <a:graphicFrameLocks noGrp="1"/>
          </p:cNvGraphicFramePr>
          <p:nvPr>
            <p:ph sz="half" idx="2"/>
          </p:nvPr>
        </p:nvGraphicFramePr>
        <p:xfrm>
          <a:off x="5424578" y="1825625"/>
          <a:ext cx="5929222" cy="4451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5719BC3A-FE59-43CA-A781-3E5F2AB2CA52}"/>
              </a:ext>
            </a:extLst>
          </p:cNvPr>
          <p:cNvSpPr/>
          <p:nvPr/>
        </p:nvSpPr>
        <p:spPr>
          <a:xfrm>
            <a:off x="908649" y="2583611"/>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A01167A-9B3C-448D-86E3-9CD84E1FBCE8}"/>
              </a:ext>
            </a:extLst>
          </p:cNvPr>
          <p:cNvSpPr/>
          <p:nvPr/>
        </p:nvSpPr>
        <p:spPr>
          <a:xfrm>
            <a:off x="1828799" y="2583610"/>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5D669CC-CB50-46A0-BF0A-F06630AC4201}"/>
              </a:ext>
            </a:extLst>
          </p:cNvPr>
          <p:cNvSpPr/>
          <p:nvPr/>
        </p:nvSpPr>
        <p:spPr>
          <a:xfrm>
            <a:off x="2705818" y="2583609"/>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6E8201B-F0F2-49B8-9394-0B1DEDB45174}"/>
              </a:ext>
            </a:extLst>
          </p:cNvPr>
          <p:cNvSpPr/>
          <p:nvPr/>
        </p:nvSpPr>
        <p:spPr>
          <a:xfrm>
            <a:off x="908647" y="3503760"/>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4DB0D73-ECF5-4E9F-9945-5B8AD4C75B96}"/>
              </a:ext>
            </a:extLst>
          </p:cNvPr>
          <p:cNvSpPr/>
          <p:nvPr/>
        </p:nvSpPr>
        <p:spPr>
          <a:xfrm>
            <a:off x="1828799" y="3503761"/>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D1447D3-2F27-41F5-A199-7F1252FD8148}"/>
              </a:ext>
            </a:extLst>
          </p:cNvPr>
          <p:cNvSpPr/>
          <p:nvPr/>
        </p:nvSpPr>
        <p:spPr>
          <a:xfrm>
            <a:off x="2705817" y="3503760"/>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descr="Icon&#10;&#10;Description automatically generated">
            <a:extLst>
              <a:ext uri="{FF2B5EF4-FFF2-40B4-BE49-F238E27FC236}">
                <a16:creationId xmlns:a16="http://schemas.microsoft.com/office/drawing/2014/main" id="{0AE696F6-099A-4195-9DE3-2594509DA7A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163975" y="4423909"/>
            <a:ext cx="2182283" cy="2369878"/>
          </a:xfrm>
          <a:prstGeom prst="rect">
            <a:avLst/>
          </a:prstGeom>
        </p:spPr>
      </p:pic>
      <p:sp>
        <p:nvSpPr>
          <p:cNvPr id="5" name="TextBox 4">
            <a:extLst>
              <a:ext uri="{FF2B5EF4-FFF2-40B4-BE49-F238E27FC236}">
                <a16:creationId xmlns:a16="http://schemas.microsoft.com/office/drawing/2014/main" id="{04F6D22F-B47B-45AA-BFAF-91EF37938DBF}"/>
              </a:ext>
            </a:extLst>
          </p:cNvPr>
          <p:cNvSpPr txBox="1"/>
          <p:nvPr/>
        </p:nvSpPr>
        <p:spPr>
          <a:xfrm>
            <a:off x="5041900" y="6535208"/>
            <a:ext cx="2743200" cy="317500"/>
          </a:xfrm>
          <a:prstGeom prst="rect">
            <a:avLst/>
          </a:prstGeom>
        </p:spPr>
        <p:txBody>
          <a:bodyPr>
            <a:normAutofit fontScale="47500" lnSpcReduction="20000"/>
          </a:bodyPr>
          <a:lstStyle/>
          <a:p>
            <a:r>
              <a:rPr lang="en-US">
                <a:hlinkClick r:id="rId9"/>
              </a:rPr>
              <a:t>This Photo</a:t>
            </a:r>
            <a:r>
              <a:rPr lang="en-US"/>
              <a:t> by Unknown author is licensed under </a:t>
            </a:r>
            <a:r>
              <a:rPr lang="en-US">
                <a:hlinkClick r:id="rId10"/>
              </a:rPr>
              <a:t>CC BY-SA-NC</a:t>
            </a:r>
            <a:r>
              <a:rPr lang="en-US"/>
              <a:t>.</a:t>
            </a:r>
          </a:p>
        </p:txBody>
      </p:sp>
    </p:spTree>
    <p:extLst>
      <p:ext uri="{BB962C8B-B14F-4D97-AF65-F5344CB8AC3E}">
        <p14:creationId xmlns:p14="http://schemas.microsoft.com/office/powerpoint/2010/main" val="3382870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International Council of Education Advisers Report 2018-2020</a:t>
            </a:r>
          </a:p>
        </p:txBody>
      </p:sp>
      <p:sp>
        <p:nvSpPr>
          <p:cNvPr id="3" name="Content Placeholder 2"/>
          <p:cNvSpPr>
            <a:spLocks noGrp="1"/>
          </p:cNvSpPr>
          <p:nvPr>
            <p:ph idx="1"/>
          </p:nvPr>
        </p:nvSpPr>
        <p:spPr/>
        <p:txBody>
          <a:bodyPr>
            <a:normAutofit/>
          </a:bodyPr>
          <a:lstStyle/>
          <a:p>
            <a:pPr marL="0" indent="0">
              <a:buNone/>
            </a:pPr>
            <a:r>
              <a:rPr lang="en-GB"/>
              <a:t>How can an educational system operate for all its learners as effectively during a pandemic, or other crisis, as it can under other circumstances? And how can responding to this challenge improve the accessibility and quality of learning and wellbeing for all young people under all circumstances?</a:t>
            </a:r>
          </a:p>
          <a:p>
            <a:pPr marL="0" indent="0">
              <a:buNone/>
            </a:pPr>
            <a:r>
              <a:rPr lang="en-GB"/>
              <a:t>“… positive yet prudent use of digital technologies and platforms, expanded engagement with learning outdoors; more self-directed learning and collaborative inquiry; still more collaborative professionalism and distributed leadership; stronger connections to local community organisations and agenda …”</a:t>
            </a:r>
          </a:p>
        </p:txBody>
      </p:sp>
    </p:spTree>
    <p:extLst>
      <p:ext uri="{BB962C8B-B14F-4D97-AF65-F5344CB8AC3E}">
        <p14:creationId xmlns:p14="http://schemas.microsoft.com/office/powerpoint/2010/main" val="2813544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7041" y="542765"/>
            <a:ext cx="11530641" cy="2387600"/>
          </a:xfrm>
        </p:spPr>
        <p:txBody>
          <a:bodyPr/>
          <a:lstStyle/>
          <a:p>
            <a:r>
              <a:rPr lang="en-GB" sz="5400"/>
              <a:t>Excellence in Headship Learn</a:t>
            </a:r>
            <a:br>
              <a:rPr lang="en-GB" sz="5400"/>
            </a:br>
            <a:r>
              <a:rPr lang="en-GB" sz="5400"/>
              <a:t>Interdisciplinary Learning</a:t>
            </a:r>
          </a:p>
        </p:txBody>
      </p:sp>
      <p:sp>
        <p:nvSpPr>
          <p:cNvPr id="3" name="Content Placeholder 2"/>
          <p:cNvSpPr>
            <a:spLocks noGrp="1"/>
          </p:cNvSpPr>
          <p:nvPr>
            <p:ph type="subTitle" idx="1"/>
          </p:nvPr>
        </p:nvSpPr>
        <p:spPr/>
        <p:txBody>
          <a:bodyPr>
            <a:normAutofit lnSpcReduction="10000"/>
          </a:bodyPr>
          <a:lstStyle/>
          <a:p>
            <a:pPr marL="0" indent="0">
              <a:buNone/>
            </a:pPr>
            <a:endParaRPr lang="en-GB" sz="3200">
              <a:latin typeface="Arial" panose="020B0604020202020204" pitchFamily="34" charset="0"/>
              <a:cs typeface="Arial" panose="020B0604020202020204" pitchFamily="34" charset="0"/>
            </a:endParaRPr>
          </a:p>
          <a:p>
            <a:pPr marL="0" indent="0">
              <a:buNone/>
            </a:pPr>
            <a:endParaRPr lang="en-GB" sz="3200">
              <a:latin typeface="Arial" panose="020B0604020202020204" pitchFamily="34" charset="0"/>
              <a:cs typeface="Arial" panose="020B0604020202020204" pitchFamily="34" charset="0"/>
            </a:endParaRPr>
          </a:p>
          <a:p>
            <a:pPr marL="0" indent="0">
              <a:buNone/>
            </a:pPr>
            <a:r>
              <a:rPr lang="en-GB" sz="3200">
                <a:latin typeface="Arial" panose="020B0604020202020204" pitchFamily="34" charset="0"/>
                <a:cs typeface="Arial" panose="020B0604020202020204" pitchFamily="34" charset="0"/>
              </a:rPr>
              <a:t>	</a:t>
            </a:r>
          </a:p>
          <a:p>
            <a:pPr marL="0" indent="0">
              <a:buNone/>
            </a:pPr>
            <a:endParaRPr lang="en-GB" sz="3200">
              <a:latin typeface="Arial" panose="020B0604020202020204" pitchFamily="34" charset="0"/>
              <a:cs typeface="Arial" panose="020B0604020202020204" pitchFamily="34" charset="0"/>
            </a:endParaRPr>
          </a:p>
          <a:p>
            <a:pPr marL="0" indent="0">
              <a:buNone/>
            </a:pPr>
            <a:endParaRPr lang="en-GB" sz="3200">
              <a:latin typeface="Arial" panose="020B0604020202020204" pitchFamily="34" charset="0"/>
              <a:cs typeface="Arial" panose="020B0604020202020204" pitchFamily="34" charset="0"/>
            </a:endParaRPr>
          </a:p>
          <a:p>
            <a:pPr marL="0" indent="0">
              <a:buNone/>
            </a:pPr>
            <a:endParaRPr lang="en-GB" sz="3200">
              <a:latin typeface="Arial" panose="020B0604020202020204" pitchFamily="34" charset="0"/>
              <a:cs typeface="Arial" panose="020B0604020202020204" pitchFamily="34" charset="0"/>
            </a:endParaRPr>
          </a:p>
          <a:p>
            <a:pPr marL="0" indent="0">
              <a:buNone/>
            </a:pPr>
            <a:endParaRPr lang="en-GB" sz="3200" b="1">
              <a:solidFill>
                <a:srgbClr val="0070C0"/>
              </a:solidFill>
            </a:endParaRPr>
          </a:p>
          <a:p>
            <a:pPr marL="0" indent="0">
              <a:buNone/>
            </a:pPr>
            <a:endParaRPr lang="en-GB"/>
          </a:p>
          <a:p>
            <a:pPr marL="0" indent="0">
              <a:buNone/>
            </a:pPr>
            <a:endParaRPr lang="en-GB"/>
          </a:p>
          <a:p>
            <a:pPr marL="0" indent="0">
              <a:buNone/>
            </a:pPr>
            <a:endParaRPr lang="en-GB"/>
          </a:p>
        </p:txBody>
      </p:sp>
      <p:sp>
        <p:nvSpPr>
          <p:cNvPr id="5" name="Text Box 8"/>
          <p:cNvSpPr txBox="1"/>
          <p:nvPr/>
        </p:nvSpPr>
        <p:spPr>
          <a:xfrm>
            <a:off x="7188871" y="6325883"/>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sp>
        <p:nvSpPr>
          <p:cNvPr id="4" name="TextBox 3"/>
          <p:cNvSpPr txBox="1"/>
          <p:nvPr/>
        </p:nvSpPr>
        <p:spPr>
          <a:xfrm>
            <a:off x="6998372" y="2353188"/>
            <a:ext cx="4121555" cy="369332"/>
          </a:xfrm>
          <a:prstGeom prst="rect">
            <a:avLst/>
          </a:prstGeom>
          <a:noFill/>
        </p:spPr>
        <p:txBody>
          <a:bodyPr wrap="square" rtlCol="0">
            <a:spAutoFit/>
          </a:bodyPr>
          <a:lstStyle/>
          <a:p>
            <a:endParaRPr lang="en-GB"/>
          </a:p>
        </p:txBody>
      </p:sp>
      <p:grpSp>
        <p:nvGrpSpPr>
          <p:cNvPr id="2" name="Group 1"/>
          <p:cNvGrpSpPr/>
          <p:nvPr/>
        </p:nvGrpSpPr>
        <p:grpSpPr>
          <a:xfrm>
            <a:off x="3" y="5828637"/>
            <a:ext cx="12370468" cy="1318010"/>
            <a:chOff x="3" y="5828637"/>
            <a:chExt cx="12370468" cy="1318010"/>
          </a:xfrm>
        </p:grpSpPr>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828637"/>
              <a:ext cx="12209380" cy="1029367"/>
            </a:xfrm>
            <a:prstGeom prst="rect">
              <a:avLst/>
            </a:prstGeom>
          </p:spPr>
        </p:pic>
        <p:sp>
          <p:nvSpPr>
            <p:cNvPr id="9" name="Text Box 8"/>
            <p:cNvSpPr txBox="1"/>
            <p:nvPr/>
          </p:nvSpPr>
          <p:spPr>
            <a:xfrm>
              <a:off x="7341271" y="6478283"/>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grpSp>
      <p:pic>
        <p:nvPicPr>
          <p:cNvPr id="7" name="Picture 9" descr="A close up of a card&#10;&#10;Description automatically generated">
            <a:extLst>
              <a:ext uri="{FF2B5EF4-FFF2-40B4-BE49-F238E27FC236}">
                <a16:creationId xmlns:a16="http://schemas.microsoft.com/office/drawing/2014/main" id="{F80788F4-F885-46CF-85FF-6805D931C67B}"/>
              </a:ext>
            </a:extLst>
          </p:cNvPr>
          <p:cNvPicPr>
            <a:picLocks noChangeAspect="1"/>
          </p:cNvPicPr>
          <p:nvPr/>
        </p:nvPicPr>
        <p:blipFill>
          <a:blip r:embed="rId4"/>
          <a:stretch>
            <a:fillRect/>
          </a:stretch>
        </p:blipFill>
        <p:spPr>
          <a:xfrm>
            <a:off x="3683687" y="2934240"/>
            <a:ext cx="4813539" cy="3165005"/>
          </a:xfrm>
          <a:prstGeom prst="rect">
            <a:avLst/>
          </a:prstGeom>
        </p:spPr>
      </p:pic>
      <p:pic>
        <p:nvPicPr>
          <p:cNvPr id="10" name="Picture 10" descr="A picture containing food, drawing&#10;&#10;Description automatically generated">
            <a:extLst>
              <a:ext uri="{FF2B5EF4-FFF2-40B4-BE49-F238E27FC236}">
                <a16:creationId xmlns:a16="http://schemas.microsoft.com/office/drawing/2014/main" id="{FE995BC5-5706-4543-A1CE-EF97AB29B374}"/>
              </a:ext>
            </a:extLst>
          </p:cNvPr>
          <p:cNvPicPr>
            <a:picLocks noChangeAspect="1"/>
          </p:cNvPicPr>
          <p:nvPr/>
        </p:nvPicPr>
        <p:blipFill>
          <a:blip r:embed="rId5"/>
          <a:stretch>
            <a:fillRect/>
          </a:stretch>
        </p:blipFill>
        <p:spPr>
          <a:xfrm>
            <a:off x="409460" y="229094"/>
            <a:ext cx="2568767" cy="955643"/>
          </a:xfrm>
          <a:prstGeom prst="rect">
            <a:avLst/>
          </a:prstGeom>
        </p:spPr>
      </p:pic>
    </p:spTree>
    <p:extLst>
      <p:ext uri="{BB962C8B-B14F-4D97-AF65-F5344CB8AC3E}">
        <p14:creationId xmlns:p14="http://schemas.microsoft.com/office/powerpoint/2010/main" val="2322344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lnSpcReduction="10000"/>
          </a:bodyPr>
          <a:lstStyle/>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r>
              <a:rPr lang="en-GB" sz="3200">
                <a:latin typeface="Arial" panose="020B0604020202020204" pitchFamily="34" charset="0"/>
                <a:cs typeface="Arial" panose="020B0604020202020204" pitchFamily="34" charset="0"/>
              </a:rPr>
              <a:t>	</a:t>
            </a: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endParaRPr lang="en-GB" sz="3200" b="1">
              <a:solidFill>
                <a:srgbClr val="0070C0"/>
              </a:solidFill>
            </a:endParaRPr>
          </a:p>
          <a:p>
            <a:endParaRPr lang="en-GB"/>
          </a:p>
          <a:p>
            <a:endParaRPr lang="en-GB"/>
          </a:p>
          <a:p>
            <a:endParaRPr lang="en-GB"/>
          </a:p>
        </p:txBody>
      </p:sp>
      <p:sp>
        <p:nvSpPr>
          <p:cNvPr id="5" name="Text Box 8"/>
          <p:cNvSpPr txBox="1"/>
          <p:nvPr/>
        </p:nvSpPr>
        <p:spPr>
          <a:xfrm>
            <a:off x="7188871" y="6325883"/>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2" algn="r">
              <a:tabLst>
                <a:tab pos="3330407"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sp>
        <p:nvSpPr>
          <p:cNvPr id="4" name="TextBox 3"/>
          <p:cNvSpPr txBox="1"/>
          <p:nvPr/>
        </p:nvSpPr>
        <p:spPr>
          <a:xfrm>
            <a:off x="6998373" y="2353189"/>
            <a:ext cx="4121555" cy="307777"/>
          </a:xfrm>
          <a:prstGeom prst="rect">
            <a:avLst/>
          </a:prstGeom>
          <a:noFill/>
        </p:spPr>
        <p:txBody>
          <a:bodyPr wrap="square" rtlCol="0">
            <a:spAutoFit/>
          </a:bodyPr>
          <a:lstStyle/>
          <a:p>
            <a:endParaRPr lang="en-GB" sz="1400"/>
          </a:p>
        </p:txBody>
      </p:sp>
      <p:grpSp>
        <p:nvGrpSpPr>
          <p:cNvPr id="2" name="Group 1"/>
          <p:cNvGrpSpPr/>
          <p:nvPr/>
        </p:nvGrpSpPr>
        <p:grpSpPr>
          <a:xfrm>
            <a:off x="3" y="5828637"/>
            <a:ext cx="12370468" cy="1318011"/>
            <a:chOff x="3" y="5828637"/>
            <a:chExt cx="12370468" cy="1318010"/>
          </a:xfrm>
        </p:grpSpPr>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828637"/>
              <a:ext cx="12209380" cy="1029367"/>
            </a:xfrm>
            <a:prstGeom prst="rect">
              <a:avLst/>
            </a:prstGeom>
          </p:spPr>
        </p:pic>
        <p:sp>
          <p:nvSpPr>
            <p:cNvPr id="9" name="Text Box 8"/>
            <p:cNvSpPr txBox="1"/>
            <p:nvPr/>
          </p:nvSpPr>
          <p:spPr>
            <a:xfrm>
              <a:off x="7341271" y="6478283"/>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2" algn="r">
                <a:tabLst>
                  <a:tab pos="3330407"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grpSp>
      <p:pic>
        <p:nvPicPr>
          <p:cNvPr id="10" name="Picture 9"/>
          <p:cNvPicPr/>
          <p:nvPr/>
        </p:nvPicPr>
        <p:blipFill rotWithShape="1">
          <a:blip r:embed="rId4"/>
          <a:srcRect l="31167" t="9900" r="14664" b="6595"/>
          <a:stretch/>
        </p:blipFill>
        <p:spPr bwMode="auto">
          <a:xfrm>
            <a:off x="8307919" y="585784"/>
            <a:ext cx="2886623" cy="2387357"/>
          </a:xfrm>
          <a:prstGeom prst="rect">
            <a:avLst/>
          </a:prstGeom>
          <a:ln>
            <a:noFill/>
          </a:ln>
          <a:extLst>
            <a:ext uri="{53640926-AAD7-44D8-BBD7-CCE9431645EC}">
              <a14:shadowObscured xmlns:a14="http://schemas.microsoft.com/office/drawing/2010/main"/>
            </a:ext>
          </a:extLst>
        </p:spPr>
      </p:pic>
      <p:sp>
        <p:nvSpPr>
          <p:cNvPr id="13" name="Title 2"/>
          <p:cNvSpPr txBox="1">
            <a:spLocks/>
          </p:cNvSpPr>
          <p:nvPr/>
        </p:nvSpPr>
        <p:spPr>
          <a:xfrm>
            <a:off x="406913" y="222069"/>
            <a:ext cx="5745694" cy="1442173"/>
          </a:xfrm>
          <a:prstGeom prst="rect">
            <a:avLst/>
          </a:prstGeom>
          <a:noFill/>
          <a:ln>
            <a:noFill/>
          </a:ln>
        </p:spPr>
        <p:txBody>
          <a:bodyPr spcFirstLastPara="1" wrap="square" lIns="121900" tIns="121900" rIns="121900" bIns="121900"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6933">
                <a:solidFill>
                  <a:srgbClr val="0070C0"/>
                </a:solidFill>
              </a:rPr>
              <a:t>Why? Skills</a:t>
            </a:r>
            <a:endParaRPr lang="en-GB" sz="6933">
              <a:solidFill>
                <a:srgbClr val="0070C0"/>
              </a:solidFill>
              <a:cs typeface="Calibri Light"/>
            </a:endParaRPr>
          </a:p>
        </p:txBody>
      </p:sp>
      <p:sp>
        <p:nvSpPr>
          <p:cNvPr id="14" name="Rectangle 13"/>
          <p:cNvSpPr/>
          <p:nvPr/>
        </p:nvSpPr>
        <p:spPr>
          <a:xfrm>
            <a:off x="406912" y="1360421"/>
            <a:ext cx="6637272" cy="5263557"/>
          </a:xfrm>
          <a:prstGeom prst="rect">
            <a:avLst/>
          </a:prstGeom>
        </p:spPr>
        <p:txBody>
          <a:bodyPr wrap="square">
            <a:spAutoFit/>
          </a:bodyPr>
          <a:lstStyle/>
          <a:p>
            <a:r>
              <a:rPr lang="en-GB" sz="2400">
                <a:latin typeface="Arial" panose="020B0604020202020204" pitchFamily="34" charset="0"/>
                <a:ea typeface="Calibri" panose="020F0502020204030204" pitchFamily="34" charset="0"/>
              </a:rPr>
              <a:t> </a:t>
            </a:r>
            <a:endParaRPr lang="en-GB" sz="3200">
              <a:latin typeface="Calibri" panose="020F0502020204030204" pitchFamily="34" charset="0"/>
              <a:ea typeface="Calibri" panose="020F0502020204030204" pitchFamily="34" charset="0"/>
            </a:endParaRPr>
          </a:p>
          <a:p>
            <a:pPr fontAlgn="base"/>
            <a:r>
              <a:rPr lang="en-GB" sz="2667" b="1" i="1">
                <a:solidFill>
                  <a:srgbClr val="343A41"/>
                </a:solidFill>
                <a:latin typeface="Arial" panose="020B0604020202020204" pitchFamily="34" charset="0"/>
                <a:ea typeface="Calibri" panose="020F0502020204030204" pitchFamily="34" charset="0"/>
              </a:rPr>
              <a:t>"Education systems around the world are urgently recalibrating, realizing that they are dangerously outdated. Many are seizing the opportunity to modernize their systems for the 21st century – reimagining learning to equip children with the skills they need to be productive, life-long learners. “  </a:t>
            </a:r>
          </a:p>
          <a:p>
            <a:pPr fontAlgn="base"/>
            <a:endParaRPr lang="en-GB" sz="2667" b="1" i="1">
              <a:solidFill>
                <a:srgbClr val="343A41"/>
              </a:solidFill>
              <a:latin typeface="Arial" panose="020B0604020202020204" pitchFamily="34" charset="0"/>
            </a:endParaRPr>
          </a:p>
          <a:p>
            <a:pPr fontAlgn="base"/>
            <a:r>
              <a:rPr lang="en-GB" sz="2400" b="1" i="1"/>
              <a:t>World Economic Forum – 15</a:t>
            </a:r>
            <a:r>
              <a:rPr lang="en-GB" sz="2400" b="1" i="1" baseline="30000"/>
              <a:t>th</a:t>
            </a:r>
            <a:r>
              <a:rPr lang="en-GB" sz="2400" b="1" i="1"/>
              <a:t> September, 2020</a:t>
            </a:r>
          </a:p>
          <a:p>
            <a:r>
              <a:rPr lang="en-GB" sz="2400" u="sng">
                <a:solidFill>
                  <a:srgbClr val="0563C1"/>
                </a:solidFill>
                <a:latin typeface="Arial" panose="020B0604020202020204" pitchFamily="34" charset="0"/>
                <a:ea typeface="Calibri" panose="020F0502020204030204" pitchFamily="34" charset="0"/>
                <a:hlinkClick r:id="rId5"/>
              </a:rPr>
              <a:t>https://www.weforum.org/agenda/2020/09/future-of-education-system-covid-19/</a:t>
            </a:r>
            <a:endParaRPr lang="en-GB" sz="3200">
              <a:latin typeface="Calibri" panose="020F0502020204030204" pitchFamily="34" charset="0"/>
              <a:ea typeface="Calibri" panose="020F0502020204030204" pitchFamily="34" charset="0"/>
            </a:endParaRPr>
          </a:p>
        </p:txBody>
      </p:sp>
      <p:pic>
        <p:nvPicPr>
          <p:cNvPr id="11" name="Picture 10"/>
          <p:cNvPicPr/>
          <p:nvPr/>
        </p:nvPicPr>
        <p:blipFill rotWithShape="1">
          <a:blip r:embed="rId6">
            <a:extLst>
              <a:ext uri="{28A0092B-C50C-407E-A947-70E740481C1C}">
                <a14:useLocalDpi xmlns:a14="http://schemas.microsoft.com/office/drawing/2010/main" val="0"/>
              </a:ext>
            </a:extLst>
          </a:blip>
          <a:srcRect l="22726" t="53277" r="25040" b="12994"/>
          <a:stretch/>
        </p:blipFill>
        <p:spPr bwMode="auto">
          <a:xfrm>
            <a:off x="8439737" y="3543532"/>
            <a:ext cx="2934343" cy="2394027"/>
          </a:xfrm>
          <a:prstGeom prst="rect">
            <a:avLst/>
          </a:prstGeom>
          <a:ln>
            <a:noFill/>
          </a:ln>
          <a:extLst>
            <a:ext uri="{53640926-AAD7-44D8-BBD7-CCE9431645EC}">
              <a14:shadowObscured xmlns:a14="http://schemas.microsoft.com/office/drawing/2010/main"/>
            </a:ext>
          </a:extLst>
        </p:spPr>
      </p:pic>
      <p:sp>
        <p:nvSpPr>
          <p:cNvPr id="12" name="Title 1"/>
          <p:cNvSpPr txBox="1">
            <a:spLocks/>
          </p:cNvSpPr>
          <p:nvPr/>
        </p:nvSpPr>
        <p:spPr>
          <a:xfrm>
            <a:off x="7604433" y="3233488"/>
            <a:ext cx="3617497" cy="451021"/>
          </a:xfrm>
          <a:prstGeom prst="rect">
            <a:avLst/>
          </a:prstGeom>
          <a:noFill/>
          <a:ln>
            <a:noFill/>
          </a:ln>
        </p:spPr>
        <p:txBody>
          <a:bodyPr spcFirstLastPara="1" wrap="square" lIns="121900" tIns="121900" rIns="121900" bIns="121900" anchor="b" anchorCtr="0">
            <a:normAutofit fontScale="3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a:solidFill>
                  <a:srgbClr val="0070C0"/>
                </a:solidFill>
                <a:cs typeface="Arial" panose="020B0604020202020204" pitchFamily="34" charset="0"/>
              </a:rPr>
              <a:t>Skills for the future – Skills 4.0 </a:t>
            </a:r>
          </a:p>
        </p:txBody>
      </p:sp>
    </p:spTree>
    <p:extLst>
      <p:ext uri="{BB962C8B-B14F-4D97-AF65-F5344CB8AC3E}">
        <p14:creationId xmlns:p14="http://schemas.microsoft.com/office/powerpoint/2010/main" val="413137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a:xfrm>
            <a:off x="527650" y="2055902"/>
            <a:ext cx="10515600" cy="1325563"/>
          </a:xfrm>
        </p:spPr>
        <p:txBody>
          <a:bodyPr>
            <a:normAutofit fontScale="90000"/>
          </a:bodyPr>
          <a:lstStyle/>
          <a:p>
            <a:br>
              <a:rPr lang="en-GB"/>
            </a:br>
            <a:br>
              <a:rPr lang="en-GB"/>
            </a:br>
            <a:br>
              <a:rPr lang="en-GB"/>
            </a:br>
            <a:br>
              <a:rPr lang="en-GB"/>
            </a:br>
            <a:br>
              <a:rPr lang="en-GB"/>
            </a:br>
            <a:endParaRPr lang="en-GB"/>
          </a:p>
        </p:txBody>
      </p:sp>
      <p:pic>
        <p:nvPicPr>
          <p:cNvPr id="8" name="Picture 7">
            <a:hlinkClick r:id="rId4"/>
          </p:cNvPr>
          <p:cNvPicPr/>
          <p:nvPr/>
        </p:nvPicPr>
        <p:blipFill rotWithShape="1">
          <a:blip r:embed="rId5"/>
          <a:srcRect l="15955" t="19472" r="15221" b="22781"/>
          <a:stretch/>
        </p:blipFill>
        <p:spPr bwMode="auto">
          <a:xfrm>
            <a:off x="2599490" y="1513626"/>
            <a:ext cx="7010400" cy="3761009"/>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2393869" y="5459301"/>
            <a:ext cx="7620988" cy="369332"/>
          </a:xfrm>
          <a:prstGeom prst="rect">
            <a:avLst/>
          </a:prstGeom>
        </p:spPr>
        <p:txBody>
          <a:bodyPr wrap="square" lIns="91440" tIns="45720" rIns="91440" bIns="45720" anchor="t">
            <a:spAutoFit/>
          </a:bodyPr>
          <a:lstStyle/>
          <a:p>
            <a:r>
              <a:rPr lang="en-GB">
                <a:ea typeface="+mn-lt"/>
                <a:cs typeface="+mn-lt"/>
                <a:hlinkClick r:id="rId6"/>
              </a:rPr>
              <a:t>Why</a:t>
            </a:r>
            <a:r>
              <a:rPr lang="en-GB">
                <a:ea typeface="+mn-lt"/>
                <a:cs typeface="+mn-lt"/>
                <a:hlinkClick r:id="rId6">
                  <a:extLst>
                    <a:ext uri="{A12FA001-AC4F-418D-AE19-62706E023703}">
                      <ahyp:hlinkClr xmlns:ahyp="http://schemas.microsoft.com/office/drawing/2018/hyperlinkcolor" val="tx"/>
                    </a:ext>
                  </a:extLst>
                </a:hlinkClick>
              </a:rPr>
              <a:t> Creativity Matters (vimeo.com)</a:t>
            </a:r>
            <a:endParaRPr lang="en-US"/>
          </a:p>
        </p:txBody>
      </p:sp>
      <p:sp>
        <p:nvSpPr>
          <p:cNvPr id="10" name="Title 2"/>
          <p:cNvSpPr txBox="1">
            <a:spLocks/>
          </p:cNvSpPr>
          <p:nvPr/>
        </p:nvSpPr>
        <p:spPr>
          <a:xfrm>
            <a:off x="1186337" y="217749"/>
            <a:ext cx="4262064" cy="1044677"/>
          </a:xfrm>
          <a:prstGeom prst="rect">
            <a:avLst/>
          </a:prstGeom>
          <a:noFill/>
          <a:ln>
            <a:noFill/>
          </a:ln>
        </p:spPr>
        <p:txBody>
          <a:bodyPr spcFirstLastPara="1" wrap="square" lIns="121900" tIns="121900" rIns="121900" bIns="121900" anchor="b" anchorCtr="0">
            <a:normAutofit fontScale="6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6933">
                <a:solidFill>
                  <a:srgbClr val="0070C0"/>
                </a:solidFill>
              </a:rPr>
              <a:t>Why? Creativity</a:t>
            </a:r>
            <a:endParaRPr lang="en-GB" sz="6933">
              <a:solidFill>
                <a:srgbClr val="0070C0"/>
              </a:solidFill>
              <a:cs typeface="Calibri Light"/>
            </a:endParaRPr>
          </a:p>
        </p:txBody>
      </p:sp>
    </p:spTree>
    <p:extLst>
      <p:ext uri="{BB962C8B-B14F-4D97-AF65-F5344CB8AC3E}">
        <p14:creationId xmlns:p14="http://schemas.microsoft.com/office/powerpoint/2010/main" val="175884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normAutofit fontScale="90000"/>
          </a:bodyPr>
          <a:lstStyle/>
          <a:p>
            <a:br>
              <a:rPr lang="en-GB"/>
            </a:br>
            <a:br>
              <a:rPr lang="en-GB"/>
            </a:br>
            <a:r>
              <a:rPr lang="en-GB"/>
              <a:t>Why? </a:t>
            </a:r>
            <a:r>
              <a:rPr lang="en-GB" err="1"/>
              <a:t>UNCRC</a:t>
            </a:r>
            <a:br>
              <a:rPr lang="en-GB"/>
            </a:br>
            <a:br>
              <a:rPr lang="en-GB"/>
            </a:br>
            <a:endParaRPr lang="en-GB"/>
          </a:p>
        </p:txBody>
      </p:sp>
      <p:sp>
        <p:nvSpPr>
          <p:cNvPr id="2" name="Content Placeholder 1"/>
          <p:cNvSpPr>
            <a:spLocks noGrp="1"/>
          </p:cNvSpPr>
          <p:nvPr>
            <p:ph idx="1"/>
          </p:nvPr>
        </p:nvSpPr>
        <p:spPr/>
        <p:txBody>
          <a:bodyPr>
            <a:normAutofit lnSpcReduction="10000"/>
          </a:bodyPr>
          <a:lstStyle/>
          <a:p>
            <a:pPr marL="0" indent="0">
              <a:buNone/>
            </a:pPr>
            <a:r>
              <a:rPr lang="en-GB"/>
              <a:t>The ‘United Nations Convention on the Rights of the Child’ (</a:t>
            </a:r>
            <a:r>
              <a:rPr lang="en-GB" err="1"/>
              <a:t>UNCRC</a:t>
            </a:r>
            <a:r>
              <a:rPr lang="en-GB"/>
              <a:t>) states:-</a:t>
            </a:r>
          </a:p>
          <a:p>
            <a:pPr marL="0" indent="0">
              <a:buNone/>
            </a:pPr>
            <a:endParaRPr lang="en-GB"/>
          </a:p>
          <a:p>
            <a:r>
              <a:rPr lang="en-GB"/>
              <a:t>Every child has the right to an education (Article 28) </a:t>
            </a:r>
          </a:p>
          <a:p>
            <a:r>
              <a:rPr lang="en-GB"/>
              <a:t>Education must develop every child’s personality, talents and abilities to the full (Article 29) </a:t>
            </a:r>
          </a:p>
          <a:p>
            <a:r>
              <a:rPr lang="en-GB"/>
              <a:t>Every child has the right to learn and use the customs and religion of their family (Article 30) </a:t>
            </a:r>
          </a:p>
          <a:p>
            <a:r>
              <a:rPr lang="en-GB"/>
              <a:t>Every child has the right to relax, play and take part in a wide range of cultural and artistic activities (Article 31) </a:t>
            </a:r>
          </a:p>
          <a:p>
            <a:endParaRPr lang="en-GB"/>
          </a:p>
        </p:txBody>
      </p:sp>
    </p:spTree>
    <p:extLst>
      <p:ext uri="{BB962C8B-B14F-4D97-AF65-F5344CB8AC3E}">
        <p14:creationId xmlns:p14="http://schemas.microsoft.com/office/powerpoint/2010/main" val="253705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normAutofit fontScale="90000"/>
          </a:bodyPr>
          <a:lstStyle/>
          <a:p>
            <a:br>
              <a:rPr lang="en-GB"/>
            </a:br>
            <a:br>
              <a:rPr lang="en-GB"/>
            </a:br>
            <a:r>
              <a:rPr lang="en-GB"/>
              <a:t>The future of skills and education. Education 2030 OECD</a:t>
            </a:r>
            <a:br>
              <a:rPr lang="en-GB"/>
            </a:br>
            <a:endParaRPr lang="en-GB"/>
          </a:p>
        </p:txBody>
      </p:sp>
      <p:pic>
        <p:nvPicPr>
          <p:cNvPr id="5122" name="Picture 2" descr="http://www.oecd.org/media/oecdorg/directorates/directorateforeducation/2030/E2030%20position%20paper-150x213.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46596" y="2609197"/>
            <a:ext cx="142875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youdrivehealth.com/wp-content/uploads/2020/03/OECD-Learning-Compass-and-app.png"/>
          <p:cNvPicPr>
            <a:picLocks noChangeAspect="1" noChangeArrowheads="1"/>
          </p:cNvPicPr>
          <p:nvPr/>
        </p:nvPicPr>
        <p:blipFill rotWithShape="1">
          <a:blip r:embed="rId5">
            <a:extLst>
              <a:ext uri="{28A0092B-C50C-407E-A947-70E740481C1C}">
                <a14:useLocalDpi xmlns:a14="http://schemas.microsoft.com/office/drawing/2010/main" val="0"/>
              </a:ext>
            </a:extLst>
          </a:blip>
          <a:srcRect l="-2149" t="-26640" r="23644" b="-1654"/>
          <a:stretch/>
        </p:blipFill>
        <p:spPr bwMode="auto">
          <a:xfrm>
            <a:off x="2296887" y="620486"/>
            <a:ext cx="5214256" cy="575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1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10468"/>
            <a:ext cx="12198942" cy="747532"/>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a:bodyPr>
          <a:lstStyle/>
          <a:p>
            <a:r>
              <a:rPr lang="en-GB" sz="2400" b="1" dirty="0">
                <a:solidFill>
                  <a:schemeClr val="accent1">
                    <a:lumMod val="75000"/>
                  </a:schemeClr>
                </a:solidFill>
                <a:latin typeface="+mn-lt"/>
              </a:rPr>
              <a:t>What is the purpose of education. </a:t>
            </a:r>
            <a:br>
              <a:rPr lang="en-GB" sz="2400" b="1" dirty="0">
                <a:solidFill>
                  <a:schemeClr val="accent1">
                    <a:lumMod val="75000"/>
                  </a:schemeClr>
                </a:solidFill>
                <a:latin typeface="+mn-lt"/>
              </a:rPr>
            </a:br>
            <a:r>
              <a:rPr lang="en-GB" sz="2400" b="1" dirty="0">
                <a:solidFill>
                  <a:schemeClr val="accent1">
                    <a:lumMod val="75000"/>
                  </a:schemeClr>
                </a:solidFill>
                <a:latin typeface="+mn-lt"/>
              </a:rPr>
              <a:t>Curriculum for Excellence – what is critical to </a:t>
            </a:r>
            <a:r>
              <a:rPr lang="en-GB" sz="3200" b="1" i="1" dirty="0">
                <a:solidFill>
                  <a:schemeClr val="accent1">
                    <a:lumMod val="75000"/>
                  </a:schemeClr>
                </a:solidFill>
                <a:latin typeface="+mn-lt"/>
                <a:ea typeface="Calibri" panose="020F0502020204030204" pitchFamily="34" charset="0"/>
              </a:rPr>
              <a:t>reimagine learning </a:t>
            </a:r>
            <a:r>
              <a:rPr lang="en-GB" sz="2400" b="1" i="1" dirty="0">
                <a:solidFill>
                  <a:schemeClr val="accent1">
                    <a:lumMod val="75000"/>
                  </a:schemeClr>
                </a:solidFill>
                <a:latin typeface="+mn-lt"/>
                <a:ea typeface="Calibri" panose="020F0502020204030204" pitchFamily="34" charset="0"/>
              </a:rPr>
              <a:t>and develop in children and young people for the 21</a:t>
            </a:r>
            <a:r>
              <a:rPr lang="en-GB" sz="2400" b="1" i="1" baseline="30000" dirty="0">
                <a:solidFill>
                  <a:schemeClr val="accent1">
                    <a:lumMod val="75000"/>
                  </a:schemeClr>
                </a:solidFill>
                <a:latin typeface="+mn-lt"/>
                <a:ea typeface="Calibri" panose="020F0502020204030204" pitchFamily="34" charset="0"/>
              </a:rPr>
              <a:t>st</a:t>
            </a:r>
            <a:r>
              <a:rPr lang="en-GB" sz="2400" b="1" i="1" dirty="0">
                <a:solidFill>
                  <a:schemeClr val="accent1">
                    <a:lumMod val="75000"/>
                  </a:schemeClr>
                </a:solidFill>
                <a:latin typeface="+mn-lt"/>
                <a:ea typeface="Calibri" panose="020F0502020204030204" pitchFamily="34" charset="0"/>
              </a:rPr>
              <a:t> century?</a:t>
            </a:r>
            <a:endParaRPr lang="en-GB" sz="2400" b="1" dirty="0">
              <a:solidFill>
                <a:schemeClr val="accent1">
                  <a:lumMod val="75000"/>
                </a:schemeClr>
              </a:solidFill>
              <a:latin typeface="+mn-lt"/>
            </a:endParaRPr>
          </a:p>
        </p:txBody>
      </p:sp>
      <p:sp>
        <p:nvSpPr>
          <p:cNvPr id="8" name="Rectangle 7"/>
          <p:cNvSpPr/>
          <p:nvPr/>
        </p:nvSpPr>
        <p:spPr>
          <a:xfrm>
            <a:off x="737964" y="2040601"/>
            <a:ext cx="10283716" cy="41116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14500" y="2524086"/>
            <a:ext cx="8322129" cy="2710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flipH="1">
            <a:off x="3246119" y="3104224"/>
            <a:ext cx="5418910" cy="1330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2" name="TextBox 11"/>
          <p:cNvSpPr txBox="1"/>
          <p:nvPr/>
        </p:nvSpPr>
        <p:spPr>
          <a:xfrm>
            <a:off x="733696" y="2003037"/>
            <a:ext cx="2865120" cy="523220"/>
          </a:xfrm>
          <a:prstGeom prst="rect">
            <a:avLst/>
          </a:prstGeom>
          <a:noFill/>
        </p:spPr>
        <p:txBody>
          <a:bodyPr wrap="square" rtlCol="0">
            <a:spAutoFit/>
          </a:bodyPr>
          <a:lstStyle/>
          <a:p>
            <a:r>
              <a:rPr lang="en-GB" sz="2800"/>
              <a:t>IMPORTANT</a:t>
            </a:r>
          </a:p>
        </p:txBody>
      </p:sp>
      <p:sp>
        <p:nvSpPr>
          <p:cNvPr id="13" name="TextBox 12"/>
          <p:cNvSpPr txBox="1"/>
          <p:nvPr/>
        </p:nvSpPr>
        <p:spPr>
          <a:xfrm>
            <a:off x="1809214" y="2554682"/>
            <a:ext cx="2865120" cy="523220"/>
          </a:xfrm>
          <a:prstGeom prst="rect">
            <a:avLst/>
          </a:prstGeom>
          <a:noFill/>
        </p:spPr>
        <p:txBody>
          <a:bodyPr wrap="square" rtlCol="0">
            <a:spAutoFit/>
          </a:bodyPr>
          <a:lstStyle/>
          <a:p>
            <a:r>
              <a:rPr lang="en-GB" sz="2800"/>
              <a:t>VERY IMPORTANT</a:t>
            </a:r>
          </a:p>
        </p:txBody>
      </p:sp>
      <p:sp>
        <p:nvSpPr>
          <p:cNvPr id="14" name="TextBox 13"/>
          <p:cNvSpPr txBox="1"/>
          <p:nvPr/>
        </p:nvSpPr>
        <p:spPr>
          <a:xfrm>
            <a:off x="5036828" y="3249601"/>
            <a:ext cx="2865120" cy="523220"/>
          </a:xfrm>
          <a:prstGeom prst="rect">
            <a:avLst/>
          </a:prstGeom>
          <a:noFill/>
        </p:spPr>
        <p:txBody>
          <a:bodyPr wrap="square" rtlCol="0">
            <a:spAutoFit/>
          </a:bodyPr>
          <a:lstStyle/>
          <a:p>
            <a:r>
              <a:rPr lang="en-GB" sz="2800"/>
              <a:t>CRITICAL</a:t>
            </a:r>
          </a:p>
        </p:txBody>
      </p:sp>
    </p:spTree>
    <p:extLst>
      <p:ext uri="{BB962C8B-B14F-4D97-AF65-F5344CB8AC3E}">
        <p14:creationId xmlns:p14="http://schemas.microsoft.com/office/powerpoint/2010/main" val="1952040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png">
            <a:extLst>
              <a:ext uri="{FF2B5EF4-FFF2-40B4-BE49-F238E27FC236}">
                <a16:creationId xmlns:a16="http://schemas.microsoft.com/office/drawing/2014/main" id="{36A6F51E-05FD-1848-825F-D68A9362B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52516"/>
            <a:ext cx="12209380" cy="3105484"/>
          </a:xfrm>
          <a:prstGeom prst="rect">
            <a:avLst/>
          </a:prstGeom>
        </p:spPr>
      </p:pic>
      <p:sp>
        <p:nvSpPr>
          <p:cNvPr id="7" name="Rectangle 6"/>
          <p:cNvSpPr/>
          <p:nvPr/>
        </p:nvSpPr>
        <p:spPr>
          <a:xfrm>
            <a:off x="955348" y="2166340"/>
            <a:ext cx="10633257" cy="1754326"/>
          </a:xfrm>
          <a:prstGeom prst="rect">
            <a:avLst/>
          </a:prstGeom>
        </p:spPr>
        <p:txBody>
          <a:bodyPr wrap="square">
            <a:spAutoFit/>
          </a:bodyPr>
          <a:lstStyle/>
          <a:p>
            <a:endParaRPr lang="en-GB" sz="3600">
              <a:solidFill>
                <a:srgbClr val="00CCFF"/>
              </a:solidFill>
            </a:endParaRPr>
          </a:p>
          <a:p>
            <a:endParaRPr lang="en-GB" sz="3600">
              <a:solidFill>
                <a:srgbClr val="00CCFF"/>
              </a:solidFill>
            </a:endParaRPr>
          </a:p>
          <a:p>
            <a:r>
              <a:rPr lang="en-GB" sz="3600">
                <a:solidFill>
                  <a:srgbClr val="00CCFF"/>
                </a:solidFill>
              </a:rPr>
              <a:t>  </a:t>
            </a:r>
            <a:endParaRPr lang="en-US" sz="3600">
              <a:solidFill>
                <a:srgbClr val="00CCFF"/>
              </a:solidFill>
            </a:endParaRPr>
          </a:p>
        </p:txBody>
      </p:sp>
      <p:sp>
        <p:nvSpPr>
          <p:cNvPr id="8" name="Rectangle 7"/>
          <p:cNvSpPr/>
          <p:nvPr/>
        </p:nvSpPr>
        <p:spPr>
          <a:xfrm>
            <a:off x="779371" y="3720612"/>
            <a:ext cx="10633257" cy="1138773"/>
          </a:xfrm>
          <a:prstGeom prst="rect">
            <a:avLst/>
          </a:prstGeom>
        </p:spPr>
        <p:txBody>
          <a:bodyPr wrap="square">
            <a:spAutoFit/>
          </a:bodyPr>
          <a:lstStyle/>
          <a:p>
            <a:endParaRPr lang="en-GB" sz="2000" b="1">
              <a:solidFill>
                <a:srgbClr val="512178"/>
              </a:solidFill>
            </a:endParaRPr>
          </a:p>
          <a:p>
            <a:endParaRPr lang="en-GB" sz="2400" b="1">
              <a:solidFill>
                <a:srgbClr val="512178"/>
              </a:solidFill>
            </a:endParaRPr>
          </a:p>
          <a:p>
            <a:endParaRPr lang="en-GB" sz="2400" b="1">
              <a:solidFill>
                <a:srgbClr val="512178"/>
              </a:solidFill>
            </a:endParaRPr>
          </a:p>
        </p:txBody>
      </p:sp>
      <p:sp>
        <p:nvSpPr>
          <p:cNvPr id="6"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xmlns:mv="urn:schemas-microsoft-com:mac:vml" xmlns:mc="http://schemas.openxmlformats.org/markup-compatibility/2006"/>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extBox 1">
            <a:extLst>
              <a:ext uri="{FF2B5EF4-FFF2-40B4-BE49-F238E27FC236}">
                <a16:creationId xmlns:a16="http://schemas.microsoft.com/office/drawing/2014/main" id="{967CC002-629A-C54F-9A33-90866DDAFCBD}"/>
              </a:ext>
            </a:extLst>
          </p:cNvPr>
          <p:cNvSpPr txBox="1"/>
          <p:nvPr/>
        </p:nvSpPr>
        <p:spPr>
          <a:xfrm>
            <a:off x="4888395" y="476934"/>
            <a:ext cx="3031599" cy="646331"/>
          </a:xfrm>
          <a:prstGeom prst="rect">
            <a:avLst/>
          </a:prstGeom>
          <a:noFill/>
        </p:spPr>
        <p:txBody>
          <a:bodyPr wrap="none" rtlCol="0">
            <a:spAutoFit/>
          </a:bodyPr>
          <a:lstStyle/>
          <a:p>
            <a:pPr algn="ctr"/>
            <a:r>
              <a:rPr lang="en-US" sz="3600" b="1">
                <a:solidFill>
                  <a:srgbClr val="2FADB5"/>
                </a:solidFill>
              </a:rPr>
              <a:t>Coffee Break</a:t>
            </a:r>
          </a:p>
        </p:txBody>
      </p:sp>
      <p:pic>
        <p:nvPicPr>
          <p:cNvPr id="3" name="Picture 2">
            <a:extLst>
              <a:ext uri="{FF2B5EF4-FFF2-40B4-BE49-F238E27FC236}">
                <a16:creationId xmlns:a16="http://schemas.microsoft.com/office/drawing/2014/main" id="{C9F052C7-F805-AD4B-B791-248AFAC2582E}"/>
              </a:ext>
            </a:extLst>
          </p:cNvPr>
          <p:cNvPicPr>
            <a:picLocks noChangeAspect="1"/>
          </p:cNvPicPr>
          <p:nvPr/>
        </p:nvPicPr>
        <p:blipFill>
          <a:blip r:embed="rId4"/>
          <a:stretch>
            <a:fillRect/>
          </a:stretch>
        </p:blipFill>
        <p:spPr>
          <a:xfrm>
            <a:off x="2850608" y="1504666"/>
            <a:ext cx="6490781" cy="4553234"/>
          </a:xfrm>
          <a:prstGeom prst="rect">
            <a:avLst/>
          </a:prstGeom>
        </p:spPr>
      </p:pic>
    </p:spTree>
    <p:extLst>
      <p:ext uri="{BB962C8B-B14F-4D97-AF65-F5344CB8AC3E}">
        <p14:creationId xmlns:p14="http://schemas.microsoft.com/office/powerpoint/2010/main" val="374719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a:bodyPr>
          <a:lstStyle/>
          <a:p>
            <a:r>
              <a:rPr lang="en-GB" sz="2400" b="1" dirty="0">
                <a:solidFill>
                  <a:schemeClr val="accent1">
                    <a:lumMod val="75000"/>
                  </a:schemeClr>
                </a:solidFill>
                <a:latin typeface="+mn-lt"/>
              </a:rPr>
              <a:t>Curriculum for Excellence – IDL can </a:t>
            </a:r>
            <a:r>
              <a:rPr lang="en-GB" sz="3200" b="1" i="1" dirty="0">
                <a:solidFill>
                  <a:schemeClr val="accent1">
                    <a:lumMod val="75000"/>
                  </a:schemeClr>
                </a:solidFill>
                <a:latin typeface="+mn-lt"/>
                <a:ea typeface="Calibri" panose="020F0502020204030204" pitchFamily="34" charset="0"/>
              </a:rPr>
              <a:t>reimagine learning </a:t>
            </a:r>
            <a:endParaRPr lang="en-GB" sz="2400" b="1" i="1">
              <a:solidFill>
                <a:schemeClr val="accent1">
                  <a:lumMod val="75000"/>
                </a:schemeClr>
              </a:solidFill>
              <a:latin typeface="+mn-lt"/>
              <a:cs typeface="Calibri"/>
            </a:endParaRPr>
          </a:p>
        </p:txBody>
      </p:sp>
      <p:pic>
        <p:nvPicPr>
          <p:cNvPr id="2" name="Picture 4">
            <a:extLst>
              <a:ext uri="{FF2B5EF4-FFF2-40B4-BE49-F238E27FC236}">
                <a16:creationId xmlns:a16="http://schemas.microsoft.com/office/drawing/2014/main" id="{6AC07B4E-3863-49BD-B693-90334781378D}"/>
              </a:ext>
            </a:extLst>
          </p:cNvPr>
          <p:cNvPicPr>
            <a:picLocks noChangeAspect="1"/>
          </p:cNvPicPr>
          <p:nvPr/>
        </p:nvPicPr>
        <p:blipFill>
          <a:blip r:embed="rId4"/>
          <a:stretch>
            <a:fillRect/>
          </a:stretch>
        </p:blipFill>
        <p:spPr>
          <a:xfrm>
            <a:off x="3147484" y="1728189"/>
            <a:ext cx="4965699" cy="4184788"/>
          </a:xfrm>
          <a:prstGeom prst="rect">
            <a:avLst/>
          </a:prstGeom>
        </p:spPr>
      </p:pic>
      <p:sp>
        <p:nvSpPr>
          <p:cNvPr id="5" name="TextBox 4">
            <a:extLst>
              <a:ext uri="{FF2B5EF4-FFF2-40B4-BE49-F238E27FC236}">
                <a16:creationId xmlns:a16="http://schemas.microsoft.com/office/drawing/2014/main" id="{537B417D-27F4-446A-A319-44EFA74D2617}"/>
              </a:ext>
            </a:extLst>
          </p:cNvPr>
          <p:cNvSpPr txBox="1"/>
          <p:nvPr/>
        </p:nvSpPr>
        <p:spPr>
          <a:xfrm>
            <a:off x="8724900" y="1951567"/>
            <a:ext cx="2743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IDL as learning</a:t>
            </a:r>
            <a:endParaRPr lang="en-US" sz="2000"/>
          </a:p>
          <a:p>
            <a:endParaRPr lang="en-GB" sz="2000"/>
          </a:p>
          <a:p>
            <a:r>
              <a:rPr lang="en-GB" sz="2000"/>
              <a:t>What would you see learners doing?</a:t>
            </a:r>
            <a:endParaRPr lang="en-US" sz="2000">
              <a:cs typeface="Calibri"/>
            </a:endParaRPr>
          </a:p>
          <a:p>
            <a:endParaRPr lang="en-GB" sz="2000">
              <a:cs typeface="Calibri"/>
            </a:endParaRPr>
          </a:p>
          <a:p>
            <a:r>
              <a:rPr lang="en-GB" sz="2000"/>
              <a:t>What would you hear learners and teachers saying?</a:t>
            </a:r>
            <a:endParaRPr lang="en-GB" sz="2000">
              <a:cs typeface="Calibri"/>
            </a:endParaRPr>
          </a:p>
          <a:p>
            <a:endParaRPr lang="en-GB" sz="2000">
              <a:cs typeface="Calibri"/>
            </a:endParaRPr>
          </a:p>
          <a:p>
            <a:r>
              <a:rPr lang="en-GB" sz="2000"/>
              <a:t>What would learners and teachers be thinking and feeling?</a:t>
            </a:r>
            <a:endParaRPr lang="en-GB" sz="2000">
              <a:cs typeface="Calibri"/>
            </a:endParaRPr>
          </a:p>
        </p:txBody>
      </p:sp>
    </p:spTree>
    <p:extLst>
      <p:ext uri="{BB962C8B-B14F-4D97-AF65-F5344CB8AC3E}">
        <p14:creationId xmlns:p14="http://schemas.microsoft.com/office/powerpoint/2010/main" val="2600285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D4EE3C-8FD9-438F-B15E-33B6E3592273}"/>
              </a:ext>
            </a:extLst>
          </p:cNvPr>
          <p:cNvPicPr>
            <a:picLocks noChangeAspect="1"/>
          </p:cNvPicPr>
          <p:nvPr/>
        </p:nvPicPr>
        <p:blipFill rotWithShape="1">
          <a:blip r:embed="rId3"/>
          <a:srcRect l="15801" t="20502" r="63648" b="38978"/>
          <a:stretch/>
        </p:blipFill>
        <p:spPr>
          <a:xfrm>
            <a:off x="2407128" y="1523526"/>
            <a:ext cx="7459400" cy="4833782"/>
          </a:xfrm>
          <a:prstGeom prst="rect">
            <a:avLst/>
          </a:prstGeom>
        </p:spPr>
      </p:pic>
      <p:sp>
        <p:nvSpPr>
          <p:cNvPr id="3" name="Title 2"/>
          <p:cNvSpPr txBox="1">
            <a:spLocks/>
          </p:cNvSpPr>
          <p:nvPr/>
        </p:nvSpPr>
        <p:spPr>
          <a:xfrm>
            <a:off x="0" y="-158611"/>
            <a:ext cx="5813261" cy="1682137"/>
          </a:xfrm>
          <a:prstGeom prst="rect">
            <a:avLst/>
          </a:prstGeom>
          <a:noFill/>
          <a:ln>
            <a:noFill/>
          </a:ln>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6933">
                <a:solidFill>
                  <a:srgbClr val="0070C0"/>
                </a:solidFill>
              </a:rPr>
              <a:t>What matters?</a:t>
            </a:r>
            <a:endParaRPr lang="en-GB" sz="6933">
              <a:solidFill>
                <a:srgbClr val="0070C0"/>
              </a:solidFill>
              <a:cs typeface="Calibri Light"/>
            </a:endParaRPr>
          </a:p>
        </p:txBody>
      </p:sp>
    </p:spTree>
    <p:extLst>
      <p:ext uri="{BB962C8B-B14F-4D97-AF65-F5344CB8AC3E}">
        <p14:creationId xmlns:p14="http://schemas.microsoft.com/office/powerpoint/2010/main" val="4007348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normAutofit fontScale="90000"/>
          </a:bodyPr>
          <a:lstStyle/>
          <a:p>
            <a:br>
              <a:rPr lang="en-GB"/>
            </a:br>
            <a:br>
              <a:rPr lang="en-GB"/>
            </a:br>
            <a:r>
              <a:rPr lang="en-GB"/>
              <a:t>What matters?</a:t>
            </a:r>
            <a:br>
              <a:rPr lang="en-GB"/>
            </a:br>
            <a:br>
              <a:rPr lang="en-GB"/>
            </a:br>
            <a:endParaRPr lang="en-GB"/>
          </a:p>
        </p:txBody>
      </p:sp>
      <p:sp>
        <p:nvSpPr>
          <p:cNvPr id="2" name="Content Placeholder 1"/>
          <p:cNvSpPr>
            <a:spLocks noGrp="1"/>
          </p:cNvSpPr>
          <p:nvPr>
            <p:ph idx="1"/>
          </p:nvPr>
        </p:nvSpPr>
        <p:spPr/>
        <p:txBody>
          <a:bodyPr vert="horz" lIns="91440" tIns="45720" rIns="91440" bIns="45720" rtlCol="0" anchor="t">
            <a:normAutofit/>
          </a:bodyPr>
          <a:lstStyle/>
          <a:p>
            <a:r>
              <a:rPr lang="en-GB"/>
              <a:t>Think about your school and context</a:t>
            </a:r>
          </a:p>
          <a:p>
            <a:endParaRPr lang="en-GB"/>
          </a:p>
          <a:p>
            <a:r>
              <a:rPr lang="en-GB"/>
              <a:t>Across the four contexts – where does the learning take place?</a:t>
            </a:r>
          </a:p>
          <a:p>
            <a:endParaRPr lang="en-GB"/>
          </a:p>
          <a:p>
            <a:r>
              <a:rPr lang="en-GB">
                <a:solidFill>
                  <a:srgbClr val="000000"/>
                </a:solidFill>
                <a:cs typeface="Calibri" panose="020F0502020204030204"/>
              </a:rPr>
              <a:t>Please unmute your mic and give your thoughts</a:t>
            </a:r>
          </a:p>
        </p:txBody>
      </p:sp>
    </p:spTree>
    <p:extLst>
      <p:ext uri="{BB962C8B-B14F-4D97-AF65-F5344CB8AC3E}">
        <p14:creationId xmlns:p14="http://schemas.microsoft.com/office/powerpoint/2010/main" val="2139731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r="1" b="2937"/>
          <a:stretch/>
        </p:blipFill>
        <p:spPr>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val="529600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258672" y="305360"/>
            <a:ext cx="7800599" cy="7076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3600">
                <a:solidFill>
                  <a:srgbClr val="009BAC"/>
                </a:solidFill>
              </a:rPr>
              <a:t>Practical Points </a:t>
            </a:r>
            <a:endParaRPr lang="en-GB" altLang="en-US" sz="3600">
              <a:solidFill>
                <a:srgbClr val="009BAC"/>
              </a:solidFill>
            </a:endParaRPr>
          </a:p>
        </p:txBody>
      </p:sp>
      <p:sp>
        <p:nvSpPr>
          <p:cNvPr id="6" name="Rectangle 5"/>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8630113" y="6374080"/>
            <a:ext cx="2804346" cy="186956"/>
          </a:xfrm>
          <a:prstGeom prst="rect">
            <a:avLst/>
          </a:prstGeom>
        </p:spPr>
      </p:pic>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259715" lvl="0" indent="0" algn="r" defTabSz="914400" rtl="0" eaLnBrk="1" fontAlgn="auto" latinLnBrk="0" hangingPunct="1">
              <a:lnSpc>
                <a:spcPct val="100000"/>
              </a:lnSpc>
              <a:spcBef>
                <a:spcPts val="0"/>
              </a:spcBef>
              <a:spcAft>
                <a:spcPts val="0"/>
              </a:spcAft>
              <a:buClrTx/>
              <a:buSzTx/>
              <a:buFontTx/>
              <a:buNone/>
              <a:tabLst>
                <a:tab pos="3330575" algn="l"/>
              </a:tabLst>
              <a:defRPr/>
            </a:pPr>
            <a:r>
              <a:rPr kumimoji="0" lang="en-GB" sz="1400" b="0" i="0" u="none" strike="noStrike" kern="1200" cap="none" spc="0" normalizeH="0" baseline="0" noProof="0">
                <a:ln>
                  <a:noFill/>
                </a:ln>
                <a:solidFill>
                  <a:srgbClr val="FFFFFF"/>
                </a:solidFill>
                <a:effectLst/>
                <a:uLnTx/>
                <a:uFillTx/>
                <a:latin typeface="Arial Bold"/>
                <a:ea typeface="ＭＳ 明朝"/>
                <a:cs typeface="Times New Roman"/>
              </a:rPr>
              <a:t>For Scotland's learners, with Scotland's educators</a:t>
            </a:r>
            <a:endParaRPr kumimoji="0" lang="en-GB" sz="1200" b="0" i="0" u="none" strike="noStrike" kern="1200" cap="none" spc="0" normalizeH="0" baseline="0" noProof="0">
              <a:ln>
                <a:noFill/>
              </a:ln>
              <a:solidFill>
                <a:srgbClr val="595959"/>
              </a:solidFill>
              <a:effectLst/>
              <a:uLnTx/>
              <a:uFillTx/>
              <a:latin typeface="Arial"/>
              <a:ea typeface="ＭＳ 明朝"/>
              <a:cs typeface="Times New Roman"/>
            </a:endParaRPr>
          </a:p>
        </p:txBody>
      </p:sp>
      <p:sp>
        <p:nvSpPr>
          <p:cNvPr id="11" name="Rectangle 3"/>
          <p:cNvSpPr txBox="1">
            <a:spLocks noChangeArrowheads="1"/>
          </p:cNvSpPr>
          <p:nvPr/>
        </p:nvSpPr>
        <p:spPr bwMode="auto">
          <a:xfrm>
            <a:off x="509683" y="1312158"/>
            <a:ext cx="11460644" cy="4835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a:buNone/>
              <a:tabLst/>
              <a:defRPr/>
            </a:pPr>
            <a:endParaRPr kumimoji="0" lang="en-GB" sz="27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342900" indent="-342900" algn="just">
              <a:buFont typeface="Arial" charset="0"/>
              <a:buChar char="•"/>
              <a:defRPr/>
            </a:pPr>
            <a:r>
              <a:rPr kumimoji="0" lang="en-GB" sz="2700" b="0" i="0" u="none" strike="noStrike" kern="0" cap="none" spc="0" normalizeH="0" baseline="0" noProof="0" dirty="0">
                <a:ln>
                  <a:noFill/>
                </a:ln>
                <a:solidFill>
                  <a:schemeClr val="tx1"/>
                </a:solidFill>
                <a:effectLst/>
                <a:uLnTx/>
                <a:uFillTx/>
                <a:latin typeface="Arial"/>
                <a:ea typeface="+mn-ea"/>
                <a:cs typeface="+mn-cs"/>
              </a:rPr>
              <a:t>Mute your </a:t>
            </a:r>
            <a:r>
              <a:rPr kumimoji="0" lang="en-GB" sz="2700" b="0" i="0" u="none" strike="noStrike" kern="1200" cap="none" spc="0" normalizeH="0" baseline="0" noProof="0" dirty="0">
                <a:ln>
                  <a:noFill/>
                </a:ln>
                <a:solidFill>
                  <a:schemeClr val="tx1"/>
                </a:solidFill>
                <a:effectLst/>
                <a:uLnTx/>
                <a:uFillTx/>
                <a:latin typeface="Arial"/>
                <a:ea typeface="+mn-ea"/>
                <a:cs typeface="+mn-cs"/>
              </a:rPr>
              <a:t>microphone unless you are speaking</a:t>
            </a:r>
            <a:r>
              <a:rPr lang="en-GB" sz="2700" dirty="0">
                <a:solidFill>
                  <a:schemeClr val="tx1"/>
                </a:solidFill>
                <a:latin typeface="Arial"/>
              </a:rPr>
              <a:t> </a:t>
            </a:r>
            <a:endParaRPr lang="en-GB" sz="2700" b="0" i="0" u="none" strike="noStrike" kern="1200" cap="none" spc="0" normalizeH="0" baseline="0" noProof="0" dirty="0">
              <a:ln>
                <a:noFill/>
              </a:ln>
              <a:solidFill>
                <a:schemeClr val="tx1"/>
              </a:solidFill>
              <a:effectLst/>
              <a:uLnTx/>
              <a:uFillTx/>
              <a:latin typeface="Arial"/>
              <a:cs typeface="Arial"/>
            </a:endParaRPr>
          </a:p>
          <a:p>
            <a:pPr algn="just">
              <a:defRPr/>
            </a:pPr>
            <a:r>
              <a:rPr lang="en-GB" sz="2700" dirty="0">
                <a:solidFill>
                  <a:schemeClr val="tx1"/>
                </a:solidFill>
                <a:latin typeface="Arial"/>
              </a:rPr>
              <a:t>    </a:t>
            </a:r>
            <a:r>
              <a:rPr kumimoji="0" lang="en-GB" sz="2700" b="0" i="0" u="none" strike="noStrike" kern="1200" cap="none" spc="0" normalizeH="0" baseline="0" noProof="0" dirty="0">
                <a:ln>
                  <a:noFill/>
                </a:ln>
                <a:solidFill>
                  <a:schemeClr val="tx1"/>
                </a:solidFill>
                <a:effectLst/>
                <a:uLnTx/>
                <a:uFillTx/>
                <a:latin typeface="Arial"/>
                <a:ea typeface="+mn-ea"/>
                <a:cs typeface="+mn-cs"/>
              </a:rPr>
              <a:t> (this is to minimise feedback, echo and background noise</a:t>
            </a:r>
            <a:endParaRPr lang="en-GB" sz="2700" b="0" i="0" u="none" strike="noStrike" kern="1200" cap="none" spc="0" normalizeH="0" baseline="0" noProof="0" dirty="0">
              <a:ln>
                <a:noFill/>
              </a:ln>
              <a:solidFill>
                <a:schemeClr val="tx1"/>
              </a:solidFill>
              <a:effectLst/>
              <a:uLnTx/>
              <a:uFillTx/>
              <a:latin typeface="Arial"/>
              <a:cs typeface="Arial"/>
            </a:endParaRPr>
          </a:p>
          <a:p>
            <a:pPr marL="0" marR="0" lvl="0" indent="0" algn="just" defTabSz="914400" rtl="0" eaLnBrk="1" fontAlgn="base" latinLnBrk="0" hangingPunct="1">
              <a:lnSpc>
                <a:spcPct val="100000"/>
              </a:lnSpc>
              <a:spcBef>
                <a:spcPct val="20000"/>
              </a:spcBef>
              <a:spcAft>
                <a:spcPct val="0"/>
              </a:spcAft>
              <a:buClrTx/>
              <a:buSzTx/>
              <a:buFont typeface="Arial"/>
              <a:buNone/>
              <a:tabLst/>
              <a:defRPr/>
            </a:pPr>
            <a:endParaRPr kumimoji="0" lang="en-GB" sz="2700" b="0" i="0" u="none" strike="noStrike" kern="1200" cap="none" spc="0" normalizeH="0" baseline="0" noProof="0">
              <a:ln>
                <a:noFill/>
              </a:ln>
              <a:solidFill>
                <a:schemeClr val="tx1"/>
              </a:solidFill>
              <a:effectLst/>
              <a:uLnTx/>
              <a:uFillTx/>
              <a:latin typeface="Arial"/>
              <a:ea typeface="+mn-ea"/>
              <a:cs typeface="+mn-cs"/>
            </a:endParaRPr>
          </a:p>
          <a:p>
            <a:pPr marL="342900" indent="-342900" algn="just">
              <a:buFont typeface="Arial" charset="0"/>
              <a:buChar char="•"/>
              <a:defRPr/>
            </a:pPr>
            <a:r>
              <a:rPr kumimoji="0" lang="en-GB" sz="2700" b="0" i="0" u="none" strike="noStrike" kern="0" cap="none" spc="0" normalizeH="0" baseline="0" noProof="0" dirty="0">
                <a:ln>
                  <a:noFill/>
                </a:ln>
                <a:solidFill>
                  <a:schemeClr val="tx1"/>
                </a:solidFill>
                <a:effectLst/>
                <a:uLnTx/>
                <a:uFillTx/>
                <a:latin typeface="Arial"/>
                <a:ea typeface="+mn-ea"/>
                <a:cs typeface="+mn-cs"/>
              </a:rPr>
              <a:t>Post comments, questions and thoughts into the chat window</a:t>
            </a:r>
            <a:r>
              <a:rPr lang="en-GB" sz="2700" kern="0" dirty="0">
                <a:solidFill>
                  <a:schemeClr val="tx1"/>
                </a:solidFill>
                <a:latin typeface="Arial"/>
              </a:rPr>
              <a:t> or use the raise hand function</a:t>
            </a:r>
            <a:endParaRPr lang="en-GB" sz="2700" b="0" i="0" u="none" strike="noStrike" kern="0" cap="none" spc="0" normalizeH="0" baseline="0" noProof="0" dirty="0">
              <a:ln>
                <a:noFill/>
              </a:ln>
              <a:solidFill>
                <a:schemeClr val="tx1"/>
              </a:solidFill>
              <a:effectLst/>
              <a:uLnTx/>
              <a:uFillTx/>
              <a:latin typeface="Arial"/>
              <a:cs typeface="Arial"/>
            </a:endParaRPr>
          </a:p>
          <a:p>
            <a:pPr marL="0" marR="0" lvl="0" indent="0" algn="just" defTabSz="914400" rtl="0" eaLnBrk="1" fontAlgn="base" latinLnBrk="0" hangingPunct="1">
              <a:lnSpc>
                <a:spcPct val="100000"/>
              </a:lnSpc>
              <a:spcBef>
                <a:spcPct val="20000"/>
              </a:spcBef>
              <a:spcAft>
                <a:spcPct val="0"/>
              </a:spcAft>
              <a:buClrTx/>
              <a:buSzTx/>
              <a:buFont typeface="Arial"/>
              <a:buNone/>
              <a:tabLst/>
              <a:defRPr/>
            </a:pPr>
            <a:endParaRPr kumimoji="0" lang="en-GB" sz="2700" b="0" i="0" u="none" strike="noStrike" kern="0" cap="none" spc="0" normalizeH="0" baseline="0" noProof="0">
              <a:ln>
                <a:noFill/>
              </a:ln>
              <a:solidFill>
                <a:schemeClr val="tx1"/>
              </a:solidFill>
              <a:effectLst/>
              <a:uLnTx/>
              <a:uFillTx/>
              <a:latin typeface="Arial"/>
              <a:ea typeface="+mn-ea"/>
              <a:cs typeface="+mn-cs"/>
            </a:endParaRPr>
          </a:p>
          <a:p>
            <a:pPr marL="342900" indent="-342900" algn="just">
              <a:buFont typeface="Arial" charset="0"/>
              <a:buChar char="•"/>
              <a:defRPr/>
            </a:pPr>
            <a:r>
              <a:rPr kumimoji="0" lang="en-GB" sz="2700" b="0" i="0" u="none" strike="noStrike" kern="0" cap="none" spc="0" normalizeH="0" baseline="0" noProof="0" dirty="0">
                <a:ln>
                  <a:noFill/>
                </a:ln>
                <a:solidFill>
                  <a:schemeClr val="tx1"/>
                </a:solidFill>
                <a:effectLst/>
                <a:uLnTx/>
                <a:uFillTx/>
                <a:latin typeface="Arial"/>
                <a:ea typeface="+mn-ea"/>
                <a:cs typeface="+mn-cs"/>
              </a:rPr>
              <a:t>ES facilitators will bring you into the chat and you can unmute your microphone.</a:t>
            </a:r>
            <a:r>
              <a:rPr lang="en-GB" sz="2700" kern="0" dirty="0">
                <a:solidFill>
                  <a:schemeClr val="tx1"/>
                </a:solidFill>
                <a:latin typeface="Arial"/>
              </a:rPr>
              <a:t> </a:t>
            </a:r>
            <a:endParaRPr lang="en-GB" sz="2700" b="0" i="0" u="none" strike="noStrike" kern="0" cap="none" spc="0" normalizeH="0" baseline="0" noProof="0" dirty="0">
              <a:ln>
                <a:noFill/>
              </a:ln>
              <a:solidFill>
                <a:schemeClr val="tx1"/>
              </a:solidFill>
              <a:effectLst/>
              <a:uLnTx/>
              <a:uFillTx/>
              <a:latin typeface="Arial"/>
              <a:cs typeface="Arial"/>
            </a:endParaRPr>
          </a:p>
          <a:p>
            <a:pPr marL="0" marR="0" lvl="0" indent="0" algn="just" defTabSz="914400" rtl="0" eaLnBrk="1" fontAlgn="base" latinLnBrk="0" hangingPunct="1">
              <a:lnSpc>
                <a:spcPct val="100000"/>
              </a:lnSpc>
              <a:spcBef>
                <a:spcPct val="20000"/>
              </a:spcBef>
              <a:spcAft>
                <a:spcPct val="0"/>
              </a:spcAft>
              <a:buClrTx/>
              <a:buSzTx/>
              <a:buFont typeface="Arial"/>
              <a:buNone/>
              <a:tabLst/>
              <a:defRPr/>
            </a:pPr>
            <a:endParaRPr kumimoji="0" lang="en-GB" sz="2700" b="0" i="0" u="none" strike="noStrike" kern="0" cap="none" spc="0" normalizeH="0" baseline="0" noProof="0">
              <a:ln>
                <a:noFill/>
              </a:ln>
              <a:solidFill>
                <a:schemeClr val="tx1"/>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 typeface="Arial" charset="0"/>
              <a:buChar char="•"/>
              <a:tabLst/>
              <a:defRPr/>
            </a:pPr>
            <a:r>
              <a:rPr kumimoji="0" lang="en-GB" sz="2700" b="0" i="0" u="none" strike="noStrike" kern="0" cap="none" spc="0" normalizeH="0" baseline="0" noProof="0" dirty="0">
                <a:ln>
                  <a:noFill/>
                </a:ln>
                <a:solidFill>
                  <a:schemeClr val="tx1"/>
                </a:solidFill>
                <a:effectLst/>
                <a:uLnTx/>
                <a:uFillTx/>
                <a:latin typeface="Arial"/>
                <a:ea typeface="+mn-ea"/>
                <a:cs typeface="+mn-cs"/>
              </a:rPr>
              <a:t>The event will not be recorded</a:t>
            </a:r>
            <a:endParaRPr lang="en-GB" sz="2700" b="0" i="0" u="none" strike="noStrike" kern="0" cap="none" spc="0" normalizeH="0" baseline="0" noProof="0" dirty="0">
              <a:ln>
                <a:noFill/>
              </a:ln>
              <a:solidFill>
                <a:schemeClr val="tx1"/>
              </a:solidFill>
              <a:effectLst/>
              <a:uLnTx/>
              <a:uFillTx/>
              <a:latin typeface="Arial"/>
              <a:cs typeface="Arial"/>
            </a:endParaRPr>
          </a:p>
          <a:p>
            <a:pPr marL="0" marR="0" lvl="0" indent="0" algn="l" defTabSz="914400" rtl="0" eaLnBrk="1" fontAlgn="base" latinLnBrk="0" hangingPunct="1">
              <a:lnSpc>
                <a:spcPct val="100000"/>
              </a:lnSpc>
              <a:spcBef>
                <a:spcPct val="20000"/>
              </a:spcBef>
              <a:spcAft>
                <a:spcPct val="0"/>
              </a:spcAft>
              <a:buClrTx/>
              <a:buSzTx/>
              <a:buFont typeface="Arial"/>
              <a:buNone/>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a:buNone/>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3182525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5541" y="90397"/>
            <a:ext cx="6096000" cy="6740307"/>
          </a:xfrm>
          <a:prstGeom prst="rect">
            <a:avLst/>
          </a:prstGeom>
        </p:spPr>
        <p:txBody>
          <a:bodyPr>
            <a:spAutoFit/>
          </a:bodyPr>
          <a:lstStyle/>
          <a:p>
            <a:pPr fontAlgn="base"/>
            <a:r>
              <a:rPr lang="en-GB" b="1" i="0" u="none" strike="noStrike">
                <a:solidFill>
                  <a:srgbClr val="00985F"/>
                </a:solidFill>
                <a:effectLst/>
                <a:latin typeface="Roboto"/>
              </a:rPr>
              <a:t>Interdisciplinary learning</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The curriculum should include space/opportunities that enable children and young people to make connections between different areas of learning. Interdisciplinary learning should be stimulating, relevant and challenging. Revisiting a concept or skill from different perspectives deepens understanding and can make the curriculum more coherent and meaningful for learners. It can take advantage of opportunities to work with partners who are able to offer and support enriched learning experiences and opportunities for young people’s wider involvement in society. </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Effective interdisciplinary learning:</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can take the form of individual one-off projects or longer courses of study </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is planned around clear purposes </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is based upon experiences and outcomes drawn from different curriculum</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FFFFFF"/>
                </a:solidFill>
                <a:effectLst/>
                <a:latin typeface="Roboto"/>
              </a:rPr>
              <a:t>• </a:t>
            </a:r>
            <a:r>
              <a:rPr lang="en-GB" b="0" i="0" u="none" strike="noStrike">
                <a:solidFill>
                  <a:srgbClr val="000000"/>
                </a:solidFill>
                <a:effectLst/>
                <a:latin typeface="Roboto"/>
              </a:rPr>
              <a:t>areas or subjects within them</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ensures progression in skills and in knowledge and understanding </a:t>
            </a:r>
            <a:endParaRPr lang="en-GB" b="0" i="0" u="none" strike="noStrike">
              <a:solidFill>
                <a:srgbClr val="000000"/>
              </a:solidFill>
              <a:effectLst/>
              <a:latin typeface="Georgia" panose="02040502050405020303" pitchFamily="18" charset="0"/>
            </a:endParaRPr>
          </a:p>
          <a:p>
            <a:pPr fontAlgn="base"/>
            <a:r>
              <a:rPr lang="en-GB" b="0" i="0" u="none" strike="noStrike">
                <a:solidFill>
                  <a:srgbClr val="000000"/>
                </a:solidFill>
                <a:effectLst/>
                <a:latin typeface="Roboto"/>
              </a:rPr>
              <a:t>• can provide opportunities for mixed stage learning which is interest based.</a:t>
            </a:r>
            <a:endParaRPr lang="en-GB" b="0" i="0" u="none" strike="noStrike">
              <a:solidFill>
                <a:srgbClr val="000000"/>
              </a:solidFill>
              <a:effectLst/>
              <a:latin typeface="Georgia" panose="02040502050405020303" pitchFamily="18" charset="0"/>
            </a:endParaRPr>
          </a:p>
        </p:txBody>
      </p:sp>
      <p:pic>
        <p:nvPicPr>
          <p:cNvPr id="3" name="Picture 2">
            <a:extLst>
              <a:ext uri="{FF2B5EF4-FFF2-40B4-BE49-F238E27FC236}">
                <a16:creationId xmlns:a16="http://schemas.microsoft.com/office/drawing/2014/main" id="{84D4EE3C-8FD9-438F-B15E-33B6E3592273}"/>
              </a:ext>
            </a:extLst>
          </p:cNvPr>
          <p:cNvPicPr>
            <a:picLocks noChangeAspect="1"/>
          </p:cNvPicPr>
          <p:nvPr/>
        </p:nvPicPr>
        <p:blipFill rotWithShape="1">
          <a:blip r:embed="rId3"/>
          <a:srcRect l="15801" t="20502" r="63648" b="38978"/>
          <a:stretch/>
        </p:blipFill>
        <p:spPr>
          <a:xfrm>
            <a:off x="652882" y="2182534"/>
            <a:ext cx="3944419" cy="2556031"/>
          </a:xfrm>
          <a:prstGeom prst="rect">
            <a:avLst/>
          </a:prstGeom>
        </p:spPr>
      </p:pic>
    </p:spTree>
    <p:extLst>
      <p:ext uri="{BB962C8B-B14F-4D97-AF65-F5344CB8AC3E}">
        <p14:creationId xmlns:p14="http://schemas.microsoft.com/office/powerpoint/2010/main" val="279139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bowl of fruit salad on a plate&#10;&#10;Description automatically generated">
            <a:extLst>
              <a:ext uri="{FF2B5EF4-FFF2-40B4-BE49-F238E27FC236}">
                <a16:creationId xmlns:a16="http://schemas.microsoft.com/office/drawing/2014/main" id="{E368CEAA-954B-4BCF-865F-2772E6AF863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1391" r="1" b="27921"/>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4" descr="A bowl of fruit&#10;&#10;Description automatically generated">
            <a:extLst>
              <a:ext uri="{FF2B5EF4-FFF2-40B4-BE49-F238E27FC236}">
                <a16:creationId xmlns:a16="http://schemas.microsoft.com/office/drawing/2014/main" id="{156E2F22-56CE-4673-A941-CB06FDCF7E9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9976" r="1326" b="2"/>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10" name="Picture 10" descr="A cake with fruit on top of a table&#10;&#10;Description automatically generated">
            <a:extLst>
              <a:ext uri="{FF2B5EF4-FFF2-40B4-BE49-F238E27FC236}">
                <a16:creationId xmlns:a16="http://schemas.microsoft.com/office/drawing/2014/main" id="{A35FE25B-FE1C-4F91-B3A2-5E42723DAAD1}"/>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6774"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5" name="TextBox 4">
            <a:extLst>
              <a:ext uri="{FF2B5EF4-FFF2-40B4-BE49-F238E27FC236}">
                <a16:creationId xmlns:a16="http://schemas.microsoft.com/office/drawing/2014/main" id="{0843DC5F-6D69-4CD4-B7FD-F192C710996F}"/>
              </a:ext>
            </a:extLst>
          </p:cNvPr>
          <p:cNvSpPr txBox="1"/>
          <p:nvPr/>
        </p:nvSpPr>
        <p:spPr>
          <a:xfrm>
            <a:off x="489762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AB159812-3061-4E23-B5BD-B1D467A51002}"/>
              </a:ext>
            </a:extLst>
          </p:cNvPr>
          <p:cNvSpPr txBox="1"/>
          <p:nvPr/>
        </p:nvSpPr>
        <p:spPr>
          <a:xfrm>
            <a:off x="9718246"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1" name="TextBox 10">
            <a:extLst>
              <a:ext uri="{FF2B5EF4-FFF2-40B4-BE49-F238E27FC236}">
                <a16:creationId xmlns:a16="http://schemas.microsoft.com/office/drawing/2014/main" id="{63E70E05-F299-41C3-8F62-C219D8B89A04}"/>
              </a:ext>
            </a:extLst>
          </p:cNvPr>
          <p:cNvSpPr txBox="1"/>
          <p:nvPr/>
        </p:nvSpPr>
        <p:spPr>
          <a:xfrm>
            <a:off x="723179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89265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9" y="5926890"/>
            <a:ext cx="12209380" cy="1029367"/>
          </a:xfrm>
          <a:prstGeom prst="rect">
            <a:avLst/>
          </a:prstGeom>
        </p:spPr>
      </p:pic>
      <p:sp>
        <p:nvSpPr>
          <p:cNvPr id="4" name="Text Box 8"/>
          <p:cNvSpPr txBox="1"/>
          <p:nvPr/>
        </p:nvSpPr>
        <p:spPr>
          <a:xfrm>
            <a:off x="7188871" y="6325881"/>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sp>
        <p:nvSpPr>
          <p:cNvPr id="5" name="Rectangle 4"/>
          <p:cNvSpPr/>
          <p:nvPr/>
        </p:nvSpPr>
        <p:spPr>
          <a:xfrm>
            <a:off x="383284" y="224486"/>
            <a:ext cx="11408051" cy="5560433"/>
          </a:xfrm>
          <a:prstGeom prst="rect">
            <a:avLst/>
          </a:prstGeom>
        </p:spPr>
        <p:txBody>
          <a:bodyPr wrap="square">
            <a:spAutoFit/>
          </a:bodyPr>
          <a:lstStyle/>
          <a:p>
            <a:r>
              <a:rPr lang="en-GB" sz="3200" b="1">
                <a:solidFill>
                  <a:srgbClr val="0070C0"/>
                </a:solidFill>
              </a:rPr>
              <a:t>What is </a:t>
            </a:r>
            <a:r>
              <a:rPr lang="en-GB" sz="3200" b="1" err="1">
                <a:solidFill>
                  <a:srgbClr val="0070C0"/>
                </a:solidFill>
              </a:rPr>
              <a:t>IDL</a:t>
            </a:r>
            <a:r>
              <a:rPr lang="en-GB" sz="3200" b="1">
                <a:solidFill>
                  <a:srgbClr val="0070C0"/>
                </a:solidFill>
              </a:rPr>
              <a:t>? </a:t>
            </a:r>
          </a:p>
          <a:p>
            <a:endParaRPr lang="en-GB" sz="1400"/>
          </a:p>
          <a:p>
            <a:r>
              <a:rPr lang="en-GB" sz="2400" b="1">
                <a:solidFill>
                  <a:srgbClr val="0070C0"/>
                </a:solidFill>
              </a:rPr>
              <a:t>Interdisciplinary Learning </a:t>
            </a:r>
            <a:r>
              <a:rPr lang="en-GB" sz="2400"/>
              <a:t>is a planned experience that brings disciplines together in one coherent programme or project. The different disciplines plan and execute as one. These disciplines might fall within one curricular area (e.g. languages, the sciences) or between several curricular areas. </a:t>
            </a:r>
            <a:r>
              <a:rPr lang="en-GB" sz="2400" err="1"/>
              <a:t>IDL</a:t>
            </a:r>
            <a:r>
              <a:rPr lang="en-GB" sz="2400"/>
              <a:t> enables children and young people to:</a:t>
            </a:r>
          </a:p>
          <a:p>
            <a:endParaRPr lang="en-GB" sz="2400"/>
          </a:p>
          <a:p>
            <a:pPr lvl="1"/>
            <a:r>
              <a:rPr lang="en-GB" sz="2400"/>
              <a:t>● learn new knowledge or skills, and develop new understanding of concepts; </a:t>
            </a:r>
          </a:p>
          <a:p>
            <a:pPr lvl="1"/>
            <a:endParaRPr lang="en-GB" sz="2400"/>
          </a:p>
          <a:p>
            <a:pPr lvl="1"/>
            <a:r>
              <a:rPr lang="en-GB" sz="2400"/>
              <a:t>● draw on prior knowledge, understanding and skills; </a:t>
            </a:r>
          </a:p>
          <a:p>
            <a:pPr lvl="1"/>
            <a:endParaRPr lang="en-GB" sz="2400"/>
          </a:p>
          <a:p>
            <a:pPr lvl="1"/>
            <a:r>
              <a:rPr lang="en-GB" sz="2400"/>
              <a:t>● transfer and apply that collective knowledge to new problems or other areas of learning.</a:t>
            </a:r>
          </a:p>
          <a:p>
            <a:pPr lvl="1"/>
            <a:endParaRPr lang="en-GB" sz="2400"/>
          </a:p>
          <a:p>
            <a:r>
              <a:rPr lang="en-GB" sz="2133" b="1">
                <a:hlinkClick r:id="rId4"/>
              </a:rPr>
              <a:t>(</a:t>
            </a:r>
            <a:r>
              <a:rPr lang="en-GB" sz="2133" b="1" i="1">
                <a:hlinkClick r:id="rId4"/>
              </a:rPr>
              <a:t>Interdisciplinary Learning: ambitious learning for an increasingly complex world</a:t>
            </a:r>
            <a:r>
              <a:rPr lang="en-GB" sz="2133">
                <a:hlinkClick r:id="rId4"/>
              </a:rPr>
              <a:t>, </a:t>
            </a:r>
            <a:r>
              <a:rPr lang="en-GB" sz="2133" b="1">
                <a:hlinkClick r:id="rId4"/>
              </a:rPr>
              <a:t>page 5)</a:t>
            </a:r>
            <a:endParaRPr lang="en-GB" sz="2133" b="1"/>
          </a:p>
        </p:txBody>
      </p:sp>
    </p:spTree>
    <p:extLst>
      <p:ext uri="{BB962C8B-B14F-4D97-AF65-F5344CB8AC3E}">
        <p14:creationId xmlns:p14="http://schemas.microsoft.com/office/powerpoint/2010/main" val="473747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5" name="Rectangle 4"/>
          <p:cNvSpPr/>
          <p:nvPr/>
        </p:nvSpPr>
        <p:spPr>
          <a:xfrm>
            <a:off x="361919" y="278629"/>
            <a:ext cx="11450782" cy="6124754"/>
          </a:xfrm>
          <a:prstGeom prst="rect">
            <a:avLst/>
          </a:prstGeom>
        </p:spPr>
        <p:txBody>
          <a:bodyPr wrap="square">
            <a:spAutoFit/>
          </a:bodyPr>
          <a:lstStyle/>
          <a:p>
            <a:r>
              <a:rPr lang="en-GB" sz="3200" b="1">
                <a:solidFill>
                  <a:schemeClr val="accent1"/>
                </a:solidFill>
              </a:rPr>
              <a:t>What is </a:t>
            </a:r>
            <a:r>
              <a:rPr lang="en-GB" sz="3200" b="1" err="1">
                <a:solidFill>
                  <a:schemeClr val="accent1"/>
                </a:solidFill>
              </a:rPr>
              <a:t>IDL</a:t>
            </a:r>
            <a:r>
              <a:rPr lang="en-GB" sz="3200" b="1">
                <a:solidFill>
                  <a:schemeClr val="accent1"/>
                </a:solidFill>
              </a:rPr>
              <a:t>? </a:t>
            </a:r>
          </a:p>
          <a:p>
            <a:endParaRPr lang="en-GB"/>
          </a:p>
          <a:p>
            <a:r>
              <a:rPr lang="en-GB"/>
              <a:t>Defining and agreeing what </a:t>
            </a:r>
            <a:r>
              <a:rPr lang="en-GB" err="1"/>
              <a:t>IDL</a:t>
            </a:r>
            <a:r>
              <a:rPr lang="en-GB"/>
              <a:t> is has been a source of discussion for some time and has an impact on its implementation in practice. Global influencers such as the OECD, for example, refer to </a:t>
            </a:r>
            <a:r>
              <a:rPr lang="en-GB" err="1"/>
              <a:t>IDL</a:t>
            </a:r>
            <a:r>
              <a:rPr lang="en-GB"/>
              <a:t> as one form of </a:t>
            </a:r>
            <a:r>
              <a:rPr lang="en-GB" b="1">
                <a:solidFill>
                  <a:srgbClr val="FF0000"/>
                </a:solidFill>
              </a:rPr>
              <a:t>cross curricular learning</a:t>
            </a:r>
            <a:r>
              <a:rPr lang="en-GB"/>
              <a:t>. The discussion on definition formed a large part of the work of the co-design group. What follows is the group’s definition of </a:t>
            </a:r>
            <a:r>
              <a:rPr lang="en-GB" err="1"/>
              <a:t>IDL</a:t>
            </a:r>
            <a:r>
              <a:rPr lang="en-GB"/>
              <a:t>.</a:t>
            </a:r>
          </a:p>
          <a:p>
            <a:endParaRPr lang="en-GB"/>
          </a:p>
          <a:p>
            <a:r>
              <a:rPr lang="en-GB" b="1">
                <a:solidFill>
                  <a:srgbClr val="0070C0"/>
                </a:solidFill>
              </a:rPr>
              <a:t>Interdisciplinary Learning </a:t>
            </a:r>
            <a:r>
              <a:rPr lang="en-GB"/>
              <a:t>is a planned experience that brings disciplines together in one coherent programme or project. The different disciplines plan and execute as one. These disciplines might fall within one curricular area (e.g. languages, the sciences) or between several curricular areas. </a:t>
            </a:r>
            <a:r>
              <a:rPr lang="en-GB" err="1"/>
              <a:t>IDL</a:t>
            </a:r>
            <a:r>
              <a:rPr lang="en-GB"/>
              <a:t> enables children and young people to</a:t>
            </a:r>
          </a:p>
          <a:p>
            <a:endParaRPr lang="en-GB"/>
          </a:p>
          <a:p>
            <a:pPr lvl="1"/>
            <a:r>
              <a:rPr lang="en-GB"/>
              <a:t>● learn new knowledge or skills, and develop new understanding of concepts; </a:t>
            </a:r>
          </a:p>
          <a:p>
            <a:pPr lvl="1"/>
            <a:endParaRPr lang="en-GB"/>
          </a:p>
          <a:p>
            <a:pPr lvl="1"/>
            <a:r>
              <a:rPr lang="en-GB"/>
              <a:t>● draw on prior knowledge, understanding and skills; </a:t>
            </a:r>
          </a:p>
          <a:p>
            <a:pPr lvl="1"/>
            <a:endParaRPr lang="en-GB"/>
          </a:p>
          <a:p>
            <a:pPr lvl="1"/>
            <a:r>
              <a:rPr lang="en-GB"/>
              <a:t>● transfer and apply that collective knowledge to new problems or other areas of learning.</a:t>
            </a:r>
          </a:p>
          <a:p>
            <a:pPr lvl="1"/>
            <a:endParaRPr lang="en-GB"/>
          </a:p>
          <a:p>
            <a:r>
              <a:rPr lang="en-GB"/>
              <a:t>This is different from learning, for example, which takes place when several disciplines or subjects are linked up through a common theme or topic, but the student’s experience and educator planning is discreet, or separate in each discipline or subject. This can be referred to as </a:t>
            </a:r>
            <a:r>
              <a:rPr lang="en-GB" b="1">
                <a:solidFill>
                  <a:srgbClr val="D210A8"/>
                </a:solidFill>
              </a:rPr>
              <a:t>multi-disciplinary learning</a:t>
            </a:r>
            <a:r>
              <a:rPr lang="en-GB" b="1"/>
              <a:t>.     </a:t>
            </a:r>
          </a:p>
          <a:p>
            <a:r>
              <a:rPr lang="en-GB" b="1"/>
              <a:t>(</a:t>
            </a:r>
            <a:r>
              <a:rPr lang="en-GB" b="1" i="1"/>
              <a:t>Interdisciplinary Learning: ambitious learning for an increasingly complex world</a:t>
            </a:r>
            <a:r>
              <a:rPr lang="en-GB"/>
              <a:t>, </a:t>
            </a:r>
            <a:r>
              <a:rPr lang="en-GB" b="1"/>
              <a:t>page 5)</a:t>
            </a:r>
          </a:p>
        </p:txBody>
      </p:sp>
    </p:spTree>
    <p:extLst>
      <p:ext uri="{BB962C8B-B14F-4D97-AF65-F5344CB8AC3E}">
        <p14:creationId xmlns:p14="http://schemas.microsoft.com/office/powerpoint/2010/main" val="195143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graphicFrame>
        <p:nvGraphicFramePr>
          <p:cNvPr id="6" name="Table 5"/>
          <p:cNvGraphicFramePr>
            <a:graphicFrameLocks noGrp="1"/>
          </p:cNvGraphicFramePr>
          <p:nvPr/>
        </p:nvGraphicFramePr>
        <p:xfrm>
          <a:off x="990462" y="349871"/>
          <a:ext cx="10193695" cy="5776514"/>
        </p:xfrm>
        <a:graphic>
          <a:graphicData uri="http://schemas.openxmlformats.org/drawingml/2006/table">
            <a:tbl>
              <a:tblPr>
                <a:tableStyleId>{5C22544A-7EE6-4342-B048-85BDC9FD1C3A}</a:tableStyleId>
              </a:tblPr>
              <a:tblGrid>
                <a:gridCol w="6113091">
                  <a:extLst>
                    <a:ext uri="{9D8B030D-6E8A-4147-A177-3AD203B41FA5}">
                      <a16:colId xmlns:a16="http://schemas.microsoft.com/office/drawing/2014/main" val="4109974253"/>
                    </a:ext>
                  </a:extLst>
                </a:gridCol>
                <a:gridCol w="1969946">
                  <a:extLst>
                    <a:ext uri="{9D8B030D-6E8A-4147-A177-3AD203B41FA5}">
                      <a16:colId xmlns:a16="http://schemas.microsoft.com/office/drawing/2014/main" val="904029764"/>
                    </a:ext>
                  </a:extLst>
                </a:gridCol>
                <a:gridCol w="2110658">
                  <a:extLst>
                    <a:ext uri="{9D8B030D-6E8A-4147-A177-3AD203B41FA5}">
                      <a16:colId xmlns:a16="http://schemas.microsoft.com/office/drawing/2014/main" val="4277435630"/>
                    </a:ext>
                  </a:extLst>
                </a:gridCol>
              </a:tblGrid>
              <a:tr h="1325038">
                <a:tc>
                  <a:txBody>
                    <a:bodyPr/>
                    <a:lstStyle/>
                    <a:p>
                      <a:pPr>
                        <a:lnSpc>
                          <a:spcPct val="115000"/>
                        </a:lnSpc>
                        <a:spcBef>
                          <a:spcPts val="1000"/>
                        </a:spcBef>
                        <a:spcAft>
                          <a:spcPts val="0"/>
                        </a:spcAft>
                      </a:pPr>
                      <a:r>
                        <a:rPr lang="en-GB" sz="1400">
                          <a:effectLst/>
                        </a:rPr>
                        <a:t>✅: Required</a:t>
                      </a:r>
                    </a:p>
                    <a:p>
                      <a:pPr>
                        <a:lnSpc>
                          <a:spcPct val="115000"/>
                        </a:lnSpc>
                        <a:spcBef>
                          <a:spcPts val="1000"/>
                        </a:spcBef>
                        <a:spcAft>
                          <a:spcPts val="0"/>
                        </a:spcAft>
                      </a:pPr>
                      <a:r>
                        <a:rPr lang="en-GB" sz="1400">
                          <a:effectLst/>
                        </a:rPr>
                        <a:t>✓ : May include</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Bef>
                          <a:spcPts val="1000"/>
                        </a:spcBef>
                        <a:spcAft>
                          <a:spcPts val="0"/>
                        </a:spcAft>
                      </a:pPr>
                      <a:r>
                        <a:rPr lang="en-GB" sz="1400">
                          <a:effectLst/>
                        </a:rPr>
                        <a:t>Interdisciplinary Learning</a:t>
                      </a:r>
                    </a:p>
                    <a:p>
                      <a:pPr>
                        <a:lnSpc>
                          <a:spcPct val="115000"/>
                        </a:lnSpc>
                        <a:spcBef>
                          <a:spcPts val="1000"/>
                        </a:spcBef>
                        <a:spcAft>
                          <a:spcPts val="0"/>
                        </a:spcAft>
                      </a:pPr>
                      <a:r>
                        <a:rPr lang="en-GB" sz="1400">
                          <a:effectLst/>
                        </a:rPr>
                        <a:t>(e.g. several disciplines collaborate on one project)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Bef>
                          <a:spcPts val="1000"/>
                        </a:spcBef>
                        <a:spcAft>
                          <a:spcPts val="0"/>
                        </a:spcAft>
                      </a:pPr>
                      <a:r>
                        <a:rPr lang="en-GB" sz="1400">
                          <a:effectLst/>
                        </a:rPr>
                        <a:t>Multi-disciplinary learning</a:t>
                      </a:r>
                    </a:p>
                    <a:p>
                      <a:pPr>
                        <a:lnSpc>
                          <a:spcPct val="115000"/>
                        </a:lnSpc>
                        <a:spcBef>
                          <a:spcPts val="1000"/>
                        </a:spcBef>
                        <a:spcAft>
                          <a:spcPts val="0"/>
                        </a:spcAft>
                      </a:pPr>
                      <a:r>
                        <a:rPr lang="en-GB" sz="1400">
                          <a:effectLst/>
                        </a:rPr>
                        <a:t>(e.g. several disciplines contribute to a project)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3473"/>
                  </a:ext>
                </a:extLst>
              </a:tr>
              <a:tr h="404677">
                <a:tc>
                  <a:txBody>
                    <a:bodyPr/>
                    <a:lstStyle/>
                    <a:p>
                      <a:pPr>
                        <a:lnSpc>
                          <a:spcPct val="115000"/>
                        </a:lnSpc>
                        <a:spcBef>
                          <a:spcPts val="1000"/>
                        </a:spcBef>
                        <a:spcAft>
                          <a:spcPts val="0"/>
                        </a:spcAft>
                      </a:pPr>
                      <a:r>
                        <a:rPr lang="en-GB" sz="1400">
                          <a:effectLst/>
                        </a:rPr>
                        <a:t>Practitioners from different curricular areas plan together.</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7116513"/>
                  </a:ext>
                </a:extLst>
              </a:tr>
              <a:tr h="800160">
                <a:tc>
                  <a:txBody>
                    <a:bodyPr/>
                    <a:lstStyle/>
                    <a:p>
                      <a:pPr>
                        <a:lnSpc>
                          <a:spcPct val="115000"/>
                        </a:lnSpc>
                        <a:spcBef>
                          <a:spcPts val="1000"/>
                        </a:spcBef>
                        <a:spcAft>
                          <a:spcPts val="0"/>
                        </a:spcAft>
                      </a:pPr>
                      <a:r>
                        <a:rPr lang="en-GB" sz="1400">
                          <a:effectLst/>
                        </a:rPr>
                        <a:t>Learning is generally framed as projects, </a:t>
                      </a:r>
                    </a:p>
                    <a:p>
                      <a:pPr>
                        <a:lnSpc>
                          <a:spcPct val="115000"/>
                        </a:lnSpc>
                        <a:spcBef>
                          <a:spcPts val="1000"/>
                        </a:spcBef>
                        <a:spcAft>
                          <a:spcPts val="0"/>
                        </a:spcAft>
                      </a:pPr>
                      <a:r>
                        <a:rPr lang="en-GB" sz="1400">
                          <a:effectLst/>
                        </a:rPr>
                        <a:t>and may use Project-Based Learning planning tools and approaches.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95762"/>
                  </a:ext>
                </a:extLst>
              </a:tr>
              <a:tr h="404677">
                <a:tc>
                  <a:txBody>
                    <a:bodyPr/>
                    <a:lstStyle/>
                    <a:p>
                      <a:pPr>
                        <a:lnSpc>
                          <a:spcPct val="115000"/>
                        </a:lnSpc>
                        <a:spcBef>
                          <a:spcPts val="1000"/>
                        </a:spcBef>
                        <a:spcAft>
                          <a:spcPts val="0"/>
                        </a:spcAft>
                      </a:pPr>
                      <a:r>
                        <a:rPr lang="en-GB" sz="1400">
                          <a:effectLst/>
                        </a:rPr>
                        <a:t>Planning connects disciplines and project outcomes across the four contexts.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724829"/>
                  </a:ext>
                </a:extLst>
              </a:tr>
              <a:tr h="634109">
                <a:tc>
                  <a:txBody>
                    <a:bodyPr/>
                    <a:lstStyle/>
                    <a:p>
                      <a:pPr>
                        <a:lnSpc>
                          <a:spcPct val="115000"/>
                        </a:lnSpc>
                        <a:spcBef>
                          <a:spcPts val="1000"/>
                        </a:spcBef>
                        <a:spcAft>
                          <a:spcPts val="0"/>
                        </a:spcAft>
                      </a:pPr>
                      <a:r>
                        <a:rPr lang="en-GB" sz="1400">
                          <a:effectLst/>
                        </a:rPr>
                        <a:t>Discipline knowledge, understanding and skills are necessary and directed towards the project’s outcomes.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495004"/>
                  </a:ext>
                </a:extLst>
              </a:tr>
              <a:tr h="634109">
                <a:tc>
                  <a:txBody>
                    <a:bodyPr/>
                    <a:lstStyle/>
                    <a:p>
                      <a:pPr>
                        <a:lnSpc>
                          <a:spcPct val="115000"/>
                        </a:lnSpc>
                        <a:spcBef>
                          <a:spcPts val="1000"/>
                        </a:spcBef>
                        <a:spcAft>
                          <a:spcPts val="0"/>
                        </a:spcAft>
                      </a:pPr>
                      <a:r>
                        <a:rPr lang="en-GB" sz="1400">
                          <a:effectLst/>
                        </a:rPr>
                        <a:t>Prior knowledge and skills are transferred and applied to new problems, challenges or contexts.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8801564"/>
                  </a:ext>
                </a:extLst>
              </a:tr>
              <a:tr h="359713">
                <a:tc>
                  <a:txBody>
                    <a:bodyPr/>
                    <a:lstStyle/>
                    <a:p>
                      <a:pPr>
                        <a:lnSpc>
                          <a:spcPct val="115000"/>
                        </a:lnSpc>
                        <a:spcBef>
                          <a:spcPts val="1000"/>
                        </a:spcBef>
                        <a:spcAft>
                          <a:spcPts val="0"/>
                        </a:spcAft>
                      </a:pPr>
                      <a:r>
                        <a:rPr lang="en-GB" sz="1400">
                          <a:effectLst/>
                        </a:rPr>
                        <a:t>New knowledge and skills are encountered.</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641694"/>
                  </a:ext>
                </a:extLst>
              </a:tr>
              <a:tr h="404677">
                <a:tc>
                  <a:txBody>
                    <a:bodyPr/>
                    <a:lstStyle/>
                    <a:p>
                      <a:pPr>
                        <a:lnSpc>
                          <a:spcPct val="115000"/>
                        </a:lnSpc>
                        <a:spcBef>
                          <a:spcPts val="1000"/>
                        </a:spcBef>
                        <a:spcAft>
                          <a:spcPts val="0"/>
                        </a:spcAft>
                      </a:pPr>
                      <a:r>
                        <a:rPr lang="en-GB" sz="1400">
                          <a:effectLst/>
                        </a:rPr>
                        <a:t>Learners take planned time to reflect on connections between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951993"/>
                  </a:ext>
                </a:extLst>
              </a:tr>
              <a:tr h="404677">
                <a:tc>
                  <a:txBody>
                    <a:bodyPr/>
                    <a:lstStyle/>
                    <a:p>
                      <a:pPr>
                        <a:lnSpc>
                          <a:spcPct val="115000"/>
                        </a:lnSpc>
                        <a:spcBef>
                          <a:spcPts val="1000"/>
                        </a:spcBef>
                        <a:spcAft>
                          <a:spcPts val="0"/>
                        </a:spcAft>
                      </a:pPr>
                      <a:r>
                        <a:rPr lang="en-GB" sz="1400">
                          <a:effectLst/>
                        </a:rPr>
                        <a:t>Learners reach each outcome using several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458530"/>
                  </a:ext>
                </a:extLst>
              </a:tr>
              <a:tr h="404677">
                <a:tc>
                  <a:txBody>
                    <a:bodyPr/>
                    <a:lstStyle/>
                    <a:p>
                      <a:pPr>
                        <a:lnSpc>
                          <a:spcPct val="115000"/>
                        </a:lnSpc>
                        <a:spcBef>
                          <a:spcPts val="1000"/>
                        </a:spcBef>
                        <a:spcAft>
                          <a:spcPts val="0"/>
                        </a:spcAft>
                      </a:pPr>
                      <a:r>
                        <a:rPr lang="en-GB" sz="1400">
                          <a:effectLst/>
                        </a:rPr>
                        <a:t>Assessment of the learning is shared between disciplines.</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1000"/>
                        </a:spcBef>
                        <a:spcAft>
                          <a:spcPts val="0"/>
                        </a:spcAft>
                      </a:pPr>
                      <a:r>
                        <a:rPr lang="en-GB" sz="1400">
                          <a:effectLst/>
                        </a:rPr>
                        <a:t> </a:t>
                      </a:r>
                      <a:endParaRPr lang="en-GB" sz="1400">
                        <a:solidFill>
                          <a:srgbClr val="353744"/>
                        </a:solidFill>
                        <a:effectLst/>
                        <a:latin typeface="Proxima Nova"/>
                        <a:ea typeface="Proxima Nova"/>
                        <a:cs typeface="Proxima Nova"/>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9949112"/>
                  </a:ext>
                </a:extLst>
              </a:tr>
            </a:tbl>
          </a:graphicData>
        </a:graphic>
      </p:graphicFrame>
      <p:sp>
        <p:nvSpPr>
          <p:cNvPr id="2" name="Rectangle 1"/>
          <p:cNvSpPr/>
          <p:nvPr/>
        </p:nvSpPr>
        <p:spPr>
          <a:xfrm>
            <a:off x="990462" y="6241965"/>
            <a:ext cx="8667750" cy="369332"/>
          </a:xfrm>
          <a:prstGeom prst="rect">
            <a:avLst/>
          </a:prstGeom>
        </p:spPr>
        <p:txBody>
          <a:bodyPr wrap="square">
            <a:spAutoFit/>
          </a:bodyPr>
          <a:lstStyle/>
          <a:p>
            <a:r>
              <a:rPr lang="en-GB" b="1"/>
              <a:t>(</a:t>
            </a:r>
            <a:r>
              <a:rPr lang="en-GB" b="1" i="1"/>
              <a:t>Interdisciplinary Learning: ambitious learning for an increasingly complex world</a:t>
            </a:r>
            <a:r>
              <a:rPr lang="en-GB"/>
              <a:t>, </a:t>
            </a:r>
            <a:r>
              <a:rPr lang="en-GB" b="1"/>
              <a:t>page 5)</a:t>
            </a:r>
          </a:p>
        </p:txBody>
      </p:sp>
    </p:spTree>
    <p:extLst>
      <p:ext uri="{BB962C8B-B14F-4D97-AF65-F5344CB8AC3E}">
        <p14:creationId xmlns:p14="http://schemas.microsoft.com/office/powerpoint/2010/main" val="1171724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a:xfrm>
            <a:off x="838200" y="365125"/>
            <a:ext cx="10515600" cy="621073"/>
          </a:xfrm>
        </p:spPr>
        <p:txBody>
          <a:bodyPr>
            <a:normAutofit fontScale="90000"/>
          </a:bodyPr>
          <a:lstStyle/>
          <a:p>
            <a:r>
              <a:rPr lang="en-GB" err="1"/>
              <a:t>IDL</a:t>
            </a:r>
            <a:r>
              <a:rPr lang="en-GB"/>
              <a:t> - Do you agree or disagree?</a:t>
            </a:r>
            <a:endParaRPr lang="en-GB">
              <a:cs typeface="Calibri Light"/>
            </a:endParaRPr>
          </a:p>
        </p:txBody>
      </p:sp>
      <p:sp>
        <p:nvSpPr>
          <p:cNvPr id="6" name="Content Placeholder 5"/>
          <p:cNvSpPr>
            <a:spLocks noGrp="1"/>
          </p:cNvSpPr>
          <p:nvPr>
            <p:ph sz="half" idx="1"/>
          </p:nvPr>
        </p:nvSpPr>
        <p:spPr>
          <a:xfrm>
            <a:off x="838200" y="1523700"/>
            <a:ext cx="5181600" cy="4351338"/>
          </a:xfrm>
        </p:spPr>
        <p:txBody>
          <a:bodyPr vert="horz" lIns="91440" tIns="45720" rIns="91440" bIns="45720" rtlCol="0" anchor="t">
            <a:normAutofit fontScale="62500" lnSpcReduction="20000"/>
          </a:bodyPr>
          <a:lstStyle/>
          <a:p>
            <a:r>
              <a:rPr lang="en-GB" err="1"/>
              <a:t>IDL</a:t>
            </a:r>
            <a:r>
              <a:rPr lang="en-GB"/>
              <a:t> consolidates knowledge and skills that has previously been taught.</a:t>
            </a:r>
            <a:endParaRPr lang="en-GB">
              <a:cs typeface="Calibri"/>
            </a:endParaRPr>
          </a:p>
          <a:p>
            <a:endParaRPr lang="en-GB">
              <a:cs typeface="Calibri"/>
            </a:endParaRPr>
          </a:p>
          <a:p>
            <a:r>
              <a:rPr lang="en-GB" err="1"/>
              <a:t>IDL</a:t>
            </a:r>
            <a:r>
              <a:rPr lang="en-GB"/>
              <a:t> has a real-world context. </a:t>
            </a:r>
            <a:endParaRPr lang="en-GB">
              <a:cs typeface="Calibri"/>
            </a:endParaRPr>
          </a:p>
          <a:p>
            <a:endParaRPr lang="en-GB">
              <a:cs typeface="Calibri"/>
            </a:endParaRPr>
          </a:p>
          <a:p>
            <a:r>
              <a:rPr lang="en-GB" err="1"/>
              <a:t>IDL</a:t>
            </a:r>
            <a:r>
              <a:rPr lang="en-GB"/>
              <a:t> features an output or product that allows learners to show others what they have learned.</a:t>
            </a:r>
            <a:endParaRPr lang="en-GB">
              <a:cs typeface="Calibri"/>
            </a:endParaRPr>
          </a:p>
          <a:p>
            <a:endParaRPr lang="en-GB">
              <a:cs typeface="Calibri"/>
            </a:endParaRPr>
          </a:p>
          <a:p>
            <a:r>
              <a:rPr lang="en-GB" err="1"/>
              <a:t>IDL</a:t>
            </a:r>
            <a:r>
              <a:rPr lang="en-GB"/>
              <a:t> contains student choice in task and/or timing.</a:t>
            </a:r>
            <a:endParaRPr lang="en-GB">
              <a:cs typeface="Calibri"/>
            </a:endParaRPr>
          </a:p>
          <a:p>
            <a:endParaRPr lang="en-GB">
              <a:cs typeface="Calibri"/>
            </a:endParaRPr>
          </a:p>
          <a:p>
            <a:r>
              <a:rPr lang="en-GB" err="1"/>
              <a:t>IDL</a:t>
            </a:r>
            <a:r>
              <a:rPr lang="en-GB"/>
              <a:t> enables learners to have a voice</a:t>
            </a:r>
          </a:p>
          <a:p>
            <a:endParaRPr lang="en-GB">
              <a:cs typeface="Calibri"/>
            </a:endParaRPr>
          </a:p>
          <a:p>
            <a:r>
              <a:rPr lang="en-GB">
                <a:cs typeface="Calibri"/>
              </a:rPr>
              <a:t>Learning happens before the </a:t>
            </a:r>
            <a:r>
              <a:rPr lang="en-GB" err="1">
                <a:cs typeface="Calibri"/>
              </a:rPr>
              <a:t>IDL</a:t>
            </a:r>
            <a:r>
              <a:rPr lang="en-GB">
                <a:cs typeface="Calibri"/>
              </a:rPr>
              <a:t>. </a:t>
            </a:r>
            <a:r>
              <a:rPr lang="en-GB" err="1">
                <a:cs typeface="Calibri"/>
              </a:rPr>
              <a:t>IDL</a:t>
            </a:r>
            <a:r>
              <a:rPr lang="en-GB">
                <a:cs typeface="Calibri"/>
              </a:rPr>
              <a:t> is consolidation</a:t>
            </a:r>
          </a:p>
          <a:p>
            <a:endParaRPr lang="en-GB"/>
          </a:p>
        </p:txBody>
      </p:sp>
      <p:sp>
        <p:nvSpPr>
          <p:cNvPr id="7" name="Content Placeholder 6"/>
          <p:cNvSpPr>
            <a:spLocks noGrp="1"/>
          </p:cNvSpPr>
          <p:nvPr>
            <p:ph sz="half" idx="2"/>
          </p:nvPr>
        </p:nvSpPr>
        <p:spPr>
          <a:xfrm>
            <a:off x="6172200" y="1523700"/>
            <a:ext cx="5181600" cy="4351338"/>
          </a:xfrm>
        </p:spPr>
        <p:txBody>
          <a:bodyPr vert="horz" lIns="91440" tIns="45720" rIns="91440" bIns="45720" rtlCol="0" anchor="t">
            <a:normAutofit fontScale="62500" lnSpcReduction="20000"/>
          </a:bodyPr>
          <a:lstStyle/>
          <a:p>
            <a:r>
              <a:rPr lang="en-GB" err="1"/>
              <a:t>IDL</a:t>
            </a:r>
            <a:r>
              <a:rPr lang="en-GB"/>
              <a:t> is planned around subject knowledge</a:t>
            </a:r>
            <a:endParaRPr lang="en-GB">
              <a:cs typeface="Calibri"/>
            </a:endParaRPr>
          </a:p>
          <a:p>
            <a:endParaRPr lang="en-GB">
              <a:cs typeface="Calibri"/>
            </a:endParaRPr>
          </a:p>
          <a:p>
            <a:r>
              <a:rPr lang="en-GB" err="1"/>
              <a:t>IDL</a:t>
            </a:r>
            <a:r>
              <a:rPr lang="en-GB"/>
              <a:t> is co-planned and assessed by all the teaching team</a:t>
            </a:r>
            <a:endParaRPr lang="en-GB">
              <a:cs typeface="Calibri"/>
            </a:endParaRPr>
          </a:p>
          <a:p>
            <a:endParaRPr lang="en-GB">
              <a:cs typeface="Calibri"/>
            </a:endParaRPr>
          </a:p>
          <a:p>
            <a:r>
              <a:rPr lang="en-GB" err="1"/>
              <a:t>IDL</a:t>
            </a:r>
            <a:r>
              <a:rPr lang="en-GB"/>
              <a:t> takes place over an extended period of time.</a:t>
            </a:r>
            <a:endParaRPr lang="en-GB">
              <a:cs typeface="Calibri"/>
            </a:endParaRPr>
          </a:p>
          <a:p>
            <a:endParaRPr lang="en-GB">
              <a:cs typeface="Calibri"/>
            </a:endParaRPr>
          </a:p>
          <a:p>
            <a:r>
              <a:rPr lang="en-GB"/>
              <a:t> </a:t>
            </a:r>
            <a:r>
              <a:rPr lang="en-GB" err="1"/>
              <a:t>IDL</a:t>
            </a:r>
            <a:r>
              <a:rPr lang="en-GB"/>
              <a:t> is set around a question or a problem</a:t>
            </a:r>
            <a:endParaRPr lang="en-GB">
              <a:cs typeface="Calibri"/>
            </a:endParaRPr>
          </a:p>
          <a:p>
            <a:endParaRPr lang="en-GB">
              <a:cs typeface="Calibri"/>
            </a:endParaRPr>
          </a:p>
          <a:p>
            <a:r>
              <a:rPr lang="en-GB" err="1"/>
              <a:t>IDL</a:t>
            </a:r>
            <a:r>
              <a:rPr lang="en-GB"/>
              <a:t> starts with learners’ concerns and interests</a:t>
            </a:r>
            <a:endParaRPr lang="en-GB">
              <a:cs typeface="Calibri"/>
            </a:endParaRPr>
          </a:p>
          <a:p>
            <a:endParaRPr lang="en-GB"/>
          </a:p>
          <a:p>
            <a:r>
              <a:rPr lang="en-GB"/>
              <a:t>Teachers act as coaches and mentors</a:t>
            </a:r>
          </a:p>
          <a:p>
            <a:endParaRPr lang="en-GB"/>
          </a:p>
          <a:p>
            <a:r>
              <a:rPr lang="en-GB"/>
              <a:t>Learning is collaborative</a:t>
            </a:r>
          </a:p>
        </p:txBody>
      </p:sp>
    </p:spTree>
    <p:extLst>
      <p:ext uri="{BB962C8B-B14F-4D97-AF65-F5344CB8AC3E}">
        <p14:creationId xmlns:p14="http://schemas.microsoft.com/office/powerpoint/2010/main" val="2524206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5" name="Rectangle 4"/>
          <p:cNvSpPr/>
          <p:nvPr/>
        </p:nvSpPr>
        <p:spPr>
          <a:xfrm>
            <a:off x="361919" y="278629"/>
            <a:ext cx="11450782" cy="584775"/>
          </a:xfrm>
          <a:prstGeom prst="rect">
            <a:avLst/>
          </a:prstGeom>
        </p:spPr>
        <p:txBody>
          <a:bodyPr wrap="square" lIns="91440" tIns="45720" rIns="91440" bIns="45720" anchor="t">
            <a:spAutoFit/>
          </a:bodyPr>
          <a:lstStyle/>
          <a:p>
            <a:endParaRPr lang="en-GB" sz="3200" b="1">
              <a:solidFill>
                <a:schemeClr val="accent1"/>
              </a:solidFill>
              <a:cs typeface="Calibri"/>
            </a:endParaRPr>
          </a:p>
        </p:txBody>
      </p:sp>
      <p:sp>
        <p:nvSpPr>
          <p:cNvPr id="2" name="Title 1">
            <a:extLst>
              <a:ext uri="{FF2B5EF4-FFF2-40B4-BE49-F238E27FC236}">
                <a16:creationId xmlns:a16="http://schemas.microsoft.com/office/drawing/2014/main" id="{30CDD012-7D80-4E42-832D-3F8AF4ED8603}"/>
              </a:ext>
            </a:extLst>
          </p:cNvPr>
          <p:cNvSpPr>
            <a:spLocks noGrp="1"/>
          </p:cNvSpPr>
          <p:nvPr>
            <p:ph type="title"/>
          </p:nvPr>
        </p:nvSpPr>
        <p:spPr/>
        <p:txBody>
          <a:bodyPr/>
          <a:lstStyle/>
          <a:p>
            <a:r>
              <a:rPr lang="en-GB" err="1">
                <a:ea typeface="+mj-lt"/>
                <a:cs typeface="+mj-lt"/>
              </a:rPr>
              <a:t>IDL</a:t>
            </a:r>
            <a:r>
              <a:rPr lang="en-GB">
                <a:ea typeface="+mj-lt"/>
                <a:cs typeface="+mj-lt"/>
              </a:rPr>
              <a:t> Diamond nine</a:t>
            </a:r>
            <a:endParaRPr lang="en-US"/>
          </a:p>
        </p:txBody>
      </p:sp>
      <p:sp>
        <p:nvSpPr>
          <p:cNvPr id="7" name="Content Placeholder 6">
            <a:extLst>
              <a:ext uri="{FF2B5EF4-FFF2-40B4-BE49-F238E27FC236}">
                <a16:creationId xmlns:a16="http://schemas.microsoft.com/office/drawing/2014/main" id="{93C07E7F-AC42-4511-A768-C992F0B4DE5F}"/>
              </a:ext>
            </a:extLst>
          </p:cNvPr>
          <p:cNvSpPr>
            <a:spLocks noGrp="1"/>
          </p:cNvSpPr>
          <p:nvPr>
            <p:ph sz="half" idx="4294967295"/>
          </p:nvPr>
        </p:nvSpPr>
        <p:spPr>
          <a:xfrm>
            <a:off x="9200129" y="1253784"/>
            <a:ext cx="2612572" cy="4635117"/>
          </a:xfrm>
        </p:spPr>
        <p:txBody>
          <a:bodyPr vert="horz" lIns="91440" tIns="45720" rIns="91440" bIns="45720" rtlCol="0" anchor="t">
            <a:normAutofit/>
          </a:bodyPr>
          <a:lstStyle/>
          <a:p>
            <a:endParaRPr lang="en-GB">
              <a:cs typeface="Calibri"/>
            </a:endParaRPr>
          </a:p>
          <a:p>
            <a:endParaRPr lang="en-GB">
              <a:cs typeface="Calibri"/>
            </a:endParaRPr>
          </a:p>
          <a:p>
            <a:endParaRPr lang="en-GB">
              <a:cs typeface="Calibri"/>
            </a:endParaRPr>
          </a:p>
          <a:p>
            <a:endParaRPr lang="en-GB"/>
          </a:p>
        </p:txBody>
      </p:sp>
      <p:sp>
        <p:nvSpPr>
          <p:cNvPr id="12" name="TextBox 11"/>
          <p:cNvSpPr txBox="1"/>
          <p:nvPr/>
        </p:nvSpPr>
        <p:spPr>
          <a:xfrm>
            <a:off x="4397829" y="1291772"/>
            <a:ext cx="2035628" cy="932769"/>
          </a:xfrm>
          <a:prstGeom prst="rect">
            <a:avLst/>
          </a:prstGeom>
          <a:noFill/>
          <a:ln>
            <a:solidFill>
              <a:srgbClr val="7030A0"/>
            </a:solidFill>
          </a:ln>
        </p:spPr>
        <p:txBody>
          <a:bodyPr wrap="square" rtlCol="0">
            <a:spAutoFit/>
          </a:bodyPr>
          <a:lstStyle/>
          <a:p>
            <a:endParaRPr lang="en-GB"/>
          </a:p>
        </p:txBody>
      </p:sp>
      <p:sp>
        <p:nvSpPr>
          <p:cNvPr id="13" name="TextBox 12"/>
          <p:cNvSpPr txBox="1"/>
          <p:nvPr/>
        </p:nvSpPr>
        <p:spPr>
          <a:xfrm>
            <a:off x="3203554" y="2284697"/>
            <a:ext cx="2035628" cy="932769"/>
          </a:xfrm>
          <a:prstGeom prst="rect">
            <a:avLst/>
          </a:prstGeom>
          <a:noFill/>
          <a:ln>
            <a:solidFill>
              <a:srgbClr val="7030A0"/>
            </a:solidFill>
          </a:ln>
        </p:spPr>
        <p:txBody>
          <a:bodyPr wrap="square" rtlCol="0">
            <a:spAutoFit/>
          </a:bodyPr>
          <a:lstStyle/>
          <a:p>
            <a:endParaRPr lang="en-GB"/>
          </a:p>
        </p:txBody>
      </p:sp>
      <p:sp>
        <p:nvSpPr>
          <p:cNvPr id="14" name="TextBox 13"/>
          <p:cNvSpPr txBox="1"/>
          <p:nvPr/>
        </p:nvSpPr>
        <p:spPr>
          <a:xfrm>
            <a:off x="5634222" y="2297565"/>
            <a:ext cx="2035628" cy="932769"/>
          </a:xfrm>
          <a:prstGeom prst="rect">
            <a:avLst/>
          </a:prstGeom>
          <a:noFill/>
          <a:ln>
            <a:solidFill>
              <a:srgbClr val="7030A0"/>
            </a:solidFill>
          </a:ln>
        </p:spPr>
        <p:txBody>
          <a:bodyPr wrap="square" rtlCol="0">
            <a:spAutoFit/>
          </a:bodyPr>
          <a:lstStyle/>
          <a:p>
            <a:endParaRPr lang="en-GB"/>
          </a:p>
        </p:txBody>
      </p:sp>
      <p:sp>
        <p:nvSpPr>
          <p:cNvPr id="15" name="TextBox 14"/>
          <p:cNvSpPr txBox="1"/>
          <p:nvPr/>
        </p:nvSpPr>
        <p:spPr>
          <a:xfrm>
            <a:off x="2185740" y="3304479"/>
            <a:ext cx="2035628" cy="932769"/>
          </a:xfrm>
          <a:prstGeom prst="rect">
            <a:avLst/>
          </a:prstGeom>
          <a:noFill/>
          <a:ln>
            <a:solidFill>
              <a:srgbClr val="7030A0"/>
            </a:solidFill>
          </a:ln>
        </p:spPr>
        <p:txBody>
          <a:bodyPr wrap="square" rtlCol="0">
            <a:spAutoFit/>
          </a:bodyPr>
          <a:lstStyle/>
          <a:p>
            <a:endParaRPr lang="en-GB"/>
          </a:p>
        </p:txBody>
      </p:sp>
      <p:sp>
        <p:nvSpPr>
          <p:cNvPr id="16" name="TextBox 15"/>
          <p:cNvSpPr txBox="1"/>
          <p:nvPr/>
        </p:nvSpPr>
        <p:spPr>
          <a:xfrm>
            <a:off x="4397829" y="3276272"/>
            <a:ext cx="2035628" cy="932769"/>
          </a:xfrm>
          <a:prstGeom prst="rect">
            <a:avLst/>
          </a:prstGeom>
          <a:noFill/>
          <a:ln>
            <a:solidFill>
              <a:srgbClr val="7030A0"/>
            </a:solidFill>
          </a:ln>
        </p:spPr>
        <p:txBody>
          <a:bodyPr wrap="square" rtlCol="0">
            <a:spAutoFit/>
          </a:bodyPr>
          <a:lstStyle/>
          <a:p>
            <a:endParaRPr lang="en-GB"/>
          </a:p>
        </p:txBody>
      </p:sp>
      <p:sp>
        <p:nvSpPr>
          <p:cNvPr id="17" name="TextBox 16"/>
          <p:cNvSpPr txBox="1"/>
          <p:nvPr/>
        </p:nvSpPr>
        <p:spPr>
          <a:xfrm>
            <a:off x="6609918" y="3315899"/>
            <a:ext cx="2035628" cy="932769"/>
          </a:xfrm>
          <a:prstGeom prst="rect">
            <a:avLst/>
          </a:prstGeom>
          <a:noFill/>
          <a:ln>
            <a:solidFill>
              <a:srgbClr val="7030A0"/>
            </a:solidFill>
          </a:ln>
        </p:spPr>
        <p:txBody>
          <a:bodyPr wrap="square" rtlCol="0">
            <a:spAutoFit/>
          </a:bodyPr>
          <a:lstStyle/>
          <a:p>
            <a:endParaRPr lang="en-GB"/>
          </a:p>
        </p:txBody>
      </p:sp>
      <p:sp>
        <p:nvSpPr>
          <p:cNvPr id="18" name="TextBox 17"/>
          <p:cNvSpPr txBox="1"/>
          <p:nvPr/>
        </p:nvSpPr>
        <p:spPr>
          <a:xfrm>
            <a:off x="3198112" y="4324261"/>
            <a:ext cx="2035628" cy="932769"/>
          </a:xfrm>
          <a:prstGeom prst="rect">
            <a:avLst/>
          </a:prstGeom>
          <a:noFill/>
          <a:ln>
            <a:solidFill>
              <a:srgbClr val="7030A0"/>
            </a:solidFill>
          </a:ln>
        </p:spPr>
        <p:txBody>
          <a:bodyPr wrap="square" rtlCol="0">
            <a:spAutoFit/>
          </a:bodyPr>
          <a:lstStyle/>
          <a:p>
            <a:endParaRPr lang="en-GB"/>
          </a:p>
        </p:txBody>
      </p:sp>
      <p:sp>
        <p:nvSpPr>
          <p:cNvPr id="19" name="TextBox 18"/>
          <p:cNvSpPr txBox="1"/>
          <p:nvPr/>
        </p:nvSpPr>
        <p:spPr>
          <a:xfrm>
            <a:off x="5634222" y="4324261"/>
            <a:ext cx="2035628" cy="932769"/>
          </a:xfrm>
          <a:prstGeom prst="rect">
            <a:avLst/>
          </a:prstGeom>
          <a:noFill/>
          <a:ln>
            <a:solidFill>
              <a:srgbClr val="7030A0"/>
            </a:solidFill>
          </a:ln>
        </p:spPr>
        <p:txBody>
          <a:bodyPr wrap="square" rtlCol="0">
            <a:spAutoFit/>
          </a:bodyPr>
          <a:lstStyle/>
          <a:p>
            <a:endParaRPr lang="en-GB"/>
          </a:p>
        </p:txBody>
      </p:sp>
      <p:sp>
        <p:nvSpPr>
          <p:cNvPr id="20" name="TextBox 19"/>
          <p:cNvSpPr txBox="1"/>
          <p:nvPr/>
        </p:nvSpPr>
        <p:spPr>
          <a:xfrm>
            <a:off x="4397829" y="5360070"/>
            <a:ext cx="2035628" cy="932769"/>
          </a:xfrm>
          <a:prstGeom prst="rect">
            <a:avLst/>
          </a:prstGeom>
          <a:noFill/>
          <a:ln>
            <a:solidFill>
              <a:srgbClr val="7030A0"/>
            </a:solidFill>
          </a:ln>
        </p:spPr>
        <p:txBody>
          <a:bodyPr wrap="square" rtlCol="0">
            <a:spAutoFit/>
          </a:bodyPr>
          <a:lstStyle/>
          <a:p>
            <a:endParaRPr lang="en-GB"/>
          </a:p>
        </p:txBody>
      </p:sp>
    </p:spTree>
    <p:extLst>
      <p:ext uri="{BB962C8B-B14F-4D97-AF65-F5344CB8AC3E}">
        <p14:creationId xmlns:p14="http://schemas.microsoft.com/office/powerpoint/2010/main" val="1960280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8B6E87-5CCC-4C24-8867-DF16651FDC93}"/>
              </a:ext>
            </a:extLst>
          </p:cNvPr>
          <p:cNvSpPr>
            <a:spLocks noGrp="1"/>
          </p:cNvSpPr>
          <p:nvPr>
            <p:ph type="title"/>
          </p:nvPr>
        </p:nvSpPr>
        <p:spPr>
          <a:xfrm>
            <a:off x="841248" y="256032"/>
            <a:ext cx="10506456" cy="1014984"/>
          </a:xfrm>
        </p:spPr>
        <p:txBody>
          <a:bodyPr vert="horz" lIns="91440" tIns="45720" rIns="91440" bIns="45720" rtlCol="0" anchor="b">
            <a:noAutofit/>
          </a:bodyPr>
          <a:lstStyle/>
          <a:p>
            <a:r>
              <a:rPr lang="en-GB" sz="3600" b="1">
                <a:cs typeface="Calibri Light"/>
              </a:rPr>
              <a:t>Reflect </a:t>
            </a:r>
            <a:br>
              <a:rPr lang="en-GB" sz="3600" b="1">
                <a:cs typeface="Calibri Light"/>
              </a:rPr>
            </a:br>
            <a:r>
              <a:rPr lang="en-GB" sz="3600" b="1">
                <a:cs typeface="Calibri Light"/>
              </a:rPr>
              <a:t>What...?    So what...?    Now what...?</a:t>
            </a:r>
          </a:p>
        </p:txBody>
      </p:sp>
      <p:graphicFrame>
        <p:nvGraphicFramePr>
          <p:cNvPr id="5" name="Content Placeholder 2">
            <a:extLst>
              <a:ext uri="{FF2B5EF4-FFF2-40B4-BE49-F238E27FC236}">
                <a16:creationId xmlns:a16="http://schemas.microsoft.com/office/drawing/2014/main" id="{89EC8DAF-A92D-4C2D-B8F9-02A9F337864D}"/>
              </a:ext>
            </a:extLst>
          </p:cNvPr>
          <p:cNvGraphicFramePr>
            <a:graphicFrameLocks noGrp="1"/>
          </p:cNvGraphicFramePr>
          <p:nvPr>
            <p:ph idx="1"/>
            <p:extLst>
              <p:ext uri="{D42A27DB-BD31-4B8C-83A1-F6EECF244321}">
                <p14:modId xmlns:p14="http://schemas.microsoft.com/office/powerpoint/2010/main" val="248323631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8414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normAutofit/>
          </a:bodyPr>
          <a:lstStyle/>
          <a:p>
            <a:r>
              <a:rPr lang="en-GB"/>
              <a:t>Next session</a:t>
            </a:r>
            <a:endParaRPr lang="en-GB">
              <a:cs typeface="Calibri Light"/>
            </a:endParaRPr>
          </a:p>
        </p:txBody>
      </p:sp>
      <p:sp>
        <p:nvSpPr>
          <p:cNvPr id="6" name="Content Placeholder 5"/>
          <p:cNvSpPr>
            <a:spLocks noGrp="1"/>
          </p:cNvSpPr>
          <p:nvPr>
            <p:ph idx="1"/>
          </p:nvPr>
        </p:nvSpPr>
        <p:spPr/>
        <p:txBody>
          <a:bodyPr vert="horz" lIns="91440" tIns="45720" rIns="91440" bIns="45720" rtlCol="0" anchor="t">
            <a:normAutofit/>
          </a:bodyPr>
          <a:lstStyle/>
          <a:p>
            <a:pPr marL="0" indent="0" algn="ctr">
              <a:buNone/>
            </a:pPr>
            <a:endParaRPr lang="en-GB" sz="4400"/>
          </a:p>
          <a:p>
            <a:pPr marL="0" indent="0" algn="ctr">
              <a:buNone/>
            </a:pPr>
            <a:r>
              <a:rPr lang="en-GB" sz="4400" dirty="0"/>
              <a:t>The HOW of IDL </a:t>
            </a:r>
            <a:endParaRPr lang="en-GB" sz="4400" dirty="0">
              <a:cs typeface="Calibri"/>
            </a:endParaRPr>
          </a:p>
          <a:p>
            <a:pPr marL="0" indent="0" algn="ctr">
              <a:buNone/>
            </a:pPr>
            <a:r>
              <a:rPr lang="en-GB" sz="4400" dirty="0">
                <a:solidFill>
                  <a:srgbClr val="FF0000"/>
                </a:solidFill>
                <a:latin typeface="Arial"/>
                <a:cs typeface="Arial"/>
              </a:rPr>
              <a:t>7 March 13:00-15:00</a:t>
            </a:r>
            <a:endParaRPr lang="en-GB" dirty="0">
              <a:latin typeface="Arial"/>
              <a:cs typeface="Arial"/>
            </a:endParaRPr>
          </a:p>
          <a:p>
            <a:pPr marL="0" indent="0" algn="ctr">
              <a:buNone/>
            </a:pPr>
            <a:endParaRPr lang="en-GB" sz="4400"/>
          </a:p>
          <a:p>
            <a:pPr marL="0" indent="0" algn="ctr">
              <a:buNone/>
            </a:pPr>
            <a:endParaRPr lang="en-GB" sz="4400"/>
          </a:p>
          <a:p>
            <a:pPr marL="0" indent="0" algn="ctr">
              <a:buNone/>
            </a:pPr>
            <a:r>
              <a:rPr lang="en-GB" sz="4400" dirty="0"/>
              <a:t>We will send out joining instructions</a:t>
            </a:r>
            <a:endParaRPr lang="en-GB" sz="4400" dirty="0">
              <a:cs typeface="Calibri"/>
            </a:endParaRPr>
          </a:p>
        </p:txBody>
      </p:sp>
    </p:spTree>
    <p:extLst>
      <p:ext uri="{BB962C8B-B14F-4D97-AF65-F5344CB8AC3E}">
        <p14:creationId xmlns:p14="http://schemas.microsoft.com/office/powerpoint/2010/main" val="2381756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 y="5845642"/>
            <a:ext cx="12233789" cy="1016440"/>
          </a:xfrm>
          <a:prstGeom prst="rect">
            <a:avLst/>
          </a:prstGeom>
        </p:spPr>
      </p:pic>
      <p:sp>
        <p:nvSpPr>
          <p:cNvPr id="7" name="Text Box 8"/>
          <p:cNvSpPr txBox="1"/>
          <p:nvPr/>
        </p:nvSpPr>
        <p:spPr>
          <a:xfrm>
            <a:off x="6973074" y="6511500"/>
            <a:ext cx="3771900" cy="600075"/>
          </a:xfrm>
          <a:prstGeom prst="rect">
            <a:avLst/>
          </a:prstGeom>
          <a:noFill/>
          <a:ln>
            <a:noFill/>
          </a:ln>
          <a:effectLst/>
          <a:extLst>
            <a:ext uri="{C572A759-6A51-4108-AA02-DFA0A04FC94B}">
              <ma14:wrappingTextBoxFlag xmlns:ma14="http://schemas.microsoft.com/office/mac/drawingml/2011/main" xmlns:mv="urn:schemas-microsoft-com:mac:vml" xmlns:mc="http://schemas.openxmlformats.org/markup-compatibility/2006"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100">
                <a:solidFill>
                  <a:srgbClr val="7030A0"/>
                </a:solidFill>
                <a:latin typeface="Arial Bold"/>
                <a:ea typeface="ＭＳ 明朝"/>
                <a:cs typeface="Times New Roman"/>
              </a:rPr>
              <a:t>For Scotland's learners, with Scotland's educators</a:t>
            </a:r>
            <a:endParaRPr lang="en-GB" sz="900">
              <a:solidFill>
                <a:srgbClr val="7030A0"/>
              </a:solidFill>
              <a:latin typeface="Arial"/>
              <a:ea typeface="ＭＳ 明朝"/>
              <a:cs typeface="Times New Roman"/>
            </a:endParaRPr>
          </a:p>
        </p:txBody>
      </p:sp>
      <p:sp>
        <p:nvSpPr>
          <p:cNvPr id="2" name="TextBox 1">
            <a:extLst>
              <a:ext uri="{FF2B5EF4-FFF2-40B4-BE49-F238E27FC236}">
                <a16:creationId xmlns:a16="http://schemas.microsoft.com/office/drawing/2014/main" id="{3D05E99D-99B1-484E-BF8A-0AC9A246143A}"/>
              </a:ext>
            </a:extLst>
          </p:cNvPr>
          <p:cNvSpPr txBox="1"/>
          <p:nvPr/>
        </p:nvSpPr>
        <p:spPr>
          <a:xfrm>
            <a:off x="3009900" y="5048250"/>
            <a:ext cx="6447406" cy="369332"/>
          </a:xfrm>
          <a:prstGeom prst="rect">
            <a:avLst/>
          </a:prstGeom>
          <a:noFill/>
        </p:spPr>
        <p:txBody>
          <a:bodyPr wrap="none" rtlCol="0">
            <a:spAutoFit/>
          </a:bodyPr>
          <a:lstStyle/>
          <a:p>
            <a:r>
              <a:rPr lang="en-US"/>
              <a:t>Please fill in the evaluation form following the link in the chat pane</a:t>
            </a:r>
          </a:p>
        </p:txBody>
      </p:sp>
      <p:pic>
        <p:nvPicPr>
          <p:cNvPr id="4" name="Picture 4" descr="A picture containing clock, meter&#10;&#10;Description automatically generated">
            <a:extLst>
              <a:ext uri="{FF2B5EF4-FFF2-40B4-BE49-F238E27FC236}">
                <a16:creationId xmlns:a16="http://schemas.microsoft.com/office/drawing/2014/main" id="{E97273EB-C7D9-4594-811C-8BC5CF5DA26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8702" y="1562819"/>
            <a:ext cx="10665124" cy="3559833"/>
          </a:xfrm>
          <a:prstGeom prst="rect">
            <a:avLst/>
          </a:prstGeom>
        </p:spPr>
      </p:pic>
      <p:sp>
        <p:nvSpPr>
          <p:cNvPr id="5" name="TextBox 4">
            <a:extLst>
              <a:ext uri="{FF2B5EF4-FFF2-40B4-BE49-F238E27FC236}">
                <a16:creationId xmlns:a16="http://schemas.microsoft.com/office/drawing/2014/main" id="{519A1955-99FD-46C1-939D-A1DDDFDAD1B5}"/>
              </a:ext>
            </a:extLst>
          </p:cNvPr>
          <p:cNvSpPr txBox="1"/>
          <p:nvPr/>
        </p:nvSpPr>
        <p:spPr>
          <a:xfrm>
            <a:off x="138023" y="6359106"/>
            <a:ext cx="2743200" cy="317500"/>
          </a:xfrm>
          <a:prstGeom prst="rect">
            <a:avLst/>
          </a:prstGeom>
        </p:spPr>
        <p:txBody>
          <a:bodyPr>
            <a:normAutofit fontScale="47500" lnSpcReduction="20000"/>
          </a:bodyPr>
          <a:lstStyle/>
          <a:p>
            <a:r>
              <a:rPr lang="en-US">
                <a:hlinkClick r:id="rId5"/>
              </a:rPr>
              <a:t>This Photo</a:t>
            </a:r>
            <a:r>
              <a:rPr lang="en-US"/>
              <a:t> by Unknown author is licensed under </a:t>
            </a:r>
            <a:r>
              <a:rPr lang="en-US">
                <a:hlinkClick r:id="rId6"/>
              </a:rPr>
              <a:t>CC BY-SA-NC</a:t>
            </a:r>
            <a:r>
              <a:rPr lang="en-US"/>
              <a:t>.</a:t>
            </a:r>
          </a:p>
        </p:txBody>
      </p:sp>
    </p:spTree>
    <p:extLst>
      <p:ext uri="{BB962C8B-B14F-4D97-AF65-F5344CB8AC3E}">
        <p14:creationId xmlns:p14="http://schemas.microsoft.com/office/powerpoint/2010/main" val="158443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1718005" y="531459"/>
            <a:ext cx="8093316" cy="530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US" altLang="en-US" sz="3600">
                <a:solidFill>
                  <a:srgbClr val="7030A0"/>
                </a:solidFill>
                <a:latin typeface="Arial"/>
                <a:cs typeface="Arial"/>
              </a:rPr>
              <a:t>What works in online meetings</a:t>
            </a:r>
            <a:endParaRPr lang="en-GB" altLang="en-US" sz="3600" err="1">
              <a:solidFill>
                <a:srgbClr val="7030A0"/>
              </a:solidFill>
              <a:latin typeface="Arial" panose="020B0604020202020204" pitchFamily="34" charset="0"/>
              <a:cs typeface="Arial" panose="020B0604020202020204" pitchFamily="34" charset="0"/>
            </a:endParaRPr>
          </a:p>
        </p:txBody>
      </p:sp>
      <p:sp>
        <p:nvSpPr>
          <p:cNvPr id="6" name="Rectangle 5"/>
          <p:cNvSpPr/>
          <p:nvPr/>
        </p:nvSpPr>
        <p:spPr>
          <a:xfrm>
            <a:off x="1524000" y="5203390"/>
            <a:ext cx="9144000" cy="797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3"/>
          <a:stretch>
            <a:fillRect/>
          </a:stretch>
        </p:blipFill>
        <p:spPr>
          <a:xfrm>
            <a:off x="7996585" y="5637811"/>
            <a:ext cx="2103260" cy="140217"/>
          </a:xfrm>
          <a:prstGeom prst="rect">
            <a:avLst/>
          </a:prstGeom>
        </p:spPr>
      </p:pic>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953883"/>
            <a:ext cx="12192000" cy="901579"/>
          </a:xfrm>
          <a:prstGeom prst="rect">
            <a:avLst/>
          </a:prstGeom>
        </p:spPr>
      </p:pic>
      <p:sp>
        <p:nvSpPr>
          <p:cNvPr id="9" name="Text Box 8"/>
          <p:cNvSpPr txBox="1"/>
          <p:nvPr/>
        </p:nvSpPr>
        <p:spPr>
          <a:xfrm>
            <a:off x="7000542" y="6431242"/>
            <a:ext cx="3771900" cy="60007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defTabSz="685800">
              <a:tabLst>
                <a:tab pos="2497931" algn="l"/>
              </a:tabLst>
            </a:pPr>
            <a:r>
              <a:rPr lang="en-GB" sz="1050" dirty="0">
                <a:solidFill>
                  <a:srgbClr val="FFFFFF"/>
                </a:solidFill>
                <a:latin typeface="Arial Bold"/>
                <a:ea typeface="ＭＳ 明朝"/>
                <a:cs typeface="Times New Roman"/>
              </a:rPr>
              <a:t>For Scotland's learners, with Scotland's educators</a:t>
            </a:r>
            <a:endParaRPr lang="en-GB" sz="900" dirty="0">
              <a:solidFill>
                <a:srgbClr val="595959"/>
              </a:solidFill>
              <a:latin typeface="Arial"/>
              <a:ea typeface="ＭＳ 明朝"/>
              <a:cs typeface="Times New Roman"/>
            </a:endParaRPr>
          </a:p>
        </p:txBody>
      </p:sp>
      <p:sp>
        <p:nvSpPr>
          <p:cNvPr id="11" name="Rectangle 3"/>
          <p:cNvSpPr txBox="1">
            <a:spLocks noChangeArrowheads="1"/>
          </p:cNvSpPr>
          <p:nvPr/>
        </p:nvSpPr>
        <p:spPr bwMode="auto">
          <a:xfrm>
            <a:off x="1656692" y="1316834"/>
            <a:ext cx="8878616" cy="49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257175" indent="-257175" algn="just" defTabSz="685800">
              <a:buFont typeface="Arial" charset="0"/>
              <a:buChar char="•"/>
              <a:defRPr/>
            </a:pPr>
            <a:r>
              <a:rPr lang="en-GB" sz="2400" kern="0" dirty="0">
                <a:solidFill>
                  <a:srgbClr val="7030A0"/>
                </a:solidFill>
                <a:latin typeface="Arial" panose="020B0604020202020204" pitchFamily="34" charset="0"/>
                <a:cs typeface="Arial" panose="020B0604020202020204" pitchFamily="34" charset="0"/>
              </a:rPr>
              <a:t>The aim today is to be as relaxed and conversational as possible. As such, </a:t>
            </a:r>
            <a:r>
              <a:rPr lang="en-GB" sz="2400" b="1" kern="0" dirty="0">
                <a:solidFill>
                  <a:srgbClr val="7030A0"/>
                </a:solidFill>
                <a:latin typeface="Arial" panose="020B0604020202020204" pitchFamily="34" charset="0"/>
                <a:cs typeface="Arial" panose="020B0604020202020204" pitchFamily="34" charset="0"/>
              </a:rPr>
              <a:t>this event will not be recorded</a:t>
            </a:r>
            <a:r>
              <a:rPr lang="en-GB" sz="2400" kern="0" dirty="0">
                <a:solidFill>
                  <a:srgbClr val="7030A0"/>
                </a:solidFill>
                <a:latin typeface="Arial" panose="020B0604020202020204" pitchFamily="34" charset="0"/>
                <a:cs typeface="Arial" panose="020B0604020202020204" pitchFamily="34" charset="0"/>
              </a:rPr>
              <a:t>. We want you to be comfortable and to speak as freely as you want to. </a:t>
            </a:r>
          </a:p>
          <a:p>
            <a:pPr marL="257175" indent="-257175" algn="just" defTabSz="685800">
              <a:buFont typeface="Arial" charset="0"/>
              <a:buChar char="•"/>
              <a:defRPr/>
            </a:pPr>
            <a:endParaRPr lang="en-GB" sz="2400" kern="0" dirty="0">
              <a:solidFill>
                <a:srgbClr val="7030A0"/>
              </a:solidFill>
              <a:latin typeface="Arial" panose="020B0604020202020204" pitchFamily="34" charset="0"/>
              <a:cs typeface="Arial" panose="020B0604020202020204" pitchFamily="34" charset="0"/>
            </a:endParaRPr>
          </a:p>
          <a:p>
            <a:pPr marL="257175" indent="-257175" algn="just" defTabSz="685800">
              <a:buFont typeface="Arial" charset="0"/>
              <a:buChar char="•"/>
              <a:defRPr/>
            </a:pPr>
            <a:r>
              <a:rPr lang="en-GB" sz="2400" kern="0" dirty="0">
                <a:solidFill>
                  <a:srgbClr val="7030A0"/>
                </a:solidFill>
                <a:latin typeface="Arial" panose="020B0604020202020204" pitchFamily="34" charset="0"/>
                <a:cs typeface="Arial" panose="020B0604020202020204" pitchFamily="34" charset="0"/>
              </a:rPr>
              <a:t>You all have something valuable to contribute but you are </a:t>
            </a:r>
            <a:r>
              <a:rPr lang="en-GB" sz="2400" b="1" kern="0" dirty="0">
                <a:solidFill>
                  <a:srgbClr val="7030A0"/>
                </a:solidFill>
                <a:latin typeface="Arial" panose="020B0604020202020204" pitchFamily="34" charset="0"/>
                <a:cs typeface="Arial" panose="020B0604020202020204" pitchFamily="34" charset="0"/>
              </a:rPr>
              <a:t>not expected to be experts</a:t>
            </a:r>
            <a:r>
              <a:rPr lang="en-GB" sz="2400" kern="0" dirty="0">
                <a:solidFill>
                  <a:srgbClr val="7030A0"/>
                </a:solidFill>
                <a:latin typeface="Arial" panose="020B0604020202020204" pitchFamily="34" charset="0"/>
                <a:cs typeface="Arial" panose="020B0604020202020204" pitchFamily="34" charset="0"/>
              </a:rPr>
              <a:t>. Quite often a conversation can raise more questions than answers, this session is a non-judgemental, collective thinking and sharing space.  </a:t>
            </a:r>
          </a:p>
          <a:p>
            <a:pPr algn="just" defTabSz="685800">
              <a:defRPr/>
            </a:pPr>
            <a:endParaRPr lang="en-GB" sz="2400" kern="0" dirty="0">
              <a:solidFill>
                <a:srgbClr val="7030A0"/>
              </a:solidFill>
              <a:latin typeface="Arial" panose="020B0604020202020204" pitchFamily="34" charset="0"/>
              <a:cs typeface="Arial" panose="020B0604020202020204" pitchFamily="34" charset="0"/>
            </a:endParaRPr>
          </a:p>
          <a:p>
            <a:pPr marL="257175" indent="-257175" algn="just" defTabSz="685800">
              <a:buFont typeface="Arial" charset="0"/>
              <a:buChar char="•"/>
              <a:defRPr/>
            </a:pPr>
            <a:r>
              <a:rPr lang="en-GB" sz="2400" b="1" kern="0" dirty="0">
                <a:solidFill>
                  <a:srgbClr val="7030A0"/>
                </a:solidFill>
                <a:latin typeface="Arial" panose="020B0604020202020204" pitchFamily="34" charset="0"/>
                <a:cs typeface="Arial" panose="020B0604020202020204" pitchFamily="34" charset="0"/>
              </a:rPr>
              <a:t>Everyone is invited to share </a:t>
            </a:r>
            <a:r>
              <a:rPr lang="en-GB" sz="2400" kern="0" dirty="0">
                <a:solidFill>
                  <a:srgbClr val="7030A0"/>
                </a:solidFill>
                <a:latin typeface="Arial" panose="020B0604020202020204" pitchFamily="34" charset="0"/>
                <a:cs typeface="Arial" panose="020B0604020202020204" pitchFamily="34" charset="0"/>
              </a:rPr>
              <a:t>their experiences, thoughts, ideas, resources, questions and worries. </a:t>
            </a:r>
          </a:p>
          <a:p>
            <a:pPr marL="257175" indent="-257175" algn="just" defTabSz="685800">
              <a:buFont typeface="Arial" charset="0"/>
              <a:buChar char="•"/>
              <a:defRPr/>
            </a:pPr>
            <a:endParaRPr lang="en-GB" sz="2400" kern="0" dirty="0">
              <a:solidFill>
                <a:srgbClr val="7030A0"/>
              </a:solidFill>
              <a:latin typeface="Arial" panose="020B0604020202020204" pitchFamily="34" charset="0"/>
              <a:cs typeface="Arial" panose="020B0604020202020204" pitchFamily="34" charset="0"/>
            </a:endParaRPr>
          </a:p>
          <a:p>
            <a:pPr marL="257175" indent="-257175" algn="just" defTabSz="685800">
              <a:buFont typeface="Arial" charset="0"/>
              <a:buChar char="•"/>
              <a:defRPr/>
            </a:pPr>
            <a:r>
              <a:rPr lang="en-GB" sz="2400" kern="0" dirty="0">
                <a:solidFill>
                  <a:srgbClr val="7030A0"/>
                </a:solidFill>
                <a:latin typeface="Arial"/>
                <a:cs typeface="Arial"/>
              </a:rPr>
              <a:t>We want this event to be owned by you but we are there to help </a:t>
            </a:r>
            <a:r>
              <a:rPr lang="en-GB" sz="2400" kern="0" dirty="0">
                <a:solidFill>
                  <a:srgbClr val="7030A0"/>
                </a:solidFill>
                <a:latin typeface="Arial"/>
                <a:cs typeface="Arial"/>
                <a:sym typeface="Wingdings" panose="05000000000000000000" pitchFamily="2" charset="2"/>
              </a:rPr>
              <a:t>should there be a ‘tumbleweed’ moment.</a:t>
            </a:r>
            <a:endParaRPr lang="en-GB" sz="2400" kern="0" dirty="0">
              <a:solidFill>
                <a:srgbClr val="7030A0"/>
              </a:solidFill>
              <a:latin typeface="Arial"/>
              <a:cs typeface="Arial"/>
            </a:endParaRPr>
          </a:p>
          <a:p>
            <a:pPr algn="just" defTabSz="685800">
              <a:defRPr/>
            </a:pPr>
            <a:endParaRPr lang="en-GB" sz="1800" kern="0" dirty="0">
              <a:solidFill>
                <a:prstClr val="black"/>
              </a:solidFill>
              <a:latin typeface="Calibri Light" panose="020F0302020204030204"/>
            </a:endParaRPr>
          </a:p>
        </p:txBody>
      </p:sp>
    </p:spTree>
    <p:extLst>
      <p:ext uri="{BB962C8B-B14F-4D97-AF65-F5344CB8AC3E}">
        <p14:creationId xmlns:p14="http://schemas.microsoft.com/office/powerpoint/2010/main" val="25815635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Provocations for next session</a:t>
            </a:r>
          </a:p>
        </p:txBody>
      </p:sp>
    </p:spTree>
    <p:extLst>
      <p:ext uri="{BB962C8B-B14F-4D97-AF65-F5344CB8AC3E}">
        <p14:creationId xmlns:p14="http://schemas.microsoft.com/office/powerpoint/2010/main" val="1339917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cstate="print">
            <a:extLst>
              <a:ext uri="{28A0092B-C50C-407E-A947-70E740481C1C}">
                <a14:useLocalDpi xmlns:a14="http://schemas.microsoft.com/office/drawing/2010/main" val="0"/>
              </a:ext>
            </a:extLst>
          </a:blip>
          <a:srcRect r="1" b="2937"/>
          <a:stretch/>
        </p:blipFill>
        <p:spPr>
          <a:xfrm>
            <a:off x="287547" y="612648"/>
            <a:ext cx="5060830" cy="458924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
        <p:nvSpPr>
          <p:cNvPr id="2" name="Rectangle 1"/>
          <p:cNvSpPr/>
          <p:nvPr/>
        </p:nvSpPr>
        <p:spPr>
          <a:xfrm>
            <a:off x="287547" y="5469472"/>
            <a:ext cx="6096000" cy="646331"/>
          </a:xfrm>
          <a:prstGeom prst="rect">
            <a:avLst/>
          </a:prstGeom>
        </p:spPr>
        <p:txBody>
          <a:bodyPr>
            <a:spAutoFit/>
          </a:bodyPr>
          <a:lstStyle/>
          <a:p>
            <a:r>
              <a:rPr lang="en-US" b="1">
                <a:hlinkClick r:id="rId4"/>
              </a:rPr>
              <a:t>PDF file: Interdisciplinary Learning: ambitious learning for a complex world</a:t>
            </a:r>
            <a:r>
              <a:rPr lang="en-US"/>
              <a:t>.</a:t>
            </a:r>
            <a:endParaRPr lang="en-GB"/>
          </a:p>
        </p:txBody>
      </p:sp>
      <p:sp>
        <p:nvSpPr>
          <p:cNvPr id="5" name="TextBox 4"/>
          <p:cNvSpPr txBox="1"/>
          <p:nvPr/>
        </p:nvSpPr>
        <p:spPr>
          <a:xfrm>
            <a:off x="6072996" y="612648"/>
            <a:ext cx="6119004" cy="5324535"/>
          </a:xfrm>
          <a:prstGeom prst="rect">
            <a:avLst/>
          </a:prstGeom>
          <a:noFill/>
        </p:spPr>
        <p:txBody>
          <a:bodyPr wrap="square" rtlCol="0">
            <a:spAutoFit/>
          </a:bodyPr>
          <a:lstStyle/>
          <a:p>
            <a:r>
              <a:rPr lang="en-GB" sz="2000" b="1"/>
              <a:t>Key considerations</a:t>
            </a:r>
          </a:p>
          <a:p>
            <a:endParaRPr lang="en-GB" sz="2000" b="1"/>
          </a:p>
          <a:p>
            <a:r>
              <a:rPr lang="en-GB" sz="2000" b="1"/>
              <a:t>The whole person – knowledge, skills and wellbeing</a:t>
            </a:r>
            <a:endParaRPr lang="en-GB" sz="2000"/>
          </a:p>
          <a:p>
            <a:r>
              <a:rPr lang="en-GB" sz="2000"/>
              <a:t>	Lifelong breadth in learning</a:t>
            </a:r>
          </a:p>
          <a:p>
            <a:r>
              <a:rPr lang="en-GB" sz="2000"/>
              <a:t>	Learning with purpose, with partners</a:t>
            </a:r>
          </a:p>
          <a:p>
            <a:r>
              <a:rPr lang="en-GB" sz="2000"/>
              <a:t>	</a:t>
            </a:r>
          </a:p>
          <a:p>
            <a:r>
              <a:rPr lang="en-GB" sz="2000" b="1" err="1"/>
              <a:t>IDL</a:t>
            </a:r>
            <a:r>
              <a:rPr lang="en-GB" sz="2000" b="1"/>
              <a:t> is learning</a:t>
            </a:r>
          </a:p>
          <a:p>
            <a:r>
              <a:rPr lang="en-GB" sz="2000"/>
              <a:t>	More than just ‘engagement’: deep thinking 	and deep learning</a:t>
            </a:r>
          </a:p>
          <a:p>
            <a:r>
              <a:rPr lang="en-GB" sz="2000"/>
              <a:t>	Collaborative learning, teacher coaches</a:t>
            </a:r>
          </a:p>
          <a:p>
            <a:r>
              <a:rPr lang="en-GB" sz="2000"/>
              <a:t>	Shared goals, not dictated goals</a:t>
            </a:r>
          </a:p>
          <a:p>
            <a:endParaRPr lang="en-GB" sz="2000"/>
          </a:p>
          <a:p>
            <a:r>
              <a:rPr lang="en-GB" sz="2000" b="1"/>
              <a:t>Realising ambition, embracing opportunities and building confidence</a:t>
            </a:r>
          </a:p>
          <a:p>
            <a:r>
              <a:rPr lang="en-GB" sz="2000"/>
              <a:t>	Challenge realises ambitious learning, opens 	opportunities</a:t>
            </a:r>
          </a:p>
          <a:p>
            <a:r>
              <a:rPr lang="en-GB" sz="2000"/>
              <a:t>	Build confidence through a shared language</a:t>
            </a:r>
          </a:p>
        </p:txBody>
      </p:sp>
    </p:spTree>
    <p:extLst>
      <p:ext uri="{BB962C8B-B14F-4D97-AF65-F5344CB8AC3E}">
        <p14:creationId xmlns:p14="http://schemas.microsoft.com/office/powerpoint/2010/main" val="214831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4" y="272713"/>
            <a:ext cx="11874137" cy="6278642"/>
          </a:xfrm>
          <a:prstGeom prst="rect">
            <a:avLst/>
          </a:prstGeom>
        </p:spPr>
        <p:txBody>
          <a:bodyPr wrap="square">
            <a:spAutoFit/>
          </a:bodyPr>
          <a:lstStyle/>
          <a:p>
            <a:pPr>
              <a:spcAft>
                <a:spcPts val="0"/>
              </a:spcAft>
            </a:pPr>
            <a:r>
              <a:rPr lang="en-GB" sz="2400">
                <a:solidFill>
                  <a:srgbClr val="0070C0"/>
                </a:solidFill>
                <a:ea typeface="Times New Roman" panose="02020603050405020304" pitchFamily="18" charset="0"/>
                <a:cs typeface="Times New Roman" panose="02020603050405020304" pitchFamily="18" charset="0"/>
              </a:rPr>
              <a:t>Royal Society of Edinburgh - Interdisciplinary Learning in Schools (Feb 2020)</a:t>
            </a:r>
          </a:p>
          <a:p>
            <a:pPr>
              <a:spcAft>
                <a:spcPts val="0"/>
              </a:spcAft>
            </a:pPr>
            <a:endParaRPr lang="en-GB">
              <a:ea typeface="Times New Roman" panose="02020603050405020304" pitchFamily="18" charset="0"/>
              <a:cs typeface="Times New Roman" panose="02020603050405020304" pitchFamily="18" charset="0"/>
            </a:endParaRPr>
          </a:p>
          <a:p>
            <a:pPr>
              <a:spcAft>
                <a:spcPts val="0"/>
              </a:spcAft>
            </a:pP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is crucially important to addressing current and future complex, societal challenges, including climate change. While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is one of the most distinctive and innovative features of Curriculum for Excellence, it has not yet been widely developed in our schools. </a:t>
            </a:r>
          </a:p>
          <a:p>
            <a:pPr>
              <a:spcAft>
                <a:spcPts val="0"/>
              </a:spcAft>
            </a:pPr>
            <a:r>
              <a:rPr lang="en-GB">
                <a:ea typeface="Times New Roman" panose="02020603050405020304" pitchFamily="18" charset="0"/>
                <a:cs typeface="Times New Roman" panose="02020603050405020304" pitchFamily="18" charset="0"/>
              </a:rPr>
              <a:t> </a:t>
            </a:r>
          </a:p>
          <a:p>
            <a:pPr>
              <a:spcAft>
                <a:spcPts val="0"/>
              </a:spcAft>
            </a:pPr>
            <a:r>
              <a:rPr lang="en-GB">
                <a:ea typeface="Times New Roman" panose="02020603050405020304" pitchFamily="18" charset="0"/>
                <a:cs typeface="Times New Roman" panose="02020603050405020304" pitchFamily="18" charset="0"/>
              </a:rPr>
              <a:t>The </a:t>
            </a:r>
            <a:r>
              <a:rPr lang="en-GB" err="1">
                <a:ea typeface="Times New Roman" panose="02020603050405020304" pitchFamily="18" charset="0"/>
                <a:cs typeface="Times New Roman" panose="02020603050405020304" pitchFamily="18" charset="0"/>
              </a:rPr>
              <a:t>RSE</a:t>
            </a:r>
            <a:r>
              <a:rPr lang="en-GB">
                <a:ea typeface="Times New Roman" panose="02020603050405020304" pitchFamily="18" charset="0"/>
                <a:cs typeface="Times New Roman" panose="02020603050405020304" pitchFamily="18" charset="0"/>
              </a:rPr>
              <a:t> has published an </a:t>
            </a:r>
            <a:r>
              <a:rPr lang="en-GB" u="sng">
                <a:solidFill>
                  <a:srgbClr val="0563C1"/>
                </a:solidFill>
                <a:ea typeface="Times New Roman" panose="02020603050405020304" pitchFamily="18" charset="0"/>
                <a:cs typeface="Times New Roman" panose="02020603050405020304" pitchFamily="18" charset="0"/>
                <a:hlinkClick r:id="rId2"/>
              </a:rPr>
              <a:t>advice paper</a:t>
            </a:r>
            <a:r>
              <a:rPr lang="en-GB">
                <a:ea typeface="Times New Roman" panose="02020603050405020304" pitchFamily="18" charset="0"/>
                <a:cs typeface="Times New Roman" panose="02020603050405020304" pitchFamily="18" charset="0"/>
              </a:rPr>
              <a:t> setting out the actions and conditions needed to support the delivery of interdisciplinary learning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in Scotland’s schools.</a:t>
            </a:r>
          </a:p>
          <a:p>
            <a:pPr>
              <a:spcAft>
                <a:spcPts val="0"/>
              </a:spcAft>
            </a:pPr>
            <a:r>
              <a:rPr lang="en-GB">
                <a:ea typeface="Times New Roman" panose="02020603050405020304" pitchFamily="18" charset="0"/>
                <a:cs typeface="Times New Roman" panose="02020603050405020304" pitchFamily="18" charset="0"/>
              </a:rPr>
              <a:t> </a:t>
            </a:r>
          </a:p>
          <a:p>
            <a:pPr>
              <a:spcAft>
                <a:spcPts val="0"/>
              </a:spcAft>
            </a:pPr>
            <a:r>
              <a:rPr lang="en-GB">
                <a:ea typeface="Times New Roman" panose="02020603050405020304" pitchFamily="18" charset="0"/>
                <a:cs typeface="Times New Roman" panose="02020603050405020304" pitchFamily="18" charset="0"/>
              </a:rPr>
              <a:t>SUMMARY</a:t>
            </a:r>
          </a:p>
          <a:p>
            <a:pPr marL="342900" lvl="0" indent="-342900">
              <a:spcAft>
                <a:spcPts val="0"/>
              </a:spcAft>
              <a:buFont typeface="Symbol" panose="05050102010706020507" pitchFamily="18" charset="2"/>
              <a:buChar char=""/>
            </a:pPr>
            <a:r>
              <a:rPr lang="en-GB">
                <a:ea typeface="Times New Roman" panose="02020603050405020304" pitchFamily="18" charset="0"/>
                <a:cs typeface="Times New Roman" panose="02020603050405020304" pitchFamily="18" charset="0"/>
              </a:rPr>
              <a:t>Interdisciplinary learning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is crucially important to addressing current and future societal challenges, including climate change.</a:t>
            </a:r>
          </a:p>
          <a:p>
            <a:pPr marL="342900" lvl="0" indent="-342900">
              <a:spcAft>
                <a:spcPts val="0"/>
              </a:spcAft>
              <a:buFont typeface="Symbol" panose="05050102010706020507" pitchFamily="18" charset="2"/>
              <a:buChar char=""/>
            </a:pPr>
            <a:r>
              <a:rPr lang="en-GB">
                <a:ea typeface="Times New Roman" panose="02020603050405020304" pitchFamily="18" charset="0"/>
                <a:cs typeface="Times New Roman" panose="02020603050405020304" pitchFamily="18" charset="0"/>
              </a:rPr>
              <a:t>While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is a distinctive and innovative feature of Curriculum for Excellence, its development in our schools has been patchy.</a:t>
            </a:r>
          </a:p>
          <a:p>
            <a:pPr marL="342900" lvl="0" indent="-342900">
              <a:spcAft>
                <a:spcPts val="0"/>
              </a:spcAft>
              <a:buFont typeface="Symbol" panose="05050102010706020507" pitchFamily="18" charset="2"/>
              <a:buChar char=""/>
            </a:pPr>
            <a:r>
              <a:rPr lang="en-GB">
                <a:ea typeface="Times New Roman" panose="02020603050405020304" pitchFamily="18" charset="0"/>
                <a:cs typeface="Times New Roman" panose="02020603050405020304" pitchFamily="18" charset="0"/>
              </a:rPr>
              <a:t>Key barriers to embedding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include: a lack of understanding as to what it is; its low profile compared to other education priorities; cultural, including a focus on subject specialism, and logistical, including timetabling; and how to assess it.</a:t>
            </a:r>
          </a:p>
          <a:p>
            <a:pPr marL="342900" lvl="0" indent="-342900">
              <a:spcAft>
                <a:spcPts val="0"/>
              </a:spcAft>
              <a:buFont typeface="Symbol" panose="05050102010706020507" pitchFamily="18" charset="2"/>
              <a:buChar char=""/>
            </a:pP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development can be supported by: building on the refreshed </a:t>
            </a:r>
            <a:r>
              <a:rPr lang="en-GB" err="1">
                <a:ea typeface="Times New Roman" panose="02020603050405020304" pitchFamily="18" charset="0"/>
                <a:cs typeface="Times New Roman" panose="02020603050405020304" pitchFamily="18" charset="0"/>
              </a:rPr>
              <a:t>CfE</a:t>
            </a:r>
            <a:r>
              <a:rPr lang="en-GB">
                <a:ea typeface="Times New Roman" panose="02020603050405020304" pitchFamily="18" charset="0"/>
                <a:cs typeface="Times New Roman" panose="02020603050405020304" pitchFamily="18" charset="0"/>
              </a:rPr>
              <a:t> narrative and parallel activity to clarify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providing practical advice, exemplification and guidance to teachers, and supporting teacher collaboration; harnessing the resource and expertise within the Regional Improvement </a:t>
            </a:r>
            <a:r>
              <a:rPr lang="en-GB" err="1">
                <a:ea typeface="Times New Roman" panose="02020603050405020304" pitchFamily="18" charset="0"/>
                <a:cs typeface="Times New Roman" panose="02020603050405020304" pitchFamily="18" charset="0"/>
              </a:rPr>
              <a:t>Collaboratives</a:t>
            </a:r>
            <a:r>
              <a:rPr lang="en-GB">
                <a:ea typeface="Times New Roman" panose="02020603050405020304" pitchFamily="18" charset="0"/>
                <a:cs typeface="Times New Roman" panose="02020603050405020304" pitchFamily="18" charset="0"/>
              </a:rPr>
              <a:t> (</a:t>
            </a:r>
            <a:r>
              <a:rPr lang="en-GB" err="1">
                <a:ea typeface="Times New Roman" panose="02020603050405020304" pitchFamily="18" charset="0"/>
                <a:cs typeface="Times New Roman" panose="02020603050405020304" pitchFamily="18" charset="0"/>
              </a:rPr>
              <a:t>RICs</a:t>
            </a:r>
            <a:r>
              <a:rPr lang="en-GB">
                <a:ea typeface="Times New Roman" panose="02020603050405020304" pitchFamily="18" charset="0"/>
                <a:cs typeface="Times New Roman" panose="02020603050405020304" pitchFamily="18" charset="0"/>
              </a:rPr>
              <a:t>) to build capacity in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embedding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within teachers’ professional review and development and professional update processes; and researching and evaluating </a:t>
            </a:r>
            <a:r>
              <a:rPr lang="en-GB" err="1">
                <a:ea typeface="Times New Roman" panose="02020603050405020304" pitchFamily="18" charset="0"/>
                <a:cs typeface="Times New Roman" panose="02020603050405020304" pitchFamily="18" charset="0"/>
              </a:rPr>
              <a:t>IDL</a:t>
            </a:r>
            <a:r>
              <a:rPr lang="en-GB">
                <a:ea typeface="Times New Roman" panose="02020603050405020304" pitchFamily="18" charset="0"/>
                <a:cs typeface="Times New Roman" panose="02020603050405020304" pitchFamily="18" charset="0"/>
              </a:rPr>
              <a:t> approaches.</a:t>
            </a:r>
          </a:p>
        </p:txBody>
      </p:sp>
    </p:spTree>
    <p:extLst>
      <p:ext uri="{BB962C8B-B14F-4D97-AF65-F5344CB8AC3E}">
        <p14:creationId xmlns:p14="http://schemas.microsoft.com/office/powerpoint/2010/main" val="629855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824" y="1371713"/>
            <a:ext cx="4650828" cy="4163945"/>
          </a:xfrm>
          <a:prstGeom prst="rect">
            <a:avLst/>
          </a:prstGeom>
        </p:spPr>
      </p:pic>
      <p:sp>
        <p:nvSpPr>
          <p:cNvPr id="6" name="Title 6"/>
          <p:cNvSpPr txBox="1">
            <a:spLocks/>
          </p:cNvSpPr>
          <p:nvPr/>
        </p:nvSpPr>
        <p:spPr>
          <a:xfrm>
            <a:off x="355378" y="288258"/>
            <a:ext cx="7855131"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a:solidFill>
                  <a:srgbClr val="00B0F0"/>
                </a:solidFill>
                <a:latin typeface="+mn-lt"/>
              </a:rPr>
              <a:t>Case Study from </a:t>
            </a:r>
            <a:r>
              <a:rPr lang="en-GB" sz="4200" b="1" err="1">
                <a:solidFill>
                  <a:srgbClr val="00B0F0"/>
                </a:solidFill>
                <a:latin typeface="+mn-lt"/>
              </a:rPr>
              <a:t>Hazlehead</a:t>
            </a:r>
            <a:r>
              <a:rPr lang="en-GB" sz="4200" b="1">
                <a:solidFill>
                  <a:srgbClr val="00B0F0"/>
                </a:solidFill>
                <a:latin typeface="+mn-lt"/>
              </a:rPr>
              <a:t> School </a:t>
            </a:r>
          </a:p>
        </p:txBody>
      </p:sp>
      <p:sp>
        <p:nvSpPr>
          <p:cNvPr id="7" name="Title 6"/>
          <p:cNvSpPr txBox="1">
            <a:spLocks/>
          </p:cNvSpPr>
          <p:nvPr/>
        </p:nvSpPr>
        <p:spPr>
          <a:xfrm>
            <a:off x="355378" y="1371713"/>
            <a:ext cx="6232991" cy="5183048"/>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0" b="1">
                <a:solidFill>
                  <a:srgbClr val="00B0F0"/>
                </a:solidFill>
                <a:latin typeface="+mn-lt"/>
              </a:rPr>
              <a:t>How to thrive in difficult times</a:t>
            </a:r>
          </a:p>
          <a:p>
            <a:endParaRPr lang="en-GB" sz="7000">
              <a:latin typeface="+mn-lt"/>
            </a:endParaRPr>
          </a:p>
          <a:p>
            <a:r>
              <a:rPr lang="en-GB" sz="7000">
                <a:latin typeface="+mn-lt"/>
              </a:rPr>
              <a:t>Developed and delivered remotely during Term 4</a:t>
            </a:r>
          </a:p>
          <a:p>
            <a:endParaRPr lang="en-GB" sz="7000">
              <a:latin typeface="+mn-lt"/>
            </a:endParaRPr>
          </a:p>
          <a:p>
            <a:endParaRPr lang="en-GB" sz="7000">
              <a:latin typeface="+mn-lt"/>
            </a:endParaRPr>
          </a:p>
          <a:p>
            <a:r>
              <a:rPr lang="en-GB" sz="7000" b="1">
                <a:solidFill>
                  <a:srgbClr val="00B0F0"/>
                </a:solidFill>
                <a:latin typeface="+mn-lt"/>
              </a:rPr>
              <a:t>Impact</a:t>
            </a:r>
          </a:p>
          <a:p>
            <a:endParaRPr lang="en-GB" sz="7000">
              <a:latin typeface="+mn-lt"/>
            </a:endParaRPr>
          </a:p>
          <a:p>
            <a:r>
              <a:rPr lang="en-GB" sz="7000">
                <a:latin typeface="+mn-lt"/>
              </a:rPr>
              <a:t>95% engagement from learners</a:t>
            </a:r>
          </a:p>
          <a:p>
            <a:endParaRPr lang="en-GB" sz="7000">
              <a:latin typeface="+mn-lt"/>
            </a:endParaRPr>
          </a:p>
          <a:p>
            <a:r>
              <a:rPr lang="en-GB" sz="7000">
                <a:latin typeface="+mn-lt"/>
              </a:rPr>
              <a:t>New ways of working – has transformed their curriculum delivery</a:t>
            </a:r>
          </a:p>
          <a:p>
            <a:endParaRPr lang="en-GB" sz="7000">
              <a:latin typeface="+mn-lt"/>
            </a:endParaRPr>
          </a:p>
          <a:p>
            <a:r>
              <a:rPr lang="en-GB" sz="7000">
                <a:latin typeface="+mn-lt"/>
              </a:rPr>
              <a:t>Enhanced skill set of all staff</a:t>
            </a:r>
          </a:p>
          <a:p>
            <a:endParaRPr lang="en-GB" sz="5100" b="1">
              <a:solidFill>
                <a:srgbClr val="00B0F0"/>
              </a:solidFill>
              <a:latin typeface="+mn-lt"/>
            </a:endParaRPr>
          </a:p>
          <a:p>
            <a:endParaRPr lang="en-GB" sz="4200" b="1">
              <a:solidFill>
                <a:srgbClr val="00B0F0"/>
              </a:solidFill>
              <a:latin typeface="+mn-lt"/>
            </a:endParaRPr>
          </a:p>
          <a:p>
            <a:r>
              <a:rPr lang="en-GB" sz="4200" b="1">
                <a:solidFill>
                  <a:srgbClr val="00B0F0"/>
                </a:solidFill>
                <a:latin typeface="+mn-lt"/>
              </a:rPr>
              <a:t> </a:t>
            </a:r>
          </a:p>
        </p:txBody>
      </p:sp>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08430"/>
            <a:ext cx="12209380" cy="1029367"/>
          </a:xfrm>
          <a:prstGeom prst="rect">
            <a:avLst/>
          </a:prstGeom>
        </p:spPr>
      </p:pic>
      <p:sp>
        <p:nvSpPr>
          <p:cNvPr id="9"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2" name="Rectangle 1"/>
          <p:cNvSpPr/>
          <p:nvPr/>
        </p:nvSpPr>
        <p:spPr>
          <a:xfrm>
            <a:off x="5756591" y="5667317"/>
            <a:ext cx="7057293" cy="369332"/>
          </a:xfrm>
          <a:prstGeom prst="rect">
            <a:avLst/>
          </a:prstGeom>
        </p:spPr>
        <p:txBody>
          <a:bodyPr wrap="square">
            <a:spAutoFit/>
          </a:bodyPr>
          <a:lstStyle/>
          <a:p>
            <a:r>
              <a:rPr lang="en-GB">
                <a:hlinkClick r:id="rId5"/>
              </a:rPr>
              <a:t>https://sites.google.com/ab-ed.org/hazleheads-idl-journey/home</a:t>
            </a:r>
            <a:endParaRPr lang="en-GB"/>
          </a:p>
        </p:txBody>
      </p:sp>
    </p:spTree>
    <p:extLst>
      <p:ext uri="{BB962C8B-B14F-4D97-AF65-F5344CB8AC3E}">
        <p14:creationId xmlns:p14="http://schemas.microsoft.com/office/powerpoint/2010/main" val="3171614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sential Project Design Elements Checklist"/>
          <p:cNvPicPr>
            <a:picLocks noChangeAspect="1" noChangeArrowheads="1"/>
          </p:cNvPicPr>
          <p:nvPr/>
        </p:nvPicPr>
        <p:blipFill rotWithShape="1">
          <a:blip r:embed="rId2">
            <a:extLst>
              <a:ext uri="{28A0092B-C50C-407E-A947-70E740481C1C}">
                <a14:useLocalDpi xmlns:a14="http://schemas.microsoft.com/office/drawing/2010/main" val="0"/>
              </a:ext>
            </a:extLst>
          </a:blip>
          <a:srcRect b="20558"/>
          <a:stretch/>
        </p:blipFill>
        <p:spPr bwMode="auto">
          <a:xfrm>
            <a:off x="6730741" y="551259"/>
            <a:ext cx="4847137" cy="59134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1201" y="5638105"/>
            <a:ext cx="2551148" cy="646331"/>
          </a:xfrm>
          <a:prstGeom prst="rect">
            <a:avLst/>
          </a:prstGeom>
        </p:spPr>
        <p:txBody>
          <a:bodyPr wrap="none">
            <a:spAutoFit/>
          </a:bodyPr>
          <a:lstStyle/>
          <a:p>
            <a:r>
              <a:rPr lang="en-GB">
                <a:hlinkClick r:id="rId3"/>
              </a:rPr>
              <a:t>https://my.pblworks.org/</a:t>
            </a:r>
            <a:endParaRPr lang="en-GB"/>
          </a:p>
          <a:p>
            <a:endParaRPr lang="en-GB"/>
          </a:p>
        </p:txBody>
      </p:sp>
      <p:pic>
        <p:nvPicPr>
          <p:cNvPr id="1030" name="Picture 6" descr="MyPBLWork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01" y="1789862"/>
            <a:ext cx="2940050" cy="1096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433" y="3486667"/>
            <a:ext cx="4152900" cy="1077218"/>
          </a:xfrm>
          <a:prstGeom prst="rect">
            <a:avLst/>
          </a:prstGeom>
          <a:noFill/>
        </p:spPr>
        <p:txBody>
          <a:bodyPr wrap="square" rtlCol="0">
            <a:spAutoFit/>
          </a:bodyPr>
          <a:lstStyle/>
          <a:p>
            <a:r>
              <a:rPr lang="en-GB" sz="3200">
                <a:solidFill>
                  <a:srgbClr val="0070C0"/>
                </a:solidFill>
              </a:rPr>
              <a:t>Essential project design elements checklist</a:t>
            </a:r>
          </a:p>
        </p:txBody>
      </p:sp>
      <p:sp>
        <p:nvSpPr>
          <p:cNvPr id="4" name="Notched Right Arrow 3"/>
          <p:cNvSpPr/>
          <p:nvPr/>
        </p:nvSpPr>
        <p:spPr>
          <a:xfrm>
            <a:off x="4775043" y="3706188"/>
            <a:ext cx="876299" cy="6381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6"/>
          <p:cNvSpPr txBox="1">
            <a:spLocks/>
          </p:cNvSpPr>
          <p:nvPr/>
        </p:nvSpPr>
        <p:spPr>
          <a:xfrm>
            <a:off x="114867" y="479274"/>
            <a:ext cx="7373267" cy="7106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a:solidFill>
                  <a:srgbClr val="00B0F0"/>
                </a:solidFill>
                <a:latin typeface="+mn-lt"/>
              </a:rPr>
              <a:t>Project Based Learning Works </a:t>
            </a:r>
          </a:p>
        </p:txBody>
      </p:sp>
    </p:spTree>
    <p:extLst>
      <p:ext uri="{BB962C8B-B14F-4D97-AF65-F5344CB8AC3E}">
        <p14:creationId xmlns:p14="http://schemas.microsoft.com/office/powerpoint/2010/main" val="899803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0999" y="5703547"/>
            <a:ext cx="9144000" cy="1655762"/>
          </a:xfrm>
        </p:spPr>
        <p:txBody>
          <a:bodyPr/>
          <a:lstStyle/>
          <a:p>
            <a:r>
              <a:rPr lang="en-GB">
                <a:hlinkClick r:id="rId2"/>
              </a:rPr>
              <a:t>https://daydreambelievers.co.uk/resources</a:t>
            </a:r>
            <a:endParaRPr lang="en-GB"/>
          </a:p>
        </p:txBody>
      </p:sp>
      <p:pic>
        <p:nvPicPr>
          <p:cNvPr id="4" name="Picture 3"/>
          <p:cNvPicPr/>
          <p:nvPr/>
        </p:nvPicPr>
        <p:blipFill rotWithShape="1">
          <a:blip r:embed="rId3"/>
          <a:srcRect t="16551" r="3446" b="6897"/>
          <a:stretch/>
        </p:blipFill>
        <p:spPr bwMode="auto">
          <a:xfrm>
            <a:off x="5431716" y="913834"/>
            <a:ext cx="6030942" cy="3744685"/>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4471"/>
            <a:ext cx="5061857" cy="2164936"/>
          </a:xfrm>
          <a:prstGeom prst="rect">
            <a:avLst/>
          </a:prstGeom>
        </p:spPr>
      </p:pic>
      <p:sp>
        <p:nvSpPr>
          <p:cNvPr id="6" name="TextBox 5"/>
          <p:cNvSpPr txBox="1"/>
          <p:nvPr/>
        </p:nvSpPr>
        <p:spPr>
          <a:xfrm>
            <a:off x="409433" y="439929"/>
            <a:ext cx="8341219" cy="461665"/>
          </a:xfrm>
          <a:prstGeom prst="rect">
            <a:avLst/>
          </a:prstGeom>
          <a:noFill/>
        </p:spPr>
        <p:txBody>
          <a:bodyPr wrap="square" rtlCol="0">
            <a:spAutoFit/>
          </a:bodyPr>
          <a:lstStyle/>
          <a:p>
            <a:r>
              <a:rPr lang="en-GB" sz="2400" b="1">
                <a:solidFill>
                  <a:schemeClr val="accent5"/>
                </a:solidFill>
              </a:rPr>
              <a:t> Daydream Believers</a:t>
            </a:r>
          </a:p>
        </p:txBody>
      </p:sp>
    </p:spTree>
    <p:extLst>
      <p:ext uri="{BB962C8B-B14F-4D97-AF65-F5344CB8AC3E}">
        <p14:creationId xmlns:p14="http://schemas.microsoft.com/office/powerpoint/2010/main" val="4199138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p:nvPr/>
        </p:nvPicPr>
        <p:blipFill rotWithShape="1">
          <a:blip r:embed="rId3"/>
          <a:srcRect l="15399" t="19802" r="17262" b="16180"/>
          <a:stretch/>
        </p:blipFill>
        <p:spPr bwMode="auto">
          <a:xfrm>
            <a:off x="2416629" y="1088571"/>
            <a:ext cx="7249886" cy="4506687"/>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62784" y="6031077"/>
            <a:ext cx="4957576" cy="369332"/>
          </a:xfrm>
          <a:prstGeom prst="rect">
            <a:avLst/>
          </a:prstGeom>
        </p:spPr>
        <p:txBody>
          <a:bodyPr wrap="none">
            <a:spAutoFit/>
          </a:bodyPr>
          <a:lstStyle/>
          <a:p>
            <a:r>
              <a:rPr lang="en-GB">
                <a:hlinkClick r:id="rId4"/>
              </a:rPr>
              <a:t>https://designengineerconstruct.com/what-is-dec/</a:t>
            </a:r>
            <a:endParaRPr lang="en-GB"/>
          </a:p>
        </p:txBody>
      </p:sp>
    </p:spTree>
    <p:extLst>
      <p:ext uri="{BB962C8B-B14F-4D97-AF65-F5344CB8AC3E}">
        <p14:creationId xmlns:p14="http://schemas.microsoft.com/office/powerpoint/2010/main" val="4178848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9085" y="5819393"/>
            <a:ext cx="10341429" cy="369332"/>
          </a:xfrm>
          <a:prstGeom prst="rect">
            <a:avLst/>
          </a:prstGeom>
        </p:spPr>
        <p:txBody>
          <a:bodyPr wrap="square">
            <a:spAutoFit/>
          </a:bodyPr>
          <a:lstStyle/>
          <a:p>
            <a:r>
              <a:rPr lang="en-GB">
                <a:hlinkClick r:id="rId2"/>
              </a:rPr>
              <a:t>https://creativebraveryfestival.com/wp-content/uploads/2020/09/How_to_Hut-Creative-Bravery2020.pdf</a:t>
            </a:r>
            <a:endParaRPr lang="en-GB"/>
          </a:p>
        </p:txBody>
      </p:sp>
      <p:pic>
        <p:nvPicPr>
          <p:cNvPr id="3" name="Picture 2"/>
          <p:cNvPicPr/>
          <p:nvPr/>
        </p:nvPicPr>
        <p:blipFill rotWithShape="1">
          <a:blip r:embed="rId3"/>
          <a:srcRect l="21520" t="15186" r="20773" b="11873"/>
          <a:stretch/>
        </p:blipFill>
        <p:spPr bwMode="auto">
          <a:xfrm>
            <a:off x="2231570" y="1052722"/>
            <a:ext cx="7576457" cy="4615543"/>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09433" y="439929"/>
            <a:ext cx="8341219" cy="461665"/>
          </a:xfrm>
          <a:prstGeom prst="rect">
            <a:avLst/>
          </a:prstGeom>
          <a:noFill/>
        </p:spPr>
        <p:txBody>
          <a:bodyPr wrap="square" rtlCol="0">
            <a:spAutoFit/>
          </a:bodyPr>
          <a:lstStyle/>
          <a:p>
            <a:r>
              <a:rPr lang="en-GB" sz="2400" b="1">
                <a:solidFill>
                  <a:schemeClr val="accent5"/>
                </a:solidFill>
              </a:rPr>
              <a:t>How to HUT</a:t>
            </a:r>
          </a:p>
        </p:txBody>
      </p:sp>
    </p:spTree>
    <p:extLst>
      <p:ext uri="{BB962C8B-B14F-4D97-AF65-F5344CB8AC3E}">
        <p14:creationId xmlns:p14="http://schemas.microsoft.com/office/powerpoint/2010/main" val="2241972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3" y="5623449"/>
            <a:ext cx="9731830" cy="646331"/>
          </a:xfrm>
          <a:prstGeom prst="rect">
            <a:avLst/>
          </a:prstGeom>
        </p:spPr>
        <p:txBody>
          <a:bodyPr wrap="square">
            <a:spAutoFit/>
          </a:bodyPr>
          <a:lstStyle/>
          <a:p>
            <a:r>
              <a:rPr lang="en-GB">
                <a:hlinkClick r:id="rId2"/>
              </a:rPr>
              <a:t>https://creativebraveryfestival.com/wp-content/uploads/2020/09/Scotlands-Primary-Teachers-P6-and-P7-Project-Briefing-Notes.pdf</a:t>
            </a:r>
            <a:endParaRPr lang="en-GB"/>
          </a:p>
        </p:txBody>
      </p:sp>
      <p:pic>
        <p:nvPicPr>
          <p:cNvPr id="4" name="Picture 3">
            <a:hlinkClick r:id="rId3"/>
          </p:cNvPr>
          <p:cNvPicPr/>
          <p:nvPr/>
        </p:nvPicPr>
        <p:blipFill rotWithShape="1">
          <a:blip r:embed="rId4"/>
          <a:srcRect l="2040" t="19142" r="34701" b="8905"/>
          <a:stretch/>
        </p:blipFill>
        <p:spPr bwMode="auto">
          <a:xfrm>
            <a:off x="1894114" y="1160306"/>
            <a:ext cx="8207828" cy="44631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09433" y="439929"/>
            <a:ext cx="8341219" cy="461665"/>
          </a:xfrm>
          <a:prstGeom prst="rect">
            <a:avLst/>
          </a:prstGeom>
          <a:noFill/>
        </p:spPr>
        <p:txBody>
          <a:bodyPr wrap="square" rtlCol="0">
            <a:spAutoFit/>
          </a:bodyPr>
          <a:lstStyle/>
          <a:p>
            <a:r>
              <a:rPr lang="en-GB" sz="2400" b="1">
                <a:solidFill>
                  <a:schemeClr val="accent5"/>
                </a:solidFill>
              </a:rPr>
              <a:t>Designing Scotland’s Future Sustainable House – </a:t>
            </a:r>
            <a:r>
              <a:rPr lang="en-GB" sz="2400" b="1" err="1">
                <a:solidFill>
                  <a:schemeClr val="accent5"/>
                </a:solidFill>
              </a:rPr>
              <a:t>P6</a:t>
            </a:r>
            <a:r>
              <a:rPr lang="en-GB" sz="2400" b="1">
                <a:solidFill>
                  <a:schemeClr val="accent5"/>
                </a:solidFill>
              </a:rPr>
              <a:t> and </a:t>
            </a:r>
            <a:r>
              <a:rPr lang="en-GB" sz="2400" b="1" err="1">
                <a:solidFill>
                  <a:schemeClr val="accent5"/>
                </a:solidFill>
              </a:rPr>
              <a:t>P7</a:t>
            </a:r>
            <a:endParaRPr lang="en-GB" sz="2400" b="1">
              <a:solidFill>
                <a:schemeClr val="accent5"/>
              </a:solidFill>
            </a:endParaRPr>
          </a:p>
        </p:txBody>
      </p:sp>
    </p:spTree>
    <p:extLst>
      <p:ext uri="{BB962C8B-B14F-4D97-AF65-F5344CB8AC3E}">
        <p14:creationId xmlns:p14="http://schemas.microsoft.com/office/powerpoint/2010/main" val="2293398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395" y="567285"/>
            <a:ext cx="10598989" cy="1477328"/>
          </a:xfrm>
          <a:prstGeom prst="rect">
            <a:avLst/>
          </a:prstGeom>
        </p:spPr>
        <p:txBody>
          <a:bodyPr wrap="square">
            <a:spAutoFit/>
          </a:bodyPr>
          <a:lstStyle/>
          <a:p>
            <a:pPr>
              <a:spcAft>
                <a:spcPts val="0"/>
              </a:spcAft>
            </a:pPr>
            <a:endParaRPr lang="en-GB">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i="1">
                <a:solidFill>
                  <a:srgbClr val="000000"/>
                </a:solidFill>
                <a:latin typeface="Raleway"/>
                <a:ea typeface="Times New Roman" panose="02020603050405020304" pitchFamily="18" charset="0"/>
                <a:cs typeface="Times New Roman" panose="02020603050405020304" pitchFamily="18" charset="0"/>
              </a:rPr>
              <a:t>A “Genius Hour.” “20% Time.” “An Hour of Code.” These ideas suggest that students should be allotted time during the school week to follow their own interests. But it this really a substantive or sustainable change? </a:t>
            </a:r>
            <a:endParaRPr lang="en-GB">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u="sng">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2"/>
              </a:rPr>
              <a:t>https://modernlearners.com/its-gonna-take-more-than-a-genius-hour/</a:t>
            </a:r>
            <a:endParaRPr lang="en-GB">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891395" y="2397515"/>
            <a:ext cx="6096000" cy="646331"/>
          </a:xfrm>
          <a:prstGeom prst="rect">
            <a:avLst/>
          </a:prstGeom>
        </p:spPr>
        <p:txBody>
          <a:bodyPr>
            <a:spAutoFit/>
          </a:bodyPr>
          <a:lstStyle/>
          <a:p>
            <a:pPr>
              <a:spcAft>
                <a:spcPts val="0"/>
              </a:spcAft>
            </a:pPr>
            <a:r>
              <a:rPr lang="en-GB">
                <a:latin typeface="Arial" panose="020B0604020202020204" pitchFamily="34" charset="0"/>
                <a:ea typeface="Times New Roman" panose="02020603050405020304" pitchFamily="18" charset="0"/>
                <a:cs typeface="Times New Roman" panose="02020603050405020304" pitchFamily="18" charset="0"/>
              </a:rPr>
              <a:t>Keith Cook: Role Models</a:t>
            </a:r>
          </a:p>
          <a:p>
            <a:pPr>
              <a:spcAft>
                <a:spcPts val="0"/>
              </a:spcAft>
            </a:pPr>
            <a:r>
              <a:rPr lang="en-GB" u="sng">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3"/>
              </a:rPr>
              <a:t>http://bit.ly/keithcook</a:t>
            </a:r>
            <a:r>
              <a:rPr lang="en-GB">
                <a:latin typeface="Arial" panose="020B0604020202020204" pitchFamily="34" charset="0"/>
                <a:ea typeface="Times New Roman" panose="02020603050405020304" pitchFamily="18" charset="0"/>
                <a:cs typeface="Times New Roman" panose="02020603050405020304" pitchFamily="18" charset="0"/>
              </a:rPr>
              <a:t>   </a:t>
            </a:r>
          </a:p>
        </p:txBody>
      </p:sp>
      <p:sp>
        <p:nvSpPr>
          <p:cNvPr id="4" name="Rectangle 3"/>
          <p:cNvSpPr/>
          <p:nvPr/>
        </p:nvSpPr>
        <p:spPr>
          <a:xfrm>
            <a:off x="831009" y="3056969"/>
            <a:ext cx="10322943" cy="923330"/>
          </a:xfrm>
          <a:prstGeom prst="rect">
            <a:avLst/>
          </a:prstGeom>
        </p:spPr>
        <p:txBody>
          <a:bodyPr wrap="square">
            <a:spAutoFit/>
          </a:bodyPr>
          <a:lstStyle/>
          <a:p>
            <a:pPr algn="just">
              <a:spcAft>
                <a:spcPts val="0"/>
              </a:spcAft>
            </a:pPr>
            <a:endParaRPr lang="en-GB">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a:latin typeface="Arial" panose="020B0604020202020204" pitchFamily="34" charset="0"/>
                <a:ea typeface="Times New Roman" panose="02020603050405020304" pitchFamily="18" charset="0"/>
                <a:cs typeface="Times New Roman" panose="02020603050405020304" pitchFamily="18" charset="0"/>
              </a:rPr>
              <a:t>School: about memorisation or memorable learning? </a:t>
            </a:r>
          </a:p>
          <a:p>
            <a:pPr algn="just">
              <a:spcAft>
                <a:spcPts val="0"/>
              </a:spcAft>
            </a:pPr>
            <a:r>
              <a:rPr lang="en-GB" u="sng">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4"/>
              </a:rPr>
              <a:t>http://bit.ly/memorableormemorisation</a:t>
            </a:r>
            <a:endParaRPr lang="en-GB">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831009" y="4166306"/>
            <a:ext cx="10443714" cy="923330"/>
          </a:xfrm>
          <a:prstGeom prst="rect">
            <a:avLst/>
          </a:prstGeom>
        </p:spPr>
        <p:txBody>
          <a:bodyPr wrap="square">
            <a:spAutoFit/>
          </a:bodyPr>
          <a:lstStyle/>
          <a:p>
            <a:pPr algn="just">
              <a:spcAft>
                <a:spcPts val="0"/>
              </a:spcAft>
            </a:pPr>
            <a:r>
              <a:rPr lang="en-GB" b="1">
                <a:latin typeface="Arial" panose="020B0604020202020204" pitchFamily="34" charset="0"/>
                <a:ea typeface="Times New Roman" panose="02020603050405020304" pitchFamily="18" charset="0"/>
                <a:cs typeface="Times New Roman" panose="02020603050405020304" pitchFamily="18" charset="0"/>
              </a:rPr>
              <a:t>Data + Joy = Learning [VIDEO]</a:t>
            </a:r>
            <a:endParaRPr lang="en-GB">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a:latin typeface="Arial" panose="020B0604020202020204" pitchFamily="34" charset="0"/>
                <a:ea typeface="Times New Roman" panose="02020603050405020304" pitchFamily="18" charset="0"/>
                <a:cs typeface="Times New Roman" panose="02020603050405020304" pitchFamily="18" charset="0"/>
              </a:rPr>
              <a:t>How do we get data into our students’ hands? Does </a:t>
            </a:r>
            <a:r>
              <a:rPr lang="en-GB" err="1">
                <a:latin typeface="Arial" panose="020B0604020202020204" pitchFamily="34" charset="0"/>
                <a:ea typeface="Times New Roman" panose="02020603050405020304" pitchFamily="18" charset="0"/>
                <a:cs typeface="Times New Roman" panose="02020603050405020304" pitchFamily="18" charset="0"/>
              </a:rPr>
              <a:t>IDL</a:t>
            </a:r>
            <a:r>
              <a:rPr lang="en-GB">
                <a:latin typeface="Arial" panose="020B0604020202020204" pitchFamily="34" charset="0"/>
                <a:ea typeface="Times New Roman" panose="02020603050405020304" pitchFamily="18" charset="0"/>
                <a:cs typeface="Times New Roman" panose="02020603050405020304" pitchFamily="18" charset="0"/>
              </a:rPr>
              <a:t> need a “</a:t>
            </a:r>
            <a:r>
              <a:rPr lang="en-GB" err="1">
                <a:latin typeface="Arial" panose="020B0604020202020204" pitchFamily="34" charset="0"/>
                <a:ea typeface="Times New Roman" panose="02020603050405020304" pitchFamily="18" charset="0"/>
                <a:cs typeface="Times New Roman" panose="02020603050405020304" pitchFamily="18" charset="0"/>
              </a:rPr>
              <a:t>fitbit</a:t>
            </a:r>
            <a:r>
              <a:rPr lang="en-GB">
                <a:latin typeface="Arial" panose="020B0604020202020204" pitchFamily="34" charset="0"/>
                <a:ea typeface="Times New Roman" panose="02020603050405020304" pitchFamily="18" charset="0"/>
                <a:cs typeface="Times New Roman" panose="02020603050405020304" pitchFamily="18" charset="0"/>
              </a:rPr>
              <a:t> of learning”?</a:t>
            </a:r>
          </a:p>
          <a:p>
            <a:pPr algn="just">
              <a:spcAft>
                <a:spcPts val="0"/>
              </a:spcAft>
            </a:pPr>
            <a:r>
              <a:rPr lang="en-GB" u="sng">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5"/>
              </a:rPr>
              <a:t>http://bit.ly/datajoylearning</a:t>
            </a:r>
            <a:endParaRPr lang="en-GB">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05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258672" y="331485"/>
            <a:ext cx="11354208" cy="7076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800">
                <a:solidFill>
                  <a:srgbClr val="009BAC"/>
                </a:solidFill>
              </a:rPr>
              <a:t>Facilitation team</a:t>
            </a:r>
            <a:r>
              <a:rPr lang="en-GB" sz="2000">
                <a:solidFill>
                  <a:srgbClr val="009BAC"/>
                </a:solidFill>
              </a:rPr>
              <a:t> </a:t>
            </a:r>
            <a:br>
              <a:rPr lang="en-GB" sz="2000">
                <a:solidFill>
                  <a:srgbClr val="009BAC"/>
                </a:solidFill>
              </a:rPr>
            </a:br>
            <a:endParaRPr lang="en-GB" altLang="en-US" sz="2000">
              <a:solidFill>
                <a:srgbClr val="009BAC"/>
              </a:solidFill>
            </a:endParaRPr>
          </a:p>
        </p:txBody>
      </p:sp>
      <p:sp>
        <p:nvSpPr>
          <p:cNvPr id="6" name="Rectangle 5"/>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8630113" y="6374080"/>
            <a:ext cx="2804346" cy="186956"/>
          </a:xfrm>
          <a:prstGeom prst="rect">
            <a:avLst/>
          </a:prstGeom>
        </p:spPr>
      </p:pic>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259715" lvl="0" indent="0" algn="r" defTabSz="914400" rtl="0" eaLnBrk="1" fontAlgn="auto" latinLnBrk="0" hangingPunct="1">
              <a:lnSpc>
                <a:spcPct val="100000"/>
              </a:lnSpc>
              <a:spcBef>
                <a:spcPts val="0"/>
              </a:spcBef>
              <a:spcAft>
                <a:spcPts val="0"/>
              </a:spcAft>
              <a:buClrTx/>
              <a:buSzTx/>
              <a:buFontTx/>
              <a:buNone/>
              <a:tabLst>
                <a:tab pos="3330575" algn="l"/>
              </a:tabLst>
              <a:defRPr/>
            </a:pPr>
            <a:r>
              <a:rPr kumimoji="0" lang="en-GB" sz="1400" b="0" i="0" u="none" strike="noStrike" kern="1200" cap="none" spc="0" normalizeH="0" baseline="0" noProof="0">
                <a:ln>
                  <a:noFill/>
                </a:ln>
                <a:solidFill>
                  <a:srgbClr val="FFFFFF"/>
                </a:solidFill>
                <a:effectLst/>
                <a:uLnTx/>
                <a:uFillTx/>
                <a:latin typeface="Arial Bold"/>
                <a:ea typeface="ＭＳ 明朝"/>
                <a:cs typeface="Times New Roman"/>
              </a:rPr>
              <a:t>For Scotland's learners, with Scotland's educators</a:t>
            </a:r>
            <a:endParaRPr kumimoji="0" lang="en-GB" sz="1200" b="0" i="0" u="none" strike="noStrike" kern="1200" cap="none" spc="0" normalizeH="0" baseline="0" noProof="0">
              <a:ln>
                <a:noFill/>
              </a:ln>
              <a:solidFill>
                <a:srgbClr val="595959"/>
              </a:solidFill>
              <a:effectLst/>
              <a:uLnTx/>
              <a:uFillTx/>
              <a:latin typeface="Arial"/>
              <a:ea typeface="ＭＳ 明朝"/>
              <a:cs typeface="Times New Roman"/>
            </a:endParaRPr>
          </a:p>
        </p:txBody>
      </p:sp>
      <p:sp>
        <p:nvSpPr>
          <p:cNvPr id="11" name="Rectangle 3"/>
          <p:cNvSpPr txBox="1">
            <a:spLocks noChangeArrowheads="1"/>
          </p:cNvSpPr>
          <p:nvPr/>
        </p:nvSpPr>
        <p:spPr bwMode="auto">
          <a:xfrm>
            <a:off x="258672" y="1724296"/>
            <a:ext cx="11767073" cy="3265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defRPr/>
            </a:pPr>
            <a:r>
              <a:rPr lang="en-GB" sz="2800" dirty="0">
                <a:solidFill>
                  <a:srgbClr val="00ABB5"/>
                </a:solidFill>
                <a:latin typeface="Arial"/>
                <a:cs typeface="Arial"/>
              </a:rPr>
              <a:t>Chris French, Lead Specialist Professional Learning and Leadership</a:t>
            </a:r>
          </a:p>
          <a:p>
            <a:pPr>
              <a:defRPr/>
            </a:pPr>
            <a:endParaRPr lang="en-GB" sz="2800" dirty="0">
              <a:solidFill>
                <a:srgbClr val="00ABB5"/>
              </a:solidFill>
              <a:latin typeface="Arial"/>
              <a:cs typeface="Arial"/>
            </a:endParaRPr>
          </a:p>
          <a:p>
            <a:pPr>
              <a:defRPr/>
            </a:pPr>
            <a:r>
              <a:rPr lang="en-GB" sz="2800" dirty="0">
                <a:solidFill>
                  <a:srgbClr val="00ABB5"/>
                </a:solidFill>
                <a:latin typeface="Arial"/>
                <a:cs typeface="Arial"/>
              </a:rPr>
              <a:t>Gordon Bone, Lead Specialist Professional Learning and Leadership</a:t>
            </a:r>
          </a:p>
          <a:p>
            <a:pPr>
              <a:defRPr/>
            </a:pPr>
            <a:endParaRPr lang="en-GB" sz="2800" dirty="0">
              <a:solidFill>
                <a:srgbClr val="00ABB5"/>
              </a:solidFill>
              <a:latin typeface="Arial"/>
              <a:cs typeface="Arial"/>
            </a:endParaRPr>
          </a:p>
          <a:p>
            <a:pPr>
              <a:defRPr/>
            </a:pPr>
            <a:r>
              <a:rPr lang="en-GB" sz="2800" dirty="0">
                <a:solidFill>
                  <a:srgbClr val="00ABB5"/>
                </a:solidFill>
                <a:latin typeface="Arial"/>
                <a:cs typeface="Arial"/>
              </a:rPr>
              <a:t>Andy Travis, </a:t>
            </a:r>
            <a:r>
              <a:rPr lang="en-GB" sz="2800" dirty="0">
                <a:solidFill>
                  <a:srgbClr val="00ABB5"/>
                </a:solidFill>
                <a:cs typeface="Arial"/>
              </a:rPr>
              <a:t>Lead Specialist Professional Learning and Leadership</a:t>
            </a:r>
            <a:endParaRPr lang="en-GB" sz="2800" dirty="0"/>
          </a:p>
          <a:p>
            <a:pPr marL="457200" indent="-457200">
              <a:buChar char="•"/>
              <a:defRPr/>
            </a:pPr>
            <a:endParaRPr lang="en-GB" sz="2800" dirty="0">
              <a:solidFill>
                <a:srgbClr val="00ABB5"/>
              </a:solidFill>
              <a:latin typeface="Arial"/>
              <a:cs typeface="Arial"/>
            </a:endParaRPr>
          </a:p>
          <a:p>
            <a:pPr marL="457200" indent="-457200">
              <a:buChar char="•"/>
              <a:defRPr/>
            </a:pPr>
            <a:endParaRPr lang="en-GB" sz="2800" dirty="0">
              <a:solidFill>
                <a:srgbClr val="00ABB5"/>
              </a:solidFill>
              <a:latin typeface="Arial"/>
              <a:cs typeface="Arial"/>
            </a:endParaRPr>
          </a:p>
        </p:txBody>
      </p:sp>
    </p:spTree>
    <p:extLst>
      <p:ext uri="{BB962C8B-B14F-4D97-AF65-F5344CB8AC3E}">
        <p14:creationId xmlns:p14="http://schemas.microsoft.com/office/powerpoint/2010/main" val="176251178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Diagram&#10;&#10;Description automatically generated">
            <a:extLst>
              <a:ext uri="{FF2B5EF4-FFF2-40B4-BE49-F238E27FC236}">
                <a16:creationId xmlns:a16="http://schemas.microsoft.com/office/drawing/2014/main" id="{F51A71CD-E519-147D-3A53-B1CC7D6E6EF8}"/>
              </a:ext>
            </a:extLst>
          </p:cNvPr>
          <p:cNvPicPr>
            <a:picLocks noChangeAspect="1"/>
          </p:cNvPicPr>
          <p:nvPr/>
        </p:nvPicPr>
        <p:blipFill rotWithShape="1">
          <a:blip r:embed="rId3"/>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012635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258672" y="331485"/>
            <a:ext cx="11354208" cy="7076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800">
                <a:solidFill>
                  <a:srgbClr val="009BAC"/>
                </a:solidFill>
              </a:rPr>
              <a:t>EiH Learn Interdisciplinary Learning</a:t>
            </a:r>
            <a:r>
              <a:rPr lang="en-GB" sz="2000">
                <a:solidFill>
                  <a:srgbClr val="009BAC"/>
                </a:solidFill>
              </a:rPr>
              <a:t> </a:t>
            </a:r>
            <a:br>
              <a:rPr lang="en-GB" sz="2000">
                <a:solidFill>
                  <a:srgbClr val="009BAC"/>
                </a:solidFill>
              </a:rPr>
            </a:br>
            <a:endParaRPr lang="en-GB" altLang="en-US" sz="2000">
              <a:solidFill>
                <a:srgbClr val="009BAC"/>
              </a:solidFill>
            </a:endParaRPr>
          </a:p>
        </p:txBody>
      </p:sp>
      <p:sp>
        <p:nvSpPr>
          <p:cNvPr id="6" name="Rectangle 5"/>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3"/>
          <a:stretch>
            <a:fillRect/>
          </a:stretch>
        </p:blipFill>
        <p:spPr>
          <a:xfrm>
            <a:off x="8630113" y="6374080"/>
            <a:ext cx="2804346" cy="186956"/>
          </a:xfrm>
          <a:prstGeom prst="rect">
            <a:avLst/>
          </a:prstGeom>
        </p:spPr>
      </p:pic>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259715" lvl="0" indent="0" algn="r" defTabSz="914400" rtl="0" eaLnBrk="1" fontAlgn="auto" latinLnBrk="0" hangingPunct="1">
              <a:lnSpc>
                <a:spcPct val="100000"/>
              </a:lnSpc>
              <a:spcBef>
                <a:spcPts val="0"/>
              </a:spcBef>
              <a:spcAft>
                <a:spcPts val="0"/>
              </a:spcAft>
              <a:buClrTx/>
              <a:buSzTx/>
              <a:buFontTx/>
              <a:buNone/>
              <a:tabLst>
                <a:tab pos="3330575" algn="l"/>
              </a:tabLst>
              <a:defRPr/>
            </a:pPr>
            <a:r>
              <a:rPr kumimoji="0" lang="en-GB" sz="1400" b="0" i="0" u="none" strike="noStrike" kern="1200" cap="none" spc="0" normalizeH="0" baseline="0" noProof="0">
                <a:ln>
                  <a:noFill/>
                </a:ln>
                <a:solidFill>
                  <a:srgbClr val="FFFFFF"/>
                </a:solidFill>
                <a:effectLst/>
                <a:uLnTx/>
                <a:uFillTx/>
                <a:latin typeface="Arial Bold"/>
                <a:ea typeface="ＭＳ 明朝"/>
                <a:cs typeface="Times New Roman"/>
              </a:rPr>
              <a:t>For Scotland's learners, with Scotland's educators</a:t>
            </a:r>
            <a:endParaRPr kumimoji="0" lang="en-GB" sz="1200" b="0" i="0" u="none" strike="noStrike" kern="1200" cap="none" spc="0" normalizeH="0" baseline="0" noProof="0">
              <a:ln>
                <a:noFill/>
              </a:ln>
              <a:solidFill>
                <a:srgbClr val="595959"/>
              </a:solidFill>
              <a:effectLst/>
              <a:uLnTx/>
              <a:uFillTx/>
              <a:latin typeface="Arial"/>
              <a:ea typeface="ＭＳ 明朝"/>
              <a:cs typeface="Times New Roman"/>
            </a:endParaRPr>
          </a:p>
        </p:txBody>
      </p:sp>
      <p:sp>
        <p:nvSpPr>
          <p:cNvPr id="11" name="Rectangle 3"/>
          <p:cNvSpPr txBox="1">
            <a:spLocks noChangeArrowheads="1"/>
          </p:cNvSpPr>
          <p:nvPr/>
        </p:nvSpPr>
        <p:spPr bwMode="auto">
          <a:xfrm>
            <a:off x="258672" y="1724296"/>
            <a:ext cx="11767073" cy="387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defRPr/>
            </a:pPr>
            <a:r>
              <a:rPr lang="en-GB" sz="2800" dirty="0">
                <a:solidFill>
                  <a:srgbClr val="00ABB5"/>
                </a:solidFill>
                <a:cs typeface="Arial"/>
              </a:rPr>
              <a:t>Day 1 – </a:t>
            </a:r>
            <a:r>
              <a:rPr lang="en-GB" sz="2800" b="1" dirty="0">
                <a:solidFill>
                  <a:schemeClr val="tx1"/>
                </a:solidFill>
                <a:cs typeface="Arial"/>
              </a:rPr>
              <a:t>21 February 9:30-12:00</a:t>
            </a:r>
            <a:endParaRPr lang="en-GB" sz="2800" b="1" dirty="0">
              <a:solidFill>
                <a:schemeClr val="tx1"/>
              </a:solidFill>
              <a:latin typeface="Arial"/>
              <a:cs typeface="Arial"/>
            </a:endParaRPr>
          </a:p>
          <a:p>
            <a:pPr marL="457200" indent="-457200">
              <a:buChar char="•"/>
              <a:defRPr/>
            </a:pPr>
            <a:r>
              <a:rPr lang="en-GB" sz="2800" dirty="0">
                <a:solidFill>
                  <a:srgbClr val="00ABB5"/>
                </a:solidFill>
                <a:latin typeface="Arial"/>
                <a:cs typeface="Arial"/>
              </a:rPr>
              <a:t>Why IDL and why now?</a:t>
            </a:r>
          </a:p>
          <a:p>
            <a:pPr marL="457200" indent="-457200">
              <a:buChar char="•"/>
              <a:defRPr/>
            </a:pPr>
            <a:r>
              <a:rPr lang="en-GB" sz="2800" dirty="0">
                <a:solidFill>
                  <a:srgbClr val="00ABB5"/>
                </a:solidFill>
                <a:latin typeface="Arial"/>
                <a:cs typeface="Arial"/>
              </a:rPr>
              <a:t>Refreshed narrative and IDL</a:t>
            </a:r>
          </a:p>
          <a:p>
            <a:pPr marL="457200" indent="-457200">
              <a:buChar char="•"/>
              <a:defRPr/>
            </a:pPr>
            <a:r>
              <a:rPr lang="en-GB" sz="2800" dirty="0">
                <a:solidFill>
                  <a:srgbClr val="00ABB5"/>
                </a:solidFill>
                <a:latin typeface="Arial"/>
                <a:cs typeface="Arial"/>
              </a:rPr>
              <a:t>What is IDL?</a:t>
            </a:r>
          </a:p>
          <a:p>
            <a:pPr marL="457200" indent="-457200">
              <a:buChar char="•"/>
              <a:defRPr/>
            </a:pPr>
            <a:endParaRPr lang="en-GB" sz="2800" dirty="0">
              <a:solidFill>
                <a:srgbClr val="00ABB5"/>
              </a:solidFill>
              <a:latin typeface="Arial"/>
              <a:cs typeface="Arial"/>
            </a:endParaRPr>
          </a:p>
          <a:p>
            <a:pPr>
              <a:defRPr/>
            </a:pPr>
            <a:r>
              <a:rPr lang="en-GB" sz="2800" dirty="0">
                <a:solidFill>
                  <a:srgbClr val="00ABB5"/>
                </a:solidFill>
                <a:latin typeface="Arial"/>
                <a:cs typeface="Arial"/>
              </a:rPr>
              <a:t>Day 2 – </a:t>
            </a:r>
            <a:r>
              <a:rPr lang="en-GB" sz="2800" b="1" dirty="0">
                <a:solidFill>
                  <a:schemeClr val="tx1"/>
                </a:solidFill>
                <a:latin typeface="Arial"/>
                <a:cs typeface="Arial"/>
              </a:rPr>
              <a:t>7 March 13:00-15:00</a:t>
            </a:r>
          </a:p>
          <a:p>
            <a:pPr marL="457200" indent="-457200">
              <a:buChar char="•"/>
              <a:defRPr/>
            </a:pPr>
            <a:r>
              <a:rPr lang="en-GB" sz="2800" dirty="0">
                <a:solidFill>
                  <a:srgbClr val="00ABB5"/>
                </a:solidFill>
                <a:cs typeface="Arial"/>
              </a:rPr>
              <a:t>What is IDL?</a:t>
            </a:r>
          </a:p>
          <a:p>
            <a:pPr marL="457200" indent="-457200">
              <a:buChar char="•"/>
              <a:defRPr/>
            </a:pPr>
            <a:r>
              <a:rPr lang="en-GB" sz="2800" dirty="0">
                <a:solidFill>
                  <a:srgbClr val="00ABB5"/>
                </a:solidFill>
                <a:cs typeface="Arial"/>
              </a:rPr>
              <a:t>Guiding principles of IDL</a:t>
            </a:r>
          </a:p>
          <a:p>
            <a:pPr marL="457200" indent="-457200">
              <a:buChar char="•"/>
              <a:defRPr/>
            </a:pPr>
            <a:r>
              <a:rPr lang="en-GB" sz="2800" dirty="0">
                <a:solidFill>
                  <a:srgbClr val="00ABB5"/>
                </a:solidFill>
                <a:latin typeface="Arial"/>
                <a:cs typeface="Arial"/>
              </a:rPr>
              <a:t>How of IDL</a:t>
            </a:r>
            <a:endParaRPr lang="en-GB" dirty="0"/>
          </a:p>
          <a:p>
            <a:pPr marL="457200" indent="-457200">
              <a:buChar char="•"/>
              <a:defRPr/>
            </a:pPr>
            <a:endParaRPr lang="en-GB" sz="2800" dirty="0">
              <a:solidFill>
                <a:srgbClr val="00ABB5"/>
              </a:solidFill>
              <a:latin typeface="Arial"/>
              <a:cs typeface="Arial"/>
            </a:endParaRPr>
          </a:p>
          <a:p>
            <a:pPr marL="457200" indent="-457200">
              <a:buChar char="•"/>
              <a:defRPr/>
            </a:pPr>
            <a:endParaRPr lang="en-GB" sz="2800" dirty="0">
              <a:solidFill>
                <a:srgbClr val="00ABB5"/>
              </a:solidFill>
              <a:latin typeface="Arial"/>
              <a:cs typeface="Arial"/>
            </a:endParaRPr>
          </a:p>
        </p:txBody>
      </p:sp>
    </p:spTree>
    <p:extLst>
      <p:ext uri="{BB962C8B-B14F-4D97-AF65-F5344CB8AC3E}">
        <p14:creationId xmlns:p14="http://schemas.microsoft.com/office/powerpoint/2010/main" val="8274918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832019" y="951874"/>
            <a:ext cx="3484367" cy="5334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2250" b="1">
              <a:solidFill>
                <a:schemeClr val="accent1"/>
              </a:solidFill>
              <a:cs typeface="Arial" panose="020B0604020202020204" pitchFamily="34" charset="0"/>
            </a:endParaRPr>
          </a:p>
        </p:txBody>
      </p:sp>
      <p:sp>
        <p:nvSpPr>
          <p:cNvPr id="12" name="Rectangle 11"/>
          <p:cNvSpPr/>
          <p:nvPr/>
        </p:nvSpPr>
        <p:spPr>
          <a:xfrm>
            <a:off x="1748213" y="2458596"/>
            <a:ext cx="6509478" cy="530915"/>
          </a:xfrm>
          <a:prstGeom prst="rect">
            <a:avLst/>
          </a:prstGeom>
          <a:ln w="76200">
            <a:noFill/>
          </a:ln>
        </p:spPr>
        <p:txBody>
          <a:bodyPr wrap="square">
            <a:spAutoFit/>
          </a:bodyPr>
          <a:lstStyle/>
          <a:p>
            <a:pPr lvl="1"/>
            <a:endParaRPr lang="en-GB" sz="1350" kern="0">
              <a:solidFill>
                <a:schemeClr val="accent1"/>
              </a:solidFill>
            </a:endParaRPr>
          </a:p>
          <a:p>
            <a:endParaRPr lang="en-GB" sz="1500" kern="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08914"/>
            <a:ext cx="12192000" cy="849086"/>
          </a:xfrm>
          <a:prstGeom prst="rect">
            <a:avLst/>
          </a:prstGeom>
        </p:spPr>
      </p:pic>
      <p:sp>
        <p:nvSpPr>
          <p:cNvPr id="10" name="Text Box 8"/>
          <p:cNvSpPr txBox="1"/>
          <p:nvPr/>
        </p:nvSpPr>
        <p:spPr>
          <a:xfrm>
            <a:off x="7050735" y="6504216"/>
            <a:ext cx="3771900" cy="5012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050" dirty="0">
                <a:solidFill>
                  <a:srgbClr val="FFFFFF"/>
                </a:solidFill>
                <a:latin typeface="Arial Bold"/>
                <a:ea typeface="ＭＳ 明朝"/>
                <a:cs typeface="Times New Roman"/>
              </a:rPr>
              <a:t>For Scotland's learners, with Scotland's educators</a:t>
            </a:r>
            <a:endParaRPr lang="en-GB" sz="900" dirty="0">
              <a:solidFill>
                <a:srgbClr val="595959"/>
              </a:solidFill>
              <a:latin typeface="Arial"/>
              <a:ea typeface="ＭＳ 明朝"/>
              <a:cs typeface="Times New Roman"/>
            </a:endParaRPr>
          </a:p>
        </p:txBody>
      </p:sp>
      <p:sp>
        <p:nvSpPr>
          <p:cNvPr id="4" name="Title 3"/>
          <p:cNvSpPr>
            <a:spLocks noGrp="1"/>
          </p:cNvSpPr>
          <p:nvPr>
            <p:ph type="title"/>
          </p:nvPr>
        </p:nvSpPr>
        <p:spPr/>
        <p:txBody>
          <a:bodyPr>
            <a:normAutofit/>
          </a:bodyPr>
          <a:lstStyle/>
          <a:p>
            <a:r>
              <a:rPr lang="en-GB" sz="3150" b="1">
                <a:solidFill>
                  <a:srgbClr val="00B0F0"/>
                </a:solidFill>
              </a:rPr>
              <a:t>That’s me</a:t>
            </a:r>
          </a:p>
        </p:txBody>
      </p:sp>
      <p:sp>
        <p:nvSpPr>
          <p:cNvPr id="5" name="Content Placeholder 4"/>
          <p:cNvSpPr>
            <a:spLocks noGrp="1"/>
          </p:cNvSpPr>
          <p:nvPr>
            <p:ph idx="1"/>
          </p:nvPr>
        </p:nvSpPr>
        <p:spPr/>
        <p:txBody>
          <a:bodyPr/>
          <a:lstStyle/>
          <a:p>
            <a:pPr marL="0" indent="0">
              <a:buNone/>
            </a:pPr>
            <a:endParaRPr lang="en-GB"/>
          </a:p>
          <a:p>
            <a:endParaRPr lang="en-GB"/>
          </a:p>
          <a:p>
            <a:r>
              <a:rPr lang="en-GB" sz="2700"/>
              <a:t> I work in a school</a:t>
            </a:r>
          </a:p>
        </p:txBody>
      </p:sp>
    </p:spTree>
    <p:extLst>
      <p:ext uri="{BB962C8B-B14F-4D97-AF65-F5344CB8AC3E}">
        <p14:creationId xmlns:p14="http://schemas.microsoft.com/office/powerpoint/2010/main" val="267356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01" y="525849"/>
            <a:ext cx="11049507" cy="782320"/>
          </a:xfrm>
        </p:spPr>
        <p:txBody>
          <a:bodyPr>
            <a:normAutofit/>
          </a:bodyPr>
          <a:lstStyle/>
          <a:p>
            <a:r>
              <a:rPr lang="en-GB" sz="4200" b="1">
                <a:solidFill>
                  <a:srgbClr val="00B0F0"/>
                </a:solidFill>
              </a:rPr>
              <a:t>Model of Professional Learning</a:t>
            </a:r>
          </a:p>
        </p:txBody>
      </p:sp>
      <p:sp>
        <p:nvSpPr>
          <p:cNvPr id="3" name="Content Placeholder 2"/>
          <p:cNvSpPr>
            <a:spLocks noGrp="1"/>
          </p:cNvSpPr>
          <p:nvPr>
            <p:ph idx="1"/>
          </p:nvPr>
        </p:nvSpPr>
        <p:spPr>
          <a:xfrm>
            <a:off x="598302" y="1723684"/>
            <a:ext cx="5844417" cy="4071953"/>
          </a:xfrm>
        </p:spPr>
        <p:txBody>
          <a:bodyPr>
            <a:normAutofit fontScale="92500" lnSpcReduction="20000"/>
          </a:bodyPr>
          <a:lstStyle/>
          <a:p>
            <a:pPr marL="0" indent="0">
              <a:buNone/>
            </a:pPr>
            <a:r>
              <a:rPr lang="en-GB" sz="3200"/>
              <a:t>We are ALL learners and our </a:t>
            </a:r>
          </a:p>
          <a:p>
            <a:pPr marL="0" indent="0">
              <a:buNone/>
            </a:pPr>
            <a:r>
              <a:rPr lang="en-GB" sz="3200"/>
              <a:t>learning benefits all of us</a:t>
            </a:r>
          </a:p>
          <a:p>
            <a:pPr marL="0" indent="0">
              <a:buNone/>
            </a:pPr>
            <a:endParaRPr lang="en-GB" sz="3200"/>
          </a:p>
          <a:p>
            <a:pPr marL="0" indent="0">
              <a:buNone/>
            </a:pPr>
            <a:r>
              <a:rPr lang="en-GB" sz="3200"/>
              <a:t>Learning by enquiry</a:t>
            </a:r>
          </a:p>
          <a:p>
            <a:pPr marL="0" indent="0">
              <a:buNone/>
            </a:pPr>
            <a:endParaRPr lang="en-GB" sz="3200"/>
          </a:p>
          <a:p>
            <a:pPr marL="0" indent="0">
              <a:buNone/>
            </a:pPr>
            <a:r>
              <a:rPr lang="en-GB" sz="3200"/>
              <a:t>Learning as a collaborative</a:t>
            </a:r>
          </a:p>
          <a:p>
            <a:pPr marL="0" indent="0">
              <a:buNone/>
            </a:pPr>
            <a:endParaRPr lang="en-GB" sz="3200"/>
          </a:p>
          <a:p>
            <a:pPr marL="0" indent="0">
              <a:buNone/>
            </a:pPr>
            <a:r>
              <a:rPr lang="en-GB" sz="3200"/>
              <a:t>Learning that deepens knowledge </a:t>
            </a:r>
          </a:p>
          <a:p>
            <a:pPr marL="0" indent="0">
              <a:buNone/>
            </a:pPr>
            <a:r>
              <a:rPr lang="en-GB" sz="3200"/>
              <a:t>and understanding</a:t>
            </a:r>
          </a:p>
          <a:p>
            <a:pPr marL="0" indent="0">
              <a:buNone/>
            </a:pPr>
            <a:endParaRPr lang="en-GB" sz="2800">
              <a:solidFill>
                <a:schemeClr val="tx1"/>
              </a:solidFill>
            </a:endParaRPr>
          </a:p>
        </p:txBody>
      </p:sp>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sp>
        <p:nvSpPr>
          <p:cNvPr id="4" name="TextBox 3"/>
          <p:cNvSpPr txBox="1"/>
          <p:nvPr/>
        </p:nvSpPr>
        <p:spPr>
          <a:xfrm>
            <a:off x="7041020" y="1565995"/>
            <a:ext cx="4121554" cy="4793456"/>
          </a:xfrm>
          <a:prstGeom prst="rect">
            <a:avLst/>
          </a:prstGeom>
          <a:noFill/>
        </p:spPr>
        <p:txBody>
          <a:bodyPr wrap="square" rtlCol="0">
            <a:spAutoFit/>
          </a:bodyPr>
          <a:lstStyle/>
          <a:p>
            <a:endParaRPr lang="en-GB"/>
          </a:p>
        </p:txBody>
      </p:sp>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341270" y="64782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046" y="1085550"/>
            <a:ext cx="4426528" cy="4426528"/>
          </a:xfrm>
          <a:prstGeom prst="rect">
            <a:avLst/>
          </a:prstGeom>
        </p:spPr>
      </p:pic>
    </p:spTree>
    <p:extLst>
      <p:ext uri="{BB962C8B-B14F-4D97-AF65-F5344CB8AC3E}">
        <p14:creationId xmlns:p14="http://schemas.microsoft.com/office/powerpoint/2010/main" val="1311433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50361" y="216426"/>
            <a:ext cx="7402286" cy="646331"/>
          </a:xfrm>
          <a:prstGeom prst="rect">
            <a:avLst/>
          </a:prstGeom>
          <a:noFill/>
        </p:spPr>
        <p:txBody>
          <a:bodyPr wrap="square" rtlCol="0">
            <a:spAutoFit/>
          </a:bodyPr>
          <a:lstStyle/>
          <a:p>
            <a:pPr defTabSz="457200">
              <a:defRPr/>
            </a:pPr>
            <a:r>
              <a:rPr lang="en-US" sz="3600">
                <a:solidFill>
                  <a:srgbClr val="69196E"/>
                </a:solidFill>
                <a:latin typeface="Museo 300"/>
                <a:cs typeface="Museo 300"/>
              </a:rPr>
              <a:t>Expectations</a:t>
            </a:r>
          </a:p>
        </p:txBody>
      </p:sp>
      <p:pic>
        <p:nvPicPr>
          <p:cNvPr id="5" name="Picture 4">
            <a:extLst>
              <a:ext uri="{FF2B5EF4-FFF2-40B4-BE49-F238E27FC236}">
                <a16:creationId xmlns:a16="http://schemas.microsoft.com/office/drawing/2014/main" id="{389D627E-AE6E-4B4D-8342-38D884B6AC3F}"/>
              </a:ext>
            </a:extLst>
          </p:cNvPr>
          <p:cNvPicPr>
            <a:picLocks noChangeAspect="1"/>
          </p:cNvPicPr>
          <p:nvPr/>
        </p:nvPicPr>
        <p:blipFill>
          <a:blip r:embed="rId4"/>
          <a:stretch>
            <a:fillRect/>
          </a:stretch>
        </p:blipFill>
        <p:spPr>
          <a:xfrm>
            <a:off x="7273084" y="1651604"/>
            <a:ext cx="2814275" cy="2814275"/>
          </a:xfrm>
          <a:prstGeom prst="rect">
            <a:avLst/>
          </a:prstGeom>
        </p:spPr>
      </p:pic>
      <p:pic>
        <p:nvPicPr>
          <p:cNvPr id="6" name="Picture 5" desc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 y="6104434"/>
            <a:ext cx="12187716" cy="754707"/>
          </a:xfrm>
          <a:prstGeom prst="rect">
            <a:avLst/>
          </a:prstGeom>
        </p:spPr>
      </p:pic>
      <p:sp>
        <p:nvSpPr>
          <p:cNvPr id="7" name="Text Box 8"/>
          <p:cNvSpPr txBox="1"/>
          <p:nvPr/>
        </p:nvSpPr>
        <p:spPr>
          <a:xfrm>
            <a:off x="6973074" y="6511500"/>
            <a:ext cx="3771900" cy="600075"/>
          </a:xfrm>
          <a:prstGeom prst="rect">
            <a:avLst/>
          </a:prstGeom>
          <a:noFill/>
          <a:ln>
            <a:noFill/>
          </a:ln>
          <a:effectLst/>
          <a:extLst>
            <a:ext uri="{C572A759-6A51-4108-AA02-DFA0A04FC94B}">
              <ma14:wrappingTextBoxFlag xmlns:ma14="http://schemas.microsoft.com/office/mac/drawingml/2011/main" xmlns:mv="urn:schemas-microsoft-com:mac:vml" xmlns:mc="http://schemas.openxmlformats.org/markup-compatibility/2006"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a:tabLst>
                <a:tab pos="2497931" algn="l"/>
              </a:tabLst>
            </a:pPr>
            <a:r>
              <a:rPr lang="en-GB" sz="1100">
                <a:solidFill>
                  <a:srgbClr val="7030A0"/>
                </a:solidFill>
                <a:latin typeface="Arial Bold"/>
                <a:ea typeface="ＭＳ 明朝"/>
                <a:cs typeface="Times New Roman"/>
              </a:rPr>
              <a:t>For Scotland's learners, with Scotland's educators</a:t>
            </a:r>
            <a:endParaRPr lang="en-GB" sz="900">
              <a:solidFill>
                <a:srgbClr val="7030A0"/>
              </a:solidFill>
              <a:latin typeface="Arial"/>
              <a:ea typeface="ＭＳ 明朝"/>
              <a:cs typeface="Times New Roman"/>
            </a:endParaRPr>
          </a:p>
        </p:txBody>
      </p:sp>
      <p:sp>
        <p:nvSpPr>
          <p:cNvPr id="3" name="TextBox 2">
            <a:extLst>
              <a:ext uri="{FF2B5EF4-FFF2-40B4-BE49-F238E27FC236}">
                <a16:creationId xmlns:a16="http://schemas.microsoft.com/office/drawing/2014/main" id="{C4C3C3D5-C3CD-4C7B-9C78-6212E0B5CDF8}"/>
              </a:ext>
            </a:extLst>
          </p:cNvPr>
          <p:cNvSpPr txBox="1"/>
          <p:nvPr/>
        </p:nvSpPr>
        <p:spPr>
          <a:xfrm>
            <a:off x="1360099" y="1086929"/>
            <a:ext cx="56186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Arial"/>
                <a:cs typeface="Calibri"/>
              </a:rPr>
              <a:t>For what reason am I here?</a:t>
            </a:r>
            <a:endParaRPr lang="en-US" dirty="0"/>
          </a:p>
          <a:p>
            <a:endParaRPr lang="en-GB" sz="4000">
              <a:latin typeface="Arial"/>
              <a:cs typeface="Calibri"/>
            </a:endParaRPr>
          </a:p>
          <a:p>
            <a:r>
              <a:rPr lang="en-GB" sz="4000" dirty="0">
                <a:latin typeface="Arial"/>
                <a:cs typeface="Calibri"/>
              </a:rPr>
              <a:t>Why did I choose this session?</a:t>
            </a:r>
          </a:p>
          <a:p>
            <a:endParaRPr lang="en-GB" sz="4000">
              <a:latin typeface="Arial"/>
              <a:cs typeface="Calibri"/>
            </a:endParaRPr>
          </a:p>
          <a:p>
            <a:r>
              <a:rPr lang="en-GB" sz="4000" dirty="0">
                <a:latin typeface="Arial"/>
                <a:cs typeface="Calibri"/>
              </a:rPr>
              <a:t>Why is it important to me?</a:t>
            </a:r>
          </a:p>
        </p:txBody>
      </p:sp>
    </p:spTree>
    <p:extLst>
      <p:ext uri="{BB962C8B-B14F-4D97-AF65-F5344CB8AC3E}">
        <p14:creationId xmlns:p14="http://schemas.microsoft.com/office/powerpoint/2010/main" val="1841635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_template">
  <a:themeElements>
    <a:clrScheme name="SCEL E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894"/>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 PP Template [Read-Only]" id="{E55B8936-238F-4F77-8005-0E2AAAB176B4}" vid="{4D095C7D-278B-4A8B-99B7-885BFCD3B26E}"/>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ed powerpoint template" id="{42EF5F67-388F-4C5A-9CE4-D9F5B224E859}" vid="{F02FDED3-A762-4C1F-9695-C153A9F02A68}"/>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51D3D5F53C834E9017995F9887F6EA" ma:contentTypeVersion="15" ma:contentTypeDescription="Create a new document." ma:contentTypeScope="" ma:versionID="50563445b06a8a21bea2bb253a397a42">
  <xsd:schema xmlns:xsd="http://www.w3.org/2001/XMLSchema" xmlns:xs="http://www.w3.org/2001/XMLSchema" xmlns:p="http://schemas.microsoft.com/office/2006/metadata/properties" xmlns:ns2="f4879ec7-468c-49ff-a8b5-fabf0730a498" xmlns:ns3="fb053e34-0e34-4966-b79b-68419acdfd90" targetNamespace="http://schemas.microsoft.com/office/2006/metadata/properties" ma:root="true" ma:fieldsID="786e458ffc58ee41ac1c3f6683c69c62" ns2:_="" ns3:_="">
    <xsd:import namespace="f4879ec7-468c-49ff-a8b5-fabf0730a498"/>
    <xsd:import namespace="fb053e34-0e34-4966-b79b-68419acdf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79ec7-468c-49ff-a8b5-fabf0730a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4d5e3d-88e3-4c55-b684-1c81dd55b717"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53e34-0e34-4966-b79b-68419acdfd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bc3ad6f-1087-4d92-9807-c15aedbd04b7}" ma:internalName="TaxCatchAll" ma:showField="CatchAllData" ma:web="fb053e34-0e34-4966-b79b-68419acdf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879ec7-468c-49ff-a8b5-fabf0730a498">
      <Terms xmlns="http://schemas.microsoft.com/office/infopath/2007/PartnerControls"/>
    </lcf76f155ced4ddcb4097134ff3c332f>
    <TaxCatchAll xmlns="fb053e34-0e34-4966-b79b-68419acdfd90" xsi:nil="true"/>
  </documentManagement>
</p:properties>
</file>

<file path=customXml/itemProps1.xml><?xml version="1.0" encoding="utf-8"?>
<ds:datastoreItem xmlns:ds="http://schemas.openxmlformats.org/officeDocument/2006/customXml" ds:itemID="{3A38A1C8-524B-4540-85FD-BE6693F0D3A2}">
  <ds:schemaRefs>
    <ds:schemaRef ds:uri="http://schemas.microsoft.com/sharepoint/v3/contenttype/forms"/>
  </ds:schemaRefs>
</ds:datastoreItem>
</file>

<file path=customXml/itemProps2.xml><?xml version="1.0" encoding="utf-8"?>
<ds:datastoreItem xmlns:ds="http://schemas.openxmlformats.org/officeDocument/2006/customXml" ds:itemID="{6D7AB03B-E037-4177-B737-E2397DDF4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79ec7-468c-49ff-a8b5-fabf0730a498"/>
    <ds:schemaRef ds:uri="fb053e34-0e34-4966-b79b-68419acdf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44D19E-AB97-4F55-96E8-AC5606E4C430}">
  <ds:schemaRefs>
    <ds:schemaRef ds:uri="f14f29ac-2b8f-4171-8dcf-8b526659d305"/>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f4879ec7-468c-49ff-a8b5-fabf0730a498"/>
    <ds:schemaRef ds:uri="fb053e34-0e34-4966-b79b-68419acdfd90"/>
  </ds:schemaRefs>
</ds:datastoreItem>
</file>

<file path=docProps/app.xml><?xml version="1.0" encoding="utf-8"?>
<Properties xmlns="http://schemas.openxmlformats.org/officeDocument/2006/extended-properties" xmlns:vt="http://schemas.openxmlformats.org/officeDocument/2006/docPropsVTypes">
  <TotalTime>0</TotalTime>
  <Words>4264</Words>
  <Application>Microsoft Office PowerPoint</Application>
  <PresentationFormat>Widescreen</PresentationFormat>
  <Paragraphs>532</Paragraphs>
  <Slides>50</Slides>
  <Notes>38</Notes>
  <HiddenSlides>6</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50</vt:i4>
      </vt:variant>
    </vt:vector>
  </HeadingPairs>
  <TitlesOfParts>
    <vt:vector size="69" baseType="lpstr">
      <vt:lpstr>Arial</vt:lpstr>
      <vt:lpstr>Arial Bold</vt:lpstr>
      <vt:lpstr>Calibri</vt:lpstr>
      <vt:lpstr>Calibri Light</vt:lpstr>
      <vt:lpstr>Georgia</vt:lpstr>
      <vt:lpstr>Helvetica Neue</vt:lpstr>
      <vt:lpstr>Lucida Grande</vt:lpstr>
      <vt:lpstr>Museo 300</vt:lpstr>
      <vt:lpstr>Museo 500</vt:lpstr>
      <vt:lpstr>Proxima Nova</vt:lpstr>
      <vt:lpstr>Raleway</vt:lpstr>
      <vt:lpstr>Roboto</vt:lpstr>
      <vt:lpstr>Source Sans Pro</vt:lpstr>
      <vt:lpstr>Symbol</vt:lpstr>
      <vt:lpstr>Wingdings</vt:lpstr>
      <vt:lpstr>Office Theme</vt:lpstr>
      <vt:lpstr>Powerpoint_template</vt:lpstr>
      <vt:lpstr>4_Office Theme</vt:lpstr>
      <vt:lpstr>3_Office Theme</vt:lpstr>
      <vt:lpstr>PowerPoint Presentation</vt:lpstr>
      <vt:lpstr>Excellence in Headship Learn Interdisciplinary Learning</vt:lpstr>
      <vt:lpstr>Practical Points </vt:lpstr>
      <vt:lpstr>What works in online meetings</vt:lpstr>
      <vt:lpstr>Facilitation team  </vt:lpstr>
      <vt:lpstr>EiH Learn Interdisciplinary Learning  </vt:lpstr>
      <vt:lpstr>That’s me</vt:lpstr>
      <vt:lpstr>Model of Professional Learning</vt:lpstr>
      <vt:lpstr>PowerPoint Presentation</vt:lpstr>
      <vt:lpstr>PowerPoint Presentation</vt:lpstr>
      <vt:lpstr>PowerPoint Presentation</vt:lpstr>
      <vt:lpstr>PowerPoint Presentation</vt:lpstr>
      <vt:lpstr>PowerPoint Presentation</vt:lpstr>
      <vt:lpstr>PowerPoint Presentation</vt:lpstr>
      <vt:lpstr>Renewal or reversion</vt:lpstr>
      <vt:lpstr>PowerPoint Presentation</vt:lpstr>
      <vt:lpstr>PowerPoint Presentation</vt:lpstr>
      <vt:lpstr>Why IDL …. ? How can IDL contribute to  renewal?</vt:lpstr>
      <vt:lpstr>International Council of Education Advisers Report 2018-2020</vt:lpstr>
      <vt:lpstr>PowerPoint Presentation</vt:lpstr>
      <vt:lpstr>     </vt:lpstr>
      <vt:lpstr>  Why? UNCRC  </vt:lpstr>
      <vt:lpstr>  The future of skills and education. Education 2030 OECD </vt:lpstr>
      <vt:lpstr>What is the purpose of education.  Curriculum for Excellence – what is critical to reimagine learning and develop in children and young people for the 21st century?</vt:lpstr>
      <vt:lpstr>PowerPoint Presentation</vt:lpstr>
      <vt:lpstr>Curriculum for Excellence – IDL can reimagine learning </vt:lpstr>
      <vt:lpstr>PowerPoint Presentation</vt:lpstr>
      <vt:lpstr>  What matters?  </vt:lpstr>
      <vt:lpstr>PowerPoint Presentation</vt:lpstr>
      <vt:lpstr>PowerPoint Presentation</vt:lpstr>
      <vt:lpstr>PowerPoint Presentation</vt:lpstr>
      <vt:lpstr>PowerPoint Presentation</vt:lpstr>
      <vt:lpstr>PowerPoint Presentation</vt:lpstr>
      <vt:lpstr>PowerPoint Presentation</vt:lpstr>
      <vt:lpstr>IDL - Do you agree or disagree?</vt:lpstr>
      <vt:lpstr>IDL Diamond nine</vt:lpstr>
      <vt:lpstr>Reflect  What...?    So what...?    Now what...?</vt:lpstr>
      <vt:lpstr>Next session</vt:lpstr>
      <vt:lpstr>PowerPoint Presentation</vt:lpstr>
      <vt:lpstr>Provocations for next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J (Jenny)</dc:creator>
  <cp:lastModifiedBy>Christopher French</cp:lastModifiedBy>
  <cp:revision>307</cp:revision>
  <dcterms:created xsi:type="dcterms:W3CDTF">2020-04-20T20:25:30Z</dcterms:created>
  <dcterms:modified xsi:type="dcterms:W3CDTF">2023-02-21T07:45:36Z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0x0101006551D3D5F53C834E9017995F9887F6EA</vt:lpwstr>
  </property>
  <property fmtid="{D5CDD505-2E9C-101B-9397-08002B2CF9AE}" pid="3" name="MediaServiceImageTags">
    <vt:lpwstr/>
  </property>
</Properties>
</file>