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60" r:id="rId5"/>
    <p:sldMasterId id="2147483648" r:id="rId6"/>
  </p:sldMasterIdLst>
  <p:notesMasterIdLst>
    <p:notesMasterId r:id="rId72"/>
  </p:notesMasterIdLst>
  <p:handoutMasterIdLst>
    <p:handoutMasterId r:id="rId73"/>
  </p:handoutMasterIdLst>
  <p:sldIdLst>
    <p:sldId id="382" r:id="rId7"/>
    <p:sldId id="259" r:id="rId8"/>
    <p:sldId id="385" r:id="rId9"/>
    <p:sldId id="383" r:id="rId10"/>
    <p:sldId id="262" r:id="rId11"/>
    <p:sldId id="371" r:id="rId12"/>
    <p:sldId id="305" r:id="rId13"/>
    <p:sldId id="315" r:id="rId14"/>
    <p:sldId id="316" r:id="rId15"/>
    <p:sldId id="392" r:id="rId16"/>
    <p:sldId id="394" r:id="rId17"/>
    <p:sldId id="393" r:id="rId18"/>
    <p:sldId id="264" r:id="rId19"/>
    <p:sldId id="405" r:id="rId20"/>
    <p:sldId id="396" r:id="rId21"/>
    <p:sldId id="395" r:id="rId22"/>
    <p:sldId id="267" r:id="rId23"/>
    <p:sldId id="309" r:id="rId24"/>
    <p:sldId id="266" r:id="rId25"/>
    <p:sldId id="304" r:id="rId26"/>
    <p:sldId id="271" r:id="rId27"/>
    <p:sldId id="310" r:id="rId28"/>
    <p:sldId id="398" r:id="rId29"/>
    <p:sldId id="399" r:id="rId30"/>
    <p:sldId id="344" r:id="rId31"/>
    <p:sldId id="275" r:id="rId32"/>
    <p:sldId id="276" r:id="rId33"/>
    <p:sldId id="270" r:id="rId34"/>
    <p:sldId id="411" r:id="rId35"/>
    <p:sldId id="412" r:id="rId36"/>
    <p:sldId id="409" r:id="rId37"/>
    <p:sldId id="374" r:id="rId38"/>
    <p:sldId id="386" r:id="rId39"/>
    <p:sldId id="400" r:id="rId40"/>
    <p:sldId id="360" r:id="rId41"/>
    <p:sldId id="361" r:id="rId42"/>
    <p:sldId id="354" r:id="rId43"/>
    <p:sldId id="353" r:id="rId44"/>
    <p:sldId id="375" r:id="rId45"/>
    <p:sldId id="329" r:id="rId46"/>
    <p:sldId id="401" r:id="rId47"/>
    <p:sldId id="349" r:id="rId48"/>
    <p:sldId id="335" r:id="rId49"/>
    <p:sldId id="379" r:id="rId50"/>
    <p:sldId id="336" r:id="rId51"/>
    <p:sldId id="380" r:id="rId52"/>
    <p:sldId id="330" r:id="rId53"/>
    <p:sldId id="331" r:id="rId54"/>
    <p:sldId id="332" r:id="rId55"/>
    <p:sldId id="333" r:id="rId56"/>
    <p:sldId id="320" r:id="rId57"/>
    <p:sldId id="319" r:id="rId58"/>
    <p:sldId id="323" r:id="rId59"/>
    <p:sldId id="324" r:id="rId60"/>
    <p:sldId id="347" r:id="rId61"/>
    <p:sldId id="408" r:id="rId62"/>
    <p:sldId id="350" r:id="rId63"/>
    <p:sldId id="404" r:id="rId64"/>
    <p:sldId id="387" r:id="rId65"/>
    <p:sldId id="388" r:id="rId66"/>
    <p:sldId id="389" r:id="rId67"/>
    <p:sldId id="390" r:id="rId68"/>
    <p:sldId id="391" r:id="rId69"/>
    <p:sldId id="406" r:id="rId70"/>
    <p:sldId id="407" r:id="rId7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6F776-62EF-4A43-AD81-0CDCB1BBC9BE}" v="1" dt="2021-07-07T08:07:30.299"/>
    <p1510:client id="{5465E449-F5A8-4BD3-A0A4-C4AC63886447}" v="1" dt="2021-04-30T11:19:51.316"/>
    <p1510:client id="{7F0C7752-9512-1AD9-D05A-1F309CEC3F91}" v="11" dt="2022-10-05T09:57:38.492"/>
    <p1510:client id="{9B872CDA-98EB-A3BB-456A-4FD3AE06DB60}" v="9" dt="2022-10-04T15:21:04.481"/>
    <p1510:client id="{A5BC1A6D-B88A-5C08-B298-660046FEC226}" v="169" dt="2022-10-05T09:06:28.681"/>
    <p1510:client id="{A6E149EC-C6DC-436E-B442-CF55D6BD1452}" v="1" dt="2023-02-07T13:17:38.596"/>
    <p1510:client id="{A9B6FF9B-0787-43DD-A32A-F530B3828456}" v="18" dt="2023-01-23T14:30:07.809"/>
    <p1510:client id="{C5D7DC11-B737-450E-82E2-97FC51A30347}" v="615" dt="2023-01-23T15:34:26.582"/>
    <p1510:client id="{D202D996-4F3C-4A9B-858A-E81E859E4955}" v="490" dt="2021-04-30T13:45:22.637"/>
    <p1510:client id="{E7C853E5-45B7-4A60-866E-23860C5F1CAB}" v="544" dt="2023-01-25T10:18:58.906"/>
    <p1510:client id="{E7CEA91E-40EE-44A5-A1C6-15D34CBDCF2E}" v="127" dt="2023-01-24T09:51:59.092"/>
    <p1510:client id="{EAD593AB-385E-FD6C-43ED-70DD40C3E09E}" v="114" dt="2022-10-04T14:32:18.176"/>
    <p1510:client id="{F65A5FBC-2992-91D4-976A-6177BD8C8BFD}" v="1" dt="2022-09-13T09:16:08.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897" autoAdjust="0"/>
    <p:restoredTop sz="83115" autoAdjust="0"/>
  </p:normalViewPr>
  <p:slideViewPr>
    <p:cSldViewPr snapToGrid="0">
      <p:cViewPr varScale="1">
        <p:scale>
          <a:sx n="95" d="100"/>
          <a:sy n="95" d="100"/>
        </p:scale>
        <p:origin x="396" y="66"/>
      </p:cViewPr>
      <p:guideLst/>
    </p:cSldViewPr>
  </p:slideViewPr>
  <p:outlineViewPr>
    <p:cViewPr>
      <p:scale>
        <a:sx n="33" d="100"/>
        <a:sy n="33" d="100"/>
      </p:scale>
      <p:origin x="0" y="-6756"/>
    </p:cViewPr>
  </p:outlineViewPr>
  <p:notesTextViewPr>
    <p:cViewPr>
      <p:scale>
        <a:sx n="1" d="1"/>
        <a:sy n="1" d="1"/>
      </p:scale>
      <p:origin x="0" y="0"/>
    </p:cViewPr>
  </p:notesTextViewPr>
  <p:sorterViewPr>
    <p:cViewPr>
      <p:scale>
        <a:sx n="100" d="100"/>
        <a:sy n="100" d="100"/>
      </p:scale>
      <p:origin x="0" y="-6348"/>
    </p:cViewPr>
  </p:sorterViewPr>
  <p:notesViewPr>
    <p:cSldViewPr snapToGrid="0">
      <p:cViewPr varScale="1">
        <p:scale>
          <a:sx n="51" d="100"/>
          <a:sy n="51"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8199125-9CD0-4FDA-8AE5-99FDABD7AD57}" type="datetimeFigureOut">
              <a:rPr lang="en-GB" smtClean="0"/>
              <a:t>08/02/2023</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4C08DCC-B19A-4090-B073-BDA90551E19C}" type="slidenum">
              <a:rPr lang="en-GB" smtClean="0"/>
              <a:t>‹#›</a:t>
            </a:fld>
            <a:endParaRPr lang="en-GB"/>
          </a:p>
        </p:txBody>
      </p:sp>
    </p:spTree>
    <p:extLst>
      <p:ext uri="{BB962C8B-B14F-4D97-AF65-F5344CB8AC3E}">
        <p14:creationId xmlns:p14="http://schemas.microsoft.com/office/powerpoint/2010/main" val="3648719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idx="1"/>
          </p:nvPr>
        </p:nvSpPr>
        <p:spPr>
          <a:xfrm>
            <a:off x="3850445" y="1"/>
            <a:ext cx="2945659" cy="498056"/>
          </a:xfrm>
          <a:prstGeom prst="rect">
            <a:avLst/>
          </a:prstGeom>
        </p:spPr>
        <p:txBody>
          <a:bodyPr vert="horz" lIns="91432" tIns="45716" rIns="91432" bIns="45716" rtlCol="0"/>
          <a:lstStyle>
            <a:lvl1pPr algn="r">
              <a:defRPr sz="1200"/>
            </a:lvl1pPr>
          </a:lstStyle>
          <a:p>
            <a:fld id="{71B9374B-8F55-4928-A06D-D19ED1D24593}" type="datetimeFigureOut">
              <a:rPr lang="en-GB" smtClean="0"/>
              <a:t>08/02/2023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32" tIns="45716" rIns="91432" bIns="4571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6"/>
            <a:ext cx="2945659" cy="498055"/>
          </a:xfrm>
          <a:prstGeom prst="rect">
            <a:avLst/>
          </a:prstGeom>
        </p:spPr>
        <p:txBody>
          <a:bodyPr vert="horz" lIns="91432" tIns="45716" rIns="91432"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28586"/>
            <a:ext cx="2945659" cy="498055"/>
          </a:xfrm>
          <a:prstGeom prst="rect">
            <a:avLst/>
          </a:prstGeom>
        </p:spPr>
        <p:txBody>
          <a:bodyPr vert="horz" lIns="91432" tIns="45716" rIns="91432" bIns="45716" rtlCol="0" anchor="b"/>
          <a:lstStyle>
            <a:lvl1pPr algn="r">
              <a:defRPr sz="1200"/>
            </a:lvl1pPr>
          </a:lstStyle>
          <a:p>
            <a:fld id="{C53ED292-31C9-4441-B00E-26488434F4E1}" type="slidenum">
              <a:rPr lang="en-GB" smtClean="0"/>
              <a:t>‹#›</a:t>
            </a:fld>
            <a:endParaRPr lang="en-GB"/>
          </a:p>
        </p:txBody>
      </p:sp>
    </p:spTree>
    <p:extLst>
      <p:ext uri="{BB962C8B-B14F-4D97-AF65-F5344CB8AC3E}">
        <p14:creationId xmlns:p14="http://schemas.microsoft.com/office/powerpoint/2010/main" val="160904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tcs.org.uk/about-us/ethics-and-the-teaching-profession/ethics-provocation-videos-and-roundtabl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ecdbetterlifeindex.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v.scot/binaries/content/documents/govscot/publications/independent-report/2022/03/putting-learners-centre-towards-future-vision-scottish-education/documents/putting-learners-centre-towards-future-vision-scottish-education/putting-learners-centre-towards-future-vision-scottish-education/govscot%3Adocument/putting-learners-centre-towards-future-vision-scottish-education.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gtcs.org.uk/about-us/ethics-and-the-teaching-profession/ethics-provocation-videos-and-roundtabl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rpriestley.wordpress.com/2022/10/19/some-thoughts-on-scotlands-education-reform-agenda-a-contribution-to-the-national-discussion-on-educa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cotlandscurriculum.sco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8X_5U_QkPY&amp;t=15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ducation.gov.scot/improvement/learning-resources/resources-to-support-the-refreshed-curriculum-for-excellence-narrative/?msclkid=275b3076cf9e11ec9e0e3c0c778dbf9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ducation.gov.scot/media/fyhfck3p/education-scotland-notosh-exploring-the-four-capacities-october-2022.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ducation.gov.scot/media/fyhfck3p/education-scotland-notosh-exploring-the-four-capacities-october-2022.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ducation.gov.scot/improvement/learning-resources/curriculum-design-toolkit/"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ducation.gov.scot/media/umcks1b0/nih293-essential-tools.pdf" TargetMode="External"/><Relationship Id="rId4" Type="http://schemas.openxmlformats.org/officeDocument/2006/relationships/hyperlink" Target="https://education.gov.scot/media/wocil1wq/nih293-understanding-the-learners.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ducation.gov.scot/improvement/self-evaluation/imagine-if-approaching-the-curriculum-creativel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youtube.com/watch?v=nPEuSkmteWc"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skillsdevelopmentscotland.co.uk/what-we-do/skills-planning-alignment/regional-skills-assessment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8C683-9137-4122-84BD-5AA5692D6A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363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Knowledge</a:t>
            </a:r>
            <a:r>
              <a:rPr lang="en-GB" baseline="0" dirty="0"/>
              <a:t> v skills Dr Joe Smith ‘The Ethics of </a:t>
            </a:r>
            <a:r>
              <a:rPr lang="en-GB" baseline="0" dirty="0" err="1"/>
              <a:t>Knowldege</a:t>
            </a:r>
            <a:r>
              <a:rPr lang="en-GB" baseline="0" dirty="0"/>
              <a:t>’ on GTCS Ethics Provocation Video </a:t>
            </a:r>
            <a:r>
              <a:rPr lang="en-GB" dirty="0">
                <a:hlinkClick r:id="rId3"/>
              </a:rPr>
              <a:t>Ethics provocation videos and roundtables - The General Teaching Council for Scotland (gtcs.org.uk)</a:t>
            </a:r>
            <a:endParaRPr lang="en-GB" dirty="0"/>
          </a:p>
          <a:p>
            <a:endParaRPr lang="en-GB" dirty="0"/>
          </a:p>
          <a:p>
            <a:r>
              <a:rPr lang="en-GB" b="1" dirty="0"/>
              <a:t>Powerful</a:t>
            </a:r>
            <a:r>
              <a:rPr lang="en-GB" b="1" baseline="0" dirty="0"/>
              <a:t> Knowledge</a:t>
            </a:r>
            <a:r>
              <a:rPr lang="en-GB" dirty="0"/>
              <a:t> </a:t>
            </a:r>
            <a:r>
              <a:rPr lang="en-GB" b="1" dirty="0"/>
              <a:t>(Essential Knowledge)</a:t>
            </a:r>
            <a:r>
              <a:rPr lang="en-GB" dirty="0"/>
              <a:t> Professor</a:t>
            </a:r>
            <a:r>
              <a:rPr lang="en-GB" baseline="0" dirty="0"/>
              <a:t> Michael Young</a:t>
            </a:r>
            <a:endParaRPr lang="en-GB" baseline="0" dirty="0">
              <a:cs typeface="Calibri"/>
            </a:endParaRPr>
          </a:p>
          <a:p>
            <a:r>
              <a:rPr lang="en-GB" dirty="0">
                <a:hlinkClick r:id="rId3"/>
              </a:rPr>
              <a:t>Ethics provocation videos and roundtables - The General Teaching Council for Scotland (gtcs.org.uk)</a:t>
            </a:r>
            <a:endParaRPr lang="en-GB"/>
          </a:p>
          <a:p>
            <a:r>
              <a:rPr lang="en-GB" dirty="0"/>
              <a:t>Ethics of Knowledge in Curriculum Design. Dr Joe Smith</a:t>
            </a:r>
            <a:endParaRPr lang="en-GB" dirty="0">
              <a:cs typeface="Calibri"/>
            </a:endParaRPr>
          </a:p>
          <a:p>
            <a:pPr>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Sense making, capacity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Strengthened ‘middle tier’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Trust</a:t>
            </a:r>
          </a:p>
          <a:p>
            <a:endParaRPr lang="en-GB" dirty="0"/>
          </a:p>
        </p:txBody>
      </p:sp>
      <p:sp>
        <p:nvSpPr>
          <p:cNvPr id="4" name="Slide Number Placeholder 3"/>
          <p:cNvSpPr>
            <a:spLocks noGrp="1"/>
          </p:cNvSpPr>
          <p:nvPr>
            <p:ph type="sldNum" sz="quarter" idx="10"/>
          </p:nvPr>
        </p:nvSpPr>
        <p:spPr/>
        <p:txBody>
          <a:bodyPr/>
          <a:lstStyle/>
          <a:p>
            <a:fld id="{C53ED292-31C9-4441-B00E-26488434F4E1}" type="slidenum">
              <a:rPr lang="en-GB" smtClean="0"/>
              <a:t>11</a:t>
            </a:fld>
            <a:endParaRPr lang="en-GB"/>
          </a:p>
        </p:txBody>
      </p:sp>
    </p:spTree>
    <p:extLst>
      <p:ext uri="{BB962C8B-B14F-4D97-AF65-F5344CB8AC3E}">
        <p14:creationId xmlns:p14="http://schemas.microsoft.com/office/powerpoint/2010/main" val="278890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a:t>
            </a:r>
            <a:r>
              <a:rPr lang="en-GB" baseline="0" dirty="0"/>
              <a:t> for Aberdeen – </a:t>
            </a:r>
            <a:endParaRPr lang="en-US" dirty="0"/>
          </a:p>
          <a:p>
            <a:r>
              <a:rPr lang="en-GB" dirty="0">
                <a:cs typeface="Calibri"/>
              </a:rPr>
              <a:t>P&amp;J Live (15,000 venue), oil, gas &amp; green transition, refurbished city centre, your own community (community capital)</a:t>
            </a:r>
            <a:endParaRPr lang="en-GB" dirty="0"/>
          </a:p>
          <a:p>
            <a:r>
              <a:rPr lang="en-GB" baseline="0" dirty="0"/>
              <a:t>if you wanted to, participants could add ideas to a post it and collate and put on a wall – visual to remind importance of own contexts and the opportunities within it.</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8FFBFF37-5C9A-4EBF-885F-D7819EC4E3A8}" type="slidenum">
              <a:rPr lang="en-GB" smtClean="0"/>
              <a:t>12</a:t>
            </a:fld>
            <a:endParaRPr lang="en-GB" dirty="0"/>
          </a:p>
        </p:txBody>
      </p:sp>
    </p:spTree>
    <p:extLst>
      <p:ext uri="{BB962C8B-B14F-4D97-AF65-F5344CB8AC3E}">
        <p14:creationId xmlns:p14="http://schemas.microsoft.com/office/powerpoint/2010/main" val="1975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dirty="0"/>
              <a:t>Background to the Refreshed narrative on Scotland’s Curriculum – advice from the OECD http://www.oecd.org/education/school/Improving-Schools-in-Scotland-An-OECD-Perspective.pdf</a:t>
            </a:r>
          </a:p>
          <a:p>
            <a:endParaRPr lang="en-GB" dirty="0"/>
          </a:p>
          <a:p>
            <a:pPr marL="171450" indent="-171450">
              <a:buFont typeface="Arial" panose="020B0604020202020204" pitchFamily="34" charset="0"/>
              <a:buChar char="•"/>
            </a:pPr>
            <a:r>
              <a:rPr lang="en-GB" dirty="0"/>
              <a:t>“</a:t>
            </a:r>
            <a:r>
              <a:rPr lang="en-GB" dirty="0" err="1"/>
              <a:t>CfE</a:t>
            </a:r>
            <a:r>
              <a:rPr lang="en-GB" dirty="0"/>
              <a:t> is at a “watershed” moment. There has been a decade of patient work to put in place the full curriculum programme. That programme implementation process is nearing completion and this represents a prime opportunity boldly to enter a new phase.  </a:t>
            </a:r>
          </a:p>
          <a:p>
            <a:pPr marL="171450" indent="-171450">
              <a:buFont typeface="Arial" panose="020B0604020202020204" pitchFamily="34" charset="0"/>
              <a:buChar char="•"/>
            </a:pPr>
            <a:r>
              <a:rPr lang="en-GB" dirty="0"/>
              <a:t>The curriculum in Scotland has traditionally been implemented through consensus.</a:t>
            </a:r>
          </a:p>
          <a:p>
            <a:pPr marL="171450" indent="-171450">
              <a:buFont typeface="Arial" panose="020B0604020202020204" pitchFamily="34" charset="0"/>
              <a:buChar char="•"/>
            </a:pPr>
            <a:r>
              <a:rPr lang="en-GB" dirty="0"/>
              <a:t>There has been coordination with other organisations to build system alignment and coherence, fitted to implementing </a:t>
            </a:r>
            <a:r>
              <a:rPr lang="en-GB" dirty="0" err="1"/>
              <a:t>CfE</a:t>
            </a:r>
            <a:r>
              <a:rPr lang="en-GB" dirty="0"/>
              <a:t> as a Scotland-wide curriculum programme. </a:t>
            </a:r>
          </a:p>
          <a:p>
            <a:pPr marL="171450" indent="-171450">
              <a:buFont typeface="Arial" panose="020B0604020202020204" pitchFamily="34" charset="0"/>
              <a:buChar char="•"/>
            </a:pPr>
            <a:r>
              <a:rPr lang="en-GB" dirty="0"/>
              <a:t>There is need now for a bold approach that moves beyond system management in a new dynamic nearer to teaching and learning.”</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Recommendations</a:t>
            </a:r>
          </a:p>
          <a:p>
            <a:pPr marL="171450" indent="-171450">
              <a:buFont typeface="Arial" panose="020B0604020202020204" pitchFamily="34" charset="0"/>
              <a:buChar char="•"/>
            </a:pPr>
            <a:r>
              <a:rPr lang="en-GB" dirty="0"/>
              <a:t>Develop metrics that do justice to the full range of </a:t>
            </a:r>
            <a:r>
              <a:rPr lang="en-GB" dirty="0" err="1"/>
              <a:t>CfE</a:t>
            </a:r>
            <a:r>
              <a:rPr lang="en-GB" dirty="0"/>
              <a:t> capacities informing a bold understanding of quality and equity. </a:t>
            </a:r>
          </a:p>
          <a:p>
            <a:pPr marL="171450" indent="-171450">
              <a:buFont typeface="Arial" panose="020B0604020202020204" pitchFamily="34" charset="0"/>
              <a:buChar char="•"/>
            </a:pPr>
            <a:r>
              <a:rPr lang="en-GB" dirty="0"/>
              <a:t>Create a new narrative for the Curriculum for Excellence. </a:t>
            </a:r>
          </a:p>
          <a:p>
            <a:pPr marL="171450" indent="-171450">
              <a:buFont typeface="Arial" panose="020B0604020202020204" pitchFamily="34" charset="0"/>
              <a:buChar char="•"/>
            </a:pPr>
            <a:r>
              <a:rPr lang="en-GB" dirty="0"/>
              <a:t>Strengthen the professional leadership of </a:t>
            </a:r>
            <a:r>
              <a:rPr lang="en-GB" dirty="0" err="1"/>
              <a:t>CfE</a:t>
            </a:r>
            <a:r>
              <a:rPr lang="en-GB" dirty="0"/>
              <a:t> and the “middle”. • </a:t>
            </a:r>
          </a:p>
          <a:p>
            <a:pPr marL="171450" indent="-171450">
              <a:buFont typeface="Arial" panose="020B0604020202020204" pitchFamily="34" charset="0"/>
              <a:buChar char="•"/>
            </a:pPr>
            <a:r>
              <a:rPr lang="en-GB" dirty="0"/>
              <a:t>Simplify and clarify core guidance, including in the definitions of what constitutes the Curriculum for Excellence.</a:t>
            </a:r>
          </a:p>
          <a:p>
            <a:pPr marL="171450" indent="-171450">
              <a:buFont typeface="Arial" panose="020B0604020202020204" pitchFamily="34" charset="0"/>
              <a:buChar char="•"/>
            </a:pPr>
            <a:r>
              <a:rPr lang="en-GB" dirty="0"/>
              <a:t>Focus on the quality of implementation</a:t>
            </a:r>
          </a:p>
          <a:p>
            <a:endParaRPr lang="en-GB" dirty="0"/>
          </a:p>
          <a:p>
            <a:r>
              <a:rPr lang="en-GB" dirty="0" err="1"/>
              <a:t>CfE</a:t>
            </a:r>
            <a:r>
              <a:rPr lang="en-GB" baseline="0" dirty="0"/>
              <a:t> and the approach taken is widely admired by other systems across the world. There is great interest shown in the notions of curriculum flexibility from systems that do not have this</a:t>
            </a:r>
            <a:endParaRPr lang="en-GB" dirty="0"/>
          </a:p>
          <a:p>
            <a:endParaRPr lang="en-GB" dirty="0"/>
          </a:p>
          <a:p>
            <a:r>
              <a:rPr lang="en-GB" dirty="0"/>
              <a:t>The Organisation for Economic Co-operation and Development (OECD) is an international organisation that works to build better policies for </a:t>
            </a:r>
            <a:r>
              <a:rPr lang="en-GB" dirty="0">
                <a:hlinkClick r:id="rId3"/>
              </a:rPr>
              <a:t>better lives</a:t>
            </a:r>
            <a:r>
              <a:rPr lang="en-GB" dirty="0"/>
              <a:t>. Our goal is to shape policies that foster prosperity, equality, opportunity and well-being for all. We draw on almost 60 years of experience and insights to better prepare the world of tomorrow.</a:t>
            </a:r>
          </a:p>
        </p:txBody>
      </p:sp>
      <p:sp>
        <p:nvSpPr>
          <p:cNvPr id="4" name="Slide Number Placeholder 3"/>
          <p:cNvSpPr>
            <a:spLocks noGrp="1"/>
          </p:cNvSpPr>
          <p:nvPr>
            <p:ph type="sldNum" sz="quarter" idx="10"/>
          </p:nvPr>
        </p:nvSpPr>
        <p:spPr/>
        <p:txBody>
          <a:bodyPr/>
          <a:lstStyle/>
          <a:p>
            <a:fld id="{1238C683-9137-4122-84BD-5AA5692D6AF0}" type="slidenum">
              <a:rPr lang="en-GB" smtClean="0"/>
              <a:t>13</a:t>
            </a:fld>
            <a:endParaRPr lang="en-GB"/>
          </a:p>
        </p:txBody>
      </p:sp>
    </p:spTree>
    <p:extLst>
      <p:ext uri="{BB962C8B-B14F-4D97-AF65-F5344CB8AC3E}">
        <p14:creationId xmlns:p14="http://schemas.microsoft.com/office/powerpoint/2010/main" val="1132864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1.1 Re-assess Curriculum for Excellence’s (</a:t>
            </a:r>
            <a:r>
              <a:rPr lang="en-GB" b="1" dirty="0" err="1"/>
              <a:t>CfE</a:t>
            </a:r>
            <a:r>
              <a:rPr lang="en-GB" b="1" dirty="0"/>
              <a:t>) aspirational vision against emerging trends in education </a:t>
            </a:r>
            <a:r>
              <a:rPr lang="en-GB" dirty="0"/>
              <a:t>to take account of evolutions in education and society: Scotland should consider updates to some of its vision’s core elements and their implications for practice, in particular the role of knowledge in </a:t>
            </a:r>
            <a:r>
              <a:rPr lang="en-GB" dirty="0" err="1"/>
              <a:t>CfE</a:t>
            </a:r>
            <a:r>
              <a:rPr lang="en-GB" dirty="0"/>
              <a:t>; and define indicators aligned to the vision to help understand students’ progress across all four capacities set out in </a:t>
            </a:r>
            <a:r>
              <a:rPr lang="en-GB" dirty="0" err="1"/>
              <a:t>CfE</a:t>
            </a:r>
            <a:r>
              <a:rPr lang="en-GB" dirty="0"/>
              <a:t>.</a:t>
            </a:r>
          </a:p>
          <a:p>
            <a:r>
              <a:rPr lang="en-GB" b="1" dirty="0">
                <a:cs typeface="Calibri"/>
              </a:rPr>
              <a:t>1.2 </a:t>
            </a:r>
            <a:r>
              <a:rPr lang="en-GB" b="1" dirty="0"/>
              <a:t>Find a better balance between breadth and depth of learning throughout </a:t>
            </a:r>
            <a:r>
              <a:rPr lang="en-GB" b="1" dirty="0" err="1"/>
              <a:t>CfE</a:t>
            </a:r>
            <a:r>
              <a:rPr lang="en-GB" b="1" dirty="0"/>
              <a:t> to deliver Scotland’s commitment to providing all learners with a rich learning experience throughout school education</a:t>
            </a:r>
            <a:r>
              <a:rPr lang="en-GB" dirty="0"/>
              <a:t>: Scotland could consider how the design of </a:t>
            </a:r>
            <a:r>
              <a:rPr lang="en-GB" dirty="0" err="1"/>
              <a:t>CfE</a:t>
            </a:r>
            <a:r>
              <a:rPr lang="en-GB" dirty="0"/>
              <a:t> can better help learners consolidate a common base of knowledge, skills and attitudes by the end of BGE, and nurture and hone this base for them to progress seamlessly through Senior Phase and the choices its offers</a:t>
            </a:r>
          </a:p>
          <a:p>
            <a:r>
              <a:rPr lang="en-GB" b="1" dirty="0"/>
              <a:t>1.3. Adapt the Senior Phase to match the vision of </a:t>
            </a:r>
            <a:r>
              <a:rPr lang="en-GB" b="1" dirty="0" err="1"/>
              <a:t>CfE</a:t>
            </a:r>
            <a:r>
              <a:rPr lang="en-GB" b="1" dirty="0"/>
              <a:t> </a:t>
            </a:r>
            <a:r>
              <a:rPr lang="en-GB" dirty="0"/>
              <a:t>Scotland could consider adapting the pedagogical and assessment practices and the structure of learning pathways in the Senior Phase to enhance learners’ experience of upper-secondary education and help them develop </a:t>
            </a:r>
            <a:r>
              <a:rPr lang="en-GB" dirty="0" err="1"/>
              <a:t>CfE’s</a:t>
            </a:r>
            <a:r>
              <a:rPr lang="en-GB" dirty="0"/>
              <a:t> four capacities continuously.</a:t>
            </a:r>
          </a:p>
          <a:p>
            <a:r>
              <a:rPr lang="en-GB" b="1" dirty="0"/>
              <a:t>1.4. Continue building curricular capacity at various levels of the system using research </a:t>
            </a:r>
            <a:r>
              <a:rPr lang="en-GB" dirty="0"/>
              <a:t>By developing the environment of curriculum design support around schools, including in supporting exchange and collaboration between practitioners for curriculum design and experimentation within and across schools; and collaboration between schools and universities.</a:t>
            </a:r>
            <a:endParaRPr lang="en-GB" dirty="0">
              <a:cs typeface="Calibri"/>
            </a:endParaRPr>
          </a:p>
          <a:p>
            <a:endParaRPr lang="en-GB" dirty="0">
              <a:cs typeface="Calibri"/>
            </a:endParaRPr>
          </a:p>
          <a:p>
            <a:r>
              <a:rPr lang="en-GB" dirty="0">
                <a:cs typeface="Calibri"/>
              </a:rPr>
              <a:t>SG Response</a:t>
            </a:r>
          </a:p>
          <a:p>
            <a:r>
              <a:rPr lang="en-GB" dirty="0">
                <a:cs typeface="Calibri"/>
              </a:rPr>
              <a:t>1.1 </a:t>
            </a:r>
            <a:r>
              <a:rPr lang="en-GB" b="1" dirty="0"/>
              <a:t>Initial SG response</a:t>
            </a:r>
            <a:endParaRPr lang="en-US" dirty="0">
              <a:cs typeface="Calibri" panose="020F0502020204030204"/>
            </a:endParaRPr>
          </a:p>
          <a:p>
            <a:pPr marL="171450" indent="-171450">
              <a:buFont typeface="Arial"/>
              <a:buChar char="•"/>
            </a:pPr>
            <a:r>
              <a:rPr lang="en-GB" b="1" dirty="0"/>
              <a:t>ACCEPT:</a:t>
            </a:r>
            <a:r>
              <a:rPr lang="en-GB" dirty="0"/>
              <a:t> We will work with Education Scotland, SQA, the teaching profession, learners, parents and other key partners to build on the work undertaken in 2019 to refresh Scotland’s curriculum narrative. This will include re-examining core elements of its vision to take account of 20 years of curriculum design and delivery, and wider educational developments.</a:t>
            </a:r>
            <a:endParaRPr lang="en-US" dirty="0"/>
          </a:p>
          <a:p>
            <a:pPr marL="171450" indent="-171450">
              <a:buFont typeface="Arial"/>
              <a:buChar char="•"/>
            </a:pPr>
            <a:r>
              <a:rPr lang="en-GB" dirty="0"/>
              <a:t>We will work with stakeholders to ensure the role of knowledge, skills and attitudes are more explicit and better integrated in the capabilities and attributes of the four capacities, to help understand learners progress.</a:t>
            </a:r>
          </a:p>
          <a:p>
            <a:r>
              <a:rPr lang="en-GB" dirty="0">
                <a:cs typeface="Calibri"/>
              </a:rPr>
              <a:t>1.2 </a:t>
            </a:r>
            <a:r>
              <a:rPr lang="en-GB" b="1" dirty="0"/>
              <a:t>Initial SG response</a:t>
            </a:r>
            <a:endParaRPr lang="en-US" dirty="0">
              <a:cs typeface="Calibri" panose="020F0502020204030204"/>
            </a:endParaRPr>
          </a:p>
          <a:p>
            <a:pPr marL="171450" indent="-171450">
              <a:buFont typeface="Arial"/>
              <a:buChar char="•"/>
            </a:pPr>
            <a:r>
              <a:rPr lang="en-GB" b="1" dirty="0"/>
              <a:t>ACCEPT</a:t>
            </a:r>
            <a:r>
              <a:rPr lang="en-GB" dirty="0"/>
              <a:t>: We will work with partners including teachers, parents, young people, academics, and all parts of the system to find the point of balance between breadth and depth, considering how this evolves through the learner journey from the broad general education towards more knowledge and discipline based courses in the senior phase. We will provide guidance which supports schools to develop an approach which will work in their context.</a:t>
            </a:r>
            <a:endParaRPr lang="en-GB" dirty="0">
              <a:cs typeface="Calibri"/>
            </a:endParaRPr>
          </a:p>
          <a:p>
            <a:r>
              <a:rPr lang="en-GB" dirty="0">
                <a:cs typeface="Calibri"/>
              </a:rPr>
              <a:t>1.3 </a:t>
            </a:r>
            <a:r>
              <a:rPr lang="en-GB" b="1" dirty="0"/>
              <a:t>Initial SG response</a:t>
            </a:r>
            <a:endParaRPr lang="en-US" dirty="0">
              <a:cs typeface="Calibri" panose="020F0502020204030204"/>
            </a:endParaRPr>
          </a:p>
          <a:p>
            <a:pPr marL="171450" indent="-171450">
              <a:buFont typeface="Arial"/>
              <a:buChar char="•"/>
            </a:pPr>
            <a:r>
              <a:rPr lang="en-GB" b="1" dirty="0"/>
              <a:t>ACCEPT</a:t>
            </a:r>
            <a:r>
              <a:rPr lang="en-GB" dirty="0"/>
              <a:t>: The Scottish Government will build on the work undertaken in 2018 on the Learner Journey and subsequent discussions at the Education and Skills Committee in 2019/20.  Specifically it will update senior phase approaches and learner pathways in order to enhance learners’ experiences across the four capacities of Scotland’s curriculum. This will include reviewing and updating guidance on learning and teaching and assessment practices where appropriate.</a:t>
            </a:r>
          </a:p>
          <a:p>
            <a:pPr>
              <a:buFont typeface="Arial"/>
              <a:buChar char="•"/>
            </a:pPr>
            <a:r>
              <a:rPr lang="en-GB" b="1" dirty="0"/>
              <a:t>1.4 Initial SG response</a:t>
            </a:r>
            <a:endParaRPr lang="en-GB" dirty="0"/>
          </a:p>
          <a:p>
            <a:pPr>
              <a:buFont typeface="Arial"/>
              <a:buChar char="•"/>
            </a:pPr>
            <a:r>
              <a:rPr lang="en-GB" b="1" dirty="0"/>
              <a:t>ACCEPT</a:t>
            </a:r>
            <a:r>
              <a:rPr lang="en-GB" dirty="0"/>
              <a:t>: Teachers should be supported to take innovative decisions about the curriculum, based on the findings of relevant research and methods such as professional enquiry. Actions to support this will include reducing class contact time (see Recommendation 3.1), supporting ever greater collaboration between teachers and schools through regional improvement collaboratives and intensifying school empowerment.</a:t>
            </a:r>
            <a:endParaRPr lang="en-GB" dirty="0">
              <a:cs typeface="Calibri"/>
            </a:endParaRPr>
          </a:p>
          <a:p>
            <a:pPr>
              <a:buFont typeface="Arial"/>
              <a:buChar char="•"/>
            </a:pPr>
            <a:r>
              <a:rPr lang="en-GB" dirty="0"/>
              <a:t>We will also consider whether existing professional learning in terms of curriculum can be enhanced while exploring how we can expand colleges and universities’ interaction with schools.</a:t>
            </a:r>
            <a:endParaRPr lang="en-GB" dirty="0">
              <a:cs typeface="Calibri"/>
            </a:endParaRPr>
          </a:p>
          <a:p>
            <a:pPr marL="171450" indent="-171450">
              <a:buFont typeface="Arial"/>
              <a:buChar char="•"/>
            </a:pPr>
            <a:endParaRPr lang="en-GB" dirty="0">
              <a:cs typeface="Calibri"/>
            </a:endParaRPr>
          </a:p>
        </p:txBody>
      </p:sp>
      <p:sp>
        <p:nvSpPr>
          <p:cNvPr id="4" name="Slide Number Placeholder 3"/>
          <p:cNvSpPr>
            <a:spLocks noGrp="1"/>
          </p:cNvSpPr>
          <p:nvPr>
            <p:ph type="sldNum" sz="quarter" idx="10"/>
          </p:nvPr>
        </p:nvSpPr>
        <p:spPr/>
        <p:txBody>
          <a:bodyPr/>
          <a:lstStyle/>
          <a:p>
            <a:fld id="{C53ED292-31C9-4441-B00E-26488434F4E1}" type="slidenum">
              <a:rPr lang="en-GB" smtClean="0"/>
              <a:t>14</a:t>
            </a:fld>
            <a:endParaRPr lang="en-GB"/>
          </a:p>
        </p:txBody>
      </p:sp>
    </p:spTree>
    <p:extLst>
      <p:ext uri="{BB962C8B-B14F-4D97-AF65-F5344CB8AC3E}">
        <p14:creationId xmlns:p14="http://schemas.microsoft.com/office/powerpoint/2010/main" val="88367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mn-lt"/>
              </a:rPr>
              <a:t>CFE is an intended rather than an ENACTED curriculum- </a:t>
            </a:r>
            <a:r>
              <a:rPr lang="en-GB" dirty="0"/>
              <a:t>Andreas </a:t>
            </a:r>
            <a:r>
              <a:rPr lang="en-GB" dirty="0" err="1"/>
              <a:t>Schleicher</a:t>
            </a:r>
            <a:r>
              <a:rPr lang="en-GB" dirty="0"/>
              <a:t> OECD</a:t>
            </a:r>
            <a:br>
              <a:rPr lang="en-GB" dirty="0">
                <a:cs typeface="+mn-lt"/>
              </a:rPr>
            </a:br>
            <a:r>
              <a:rPr lang="en-GB" dirty="0"/>
              <a:t> </a:t>
            </a:r>
            <a:r>
              <a:rPr lang="en-GB" sz="1200" b="0" i="0" u="none" strike="noStrike" kern="1200" baseline="0" dirty="0">
                <a:solidFill>
                  <a:schemeClr val="tx1"/>
                </a:solidFill>
                <a:latin typeface="+mn-lt"/>
                <a:ea typeface="+mn-ea"/>
                <a:cs typeface="+mn-cs"/>
              </a:rPr>
              <a:t>Putting Learners at the Centre: Towards a Future Vision for Scottish Education ‘Muir Report’ </a:t>
            </a:r>
            <a:r>
              <a:rPr lang="en-GB" dirty="0">
                <a:hlinkClick r:id="rId3"/>
              </a:rPr>
              <a:t>Putting Learners at the Centre: Towards a Future Vision for Scottish Education (www.gov.scot)</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dirty="0">
                <a:hlinkClick r:id="rId4"/>
              </a:rPr>
              <a:t>Ethics provocation videos and roundtables - The General Teaching Council for Scotland (gtcs.org.uk)</a:t>
            </a:r>
            <a:endParaRPr lang="en-GB" dirty="0"/>
          </a:p>
          <a:p>
            <a:r>
              <a:rPr lang="en-GB" dirty="0"/>
              <a:t>Ethics of Knowledge in Curriculum Design. Dr Joe Smith</a:t>
            </a:r>
          </a:p>
          <a:p>
            <a:endParaRPr lang="en-GB" dirty="0">
              <a:cs typeface="+mn-lt"/>
            </a:endParaRPr>
          </a:p>
          <a:p>
            <a:br>
              <a:rPr lang="en-GB" dirty="0">
                <a:cs typeface="+mn-lt"/>
              </a:rPr>
            </a:br>
            <a:br>
              <a:rPr lang="en-GB" dirty="0">
                <a:cs typeface="+mn-lt"/>
              </a:rPr>
            </a:br>
            <a:r>
              <a:rPr lang="en-GB" dirty="0"/>
              <a:t> </a:t>
            </a:r>
            <a:br>
              <a:rPr lang="en-GB" dirty="0">
                <a:cs typeface="+mn-lt"/>
              </a:rPr>
            </a:br>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15</a:t>
            </a:fld>
            <a:endParaRPr lang="en-GB"/>
          </a:p>
        </p:txBody>
      </p:sp>
    </p:spTree>
    <p:extLst>
      <p:ext uri="{BB962C8B-B14F-4D97-AF65-F5344CB8AC3E}">
        <p14:creationId xmlns:p14="http://schemas.microsoft.com/office/powerpoint/2010/main" val="84752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Where do you have influence?</a:t>
            </a:r>
          </a:p>
          <a:p>
            <a:r>
              <a:rPr lang="en-US" dirty="0">
                <a:cs typeface="Calibri"/>
              </a:rPr>
              <a:t>Where should you invest your energy</a:t>
            </a:r>
          </a:p>
          <a:p>
            <a:r>
              <a:rPr lang="en-US" dirty="0">
                <a:cs typeface="Calibri"/>
              </a:rPr>
              <a:t>Strengthened middle tier. What is your network for discussing curriculum design? </a:t>
            </a:r>
          </a:p>
          <a:p>
            <a:endParaRPr lang="en-US" dirty="0">
              <a:cs typeface="Calibri"/>
            </a:endParaRPr>
          </a:p>
          <a:p>
            <a:r>
              <a:rPr lang="en-US" dirty="0">
                <a:hlinkClick r:id="rId3"/>
              </a:rPr>
              <a:t>Some thoughts on Scotland’s education reform agenda; a contribution to the National Discussion on Education – Professor Mark Priestley (wordpress.com)</a:t>
            </a:r>
            <a:endParaRPr lang="en-US"/>
          </a:p>
        </p:txBody>
      </p:sp>
      <p:sp>
        <p:nvSpPr>
          <p:cNvPr id="4" name="Slide Number Placeholder 3"/>
          <p:cNvSpPr>
            <a:spLocks noGrp="1"/>
          </p:cNvSpPr>
          <p:nvPr>
            <p:ph type="sldNum" sz="quarter" idx="5"/>
          </p:nvPr>
        </p:nvSpPr>
        <p:spPr/>
        <p:txBody>
          <a:bodyPr/>
          <a:lstStyle/>
          <a:p>
            <a:fld id="{B4275CD0-678F-402D-A77E-66B9DCFB354C}" type="slidenum">
              <a:rPr lang="en-GB" smtClean="0"/>
              <a:t>16</a:t>
            </a:fld>
            <a:endParaRPr lang="en-GB"/>
          </a:p>
        </p:txBody>
      </p:sp>
    </p:spTree>
    <p:extLst>
      <p:ext uri="{BB962C8B-B14F-4D97-AF65-F5344CB8AC3E}">
        <p14:creationId xmlns:p14="http://schemas.microsoft.com/office/powerpoint/2010/main" val="230520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Individual time to review this on their mobile devices</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3"/>
              </a:rPr>
              <a:t>https://scotlandscurriculum.scot</a:t>
            </a:r>
            <a:endParaRPr lang="en-GB" sz="1200" dirty="0"/>
          </a:p>
          <a:p>
            <a:r>
              <a:rPr lang="en-GB" baseline="0" dirty="0"/>
              <a:t>Response in the chat pane</a:t>
            </a:r>
            <a:endParaRPr lang="en-GB" baseline="0" dirty="0">
              <a:cs typeface="Calibri"/>
            </a:endParaRPr>
          </a:p>
          <a:p>
            <a:r>
              <a:rPr lang="en-GB" baseline="0" dirty="0"/>
              <a:t>Take some feedback</a:t>
            </a:r>
          </a:p>
          <a:p>
            <a:r>
              <a:rPr lang="en-GB" baseline="0" dirty="0"/>
              <a:t>“Underwhelming, not much has changed” agree and that was how it meant to be. Did the system require more radical change? Did the profession request  another major overhaul?</a:t>
            </a:r>
          </a:p>
          <a:p>
            <a:r>
              <a:rPr lang="en-GB" baseline="0" dirty="0"/>
              <a:t>Importance of  a restatement of key principles</a:t>
            </a:r>
          </a:p>
          <a:p>
            <a:r>
              <a:rPr lang="en-GB" baseline="0" dirty="0"/>
              <a:t>Some subtle changes/emphasis e.g.</a:t>
            </a:r>
            <a:endParaRPr lang="en-GB" baseline="0" dirty="0">
              <a:cs typeface="Calibri"/>
            </a:endParaRPr>
          </a:p>
          <a:p>
            <a:r>
              <a:rPr lang="en-GB" b="1" baseline="0" dirty="0"/>
              <a:t>Sustainability</a:t>
            </a:r>
          </a:p>
          <a:p>
            <a:r>
              <a:rPr lang="en-GB" b="1" baseline="0" dirty="0"/>
              <a:t>Digital learning</a:t>
            </a:r>
          </a:p>
          <a:p>
            <a:endParaRPr lang="en-GB" baseline="0" dirty="0"/>
          </a:p>
          <a:p>
            <a:r>
              <a:rPr lang="en-GB" baseline="0" dirty="0"/>
              <a:t>The ‘rationale’ that story around the why of the school curriculum may be ‘lost’ as people have moved on.</a:t>
            </a:r>
          </a:p>
          <a:p>
            <a:r>
              <a:rPr lang="en-GB" baseline="0" dirty="0"/>
              <a:t>Who can tell the story.</a:t>
            </a:r>
          </a:p>
          <a:p>
            <a:r>
              <a:rPr lang="en-GB" baseline="0" dirty="0"/>
              <a:t>How has the context changed since that rationale was developed. Has it been refreshed or has the attention and energy been elsewhere?</a:t>
            </a: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17</a:t>
            </a:fld>
            <a:endParaRPr lang="en-GB"/>
          </a:p>
        </p:txBody>
      </p:sp>
    </p:spTree>
    <p:extLst>
      <p:ext uri="{BB962C8B-B14F-4D97-AF65-F5344CB8AC3E}">
        <p14:creationId xmlns:p14="http://schemas.microsoft.com/office/powerpoint/2010/main" val="11454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dirty="0"/>
              <a:t>Following the</a:t>
            </a:r>
            <a:r>
              <a:rPr lang="en-GB" baseline="0" dirty="0"/>
              <a:t> advice from OECD, the Curriculum and Assessment Board (CAB) set up a sub-group to create the refreshed narrative for Scotland’s Curriculum.  The brief is above.   The sub-group had representatives including practitioners, academics, Education Scotland, Scottish Government, Unions, </a:t>
            </a:r>
            <a:r>
              <a:rPr lang="en-GB" baseline="0" dirty="0" err="1"/>
              <a:t>GTCS</a:t>
            </a:r>
            <a:r>
              <a:rPr lang="en-GB" baseline="0" dirty="0"/>
              <a:t>.   The refreshed narrative has been endorsed widely across education leaders in Scotland (logos are all on microsite)</a:t>
            </a:r>
          </a:p>
          <a:p>
            <a:endParaRPr lang="en-GB" baseline="0" dirty="0"/>
          </a:p>
          <a:p>
            <a:r>
              <a:rPr lang="en-GB" b="1" dirty="0"/>
              <a:t>Brief for the refresh:</a:t>
            </a:r>
          </a:p>
          <a:p>
            <a:r>
              <a:rPr lang="en-GB" dirty="0"/>
              <a:t>	practitioners as the principal audience</a:t>
            </a:r>
          </a:p>
          <a:p>
            <a:r>
              <a:rPr lang="en-GB" dirty="0"/>
              <a:t>	single framework that is clear to follow</a:t>
            </a:r>
          </a:p>
          <a:p>
            <a:r>
              <a:rPr lang="en-GB" dirty="0"/>
              <a:t>	succinct and in plain English</a:t>
            </a:r>
          </a:p>
          <a:p>
            <a:r>
              <a:rPr lang="en-GB" dirty="0"/>
              <a:t>	an update to reflect the contemporary context</a:t>
            </a:r>
            <a:endParaRPr lang="en-GB" baseline="0" dirty="0"/>
          </a:p>
          <a:p>
            <a:endParaRPr lang="en-GB" baseline="0" dirty="0"/>
          </a:p>
          <a:p>
            <a:r>
              <a:rPr lang="en-GB" baseline="0" dirty="0"/>
              <a:t>Additional information about CAB – for reference Curriculum and Assessment Board</a:t>
            </a:r>
          </a:p>
          <a:p>
            <a:r>
              <a:rPr lang="en-GB" dirty="0"/>
              <a:t>CAB</a:t>
            </a:r>
            <a:r>
              <a:rPr lang="en-GB" baseline="0" dirty="0"/>
              <a:t> – the board is joint shared by Gayle Gorman and Graeme Logan and meets every three months.  It provides advice and guidance to the Scottish Government.  It has a wide range of representatives across Scottish Education.</a:t>
            </a:r>
          </a:p>
          <a:p>
            <a:r>
              <a:rPr lang="en-GB" dirty="0"/>
              <a:t>https://www.gov.scot/groups/curriculum-and-assessment-board/</a:t>
            </a: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18</a:t>
            </a:fld>
            <a:endParaRPr lang="en-GB"/>
          </a:p>
        </p:txBody>
      </p:sp>
    </p:spTree>
    <p:extLst>
      <p:ext uri="{BB962C8B-B14F-4D97-AF65-F5344CB8AC3E}">
        <p14:creationId xmlns:p14="http://schemas.microsoft.com/office/powerpoint/2010/main" val="3443552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r>
              <a:rPr lang="en-GB" dirty="0"/>
              <a:t> Intended to an enacted curriculum</a:t>
            </a:r>
          </a:p>
          <a:p>
            <a:endParaRPr lang="en-GB" dirty="0"/>
          </a:p>
          <a:p>
            <a:r>
              <a:rPr lang="en-GB" dirty="0"/>
              <a:t>Curriculum</a:t>
            </a:r>
            <a:r>
              <a:rPr lang="en-GB" baseline="0" dirty="0"/>
              <a:t> making/teacher agency</a:t>
            </a:r>
          </a:p>
          <a:p>
            <a:endParaRPr lang="en-GB" baseline="0" dirty="0"/>
          </a:p>
          <a:p>
            <a:r>
              <a:rPr lang="en-GB" baseline="0" dirty="0"/>
              <a:t>Collective efficacy and Collaborative enquiry</a:t>
            </a:r>
            <a:br>
              <a:rPr lang="en-GB" dirty="0"/>
            </a:br>
            <a:br>
              <a:rPr lang="en-GB" dirty="0"/>
            </a:br>
            <a:r>
              <a:rPr lang="en-GB" dirty="0"/>
              <a:t> </a:t>
            </a:r>
            <a:br>
              <a:rPr lang="en-GB" dirty="0"/>
            </a:b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19</a:t>
            </a:fld>
            <a:endParaRPr lang="en-GB"/>
          </a:p>
        </p:txBody>
      </p:sp>
    </p:spTree>
    <p:extLst>
      <p:ext uri="{BB962C8B-B14F-4D97-AF65-F5344CB8AC3E}">
        <p14:creationId xmlns:p14="http://schemas.microsoft.com/office/powerpoint/2010/main" val="3963437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this downloaded</a:t>
            </a:r>
            <a:r>
              <a:rPr lang="en-GB" baseline="0" dirty="0"/>
              <a:t> onto PC and memory stick to overcome connectivity issues 4 min video</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https://www.youtube.com/watch?v=-8X_5U_QkPY&amp;t=15s</a:t>
            </a:r>
            <a:endParaRPr lang="en-GB" dirty="0"/>
          </a:p>
          <a:p>
            <a:endParaRPr lang="en-GB" dirty="0"/>
          </a:p>
        </p:txBody>
      </p:sp>
      <p:sp>
        <p:nvSpPr>
          <p:cNvPr id="4" name="Slide Number Placeholder 3"/>
          <p:cNvSpPr>
            <a:spLocks noGrp="1"/>
          </p:cNvSpPr>
          <p:nvPr>
            <p:ph type="sldNum" sz="quarter" idx="10"/>
          </p:nvPr>
        </p:nvSpPr>
        <p:spPr/>
        <p:txBody>
          <a:bodyPr/>
          <a:lstStyle/>
          <a:p>
            <a:fld id="{C53ED292-31C9-4441-B00E-26488434F4E1}" type="slidenum">
              <a:rPr lang="en-GB" smtClean="0"/>
              <a:t>20</a:t>
            </a:fld>
            <a:endParaRPr lang="en-GB"/>
          </a:p>
        </p:txBody>
      </p:sp>
    </p:spTree>
    <p:extLst>
      <p:ext uri="{BB962C8B-B14F-4D97-AF65-F5344CB8AC3E}">
        <p14:creationId xmlns:p14="http://schemas.microsoft.com/office/powerpoint/2010/main" val="373056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3ED292-31C9-4441-B00E-26488434F4E1}" type="slidenum">
              <a:rPr lang="en-GB" smtClean="0"/>
              <a:t>2</a:t>
            </a:fld>
            <a:endParaRPr lang="en-GB"/>
          </a:p>
        </p:txBody>
      </p:sp>
    </p:spTree>
    <p:extLst>
      <p:ext uri="{BB962C8B-B14F-4D97-AF65-F5344CB8AC3E}">
        <p14:creationId xmlns:p14="http://schemas.microsoft.com/office/powerpoint/2010/main" val="1056659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Take feedback,</a:t>
            </a:r>
            <a:r>
              <a:rPr lang="en-GB" baseline="0" dirty="0">
                <a:solidFill>
                  <a:srgbClr val="FF0000"/>
                </a:solidFill>
              </a:rPr>
              <a:t> support discussion across the floor</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21</a:t>
            </a:fld>
            <a:endParaRPr lang="en-GB"/>
          </a:p>
        </p:txBody>
      </p:sp>
    </p:spTree>
    <p:extLst>
      <p:ext uri="{BB962C8B-B14F-4D97-AF65-F5344CB8AC3E}">
        <p14:creationId xmlns:p14="http://schemas.microsoft.com/office/powerpoint/2010/main" val="2347870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hlinkClick r:id="rId3"/>
              </a:rPr>
              <a:t>Resources to support the Refreshed Curriculum for Excellence Narrative | Learning resources | National Improvement Hub (education.gov.scot)</a:t>
            </a:r>
            <a:r>
              <a:rPr lang="en-GB" dirty="0"/>
              <a:t> </a:t>
            </a:r>
            <a:endParaRPr lang="en-US" dirty="0"/>
          </a:p>
          <a:p>
            <a:endParaRPr lang="en-GB" dirty="0"/>
          </a:p>
          <a:p>
            <a:r>
              <a:rPr lang="en-GB" dirty="0"/>
              <a:t>Personalise by asking “</a:t>
            </a:r>
            <a:r>
              <a:rPr lang="en-GB" sz="1200" kern="1200" dirty="0">
                <a:solidFill>
                  <a:schemeClr val="tx1"/>
                </a:solidFill>
                <a:latin typeface="+mn-lt"/>
                <a:ea typeface="+mn-ea"/>
                <a:cs typeface="+mn-cs"/>
              </a:rPr>
              <a:t>Choose one of the capacities that you feel is well developed in </a:t>
            </a:r>
            <a:r>
              <a:rPr lang="en-GB" sz="1200" b="1" kern="1200" dirty="0">
                <a:solidFill>
                  <a:schemeClr val="tx1"/>
                </a:solidFill>
                <a:latin typeface="+mn-lt"/>
                <a:ea typeface="+mn-ea"/>
                <a:cs typeface="+mn-cs"/>
              </a:rPr>
              <a:t>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“Choose one of the capacities</a:t>
            </a:r>
            <a:r>
              <a:rPr lang="en-GB" sz="1200" kern="1200" baseline="0" dirty="0">
                <a:solidFill>
                  <a:schemeClr val="tx1"/>
                </a:solidFill>
                <a:latin typeface="+mn-lt"/>
                <a:ea typeface="+mn-ea"/>
                <a:cs typeface="+mn-cs"/>
              </a:rPr>
              <a:t> </a:t>
            </a:r>
            <a:r>
              <a:rPr lang="en-GB" sz="1200" kern="1200" dirty="0">
                <a:solidFill>
                  <a:schemeClr val="tx1"/>
                </a:solidFill>
                <a:latin typeface="+mn-lt"/>
                <a:ea typeface="+mn-ea"/>
                <a:cs typeface="+mn-cs"/>
              </a:rPr>
              <a:t>that you feel is a development area</a:t>
            </a:r>
            <a:r>
              <a:rPr lang="en-GB" sz="1200" kern="1200" baseline="0" dirty="0">
                <a:solidFill>
                  <a:schemeClr val="tx1"/>
                </a:solidFill>
                <a:latin typeface="+mn-lt"/>
                <a:ea typeface="+mn-ea"/>
                <a:cs typeface="+mn-cs"/>
              </a:rPr>
              <a:t> for </a:t>
            </a:r>
            <a:r>
              <a:rPr lang="en-GB" sz="1200" b="1" kern="1200" baseline="0" dirty="0">
                <a:solidFill>
                  <a:schemeClr val="tx1"/>
                </a:solidFill>
                <a:latin typeface="+mn-lt"/>
                <a:ea typeface="+mn-ea"/>
                <a:cs typeface="+mn-cs"/>
              </a:rPr>
              <a:t>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latin typeface="+mn-lt"/>
                <a:ea typeface="+mn-ea"/>
                <a:cs typeface="+mn-cs"/>
              </a:rPr>
              <a:t>Take feedback, the applicability of the 4 capacities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latin typeface="+mn-lt"/>
                <a:ea typeface="+mn-ea"/>
                <a:cs typeface="+mn-cs"/>
              </a:rPr>
              <a:t>Can the develop further “Choose one capacities that you feel is well developed in your school or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C53ED292-31C9-4441-B00E-26488434F4E1}" type="slidenum">
              <a:rPr lang="en-GB" smtClean="0"/>
              <a:t>22</a:t>
            </a:fld>
            <a:endParaRPr lang="en-GB"/>
          </a:p>
        </p:txBody>
      </p:sp>
    </p:spTree>
    <p:extLst>
      <p:ext uri="{BB962C8B-B14F-4D97-AF65-F5344CB8AC3E}">
        <p14:creationId xmlns:p14="http://schemas.microsoft.com/office/powerpoint/2010/main" val="1969367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In school have these printed off</a:t>
            </a:r>
            <a:endParaRPr lang="en-US"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23</a:t>
            </a:fld>
            <a:endParaRPr lang="en-GB" dirty="0"/>
          </a:p>
        </p:txBody>
      </p:sp>
    </p:spTree>
    <p:extLst>
      <p:ext uri="{BB962C8B-B14F-4D97-AF65-F5344CB8AC3E}">
        <p14:creationId xmlns:p14="http://schemas.microsoft.com/office/powerpoint/2010/main" val="616004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cs typeface="Calibri"/>
              </a:rPr>
              <a:t>Ask colleagues to consider the learners. In their classroom/sector/subject - find examples to populate this</a:t>
            </a:r>
            <a:endParaRPr lang="en-GB" baseline="0" dirty="0"/>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24</a:t>
            </a:fld>
            <a:endParaRPr lang="en-GB" dirty="0"/>
          </a:p>
        </p:txBody>
      </p:sp>
    </p:spTree>
    <p:extLst>
      <p:ext uri="{BB962C8B-B14F-4D97-AF65-F5344CB8AC3E}">
        <p14:creationId xmlns:p14="http://schemas.microsoft.com/office/powerpoint/2010/main" val="684478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BREAK</a:t>
            </a:r>
            <a:r>
              <a:rPr lang="en-GB" baseline="0" dirty="0"/>
              <a:t> OUT 20 </a:t>
            </a:r>
            <a:r>
              <a:rPr lang="en-GB" baseline="0" dirty="0" err="1"/>
              <a:t>mins</a:t>
            </a:r>
            <a:r>
              <a:rPr lang="en-GB" baseline="0" dirty="0"/>
              <a:t>.</a:t>
            </a:r>
          </a:p>
          <a:p>
            <a:r>
              <a:rPr lang="en-GB" dirty="0"/>
              <a:t>Optional</a:t>
            </a:r>
            <a:r>
              <a:rPr lang="en-GB" baseline="0" dirty="0"/>
              <a:t> exercise following from the previous one – four capacities </a:t>
            </a:r>
          </a:p>
          <a:p>
            <a:r>
              <a:rPr lang="en-GB" baseline="0" dirty="0"/>
              <a:t>Emphasis on the centrality of the 4 capacities</a:t>
            </a:r>
            <a:endParaRPr lang="en-GB" dirty="0"/>
          </a:p>
        </p:txBody>
      </p:sp>
      <p:sp>
        <p:nvSpPr>
          <p:cNvPr id="4" name="Slide Number Placeholder 3"/>
          <p:cNvSpPr>
            <a:spLocks noGrp="1"/>
          </p:cNvSpPr>
          <p:nvPr>
            <p:ph type="sldNum" sz="quarter" idx="10"/>
          </p:nvPr>
        </p:nvSpPr>
        <p:spPr/>
        <p:txBody>
          <a:bodyPr/>
          <a:lstStyle/>
          <a:p>
            <a:fld id="{5FB51122-04F2-407A-AE4A-A148697D96DC}" type="slidenum">
              <a:rPr lang="en-GB" smtClean="0"/>
              <a:t>25</a:t>
            </a:fld>
            <a:endParaRPr lang="en-GB"/>
          </a:p>
        </p:txBody>
      </p:sp>
    </p:spTree>
    <p:extLst>
      <p:ext uri="{BB962C8B-B14F-4D97-AF65-F5344CB8AC3E}">
        <p14:creationId xmlns:p14="http://schemas.microsoft.com/office/powerpoint/2010/main" val="3678894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feedback, discussion. </a:t>
            </a:r>
            <a:r>
              <a:rPr lang="en-GB" dirty="0" err="1"/>
              <a:t>Feeedback</a:t>
            </a:r>
            <a:r>
              <a:rPr lang="en-GB" dirty="0"/>
              <a:t> chat pane</a:t>
            </a:r>
          </a:p>
        </p:txBody>
      </p:sp>
      <p:sp>
        <p:nvSpPr>
          <p:cNvPr id="4" name="Slide Number Placeholder 3"/>
          <p:cNvSpPr>
            <a:spLocks noGrp="1"/>
          </p:cNvSpPr>
          <p:nvPr>
            <p:ph type="sldNum" sz="quarter" idx="10"/>
          </p:nvPr>
        </p:nvSpPr>
        <p:spPr/>
        <p:txBody>
          <a:bodyPr/>
          <a:lstStyle/>
          <a:p>
            <a:fld id="{1238C683-9137-4122-84BD-5AA5692D6AF0}" type="slidenum">
              <a:rPr lang="en-GB" smtClean="0"/>
              <a:t>26</a:t>
            </a:fld>
            <a:endParaRPr lang="en-GB"/>
          </a:p>
        </p:txBody>
      </p:sp>
    </p:spTree>
    <p:extLst>
      <p:ext uri="{BB962C8B-B14F-4D97-AF65-F5344CB8AC3E}">
        <p14:creationId xmlns:p14="http://schemas.microsoft.com/office/powerpoint/2010/main" val="1688534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baseline="0" dirty="0"/>
              <a:t>Issue examples – indicating coverage around 4 contexts may be more than thought</a:t>
            </a: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27</a:t>
            </a:fld>
            <a:endParaRPr lang="en-GB"/>
          </a:p>
        </p:txBody>
      </p:sp>
    </p:spTree>
    <p:extLst>
      <p:ext uri="{BB962C8B-B14F-4D97-AF65-F5344CB8AC3E}">
        <p14:creationId xmlns:p14="http://schemas.microsoft.com/office/powerpoint/2010/main" val="47087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Education Scotland - NoTosh - The Four Capacities Version 5 Sept 2022</a:t>
            </a:r>
          </a:p>
          <a:p>
            <a:endParaRPr lang="en-GB" dirty="0">
              <a:cs typeface="Calibri"/>
            </a:endParaRPr>
          </a:p>
          <a:p>
            <a:r>
              <a:rPr lang="en-GB" dirty="0"/>
              <a:t>Wisdom, justice, compassion and integrity define the </a:t>
            </a:r>
            <a:r>
              <a:rPr lang="en-GB" b="1" dirty="0"/>
              <a:t>values</a:t>
            </a:r>
            <a:r>
              <a:rPr lang="en-GB" dirty="0"/>
              <a:t> for Scottish society</a:t>
            </a:r>
            <a:endParaRPr lang="en-GB" dirty="0">
              <a:cs typeface="Calibri"/>
            </a:endParaRPr>
          </a:p>
        </p:txBody>
      </p:sp>
      <p:sp>
        <p:nvSpPr>
          <p:cNvPr id="4" name="Slide Number Placeholder 3"/>
          <p:cNvSpPr>
            <a:spLocks noGrp="1"/>
          </p:cNvSpPr>
          <p:nvPr>
            <p:ph type="sldNum" sz="quarter" idx="5"/>
          </p:nvPr>
        </p:nvSpPr>
        <p:spPr/>
        <p:txBody>
          <a:bodyPr/>
          <a:lstStyle/>
          <a:p>
            <a:fld id="{C53ED292-31C9-4441-B00E-26488434F4E1}" type="slidenum">
              <a:rPr lang="en-GB" smtClean="0"/>
              <a:t>29</a:t>
            </a:fld>
            <a:endParaRPr lang="en-GB"/>
          </a:p>
        </p:txBody>
      </p:sp>
    </p:spTree>
    <p:extLst>
      <p:ext uri="{BB962C8B-B14F-4D97-AF65-F5344CB8AC3E}">
        <p14:creationId xmlns:p14="http://schemas.microsoft.com/office/powerpoint/2010/main" val="2603381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Education Scotland - NoTosh - The Four Capacities Version 5 Sept 2022</a:t>
            </a:r>
            <a:endParaRPr lang="en-US"/>
          </a:p>
        </p:txBody>
      </p:sp>
      <p:sp>
        <p:nvSpPr>
          <p:cNvPr id="4" name="Slide Number Placeholder 3"/>
          <p:cNvSpPr>
            <a:spLocks noGrp="1"/>
          </p:cNvSpPr>
          <p:nvPr>
            <p:ph type="sldNum" sz="quarter" idx="5"/>
          </p:nvPr>
        </p:nvSpPr>
        <p:spPr/>
        <p:txBody>
          <a:bodyPr/>
          <a:lstStyle/>
          <a:p>
            <a:fld id="{C53ED292-31C9-4441-B00E-26488434F4E1}" type="slidenum">
              <a:rPr lang="en-GB" smtClean="0"/>
              <a:t>30</a:t>
            </a:fld>
            <a:endParaRPr lang="en-GB"/>
          </a:p>
        </p:txBody>
      </p:sp>
    </p:spTree>
    <p:extLst>
      <p:ext uri="{BB962C8B-B14F-4D97-AF65-F5344CB8AC3E}">
        <p14:creationId xmlns:p14="http://schemas.microsoft.com/office/powerpoint/2010/main" val="4191664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Service Design</a:t>
            </a:r>
          </a:p>
          <a:p>
            <a:r>
              <a:rPr lang="en-US" dirty="0">
                <a:hlinkClick r:id="rId3"/>
              </a:rPr>
              <a:t>Curriculum Design Toolkit | Learning resources | National Improvement Hub (education.gov.scot)</a:t>
            </a:r>
            <a:endParaRPr lang="en-US"/>
          </a:p>
          <a:p>
            <a:r>
              <a:rPr lang="en-US" dirty="0">
                <a:cs typeface="Calibri"/>
              </a:rPr>
              <a:t>Understanding the Learners</a:t>
            </a:r>
          </a:p>
          <a:p>
            <a:r>
              <a:rPr lang="en-US" dirty="0">
                <a:hlinkClick r:id="rId4"/>
              </a:rPr>
              <a:t>Curriculum Design Toolkit (education.gov.scot)</a:t>
            </a:r>
          </a:p>
          <a:p>
            <a:r>
              <a:rPr lang="en-US" dirty="0">
                <a:cs typeface="Calibri"/>
              </a:rPr>
              <a:t>Essential Tools</a:t>
            </a:r>
          </a:p>
          <a:p>
            <a:r>
              <a:rPr lang="en-US" dirty="0">
                <a:hlinkClick r:id="rId5"/>
              </a:rPr>
              <a:t>Curriculum Design Toolkit (education.gov.scot)</a:t>
            </a:r>
            <a:endParaRPr lang="en-US"/>
          </a:p>
        </p:txBody>
      </p:sp>
      <p:sp>
        <p:nvSpPr>
          <p:cNvPr id="4" name="Slide Number Placeholder 3"/>
          <p:cNvSpPr>
            <a:spLocks noGrp="1"/>
          </p:cNvSpPr>
          <p:nvPr>
            <p:ph type="sldNum" sz="quarter" idx="5"/>
          </p:nvPr>
        </p:nvSpPr>
        <p:spPr/>
        <p:txBody>
          <a:bodyPr/>
          <a:lstStyle/>
          <a:p>
            <a:fld id="{C53ED292-31C9-4441-B00E-26488434F4E1}" type="slidenum">
              <a:rPr lang="en-GB" smtClean="0"/>
              <a:t>31</a:t>
            </a:fld>
            <a:endParaRPr lang="en-GB"/>
          </a:p>
        </p:txBody>
      </p:sp>
    </p:spTree>
    <p:extLst>
      <p:ext uri="{BB962C8B-B14F-4D97-AF65-F5344CB8AC3E}">
        <p14:creationId xmlns:p14="http://schemas.microsoft.com/office/powerpoint/2010/main" val="190742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3ED292-31C9-4441-B00E-26488434F4E1}" type="slidenum">
              <a:rPr lang="en-GB" smtClean="0"/>
              <a:t>3</a:t>
            </a:fld>
            <a:endParaRPr lang="en-GB"/>
          </a:p>
        </p:txBody>
      </p:sp>
    </p:spTree>
    <p:extLst>
      <p:ext uri="{BB962C8B-B14F-4D97-AF65-F5344CB8AC3E}">
        <p14:creationId xmlns:p14="http://schemas.microsoft.com/office/powerpoint/2010/main" val="4096150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FBFF37-5C9A-4EBF-885F-D7819EC4E3A8}" type="slidenum">
              <a:rPr lang="en-GB" smtClean="0"/>
              <a:t>32</a:t>
            </a:fld>
            <a:endParaRPr lang="en-GB"/>
          </a:p>
        </p:txBody>
      </p:sp>
    </p:spTree>
    <p:extLst>
      <p:ext uri="{BB962C8B-B14F-4D97-AF65-F5344CB8AC3E}">
        <p14:creationId xmlns:p14="http://schemas.microsoft.com/office/powerpoint/2010/main" val="1645596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Exploring your why</a:t>
            </a:r>
          </a:p>
          <a:p>
            <a:endParaRPr lang="en-GB" dirty="0">
              <a:cs typeface="Calibri"/>
            </a:endParaRPr>
          </a:p>
          <a:p>
            <a:endParaRPr lang="en-GB" dirty="0"/>
          </a:p>
        </p:txBody>
      </p:sp>
      <p:sp>
        <p:nvSpPr>
          <p:cNvPr id="4" name="Slide Number Placeholder 3"/>
          <p:cNvSpPr>
            <a:spLocks noGrp="1"/>
          </p:cNvSpPr>
          <p:nvPr>
            <p:ph type="sldNum" sz="quarter" idx="10"/>
          </p:nvPr>
        </p:nvSpPr>
        <p:spPr/>
        <p:txBody>
          <a:bodyPr/>
          <a:lstStyle/>
          <a:p>
            <a:fld id="{C53ED292-31C9-4441-B00E-26488434F4E1}" type="slidenum">
              <a:rPr lang="en-GB" smtClean="0"/>
              <a:t>33</a:t>
            </a:fld>
            <a:endParaRPr lang="en-GB"/>
          </a:p>
        </p:txBody>
      </p:sp>
    </p:spTree>
    <p:extLst>
      <p:ext uri="{BB962C8B-B14F-4D97-AF65-F5344CB8AC3E}">
        <p14:creationId xmlns:p14="http://schemas.microsoft.com/office/powerpoint/2010/main" val="872567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What matters in education</a:t>
            </a:r>
          </a:p>
          <a:p>
            <a:endParaRPr lang="en-GB" dirty="0">
              <a:cs typeface="Calibri"/>
            </a:endParaRPr>
          </a:p>
          <a:p>
            <a:endParaRPr lang="en-GB" dirty="0"/>
          </a:p>
        </p:txBody>
      </p:sp>
      <p:sp>
        <p:nvSpPr>
          <p:cNvPr id="4" name="Slide Number Placeholder 3"/>
          <p:cNvSpPr>
            <a:spLocks noGrp="1"/>
          </p:cNvSpPr>
          <p:nvPr>
            <p:ph type="sldNum" sz="quarter" idx="10"/>
          </p:nvPr>
        </p:nvSpPr>
        <p:spPr/>
        <p:txBody>
          <a:bodyPr/>
          <a:lstStyle/>
          <a:p>
            <a:fld id="{C53ED292-31C9-4441-B00E-26488434F4E1}" type="slidenum">
              <a:rPr lang="en-GB" smtClean="0"/>
              <a:t>34</a:t>
            </a:fld>
            <a:endParaRPr lang="en-GB"/>
          </a:p>
        </p:txBody>
      </p:sp>
    </p:spTree>
    <p:extLst>
      <p:ext uri="{BB962C8B-B14F-4D97-AF65-F5344CB8AC3E}">
        <p14:creationId xmlns:p14="http://schemas.microsoft.com/office/powerpoint/2010/main" val="1515270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Why:</a:t>
            </a:r>
            <a:r>
              <a:rPr lang="en-GB" sz="1200" kern="1200" dirty="0">
                <a:solidFill>
                  <a:schemeClr val="tx1"/>
                </a:solidFill>
                <a:effectLst/>
                <a:latin typeface="+mn-lt"/>
                <a:ea typeface="+mn-ea"/>
                <a:cs typeface="+mn-cs"/>
              </a:rPr>
              <a:t>. Why is all about your purpose. Why does your school exist? Why do you do what you do? And why should anyone care?</a:t>
            </a:r>
            <a:r>
              <a:rPr lang="en-GB" dirty="0"/>
              <a:t> </a:t>
            </a:r>
            <a:r>
              <a:rPr lang="en-GB" b="1" dirty="0"/>
              <a:t>Moral compass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How: </a:t>
            </a:r>
            <a:r>
              <a:rPr lang="en-GB" sz="1200" kern="1200" dirty="0">
                <a:solidFill>
                  <a:schemeClr val="tx1"/>
                </a:solidFill>
                <a:effectLst/>
                <a:latin typeface="+mn-lt"/>
                <a:ea typeface="+mn-ea"/>
                <a:cs typeface="+mn-cs"/>
              </a:rPr>
              <a:t>Some people and schools know how they do what they do. HOWs are often given to explain how something is different or better.</a:t>
            </a:r>
            <a:r>
              <a:rPr lang="en-GB" dirty="0"/>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What: </a:t>
            </a:r>
            <a:r>
              <a:rPr lang="en-GB" sz="1200" kern="1200" dirty="0">
                <a:solidFill>
                  <a:schemeClr val="tx1"/>
                </a:solidFill>
                <a:effectLst/>
                <a:latin typeface="+mn-lt"/>
                <a:ea typeface="+mn-ea"/>
                <a:cs typeface="+mn-cs"/>
              </a:rPr>
              <a:t>Every single organisation on the planet knows what they do. This is true no matter how big or small it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or no matter what sector they belong to. Everyone can easily describe the products or services their company sells or the job function they have within the company. </a:t>
            </a:r>
          </a:p>
          <a:p>
            <a:r>
              <a:rPr lang="en-GB" sz="1200" kern="1200" dirty="0">
                <a:solidFill>
                  <a:schemeClr val="tx1"/>
                </a:solidFill>
                <a:effectLst/>
                <a:latin typeface="+mn-lt"/>
                <a:ea typeface="+mn-ea"/>
                <a:cs typeface="+mn-cs"/>
              </a:rPr>
              <a:t>When we start with “Why”, we go from the inside out of the circle. “Why” is the reason to</a:t>
            </a:r>
            <a:r>
              <a:rPr lang="en-GB" sz="1200" kern="1200" baseline="0" dirty="0">
                <a:solidFill>
                  <a:schemeClr val="tx1"/>
                </a:solidFill>
                <a:effectLst/>
                <a:latin typeface="+mn-lt"/>
                <a:ea typeface="+mn-ea"/>
                <a:cs typeface="+mn-cs"/>
              </a:rPr>
              <a:t> care </a:t>
            </a:r>
            <a:r>
              <a:rPr lang="en-GB" sz="1200" kern="1200" dirty="0">
                <a:solidFill>
                  <a:schemeClr val="tx1"/>
                </a:solidFill>
                <a:effectLst/>
                <a:latin typeface="+mn-lt"/>
                <a:ea typeface="+mn-ea"/>
                <a:cs typeface="+mn-cs"/>
              </a:rPr>
              <a:t>and the “</a:t>
            </a:r>
            <a:r>
              <a:rPr lang="en-GB" sz="1200" kern="1200" dirty="0" err="1">
                <a:solidFill>
                  <a:schemeClr val="tx1"/>
                </a:solidFill>
                <a:effectLst/>
                <a:latin typeface="+mn-lt"/>
                <a:ea typeface="+mn-ea"/>
                <a:cs typeface="+mn-cs"/>
              </a:rPr>
              <a:t>Whats</a:t>
            </a:r>
            <a:r>
              <a:rPr lang="en-GB" sz="1200" kern="1200" dirty="0">
                <a:solidFill>
                  <a:schemeClr val="tx1"/>
                </a:solidFill>
                <a:effectLst/>
                <a:latin typeface="+mn-lt"/>
                <a:ea typeface="+mn-ea"/>
                <a:cs typeface="+mn-cs"/>
              </a:rPr>
              <a:t>” merely represent the tangible products as a proof of that belief. “</a:t>
            </a:r>
            <a:r>
              <a:rPr lang="en-GB" sz="1200" kern="1200" dirty="0" err="1">
                <a:solidFill>
                  <a:schemeClr val="tx1"/>
                </a:solidFill>
                <a:effectLst/>
                <a:latin typeface="+mn-lt"/>
                <a:ea typeface="+mn-ea"/>
                <a:cs typeface="+mn-cs"/>
              </a:rPr>
              <a:t>Whats</a:t>
            </a:r>
            <a:r>
              <a:rPr lang="en-GB" sz="1200" kern="1200" dirty="0">
                <a:solidFill>
                  <a:schemeClr val="tx1"/>
                </a:solidFill>
                <a:effectLst/>
                <a:latin typeface="+mn-lt"/>
                <a:ea typeface="+mn-ea"/>
                <a:cs typeface="+mn-cs"/>
              </a:rPr>
              <a:t>” are the visible</a:t>
            </a:r>
            <a:r>
              <a:rPr lang="en-GB" sz="1200" kern="1200" baseline="0" dirty="0">
                <a:solidFill>
                  <a:schemeClr val="tx1"/>
                </a:solidFill>
                <a:effectLst/>
                <a:latin typeface="+mn-lt"/>
                <a:ea typeface="+mn-ea"/>
                <a:cs typeface="+mn-cs"/>
              </a:rPr>
              <a:t> outputs.</a:t>
            </a:r>
            <a:endParaRPr lang="en-GB" sz="1200" kern="1200" baseline="0" dirty="0">
              <a:solidFill>
                <a:schemeClr val="tx1"/>
              </a:solidFill>
              <a:effectLst/>
              <a:latin typeface="+mn-lt"/>
              <a:cs typeface="Calibri"/>
            </a:endParaRPr>
          </a:p>
          <a:p>
            <a:r>
              <a:rPr lang="en-GB" sz="1200" kern="1200" dirty="0">
                <a:solidFill>
                  <a:schemeClr val="tx1"/>
                </a:solidFill>
                <a:effectLst/>
                <a:latin typeface="+mn-lt"/>
                <a:ea typeface="+mn-ea"/>
                <a:cs typeface="+mn-cs"/>
              </a:rPr>
              <a:t>The advantage</a:t>
            </a:r>
            <a:r>
              <a:rPr lang="en-GB" sz="1200" kern="1200" baseline="0" dirty="0">
                <a:solidFill>
                  <a:schemeClr val="tx1"/>
                </a:solidFill>
                <a:effectLst/>
                <a:latin typeface="+mn-lt"/>
                <a:ea typeface="+mn-ea"/>
                <a:cs typeface="+mn-cs"/>
              </a:rPr>
              <a:t> of explaining why over how and</a:t>
            </a:r>
            <a:r>
              <a:rPr lang="en-GB" dirty="0"/>
              <a:t> </a:t>
            </a:r>
            <a:r>
              <a:rPr lang="en-GB" sz="1200" kern="1200" baseline="0" dirty="0">
                <a:solidFill>
                  <a:schemeClr val="tx1"/>
                </a:solidFill>
                <a:effectLst/>
                <a:latin typeface="+mn-lt"/>
                <a:ea typeface="+mn-ea"/>
                <a:cs typeface="+mn-cs"/>
              </a:rPr>
              <a:t> what. Why gives a purpose, it provides flexibility to change and adapt the how and what while maintaining the direction; the moral compass.</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Simon Sinek “Starts with Why”</a:t>
            </a:r>
            <a:endParaRPr lang="en-GB" sz="120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8FFBFF37-5C9A-4EBF-885F-D7819EC4E3A8}" type="slidenum">
              <a:rPr lang="en-GB" smtClean="0"/>
              <a:t>35</a:t>
            </a:fld>
            <a:endParaRPr lang="en-GB"/>
          </a:p>
        </p:txBody>
      </p:sp>
    </p:spTree>
    <p:extLst>
      <p:ext uri="{BB962C8B-B14F-4D97-AF65-F5344CB8AC3E}">
        <p14:creationId xmlns:p14="http://schemas.microsoft.com/office/powerpoint/2010/main" val="2051981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BREAK OUT 20 mins</a:t>
            </a:r>
            <a:endParaRPr lang="en-US" dirty="0"/>
          </a:p>
          <a:p>
            <a:r>
              <a:rPr lang="en-GB" dirty="0"/>
              <a:t>Negotiating</a:t>
            </a:r>
            <a:r>
              <a:rPr lang="en-GB" baseline="0" dirty="0"/>
              <a:t> exercise</a:t>
            </a:r>
            <a:endParaRPr lang="en-GB" baseline="0" dirty="0">
              <a:cs typeface="Calibri"/>
            </a:endParaRPr>
          </a:p>
          <a:p>
            <a:r>
              <a:rPr lang="en-GB" baseline="0" dirty="0"/>
              <a:t>Think – from you own standpoint what is critical</a:t>
            </a:r>
            <a:r>
              <a:rPr lang="en-GB" dirty="0"/>
              <a:t>.  On individual post its, write three. As a group, examine the sticky notes.</a:t>
            </a:r>
            <a:endParaRPr lang="en-GB" dirty="0">
              <a:cs typeface="Calibri" panose="020F0502020204030204"/>
            </a:endParaRPr>
          </a:p>
          <a:p>
            <a:r>
              <a:rPr lang="en-GB" dirty="0"/>
              <a:t>Discuss,</a:t>
            </a:r>
            <a:r>
              <a:rPr lang="en-GB" baseline="0" dirty="0"/>
              <a:t> negotiate and </a:t>
            </a:r>
            <a:r>
              <a:rPr lang="en-GB" dirty="0"/>
              <a:t>post it in the section of the group’s</a:t>
            </a:r>
            <a:r>
              <a:rPr lang="en-GB" baseline="0" dirty="0"/>
              <a:t> choosing</a:t>
            </a:r>
            <a:r>
              <a:rPr lang="en-GB" dirty="0"/>
              <a:t> choice. (important, very important or critical)</a:t>
            </a:r>
          </a:p>
          <a:p>
            <a:r>
              <a:rPr lang="en-GB" dirty="0"/>
              <a:t>Feedback. Why- in the context of a changing agenda</a:t>
            </a:r>
            <a:endParaRPr lang="en-US" dirty="0"/>
          </a:p>
          <a:p>
            <a:r>
              <a:rPr lang="en-GB" dirty="0"/>
              <a:t>60 years ago – job for life, stay local, know your place, obedience and virtue</a:t>
            </a:r>
            <a:endParaRPr lang="en-GB" dirty="0">
              <a:cs typeface="Calibri"/>
            </a:endParaRPr>
          </a:p>
          <a:p>
            <a:r>
              <a:rPr lang="en-GB" dirty="0"/>
              <a:t>Today - Diversity, inclusion, social justice, climate change, sustainability ?</a:t>
            </a:r>
            <a:endParaRPr lang="en-GB" dirty="0">
              <a:cs typeface="Calibri"/>
            </a:endParaRPr>
          </a:p>
          <a:p>
            <a:r>
              <a:rPr lang="en-GB" dirty="0"/>
              <a:t>When developing a rationale what is critical and what is very important?</a:t>
            </a:r>
            <a:endParaRPr lang="en-GB" dirty="0">
              <a:cs typeface="Calibri"/>
            </a:endParaRPr>
          </a:p>
        </p:txBody>
      </p:sp>
      <p:sp>
        <p:nvSpPr>
          <p:cNvPr id="4" name="Slide Number Placeholder 3"/>
          <p:cNvSpPr>
            <a:spLocks noGrp="1"/>
          </p:cNvSpPr>
          <p:nvPr>
            <p:ph type="sldNum" sz="quarter" idx="10"/>
          </p:nvPr>
        </p:nvSpPr>
        <p:spPr/>
        <p:txBody>
          <a:bodyPr/>
          <a:lstStyle/>
          <a:p>
            <a:fld id="{8FFBFF37-5C9A-4EBF-885F-D7819EC4E3A8}" type="slidenum">
              <a:rPr lang="en-GB" smtClean="0"/>
              <a:t>36</a:t>
            </a:fld>
            <a:endParaRPr lang="en-GB"/>
          </a:p>
        </p:txBody>
      </p:sp>
    </p:spTree>
    <p:extLst>
      <p:ext uri="{BB962C8B-B14F-4D97-AF65-F5344CB8AC3E}">
        <p14:creationId xmlns:p14="http://schemas.microsoft.com/office/powerpoint/2010/main" val="864880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pages on the refreshed</a:t>
            </a:r>
            <a:r>
              <a:rPr lang="en-US" baseline="0" dirty="0"/>
              <a:t> narrative site</a:t>
            </a:r>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37</a:t>
            </a:fld>
            <a:endParaRPr lang="en-GB"/>
          </a:p>
        </p:txBody>
      </p:sp>
    </p:spTree>
    <p:extLst>
      <p:ext uri="{BB962C8B-B14F-4D97-AF65-F5344CB8AC3E}">
        <p14:creationId xmlns:p14="http://schemas.microsoft.com/office/powerpoint/2010/main" val="2148881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Imagine if… approaching the curriculum creatively | Self-evaluation | National Improvement Hub (education.gov.scot)</a:t>
            </a:r>
            <a:endParaRPr lang="en-GB" dirty="0"/>
          </a:p>
          <a:p>
            <a:r>
              <a:rPr lang="en-US" dirty="0"/>
              <a:t>LOGO</a:t>
            </a:r>
            <a:r>
              <a:rPr lang="en-US" baseline="0" dirty="0"/>
              <a:t> is hyperlinked to NIF site.</a:t>
            </a:r>
            <a:endParaRPr lang="en-US" baseline="0" dirty="0">
              <a:cs typeface="Calibri"/>
            </a:endParaRPr>
          </a:p>
          <a:p>
            <a:r>
              <a:rPr lang="en-US" dirty="0"/>
              <a:t>Opportunity</a:t>
            </a:r>
            <a:r>
              <a:rPr lang="en-US" baseline="0" dirty="0"/>
              <a:t> to ask if anyone in the room has used it.</a:t>
            </a:r>
          </a:p>
          <a:p>
            <a:r>
              <a:rPr lang="en-US" baseline="0" dirty="0"/>
              <a:t>Could provide time to view the resource</a:t>
            </a:r>
          </a:p>
          <a:p>
            <a:endParaRPr lang="en-US" baseline="0" dirty="0"/>
          </a:p>
          <a:p>
            <a:r>
              <a:rPr lang="en-GB" sz="1200" b="0" i="0" u="none" strike="noStrike" kern="1200" dirty="0">
                <a:solidFill>
                  <a:schemeClr val="tx1"/>
                </a:solidFill>
                <a:effectLst/>
                <a:latin typeface="+mn-lt"/>
                <a:ea typeface="+mn-ea"/>
                <a:cs typeface="+mn-cs"/>
              </a:rPr>
              <a:t>This approach offers a creative approach to capturing the needs and wishes of learners using Imagine If… questions and creativity skills activities. </a:t>
            </a:r>
          </a:p>
          <a:p>
            <a:r>
              <a:rPr lang="en-GB" sz="1200" b="0" i="0" u="none" strike="noStrike" kern="1200" dirty="0">
                <a:solidFill>
                  <a:schemeClr val="tx1"/>
                </a:solidFill>
                <a:effectLst/>
                <a:latin typeface="+mn-lt"/>
                <a:ea typeface="+mn-ea"/>
                <a:cs typeface="+mn-cs"/>
              </a:rPr>
              <a:t>The process can be done with learners across all ages and stages and takes the form of a 45-60 minute workshop that can be used with class-sized groups.</a:t>
            </a:r>
          </a:p>
          <a:p>
            <a:r>
              <a:rPr lang="en-GB" sz="1200" b="0" i="0" u="none" strike="noStrike" kern="1200" dirty="0">
                <a:solidFill>
                  <a:schemeClr val="tx1"/>
                </a:solidFill>
                <a:effectLst/>
                <a:latin typeface="+mn-lt"/>
                <a:ea typeface="+mn-ea"/>
                <a:cs typeface="+mn-cs"/>
              </a:rPr>
              <a:t>The Imagine If… statements that the process generates can then be used to inform rich discussion around improving the curriculum that your school, establishment or learning environment offers founded on the voices of learners.</a:t>
            </a:r>
          </a:p>
          <a:p>
            <a:r>
              <a:rPr lang="en-GB" sz="1200" b="0" i="0" u="none" strike="noStrike" kern="1200" dirty="0">
                <a:solidFill>
                  <a:schemeClr val="tx1"/>
                </a:solidFill>
                <a:effectLst/>
                <a:latin typeface="+mn-lt"/>
                <a:ea typeface="+mn-ea"/>
                <a:cs typeface="+mn-cs"/>
              </a:rPr>
              <a:t>The process can be used individually to support a single planning session, or collectively as part of a broader process.</a:t>
            </a:r>
          </a:p>
          <a:p>
            <a:r>
              <a:rPr lang="en-GB" sz="1200" b="0" i="0" u="none" strike="noStrike" kern="1200" dirty="0">
                <a:solidFill>
                  <a:schemeClr val="tx1"/>
                </a:solidFill>
                <a:effectLst/>
                <a:latin typeface="+mn-lt"/>
                <a:ea typeface="+mn-ea"/>
                <a:cs typeface="+mn-cs"/>
              </a:rPr>
              <a:t>You can also download examples of the Imagine if… statements created by learners from: primary and secondary school in 2019/20.</a:t>
            </a:r>
          </a:p>
        </p:txBody>
      </p:sp>
      <p:sp>
        <p:nvSpPr>
          <p:cNvPr id="4" name="Slide Number Placeholder 3"/>
          <p:cNvSpPr>
            <a:spLocks noGrp="1"/>
          </p:cNvSpPr>
          <p:nvPr>
            <p:ph type="sldNum" sz="quarter" idx="10"/>
          </p:nvPr>
        </p:nvSpPr>
        <p:spPr/>
        <p:txBody>
          <a:bodyPr/>
          <a:lstStyle/>
          <a:p>
            <a:fld id="{1238C683-9137-4122-84BD-5AA5692D6AF0}" type="slidenum">
              <a:rPr lang="en-GB" smtClean="0"/>
              <a:t>38</a:t>
            </a:fld>
            <a:endParaRPr lang="en-GB"/>
          </a:p>
        </p:txBody>
      </p:sp>
    </p:spTree>
    <p:extLst>
      <p:ext uri="{BB962C8B-B14F-4D97-AF65-F5344CB8AC3E}">
        <p14:creationId xmlns:p14="http://schemas.microsoft.com/office/powerpoint/2010/main" val="1777372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a:t>
            </a:r>
            <a:r>
              <a:rPr lang="en-GB" baseline="0" dirty="0"/>
              <a:t> are examples of statements from the Imagine if … website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39</a:t>
            </a:fld>
            <a:endParaRPr lang="en-GB"/>
          </a:p>
        </p:txBody>
      </p:sp>
    </p:spTree>
    <p:extLst>
      <p:ext uri="{BB962C8B-B14F-4D97-AF65-F5344CB8AC3E}">
        <p14:creationId xmlns:p14="http://schemas.microsoft.com/office/powerpoint/2010/main" val="367670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70C0"/>
                </a:solidFill>
              </a:rPr>
              <a:t> </a:t>
            </a:r>
            <a:r>
              <a:rPr lang="en-GB" b="0" baseline="0" dirty="0">
                <a:solidFill>
                  <a:srgbClr val="0070C0"/>
                </a:solidFill>
              </a:rPr>
              <a:t>Teacher from Brechin HS attended a service design programme in Dundee and Angus College and set up an </a:t>
            </a:r>
            <a:r>
              <a:rPr lang="en-GB" dirty="0">
                <a:solidFill>
                  <a:srgbClr val="0070C0"/>
                </a:solidFill>
              </a:rPr>
              <a:t>Imagine </a:t>
            </a:r>
            <a:r>
              <a:rPr lang="en-GB" b="0" baseline="0" dirty="0">
                <a:solidFill>
                  <a:srgbClr val="0070C0"/>
                </a:solidFill>
              </a:rPr>
              <a:t>if … exercise for the Parent Council meeting.</a:t>
            </a:r>
            <a:r>
              <a:rPr lang="en-GB" dirty="0">
                <a:solidFill>
                  <a:srgbClr val="0070C0"/>
                </a:solidFill>
              </a:rPr>
              <a:t> </a:t>
            </a:r>
            <a:r>
              <a:rPr lang="en-GB" b="0" baseline="0" dirty="0">
                <a:solidFill>
                  <a:srgbClr val="0070C0"/>
                </a:solidFill>
              </a:rPr>
              <a:t> One of the parents who was an artist then summarised the points on this poster</a:t>
            </a:r>
            <a:endParaRPr lang="en-GB" b="0" dirty="0">
              <a:solidFill>
                <a:srgbClr val="0070C0"/>
              </a:solidFill>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40</a:t>
            </a:fld>
            <a:endParaRPr lang="en-GB"/>
          </a:p>
        </p:txBody>
      </p:sp>
    </p:spTree>
    <p:extLst>
      <p:ext uri="{BB962C8B-B14F-4D97-AF65-F5344CB8AC3E}">
        <p14:creationId xmlns:p14="http://schemas.microsoft.com/office/powerpoint/2010/main" val="1536540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0070C0"/>
              </a:solidFill>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42</a:t>
            </a:fld>
            <a:endParaRPr lang="en-GB"/>
          </a:p>
        </p:txBody>
      </p:sp>
    </p:spTree>
    <p:extLst>
      <p:ext uri="{BB962C8B-B14F-4D97-AF65-F5344CB8AC3E}">
        <p14:creationId xmlns:p14="http://schemas.microsoft.com/office/powerpoint/2010/main" val="342078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FBFF37-5C9A-4EBF-885F-D7819EC4E3A8}" type="slidenum">
              <a:rPr lang="en-GB" smtClean="0"/>
              <a:t>5</a:t>
            </a:fld>
            <a:endParaRPr lang="en-GB"/>
          </a:p>
        </p:txBody>
      </p:sp>
    </p:spTree>
    <p:extLst>
      <p:ext uri="{BB962C8B-B14F-4D97-AF65-F5344CB8AC3E}">
        <p14:creationId xmlns:p14="http://schemas.microsoft.com/office/powerpoint/2010/main" val="1356835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0070C0"/>
              </a:solidFill>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43</a:t>
            </a:fld>
            <a:endParaRPr lang="en-GB"/>
          </a:p>
        </p:txBody>
      </p:sp>
    </p:spTree>
    <p:extLst>
      <p:ext uri="{BB962C8B-B14F-4D97-AF65-F5344CB8AC3E}">
        <p14:creationId xmlns:p14="http://schemas.microsoft.com/office/powerpoint/2010/main" val="2098103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7F706F-9C1A-40F3-AD52-59FD86D74FC0}" type="slidenum">
              <a:rPr lang="en-GB" smtClean="0"/>
              <a:t>45</a:t>
            </a:fld>
            <a:endParaRPr lang="en-GB"/>
          </a:p>
        </p:txBody>
      </p:sp>
    </p:spTree>
    <p:extLst>
      <p:ext uri="{BB962C8B-B14F-4D97-AF65-F5344CB8AC3E}">
        <p14:creationId xmlns:p14="http://schemas.microsoft.com/office/powerpoint/2010/main" val="1269405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Hearing:</a:t>
            </a:r>
            <a:r>
              <a:rPr lang="en-GB" baseline="0" dirty="0"/>
              <a:t> silence</a:t>
            </a:r>
          </a:p>
          <a:p>
            <a:r>
              <a:rPr lang="en-GB" baseline="0" dirty="0"/>
              <a:t>Seeing: Lots of desks in rows, dirty windows, condensation</a:t>
            </a:r>
          </a:p>
          <a:p>
            <a:r>
              <a:rPr lang="en-GB" baseline="0" dirty="0"/>
              <a:t>Doing: sitting apart, sleeping</a:t>
            </a:r>
          </a:p>
          <a:p>
            <a:r>
              <a:rPr lang="en-GB" baseline="0" dirty="0"/>
              <a:t>Saying: Why do we do this. Let’s have fun</a:t>
            </a:r>
          </a:p>
          <a:p>
            <a:r>
              <a:rPr lang="en-GB" baseline="0" dirty="0"/>
              <a:t>Pain/fears: Boredom, old fashioned teaching, want out</a:t>
            </a:r>
          </a:p>
          <a:p>
            <a:r>
              <a:rPr lang="en-GB" baseline="0" dirty="0"/>
              <a:t>Gains: Brightness</a:t>
            </a:r>
            <a:r>
              <a:rPr lang="en-GB" dirty="0"/>
              <a:t>,</a:t>
            </a:r>
            <a:r>
              <a:rPr lang="en-GB" baseline="0" dirty="0"/>
              <a:t> excitement, flexible furniture</a:t>
            </a:r>
            <a:r>
              <a:rPr lang="en-GB" dirty="0"/>
              <a:t>, link to future</a:t>
            </a:r>
          </a:p>
          <a:p>
            <a:endParaRPr lang="en-GB" dirty="0">
              <a:cs typeface="Calibri"/>
            </a:endParaRPr>
          </a:p>
          <a:p>
            <a:r>
              <a:rPr lang="en-GB" dirty="0">
                <a:cs typeface="Calibri"/>
              </a:rPr>
              <a:t>Context = Motivation</a:t>
            </a:r>
          </a:p>
        </p:txBody>
      </p:sp>
      <p:sp>
        <p:nvSpPr>
          <p:cNvPr id="4" name="Slide Number Placeholder 3"/>
          <p:cNvSpPr>
            <a:spLocks noGrp="1"/>
          </p:cNvSpPr>
          <p:nvPr>
            <p:ph type="sldNum" sz="quarter" idx="10"/>
          </p:nvPr>
        </p:nvSpPr>
        <p:spPr/>
        <p:txBody>
          <a:bodyPr/>
          <a:lstStyle/>
          <a:p>
            <a:fld id="{C53ED292-31C9-4441-B00E-26488434F4E1}" type="slidenum">
              <a:rPr lang="en-GB" smtClean="0"/>
              <a:t>46</a:t>
            </a:fld>
            <a:endParaRPr lang="en-GB"/>
          </a:p>
        </p:txBody>
      </p:sp>
    </p:spTree>
    <p:extLst>
      <p:ext uri="{BB962C8B-B14F-4D97-AF65-F5344CB8AC3E}">
        <p14:creationId xmlns:p14="http://schemas.microsoft.com/office/powerpoint/2010/main" val="792113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0070C0"/>
              </a:solidFill>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47</a:t>
            </a:fld>
            <a:endParaRPr lang="en-GB"/>
          </a:p>
        </p:txBody>
      </p:sp>
    </p:spTree>
    <p:extLst>
      <p:ext uri="{BB962C8B-B14F-4D97-AF65-F5344CB8AC3E}">
        <p14:creationId xmlns:p14="http://schemas.microsoft.com/office/powerpoint/2010/main" val="3699347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a:t>
            </a:r>
          </a:p>
          <a:p>
            <a:r>
              <a:rPr lang="en-GB" dirty="0"/>
              <a:t>Used</a:t>
            </a:r>
            <a:r>
              <a:rPr lang="en-GB" baseline="0" dirty="0"/>
              <a:t> to engage partners –making concrete the issues facing groups of children and young people.</a:t>
            </a:r>
          </a:p>
          <a:p>
            <a:endParaRPr lang="en-GB" baseline="0" dirty="0"/>
          </a:p>
          <a:p>
            <a:r>
              <a:rPr lang="en-GB" baseline="0" dirty="0"/>
              <a:t>Use with staff to look at curricular provision</a:t>
            </a:r>
          </a:p>
          <a:p>
            <a:endParaRPr lang="en-GB" baseline="0" dirty="0"/>
          </a:p>
          <a:p>
            <a:r>
              <a:rPr lang="en-GB" baseline="0" dirty="0"/>
              <a:t>To make cases for shift in resources when working with parents</a:t>
            </a:r>
            <a:endParaRPr lang="en-GB" dirty="0"/>
          </a:p>
        </p:txBody>
      </p:sp>
      <p:sp>
        <p:nvSpPr>
          <p:cNvPr id="4" name="Slide Number Placeholder 3"/>
          <p:cNvSpPr>
            <a:spLocks noGrp="1"/>
          </p:cNvSpPr>
          <p:nvPr>
            <p:ph type="sldNum" sz="quarter" idx="10"/>
          </p:nvPr>
        </p:nvSpPr>
        <p:spPr/>
        <p:txBody>
          <a:bodyPr/>
          <a:lstStyle/>
          <a:p>
            <a:fld id="{F67F706F-9C1A-40F3-AD52-59FD86D74FC0}" type="slidenum">
              <a:rPr lang="en-GB" smtClean="0"/>
              <a:t>48</a:t>
            </a:fld>
            <a:endParaRPr lang="en-GB"/>
          </a:p>
        </p:txBody>
      </p:sp>
    </p:spTree>
    <p:extLst>
      <p:ext uri="{BB962C8B-B14F-4D97-AF65-F5344CB8AC3E}">
        <p14:creationId xmlns:p14="http://schemas.microsoft.com/office/powerpoint/2010/main" val="2492886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0070C0"/>
                </a:solidFill>
              </a:rPr>
              <a:t>Break out</a:t>
            </a:r>
          </a:p>
        </p:txBody>
      </p:sp>
      <p:sp>
        <p:nvSpPr>
          <p:cNvPr id="4" name="Slide Number Placeholder 3"/>
          <p:cNvSpPr>
            <a:spLocks noGrp="1"/>
          </p:cNvSpPr>
          <p:nvPr>
            <p:ph type="sldNum" sz="quarter" idx="10"/>
          </p:nvPr>
        </p:nvSpPr>
        <p:spPr/>
        <p:txBody>
          <a:bodyPr/>
          <a:lstStyle/>
          <a:p>
            <a:fld id="{FABF6A0E-F697-4D12-BF35-AC41CA64ED1E}" type="slidenum">
              <a:rPr lang="en-GB" smtClean="0"/>
              <a:t>50</a:t>
            </a:fld>
            <a:endParaRPr lang="en-GB"/>
          </a:p>
        </p:txBody>
      </p:sp>
    </p:spTree>
    <p:extLst>
      <p:ext uri="{BB962C8B-B14F-4D97-AF65-F5344CB8AC3E}">
        <p14:creationId xmlns:p14="http://schemas.microsoft.com/office/powerpoint/2010/main" val="281914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Reflection </a:t>
            </a:r>
          </a:p>
          <a:p>
            <a:r>
              <a:rPr lang="en-GB" sz="1200" b="0" i="0" u="none" strike="noStrike" kern="1200" baseline="0" dirty="0">
                <a:solidFill>
                  <a:schemeClr val="tx1"/>
                </a:solidFill>
                <a:latin typeface="+mn-lt"/>
                <a:ea typeface="+mn-ea"/>
                <a:cs typeface="+mn-cs"/>
              </a:rPr>
              <a:t>Think about a time that you used data</a:t>
            </a:r>
            <a:r>
              <a:rPr lang="en-GB" dirty="0"/>
              <a:t> </a:t>
            </a:r>
            <a:r>
              <a:rPr lang="en-GB" sz="1200" b="0" i="0" u="none" strike="noStrike" kern="1200" baseline="0" dirty="0">
                <a:solidFill>
                  <a:schemeClr val="tx1"/>
                </a:solidFill>
                <a:latin typeface="+mn-lt"/>
                <a:ea typeface="+mn-ea"/>
                <a:cs typeface="+mn-cs"/>
              </a:rPr>
              <a:t> to make a change in your life</a:t>
            </a:r>
            <a:endParaRPr lang="en-GB" sz="1200" b="0" i="0" u="none" strike="noStrike" kern="1200" baseline="0" dirty="0">
              <a:solidFill>
                <a:schemeClr val="tx1"/>
              </a:solidFill>
              <a:latin typeface="+mn-lt"/>
              <a:cs typeface="Calibri"/>
            </a:endParaRPr>
          </a:p>
          <a:p>
            <a:r>
              <a:rPr lang="en-GB" sz="1200" b="0" i="0" u="none" strike="noStrike" kern="1200" baseline="0" dirty="0">
                <a:solidFill>
                  <a:schemeClr val="tx1"/>
                </a:solidFill>
                <a:latin typeface="+mn-lt"/>
                <a:ea typeface="+mn-ea"/>
                <a:cs typeface="+mn-cs"/>
              </a:rPr>
              <a:t>Seeking the data</a:t>
            </a:r>
            <a:r>
              <a:rPr lang="en-GB" dirty="0"/>
              <a:t> </a:t>
            </a:r>
            <a:endParaRPr lang="en-GB" sz="1200" b="0" i="0" u="none" strike="noStrike" kern="1200" baseline="0" dirty="0">
              <a:solidFill>
                <a:schemeClr val="tx1"/>
              </a:solidFill>
              <a:latin typeface="+mn-lt"/>
              <a:cs typeface="Calibri" panose="020F0502020204030204"/>
            </a:endParaRPr>
          </a:p>
          <a:p>
            <a:r>
              <a:rPr lang="en-GB" sz="1200" b="0" i="0" u="none" strike="noStrike" kern="1200" baseline="0" dirty="0">
                <a:solidFill>
                  <a:schemeClr val="tx1"/>
                </a:solidFill>
                <a:latin typeface="+mn-lt"/>
                <a:ea typeface="+mn-ea"/>
                <a:cs typeface="+mn-cs"/>
              </a:rPr>
              <a:t>Choosing the data </a:t>
            </a:r>
          </a:p>
          <a:p>
            <a:r>
              <a:rPr lang="en-GB" sz="1200" b="0" i="0" u="none" strike="noStrike" kern="1200" baseline="0" dirty="0">
                <a:solidFill>
                  <a:schemeClr val="tx1"/>
                </a:solidFill>
                <a:latin typeface="+mn-lt"/>
                <a:ea typeface="+mn-ea"/>
                <a:cs typeface="+mn-cs"/>
              </a:rPr>
              <a:t>Accepting the data </a:t>
            </a:r>
          </a:p>
          <a:p>
            <a:r>
              <a:rPr lang="en-GB" sz="1200" b="0" i="0" u="none" strike="noStrike" kern="1200" baseline="0" dirty="0">
                <a:solidFill>
                  <a:schemeClr val="tx1"/>
                </a:solidFill>
                <a:latin typeface="+mn-lt"/>
                <a:ea typeface="+mn-ea"/>
                <a:cs typeface="+mn-cs"/>
              </a:rPr>
              <a:t>Mobilizing the data- own actions and support from people </a:t>
            </a:r>
            <a:endParaRPr lang="en-GB" b="1" dirty="0">
              <a:solidFill>
                <a:srgbClr val="0070C0"/>
              </a:solidFill>
            </a:endParaRPr>
          </a:p>
          <a:p>
            <a:endParaRPr lang="en-GB" b="1" dirty="0">
              <a:solidFill>
                <a:srgbClr val="0070C0"/>
              </a:solidFill>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51</a:t>
            </a:fld>
            <a:endParaRPr lang="en-GB"/>
          </a:p>
        </p:txBody>
      </p:sp>
    </p:spTree>
    <p:extLst>
      <p:ext uri="{BB962C8B-B14F-4D97-AF65-F5344CB8AC3E}">
        <p14:creationId xmlns:p14="http://schemas.microsoft.com/office/powerpoint/2010/main" val="2062768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There is data all around you, when does it become useful?</a:t>
            </a:r>
          </a:p>
          <a:p>
            <a:r>
              <a:rPr lang="en-GB" sz="1200" b="0" i="0" u="none" strike="noStrike" kern="1200" baseline="0" dirty="0">
                <a:solidFill>
                  <a:schemeClr val="tx1"/>
                </a:solidFill>
                <a:latin typeface="+mn-lt"/>
                <a:ea typeface="+mn-ea"/>
                <a:cs typeface="+mn-cs"/>
              </a:rPr>
              <a:t>In pairs- Take something from you wallet and tell a story</a:t>
            </a:r>
          </a:p>
          <a:p>
            <a:endParaRPr lang="en-GB" sz="1200" b="0" i="0" u="none" strike="noStrike" kern="1200" baseline="0" dirty="0">
              <a:solidFill>
                <a:schemeClr val="tx1"/>
              </a:solidFill>
              <a:latin typeface="+mn-lt"/>
              <a:ea typeface="+mn-ea"/>
              <a:cs typeface="+mn-cs"/>
            </a:endParaRPr>
          </a:p>
          <a:p>
            <a:r>
              <a:rPr lang="en-GB" dirty="0">
                <a:hlinkClick r:id="rId3"/>
              </a:rPr>
              <a:t>Joy, Data...and Rain (full version) - YouTube</a:t>
            </a:r>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52</a:t>
            </a:fld>
            <a:endParaRPr lang="en-GB"/>
          </a:p>
        </p:txBody>
      </p:sp>
    </p:spTree>
    <p:extLst>
      <p:ext uri="{BB962C8B-B14F-4D97-AF65-F5344CB8AC3E}">
        <p14:creationId xmlns:p14="http://schemas.microsoft.com/office/powerpoint/2010/main" val="2066017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solidFill>
                  <a:srgbClr val="0070C0"/>
                </a:solidFill>
              </a:rPr>
              <a:t>Dump</a:t>
            </a:r>
            <a:r>
              <a:rPr lang="en-GB" b="0" baseline="0" dirty="0">
                <a:solidFill>
                  <a:srgbClr val="0070C0"/>
                </a:solidFill>
              </a:rPr>
              <a:t> as many data sources as you can in 90 seconds onto post its</a:t>
            </a:r>
          </a:p>
          <a:p>
            <a:r>
              <a:rPr lang="en-GB" b="0" baseline="0" dirty="0">
                <a:solidFill>
                  <a:srgbClr val="0070C0"/>
                </a:solidFill>
              </a:rPr>
              <a:t>Discuss and arrange these in groupings under these headings</a:t>
            </a:r>
          </a:p>
          <a:p>
            <a:r>
              <a:rPr lang="en-GB" b="0" baseline="0" dirty="0">
                <a:solidFill>
                  <a:srgbClr val="0070C0"/>
                </a:solidFill>
              </a:rPr>
              <a:t>Some will fit under two or more headings</a:t>
            </a:r>
            <a:endParaRPr lang="en-GB" b="0" baseline="0" dirty="0">
              <a:solidFill>
                <a:srgbClr val="0070C0"/>
              </a:solidFill>
              <a:cs typeface="Calibri"/>
            </a:endParaRPr>
          </a:p>
          <a:p>
            <a:endParaRPr lang="en-GB" b="0" baseline="0" dirty="0">
              <a:solidFill>
                <a:srgbClr val="0070C0"/>
              </a:solidFill>
            </a:endParaRPr>
          </a:p>
          <a:p>
            <a:r>
              <a:rPr lang="en-GB" b="0" baseline="0" dirty="0">
                <a:solidFill>
                  <a:srgbClr val="0070C0"/>
                </a:solidFill>
              </a:rPr>
              <a:t>Are we a short of data?</a:t>
            </a:r>
            <a:endParaRPr lang="en-GB" b="0" dirty="0">
              <a:solidFill>
                <a:srgbClr val="0070C0"/>
              </a:solidFill>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53</a:t>
            </a:fld>
            <a:endParaRPr lang="en-GB"/>
          </a:p>
        </p:txBody>
      </p:sp>
    </p:spTree>
    <p:extLst>
      <p:ext uri="{BB962C8B-B14F-4D97-AF65-F5344CB8AC3E}">
        <p14:creationId xmlns:p14="http://schemas.microsoft.com/office/powerpoint/2010/main" val="610307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0070C0"/>
              </a:solidFill>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54</a:t>
            </a:fld>
            <a:endParaRPr lang="en-GB"/>
          </a:p>
        </p:txBody>
      </p:sp>
    </p:spTree>
    <p:extLst>
      <p:ext uri="{BB962C8B-B14F-4D97-AF65-F5344CB8AC3E}">
        <p14:creationId xmlns:p14="http://schemas.microsoft.com/office/powerpoint/2010/main" val="182340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hope that you will discuss practice with your</a:t>
            </a:r>
            <a:r>
              <a:rPr lang="en-GB" baseline="0" dirty="0"/>
              <a:t> colleagues and s</a:t>
            </a:r>
            <a:r>
              <a:rPr lang="en-GB" dirty="0"/>
              <a:t>ome</a:t>
            </a:r>
            <a:r>
              <a:rPr lang="en-GB" baseline="0" dirty="0"/>
              <a:t> of you may want to exchange emails and swap/meet to discuss rationale</a:t>
            </a:r>
          </a:p>
          <a:p>
            <a:r>
              <a:rPr lang="en-GB" dirty="0">
                <a:cs typeface="Calibri"/>
              </a:rPr>
              <a:t>Tools to undertake curriculum co-design</a:t>
            </a:r>
            <a:endParaRPr lang="en-GB" baseline="0" dirty="0"/>
          </a:p>
          <a:p>
            <a:r>
              <a:rPr lang="en-GB" baseline="0" dirty="0"/>
              <a:t>Because of the last point: we look at exercises through three lenses CONTENT, PROCESS, LEADERSHIP ACTION</a:t>
            </a:r>
          </a:p>
          <a:p>
            <a:endParaRPr lang="en-GB" baseline="0" dirty="0">
              <a:cs typeface="Calibri"/>
            </a:endParaRPr>
          </a:p>
          <a:p>
            <a:r>
              <a:rPr lang="en-GB" dirty="0">
                <a:cs typeface="Calibri"/>
              </a:rPr>
              <a:t>Curriculum making is organised and planned BUT</a:t>
            </a:r>
          </a:p>
          <a:p>
            <a:r>
              <a:rPr lang="en-GB" dirty="0">
                <a:cs typeface="Calibri"/>
              </a:rPr>
              <a:t>Curriculum making is a social process; interactive, non-linear and iterative, strongly contextual and happens within and across sites in the system. </a:t>
            </a:r>
          </a:p>
          <a:p>
            <a:r>
              <a:rPr lang="en-GB" dirty="0">
                <a:cs typeface="Calibri"/>
              </a:rPr>
              <a:t>As a school leader you can engage or distance people from the process</a:t>
            </a:r>
          </a:p>
          <a:p>
            <a:r>
              <a:rPr lang="en-GB" sz="1200" kern="1200" dirty="0">
                <a:solidFill>
                  <a:schemeClr val="tx1"/>
                </a:solidFill>
                <a:effectLst/>
                <a:latin typeface="+mn-lt"/>
                <a:ea typeface="+mn-ea"/>
                <a:cs typeface="+mn-cs"/>
              </a:rPr>
              <a:t>This is a quote from an HMI report (2019) – emphasises the process again.</a:t>
            </a:r>
            <a:r>
              <a:rPr lang="en-GB" dirty="0"/>
              <a:t> </a:t>
            </a:r>
            <a:endParaRPr lang="en-GB" sz="1200" kern="1200" dirty="0">
              <a:solidFill>
                <a:schemeClr val="tx1"/>
              </a:solidFill>
              <a:effectLst/>
              <a:latin typeface="+mn-lt"/>
              <a:cs typeface="Calibri"/>
            </a:endParaRPr>
          </a:p>
          <a:p>
            <a:r>
              <a:rPr lang="en-GB" sz="1200" i="1" kern="1200" dirty="0">
                <a:solidFill>
                  <a:schemeClr val="tx1"/>
                </a:solidFill>
                <a:effectLst/>
                <a:latin typeface="+mn-lt"/>
                <a:ea typeface="+mn-ea"/>
                <a:cs typeface="+mn-cs"/>
              </a:rPr>
              <a:t>‘In recent years, the headteacher has led effectively a </a:t>
            </a:r>
            <a:r>
              <a:rPr lang="en-GB" sz="1200" b="1" i="1" kern="1200" dirty="0">
                <a:solidFill>
                  <a:schemeClr val="tx1"/>
                </a:solidFill>
                <a:effectLst/>
                <a:latin typeface="+mn-lt"/>
                <a:ea typeface="+mn-ea"/>
                <a:cs typeface="+mn-cs"/>
              </a:rPr>
              <a:t>process</a:t>
            </a:r>
            <a:r>
              <a:rPr lang="en-GB" sz="1200" i="1" kern="1200" dirty="0">
                <a:solidFill>
                  <a:schemeClr val="tx1"/>
                </a:solidFill>
                <a:effectLst/>
                <a:latin typeface="+mn-lt"/>
                <a:ea typeface="+mn-ea"/>
                <a:cs typeface="+mn-cs"/>
              </a:rPr>
              <a:t> to reflect on the uniqueness of the school in order to develop a dynamic and ambitious curriculum rationale’.   2019</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FFBFF37-5C9A-4EBF-885F-D7819EC4E3A8}" type="slidenum">
              <a:rPr lang="en-GB" smtClean="0"/>
              <a:t>6</a:t>
            </a:fld>
            <a:endParaRPr lang="en-GB"/>
          </a:p>
        </p:txBody>
      </p:sp>
    </p:spTree>
    <p:extLst>
      <p:ext uri="{BB962C8B-B14F-4D97-AF65-F5344CB8AC3E}">
        <p14:creationId xmlns:p14="http://schemas.microsoft.com/office/powerpoint/2010/main" val="2423209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Regional Skills Assessment </a:t>
            </a:r>
            <a:r>
              <a:rPr lang="en-GB" baseline="0" dirty="0" err="1"/>
              <a:t>SDS</a:t>
            </a:r>
            <a:endParaRPr lang="en-GB" baseline="0" dirty="0"/>
          </a:p>
          <a:p>
            <a:r>
              <a:rPr lang="en-GB" dirty="0">
                <a:hlinkClick r:id="rId3"/>
              </a:rPr>
              <a:t>Regional Skills Assessments | Skills Development Scotland</a:t>
            </a:r>
            <a:endParaRPr lang="en-GB" baseline="0" dirty="0"/>
          </a:p>
          <a:p>
            <a:endParaRPr lang="en-GB" baseline="0" dirty="0"/>
          </a:p>
          <a:p>
            <a:r>
              <a:rPr lang="en-GB" baseline="0" dirty="0"/>
              <a:t>All LA, Regions, City Region Deals, Economic Development Zones</a:t>
            </a:r>
          </a:p>
          <a:p>
            <a:endParaRPr lang="en-GB" baseline="0" dirty="0"/>
          </a:p>
          <a:p>
            <a:r>
              <a:rPr lang="en-GB" baseline="0" dirty="0"/>
              <a:t>New data each July?</a:t>
            </a:r>
          </a:p>
        </p:txBody>
      </p:sp>
      <p:sp>
        <p:nvSpPr>
          <p:cNvPr id="4" name="Slide Number Placeholder 3"/>
          <p:cNvSpPr>
            <a:spLocks noGrp="1"/>
          </p:cNvSpPr>
          <p:nvPr>
            <p:ph type="sldNum" sz="quarter" idx="10"/>
          </p:nvPr>
        </p:nvSpPr>
        <p:spPr/>
        <p:txBody>
          <a:bodyPr/>
          <a:lstStyle/>
          <a:p>
            <a:fld id="{39F92C45-4191-4B3D-B635-E056BF378CD8}" type="slidenum">
              <a:rPr lang="en-GB" smtClean="0"/>
              <a:t>55</a:t>
            </a:fld>
            <a:endParaRPr lang="en-GB"/>
          </a:p>
        </p:txBody>
      </p:sp>
    </p:spTree>
    <p:extLst>
      <p:ext uri="{BB962C8B-B14F-4D97-AF65-F5344CB8AC3E}">
        <p14:creationId xmlns:p14="http://schemas.microsoft.com/office/powerpoint/2010/main" val="2780117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defRPr/>
            </a:pPr>
            <a:r>
              <a:rPr lang="en-GB" dirty="0">
                <a:cs typeface="Calibri"/>
              </a:rPr>
              <a:t>Link to MS Form in chat</a:t>
            </a:r>
            <a:r>
              <a:rPr lang="en-GB" baseline="0" dirty="0">
                <a:cs typeface="Calibri"/>
              </a:rPr>
              <a:t> pane </a:t>
            </a:r>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56</a:t>
            </a:fld>
            <a:endParaRPr lang="en-GB"/>
          </a:p>
        </p:txBody>
      </p:sp>
    </p:spTree>
    <p:extLst>
      <p:ext uri="{BB962C8B-B14F-4D97-AF65-F5344CB8AC3E}">
        <p14:creationId xmlns:p14="http://schemas.microsoft.com/office/powerpoint/2010/main" val="391115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solidFill>
                <a:srgbClr val="0070C0"/>
              </a:solidFill>
            </a:endParaRPr>
          </a:p>
        </p:txBody>
      </p:sp>
      <p:sp>
        <p:nvSpPr>
          <p:cNvPr id="4" name="Slide Number Placeholder 3"/>
          <p:cNvSpPr>
            <a:spLocks noGrp="1"/>
          </p:cNvSpPr>
          <p:nvPr>
            <p:ph type="sldNum" sz="quarter" idx="10"/>
          </p:nvPr>
        </p:nvSpPr>
        <p:spPr/>
        <p:txBody>
          <a:bodyPr/>
          <a:lstStyle/>
          <a:p>
            <a:fld id="{FABF6A0E-F697-4D12-BF35-AC41CA64ED1E}" type="slidenum">
              <a:rPr lang="en-GB" smtClean="0"/>
              <a:t>57</a:t>
            </a:fld>
            <a:endParaRPr lang="en-GB"/>
          </a:p>
        </p:txBody>
      </p:sp>
    </p:spTree>
    <p:extLst>
      <p:ext uri="{BB962C8B-B14F-4D97-AF65-F5344CB8AC3E}">
        <p14:creationId xmlns:p14="http://schemas.microsoft.com/office/powerpoint/2010/main" val="385169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3ED292-31C9-4441-B00E-26488434F4E1}" type="slidenum">
              <a:rPr lang="en-GB" smtClean="0"/>
              <a:t>59</a:t>
            </a:fld>
            <a:endParaRPr lang="en-GB"/>
          </a:p>
        </p:txBody>
      </p:sp>
    </p:spTree>
    <p:extLst>
      <p:ext uri="{BB962C8B-B14F-4D97-AF65-F5344CB8AC3E}">
        <p14:creationId xmlns:p14="http://schemas.microsoft.com/office/powerpoint/2010/main" val="2308149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As education professionals you engage in professional learning to stimulate your thinking and to ensure your practice is critically informed and up-to-date.</a:t>
            </a:r>
          </a:p>
          <a:p>
            <a:r>
              <a:rPr lang="en-GB" dirty="0"/>
              <a:t>Professional learning must focus on the education professional as a learner and how this is related to and impacts upon the learning of children, young people and adults. </a:t>
            </a:r>
          </a:p>
          <a:p>
            <a:r>
              <a:rPr lang="en-GB" dirty="0"/>
              <a:t>Professional learning should be: </a:t>
            </a:r>
          </a:p>
          <a:p>
            <a:r>
              <a:rPr lang="en-GB" dirty="0"/>
              <a:t>● Challenging, and develop thinking, knowledge, skills and understanding </a:t>
            </a:r>
          </a:p>
          <a:p>
            <a:r>
              <a:rPr lang="en-GB" dirty="0"/>
              <a:t>● Underpinned by developing skills of enquiry and criticality </a:t>
            </a:r>
          </a:p>
          <a:p>
            <a:r>
              <a:rPr lang="en-GB" dirty="0"/>
              <a:t>● Interactive, reflective and involve learning with and from others. </a:t>
            </a:r>
          </a:p>
          <a:p>
            <a:r>
              <a:rPr lang="en-GB" dirty="0"/>
              <a:t>Professional learning is informed and supported by professional standards and education policy. </a:t>
            </a:r>
          </a:p>
          <a:p>
            <a:r>
              <a:rPr lang="en-GB" dirty="0"/>
              <a:t>Leadership of and for learning is essential to ensure it is well supported, promoted and sustained. </a:t>
            </a:r>
          </a:p>
        </p:txBody>
      </p:sp>
      <p:sp>
        <p:nvSpPr>
          <p:cNvPr id="4" name="Slide Number Placeholder 3"/>
          <p:cNvSpPr>
            <a:spLocks noGrp="1"/>
          </p:cNvSpPr>
          <p:nvPr>
            <p:ph type="sldNum" sz="quarter" idx="10"/>
          </p:nvPr>
        </p:nvSpPr>
        <p:spPr/>
        <p:txBody>
          <a:bodyPr/>
          <a:lstStyle/>
          <a:p>
            <a:fld id="{1238C683-9137-4122-84BD-5AA5692D6AF0}" type="slidenum">
              <a:rPr lang="en-GB" smtClean="0"/>
              <a:t>7</a:t>
            </a:fld>
            <a:endParaRPr lang="en-GB"/>
          </a:p>
        </p:txBody>
      </p:sp>
    </p:spTree>
    <p:extLst>
      <p:ext uri="{BB962C8B-B14F-4D97-AF65-F5344CB8AC3E}">
        <p14:creationId xmlns:p14="http://schemas.microsoft.com/office/powerpoint/2010/main" val="1107553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Explicitly emphasise the importance of drawing equally upon three fields of knowledge.  These are: </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Practitioner knowledge</a:t>
            </a:r>
            <a:r>
              <a:rPr lang="en-GB" sz="1200" kern="1200" dirty="0">
                <a:solidFill>
                  <a:schemeClr val="tx1"/>
                </a:solidFill>
                <a:effectLst/>
                <a:latin typeface="+mn-lt"/>
                <a:ea typeface="+mn-ea"/>
                <a:cs typeface="+mn-cs"/>
              </a:rPr>
              <a:t> (we start from what people know, the knowledge that people bring to the learning table).</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Publicly available knowledge</a:t>
            </a:r>
            <a:r>
              <a:rPr lang="en-GB" sz="1200" kern="1200" dirty="0">
                <a:solidFill>
                  <a:schemeClr val="tx1"/>
                </a:solidFill>
                <a:effectLst/>
                <a:latin typeface="+mn-lt"/>
                <a:ea typeface="+mn-ea"/>
                <a:cs typeface="+mn-cs"/>
              </a:rPr>
              <a:t> (the theory and research publicly available to be drawn in to learning environments).</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new knowledge that we are able to create together </a:t>
            </a:r>
            <a:r>
              <a:rPr lang="en-GB" sz="1200" kern="1200" dirty="0">
                <a:solidFill>
                  <a:schemeClr val="tx1"/>
                </a:solidFill>
                <a:effectLst/>
                <a:latin typeface="+mn-lt"/>
                <a:ea typeface="+mn-ea"/>
                <a:cs typeface="+mn-cs"/>
              </a:rPr>
              <a:t>through collaborative working and enquiry.</a:t>
            </a: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key dimension of the model, as indicated, is the inter-relationship of the three knowledge fields through network-based activity– represented by the connecting ring of the model.  The model is consistent with what we know about knowledge use in networks.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emphasis on the three fields of knowledge also echoes the need that Senge highlights of identifying new ways of learning that involve leveraging diverse perspectives into collective or shared group intelligence and integrating theory, new capacities, and practice with one another (Senge, 1994).  </a:t>
            </a:r>
          </a:p>
          <a:p>
            <a:endParaRPr lang="en-GB" dirty="0"/>
          </a:p>
        </p:txBody>
      </p:sp>
      <p:sp>
        <p:nvSpPr>
          <p:cNvPr id="4" name="Slide Number Placeholder 3"/>
          <p:cNvSpPr>
            <a:spLocks noGrp="1"/>
          </p:cNvSpPr>
          <p:nvPr>
            <p:ph type="sldNum" sz="quarter" idx="10"/>
          </p:nvPr>
        </p:nvSpPr>
        <p:spPr/>
        <p:txBody>
          <a:bodyPr/>
          <a:lstStyle/>
          <a:p>
            <a:fld id="{C53ED292-31C9-4441-B00E-26488434F4E1}" type="slidenum">
              <a:rPr lang="en-GB" smtClean="0"/>
              <a:t>8</a:t>
            </a:fld>
            <a:endParaRPr lang="en-GB"/>
          </a:p>
        </p:txBody>
      </p:sp>
    </p:spTree>
    <p:extLst>
      <p:ext uri="{BB962C8B-B14F-4D97-AF65-F5344CB8AC3E}">
        <p14:creationId xmlns:p14="http://schemas.microsoft.com/office/powerpoint/2010/main" val="150575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Purpose of this session </a:t>
            </a:r>
          </a:p>
          <a:p>
            <a:r>
              <a:rPr lang="en-GB" dirty="0"/>
              <a:t>To give time to reflect on the Refreshed Narrative on Scotland’s Curriculum.</a:t>
            </a:r>
          </a:p>
          <a:p>
            <a:r>
              <a:rPr lang="en-GB" dirty="0"/>
              <a:t>To discuss</a:t>
            </a:r>
            <a:r>
              <a:rPr lang="en-GB" baseline="0" dirty="0"/>
              <a:t> and network with colleagues</a:t>
            </a:r>
          </a:p>
          <a:p>
            <a:r>
              <a:rPr lang="en-GB" baseline="0" dirty="0"/>
              <a:t>To review a range of tools that will assist in developing your school curriculum rationale</a:t>
            </a:r>
          </a:p>
          <a:p>
            <a:endParaRPr lang="en-GB" baseline="0" dirty="0"/>
          </a:p>
          <a:p>
            <a:r>
              <a:rPr lang="en-GB" baseline="0" dirty="0"/>
              <a:t>The ‘rationale’ that story around the why of the school curriculum may be ‘lost’ as people have moved on.</a:t>
            </a:r>
          </a:p>
          <a:p>
            <a:r>
              <a:rPr lang="en-GB" baseline="0" dirty="0"/>
              <a:t>Who can tell the story.</a:t>
            </a:r>
          </a:p>
          <a:p>
            <a:endParaRPr lang="en-GB" baseline="0" dirty="0"/>
          </a:p>
          <a:p>
            <a:r>
              <a:rPr lang="en-GB" baseline="0" dirty="0"/>
              <a:t>How has the context changed since that rationale was developed. Has it been refreshed or has the attention and energy been elsewhere?</a:t>
            </a:r>
          </a:p>
          <a:p>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C53ED292-31C9-4441-B00E-26488434F4E1}" type="slidenum">
              <a:rPr lang="en-GB" smtClean="0"/>
              <a:t>9</a:t>
            </a:fld>
            <a:endParaRPr lang="en-GB"/>
          </a:p>
        </p:txBody>
      </p:sp>
    </p:spTree>
    <p:extLst>
      <p:ext uri="{BB962C8B-B14F-4D97-AF65-F5344CB8AC3E}">
        <p14:creationId xmlns:p14="http://schemas.microsoft.com/office/powerpoint/2010/main" val="1203147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4300" cy="3636962"/>
          </a:xfrm>
        </p:spPr>
      </p:sp>
      <p:sp>
        <p:nvSpPr>
          <p:cNvPr id="3" name="Notes Placeholder 2"/>
          <p:cNvSpPr>
            <a:spLocks noGrp="1"/>
          </p:cNvSpPr>
          <p:nvPr>
            <p:ph type="body" idx="1"/>
          </p:nvPr>
        </p:nvSpPr>
        <p:spPr/>
        <p:txBody>
          <a:bodyPr/>
          <a:lstStyle/>
          <a:p>
            <a:r>
              <a:rPr lang="en-GB" dirty="0"/>
              <a:t>Lawrence Stenhouse proclaims: "No curriculum development without teacher development". </a:t>
            </a:r>
            <a:endParaRPr lang="en-US" dirty="0"/>
          </a:p>
          <a:p>
            <a:r>
              <a:rPr lang="en-GB" dirty="0"/>
              <a:t>Stenhouse (1975) pointed out that this did not mean "we must train teachers in order to produce a world fit for curricula to live in" (p. 68). </a:t>
            </a:r>
          </a:p>
          <a:p>
            <a:r>
              <a:rPr lang="en-GB" dirty="0"/>
              <a:t>The message was that </a:t>
            </a:r>
            <a:r>
              <a:rPr lang="en-GB" b="1" dirty="0"/>
              <a:t>we needed to develop curricula fit for teachers to grow in, because the quality of children's education depends on the quality of the people teaching them</a:t>
            </a:r>
            <a:r>
              <a:rPr lang="en-GB" dirty="0"/>
              <a:t>. Stenhouse argued that when designing</a:t>
            </a:r>
            <a:r>
              <a:rPr lang="en-GB" baseline="0" dirty="0"/>
              <a:t> a curriculum is </a:t>
            </a:r>
            <a:r>
              <a:rPr lang="en-GB" dirty="0"/>
              <a:t>not simply instructional means to improve teaching but are “expressions of ideas to improve teachers" (p. 68). At odds with the notion of the </a:t>
            </a:r>
            <a:r>
              <a:rPr lang="en-GB" b="1" dirty="0"/>
              <a:t>‘teacher proof curriculum’</a:t>
            </a:r>
          </a:p>
          <a:p>
            <a:pPr>
              <a:defRPr/>
            </a:pPr>
            <a:r>
              <a:rPr lang="en-GB" b="1" dirty="0">
                <a:cs typeface="Calibri"/>
              </a:rPr>
              <a:t>Capacity building, </a:t>
            </a:r>
            <a:r>
              <a:rPr lang="en-GB" b="1" dirty="0"/>
              <a:t>Climate, Culture, Professional trust</a:t>
            </a:r>
            <a:endParaRPr lang="en-GB" b="1" dirty="0">
              <a:ea typeface="Calibri"/>
              <a:cs typeface="Calibri"/>
            </a:endParaRPr>
          </a:p>
          <a:p>
            <a:endParaRPr lang="en-GB" dirty="0"/>
          </a:p>
          <a:p>
            <a:r>
              <a:rPr lang="en-GB" dirty="0"/>
              <a:t>John Elliott (1994) The Teacher's Role in Curriculum Development: an unresolved issue in English attempts at curriculum reform, Curriculum Studies, 2:1, 43-69, DOI: 10.1080/0965975940020103 </a:t>
            </a:r>
          </a:p>
          <a:p>
            <a:r>
              <a:rPr lang="en-GB" dirty="0"/>
              <a:t>Stenhouse, L. (1975) An Introduction to Curriculum Research and Development. London: Heinemann</a:t>
            </a:r>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10</a:t>
            </a:fld>
            <a:endParaRPr lang="en-GB"/>
          </a:p>
        </p:txBody>
      </p:sp>
    </p:spTree>
    <p:extLst>
      <p:ext uri="{BB962C8B-B14F-4D97-AF65-F5344CB8AC3E}">
        <p14:creationId xmlns:p14="http://schemas.microsoft.com/office/powerpoint/2010/main" val="2172517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2C0F680-1F39-484C-8251-F3B1276F653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109455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C0F680-1F39-484C-8251-F3B1276F653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75434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C0F680-1F39-484C-8251-F3B1276F653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591125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501901"/>
            <a:ext cx="10363200" cy="1362075"/>
          </a:xfrm>
        </p:spPr>
        <p:txBody>
          <a:bodyPr anchor="t"/>
          <a:lstStyle>
            <a:lvl1pPr algn="l">
              <a:defRPr sz="4000" b="1" cap="all"/>
            </a:lvl1pPr>
          </a:lstStyle>
          <a:p>
            <a:r>
              <a:rPr lang="en-GB" dirty="0"/>
              <a:t>Click to edit Master title style</a:t>
            </a:r>
            <a:endParaRPr lang="en-US" dirty="0"/>
          </a:p>
        </p:txBody>
      </p:sp>
      <p:sp>
        <p:nvSpPr>
          <p:cNvPr id="4" name="Date Placeholder 3"/>
          <p:cNvSpPr>
            <a:spLocks noGrp="1"/>
          </p:cNvSpPr>
          <p:nvPr>
            <p:ph type="dt" sz="half" idx="10"/>
          </p:nvPr>
        </p:nvSpPr>
        <p:spPr/>
        <p:txBody>
          <a:bodyPr/>
          <a:lstStyle/>
          <a:p>
            <a:fld id="{2461F51D-2583-8E43-9B0F-186986645360}" type="datetimeFigureOut">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264402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CEL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425400"/>
            <a:ext cx="3721040" cy="1432600"/>
          </a:xfrm>
          <a:prstGeom prst="rect">
            <a:avLst/>
          </a:prstGeom>
        </p:spPr>
      </p:pic>
    </p:spTree>
    <p:extLst>
      <p:ext uri="{BB962C8B-B14F-4D97-AF65-F5344CB8AC3E}">
        <p14:creationId xmlns:p14="http://schemas.microsoft.com/office/powerpoint/2010/main" val="3974225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3911081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Slide Title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461F51D-2583-8E43-9B0F-186986645360}"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3376633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461F51D-2583-8E43-9B0F-186986645360}"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946244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461F51D-2583-8E43-9B0F-186986645360}"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1694723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1F51D-2583-8E43-9B0F-186986645360}"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3645826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61F51D-2583-8E43-9B0F-186986645360}"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134471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2C0F680-1F39-484C-8251-F3B1276F653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2503594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461F51D-2583-8E43-9B0F-186986645360}"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1422190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461F51D-2583-8E43-9B0F-186986645360}"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B82E6-758D-F943-A1F8-18C4743B360B}" type="slidenum">
              <a:rPr lang="en-US" smtClean="0"/>
              <a:t>‹#›</a:t>
            </a:fld>
            <a:endParaRPr lang="en-US"/>
          </a:p>
        </p:txBody>
      </p:sp>
    </p:spTree>
    <p:extLst>
      <p:ext uri="{BB962C8B-B14F-4D97-AF65-F5344CB8AC3E}">
        <p14:creationId xmlns:p14="http://schemas.microsoft.com/office/powerpoint/2010/main" val="1401349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B3A7BEC-A23F-42D7-865A-F2E47A60D0D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3460500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3A7BEC-A23F-42D7-865A-F2E47A60D0D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390612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3A7BEC-A23F-42D7-865A-F2E47A60D0D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3128682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B3A7BEC-A23F-42D7-865A-F2E47A60D0DD}" type="datetimeFigureOut">
              <a:rPr lang="en-GB" smtClean="0"/>
              <a:t>08/02/2023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3879320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B3A7BEC-A23F-42D7-865A-F2E47A60D0DD}" type="datetimeFigureOut">
              <a:rPr lang="en-GB" smtClean="0"/>
              <a:t>08/02/2023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2542875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B3A7BEC-A23F-42D7-865A-F2E47A60D0DD}" type="datetimeFigureOut">
              <a:rPr lang="en-GB" smtClean="0"/>
              <a:t>08/02/2023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122207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A7BEC-A23F-42D7-865A-F2E47A60D0DD}" type="datetimeFigureOut">
              <a:rPr lang="en-GB" smtClean="0"/>
              <a:t>08/02/2023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920426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3A7BEC-A23F-42D7-865A-F2E47A60D0DD}" type="datetimeFigureOut">
              <a:rPr lang="en-GB" smtClean="0"/>
              <a:t>08/02/2023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393944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C0F680-1F39-484C-8251-F3B1276F653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442840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3A7BEC-A23F-42D7-865A-F2E47A60D0DD}" type="datetimeFigureOut">
              <a:rPr lang="en-GB" smtClean="0"/>
              <a:t>08/02/2023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3329806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3A7BEC-A23F-42D7-865A-F2E47A60D0D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365231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3A7BEC-A23F-42D7-865A-F2E47A60D0DD}" type="datetimeFigureOut">
              <a:rPr lang="en-GB" smtClean="0"/>
              <a:t>08/02/2023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00E93-8360-4D48-89CA-9423E6F39C9F}" type="slidenum">
              <a:rPr lang="en-GB" smtClean="0"/>
              <a:t>‹#›</a:t>
            </a:fld>
            <a:endParaRPr lang="en-GB"/>
          </a:p>
        </p:txBody>
      </p:sp>
    </p:spTree>
    <p:extLst>
      <p:ext uri="{BB962C8B-B14F-4D97-AF65-F5344CB8AC3E}">
        <p14:creationId xmlns:p14="http://schemas.microsoft.com/office/powerpoint/2010/main" val="3867061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2C0F680-1F39-484C-8251-F3B1276F653D}" type="datetimeFigureOut">
              <a:rPr lang="en-GB" smtClean="0"/>
              <a:t>08/02/2023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376872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2C0F680-1F39-484C-8251-F3B1276F653D}" type="datetimeFigureOut">
              <a:rPr lang="en-GB" smtClean="0"/>
              <a:t>08/02/2023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798122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2C0F680-1F39-484C-8251-F3B1276F653D}" type="datetimeFigureOut">
              <a:rPr lang="en-GB" smtClean="0"/>
              <a:t>08/02/2023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234604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0F680-1F39-484C-8251-F3B1276F653D}" type="datetimeFigureOut">
              <a:rPr lang="en-GB" smtClean="0"/>
              <a:t>08/02/2023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3896116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C0F680-1F39-484C-8251-F3B1276F653D}" type="datetimeFigureOut">
              <a:rPr lang="en-GB" smtClean="0"/>
              <a:t>08/02/2023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3059750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C0F680-1F39-484C-8251-F3B1276F653D}" type="datetimeFigureOut">
              <a:rPr lang="en-GB" smtClean="0"/>
              <a:t>08/02/2023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D461F8-A050-48F5-B7E8-F05F907F6A98}" type="slidenum">
              <a:rPr lang="en-GB" smtClean="0"/>
              <a:t>‹#›</a:t>
            </a:fld>
            <a:endParaRPr lang="en-GB"/>
          </a:p>
        </p:txBody>
      </p:sp>
    </p:spTree>
    <p:extLst>
      <p:ext uri="{BB962C8B-B14F-4D97-AF65-F5344CB8AC3E}">
        <p14:creationId xmlns:p14="http://schemas.microsoft.com/office/powerpoint/2010/main" val="1198434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0F680-1F39-484C-8251-F3B1276F653D}" type="datetimeFigureOut">
              <a:rPr lang="en-GB" smtClean="0"/>
              <a:t>08/02/2023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461F8-A050-48F5-B7E8-F05F907F6A98}" type="slidenum">
              <a:rPr lang="en-GB" smtClean="0"/>
              <a:t>‹#›</a:t>
            </a:fld>
            <a:endParaRPr lang="en-GB"/>
          </a:p>
        </p:txBody>
      </p:sp>
    </p:spTree>
    <p:extLst>
      <p:ext uri="{BB962C8B-B14F-4D97-AF65-F5344CB8AC3E}">
        <p14:creationId xmlns:p14="http://schemas.microsoft.com/office/powerpoint/2010/main" val="14002037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1F51D-2583-8E43-9B0F-186986645360}" type="datetimeFigureOut">
              <a:rPr lang="en-US" smtClean="0"/>
              <a:t>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B82E6-758D-F943-A1F8-18C4743B360B}" type="slidenum">
              <a:rPr lang="en-US" smtClean="0"/>
              <a:t>‹#›</a:t>
            </a:fld>
            <a:endParaRPr lang="en-US"/>
          </a:p>
        </p:txBody>
      </p:sp>
    </p:spTree>
    <p:extLst>
      <p:ext uri="{BB962C8B-B14F-4D97-AF65-F5344CB8AC3E}">
        <p14:creationId xmlns:p14="http://schemas.microsoft.com/office/powerpoint/2010/main" val="19620908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457200" rtl="0" eaLnBrk="1" latinLnBrk="0" hangingPunct="1">
        <a:spcBef>
          <a:spcPct val="0"/>
        </a:spcBef>
        <a:buNone/>
        <a:defRPr sz="2000" kern="1200">
          <a:solidFill>
            <a:schemeClr val="tx1"/>
          </a:solidFill>
          <a:latin typeface="Museo 300"/>
          <a:ea typeface="+mj-ea"/>
          <a:cs typeface="Museo 30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A7BEC-A23F-42D7-865A-F2E47A60D0DD}" type="datetimeFigureOut">
              <a:rPr lang="en-GB" smtClean="0"/>
              <a:t>08/02/2023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00E93-8360-4D48-89CA-9423E6F39C9F}" type="slidenum">
              <a:rPr lang="en-GB" smtClean="0"/>
              <a:t>‹#›</a:t>
            </a:fld>
            <a:endParaRPr lang="en-GB"/>
          </a:p>
        </p:txBody>
      </p:sp>
    </p:spTree>
    <p:extLst>
      <p:ext uri="{BB962C8B-B14F-4D97-AF65-F5344CB8AC3E}">
        <p14:creationId xmlns:p14="http://schemas.microsoft.com/office/powerpoint/2010/main" val="2456109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2012hs.igem.org/Team:CIDEB-UANL_Mexico" TargetMode="External"/><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emf"/><Relationship Id="rId9" Type="http://schemas.openxmlformats.org/officeDocument/2006/relationships/hyperlink" Target="https://creativecommons.org/licenses/by/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flickr.com/photos/cowrin/242056776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scotlandscurriculum.scot/"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8X_5U_QkPY&amp;t=15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hyperlink" Target="https://education.gov.scot/improvement/self-evaluation/imagine-if-approaching-the-curriculum-creativel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vimeo.com/277312669"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www.youtube.com/watch?v=nPEuSkmteW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hyperlink" Target="http://evergreenleaf.blogspot.com/2013/04/my-first-blog-award-liebster.html" TargetMode="External"/><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p:nvPr/>
        </p:nvSpPr>
        <p:spPr>
          <a:xfrm>
            <a:off x="6896100" y="5980969"/>
            <a:ext cx="3771900" cy="60007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defTabSz="457200">
              <a:tabLst>
                <a:tab pos="2497931" algn="l"/>
              </a:tabLst>
            </a:pPr>
            <a:r>
              <a:rPr lang="en-GB" sz="1050" dirty="0">
                <a:solidFill>
                  <a:srgbClr val="FFFFFF"/>
                </a:solidFill>
                <a:latin typeface="Arial Bold"/>
                <a:ea typeface="ＭＳ 明朝"/>
                <a:cs typeface="Times New Roman"/>
              </a:rPr>
              <a:t>For Scotland's learners, with Scotland's educators</a:t>
            </a:r>
            <a:endParaRPr lang="en-GB" sz="900" dirty="0">
              <a:solidFill>
                <a:srgbClr val="595959"/>
              </a:solidFill>
              <a:latin typeface="Arial"/>
              <a:ea typeface="ＭＳ 明朝"/>
              <a:cs typeface="Times New Roman"/>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54283"/>
          <a:stretch/>
        </p:blipFill>
        <p:spPr>
          <a:xfrm>
            <a:off x="2023901" y="640661"/>
            <a:ext cx="2964269" cy="1107423"/>
          </a:xfrm>
          <a:prstGeom prst="rect">
            <a:avLst/>
          </a:prstGeom>
        </p:spPr>
      </p:pic>
      <p:sp>
        <p:nvSpPr>
          <p:cNvPr id="8" name="Rectangle 7"/>
          <p:cNvSpPr/>
          <p:nvPr/>
        </p:nvSpPr>
        <p:spPr>
          <a:xfrm>
            <a:off x="728420" y="1834136"/>
            <a:ext cx="9939581" cy="3600986"/>
          </a:xfrm>
          <a:prstGeom prst="rect">
            <a:avLst/>
          </a:prstGeom>
        </p:spPr>
        <p:txBody>
          <a:bodyPr wrap="square" lIns="91440" tIns="45720" rIns="91440" bIns="45720" anchor="t">
            <a:spAutoFit/>
          </a:bodyPr>
          <a:lstStyle/>
          <a:p>
            <a:pPr defTabSz="457200"/>
            <a:endParaRPr lang="en-GB" sz="2400" dirty="0">
              <a:solidFill>
                <a:prstClr val="black"/>
              </a:solidFill>
              <a:latin typeface="Arial"/>
              <a:cs typeface="Arial"/>
            </a:endParaRPr>
          </a:p>
          <a:p>
            <a:pPr defTabSz="457200"/>
            <a:r>
              <a:rPr lang="en-GB" sz="2400" dirty="0">
                <a:solidFill>
                  <a:prstClr val="black"/>
                </a:solidFill>
                <a:latin typeface="Arial"/>
                <a:cs typeface="Arial"/>
              </a:rPr>
              <a:t>Thanks for your patience</a:t>
            </a:r>
            <a:r>
              <a:rPr lang="mr-IN" sz="2400" dirty="0">
                <a:solidFill>
                  <a:prstClr val="black"/>
                </a:solidFill>
                <a:latin typeface="Arial"/>
                <a:cs typeface="Mangal"/>
              </a:rPr>
              <a:t>…</a:t>
            </a:r>
            <a:r>
              <a:rPr lang="en-GB" sz="2400" dirty="0">
                <a:solidFill>
                  <a:prstClr val="black"/>
                </a:solidFill>
                <a:latin typeface="Arial"/>
                <a:cs typeface="Arial"/>
              </a:rPr>
              <a:t> the session is about to begin</a:t>
            </a:r>
            <a:r>
              <a:rPr lang="mr-IN" sz="2400" dirty="0">
                <a:solidFill>
                  <a:prstClr val="black"/>
                </a:solidFill>
                <a:latin typeface="Arial"/>
                <a:cs typeface="Mangal"/>
              </a:rPr>
              <a:t>…</a:t>
            </a:r>
            <a:endParaRPr lang="en-GB" sz="2400" dirty="0">
              <a:solidFill>
                <a:prstClr val="black"/>
              </a:solidFill>
              <a:latin typeface="Arial"/>
              <a:cs typeface="Mangal"/>
            </a:endParaRPr>
          </a:p>
          <a:p>
            <a:pPr defTabSz="457200"/>
            <a:endParaRPr lang="mr-IN" sz="2400" dirty="0">
              <a:latin typeface="Arial"/>
              <a:cs typeface="Mangal"/>
            </a:endParaRPr>
          </a:p>
          <a:p>
            <a:pPr defTabSz="457200"/>
            <a:r>
              <a:rPr lang="mr-IN" sz="2400" dirty="0" err="1">
                <a:latin typeface="Arial"/>
                <a:cs typeface="Mangal"/>
              </a:rPr>
              <a:t>Please</a:t>
            </a:r>
            <a:r>
              <a:rPr lang="mr-IN" sz="2400" dirty="0">
                <a:latin typeface="Arial"/>
                <a:cs typeface="Mangal"/>
              </a:rPr>
              <a:t> </a:t>
            </a:r>
            <a:r>
              <a:rPr lang="mr-IN" sz="2400" dirty="0" err="1">
                <a:latin typeface="Arial"/>
                <a:cs typeface="Mangal"/>
              </a:rPr>
              <a:t>put</a:t>
            </a:r>
            <a:r>
              <a:rPr lang="mr-IN" sz="2400" dirty="0">
                <a:latin typeface="Arial"/>
                <a:cs typeface="Mangal"/>
              </a:rPr>
              <a:t> </a:t>
            </a:r>
            <a:r>
              <a:rPr lang="mr-IN" sz="2400" dirty="0" err="1">
                <a:latin typeface="Arial"/>
                <a:cs typeface="Mangal"/>
              </a:rPr>
              <a:t>your</a:t>
            </a:r>
            <a:r>
              <a:rPr lang="mr-IN" sz="2400" dirty="0">
                <a:latin typeface="Arial"/>
                <a:cs typeface="Mangal"/>
              </a:rPr>
              <a:t> </a:t>
            </a:r>
            <a:r>
              <a:rPr lang="mr-IN" sz="2400" dirty="0" err="1">
                <a:latin typeface="Arial"/>
                <a:cs typeface="Mangal"/>
              </a:rPr>
              <a:t>name</a:t>
            </a:r>
            <a:r>
              <a:rPr lang="mr-IN" sz="2400" dirty="0">
                <a:latin typeface="Arial"/>
                <a:cs typeface="Mangal"/>
              </a:rPr>
              <a:t> </a:t>
            </a:r>
            <a:r>
              <a:rPr lang="mr-IN" sz="2400" dirty="0" err="1">
                <a:latin typeface="Arial"/>
                <a:cs typeface="Mangal"/>
              </a:rPr>
              <a:t>and</a:t>
            </a:r>
            <a:r>
              <a:rPr lang="mr-IN" sz="2400" dirty="0">
                <a:latin typeface="Arial"/>
                <a:cs typeface="Mangal"/>
              </a:rPr>
              <a:t> </a:t>
            </a:r>
            <a:r>
              <a:rPr lang="mr-IN" sz="2400" dirty="0" err="1">
                <a:latin typeface="Arial"/>
                <a:cs typeface="Mangal"/>
              </a:rPr>
              <a:t>location</a:t>
            </a:r>
            <a:r>
              <a:rPr lang="mr-IN" sz="2400" dirty="0">
                <a:latin typeface="Arial"/>
                <a:cs typeface="Mangal"/>
              </a:rPr>
              <a:t> </a:t>
            </a:r>
            <a:r>
              <a:rPr lang="mr-IN" sz="2400" dirty="0" err="1">
                <a:latin typeface="Arial"/>
                <a:cs typeface="Mangal"/>
              </a:rPr>
              <a:t>in</a:t>
            </a:r>
            <a:r>
              <a:rPr lang="mr-IN" sz="2400" dirty="0">
                <a:latin typeface="Arial"/>
                <a:cs typeface="Mangal"/>
              </a:rPr>
              <a:t> the </a:t>
            </a:r>
            <a:r>
              <a:rPr lang="mr-IN" sz="2400" dirty="0" err="1">
                <a:latin typeface="Arial"/>
                <a:cs typeface="Mangal"/>
              </a:rPr>
              <a:t>chat</a:t>
            </a:r>
            <a:r>
              <a:rPr lang="mr-IN" sz="2400" dirty="0">
                <a:latin typeface="Arial"/>
                <a:cs typeface="Mangal"/>
              </a:rPr>
              <a:t> </a:t>
            </a:r>
            <a:r>
              <a:rPr lang="mr-IN" sz="2400" dirty="0" err="1">
                <a:latin typeface="Arial"/>
                <a:cs typeface="Mangal"/>
              </a:rPr>
              <a:t>pane</a:t>
            </a:r>
            <a:r>
              <a:rPr lang="mr-IN" sz="2400" dirty="0">
                <a:latin typeface="Arial"/>
                <a:cs typeface="Mangal"/>
              </a:rPr>
              <a:t>.</a:t>
            </a:r>
            <a:endParaRPr lang="en-GB" sz="2400" dirty="0">
              <a:latin typeface="Arial"/>
              <a:cs typeface="Mangal"/>
            </a:endParaRPr>
          </a:p>
          <a:p>
            <a:pPr defTabSz="457200"/>
            <a:endParaRPr lang="en-GB" sz="2400" dirty="0">
              <a:latin typeface="Arial"/>
              <a:cs typeface="Mangal"/>
            </a:endParaRPr>
          </a:p>
          <a:p>
            <a:pPr defTabSz="457200"/>
            <a:endParaRPr lang="en-GB" dirty="0">
              <a:solidFill>
                <a:prstClr val="black"/>
              </a:solidFill>
              <a:latin typeface="Calibri"/>
            </a:endParaRPr>
          </a:p>
          <a:p>
            <a:pPr defTabSz="457200"/>
            <a:endParaRPr lang="en-GB" dirty="0">
              <a:solidFill>
                <a:prstClr val="black"/>
              </a:solidFill>
              <a:latin typeface="Calibri"/>
            </a:endParaRPr>
          </a:p>
          <a:p>
            <a:pPr defTabSz="457200"/>
            <a:endParaRPr lang="en-GB" dirty="0">
              <a:solidFill>
                <a:prstClr val="black"/>
              </a:solidFill>
              <a:latin typeface="Calibri"/>
            </a:endParaRPr>
          </a:p>
          <a:p>
            <a:pPr defTabSz="457200"/>
            <a:endParaRPr lang="en-GB" dirty="0">
              <a:solidFill>
                <a:prstClr val="black"/>
              </a:solidFill>
              <a:latin typeface="Calibri"/>
            </a:endParaRPr>
          </a:p>
          <a:p>
            <a:pPr defTabSz="457200"/>
            <a:endParaRPr lang="en-GB" dirty="0">
              <a:solidFill>
                <a:prstClr val="black"/>
              </a:solidFill>
              <a:latin typeface="Calibri"/>
            </a:endParaRPr>
          </a:p>
          <a:p>
            <a:pPr defTabSz="457200"/>
            <a:endParaRPr lang="en-GB" dirty="0">
              <a:solidFill>
                <a:prstClr val="black"/>
              </a:solidFill>
              <a:latin typeface="Calibri"/>
              <a:cs typeface="Calibri"/>
            </a:endParaRPr>
          </a:p>
        </p:txBody>
      </p:sp>
      <p:pic>
        <p:nvPicPr>
          <p:cNvPr id="11" name="Picture 10"/>
          <p:cNvPicPr>
            <a:picLocks noChangeAspect="1"/>
          </p:cNvPicPr>
          <p:nvPr/>
        </p:nvPicPr>
        <p:blipFill>
          <a:blip r:embed="rId4"/>
          <a:stretch>
            <a:fillRect/>
          </a:stretch>
        </p:blipFill>
        <p:spPr>
          <a:xfrm>
            <a:off x="7996585" y="5637811"/>
            <a:ext cx="2103260" cy="140217"/>
          </a:xfrm>
          <a:prstGeom prst="rect">
            <a:avLst/>
          </a:prstGeom>
        </p:spPr>
      </p:pic>
      <p:pic>
        <p:nvPicPr>
          <p:cNvPr id="13" name="Picture 12" descr="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85976"/>
            <a:ext cx="12192000" cy="77202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3062" y="360464"/>
            <a:ext cx="2519177" cy="16708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5" name="Text Box 8"/>
          <p:cNvSpPr txBox="1"/>
          <p:nvPr/>
        </p:nvSpPr>
        <p:spPr>
          <a:xfrm>
            <a:off x="6973074" y="6511500"/>
            <a:ext cx="3771900" cy="600075"/>
          </a:xfrm>
          <a:prstGeom prst="rect">
            <a:avLst/>
          </a:prstGeom>
          <a:noFill/>
          <a:ln>
            <a:noFill/>
          </a:ln>
          <a:effectLst/>
          <a:extLst>
            <a:ext uri="{C572A759-6A51-4108-AA02-DFA0A04FC94B}">
              <ma14:wrappingTextBoxFlag xmlns:mc="http://schemas.openxmlformats.org/markup-compatibility/2006" xmlns:mv="urn:schemas-microsoft-com:mac:vml"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defTabSz="457200">
              <a:tabLst>
                <a:tab pos="2497931" algn="l"/>
              </a:tabLst>
            </a:pPr>
            <a:r>
              <a:rPr lang="en-GB" sz="1050" dirty="0">
                <a:solidFill>
                  <a:srgbClr val="7030A0"/>
                </a:solidFill>
                <a:latin typeface="Arial Bold"/>
                <a:ea typeface="ＭＳ 明朝"/>
                <a:cs typeface="Times New Roman"/>
              </a:rPr>
              <a:t>For Scotland's learners, with Scotland's educators</a:t>
            </a:r>
            <a:endParaRPr lang="en-GB" sz="900" dirty="0">
              <a:solidFill>
                <a:srgbClr val="7030A0"/>
              </a:solidFill>
              <a:latin typeface="Arial"/>
              <a:ea typeface="ＭＳ 明朝"/>
              <a:cs typeface="Times New Roman"/>
            </a:endParaRPr>
          </a:p>
        </p:txBody>
      </p:sp>
      <p:pic>
        <p:nvPicPr>
          <p:cNvPr id="2" name="Picture 3" descr="Text&#10;&#10;Description automatically generated">
            <a:extLst>
              <a:ext uri="{FF2B5EF4-FFF2-40B4-BE49-F238E27FC236}">
                <a16:creationId xmlns:a16="http://schemas.microsoft.com/office/drawing/2014/main" id="{BE629E5F-6399-4B26-837D-C36AB0E222D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490161" y="3558752"/>
            <a:ext cx="7341077" cy="2388807"/>
          </a:xfrm>
          <a:prstGeom prst="rect">
            <a:avLst/>
          </a:prstGeom>
        </p:spPr>
      </p:pic>
      <p:sp>
        <p:nvSpPr>
          <p:cNvPr id="4" name="TextBox 3">
            <a:extLst>
              <a:ext uri="{FF2B5EF4-FFF2-40B4-BE49-F238E27FC236}">
                <a16:creationId xmlns:a16="http://schemas.microsoft.com/office/drawing/2014/main" id="{ABD50A87-6079-440A-9820-2C9FE65A03F3}"/>
              </a:ext>
            </a:extLst>
          </p:cNvPr>
          <p:cNvSpPr txBox="1"/>
          <p:nvPr/>
        </p:nvSpPr>
        <p:spPr>
          <a:xfrm>
            <a:off x="2369389" y="6085038"/>
            <a:ext cx="3510951" cy="127719"/>
          </a:xfrm>
          <a:prstGeom prst="rect">
            <a:avLst/>
          </a:prstGeom>
        </p:spPr>
        <p:txBody>
          <a:bodyPr>
            <a:normAutofit fontScale="25000" lnSpcReduction="20000"/>
          </a:bodyPr>
          <a:lstStyle/>
          <a:p>
            <a:pPr defTabSz="457200"/>
            <a:r>
              <a:rPr lang="en-US">
                <a:solidFill>
                  <a:prstClr val="black"/>
                </a:solidFill>
                <a:latin typeface="Calibri"/>
                <a:hlinkClick r:id="rId8"/>
              </a:rPr>
              <a:t>This Photo</a:t>
            </a:r>
            <a:r>
              <a:rPr lang="en-US">
                <a:solidFill>
                  <a:prstClr val="black"/>
                </a:solidFill>
                <a:latin typeface="Calibri"/>
              </a:rPr>
              <a:t> by Unknown author is licensed under </a:t>
            </a:r>
            <a:r>
              <a:rPr lang="en-US">
                <a:solidFill>
                  <a:prstClr val="black"/>
                </a:solidFill>
                <a:latin typeface="Calibri"/>
                <a:hlinkClick r:id="rId9"/>
              </a:rPr>
              <a:t>CC BY</a:t>
            </a:r>
            <a:r>
              <a:rPr lang="en-US">
                <a:solidFill>
                  <a:prstClr val="black"/>
                </a:solidFill>
                <a:latin typeface="Calibri"/>
              </a:rPr>
              <a:t>.</a:t>
            </a:r>
          </a:p>
        </p:txBody>
      </p:sp>
    </p:spTree>
    <p:extLst>
      <p:ext uri="{BB962C8B-B14F-4D97-AF65-F5344CB8AC3E}">
        <p14:creationId xmlns:p14="http://schemas.microsoft.com/office/powerpoint/2010/main" val="3408913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574158"/>
            <a:ext cx="10515600" cy="5102075"/>
          </a:xfrm>
        </p:spPr>
        <p:txBody>
          <a:bodyPr>
            <a:normAutofit fontScale="90000"/>
          </a:bodyPr>
          <a:lstStyle/>
          <a:p>
            <a:r>
              <a:rPr lang="en-GB" dirty="0"/>
              <a:t>“No curriculum development without professional development”</a:t>
            </a:r>
            <a:br>
              <a:rPr lang="en-GB" dirty="0"/>
            </a:br>
            <a:br>
              <a:rPr lang="en-GB" dirty="0"/>
            </a:br>
            <a:r>
              <a:rPr lang="en-GB" dirty="0"/>
              <a:t>"by virtue of their meaningfulness curricula are not simply instructional means to improve teaching but are expressions of ideas to improve teachers“ </a:t>
            </a:r>
            <a:r>
              <a:rPr lang="en-GB" dirty="0" err="1"/>
              <a:t>p68</a:t>
            </a:r>
            <a:br>
              <a:rPr lang="en-GB" dirty="0"/>
            </a:br>
            <a:br>
              <a:rPr lang="en-GB" dirty="0"/>
            </a:br>
            <a:r>
              <a:rPr lang="en-GB" dirty="0"/>
              <a:t>(</a:t>
            </a:r>
            <a:r>
              <a:rPr lang="en-GB" dirty="0" err="1"/>
              <a:t>Stenhouse</a:t>
            </a:r>
            <a:r>
              <a:rPr lang="en-GB" dirty="0"/>
              <a:t> 1975)</a:t>
            </a:r>
          </a:p>
        </p:txBody>
      </p:sp>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9" name="Text Box 8"/>
          <p:cNvSpPr txBox="1"/>
          <p:nvPr/>
        </p:nvSpPr>
        <p:spPr>
          <a:xfrm>
            <a:off x="7341270" y="64782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Tree>
    <p:extLst>
      <p:ext uri="{BB962C8B-B14F-4D97-AF65-F5344CB8AC3E}">
        <p14:creationId xmlns:p14="http://schemas.microsoft.com/office/powerpoint/2010/main" val="1314271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9924-56D0-42FE-A5D8-E5215D4BBAC4}"/>
              </a:ext>
            </a:extLst>
          </p:cNvPr>
          <p:cNvSpPr>
            <a:spLocks noGrp="1"/>
          </p:cNvSpPr>
          <p:nvPr>
            <p:ph type="title"/>
          </p:nvPr>
        </p:nvSpPr>
        <p:spPr/>
        <p:txBody>
          <a:bodyPr/>
          <a:lstStyle/>
          <a:p>
            <a:r>
              <a:rPr lang="en-GB" dirty="0" err="1">
                <a:cs typeface="Calibri Light"/>
              </a:rPr>
              <a:t>CfE</a:t>
            </a:r>
            <a:r>
              <a:rPr lang="en-GB" dirty="0">
                <a:cs typeface="Calibri Light"/>
              </a:rPr>
              <a:t> – modern 'international' curriculum</a:t>
            </a:r>
            <a:endParaRPr lang="en-GB" dirty="0"/>
          </a:p>
        </p:txBody>
      </p:sp>
      <p:sp>
        <p:nvSpPr>
          <p:cNvPr id="3" name="Content Placeholder 2">
            <a:extLst>
              <a:ext uri="{FF2B5EF4-FFF2-40B4-BE49-F238E27FC236}">
                <a16:creationId xmlns:a16="http://schemas.microsoft.com/office/drawing/2014/main" id="{A44B642C-E289-4A42-9489-4AE5A60236CC}"/>
              </a:ext>
            </a:extLst>
          </p:cNvPr>
          <p:cNvSpPr>
            <a:spLocks noGrp="1"/>
          </p:cNvSpPr>
          <p:nvPr>
            <p:ph idx="1"/>
          </p:nvPr>
        </p:nvSpPr>
        <p:spPr/>
        <p:txBody>
          <a:bodyPr vert="horz" lIns="91440" tIns="45720" rIns="91440" bIns="45720" rtlCol="0" anchor="t">
            <a:normAutofit fontScale="92500"/>
          </a:bodyPr>
          <a:lstStyle/>
          <a:p>
            <a:pPr>
              <a:lnSpc>
                <a:spcPct val="100000"/>
              </a:lnSpc>
              <a:spcBef>
                <a:spcPts val="0"/>
              </a:spcBef>
            </a:pPr>
            <a:r>
              <a:rPr lang="en-GB" dirty="0">
                <a:ea typeface="+mn-lt"/>
                <a:cs typeface="+mn-lt"/>
              </a:rPr>
              <a:t>Emphasis on generic skills. Competencies. But not skills v knowledge!</a:t>
            </a:r>
            <a:endParaRPr lang="en-US" dirty="0">
              <a:ea typeface="+mn-lt"/>
              <a:cs typeface="+mn-lt"/>
            </a:endParaRPr>
          </a:p>
          <a:p>
            <a:pPr>
              <a:lnSpc>
                <a:spcPct val="100000"/>
              </a:lnSpc>
              <a:spcBef>
                <a:spcPts val="0"/>
              </a:spcBef>
            </a:pPr>
            <a:endParaRPr lang="en-GB" dirty="0">
              <a:ea typeface="+mn-lt"/>
              <a:cs typeface="+mn-lt"/>
            </a:endParaRPr>
          </a:p>
          <a:p>
            <a:pPr>
              <a:lnSpc>
                <a:spcPct val="100000"/>
              </a:lnSpc>
              <a:spcBef>
                <a:spcPts val="0"/>
              </a:spcBef>
            </a:pPr>
            <a:r>
              <a:rPr lang="en-GB" dirty="0">
                <a:ea typeface="+mn-lt"/>
                <a:cs typeface="+mn-lt"/>
              </a:rPr>
              <a:t> Learner centred. Student agency. Active learning</a:t>
            </a:r>
            <a:endParaRPr lang="en-US" dirty="0">
              <a:ea typeface="+mn-lt"/>
              <a:cs typeface="+mn-lt"/>
            </a:endParaRPr>
          </a:p>
          <a:p>
            <a:pPr>
              <a:lnSpc>
                <a:spcPct val="100000"/>
              </a:lnSpc>
              <a:spcBef>
                <a:spcPts val="0"/>
              </a:spcBef>
            </a:pPr>
            <a:endParaRPr lang="en-GB" dirty="0">
              <a:ea typeface="+mn-lt"/>
              <a:cs typeface="+mn-lt"/>
            </a:endParaRPr>
          </a:p>
          <a:p>
            <a:pPr>
              <a:lnSpc>
                <a:spcPct val="100000"/>
              </a:lnSpc>
              <a:spcBef>
                <a:spcPts val="0"/>
              </a:spcBef>
            </a:pPr>
            <a:r>
              <a:rPr lang="en-GB" dirty="0">
                <a:ea typeface="+mn-lt"/>
                <a:cs typeface="+mn-lt"/>
              </a:rPr>
              <a:t>Teachers must act as change agents- creating the curriculum. </a:t>
            </a:r>
            <a:endParaRPr lang="en-US" dirty="0">
              <a:ea typeface="+mn-lt"/>
              <a:cs typeface="+mn-lt"/>
            </a:endParaRPr>
          </a:p>
          <a:p>
            <a:pPr lvl="1">
              <a:lnSpc>
                <a:spcPct val="100000"/>
              </a:lnSpc>
              <a:spcBef>
                <a:spcPts val="0"/>
              </a:spcBef>
            </a:pPr>
            <a:r>
              <a:rPr lang="en-GB" dirty="0">
                <a:ea typeface="+mn-lt"/>
                <a:cs typeface="+mn-lt"/>
              </a:rPr>
              <a:t>Reduced prescription means an intended curriculum that needs to be enacted.</a:t>
            </a:r>
          </a:p>
          <a:p>
            <a:pPr lvl="1">
              <a:lnSpc>
                <a:spcPct val="100000"/>
              </a:lnSpc>
              <a:spcBef>
                <a:spcPts val="0"/>
              </a:spcBef>
            </a:pPr>
            <a:r>
              <a:rPr lang="en-GB" dirty="0">
                <a:ea typeface="+mn-lt"/>
                <a:cs typeface="+mn-lt"/>
              </a:rPr>
              <a:t>Sense making, bring the document into action. Curriculum making a living process</a:t>
            </a:r>
            <a:endParaRPr lang="en-US">
              <a:ea typeface="+mn-lt"/>
              <a:cs typeface="+mn-lt"/>
            </a:endParaRPr>
          </a:p>
          <a:p>
            <a:pPr lvl="1">
              <a:lnSpc>
                <a:spcPct val="100000"/>
              </a:lnSpc>
              <a:spcBef>
                <a:spcPts val="0"/>
              </a:spcBef>
            </a:pPr>
            <a:r>
              <a:rPr lang="en-US" dirty="0">
                <a:ea typeface="+mn-lt"/>
                <a:cs typeface="+mn-lt"/>
              </a:rPr>
              <a:t>Context</a:t>
            </a:r>
          </a:p>
          <a:p>
            <a:pPr>
              <a:lnSpc>
                <a:spcPct val="100000"/>
              </a:lnSpc>
              <a:spcBef>
                <a:spcPts val="0"/>
              </a:spcBef>
            </a:pPr>
            <a:endParaRPr lang="en-GB" dirty="0">
              <a:ea typeface="+mn-lt"/>
              <a:cs typeface="+mn-lt"/>
            </a:endParaRPr>
          </a:p>
          <a:p>
            <a:pPr>
              <a:lnSpc>
                <a:spcPct val="100000"/>
              </a:lnSpc>
              <a:spcBef>
                <a:spcPts val="0"/>
              </a:spcBef>
            </a:pPr>
            <a:r>
              <a:rPr lang="en-GB" dirty="0">
                <a:ea typeface="+mn-lt"/>
                <a:cs typeface="+mn-lt"/>
              </a:rPr>
              <a:t>Partnerships. In/between schools, community, agency, business partnerships</a:t>
            </a:r>
          </a:p>
          <a:p>
            <a:endParaRPr lang="en-GB" dirty="0">
              <a:cs typeface="Calibri"/>
            </a:endParaRPr>
          </a:p>
        </p:txBody>
      </p:sp>
    </p:spTree>
    <p:extLst>
      <p:ext uri="{BB962C8B-B14F-4D97-AF65-F5344CB8AC3E}">
        <p14:creationId xmlns:p14="http://schemas.microsoft.com/office/powerpoint/2010/main" val="209536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5769" y="351963"/>
            <a:ext cx="11049507" cy="78232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dirty="0">
                <a:solidFill>
                  <a:srgbClr val="00B0F0"/>
                </a:solidFill>
              </a:rPr>
              <a:t>Aberdeen 2022 – where are the learning opportunities?</a:t>
            </a:r>
          </a:p>
        </p:txBody>
      </p:sp>
      <p:pic>
        <p:nvPicPr>
          <p:cNvPr id="9" name="Picture 8" descr="d16fd38e-1345-4250-90df-2f2b038333cc"/>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92726" y="1202976"/>
            <a:ext cx="4136972" cy="2068486"/>
          </a:xfrm>
          <a:prstGeom prst="rect">
            <a:avLst/>
          </a:prstGeom>
        </p:spPr>
      </p:pic>
      <p:pic>
        <p:nvPicPr>
          <p:cNvPr id="11" name="Picture 10" descr="IMG_1168"/>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8532598" y="4062171"/>
            <a:ext cx="3272007" cy="2454006"/>
          </a:xfrm>
          <a:prstGeom prst="rect">
            <a:avLst/>
          </a:prstGeom>
        </p:spPr>
      </p:pic>
      <p:pic>
        <p:nvPicPr>
          <p:cNvPr id="13" name="Picture 12" descr="File:Aberdeen Harbour Scotlan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53" y="3602318"/>
            <a:ext cx="3885145" cy="2913859"/>
          </a:xfrm>
          <a:prstGeom prst="rect">
            <a:avLst/>
          </a:prstGeom>
        </p:spPr>
      </p:pic>
      <p:sp>
        <p:nvSpPr>
          <p:cNvPr id="16" name="Rounded Rectangle 15"/>
          <p:cNvSpPr/>
          <p:nvPr/>
        </p:nvSpPr>
        <p:spPr>
          <a:xfrm>
            <a:off x="5016213" y="1274961"/>
            <a:ext cx="3170857" cy="23273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What is your context?</a:t>
            </a:r>
          </a:p>
        </p:txBody>
      </p:sp>
      <p:sp>
        <p:nvSpPr>
          <p:cNvPr id="8" name="Rounded Rectangle 7"/>
          <p:cNvSpPr/>
          <p:nvPr/>
        </p:nvSpPr>
        <p:spPr>
          <a:xfrm>
            <a:off x="5016213" y="4108790"/>
            <a:ext cx="3170857" cy="23273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Where</a:t>
            </a:r>
            <a:r>
              <a:rPr lang="en-GB" sz="4800" dirty="0"/>
              <a:t> </a:t>
            </a:r>
            <a:r>
              <a:rPr lang="en-GB" sz="3600" dirty="0"/>
              <a:t>are the learning opportunities?</a:t>
            </a:r>
          </a:p>
        </p:txBody>
      </p:sp>
      <p:pic>
        <p:nvPicPr>
          <p:cNvPr id="3" name="Picture 3" descr="A picture containing building, grass, outdoor, roof&#10;&#10;Description automatically generated">
            <a:extLst>
              <a:ext uri="{FF2B5EF4-FFF2-40B4-BE49-F238E27FC236}">
                <a16:creationId xmlns:a16="http://schemas.microsoft.com/office/drawing/2014/main" id="{FF995213-9808-CDBE-1746-8BBD8268D33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534400" y="1176426"/>
            <a:ext cx="3289538" cy="2104130"/>
          </a:xfrm>
          <a:prstGeom prst="rect">
            <a:avLst/>
          </a:prstGeom>
        </p:spPr>
      </p:pic>
    </p:spTree>
    <p:extLst>
      <p:ext uri="{BB962C8B-B14F-4D97-AF65-F5344CB8AC3E}">
        <p14:creationId xmlns:p14="http://schemas.microsoft.com/office/powerpoint/2010/main" val="4170053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481" y="480710"/>
            <a:ext cx="11496650" cy="782320"/>
          </a:xfrm>
        </p:spPr>
        <p:txBody>
          <a:bodyPr>
            <a:noAutofit/>
          </a:bodyPr>
          <a:lstStyle/>
          <a:p>
            <a:br>
              <a:rPr lang="en-GB" sz="4200" b="1" dirty="0">
                <a:solidFill>
                  <a:srgbClr val="00B0F0"/>
                </a:solidFill>
              </a:rPr>
            </a:br>
            <a:r>
              <a:rPr lang="en-GB" sz="4200" b="1" dirty="0">
                <a:solidFill>
                  <a:srgbClr val="00B0F0"/>
                </a:solidFill>
              </a:rPr>
              <a:t>The Organisation for Economic Co-operation and Development (OECD) Review 2015</a:t>
            </a:r>
          </a:p>
        </p:txBody>
      </p:sp>
      <p:sp>
        <p:nvSpPr>
          <p:cNvPr id="3" name="Content Placeholder 2"/>
          <p:cNvSpPr>
            <a:spLocks noGrp="1"/>
          </p:cNvSpPr>
          <p:nvPr>
            <p:ph idx="1"/>
          </p:nvPr>
        </p:nvSpPr>
        <p:spPr>
          <a:xfrm>
            <a:off x="504081" y="1926746"/>
            <a:ext cx="6684789" cy="4071953"/>
          </a:xfrm>
        </p:spPr>
        <p:txBody>
          <a:bodyPr>
            <a:normAutofit fontScale="92500"/>
          </a:bodyPr>
          <a:lstStyle/>
          <a:p>
            <a:pPr marL="0" lvl="0" indent="0">
              <a:buNone/>
            </a:pPr>
            <a:endParaRPr lang="en-GB" sz="2800" dirty="0">
              <a:solidFill>
                <a:schemeClr val="tx1"/>
              </a:solidFill>
            </a:endParaRPr>
          </a:p>
          <a:p>
            <a:pPr marL="0" lvl="0" indent="0">
              <a:buNone/>
            </a:pPr>
            <a:r>
              <a:rPr lang="en-GB" sz="3200" dirty="0" err="1">
                <a:solidFill>
                  <a:schemeClr val="tx1"/>
                </a:solidFill>
                <a:latin typeface="+mj-lt"/>
              </a:rPr>
              <a:t>CfE</a:t>
            </a:r>
            <a:r>
              <a:rPr lang="en-GB" sz="3200" dirty="0">
                <a:solidFill>
                  <a:schemeClr val="tx1"/>
                </a:solidFill>
                <a:latin typeface="+mj-lt"/>
              </a:rPr>
              <a:t> is the right approach for Scotland in the 21</a:t>
            </a:r>
            <a:r>
              <a:rPr lang="en-GB" sz="3200" baseline="30000" dirty="0">
                <a:solidFill>
                  <a:schemeClr val="tx1"/>
                </a:solidFill>
                <a:latin typeface="+mj-lt"/>
              </a:rPr>
              <a:t>st</a:t>
            </a:r>
            <a:r>
              <a:rPr lang="en-GB" sz="3200" dirty="0">
                <a:solidFill>
                  <a:schemeClr val="tx1"/>
                </a:solidFill>
                <a:latin typeface="+mj-lt"/>
              </a:rPr>
              <a:t> Century</a:t>
            </a:r>
          </a:p>
          <a:p>
            <a:pPr lvl="0"/>
            <a:endParaRPr lang="en-GB" sz="3200" dirty="0">
              <a:solidFill>
                <a:schemeClr val="tx1"/>
              </a:solidFill>
              <a:latin typeface="+mj-lt"/>
            </a:endParaRPr>
          </a:p>
          <a:p>
            <a:pPr marL="0" lvl="0" indent="0">
              <a:buNone/>
            </a:pPr>
            <a:r>
              <a:rPr lang="en-GB" sz="3200" dirty="0">
                <a:solidFill>
                  <a:schemeClr val="tx1"/>
                </a:solidFill>
                <a:latin typeface="+mj-lt"/>
              </a:rPr>
              <a:t>Requirement for a strong, fresh narrative </a:t>
            </a:r>
          </a:p>
          <a:p>
            <a:pPr lvl="0"/>
            <a:endParaRPr lang="en-GB" sz="3200" dirty="0">
              <a:solidFill>
                <a:schemeClr val="tx1"/>
              </a:solidFill>
              <a:latin typeface="+mj-lt"/>
            </a:endParaRPr>
          </a:p>
          <a:p>
            <a:pPr marL="0" lvl="0" indent="0">
              <a:buNone/>
            </a:pPr>
            <a:r>
              <a:rPr lang="en-GB" sz="3200" dirty="0">
                <a:solidFill>
                  <a:schemeClr val="tx1"/>
                </a:solidFill>
                <a:latin typeface="+mj-lt"/>
              </a:rPr>
              <a:t>Aim: to ‘powerfully help to galvanise activity and enthusiasm’</a:t>
            </a:r>
          </a:p>
          <a:p>
            <a:pPr marL="0" indent="0">
              <a:buNone/>
            </a:pPr>
            <a:endParaRPr lang="en-GB" sz="2800" dirty="0">
              <a:solidFill>
                <a:schemeClr val="tx1"/>
              </a:solidFill>
            </a:endParaRPr>
          </a:p>
        </p:txBody>
      </p:sp>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4" name="TextBox 3"/>
          <p:cNvSpPr txBox="1"/>
          <p:nvPr/>
        </p:nvSpPr>
        <p:spPr>
          <a:xfrm>
            <a:off x="7041020" y="1565995"/>
            <a:ext cx="4121554" cy="4793456"/>
          </a:xfrm>
          <a:prstGeom prst="rect">
            <a:avLst/>
          </a:prstGeom>
          <a:noFill/>
        </p:spPr>
        <p:txBody>
          <a:bodyPr wrap="square" rtlCol="0">
            <a:spAutoFit/>
          </a:bodyPr>
          <a:lstStyle/>
          <a:p>
            <a:endParaRPr lang="en-GB" dirty="0"/>
          </a:p>
        </p:txBody>
      </p:sp>
      <p:pic>
        <p:nvPicPr>
          <p:cNvPr id="7" name="Picture 6"/>
          <p:cNvPicPr>
            <a:picLocks noChangeAspect="1"/>
          </p:cNvPicPr>
          <p:nvPr/>
        </p:nvPicPr>
        <p:blipFill>
          <a:blip r:embed="rId3"/>
          <a:stretch>
            <a:fillRect/>
          </a:stretch>
        </p:blipFill>
        <p:spPr>
          <a:xfrm>
            <a:off x="8642105" y="1426998"/>
            <a:ext cx="2842922" cy="4073699"/>
          </a:xfrm>
          <a:prstGeom prst="rect">
            <a:avLst/>
          </a:prstGeom>
        </p:spPr>
      </p:pic>
      <p:pic>
        <p:nvPicPr>
          <p:cNvPr id="8" name="Picture 7"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9" name="Text Box 8"/>
          <p:cNvSpPr txBox="1"/>
          <p:nvPr/>
        </p:nvSpPr>
        <p:spPr>
          <a:xfrm>
            <a:off x="7341270" y="64782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Tree>
    <p:extLst>
      <p:ext uri="{BB962C8B-B14F-4D97-AF65-F5344CB8AC3E}">
        <p14:creationId xmlns:p14="http://schemas.microsoft.com/office/powerpoint/2010/main" val="2195428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A98F-ED63-458A-B012-17D894BEA0BE}"/>
              </a:ext>
            </a:extLst>
          </p:cNvPr>
          <p:cNvSpPr>
            <a:spLocks noGrp="1"/>
          </p:cNvSpPr>
          <p:nvPr>
            <p:ph type="title"/>
          </p:nvPr>
        </p:nvSpPr>
        <p:spPr/>
        <p:txBody>
          <a:bodyPr/>
          <a:lstStyle/>
          <a:p>
            <a:r>
              <a:rPr lang="en-GB" dirty="0">
                <a:cs typeface="Calibri Light"/>
              </a:rPr>
              <a:t>OECD (</a:t>
            </a:r>
            <a:r>
              <a:rPr lang="en-GB" dirty="0">
                <a:ea typeface="+mj-lt"/>
                <a:cs typeface="+mj-lt"/>
              </a:rPr>
              <a:t>2021)Recommendations for next steps: Focus on student learning progress</a:t>
            </a:r>
            <a:endParaRPr lang="en-GB" dirty="0"/>
          </a:p>
        </p:txBody>
      </p:sp>
      <p:sp>
        <p:nvSpPr>
          <p:cNvPr id="3" name="Content Placeholder 2">
            <a:extLst>
              <a:ext uri="{FF2B5EF4-FFF2-40B4-BE49-F238E27FC236}">
                <a16:creationId xmlns:a16="http://schemas.microsoft.com/office/drawing/2014/main" id="{AD71EEC9-2876-40D4-88C6-F1AEB59A29DF}"/>
              </a:ext>
            </a:extLst>
          </p:cNvPr>
          <p:cNvSpPr>
            <a:spLocks noGrp="1"/>
          </p:cNvSpPr>
          <p:nvPr>
            <p:ph idx="1"/>
          </p:nvPr>
        </p:nvSpPr>
        <p:spPr/>
        <p:txBody>
          <a:bodyPr vert="horz" lIns="91440" tIns="45720" rIns="91440" bIns="45720" rtlCol="0" anchor="t">
            <a:normAutofit/>
          </a:bodyPr>
          <a:lstStyle/>
          <a:p>
            <a:r>
              <a:rPr lang="en-GB" dirty="0">
                <a:ea typeface="+mn-lt"/>
                <a:cs typeface="+mn-lt"/>
              </a:rPr>
              <a:t>1.1 Re-assess Curriculum for Excellence’s (</a:t>
            </a:r>
            <a:r>
              <a:rPr lang="en-GB" dirty="0" err="1">
                <a:ea typeface="+mn-lt"/>
                <a:cs typeface="+mn-lt"/>
              </a:rPr>
              <a:t>CfE</a:t>
            </a:r>
            <a:r>
              <a:rPr lang="en-GB" dirty="0">
                <a:ea typeface="+mn-lt"/>
                <a:cs typeface="+mn-lt"/>
              </a:rPr>
              <a:t>) aspirational vision against emerging trends in education </a:t>
            </a:r>
          </a:p>
          <a:p>
            <a:r>
              <a:rPr lang="en-GB" dirty="0">
                <a:ea typeface="+mn-lt"/>
                <a:cs typeface="+mn-lt"/>
              </a:rPr>
              <a:t>1.2 Find a better balance between breadth and depth of learning throughout </a:t>
            </a:r>
            <a:r>
              <a:rPr lang="en-GB" dirty="0" err="1">
                <a:ea typeface="+mn-lt"/>
                <a:cs typeface="+mn-lt"/>
              </a:rPr>
              <a:t>CfE</a:t>
            </a:r>
            <a:r>
              <a:rPr lang="en-GB" dirty="0">
                <a:ea typeface="+mn-lt"/>
                <a:cs typeface="+mn-lt"/>
              </a:rPr>
              <a:t> to deliver Scotland’s commitment to providing all learners with a rich learning experience throughout school education</a:t>
            </a:r>
            <a:endParaRPr lang="en-GB" dirty="0">
              <a:cs typeface="Calibri"/>
            </a:endParaRPr>
          </a:p>
          <a:p>
            <a:r>
              <a:rPr lang="en-GB" dirty="0">
                <a:cs typeface="Calibri"/>
              </a:rPr>
              <a:t>1.3. Adapt the Senior Phase to match the vision of </a:t>
            </a:r>
            <a:r>
              <a:rPr lang="en-GB" dirty="0" err="1">
                <a:cs typeface="Calibri"/>
              </a:rPr>
              <a:t>CfE</a:t>
            </a:r>
            <a:r>
              <a:rPr lang="en-GB" dirty="0">
                <a:cs typeface="Calibri"/>
              </a:rPr>
              <a:t> Scotland </a:t>
            </a:r>
          </a:p>
          <a:p>
            <a:r>
              <a:rPr lang="en-GB" dirty="0">
                <a:ea typeface="+mn-lt"/>
                <a:cs typeface="+mn-lt"/>
              </a:rPr>
              <a:t>1.4. Continue building curricular capacity at various levels of the system using research</a:t>
            </a:r>
            <a:endParaRPr lang="en-GB" dirty="0">
              <a:cs typeface="Calibri"/>
            </a:endParaRPr>
          </a:p>
          <a:p>
            <a:endParaRPr lang="en-GB" dirty="0">
              <a:cs typeface="Calibri"/>
            </a:endParaRPr>
          </a:p>
          <a:p>
            <a:endParaRPr lang="en-GB" b="1" dirty="0">
              <a:cs typeface="Calibri"/>
            </a:endParaRPr>
          </a:p>
        </p:txBody>
      </p:sp>
    </p:spTree>
    <p:extLst>
      <p:ext uri="{BB962C8B-B14F-4D97-AF65-F5344CB8AC3E}">
        <p14:creationId xmlns:p14="http://schemas.microsoft.com/office/powerpoint/2010/main" val="2449705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8"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4" name="TextBox 3"/>
          <p:cNvSpPr txBox="1"/>
          <p:nvPr/>
        </p:nvSpPr>
        <p:spPr>
          <a:xfrm>
            <a:off x="345586" y="178214"/>
            <a:ext cx="7274414" cy="1015663"/>
          </a:xfrm>
          <a:prstGeom prst="rect">
            <a:avLst/>
          </a:prstGeom>
          <a:noFill/>
        </p:spPr>
        <p:txBody>
          <a:bodyPr wrap="square" rtlCol="0">
            <a:spAutoFit/>
          </a:bodyPr>
          <a:lstStyle/>
          <a:p>
            <a:r>
              <a:rPr lang="en-GB" sz="4200" b="1" dirty="0">
                <a:solidFill>
                  <a:srgbClr val="00B0F0"/>
                </a:solidFill>
                <a:latin typeface="+mj-lt"/>
                <a:ea typeface="Calibri" panose="020F0502020204030204" pitchFamily="34" charset="0"/>
                <a:cs typeface="Arial" panose="020B0604020202020204" pitchFamily="34" charset="0"/>
              </a:rPr>
              <a:t>Policy tension</a:t>
            </a:r>
          </a:p>
          <a:p>
            <a:endParaRPr lang="en-GB" dirty="0"/>
          </a:p>
        </p:txBody>
      </p:sp>
      <p:sp>
        <p:nvSpPr>
          <p:cNvPr id="2" name="Rectangle 1"/>
          <p:cNvSpPr/>
          <p:nvPr/>
        </p:nvSpPr>
        <p:spPr>
          <a:xfrm>
            <a:off x="310437" y="774136"/>
            <a:ext cx="11588506" cy="5632311"/>
          </a:xfrm>
          <a:prstGeom prst="rect">
            <a:avLst/>
          </a:prstGeom>
        </p:spPr>
        <p:txBody>
          <a:bodyPr wrap="square">
            <a:spAutoFit/>
          </a:bodyPr>
          <a:lstStyle/>
          <a:p>
            <a:endParaRPr lang="en-GB" b="1" dirty="0"/>
          </a:p>
          <a:p>
            <a:r>
              <a:rPr lang="en-GB" sz="4000" dirty="0"/>
              <a:t>A shifting policy discourse (excellence, equity, collaboration, empowerment, attainment, leadership) and the persistence of tensions resulting from accountability mechanisms have made the enactment of </a:t>
            </a:r>
            <a:r>
              <a:rPr lang="en-GB" sz="4000" dirty="0" err="1"/>
              <a:t>CfE</a:t>
            </a:r>
            <a:r>
              <a:rPr lang="en-GB" sz="4000" dirty="0"/>
              <a:t> challenging for many teachers.” </a:t>
            </a:r>
          </a:p>
          <a:p>
            <a:endParaRPr lang="en-GB" sz="3200" dirty="0"/>
          </a:p>
          <a:p>
            <a:r>
              <a:rPr lang="en-GB" sz="3200" dirty="0"/>
              <a:t>(</a:t>
            </a:r>
            <a:r>
              <a:rPr lang="en-GB" sz="3200" dirty="0" err="1"/>
              <a:t>Humes</a:t>
            </a:r>
            <a:r>
              <a:rPr lang="en-GB" sz="3200" dirty="0"/>
              <a:t> and Priestley (2021) </a:t>
            </a:r>
          </a:p>
          <a:p>
            <a:r>
              <a:rPr lang="en-GB" sz="2000" dirty="0"/>
              <a:t>Curriculum Making in Europe: Policy and Practice within and Across Diverse Contexts by Professor Walter </a:t>
            </a:r>
            <a:r>
              <a:rPr lang="en-GB" sz="2000" dirty="0" err="1"/>
              <a:t>Humes</a:t>
            </a:r>
            <a:r>
              <a:rPr lang="en-GB" sz="2000" dirty="0"/>
              <a:t> and Professor Mark Priestley (2021) – </a:t>
            </a:r>
            <a:r>
              <a:rPr lang="en-GB" sz="2000" b="1" dirty="0"/>
              <a:t>https://www.emerald.com/insight/publication/doi/10.1108/9781838677350</a:t>
            </a:r>
            <a:r>
              <a:rPr lang="en-GB" b="1" dirty="0"/>
              <a:t> </a:t>
            </a:r>
            <a:r>
              <a:rPr lang="en-GB" dirty="0"/>
              <a:t>	</a:t>
            </a:r>
          </a:p>
          <a:p>
            <a:r>
              <a:rPr lang="en-GB" dirty="0"/>
              <a:t>	</a:t>
            </a:r>
          </a:p>
        </p:txBody>
      </p:sp>
    </p:spTree>
    <p:extLst>
      <p:ext uri="{BB962C8B-B14F-4D97-AF65-F5344CB8AC3E}">
        <p14:creationId xmlns:p14="http://schemas.microsoft.com/office/powerpoint/2010/main" val="2543253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1FF6-B0D2-4442-96FE-CC50E62C905F}"/>
              </a:ext>
            </a:extLst>
          </p:cNvPr>
          <p:cNvSpPr>
            <a:spLocks noGrp="1"/>
          </p:cNvSpPr>
          <p:nvPr>
            <p:ph type="title"/>
          </p:nvPr>
        </p:nvSpPr>
        <p:spPr/>
        <p:txBody>
          <a:bodyPr/>
          <a:lstStyle/>
          <a:p>
            <a:r>
              <a:rPr lang="en-GB" dirty="0">
                <a:cs typeface="Calibri Light"/>
              </a:rPr>
              <a:t>Curriculum making as a social activity within and between levels </a:t>
            </a:r>
            <a:endParaRPr lang="en-GB" dirty="0"/>
          </a:p>
        </p:txBody>
      </p:sp>
      <p:graphicFrame>
        <p:nvGraphicFramePr>
          <p:cNvPr id="4" name="Table 4">
            <a:extLst>
              <a:ext uri="{FF2B5EF4-FFF2-40B4-BE49-F238E27FC236}">
                <a16:creationId xmlns:a16="http://schemas.microsoft.com/office/drawing/2014/main" id="{ECC41E9C-2078-4A8F-BDC9-3FB89F9AC351}"/>
              </a:ext>
            </a:extLst>
          </p:cNvPr>
          <p:cNvGraphicFramePr>
            <a:graphicFrameLocks noGrp="1"/>
          </p:cNvGraphicFramePr>
          <p:nvPr>
            <p:ph idx="1"/>
          </p:nvPr>
        </p:nvGraphicFramePr>
        <p:xfrm>
          <a:off x="838200" y="1825625"/>
          <a:ext cx="10642600" cy="4386374"/>
        </p:xfrm>
        <a:graphic>
          <a:graphicData uri="http://schemas.openxmlformats.org/drawingml/2006/table">
            <a:tbl>
              <a:tblPr firstRow="1" bandRow="1">
                <a:tableStyleId>{5C22544A-7EE6-4342-B048-85BDC9FD1C3A}</a:tableStyleId>
              </a:tblPr>
              <a:tblGrid>
                <a:gridCol w="1976207">
                  <a:extLst>
                    <a:ext uri="{9D8B030D-6E8A-4147-A177-3AD203B41FA5}">
                      <a16:colId xmlns:a16="http://schemas.microsoft.com/office/drawing/2014/main" val="3694752352"/>
                    </a:ext>
                  </a:extLst>
                </a:gridCol>
                <a:gridCol w="5118860">
                  <a:extLst>
                    <a:ext uri="{9D8B030D-6E8A-4147-A177-3AD203B41FA5}">
                      <a16:colId xmlns:a16="http://schemas.microsoft.com/office/drawing/2014/main" val="1505810963"/>
                    </a:ext>
                  </a:extLst>
                </a:gridCol>
                <a:gridCol w="3547533">
                  <a:extLst>
                    <a:ext uri="{9D8B030D-6E8A-4147-A177-3AD203B41FA5}">
                      <a16:colId xmlns:a16="http://schemas.microsoft.com/office/drawing/2014/main" val="584798901"/>
                    </a:ext>
                  </a:extLst>
                </a:gridCol>
              </a:tblGrid>
              <a:tr h="432376">
                <a:tc>
                  <a:txBody>
                    <a:bodyPr/>
                    <a:lstStyle/>
                    <a:p>
                      <a:r>
                        <a:rPr lang="en-GB" dirty="0"/>
                        <a:t>Site of activity</a:t>
                      </a:r>
                    </a:p>
                  </a:txBody>
                  <a:tcPr/>
                </a:tc>
                <a:tc>
                  <a:txBody>
                    <a:bodyPr/>
                    <a:lstStyle/>
                    <a:p>
                      <a:r>
                        <a:rPr lang="en-GB" dirty="0"/>
                        <a:t>Examples of activity</a:t>
                      </a:r>
                    </a:p>
                  </a:txBody>
                  <a:tcPr/>
                </a:tc>
                <a:tc>
                  <a:txBody>
                    <a:bodyPr/>
                    <a:lstStyle/>
                    <a:p>
                      <a:r>
                        <a:rPr lang="en-GB" dirty="0"/>
                        <a:t>Examples of actors</a:t>
                      </a:r>
                    </a:p>
                  </a:txBody>
                  <a:tcPr/>
                </a:tc>
                <a:extLst>
                  <a:ext uri="{0D108BD9-81ED-4DB2-BD59-A6C34878D82A}">
                    <a16:rowId xmlns:a16="http://schemas.microsoft.com/office/drawing/2014/main" val="2971649777"/>
                  </a:ext>
                </a:extLst>
              </a:tr>
              <a:tr h="733159">
                <a:tc>
                  <a:txBody>
                    <a:bodyPr/>
                    <a:lstStyle/>
                    <a:p>
                      <a:r>
                        <a:rPr lang="en-GB" dirty="0"/>
                        <a:t>SUPRA</a:t>
                      </a:r>
                    </a:p>
                  </a:txBody>
                  <a:tcPr/>
                </a:tc>
                <a:tc>
                  <a:txBody>
                    <a:bodyPr/>
                    <a:lstStyle/>
                    <a:p>
                      <a:r>
                        <a:rPr lang="en-GB" dirty="0"/>
                        <a:t>Transnational curriculum discourse. Curriculum policy lending/borrowing. Policy learning</a:t>
                      </a:r>
                    </a:p>
                  </a:txBody>
                  <a:tcPr/>
                </a:tc>
                <a:tc>
                  <a:txBody>
                    <a:bodyPr/>
                    <a:lstStyle/>
                    <a:p>
                      <a:r>
                        <a:rPr lang="en-GB" dirty="0"/>
                        <a:t>OECD, EU, World Bank</a:t>
                      </a:r>
                    </a:p>
                  </a:txBody>
                  <a:tcPr/>
                </a:tc>
                <a:extLst>
                  <a:ext uri="{0D108BD9-81ED-4DB2-BD59-A6C34878D82A}">
                    <a16:rowId xmlns:a16="http://schemas.microsoft.com/office/drawing/2014/main" val="378564185"/>
                  </a:ext>
                </a:extLst>
              </a:tr>
              <a:tr h="751959">
                <a:tc>
                  <a:txBody>
                    <a:bodyPr/>
                    <a:lstStyle/>
                    <a:p>
                      <a:r>
                        <a:rPr lang="en-GB" dirty="0"/>
                        <a:t>MACRO</a:t>
                      </a:r>
                    </a:p>
                  </a:txBody>
                  <a:tcPr/>
                </a:tc>
                <a:tc>
                  <a:txBody>
                    <a:bodyPr/>
                    <a:lstStyle/>
                    <a:p>
                      <a:r>
                        <a:rPr lang="en-GB" dirty="0"/>
                        <a:t>Developing policy frameworks. Legislation</a:t>
                      </a:r>
                    </a:p>
                  </a:txBody>
                  <a:tcPr/>
                </a:tc>
                <a:tc>
                  <a:txBody>
                    <a:bodyPr/>
                    <a:lstStyle/>
                    <a:p>
                      <a:r>
                        <a:rPr lang="en-GB" dirty="0"/>
                        <a:t>National govt., National curriculum agencies</a:t>
                      </a:r>
                    </a:p>
                  </a:txBody>
                  <a:tcPr/>
                </a:tc>
                <a:extLst>
                  <a:ext uri="{0D108BD9-81ED-4DB2-BD59-A6C34878D82A}">
                    <a16:rowId xmlns:a16="http://schemas.microsoft.com/office/drawing/2014/main" val="2169078232"/>
                  </a:ext>
                </a:extLst>
              </a:tr>
              <a:tr h="1071540">
                <a:tc>
                  <a:txBody>
                    <a:bodyPr/>
                    <a:lstStyle/>
                    <a:p>
                      <a:r>
                        <a:rPr lang="en-GB" dirty="0"/>
                        <a:t>MESO</a:t>
                      </a:r>
                    </a:p>
                  </a:txBody>
                  <a:tcPr/>
                </a:tc>
                <a:tc>
                  <a:txBody>
                    <a:bodyPr/>
                    <a:lstStyle/>
                    <a:p>
                      <a:r>
                        <a:rPr lang="en-GB" dirty="0"/>
                        <a:t>Developing policy guidance. Leadership and support of curriculum making</a:t>
                      </a:r>
                    </a:p>
                  </a:txBody>
                  <a:tcPr/>
                </a:tc>
                <a:tc>
                  <a:txBody>
                    <a:bodyPr/>
                    <a:lstStyle/>
                    <a:p>
                      <a:pPr lvl="0">
                        <a:buNone/>
                      </a:pPr>
                      <a:r>
                        <a:rPr lang="en-GB" sz="1800" b="0" i="0" u="none" strike="noStrike" noProof="0" dirty="0">
                          <a:latin typeface="Calibri"/>
                        </a:rPr>
                        <a:t>National govt., National curriculum agencies. RIC, LA, RIT, subject and sector organisations</a:t>
                      </a:r>
                      <a:endParaRPr lang="en-US" dirty="0"/>
                    </a:p>
                  </a:txBody>
                  <a:tcPr/>
                </a:tc>
                <a:extLst>
                  <a:ext uri="{0D108BD9-81ED-4DB2-BD59-A6C34878D82A}">
                    <a16:rowId xmlns:a16="http://schemas.microsoft.com/office/drawing/2014/main" val="2865776033"/>
                  </a:ext>
                </a:extLst>
              </a:tr>
              <a:tr h="432376">
                <a:tc>
                  <a:txBody>
                    <a:bodyPr/>
                    <a:lstStyle/>
                    <a:p>
                      <a:pPr lvl="0">
                        <a:buNone/>
                      </a:pPr>
                      <a:r>
                        <a:rPr lang="en-GB" dirty="0"/>
                        <a:t>MICRO</a:t>
                      </a:r>
                    </a:p>
                  </a:txBody>
                  <a:tcPr/>
                </a:tc>
                <a:tc>
                  <a:txBody>
                    <a:bodyPr/>
                    <a:lstStyle/>
                    <a:p>
                      <a:pPr lvl="0">
                        <a:buNone/>
                      </a:pPr>
                      <a:r>
                        <a:rPr lang="en-GB" dirty="0"/>
                        <a:t>School level curriculum making, curriculum planning, lesson planning</a:t>
                      </a:r>
                    </a:p>
                  </a:txBody>
                  <a:tcPr/>
                </a:tc>
                <a:tc>
                  <a:txBody>
                    <a:bodyPr/>
                    <a:lstStyle/>
                    <a:p>
                      <a:pPr lvl="0">
                        <a:buNone/>
                      </a:pPr>
                      <a:r>
                        <a:rPr lang="en-GB" dirty="0"/>
                        <a:t>HT, school leadership teams, PT, teachers</a:t>
                      </a:r>
                    </a:p>
                  </a:txBody>
                  <a:tcPr/>
                </a:tc>
                <a:extLst>
                  <a:ext uri="{0D108BD9-81ED-4DB2-BD59-A6C34878D82A}">
                    <a16:rowId xmlns:a16="http://schemas.microsoft.com/office/drawing/2014/main" val="3084245080"/>
                  </a:ext>
                </a:extLst>
              </a:tr>
              <a:tr h="432376">
                <a:tc>
                  <a:txBody>
                    <a:bodyPr/>
                    <a:lstStyle/>
                    <a:p>
                      <a:r>
                        <a:rPr lang="en-GB" dirty="0"/>
                        <a:t>NANO</a:t>
                      </a:r>
                    </a:p>
                  </a:txBody>
                  <a:tcPr/>
                </a:tc>
                <a:tc>
                  <a:txBody>
                    <a:bodyPr/>
                    <a:lstStyle/>
                    <a:p>
                      <a:r>
                        <a:rPr lang="en-GB" dirty="0"/>
                        <a:t>Curriculum making in class and learning spaces. Learning interactions </a:t>
                      </a:r>
                    </a:p>
                  </a:txBody>
                  <a:tcPr/>
                </a:tc>
                <a:tc>
                  <a:txBody>
                    <a:bodyPr/>
                    <a:lstStyle/>
                    <a:p>
                      <a:r>
                        <a:rPr lang="en-GB" dirty="0"/>
                        <a:t>Teachers and learners</a:t>
                      </a:r>
                    </a:p>
                  </a:txBody>
                  <a:tcPr/>
                </a:tc>
                <a:extLst>
                  <a:ext uri="{0D108BD9-81ED-4DB2-BD59-A6C34878D82A}">
                    <a16:rowId xmlns:a16="http://schemas.microsoft.com/office/drawing/2014/main" val="1253540275"/>
                  </a:ext>
                </a:extLst>
              </a:tr>
            </a:tbl>
          </a:graphicData>
        </a:graphic>
      </p:graphicFrame>
      <p:sp>
        <p:nvSpPr>
          <p:cNvPr id="7" name="TextBox 6">
            <a:extLst>
              <a:ext uri="{FF2B5EF4-FFF2-40B4-BE49-F238E27FC236}">
                <a16:creationId xmlns:a16="http://schemas.microsoft.com/office/drawing/2014/main" id="{E3A76D2C-A4D1-40B8-A601-D7D02B6D7D04}"/>
              </a:ext>
            </a:extLst>
          </p:cNvPr>
          <p:cNvSpPr txBox="1"/>
          <p:nvPr/>
        </p:nvSpPr>
        <p:spPr>
          <a:xfrm>
            <a:off x="1898650" y="6364817"/>
            <a:ext cx="9124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Priestley et al (2021) Curriculum making in Europe</a:t>
            </a:r>
            <a:endParaRPr lang="en-US" dirty="0"/>
          </a:p>
        </p:txBody>
      </p:sp>
    </p:spTree>
    <p:extLst>
      <p:ext uri="{BB962C8B-B14F-4D97-AF65-F5344CB8AC3E}">
        <p14:creationId xmlns:p14="http://schemas.microsoft.com/office/powerpoint/2010/main" val="63557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74" y="1290559"/>
            <a:ext cx="12181705" cy="4341995"/>
          </a:xfrm>
          <a:prstGeom prst="rect">
            <a:avLst/>
          </a:prstGeom>
        </p:spPr>
      </p:pic>
      <p:pic>
        <p:nvPicPr>
          <p:cNvPr id="5" name="Picture 4"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4" name="TextBox 3"/>
          <p:cNvSpPr txBox="1"/>
          <p:nvPr/>
        </p:nvSpPr>
        <p:spPr>
          <a:xfrm>
            <a:off x="-1826387" y="5703950"/>
            <a:ext cx="8636893" cy="1077218"/>
          </a:xfrm>
          <a:prstGeom prst="rect">
            <a:avLst/>
          </a:prstGeom>
          <a:noFill/>
        </p:spPr>
        <p:txBody>
          <a:bodyPr wrap="square" rtlCol="0">
            <a:spAutoFit/>
          </a:bodyPr>
          <a:lstStyle/>
          <a:p>
            <a:pPr algn="ctr"/>
            <a:r>
              <a:rPr lang="en-GB" sz="2400" dirty="0">
                <a:hlinkClick r:id="rId5"/>
              </a:rPr>
              <a:t>https://scotlandscurriculum.scot</a:t>
            </a:r>
            <a:endParaRPr lang="en-GB" sz="2400" dirty="0"/>
          </a:p>
          <a:p>
            <a:pPr algn="ctr"/>
            <a:endParaRPr lang="en-GB" sz="4000" dirty="0"/>
          </a:p>
        </p:txBody>
      </p:sp>
      <p:sp>
        <p:nvSpPr>
          <p:cNvPr id="6"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1"/>
          <p:cNvSpPr txBox="1">
            <a:spLocks/>
          </p:cNvSpPr>
          <p:nvPr/>
        </p:nvSpPr>
        <p:spPr>
          <a:xfrm>
            <a:off x="-347570" y="213904"/>
            <a:ext cx="11049507" cy="78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200" b="1" dirty="0">
                <a:solidFill>
                  <a:srgbClr val="00B0F0"/>
                </a:solidFill>
              </a:rPr>
              <a:t>Refreshed Narrative on Scotland’s Curriculum</a:t>
            </a:r>
          </a:p>
        </p:txBody>
      </p:sp>
    </p:spTree>
    <p:extLst>
      <p:ext uri="{BB962C8B-B14F-4D97-AF65-F5344CB8AC3E}">
        <p14:creationId xmlns:p14="http://schemas.microsoft.com/office/powerpoint/2010/main" val="1015738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936" y="465691"/>
            <a:ext cx="11049507" cy="782320"/>
          </a:xfrm>
        </p:spPr>
        <p:txBody>
          <a:bodyPr>
            <a:normAutofit/>
          </a:bodyPr>
          <a:lstStyle/>
          <a:p>
            <a:r>
              <a:rPr lang="en-GB" sz="4200" b="1" dirty="0">
                <a:solidFill>
                  <a:srgbClr val="00B0F0"/>
                </a:solidFill>
              </a:rPr>
              <a:t>Common purpose – endorsed across leadership  </a:t>
            </a:r>
          </a:p>
        </p:txBody>
      </p:sp>
      <p:sp>
        <p:nvSpPr>
          <p:cNvPr id="5" name="Text Box 8"/>
          <p:cNvSpPr txBox="1"/>
          <p:nvPr/>
        </p:nvSpPr>
        <p:spPr>
          <a:xfrm>
            <a:off x="7188870" y="6366685"/>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6" name="TextBox 5"/>
          <p:cNvSpPr txBox="1"/>
          <p:nvPr/>
        </p:nvSpPr>
        <p:spPr>
          <a:xfrm>
            <a:off x="7638757" y="1532424"/>
            <a:ext cx="3742006" cy="2452305"/>
          </a:xfrm>
          <a:prstGeom prst="rect">
            <a:avLst/>
          </a:prstGeom>
          <a:noFill/>
        </p:spPr>
        <p:txBody>
          <a:bodyPr wrap="square" rtlCol="0">
            <a:spAutoFit/>
          </a:bodyPr>
          <a:lstStyle/>
          <a:p>
            <a:endParaRPr lang="en-GB" dirty="0"/>
          </a:p>
        </p:txBody>
      </p:sp>
      <p:pic>
        <p:nvPicPr>
          <p:cNvPr id="28" name="Picture 27"/>
          <p:cNvPicPr/>
          <p:nvPr/>
        </p:nvPicPr>
        <p:blipFill rotWithShape="1">
          <a:blip r:embed="rId3"/>
          <a:srcRect l="17625" t="28379" r="17098" b="8948"/>
          <a:stretch/>
        </p:blipFill>
        <p:spPr bwMode="auto">
          <a:xfrm>
            <a:off x="548156" y="1185469"/>
            <a:ext cx="11081287" cy="5181215"/>
          </a:xfrm>
          <a:prstGeom prst="rect">
            <a:avLst/>
          </a:prstGeom>
          <a:ln>
            <a:noFill/>
          </a:ln>
          <a:extLst>
            <a:ext uri="{53640926-AAD7-44D8-BBD7-CCE9431645EC}">
              <a14:shadowObscured xmlns:a14="http://schemas.microsoft.com/office/drawing/2010/main"/>
            </a:ext>
          </a:extLst>
        </p:spPr>
      </p:pic>
      <p:pic>
        <p:nvPicPr>
          <p:cNvPr id="29" name="Picture 28"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30" name="Text Box 8"/>
          <p:cNvSpPr txBox="1"/>
          <p:nvPr/>
        </p:nvSpPr>
        <p:spPr>
          <a:xfrm>
            <a:off x="7188870" y="629153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Tree>
    <p:extLst>
      <p:ext uri="{BB962C8B-B14F-4D97-AF65-F5344CB8AC3E}">
        <p14:creationId xmlns:p14="http://schemas.microsoft.com/office/powerpoint/2010/main" val="170858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8"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4" name="TextBox 3"/>
          <p:cNvSpPr txBox="1"/>
          <p:nvPr/>
        </p:nvSpPr>
        <p:spPr>
          <a:xfrm>
            <a:off x="345586" y="178214"/>
            <a:ext cx="7274414" cy="1015663"/>
          </a:xfrm>
          <a:prstGeom prst="rect">
            <a:avLst/>
          </a:prstGeom>
          <a:noFill/>
        </p:spPr>
        <p:txBody>
          <a:bodyPr wrap="square" rtlCol="0">
            <a:spAutoFit/>
          </a:bodyPr>
          <a:lstStyle/>
          <a:p>
            <a:r>
              <a:rPr lang="en-GB" sz="4200" b="1" dirty="0">
                <a:solidFill>
                  <a:srgbClr val="00B0F0"/>
                </a:solidFill>
                <a:latin typeface="+mj-lt"/>
                <a:ea typeface="Calibri" panose="020F0502020204030204" pitchFamily="34" charset="0"/>
                <a:cs typeface="Arial" panose="020B0604020202020204" pitchFamily="34" charset="0"/>
              </a:rPr>
              <a:t>Key Messages</a:t>
            </a:r>
          </a:p>
          <a:p>
            <a:endParaRPr lang="en-GB" dirty="0"/>
          </a:p>
        </p:txBody>
      </p:sp>
      <p:sp>
        <p:nvSpPr>
          <p:cNvPr id="2" name="Rectangle 1"/>
          <p:cNvSpPr/>
          <p:nvPr/>
        </p:nvSpPr>
        <p:spPr>
          <a:xfrm>
            <a:off x="345586" y="1193877"/>
            <a:ext cx="11588506" cy="5262979"/>
          </a:xfrm>
          <a:prstGeom prst="rect">
            <a:avLst/>
          </a:prstGeom>
        </p:spPr>
        <p:txBody>
          <a:bodyPr wrap="square">
            <a:spAutoFit/>
          </a:bodyPr>
          <a:lstStyle/>
          <a:p>
            <a:r>
              <a:rPr lang="en-GB" sz="2800" b="1" dirty="0">
                <a:latin typeface="+mj-lt"/>
              </a:rPr>
              <a:t>A resource to: </a:t>
            </a:r>
          </a:p>
          <a:p>
            <a:endParaRPr lang="en-GB" sz="2800" b="1" dirty="0">
              <a:latin typeface="+mj-lt"/>
            </a:endParaRPr>
          </a:p>
          <a:p>
            <a:pPr lvl="0"/>
            <a:r>
              <a:rPr lang="en-GB" sz="2800" dirty="0">
                <a:latin typeface="+mj-lt"/>
                <a:ea typeface="Calibri" panose="020F0502020204030204" pitchFamily="34" charset="0"/>
                <a:cs typeface="Arial" panose="020B0604020202020204" pitchFamily="34" charset="0"/>
              </a:rPr>
              <a:t>	celebrate the successes of </a:t>
            </a:r>
            <a:r>
              <a:rPr lang="en-GB" sz="2800" dirty="0" err="1">
                <a:latin typeface="+mj-lt"/>
                <a:ea typeface="Calibri" panose="020F0502020204030204" pitchFamily="34" charset="0"/>
                <a:cs typeface="Arial" panose="020B0604020202020204" pitchFamily="34" charset="0"/>
              </a:rPr>
              <a:t>CfE</a:t>
            </a:r>
            <a:r>
              <a:rPr lang="en-GB" sz="2800" dirty="0">
                <a:latin typeface="+mj-lt"/>
                <a:ea typeface="Calibri" panose="020F0502020204030204" pitchFamily="34" charset="0"/>
                <a:cs typeface="Arial" panose="020B0604020202020204" pitchFamily="34" charset="0"/>
              </a:rPr>
              <a:t> and build confidence for future 	development</a:t>
            </a:r>
          </a:p>
          <a:p>
            <a:pPr lvl="0"/>
            <a:endParaRPr lang="en-GB" sz="2800" dirty="0">
              <a:latin typeface="+mj-lt"/>
              <a:ea typeface="Calibri" panose="020F0502020204030204" pitchFamily="34" charset="0"/>
              <a:cs typeface="Arial" panose="020B0604020202020204" pitchFamily="34" charset="0"/>
            </a:endParaRPr>
          </a:p>
          <a:p>
            <a:pPr lvl="0"/>
            <a:r>
              <a:rPr lang="en-GB" sz="2800" dirty="0">
                <a:latin typeface="+mj-lt"/>
                <a:ea typeface="Calibri" panose="020F0502020204030204" pitchFamily="34" charset="0"/>
                <a:cs typeface="Arial" panose="020B0604020202020204" pitchFamily="34" charset="0"/>
              </a:rPr>
              <a:t>	maximise and develop opportunities to meet the aspirations of 	our 	learners</a:t>
            </a:r>
          </a:p>
          <a:p>
            <a:pPr lvl="0"/>
            <a:endParaRPr lang="en-GB" sz="2800" dirty="0">
              <a:latin typeface="+mj-lt"/>
              <a:ea typeface="Calibri" panose="020F0502020204030204" pitchFamily="34" charset="0"/>
              <a:cs typeface="Arial" panose="020B0604020202020204" pitchFamily="34" charset="0"/>
            </a:endParaRPr>
          </a:p>
          <a:p>
            <a:r>
              <a:rPr lang="en-GB" sz="2800" dirty="0">
                <a:latin typeface="+mj-lt"/>
                <a:ea typeface="Calibri" panose="020F0502020204030204" pitchFamily="34" charset="0"/>
                <a:cs typeface="Arial" panose="020B0604020202020204" pitchFamily="34" charset="0"/>
              </a:rPr>
              <a:t>	stimulate fresh thinking about Scotland’s curriculum</a:t>
            </a:r>
          </a:p>
          <a:p>
            <a:pPr lvl="0"/>
            <a:r>
              <a:rPr lang="en-GB" sz="2800" dirty="0">
                <a:latin typeface="+mj-lt"/>
                <a:ea typeface="Calibri" panose="020F0502020204030204" pitchFamily="34" charset="0"/>
                <a:cs typeface="Arial" panose="020B0604020202020204" pitchFamily="34" charset="0"/>
              </a:rPr>
              <a:t>	</a:t>
            </a:r>
          </a:p>
          <a:p>
            <a:pPr lvl="0"/>
            <a:r>
              <a:rPr lang="en-GB" sz="2800" dirty="0">
                <a:latin typeface="+mj-lt"/>
                <a:ea typeface="Calibri" panose="020F0502020204030204" pitchFamily="34" charset="0"/>
                <a:cs typeface="Arial" panose="020B0604020202020204" pitchFamily="34" charset="0"/>
              </a:rPr>
              <a:t>	engage in professional dialogue in curriculum design and 	inspire, share 	and nurture innovation.</a:t>
            </a:r>
          </a:p>
        </p:txBody>
      </p:sp>
    </p:spTree>
    <p:extLst>
      <p:ext uri="{BB962C8B-B14F-4D97-AF65-F5344CB8AC3E}">
        <p14:creationId xmlns:p14="http://schemas.microsoft.com/office/powerpoint/2010/main" val="1968502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a:spLocks noGrp="1"/>
          </p:cNvSpPr>
          <p:nvPr>
            <p:ph type="ctrTitle"/>
          </p:nvPr>
        </p:nvSpPr>
        <p:spPr>
          <a:xfrm>
            <a:off x="1075151" y="1122363"/>
            <a:ext cx="10031260" cy="2387600"/>
          </a:xfrm>
        </p:spPr>
        <p:txBody>
          <a:bodyPr>
            <a:normAutofit fontScale="90000"/>
          </a:bodyPr>
          <a:lstStyle/>
          <a:p>
            <a:r>
              <a:rPr lang="en-GB" dirty="0"/>
              <a:t>Excellence in Headship</a:t>
            </a:r>
            <a:br>
              <a:rPr lang="en-GB" dirty="0"/>
            </a:br>
            <a:br>
              <a:rPr lang="en-GB" dirty="0"/>
            </a:br>
            <a:r>
              <a:rPr lang="en-GB" dirty="0"/>
              <a:t>Developing a Curriculum Rationale</a:t>
            </a:r>
          </a:p>
        </p:txBody>
      </p:sp>
      <p:sp>
        <p:nvSpPr>
          <p:cNvPr id="8" name="Subtitle 7"/>
          <p:cNvSpPr>
            <a:spLocks noGrp="1"/>
          </p:cNvSpPr>
          <p:nvPr>
            <p:ph type="subTitle" idx="1"/>
          </p:nvPr>
        </p:nvSpPr>
        <p:spPr>
          <a:xfrm>
            <a:off x="1524000" y="3602038"/>
            <a:ext cx="9144000" cy="2493962"/>
          </a:xfrm>
        </p:spPr>
        <p:txBody>
          <a:bodyPr>
            <a:normAutofit/>
          </a:bodyPr>
          <a:lstStyle/>
          <a:p>
            <a:endParaRPr lang="en-GB" sz="4400" dirty="0"/>
          </a:p>
          <a:p>
            <a:r>
              <a:rPr lang="en-GB" sz="4400" dirty="0"/>
              <a:t>Online</a:t>
            </a:r>
          </a:p>
        </p:txBody>
      </p:sp>
    </p:spTree>
    <p:extLst>
      <p:ext uri="{BB962C8B-B14F-4D97-AF65-F5344CB8AC3E}">
        <p14:creationId xmlns:p14="http://schemas.microsoft.com/office/powerpoint/2010/main" val="1244464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John </a:t>
            </a:r>
            <a:r>
              <a:rPr lang="en-GB" dirty="0" err="1"/>
              <a:t>Swinney</a:t>
            </a:r>
            <a:r>
              <a:rPr lang="en-GB" dirty="0"/>
              <a:t>, Scottish </a:t>
            </a:r>
            <a:r>
              <a:rPr lang="en-GB"/>
              <a:t>Learning Festival 2019</a:t>
            </a:r>
          </a:p>
        </p:txBody>
      </p:sp>
      <p:sp>
        <p:nvSpPr>
          <p:cNvPr id="3" name="Rectangle 2"/>
          <p:cNvSpPr/>
          <p:nvPr/>
        </p:nvSpPr>
        <p:spPr>
          <a:xfrm>
            <a:off x="3071816" y="6043533"/>
            <a:ext cx="6015034" cy="369332"/>
          </a:xfrm>
          <a:prstGeom prst="rect">
            <a:avLst/>
          </a:prstGeom>
        </p:spPr>
        <p:txBody>
          <a:bodyPr wrap="square">
            <a:spAutoFit/>
          </a:bodyPr>
          <a:lstStyle/>
          <a:p>
            <a:r>
              <a:rPr lang="en-GB" dirty="0">
                <a:hlinkClick r:id="rId3"/>
              </a:rPr>
              <a:t>https://www.youtube.com/watch?v=-8X_5U_QkPY&amp;t=15s</a:t>
            </a:r>
            <a:endParaRPr lang="en-GB" dirty="0"/>
          </a:p>
        </p:txBody>
      </p:sp>
      <p:pic>
        <p:nvPicPr>
          <p:cNvPr id="6" name="Picture 5"/>
          <p:cNvPicPr/>
          <p:nvPr/>
        </p:nvPicPr>
        <p:blipFill rotWithShape="1">
          <a:blip r:embed="rId4"/>
          <a:srcRect l="52682" t="40493" r="9760" b="23448"/>
          <a:stretch/>
        </p:blipFill>
        <p:spPr bwMode="auto">
          <a:xfrm>
            <a:off x="2536746" y="1915540"/>
            <a:ext cx="6371986" cy="37507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9919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6"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1"/>
          <p:cNvSpPr txBox="1">
            <a:spLocks/>
          </p:cNvSpPr>
          <p:nvPr/>
        </p:nvSpPr>
        <p:spPr>
          <a:xfrm>
            <a:off x="156791" y="3624923"/>
            <a:ext cx="11509056" cy="17482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1800" b="1" dirty="0">
              <a:solidFill>
                <a:srgbClr val="0070C0"/>
              </a:solidFill>
            </a:endParaRPr>
          </a:p>
          <a:p>
            <a:r>
              <a:rPr lang="en-GB" sz="4400" b="1" dirty="0">
                <a:solidFill>
                  <a:srgbClr val="00B0F0"/>
                </a:solidFill>
              </a:rPr>
              <a:t>Key messages from DFM on refreshed narrative</a:t>
            </a:r>
          </a:p>
          <a:p>
            <a:endParaRPr lang="en-GB" sz="4400" b="1" dirty="0">
              <a:solidFill>
                <a:srgbClr val="00B0F0"/>
              </a:solidFill>
            </a:endParaRPr>
          </a:p>
          <a:p>
            <a:r>
              <a:rPr lang="en-GB" sz="4400" b="1" dirty="0">
                <a:solidFill>
                  <a:srgbClr val="00B0F0"/>
                </a:solidFill>
              </a:rPr>
              <a:t>World leading curriculum</a:t>
            </a:r>
          </a:p>
          <a:p>
            <a:endParaRPr lang="en-GB" sz="4400" b="1" dirty="0">
              <a:solidFill>
                <a:srgbClr val="00B0F0"/>
              </a:solidFill>
            </a:endParaRPr>
          </a:p>
          <a:p>
            <a:endParaRPr lang="en-GB" sz="4400" b="1" dirty="0">
              <a:solidFill>
                <a:srgbClr val="00B0F0"/>
              </a:solidFill>
            </a:endParaRPr>
          </a:p>
          <a:p>
            <a:r>
              <a:rPr lang="en-GB" sz="4400" b="1" dirty="0">
                <a:solidFill>
                  <a:srgbClr val="00B0F0"/>
                </a:solidFill>
              </a:rPr>
              <a:t>Discuss  - do the key messages align with your reflections?</a:t>
            </a:r>
          </a:p>
        </p:txBody>
      </p:sp>
    </p:spTree>
    <p:extLst>
      <p:ext uri="{BB962C8B-B14F-4D97-AF65-F5344CB8AC3E}">
        <p14:creationId xmlns:p14="http://schemas.microsoft.com/office/powerpoint/2010/main" val="3028881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39973" t="44295" r="30264" b="18185"/>
          <a:stretch/>
        </p:blipFill>
        <p:spPr bwMode="auto">
          <a:xfrm>
            <a:off x="685800" y="2495550"/>
            <a:ext cx="4533900" cy="3155200"/>
          </a:xfrm>
          <a:prstGeom prst="rect">
            <a:avLst/>
          </a:prstGeom>
          <a:ln>
            <a:noFill/>
          </a:ln>
          <a:extLst>
            <a:ext uri="{53640926-AAD7-44D8-BBD7-CCE9431645EC}">
              <a14:shadowObscured xmlns:a14="http://schemas.microsoft.com/office/drawing/2010/main"/>
            </a:ext>
          </a:extLst>
        </p:spPr>
      </p:pic>
      <p:sp>
        <p:nvSpPr>
          <p:cNvPr id="5" name="Title 1"/>
          <p:cNvSpPr txBox="1">
            <a:spLocks noGrp="1"/>
          </p:cNvSpPr>
          <p:nvPr>
            <p:ph type="title"/>
          </p:nvPr>
        </p:nvSpPr>
        <p:spPr>
          <a:xfrm>
            <a:off x="323850" y="3270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b="1" dirty="0">
                <a:solidFill>
                  <a:srgbClr val="00B0F0"/>
                </a:solidFill>
                <a:cs typeface="Arial" panose="020B0604020202020204" pitchFamily="34" charset="0"/>
              </a:rPr>
              <a:t>Scotland’s Approach - four capacities </a:t>
            </a:r>
          </a:p>
        </p:txBody>
      </p:sp>
      <p:sp>
        <p:nvSpPr>
          <p:cNvPr id="6" name="Content Placeholder 5"/>
          <p:cNvSpPr>
            <a:spLocks noGrp="1"/>
          </p:cNvSpPr>
          <p:nvPr>
            <p:ph idx="1"/>
          </p:nvPr>
        </p:nvSpPr>
        <p:spPr>
          <a:xfrm>
            <a:off x="5505451" y="1477295"/>
            <a:ext cx="5886450" cy="4942555"/>
          </a:xfrm>
        </p:spPr>
        <p:txBody>
          <a:bodyPr vert="horz" lIns="91440" tIns="45720" rIns="91440" bIns="45720" rtlCol="0" anchor="t">
            <a:normAutofit/>
          </a:bodyPr>
          <a:lstStyle/>
          <a:p>
            <a:pPr marL="0" indent="0">
              <a:buNone/>
            </a:pPr>
            <a:endParaRPr lang="en-GB" sz="3200" dirty="0">
              <a:latin typeface="+mj-lt"/>
            </a:endParaRPr>
          </a:p>
          <a:p>
            <a:pPr marL="0" indent="0">
              <a:buNone/>
            </a:pPr>
            <a:r>
              <a:rPr lang="en-GB" sz="3300" dirty="0">
                <a:latin typeface="+mj-lt"/>
              </a:rPr>
              <a:t>Choose one of the capacities that is well developed in </a:t>
            </a:r>
            <a:r>
              <a:rPr lang="en-GB" sz="3300" b="1" dirty="0">
                <a:latin typeface="+mj-lt"/>
              </a:rPr>
              <a:t>you</a:t>
            </a:r>
            <a:r>
              <a:rPr lang="en-GB" sz="3300" dirty="0">
                <a:latin typeface="+mj-lt"/>
              </a:rPr>
              <a:t>.</a:t>
            </a:r>
            <a:endParaRPr lang="en-GB" sz="3300" dirty="0">
              <a:latin typeface="+mj-lt"/>
              <a:cs typeface="Calibri Light"/>
            </a:endParaRPr>
          </a:p>
          <a:p>
            <a:pPr marL="0" indent="0">
              <a:buNone/>
            </a:pPr>
            <a:endParaRPr lang="en-GB" sz="3300" dirty="0">
              <a:latin typeface="+mj-lt"/>
            </a:endParaRPr>
          </a:p>
          <a:p>
            <a:pPr marL="0" indent="0">
              <a:buNone/>
            </a:pPr>
            <a:endParaRPr lang="en-GB" sz="3300" dirty="0"/>
          </a:p>
          <a:p>
            <a:pPr marL="0" indent="0">
              <a:buNone/>
            </a:pPr>
            <a:endParaRPr lang="en-GB" dirty="0"/>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720286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FC0B90F-73C7-D94A-B260-50C09431F1B7}"/>
              </a:ext>
            </a:extLst>
          </p:cNvPr>
          <p:cNvSpPr/>
          <p:nvPr/>
        </p:nvSpPr>
        <p:spPr>
          <a:xfrm>
            <a:off x="1314779" y="755236"/>
            <a:ext cx="4585156" cy="2826075"/>
          </a:xfrm>
          <a:prstGeom prst="rect">
            <a:avLst/>
          </a:prstGeom>
          <a:solidFill>
            <a:schemeClr val="bg1"/>
          </a:solidFill>
          <a:ln w="38100">
            <a:solidFill>
              <a:srgbClr val="E5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24" name="Rectangle 23">
            <a:extLst>
              <a:ext uri="{FF2B5EF4-FFF2-40B4-BE49-F238E27FC236}">
                <a16:creationId xmlns:a16="http://schemas.microsoft.com/office/drawing/2014/main" id="{A220F15F-E56C-8D48-A484-CF4B303B4346}"/>
              </a:ext>
            </a:extLst>
          </p:cNvPr>
          <p:cNvSpPr/>
          <p:nvPr/>
        </p:nvSpPr>
        <p:spPr>
          <a:xfrm>
            <a:off x="6271699" y="755235"/>
            <a:ext cx="4585156" cy="2826075"/>
          </a:xfrm>
          <a:prstGeom prst="rect">
            <a:avLst/>
          </a:prstGeom>
          <a:solidFill>
            <a:schemeClr val="bg1"/>
          </a:solidFill>
          <a:ln w="38100">
            <a:solidFill>
              <a:srgbClr val="069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25" name="Rectangle 24">
            <a:extLst>
              <a:ext uri="{FF2B5EF4-FFF2-40B4-BE49-F238E27FC236}">
                <a16:creationId xmlns:a16="http://schemas.microsoft.com/office/drawing/2014/main" id="{A7D3A38C-B9B1-1849-BF38-7BD4E48D4D1D}"/>
              </a:ext>
            </a:extLst>
          </p:cNvPr>
          <p:cNvSpPr/>
          <p:nvPr/>
        </p:nvSpPr>
        <p:spPr>
          <a:xfrm>
            <a:off x="1314779" y="3864533"/>
            <a:ext cx="4585156" cy="2826075"/>
          </a:xfrm>
          <a:prstGeom prst="rect">
            <a:avLst/>
          </a:prstGeom>
          <a:solidFill>
            <a:schemeClr val="bg1"/>
          </a:solidFill>
          <a:ln w="38100">
            <a:solidFill>
              <a:srgbClr val="AD4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26" name="Rectangle 25">
            <a:extLst>
              <a:ext uri="{FF2B5EF4-FFF2-40B4-BE49-F238E27FC236}">
                <a16:creationId xmlns:a16="http://schemas.microsoft.com/office/drawing/2014/main" id="{09F594E0-1EDF-AE42-9CBA-6C8D713689E1}"/>
              </a:ext>
            </a:extLst>
          </p:cNvPr>
          <p:cNvSpPr/>
          <p:nvPr/>
        </p:nvSpPr>
        <p:spPr>
          <a:xfrm>
            <a:off x="6274581" y="3864532"/>
            <a:ext cx="4585156" cy="2826075"/>
          </a:xfrm>
          <a:prstGeom prst="rect">
            <a:avLst/>
          </a:prstGeom>
          <a:solidFill>
            <a:schemeClr val="bg1"/>
          </a:solidFill>
          <a:ln w="38100">
            <a:solidFill>
              <a:srgbClr val="00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9" name="Title 1"/>
          <p:cNvSpPr txBox="1">
            <a:spLocks/>
          </p:cNvSpPr>
          <p:nvPr/>
        </p:nvSpPr>
        <p:spPr>
          <a:xfrm>
            <a:off x="1297114" y="141811"/>
            <a:ext cx="8626967" cy="782320"/>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2400" b="0" kern="0" dirty="0">
                <a:solidFill>
                  <a:schemeClr val="accent1"/>
                </a:solidFill>
                <a:latin typeface="Roboto Medium" panose="02000000000000000000" pitchFamily="2" charset="0"/>
                <a:ea typeface="Roboto Medium" panose="02000000000000000000" pitchFamily="2" charset="0"/>
              </a:rPr>
              <a:t>Scotland’s approach - the four capacities</a:t>
            </a:r>
          </a:p>
        </p:txBody>
      </p:sp>
      <p:pic>
        <p:nvPicPr>
          <p:cNvPr id="38" name="Picture 37" descr="A screenshot of a cell phone&#10;&#10;Description automatically generated">
            <a:extLst>
              <a:ext uri="{FF2B5EF4-FFF2-40B4-BE49-F238E27FC236}">
                <a16:creationId xmlns:a16="http://schemas.microsoft.com/office/drawing/2014/main" id="{9CFDBFA5-0B06-BF45-A5AD-6EE5FF4B5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9051" y="233112"/>
            <a:ext cx="826745" cy="282612"/>
          </a:xfrm>
          <a:prstGeom prst="rect">
            <a:avLst/>
          </a:prstGeom>
        </p:spPr>
      </p:pic>
      <p:sp>
        <p:nvSpPr>
          <p:cNvPr id="40" name="Rectangle 39">
            <a:extLst>
              <a:ext uri="{FF2B5EF4-FFF2-40B4-BE49-F238E27FC236}">
                <a16:creationId xmlns:a16="http://schemas.microsoft.com/office/drawing/2014/main" id="{BE618895-39FB-F347-B1D9-A43C2CA991AA}"/>
              </a:ext>
            </a:extLst>
          </p:cNvPr>
          <p:cNvSpPr/>
          <p:nvPr/>
        </p:nvSpPr>
        <p:spPr>
          <a:xfrm>
            <a:off x="1307388" y="6184735"/>
            <a:ext cx="5465293" cy="520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Roboto Medium" panose="02000000000000000000" pitchFamily="2" charset="0"/>
                <a:ea typeface="Roboto Medium" panose="02000000000000000000" pitchFamily="2" charset="0"/>
              </a:rPr>
              <a:t>Ethos and life of the school as a community</a:t>
            </a:r>
          </a:p>
        </p:txBody>
      </p:sp>
      <p:sp>
        <p:nvSpPr>
          <p:cNvPr id="4" name="Oval 3">
            <a:extLst>
              <a:ext uri="{FF2B5EF4-FFF2-40B4-BE49-F238E27FC236}">
                <a16:creationId xmlns:a16="http://schemas.microsoft.com/office/drawing/2014/main" id="{0C7515FB-C663-254F-AA00-13F4DBABC31C}"/>
              </a:ext>
            </a:extLst>
          </p:cNvPr>
          <p:cNvSpPr/>
          <p:nvPr/>
        </p:nvSpPr>
        <p:spPr>
          <a:xfrm>
            <a:off x="5207889" y="2866490"/>
            <a:ext cx="1819779" cy="1819779"/>
          </a:xfrm>
          <a:prstGeom prst="ellipse">
            <a:avLst/>
          </a:prstGeom>
          <a:solidFill>
            <a:srgbClr val="302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CF81A12-1084-E343-BA5B-5109A99549DA}"/>
              </a:ext>
            </a:extLst>
          </p:cNvPr>
          <p:cNvSpPr/>
          <p:nvPr/>
        </p:nvSpPr>
        <p:spPr>
          <a:xfrm>
            <a:off x="5300356" y="2960211"/>
            <a:ext cx="1633591" cy="1633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ottle, people, black, traffic&#10;&#10;Description automatically generated">
            <a:extLst>
              <a:ext uri="{FF2B5EF4-FFF2-40B4-BE49-F238E27FC236}">
                <a16:creationId xmlns:a16="http://schemas.microsoft.com/office/drawing/2014/main" id="{50B92A2F-AF7D-4643-BB36-B05C4F4F6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9242" y="3501878"/>
            <a:ext cx="1373517" cy="686759"/>
          </a:xfrm>
          <a:prstGeom prst="rect">
            <a:avLst/>
          </a:prstGeom>
        </p:spPr>
      </p:pic>
      <p:sp>
        <p:nvSpPr>
          <p:cNvPr id="18" name="Rectangle 17">
            <a:extLst>
              <a:ext uri="{FF2B5EF4-FFF2-40B4-BE49-F238E27FC236}">
                <a16:creationId xmlns:a16="http://schemas.microsoft.com/office/drawing/2014/main" id="{94DA61DF-8667-124D-AF2B-E58411868B5E}"/>
              </a:ext>
            </a:extLst>
          </p:cNvPr>
          <p:cNvSpPr/>
          <p:nvPr/>
        </p:nvSpPr>
        <p:spPr>
          <a:xfrm>
            <a:off x="2802339" y="924132"/>
            <a:ext cx="2606903" cy="2554545"/>
          </a:xfrm>
          <a:prstGeom prst="rect">
            <a:avLst/>
          </a:prstGeom>
        </p:spPr>
        <p:txBody>
          <a:bodyPr wrap="square">
            <a:spAutoFit/>
          </a:bodyPr>
          <a:lstStyle/>
          <a:p>
            <a:pPr fontAlgn="base"/>
            <a:r>
              <a:rPr lang="en-GB" sz="1000" b="1" dirty="0">
                <a:solidFill>
                  <a:srgbClr val="000000"/>
                </a:solidFill>
                <a:latin typeface="Roboto" panose="02000000000000000000" pitchFamily="2" charset="0"/>
              </a:rPr>
              <a:t>with: </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enthusiasm and motivation for learning</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determination to reach high standards </a:t>
            </a:r>
          </a:p>
          <a:p>
            <a:pPr fontAlgn="base"/>
            <a:r>
              <a:rPr lang="en-GB" sz="1000" dirty="0">
                <a:solidFill>
                  <a:srgbClr val="000000"/>
                </a:solidFill>
                <a:latin typeface="Roboto" panose="02000000000000000000" pitchFamily="2" charset="0"/>
              </a:rPr>
              <a:t>of achievement</a:t>
            </a: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openness to new thinking and ideas </a:t>
            </a:r>
            <a:endParaRPr lang="en-GB" sz="1000" dirty="0">
              <a:solidFill>
                <a:srgbClr val="000000"/>
              </a:solidFill>
              <a:latin typeface="Georgia" panose="02040502050405020303" pitchFamily="18" charset="0"/>
            </a:endParaRPr>
          </a:p>
          <a:p>
            <a:pPr fontAlgn="base"/>
            <a:endParaRPr lang="en-GB" sz="1000" b="1" dirty="0">
              <a:solidFill>
                <a:srgbClr val="000000"/>
              </a:solidFill>
              <a:latin typeface="Roboto" panose="02000000000000000000" pitchFamily="2" charset="0"/>
            </a:endParaRPr>
          </a:p>
          <a:p>
            <a:pPr fontAlgn="base"/>
            <a:r>
              <a:rPr lang="en-GB" sz="1000" b="1" dirty="0">
                <a:solidFill>
                  <a:srgbClr val="000000"/>
                </a:solidFill>
                <a:latin typeface="Roboto" panose="02000000000000000000" pitchFamily="2" charset="0"/>
              </a:rPr>
              <a:t>and able to:</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use literacy, communication and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numeracy skills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use technology for learning</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think creatively and independently</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learn independently and as part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of a group</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 </a:t>
            </a:r>
            <a:r>
              <a:rPr lang="en-GB" sz="1000" dirty="0">
                <a:solidFill>
                  <a:srgbClr val="000000"/>
                </a:solidFill>
                <a:latin typeface="Roboto" panose="02000000000000000000" pitchFamily="2" charset="0"/>
              </a:rPr>
              <a:t>make reasoned evaluations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 </a:t>
            </a:r>
            <a:r>
              <a:rPr lang="en-GB" sz="1000" dirty="0">
                <a:solidFill>
                  <a:srgbClr val="000000"/>
                </a:solidFill>
                <a:latin typeface="Roboto" panose="02000000000000000000" pitchFamily="2" charset="0"/>
              </a:rPr>
              <a:t>link and apply different kinds of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learning in new situations</a:t>
            </a:r>
            <a:endParaRPr lang="en-GB" sz="1000" dirty="0">
              <a:solidFill>
                <a:srgbClr val="000000"/>
              </a:solidFill>
              <a:latin typeface="Georgia" panose="02040502050405020303" pitchFamily="18" charset="0"/>
            </a:endParaRPr>
          </a:p>
        </p:txBody>
      </p:sp>
      <p:sp>
        <p:nvSpPr>
          <p:cNvPr id="20" name="Rectangle 19">
            <a:extLst>
              <a:ext uri="{FF2B5EF4-FFF2-40B4-BE49-F238E27FC236}">
                <a16:creationId xmlns:a16="http://schemas.microsoft.com/office/drawing/2014/main" id="{7056BA0C-AFB3-194D-B2A3-55489BC76B23}"/>
              </a:ext>
            </a:extLst>
          </p:cNvPr>
          <p:cNvSpPr/>
          <p:nvPr/>
        </p:nvSpPr>
        <p:spPr>
          <a:xfrm>
            <a:off x="6956717" y="911026"/>
            <a:ext cx="4953000" cy="2554545"/>
          </a:xfrm>
          <a:prstGeom prst="rect">
            <a:avLst/>
          </a:prstGeom>
        </p:spPr>
        <p:txBody>
          <a:bodyPr>
            <a:spAutoFit/>
          </a:bodyPr>
          <a:lstStyle/>
          <a:p>
            <a:pPr fontAlgn="base"/>
            <a:r>
              <a:rPr lang="en-GB" sz="1000" b="1" dirty="0">
                <a:solidFill>
                  <a:srgbClr val="000000"/>
                </a:solidFill>
                <a:latin typeface="Roboto" panose="02000000000000000000" pitchFamily="2" charset="0"/>
              </a:rPr>
              <a:t>with: </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self respect</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a sense of physical, mental and </a:t>
            </a:r>
          </a:p>
          <a:p>
            <a:pPr fontAlgn="base"/>
            <a:r>
              <a:rPr lang="en-GB" sz="1000" dirty="0">
                <a:solidFill>
                  <a:srgbClr val="000000"/>
                </a:solidFill>
                <a:latin typeface="Roboto" panose="02000000000000000000" pitchFamily="2" charset="0"/>
              </a:rPr>
              <a:t>emotional wellbeing</a:t>
            </a: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secure values and beliefs</a:t>
            </a:r>
            <a:endParaRPr lang="en-GB" sz="1000" dirty="0">
              <a:solidFill>
                <a:srgbClr val="000000"/>
              </a:solidFill>
              <a:latin typeface="Georgia" panose="02040502050405020303" pitchFamily="18" charset="0"/>
            </a:endParaRPr>
          </a:p>
          <a:p>
            <a:pPr fontAlgn="base"/>
            <a:endParaRPr lang="en-GB" sz="1000" b="1" dirty="0">
              <a:solidFill>
                <a:srgbClr val="000000"/>
              </a:solidFill>
              <a:latin typeface="Roboto" panose="02000000000000000000" pitchFamily="2" charset="0"/>
            </a:endParaRPr>
          </a:p>
          <a:p>
            <a:pPr fontAlgn="base"/>
            <a:r>
              <a:rPr lang="en-GB" sz="1000" b="1" dirty="0">
                <a:solidFill>
                  <a:srgbClr val="000000"/>
                </a:solidFill>
                <a:latin typeface="Roboto" panose="02000000000000000000" pitchFamily="2" charset="0"/>
              </a:rPr>
              <a:t>and able to:</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relate to others and manage themselves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pursue a healthy and active lifestyle</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be self aware</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develop and communicate their own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beliefs and view of the world</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 </a:t>
            </a:r>
            <a:r>
              <a:rPr lang="en-GB" sz="1000" dirty="0">
                <a:solidFill>
                  <a:srgbClr val="000000"/>
                </a:solidFill>
                <a:latin typeface="Roboto" panose="02000000000000000000" pitchFamily="2" charset="0"/>
              </a:rPr>
              <a:t>live as independently as they can</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 </a:t>
            </a:r>
            <a:r>
              <a:rPr lang="en-GB" sz="1000" dirty="0">
                <a:solidFill>
                  <a:srgbClr val="000000"/>
                </a:solidFill>
                <a:latin typeface="Roboto" panose="02000000000000000000" pitchFamily="2" charset="0"/>
              </a:rPr>
              <a:t>assess risk and take informed decisions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 </a:t>
            </a:r>
            <a:r>
              <a:rPr lang="en-GB" sz="1000" dirty="0">
                <a:solidFill>
                  <a:srgbClr val="000000"/>
                </a:solidFill>
                <a:latin typeface="Roboto" panose="02000000000000000000" pitchFamily="2" charset="0"/>
              </a:rPr>
              <a:t>achieve success in different areas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of activity</a:t>
            </a:r>
            <a:endParaRPr lang="en-GB" sz="1000" dirty="0">
              <a:solidFill>
                <a:srgbClr val="000000"/>
              </a:solidFill>
              <a:latin typeface="Georgia" panose="02040502050405020303" pitchFamily="18" charset="0"/>
            </a:endParaRPr>
          </a:p>
        </p:txBody>
      </p:sp>
      <p:sp>
        <p:nvSpPr>
          <p:cNvPr id="22" name="Rectangle 21">
            <a:extLst>
              <a:ext uri="{FF2B5EF4-FFF2-40B4-BE49-F238E27FC236}">
                <a16:creationId xmlns:a16="http://schemas.microsoft.com/office/drawing/2014/main" id="{E891FB5E-5A0D-1747-99C0-C0F277350AC1}"/>
              </a:ext>
            </a:extLst>
          </p:cNvPr>
          <p:cNvSpPr/>
          <p:nvPr/>
        </p:nvSpPr>
        <p:spPr>
          <a:xfrm>
            <a:off x="2882594" y="4020344"/>
            <a:ext cx="4953000" cy="2554545"/>
          </a:xfrm>
          <a:prstGeom prst="rect">
            <a:avLst/>
          </a:prstGeom>
        </p:spPr>
        <p:txBody>
          <a:bodyPr>
            <a:spAutoFit/>
          </a:bodyPr>
          <a:lstStyle/>
          <a:p>
            <a:pPr fontAlgn="base"/>
            <a:r>
              <a:rPr lang="en-GB" sz="1000" b="1" dirty="0">
                <a:solidFill>
                  <a:srgbClr val="000000"/>
                </a:solidFill>
                <a:latin typeface="Roboto" panose="02000000000000000000" pitchFamily="2" charset="0"/>
              </a:rPr>
              <a:t>with: </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respect for others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commitment to participate responsibly</a:t>
            </a:r>
          </a:p>
          <a:p>
            <a:pPr fontAlgn="base"/>
            <a:r>
              <a:rPr lang="en-GB" sz="1000" dirty="0">
                <a:solidFill>
                  <a:srgbClr val="000000"/>
                </a:solidFill>
                <a:latin typeface="Roboto" panose="02000000000000000000" pitchFamily="2" charset="0"/>
              </a:rPr>
              <a:t>in political, economic, social and </a:t>
            </a:r>
          </a:p>
          <a:p>
            <a:pPr fontAlgn="base"/>
            <a:r>
              <a:rPr lang="en-GB" sz="1000" dirty="0">
                <a:solidFill>
                  <a:srgbClr val="000000"/>
                </a:solidFill>
                <a:latin typeface="Roboto" panose="02000000000000000000" pitchFamily="2" charset="0"/>
              </a:rPr>
              <a:t>cultural life</a:t>
            </a:r>
          </a:p>
          <a:p>
            <a:pPr fontAlgn="base"/>
            <a:endParaRPr lang="en-GB" sz="1000" dirty="0">
              <a:solidFill>
                <a:srgbClr val="000000"/>
              </a:solidFill>
              <a:latin typeface="Roboto" panose="02000000000000000000" pitchFamily="2" charset="0"/>
            </a:endParaRPr>
          </a:p>
          <a:p>
            <a:pPr fontAlgn="base"/>
            <a:r>
              <a:rPr lang="en-GB" sz="1000" b="1" dirty="0">
                <a:solidFill>
                  <a:srgbClr val="000000"/>
                </a:solidFill>
                <a:latin typeface="Roboto" panose="02000000000000000000" pitchFamily="2" charset="0"/>
              </a:rPr>
              <a:t>and able to:</a:t>
            </a:r>
            <a:endParaRPr lang="en-GB" sz="1000" dirty="0">
              <a:solidFill>
                <a:srgbClr val="000000"/>
              </a:solidFill>
              <a:latin typeface="Roboto" panose="02000000000000000000" pitchFamily="2"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develop knowledge and understanding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of the world and Scotland’s place in it</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understand different beliefs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and cultures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make informed choices and decisions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evaluate environmental, scientific and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technological issues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develop informed, ethical views of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complex issues</a:t>
            </a:r>
            <a:endParaRPr lang="en-GB" sz="1000" dirty="0">
              <a:solidFill>
                <a:srgbClr val="000000"/>
              </a:solidFill>
              <a:latin typeface="Georgia" panose="02040502050405020303" pitchFamily="18" charset="0"/>
            </a:endParaRPr>
          </a:p>
        </p:txBody>
      </p:sp>
      <p:sp>
        <p:nvSpPr>
          <p:cNvPr id="27" name="Rectangle 26">
            <a:extLst>
              <a:ext uri="{FF2B5EF4-FFF2-40B4-BE49-F238E27FC236}">
                <a16:creationId xmlns:a16="http://schemas.microsoft.com/office/drawing/2014/main" id="{A4FE2746-7D61-6448-AA92-6FD8B7A30350}"/>
              </a:ext>
            </a:extLst>
          </p:cNvPr>
          <p:cNvSpPr/>
          <p:nvPr/>
        </p:nvSpPr>
        <p:spPr>
          <a:xfrm>
            <a:off x="6945804" y="4308619"/>
            <a:ext cx="4953000" cy="2246769"/>
          </a:xfrm>
          <a:prstGeom prst="rect">
            <a:avLst/>
          </a:prstGeom>
        </p:spPr>
        <p:txBody>
          <a:bodyPr>
            <a:spAutoFit/>
          </a:bodyPr>
          <a:lstStyle/>
          <a:p>
            <a:pPr fontAlgn="base"/>
            <a:r>
              <a:rPr lang="en-GB" sz="1000" b="1" dirty="0">
                <a:solidFill>
                  <a:srgbClr val="000000"/>
                </a:solidFill>
                <a:latin typeface="Roboto" panose="02000000000000000000" pitchFamily="2" charset="0"/>
              </a:rPr>
              <a:t>with: </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an enterprising attitude</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resilience</a:t>
            </a: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self-reliance </a:t>
            </a:r>
            <a:endParaRPr lang="en-GB" sz="1000" dirty="0">
              <a:solidFill>
                <a:srgbClr val="000000"/>
              </a:solidFill>
              <a:latin typeface="Georgia" panose="02040502050405020303" pitchFamily="18" charset="0"/>
            </a:endParaRPr>
          </a:p>
          <a:p>
            <a:pPr fontAlgn="base"/>
            <a:endParaRPr lang="en-GB" sz="1000" b="1" dirty="0">
              <a:solidFill>
                <a:srgbClr val="000000"/>
              </a:solidFill>
              <a:latin typeface="Roboto" panose="02000000000000000000" pitchFamily="2" charset="0"/>
            </a:endParaRPr>
          </a:p>
          <a:p>
            <a:pPr fontAlgn="base"/>
            <a:r>
              <a:rPr lang="en-GB" sz="1000" b="1" dirty="0">
                <a:solidFill>
                  <a:srgbClr val="000000"/>
                </a:solidFill>
                <a:latin typeface="Roboto" panose="02000000000000000000" pitchFamily="2" charset="0"/>
              </a:rPr>
              <a:t>and able to:</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communicate in different ways </a:t>
            </a:r>
            <a:endParaRPr lang="en-GB" sz="1000" dirty="0">
              <a:solidFill>
                <a:srgbClr val="000000"/>
              </a:solidFill>
              <a:latin typeface="Georgia" panose="02040502050405020303" pitchFamily="18" charset="0"/>
            </a:endParaRPr>
          </a:p>
          <a:p>
            <a:pPr fontAlgn="base"/>
            <a:r>
              <a:rPr lang="en-GB" sz="1000" dirty="0">
                <a:solidFill>
                  <a:srgbClr val="000000"/>
                </a:solidFill>
                <a:latin typeface="Roboto" panose="02000000000000000000" pitchFamily="2" charset="0"/>
              </a:rPr>
              <a:t>and in different settings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make informed choices and decisions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work in partnership and in teams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a:t>
            </a:r>
            <a:r>
              <a:rPr lang="en-GB" sz="1000" dirty="0">
                <a:solidFill>
                  <a:srgbClr val="000000"/>
                </a:solidFill>
                <a:latin typeface="Roboto" panose="02000000000000000000" pitchFamily="2" charset="0"/>
              </a:rPr>
              <a:t> take the initiative and lead</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 </a:t>
            </a:r>
            <a:r>
              <a:rPr lang="en-GB" sz="1000" dirty="0">
                <a:solidFill>
                  <a:srgbClr val="000000"/>
                </a:solidFill>
                <a:latin typeface="Roboto" panose="02000000000000000000" pitchFamily="2" charset="0"/>
              </a:rPr>
              <a:t>apply critical thinking in new contexts</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 </a:t>
            </a:r>
            <a:r>
              <a:rPr lang="en-GB" sz="1000" dirty="0">
                <a:solidFill>
                  <a:srgbClr val="000000"/>
                </a:solidFill>
                <a:latin typeface="Roboto" panose="02000000000000000000" pitchFamily="2" charset="0"/>
              </a:rPr>
              <a:t>create and develop</a:t>
            </a:r>
            <a:endParaRPr lang="en-GB" sz="1000" dirty="0">
              <a:solidFill>
                <a:srgbClr val="000000"/>
              </a:solidFill>
              <a:latin typeface="Georgia" panose="02040502050405020303" pitchFamily="18" charset="0"/>
            </a:endParaRPr>
          </a:p>
          <a:p>
            <a:pPr fontAlgn="base"/>
            <a:r>
              <a:rPr lang="en-GB" sz="1000" b="1" dirty="0">
                <a:solidFill>
                  <a:srgbClr val="B2D235"/>
                </a:solidFill>
                <a:latin typeface="Roboto" panose="02000000000000000000" pitchFamily="2" charset="0"/>
              </a:rPr>
              <a:t>&gt; </a:t>
            </a:r>
            <a:r>
              <a:rPr lang="en-GB" sz="1000" dirty="0">
                <a:solidFill>
                  <a:srgbClr val="000000"/>
                </a:solidFill>
                <a:latin typeface="Roboto" panose="02000000000000000000" pitchFamily="2" charset="0"/>
              </a:rPr>
              <a:t>solve problems </a:t>
            </a:r>
            <a:endParaRPr lang="en-GB" sz="1000" dirty="0">
              <a:solidFill>
                <a:srgbClr val="000000"/>
              </a:solidFill>
              <a:latin typeface="Georgia" panose="02040502050405020303" pitchFamily="18" charset="0"/>
            </a:endParaRPr>
          </a:p>
        </p:txBody>
      </p:sp>
      <p:pic>
        <p:nvPicPr>
          <p:cNvPr id="28" name="Picture 27" descr="A picture containing holding, ball, water, red&#10;&#10;Description automatically generated">
            <a:extLst>
              <a:ext uri="{FF2B5EF4-FFF2-40B4-BE49-F238E27FC236}">
                <a16:creationId xmlns:a16="http://schemas.microsoft.com/office/drawing/2014/main" id="{42F0BDC8-EEA4-E14B-AE65-193ABCA48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1691" y="740891"/>
            <a:ext cx="1572923" cy="1636156"/>
          </a:xfrm>
          <a:prstGeom prst="rect">
            <a:avLst/>
          </a:prstGeom>
        </p:spPr>
      </p:pic>
      <p:pic>
        <p:nvPicPr>
          <p:cNvPr id="29" name="Picture 28" descr="A close up of a sign&#10;&#10;Description automatically generated">
            <a:extLst>
              <a:ext uri="{FF2B5EF4-FFF2-40B4-BE49-F238E27FC236}">
                <a16:creationId xmlns:a16="http://schemas.microsoft.com/office/drawing/2014/main" id="{408C6B32-1D91-6D45-8241-3B4B956A3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1232" y="5023231"/>
            <a:ext cx="1739248" cy="1697639"/>
          </a:xfrm>
          <a:prstGeom prst="rect">
            <a:avLst/>
          </a:prstGeom>
        </p:spPr>
      </p:pic>
      <p:pic>
        <p:nvPicPr>
          <p:cNvPr id="30" name="Picture 29" descr="A picture containing holding, ball&#10;&#10;Description automatically generated">
            <a:extLst>
              <a:ext uri="{FF2B5EF4-FFF2-40B4-BE49-F238E27FC236}">
                <a16:creationId xmlns:a16="http://schemas.microsoft.com/office/drawing/2014/main" id="{24186961-6794-A24A-8E92-F1DF18B3FF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037" y="5054228"/>
            <a:ext cx="1713653" cy="1697638"/>
          </a:xfrm>
          <a:prstGeom prst="rect">
            <a:avLst/>
          </a:prstGeom>
        </p:spPr>
      </p:pic>
      <p:pic>
        <p:nvPicPr>
          <p:cNvPr id="31" name="Picture 30" descr="A picture containing holding, food, water, red&#10;&#10;Description automatically generated">
            <a:extLst>
              <a:ext uri="{FF2B5EF4-FFF2-40B4-BE49-F238E27FC236}">
                <a16:creationId xmlns:a16="http://schemas.microsoft.com/office/drawing/2014/main" id="{42982902-43BD-DB48-A161-6A5C56E14F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0910" y="739946"/>
            <a:ext cx="1604539" cy="1636156"/>
          </a:xfrm>
          <a:prstGeom prst="rect">
            <a:avLst/>
          </a:prstGeom>
        </p:spPr>
      </p:pic>
    </p:spTree>
    <p:extLst>
      <p:ext uri="{BB962C8B-B14F-4D97-AF65-F5344CB8AC3E}">
        <p14:creationId xmlns:p14="http://schemas.microsoft.com/office/powerpoint/2010/main" val="1430014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FC0B90F-73C7-D94A-B260-50C09431F1B7}"/>
              </a:ext>
            </a:extLst>
          </p:cNvPr>
          <p:cNvSpPr/>
          <p:nvPr/>
        </p:nvSpPr>
        <p:spPr>
          <a:xfrm>
            <a:off x="1314779" y="755236"/>
            <a:ext cx="4585156" cy="2826075"/>
          </a:xfrm>
          <a:prstGeom prst="rect">
            <a:avLst/>
          </a:prstGeom>
          <a:solidFill>
            <a:schemeClr val="bg1"/>
          </a:solidFill>
          <a:ln w="38100">
            <a:solidFill>
              <a:srgbClr val="E5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24" name="Rectangle 23">
            <a:extLst>
              <a:ext uri="{FF2B5EF4-FFF2-40B4-BE49-F238E27FC236}">
                <a16:creationId xmlns:a16="http://schemas.microsoft.com/office/drawing/2014/main" id="{A220F15F-E56C-8D48-A484-CF4B303B4346}"/>
              </a:ext>
            </a:extLst>
          </p:cNvPr>
          <p:cNvSpPr/>
          <p:nvPr/>
        </p:nvSpPr>
        <p:spPr>
          <a:xfrm>
            <a:off x="6271699" y="755235"/>
            <a:ext cx="4585156" cy="2826075"/>
          </a:xfrm>
          <a:prstGeom prst="rect">
            <a:avLst/>
          </a:prstGeom>
          <a:solidFill>
            <a:schemeClr val="bg1"/>
          </a:solidFill>
          <a:ln w="38100">
            <a:solidFill>
              <a:srgbClr val="069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25" name="Rectangle 24">
            <a:extLst>
              <a:ext uri="{FF2B5EF4-FFF2-40B4-BE49-F238E27FC236}">
                <a16:creationId xmlns:a16="http://schemas.microsoft.com/office/drawing/2014/main" id="{A7D3A38C-B9B1-1849-BF38-7BD4E48D4D1D}"/>
              </a:ext>
            </a:extLst>
          </p:cNvPr>
          <p:cNvSpPr/>
          <p:nvPr/>
        </p:nvSpPr>
        <p:spPr>
          <a:xfrm>
            <a:off x="1314779" y="3864533"/>
            <a:ext cx="4585156" cy="2826075"/>
          </a:xfrm>
          <a:prstGeom prst="rect">
            <a:avLst/>
          </a:prstGeom>
          <a:solidFill>
            <a:schemeClr val="bg1"/>
          </a:solidFill>
          <a:ln w="38100">
            <a:solidFill>
              <a:srgbClr val="AD4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sp>
        <p:nvSpPr>
          <p:cNvPr id="26" name="Rectangle 25">
            <a:extLst>
              <a:ext uri="{FF2B5EF4-FFF2-40B4-BE49-F238E27FC236}">
                <a16:creationId xmlns:a16="http://schemas.microsoft.com/office/drawing/2014/main" id="{09F594E0-1EDF-AE42-9CBA-6C8D713689E1}"/>
              </a:ext>
            </a:extLst>
          </p:cNvPr>
          <p:cNvSpPr/>
          <p:nvPr/>
        </p:nvSpPr>
        <p:spPr>
          <a:xfrm>
            <a:off x="6274581" y="3864532"/>
            <a:ext cx="4585156" cy="2826075"/>
          </a:xfrm>
          <a:prstGeom prst="rect">
            <a:avLst/>
          </a:prstGeom>
          <a:solidFill>
            <a:schemeClr val="bg1"/>
          </a:solidFill>
          <a:ln w="38100">
            <a:solidFill>
              <a:srgbClr val="009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1400" dirty="0">
              <a:solidFill>
                <a:schemeClr val="tx1"/>
              </a:solidFill>
            </a:endParaRPr>
          </a:p>
        </p:txBody>
      </p:sp>
      <p:pic>
        <p:nvPicPr>
          <p:cNvPr id="38" name="Picture 37" descr="A screenshot of a cell phone&#10;&#10;Description automatically generated">
            <a:extLst>
              <a:ext uri="{FF2B5EF4-FFF2-40B4-BE49-F238E27FC236}">
                <a16:creationId xmlns:a16="http://schemas.microsoft.com/office/drawing/2014/main" id="{9CFDBFA5-0B06-BF45-A5AD-6EE5FF4B5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9051" y="233112"/>
            <a:ext cx="826745" cy="282612"/>
          </a:xfrm>
          <a:prstGeom prst="rect">
            <a:avLst/>
          </a:prstGeom>
        </p:spPr>
      </p:pic>
      <p:sp>
        <p:nvSpPr>
          <p:cNvPr id="40" name="Rectangle 39">
            <a:extLst>
              <a:ext uri="{FF2B5EF4-FFF2-40B4-BE49-F238E27FC236}">
                <a16:creationId xmlns:a16="http://schemas.microsoft.com/office/drawing/2014/main" id="{BE618895-39FB-F347-B1D9-A43C2CA991AA}"/>
              </a:ext>
            </a:extLst>
          </p:cNvPr>
          <p:cNvSpPr/>
          <p:nvPr/>
        </p:nvSpPr>
        <p:spPr>
          <a:xfrm>
            <a:off x="1307388" y="6184735"/>
            <a:ext cx="5465293" cy="520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Roboto Medium" panose="02000000000000000000" pitchFamily="2" charset="0"/>
                <a:ea typeface="Roboto Medium" panose="02000000000000000000" pitchFamily="2" charset="0"/>
              </a:rPr>
              <a:t>Ethos and life of the school as a community</a:t>
            </a:r>
          </a:p>
        </p:txBody>
      </p:sp>
      <p:sp>
        <p:nvSpPr>
          <p:cNvPr id="4" name="Oval 3">
            <a:extLst>
              <a:ext uri="{FF2B5EF4-FFF2-40B4-BE49-F238E27FC236}">
                <a16:creationId xmlns:a16="http://schemas.microsoft.com/office/drawing/2014/main" id="{0C7515FB-C663-254F-AA00-13F4DBABC31C}"/>
              </a:ext>
            </a:extLst>
          </p:cNvPr>
          <p:cNvSpPr/>
          <p:nvPr/>
        </p:nvSpPr>
        <p:spPr>
          <a:xfrm>
            <a:off x="5207889" y="2866490"/>
            <a:ext cx="1819779" cy="1819779"/>
          </a:xfrm>
          <a:prstGeom prst="ellipse">
            <a:avLst/>
          </a:prstGeom>
          <a:solidFill>
            <a:srgbClr val="302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CF81A12-1084-E343-BA5B-5109A99549DA}"/>
              </a:ext>
            </a:extLst>
          </p:cNvPr>
          <p:cNvSpPr/>
          <p:nvPr/>
        </p:nvSpPr>
        <p:spPr>
          <a:xfrm>
            <a:off x="5300356" y="2960211"/>
            <a:ext cx="1633591" cy="16335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ottle, people, black, traffic&#10;&#10;Description automatically generated">
            <a:extLst>
              <a:ext uri="{FF2B5EF4-FFF2-40B4-BE49-F238E27FC236}">
                <a16:creationId xmlns:a16="http://schemas.microsoft.com/office/drawing/2014/main" id="{50B92A2F-AF7D-4643-BB36-B05C4F4F6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9242" y="3501878"/>
            <a:ext cx="1373517" cy="686759"/>
          </a:xfrm>
          <a:prstGeom prst="rect">
            <a:avLst/>
          </a:prstGeom>
        </p:spPr>
      </p:pic>
      <p:sp>
        <p:nvSpPr>
          <p:cNvPr id="18" name="TextBox 17">
            <a:extLst>
              <a:ext uri="{FF2B5EF4-FFF2-40B4-BE49-F238E27FC236}">
                <a16:creationId xmlns:a16="http://schemas.microsoft.com/office/drawing/2014/main" id="{7707C851-879D-0547-8D23-A61A9D66F16F}"/>
              </a:ext>
            </a:extLst>
          </p:cNvPr>
          <p:cNvSpPr txBox="1"/>
          <p:nvPr/>
        </p:nvSpPr>
        <p:spPr>
          <a:xfrm>
            <a:off x="2793533" y="742122"/>
            <a:ext cx="2744373"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Demonstrate new skills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Persistence and effort</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Positive Mindset in Mathematics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Challenges/Puzzles etc.</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Demonstrate creativity</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Work independently</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Practise new learning</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Use numeracy and mathematics skills/knowledge/understanding in a real life context </a:t>
            </a:r>
            <a:endParaRPr lang="en-GB" dirty="0">
              <a:latin typeface="Roboto" panose="02000000000000000000" pitchFamily="2" charset="0"/>
              <a:ea typeface="Roboto" panose="02000000000000000000" pitchFamily="2" charset="0"/>
              <a:cs typeface="Segoe UI" panose="020B0502040204020203" pitchFamily="34" charset="0"/>
            </a:endParaRPr>
          </a:p>
        </p:txBody>
      </p:sp>
      <p:sp>
        <p:nvSpPr>
          <p:cNvPr id="20" name="TextBox 19">
            <a:extLst>
              <a:ext uri="{FF2B5EF4-FFF2-40B4-BE49-F238E27FC236}">
                <a16:creationId xmlns:a16="http://schemas.microsoft.com/office/drawing/2014/main" id="{855CBF5F-DE94-2F4A-BA27-0619692D4E1E}"/>
              </a:ext>
            </a:extLst>
          </p:cNvPr>
          <p:cNvSpPr txBox="1"/>
          <p:nvPr/>
        </p:nvSpPr>
        <p:spPr>
          <a:xfrm>
            <a:off x="6855614" y="724388"/>
            <a:ext cx="2937430"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Solve problems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Discuss learning</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Apply thinking skills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Teach someone else a maths concept</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Explain how a solution was reached</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Show different ways of solving a calculation</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Apply skills in different contexts</a:t>
            </a:r>
          </a:p>
        </p:txBody>
      </p:sp>
      <p:sp>
        <p:nvSpPr>
          <p:cNvPr id="22" name="TextBox 21">
            <a:extLst>
              <a:ext uri="{FF2B5EF4-FFF2-40B4-BE49-F238E27FC236}">
                <a16:creationId xmlns:a16="http://schemas.microsoft.com/office/drawing/2014/main" id="{F69F3253-6346-3D4D-BC44-BFE953BCEF0E}"/>
              </a:ext>
            </a:extLst>
          </p:cNvPr>
          <p:cNvSpPr txBox="1"/>
          <p:nvPr/>
        </p:nvSpPr>
        <p:spPr>
          <a:xfrm>
            <a:off x="2839896" y="3892942"/>
            <a:ext cx="3017778"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Critical thinking</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Ask questions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Make informed decisions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Interpret information</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Draw conclusions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Can see relevance in learning</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View yourself as a learner</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Can ‘see’ learning in lots of activities, not just work set by teacher/school</a:t>
            </a:r>
          </a:p>
          <a:p>
            <a:endParaRPr lang="en-GB" b="1" dirty="0">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CAF62136-AEF2-244A-9CCA-8D6070590317}"/>
              </a:ext>
            </a:extLst>
          </p:cNvPr>
          <p:cNvSpPr txBox="1"/>
          <p:nvPr/>
        </p:nvSpPr>
        <p:spPr>
          <a:xfrm>
            <a:off x="6898656" y="4009858"/>
            <a:ext cx="2857073"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Communicate solutions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Work independently on challenges/puzzles/homework</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Work as part of a team to reach solutions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Offer your own opinions</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Demonstrate critical thinking</a:t>
            </a:r>
          </a:p>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Apply mathematical skills to design/create/improve etc.</a:t>
            </a:r>
          </a:p>
        </p:txBody>
      </p:sp>
      <p:sp>
        <p:nvSpPr>
          <p:cNvPr id="28" name="Rectangle 27">
            <a:extLst>
              <a:ext uri="{FF2B5EF4-FFF2-40B4-BE49-F238E27FC236}">
                <a16:creationId xmlns:a16="http://schemas.microsoft.com/office/drawing/2014/main" id="{83AE9CC2-2104-8348-8B99-1CAB3263F096}"/>
              </a:ext>
            </a:extLst>
          </p:cNvPr>
          <p:cNvSpPr/>
          <p:nvPr/>
        </p:nvSpPr>
        <p:spPr>
          <a:xfrm>
            <a:off x="7002033" y="3203933"/>
            <a:ext cx="4953000" cy="369332"/>
          </a:xfrm>
          <a:prstGeom prst="rect">
            <a:avLst/>
          </a:prstGeom>
        </p:spPr>
        <p:txBody>
          <a:bodyPr>
            <a:spAutoFit/>
          </a:bodyPr>
          <a:lstStyle/>
          <a:p>
            <a:pPr marL="285750" indent="-285750">
              <a:lnSpc>
                <a:spcPct val="150000"/>
              </a:lnSpc>
              <a:buFont typeface="Arial" panose="020B0604020202020204" pitchFamily="34" charset="0"/>
              <a:buChar char="•"/>
            </a:pPr>
            <a:r>
              <a:rPr lang="en-GB" sz="1200" dirty="0">
                <a:latin typeface="Roboto" panose="02000000000000000000" pitchFamily="2" charset="0"/>
                <a:ea typeface="Roboto" panose="02000000000000000000" pitchFamily="2" charset="0"/>
                <a:cs typeface="Segoe UI" panose="020B0502040204020203" pitchFamily="34" charset="0"/>
              </a:rPr>
              <a:t>Opportunities to celebrate personal successes</a:t>
            </a:r>
          </a:p>
        </p:txBody>
      </p:sp>
      <p:sp>
        <p:nvSpPr>
          <p:cNvPr id="29" name="Title 1">
            <a:extLst>
              <a:ext uri="{FF2B5EF4-FFF2-40B4-BE49-F238E27FC236}">
                <a16:creationId xmlns:a16="http://schemas.microsoft.com/office/drawing/2014/main" id="{AA8C43EB-BD8F-4C46-B186-277E00F7F03A}"/>
              </a:ext>
            </a:extLst>
          </p:cNvPr>
          <p:cNvSpPr txBox="1">
            <a:spLocks/>
          </p:cNvSpPr>
          <p:nvPr/>
        </p:nvSpPr>
        <p:spPr>
          <a:xfrm>
            <a:off x="1297114" y="141811"/>
            <a:ext cx="8626967" cy="782320"/>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2000" b="0" kern="0" dirty="0">
                <a:solidFill>
                  <a:schemeClr val="accent1"/>
                </a:solidFill>
                <a:latin typeface="Roboto Medium" panose="02000000000000000000" pitchFamily="2" charset="0"/>
                <a:ea typeface="Roboto Medium" panose="02000000000000000000" pitchFamily="2" charset="0"/>
              </a:rPr>
              <a:t>Numeracy and Mathematics – </a:t>
            </a:r>
            <a:r>
              <a:rPr lang="en-GB" sz="1600" kern="0" dirty="0">
                <a:solidFill>
                  <a:schemeClr val="accent1"/>
                </a:solidFill>
                <a:latin typeface="Roboto Medium" panose="02000000000000000000" pitchFamily="2" charset="0"/>
                <a:ea typeface="Roboto Medium" panose="02000000000000000000" pitchFamily="2" charset="0"/>
              </a:rPr>
              <a:t>example of using four capacities to articulate skills and attributes in a curricular area</a:t>
            </a:r>
          </a:p>
        </p:txBody>
      </p:sp>
      <p:pic>
        <p:nvPicPr>
          <p:cNvPr id="30" name="Picture 29" descr="A picture containing holding, ball, water, red&#10;&#10;Description automatically generated">
            <a:extLst>
              <a:ext uri="{FF2B5EF4-FFF2-40B4-BE49-F238E27FC236}">
                <a16:creationId xmlns:a16="http://schemas.microsoft.com/office/drawing/2014/main" id="{3D395F00-1DFE-EB4C-AF5E-BD6BDFA95F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1691" y="740891"/>
            <a:ext cx="1572923" cy="1636156"/>
          </a:xfrm>
          <a:prstGeom prst="rect">
            <a:avLst/>
          </a:prstGeom>
        </p:spPr>
      </p:pic>
      <p:pic>
        <p:nvPicPr>
          <p:cNvPr id="31" name="Picture 30" descr="A close up of a sign&#10;&#10;Description automatically generated">
            <a:extLst>
              <a:ext uri="{FF2B5EF4-FFF2-40B4-BE49-F238E27FC236}">
                <a16:creationId xmlns:a16="http://schemas.microsoft.com/office/drawing/2014/main" id="{48B87665-959B-9748-8493-738914F37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1232" y="5023231"/>
            <a:ext cx="1739248" cy="1697639"/>
          </a:xfrm>
          <a:prstGeom prst="rect">
            <a:avLst/>
          </a:prstGeom>
        </p:spPr>
      </p:pic>
      <p:pic>
        <p:nvPicPr>
          <p:cNvPr id="32" name="Picture 31" descr="A picture containing holding, ball&#10;&#10;Description automatically generated">
            <a:extLst>
              <a:ext uri="{FF2B5EF4-FFF2-40B4-BE49-F238E27FC236}">
                <a16:creationId xmlns:a16="http://schemas.microsoft.com/office/drawing/2014/main" id="{76AF0817-0815-EA45-B155-8A66C60A9F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037" y="5054228"/>
            <a:ext cx="1713653" cy="1697638"/>
          </a:xfrm>
          <a:prstGeom prst="rect">
            <a:avLst/>
          </a:prstGeom>
        </p:spPr>
      </p:pic>
      <p:pic>
        <p:nvPicPr>
          <p:cNvPr id="33" name="Picture 32" descr="A picture containing holding, food, water, red&#10;&#10;Description automatically generated">
            <a:extLst>
              <a:ext uri="{FF2B5EF4-FFF2-40B4-BE49-F238E27FC236}">
                <a16:creationId xmlns:a16="http://schemas.microsoft.com/office/drawing/2014/main" id="{9A92940A-67D8-8A43-A726-46D1ACC72F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0910" y="739946"/>
            <a:ext cx="1604539" cy="1636156"/>
          </a:xfrm>
          <a:prstGeom prst="rect">
            <a:avLst/>
          </a:prstGeom>
        </p:spPr>
      </p:pic>
    </p:spTree>
    <p:extLst>
      <p:ext uri="{BB962C8B-B14F-4D97-AF65-F5344CB8AC3E}">
        <p14:creationId xmlns:p14="http://schemas.microsoft.com/office/powerpoint/2010/main" val="1580163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5"/>
          <p:cNvSpPr>
            <a:spLocks noGrp="1"/>
          </p:cNvSpPr>
          <p:nvPr>
            <p:ph idx="1"/>
          </p:nvPr>
        </p:nvSpPr>
        <p:spPr>
          <a:xfrm>
            <a:off x="89492" y="2273618"/>
            <a:ext cx="3033162" cy="2840683"/>
          </a:xfrm>
        </p:spPr>
        <p:txBody>
          <a:bodyPr vert="horz" lIns="91440" tIns="45720" rIns="91440" bIns="45720" rtlCol="0" anchor="t">
            <a:normAutofit lnSpcReduction="10000"/>
          </a:bodyPr>
          <a:lstStyle/>
          <a:p>
            <a:pPr marL="0" indent="0">
              <a:buNone/>
            </a:pPr>
            <a:r>
              <a:rPr lang="en-GB" sz="3200" dirty="0">
                <a:latin typeface="+mj-lt"/>
              </a:rPr>
              <a:t>Where are the opportunities that build the four capacities in your school and across your community?</a:t>
            </a:r>
            <a:endParaRPr lang="en-US"/>
          </a:p>
          <a:p>
            <a:pPr marL="0" indent="0">
              <a:buNone/>
            </a:pPr>
            <a:endParaRPr lang="en-US"/>
          </a:p>
          <a:p>
            <a:endParaRPr lang="en-US"/>
          </a:p>
          <a:p>
            <a:endParaRPr lang="en-US"/>
          </a:p>
        </p:txBody>
      </p:sp>
      <p:sp>
        <p:nvSpPr>
          <p:cNvPr id="28" name="Content Placeholder 5"/>
          <p:cNvSpPr txBox="1">
            <a:spLocks/>
          </p:cNvSpPr>
          <p:nvPr/>
        </p:nvSpPr>
        <p:spPr>
          <a:xfrm>
            <a:off x="9566031" y="2068073"/>
            <a:ext cx="2586162" cy="25270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mj-lt"/>
            </a:endParaRPr>
          </a:p>
          <a:p>
            <a:pPr marL="0" indent="0">
              <a:buFont typeface="Arial" panose="020B0604020202020204" pitchFamily="34" charset="0"/>
              <a:buNone/>
            </a:pPr>
            <a:endParaRPr lang="en-GB" sz="3300" dirty="0">
              <a:latin typeface="+mj-lt"/>
            </a:endParaRPr>
          </a:p>
          <a:p>
            <a:pPr marL="0" indent="0">
              <a:buFont typeface="Arial" panose="020B0604020202020204" pitchFamily="34" charset="0"/>
              <a:buNone/>
            </a:pPr>
            <a:endParaRPr lang="en-GB" sz="3300" dirty="0"/>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endParaRPr lang="en-GB" dirty="0"/>
          </a:p>
          <a:p>
            <a:endParaRPr lang="en-GB" dirty="0"/>
          </a:p>
        </p:txBody>
      </p:sp>
      <p:sp>
        <p:nvSpPr>
          <p:cNvPr id="29" name="Content Placeholder 5"/>
          <p:cNvSpPr txBox="1">
            <a:spLocks/>
          </p:cNvSpPr>
          <p:nvPr/>
        </p:nvSpPr>
        <p:spPr>
          <a:xfrm>
            <a:off x="9487067" y="2512334"/>
            <a:ext cx="2809260" cy="28406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Calibri Light"/>
              <a:cs typeface="Calibri Light"/>
            </a:endParaRPr>
          </a:p>
          <a:p>
            <a:pPr marL="0" indent="0">
              <a:buFont typeface="Arial" panose="020B0604020202020204" pitchFamily="34" charset="0"/>
              <a:buNone/>
            </a:pPr>
            <a:endParaRPr lang="en-GB" dirty="0"/>
          </a:p>
          <a:p>
            <a:endParaRPr lang="en-GB" dirty="0"/>
          </a:p>
          <a:p>
            <a:endParaRPr lang="en-GB" dirty="0"/>
          </a:p>
        </p:txBody>
      </p:sp>
      <p:grpSp>
        <p:nvGrpSpPr>
          <p:cNvPr id="2" name="Group 1"/>
          <p:cNvGrpSpPr/>
          <p:nvPr/>
        </p:nvGrpSpPr>
        <p:grpSpPr>
          <a:xfrm>
            <a:off x="3071991" y="901243"/>
            <a:ext cx="6248400" cy="5124450"/>
            <a:chOff x="3028950" y="884625"/>
            <a:chExt cx="6248400" cy="5124450"/>
          </a:xfrm>
        </p:grpSpPr>
        <p:sp>
          <p:nvSpPr>
            <p:cNvPr id="22" name="Oval 21"/>
            <p:cNvSpPr/>
            <p:nvPr/>
          </p:nvSpPr>
          <p:spPr>
            <a:xfrm>
              <a:off x="3028950" y="884625"/>
              <a:ext cx="6248400" cy="5124450"/>
            </a:xfrm>
            <a:prstGeom prst="ellipse">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Your school</a:t>
              </a:r>
              <a:endParaRPr lang="en-GB" dirty="0"/>
            </a:p>
          </p:txBody>
        </p:sp>
        <p:sp>
          <p:nvSpPr>
            <p:cNvPr id="21" name="Oval 20"/>
            <p:cNvSpPr/>
            <p:nvPr/>
          </p:nvSpPr>
          <p:spPr>
            <a:xfrm>
              <a:off x="4772025" y="2152650"/>
              <a:ext cx="2762250" cy="2609850"/>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pic>
          <p:nvPicPr>
            <p:cNvPr id="23" name="Picture 22"/>
            <p:cNvPicPr/>
            <p:nvPr/>
          </p:nvPicPr>
          <p:blipFill rotWithShape="1">
            <a:blip r:embed="rId3"/>
            <a:srcRect l="29914" t="65143" r="50256" b="10443"/>
            <a:stretch/>
          </p:blipFill>
          <p:spPr bwMode="auto">
            <a:xfrm>
              <a:off x="3505074" y="3677342"/>
              <a:ext cx="1689416" cy="1053747"/>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3"/>
            <a:srcRect l="50137" t="39606" r="29869" b="35145"/>
            <a:stretch/>
          </p:blipFill>
          <p:spPr bwMode="auto">
            <a:xfrm>
              <a:off x="7126503" y="2086871"/>
              <a:ext cx="1651970" cy="1050062"/>
            </a:xfrm>
            <a:prstGeom prst="rect">
              <a:avLst/>
            </a:prstGeom>
            <a:ln>
              <a:noFill/>
            </a:ln>
            <a:extLst>
              <a:ext uri="{53640926-AAD7-44D8-BBD7-CCE9431645EC}">
                <a14:shadowObscured xmlns:a14="http://schemas.microsoft.com/office/drawing/2010/main"/>
              </a:ext>
            </a:extLst>
          </p:spPr>
        </p:pic>
        <p:pic>
          <p:nvPicPr>
            <p:cNvPr id="25" name="Picture 24"/>
            <p:cNvPicPr/>
            <p:nvPr/>
          </p:nvPicPr>
          <p:blipFill rotWithShape="1">
            <a:blip r:embed="rId3"/>
            <a:srcRect l="49975" t="64814" r="29869" b="10443"/>
            <a:stretch/>
          </p:blipFill>
          <p:spPr bwMode="auto">
            <a:xfrm>
              <a:off x="7136532" y="3712438"/>
              <a:ext cx="1655278" cy="1050062"/>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3"/>
            <a:srcRect l="29914" t="39606" r="49956" b="36296"/>
            <a:stretch/>
          </p:blipFill>
          <p:spPr bwMode="auto">
            <a:xfrm>
              <a:off x="3570149" y="2068073"/>
              <a:ext cx="1689416" cy="1035437"/>
            </a:xfrm>
            <a:prstGeom prst="rect">
              <a:avLst/>
            </a:prstGeom>
            <a:ln>
              <a:noFill/>
            </a:ln>
            <a:extLst>
              <a:ext uri="{53640926-AAD7-44D8-BBD7-CCE9431645EC}">
                <a14:shadowObscured xmlns:a14="http://schemas.microsoft.com/office/drawing/2010/main"/>
              </a:ext>
            </a:extLst>
          </p:spPr>
        </p:pic>
        <p:sp>
          <p:nvSpPr>
            <p:cNvPr id="26" name="TextBox 25"/>
            <p:cNvSpPr txBox="1"/>
            <p:nvPr/>
          </p:nvSpPr>
          <p:spPr>
            <a:xfrm>
              <a:off x="5150705" y="4963616"/>
              <a:ext cx="2432886" cy="461665"/>
            </a:xfrm>
            <a:prstGeom prst="rect">
              <a:avLst/>
            </a:prstGeom>
            <a:noFill/>
          </p:spPr>
          <p:txBody>
            <a:bodyPr wrap="square" rtlCol="0">
              <a:spAutoFit/>
            </a:bodyPr>
            <a:lstStyle/>
            <a:p>
              <a:r>
                <a:rPr lang="en-GB" sz="2400" dirty="0"/>
                <a:t>Your community</a:t>
              </a:r>
            </a:p>
          </p:txBody>
        </p:sp>
        <p:sp>
          <p:nvSpPr>
            <p:cNvPr id="34" name="TextBox 33"/>
            <p:cNvSpPr txBox="1"/>
            <p:nvPr/>
          </p:nvSpPr>
          <p:spPr>
            <a:xfrm>
              <a:off x="5101389" y="1216794"/>
              <a:ext cx="2432886" cy="461665"/>
            </a:xfrm>
            <a:prstGeom prst="rect">
              <a:avLst/>
            </a:prstGeom>
            <a:noFill/>
          </p:spPr>
          <p:txBody>
            <a:bodyPr wrap="square" rtlCol="0">
              <a:spAutoFit/>
            </a:bodyPr>
            <a:lstStyle/>
            <a:p>
              <a:r>
                <a:rPr lang="en-GB" sz="2400" dirty="0"/>
                <a:t>Your community</a:t>
              </a:r>
            </a:p>
          </p:txBody>
        </p:sp>
        <p:pic>
          <p:nvPicPr>
            <p:cNvPr id="35" name="Picture 34" descr="File:Basic Medical Sciences Building, School of Medicin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6241" y="2611902"/>
              <a:ext cx="1453818" cy="1090365"/>
            </a:xfrm>
            <a:prstGeom prst="rect">
              <a:avLst/>
            </a:prstGeom>
          </p:spPr>
        </p:pic>
        <p:sp>
          <p:nvSpPr>
            <p:cNvPr id="36" name="TextBox 35"/>
            <p:cNvSpPr txBox="1"/>
            <p:nvPr/>
          </p:nvSpPr>
          <p:spPr>
            <a:xfrm>
              <a:off x="5390069" y="3685226"/>
              <a:ext cx="2460707" cy="461665"/>
            </a:xfrm>
            <a:prstGeom prst="rect">
              <a:avLst/>
            </a:prstGeom>
            <a:noFill/>
          </p:spPr>
          <p:txBody>
            <a:bodyPr wrap="square" rtlCol="0">
              <a:spAutoFit/>
            </a:bodyPr>
            <a:lstStyle/>
            <a:p>
              <a:r>
                <a:rPr lang="en-GB" sz="2400" dirty="0"/>
                <a:t>Your school</a:t>
              </a:r>
            </a:p>
          </p:txBody>
        </p:sp>
      </p:grpSp>
      <p:sp>
        <p:nvSpPr>
          <p:cNvPr id="19" name="Title 5"/>
          <p:cNvSpPr>
            <a:spLocks noGrp="1"/>
          </p:cNvSpPr>
          <p:nvPr>
            <p:ph type="title"/>
          </p:nvPr>
        </p:nvSpPr>
        <p:spPr>
          <a:xfrm>
            <a:off x="175310" y="222466"/>
            <a:ext cx="10515600" cy="1325563"/>
          </a:xfrm>
        </p:spPr>
        <p:txBody>
          <a:bodyPr>
            <a:normAutofit/>
          </a:bodyPr>
          <a:lstStyle/>
          <a:p>
            <a:r>
              <a:rPr lang="en-GB" sz="4200" b="1" dirty="0">
                <a:solidFill>
                  <a:srgbClr val="00B0F0"/>
                </a:solidFill>
              </a:rPr>
              <a:t>Your unique setting</a:t>
            </a:r>
          </a:p>
        </p:txBody>
      </p:sp>
    </p:spTree>
    <p:extLst>
      <p:ext uri="{BB962C8B-B14F-4D97-AF65-F5344CB8AC3E}">
        <p14:creationId xmlns:p14="http://schemas.microsoft.com/office/powerpoint/2010/main" val="144830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6"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1"/>
          <p:cNvSpPr txBox="1">
            <a:spLocks/>
          </p:cNvSpPr>
          <p:nvPr/>
        </p:nvSpPr>
        <p:spPr>
          <a:xfrm>
            <a:off x="336226" y="715226"/>
            <a:ext cx="11881844" cy="7823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200" b="1" dirty="0">
                <a:solidFill>
                  <a:srgbClr val="00B0F0"/>
                </a:solidFill>
              </a:rPr>
              <a:t>Where do you think the most effective learning </a:t>
            </a:r>
          </a:p>
          <a:p>
            <a:pPr algn="l"/>
            <a:r>
              <a:rPr lang="en-GB" sz="4200" b="1" dirty="0">
                <a:solidFill>
                  <a:srgbClr val="00B0F0"/>
                </a:solidFill>
              </a:rPr>
              <a:t>takes place in your context?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931" y="1746280"/>
            <a:ext cx="6126081" cy="4330865"/>
          </a:xfrm>
          <a:prstGeom prst="rect">
            <a:avLst/>
          </a:prstGeom>
        </p:spPr>
      </p:pic>
      <p:sp>
        <p:nvSpPr>
          <p:cNvPr id="3" name="TextBox 2"/>
          <p:cNvSpPr txBox="1"/>
          <p:nvPr/>
        </p:nvSpPr>
        <p:spPr>
          <a:xfrm>
            <a:off x="7974767" y="1942502"/>
            <a:ext cx="3867462" cy="3539430"/>
          </a:xfrm>
          <a:prstGeom prst="rect">
            <a:avLst/>
          </a:prstGeom>
          <a:noFill/>
        </p:spPr>
        <p:txBody>
          <a:bodyPr wrap="square" rtlCol="0">
            <a:spAutoFit/>
          </a:bodyPr>
          <a:lstStyle/>
          <a:p>
            <a:r>
              <a:rPr lang="en-GB" sz="3200" dirty="0"/>
              <a:t>Think</a:t>
            </a:r>
          </a:p>
          <a:p>
            <a:endParaRPr lang="en-GB" sz="3200" dirty="0"/>
          </a:p>
          <a:p>
            <a:endParaRPr lang="en-GB" sz="3200" dirty="0"/>
          </a:p>
          <a:p>
            <a:r>
              <a:rPr lang="en-GB" sz="3200" dirty="0"/>
              <a:t>Pair</a:t>
            </a:r>
          </a:p>
          <a:p>
            <a:endParaRPr lang="en-GB" sz="3200" dirty="0"/>
          </a:p>
          <a:p>
            <a:endParaRPr lang="en-GB" sz="3200" dirty="0"/>
          </a:p>
          <a:p>
            <a:r>
              <a:rPr lang="en-GB" sz="3200" dirty="0"/>
              <a:t>Share</a:t>
            </a:r>
          </a:p>
        </p:txBody>
      </p:sp>
    </p:spTree>
    <p:extLst>
      <p:ext uri="{BB962C8B-B14F-4D97-AF65-F5344CB8AC3E}">
        <p14:creationId xmlns:p14="http://schemas.microsoft.com/office/powerpoint/2010/main" val="3065637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8" name="Title 1"/>
          <p:cNvSpPr txBox="1">
            <a:spLocks/>
          </p:cNvSpPr>
          <p:nvPr/>
        </p:nvSpPr>
        <p:spPr>
          <a:xfrm>
            <a:off x="232887" y="91439"/>
            <a:ext cx="11049507" cy="782320"/>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4200" kern="0" dirty="0">
                <a:solidFill>
                  <a:srgbClr val="00B0F0"/>
                </a:solidFill>
              </a:rPr>
              <a:t>Maths / Numeracy Team – Four Contexts</a:t>
            </a:r>
          </a:p>
        </p:txBody>
      </p:sp>
      <p:pic>
        <p:nvPicPr>
          <p:cNvPr id="7" name="Picture 6"/>
          <p:cNvPicPr/>
          <p:nvPr/>
        </p:nvPicPr>
        <p:blipFill rotWithShape="1">
          <a:blip r:embed="rId3"/>
          <a:srcRect l="44045" t="47367" r="31363" b="24170"/>
          <a:stretch/>
        </p:blipFill>
        <p:spPr bwMode="auto">
          <a:xfrm>
            <a:off x="4691922" y="2748290"/>
            <a:ext cx="2683126" cy="1650044"/>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124708" y="1552415"/>
            <a:ext cx="4561559" cy="1015663"/>
          </a:xfrm>
          <a:prstGeom prst="rect">
            <a:avLst/>
          </a:prstGeom>
          <a:ln w="28575">
            <a:solidFill>
              <a:schemeClr val="accent1"/>
            </a:solidFill>
          </a:ln>
        </p:spPr>
        <p:txBody>
          <a:bodyPr wrap="square" lIns="91440" tIns="45720" rIns="91440" bIns="45720" anchor="t">
            <a:spAutoFit/>
          </a:bodyPr>
          <a:lstStyle/>
          <a:p>
            <a:r>
              <a:rPr lang="en-GB" sz="1200" dirty="0"/>
              <a:t>Maths competitions </a:t>
            </a:r>
            <a:endParaRPr lang="en-GB" sz="1200">
              <a:cs typeface="Calibri"/>
            </a:endParaRPr>
          </a:p>
          <a:p>
            <a:pPr lvl="0"/>
            <a:r>
              <a:rPr lang="en-GB" sz="1200" dirty="0"/>
              <a:t>Online weekly puzzles (</a:t>
            </a:r>
            <a:r>
              <a:rPr lang="en-GB" sz="1200" dirty="0" err="1"/>
              <a:t>Sumdog</a:t>
            </a:r>
            <a:r>
              <a:rPr lang="en-GB" sz="1200" dirty="0"/>
              <a:t> contests </a:t>
            </a:r>
          </a:p>
          <a:p>
            <a:pPr lvl="0"/>
            <a:r>
              <a:rPr lang="en-GB" sz="1200" dirty="0"/>
              <a:t>Numeracy Leaders </a:t>
            </a:r>
            <a:endParaRPr lang="en-GB" sz="1200" dirty="0">
              <a:cs typeface="Calibri"/>
            </a:endParaRPr>
          </a:p>
          <a:p>
            <a:pPr lvl="0"/>
            <a:r>
              <a:rPr lang="en-GB" sz="1200" dirty="0"/>
              <a:t>Maths ambassadors within schools</a:t>
            </a:r>
          </a:p>
          <a:p>
            <a:r>
              <a:rPr lang="en-GB" sz="1200" dirty="0"/>
              <a:t>Cross stage working </a:t>
            </a:r>
            <a:endParaRPr lang="en-GB" sz="1200">
              <a:cs typeface="Calibri"/>
            </a:endParaRPr>
          </a:p>
        </p:txBody>
      </p:sp>
      <p:sp>
        <p:nvSpPr>
          <p:cNvPr id="9" name="Rectangle 8"/>
          <p:cNvSpPr/>
          <p:nvPr/>
        </p:nvSpPr>
        <p:spPr>
          <a:xfrm>
            <a:off x="7188870" y="815094"/>
            <a:ext cx="4691588" cy="1754326"/>
          </a:xfrm>
          <a:prstGeom prst="rect">
            <a:avLst/>
          </a:prstGeom>
          <a:ln w="28575">
            <a:solidFill>
              <a:schemeClr val="accent1"/>
            </a:solidFill>
          </a:ln>
        </p:spPr>
        <p:txBody>
          <a:bodyPr wrap="square" lIns="91440" tIns="45720" rIns="91440" bIns="45720" anchor="t">
            <a:spAutoFit/>
          </a:bodyPr>
          <a:lstStyle/>
          <a:p>
            <a:pPr lvl="0">
              <a:spcAft>
                <a:spcPts val="0"/>
              </a:spcAft>
            </a:pPr>
            <a:r>
              <a:rPr lang="en-GB" sz="1200" dirty="0"/>
              <a:t>STEM projects</a:t>
            </a:r>
          </a:p>
          <a:p>
            <a:r>
              <a:rPr lang="en-GB" sz="1200" dirty="0"/>
              <a:t>Enterprise Activities </a:t>
            </a:r>
            <a:endParaRPr lang="en-GB" sz="1200" u="sng">
              <a:cs typeface="Calibri"/>
            </a:endParaRPr>
          </a:p>
          <a:p>
            <a:pPr lvl="0">
              <a:spcAft>
                <a:spcPts val="0"/>
              </a:spcAft>
            </a:pPr>
            <a:r>
              <a:rPr lang="en-GB" sz="1200" dirty="0"/>
              <a:t>School credit union</a:t>
            </a:r>
            <a:endParaRPr lang="en-GB" sz="1200" u="sng" dirty="0">
              <a:cs typeface="Calibri"/>
            </a:endParaRPr>
          </a:p>
          <a:p>
            <a:pPr lvl="0">
              <a:spcAft>
                <a:spcPts val="0"/>
              </a:spcAft>
            </a:pPr>
            <a:r>
              <a:rPr lang="en-GB" sz="1200" dirty="0"/>
              <a:t>STEM ambassador inputs</a:t>
            </a:r>
          </a:p>
          <a:p>
            <a:pPr lvl="0">
              <a:spcAft>
                <a:spcPts val="0"/>
              </a:spcAft>
            </a:pPr>
            <a:r>
              <a:rPr lang="en-GB" sz="1200" dirty="0"/>
              <a:t>Employer engagements</a:t>
            </a:r>
          </a:p>
          <a:p>
            <a:pPr lvl="0">
              <a:spcAft>
                <a:spcPts val="0"/>
              </a:spcAft>
            </a:pPr>
            <a:r>
              <a:rPr lang="en-GB" sz="1200" dirty="0"/>
              <a:t>Financial Education</a:t>
            </a:r>
            <a:endParaRPr lang="en-GB" sz="1200" dirty="0">
              <a:cs typeface="Calibri"/>
            </a:endParaRPr>
          </a:p>
          <a:p>
            <a:pPr lvl="0">
              <a:spcAft>
                <a:spcPts val="0"/>
              </a:spcAft>
            </a:pPr>
            <a:r>
              <a:rPr lang="en-GB" sz="1200" dirty="0"/>
              <a:t>Digital / technology skills</a:t>
            </a:r>
          </a:p>
          <a:p>
            <a:pPr lvl="0">
              <a:spcAft>
                <a:spcPts val="0"/>
              </a:spcAft>
            </a:pPr>
            <a:r>
              <a:rPr lang="en-GB" sz="1200" dirty="0"/>
              <a:t>Social Studies</a:t>
            </a:r>
          </a:p>
          <a:p>
            <a:r>
              <a:rPr lang="en-GB" sz="1200" dirty="0"/>
              <a:t>Home economics. Family food</a:t>
            </a:r>
            <a:endParaRPr lang="en-GB" sz="1200" u="sng" dirty="0">
              <a:latin typeface="Calibri"/>
              <a:ea typeface="Times New Roman" panose="02020603050405020304" pitchFamily="18" charset="0"/>
              <a:cs typeface="Calibri"/>
            </a:endParaRPr>
          </a:p>
        </p:txBody>
      </p:sp>
      <p:sp>
        <p:nvSpPr>
          <p:cNvPr id="10" name="Rectangle 9"/>
          <p:cNvSpPr/>
          <p:nvPr/>
        </p:nvSpPr>
        <p:spPr>
          <a:xfrm>
            <a:off x="318460" y="4502616"/>
            <a:ext cx="4602679" cy="1754326"/>
          </a:xfrm>
          <a:prstGeom prst="rect">
            <a:avLst/>
          </a:prstGeom>
          <a:ln w="28575">
            <a:solidFill>
              <a:schemeClr val="accent1"/>
            </a:solidFill>
          </a:ln>
        </p:spPr>
        <p:txBody>
          <a:bodyPr wrap="square" lIns="91440" tIns="45720" rIns="91440" bIns="45720" anchor="t">
            <a:spAutoFit/>
          </a:bodyPr>
          <a:lstStyle/>
          <a:p>
            <a:r>
              <a:rPr lang="en-GB" sz="1200" dirty="0">
                <a:cs typeface="Calibri"/>
              </a:rPr>
              <a:t>National events</a:t>
            </a:r>
          </a:p>
          <a:p>
            <a:r>
              <a:rPr lang="en-GB" sz="1200" dirty="0"/>
              <a:t>Parental Engagement</a:t>
            </a:r>
            <a:endParaRPr lang="en-GB" sz="1200" dirty="0">
              <a:cs typeface="Calibri"/>
            </a:endParaRPr>
          </a:p>
          <a:p>
            <a:r>
              <a:rPr lang="en-GB" sz="1200" dirty="0"/>
              <a:t>Celebration days </a:t>
            </a:r>
            <a:endParaRPr lang="en-GB" sz="1200">
              <a:cs typeface="Calibri"/>
            </a:endParaRPr>
          </a:p>
          <a:p>
            <a:pPr lvl="0">
              <a:spcAft>
                <a:spcPts val="0"/>
              </a:spcAft>
            </a:pPr>
            <a:r>
              <a:rPr lang="en-GB" sz="1200" dirty="0"/>
              <a:t>Numeracy across learning</a:t>
            </a:r>
          </a:p>
          <a:p>
            <a:pPr lvl="0">
              <a:spcAft>
                <a:spcPts val="0"/>
              </a:spcAft>
            </a:pPr>
            <a:r>
              <a:rPr lang="en-GB" sz="1200" dirty="0"/>
              <a:t>Partnership working</a:t>
            </a:r>
            <a:endParaRPr lang="en-GB" sz="1200" u="sng" dirty="0">
              <a:cs typeface="Calibri"/>
            </a:endParaRPr>
          </a:p>
          <a:p>
            <a:pPr lvl="0">
              <a:spcAft>
                <a:spcPts val="0"/>
              </a:spcAft>
            </a:pPr>
            <a:r>
              <a:rPr lang="en-GB" sz="1200" dirty="0"/>
              <a:t>Community learning </a:t>
            </a:r>
          </a:p>
          <a:p>
            <a:pPr lvl="0">
              <a:spcAft>
                <a:spcPts val="0"/>
              </a:spcAft>
            </a:pPr>
            <a:r>
              <a:rPr lang="en-GB" sz="1200" dirty="0"/>
              <a:t>Homework support initiative</a:t>
            </a:r>
            <a:endParaRPr lang="en-GB" sz="1200" u="sng" dirty="0">
              <a:cs typeface="Calibri"/>
            </a:endParaRPr>
          </a:p>
          <a:p>
            <a:pPr lvl="0">
              <a:spcAft>
                <a:spcPts val="0"/>
              </a:spcAft>
            </a:pPr>
            <a:r>
              <a:rPr lang="en-GB" sz="1200" dirty="0"/>
              <a:t>Transitions – possible use of </a:t>
            </a:r>
            <a:r>
              <a:rPr lang="en-GB" sz="1200" dirty="0" err="1"/>
              <a:t>Beeslack</a:t>
            </a:r>
            <a:r>
              <a:rPr lang="en-GB" sz="1200" dirty="0"/>
              <a:t> project (Improvement Hub)</a:t>
            </a:r>
          </a:p>
          <a:p>
            <a:pPr lvl="0">
              <a:spcAft>
                <a:spcPts val="0"/>
              </a:spcAft>
            </a:pPr>
            <a:r>
              <a:rPr lang="en-GB" sz="1200" dirty="0"/>
              <a:t>Closing the gap</a:t>
            </a:r>
            <a:endParaRPr lang="en-GB" sz="12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7188870" y="4502730"/>
            <a:ext cx="4691588" cy="1384995"/>
          </a:xfrm>
          <a:prstGeom prst="rect">
            <a:avLst/>
          </a:prstGeom>
          <a:ln w="28575">
            <a:solidFill>
              <a:schemeClr val="accent1"/>
            </a:solidFill>
          </a:ln>
        </p:spPr>
        <p:txBody>
          <a:bodyPr wrap="square" lIns="91440" tIns="45720" rIns="91440" bIns="45720" anchor="t">
            <a:spAutoFit/>
          </a:bodyPr>
          <a:lstStyle/>
          <a:p>
            <a:pPr lvl="0">
              <a:spcAft>
                <a:spcPts val="0"/>
              </a:spcAft>
            </a:pPr>
            <a:r>
              <a:rPr lang="en-GB" sz="1200" dirty="0"/>
              <a:t>Early foundations in numeracy ,</a:t>
            </a:r>
            <a:endParaRPr lang="en-GB" sz="1200" dirty="0">
              <a:cs typeface="Calibri"/>
            </a:endParaRPr>
          </a:p>
          <a:p>
            <a:r>
              <a:rPr lang="en-GB" sz="1200" dirty="0"/>
              <a:t>Numeracy frameworks </a:t>
            </a:r>
            <a:endParaRPr lang="en-GB" sz="1200" u="sng">
              <a:cs typeface="Calibri"/>
            </a:endParaRPr>
          </a:p>
          <a:p>
            <a:r>
              <a:rPr lang="en-GB" sz="1200" dirty="0"/>
              <a:t>Use of application of maths and the new Higher</a:t>
            </a:r>
            <a:endParaRPr lang="en-GB" sz="1200" dirty="0">
              <a:cs typeface="Calibri"/>
            </a:endParaRPr>
          </a:p>
          <a:p>
            <a:pPr lvl="0">
              <a:spcAft>
                <a:spcPts val="0"/>
              </a:spcAft>
            </a:pPr>
            <a:r>
              <a:rPr lang="en-GB" sz="1200" dirty="0"/>
              <a:t>Pedagogical approaches</a:t>
            </a:r>
          </a:p>
          <a:p>
            <a:pPr lvl="0">
              <a:spcAft>
                <a:spcPts val="0"/>
              </a:spcAft>
            </a:pPr>
            <a:r>
              <a:rPr lang="en-GB" sz="1200" dirty="0"/>
              <a:t>Outdoor learning ideas, creativity ideas</a:t>
            </a:r>
          </a:p>
          <a:p>
            <a:pPr lvl="0">
              <a:spcAft>
                <a:spcPts val="0"/>
              </a:spcAft>
            </a:pPr>
            <a:r>
              <a:rPr lang="en-GB" sz="1200" dirty="0"/>
              <a:t>Teacher forums, online resource sharing</a:t>
            </a:r>
          </a:p>
          <a:p>
            <a:pPr lvl="0">
              <a:spcAft>
                <a:spcPts val="0"/>
              </a:spcAft>
            </a:pPr>
            <a:r>
              <a:rPr lang="en-GB" sz="1200" dirty="0"/>
              <a:t>Current research – link to usable collection</a:t>
            </a:r>
            <a:endParaRPr lang="en-GB" sz="12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Left Arrow 12"/>
          <p:cNvSpPr/>
          <p:nvPr/>
        </p:nvSpPr>
        <p:spPr>
          <a:xfrm rot="1306376">
            <a:off x="3505742" y="2871753"/>
            <a:ext cx="1145378" cy="335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Left Arrow 13"/>
          <p:cNvSpPr/>
          <p:nvPr/>
        </p:nvSpPr>
        <p:spPr>
          <a:xfrm rot="19509499">
            <a:off x="3469116" y="3765609"/>
            <a:ext cx="1145378" cy="335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Left Arrow 14"/>
          <p:cNvSpPr/>
          <p:nvPr/>
        </p:nvSpPr>
        <p:spPr>
          <a:xfrm rot="9195357">
            <a:off x="7473520" y="2929942"/>
            <a:ext cx="1145378" cy="335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eft Arrow 15"/>
          <p:cNvSpPr/>
          <p:nvPr/>
        </p:nvSpPr>
        <p:spPr>
          <a:xfrm rot="12366581">
            <a:off x="7474678" y="3856984"/>
            <a:ext cx="1145378" cy="335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7995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099" y="558073"/>
            <a:ext cx="11825901" cy="1292662"/>
          </a:xfrm>
          <a:prstGeom prst="rect">
            <a:avLst/>
          </a:prstGeom>
          <a:noFill/>
        </p:spPr>
        <p:txBody>
          <a:bodyPr wrap="square" rtlCol="0">
            <a:spAutoFit/>
          </a:bodyPr>
          <a:lstStyle/>
          <a:p>
            <a:r>
              <a:rPr lang="en-GB" sz="4200" b="1" dirty="0">
                <a:solidFill>
                  <a:srgbClr val="0070C0"/>
                </a:solidFill>
                <a:latin typeface="+mj-lt"/>
              </a:rPr>
              <a:t>Coffee	</a:t>
            </a:r>
            <a:endParaRPr lang="en-GB" sz="4200" dirty="0">
              <a:latin typeface="+mj-lt"/>
            </a:endParaRPr>
          </a:p>
          <a:p>
            <a:endParaRPr lang="en-GB" dirty="0"/>
          </a:p>
          <a:p>
            <a:endParaRPr lang="en-GB" dirty="0"/>
          </a:p>
        </p:txBody>
      </p:sp>
      <p:pic>
        <p:nvPicPr>
          <p:cNvPr id="4" name="Picture 3" descr="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pic>
        <p:nvPicPr>
          <p:cNvPr id="3" name="Picture 2" descr="Coffee Heart Art Free Stock Photo - Public Domain Pictur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758" y="1204404"/>
            <a:ext cx="5886138" cy="4414604"/>
          </a:xfrm>
          <a:prstGeom prst="rect">
            <a:avLst/>
          </a:prstGeom>
        </p:spPr>
      </p:pic>
    </p:spTree>
    <p:extLst>
      <p:ext uri="{BB962C8B-B14F-4D97-AF65-F5344CB8AC3E}">
        <p14:creationId xmlns:p14="http://schemas.microsoft.com/office/powerpoint/2010/main" val="577725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099" y="558073"/>
            <a:ext cx="11825901" cy="1231106"/>
          </a:xfrm>
          <a:prstGeom prst="rect">
            <a:avLst/>
          </a:prstGeom>
          <a:noFill/>
        </p:spPr>
        <p:txBody>
          <a:bodyPr wrap="square" lIns="91440" tIns="45720" rIns="91440" bIns="45720" rtlCol="0" anchor="t">
            <a:spAutoFit/>
          </a:bodyPr>
          <a:lstStyle/>
          <a:p>
            <a:r>
              <a:rPr lang="en-GB" sz="4200" b="1" dirty="0">
                <a:solidFill>
                  <a:srgbClr val="0070C0"/>
                </a:solidFill>
                <a:latin typeface="+mj-lt"/>
              </a:rPr>
              <a:t>Exploring the 4 capacities- a thought paper (Oct 22)</a:t>
            </a:r>
            <a:endParaRPr lang="en-US" dirty="0"/>
          </a:p>
          <a:p>
            <a:r>
              <a:rPr lang="en-GB" sz="3200" b="1" dirty="0">
                <a:solidFill>
                  <a:srgbClr val="0070C0"/>
                </a:solidFill>
                <a:latin typeface="+mj-lt"/>
                <a:cs typeface="Calibri Light"/>
              </a:rPr>
              <a:t>"I can't believe we're still talking about this."</a:t>
            </a:r>
          </a:p>
        </p:txBody>
      </p:sp>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6" name="TextBox 5">
            <a:extLst>
              <a:ext uri="{FF2B5EF4-FFF2-40B4-BE49-F238E27FC236}">
                <a16:creationId xmlns:a16="http://schemas.microsoft.com/office/drawing/2014/main" id="{3DDBFBDB-2C0C-69ED-EE39-C4D45CAC17D0}"/>
              </a:ext>
            </a:extLst>
          </p:cNvPr>
          <p:cNvSpPr txBox="1"/>
          <p:nvPr/>
        </p:nvSpPr>
        <p:spPr>
          <a:xfrm>
            <a:off x="825184" y="2091527"/>
            <a:ext cx="1052763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ea typeface="+mn-lt"/>
                <a:cs typeface="+mn-lt"/>
              </a:rPr>
              <a:t>Out of 600 learners   50% of upper primary school learners had heard of the four capacities.  74% of S1-3 learners and 68% of Senior Phase learners have never heard of/entirely forgotten, them.</a:t>
            </a:r>
          </a:p>
          <a:p>
            <a:r>
              <a:rPr lang="en-GB" sz="2400" dirty="0">
                <a:cs typeface="Calibri" panose="020F0502020204030204"/>
              </a:rPr>
              <a:t>Educators strongly supported the 4 capacities but did not think that they should be measured. But what about the 4 values?</a:t>
            </a:r>
          </a:p>
        </p:txBody>
      </p:sp>
      <p:sp>
        <p:nvSpPr>
          <p:cNvPr id="7" name="TextBox 6">
            <a:extLst>
              <a:ext uri="{FF2B5EF4-FFF2-40B4-BE49-F238E27FC236}">
                <a16:creationId xmlns:a16="http://schemas.microsoft.com/office/drawing/2014/main" id="{F8EE90A4-D042-6C22-9D80-7F35CE5D76DF}"/>
              </a:ext>
            </a:extLst>
          </p:cNvPr>
          <p:cNvSpPr txBox="1"/>
          <p:nvPr/>
        </p:nvSpPr>
        <p:spPr>
          <a:xfrm>
            <a:off x="707517" y="4032092"/>
            <a:ext cx="1064794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ea typeface="+mn-lt"/>
                <a:cs typeface="+mn-lt"/>
              </a:rPr>
              <a:t>The learners were asked how they understood the purpose of school.  80 educators asked to anticipate their answers.  The top three responses for both were jobs, education/learning and friendship. </a:t>
            </a:r>
            <a:endParaRPr lang="en-US" sz="2400" dirty="0">
              <a:ea typeface="+mn-lt"/>
              <a:cs typeface="+mn-lt"/>
            </a:endParaRPr>
          </a:p>
          <a:p>
            <a:r>
              <a:rPr lang="en-GB" sz="2400" dirty="0">
                <a:ea typeface="+mn-lt"/>
                <a:cs typeface="+mn-lt"/>
              </a:rPr>
              <a:t>The value of qualifications was further down the order. </a:t>
            </a:r>
            <a:endParaRPr lang="en-US" sz="2400">
              <a:ea typeface="+mn-lt"/>
              <a:cs typeface="+mn-lt"/>
            </a:endParaRPr>
          </a:p>
          <a:p>
            <a:r>
              <a:rPr lang="en-GB" sz="2400" dirty="0">
                <a:ea typeface="+mn-lt"/>
                <a:cs typeface="+mn-lt"/>
              </a:rPr>
              <a:t>No educators anticipated that the learners would highlight the importance of their parents (or the law) in compelling them to go to school</a:t>
            </a:r>
            <a:endParaRPr lang="en-US" sz="2400">
              <a:cs typeface="Calibri"/>
            </a:endParaRPr>
          </a:p>
        </p:txBody>
      </p:sp>
    </p:spTree>
    <p:extLst>
      <p:ext uri="{BB962C8B-B14F-4D97-AF65-F5344CB8AC3E}">
        <p14:creationId xmlns:p14="http://schemas.microsoft.com/office/powerpoint/2010/main" val="2655681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5" name="Title 4">
            <a:extLst>
              <a:ext uri="{FF2B5EF4-FFF2-40B4-BE49-F238E27FC236}">
                <a16:creationId xmlns:a16="http://schemas.microsoft.com/office/drawing/2014/main" id="{FB3FD684-3CEE-4B70-AF77-C935C8A90241}"/>
              </a:ext>
            </a:extLst>
          </p:cNvPr>
          <p:cNvSpPr>
            <a:spLocks noGrp="1"/>
          </p:cNvSpPr>
          <p:nvPr>
            <p:ph type="title"/>
          </p:nvPr>
        </p:nvSpPr>
        <p:spPr/>
        <p:txBody>
          <a:bodyPr/>
          <a:lstStyle/>
          <a:p>
            <a:r>
              <a:rPr lang="en-GB" dirty="0">
                <a:cs typeface="Calibri Light"/>
              </a:rPr>
              <a:t>Facilitators</a:t>
            </a:r>
            <a:endParaRPr lang="en-GB" dirty="0"/>
          </a:p>
        </p:txBody>
      </p:sp>
      <p:sp>
        <p:nvSpPr>
          <p:cNvPr id="6" name="Text Placeholder 5">
            <a:extLst>
              <a:ext uri="{FF2B5EF4-FFF2-40B4-BE49-F238E27FC236}">
                <a16:creationId xmlns:a16="http://schemas.microsoft.com/office/drawing/2014/main" id="{B6E8D1F1-AAD9-489A-B5FC-C5054EBD2A73}"/>
              </a:ext>
            </a:extLst>
          </p:cNvPr>
          <p:cNvSpPr>
            <a:spLocks noGrp="1"/>
          </p:cNvSpPr>
          <p:nvPr>
            <p:ph idx="1"/>
          </p:nvPr>
        </p:nvSpPr>
        <p:spPr/>
        <p:txBody>
          <a:bodyPr/>
          <a:lstStyle/>
          <a:p>
            <a:r>
              <a:rPr lang="en-GB" sz="3600" dirty="0">
                <a:cs typeface="Calibri"/>
              </a:rPr>
              <a:t>Gordon Bone Lead Specialist </a:t>
            </a:r>
            <a:r>
              <a:rPr lang="en-GB" sz="3600" dirty="0" err="1">
                <a:cs typeface="Calibri"/>
              </a:rPr>
              <a:t>EiH</a:t>
            </a:r>
            <a:endParaRPr lang="en-GB" sz="3600" dirty="0">
              <a:cs typeface="Calibri"/>
            </a:endParaRPr>
          </a:p>
          <a:p>
            <a:endParaRPr lang="en-GB" sz="3600" dirty="0">
              <a:cs typeface="Calibri"/>
            </a:endParaRPr>
          </a:p>
          <a:p>
            <a:r>
              <a:rPr lang="en-GB" sz="3600" dirty="0">
                <a:cs typeface="Calibri"/>
              </a:rPr>
              <a:t>Chris French Lead Specialist </a:t>
            </a:r>
            <a:r>
              <a:rPr lang="en-GB" sz="3600" dirty="0" err="1">
                <a:cs typeface="Calibri"/>
              </a:rPr>
              <a:t>EiH</a:t>
            </a:r>
            <a:endParaRPr lang="en-GB" sz="3600" dirty="0">
              <a:cs typeface="Calibri"/>
            </a:endParaRPr>
          </a:p>
          <a:p>
            <a:endParaRPr lang="en-GB" sz="3600" dirty="0">
              <a:cs typeface="Calibri"/>
            </a:endParaRPr>
          </a:p>
          <a:p>
            <a:r>
              <a:rPr lang="en-GB" sz="3600" dirty="0">
                <a:cs typeface="Calibri"/>
              </a:rPr>
              <a:t>Andy Travis Lead Specialist </a:t>
            </a:r>
            <a:r>
              <a:rPr lang="en-GB" sz="3600" dirty="0" err="1">
                <a:cs typeface="Calibri"/>
              </a:rPr>
              <a:t>EiH</a:t>
            </a:r>
            <a:endParaRPr lang="en-GB" sz="3600" dirty="0">
              <a:cs typeface="Calibri"/>
            </a:endParaRPr>
          </a:p>
          <a:p>
            <a:endParaRPr lang="en-GB" dirty="0">
              <a:cs typeface="Calibri"/>
            </a:endParaRPr>
          </a:p>
          <a:p>
            <a:endParaRPr lang="en-GB" dirty="0">
              <a:cs typeface="Calibri"/>
            </a:endParaRPr>
          </a:p>
          <a:p>
            <a:endParaRPr lang="en-GB" dirty="0"/>
          </a:p>
        </p:txBody>
      </p:sp>
    </p:spTree>
    <p:extLst>
      <p:ext uri="{BB962C8B-B14F-4D97-AF65-F5344CB8AC3E}">
        <p14:creationId xmlns:p14="http://schemas.microsoft.com/office/powerpoint/2010/main" val="1715753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099" y="558073"/>
            <a:ext cx="11825901" cy="1384995"/>
          </a:xfrm>
          <a:prstGeom prst="rect">
            <a:avLst/>
          </a:prstGeom>
          <a:noFill/>
        </p:spPr>
        <p:txBody>
          <a:bodyPr wrap="square" lIns="91440" tIns="45720" rIns="91440" bIns="45720" rtlCol="0" anchor="t">
            <a:spAutoFit/>
          </a:bodyPr>
          <a:lstStyle/>
          <a:p>
            <a:r>
              <a:rPr lang="en-GB" sz="4200" b="1" dirty="0">
                <a:solidFill>
                  <a:srgbClr val="0070C0"/>
                </a:solidFill>
                <a:latin typeface="+mj-lt"/>
              </a:rPr>
              <a:t>Exploring the 4 capacities- a thought paper (Oct 22)</a:t>
            </a:r>
          </a:p>
          <a:p>
            <a:r>
              <a:rPr lang="en-GB" sz="4200" b="1" dirty="0">
                <a:solidFill>
                  <a:srgbClr val="0070C0"/>
                </a:solidFill>
                <a:latin typeface="Calibri Light"/>
                <a:cs typeface="Calibri Light"/>
              </a:rPr>
              <a:t>Superpowers</a:t>
            </a:r>
          </a:p>
        </p:txBody>
      </p:sp>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6" name="TextBox 5">
            <a:extLst>
              <a:ext uri="{FF2B5EF4-FFF2-40B4-BE49-F238E27FC236}">
                <a16:creationId xmlns:a16="http://schemas.microsoft.com/office/drawing/2014/main" id="{3DDBFBDB-2C0C-69ED-EE39-C4D45CAC17D0}"/>
              </a:ext>
            </a:extLst>
          </p:cNvPr>
          <p:cNvSpPr txBox="1"/>
          <p:nvPr/>
        </p:nvSpPr>
        <p:spPr>
          <a:xfrm>
            <a:off x="825184" y="2307187"/>
            <a:ext cx="1052763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ea typeface="+mn-lt"/>
                <a:cs typeface="+mn-lt"/>
              </a:rPr>
              <a:t>‘Superpowers’ are those unique and essential skills and personal attributes you recognise in yourself. And as young people talk about their superpowers, they also tend to reveal their own definition of the purpose of going to school and why it matters,</a:t>
            </a:r>
          </a:p>
          <a:p>
            <a:endParaRPr lang="en-GB" sz="2400" dirty="0">
              <a:cs typeface="Calibri"/>
            </a:endParaRPr>
          </a:p>
          <a:p>
            <a:r>
              <a:rPr lang="en-GB" sz="2400" dirty="0">
                <a:cs typeface="Calibri"/>
              </a:rPr>
              <a:t>Wide ranging responses. Developed in/out of formal education. </a:t>
            </a:r>
          </a:p>
          <a:p>
            <a:r>
              <a:rPr lang="en-GB" sz="2400" dirty="0">
                <a:ea typeface="+mn-lt"/>
                <a:cs typeface="+mn-lt"/>
              </a:rPr>
              <a:t>Learners identified their need for successful learning habits such as critical thinking, communication skills, curiosity, creativity and teamwork. All stages noted the importance of  leadership skills.</a:t>
            </a:r>
            <a:endParaRPr lang="en-GB" dirty="0"/>
          </a:p>
          <a:p>
            <a:endParaRPr lang="en-GB" sz="2400" dirty="0">
              <a:cs typeface="Calibri"/>
            </a:endParaRPr>
          </a:p>
          <a:p>
            <a:endParaRPr lang="en-GB" sz="2400" dirty="0">
              <a:cs typeface="Calibri"/>
            </a:endParaRPr>
          </a:p>
        </p:txBody>
      </p:sp>
    </p:spTree>
    <p:extLst>
      <p:ext uri="{BB962C8B-B14F-4D97-AF65-F5344CB8AC3E}">
        <p14:creationId xmlns:p14="http://schemas.microsoft.com/office/powerpoint/2010/main" val="642736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Diagram&#10;&#10;Description automatically generated">
            <a:extLst>
              <a:ext uri="{FF2B5EF4-FFF2-40B4-BE49-F238E27FC236}">
                <a16:creationId xmlns:a16="http://schemas.microsoft.com/office/drawing/2014/main" id="{33D52BB4-E29F-600B-4E74-632CA5C6D0C7}"/>
              </a:ext>
            </a:extLst>
          </p:cNvPr>
          <p:cNvPicPr>
            <a:picLocks noChangeAspect="1"/>
          </p:cNvPicPr>
          <p:nvPr/>
        </p:nvPicPr>
        <p:blipFill rotWithShape="1">
          <a:blip r:embed="rId3"/>
          <a:srcRect l="75" r="797" b="1"/>
          <a:stretch/>
        </p:blipFill>
        <p:spPr>
          <a:xfrm>
            <a:off x="20" y="1282"/>
            <a:ext cx="12191980" cy="6856718"/>
          </a:xfrm>
          <a:prstGeom prst="rect">
            <a:avLst/>
          </a:prstGeom>
        </p:spPr>
      </p:pic>
    </p:spTree>
    <p:extLst>
      <p:ext uri="{BB962C8B-B14F-4D97-AF65-F5344CB8AC3E}">
        <p14:creationId xmlns:p14="http://schemas.microsoft.com/office/powerpoint/2010/main" val="3928330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a:spLocks noGrp="1"/>
          </p:cNvSpPr>
          <p:nvPr>
            <p:ph type="title"/>
          </p:nvPr>
        </p:nvSpPr>
        <p:spPr/>
        <p:txBody>
          <a:bodyPr>
            <a:normAutofit/>
          </a:bodyPr>
          <a:lstStyle/>
          <a:p>
            <a:r>
              <a:rPr lang="en-GB" sz="4200" b="1" dirty="0">
                <a:solidFill>
                  <a:srgbClr val="00B0F0"/>
                </a:solidFill>
                <a:latin typeface="+mn-lt"/>
              </a:rPr>
              <a:t>Developing your curriculum rationale</a:t>
            </a:r>
          </a:p>
        </p:txBody>
      </p:sp>
      <p:sp>
        <p:nvSpPr>
          <p:cNvPr id="6" name="Content Placeholder 5"/>
          <p:cNvSpPr>
            <a:spLocks noGrp="1"/>
          </p:cNvSpPr>
          <p:nvPr>
            <p:ph sz="half" idx="2"/>
          </p:nvPr>
        </p:nvSpPr>
        <p:spPr/>
        <p:txBody>
          <a:bodyPr/>
          <a:lstStyle/>
          <a:p>
            <a:pPr marL="0" indent="0">
              <a:buNone/>
            </a:pPr>
            <a:r>
              <a:rPr lang="en-GB" sz="3600" dirty="0"/>
              <a:t>Understanding your learners</a:t>
            </a:r>
          </a:p>
          <a:p>
            <a:r>
              <a:rPr lang="en-GB" sz="3600" dirty="0"/>
              <a:t>Empathy maps</a:t>
            </a:r>
          </a:p>
          <a:p>
            <a:r>
              <a:rPr lang="en-GB" sz="3600" dirty="0"/>
              <a:t>Personas</a:t>
            </a:r>
          </a:p>
          <a:p>
            <a:pPr marL="0" indent="0">
              <a:buNone/>
            </a:pPr>
            <a:endParaRPr lang="en-GB" sz="3600" dirty="0"/>
          </a:p>
          <a:p>
            <a:pPr marL="0" indent="0">
              <a:buNone/>
            </a:pPr>
            <a:r>
              <a:rPr lang="en-GB" sz="3600" dirty="0"/>
              <a:t>Data driven design</a:t>
            </a:r>
          </a:p>
          <a:p>
            <a:endParaRPr lang="en-GB" dirty="0"/>
          </a:p>
        </p:txBody>
      </p:sp>
      <p:sp>
        <p:nvSpPr>
          <p:cNvPr id="2" name="Content Placeholder 1"/>
          <p:cNvSpPr>
            <a:spLocks noGrp="1"/>
          </p:cNvSpPr>
          <p:nvPr>
            <p:ph sz="half" idx="1"/>
          </p:nvPr>
        </p:nvSpPr>
        <p:spPr/>
        <p:txBody>
          <a:bodyPr/>
          <a:lstStyle/>
          <a:p>
            <a:pPr marL="0" indent="0">
              <a:buNone/>
            </a:pPr>
            <a:r>
              <a:rPr lang="en-GB" sz="3600" dirty="0"/>
              <a:t>Start with WHY.</a:t>
            </a:r>
          </a:p>
          <a:p>
            <a:pPr marL="0" indent="0">
              <a:buNone/>
            </a:pPr>
            <a:endParaRPr lang="en-GB" sz="3600" dirty="0"/>
          </a:p>
          <a:p>
            <a:pPr marL="0" indent="0">
              <a:buNone/>
            </a:pPr>
            <a:r>
              <a:rPr lang="en-GB" sz="3600" dirty="0"/>
              <a:t>Getting the ideas out</a:t>
            </a:r>
          </a:p>
          <a:p>
            <a:pPr marL="0" indent="0">
              <a:buNone/>
            </a:pPr>
            <a:r>
              <a:rPr lang="en-GB" sz="3600" dirty="0"/>
              <a:t>Imagine if …</a:t>
            </a:r>
          </a:p>
          <a:p>
            <a:pPr marL="0" indent="0">
              <a:buNone/>
            </a:pPr>
            <a:endParaRPr lang="en-GB" dirty="0"/>
          </a:p>
        </p:txBody>
      </p:sp>
    </p:spTree>
    <p:extLst>
      <p:ext uri="{BB962C8B-B14F-4D97-AF65-F5344CB8AC3E}">
        <p14:creationId xmlns:p14="http://schemas.microsoft.com/office/powerpoint/2010/main" val="370680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a:spLocks noGrp="1"/>
          </p:cNvSpPr>
          <p:nvPr>
            <p:ph type="title"/>
          </p:nvPr>
        </p:nvSpPr>
        <p:spPr/>
        <p:txBody>
          <a:bodyPr>
            <a:normAutofit/>
          </a:bodyPr>
          <a:lstStyle/>
          <a:p>
            <a:r>
              <a:rPr lang="en-GB" dirty="0">
                <a:cs typeface="Calibri Light"/>
              </a:rPr>
              <a:t>Alice and The Cheshire Cat</a:t>
            </a:r>
          </a:p>
        </p:txBody>
      </p:sp>
      <p:sp>
        <p:nvSpPr>
          <p:cNvPr id="8" name="Subtitle 7"/>
          <p:cNvSpPr>
            <a:spLocks noGrp="1"/>
          </p:cNvSpPr>
          <p:nvPr>
            <p:ph idx="1"/>
          </p:nvPr>
        </p:nvSpPr>
        <p:spPr/>
        <p:txBody>
          <a:bodyPr vert="horz" lIns="91440" tIns="45720" rIns="91440" bIns="45720" rtlCol="0" anchor="t">
            <a:normAutofit lnSpcReduction="10000"/>
          </a:bodyPr>
          <a:lstStyle/>
          <a:p>
            <a:pPr marL="0" indent="0">
              <a:buNone/>
            </a:pPr>
            <a:r>
              <a:rPr lang="en-GB" sz="4400" dirty="0">
                <a:cs typeface="Calibri" panose="020F0502020204030204"/>
              </a:rPr>
              <a:t>"Would you tell me which way to go from here?“ asked Alice</a:t>
            </a:r>
          </a:p>
          <a:p>
            <a:pPr marL="0" indent="0">
              <a:buNone/>
            </a:pPr>
            <a:r>
              <a:rPr lang="en-GB" sz="4400" dirty="0">
                <a:cs typeface="Calibri" panose="020F0502020204030204"/>
              </a:rPr>
              <a:t>"That depends a good deal on where you want to get to“ said The Cheshire Cat</a:t>
            </a:r>
          </a:p>
          <a:p>
            <a:pPr marL="0" indent="0">
              <a:buNone/>
            </a:pPr>
            <a:r>
              <a:rPr lang="en-GB" sz="4400" dirty="0">
                <a:cs typeface="Calibri" panose="020F0502020204030204"/>
              </a:rPr>
              <a:t>"I don't much care where -“ replied Alice</a:t>
            </a:r>
          </a:p>
          <a:p>
            <a:pPr marL="0" indent="0">
              <a:buNone/>
            </a:pPr>
            <a:r>
              <a:rPr lang="en-GB" sz="4400" dirty="0">
                <a:cs typeface="Calibri" panose="020F0502020204030204"/>
              </a:rPr>
              <a:t>"Then it doesn't matter which way you go“ retorted the grinning cat</a:t>
            </a:r>
          </a:p>
        </p:txBody>
      </p:sp>
    </p:spTree>
    <p:extLst>
      <p:ext uri="{BB962C8B-B14F-4D97-AF65-F5344CB8AC3E}">
        <p14:creationId xmlns:p14="http://schemas.microsoft.com/office/powerpoint/2010/main" val="2499295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0" y="5926889"/>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8" name="Subtitle 7"/>
          <p:cNvSpPr>
            <a:spLocks noGrp="1"/>
          </p:cNvSpPr>
          <p:nvPr>
            <p:ph idx="1"/>
          </p:nvPr>
        </p:nvSpPr>
        <p:spPr>
          <a:xfrm>
            <a:off x="823823" y="1480569"/>
            <a:ext cx="10515600" cy="5170847"/>
          </a:xfrm>
        </p:spPr>
        <p:txBody>
          <a:bodyPr vert="horz" lIns="91440" tIns="45720" rIns="91440" bIns="45720" rtlCol="0" anchor="t">
            <a:normAutofit fontScale="92500" lnSpcReduction="20000"/>
          </a:bodyPr>
          <a:lstStyle/>
          <a:p>
            <a:pPr marL="0" indent="0">
              <a:buNone/>
            </a:pPr>
            <a:r>
              <a:rPr lang="en-US" sz="4400" dirty="0">
                <a:cs typeface="Calibri" panose="020F0502020204030204"/>
              </a:rPr>
              <a:t>“</a:t>
            </a:r>
            <a:r>
              <a:rPr lang="en-US" sz="4400" i="1" dirty="0">
                <a:cs typeface="Calibri" panose="020F0502020204030204"/>
              </a:rPr>
              <a:t>We each need to take the time to decide what it is that we believe education is for; not because someone tells us, or the rules dictate, but because we believe it is right and just. Once we have an image of the future we prefer, getting there is possible. It may be difficult; we may have to change, to learn, to live in dissonance, and to stand firm in our beliefs. But it is possible</a:t>
            </a:r>
            <a:r>
              <a:rPr lang="en-US" sz="4400" dirty="0">
                <a:cs typeface="Calibri" panose="020F0502020204030204"/>
              </a:rPr>
              <a:t>” </a:t>
            </a:r>
            <a:endParaRPr lang="en-US" dirty="0">
              <a:cs typeface="Calibri" panose="020F0502020204030204"/>
            </a:endParaRPr>
          </a:p>
          <a:p>
            <a:pPr marL="0" indent="0">
              <a:buNone/>
            </a:pPr>
            <a:r>
              <a:rPr lang="en-US" sz="4400" dirty="0">
                <a:cs typeface="Calibri" panose="020F0502020204030204"/>
              </a:rPr>
              <a:t>(Earl, 2003, p.4).</a:t>
            </a:r>
            <a:endParaRPr lang="en-US" dirty="0">
              <a:cs typeface="Calibri"/>
            </a:endParaRPr>
          </a:p>
        </p:txBody>
      </p:sp>
      <p:sp>
        <p:nvSpPr>
          <p:cNvPr id="2" name="TextBox 1">
            <a:extLst>
              <a:ext uri="{FF2B5EF4-FFF2-40B4-BE49-F238E27FC236}">
                <a16:creationId xmlns:a16="http://schemas.microsoft.com/office/drawing/2014/main" id="{F0435BA4-BC25-BEB9-7C42-F68AEBD834DE}"/>
              </a:ext>
            </a:extLst>
          </p:cNvPr>
          <p:cNvSpPr txBox="1"/>
          <p:nvPr/>
        </p:nvSpPr>
        <p:spPr>
          <a:xfrm>
            <a:off x="3389272" y="359623"/>
            <a:ext cx="61618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cs typeface="Calibri"/>
              </a:rPr>
              <a:t>What matters in education</a:t>
            </a:r>
            <a:endParaRPr lang="en-GB" sz="4000" dirty="0"/>
          </a:p>
        </p:txBody>
      </p:sp>
    </p:spTree>
    <p:extLst>
      <p:ext uri="{BB962C8B-B14F-4D97-AF65-F5344CB8AC3E}">
        <p14:creationId xmlns:p14="http://schemas.microsoft.com/office/powerpoint/2010/main" val="1589477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a:spLocks noGrp="1"/>
          </p:cNvSpPr>
          <p:nvPr>
            <p:ph type="title"/>
          </p:nvPr>
        </p:nvSpPr>
        <p:spPr/>
        <p:txBody>
          <a:bodyPr>
            <a:normAutofit/>
          </a:bodyPr>
          <a:lstStyle/>
          <a:p>
            <a:r>
              <a:rPr lang="en-GB" sz="4200" b="1" dirty="0">
                <a:solidFill>
                  <a:srgbClr val="00B0F0"/>
                </a:solidFill>
                <a:latin typeface="+mn-lt"/>
              </a:rPr>
              <a:t>Why? </a:t>
            </a:r>
          </a:p>
        </p:txBody>
      </p:sp>
      <p:pic>
        <p:nvPicPr>
          <p:cNvPr id="9" name="Content Placeholder 8" descr="freshsales_start_with_why_summary_golden_circle"/>
          <p:cNvPicPr>
            <a:picLocks noGrp="1"/>
          </p:cNvPicPr>
          <p:nvPr>
            <p:ph sz="half" idx="1"/>
          </p:nvPr>
        </p:nvPicPr>
        <p:blipFill rotWithShape="1">
          <a:blip r:embed="rId4" cstate="print">
            <a:extLst>
              <a:ext uri="{28A0092B-C50C-407E-A947-70E740481C1C}">
                <a14:useLocalDpi xmlns:a14="http://schemas.microsoft.com/office/drawing/2010/main" val="0"/>
              </a:ext>
            </a:extLst>
          </a:blip>
          <a:srcRect t="2053" r="44706"/>
          <a:stretch/>
        </p:blipFill>
        <p:spPr bwMode="auto">
          <a:xfrm>
            <a:off x="809445" y="1250531"/>
            <a:ext cx="4478420" cy="4351338"/>
          </a:xfrm>
          <a:prstGeom prst="rect">
            <a:avLst/>
          </a:prstGeom>
          <a:noFill/>
          <a:ln>
            <a:noFill/>
          </a:ln>
        </p:spPr>
      </p:pic>
      <p:sp>
        <p:nvSpPr>
          <p:cNvPr id="6" name="Content Placeholder 5"/>
          <p:cNvSpPr>
            <a:spLocks noGrp="1"/>
          </p:cNvSpPr>
          <p:nvPr>
            <p:ph sz="half" idx="2"/>
          </p:nvPr>
        </p:nvSpPr>
        <p:spPr>
          <a:xfrm>
            <a:off x="6172200" y="2113172"/>
            <a:ext cx="5181600" cy="4351338"/>
          </a:xfrm>
        </p:spPr>
        <p:txBody>
          <a:bodyPr/>
          <a:lstStyle/>
          <a:p>
            <a:r>
              <a:rPr lang="en-GB" dirty="0"/>
              <a:t>Why. What is your cause? What do you believe?</a:t>
            </a:r>
          </a:p>
          <a:p>
            <a:r>
              <a:rPr lang="en-GB" dirty="0"/>
              <a:t>How. What are you strategies, partnerships and underlying processes?</a:t>
            </a:r>
          </a:p>
          <a:p>
            <a:r>
              <a:rPr lang="en-GB" dirty="0"/>
              <a:t>What. What will you do? What will your visible outputs be?</a:t>
            </a:r>
          </a:p>
        </p:txBody>
      </p:sp>
    </p:spTree>
    <p:extLst>
      <p:ext uri="{BB962C8B-B14F-4D97-AF65-F5344CB8AC3E}">
        <p14:creationId xmlns:p14="http://schemas.microsoft.com/office/powerpoint/2010/main" val="40455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a:spLocks noGrp="1"/>
          </p:cNvSpPr>
          <p:nvPr>
            <p:ph type="title"/>
          </p:nvPr>
        </p:nvSpPr>
        <p:spPr/>
        <p:txBody>
          <a:bodyPr>
            <a:normAutofit fontScale="90000"/>
          </a:bodyPr>
          <a:lstStyle/>
          <a:p>
            <a:r>
              <a:rPr lang="en-GB" sz="3600" b="1" dirty="0">
                <a:solidFill>
                  <a:srgbClr val="00B0F0"/>
                </a:solidFill>
                <a:latin typeface="+mn-lt"/>
              </a:rPr>
              <a:t>Curriculum for Excellence- The children and young people in your community can thrive and strive in the 21st century</a:t>
            </a:r>
          </a:p>
        </p:txBody>
      </p:sp>
      <p:sp>
        <p:nvSpPr>
          <p:cNvPr id="8" name="Rectangle 7"/>
          <p:cNvSpPr/>
          <p:nvPr/>
        </p:nvSpPr>
        <p:spPr>
          <a:xfrm>
            <a:off x="748402" y="1717012"/>
            <a:ext cx="10283716" cy="41116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714500" y="2524086"/>
            <a:ext cx="8322129" cy="27108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flipH="1">
            <a:off x="3246119" y="3104224"/>
            <a:ext cx="5418910" cy="13306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12" name="TextBox 11"/>
          <p:cNvSpPr txBox="1"/>
          <p:nvPr/>
        </p:nvSpPr>
        <p:spPr>
          <a:xfrm>
            <a:off x="733696" y="1783832"/>
            <a:ext cx="2865120" cy="523220"/>
          </a:xfrm>
          <a:prstGeom prst="rect">
            <a:avLst/>
          </a:prstGeom>
          <a:noFill/>
        </p:spPr>
        <p:txBody>
          <a:bodyPr wrap="square" rtlCol="0">
            <a:spAutoFit/>
          </a:bodyPr>
          <a:lstStyle/>
          <a:p>
            <a:r>
              <a:rPr lang="en-GB" sz="2800" dirty="0"/>
              <a:t>IMPORTANT</a:t>
            </a:r>
          </a:p>
        </p:txBody>
      </p:sp>
      <p:sp>
        <p:nvSpPr>
          <p:cNvPr id="13" name="TextBox 12"/>
          <p:cNvSpPr txBox="1"/>
          <p:nvPr/>
        </p:nvSpPr>
        <p:spPr>
          <a:xfrm>
            <a:off x="1809214" y="2554682"/>
            <a:ext cx="2865120" cy="523220"/>
          </a:xfrm>
          <a:prstGeom prst="rect">
            <a:avLst/>
          </a:prstGeom>
          <a:noFill/>
        </p:spPr>
        <p:txBody>
          <a:bodyPr wrap="square" rtlCol="0">
            <a:spAutoFit/>
          </a:bodyPr>
          <a:lstStyle/>
          <a:p>
            <a:r>
              <a:rPr lang="en-GB" sz="2800" dirty="0"/>
              <a:t>VERY IMPORTANT</a:t>
            </a:r>
          </a:p>
        </p:txBody>
      </p:sp>
      <p:sp>
        <p:nvSpPr>
          <p:cNvPr id="14" name="TextBox 13"/>
          <p:cNvSpPr txBox="1"/>
          <p:nvPr/>
        </p:nvSpPr>
        <p:spPr>
          <a:xfrm>
            <a:off x="5036828" y="3249601"/>
            <a:ext cx="2865120" cy="523220"/>
          </a:xfrm>
          <a:prstGeom prst="rect">
            <a:avLst/>
          </a:prstGeom>
          <a:noFill/>
        </p:spPr>
        <p:txBody>
          <a:bodyPr wrap="square" rtlCol="0">
            <a:spAutoFit/>
          </a:bodyPr>
          <a:lstStyle/>
          <a:p>
            <a:r>
              <a:rPr lang="en-GB" sz="2800" dirty="0"/>
              <a:t>CRITICAL</a:t>
            </a:r>
          </a:p>
        </p:txBody>
      </p:sp>
    </p:spTree>
    <p:extLst>
      <p:ext uri="{BB962C8B-B14F-4D97-AF65-F5344CB8AC3E}">
        <p14:creationId xmlns:p14="http://schemas.microsoft.com/office/powerpoint/2010/main" val="2933895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4" y="5828633"/>
            <a:ext cx="12209380" cy="1029367"/>
          </a:xfrm>
          <a:prstGeom prst="rect">
            <a:avLst/>
          </a:prstGeom>
        </p:spPr>
      </p:pic>
      <p:pic>
        <p:nvPicPr>
          <p:cNvPr id="4" name="Picture 3"/>
          <p:cNvPicPr/>
          <p:nvPr/>
        </p:nvPicPr>
        <p:blipFill rotWithShape="1">
          <a:blip r:embed="rId4"/>
          <a:srcRect l="23100" t="12414" r="18734" b="27586"/>
          <a:stretch/>
        </p:blipFill>
        <p:spPr bwMode="auto">
          <a:xfrm>
            <a:off x="9250326" y="612708"/>
            <a:ext cx="2445488" cy="1875311"/>
          </a:xfrm>
          <a:prstGeom prst="rect">
            <a:avLst/>
          </a:prstGeom>
          <a:ln>
            <a:noFill/>
          </a:ln>
          <a:extLst>
            <a:ext uri="{53640926-AAD7-44D8-BBD7-CCE9431645EC}">
              <a14:shadowObscured xmlns:a14="http://schemas.microsoft.com/office/drawing/2010/main"/>
            </a:ext>
          </a:extLst>
        </p:spPr>
      </p:pic>
      <p:sp>
        <p:nvSpPr>
          <p:cNvPr id="6"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3" name="Content Placeholder 2"/>
          <p:cNvSpPr txBox="1">
            <a:spLocks/>
          </p:cNvSpPr>
          <p:nvPr/>
        </p:nvSpPr>
        <p:spPr>
          <a:xfrm>
            <a:off x="218863" y="0"/>
            <a:ext cx="11835381" cy="6335485"/>
          </a:xfrm>
          <a:prstGeom prst="rect">
            <a:avLst/>
          </a:prstGeom>
        </p:spPr>
        <p:txBody>
          <a:bodyPr/>
          <a:lst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r>
              <a:rPr lang="en-GB" kern="0" dirty="0"/>
              <a:t> </a:t>
            </a:r>
          </a:p>
          <a:p>
            <a:endParaRPr lang="en-GB" kern="0" dirty="0">
              <a:solidFill>
                <a:sysClr val="window" lastClr="FFFFFF"/>
              </a:solidFill>
              <a:latin typeface="Calibri" panose="020F0502020204030204"/>
            </a:endParaRPr>
          </a:p>
          <a:p>
            <a:r>
              <a:rPr lang="en-GB" sz="4400" b="1" kern="0" dirty="0">
                <a:solidFill>
                  <a:srgbClr val="00B0F0"/>
                </a:solidFill>
              </a:rPr>
              <a:t>Understand the learners</a:t>
            </a:r>
          </a:p>
          <a:p>
            <a:endParaRPr lang="en-GB" b="1" dirty="0"/>
          </a:p>
          <a:p>
            <a:endParaRPr lang="en-GB" b="1" dirty="0"/>
          </a:p>
          <a:p>
            <a:endParaRPr lang="en-GB" b="1" dirty="0"/>
          </a:p>
          <a:p>
            <a:pPr lvl="0"/>
            <a:r>
              <a:rPr lang="en-GB" sz="2400" dirty="0">
                <a:solidFill>
                  <a:schemeClr val="tx1"/>
                </a:solidFill>
              </a:rPr>
              <a:t>Knowing young people and where they are on their individual learner journeys. </a:t>
            </a:r>
          </a:p>
          <a:p>
            <a:pPr lvl="0"/>
            <a:endParaRPr lang="en-GB" dirty="0">
              <a:solidFill>
                <a:schemeClr val="tx1"/>
              </a:solidFill>
            </a:endParaRPr>
          </a:p>
          <a:p>
            <a:pPr lvl="0"/>
            <a:r>
              <a:rPr lang="en-GB" sz="2400" dirty="0">
                <a:solidFill>
                  <a:schemeClr val="tx1"/>
                </a:solidFill>
              </a:rPr>
              <a:t>Listening to  learners and be informed by their motivations and aspirations.</a:t>
            </a:r>
          </a:p>
          <a:p>
            <a:pPr lvl="0"/>
            <a:endParaRPr lang="en-GB" dirty="0">
              <a:solidFill>
                <a:schemeClr val="tx1"/>
              </a:solidFill>
            </a:endParaRPr>
          </a:p>
          <a:p>
            <a:pPr lvl="0"/>
            <a:r>
              <a:rPr lang="en-GB" sz="2400" dirty="0">
                <a:solidFill>
                  <a:schemeClr val="tx1"/>
                </a:solidFill>
              </a:rPr>
              <a:t>Empowering learners to have agency in their learning with opportunities for personalisation and choice.</a:t>
            </a:r>
          </a:p>
          <a:p>
            <a:pPr lvl="0"/>
            <a:endParaRPr lang="en-GB" dirty="0">
              <a:solidFill>
                <a:schemeClr val="tx1"/>
              </a:solidFill>
            </a:endParaRPr>
          </a:p>
          <a:p>
            <a:pPr lvl="0"/>
            <a:r>
              <a:rPr lang="en-GB" sz="2400" dirty="0">
                <a:solidFill>
                  <a:schemeClr val="tx1"/>
                </a:solidFill>
              </a:rPr>
              <a:t>Using observations, assessments and feedback to design and develop the learning.</a:t>
            </a:r>
          </a:p>
          <a:p>
            <a:r>
              <a:rPr lang="en-GB" b="1" dirty="0"/>
              <a:t> </a:t>
            </a:r>
            <a:endParaRPr lang="en-GB" dirty="0"/>
          </a:p>
          <a:p>
            <a:endParaRPr lang="en-US" kern="0" dirty="0">
              <a:solidFill>
                <a:sysClr val="window" lastClr="FFFFFF"/>
              </a:solidFill>
              <a:latin typeface="Calibri" panose="020F0502020204030204"/>
            </a:endParaRPr>
          </a:p>
          <a:p>
            <a:endParaRPr lang="en-GB" b="1" kern="0" dirty="0"/>
          </a:p>
        </p:txBody>
      </p:sp>
    </p:spTree>
    <p:extLst>
      <p:ext uri="{BB962C8B-B14F-4D97-AF65-F5344CB8AC3E}">
        <p14:creationId xmlns:p14="http://schemas.microsoft.com/office/powerpoint/2010/main" val="944814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p:nvPr/>
        </p:nvSpPr>
        <p:spPr>
          <a:xfrm>
            <a:off x="7162800" y="605790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pic>
        <p:nvPicPr>
          <p:cNvPr id="10" name="Picture 9"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11"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13" name="Title 1"/>
          <p:cNvSpPr txBox="1">
            <a:spLocks/>
          </p:cNvSpPr>
          <p:nvPr/>
        </p:nvSpPr>
        <p:spPr>
          <a:xfrm>
            <a:off x="579936" y="393886"/>
            <a:ext cx="11049507" cy="782320"/>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4400" kern="0" dirty="0">
                <a:solidFill>
                  <a:srgbClr val="00B0F0"/>
                </a:solidFill>
              </a:rPr>
              <a:t>Understand the learners – Imagine if ….</a:t>
            </a:r>
          </a:p>
        </p:txBody>
      </p:sp>
      <p:sp>
        <p:nvSpPr>
          <p:cNvPr id="8" name="TextBox 7"/>
          <p:cNvSpPr txBox="1"/>
          <p:nvPr/>
        </p:nvSpPr>
        <p:spPr>
          <a:xfrm>
            <a:off x="611801" y="1234935"/>
            <a:ext cx="5852273" cy="1877437"/>
          </a:xfrm>
          <a:prstGeom prst="rect">
            <a:avLst/>
          </a:prstGeom>
          <a:noFill/>
        </p:spPr>
        <p:txBody>
          <a:bodyPr wrap="square" rtlCol="0">
            <a:spAutoFit/>
          </a:bodyPr>
          <a:lstStyle/>
          <a:p>
            <a:endParaRPr lang="en-GB" sz="4400" dirty="0"/>
          </a:p>
          <a:p>
            <a:endParaRPr lang="en-GB" dirty="0"/>
          </a:p>
          <a:p>
            <a:endParaRPr lang="en-GB" dirty="0"/>
          </a:p>
          <a:p>
            <a:endParaRPr lang="en-GB" dirty="0"/>
          </a:p>
          <a:p>
            <a:endParaRPr lang="en-GB" dirty="0"/>
          </a:p>
        </p:txBody>
      </p:sp>
      <p:pic>
        <p:nvPicPr>
          <p:cNvPr id="14" name="Google Shape;150;p18">
            <a:hlinkClick r:id="rId4"/>
          </p:cNvPr>
          <p:cNvPicPr preferRelativeResize="0"/>
          <p:nvPr/>
        </p:nvPicPr>
        <p:blipFill rotWithShape="1">
          <a:blip r:embed="rId5">
            <a:alphaModFix/>
          </a:blip>
          <a:srcRect l="10804" r="10155" b="7275"/>
          <a:stretch/>
        </p:blipFill>
        <p:spPr>
          <a:xfrm>
            <a:off x="6734229" y="1592819"/>
            <a:ext cx="4064400" cy="2312036"/>
          </a:xfrm>
          <a:prstGeom prst="rect">
            <a:avLst/>
          </a:prstGeom>
          <a:noFill/>
          <a:ln>
            <a:noFill/>
          </a:ln>
        </p:spPr>
      </p:pic>
      <p:pic>
        <p:nvPicPr>
          <p:cNvPr id="12" name="Picture 11"/>
          <p:cNvPicPr/>
          <p:nvPr/>
        </p:nvPicPr>
        <p:blipFill rotWithShape="1">
          <a:blip r:embed="rId6"/>
          <a:srcRect l="10470" t="23941" r="41336" b="27586"/>
          <a:stretch/>
        </p:blipFill>
        <p:spPr bwMode="auto">
          <a:xfrm>
            <a:off x="881956" y="1544457"/>
            <a:ext cx="4452044" cy="240611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881956" y="4121733"/>
            <a:ext cx="10747487"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Creative approach to capturing the needs and wishes of learners </a:t>
            </a:r>
          </a:p>
          <a:p>
            <a:pPr marL="285750" indent="-285750">
              <a:buFont typeface="Arial" panose="020B0604020202020204" pitchFamily="34" charset="0"/>
              <a:buChar char="•"/>
            </a:pPr>
            <a:r>
              <a:rPr lang="en-GB" sz="2400" dirty="0"/>
              <a:t>All ages and stages. 45-60 minute workshop used with class-sized groups.</a:t>
            </a:r>
          </a:p>
          <a:p>
            <a:pPr marL="285750" indent="-285750">
              <a:buFont typeface="Arial" panose="020B0604020202020204" pitchFamily="34" charset="0"/>
              <a:buChar char="•"/>
            </a:pPr>
            <a:r>
              <a:rPr lang="en-GB" sz="2400" dirty="0"/>
              <a:t>The Imagine If… statements generated can inform rich discussion around improving the curriculum that your school, establishment or learning environment offers founded on the voices of learners.</a:t>
            </a:r>
          </a:p>
        </p:txBody>
      </p:sp>
    </p:spTree>
    <p:extLst>
      <p:ext uri="{BB962C8B-B14F-4D97-AF65-F5344CB8AC3E}">
        <p14:creationId xmlns:p14="http://schemas.microsoft.com/office/powerpoint/2010/main" val="2876741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p:nvPr/>
        </p:nvSpPr>
        <p:spPr>
          <a:xfrm>
            <a:off x="7162800" y="605790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pic>
        <p:nvPicPr>
          <p:cNvPr id="10" name="Picture 9"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11"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13" name="Title 1"/>
          <p:cNvSpPr txBox="1">
            <a:spLocks/>
          </p:cNvSpPr>
          <p:nvPr/>
        </p:nvSpPr>
        <p:spPr>
          <a:xfrm>
            <a:off x="579936" y="393886"/>
            <a:ext cx="11049507" cy="782320"/>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4400" kern="0" dirty="0">
                <a:solidFill>
                  <a:srgbClr val="00B0F0"/>
                </a:solidFill>
              </a:rPr>
              <a:t>Imagine if ….</a:t>
            </a:r>
          </a:p>
        </p:txBody>
      </p:sp>
      <p:sp>
        <p:nvSpPr>
          <p:cNvPr id="8" name="TextBox 7"/>
          <p:cNvSpPr txBox="1"/>
          <p:nvPr/>
        </p:nvSpPr>
        <p:spPr>
          <a:xfrm>
            <a:off x="611801" y="1234935"/>
            <a:ext cx="5852273" cy="1877437"/>
          </a:xfrm>
          <a:prstGeom prst="rect">
            <a:avLst/>
          </a:prstGeom>
          <a:noFill/>
        </p:spPr>
        <p:txBody>
          <a:bodyPr wrap="square" rtlCol="0">
            <a:spAutoFit/>
          </a:bodyPr>
          <a:lstStyle/>
          <a:p>
            <a:endParaRPr lang="en-GB" sz="4400" dirty="0"/>
          </a:p>
          <a:p>
            <a:endParaRPr lang="en-GB" dirty="0"/>
          </a:p>
          <a:p>
            <a:endParaRPr lang="en-GB" dirty="0"/>
          </a:p>
          <a:p>
            <a:endParaRPr lang="en-GB" dirty="0"/>
          </a:p>
          <a:p>
            <a:endParaRPr lang="en-GB" dirty="0"/>
          </a:p>
        </p:txBody>
      </p:sp>
      <p:sp>
        <p:nvSpPr>
          <p:cNvPr id="3" name="Title 2"/>
          <p:cNvSpPr>
            <a:spLocks noGrp="1"/>
          </p:cNvSpPr>
          <p:nvPr>
            <p:ph type="title"/>
          </p:nvPr>
        </p:nvSpPr>
        <p:spPr/>
        <p:txBody>
          <a:bodyPr/>
          <a:lstStyle/>
          <a:p>
            <a:endParaRPr lang="en-GB" dirty="0"/>
          </a:p>
        </p:txBody>
      </p:sp>
      <p:sp>
        <p:nvSpPr>
          <p:cNvPr id="9" name="Content Placeholder 8"/>
          <p:cNvSpPr>
            <a:spLocks noGrp="1"/>
          </p:cNvSpPr>
          <p:nvPr>
            <p:ph sz="half" idx="1"/>
          </p:nvPr>
        </p:nvSpPr>
        <p:spPr>
          <a:xfrm>
            <a:off x="838200" y="1362662"/>
            <a:ext cx="10791243" cy="4351338"/>
          </a:xfrm>
        </p:spPr>
        <p:txBody>
          <a:bodyPr vert="horz" lIns="91440" tIns="45720" rIns="91440" bIns="45720" numCol="2" rtlCol="0" anchor="t">
            <a:normAutofit fontScale="55000" lnSpcReduction="20000"/>
          </a:bodyPr>
          <a:lstStyle/>
          <a:p>
            <a:r>
              <a:rPr lang="en-GB" sz="4400" dirty="0"/>
              <a:t>Imagine if maths and English were not the most important subjects.</a:t>
            </a:r>
            <a:endParaRPr lang="en-GB" sz="4400">
              <a:cs typeface="Calibri"/>
            </a:endParaRPr>
          </a:p>
          <a:p>
            <a:r>
              <a:rPr lang="en-GB" sz="4400" dirty="0"/>
              <a:t>Imagine if school was not as technologically advanced and would do things the old-fashioned way – with paper.</a:t>
            </a:r>
            <a:endParaRPr lang="en-GB" sz="4400">
              <a:cs typeface="Calibri"/>
            </a:endParaRPr>
          </a:p>
          <a:p>
            <a:r>
              <a:rPr lang="en-GB" sz="4400" dirty="0"/>
              <a:t>Imagine if school was a camp.</a:t>
            </a:r>
            <a:endParaRPr lang="en-GB" sz="4400">
              <a:cs typeface="Calibri"/>
            </a:endParaRPr>
          </a:p>
          <a:p>
            <a:r>
              <a:rPr lang="en-GB" sz="4400" dirty="0"/>
              <a:t>Imagine if school was a drop-in.</a:t>
            </a:r>
            <a:endParaRPr lang="en-GB" sz="4400">
              <a:cs typeface="Calibri"/>
            </a:endParaRPr>
          </a:p>
          <a:p>
            <a:r>
              <a:rPr lang="en-GB" sz="4400" dirty="0"/>
              <a:t>Imagine if hours were more flexible.</a:t>
            </a:r>
            <a:endParaRPr lang="en-GB" sz="4400">
              <a:cs typeface="Calibri"/>
            </a:endParaRPr>
          </a:p>
          <a:p>
            <a:r>
              <a:rPr lang="en-GB" sz="4400" dirty="0"/>
              <a:t>Imagine if classes were more open – you could take whatever classes you want.</a:t>
            </a:r>
            <a:endParaRPr lang="en-GB" sz="4400">
              <a:cs typeface="Calibri"/>
            </a:endParaRPr>
          </a:p>
          <a:p>
            <a:r>
              <a:rPr lang="en-GB" sz="4400" dirty="0"/>
              <a:t>Imagine if you could choose your teachers.</a:t>
            </a:r>
            <a:endParaRPr lang="en-GB" sz="4400">
              <a:cs typeface="Calibri"/>
            </a:endParaRPr>
          </a:p>
          <a:p>
            <a:r>
              <a:rPr lang="en-GB" sz="4400" dirty="0"/>
              <a:t>Imagine if school wasn’t all about the grades you leave with.</a:t>
            </a:r>
            <a:endParaRPr lang="en-GB" sz="4400">
              <a:cs typeface="Calibri"/>
            </a:endParaRPr>
          </a:p>
          <a:p>
            <a:r>
              <a:rPr lang="en-GB" sz="4400" dirty="0"/>
              <a:t>Less stress and more opportunities to do your own research/studying</a:t>
            </a:r>
            <a:endParaRPr lang="en-GB" sz="4400">
              <a:cs typeface="Calibri"/>
            </a:endParaRPr>
          </a:p>
          <a:p>
            <a:r>
              <a:rPr lang="en-GB" sz="4400" dirty="0"/>
              <a:t>We rewarded working together collaboratively more than individual achievement</a:t>
            </a:r>
            <a:r>
              <a:rPr lang="en-GB" sz="9600" dirty="0"/>
              <a:t> </a:t>
            </a:r>
          </a:p>
          <a:p>
            <a:endParaRPr lang="en-GB" sz="9600" dirty="0"/>
          </a:p>
          <a:p>
            <a:pPr marL="0" indent="0">
              <a:buNone/>
            </a:pPr>
            <a:endParaRPr lang="en-GB" dirty="0"/>
          </a:p>
        </p:txBody>
      </p:sp>
    </p:spTree>
    <p:extLst>
      <p:ext uri="{BB962C8B-B14F-4D97-AF65-F5344CB8AC3E}">
        <p14:creationId xmlns:p14="http://schemas.microsoft.com/office/powerpoint/2010/main" val="2963228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bwMode="auto">
          <a:xfrm>
            <a:off x="1718005" y="531459"/>
            <a:ext cx="8093316" cy="5307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r>
              <a:rPr lang="en-US" altLang="en-US" sz="3600" b="1" dirty="0">
                <a:solidFill>
                  <a:srgbClr val="7030A0"/>
                </a:solidFill>
                <a:latin typeface="Arial"/>
                <a:cs typeface="Arial"/>
              </a:rPr>
              <a:t>What works in online meetings</a:t>
            </a:r>
            <a:endParaRPr lang="en-GB" altLang="en-US" sz="3600" b="1" dirty="0" err="1">
              <a:solidFill>
                <a:srgbClr val="7030A0"/>
              </a:solidFill>
              <a:latin typeface="Arial" panose="020B0604020202020204" pitchFamily="34" charset="0"/>
              <a:cs typeface="Arial" panose="020B0604020202020204" pitchFamily="34" charset="0"/>
            </a:endParaRPr>
          </a:p>
        </p:txBody>
      </p:sp>
      <p:sp>
        <p:nvSpPr>
          <p:cNvPr id="6" name="Rectangle 5"/>
          <p:cNvSpPr/>
          <p:nvPr/>
        </p:nvSpPr>
        <p:spPr>
          <a:xfrm>
            <a:off x="1524000" y="5203390"/>
            <a:ext cx="9144000" cy="797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2"/>
          <a:stretch>
            <a:fillRect/>
          </a:stretch>
        </p:blipFill>
        <p:spPr>
          <a:xfrm>
            <a:off x="7996585" y="5637811"/>
            <a:ext cx="2103260" cy="140217"/>
          </a:xfrm>
          <a:prstGeom prst="rect">
            <a:avLst/>
          </a:prstGeom>
        </p:spPr>
      </p:pic>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00751"/>
            <a:ext cx="12191999" cy="854712"/>
          </a:xfrm>
          <a:prstGeom prst="rect">
            <a:avLst/>
          </a:prstGeom>
        </p:spPr>
      </p:pic>
      <p:sp>
        <p:nvSpPr>
          <p:cNvPr id="9" name="Text Box 8"/>
          <p:cNvSpPr txBox="1"/>
          <p:nvPr/>
        </p:nvSpPr>
        <p:spPr>
          <a:xfrm>
            <a:off x="7000542" y="6431242"/>
            <a:ext cx="3771900" cy="60007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R="194786" algn="r" defTabSz="685800">
              <a:tabLst>
                <a:tab pos="2497931" algn="l"/>
              </a:tabLst>
            </a:pPr>
            <a:r>
              <a:rPr lang="en-GB" sz="1050" dirty="0">
                <a:solidFill>
                  <a:srgbClr val="FFFFFF"/>
                </a:solidFill>
                <a:latin typeface="Arial Bold"/>
                <a:ea typeface="ＭＳ 明朝"/>
                <a:cs typeface="Times New Roman"/>
              </a:rPr>
              <a:t>For Scotland's learners, with Scotland's educators</a:t>
            </a:r>
            <a:endParaRPr lang="en-GB" sz="900" dirty="0">
              <a:solidFill>
                <a:srgbClr val="595959"/>
              </a:solidFill>
              <a:latin typeface="Arial"/>
              <a:ea typeface="ＭＳ 明朝"/>
              <a:cs typeface="Times New Roman"/>
            </a:endParaRPr>
          </a:p>
        </p:txBody>
      </p:sp>
      <p:sp>
        <p:nvSpPr>
          <p:cNvPr id="11" name="Rectangle 3"/>
          <p:cNvSpPr txBox="1">
            <a:spLocks noChangeArrowheads="1"/>
          </p:cNvSpPr>
          <p:nvPr/>
        </p:nvSpPr>
        <p:spPr bwMode="auto">
          <a:xfrm>
            <a:off x="635431" y="1316834"/>
            <a:ext cx="11003796" cy="49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a:lstStyle>
          <a:p>
            <a:pPr marL="257175" indent="-257175" algn="just" defTabSz="685800">
              <a:buFont typeface="Arial" charset="0"/>
              <a:buChar char="•"/>
              <a:defRPr/>
            </a:pPr>
            <a:r>
              <a:rPr lang="en-GB" sz="2400" kern="0" dirty="0">
                <a:solidFill>
                  <a:srgbClr val="7030A0"/>
                </a:solidFill>
                <a:latin typeface="Arial"/>
                <a:cs typeface="Arial"/>
              </a:rPr>
              <a:t>The aim today is to be as relaxed and conversational as possible. As such, </a:t>
            </a:r>
            <a:r>
              <a:rPr lang="en-GB" sz="2400" b="1" kern="0" dirty="0">
                <a:solidFill>
                  <a:srgbClr val="7030A0"/>
                </a:solidFill>
                <a:latin typeface="Arial"/>
                <a:cs typeface="Arial"/>
              </a:rPr>
              <a:t>this event will not be recorded</a:t>
            </a:r>
            <a:r>
              <a:rPr lang="en-GB" sz="2400" kern="0" dirty="0">
                <a:solidFill>
                  <a:srgbClr val="7030A0"/>
                </a:solidFill>
                <a:latin typeface="Arial"/>
                <a:cs typeface="Arial"/>
              </a:rPr>
              <a:t>. We want you to be comfortable and to speak as freely as you want to. </a:t>
            </a:r>
            <a:endParaRPr lang="en-US" dirty="0"/>
          </a:p>
          <a:p>
            <a:pPr marL="257175" indent="-257175" algn="just" defTabSz="685800">
              <a:buFont typeface="Arial" charset="0"/>
              <a:buChar char="•"/>
              <a:defRPr/>
            </a:pPr>
            <a:endParaRPr lang="en-GB" sz="2400" kern="0" dirty="0">
              <a:solidFill>
                <a:srgbClr val="7030A0"/>
              </a:solidFill>
              <a:latin typeface="Arial" panose="020B0604020202020204" pitchFamily="34" charset="0"/>
              <a:cs typeface="Arial" panose="020B0604020202020204" pitchFamily="34" charset="0"/>
            </a:endParaRPr>
          </a:p>
          <a:p>
            <a:pPr marL="257175" indent="-257175" algn="just" defTabSz="685800">
              <a:buFont typeface="Arial" charset="0"/>
              <a:buChar char="•"/>
              <a:defRPr/>
            </a:pPr>
            <a:r>
              <a:rPr lang="en-GB" sz="2400" kern="0" dirty="0">
                <a:solidFill>
                  <a:srgbClr val="7030A0"/>
                </a:solidFill>
                <a:latin typeface="Arial"/>
                <a:cs typeface="Arial"/>
              </a:rPr>
              <a:t>You all have something valuable to contribute but you are </a:t>
            </a:r>
            <a:r>
              <a:rPr lang="en-GB" sz="2400" b="1" kern="0" dirty="0">
                <a:solidFill>
                  <a:srgbClr val="7030A0"/>
                </a:solidFill>
                <a:latin typeface="Arial"/>
                <a:cs typeface="Arial"/>
              </a:rPr>
              <a:t>not expected to be experts</a:t>
            </a:r>
            <a:r>
              <a:rPr lang="en-GB" sz="2400" kern="0" dirty="0">
                <a:solidFill>
                  <a:srgbClr val="7030A0"/>
                </a:solidFill>
                <a:latin typeface="Arial"/>
                <a:cs typeface="Arial"/>
              </a:rPr>
              <a:t>. Quite often a conversation can raise more questions than answers, this session is a non-judgemental, collective thinking and sharing space.  </a:t>
            </a:r>
            <a:endParaRPr lang="en-GB" sz="2400" kern="0" dirty="0">
              <a:solidFill>
                <a:srgbClr val="7030A0"/>
              </a:solidFill>
              <a:latin typeface="Arial" panose="020B0604020202020204" pitchFamily="34" charset="0"/>
              <a:cs typeface="Arial" panose="020B0604020202020204" pitchFamily="34" charset="0"/>
            </a:endParaRPr>
          </a:p>
          <a:p>
            <a:pPr algn="just" defTabSz="685800">
              <a:defRPr/>
            </a:pPr>
            <a:endParaRPr lang="en-GB" sz="2400" kern="0" dirty="0">
              <a:solidFill>
                <a:srgbClr val="7030A0"/>
              </a:solidFill>
              <a:latin typeface="Arial" panose="020B0604020202020204" pitchFamily="34" charset="0"/>
              <a:cs typeface="Arial" panose="020B0604020202020204" pitchFamily="34" charset="0"/>
            </a:endParaRPr>
          </a:p>
          <a:p>
            <a:pPr marL="257175" indent="-257175" algn="just" defTabSz="685800">
              <a:buFont typeface="Arial" charset="0"/>
              <a:buChar char="•"/>
              <a:defRPr/>
            </a:pPr>
            <a:r>
              <a:rPr lang="en-GB" sz="2400" b="1" kern="0" dirty="0">
                <a:solidFill>
                  <a:srgbClr val="7030A0"/>
                </a:solidFill>
                <a:latin typeface="Arial" panose="020B0604020202020204" pitchFamily="34" charset="0"/>
                <a:cs typeface="Arial" panose="020B0604020202020204" pitchFamily="34" charset="0"/>
              </a:rPr>
              <a:t>Everyone is invited to share </a:t>
            </a:r>
            <a:r>
              <a:rPr lang="en-GB" sz="2400" kern="0" dirty="0">
                <a:solidFill>
                  <a:srgbClr val="7030A0"/>
                </a:solidFill>
                <a:latin typeface="Arial" panose="020B0604020202020204" pitchFamily="34" charset="0"/>
                <a:cs typeface="Arial" panose="020B0604020202020204" pitchFamily="34" charset="0"/>
              </a:rPr>
              <a:t>their experiences, thoughts, ideas, resources, questions and worries. </a:t>
            </a:r>
          </a:p>
          <a:p>
            <a:pPr marL="257175" indent="-257175" algn="just" defTabSz="685800">
              <a:buFont typeface="Arial" charset="0"/>
              <a:buChar char="•"/>
              <a:defRPr/>
            </a:pPr>
            <a:endParaRPr lang="en-GB" sz="2400" kern="0" dirty="0">
              <a:solidFill>
                <a:srgbClr val="7030A0"/>
              </a:solidFill>
              <a:latin typeface="Arial" panose="020B0604020202020204" pitchFamily="34" charset="0"/>
              <a:cs typeface="Arial" panose="020B0604020202020204" pitchFamily="34" charset="0"/>
            </a:endParaRPr>
          </a:p>
          <a:p>
            <a:pPr algn="just" defTabSz="685800">
              <a:defRPr/>
            </a:pPr>
            <a:endParaRPr lang="en-GB" sz="1800" kern="0" dirty="0">
              <a:solidFill>
                <a:srgbClr val="009BAC"/>
              </a:solidFill>
              <a:latin typeface="Calibri Light" panose="020F0302020204030204"/>
            </a:endParaRPr>
          </a:p>
          <a:p>
            <a:pPr algn="just" defTabSz="685800">
              <a:defRPr/>
            </a:pPr>
            <a:endParaRPr lang="en-GB" sz="1800" kern="0" dirty="0">
              <a:solidFill>
                <a:prstClr val="black"/>
              </a:solidFill>
              <a:latin typeface="Calibri Light" panose="020F0302020204030204"/>
            </a:endParaRPr>
          </a:p>
        </p:txBody>
      </p:sp>
    </p:spTree>
    <p:extLst>
      <p:ext uri="{BB962C8B-B14F-4D97-AF65-F5344CB8AC3E}">
        <p14:creationId xmlns:p14="http://schemas.microsoft.com/office/powerpoint/2010/main" val="7731107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0690" y="126165"/>
            <a:ext cx="464582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b="1" dirty="0">
              <a:solidFill>
                <a:schemeClr val="accent1"/>
              </a:solidFill>
              <a:cs typeface="Arial" panose="020B0604020202020204" pitchFamily="34" charset="0"/>
            </a:endParaRPr>
          </a:p>
        </p:txBody>
      </p:sp>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itle 1"/>
          <p:cNvSpPr>
            <a:spLocks noGrp="1"/>
          </p:cNvSpPr>
          <p:nvPr>
            <p:ph type="title"/>
          </p:nvPr>
        </p:nvSpPr>
        <p:spPr>
          <a:xfrm>
            <a:off x="298950" y="419563"/>
            <a:ext cx="10515600" cy="1325563"/>
          </a:xfrm>
        </p:spPr>
        <p:txBody>
          <a:bodyPr/>
          <a:lstStyle/>
          <a:p>
            <a:r>
              <a:rPr lang="en-GB" b="1" dirty="0">
                <a:solidFill>
                  <a:srgbClr val="00B0F0"/>
                </a:solidFill>
              </a:rPr>
              <a:t>Imagine if … points to ponder</a:t>
            </a:r>
          </a:p>
        </p:txBody>
      </p:sp>
      <p:pic>
        <p:nvPicPr>
          <p:cNvPr id="8" name="Google Shape;161;p19"/>
          <p:cNvPicPr preferRelativeResize="0">
            <a:picLocks/>
          </p:cNvPicPr>
          <p:nvPr/>
        </p:nvPicPr>
        <p:blipFill rotWithShape="1">
          <a:blip r:embed="rId4">
            <a:alphaModFix/>
          </a:blip>
          <a:srcRect l="3857" t="6825" r="4221" b="8607"/>
          <a:stretch/>
        </p:blipFill>
        <p:spPr>
          <a:xfrm>
            <a:off x="7628545" y="1771349"/>
            <a:ext cx="3777916" cy="431066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Google Shape;160;p19"/>
          <p:cNvPicPr preferRelativeResize="0"/>
          <p:nvPr/>
        </p:nvPicPr>
        <p:blipFill rotWithShape="1">
          <a:blip r:embed="rId5">
            <a:alphaModFix/>
          </a:blip>
          <a:srcRect l="15524" t="15681" r="14787" b="13653"/>
          <a:stretch/>
        </p:blipFill>
        <p:spPr>
          <a:xfrm>
            <a:off x="7628545" y="291217"/>
            <a:ext cx="3649579" cy="109229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3" name="Content Placeholder 2"/>
          <p:cNvSpPr>
            <a:spLocks noGrp="1"/>
          </p:cNvSpPr>
          <p:nvPr>
            <p:ph idx="1"/>
          </p:nvPr>
        </p:nvSpPr>
        <p:spPr>
          <a:xfrm>
            <a:off x="290260" y="1974542"/>
            <a:ext cx="6778180" cy="4351338"/>
          </a:xfrm>
        </p:spPr>
        <p:txBody>
          <a:bodyPr/>
          <a:lstStyle/>
          <a:p>
            <a:pPr marL="0" indent="0">
              <a:buNone/>
            </a:pPr>
            <a:r>
              <a:rPr lang="en-GB" dirty="0"/>
              <a:t>How could you use Imagine if ..  to listen to learners and understand their motivations and aspirations?</a:t>
            </a:r>
          </a:p>
          <a:p>
            <a:pPr marL="0" indent="0">
              <a:buNone/>
            </a:pPr>
            <a:endParaRPr lang="en-GB" dirty="0"/>
          </a:p>
          <a:p>
            <a:pPr marL="0" indent="0">
              <a:buNone/>
            </a:pPr>
            <a:r>
              <a:rPr lang="en-GB" dirty="0"/>
              <a:t>Could it be used with other stakeholders to help shape the curriculum offer?</a:t>
            </a:r>
          </a:p>
        </p:txBody>
      </p:sp>
    </p:spTree>
    <p:extLst>
      <p:ext uri="{BB962C8B-B14F-4D97-AF65-F5344CB8AC3E}">
        <p14:creationId xmlns:p14="http://schemas.microsoft.com/office/powerpoint/2010/main" val="2414240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oogle Shape;161;p19" descr="Diagram&#10;&#10;Description automatically generated">
            <a:extLst>
              <a:ext uri="{FF2B5EF4-FFF2-40B4-BE49-F238E27FC236}">
                <a16:creationId xmlns:a16="http://schemas.microsoft.com/office/drawing/2014/main" id="{5EF35085-CFC0-CBE3-2525-138569CCF7F0}"/>
              </a:ext>
            </a:extLst>
          </p:cNvPr>
          <p:cNvPicPr preferRelativeResize="0">
            <a:picLocks/>
          </p:cNvPicPr>
          <p:nvPr/>
        </p:nvPicPr>
        <p:blipFill rotWithShape="1">
          <a:blip r:embed="rId2">
            <a:alphaModFix/>
          </a:blip>
          <a:srcRect l="3857" t="6825" r="4221" b="8607"/>
          <a:stretch/>
        </p:blipFill>
        <p:spPr>
          <a:xfrm>
            <a:off x="1165427" y="115475"/>
            <a:ext cx="9370708" cy="64528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977561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0690" y="126165"/>
            <a:ext cx="464582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b="1" dirty="0">
              <a:solidFill>
                <a:schemeClr val="accent1"/>
              </a:solidFill>
              <a:cs typeface="Arial" panose="020B0604020202020204" pitchFamily="34" charset="0"/>
            </a:endParaRPr>
          </a:p>
        </p:txBody>
      </p:sp>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itle 1"/>
          <p:cNvSpPr>
            <a:spLocks noGrp="1"/>
          </p:cNvSpPr>
          <p:nvPr>
            <p:ph type="title"/>
          </p:nvPr>
        </p:nvSpPr>
        <p:spPr/>
        <p:txBody>
          <a:bodyPr/>
          <a:lstStyle/>
          <a:p>
            <a:r>
              <a:rPr lang="en-GB" b="1" dirty="0">
                <a:solidFill>
                  <a:srgbClr val="00B0F0"/>
                </a:solidFill>
              </a:rPr>
              <a:t>Pupil researchers</a:t>
            </a:r>
          </a:p>
        </p:txBody>
      </p:sp>
      <p:sp>
        <p:nvSpPr>
          <p:cNvPr id="3" name="Content Placeholder 2"/>
          <p:cNvSpPr>
            <a:spLocks noGrp="1"/>
          </p:cNvSpPr>
          <p:nvPr>
            <p:ph idx="1"/>
          </p:nvPr>
        </p:nvSpPr>
        <p:spPr/>
        <p:txBody>
          <a:bodyPr>
            <a:normAutofit/>
          </a:bodyPr>
          <a:lstStyle/>
          <a:p>
            <a:pPr marL="0" indent="0">
              <a:buNone/>
            </a:pPr>
            <a:r>
              <a:rPr lang="en-GB" dirty="0"/>
              <a:t>How could this tool be used?</a:t>
            </a:r>
          </a:p>
          <a:p>
            <a:pPr marL="0" indent="0">
              <a:buNone/>
            </a:pPr>
            <a:r>
              <a:rPr lang="en-GB" dirty="0"/>
              <a:t>What impact could it have?</a:t>
            </a:r>
          </a:p>
          <a:p>
            <a:pPr marL="0" indent="0">
              <a:buNone/>
            </a:pPr>
            <a:r>
              <a:rPr lang="en-GB" dirty="0"/>
              <a:t>Who would you use it with?</a:t>
            </a:r>
          </a:p>
          <a:p>
            <a:endParaRPr lang="en-GB" dirty="0"/>
          </a:p>
          <a:p>
            <a:pPr marL="0" indent="0">
              <a:buNone/>
            </a:pPr>
            <a:r>
              <a:rPr lang="en-GB" dirty="0"/>
              <a:t>Pupils as the researchers to inform the school planning process.</a:t>
            </a:r>
          </a:p>
          <a:p>
            <a:pPr marL="0" indent="0">
              <a:buNone/>
            </a:pPr>
            <a:endParaRPr lang="en-GB" dirty="0"/>
          </a:p>
          <a:p>
            <a:pPr marL="0" indent="0">
              <a:buNone/>
            </a:pPr>
            <a:r>
              <a:rPr lang="en-GB" dirty="0"/>
              <a:t>This film shows the impact of involving pupils in observing younger children and using their findings to transform a play space. </a:t>
            </a:r>
          </a:p>
          <a:p>
            <a:pPr marL="0" indent="0">
              <a:buNone/>
            </a:pPr>
            <a:endParaRPr lang="en-GB" dirty="0"/>
          </a:p>
          <a:p>
            <a:endParaRPr lang="en-GB" dirty="0"/>
          </a:p>
        </p:txBody>
      </p:sp>
      <p:sp>
        <p:nvSpPr>
          <p:cNvPr id="5" name="Rectangle 4"/>
          <p:cNvSpPr/>
          <p:nvPr/>
        </p:nvSpPr>
        <p:spPr>
          <a:xfrm>
            <a:off x="7433824" y="3595246"/>
            <a:ext cx="3088859" cy="646331"/>
          </a:xfrm>
          <a:prstGeom prst="rect">
            <a:avLst/>
          </a:prstGeom>
        </p:spPr>
        <p:txBody>
          <a:bodyPr wrap="none">
            <a:spAutoFit/>
          </a:bodyPr>
          <a:lstStyle/>
          <a:p>
            <a:r>
              <a:rPr lang="en-GB" dirty="0">
                <a:hlinkClick r:id="rId4"/>
              </a:rPr>
              <a:t>https://vimeo.com/277312669</a:t>
            </a:r>
            <a:endParaRPr lang="en-GB" dirty="0"/>
          </a:p>
          <a:p>
            <a:endParaRPr lang="en-GB" dirty="0"/>
          </a:p>
        </p:txBody>
      </p:sp>
      <p:pic>
        <p:nvPicPr>
          <p:cNvPr id="13" name="Picture 12"/>
          <p:cNvPicPr/>
          <p:nvPr/>
        </p:nvPicPr>
        <p:blipFill rotWithShape="1">
          <a:blip r:embed="rId5"/>
          <a:srcRect l="23765" t="17734" r="25381" b="36453"/>
          <a:stretch/>
        </p:blipFill>
        <p:spPr bwMode="auto">
          <a:xfrm>
            <a:off x="6617367" y="764343"/>
            <a:ext cx="4499811" cy="26819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5482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0690" y="126165"/>
            <a:ext cx="464582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b="1" dirty="0">
              <a:solidFill>
                <a:schemeClr val="accent1"/>
              </a:solidFill>
              <a:cs typeface="Arial" panose="020B0604020202020204" pitchFamily="34" charset="0"/>
            </a:endParaRPr>
          </a:p>
        </p:txBody>
      </p:sp>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itle 1"/>
          <p:cNvSpPr>
            <a:spLocks noGrp="1"/>
          </p:cNvSpPr>
          <p:nvPr>
            <p:ph type="title"/>
          </p:nvPr>
        </p:nvSpPr>
        <p:spPr/>
        <p:txBody>
          <a:bodyPr/>
          <a:lstStyle/>
          <a:p>
            <a:r>
              <a:rPr lang="en-GB" b="1" dirty="0">
                <a:solidFill>
                  <a:srgbClr val="00B0F0"/>
                </a:solidFill>
              </a:rPr>
              <a:t>Empathy map</a:t>
            </a:r>
          </a:p>
        </p:txBody>
      </p:sp>
      <p:sp>
        <p:nvSpPr>
          <p:cNvPr id="3" name="Content Placeholder 2"/>
          <p:cNvSpPr>
            <a:spLocks noGrp="1"/>
          </p:cNvSpPr>
          <p:nvPr>
            <p:ph idx="1"/>
          </p:nvPr>
        </p:nvSpPr>
        <p:spPr/>
        <p:txBody>
          <a:bodyPr>
            <a:normAutofit/>
          </a:bodyPr>
          <a:lstStyle/>
          <a:p>
            <a:pPr marL="0" indent="0">
              <a:buNone/>
            </a:pPr>
            <a:r>
              <a:rPr lang="en-GB" dirty="0"/>
              <a:t>Empathy Mapping</a:t>
            </a:r>
          </a:p>
          <a:p>
            <a:pPr marL="0" indent="0">
              <a:buNone/>
            </a:pPr>
            <a:endParaRPr lang="en-GB" dirty="0"/>
          </a:p>
          <a:p>
            <a:pPr marL="0" indent="0">
              <a:buNone/>
            </a:pPr>
            <a:r>
              <a:rPr lang="en-GB" dirty="0"/>
              <a:t>‘Walking in someone else’s shoes’</a:t>
            </a:r>
          </a:p>
          <a:p>
            <a:pPr marL="0" indent="0">
              <a:buNone/>
            </a:pPr>
            <a:endParaRPr lang="en-GB" dirty="0"/>
          </a:p>
          <a:p>
            <a:pPr marL="0" indent="0">
              <a:buNone/>
            </a:pPr>
            <a:r>
              <a:rPr lang="en-GB" dirty="0"/>
              <a:t>Valuable tool to use voice to shape the curriculum and to ensure that our learners are active shapers of their future world</a:t>
            </a:r>
          </a:p>
          <a:p>
            <a:endParaRPr lang="en-GB" dirty="0"/>
          </a:p>
        </p:txBody>
      </p:sp>
    </p:spTree>
    <p:extLst>
      <p:ext uri="{BB962C8B-B14F-4D97-AF65-F5344CB8AC3E}">
        <p14:creationId xmlns:p14="http://schemas.microsoft.com/office/powerpoint/2010/main" val="3955985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35392085"/>
              </p:ext>
            </p:extLst>
          </p:nvPr>
        </p:nvGraphicFramePr>
        <p:xfrm>
          <a:off x="1760219" y="966255"/>
          <a:ext cx="8366762" cy="5454303"/>
        </p:xfrm>
        <a:graphic>
          <a:graphicData uri="http://schemas.openxmlformats.org/drawingml/2006/table">
            <a:tbl>
              <a:tblPr firstRow="1" firstCol="1" bandRow="1">
                <a:tableStyleId>{5C22544A-7EE6-4342-B048-85BDC9FD1C3A}</a:tableStyleId>
              </a:tblPr>
              <a:tblGrid>
                <a:gridCol w="4183381">
                  <a:extLst>
                    <a:ext uri="{9D8B030D-6E8A-4147-A177-3AD203B41FA5}">
                      <a16:colId xmlns:a16="http://schemas.microsoft.com/office/drawing/2014/main" val="1237350509"/>
                    </a:ext>
                  </a:extLst>
                </a:gridCol>
                <a:gridCol w="4183381">
                  <a:extLst>
                    <a:ext uri="{9D8B030D-6E8A-4147-A177-3AD203B41FA5}">
                      <a16:colId xmlns:a16="http://schemas.microsoft.com/office/drawing/2014/main" val="1252412354"/>
                    </a:ext>
                  </a:extLst>
                </a:gridCol>
              </a:tblGrid>
              <a:tr h="792924">
                <a:tc gridSpan="2">
                  <a:txBody>
                    <a:bodyPr/>
                    <a:lstStyle/>
                    <a:p>
                      <a:pPr>
                        <a:spcAft>
                          <a:spcPts val="0"/>
                        </a:spcAft>
                      </a:pPr>
                      <a:r>
                        <a:rPr lang="en-GB" sz="2800">
                          <a:effectLst/>
                        </a:rPr>
                        <a:t>Situation</a:t>
                      </a:r>
                    </a:p>
                    <a:p>
                      <a:pPr>
                        <a:spcAft>
                          <a:spcPts val="0"/>
                        </a:spcAft>
                      </a:pPr>
                      <a:r>
                        <a:rPr lang="en-GB" sz="2800">
                          <a:effectLst/>
                        </a:rPr>
                        <a:t> </a:t>
                      </a:r>
                      <a:endParaRPr lang="en-GB" sz="2800">
                        <a:effectLst/>
                        <a:latin typeface="Arial" panose="020B0604020202020204" pitchFamily="34" charset="0"/>
                        <a:ea typeface="Times New Roman" panose="02020603050405020304" pitchFamily="18" charset="0"/>
                        <a:cs typeface="Times New Roman" panose="02020603050405020304" pitchFamily="18" charset="0"/>
                      </a:endParaRPr>
                    </a:p>
                  </a:txBody>
                  <a:tcPr marL="45326" marR="45326" marT="0" marB="0"/>
                </a:tc>
                <a:tc hMerge="1">
                  <a:txBody>
                    <a:bodyPr/>
                    <a:lstStyle/>
                    <a:p>
                      <a:endParaRPr lang="en-GB"/>
                    </a:p>
                  </a:txBody>
                  <a:tcPr/>
                </a:tc>
                <a:extLst>
                  <a:ext uri="{0D108BD9-81ED-4DB2-BD59-A6C34878D82A}">
                    <a16:rowId xmlns:a16="http://schemas.microsoft.com/office/drawing/2014/main" val="3582749046"/>
                  </a:ext>
                </a:extLst>
              </a:tr>
              <a:tr h="1982309">
                <a:tc rowSpan="2">
                  <a:txBody>
                    <a:bodyPr/>
                    <a:lstStyle/>
                    <a:p>
                      <a:pPr>
                        <a:spcAft>
                          <a:spcPts val="0"/>
                        </a:spcAft>
                      </a:pPr>
                      <a:r>
                        <a:rPr lang="en-GB" sz="2800" dirty="0">
                          <a:effectLst/>
                        </a:rPr>
                        <a:t> </a:t>
                      </a:r>
                    </a:p>
                    <a:p>
                      <a:pPr>
                        <a:spcAft>
                          <a:spcPts val="0"/>
                        </a:spcAft>
                      </a:pPr>
                      <a:r>
                        <a:rPr lang="en-GB" sz="2800" dirty="0">
                          <a:effectLst/>
                        </a:rPr>
                        <a:t> </a:t>
                      </a:r>
                    </a:p>
                    <a:p>
                      <a:pPr>
                        <a:spcAft>
                          <a:spcPts val="0"/>
                        </a:spcAft>
                      </a:pPr>
                      <a:endParaRPr lang="en-GB" sz="2800" dirty="0">
                        <a:effectLst/>
                      </a:endParaRPr>
                    </a:p>
                    <a:p>
                      <a:pPr>
                        <a:spcAft>
                          <a:spcPts val="0"/>
                        </a:spcAft>
                      </a:pPr>
                      <a:r>
                        <a:rPr lang="en-GB" sz="2800" dirty="0">
                          <a:effectLst/>
                        </a:rPr>
                        <a:t> </a:t>
                      </a:r>
                    </a:p>
                    <a:p>
                      <a:pPr>
                        <a:spcAft>
                          <a:spcPts val="0"/>
                        </a:spcAft>
                      </a:pPr>
                      <a:r>
                        <a:rPr lang="en-GB" sz="2800" dirty="0">
                          <a:effectLst/>
                        </a:rPr>
                        <a:t>Say and do</a:t>
                      </a:r>
                    </a:p>
                    <a:p>
                      <a:pPr>
                        <a:spcAft>
                          <a:spcPts val="0"/>
                        </a:spcAft>
                      </a:pPr>
                      <a:r>
                        <a:rPr lang="en-GB" sz="2800" dirty="0">
                          <a:effectLst/>
                        </a:rPr>
                        <a:t> </a:t>
                      </a:r>
                    </a:p>
                  </a:txBody>
                  <a:tcPr marL="45326" marR="45326" marT="0" marB="0"/>
                </a:tc>
                <a:tc>
                  <a:txBody>
                    <a:bodyPr/>
                    <a:lstStyle/>
                    <a:p>
                      <a:pPr indent="457200">
                        <a:spcAft>
                          <a:spcPts val="0"/>
                        </a:spcAft>
                      </a:pPr>
                      <a:r>
                        <a:rPr lang="en-GB" sz="2800" dirty="0">
                          <a:effectLst/>
                        </a:rPr>
                        <a:t>Feels</a:t>
                      </a:r>
                    </a:p>
                    <a:p>
                      <a:pPr indent="457200">
                        <a:spcAft>
                          <a:spcPts val="0"/>
                        </a:spcAft>
                      </a:pPr>
                      <a:r>
                        <a:rPr lang="en-GB" sz="2800" dirty="0">
                          <a:effectLst/>
                        </a:rPr>
                        <a:t> </a:t>
                      </a:r>
                    </a:p>
                    <a:p>
                      <a:pPr indent="457200">
                        <a:spcAft>
                          <a:spcPts val="0"/>
                        </a:spcAft>
                      </a:pPr>
                      <a:r>
                        <a:rPr lang="en-GB" sz="2800" dirty="0">
                          <a:effectLst/>
                        </a:rPr>
                        <a:t> </a:t>
                      </a:r>
                    </a:p>
                    <a:p>
                      <a:pPr indent="457200">
                        <a:spcAft>
                          <a:spcPts val="0"/>
                        </a:spcAft>
                      </a:pPr>
                      <a:r>
                        <a:rPr lang="en-GB" sz="2800" dirty="0">
                          <a:effectLst/>
                        </a:rPr>
                        <a:t> </a:t>
                      </a:r>
                    </a:p>
                    <a:p>
                      <a:pPr indent="457200">
                        <a:spcAft>
                          <a:spcPts val="0"/>
                        </a:spcAft>
                      </a:pPr>
                      <a:r>
                        <a:rPr lang="en-GB" sz="2800" dirty="0">
                          <a:effectLst/>
                        </a:rPr>
                        <a:t> </a:t>
                      </a:r>
                      <a:endParaRPr lang="en-GB"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326" marR="45326" marT="0" marB="0"/>
                </a:tc>
                <a:extLst>
                  <a:ext uri="{0D108BD9-81ED-4DB2-BD59-A6C34878D82A}">
                    <a16:rowId xmlns:a16="http://schemas.microsoft.com/office/drawing/2014/main" val="3377261262"/>
                  </a:ext>
                </a:extLst>
              </a:tr>
              <a:tr h="1406638">
                <a:tc vMerge="1">
                  <a:txBody>
                    <a:bodyPr/>
                    <a:lstStyle/>
                    <a:p>
                      <a:endParaRPr lang="en-GB"/>
                    </a:p>
                  </a:txBody>
                  <a:tcPr/>
                </a:tc>
                <a:tc>
                  <a:txBody>
                    <a:bodyPr/>
                    <a:lstStyle/>
                    <a:p>
                      <a:pPr>
                        <a:spcAft>
                          <a:spcPts val="0"/>
                        </a:spcAft>
                      </a:pPr>
                      <a:r>
                        <a:rPr lang="en-GB" sz="2800" dirty="0">
                          <a:effectLst/>
                        </a:rPr>
                        <a:t>       Thinks</a:t>
                      </a:r>
                    </a:p>
                    <a:p>
                      <a:pPr>
                        <a:spcAft>
                          <a:spcPts val="0"/>
                        </a:spcAft>
                      </a:pPr>
                      <a:r>
                        <a:rPr lang="en-GB" sz="2800" dirty="0">
                          <a:effectLst/>
                        </a:rPr>
                        <a:t> </a:t>
                      </a:r>
                    </a:p>
                    <a:p>
                      <a:pPr>
                        <a:spcAft>
                          <a:spcPts val="0"/>
                        </a:spcAft>
                      </a:pPr>
                      <a:r>
                        <a:rPr lang="en-GB" sz="2800" dirty="0">
                          <a:effectLst/>
                        </a:rPr>
                        <a:t> </a:t>
                      </a:r>
                      <a:endParaRPr lang="en-GB"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326" marR="45326" marT="0" marB="0"/>
                </a:tc>
                <a:extLst>
                  <a:ext uri="{0D108BD9-81ED-4DB2-BD59-A6C34878D82A}">
                    <a16:rowId xmlns:a16="http://schemas.microsoft.com/office/drawing/2014/main" val="2612933956"/>
                  </a:ext>
                </a:extLst>
              </a:tr>
              <a:tr h="1060625">
                <a:tc>
                  <a:txBody>
                    <a:bodyPr/>
                    <a:lstStyle/>
                    <a:p>
                      <a:pPr>
                        <a:spcAft>
                          <a:spcPts val="0"/>
                        </a:spcAft>
                      </a:pPr>
                      <a:r>
                        <a:rPr lang="en-GB" sz="2800" dirty="0">
                          <a:effectLst/>
                        </a:rPr>
                        <a:t>Pain (obstacles, needs) </a:t>
                      </a:r>
                    </a:p>
                    <a:p>
                      <a:pPr>
                        <a:spcAft>
                          <a:spcPts val="0"/>
                        </a:spcAft>
                      </a:pPr>
                      <a:r>
                        <a:rPr lang="en-GB" sz="2800" dirty="0">
                          <a:effectLst/>
                        </a:rPr>
                        <a:t> </a:t>
                      </a:r>
                      <a:endParaRPr lang="en-GB"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326" marR="45326" marT="0" marB="0"/>
                </a:tc>
                <a:tc>
                  <a:txBody>
                    <a:bodyPr/>
                    <a:lstStyle/>
                    <a:p>
                      <a:pPr>
                        <a:spcAft>
                          <a:spcPts val="0"/>
                        </a:spcAft>
                      </a:pPr>
                      <a:r>
                        <a:rPr lang="en-GB" sz="2800" dirty="0">
                          <a:effectLst/>
                        </a:rPr>
                        <a:t>Gain (hopes, aspirations)</a:t>
                      </a:r>
                      <a:endParaRPr lang="en-GB"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326" marR="45326" marT="0" marB="0"/>
                </a:tc>
                <a:extLst>
                  <a:ext uri="{0D108BD9-81ED-4DB2-BD59-A6C34878D82A}">
                    <a16:rowId xmlns:a16="http://schemas.microsoft.com/office/drawing/2014/main" val="2444891651"/>
                  </a:ext>
                </a:extLst>
              </a:tr>
            </a:tbl>
          </a:graphicData>
        </a:graphic>
      </p:graphicFrame>
      <p:sp>
        <p:nvSpPr>
          <p:cNvPr id="3" name="Rectangle 1"/>
          <p:cNvSpPr>
            <a:spLocks noChangeArrowheads="1"/>
          </p:cNvSpPr>
          <p:nvPr/>
        </p:nvSpPr>
        <p:spPr bwMode="auto">
          <a:xfrm>
            <a:off x="960119" y="377843"/>
            <a:ext cx="2128141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Empathy Map</a:t>
            </a:r>
            <a:endParaRPr kumimoji="0" lang="en-GB" altLang="en-US" sz="28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34617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83030" y="50002"/>
            <a:ext cx="12845143" cy="9244962"/>
            <a:chOff x="-547741" y="159100"/>
            <a:chExt cx="13459624" cy="9244962"/>
          </a:xfrm>
        </p:grpSpPr>
        <p:sp>
          <p:nvSpPr>
            <p:cNvPr id="2" name="Rounded Rectangle 1"/>
            <p:cNvSpPr/>
            <p:nvPr/>
          </p:nvSpPr>
          <p:spPr>
            <a:xfrm>
              <a:off x="0" y="796835"/>
              <a:ext cx="12192001" cy="606116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 name="Rectangle 2"/>
            <p:cNvSpPr/>
            <p:nvPr/>
          </p:nvSpPr>
          <p:spPr>
            <a:xfrm>
              <a:off x="9193121" y="159100"/>
              <a:ext cx="2847703" cy="5486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solidFill>
                </a:rPr>
                <a:t>Empathy Map</a:t>
              </a:r>
              <a:endParaRPr lang="en-GB" sz="3000" dirty="0"/>
            </a:p>
          </p:txBody>
        </p:sp>
        <p:sp>
          <p:nvSpPr>
            <p:cNvPr id="4" name="Oval 3"/>
            <p:cNvSpPr/>
            <p:nvPr/>
          </p:nvSpPr>
          <p:spPr>
            <a:xfrm>
              <a:off x="5120642" y="2325190"/>
              <a:ext cx="1397727" cy="1306287"/>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132836" y="2843684"/>
              <a:ext cx="4987805" cy="402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518365" y="2901722"/>
              <a:ext cx="5673635" cy="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2836" y="5823557"/>
              <a:ext cx="12059165" cy="248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819504" y="3670666"/>
              <a:ext cx="24669" cy="318733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3854548" y="804121"/>
              <a:ext cx="1552976" cy="166325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209385" y="804122"/>
              <a:ext cx="1317759" cy="161847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048483" y="3417923"/>
              <a:ext cx="2241432" cy="236892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411495" y="3417923"/>
              <a:ext cx="2179031" cy="236892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068448" y="746764"/>
              <a:ext cx="2011680" cy="369332"/>
            </a:xfrm>
            <a:prstGeom prst="rect">
              <a:avLst/>
            </a:prstGeom>
            <a:noFill/>
          </p:spPr>
          <p:txBody>
            <a:bodyPr wrap="square" rtlCol="0">
              <a:spAutoFit/>
            </a:bodyPr>
            <a:lstStyle/>
            <a:p>
              <a:pPr algn="ctr"/>
              <a:r>
                <a:rPr lang="en-GB" b="1" dirty="0"/>
                <a:t>SEEING</a:t>
              </a:r>
            </a:p>
          </p:txBody>
        </p:sp>
        <p:sp>
          <p:nvSpPr>
            <p:cNvPr id="26" name="TextBox 25"/>
            <p:cNvSpPr txBox="1"/>
            <p:nvPr/>
          </p:nvSpPr>
          <p:spPr>
            <a:xfrm>
              <a:off x="4758067" y="775001"/>
              <a:ext cx="2011680" cy="369332"/>
            </a:xfrm>
            <a:prstGeom prst="rect">
              <a:avLst/>
            </a:prstGeom>
            <a:noFill/>
          </p:spPr>
          <p:txBody>
            <a:bodyPr wrap="square" rtlCol="0">
              <a:spAutoFit/>
            </a:bodyPr>
            <a:lstStyle/>
            <a:p>
              <a:pPr algn="ctr"/>
              <a:r>
                <a:rPr lang="en-GB" b="1" dirty="0"/>
                <a:t>NAME</a:t>
              </a:r>
            </a:p>
          </p:txBody>
        </p:sp>
        <p:sp>
          <p:nvSpPr>
            <p:cNvPr id="27" name="TextBox 26"/>
            <p:cNvSpPr txBox="1"/>
            <p:nvPr/>
          </p:nvSpPr>
          <p:spPr>
            <a:xfrm>
              <a:off x="729595" y="732845"/>
              <a:ext cx="3655932" cy="369332"/>
            </a:xfrm>
            <a:prstGeom prst="rect">
              <a:avLst/>
            </a:prstGeom>
            <a:noFill/>
          </p:spPr>
          <p:txBody>
            <a:bodyPr wrap="square" rtlCol="0">
              <a:spAutoFit/>
            </a:bodyPr>
            <a:lstStyle/>
            <a:p>
              <a:r>
                <a:rPr lang="en-GB" b="1" dirty="0"/>
                <a:t>HEARING</a:t>
              </a:r>
            </a:p>
          </p:txBody>
        </p:sp>
        <p:sp>
          <p:nvSpPr>
            <p:cNvPr id="28" name="TextBox 27"/>
            <p:cNvSpPr txBox="1"/>
            <p:nvPr/>
          </p:nvSpPr>
          <p:spPr>
            <a:xfrm>
              <a:off x="-531889" y="2843683"/>
              <a:ext cx="2011680" cy="369332"/>
            </a:xfrm>
            <a:prstGeom prst="rect">
              <a:avLst/>
            </a:prstGeom>
            <a:noFill/>
          </p:spPr>
          <p:txBody>
            <a:bodyPr wrap="square" rtlCol="0">
              <a:spAutoFit/>
            </a:bodyPr>
            <a:lstStyle/>
            <a:p>
              <a:pPr algn="ctr"/>
              <a:r>
                <a:rPr lang="en-GB" b="1" dirty="0"/>
                <a:t>DOING</a:t>
              </a:r>
            </a:p>
          </p:txBody>
        </p:sp>
        <p:sp>
          <p:nvSpPr>
            <p:cNvPr id="29" name="TextBox 28"/>
            <p:cNvSpPr txBox="1"/>
            <p:nvPr/>
          </p:nvSpPr>
          <p:spPr>
            <a:xfrm>
              <a:off x="10656277" y="2901719"/>
              <a:ext cx="2011680" cy="369332"/>
            </a:xfrm>
            <a:prstGeom prst="rect">
              <a:avLst/>
            </a:prstGeom>
            <a:noFill/>
          </p:spPr>
          <p:txBody>
            <a:bodyPr wrap="square" rtlCol="0">
              <a:spAutoFit/>
            </a:bodyPr>
            <a:lstStyle/>
            <a:p>
              <a:pPr algn="ctr"/>
              <a:r>
                <a:rPr lang="en-GB" b="1" dirty="0"/>
                <a:t>SAYING</a:t>
              </a:r>
            </a:p>
          </p:txBody>
        </p:sp>
        <p:sp>
          <p:nvSpPr>
            <p:cNvPr id="30" name="TextBox 29"/>
            <p:cNvSpPr txBox="1"/>
            <p:nvPr/>
          </p:nvSpPr>
          <p:spPr>
            <a:xfrm>
              <a:off x="2964595" y="5464172"/>
              <a:ext cx="2011680" cy="369332"/>
            </a:xfrm>
            <a:prstGeom prst="rect">
              <a:avLst/>
            </a:prstGeom>
            <a:noFill/>
          </p:spPr>
          <p:txBody>
            <a:bodyPr wrap="square" rtlCol="0">
              <a:spAutoFit/>
            </a:bodyPr>
            <a:lstStyle/>
            <a:p>
              <a:pPr algn="ctr"/>
              <a:r>
                <a:rPr lang="en-GB" b="1" dirty="0"/>
                <a:t>WORRIES</a:t>
              </a:r>
            </a:p>
          </p:txBody>
        </p:sp>
        <p:sp>
          <p:nvSpPr>
            <p:cNvPr id="31" name="TextBox 30"/>
            <p:cNvSpPr txBox="1"/>
            <p:nvPr/>
          </p:nvSpPr>
          <p:spPr>
            <a:xfrm>
              <a:off x="5289915" y="5495729"/>
              <a:ext cx="2011680" cy="369332"/>
            </a:xfrm>
            <a:prstGeom prst="rect">
              <a:avLst/>
            </a:prstGeom>
            <a:noFill/>
          </p:spPr>
          <p:txBody>
            <a:bodyPr wrap="square" rtlCol="0">
              <a:spAutoFit/>
            </a:bodyPr>
            <a:lstStyle/>
            <a:p>
              <a:pPr algn="ctr"/>
              <a:r>
                <a:rPr lang="en-GB" b="1" dirty="0"/>
                <a:t>HAPPY</a:t>
              </a:r>
            </a:p>
          </p:txBody>
        </p:sp>
        <p:sp>
          <p:nvSpPr>
            <p:cNvPr id="32" name="TextBox 31"/>
            <p:cNvSpPr txBox="1"/>
            <p:nvPr/>
          </p:nvSpPr>
          <p:spPr>
            <a:xfrm>
              <a:off x="-547741" y="5823554"/>
              <a:ext cx="2011680" cy="369332"/>
            </a:xfrm>
            <a:prstGeom prst="rect">
              <a:avLst/>
            </a:prstGeom>
            <a:noFill/>
          </p:spPr>
          <p:txBody>
            <a:bodyPr wrap="square" rtlCol="0">
              <a:spAutoFit/>
            </a:bodyPr>
            <a:lstStyle/>
            <a:p>
              <a:pPr algn="ctr"/>
              <a:r>
                <a:rPr lang="en-GB" b="1" dirty="0"/>
                <a:t>PAIN</a:t>
              </a:r>
            </a:p>
          </p:txBody>
        </p:sp>
        <p:sp>
          <p:nvSpPr>
            <p:cNvPr id="33" name="TextBox 32"/>
            <p:cNvSpPr txBox="1"/>
            <p:nvPr/>
          </p:nvSpPr>
          <p:spPr>
            <a:xfrm>
              <a:off x="10795777" y="5786845"/>
              <a:ext cx="2011680" cy="369332"/>
            </a:xfrm>
            <a:prstGeom prst="rect">
              <a:avLst/>
            </a:prstGeom>
            <a:noFill/>
          </p:spPr>
          <p:txBody>
            <a:bodyPr wrap="square" rtlCol="0">
              <a:spAutoFit/>
            </a:bodyPr>
            <a:lstStyle/>
            <a:p>
              <a:pPr algn="ctr"/>
              <a:r>
                <a:rPr lang="en-GB" b="1" dirty="0"/>
                <a:t>GAIN</a:t>
              </a:r>
            </a:p>
          </p:txBody>
        </p:sp>
        <p:sp>
          <p:nvSpPr>
            <p:cNvPr id="35" name="TextBox 34"/>
            <p:cNvSpPr txBox="1"/>
            <p:nvPr/>
          </p:nvSpPr>
          <p:spPr>
            <a:xfrm>
              <a:off x="352785" y="980064"/>
              <a:ext cx="4820195" cy="523220"/>
            </a:xfrm>
            <a:prstGeom prst="rect">
              <a:avLst/>
            </a:prstGeom>
            <a:noFill/>
          </p:spPr>
          <p:txBody>
            <a:bodyPr wrap="square" rtlCol="0">
              <a:spAutoFit/>
            </a:bodyPr>
            <a:lstStyle/>
            <a:p>
              <a:r>
                <a:rPr lang="en-GB" sz="1400" b="1" dirty="0"/>
                <a:t>What does this person hear from authority figures,</a:t>
              </a:r>
            </a:p>
            <a:p>
              <a:r>
                <a:rPr lang="en-GB" sz="1400" b="1" dirty="0"/>
                <a:t>the media, the public and family/friends?</a:t>
              </a:r>
            </a:p>
          </p:txBody>
        </p:sp>
        <p:sp>
          <p:nvSpPr>
            <p:cNvPr id="36" name="TextBox 35"/>
            <p:cNvSpPr txBox="1"/>
            <p:nvPr/>
          </p:nvSpPr>
          <p:spPr>
            <a:xfrm>
              <a:off x="8678853" y="985483"/>
              <a:ext cx="4030727" cy="307777"/>
            </a:xfrm>
            <a:prstGeom prst="rect">
              <a:avLst/>
            </a:prstGeom>
            <a:noFill/>
          </p:spPr>
          <p:txBody>
            <a:bodyPr wrap="square" rtlCol="0">
              <a:spAutoFit/>
            </a:bodyPr>
            <a:lstStyle/>
            <a:p>
              <a:r>
                <a:rPr lang="en-GB" sz="1400" b="1" dirty="0"/>
                <a:t>What does the person see around them?</a:t>
              </a:r>
            </a:p>
          </p:txBody>
        </p:sp>
        <p:sp>
          <p:nvSpPr>
            <p:cNvPr id="37" name="TextBox 36"/>
            <p:cNvSpPr txBox="1"/>
            <p:nvPr/>
          </p:nvSpPr>
          <p:spPr>
            <a:xfrm>
              <a:off x="9178587" y="3152069"/>
              <a:ext cx="3132404" cy="307777"/>
            </a:xfrm>
            <a:prstGeom prst="rect">
              <a:avLst/>
            </a:prstGeom>
            <a:noFill/>
          </p:spPr>
          <p:txBody>
            <a:bodyPr wrap="square" rtlCol="0">
              <a:spAutoFit/>
            </a:bodyPr>
            <a:lstStyle/>
            <a:p>
              <a:r>
                <a:rPr lang="en-GB" sz="1400" b="1" dirty="0"/>
                <a:t>What is the person’s attitude in public?</a:t>
              </a:r>
            </a:p>
          </p:txBody>
        </p:sp>
        <p:sp>
          <p:nvSpPr>
            <p:cNvPr id="38" name="TextBox 37"/>
            <p:cNvSpPr txBox="1"/>
            <p:nvPr/>
          </p:nvSpPr>
          <p:spPr>
            <a:xfrm>
              <a:off x="66557" y="3100732"/>
              <a:ext cx="4030727" cy="307777"/>
            </a:xfrm>
            <a:prstGeom prst="rect">
              <a:avLst/>
            </a:prstGeom>
            <a:noFill/>
          </p:spPr>
          <p:txBody>
            <a:bodyPr wrap="square" rtlCol="0">
              <a:spAutoFit/>
            </a:bodyPr>
            <a:lstStyle/>
            <a:p>
              <a:r>
                <a:rPr lang="en-GB" sz="1400" b="1" dirty="0"/>
                <a:t>What does the person spend their time doing?</a:t>
              </a:r>
            </a:p>
          </p:txBody>
        </p:sp>
        <p:sp>
          <p:nvSpPr>
            <p:cNvPr id="39" name="TextBox 38"/>
            <p:cNvSpPr txBox="1"/>
            <p:nvPr/>
          </p:nvSpPr>
          <p:spPr>
            <a:xfrm>
              <a:off x="9779479" y="6024120"/>
              <a:ext cx="3132404" cy="307777"/>
            </a:xfrm>
            <a:prstGeom prst="rect">
              <a:avLst/>
            </a:prstGeom>
            <a:noFill/>
          </p:spPr>
          <p:txBody>
            <a:bodyPr wrap="square" rtlCol="0">
              <a:spAutoFit/>
            </a:bodyPr>
            <a:lstStyle/>
            <a:p>
              <a:r>
                <a:rPr lang="en-GB" sz="1400" b="1" dirty="0"/>
                <a:t>What do they want and need?</a:t>
              </a:r>
            </a:p>
          </p:txBody>
        </p:sp>
        <p:sp>
          <p:nvSpPr>
            <p:cNvPr id="40" name="TextBox 39"/>
            <p:cNvSpPr txBox="1"/>
            <p:nvPr/>
          </p:nvSpPr>
          <p:spPr>
            <a:xfrm>
              <a:off x="132839" y="6039024"/>
              <a:ext cx="4030727" cy="307777"/>
            </a:xfrm>
            <a:prstGeom prst="rect">
              <a:avLst/>
            </a:prstGeom>
            <a:noFill/>
          </p:spPr>
          <p:txBody>
            <a:bodyPr wrap="square" rtlCol="0">
              <a:spAutoFit/>
            </a:bodyPr>
            <a:lstStyle/>
            <a:p>
              <a:r>
                <a:rPr lang="en-GB" sz="1400" dirty="0">
                  <a:solidFill>
                    <a:schemeClr val="bg1">
                      <a:lumMod val="75000"/>
                    </a:schemeClr>
                  </a:solidFill>
                </a:rPr>
                <a:t> </a:t>
              </a:r>
              <a:r>
                <a:rPr lang="en-GB" sz="1400" b="1" dirty="0"/>
                <a:t>What are their fears and frustrations?</a:t>
              </a:r>
            </a:p>
          </p:txBody>
        </p:sp>
        <p:sp>
          <p:nvSpPr>
            <p:cNvPr id="41" name="TextBox 40"/>
            <p:cNvSpPr txBox="1"/>
            <p:nvPr/>
          </p:nvSpPr>
          <p:spPr>
            <a:xfrm>
              <a:off x="8994321" y="9096285"/>
              <a:ext cx="3132404" cy="307777"/>
            </a:xfrm>
            <a:prstGeom prst="rect">
              <a:avLst/>
            </a:prstGeom>
            <a:noFill/>
          </p:spPr>
          <p:txBody>
            <a:bodyPr wrap="square" rtlCol="0">
              <a:spAutoFit/>
            </a:bodyPr>
            <a:lstStyle/>
            <a:p>
              <a:r>
                <a:rPr lang="en-GB" sz="1400" dirty="0">
                  <a:solidFill>
                    <a:schemeClr val="bg1">
                      <a:lumMod val="75000"/>
                    </a:schemeClr>
                  </a:solidFill>
                </a:rPr>
                <a:t>What is the person’s attitude in public?</a:t>
              </a:r>
              <a:endParaRPr lang="en-GB" sz="1400" dirty="0"/>
            </a:p>
          </p:txBody>
        </p:sp>
        <p:sp>
          <p:nvSpPr>
            <p:cNvPr id="44" name="TextBox 43"/>
            <p:cNvSpPr txBox="1"/>
            <p:nvPr/>
          </p:nvSpPr>
          <p:spPr>
            <a:xfrm>
              <a:off x="3433619" y="5285252"/>
              <a:ext cx="3132404" cy="307777"/>
            </a:xfrm>
            <a:prstGeom prst="rect">
              <a:avLst/>
            </a:prstGeom>
            <a:noFill/>
          </p:spPr>
          <p:txBody>
            <a:bodyPr wrap="square" rtlCol="0">
              <a:spAutoFit/>
            </a:bodyPr>
            <a:lstStyle/>
            <a:p>
              <a:r>
                <a:rPr lang="en-GB" sz="1400" b="1" dirty="0"/>
                <a:t>What causes them?</a:t>
              </a:r>
            </a:p>
          </p:txBody>
        </p:sp>
        <p:sp>
          <p:nvSpPr>
            <p:cNvPr id="46" name="TextBox 45"/>
            <p:cNvSpPr txBox="1"/>
            <p:nvPr/>
          </p:nvSpPr>
          <p:spPr>
            <a:xfrm>
              <a:off x="5916283" y="5285252"/>
              <a:ext cx="3132404" cy="307777"/>
            </a:xfrm>
            <a:prstGeom prst="rect">
              <a:avLst/>
            </a:prstGeom>
            <a:noFill/>
          </p:spPr>
          <p:txBody>
            <a:bodyPr wrap="square" rtlCol="0">
              <a:spAutoFit/>
            </a:bodyPr>
            <a:lstStyle/>
            <a:p>
              <a:r>
                <a:rPr lang="en-GB" sz="1400" b="1" dirty="0"/>
                <a:t>What makes them?</a:t>
              </a:r>
            </a:p>
          </p:txBody>
        </p:sp>
      </p:grpSp>
    </p:spTree>
    <p:extLst>
      <p:ext uri="{BB962C8B-B14F-4D97-AF65-F5344CB8AC3E}">
        <p14:creationId xmlns:p14="http://schemas.microsoft.com/office/powerpoint/2010/main" val="3524851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stretch>
            <a:fillRect/>
          </a:stretch>
        </p:blipFill>
        <p:spPr>
          <a:xfrm>
            <a:off x="2841171" y="365125"/>
            <a:ext cx="6019800" cy="6400801"/>
          </a:xfrm>
          <a:prstGeom prst="rect">
            <a:avLst/>
          </a:prstGeom>
        </p:spPr>
      </p:pic>
    </p:spTree>
    <p:extLst>
      <p:ext uri="{BB962C8B-B14F-4D97-AF65-F5344CB8AC3E}">
        <p14:creationId xmlns:p14="http://schemas.microsoft.com/office/powerpoint/2010/main" val="4117215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0690" y="126164"/>
            <a:ext cx="4645823" cy="7882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b="1" dirty="0">
              <a:solidFill>
                <a:schemeClr val="accent1"/>
              </a:solidFill>
              <a:cs typeface="Arial" panose="020B0604020202020204" pitchFamily="34" charset="0"/>
            </a:endParaRPr>
          </a:p>
        </p:txBody>
      </p:sp>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itle 1"/>
          <p:cNvSpPr>
            <a:spLocks noGrp="1"/>
          </p:cNvSpPr>
          <p:nvPr>
            <p:ph type="title"/>
          </p:nvPr>
        </p:nvSpPr>
        <p:spPr>
          <a:xfrm>
            <a:off x="838200" y="252748"/>
            <a:ext cx="10515600" cy="1325563"/>
          </a:xfrm>
        </p:spPr>
        <p:txBody>
          <a:bodyPr/>
          <a:lstStyle/>
          <a:p>
            <a:r>
              <a:rPr lang="en-GB" b="1" dirty="0">
                <a:solidFill>
                  <a:srgbClr val="00B0F0"/>
                </a:solidFill>
              </a:rPr>
              <a:t>Persona</a:t>
            </a:r>
          </a:p>
        </p:txBody>
      </p:sp>
      <p:sp>
        <p:nvSpPr>
          <p:cNvPr id="3" name="Content Placeholder 2"/>
          <p:cNvSpPr>
            <a:spLocks noGrp="1"/>
          </p:cNvSpPr>
          <p:nvPr>
            <p:ph idx="1"/>
          </p:nvPr>
        </p:nvSpPr>
        <p:spPr>
          <a:xfrm>
            <a:off x="838200" y="1825625"/>
            <a:ext cx="10515600" cy="4351338"/>
          </a:xfrm>
        </p:spPr>
        <p:txBody>
          <a:bodyPr/>
          <a:lstStyle/>
          <a:p>
            <a:pPr marL="0" indent="0">
              <a:buNone/>
            </a:pPr>
            <a:r>
              <a:rPr lang="en-GB" dirty="0"/>
              <a:t>Personas are fictitious characters created to represent different groups of people based on the views and experiences of the group. Personas are developed to represent young people and help practitioners to see how these young people will interact with their service.</a:t>
            </a:r>
          </a:p>
          <a:p>
            <a:endParaRPr lang="en-GB" dirty="0"/>
          </a:p>
          <a:p>
            <a:pPr marL="0" indent="0">
              <a:buNone/>
            </a:pPr>
            <a:r>
              <a:rPr lang="en-GB" dirty="0"/>
              <a:t>Personas encourage people to focus on the needs of the persona, rather than revert to their own personal opinions/biases. Personas provide an anonymous but believable character to focus on and design your service around.</a:t>
            </a:r>
          </a:p>
          <a:p>
            <a:endParaRPr lang="en-GB" dirty="0"/>
          </a:p>
        </p:txBody>
      </p:sp>
    </p:spTree>
    <p:extLst>
      <p:ext uri="{BB962C8B-B14F-4D97-AF65-F5344CB8AC3E}">
        <p14:creationId xmlns:p14="http://schemas.microsoft.com/office/powerpoint/2010/main" val="3102364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007" y="102075"/>
            <a:ext cx="11599805" cy="604487"/>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5400" dirty="0">
                <a:solidFill>
                  <a:schemeClr val="tx1"/>
                </a:solidFill>
              </a:rPr>
              <a:t>Persona</a:t>
            </a:r>
            <a:endParaRPr lang="en-GB" sz="5400" dirty="0"/>
          </a:p>
        </p:txBody>
      </p:sp>
      <p:grpSp>
        <p:nvGrpSpPr>
          <p:cNvPr id="2" name="Group 1"/>
          <p:cNvGrpSpPr/>
          <p:nvPr/>
        </p:nvGrpSpPr>
        <p:grpSpPr>
          <a:xfrm>
            <a:off x="418008" y="800837"/>
            <a:ext cx="3344107" cy="5887347"/>
            <a:chOff x="417996" y="799504"/>
            <a:chExt cx="2046615" cy="5535982"/>
          </a:xfrm>
        </p:grpSpPr>
        <p:sp>
          <p:nvSpPr>
            <p:cNvPr id="60" name="Rectangle 59"/>
            <p:cNvSpPr/>
            <p:nvPr/>
          </p:nvSpPr>
          <p:spPr>
            <a:xfrm>
              <a:off x="417996" y="3976159"/>
              <a:ext cx="2046607" cy="235932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67" name="Rectangle 66"/>
            <p:cNvSpPr/>
            <p:nvPr/>
          </p:nvSpPr>
          <p:spPr>
            <a:xfrm>
              <a:off x="418004" y="1123408"/>
              <a:ext cx="2046607" cy="587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72" name="Rectangle 71"/>
            <p:cNvSpPr/>
            <p:nvPr/>
          </p:nvSpPr>
          <p:spPr>
            <a:xfrm>
              <a:off x="418002" y="2035138"/>
              <a:ext cx="2046607" cy="16171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82" name="Rectangle 81"/>
            <p:cNvSpPr/>
            <p:nvPr/>
          </p:nvSpPr>
          <p:spPr>
            <a:xfrm>
              <a:off x="418000" y="799504"/>
              <a:ext cx="2046607" cy="32257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Name:</a:t>
              </a:r>
            </a:p>
          </p:txBody>
        </p:sp>
        <p:sp>
          <p:nvSpPr>
            <p:cNvPr id="28" name="Rectangle 27"/>
            <p:cNvSpPr/>
            <p:nvPr/>
          </p:nvSpPr>
          <p:spPr>
            <a:xfrm>
              <a:off x="418003" y="1702176"/>
              <a:ext cx="2046607" cy="32257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Age:</a:t>
              </a:r>
            </a:p>
          </p:txBody>
        </p:sp>
        <p:sp>
          <p:nvSpPr>
            <p:cNvPr id="29" name="Rectangle 28"/>
            <p:cNvSpPr/>
            <p:nvPr/>
          </p:nvSpPr>
          <p:spPr>
            <a:xfrm>
              <a:off x="417999" y="3647730"/>
              <a:ext cx="2046607" cy="32257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Draw your person:</a:t>
              </a:r>
            </a:p>
          </p:txBody>
        </p:sp>
      </p:grpSp>
      <p:grpSp>
        <p:nvGrpSpPr>
          <p:cNvPr id="31" name="Group 30"/>
          <p:cNvGrpSpPr/>
          <p:nvPr/>
        </p:nvGrpSpPr>
        <p:grpSpPr>
          <a:xfrm>
            <a:off x="3898370" y="1391395"/>
            <a:ext cx="3961076" cy="5296788"/>
            <a:chOff x="410991" y="862276"/>
            <a:chExt cx="2060620" cy="5638645"/>
          </a:xfrm>
        </p:grpSpPr>
        <p:sp>
          <p:nvSpPr>
            <p:cNvPr id="32" name="Rectangle 31"/>
            <p:cNvSpPr/>
            <p:nvPr/>
          </p:nvSpPr>
          <p:spPr>
            <a:xfrm>
              <a:off x="410991" y="3976168"/>
              <a:ext cx="2046607" cy="25247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33" name="Rectangle 32"/>
            <p:cNvSpPr/>
            <p:nvPr/>
          </p:nvSpPr>
          <p:spPr>
            <a:xfrm>
              <a:off x="410992" y="1123407"/>
              <a:ext cx="2060619" cy="587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34" name="Rectangle 33"/>
            <p:cNvSpPr/>
            <p:nvPr/>
          </p:nvSpPr>
          <p:spPr>
            <a:xfrm>
              <a:off x="410992" y="2035138"/>
              <a:ext cx="2053618" cy="16171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35" name="Rectangle 34"/>
            <p:cNvSpPr/>
            <p:nvPr/>
          </p:nvSpPr>
          <p:spPr>
            <a:xfrm>
              <a:off x="410991" y="862276"/>
              <a:ext cx="2060620" cy="259804"/>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Background:</a:t>
              </a:r>
            </a:p>
          </p:txBody>
        </p:sp>
        <p:sp>
          <p:nvSpPr>
            <p:cNvPr id="36" name="Rectangle 35"/>
            <p:cNvSpPr/>
            <p:nvPr/>
          </p:nvSpPr>
          <p:spPr>
            <a:xfrm>
              <a:off x="410992" y="1711233"/>
              <a:ext cx="2060619" cy="328429"/>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Career/Work life:</a:t>
              </a:r>
            </a:p>
          </p:txBody>
        </p:sp>
        <p:sp>
          <p:nvSpPr>
            <p:cNvPr id="37" name="Rectangle 36"/>
            <p:cNvSpPr/>
            <p:nvPr/>
          </p:nvSpPr>
          <p:spPr>
            <a:xfrm>
              <a:off x="410991" y="3640686"/>
              <a:ext cx="2046607" cy="32257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Personal life: What is their home life like?</a:t>
              </a:r>
            </a:p>
          </p:txBody>
        </p:sp>
      </p:grpSp>
      <p:sp>
        <p:nvSpPr>
          <p:cNvPr id="3" name="Rectangular Callout 2"/>
          <p:cNvSpPr/>
          <p:nvPr/>
        </p:nvSpPr>
        <p:spPr>
          <a:xfrm>
            <a:off x="4141141" y="93020"/>
            <a:ext cx="3448595" cy="1093613"/>
          </a:xfrm>
          <a:prstGeom prst="wedgeRectCallou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400" dirty="0">
                <a:solidFill>
                  <a:schemeClr val="tx1"/>
                </a:solidFill>
              </a:rPr>
              <a:t>Saying…..?</a:t>
            </a:r>
          </a:p>
        </p:txBody>
      </p:sp>
      <p:grpSp>
        <p:nvGrpSpPr>
          <p:cNvPr id="6" name="Group 5"/>
          <p:cNvGrpSpPr/>
          <p:nvPr/>
        </p:nvGrpSpPr>
        <p:grpSpPr>
          <a:xfrm>
            <a:off x="8009135" y="799812"/>
            <a:ext cx="4039856" cy="5873613"/>
            <a:chOff x="8098950" y="814570"/>
            <a:chExt cx="3931925" cy="5873613"/>
          </a:xfrm>
        </p:grpSpPr>
        <p:sp>
          <p:nvSpPr>
            <p:cNvPr id="46" name="Rectangle 45"/>
            <p:cNvSpPr/>
            <p:nvPr/>
          </p:nvSpPr>
          <p:spPr>
            <a:xfrm>
              <a:off x="8098970" y="4859383"/>
              <a:ext cx="3918841" cy="1828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47" name="Rectangle 46"/>
            <p:cNvSpPr/>
            <p:nvPr/>
          </p:nvSpPr>
          <p:spPr>
            <a:xfrm>
              <a:off x="8112066" y="1143878"/>
              <a:ext cx="3905743" cy="132339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48" name="Rectangle 47"/>
            <p:cNvSpPr/>
            <p:nvPr/>
          </p:nvSpPr>
          <p:spPr>
            <a:xfrm>
              <a:off x="8098969" y="2796577"/>
              <a:ext cx="3925048" cy="17197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49" name="Rectangle 48"/>
            <p:cNvSpPr/>
            <p:nvPr/>
          </p:nvSpPr>
          <p:spPr>
            <a:xfrm>
              <a:off x="8098950" y="814570"/>
              <a:ext cx="3931924" cy="343043"/>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What are their Interests</a:t>
              </a:r>
            </a:p>
          </p:txBody>
        </p:sp>
        <p:sp>
          <p:nvSpPr>
            <p:cNvPr id="50" name="Rectangle 49"/>
            <p:cNvSpPr/>
            <p:nvPr/>
          </p:nvSpPr>
          <p:spPr>
            <a:xfrm>
              <a:off x="8098969" y="2467269"/>
              <a:ext cx="3931906" cy="343043"/>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What is important to them?</a:t>
              </a:r>
            </a:p>
          </p:txBody>
        </p:sp>
        <p:sp>
          <p:nvSpPr>
            <p:cNvPr id="51" name="Rectangle 50"/>
            <p:cNvSpPr/>
            <p:nvPr/>
          </p:nvSpPr>
          <p:spPr>
            <a:xfrm>
              <a:off x="8098969" y="4516340"/>
              <a:ext cx="3918841" cy="343043"/>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What causes them major worries?</a:t>
              </a:r>
            </a:p>
          </p:txBody>
        </p:sp>
      </p:grpSp>
    </p:spTree>
    <p:extLst>
      <p:ext uri="{BB962C8B-B14F-4D97-AF65-F5344CB8AC3E}">
        <p14:creationId xmlns:p14="http://schemas.microsoft.com/office/powerpoint/2010/main" val="4288158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2301" y="178076"/>
            <a:ext cx="11762954" cy="5020783"/>
            <a:chOff x="245966" y="63203"/>
            <a:chExt cx="11762954" cy="6594320"/>
          </a:xfrm>
        </p:grpSpPr>
        <p:grpSp>
          <p:nvGrpSpPr>
            <p:cNvPr id="9" name="Group 8"/>
            <p:cNvGrpSpPr/>
            <p:nvPr/>
          </p:nvGrpSpPr>
          <p:grpSpPr>
            <a:xfrm>
              <a:off x="245966" y="63203"/>
              <a:ext cx="11762954" cy="6594320"/>
              <a:chOff x="441830" y="79104"/>
              <a:chExt cx="11554956" cy="6594320"/>
            </a:xfrm>
          </p:grpSpPr>
          <p:sp>
            <p:nvSpPr>
              <p:cNvPr id="4" name="Rectangle 3"/>
              <p:cNvSpPr/>
              <p:nvPr/>
            </p:nvSpPr>
            <p:spPr>
              <a:xfrm>
                <a:off x="441830" y="79104"/>
                <a:ext cx="9154661" cy="60448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rPr>
                  <a:t>Persona</a:t>
                </a:r>
                <a:endParaRPr lang="en-GB" sz="4400" dirty="0"/>
              </a:p>
            </p:txBody>
          </p:sp>
          <p:grpSp>
            <p:nvGrpSpPr>
              <p:cNvPr id="2" name="Group 1"/>
              <p:cNvGrpSpPr/>
              <p:nvPr/>
            </p:nvGrpSpPr>
            <p:grpSpPr>
              <a:xfrm>
                <a:off x="441851" y="786076"/>
                <a:ext cx="3344104" cy="1459007"/>
                <a:chOff x="417995" y="792833"/>
                <a:chExt cx="2046613" cy="708626"/>
              </a:xfrm>
            </p:grpSpPr>
            <p:sp>
              <p:nvSpPr>
                <p:cNvPr id="67" name="Rectangle 66"/>
                <p:cNvSpPr/>
                <p:nvPr/>
              </p:nvSpPr>
              <p:spPr>
                <a:xfrm>
                  <a:off x="418001" y="952776"/>
                  <a:ext cx="2046607" cy="1611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82" name="Rectangle 81"/>
                <p:cNvSpPr/>
                <p:nvPr/>
              </p:nvSpPr>
              <p:spPr>
                <a:xfrm>
                  <a:off x="417998" y="792833"/>
                  <a:ext cx="2046607" cy="16661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Name:</a:t>
                  </a:r>
                </a:p>
              </p:txBody>
            </p:sp>
            <p:sp>
              <p:nvSpPr>
                <p:cNvPr id="28" name="Rectangle 27"/>
                <p:cNvSpPr/>
                <p:nvPr/>
              </p:nvSpPr>
              <p:spPr>
                <a:xfrm>
                  <a:off x="1456967" y="1141415"/>
                  <a:ext cx="1007640" cy="15852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Stage/Year:</a:t>
                  </a:r>
                </a:p>
              </p:txBody>
            </p:sp>
            <p:sp>
              <p:nvSpPr>
                <p:cNvPr id="79" name="Rectangle 78"/>
                <p:cNvSpPr/>
                <p:nvPr/>
              </p:nvSpPr>
              <p:spPr>
                <a:xfrm>
                  <a:off x="1456967" y="1301354"/>
                  <a:ext cx="1007638" cy="200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80" name="Rectangle 79"/>
                <p:cNvSpPr/>
                <p:nvPr/>
              </p:nvSpPr>
              <p:spPr>
                <a:xfrm>
                  <a:off x="417995" y="1141415"/>
                  <a:ext cx="997604" cy="15852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Age:</a:t>
                  </a:r>
                </a:p>
              </p:txBody>
            </p:sp>
            <p:sp>
              <p:nvSpPr>
                <p:cNvPr id="81" name="Rectangle 80"/>
                <p:cNvSpPr/>
                <p:nvPr/>
              </p:nvSpPr>
              <p:spPr>
                <a:xfrm>
                  <a:off x="417995" y="1301353"/>
                  <a:ext cx="999750" cy="200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grpSp>
          <p:grpSp>
            <p:nvGrpSpPr>
              <p:cNvPr id="31" name="Group 30"/>
              <p:cNvGrpSpPr/>
              <p:nvPr/>
            </p:nvGrpSpPr>
            <p:grpSpPr>
              <a:xfrm>
                <a:off x="3898356" y="1199612"/>
                <a:ext cx="3934141" cy="3022528"/>
                <a:chOff x="410984" y="657546"/>
                <a:chExt cx="2046608" cy="3226594"/>
              </a:xfrm>
            </p:grpSpPr>
            <p:sp>
              <p:nvSpPr>
                <p:cNvPr id="64" name="Rectangle 63"/>
                <p:cNvSpPr/>
                <p:nvPr/>
              </p:nvSpPr>
              <p:spPr>
                <a:xfrm>
                  <a:off x="410985" y="1190213"/>
                  <a:ext cx="2046607" cy="26939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65" name="Rectangle 64"/>
                <p:cNvSpPr/>
                <p:nvPr/>
              </p:nvSpPr>
              <p:spPr>
                <a:xfrm>
                  <a:off x="410984" y="657546"/>
                  <a:ext cx="2046607" cy="5804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Background: </a:t>
                  </a:r>
                </a:p>
                <a:p>
                  <a:r>
                    <a:rPr lang="en-GB" sz="1400" b="1" dirty="0">
                      <a:solidFill>
                        <a:schemeClr val="tx1"/>
                      </a:solidFill>
                    </a:rPr>
                    <a:t>What is their home life like?</a:t>
                  </a:r>
                </a:p>
              </p:txBody>
            </p:sp>
          </p:grpSp>
          <p:sp>
            <p:nvSpPr>
              <p:cNvPr id="3" name="Rectangular Callout 2"/>
              <p:cNvSpPr/>
              <p:nvPr/>
            </p:nvSpPr>
            <p:spPr>
              <a:xfrm>
                <a:off x="4089451" y="189736"/>
                <a:ext cx="3448594" cy="852123"/>
              </a:xfrm>
              <a:prstGeom prst="wedgeRectCallou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a:solidFill>
                      <a:schemeClr val="tx1"/>
                    </a:solidFill>
                  </a:rPr>
                  <a:t>Saying…..?</a:t>
                </a:r>
              </a:p>
              <a:p>
                <a:r>
                  <a:rPr lang="en-GB" dirty="0">
                    <a:solidFill>
                      <a:schemeClr val="tx1"/>
                    </a:solidFill>
                  </a:rPr>
                  <a:t>Don’t know where I am</a:t>
                </a:r>
              </a:p>
            </p:txBody>
          </p:sp>
          <p:grpSp>
            <p:nvGrpSpPr>
              <p:cNvPr id="6" name="Group 5"/>
              <p:cNvGrpSpPr/>
              <p:nvPr/>
            </p:nvGrpSpPr>
            <p:grpSpPr>
              <a:xfrm>
                <a:off x="7952370" y="799811"/>
                <a:ext cx="4044416" cy="5873613"/>
                <a:chOff x="8094512" y="814570"/>
                <a:chExt cx="3936363" cy="5873613"/>
              </a:xfrm>
            </p:grpSpPr>
            <p:sp>
              <p:nvSpPr>
                <p:cNvPr id="46" name="Rectangle 45"/>
                <p:cNvSpPr/>
                <p:nvPr/>
              </p:nvSpPr>
              <p:spPr>
                <a:xfrm>
                  <a:off x="8098970" y="4859383"/>
                  <a:ext cx="3918841"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47" name="Rectangle 46"/>
                <p:cNvSpPr/>
                <p:nvPr/>
              </p:nvSpPr>
              <p:spPr>
                <a:xfrm>
                  <a:off x="8094512" y="1143878"/>
                  <a:ext cx="3923298" cy="1323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48" name="Rectangle 47"/>
                <p:cNvSpPr/>
                <p:nvPr/>
              </p:nvSpPr>
              <p:spPr>
                <a:xfrm>
                  <a:off x="8098969" y="2796577"/>
                  <a:ext cx="3925048" cy="1719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49" name="Rectangle 48"/>
                <p:cNvSpPr/>
                <p:nvPr/>
              </p:nvSpPr>
              <p:spPr>
                <a:xfrm>
                  <a:off x="8094512" y="814570"/>
                  <a:ext cx="3936362" cy="34304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What are their Interests</a:t>
                  </a:r>
                </a:p>
              </p:txBody>
            </p:sp>
            <p:sp>
              <p:nvSpPr>
                <p:cNvPr id="50" name="Rectangle 49"/>
                <p:cNvSpPr/>
                <p:nvPr/>
              </p:nvSpPr>
              <p:spPr>
                <a:xfrm>
                  <a:off x="8098969" y="2467269"/>
                  <a:ext cx="3931906" cy="34304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What is important to them?</a:t>
                  </a:r>
                </a:p>
              </p:txBody>
            </p:sp>
            <p:sp>
              <p:nvSpPr>
                <p:cNvPr id="51" name="Rectangle 50"/>
                <p:cNvSpPr/>
                <p:nvPr/>
              </p:nvSpPr>
              <p:spPr>
                <a:xfrm>
                  <a:off x="8098969" y="4516340"/>
                  <a:ext cx="3925048" cy="34304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rPr>
                    <a:t>What causes them major worries?</a:t>
                  </a:r>
                </a:p>
              </p:txBody>
            </p:sp>
          </p:grpSp>
          <p:sp>
            <p:nvSpPr>
              <p:cNvPr id="41" name="TextBox 40"/>
              <p:cNvSpPr txBox="1"/>
              <p:nvPr/>
            </p:nvSpPr>
            <p:spPr>
              <a:xfrm>
                <a:off x="8009136" y="1147236"/>
                <a:ext cx="3686949" cy="1212706"/>
              </a:xfrm>
              <a:prstGeom prst="rect">
                <a:avLst/>
              </a:prstGeom>
              <a:noFill/>
            </p:spPr>
            <p:txBody>
              <a:bodyPr wrap="square" rtlCol="0">
                <a:spAutoFit/>
              </a:bodyPr>
              <a:lstStyle/>
              <a:p>
                <a:r>
                  <a:rPr lang="en-GB" sz="1200" dirty="0"/>
                  <a:t>Construction</a:t>
                </a:r>
              </a:p>
              <a:p>
                <a:r>
                  <a:rPr lang="en-GB" sz="1200" dirty="0"/>
                  <a:t>Wants to work as a joiner</a:t>
                </a:r>
              </a:p>
              <a:p>
                <a:r>
                  <a:rPr lang="en-GB" sz="1200" dirty="0"/>
                  <a:t>Likes to work on practical tasks</a:t>
                </a:r>
              </a:p>
              <a:p>
                <a:endParaRPr lang="en-GB" dirty="0"/>
              </a:p>
            </p:txBody>
          </p:sp>
          <p:sp>
            <p:nvSpPr>
              <p:cNvPr id="42" name="TextBox 41"/>
              <p:cNvSpPr txBox="1"/>
              <p:nvPr/>
            </p:nvSpPr>
            <p:spPr>
              <a:xfrm>
                <a:off x="7952370" y="2812622"/>
                <a:ext cx="4030993" cy="1455247"/>
              </a:xfrm>
              <a:prstGeom prst="rect">
                <a:avLst/>
              </a:prstGeom>
              <a:noFill/>
            </p:spPr>
            <p:txBody>
              <a:bodyPr wrap="square" rtlCol="0">
                <a:spAutoFit/>
              </a:bodyPr>
              <a:lstStyle/>
              <a:p>
                <a:r>
                  <a:rPr lang="en-GB" sz="1200" dirty="0"/>
                  <a:t>Working and earning money</a:t>
                </a:r>
              </a:p>
              <a:p>
                <a:r>
                  <a:rPr lang="en-GB" sz="1200" dirty="0"/>
                  <a:t>Wants to travel</a:t>
                </a:r>
              </a:p>
              <a:p>
                <a:r>
                  <a:rPr lang="en-GB" sz="1200" dirty="0"/>
                  <a:t>Wants a good job</a:t>
                </a:r>
              </a:p>
              <a:p>
                <a:r>
                  <a:rPr lang="en-GB" sz="1200" dirty="0"/>
                  <a:t>Doing well in the Foundation Apprenticeship course</a:t>
                </a:r>
              </a:p>
              <a:p>
                <a:endParaRPr lang="en-GB" dirty="0"/>
              </a:p>
            </p:txBody>
          </p:sp>
          <p:sp>
            <p:nvSpPr>
              <p:cNvPr id="43" name="TextBox 42"/>
              <p:cNvSpPr txBox="1"/>
              <p:nvPr/>
            </p:nvSpPr>
            <p:spPr>
              <a:xfrm>
                <a:off x="7968037" y="4861693"/>
                <a:ext cx="3686948" cy="1091435"/>
              </a:xfrm>
              <a:prstGeom prst="rect">
                <a:avLst/>
              </a:prstGeom>
              <a:noFill/>
            </p:spPr>
            <p:txBody>
              <a:bodyPr wrap="square" rtlCol="0">
                <a:spAutoFit/>
              </a:bodyPr>
              <a:lstStyle/>
              <a:p>
                <a:r>
                  <a:rPr lang="en-GB" sz="1200" dirty="0"/>
                  <a:t>What are her options after school?</a:t>
                </a:r>
              </a:p>
              <a:p>
                <a:r>
                  <a:rPr lang="en-GB" sz="1200" dirty="0"/>
                  <a:t>No help from school on her career path</a:t>
                </a:r>
              </a:p>
              <a:p>
                <a:r>
                  <a:rPr lang="en-GB" sz="1200" dirty="0"/>
                  <a:t>Not sure about staying on</a:t>
                </a:r>
              </a:p>
              <a:p>
                <a:r>
                  <a:rPr lang="en-GB" sz="1200" dirty="0"/>
                  <a:t>Unclear about subject choices</a:t>
                </a:r>
              </a:p>
            </p:txBody>
          </p:sp>
          <p:sp>
            <p:nvSpPr>
              <p:cNvPr id="5" name="Rectangle 4"/>
              <p:cNvSpPr/>
              <p:nvPr/>
            </p:nvSpPr>
            <p:spPr>
              <a:xfrm>
                <a:off x="3850038" y="1752596"/>
                <a:ext cx="3941185" cy="2304140"/>
              </a:xfrm>
              <a:prstGeom prst="rect">
                <a:avLst/>
              </a:prstGeom>
            </p:spPr>
            <p:txBody>
              <a:bodyPr wrap="square">
                <a:spAutoFit/>
              </a:bodyPr>
              <a:lstStyle/>
              <a:p>
                <a:r>
                  <a:rPr lang="en-GB" sz="1200" dirty="0"/>
                  <a:t>Mum works PT and unsociable hours</a:t>
                </a:r>
              </a:p>
              <a:p>
                <a:r>
                  <a:rPr lang="en-GB" sz="1200" dirty="0"/>
                  <a:t>Can struggle in classes due to dyslexia</a:t>
                </a:r>
              </a:p>
              <a:p>
                <a:r>
                  <a:rPr lang="en-GB" sz="1200" dirty="0"/>
                  <a:t>1 younger sister </a:t>
                </a:r>
              </a:p>
              <a:p>
                <a:r>
                  <a:rPr lang="en-GB" sz="1200" dirty="0"/>
                  <a:t>1 older brother</a:t>
                </a:r>
              </a:p>
              <a:p>
                <a:r>
                  <a:rPr lang="en-GB" sz="1200" dirty="0"/>
                  <a:t>Not around when they come home.</a:t>
                </a:r>
              </a:p>
              <a:p>
                <a:r>
                  <a:rPr lang="en-GB" sz="1200" dirty="0"/>
                  <a:t>Eva looks after her sister and her brother</a:t>
                </a:r>
              </a:p>
              <a:p>
                <a:r>
                  <a:rPr lang="en-GB" sz="1200" dirty="0"/>
                  <a:t>Makes breakfast and dinner for them</a:t>
                </a:r>
              </a:p>
              <a:p>
                <a:r>
                  <a:rPr lang="en-GB" sz="1200" dirty="0"/>
                  <a:t>Organises the house</a:t>
                </a:r>
              </a:p>
              <a:p>
                <a:r>
                  <a:rPr lang="en-GB" sz="1200" dirty="0"/>
                  <a:t>Needs to travel on bus for FA course</a:t>
                </a:r>
              </a:p>
            </p:txBody>
          </p:sp>
          <p:sp>
            <p:nvSpPr>
              <p:cNvPr id="97" name="Rectangle 96"/>
              <p:cNvSpPr/>
              <p:nvPr/>
            </p:nvSpPr>
            <p:spPr>
              <a:xfrm>
                <a:off x="508999" y="3056461"/>
                <a:ext cx="1325527" cy="1576518"/>
              </a:xfrm>
              <a:prstGeom prst="rect">
                <a:avLst/>
              </a:prstGeom>
            </p:spPr>
            <p:txBody>
              <a:bodyPr wrap="square">
                <a:spAutoFit/>
              </a:bodyPr>
              <a:lstStyle/>
              <a:p>
                <a:r>
                  <a:rPr lang="en-GB" sz="1200" dirty="0"/>
                  <a:t>English</a:t>
                </a:r>
              </a:p>
              <a:p>
                <a:r>
                  <a:rPr lang="en-GB" sz="1200" dirty="0"/>
                  <a:t>Maths</a:t>
                </a:r>
              </a:p>
              <a:p>
                <a:r>
                  <a:rPr lang="en-GB" sz="1200" dirty="0"/>
                  <a:t>Spanish</a:t>
                </a:r>
              </a:p>
              <a:p>
                <a:r>
                  <a:rPr lang="en-GB" sz="1200" dirty="0"/>
                  <a:t>French</a:t>
                </a:r>
              </a:p>
              <a:p>
                <a:r>
                  <a:rPr lang="en-GB" sz="1200" dirty="0"/>
                  <a:t>Science</a:t>
                </a:r>
              </a:p>
              <a:p>
                <a:r>
                  <a:rPr lang="en-GB" sz="1200" dirty="0"/>
                  <a:t>Humanities</a:t>
                </a:r>
              </a:p>
            </p:txBody>
          </p:sp>
          <p:sp>
            <p:nvSpPr>
              <p:cNvPr id="98" name="Rectangle 97"/>
              <p:cNvSpPr/>
              <p:nvPr/>
            </p:nvSpPr>
            <p:spPr>
              <a:xfrm>
                <a:off x="1965453" y="3032011"/>
                <a:ext cx="1542386" cy="1091435"/>
              </a:xfrm>
              <a:prstGeom prst="rect">
                <a:avLst/>
              </a:prstGeom>
            </p:spPr>
            <p:txBody>
              <a:bodyPr wrap="square">
                <a:spAutoFit/>
              </a:bodyPr>
              <a:lstStyle/>
              <a:p>
                <a:r>
                  <a:rPr lang="en-GB" sz="1200" dirty="0"/>
                  <a:t>ICT</a:t>
                </a:r>
              </a:p>
              <a:p>
                <a:r>
                  <a:rPr lang="en-GB" sz="1200" dirty="0"/>
                  <a:t>Technologies</a:t>
                </a:r>
              </a:p>
              <a:p>
                <a:r>
                  <a:rPr lang="en-GB" sz="1200" dirty="0"/>
                  <a:t>Expressive Arts</a:t>
                </a:r>
              </a:p>
              <a:p>
                <a:r>
                  <a:rPr lang="en-GB" sz="1200" dirty="0"/>
                  <a:t>PE</a:t>
                </a:r>
              </a:p>
            </p:txBody>
          </p:sp>
          <p:sp>
            <p:nvSpPr>
              <p:cNvPr id="99" name="Rectangle 98"/>
              <p:cNvSpPr/>
              <p:nvPr/>
            </p:nvSpPr>
            <p:spPr>
              <a:xfrm>
                <a:off x="506084" y="4985074"/>
                <a:ext cx="2581176" cy="1576518"/>
              </a:xfrm>
              <a:prstGeom prst="rect">
                <a:avLst/>
              </a:prstGeom>
            </p:spPr>
            <p:txBody>
              <a:bodyPr wrap="square">
                <a:spAutoFit/>
              </a:bodyPr>
              <a:lstStyle/>
              <a:p>
                <a:r>
                  <a:rPr lang="en-GB" sz="1200" dirty="0"/>
                  <a:t>English</a:t>
                </a:r>
              </a:p>
              <a:p>
                <a:r>
                  <a:rPr lang="en-GB" sz="1200" dirty="0"/>
                  <a:t>Maths</a:t>
                </a:r>
              </a:p>
              <a:p>
                <a:r>
                  <a:rPr lang="en-GB" sz="1200" dirty="0"/>
                  <a:t>Physics</a:t>
                </a:r>
              </a:p>
              <a:p>
                <a:r>
                  <a:rPr lang="en-GB" sz="1200" dirty="0"/>
                  <a:t>Woodwork</a:t>
                </a:r>
              </a:p>
              <a:p>
                <a:r>
                  <a:rPr lang="en-GB" sz="1200" dirty="0"/>
                  <a:t>Design Technology</a:t>
                </a:r>
              </a:p>
              <a:p>
                <a:r>
                  <a:rPr lang="en-GB" sz="1200" dirty="0"/>
                  <a:t>Foundation Apprenticeship</a:t>
                </a:r>
              </a:p>
            </p:txBody>
          </p:sp>
          <p:sp>
            <p:nvSpPr>
              <p:cNvPr id="101" name="TextBox 100"/>
              <p:cNvSpPr txBox="1"/>
              <p:nvPr/>
            </p:nvSpPr>
            <p:spPr>
              <a:xfrm>
                <a:off x="3887267" y="5781532"/>
                <a:ext cx="3686949" cy="848894"/>
              </a:xfrm>
              <a:prstGeom prst="rect">
                <a:avLst/>
              </a:prstGeom>
              <a:noFill/>
            </p:spPr>
            <p:txBody>
              <a:bodyPr wrap="square" rtlCol="0">
                <a:spAutoFit/>
              </a:bodyPr>
              <a:lstStyle/>
              <a:p>
                <a:r>
                  <a:rPr lang="en-GB" sz="1200" dirty="0"/>
                  <a:t>Construction</a:t>
                </a:r>
              </a:p>
              <a:p>
                <a:r>
                  <a:rPr lang="en-GB" sz="1200" dirty="0"/>
                  <a:t>Wants to work as a joiner</a:t>
                </a:r>
              </a:p>
              <a:p>
                <a:r>
                  <a:rPr lang="en-GB" sz="1200" dirty="0"/>
                  <a:t>Modern Apprenticeship</a:t>
                </a:r>
              </a:p>
            </p:txBody>
          </p:sp>
          <p:sp>
            <p:nvSpPr>
              <p:cNvPr id="102" name="TextBox 101"/>
              <p:cNvSpPr txBox="1"/>
              <p:nvPr/>
            </p:nvSpPr>
            <p:spPr>
              <a:xfrm>
                <a:off x="3906511" y="4679169"/>
                <a:ext cx="3814476" cy="606353"/>
              </a:xfrm>
              <a:prstGeom prst="rect">
                <a:avLst/>
              </a:prstGeom>
              <a:noFill/>
            </p:spPr>
            <p:txBody>
              <a:bodyPr wrap="square" rtlCol="0">
                <a:spAutoFit/>
              </a:bodyPr>
              <a:lstStyle/>
              <a:p>
                <a:r>
                  <a:rPr lang="en-GB" sz="1200" dirty="0"/>
                  <a:t>Hoping to be placed in the construction sector during her FA course</a:t>
                </a:r>
              </a:p>
            </p:txBody>
          </p:sp>
        </p:grpSp>
        <p:sp>
          <p:nvSpPr>
            <p:cNvPr id="69" name="TextBox 68"/>
            <p:cNvSpPr txBox="1"/>
            <p:nvPr/>
          </p:nvSpPr>
          <p:spPr>
            <a:xfrm>
              <a:off x="245987" y="1080740"/>
              <a:ext cx="1455465" cy="404236"/>
            </a:xfrm>
            <a:prstGeom prst="rect">
              <a:avLst/>
            </a:prstGeom>
            <a:noFill/>
          </p:spPr>
          <p:txBody>
            <a:bodyPr wrap="square" rtlCol="0">
              <a:spAutoFit/>
            </a:bodyPr>
            <a:lstStyle/>
            <a:p>
              <a:r>
                <a:rPr lang="en-GB" sz="1400" dirty="0"/>
                <a:t>Eva</a:t>
              </a:r>
            </a:p>
          </p:txBody>
        </p:sp>
        <p:sp>
          <p:nvSpPr>
            <p:cNvPr id="70" name="TextBox 69"/>
            <p:cNvSpPr txBox="1"/>
            <p:nvPr/>
          </p:nvSpPr>
          <p:spPr>
            <a:xfrm>
              <a:off x="274715" y="1844813"/>
              <a:ext cx="513210" cy="444658"/>
            </a:xfrm>
            <a:prstGeom prst="rect">
              <a:avLst/>
            </a:prstGeom>
            <a:noFill/>
          </p:spPr>
          <p:txBody>
            <a:bodyPr wrap="square" rtlCol="0">
              <a:spAutoFit/>
            </a:bodyPr>
            <a:lstStyle/>
            <a:p>
              <a:r>
                <a:rPr lang="en-GB" sz="1600" dirty="0"/>
                <a:t>16</a:t>
              </a:r>
            </a:p>
          </p:txBody>
        </p:sp>
        <p:sp>
          <p:nvSpPr>
            <p:cNvPr id="71" name="TextBox 70"/>
            <p:cNvSpPr txBox="1"/>
            <p:nvPr/>
          </p:nvSpPr>
          <p:spPr>
            <a:xfrm>
              <a:off x="2030985" y="1838512"/>
              <a:ext cx="513210" cy="444658"/>
            </a:xfrm>
            <a:prstGeom prst="rect">
              <a:avLst/>
            </a:prstGeom>
            <a:noFill/>
          </p:spPr>
          <p:txBody>
            <a:bodyPr wrap="square" rtlCol="0">
              <a:spAutoFit/>
            </a:bodyPr>
            <a:lstStyle/>
            <a:p>
              <a:r>
                <a:rPr lang="en-GB" sz="1600" dirty="0" err="1"/>
                <a:t>S5</a:t>
              </a:r>
              <a:endParaRPr lang="en-GB" sz="1600" dirty="0"/>
            </a:p>
          </p:txBody>
        </p:sp>
        <p:grpSp>
          <p:nvGrpSpPr>
            <p:cNvPr id="83" name="Group 82"/>
            <p:cNvGrpSpPr/>
            <p:nvPr/>
          </p:nvGrpSpPr>
          <p:grpSpPr>
            <a:xfrm>
              <a:off x="245966" y="2331664"/>
              <a:ext cx="7530292" cy="4325859"/>
              <a:chOff x="318051" y="1072288"/>
              <a:chExt cx="7400597" cy="3979072"/>
            </a:xfrm>
          </p:grpSpPr>
          <p:sp>
            <p:nvSpPr>
              <p:cNvPr id="85" name="Rectangle 84"/>
              <p:cNvSpPr/>
              <p:nvPr/>
            </p:nvSpPr>
            <p:spPr>
              <a:xfrm>
                <a:off x="3776193" y="3929092"/>
                <a:ext cx="3924885" cy="2955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Career</a:t>
                </a:r>
                <a:r>
                  <a:rPr lang="en-GB" sz="1600" b="1" dirty="0">
                    <a:solidFill>
                      <a:schemeClr val="tx1"/>
                    </a:solidFill>
                  </a:rPr>
                  <a:t> </a:t>
                </a:r>
                <a:r>
                  <a:rPr lang="en-GB" sz="1400" b="1" dirty="0">
                    <a:solidFill>
                      <a:schemeClr val="tx1"/>
                    </a:solidFill>
                  </a:rPr>
                  <a:t>Aspiration:</a:t>
                </a:r>
              </a:p>
            </p:txBody>
          </p:sp>
          <p:sp>
            <p:nvSpPr>
              <p:cNvPr id="86" name="Rectangle 85"/>
              <p:cNvSpPr/>
              <p:nvPr/>
            </p:nvSpPr>
            <p:spPr>
              <a:xfrm>
                <a:off x="3776193" y="4224631"/>
                <a:ext cx="3924885" cy="826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87" name="Rectangle 86"/>
              <p:cNvSpPr/>
              <p:nvPr/>
            </p:nvSpPr>
            <p:spPr>
              <a:xfrm>
                <a:off x="318051" y="3537926"/>
                <a:ext cx="3322537" cy="15134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sp>
            <p:nvSpPr>
              <p:cNvPr id="88" name="Rectangle 87"/>
              <p:cNvSpPr/>
              <p:nvPr/>
            </p:nvSpPr>
            <p:spPr>
              <a:xfrm>
                <a:off x="318051" y="1072288"/>
                <a:ext cx="3328168" cy="33129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Learner Journey</a:t>
                </a:r>
              </a:p>
            </p:txBody>
          </p:sp>
          <p:sp>
            <p:nvSpPr>
              <p:cNvPr id="89" name="Rectangle 88"/>
              <p:cNvSpPr/>
              <p:nvPr/>
            </p:nvSpPr>
            <p:spPr>
              <a:xfrm>
                <a:off x="318051" y="1728270"/>
                <a:ext cx="3328167" cy="14662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a:p>
            </p:txBody>
          </p:sp>
          <p:sp>
            <p:nvSpPr>
              <p:cNvPr id="91" name="Rectangle 90"/>
              <p:cNvSpPr/>
              <p:nvPr/>
            </p:nvSpPr>
            <p:spPr>
              <a:xfrm>
                <a:off x="318051" y="3235726"/>
                <a:ext cx="3322537" cy="29828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Senior Phase Subjects</a:t>
                </a:r>
              </a:p>
            </p:txBody>
          </p:sp>
          <p:sp>
            <p:nvSpPr>
              <p:cNvPr id="92" name="Rectangle 91"/>
              <p:cNvSpPr/>
              <p:nvPr/>
            </p:nvSpPr>
            <p:spPr>
              <a:xfrm>
                <a:off x="318051" y="1450698"/>
                <a:ext cx="3328168" cy="27894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Broad General Education Subjects</a:t>
                </a:r>
              </a:p>
            </p:txBody>
          </p:sp>
          <p:sp>
            <p:nvSpPr>
              <p:cNvPr id="93" name="Rectangle 92"/>
              <p:cNvSpPr/>
              <p:nvPr/>
            </p:nvSpPr>
            <p:spPr>
              <a:xfrm>
                <a:off x="3769123" y="2868751"/>
                <a:ext cx="3949525" cy="28819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Work Placement</a:t>
                </a:r>
              </a:p>
            </p:txBody>
          </p:sp>
          <p:sp>
            <p:nvSpPr>
              <p:cNvPr id="96" name="Rectangle 95"/>
              <p:cNvSpPr/>
              <p:nvPr/>
            </p:nvSpPr>
            <p:spPr>
              <a:xfrm>
                <a:off x="3771575" y="3156944"/>
                <a:ext cx="3947073" cy="661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p>
            </p:txBody>
          </p:sp>
        </p:grpSp>
      </p:grpSp>
      <p:sp>
        <p:nvSpPr>
          <p:cNvPr id="103" name="Rectangle 102"/>
          <p:cNvSpPr/>
          <p:nvPr/>
        </p:nvSpPr>
        <p:spPr>
          <a:xfrm>
            <a:off x="9690901" y="171802"/>
            <a:ext cx="2290689" cy="466517"/>
          </a:xfrm>
          <a:prstGeom prst="rect">
            <a:avLst/>
          </a:prstGeom>
          <a:blipFill>
            <a:blip r:embed="rId2"/>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tx1"/>
                </a:solidFill>
              </a:ln>
              <a:solidFill>
                <a:schemeClr val="tx1"/>
              </a:solidFill>
            </a:endParaRPr>
          </a:p>
        </p:txBody>
      </p:sp>
      <p:sp>
        <p:nvSpPr>
          <p:cNvPr id="52" name="Rectangle 51"/>
          <p:cNvSpPr/>
          <p:nvPr/>
        </p:nvSpPr>
        <p:spPr>
          <a:xfrm>
            <a:off x="3872022" y="5321428"/>
            <a:ext cx="3993668" cy="2446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Intervention Timeline</a:t>
            </a:r>
          </a:p>
        </p:txBody>
      </p:sp>
      <p:graphicFrame>
        <p:nvGraphicFramePr>
          <p:cNvPr id="8" name="Table 7"/>
          <p:cNvGraphicFramePr>
            <a:graphicFrameLocks noGrp="1"/>
          </p:cNvGraphicFramePr>
          <p:nvPr/>
        </p:nvGraphicFramePr>
        <p:xfrm>
          <a:off x="232301" y="5633022"/>
          <a:ext cx="11749289" cy="1171338"/>
        </p:xfrm>
        <a:graphic>
          <a:graphicData uri="http://schemas.openxmlformats.org/drawingml/2006/table">
            <a:tbl>
              <a:tblPr firstRow="1" bandRow="1">
                <a:tableStyleId>{5C22544A-7EE6-4342-B048-85BDC9FD1C3A}</a:tableStyleId>
              </a:tblPr>
              <a:tblGrid>
                <a:gridCol w="2349858">
                  <a:extLst>
                    <a:ext uri="{9D8B030D-6E8A-4147-A177-3AD203B41FA5}">
                      <a16:colId xmlns:a16="http://schemas.microsoft.com/office/drawing/2014/main" val="2334364726"/>
                    </a:ext>
                  </a:extLst>
                </a:gridCol>
                <a:gridCol w="2349858">
                  <a:extLst>
                    <a:ext uri="{9D8B030D-6E8A-4147-A177-3AD203B41FA5}">
                      <a16:colId xmlns:a16="http://schemas.microsoft.com/office/drawing/2014/main" val="370735373"/>
                    </a:ext>
                  </a:extLst>
                </a:gridCol>
                <a:gridCol w="2349858">
                  <a:extLst>
                    <a:ext uri="{9D8B030D-6E8A-4147-A177-3AD203B41FA5}">
                      <a16:colId xmlns:a16="http://schemas.microsoft.com/office/drawing/2014/main" val="1796735057"/>
                    </a:ext>
                  </a:extLst>
                </a:gridCol>
                <a:gridCol w="2470625">
                  <a:extLst>
                    <a:ext uri="{9D8B030D-6E8A-4147-A177-3AD203B41FA5}">
                      <a16:colId xmlns:a16="http://schemas.microsoft.com/office/drawing/2014/main" val="338875941"/>
                    </a:ext>
                  </a:extLst>
                </a:gridCol>
                <a:gridCol w="2229090">
                  <a:extLst>
                    <a:ext uri="{9D8B030D-6E8A-4147-A177-3AD203B41FA5}">
                      <a16:colId xmlns:a16="http://schemas.microsoft.com/office/drawing/2014/main" val="3655613816"/>
                    </a:ext>
                  </a:extLst>
                </a:gridCol>
              </a:tblGrid>
              <a:tr h="307976">
                <a:tc>
                  <a:txBody>
                    <a:bodyPr/>
                    <a:lstStyle/>
                    <a:p>
                      <a:pPr algn="ctr"/>
                      <a:r>
                        <a:rPr lang="en-GB" sz="1400" dirty="0" err="1">
                          <a:solidFill>
                            <a:schemeClr val="tx1"/>
                          </a:solidFill>
                        </a:rPr>
                        <a:t>EY</a:t>
                      </a:r>
                      <a:r>
                        <a:rPr lang="en-GB" sz="1400" dirty="0">
                          <a:solidFill>
                            <a:schemeClr val="tx1"/>
                          </a:solidFill>
                        </a:rPr>
                        <a:t>-Primary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GB" sz="1400" dirty="0">
                          <a:solidFill>
                            <a:schemeClr val="tx1"/>
                          </a:solidFill>
                        </a:rPr>
                        <a:t>Primary-Secondary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GB" sz="1400" dirty="0" err="1">
                          <a:solidFill>
                            <a:schemeClr val="tx1"/>
                          </a:solidFill>
                        </a:rPr>
                        <a:t>BGE</a:t>
                      </a:r>
                      <a:r>
                        <a:rPr lang="en-GB" sz="1400" dirty="0">
                          <a:solidFill>
                            <a:schemeClr val="tx1"/>
                          </a:solidFill>
                        </a:rPr>
                        <a:t>-Senior 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GB" sz="1400" dirty="0">
                          <a:solidFill>
                            <a:schemeClr val="tx1"/>
                          </a:solidFill>
                        </a:rPr>
                        <a:t>Work 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GB" sz="1400" dirty="0">
                          <a:solidFill>
                            <a:schemeClr val="tx1"/>
                          </a:solidFill>
                        </a:rPr>
                        <a:t>Initial Destination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889642609"/>
                  </a:ext>
                </a:extLst>
              </a:tr>
              <a:tr h="863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Attendance</a:t>
                      </a:r>
                      <a:r>
                        <a:rPr lang="en-GB" sz="1200" b="0" baseline="0" dirty="0"/>
                        <a:t> issues in Early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Late start to Early Years</a:t>
                      </a:r>
                      <a:endParaRPr lang="en-GB" sz="1200" b="0" dirty="0"/>
                    </a:p>
                    <a:p>
                      <a:endParaRPr lang="en-GB"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Attendance</a:t>
                      </a:r>
                      <a:r>
                        <a:rPr lang="en-GB" sz="1200" b="0" baseline="0" dirty="0"/>
                        <a:t> issues in Primary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Missed parental meetings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Did not attend Primary-Sec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Dyslexia diagnosis</a:t>
                      </a:r>
                      <a:endParaRPr lang="en-GB"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t>Attendance</a:t>
                      </a:r>
                      <a:r>
                        <a:rPr lang="en-GB" sz="1200" b="0" baseline="0" dirty="0"/>
                        <a:t> issues</a:t>
                      </a:r>
                      <a:endParaRPr lang="en-GB" sz="1200" b="0" dirty="0"/>
                    </a:p>
                    <a:p>
                      <a:r>
                        <a:rPr lang="en-GB" sz="1200" b="0" dirty="0"/>
                        <a:t>Issues with subject choices</a:t>
                      </a:r>
                    </a:p>
                    <a:p>
                      <a:r>
                        <a:rPr lang="en-GB" sz="1200" b="0" dirty="0"/>
                        <a:t>Lack</a:t>
                      </a:r>
                      <a:r>
                        <a:rPr lang="en-GB" sz="1200" b="0" baseline="0" dirty="0"/>
                        <a:t> of engagement with ASN</a:t>
                      </a:r>
                      <a:endParaRPr lang="en-GB"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t>Looking to work with local builder</a:t>
                      </a:r>
                      <a:r>
                        <a:rPr lang="en-GB" sz="1200" b="0" baseline="0" dirty="0"/>
                        <a:t> </a:t>
                      </a:r>
                    </a:p>
                    <a:p>
                      <a:r>
                        <a:rPr lang="en-GB" sz="1200" b="0" baseline="0" dirty="0"/>
                        <a:t>Placement to be self-found</a:t>
                      </a:r>
                    </a:p>
                    <a:p>
                      <a:r>
                        <a:rPr lang="en-GB" sz="1200" b="0" baseline="0" dirty="0"/>
                        <a:t>Paperwork still not complete</a:t>
                      </a:r>
                      <a:endParaRPr lang="en-GB"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4753085"/>
                  </a:ext>
                </a:extLst>
              </a:tr>
            </a:tbl>
          </a:graphicData>
        </a:graphic>
      </p:graphicFrame>
    </p:spTree>
    <p:extLst>
      <p:ext uri="{BB962C8B-B14F-4D97-AF65-F5344CB8AC3E}">
        <p14:creationId xmlns:p14="http://schemas.microsoft.com/office/powerpoint/2010/main" val="252998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a:spLocks noGrp="1"/>
          </p:cNvSpPr>
          <p:nvPr>
            <p:ph type="title"/>
          </p:nvPr>
        </p:nvSpPr>
        <p:spPr>
          <a:xfrm>
            <a:off x="903215" y="358639"/>
            <a:ext cx="10515600" cy="1325563"/>
          </a:xfrm>
        </p:spPr>
        <p:txBody>
          <a:bodyPr>
            <a:normAutofit/>
          </a:bodyPr>
          <a:lstStyle/>
          <a:p>
            <a:r>
              <a:rPr lang="en-GB" sz="4200" b="1" dirty="0">
                <a:solidFill>
                  <a:srgbClr val="00B0F0"/>
                </a:solidFill>
                <a:latin typeface="+mn-lt"/>
              </a:rPr>
              <a:t>Expectations</a:t>
            </a:r>
          </a:p>
        </p:txBody>
      </p:sp>
      <p:sp>
        <p:nvSpPr>
          <p:cNvPr id="8" name="Content Placeholder 7"/>
          <p:cNvSpPr>
            <a:spLocks noGrp="1"/>
          </p:cNvSpPr>
          <p:nvPr>
            <p:ph sz="half" idx="1"/>
          </p:nvPr>
        </p:nvSpPr>
        <p:spPr>
          <a:xfrm>
            <a:off x="838199" y="1825625"/>
            <a:ext cx="5590309" cy="4351338"/>
          </a:xfrm>
        </p:spPr>
        <p:txBody>
          <a:bodyPr/>
          <a:lstStyle/>
          <a:p>
            <a:pPr marL="0" lvl="0" indent="0" defTabSz="457200">
              <a:buNone/>
            </a:pPr>
            <a:r>
              <a:rPr lang="en-GB" sz="3200" dirty="0">
                <a:latin typeface="+mj-lt"/>
                <a:cs typeface="Arial" panose="020B0604020202020204" pitchFamily="34" charset="0"/>
              </a:rPr>
              <a:t>Think – ‘For what reason am I here?’</a:t>
            </a:r>
          </a:p>
          <a:p>
            <a:pPr lvl="0" defTabSz="457200">
              <a:defRPr/>
            </a:pPr>
            <a:endParaRPr lang="en-US" sz="3200" dirty="0">
              <a:latin typeface="+mj-lt"/>
              <a:cs typeface="Arial" panose="020B0604020202020204" pitchFamily="34" charset="0"/>
            </a:endParaRPr>
          </a:p>
          <a:p>
            <a:pPr marL="0" lvl="0" indent="0" defTabSz="457200">
              <a:buNone/>
            </a:pPr>
            <a:r>
              <a:rPr lang="en-GB" sz="3200" dirty="0">
                <a:latin typeface="+mj-lt"/>
                <a:cs typeface="Arial" panose="020B0604020202020204" pitchFamily="34" charset="0"/>
              </a:rPr>
              <a:t>Post it in the chat pane- first thoughts as to reason for being here today.</a:t>
            </a:r>
          </a:p>
          <a:p>
            <a:pPr marL="0" indent="0">
              <a:buNone/>
            </a:pPr>
            <a:endParaRPr lang="en-GB" dirty="0"/>
          </a:p>
        </p:txBody>
      </p:sp>
      <p:pic>
        <p:nvPicPr>
          <p:cNvPr id="10" name="Content Placeholder 9">
            <a:extLst>
              <a:ext uri="{FF2B5EF4-FFF2-40B4-BE49-F238E27FC236}">
                <a16:creationId xmlns:a16="http://schemas.microsoft.com/office/drawing/2014/main" id="{389D627E-AE6E-4B4D-8342-38D884B6AC3F}"/>
              </a:ext>
            </a:extLst>
          </p:cNvPr>
          <p:cNvPicPr>
            <a:picLocks noGrp="1" noChangeAspect="1"/>
          </p:cNvPicPr>
          <p:nvPr>
            <p:ph sz="half" idx="2"/>
          </p:nvPr>
        </p:nvPicPr>
        <p:blipFill>
          <a:blip r:embed="rId4"/>
          <a:stretch>
            <a:fillRect/>
          </a:stretch>
        </p:blipFill>
        <p:spPr>
          <a:xfrm>
            <a:off x="6784470" y="1415802"/>
            <a:ext cx="3673547" cy="3673547"/>
          </a:xfrm>
          <a:prstGeom prst="rect">
            <a:avLst/>
          </a:prstGeom>
        </p:spPr>
      </p:pic>
    </p:spTree>
    <p:extLst>
      <p:ext uri="{BB962C8B-B14F-4D97-AF65-F5344CB8AC3E}">
        <p14:creationId xmlns:p14="http://schemas.microsoft.com/office/powerpoint/2010/main" val="3070483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0690" y="126165"/>
            <a:ext cx="464582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b="1" dirty="0">
              <a:solidFill>
                <a:schemeClr val="accent1"/>
              </a:solidFill>
              <a:cs typeface="Arial" panose="020B0604020202020204" pitchFamily="34" charset="0"/>
            </a:endParaRPr>
          </a:p>
        </p:txBody>
      </p:sp>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itle 1"/>
          <p:cNvSpPr>
            <a:spLocks noGrp="1"/>
          </p:cNvSpPr>
          <p:nvPr>
            <p:ph type="title"/>
          </p:nvPr>
        </p:nvSpPr>
        <p:spPr/>
        <p:txBody>
          <a:bodyPr/>
          <a:lstStyle/>
          <a:p>
            <a:r>
              <a:rPr lang="en-GB" b="1" dirty="0">
                <a:solidFill>
                  <a:srgbClr val="00B0F0"/>
                </a:solidFill>
              </a:rPr>
              <a:t>Imagine If,  Pupil Researchers, Empathy Maps,  Personas  </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dirty="0"/>
              <a:t>Discuss the tools above and start to think about the young people that you work with. </a:t>
            </a:r>
          </a:p>
          <a:p>
            <a:endParaRPr lang="en-GB" dirty="0"/>
          </a:p>
          <a:p>
            <a:pPr marL="0" indent="0">
              <a:buNone/>
            </a:pPr>
            <a:r>
              <a:rPr lang="en-GB" dirty="0"/>
              <a:t>How could you use these tools to support greater engagement and progression?</a:t>
            </a:r>
          </a:p>
          <a:p>
            <a:pPr marL="0" indent="0">
              <a:buNone/>
            </a:pPr>
            <a:endParaRPr lang="en-GB" dirty="0">
              <a:cs typeface="Calibri" panose="020F0502020204030204"/>
            </a:endParaRPr>
          </a:p>
          <a:p>
            <a:pPr marL="0" indent="0">
              <a:buNone/>
            </a:pPr>
            <a:r>
              <a:rPr lang="en-GB" dirty="0">
                <a:cs typeface="Calibri" panose="020F0502020204030204"/>
              </a:rPr>
              <a:t>What other engagement tools have you used?</a:t>
            </a:r>
          </a:p>
          <a:p>
            <a:endParaRPr lang="en-GB" dirty="0">
              <a:cs typeface="Calibri" panose="020F0502020204030204"/>
            </a:endParaRPr>
          </a:p>
        </p:txBody>
      </p:sp>
    </p:spTree>
    <p:extLst>
      <p:ext uri="{BB962C8B-B14F-4D97-AF65-F5344CB8AC3E}">
        <p14:creationId xmlns:p14="http://schemas.microsoft.com/office/powerpoint/2010/main" val="3474953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0690" y="126165"/>
            <a:ext cx="464582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b="1" dirty="0">
              <a:solidFill>
                <a:schemeClr val="accent1"/>
              </a:solidFill>
              <a:cs typeface="Arial" panose="020B0604020202020204" pitchFamily="34" charset="0"/>
            </a:endParaRPr>
          </a:p>
        </p:txBody>
      </p:sp>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4" name="Title 3"/>
          <p:cNvSpPr>
            <a:spLocks noGrp="1"/>
          </p:cNvSpPr>
          <p:nvPr>
            <p:ph type="title"/>
          </p:nvPr>
        </p:nvSpPr>
        <p:spPr/>
        <p:txBody>
          <a:bodyPr/>
          <a:lstStyle/>
          <a:p>
            <a:r>
              <a:rPr lang="en-GB" b="1" dirty="0">
                <a:solidFill>
                  <a:srgbClr val="00B0F0"/>
                </a:solidFill>
              </a:rPr>
              <a:t>Data driven design</a:t>
            </a:r>
            <a:br>
              <a:rPr lang="en-GB" b="1" dirty="0">
                <a:solidFill>
                  <a:srgbClr val="00B0F0"/>
                </a:solidFill>
              </a:rPr>
            </a:br>
            <a:r>
              <a:rPr lang="en-GB" b="1" dirty="0">
                <a:solidFill>
                  <a:srgbClr val="00B0F0"/>
                </a:solidFill>
              </a:rPr>
              <a:t>Information, data and knowledge</a:t>
            </a:r>
          </a:p>
        </p:txBody>
      </p:sp>
      <p:sp>
        <p:nvSpPr>
          <p:cNvPr id="5" name="Content Placeholder 4"/>
          <p:cNvSpPr>
            <a:spLocks noGrp="1"/>
          </p:cNvSpPr>
          <p:nvPr>
            <p:ph idx="1"/>
          </p:nvPr>
        </p:nvSpPr>
        <p:spPr/>
        <p:txBody>
          <a:bodyPr/>
          <a:lstStyle/>
          <a:p>
            <a:endParaRPr lang="en-GB" dirty="0"/>
          </a:p>
          <a:p>
            <a:pPr marL="0" indent="0">
              <a:buNone/>
            </a:pPr>
            <a:r>
              <a:rPr lang="en-GB" dirty="0"/>
              <a:t>Information becomes knowledge when it is shaped, organised, and embedded  in a context that gives it meaning and connectedness. The implications for leaders are vast.</a:t>
            </a:r>
          </a:p>
          <a:p>
            <a:pPr marL="0" indent="0">
              <a:buNone/>
            </a:pPr>
            <a:endParaRPr lang="en-GB" dirty="0"/>
          </a:p>
          <a:p>
            <a:pPr marL="0" indent="0">
              <a:buNone/>
            </a:pPr>
            <a:r>
              <a:rPr lang="en-GB" dirty="0"/>
              <a:t>Data is information that is collected and organized in a systematic way and can be used to make instructional or organisational decisions. </a:t>
            </a:r>
          </a:p>
          <a:p>
            <a:pPr marL="0" indent="0">
              <a:buNone/>
            </a:pPr>
            <a:endParaRPr lang="en-GB" dirty="0"/>
          </a:p>
          <a:p>
            <a:pPr marL="0" indent="0">
              <a:buNone/>
            </a:pPr>
            <a:r>
              <a:rPr lang="en-GB" dirty="0"/>
              <a:t>Earl and Katz 2006</a:t>
            </a:r>
          </a:p>
          <a:p>
            <a:endParaRPr lang="en-GB" dirty="0"/>
          </a:p>
        </p:txBody>
      </p:sp>
    </p:spTree>
    <p:extLst>
      <p:ext uri="{BB962C8B-B14F-4D97-AF65-F5344CB8AC3E}">
        <p14:creationId xmlns:p14="http://schemas.microsoft.com/office/powerpoint/2010/main" val="2703027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p:cNvSpPr txBox="1">
            <a:spLocks/>
          </p:cNvSpPr>
          <p:nvPr/>
        </p:nvSpPr>
        <p:spPr>
          <a:xfrm>
            <a:off x="410690" y="126165"/>
            <a:ext cx="464582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b="1" dirty="0">
              <a:solidFill>
                <a:schemeClr val="accent1"/>
              </a:solidFill>
              <a:cs typeface="Arial" panose="020B0604020202020204" pitchFamily="34" charset="0"/>
            </a:endParaRPr>
          </a:p>
        </p:txBody>
      </p:sp>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4" name="Title 3"/>
          <p:cNvSpPr>
            <a:spLocks noGrp="1"/>
          </p:cNvSpPr>
          <p:nvPr>
            <p:ph type="title"/>
          </p:nvPr>
        </p:nvSpPr>
        <p:spPr/>
        <p:txBody>
          <a:bodyPr/>
          <a:lstStyle/>
          <a:p>
            <a:r>
              <a:rPr lang="en-GB" b="1" dirty="0">
                <a:solidFill>
                  <a:srgbClr val="00B0F0"/>
                </a:solidFill>
              </a:rPr>
              <a:t>Data driven design - Data + Joy = Learning</a:t>
            </a:r>
          </a:p>
        </p:txBody>
      </p:sp>
      <p:sp>
        <p:nvSpPr>
          <p:cNvPr id="5" name="Content Placeholder 4"/>
          <p:cNvSpPr>
            <a:spLocks noGrp="1"/>
          </p:cNvSpPr>
          <p:nvPr>
            <p:ph idx="1"/>
          </p:nvPr>
        </p:nvSpPr>
        <p:spPr/>
        <p:txBody>
          <a:bodyPr>
            <a:normAutofit fontScale="92500" lnSpcReduction="20000"/>
          </a:bodyPr>
          <a:lstStyle/>
          <a:p>
            <a:endParaRPr lang="en-GB" dirty="0"/>
          </a:p>
          <a:p>
            <a:pPr marL="0" indent="0">
              <a:buNone/>
            </a:pPr>
            <a:endParaRPr lang="en-GB" u="sng"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hlinkClick r:id="rId4"/>
              </a:rPr>
              <a:t>Joy, Data...and Rain (full version) - YouTube</a:t>
            </a:r>
            <a:endParaRPr lang="en-GB" dirty="0"/>
          </a:p>
          <a:p>
            <a:pPr marL="0" indent="0">
              <a:buNone/>
            </a:pPr>
            <a:endParaRPr lang="en-GB" dirty="0"/>
          </a:p>
        </p:txBody>
      </p:sp>
      <p:pic>
        <p:nvPicPr>
          <p:cNvPr id="8" name="Picture 7"/>
          <p:cNvPicPr/>
          <p:nvPr/>
        </p:nvPicPr>
        <p:blipFill rotWithShape="1">
          <a:blip r:embed="rId5"/>
          <a:srcRect l="39399" t="26409" r="22867" b="40275"/>
          <a:stretch/>
        </p:blipFill>
        <p:spPr bwMode="auto">
          <a:xfrm>
            <a:off x="3399693" y="1651957"/>
            <a:ext cx="5040923" cy="33293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5400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0690" y="126165"/>
            <a:ext cx="464582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b="1" dirty="0">
              <a:solidFill>
                <a:schemeClr val="accent1"/>
              </a:solidFill>
              <a:cs typeface="Arial" panose="020B0604020202020204" pitchFamily="34" charset="0"/>
            </a:endParaRPr>
          </a:p>
        </p:txBody>
      </p:sp>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itle 1"/>
          <p:cNvSpPr>
            <a:spLocks noGrp="1"/>
          </p:cNvSpPr>
          <p:nvPr>
            <p:ph type="title"/>
          </p:nvPr>
        </p:nvSpPr>
        <p:spPr/>
        <p:txBody>
          <a:bodyPr/>
          <a:lstStyle/>
          <a:p>
            <a:r>
              <a:rPr lang="en-GB" b="1" dirty="0">
                <a:solidFill>
                  <a:srgbClr val="00B0F0"/>
                </a:solidFill>
              </a:rPr>
              <a:t>What is our data?</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dirty="0"/>
              <a:t>Who are our learners? What are their contexts? </a:t>
            </a:r>
          </a:p>
          <a:p>
            <a:pPr marL="514350" indent="-514350">
              <a:buFont typeface="+mj-lt"/>
              <a:buAutoNum type="arabicPeriod"/>
            </a:pPr>
            <a:endParaRPr lang="en-GB" dirty="0"/>
          </a:p>
          <a:p>
            <a:pPr marL="514350" indent="-514350">
              <a:buFont typeface="+mj-lt"/>
              <a:buAutoNum type="arabicPeriod"/>
            </a:pPr>
            <a:r>
              <a:rPr lang="en-GB" dirty="0"/>
              <a:t>What is the learning? </a:t>
            </a:r>
          </a:p>
          <a:p>
            <a:pPr marL="514350" indent="-514350">
              <a:buFont typeface="+mj-lt"/>
              <a:buAutoNum type="arabicPeriod"/>
            </a:pPr>
            <a:endParaRPr lang="en-GB" dirty="0"/>
          </a:p>
          <a:p>
            <a:pPr marL="514350" indent="-514350">
              <a:buFont typeface="+mj-lt"/>
              <a:buAutoNum type="arabicPeriod"/>
            </a:pPr>
            <a:r>
              <a:rPr lang="en-GB" dirty="0"/>
              <a:t>How are our learners’ doing? </a:t>
            </a:r>
          </a:p>
          <a:p>
            <a:pPr marL="514350" indent="-514350">
              <a:buFont typeface="+mj-lt"/>
              <a:buAutoNum type="arabicPeriod"/>
            </a:pPr>
            <a:endParaRPr lang="en-GB" dirty="0"/>
          </a:p>
          <a:p>
            <a:pPr marL="514350" indent="-514350">
              <a:buFont typeface="+mj-lt"/>
              <a:buAutoNum type="arabicPeriod"/>
            </a:pPr>
            <a:r>
              <a:rPr lang="en-GB" dirty="0"/>
              <a:t>How do we do, from other viewpoints?</a:t>
            </a:r>
          </a:p>
          <a:p>
            <a:pPr marL="514350" indent="-514350">
              <a:buFont typeface="+mj-lt"/>
              <a:buAutoNum type="arabicPeriod"/>
            </a:pPr>
            <a:endParaRPr lang="en-GB" dirty="0"/>
          </a:p>
        </p:txBody>
      </p:sp>
    </p:spTree>
    <p:extLst>
      <p:ext uri="{BB962C8B-B14F-4D97-AF65-F5344CB8AC3E}">
        <p14:creationId xmlns:p14="http://schemas.microsoft.com/office/powerpoint/2010/main" val="3037495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0690" y="126165"/>
            <a:ext cx="4645823" cy="711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b="1" dirty="0">
              <a:solidFill>
                <a:schemeClr val="accent1"/>
              </a:solidFill>
              <a:cs typeface="Arial" panose="020B0604020202020204" pitchFamily="34" charset="0"/>
            </a:endParaRPr>
          </a:p>
        </p:txBody>
      </p:sp>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itle 1"/>
          <p:cNvSpPr>
            <a:spLocks noGrp="1"/>
          </p:cNvSpPr>
          <p:nvPr>
            <p:ph type="title"/>
          </p:nvPr>
        </p:nvSpPr>
        <p:spPr>
          <a:xfrm>
            <a:off x="846890" y="242706"/>
            <a:ext cx="10515600" cy="1325563"/>
          </a:xfrm>
        </p:spPr>
        <p:txBody>
          <a:bodyPr/>
          <a:lstStyle/>
          <a:p>
            <a:r>
              <a:rPr lang="en-GB" b="1" dirty="0">
                <a:solidFill>
                  <a:srgbClr val="00B0F0"/>
                </a:solidFill>
              </a:rPr>
              <a:t>What is our data?</a:t>
            </a:r>
          </a:p>
        </p:txBody>
      </p:sp>
      <p:sp>
        <p:nvSpPr>
          <p:cNvPr id="3" name="Content Placeholder 2"/>
          <p:cNvSpPr>
            <a:spLocks noGrp="1"/>
          </p:cNvSpPr>
          <p:nvPr>
            <p:ph idx="1"/>
          </p:nvPr>
        </p:nvSpPr>
        <p:spPr/>
        <p:txBody>
          <a:bodyPr>
            <a:normAutofit fontScale="85000" lnSpcReduction="20000"/>
          </a:bodyPr>
          <a:lstStyle/>
          <a:p>
            <a:r>
              <a:rPr lang="en-GB" dirty="0"/>
              <a:t>Data – both quantitative and qualitative – take many forms, including: </a:t>
            </a:r>
          </a:p>
          <a:p>
            <a:r>
              <a:rPr lang="en-GB" dirty="0"/>
              <a:t>Who are our learners? What is their context? </a:t>
            </a:r>
            <a:r>
              <a:rPr lang="en-GB" b="1" dirty="0"/>
              <a:t>Demographic data</a:t>
            </a:r>
            <a:r>
              <a:rPr lang="en-GB" dirty="0"/>
              <a:t>. Census data, </a:t>
            </a:r>
            <a:r>
              <a:rPr lang="en-GB" dirty="0" err="1"/>
              <a:t>EAL</a:t>
            </a:r>
            <a:r>
              <a:rPr lang="en-GB" dirty="0"/>
              <a:t>, learner needs, </a:t>
            </a:r>
            <a:r>
              <a:rPr lang="en-GB" dirty="0" err="1"/>
              <a:t>SIMD</a:t>
            </a:r>
            <a:r>
              <a:rPr lang="en-GB" dirty="0"/>
              <a:t>, community capital </a:t>
            </a:r>
            <a:r>
              <a:rPr lang="en-GB" i="1" dirty="0"/>
              <a:t>Labour market intelligence</a:t>
            </a:r>
          </a:p>
          <a:p>
            <a:r>
              <a:rPr lang="en-GB" dirty="0"/>
              <a:t>How are our learners’ doing? </a:t>
            </a:r>
            <a:r>
              <a:rPr lang="en-GB" b="1" dirty="0"/>
              <a:t>Achievement Data. </a:t>
            </a:r>
            <a:r>
              <a:rPr lang="en-GB" dirty="0"/>
              <a:t>Tracking</a:t>
            </a:r>
            <a:r>
              <a:rPr lang="en-GB" b="1" dirty="0"/>
              <a:t> </a:t>
            </a:r>
            <a:r>
              <a:rPr lang="en-GB" dirty="0"/>
              <a:t>data, report cards, multi agency action plans, </a:t>
            </a:r>
            <a:r>
              <a:rPr lang="en-GB" dirty="0" err="1"/>
              <a:t>CfE</a:t>
            </a:r>
            <a:r>
              <a:rPr lang="en-GB" dirty="0"/>
              <a:t> levels, Insight data, self-evaluation and external evaluation, leaver destination data. </a:t>
            </a:r>
            <a:r>
              <a:rPr lang="en-GB" i="1" dirty="0"/>
              <a:t>Persona</a:t>
            </a:r>
            <a:r>
              <a:rPr lang="en-GB" dirty="0"/>
              <a:t>s</a:t>
            </a:r>
          </a:p>
          <a:p>
            <a:r>
              <a:rPr lang="en-GB" dirty="0"/>
              <a:t>What is the learning? </a:t>
            </a:r>
            <a:r>
              <a:rPr lang="en-GB" b="1" dirty="0"/>
              <a:t>Programme data</a:t>
            </a:r>
            <a:r>
              <a:rPr lang="en-GB" dirty="0"/>
              <a:t>. Courses, programmes, evaluation, FE/HE and business partnerships, community capital, learner pathways and maps, self-evaluation and external evaluation.</a:t>
            </a:r>
            <a:r>
              <a:rPr lang="en-GB" i="1" dirty="0"/>
              <a:t> Empathy maps</a:t>
            </a:r>
            <a:endParaRPr lang="en-GB" dirty="0"/>
          </a:p>
          <a:p>
            <a:r>
              <a:rPr lang="en-GB" dirty="0"/>
              <a:t>How do we do? </a:t>
            </a:r>
            <a:r>
              <a:rPr lang="en-GB" b="1" dirty="0"/>
              <a:t>Perceptual data</a:t>
            </a:r>
            <a:r>
              <a:rPr lang="en-GB" dirty="0"/>
              <a:t>. Learner, parent, community and teacher feedback. Observational data,  and surveys. </a:t>
            </a:r>
            <a:r>
              <a:rPr lang="en-GB" i="1" dirty="0"/>
              <a:t>Imagine if …, </a:t>
            </a:r>
            <a:endParaRPr lang="en-GB" dirty="0"/>
          </a:p>
          <a:p>
            <a:r>
              <a:rPr lang="en-GB" sz="2100" dirty="0"/>
              <a:t>(Adapted from the K-12 Board Improvement Planning for Student Achievement (</a:t>
            </a:r>
            <a:r>
              <a:rPr lang="en-GB" sz="2100" dirty="0" err="1"/>
              <a:t>BIPSA</a:t>
            </a:r>
            <a:r>
              <a:rPr lang="en-GB" sz="2100" dirty="0"/>
              <a:t>) Assessment Tool, Student Achievement Division, 2011)</a:t>
            </a:r>
          </a:p>
          <a:p>
            <a:endParaRPr lang="en-GB" dirty="0"/>
          </a:p>
        </p:txBody>
      </p:sp>
    </p:spTree>
    <p:extLst>
      <p:ext uri="{BB962C8B-B14F-4D97-AF65-F5344CB8AC3E}">
        <p14:creationId xmlns:p14="http://schemas.microsoft.com/office/powerpoint/2010/main" val="238848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25232" t="20133" r="16521" b="7594"/>
          <a:stretch/>
        </p:blipFill>
        <p:spPr bwMode="auto">
          <a:xfrm>
            <a:off x="5116020" y="1700648"/>
            <a:ext cx="4768962" cy="2503358"/>
          </a:xfrm>
          <a:prstGeom prst="rect">
            <a:avLst/>
          </a:prstGeom>
          <a:ln>
            <a:noFill/>
          </a:ln>
          <a:extLst>
            <a:ext uri="{53640926-AAD7-44D8-BBD7-CCE9431645EC}">
              <a14:shadowObscured xmlns:a14="http://schemas.microsoft.com/office/drawing/2010/main"/>
            </a:ext>
          </a:extLst>
        </p:spPr>
      </p:pic>
      <p:sp>
        <p:nvSpPr>
          <p:cNvPr id="4" name="Title 1"/>
          <p:cNvSpPr txBox="1">
            <a:spLocks/>
          </p:cNvSpPr>
          <p:nvPr/>
        </p:nvSpPr>
        <p:spPr>
          <a:xfrm>
            <a:off x="370326" y="316564"/>
            <a:ext cx="12015537" cy="782320"/>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4200" kern="0" dirty="0">
                <a:solidFill>
                  <a:srgbClr val="00B0F0"/>
                </a:solidFill>
              </a:rPr>
              <a:t>Local Context</a:t>
            </a:r>
          </a:p>
          <a:p>
            <a:r>
              <a:rPr lang="en-GB" sz="4200" kern="0" dirty="0">
                <a:solidFill>
                  <a:srgbClr val="00B0F0"/>
                </a:solidFill>
              </a:rPr>
              <a:t>How does this shape our curriculum offer?</a:t>
            </a:r>
          </a:p>
        </p:txBody>
      </p:sp>
      <p:pic>
        <p:nvPicPr>
          <p:cNvPr id="5" name="Picture 4"/>
          <p:cNvPicPr>
            <a:picLocks noChangeAspect="1"/>
          </p:cNvPicPr>
          <p:nvPr/>
        </p:nvPicPr>
        <p:blipFill>
          <a:blip r:embed="rId4"/>
          <a:stretch>
            <a:fillRect/>
          </a:stretch>
        </p:blipFill>
        <p:spPr>
          <a:xfrm>
            <a:off x="293710" y="1795463"/>
            <a:ext cx="4430112" cy="3049715"/>
          </a:xfrm>
          <a:prstGeom prst="rect">
            <a:avLst/>
          </a:prstGeom>
        </p:spPr>
      </p:pic>
      <p:pic>
        <p:nvPicPr>
          <p:cNvPr id="6" name="Picture 5"/>
          <p:cNvPicPr>
            <a:picLocks noChangeAspect="1"/>
          </p:cNvPicPr>
          <p:nvPr/>
        </p:nvPicPr>
        <p:blipFill>
          <a:blip r:embed="rId5"/>
          <a:stretch>
            <a:fillRect/>
          </a:stretch>
        </p:blipFill>
        <p:spPr>
          <a:xfrm>
            <a:off x="6072109" y="2341820"/>
            <a:ext cx="4768962" cy="2503358"/>
          </a:xfrm>
          <a:prstGeom prst="rect">
            <a:avLst/>
          </a:prstGeom>
        </p:spPr>
      </p:pic>
      <p:pic>
        <p:nvPicPr>
          <p:cNvPr id="7" name="Picture 6"/>
          <p:cNvPicPr>
            <a:picLocks noChangeAspect="1"/>
          </p:cNvPicPr>
          <p:nvPr/>
        </p:nvPicPr>
        <p:blipFill>
          <a:blip r:embed="rId6"/>
          <a:stretch>
            <a:fillRect/>
          </a:stretch>
        </p:blipFill>
        <p:spPr>
          <a:xfrm>
            <a:off x="6905633" y="2753500"/>
            <a:ext cx="4305012" cy="3186195"/>
          </a:xfrm>
          <a:prstGeom prst="rect">
            <a:avLst/>
          </a:prstGeom>
        </p:spPr>
      </p:pic>
      <p:pic>
        <p:nvPicPr>
          <p:cNvPr id="9" name="Picture 8"/>
          <p:cNvPicPr>
            <a:picLocks noChangeAspect="1"/>
          </p:cNvPicPr>
          <p:nvPr/>
        </p:nvPicPr>
        <p:blipFill>
          <a:blip r:embed="rId7"/>
          <a:stretch>
            <a:fillRect/>
          </a:stretch>
        </p:blipFill>
        <p:spPr>
          <a:xfrm>
            <a:off x="1873030" y="4868782"/>
            <a:ext cx="3941698" cy="1909351"/>
          </a:xfrm>
          <a:prstGeom prst="rect">
            <a:avLst/>
          </a:prstGeom>
        </p:spPr>
      </p:pic>
    </p:spTree>
    <p:extLst>
      <p:ext uri="{BB962C8B-B14F-4D97-AF65-F5344CB8AC3E}">
        <p14:creationId xmlns:p14="http://schemas.microsoft.com/office/powerpoint/2010/main" val="251005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GB" sz="6000" dirty="0">
                <a:solidFill>
                  <a:srgbClr val="00ABB5"/>
                </a:solidFill>
                <a:cs typeface="Calibri Light"/>
              </a:rPr>
              <a:t> </a:t>
            </a:r>
            <a:br>
              <a:rPr lang="en-GB" dirty="0">
                <a:solidFill>
                  <a:srgbClr val="00ABB5"/>
                </a:solidFill>
                <a:cs typeface="Calibri Light"/>
              </a:rPr>
            </a:br>
            <a:r>
              <a:rPr lang="en-GB" dirty="0">
                <a:solidFill>
                  <a:srgbClr val="00ABB5"/>
                </a:solidFill>
                <a:cs typeface="Calibri Light"/>
              </a:rPr>
              <a:t> </a:t>
            </a:r>
          </a:p>
        </p:txBody>
      </p:sp>
      <p:sp>
        <p:nvSpPr>
          <p:cNvPr id="3" name="Content Placeholder 2"/>
          <p:cNvSpPr>
            <a:spLocks noGrp="1"/>
          </p:cNvSpPr>
          <p:nvPr>
            <p:ph sz="half" idx="1"/>
          </p:nvPr>
        </p:nvSpPr>
        <p:spPr>
          <a:xfrm>
            <a:off x="757541" y="1468034"/>
            <a:ext cx="10596259" cy="4588618"/>
          </a:xfrm>
        </p:spPr>
        <p:txBody>
          <a:bodyPr vert="horz" lIns="91440" tIns="45720" rIns="91440" bIns="45720" rtlCol="0" anchor="t">
            <a:noAutofit/>
          </a:bodyPr>
          <a:lstStyle/>
          <a:p>
            <a:pPr marL="0" indent="0">
              <a:buNone/>
            </a:pPr>
            <a:endParaRPr lang="en-GB" sz="1600" dirty="0">
              <a:solidFill>
                <a:srgbClr val="002060"/>
              </a:solidFill>
              <a:latin typeface="+mj-lt"/>
            </a:endParaRPr>
          </a:p>
          <a:p>
            <a:pPr marL="0" indent="0">
              <a:buNone/>
            </a:pPr>
            <a:endParaRPr lang="en-GB" sz="2000" b="1" dirty="0">
              <a:solidFill>
                <a:srgbClr val="002060"/>
              </a:solidFill>
              <a:latin typeface="+mj-lt"/>
            </a:endParaRPr>
          </a:p>
          <a:p>
            <a:endParaRPr lang="en-GB" sz="2000" dirty="0">
              <a:solidFill>
                <a:srgbClr val="002060"/>
              </a:solidFill>
              <a:latin typeface="+mj-lt"/>
            </a:endParaRPr>
          </a:p>
          <a:p>
            <a:endParaRPr lang="en-GB" sz="2000" b="1" dirty="0">
              <a:solidFill>
                <a:srgbClr val="002060"/>
              </a:solidFill>
              <a:latin typeface="+mj-lt"/>
              <a:ea typeface="+mn-lt"/>
              <a:cs typeface="+mn-lt"/>
            </a:endParaRPr>
          </a:p>
        </p:txBody>
      </p:sp>
      <p:pic>
        <p:nvPicPr>
          <p:cNvPr id="6" name="Picture 5"/>
          <p:cNvPicPr>
            <a:picLocks noChangeAspect="1"/>
          </p:cNvPicPr>
          <p:nvPr/>
        </p:nvPicPr>
        <p:blipFill>
          <a:blip r:embed="rId3"/>
          <a:stretch>
            <a:fillRect/>
          </a:stretch>
        </p:blipFill>
        <p:spPr>
          <a:xfrm>
            <a:off x="8630113" y="6374080"/>
            <a:ext cx="2804346" cy="186956"/>
          </a:xfrm>
          <a:prstGeom prst="rect">
            <a:avLst/>
          </a:prstGeom>
        </p:spPr>
      </p:pic>
      <p:pic>
        <p:nvPicPr>
          <p:cNvPr id="7" name="Picture 6"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9" name="Text Box 8"/>
          <p:cNvSpPr txBox="1"/>
          <p:nvPr/>
        </p:nvSpPr>
        <p:spPr>
          <a:xfrm>
            <a:off x="7162800" y="628467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281" y="329178"/>
            <a:ext cx="4479543" cy="356777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1958" y="4248065"/>
            <a:ext cx="1809750" cy="1352550"/>
          </a:xfrm>
          <a:prstGeom prst="rect">
            <a:avLst/>
          </a:prstGeom>
        </p:spPr>
      </p:pic>
      <p:sp>
        <p:nvSpPr>
          <p:cNvPr id="10" name="Rectangle 9"/>
          <p:cNvSpPr/>
          <p:nvPr/>
        </p:nvSpPr>
        <p:spPr>
          <a:xfrm>
            <a:off x="5035185" y="4392970"/>
            <a:ext cx="335232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t>
            </a:r>
            <a:r>
              <a:rPr lang="en-US" sz="5400" dirty="0" err="1">
                <a:ln w="0"/>
                <a:effectLst>
                  <a:outerShdw blurRad="38100" dist="19050" dir="2700000" algn="tl" rotWithShape="0">
                    <a:schemeClr val="dk1">
                      <a:alpha val="40000"/>
                    </a:schemeClr>
                  </a:outerShdw>
                </a:effectLst>
              </a:rPr>
              <a:t>EdScotEiH</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12867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98950" y="2135126"/>
            <a:ext cx="8679304" cy="677108"/>
          </a:xfrm>
          <a:prstGeom prst="rect">
            <a:avLst/>
          </a:prstGeom>
          <a:ln w="76200">
            <a:noFill/>
          </a:ln>
        </p:spPr>
        <p:txBody>
          <a:bodyPr wrap="square">
            <a:spAutoFit/>
          </a:bodyPr>
          <a:lstStyle/>
          <a:p>
            <a:pPr lvl="1"/>
            <a:endParaRPr lang="en-GB" kern="0" dirty="0">
              <a:solidFill>
                <a:schemeClr val="accent1"/>
              </a:solidFill>
            </a:endParaRPr>
          </a:p>
          <a:p>
            <a:endParaRPr lang="en-GB" sz="2000" kern="0" dirty="0">
              <a:solidFill>
                <a:schemeClr val="accent1"/>
              </a:solidFill>
            </a:endParaRPr>
          </a:p>
        </p:txBody>
      </p:sp>
      <p:pic>
        <p:nvPicPr>
          <p:cNvPr id="17" name="Picture 1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1056"/>
            <a:ext cx="12209380" cy="846944"/>
          </a:xfrm>
          <a:prstGeom prst="rect">
            <a:avLst/>
          </a:prstGeom>
        </p:spPr>
      </p:pic>
      <p:sp>
        <p:nvSpPr>
          <p:cNvPr id="10"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15" name="TextBox 14"/>
          <p:cNvSpPr txBox="1"/>
          <p:nvPr/>
        </p:nvSpPr>
        <p:spPr>
          <a:xfrm>
            <a:off x="2715600" y="477612"/>
            <a:ext cx="6778180" cy="738664"/>
          </a:xfrm>
          <a:prstGeom prst="rect">
            <a:avLst/>
          </a:prstGeom>
          <a:noFill/>
        </p:spPr>
        <p:txBody>
          <a:bodyPr wrap="square" rtlCol="0">
            <a:spAutoFit/>
          </a:bodyPr>
          <a:lstStyle/>
          <a:p>
            <a:r>
              <a:rPr lang="en-GB" sz="4200" b="1" dirty="0">
                <a:solidFill>
                  <a:srgbClr val="00B0F0"/>
                </a:solidFill>
                <a:effectLst>
                  <a:outerShdw blurRad="38100" dist="38100" dir="2700000" algn="tl">
                    <a:srgbClr val="000000">
                      <a:alpha val="43137"/>
                    </a:srgbClr>
                  </a:outerShdw>
                </a:effectLst>
              </a:rPr>
              <a:t>So… bringing it all together?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625" y="1952625"/>
            <a:ext cx="6000750" cy="2952750"/>
          </a:xfrm>
          <a:prstGeom prst="rect">
            <a:avLst/>
          </a:prstGeom>
        </p:spPr>
      </p:pic>
    </p:spTree>
    <p:extLst>
      <p:ext uri="{BB962C8B-B14F-4D97-AF65-F5344CB8AC3E}">
        <p14:creationId xmlns:p14="http://schemas.microsoft.com/office/powerpoint/2010/main" val="3548344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D14D53E7-ACF6-72D6-439A-47AEABB467B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94641" y="-74162"/>
            <a:ext cx="8918026" cy="6927496"/>
          </a:xfrm>
          <a:prstGeom prst="rect">
            <a:avLst/>
          </a:prstGeom>
        </p:spPr>
      </p:pic>
      <p:sp>
        <p:nvSpPr>
          <p:cNvPr id="3" name="TextBox 2">
            <a:extLst>
              <a:ext uri="{FF2B5EF4-FFF2-40B4-BE49-F238E27FC236}">
                <a16:creationId xmlns:a16="http://schemas.microsoft.com/office/drawing/2014/main" id="{85348951-8BAD-11E8-AFD4-F601010673AA}"/>
              </a:ext>
            </a:extLst>
          </p:cNvPr>
          <p:cNvSpPr txBox="1"/>
          <p:nvPr/>
        </p:nvSpPr>
        <p:spPr>
          <a:xfrm>
            <a:off x="-5256" y="6156381"/>
            <a:ext cx="2743200" cy="317500"/>
          </a:xfrm>
          <a:prstGeom prst="rect">
            <a:avLst/>
          </a:prstGeom>
        </p:spPr>
        <p:txBody>
          <a:bodyPr>
            <a:normAutofit fontScale="47500" lnSpcReduction="20000"/>
          </a:bodyPr>
          <a:lstStyle/>
          <a:p>
            <a:r>
              <a:rPr lang="en-US">
                <a:hlinkClick r:id="rId3"/>
              </a:rPr>
              <a:t>This Photo</a:t>
            </a:r>
            <a:r>
              <a:rPr lang="en-US"/>
              <a:t> by Unknown author is licensed under </a:t>
            </a:r>
            <a:r>
              <a:rPr lang="en-US">
                <a:hlinkClick r:id="rId4"/>
              </a:rPr>
              <a:t>CC BY-NC-ND</a:t>
            </a:r>
            <a:r>
              <a:rPr lang="en-US"/>
              <a:t>.</a:t>
            </a:r>
          </a:p>
        </p:txBody>
      </p:sp>
    </p:spTree>
    <p:extLst>
      <p:ext uri="{BB962C8B-B14F-4D97-AF65-F5344CB8AC3E}">
        <p14:creationId xmlns:p14="http://schemas.microsoft.com/office/powerpoint/2010/main" val="1724875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A98F-ED63-458A-B012-17D894BEA0BE}"/>
              </a:ext>
            </a:extLst>
          </p:cNvPr>
          <p:cNvSpPr>
            <a:spLocks noGrp="1"/>
          </p:cNvSpPr>
          <p:nvPr>
            <p:ph type="title"/>
          </p:nvPr>
        </p:nvSpPr>
        <p:spPr/>
        <p:txBody>
          <a:bodyPr/>
          <a:lstStyle/>
          <a:p>
            <a:r>
              <a:rPr lang="en-GB" dirty="0">
                <a:cs typeface="Calibri Light"/>
              </a:rPr>
              <a:t>OECD </a:t>
            </a:r>
            <a:r>
              <a:rPr lang="en-GB" dirty="0">
                <a:ea typeface="+mj-lt"/>
                <a:cs typeface="+mj-lt"/>
              </a:rPr>
              <a:t>Recommendations for next steps: Focus on student learning progress</a:t>
            </a:r>
            <a:endParaRPr lang="en-GB" dirty="0"/>
          </a:p>
        </p:txBody>
      </p:sp>
      <p:sp>
        <p:nvSpPr>
          <p:cNvPr id="3" name="Content Placeholder 2">
            <a:extLst>
              <a:ext uri="{FF2B5EF4-FFF2-40B4-BE49-F238E27FC236}">
                <a16:creationId xmlns:a16="http://schemas.microsoft.com/office/drawing/2014/main" id="{AD71EEC9-2876-40D4-88C6-F1AEB59A29DF}"/>
              </a:ext>
            </a:extLst>
          </p:cNvPr>
          <p:cNvSpPr>
            <a:spLocks noGrp="1"/>
          </p:cNvSpPr>
          <p:nvPr>
            <p:ph idx="1"/>
          </p:nvPr>
        </p:nvSpPr>
        <p:spPr/>
        <p:txBody>
          <a:bodyPr vert="horz" lIns="91440" tIns="45720" rIns="91440" bIns="45720" rtlCol="0" anchor="t">
            <a:normAutofit/>
          </a:bodyPr>
          <a:lstStyle/>
          <a:p>
            <a:r>
              <a:rPr lang="en-GB" b="1" dirty="0">
                <a:ea typeface="+mn-lt"/>
                <a:cs typeface="+mn-lt"/>
              </a:rPr>
              <a:t>1.1 Re-assess Curriculum for Excellence’s (</a:t>
            </a:r>
            <a:r>
              <a:rPr lang="en-GB" b="1" dirty="0" err="1">
                <a:ea typeface="+mn-lt"/>
                <a:cs typeface="+mn-lt"/>
              </a:rPr>
              <a:t>CfE</a:t>
            </a:r>
            <a:r>
              <a:rPr lang="en-GB" b="1" dirty="0">
                <a:ea typeface="+mn-lt"/>
                <a:cs typeface="+mn-lt"/>
              </a:rPr>
              <a:t>) aspirational vision against emerging trends in education </a:t>
            </a:r>
            <a:r>
              <a:rPr lang="en-GB" dirty="0">
                <a:ea typeface="+mn-lt"/>
                <a:cs typeface="+mn-lt"/>
              </a:rPr>
              <a:t>to take account of evolutions in education and society: Scotland should consider updates to some of its vision’s core elements and their implications for practice, in particular the role of knowledge in </a:t>
            </a:r>
            <a:r>
              <a:rPr lang="en-GB" dirty="0" err="1">
                <a:ea typeface="+mn-lt"/>
                <a:cs typeface="+mn-lt"/>
              </a:rPr>
              <a:t>CfE</a:t>
            </a:r>
            <a:r>
              <a:rPr lang="en-GB" dirty="0">
                <a:ea typeface="+mn-lt"/>
                <a:cs typeface="+mn-lt"/>
              </a:rPr>
              <a:t>; and define indicators aligned to the vision to help understand students’ progress across all four capacities set out in </a:t>
            </a:r>
            <a:r>
              <a:rPr lang="en-GB" dirty="0" err="1">
                <a:ea typeface="+mn-lt"/>
                <a:cs typeface="+mn-lt"/>
              </a:rPr>
              <a:t>CfE</a:t>
            </a:r>
            <a:r>
              <a:rPr lang="en-GB" dirty="0">
                <a:ea typeface="+mn-lt"/>
                <a:cs typeface="+mn-lt"/>
              </a:rPr>
              <a:t>.</a:t>
            </a:r>
            <a:endParaRPr lang="en-GB" dirty="0"/>
          </a:p>
        </p:txBody>
      </p:sp>
    </p:spTree>
    <p:extLst>
      <p:ext uri="{BB962C8B-B14F-4D97-AF65-F5344CB8AC3E}">
        <p14:creationId xmlns:p14="http://schemas.microsoft.com/office/powerpoint/2010/main" val="1193634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4" name="Text Box 8"/>
          <p:cNvSpPr txBox="1"/>
          <p:nvPr/>
        </p:nvSpPr>
        <p:spPr>
          <a:xfrm>
            <a:off x="7188870" y="6325880"/>
            <a:ext cx="5029200" cy="66836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7" name="Title 6"/>
          <p:cNvSpPr>
            <a:spLocks noGrp="1"/>
          </p:cNvSpPr>
          <p:nvPr>
            <p:ph type="title"/>
          </p:nvPr>
        </p:nvSpPr>
        <p:spPr>
          <a:xfrm>
            <a:off x="903215" y="358639"/>
            <a:ext cx="10515600" cy="1325563"/>
          </a:xfrm>
        </p:spPr>
        <p:txBody>
          <a:bodyPr>
            <a:normAutofit/>
          </a:bodyPr>
          <a:lstStyle/>
          <a:p>
            <a:r>
              <a:rPr lang="en-GB" sz="4200" b="1" dirty="0">
                <a:solidFill>
                  <a:srgbClr val="00B0F0"/>
                </a:solidFill>
                <a:latin typeface="+mn-lt"/>
              </a:rPr>
              <a:t>Developing your school curriculum rationale</a:t>
            </a:r>
          </a:p>
        </p:txBody>
      </p:sp>
      <p:sp>
        <p:nvSpPr>
          <p:cNvPr id="8" name="Content Placeholder 7"/>
          <p:cNvSpPr>
            <a:spLocks noGrp="1"/>
          </p:cNvSpPr>
          <p:nvPr>
            <p:ph sz="half" idx="1"/>
          </p:nvPr>
        </p:nvSpPr>
        <p:spPr>
          <a:xfrm>
            <a:off x="838199" y="1825625"/>
            <a:ext cx="9786258" cy="4351338"/>
          </a:xfrm>
        </p:spPr>
        <p:txBody>
          <a:bodyPr vert="horz" lIns="91440" tIns="45720" rIns="91440" bIns="45720" rtlCol="0" anchor="t">
            <a:normAutofit/>
          </a:bodyPr>
          <a:lstStyle/>
          <a:p>
            <a:pPr marL="0" indent="0">
              <a:buNone/>
            </a:pPr>
            <a:r>
              <a:rPr lang="en-GB" sz="3200" dirty="0"/>
              <a:t>Purpose of this session to:</a:t>
            </a:r>
          </a:p>
          <a:p>
            <a:r>
              <a:rPr lang="en-GB" sz="3200" dirty="0"/>
              <a:t>Give time to reflect on the Refreshed Narrative on Scotland’s Curriculum.</a:t>
            </a:r>
          </a:p>
          <a:p>
            <a:r>
              <a:rPr lang="en-GB" sz="3200" dirty="0"/>
              <a:t>Discuss and network with colleagues.</a:t>
            </a:r>
          </a:p>
          <a:p>
            <a:r>
              <a:rPr lang="en-GB" sz="3200" dirty="0"/>
              <a:t>Review a range of tools that will assist in the </a:t>
            </a:r>
            <a:r>
              <a:rPr lang="en-GB" sz="3200" b="1" dirty="0"/>
              <a:t>process</a:t>
            </a:r>
            <a:r>
              <a:rPr lang="en-GB" sz="3200" dirty="0"/>
              <a:t> of developing your school curriculum rationale</a:t>
            </a:r>
          </a:p>
          <a:p>
            <a:pPr marL="0" indent="0">
              <a:buNone/>
            </a:pPr>
            <a:endParaRPr lang="en-GB" dirty="0"/>
          </a:p>
        </p:txBody>
      </p:sp>
    </p:spTree>
    <p:extLst>
      <p:ext uri="{BB962C8B-B14F-4D97-AF65-F5344CB8AC3E}">
        <p14:creationId xmlns:p14="http://schemas.microsoft.com/office/powerpoint/2010/main" val="25994015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6BD9-762D-4AFB-9A46-F1657EB02516}"/>
              </a:ext>
            </a:extLst>
          </p:cNvPr>
          <p:cNvSpPr>
            <a:spLocks noGrp="1"/>
          </p:cNvSpPr>
          <p:nvPr>
            <p:ph type="title"/>
          </p:nvPr>
        </p:nvSpPr>
        <p:spPr/>
        <p:txBody>
          <a:bodyPr/>
          <a:lstStyle/>
          <a:p>
            <a:r>
              <a:rPr lang="en-GB">
                <a:cs typeface="Calibri Light"/>
              </a:rPr>
              <a:t>Scottish Government response</a:t>
            </a:r>
            <a:endParaRPr lang="en-GB"/>
          </a:p>
        </p:txBody>
      </p:sp>
      <p:sp>
        <p:nvSpPr>
          <p:cNvPr id="3" name="Content Placeholder 2">
            <a:extLst>
              <a:ext uri="{FF2B5EF4-FFF2-40B4-BE49-F238E27FC236}">
                <a16:creationId xmlns:a16="http://schemas.microsoft.com/office/drawing/2014/main" id="{D62B2AFD-5761-4979-A155-2079F40C97D9}"/>
              </a:ext>
            </a:extLst>
          </p:cNvPr>
          <p:cNvSpPr>
            <a:spLocks noGrp="1"/>
          </p:cNvSpPr>
          <p:nvPr>
            <p:ph idx="1"/>
          </p:nvPr>
        </p:nvSpPr>
        <p:spPr/>
        <p:txBody>
          <a:bodyPr vert="horz" lIns="91440" tIns="45720" rIns="91440" bIns="45720" rtlCol="0" anchor="t">
            <a:normAutofit lnSpcReduction="10000"/>
          </a:bodyPr>
          <a:lstStyle/>
          <a:p>
            <a:pPr>
              <a:lnSpc>
                <a:spcPct val="100000"/>
              </a:lnSpc>
              <a:spcBef>
                <a:spcPts val="0"/>
              </a:spcBef>
            </a:pPr>
            <a:r>
              <a:rPr lang="en-GB" b="1">
                <a:ea typeface="+mn-lt"/>
                <a:cs typeface="+mn-lt"/>
              </a:rPr>
              <a:t>Initial SG response</a:t>
            </a:r>
            <a:endParaRPr lang="en-US">
              <a:ea typeface="+mn-lt"/>
              <a:cs typeface="+mn-lt"/>
            </a:endParaRPr>
          </a:p>
          <a:p>
            <a:pPr>
              <a:lnSpc>
                <a:spcPct val="100000"/>
              </a:lnSpc>
              <a:spcBef>
                <a:spcPts val="0"/>
              </a:spcBef>
            </a:pPr>
            <a:r>
              <a:rPr lang="en-GB" b="1">
                <a:ea typeface="+mn-lt"/>
                <a:cs typeface="+mn-lt"/>
              </a:rPr>
              <a:t>ACCEPT:</a:t>
            </a:r>
            <a:r>
              <a:rPr lang="en-GB">
                <a:ea typeface="+mn-lt"/>
                <a:cs typeface="+mn-lt"/>
              </a:rPr>
              <a:t> We will work with Education Scotland, SQA, the teaching profession, learners, parents and other key partners to build on the work undertaken in 2019 to refresh Scotland’s curriculum narrative. This will include re-examining core elements of its vision to take account of 20 years of curriculum design and delivery, and wider educational developments.</a:t>
            </a:r>
            <a:endParaRPr lang="en-US">
              <a:ea typeface="+mn-lt"/>
              <a:cs typeface="+mn-lt"/>
            </a:endParaRPr>
          </a:p>
          <a:p>
            <a:pPr>
              <a:lnSpc>
                <a:spcPct val="100000"/>
              </a:lnSpc>
              <a:spcBef>
                <a:spcPts val="0"/>
              </a:spcBef>
            </a:pPr>
            <a:r>
              <a:rPr lang="en-GB">
                <a:ea typeface="+mn-lt"/>
                <a:cs typeface="+mn-lt"/>
              </a:rPr>
              <a:t>We will work with stakeholders to ensure the role of knowledge, skills and attitudes are more explicit and better integrated in the capabilities and attributes of the four capacities, to help understand learners progress.</a:t>
            </a:r>
            <a:endParaRPr lang="en-GB"/>
          </a:p>
        </p:txBody>
      </p:sp>
    </p:spTree>
    <p:extLst>
      <p:ext uri="{BB962C8B-B14F-4D97-AF65-F5344CB8AC3E}">
        <p14:creationId xmlns:p14="http://schemas.microsoft.com/office/powerpoint/2010/main" val="685776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63263-EA1F-4749-AEEF-B4900D55EBBC}"/>
              </a:ext>
            </a:extLst>
          </p:cNvPr>
          <p:cNvSpPr>
            <a:spLocks noGrp="1"/>
          </p:cNvSpPr>
          <p:nvPr>
            <p:ph type="title"/>
          </p:nvPr>
        </p:nvSpPr>
        <p:spPr/>
        <p:txBody>
          <a:bodyPr/>
          <a:lstStyle/>
          <a:p>
            <a:r>
              <a:rPr lang="en-GB">
                <a:cs typeface="Calibri Light"/>
              </a:rPr>
              <a:t>What? So What? Now what?</a:t>
            </a:r>
            <a:endParaRPr lang="en-GB" dirty="0">
              <a:cs typeface="Calibri Light"/>
            </a:endParaRPr>
          </a:p>
        </p:txBody>
      </p:sp>
      <p:sp>
        <p:nvSpPr>
          <p:cNvPr id="3" name="Content Placeholder 2">
            <a:extLst>
              <a:ext uri="{FF2B5EF4-FFF2-40B4-BE49-F238E27FC236}">
                <a16:creationId xmlns:a16="http://schemas.microsoft.com/office/drawing/2014/main" id="{4633CA5A-A82A-429A-91A8-94A2135847E3}"/>
              </a:ext>
            </a:extLst>
          </p:cNvPr>
          <p:cNvSpPr>
            <a:spLocks noGrp="1"/>
          </p:cNvSpPr>
          <p:nvPr>
            <p:ph idx="1"/>
          </p:nvPr>
        </p:nvSpPr>
        <p:spPr/>
        <p:txBody>
          <a:bodyPr vert="horz" lIns="91440" tIns="45720" rIns="91440" bIns="45720" rtlCol="0" anchor="t">
            <a:normAutofit/>
          </a:bodyPr>
          <a:lstStyle/>
          <a:p>
            <a:r>
              <a:rPr lang="en-GB" sz="3600">
                <a:cs typeface="Calibri"/>
              </a:rPr>
              <a:t>What … does it mean?</a:t>
            </a:r>
          </a:p>
          <a:p>
            <a:r>
              <a:rPr lang="en-GB" sz="3600">
                <a:cs typeface="Calibri"/>
              </a:rPr>
              <a:t>So what … are the implications in my context</a:t>
            </a:r>
          </a:p>
          <a:p>
            <a:r>
              <a:rPr lang="en-GB" sz="3600">
                <a:cs typeface="Calibri"/>
              </a:rPr>
              <a:t>Now what … does this mean for me as a strategic leader</a:t>
            </a:r>
            <a:endParaRPr lang="en-GB" sz="3600" dirty="0">
              <a:cs typeface="Calibri"/>
            </a:endParaRPr>
          </a:p>
        </p:txBody>
      </p:sp>
    </p:spTree>
    <p:extLst>
      <p:ext uri="{BB962C8B-B14F-4D97-AF65-F5344CB8AC3E}">
        <p14:creationId xmlns:p14="http://schemas.microsoft.com/office/powerpoint/2010/main" val="1395541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9F93E-82BD-4D27-92D5-914F4E938F00}"/>
              </a:ext>
            </a:extLst>
          </p:cNvPr>
          <p:cNvSpPr>
            <a:spLocks noGrp="1"/>
          </p:cNvSpPr>
          <p:nvPr>
            <p:ph type="title"/>
          </p:nvPr>
        </p:nvSpPr>
        <p:spPr/>
        <p:txBody>
          <a:bodyPr/>
          <a:lstStyle/>
          <a:p>
            <a:r>
              <a:rPr lang="en-GB" dirty="0">
                <a:ea typeface="+mj-lt"/>
                <a:cs typeface="+mj-lt"/>
              </a:rPr>
              <a:t>OECD </a:t>
            </a:r>
            <a:r>
              <a:rPr lang="en-GB" dirty="0">
                <a:cs typeface="Calibri Light"/>
              </a:rPr>
              <a:t>Recommendations for next steps: Focus on student learning progress</a:t>
            </a:r>
            <a:endParaRPr lang="en-US" dirty="0"/>
          </a:p>
        </p:txBody>
      </p:sp>
      <p:sp>
        <p:nvSpPr>
          <p:cNvPr id="3" name="Content Placeholder 2">
            <a:extLst>
              <a:ext uri="{FF2B5EF4-FFF2-40B4-BE49-F238E27FC236}">
                <a16:creationId xmlns:a16="http://schemas.microsoft.com/office/drawing/2014/main" id="{ED6425CA-F669-430A-9F5C-2C0E009738F7}"/>
              </a:ext>
            </a:extLst>
          </p:cNvPr>
          <p:cNvSpPr>
            <a:spLocks noGrp="1"/>
          </p:cNvSpPr>
          <p:nvPr>
            <p:ph idx="1"/>
          </p:nvPr>
        </p:nvSpPr>
        <p:spPr/>
        <p:txBody>
          <a:bodyPr vert="horz" lIns="91440" tIns="45720" rIns="91440" bIns="45720" rtlCol="0" anchor="t">
            <a:normAutofit/>
          </a:bodyPr>
          <a:lstStyle/>
          <a:p>
            <a:r>
              <a:rPr lang="en-GB" dirty="0">
                <a:ea typeface="+mn-lt"/>
                <a:cs typeface="+mn-lt"/>
              </a:rPr>
              <a:t>1.2 Find a better balance between breadth and depth of learning throughout </a:t>
            </a:r>
            <a:r>
              <a:rPr lang="en-GB" dirty="0" err="1">
                <a:ea typeface="+mn-lt"/>
                <a:cs typeface="+mn-lt"/>
              </a:rPr>
              <a:t>CfE</a:t>
            </a:r>
            <a:r>
              <a:rPr lang="en-GB" dirty="0">
                <a:ea typeface="+mn-lt"/>
                <a:cs typeface="+mn-lt"/>
              </a:rPr>
              <a:t> to deliver Scotland’s commitment to providing all learners with a rich learning experience throughout school education: Scotland could consider how the design of </a:t>
            </a:r>
            <a:r>
              <a:rPr lang="en-GB" dirty="0" err="1">
                <a:ea typeface="+mn-lt"/>
                <a:cs typeface="+mn-lt"/>
              </a:rPr>
              <a:t>CfE</a:t>
            </a:r>
            <a:r>
              <a:rPr lang="en-GB" dirty="0">
                <a:ea typeface="+mn-lt"/>
                <a:cs typeface="+mn-lt"/>
              </a:rPr>
              <a:t> can better help learners consolidate a common base of knowledge, skills and attitudes by the end of BGE, and nurture and hone this base for them to progress seamlessly through Senior Phase and the choices its offers</a:t>
            </a:r>
            <a:endParaRPr lang="en-GB" dirty="0"/>
          </a:p>
        </p:txBody>
      </p:sp>
    </p:spTree>
    <p:extLst>
      <p:ext uri="{BB962C8B-B14F-4D97-AF65-F5344CB8AC3E}">
        <p14:creationId xmlns:p14="http://schemas.microsoft.com/office/powerpoint/2010/main" val="1428589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7039-A328-4DEC-85D4-5EDD93220385}"/>
              </a:ext>
            </a:extLst>
          </p:cNvPr>
          <p:cNvSpPr>
            <a:spLocks noGrp="1"/>
          </p:cNvSpPr>
          <p:nvPr>
            <p:ph type="title"/>
          </p:nvPr>
        </p:nvSpPr>
        <p:spPr/>
        <p:txBody>
          <a:bodyPr/>
          <a:lstStyle/>
          <a:p>
            <a:r>
              <a:rPr lang="en-GB">
                <a:ea typeface="+mj-lt"/>
                <a:cs typeface="+mj-lt"/>
              </a:rPr>
              <a:t>Scottish Government response</a:t>
            </a:r>
            <a:endParaRPr lang="en-US"/>
          </a:p>
        </p:txBody>
      </p:sp>
      <p:sp>
        <p:nvSpPr>
          <p:cNvPr id="3" name="Content Placeholder 2">
            <a:extLst>
              <a:ext uri="{FF2B5EF4-FFF2-40B4-BE49-F238E27FC236}">
                <a16:creationId xmlns:a16="http://schemas.microsoft.com/office/drawing/2014/main" id="{A31F1066-3EDF-4BFF-B6CA-11A8840E9585}"/>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GB" b="1">
                <a:ea typeface="+mn-lt"/>
                <a:cs typeface="+mn-lt"/>
              </a:rPr>
              <a:t>Initial SG response</a:t>
            </a:r>
            <a:endParaRPr lang="en-US">
              <a:ea typeface="+mn-lt"/>
              <a:cs typeface="+mn-lt"/>
            </a:endParaRPr>
          </a:p>
          <a:p>
            <a:pPr>
              <a:lnSpc>
                <a:spcPct val="100000"/>
              </a:lnSpc>
              <a:spcBef>
                <a:spcPts val="0"/>
              </a:spcBef>
            </a:pPr>
            <a:r>
              <a:rPr lang="en-GB" b="1">
                <a:ea typeface="+mn-lt"/>
                <a:cs typeface="+mn-lt"/>
              </a:rPr>
              <a:t>ACCEPT</a:t>
            </a:r>
            <a:r>
              <a:rPr lang="en-GB">
                <a:ea typeface="+mn-lt"/>
                <a:cs typeface="+mn-lt"/>
              </a:rPr>
              <a:t>: We will work with partners including teachers, parents, young people, academics, and all parts of the system to find the point of balance between breadth and depth, considering how this evolves through the learner journey from the broad general education towards more knowledge and discipline based courses in the senior phase. We will provide guidance which supports schools to develop an approach which will work in their context.</a:t>
            </a:r>
          </a:p>
          <a:p>
            <a:endParaRPr lang="en-GB" dirty="0">
              <a:cs typeface="Calibri"/>
            </a:endParaRPr>
          </a:p>
        </p:txBody>
      </p:sp>
    </p:spTree>
    <p:extLst>
      <p:ext uri="{BB962C8B-B14F-4D97-AF65-F5344CB8AC3E}">
        <p14:creationId xmlns:p14="http://schemas.microsoft.com/office/powerpoint/2010/main" val="360785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7039-A328-4DEC-85D4-5EDD93220385}"/>
              </a:ext>
            </a:extLst>
          </p:cNvPr>
          <p:cNvSpPr>
            <a:spLocks noGrp="1"/>
          </p:cNvSpPr>
          <p:nvPr>
            <p:ph type="title"/>
          </p:nvPr>
        </p:nvSpPr>
        <p:spPr/>
        <p:txBody>
          <a:bodyPr/>
          <a:lstStyle/>
          <a:p>
            <a:r>
              <a:rPr lang="en-GB">
                <a:latin typeface="Calibri Light"/>
              </a:rPr>
              <a:t>OECD Recommendations for next steps: Focus on student learning progress</a:t>
            </a:r>
            <a:r>
              <a:rPr lang="en-GB">
                <a:latin typeface="Calibri Light"/>
                <a:ea typeface="Calibri Light"/>
                <a:cs typeface="Calibri Light"/>
              </a:rPr>
              <a:t>​</a:t>
            </a:r>
            <a:endParaRPr lang="en-GB" dirty="0">
              <a:cs typeface="Calibri Light"/>
            </a:endParaRPr>
          </a:p>
        </p:txBody>
      </p:sp>
      <p:sp>
        <p:nvSpPr>
          <p:cNvPr id="3" name="Content Placeholder 2">
            <a:extLst>
              <a:ext uri="{FF2B5EF4-FFF2-40B4-BE49-F238E27FC236}">
                <a16:creationId xmlns:a16="http://schemas.microsoft.com/office/drawing/2014/main" id="{A31F1066-3EDF-4BFF-B6CA-11A8840E9585}"/>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buNone/>
            </a:pPr>
            <a:r>
              <a:rPr lang="en-GB" b="1" dirty="0">
                <a:ea typeface="+mn-lt"/>
                <a:cs typeface="+mn-lt"/>
              </a:rPr>
              <a:t>1.3. Adapt the Senior Phase to match the vision of </a:t>
            </a:r>
            <a:r>
              <a:rPr lang="en-GB" b="1" dirty="0" err="1">
                <a:ea typeface="+mn-lt"/>
                <a:cs typeface="+mn-lt"/>
              </a:rPr>
              <a:t>CfE</a:t>
            </a:r>
            <a:r>
              <a:rPr lang="en-GB" b="1" dirty="0">
                <a:ea typeface="+mn-lt"/>
                <a:cs typeface="+mn-lt"/>
              </a:rPr>
              <a:t> </a:t>
            </a:r>
            <a:r>
              <a:rPr lang="en-GB" dirty="0">
                <a:ea typeface="+mn-lt"/>
                <a:cs typeface="+mn-lt"/>
              </a:rPr>
              <a:t>Scotland could consider adapting the pedagogical and assessment practices and the structure of learning pathways in the Senior Phase to enhance learners’ experience of upper-secondary education and help them develop </a:t>
            </a:r>
            <a:r>
              <a:rPr lang="en-GB" dirty="0" err="1">
                <a:ea typeface="+mn-lt"/>
                <a:cs typeface="+mn-lt"/>
              </a:rPr>
              <a:t>CfE’s</a:t>
            </a:r>
            <a:r>
              <a:rPr lang="en-GB" dirty="0">
                <a:ea typeface="+mn-lt"/>
                <a:cs typeface="+mn-lt"/>
              </a:rPr>
              <a:t> four capacities continuously.</a:t>
            </a:r>
            <a:endParaRPr lang="en-US" dirty="0"/>
          </a:p>
        </p:txBody>
      </p:sp>
    </p:spTree>
    <p:extLst>
      <p:ext uri="{BB962C8B-B14F-4D97-AF65-F5344CB8AC3E}">
        <p14:creationId xmlns:p14="http://schemas.microsoft.com/office/powerpoint/2010/main" val="2990568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7039-A328-4DEC-85D4-5EDD93220385}"/>
              </a:ext>
            </a:extLst>
          </p:cNvPr>
          <p:cNvSpPr>
            <a:spLocks noGrp="1"/>
          </p:cNvSpPr>
          <p:nvPr>
            <p:ph type="title"/>
          </p:nvPr>
        </p:nvSpPr>
        <p:spPr/>
        <p:txBody>
          <a:bodyPr/>
          <a:lstStyle/>
          <a:p>
            <a:r>
              <a:rPr lang="en-GB" dirty="0">
                <a:ea typeface="+mj-lt"/>
                <a:cs typeface="+mj-lt"/>
              </a:rPr>
              <a:t>Scottish Government response</a:t>
            </a:r>
            <a:endParaRPr lang="en-US" dirty="0"/>
          </a:p>
        </p:txBody>
      </p:sp>
      <p:sp>
        <p:nvSpPr>
          <p:cNvPr id="3" name="Content Placeholder 2">
            <a:extLst>
              <a:ext uri="{FF2B5EF4-FFF2-40B4-BE49-F238E27FC236}">
                <a16:creationId xmlns:a16="http://schemas.microsoft.com/office/drawing/2014/main" id="{A31F1066-3EDF-4BFF-B6CA-11A8840E9585}"/>
              </a:ext>
            </a:extLst>
          </p:cNvPr>
          <p:cNvSpPr>
            <a:spLocks noGrp="1"/>
          </p:cNvSpPr>
          <p:nvPr>
            <p:ph idx="1"/>
          </p:nvPr>
        </p:nvSpPr>
        <p:spPr/>
        <p:txBody>
          <a:bodyPr vert="horz" lIns="91440" tIns="45720" rIns="91440" bIns="45720" rtlCol="0" anchor="t">
            <a:normAutofit/>
          </a:bodyPr>
          <a:lstStyle/>
          <a:p>
            <a:pPr>
              <a:lnSpc>
                <a:spcPct val="100000"/>
              </a:lnSpc>
              <a:spcBef>
                <a:spcPts val="0"/>
              </a:spcBef>
            </a:pPr>
            <a:r>
              <a:rPr lang="en-GB" b="1" dirty="0">
                <a:ea typeface="+mn-lt"/>
                <a:cs typeface="+mn-lt"/>
              </a:rPr>
              <a:t>Initial SG response</a:t>
            </a:r>
            <a:endParaRPr lang="en-US" dirty="0">
              <a:ea typeface="+mn-lt"/>
              <a:cs typeface="+mn-lt"/>
            </a:endParaRPr>
          </a:p>
          <a:p>
            <a:pPr>
              <a:lnSpc>
                <a:spcPct val="100000"/>
              </a:lnSpc>
              <a:spcBef>
                <a:spcPts val="0"/>
              </a:spcBef>
            </a:pPr>
            <a:r>
              <a:rPr lang="en-GB" b="1" dirty="0">
                <a:ea typeface="+mn-lt"/>
                <a:cs typeface="+mn-lt"/>
              </a:rPr>
              <a:t>ACCEPT</a:t>
            </a:r>
            <a:r>
              <a:rPr lang="en-GB" dirty="0">
                <a:ea typeface="+mn-lt"/>
                <a:cs typeface="+mn-lt"/>
              </a:rPr>
              <a:t>: The Scottish Government will build on the work undertaken in 2018 on the Learner Journey and subsequent discussions at the Education and Skills Committee in 2019/20.  Specifically it will update senior phase approaches and learner pathways in order to enhance learners’ experiences across the four capacities of Scotland’s curriculum. This will include reviewing and updating guidance on learning and teaching and assessment practices where appropriate.</a:t>
            </a:r>
            <a:endParaRPr lang="en-GB" b="1" dirty="0">
              <a:ea typeface="+mn-lt"/>
              <a:cs typeface="+mn-lt"/>
            </a:endParaRPr>
          </a:p>
          <a:p>
            <a:pPr>
              <a:lnSpc>
                <a:spcPct val="100000"/>
              </a:lnSpc>
              <a:spcBef>
                <a:spcPts val="0"/>
              </a:spcBef>
            </a:pPr>
            <a:endParaRPr lang="en-GB" dirty="0">
              <a:cs typeface="Calibri"/>
            </a:endParaRPr>
          </a:p>
          <a:p>
            <a:endParaRPr lang="en-GB" dirty="0">
              <a:cs typeface="Calibri"/>
            </a:endParaRPr>
          </a:p>
        </p:txBody>
      </p:sp>
    </p:spTree>
    <p:extLst>
      <p:ext uri="{BB962C8B-B14F-4D97-AF65-F5344CB8AC3E}">
        <p14:creationId xmlns:p14="http://schemas.microsoft.com/office/powerpoint/2010/main" val="1279926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801" y="525849"/>
            <a:ext cx="11049507" cy="782320"/>
          </a:xfrm>
        </p:spPr>
        <p:txBody>
          <a:bodyPr>
            <a:normAutofit/>
          </a:bodyPr>
          <a:lstStyle/>
          <a:p>
            <a:r>
              <a:rPr lang="en-GB" sz="4200" b="1" dirty="0">
                <a:solidFill>
                  <a:srgbClr val="00B0F0"/>
                </a:solidFill>
              </a:rPr>
              <a:t>Model of Professional Learning</a:t>
            </a:r>
          </a:p>
        </p:txBody>
      </p:sp>
      <p:sp>
        <p:nvSpPr>
          <p:cNvPr id="3" name="Content Placeholder 2"/>
          <p:cNvSpPr>
            <a:spLocks noGrp="1"/>
          </p:cNvSpPr>
          <p:nvPr>
            <p:ph idx="1"/>
          </p:nvPr>
        </p:nvSpPr>
        <p:spPr>
          <a:xfrm>
            <a:off x="598302" y="1723684"/>
            <a:ext cx="5844417" cy="4071953"/>
          </a:xfrm>
        </p:spPr>
        <p:txBody>
          <a:bodyPr>
            <a:normAutofit fontScale="92500" lnSpcReduction="20000"/>
          </a:bodyPr>
          <a:lstStyle/>
          <a:p>
            <a:pPr marL="0" indent="0">
              <a:buNone/>
            </a:pPr>
            <a:r>
              <a:rPr lang="en-GB" sz="3200" dirty="0"/>
              <a:t>We are ALL learners and our </a:t>
            </a:r>
          </a:p>
          <a:p>
            <a:pPr marL="0" indent="0">
              <a:buNone/>
            </a:pPr>
            <a:r>
              <a:rPr lang="en-GB" sz="3200" dirty="0"/>
              <a:t>learning benefits all of us</a:t>
            </a:r>
          </a:p>
          <a:p>
            <a:pPr marL="0" indent="0">
              <a:buNone/>
            </a:pPr>
            <a:endParaRPr lang="en-GB" sz="3200" dirty="0"/>
          </a:p>
          <a:p>
            <a:pPr marL="0" indent="0">
              <a:buNone/>
            </a:pPr>
            <a:r>
              <a:rPr lang="en-GB" sz="3200" dirty="0"/>
              <a:t>Learning by enquiry</a:t>
            </a:r>
          </a:p>
          <a:p>
            <a:pPr marL="0" indent="0">
              <a:buNone/>
            </a:pPr>
            <a:endParaRPr lang="en-GB" sz="3200" dirty="0"/>
          </a:p>
          <a:p>
            <a:pPr marL="0" indent="0">
              <a:buNone/>
            </a:pPr>
            <a:r>
              <a:rPr lang="en-GB" sz="3200" dirty="0"/>
              <a:t>Learning as a collaborative</a:t>
            </a:r>
          </a:p>
          <a:p>
            <a:pPr marL="0" indent="0">
              <a:buNone/>
            </a:pPr>
            <a:endParaRPr lang="en-GB" sz="3200" dirty="0"/>
          </a:p>
          <a:p>
            <a:pPr marL="0" indent="0">
              <a:buNone/>
            </a:pPr>
            <a:r>
              <a:rPr lang="en-GB" sz="3200" dirty="0"/>
              <a:t>Learning that deepens knowledge </a:t>
            </a:r>
          </a:p>
          <a:p>
            <a:pPr marL="0" indent="0">
              <a:buNone/>
            </a:pPr>
            <a:r>
              <a:rPr lang="en-GB" sz="3200" dirty="0"/>
              <a:t>and understanding</a:t>
            </a:r>
          </a:p>
          <a:p>
            <a:pPr marL="0" indent="0">
              <a:buNone/>
            </a:pPr>
            <a:endParaRPr lang="en-GB" sz="2800" dirty="0">
              <a:solidFill>
                <a:schemeClr val="tx1"/>
              </a:solidFill>
            </a:endParaRPr>
          </a:p>
        </p:txBody>
      </p:sp>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4" name="TextBox 3"/>
          <p:cNvSpPr txBox="1"/>
          <p:nvPr/>
        </p:nvSpPr>
        <p:spPr>
          <a:xfrm>
            <a:off x="7041020" y="1565995"/>
            <a:ext cx="4121554" cy="4793456"/>
          </a:xfrm>
          <a:prstGeom prst="rect">
            <a:avLst/>
          </a:prstGeom>
          <a:noFill/>
        </p:spPr>
        <p:txBody>
          <a:bodyPr wrap="square" rtlCol="0">
            <a:spAutoFit/>
          </a:bodyPr>
          <a:lstStyle/>
          <a:p>
            <a:endParaRPr lang="en-GB" dirty="0"/>
          </a:p>
        </p:txBody>
      </p:sp>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9" name="Text Box 8"/>
          <p:cNvSpPr txBox="1"/>
          <p:nvPr/>
        </p:nvSpPr>
        <p:spPr>
          <a:xfrm>
            <a:off x="7341270" y="64782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pic>
        <p:nvPicPr>
          <p:cNvPr id="11"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6046" y="1085550"/>
            <a:ext cx="4426528" cy="4426528"/>
          </a:xfrm>
          <a:prstGeom prst="rect">
            <a:avLst/>
          </a:prstGeom>
        </p:spPr>
      </p:pic>
    </p:spTree>
    <p:extLst>
      <p:ext uri="{BB962C8B-B14F-4D97-AF65-F5344CB8AC3E}">
        <p14:creationId xmlns:p14="http://schemas.microsoft.com/office/powerpoint/2010/main" val="2381776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099" y="558073"/>
            <a:ext cx="11825901" cy="923330"/>
          </a:xfrm>
          <a:prstGeom prst="rect">
            <a:avLst/>
          </a:prstGeom>
          <a:noFill/>
        </p:spPr>
        <p:txBody>
          <a:bodyPr wrap="square" rtlCol="0">
            <a:spAutoFit/>
          </a:bodyPr>
          <a:lstStyle/>
          <a:p>
            <a:endParaRPr lang="en-GB" dirty="0"/>
          </a:p>
          <a:p>
            <a:endParaRPr lang="en-GB" dirty="0"/>
          </a:p>
          <a:p>
            <a:endParaRPr lang="en-GB" dirty="0"/>
          </a:p>
        </p:txBody>
      </p:sp>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3" name="Title 2"/>
          <p:cNvSpPr>
            <a:spLocks noGrp="1"/>
          </p:cNvSpPr>
          <p:nvPr>
            <p:ph type="title"/>
          </p:nvPr>
        </p:nvSpPr>
        <p:spPr/>
        <p:txBody>
          <a:bodyPr/>
          <a:lstStyle/>
          <a:p>
            <a:r>
              <a:rPr lang="en-GB" dirty="0"/>
              <a:t>Three fields of knowledge</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62104" y="1479095"/>
            <a:ext cx="6473864" cy="4561132"/>
          </a:xfrm>
        </p:spPr>
      </p:pic>
    </p:spTree>
    <p:extLst>
      <p:ext uri="{BB962C8B-B14F-4D97-AF65-F5344CB8AC3E}">
        <p14:creationId xmlns:p14="http://schemas.microsoft.com/office/powerpoint/2010/main" val="70452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p:cNvSpPr txBox="1"/>
          <p:nvPr/>
        </p:nvSpPr>
        <p:spPr>
          <a:xfrm>
            <a:off x="7188870" y="6325880"/>
            <a:ext cx="5029200" cy="66836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3" name="Title 2"/>
          <p:cNvSpPr>
            <a:spLocks noGrp="1"/>
          </p:cNvSpPr>
          <p:nvPr>
            <p:ph type="title"/>
          </p:nvPr>
        </p:nvSpPr>
        <p:spPr/>
        <p:txBody>
          <a:bodyPr/>
          <a:lstStyle/>
          <a:p>
            <a:r>
              <a:rPr lang="en-GB" dirty="0"/>
              <a:t>Curriculum- What does it mean to you?</a:t>
            </a:r>
          </a:p>
        </p:txBody>
      </p:sp>
      <p:pic>
        <p:nvPicPr>
          <p:cNvPr id="7" name="Content Placeholder 6"/>
          <p:cNvPicPr>
            <a:picLocks noGrp="1" noChangeAspect="1"/>
          </p:cNvPicPr>
          <p:nvPr>
            <p:ph sz="half" idx="1"/>
          </p:nvPr>
        </p:nvPicPr>
        <p:blipFill>
          <a:blip r:embed="rId4"/>
          <a:stretch>
            <a:fillRect/>
          </a:stretch>
        </p:blipFill>
        <p:spPr>
          <a:xfrm>
            <a:off x="1940453" y="1825625"/>
            <a:ext cx="2977094" cy="4351338"/>
          </a:xfrm>
          <a:prstGeom prst="rect">
            <a:avLst/>
          </a:prstGeom>
        </p:spPr>
      </p:pic>
      <p:sp>
        <p:nvSpPr>
          <p:cNvPr id="8" name="Content Placeholder 7"/>
          <p:cNvSpPr>
            <a:spLocks noGrp="1"/>
          </p:cNvSpPr>
          <p:nvPr>
            <p:ph sz="half" idx="2"/>
          </p:nvPr>
        </p:nvSpPr>
        <p:spPr/>
        <p:txBody>
          <a:bodyPr>
            <a:normAutofit/>
          </a:bodyPr>
          <a:lstStyle/>
          <a:p>
            <a:endParaRPr lang="en-GB" sz="3200" dirty="0"/>
          </a:p>
          <a:p>
            <a:r>
              <a:rPr lang="en-GB" sz="3200" dirty="0"/>
              <a:t>Put your initial thought in the chat pane</a:t>
            </a:r>
          </a:p>
          <a:p>
            <a:r>
              <a:rPr lang="en-GB" sz="3200" dirty="0"/>
              <a:t>By working around the meeting  adding a ‘scoop’ of information we will build up our group knowledge</a:t>
            </a:r>
          </a:p>
        </p:txBody>
      </p:sp>
    </p:spTree>
    <p:extLst>
      <p:ext uri="{BB962C8B-B14F-4D97-AF65-F5344CB8AC3E}">
        <p14:creationId xmlns:p14="http://schemas.microsoft.com/office/powerpoint/2010/main" val="987090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879ec7-468c-49ff-a8b5-fabf0730a498">
      <Terms xmlns="http://schemas.microsoft.com/office/infopath/2007/PartnerControls"/>
    </lcf76f155ced4ddcb4097134ff3c332f>
    <TaxCatchAll xmlns="fb053e34-0e34-4966-b79b-68419acdfd9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51D3D5F53C834E9017995F9887F6EA" ma:contentTypeVersion="15" ma:contentTypeDescription="Create a new document." ma:contentTypeScope="" ma:versionID="50563445b06a8a21bea2bb253a397a42">
  <xsd:schema xmlns:xsd="http://www.w3.org/2001/XMLSchema" xmlns:xs="http://www.w3.org/2001/XMLSchema" xmlns:p="http://schemas.microsoft.com/office/2006/metadata/properties" xmlns:ns2="f4879ec7-468c-49ff-a8b5-fabf0730a498" xmlns:ns3="fb053e34-0e34-4966-b79b-68419acdfd90" targetNamespace="http://schemas.microsoft.com/office/2006/metadata/properties" ma:root="true" ma:fieldsID="786e458ffc58ee41ac1c3f6683c69c62" ns2:_="" ns3:_="">
    <xsd:import namespace="f4879ec7-468c-49ff-a8b5-fabf0730a498"/>
    <xsd:import namespace="fb053e34-0e34-4966-b79b-68419acdfd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879ec7-468c-49ff-a8b5-fabf0730a4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94d5e3d-88e3-4c55-b684-1c81dd55b717"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53e34-0e34-4966-b79b-68419acdfd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bc3ad6f-1087-4d92-9807-c15aedbd04b7}" ma:internalName="TaxCatchAll" ma:showField="CatchAllData" ma:web="fb053e34-0e34-4966-b79b-68419acdfd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42E656-62B5-4668-A82A-F2FA985BD190}">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f4879ec7-468c-49ff-a8b5-fabf0730a498"/>
    <ds:schemaRef ds:uri="http://schemas.microsoft.com/office/infopath/2007/PartnerControls"/>
    <ds:schemaRef ds:uri="fb053e34-0e34-4966-b79b-68419acdfd90"/>
    <ds:schemaRef ds:uri="http://www.w3.org/XML/1998/namespace"/>
    <ds:schemaRef ds:uri="http://purl.org/dc/terms/"/>
  </ds:schemaRefs>
</ds:datastoreItem>
</file>

<file path=customXml/itemProps2.xml><?xml version="1.0" encoding="utf-8"?>
<ds:datastoreItem xmlns:ds="http://schemas.openxmlformats.org/officeDocument/2006/customXml" ds:itemID="{EC4DBCE0-61AB-4F48-A589-95896CA7061D}">
  <ds:schemaRefs>
    <ds:schemaRef ds:uri="http://schemas.microsoft.com/sharepoint/v3/contenttype/forms"/>
  </ds:schemaRefs>
</ds:datastoreItem>
</file>

<file path=customXml/itemProps3.xml><?xml version="1.0" encoding="utf-8"?>
<ds:datastoreItem xmlns:ds="http://schemas.openxmlformats.org/officeDocument/2006/customXml" ds:itemID="{E1F17868-206E-456B-BAB4-2A07D4203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879ec7-468c-49ff-a8b5-fabf0730a498"/>
    <ds:schemaRef ds:uri="fb053e34-0e34-4966-b79b-68419acdfd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6755</TotalTime>
  <Words>7488</Words>
  <Application>Microsoft Office PowerPoint</Application>
  <PresentationFormat>Widescreen</PresentationFormat>
  <Paragraphs>905</Paragraphs>
  <Slides>65</Slides>
  <Notes>53</Notes>
  <HiddenSlides>5</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65</vt:i4>
      </vt:variant>
    </vt:vector>
  </HeadingPairs>
  <TitlesOfParts>
    <vt:vector size="77" baseType="lpstr">
      <vt:lpstr>Arial</vt:lpstr>
      <vt:lpstr>Arial Bold</vt:lpstr>
      <vt:lpstr>Calibri</vt:lpstr>
      <vt:lpstr>Calibri Light</vt:lpstr>
      <vt:lpstr>Georgia</vt:lpstr>
      <vt:lpstr>Museo 300</vt:lpstr>
      <vt:lpstr>Roboto</vt:lpstr>
      <vt:lpstr>Roboto Medium</vt:lpstr>
      <vt:lpstr>Segoe UI</vt:lpstr>
      <vt:lpstr>Office Theme</vt:lpstr>
      <vt:lpstr>1_Office Theme</vt:lpstr>
      <vt:lpstr>Office Theme</vt:lpstr>
      <vt:lpstr>PowerPoint Presentation</vt:lpstr>
      <vt:lpstr>Excellence in Headship  Developing a Curriculum Rationale</vt:lpstr>
      <vt:lpstr>Facilitators</vt:lpstr>
      <vt:lpstr>What works in online meetings</vt:lpstr>
      <vt:lpstr>Expectations</vt:lpstr>
      <vt:lpstr>Developing your school curriculum rationale</vt:lpstr>
      <vt:lpstr>Model of Professional Learning</vt:lpstr>
      <vt:lpstr>Three fields of knowledge</vt:lpstr>
      <vt:lpstr>Curriculum- What does it mean to you?</vt:lpstr>
      <vt:lpstr>“No curriculum development without professional development”  "by virtue of their meaningfulness curricula are not simply instructional means to improve teaching but are expressions of ideas to improve teachers“ p68  (Stenhouse 1975)</vt:lpstr>
      <vt:lpstr>CfE – modern 'international' curriculum</vt:lpstr>
      <vt:lpstr>PowerPoint Presentation</vt:lpstr>
      <vt:lpstr> The Organisation for Economic Co-operation and Development (OECD) Review 2015</vt:lpstr>
      <vt:lpstr>OECD (2021)Recommendations for next steps: Focus on student learning progress</vt:lpstr>
      <vt:lpstr>PowerPoint Presentation</vt:lpstr>
      <vt:lpstr>Curriculum making as a social activity within and between levels </vt:lpstr>
      <vt:lpstr>PowerPoint Presentation</vt:lpstr>
      <vt:lpstr>Common purpose – endorsed across leadership  </vt:lpstr>
      <vt:lpstr>PowerPoint Presentation</vt:lpstr>
      <vt:lpstr>John Swinney, Scottish Learning Festival 2019</vt:lpstr>
      <vt:lpstr>PowerPoint Presentation</vt:lpstr>
      <vt:lpstr>Scotland’s Approach - four capacities </vt:lpstr>
      <vt:lpstr>PowerPoint Presentation</vt:lpstr>
      <vt:lpstr>PowerPoint Presentation</vt:lpstr>
      <vt:lpstr>Your unique setting</vt:lpstr>
      <vt:lpstr>PowerPoint Presentation</vt:lpstr>
      <vt:lpstr>PowerPoint Presentation</vt:lpstr>
      <vt:lpstr>PowerPoint Presentation</vt:lpstr>
      <vt:lpstr>PowerPoint Presentation</vt:lpstr>
      <vt:lpstr>PowerPoint Presentation</vt:lpstr>
      <vt:lpstr>PowerPoint Presentation</vt:lpstr>
      <vt:lpstr>Developing your curriculum rationale</vt:lpstr>
      <vt:lpstr>Alice and The Cheshire Cat</vt:lpstr>
      <vt:lpstr>PowerPoint Presentation</vt:lpstr>
      <vt:lpstr>Why? </vt:lpstr>
      <vt:lpstr>Curriculum for Excellence- The children and young people in your community can thrive and strive in the 21st century</vt:lpstr>
      <vt:lpstr>PowerPoint Presentation</vt:lpstr>
      <vt:lpstr>PowerPoint Presentation</vt:lpstr>
      <vt:lpstr>PowerPoint Presentation</vt:lpstr>
      <vt:lpstr>Imagine if … points to ponder</vt:lpstr>
      <vt:lpstr>PowerPoint Presentation</vt:lpstr>
      <vt:lpstr>Pupil researchers</vt:lpstr>
      <vt:lpstr>Empathy map</vt:lpstr>
      <vt:lpstr>PowerPoint Presentation</vt:lpstr>
      <vt:lpstr>PowerPoint Presentation</vt:lpstr>
      <vt:lpstr>PowerPoint Presentation</vt:lpstr>
      <vt:lpstr>Persona</vt:lpstr>
      <vt:lpstr>PowerPoint Presentation</vt:lpstr>
      <vt:lpstr>PowerPoint Presentation</vt:lpstr>
      <vt:lpstr>Imagine If,  Pupil Researchers, Empathy Maps,  Personas  </vt:lpstr>
      <vt:lpstr>Data driven design Information, data and knowledge</vt:lpstr>
      <vt:lpstr>Data driven design - Data + Joy = Learning</vt:lpstr>
      <vt:lpstr>What is our data?</vt:lpstr>
      <vt:lpstr>What is our data?</vt:lpstr>
      <vt:lpstr>PowerPoint Presentation</vt:lpstr>
      <vt:lpstr>   </vt:lpstr>
      <vt:lpstr>PowerPoint Presentation</vt:lpstr>
      <vt:lpstr>PowerPoint Presentation</vt:lpstr>
      <vt:lpstr>OECD Recommendations for next steps: Focus on student learning progress</vt:lpstr>
      <vt:lpstr>Scottish Government response</vt:lpstr>
      <vt:lpstr>What? So What? Now what?</vt:lpstr>
      <vt:lpstr>OECD Recommendations for next steps: Focus on student learning progress</vt:lpstr>
      <vt:lpstr>Scottish Government response</vt:lpstr>
      <vt:lpstr>OECD Recommendations for next steps: Focus on student learning progress​</vt:lpstr>
      <vt:lpstr>Scottish Government response</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Watson J (Jenny)</dc:creator>
  <cp:lastModifiedBy>Christopher French</cp:lastModifiedBy>
  <cp:revision>795</cp:revision>
  <cp:lastPrinted>2020-02-24T14:57:04Z</cp:lastPrinted>
  <dcterms:created xsi:type="dcterms:W3CDTF">2019-10-18T08:37:46Z</dcterms:created>
  <dcterms:modified xsi:type="dcterms:W3CDTF">2023-02-08T07:50:57Z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0x0101006551D3D5F53C834E9017995F9887F6EA</vt:lpwstr>
  </property>
  <property fmtid="{D5CDD505-2E9C-101B-9397-08002B2CF9AE}" pid="3" name="MediaServiceImageTags">
    <vt:lpwstr/>
  </property>
</Properties>
</file>