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7" r:id="rId4"/>
    <p:sldId id="263" r:id="rId5"/>
    <p:sldId id="264" r:id="rId6"/>
    <p:sldId id="257" r:id="rId7"/>
    <p:sldId id="258" r:id="rId8"/>
    <p:sldId id="259" r:id="rId9"/>
    <p:sldId id="260" r:id="rId10"/>
    <p:sldId id="261"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EDC3137-FCF8-4549-A286-AD9A1879936F}"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128574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DC3137-FCF8-4549-A286-AD9A1879936F}"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1333921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DC3137-FCF8-4549-A286-AD9A1879936F}"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19845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DC3137-FCF8-4549-A286-AD9A1879936F}"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223260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EDC3137-FCF8-4549-A286-AD9A1879936F}"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372212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EDC3137-FCF8-4549-A286-AD9A1879936F}" type="datetimeFigureOut">
              <a:rPr lang="en-GB" smtClean="0"/>
              <a:t>10/10/2022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2330638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EDC3137-FCF8-4549-A286-AD9A1879936F}" type="datetimeFigureOut">
              <a:rPr lang="en-GB" smtClean="0"/>
              <a:t>10/10/2022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362219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EDC3137-FCF8-4549-A286-AD9A1879936F}" type="datetimeFigureOut">
              <a:rPr lang="en-GB" smtClean="0"/>
              <a:t>10/10/2022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4068557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C3137-FCF8-4549-A286-AD9A1879936F}" type="datetimeFigureOut">
              <a:rPr lang="en-GB" smtClean="0"/>
              <a:t>10/10/2022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1013714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DC3137-FCF8-4549-A286-AD9A1879936F}" type="datetimeFigureOut">
              <a:rPr lang="en-GB" smtClean="0"/>
              <a:t>10/10/2022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3517568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DC3137-FCF8-4549-A286-AD9A1879936F}" type="datetimeFigureOut">
              <a:rPr lang="en-GB" smtClean="0"/>
              <a:t>10/10/2022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34CD65-58C8-4644-8848-50F4B6F4A476}" type="slidenum">
              <a:rPr lang="en-GB" smtClean="0"/>
              <a:t>‹#›</a:t>
            </a:fld>
            <a:endParaRPr lang="en-GB"/>
          </a:p>
        </p:txBody>
      </p:sp>
    </p:spTree>
    <p:extLst>
      <p:ext uri="{BB962C8B-B14F-4D97-AF65-F5344CB8AC3E}">
        <p14:creationId xmlns:p14="http://schemas.microsoft.com/office/powerpoint/2010/main" val="4058604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C3137-FCF8-4549-A286-AD9A1879936F}" type="datetimeFigureOut">
              <a:rPr lang="en-GB" smtClean="0"/>
              <a:t>10/10/2022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4CD65-58C8-4644-8848-50F4B6F4A476}" type="slidenum">
              <a:rPr lang="en-GB" smtClean="0"/>
              <a:t>‹#›</a:t>
            </a:fld>
            <a:endParaRPr lang="en-GB"/>
          </a:p>
        </p:txBody>
      </p:sp>
    </p:spTree>
    <p:extLst>
      <p:ext uri="{BB962C8B-B14F-4D97-AF65-F5344CB8AC3E}">
        <p14:creationId xmlns:p14="http://schemas.microsoft.com/office/powerpoint/2010/main" val="2319815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002060"/>
                </a:solidFill>
              </a:rPr>
              <a:t>Using the Wellbeing Web</a:t>
            </a:r>
            <a:endParaRPr lang="en-GB" b="1" dirty="0">
              <a:solidFill>
                <a:srgbClr val="002060"/>
              </a:solidFill>
            </a:endParaRPr>
          </a:p>
        </p:txBody>
      </p:sp>
      <p:sp>
        <p:nvSpPr>
          <p:cNvPr id="3" name="Subtitle 2"/>
          <p:cNvSpPr>
            <a:spLocks noGrp="1"/>
          </p:cNvSpPr>
          <p:nvPr>
            <p:ph type="subTitle" idx="1"/>
          </p:nvPr>
        </p:nvSpPr>
        <p:spPr/>
        <p:txBody>
          <a:bodyPr>
            <a:normAutofit/>
          </a:bodyPr>
          <a:lstStyle/>
          <a:p>
            <a:r>
              <a:rPr lang="en-GB" sz="3200" b="1" dirty="0" smtClean="0">
                <a:solidFill>
                  <a:srgbClr val="002060"/>
                </a:solidFill>
              </a:rPr>
              <a:t>Specialist Youth Workers</a:t>
            </a:r>
          </a:p>
          <a:p>
            <a:r>
              <a:rPr lang="en-GB" sz="3200" b="1" dirty="0" smtClean="0">
                <a:solidFill>
                  <a:srgbClr val="002060"/>
                </a:solidFill>
              </a:rPr>
              <a:t>November 2022</a:t>
            </a:r>
            <a:endParaRPr lang="en-GB" sz="3200" b="1" dirty="0">
              <a:solidFill>
                <a:srgbClr val="00206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9628" y="154320"/>
            <a:ext cx="2448272" cy="2434472"/>
          </a:xfrm>
          <a:prstGeom prst="rect">
            <a:avLst/>
          </a:prstGeom>
        </p:spPr>
      </p:pic>
    </p:spTree>
    <p:extLst>
      <p:ext uri="{BB962C8B-B14F-4D97-AF65-F5344CB8AC3E}">
        <p14:creationId xmlns:p14="http://schemas.microsoft.com/office/powerpoint/2010/main" val="3793404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2060"/>
                </a:solidFill>
              </a:rPr>
              <a:t>Wellbeing Web</a:t>
            </a:r>
            <a:endParaRPr lang="en-GB" b="1" dirty="0">
              <a:solidFill>
                <a:srgbClr val="002060"/>
              </a:solidFill>
            </a:endParaRPr>
          </a:p>
        </p:txBody>
      </p:sp>
      <p:sp>
        <p:nvSpPr>
          <p:cNvPr id="3" name="Content Placeholder 2"/>
          <p:cNvSpPr>
            <a:spLocks noGrp="1"/>
          </p:cNvSpPr>
          <p:nvPr>
            <p:ph idx="1"/>
          </p:nvPr>
        </p:nvSpPr>
        <p:spPr/>
        <p:txBody>
          <a:bodyPr>
            <a:normAutofit fontScale="92500"/>
          </a:bodyPr>
          <a:lstStyle/>
          <a:p>
            <a:r>
              <a:rPr lang="en-GB" dirty="0">
                <a:solidFill>
                  <a:srgbClr val="002060"/>
                </a:solidFill>
              </a:rPr>
              <a:t>Use the action plan template (Appendix 2) to develop an action plan with the individual, to identify key areas of work and to specify outcomes. </a:t>
            </a:r>
            <a:endParaRPr lang="en-GB" dirty="0" smtClean="0">
              <a:solidFill>
                <a:srgbClr val="002060"/>
              </a:solidFill>
            </a:endParaRPr>
          </a:p>
          <a:p>
            <a:pPr marL="0" indent="0">
              <a:buNone/>
            </a:pPr>
            <a:endParaRPr lang="en-GB" dirty="0" smtClean="0">
              <a:solidFill>
                <a:srgbClr val="002060"/>
              </a:solidFill>
            </a:endParaRPr>
          </a:p>
          <a:p>
            <a:r>
              <a:rPr lang="en-GB" dirty="0" smtClean="0">
                <a:solidFill>
                  <a:srgbClr val="002060"/>
                </a:solidFill>
              </a:rPr>
              <a:t>Priority </a:t>
            </a:r>
            <a:r>
              <a:rPr lang="en-GB" dirty="0">
                <a:solidFill>
                  <a:srgbClr val="002060"/>
                </a:solidFill>
              </a:rPr>
              <a:t>areas can then be used to inform a review of the child’s </a:t>
            </a:r>
            <a:r>
              <a:rPr lang="en-GB" dirty="0" smtClean="0">
                <a:solidFill>
                  <a:srgbClr val="002060"/>
                </a:solidFill>
              </a:rPr>
              <a:t>action plan.</a:t>
            </a:r>
          </a:p>
          <a:p>
            <a:pPr marL="0" indent="0">
              <a:buNone/>
            </a:pPr>
            <a:endParaRPr lang="en-GB" dirty="0" smtClean="0">
              <a:solidFill>
                <a:srgbClr val="002060"/>
              </a:solidFill>
            </a:endParaRPr>
          </a:p>
          <a:p>
            <a:r>
              <a:rPr lang="en-GB" dirty="0" smtClean="0">
                <a:solidFill>
                  <a:srgbClr val="002060"/>
                </a:solidFill>
              </a:rPr>
              <a:t>Agree </a:t>
            </a:r>
            <a:r>
              <a:rPr lang="en-GB" dirty="0">
                <a:solidFill>
                  <a:srgbClr val="002060"/>
                </a:solidFill>
              </a:rPr>
              <a:t>how often the wellbeing web will be reviewed, for example every three months</a:t>
            </a:r>
            <a:r>
              <a:rPr lang="en-GB" dirty="0" smtClean="0">
                <a:solidFill>
                  <a:srgbClr val="002060"/>
                </a:solidFill>
              </a:rPr>
              <a:t>.</a:t>
            </a:r>
          </a:p>
          <a:p>
            <a:pPr marL="0" indent="0">
              <a:buNone/>
            </a:pPr>
            <a:endParaRPr lang="en-GB" dirty="0" smtClean="0">
              <a:solidFill>
                <a:srgbClr val="002060"/>
              </a:solidFill>
            </a:endParaRPr>
          </a:p>
          <a:p>
            <a:r>
              <a:rPr lang="en-GB" dirty="0">
                <a:solidFill>
                  <a:srgbClr val="002060"/>
                </a:solidFill>
              </a:rPr>
              <a:t>Copy the web for the individual.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3166825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64" y="143453"/>
            <a:ext cx="11545454" cy="1325563"/>
          </a:xfrm>
        </p:spPr>
        <p:txBody>
          <a:bodyPr/>
          <a:lstStyle/>
          <a:p>
            <a:r>
              <a:rPr lang="en-GB" b="1" dirty="0" smtClean="0">
                <a:solidFill>
                  <a:srgbClr val="002060"/>
                </a:solidFill>
              </a:rPr>
              <a:t>How to review outcomes using </a:t>
            </a:r>
            <a:br>
              <a:rPr lang="en-GB" b="1" dirty="0" smtClean="0">
                <a:solidFill>
                  <a:srgbClr val="002060"/>
                </a:solidFill>
              </a:rPr>
            </a:br>
            <a:r>
              <a:rPr lang="en-GB" b="1" dirty="0" smtClean="0">
                <a:solidFill>
                  <a:srgbClr val="002060"/>
                </a:solidFill>
              </a:rPr>
              <a:t>the Wellbeing Web</a:t>
            </a:r>
            <a:endParaRPr lang="en-GB" b="1" dirty="0">
              <a:solidFill>
                <a:srgbClr val="002060"/>
              </a:solidFill>
            </a:endParaRPr>
          </a:p>
        </p:txBody>
      </p:sp>
      <p:sp>
        <p:nvSpPr>
          <p:cNvPr id="3" name="Content Placeholder 2"/>
          <p:cNvSpPr>
            <a:spLocks noGrp="1"/>
          </p:cNvSpPr>
          <p:nvPr>
            <p:ph idx="1"/>
          </p:nvPr>
        </p:nvSpPr>
        <p:spPr>
          <a:xfrm>
            <a:off x="323273" y="1690688"/>
            <a:ext cx="11462327" cy="4922547"/>
          </a:xfrm>
        </p:spPr>
        <p:txBody>
          <a:bodyPr>
            <a:normAutofit lnSpcReduction="10000"/>
          </a:bodyPr>
          <a:lstStyle/>
          <a:p>
            <a:r>
              <a:rPr lang="en-GB" dirty="0" smtClean="0">
                <a:solidFill>
                  <a:srgbClr val="002060"/>
                </a:solidFill>
              </a:rPr>
              <a:t>Take </a:t>
            </a:r>
            <a:r>
              <a:rPr lang="en-GB" dirty="0">
                <a:solidFill>
                  <a:srgbClr val="002060"/>
                </a:solidFill>
              </a:rPr>
              <a:t>a fresh copy of the web and follow the steps above. This should be done without reference to the previous readings. This way the previous readings will not influence the review</a:t>
            </a:r>
            <a:r>
              <a:rPr lang="en-GB" dirty="0" smtClean="0">
                <a:solidFill>
                  <a:srgbClr val="002060"/>
                </a:solidFill>
              </a:rPr>
              <a:t>.</a:t>
            </a:r>
          </a:p>
          <a:p>
            <a:pPr marL="0" indent="0">
              <a:buNone/>
            </a:pPr>
            <a:endParaRPr lang="en-GB" sz="2200" dirty="0">
              <a:solidFill>
                <a:srgbClr val="002060"/>
              </a:solidFill>
            </a:endParaRPr>
          </a:p>
          <a:p>
            <a:r>
              <a:rPr lang="en-GB" dirty="0" smtClean="0">
                <a:solidFill>
                  <a:srgbClr val="002060"/>
                </a:solidFill>
              </a:rPr>
              <a:t> </a:t>
            </a:r>
            <a:r>
              <a:rPr lang="en-GB" dirty="0">
                <a:solidFill>
                  <a:srgbClr val="002060"/>
                </a:solidFill>
              </a:rPr>
              <a:t>Add the new scores to the previously completed wellbeing web and join them using a different colour to see how the shape has changed. Discuss the overall picture and how this has changed since the last </a:t>
            </a:r>
            <a:r>
              <a:rPr lang="en-GB" dirty="0" smtClean="0">
                <a:solidFill>
                  <a:srgbClr val="002060"/>
                </a:solidFill>
              </a:rPr>
              <a:t>review.</a:t>
            </a:r>
          </a:p>
          <a:p>
            <a:endParaRPr lang="en-GB" sz="2200" dirty="0" smtClean="0">
              <a:solidFill>
                <a:srgbClr val="002060"/>
              </a:solidFill>
            </a:endParaRPr>
          </a:p>
          <a:p>
            <a:r>
              <a:rPr lang="en-GB" dirty="0" smtClean="0">
                <a:solidFill>
                  <a:srgbClr val="002060"/>
                </a:solidFill>
              </a:rPr>
              <a:t>The </a:t>
            </a:r>
            <a:r>
              <a:rPr lang="en-GB" dirty="0">
                <a:solidFill>
                  <a:srgbClr val="002060"/>
                </a:solidFill>
              </a:rPr>
              <a:t>aim of reviewing the wellbeing web is about identifying key areas for change (both areas of strength and areas of pressure) and not about striving to progress to number 10 on the web! In many cases, there will be little movement and the desired outcome may be for maintenance and not progress</a:t>
            </a:r>
            <a:r>
              <a:rPr lang="en-GB" dirty="0" smtClean="0">
                <a:solidFill>
                  <a:srgbClr val="002060"/>
                </a:solidFill>
              </a:rPr>
              <a:t>.</a:t>
            </a:r>
            <a:endParaRPr lang="en-GB" dirty="0">
              <a:solidFill>
                <a:srgbClr val="00206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254769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1825624"/>
            <a:ext cx="11338860" cy="4839335"/>
          </a:xfrm>
        </p:spPr>
        <p:txBody>
          <a:bodyPr>
            <a:normAutofit lnSpcReduction="10000"/>
          </a:bodyPr>
          <a:lstStyle/>
          <a:p>
            <a:pPr marL="0" indent="0">
              <a:buNone/>
            </a:pPr>
            <a:r>
              <a:rPr lang="en-GB" b="1" dirty="0" smtClean="0">
                <a:solidFill>
                  <a:srgbClr val="002060"/>
                </a:solidFill>
              </a:rPr>
              <a:t>Questions to ask :</a:t>
            </a:r>
            <a:r>
              <a:rPr lang="en-GB" dirty="0" smtClean="0">
                <a:solidFill>
                  <a:srgbClr val="002060"/>
                </a:solidFill>
              </a:rPr>
              <a:t/>
            </a:r>
            <a:br>
              <a:rPr lang="en-GB" dirty="0" smtClean="0">
                <a:solidFill>
                  <a:srgbClr val="002060"/>
                </a:solidFill>
              </a:rPr>
            </a:br>
            <a:r>
              <a:rPr lang="en-GB" dirty="0" smtClean="0">
                <a:solidFill>
                  <a:srgbClr val="002060"/>
                </a:solidFill>
              </a:rPr>
              <a:t>• What has changed – both positively and negatively?</a:t>
            </a:r>
            <a:br>
              <a:rPr lang="en-GB" dirty="0" smtClean="0">
                <a:solidFill>
                  <a:srgbClr val="002060"/>
                </a:solidFill>
              </a:rPr>
            </a:br>
            <a:r>
              <a:rPr lang="en-GB" dirty="0" smtClean="0">
                <a:solidFill>
                  <a:srgbClr val="002060"/>
                </a:solidFill>
              </a:rPr>
              <a:t>• How do you feel about what you see?</a:t>
            </a:r>
            <a:br>
              <a:rPr lang="en-GB" dirty="0" smtClean="0">
                <a:solidFill>
                  <a:srgbClr val="002060"/>
                </a:solidFill>
              </a:rPr>
            </a:br>
            <a:r>
              <a:rPr lang="en-GB" dirty="0" smtClean="0">
                <a:solidFill>
                  <a:srgbClr val="002060"/>
                </a:solidFill>
              </a:rPr>
              <a:t>• Does what you see on the web fit with your own sense of how things have changed?</a:t>
            </a:r>
            <a:br>
              <a:rPr lang="en-GB" dirty="0" smtClean="0">
                <a:solidFill>
                  <a:srgbClr val="002060"/>
                </a:solidFill>
              </a:rPr>
            </a:br>
            <a:r>
              <a:rPr lang="en-GB" dirty="0" smtClean="0">
                <a:solidFill>
                  <a:srgbClr val="002060"/>
                </a:solidFill>
              </a:rPr>
              <a:t>• In light of the wellbeing web, what goals would you like to set for the coming weeks and months?</a:t>
            </a:r>
          </a:p>
          <a:p>
            <a:pPr marL="0" indent="0">
              <a:buNone/>
            </a:pPr>
            <a:endParaRPr lang="en-GB" dirty="0" smtClean="0">
              <a:solidFill>
                <a:srgbClr val="002060"/>
              </a:solidFill>
            </a:endParaRPr>
          </a:p>
          <a:p>
            <a:r>
              <a:rPr lang="en-GB" dirty="0" smtClean="0">
                <a:solidFill>
                  <a:srgbClr val="002060"/>
                </a:solidFill>
              </a:rPr>
              <a:t>When positive changes occur (or when progress is maintained), reviews of the web can be helpful in reinforcing positive change. Where there is regression in an area, the discussion should focus on what needs to change and what is achievable in order to reach a desired outcome.</a:t>
            </a:r>
          </a:p>
          <a:p>
            <a:endParaRPr lang="en-GB" dirty="0"/>
          </a:p>
        </p:txBody>
      </p:sp>
      <p:sp>
        <p:nvSpPr>
          <p:cNvPr id="4" name="Title 1"/>
          <p:cNvSpPr>
            <a:spLocks noGrp="1"/>
          </p:cNvSpPr>
          <p:nvPr>
            <p:ph type="title"/>
          </p:nvPr>
        </p:nvSpPr>
        <p:spPr>
          <a:xfrm>
            <a:off x="0" y="210986"/>
            <a:ext cx="10515600" cy="1325563"/>
          </a:xfrm>
        </p:spPr>
        <p:txBody>
          <a:bodyPr/>
          <a:lstStyle/>
          <a:p>
            <a:r>
              <a:rPr lang="en-GB" b="1" dirty="0" smtClean="0">
                <a:solidFill>
                  <a:srgbClr val="002060"/>
                </a:solidFill>
              </a:rPr>
              <a:t>How to review outcomes using </a:t>
            </a:r>
            <a:br>
              <a:rPr lang="en-GB" b="1" dirty="0" smtClean="0">
                <a:solidFill>
                  <a:srgbClr val="002060"/>
                </a:solidFill>
              </a:rPr>
            </a:br>
            <a:r>
              <a:rPr lang="en-GB" b="1" dirty="0" smtClean="0">
                <a:solidFill>
                  <a:srgbClr val="002060"/>
                </a:solidFill>
              </a:rPr>
              <a:t>the Wellbeing Web</a:t>
            </a:r>
            <a:endParaRPr lang="en-GB" b="1" dirty="0">
              <a:solidFill>
                <a:srgbClr val="00206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527904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2060"/>
                </a:solidFill>
              </a:rPr>
              <a:t>GIRFEC &amp; Wellbeing Web</a:t>
            </a:r>
            <a:endParaRPr lang="en-GB" b="1" dirty="0">
              <a:solidFill>
                <a:srgbClr val="002060"/>
              </a:solidFill>
            </a:endParaRPr>
          </a:p>
        </p:txBody>
      </p:sp>
      <p:sp>
        <p:nvSpPr>
          <p:cNvPr id="3" name="Content Placeholder 2"/>
          <p:cNvSpPr>
            <a:spLocks noGrp="1"/>
          </p:cNvSpPr>
          <p:nvPr>
            <p:ph idx="1"/>
          </p:nvPr>
        </p:nvSpPr>
        <p:spPr>
          <a:xfrm>
            <a:off x="727364" y="1690688"/>
            <a:ext cx="11160136" cy="5033818"/>
          </a:xfrm>
        </p:spPr>
        <p:txBody>
          <a:bodyPr>
            <a:normAutofit/>
          </a:bodyPr>
          <a:lstStyle/>
          <a:p>
            <a:r>
              <a:rPr lang="en-GB" dirty="0">
                <a:solidFill>
                  <a:srgbClr val="002060"/>
                </a:solidFill>
              </a:rPr>
              <a:t>Getting It Right For Every Child (GIRFEC) is a Scottish Government programme which promotes integrated working and partnership between professionals and families to provide the right help for a child or young person at the right time. </a:t>
            </a:r>
          </a:p>
          <a:p>
            <a:endParaRPr lang="en-GB" dirty="0" smtClean="0">
              <a:solidFill>
                <a:srgbClr val="002060"/>
              </a:solidFill>
            </a:endParaRPr>
          </a:p>
          <a:p>
            <a:r>
              <a:rPr lang="en-GB" dirty="0" smtClean="0">
                <a:solidFill>
                  <a:srgbClr val="002060"/>
                </a:solidFill>
              </a:rPr>
              <a:t>Local </a:t>
            </a:r>
            <a:r>
              <a:rPr lang="en-GB" dirty="0">
                <a:solidFill>
                  <a:srgbClr val="002060"/>
                </a:solidFill>
              </a:rPr>
              <a:t>authorities, including all statutory and voluntary agencies, are required to work in this way. </a:t>
            </a:r>
            <a:endParaRPr lang="en-GB" dirty="0" smtClean="0">
              <a:solidFill>
                <a:srgbClr val="002060"/>
              </a:solidFill>
            </a:endParaRPr>
          </a:p>
          <a:p>
            <a:pPr marL="0" indent="0">
              <a:buNone/>
            </a:pPr>
            <a:endParaRPr lang="en-GB" dirty="0" smtClean="0">
              <a:solidFill>
                <a:srgbClr val="002060"/>
              </a:solidFill>
            </a:endParaRPr>
          </a:p>
          <a:p>
            <a:r>
              <a:rPr lang="en-GB" dirty="0">
                <a:solidFill>
                  <a:srgbClr val="002060"/>
                </a:solidFill>
              </a:rPr>
              <a:t>T</a:t>
            </a:r>
            <a:r>
              <a:rPr lang="en-GB" dirty="0" smtClean="0">
                <a:solidFill>
                  <a:srgbClr val="002060"/>
                </a:solidFill>
              </a:rPr>
              <a:t>ogether</a:t>
            </a:r>
            <a:r>
              <a:rPr lang="en-GB" dirty="0">
                <a:solidFill>
                  <a:srgbClr val="002060"/>
                </a:solidFill>
              </a:rPr>
              <a:t>, they can ensure that Scotland’s children and young people meet the wellbeing indicators of being safe, healthy, active, nurtured, achieving, respected, responsible and included; and can achieve their potential.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3300028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30193" t="20971" r="30228" b="8666"/>
          <a:stretch/>
        </p:blipFill>
        <p:spPr>
          <a:xfrm>
            <a:off x="2447637" y="147"/>
            <a:ext cx="6857854" cy="6857853"/>
          </a:xfrm>
          <a:prstGeom prst="rect">
            <a:avLst/>
          </a:prstGeom>
        </p:spPr>
      </p:pic>
    </p:spTree>
    <p:extLst>
      <p:ext uri="{BB962C8B-B14F-4D97-AF65-F5344CB8AC3E}">
        <p14:creationId xmlns:p14="http://schemas.microsoft.com/office/powerpoint/2010/main" val="370293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854" y="0"/>
            <a:ext cx="10515600" cy="1325563"/>
          </a:xfrm>
        </p:spPr>
        <p:txBody>
          <a:bodyPr/>
          <a:lstStyle/>
          <a:p>
            <a:r>
              <a:rPr lang="en-GB" b="1" dirty="0" smtClean="0">
                <a:solidFill>
                  <a:srgbClr val="002060"/>
                </a:solidFill>
              </a:rPr>
              <a:t>Wellbeing Web</a:t>
            </a:r>
            <a:endParaRPr lang="en-GB" b="1" dirty="0">
              <a:solidFill>
                <a:srgbClr val="002060"/>
              </a:solidFill>
            </a:endParaRPr>
          </a:p>
        </p:txBody>
      </p:sp>
      <p:sp>
        <p:nvSpPr>
          <p:cNvPr id="3" name="Content Placeholder 2"/>
          <p:cNvSpPr>
            <a:spLocks noGrp="1"/>
          </p:cNvSpPr>
          <p:nvPr>
            <p:ph idx="1"/>
          </p:nvPr>
        </p:nvSpPr>
        <p:spPr>
          <a:xfrm>
            <a:off x="323573" y="1690688"/>
            <a:ext cx="11563927" cy="5035232"/>
          </a:xfrm>
        </p:spPr>
        <p:txBody>
          <a:bodyPr>
            <a:normAutofit fontScale="92500"/>
          </a:bodyPr>
          <a:lstStyle/>
          <a:p>
            <a:r>
              <a:rPr lang="en-GB" dirty="0">
                <a:solidFill>
                  <a:srgbClr val="002060"/>
                </a:solidFill>
              </a:rPr>
              <a:t>The wellbeing web is </a:t>
            </a:r>
            <a:r>
              <a:rPr lang="en-GB" dirty="0" smtClean="0">
                <a:solidFill>
                  <a:srgbClr val="002060"/>
                </a:solidFill>
              </a:rPr>
              <a:t>an </a:t>
            </a:r>
            <a:r>
              <a:rPr lang="en-GB" dirty="0">
                <a:solidFill>
                  <a:srgbClr val="002060"/>
                </a:solidFill>
              </a:rPr>
              <a:t>interactive </a:t>
            </a:r>
            <a:r>
              <a:rPr lang="en-GB" dirty="0" smtClean="0">
                <a:solidFill>
                  <a:srgbClr val="002060"/>
                </a:solidFill>
              </a:rPr>
              <a:t>discussion to </a:t>
            </a:r>
            <a:r>
              <a:rPr lang="en-GB" dirty="0">
                <a:solidFill>
                  <a:srgbClr val="002060"/>
                </a:solidFill>
              </a:rPr>
              <a:t>support and assist growth and </a:t>
            </a:r>
            <a:r>
              <a:rPr lang="en-GB" dirty="0" smtClean="0">
                <a:solidFill>
                  <a:srgbClr val="002060"/>
                </a:solidFill>
              </a:rPr>
              <a:t>change, as well as measuring outcomes.</a:t>
            </a:r>
          </a:p>
          <a:p>
            <a:pPr marL="0" indent="0">
              <a:buNone/>
            </a:pPr>
            <a:endParaRPr lang="en-GB" sz="2200" dirty="0" smtClean="0">
              <a:solidFill>
                <a:srgbClr val="002060"/>
              </a:solidFill>
            </a:endParaRPr>
          </a:p>
          <a:p>
            <a:r>
              <a:rPr lang="en-GB" dirty="0" smtClean="0">
                <a:solidFill>
                  <a:srgbClr val="002060"/>
                </a:solidFill>
              </a:rPr>
              <a:t>Using </a:t>
            </a:r>
            <a:r>
              <a:rPr lang="en-GB" dirty="0">
                <a:solidFill>
                  <a:srgbClr val="002060"/>
                </a:solidFill>
              </a:rPr>
              <a:t>the wellbeing web </a:t>
            </a:r>
            <a:r>
              <a:rPr lang="en-GB" dirty="0" smtClean="0">
                <a:solidFill>
                  <a:srgbClr val="002060"/>
                </a:solidFill>
              </a:rPr>
              <a:t>enables children and young people to </a:t>
            </a:r>
            <a:r>
              <a:rPr lang="en-GB" dirty="0">
                <a:solidFill>
                  <a:srgbClr val="002060"/>
                </a:solidFill>
              </a:rPr>
              <a:t>recognise where they are, where they would like to be and what steps they need to get </a:t>
            </a:r>
            <a:r>
              <a:rPr lang="en-GB" dirty="0" smtClean="0">
                <a:solidFill>
                  <a:srgbClr val="002060"/>
                </a:solidFill>
              </a:rPr>
              <a:t>there.</a:t>
            </a:r>
          </a:p>
          <a:p>
            <a:pPr marL="0" indent="0">
              <a:buNone/>
            </a:pPr>
            <a:endParaRPr lang="en-GB" sz="2200" dirty="0">
              <a:solidFill>
                <a:srgbClr val="002060"/>
              </a:solidFill>
            </a:endParaRPr>
          </a:p>
          <a:p>
            <a:r>
              <a:rPr lang="en-GB" dirty="0" smtClean="0">
                <a:solidFill>
                  <a:srgbClr val="002060"/>
                </a:solidFill>
              </a:rPr>
              <a:t>The </a:t>
            </a:r>
            <a:r>
              <a:rPr lang="en-GB" dirty="0">
                <a:solidFill>
                  <a:srgbClr val="002060"/>
                </a:solidFill>
              </a:rPr>
              <a:t>wellbeing web has been designed to be simple to use and understand, and </a:t>
            </a:r>
            <a:r>
              <a:rPr lang="en-GB" dirty="0" smtClean="0">
                <a:solidFill>
                  <a:srgbClr val="002060"/>
                </a:solidFill>
              </a:rPr>
              <a:t>uses the Getting It Right indicators of wellbeing.</a:t>
            </a:r>
          </a:p>
          <a:p>
            <a:pPr marL="0" indent="0">
              <a:buNone/>
            </a:pPr>
            <a:endParaRPr lang="en-GB" sz="2200" dirty="0" smtClean="0">
              <a:solidFill>
                <a:srgbClr val="002060"/>
              </a:solidFill>
            </a:endParaRPr>
          </a:p>
          <a:p>
            <a:r>
              <a:rPr lang="en-GB" dirty="0" smtClean="0">
                <a:solidFill>
                  <a:srgbClr val="002060"/>
                </a:solidFill>
              </a:rPr>
              <a:t>The </a:t>
            </a:r>
            <a:r>
              <a:rPr lang="en-GB" dirty="0">
                <a:solidFill>
                  <a:srgbClr val="002060"/>
                </a:solidFill>
              </a:rPr>
              <a:t>wellbeing web is designed to be used as soon as possible after a new individual becomes involved with the service.  It helps to create a ‘baseline’ to measure progress and change.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3462710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940" y="483870"/>
            <a:ext cx="11211560" cy="1325563"/>
          </a:xfrm>
        </p:spPr>
        <p:txBody>
          <a:bodyPr/>
          <a:lstStyle/>
          <a:p>
            <a:r>
              <a:rPr lang="en-GB" b="1" dirty="0" smtClean="0">
                <a:solidFill>
                  <a:srgbClr val="002060"/>
                </a:solidFill>
              </a:rPr>
              <a:t>Introducing the Wellbeing Web </a:t>
            </a:r>
            <a:endParaRPr lang="en-GB" b="1" dirty="0">
              <a:solidFill>
                <a:srgbClr val="002060"/>
              </a:solidFill>
            </a:endParaRPr>
          </a:p>
        </p:txBody>
      </p:sp>
      <p:sp>
        <p:nvSpPr>
          <p:cNvPr id="3" name="Content Placeholder 2"/>
          <p:cNvSpPr>
            <a:spLocks noGrp="1"/>
          </p:cNvSpPr>
          <p:nvPr>
            <p:ph idx="1"/>
          </p:nvPr>
        </p:nvSpPr>
        <p:spPr>
          <a:xfrm>
            <a:off x="619760" y="1825625"/>
            <a:ext cx="10881360" cy="4351338"/>
          </a:xfrm>
        </p:spPr>
        <p:txBody>
          <a:bodyPr>
            <a:normAutofit lnSpcReduction="10000"/>
          </a:bodyPr>
          <a:lstStyle/>
          <a:p>
            <a:r>
              <a:rPr lang="en-GB" dirty="0">
                <a:solidFill>
                  <a:srgbClr val="002060"/>
                </a:solidFill>
              </a:rPr>
              <a:t>Tell the </a:t>
            </a:r>
            <a:r>
              <a:rPr lang="en-GB" dirty="0" smtClean="0">
                <a:solidFill>
                  <a:srgbClr val="002060"/>
                </a:solidFill>
              </a:rPr>
              <a:t>child or young person how </a:t>
            </a:r>
            <a:r>
              <a:rPr lang="en-GB" dirty="0">
                <a:solidFill>
                  <a:srgbClr val="002060"/>
                </a:solidFill>
              </a:rPr>
              <a:t>the information will be used; </a:t>
            </a:r>
            <a:r>
              <a:rPr lang="en-GB" dirty="0" smtClean="0">
                <a:solidFill>
                  <a:srgbClr val="002060"/>
                </a:solidFill>
              </a:rPr>
              <a:t>in </a:t>
            </a:r>
            <a:r>
              <a:rPr lang="en-GB" dirty="0">
                <a:solidFill>
                  <a:srgbClr val="002060"/>
                </a:solidFill>
              </a:rPr>
              <a:t>planning and supporting </a:t>
            </a:r>
            <a:r>
              <a:rPr lang="en-GB" dirty="0" smtClean="0">
                <a:solidFill>
                  <a:srgbClr val="002060"/>
                </a:solidFill>
              </a:rPr>
              <a:t>them, </a:t>
            </a:r>
            <a:r>
              <a:rPr lang="en-GB" dirty="0">
                <a:solidFill>
                  <a:srgbClr val="002060"/>
                </a:solidFill>
              </a:rPr>
              <a:t>but </a:t>
            </a:r>
            <a:r>
              <a:rPr lang="en-GB" dirty="0" smtClean="0">
                <a:solidFill>
                  <a:srgbClr val="002060"/>
                </a:solidFill>
              </a:rPr>
              <a:t>also collated </a:t>
            </a:r>
            <a:r>
              <a:rPr lang="en-GB" dirty="0">
                <a:solidFill>
                  <a:srgbClr val="002060"/>
                </a:solidFill>
              </a:rPr>
              <a:t>anonymously to </a:t>
            </a:r>
            <a:r>
              <a:rPr lang="en-GB" dirty="0" smtClean="0">
                <a:solidFill>
                  <a:srgbClr val="002060"/>
                </a:solidFill>
              </a:rPr>
              <a:t>highlight the impact of the Specialist Youth Work Service.</a:t>
            </a:r>
          </a:p>
          <a:p>
            <a:pPr marL="0" indent="0">
              <a:buNone/>
            </a:pPr>
            <a:endParaRPr lang="en-GB" sz="2000" dirty="0">
              <a:solidFill>
                <a:srgbClr val="002060"/>
              </a:solidFill>
            </a:endParaRPr>
          </a:p>
          <a:p>
            <a:r>
              <a:rPr lang="en-GB" dirty="0">
                <a:solidFill>
                  <a:srgbClr val="002060"/>
                </a:solidFill>
              </a:rPr>
              <a:t>Give the </a:t>
            </a:r>
            <a:r>
              <a:rPr lang="en-GB" dirty="0" smtClean="0">
                <a:solidFill>
                  <a:srgbClr val="002060"/>
                </a:solidFill>
              </a:rPr>
              <a:t>child or young person </a:t>
            </a:r>
            <a:r>
              <a:rPr lang="en-GB" dirty="0">
                <a:solidFill>
                  <a:srgbClr val="002060"/>
                </a:solidFill>
              </a:rPr>
              <a:t>a copy of the web to keep for </a:t>
            </a:r>
            <a:r>
              <a:rPr lang="en-GB" dirty="0" smtClean="0">
                <a:solidFill>
                  <a:srgbClr val="002060"/>
                </a:solidFill>
              </a:rPr>
              <a:t>themselves</a:t>
            </a:r>
          </a:p>
          <a:p>
            <a:pPr marL="0" indent="0">
              <a:buNone/>
            </a:pPr>
            <a:endParaRPr lang="en-GB" sz="2000" dirty="0">
              <a:solidFill>
                <a:srgbClr val="002060"/>
              </a:solidFill>
            </a:endParaRPr>
          </a:p>
          <a:p>
            <a:r>
              <a:rPr lang="en-GB" dirty="0">
                <a:solidFill>
                  <a:srgbClr val="002060"/>
                </a:solidFill>
              </a:rPr>
              <a:t>Provide a sample of a completed web to show how it can help outline a change from the period of initial assessment to review</a:t>
            </a:r>
            <a:r>
              <a:rPr lang="en-GB" dirty="0" smtClean="0">
                <a:solidFill>
                  <a:srgbClr val="002060"/>
                </a:solidFill>
              </a:rPr>
              <a:t>.</a:t>
            </a:r>
          </a:p>
          <a:p>
            <a:pPr marL="0" indent="0">
              <a:buNone/>
            </a:pPr>
            <a:endParaRPr lang="en-GB" dirty="0" smtClean="0">
              <a:solidFill>
                <a:srgbClr val="002060"/>
              </a:solidFill>
            </a:endParaRPr>
          </a:p>
          <a:p>
            <a:r>
              <a:rPr lang="en-GB" i="1" dirty="0" smtClean="0">
                <a:solidFill>
                  <a:srgbClr val="FF0000"/>
                </a:solidFill>
              </a:rPr>
              <a:t>Need to consider how parents/school fits in?</a:t>
            </a:r>
            <a:endParaRPr lang="en-GB" i="1" dirty="0">
              <a:solidFill>
                <a:srgbClr val="FF0000"/>
              </a:solidFill>
            </a:endParaRPr>
          </a:p>
          <a:p>
            <a:endParaRPr lang="en-GB" dirty="0">
              <a:solidFill>
                <a:srgbClr val="00206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1120066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749" y="586255"/>
            <a:ext cx="10515600" cy="1325563"/>
          </a:xfrm>
        </p:spPr>
        <p:txBody>
          <a:bodyPr/>
          <a:lstStyle/>
          <a:p>
            <a:r>
              <a:rPr lang="en-GB" b="1" dirty="0" smtClean="0">
                <a:solidFill>
                  <a:srgbClr val="002060"/>
                </a:solidFill>
              </a:rPr>
              <a:t>Wellbeing Web</a:t>
            </a:r>
            <a:endParaRPr lang="en-GB" b="1" dirty="0">
              <a:solidFill>
                <a:srgbClr val="002060"/>
              </a:solidFill>
            </a:endParaRPr>
          </a:p>
        </p:txBody>
      </p:sp>
      <p:sp>
        <p:nvSpPr>
          <p:cNvPr id="3" name="Content Placeholder 2"/>
          <p:cNvSpPr>
            <a:spLocks noGrp="1"/>
          </p:cNvSpPr>
          <p:nvPr>
            <p:ph idx="1"/>
          </p:nvPr>
        </p:nvSpPr>
        <p:spPr>
          <a:xfrm>
            <a:off x="550348" y="2132949"/>
            <a:ext cx="11337151" cy="4359291"/>
          </a:xfrm>
        </p:spPr>
        <p:txBody>
          <a:bodyPr>
            <a:normAutofit/>
          </a:bodyPr>
          <a:lstStyle/>
          <a:p>
            <a:r>
              <a:rPr lang="en-GB" dirty="0">
                <a:solidFill>
                  <a:srgbClr val="002060"/>
                </a:solidFill>
              </a:rPr>
              <a:t>Take a blank copy of the wellbeing web and at least two different coloured pens. </a:t>
            </a:r>
            <a:endParaRPr lang="en-GB" dirty="0" smtClean="0">
              <a:solidFill>
                <a:srgbClr val="002060"/>
              </a:solidFill>
            </a:endParaRPr>
          </a:p>
          <a:p>
            <a:pPr marL="0" indent="0">
              <a:buNone/>
            </a:pPr>
            <a:endParaRPr lang="en-GB" dirty="0" smtClean="0">
              <a:solidFill>
                <a:srgbClr val="002060"/>
              </a:solidFill>
            </a:endParaRPr>
          </a:p>
          <a:p>
            <a:r>
              <a:rPr lang="en-GB" dirty="0" smtClean="0">
                <a:solidFill>
                  <a:srgbClr val="002060"/>
                </a:solidFill>
              </a:rPr>
              <a:t>The </a:t>
            </a:r>
            <a:r>
              <a:rPr lang="en-GB" dirty="0">
                <a:solidFill>
                  <a:srgbClr val="002060"/>
                </a:solidFill>
              </a:rPr>
              <a:t>wellbeing web has eight points which each reflect an indicator of general wellbeing : </a:t>
            </a:r>
            <a:r>
              <a:rPr lang="en-GB" b="1" dirty="0">
                <a:solidFill>
                  <a:srgbClr val="002060"/>
                </a:solidFill>
              </a:rPr>
              <a:t>I am safe, I am healthy, I am achieving, I feel nurtured, I am active, I feel respected, I am responsible, I feel included</a:t>
            </a:r>
            <a:r>
              <a:rPr lang="en-GB" dirty="0">
                <a:solidFill>
                  <a:srgbClr val="002060"/>
                </a:solidFill>
              </a:rPr>
              <a:t>. </a:t>
            </a:r>
            <a:endParaRPr lang="en-GB" dirty="0" smtClean="0">
              <a:solidFill>
                <a:srgbClr val="002060"/>
              </a:solidFill>
            </a:endParaRPr>
          </a:p>
          <a:p>
            <a:pPr marL="0" indent="0">
              <a:buNone/>
            </a:pPr>
            <a:endParaRPr lang="en-GB" dirty="0" smtClean="0">
              <a:solidFill>
                <a:srgbClr val="002060"/>
              </a:solidFill>
            </a:endParaRPr>
          </a:p>
          <a:p>
            <a:r>
              <a:rPr lang="en-GB" dirty="0" smtClean="0">
                <a:solidFill>
                  <a:srgbClr val="002060"/>
                </a:solidFill>
              </a:rPr>
              <a:t>Each </a:t>
            </a:r>
            <a:r>
              <a:rPr lang="en-GB" dirty="0">
                <a:solidFill>
                  <a:srgbClr val="002060"/>
                </a:solidFill>
              </a:rPr>
              <a:t>indicator has an associated prompt card. </a:t>
            </a:r>
            <a:endParaRPr lang="en-GB" dirty="0" smtClean="0">
              <a:solidFill>
                <a:srgbClr val="002060"/>
              </a:solidFill>
            </a:endParaRPr>
          </a:p>
          <a:p>
            <a:pPr marL="0" indent="0">
              <a:buNone/>
            </a:pPr>
            <a:endParaRPr lang="en-GB" sz="2000" dirty="0" smtClean="0">
              <a:solidFill>
                <a:srgbClr val="002060"/>
              </a:solidFill>
            </a:endParaRPr>
          </a:p>
          <a:p>
            <a:pPr marL="0" indent="0">
              <a:buNone/>
            </a:pPr>
            <a:endParaRPr lang="en-GB" dirty="0">
              <a:solidFill>
                <a:srgbClr val="00206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2448606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2060"/>
                </a:solidFill>
              </a:rPr>
              <a:t>Wellbeing</a:t>
            </a:r>
            <a:r>
              <a:rPr lang="en-GB" dirty="0" smtClean="0">
                <a:solidFill>
                  <a:srgbClr val="002060"/>
                </a:solidFill>
              </a:rPr>
              <a:t> Web</a:t>
            </a:r>
            <a:endParaRPr lang="en-GB" dirty="0">
              <a:solidFill>
                <a:srgbClr val="002060"/>
              </a:solidFill>
            </a:endParaRPr>
          </a:p>
        </p:txBody>
      </p:sp>
      <p:sp>
        <p:nvSpPr>
          <p:cNvPr id="3" name="Content Placeholder 2"/>
          <p:cNvSpPr>
            <a:spLocks noGrp="1"/>
          </p:cNvSpPr>
          <p:nvPr>
            <p:ph idx="1"/>
          </p:nvPr>
        </p:nvSpPr>
        <p:spPr/>
        <p:txBody>
          <a:bodyPr>
            <a:normAutofit lnSpcReduction="10000"/>
          </a:bodyPr>
          <a:lstStyle/>
          <a:p>
            <a:r>
              <a:rPr lang="en-GB" dirty="0">
                <a:solidFill>
                  <a:srgbClr val="002060"/>
                </a:solidFill>
              </a:rPr>
              <a:t>Work together to choose a starting point on the web and use the scaling key to plot where the individual thinks they are (between 1 and 10</a:t>
            </a:r>
            <a:r>
              <a:rPr lang="en-GB" dirty="0" smtClean="0">
                <a:solidFill>
                  <a:srgbClr val="002060"/>
                </a:solidFill>
              </a:rPr>
              <a:t>).</a:t>
            </a:r>
          </a:p>
          <a:p>
            <a:pPr marL="0" indent="0">
              <a:buNone/>
            </a:pPr>
            <a:endParaRPr lang="en-GB" dirty="0">
              <a:solidFill>
                <a:srgbClr val="002060"/>
              </a:solidFill>
            </a:endParaRPr>
          </a:p>
          <a:p>
            <a:pPr marL="0" indent="0">
              <a:buNone/>
            </a:pPr>
            <a:r>
              <a:rPr lang="en-GB" dirty="0" smtClean="0">
                <a:solidFill>
                  <a:srgbClr val="002060"/>
                </a:solidFill>
              </a:rPr>
              <a:t>Ask </a:t>
            </a:r>
            <a:r>
              <a:rPr lang="en-GB" dirty="0">
                <a:solidFill>
                  <a:srgbClr val="002060"/>
                </a:solidFill>
              </a:rPr>
              <a:t>some open questions such as </a:t>
            </a:r>
            <a:r>
              <a:rPr lang="en-GB" dirty="0" smtClean="0">
                <a:solidFill>
                  <a:srgbClr val="002060"/>
                </a:solidFill>
              </a:rPr>
              <a:t>:</a:t>
            </a:r>
          </a:p>
          <a:p>
            <a:pPr marL="0" indent="0">
              <a:buNone/>
            </a:pPr>
            <a:r>
              <a:rPr lang="en-GB" dirty="0" smtClean="0">
                <a:solidFill>
                  <a:srgbClr val="002060"/>
                </a:solidFill>
              </a:rPr>
              <a:t/>
            </a:r>
            <a:br>
              <a:rPr lang="en-GB" dirty="0" smtClean="0">
                <a:solidFill>
                  <a:srgbClr val="002060"/>
                </a:solidFill>
              </a:rPr>
            </a:br>
            <a:r>
              <a:rPr lang="en-GB" dirty="0">
                <a:solidFill>
                  <a:srgbClr val="002060"/>
                </a:solidFill>
              </a:rPr>
              <a:t>• Tell me why you are at this point in the scale</a:t>
            </a:r>
            <a:r>
              <a:rPr lang="en-GB" dirty="0" smtClean="0">
                <a:solidFill>
                  <a:srgbClr val="002060"/>
                </a:solidFill>
              </a:rPr>
              <a:t>?</a:t>
            </a:r>
          </a:p>
          <a:p>
            <a:pPr marL="0" indent="0">
              <a:buNone/>
            </a:pPr>
            <a:r>
              <a:rPr lang="en-GB" dirty="0" smtClean="0">
                <a:solidFill>
                  <a:srgbClr val="002060"/>
                </a:solidFill>
              </a:rPr>
              <a:t>• Tell me why you are feeling this way?</a:t>
            </a:r>
            <a:br>
              <a:rPr lang="en-GB" dirty="0" smtClean="0">
                <a:solidFill>
                  <a:srgbClr val="002060"/>
                </a:solidFill>
              </a:rPr>
            </a:br>
            <a:r>
              <a:rPr lang="en-GB" dirty="0">
                <a:solidFill>
                  <a:srgbClr val="002060"/>
                </a:solidFill>
              </a:rPr>
              <a:t>• What’s happening to you at this point?</a:t>
            </a:r>
            <a:r>
              <a:rPr lang="en-GB" dirty="0" smtClean="0">
                <a:solidFill>
                  <a:srgbClr val="002060"/>
                </a:solidFill>
              </a:rPr>
              <a:t/>
            </a:r>
            <a:br>
              <a:rPr lang="en-GB" dirty="0" smtClean="0">
                <a:solidFill>
                  <a:srgbClr val="002060"/>
                </a:solidFill>
              </a:rPr>
            </a:br>
            <a:r>
              <a:rPr lang="en-GB" dirty="0">
                <a:solidFill>
                  <a:srgbClr val="002060"/>
                </a:solidFill>
              </a:rPr>
              <a:t>• Can you tell me more about this?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949104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072" y="56848"/>
            <a:ext cx="10515600" cy="1325563"/>
          </a:xfrm>
        </p:spPr>
        <p:txBody>
          <a:bodyPr/>
          <a:lstStyle/>
          <a:p>
            <a:r>
              <a:rPr lang="en-GB" b="1" dirty="0" smtClean="0">
                <a:solidFill>
                  <a:srgbClr val="002060"/>
                </a:solidFill>
              </a:rPr>
              <a:t>Wellbeing Web</a:t>
            </a:r>
            <a:endParaRPr lang="en-GB" b="1" dirty="0">
              <a:solidFill>
                <a:srgbClr val="002060"/>
              </a:solidFill>
            </a:endParaRPr>
          </a:p>
        </p:txBody>
      </p:sp>
      <p:sp>
        <p:nvSpPr>
          <p:cNvPr id="3" name="Content Placeholder 2"/>
          <p:cNvSpPr>
            <a:spLocks noGrp="1"/>
          </p:cNvSpPr>
          <p:nvPr>
            <p:ph idx="1"/>
          </p:nvPr>
        </p:nvSpPr>
        <p:spPr>
          <a:xfrm>
            <a:off x="755072" y="1520824"/>
            <a:ext cx="10715568" cy="5428616"/>
          </a:xfrm>
        </p:spPr>
        <p:txBody>
          <a:bodyPr>
            <a:normAutofit fontScale="92500" lnSpcReduction="10000"/>
          </a:bodyPr>
          <a:lstStyle/>
          <a:p>
            <a:r>
              <a:rPr lang="en-GB" dirty="0" smtClean="0">
                <a:solidFill>
                  <a:srgbClr val="002060"/>
                </a:solidFill>
              </a:rPr>
              <a:t>It </a:t>
            </a:r>
            <a:r>
              <a:rPr lang="en-GB" dirty="0">
                <a:solidFill>
                  <a:srgbClr val="002060"/>
                </a:solidFill>
              </a:rPr>
              <a:t>is important to emphasise that there is no right or wrong </a:t>
            </a:r>
            <a:r>
              <a:rPr lang="en-GB" dirty="0" smtClean="0">
                <a:solidFill>
                  <a:srgbClr val="002060"/>
                </a:solidFill>
              </a:rPr>
              <a:t>answer.</a:t>
            </a:r>
          </a:p>
          <a:p>
            <a:pPr marL="0" indent="0">
              <a:buNone/>
            </a:pPr>
            <a:endParaRPr lang="en-GB" dirty="0">
              <a:solidFill>
                <a:srgbClr val="002060"/>
              </a:solidFill>
            </a:endParaRPr>
          </a:p>
          <a:p>
            <a:r>
              <a:rPr lang="en-GB" dirty="0" smtClean="0">
                <a:solidFill>
                  <a:srgbClr val="002060"/>
                </a:solidFill>
              </a:rPr>
              <a:t>Completing </a:t>
            </a:r>
            <a:r>
              <a:rPr lang="en-GB" dirty="0">
                <a:solidFill>
                  <a:srgbClr val="002060"/>
                </a:solidFill>
              </a:rPr>
              <a:t>the wellbeing web should happen during natural discussion.  It may be completed in one session or in more than one session</a:t>
            </a:r>
            <a:r>
              <a:rPr lang="en-GB" dirty="0" smtClean="0">
                <a:solidFill>
                  <a:srgbClr val="002060"/>
                </a:solidFill>
              </a:rPr>
              <a:t>.</a:t>
            </a:r>
          </a:p>
          <a:p>
            <a:pPr marL="0" indent="0">
              <a:buNone/>
            </a:pPr>
            <a:endParaRPr lang="en-GB" dirty="0" smtClean="0">
              <a:solidFill>
                <a:srgbClr val="002060"/>
              </a:solidFill>
            </a:endParaRPr>
          </a:p>
          <a:p>
            <a:r>
              <a:rPr lang="en-GB" dirty="0" smtClean="0">
                <a:solidFill>
                  <a:srgbClr val="002060"/>
                </a:solidFill>
              </a:rPr>
              <a:t>Try </a:t>
            </a:r>
            <a:r>
              <a:rPr lang="en-GB" dirty="0">
                <a:solidFill>
                  <a:srgbClr val="002060"/>
                </a:solidFill>
              </a:rPr>
              <a:t>to arrive at a mutually agreed point on the </a:t>
            </a:r>
            <a:r>
              <a:rPr lang="en-GB" dirty="0" smtClean="0">
                <a:solidFill>
                  <a:srgbClr val="002060"/>
                </a:solidFill>
              </a:rPr>
              <a:t>scale through discussion or identify why perceptions differ. </a:t>
            </a:r>
          </a:p>
          <a:p>
            <a:pPr marL="0" indent="0">
              <a:buNone/>
            </a:pPr>
            <a:endParaRPr lang="en-GB" dirty="0" smtClean="0">
              <a:solidFill>
                <a:srgbClr val="002060"/>
              </a:solidFill>
            </a:endParaRPr>
          </a:p>
          <a:p>
            <a:r>
              <a:rPr lang="en-GB" dirty="0" smtClean="0">
                <a:solidFill>
                  <a:srgbClr val="002060"/>
                </a:solidFill>
              </a:rPr>
              <a:t>Children and Young People </a:t>
            </a:r>
            <a:r>
              <a:rPr lang="en-GB" dirty="0">
                <a:solidFill>
                  <a:srgbClr val="002060"/>
                </a:solidFill>
              </a:rPr>
              <a:t>should be active partners in the process and their score should be their own perception. </a:t>
            </a:r>
            <a:endParaRPr lang="en-GB" dirty="0" smtClean="0">
              <a:solidFill>
                <a:srgbClr val="002060"/>
              </a:solidFill>
            </a:endParaRPr>
          </a:p>
          <a:p>
            <a:pPr marL="0" indent="0">
              <a:buNone/>
            </a:pPr>
            <a:endParaRPr lang="en-GB" dirty="0" smtClean="0">
              <a:solidFill>
                <a:srgbClr val="002060"/>
              </a:solidFill>
            </a:endParaRPr>
          </a:p>
          <a:p>
            <a:r>
              <a:rPr lang="en-GB" dirty="0" smtClean="0">
                <a:solidFill>
                  <a:srgbClr val="002060"/>
                </a:solidFill>
              </a:rPr>
              <a:t>If </a:t>
            </a:r>
            <a:r>
              <a:rPr lang="en-GB" dirty="0">
                <a:solidFill>
                  <a:srgbClr val="002060"/>
                </a:solidFill>
              </a:rPr>
              <a:t>mutual agreement cannot be reached then record both points on the wellbeing web in a different colour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748715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2060"/>
                </a:solidFill>
              </a:rPr>
              <a:t>Wellbeing Web</a:t>
            </a:r>
            <a:br>
              <a:rPr lang="en-GB" b="1" dirty="0" smtClean="0">
                <a:solidFill>
                  <a:srgbClr val="002060"/>
                </a:solidFill>
              </a:rPr>
            </a:br>
            <a:endParaRPr lang="en-GB" b="1" dirty="0">
              <a:solidFill>
                <a:srgbClr val="002060"/>
              </a:solidFill>
            </a:endParaRPr>
          </a:p>
        </p:txBody>
      </p:sp>
      <p:sp>
        <p:nvSpPr>
          <p:cNvPr id="3" name="Content Placeholder 2"/>
          <p:cNvSpPr>
            <a:spLocks noGrp="1"/>
          </p:cNvSpPr>
          <p:nvPr>
            <p:ph idx="1"/>
          </p:nvPr>
        </p:nvSpPr>
        <p:spPr>
          <a:xfrm>
            <a:off x="335280" y="1219200"/>
            <a:ext cx="11206480" cy="5638800"/>
          </a:xfrm>
        </p:spPr>
        <p:txBody>
          <a:bodyPr>
            <a:normAutofit fontScale="92500" lnSpcReduction="10000"/>
          </a:bodyPr>
          <a:lstStyle/>
          <a:p>
            <a:r>
              <a:rPr lang="en-GB" dirty="0">
                <a:solidFill>
                  <a:srgbClr val="002060"/>
                </a:solidFill>
              </a:rPr>
              <a:t>Use the ‘notes’ section (Appendix 1) to record reasons for agreement or disagreement. </a:t>
            </a:r>
            <a:endParaRPr lang="en-GB" dirty="0" smtClean="0">
              <a:solidFill>
                <a:srgbClr val="002060"/>
              </a:solidFill>
            </a:endParaRPr>
          </a:p>
          <a:p>
            <a:pPr marL="0" indent="0">
              <a:buNone/>
            </a:pPr>
            <a:endParaRPr lang="en-GB" dirty="0" smtClean="0">
              <a:solidFill>
                <a:srgbClr val="002060"/>
              </a:solidFill>
            </a:endParaRPr>
          </a:p>
          <a:p>
            <a:r>
              <a:rPr lang="en-GB" dirty="0" smtClean="0">
                <a:solidFill>
                  <a:srgbClr val="002060"/>
                </a:solidFill>
              </a:rPr>
              <a:t>Discussing </a:t>
            </a:r>
            <a:r>
              <a:rPr lang="en-GB" dirty="0">
                <a:solidFill>
                  <a:srgbClr val="002060"/>
                </a:solidFill>
              </a:rPr>
              <a:t>the content of this record can help the practitioner and individual understand the need for change</a:t>
            </a:r>
            <a:r>
              <a:rPr lang="en-GB" dirty="0" smtClean="0">
                <a:solidFill>
                  <a:srgbClr val="002060"/>
                </a:solidFill>
              </a:rPr>
              <a:t>.</a:t>
            </a:r>
          </a:p>
          <a:p>
            <a:pPr marL="0" indent="0">
              <a:buNone/>
            </a:pPr>
            <a:endParaRPr lang="en-GB" dirty="0" smtClean="0">
              <a:solidFill>
                <a:srgbClr val="002060"/>
              </a:solidFill>
            </a:endParaRPr>
          </a:p>
          <a:p>
            <a:r>
              <a:rPr lang="en-GB" dirty="0">
                <a:solidFill>
                  <a:srgbClr val="002060"/>
                </a:solidFill>
              </a:rPr>
              <a:t> Once each of the areas of the web has been addressed, join the numbered points to create a shape</a:t>
            </a:r>
            <a:r>
              <a:rPr lang="en-GB" dirty="0" smtClean="0">
                <a:solidFill>
                  <a:srgbClr val="002060"/>
                </a:solidFill>
              </a:rPr>
              <a:t>.</a:t>
            </a:r>
          </a:p>
          <a:p>
            <a:pPr marL="0" indent="0">
              <a:buNone/>
            </a:pPr>
            <a:endParaRPr lang="en-GB" dirty="0">
              <a:solidFill>
                <a:srgbClr val="002060"/>
              </a:solidFill>
            </a:endParaRPr>
          </a:p>
          <a:p>
            <a:r>
              <a:rPr lang="en-GB" dirty="0" smtClean="0">
                <a:solidFill>
                  <a:srgbClr val="002060"/>
                </a:solidFill>
              </a:rPr>
              <a:t>The </a:t>
            </a:r>
            <a:r>
              <a:rPr lang="en-GB" dirty="0">
                <a:solidFill>
                  <a:srgbClr val="002060"/>
                </a:solidFill>
              </a:rPr>
              <a:t>shape will provoke a discussion. Questions the worker may want to ask are :</a:t>
            </a:r>
            <a:br>
              <a:rPr lang="en-GB" dirty="0">
                <a:solidFill>
                  <a:srgbClr val="002060"/>
                </a:solidFill>
              </a:rPr>
            </a:br>
            <a:r>
              <a:rPr lang="en-GB" dirty="0">
                <a:solidFill>
                  <a:srgbClr val="002060"/>
                </a:solidFill>
              </a:rPr>
              <a:t>• What aspects of the child’s or adult’s life are working well?</a:t>
            </a:r>
            <a:br>
              <a:rPr lang="en-GB" dirty="0">
                <a:solidFill>
                  <a:srgbClr val="002060"/>
                </a:solidFill>
              </a:rPr>
            </a:br>
            <a:r>
              <a:rPr lang="en-GB" dirty="0">
                <a:solidFill>
                  <a:srgbClr val="002060"/>
                </a:solidFill>
              </a:rPr>
              <a:t>• What areas are holding them back?</a:t>
            </a:r>
            <a:br>
              <a:rPr lang="en-GB" dirty="0">
                <a:solidFill>
                  <a:srgbClr val="002060"/>
                </a:solidFill>
              </a:rPr>
            </a:br>
            <a:r>
              <a:rPr lang="en-GB" dirty="0">
                <a:solidFill>
                  <a:srgbClr val="002060"/>
                </a:solidFill>
              </a:rPr>
              <a:t>• What does the overall shape tell them?</a:t>
            </a:r>
            <a:br>
              <a:rPr lang="en-GB" dirty="0">
                <a:solidFill>
                  <a:srgbClr val="002060"/>
                </a:solidFill>
              </a:rPr>
            </a:br>
            <a:r>
              <a:rPr lang="en-GB" dirty="0">
                <a:solidFill>
                  <a:srgbClr val="002060"/>
                </a:solidFill>
              </a:rPr>
              <a:t>• What would they like to address in the plan of the work?</a:t>
            </a:r>
          </a:p>
          <a:p>
            <a:endParaRPr lang="en-GB" dirty="0">
              <a:solidFill>
                <a:srgbClr val="00206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4398" y="56848"/>
            <a:ext cx="1643102" cy="1633840"/>
          </a:xfrm>
          <a:prstGeom prst="rect">
            <a:avLst/>
          </a:prstGeom>
        </p:spPr>
      </p:pic>
    </p:spTree>
    <p:extLst>
      <p:ext uri="{BB962C8B-B14F-4D97-AF65-F5344CB8AC3E}">
        <p14:creationId xmlns:p14="http://schemas.microsoft.com/office/powerpoint/2010/main" val="2981531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8011EC6EF5D343A63026C98A7F1364" ma:contentTypeVersion="13" ma:contentTypeDescription="Create a new document." ma:contentTypeScope="" ma:versionID="69855407a25536312e658b32f6f689f3">
  <xsd:schema xmlns:xsd="http://www.w3.org/2001/XMLSchema" xmlns:xs="http://www.w3.org/2001/XMLSchema" xmlns:p="http://schemas.microsoft.com/office/2006/metadata/properties" xmlns:ns2="9bbe1850-1668-4bf2-bb12-cf6b4a1642c5" xmlns:ns3="dbb26bcd-ed35-4209-988a-93e5823acffd" targetNamespace="http://schemas.microsoft.com/office/2006/metadata/properties" ma:root="true" ma:fieldsID="c410a3ff5b08d8342c1e9dd9bd6a8896" ns2:_="" ns3:_="">
    <xsd:import namespace="9bbe1850-1668-4bf2-bb12-cf6b4a1642c5"/>
    <xsd:import namespace="dbb26bcd-ed35-4209-988a-93e5823acff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be1850-1668-4bf2-bb12-cf6b4a1642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94d5e3d-88e3-4c55-b684-1c81dd55b71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b26bcd-ed35-4209-988a-93e5823acff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6a4cbc8-cf95-465a-8fc8-0b66778a2b90}" ma:internalName="TaxCatchAll" ma:showField="CatchAllData" ma:web="dbb26bcd-ed35-4209-988a-93e5823acff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bbe1850-1668-4bf2-bb12-cf6b4a1642c5">
      <Terms xmlns="http://schemas.microsoft.com/office/infopath/2007/PartnerControls"/>
    </lcf76f155ced4ddcb4097134ff3c332f>
    <TaxCatchAll xmlns="dbb26bcd-ed35-4209-988a-93e5823acffd" xsi:nil="true"/>
  </documentManagement>
</p:properties>
</file>

<file path=customXml/itemProps1.xml><?xml version="1.0" encoding="utf-8"?>
<ds:datastoreItem xmlns:ds="http://schemas.openxmlformats.org/officeDocument/2006/customXml" ds:itemID="{7226A8BE-488D-4991-9135-A8027B358563}"/>
</file>

<file path=customXml/itemProps2.xml><?xml version="1.0" encoding="utf-8"?>
<ds:datastoreItem xmlns:ds="http://schemas.openxmlformats.org/officeDocument/2006/customXml" ds:itemID="{1FF1C31E-66CC-4428-8B8F-C20A85F90DA2}"/>
</file>

<file path=customXml/itemProps3.xml><?xml version="1.0" encoding="utf-8"?>
<ds:datastoreItem xmlns:ds="http://schemas.openxmlformats.org/officeDocument/2006/customXml" ds:itemID="{029EB1DA-2C5F-4607-8322-23C9DFCBE6C9}"/>
</file>

<file path=docProps/app.xml><?xml version="1.0" encoding="utf-8"?>
<Properties xmlns="http://schemas.openxmlformats.org/officeDocument/2006/extended-properties" xmlns:vt="http://schemas.openxmlformats.org/officeDocument/2006/docPropsVTypes">
  <TotalTime>72</TotalTime>
  <Words>1031</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Using the Wellbeing Web</vt:lpstr>
      <vt:lpstr>GIRFEC &amp; Wellbeing Web</vt:lpstr>
      <vt:lpstr>PowerPoint Presentation</vt:lpstr>
      <vt:lpstr>Wellbeing Web</vt:lpstr>
      <vt:lpstr>Introducing the Wellbeing Web </vt:lpstr>
      <vt:lpstr>Wellbeing Web</vt:lpstr>
      <vt:lpstr>Wellbeing Web</vt:lpstr>
      <vt:lpstr>Wellbeing Web</vt:lpstr>
      <vt:lpstr>Wellbeing Web </vt:lpstr>
      <vt:lpstr>Wellbeing Web</vt:lpstr>
      <vt:lpstr>How to review outcomes using  the Wellbeing Web</vt:lpstr>
      <vt:lpstr>How to review outcomes using  the Wellbeing Web</vt:lpstr>
    </vt:vector>
  </TitlesOfParts>
  <Company>East Lothian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Wellbeing Web</dc:title>
  <dc:creator>Brown, Emma</dc:creator>
  <cp:lastModifiedBy>Brown, Emma</cp:lastModifiedBy>
  <cp:revision>8</cp:revision>
  <dcterms:created xsi:type="dcterms:W3CDTF">2022-10-10T15:17:24Z</dcterms:created>
  <dcterms:modified xsi:type="dcterms:W3CDTF">2022-10-10T16:33:30Z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0x0101000C8011EC6EF5D343A63026C98A7F1364</vt:lpwstr>
  </property>
</Properties>
</file>