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246" autoAdjust="0"/>
  </p:normalViewPr>
  <p:slideViewPr>
    <p:cSldViewPr snapToGrid="0">
      <p:cViewPr varScale="1">
        <p:scale>
          <a:sx n="64" d="100"/>
          <a:sy n="64" d="100"/>
        </p:scale>
        <p:origin x="7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AC117-F143-47E7-BBE4-27833F6A8ADB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E5E3D-8061-4E21-ACD8-9E40BC557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23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2E5E3D-8061-4E21-ACD8-9E40BC55744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007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Never had a wait list model</a:t>
            </a:r>
          </a:p>
          <a:p>
            <a:r>
              <a:rPr lang="en-GB" dirty="0"/>
              <a:t>Want to be supportive to schools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E5E3D-8061-4E21-ACD8-9E40BC55744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462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Schools – wanted more casework</a:t>
            </a:r>
            <a:r>
              <a:rPr lang="en-GB" baseline="0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E5E3D-8061-4E21-ACD8-9E40BC55744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268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6723F5-A482-8A23-7C13-F3DE5635D9B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52241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Classification : Official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Survey/Psychological%20Service%20School%20Support%20Survey%20Results.doc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Service Delivery	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West Partnership EP Event</a:t>
            </a:r>
          </a:p>
        </p:txBody>
      </p:sp>
    </p:spTree>
    <p:extLst>
      <p:ext uri="{BB962C8B-B14F-4D97-AF65-F5344CB8AC3E}">
        <p14:creationId xmlns:p14="http://schemas.microsoft.com/office/powerpoint/2010/main" val="697204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will we know?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If EPS is effective in 5 years, how will we know/others know? How do we continue to prove our effectiveness?</a:t>
            </a:r>
          </a:p>
          <a:p>
            <a:pPr lvl="1"/>
            <a:r>
              <a:rPr lang="en-GB" dirty="0"/>
              <a:t>How will we know? </a:t>
            </a:r>
          </a:p>
          <a:p>
            <a:pPr lvl="1"/>
            <a:r>
              <a:rPr lang="en-GB" dirty="0"/>
              <a:t>How will others in education know? </a:t>
            </a:r>
          </a:p>
          <a:p>
            <a:pPr lvl="1"/>
            <a:r>
              <a:rPr lang="en-GB" dirty="0"/>
              <a:t>Parents/carers/C+YP?</a:t>
            </a:r>
          </a:p>
          <a:p>
            <a:pPr lvl="1"/>
            <a:r>
              <a:rPr lang="en-GB" dirty="0"/>
              <a:t>What do WE as a profession think is effective? Are we focussing on this? </a:t>
            </a:r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9952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West Dunbartonshire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Increasing numbers of requests for EP involvement, coupled with a reduction in number of EPs in the team</a:t>
            </a:r>
          </a:p>
          <a:p>
            <a:r>
              <a:rPr lang="en-GB" dirty="0"/>
              <a:t>Working at between 33%-50% reduction this year compared to last year</a:t>
            </a:r>
          </a:p>
          <a:p>
            <a:r>
              <a:rPr lang="en-GB" dirty="0"/>
              <a:t>Increase in ASN to 46% from 37% in a few years</a:t>
            </a:r>
          </a:p>
          <a:p>
            <a:r>
              <a:rPr lang="en-GB" dirty="0"/>
              <a:t>Want/Need to remain effective as a team</a:t>
            </a:r>
          </a:p>
          <a:p>
            <a:r>
              <a:rPr lang="en-GB" dirty="0"/>
              <a:t>Awareness of similarities across the WP – some ahead of WDC, some maybe in similar positions</a:t>
            </a:r>
          </a:p>
          <a:p>
            <a:r>
              <a:rPr lang="en-GB" dirty="0"/>
              <a:t>Awareness that other services cut in delivery to schools, concerns about pulling back another front facing service</a:t>
            </a:r>
          </a:p>
          <a:p>
            <a:r>
              <a:rPr lang="en-GB" dirty="0"/>
              <a:t>Looking to align with other EPS in the WP</a:t>
            </a:r>
          </a:p>
        </p:txBody>
      </p:sp>
    </p:spTree>
    <p:extLst>
      <p:ext uri="{BB962C8B-B14F-4D97-AF65-F5344CB8AC3E}">
        <p14:creationId xmlns:p14="http://schemas.microsoft.com/office/powerpoint/2010/main" val="1242337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Different levels of work </a:t>
            </a:r>
          </a:p>
          <a:p>
            <a:pPr lvl="2"/>
            <a:r>
              <a:rPr lang="en-GB" dirty="0"/>
              <a:t>1) Consultation and advice (establishment level)</a:t>
            </a:r>
          </a:p>
          <a:p>
            <a:pPr lvl="2"/>
            <a:r>
              <a:rPr lang="en-GB" dirty="0"/>
              <a:t>2) Consultation and advice (Team Around the Child)</a:t>
            </a:r>
          </a:p>
          <a:p>
            <a:pPr lvl="2"/>
            <a:r>
              <a:rPr lang="en-GB" dirty="0"/>
              <a:t>3) Consultation, assessment and review</a:t>
            </a:r>
          </a:p>
          <a:p>
            <a:pPr lvl="2"/>
            <a:r>
              <a:rPr lang="en-GB" dirty="0"/>
              <a:t>4) Consultation, assessment, intervention and review</a:t>
            </a:r>
          </a:p>
          <a:p>
            <a:pPr marL="0" lvl="0" indent="0">
              <a:buNone/>
            </a:pPr>
            <a:endParaRPr lang="en-GB" dirty="0"/>
          </a:p>
          <a:p>
            <a:pPr lvl="0"/>
            <a:r>
              <a:rPr lang="en-GB" dirty="0"/>
              <a:t>Need for schools to prioritise what EP’s are involved in and for EP’s to work in clusters vs individual schools</a:t>
            </a:r>
          </a:p>
          <a:p>
            <a:pPr marL="914400" lvl="2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1955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Looking inwards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Activities include:</a:t>
            </a:r>
          </a:p>
          <a:p>
            <a:r>
              <a:rPr lang="en-GB" dirty="0"/>
              <a:t>Survey sent to early years establishments and schools to gather views on current challenges and areas of EP work they feel have the greatest impact</a:t>
            </a:r>
          </a:p>
          <a:p>
            <a:r>
              <a:rPr lang="en-GB" dirty="0"/>
              <a:t>Gathering the views of the WDC Psychological Services Team</a:t>
            </a:r>
          </a:p>
          <a:p>
            <a:pPr lvl="1"/>
            <a:r>
              <a:rPr lang="en-GB" dirty="0"/>
              <a:t>Team meetings</a:t>
            </a:r>
          </a:p>
          <a:p>
            <a:pPr lvl="1"/>
            <a:r>
              <a:rPr lang="en-GB" dirty="0"/>
              <a:t>Questionnaires</a:t>
            </a:r>
          </a:p>
          <a:p>
            <a:pPr lvl="1"/>
            <a:r>
              <a:rPr lang="en-GB" dirty="0"/>
              <a:t>Focus groups</a:t>
            </a:r>
          </a:p>
          <a:p>
            <a:r>
              <a:rPr lang="en-GB" dirty="0"/>
              <a:t>Focus group with early years and school staff</a:t>
            </a:r>
          </a:p>
          <a:p>
            <a:r>
              <a:rPr lang="en-GB" dirty="0"/>
              <a:t>Views from partners (Health/SW/3</a:t>
            </a:r>
            <a:r>
              <a:rPr lang="en-GB" baseline="30000" dirty="0"/>
              <a:t>rd</a:t>
            </a:r>
            <a:r>
              <a:rPr lang="en-GB" dirty="0"/>
              <a:t> sector)</a:t>
            </a:r>
          </a:p>
          <a:p>
            <a:r>
              <a:rPr lang="en-GB" dirty="0"/>
              <a:t>Gathering parental views </a:t>
            </a:r>
          </a:p>
          <a:p>
            <a:r>
              <a:rPr lang="en-GB" dirty="0"/>
              <a:t>Gathering pupil views</a:t>
            </a:r>
          </a:p>
          <a:p>
            <a:r>
              <a:rPr lang="en-GB" dirty="0"/>
              <a:t>Gathering views from Education Management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2072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Looking outwards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Activities include:</a:t>
            </a:r>
          </a:p>
          <a:p>
            <a:r>
              <a:rPr lang="en-GB" dirty="0"/>
              <a:t>Meeting with Psychological Services from the West Partnership to find out more about their models of service delivery</a:t>
            </a:r>
          </a:p>
        </p:txBody>
      </p:sp>
    </p:spTree>
    <p:extLst>
      <p:ext uri="{BB962C8B-B14F-4D97-AF65-F5344CB8AC3E}">
        <p14:creationId xmlns:p14="http://schemas.microsoft.com/office/powerpoint/2010/main" val="3676652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Findings – Looking outwards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17639"/>
            <a:ext cx="8596668" cy="4697411"/>
          </a:xfrm>
        </p:spPr>
        <p:txBody>
          <a:bodyPr/>
          <a:lstStyle/>
          <a:p>
            <a:r>
              <a:rPr lang="en-GB" dirty="0"/>
              <a:t>Meeting West Partnership Psychological Services to find out about their service delivery models (September 2023 –December 2023)</a:t>
            </a:r>
          </a:p>
          <a:p>
            <a:pPr marL="0" indent="0">
              <a:buNone/>
            </a:pPr>
            <a:endParaRPr lang="en-GB" dirty="0">
              <a:hlinkClick r:id="rId2" action="ppaction://hlinkfile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94141" y="2243972"/>
          <a:ext cx="9702358" cy="4134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1179">
                  <a:extLst>
                    <a:ext uri="{9D8B030D-6E8A-4147-A177-3AD203B41FA5}">
                      <a16:colId xmlns:a16="http://schemas.microsoft.com/office/drawing/2014/main" val="3333775672"/>
                    </a:ext>
                  </a:extLst>
                </a:gridCol>
                <a:gridCol w="4851179">
                  <a:extLst>
                    <a:ext uri="{9D8B030D-6E8A-4147-A177-3AD203B41FA5}">
                      <a16:colId xmlns:a16="http://schemas.microsoft.com/office/drawing/2014/main" val="2003333513"/>
                    </a:ext>
                  </a:extLst>
                </a:gridCol>
              </a:tblGrid>
              <a:tr h="508207">
                <a:tc>
                  <a:txBody>
                    <a:bodyPr/>
                    <a:lstStyle/>
                    <a:p>
                      <a:r>
                        <a:rPr lang="en-GB" dirty="0"/>
                        <a:t>Similarities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Differences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20697"/>
                  </a:ext>
                </a:extLst>
              </a:tr>
              <a:tr h="1187767">
                <a:tc>
                  <a:txBody>
                    <a:bodyPr/>
                    <a:lstStyle/>
                    <a:p>
                      <a:r>
                        <a:rPr lang="en-GB" dirty="0"/>
                        <a:t>Guided by the Currie Functions</a:t>
                      </a:r>
                      <a:r>
                        <a:rPr lang="en-GB" baseline="0" dirty="0"/>
                        <a:t> to deliver an Educational Psychology Service within a Local Authority Context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Balance of case work and development 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396257"/>
                  </a:ext>
                </a:extLst>
              </a:tr>
              <a:tr h="650483">
                <a:tc>
                  <a:txBody>
                    <a:bodyPr/>
                    <a:lstStyle/>
                    <a:p>
                      <a:r>
                        <a:rPr lang="en-GB" dirty="0"/>
                        <a:t>Increasing</a:t>
                      </a:r>
                      <a:r>
                        <a:rPr lang="en-GB" baseline="0" dirty="0"/>
                        <a:t> levels of need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Involvement in the specialist placement process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095528"/>
                  </a:ext>
                </a:extLst>
              </a:tr>
              <a:tr h="508207">
                <a:tc>
                  <a:txBody>
                    <a:bodyPr/>
                    <a:lstStyle/>
                    <a:p>
                      <a:r>
                        <a:rPr lang="en-GB" dirty="0"/>
                        <a:t>Cluster working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Measuring impact/outcomes of case work routinely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982013"/>
                  </a:ext>
                </a:extLst>
              </a:tr>
              <a:tr h="50820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Some</a:t>
                      </a:r>
                      <a:r>
                        <a:rPr lang="en-GB" baseline="0" dirty="0"/>
                        <a:t> EPS a little further on the journey of working in clusters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095268"/>
                  </a:ext>
                </a:extLst>
              </a:tr>
              <a:tr h="50820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Use of time allocation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2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080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Looking forwards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Activities include:</a:t>
            </a:r>
          </a:p>
          <a:p>
            <a:r>
              <a:rPr lang="en-GB" dirty="0"/>
              <a:t>Using data gathered through looking inwards and outwards to develop potential models of service delivery</a:t>
            </a:r>
          </a:p>
          <a:p>
            <a:pPr lvl="1"/>
            <a:r>
              <a:rPr lang="en-GB" dirty="0"/>
              <a:t>Discussing strengths and risks of these as a team and editing as appropriate</a:t>
            </a:r>
          </a:p>
          <a:p>
            <a:pPr lvl="1"/>
            <a:r>
              <a:rPr lang="en-GB" dirty="0"/>
              <a:t>Then gaining feedback from our stakeholders</a:t>
            </a:r>
          </a:p>
          <a:p>
            <a:pPr lvl="1"/>
            <a:endParaRPr lang="en-GB" dirty="0"/>
          </a:p>
          <a:p>
            <a:r>
              <a:rPr lang="en-GB" dirty="0"/>
              <a:t>Repeating steps of the inwards, outwards, forwards process as required.</a:t>
            </a:r>
          </a:p>
        </p:txBody>
      </p:sp>
    </p:spTree>
    <p:extLst>
      <p:ext uri="{BB962C8B-B14F-4D97-AF65-F5344CB8AC3E}">
        <p14:creationId xmlns:p14="http://schemas.microsoft.com/office/powerpoint/2010/main" val="1985342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the last 5 years…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changes have taken place in your service in terms of service delivery? </a:t>
            </a:r>
          </a:p>
          <a:p>
            <a:r>
              <a:rPr lang="en-GB" dirty="0"/>
              <a:t>What were you involved in previously as a service that you now are no longer involved in delivering? </a:t>
            </a:r>
          </a:p>
          <a:p>
            <a:r>
              <a:rPr lang="en-GB" dirty="0"/>
              <a:t>What do you do now that you didn’t do 5 years ago? </a:t>
            </a:r>
          </a:p>
          <a:p>
            <a:r>
              <a:rPr lang="en-GB" dirty="0"/>
              <a:t>How has this affected your own practice?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4107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895609"/>
            <a:ext cx="8761413" cy="706964"/>
          </a:xfrm>
        </p:spPr>
        <p:txBody>
          <a:bodyPr/>
          <a:lstStyle/>
          <a:p>
            <a:r>
              <a:rPr lang="en-GB" dirty="0"/>
              <a:t>In the next 5 years….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will EPS look like in 5 years?</a:t>
            </a:r>
          </a:p>
          <a:p>
            <a:pPr lvl="1"/>
            <a:r>
              <a:rPr lang="en-GB" dirty="0"/>
              <a:t>What do you expect to happen? </a:t>
            </a:r>
          </a:p>
          <a:p>
            <a:pPr lvl="1"/>
            <a:r>
              <a:rPr lang="en-GB" dirty="0"/>
              <a:t>What would you like it to look like?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What do we as EP’s/professionals find effective?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55787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37</TotalTime>
  <Words>590</Words>
  <Application>Microsoft Office PowerPoint</Application>
  <PresentationFormat>Widescreen</PresentationFormat>
  <Paragraphs>74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Arial</vt:lpstr>
      <vt:lpstr>Calibri</vt:lpstr>
      <vt:lpstr>Century Gothic</vt:lpstr>
      <vt:lpstr>Wingdings 3</vt:lpstr>
      <vt:lpstr>Ion Boardroom</vt:lpstr>
      <vt:lpstr>Service Delivery  </vt:lpstr>
      <vt:lpstr>West Dunbartonshire</vt:lpstr>
      <vt:lpstr>PowerPoint Presentation</vt:lpstr>
      <vt:lpstr>Looking inwards </vt:lpstr>
      <vt:lpstr>Looking outwards</vt:lpstr>
      <vt:lpstr>Findings – Looking outwards</vt:lpstr>
      <vt:lpstr>Looking forwards</vt:lpstr>
      <vt:lpstr>In the last 5 years…</vt:lpstr>
      <vt:lpstr>In the next 5 years….</vt:lpstr>
      <vt:lpstr>How will we know?</vt:lpstr>
    </vt:vector>
  </TitlesOfParts>
  <Company>WDC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Delivery</dc:title>
  <dc:creator>Iain Walker</dc:creator>
  <cp:lastModifiedBy>Scott Chalmers</cp:lastModifiedBy>
  <cp:revision>7</cp:revision>
  <dcterms:created xsi:type="dcterms:W3CDTF">2024-09-02T09:43:07Z</dcterms:created>
  <dcterms:modified xsi:type="dcterms:W3CDTF">2026-08-18T15:18:22Z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d63e432-7a5b-4534-ada9-2e736aca8ba4_Enabled">
    <vt:lpwstr>true</vt:lpwstr>
  </property>
  <property fmtid="{D5CDD505-2E9C-101B-9397-08002B2CF9AE}" pid="3" name="MSIP_Label_ed63e432-7a5b-4534-ada9-2e736aca8ba4_SetDate">
    <vt:lpwstr>2026-08-18T15:17:48Z</vt:lpwstr>
  </property>
  <property fmtid="{D5CDD505-2E9C-101B-9397-08002B2CF9AE}" pid="4" name="MSIP_Label_ed63e432-7a5b-4534-ada9-2e736aca8ba4_Method">
    <vt:lpwstr>Privileged</vt:lpwstr>
  </property>
  <property fmtid="{D5CDD505-2E9C-101B-9397-08002B2CF9AE}" pid="5" name="MSIP_Label_ed63e432-7a5b-4534-ada9-2e736aca8ba4_Name">
    <vt:lpwstr>Official</vt:lpwstr>
  </property>
  <property fmtid="{D5CDD505-2E9C-101B-9397-08002B2CF9AE}" pid="6" name="MSIP_Label_ed63e432-7a5b-4534-ada9-2e736aca8ba4_SiteId">
    <vt:lpwstr>5eee4d58-f197-4ad7-9e39-ebd0d2463660</vt:lpwstr>
  </property>
  <property fmtid="{D5CDD505-2E9C-101B-9397-08002B2CF9AE}" pid="7" name="MSIP_Label_ed63e432-7a5b-4534-ada9-2e736aca8ba4_ActionId">
    <vt:lpwstr>8a431677-1233-484c-9b71-05e4a3b4dc44</vt:lpwstr>
  </property>
  <property fmtid="{D5CDD505-2E9C-101B-9397-08002B2CF9AE}" pid="8" name="MSIP_Label_ed63e432-7a5b-4534-ada9-2e736aca8ba4_ContentBits">
    <vt:lpwstr>1</vt:lpwstr>
  </property>
  <property fmtid="{D5CDD505-2E9C-101B-9397-08002B2CF9AE}" pid="9" name="MSIP_Label_ed63e432-7a5b-4534-ada9-2e736aca8ba4_Tag">
    <vt:lpwstr>10, 0, 1, 1</vt:lpwstr>
  </property>
  <property fmtid="{D5CDD505-2E9C-101B-9397-08002B2CF9AE}" pid="10" name="ClassificationContentMarkingHeaderLocations">
    <vt:lpwstr>Ion Boardroom:10</vt:lpwstr>
  </property>
  <property fmtid="{D5CDD505-2E9C-101B-9397-08002B2CF9AE}" pid="11" name="ClassificationContentMarkingHeaderText">
    <vt:lpwstr>Classification : Official</vt:lpwstr>
  </property>
</Properties>
</file>