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pn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 id="2147483672" r:id="rId2"/>
    <p:sldMasterId id="2147483685" r:id="rId3"/>
  </p:sldMasterIdLst>
  <p:notesMasterIdLst>
    <p:notesMasterId r:id="rId35"/>
  </p:notesMasterIdLst>
  <p:sldIdLst>
    <p:sldId id="285" r:id="rId4"/>
    <p:sldId id="287" r:id="rId5"/>
    <p:sldId id="288" r:id="rId6"/>
    <p:sldId id="289" r:id="rId7"/>
    <p:sldId id="290" r:id="rId8"/>
    <p:sldId id="291" r:id="rId9"/>
    <p:sldId id="292" r:id="rId10"/>
    <p:sldId id="293" r:id="rId11"/>
    <p:sldId id="294" r:id="rId12"/>
    <p:sldId id="295" r:id="rId13"/>
    <p:sldId id="296" r:id="rId14"/>
    <p:sldId id="297" r:id="rId15"/>
    <p:sldId id="298" r:id="rId16"/>
    <p:sldId id="299" r:id="rId17"/>
    <p:sldId id="300" r:id="rId18"/>
    <p:sldId id="301" r:id="rId19"/>
    <p:sldId id="269" r:id="rId20"/>
    <p:sldId id="282" r:id="rId21"/>
    <p:sldId id="270" r:id="rId22"/>
    <p:sldId id="271" r:id="rId23"/>
    <p:sldId id="275" r:id="rId24"/>
    <p:sldId id="277" r:id="rId25"/>
    <p:sldId id="272" r:id="rId26"/>
    <p:sldId id="273" r:id="rId27"/>
    <p:sldId id="276" r:id="rId28"/>
    <p:sldId id="279" r:id="rId29"/>
    <p:sldId id="280" r:id="rId30"/>
    <p:sldId id="264" r:id="rId31"/>
    <p:sldId id="284" r:id="rId32"/>
    <p:sldId id="303" r:id="rId33"/>
    <p:sldId id="302"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6" autoAdjust="0"/>
    <p:restoredTop sz="94660"/>
  </p:normalViewPr>
  <p:slideViewPr>
    <p:cSldViewPr snapToGrid="0">
      <p:cViewPr varScale="1">
        <p:scale>
          <a:sx n="77" d="100"/>
          <a:sy n="77" d="100"/>
        </p:scale>
        <p:origin x="23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Primary: Female % for Total Difficulties Categories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rgbClr val="92D050"/>
              </a:solidFill>
              <a:ln w="19050">
                <a:solidFill>
                  <a:schemeClr val="lt1"/>
                </a:solidFill>
              </a:ln>
              <a:effectLst/>
            </c:spPr>
            <c:extLst>
              <c:ext xmlns:c16="http://schemas.microsoft.com/office/drawing/2014/chart" uri="{C3380CC4-5D6E-409C-BE32-E72D297353CC}">
                <c16:uniqueId val="{00000001-32C1-4E7F-B989-14333EC652A3}"/>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32C1-4E7F-B989-14333EC652A3}"/>
              </c:ext>
            </c:extLst>
          </c:dPt>
          <c:dPt>
            <c:idx val="2"/>
            <c:bubble3D val="0"/>
            <c:spPr>
              <a:solidFill>
                <a:srgbClr val="FFC000"/>
              </a:solidFill>
              <a:ln w="19050">
                <a:solidFill>
                  <a:schemeClr val="lt1"/>
                </a:solidFill>
              </a:ln>
              <a:effectLst/>
            </c:spPr>
            <c:extLst>
              <c:ext xmlns:c16="http://schemas.microsoft.com/office/drawing/2014/chart" uri="{C3380CC4-5D6E-409C-BE32-E72D297353CC}">
                <c16:uniqueId val="{00000005-32C1-4E7F-B989-14333EC652A3}"/>
              </c:ext>
            </c:extLst>
          </c:dPt>
          <c:dPt>
            <c:idx val="3"/>
            <c:bubble3D val="0"/>
            <c:spPr>
              <a:solidFill>
                <a:srgbClr val="FF0000"/>
              </a:solidFill>
              <a:ln w="19050">
                <a:solidFill>
                  <a:schemeClr val="lt1"/>
                </a:solidFill>
              </a:ln>
              <a:effectLst/>
            </c:spPr>
            <c:extLst>
              <c:ext xmlns:c16="http://schemas.microsoft.com/office/drawing/2014/chart" uri="{C3380CC4-5D6E-409C-BE32-E72D297353CC}">
                <c16:uniqueId val="{00000007-32C1-4E7F-B989-14333EC652A3}"/>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Close to Average</c:v>
                </c:pt>
                <c:pt idx="1">
                  <c:v>Slightly Raised</c:v>
                </c:pt>
                <c:pt idx="2">
                  <c:v>High</c:v>
                </c:pt>
                <c:pt idx="3">
                  <c:v>Very High</c:v>
                </c:pt>
              </c:strCache>
            </c:strRef>
          </c:cat>
          <c:val>
            <c:numRef>
              <c:f>Sheet1!$B$2:$B$5</c:f>
              <c:numCache>
                <c:formatCode>0%</c:formatCode>
                <c:ptCount val="4"/>
                <c:pt idx="0">
                  <c:v>0.88</c:v>
                </c:pt>
                <c:pt idx="1">
                  <c:v>0.06</c:v>
                </c:pt>
                <c:pt idx="2">
                  <c:v>0.03</c:v>
                </c:pt>
                <c:pt idx="3">
                  <c:v>0.03</c:v>
                </c:pt>
              </c:numCache>
            </c:numRef>
          </c:val>
          <c:extLst>
            <c:ext xmlns:c16="http://schemas.microsoft.com/office/drawing/2014/chart" uri="{C3380CC4-5D6E-409C-BE32-E72D297353CC}">
              <c16:uniqueId val="{00000008-32C1-4E7F-B989-14333EC652A3}"/>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Primary : Male % for Total Difficulties Categories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rgbClr val="92D050"/>
              </a:solidFill>
              <a:ln w="19050">
                <a:solidFill>
                  <a:schemeClr val="lt1"/>
                </a:solidFill>
              </a:ln>
              <a:effectLst/>
            </c:spPr>
            <c:extLst>
              <c:ext xmlns:c16="http://schemas.microsoft.com/office/drawing/2014/chart" uri="{C3380CC4-5D6E-409C-BE32-E72D297353CC}">
                <c16:uniqueId val="{00000001-80D4-4DDD-8FAF-D311480F119B}"/>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80D4-4DDD-8FAF-D311480F119B}"/>
              </c:ext>
            </c:extLst>
          </c:dPt>
          <c:dPt>
            <c:idx val="2"/>
            <c:bubble3D val="0"/>
            <c:spPr>
              <a:solidFill>
                <a:srgbClr val="FFC000"/>
              </a:solidFill>
              <a:ln w="19050">
                <a:solidFill>
                  <a:schemeClr val="lt1"/>
                </a:solidFill>
              </a:ln>
              <a:effectLst/>
            </c:spPr>
            <c:extLst>
              <c:ext xmlns:c16="http://schemas.microsoft.com/office/drawing/2014/chart" uri="{C3380CC4-5D6E-409C-BE32-E72D297353CC}">
                <c16:uniqueId val="{00000005-80D4-4DDD-8FAF-D311480F119B}"/>
              </c:ext>
            </c:extLst>
          </c:dPt>
          <c:dPt>
            <c:idx val="3"/>
            <c:bubble3D val="0"/>
            <c:spPr>
              <a:solidFill>
                <a:srgbClr val="FF0000"/>
              </a:solidFill>
              <a:ln w="19050">
                <a:solidFill>
                  <a:schemeClr val="lt1"/>
                </a:solidFill>
              </a:ln>
              <a:effectLst/>
            </c:spPr>
            <c:extLst>
              <c:ext xmlns:c16="http://schemas.microsoft.com/office/drawing/2014/chart" uri="{C3380CC4-5D6E-409C-BE32-E72D297353CC}">
                <c16:uniqueId val="{00000007-80D4-4DDD-8FAF-D311480F119B}"/>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Close to Average</c:v>
                </c:pt>
                <c:pt idx="1">
                  <c:v>Slightly Raised</c:v>
                </c:pt>
                <c:pt idx="2">
                  <c:v>High</c:v>
                </c:pt>
                <c:pt idx="3">
                  <c:v>Very High</c:v>
                </c:pt>
              </c:strCache>
            </c:strRef>
          </c:cat>
          <c:val>
            <c:numRef>
              <c:f>Sheet1!$B$2:$B$5</c:f>
              <c:numCache>
                <c:formatCode>0%</c:formatCode>
                <c:ptCount val="4"/>
                <c:pt idx="0">
                  <c:v>0.76</c:v>
                </c:pt>
                <c:pt idx="1">
                  <c:v>0.1</c:v>
                </c:pt>
                <c:pt idx="2">
                  <c:v>0.05</c:v>
                </c:pt>
                <c:pt idx="3">
                  <c:v>0.08</c:v>
                </c:pt>
              </c:numCache>
            </c:numRef>
          </c:val>
          <c:extLst>
            <c:ext xmlns:c16="http://schemas.microsoft.com/office/drawing/2014/chart" uri="{C3380CC4-5D6E-409C-BE32-E72D297353CC}">
              <c16:uniqueId val="{00000008-80D4-4DDD-8FAF-D311480F119B}"/>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dirty="0"/>
              <a:t>Primary Pupils - % in Category of SDQ Score</a:t>
            </a:r>
          </a:p>
        </c:rich>
      </c:tx>
      <c:layout>
        <c:manualLayout>
          <c:xMode val="edge"/>
          <c:yMode val="edge"/>
          <c:x val="0.19638612726847132"/>
          <c:y val="2.548224524282927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percentStacked"/>
        <c:varyColors val="0"/>
        <c:ser>
          <c:idx val="0"/>
          <c:order val="0"/>
          <c:tx>
            <c:strRef>
              <c:f>Sheet1!$B$1</c:f>
              <c:strCache>
                <c:ptCount val="1"/>
                <c:pt idx="0">
                  <c:v>Close to Average</c:v>
                </c:pt>
              </c:strCache>
            </c:strRef>
          </c:tx>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Total Difficulties</c:v>
                </c:pt>
                <c:pt idx="1">
                  <c:v>Impact</c:v>
                </c:pt>
                <c:pt idx="2">
                  <c:v>Externalising</c:v>
                </c:pt>
                <c:pt idx="3">
                  <c:v>Internalising</c:v>
                </c:pt>
                <c:pt idx="4">
                  <c:v>Prosocial</c:v>
                </c:pt>
              </c:strCache>
            </c:strRef>
          </c:cat>
          <c:val>
            <c:numRef>
              <c:f>Sheet1!$B$2:$B$6</c:f>
              <c:numCache>
                <c:formatCode>0%</c:formatCode>
                <c:ptCount val="5"/>
                <c:pt idx="0">
                  <c:v>0.82</c:v>
                </c:pt>
                <c:pt idx="1">
                  <c:v>0.78</c:v>
                </c:pt>
                <c:pt idx="2">
                  <c:v>0.78</c:v>
                </c:pt>
                <c:pt idx="3">
                  <c:v>0.86</c:v>
                </c:pt>
                <c:pt idx="4">
                  <c:v>0.87</c:v>
                </c:pt>
              </c:numCache>
            </c:numRef>
          </c:val>
          <c:extLst>
            <c:ext xmlns:c16="http://schemas.microsoft.com/office/drawing/2014/chart" uri="{C3380CC4-5D6E-409C-BE32-E72D297353CC}">
              <c16:uniqueId val="{00000000-3BAA-4299-96DA-393EA5187224}"/>
            </c:ext>
          </c:extLst>
        </c:ser>
        <c:ser>
          <c:idx val="1"/>
          <c:order val="1"/>
          <c:tx>
            <c:strRef>
              <c:f>Sheet1!$C$1</c:f>
              <c:strCache>
                <c:ptCount val="1"/>
                <c:pt idx="0">
                  <c:v>Slightly Raised/(Slightly Lowered for prosocial)</c:v>
                </c:pt>
              </c:strCache>
            </c:strRef>
          </c:tx>
          <c:spPr>
            <a:solidFill>
              <a:srgbClr val="FFFF0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Total Difficulties</c:v>
                </c:pt>
                <c:pt idx="1">
                  <c:v>Impact</c:v>
                </c:pt>
                <c:pt idx="2">
                  <c:v>Externalising</c:v>
                </c:pt>
                <c:pt idx="3">
                  <c:v>Internalising</c:v>
                </c:pt>
                <c:pt idx="4">
                  <c:v>Prosocial</c:v>
                </c:pt>
              </c:strCache>
            </c:strRef>
          </c:cat>
          <c:val>
            <c:numRef>
              <c:f>Sheet1!$C$2:$C$6</c:f>
              <c:numCache>
                <c:formatCode>0%</c:formatCode>
                <c:ptCount val="5"/>
                <c:pt idx="0">
                  <c:v>0.08</c:v>
                </c:pt>
                <c:pt idx="1">
                  <c:v>7.0000000000000007E-2</c:v>
                </c:pt>
                <c:pt idx="2">
                  <c:v>0.1</c:v>
                </c:pt>
                <c:pt idx="3">
                  <c:v>0.06</c:v>
                </c:pt>
                <c:pt idx="4">
                  <c:v>0.06</c:v>
                </c:pt>
              </c:numCache>
            </c:numRef>
          </c:val>
          <c:extLst>
            <c:ext xmlns:c16="http://schemas.microsoft.com/office/drawing/2014/chart" uri="{C3380CC4-5D6E-409C-BE32-E72D297353CC}">
              <c16:uniqueId val="{00000001-3BAA-4299-96DA-393EA5187224}"/>
            </c:ext>
          </c:extLst>
        </c:ser>
        <c:ser>
          <c:idx val="2"/>
          <c:order val="2"/>
          <c:tx>
            <c:strRef>
              <c:f>Sheet1!$D$1</c:f>
              <c:strCache>
                <c:ptCount val="1"/>
                <c:pt idx="0">
                  <c:v>High/(Low for prosocial)</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Total Difficulties</c:v>
                </c:pt>
                <c:pt idx="1">
                  <c:v>Impact</c:v>
                </c:pt>
                <c:pt idx="2">
                  <c:v>Externalising</c:v>
                </c:pt>
                <c:pt idx="3">
                  <c:v>Internalising</c:v>
                </c:pt>
                <c:pt idx="4">
                  <c:v>Prosocial</c:v>
                </c:pt>
              </c:strCache>
            </c:strRef>
          </c:cat>
          <c:val>
            <c:numRef>
              <c:f>Sheet1!$D$2:$D$6</c:f>
              <c:numCache>
                <c:formatCode>0%</c:formatCode>
                <c:ptCount val="5"/>
                <c:pt idx="0">
                  <c:v>0.04</c:v>
                </c:pt>
                <c:pt idx="1">
                  <c:v>0.05</c:v>
                </c:pt>
                <c:pt idx="2">
                  <c:v>0.06</c:v>
                </c:pt>
                <c:pt idx="3">
                  <c:v>0.04</c:v>
                </c:pt>
                <c:pt idx="4">
                  <c:v>0.03</c:v>
                </c:pt>
              </c:numCache>
            </c:numRef>
          </c:val>
          <c:extLst>
            <c:ext xmlns:c16="http://schemas.microsoft.com/office/drawing/2014/chart" uri="{C3380CC4-5D6E-409C-BE32-E72D297353CC}">
              <c16:uniqueId val="{00000002-3BAA-4299-96DA-393EA5187224}"/>
            </c:ext>
          </c:extLst>
        </c:ser>
        <c:ser>
          <c:idx val="3"/>
          <c:order val="3"/>
          <c:tx>
            <c:strRef>
              <c:f>Sheet1!$E$1</c:f>
              <c:strCache>
                <c:ptCount val="1"/>
                <c:pt idx="0">
                  <c:v>Very High/(Very Low for prosocial)</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Total Difficulties</c:v>
                </c:pt>
                <c:pt idx="1">
                  <c:v>Impact</c:v>
                </c:pt>
                <c:pt idx="2">
                  <c:v>Externalising</c:v>
                </c:pt>
                <c:pt idx="3">
                  <c:v>Internalising</c:v>
                </c:pt>
                <c:pt idx="4">
                  <c:v>Prosocial</c:v>
                </c:pt>
              </c:strCache>
            </c:strRef>
          </c:cat>
          <c:val>
            <c:numRef>
              <c:f>Sheet1!$E$2:$E$6</c:f>
              <c:numCache>
                <c:formatCode>0%</c:formatCode>
                <c:ptCount val="5"/>
                <c:pt idx="0">
                  <c:v>0.06</c:v>
                </c:pt>
                <c:pt idx="1">
                  <c:v>0.09</c:v>
                </c:pt>
                <c:pt idx="2">
                  <c:v>0.06</c:v>
                </c:pt>
                <c:pt idx="3">
                  <c:v>0.04</c:v>
                </c:pt>
                <c:pt idx="4">
                  <c:v>0.04</c:v>
                </c:pt>
              </c:numCache>
            </c:numRef>
          </c:val>
          <c:extLst>
            <c:ext xmlns:c16="http://schemas.microsoft.com/office/drawing/2014/chart" uri="{C3380CC4-5D6E-409C-BE32-E72D297353CC}">
              <c16:uniqueId val="{00000003-3BAA-4299-96DA-393EA5187224}"/>
            </c:ext>
          </c:extLst>
        </c:ser>
        <c:dLbls>
          <c:dLblPos val="ctr"/>
          <c:showLegendKey val="0"/>
          <c:showVal val="1"/>
          <c:showCatName val="0"/>
          <c:showSerName val="0"/>
          <c:showPercent val="0"/>
          <c:showBubbleSize val="0"/>
        </c:dLbls>
        <c:gapWidth val="150"/>
        <c:overlap val="100"/>
        <c:axId val="1158446784"/>
        <c:axId val="1158452064"/>
      </c:barChart>
      <c:catAx>
        <c:axId val="1158446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58452064"/>
        <c:crosses val="autoZero"/>
        <c:auto val="1"/>
        <c:lblAlgn val="ctr"/>
        <c:lblOffset val="100"/>
        <c:noMultiLvlLbl val="0"/>
      </c:catAx>
      <c:valAx>
        <c:axId val="1158452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584467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Secondary : Female % for Total Difficulties Categories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rgbClr val="92D050"/>
              </a:solidFill>
              <a:ln w="19050">
                <a:solidFill>
                  <a:schemeClr val="lt1"/>
                </a:solidFill>
              </a:ln>
              <a:effectLst/>
            </c:spPr>
            <c:extLst>
              <c:ext xmlns:c16="http://schemas.microsoft.com/office/drawing/2014/chart" uri="{C3380CC4-5D6E-409C-BE32-E72D297353CC}">
                <c16:uniqueId val="{00000001-32C1-4E7F-B989-14333EC652A3}"/>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32C1-4E7F-B989-14333EC652A3}"/>
              </c:ext>
            </c:extLst>
          </c:dPt>
          <c:dPt>
            <c:idx val="2"/>
            <c:bubble3D val="0"/>
            <c:spPr>
              <a:solidFill>
                <a:srgbClr val="FFC000"/>
              </a:solidFill>
              <a:ln w="19050">
                <a:solidFill>
                  <a:schemeClr val="lt1"/>
                </a:solidFill>
              </a:ln>
              <a:effectLst/>
            </c:spPr>
            <c:extLst>
              <c:ext xmlns:c16="http://schemas.microsoft.com/office/drawing/2014/chart" uri="{C3380CC4-5D6E-409C-BE32-E72D297353CC}">
                <c16:uniqueId val="{00000005-32C1-4E7F-B989-14333EC652A3}"/>
              </c:ext>
            </c:extLst>
          </c:dPt>
          <c:dPt>
            <c:idx val="3"/>
            <c:bubble3D val="0"/>
            <c:spPr>
              <a:solidFill>
                <a:srgbClr val="FF0000"/>
              </a:solidFill>
              <a:ln w="19050">
                <a:solidFill>
                  <a:schemeClr val="lt1"/>
                </a:solidFill>
              </a:ln>
              <a:effectLst/>
            </c:spPr>
            <c:extLst>
              <c:ext xmlns:c16="http://schemas.microsoft.com/office/drawing/2014/chart" uri="{C3380CC4-5D6E-409C-BE32-E72D297353CC}">
                <c16:uniqueId val="{00000007-32C1-4E7F-B989-14333EC652A3}"/>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Close to Average</c:v>
                </c:pt>
                <c:pt idx="1">
                  <c:v>Slightly Raised</c:v>
                </c:pt>
                <c:pt idx="2">
                  <c:v>High</c:v>
                </c:pt>
                <c:pt idx="3">
                  <c:v>Very High</c:v>
                </c:pt>
              </c:strCache>
            </c:strRef>
          </c:cat>
          <c:val>
            <c:numRef>
              <c:f>Sheet1!$B$2:$B$5</c:f>
              <c:numCache>
                <c:formatCode>0%</c:formatCode>
                <c:ptCount val="4"/>
                <c:pt idx="0">
                  <c:v>0.51</c:v>
                </c:pt>
                <c:pt idx="1">
                  <c:v>0.16</c:v>
                </c:pt>
                <c:pt idx="2">
                  <c:v>0.1</c:v>
                </c:pt>
                <c:pt idx="3">
                  <c:v>0.24</c:v>
                </c:pt>
              </c:numCache>
            </c:numRef>
          </c:val>
          <c:extLst>
            <c:ext xmlns:c16="http://schemas.microsoft.com/office/drawing/2014/chart" uri="{C3380CC4-5D6E-409C-BE32-E72D297353CC}">
              <c16:uniqueId val="{00000008-32C1-4E7F-B989-14333EC652A3}"/>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Secondary : Male % for Total Difficulties Categories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rgbClr val="92D050"/>
              </a:solidFill>
              <a:ln w="19050">
                <a:solidFill>
                  <a:schemeClr val="lt1"/>
                </a:solidFill>
              </a:ln>
              <a:effectLst/>
            </c:spPr>
            <c:extLst>
              <c:ext xmlns:c16="http://schemas.microsoft.com/office/drawing/2014/chart" uri="{C3380CC4-5D6E-409C-BE32-E72D297353CC}">
                <c16:uniqueId val="{00000001-80D4-4DDD-8FAF-D311480F119B}"/>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80D4-4DDD-8FAF-D311480F119B}"/>
              </c:ext>
            </c:extLst>
          </c:dPt>
          <c:dPt>
            <c:idx val="2"/>
            <c:bubble3D val="0"/>
            <c:spPr>
              <a:solidFill>
                <a:srgbClr val="FFC000"/>
              </a:solidFill>
              <a:ln w="19050">
                <a:solidFill>
                  <a:schemeClr val="lt1"/>
                </a:solidFill>
              </a:ln>
              <a:effectLst/>
            </c:spPr>
            <c:extLst>
              <c:ext xmlns:c16="http://schemas.microsoft.com/office/drawing/2014/chart" uri="{C3380CC4-5D6E-409C-BE32-E72D297353CC}">
                <c16:uniqueId val="{00000005-80D4-4DDD-8FAF-D311480F119B}"/>
              </c:ext>
            </c:extLst>
          </c:dPt>
          <c:dPt>
            <c:idx val="3"/>
            <c:bubble3D val="0"/>
            <c:spPr>
              <a:solidFill>
                <a:srgbClr val="FF0000"/>
              </a:solidFill>
              <a:ln w="19050">
                <a:solidFill>
                  <a:schemeClr val="lt1"/>
                </a:solidFill>
              </a:ln>
              <a:effectLst/>
            </c:spPr>
            <c:extLst>
              <c:ext xmlns:c16="http://schemas.microsoft.com/office/drawing/2014/chart" uri="{C3380CC4-5D6E-409C-BE32-E72D297353CC}">
                <c16:uniqueId val="{00000007-80D4-4DDD-8FAF-D311480F119B}"/>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Close to Average</c:v>
                </c:pt>
                <c:pt idx="1">
                  <c:v>Slightly Raised</c:v>
                </c:pt>
                <c:pt idx="2">
                  <c:v>High</c:v>
                </c:pt>
                <c:pt idx="3">
                  <c:v>Very High</c:v>
                </c:pt>
              </c:strCache>
            </c:strRef>
          </c:cat>
          <c:val>
            <c:numRef>
              <c:f>Sheet1!$B$2:$B$5</c:f>
              <c:numCache>
                <c:formatCode>0%</c:formatCode>
                <c:ptCount val="4"/>
                <c:pt idx="0">
                  <c:v>0.67</c:v>
                </c:pt>
                <c:pt idx="1">
                  <c:v>0.14000000000000001</c:v>
                </c:pt>
                <c:pt idx="2">
                  <c:v>0.06</c:v>
                </c:pt>
                <c:pt idx="3">
                  <c:v>0.13</c:v>
                </c:pt>
              </c:numCache>
            </c:numRef>
          </c:val>
          <c:extLst>
            <c:ext xmlns:c16="http://schemas.microsoft.com/office/drawing/2014/chart" uri="{C3380CC4-5D6E-409C-BE32-E72D297353CC}">
              <c16:uniqueId val="{00000008-80D4-4DDD-8FAF-D311480F119B}"/>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dirty="0"/>
              <a:t>Secondary Pupils - % in Category of SDQ Score</a:t>
            </a:r>
          </a:p>
        </c:rich>
      </c:tx>
      <c:layout>
        <c:manualLayout>
          <c:xMode val="edge"/>
          <c:yMode val="edge"/>
          <c:x val="0.19638612726847132"/>
          <c:y val="2.548224524282927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percentStacked"/>
        <c:varyColors val="0"/>
        <c:ser>
          <c:idx val="0"/>
          <c:order val="0"/>
          <c:tx>
            <c:strRef>
              <c:f>Sheet1!$B$1</c:f>
              <c:strCache>
                <c:ptCount val="1"/>
                <c:pt idx="0">
                  <c:v>Close to Average</c:v>
                </c:pt>
              </c:strCache>
            </c:strRef>
          </c:tx>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Total Difficulties</c:v>
                </c:pt>
                <c:pt idx="1">
                  <c:v>Impact</c:v>
                </c:pt>
                <c:pt idx="2">
                  <c:v>Externalising</c:v>
                </c:pt>
                <c:pt idx="3">
                  <c:v>Internalising</c:v>
                </c:pt>
                <c:pt idx="4">
                  <c:v>Prosocial</c:v>
                </c:pt>
              </c:strCache>
            </c:strRef>
          </c:cat>
          <c:val>
            <c:numRef>
              <c:f>Sheet1!$B$2:$B$6</c:f>
              <c:numCache>
                <c:formatCode>0%</c:formatCode>
                <c:ptCount val="5"/>
                <c:pt idx="0">
                  <c:v>0.59</c:v>
                </c:pt>
                <c:pt idx="1">
                  <c:v>0.64</c:v>
                </c:pt>
                <c:pt idx="2">
                  <c:v>0.64</c:v>
                </c:pt>
                <c:pt idx="3">
                  <c:v>0.56000000000000005</c:v>
                </c:pt>
                <c:pt idx="4">
                  <c:v>0.66</c:v>
                </c:pt>
              </c:numCache>
            </c:numRef>
          </c:val>
          <c:extLst>
            <c:ext xmlns:c16="http://schemas.microsoft.com/office/drawing/2014/chart" uri="{C3380CC4-5D6E-409C-BE32-E72D297353CC}">
              <c16:uniqueId val="{00000000-3BAA-4299-96DA-393EA5187224}"/>
            </c:ext>
          </c:extLst>
        </c:ser>
        <c:ser>
          <c:idx val="1"/>
          <c:order val="1"/>
          <c:tx>
            <c:strRef>
              <c:f>Sheet1!$C$1</c:f>
              <c:strCache>
                <c:ptCount val="1"/>
                <c:pt idx="0">
                  <c:v>Slightly Raised/(Slightly Lowered for prosocial)</c:v>
                </c:pt>
              </c:strCache>
            </c:strRef>
          </c:tx>
          <c:spPr>
            <a:solidFill>
              <a:srgbClr val="FFFF0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Total Difficulties</c:v>
                </c:pt>
                <c:pt idx="1">
                  <c:v>Impact</c:v>
                </c:pt>
                <c:pt idx="2">
                  <c:v>Externalising</c:v>
                </c:pt>
                <c:pt idx="3">
                  <c:v>Internalising</c:v>
                </c:pt>
                <c:pt idx="4">
                  <c:v>Prosocial</c:v>
                </c:pt>
              </c:strCache>
            </c:strRef>
          </c:cat>
          <c:val>
            <c:numRef>
              <c:f>Sheet1!$C$2:$C$6</c:f>
              <c:numCache>
                <c:formatCode>0%</c:formatCode>
                <c:ptCount val="5"/>
                <c:pt idx="0">
                  <c:v>0.15</c:v>
                </c:pt>
                <c:pt idx="1">
                  <c:v>0.1</c:v>
                </c:pt>
                <c:pt idx="2">
                  <c:v>0.15</c:v>
                </c:pt>
                <c:pt idx="3">
                  <c:v>0.16</c:v>
                </c:pt>
                <c:pt idx="4">
                  <c:v>0.13</c:v>
                </c:pt>
              </c:numCache>
            </c:numRef>
          </c:val>
          <c:extLst>
            <c:ext xmlns:c16="http://schemas.microsoft.com/office/drawing/2014/chart" uri="{C3380CC4-5D6E-409C-BE32-E72D297353CC}">
              <c16:uniqueId val="{00000001-3BAA-4299-96DA-393EA5187224}"/>
            </c:ext>
          </c:extLst>
        </c:ser>
        <c:ser>
          <c:idx val="2"/>
          <c:order val="2"/>
          <c:tx>
            <c:strRef>
              <c:f>Sheet1!$D$1</c:f>
              <c:strCache>
                <c:ptCount val="1"/>
                <c:pt idx="0">
                  <c:v>High/(Low for prosocial)</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Total Difficulties</c:v>
                </c:pt>
                <c:pt idx="1">
                  <c:v>Impact</c:v>
                </c:pt>
                <c:pt idx="2">
                  <c:v>Externalising</c:v>
                </c:pt>
                <c:pt idx="3">
                  <c:v>Internalising</c:v>
                </c:pt>
                <c:pt idx="4">
                  <c:v>Prosocial</c:v>
                </c:pt>
              </c:strCache>
            </c:strRef>
          </c:cat>
          <c:val>
            <c:numRef>
              <c:f>Sheet1!$D$2:$D$6</c:f>
              <c:numCache>
                <c:formatCode>0%</c:formatCode>
                <c:ptCount val="5"/>
                <c:pt idx="0">
                  <c:v>0.08</c:v>
                </c:pt>
                <c:pt idx="1">
                  <c:v>7.0000000000000007E-2</c:v>
                </c:pt>
                <c:pt idx="2">
                  <c:v>0.1</c:v>
                </c:pt>
                <c:pt idx="3">
                  <c:v>0.13</c:v>
                </c:pt>
                <c:pt idx="4">
                  <c:v>0.1</c:v>
                </c:pt>
              </c:numCache>
            </c:numRef>
          </c:val>
          <c:extLst>
            <c:ext xmlns:c16="http://schemas.microsoft.com/office/drawing/2014/chart" uri="{C3380CC4-5D6E-409C-BE32-E72D297353CC}">
              <c16:uniqueId val="{00000002-3BAA-4299-96DA-393EA5187224}"/>
            </c:ext>
          </c:extLst>
        </c:ser>
        <c:ser>
          <c:idx val="3"/>
          <c:order val="3"/>
          <c:tx>
            <c:strRef>
              <c:f>Sheet1!$E$1</c:f>
              <c:strCache>
                <c:ptCount val="1"/>
                <c:pt idx="0">
                  <c:v>Very High/(Very Low for prosocial)</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Total Difficulties</c:v>
                </c:pt>
                <c:pt idx="1">
                  <c:v>Impact</c:v>
                </c:pt>
                <c:pt idx="2">
                  <c:v>Externalising</c:v>
                </c:pt>
                <c:pt idx="3">
                  <c:v>Internalising</c:v>
                </c:pt>
                <c:pt idx="4">
                  <c:v>Prosocial</c:v>
                </c:pt>
              </c:strCache>
            </c:strRef>
          </c:cat>
          <c:val>
            <c:numRef>
              <c:f>Sheet1!$E$2:$E$6</c:f>
              <c:numCache>
                <c:formatCode>0%</c:formatCode>
                <c:ptCount val="5"/>
                <c:pt idx="0">
                  <c:v>0.18</c:v>
                </c:pt>
                <c:pt idx="1">
                  <c:v>0.19</c:v>
                </c:pt>
                <c:pt idx="2">
                  <c:v>0.11</c:v>
                </c:pt>
                <c:pt idx="3">
                  <c:v>0.14000000000000001</c:v>
                </c:pt>
                <c:pt idx="4">
                  <c:v>0.11</c:v>
                </c:pt>
              </c:numCache>
            </c:numRef>
          </c:val>
          <c:extLst>
            <c:ext xmlns:c16="http://schemas.microsoft.com/office/drawing/2014/chart" uri="{C3380CC4-5D6E-409C-BE32-E72D297353CC}">
              <c16:uniqueId val="{00000003-3BAA-4299-96DA-393EA5187224}"/>
            </c:ext>
          </c:extLst>
        </c:ser>
        <c:dLbls>
          <c:dLblPos val="ctr"/>
          <c:showLegendKey val="0"/>
          <c:showVal val="1"/>
          <c:showCatName val="0"/>
          <c:showSerName val="0"/>
          <c:showPercent val="0"/>
          <c:showBubbleSize val="0"/>
        </c:dLbls>
        <c:gapWidth val="150"/>
        <c:overlap val="100"/>
        <c:axId val="1158446784"/>
        <c:axId val="1158452064"/>
      </c:barChart>
      <c:catAx>
        <c:axId val="1158446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58452064"/>
        <c:crosses val="autoZero"/>
        <c:auto val="1"/>
        <c:lblAlgn val="ctr"/>
        <c:lblOffset val="100"/>
        <c:noMultiLvlLbl val="0"/>
      </c:catAx>
      <c:valAx>
        <c:axId val="1158452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584467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C34B02-DD56-4EC7-86F1-152C60AE47B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F8CD75A-1E3E-42EA-B92B-3B69D75B5F9D}">
      <dgm:prSet/>
      <dgm:spPr/>
      <dgm:t>
        <a:bodyPr/>
        <a:lstStyle/>
        <a:p>
          <a:r>
            <a:rPr lang="en-GB"/>
            <a:t>In response to the COVID-19 Pandemic – there was a significant increase in risk factors associated with wellbeing. </a:t>
          </a:r>
          <a:endParaRPr lang="en-US"/>
        </a:p>
      </dgm:t>
    </dgm:pt>
    <dgm:pt modelId="{BCDE9914-2662-4339-9419-A58A33CF6A9A}" type="parTrans" cxnId="{DDD5C96F-CE8D-4E30-BD21-B7418D2B9DF9}">
      <dgm:prSet/>
      <dgm:spPr/>
      <dgm:t>
        <a:bodyPr/>
        <a:lstStyle/>
        <a:p>
          <a:endParaRPr lang="en-US"/>
        </a:p>
      </dgm:t>
    </dgm:pt>
    <dgm:pt modelId="{28C6B8CB-5A06-41B3-B13F-DFC9C18E6E69}" type="sibTrans" cxnId="{DDD5C96F-CE8D-4E30-BD21-B7418D2B9DF9}">
      <dgm:prSet/>
      <dgm:spPr/>
      <dgm:t>
        <a:bodyPr/>
        <a:lstStyle/>
        <a:p>
          <a:endParaRPr lang="en-US"/>
        </a:p>
      </dgm:t>
    </dgm:pt>
    <dgm:pt modelId="{80EC3BC7-575C-4C1C-B27B-3447D0536E80}">
      <dgm:prSet/>
      <dgm:spPr/>
      <dgm:t>
        <a:bodyPr/>
        <a:lstStyle/>
        <a:p>
          <a:r>
            <a:rPr lang="en-GB" dirty="0"/>
            <a:t>NLC is using the SDQ as a universal screening tool – to provide an </a:t>
          </a:r>
          <a:r>
            <a:rPr lang="en-GB" i="1" dirty="0"/>
            <a:t>initial</a:t>
          </a:r>
          <a:r>
            <a:rPr lang="en-GB" dirty="0"/>
            <a:t> insight into the H&amp;WB of all pupils.</a:t>
          </a:r>
          <a:endParaRPr lang="en-US" dirty="0"/>
        </a:p>
      </dgm:t>
    </dgm:pt>
    <dgm:pt modelId="{4723EAF2-804E-4793-99A0-196AA820CBFD}" type="parTrans" cxnId="{D5BFA2AB-D298-4759-9B82-3C3C5262E337}">
      <dgm:prSet/>
      <dgm:spPr/>
      <dgm:t>
        <a:bodyPr/>
        <a:lstStyle/>
        <a:p>
          <a:endParaRPr lang="en-US"/>
        </a:p>
      </dgm:t>
    </dgm:pt>
    <dgm:pt modelId="{0043B911-124A-461F-8787-85D1608EEBDF}" type="sibTrans" cxnId="{D5BFA2AB-D298-4759-9B82-3C3C5262E337}">
      <dgm:prSet/>
      <dgm:spPr/>
      <dgm:t>
        <a:bodyPr/>
        <a:lstStyle/>
        <a:p>
          <a:endParaRPr lang="en-US"/>
        </a:p>
      </dgm:t>
    </dgm:pt>
    <dgm:pt modelId="{D915FE96-19F0-4393-8E03-1552C6EDD612}">
      <dgm:prSet/>
      <dgm:spPr/>
      <dgm:t>
        <a:bodyPr/>
        <a:lstStyle/>
        <a:p>
          <a:r>
            <a:rPr lang="en-GB" dirty="0"/>
            <a:t>The SDQ data will be used to support: </a:t>
          </a:r>
          <a:endParaRPr lang="en-US" dirty="0"/>
        </a:p>
      </dgm:t>
    </dgm:pt>
    <dgm:pt modelId="{A4D555A1-C252-4E1E-947B-55254047A4AE}" type="parTrans" cxnId="{7F0A48AC-6570-442E-B9DD-FC62C84E3E41}">
      <dgm:prSet/>
      <dgm:spPr/>
      <dgm:t>
        <a:bodyPr/>
        <a:lstStyle/>
        <a:p>
          <a:endParaRPr lang="en-US"/>
        </a:p>
      </dgm:t>
    </dgm:pt>
    <dgm:pt modelId="{58A7BE37-5C81-4591-B2A4-89E4FBB80E53}" type="sibTrans" cxnId="{7F0A48AC-6570-442E-B9DD-FC62C84E3E41}">
      <dgm:prSet/>
      <dgm:spPr/>
      <dgm:t>
        <a:bodyPr/>
        <a:lstStyle/>
        <a:p>
          <a:endParaRPr lang="en-US"/>
        </a:p>
      </dgm:t>
    </dgm:pt>
    <dgm:pt modelId="{420CE55E-0182-4A07-A703-188DEF8FB7C9}">
      <dgm:prSet/>
      <dgm:spPr/>
      <dgm:t>
        <a:bodyPr/>
        <a:lstStyle/>
        <a:p>
          <a:r>
            <a:rPr lang="en-GB" dirty="0"/>
            <a:t>individual level assessment and planning</a:t>
          </a:r>
          <a:endParaRPr lang="en-US" dirty="0"/>
        </a:p>
      </dgm:t>
    </dgm:pt>
    <dgm:pt modelId="{E6AC278B-E3ED-4C17-9E96-3370A0D0418E}" type="parTrans" cxnId="{F8EE45CD-9497-4D74-9D69-05824203C739}">
      <dgm:prSet/>
      <dgm:spPr/>
      <dgm:t>
        <a:bodyPr/>
        <a:lstStyle/>
        <a:p>
          <a:endParaRPr lang="en-US"/>
        </a:p>
      </dgm:t>
    </dgm:pt>
    <dgm:pt modelId="{DA9539E6-9131-4B0F-845E-1F56F6F2F8D4}" type="sibTrans" cxnId="{F8EE45CD-9497-4D74-9D69-05824203C739}">
      <dgm:prSet/>
      <dgm:spPr/>
      <dgm:t>
        <a:bodyPr/>
        <a:lstStyle/>
        <a:p>
          <a:endParaRPr lang="en-US"/>
        </a:p>
      </dgm:t>
    </dgm:pt>
    <dgm:pt modelId="{45AF1D50-0467-49B8-AC90-133B47CE2680}">
      <dgm:prSet/>
      <dgm:spPr/>
      <dgm:t>
        <a:bodyPr/>
        <a:lstStyle/>
        <a:p>
          <a:r>
            <a:rPr lang="en-GB"/>
            <a:t>planning and intervention at group and whole school levels</a:t>
          </a:r>
          <a:endParaRPr lang="en-US" dirty="0"/>
        </a:p>
      </dgm:t>
    </dgm:pt>
    <dgm:pt modelId="{E46D7358-043E-4499-B823-026EF39CECC9}" type="parTrans" cxnId="{1FBB5CC9-70CE-470F-B184-0C30BDDD4C76}">
      <dgm:prSet/>
      <dgm:spPr/>
      <dgm:t>
        <a:bodyPr/>
        <a:lstStyle/>
        <a:p>
          <a:endParaRPr lang="en-US"/>
        </a:p>
      </dgm:t>
    </dgm:pt>
    <dgm:pt modelId="{B733DCC2-B43E-4E23-9945-A44E6911BE26}" type="sibTrans" cxnId="{1FBB5CC9-70CE-470F-B184-0C30BDDD4C76}">
      <dgm:prSet/>
      <dgm:spPr/>
      <dgm:t>
        <a:bodyPr/>
        <a:lstStyle/>
        <a:p>
          <a:endParaRPr lang="en-US"/>
        </a:p>
      </dgm:t>
    </dgm:pt>
    <dgm:pt modelId="{43AC1471-A112-4A60-B801-6C3BAF92E3CD}">
      <dgm:prSet/>
      <dgm:spPr/>
      <dgm:t>
        <a:bodyPr/>
        <a:lstStyle/>
        <a:p>
          <a:r>
            <a:rPr lang="en-GB" dirty="0"/>
            <a:t>Strategic level planning and reporting.</a:t>
          </a:r>
          <a:endParaRPr lang="en-US" dirty="0"/>
        </a:p>
      </dgm:t>
    </dgm:pt>
    <dgm:pt modelId="{9DD1C4F4-7A71-4110-9238-DD00F1F8AE05}" type="parTrans" cxnId="{0E11B4A1-5D71-483B-B222-F8AE7670C334}">
      <dgm:prSet/>
      <dgm:spPr/>
      <dgm:t>
        <a:bodyPr/>
        <a:lstStyle/>
        <a:p>
          <a:endParaRPr lang="en-US"/>
        </a:p>
      </dgm:t>
    </dgm:pt>
    <dgm:pt modelId="{E6E2F9A3-B2B4-4D9B-82B1-2DFB83B4ABEA}" type="sibTrans" cxnId="{0E11B4A1-5D71-483B-B222-F8AE7670C334}">
      <dgm:prSet/>
      <dgm:spPr/>
      <dgm:t>
        <a:bodyPr/>
        <a:lstStyle/>
        <a:p>
          <a:endParaRPr lang="en-US"/>
        </a:p>
      </dgm:t>
    </dgm:pt>
    <dgm:pt modelId="{B1364A00-A7FC-494A-A07B-D43439F66018}">
      <dgm:prSet/>
      <dgm:spPr/>
      <dgm:t>
        <a:bodyPr/>
        <a:lstStyle/>
        <a:p>
          <a:r>
            <a:rPr lang="en-GB"/>
            <a:t>This is a snapshot of pupil wellbeing at the point you completed the assessment</a:t>
          </a:r>
          <a:endParaRPr lang="en-US"/>
        </a:p>
      </dgm:t>
    </dgm:pt>
    <dgm:pt modelId="{05104CDA-1852-4174-AE7F-085589B9FBE7}" type="parTrans" cxnId="{A497CDCE-08BC-45E3-913B-4CB80EB947F6}">
      <dgm:prSet/>
      <dgm:spPr/>
      <dgm:t>
        <a:bodyPr/>
        <a:lstStyle/>
        <a:p>
          <a:endParaRPr lang="en-US"/>
        </a:p>
      </dgm:t>
    </dgm:pt>
    <dgm:pt modelId="{F7E5962A-478E-4647-B9CA-D5D08D3B3C05}" type="sibTrans" cxnId="{A497CDCE-08BC-45E3-913B-4CB80EB947F6}">
      <dgm:prSet/>
      <dgm:spPr/>
      <dgm:t>
        <a:bodyPr/>
        <a:lstStyle/>
        <a:p>
          <a:endParaRPr lang="en-US"/>
        </a:p>
      </dgm:t>
    </dgm:pt>
    <dgm:pt modelId="{AB7FA429-F353-4BA9-957A-8D475B07F00A}">
      <dgm:prSet/>
      <dgm:spPr/>
      <dgm:t>
        <a:bodyPr/>
        <a:lstStyle/>
        <a:p>
          <a:endParaRPr lang="en-US" dirty="0"/>
        </a:p>
      </dgm:t>
    </dgm:pt>
    <dgm:pt modelId="{826CD0E3-8252-4F3D-896F-E2A27399AD4E}" type="parTrans" cxnId="{4DEE2BAC-D3DA-407E-8516-8004E6899568}">
      <dgm:prSet/>
      <dgm:spPr/>
      <dgm:t>
        <a:bodyPr/>
        <a:lstStyle/>
        <a:p>
          <a:endParaRPr lang="en-GB"/>
        </a:p>
      </dgm:t>
    </dgm:pt>
    <dgm:pt modelId="{19700C72-2313-49FC-B8D0-37FD8434A14D}" type="sibTrans" cxnId="{4DEE2BAC-D3DA-407E-8516-8004E6899568}">
      <dgm:prSet/>
      <dgm:spPr/>
      <dgm:t>
        <a:bodyPr/>
        <a:lstStyle/>
        <a:p>
          <a:endParaRPr lang="en-GB"/>
        </a:p>
      </dgm:t>
    </dgm:pt>
    <dgm:pt modelId="{2D3AE645-987D-47B8-BD87-7FED0AC84F5A}">
      <dgm:prSet/>
      <dgm:spPr/>
      <dgm:t>
        <a:bodyPr/>
        <a:lstStyle/>
        <a:p>
          <a:endParaRPr lang="en-US" dirty="0"/>
        </a:p>
      </dgm:t>
    </dgm:pt>
    <dgm:pt modelId="{D0C54073-9DA3-4256-AF6D-4ACF161CA730}" type="parTrans" cxnId="{38C1B908-112D-412D-AE5C-8C76694A420B}">
      <dgm:prSet/>
      <dgm:spPr/>
      <dgm:t>
        <a:bodyPr/>
        <a:lstStyle/>
        <a:p>
          <a:endParaRPr lang="en-GB"/>
        </a:p>
      </dgm:t>
    </dgm:pt>
    <dgm:pt modelId="{F03E71D0-21F1-4012-B301-D7A004E889AB}" type="sibTrans" cxnId="{38C1B908-112D-412D-AE5C-8C76694A420B}">
      <dgm:prSet/>
      <dgm:spPr/>
      <dgm:t>
        <a:bodyPr/>
        <a:lstStyle/>
        <a:p>
          <a:endParaRPr lang="en-GB"/>
        </a:p>
      </dgm:t>
    </dgm:pt>
    <dgm:pt modelId="{EFB2B74D-578C-4262-8BED-DB3CD5F083B1}" type="pres">
      <dgm:prSet presAssocID="{DCC34B02-DD56-4EC7-86F1-152C60AE47BF}" presName="linear" presStyleCnt="0">
        <dgm:presLayoutVars>
          <dgm:animLvl val="lvl"/>
          <dgm:resizeHandles val="exact"/>
        </dgm:presLayoutVars>
      </dgm:prSet>
      <dgm:spPr/>
    </dgm:pt>
    <dgm:pt modelId="{4CCE792D-43ED-4D6A-B094-5D8B9F72F222}" type="pres">
      <dgm:prSet presAssocID="{BF8CD75A-1E3E-42EA-B92B-3B69D75B5F9D}" presName="parentText" presStyleLbl="node1" presStyleIdx="0" presStyleCnt="4">
        <dgm:presLayoutVars>
          <dgm:chMax val="0"/>
          <dgm:bulletEnabled val="1"/>
        </dgm:presLayoutVars>
      </dgm:prSet>
      <dgm:spPr/>
    </dgm:pt>
    <dgm:pt modelId="{0DB7802F-CA23-4DC7-B603-C23D815C3327}" type="pres">
      <dgm:prSet presAssocID="{28C6B8CB-5A06-41B3-B13F-DFC9C18E6E69}" presName="spacer" presStyleCnt="0"/>
      <dgm:spPr/>
    </dgm:pt>
    <dgm:pt modelId="{E2050025-8CF5-428B-A7D0-9969D0BC615F}" type="pres">
      <dgm:prSet presAssocID="{80EC3BC7-575C-4C1C-B27B-3447D0536E80}" presName="parentText" presStyleLbl="node1" presStyleIdx="1" presStyleCnt="4">
        <dgm:presLayoutVars>
          <dgm:chMax val="0"/>
          <dgm:bulletEnabled val="1"/>
        </dgm:presLayoutVars>
      </dgm:prSet>
      <dgm:spPr/>
    </dgm:pt>
    <dgm:pt modelId="{5F03852F-B0F2-4752-A23F-8BA55E93C3EB}" type="pres">
      <dgm:prSet presAssocID="{0043B911-124A-461F-8787-85D1608EEBDF}" presName="spacer" presStyleCnt="0"/>
      <dgm:spPr/>
    </dgm:pt>
    <dgm:pt modelId="{B3DE9A6F-361C-4D08-BCB2-4C78EFE32775}" type="pres">
      <dgm:prSet presAssocID="{D915FE96-19F0-4393-8E03-1552C6EDD612}" presName="parentText" presStyleLbl="node1" presStyleIdx="2" presStyleCnt="4" custScaleY="104360">
        <dgm:presLayoutVars>
          <dgm:chMax val="0"/>
          <dgm:bulletEnabled val="1"/>
        </dgm:presLayoutVars>
      </dgm:prSet>
      <dgm:spPr/>
    </dgm:pt>
    <dgm:pt modelId="{F64B2348-CAF7-427C-A300-4FC4EA711FCE}" type="pres">
      <dgm:prSet presAssocID="{D915FE96-19F0-4393-8E03-1552C6EDD612}" presName="childText" presStyleLbl="revTx" presStyleIdx="0" presStyleCnt="1">
        <dgm:presLayoutVars>
          <dgm:bulletEnabled val="1"/>
        </dgm:presLayoutVars>
      </dgm:prSet>
      <dgm:spPr/>
    </dgm:pt>
    <dgm:pt modelId="{A8EDB361-320C-4418-B2A2-BD048835DCCD}" type="pres">
      <dgm:prSet presAssocID="{B1364A00-A7FC-494A-A07B-D43439F66018}" presName="parentText" presStyleLbl="node1" presStyleIdx="3" presStyleCnt="4">
        <dgm:presLayoutVars>
          <dgm:chMax val="0"/>
          <dgm:bulletEnabled val="1"/>
        </dgm:presLayoutVars>
      </dgm:prSet>
      <dgm:spPr/>
    </dgm:pt>
  </dgm:ptLst>
  <dgm:cxnLst>
    <dgm:cxn modelId="{38C1B908-112D-412D-AE5C-8C76694A420B}" srcId="{D915FE96-19F0-4393-8E03-1552C6EDD612}" destId="{2D3AE645-987D-47B8-BD87-7FED0AC84F5A}" srcOrd="0" destOrd="0" parTransId="{D0C54073-9DA3-4256-AF6D-4ACF161CA730}" sibTransId="{F03E71D0-21F1-4012-B301-D7A004E889AB}"/>
    <dgm:cxn modelId="{DDD5C96F-CE8D-4E30-BD21-B7418D2B9DF9}" srcId="{DCC34B02-DD56-4EC7-86F1-152C60AE47BF}" destId="{BF8CD75A-1E3E-42EA-B92B-3B69D75B5F9D}" srcOrd="0" destOrd="0" parTransId="{BCDE9914-2662-4339-9419-A58A33CF6A9A}" sibTransId="{28C6B8CB-5A06-41B3-B13F-DFC9C18E6E69}"/>
    <dgm:cxn modelId="{E739A454-5B1A-4FF5-8B39-4647178527AF}" type="presOf" srcId="{DCC34B02-DD56-4EC7-86F1-152C60AE47BF}" destId="{EFB2B74D-578C-4262-8BED-DB3CD5F083B1}" srcOrd="0" destOrd="0" presId="urn:microsoft.com/office/officeart/2005/8/layout/vList2"/>
    <dgm:cxn modelId="{9774FE7A-76AC-4214-990E-9A09BC2C9E34}" type="presOf" srcId="{D915FE96-19F0-4393-8E03-1552C6EDD612}" destId="{B3DE9A6F-361C-4D08-BCB2-4C78EFE32775}" srcOrd="0" destOrd="0" presId="urn:microsoft.com/office/officeart/2005/8/layout/vList2"/>
    <dgm:cxn modelId="{586D277B-1C47-4C71-BAA4-B02ED6EB084A}" type="presOf" srcId="{BF8CD75A-1E3E-42EA-B92B-3B69D75B5F9D}" destId="{4CCE792D-43ED-4D6A-B094-5D8B9F72F222}" srcOrd="0" destOrd="0" presId="urn:microsoft.com/office/officeart/2005/8/layout/vList2"/>
    <dgm:cxn modelId="{00F6DE88-3EAA-4BCF-BED2-6CA58AFB1DBE}" type="presOf" srcId="{AB7FA429-F353-4BA9-957A-8D475B07F00A}" destId="{F64B2348-CAF7-427C-A300-4FC4EA711FCE}" srcOrd="0" destOrd="4" presId="urn:microsoft.com/office/officeart/2005/8/layout/vList2"/>
    <dgm:cxn modelId="{51994A8F-D42B-41BB-BA5D-208372FD7C71}" type="presOf" srcId="{B1364A00-A7FC-494A-A07B-D43439F66018}" destId="{A8EDB361-320C-4418-B2A2-BD048835DCCD}" srcOrd="0" destOrd="0" presId="urn:microsoft.com/office/officeart/2005/8/layout/vList2"/>
    <dgm:cxn modelId="{0E11B4A1-5D71-483B-B222-F8AE7670C334}" srcId="{D915FE96-19F0-4393-8E03-1552C6EDD612}" destId="{43AC1471-A112-4A60-B801-6C3BAF92E3CD}" srcOrd="3" destOrd="0" parTransId="{9DD1C4F4-7A71-4110-9238-DD00F1F8AE05}" sibTransId="{E6E2F9A3-B2B4-4D9B-82B1-2DFB83B4ABEA}"/>
    <dgm:cxn modelId="{3B32F3A1-5557-49B6-8C77-B1A4AF2B5C1E}" type="presOf" srcId="{45AF1D50-0467-49B8-AC90-133B47CE2680}" destId="{F64B2348-CAF7-427C-A300-4FC4EA711FCE}" srcOrd="0" destOrd="2" presId="urn:microsoft.com/office/officeart/2005/8/layout/vList2"/>
    <dgm:cxn modelId="{3B80E0A9-D227-4196-9B88-56323E84E2F7}" type="presOf" srcId="{420CE55E-0182-4A07-A703-188DEF8FB7C9}" destId="{F64B2348-CAF7-427C-A300-4FC4EA711FCE}" srcOrd="0" destOrd="1" presId="urn:microsoft.com/office/officeart/2005/8/layout/vList2"/>
    <dgm:cxn modelId="{D5BFA2AB-D298-4759-9B82-3C3C5262E337}" srcId="{DCC34B02-DD56-4EC7-86F1-152C60AE47BF}" destId="{80EC3BC7-575C-4C1C-B27B-3447D0536E80}" srcOrd="1" destOrd="0" parTransId="{4723EAF2-804E-4793-99A0-196AA820CBFD}" sibTransId="{0043B911-124A-461F-8787-85D1608EEBDF}"/>
    <dgm:cxn modelId="{4DEE2BAC-D3DA-407E-8516-8004E6899568}" srcId="{D915FE96-19F0-4393-8E03-1552C6EDD612}" destId="{AB7FA429-F353-4BA9-957A-8D475B07F00A}" srcOrd="4" destOrd="0" parTransId="{826CD0E3-8252-4F3D-896F-E2A27399AD4E}" sibTransId="{19700C72-2313-49FC-B8D0-37FD8434A14D}"/>
    <dgm:cxn modelId="{7F0A48AC-6570-442E-B9DD-FC62C84E3E41}" srcId="{DCC34B02-DD56-4EC7-86F1-152C60AE47BF}" destId="{D915FE96-19F0-4393-8E03-1552C6EDD612}" srcOrd="2" destOrd="0" parTransId="{A4D555A1-C252-4E1E-947B-55254047A4AE}" sibTransId="{58A7BE37-5C81-4591-B2A4-89E4FBB80E53}"/>
    <dgm:cxn modelId="{1FBB5CC9-70CE-470F-B184-0C30BDDD4C76}" srcId="{D915FE96-19F0-4393-8E03-1552C6EDD612}" destId="{45AF1D50-0467-49B8-AC90-133B47CE2680}" srcOrd="2" destOrd="0" parTransId="{E46D7358-043E-4499-B823-026EF39CECC9}" sibTransId="{B733DCC2-B43E-4E23-9945-A44E6911BE26}"/>
    <dgm:cxn modelId="{F8EE45CD-9497-4D74-9D69-05824203C739}" srcId="{D915FE96-19F0-4393-8E03-1552C6EDD612}" destId="{420CE55E-0182-4A07-A703-188DEF8FB7C9}" srcOrd="1" destOrd="0" parTransId="{E6AC278B-E3ED-4C17-9E96-3370A0D0418E}" sibTransId="{DA9539E6-9131-4B0F-845E-1F56F6F2F8D4}"/>
    <dgm:cxn modelId="{A497CDCE-08BC-45E3-913B-4CB80EB947F6}" srcId="{DCC34B02-DD56-4EC7-86F1-152C60AE47BF}" destId="{B1364A00-A7FC-494A-A07B-D43439F66018}" srcOrd="3" destOrd="0" parTransId="{05104CDA-1852-4174-AE7F-085589B9FBE7}" sibTransId="{F7E5962A-478E-4647-B9CA-D5D08D3B3C05}"/>
    <dgm:cxn modelId="{DC9E94E0-81B8-4C68-A001-9D789AC6DF07}" type="presOf" srcId="{2D3AE645-987D-47B8-BD87-7FED0AC84F5A}" destId="{F64B2348-CAF7-427C-A300-4FC4EA711FCE}" srcOrd="0" destOrd="0" presId="urn:microsoft.com/office/officeart/2005/8/layout/vList2"/>
    <dgm:cxn modelId="{751373E2-925A-4086-ADE6-A53E597916D6}" type="presOf" srcId="{80EC3BC7-575C-4C1C-B27B-3447D0536E80}" destId="{E2050025-8CF5-428B-A7D0-9969D0BC615F}" srcOrd="0" destOrd="0" presId="urn:microsoft.com/office/officeart/2005/8/layout/vList2"/>
    <dgm:cxn modelId="{510FC4E7-0DE9-40FF-83ED-4FCC52D7995B}" type="presOf" srcId="{43AC1471-A112-4A60-B801-6C3BAF92E3CD}" destId="{F64B2348-CAF7-427C-A300-4FC4EA711FCE}" srcOrd="0" destOrd="3" presId="urn:microsoft.com/office/officeart/2005/8/layout/vList2"/>
    <dgm:cxn modelId="{11FC5AF1-9C85-4EEE-B905-27519FCB9F65}" type="presParOf" srcId="{EFB2B74D-578C-4262-8BED-DB3CD5F083B1}" destId="{4CCE792D-43ED-4D6A-B094-5D8B9F72F222}" srcOrd="0" destOrd="0" presId="urn:microsoft.com/office/officeart/2005/8/layout/vList2"/>
    <dgm:cxn modelId="{7FDDD837-4BAE-40A4-A4CD-8379E80BDBF1}" type="presParOf" srcId="{EFB2B74D-578C-4262-8BED-DB3CD5F083B1}" destId="{0DB7802F-CA23-4DC7-B603-C23D815C3327}" srcOrd="1" destOrd="0" presId="urn:microsoft.com/office/officeart/2005/8/layout/vList2"/>
    <dgm:cxn modelId="{062B8788-4EDB-4870-9FB7-887C0AF53648}" type="presParOf" srcId="{EFB2B74D-578C-4262-8BED-DB3CD5F083B1}" destId="{E2050025-8CF5-428B-A7D0-9969D0BC615F}" srcOrd="2" destOrd="0" presId="urn:microsoft.com/office/officeart/2005/8/layout/vList2"/>
    <dgm:cxn modelId="{7F46DB9D-8D43-43CA-825B-153177303E69}" type="presParOf" srcId="{EFB2B74D-578C-4262-8BED-DB3CD5F083B1}" destId="{5F03852F-B0F2-4752-A23F-8BA55E93C3EB}" srcOrd="3" destOrd="0" presId="urn:microsoft.com/office/officeart/2005/8/layout/vList2"/>
    <dgm:cxn modelId="{E8959CB3-4CA1-484C-9473-40C6330FECE9}" type="presParOf" srcId="{EFB2B74D-578C-4262-8BED-DB3CD5F083B1}" destId="{B3DE9A6F-361C-4D08-BCB2-4C78EFE32775}" srcOrd="4" destOrd="0" presId="urn:microsoft.com/office/officeart/2005/8/layout/vList2"/>
    <dgm:cxn modelId="{6EDFA4EA-44BF-4556-B670-587890F3C6F4}" type="presParOf" srcId="{EFB2B74D-578C-4262-8BED-DB3CD5F083B1}" destId="{F64B2348-CAF7-427C-A300-4FC4EA711FCE}" srcOrd="5" destOrd="0" presId="urn:microsoft.com/office/officeart/2005/8/layout/vList2"/>
    <dgm:cxn modelId="{1E930FC7-76C7-4C56-B41B-E5DF3E44084B}" type="presParOf" srcId="{EFB2B74D-578C-4262-8BED-DB3CD5F083B1}" destId="{A8EDB361-320C-4418-B2A2-BD048835DCC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86CEAA-E8B9-4878-BA20-1FDD5DF5D44B}"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n-GB"/>
        </a:p>
      </dgm:t>
    </dgm:pt>
    <dgm:pt modelId="{7385F166-21EB-476E-959C-ADF4BC94EDDA}">
      <dgm:prSet phldrT="[Text]"/>
      <dgm:spPr/>
      <dgm:t>
        <a:bodyPr/>
        <a:lstStyle/>
        <a:p>
          <a:pPr algn="ctr"/>
          <a:r>
            <a:rPr lang="en-GB" dirty="0"/>
            <a:t>Externalising</a:t>
          </a:r>
        </a:p>
      </dgm:t>
    </dgm:pt>
    <dgm:pt modelId="{95416DE1-D78E-4676-BDF0-B19707006C6D}" type="parTrans" cxnId="{B3D6B5BC-C087-41CD-AA69-2A6663C334B1}">
      <dgm:prSet/>
      <dgm:spPr/>
      <dgm:t>
        <a:bodyPr/>
        <a:lstStyle/>
        <a:p>
          <a:pPr algn="ctr"/>
          <a:endParaRPr lang="en-GB"/>
        </a:p>
      </dgm:t>
    </dgm:pt>
    <dgm:pt modelId="{28441B8C-64C4-4A69-91BD-72A93F27179A}" type="sibTrans" cxnId="{B3D6B5BC-C087-41CD-AA69-2A6663C334B1}">
      <dgm:prSet/>
      <dgm:spPr/>
      <dgm:t>
        <a:bodyPr/>
        <a:lstStyle/>
        <a:p>
          <a:pPr algn="ctr"/>
          <a:endParaRPr lang="en-GB"/>
        </a:p>
      </dgm:t>
    </dgm:pt>
    <dgm:pt modelId="{960C3A49-1C85-4D6F-9649-8E5810FC9A15}">
      <dgm:prSet phldrT="[Text]"/>
      <dgm:spPr/>
      <dgm:t>
        <a:bodyPr/>
        <a:lstStyle/>
        <a:p>
          <a:pPr algn="ctr"/>
          <a:r>
            <a:rPr lang="en-GB" dirty="0"/>
            <a:t>Conduct</a:t>
          </a:r>
        </a:p>
      </dgm:t>
    </dgm:pt>
    <dgm:pt modelId="{1D3D7464-06C1-4BC4-8BA0-A04053C4E744}" type="parTrans" cxnId="{4100DC74-8BAD-4911-A0A5-418AA07F90FE}">
      <dgm:prSet/>
      <dgm:spPr/>
      <dgm:t>
        <a:bodyPr/>
        <a:lstStyle/>
        <a:p>
          <a:pPr algn="ctr"/>
          <a:endParaRPr lang="en-GB"/>
        </a:p>
      </dgm:t>
    </dgm:pt>
    <dgm:pt modelId="{AEE932D1-16AD-42D6-9F9B-C25FA46E2A7F}" type="sibTrans" cxnId="{4100DC74-8BAD-4911-A0A5-418AA07F90FE}">
      <dgm:prSet/>
      <dgm:spPr/>
      <dgm:t>
        <a:bodyPr/>
        <a:lstStyle/>
        <a:p>
          <a:pPr algn="ctr"/>
          <a:endParaRPr lang="en-GB"/>
        </a:p>
      </dgm:t>
    </dgm:pt>
    <dgm:pt modelId="{0D2F6F79-CC78-4840-8E52-B320A14CB6BA}">
      <dgm:prSet phldrT="[Text]"/>
      <dgm:spPr/>
      <dgm:t>
        <a:bodyPr/>
        <a:lstStyle/>
        <a:p>
          <a:pPr algn="ctr"/>
          <a:r>
            <a:rPr lang="en-GB" dirty="0"/>
            <a:t>Hyperactivity</a:t>
          </a:r>
        </a:p>
      </dgm:t>
    </dgm:pt>
    <dgm:pt modelId="{237B99A0-368F-4D64-BCA9-CFDF0ED21FBC}" type="parTrans" cxnId="{E9796A4E-1EF2-4B10-B5A8-8196FF0B9CE1}">
      <dgm:prSet/>
      <dgm:spPr/>
      <dgm:t>
        <a:bodyPr/>
        <a:lstStyle/>
        <a:p>
          <a:pPr algn="ctr"/>
          <a:endParaRPr lang="en-GB"/>
        </a:p>
      </dgm:t>
    </dgm:pt>
    <dgm:pt modelId="{CA0D7703-B9D5-4C5C-93DC-61EBB4443A2D}" type="sibTrans" cxnId="{E9796A4E-1EF2-4B10-B5A8-8196FF0B9CE1}">
      <dgm:prSet/>
      <dgm:spPr/>
      <dgm:t>
        <a:bodyPr/>
        <a:lstStyle/>
        <a:p>
          <a:pPr algn="ctr"/>
          <a:endParaRPr lang="en-GB"/>
        </a:p>
      </dgm:t>
    </dgm:pt>
    <dgm:pt modelId="{4C0AC88D-CCDA-498F-8524-F0B677027993}">
      <dgm:prSet phldrT="[Text]"/>
      <dgm:spPr/>
      <dgm:t>
        <a:bodyPr/>
        <a:lstStyle/>
        <a:p>
          <a:pPr algn="ctr"/>
          <a:r>
            <a:rPr lang="en-GB" dirty="0"/>
            <a:t>Internalising</a:t>
          </a:r>
        </a:p>
      </dgm:t>
    </dgm:pt>
    <dgm:pt modelId="{FF156B4C-1BF2-437D-A688-695B2B9742E6}" type="parTrans" cxnId="{53BEDFFE-29B7-4CD7-9D05-42E47F119E70}">
      <dgm:prSet/>
      <dgm:spPr/>
      <dgm:t>
        <a:bodyPr/>
        <a:lstStyle/>
        <a:p>
          <a:pPr algn="ctr"/>
          <a:endParaRPr lang="en-GB"/>
        </a:p>
      </dgm:t>
    </dgm:pt>
    <dgm:pt modelId="{CF5E99EE-A704-41F8-879D-A4B4C5EE4AD3}" type="sibTrans" cxnId="{53BEDFFE-29B7-4CD7-9D05-42E47F119E70}">
      <dgm:prSet/>
      <dgm:spPr/>
      <dgm:t>
        <a:bodyPr/>
        <a:lstStyle/>
        <a:p>
          <a:pPr algn="ctr"/>
          <a:endParaRPr lang="en-GB"/>
        </a:p>
      </dgm:t>
    </dgm:pt>
    <dgm:pt modelId="{864ED853-7D70-4FFD-8ABC-0AE0FDFDA840}">
      <dgm:prSet phldrT="[Text]"/>
      <dgm:spPr/>
      <dgm:t>
        <a:bodyPr/>
        <a:lstStyle/>
        <a:p>
          <a:pPr algn="ctr"/>
          <a:r>
            <a:rPr lang="en-GB" dirty="0"/>
            <a:t>Emotion</a:t>
          </a:r>
        </a:p>
      </dgm:t>
    </dgm:pt>
    <dgm:pt modelId="{4A812F18-62AD-4C82-8950-307F881010DB}" type="parTrans" cxnId="{839D5FFA-B771-4B37-8DCC-3FFA20D47509}">
      <dgm:prSet/>
      <dgm:spPr/>
      <dgm:t>
        <a:bodyPr/>
        <a:lstStyle/>
        <a:p>
          <a:pPr algn="ctr"/>
          <a:endParaRPr lang="en-GB"/>
        </a:p>
      </dgm:t>
    </dgm:pt>
    <dgm:pt modelId="{68E68977-9895-4185-9503-740CA60DCA0A}" type="sibTrans" cxnId="{839D5FFA-B771-4B37-8DCC-3FFA20D47509}">
      <dgm:prSet/>
      <dgm:spPr/>
      <dgm:t>
        <a:bodyPr/>
        <a:lstStyle/>
        <a:p>
          <a:pPr algn="ctr"/>
          <a:endParaRPr lang="en-GB"/>
        </a:p>
      </dgm:t>
    </dgm:pt>
    <dgm:pt modelId="{266F3567-5796-4C93-A95B-890D6216E498}">
      <dgm:prSet phldrT="[Text]"/>
      <dgm:spPr/>
      <dgm:t>
        <a:bodyPr/>
        <a:lstStyle/>
        <a:p>
          <a:pPr algn="ctr"/>
          <a:r>
            <a:rPr lang="en-GB" dirty="0"/>
            <a:t>Peer</a:t>
          </a:r>
        </a:p>
      </dgm:t>
    </dgm:pt>
    <dgm:pt modelId="{5CE3ED41-4D5B-4794-B73D-7C176C2FE4C3}" type="parTrans" cxnId="{A6F25355-3C9E-491A-9D38-428D545DD952}">
      <dgm:prSet/>
      <dgm:spPr/>
      <dgm:t>
        <a:bodyPr/>
        <a:lstStyle/>
        <a:p>
          <a:pPr algn="ctr"/>
          <a:endParaRPr lang="en-GB"/>
        </a:p>
      </dgm:t>
    </dgm:pt>
    <dgm:pt modelId="{9DB29B9E-93B4-4EF4-8D06-0C3B4A37A32E}" type="sibTrans" cxnId="{A6F25355-3C9E-491A-9D38-428D545DD952}">
      <dgm:prSet/>
      <dgm:spPr/>
      <dgm:t>
        <a:bodyPr/>
        <a:lstStyle/>
        <a:p>
          <a:pPr algn="ctr"/>
          <a:endParaRPr lang="en-GB"/>
        </a:p>
      </dgm:t>
    </dgm:pt>
    <dgm:pt modelId="{08B1CC2F-489B-45EA-9DA7-4E35994E9EDA}">
      <dgm:prSet phldrT="[Text]"/>
      <dgm:spPr/>
      <dgm:t>
        <a:bodyPr/>
        <a:lstStyle/>
        <a:p>
          <a:pPr algn="ctr"/>
          <a:r>
            <a:rPr lang="en-GB" dirty="0"/>
            <a:t>Prosocial</a:t>
          </a:r>
        </a:p>
      </dgm:t>
    </dgm:pt>
    <dgm:pt modelId="{3297849B-34F3-491F-9283-6E6E5FB1D63A}" type="parTrans" cxnId="{13CCBBA8-F12B-4E7D-9CAB-B994F3F0AED6}">
      <dgm:prSet/>
      <dgm:spPr/>
      <dgm:t>
        <a:bodyPr/>
        <a:lstStyle/>
        <a:p>
          <a:pPr algn="ctr"/>
          <a:endParaRPr lang="en-GB"/>
        </a:p>
      </dgm:t>
    </dgm:pt>
    <dgm:pt modelId="{68C62AE0-00A9-496D-835B-9D48ABA0B332}" type="sibTrans" cxnId="{13CCBBA8-F12B-4E7D-9CAB-B994F3F0AED6}">
      <dgm:prSet/>
      <dgm:spPr/>
      <dgm:t>
        <a:bodyPr/>
        <a:lstStyle/>
        <a:p>
          <a:pPr algn="ctr"/>
          <a:endParaRPr lang="en-GB"/>
        </a:p>
      </dgm:t>
    </dgm:pt>
    <dgm:pt modelId="{C254E100-E2C2-4062-808C-873904559B12}" type="pres">
      <dgm:prSet presAssocID="{D786CEAA-E8B9-4878-BA20-1FDD5DF5D44B}" presName="diagram" presStyleCnt="0">
        <dgm:presLayoutVars>
          <dgm:chPref val="1"/>
          <dgm:dir/>
          <dgm:animOne val="branch"/>
          <dgm:animLvl val="lvl"/>
          <dgm:resizeHandles/>
        </dgm:presLayoutVars>
      </dgm:prSet>
      <dgm:spPr/>
    </dgm:pt>
    <dgm:pt modelId="{E666FB18-87E0-49C1-A4CC-68E539F0FB72}" type="pres">
      <dgm:prSet presAssocID="{7385F166-21EB-476E-959C-ADF4BC94EDDA}" presName="root" presStyleCnt="0"/>
      <dgm:spPr/>
    </dgm:pt>
    <dgm:pt modelId="{BA2ABF57-6590-47BB-9CBA-29ABE048E236}" type="pres">
      <dgm:prSet presAssocID="{7385F166-21EB-476E-959C-ADF4BC94EDDA}" presName="rootComposite" presStyleCnt="0"/>
      <dgm:spPr/>
    </dgm:pt>
    <dgm:pt modelId="{82E68513-BC28-4798-B24E-A40BCF538FF6}" type="pres">
      <dgm:prSet presAssocID="{7385F166-21EB-476E-959C-ADF4BC94EDDA}" presName="rootText" presStyleLbl="node1" presStyleIdx="0" presStyleCnt="3"/>
      <dgm:spPr/>
    </dgm:pt>
    <dgm:pt modelId="{BA34DA1C-3055-4FB7-BDC7-7ED33E46EF93}" type="pres">
      <dgm:prSet presAssocID="{7385F166-21EB-476E-959C-ADF4BC94EDDA}" presName="rootConnector" presStyleLbl="node1" presStyleIdx="0" presStyleCnt="3"/>
      <dgm:spPr/>
    </dgm:pt>
    <dgm:pt modelId="{1924C96F-F75C-4A01-AF02-C6AB9DC2A2EA}" type="pres">
      <dgm:prSet presAssocID="{7385F166-21EB-476E-959C-ADF4BC94EDDA}" presName="childShape" presStyleCnt="0"/>
      <dgm:spPr/>
    </dgm:pt>
    <dgm:pt modelId="{DA72D046-C313-4D65-A5A5-8523C73006B4}" type="pres">
      <dgm:prSet presAssocID="{1D3D7464-06C1-4BC4-8BA0-A04053C4E744}" presName="Name13" presStyleLbl="parChTrans1D2" presStyleIdx="0" presStyleCnt="4"/>
      <dgm:spPr/>
    </dgm:pt>
    <dgm:pt modelId="{B6AED409-CB72-47E8-A1D8-0CBC0D9961DF}" type="pres">
      <dgm:prSet presAssocID="{960C3A49-1C85-4D6F-9649-8E5810FC9A15}" presName="childText" presStyleLbl="bgAcc1" presStyleIdx="0" presStyleCnt="4" custScaleY="43701">
        <dgm:presLayoutVars>
          <dgm:bulletEnabled val="1"/>
        </dgm:presLayoutVars>
      </dgm:prSet>
      <dgm:spPr/>
    </dgm:pt>
    <dgm:pt modelId="{DAA9D3FD-B321-41EF-88DC-2CBF6617ED0C}" type="pres">
      <dgm:prSet presAssocID="{237B99A0-368F-4D64-BCA9-CFDF0ED21FBC}" presName="Name13" presStyleLbl="parChTrans1D2" presStyleIdx="1" presStyleCnt="4"/>
      <dgm:spPr/>
    </dgm:pt>
    <dgm:pt modelId="{2B13CDC9-D8ED-4C85-93CD-9E4A3FDD8C9B}" type="pres">
      <dgm:prSet presAssocID="{0D2F6F79-CC78-4840-8E52-B320A14CB6BA}" presName="childText" presStyleLbl="bgAcc1" presStyleIdx="1" presStyleCnt="4" custScaleY="47971">
        <dgm:presLayoutVars>
          <dgm:bulletEnabled val="1"/>
        </dgm:presLayoutVars>
      </dgm:prSet>
      <dgm:spPr/>
    </dgm:pt>
    <dgm:pt modelId="{B2B53139-EF35-4D57-B6C5-4A870C5B599E}" type="pres">
      <dgm:prSet presAssocID="{4C0AC88D-CCDA-498F-8524-F0B677027993}" presName="root" presStyleCnt="0"/>
      <dgm:spPr/>
    </dgm:pt>
    <dgm:pt modelId="{96DF4839-E573-4BAB-AB71-710B3384C0E5}" type="pres">
      <dgm:prSet presAssocID="{4C0AC88D-CCDA-498F-8524-F0B677027993}" presName="rootComposite" presStyleCnt="0"/>
      <dgm:spPr/>
    </dgm:pt>
    <dgm:pt modelId="{36BCDFDA-D015-4853-9899-3DB11706A6E1}" type="pres">
      <dgm:prSet presAssocID="{4C0AC88D-CCDA-498F-8524-F0B677027993}" presName="rootText" presStyleLbl="node1" presStyleIdx="1" presStyleCnt="3"/>
      <dgm:spPr/>
    </dgm:pt>
    <dgm:pt modelId="{DF6E4CCB-C6D7-4C37-9174-8EDC96A95339}" type="pres">
      <dgm:prSet presAssocID="{4C0AC88D-CCDA-498F-8524-F0B677027993}" presName="rootConnector" presStyleLbl="node1" presStyleIdx="1" presStyleCnt="3"/>
      <dgm:spPr/>
    </dgm:pt>
    <dgm:pt modelId="{BC25C91F-DD24-43F8-B540-57E99C79A608}" type="pres">
      <dgm:prSet presAssocID="{4C0AC88D-CCDA-498F-8524-F0B677027993}" presName="childShape" presStyleCnt="0"/>
      <dgm:spPr/>
    </dgm:pt>
    <dgm:pt modelId="{22735CC3-3FCB-4652-9F14-011E3168DB8D}" type="pres">
      <dgm:prSet presAssocID="{4A812F18-62AD-4C82-8950-307F881010DB}" presName="Name13" presStyleLbl="parChTrans1D2" presStyleIdx="2" presStyleCnt="4"/>
      <dgm:spPr/>
    </dgm:pt>
    <dgm:pt modelId="{412F8B57-0B72-4108-BAE1-58E658C0165E}" type="pres">
      <dgm:prSet presAssocID="{864ED853-7D70-4FFD-8ABC-0AE0FDFDA840}" presName="childText" presStyleLbl="bgAcc1" presStyleIdx="2" presStyleCnt="4" custScaleY="47431">
        <dgm:presLayoutVars>
          <dgm:bulletEnabled val="1"/>
        </dgm:presLayoutVars>
      </dgm:prSet>
      <dgm:spPr/>
    </dgm:pt>
    <dgm:pt modelId="{A8C04BC9-5269-4DCC-B28A-23C4A96074DD}" type="pres">
      <dgm:prSet presAssocID="{5CE3ED41-4D5B-4794-B73D-7C176C2FE4C3}" presName="Name13" presStyleLbl="parChTrans1D2" presStyleIdx="3" presStyleCnt="4"/>
      <dgm:spPr/>
    </dgm:pt>
    <dgm:pt modelId="{19AFC78E-D59E-4F87-BBA8-9F220008203B}" type="pres">
      <dgm:prSet presAssocID="{266F3567-5796-4C93-A95B-890D6216E498}" presName="childText" presStyleLbl="bgAcc1" presStyleIdx="3" presStyleCnt="4" custScaleY="44767">
        <dgm:presLayoutVars>
          <dgm:bulletEnabled val="1"/>
        </dgm:presLayoutVars>
      </dgm:prSet>
      <dgm:spPr/>
    </dgm:pt>
    <dgm:pt modelId="{C02F034A-8C0A-4153-A1C5-B6CE771B8CBE}" type="pres">
      <dgm:prSet presAssocID="{08B1CC2F-489B-45EA-9DA7-4E35994E9EDA}" presName="root" presStyleCnt="0"/>
      <dgm:spPr/>
    </dgm:pt>
    <dgm:pt modelId="{CC0CFA3C-2AC8-4E29-8102-FC17C0CB3F40}" type="pres">
      <dgm:prSet presAssocID="{08B1CC2F-489B-45EA-9DA7-4E35994E9EDA}" presName="rootComposite" presStyleCnt="0"/>
      <dgm:spPr/>
    </dgm:pt>
    <dgm:pt modelId="{C5A01C80-1F13-422B-8C1D-611DD477DA34}" type="pres">
      <dgm:prSet presAssocID="{08B1CC2F-489B-45EA-9DA7-4E35994E9EDA}" presName="rootText" presStyleLbl="node1" presStyleIdx="2" presStyleCnt="3"/>
      <dgm:spPr/>
    </dgm:pt>
    <dgm:pt modelId="{DE3CD9A4-581D-4E8E-88DF-10FE864A79D5}" type="pres">
      <dgm:prSet presAssocID="{08B1CC2F-489B-45EA-9DA7-4E35994E9EDA}" presName="rootConnector" presStyleLbl="node1" presStyleIdx="2" presStyleCnt="3"/>
      <dgm:spPr/>
    </dgm:pt>
    <dgm:pt modelId="{26B3718F-04A2-4F41-A560-34CBD9C25FB6}" type="pres">
      <dgm:prSet presAssocID="{08B1CC2F-489B-45EA-9DA7-4E35994E9EDA}" presName="childShape" presStyleCnt="0"/>
      <dgm:spPr/>
    </dgm:pt>
  </dgm:ptLst>
  <dgm:cxnLst>
    <dgm:cxn modelId="{6CA3B519-5D80-4EF0-B449-93579F4FED08}" type="presOf" srcId="{266F3567-5796-4C93-A95B-890D6216E498}" destId="{19AFC78E-D59E-4F87-BBA8-9F220008203B}" srcOrd="0" destOrd="0" presId="urn:microsoft.com/office/officeart/2005/8/layout/hierarchy3"/>
    <dgm:cxn modelId="{A6DFCD1C-7280-4961-99F9-FA61BBE073C0}" type="presOf" srcId="{960C3A49-1C85-4D6F-9649-8E5810FC9A15}" destId="{B6AED409-CB72-47E8-A1D8-0CBC0D9961DF}" srcOrd="0" destOrd="0" presId="urn:microsoft.com/office/officeart/2005/8/layout/hierarchy3"/>
    <dgm:cxn modelId="{E4ACB11E-A488-43E6-90EA-913450C07966}" type="presOf" srcId="{08B1CC2F-489B-45EA-9DA7-4E35994E9EDA}" destId="{C5A01C80-1F13-422B-8C1D-611DD477DA34}" srcOrd="0" destOrd="0" presId="urn:microsoft.com/office/officeart/2005/8/layout/hierarchy3"/>
    <dgm:cxn modelId="{E9B00B1F-EC9E-4527-B843-696D27794558}" type="presOf" srcId="{4C0AC88D-CCDA-498F-8524-F0B677027993}" destId="{36BCDFDA-D015-4853-9899-3DB11706A6E1}" srcOrd="0" destOrd="0" presId="urn:microsoft.com/office/officeart/2005/8/layout/hierarchy3"/>
    <dgm:cxn modelId="{20C6122A-FFB7-4279-8167-B87F9E430353}" type="presOf" srcId="{237B99A0-368F-4D64-BCA9-CFDF0ED21FBC}" destId="{DAA9D3FD-B321-41EF-88DC-2CBF6617ED0C}" srcOrd="0" destOrd="0" presId="urn:microsoft.com/office/officeart/2005/8/layout/hierarchy3"/>
    <dgm:cxn modelId="{89D4AA31-D771-43AD-A24C-C5B3EAB3BCB2}" type="presOf" srcId="{7385F166-21EB-476E-959C-ADF4BC94EDDA}" destId="{82E68513-BC28-4798-B24E-A40BCF538FF6}" srcOrd="0" destOrd="0" presId="urn:microsoft.com/office/officeart/2005/8/layout/hierarchy3"/>
    <dgm:cxn modelId="{24961964-4B92-4D3D-91B3-5822650F678F}" type="presOf" srcId="{4A812F18-62AD-4C82-8950-307F881010DB}" destId="{22735CC3-3FCB-4652-9F14-011E3168DB8D}" srcOrd="0" destOrd="0" presId="urn:microsoft.com/office/officeart/2005/8/layout/hierarchy3"/>
    <dgm:cxn modelId="{295A6C67-B48D-4699-9A52-6565CC3D6E3C}" type="presOf" srcId="{4C0AC88D-CCDA-498F-8524-F0B677027993}" destId="{DF6E4CCB-C6D7-4C37-9174-8EDC96A95339}" srcOrd="1" destOrd="0" presId="urn:microsoft.com/office/officeart/2005/8/layout/hierarchy3"/>
    <dgm:cxn modelId="{D30E3F4C-F9AA-44F1-B772-7A2B42E6FAB6}" type="presOf" srcId="{5CE3ED41-4D5B-4794-B73D-7C176C2FE4C3}" destId="{A8C04BC9-5269-4DCC-B28A-23C4A96074DD}" srcOrd="0" destOrd="0" presId="urn:microsoft.com/office/officeart/2005/8/layout/hierarchy3"/>
    <dgm:cxn modelId="{2401804D-6335-4242-A1E8-941B941B9F87}" type="presOf" srcId="{1D3D7464-06C1-4BC4-8BA0-A04053C4E744}" destId="{DA72D046-C313-4D65-A5A5-8523C73006B4}" srcOrd="0" destOrd="0" presId="urn:microsoft.com/office/officeart/2005/8/layout/hierarchy3"/>
    <dgm:cxn modelId="{E9796A4E-1EF2-4B10-B5A8-8196FF0B9CE1}" srcId="{7385F166-21EB-476E-959C-ADF4BC94EDDA}" destId="{0D2F6F79-CC78-4840-8E52-B320A14CB6BA}" srcOrd="1" destOrd="0" parTransId="{237B99A0-368F-4D64-BCA9-CFDF0ED21FBC}" sibTransId="{CA0D7703-B9D5-4C5C-93DC-61EBB4443A2D}"/>
    <dgm:cxn modelId="{4100DC74-8BAD-4911-A0A5-418AA07F90FE}" srcId="{7385F166-21EB-476E-959C-ADF4BC94EDDA}" destId="{960C3A49-1C85-4D6F-9649-8E5810FC9A15}" srcOrd="0" destOrd="0" parTransId="{1D3D7464-06C1-4BC4-8BA0-A04053C4E744}" sibTransId="{AEE932D1-16AD-42D6-9F9B-C25FA46E2A7F}"/>
    <dgm:cxn modelId="{A6F25355-3C9E-491A-9D38-428D545DD952}" srcId="{4C0AC88D-CCDA-498F-8524-F0B677027993}" destId="{266F3567-5796-4C93-A95B-890D6216E498}" srcOrd="1" destOrd="0" parTransId="{5CE3ED41-4D5B-4794-B73D-7C176C2FE4C3}" sibTransId="{9DB29B9E-93B4-4EF4-8D06-0C3B4A37A32E}"/>
    <dgm:cxn modelId="{FA8D287A-56E6-4464-B9BB-BB87474FC9C1}" type="presOf" srcId="{08B1CC2F-489B-45EA-9DA7-4E35994E9EDA}" destId="{DE3CD9A4-581D-4E8E-88DF-10FE864A79D5}" srcOrd="1" destOrd="0" presId="urn:microsoft.com/office/officeart/2005/8/layout/hierarchy3"/>
    <dgm:cxn modelId="{1A5D7F90-4461-4D09-A61E-01E9A090326F}" type="presOf" srcId="{864ED853-7D70-4FFD-8ABC-0AE0FDFDA840}" destId="{412F8B57-0B72-4108-BAE1-58E658C0165E}" srcOrd="0" destOrd="0" presId="urn:microsoft.com/office/officeart/2005/8/layout/hierarchy3"/>
    <dgm:cxn modelId="{21AE199F-ADD1-4883-8FF1-8A916E2CBE50}" type="presOf" srcId="{D786CEAA-E8B9-4878-BA20-1FDD5DF5D44B}" destId="{C254E100-E2C2-4062-808C-873904559B12}" srcOrd="0" destOrd="0" presId="urn:microsoft.com/office/officeart/2005/8/layout/hierarchy3"/>
    <dgm:cxn modelId="{13CCBBA8-F12B-4E7D-9CAB-B994F3F0AED6}" srcId="{D786CEAA-E8B9-4878-BA20-1FDD5DF5D44B}" destId="{08B1CC2F-489B-45EA-9DA7-4E35994E9EDA}" srcOrd="2" destOrd="0" parTransId="{3297849B-34F3-491F-9283-6E6E5FB1D63A}" sibTransId="{68C62AE0-00A9-496D-835B-9D48ABA0B332}"/>
    <dgm:cxn modelId="{B3D6B5BC-C087-41CD-AA69-2A6663C334B1}" srcId="{D786CEAA-E8B9-4878-BA20-1FDD5DF5D44B}" destId="{7385F166-21EB-476E-959C-ADF4BC94EDDA}" srcOrd="0" destOrd="0" parTransId="{95416DE1-D78E-4676-BDF0-B19707006C6D}" sibTransId="{28441B8C-64C4-4A69-91BD-72A93F27179A}"/>
    <dgm:cxn modelId="{601619D0-46EE-4DCE-83A2-D8FB792D72FD}" type="presOf" srcId="{7385F166-21EB-476E-959C-ADF4BC94EDDA}" destId="{BA34DA1C-3055-4FB7-BDC7-7ED33E46EF93}" srcOrd="1" destOrd="0" presId="urn:microsoft.com/office/officeart/2005/8/layout/hierarchy3"/>
    <dgm:cxn modelId="{1E1611EB-BB5D-47DF-8D1E-5F35AEB25704}" type="presOf" srcId="{0D2F6F79-CC78-4840-8E52-B320A14CB6BA}" destId="{2B13CDC9-D8ED-4C85-93CD-9E4A3FDD8C9B}" srcOrd="0" destOrd="0" presId="urn:microsoft.com/office/officeart/2005/8/layout/hierarchy3"/>
    <dgm:cxn modelId="{839D5FFA-B771-4B37-8DCC-3FFA20D47509}" srcId="{4C0AC88D-CCDA-498F-8524-F0B677027993}" destId="{864ED853-7D70-4FFD-8ABC-0AE0FDFDA840}" srcOrd="0" destOrd="0" parTransId="{4A812F18-62AD-4C82-8950-307F881010DB}" sibTransId="{68E68977-9895-4185-9503-740CA60DCA0A}"/>
    <dgm:cxn modelId="{53BEDFFE-29B7-4CD7-9D05-42E47F119E70}" srcId="{D786CEAA-E8B9-4878-BA20-1FDD5DF5D44B}" destId="{4C0AC88D-CCDA-498F-8524-F0B677027993}" srcOrd="1" destOrd="0" parTransId="{FF156B4C-1BF2-437D-A688-695B2B9742E6}" sibTransId="{CF5E99EE-A704-41F8-879D-A4B4C5EE4AD3}"/>
    <dgm:cxn modelId="{CA89D2E1-7BAC-4531-B102-CC3B22EF75EB}" type="presParOf" srcId="{C254E100-E2C2-4062-808C-873904559B12}" destId="{E666FB18-87E0-49C1-A4CC-68E539F0FB72}" srcOrd="0" destOrd="0" presId="urn:microsoft.com/office/officeart/2005/8/layout/hierarchy3"/>
    <dgm:cxn modelId="{2B597DCF-40B7-41E9-AD46-C4B4FDD6319D}" type="presParOf" srcId="{E666FB18-87E0-49C1-A4CC-68E539F0FB72}" destId="{BA2ABF57-6590-47BB-9CBA-29ABE048E236}" srcOrd="0" destOrd="0" presId="urn:microsoft.com/office/officeart/2005/8/layout/hierarchy3"/>
    <dgm:cxn modelId="{790301AC-3F53-4B69-A9C6-28C4C70E9468}" type="presParOf" srcId="{BA2ABF57-6590-47BB-9CBA-29ABE048E236}" destId="{82E68513-BC28-4798-B24E-A40BCF538FF6}" srcOrd="0" destOrd="0" presId="urn:microsoft.com/office/officeart/2005/8/layout/hierarchy3"/>
    <dgm:cxn modelId="{C867B58C-3E08-48EB-8597-EBEB0B26CE91}" type="presParOf" srcId="{BA2ABF57-6590-47BB-9CBA-29ABE048E236}" destId="{BA34DA1C-3055-4FB7-BDC7-7ED33E46EF93}" srcOrd="1" destOrd="0" presId="urn:microsoft.com/office/officeart/2005/8/layout/hierarchy3"/>
    <dgm:cxn modelId="{C58CAE4A-F1B5-44EC-851B-DEEEAB3279E0}" type="presParOf" srcId="{E666FB18-87E0-49C1-A4CC-68E539F0FB72}" destId="{1924C96F-F75C-4A01-AF02-C6AB9DC2A2EA}" srcOrd="1" destOrd="0" presId="urn:microsoft.com/office/officeart/2005/8/layout/hierarchy3"/>
    <dgm:cxn modelId="{78AAAAA2-8E6C-4454-BA98-1D96014E3450}" type="presParOf" srcId="{1924C96F-F75C-4A01-AF02-C6AB9DC2A2EA}" destId="{DA72D046-C313-4D65-A5A5-8523C73006B4}" srcOrd="0" destOrd="0" presId="urn:microsoft.com/office/officeart/2005/8/layout/hierarchy3"/>
    <dgm:cxn modelId="{5F1C3621-E2FB-4D5B-A997-1948DB322C22}" type="presParOf" srcId="{1924C96F-F75C-4A01-AF02-C6AB9DC2A2EA}" destId="{B6AED409-CB72-47E8-A1D8-0CBC0D9961DF}" srcOrd="1" destOrd="0" presId="urn:microsoft.com/office/officeart/2005/8/layout/hierarchy3"/>
    <dgm:cxn modelId="{A68AC83F-BDD1-4766-9899-29D29500229B}" type="presParOf" srcId="{1924C96F-F75C-4A01-AF02-C6AB9DC2A2EA}" destId="{DAA9D3FD-B321-41EF-88DC-2CBF6617ED0C}" srcOrd="2" destOrd="0" presId="urn:microsoft.com/office/officeart/2005/8/layout/hierarchy3"/>
    <dgm:cxn modelId="{0CF167C3-CAC1-4D74-8607-CA86B488BDD1}" type="presParOf" srcId="{1924C96F-F75C-4A01-AF02-C6AB9DC2A2EA}" destId="{2B13CDC9-D8ED-4C85-93CD-9E4A3FDD8C9B}" srcOrd="3" destOrd="0" presId="urn:microsoft.com/office/officeart/2005/8/layout/hierarchy3"/>
    <dgm:cxn modelId="{51B5E0AC-47E6-4B11-A379-CE60509FDC2F}" type="presParOf" srcId="{C254E100-E2C2-4062-808C-873904559B12}" destId="{B2B53139-EF35-4D57-B6C5-4A870C5B599E}" srcOrd="1" destOrd="0" presId="urn:microsoft.com/office/officeart/2005/8/layout/hierarchy3"/>
    <dgm:cxn modelId="{4AF8ABC4-98A0-415F-BC67-BF9F4BE7CB2A}" type="presParOf" srcId="{B2B53139-EF35-4D57-B6C5-4A870C5B599E}" destId="{96DF4839-E573-4BAB-AB71-710B3384C0E5}" srcOrd="0" destOrd="0" presId="urn:microsoft.com/office/officeart/2005/8/layout/hierarchy3"/>
    <dgm:cxn modelId="{26BB5AE6-C6AE-427F-B78E-6450E6E2D276}" type="presParOf" srcId="{96DF4839-E573-4BAB-AB71-710B3384C0E5}" destId="{36BCDFDA-D015-4853-9899-3DB11706A6E1}" srcOrd="0" destOrd="0" presId="urn:microsoft.com/office/officeart/2005/8/layout/hierarchy3"/>
    <dgm:cxn modelId="{F08B06C0-004A-4A2E-B8C6-11CFF5A68B5E}" type="presParOf" srcId="{96DF4839-E573-4BAB-AB71-710B3384C0E5}" destId="{DF6E4CCB-C6D7-4C37-9174-8EDC96A95339}" srcOrd="1" destOrd="0" presId="urn:microsoft.com/office/officeart/2005/8/layout/hierarchy3"/>
    <dgm:cxn modelId="{38D6C863-8786-456A-8FCB-7D0F5AC9C06A}" type="presParOf" srcId="{B2B53139-EF35-4D57-B6C5-4A870C5B599E}" destId="{BC25C91F-DD24-43F8-B540-57E99C79A608}" srcOrd="1" destOrd="0" presId="urn:microsoft.com/office/officeart/2005/8/layout/hierarchy3"/>
    <dgm:cxn modelId="{E12F6878-DEBD-424F-8E1C-D45C604EC0AB}" type="presParOf" srcId="{BC25C91F-DD24-43F8-B540-57E99C79A608}" destId="{22735CC3-3FCB-4652-9F14-011E3168DB8D}" srcOrd="0" destOrd="0" presId="urn:microsoft.com/office/officeart/2005/8/layout/hierarchy3"/>
    <dgm:cxn modelId="{76741819-2347-497C-9273-FDE95C219F38}" type="presParOf" srcId="{BC25C91F-DD24-43F8-B540-57E99C79A608}" destId="{412F8B57-0B72-4108-BAE1-58E658C0165E}" srcOrd="1" destOrd="0" presId="urn:microsoft.com/office/officeart/2005/8/layout/hierarchy3"/>
    <dgm:cxn modelId="{FD727D39-EB5F-4678-A978-F743897E51FF}" type="presParOf" srcId="{BC25C91F-DD24-43F8-B540-57E99C79A608}" destId="{A8C04BC9-5269-4DCC-B28A-23C4A96074DD}" srcOrd="2" destOrd="0" presId="urn:microsoft.com/office/officeart/2005/8/layout/hierarchy3"/>
    <dgm:cxn modelId="{DBBF4AD6-BF7A-481A-8BEA-340D9E09E1C7}" type="presParOf" srcId="{BC25C91F-DD24-43F8-B540-57E99C79A608}" destId="{19AFC78E-D59E-4F87-BBA8-9F220008203B}" srcOrd="3" destOrd="0" presId="urn:microsoft.com/office/officeart/2005/8/layout/hierarchy3"/>
    <dgm:cxn modelId="{C21E0E74-6E02-4293-A362-928CC55E1869}" type="presParOf" srcId="{C254E100-E2C2-4062-808C-873904559B12}" destId="{C02F034A-8C0A-4153-A1C5-B6CE771B8CBE}" srcOrd="2" destOrd="0" presId="urn:microsoft.com/office/officeart/2005/8/layout/hierarchy3"/>
    <dgm:cxn modelId="{235B7B9C-F6D7-4A09-83B6-156D27183F69}" type="presParOf" srcId="{C02F034A-8C0A-4153-A1C5-B6CE771B8CBE}" destId="{CC0CFA3C-2AC8-4E29-8102-FC17C0CB3F40}" srcOrd="0" destOrd="0" presId="urn:microsoft.com/office/officeart/2005/8/layout/hierarchy3"/>
    <dgm:cxn modelId="{C687FF5A-CA3D-4CC8-8127-8D6B3E4EC2F1}" type="presParOf" srcId="{CC0CFA3C-2AC8-4E29-8102-FC17C0CB3F40}" destId="{C5A01C80-1F13-422B-8C1D-611DD477DA34}" srcOrd="0" destOrd="0" presId="urn:microsoft.com/office/officeart/2005/8/layout/hierarchy3"/>
    <dgm:cxn modelId="{015ED649-1B7F-4657-9D07-042EF7BBB531}" type="presParOf" srcId="{CC0CFA3C-2AC8-4E29-8102-FC17C0CB3F40}" destId="{DE3CD9A4-581D-4E8E-88DF-10FE864A79D5}" srcOrd="1" destOrd="0" presId="urn:microsoft.com/office/officeart/2005/8/layout/hierarchy3"/>
    <dgm:cxn modelId="{71018762-C0C6-4A29-8A48-D30A8DC2EACE}" type="presParOf" srcId="{C02F034A-8C0A-4153-A1C5-B6CE771B8CBE}" destId="{26B3718F-04A2-4F41-A560-34CBD9C25FB6}" srcOrd="1"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CE792D-43ED-4D6A-B094-5D8B9F72F222}">
      <dsp:nvSpPr>
        <dsp:cNvPr id="0" name=""/>
        <dsp:cNvSpPr/>
      </dsp:nvSpPr>
      <dsp:spPr>
        <a:xfrm>
          <a:off x="0" y="390852"/>
          <a:ext cx="6797675" cy="83537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In response to the COVID-19 Pandemic – there was a significant increase in risk factors associated with wellbeing. </a:t>
          </a:r>
          <a:endParaRPr lang="en-US" sz="2100" kern="1200"/>
        </a:p>
      </dsp:txBody>
      <dsp:txXfrm>
        <a:off x="40780" y="431632"/>
        <a:ext cx="6716115" cy="753819"/>
      </dsp:txXfrm>
    </dsp:sp>
    <dsp:sp modelId="{E2050025-8CF5-428B-A7D0-9969D0BC615F}">
      <dsp:nvSpPr>
        <dsp:cNvPr id="0" name=""/>
        <dsp:cNvSpPr/>
      </dsp:nvSpPr>
      <dsp:spPr>
        <a:xfrm>
          <a:off x="0" y="1286712"/>
          <a:ext cx="6797675" cy="835379"/>
        </a:xfrm>
        <a:prstGeom prst="roundRect">
          <a:avLst/>
        </a:prstGeom>
        <a:solidFill>
          <a:schemeClr val="accent2">
            <a:hueOff val="3671432"/>
            <a:satOff val="6179"/>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NLC is using the SDQ as a universal screening tool – to provide an </a:t>
          </a:r>
          <a:r>
            <a:rPr lang="en-GB" sz="2100" i="1" kern="1200" dirty="0"/>
            <a:t>initial</a:t>
          </a:r>
          <a:r>
            <a:rPr lang="en-GB" sz="2100" kern="1200" dirty="0"/>
            <a:t> insight into the H&amp;WB of all pupils.</a:t>
          </a:r>
          <a:endParaRPr lang="en-US" sz="2100" kern="1200" dirty="0"/>
        </a:p>
      </dsp:txBody>
      <dsp:txXfrm>
        <a:off x="40780" y="1327492"/>
        <a:ext cx="6716115" cy="753819"/>
      </dsp:txXfrm>
    </dsp:sp>
    <dsp:sp modelId="{B3DE9A6F-361C-4D08-BCB2-4C78EFE32775}">
      <dsp:nvSpPr>
        <dsp:cNvPr id="0" name=""/>
        <dsp:cNvSpPr/>
      </dsp:nvSpPr>
      <dsp:spPr>
        <a:xfrm>
          <a:off x="0" y="2182572"/>
          <a:ext cx="6797675" cy="871802"/>
        </a:xfrm>
        <a:prstGeom prst="roundRect">
          <a:avLst/>
        </a:prstGeom>
        <a:solidFill>
          <a:schemeClr val="accent2">
            <a:hueOff val="7342864"/>
            <a:satOff val="12359"/>
            <a:lumOff val="101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The SDQ data will be used to support: </a:t>
          </a:r>
          <a:endParaRPr lang="en-US" sz="2100" kern="1200" dirty="0"/>
        </a:p>
      </dsp:txBody>
      <dsp:txXfrm>
        <a:off x="42558" y="2225130"/>
        <a:ext cx="6712559" cy="786686"/>
      </dsp:txXfrm>
    </dsp:sp>
    <dsp:sp modelId="{F64B2348-CAF7-427C-A300-4FC4EA711FCE}">
      <dsp:nvSpPr>
        <dsp:cNvPr id="0" name=""/>
        <dsp:cNvSpPr/>
      </dsp:nvSpPr>
      <dsp:spPr>
        <a:xfrm>
          <a:off x="0" y="3054374"/>
          <a:ext cx="6797675" cy="1369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826" tIns="26670" rIns="149352" bIns="26670" numCol="1" spcCol="1270" anchor="t" anchorCtr="0">
          <a:noAutofit/>
        </a:bodyPr>
        <a:lstStyle/>
        <a:p>
          <a:pPr marL="171450" lvl="1" indent="-171450" algn="l" defTabSz="711200">
            <a:lnSpc>
              <a:spcPct val="90000"/>
            </a:lnSpc>
            <a:spcBef>
              <a:spcPct val="0"/>
            </a:spcBef>
            <a:spcAft>
              <a:spcPct val="20000"/>
            </a:spcAft>
            <a:buChar char="•"/>
          </a:pPr>
          <a:endParaRPr lang="en-US" sz="1600" kern="1200" dirty="0"/>
        </a:p>
        <a:p>
          <a:pPr marL="171450" lvl="1" indent="-171450" algn="l" defTabSz="711200">
            <a:lnSpc>
              <a:spcPct val="90000"/>
            </a:lnSpc>
            <a:spcBef>
              <a:spcPct val="0"/>
            </a:spcBef>
            <a:spcAft>
              <a:spcPct val="20000"/>
            </a:spcAft>
            <a:buChar char="•"/>
          </a:pPr>
          <a:r>
            <a:rPr lang="en-GB" sz="1600" kern="1200" dirty="0"/>
            <a:t>individual level assessment and planning</a:t>
          </a:r>
          <a:endParaRPr lang="en-US" sz="1600" kern="1200" dirty="0"/>
        </a:p>
        <a:p>
          <a:pPr marL="171450" lvl="1" indent="-171450" algn="l" defTabSz="711200">
            <a:lnSpc>
              <a:spcPct val="90000"/>
            </a:lnSpc>
            <a:spcBef>
              <a:spcPct val="0"/>
            </a:spcBef>
            <a:spcAft>
              <a:spcPct val="20000"/>
            </a:spcAft>
            <a:buChar char="•"/>
          </a:pPr>
          <a:r>
            <a:rPr lang="en-GB" sz="1600" kern="1200"/>
            <a:t>planning and intervention at group and whole school levels</a:t>
          </a:r>
          <a:endParaRPr lang="en-US" sz="1600" kern="1200" dirty="0"/>
        </a:p>
        <a:p>
          <a:pPr marL="171450" lvl="1" indent="-171450" algn="l" defTabSz="711200">
            <a:lnSpc>
              <a:spcPct val="90000"/>
            </a:lnSpc>
            <a:spcBef>
              <a:spcPct val="0"/>
            </a:spcBef>
            <a:spcAft>
              <a:spcPct val="20000"/>
            </a:spcAft>
            <a:buChar char="•"/>
          </a:pPr>
          <a:r>
            <a:rPr lang="en-GB" sz="1600" kern="1200" dirty="0"/>
            <a:t>Strategic level planning and reporting.</a:t>
          </a:r>
          <a:endParaRPr lang="en-US" sz="1600" kern="1200" dirty="0"/>
        </a:p>
        <a:p>
          <a:pPr marL="171450" lvl="1" indent="-171450" algn="l" defTabSz="711200">
            <a:lnSpc>
              <a:spcPct val="90000"/>
            </a:lnSpc>
            <a:spcBef>
              <a:spcPct val="0"/>
            </a:spcBef>
            <a:spcAft>
              <a:spcPct val="20000"/>
            </a:spcAft>
            <a:buChar char="•"/>
          </a:pPr>
          <a:endParaRPr lang="en-US" sz="1600" kern="1200" dirty="0"/>
        </a:p>
      </dsp:txBody>
      <dsp:txXfrm>
        <a:off x="0" y="3054374"/>
        <a:ext cx="6797675" cy="1369305"/>
      </dsp:txXfrm>
    </dsp:sp>
    <dsp:sp modelId="{A8EDB361-320C-4418-B2A2-BD048835DCCD}">
      <dsp:nvSpPr>
        <dsp:cNvPr id="0" name=""/>
        <dsp:cNvSpPr/>
      </dsp:nvSpPr>
      <dsp:spPr>
        <a:xfrm>
          <a:off x="0" y="4423679"/>
          <a:ext cx="6797675" cy="835379"/>
        </a:xfrm>
        <a:prstGeom prst="roundRect">
          <a:avLst/>
        </a:prstGeom>
        <a:solidFill>
          <a:schemeClr val="accent2">
            <a:hueOff val="11014296"/>
            <a:satOff val="18538"/>
            <a:lumOff val="152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This is a snapshot of pupil wellbeing at the point you completed the assessment</a:t>
          </a:r>
          <a:endParaRPr lang="en-US" sz="2100" kern="1200"/>
        </a:p>
      </dsp:txBody>
      <dsp:txXfrm>
        <a:off x="40780" y="4464459"/>
        <a:ext cx="6716115" cy="7538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E68513-BC28-4798-B24E-A40BCF538FF6}">
      <dsp:nvSpPr>
        <dsp:cNvPr id="0" name=""/>
        <dsp:cNvSpPr/>
      </dsp:nvSpPr>
      <dsp:spPr>
        <a:xfrm>
          <a:off x="507" y="83826"/>
          <a:ext cx="1187177" cy="59358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GB" sz="1600" kern="1200" dirty="0"/>
            <a:t>Externalising</a:t>
          </a:r>
        </a:p>
      </dsp:txBody>
      <dsp:txXfrm>
        <a:off x="17893" y="101212"/>
        <a:ext cx="1152405" cy="558816"/>
      </dsp:txXfrm>
    </dsp:sp>
    <dsp:sp modelId="{DA72D046-C313-4D65-A5A5-8523C73006B4}">
      <dsp:nvSpPr>
        <dsp:cNvPr id="0" name=""/>
        <dsp:cNvSpPr/>
      </dsp:nvSpPr>
      <dsp:spPr>
        <a:xfrm>
          <a:off x="119225" y="677415"/>
          <a:ext cx="118717" cy="278099"/>
        </a:xfrm>
        <a:custGeom>
          <a:avLst/>
          <a:gdLst/>
          <a:ahLst/>
          <a:cxnLst/>
          <a:rect l="0" t="0" r="0" b="0"/>
          <a:pathLst>
            <a:path>
              <a:moveTo>
                <a:pt x="0" y="0"/>
              </a:moveTo>
              <a:lnTo>
                <a:pt x="0" y="278099"/>
              </a:lnTo>
              <a:lnTo>
                <a:pt x="118717" y="27809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AED409-CB72-47E8-A1D8-0CBC0D9961DF}">
      <dsp:nvSpPr>
        <dsp:cNvPr id="0" name=""/>
        <dsp:cNvSpPr/>
      </dsp:nvSpPr>
      <dsp:spPr>
        <a:xfrm>
          <a:off x="237942" y="825812"/>
          <a:ext cx="949742" cy="25940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GB" sz="1200" kern="1200" dirty="0"/>
            <a:t>Conduct</a:t>
          </a:r>
        </a:p>
      </dsp:txBody>
      <dsp:txXfrm>
        <a:off x="245540" y="833410"/>
        <a:ext cx="934546" cy="244208"/>
      </dsp:txXfrm>
    </dsp:sp>
    <dsp:sp modelId="{DAA9D3FD-B321-41EF-88DC-2CBF6617ED0C}">
      <dsp:nvSpPr>
        <dsp:cNvPr id="0" name=""/>
        <dsp:cNvSpPr/>
      </dsp:nvSpPr>
      <dsp:spPr>
        <a:xfrm>
          <a:off x="119225" y="677415"/>
          <a:ext cx="118717" cy="698574"/>
        </a:xfrm>
        <a:custGeom>
          <a:avLst/>
          <a:gdLst/>
          <a:ahLst/>
          <a:cxnLst/>
          <a:rect l="0" t="0" r="0" b="0"/>
          <a:pathLst>
            <a:path>
              <a:moveTo>
                <a:pt x="0" y="0"/>
              </a:moveTo>
              <a:lnTo>
                <a:pt x="0" y="698574"/>
              </a:lnTo>
              <a:lnTo>
                <a:pt x="118717" y="698574"/>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13CDC9-D8ED-4C85-93CD-9E4A3FDD8C9B}">
      <dsp:nvSpPr>
        <dsp:cNvPr id="0" name=""/>
        <dsp:cNvSpPr/>
      </dsp:nvSpPr>
      <dsp:spPr>
        <a:xfrm>
          <a:off x="237942" y="1233614"/>
          <a:ext cx="949742" cy="28475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GB" sz="1200" kern="1200" dirty="0"/>
            <a:t>Hyperactivity</a:t>
          </a:r>
        </a:p>
      </dsp:txBody>
      <dsp:txXfrm>
        <a:off x="246282" y="1241954"/>
        <a:ext cx="933062" cy="268070"/>
      </dsp:txXfrm>
    </dsp:sp>
    <dsp:sp modelId="{36BCDFDA-D015-4853-9899-3DB11706A6E1}">
      <dsp:nvSpPr>
        <dsp:cNvPr id="0" name=""/>
        <dsp:cNvSpPr/>
      </dsp:nvSpPr>
      <dsp:spPr>
        <a:xfrm>
          <a:off x="1484479" y="83826"/>
          <a:ext cx="1187177" cy="59358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GB" sz="1600" kern="1200" dirty="0"/>
            <a:t>Internalising</a:t>
          </a:r>
        </a:p>
      </dsp:txBody>
      <dsp:txXfrm>
        <a:off x="1501865" y="101212"/>
        <a:ext cx="1152405" cy="558816"/>
      </dsp:txXfrm>
    </dsp:sp>
    <dsp:sp modelId="{22735CC3-3FCB-4652-9F14-011E3168DB8D}">
      <dsp:nvSpPr>
        <dsp:cNvPr id="0" name=""/>
        <dsp:cNvSpPr/>
      </dsp:nvSpPr>
      <dsp:spPr>
        <a:xfrm>
          <a:off x="1603197" y="677415"/>
          <a:ext cx="118717" cy="289169"/>
        </a:xfrm>
        <a:custGeom>
          <a:avLst/>
          <a:gdLst/>
          <a:ahLst/>
          <a:cxnLst/>
          <a:rect l="0" t="0" r="0" b="0"/>
          <a:pathLst>
            <a:path>
              <a:moveTo>
                <a:pt x="0" y="0"/>
              </a:moveTo>
              <a:lnTo>
                <a:pt x="0" y="289169"/>
              </a:lnTo>
              <a:lnTo>
                <a:pt x="118717" y="28916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2F8B57-0B72-4108-BAE1-58E658C0165E}">
      <dsp:nvSpPr>
        <dsp:cNvPr id="0" name=""/>
        <dsp:cNvSpPr/>
      </dsp:nvSpPr>
      <dsp:spPr>
        <a:xfrm>
          <a:off x="1721915" y="825812"/>
          <a:ext cx="949742" cy="28154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GB" sz="1200" kern="1200" dirty="0"/>
            <a:t>Emotion</a:t>
          </a:r>
        </a:p>
      </dsp:txBody>
      <dsp:txXfrm>
        <a:off x="1730161" y="834058"/>
        <a:ext cx="933250" cy="265053"/>
      </dsp:txXfrm>
    </dsp:sp>
    <dsp:sp modelId="{A8C04BC9-5269-4DCC-B28A-23C4A96074DD}">
      <dsp:nvSpPr>
        <dsp:cNvPr id="0" name=""/>
        <dsp:cNvSpPr/>
      </dsp:nvSpPr>
      <dsp:spPr>
        <a:xfrm>
          <a:off x="1603197" y="677415"/>
          <a:ext cx="118717" cy="711205"/>
        </a:xfrm>
        <a:custGeom>
          <a:avLst/>
          <a:gdLst/>
          <a:ahLst/>
          <a:cxnLst/>
          <a:rect l="0" t="0" r="0" b="0"/>
          <a:pathLst>
            <a:path>
              <a:moveTo>
                <a:pt x="0" y="0"/>
              </a:moveTo>
              <a:lnTo>
                <a:pt x="0" y="711205"/>
              </a:lnTo>
              <a:lnTo>
                <a:pt x="118717" y="71120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AFC78E-D59E-4F87-BBA8-9F220008203B}">
      <dsp:nvSpPr>
        <dsp:cNvPr id="0" name=""/>
        <dsp:cNvSpPr/>
      </dsp:nvSpPr>
      <dsp:spPr>
        <a:xfrm>
          <a:off x="1721915" y="1255755"/>
          <a:ext cx="949742" cy="26573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GB" sz="1200" kern="1200" dirty="0"/>
            <a:t>Peer</a:t>
          </a:r>
        </a:p>
      </dsp:txBody>
      <dsp:txXfrm>
        <a:off x="1729698" y="1263538"/>
        <a:ext cx="934176" cy="250165"/>
      </dsp:txXfrm>
    </dsp:sp>
    <dsp:sp modelId="{C5A01C80-1F13-422B-8C1D-611DD477DA34}">
      <dsp:nvSpPr>
        <dsp:cNvPr id="0" name=""/>
        <dsp:cNvSpPr/>
      </dsp:nvSpPr>
      <dsp:spPr>
        <a:xfrm>
          <a:off x="2968451" y="83826"/>
          <a:ext cx="1187177" cy="59358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GB" sz="1600" kern="1200" dirty="0"/>
            <a:t>Prosocial</a:t>
          </a:r>
        </a:p>
      </dsp:txBody>
      <dsp:txXfrm>
        <a:off x="2985837" y="101212"/>
        <a:ext cx="1152405" cy="55881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5BE594-D6D4-42C0-B681-E5FB75D123A4}" type="datetimeFigureOut">
              <a:rPr lang="en-GB" smtClean="0"/>
              <a:t>14/08/2026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155578-A768-4B45-A48E-95E251ABB6E2}" type="slidenum">
              <a:rPr lang="en-GB" smtClean="0"/>
              <a:t>‹#›</a:t>
            </a:fld>
            <a:endParaRPr lang="en-GB"/>
          </a:p>
        </p:txBody>
      </p:sp>
    </p:spTree>
    <p:extLst>
      <p:ext uri="{BB962C8B-B14F-4D97-AF65-F5344CB8AC3E}">
        <p14:creationId xmlns:p14="http://schemas.microsoft.com/office/powerpoint/2010/main" val="1683116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Many establishments have been exploring ways to better understand the health and wellbeing needs of their pupils during these difficult times. In order to support this, Education and Families intends to gather this information through the use of a robust, universal health and wellbeing screener in the form of the Strengths &amp; Difficulties Questionnaire (SDQ)</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piece of work has been commissioned by Derek Brown, Executive Director</a:t>
            </a:r>
          </a:p>
          <a:p>
            <a:r>
              <a:rPr lang="en-GB" sz="1200" kern="1200" dirty="0">
                <a:solidFill>
                  <a:schemeClr val="tx1"/>
                </a:solidFill>
                <a:effectLst/>
                <a:latin typeface="+mn-lt"/>
                <a:ea typeface="+mn-ea"/>
                <a:cs typeface="+mn-cs"/>
              </a:rPr>
              <a:t>Concerns over the impact of COVID on children have made it a priority this year</a:t>
            </a:r>
          </a:p>
          <a:p>
            <a:r>
              <a:rPr lang="en-GB" sz="1200" kern="1200" dirty="0">
                <a:solidFill>
                  <a:schemeClr val="tx1"/>
                </a:solidFill>
                <a:effectLst/>
                <a:latin typeface="+mn-lt"/>
                <a:ea typeface="+mn-ea"/>
                <a:cs typeface="+mn-cs"/>
              </a:rPr>
              <a:t>It follows on from the Realigning Children’s Services questionnaire for all Secondary children  which was administered a few years ago</a:t>
            </a:r>
          </a:p>
          <a:p>
            <a:r>
              <a:rPr lang="en-GB" sz="1200" kern="1200" dirty="0">
                <a:solidFill>
                  <a:schemeClr val="tx1"/>
                </a:solidFill>
                <a:effectLst/>
                <a:latin typeface="+mn-lt"/>
                <a:ea typeface="+mn-ea"/>
                <a:cs typeface="+mn-cs"/>
              </a:rPr>
              <a:t>The results will be useful a an individual, school and Authority level</a:t>
            </a:r>
          </a:p>
          <a:p>
            <a:r>
              <a:rPr lang="en-GB" sz="1200" kern="1200" dirty="0">
                <a:solidFill>
                  <a:schemeClr val="tx1"/>
                </a:solidFill>
                <a:effectLst/>
                <a:latin typeface="+mn-lt"/>
                <a:ea typeface="+mn-ea"/>
                <a:cs typeface="+mn-cs"/>
              </a:rPr>
              <a:t>Gerard McLaughlin (Head of Education, North) has responsibility for health and Wellbeing and these results will feed into the Authority strategy.</a:t>
            </a:r>
          </a:p>
          <a:p>
            <a:r>
              <a:rPr lang="en-GB" sz="1200" kern="1200" dirty="0">
                <a:solidFill>
                  <a:schemeClr val="tx1"/>
                </a:solidFill>
                <a:effectLst/>
                <a:latin typeface="+mn-lt"/>
                <a:ea typeface="+mn-ea"/>
                <a:cs typeface="+mn-cs"/>
              </a:rPr>
              <a:t>We will provide more information about next steps at the end of the training.</a:t>
            </a:r>
          </a:p>
          <a:p>
            <a:r>
              <a:rPr lang="en-GB" sz="1200" kern="1200" dirty="0">
                <a:solidFill>
                  <a:schemeClr val="tx1"/>
                </a:solidFill>
                <a:effectLst/>
                <a:latin typeface="+mn-lt"/>
                <a:ea typeface="+mn-ea"/>
                <a:cs typeface="+mn-cs"/>
              </a:rPr>
              <a:t>Introduce Jake and Janice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D4F391-5E6C-427E-97E7-CC1D051C86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71355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Arial" panose="020B0604020202020204" pitchFamily="34" charset="0"/>
                <a:ea typeface="Calibri" panose="020F0502020204030204" pitchFamily="34" charset="0"/>
                <a:cs typeface="Times New Roman" panose="02020603050405020304" pitchFamily="18" charset="0"/>
              </a:rPr>
              <a:t>Notes on Gerry’s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effectLst/>
              <a:latin typeface="Arial" panose="020B0604020202020204" pitchFamily="34"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1" dirty="0">
                <a:effectLst/>
                <a:latin typeface="Arial" panose="020B0604020202020204" pitchFamily="34" charset="0"/>
                <a:ea typeface="Calibri" panose="020F0502020204030204" pitchFamily="34" charset="0"/>
                <a:cs typeface="Times New Roman" panose="02020603050405020304" pitchFamily="18" charset="0"/>
              </a:rPr>
              <a:t>When looking in more detail to specific groups…</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b="1"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Arial" panose="020B0604020202020204" pitchFamily="34" charset="0"/>
                <a:ea typeface="Calibri" panose="020F0502020204030204" pitchFamily="34" charset="0"/>
                <a:cs typeface="Times New Roman" panose="02020603050405020304" pitchFamily="18" charset="0"/>
              </a:rPr>
              <a:t>- S2 and S4 pupil groups over long-term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Arial" panose="020B0604020202020204" pitchFamily="34" charset="0"/>
                <a:ea typeface="Calibri" panose="020F0502020204030204" pitchFamily="34" charset="0"/>
                <a:cs typeface="Times New Roman" panose="02020603050405020304" pitchFamily="18" charset="0"/>
              </a:rPr>
              <a:t>Gerry’s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Arial" panose="020B0604020202020204" pitchFamily="34" charset="0"/>
                <a:ea typeface="Calibri" panose="020F0502020204030204" pitchFamily="34" charset="0"/>
                <a:cs typeface="Times New Roman" panose="02020603050405020304" pitchFamily="18" charset="0"/>
              </a:rPr>
              <a:t>The RCS data highlighted there was an emerging trend that the proportion of pupils with ‘very high’ scores in SDQ areas was increasing. A similar pattern is observed when including the 2021 and 2023 data and can be seen over a period of time from initial data collection from 2010 in North Lanarkshire.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Arial" panose="020B0604020202020204" pitchFamily="34" charset="0"/>
                <a:ea typeface="Calibri" panose="020F0502020204030204" pitchFamily="34" charset="0"/>
                <a:cs typeface="Times New Roman" panose="02020603050405020304" pitchFamily="18" charset="0"/>
              </a:rPr>
              <a:t>Need to be cautious – when looking at the whole population – things are relatively stable, when looking in more detail to smaller population’s there is a longer term trend – downwards trajectory of wellbeing.</a:t>
            </a:r>
          </a:p>
          <a:p>
            <a:pPr algn="l"/>
            <a:endParaRPr lang="en-GB" sz="1200" b="0" i="0" dirty="0">
              <a:solidFill>
                <a:srgbClr val="000000"/>
              </a:solidFill>
              <a:effectLst/>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D4F391-5E6C-427E-97E7-CC1D051C86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4716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D4F391-5E6C-427E-97E7-CC1D051C86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6340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D4F391-5E6C-427E-97E7-CC1D051C86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88232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There are a number for service that can support you in the area of health and wellbeing.</a:t>
            </a:r>
          </a:p>
          <a:p>
            <a:endParaRPr lang="en-GB"/>
          </a:p>
          <a:p>
            <a:r>
              <a:rPr lang="en-GB"/>
              <a:t>Educational Psychology can help you to analyses your health and wellbeing data. The Educational Psychology menu of offers outline how the Service can support you at the Universal, Additional and Intensive Level. On this slide you will find an extract from the Health and Wellbeing menu of offers. Educational Psychologists can tailor their support to meet your needs. Psychologists will be undertaking Practice Level Agreements with you this term.</a:t>
            </a:r>
            <a:endParaRPr lang="en-GB">
              <a:ea typeface="Calibri"/>
              <a:cs typeface="Calibri"/>
            </a:endParaRPr>
          </a:p>
          <a:p>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D4F391-5E6C-427E-97E7-CC1D051C86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0696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D4F391-5E6C-427E-97E7-CC1D051C86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1543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D4F391-5E6C-427E-97E7-CC1D051C86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9876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5"/>
            <a:ext cx="5438140" cy="4491515"/>
          </a:xfrm>
        </p:spPr>
        <p:txBody>
          <a:bodyPr/>
          <a:lstStyle/>
          <a:p>
            <a:pPr marL="171450" indent="-171450">
              <a:buFontTx/>
              <a:buChar char="-"/>
            </a:pPr>
            <a:endParaRPr lang="en-GB" sz="11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D4F391-5E6C-427E-97E7-CC1D051C86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266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dirty="0">
                <a:solidFill>
                  <a:srgbClr val="FFFFFF"/>
                </a:solidFill>
                <a:ea typeface="Segoe UI Historic" panose="020B0502040204020203" pitchFamily="34" charset="0"/>
                <a:cs typeface="Segoe UI Historic" panose="020B0502040204020203" pitchFamily="34" charset="0"/>
              </a:rPr>
              <a:t>Since 1998, over 4500 clinical and academic studies and over 5 million </a:t>
            </a:r>
            <a:r>
              <a:rPr lang="en-US" sz="1400" dirty="0">
                <a:solidFill>
                  <a:srgbClr val="FFFFFF"/>
                </a:solidFill>
                <a:ea typeface="Segoe UI Historic" panose="020B0502040204020203" pitchFamily="34" charset="0"/>
                <a:cs typeface="Segoe UI Historic" panose="020B0502040204020203" pitchFamily="34" charset="0"/>
              </a:rPr>
              <a:t>assessments (via their site alone)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400" dirty="0"/>
              <a:t>Used globally, across six continents &amp; in 83 languages (8 currently for online version)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dirty="0">
              <a:solidFill>
                <a:srgbClr val="FFFFFF"/>
              </a:solidFill>
            </a:endParaRPr>
          </a:p>
          <a:p>
            <a:pPr>
              <a:buFont typeface="Wingdings" panose="05000000000000000000" pitchFamily="2" charset="2"/>
              <a:buChar char="v"/>
            </a:pPr>
            <a:r>
              <a:rPr lang="en-GB" sz="1400" dirty="0"/>
              <a:t>SDQ has been used in NL to provide an insight into the H&amp;WB of  pupils.</a:t>
            </a:r>
          </a:p>
          <a:p>
            <a:endParaRPr lang="en-GB" sz="1400" dirty="0"/>
          </a:p>
          <a:p>
            <a:pPr>
              <a:buFont typeface="Wingdings" panose="05000000000000000000" pitchFamily="2" charset="2"/>
              <a:buChar char="v"/>
            </a:pPr>
            <a:r>
              <a:rPr lang="en-GB" sz="1400" dirty="0"/>
              <a:t>The SDQ data will be used to support: </a:t>
            </a:r>
          </a:p>
          <a:p>
            <a:pPr>
              <a:buFont typeface="Wingdings" panose="05000000000000000000" pitchFamily="2" charset="2"/>
              <a:buChar char="v"/>
            </a:pPr>
            <a:endParaRPr lang="en-GB" sz="1400" dirty="0"/>
          </a:p>
          <a:p>
            <a:pPr marL="914400" lvl="1" indent="-457200">
              <a:buFont typeface="Wingdings" panose="05000000000000000000" pitchFamily="2" charset="2"/>
              <a:buChar char="§"/>
            </a:pPr>
            <a:r>
              <a:rPr lang="en-GB" sz="1400" dirty="0"/>
              <a:t>Strategic level planning &amp; intervention and reporting and planning at authority, cluster and whole school levels</a:t>
            </a:r>
          </a:p>
          <a:p>
            <a:pPr marL="914400" lvl="1" indent="-457200">
              <a:buFont typeface="Wingdings" panose="05000000000000000000" pitchFamily="2" charset="2"/>
              <a:buChar char="§"/>
            </a:pPr>
            <a:r>
              <a:rPr lang="en-GB" sz="1400" dirty="0"/>
              <a:t>individual level assessment and planning.</a:t>
            </a:r>
          </a:p>
          <a:p>
            <a:pPr marL="91440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400" dirty="0"/>
              <a:t>This is a snapshot of pupil wellbeing at the point the assessment is completed. </a:t>
            </a:r>
          </a:p>
          <a:p>
            <a:pPr lvl="1">
              <a:buFont typeface="Wingdings" panose="05000000000000000000" pitchFamily="2" charset="2"/>
              <a:buChar char="v"/>
            </a:pPr>
            <a:endParaRPr lang="en-GB" sz="1400" dirty="0"/>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D4F391-5E6C-427E-97E7-CC1D051C86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691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All versions of the SDQ provide scores on the following five subscales: </a:t>
            </a:r>
          </a:p>
          <a:p>
            <a:pPr marL="342900" lvl="0" indent="-342900">
              <a:lnSpc>
                <a:spcPct val="107000"/>
              </a:lnSpc>
              <a:buFont typeface="+mj-lt"/>
              <a:buAutoNum type="arabicPeriod"/>
            </a:pPr>
            <a:r>
              <a:rPr lang="en-GB" sz="1800" b="1" dirty="0">
                <a:effectLst/>
                <a:latin typeface="Calibri" panose="020F0502020204030204" pitchFamily="34" charset="0"/>
                <a:ea typeface="Calibri" panose="020F0502020204030204" pitchFamily="34" charset="0"/>
                <a:cs typeface="Calibri" panose="020F0502020204030204" pitchFamily="34" charset="0"/>
              </a:rPr>
              <a:t>Emotion </a:t>
            </a:r>
            <a:r>
              <a:rPr lang="en-GB" sz="1800" dirty="0">
                <a:effectLst/>
                <a:latin typeface="Calibri" panose="020F0502020204030204" pitchFamily="34" charset="0"/>
                <a:ea typeface="Calibri" panose="020F0502020204030204" pitchFamily="34" charset="0"/>
                <a:cs typeface="Calibri" panose="020F0502020204030204" pitchFamily="34" charset="0"/>
              </a:rPr>
              <a:t>(items related to somatic complaints, worries, fears, happiness)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800" b="1" dirty="0">
                <a:effectLst/>
                <a:latin typeface="Calibri" panose="020F0502020204030204" pitchFamily="34" charset="0"/>
                <a:ea typeface="Calibri" panose="020F0502020204030204" pitchFamily="34" charset="0"/>
                <a:cs typeface="Calibri" panose="020F0502020204030204" pitchFamily="34" charset="0"/>
              </a:rPr>
              <a:t>Conduct</a:t>
            </a:r>
            <a:r>
              <a:rPr lang="en-GB" sz="1800" dirty="0">
                <a:effectLst/>
                <a:latin typeface="Calibri" panose="020F0502020204030204" pitchFamily="34" charset="0"/>
                <a:ea typeface="Calibri" panose="020F0502020204030204" pitchFamily="34" charset="0"/>
                <a:cs typeface="Calibri" panose="020F0502020204030204" pitchFamily="34" charset="0"/>
              </a:rPr>
              <a:t> (items related to temper, obedience, fighting, lying, stealing)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800" b="1" dirty="0">
                <a:effectLst/>
                <a:latin typeface="Calibri" panose="020F0502020204030204" pitchFamily="34" charset="0"/>
                <a:ea typeface="Calibri" panose="020F0502020204030204" pitchFamily="34" charset="0"/>
                <a:cs typeface="Calibri" panose="020F0502020204030204" pitchFamily="34" charset="0"/>
              </a:rPr>
              <a:t>Hyperactivity/inattention</a:t>
            </a:r>
            <a:r>
              <a:rPr lang="en-GB" sz="1800" dirty="0">
                <a:effectLst/>
                <a:latin typeface="Calibri" panose="020F0502020204030204" pitchFamily="34" charset="0"/>
                <a:ea typeface="Calibri" panose="020F0502020204030204" pitchFamily="34" charset="0"/>
                <a:cs typeface="Calibri" panose="020F0502020204030204" pitchFamily="34" charset="0"/>
              </a:rPr>
              <a:t> (items related to restlessness, fidgeting, distractibility, reflectiveness, attentiveness)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800" b="1" dirty="0">
                <a:effectLst/>
                <a:latin typeface="Calibri" panose="020F0502020204030204" pitchFamily="34" charset="0"/>
                <a:ea typeface="Calibri" panose="020F0502020204030204" pitchFamily="34" charset="0"/>
                <a:cs typeface="Calibri" panose="020F0502020204030204" pitchFamily="34" charset="0"/>
              </a:rPr>
              <a:t>Peer relationships</a:t>
            </a:r>
            <a:r>
              <a:rPr lang="en-GB" sz="1800" dirty="0">
                <a:effectLst/>
                <a:latin typeface="Calibri" panose="020F0502020204030204" pitchFamily="34" charset="0"/>
                <a:ea typeface="Calibri" panose="020F0502020204030204" pitchFamily="34" charset="0"/>
                <a:cs typeface="Calibri" panose="020F0502020204030204" pitchFamily="34" charset="0"/>
              </a:rPr>
              <a:t> (items related to friendships, popularity, bullying, relationships with adults, being solitary)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800" b="1" dirty="0">
                <a:effectLst/>
                <a:latin typeface="Calibri" panose="020F0502020204030204" pitchFamily="34" charset="0"/>
                <a:ea typeface="Calibri" panose="020F0502020204030204" pitchFamily="34" charset="0"/>
                <a:cs typeface="Calibri" panose="020F0502020204030204" pitchFamily="34" charset="0"/>
              </a:rPr>
              <a:t>Prosocial</a:t>
            </a:r>
            <a:r>
              <a:rPr lang="en-GB" sz="1800" dirty="0">
                <a:effectLst/>
                <a:latin typeface="Calibri" panose="020F0502020204030204" pitchFamily="34" charset="0"/>
                <a:ea typeface="Calibri" panose="020F0502020204030204" pitchFamily="34" charset="0"/>
                <a:cs typeface="Calibri" panose="020F0502020204030204" pitchFamily="34" charset="0"/>
              </a:rPr>
              <a:t> (items related to being considerate, kind, sharing, caring, helpful)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D4F391-5E6C-427E-97E7-CC1D051C86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0793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Total difficulties score – this is the key score from the SDQ – it is the total of the subscale scores (conduct, emotion, hyperactivity, peer relationships)</a:t>
            </a:r>
          </a:p>
          <a:p>
            <a:endParaRPr lang="en-GB" dirty="0"/>
          </a:p>
          <a:p>
            <a:endParaRPr lang="en-GB" dirty="0"/>
          </a:p>
          <a:p>
            <a:r>
              <a:rPr lang="en-GB" dirty="0"/>
              <a:t>Primary pupils – (completed by teachers)</a:t>
            </a:r>
          </a:p>
          <a:p>
            <a:r>
              <a:rPr lang="en-GB" dirty="0"/>
              <a:t>	2021 – 23,238 responses</a:t>
            </a:r>
          </a:p>
          <a:p>
            <a:r>
              <a:rPr lang="en-GB" dirty="0"/>
              <a:t>	2023 – 24,311 responses (94% response rate)</a:t>
            </a:r>
          </a:p>
          <a:p>
            <a:endParaRPr lang="en-GB" dirty="0"/>
          </a:p>
          <a:p>
            <a:endParaRPr lang="en-GB" dirty="0"/>
          </a:p>
          <a:p>
            <a:r>
              <a:rPr lang="en-GB" dirty="0"/>
              <a:t>Secondary pupils – (completed by pupils)</a:t>
            </a:r>
          </a:p>
          <a:p>
            <a:r>
              <a:rPr lang="en-GB" dirty="0"/>
              <a:t>	2021 – 14,599</a:t>
            </a:r>
          </a:p>
          <a:p>
            <a:r>
              <a:rPr lang="en-GB" dirty="0"/>
              <a:t>	2023 – 11,611 (56% response rate – which doesn’t sound as good, but a response of over 1 in 2 is very good given it was pupils themselves asked 	to do the SDQ)</a:t>
            </a:r>
          </a:p>
          <a:p>
            <a:endParaRPr lang="en-GB" dirty="0"/>
          </a:p>
          <a:p>
            <a:endParaRPr lang="en-GB" dirty="0"/>
          </a:p>
          <a:p>
            <a:r>
              <a:rPr lang="en-GB" dirty="0"/>
              <a:t>TD scores change – e.g., Mean TD for primary was 5.7 in 21, 6 in ’23 – slight increase, but still in ‘close to average range’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Mean TD for secondary was 13.1 in 21, 13.4 in ’23 – slight increase, but still in ‘close to average range’</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D4F391-5E6C-427E-97E7-CC1D051C86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1053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D4F391-5E6C-427E-97E7-CC1D051C86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3616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gn="just">
              <a:lnSpc>
                <a:spcPct val="107000"/>
              </a:lnSpc>
              <a:spcAft>
                <a:spcPts val="800"/>
              </a:spcAft>
            </a:pPr>
            <a:r>
              <a:rPr lang="en-GB" sz="1000" b="1" dirty="0">
                <a:effectLst/>
                <a:latin typeface="Arial" panose="020B0604020202020204" pitchFamily="34" charset="0"/>
                <a:ea typeface="Calibri" panose="020F0502020204030204" pitchFamily="34" charset="0"/>
                <a:cs typeface="Times New Roman" panose="02020603050405020304" pitchFamily="18" charset="0"/>
              </a:rPr>
              <a:t>94% return rate (% SDQ return for whole primary school population)</a:t>
            </a:r>
          </a:p>
          <a:p>
            <a:pPr marL="457200" indent="-457200" algn="just">
              <a:lnSpc>
                <a:spcPct val="107000"/>
              </a:lnSpc>
              <a:spcAft>
                <a:spcPts val="800"/>
              </a:spcAft>
            </a:pPr>
            <a:endParaRPr lang="en-GB" sz="1000" b="1"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pPr>
            <a:r>
              <a:rPr lang="en-GB" sz="1000" dirty="0">
                <a:effectLst/>
                <a:latin typeface="Arial" panose="020B0604020202020204" pitchFamily="34" charset="0"/>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pPr>
            <a:r>
              <a:rPr lang="en-GB" sz="1200" b="0" i="0" dirty="0">
                <a:solidFill>
                  <a:srgbClr val="000000"/>
                </a:solidFill>
                <a:effectLst/>
                <a:latin typeface="Times New Roman" panose="02020603050405020304" pitchFamily="18" charset="0"/>
              </a:rPr>
              <a:t>the proportion of pupils scoring in the ‘close to average’ category in SDQ areas ranged from 78% to 87%. This indicates that most pupils were rated by their teachers as being ‘close to average’ across the key SDQ scales</a:t>
            </a:r>
          </a:p>
          <a:p>
            <a:pPr marL="457200" indent="-457200" algn="just">
              <a:lnSpc>
                <a:spcPct val="107000"/>
              </a:lnSpc>
              <a:spcAft>
                <a:spcPts val="800"/>
              </a:spcAft>
            </a:pPr>
            <a:endParaRPr lang="en-GB" sz="12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07000"/>
              </a:lnSpc>
              <a:spcAft>
                <a:spcPts val="800"/>
              </a:spcAft>
            </a:pPr>
            <a:endParaRPr lang="en-GB" sz="12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l"/>
            <a:r>
              <a:rPr lang="en-GB" sz="1200" b="0" i="0" dirty="0">
                <a:solidFill>
                  <a:srgbClr val="000000"/>
                </a:solidFill>
                <a:effectLst/>
                <a:latin typeface="Times New Roman" panose="02020603050405020304" pitchFamily="18" charset="0"/>
              </a:rPr>
              <a:t>In looking at gender differences across all the key SDQ scales, the mean scores are within the ‘close to average’ score category. Male pupils show higher scores across all areas in comparison to female pupils </a:t>
            </a:r>
          </a:p>
          <a:p>
            <a:pPr algn="l"/>
            <a:endParaRPr lang="en-GB" sz="1200" b="0" i="0" dirty="0">
              <a:solidFill>
                <a:srgbClr val="000000"/>
              </a:solidFill>
              <a:effectLst/>
              <a:latin typeface="Times New Roman" panose="02020603050405020304" pitchFamily="18" charset="0"/>
            </a:endParaRPr>
          </a:p>
          <a:p>
            <a:pPr algn="l"/>
            <a:r>
              <a:rPr lang="en-GB" sz="1200" b="0" i="0" dirty="0">
                <a:solidFill>
                  <a:srgbClr val="000000"/>
                </a:solidFill>
                <a:effectLst/>
                <a:latin typeface="Times New Roman" panose="02020603050405020304" pitchFamily="18" charset="0"/>
              </a:rPr>
              <a:t>With respect to total difficulties for primary school pupils, there is a greater proportion of female pupils rated in the ‘close to average’ score category (88%) compared to male (76%) pupils</a:t>
            </a:r>
          </a:p>
          <a:p>
            <a:pPr algn="l"/>
            <a:endParaRPr lang="en-GB" sz="1200" b="0" i="0" dirty="0">
              <a:solidFill>
                <a:srgbClr val="000000"/>
              </a:solidFill>
              <a:effectLst/>
              <a:latin typeface="Times New Roman" panose="02020603050405020304" pitchFamily="18" charset="0"/>
            </a:endParaRPr>
          </a:p>
          <a:p>
            <a:pPr marL="457200" indent="-457200" algn="just">
              <a:lnSpc>
                <a:spcPct val="107000"/>
              </a:lnSpc>
              <a:spcAft>
                <a:spcPts val="800"/>
              </a:spcAft>
            </a:pPr>
            <a:endParaRPr lang="en-GB" sz="1000" b="1"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pPr>
            <a:endParaRPr lang="en-GB" sz="1000" b="1" dirty="0">
              <a:effectLst/>
              <a:latin typeface="Arial" panose="020B0604020202020204" pitchFamily="34" charset="0"/>
              <a:ea typeface="Calibri" panose="020F0502020204030204" pitchFamily="34" charset="0"/>
              <a:cs typeface="Times New Roman" panose="02020603050405020304" pitchFamily="18" charset="0"/>
            </a:endParaRPr>
          </a:p>
          <a:p>
            <a:pPr algn="l"/>
            <a:endParaRPr lang="en-GB" sz="1200" b="0" i="0" dirty="0">
              <a:solidFill>
                <a:srgbClr val="000000"/>
              </a:solidFill>
              <a:effectLst/>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D4F391-5E6C-427E-97E7-CC1D051C86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1488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gn="just">
              <a:lnSpc>
                <a:spcPct val="107000"/>
              </a:lnSpc>
              <a:spcAft>
                <a:spcPts val="800"/>
              </a:spcAft>
            </a:pPr>
            <a:r>
              <a:rPr lang="en-GB" b="1" dirty="0">
                <a:effectLst/>
                <a:latin typeface="Arial" panose="020B0604020202020204" pitchFamily="34" charset="0"/>
                <a:ea typeface="Calibri" panose="020F0502020204030204" pitchFamily="34" charset="0"/>
                <a:cs typeface="Times New Roman" panose="02020603050405020304" pitchFamily="18" charset="0"/>
              </a:rPr>
              <a:t>56% return rate (% SDQ return for whole secondary school population)</a:t>
            </a:r>
          </a:p>
          <a:p>
            <a:pPr marL="457200" indent="-457200" algn="just">
              <a:lnSpc>
                <a:spcPct val="107000"/>
              </a:lnSpc>
              <a:spcAft>
                <a:spcPts val="800"/>
              </a:spcAft>
            </a:pPr>
            <a:endParaRPr lang="en-GB" b="1"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pPr>
            <a:r>
              <a:rPr lang="en-GB" dirty="0">
                <a:effectLst/>
                <a:latin typeface="Arial" panose="020B0604020202020204" pitchFamily="34" charset="0"/>
                <a:ea typeface="Calibri" panose="020F0502020204030204" pitchFamily="34" charset="0"/>
                <a:cs typeface="Times New Roman" panose="02020603050405020304" pitchFamily="18" charset="0"/>
              </a:rPr>
              <a:t> </a:t>
            </a:r>
            <a:r>
              <a:rPr lang="en-GB" b="0" i="0" dirty="0">
                <a:solidFill>
                  <a:srgbClr val="000000"/>
                </a:solidFill>
                <a:effectLst/>
                <a:latin typeface="Times New Roman" panose="02020603050405020304" pitchFamily="18" charset="0"/>
              </a:rPr>
              <a:t>he proportion of pupils scoring in the ‘close to average’ category in SDQ areas ranged from 56% to 66%. average’ </a:t>
            </a:r>
          </a:p>
          <a:p>
            <a:pPr marL="457200" indent="-457200" algn="just">
              <a:lnSpc>
                <a:spcPct val="107000"/>
              </a:lnSpc>
              <a:spcAft>
                <a:spcPts val="800"/>
              </a:spcAft>
            </a:pPr>
            <a:r>
              <a:rPr lang="en-GB" b="0" i="0" dirty="0">
                <a:solidFill>
                  <a:srgbClr val="000000"/>
                </a:solidFill>
                <a:effectLst/>
                <a:latin typeface="Times New Roman" panose="02020603050405020304" pitchFamily="18" charset="0"/>
              </a:rPr>
              <a:t>For Total Difficulties, 59% of pupils rated themselves in the ‘close to average’ category</a:t>
            </a:r>
          </a:p>
          <a:p>
            <a:pPr marL="457200" indent="-457200" algn="just">
              <a:lnSpc>
                <a:spcPct val="107000"/>
              </a:lnSpc>
              <a:spcAft>
                <a:spcPts val="800"/>
              </a:spcAft>
            </a:pPr>
            <a:endParaRPr lang="en-GB" b="0" i="0" dirty="0">
              <a:solidFill>
                <a:srgbClr val="000000"/>
              </a:solidFill>
              <a:effectLst/>
              <a:latin typeface="Times New Roman" panose="02020603050405020304" pitchFamily="18" charset="0"/>
            </a:endParaRPr>
          </a:p>
          <a:p>
            <a:pPr algn="l"/>
            <a:r>
              <a:rPr lang="en-GB" b="0" i="0" dirty="0">
                <a:solidFill>
                  <a:srgbClr val="000000"/>
                </a:solidFill>
                <a:effectLst/>
                <a:latin typeface="Times New Roman" panose="02020603050405020304" pitchFamily="18" charset="0"/>
              </a:rPr>
              <a:t>· In looking at gender differences across all the key SDQ scales, the mean scores for total difficulties are within the ‘close to average’ score category. Female pupils scored higher across all SDQ subscales (except prosocial) compared to male pupils. Female pupils fell in the ‘slightly raised’ score category for Impact and Internalising difficulties </a:t>
            </a:r>
          </a:p>
          <a:p>
            <a:pPr algn="l"/>
            <a:endParaRPr lang="en-GB" b="0" i="0" dirty="0">
              <a:solidFill>
                <a:srgbClr val="000000"/>
              </a:solidFill>
              <a:effectLst/>
              <a:latin typeface="Times New Roman" panose="02020603050405020304" pitchFamily="18" charset="0"/>
            </a:endParaRPr>
          </a:p>
          <a:p>
            <a:pPr algn="l"/>
            <a:r>
              <a:rPr lang="en-GB" b="0" i="0" dirty="0">
                <a:solidFill>
                  <a:srgbClr val="000000"/>
                </a:solidFill>
                <a:effectLst/>
                <a:latin typeface="Times New Roman" panose="02020603050405020304" pitchFamily="18" charset="0"/>
              </a:rPr>
              <a:t>· With respect to total difficulties for secondary school pupils, there is a greater proportion of male pupils rated in the ‘close to average’ score category (67%) compared to female (51%) pupils (refer to figures 8 &amp; 9 of the technical report).</a:t>
            </a:r>
          </a:p>
          <a:p>
            <a:pPr algn="l"/>
            <a:endParaRPr lang="en-GB" b="0" i="0" dirty="0">
              <a:solidFill>
                <a:srgbClr val="000000"/>
              </a:solidFill>
              <a:effectLst/>
              <a:latin typeface="Times New Roman" panose="02020603050405020304" pitchFamily="18" charset="0"/>
            </a:endParaRPr>
          </a:p>
          <a:p>
            <a:pPr algn="l"/>
            <a:endParaRPr lang="en-GB" sz="1200" b="0" i="0" dirty="0">
              <a:solidFill>
                <a:srgbClr val="000000"/>
              </a:solidFill>
              <a:effectLst/>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D4F391-5E6C-427E-97E7-CC1D051C86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8732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jpe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jpe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jpe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jpeg"/><Relationship Id="rId1" Type="http://schemas.openxmlformats.org/officeDocument/2006/relationships/slideMaster" Target="../slideMasters/slideMaster3.xml"/><Relationship Id="rId4" Type="http://schemas.openxmlformats.org/officeDocument/2006/relationships/image" Target="../media/image2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5.jpeg"/><Relationship Id="rId1" Type="http://schemas.openxmlformats.org/officeDocument/2006/relationships/slideMaster" Target="../slideMasters/slideMaster3.xml"/><Relationship Id="rId4" Type="http://schemas.openxmlformats.org/officeDocument/2006/relationships/image" Target="../media/image27.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9.jpeg"/><Relationship Id="rId1" Type="http://schemas.openxmlformats.org/officeDocument/2006/relationships/slideMaster" Target="../slideMasters/slideMaster3.xml"/><Relationship Id="rId4" Type="http://schemas.openxmlformats.org/officeDocument/2006/relationships/image" Target="../media/image31.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9AB3A824-1A51-4B26-AD58-A6D8E14F6C04}" type="datetimeFigureOut">
              <a:rPr lang="en-US" smtClean="0"/>
              <a:t>8/14/2026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2779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smtClean="0"/>
              <a:t>8/14/2026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73877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smtClean="0"/>
              <a:t>8/14/2026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63461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8/14/2026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87691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8/14/2026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55654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8/14/2026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022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8/14/2026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967828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8/14/2026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311682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8/14/2026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004639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818C68F-D26B-8F47-958C-23B49CF8A634}" type="datetimeFigureOut">
              <a:rPr lang="en-US" smtClean="0"/>
              <a:pPr/>
              <a:t>8/14/2026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22548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0DF5E60-9974-AC48-9591-99C2BB44B7CF}" type="datetimeFigureOut">
              <a:rPr lang="en-US" smtClean="0"/>
              <a:pPr/>
              <a:t>8/14/2026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656357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smtClean="0"/>
              <a:t>8/14/2026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17246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8/14/2026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14550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8/14/2026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065677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8/14/2026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44859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smtClean="0"/>
              <a:t>8/14/2026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7344513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NLC Title">
    <p:bg>
      <p:bgPr>
        <a:blipFill dpi="0" rotWithShape="1">
          <a:blip r:embed="rId2">
            <a:alphaModFix amt="75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22ECB-B30C-428A-AA46-34DA95C1F8E7}"/>
              </a:ext>
            </a:extLst>
          </p:cNvPr>
          <p:cNvSpPr>
            <a:spLocks noGrp="1"/>
          </p:cNvSpPr>
          <p:nvPr>
            <p:ph type="title"/>
          </p:nvPr>
        </p:nvSpPr>
        <p:spPr>
          <a:xfrm>
            <a:off x="838200" y="1732107"/>
            <a:ext cx="10515600" cy="1500619"/>
          </a:xfrm>
          <a:prstGeom prst="rect">
            <a:avLst/>
          </a:prstGeom>
        </p:spPr>
        <p:txBody>
          <a:bodyPr/>
          <a:lstStyle/>
          <a:p>
            <a:r>
              <a:rPr lang="en-US"/>
              <a:t>Click to edit Master title style</a:t>
            </a:r>
            <a:endParaRPr lang="en-GB"/>
          </a:p>
        </p:txBody>
      </p:sp>
      <p:pic>
        <p:nvPicPr>
          <p:cNvPr id="5" name="Picture 4" descr="A picture containing text, sign&#10;&#10;Description automatically generated">
            <a:extLst>
              <a:ext uri="{FF2B5EF4-FFF2-40B4-BE49-F238E27FC236}">
                <a16:creationId xmlns:a16="http://schemas.microsoft.com/office/drawing/2014/main" id="{FE4DDF62-14DF-4B63-B894-A349A12F82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89556" y="345964"/>
            <a:ext cx="2419543" cy="1131854"/>
          </a:xfrm>
          <a:prstGeom prst="rect">
            <a:avLst/>
          </a:prstGeom>
        </p:spPr>
      </p:pic>
      <p:pic>
        <p:nvPicPr>
          <p:cNvPr id="9" name="Picture 8">
            <a:extLst>
              <a:ext uri="{FF2B5EF4-FFF2-40B4-BE49-F238E27FC236}">
                <a16:creationId xmlns:a16="http://schemas.microsoft.com/office/drawing/2014/main" id="{3F018D3A-B781-4EC2-BDCE-6F48F1BB9EB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523964" y="4638922"/>
            <a:ext cx="1185136" cy="1870847"/>
          </a:xfrm>
          <a:prstGeom prst="rect">
            <a:avLst/>
          </a:prstGeom>
        </p:spPr>
      </p:pic>
    </p:spTree>
    <p:extLst>
      <p:ext uri="{BB962C8B-B14F-4D97-AF65-F5344CB8AC3E}">
        <p14:creationId xmlns:p14="http://schemas.microsoft.com/office/powerpoint/2010/main" val="6665883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L Title">
    <p:bg>
      <p:bgPr>
        <a:blipFill dpi="0" rotWithShape="1">
          <a:blip r:embed="rId2">
            <a:alphaModFix amt="75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22ECB-B30C-428A-AA46-34DA95C1F8E7}"/>
              </a:ext>
            </a:extLst>
          </p:cNvPr>
          <p:cNvSpPr>
            <a:spLocks noGrp="1"/>
          </p:cNvSpPr>
          <p:nvPr>
            <p:ph type="title"/>
          </p:nvPr>
        </p:nvSpPr>
        <p:spPr>
          <a:xfrm>
            <a:off x="838200" y="1732107"/>
            <a:ext cx="10515600" cy="1500619"/>
          </a:xfrm>
          <a:prstGeom prst="rect">
            <a:avLst/>
          </a:prstGeom>
        </p:spPr>
        <p:txBody>
          <a:bodyPr/>
          <a:lstStyle/>
          <a:p>
            <a:r>
              <a:rPr lang="en-US"/>
              <a:t>Click to edit Master title style</a:t>
            </a:r>
            <a:endParaRPr lang="en-GB"/>
          </a:p>
        </p:txBody>
      </p:sp>
      <p:pic>
        <p:nvPicPr>
          <p:cNvPr id="5" name="Picture 4">
            <a:extLst>
              <a:ext uri="{FF2B5EF4-FFF2-40B4-BE49-F238E27FC236}">
                <a16:creationId xmlns:a16="http://schemas.microsoft.com/office/drawing/2014/main" id="{FE4DDF62-14DF-4B63-B894-A349A12F823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292422" y="345964"/>
            <a:ext cx="2413810" cy="1131854"/>
          </a:xfrm>
          <a:prstGeom prst="rect">
            <a:avLst/>
          </a:prstGeom>
        </p:spPr>
      </p:pic>
      <p:pic>
        <p:nvPicPr>
          <p:cNvPr id="6" name="Picture 5">
            <a:extLst>
              <a:ext uri="{FF2B5EF4-FFF2-40B4-BE49-F238E27FC236}">
                <a16:creationId xmlns:a16="http://schemas.microsoft.com/office/drawing/2014/main" id="{317DD5BB-1B53-4B73-9BB2-A4FD55E3673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523964" y="4638922"/>
            <a:ext cx="1185136" cy="1870847"/>
          </a:xfrm>
          <a:prstGeom prst="rect">
            <a:avLst/>
          </a:prstGeom>
        </p:spPr>
      </p:pic>
    </p:spTree>
    <p:extLst>
      <p:ext uri="{BB962C8B-B14F-4D97-AF65-F5344CB8AC3E}">
        <p14:creationId xmlns:p14="http://schemas.microsoft.com/office/powerpoint/2010/main" val="30957051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LC Corporate title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0A0B2-1A94-45B7-93CC-C1548C2A5725}"/>
              </a:ext>
            </a:extLst>
          </p:cNvPr>
          <p:cNvSpPr>
            <a:spLocks noGrp="1"/>
          </p:cNvSpPr>
          <p:nvPr>
            <p:ph type="title"/>
          </p:nvPr>
        </p:nvSpPr>
        <p:spPr>
          <a:xfrm>
            <a:off x="838200" y="2103437"/>
            <a:ext cx="10515600" cy="1325563"/>
          </a:xfrm>
          <a:prstGeom prst="rect">
            <a:avLst/>
          </a:prstGeom>
        </p:spPr>
        <p:txBody>
          <a:bodyPr/>
          <a:lstStyle>
            <a:lvl1pPr>
              <a:defRPr>
                <a:solidFill>
                  <a:schemeClr val="bg1"/>
                </a:solidFill>
              </a:defRPr>
            </a:lvl1pPr>
          </a:lstStyle>
          <a:p>
            <a:r>
              <a:rPr lang="en-US"/>
              <a:t>Click to edit Master title style</a:t>
            </a:r>
            <a:endParaRPr lang="en-GB"/>
          </a:p>
        </p:txBody>
      </p:sp>
      <p:pic>
        <p:nvPicPr>
          <p:cNvPr id="3" name="Picture 2">
            <a:extLst>
              <a:ext uri="{FF2B5EF4-FFF2-40B4-BE49-F238E27FC236}">
                <a16:creationId xmlns:a16="http://schemas.microsoft.com/office/drawing/2014/main" id="{E6FF4CF2-EA3E-402F-9B2E-A9EBB51ED21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291606" y="347055"/>
            <a:ext cx="2415442" cy="1129671"/>
          </a:xfrm>
          <a:prstGeom prst="rect">
            <a:avLst/>
          </a:prstGeom>
        </p:spPr>
      </p:pic>
      <p:pic>
        <p:nvPicPr>
          <p:cNvPr id="4" name="Picture 3">
            <a:extLst>
              <a:ext uri="{FF2B5EF4-FFF2-40B4-BE49-F238E27FC236}">
                <a16:creationId xmlns:a16="http://schemas.microsoft.com/office/drawing/2014/main" id="{A3D7D66D-549D-4D6A-8B80-B0A5A989FDC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523964" y="4639247"/>
            <a:ext cx="1185136" cy="1870195"/>
          </a:xfrm>
          <a:prstGeom prst="rect">
            <a:avLst/>
          </a:prstGeom>
        </p:spPr>
      </p:pic>
    </p:spTree>
    <p:extLst>
      <p:ext uri="{BB962C8B-B14F-4D97-AF65-F5344CB8AC3E}">
        <p14:creationId xmlns:p14="http://schemas.microsoft.com/office/powerpoint/2010/main" val="9341237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NL Corporate title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0A0B2-1A94-45B7-93CC-C1548C2A5725}"/>
              </a:ext>
            </a:extLst>
          </p:cNvPr>
          <p:cNvSpPr>
            <a:spLocks noGrp="1"/>
          </p:cNvSpPr>
          <p:nvPr>
            <p:ph type="title"/>
          </p:nvPr>
        </p:nvSpPr>
        <p:spPr>
          <a:xfrm>
            <a:off x="838200" y="2103437"/>
            <a:ext cx="10515600" cy="1325563"/>
          </a:xfrm>
          <a:prstGeom prst="rect">
            <a:avLst/>
          </a:prstGeom>
        </p:spPr>
        <p:txBody>
          <a:bodyPr/>
          <a:lstStyle>
            <a:lvl1pPr>
              <a:defRPr>
                <a:solidFill>
                  <a:schemeClr val="bg1"/>
                </a:solidFill>
              </a:defRPr>
            </a:lvl1pPr>
          </a:lstStyle>
          <a:p>
            <a:r>
              <a:rPr lang="en-US"/>
              <a:t>Click to edit Master title style</a:t>
            </a:r>
            <a:endParaRPr lang="en-GB"/>
          </a:p>
        </p:txBody>
      </p:sp>
      <p:pic>
        <p:nvPicPr>
          <p:cNvPr id="3" name="Picture 2">
            <a:extLst>
              <a:ext uri="{FF2B5EF4-FFF2-40B4-BE49-F238E27FC236}">
                <a16:creationId xmlns:a16="http://schemas.microsoft.com/office/drawing/2014/main" id="{E6FF4CF2-EA3E-402F-9B2E-A9EBB51ED21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291606" y="345964"/>
            <a:ext cx="2415442" cy="1131854"/>
          </a:xfrm>
          <a:prstGeom prst="rect">
            <a:avLst/>
          </a:prstGeom>
        </p:spPr>
      </p:pic>
      <p:pic>
        <p:nvPicPr>
          <p:cNvPr id="6" name="Picture 5">
            <a:extLst>
              <a:ext uri="{FF2B5EF4-FFF2-40B4-BE49-F238E27FC236}">
                <a16:creationId xmlns:a16="http://schemas.microsoft.com/office/drawing/2014/main" id="{B496824F-BE7F-42BB-86F8-7003681B523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523964" y="4639247"/>
            <a:ext cx="1185136" cy="1870195"/>
          </a:xfrm>
          <a:prstGeom prst="rect">
            <a:avLst/>
          </a:prstGeom>
        </p:spPr>
      </p:pic>
    </p:spTree>
    <p:extLst>
      <p:ext uri="{BB962C8B-B14F-4D97-AF65-F5344CB8AC3E}">
        <p14:creationId xmlns:p14="http://schemas.microsoft.com/office/powerpoint/2010/main" val="7852055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asic">
    <p:bg>
      <p:bgPr>
        <a:blipFill dpi="0" rotWithShape="1">
          <a:blip r:embed="rId2">
            <a:alphaModFix amt="50000"/>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E9354C-0B69-49C8-8B4E-0DDAAB831E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212944" y="5727860"/>
            <a:ext cx="496155" cy="783226"/>
          </a:xfrm>
          <a:prstGeom prst="rect">
            <a:avLst/>
          </a:prstGeom>
        </p:spPr>
      </p:pic>
    </p:spTree>
    <p:extLst>
      <p:ext uri="{BB962C8B-B14F-4D97-AF65-F5344CB8AC3E}">
        <p14:creationId xmlns:p14="http://schemas.microsoft.com/office/powerpoint/2010/main" val="24796385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asic blank">
    <p:bg>
      <p:bgPr>
        <a:blipFill dpi="0" rotWithShape="1">
          <a:blip r:embed="rId2">
            <a:alphaModFix amt="5000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5518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E5059C3-6A89-4494-99FF-5A4D6FFD50EB}" type="datetimeFigureOut">
              <a:rPr lang="en-US" smtClean="0"/>
              <a:t>8/14/2026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38157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NLC Recover Title">
    <p:bg>
      <p:bgPr>
        <a:blipFill dpi="0" rotWithShape="1">
          <a:blip r:embed="rId2">
            <a:alphaModFix amt="75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22ECB-B30C-428A-AA46-34DA95C1F8E7}"/>
              </a:ext>
            </a:extLst>
          </p:cNvPr>
          <p:cNvSpPr>
            <a:spLocks noGrp="1"/>
          </p:cNvSpPr>
          <p:nvPr>
            <p:ph type="title"/>
          </p:nvPr>
        </p:nvSpPr>
        <p:spPr>
          <a:xfrm>
            <a:off x="838200" y="1732107"/>
            <a:ext cx="10515600" cy="1500619"/>
          </a:xfrm>
          <a:prstGeom prst="rect">
            <a:avLst/>
          </a:prstGeom>
        </p:spPr>
        <p:txBody>
          <a:bodyPr/>
          <a:lstStyle/>
          <a:p>
            <a:r>
              <a:rPr lang="en-US"/>
              <a:t>Click to edit Master title style</a:t>
            </a:r>
            <a:endParaRPr lang="en-GB"/>
          </a:p>
        </p:txBody>
      </p:sp>
      <p:pic>
        <p:nvPicPr>
          <p:cNvPr id="5" name="Picture 4">
            <a:extLst>
              <a:ext uri="{FF2B5EF4-FFF2-40B4-BE49-F238E27FC236}">
                <a16:creationId xmlns:a16="http://schemas.microsoft.com/office/drawing/2014/main" id="{FE4DDF62-14DF-4B63-B894-A349A12F823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293976" y="345964"/>
            <a:ext cx="2410702" cy="1131854"/>
          </a:xfrm>
          <a:prstGeom prst="rect">
            <a:avLst/>
          </a:prstGeom>
        </p:spPr>
      </p:pic>
      <p:pic>
        <p:nvPicPr>
          <p:cNvPr id="9" name="Picture 8">
            <a:extLst>
              <a:ext uri="{FF2B5EF4-FFF2-40B4-BE49-F238E27FC236}">
                <a16:creationId xmlns:a16="http://schemas.microsoft.com/office/drawing/2014/main" id="{3F018D3A-B781-4EC2-BDCE-6F48F1BB9EB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973559" y="4175483"/>
            <a:ext cx="1735541" cy="2124094"/>
          </a:xfrm>
          <a:prstGeom prst="rect">
            <a:avLst/>
          </a:prstGeom>
        </p:spPr>
      </p:pic>
    </p:spTree>
    <p:extLst>
      <p:ext uri="{BB962C8B-B14F-4D97-AF65-F5344CB8AC3E}">
        <p14:creationId xmlns:p14="http://schemas.microsoft.com/office/powerpoint/2010/main" val="10168249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NL Recover Title">
    <p:bg>
      <p:bgPr>
        <a:blipFill dpi="0" rotWithShape="1">
          <a:blip r:embed="rId2">
            <a:alphaModFix amt="75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22ECB-B30C-428A-AA46-34DA95C1F8E7}"/>
              </a:ext>
            </a:extLst>
          </p:cNvPr>
          <p:cNvSpPr>
            <a:spLocks noGrp="1"/>
          </p:cNvSpPr>
          <p:nvPr>
            <p:ph type="title"/>
          </p:nvPr>
        </p:nvSpPr>
        <p:spPr>
          <a:xfrm>
            <a:off x="838200" y="1732107"/>
            <a:ext cx="10515600" cy="1500619"/>
          </a:xfrm>
          <a:prstGeom prst="rect">
            <a:avLst/>
          </a:prstGeom>
        </p:spPr>
        <p:txBody>
          <a:bodyPr/>
          <a:lstStyle/>
          <a:p>
            <a:r>
              <a:rPr lang="en-US"/>
              <a:t>Click to edit Master title style</a:t>
            </a:r>
            <a:endParaRPr lang="en-GB"/>
          </a:p>
        </p:txBody>
      </p:sp>
      <p:pic>
        <p:nvPicPr>
          <p:cNvPr id="5" name="Picture 4">
            <a:extLst>
              <a:ext uri="{FF2B5EF4-FFF2-40B4-BE49-F238E27FC236}">
                <a16:creationId xmlns:a16="http://schemas.microsoft.com/office/drawing/2014/main" id="{FE4DDF62-14DF-4B63-B894-A349A12F823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289556" y="346653"/>
            <a:ext cx="2419543" cy="1130475"/>
          </a:xfrm>
          <a:prstGeom prst="rect">
            <a:avLst/>
          </a:prstGeom>
        </p:spPr>
      </p:pic>
      <p:pic>
        <p:nvPicPr>
          <p:cNvPr id="9" name="Picture 8">
            <a:extLst>
              <a:ext uri="{FF2B5EF4-FFF2-40B4-BE49-F238E27FC236}">
                <a16:creationId xmlns:a16="http://schemas.microsoft.com/office/drawing/2014/main" id="{3F018D3A-B781-4EC2-BDCE-6F48F1BB9EB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973559" y="4175483"/>
            <a:ext cx="1735541" cy="2124094"/>
          </a:xfrm>
          <a:prstGeom prst="rect">
            <a:avLst/>
          </a:prstGeom>
        </p:spPr>
      </p:pic>
    </p:spTree>
    <p:extLst>
      <p:ext uri="{BB962C8B-B14F-4D97-AF65-F5344CB8AC3E}">
        <p14:creationId xmlns:p14="http://schemas.microsoft.com/office/powerpoint/2010/main" val="23676072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Recover basic">
    <p:bg>
      <p:bgPr>
        <a:blipFill dpi="0" rotWithShape="1">
          <a:blip r:embed="rId2">
            <a:alphaModFix amt="50000"/>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E9354C-0B69-49C8-8B4E-0DDAAB831E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586301" y="4996440"/>
            <a:ext cx="1188786" cy="1454931"/>
          </a:xfrm>
          <a:prstGeom prst="rect">
            <a:avLst/>
          </a:prstGeom>
        </p:spPr>
      </p:pic>
    </p:spTree>
    <p:extLst>
      <p:ext uri="{BB962C8B-B14F-4D97-AF65-F5344CB8AC3E}">
        <p14:creationId xmlns:p14="http://schemas.microsoft.com/office/powerpoint/2010/main" val="7455022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IVE title NL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25FED-3510-477A-9DCE-2F81F54CD613}"/>
              </a:ext>
            </a:extLst>
          </p:cNvPr>
          <p:cNvSpPr>
            <a:spLocks noGrp="1"/>
          </p:cNvSpPr>
          <p:nvPr>
            <p:ph type="title"/>
          </p:nvPr>
        </p:nvSpPr>
        <p:spPr>
          <a:xfrm>
            <a:off x="838200" y="2405681"/>
            <a:ext cx="10515600" cy="1325563"/>
          </a:xfrm>
          <a:prstGeom prst="rect">
            <a:avLst/>
          </a:prstGeom>
        </p:spPr>
        <p:txBody>
          <a:bodyPr/>
          <a:lstStyle>
            <a:lvl1pPr>
              <a:defRPr>
                <a:solidFill>
                  <a:schemeClr val="bg1"/>
                </a:solidFill>
              </a:defRPr>
            </a:lvl1pPr>
          </a:lstStyle>
          <a:p>
            <a:r>
              <a:rPr lang="en-US"/>
              <a:t>Click to edit Master title style</a:t>
            </a:r>
            <a:endParaRPr lang="en-GB"/>
          </a:p>
        </p:txBody>
      </p:sp>
      <p:pic>
        <p:nvPicPr>
          <p:cNvPr id="4" name="Picture 3">
            <a:extLst>
              <a:ext uri="{FF2B5EF4-FFF2-40B4-BE49-F238E27FC236}">
                <a16:creationId xmlns:a16="http://schemas.microsoft.com/office/drawing/2014/main" id="{278534BF-26CA-416C-B571-1BEF4D2B1B5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523964" y="4659240"/>
            <a:ext cx="1185136" cy="1830209"/>
          </a:xfrm>
          <a:prstGeom prst="rect">
            <a:avLst/>
          </a:prstGeom>
        </p:spPr>
      </p:pic>
      <p:pic>
        <p:nvPicPr>
          <p:cNvPr id="5" name="Picture 4">
            <a:extLst>
              <a:ext uri="{FF2B5EF4-FFF2-40B4-BE49-F238E27FC236}">
                <a16:creationId xmlns:a16="http://schemas.microsoft.com/office/drawing/2014/main" id="{08E13ED7-BAAF-48E0-AE53-85319D99092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291606" y="347055"/>
            <a:ext cx="2415442" cy="1129671"/>
          </a:xfrm>
          <a:prstGeom prst="rect">
            <a:avLst/>
          </a:prstGeom>
        </p:spPr>
      </p:pic>
    </p:spTree>
    <p:extLst>
      <p:ext uri="{BB962C8B-B14F-4D97-AF65-F5344CB8AC3E}">
        <p14:creationId xmlns:p14="http://schemas.microsoft.com/office/powerpoint/2010/main" val="41145640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IVE title N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25FED-3510-477A-9DCE-2F81F54CD613}"/>
              </a:ext>
            </a:extLst>
          </p:cNvPr>
          <p:cNvSpPr>
            <a:spLocks noGrp="1"/>
          </p:cNvSpPr>
          <p:nvPr>
            <p:ph type="title"/>
          </p:nvPr>
        </p:nvSpPr>
        <p:spPr>
          <a:xfrm>
            <a:off x="838200" y="2405681"/>
            <a:ext cx="10515600" cy="1325563"/>
          </a:xfrm>
          <a:prstGeom prst="rect">
            <a:avLst/>
          </a:prstGeom>
        </p:spPr>
        <p:txBody>
          <a:bodyPr/>
          <a:lstStyle>
            <a:lvl1pPr>
              <a:defRPr>
                <a:solidFill>
                  <a:schemeClr val="bg1"/>
                </a:solidFill>
              </a:defRPr>
            </a:lvl1pPr>
          </a:lstStyle>
          <a:p>
            <a:r>
              <a:rPr lang="en-US"/>
              <a:t>Click to edit Master title style</a:t>
            </a:r>
            <a:endParaRPr lang="en-GB"/>
          </a:p>
        </p:txBody>
      </p:sp>
      <p:pic>
        <p:nvPicPr>
          <p:cNvPr id="4" name="Picture 3">
            <a:extLst>
              <a:ext uri="{FF2B5EF4-FFF2-40B4-BE49-F238E27FC236}">
                <a16:creationId xmlns:a16="http://schemas.microsoft.com/office/drawing/2014/main" id="{278534BF-26CA-416C-B571-1BEF4D2B1B5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523964" y="4659240"/>
            <a:ext cx="1185136" cy="1830209"/>
          </a:xfrm>
          <a:prstGeom prst="rect">
            <a:avLst/>
          </a:prstGeom>
        </p:spPr>
      </p:pic>
      <p:pic>
        <p:nvPicPr>
          <p:cNvPr id="5" name="Picture 4">
            <a:extLst>
              <a:ext uri="{FF2B5EF4-FFF2-40B4-BE49-F238E27FC236}">
                <a16:creationId xmlns:a16="http://schemas.microsoft.com/office/drawing/2014/main" id="{08E13ED7-BAAF-48E0-AE53-85319D99092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291606" y="345964"/>
            <a:ext cx="2415442" cy="1131853"/>
          </a:xfrm>
          <a:prstGeom prst="rect">
            <a:avLst/>
          </a:prstGeom>
        </p:spPr>
      </p:pic>
    </p:spTree>
    <p:extLst>
      <p:ext uri="{BB962C8B-B14F-4D97-AF65-F5344CB8AC3E}">
        <p14:creationId xmlns:p14="http://schemas.microsoft.com/office/powerpoint/2010/main" val="36167156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IVE HE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8E13ED7-BAAF-48E0-AE53-85319D99092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291606" y="345964"/>
            <a:ext cx="2415442" cy="1131853"/>
          </a:xfrm>
          <a:prstGeom prst="rect">
            <a:avLst/>
          </a:prstGeom>
        </p:spPr>
      </p:pic>
      <p:pic>
        <p:nvPicPr>
          <p:cNvPr id="6" name="Picture 5">
            <a:extLst>
              <a:ext uri="{FF2B5EF4-FFF2-40B4-BE49-F238E27FC236}">
                <a16:creationId xmlns:a16="http://schemas.microsoft.com/office/drawing/2014/main" id="{D0279808-F06C-4AC7-8DF0-3487AF625C5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802396" y="2574398"/>
            <a:ext cx="8587207" cy="1709204"/>
          </a:xfrm>
          <a:prstGeom prst="rect">
            <a:avLst/>
          </a:prstGeom>
        </p:spPr>
      </p:pic>
    </p:spTree>
    <p:extLst>
      <p:ext uri="{BB962C8B-B14F-4D97-AF65-F5344CB8AC3E}">
        <p14:creationId xmlns:p14="http://schemas.microsoft.com/office/powerpoint/2010/main" val="2296195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IVE page">
    <p:bg>
      <p:bgPr>
        <a:blipFill dpi="0" rotWithShape="1">
          <a:blip r:embed="rId2">
            <a:alphaModFix amt="50000"/>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C63CAE-88B4-4122-BCA8-7CCF315B752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919645" y="6147173"/>
            <a:ext cx="1829217" cy="364088"/>
          </a:xfrm>
          <a:prstGeom prst="rect">
            <a:avLst/>
          </a:prstGeom>
        </p:spPr>
      </p:pic>
    </p:spTree>
    <p:extLst>
      <p:ext uri="{BB962C8B-B14F-4D97-AF65-F5344CB8AC3E}">
        <p14:creationId xmlns:p14="http://schemas.microsoft.com/office/powerpoint/2010/main" val="39935694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EARN title NL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22ECB-B30C-428A-AA46-34DA95C1F8E7}"/>
              </a:ext>
            </a:extLst>
          </p:cNvPr>
          <p:cNvSpPr>
            <a:spLocks noGrp="1"/>
          </p:cNvSpPr>
          <p:nvPr>
            <p:ph type="title"/>
          </p:nvPr>
        </p:nvSpPr>
        <p:spPr>
          <a:xfrm>
            <a:off x="838200" y="2405681"/>
            <a:ext cx="10515600" cy="1325563"/>
          </a:xfrm>
          <a:prstGeom prst="rect">
            <a:avLst/>
          </a:prstGeom>
        </p:spPr>
        <p:txBody>
          <a:bodyPr/>
          <a:lstStyle>
            <a:lvl1pPr>
              <a:defRPr>
                <a:solidFill>
                  <a:schemeClr val="bg1"/>
                </a:solidFill>
              </a:defRPr>
            </a:lvl1pPr>
          </a:lstStyle>
          <a:p>
            <a:r>
              <a:rPr lang="en-US"/>
              <a:t>Click to edit Master title style</a:t>
            </a:r>
            <a:endParaRPr lang="en-GB"/>
          </a:p>
        </p:txBody>
      </p:sp>
      <p:pic>
        <p:nvPicPr>
          <p:cNvPr id="4" name="Picture 3">
            <a:extLst>
              <a:ext uri="{FF2B5EF4-FFF2-40B4-BE49-F238E27FC236}">
                <a16:creationId xmlns:a16="http://schemas.microsoft.com/office/drawing/2014/main" id="{0F541C54-0CEC-4ED4-B42B-D34A7C5B256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527585" y="4659240"/>
            <a:ext cx="1177894" cy="1830209"/>
          </a:xfrm>
          <a:prstGeom prst="rect">
            <a:avLst/>
          </a:prstGeom>
        </p:spPr>
      </p:pic>
      <p:pic>
        <p:nvPicPr>
          <p:cNvPr id="6" name="Picture 5">
            <a:extLst>
              <a:ext uri="{FF2B5EF4-FFF2-40B4-BE49-F238E27FC236}">
                <a16:creationId xmlns:a16="http://schemas.microsoft.com/office/drawing/2014/main" id="{21FAF7BE-5301-43EA-AD20-847BC59F99B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291606" y="347055"/>
            <a:ext cx="2415442" cy="1129671"/>
          </a:xfrm>
          <a:prstGeom prst="rect">
            <a:avLst/>
          </a:prstGeom>
        </p:spPr>
      </p:pic>
    </p:spTree>
    <p:extLst>
      <p:ext uri="{BB962C8B-B14F-4D97-AF65-F5344CB8AC3E}">
        <p14:creationId xmlns:p14="http://schemas.microsoft.com/office/powerpoint/2010/main" val="17195823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LEARN title N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22ECB-B30C-428A-AA46-34DA95C1F8E7}"/>
              </a:ext>
            </a:extLst>
          </p:cNvPr>
          <p:cNvSpPr>
            <a:spLocks noGrp="1"/>
          </p:cNvSpPr>
          <p:nvPr>
            <p:ph type="title"/>
          </p:nvPr>
        </p:nvSpPr>
        <p:spPr>
          <a:xfrm>
            <a:off x="838200" y="2405681"/>
            <a:ext cx="10515600" cy="1325563"/>
          </a:xfrm>
          <a:prstGeom prst="rect">
            <a:avLst/>
          </a:prstGeom>
        </p:spPr>
        <p:txBody>
          <a:bodyPr/>
          <a:lstStyle>
            <a:lvl1pPr>
              <a:defRPr>
                <a:solidFill>
                  <a:schemeClr val="bg1"/>
                </a:solidFill>
              </a:defRPr>
            </a:lvl1pPr>
          </a:lstStyle>
          <a:p>
            <a:r>
              <a:rPr lang="en-US"/>
              <a:t>Click to edit Master title style</a:t>
            </a:r>
            <a:endParaRPr lang="en-GB"/>
          </a:p>
        </p:txBody>
      </p:sp>
      <p:pic>
        <p:nvPicPr>
          <p:cNvPr id="4" name="Picture 3">
            <a:extLst>
              <a:ext uri="{FF2B5EF4-FFF2-40B4-BE49-F238E27FC236}">
                <a16:creationId xmlns:a16="http://schemas.microsoft.com/office/drawing/2014/main" id="{0F541C54-0CEC-4ED4-B42B-D34A7C5B256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527585" y="4659240"/>
            <a:ext cx="1177894" cy="1830209"/>
          </a:xfrm>
          <a:prstGeom prst="rect">
            <a:avLst/>
          </a:prstGeom>
        </p:spPr>
      </p:pic>
      <p:pic>
        <p:nvPicPr>
          <p:cNvPr id="5" name="Picture 4">
            <a:extLst>
              <a:ext uri="{FF2B5EF4-FFF2-40B4-BE49-F238E27FC236}">
                <a16:creationId xmlns:a16="http://schemas.microsoft.com/office/drawing/2014/main" id="{1C6D3267-2232-4932-B8AF-B790EDEBAE6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291606" y="345964"/>
            <a:ext cx="2415442" cy="1131854"/>
          </a:xfrm>
          <a:prstGeom prst="rect">
            <a:avLst/>
          </a:prstGeom>
        </p:spPr>
      </p:pic>
    </p:spTree>
    <p:extLst>
      <p:ext uri="{BB962C8B-B14F-4D97-AF65-F5344CB8AC3E}">
        <p14:creationId xmlns:p14="http://schemas.microsoft.com/office/powerpoint/2010/main" val="39848331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EARN HE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C6D3267-2232-4932-B8AF-B790EDEBAE6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291606" y="345964"/>
            <a:ext cx="2415442" cy="1131854"/>
          </a:xfrm>
          <a:prstGeom prst="rect">
            <a:avLst/>
          </a:prstGeom>
        </p:spPr>
      </p:pic>
      <p:pic>
        <p:nvPicPr>
          <p:cNvPr id="6" name="Picture 5">
            <a:extLst>
              <a:ext uri="{FF2B5EF4-FFF2-40B4-BE49-F238E27FC236}">
                <a16:creationId xmlns:a16="http://schemas.microsoft.com/office/drawing/2014/main" id="{F809A0D3-9A13-4F43-955D-7D670803B6A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824237" y="2574398"/>
            <a:ext cx="10543525" cy="1709204"/>
          </a:xfrm>
          <a:prstGeom prst="rect">
            <a:avLst/>
          </a:prstGeom>
        </p:spPr>
      </p:pic>
    </p:spTree>
    <p:extLst>
      <p:ext uri="{BB962C8B-B14F-4D97-AF65-F5344CB8AC3E}">
        <p14:creationId xmlns:p14="http://schemas.microsoft.com/office/powerpoint/2010/main" val="1788973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smtClean="0"/>
              <a:t>8/14/2026</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724514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alphaModFix amt="50000"/>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CE7C51-64F0-4771-9926-26D35FF16BB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919645" y="6180950"/>
            <a:ext cx="1829217" cy="296533"/>
          </a:xfrm>
          <a:prstGeom prst="rect">
            <a:avLst/>
          </a:prstGeom>
        </p:spPr>
      </p:pic>
    </p:spTree>
    <p:extLst>
      <p:ext uri="{BB962C8B-B14F-4D97-AF65-F5344CB8AC3E}">
        <p14:creationId xmlns:p14="http://schemas.microsoft.com/office/powerpoint/2010/main" val="19944564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WORK title NL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22ECB-B30C-428A-AA46-34DA95C1F8E7}"/>
              </a:ext>
            </a:extLst>
          </p:cNvPr>
          <p:cNvSpPr>
            <a:spLocks noGrp="1"/>
          </p:cNvSpPr>
          <p:nvPr>
            <p:ph type="title"/>
          </p:nvPr>
        </p:nvSpPr>
        <p:spPr>
          <a:xfrm>
            <a:off x="838200" y="2405681"/>
            <a:ext cx="10515600" cy="1325563"/>
          </a:xfrm>
          <a:prstGeom prst="rect">
            <a:avLst/>
          </a:prstGeom>
        </p:spPr>
        <p:txBody>
          <a:bodyPr/>
          <a:lstStyle>
            <a:lvl1pPr>
              <a:defRPr>
                <a:solidFill>
                  <a:schemeClr val="bg1"/>
                </a:solidFill>
              </a:defRPr>
            </a:lvl1pPr>
          </a:lstStyle>
          <a:p>
            <a:r>
              <a:rPr lang="en-US"/>
              <a:t>Click to edit Master title style</a:t>
            </a:r>
            <a:endParaRPr lang="en-GB"/>
          </a:p>
        </p:txBody>
      </p:sp>
      <p:pic>
        <p:nvPicPr>
          <p:cNvPr id="4" name="Picture 3">
            <a:extLst>
              <a:ext uri="{FF2B5EF4-FFF2-40B4-BE49-F238E27FC236}">
                <a16:creationId xmlns:a16="http://schemas.microsoft.com/office/drawing/2014/main" id="{D2E36409-C388-4610-AB8F-BE81BEC041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531161" y="4659240"/>
            <a:ext cx="1170741" cy="1830209"/>
          </a:xfrm>
          <a:prstGeom prst="rect">
            <a:avLst/>
          </a:prstGeom>
        </p:spPr>
      </p:pic>
      <p:pic>
        <p:nvPicPr>
          <p:cNvPr id="7" name="Picture 6">
            <a:extLst>
              <a:ext uri="{FF2B5EF4-FFF2-40B4-BE49-F238E27FC236}">
                <a16:creationId xmlns:a16="http://schemas.microsoft.com/office/drawing/2014/main" id="{E6929D71-A534-4C57-ABB9-7A1E8D884C1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291606" y="347055"/>
            <a:ext cx="2415442" cy="1129671"/>
          </a:xfrm>
          <a:prstGeom prst="rect">
            <a:avLst/>
          </a:prstGeom>
        </p:spPr>
      </p:pic>
    </p:spTree>
    <p:extLst>
      <p:ext uri="{BB962C8B-B14F-4D97-AF65-F5344CB8AC3E}">
        <p14:creationId xmlns:p14="http://schemas.microsoft.com/office/powerpoint/2010/main" val="16078084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WORK title N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22ECB-B30C-428A-AA46-34DA95C1F8E7}"/>
              </a:ext>
            </a:extLst>
          </p:cNvPr>
          <p:cNvSpPr>
            <a:spLocks noGrp="1"/>
          </p:cNvSpPr>
          <p:nvPr>
            <p:ph type="title"/>
          </p:nvPr>
        </p:nvSpPr>
        <p:spPr>
          <a:xfrm>
            <a:off x="838200" y="2405681"/>
            <a:ext cx="10515600" cy="1325563"/>
          </a:xfrm>
          <a:prstGeom prst="rect">
            <a:avLst/>
          </a:prstGeom>
        </p:spPr>
        <p:txBody>
          <a:bodyPr/>
          <a:lstStyle>
            <a:lvl1pPr>
              <a:defRPr>
                <a:solidFill>
                  <a:schemeClr val="bg1"/>
                </a:solidFill>
              </a:defRPr>
            </a:lvl1pPr>
          </a:lstStyle>
          <a:p>
            <a:r>
              <a:rPr lang="en-US"/>
              <a:t>Click to edit Master title style</a:t>
            </a:r>
            <a:endParaRPr lang="en-GB"/>
          </a:p>
        </p:txBody>
      </p:sp>
      <p:pic>
        <p:nvPicPr>
          <p:cNvPr id="4" name="Picture 3">
            <a:extLst>
              <a:ext uri="{FF2B5EF4-FFF2-40B4-BE49-F238E27FC236}">
                <a16:creationId xmlns:a16="http://schemas.microsoft.com/office/drawing/2014/main" id="{D2E36409-C388-4610-AB8F-BE81BEC041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531161" y="4659240"/>
            <a:ext cx="1170741" cy="1830209"/>
          </a:xfrm>
          <a:prstGeom prst="rect">
            <a:avLst/>
          </a:prstGeom>
        </p:spPr>
      </p:pic>
      <p:pic>
        <p:nvPicPr>
          <p:cNvPr id="6" name="Picture 5">
            <a:extLst>
              <a:ext uri="{FF2B5EF4-FFF2-40B4-BE49-F238E27FC236}">
                <a16:creationId xmlns:a16="http://schemas.microsoft.com/office/drawing/2014/main" id="{C2372A09-609E-42E8-8282-F0FCC811F10A}"/>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291606" y="345964"/>
            <a:ext cx="2415442" cy="1131854"/>
          </a:xfrm>
          <a:prstGeom prst="rect">
            <a:avLst/>
          </a:prstGeom>
        </p:spPr>
      </p:pic>
    </p:spTree>
    <p:extLst>
      <p:ext uri="{BB962C8B-B14F-4D97-AF65-F5344CB8AC3E}">
        <p14:creationId xmlns:p14="http://schemas.microsoft.com/office/powerpoint/2010/main" val="33649181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WORK HE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2372A09-609E-42E8-8282-F0FCC811F10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291606" y="345964"/>
            <a:ext cx="2415442" cy="1131854"/>
          </a:xfrm>
          <a:prstGeom prst="rect">
            <a:avLst/>
          </a:prstGeom>
        </p:spPr>
      </p:pic>
      <p:pic>
        <p:nvPicPr>
          <p:cNvPr id="5" name="Picture 4">
            <a:extLst>
              <a:ext uri="{FF2B5EF4-FFF2-40B4-BE49-F238E27FC236}">
                <a16:creationId xmlns:a16="http://schemas.microsoft.com/office/drawing/2014/main" id="{A62F73CB-C61F-443D-8456-A32A78D61CC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09573" y="2574398"/>
            <a:ext cx="10172854" cy="1709204"/>
          </a:xfrm>
          <a:prstGeom prst="rect">
            <a:avLst/>
          </a:prstGeom>
        </p:spPr>
      </p:pic>
    </p:spTree>
    <p:extLst>
      <p:ext uri="{BB962C8B-B14F-4D97-AF65-F5344CB8AC3E}">
        <p14:creationId xmlns:p14="http://schemas.microsoft.com/office/powerpoint/2010/main" val="22658479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1_Custom Layout">
    <p:bg>
      <p:bgPr>
        <a:blipFill dpi="0" rotWithShape="1">
          <a:blip r:embed="rId2">
            <a:alphaModFix amt="50000"/>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ED1859-C9ED-4FDD-832C-3B76649443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919645" y="6175548"/>
            <a:ext cx="1829217" cy="307338"/>
          </a:xfrm>
          <a:prstGeom prst="rect">
            <a:avLst/>
          </a:prstGeom>
        </p:spPr>
      </p:pic>
    </p:spTree>
    <p:extLst>
      <p:ext uri="{BB962C8B-B14F-4D97-AF65-F5344CB8AC3E}">
        <p14:creationId xmlns:p14="http://schemas.microsoft.com/office/powerpoint/2010/main" val="4735989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NVEST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81FD6-0D8B-45DB-8786-46232553F71D}"/>
              </a:ext>
            </a:extLst>
          </p:cNvPr>
          <p:cNvSpPr>
            <a:spLocks noGrp="1"/>
          </p:cNvSpPr>
          <p:nvPr>
            <p:ph type="title"/>
          </p:nvPr>
        </p:nvSpPr>
        <p:spPr>
          <a:xfrm>
            <a:off x="838200" y="2405681"/>
            <a:ext cx="10515600" cy="1325563"/>
          </a:xfrm>
          <a:prstGeom prst="rect">
            <a:avLst/>
          </a:prstGeom>
        </p:spPr>
        <p:txBody>
          <a:bodyPr/>
          <a:lstStyle>
            <a:lvl1pPr>
              <a:defRPr>
                <a:solidFill>
                  <a:schemeClr val="bg1"/>
                </a:solidFill>
              </a:defRPr>
            </a:lvl1pPr>
          </a:lstStyle>
          <a:p>
            <a:r>
              <a:rPr lang="en-US"/>
              <a:t>Click to edit Master title style</a:t>
            </a:r>
            <a:endParaRPr lang="en-GB"/>
          </a:p>
        </p:txBody>
      </p:sp>
      <p:pic>
        <p:nvPicPr>
          <p:cNvPr id="4" name="Picture 3">
            <a:extLst>
              <a:ext uri="{FF2B5EF4-FFF2-40B4-BE49-F238E27FC236}">
                <a16:creationId xmlns:a16="http://schemas.microsoft.com/office/drawing/2014/main" id="{AC00C77D-B1E8-4B5E-95DF-40F5D73C83F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534694" y="4659240"/>
            <a:ext cx="1163674" cy="1830209"/>
          </a:xfrm>
          <a:prstGeom prst="rect">
            <a:avLst/>
          </a:prstGeom>
        </p:spPr>
      </p:pic>
      <p:pic>
        <p:nvPicPr>
          <p:cNvPr id="6" name="Picture 5">
            <a:extLst>
              <a:ext uri="{FF2B5EF4-FFF2-40B4-BE49-F238E27FC236}">
                <a16:creationId xmlns:a16="http://schemas.microsoft.com/office/drawing/2014/main" id="{CADC6972-F032-4BFB-9CBB-D833AD5C82A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291606" y="347055"/>
            <a:ext cx="2415442" cy="1129671"/>
          </a:xfrm>
          <a:prstGeom prst="rect">
            <a:avLst/>
          </a:prstGeom>
        </p:spPr>
      </p:pic>
    </p:spTree>
    <p:extLst>
      <p:ext uri="{BB962C8B-B14F-4D97-AF65-F5344CB8AC3E}">
        <p14:creationId xmlns:p14="http://schemas.microsoft.com/office/powerpoint/2010/main" val="6889022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INVEST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81FD6-0D8B-45DB-8786-46232553F71D}"/>
              </a:ext>
            </a:extLst>
          </p:cNvPr>
          <p:cNvSpPr>
            <a:spLocks noGrp="1"/>
          </p:cNvSpPr>
          <p:nvPr>
            <p:ph type="title"/>
          </p:nvPr>
        </p:nvSpPr>
        <p:spPr>
          <a:xfrm>
            <a:off x="838200" y="2405681"/>
            <a:ext cx="10515600" cy="1325563"/>
          </a:xfrm>
          <a:prstGeom prst="rect">
            <a:avLst/>
          </a:prstGeom>
        </p:spPr>
        <p:txBody>
          <a:bodyPr/>
          <a:lstStyle>
            <a:lvl1pPr>
              <a:defRPr>
                <a:solidFill>
                  <a:schemeClr val="bg1"/>
                </a:solidFill>
              </a:defRPr>
            </a:lvl1pPr>
          </a:lstStyle>
          <a:p>
            <a:r>
              <a:rPr lang="en-US"/>
              <a:t>Click to edit Master title style</a:t>
            </a:r>
            <a:endParaRPr lang="en-GB"/>
          </a:p>
        </p:txBody>
      </p:sp>
      <p:pic>
        <p:nvPicPr>
          <p:cNvPr id="4" name="Picture 3">
            <a:extLst>
              <a:ext uri="{FF2B5EF4-FFF2-40B4-BE49-F238E27FC236}">
                <a16:creationId xmlns:a16="http://schemas.microsoft.com/office/drawing/2014/main" id="{AC00C77D-B1E8-4B5E-95DF-40F5D73C83F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534694" y="4659240"/>
            <a:ext cx="1163674" cy="1830209"/>
          </a:xfrm>
          <a:prstGeom prst="rect">
            <a:avLst/>
          </a:prstGeom>
        </p:spPr>
      </p:pic>
      <p:pic>
        <p:nvPicPr>
          <p:cNvPr id="5" name="Picture 4">
            <a:extLst>
              <a:ext uri="{FF2B5EF4-FFF2-40B4-BE49-F238E27FC236}">
                <a16:creationId xmlns:a16="http://schemas.microsoft.com/office/drawing/2014/main" id="{7E88CBA2-7939-4C92-B8B2-EAA88886F88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291606" y="345964"/>
            <a:ext cx="2415442" cy="1131854"/>
          </a:xfrm>
          <a:prstGeom prst="rect">
            <a:avLst/>
          </a:prstGeom>
        </p:spPr>
      </p:pic>
    </p:spTree>
    <p:extLst>
      <p:ext uri="{BB962C8B-B14F-4D97-AF65-F5344CB8AC3E}">
        <p14:creationId xmlns:p14="http://schemas.microsoft.com/office/powerpoint/2010/main" val="22132655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NVEST HE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88CBA2-7939-4C92-B8B2-EAA88886F88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291606" y="345964"/>
            <a:ext cx="2415442" cy="1131854"/>
          </a:xfrm>
          <a:prstGeom prst="rect">
            <a:avLst/>
          </a:prstGeom>
        </p:spPr>
      </p:pic>
      <p:pic>
        <p:nvPicPr>
          <p:cNvPr id="6" name="Picture 5" descr="A black and white sign&#10;&#10;Description automatically generated with low confidence">
            <a:extLst>
              <a:ext uri="{FF2B5EF4-FFF2-40B4-BE49-F238E27FC236}">
                <a16:creationId xmlns:a16="http://schemas.microsoft.com/office/drawing/2014/main" id="{D3BAABE5-2CC9-41ED-8689-B7561CADD25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455" y="2574398"/>
            <a:ext cx="10945090" cy="1709204"/>
          </a:xfrm>
          <a:prstGeom prst="rect">
            <a:avLst/>
          </a:prstGeom>
        </p:spPr>
      </p:pic>
    </p:spTree>
    <p:extLst>
      <p:ext uri="{BB962C8B-B14F-4D97-AF65-F5344CB8AC3E}">
        <p14:creationId xmlns:p14="http://schemas.microsoft.com/office/powerpoint/2010/main" val="10863816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2_Custom Layout">
    <p:bg>
      <p:bgPr>
        <a:blipFill dpi="0" rotWithShape="1">
          <a:blip r:embed="rId2">
            <a:alphaModFix amt="50000"/>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0AB845-B7A0-48CE-923F-723586D33A4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919645" y="6186391"/>
            <a:ext cx="1829217" cy="285653"/>
          </a:xfrm>
          <a:prstGeom prst="rect">
            <a:avLst/>
          </a:prstGeom>
        </p:spPr>
      </p:pic>
    </p:spTree>
    <p:extLst>
      <p:ext uri="{BB962C8B-B14F-4D97-AF65-F5344CB8AC3E}">
        <p14:creationId xmlns:p14="http://schemas.microsoft.com/office/powerpoint/2010/main" val="33166482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VISIT title NL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2876F-56C8-4BD3-800D-1E0C4BA68351}"/>
              </a:ext>
            </a:extLst>
          </p:cNvPr>
          <p:cNvSpPr>
            <a:spLocks noGrp="1"/>
          </p:cNvSpPr>
          <p:nvPr>
            <p:ph type="title"/>
          </p:nvPr>
        </p:nvSpPr>
        <p:spPr>
          <a:xfrm>
            <a:off x="838200" y="3071380"/>
            <a:ext cx="10515600" cy="1325563"/>
          </a:xfrm>
          <a:prstGeom prst="rect">
            <a:avLst/>
          </a:prstGeom>
        </p:spPr>
        <p:txBody>
          <a:bodyPr/>
          <a:lstStyle>
            <a:lvl1pPr>
              <a:defRPr>
                <a:solidFill>
                  <a:schemeClr val="bg1"/>
                </a:solidFill>
              </a:defRPr>
            </a:lvl1pPr>
          </a:lstStyle>
          <a:p>
            <a:r>
              <a:rPr lang="en-US"/>
              <a:t>Click to edit Master title style</a:t>
            </a:r>
            <a:endParaRPr lang="en-GB"/>
          </a:p>
        </p:txBody>
      </p:sp>
      <p:pic>
        <p:nvPicPr>
          <p:cNvPr id="4" name="Picture 3">
            <a:extLst>
              <a:ext uri="{FF2B5EF4-FFF2-40B4-BE49-F238E27FC236}">
                <a16:creationId xmlns:a16="http://schemas.microsoft.com/office/drawing/2014/main" id="{6A4559E5-84D4-474A-BD92-D19B8BAA587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523964" y="4659240"/>
            <a:ext cx="1185135" cy="1830209"/>
          </a:xfrm>
          <a:prstGeom prst="rect">
            <a:avLst/>
          </a:prstGeom>
        </p:spPr>
      </p:pic>
      <p:pic>
        <p:nvPicPr>
          <p:cNvPr id="6" name="Picture 5">
            <a:extLst>
              <a:ext uri="{FF2B5EF4-FFF2-40B4-BE49-F238E27FC236}">
                <a16:creationId xmlns:a16="http://schemas.microsoft.com/office/drawing/2014/main" id="{FF06F5B7-7A9B-4352-88BA-D05CA7D1CFC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291606" y="347055"/>
            <a:ext cx="2415442" cy="1129671"/>
          </a:xfrm>
          <a:prstGeom prst="rect">
            <a:avLst/>
          </a:prstGeom>
        </p:spPr>
      </p:pic>
    </p:spTree>
    <p:extLst>
      <p:ext uri="{BB962C8B-B14F-4D97-AF65-F5344CB8AC3E}">
        <p14:creationId xmlns:p14="http://schemas.microsoft.com/office/powerpoint/2010/main" val="129460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smtClean="0"/>
              <a:t>8/14/2026</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807159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VISIT title N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2876F-56C8-4BD3-800D-1E0C4BA68351}"/>
              </a:ext>
            </a:extLst>
          </p:cNvPr>
          <p:cNvSpPr>
            <a:spLocks noGrp="1"/>
          </p:cNvSpPr>
          <p:nvPr>
            <p:ph type="title"/>
          </p:nvPr>
        </p:nvSpPr>
        <p:spPr>
          <a:xfrm>
            <a:off x="838200" y="3071380"/>
            <a:ext cx="10515600" cy="1325563"/>
          </a:xfrm>
          <a:prstGeom prst="rect">
            <a:avLst/>
          </a:prstGeom>
        </p:spPr>
        <p:txBody>
          <a:bodyPr/>
          <a:lstStyle>
            <a:lvl1pPr>
              <a:defRPr>
                <a:solidFill>
                  <a:schemeClr val="bg1"/>
                </a:solidFill>
              </a:defRPr>
            </a:lvl1pPr>
          </a:lstStyle>
          <a:p>
            <a:r>
              <a:rPr lang="en-US"/>
              <a:t>Click to edit Master title style</a:t>
            </a:r>
            <a:endParaRPr lang="en-GB"/>
          </a:p>
        </p:txBody>
      </p:sp>
      <p:pic>
        <p:nvPicPr>
          <p:cNvPr id="4" name="Picture 3">
            <a:extLst>
              <a:ext uri="{FF2B5EF4-FFF2-40B4-BE49-F238E27FC236}">
                <a16:creationId xmlns:a16="http://schemas.microsoft.com/office/drawing/2014/main" id="{6A4559E5-84D4-474A-BD92-D19B8BAA587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523964" y="4659240"/>
            <a:ext cx="1185135" cy="1830209"/>
          </a:xfrm>
          <a:prstGeom prst="rect">
            <a:avLst/>
          </a:prstGeom>
        </p:spPr>
      </p:pic>
      <p:pic>
        <p:nvPicPr>
          <p:cNvPr id="5" name="Picture 4">
            <a:extLst>
              <a:ext uri="{FF2B5EF4-FFF2-40B4-BE49-F238E27FC236}">
                <a16:creationId xmlns:a16="http://schemas.microsoft.com/office/drawing/2014/main" id="{6AC43D60-74D5-40BD-BC53-0C2B8828F9B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291606" y="345964"/>
            <a:ext cx="2415442" cy="1131854"/>
          </a:xfrm>
          <a:prstGeom prst="rect">
            <a:avLst/>
          </a:prstGeom>
        </p:spPr>
      </p:pic>
    </p:spTree>
    <p:extLst>
      <p:ext uri="{BB962C8B-B14F-4D97-AF65-F5344CB8AC3E}">
        <p14:creationId xmlns:p14="http://schemas.microsoft.com/office/powerpoint/2010/main" val="17930137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VISIT HE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C43D60-74D5-40BD-BC53-0C2B8828F9B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291606" y="345964"/>
            <a:ext cx="2415442" cy="1131854"/>
          </a:xfrm>
          <a:prstGeom prst="rect">
            <a:avLst/>
          </a:prstGeom>
        </p:spPr>
      </p:pic>
      <p:pic>
        <p:nvPicPr>
          <p:cNvPr id="6" name="Picture 5">
            <a:extLst>
              <a:ext uri="{FF2B5EF4-FFF2-40B4-BE49-F238E27FC236}">
                <a16:creationId xmlns:a16="http://schemas.microsoft.com/office/drawing/2014/main" id="{E6B4381E-DD43-4164-8D64-F451E156F50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426577" y="2574398"/>
            <a:ext cx="9338845" cy="1709204"/>
          </a:xfrm>
          <a:prstGeom prst="rect">
            <a:avLst/>
          </a:prstGeom>
        </p:spPr>
      </p:pic>
    </p:spTree>
    <p:extLst>
      <p:ext uri="{BB962C8B-B14F-4D97-AF65-F5344CB8AC3E}">
        <p14:creationId xmlns:p14="http://schemas.microsoft.com/office/powerpoint/2010/main" val="1256661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3_Custom Layout">
    <p:bg>
      <p:bgPr>
        <a:blipFill dpi="0" rotWithShape="1">
          <a:blip r:embed="rId2">
            <a:alphaModFix amt="50000"/>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6ADE8B-306A-4799-B699-3F0DADE718E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919645" y="6161825"/>
            <a:ext cx="1829217" cy="334784"/>
          </a:xfrm>
          <a:prstGeom prst="rect">
            <a:avLst/>
          </a:prstGeom>
        </p:spPr>
      </p:pic>
    </p:spTree>
    <p:extLst>
      <p:ext uri="{BB962C8B-B14F-4D97-AF65-F5344CB8AC3E}">
        <p14:creationId xmlns:p14="http://schemas.microsoft.com/office/powerpoint/2010/main" val="9854002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8/14/2026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71972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8/14/2026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91020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smtClean="0"/>
              <a:t>8/14/2026</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92219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D9284-D300-4297-87F7-E791DCC15DB1}" type="datetimeFigureOut">
              <a:rPr lang="en-US" smtClean="0"/>
              <a:t>8/14/2026</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04614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7D525BB-DA17-4BA0-B3C8-3AC3ABC827E6}" type="datetimeFigureOut">
              <a:rPr lang="en-US" smtClean="0"/>
              <a:t>8/14/2026</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54652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16C4C9A-3960-41CF-A4E9-2A8FB932454B}" type="datetimeFigureOut">
              <a:rPr lang="en-US" smtClean="0"/>
              <a:t>8/14/2026</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535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33" Type="http://schemas.openxmlformats.org/officeDocument/2006/relationships/image" Target="../media/image2.jpeg"/><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29" Type="http://schemas.openxmlformats.org/officeDocument/2006/relationships/slideLayout" Target="../slideLayouts/slideLayout52.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theme" Target="../theme/theme3.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slideLayout" Target="../slideLayouts/slideLayout5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CBC1C18-307B-4F68-A007-B5B542270E8D}" type="datetimeFigureOut">
              <a:rPr lang="en-US" smtClean="0"/>
              <a:t>8/14/2026</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r>
              <a:rPr lang="en-US"/>
              <a:t>
              </a:t>
            </a:r>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D22F896-40B5-4ADD-8801-0D06FADFA095}" type="slidenum">
              <a:rPr lang="en-US" smtClean="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51DA8DA-A0BC-B1A7-5B09-8F5ACAC18B8F}"/>
              </a:ext>
            </a:extLst>
          </p:cNvPr>
          <p:cNvSpPr txBox="1"/>
          <p:nvPr userDrawn="1">
            <p:extLst>
              <p:ext uri="{1162E1C5-73C7-4A58-AE30-91384D911F3F}">
                <p184:classification xmlns:p184="http://schemas.microsoft.com/office/powerpoint/2018/4/main" val="hdr"/>
              </p:ext>
            </p:extLst>
          </p:nvPr>
        </p:nvSpPr>
        <p:spPr>
          <a:xfrm>
            <a:off x="63500" y="63500"/>
            <a:ext cx="1522413"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Classification : Official</a:t>
            </a:r>
          </a:p>
        </p:txBody>
      </p:sp>
    </p:spTree>
    <p:extLst>
      <p:ext uri="{BB962C8B-B14F-4D97-AF65-F5344CB8AC3E}">
        <p14:creationId xmlns:p14="http://schemas.microsoft.com/office/powerpoint/2010/main" val="22717285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9B482E8-6E0E-1B4F-B1FD-C69DB9E858D9}" type="datetimeFigureOut">
              <a:rPr lang="en-US" smtClean="0"/>
              <a:pPr/>
              <a:t>8/14/2026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70C9B2A-E636-FFA5-2F61-7C511831A2D6}"/>
              </a:ext>
            </a:extLst>
          </p:cNvPr>
          <p:cNvSpPr txBox="1"/>
          <p:nvPr userDrawn="1">
            <p:extLst>
              <p:ext uri="{1162E1C5-73C7-4A58-AE30-91384D911F3F}">
                <p184:classification xmlns:p184="http://schemas.microsoft.com/office/powerpoint/2018/4/main" val="hdr"/>
              </p:ext>
            </p:extLst>
          </p:nvPr>
        </p:nvSpPr>
        <p:spPr>
          <a:xfrm>
            <a:off x="63500" y="63500"/>
            <a:ext cx="1522413"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Classification : Official</a:t>
            </a:r>
          </a:p>
        </p:txBody>
      </p:sp>
    </p:spTree>
    <p:extLst>
      <p:ext uri="{BB962C8B-B14F-4D97-AF65-F5344CB8AC3E}">
        <p14:creationId xmlns:p14="http://schemas.microsoft.com/office/powerpoint/2010/main" val="27961173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6092D0C-C1AE-DB7E-9E2C-3FE619DEFDF2}"/>
              </a:ext>
            </a:extLst>
          </p:cNvPr>
          <p:cNvSpPr txBox="1"/>
          <p:nvPr userDrawn="1">
            <p:extLst>
              <p:ext uri="{1162E1C5-73C7-4A58-AE30-91384D911F3F}">
                <p184:classification xmlns:p184="http://schemas.microsoft.com/office/powerpoint/2018/4/main" val="hdr"/>
              </p:ext>
            </p:extLst>
          </p:nvPr>
        </p:nvSpPr>
        <p:spPr>
          <a:xfrm>
            <a:off x="63500" y="63500"/>
            <a:ext cx="1522413"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Classification : Official</a:t>
            </a:r>
          </a:p>
        </p:txBody>
      </p:sp>
    </p:spTree>
    <p:extLst>
      <p:ext uri="{BB962C8B-B14F-4D97-AF65-F5344CB8AC3E}">
        <p14:creationId xmlns:p14="http://schemas.microsoft.com/office/powerpoint/2010/main" val="413055585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10" r:id="rId25"/>
    <p:sldLayoutId id="2147483711" r:id="rId26"/>
    <p:sldLayoutId id="2147483712" r:id="rId27"/>
    <p:sldLayoutId id="2147483713" r:id="rId28"/>
    <p:sldLayoutId id="2147483714" r:id="rId29"/>
    <p:sldLayoutId id="2147483715" r:id="rId30"/>
    <p:sldLayoutId id="2147483716" r:id="rId3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chart" Target="../charts/chart3.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chart" Target="../charts/chart6.xml"/><Relationship Id="rId4" Type="http://schemas.openxmlformats.org/officeDocument/2006/relationships/chart" Target="../charts/chart5.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hyperlink" Target="https://www.cnbc.com/2008/06/30/karen-reivich-the-resilience-ingredient-list.html"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hyperlink" Target="https://forms.office.com/Pages/DesignPageV2.aspx?subpage=design&amp;token=fe9fff4c3d3f466c8c74e8821e2a2910&amp;id=oyzTzM4Wj0KVQTctawUZKRaFwFTqwy1Ir_uKQWYw_d1UODZBWVpYMDJKU0lYR0c2VklZTENCQlZZMy4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5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6.pn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7.emf"/></Relationships>
</file>

<file path=ppt/slides/_rels/slide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5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Health &amp; Wellbeing </a:t>
            </a:r>
            <a:br>
              <a:rPr lang="en-GB" dirty="0"/>
            </a:br>
            <a:endParaRPr lang="en-GB" dirty="0"/>
          </a:p>
        </p:txBody>
      </p:sp>
      <p:sp>
        <p:nvSpPr>
          <p:cNvPr id="3" name="Subtitle 2"/>
          <p:cNvSpPr>
            <a:spLocks noGrp="1"/>
          </p:cNvSpPr>
          <p:nvPr>
            <p:ph type="subTitle" idx="1"/>
          </p:nvPr>
        </p:nvSpPr>
        <p:spPr/>
        <p:txBody>
          <a:bodyPr/>
          <a:lstStyle/>
          <a:p>
            <a:r>
              <a:rPr lang="en-GB" dirty="0"/>
              <a:t>West Partnership EP Practitioner Network</a:t>
            </a:r>
          </a:p>
        </p:txBody>
      </p:sp>
    </p:spTree>
    <p:extLst>
      <p:ext uri="{BB962C8B-B14F-4D97-AF65-F5344CB8AC3E}">
        <p14:creationId xmlns:p14="http://schemas.microsoft.com/office/powerpoint/2010/main" val="3439945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2194D-B67A-B415-A5D5-2BFE8FF3A635}"/>
              </a:ext>
            </a:extLst>
          </p:cNvPr>
          <p:cNvSpPr>
            <a:spLocks noGrp="1"/>
          </p:cNvSpPr>
          <p:nvPr>
            <p:ph type="title"/>
          </p:nvPr>
        </p:nvSpPr>
        <p:spPr>
          <a:xfrm>
            <a:off x="456197" y="392079"/>
            <a:ext cx="4534915" cy="1719072"/>
          </a:xfrm>
          <a:solidFill>
            <a:schemeClr val="bg1"/>
          </a:solidFill>
        </p:spPr>
        <p:txBody>
          <a:bodyPr anchor="b">
            <a:normAutofit fontScale="90000"/>
          </a:bodyPr>
          <a:lstStyle/>
          <a:p>
            <a:pPr>
              <a:lnSpc>
                <a:spcPct val="90000"/>
              </a:lnSpc>
            </a:pPr>
            <a:r>
              <a:rPr lang="en-GB" sz="3800" b="1" dirty="0"/>
              <a:t>SDQ  2023: </a:t>
            </a:r>
            <a:br>
              <a:rPr lang="en-GB" sz="3800" b="1" dirty="0"/>
            </a:br>
            <a:br>
              <a:rPr lang="en-GB" sz="3800" b="1" dirty="0"/>
            </a:br>
            <a:r>
              <a:rPr lang="en-GB" sz="2800" b="1" dirty="0"/>
              <a:t>Primary pupils </a:t>
            </a:r>
            <a:br>
              <a:rPr lang="en-GB" sz="2800" b="1" dirty="0"/>
            </a:br>
            <a:r>
              <a:rPr lang="en-GB" sz="2800" b="1" dirty="0"/>
              <a:t>24,311 teacher completed SDQs</a:t>
            </a:r>
            <a:endParaRPr lang="en-GB" sz="2800" dirty="0"/>
          </a:p>
        </p:txBody>
      </p:sp>
      <p:sp>
        <p:nvSpPr>
          <p:cNvPr id="3" name="Content Placeholder 2">
            <a:extLst>
              <a:ext uri="{FF2B5EF4-FFF2-40B4-BE49-F238E27FC236}">
                <a16:creationId xmlns:a16="http://schemas.microsoft.com/office/drawing/2014/main" id="{C63C720C-D632-3C6D-6801-78C2CB3BD1A1}"/>
              </a:ext>
            </a:extLst>
          </p:cNvPr>
          <p:cNvSpPr>
            <a:spLocks noGrp="1"/>
          </p:cNvSpPr>
          <p:nvPr>
            <p:ph idx="1"/>
          </p:nvPr>
        </p:nvSpPr>
        <p:spPr>
          <a:xfrm>
            <a:off x="585836" y="2807768"/>
            <a:ext cx="3429000" cy="3410712"/>
          </a:xfrm>
        </p:spPr>
        <p:txBody>
          <a:bodyPr anchor="t">
            <a:normAutofit fontScale="55000" lnSpcReduction="20000"/>
          </a:bodyPr>
          <a:lstStyle/>
          <a:p>
            <a:pPr>
              <a:lnSpc>
                <a:spcPct val="100000"/>
              </a:lnSpc>
            </a:pPr>
            <a:r>
              <a:rPr lang="en-GB" sz="4800" dirty="0"/>
              <a:t>Majority of pupils scored in the ‘close to average range’ across SDQ subscales.</a:t>
            </a:r>
            <a:br>
              <a:rPr lang="en-GB" sz="4600" dirty="0"/>
            </a:br>
            <a:endParaRPr lang="en-GB" sz="4600" dirty="0"/>
          </a:p>
          <a:p>
            <a:pPr>
              <a:lnSpc>
                <a:spcPct val="100000"/>
              </a:lnSpc>
            </a:pPr>
            <a:r>
              <a:rPr lang="en-GB" sz="4800" dirty="0"/>
              <a:t>Male pupils showed higher scores across all areas than females</a:t>
            </a:r>
            <a:endParaRPr lang="en-GB" sz="2400" dirty="0"/>
          </a:p>
        </p:txBody>
      </p:sp>
      <p:cxnSp>
        <p:nvCxnSpPr>
          <p:cNvPr id="6" name="Straight Connector 5">
            <a:extLst>
              <a:ext uri="{FF2B5EF4-FFF2-40B4-BE49-F238E27FC236}">
                <a16:creationId xmlns:a16="http://schemas.microsoft.com/office/drawing/2014/main" id="{1B5624A9-65F5-B089-C7C9-C460A9BD5EBF}"/>
              </a:ext>
            </a:extLst>
          </p:cNvPr>
          <p:cNvCxnSpPr/>
          <p:nvPr/>
        </p:nvCxnSpPr>
        <p:spPr>
          <a:xfrm>
            <a:off x="456198" y="2256312"/>
            <a:ext cx="3866420" cy="0"/>
          </a:xfrm>
          <a:prstGeom prst="line">
            <a:avLst/>
          </a:prstGeom>
          <a:ln w="57150"/>
        </p:spPr>
        <p:style>
          <a:lnRef idx="1">
            <a:schemeClr val="accent1"/>
          </a:lnRef>
          <a:fillRef idx="0">
            <a:schemeClr val="accent1"/>
          </a:fillRef>
          <a:effectRef idx="0">
            <a:schemeClr val="accent1"/>
          </a:effectRef>
          <a:fontRef idx="minor">
            <a:schemeClr val="tx1"/>
          </a:fontRef>
        </p:style>
      </p:cxnSp>
      <p:graphicFrame>
        <p:nvGraphicFramePr>
          <p:cNvPr id="5" name="Chart 4">
            <a:extLst>
              <a:ext uri="{FF2B5EF4-FFF2-40B4-BE49-F238E27FC236}">
                <a16:creationId xmlns:a16="http://schemas.microsoft.com/office/drawing/2014/main" id="{743D1303-2081-E808-960C-E9AA327CA014}"/>
              </a:ext>
            </a:extLst>
          </p:cNvPr>
          <p:cNvGraphicFramePr/>
          <p:nvPr/>
        </p:nvGraphicFramePr>
        <p:xfrm>
          <a:off x="4991113" y="66031"/>
          <a:ext cx="3429001" cy="28434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89F7E70A-BD00-CBC3-C50F-2CDD3B2F9941}"/>
              </a:ext>
            </a:extLst>
          </p:cNvPr>
          <p:cNvGraphicFramePr/>
          <p:nvPr/>
        </p:nvGraphicFramePr>
        <p:xfrm>
          <a:off x="8155581" y="66032"/>
          <a:ext cx="3648836" cy="284342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D55A9A09-3816-8B7E-7CDA-CF5614C059D9}"/>
              </a:ext>
            </a:extLst>
          </p:cNvPr>
          <p:cNvGraphicFramePr/>
          <p:nvPr/>
        </p:nvGraphicFramePr>
        <p:xfrm>
          <a:off x="5255646" y="2906962"/>
          <a:ext cx="6121909" cy="341071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472904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2194D-B67A-B415-A5D5-2BFE8FF3A635}"/>
              </a:ext>
            </a:extLst>
          </p:cNvPr>
          <p:cNvSpPr>
            <a:spLocks noGrp="1"/>
          </p:cNvSpPr>
          <p:nvPr>
            <p:ph type="title"/>
          </p:nvPr>
        </p:nvSpPr>
        <p:spPr>
          <a:xfrm>
            <a:off x="456197" y="392079"/>
            <a:ext cx="4534915" cy="1719072"/>
          </a:xfrm>
          <a:solidFill>
            <a:schemeClr val="bg1"/>
          </a:solidFill>
        </p:spPr>
        <p:txBody>
          <a:bodyPr anchor="b">
            <a:normAutofit/>
          </a:bodyPr>
          <a:lstStyle/>
          <a:p>
            <a:pPr>
              <a:lnSpc>
                <a:spcPct val="90000"/>
              </a:lnSpc>
            </a:pPr>
            <a:r>
              <a:rPr lang="en-GB" sz="3800" b="1" dirty="0"/>
              <a:t>SDQ 2023: </a:t>
            </a:r>
            <a:br>
              <a:rPr lang="en-GB" sz="3800" b="1" dirty="0"/>
            </a:br>
            <a:r>
              <a:rPr lang="en-GB" sz="3100" b="1" dirty="0"/>
              <a:t>Secondary pupils </a:t>
            </a:r>
            <a:br>
              <a:rPr lang="en-GB" sz="3100" b="1" dirty="0"/>
            </a:br>
            <a:r>
              <a:rPr lang="en-GB" sz="3100" b="1" dirty="0"/>
              <a:t>11,611 self-reported SDQs</a:t>
            </a:r>
            <a:endParaRPr lang="en-GB" sz="3100" dirty="0"/>
          </a:p>
        </p:txBody>
      </p:sp>
      <p:sp>
        <p:nvSpPr>
          <p:cNvPr id="3" name="Content Placeholder 2">
            <a:extLst>
              <a:ext uri="{FF2B5EF4-FFF2-40B4-BE49-F238E27FC236}">
                <a16:creationId xmlns:a16="http://schemas.microsoft.com/office/drawing/2014/main" id="{C63C720C-D632-3C6D-6801-78C2CB3BD1A1}"/>
              </a:ext>
            </a:extLst>
          </p:cNvPr>
          <p:cNvSpPr>
            <a:spLocks noGrp="1"/>
          </p:cNvSpPr>
          <p:nvPr>
            <p:ph idx="1"/>
          </p:nvPr>
        </p:nvSpPr>
        <p:spPr>
          <a:xfrm>
            <a:off x="585836" y="2807768"/>
            <a:ext cx="3429000" cy="3410712"/>
          </a:xfrm>
        </p:spPr>
        <p:txBody>
          <a:bodyPr anchor="t">
            <a:normAutofit fontScale="55000" lnSpcReduction="20000"/>
          </a:bodyPr>
          <a:lstStyle/>
          <a:p>
            <a:pPr>
              <a:lnSpc>
                <a:spcPct val="100000"/>
              </a:lnSpc>
            </a:pPr>
            <a:r>
              <a:rPr lang="en-GB" sz="4800" dirty="0"/>
              <a:t>Majority of pupils scored in the ‘close to average range’ across SDQ subscales.</a:t>
            </a:r>
            <a:br>
              <a:rPr lang="en-GB" sz="4600" dirty="0"/>
            </a:br>
            <a:endParaRPr lang="en-GB" sz="4600" dirty="0"/>
          </a:p>
          <a:p>
            <a:pPr>
              <a:lnSpc>
                <a:spcPct val="100000"/>
              </a:lnSpc>
            </a:pPr>
            <a:r>
              <a:rPr lang="en-GB" sz="4800" dirty="0"/>
              <a:t>Female pupils showed higher scores across all areas compared to males (except prosocial)</a:t>
            </a:r>
          </a:p>
        </p:txBody>
      </p:sp>
      <p:cxnSp>
        <p:nvCxnSpPr>
          <p:cNvPr id="6" name="Straight Connector 5">
            <a:extLst>
              <a:ext uri="{FF2B5EF4-FFF2-40B4-BE49-F238E27FC236}">
                <a16:creationId xmlns:a16="http://schemas.microsoft.com/office/drawing/2014/main" id="{1B5624A9-65F5-B089-C7C9-C460A9BD5EBF}"/>
              </a:ext>
            </a:extLst>
          </p:cNvPr>
          <p:cNvCxnSpPr/>
          <p:nvPr/>
        </p:nvCxnSpPr>
        <p:spPr>
          <a:xfrm>
            <a:off x="456198" y="2256312"/>
            <a:ext cx="3866420" cy="0"/>
          </a:xfrm>
          <a:prstGeom prst="line">
            <a:avLst/>
          </a:prstGeom>
          <a:ln w="57150"/>
        </p:spPr>
        <p:style>
          <a:lnRef idx="1">
            <a:schemeClr val="accent1"/>
          </a:lnRef>
          <a:fillRef idx="0">
            <a:schemeClr val="accent1"/>
          </a:fillRef>
          <a:effectRef idx="0">
            <a:schemeClr val="accent1"/>
          </a:effectRef>
          <a:fontRef idx="minor">
            <a:schemeClr val="tx1"/>
          </a:fontRef>
        </p:style>
      </p:cxnSp>
      <p:graphicFrame>
        <p:nvGraphicFramePr>
          <p:cNvPr id="5" name="Chart 4">
            <a:extLst>
              <a:ext uri="{FF2B5EF4-FFF2-40B4-BE49-F238E27FC236}">
                <a16:creationId xmlns:a16="http://schemas.microsoft.com/office/drawing/2014/main" id="{743D1303-2081-E808-960C-E9AA327CA014}"/>
              </a:ext>
            </a:extLst>
          </p:cNvPr>
          <p:cNvGraphicFramePr/>
          <p:nvPr/>
        </p:nvGraphicFramePr>
        <p:xfrm>
          <a:off x="4991113" y="66031"/>
          <a:ext cx="3429001" cy="28434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89F7E70A-BD00-CBC3-C50F-2CDD3B2F9941}"/>
              </a:ext>
            </a:extLst>
          </p:cNvPr>
          <p:cNvGraphicFramePr/>
          <p:nvPr/>
        </p:nvGraphicFramePr>
        <p:xfrm>
          <a:off x="8155581" y="66032"/>
          <a:ext cx="3648836" cy="284342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D55A9A09-3816-8B7E-7CDA-CF5614C059D9}"/>
              </a:ext>
            </a:extLst>
          </p:cNvPr>
          <p:cNvGraphicFramePr/>
          <p:nvPr/>
        </p:nvGraphicFramePr>
        <p:xfrm>
          <a:off x="5255646" y="2906962"/>
          <a:ext cx="6121909" cy="341071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701229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2194D-B67A-B415-A5D5-2BFE8FF3A635}"/>
              </a:ext>
            </a:extLst>
          </p:cNvPr>
          <p:cNvSpPr>
            <a:spLocks noGrp="1"/>
          </p:cNvSpPr>
          <p:nvPr>
            <p:ph type="title"/>
          </p:nvPr>
        </p:nvSpPr>
        <p:spPr>
          <a:xfrm>
            <a:off x="456197" y="392079"/>
            <a:ext cx="4534915" cy="1719072"/>
          </a:xfrm>
          <a:solidFill>
            <a:schemeClr val="bg1"/>
          </a:solidFill>
        </p:spPr>
        <p:txBody>
          <a:bodyPr anchor="b">
            <a:normAutofit/>
          </a:bodyPr>
          <a:lstStyle/>
          <a:p>
            <a:pPr>
              <a:lnSpc>
                <a:spcPct val="90000"/>
              </a:lnSpc>
            </a:pPr>
            <a:r>
              <a:rPr lang="en-GB" sz="3800" b="1" dirty="0"/>
              <a:t>SDQ trends</a:t>
            </a:r>
            <a:br>
              <a:rPr lang="en-GB" sz="3800" dirty="0"/>
            </a:br>
            <a:endParaRPr lang="en-GB" sz="3800" dirty="0"/>
          </a:p>
        </p:txBody>
      </p:sp>
      <p:sp>
        <p:nvSpPr>
          <p:cNvPr id="3" name="Content Placeholder 2">
            <a:extLst>
              <a:ext uri="{FF2B5EF4-FFF2-40B4-BE49-F238E27FC236}">
                <a16:creationId xmlns:a16="http://schemas.microsoft.com/office/drawing/2014/main" id="{C63C720C-D632-3C6D-6801-78C2CB3BD1A1}"/>
              </a:ext>
            </a:extLst>
          </p:cNvPr>
          <p:cNvSpPr>
            <a:spLocks noGrp="1"/>
          </p:cNvSpPr>
          <p:nvPr>
            <p:ph idx="1"/>
          </p:nvPr>
        </p:nvSpPr>
        <p:spPr>
          <a:xfrm>
            <a:off x="456196" y="2674418"/>
            <a:ext cx="3582403" cy="3410712"/>
          </a:xfrm>
        </p:spPr>
        <p:txBody>
          <a:bodyPr anchor="t">
            <a:normAutofit fontScale="47500" lnSpcReduction="20000"/>
          </a:bodyPr>
          <a:lstStyle/>
          <a:p>
            <a:pPr>
              <a:lnSpc>
                <a:spcPct val="100000"/>
              </a:lnSpc>
            </a:pPr>
            <a:r>
              <a:rPr lang="en-GB" sz="4800" dirty="0"/>
              <a:t>Biggest downward shift is between 2017-2021</a:t>
            </a:r>
            <a:br>
              <a:rPr lang="en-GB" sz="4800" dirty="0"/>
            </a:br>
            <a:endParaRPr lang="en-GB" sz="4800" dirty="0"/>
          </a:p>
          <a:p>
            <a:pPr>
              <a:lnSpc>
                <a:spcPct val="100000"/>
              </a:lnSpc>
            </a:pPr>
            <a:r>
              <a:rPr lang="en-GB" sz="4800" dirty="0"/>
              <a:t>Need to consider impact of: </a:t>
            </a:r>
          </a:p>
          <a:p>
            <a:pPr>
              <a:lnSpc>
                <a:spcPct val="100000"/>
              </a:lnSpc>
            </a:pPr>
            <a:r>
              <a:rPr lang="en-GB" sz="4800" dirty="0"/>
              <a:t>- COVID19</a:t>
            </a:r>
            <a:br>
              <a:rPr lang="en-GB" sz="4800" dirty="0"/>
            </a:br>
            <a:r>
              <a:rPr lang="en-GB" sz="4800" dirty="0"/>
              <a:t>- Lockdown</a:t>
            </a:r>
            <a:br>
              <a:rPr lang="en-GB" sz="4800" dirty="0"/>
            </a:br>
            <a:r>
              <a:rPr lang="en-GB" sz="4800" dirty="0"/>
              <a:t>- School closures</a:t>
            </a:r>
          </a:p>
          <a:p>
            <a:pPr marL="0" indent="0">
              <a:lnSpc>
                <a:spcPct val="100000"/>
              </a:lnSpc>
              <a:buNone/>
            </a:pPr>
            <a:br>
              <a:rPr lang="en-GB" sz="4600" dirty="0"/>
            </a:br>
            <a:endParaRPr lang="en-GB" sz="4600" dirty="0"/>
          </a:p>
        </p:txBody>
      </p:sp>
      <p:cxnSp>
        <p:nvCxnSpPr>
          <p:cNvPr id="6" name="Straight Connector 5">
            <a:extLst>
              <a:ext uri="{FF2B5EF4-FFF2-40B4-BE49-F238E27FC236}">
                <a16:creationId xmlns:a16="http://schemas.microsoft.com/office/drawing/2014/main" id="{1B5624A9-65F5-B089-C7C9-C460A9BD5EBF}"/>
              </a:ext>
            </a:extLst>
          </p:cNvPr>
          <p:cNvCxnSpPr/>
          <p:nvPr/>
        </p:nvCxnSpPr>
        <p:spPr>
          <a:xfrm>
            <a:off x="456198" y="2256312"/>
            <a:ext cx="3866420"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4" name="Picture 2">
            <a:extLst>
              <a:ext uri="{FF2B5EF4-FFF2-40B4-BE49-F238E27FC236}">
                <a16:creationId xmlns:a16="http://schemas.microsoft.com/office/drawing/2014/main" id="{D458BC4C-816B-7081-B64D-F68C28A916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6600" y="870695"/>
            <a:ext cx="7830932" cy="486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9862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2"/>
                </a:solidFill>
              </a:rPr>
              <a:t>Whole-School Analysis &amp; Planning </a:t>
            </a:r>
          </a:p>
        </p:txBody>
      </p:sp>
      <p:pic>
        <p:nvPicPr>
          <p:cNvPr id="4" name="Content Placeholder 3">
            <a:extLst>
              <a:ext uri="{FF2B5EF4-FFF2-40B4-BE49-F238E27FC236}">
                <a16:creationId xmlns:a16="http://schemas.microsoft.com/office/drawing/2014/main" id="{D422FF2F-73B1-45A6-A337-AC697325C5A3}"/>
              </a:ext>
            </a:extLst>
          </p:cNvPr>
          <p:cNvPicPr>
            <a:picLocks noGrp="1" noChangeAspect="1"/>
          </p:cNvPicPr>
          <p:nvPr>
            <p:ph idx="1"/>
          </p:nvPr>
        </p:nvPicPr>
        <p:blipFill>
          <a:blip r:embed="rId3"/>
          <a:stretch>
            <a:fillRect/>
          </a:stretch>
        </p:blipFill>
        <p:spPr>
          <a:xfrm>
            <a:off x="513567" y="1853852"/>
            <a:ext cx="11520670" cy="4346532"/>
          </a:xfrm>
          <a:prstGeom prst="rect">
            <a:avLst/>
          </a:prstGeom>
        </p:spPr>
      </p:pic>
    </p:spTree>
    <p:extLst>
      <p:ext uri="{BB962C8B-B14F-4D97-AF65-F5344CB8AC3E}">
        <p14:creationId xmlns:p14="http://schemas.microsoft.com/office/powerpoint/2010/main" val="1811358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2"/>
                </a:solidFill>
              </a:rPr>
              <a:t>Whole-School Analysis &amp; Planning </a:t>
            </a:r>
          </a:p>
        </p:txBody>
      </p:sp>
      <p:pic>
        <p:nvPicPr>
          <p:cNvPr id="8" name="Picture 7">
            <a:extLst>
              <a:ext uri="{FF2B5EF4-FFF2-40B4-BE49-F238E27FC236}">
                <a16:creationId xmlns:a16="http://schemas.microsoft.com/office/drawing/2014/main" id="{379E4084-BB9E-5102-99F5-2C5D8CF008C2}"/>
              </a:ext>
            </a:extLst>
          </p:cNvPr>
          <p:cNvPicPr>
            <a:picLocks noChangeAspect="1"/>
          </p:cNvPicPr>
          <p:nvPr/>
        </p:nvPicPr>
        <p:blipFill>
          <a:blip r:embed="rId3"/>
          <a:stretch>
            <a:fillRect/>
          </a:stretch>
        </p:blipFill>
        <p:spPr>
          <a:xfrm>
            <a:off x="141721" y="1951116"/>
            <a:ext cx="11969518" cy="4188979"/>
          </a:xfrm>
          <a:prstGeom prst="rect">
            <a:avLst/>
          </a:prstGeom>
        </p:spPr>
      </p:pic>
    </p:spTree>
    <p:extLst>
      <p:ext uri="{BB962C8B-B14F-4D97-AF65-F5344CB8AC3E}">
        <p14:creationId xmlns:p14="http://schemas.microsoft.com/office/powerpoint/2010/main" val="101920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5CAFD7C9-5A72-41CB-A03A-CB741D6FC47C}"/>
              </a:ext>
            </a:extLst>
          </p:cNvPr>
          <p:cNvSpPr>
            <a:spLocks noGrp="1"/>
          </p:cNvSpPr>
          <p:nvPr>
            <p:ph type="title"/>
          </p:nvPr>
        </p:nvSpPr>
        <p:spPr>
          <a:xfrm>
            <a:off x="477078" y="516836"/>
            <a:ext cx="3100136" cy="1960234"/>
          </a:xfrm>
        </p:spPr>
        <p:txBody>
          <a:bodyPr>
            <a:normAutofit/>
          </a:bodyPr>
          <a:lstStyle/>
          <a:p>
            <a:r>
              <a:rPr lang="en-GB" sz="2800" dirty="0">
                <a:solidFill>
                  <a:srgbClr val="394650"/>
                </a:solidFill>
              </a:rPr>
              <a:t>Health and Wellbeing</a:t>
            </a:r>
            <a:br>
              <a:rPr lang="en-GB" sz="2800" dirty="0">
                <a:solidFill>
                  <a:srgbClr val="394650"/>
                </a:solidFill>
              </a:rPr>
            </a:br>
            <a:r>
              <a:rPr lang="en-GB" sz="2800" dirty="0">
                <a:solidFill>
                  <a:srgbClr val="394650"/>
                </a:solidFill>
              </a:rPr>
              <a:t>Services that can support you (Ed </a:t>
            </a:r>
            <a:r>
              <a:rPr lang="en-GB" sz="2800" dirty="0" err="1">
                <a:solidFill>
                  <a:srgbClr val="394650"/>
                </a:solidFill>
              </a:rPr>
              <a:t>Psy</a:t>
            </a:r>
            <a:r>
              <a:rPr lang="en-GB" sz="2800" dirty="0">
                <a:solidFill>
                  <a:srgbClr val="394650"/>
                </a:solidFill>
              </a:rPr>
              <a:t>)</a:t>
            </a:r>
          </a:p>
        </p:txBody>
      </p:sp>
      <p:cxnSp>
        <p:nvCxnSpPr>
          <p:cNvPr id="35" name="Straight Connector 34">
            <a:extLst>
              <a:ext uri="{FF2B5EF4-FFF2-40B4-BE49-F238E27FC236}">
                <a16:creationId xmlns:a16="http://schemas.microsoft.com/office/drawing/2014/main" id="{5A0A5CF6-407C-4691-8122-49DF69D002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0927" y="2633962"/>
            <a:ext cx="27432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2" name="Content Placeholder 1">
            <a:extLst>
              <a:ext uri="{FF2B5EF4-FFF2-40B4-BE49-F238E27FC236}">
                <a16:creationId xmlns:a16="http://schemas.microsoft.com/office/drawing/2014/main" id="{F28DE6AD-9204-0A04-D64B-A7A5D4388CDF}"/>
              </a:ext>
            </a:extLst>
          </p:cNvPr>
          <p:cNvSpPr>
            <a:spLocks noGrp="1"/>
          </p:cNvSpPr>
          <p:nvPr>
            <p:ph idx="1"/>
          </p:nvPr>
        </p:nvSpPr>
        <p:spPr>
          <a:xfrm>
            <a:off x="492371" y="2790855"/>
            <a:ext cx="3084844" cy="3311766"/>
          </a:xfrm>
        </p:spPr>
        <p:txBody>
          <a:bodyPr vert="horz" lIns="0" tIns="45720" rIns="0" bIns="45720" rtlCol="0">
            <a:normAutofit/>
          </a:bodyPr>
          <a:lstStyle/>
          <a:p>
            <a:endParaRPr lang="en-GB" sz="1600">
              <a:highlight>
                <a:srgbClr val="FFFF00"/>
              </a:highlight>
              <a:cs typeface="Calibri"/>
            </a:endParaRPr>
          </a:p>
          <a:p>
            <a:endParaRPr lang="en-GB" sz="1600"/>
          </a:p>
        </p:txBody>
      </p:sp>
      <p:pic>
        <p:nvPicPr>
          <p:cNvPr id="25" name="Picture 24" descr="A road with white markings and black text&#10;&#10;Description automatically generated">
            <a:extLst>
              <a:ext uri="{FF2B5EF4-FFF2-40B4-BE49-F238E27FC236}">
                <a16:creationId xmlns:a16="http://schemas.microsoft.com/office/drawing/2014/main" id="{96FBD5B2-D304-68AB-41D4-A18D30DA9411}"/>
              </a:ext>
            </a:extLst>
          </p:cNvPr>
          <p:cNvPicPr>
            <a:picLocks noChangeAspect="1"/>
          </p:cNvPicPr>
          <p:nvPr/>
        </p:nvPicPr>
        <p:blipFill rotWithShape="1">
          <a:blip r:embed="rId3"/>
          <a:srcRect r="25192" b="1"/>
          <a:stretch/>
        </p:blipFill>
        <p:spPr>
          <a:xfrm>
            <a:off x="3340752" y="-13845"/>
            <a:ext cx="8831708" cy="6857990"/>
          </a:xfrm>
          <a:prstGeom prst="rect">
            <a:avLst/>
          </a:prstGeom>
        </p:spPr>
      </p:pic>
      <p:sp>
        <p:nvSpPr>
          <p:cNvPr id="14" name="TextBox 13">
            <a:extLst>
              <a:ext uri="{FF2B5EF4-FFF2-40B4-BE49-F238E27FC236}">
                <a16:creationId xmlns:a16="http://schemas.microsoft.com/office/drawing/2014/main" id="{5B23CAB6-4D84-40C8-A1B0-E855CEB4F713}"/>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752BE8C9-4529-4820-89F3-1AFC0B4FEEA1}"/>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1A268E12-CF6E-FD2A-0A95-D11A555A288F}"/>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A61616A6-C334-66D1-E6EB-33C3C72ED957}"/>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7679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AFD7C9-5A72-41CB-A03A-CB741D6FC47C}"/>
              </a:ext>
            </a:extLst>
          </p:cNvPr>
          <p:cNvSpPr>
            <a:spLocks noGrp="1"/>
          </p:cNvSpPr>
          <p:nvPr>
            <p:ph type="title"/>
          </p:nvPr>
        </p:nvSpPr>
        <p:spPr/>
        <p:txBody>
          <a:bodyPr>
            <a:normAutofit/>
          </a:bodyPr>
          <a:lstStyle/>
          <a:p>
            <a:r>
              <a:rPr lang="en-GB" dirty="0"/>
              <a:t>Summary</a:t>
            </a:r>
          </a:p>
        </p:txBody>
      </p:sp>
      <p:sp>
        <p:nvSpPr>
          <p:cNvPr id="2" name="Content Placeholder 1">
            <a:extLst>
              <a:ext uri="{FF2B5EF4-FFF2-40B4-BE49-F238E27FC236}">
                <a16:creationId xmlns:a16="http://schemas.microsoft.com/office/drawing/2014/main" id="{F28DE6AD-9204-0A04-D64B-A7A5D4388CDF}"/>
              </a:ext>
            </a:extLst>
          </p:cNvPr>
          <p:cNvSpPr>
            <a:spLocks noGrp="1"/>
          </p:cNvSpPr>
          <p:nvPr>
            <p:ph idx="1"/>
          </p:nvPr>
        </p:nvSpPr>
        <p:spPr>
          <a:xfrm>
            <a:off x="479763" y="2031038"/>
            <a:ext cx="10675917" cy="3941137"/>
          </a:xfrm>
        </p:spPr>
        <p:txBody>
          <a:bodyPr>
            <a:normAutofit/>
          </a:bodyPr>
          <a:lstStyle/>
          <a:p>
            <a:pPr>
              <a:buFont typeface="Wingdings" panose="05000000000000000000" pitchFamily="2" charset="2"/>
              <a:buChar char="v"/>
            </a:pPr>
            <a:r>
              <a:rPr lang="en-GB" sz="3200" dirty="0"/>
              <a:t>SDQ data can be used to compare over time</a:t>
            </a:r>
          </a:p>
          <a:p>
            <a:pPr>
              <a:buFont typeface="Wingdings" panose="05000000000000000000" pitchFamily="2" charset="2"/>
              <a:buChar char="v"/>
            </a:pPr>
            <a:r>
              <a:rPr lang="en-GB" sz="3200" dirty="0"/>
              <a:t>Data can help identify potential trends re HWB?</a:t>
            </a:r>
          </a:p>
          <a:p>
            <a:pPr>
              <a:buFont typeface="Wingdings" panose="05000000000000000000" pitchFamily="2" charset="2"/>
              <a:buChar char="v"/>
            </a:pPr>
            <a:r>
              <a:rPr lang="en-GB" sz="3200" dirty="0"/>
              <a:t>Data can be explored at different levels:</a:t>
            </a:r>
            <a:endParaRPr lang="en-GB" sz="2800" dirty="0"/>
          </a:p>
          <a:p>
            <a:pPr lvl="1">
              <a:buFont typeface="Wingdings" panose="05000000000000000000" pitchFamily="2" charset="2"/>
              <a:buChar char="v"/>
            </a:pPr>
            <a:r>
              <a:rPr lang="en-GB" sz="2400" dirty="0"/>
              <a:t>Large group – school / cluster</a:t>
            </a:r>
          </a:p>
          <a:p>
            <a:pPr lvl="1">
              <a:buFont typeface="Wingdings" panose="05000000000000000000" pitchFamily="2" charset="2"/>
              <a:buChar char="v"/>
            </a:pPr>
            <a:r>
              <a:rPr lang="en-GB" sz="2400" dirty="0"/>
              <a:t>Small group – classes, class groups, predefined groups (e.g., nurture group pupils)</a:t>
            </a:r>
          </a:p>
          <a:p>
            <a:pPr lvl="1">
              <a:buFont typeface="Wingdings" panose="05000000000000000000" pitchFamily="2" charset="2"/>
              <a:buChar char="v"/>
            </a:pPr>
            <a:r>
              <a:rPr lang="en-GB" sz="2400" dirty="0"/>
              <a:t>Individual level</a:t>
            </a:r>
            <a:endParaRPr lang="en-GB" sz="2800" dirty="0"/>
          </a:p>
          <a:p>
            <a:pPr>
              <a:buFont typeface="Wingdings" panose="05000000000000000000" pitchFamily="2" charset="2"/>
              <a:buChar char="v"/>
            </a:pPr>
            <a:r>
              <a:rPr lang="en-GB" sz="3200" dirty="0"/>
              <a:t> What next? NLC considering doing survey again</a:t>
            </a:r>
          </a:p>
          <a:p>
            <a:pPr>
              <a:buFont typeface="Wingdings" panose="05000000000000000000" pitchFamily="2" charset="2"/>
              <a:buChar char="v"/>
            </a:pPr>
            <a:endParaRPr lang="en-GB" sz="2400" dirty="0"/>
          </a:p>
          <a:p>
            <a:pPr>
              <a:buFont typeface="Wingdings" panose="05000000000000000000" pitchFamily="2" charset="2"/>
              <a:buChar char="v"/>
            </a:pPr>
            <a:endParaRPr lang="en-GB" sz="2400" dirty="0"/>
          </a:p>
          <a:p>
            <a:pPr lvl="1">
              <a:buFont typeface="Wingdings" panose="05000000000000000000" pitchFamily="2" charset="2"/>
              <a:buChar char="v"/>
            </a:pPr>
            <a:endParaRPr lang="en-GB" sz="2000" dirty="0"/>
          </a:p>
        </p:txBody>
      </p:sp>
    </p:spTree>
    <p:extLst>
      <p:ext uri="{BB962C8B-B14F-4D97-AF65-F5344CB8AC3E}">
        <p14:creationId xmlns:p14="http://schemas.microsoft.com/office/powerpoint/2010/main" val="3650601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a:t>Be Well Survey</a:t>
            </a:r>
          </a:p>
        </p:txBody>
      </p:sp>
      <p:sp>
        <p:nvSpPr>
          <p:cNvPr id="3" name="Subtitle 2"/>
          <p:cNvSpPr>
            <a:spLocks noGrp="1"/>
          </p:cNvSpPr>
          <p:nvPr>
            <p:ph type="subTitle" idx="1"/>
          </p:nvPr>
        </p:nvSpPr>
        <p:spPr/>
        <p:txBody>
          <a:bodyPr>
            <a:normAutofit/>
          </a:bodyPr>
          <a:lstStyle/>
          <a:p>
            <a:r>
              <a:rPr lang="en-GB" dirty="0"/>
              <a:t>Developed with Barrhead High School</a:t>
            </a:r>
          </a:p>
        </p:txBody>
      </p:sp>
    </p:spTree>
    <p:extLst>
      <p:ext uri="{BB962C8B-B14F-4D97-AF65-F5344CB8AC3E}">
        <p14:creationId xmlns:p14="http://schemas.microsoft.com/office/powerpoint/2010/main" val="1421463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Rationale</a:t>
            </a:r>
          </a:p>
        </p:txBody>
      </p:sp>
      <p:sp>
        <p:nvSpPr>
          <p:cNvPr id="3" name="Content Placeholder 2"/>
          <p:cNvSpPr>
            <a:spLocks noGrp="1"/>
          </p:cNvSpPr>
          <p:nvPr>
            <p:ph idx="1"/>
          </p:nvPr>
        </p:nvSpPr>
        <p:spPr/>
        <p:txBody>
          <a:bodyPr/>
          <a:lstStyle/>
          <a:p>
            <a:r>
              <a:rPr lang="en-GB" dirty="0"/>
              <a:t>All schools have been tasked with tracking and reporting on the wellbeing of children and young people.</a:t>
            </a:r>
          </a:p>
          <a:p>
            <a:r>
              <a:rPr lang="en-GB" dirty="0"/>
              <a:t>The survey does not ‘measure’ wellbeing, as it is not a scale, but it does offer insight into how children and young people feel about their wellbeing, how resilient they are likely to be, and whether they feel a sense of belonging in their school.</a:t>
            </a:r>
          </a:p>
          <a:p>
            <a:r>
              <a:rPr lang="en-GB" dirty="0"/>
              <a:t>These insights are helpful as wellbeing, resilience and belonging are connected to how included, engaged and involved children and young people are, and can predict how likely they are to achieve their potential during the school years and beyond.</a:t>
            </a:r>
          </a:p>
          <a:p>
            <a:r>
              <a:rPr lang="en-GB" dirty="0"/>
              <a:t>This survey was developed so that practitioners within schools can explore the views of their students and analyse the results to understand how they can respond at a whole school and individual level.</a:t>
            </a:r>
          </a:p>
          <a:p>
            <a:endParaRPr lang="en-GB" dirty="0">
              <a:effectLst/>
            </a:endParaRPr>
          </a:p>
        </p:txBody>
      </p:sp>
    </p:spTree>
    <p:extLst>
      <p:ext uri="{BB962C8B-B14F-4D97-AF65-F5344CB8AC3E}">
        <p14:creationId xmlns:p14="http://schemas.microsoft.com/office/powerpoint/2010/main" val="2950632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Background</a:t>
            </a:r>
          </a:p>
        </p:txBody>
      </p:sp>
      <p:sp>
        <p:nvSpPr>
          <p:cNvPr id="3" name="Content Placeholder 2"/>
          <p:cNvSpPr>
            <a:spLocks noGrp="1"/>
          </p:cNvSpPr>
          <p:nvPr>
            <p:ph idx="1"/>
          </p:nvPr>
        </p:nvSpPr>
        <p:spPr/>
        <p:txBody>
          <a:bodyPr/>
          <a:lstStyle/>
          <a:p>
            <a:r>
              <a:rPr lang="en-GB" dirty="0"/>
              <a:t>School Aims:</a:t>
            </a:r>
          </a:p>
          <a:p>
            <a:r>
              <a:rPr lang="en-GB" dirty="0"/>
              <a:t>Need to look at how to track health and wellbeing at a whole school level.</a:t>
            </a:r>
          </a:p>
          <a:p>
            <a:r>
              <a:rPr lang="en-GB" dirty="0"/>
              <a:t>Looking to find out key information about the school population by year group and as a collective</a:t>
            </a:r>
          </a:p>
          <a:p>
            <a:r>
              <a:rPr lang="en-GB" dirty="0"/>
              <a:t>Areas of interest established as SHANARRI, resilience, school connectedness</a:t>
            </a:r>
          </a:p>
          <a:p>
            <a:r>
              <a:rPr lang="en-GB" dirty="0"/>
              <a:t>So what?  What can the school do to respond across levels – Universal, Targeted and Intensive</a:t>
            </a:r>
          </a:p>
        </p:txBody>
      </p:sp>
    </p:spTree>
    <p:extLst>
      <p:ext uri="{BB962C8B-B14F-4D97-AF65-F5344CB8AC3E}">
        <p14:creationId xmlns:p14="http://schemas.microsoft.com/office/powerpoint/2010/main" val="3929585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Overview</a:t>
            </a:r>
          </a:p>
        </p:txBody>
      </p:sp>
      <p:sp>
        <p:nvSpPr>
          <p:cNvPr id="3" name="Content Placeholder 2"/>
          <p:cNvSpPr>
            <a:spLocks noGrp="1"/>
          </p:cNvSpPr>
          <p:nvPr>
            <p:ph idx="1"/>
          </p:nvPr>
        </p:nvSpPr>
        <p:spPr/>
        <p:txBody>
          <a:bodyPr/>
          <a:lstStyle/>
          <a:p>
            <a:r>
              <a:rPr lang="en-GB" dirty="0"/>
              <a:t>Overview of the work being undertaken in North Lanarkshire and East Renfrewshire</a:t>
            </a:r>
          </a:p>
          <a:p>
            <a:endParaRPr lang="en-GB" dirty="0"/>
          </a:p>
          <a:p>
            <a:r>
              <a:rPr lang="en-GB" dirty="0"/>
              <a:t>Group Discussion</a:t>
            </a:r>
          </a:p>
          <a:p>
            <a:endParaRPr lang="en-GB" dirty="0"/>
          </a:p>
          <a:p>
            <a:r>
              <a:rPr lang="en-GB" dirty="0"/>
              <a:t>Group Feedback</a:t>
            </a:r>
          </a:p>
        </p:txBody>
      </p:sp>
    </p:spTree>
    <p:extLst>
      <p:ext uri="{BB962C8B-B14F-4D97-AF65-F5344CB8AC3E}">
        <p14:creationId xmlns:p14="http://schemas.microsoft.com/office/powerpoint/2010/main" val="896084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we looked at</a:t>
            </a:r>
          </a:p>
        </p:txBody>
      </p:sp>
      <p:sp>
        <p:nvSpPr>
          <p:cNvPr id="3" name="Content Placeholder 2"/>
          <p:cNvSpPr>
            <a:spLocks noGrp="1"/>
          </p:cNvSpPr>
          <p:nvPr>
            <p:ph idx="1"/>
          </p:nvPr>
        </p:nvSpPr>
        <p:spPr/>
        <p:txBody>
          <a:bodyPr>
            <a:normAutofit/>
          </a:bodyPr>
          <a:lstStyle/>
          <a:p>
            <a:r>
              <a:rPr lang="en-GB" dirty="0"/>
              <a:t>Glasgow Wellbeing Profile</a:t>
            </a:r>
          </a:p>
          <a:p>
            <a:r>
              <a:rPr lang="en-GB" dirty="0"/>
              <a:t>Resiliency Scale for Children and Adolescents</a:t>
            </a:r>
          </a:p>
          <a:p>
            <a:r>
              <a:rPr lang="en-GB" dirty="0"/>
              <a:t>Spence Anxiety Scales</a:t>
            </a:r>
          </a:p>
          <a:p>
            <a:r>
              <a:rPr lang="en-GB" dirty="0"/>
              <a:t>Strengths and Difficulties Questionnaire</a:t>
            </a:r>
          </a:p>
          <a:p>
            <a:r>
              <a:rPr lang="en-GB" dirty="0"/>
              <a:t>Basic healthy lifestyle questions</a:t>
            </a:r>
          </a:p>
          <a:p>
            <a:endParaRPr lang="en-GB" dirty="0"/>
          </a:p>
        </p:txBody>
      </p:sp>
    </p:spTree>
    <p:extLst>
      <p:ext uri="{BB962C8B-B14F-4D97-AF65-F5344CB8AC3E}">
        <p14:creationId xmlns:p14="http://schemas.microsoft.com/office/powerpoint/2010/main" val="2655737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Psychological Wellbeing (</a:t>
            </a:r>
            <a:r>
              <a:rPr lang="en-GB" dirty="0" err="1"/>
              <a:t>Ryff</a:t>
            </a:r>
            <a:r>
              <a:rPr lang="en-GB" dirty="0"/>
              <a:t>, 2007)</a:t>
            </a:r>
          </a:p>
        </p:txBody>
      </p:sp>
      <p:sp>
        <p:nvSpPr>
          <p:cNvPr id="5" name="Content Placeholder 4"/>
          <p:cNvSpPr>
            <a:spLocks noGrp="1"/>
          </p:cNvSpPr>
          <p:nvPr>
            <p:ph idx="1"/>
          </p:nvPr>
        </p:nvSpPr>
        <p:spPr/>
        <p:txBody>
          <a:bodyPr/>
          <a:lstStyle/>
          <a:p>
            <a:r>
              <a:rPr lang="en-GB" sz="2400" dirty="0"/>
              <a:t>Created a scale for adults using six constructs relating to self-actualisation:</a:t>
            </a:r>
          </a:p>
          <a:p>
            <a:pPr lvl="1"/>
            <a:r>
              <a:rPr lang="en-GB" sz="2000" dirty="0"/>
              <a:t>Autonomy</a:t>
            </a:r>
          </a:p>
          <a:p>
            <a:pPr lvl="1"/>
            <a:r>
              <a:rPr lang="en-GB" sz="2000" dirty="0"/>
              <a:t>Personal growth</a:t>
            </a:r>
          </a:p>
          <a:p>
            <a:pPr lvl="1"/>
            <a:r>
              <a:rPr lang="en-GB" sz="2000" dirty="0"/>
              <a:t>Purpose in life</a:t>
            </a:r>
          </a:p>
          <a:p>
            <a:pPr lvl="1"/>
            <a:r>
              <a:rPr lang="en-GB" sz="2000" dirty="0"/>
              <a:t>Self acceptance</a:t>
            </a:r>
          </a:p>
          <a:p>
            <a:pPr lvl="1"/>
            <a:r>
              <a:rPr lang="en-GB" sz="2000" dirty="0"/>
              <a:t>Mastery</a:t>
            </a:r>
          </a:p>
          <a:p>
            <a:pPr lvl="1"/>
            <a:r>
              <a:rPr lang="en-GB" sz="2000" dirty="0"/>
              <a:t>Positive connections to others</a:t>
            </a:r>
          </a:p>
        </p:txBody>
      </p:sp>
    </p:spTree>
    <p:extLst>
      <p:ext uri="{BB962C8B-B14F-4D97-AF65-F5344CB8AC3E}">
        <p14:creationId xmlns:p14="http://schemas.microsoft.com/office/powerpoint/2010/main" val="3271868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Glasgow Motivation and Wellbeing Profile</a:t>
            </a:r>
          </a:p>
        </p:txBody>
      </p:sp>
      <p:sp>
        <p:nvSpPr>
          <p:cNvPr id="3" name="Content Placeholder 2"/>
          <p:cNvSpPr>
            <a:spLocks noGrp="1"/>
          </p:cNvSpPr>
          <p:nvPr>
            <p:ph sz="half" idx="1"/>
          </p:nvPr>
        </p:nvSpPr>
        <p:spPr/>
        <p:txBody>
          <a:bodyPr>
            <a:normAutofit fontScale="70000" lnSpcReduction="20000"/>
          </a:bodyPr>
          <a:lstStyle/>
          <a:p>
            <a:r>
              <a:rPr lang="en-GB" dirty="0">
                <a:solidFill>
                  <a:srgbClr val="00B050"/>
                </a:solidFill>
              </a:rPr>
              <a:t>1. I like this school</a:t>
            </a:r>
          </a:p>
          <a:p>
            <a:r>
              <a:rPr lang="en-GB" dirty="0">
                <a:solidFill>
                  <a:srgbClr val="00B050"/>
                </a:solidFill>
              </a:rPr>
              <a:t>2. I work hard in this school</a:t>
            </a:r>
          </a:p>
          <a:p>
            <a:r>
              <a:rPr lang="en-GB" dirty="0">
                <a:solidFill>
                  <a:srgbClr val="00B050"/>
                </a:solidFill>
              </a:rPr>
              <a:t>3. I am good at working with others</a:t>
            </a:r>
          </a:p>
          <a:p>
            <a:r>
              <a:rPr lang="en-GB" dirty="0">
                <a:solidFill>
                  <a:srgbClr val="FF0000"/>
                </a:solidFill>
              </a:rPr>
              <a:t>4. I like being chosen to do things in school</a:t>
            </a:r>
          </a:p>
          <a:p>
            <a:r>
              <a:rPr lang="en-GB" dirty="0">
                <a:solidFill>
                  <a:srgbClr val="FF0000"/>
                </a:solidFill>
              </a:rPr>
              <a:t>5. Other pupils look out for me in school / make sure I am feeling ok</a:t>
            </a:r>
          </a:p>
          <a:p>
            <a:r>
              <a:rPr lang="en-GB" dirty="0">
                <a:solidFill>
                  <a:srgbClr val="00B050"/>
                </a:solidFill>
              </a:rPr>
              <a:t>6. I have friends in this school</a:t>
            </a:r>
          </a:p>
          <a:p>
            <a:r>
              <a:rPr lang="en-GB" dirty="0">
                <a:solidFill>
                  <a:srgbClr val="00B050"/>
                </a:solidFill>
              </a:rPr>
              <a:t>7. I am proud of the work I do in school / my work is good</a:t>
            </a:r>
          </a:p>
          <a:p>
            <a:r>
              <a:rPr lang="en-GB" dirty="0">
                <a:solidFill>
                  <a:srgbClr val="FF0000"/>
                </a:solidFill>
              </a:rPr>
              <a:t>8. I wait my turn</a:t>
            </a:r>
          </a:p>
          <a:p>
            <a:r>
              <a:rPr lang="en-GB" dirty="0">
                <a:solidFill>
                  <a:srgbClr val="FF0000"/>
                </a:solidFill>
              </a:rPr>
              <a:t>9. I can stand up for myself in school</a:t>
            </a:r>
          </a:p>
          <a:p>
            <a:r>
              <a:rPr lang="en-GB" dirty="0">
                <a:solidFill>
                  <a:srgbClr val="00B050"/>
                </a:solidFill>
              </a:rPr>
              <a:t>10. Adults look out for me in school / make sure I am feeling ok</a:t>
            </a:r>
          </a:p>
        </p:txBody>
      </p:sp>
      <p:sp>
        <p:nvSpPr>
          <p:cNvPr id="5" name="Content Placeholder 4"/>
          <p:cNvSpPr>
            <a:spLocks noGrp="1"/>
          </p:cNvSpPr>
          <p:nvPr>
            <p:ph sz="half" idx="2"/>
          </p:nvPr>
        </p:nvSpPr>
        <p:spPr/>
        <p:txBody>
          <a:bodyPr>
            <a:normAutofit fontScale="70000" lnSpcReduction="20000"/>
          </a:bodyPr>
          <a:lstStyle/>
          <a:p>
            <a:r>
              <a:rPr lang="en-GB" dirty="0">
                <a:solidFill>
                  <a:srgbClr val="00B050"/>
                </a:solidFill>
              </a:rPr>
              <a:t>11. People help me if I am upset in school</a:t>
            </a:r>
          </a:p>
          <a:p>
            <a:r>
              <a:rPr lang="en-GB" dirty="0">
                <a:solidFill>
                  <a:srgbClr val="00B050"/>
                </a:solidFill>
              </a:rPr>
              <a:t>12. People tell me what I am good at</a:t>
            </a:r>
          </a:p>
          <a:p>
            <a:r>
              <a:rPr lang="en-GB" dirty="0">
                <a:solidFill>
                  <a:srgbClr val="00B050"/>
                </a:solidFill>
              </a:rPr>
              <a:t>13. I follow the school rules</a:t>
            </a:r>
          </a:p>
          <a:p>
            <a:r>
              <a:rPr lang="en-GB" dirty="0">
                <a:solidFill>
                  <a:srgbClr val="FF0000"/>
                </a:solidFill>
              </a:rPr>
              <a:t>14. People listen to me in school </a:t>
            </a:r>
            <a:r>
              <a:rPr lang="en-GB" dirty="0">
                <a:solidFill>
                  <a:srgbClr val="00B050"/>
                </a:solidFill>
              </a:rPr>
              <a:t>**rights are respected</a:t>
            </a:r>
          </a:p>
          <a:p>
            <a:r>
              <a:rPr lang="en-GB" dirty="0">
                <a:solidFill>
                  <a:srgbClr val="00B050"/>
                </a:solidFill>
              </a:rPr>
              <a:t>15. I feel safe in school</a:t>
            </a:r>
          </a:p>
          <a:p>
            <a:r>
              <a:rPr lang="en-GB" dirty="0">
                <a:solidFill>
                  <a:srgbClr val="00B050"/>
                </a:solidFill>
              </a:rPr>
              <a:t>16. I belong to this school / I feel important to this school</a:t>
            </a:r>
          </a:p>
          <a:p>
            <a:r>
              <a:rPr lang="en-GB" dirty="0">
                <a:solidFill>
                  <a:srgbClr val="00B050"/>
                </a:solidFill>
              </a:rPr>
              <a:t>17. I keep trying even if the work is hard</a:t>
            </a:r>
          </a:p>
          <a:p>
            <a:r>
              <a:rPr lang="en-GB" dirty="0">
                <a:solidFill>
                  <a:srgbClr val="FF0000"/>
                </a:solidFill>
              </a:rPr>
              <a:t>18. I stay calm when I am told ‘no’ </a:t>
            </a:r>
            <a:r>
              <a:rPr lang="en-GB" dirty="0">
                <a:solidFill>
                  <a:srgbClr val="00B050"/>
                </a:solidFill>
              </a:rPr>
              <a:t>**can cope with being upset / manage emotions</a:t>
            </a:r>
          </a:p>
          <a:p>
            <a:r>
              <a:rPr lang="en-GB" dirty="0">
                <a:solidFill>
                  <a:srgbClr val="FF0000"/>
                </a:solidFill>
              </a:rPr>
              <a:t>19. I would complain if I felt picked on by anyone in school</a:t>
            </a:r>
          </a:p>
          <a:p>
            <a:r>
              <a:rPr lang="en-GB" dirty="0">
                <a:solidFill>
                  <a:srgbClr val="00B050"/>
                </a:solidFill>
              </a:rPr>
              <a:t>20. I feel good about myself in school</a:t>
            </a:r>
          </a:p>
          <a:p>
            <a:endParaRPr lang="en-GB" dirty="0"/>
          </a:p>
        </p:txBody>
      </p:sp>
    </p:spTree>
    <p:extLst>
      <p:ext uri="{BB962C8B-B14F-4D97-AF65-F5344CB8AC3E}">
        <p14:creationId xmlns:p14="http://schemas.microsoft.com/office/powerpoint/2010/main" val="42297528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Self Determination Theory </a:t>
            </a:r>
            <a:r>
              <a:rPr lang="en-GB" sz="3600" dirty="0"/>
              <a:t>(Ryan and </a:t>
            </a:r>
            <a:r>
              <a:rPr lang="en-GB" sz="3600" dirty="0" err="1"/>
              <a:t>Deci</a:t>
            </a:r>
            <a:r>
              <a:rPr lang="en-GB" sz="3600" dirty="0"/>
              <a:t> 2017)</a:t>
            </a:r>
            <a:endParaRPr lang="en-GB" dirty="0"/>
          </a:p>
        </p:txBody>
      </p:sp>
      <p:sp>
        <p:nvSpPr>
          <p:cNvPr id="3" name="Content Placeholder 2"/>
          <p:cNvSpPr>
            <a:spLocks noGrp="1"/>
          </p:cNvSpPr>
          <p:nvPr>
            <p:ph idx="1"/>
          </p:nvPr>
        </p:nvSpPr>
        <p:spPr/>
        <p:txBody>
          <a:bodyPr/>
          <a:lstStyle/>
          <a:p>
            <a:r>
              <a:rPr lang="en-GB" dirty="0">
                <a:solidFill>
                  <a:srgbClr val="0070C0"/>
                </a:solidFill>
              </a:rPr>
              <a:t>Autonomy </a:t>
            </a:r>
            <a:r>
              <a:rPr lang="en-GB" dirty="0"/>
              <a:t>(having a choice, and being able to be yourself)</a:t>
            </a:r>
          </a:p>
          <a:p>
            <a:r>
              <a:rPr lang="en-GB" dirty="0">
                <a:solidFill>
                  <a:srgbClr val="0070C0"/>
                </a:solidFill>
              </a:rPr>
              <a:t>Competence</a:t>
            </a:r>
            <a:r>
              <a:rPr lang="en-GB" dirty="0">
                <a:solidFill>
                  <a:schemeClr val="accent2">
                    <a:lumMod val="75000"/>
                  </a:schemeClr>
                </a:solidFill>
              </a:rPr>
              <a:t> </a:t>
            </a:r>
            <a:r>
              <a:rPr lang="en-GB" dirty="0"/>
              <a:t>(feeling effective at one’s activities)</a:t>
            </a:r>
          </a:p>
          <a:p>
            <a:r>
              <a:rPr lang="en-GB" dirty="0">
                <a:solidFill>
                  <a:srgbClr val="0070C0"/>
                </a:solidFill>
              </a:rPr>
              <a:t>Relatedness </a:t>
            </a:r>
            <a:r>
              <a:rPr lang="en-GB" dirty="0"/>
              <a:t>(feeling connected to others, a sense of belonging)</a:t>
            </a:r>
          </a:p>
          <a:p>
            <a:endParaRPr lang="en-GB" dirty="0"/>
          </a:p>
          <a:p>
            <a:r>
              <a:rPr lang="en-GB" dirty="0"/>
              <a:t>These three areas contribute to an individuals’ motivation and engagement</a:t>
            </a:r>
          </a:p>
          <a:p>
            <a:endParaRPr lang="en-GB" dirty="0"/>
          </a:p>
          <a:p>
            <a:r>
              <a:rPr lang="en-GB" dirty="0"/>
              <a:t>In turn, leading to enhanced performance and well-being</a:t>
            </a:r>
          </a:p>
          <a:p>
            <a:r>
              <a:rPr lang="en-GB" dirty="0"/>
              <a:t>(Informs the Glasgow Motivation and Wellbeing Profile)</a:t>
            </a:r>
          </a:p>
        </p:txBody>
      </p:sp>
    </p:spTree>
    <p:extLst>
      <p:ext uri="{BB962C8B-B14F-4D97-AF65-F5344CB8AC3E}">
        <p14:creationId xmlns:p14="http://schemas.microsoft.com/office/powerpoint/2010/main" val="2180809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Hedonic v </a:t>
            </a:r>
            <a:r>
              <a:rPr lang="en-GB" dirty="0" err="1"/>
              <a:t>Eudaimonic</a:t>
            </a:r>
            <a:r>
              <a:rPr lang="en-GB" dirty="0"/>
              <a:t> Happiness</a:t>
            </a:r>
          </a:p>
        </p:txBody>
      </p:sp>
      <p:sp>
        <p:nvSpPr>
          <p:cNvPr id="5" name="Content Placeholder 4"/>
          <p:cNvSpPr>
            <a:spLocks noGrp="1"/>
          </p:cNvSpPr>
          <p:nvPr>
            <p:ph sz="half" idx="1"/>
          </p:nvPr>
        </p:nvSpPr>
        <p:spPr/>
        <p:txBody>
          <a:bodyPr/>
          <a:lstStyle/>
          <a:p>
            <a:r>
              <a:rPr lang="en-GB" b="1" dirty="0">
                <a:solidFill>
                  <a:schemeClr val="accent3">
                    <a:lumMod val="75000"/>
                  </a:schemeClr>
                </a:solidFill>
              </a:rPr>
              <a:t>Hedonic</a:t>
            </a:r>
          </a:p>
          <a:p>
            <a:r>
              <a:rPr lang="en-GB" dirty="0"/>
              <a:t>Enjoyment</a:t>
            </a:r>
          </a:p>
          <a:p>
            <a:r>
              <a:rPr lang="en-GB" dirty="0"/>
              <a:t>Relaxation</a:t>
            </a:r>
          </a:p>
          <a:p>
            <a:r>
              <a:rPr lang="en-GB" dirty="0"/>
              <a:t>Comfort</a:t>
            </a:r>
          </a:p>
          <a:p>
            <a:r>
              <a:rPr lang="en-GB" dirty="0"/>
              <a:t>Pleasure</a:t>
            </a:r>
          </a:p>
          <a:p>
            <a:r>
              <a:rPr lang="en-GB" dirty="0"/>
              <a:t>Fun</a:t>
            </a:r>
          </a:p>
        </p:txBody>
      </p:sp>
      <p:sp>
        <p:nvSpPr>
          <p:cNvPr id="6" name="Content Placeholder 5"/>
          <p:cNvSpPr>
            <a:spLocks noGrp="1"/>
          </p:cNvSpPr>
          <p:nvPr>
            <p:ph sz="half" idx="2"/>
          </p:nvPr>
        </p:nvSpPr>
        <p:spPr/>
        <p:txBody>
          <a:bodyPr/>
          <a:lstStyle/>
          <a:p>
            <a:r>
              <a:rPr lang="en-GB" b="1" dirty="0" err="1">
                <a:solidFill>
                  <a:schemeClr val="accent3">
                    <a:lumMod val="75000"/>
                  </a:schemeClr>
                </a:solidFill>
              </a:rPr>
              <a:t>Eudaimonic</a:t>
            </a:r>
            <a:endParaRPr lang="en-GB" b="1" dirty="0">
              <a:solidFill>
                <a:schemeClr val="accent3">
                  <a:lumMod val="75000"/>
                </a:schemeClr>
              </a:solidFill>
            </a:endParaRPr>
          </a:p>
          <a:p>
            <a:r>
              <a:rPr lang="en-GB" dirty="0"/>
              <a:t>Meaning</a:t>
            </a:r>
          </a:p>
          <a:p>
            <a:r>
              <a:rPr lang="en-GB" dirty="0"/>
              <a:t>Purpose</a:t>
            </a:r>
          </a:p>
          <a:p>
            <a:r>
              <a:rPr lang="en-GB" dirty="0"/>
              <a:t>Personal Growth</a:t>
            </a:r>
          </a:p>
          <a:p>
            <a:r>
              <a:rPr lang="en-GB" dirty="0"/>
              <a:t>Expressiveness</a:t>
            </a:r>
          </a:p>
          <a:p>
            <a:r>
              <a:rPr lang="en-GB" dirty="0"/>
              <a:t>Self Actualization</a:t>
            </a:r>
          </a:p>
        </p:txBody>
      </p:sp>
    </p:spTree>
    <p:extLst>
      <p:ext uri="{BB962C8B-B14F-4D97-AF65-F5344CB8AC3E}">
        <p14:creationId xmlns:p14="http://schemas.microsoft.com/office/powerpoint/2010/main" val="3733823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7 Teachable Skills of Resilience </a:t>
            </a:r>
            <a:r>
              <a:rPr lang="en-GB" sz="3200" dirty="0"/>
              <a:t>(Karen </a:t>
            </a:r>
            <a:r>
              <a:rPr lang="en-GB" sz="3200" dirty="0" err="1"/>
              <a:t>Reivich</a:t>
            </a:r>
            <a:r>
              <a:rPr lang="en-GB" sz="3200" dirty="0"/>
              <a:t>)</a:t>
            </a:r>
            <a:endParaRPr lang="en-GB" dirty="0"/>
          </a:p>
        </p:txBody>
      </p:sp>
      <p:sp>
        <p:nvSpPr>
          <p:cNvPr id="3" name="Content Placeholder 2"/>
          <p:cNvSpPr>
            <a:spLocks noGrp="1"/>
          </p:cNvSpPr>
          <p:nvPr>
            <p:ph idx="1"/>
          </p:nvPr>
        </p:nvSpPr>
        <p:spPr/>
        <p:txBody>
          <a:bodyPr>
            <a:normAutofit/>
          </a:bodyPr>
          <a:lstStyle/>
          <a:p>
            <a:r>
              <a:rPr lang="en-GB" dirty="0">
                <a:solidFill>
                  <a:srgbClr val="0070C0"/>
                </a:solidFill>
              </a:rPr>
              <a:t>Emotion Awareness and Control</a:t>
            </a:r>
          </a:p>
          <a:p>
            <a:r>
              <a:rPr lang="en-GB" dirty="0">
                <a:solidFill>
                  <a:srgbClr val="0070C0"/>
                </a:solidFill>
              </a:rPr>
              <a:t>Impulse Control</a:t>
            </a:r>
          </a:p>
          <a:p>
            <a:r>
              <a:rPr lang="en-GB" dirty="0">
                <a:solidFill>
                  <a:srgbClr val="0070C0"/>
                </a:solidFill>
              </a:rPr>
              <a:t>Realistic Optimism</a:t>
            </a:r>
          </a:p>
          <a:p>
            <a:r>
              <a:rPr lang="en-GB" dirty="0">
                <a:solidFill>
                  <a:srgbClr val="0070C0"/>
                </a:solidFill>
              </a:rPr>
              <a:t>Flexible Thinking</a:t>
            </a:r>
          </a:p>
          <a:p>
            <a:r>
              <a:rPr lang="en-GB" dirty="0">
                <a:solidFill>
                  <a:srgbClr val="0070C0"/>
                </a:solidFill>
              </a:rPr>
              <a:t>Self-efficacy</a:t>
            </a:r>
          </a:p>
          <a:p>
            <a:r>
              <a:rPr lang="en-GB" dirty="0">
                <a:solidFill>
                  <a:srgbClr val="0070C0"/>
                </a:solidFill>
              </a:rPr>
              <a:t>Reaching Out</a:t>
            </a:r>
          </a:p>
          <a:p>
            <a:r>
              <a:rPr lang="en-GB" dirty="0">
                <a:solidFill>
                  <a:srgbClr val="0070C0"/>
                </a:solidFill>
              </a:rPr>
              <a:t>Empathy</a:t>
            </a:r>
          </a:p>
          <a:p>
            <a:r>
              <a:rPr lang="en-GB" dirty="0">
                <a:hlinkClick r:id="rId2"/>
              </a:rPr>
              <a:t>https://www.cnbc.com/2008/06/30/karen-reivich-the-resilience-ingredient-list.html</a:t>
            </a:r>
            <a:endParaRPr lang="en-GB" dirty="0"/>
          </a:p>
        </p:txBody>
      </p:sp>
    </p:spTree>
    <p:extLst>
      <p:ext uri="{BB962C8B-B14F-4D97-AF65-F5344CB8AC3E}">
        <p14:creationId xmlns:p14="http://schemas.microsoft.com/office/powerpoint/2010/main" val="12510204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88836795"/>
              </p:ext>
            </p:extLst>
          </p:nvPr>
        </p:nvGraphicFramePr>
        <p:xfrm>
          <a:off x="173732" y="155440"/>
          <a:ext cx="11951211" cy="6601975"/>
        </p:xfrm>
        <a:graphic>
          <a:graphicData uri="http://schemas.openxmlformats.org/drawingml/2006/table">
            <a:tbl>
              <a:tblPr>
                <a:tableStyleId>{5C22544A-7EE6-4342-B048-85BDC9FD1C3A}</a:tableStyleId>
              </a:tblPr>
              <a:tblGrid>
                <a:gridCol w="215097">
                  <a:extLst>
                    <a:ext uri="{9D8B030D-6E8A-4147-A177-3AD203B41FA5}">
                      <a16:colId xmlns:a16="http://schemas.microsoft.com/office/drawing/2014/main" val="2250244163"/>
                    </a:ext>
                  </a:extLst>
                </a:gridCol>
                <a:gridCol w="3636894">
                  <a:extLst>
                    <a:ext uri="{9D8B030D-6E8A-4147-A177-3AD203B41FA5}">
                      <a16:colId xmlns:a16="http://schemas.microsoft.com/office/drawing/2014/main" val="809771166"/>
                    </a:ext>
                  </a:extLst>
                </a:gridCol>
                <a:gridCol w="3754705">
                  <a:extLst>
                    <a:ext uri="{9D8B030D-6E8A-4147-A177-3AD203B41FA5}">
                      <a16:colId xmlns:a16="http://schemas.microsoft.com/office/drawing/2014/main" val="297986655"/>
                    </a:ext>
                  </a:extLst>
                </a:gridCol>
                <a:gridCol w="861149">
                  <a:extLst>
                    <a:ext uri="{9D8B030D-6E8A-4147-A177-3AD203B41FA5}">
                      <a16:colId xmlns:a16="http://schemas.microsoft.com/office/drawing/2014/main" val="3166333485"/>
                    </a:ext>
                  </a:extLst>
                </a:gridCol>
                <a:gridCol w="688616">
                  <a:extLst>
                    <a:ext uri="{9D8B030D-6E8A-4147-A177-3AD203B41FA5}">
                      <a16:colId xmlns:a16="http://schemas.microsoft.com/office/drawing/2014/main" val="436752961"/>
                    </a:ext>
                  </a:extLst>
                </a:gridCol>
                <a:gridCol w="687857">
                  <a:extLst>
                    <a:ext uri="{9D8B030D-6E8A-4147-A177-3AD203B41FA5}">
                      <a16:colId xmlns:a16="http://schemas.microsoft.com/office/drawing/2014/main" val="3715996883"/>
                    </a:ext>
                  </a:extLst>
                </a:gridCol>
                <a:gridCol w="684817">
                  <a:extLst>
                    <a:ext uri="{9D8B030D-6E8A-4147-A177-3AD203B41FA5}">
                      <a16:colId xmlns:a16="http://schemas.microsoft.com/office/drawing/2014/main" val="643377273"/>
                    </a:ext>
                  </a:extLst>
                </a:gridCol>
                <a:gridCol w="1422076">
                  <a:extLst>
                    <a:ext uri="{9D8B030D-6E8A-4147-A177-3AD203B41FA5}">
                      <a16:colId xmlns:a16="http://schemas.microsoft.com/office/drawing/2014/main" val="2930736804"/>
                    </a:ext>
                  </a:extLst>
                </a:gridCol>
              </a:tblGrid>
              <a:tr h="452843">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dirty="0">
                          <a:effectLst/>
                        </a:rPr>
                        <a:t>PRIMARY Questions (Revised)</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SECONDARY Questions (Revised)</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SHANARRI Indicator</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School Belonging</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PT Follow Up</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Resilience Indicator</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Resilience Skill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93417379"/>
                  </a:ext>
                </a:extLst>
              </a:tr>
              <a:tr h="309840">
                <a:tc>
                  <a:txBody>
                    <a:bodyPr/>
                    <a:lstStyle/>
                    <a:p>
                      <a:pPr>
                        <a:lnSpc>
                          <a:spcPct val="107000"/>
                        </a:lnSpc>
                        <a:spcAft>
                          <a:spcPts val="800"/>
                        </a:spcAft>
                      </a:pPr>
                      <a:r>
                        <a:rPr lang="en-GB" sz="1200">
                          <a:effectLst/>
                        </a:rPr>
                        <a:t>1</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enjoy learning new things.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 enjoy learning new things.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Achieving</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dirty="0">
                          <a:effectLst/>
                          <a:latin typeface="Webdings" panose="05030102010509060703" pitchFamily="18" charset="2"/>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930731747"/>
                  </a:ext>
                </a:extLst>
              </a:tr>
              <a:tr h="309840">
                <a:tc>
                  <a:txBody>
                    <a:bodyPr/>
                    <a:lstStyle/>
                    <a:p>
                      <a:pPr>
                        <a:lnSpc>
                          <a:spcPct val="107000"/>
                        </a:lnSpc>
                        <a:spcAft>
                          <a:spcPts val="800"/>
                        </a:spcAft>
                      </a:pPr>
                      <a:r>
                        <a:rPr lang="en-GB" sz="1200">
                          <a:effectLst/>
                        </a:rPr>
                        <a:t>2</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My school celebrates my successes.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My school celebrates my successes.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Included</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dirty="0">
                          <a:effectLst/>
                          <a:latin typeface="Webdings" panose="05030102010509060703" pitchFamily="18" charset="2"/>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751837728"/>
                  </a:ext>
                </a:extLst>
              </a:tr>
              <a:tr h="452843">
                <a:tc>
                  <a:txBody>
                    <a:bodyPr/>
                    <a:lstStyle/>
                    <a:p>
                      <a:pPr>
                        <a:lnSpc>
                          <a:spcPct val="107000"/>
                        </a:lnSpc>
                        <a:spcAft>
                          <a:spcPts val="800"/>
                        </a:spcAft>
                      </a:pPr>
                      <a:r>
                        <a:rPr lang="en-GB" sz="1200">
                          <a:effectLst/>
                        </a:rPr>
                        <a:t>3</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take part in a group or club in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 take part in extra-curricular activities / clubs within the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Active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dirty="0">
                          <a:effectLst/>
                          <a:latin typeface="Webdings" panose="05030102010509060703" pitchFamily="18" charset="2"/>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988971771"/>
                  </a:ext>
                </a:extLst>
              </a:tr>
              <a:tr h="309840">
                <a:tc>
                  <a:txBody>
                    <a:bodyPr/>
                    <a:lstStyle/>
                    <a:p>
                      <a:pPr>
                        <a:lnSpc>
                          <a:spcPct val="107000"/>
                        </a:lnSpc>
                        <a:spcAft>
                          <a:spcPts val="800"/>
                        </a:spcAft>
                      </a:pPr>
                      <a:r>
                        <a:rPr lang="en-GB" sz="1200">
                          <a:effectLst/>
                        </a:rPr>
                        <a:t>4</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get the help I need to learn.</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 have everything I really need to learn.</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Achieving</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dirty="0">
                          <a:effectLst/>
                          <a:latin typeface="Webdings" panose="05030102010509060703" pitchFamily="18" charset="2"/>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951892918"/>
                  </a:ext>
                </a:extLst>
              </a:tr>
              <a:tr h="309840">
                <a:tc>
                  <a:txBody>
                    <a:bodyPr/>
                    <a:lstStyle/>
                    <a:p>
                      <a:pPr>
                        <a:lnSpc>
                          <a:spcPct val="107000"/>
                        </a:lnSpc>
                        <a:spcAft>
                          <a:spcPts val="800"/>
                        </a:spcAft>
                      </a:pPr>
                      <a:r>
                        <a:rPr lang="en-GB" sz="1200">
                          <a:effectLst/>
                        </a:rPr>
                        <a:t>5</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work hard and try my best in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 work hard and try my best in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Responsible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Self Efficacy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011266356"/>
                  </a:ext>
                </a:extLst>
              </a:tr>
              <a:tr h="309840">
                <a:tc>
                  <a:txBody>
                    <a:bodyPr/>
                    <a:lstStyle/>
                    <a:p>
                      <a:pPr>
                        <a:lnSpc>
                          <a:spcPct val="107000"/>
                        </a:lnSpc>
                        <a:spcAft>
                          <a:spcPts val="800"/>
                        </a:spcAft>
                      </a:pPr>
                      <a:r>
                        <a:rPr lang="en-GB" sz="1200">
                          <a:effectLst/>
                        </a:rPr>
                        <a:t>6</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am doing well in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 am achieving and reaching my potential in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Achieving</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Self Efficacy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886421424"/>
                  </a:ext>
                </a:extLst>
              </a:tr>
              <a:tr h="309840">
                <a:tc>
                  <a:txBody>
                    <a:bodyPr/>
                    <a:lstStyle/>
                    <a:p>
                      <a:pPr>
                        <a:lnSpc>
                          <a:spcPct val="107000"/>
                        </a:lnSpc>
                        <a:spcAft>
                          <a:spcPts val="800"/>
                        </a:spcAft>
                      </a:pPr>
                      <a:r>
                        <a:rPr lang="en-GB" sz="1200">
                          <a:effectLst/>
                        </a:rPr>
                        <a:t>7</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feel good when I am in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 feel good about myself in school most of the time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Respected</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dirty="0">
                          <a:effectLst/>
                          <a:latin typeface="Webdings" panose="05030102010509060703" pitchFamily="18" charset="2"/>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972955842"/>
                  </a:ext>
                </a:extLst>
              </a:tr>
              <a:tr h="309840">
                <a:tc>
                  <a:txBody>
                    <a:bodyPr/>
                    <a:lstStyle/>
                    <a:p>
                      <a:pPr>
                        <a:lnSpc>
                          <a:spcPct val="107000"/>
                        </a:lnSpc>
                        <a:spcAft>
                          <a:spcPts val="800"/>
                        </a:spcAft>
                      </a:pPr>
                      <a:r>
                        <a:rPr lang="en-GB" sz="1200">
                          <a:effectLst/>
                        </a:rPr>
                        <a:t>8</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enjoy coming to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 enjoy coming to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Respected</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Realistic Optimism</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511836441"/>
                  </a:ext>
                </a:extLst>
              </a:tr>
              <a:tr h="309840">
                <a:tc>
                  <a:txBody>
                    <a:bodyPr/>
                    <a:lstStyle/>
                    <a:p>
                      <a:pPr>
                        <a:lnSpc>
                          <a:spcPct val="107000"/>
                        </a:lnSpc>
                        <a:spcAft>
                          <a:spcPts val="800"/>
                        </a:spcAft>
                      </a:pPr>
                      <a:r>
                        <a:rPr lang="en-GB" sz="1200">
                          <a:effectLst/>
                        </a:rPr>
                        <a:t>9</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behave well in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 behave responsibly and follow the school values.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Responsible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Impulse Control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218554518"/>
                  </a:ext>
                </a:extLst>
              </a:tr>
              <a:tr h="309840">
                <a:tc>
                  <a:txBody>
                    <a:bodyPr/>
                    <a:lstStyle/>
                    <a:p>
                      <a:pPr>
                        <a:lnSpc>
                          <a:spcPct val="107000"/>
                        </a:lnSpc>
                        <a:spcAft>
                          <a:spcPts val="800"/>
                        </a:spcAft>
                      </a:pPr>
                      <a:r>
                        <a:rPr lang="en-GB" sz="1200">
                          <a:effectLst/>
                        </a:rPr>
                        <a:t>10</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work well with others in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 work well with others in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Responsible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dirty="0">
                          <a:effectLst/>
                          <a:latin typeface="Webdings" panose="05030102010509060703" pitchFamily="18" charset="2"/>
                        </a:rPr>
                        <a:t> </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Self Efficacy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3632439"/>
                  </a:ext>
                </a:extLst>
              </a:tr>
              <a:tr h="452843">
                <a:tc>
                  <a:txBody>
                    <a:bodyPr/>
                    <a:lstStyle/>
                    <a:p>
                      <a:pPr>
                        <a:lnSpc>
                          <a:spcPct val="107000"/>
                        </a:lnSpc>
                        <a:spcAft>
                          <a:spcPts val="800"/>
                        </a:spcAft>
                      </a:pPr>
                      <a:r>
                        <a:rPr lang="en-GB" sz="1200">
                          <a:effectLst/>
                        </a:rPr>
                        <a:t>11</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If I am upset or worried I can talk to an adult in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If I am upset or worried I have a key adult I can go to in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Nurtured</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dirty="0">
                          <a:effectLst/>
                          <a:latin typeface="Webdings" panose="05030102010509060703" pitchFamily="18" charset="2"/>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Reaching Out</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47169324"/>
                  </a:ext>
                </a:extLst>
              </a:tr>
              <a:tr h="309840">
                <a:tc>
                  <a:txBody>
                    <a:bodyPr/>
                    <a:lstStyle/>
                    <a:p>
                      <a:pPr>
                        <a:lnSpc>
                          <a:spcPct val="107000"/>
                        </a:lnSpc>
                        <a:spcAft>
                          <a:spcPts val="800"/>
                        </a:spcAft>
                      </a:pPr>
                      <a:r>
                        <a:rPr lang="en-GB" sz="1200">
                          <a:effectLst/>
                        </a:rPr>
                        <a:t>12</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have a friend in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 have a friend in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Included</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dirty="0">
                          <a:effectLst/>
                          <a:latin typeface="Webdings" panose="05030102010509060703" pitchFamily="18" charset="2"/>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highlight>
                            <a:srgbClr val="FFFF00"/>
                          </a:highligh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67266162"/>
                  </a:ext>
                </a:extLst>
              </a:tr>
              <a:tr h="309840">
                <a:tc>
                  <a:txBody>
                    <a:bodyPr/>
                    <a:lstStyle/>
                    <a:p>
                      <a:pPr>
                        <a:lnSpc>
                          <a:spcPct val="107000"/>
                        </a:lnSpc>
                        <a:spcAft>
                          <a:spcPts val="800"/>
                        </a:spcAft>
                      </a:pPr>
                      <a:r>
                        <a:rPr lang="en-GB" sz="1200">
                          <a:effectLst/>
                        </a:rPr>
                        <a:t>13</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feel part of the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 feel I belong in my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Included</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dirty="0">
                          <a:effectLst/>
                          <a:latin typeface="Webdings" panose="05030102010509060703" pitchFamily="18" charset="2"/>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highlight>
                            <a:srgbClr val="FFFF00"/>
                          </a:highligh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264925632"/>
                  </a:ext>
                </a:extLst>
              </a:tr>
              <a:tr h="309840">
                <a:tc>
                  <a:txBody>
                    <a:bodyPr/>
                    <a:lstStyle/>
                    <a:p>
                      <a:pPr>
                        <a:lnSpc>
                          <a:spcPct val="107000"/>
                        </a:lnSpc>
                        <a:spcAft>
                          <a:spcPts val="800"/>
                        </a:spcAft>
                      </a:pPr>
                      <a:r>
                        <a:rPr lang="en-GB" sz="1200">
                          <a:effectLst/>
                        </a:rPr>
                        <a:t>14</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feel safe in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 feel safe in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Safe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dirty="0">
                          <a:effectLst/>
                          <a:latin typeface="Webdings" panose="05030102010509060703" pitchFamily="18" charset="2"/>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highlight>
                            <a:srgbClr val="FFFF00"/>
                          </a:highligh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649215616"/>
                  </a:ext>
                </a:extLst>
              </a:tr>
              <a:tr h="452843">
                <a:tc>
                  <a:txBody>
                    <a:bodyPr/>
                    <a:lstStyle/>
                    <a:p>
                      <a:pPr>
                        <a:lnSpc>
                          <a:spcPct val="107000"/>
                        </a:lnSpc>
                        <a:spcAft>
                          <a:spcPts val="800"/>
                        </a:spcAft>
                      </a:pPr>
                      <a:r>
                        <a:rPr lang="en-GB" sz="1200">
                          <a:effectLst/>
                        </a:rPr>
                        <a:t>15</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If I am upset or worried I can keep myself and others safe.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If I am upset or worried I can keep myself and others safe.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Safe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dirty="0">
                          <a:effectLst/>
                          <a:latin typeface="Webdings" panose="05030102010509060703" pitchFamily="18" charset="2"/>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Impulse Control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69815943"/>
                  </a:ext>
                </a:extLst>
              </a:tr>
              <a:tr h="452843">
                <a:tc>
                  <a:txBody>
                    <a:bodyPr/>
                    <a:lstStyle/>
                    <a:p>
                      <a:pPr>
                        <a:lnSpc>
                          <a:spcPct val="107000"/>
                        </a:lnSpc>
                        <a:spcAft>
                          <a:spcPts val="800"/>
                        </a:spcAft>
                      </a:pPr>
                      <a:r>
                        <a:rPr lang="en-GB" sz="1200">
                          <a:effectLst/>
                        </a:rPr>
                        <a:t>16</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If I am upset or worried I can talk to someone at home.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If I am upset or worried I can talk to someone at home.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Nurtured</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dirty="0">
                          <a:effectLst/>
                          <a:latin typeface="Webdings" panose="05030102010509060703" pitchFamily="18" charset="2"/>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Reaching Out</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370389043"/>
                  </a:ext>
                </a:extLst>
              </a:tr>
              <a:tr h="309840">
                <a:tc>
                  <a:txBody>
                    <a:bodyPr/>
                    <a:lstStyle/>
                    <a:p>
                      <a:pPr>
                        <a:lnSpc>
                          <a:spcPct val="107000"/>
                        </a:lnSpc>
                        <a:spcAft>
                          <a:spcPts val="800"/>
                        </a:spcAft>
                      </a:pPr>
                      <a:r>
                        <a:rPr lang="en-GB" sz="1200">
                          <a:effectLst/>
                        </a:rPr>
                        <a:t>17</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feel loved and cared about at home.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 feel loved and cared about at home.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Nurtured</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dirty="0">
                          <a:effectLst/>
                          <a:latin typeface="Webdings" panose="05030102010509060703" pitchFamily="18" charset="2"/>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highlight>
                            <a:srgbClr val="FFFF00"/>
                          </a:highligh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012318016"/>
                  </a:ext>
                </a:extLst>
              </a:tr>
              <a:tr h="309840">
                <a:tc>
                  <a:txBody>
                    <a:bodyPr/>
                    <a:lstStyle/>
                    <a:p>
                      <a:pPr>
                        <a:lnSpc>
                          <a:spcPct val="107000"/>
                        </a:lnSpc>
                        <a:spcAft>
                          <a:spcPts val="800"/>
                        </a:spcAft>
                      </a:pPr>
                      <a:r>
                        <a:rPr lang="en-GB" sz="1200">
                          <a:effectLst/>
                        </a:rPr>
                        <a:t>18</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feel safe at home.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I feel safe at home.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rPr>
                        <a:t>Safe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dirty="0">
                          <a:effectLst/>
                          <a:latin typeface="Webdings" panose="05030102010509060703" pitchFamily="18" charset="2"/>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2420" marR="2420" marT="2420" marB="0"/>
                </a:tc>
                <a:tc>
                  <a:txBody>
                    <a:bodyPr/>
                    <a:lstStyle/>
                    <a:p>
                      <a:pPr>
                        <a:lnSpc>
                          <a:spcPct val="107000"/>
                        </a:lnSpc>
                        <a:spcAft>
                          <a:spcPts val="800"/>
                        </a:spcAft>
                      </a:pPr>
                      <a:r>
                        <a:rPr lang="en-GB" sz="1200" dirty="0">
                          <a:effectLst/>
                          <a:highlight>
                            <a:srgbClr val="FFFF00"/>
                          </a:highlight>
                          <a:latin typeface="Webdings" panose="05030102010509060703" pitchFamily="18" charset="2"/>
                        </a:rPr>
                        <a:t> </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dirty="0">
                          <a:effectLst/>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682424704"/>
                  </a:ext>
                </a:extLst>
              </a:tr>
            </a:tbl>
          </a:graphicData>
        </a:graphic>
      </p:graphicFrame>
    </p:spTree>
    <p:extLst>
      <p:ext uri="{BB962C8B-B14F-4D97-AF65-F5344CB8AC3E}">
        <p14:creationId xmlns:p14="http://schemas.microsoft.com/office/powerpoint/2010/main" val="2805852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80249670"/>
              </p:ext>
            </p:extLst>
          </p:nvPr>
        </p:nvGraphicFramePr>
        <p:xfrm>
          <a:off x="219454" y="201168"/>
          <a:ext cx="11823195" cy="6647891"/>
        </p:xfrm>
        <a:graphic>
          <a:graphicData uri="http://schemas.openxmlformats.org/drawingml/2006/table">
            <a:tbl>
              <a:tblPr>
                <a:tableStyleId>{5C22544A-7EE6-4342-B048-85BDC9FD1C3A}</a:tableStyleId>
              </a:tblPr>
              <a:tblGrid>
                <a:gridCol w="380982">
                  <a:extLst>
                    <a:ext uri="{9D8B030D-6E8A-4147-A177-3AD203B41FA5}">
                      <a16:colId xmlns:a16="http://schemas.microsoft.com/office/drawing/2014/main" val="230216096"/>
                    </a:ext>
                  </a:extLst>
                </a:gridCol>
                <a:gridCol w="3605804">
                  <a:extLst>
                    <a:ext uri="{9D8B030D-6E8A-4147-A177-3AD203B41FA5}">
                      <a16:colId xmlns:a16="http://schemas.microsoft.com/office/drawing/2014/main" val="2085386168"/>
                    </a:ext>
                  </a:extLst>
                </a:gridCol>
                <a:gridCol w="3913632">
                  <a:extLst>
                    <a:ext uri="{9D8B030D-6E8A-4147-A177-3AD203B41FA5}">
                      <a16:colId xmlns:a16="http://schemas.microsoft.com/office/drawing/2014/main" val="2080047961"/>
                    </a:ext>
                  </a:extLst>
                </a:gridCol>
                <a:gridCol w="886968">
                  <a:extLst>
                    <a:ext uri="{9D8B030D-6E8A-4147-A177-3AD203B41FA5}">
                      <a16:colId xmlns:a16="http://schemas.microsoft.com/office/drawing/2014/main" val="4190536666"/>
                    </a:ext>
                  </a:extLst>
                </a:gridCol>
                <a:gridCol w="493776">
                  <a:extLst>
                    <a:ext uri="{9D8B030D-6E8A-4147-A177-3AD203B41FA5}">
                      <a16:colId xmlns:a16="http://schemas.microsoft.com/office/drawing/2014/main" val="1908508644"/>
                    </a:ext>
                  </a:extLst>
                </a:gridCol>
                <a:gridCol w="466344">
                  <a:extLst>
                    <a:ext uri="{9D8B030D-6E8A-4147-A177-3AD203B41FA5}">
                      <a16:colId xmlns:a16="http://schemas.microsoft.com/office/drawing/2014/main" val="1454650989"/>
                    </a:ext>
                  </a:extLst>
                </a:gridCol>
                <a:gridCol w="347472">
                  <a:extLst>
                    <a:ext uri="{9D8B030D-6E8A-4147-A177-3AD203B41FA5}">
                      <a16:colId xmlns:a16="http://schemas.microsoft.com/office/drawing/2014/main" val="226409316"/>
                    </a:ext>
                  </a:extLst>
                </a:gridCol>
                <a:gridCol w="1728217">
                  <a:extLst>
                    <a:ext uri="{9D8B030D-6E8A-4147-A177-3AD203B41FA5}">
                      <a16:colId xmlns:a16="http://schemas.microsoft.com/office/drawing/2014/main" val="3054909466"/>
                    </a:ext>
                  </a:extLst>
                </a:gridCol>
              </a:tblGrid>
              <a:tr h="274842">
                <a:tc>
                  <a:txBody>
                    <a:bodyPr/>
                    <a:lstStyle/>
                    <a:p>
                      <a:pPr>
                        <a:lnSpc>
                          <a:spcPct val="107000"/>
                        </a:lnSpc>
                        <a:spcAft>
                          <a:spcPts val="800"/>
                        </a:spcAft>
                      </a:pPr>
                      <a:r>
                        <a:rPr lang="en-GB" sz="1200" dirty="0">
                          <a:effectLst/>
                        </a:rPr>
                        <a:t>19</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am happy most of the time.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I am happy with my mental wellbeing most of the time.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Emotional Awareness and Control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86245894"/>
                  </a:ext>
                </a:extLst>
              </a:tr>
              <a:tr h="274842">
                <a:tc>
                  <a:txBody>
                    <a:bodyPr/>
                    <a:lstStyle/>
                    <a:p>
                      <a:pPr>
                        <a:lnSpc>
                          <a:spcPct val="107000"/>
                        </a:lnSpc>
                        <a:spcAft>
                          <a:spcPts val="800"/>
                        </a:spcAft>
                      </a:pPr>
                      <a:r>
                        <a:rPr lang="en-GB" sz="1200">
                          <a:effectLst/>
                        </a:rPr>
                        <a:t>20</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learn from my mistakes and try again.</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I learn from my mistakes and try again.</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Responsible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Flexible Thinking</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32722498"/>
                  </a:ext>
                </a:extLst>
              </a:tr>
              <a:tr h="456996">
                <a:tc>
                  <a:txBody>
                    <a:bodyPr/>
                    <a:lstStyle/>
                    <a:p>
                      <a:pPr>
                        <a:lnSpc>
                          <a:spcPct val="107000"/>
                        </a:lnSpc>
                        <a:spcAft>
                          <a:spcPts val="800"/>
                        </a:spcAft>
                      </a:pPr>
                      <a:r>
                        <a:rPr lang="en-GB" sz="1200">
                          <a:effectLst/>
                        </a:rPr>
                        <a:t>21</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can make good choices even if I am sad, worried or angry.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dirty="0">
                          <a:effectLst/>
                        </a:rPr>
                        <a:t>I can manage my emotions well when things are challenging/difficult.</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latin typeface="Webdings" panose="05030102010509060703" pitchFamily="18" charset="2"/>
                        </a:rPr>
                        <a:t> </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dirty="0">
                          <a:effectLst/>
                          <a:latin typeface="Webdings" panose="05030102010509060703" pitchFamily="18" charset="2"/>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Impulse Control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93712369"/>
                  </a:ext>
                </a:extLst>
              </a:tr>
              <a:tr h="274842">
                <a:tc>
                  <a:txBody>
                    <a:bodyPr/>
                    <a:lstStyle/>
                    <a:p>
                      <a:pPr>
                        <a:lnSpc>
                          <a:spcPct val="107000"/>
                        </a:lnSpc>
                        <a:spcAft>
                          <a:spcPts val="800"/>
                        </a:spcAft>
                      </a:pPr>
                      <a:r>
                        <a:rPr lang="en-GB" sz="1200">
                          <a:effectLst/>
                        </a:rPr>
                        <a:t>22</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dirty="0">
                          <a:effectLst/>
                        </a:rPr>
                        <a:t>I eat healthy food most days.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I have a balanced, healthy diet.</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Healthy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79780086"/>
                  </a:ext>
                </a:extLst>
              </a:tr>
              <a:tr h="274842">
                <a:tc>
                  <a:txBody>
                    <a:bodyPr/>
                    <a:lstStyle/>
                    <a:p>
                      <a:pPr>
                        <a:lnSpc>
                          <a:spcPct val="107000"/>
                        </a:lnSpc>
                        <a:spcAft>
                          <a:spcPts val="800"/>
                        </a:spcAft>
                      </a:pPr>
                      <a:r>
                        <a:rPr lang="en-GB" sz="1200">
                          <a:effectLst/>
                        </a:rPr>
                        <a:t>23</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get at least 9 hours sleep every night.</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I sleep between 7 and 9 hours most nights.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Healthy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219778566"/>
                  </a:ext>
                </a:extLst>
              </a:tr>
              <a:tr h="183766">
                <a:tc>
                  <a:txBody>
                    <a:bodyPr/>
                    <a:lstStyle/>
                    <a:p>
                      <a:pPr>
                        <a:lnSpc>
                          <a:spcPct val="107000"/>
                        </a:lnSpc>
                        <a:spcAft>
                          <a:spcPts val="800"/>
                        </a:spcAft>
                      </a:pPr>
                      <a:r>
                        <a:rPr lang="en-GB" sz="1200">
                          <a:effectLst/>
                        </a:rPr>
                        <a:t>24</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dirty="0">
                          <a:effectLst/>
                        </a:rPr>
                        <a:t>I get enough exercise.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I am physically active.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Active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462821933"/>
                  </a:ext>
                </a:extLst>
              </a:tr>
              <a:tr h="365919">
                <a:tc>
                  <a:txBody>
                    <a:bodyPr/>
                    <a:lstStyle/>
                    <a:p>
                      <a:pPr>
                        <a:lnSpc>
                          <a:spcPct val="107000"/>
                        </a:lnSpc>
                        <a:spcAft>
                          <a:spcPts val="800"/>
                        </a:spcAft>
                      </a:pPr>
                      <a:r>
                        <a:rPr lang="en-GB" sz="1200">
                          <a:effectLst/>
                        </a:rPr>
                        <a:t>25</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take part in a group or club outside of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I take part in extra-curricular activities / clubs out-with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Active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350060584"/>
                  </a:ext>
                </a:extLst>
              </a:tr>
              <a:tr h="274842">
                <a:tc>
                  <a:txBody>
                    <a:bodyPr/>
                    <a:lstStyle/>
                    <a:p>
                      <a:pPr>
                        <a:lnSpc>
                          <a:spcPct val="107000"/>
                        </a:lnSpc>
                        <a:spcAft>
                          <a:spcPts val="800"/>
                        </a:spcAft>
                      </a:pPr>
                      <a:r>
                        <a:rPr lang="en-GB" sz="1200">
                          <a:effectLst/>
                        </a:rPr>
                        <a:t>26</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My rights are respected in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My rights are respected in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Respected</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dirty="0">
                          <a:effectLst/>
                          <a:latin typeface="Webdings" panose="05030102010509060703" pitchFamily="18" charset="2"/>
                          <a:ea typeface="+mn-ea"/>
                          <a:cs typeface="+mn-cs"/>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dirty="0">
                          <a:effectLst/>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54957231"/>
                  </a:ext>
                </a:extLst>
              </a:tr>
              <a:tr h="274842">
                <a:tc>
                  <a:txBody>
                    <a:bodyPr/>
                    <a:lstStyle/>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27</a:t>
                      </a:r>
                    </a:p>
                  </a:txBody>
                  <a:tcPr marL="0" marR="0" marT="0" marB="0"/>
                </a:tc>
                <a:tc>
                  <a:txBody>
                    <a:bodyPr/>
                    <a:lstStyle/>
                    <a:p>
                      <a:pPr>
                        <a:lnSpc>
                          <a:spcPct val="107000"/>
                        </a:lnSpc>
                        <a:spcAft>
                          <a:spcPts val="800"/>
                        </a:spcAft>
                      </a:pPr>
                      <a:r>
                        <a:rPr lang="en-GB" sz="1200" dirty="0">
                          <a:effectLst/>
                        </a:rPr>
                        <a:t>I feel healthy and well most of the time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spcAft>
                          <a:spcPts val="800"/>
                        </a:spcAft>
                      </a:pPr>
                      <a:r>
                        <a:rPr lang="en-GB" sz="1200" dirty="0">
                          <a:effectLst/>
                        </a:rPr>
                        <a:t>I feel healthy and well most of the time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spcAft>
                          <a:spcPts val="800"/>
                        </a:spcAft>
                      </a:pPr>
                      <a:r>
                        <a:rPr lang="en-GB" sz="1200" dirty="0">
                          <a:effectLst/>
                        </a:rPr>
                        <a:t>Healthy</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375" marR="21375" marT="10587" marB="10587"/>
                </a:tc>
                <a:tc>
                  <a:txBody>
                    <a:bodyPr/>
                    <a:lstStyle/>
                    <a:p>
                      <a:pPr>
                        <a:lnSpc>
                          <a:spcPct val="107000"/>
                        </a:lnSpc>
                        <a:spcAft>
                          <a:spcPts val="800"/>
                        </a:spcAft>
                      </a:pP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704444005"/>
                  </a:ext>
                </a:extLst>
              </a:tr>
              <a:tr h="365597">
                <a:tc>
                  <a:txBody>
                    <a:bodyPr/>
                    <a:lstStyle/>
                    <a:p>
                      <a:pPr>
                        <a:lnSpc>
                          <a:spcPct val="107000"/>
                        </a:lnSpc>
                        <a:spcAft>
                          <a:spcPts val="800"/>
                        </a:spcAft>
                      </a:pPr>
                      <a:r>
                        <a:rPr lang="en-GB" sz="1200">
                          <a:effectLst/>
                        </a:rPr>
                        <a:t>28</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If I am upset or worried I have a friend I can talk to.</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spcAft>
                          <a:spcPts val="800"/>
                        </a:spcAft>
                      </a:pPr>
                      <a:r>
                        <a:rPr lang="en-GB" sz="1200" dirty="0">
                          <a:effectLst/>
                        </a:rPr>
                        <a:t>If I am upset or worried I have a friend I can talk to.</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pPr>
                      <a:endParaRPr lang="en-GB" sz="1200" dirty="0">
                        <a:effectLst/>
                        <a:latin typeface="Calibri" panose="020F0502020204030204" pitchFamily="34" charset="0"/>
                        <a:cs typeface="Times New Roman" panose="02020603050405020304" pitchFamily="18" charset="0"/>
                      </a:endParaRPr>
                    </a:p>
                  </a:txBody>
                  <a:tcPr marL="21375" marR="21375" marT="10587" marB="10587"/>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999" marR="999" marT="999" marB="0"/>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Reaching Out</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534717639"/>
                  </a:ext>
                </a:extLst>
              </a:tr>
              <a:tr h="456673">
                <a:tc>
                  <a:txBody>
                    <a:bodyPr/>
                    <a:lstStyle/>
                    <a:p>
                      <a:pPr>
                        <a:lnSpc>
                          <a:spcPct val="107000"/>
                        </a:lnSpc>
                        <a:spcAft>
                          <a:spcPts val="800"/>
                        </a:spcAft>
                      </a:pPr>
                      <a:r>
                        <a:rPr lang="en-GB" sz="1200">
                          <a:effectLst/>
                        </a:rPr>
                        <a:t>29</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think good things are going to happen in my future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spcAft>
                          <a:spcPts val="800"/>
                        </a:spcAft>
                      </a:pPr>
                      <a:r>
                        <a:rPr lang="en-GB" sz="1200">
                          <a:effectLst/>
                        </a:rPr>
                        <a:t>I am hopeful about my future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pPr>
                      <a:endParaRPr lang="en-GB" sz="1200" dirty="0">
                        <a:effectLst/>
                        <a:latin typeface="Calibri" panose="020F0502020204030204" pitchFamily="34" charset="0"/>
                        <a:cs typeface="Times New Roman" panose="02020603050405020304" pitchFamily="18" charset="0"/>
                      </a:endParaRPr>
                    </a:p>
                  </a:txBody>
                  <a:tcPr marL="21375" marR="21375" marT="10587" marB="10587"/>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999" marR="999" marT="999" marB="0"/>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Realistic Optimism</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870951058"/>
                  </a:ext>
                </a:extLst>
              </a:tr>
              <a:tr h="365597">
                <a:tc>
                  <a:txBody>
                    <a:bodyPr/>
                    <a:lstStyle/>
                    <a:p>
                      <a:pPr>
                        <a:lnSpc>
                          <a:spcPct val="107000"/>
                        </a:lnSpc>
                        <a:spcAft>
                          <a:spcPts val="800"/>
                        </a:spcAft>
                      </a:pPr>
                      <a:r>
                        <a:rPr lang="en-GB" sz="1200">
                          <a:effectLst/>
                        </a:rPr>
                        <a:t>30</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Most of the time things work out for the best</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spcAft>
                          <a:spcPts val="800"/>
                        </a:spcAft>
                      </a:pPr>
                      <a:r>
                        <a:rPr lang="en-GB" sz="1200">
                          <a:effectLst/>
                        </a:rPr>
                        <a:t>Most of the time things work out for the best</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pPr>
                      <a:endParaRPr lang="en-GB" sz="1200" dirty="0">
                        <a:effectLst/>
                        <a:latin typeface="Calibri" panose="020F0502020204030204" pitchFamily="34" charset="0"/>
                        <a:cs typeface="Times New Roman" panose="02020603050405020304" pitchFamily="18" charset="0"/>
                      </a:endParaRPr>
                    </a:p>
                  </a:txBody>
                  <a:tcPr marL="21375" marR="21375" marT="10587" marB="10587"/>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999" marR="999" marT="999" marB="0"/>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Realistic Optimism</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639044351"/>
                  </a:ext>
                </a:extLst>
              </a:tr>
              <a:tr h="365597">
                <a:tc>
                  <a:txBody>
                    <a:bodyPr/>
                    <a:lstStyle/>
                    <a:p>
                      <a:pPr>
                        <a:lnSpc>
                          <a:spcPct val="107000"/>
                        </a:lnSpc>
                        <a:spcAft>
                          <a:spcPts val="800"/>
                        </a:spcAft>
                      </a:pPr>
                      <a:r>
                        <a:rPr lang="en-GB" sz="1200">
                          <a:effectLst/>
                        </a:rPr>
                        <a:t>31</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can tell what my emotions are most of the time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spcAft>
                          <a:spcPts val="800"/>
                        </a:spcAft>
                      </a:pPr>
                      <a:r>
                        <a:rPr lang="en-GB" sz="1200">
                          <a:effectLst/>
                        </a:rPr>
                        <a:t>I am aware of my emotions most of the time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pPr>
                      <a:endParaRPr lang="en-GB" sz="1200" dirty="0">
                        <a:effectLst/>
                        <a:latin typeface="Calibri" panose="020F0502020204030204" pitchFamily="34" charset="0"/>
                        <a:cs typeface="Times New Roman" panose="02020603050405020304" pitchFamily="18" charset="0"/>
                      </a:endParaRPr>
                    </a:p>
                  </a:txBody>
                  <a:tcPr marL="21375" marR="21375" marT="10587" marB="10587"/>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999" marR="999" marT="999" marB="0"/>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Emotional Awareness and Control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456476"/>
                  </a:ext>
                </a:extLst>
              </a:tr>
              <a:tr h="456673">
                <a:tc>
                  <a:txBody>
                    <a:bodyPr/>
                    <a:lstStyle/>
                    <a:p>
                      <a:pPr>
                        <a:lnSpc>
                          <a:spcPct val="107000"/>
                        </a:lnSpc>
                        <a:spcAft>
                          <a:spcPts val="800"/>
                        </a:spcAft>
                      </a:pPr>
                      <a:r>
                        <a:rPr lang="en-GB" sz="1200">
                          <a:effectLst/>
                        </a:rPr>
                        <a:t>32</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can think of different ways to manage strong emotions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spcAft>
                          <a:spcPts val="800"/>
                        </a:spcAft>
                      </a:pPr>
                      <a:r>
                        <a:rPr lang="en-GB" sz="1200">
                          <a:effectLst/>
                        </a:rPr>
                        <a:t>I can think of different ways to manage strong emotions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21375" marR="21375" marT="10587" marB="10587"/>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999" marR="999" marT="999" marB="0"/>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latin typeface="Webdings" panose="05030102010509060703" pitchFamily="18" charset="2"/>
                        </a:rPr>
                        <a:t>a</a:t>
                      </a:r>
                      <a:endParaRPr lang="en-GB" sz="120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Emotional Awareness and Control / Flexible Thinking</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383711817"/>
                  </a:ext>
                </a:extLst>
              </a:tr>
              <a:tr h="456673">
                <a:tc>
                  <a:txBody>
                    <a:bodyPr/>
                    <a:lstStyle/>
                    <a:p>
                      <a:pPr>
                        <a:lnSpc>
                          <a:spcPct val="107000"/>
                        </a:lnSpc>
                        <a:spcAft>
                          <a:spcPts val="800"/>
                        </a:spcAft>
                      </a:pPr>
                      <a:r>
                        <a:rPr lang="en-GB" sz="1200">
                          <a:effectLst/>
                        </a:rPr>
                        <a:t>33</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If someone I know is upset or worried I will try to help them</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spcAft>
                          <a:spcPts val="800"/>
                        </a:spcAft>
                      </a:pPr>
                      <a:r>
                        <a:rPr lang="en-GB" sz="1200">
                          <a:effectLst/>
                        </a:rPr>
                        <a:t>If someone I know is upset or worried I will try to help them</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21375" marR="21375" marT="10587" marB="10587"/>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999" marR="999" marT="999" marB="0"/>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dirty="0">
                          <a:effectLst/>
                          <a:latin typeface="Webdings" panose="05030102010509060703" pitchFamily="18" charset="2"/>
                          <a:ea typeface="+mn-ea"/>
                          <a:cs typeface="+mn-cs"/>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dirty="0">
                          <a:effectLst/>
                        </a:rPr>
                        <a:t>Empathy</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2113696"/>
                  </a:ext>
                </a:extLst>
              </a:tr>
              <a:tr h="456673">
                <a:tc>
                  <a:txBody>
                    <a:bodyPr/>
                    <a:lstStyle/>
                    <a:p>
                      <a:pPr>
                        <a:lnSpc>
                          <a:spcPct val="107000"/>
                        </a:lnSpc>
                        <a:spcAft>
                          <a:spcPts val="800"/>
                        </a:spcAft>
                      </a:pPr>
                      <a:r>
                        <a:rPr lang="en-GB" sz="1200">
                          <a:effectLst/>
                        </a:rPr>
                        <a:t>34</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think about how my actions might affect other people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spcAft>
                          <a:spcPts val="800"/>
                        </a:spcAft>
                      </a:pPr>
                      <a:r>
                        <a:rPr lang="en-GB" sz="1200">
                          <a:effectLst/>
                        </a:rPr>
                        <a:t>I think about how my actions might affect other people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21375" marR="21375" marT="10587" marB="10587"/>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999" marR="999" marT="999" marB="0"/>
                </a:tc>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dirty="0">
                          <a:effectLst/>
                          <a:latin typeface="Webdings" panose="05030102010509060703" pitchFamily="18" charset="2"/>
                          <a:ea typeface="+mn-ea"/>
                          <a:cs typeface="+mn-cs"/>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Empathy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46710820"/>
                  </a:ext>
                </a:extLst>
              </a:tr>
              <a:tr h="456673">
                <a:tc>
                  <a:txBody>
                    <a:bodyPr/>
                    <a:lstStyle/>
                    <a:p>
                      <a:pPr>
                        <a:lnSpc>
                          <a:spcPct val="107000"/>
                        </a:lnSpc>
                        <a:spcAft>
                          <a:spcPts val="800"/>
                        </a:spcAft>
                      </a:pPr>
                      <a:r>
                        <a:rPr lang="en-GB" sz="1200">
                          <a:effectLst/>
                        </a:rPr>
                        <a:t>35</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can usually tell what people might be thinking and feeling</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spcAft>
                          <a:spcPts val="800"/>
                        </a:spcAft>
                      </a:pPr>
                      <a:r>
                        <a:rPr lang="en-GB" sz="1200">
                          <a:effectLst/>
                        </a:rPr>
                        <a:t>I can usually tell what people might be thinking and feeling</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1375" marR="21375" marT="10587" marB="10587"/>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dirty="0">
                          <a:effectLst/>
                          <a:latin typeface="Webdings" panose="05030102010509060703" pitchFamily="18" charset="2"/>
                          <a:ea typeface="+mn-ea"/>
                          <a:cs typeface="+mn-cs"/>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Empathy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165742196"/>
                  </a:ext>
                </a:extLst>
              </a:tr>
              <a:tr h="456673">
                <a:tc>
                  <a:txBody>
                    <a:bodyPr/>
                    <a:lstStyle/>
                    <a:p>
                      <a:pPr>
                        <a:lnSpc>
                          <a:spcPct val="107000"/>
                        </a:lnSpc>
                        <a:spcAft>
                          <a:spcPts val="800"/>
                        </a:spcAft>
                      </a:pPr>
                      <a:r>
                        <a:rPr lang="en-GB" sz="1200">
                          <a:effectLst/>
                        </a:rPr>
                        <a:t>36</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a:effectLst/>
                        </a:rPr>
                        <a:t>I can usually think of different ways to solve a problem</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spcAft>
                          <a:spcPts val="800"/>
                        </a:spcAft>
                      </a:pPr>
                      <a:r>
                        <a:rPr lang="en-GB" sz="1200">
                          <a:effectLst/>
                        </a:rPr>
                        <a:t>I can usually think of different ways to solve a problem</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99" marR="799" marT="7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21375" marR="21375" marT="10587" marB="10587"/>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999" marR="999" marT="999" marB="0"/>
                </a:tc>
                <a:tc>
                  <a:txBody>
                    <a:bodyPr/>
                    <a:lstStyle/>
                    <a:p>
                      <a:pPr>
                        <a:lnSpc>
                          <a:spcPct val="107000"/>
                        </a:lnSpc>
                        <a:spcAft>
                          <a:spcPts val="800"/>
                        </a:spcAft>
                      </a:pPr>
                      <a:r>
                        <a:rPr lang="en-GB" sz="1200" dirty="0">
                          <a:effectLst/>
                          <a:latin typeface="Webdings" panose="05030102010509060703" pitchFamily="18" charset="2"/>
                          <a:ea typeface="+mn-ea"/>
                          <a:cs typeface="+mn-cs"/>
                        </a:rPr>
                        <a:t>a</a:t>
                      </a:r>
                      <a:endParaRPr lang="en-GB" sz="1200" dirty="0">
                        <a:effectLst/>
                        <a:latin typeface="Webdings" panose="05030102010509060703" pitchFamily="18" charset="2"/>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200" dirty="0">
                          <a:effectLst/>
                        </a:rPr>
                        <a:t>Flexible Thinking</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231864182"/>
                  </a:ext>
                </a:extLst>
              </a:tr>
            </a:tbl>
          </a:graphicData>
        </a:graphic>
      </p:graphicFrame>
    </p:spTree>
    <p:extLst>
      <p:ext uri="{BB962C8B-B14F-4D97-AF65-F5344CB8AC3E}">
        <p14:creationId xmlns:p14="http://schemas.microsoft.com/office/powerpoint/2010/main" val="37837702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marL="6160" indent="0"/>
            <a:r>
              <a:rPr lang="en-GB" dirty="0"/>
              <a:t>SHANARRI indicators – 3 statements </a:t>
            </a:r>
            <a:br>
              <a:rPr lang="en-GB" dirty="0"/>
            </a:br>
            <a:r>
              <a:rPr lang="en-GB" dirty="0"/>
              <a:t>Resilience – 19 statements</a:t>
            </a:r>
            <a:br>
              <a:rPr lang="en-GB" dirty="0"/>
            </a:br>
            <a:r>
              <a:rPr lang="en-GB" dirty="0"/>
              <a:t>School connection – 15 statements</a:t>
            </a:r>
          </a:p>
        </p:txBody>
      </p:sp>
      <p:sp>
        <p:nvSpPr>
          <p:cNvPr id="3" name="Content Placeholder 2"/>
          <p:cNvSpPr>
            <a:spLocks noGrp="1"/>
          </p:cNvSpPr>
          <p:nvPr>
            <p:ph sz="half" idx="1"/>
          </p:nvPr>
        </p:nvSpPr>
        <p:spPr>
          <a:xfrm>
            <a:off x="1024126" y="2286000"/>
            <a:ext cx="4499219" cy="4023360"/>
          </a:xfrm>
        </p:spPr>
        <p:txBody>
          <a:bodyPr>
            <a:normAutofit fontScale="77500" lnSpcReduction="20000"/>
          </a:bodyPr>
          <a:lstStyle/>
          <a:p>
            <a:pPr marL="6160" indent="0">
              <a:buNone/>
            </a:pPr>
            <a:endParaRPr lang="en-GB" dirty="0"/>
          </a:p>
          <a:p>
            <a:pPr marL="6160" indent="0">
              <a:buNone/>
            </a:pPr>
            <a:endParaRPr lang="en-GB" dirty="0"/>
          </a:p>
          <a:p>
            <a:pPr marL="6160" indent="0">
              <a:buNone/>
            </a:pPr>
            <a:endParaRPr lang="en-GB" dirty="0"/>
          </a:p>
          <a:p>
            <a:pPr marL="6160" indent="0">
              <a:buNone/>
            </a:pPr>
            <a:endParaRPr lang="en-GB" dirty="0"/>
          </a:p>
          <a:p>
            <a:pPr marL="6160" indent="0">
              <a:buNone/>
            </a:pPr>
            <a:endParaRPr lang="en-GB" sz="3100" dirty="0"/>
          </a:p>
          <a:p>
            <a:pPr marL="6160" indent="0">
              <a:buNone/>
            </a:pPr>
            <a:r>
              <a:rPr lang="en-GB" sz="3100" dirty="0"/>
              <a:t>PT FOLLOW UP – 9 STATEMENTS:</a:t>
            </a:r>
          </a:p>
          <a:p>
            <a:pPr lvl="1"/>
            <a:endParaRPr lang="en-GB" dirty="0"/>
          </a:p>
          <a:p>
            <a:endParaRPr lang="en-GB" dirty="0"/>
          </a:p>
          <a:p>
            <a:endParaRPr lang="en-GB" dirty="0"/>
          </a:p>
        </p:txBody>
      </p:sp>
      <p:sp>
        <p:nvSpPr>
          <p:cNvPr id="5" name="Content Placeholder 4"/>
          <p:cNvSpPr>
            <a:spLocks noGrp="1"/>
          </p:cNvSpPr>
          <p:nvPr>
            <p:ph sz="half" idx="2"/>
          </p:nvPr>
        </p:nvSpPr>
        <p:spPr>
          <a:xfrm>
            <a:off x="5597236" y="2286000"/>
            <a:ext cx="5146964" cy="4023360"/>
          </a:xfrm>
        </p:spPr>
        <p:txBody>
          <a:bodyPr>
            <a:normAutofit fontScale="77500" lnSpcReduction="20000"/>
          </a:bodyPr>
          <a:lstStyle/>
          <a:p>
            <a:pPr fontAlgn="t"/>
            <a:r>
              <a:rPr lang="en-GB" dirty="0"/>
              <a:t>I have a key adult in school I can go to if I am upset or worried about something.</a:t>
            </a:r>
            <a:endParaRPr lang="en-GB" sz="4000" dirty="0"/>
          </a:p>
          <a:p>
            <a:pPr fontAlgn="t"/>
            <a:r>
              <a:rPr lang="en-GB" dirty="0"/>
              <a:t>I have at least one friend in school.</a:t>
            </a:r>
            <a:endParaRPr lang="en-GB" sz="4000" dirty="0"/>
          </a:p>
          <a:p>
            <a:pPr fontAlgn="t"/>
            <a:r>
              <a:rPr lang="en-GB" dirty="0"/>
              <a:t>I feel a sense of belonging to school.</a:t>
            </a:r>
            <a:endParaRPr lang="en-GB" sz="4000" dirty="0"/>
          </a:p>
          <a:p>
            <a:pPr fontAlgn="t"/>
            <a:r>
              <a:rPr lang="en-GB" dirty="0"/>
              <a:t>I feel safe in school.</a:t>
            </a:r>
            <a:endParaRPr lang="en-GB" sz="4000" dirty="0"/>
          </a:p>
          <a:p>
            <a:pPr fontAlgn="t"/>
            <a:r>
              <a:rPr lang="en-GB" dirty="0"/>
              <a:t>I can cope with being upset without hurting myself or others.</a:t>
            </a:r>
            <a:endParaRPr lang="en-GB" sz="4000" dirty="0"/>
          </a:p>
          <a:p>
            <a:pPr fontAlgn="t"/>
            <a:r>
              <a:rPr lang="en-GB" dirty="0"/>
              <a:t>There are people to support me when I'm upset, angry or worried.</a:t>
            </a:r>
            <a:endParaRPr lang="en-GB" sz="4000" dirty="0"/>
          </a:p>
          <a:p>
            <a:pPr fontAlgn="t"/>
            <a:r>
              <a:rPr lang="en-GB" dirty="0"/>
              <a:t>I have someone who loves and cares about me at home.</a:t>
            </a:r>
            <a:endParaRPr lang="en-GB" sz="4000" dirty="0"/>
          </a:p>
          <a:p>
            <a:pPr fontAlgn="t"/>
            <a:r>
              <a:rPr lang="en-GB" dirty="0"/>
              <a:t>I feel safe at home.</a:t>
            </a:r>
            <a:endParaRPr lang="en-GB" sz="4000" dirty="0"/>
          </a:p>
          <a:p>
            <a:pPr fontAlgn="t"/>
            <a:r>
              <a:rPr lang="en-GB" dirty="0"/>
              <a:t>I am happy with my mental wellbeing at this time.</a:t>
            </a:r>
            <a:endParaRPr lang="en-GB" sz="4000" dirty="0"/>
          </a:p>
          <a:p>
            <a:endParaRPr lang="en-GB" dirty="0"/>
          </a:p>
        </p:txBody>
      </p:sp>
    </p:spTree>
    <p:extLst>
      <p:ext uri="{BB962C8B-B14F-4D97-AF65-F5344CB8AC3E}">
        <p14:creationId xmlns:p14="http://schemas.microsoft.com/office/powerpoint/2010/main" val="2241861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Link to Primary Form</a:t>
            </a:r>
          </a:p>
        </p:txBody>
      </p:sp>
      <p:sp>
        <p:nvSpPr>
          <p:cNvPr id="3" name="Content Placeholder 2"/>
          <p:cNvSpPr>
            <a:spLocks noGrp="1"/>
          </p:cNvSpPr>
          <p:nvPr>
            <p:ph idx="1"/>
          </p:nvPr>
        </p:nvSpPr>
        <p:spPr/>
        <p:txBody>
          <a:bodyPr/>
          <a:lstStyle/>
          <a:p>
            <a:r>
              <a:rPr lang="en-GB" dirty="0">
                <a:hlinkClick r:id="rId2"/>
              </a:rPr>
              <a:t>https://forms.office.com/Pages/DesignPageV2.aspx?subpage=design&amp;token=fe9fff4c3d3f466c8c74e8821e2a2910&amp;id=oyzTzM4Wj0KVQTctawUZKRaFwFTqwy1Ir_uKQWYw_d1UODZBWVpYMDJKU0lYR0c2VklZTENCQlZZMy4u</a:t>
            </a:r>
            <a:endParaRPr lang="en-GB" dirty="0"/>
          </a:p>
          <a:p>
            <a:endParaRPr lang="en-GB" dirty="0"/>
          </a:p>
        </p:txBody>
      </p:sp>
    </p:spTree>
    <p:extLst>
      <p:ext uri="{BB962C8B-B14F-4D97-AF65-F5344CB8AC3E}">
        <p14:creationId xmlns:p14="http://schemas.microsoft.com/office/powerpoint/2010/main" val="1906799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9000">
              <a:schemeClr val="accent1">
                <a:lumMod val="45000"/>
                <a:lumOff val="55000"/>
              </a:schemeClr>
            </a:gs>
            <a:gs pos="1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54584" y="2354367"/>
            <a:ext cx="10058400" cy="1642392"/>
          </a:xfrm>
        </p:spPr>
        <p:txBody>
          <a:bodyPr>
            <a:normAutofit/>
          </a:bodyPr>
          <a:lstStyle/>
          <a:p>
            <a:r>
              <a:rPr lang="en-GB" sz="3600" b="1" u="sng" dirty="0"/>
              <a:t>Strengths and Difficulties Questionnaire (SDQ) </a:t>
            </a:r>
            <a:br>
              <a:rPr lang="en-GB" sz="3600" dirty="0"/>
            </a:br>
            <a:br>
              <a:rPr lang="en-GB" sz="3600" dirty="0"/>
            </a:br>
            <a:r>
              <a:rPr lang="en-GB" sz="3600" dirty="0"/>
              <a:t>North Lanarkshire 2023</a:t>
            </a:r>
            <a:endParaRPr lang="en-GB" sz="4400" dirty="0"/>
          </a:p>
        </p:txBody>
      </p:sp>
      <p:sp>
        <p:nvSpPr>
          <p:cNvPr id="3" name="Subtitle 2"/>
          <p:cNvSpPr>
            <a:spLocks noGrp="1"/>
          </p:cNvSpPr>
          <p:nvPr>
            <p:ph type="subTitle" idx="1"/>
          </p:nvPr>
        </p:nvSpPr>
        <p:spPr>
          <a:xfrm>
            <a:off x="599292" y="4376910"/>
            <a:ext cx="10572000" cy="1845724"/>
          </a:xfrm>
        </p:spPr>
        <p:txBody>
          <a:bodyPr>
            <a:noAutofit/>
          </a:bodyPr>
          <a:lstStyle/>
          <a:p>
            <a:pPr algn="ctr"/>
            <a:r>
              <a:rPr lang="en-GB" sz="3200" dirty="0"/>
              <a:t>next steps for schools </a:t>
            </a:r>
          </a:p>
          <a:p>
            <a:pPr algn="ctr"/>
            <a:r>
              <a:rPr lang="en-GB" sz="3200" dirty="0"/>
              <a:t>&amp; </a:t>
            </a:r>
          </a:p>
          <a:p>
            <a:pPr algn="ctr"/>
            <a:r>
              <a:rPr lang="en-GB" sz="3200" dirty="0"/>
              <a:t>how the EPS can support</a:t>
            </a:r>
          </a:p>
          <a:p>
            <a:pPr algn="ct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015" y="128492"/>
            <a:ext cx="2160586" cy="1990126"/>
          </a:xfrm>
          <a:prstGeom prst="rect">
            <a:avLst/>
          </a:prstGeom>
        </p:spPr>
      </p:pic>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0000" y="128492"/>
            <a:ext cx="3135945" cy="1845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8537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Next Steps…</a:t>
            </a:r>
          </a:p>
        </p:txBody>
      </p:sp>
      <p:sp>
        <p:nvSpPr>
          <p:cNvPr id="3" name="Content Placeholder 2"/>
          <p:cNvSpPr>
            <a:spLocks noGrp="1"/>
          </p:cNvSpPr>
          <p:nvPr>
            <p:ph idx="1"/>
          </p:nvPr>
        </p:nvSpPr>
        <p:spPr/>
        <p:txBody>
          <a:bodyPr/>
          <a:lstStyle/>
          <a:p>
            <a:r>
              <a:rPr lang="en-GB" dirty="0"/>
              <a:t>GDPR / Consent Statement</a:t>
            </a:r>
          </a:p>
          <a:p>
            <a:endParaRPr lang="en-GB" dirty="0"/>
          </a:p>
          <a:p>
            <a:r>
              <a:rPr lang="en-GB" dirty="0"/>
              <a:t>Implementation – P3-S6</a:t>
            </a:r>
          </a:p>
          <a:p>
            <a:endParaRPr lang="en-GB" dirty="0"/>
          </a:p>
          <a:p>
            <a:r>
              <a:rPr lang="en-GB" dirty="0"/>
              <a:t>Development – ELC, P1 and P2, ASN.</a:t>
            </a:r>
          </a:p>
          <a:p>
            <a:endParaRPr lang="en-GB" dirty="0"/>
          </a:p>
        </p:txBody>
      </p:sp>
    </p:spTree>
    <p:extLst>
      <p:ext uri="{BB962C8B-B14F-4D97-AF65-F5344CB8AC3E}">
        <p14:creationId xmlns:p14="http://schemas.microsoft.com/office/powerpoint/2010/main" val="29332118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Group Discussion</a:t>
            </a:r>
          </a:p>
        </p:txBody>
      </p:sp>
      <p:sp>
        <p:nvSpPr>
          <p:cNvPr id="3" name="Content Placeholder 2"/>
          <p:cNvSpPr>
            <a:spLocks noGrp="1"/>
          </p:cNvSpPr>
          <p:nvPr>
            <p:ph idx="1"/>
          </p:nvPr>
        </p:nvSpPr>
        <p:spPr/>
        <p:txBody>
          <a:bodyPr/>
          <a:lstStyle/>
          <a:p>
            <a:pPr marL="0" indent="0">
              <a:buNone/>
            </a:pPr>
            <a:r>
              <a:rPr lang="en-GB" dirty="0"/>
              <a:t>What is your service doing in this area?</a:t>
            </a:r>
          </a:p>
          <a:p>
            <a:pPr marL="0" indent="0">
              <a:buNone/>
            </a:pPr>
            <a:r>
              <a:rPr lang="en-GB" dirty="0"/>
              <a:t>Is there anything that you can share with each other?</a:t>
            </a:r>
          </a:p>
          <a:p>
            <a:pPr marL="0" indent="0">
              <a:buNone/>
            </a:pPr>
            <a:r>
              <a:rPr lang="en-GB" dirty="0"/>
              <a:t>Are there ways in which services can work together to share practice?</a:t>
            </a:r>
          </a:p>
          <a:p>
            <a:pPr marL="0" indent="0">
              <a:buNone/>
            </a:pPr>
            <a:r>
              <a:rPr lang="en-GB" dirty="0"/>
              <a:t>What are your first / next steps going to be in this area?</a:t>
            </a:r>
          </a:p>
        </p:txBody>
      </p:sp>
    </p:spTree>
    <p:extLst>
      <p:ext uri="{BB962C8B-B14F-4D97-AF65-F5344CB8AC3E}">
        <p14:creationId xmlns:p14="http://schemas.microsoft.com/office/powerpoint/2010/main" val="1334589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097280" y="286603"/>
            <a:ext cx="10058400" cy="1450757"/>
          </a:xfrm>
        </p:spPr>
        <p:txBody>
          <a:bodyPr>
            <a:normAutofit/>
          </a:bodyPr>
          <a:lstStyle/>
          <a:p>
            <a:r>
              <a:rPr lang="en-GB"/>
              <a:t>Overview:</a:t>
            </a:r>
          </a:p>
        </p:txBody>
      </p:sp>
      <p:cxnSp>
        <p:nvCxnSpPr>
          <p:cNvPr id="11" name="Straight Connector 10">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1097279" y="1845734"/>
            <a:ext cx="6454987" cy="4023360"/>
          </a:xfrm>
        </p:spPr>
        <p:txBody>
          <a:bodyPr>
            <a:normAutofit/>
          </a:bodyPr>
          <a:lstStyle/>
          <a:p>
            <a:pPr>
              <a:buFont typeface="Wingdings" panose="05000000000000000000" pitchFamily="2" charset="2"/>
              <a:buChar char="v"/>
            </a:pPr>
            <a:r>
              <a:rPr lang="en-GB" sz="2400" dirty="0"/>
              <a:t>The SDQ survey in North Lanarkshire – Background &amp; Purpose</a:t>
            </a:r>
            <a:br>
              <a:rPr lang="en-GB" sz="2400" dirty="0"/>
            </a:br>
            <a:endParaRPr lang="en-GB" sz="2400" dirty="0"/>
          </a:p>
          <a:p>
            <a:pPr>
              <a:buFont typeface="Wingdings" panose="05000000000000000000" pitchFamily="2" charset="2"/>
              <a:buChar char="v"/>
            </a:pPr>
            <a:r>
              <a:rPr lang="en-GB" sz="2400" dirty="0"/>
              <a:t>Key Results from SDQ Data</a:t>
            </a:r>
            <a:br>
              <a:rPr lang="en-GB" sz="2400" dirty="0"/>
            </a:br>
            <a:endParaRPr lang="en-GB" sz="2400" dirty="0"/>
          </a:p>
          <a:p>
            <a:pPr>
              <a:buFont typeface="Wingdings" panose="05000000000000000000" pitchFamily="2" charset="2"/>
              <a:buChar char="v"/>
            </a:pPr>
            <a:r>
              <a:rPr lang="en-GB" sz="2400" dirty="0"/>
              <a:t>Next steps - using the Data at Different Levels:</a:t>
            </a:r>
          </a:p>
          <a:p>
            <a:pPr lvl="2">
              <a:buFont typeface="Wingdings" panose="05000000000000000000" pitchFamily="2" charset="2"/>
              <a:buChar char="v"/>
            </a:pPr>
            <a:r>
              <a:rPr lang="en-GB" sz="1600" dirty="0"/>
              <a:t>Large group – cluster/area/whole school</a:t>
            </a:r>
          </a:p>
          <a:p>
            <a:pPr lvl="2">
              <a:buFont typeface="Wingdings" panose="05000000000000000000" pitchFamily="2" charset="2"/>
              <a:buChar char="v"/>
            </a:pPr>
            <a:r>
              <a:rPr lang="en-GB" sz="1600" dirty="0"/>
              <a:t>Small group – class/group</a:t>
            </a:r>
          </a:p>
          <a:p>
            <a:pPr lvl="2">
              <a:buFont typeface="Wingdings" panose="05000000000000000000" pitchFamily="2" charset="2"/>
              <a:buChar char="v"/>
            </a:pPr>
            <a:r>
              <a:rPr lang="en-GB" sz="1600" dirty="0"/>
              <a:t>Individual</a:t>
            </a:r>
          </a:p>
        </p:txBody>
      </p:sp>
      <p:pic>
        <p:nvPicPr>
          <p:cNvPr id="4" name="Picture 3">
            <a:extLst>
              <a:ext uri="{FF2B5EF4-FFF2-40B4-BE49-F238E27FC236}">
                <a16:creationId xmlns:a16="http://schemas.microsoft.com/office/drawing/2014/main" id="{F7D32826-F5BC-4A36-9418-6E38EED4462F}"/>
              </a:ext>
            </a:extLst>
          </p:cNvPr>
          <p:cNvPicPr>
            <a:picLocks noChangeAspect="1"/>
          </p:cNvPicPr>
          <p:nvPr/>
        </p:nvPicPr>
        <p:blipFill>
          <a:blip r:embed="rId3"/>
          <a:stretch>
            <a:fillRect/>
          </a:stretch>
        </p:blipFill>
        <p:spPr>
          <a:xfrm>
            <a:off x="8455634" y="2730886"/>
            <a:ext cx="2700045" cy="1188981"/>
          </a:xfrm>
          <a:prstGeom prst="rect">
            <a:avLst/>
          </a:prstGeom>
        </p:spPr>
      </p:pic>
      <p:sp>
        <p:nvSpPr>
          <p:cNvPr id="13" name="Rectangle 12">
            <a:extLst>
              <a:ext uri="{FF2B5EF4-FFF2-40B4-BE49-F238E27FC236}">
                <a16:creationId xmlns:a16="http://schemas.microsoft.com/office/drawing/2014/main" id="{BD7A74B5-8367-4A83-ABEC-0FCDDE97B1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rgbClr val="FE3E0B"/>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2CC184B0-C2C6-4BF0-B078-816C7AF95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3439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3105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370" y="516835"/>
            <a:ext cx="3084844" cy="5772840"/>
          </a:xfrm>
        </p:spPr>
        <p:txBody>
          <a:bodyPr anchor="ctr">
            <a:normAutofit/>
          </a:bodyPr>
          <a:lstStyle/>
          <a:p>
            <a:r>
              <a:rPr lang="en-GB" sz="3600" b="1" dirty="0">
                <a:solidFill>
                  <a:schemeClr val="tx2">
                    <a:lumMod val="50000"/>
                  </a:schemeClr>
                </a:solidFill>
              </a:rPr>
              <a:t>Rationale for using the SDQ</a:t>
            </a:r>
          </a:p>
        </p:txBody>
      </p:sp>
      <p:graphicFrame>
        <p:nvGraphicFramePr>
          <p:cNvPr id="10" name="Content Placeholder 7">
            <a:extLst>
              <a:ext uri="{FF2B5EF4-FFF2-40B4-BE49-F238E27FC236}">
                <a16:creationId xmlns:a16="http://schemas.microsoft.com/office/drawing/2014/main" id="{B6B5C7F0-802F-EDD0-88D6-4EF26AB1EE87}"/>
              </a:ext>
            </a:extLst>
          </p:cNvPr>
          <p:cNvGraphicFramePr>
            <a:graphicFrameLocks noGrp="1"/>
          </p:cNvGraphicFramePr>
          <p:nvPr>
            <p:ph idx="1"/>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4528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AB6E427-3F73-4C06-A5D5-AE52C3883B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D8C9BDAA-0390-4B39-9B5C-BC95E5120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rgbClr val="3D616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7095172-C5D9-9CAC-D364-AA5989A8A8C3}"/>
              </a:ext>
            </a:extLst>
          </p:cNvPr>
          <p:cNvSpPr>
            <a:spLocks noGrp="1"/>
          </p:cNvSpPr>
          <p:nvPr>
            <p:ph type="title"/>
          </p:nvPr>
        </p:nvSpPr>
        <p:spPr>
          <a:xfrm>
            <a:off x="492371" y="139120"/>
            <a:ext cx="3084844" cy="1021020"/>
          </a:xfrm>
        </p:spPr>
        <p:txBody>
          <a:bodyPr>
            <a:normAutofit fontScale="90000"/>
          </a:bodyPr>
          <a:lstStyle/>
          <a:p>
            <a:r>
              <a:rPr lang="en-GB" sz="3600" dirty="0">
                <a:solidFill>
                  <a:srgbClr val="FFFFFF"/>
                </a:solidFill>
              </a:rPr>
              <a:t>SDQ - Background</a:t>
            </a:r>
          </a:p>
        </p:txBody>
      </p:sp>
      <p:sp>
        <p:nvSpPr>
          <p:cNvPr id="3" name="Content Placeholder 2">
            <a:extLst>
              <a:ext uri="{FF2B5EF4-FFF2-40B4-BE49-F238E27FC236}">
                <a16:creationId xmlns:a16="http://schemas.microsoft.com/office/drawing/2014/main" id="{C689CB67-770C-C15C-EF75-B3A02AC238FB}"/>
              </a:ext>
            </a:extLst>
          </p:cNvPr>
          <p:cNvSpPr>
            <a:spLocks noGrp="1"/>
          </p:cNvSpPr>
          <p:nvPr>
            <p:ph idx="1"/>
          </p:nvPr>
        </p:nvSpPr>
        <p:spPr>
          <a:xfrm>
            <a:off x="127093" y="1362595"/>
            <a:ext cx="3613634" cy="4132810"/>
          </a:xfrm>
        </p:spPr>
        <p:txBody>
          <a:bodyPr>
            <a:noAutofit/>
          </a:bodyPr>
          <a:lstStyle/>
          <a:p>
            <a:pPr>
              <a:spcAft>
                <a:spcPts val="0"/>
              </a:spcAft>
              <a:buFont typeface="Wingdings" panose="05000000000000000000" pitchFamily="2" charset="2"/>
              <a:buChar char="v"/>
            </a:pPr>
            <a:r>
              <a:rPr lang="en-GB" sz="2400" dirty="0">
                <a:solidFill>
                  <a:srgbClr val="FFFFFF"/>
                </a:solidFill>
              </a:rPr>
              <a:t>SDQ survey was initially</a:t>
            </a:r>
            <a:br>
              <a:rPr lang="en-GB" sz="2400" dirty="0">
                <a:solidFill>
                  <a:srgbClr val="FFFFFF"/>
                </a:solidFill>
              </a:rPr>
            </a:br>
            <a:r>
              <a:rPr lang="en-GB" sz="2400" dirty="0">
                <a:solidFill>
                  <a:srgbClr val="FFFFFF"/>
                </a:solidFill>
              </a:rPr>
              <a:t>   carried out in 2021.</a:t>
            </a:r>
            <a:br>
              <a:rPr lang="en-GB" sz="2400" dirty="0">
                <a:solidFill>
                  <a:srgbClr val="FFFFFF"/>
                </a:solidFill>
              </a:rPr>
            </a:br>
            <a:endParaRPr lang="en-GB" sz="2400" dirty="0">
              <a:solidFill>
                <a:srgbClr val="FFFFFF"/>
              </a:solidFill>
            </a:endParaRPr>
          </a:p>
          <a:p>
            <a:pPr>
              <a:spcAft>
                <a:spcPts val="0"/>
              </a:spcAft>
              <a:buFont typeface="Wingdings" panose="05000000000000000000" pitchFamily="2" charset="2"/>
              <a:buChar char="v"/>
            </a:pPr>
            <a:r>
              <a:rPr lang="en-GB" sz="2400" dirty="0">
                <a:solidFill>
                  <a:srgbClr val="FFFFFF"/>
                </a:solidFill>
              </a:rPr>
              <a:t>This built on the health</a:t>
            </a:r>
            <a:br>
              <a:rPr lang="en-GB" sz="2400" dirty="0">
                <a:solidFill>
                  <a:srgbClr val="FFFFFF"/>
                </a:solidFill>
              </a:rPr>
            </a:br>
            <a:r>
              <a:rPr lang="en-GB" sz="2400" dirty="0">
                <a:solidFill>
                  <a:srgbClr val="FFFFFF"/>
                </a:solidFill>
              </a:rPr>
              <a:t>   and wellbeing survey</a:t>
            </a:r>
            <a:br>
              <a:rPr lang="en-GB" sz="2400" dirty="0">
                <a:solidFill>
                  <a:srgbClr val="FFFFFF"/>
                </a:solidFill>
              </a:rPr>
            </a:br>
            <a:r>
              <a:rPr lang="en-GB" sz="2400" dirty="0">
                <a:solidFill>
                  <a:srgbClr val="FFFFFF"/>
                </a:solidFill>
              </a:rPr>
              <a:t>   carried out in 2017 as part</a:t>
            </a:r>
            <a:br>
              <a:rPr lang="en-GB" sz="2400" dirty="0">
                <a:solidFill>
                  <a:srgbClr val="FFFFFF"/>
                </a:solidFill>
              </a:rPr>
            </a:br>
            <a:r>
              <a:rPr lang="en-GB" sz="2400" dirty="0">
                <a:solidFill>
                  <a:srgbClr val="FFFFFF"/>
                </a:solidFill>
              </a:rPr>
              <a:t>   of the Realigning</a:t>
            </a:r>
            <a:br>
              <a:rPr lang="en-GB" sz="2400" dirty="0">
                <a:solidFill>
                  <a:srgbClr val="FFFFFF"/>
                </a:solidFill>
              </a:rPr>
            </a:br>
            <a:r>
              <a:rPr lang="en-GB" sz="2400" dirty="0">
                <a:solidFill>
                  <a:srgbClr val="FFFFFF"/>
                </a:solidFill>
              </a:rPr>
              <a:t>   Children’s Services.</a:t>
            </a:r>
            <a:br>
              <a:rPr lang="en-GB" sz="2400" dirty="0">
                <a:solidFill>
                  <a:srgbClr val="FFFFFF"/>
                </a:solidFill>
              </a:rPr>
            </a:br>
            <a:endParaRPr lang="en-US" sz="2400" dirty="0">
              <a:solidFill>
                <a:srgbClr val="FFFFFF"/>
              </a:solidFill>
            </a:endParaRPr>
          </a:p>
          <a:p>
            <a:pPr lvl="0">
              <a:spcAft>
                <a:spcPts val="0"/>
              </a:spcAft>
              <a:buFont typeface="Wingdings" panose="05000000000000000000" pitchFamily="2" charset="2"/>
              <a:buChar char="v"/>
            </a:pPr>
            <a:r>
              <a:rPr lang="en-US" sz="2400" dirty="0">
                <a:solidFill>
                  <a:srgbClr val="FFFFFF"/>
                </a:solidFill>
              </a:rPr>
              <a:t>SDQ is a mental health &amp;</a:t>
            </a:r>
            <a:br>
              <a:rPr lang="en-US" sz="2400" dirty="0">
                <a:solidFill>
                  <a:srgbClr val="FFFFFF"/>
                </a:solidFill>
              </a:rPr>
            </a:br>
            <a:r>
              <a:rPr lang="en-US" sz="2400" dirty="0">
                <a:solidFill>
                  <a:srgbClr val="FFFFFF"/>
                </a:solidFill>
              </a:rPr>
              <a:t>   wellbeing screener/</a:t>
            </a:r>
            <a:br>
              <a:rPr lang="en-US" sz="2400" dirty="0">
                <a:solidFill>
                  <a:srgbClr val="FFFFFF"/>
                </a:solidFill>
              </a:rPr>
            </a:br>
            <a:r>
              <a:rPr lang="en-US" sz="2400" dirty="0">
                <a:solidFill>
                  <a:srgbClr val="FFFFFF"/>
                </a:solidFill>
              </a:rPr>
              <a:t>   assessment tool for use</a:t>
            </a:r>
            <a:br>
              <a:rPr lang="en-US" sz="2400" dirty="0">
                <a:solidFill>
                  <a:srgbClr val="FFFFFF"/>
                </a:solidFill>
              </a:rPr>
            </a:br>
            <a:r>
              <a:rPr lang="en-US" sz="2400" dirty="0">
                <a:solidFill>
                  <a:srgbClr val="FFFFFF"/>
                </a:solidFill>
              </a:rPr>
              <a:t>   with children and young</a:t>
            </a:r>
            <a:br>
              <a:rPr lang="en-US" sz="2400" dirty="0">
                <a:solidFill>
                  <a:srgbClr val="FFFFFF"/>
                </a:solidFill>
              </a:rPr>
            </a:br>
            <a:r>
              <a:rPr lang="en-US" sz="2400" dirty="0">
                <a:solidFill>
                  <a:srgbClr val="FFFFFF"/>
                </a:solidFill>
              </a:rPr>
              <a:t>   adults (aged 2-17+).</a:t>
            </a:r>
          </a:p>
          <a:p>
            <a:pPr lvl="0">
              <a:spcAft>
                <a:spcPts val="0"/>
              </a:spcAft>
              <a:buFont typeface="Wingdings" panose="05000000000000000000" pitchFamily="2" charset="2"/>
              <a:buChar char="v"/>
            </a:pPr>
            <a:endParaRPr lang="en-US" sz="2400" dirty="0">
              <a:solidFill>
                <a:srgbClr val="FFFFFF"/>
              </a:solidFill>
              <a:ea typeface="Segoe UI Historic" panose="020B0502040204020203" pitchFamily="34" charset="0"/>
              <a:cs typeface="Segoe UI Historic" panose="020B0502040204020203" pitchFamily="34" charset="0"/>
            </a:endParaRPr>
          </a:p>
        </p:txBody>
      </p:sp>
      <p:sp>
        <p:nvSpPr>
          <p:cNvPr id="13" name="Rectangle 12">
            <a:extLst>
              <a:ext uri="{FF2B5EF4-FFF2-40B4-BE49-F238E27FC236}">
                <a16:creationId xmlns:a16="http://schemas.microsoft.com/office/drawing/2014/main" id="{F9DB1FE5-9D46-433B-99D1-2F1B8DC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rgbClr val="3B94FB"/>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466AB5E8-59E4-A578-C90C-A81764AD2807}"/>
              </a:ext>
            </a:extLst>
          </p:cNvPr>
          <p:cNvPicPr>
            <a:picLocks noChangeAspect="1"/>
          </p:cNvPicPr>
          <p:nvPr/>
        </p:nvPicPr>
        <p:blipFill>
          <a:blip r:embed="rId3"/>
          <a:stretch>
            <a:fillRect/>
          </a:stretch>
        </p:blipFill>
        <p:spPr>
          <a:xfrm>
            <a:off x="4742017" y="1160140"/>
            <a:ext cx="6798082" cy="4537720"/>
          </a:xfrm>
          <a:prstGeom prst="rect">
            <a:avLst/>
          </a:prstGeom>
        </p:spPr>
      </p:pic>
    </p:spTree>
    <p:extLst>
      <p:ext uri="{BB962C8B-B14F-4D97-AF65-F5344CB8AC3E}">
        <p14:creationId xmlns:p14="http://schemas.microsoft.com/office/powerpoint/2010/main" val="3122397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683" y="367547"/>
            <a:ext cx="10058400" cy="1002254"/>
          </a:xfrm>
        </p:spPr>
        <p:txBody>
          <a:bodyPr/>
          <a:lstStyle/>
          <a:p>
            <a:r>
              <a:rPr lang="en-GB" b="1" dirty="0">
                <a:solidFill>
                  <a:schemeClr val="tx2"/>
                </a:solidFill>
              </a:rPr>
              <a:t>Strength and Difficulties Survey</a:t>
            </a:r>
          </a:p>
        </p:txBody>
      </p:sp>
      <p:sp>
        <p:nvSpPr>
          <p:cNvPr id="3" name="Content Placeholder 2"/>
          <p:cNvSpPr>
            <a:spLocks noGrp="1"/>
          </p:cNvSpPr>
          <p:nvPr>
            <p:ph idx="1"/>
          </p:nvPr>
        </p:nvSpPr>
        <p:spPr>
          <a:xfrm>
            <a:off x="237067" y="1811274"/>
            <a:ext cx="7470019" cy="4539830"/>
          </a:xfrm>
        </p:spPr>
        <p:txBody>
          <a:bodyPr>
            <a:noAutofit/>
          </a:bodyPr>
          <a:lstStyle/>
          <a:p>
            <a:pPr lvl="0">
              <a:lnSpc>
                <a:spcPct val="100000"/>
              </a:lnSpc>
              <a:spcAft>
                <a:spcPts val="0"/>
              </a:spcAft>
              <a:buFont typeface="Wingdings" panose="05000000000000000000" pitchFamily="2" charset="2"/>
              <a:buChar char="v"/>
            </a:pPr>
            <a:r>
              <a:rPr lang="en-GB" sz="2400" dirty="0"/>
              <a:t>25 questions across 5 sub-sections: </a:t>
            </a:r>
            <a:r>
              <a:rPr lang="en-GB" sz="2400" i="1" dirty="0"/>
              <a:t>Emotion, Conduct,</a:t>
            </a:r>
            <a:br>
              <a:rPr lang="en-GB" sz="2400" i="1" dirty="0"/>
            </a:br>
            <a:r>
              <a:rPr lang="en-GB" sz="2400" i="1" dirty="0"/>
              <a:t>   Hyperactivity, Peer relationships &amp; Prosocial</a:t>
            </a:r>
          </a:p>
          <a:p>
            <a:pPr lvl="0">
              <a:lnSpc>
                <a:spcPct val="100000"/>
              </a:lnSpc>
              <a:spcAft>
                <a:spcPts val="0"/>
              </a:spcAft>
              <a:buFont typeface="Wingdings" panose="05000000000000000000" pitchFamily="2" charset="2"/>
              <a:buChar char="v"/>
            </a:pPr>
            <a:endParaRPr lang="en-GB" sz="2400" i="1" dirty="0"/>
          </a:p>
          <a:p>
            <a:pPr lvl="0">
              <a:lnSpc>
                <a:spcPct val="100000"/>
              </a:lnSpc>
              <a:spcAft>
                <a:spcPts val="0"/>
              </a:spcAft>
              <a:buFont typeface="Wingdings" panose="05000000000000000000" pitchFamily="2" charset="2"/>
              <a:buChar char="v"/>
            </a:pPr>
            <a:r>
              <a:rPr lang="en-GB" sz="2400" i="1" dirty="0"/>
              <a:t>Sub-sections are group under the following subscales:</a:t>
            </a:r>
          </a:p>
          <a:p>
            <a:pPr lvl="0">
              <a:lnSpc>
                <a:spcPct val="100000"/>
              </a:lnSpc>
              <a:spcAft>
                <a:spcPts val="0"/>
              </a:spcAft>
              <a:buFont typeface="Wingdings" panose="05000000000000000000" pitchFamily="2" charset="2"/>
              <a:buChar char="v"/>
            </a:pPr>
            <a:endParaRPr lang="en-GB" sz="2400" i="1" dirty="0"/>
          </a:p>
          <a:p>
            <a:pPr lvl="0">
              <a:lnSpc>
                <a:spcPct val="100000"/>
              </a:lnSpc>
              <a:spcAft>
                <a:spcPts val="0"/>
              </a:spcAft>
              <a:buFont typeface="Wingdings" panose="05000000000000000000" pitchFamily="2" charset="2"/>
              <a:buChar char="v"/>
            </a:pPr>
            <a:endParaRPr lang="en-GB" sz="2400" dirty="0"/>
          </a:p>
          <a:p>
            <a:pPr lvl="0">
              <a:lnSpc>
                <a:spcPct val="100000"/>
              </a:lnSpc>
              <a:spcAft>
                <a:spcPts val="0"/>
              </a:spcAft>
              <a:buFont typeface="Wingdings" panose="05000000000000000000" pitchFamily="2" charset="2"/>
              <a:buChar char="v"/>
            </a:pPr>
            <a:endParaRPr lang="en-GB" sz="2400" dirty="0"/>
          </a:p>
          <a:p>
            <a:pPr lvl="0">
              <a:lnSpc>
                <a:spcPct val="100000"/>
              </a:lnSpc>
              <a:spcAft>
                <a:spcPts val="0"/>
              </a:spcAft>
              <a:buFont typeface="Wingdings" panose="05000000000000000000" pitchFamily="2" charset="2"/>
              <a:buChar char="v"/>
            </a:pPr>
            <a:r>
              <a:rPr lang="en-GB" sz="2400" dirty="0"/>
              <a:t>Secondary Schools – self report</a:t>
            </a:r>
            <a:br>
              <a:rPr lang="en-GB" sz="2400" dirty="0"/>
            </a:br>
            <a:r>
              <a:rPr lang="en-GB" sz="2400" dirty="0"/>
              <a:t>   Primary Schools – teacher report</a:t>
            </a:r>
            <a:br>
              <a:rPr lang="en-GB" sz="2400" i="1" dirty="0"/>
            </a:br>
            <a:endParaRPr lang="en-GB" sz="2400" i="1" dirty="0"/>
          </a:p>
          <a:p>
            <a:pPr marL="0" lvl="0" indent="0">
              <a:lnSpc>
                <a:spcPct val="100000"/>
              </a:lnSpc>
              <a:spcAft>
                <a:spcPts val="0"/>
              </a:spcAft>
              <a:buNone/>
            </a:pPr>
            <a:endParaRPr lang="en-GB" i="1" dirty="0"/>
          </a:p>
        </p:txBody>
      </p:sp>
      <p:pic>
        <p:nvPicPr>
          <p:cNvPr id="4" name="Picture 3">
            <a:extLst>
              <a:ext uri="{FF2B5EF4-FFF2-40B4-BE49-F238E27FC236}">
                <a16:creationId xmlns:a16="http://schemas.microsoft.com/office/drawing/2014/main" id="{0AF585EE-E276-40E4-B13F-A86570CCDA48}"/>
              </a:ext>
            </a:extLst>
          </p:cNvPr>
          <p:cNvPicPr>
            <a:picLocks noChangeAspect="1"/>
          </p:cNvPicPr>
          <p:nvPr/>
        </p:nvPicPr>
        <p:blipFill>
          <a:blip r:embed="rId3"/>
          <a:stretch>
            <a:fillRect/>
          </a:stretch>
        </p:blipFill>
        <p:spPr>
          <a:xfrm>
            <a:off x="7439892" y="1811273"/>
            <a:ext cx="4515042" cy="3758254"/>
          </a:xfrm>
          <a:prstGeom prst="rect">
            <a:avLst/>
          </a:prstGeom>
        </p:spPr>
      </p:pic>
      <p:sp>
        <p:nvSpPr>
          <p:cNvPr id="7" name="Content Placeholder 2">
            <a:extLst>
              <a:ext uri="{FF2B5EF4-FFF2-40B4-BE49-F238E27FC236}">
                <a16:creationId xmlns:a16="http://schemas.microsoft.com/office/drawing/2014/main" id="{F07170DD-39BF-479E-A5C7-6AC94BF5C355}"/>
              </a:ext>
            </a:extLst>
          </p:cNvPr>
          <p:cNvSpPr txBox="1">
            <a:spLocks/>
          </p:cNvSpPr>
          <p:nvPr/>
        </p:nvSpPr>
        <p:spPr>
          <a:xfrm>
            <a:off x="237067" y="3230824"/>
            <a:ext cx="7470019" cy="844560"/>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100000"/>
              </a:lnSpc>
              <a:spcBef>
                <a:spcPts val="1200"/>
              </a:spcBef>
              <a:spcAft>
                <a:spcPts val="0"/>
              </a:spcAft>
              <a:buClr>
                <a:srgbClr val="1CADE4"/>
              </a:buClr>
              <a:buSzPct val="100000"/>
              <a:buFont typeface="Wingdings" panose="05000000000000000000" pitchFamily="2" charset="2"/>
              <a:buChar char="v"/>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graphicFrame>
        <p:nvGraphicFramePr>
          <p:cNvPr id="8" name="Diagram 7">
            <a:extLst>
              <a:ext uri="{FF2B5EF4-FFF2-40B4-BE49-F238E27FC236}">
                <a16:creationId xmlns:a16="http://schemas.microsoft.com/office/drawing/2014/main" id="{CD1A4B21-013D-628C-0479-588488E3FD53}"/>
              </a:ext>
            </a:extLst>
          </p:cNvPr>
          <p:cNvGraphicFramePr/>
          <p:nvPr/>
        </p:nvGraphicFramePr>
        <p:xfrm>
          <a:off x="1520115" y="3653104"/>
          <a:ext cx="4156137" cy="16053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07280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0F1F9-0441-5341-FB46-87E2ECF4F09C}"/>
              </a:ext>
            </a:extLst>
          </p:cNvPr>
          <p:cNvSpPr>
            <a:spLocks noGrp="1"/>
          </p:cNvSpPr>
          <p:nvPr>
            <p:ph type="title"/>
          </p:nvPr>
        </p:nvSpPr>
        <p:spPr>
          <a:xfrm>
            <a:off x="1097280" y="446797"/>
            <a:ext cx="10058400" cy="1084217"/>
          </a:xfrm>
        </p:spPr>
        <p:txBody>
          <a:bodyPr>
            <a:normAutofit/>
          </a:bodyPr>
          <a:lstStyle/>
          <a:p>
            <a:r>
              <a:rPr lang="en-GB" b="1" dirty="0"/>
              <a:t>SDQ – Key messages from 2021 and 2023</a:t>
            </a:r>
          </a:p>
        </p:txBody>
      </p:sp>
      <p:sp>
        <p:nvSpPr>
          <p:cNvPr id="7" name="Content Placeholder 6">
            <a:extLst>
              <a:ext uri="{FF2B5EF4-FFF2-40B4-BE49-F238E27FC236}">
                <a16:creationId xmlns:a16="http://schemas.microsoft.com/office/drawing/2014/main" id="{8CA73CD5-1183-2F70-6CE1-980FC4D22B65}"/>
              </a:ext>
            </a:extLst>
          </p:cNvPr>
          <p:cNvSpPr>
            <a:spLocks noGrp="1"/>
          </p:cNvSpPr>
          <p:nvPr>
            <p:ph idx="1"/>
          </p:nvPr>
        </p:nvSpPr>
        <p:spPr>
          <a:xfrm>
            <a:off x="759417" y="1845734"/>
            <a:ext cx="10396263" cy="4023360"/>
          </a:xfrm>
        </p:spPr>
        <p:txBody>
          <a:bodyPr>
            <a:normAutofit/>
          </a:bodyPr>
          <a:lstStyle/>
          <a:p>
            <a:pPr lvl="1">
              <a:buFont typeface="Arial" panose="020B0604020202020204" pitchFamily="34" charset="0"/>
              <a:buChar char="•"/>
            </a:pPr>
            <a:r>
              <a:rPr lang="en-GB" sz="2400" dirty="0"/>
              <a:t>Overall, a positive picture – not much change from ’21 to ‘23. </a:t>
            </a:r>
          </a:p>
          <a:p>
            <a:pPr lvl="1">
              <a:buFont typeface="Arial" panose="020B0604020202020204" pitchFamily="34" charset="0"/>
              <a:buChar char="•"/>
            </a:pPr>
            <a:endParaRPr lang="en-GB" sz="2400" dirty="0"/>
          </a:p>
          <a:p>
            <a:pPr lvl="1">
              <a:buFont typeface="Arial" panose="020B0604020202020204" pitchFamily="34" charset="0"/>
              <a:buChar char="•"/>
            </a:pPr>
            <a:endParaRPr lang="en-GB" sz="2400" dirty="0"/>
          </a:p>
          <a:p>
            <a:pPr lvl="1">
              <a:buFont typeface="Arial" panose="020B0604020202020204" pitchFamily="34" charset="0"/>
              <a:buChar char="•"/>
            </a:pPr>
            <a:endParaRPr lang="en-GB" sz="2400" dirty="0"/>
          </a:p>
          <a:p>
            <a:pPr lvl="1">
              <a:buFont typeface="Arial" panose="020B0604020202020204" pitchFamily="34" charset="0"/>
              <a:buChar char="•"/>
            </a:pPr>
            <a:endParaRPr lang="en-GB" sz="2400" dirty="0"/>
          </a:p>
          <a:p>
            <a:pPr lvl="1">
              <a:buFont typeface="Arial" panose="020B0604020202020204" pitchFamily="34" charset="0"/>
              <a:buChar char="•"/>
            </a:pPr>
            <a:endParaRPr lang="en-GB" sz="2400" dirty="0"/>
          </a:p>
          <a:p>
            <a:pPr lvl="1">
              <a:buFont typeface="Arial" panose="020B0604020202020204" pitchFamily="34" charset="0"/>
              <a:buChar char="•"/>
            </a:pPr>
            <a:endParaRPr lang="en-GB" sz="2400" dirty="0"/>
          </a:p>
          <a:p>
            <a:pPr lvl="1">
              <a:buFont typeface="Arial" panose="020B0604020202020204" pitchFamily="34" charset="0"/>
              <a:buChar char="•"/>
            </a:pPr>
            <a:endParaRPr lang="en-GB" sz="2400" dirty="0"/>
          </a:p>
          <a:p>
            <a:pPr lvl="1">
              <a:buFont typeface="Arial" panose="020B0604020202020204" pitchFamily="34" charset="0"/>
              <a:buChar char="•"/>
            </a:pPr>
            <a:r>
              <a:rPr lang="en-GB" sz="2400" dirty="0"/>
              <a:t>Mean total difficulties scores were slightly higher in ‘23 – remained in same score categories.</a:t>
            </a:r>
          </a:p>
        </p:txBody>
      </p:sp>
      <p:graphicFrame>
        <p:nvGraphicFramePr>
          <p:cNvPr id="8" name="Object 7">
            <a:extLst>
              <a:ext uri="{FF2B5EF4-FFF2-40B4-BE49-F238E27FC236}">
                <a16:creationId xmlns:a16="http://schemas.microsoft.com/office/drawing/2014/main" id="{902D3E92-B2AF-0F70-C193-1A7AD83FDCB5}"/>
              </a:ext>
            </a:extLst>
          </p:cNvPr>
          <p:cNvGraphicFramePr>
            <a:graphicFrameLocks noChangeAspect="1"/>
          </p:cNvGraphicFramePr>
          <p:nvPr/>
        </p:nvGraphicFramePr>
        <p:xfrm>
          <a:off x="1097280" y="2339110"/>
          <a:ext cx="9401200" cy="2411019"/>
        </p:xfrm>
        <a:graphic>
          <a:graphicData uri="http://schemas.openxmlformats.org/presentationml/2006/ole">
            <mc:AlternateContent xmlns:mc="http://schemas.openxmlformats.org/markup-compatibility/2006">
              <mc:Choice xmlns:v="urn:schemas-microsoft-com:vml" Requires="v">
                <p:oleObj name="Document" r:id="rId3" imgW="5746008" imgH="1601310" progId="Word.Document.12">
                  <p:embed/>
                </p:oleObj>
              </mc:Choice>
              <mc:Fallback>
                <p:oleObj name="Document" r:id="rId3" imgW="5746008" imgH="1601310" progId="Word.Document.12">
                  <p:embed/>
                  <p:pic>
                    <p:nvPicPr>
                      <p:cNvPr id="8" name="Object 7">
                        <a:extLst>
                          <a:ext uri="{FF2B5EF4-FFF2-40B4-BE49-F238E27FC236}">
                            <a16:creationId xmlns:a16="http://schemas.microsoft.com/office/drawing/2014/main" id="{902D3E92-B2AF-0F70-C193-1A7AD83FDCB5}"/>
                          </a:ext>
                        </a:extLst>
                      </p:cNvPr>
                      <p:cNvPicPr/>
                      <p:nvPr/>
                    </p:nvPicPr>
                    <p:blipFill>
                      <a:blip r:embed="rId4"/>
                      <a:stretch>
                        <a:fillRect/>
                      </a:stretch>
                    </p:blipFill>
                    <p:spPr>
                      <a:xfrm>
                        <a:off x="1097280" y="2339110"/>
                        <a:ext cx="9401200" cy="2411019"/>
                      </a:xfrm>
                      <a:prstGeom prst="rect">
                        <a:avLst/>
                      </a:prstGeom>
                    </p:spPr>
                  </p:pic>
                </p:oleObj>
              </mc:Fallback>
            </mc:AlternateContent>
          </a:graphicData>
        </a:graphic>
      </p:graphicFrame>
    </p:spTree>
    <p:extLst>
      <p:ext uri="{BB962C8B-B14F-4D97-AF65-F5344CB8AC3E}">
        <p14:creationId xmlns:p14="http://schemas.microsoft.com/office/powerpoint/2010/main" val="1244197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F92F6-0438-D48C-35FE-D390A80AD513}"/>
              </a:ext>
            </a:extLst>
          </p:cNvPr>
          <p:cNvSpPr>
            <a:spLocks noGrp="1"/>
          </p:cNvSpPr>
          <p:nvPr>
            <p:ph type="title"/>
          </p:nvPr>
        </p:nvSpPr>
        <p:spPr>
          <a:xfrm>
            <a:off x="5181601" y="634946"/>
            <a:ext cx="6368142" cy="1450757"/>
          </a:xfrm>
        </p:spPr>
        <p:txBody>
          <a:bodyPr>
            <a:normAutofit/>
          </a:bodyPr>
          <a:lstStyle/>
          <a:p>
            <a:r>
              <a:rPr lang="en-GB" sz="5400" dirty="0">
                <a:solidFill>
                  <a:srgbClr val="635841"/>
                </a:solidFill>
              </a:rPr>
              <a:t>Planning</a:t>
            </a:r>
          </a:p>
        </p:txBody>
      </p:sp>
      <p:pic>
        <p:nvPicPr>
          <p:cNvPr id="5" name="Picture 4" descr="Light bulb on yellow background with sketched light beams and cord">
            <a:extLst>
              <a:ext uri="{FF2B5EF4-FFF2-40B4-BE49-F238E27FC236}">
                <a16:creationId xmlns:a16="http://schemas.microsoft.com/office/drawing/2014/main" id="{09F0B71B-565A-F614-3ACE-894979476AE3}"/>
              </a:ext>
            </a:extLst>
          </p:cNvPr>
          <p:cNvPicPr>
            <a:picLocks noChangeAspect="1"/>
          </p:cNvPicPr>
          <p:nvPr/>
        </p:nvPicPr>
        <p:blipFill rotWithShape="1">
          <a:blip r:embed="rId3"/>
          <a:srcRect l="51298" r="7038" b="-1"/>
          <a:stretch/>
        </p:blipFill>
        <p:spPr>
          <a:xfrm>
            <a:off x="20" y="-12128"/>
            <a:ext cx="4654276" cy="6870127"/>
          </a:xfrm>
          <a:prstGeom prst="rect">
            <a:avLst/>
          </a:prstGeom>
        </p:spPr>
      </p:pic>
      <p:sp>
        <p:nvSpPr>
          <p:cNvPr id="3" name="Content Placeholder 2">
            <a:extLst>
              <a:ext uri="{FF2B5EF4-FFF2-40B4-BE49-F238E27FC236}">
                <a16:creationId xmlns:a16="http://schemas.microsoft.com/office/drawing/2014/main" id="{50C154BC-500B-A2EA-C130-34E1435AFFE6}"/>
              </a:ext>
            </a:extLst>
          </p:cNvPr>
          <p:cNvSpPr>
            <a:spLocks noGrp="1"/>
          </p:cNvSpPr>
          <p:nvPr>
            <p:ph idx="1"/>
          </p:nvPr>
        </p:nvSpPr>
        <p:spPr>
          <a:xfrm>
            <a:off x="5181601" y="2198914"/>
            <a:ext cx="6368142" cy="3670180"/>
          </a:xfrm>
        </p:spPr>
        <p:txBody>
          <a:bodyPr>
            <a:normAutofit fontScale="92500" lnSpcReduction="20000"/>
          </a:bodyPr>
          <a:lstStyle/>
          <a:p>
            <a:pPr algn="ctr"/>
            <a:r>
              <a:rPr lang="en-GB" sz="3200" dirty="0"/>
              <a:t>New or different Health &amp; Wellbeing supports could be put in place at a whole school, small group and / or at an individual pupil level depending on what the data tells us.</a:t>
            </a:r>
          </a:p>
          <a:p>
            <a:pPr algn="ctr"/>
            <a:endParaRPr lang="en-GB" sz="3200" dirty="0"/>
          </a:p>
          <a:p>
            <a:pPr algn="ctr"/>
            <a:r>
              <a:rPr lang="en-GB" sz="3200" dirty="0"/>
              <a:t>Information sessions for schools:</a:t>
            </a:r>
          </a:p>
          <a:p>
            <a:pPr marL="0" indent="0" algn="ctr">
              <a:buNone/>
            </a:pPr>
            <a:r>
              <a:rPr lang="en-GB" sz="2400" dirty="0"/>
              <a:t>Range of resources </a:t>
            </a:r>
            <a:r>
              <a:rPr lang="en-GB" sz="2400"/>
              <a:t>to support:</a:t>
            </a:r>
            <a:endParaRPr lang="en-GB" sz="2400" dirty="0"/>
          </a:p>
          <a:p>
            <a:pPr marL="457200" lvl="1" indent="0" algn="ctr">
              <a:buNone/>
            </a:pPr>
            <a:r>
              <a:rPr lang="en-GB" sz="2000" dirty="0"/>
              <a:t>Excel template, guides, resources and support available on MS Teams channel</a:t>
            </a:r>
          </a:p>
          <a:p>
            <a:pPr algn="ctr"/>
            <a:endParaRPr lang="en-GB" sz="3200" dirty="0"/>
          </a:p>
        </p:txBody>
      </p:sp>
    </p:spTree>
    <p:extLst>
      <p:ext uri="{BB962C8B-B14F-4D97-AF65-F5344CB8AC3E}">
        <p14:creationId xmlns:p14="http://schemas.microsoft.com/office/powerpoint/2010/main" val="24377556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3.xml><?xml version="1.0" encoding="utf-8"?>
<a:theme xmlns:a="http://schemas.openxmlformats.org/drawingml/2006/main" name="Office Theme">
  <a:themeElements>
    <a:clrScheme name="NLC Corporate Colours">
      <a:dk1>
        <a:srgbClr val="000000"/>
      </a:dk1>
      <a:lt1>
        <a:sysClr val="window" lastClr="FFFFFF"/>
      </a:lt1>
      <a:dk2>
        <a:srgbClr val="3F3F3F"/>
      </a:dk2>
      <a:lt2>
        <a:srgbClr val="E7E6E6"/>
      </a:lt2>
      <a:accent1>
        <a:srgbClr val="991636"/>
      </a:accent1>
      <a:accent2>
        <a:srgbClr val="0E893E"/>
      </a:accent2>
      <a:accent3>
        <a:srgbClr val="E5007E"/>
      </a:accent3>
      <a:accent4>
        <a:srgbClr val="2A3188"/>
      </a:accent4>
      <a:accent5>
        <a:srgbClr val="0E6FAB"/>
      </a:accent5>
      <a:accent6>
        <a:srgbClr val="81358A"/>
      </a:accent6>
      <a:hlink>
        <a:srgbClr val="0563C1"/>
      </a:hlink>
      <a:folHlink>
        <a:srgbClr val="99163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1039</TotalTime>
  <Words>3493</Words>
  <Application>Microsoft Office PowerPoint</Application>
  <PresentationFormat>Widescreen</PresentationFormat>
  <Paragraphs>557</Paragraphs>
  <Slides>31</Slides>
  <Notes>14</Notes>
  <HiddenSlides>0</HiddenSlides>
  <MMClips>0</MMClips>
  <ScaleCrop>false</ScaleCrop>
  <HeadingPairs>
    <vt:vector size="8" baseType="variant">
      <vt:variant>
        <vt:lpstr>Fonts Used</vt:lpstr>
      </vt:variant>
      <vt:variant>
        <vt:i4>11</vt:i4>
      </vt:variant>
      <vt:variant>
        <vt:lpstr>Theme</vt:lpstr>
      </vt:variant>
      <vt:variant>
        <vt:i4>3</vt:i4>
      </vt:variant>
      <vt:variant>
        <vt:lpstr>Embedded OLE Servers</vt:lpstr>
      </vt:variant>
      <vt:variant>
        <vt:i4>1</vt:i4>
      </vt:variant>
      <vt:variant>
        <vt:lpstr>Slide Titles</vt:lpstr>
      </vt:variant>
      <vt:variant>
        <vt:i4>31</vt:i4>
      </vt:variant>
    </vt:vector>
  </HeadingPairs>
  <TitlesOfParts>
    <vt:vector size="46" baseType="lpstr">
      <vt:lpstr>Aptos</vt:lpstr>
      <vt:lpstr>Arial</vt:lpstr>
      <vt:lpstr>Calibri</vt:lpstr>
      <vt:lpstr>Calibri Light</vt:lpstr>
      <vt:lpstr>Segoe UI Historic</vt:lpstr>
      <vt:lpstr>Times New Roman</vt:lpstr>
      <vt:lpstr>Tw Cen MT</vt:lpstr>
      <vt:lpstr>Tw Cen MT Condensed</vt:lpstr>
      <vt:lpstr>Webdings</vt:lpstr>
      <vt:lpstr>Wingdings</vt:lpstr>
      <vt:lpstr>Wingdings 3</vt:lpstr>
      <vt:lpstr>Integral</vt:lpstr>
      <vt:lpstr>Retrospect</vt:lpstr>
      <vt:lpstr>Office Theme</vt:lpstr>
      <vt:lpstr>Document</vt:lpstr>
      <vt:lpstr>Health &amp; Wellbeing  </vt:lpstr>
      <vt:lpstr>Overview</vt:lpstr>
      <vt:lpstr>Strengths and Difficulties Questionnaire (SDQ)   North Lanarkshire 2023</vt:lpstr>
      <vt:lpstr>Overview:</vt:lpstr>
      <vt:lpstr>Rationale for using the SDQ</vt:lpstr>
      <vt:lpstr>SDQ - Background</vt:lpstr>
      <vt:lpstr>Strength and Difficulties Survey</vt:lpstr>
      <vt:lpstr>SDQ – Key messages from 2021 and 2023</vt:lpstr>
      <vt:lpstr>Planning</vt:lpstr>
      <vt:lpstr>SDQ  2023:   Primary pupils  24,311 teacher completed SDQs</vt:lpstr>
      <vt:lpstr>SDQ 2023:  Secondary pupils  11,611 self-reported SDQs</vt:lpstr>
      <vt:lpstr>SDQ trends </vt:lpstr>
      <vt:lpstr>Whole-School Analysis &amp; Planning </vt:lpstr>
      <vt:lpstr>Whole-School Analysis &amp; Planning </vt:lpstr>
      <vt:lpstr>Health and Wellbeing Services that can support you (Ed Psy)</vt:lpstr>
      <vt:lpstr>Summary</vt:lpstr>
      <vt:lpstr>Be Well Survey</vt:lpstr>
      <vt:lpstr>Rationale</vt:lpstr>
      <vt:lpstr>Background</vt:lpstr>
      <vt:lpstr>What we looked at</vt:lpstr>
      <vt:lpstr>Psychological Wellbeing (Ryff, 2007)</vt:lpstr>
      <vt:lpstr>Glasgow Motivation and Wellbeing Profile</vt:lpstr>
      <vt:lpstr>Self Determination Theory (Ryan and Deci 2017)</vt:lpstr>
      <vt:lpstr>Hedonic v Eudaimonic Happiness</vt:lpstr>
      <vt:lpstr>7 Teachable Skills of Resilience (Karen Reivich)</vt:lpstr>
      <vt:lpstr>PowerPoint Presentation</vt:lpstr>
      <vt:lpstr>PowerPoint Presentation</vt:lpstr>
      <vt:lpstr>SHANARRI indicators – 3 statements  Resilience – 19 statements School connection – 15 statements</vt:lpstr>
      <vt:lpstr>Link to Primary Form</vt:lpstr>
      <vt:lpstr>Next Steps…</vt:lpstr>
      <vt:lpstr>Group Discussion</vt:lpstr>
    </vt:vector>
  </TitlesOfParts>
  <Company>East Renfrewshire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and Wellbeing Profile</dc:title>
  <dc:creator>Atherton, Chris</dc:creator>
  <cp:lastModifiedBy>Scott Chalmers</cp:lastModifiedBy>
  <cp:revision>51</cp:revision>
  <dcterms:created xsi:type="dcterms:W3CDTF">2023-03-09T09:14:23Z</dcterms:created>
  <dcterms:modified xsi:type="dcterms:W3CDTF">2026-08-14T08:53:09Z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d63e432-7a5b-4534-ada9-2e736aca8ba4_Enabled">
    <vt:lpwstr>true</vt:lpwstr>
  </property>
  <property fmtid="{D5CDD505-2E9C-101B-9397-08002B2CF9AE}" pid="3" name="MSIP_Label_ed63e432-7a5b-4534-ada9-2e736aca8ba4_SetDate">
    <vt:lpwstr>2026-08-14T08:52:50Z</vt:lpwstr>
  </property>
  <property fmtid="{D5CDD505-2E9C-101B-9397-08002B2CF9AE}" pid="4" name="MSIP_Label_ed63e432-7a5b-4534-ada9-2e736aca8ba4_Method">
    <vt:lpwstr>Privileged</vt:lpwstr>
  </property>
  <property fmtid="{D5CDD505-2E9C-101B-9397-08002B2CF9AE}" pid="5" name="MSIP_Label_ed63e432-7a5b-4534-ada9-2e736aca8ba4_Name">
    <vt:lpwstr>Official</vt:lpwstr>
  </property>
  <property fmtid="{D5CDD505-2E9C-101B-9397-08002B2CF9AE}" pid="6" name="MSIP_Label_ed63e432-7a5b-4534-ada9-2e736aca8ba4_SiteId">
    <vt:lpwstr>5eee4d58-f197-4ad7-9e39-ebd0d2463660</vt:lpwstr>
  </property>
  <property fmtid="{D5CDD505-2E9C-101B-9397-08002B2CF9AE}" pid="7" name="MSIP_Label_ed63e432-7a5b-4534-ada9-2e736aca8ba4_ActionId">
    <vt:lpwstr>60ad87e2-8ab2-41ad-a0d0-451e51607fb4</vt:lpwstr>
  </property>
  <property fmtid="{D5CDD505-2E9C-101B-9397-08002B2CF9AE}" pid="8" name="MSIP_Label_ed63e432-7a5b-4534-ada9-2e736aca8ba4_ContentBits">
    <vt:lpwstr>1</vt:lpwstr>
  </property>
  <property fmtid="{D5CDD505-2E9C-101B-9397-08002B2CF9AE}" pid="9" name="MSIP_Label_ed63e432-7a5b-4534-ada9-2e736aca8ba4_Tag">
    <vt:lpwstr>10, 0, 1, 1</vt:lpwstr>
  </property>
  <property fmtid="{D5CDD505-2E9C-101B-9397-08002B2CF9AE}" pid="10" name="ClassificationContentMarkingHeaderLocations">
    <vt:lpwstr>Integral:9\Retrospect:11\Office Theme:3</vt:lpwstr>
  </property>
  <property fmtid="{D5CDD505-2E9C-101B-9397-08002B2CF9AE}" pid="11" name="ClassificationContentMarkingHeaderText">
    <vt:lpwstr>Classification : Official</vt:lpwstr>
  </property>
</Properties>
</file>