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57" r:id="rId3"/>
    <p:sldId id="267" r:id="rId4"/>
    <p:sldId id="266" r:id="rId5"/>
    <p:sldId id="258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E19B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8825" autoAdjust="0"/>
  </p:normalViewPr>
  <p:slideViewPr>
    <p:cSldViewPr snapToGrid="0">
      <p:cViewPr varScale="1">
        <p:scale>
          <a:sx n="53" d="100"/>
          <a:sy n="53" d="100"/>
        </p:scale>
        <p:origin x="11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7AD0C-5D32-4A27-AC76-078256045F2B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B113D-9F05-49AE-A049-C54BBBAE95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08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726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928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890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73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360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5CFE7-A2A6-4FBA-A208-1CA1220D149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33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05D56-E078-4F97-AC32-AE4F26B731E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535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56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5CFE7-A2A6-4FBA-A208-1CA1220D149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582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5CFE7-A2A6-4FBA-A208-1CA1220D149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7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B113D-9F05-49AE-A049-C54BBBAE95D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610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0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23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606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12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7320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387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3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77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22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33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85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3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457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25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073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25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D19D1-29F4-499A-8123-CC7547A90C08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3B9A5D0-BCD4-43D3-9182-C9E78B52A56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7CADE6-C56B-A645-AD39-749AF681A69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38651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2E073-887D-45C0-A648-84CC30FE8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Learner Skills Profile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19AB7-899F-9A44-FC2D-0DAD88EE7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1100" dirty="0"/>
              <a:t>South Lanarkshire Psychological Service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68A5E39E-7F5B-9F72-96EB-1B292BCF6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604" y="2420955"/>
            <a:ext cx="3765692" cy="20240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8460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815A7B4-532E-48C9-AC24-D78ACF333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329451-A633-65B6-5F11-864BC470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457" y="22669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9943C-4C8E-71F2-75E2-089FD618A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6457" y="3176587"/>
            <a:ext cx="3179628" cy="132585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is happening in your service to support neurodivergent learners?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6E918B1-FA59-42EF-8A8E-B0F3D1E54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Graphic 6" descr="Board Room">
            <a:extLst>
              <a:ext uri="{FF2B5EF4-FFF2-40B4-BE49-F238E27FC236}">
                <a16:creationId xmlns:a16="http://schemas.microsoft.com/office/drawing/2014/main" id="{56D34214-7942-D1D1-B7D7-C5647B078B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617" y="1261330"/>
            <a:ext cx="4335340" cy="433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6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B95E1E-44A2-5AAD-14DC-40F0B335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337" y="12653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Thank you for listening &amp; contributing </a:t>
            </a:r>
            <a:br>
              <a:rPr lang="en-US" sz="50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50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Graphic 6" descr="Smiling Face with No Fill">
            <a:extLst>
              <a:ext uri="{FF2B5EF4-FFF2-40B4-BE49-F238E27FC236}">
                <a16:creationId xmlns:a16="http://schemas.microsoft.com/office/drawing/2014/main" id="{DD3001A4-EA3D-BE26-1156-7118E7D0B2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11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4F94E-DEE8-C871-EB4C-12A66CB71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n-GB" dirty="0"/>
              <a:t>What is the Learner Skills Profile?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5A3D2872-267F-5038-5367-8FEA033E9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GB" dirty="0"/>
          </a:p>
          <a:p>
            <a:pPr>
              <a:lnSpc>
                <a:spcPct val="90000"/>
              </a:lnSpc>
            </a:pPr>
            <a:r>
              <a:rPr lang="en-GB" dirty="0"/>
              <a:t>A solution-oriented framework which can be used to identify support for neurodivergent learners which focuses on a young person’s strengths and barriers to learning.</a:t>
            </a:r>
          </a:p>
          <a:p>
            <a:pPr>
              <a:lnSpc>
                <a:spcPct val="90000"/>
              </a:lnSpc>
            </a:pPr>
            <a:r>
              <a:rPr lang="en-GB" dirty="0"/>
              <a:t>Devised as a response to a gap in available assessments and interventions in the service.</a:t>
            </a:r>
          </a:p>
          <a:p>
            <a:pPr lvl="0">
              <a:lnSpc>
                <a:spcPct val="90000"/>
              </a:lnSpc>
            </a:pPr>
            <a:r>
              <a:rPr lang="en-GB" dirty="0"/>
              <a:t>Noted the increase in conversations with education staff regarding children with neurodivergent presentations and co-morbidity.</a:t>
            </a:r>
          </a:p>
          <a:p>
            <a:pPr>
              <a:lnSpc>
                <a:spcPct val="90000"/>
              </a:lnSpc>
            </a:pPr>
            <a:r>
              <a:rPr lang="en-GB" dirty="0"/>
              <a:t>Acknowledgement that not all children have a diagnosis, and for some families this is not a route they are pursuing.</a:t>
            </a:r>
          </a:p>
          <a:p>
            <a:pPr>
              <a:lnSpc>
                <a:spcPct val="90000"/>
              </a:lnSpc>
            </a:pPr>
            <a:r>
              <a:rPr lang="en-GB" dirty="0"/>
              <a:t>Awareness that within Scottish education, the focus is on meeting the needs of the child rather than providing a label.</a:t>
            </a:r>
            <a:endParaRPr lang="en-US" dirty="0"/>
          </a:p>
          <a:p>
            <a:pPr lvl="0">
              <a:lnSpc>
                <a:spcPct val="90000"/>
              </a:lnSpc>
            </a:pPr>
            <a:endParaRPr lang="en-GB" dirty="0"/>
          </a:p>
          <a:p>
            <a:pPr>
              <a:lnSpc>
                <a:spcPct val="90000"/>
              </a:lnSpc>
            </a:pPr>
            <a:endParaRPr lang="en-GB" dirty="0"/>
          </a:p>
          <a:p>
            <a:pPr>
              <a:lnSpc>
                <a:spcPct val="90000"/>
              </a:lnSpc>
            </a:pPr>
            <a:endParaRPr lang="en-GB" dirty="0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0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2D55A-E11F-47AD-62B5-DCF0AB5C5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Learner Skills Profile as part of Staged Intervention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9414EE-C0D7-4B8E-4187-A90B44C5D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7334" y="2269230"/>
            <a:ext cx="5828689" cy="388143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ADC917-E9F9-F973-AF0A-003A65062E6F}"/>
              </a:ext>
            </a:extLst>
          </p:cNvPr>
          <p:cNvSpPr/>
          <p:nvPr/>
        </p:nvSpPr>
        <p:spPr>
          <a:xfrm>
            <a:off x="6880634" y="5223850"/>
            <a:ext cx="2725093" cy="926817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Use of environmental audit tools such as SCERTS or CIRCLE framework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85E2E65-17B3-33B2-AD07-6365E8D8A583}"/>
              </a:ext>
            </a:extLst>
          </p:cNvPr>
          <p:cNvSpPr/>
          <p:nvPr/>
        </p:nvSpPr>
        <p:spPr>
          <a:xfrm>
            <a:off x="6880633" y="4209948"/>
            <a:ext cx="2725093" cy="926817"/>
          </a:xfrm>
          <a:prstGeom prst="roundRect">
            <a:avLst/>
          </a:prstGeom>
          <a:solidFill>
            <a:srgbClr val="3FE19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Learner Skills Profile</a:t>
            </a:r>
          </a:p>
        </p:txBody>
      </p:sp>
    </p:spTree>
    <p:extLst>
      <p:ext uri="{BB962C8B-B14F-4D97-AF65-F5344CB8AC3E}">
        <p14:creationId xmlns:p14="http://schemas.microsoft.com/office/powerpoint/2010/main" val="70737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9796B-04AF-3F89-DD6B-439892EE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What is neuro-affirming practice? </a:t>
            </a:r>
          </a:p>
        </p:txBody>
      </p:sp>
      <p:pic>
        <p:nvPicPr>
          <p:cNvPr id="4" name="Picture 3" descr="A colorful brain drawing on a white background&#10;&#10;Description automatically generated">
            <a:extLst>
              <a:ext uri="{FF2B5EF4-FFF2-40B4-BE49-F238E27FC236}">
                <a16:creationId xmlns:a16="http://schemas.microsoft.com/office/drawing/2014/main" id="{D7C693FB-9800-57F0-F28E-DD30A6FAA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51" y="1837482"/>
            <a:ext cx="3856774" cy="327193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857ED-4AD1-37EB-950A-F4FB246F5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>
                <a:solidFill>
                  <a:srgbClr val="FFFFFF"/>
                </a:solidFill>
              </a:rPr>
              <a:t>Being neuro-affirming means that you believe in a strengths and rights-based approach to developmental differences and aim to provide support and adaptations that affirm the child's neurodivergent identity. </a:t>
            </a:r>
          </a:p>
          <a:p>
            <a:pPr marL="0" indent="0">
              <a:buNone/>
            </a:pPr>
            <a:r>
              <a:rPr lang="en-GB">
                <a:solidFill>
                  <a:srgbClr val="FFFFFF"/>
                </a:solidFill>
              </a:rPr>
              <a:t>(NAIT, 2023)</a:t>
            </a:r>
          </a:p>
          <a:p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82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40C646-3230-EC47-F2BE-DF296E4E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Development of the Learner Skills Profile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BE756-410B-68A3-DB44-DDB1412246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66" t="37006" r="39697" b="13266"/>
          <a:stretch/>
        </p:blipFill>
        <p:spPr>
          <a:xfrm>
            <a:off x="757251" y="1741079"/>
            <a:ext cx="3856774" cy="34647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D5538-B16F-65FB-03F6-4F2443F8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en-GB" sz="1700" dirty="0">
                <a:solidFill>
                  <a:srgbClr val="FFFFFF"/>
                </a:solidFill>
              </a:rPr>
              <a:t>Use of a solution-oriented framework consistent with service delivery  </a:t>
            </a:r>
          </a:p>
          <a:p>
            <a:r>
              <a:rPr lang="en-GB" sz="1700" dirty="0">
                <a:solidFill>
                  <a:srgbClr val="FFFFFF"/>
                </a:solidFill>
              </a:rPr>
              <a:t>Ayrshire and Arran FASD document: 9 brain domains – collapsed into 7 – removing brain structure and combined academic and cognitive skills</a:t>
            </a:r>
          </a:p>
          <a:p>
            <a:r>
              <a:rPr lang="en-GB" sz="1700" dirty="0">
                <a:solidFill>
                  <a:srgbClr val="FFFFFF"/>
                </a:solidFill>
              </a:rPr>
              <a:t>Consistent with ESSENCE model (Gilbert, 2011) which Health is moving towards</a:t>
            </a:r>
          </a:p>
          <a:p>
            <a:r>
              <a:rPr lang="en-GB" sz="1700" dirty="0">
                <a:solidFill>
                  <a:srgbClr val="FFFFFF"/>
                </a:solidFill>
              </a:rPr>
              <a:t>Addition of guidance booklet with suggested interventions</a:t>
            </a:r>
          </a:p>
          <a:p>
            <a:endParaRPr lang="en-GB" sz="17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CEBCC-F940-9475-A456-FDCC5C5FFFD0}"/>
              </a:ext>
            </a:extLst>
          </p:cNvPr>
          <p:cNvSpPr txBox="1"/>
          <p:nvPr/>
        </p:nvSpPr>
        <p:spPr>
          <a:xfrm>
            <a:off x="757251" y="5297365"/>
            <a:ext cx="3856774" cy="34647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850" dirty="0">
                <a:solidFill>
                  <a:srgbClr val="FFFFFF"/>
                </a:solidFill>
              </a:rPr>
              <a:t>Taken from: Ayrshire and Arran </a:t>
            </a:r>
            <a:r>
              <a:rPr lang="en-GB" sz="850" i="1" dirty="0">
                <a:solidFill>
                  <a:srgbClr val="FFFFFF"/>
                </a:solidFill>
              </a:rPr>
              <a:t>Understanding Foetal Alcohol Spectrum Disorder: What Educators Need to Know </a:t>
            </a:r>
            <a:r>
              <a:rPr lang="en-GB" sz="850" dirty="0">
                <a:solidFill>
                  <a:srgbClr val="FFFFFF"/>
                </a:solidFill>
              </a:rPr>
              <a:t>(2019) </a:t>
            </a:r>
            <a:endParaRPr lang="en-GB" sz="85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585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13638-A1D2-7D56-5427-F99D7A7E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to start…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23B25E-C220-1081-0596-5C0F58EEE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664" t="17903" r="21215" b="8529"/>
          <a:stretch/>
        </p:blipFill>
        <p:spPr>
          <a:xfrm>
            <a:off x="2662990" y="1507702"/>
            <a:ext cx="6866021" cy="4888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216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31667-1C28-C1C7-EFC7-6D4C25ABB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 filling in the boxes…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4957FF-B739-E178-D54E-E75195040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168" t="23261" r="21764" b="15585"/>
          <a:stretch/>
        </p:blipFill>
        <p:spPr>
          <a:xfrm>
            <a:off x="2307000" y="1812758"/>
            <a:ext cx="7578000" cy="4649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31CB7A5D-1D36-83C1-1722-F8FE206BC5A2}"/>
              </a:ext>
            </a:extLst>
          </p:cNvPr>
          <p:cNvSpPr/>
          <p:nvPr/>
        </p:nvSpPr>
        <p:spPr>
          <a:xfrm>
            <a:off x="4596713" y="2273643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55C82479-4450-EB15-E261-231B0655A273}"/>
              </a:ext>
            </a:extLst>
          </p:cNvPr>
          <p:cNvSpPr/>
          <p:nvPr/>
        </p:nvSpPr>
        <p:spPr>
          <a:xfrm>
            <a:off x="5963333" y="2273643"/>
            <a:ext cx="484632" cy="978408"/>
          </a:xfrm>
          <a:prstGeom prst="up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4C4F3227-AC36-5405-9261-AC0E88B3C39D}"/>
              </a:ext>
            </a:extLst>
          </p:cNvPr>
          <p:cNvSpPr/>
          <p:nvPr/>
        </p:nvSpPr>
        <p:spPr>
          <a:xfrm>
            <a:off x="7375338" y="2275127"/>
            <a:ext cx="484632" cy="978408"/>
          </a:xfrm>
          <a:prstGeom prst="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F4D669D3-1839-C254-D19F-03DF732A147F}"/>
              </a:ext>
            </a:extLst>
          </p:cNvPr>
          <p:cNvSpPr/>
          <p:nvPr/>
        </p:nvSpPr>
        <p:spPr>
          <a:xfrm>
            <a:off x="8790061" y="2273643"/>
            <a:ext cx="484632" cy="978408"/>
          </a:xfrm>
          <a:prstGeom prst="up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1754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46BA-D13E-DD60-A6F0-A2264016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last page…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036EF7-06B0-34A9-FE66-2D4022387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129" t="19969" r="21447" b="18847"/>
          <a:stretch/>
        </p:blipFill>
        <p:spPr>
          <a:xfrm>
            <a:off x="2046938" y="1503923"/>
            <a:ext cx="8098124" cy="4853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542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B4D2C-E2DE-5C64-4D7B-9E4128CA5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Supporting Documents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176CA4-EE79-BB36-26C4-2E6B2F234C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308" t="18083" r="11404" b="10867"/>
          <a:stretch/>
        </p:blipFill>
        <p:spPr>
          <a:xfrm rot="528489">
            <a:off x="5737081" y="1259190"/>
            <a:ext cx="3448834" cy="4872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A96538-2D8D-FD8D-C4A6-D1D0DCC02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2282" t="11138" r="5754" b="8506"/>
          <a:stretch/>
        </p:blipFill>
        <p:spPr>
          <a:xfrm rot="20862114">
            <a:off x="3129427" y="1460001"/>
            <a:ext cx="2292264" cy="4717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55526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525</TotalTime>
  <Words>306</Words>
  <Application>Microsoft Office PowerPoint</Application>
  <PresentationFormat>Widescreen</PresentationFormat>
  <Paragraphs>44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Trebuchet MS</vt:lpstr>
      <vt:lpstr>Wingdings 3</vt:lpstr>
      <vt:lpstr>Facet</vt:lpstr>
      <vt:lpstr>Learner Skills Profile</vt:lpstr>
      <vt:lpstr>What is the Learner Skills Profile?</vt:lpstr>
      <vt:lpstr>The Learner Skills Profile as part of Staged Intervention</vt:lpstr>
      <vt:lpstr>What is neuro-affirming practice? </vt:lpstr>
      <vt:lpstr>Development of the Learner Skills Profile </vt:lpstr>
      <vt:lpstr>Where to start…</vt:lpstr>
      <vt:lpstr>Start filling in the boxes…</vt:lpstr>
      <vt:lpstr>The last page…</vt:lpstr>
      <vt:lpstr>Supporting Documents</vt:lpstr>
      <vt:lpstr>Discussion</vt:lpstr>
      <vt:lpstr>Thank you for listening &amp; contributing  </vt:lpstr>
    </vt:vector>
  </TitlesOfParts>
  <Company>South Lanarkshire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Learner Skills Profile</dc:title>
  <dc:creator>McCaughey, Claire</dc:creator>
  <cp:lastModifiedBy>Scott Chalmers</cp:lastModifiedBy>
  <cp:revision>8</cp:revision>
  <dcterms:created xsi:type="dcterms:W3CDTF">2024-07-19T06:25:04Z</dcterms:created>
  <dcterms:modified xsi:type="dcterms:W3CDTF">2026-08-14T08:49:20Z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2026-08-14T08:49:14Z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51abd49e-4e92-4b6f-b95a-206e05573ef8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Facet:8</vt:lpwstr>
  </property>
  <property fmtid="{D5CDD505-2E9C-101B-9397-08002B2CF9AE}" pid="11" name="ClassificationContentMarkingHeaderText">
    <vt:lpwstr>Classification : Official</vt:lpwstr>
  </property>
</Properties>
</file>