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audio1.wav" ContentType="audio/wav"/>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35" r:id="rId4"/>
    <p:sldMasterId id="2147484086" r:id="rId5"/>
  </p:sldMasterIdLst>
  <p:notesMasterIdLst>
    <p:notesMasterId r:id="rId49"/>
  </p:notesMasterIdLst>
  <p:handoutMasterIdLst>
    <p:handoutMasterId r:id="rId50"/>
  </p:handoutMasterIdLst>
  <p:sldIdLst>
    <p:sldId id="461" r:id="rId6"/>
    <p:sldId id="357" r:id="rId7"/>
    <p:sldId id="370" r:id="rId8"/>
    <p:sldId id="372" r:id="rId9"/>
    <p:sldId id="604" r:id="rId10"/>
    <p:sldId id="409" r:id="rId11"/>
    <p:sldId id="410" r:id="rId12"/>
    <p:sldId id="479" r:id="rId13"/>
    <p:sldId id="401" r:id="rId14"/>
    <p:sldId id="689" r:id="rId15"/>
    <p:sldId id="566" r:id="rId16"/>
    <p:sldId id="567" r:id="rId17"/>
    <p:sldId id="568" r:id="rId18"/>
    <p:sldId id="569" r:id="rId19"/>
    <p:sldId id="570" r:id="rId20"/>
    <p:sldId id="571" r:id="rId21"/>
    <p:sldId id="572" r:id="rId22"/>
    <p:sldId id="573" r:id="rId23"/>
    <p:sldId id="551" r:id="rId24"/>
    <p:sldId id="587" r:id="rId25"/>
    <p:sldId id="553" r:id="rId26"/>
    <p:sldId id="558" r:id="rId27"/>
    <p:sldId id="557" r:id="rId28"/>
    <p:sldId id="605" r:id="rId29"/>
    <p:sldId id="495" r:id="rId30"/>
    <p:sldId id="453" r:id="rId31"/>
    <p:sldId id="666" r:id="rId32"/>
    <p:sldId id="677" r:id="rId33"/>
    <p:sldId id="678" r:id="rId34"/>
    <p:sldId id="680" r:id="rId35"/>
    <p:sldId id="681" r:id="rId36"/>
    <p:sldId id="682" r:id="rId37"/>
    <p:sldId id="683" r:id="rId38"/>
    <p:sldId id="634" r:id="rId39"/>
    <p:sldId id="675" r:id="rId40"/>
    <p:sldId id="684" r:id="rId41"/>
    <p:sldId id="685" r:id="rId42"/>
    <p:sldId id="688" r:id="rId43"/>
    <p:sldId id="676" r:id="rId44"/>
    <p:sldId id="671" r:id="rId45"/>
    <p:sldId id="644" r:id="rId46"/>
    <p:sldId id="603" r:id="rId47"/>
    <p:sldId id="259" r:id="rId48"/>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60" autoAdjust="0"/>
    <p:restoredTop sz="77738" autoAdjust="0"/>
  </p:normalViewPr>
  <p:slideViewPr>
    <p:cSldViewPr>
      <p:cViewPr varScale="1">
        <p:scale>
          <a:sx n="59" d="100"/>
          <a:sy n="59" d="100"/>
        </p:scale>
        <p:origin x="1108" y="64"/>
      </p:cViewPr>
      <p:guideLst>
        <p:guide orient="horz" pos="2160"/>
        <p:guide pos="2880"/>
      </p:guideLst>
    </p:cSldViewPr>
  </p:slideViewPr>
  <p:outlineViewPr>
    <p:cViewPr>
      <p:scale>
        <a:sx n="33" d="100"/>
        <a:sy n="33" d="100"/>
      </p:scale>
      <p:origin x="0" y="-732"/>
    </p:cViewPr>
  </p:outlineViewPr>
  <p:notesTextViewPr>
    <p:cViewPr>
      <p:scale>
        <a:sx n="75" d="100"/>
        <a:sy n="75" d="100"/>
      </p:scale>
      <p:origin x="0" y="0"/>
    </p:cViewPr>
  </p:notesTextViewPr>
  <p:sorterViewPr>
    <p:cViewPr varScale="1">
      <p:scale>
        <a:sx n="1" d="1"/>
        <a:sy n="1" d="1"/>
      </p:scale>
      <p:origin x="0" y="-701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Main study Change Score</a:t>
            </a:r>
            <a:r>
              <a:rPr lang="en-GB" baseline="0"/>
              <a:t> Comparison</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Sheet1!$B$1:$B$2</c:f>
              <c:strCache>
                <c:ptCount val="2"/>
                <c:pt idx="0">
                  <c:v>Control Group</c:v>
                </c:pt>
                <c:pt idx="1">
                  <c:v>Mean</c:v>
                </c:pt>
              </c:strCache>
            </c:strRef>
          </c:tx>
          <c:spPr>
            <a:ln w="28575" cap="rnd">
              <a:solidFill>
                <a:schemeClr val="accent1"/>
              </a:solidFill>
              <a:round/>
            </a:ln>
            <a:effectLst/>
          </c:spPr>
          <c:marker>
            <c:symbol val="none"/>
          </c:marker>
          <c:cat>
            <c:strRef>
              <c:f>Sheet1!$A$3:$A$4</c:f>
              <c:strCache>
                <c:ptCount val="2"/>
                <c:pt idx="0">
                  <c:v>Pre WIAT RC SS</c:v>
                </c:pt>
                <c:pt idx="1">
                  <c:v>Post WIAT RC SS</c:v>
                </c:pt>
              </c:strCache>
            </c:strRef>
          </c:cat>
          <c:val>
            <c:numRef>
              <c:f>Sheet1!$B$3:$B$4</c:f>
              <c:numCache>
                <c:formatCode>General</c:formatCode>
                <c:ptCount val="2"/>
                <c:pt idx="0">
                  <c:v>91.36</c:v>
                </c:pt>
                <c:pt idx="1">
                  <c:v>91.97</c:v>
                </c:pt>
              </c:numCache>
            </c:numRef>
          </c:val>
          <c:smooth val="0"/>
          <c:extLst>
            <c:ext xmlns:c16="http://schemas.microsoft.com/office/drawing/2014/chart" uri="{C3380CC4-5D6E-409C-BE32-E72D297353CC}">
              <c16:uniqueId val="{00000000-3ECB-4577-90C1-8DBCC7951AC6}"/>
            </c:ext>
          </c:extLst>
        </c:ser>
        <c:ser>
          <c:idx val="1"/>
          <c:order val="1"/>
          <c:tx>
            <c:strRef>
              <c:f>Sheet1!$C$1:$C$2</c:f>
              <c:strCache>
                <c:ptCount val="2"/>
                <c:pt idx="0">
                  <c:v>Intervention Group</c:v>
                </c:pt>
                <c:pt idx="1">
                  <c:v>Mean</c:v>
                </c:pt>
              </c:strCache>
            </c:strRef>
          </c:tx>
          <c:spPr>
            <a:ln w="28575" cap="rnd">
              <a:solidFill>
                <a:schemeClr val="accent2"/>
              </a:solidFill>
              <a:round/>
            </a:ln>
            <a:effectLst/>
          </c:spPr>
          <c:marker>
            <c:symbol val="none"/>
          </c:marker>
          <c:cat>
            <c:strRef>
              <c:f>Sheet1!$A$3:$A$4</c:f>
              <c:strCache>
                <c:ptCount val="2"/>
                <c:pt idx="0">
                  <c:v>Pre WIAT RC SS</c:v>
                </c:pt>
                <c:pt idx="1">
                  <c:v>Post WIAT RC SS</c:v>
                </c:pt>
              </c:strCache>
            </c:strRef>
          </c:cat>
          <c:val>
            <c:numRef>
              <c:f>Sheet1!$C$3:$C$4</c:f>
              <c:numCache>
                <c:formatCode>General</c:formatCode>
                <c:ptCount val="2"/>
                <c:pt idx="0">
                  <c:v>92.3</c:v>
                </c:pt>
                <c:pt idx="1">
                  <c:v>102</c:v>
                </c:pt>
              </c:numCache>
            </c:numRef>
          </c:val>
          <c:smooth val="0"/>
          <c:extLst>
            <c:ext xmlns:c16="http://schemas.microsoft.com/office/drawing/2014/chart" uri="{C3380CC4-5D6E-409C-BE32-E72D297353CC}">
              <c16:uniqueId val="{00000001-3ECB-4577-90C1-8DBCC7951AC6}"/>
            </c:ext>
          </c:extLst>
        </c:ser>
        <c:dLbls>
          <c:showLegendKey val="0"/>
          <c:showVal val="0"/>
          <c:showCatName val="0"/>
          <c:showSerName val="0"/>
          <c:showPercent val="0"/>
          <c:showBubbleSize val="0"/>
        </c:dLbls>
        <c:smooth val="0"/>
        <c:axId val="493438936"/>
        <c:axId val="493437760"/>
      </c:lineChart>
      <c:catAx>
        <c:axId val="493438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3437760"/>
        <c:crosses val="autoZero"/>
        <c:auto val="1"/>
        <c:lblAlgn val="ctr"/>
        <c:lblOffset val="100"/>
        <c:noMultiLvlLbl val="0"/>
      </c:catAx>
      <c:valAx>
        <c:axId val="4934377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3438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0BF109-6A25-45E9-9B88-0F89228F4D5A}"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404AC03-27D2-4ABD-8770-981922813513}">
      <dgm:prSet/>
      <dgm:spPr/>
      <dgm:t>
        <a:bodyPr/>
        <a:lstStyle/>
        <a:p>
          <a:pPr>
            <a:lnSpc>
              <a:spcPct val="100000"/>
            </a:lnSpc>
          </a:pPr>
          <a:r>
            <a:rPr lang="en-GB"/>
            <a:t>Theory</a:t>
          </a:r>
          <a:endParaRPr lang="en-US"/>
        </a:p>
      </dgm:t>
    </dgm:pt>
    <dgm:pt modelId="{67E9DC2A-0BCB-40F2-B8EF-E501175EB8C3}" type="parTrans" cxnId="{B2166302-189B-44D7-85CC-00B67C33BAC0}">
      <dgm:prSet/>
      <dgm:spPr/>
      <dgm:t>
        <a:bodyPr/>
        <a:lstStyle/>
        <a:p>
          <a:endParaRPr lang="en-US"/>
        </a:p>
      </dgm:t>
    </dgm:pt>
    <dgm:pt modelId="{D0CF2B86-9DE2-45C5-8336-393CC20B2A6E}" type="sibTrans" cxnId="{B2166302-189B-44D7-85CC-00B67C33BAC0}">
      <dgm:prSet/>
      <dgm:spPr/>
      <dgm:t>
        <a:bodyPr/>
        <a:lstStyle/>
        <a:p>
          <a:endParaRPr lang="en-US"/>
        </a:p>
      </dgm:t>
    </dgm:pt>
    <dgm:pt modelId="{7E158125-0D8F-449F-B48B-67CD6F99494B}">
      <dgm:prSet/>
      <dgm:spPr/>
      <dgm:t>
        <a:bodyPr/>
        <a:lstStyle/>
        <a:p>
          <a:pPr>
            <a:lnSpc>
              <a:spcPct val="100000"/>
            </a:lnSpc>
          </a:pPr>
          <a:r>
            <a:rPr lang="en-GB"/>
            <a:t>Practice</a:t>
          </a:r>
          <a:endParaRPr lang="en-US"/>
        </a:p>
      </dgm:t>
    </dgm:pt>
    <dgm:pt modelId="{7CFC3E65-8ABA-44B4-8359-57F3EBF3EA1D}" type="parTrans" cxnId="{049F3897-6A21-42F3-A93C-A6EED6F40291}">
      <dgm:prSet/>
      <dgm:spPr/>
      <dgm:t>
        <a:bodyPr/>
        <a:lstStyle/>
        <a:p>
          <a:endParaRPr lang="en-US"/>
        </a:p>
      </dgm:t>
    </dgm:pt>
    <dgm:pt modelId="{050E5055-2F89-47B9-967A-6AAD5306BE9E}" type="sibTrans" cxnId="{049F3897-6A21-42F3-A93C-A6EED6F40291}">
      <dgm:prSet/>
      <dgm:spPr/>
      <dgm:t>
        <a:bodyPr/>
        <a:lstStyle/>
        <a:p>
          <a:endParaRPr lang="en-US"/>
        </a:p>
      </dgm:t>
    </dgm:pt>
    <dgm:pt modelId="{A0C73B22-CA9E-4C58-A5E5-8990B3017191}">
      <dgm:prSet/>
      <dgm:spPr/>
      <dgm:t>
        <a:bodyPr/>
        <a:lstStyle/>
        <a:p>
          <a:pPr>
            <a:lnSpc>
              <a:spcPct val="100000"/>
            </a:lnSpc>
          </a:pPr>
          <a:r>
            <a:rPr lang="en-GB"/>
            <a:t>Implementation</a:t>
          </a:r>
          <a:endParaRPr lang="en-US"/>
        </a:p>
      </dgm:t>
    </dgm:pt>
    <dgm:pt modelId="{92E41A72-62D2-4199-A518-F9E1669AEB42}" type="parTrans" cxnId="{FA23C1C3-95CC-4D7A-9882-C9F5220239B1}">
      <dgm:prSet/>
      <dgm:spPr/>
      <dgm:t>
        <a:bodyPr/>
        <a:lstStyle/>
        <a:p>
          <a:endParaRPr lang="en-US"/>
        </a:p>
      </dgm:t>
    </dgm:pt>
    <dgm:pt modelId="{9A14E129-25B6-40F4-B43B-EA349330218D}" type="sibTrans" cxnId="{FA23C1C3-95CC-4D7A-9882-C9F5220239B1}">
      <dgm:prSet/>
      <dgm:spPr/>
      <dgm:t>
        <a:bodyPr/>
        <a:lstStyle/>
        <a:p>
          <a:endParaRPr lang="en-US"/>
        </a:p>
      </dgm:t>
    </dgm:pt>
    <dgm:pt modelId="{79F5B2F7-FF97-48D0-82D2-3CD6A028B69A}" type="pres">
      <dgm:prSet presAssocID="{080BF109-6A25-45E9-9B88-0F89228F4D5A}" presName="root" presStyleCnt="0">
        <dgm:presLayoutVars>
          <dgm:dir/>
          <dgm:resizeHandles val="exact"/>
        </dgm:presLayoutVars>
      </dgm:prSet>
      <dgm:spPr/>
    </dgm:pt>
    <dgm:pt modelId="{B1F65F8A-4095-4BFD-88BA-89D82B2F159D}" type="pres">
      <dgm:prSet presAssocID="{1404AC03-27D2-4ABD-8770-981922813513}" presName="compNode" presStyleCnt="0"/>
      <dgm:spPr/>
    </dgm:pt>
    <dgm:pt modelId="{C9A48346-D929-4F37-95CA-176E75D10D32}" type="pres">
      <dgm:prSet presAssocID="{1404AC03-27D2-4ABD-8770-98192281351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ooks"/>
        </a:ext>
      </dgm:extLst>
    </dgm:pt>
    <dgm:pt modelId="{6E9AF217-A437-4450-AB36-09A3187EC1F1}" type="pres">
      <dgm:prSet presAssocID="{1404AC03-27D2-4ABD-8770-981922813513}" presName="spaceRect" presStyleCnt="0"/>
      <dgm:spPr/>
    </dgm:pt>
    <dgm:pt modelId="{0538F714-7EDF-473E-96F2-C3DE25CF2A8D}" type="pres">
      <dgm:prSet presAssocID="{1404AC03-27D2-4ABD-8770-981922813513}" presName="textRect" presStyleLbl="revTx" presStyleIdx="0" presStyleCnt="3">
        <dgm:presLayoutVars>
          <dgm:chMax val="1"/>
          <dgm:chPref val="1"/>
        </dgm:presLayoutVars>
      </dgm:prSet>
      <dgm:spPr/>
    </dgm:pt>
    <dgm:pt modelId="{5A2E1001-2F7F-4F8E-A4CF-F108559D6F90}" type="pres">
      <dgm:prSet presAssocID="{D0CF2B86-9DE2-45C5-8336-393CC20B2A6E}" presName="sibTrans" presStyleCnt="0"/>
      <dgm:spPr/>
    </dgm:pt>
    <dgm:pt modelId="{0F2133F6-388D-4D8C-80E7-E9EFF4B6A91D}" type="pres">
      <dgm:prSet presAssocID="{7E158125-0D8F-449F-B48B-67CD6F99494B}" presName="compNode" presStyleCnt="0"/>
      <dgm:spPr/>
    </dgm:pt>
    <dgm:pt modelId="{243F55AB-CB02-448A-9105-EAE0772184F4}" type="pres">
      <dgm:prSet presAssocID="{7E158125-0D8F-449F-B48B-67CD6F99494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encil"/>
        </a:ext>
      </dgm:extLst>
    </dgm:pt>
    <dgm:pt modelId="{CD9EA2F4-49AB-4912-9860-09CFDCB39A2D}" type="pres">
      <dgm:prSet presAssocID="{7E158125-0D8F-449F-B48B-67CD6F99494B}" presName="spaceRect" presStyleCnt="0"/>
      <dgm:spPr/>
    </dgm:pt>
    <dgm:pt modelId="{5B348DC7-C9B4-4DEF-91A8-B7D7C5B2F79A}" type="pres">
      <dgm:prSet presAssocID="{7E158125-0D8F-449F-B48B-67CD6F99494B}" presName="textRect" presStyleLbl="revTx" presStyleIdx="1" presStyleCnt="3">
        <dgm:presLayoutVars>
          <dgm:chMax val="1"/>
          <dgm:chPref val="1"/>
        </dgm:presLayoutVars>
      </dgm:prSet>
      <dgm:spPr/>
    </dgm:pt>
    <dgm:pt modelId="{317B0F50-CD18-461D-9F99-B94E04088A4A}" type="pres">
      <dgm:prSet presAssocID="{050E5055-2F89-47B9-967A-6AAD5306BE9E}" presName="sibTrans" presStyleCnt="0"/>
      <dgm:spPr/>
    </dgm:pt>
    <dgm:pt modelId="{8C44F47F-3FF0-4983-AC3D-0C15BB3556D4}" type="pres">
      <dgm:prSet presAssocID="{A0C73B22-CA9E-4C58-A5E5-8990B3017191}" presName="compNode" presStyleCnt="0"/>
      <dgm:spPr/>
    </dgm:pt>
    <dgm:pt modelId="{8368CC07-ABDD-4991-B084-9F22D596B770}" type="pres">
      <dgm:prSet presAssocID="{A0C73B22-CA9E-4C58-A5E5-8990B301719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Arrow Circle"/>
        </a:ext>
      </dgm:extLst>
    </dgm:pt>
    <dgm:pt modelId="{0883763C-F60A-477C-8554-88C4436B6725}" type="pres">
      <dgm:prSet presAssocID="{A0C73B22-CA9E-4C58-A5E5-8990B3017191}" presName="spaceRect" presStyleCnt="0"/>
      <dgm:spPr/>
    </dgm:pt>
    <dgm:pt modelId="{7C0856C3-ACFD-4A21-922A-AA452F6D2021}" type="pres">
      <dgm:prSet presAssocID="{A0C73B22-CA9E-4C58-A5E5-8990B3017191}" presName="textRect" presStyleLbl="revTx" presStyleIdx="2" presStyleCnt="3">
        <dgm:presLayoutVars>
          <dgm:chMax val="1"/>
          <dgm:chPref val="1"/>
        </dgm:presLayoutVars>
      </dgm:prSet>
      <dgm:spPr/>
    </dgm:pt>
  </dgm:ptLst>
  <dgm:cxnLst>
    <dgm:cxn modelId="{B2166302-189B-44D7-85CC-00B67C33BAC0}" srcId="{080BF109-6A25-45E9-9B88-0F89228F4D5A}" destId="{1404AC03-27D2-4ABD-8770-981922813513}" srcOrd="0" destOrd="0" parTransId="{67E9DC2A-0BCB-40F2-B8EF-E501175EB8C3}" sibTransId="{D0CF2B86-9DE2-45C5-8336-393CC20B2A6E}"/>
    <dgm:cxn modelId="{203E0D33-F932-4932-A92E-E820ECA34D82}" type="presOf" srcId="{080BF109-6A25-45E9-9B88-0F89228F4D5A}" destId="{79F5B2F7-FF97-48D0-82D2-3CD6A028B69A}" srcOrd="0" destOrd="0" presId="urn:microsoft.com/office/officeart/2018/2/layout/IconLabelList"/>
    <dgm:cxn modelId="{0FE8C25F-7CF9-42B6-B927-0E872CE1A472}" type="presOf" srcId="{1404AC03-27D2-4ABD-8770-981922813513}" destId="{0538F714-7EDF-473E-96F2-C3DE25CF2A8D}" srcOrd="0" destOrd="0" presId="urn:microsoft.com/office/officeart/2018/2/layout/IconLabelList"/>
    <dgm:cxn modelId="{64EC1480-BA18-4326-94C7-7CB251D21A7F}" type="presOf" srcId="{7E158125-0D8F-449F-B48B-67CD6F99494B}" destId="{5B348DC7-C9B4-4DEF-91A8-B7D7C5B2F79A}" srcOrd="0" destOrd="0" presId="urn:microsoft.com/office/officeart/2018/2/layout/IconLabelList"/>
    <dgm:cxn modelId="{66132381-EDCC-47E4-B77B-23D74CD0C203}" type="presOf" srcId="{A0C73B22-CA9E-4C58-A5E5-8990B3017191}" destId="{7C0856C3-ACFD-4A21-922A-AA452F6D2021}" srcOrd="0" destOrd="0" presId="urn:microsoft.com/office/officeart/2018/2/layout/IconLabelList"/>
    <dgm:cxn modelId="{049F3897-6A21-42F3-A93C-A6EED6F40291}" srcId="{080BF109-6A25-45E9-9B88-0F89228F4D5A}" destId="{7E158125-0D8F-449F-B48B-67CD6F99494B}" srcOrd="1" destOrd="0" parTransId="{7CFC3E65-8ABA-44B4-8359-57F3EBF3EA1D}" sibTransId="{050E5055-2F89-47B9-967A-6AAD5306BE9E}"/>
    <dgm:cxn modelId="{FA23C1C3-95CC-4D7A-9882-C9F5220239B1}" srcId="{080BF109-6A25-45E9-9B88-0F89228F4D5A}" destId="{A0C73B22-CA9E-4C58-A5E5-8990B3017191}" srcOrd="2" destOrd="0" parTransId="{92E41A72-62D2-4199-A518-F9E1669AEB42}" sibTransId="{9A14E129-25B6-40F4-B43B-EA349330218D}"/>
    <dgm:cxn modelId="{BB73B7C5-3ED4-48B1-A2D2-9E62D33DB3E8}" type="presParOf" srcId="{79F5B2F7-FF97-48D0-82D2-3CD6A028B69A}" destId="{B1F65F8A-4095-4BFD-88BA-89D82B2F159D}" srcOrd="0" destOrd="0" presId="urn:microsoft.com/office/officeart/2018/2/layout/IconLabelList"/>
    <dgm:cxn modelId="{B9DC63DA-CFF4-4950-BD69-51B73B1D04C1}" type="presParOf" srcId="{B1F65F8A-4095-4BFD-88BA-89D82B2F159D}" destId="{C9A48346-D929-4F37-95CA-176E75D10D32}" srcOrd="0" destOrd="0" presId="urn:microsoft.com/office/officeart/2018/2/layout/IconLabelList"/>
    <dgm:cxn modelId="{0C6C58FF-FB76-45C0-9A25-FDDB7034F9F5}" type="presParOf" srcId="{B1F65F8A-4095-4BFD-88BA-89D82B2F159D}" destId="{6E9AF217-A437-4450-AB36-09A3187EC1F1}" srcOrd="1" destOrd="0" presId="urn:microsoft.com/office/officeart/2018/2/layout/IconLabelList"/>
    <dgm:cxn modelId="{D46D4DA1-AE04-4E04-9902-FC945D6AAEDF}" type="presParOf" srcId="{B1F65F8A-4095-4BFD-88BA-89D82B2F159D}" destId="{0538F714-7EDF-473E-96F2-C3DE25CF2A8D}" srcOrd="2" destOrd="0" presId="urn:microsoft.com/office/officeart/2018/2/layout/IconLabelList"/>
    <dgm:cxn modelId="{8ECCC76F-2A46-4C95-9444-86681199E20F}" type="presParOf" srcId="{79F5B2F7-FF97-48D0-82D2-3CD6A028B69A}" destId="{5A2E1001-2F7F-4F8E-A4CF-F108559D6F90}" srcOrd="1" destOrd="0" presId="urn:microsoft.com/office/officeart/2018/2/layout/IconLabelList"/>
    <dgm:cxn modelId="{4230F06F-44EB-4AF7-9B9C-4F9741A4730D}" type="presParOf" srcId="{79F5B2F7-FF97-48D0-82D2-3CD6A028B69A}" destId="{0F2133F6-388D-4D8C-80E7-E9EFF4B6A91D}" srcOrd="2" destOrd="0" presId="urn:microsoft.com/office/officeart/2018/2/layout/IconLabelList"/>
    <dgm:cxn modelId="{1A9D4843-D131-4C7A-8724-3094FE3EBAED}" type="presParOf" srcId="{0F2133F6-388D-4D8C-80E7-E9EFF4B6A91D}" destId="{243F55AB-CB02-448A-9105-EAE0772184F4}" srcOrd="0" destOrd="0" presId="urn:microsoft.com/office/officeart/2018/2/layout/IconLabelList"/>
    <dgm:cxn modelId="{689E6EE1-9B2A-4F14-9481-30844CC0EB7A}" type="presParOf" srcId="{0F2133F6-388D-4D8C-80E7-E9EFF4B6A91D}" destId="{CD9EA2F4-49AB-4912-9860-09CFDCB39A2D}" srcOrd="1" destOrd="0" presId="urn:microsoft.com/office/officeart/2018/2/layout/IconLabelList"/>
    <dgm:cxn modelId="{2F4A7A48-DC9C-4342-BD4E-974131233AF9}" type="presParOf" srcId="{0F2133F6-388D-4D8C-80E7-E9EFF4B6A91D}" destId="{5B348DC7-C9B4-4DEF-91A8-B7D7C5B2F79A}" srcOrd="2" destOrd="0" presId="urn:microsoft.com/office/officeart/2018/2/layout/IconLabelList"/>
    <dgm:cxn modelId="{8A9A4723-7C31-4A13-828A-57A7D670FFA6}" type="presParOf" srcId="{79F5B2F7-FF97-48D0-82D2-3CD6A028B69A}" destId="{317B0F50-CD18-461D-9F99-B94E04088A4A}" srcOrd="3" destOrd="0" presId="urn:microsoft.com/office/officeart/2018/2/layout/IconLabelList"/>
    <dgm:cxn modelId="{7D750E95-367E-4395-B7D0-005DBF965165}" type="presParOf" srcId="{79F5B2F7-FF97-48D0-82D2-3CD6A028B69A}" destId="{8C44F47F-3FF0-4983-AC3D-0C15BB3556D4}" srcOrd="4" destOrd="0" presId="urn:microsoft.com/office/officeart/2018/2/layout/IconLabelList"/>
    <dgm:cxn modelId="{0076D46A-444E-41B2-B230-807A57D19B7B}" type="presParOf" srcId="{8C44F47F-3FF0-4983-AC3D-0C15BB3556D4}" destId="{8368CC07-ABDD-4991-B084-9F22D596B770}" srcOrd="0" destOrd="0" presId="urn:microsoft.com/office/officeart/2018/2/layout/IconLabelList"/>
    <dgm:cxn modelId="{C3DCF998-5861-4D0D-B139-1F43F1F1F420}" type="presParOf" srcId="{8C44F47F-3FF0-4983-AC3D-0C15BB3556D4}" destId="{0883763C-F60A-477C-8554-88C4436B6725}" srcOrd="1" destOrd="0" presId="urn:microsoft.com/office/officeart/2018/2/layout/IconLabelList"/>
    <dgm:cxn modelId="{EF067FB6-192A-4B38-A044-EFEB122BF9D8}" type="presParOf" srcId="{8C44F47F-3FF0-4983-AC3D-0C15BB3556D4}" destId="{7C0856C3-ACFD-4A21-922A-AA452F6D202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1CE2F7-6D38-48C8-9B46-4F80AE15E2D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A77BEDA-B3F8-4495-A0FE-15D138F2621F}">
      <dgm:prSet/>
      <dgm:spPr/>
      <dgm:t>
        <a:bodyPr/>
        <a:lstStyle/>
        <a:p>
          <a:r>
            <a:rPr lang="en-GB"/>
            <a:t>1. Teach children some/all of the 12 reading comprehension strategies using:</a:t>
          </a:r>
          <a:endParaRPr lang="en-US"/>
        </a:p>
      </dgm:t>
    </dgm:pt>
    <dgm:pt modelId="{7F98D62C-3353-4A3F-BDCA-66B034BB3FE1}" type="parTrans" cxnId="{1A1C9B71-D2CE-4514-AED6-50CE55482796}">
      <dgm:prSet/>
      <dgm:spPr/>
      <dgm:t>
        <a:bodyPr/>
        <a:lstStyle/>
        <a:p>
          <a:endParaRPr lang="en-US"/>
        </a:p>
      </dgm:t>
    </dgm:pt>
    <dgm:pt modelId="{B9378AAB-A7A6-4D27-9943-955B37497E6E}" type="sibTrans" cxnId="{1A1C9B71-D2CE-4514-AED6-50CE55482796}">
      <dgm:prSet/>
      <dgm:spPr/>
      <dgm:t>
        <a:bodyPr/>
        <a:lstStyle/>
        <a:p>
          <a:endParaRPr lang="en-US"/>
        </a:p>
      </dgm:t>
    </dgm:pt>
    <dgm:pt modelId="{40DD2B48-42E8-4F0B-8A9C-227E752B8E2D}">
      <dgm:prSet/>
      <dgm:spPr/>
      <dgm:t>
        <a:bodyPr/>
        <a:lstStyle/>
        <a:p>
          <a:r>
            <a:rPr lang="en-GB"/>
            <a:t>Direct teaching- provide a range of examples during initial teaching and practice through modelling, thinking aloud, application and guided practice</a:t>
          </a:r>
          <a:endParaRPr lang="en-US"/>
        </a:p>
      </dgm:t>
    </dgm:pt>
    <dgm:pt modelId="{936E5275-B86C-4CF5-8EAC-BE8AF1F4E6EC}" type="parTrans" cxnId="{43E8A7DB-AD50-4D21-A343-235BD5CABCB0}">
      <dgm:prSet/>
      <dgm:spPr/>
      <dgm:t>
        <a:bodyPr/>
        <a:lstStyle/>
        <a:p>
          <a:endParaRPr lang="en-US"/>
        </a:p>
      </dgm:t>
    </dgm:pt>
    <dgm:pt modelId="{AC57EB0E-DE28-4F3B-9ED5-1C187EB1E2D9}" type="sibTrans" cxnId="{43E8A7DB-AD50-4D21-A343-235BD5CABCB0}">
      <dgm:prSet/>
      <dgm:spPr/>
      <dgm:t>
        <a:bodyPr/>
        <a:lstStyle/>
        <a:p>
          <a:endParaRPr lang="en-US"/>
        </a:p>
      </dgm:t>
    </dgm:pt>
    <dgm:pt modelId="{9DCD5F6F-0418-495A-9706-7788DD48507B}">
      <dgm:prSet/>
      <dgm:spPr/>
      <dgm:t>
        <a:bodyPr/>
        <a:lstStyle/>
        <a:p>
          <a:r>
            <a:rPr lang="en-GB"/>
            <a:t>Keep it visual (posters anchor charts)</a:t>
          </a:r>
          <a:endParaRPr lang="en-US"/>
        </a:p>
      </dgm:t>
    </dgm:pt>
    <dgm:pt modelId="{0882793F-71C9-40AA-9ADE-069FDF7012BC}" type="parTrans" cxnId="{B985BE08-6D5B-4CB5-B79A-3044AA040C96}">
      <dgm:prSet/>
      <dgm:spPr/>
      <dgm:t>
        <a:bodyPr/>
        <a:lstStyle/>
        <a:p>
          <a:endParaRPr lang="en-US"/>
        </a:p>
      </dgm:t>
    </dgm:pt>
    <dgm:pt modelId="{FD70AE29-B27D-4803-858D-46CB625C0991}" type="sibTrans" cxnId="{B985BE08-6D5B-4CB5-B79A-3044AA040C96}">
      <dgm:prSet/>
      <dgm:spPr/>
      <dgm:t>
        <a:bodyPr/>
        <a:lstStyle/>
        <a:p>
          <a:endParaRPr lang="en-US"/>
        </a:p>
      </dgm:t>
    </dgm:pt>
    <dgm:pt modelId="{46D90754-10C2-49F2-86D4-661C48AB1B26}">
      <dgm:prSet/>
      <dgm:spPr/>
      <dgm:t>
        <a:bodyPr/>
        <a:lstStyle/>
        <a:p>
          <a:r>
            <a:rPr lang="en-GB"/>
            <a:t>Use kinaesthetic hand gestures indicating the use of a strategy</a:t>
          </a:r>
          <a:endParaRPr lang="en-US"/>
        </a:p>
      </dgm:t>
    </dgm:pt>
    <dgm:pt modelId="{A2D0A36F-2EB0-4F04-9353-E15035D65AB3}" type="parTrans" cxnId="{0384D035-7CF9-4CFE-82BD-8E4EE71C7970}">
      <dgm:prSet/>
      <dgm:spPr/>
      <dgm:t>
        <a:bodyPr/>
        <a:lstStyle/>
        <a:p>
          <a:endParaRPr lang="en-US"/>
        </a:p>
      </dgm:t>
    </dgm:pt>
    <dgm:pt modelId="{B2A67DB7-5DC0-40AD-85EE-43588EE48A81}" type="sibTrans" cxnId="{0384D035-7CF9-4CFE-82BD-8E4EE71C7970}">
      <dgm:prSet/>
      <dgm:spPr/>
      <dgm:t>
        <a:bodyPr/>
        <a:lstStyle/>
        <a:p>
          <a:endParaRPr lang="en-US"/>
        </a:p>
      </dgm:t>
    </dgm:pt>
    <dgm:pt modelId="{A518C80E-3D5E-4B54-88DD-B94E8B651228}">
      <dgm:prSet/>
      <dgm:spPr/>
      <dgm:t>
        <a:bodyPr/>
        <a:lstStyle/>
        <a:p>
          <a:r>
            <a:rPr lang="en-GB"/>
            <a:t>Refer to strategies </a:t>
          </a:r>
          <a:endParaRPr lang="en-US"/>
        </a:p>
      </dgm:t>
    </dgm:pt>
    <dgm:pt modelId="{745052A5-73EF-4ACE-AF23-EA71263568D5}" type="parTrans" cxnId="{BA6E3D4C-4F51-411F-B5BF-A090D4E5C9AD}">
      <dgm:prSet/>
      <dgm:spPr/>
      <dgm:t>
        <a:bodyPr/>
        <a:lstStyle/>
        <a:p>
          <a:endParaRPr lang="en-US"/>
        </a:p>
      </dgm:t>
    </dgm:pt>
    <dgm:pt modelId="{9D9A46F6-C14A-4E36-B792-550AE5815FAB}" type="sibTrans" cxnId="{BA6E3D4C-4F51-411F-B5BF-A090D4E5C9AD}">
      <dgm:prSet/>
      <dgm:spPr/>
      <dgm:t>
        <a:bodyPr/>
        <a:lstStyle/>
        <a:p>
          <a:endParaRPr lang="en-US"/>
        </a:p>
      </dgm:t>
    </dgm:pt>
    <dgm:pt modelId="{39B0B5A9-B2A3-458B-AA70-E2E3D5C409AB}">
      <dgm:prSet/>
      <dgm:spPr/>
      <dgm:t>
        <a:bodyPr/>
        <a:lstStyle/>
        <a:p>
          <a:r>
            <a:rPr lang="en-GB"/>
            <a:t>Encouragement of active involvement and conscious use of strategies</a:t>
          </a:r>
          <a:endParaRPr lang="en-US"/>
        </a:p>
      </dgm:t>
    </dgm:pt>
    <dgm:pt modelId="{335DB48B-9523-4976-B1FC-6F63BD1D54B6}" type="parTrans" cxnId="{6139B6F3-6C29-47BC-8D32-980154488E23}">
      <dgm:prSet/>
      <dgm:spPr/>
      <dgm:t>
        <a:bodyPr/>
        <a:lstStyle/>
        <a:p>
          <a:endParaRPr lang="en-US"/>
        </a:p>
      </dgm:t>
    </dgm:pt>
    <dgm:pt modelId="{6DA2F677-51E7-44E3-978C-0537CBB62A68}" type="sibTrans" cxnId="{6139B6F3-6C29-47BC-8D32-980154488E23}">
      <dgm:prSet/>
      <dgm:spPr/>
      <dgm:t>
        <a:bodyPr/>
        <a:lstStyle/>
        <a:p>
          <a:endParaRPr lang="en-US"/>
        </a:p>
      </dgm:t>
    </dgm:pt>
    <dgm:pt modelId="{E7EBDB6A-40CB-40D7-B8DF-80195AC23972}">
      <dgm:prSet/>
      <dgm:spPr/>
      <dgm:t>
        <a:bodyPr/>
        <a:lstStyle/>
        <a:p>
          <a:r>
            <a:rPr lang="en-GB"/>
            <a:t>2. Use visual organisation aids</a:t>
          </a:r>
          <a:endParaRPr lang="en-US"/>
        </a:p>
      </dgm:t>
    </dgm:pt>
    <dgm:pt modelId="{A095E38C-C6E0-4BC0-82EB-B6ACC3722846}" type="parTrans" cxnId="{145A56AA-5053-4A71-8E17-80DBA56AD4AA}">
      <dgm:prSet/>
      <dgm:spPr/>
      <dgm:t>
        <a:bodyPr/>
        <a:lstStyle/>
        <a:p>
          <a:endParaRPr lang="en-US"/>
        </a:p>
      </dgm:t>
    </dgm:pt>
    <dgm:pt modelId="{6CC0AD4A-2CE1-4748-A077-0D0381897440}" type="sibTrans" cxnId="{145A56AA-5053-4A71-8E17-80DBA56AD4AA}">
      <dgm:prSet/>
      <dgm:spPr/>
      <dgm:t>
        <a:bodyPr/>
        <a:lstStyle/>
        <a:p>
          <a:endParaRPr lang="en-US"/>
        </a:p>
      </dgm:t>
    </dgm:pt>
    <dgm:pt modelId="{ED6A5272-CA69-4F1B-95B3-76BEB7596360}">
      <dgm:prSet/>
      <dgm:spPr/>
      <dgm:t>
        <a:bodyPr/>
        <a:lstStyle/>
        <a:p>
          <a:r>
            <a:rPr lang="en-GB"/>
            <a:t>3. Guide students through high focused, high quality discussion about the text</a:t>
          </a:r>
          <a:endParaRPr lang="en-US"/>
        </a:p>
      </dgm:t>
    </dgm:pt>
    <dgm:pt modelId="{61EA88D3-CB1D-48A9-8CE7-4A20566479DE}" type="parTrans" cxnId="{6C3CAE08-0478-4DBE-9CA3-91A00B798217}">
      <dgm:prSet/>
      <dgm:spPr/>
      <dgm:t>
        <a:bodyPr/>
        <a:lstStyle/>
        <a:p>
          <a:endParaRPr lang="en-US"/>
        </a:p>
      </dgm:t>
    </dgm:pt>
    <dgm:pt modelId="{03AB1104-4463-425B-B332-06349C4D1601}" type="sibTrans" cxnId="{6C3CAE08-0478-4DBE-9CA3-91A00B798217}">
      <dgm:prSet/>
      <dgm:spPr/>
      <dgm:t>
        <a:bodyPr/>
        <a:lstStyle/>
        <a:p>
          <a:endParaRPr lang="en-US"/>
        </a:p>
      </dgm:t>
    </dgm:pt>
    <dgm:pt modelId="{D247338F-F137-4D6A-9B84-E88E58AE8175}">
      <dgm:prSet/>
      <dgm:spPr/>
      <dgm:t>
        <a:bodyPr/>
        <a:lstStyle/>
        <a:p>
          <a:r>
            <a:rPr lang="en-GB"/>
            <a:t>4. Provide interesting, appropriate and varied reading materials</a:t>
          </a:r>
          <a:endParaRPr lang="en-US"/>
        </a:p>
      </dgm:t>
    </dgm:pt>
    <dgm:pt modelId="{2E65A814-91C6-446A-B78D-DEBA25623870}" type="parTrans" cxnId="{751A5D9A-388A-4BDC-AB34-08B2847145CA}">
      <dgm:prSet/>
      <dgm:spPr/>
      <dgm:t>
        <a:bodyPr/>
        <a:lstStyle/>
        <a:p>
          <a:endParaRPr lang="en-US"/>
        </a:p>
      </dgm:t>
    </dgm:pt>
    <dgm:pt modelId="{B8F95EB7-E0C8-4B7B-917B-B4BDA7C98E04}" type="sibTrans" cxnId="{751A5D9A-388A-4BDC-AB34-08B2847145CA}">
      <dgm:prSet/>
      <dgm:spPr/>
      <dgm:t>
        <a:bodyPr/>
        <a:lstStyle/>
        <a:p>
          <a:endParaRPr lang="en-US"/>
        </a:p>
      </dgm:t>
    </dgm:pt>
    <dgm:pt modelId="{B426501E-60C4-4811-9F9B-33E64264134F}">
      <dgm:prSet/>
      <dgm:spPr/>
      <dgm:t>
        <a:bodyPr/>
        <a:lstStyle/>
        <a:p>
          <a:r>
            <a:rPr lang="en-GB"/>
            <a:t>5. Establish an engaging motivational context and reading opportunities</a:t>
          </a:r>
          <a:endParaRPr lang="en-US"/>
        </a:p>
      </dgm:t>
    </dgm:pt>
    <dgm:pt modelId="{47918FA0-2421-4B85-B31E-1CA0E75EACB7}" type="parTrans" cxnId="{A603567A-878C-4E3E-ADB6-A1E65DD27D19}">
      <dgm:prSet/>
      <dgm:spPr/>
      <dgm:t>
        <a:bodyPr/>
        <a:lstStyle/>
        <a:p>
          <a:endParaRPr lang="en-US"/>
        </a:p>
      </dgm:t>
    </dgm:pt>
    <dgm:pt modelId="{86C50487-FBA7-426B-8F73-1024FAD047A8}" type="sibTrans" cxnId="{A603567A-878C-4E3E-ADB6-A1E65DD27D19}">
      <dgm:prSet/>
      <dgm:spPr/>
      <dgm:t>
        <a:bodyPr/>
        <a:lstStyle/>
        <a:p>
          <a:endParaRPr lang="en-US"/>
        </a:p>
      </dgm:t>
    </dgm:pt>
    <dgm:pt modelId="{546E1DCF-C821-4016-A5AD-31BC15D56F73}">
      <dgm:prSet/>
      <dgm:spPr/>
      <dgm:t>
        <a:bodyPr/>
        <a:lstStyle/>
        <a:p>
          <a:r>
            <a:rPr lang="en-GB"/>
            <a:t>6. Support vocabulary</a:t>
          </a:r>
          <a:endParaRPr lang="en-US"/>
        </a:p>
      </dgm:t>
    </dgm:pt>
    <dgm:pt modelId="{C419D436-BE6E-46B7-A35D-0257BBBB9789}" type="parTrans" cxnId="{BD7350D6-4471-495E-B45C-4CEAEDF23A0B}">
      <dgm:prSet/>
      <dgm:spPr/>
      <dgm:t>
        <a:bodyPr/>
        <a:lstStyle/>
        <a:p>
          <a:endParaRPr lang="en-US"/>
        </a:p>
      </dgm:t>
    </dgm:pt>
    <dgm:pt modelId="{55BA2E2A-19A4-48EC-8EE6-3C4788D48BEA}" type="sibTrans" cxnId="{BD7350D6-4471-495E-B45C-4CEAEDF23A0B}">
      <dgm:prSet/>
      <dgm:spPr/>
      <dgm:t>
        <a:bodyPr/>
        <a:lstStyle/>
        <a:p>
          <a:endParaRPr lang="en-US"/>
        </a:p>
      </dgm:t>
    </dgm:pt>
    <dgm:pt modelId="{F3EBDE2A-65FE-498F-92FD-324099958D0C}" type="pres">
      <dgm:prSet presAssocID="{CF1CE2F7-6D38-48C8-9B46-4F80AE15E2DF}" presName="linear" presStyleCnt="0">
        <dgm:presLayoutVars>
          <dgm:animLvl val="lvl"/>
          <dgm:resizeHandles val="exact"/>
        </dgm:presLayoutVars>
      </dgm:prSet>
      <dgm:spPr/>
    </dgm:pt>
    <dgm:pt modelId="{18576508-D326-4F47-A6AE-9EC0CCCC29FD}" type="pres">
      <dgm:prSet presAssocID="{7A77BEDA-B3F8-4495-A0FE-15D138F2621F}" presName="parentText" presStyleLbl="node1" presStyleIdx="0" presStyleCnt="6">
        <dgm:presLayoutVars>
          <dgm:chMax val="0"/>
          <dgm:bulletEnabled val="1"/>
        </dgm:presLayoutVars>
      </dgm:prSet>
      <dgm:spPr/>
    </dgm:pt>
    <dgm:pt modelId="{F66A91B6-74EE-4F53-9692-1A43CC497AE8}" type="pres">
      <dgm:prSet presAssocID="{7A77BEDA-B3F8-4495-A0FE-15D138F2621F}" presName="childText" presStyleLbl="revTx" presStyleIdx="0" presStyleCnt="1">
        <dgm:presLayoutVars>
          <dgm:bulletEnabled val="1"/>
        </dgm:presLayoutVars>
      </dgm:prSet>
      <dgm:spPr/>
    </dgm:pt>
    <dgm:pt modelId="{7CA42B26-5FF4-426D-9D67-552CB903A1B2}" type="pres">
      <dgm:prSet presAssocID="{E7EBDB6A-40CB-40D7-B8DF-80195AC23972}" presName="parentText" presStyleLbl="node1" presStyleIdx="1" presStyleCnt="6">
        <dgm:presLayoutVars>
          <dgm:chMax val="0"/>
          <dgm:bulletEnabled val="1"/>
        </dgm:presLayoutVars>
      </dgm:prSet>
      <dgm:spPr/>
    </dgm:pt>
    <dgm:pt modelId="{41632E90-368D-4D1A-B6BA-D6A274AA7507}" type="pres">
      <dgm:prSet presAssocID="{6CC0AD4A-2CE1-4748-A077-0D0381897440}" presName="spacer" presStyleCnt="0"/>
      <dgm:spPr/>
    </dgm:pt>
    <dgm:pt modelId="{32488AFA-B82C-4DCD-A9AF-0B65AE8BEDB8}" type="pres">
      <dgm:prSet presAssocID="{ED6A5272-CA69-4F1B-95B3-76BEB7596360}" presName="parentText" presStyleLbl="node1" presStyleIdx="2" presStyleCnt="6">
        <dgm:presLayoutVars>
          <dgm:chMax val="0"/>
          <dgm:bulletEnabled val="1"/>
        </dgm:presLayoutVars>
      </dgm:prSet>
      <dgm:spPr/>
    </dgm:pt>
    <dgm:pt modelId="{818A8F43-D38E-4D2C-AF42-64866DC14258}" type="pres">
      <dgm:prSet presAssocID="{03AB1104-4463-425B-B332-06349C4D1601}" presName="spacer" presStyleCnt="0"/>
      <dgm:spPr/>
    </dgm:pt>
    <dgm:pt modelId="{C291A0B4-66C4-4C51-9310-F910E64AED95}" type="pres">
      <dgm:prSet presAssocID="{D247338F-F137-4D6A-9B84-E88E58AE8175}" presName="parentText" presStyleLbl="node1" presStyleIdx="3" presStyleCnt="6">
        <dgm:presLayoutVars>
          <dgm:chMax val="0"/>
          <dgm:bulletEnabled val="1"/>
        </dgm:presLayoutVars>
      </dgm:prSet>
      <dgm:spPr/>
    </dgm:pt>
    <dgm:pt modelId="{4B43DFE1-42FA-41F2-9647-68EA74E10909}" type="pres">
      <dgm:prSet presAssocID="{B8F95EB7-E0C8-4B7B-917B-B4BDA7C98E04}" presName="spacer" presStyleCnt="0"/>
      <dgm:spPr/>
    </dgm:pt>
    <dgm:pt modelId="{171486C9-15B5-44F6-B92E-B9C39C750D82}" type="pres">
      <dgm:prSet presAssocID="{B426501E-60C4-4811-9F9B-33E64264134F}" presName="parentText" presStyleLbl="node1" presStyleIdx="4" presStyleCnt="6">
        <dgm:presLayoutVars>
          <dgm:chMax val="0"/>
          <dgm:bulletEnabled val="1"/>
        </dgm:presLayoutVars>
      </dgm:prSet>
      <dgm:spPr/>
    </dgm:pt>
    <dgm:pt modelId="{EE7649BE-F7FA-4F4F-A752-109DE5493C54}" type="pres">
      <dgm:prSet presAssocID="{86C50487-FBA7-426B-8F73-1024FAD047A8}" presName="spacer" presStyleCnt="0"/>
      <dgm:spPr/>
    </dgm:pt>
    <dgm:pt modelId="{E1D1A8F9-0C72-4C91-87A8-E5C2C8C353F0}" type="pres">
      <dgm:prSet presAssocID="{546E1DCF-C821-4016-A5AD-31BC15D56F73}" presName="parentText" presStyleLbl="node1" presStyleIdx="5" presStyleCnt="6">
        <dgm:presLayoutVars>
          <dgm:chMax val="0"/>
          <dgm:bulletEnabled val="1"/>
        </dgm:presLayoutVars>
      </dgm:prSet>
      <dgm:spPr/>
    </dgm:pt>
  </dgm:ptLst>
  <dgm:cxnLst>
    <dgm:cxn modelId="{6C3CAE08-0478-4DBE-9CA3-91A00B798217}" srcId="{CF1CE2F7-6D38-48C8-9B46-4F80AE15E2DF}" destId="{ED6A5272-CA69-4F1B-95B3-76BEB7596360}" srcOrd="2" destOrd="0" parTransId="{61EA88D3-CB1D-48A9-8CE7-4A20566479DE}" sibTransId="{03AB1104-4463-425B-B332-06349C4D1601}"/>
    <dgm:cxn modelId="{B985BE08-6D5B-4CB5-B79A-3044AA040C96}" srcId="{7A77BEDA-B3F8-4495-A0FE-15D138F2621F}" destId="{9DCD5F6F-0418-495A-9706-7788DD48507B}" srcOrd="1" destOrd="0" parTransId="{0882793F-71C9-40AA-9ADE-069FDF7012BC}" sibTransId="{FD70AE29-B27D-4803-858D-46CB625C0991}"/>
    <dgm:cxn modelId="{0384D035-7CF9-4CFE-82BD-8E4EE71C7970}" srcId="{7A77BEDA-B3F8-4495-A0FE-15D138F2621F}" destId="{46D90754-10C2-49F2-86D4-661C48AB1B26}" srcOrd="2" destOrd="0" parTransId="{A2D0A36F-2EB0-4F04-9353-E15035D65AB3}" sibTransId="{B2A67DB7-5DC0-40AD-85EE-43588EE48A81}"/>
    <dgm:cxn modelId="{AFFEF439-1A67-4EA0-BFFC-AEEF47F12F35}" type="presOf" srcId="{CF1CE2F7-6D38-48C8-9B46-4F80AE15E2DF}" destId="{F3EBDE2A-65FE-498F-92FD-324099958D0C}" srcOrd="0" destOrd="0" presId="urn:microsoft.com/office/officeart/2005/8/layout/vList2"/>
    <dgm:cxn modelId="{BA6E3D4C-4F51-411F-B5BF-A090D4E5C9AD}" srcId="{7A77BEDA-B3F8-4495-A0FE-15D138F2621F}" destId="{A518C80E-3D5E-4B54-88DD-B94E8B651228}" srcOrd="3" destOrd="0" parTransId="{745052A5-73EF-4ACE-AF23-EA71263568D5}" sibTransId="{9D9A46F6-C14A-4E36-B792-550AE5815FAB}"/>
    <dgm:cxn modelId="{2508B84C-D7BA-4480-9183-76B1C1BAF5E9}" type="presOf" srcId="{40DD2B48-42E8-4F0B-8A9C-227E752B8E2D}" destId="{F66A91B6-74EE-4F53-9692-1A43CC497AE8}" srcOrd="0" destOrd="0" presId="urn:microsoft.com/office/officeart/2005/8/layout/vList2"/>
    <dgm:cxn modelId="{1A1C9B71-D2CE-4514-AED6-50CE55482796}" srcId="{CF1CE2F7-6D38-48C8-9B46-4F80AE15E2DF}" destId="{7A77BEDA-B3F8-4495-A0FE-15D138F2621F}" srcOrd="0" destOrd="0" parTransId="{7F98D62C-3353-4A3F-BDCA-66B034BB3FE1}" sibTransId="{B9378AAB-A7A6-4D27-9943-955B37497E6E}"/>
    <dgm:cxn modelId="{C7F68855-9ECE-47DC-A2C0-39CC8599B0B8}" type="presOf" srcId="{9DCD5F6F-0418-495A-9706-7788DD48507B}" destId="{F66A91B6-74EE-4F53-9692-1A43CC497AE8}" srcOrd="0" destOrd="1" presId="urn:microsoft.com/office/officeart/2005/8/layout/vList2"/>
    <dgm:cxn modelId="{A603567A-878C-4E3E-ADB6-A1E65DD27D19}" srcId="{CF1CE2F7-6D38-48C8-9B46-4F80AE15E2DF}" destId="{B426501E-60C4-4811-9F9B-33E64264134F}" srcOrd="4" destOrd="0" parTransId="{47918FA0-2421-4B85-B31E-1CA0E75EACB7}" sibTransId="{86C50487-FBA7-426B-8F73-1024FAD047A8}"/>
    <dgm:cxn modelId="{447BEA8D-65C2-4791-982F-66C8BFE6B88A}" type="presOf" srcId="{46D90754-10C2-49F2-86D4-661C48AB1B26}" destId="{F66A91B6-74EE-4F53-9692-1A43CC497AE8}" srcOrd="0" destOrd="2" presId="urn:microsoft.com/office/officeart/2005/8/layout/vList2"/>
    <dgm:cxn modelId="{751A5D9A-388A-4BDC-AB34-08B2847145CA}" srcId="{CF1CE2F7-6D38-48C8-9B46-4F80AE15E2DF}" destId="{D247338F-F137-4D6A-9B84-E88E58AE8175}" srcOrd="3" destOrd="0" parTransId="{2E65A814-91C6-446A-B78D-DEBA25623870}" sibTransId="{B8F95EB7-E0C8-4B7B-917B-B4BDA7C98E04}"/>
    <dgm:cxn modelId="{F2A484A7-1281-4A43-B68A-5126974AC5E9}" type="presOf" srcId="{A518C80E-3D5E-4B54-88DD-B94E8B651228}" destId="{F66A91B6-74EE-4F53-9692-1A43CC497AE8}" srcOrd="0" destOrd="3" presId="urn:microsoft.com/office/officeart/2005/8/layout/vList2"/>
    <dgm:cxn modelId="{145A56AA-5053-4A71-8E17-80DBA56AD4AA}" srcId="{CF1CE2F7-6D38-48C8-9B46-4F80AE15E2DF}" destId="{E7EBDB6A-40CB-40D7-B8DF-80195AC23972}" srcOrd="1" destOrd="0" parTransId="{A095E38C-C6E0-4BC0-82EB-B6ACC3722846}" sibTransId="{6CC0AD4A-2CE1-4748-A077-0D0381897440}"/>
    <dgm:cxn modelId="{525480AA-F2DB-44C0-9C2D-9B8F64B8946A}" type="presOf" srcId="{B426501E-60C4-4811-9F9B-33E64264134F}" destId="{171486C9-15B5-44F6-B92E-B9C39C750D82}" srcOrd="0" destOrd="0" presId="urn:microsoft.com/office/officeart/2005/8/layout/vList2"/>
    <dgm:cxn modelId="{166738AB-F719-453B-B126-A31020E156F5}" type="presOf" srcId="{ED6A5272-CA69-4F1B-95B3-76BEB7596360}" destId="{32488AFA-B82C-4DCD-A9AF-0B65AE8BEDB8}" srcOrd="0" destOrd="0" presId="urn:microsoft.com/office/officeart/2005/8/layout/vList2"/>
    <dgm:cxn modelId="{45E1C5BF-AA15-411B-BD7D-3FBA4CE8334B}" type="presOf" srcId="{7A77BEDA-B3F8-4495-A0FE-15D138F2621F}" destId="{18576508-D326-4F47-A6AE-9EC0CCCC29FD}" srcOrd="0" destOrd="0" presId="urn:microsoft.com/office/officeart/2005/8/layout/vList2"/>
    <dgm:cxn modelId="{A69F12C7-CD26-46D2-AADB-07969654E049}" type="presOf" srcId="{546E1DCF-C821-4016-A5AD-31BC15D56F73}" destId="{E1D1A8F9-0C72-4C91-87A8-E5C2C8C353F0}" srcOrd="0" destOrd="0" presId="urn:microsoft.com/office/officeart/2005/8/layout/vList2"/>
    <dgm:cxn modelId="{BD7350D6-4471-495E-B45C-4CEAEDF23A0B}" srcId="{CF1CE2F7-6D38-48C8-9B46-4F80AE15E2DF}" destId="{546E1DCF-C821-4016-A5AD-31BC15D56F73}" srcOrd="5" destOrd="0" parTransId="{C419D436-BE6E-46B7-A35D-0257BBBB9789}" sibTransId="{55BA2E2A-19A4-48EC-8EE6-3C4788D48BEA}"/>
    <dgm:cxn modelId="{43E8A7DB-AD50-4D21-A343-235BD5CABCB0}" srcId="{7A77BEDA-B3F8-4495-A0FE-15D138F2621F}" destId="{40DD2B48-42E8-4F0B-8A9C-227E752B8E2D}" srcOrd="0" destOrd="0" parTransId="{936E5275-B86C-4CF5-8EAC-BE8AF1F4E6EC}" sibTransId="{AC57EB0E-DE28-4F3B-9ED5-1C187EB1E2D9}"/>
    <dgm:cxn modelId="{4C917FDE-3121-444A-9727-AAE497415D90}" type="presOf" srcId="{39B0B5A9-B2A3-458B-AA70-E2E3D5C409AB}" destId="{F66A91B6-74EE-4F53-9692-1A43CC497AE8}" srcOrd="0" destOrd="4" presId="urn:microsoft.com/office/officeart/2005/8/layout/vList2"/>
    <dgm:cxn modelId="{DDFDEEEE-B5D5-4738-BC8A-8823A91BF4D9}" type="presOf" srcId="{D247338F-F137-4D6A-9B84-E88E58AE8175}" destId="{C291A0B4-66C4-4C51-9310-F910E64AED95}" srcOrd="0" destOrd="0" presId="urn:microsoft.com/office/officeart/2005/8/layout/vList2"/>
    <dgm:cxn modelId="{F5A28AF2-07D9-445C-BB69-560CD6FC6598}" type="presOf" srcId="{E7EBDB6A-40CB-40D7-B8DF-80195AC23972}" destId="{7CA42B26-5FF4-426D-9D67-552CB903A1B2}" srcOrd="0" destOrd="0" presId="urn:microsoft.com/office/officeart/2005/8/layout/vList2"/>
    <dgm:cxn modelId="{6139B6F3-6C29-47BC-8D32-980154488E23}" srcId="{7A77BEDA-B3F8-4495-A0FE-15D138F2621F}" destId="{39B0B5A9-B2A3-458B-AA70-E2E3D5C409AB}" srcOrd="4" destOrd="0" parTransId="{335DB48B-9523-4976-B1FC-6F63BD1D54B6}" sibTransId="{6DA2F677-51E7-44E3-978C-0537CBB62A68}"/>
    <dgm:cxn modelId="{6ED8FDC0-96C9-4988-A126-A000A28D164E}" type="presParOf" srcId="{F3EBDE2A-65FE-498F-92FD-324099958D0C}" destId="{18576508-D326-4F47-A6AE-9EC0CCCC29FD}" srcOrd="0" destOrd="0" presId="urn:microsoft.com/office/officeart/2005/8/layout/vList2"/>
    <dgm:cxn modelId="{578914A4-0B0F-4371-9D78-08F58285C71B}" type="presParOf" srcId="{F3EBDE2A-65FE-498F-92FD-324099958D0C}" destId="{F66A91B6-74EE-4F53-9692-1A43CC497AE8}" srcOrd="1" destOrd="0" presId="urn:microsoft.com/office/officeart/2005/8/layout/vList2"/>
    <dgm:cxn modelId="{B3D67C68-8E02-47DB-8F6C-7F2E9B2BB9A8}" type="presParOf" srcId="{F3EBDE2A-65FE-498F-92FD-324099958D0C}" destId="{7CA42B26-5FF4-426D-9D67-552CB903A1B2}" srcOrd="2" destOrd="0" presId="urn:microsoft.com/office/officeart/2005/8/layout/vList2"/>
    <dgm:cxn modelId="{B35B1780-3B4B-4124-8093-2973735B47A3}" type="presParOf" srcId="{F3EBDE2A-65FE-498F-92FD-324099958D0C}" destId="{41632E90-368D-4D1A-B6BA-D6A274AA7507}" srcOrd="3" destOrd="0" presId="urn:microsoft.com/office/officeart/2005/8/layout/vList2"/>
    <dgm:cxn modelId="{4B572DEB-7A7F-407F-AB4A-F7D6113F5F3D}" type="presParOf" srcId="{F3EBDE2A-65FE-498F-92FD-324099958D0C}" destId="{32488AFA-B82C-4DCD-A9AF-0B65AE8BEDB8}" srcOrd="4" destOrd="0" presId="urn:microsoft.com/office/officeart/2005/8/layout/vList2"/>
    <dgm:cxn modelId="{9F45F655-476E-4B97-8FE4-FCAB69C510BE}" type="presParOf" srcId="{F3EBDE2A-65FE-498F-92FD-324099958D0C}" destId="{818A8F43-D38E-4D2C-AF42-64866DC14258}" srcOrd="5" destOrd="0" presId="urn:microsoft.com/office/officeart/2005/8/layout/vList2"/>
    <dgm:cxn modelId="{23FD1589-728B-4A3C-A273-A991939C8B41}" type="presParOf" srcId="{F3EBDE2A-65FE-498F-92FD-324099958D0C}" destId="{C291A0B4-66C4-4C51-9310-F910E64AED95}" srcOrd="6" destOrd="0" presId="urn:microsoft.com/office/officeart/2005/8/layout/vList2"/>
    <dgm:cxn modelId="{9DC094C5-E4D0-4D95-B0F6-3437B8404422}" type="presParOf" srcId="{F3EBDE2A-65FE-498F-92FD-324099958D0C}" destId="{4B43DFE1-42FA-41F2-9647-68EA74E10909}" srcOrd="7" destOrd="0" presId="urn:microsoft.com/office/officeart/2005/8/layout/vList2"/>
    <dgm:cxn modelId="{E9020613-B4DA-4FF4-BA82-1FE7650FE87F}" type="presParOf" srcId="{F3EBDE2A-65FE-498F-92FD-324099958D0C}" destId="{171486C9-15B5-44F6-B92E-B9C39C750D82}" srcOrd="8" destOrd="0" presId="urn:microsoft.com/office/officeart/2005/8/layout/vList2"/>
    <dgm:cxn modelId="{E2A954D1-3422-4565-AB89-6C4FBB4F4EC2}" type="presParOf" srcId="{F3EBDE2A-65FE-498F-92FD-324099958D0C}" destId="{EE7649BE-F7FA-4F4F-A752-109DE5493C54}" srcOrd="9" destOrd="0" presId="urn:microsoft.com/office/officeart/2005/8/layout/vList2"/>
    <dgm:cxn modelId="{6B5D6158-33F9-42C7-8014-5E804EA5F516}" type="presParOf" srcId="{F3EBDE2A-65FE-498F-92FD-324099958D0C}" destId="{E1D1A8F9-0C72-4C91-87A8-E5C2C8C353F0}"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41A777-C934-46EF-AA43-4064549D571B}" type="doc">
      <dgm:prSet loTypeId="urn:microsoft.com/office/officeart/2005/8/layout/radial3" loCatId="cycle" qsTypeId="urn:microsoft.com/office/officeart/2005/8/quickstyle/simple2" qsCatId="simple" csTypeId="urn:microsoft.com/office/officeart/2005/8/colors/accent2_2" csCatId="accent2" phldr="1"/>
      <dgm:spPr/>
      <dgm:t>
        <a:bodyPr/>
        <a:lstStyle/>
        <a:p>
          <a:endParaRPr lang="en-GB"/>
        </a:p>
      </dgm:t>
    </dgm:pt>
    <dgm:pt modelId="{A8CA3550-846A-4141-89C7-3613EA42CBBF}">
      <dgm:prSet phldrT="[Text]"/>
      <dgm:spPr/>
      <dgm:t>
        <a:bodyPr/>
        <a:lstStyle/>
        <a:p>
          <a:r>
            <a:rPr lang="en-GB" dirty="0"/>
            <a:t>Metacognitive skills </a:t>
          </a:r>
        </a:p>
      </dgm:t>
    </dgm:pt>
    <dgm:pt modelId="{AE7F73B6-158B-40B6-A8B8-DAB7CA6EB4A7}" type="parTrans" cxnId="{86661C32-0521-4D24-BD95-50A2F5D3B3AE}">
      <dgm:prSet/>
      <dgm:spPr/>
      <dgm:t>
        <a:bodyPr/>
        <a:lstStyle/>
        <a:p>
          <a:endParaRPr lang="en-GB"/>
        </a:p>
      </dgm:t>
    </dgm:pt>
    <dgm:pt modelId="{6FF48323-3A71-4AA8-8834-26A641A9EBC4}" type="sibTrans" cxnId="{86661C32-0521-4D24-BD95-50A2F5D3B3AE}">
      <dgm:prSet/>
      <dgm:spPr/>
      <dgm:t>
        <a:bodyPr/>
        <a:lstStyle/>
        <a:p>
          <a:endParaRPr lang="en-GB"/>
        </a:p>
      </dgm:t>
    </dgm:pt>
    <dgm:pt modelId="{4E597BF0-8262-4944-A5C7-D677019CFFAD}">
      <dgm:prSet phldrT="[Text]"/>
      <dgm:spPr/>
      <dgm:t>
        <a:bodyPr/>
        <a:lstStyle/>
        <a:p>
          <a:r>
            <a:rPr lang="en-GB" dirty="0"/>
            <a:t>Managing distractions</a:t>
          </a:r>
        </a:p>
      </dgm:t>
    </dgm:pt>
    <dgm:pt modelId="{A6A062E8-BAEA-45BA-8C55-72345B296A54}" type="parTrans" cxnId="{8D934F3D-68A4-45AA-81CC-E9712636B79A}">
      <dgm:prSet/>
      <dgm:spPr/>
      <dgm:t>
        <a:bodyPr/>
        <a:lstStyle/>
        <a:p>
          <a:endParaRPr lang="en-GB"/>
        </a:p>
      </dgm:t>
    </dgm:pt>
    <dgm:pt modelId="{51134535-1A7D-4365-993A-C3A3633CE8C5}" type="sibTrans" cxnId="{8D934F3D-68A4-45AA-81CC-E9712636B79A}">
      <dgm:prSet/>
      <dgm:spPr/>
      <dgm:t>
        <a:bodyPr/>
        <a:lstStyle/>
        <a:p>
          <a:endParaRPr lang="en-GB"/>
        </a:p>
      </dgm:t>
    </dgm:pt>
    <dgm:pt modelId="{DE058FA6-637B-4AF6-B5E6-FE3811FE5CA3}">
      <dgm:prSet phldrT="[Text]"/>
      <dgm:spPr/>
      <dgm:t>
        <a:bodyPr/>
        <a:lstStyle/>
        <a:p>
          <a:r>
            <a:rPr lang="en-GB" dirty="0"/>
            <a:t>Questioning</a:t>
          </a:r>
        </a:p>
      </dgm:t>
    </dgm:pt>
    <dgm:pt modelId="{B17B8CCC-AD53-4C8B-BDC3-36CB2522E944}" type="parTrans" cxnId="{8D4D3DBC-99FE-4F4C-922D-D45FB4A874BE}">
      <dgm:prSet/>
      <dgm:spPr/>
      <dgm:t>
        <a:bodyPr/>
        <a:lstStyle/>
        <a:p>
          <a:endParaRPr lang="en-GB"/>
        </a:p>
      </dgm:t>
    </dgm:pt>
    <dgm:pt modelId="{BBCF8E13-71FA-4757-98D3-EBBCFF5783C2}" type="sibTrans" cxnId="{8D4D3DBC-99FE-4F4C-922D-D45FB4A874BE}">
      <dgm:prSet/>
      <dgm:spPr/>
      <dgm:t>
        <a:bodyPr/>
        <a:lstStyle/>
        <a:p>
          <a:endParaRPr lang="en-GB"/>
        </a:p>
      </dgm:t>
    </dgm:pt>
    <dgm:pt modelId="{08A6B38E-B652-4ACB-A806-6473E230B83D}">
      <dgm:prSet phldrT="[Text]"/>
      <dgm:spPr/>
      <dgm:t>
        <a:bodyPr/>
        <a:lstStyle/>
        <a:p>
          <a:r>
            <a:rPr lang="en-GB" dirty="0"/>
            <a:t>Making links</a:t>
          </a:r>
        </a:p>
      </dgm:t>
    </dgm:pt>
    <dgm:pt modelId="{9CA2C97A-1A2B-4C98-A9CC-230AC0B5ED9C}" type="parTrans" cxnId="{1C4397E9-E1B2-40C5-8628-A4691331C735}">
      <dgm:prSet/>
      <dgm:spPr/>
      <dgm:t>
        <a:bodyPr/>
        <a:lstStyle/>
        <a:p>
          <a:endParaRPr lang="en-GB"/>
        </a:p>
      </dgm:t>
    </dgm:pt>
    <dgm:pt modelId="{C6A7AED1-A150-45BA-89E8-7C7B17285003}" type="sibTrans" cxnId="{1C4397E9-E1B2-40C5-8628-A4691331C735}">
      <dgm:prSet/>
      <dgm:spPr/>
      <dgm:t>
        <a:bodyPr/>
        <a:lstStyle/>
        <a:p>
          <a:endParaRPr lang="en-GB"/>
        </a:p>
      </dgm:t>
    </dgm:pt>
    <dgm:pt modelId="{EBA691AE-E814-46ED-BD0D-5E47B8240CB7}">
      <dgm:prSet phldrT="[Text]"/>
      <dgm:spPr/>
      <dgm:t>
        <a:bodyPr/>
        <a:lstStyle/>
        <a:p>
          <a:r>
            <a:rPr lang="en-GB" dirty="0"/>
            <a:t>Visualising </a:t>
          </a:r>
        </a:p>
      </dgm:t>
    </dgm:pt>
    <dgm:pt modelId="{10EB25A4-0FFD-4A85-B512-020639D85B47}" type="parTrans" cxnId="{C29E2833-BB22-4581-8D7E-41AA8406E6CC}">
      <dgm:prSet/>
      <dgm:spPr/>
      <dgm:t>
        <a:bodyPr/>
        <a:lstStyle/>
        <a:p>
          <a:endParaRPr lang="en-GB"/>
        </a:p>
      </dgm:t>
    </dgm:pt>
    <dgm:pt modelId="{4D145532-7D60-43B5-B748-C8AF2964A526}" type="sibTrans" cxnId="{C29E2833-BB22-4581-8D7E-41AA8406E6CC}">
      <dgm:prSet/>
      <dgm:spPr/>
      <dgm:t>
        <a:bodyPr/>
        <a:lstStyle/>
        <a:p>
          <a:endParaRPr lang="en-GB"/>
        </a:p>
      </dgm:t>
    </dgm:pt>
    <dgm:pt modelId="{FA32303C-65BA-4C5C-96C6-298B9FFB19A4}">
      <dgm:prSet phldrT="[Text]"/>
      <dgm:spPr/>
      <dgm:t>
        <a:bodyPr/>
        <a:lstStyle/>
        <a:p>
          <a:r>
            <a:rPr lang="en-GB" dirty="0"/>
            <a:t>Noticing </a:t>
          </a:r>
        </a:p>
      </dgm:t>
    </dgm:pt>
    <dgm:pt modelId="{8FACC415-6D8E-40E7-B77E-E35F79602C26}" type="parTrans" cxnId="{A909D569-A62F-4D81-A3F3-8FC990C2B991}">
      <dgm:prSet/>
      <dgm:spPr/>
      <dgm:t>
        <a:bodyPr/>
        <a:lstStyle/>
        <a:p>
          <a:endParaRPr lang="en-GB"/>
        </a:p>
      </dgm:t>
    </dgm:pt>
    <dgm:pt modelId="{E1B5BBB1-5243-4B48-B3B2-3D03C4E997C7}" type="sibTrans" cxnId="{A909D569-A62F-4D81-A3F3-8FC990C2B991}">
      <dgm:prSet/>
      <dgm:spPr/>
      <dgm:t>
        <a:bodyPr/>
        <a:lstStyle/>
        <a:p>
          <a:endParaRPr lang="en-GB"/>
        </a:p>
      </dgm:t>
    </dgm:pt>
    <dgm:pt modelId="{3AB24954-9508-4983-A9B8-BDDB24662E8B}">
      <dgm:prSet phldrT="[Text]"/>
      <dgm:spPr/>
      <dgm:t>
        <a:bodyPr/>
        <a:lstStyle/>
        <a:p>
          <a:r>
            <a:rPr lang="en-GB" dirty="0"/>
            <a:t>Reflecting </a:t>
          </a:r>
        </a:p>
      </dgm:t>
    </dgm:pt>
    <dgm:pt modelId="{D1BBFC49-4604-472B-9880-8B21F889A4FA}" type="parTrans" cxnId="{2B1CE854-92AA-45EF-9130-A582FB58030F}">
      <dgm:prSet/>
      <dgm:spPr/>
      <dgm:t>
        <a:bodyPr/>
        <a:lstStyle/>
        <a:p>
          <a:endParaRPr lang="en-GB"/>
        </a:p>
      </dgm:t>
    </dgm:pt>
    <dgm:pt modelId="{30DDEF6C-6BEC-4110-AA23-006C15D9A66B}" type="sibTrans" cxnId="{2B1CE854-92AA-45EF-9130-A582FB58030F}">
      <dgm:prSet/>
      <dgm:spPr/>
      <dgm:t>
        <a:bodyPr/>
        <a:lstStyle/>
        <a:p>
          <a:endParaRPr lang="en-GB"/>
        </a:p>
      </dgm:t>
    </dgm:pt>
    <dgm:pt modelId="{D177B9E0-DA05-4C8B-9451-32E9AF314A95}" type="pres">
      <dgm:prSet presAssocID="{9E41A777-C934-46EF-AA43-4064549D571B}" presName="composite" presStyleCnt="0">
        <dgm:presLayoutVars>
          <dgm:chMax val="1"/>
          <dgm:dir/>
          <dgm:resizeHandles val="exact"/>
        </dgm:presLayoutVars>
      </dgm:prSet>
      <dgm:spPr/>
    </dgm:pt>
    <dgm:pt modelId="{1E980AC4-8B7B-46C8-BD6B-14367881162F}" type="pres">
      <dgm:prSet presAssocID="{9E41A777-C934-46EF-AA43-4064549D571B}" presName="radial" presStyleCnt="0">
        <dgm:presLayoutVars>
          <dgm:animLvl val="ctr"/>
        </dgm:presLayoutVars>
      </dgm:prSet>
      <dgm:spPr/>
    </dgm:pt>
    <dgm:pt modelId="{994279A7-E092-449B-AEE2-445BC77E1341}" type="pres">
      <dgm:prSet presAssocID="{A8CA3550-846A-4141-89C7-3613EA42CBBF}" presName="centerShape" presStyleLbl="vennNode1" presStyleIdx="0" presStyleCnt="7"/>
      <dgm:spPr/>
    </dgm:pt>
    <dgm:pt modelId="{012D0D75-EBAC-4A74-8A84-5F62F5AF4139}" type="pres">
      <dgm:prSet presAssocID="{4E597BF0-8262-4944-A5C7-D677019CFFAD}" presName="node" presStyleLbl="vennNode1" presStyleIdx="1" presStyleCnt="7">
        <dgm:presLayoutVars>
          <dgm:bulletEnabled val="1"/>
        </dgm:presLayoutVars>
      </dgm:prSet>
      <dgm:spPr/>
    </dgm:pt>
    <dgm:pt modelId="{09C23E4F-CC91-4FF5-A986-13517B54C9AD}" type="pres">
      <dgm:prSet presAssocID="{DE058FA6-637B-4AF6-B5E6-FE3811FE5CA3}" presName="node" presStyleLbl="vennNode1" presStyleIdx="2" presStyleCnt="7">
        <dgm:presLayoutVars>
          <dgm:bulletEnabled val="1"/>
        </dgm:presLayoutVars>
      </dgm:prSet>
      <dgm:spPr/>
    </dgm:pt>
    <dgm:pt modelId="{16175E84-9A6D-4BEC-B3AF-46502537290A}" type="pres">
      <dgm:prSet presAssocID="{08A6B38E-B652-4ACB-A806-6473E230B83D}" presName="node" presStyleLbl="vennNode1" presStyleIdx="3" presStyleCnt="7">
        <dgm:presLayoutVars>
          <dgm:bulletEnabled val="1"/>
        </dgm:presLayoutVars>
      </dgm:prSet>
      <dgm:spPr/>
    </dgm:pt>
    <dgm:pt modelId="{D73F7284-CD39-4044-90D7-B14D16CAF582}" type="pres">
      <dgm:prSet presAssocID="{EBA691AE-E814-46ED-BD0D-5E47B8240CB7}" presName="node" presStyleLbl="vennNode1" presStyleIdx="4" presStyleCnt="7">
        <dgm:presLayoutVars>
          <dgm:bulletEnabled val="1"/>
        </dgm:presLayoutVars>
      </dgm:prSet>
      <dgm:spPr/>
    </dgm:pt>
    <dgm:pt modelId="{F6184716-B567-4298-B466-4B3411A58995}" type="pres">
      <dgm:prSet presAssocID="{FA32303C-65BA-4C5C-96C6-298B9FFB19A4}" presName="node" presStyleLbl="vennNode1" presStyleIdx="5" presStyleCnt="7">
        <dgm:presLayoutVars>
          <dgm:bulletEnabled val="1"/>
        </dgm:presLayoutVars>
      </dgm:prSet>
      <dgm:spPr/>
    </dgm:pt>
    <dgm:pt modelId="{F1A16B7F-BAC4-436B-AEC6-75EC343401F5}" type="pres">
      <dgm:prSet presAssocID="{3AB24954-9508-4983-A9B8-BDDB24662E8B}" presName="node" presStyleLbl="vennNode1" presStyleIdx="6" presStyleCnt="7">
        <dgm:presLayoutVars>
          <dgm:bulletEnabled val="1"/>
        </dgm:presLayoutVars>
      </dgm:prSet>
      <dgm:spPr/>
    </dgm:pt>
  </dgm:ptLst>
  <dgm:cxnLst>
    <dgm:cxn modelId="{6CA3DF2F-91F7-4142-B491-AF10C31A5F3D}" type="presOf" srcId="{FA32303C-65BA-4C5C-96C6-298B9FFB19A4}" destId="{F6184716-B567-4298-B466-4B3411A58995}" srcOrd="0" destOrd="0" presId="urn:microsoft.com/office/officeart/2005/8/layout/radial3"/>
    <dgm:cxn modelId="{86661C32-0521-4D24-BD95-50A2F5D3B3AE}" srcId="{9E41A777-C934-46EF-AA43-4064549D571B}" destId="{A8CA3550-846A-4141-89C7-3613EA42CBBF}" srcOrd="0" destOrd="0" parTransId="{AE7F73B6-158B-40B6-A8B8-DAB7CA6EB4A7}" sibTransId="{6FF48323-3A71-4AA8-8834-26A641A9EBC4}"/>
    <dgm:cxn modelId="{C29E2833-BB22-4581-8D7E-41AA8406E6CC}" srcId="{A8CA3550-846A-4141-89C7-3613EA42CBBF}" destId="{EBA691AE-E814-46ED-BD0D-5E47B8240CB7}" srcOrd="3" destOrd="0" parTransId="{10EB25A4-0FFD-4A85-B512-020639D85B47}" sibTransId="{4D145532-7D60-43B5-B748-C8AF2964A526}"/>
    <dgm:cxn modelId="{80D5AA3A-DD33-4AB6-ACBA-D4CE35EB4945}" type="presOf" srcId="{08A6B38E-B652-4ACB-A806-6473E230B83D}" destId="{16175E84-9A6D-4BEC-B3AF-46502537290A}" srcOrd="0" destOrd="0" presId="urn:microsoft.com/office/officeart/2005/8/layout/radial3"/>
    <dgm:cxn modelId="{8D934F3D-68A4-45AA-81CC-E9712636B79A}" srcId="{A8CA3550-846A-4141-89C7-3613EA42CBBF}" destId="{4E597BF0-8262-4944-A5C7-D677019CFFAD}" srcOrd="0" destOrd="0" parTransId="{A6A062E8-BAEA-45BA-8C55-72345B296A54}" sibTransId="{51134535-1A7D-4365-993A-C3A3633CE8C5}"/>
    <dgm:cxn modelId="{E29D5749-F6F2-4476-B2D1-92617841BAFC}" type="presOf" srcId="{A8CA3550-846A-4141-89C7-3613EA42CBBF}" destId="{994279A7-E092-449B-AEE2-445BC77E1341}" srcOrd="0" destOrd="0" presId="urn:microsoft.com/office/officeart/2005/8/layout/radial3"/>
    <dgm:cxn modelId="{A909D569-A62F-4D81-A3F3-8FC990C2B991}" srcId="{A8CA3550-846A-4141-89C7-3613EA42CBBF}" destId="{FA32303C-65BA-4C5C-96C6-298B9FFB19A4}" srcOrd="4" destOrd="0" parTransId="{8FACC415-6D8E-40E7-B77E-E35F79602C26}" sibTransId="{E1B5BBB1-5243-4B48-B3B2-3D03C4E997C7}"/>
    <dgm:cxn modelId="{2B1CE854-92AA-45EF-9130-A582FB58030F}" srcId="{A8CA3550-846A-4141-89C7-3613EA42CBBF}" destId="{3AB24954-9508-4983-A9B8-BDDB24662E8B}" srcOrd="5" destOrd="0" parTransId="{D1BBFC49-4604-472B-9880-8B21F889A4FA}" sibTransId="{30DDEF6C-6BEC-4110-AA23-006C15D9A66B}"/>
    <dgm:cxn modelId="{359FABA2-FC18-4F7C-ABE4-A698D40363FD}" type="presOf" srcId="{4E597BF0-8262-4944-A5C7-D677019CFFAD}" destId="{012D0D75-EBAC-4A74-8A84-5F62F5AF4139}" srcOrd="0" destOrd="0" presId="urn:microsoft.com/office/officeart/2005/8/layout/radial3"/>
    <dgm:cxn modelId="{8D4D3DBC-99FE-4F4C-922D-D45FB4A874BE}" srcId="{A8CA3550-846A-4141-89C7-3613EA42CBBF}" destId="{DE058FA6-637B-4AF6-B5E6-FE3811FE5CA3}" srcOrd="1" destOrd="0" parTransId="{B17B8CCC-AD53-4C8B-BDC3-36CB2522E944}" sibTransId="{BBCF8E13-71FA-4757-98D3-EBBCFF5783C2}"/>
    <dgm:cxn modelId="{E8574CC4-DDDF-4691-9E47-A9F488BA952B}" type="presOf" srcId="{DE058FA6-637B-4AF6-B5E6-FE3811FE5CA3}" destId="{09C23E4F-CC91-4FF5-A986-13517B54C9AD}" srcOrd="0" destOrd="0" presId="urn:microsoft.com/office/officeart/2005/8/layout/radial3"/>
    <dgm:cxn modelId="{67365FD4-91FB-4471-9472-37CC8C8FED39}" type="presOf" srcId="{EBA691AE-E814-46ED-BD0D-5E47B8240CB7}" destId="{D73F7284-CD39-4044-90D7-B14D16CAF582}" srcOrd="0" destOrd="0" presId="urn:microsoft.com/office/officeart/2005/8/layout/radial3"/>
    <dgm:cxn modelId="{D0AE8DE3-F5FB-40AB-BDBE-8C16442F746E}" type="presOf" srcId="{3AB24954-9508-4983-A9B8-BDDB24662E8B}" destId="{F1A16B7F-BAC4-436B-AEC6-75EC343401F5}" srcOrd="0" destOrd="0" presId="urn:microsoft.com/office/officeart/2005/8/layout/radial3"/>
    <dgm:cxn modelId="{1C4397E9-E1B2-40C5-8628-A4691331C735}" srcId="{A8CA3550-846A-4141-89C7-3613EA42CBBF}" destId="{08A6B38E-B652-4ACB-A806-6473E230B83D}" srcOrd="2" destOrd="0" parTransId="{9CA2C97A-1A2B-4C98-A9CC-230AC0B5ED9C}" sibTransId="{C6A7AED1-A150-45BA-89E8-7C7B17285003}"/>
    <dgm:cxn modelId="{72F175F4-7251-4DEC-B0B4-CBAAFC539C41}" type="presOf" srcId="{9E41A777-C934-46EF-AA43-4064549D571B}" destId="{D177B9E0-DA05-4C8B-9451-32E9AF314A95}" srcOrd="0" destOrd="0" presId="urn:microsoft.com/office/officeart/2005/8/layout/radial3"/>
    <dgm:cxn modelId="{4641E36D-3B09-4E34-934E-E47D94FC513C}" type="presParOf" srcId="{D177B9E0-DA05-4C8B-9451-32E9AF314A95}" destId="{1E980AC4-8B7B-46C8-BD6B-14367881162F}" srcOrd="0" destOrd="0" presId="urn:microsoft.com/office/officeart/2005/8/layout/radial3"/>
    <dgm:cxn modelId="{5D5D6AD7-A7FF-4885-BD49-12C8E43F4EA6}" type="presParOf" srcId="{1E980AC4-8B7B-46C8-BD6B-14367881162F}" destId="{994279A7-E092-449B-AEE2-445BC77E1341}" srcOrd="0" destOrd="0" presId="urn:microsoft.com/office/officeart/2005/8/layout/radial3"/>
    <dgm:cxn modelId="{BD2F95EA-F780-43B4-9654-69DF2279B1D5}" type="presParOf" srcId="{1E980AC4-8B7B-46C8-BD6B-14367881162F}" destId="{012D0D75-EBAC-4A74-8A84-5F62F5AF4139}" srcOrd="1" destOrd="0" presId="urn:microsoft.com/office/officeart/2005/8/layout/radial3"/>
    <dgm:cxn modelId="{A9E349AC-BAFD-455A-93E4-10BE888DFA10}" type="presParOf" srcId="{1E980AC4-8B7B-46C8-BD6B-14367881162F}" destId="{09C23E4F-CC91-4FF5-A986-13517B54C9AD}" srcOrd="2" destOrd="0" presId="urn:microsoft.com/office/officeart/2005/8/layout/radial3"/>
    <dgm:cxn modelId="{48D98662-51E0-423E-9329-1C2DA6D5BAA8}" type="presParOf" srcId="{1E980AC4-8B7B-46C8-BD6B-14367881162F}" destId="{16175E84-9A6D-4BEC-B3AF-46502537290A}" srcOrd="3" destOrd="0" presId="urn:microsoft.com/office/officeart/2005/8/layout/radial3"/>
    <dgm:cxn modelId="{82757378-010C-4ED4-9B41-5B968C2DDB7C}" type="presParOf" srcId="{1E980AC4-8B7B-46C8-BD6B-14367881162F}" destId="{D73F7284-CD39-4044-90D7-B14D16CAF582}" srcOrd="4" destOrd="0" presId="urn:microsoft.com/office/officeart/2005/8/layout/radial3"/>
    <dgm:cxn modelId="{47505A0E-3C01-4813-AF03-66683AAD7233}" type="presParOf" srcId="{1E980AC4-8B7B-46C8-BD6B-14367881162F}" destId="{F6184716-B567-4298-B466-4B3411A58995}" srcOrd="5" destOrd="0" presId="urn:microsoft.com/office/officeart/2005/8/layout/radial3"/>
    <dgm:cxn modelId="{887D595E-58BF-44BC-816E-0A9CE0EF5834}" type="presParOf" srcId="{1E980AC4-8B7B-46C8-BD6B-14367881162F}" destId="{F1A16B7F-BAC4-436B-AEC6-75EC343401F5}" srcOrd="6"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48346-D929-4F37-95CA-176E75D10D32}">
      <dsp:nvSpPr>
        <dsp:cNvPr id="0" name=""/>
        <dsp:cNvSpPr/>
      </dsp:nvSpPr>
      <dsp:spPr>
        <a:xfrm>
          <a:off x="735515" y="972167"/>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38F714-7EDF-473E-96F2-C3DE25CF2A8D}">
      <dsp:nvSpPr>
        <dsp:cNvPr id="0" name=""/>
        <dsp:cNvSpPr/>
      </dsp:nvSpPr>
      <dsp:spPr>
        <a:xfrm>
          <a:off x="240515" y="205224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GB" sz="2300" kern="1200"/>
            <a:t>Theory</a:t>
          </a:r>
          <a:endParaRPr lang="en-US" sz="2300" kern="1200"/>
        </a:p>
      </dsp:txBody>
      <dsp:txXfrm>
        <a:off x="240515" y="2052248"/>
        <a:ext cx="1800000" cy="720000"/>
      </dsp:txXfrm>
    </dsp:sp>
    <dsp:sp modelId="{243F55AB-CB02-448A-9105-EAE0772184F4}">
      <dsp:nvSpPr>
        <dsp:cNvPr id="0" name=""/>
        <dsp:cNvSpPr/>
      </dsp:nvSpPr>
      <dsp:spPr>
        <a:xfrm>
          <a:off x="2850516" y="972167"/>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348DC7-C9B4-4DEF-91A8-B7D7C5B2F79A}">
      <dsp:nvSpPr>
        <dsp:cNvPr id="0" name=""/>
        <dsp:cNvSpPr/>
      </dsp:nvSpPr>
      <dsp:spPr>
        <a:xfrm>
          <a:off x="2355516" y="205224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GB" sz="2300" kern="1200"/>
            <a:t>Practice</a:t>
          </a:r>
          <a:endParaRPr lang="en-US" sz="2300" kern="1200"/>
        </a:p>
      </dsp:txBody>
      <dsp:txXfrm>
        <a:off x="2355516" y="2052248"/>
        <a:ext cx="1800000" cy="720000"/>
      </dsp:txXfrm>
    </dsp:sp>
    <dsp:sp modelId="{8368CC07-ABDD-4991-B084-9F22D596B770}">
      <dsp:nvSpPr>
        <dsp:cNvPr id="0" name=""/>
        <dsp:cNvSpPr/>
      </dsp:nvSpPr>
      <dsp:spPr>
        <a:xfrm>
          <a:off x="4965515" y="972167"/>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0856C3-ACFD-4A21-922A-AA452F6D2021}">
      <dsp:nvSpPr>
        <dsp:cNvPr id="0" name=""/>
        <dsp:cNvSpPr/>
      </dsp:nvSpPr>
      <dsp:spPr>
        <a:xfrm>
          <a:off x="4470516" y="205224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GB" sz="2300" kern="1200"/>
            <a:t>Implementation</a:t>
          </a:r>
          <a:endParaRPr lang="en-US" sz="2300" kern="1200"/>
        </a:p>
      </dsp:txBody>
      <dsp:txXfrm>
        <a:off x="4470516" y="2052248"/>
        <a:ext cx="180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576508-D326-4F47-A6AE-9EC0CCCC29FD}">
      <dsp:nvSpPr>
        <dsp:cNvPr id="0" name=""/>
        <dsp:cNvSpPr/>
      </dsp:nvSpPr>
      <dsp:spPr>
        <a:xfrm>
          <a:off x="0" y="58974"/>
          <a:ext cx="4231481" cy="54405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1. Teach children some/all of the 12 reading comprehension strategies using:</a:t>
          </a:r>
          <a:endParaRPr lang="en-US" sz="1500" kern="1200"/>
        </a:p>
      </dsp:txBody>
      <dsp:txXfrm>
        <a:off x="26558" y="85532"/>
        <a:ext cx="4178365" cy="490934"/>
      </dsp:txXfrm>
    </dsp:sp>
    <dsp:sp modelId="{F66A91B6-74EE-4F53-9692-1A43CC497AE8}">
      <dsp:nvSpPr>
        <dsp:cNvPr id="0" name=""/>
        <dsp:cNvSpPr/>
      </dsp:nvSpPr>
      <dsp:spPr>
        <a:xfrm>
          <a:off x="0" y="603024"/>
          <a:ext cx="4231481" cy="136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350" tIns="19050" rIns="106680" bIns="19050" numCol="1" spcCol="1270" anchor="t" anchorCtr="0">
          <a:noAutofit/>
        </a:bodyPr>
        <a:lstStyle/>
        <a:p>
          <a:pPr marL="114300" lvl="1" indent="-114300" algn="l" defTabSz="533400">
            <a:lnSpc>
              <a:spcPct val="90000"/>
            </a:lnSpc>
            <a:spcBef>
              <a:spcPct val="0"/>
            </a:spcBef>
            <a:spcAft>
              <a:spcPct val="20000"/>
            </a:spcAft>
            <a:buChar char="•"/>
          </a:pPr>
          <a:r>
            <a:rPr lang="en-GB" sz="1200" kern="1200"/>
            <a:t>Direct teaching- provide a range of examples during initial teaching and practice through modelling, thinking aloud, application and guided practice</a:t>
          </a:r>
          <a:endParaRPr lang="en-US" sz="1200" kern="1200"/>
        </a:p>
        <a:p>
          <a:pPr marL="114300" lvl="1" indent="-114300" algn="l" defTabSz="533400">
            <a:lnSpc>
              <a:spcPct val="90000"/>
            </a:lnSpc>
            <a:spcBef>
              <a:spcPct val="0"/>
            </a:spcBef>
            <a:spcAft>
              <a:spcPct val="20000"/>
            </a:spcAft>
            <a:buChar char="•"/>
          </a:pPr>
          <a:r>
            <a:rPr lang="en-GB" sz="1200" kern="1200"/>
            <a:t>Keep it visual (posters anchor charts)</a:t>
          </a:r>
          <a:endParaRPr lang="en-US" sz="1200" kern="1200"/>
        </a:p>
        <a:p>
          <a:pPr marL="114300" lvl="1" indent="-114300" algn="l" defTabSz="533400">
            <a:lnSpc>
              <a:spcPct val="90000"/>
            </a:lnSpc>
            <a:spcBef>
              <a:spcPct val="0"/>
            </a:spcBef>
            <a:spcAft>
              <a:spcPct val="20000"/>
            </a:spcAft>
            <a:buChar char="•"/>
          </a:pPr>
          <a:r>
            <a:rPr lang="en-GB" sz="1200" kern="1200"/>
            <a:t>Use kinaesthetic hand gestures indicating the use of a strategy</a:t>
          </a:r>
          <a:endParaRPr lang="en-US" sz="1200" kern="1200"/>
        </a:p>
        <a:p>
          <a:pPr marL="114300" lvl="1" indent="-114300" algn="l" defTabSz="533400">
            <a:lnSpc>
              <a:spcPct val="90000"/>
            </a:lnSpc>
            <a:spcBef>
              <a:spcPct val="0"/>
            </a:spcBef>
            <a:spcAft>
              <a:spcPct val="20000"/>
            </a:spcAft>
            <a:buChar char="•"/>
          </a:pPr>
          <a:r>
            <a:rPr lang="en-GB" sz="1200" kern="1200"/>
            <a:t>Refer to strategies </a:t>
          </a:r>
          <a:endParaRPr lang="en-US" sz="1200" kern="1200"/>
        </a:p>
        <a:p>
          <a:pPr marL="114300" lvl="1" indent="-114300" algn="l" defTabSz="533400">
            <a:lnSpc>
              <a:spcPct val="90000"/>
            </a:lnSpc>
            <a:spcBef>
              <a:spcPct val="0"/>
            </a:spcBef>
            <a:spcAft>
              <a:spcPct val="20000"/>
            </a:spcAft>
            <a:buChar char="•"/>
          </a:pPr>
          <a:r>
            <a:rPr lang="en-GB" sz="1200" kern="1200"/>
            <a:t>Encouragement of active involvement and conscious use of strategies</a:t>
          </a:r>
          <a:endParaRPr lang="en-US" sz="1200" kern="1200"/>
        </a:p>
      </dsp:txBody>
      <dsp:txXfrm>
        <a:off x="0" y="603024"/>
        <a:ext cx="4231481" cy="1366200"/>
      </dsp:txXfrm>
    </dsp:sp>
    <dsp:sp modelId="{7CA42B26-5FF4-426D-9D67-552CB903A1B2}">
      <dsp:nvSpPr>
        <dsp:cNvPr id="0" name=""/>
        <dsp:cNvSpPr/>
      </dsp:nvSpPr>
      <dsp:spPr>
        <a:xfrm>
          <a:off x="0" y="1969225"/>
          <a:ext cx="4231481" cy="544050"/>
        </a:xfrm>
        <a:prstGeom prst="roundRect">
          <a:avLst/>
        </a:prstGeom>
        <a:solidFill>
          <a:schemeClr val="accent2">
            <a:hueOff val="-1468225"/>
            <a:satOff val="6479"/>
            <a:lumOff val="-1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2. Use visual organisation aids</a:t>
          </a:r>
          <a:endParaRPr lang="en-US" sz="1500" kern="1200"/>
        </a:p>
      </dsp:txBody>
      <dsp:txXfrm>
        <a:off x="26558" y="1995783"/>
        <a:ext cx="4178365" cy="490934"/>
      </dsp:txXfrm>
    </dsp:sp>
    <dsp:sp modelId="{32488AFA-B82C-4DCD-A9AF-0B65AE8BEDB8}">
      <dsp:nvSpPr>
        <dsp:cNvPr id="0" name=""/>
        <dsp:cNvSpPr/>
      </dsp:nvSpPr>
      <dsp:spPr>
        <a:xfrm>
          <a:off x="0" y="2556475"/>
          <a:ext cx="4231481" cy="544050"/>
        </a:xfrm>
        <a:prstGeom prst="roundRect">
          <a:avLst/>
        </a:prstGeom>
        <a:solidFill>
          <a:schemeClr val="accent2">
            <a:hueOff val="-2936450"/>
            <a:satOff val="12957"/>
            <a:lumOff val="-2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3. Guide students through high focused, high quality discussion about the text</a:t>
          </a:r>
          <a:endParaRPr lang="en-US" sz="1500" kern="1200"/>
        </a:p>
      </dsp:txBody>
      <dsp:txXfrm>
        <a:off x="26558" y="2583033"/>
        <a:ext cx="4178365" cy="490934"/>
      </dsp:txXfrm>
    </dsp:sp>
    <dsp:sp modelId="{C291A0B4-66C4-4C51-9310-F910E64AED95}">
      <dsp:nvSpPr>
        <dsp:cNvPr id="0" name=""/>
        <dsp:cNvSpPr/>
      </dsp:nvSpPr>
      <dsp:spPr>
        <a:xfrm>
          <a:off x="0" y="3143725"/>
          <a:ext cx="4231481" cy="544050"/>
        </a:xfrm>
        <a:prstGeom prst="roundRect">
          <a:avLst/>
        </a:prstGeom>
        <a:solidFill>
          <a:schemeClr val="accent2">
            <a:hueOff val="-4404675"/>
            <a:satOff val="19436"/>
            <a:lumOff val="-3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4. Provide interesting, appropriate and varied reading materials</a:t>
          </a:r>
          <a:endParaRPr lang="en-US" sz="1500" kern="1200"/>
        </a:p>
      </dsp:txBody>
      <dsp:txXfrm>
        <a:off x="26558" y="3170283"/>
        <a:ext cx="4178365" cy="490934"/>
      </dsp:txXfrm>
    </dsp:sp>
    <dsp:sp modelId="{171486C9-15B5-44F6-B92E-B9C39C750D82}">
      <dsp:nvSpPr>
        <dsp:cNvPr id="0" name=""/>
        <dsp:cNvSpPr/>
      </dsp:nvSpPr>
      <dsp:spPr>
        <a:xfrm>
          <a:off x="0" y="3730975"/>
          <a:ext cx="4231481" cy="544050"/>
        </a:xfrm>
        <a:prstGeom prst="roundRect">
          <a:avLst/>
        </a:prstGeom>
        <a:solidFill>
          <a:schemeClr val="accent2">
            <a:hueOff val="-5872900"/>
            <a:satOff val="25914"/>
            <a:lumOff val="-4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5. Establish an engaging motivational context and reading opportunities</a:t>
          </a:r>
          <a:endParaRPr lang="en-US" sz="1500" kern="1200"/>
        </a:p>
      </dsp:txBody>
      <dsp:txXfrm>
        <a:off x="26558" y="3757533"/>
        <a:ext cx="4178365" cy="490934"/>
      </dsp:txXfrm>
    </dsp:sp>
    <dsp:sp modelId="{E1D1A8F9-0C72-4C91-87A8-E5C2C8C353F0}">
      <dsp:nvSpPr>
        <dsp:cNvPr id="0" name=""/>
        <dsp:cNvSpPr/>
      </dsp:nvSpPr>
      <dsp:spPr>
        <a:xfrm>
          <a:off x="0" y="4318225"/>
          <a:ext cx="4231481" cy="544050"/>
        </a:xfrm>
        <a:prstGeom prst="round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a:t>6. Support vocabulary</a:t>
          </a:r>
          <a:endParaRPr lang="en-US" sz="1500" kern="1200"/>
        </a:p>
      </dsp:txBody>
      <dsp:txXfrm>
        <a:off x="26558" y="4344783"/>
        <a:ext cx="4178365" cy="4909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279A7-E092-449B-AEE2-445BC77E1341}">
      <dsp:nvSpPr>
        <dsp:cNvPr id="0" name=""/>
        <dsp:cNvSpPr/>
      </dsp:nvSpPr>
      <dsp:spPr>
        <a:xfrm>
          <a:off x="1097825" y="1418066"/>
          <a:ext cx="2734933" cy="2734933"/>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GB" sz="2600" kern="1200" dirty="0"/>
            <a:t>Metacognitive skills </a:t>
          </a:r>
        </a:p>
      </dsp:txBody>
      <dsp:txXfrm>
        <a:off x="1498347" y="1818588"/>
        <a:ext cx="1933889" cy="1933889"/>
      </dsp:txXfrm>
    </dsp:sp>
    <dsp:sp modelId="{012D0D75-EBAC-4A74-8A84-5F62F5AF4139}">
      <dsp:nvSpPr>
        <dsp:cNvPr id="0" name=""/>
        <dsp:cNvSpPr/>
      </dsp:nvSpPr>
      <dsp:spPr>
        <a:xfrm>
          <a:off x="1781558" y="320729"/>
          <a:ext cx="1367466" cy="136746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Managing distractions</a:t>
          </a:r>
        </a:p>
      </dsp:txBody>
      <dsp:txXfrm>
        <a:off x="1981819" y="520990"/>
        <a:ext cx="966944" cy="966944"/>
      </dsp:txXfrm>
    </dsp:sp>
    <dsp:sp modelId="{09C23E4F-CC91-4FF5-A986-13517B54C9AD}">
      <dsp:nvSpPr>
        <dsp:cNvPr id="0" name=""/>
        <dsp:cNvSpPr/>
      </dsp:nvSpPr>
      <dsp:spPr>
        <a:xfrm>
          <a:off x="3324010" y="1211264"/>
          <a:ext cx="1367466" cy="136746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Questioning</a:t>
          </a:r>
        </a:p>
      </dsp:txBody>
      <dsp:txXfrm>
        <a:off x="3524271" y="1411525"/>
        <a:ext cx="966944" cy="966944"/>
      </dsp:txXfrm>
    </dsp:sp>
    <dsp:sp modelId="{16175E84-9A6D-4BEC-B3AF-46502537290A}">
      <dsp:nvSpPr>
        <dsp:cNvPr id="0" name=""/>
        <dsp:cNvSpPr/>
      </dsp:nvSpPr>
      <dsp:spPr>
        <a:xfrm>
          <a:off x="3324010" y="2992334"/>
          <a:ext cx="1367466" cy="136746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Making links</a:t>
          </a:r>
        </a:p>
      </dsp:txBody>
      <dsp:txXfrm>
        <a:off x="3524271" y="3192595"/>
        <a:ext cx="966944" cy="966944"/>
      </dsp:txXfrm>
    </dsp:sp>
    <dsp:sp modelId="{D73F7284-CD39-4044-90D7-B14D16CAF582}">
      <dsp:nvSpPr>
        <dsp:cNvPr id="0" name=""/>
        <dsp:cNvSpPr/>
      </dsp:nvSpPr>
      <dsp:spPr>
        <a:xfrm>
          <a:off x="1781558" y="3882870"/>
          <a:ext cx="1367466" cy="136746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Visualising </a:t>
          </a:r>
        </a:p>
      </dsp:txBody>
      <dsp:txXfrm>
        <a:off x="1981819" y="4083131"/>
        <a:ext cx="966944" cy="966944"/>
      </dsp:txXfrm>
    </dsp:sp>
    <dsp:sp modelId="{F6184716-B567-4298-B466-4B3411A58995}">
      <dsp:nvSpPr>
        <dsp:cNvPr id="0" name=""/>
        <dsp:cNvSpPr/>
      </dsp:nvSpPr>
      <dsp:spPr>
        <a:xfrm>
          <a:off x="239106" y="2992334"/>
          <a:ext cx="1367466" cy="136746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Noticing </a:t>
          </a:r>
        </a:p>
      </dsp:txBody>
      <dsp:txXfrm>
        <a:off x="439367" y="3192595"/>
        <a:ext cx="966944" cy="966944"/>
      </dsp:txXfrm>
    </dsp:sp>
    <dsp:sp modelId="{F1A16B7F-BAC4-436B-AEC6-75EC343401F5}">
      <dsp:nvSpPr>
        <dsp:cNvPr id="0" name=""/>
        <dsp:cNvSpPr/>
      </dsp:nvSpPr>
      <dsp:spPr>
        <a:xfrm>
          <a:off x="239106" y="1211264"/>
          <a:ext cx="1367466" cy="136746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Reflecting </a:t>
          </a:r>
        </a:p>
      </dsp:txBody>
      <dsp:txXfrm>
        <a:off x="439367" y="1411525"/>
        <a:ext cx="966944" cy="96694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4813" cy="496333"/>
          </a:xfrm>
          <a:prstGeom prst="rect">
            <a:avLst/>
          </a:prstGeom>
        </p:spPr>
        <p:txBody>
          <a:bodyPr vert="horz" lIns="95263" tIns="47632" rIns="95263" bIns="47632" rtlCol="0"/>
          <a:lstStyle>
            <a:lvl1pPr algn="l" fontAlgn="auto">
              <a:spcBef>
                <a:spcPts val="0"/>
              </a:spcBef>
              <a:spcAft>
                <a:spcPts val="0"/>
              </a:spcAft>
              <a:defRPr sz="1300">
                <a:latin typeface="+mn-lt"/>
              </a:defRPr>
            </a:lvl1pPr>
          </a:lstStyle>
          <a:p>
            <a:pPr>
              <a:defRPr/>
            </a:pPr>
            <a:endParaRPr lang="en-GB"/>
          </a:p>
        </p:txBody>
      </p:sp>
      <p:sp>
        <p:nvSpPr>
          <p:cNvPr id="3" name="Date Placeholder 2"/>
          <p:cNvSpPr>
            <a:spLocks noGrp="1"/>
          </p:cNvSpPr>
          <p:nvPr>
            <p:ph type="dt" sz="quarter" idx="1"/>
          </p:nvPr>
        </p:nvSpPr>
        <p:spPr>
          <a:xfrm>
            <a:off x="3851277" y="1"/>
            <a:ext cx="2944813" cy="496333"/>
          </a:xfrm>
          <a:prstGeom prst="rect">
            <a:avLst/>
          </a:prstGeom>
        </p:spPr>
        <p:txBody>
          <a:bodyPr vert="horz" lIns="95263" tIns="47632" rIns="95263" bIns="47632" rtlCol="0"/>
          <a:lstStyle>
            <a:lvl1pPr algn="r" fontAlgn="auto">
              <a:spcBef>
                <a:spcPts val="0"/>
              </a:spcBef>
              <a:spcAft>
                <a:spcPts val="0"/>
              </a:spcAft>
              <a:defRPr sz="1300">
                <a:latin typeface="+mn-lt"/>
              </a:defRPr>
            </a:lvl1pPr>
          </a:lstStyle>
          <a:p>
            <a:pPr>
              <a:defRPr/>
            </a:pPr>
            <a:fld id="{BE55A5CC-51FA-4E89-A3BD-BBC831FDD040}" type="datetime1">
              <a:rPr lang="en-GB" smtClean="0"/>
              <a:t>13/08/2026</a:t>
            </a:fld>
            <a:endParaRPr lang="en-GB"/>
          </a:p>
        </p:txBody>
      </p:sp>
      <p:sp>
        <p:nvSpPr>
          <p:cNvPr id="4" name="Footer Placeholder 3"/>
          <p:cNvSpPr>
            <a:spLocks noGrp="1"/>
          </p:cNvSpPr>
          <p:nvPr>
            <p:ph type="ftr" sz="quarter" idx="2"/>
          </p:nvPr>
        </p:nvSpPr>
        <p:spPr>
          <a:xfrm>
            <a:off x="1" y="9428711"/>
            <a:ext cx="2944813" cy="496333"/>
          </a:xfrm>
          <a:prstGeom prst="rect">
            <a:avLst/>
          </a:prstGeom>
        </p:spPr>
        <p:txBody>
          <a:bodyPr vert="horz" lIns="95263" tIns="47632" rIns="95263" bIns="47632" rtlCol="0" anchor="b"/>
          <a:lstStyle>
            <a:lvl1pPr algn="l" fontAlgn="auto">
              <a:spcBef>
                <a:spcPts val="0"/>
              </a:spcBef>
              <a:spcAft>
                <a:spcPts val="0"/>
              </a:spcAft>
              <a:defRPr sz="1300">
                <a:latin typeface="+mn-lt"/>
              </a:defRPr>
            </a:lvl1pPr>
          </a:lstStyle>
          <a:p>
            <a:pPr>
              <a:defRPr/>
            </a:pPr>
            <a:r>
              <a:rPr lang="en-GB"/>
              <a:t>Educational Psychology Service</a:t>
            </a:r>
          </a:p>
        </p:txBody>
      </p:sp>
      <p:sp>
        <p:nvSpPr>
          <p:cNvPr id="5" name="Slide Number Placeholder 4"/>
          <p:cNvSpPr>
            <a:spLocks noGrp="1"/>
          </p:cNvSpPr>
          <p:nvPr>
            <p:ph type="sldNum" sz="quarter" idx="3"/>
          </p:nvPr>
        </p:nvSpPr>
        <p:spPr>
          <a:xfrm>
            <a:off x="3851277" y="9428711"/>
            <a:ext cx="2944813" cy="496333"/>
          </a:xfrm>
          <a:prstGeom prst="rect">
            <a:avLst/>
          </a:prstGeom>
        </p:spPr>
        <p:txBody>
          <a:bodyPr vert="horz" lIns="95263" tIns="47632" rIns="95263" bIns="47632" rtlCol="0" anchor="b"/>
          <a:lstStyle>
            <a:lvl1pPr algn="r" fontAlgn="auto">
              <a:spcBef>
                <a:spcPts val="0"/>
              </a:spcBef>
              <a:spcAft>
                <a:spcPts val="0"/>
              </a:spcAft>
              <a:defRPr sz="1300">
                <a:latin typeface="+mn-lt"/>
              </a:defRPr>
            </a:lvl1pPr>
          </a:lstStyle>
          <a:p>
            <a:pPr>
              <a:defRPr/>
            </a:pPr>
            <a:fld id="{C6A6E014-9391-43A8-AAA3-1E9DF0683B84}" type="slidenum">
              <a:rPr lang="en-GB"/>
              <a:pPr>
                <a:defRPr/>
              </a:pPr>
              <a:t>‹#›</a:t>
            </a:fld>
            <a:endParaRPr lang="en-GB"/>
          </a:p>
        </p:txBody>
      </p:sp>
    </p:spTree>
    <p:extLst>
      <p:ext uri="{BB962C8B-B14F-4D97-AF65-F5344CB8AC3E}">
        <p14:creationId xmlns:p14="http://schemas.microsoft.com/office/powerpoint/2010/main" val="319748739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4813" cy="496333"/>
          </a:xfrm>
          <a:prstGeom prst="rect">
            <a:avLst/>
          </a:prstGeom>
        </p:spPr>
        <p:txBody>
          <a:bodyPr vert="horz" lIns="95263" tIns="47632" rIns="95263" bIns="47632" rtlCol="0"/>
          <a:lstStyle>
            <a:lvl1pPr algn="l" fontAlgn="auto">
              <a:spcBef>
                <a:spcPts val="0"/>
              </a:spcBef>
              <a:spcAft>
                <a:spcPts val="0"/>
              </a:spcAft>
              <a:defRPr sz="1300">
                <a:latin typeface="+mn-lt"/>
              </a:defRPr>
            </a:lvl1pPr>
          </a:lstStyle>
          <a:p>
            <a:pPr>
              <a:defRPr/>
            </a:pPr>
            <a:endParaRPr lang="en-GB"/>
          </a:p>
        </p:txBody>
      </p:sp>
      <p:sp>
        <p:nvSpPr>
          <p:cNvPr id="3" name="Date Placeholder 2"/>
          <p:cNvSpPr>
            <a:spLocks noGrp="1"/>
          </p:cNvSpPr>
          <p:nvPr>
            <p:ph type="dt" idx="1"/>
          </p:nvPr>
        </p:nvSpPr>
        <p:spPr>
          <a:xfrm>
            <a:off x="3851277" y="1"/>
            <a:ext cx="2944813" cy="496333"/>
          </a:xfrm>
          <a:prstGeom prst="rect">
            <a:avLst/>
          </a:prstGeom>
        </p:spPr>
        <p:txBody>
          <a:bodyPr vert="horz" lIns="95263" tIns="47632" rIns="95263" bIns="47632" rtlCol="0"/>
          <a:lstStyle>
            <a:lvl1pPr algn="r" fontAlgn="auto">
              <a:spcBef>
                <a:spcPts val="0"/>
              </a:spcBef>
              <a:spcAft>
                <a:spcPts val="0"/>
              </a:spcAft>
              <a:defRPr sz="1300">
                <a:latin typeface="+mn-lt"/>
              </a:defRPr>
            </a:lvl1pPr>
          </a:lstStyle>
          <a:p>
            <a:pPr>
              <a:defRPr/>
            </a:pPr>
            <a:fld id="{B97F2E91-79E1-425D-942F-865A9756501A}" type="datetime1">
              <a:rPr lang="en-GB" smtClean="0"/>
              <a:t>13/08/2026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5263" tIns="47632" rIns="95263" bIns="47632" rtlCol="0" anchor="ctr"/>
          <a:lstStyle/>
          <a:p>
            <a:pPr lvl="0"/>
            <a:endParaRPr lang="en-GB" noProof="0"/>
          </a:p>
        </p:txBody>
      </p:sp>
      <p:sp>
        <p:nvSpPr>
          <p:cNvPr id="5" name="Notes Placeholder 4"/>
          <p:cNvSpPr>
            <a:spLocks noGrp="1"/>
          </p:cNvSpPr>
          <p:nvPr>
            <p:ph type="body" sz="quarter" idx="3"/>
          </p:nvPr>
        </p:nvSpPr>
        <p:spPr>
          <a:xfrm>
            <a:off x="679451" y="4714356"/>
            <a:ext cx="5438775" cy="4468583"/>
          </a:xfrm>
          <a:prstGeom prst="rect">
            <a:avLst/>
          </a:prstGeom>
        </p:spPr>
        <p:txBody>
          <a:bodyPr vert="horz" lIns="95263" tIns="47632" rIns="95263" bIns="47632"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1" y="9428711"/>
            <a:ext cx="2944813" cy="496333"/>
          </a:xfrm>
          <a:prstGeom prst="rect">
            <a:avLst/>
          </a:prstGeom>
        </p:spPr>
        <p:txBody>
          <a:bodyPr vert="horz" lIns="95263" tIns="47632" rIns="95263" bIns="47632" rtlCol="0" anchor="b"/>
          <a:lstStyle>
            <a:lvl1pPr algn="l" fontAlgn="auto">
              <a:spcBef>
                <a:spcPts val="0"/>
              </a:spcBef>
              <a:spcAft>
                <a:spcPts val="0"/>
              </a:spcAft>
              <a:defRPr sz="1300">
                <a:latin typeface="+mn-lt"/>
              </a:defRPr>
            </a:lvl1pPr>
          </a:lstStyle>
          <a:p>
            <a:pPr>
              <a:defRPr/>
            </a:pPr>
            <a:r>
              <a:rPr lang="en-GB"/>
              <a:t>Educational Psychology Service</a:t>
            </a:r>
          </a:p>
        </p:txBody>
      </p:sp>
      <p:sp>
        <p:nvSpPr>
          <p:cNvPr id="7" name="Slide Number Placeholder 6"/>
          <p:cNvSpPr>
            <a:spLocks noGrp="1"/>
          </p:cNvSpPr>
          <p:nvPr>
            <p:ph type="sldNum" sz="quarter" idx="5"/>
          </p:nvPr>
        </p:nvSpPr>
        <p:spPr>
          <a:xfrm>
            <a:off x="3851277" y="9428711"/>
            <a:ext cx="2944813" cy="496333"/>
          </a:xfrm>
          <a:prstGeom prst="rect">
            <a:avLst/>
          </a:prstGeom>
        </p:spPr>
        <p:txBody>
          <a:bodyPr vert="horz" lIns="95263" tIns="47632" rIns="95263" bIns="47632" rtlCol="0" anchor="b"/>
          <a:lstStyle>
            <a:lvl1pPr algn="r" fontAlgn="auto">
              <a:spcBef>
                <a:spcPts val="0"/>
              </a:spcBef>
              <a:spcAft>
                <a:spcPts val="0"/>
              </a:spcAft>
              <a:defRPr sz="1300">
                <a:latin typeface="+mn-lt"/>
              </a:defRPr>
            </a:lvl1pPr>
          </a:lstStyle>
          <a:p>
            <a:pPr>
              <a:defRPr/>
            </a:pPr>
            <a:fld id="{090BA52D-F93A-4D6B-B850-0A8EE51560F5}" type="slidenum">
              <a:rPr lang="en-GB"/>
              <a:pPr>
                <a:defRPr/>
              </a:pPr>
              <a:t>‹#›</a:t>
            </a:fld>
            <a:endParaRPr lang="en-GB"/>
          </a:p>
        </p:txBody>
      </p:sp>
    </p:spTree>
    <p:extLst>
      <p:ext uri="{BB962C8B-B14F-4D97-AF65-F5344CB8AC3E}">
        <p14:creationId xmlns:p14="http://schemas.microsoft.com/office/powerpoint/2010/main" val="179250219"/>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file:///C:\Users\Taryn\Documents\Metacognitive%20book\from%20editor\15031-5272-FullBook.docx#Ref_79_FILE150315272PI003"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file:///C:\Users\Taryn\Documents\Metacognitive%20book\from%20editor\15031-5272-FullBook.docx#Ref_78_FILE150315272PI003"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file:///C:\Users\Taryn\Documents\Metacognitive%20book\from%20editor\15031-5272-FullBook.docx#Ref_149_FILE150315272PII007"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file:///C:\Users\Taryn\Documents\Metacognitive%20book\from%20editor\15031-5272-FullBook.docx#Ref_40_FILE150315272PI002"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file:///C:\Users\Taryn\Documents\Metacognitive%20book\from%20editor\15031-5272-FullBook.docx#Ref_27_FILE150315272PI002"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altLang="en-US" baseline="0" dirty="0"/>
          </a:p>
        </p:txBody>
      </p:sp>
      <p:sp>
        <p:nvSpPr>
          <p:cNvPr id="4" name="Date Placeholder 3"/>
          <p:cNvSpPr>
            <a:spLocks noGrp="1"/>
          </p:cNvSpPr>
          <p:nvPr>
            <p:ph type="dt" sz="quarter" idx="1"/>
          </p:nvPr>
        </p:nvSpPr>
        <p:spPr/>
        <p:txBody>
          <a:bodyPr/>
          <a:lstStyle/>
          <a:p>
            <a:pPr>
              <a:defRPr/>
            </a:pPr>
            <a:fld id="{A6B42C77-0C75-4FDE-8A52-63F7D44AF3D9}"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90F2252B-0F40-4C24-BFC7-5955E45CD327}" type="slidenum">
              <a:rPr lang="en-GB" smtClean="0"/>
              <a:pPr>
                <a:defRPr/>
              </a:pPr>
              <a:t>1</a:t>
            </a:fld>
            <a:endParaRPr lang="en-GB"/>
          </a:p>
        </p:txBody>
      </p:sp>
    </p:spTree>
    <p:extLst>
      <p:ext uri="{BB962C8B-B14F-4D97-AF65-F5344CB8AC3E}">
        <p14:creationId xmlns:p14="http://schemas.microsoft.com/office/powerpoint/2010/main" val="3507097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altLang="en-US" baseline="0" dirty="0"/>
              <a:t>Before moving into the comprehension aspect, what about some reading research info….</a:t>
            </a:r>
          </a:p>
        </p:txBody>
      </p:sp>
      <p:sp>
        <p:nvSpPr>
          <p:cNvPr id="4" name="Date Placeholder 3"/>
          <p:cNvSpPr>
            <a:spLocks noGrp="1"/>
          </p:cNvSpPr>
          <p:nvPr>
            <p:ph type="dt" sz="quarter" idx="1"/>
          </p:nvPr>
        </p:nvSpPr>
        <p:spPr/>
        <p:txBody>
          <a:bodyPr/>
          <a:lstStyle/>
          <a:p>
            <a:pPr>
              <a:defRPr/>
            </a:pPr>
            <a:fld id="{A6B42C77-0C75-4FDE-8A52-63F7D44AF3D9}"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90F2252B-0F40-4C24-BFC7-5955E45CD327}" type="slidenum">
              <a:rPr lang="en-GB" smtClean="0"/>
              <a:pPr>
                <a:defRPr/>
              </a:pPr>
              <a:t>10</a:t>
            </a:fld>
            <a:endParaRPr lang="en-GB"/>
          </a:p>
        </p:txBody>
      </p:sp>
    </p:spTree>
    <p:extLst>
      <p:ext uri="{BB962C8B-B14F-4D97-AF65-F5344CB8AC3E}">
        <p14:creationId xmlns:p14="http://schemas.microsoft.com/office/powerpoint/2010/main" val="2450708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upon</a:t>
            </a:r>
          </a:p>
          <a:p>
            <a:endParaRPr lang="en-GB" dirty="0"/>
          </a:p>
        </p:txBody>
      </p:sp>
      <p:sp>
        <p:nvSpPr>
          <p:cNvPr id="4" name="Date Placeholder 3"/>
          <p:cNvSpPr>
            <a:spLocks noGrp="1"/>
          </p:cNvSpPr>
          <p:nvPr>
            <p:ph type="dt" idx="1"/>
          </p:nvPr>
        </p:nvSpPr>
        <p:spPr/>
        <p:txBody>
          <a:bodyPr/>
          <a:lstStyle/>
          <a:p>
            <a:pPr>
              <a:defRPr/>
            </a:pPr>
            <a:fld id="{B97F2E91-79E1-425D-942F-865A9756501A}"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090BA52D-F93A-4D6B-B850-0A8EE51560F5}" type="slidenum">
              <a:rPr lang="en-GB" smtClean="0"/>
              <a:pPr>
                <a:defRPr/>
              </a:pPr>
              <a:t>11</a:t>
            </a:fld>
            <a:endParaRPr lang="en-GB"/>
          </a:p>
        </p:txBody>
      </p:sp>
    </p:spTree>
    <p:extLst>
      <p:ext uri="{BB962C8B-B14F-4D97-AF65-F5344CB8AC3E}">
        <p14:creationId xmlns:p14="http://schemas.microsoft.com/office/powerpoint/2010/main" val="271716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Hattie</a:t>
            </a:r>
            <a:r>
              <a:rPr lang="en-GB" baseline="0" dirty="0"/>
              <a:t> 2009</a:t>
            </a:r>
            <a:endParaRPr lang="en-GB" dirty="0"/>
          </a:p>
        </p:txBody>
      </p:sp>
      <p:sp>
        <p:nvSpPr>
          <p:cNvPr id="4" name="Slide Number Placeholder 3"/>
          <p:cNvSpPr>
            <a:spLocks noGrp="1"/>
          </p:cNvSpPr>
          <p:nvPr>
            <p:ph type="sldNum" sz="quarter" idx="10"/>
          </p:nvPr>
        </p:nvSpPr>
        <p:spPr/>
        <p:txBody>
          <a:bodyPr/>
          <a:lstStyle/>
          <a:p>
            <a:fld id="{D38BE0F3-30EE-43CE-81C9-AD750AF12D61}" type="slidenum">
              <a:rPr lang="en-GB">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17817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indent="457200">
              <a:lnSpc>
                <a:spcPts val="2400"/>
              </a:lnSpc>
            </a:pPr>
            <a:r>
              <a:rPr lang="en-US" sz="1800" dirty="0">
                <a:effectLst/>
                <a:latin typeface="Times New Roman" panose="02020603050405020304" pitchFamily="18" charset="0"/>
                <a:ea typeface="Calibri Light" panose="020F0302020204030204" pitchFamily="34" charset="0"/>
              </a:rPr>
              <a:t>One of the largest literature review of reading practices was conducted by the </a:t>
            </a:r>
            <a:r>
              <a:rPr lang="en-US" sz="1800" i="1" dirty="0">
                <a:solidFill>
                  <a:srgbClr val="000000"/>
                </a:solidFill>
                <a:effectLst/>
                <a:latin typeface="Times New Roman" panose="02020603050405020304" pitchFamily="18" charset="0"/>
                <a:ea typeface="Times New Roman" panose="02020603050405020304" pitchFamily="18" charset="0"/>
              </a:rPr>
              <a:t>Eunice Kennedy</a:t>
            </a:r>
            <a:r>
              <a:rPr lang="en-US" sz="1800" dirty="0">
                <a:solidFill>
                  <a:srgbClr val="000000"/>
                </a:solidFill>
                <a:effectLst/>
                <a:latin typeface="New serif"/>
                <a:ea typeface="Times New Roman" panose="02020603050405020304" pitchFamily="18" charset="0"/>
              </a:rPr>
              <a:t> </a:t>
            </a:r>
            <a:r>
              <a:rPr lang="en-US" sz="1800" i="1" dirty="0">
                <a:solidFill>
                  <a:srgbClr val="000000"/>
                </a:solidFill>
                <a:effectLst/>
                <a:latin typeface="Times New Roman" panose="02020603050405020304" pitchFamily="18" charset="0"/>
                <a:ea typeface="Times New Roman" panose="02020603050405020304" pitchFamily="18" charset="0"/>
              </a:rPr>
              <a:t>Shriver</a:t>
            </a:r>
            <a:r>
              <a:rPr lang="en-US" sz="1800" dirty="0">
                <a:solidFill>
                  <a:srgbClr val="FF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New serif"/>
                <a:ea typeface="Times New Roman" panose="02020603050405020304" pitchFamily="18" charset="0"/>
              </a:rPr>
              <a:t>National Institute of Child Health and Human Development</a:t>
            </a:r>
            <a:r>
              <a:rPr lang="en-US" sz="1800" dirty="0">
                <a:effectLst/>
                <a:latin typeface="Times New Roman" panose="02020603050405020304" pitchFamily="18" charset="0"/>
                <a:ea typeface="Calibri Light" panose="020F0302020204030204" pitchFamily="34" charset="0"/>
              </a:rPr>
              <a:t> (</a:t>
            </a:r>
            <a:r>
              <a:rPr lang="en-US" sz="1800" dirty="0">
                <a:solidFill>
                  <a:srgbClr val="000000"/>
                </a:solidFill>
                <a:effectLst/>
                <a:latin typeface="New serif"/>
                <a:ea typeface="Times New Roman" panose="02020603050405020304" pitchFamily="18" charset="0"/>
              </a:rPr>
              <a:t>NICHD</a:t>
            </a:r>
            <a:r>
              <a:rPr lang="en-US" sz="1800" dirty="0">
                <a:effectLst/>
                <a:latin typeface="Times New Roman" panose="02020603050405020304" pitchFamily="18" charset="0"/>
                <a:ea typeface="Calibri Light" panose="020F0302020204030204" pitchFamily="34" charset="0"/>
              </a:rPr>
              <a:t>) (</a:t>
            </a:r>
            <a:r>
              <a:rPr lang="en-US" sz="1800" u="sng" dirty="0">
                <a:solidFill>
                  <a:srgbClr val="0000FF"/>
                </a:solidFill>
                <a:effectLst/>
                <a:latin typeface="Times New Roman" panose="02020603050405020304" pitchFamily="18" charset="0"/>
                <a:ea typeface="Calibri Light" panose="020F0302020204030204" pitchFamily="34" charset="0"/>
                <a:hlinkClick r:id="rId3" tooltip="(ManLink):Eunice Kennedy Shriver, National Institute of Child Health and Human Development (NICHD), NIH, HHS (2000) National Reading Panel Report: Teaching Children to Read retrieved from www.nichd.nih.gov.&#10;&#10; UserName - DateTime: a321-7/11/2022 5:06:11 PM"/>
              </a:rPr>
              <a:t>2000</a:t>
            </a:r>
            <a:r>
              <a:rPr lang="en-US" sz="1800" dirty="0">
                <a:effectLst/>
                <a:latin typeface="Times New Roman" panose="02020603050405020304" pitchFamily="18" charset="0"/>
                <a:ea typeface="Calibri Light" panose="020F0302020204030204" pitchFamily="34" charset="0"/>
              </a:rPr>
              <a:t>), comprising 100,000 studies looking at each of the five components of reading: phonemic awareness, phonics, fluency, vocabulary, and reading comprehension. While these components were considered separately, it was clear from their conclusions that reading is a complex task requiring interactivity between all five components – the sum of which is greater than its constituent parts. While the </a:t>
            </a:r>
            <a:r>
              <a:rPr lang="en-US" sz="1800" dirty="0">
                <a:solidFill>
                  <a:srgbClr val="000000"/>
                </a:solidFill>
                <a:effectLst/>
                <a:latin typeface="New serif"/>
                <a:ea typeface="Times New Roman" panose="02020603050405020304" pitchFamily="18" charset="0"/>
              </a:rPr>
              <a:t>NICHD</a:t>
            </a:r>
            <a:r>
              <a:rPr lang="en-US" sz="1800" dirty="0">
                <a:effectLst/>
                <a:latin typeface="Times New Roman" panose="02020603050405020304" pitchFamily="18" charset="0"/>
                <a:ea typeface="Calibri Light" panose="020F0302020204030204" pitchFamily="34" charset="0"/>
              </a:rPr>
              <a:t> did not undertake a meta-analysis of reading comprehension approaches (because of the small number of studies), they could conclude that for comprehension to develop, the following was true:</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1800"/>
              </a:spcBef>
              <a:tabLst>
                <a:tab pos="3473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Linking phonemic awareness to letters makes learning more efficient.</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tabLst>
                <a:tab pos="3473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Fluency was a factor required for comprehension and learners benefited from guided instruction.</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tabLst>
                <a:tab pos="3473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Vocabulary needed to be taught explicitly.</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spcAft>
                <a:spcPts val="1800"/>
              </a:spcAft>
              <a:tabLst>
                <a:tab pos="3473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Comprehension needed to be taught explicitly and six strategies were identified as effective:</a:t>
            </a:r>
            <a:endParaRPr lang="en-GB" sz="1800" dirty="0">
              <a:effectLst/>
              <a:latin typeface="Times New Roman" panose="02020603050405020304" pitchFamily="18" charset="0"/>
              <a:ea typeface="Times New Roman" panose="02020603050405020304" pitchFamily="18" charset="0"/>
            </a:endParaRPr>
          </a:p>
          <a:p>
            <a:pPr marL="914400" indent="-457200">
              <a:lnSpc>
                <a:spcPts val="2400"/>
              </a:lnSpc>
              <a:spcBef>
                <a:spcPts val="1800"/>
              </a:spcBef>
              <a:tabLst>
                <a:tab pos="8045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Twenty-two studies explored comprehension monitoring, the ability to </a:t>
            </a:r>
            <a:r>
              <a:rPr lang="en-US" sz="1800" dirty="0" err="1">
                <a:effectLst/>
                <a:latin typeface="Times New Roman" panose="02020603050405020304" pitchFamily="18" charset="0"/>
                <a:ea typeface="Calibri Light" panose="020F0302020204030204" pitchFamily="34" charset="0"/>
              </a:rPr>
              <a:t>recognise</a:t>
            </a:r>
            <a:r>
              <a:rPr lang="en-US" sz="1800" dirty="0">
                <a:effectLst/>
                <a:latin typeface="Times New Roman" panose="02020603050405020304" pitchFamily="18" charset="0"/>
                <a:ea typeface="Calibri Light" panose="020F0302020204030204" pitchFamily="34" charset="0"/>
              </a:rPr>
              <a:t> when the reader understands the text.</a:t>
            </a:r>
            <a:endParaRPr lang="en-GB" sz="1800" dirty="0">
              <a:effectLst/>
              <a:latin typeface="Times New Roman" panose="02020603050405020304" pitchFamily="18" charset="0"/>
              <a:ea typeface="Times New Roman" panose="02020603050405020304" pitchFamily="18" charset="0"/>
            </a:endParaRPr>
          </a:p>
          <a:p>
            <a:pPr marL="914400" indent="-457200">
              <a:lnSpc>
                <a:spcPts val="2400"/>
              </a:lnSpc>
              <a:spcBef>
                <a:spcPts val="600"/>
              </a:spcBef>
              <a:tabLst>
                <a:tab pos="8045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Ten studies reported on cooperative learning, that is, when readers need to learn to work in groups, listen, and understand their peers as they read, and help one another to use strategies that promote effective reading comprehension and readers learn to focus and discuss reading materials.</a:t>
            </a:r>
            <a:endParaRPr lang="en-GB" sz="1800" dirty="0">
              <a:effectLst/>
              <a:latin typeface="Times New Roman" panose="02020603050405020304" pitchFamily="18" charset="0"/>
              <a:ea typeface="Times New Roman" panose="02020603050405020304" pitchFamily="18" charset="0"/>
            </a:endParaRPr>
          </a:p>
          <a:p>
            <a:pPr marL="914400" indent="-457200">
              <a:lnSpc>
                <a:spcPts val="2400"/>
              </a:lnSpc>
              <a:spcBef>
                <a:spcPts val="600"/>
              </a:spcBef>
              <a:tabLst>
                <a:tab pos="8045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Reported within 11 studies was the use of graphic and semantic </a:t>
            </a:r>
            <a:r>
              <a:rPr lang="en-US" sz="1800" dirty="0" err="1">
                <a:effectLst/>
                <a:latin typeface="Times New Roman" panose="02020603050405020304" pitchFamily="18" charset="0"/>
                <a:ea typeface="Calibri Light" panose="020F0302020204030204" pitchFamily="34" charset="0"/>
              </a:rPr>
              <a:t>organisers</a:t>
            </a:r>
            <a:r>
              <a:rPr lang="en-US" sz="1800" dirty="0">
                <a:effectLst/>
                <a:latin typeface="Times New Roman" panose="02020603050405020304" pitchFamily="18" charset="0"/>
                <a:ea typeface="Calibri Light" panose="020F0302020204030204" pitchFamily="34" charset="0"/>
              </a:rPr>
              <a:t>, including story maps which externally </a:t>
            </a:r>
            <a:r>
              <a:rPr lang="en-US" sz="1800" dirty="0" err="1">
                <a:effectLst/>
                <a:latin typeface="Times New Roman" panose="02020603050405020304" pitchFamily="18" charset="0"/>
                <a:ea typeface="Calibri Light" panose="020F0302020204030204" pitchFamily="34" charset="0"/>
              </a:rPr>
              <a:t>systematise</a:t>
            </a:r>
            <a:r>
              <a:rPr lang="en-US" sz="1800" dirty="0">
                <a:effectLst/>
                <a:latin typeface="Times New Roman" panose="02020603050405020304" pitchFamily="18" charset="0"/>
                <a:ea typeface="Calibri Light" panose="020F0302020204030204" pitchFamily="34" charset="0"/>
              </a:rPr>
              <a:t> information, aiding understanding.</a:t>
            </a:r>
            <a:endParaRPr lang="en-GB" sz="1800" dirty="0">
              <a:effectLst/>
              <a:latin typeface="Times New Roman" panose="02020603050405020304" pitchFamily="18" charset="0"/>
              <a:ea typeface="Times New Roman" panose="02020603050405020304" pitchFamily="18" charset="0"/>
            </a:endParaRPr>
          </a:p>
          <a:p>
            <a:pPr marL="914400" indent="-457200">
              <a:lnSpc>
                <a:spcPts val="2400"/>
              </a:lnSpc>
              <a:spcBef>
                <a:spcPts val="600"/>
              </a:spcBef>
              <a:tabLst>
                <a:tab pos="8045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Question-answering strategies were reported by 17 studies to help readers develop skills in answering questions and making inferences.</a:t>
            </a:r>
            <a:endParaRPr lang="en-GB" sz="1800" dirty="0">
              <a:effectLst/>
              <a:latin typeface="Times New Roman" panose="02020603050405020304" pitchFamily="18" charset="0"/>
              <a:ea typeface="Times New Roman" panose="02020603050405020304" pitchFamily="18" charset="0"/>
            </a:endParaRPr>
          </a:p>
          <a:p>
            <a:pPr marL="914400" indent="-457200">
              <a:lnSpc>
                <a:spcPts val="2400"/>
              </a:lnSpc>
              <a:spcBef>
                <a:spcPts val="600"/>
              </a:spcBef>
              <a:tabLst>
                <a:tab pos="8045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Question generation was reported in 27 studies as a strategy for readers to develop their ability to generate questions or inferences.</a:t>
            </a:r>
            <a:endParaRPr lang="en-GB" sz="1800" dirty="0">
              <a:effectLst/>
              <a:latin typeface="Times New Roman" panose="02020603050405020304" pitchFamily="18" charset="0"/>
              <a:ea typeface="Times New Roman" panose="02020603050405020304" pitchFamily="18" charset="0"/>
            </a:endParaRPr>
          </a:p>
          <a:p>
            <a:pPr marL="914400" indent="-457200">
              <a:lnSpc>
                <a:spcPts val="2400"/>
              </a:lnSpc>
              <a:spcBef>
                <a:spcPts val="600"/>
              </a:spcBef>
              <a:tabLst>
                <a:tab pos="8045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err="1">
                <a:effectLst/>
                <a:latin typeface="Times New Roman" panose="02020603050405020304" pitchFamily="18" charset="0"/>
                <a:ea typeface="Calibri Light" panose="020F0302020204030204" pitchFamily="34" charset="0"/>
              </a:rPr>
              <a:t>Summarisation</a:t>
            </a:r>
            <a:r>
              <a:rPr lang="en-US" sz="1800" dirty="0">
                <a:effectLst/>
                <a:latin typeface="Times New Roman" panose="02020603050405020304" pitchFamily="18" charset="0"/>
                <a:ea typeface="Calibri Light" panose="020F0302020204030204" pitchFamily="34" charset="0"/>
              </a:rPr>
              <a:t> was reported within 18 studies as a strategy to develop the reader’s understanding of key points within text.</a:t>
            </a:r>
            <a:endParaRPr lang="en-GB" sz="1800" dirty="0">
              <a:effectLst/>
              <a:latin typeface="Times New Roman" panose="02020603050405020304" pitchFamily="18" charset="0"/>
              <a:ea typeface="Times New Roman" panose="02020603050405020304" pitchFamily="18" charset="0"/>
            </a:endParaRPr>
          </a:p>
          <a:p>
            <a:pPr marL="914400" indent="-457200">
              <a:lnSpc>
                <a:spcPts val="2400"/>
              </a:lnSpc>
              <a:spcBef>
                <a:spcPts val="600"/>
              </a:spcBef>
              <a:spcAft>
                <a:spcPts val="1800"/>
              </a:spcAft>
              <a:tabLst>
                <a:tab pos="804545" algn="r"/>
                <a:tab pos="457200" algn="l"/>
              </a:tabLst>
            </a:pPr>
            <a:r>
              <a:rPr lang="en-US" sz="1800" dirty="0">
                <a:solidFill>
                  <a:srgbClr val="404040"/>
                </a:solidFill>
                <a:effectLst/>
                <a:latin typeface="Helvetica" panose="020B0604020202020204" pitchFamily="34" charset="0"/>
                <a:ea typeface="Helvetica" panose="020B0604020202020204" pitchFamily="34" charset="0"/>
              </a:rPr>
              <a:t>•	</a:t>
            </a:r>
            <a:r>
              <a:rPr lang="en-US" sz="1800" dirty="0">
                <a:effectLst/>
                <a:latin typeface="Times New Roman" panose="02020603050405020304" pitchFamily="18" charset="0"/>
                <a:ea typeface="Calibri Light" panose="020F0302020204030204" pitchFamily="34" charset="0"/>
              </a:rPr>
              <a:t>In addition, many of these strategies have also been effectively used in the category of “multiple strategy” or Multiple Comprehension Strategy Instruction (MSCI) where readers and teachers interact with texts. Thirty-eight studies reported on various ways to coordinate several processes to construct meaning from texts. How instruction of a multiple strategy approach could be employed for the highest impact was an area for further research.</a:t>
            </a:r>
            <a:endParaRPr lang="en-GB" sz="1800" dirty="0">
              <a:effectLst/>
              <a:latin typeface="Times New Roman" panose="02020603050405020304" pitchFamily="18" charset="0"/>
              <a:ea typeface="Times New Roman" panose="02020603050405020304" pitchFamily="18" charset="0"/>
            </a:endParaRPr>
          </a:p>
          <a:p>
            <a:endParaRPr lang="en-GB" dirty="0"/>
          </a:p>
          <a:p>
            <a:r>
              <a:rPr lang="en-GB" dirty="0"/>
              <a:t>This led to a load of glossy packages that promised to improve comprehension. </a:t>
            </a:r>
          </a:p>
          <a:p>
            <a:r>
              <a:rPr lang="en-US" sz="1800" dirty="0">
                <a:effectLst/>
                <a:latin typeface="Times New Roman" panose="02020603050405020304" pitchFamily="18" charset="0"/>
                <a:ea typeface="Calibri Light" panose="020F0302020204030204" pitchFamily="34" charset="0"/>
              </a:rPr>
              <a:t>The US Department of Education commissioned the large- scale </a:t>
            </a:r>
            <a:r>
              <a:rPr lang="en-US" sz="1800" u="sng" dirty="0">
                <a:solidFill>
                  <a:srgbClr val="0000FF"/>
                </a:solidFill>
                <a:effectLst/>
                <a:latin typeface="Times New Roman" panose="02020603050405020304" pitchFamily="18" charset="0"/>
                <a:ea typeface="Calibri Light" panose="020F0302020204030204" pitchFamily="34" charset="0"/>
              </a:rPr>
              <a:t>James-</a:t>
            </a:r>
            <a:r>
              <a:rPr lang="en-US" sz="1800" u="sng" dirty="0" err="1">
                <a:solidFill>
                  <a:srgbClr val="0000FF"/>
                </a:solidFill>
                <a:effectLst/>
                <a:latin typeface="Times New Roman" panose="02020603050405020304" pitchFamily="18" charset="0"/>
                <a:ea typeface="Calibri Light" panose="020F0302020204030204" pitchFamily="34" charset="0"/>
              </a:rPr>
              <a:t>Burdumy</a:t>
            </a:r>
            <a:r>
              <a:rPr lang="en-US" sz="1800" u="sng" dirty="0">
                <a:solidFill>
                  <a:srgbClr val="0000FF"/>
                </a:solidFill>
                <a:effectLst/>
                <a:latin typeface="Times New Roman" panose="02020603050405020304" pitchFamily="18" charset="0"/>
                <a:ea typeface="Calibri Light" panose="020F0302020204030204" pitchFamily="34" charset="0"/>
              </a:rPr>
              <a:t> et al. (2010</a:t>
            </a:r>
            <a:r>
              <a:rPr lang="en-US" sz="1800" dirty="0">
                <a:effectLst/>
                <a:latin typeface="Times New Roman" panose="02020603050405020304" pitchFamily="18" charset="0"/>
                <a:ea typeface="Calibri Light" panose="020F0302020204030204" pitchFamily="34" charset="0"/>
              </a:rPr>
              <a:t>) study. Given that the evidence had previously cited multiple strategy reading comprehension approaches to yield bigger learning gains than when strategies were taught in isolation, their study was to assess which of four multiple strategy supplementary reading comprehension curricula interventions would show the largest gains. Data from children attending over 200 schools and 10 American districts were </a:t>
            </a:r>
            <a:r>
              <a:rPr lang="en-US" sz="1800" dirty="0" err="1">
                <a:effectLst/>
                <a:latin typeface="Times New Roman" panose="02020603050405020304" pitchFamily="18" charset="0"/>
                <a:ea typeface="Calibri Light" panose="020F0302020204030204" pitchFamily="34" charset="0"/>
              </a:rPr>
              <a:t>analysed</a:t>
            </a:r>
            <a:r>
              <a:rPr lang="en-US" sz="1800" dirty="0">
                <a:effectLst/>
                <a:latin typeface="Times New Roman" panose="02020603050405020304" pitchFamily="18" charset="0"/>
                <a:ea typeface="Calibri Light" panose="020F0302020204030204" pitchFamily="34" charset="0"/>
              </a:rPr>
              <a:t>. Using a variety of different measures, including observational, teacher, implementation, and test data, they evaluated four multiple strategy interventions. Surprisingly, the results showed that none of the interventions had a significant positive impact on student’s reading comprehension.</a:t>
            </a:r>
            <a:endParaRPr lang="en-GB" sz="1800" dirty="0">
              <a:effectLst/>
              <a:latin typeface="Times New Roman" panose="02020603050405020304" pitchFamily="18" charset="0"/>
              <a:ea typeface="Times New Roman" panose="02020603050405020304" pitchFamily="18" charset="0"/>
            </a:endParaRPr>
          </a:p>
          <a:p>
            <a:pPr indent="457200">
              <a:lnSpc>
                <a:spcPts val="2400"/>
              </a:lnSpc>
            </a:pPr>
            <a:r>
              <a:rPr lang="en-US" sz="1800" dirty="0">
                <a:effectLst/>
                <a:latin typeface="Times New Roman" panose="02020603050405020304" pitchFamily="18" charset="0"/>
                <a:ea typeface="Calibri Light" panose="020F0302020204030204" pitchFamily="34" charset="0"/>
              </a:rPr>
              <a:t>What was even more surprising was that one approach had a statistically significant negative impact. Therefore, the mere act of putting together a package of strategies would not be enough to see a positive change. There needed to be other factors that, if in place, brought about increased reading comprehension. To find out, they undertook secondary analysis of the observational data. What they found was that when there was a positive impact on children’s comprehension, there was explicit instruction, effective teacher management and responsiveness, and student engagement.</a:t>
            </a:r>
            <a:endParaRPr lang="en-GB" sz="1800" dirty="0">
              <a:effectLst/>
              <a:latin typeface="Times New Roman" panose="02020603050405020304" pitchFamily="18" charset="0"/>
              <a:ea typeface="Times New Roman" panose="02020603050405020304" pitchFamily="18" charset="0"/>
            </a:endParaRPr>
          </a:p>
          <a:p>
            <a:pPr>
              <a:lnSpc>
                <a:spcPts val="1600"/>
              </a:lnSpc>
            </a:pPr>
            <a:endParaRPr lang="en-GB" sz="1800" dirty="0">
              <a:effectLst/>
              <a:latin typeface="Times New Roman" panose="02020603050405020304" pitchFamily="18" charset="0"/>
              <a:ea typeface="Calibri Light" panose="020F0302020204030204" pitchFamily="34" charset="0"/>
            </a:endParaRPr>
          </a:p>
          <a:p>
            <a:endParaRPr lang="en-GB" dirty="0"/>
          </a:p>
          <a:p>
            <a:r>
              <a:rPr lang="en-GB" dirty="0"/>
              <a:t>My study became knows as SHORS Strathclyde Higher order Reaching skills project:</a:t>
            </a:r>
          </a:p>
          <a:p>
            <a:pPr>
              <a:lnSpc>
                <a:spcPts val="2400"/>
              </a:lnSpc>
            </a:pPr>
            <a:r>
              <a:rPr lang="en-US" sz="1200" dirty="0">
                <a:effectLst/>
                <a:latin typeface="Times New Roman" panose="02020603050405020304" pitchFamily="18" charset="0"/>
                <a:ea typeface="Calibri Light" panose="020F0302020204030204" pitchFamily="34" charset="0"/>
              </a:rPr>
              <a:t>The SHORS </a:t>
            </a:r>
            <a:r>
              <a:rPr lang="en-US" sz="1200" dirty="0" err="1">
                <a:effectLst/>
                <a:latin typeface="Times New Roman" panose="02020603050405020304" pitchFamily="18" charset="0"/>
                <a:ea typeface="Calibri Light" panose="020F0302020204030204" pitchFamily="34" charset="0"/>
              </a:rPr>
              <a:t>programme</a:t>
            </a:r>
            <a:r>
              <a:rPr lang="en-US" sz="1200" dirty="0">
                <a:effectLst/>
                <a:latin typeface="Times New Roman" panose="02020603050405020304" pitchFamily="18" charset="0"/>
                <a:ea typeface="Calibri Light" panose="020F0302020204030204" pitchFamily="34" charset="0"/>
              </a:rPr>
              <a:t> takes its research principles from two studies: </a:t>
            </a:r>
            <a:r>
              <a:rPr lang="en-US" sz="1200" u="sng" dirty="0">
                <a:solidFill>
                  <a:srgbClr val="0000FF"/>
                </a:solidFill>
                <a:effectLst/>
                <a:latin typeface="Times New Roman" panose="02020603050405020304" pitchFamily="18" charset="0"/>
                <a:ea typeface="Calibri Light" panose="020F0302020204030204" pitchFamily="34" charset="0"/>
              </a:rPr>
              <a:t>James-</a:t>
            </a:r>
            <a:r>
              <a:rPr lang="en-US" sz="1200" u="sng" dirty="0" err="1">
                <a:solidFill>
                  <a:srgbClr val="0000FF"/>
                </a:solidFill>
                <a:effectLst/>
                <a:latin typeface="Times New Roman" panose="02020603050405020304" pitchFamily="18" charset="0"/>
                <a:ea typeface="Calibri Light" panose="020F0302020204030204" pitchFamily="34" charset="0"/>
              </a:rPr>
              <a:t>Burdumy</a:t>
            </a:r>
            <a:r>
              <a:rPr lang="en-US" sz="1200" u="sng" dirty="0">
                <a:solidFill>
                  <a:srgbClr val="0000FF"/>
                </a:solidFill>
                <a:effectLst/>
                <a:latin typeface="Times New Roman" panose="02020603050405020304" pitchFamily="18" charset="0"/>
                <a:ea typeface="Calibri Light" panose="020F0302020204030204" pitchFamily="34" charset="0"/>
              </a:rPr>
              <a:t> et al. (2010</a:t>
            </a:r>
            <a:r>
              <a:rPr lang="en-US" sz="12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Calibri Light" panose="020F0302020204030204" pitchFamily="34" charset="0"/>
              </a:rPr>
              <a:t>) and </a:t>
            </a:r>
            <a:r>
              <a:rPr lang="en-US" sz="1200" u="sng" dirty="0">
                <a:solidFill>
                  <a:srgbClr val="0000FF"/>
                </a:solidFill>
                <a:effectLst/>
                <a:latin typeface="Times New Roman" panose="02020603050405020304" pitchFamily="18" charset="0"/>
                <a:ea typeface="Calibri Light" panose="020F0302020204030204" pitchFamily="34" charset="0"/>
                <a:hlinkClick r:id="rId4" tooltip="(ManLink):Shanahan, T., Callison, K., Carriere, C., Duke, N. K., Pearson, P. D., Schatschneider, C., &amp; Torgesen, J. (2010b). Improving Reading Comprehension in Kindergarten through 3rd Grade: IES Practice Guide. NCEE 2010–4038.&#10;&#10; UserName - DateTime: a321"/>
              </a:rPr>
              <a:t>Shanahan et al. (2010</a:t>
            </a:r>
            <a:r>
              <a:rPr lang="en-US" sz="1200" dirty="0">
                <a:effectLst/>
                <a:latin typeface="Times New Roman" panose="02020603050405020304" pitchFamily="18" charset="0"/>
                <a:ea typeface="Calibri Light" panose="020F0302020204030204" pitchFamily="34" charset="0"/>
              </a:rPr>
              <a:t>). </a:t>
            </a:r>
            <a:r>
              <a:rPr lang="en-GB" sz="1800" dirty="0">
                <a:effectLst/>
                <a:latin typeface="Times New Roman" panose="02020603050405020304" pitchFamily="18" charset="0"/>
                <a:ea typeface="Calibri Light" panose="020F0302020204030204" pitchFamily="34" charset="0"/>
              </a:rPr>
              <a:t>Which both came to similar conclusions.</a:t>
            </a:r>
          </a:p>
          <a:p>
            <a:pPr>
              <a:lnSpc>
                <a:spcPts val="2400"/>
              </a:lnSpc>
            </a:pPr>
            <a:endParaRPr lang="en-GB" sz="1800" dirty="0">
              <a:effectLst/>
              <a:latin typeface="Times New Roman" panose="02020603050405020304" pitchFamily="18" charset="0"/>
            </a:endParaRPr>
          </a:p>
          <a:p>
            <a:pPr marL="0" marR="0" lvl="0" indent="0" algn="l" defTabSz="914400" rtl="0" eaLnBrk="0" fontAlgn="base" latinLnBrk="0" hangingPunct="0">
              <a:lnSpc>
                <a:spcPts val="2400"/>
              </a:lnSpc>
              <a:spcBef>
                <a:spcPct val="30000"/>
              </a:spcBef>
              <a:spcAft>
                <a:spcPct val="0"/>
              </a:spcAft>
              <a:buClrTx/>
              <a:buSzTx/>
              <a:buFontTx/>
              <a:buNone/>
              <a:tabLst/>
              <a:defRPr/>
            </a:pPr>
            <a:r>
              <a:rPr lang="en-US" sz="1800" dirty="0">
                <a:effectLst/>
                <a:latin typeface="Times New Roman" panose="02020603050405020304" pitchFamily="18" charset="0"/>
                <a:ea typeface="Times New Roman" panose="02020603050405020304" pitchFamily="18" charset="0"/>
              </a:rPr>
              <a:t>The SHORS intervention used in the McCartney et al. (2015) study took these underlying principles and designed the intervention around these aspects and showed that they had an impact on reading outcomes. </a:t>
            </a:r>
            <a:r>
              <a:rPr lang="en-US" sz="1800" dirty="0">
                <a:effectLst/>
                <a:latin typeface="Times New Roman" panose="02020603050405020304" pitchFamily="18" charset="0"/>
                <a:ea typeface="Calibri Light" panose="020F0302020204030204" pitchFamily="34" charset="0"/>
              </a:rPr>
              <a:t>The approach encourages a shift in practice instead of new curriculums or prescriptive lesson plans. It is a methodology that allows teachers to blend the approach with their teaching resources in entire class and group settings. McCartney </a:t>
            </a:r>
            <a:r>
              <a:rPr lang="en-US" sz="1800" dirty="0">
                <a:effectLst/>
                <a:latin typeface="Times New Roman" panose="02020603050405020304" pitchFamily="18" charset="0"/>
                <a:ea typeface="Times New Roman" panose="02020603050405020304" pitchFamily="18" charset="0"/>
              </a:rPr>
              <a:t>et al. </a:t>
            </a:r>
            <a:r>
              <a:rPr lang="en-US" sz="1800" dirty="0">
                <a:effectLst/>
                <a:latin typeface="Times New Roman" panose="02020603050405020304" pitchFamily="18" charset="0"/>
                <a:ea typeface="Calibri Light" panose="020F0302020204030204" pitchFamily="34" charset="0"/>
              </a:rPr>
              <a:t>(2015) facilitated the training of teachers where they are encouraged to discuss its application within the classroom. This involvement creates ownership and potentially increased effectiveness (Moir, 2018).</a:t>
            </a:r>
          </a:p>
          <a:p>
            <a:pPr marL="0" marR="0" lvl="0" indent="0" algn="l" defTabSz="914400" rtl="0" eaLnBrk="0" fontAlgn="base" latinLnBrk="0" hangingPunct="0">
              <a:lnSpc>
                <a:spcPts val="2400"/>
              </a:lnSpc>
              <a:spcBef>
                <a:spcPct val="30000"/>
              </a:spcBef>
              <a:spcAft>
                <a:spcPct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0" fontAlgn="base" latinLnBrk="0" hangingPunct="0">
              <a:lnSpc>
                <a:spcPts val="2400"/>
              </a:lnSpc>
              <a:spcBef>
                <a:spcPct val="30000"/>
              </a:spcBef>
              <a:spcAft>
                <a:spcPct val="0"/>
              </a:spcAft>
              <a:buClrTx/>
              <a:buSzTx/>
              <a:buFontTx/>
              <a:buNone/>
              <a:tabLst/>
              <a:defRPr/>
            </a:pPr>
            <a:r>
              <a:rPr lang="en-US" sz="1800" dirty="0">
                <a:effectLst/>
                <a:latin typeface="Times New Roman" panose="02020603050405020304" pitchFamily="18" charset="0"/>
                <a:ea typeface="Calibri" panose="020F0502020204030204" pitchFamily="34" charset="0"/>
              </a:rPr>
              <a:t>When improvement in reading comprehension for the SHORS group was compared with that of the control group (using the WIAT-II (Wechsler, 2005)), the results showed a large effect size </a:t>
            </a:r>
            <a:r>
              <a:rPr lang="en-US" sz="1800" i="1" dirty="0">
                <a:effectLst/>
                <a:latin typeface="Times New Roman" panose="02020603050405020304" pitchFamily="18" charset="0"/>
                <a:ea typeface="Calibri" panose="020F0502020204030204" pitchFamily="34" charset="0"/>
              </a:rPr>
              <a:t>d </a:t>
            </a:r>
            <a:r>
              <a:rPr lang="en-US" sz="1800" dirty="0">
                <a:effectLst/>
                <a:latin typeface="Times New Roman" panose="02020603050405020304" pitchFamily="18" charset="0"/>
                <a:ea typeface="Calibri" panose="020F0502020204030204" pitchFamily="34" charset="0"/>
              </a:rPr>
              <a:t>= 0.81. Analysis showed that the level of this effect size could only be attributed to the intervention and not measurement error.</a:t>
            </a:r>
            <a:endParaRPr lang="en-GB" sz="1800" dirty="0">
              <a:effectLst/>
              <a:latin typeface="Times New Roman" panose="02020603050405020304" pitchFamily="18" charset="0"/>
              <a:ea typeface="Times New Roman" panose="02020603050405020304" pitchFamily="18" charset="0"/>
            </a:endParaRPr>
          </a:p>
          <a:p>
            <a:pPr>
              <a:lnSpc>
                <a:spcPts val="2400"/>
              </a:lnSpc>
            </a:pPr>
            <a:endParaRPr lang="en-GB" dirty="0"/>
          </a:p>
        </p:txBody>
      </p:sp>
      <p:sp>
        <p:nvSpPr>
          <p:cNvPr id="4" name="Date Placeholder 3"/>
          <p:cNvSpPr>
            <a:spLocks noGrp="1"/>
          </p:cNvSpPr>
          <p:nvPr>
            <p:ph type="dt" idx="1"/>
          </p:nvPr>
        </p:nvSpPr>
        <p:spPr/>
        <p:txBody>
          <a:bodyPr/>
          <a:lstStyle/>
          <a:p>
            <a:pPr>
              <a:defRPr/>
            </a:pPr>
            <a:fld id="{B97F2E91-79E1-425D-942F-865A9756501A}"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090BA52D-F93A-4D6B-B850-0A8EE51560F5}" type="slidenum">
              <a:rPr lang="en-GB" smtClean="0"/>
              <a:pPr>
                <a:defRPr/>
              </a:pPr>
              <a:t>19</a:t>
            </a:fld>
            <a:endParaRPr lang="en-GB"/>
          </a:p>
        </p:txBody>
      </p:sp>
    </p:spTree>
    <p:extLst>
      <p:ext uri="{BB962C8B-B14F-4D97-AF65-F5344CB8AC3E}">
        <p14:creationId xmlns:p14="http://schemas.microsoft.com/office/powerpoint/2010/main" val="1053944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000000"/>
                </a:solidFill>
                <a:latin typeface="Times New Roman" panose="02020603050405020304" pitchFamily="18" charset="0"/>
              </a:rPr>
              <a:t>Of the children within the experimental condition, there will be no difference between the tertiles’ change scores of children of lower, average and higher reading ability and as such the intervention can be described as a universal approach. </a:t>
            </a:r>
          </a:p>
          <a:p>
            <a:r>
              <a:rPr lang="en-GB" sz="1800" b="0" i="0" u="none" strike="noStrike" baseline="0" dirty="0">
                <a:solidFill>
                  <a:srgbClr val="000000"/>
                </a:solidFill>
                <a:latin typeface="Times New Roman" panose="02020603050405020304" pitchFamily="18" charset="0"/>
              </a:rPr>
              <a:t>Above illustrates equivalence between the tertiles in regard to pre- versus post-intervention scores and the equity of impact of the intervention across ability sub-groups. </a:t>
            </a:r>
            <a:endParaRPr lang="en-GB" dirty="0"/>
          </a:p>
        </p:txBody>
      </p:sp>
      <p:sp>
        <p:nvSpPr>
          <p:cNvPr id="4" name="Date Placeholder 3"/>
          <p:cNvSpPr>
            <a:spLocks noGrp="1"/>
          </p:cNvSpPr>
          <p:nvPr>
            <p:ph type="dt" idx="1"/>
          </p:nvPr>
        </p:nvSpPr>
        <p:spPr/>
        <p:txBody>
          <a:bodyPr/>
          <a:lstStyle/>
          <a:p>
            <a:pPr>
              <a:defRPr/>
            </a:pPr>
            <a:fld id="{B97F2E91-79E1-425D-942F-865A9756501A}"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090BA52D-F93A-4D6B-B850-0A8EE51560F5}" type="slidenum">
              <a:rPr lang="en-GB" smtClean="0"/>
              <a:pPr>
                <a:defRPr/>
              </a:pPr>
              <a:t>20</a:t>
            </a:fld>
            <a:endParaRPr lang="en-GB"/>
          </a:p>
        </p:txBody>
      </p:sp>
    </p:spTree>
    <p:extLst>
      <p:ext uri="{BB962C8B-B14F-4D97-AF65-F5344CB8AC3E}">
        <p14:creationId xmlns:p14="http://schemas.microsoft.com/office/powerpoint/2010/main" val="310843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The “fourth-grade slump”, a phenomenon which occurs in upper primary/elementary schools whereby reading comprehension skill decreases (</a:t>
            </a:r>
            <a:r>
              <a:rPr lang="en-US" sz="1800" dirty="0" err="1">
                <a:effectLst/>
                <a:latin typeface="Times New Roman" panose="02020603050405020304" pitchFamily="18" charset="0"/>
                <a:ea typeface="Times New Roman" panose="02020603050405020304" pitchFamily="18" charset="0"/>
              </a:rPr>
              <a:t>Chall</a:t>
            </a:r>
            <a:r>
              <a:rPr lang="en-US" sz="1800" dirty="0">
                <a:effectLst/>
                <a:latin typeface="Times New Roman" panose="02020603050405020304" pitchFamily="18" charset="0"/>
                <a:ea typeface="Times New Roman" panose="02020603050405020304" pitchFamily="18" charset="0"/>
              </a:rPr>
              <a:t>, Jacobs &amp; Baldwin, 2009). This was evident in the study’s control group, who reported reading at home for pleasure less as they got older. However, those children within the intervention group not only were resilient to the slump, but their amount of reading at home statistically significantly increased </a:t>
            </a:r>
            <a:r>
              <a:rPr lang="en-US" sz="1800" dirty="0">
                <a:effectLst/>
                <a:latin typeface="Times New Roman" panose="02020603050405020304" pitchFamily="18" charset="0"/>
                <a:ea typeface="Calibri" panose="020F0502020204030204" pitchFamily="34" charset="0"/>
              </a:rPr>
              <a:t>(Moir, Boyle &amp; </a:t>
            </a:r>
            <a:r>
              <a:rPr lang="en-US" sz="1800" dirty="0" err="1">
                <a:effectLst/>
                <a:latin typeface="Times New Roman" panose="02020603050405020304" pitchFamily="18" charset="0"/>
                <a:ea typeface="Calibri" panose="020F0502020204030204" pitchFamily="34" charset="0"/>
              </a:rPr>
              <a:t>Woolfson</a:t>
            </a:r>
            <a:r>
              <a:rPr lang="en-US" sz="1800" dirty="0">
                <a:effectLst/>
                <a:latin typeface="Times New Roman" panose="02020603050405020304" pitchFamily="18" charset="0"/>
                <a:ea typeface="Calibri" panose="020F0502020204030204" pitchFamily="34" charset="0"/>
              </a:rPr>
              <a:t>, 2020)</a:t>
            </a:r>
            <a:r>
              <a:rPr lang="en-US" sz="1800" dirty="0">
                <a:effectLst/>
                <a:latin typeface="Times New Roman" panose="02020603050405020304" pitchFamily="18" charset="0"/>
                <a:ea typeface="Times New Roman" panose="02020603050405020304" pitchFamily="18" charset="0"/>
              </a:rPr>
              <a:t>. Taking part in the study had had a positive impact on children’s reading habits. As children read more, it is likely this additional practice led to an increase in reading skill (Davis, 2010). This then perpetuates a positive cycle, where reading more increases skill, which increases self-efficacy, which leads to more reading, and so on.</a:t>
            </a:r>
            <a:endParaRPr lang="en-GB" dirty="0"/>
          </a:p>
        </p:txBody>
      </p:sp>
      <p:sp>
        <p:nvSpPr>
          <p:cNvPr id="4" name="Date Placeholder 3"/>
          <p:cNvSpPr>
            <a:spLocks noGrp="1"/>
          </p:cNvSpPr>
          <p:nvPr>
            <p:ph type="dt" idx="1"/>
          </p:nvPr>
        </p:nvSpPr>
        <p:spPr/>
        <p:txBody>
          <a:bodyPr/>
          <a:lstStyle/>
          <a:p>
            <a:pPr>
              <a:defRPr/>
            </a:pPr>
            <a:fld id="{B97F2E91-79E1-425D-942F-865A9756501A}"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090BA52D-F93A-4D6B-B850-0A8EE51560F5}" type="slidenum">
              <a:rPr lang="en-GB" smtClean="0"/>
              <a:pPr>
                <a:defRPr/>
              </a:pPr>
              <a:t>21</a:t>
            </a:fld>
            <a:endParaRPr lang="en-GB"/>
          </a:p>
        </p:txBody>
      </p:sp>
    </p:spTree>
    <p:extLst>
      <p:ext uri="{BB962C8B-B14F-4D97-AF65-F5344CB8AC3E}">
        <p14:creationId xmlns:p14="http://schemas.microsoft.com/office/powerpoint/2010/main" val="1698970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The feedback from the teachers who had implemented the intervention to a higher </a:t>
            </a:r>
          </a:p>
          <a:p>
            <a:endParaRPr lang="en-US" sz="1800" dirty="0">
              <a:effectLst/>
              <a:latin typeface="Times New Roman" panose="02020603050405020304" pitchFamily="18" charset="0"/>
              <a:ea typeface="Calibri" panose="020F0502020204030204" pitchFamily="34" charset="0"/>
            </a:endParaRPr>
          </a:p>
          <a:p>
            <a:pPr marL="457200" marR="457200">
              <a:lnSpc>
                <a:spcPts val="2000"/>
              </a:lnSpc>
              <a:spcBef>
                <a:spcPts val="1800"/>
              </a:spcBef>
            </a:pPr>
            <a:r>
              <a:rPr lang="en-US" sz="1800" dirty="0">
                <a:solidFill>
                  <a:srgbClr val="FF0000"/>
                </a:solidFill>
                <a:effectLst/>
                <a:latin typeface="Times New Roman" panose="02020603050405020304" pitchFamily="18" charset="0"/>
                <a:ea typeface="Calibri" panose="020F0502020204030204" pitchFamily="34" charset="0"/>
              </a:rPr>
              <a:t>“</a:t>
            </a:r>
            <a:r>
              <a:rPr lang="en-US" sz="1800" i="1" dirty="0">
                <a:effectLst/>
                <a:latin typeface="Times New Roman" panose="02020603050405020304" pitchFamily="18" charset="0"/>
                <a:ea typeface="Calibri" panose="020F0502020204030204" pitchFamily="34" charset="0"/>
              </a:rPr>
              <a:t>The approach was different in that it was a methodology rather than something that was bought in, another resource</a:t>
            </a:r>
            <a:r>
              <a:rPr lang="en-US" sz="1800" dirty="0">
                <a:solidFill>
                  <a:srgbClr val="FF0000"/>
                </a:solidFill>
                <a:effectLst/>
                <a:latin typeface="Times New Roman" panose="02020603050405020304" pitchFamily="18" charset="0"/>
                <a:ea typeface="Calibri" panose="020F0502020204030204" pitchFamily="34" charset="0"/>
              </a:rPr>
              <a:t>”.</a:t>
            </a:r>
            <a:endParaRPr lang="en-GB" sz="1800" dirty="0">
              <a:effectLst/>
              <a:latin typeface="Times New Roman" panose="02020603050405020304" pitchFamily="18" charset="0"/>
              <a:ea typeface="Times New Roman" panose="02020603050405020304" pitchFamily="18" charset="0"/>
            </a:endParaRPr>
          </a:p>
          <a:p>
            <a:pPr marL="457200" marR="457200" indent="457200">
              <a:lnSpc>
                <a:spcPts val="2000"/>
              </a:lnSpc>
            </a:pPr>
            <a:r>
              <a:rPr lang="en-US" sz="1800" dirty="0">
                <a:solidFill>
                  <a:srgbClr val="FF0000"/>
                </a:solidFill>
                <a:effectLst/>
                <a:latin typeface="Times New Roman" panose="02020603050405020304" pitchFamily="18" charset="0"/>
                <a:ea typeface="Calibri" panose="020F0502020204030204" pitchFamily="34" charset="0"/>
              </a:rPr>
              <a:t>“</a:t>
            </a:r>
            <a:r>
              <a:rPr lang="en-US" sz="1800" i="1" dirty="0">
                <a:effectLst/>
                <a:latin typeface="Times New Roman" panose="02020603050405020304" pitchFamily="18" charset="0"/>
                <a:ea typeface="Calibri" panose="020F0502020204030204" pitchFamily="34" charset="0"/>
              </a:rPr>
              <a:t>It is more explicit in the use of strategies and I found myself asking questions that I wouldn’t otherwise have asked</a:t>
            </a:r>
            <a:r>
              <a:rPr lang="en-US" sz="1800" dirty="0">
                <a:solidFill>
                  <a:srgbClr val="FF0000"/>
                </a:solidFill>
                <a:effectLst/>
                <a:latin typeface="Times New Roman" panose="02020603050405020304" pitchFamily="18" charset="0"/>
                <a:ea typeface="Calibri" panose="020F0502020204030204" pitchFamily="34" charset="0"/>
              </a:rPr>
              <a:t>”.</a:t>
            </a:r>
            <a:endParaRPr lang="en-GB" sz="1800" dirty="0">
              <a:effectLst/>
              <a:latin typeface="Times New Roman" panose="02020603050405020304" pitchFamily="18" charset="0"/>
              <a:ea typeface="Times New Roman" panose="02020603050405020304" pitchFamily="18" charset="0"/>
            </a:endParaRPr>
          </a:p>
          <a:p>
            <a:pPr marL="457200" marR="457200" indent="457200">
              <a:lnSpc>
                <a:spcPts val="2000"/>
              </a:lnSpc>
            </a:pPr>
            <a:r>
              <a:rPr lang="en-US" sz="1800" dirty="0">
                <a:solidFill>
                  <a:srgbClr val="FF0000"/>
                </a:solidFill>
                <a:effectLst/>
                <a:latin typeface="Times New Roman" panose="02020603050405020304" pitchFamily="18" charset="0"/>
                <a:ea typeface="Calibri" panose="020F0502020204030204" pitchFamily="34" charset="0"/>
              </a:rPr>
              <a:t>“</a:t>
            </a:r>
            <a:r>
              <a:rPr lang="en-US" sz="1800" i="1" dirty="0">
                <a:effectLst/>
                <a:latin typeface="Times New Roman" panose="02020603050405020304" pitchFamily="18" charset="0"/>
                <a:ea typeface="Calibri" panose="020F0502020204030204" pitchFamily="34" charset="0"/>
              </a:rPr>
              <a:t>It was very child friendly</a:t>
            </a:r>
            <a:r>
              <a:rPr lang="en-US" sz="1800" dirty="0">
                <a:solidFill>
                  <a:srgbClr val="FF0000"/>
                </a:solidFill>
                <a:effectLst/>
                <a:latin typeface="Times New Roman" panose="02020603050405020304" pitchFamily="18" charset="0"/>
                <a:ea typeface="Calibri" panose="020F0502020204030204" pitchFamily="34" charset="0"/>
              </a:rPr>
              <a:t>”.</a:t>
            </a:r>
            <a:endParaRPr lang="en-GB" sz="1800" dirty="0">
              <a:effectLst/>
              <a:latin typeface="Times New Roman" panose="02020603050405020304" pitchFamily="18" charset="0"/>
              <a:ea typeface="Times New Roman" panose="02020603050405020304" pitchFamily="18" charset="0"/>
            </a:endParaRPr>
          </a:p>
          <a:p>
            <a:pPr marL="457200" marR="457200" indent="457200">
              <a:lnSpc>
                <a:spcPts val="2000"/>
              </a:lnSpc>
            </a:pPr>
            <a:r>
              <a:rPr lang="en-US" sz="1800" dirty="0">
                <a:solidFill>
                  <a:srgbClr val="FF0000"/>
                </a:solidFill>
                <a:effectLst/>
                <a:latin typeface="Times New Roman" panose="02020603050405020304" pitchFamily="18" charset="0"/>
                <a:ea typeface="Calibri" panose="020F0502020204030204" pitchFamily="34" charset="0"/>
              </a:rPr>
              <a:t>“</a:t>
            </a:r>
            <a:r>
              <a:rPr lang="en-US" sz="1800" i="1" dirty="0">
                <a:effectLst/>
                <a:latin typeface="Times New Roman" panose="02020603050405020304" pitchFamily="18" charset="0"/>
                <a:ea typeface="Calibri" panose="020F0502020204030204" pitchFamily="34" charset="0"/>
              </a:rPr>
              <a:t>Children throughout the school were better at articulating what they imagined</a:t>
            </a:r>
            <a:r>
              <a:rPr lang="en-US" sz="1800" dirty="0">
                <a:solidFill>
                  <a:srgbClr val="FF0000"/>
                </a:solidFill>
                <a:effectLst/>
                <a:latin typeface="Times New Roman" panose="02020603050405020304" pitchFamily="18" charset="0"/>
                <a:ea typeface="Calibri" panose="020F0502020204030204" pitchFamily="34" charset="0"/>
              </a:rPr>
              <a:t>”.</a:t>
            </a:r>
            <a:endParaRPr lang="en-GB" sz="1800" dirty="0">
              <a:effectLst/>
              <a:latin typeface="Times New Roman" panose="02020603050405020304" pitchFamily="18" charset="0"/>
              <a:ea typeface="Times New Roman" panose="02020603050405020304" pitchFamily="18" charset="0"/>
            </a:endParaRPr>
          </a:p>
          <a:p>
            <a:pPr marL="457200" marR="457200" indent="457200">
              <a:lnSpc>
                <a:spcPts val="2000"/>
              </a:lnSpc>
            </a:pPr>
            <a:r>
              <a:rPr lang="en-US" sz="1800" dirty="0">
                <a:solidFill>
                  <a:srgbClr val="FF0000"/>
                </a:solidFill>
                <a:effectLst/>
                <a:latin typeface="Times New Roman" panose="02020603050405020304" pitchFamily="18" charset="0"/>
                <a:ea typeface="Calibri" panose="020F0502020204030204" pitchFamily="34" charset="0"/>
              </a:rPr>
              <a:t>“</a:t>
            </a:r>
            <a:r>
              <a:rPr lang="en-US" sz="1800" i="1" dirty="0">
                <a:effectLst/>
                <a:latin typeface="Times New Roman" panose="02020603050405020304" pitchFamily="18" charset="0"/>
                <a:ea typeface="Calibri" panose="020F0502020204030204" pitchFamily="34" charset="0"/>
              </a:rPr>
              <a:t>It enabled children to really get in a text where they had never had the opportunities to do that before</a:t>
            </a:r>
            <a:r>
              <a:rPr lang="en-US" sz="1800" dirty="0">
                <a:solidFill>
                  <a:srgbClr val="FF0000"/>
                </a:solidFill>
                <a:effectLst/>
                <a:latin typeface="Times New Roman" panose="02020603050405020304" pitchFamily="18" charset="0"/>
                <a:ea typeface="Calibri" panose="020F0502020204030204" pitchFamily="34" charset="0"/>
              </a:rPr>
              <a:t>”.</a:t>
            </a:r>
            <a:endParaRPr lang="en-GB" sz="1800" dirty="0">
              <a:effectLst/>
              <a:latin typeface="Times New Roman" panose="02020603050405020304" pitchFamily="18" charset="0"/>
              <a:ea typeface="Times New Roman" panose="02020603050405020304" pitchFamily="18" charset="0"/>
            </a:endParaRPr>
          </a:p>
          <a:p>
            <a:pPr marL="457200" marR="457200" indent="457200">
              <a:lnSpc>
                <a:spcPts val="2000"/>
              </a:lnSpc>
            </a:pPr>
            <a:r>
              <a:rPr lang="en-US" sz="1800" dirty="0">
                <a:solidFill>
                  <a:srgbClr val="FF0000"/>
                </a:solidFill>
                <a:effectLst/>
                <a:latin typeface="Times New Roman" panose="02020603050405020304" pitchFamily="18" charset="0"/>
                <a:ea typeface="Calibri" panose="020F0502020204030204" pitchFamily="34" charset="0"/>
              </a:rPr>
              <a:t>“</a:t>
            </a:r>
            <a:r>
              <a:rPr lang="en-US" sz="1800" i="1" dirty="0">
                <a:effectLst/>
                <a:latin typeface="Times New Roman" panose="02020603050405020304" pitchFamily="18" charset="0"/>
                <a:ea typeface="Calibri" panose="020F0502020204030204" pitchFamily="34" charset="0"/>
              </a:rPr>
              <a:t>Also the strategies for vocabulary were very useful, far better than just putting the word in a sentence</a:t>
            </a:r>
            <a:r>
              <a:rPr lang="en-US" sz="1800" dirty="0">
                <a:solidFill>
                  <a:srgbClr val="FF0000"/>
                </a:solidFill>
                <a:effectLst/>
                <a:latin typeface="Times New Roman" panose="02020603050405020304" pitchFamily="18" charset="0"/>
                <a:ea typeface="Calibri" panose="020F0502020204030204" pitchFamily="34" charset="0"/>
              </a:rPr>
              <a:t>”.</a:t>
            </a:r>
            <a:endParaRPr lang="en-GB"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rPr>
              <a:t>degree elicited quotes regarding </a:t>
            </a:r>
            <a:r>
              <a:rPr lang="en-US" sz="1800" dirty="0">
                <a:effectLst/>
                <a:latin typeface="Times New Roman" panose="02020603050405020304" pitchFamily="18" charset="0"/>
                <a:ea typeface="Times New Roman" panose="02020603050405020304" pitchFamily="18" charset="0"/>
              </a:rPr>
              <a:t>SHORS,</a:t>
            </a:r>
            <a:r>
              <a:rPr lang="en-US" sz="1800" dirty="0">
                <a:effectLst/>
                <a:latin typeface="Times New Roman" panose="02020603050405020304" pitchFamily="18" charset="0"/>
                <a:ea typeface="Calibri" panose="020F0502020204030204" pitchFamily="34" charset="0"/>
              </a:rPr>
              <a:t> which were 100% positive. </a:t>
            </a:r>
            <a:endParaRPr lang="en-GB" dirty="0"/>
          </a:p>
        </p:txBody>
      </p:sp>
      <p:sp>
        <p:nvSpPr>
          <p:cNvPr id="4" name="Date Placeholder 3"/>
          <p:cNvSpPr>
            <a:spLocks noGrp="1"/>
          </p:cNvSpPr>
          <p:nvPr>
            <p:ph type="dt" idx="1"/>
          </p:nvPr>
        </p:nvSpPr>
        <p:spPr/>
        <p:txBody>
          <a:bodyPr/>
          <a:lstStyle/>
          <a:p>
            <a:pPr>
              <a:defRPr/>
            </a:pPr>
            <a:fld id="{B97F2E91-79E1-425D-942F-865A9756501A}"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090BA52D-F93A-4D6B-B850-0A8EE51560F5}" type="slidenum">
              <a:rPr lang="en-GB" smtClean="0"/>
              <a:pPr>
                <a:defRPr/>
              </a:pPr>
              <a:t>22</a:t>
            </a:fld>
            <a:endParaRPr lang="en-GB"/>
          </a:p>
        </p:txBody>
      </p:sp>
    </p:spTree>
    <p:extLst>
      <p:ext uri="{BB962C8B-B14F-4D97-AF65-F5344CB8AC3E}">
        <p14:creationId xmlns:p14="http://schemas.microsoft.com/office/powerpoint/2010/main" val="3660647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000000"/>
                </a:solidFill>
                <a:latin typeface="Times New Roman" panose="02020603050405020304" pitchFamily="18" charset="0"/>
              </a:rPr>
              <a:t>The effect size of the SHORS intervention within my current study and can be compared to other multiple comprehension strategy interventions. It can be seen: </a:t>
            </a:r>
          </a:p>
          <a:p>
            <a:r>
              <a:rPr lang="en-GB" sz="1800" b="0" i="0" u="none" strike="noStrike" baseline="0" dirty="0">
                <a:solidFill>
                  <a:srgbClr val="000000"/>
                </a:solidFill>
                <a:latin typeface="Times New Roman" panose="02020603050405020304" pitchFamily="18" charset="0"/>
              </a:rPr>
              <a:t> SHORS has yielded the largest effect size </a:t>
            </a:r>
          </a:p>
          <a:p>
            <a:r>
              <a:rPr lang="en-GB" sz="1800" b="0" i="0" u="none" strike="noStrike" baseline="0" dirty="0">
                <a:solidFill>
                  <a:srgbClr val="404040"/>
                </a:solidFill>
                <a:latin typeface="Calibri" panose="020F0502020204030204" pitchFamily="34" charset="0"/>
              </a:rPr>
              <a:t>220 </a:t>
            </a:r>
          </a:p>
          <a:p>
            <a:endParaRPr lang="en-GB" sz="1800" b="0" i="0" u="none" strike="noStrike" baseline="0" dirty="0">
              <a:latin typeface="Calibri" panose="020F0502020204030204" pitchFamily="34" charset="0"/>
            </a:endParaRPr>
          </a:p>
          <a:p>
            <a:endParaRPr lang="en-GB" sz="1800" b="0" i="0" u="none" strike="noStrike" baseline="0" dirty="0">
              <a:latin typeface="Calibri" panose="020F0502020204030204" pitchFamily="34" charset="0"/>
            </a:endParaRPr>
          </a:p>
          <a:p>
            <a:r>
              <a:rPr lang="en-GB" sz="1800" b="0" i="0" u="none" strike="noStrike" baseline="0" dirty="0">
                <a:latin typeface="Calibri" panose="020F0502020204030204" pitchFamily="34" charset="0"/>
              </a:rPr>
              <a:t> SHORS can be compared favourably in terms of statistical significance </a:t>
            </a:r>
          </a:p>
          <a:p>
            <a:r>
              <a:rPr lang="en-GB" sz="1800" b="0" i="0" u="none" strike="noStrike" baseline="0" dirty="0">
                <a:latin typeface="Calibri" panose="020F0502020204030204" pitchFamily="34" charset="0"/>
              </a:rPr>
              <a:t>SHORS can be compared favourably in terms of measurement error. </a:t>
            </a:r>
          </a:p>
          <a:p>
            <a:endParaRPr lang="en-GB" sz="1800" b="0" i="0" u="none" strike="noStrike" baseline="0" dirty="0">
              <a:latin typeface="Calibri" panose="020F0502020204030204" pitchFamily="34" charset="0"/>
            </a:endParaRPr>
          </a:p>
          <a:p>
            <a:r>
              <a:rPr lang="en-GB" sz="1800" b="0" i="0" u="none" strike="noStrike" baseline="0" dirty="0">
                <a:latin typeface="Calibri" panose="020F0502020204030204" pitchFamily="34" charset="0"/>
              </a:rPr>
              <a:t>Furthermore, SHORS has proved to be more desirable regarding intervention implementation ease, accessibility and capacity to bring about positive outcomes for children of all abilities. </a:t>
            </a:r>
            <a:endParaRPr lang="en-GB" dirty="0"/>
          </a:p>
        </p:txBody>
      </p:sp>
      <p:sp>
        <p:nvSpPr>
          <p:cNvPr id="4" name="Date Placeholder 3"/>
          <p:cNvSpPr>
            <a:spLocks noGrp="1"/>
          </p:cNvSpPr>
          <p:nvPr>
            <p:ph type="dt" idx="1"/>
          </p:nvPr>
        </p:nvSpPr>
        <p:spPr/>
        <p:txBody>
          <a:bodyPr/>
          <a:lstStyle/>
          <a:p>
            <a:pPr>
              <a:defRPr/>
            </a:pPr>
            <a:fld id="{B97F2E91-79E1-425D-942F-865A9756501A}"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090BA52D-F93A-4D6B-B850-0A8EE51560F5}" type="slidenum">
              <a:rPr lang="en-GB" smtClean="0"/>
              <a:pPr>
                <a:defRPr/>
              </a:pPr>
              <a:t>23</a:t>
            </a:fld>
            <a:endParaRPr lang="en-GB"/>
          </a:p>
        </p:txBody>
      </p:sp>
    </p:spTree>
    <p:extLst>
      <p:ext uri="{BB962C8B-B14F-4D97-AF65-F5344CB8AC3E}">
        <p14:creationId xmlns:p14="http://schemas.microsoft.com/office/powerpoint/2010/main" val="4200453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a:defRPr/>
            </a:pPr>
            <a:fld id="{B97F2E91-79E1-425D-942F-865A9756501A}"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090BA52D-F93A-4D6B-B850-0A8EE51560F5}" type="slidenum">
              <a:rPr lang="en-GB" smtClean="0"/>
              <a:pPr>
                <a:defRPr/>
              </a:pPr>
              <a:t>24</a:t>
            </a:fld>
            <a:endParaRPr lang="en-GB"/>
          </a:p>
        </p:txBody>
      </p:sp>
    </p:spTree>
    <p:extLst>
      <p:ext uri="{BB962C8B-B14F-4D97-AF65-F5344CB8AC3E}">
        <p14:creationId xmlns:p14="http://schemas.microsoft.com/office/powerpoint/2010/main" val="863560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404040"/>
                </a:solidFill>
                <a:latin typeface="Times New Roman" panose="02020603050405020304" pitchFamily="18" charset="0"/>
              </a:rPr>
              <a:t>The intervention highlights 12 text comprehension strategies and illustrative ‘key messages’ (in italics) were emphasised similarly to McCartney et al., (2015): </a:t>
            </a:r>
          </a:p>
          <a:p>
            <a:r>
              <a:rPr lang="en-GB" sz="1800" b="0" i="0" u="none" strike="noStrike" baseline="0" dirty="0">
                <a:solidFill>
                  <a:srgbClr val="404040"/>
                </a:solidFill>
                <a:latin typeface="Arial" panose="020B0604020202020204" pitchFamily="34" charset="0"/>
              </a:rPr>
              <a:t>• </a:t>
            </a:r>
            <a:r>
              <a:rPr lang="en-GB" sz="1800" b="0" i="0" u="none" strike="noStrike" baseline="0" dirty="0">
                <a:solidFill>
                  <a:srgbClr val="404040"/>
                </a:solidFill>
                <a:latin typeface="Times New Roman" panose="02020603050405020304" pitchFamily="18" charset="0"/>
              </a:rPr>
              <a:t>Children would actively engage in reading comprehension by consciously accessing their prior knowledge; ‘P</a:t>
            </a:r>
            <a:r>
              <a:rPr lang="en-GB" sz="1800" b="0" i="1" u="none" strike="noStrike" baseline="0" dirty="0">
                <a:solidFill>
                  <a:srgbClr val="404040"/>
                </a:solidFill>
                <a:latin typeface="Times New Roman" panose="02020603050405020304" pitchFamily="18" charset="0"/>
              </a:rPr>
              <a:t>repare your mind. What is this about?’ </a:t>
            </a:r>
            <a:endParaRPr lang="en-GB" sz="1800" b="0" i="0" u="none" strike="noStrike" baseline="0" dirty="0">
              <a:solidFill>
                <a:srgbClr val="404040"/>
              </a:solidFill>
              <a:latin typeface="Times New Roman" panose="02020603050405020304" pitchFamily="18" charset="0"/>
            </a:endParaRPr>
          </a:p>
          <a:p>
            <a:r>
              <a:rPr lang="en-GB" sz="1800" b="0" i="0" u="none" strike="noStrike" baseline="0" dirty="0">
                <a:solidFill>
                  <a:srgbClr val="404040"/>
                </a:solidFill>
                <a:latin typeface="Arial" panose="020B0604020202020204" pitchFamily="34" charset="0"/>
              </a:rPr>
              <a:t>• </a:t>
            </a:r>
            <a:r>
              <a:rPr lang="en-GB" sz="1800" b="0" i="0" u="none" strike="noStrike" baseline="0" dirty="0">
                <a:solidFill>
                  <a:srgbClr val="404040"/>
                </a:solidFill>
                <a:latin typeface="Times New Roman" panose="02020603050405020304" pitchFamily="18" charset="0"/>
              </a:rPr>
              <a:t>Children would develop and answer questions about important ideas in the text; </a:t>
            </a:r>
            <a:r>
              <a:rPr lang="en-GB" sz="1800" b="0" i="1" u="none" strike="noStrike" baseline="0" dirty="0">
                <a:solidFill>
                  <a:srgbClr val="404040"/>
                </a:solidFill>
                <a:latin typeface="Times New Roman" panose="02020603050405020304" pitchFamily="18" charset="0"/>
              </a:rPr>
              <a:t>‘Wonder to yourself. Does this seem likely?</a:t>
            </a:r>
            <a:r>
              <a:rPr lang="en-GB" sz="1800" b="0" i="0" u="none" strike="noStrike" baseline="0" dirty="0">
                <a:solidFill>
                  <a:srgbClr val="404040"/>
                </a:solidFill>
                <a:latin typeface="Times New Roman" panose="02020603050405020304" pitchFamily="18" charset="0"/>
              </a:rPr>
              <a:t>’ </a:t>
            </a:r>
          </a:p>
          <a:p>
            <a:r>
              <a:rPr lang="en-GB" sz="1800" b="0" i="0" u="none" strike="noStrike" baseline="0" dirty="0">
                <a:solidFill>
                  <a:srgbClr val="404040"/>
                </a:solidFill>
                <a:latin typeface="Arial" panose="020B0604020202020204" pitchFamily="34" charset="0"/>
              </a:rPr>
              <a:t>• </a:t>
            </a:r>
            <a:r>
              <a:rPr lang="en-GB" sz="1800" b="0" i="0" u="none" strike="noStrike" baseline="0" dirty="0">
                <a:solidFill>
                  <a:srgbClr val="404040"/>
                </a:solidFill>
                <a:latin typeface="Times New Roman" panose="02020603050405020304" pitchFamily="18" charset="0"/>
              </a:rPr>
              <a:t>Children would visualise what a text means; </a:t>
            </a:r>
            <a:r>
              <a:rPr lang="en-GB" sz="1800" b="0" i="1" u="none" strike="noStrike" baseline="0" dirty="0">
                <a:solidFill>
                  <a:srgbClr val="404040"/>
                </a:solidFill>
                <a:latin typeface="Times New Roman" panose="02020603050405020304" pitchFamily="18" charset="0"/>
              </a:rPr>
              <a:t>‘If this was a film, what would I see?</a:t>
            </a:r>
            <a:r>
              <a:rPr lang="en-GB" sz="1800" b="0" i="0" u="none" strike="noStrike" baseline="0" dirty="0">
                <a:solidFill>
                  <a:srgbClr val="404040"/>
                </a:solidFill>
                <a:latin typeface="Times New Roman" panose="02020603050405020304" pitchFamily="18" charset="0"/>
              </a:rPr>
              <a:t>’ </a:t>
            </a:r>
          </a:p>
          <a:p>
            <a:r>
              <a:rPr lang="en-GB" sz="1800" b="0" i="1" u="none" strike="noStrike" baseline="0" dirty="0">
                <a:solidFill>
                  <a:srgbClr val="404040"/>
                </a:solidFill>
                <a:latin typeface="Arial" panose="020B0604020202020204" pitchFamily="34" charset="0"/>
              </a:rPr>
              <a:t>• </a:t>
            </a:r>
            <a:r>
              <a:rPr lang="en-GB" sz="1800" b="0" i="0" u="none" strike="noStrike" baseline="0" dirty="0">
                <a:solidFill>
                  <a:srgbClr val="404040"/>
                </a:solidFill>
                <a:latin typeface="Times New Roman" panose="02020603050405020304" pitchFamily="18" charset="0"/>
              </a:rPr>
              <a:t>Children would clarify points of misunderstanding; </a:t>
            </a:r>
            <a:r>
              <a:rPr lang="en-GB" sz="1800" b="0" i="1" u="none" strike="noStrike" baseline="0" dirty="0">
                <a:solidFill>
                  <a:srgbClr val="404040"/>
                </a:solidFill>
                <a:latin typeface="Times New Roman" panose="02020603050405020304" pitchFamily="18" charset="0"/>
              </a:rPr>
              <a:t>‘If I don’t understand, stop, re-read. If I still don’t understand, find the problem word. Does it remind me of other words? If necessary, look it up.’ </a:t>
            </a:r>
            <a:endParaRPr lang="en-GB" sz="1800" b="0" i="0" u="none" strike="noStrike" baseline="0" dirty="0">
              <a:solidFill>
                <a:srgbClr val="404040"/>
              </a:solidFill>
              <a:latin typeface="Times New Roman" panose="02020603050405020304" pitchFamily="18" charset="0"/>
            </a:endParaRPr>
          </a:p>
          <a:p>
            <a:r>
              <a:rPr lang="en-GB" sz="1800" b="0" i="1" u="none" strike="noStrike" baseline="0" dirty="0">
                <a:solidFill>
                  <a:srgbClr val="404040"/>
                </a:solidFill>
                <a:latin typeface="Arial" panose="020B0604020202020204" pitchFamily="34" charset="0"/>
              </a:rPr>
              <a:t>• </a:t>
            </a:r>
            <a:r>
              <a:rPr lang="en-GB" sz="1800" b="0" i="0" u="none" strike="noStrike" baseline="0" dirty="0">
                <a:solidFill>
                  <a:srgbClr val="404040"/>
                </a:solidFill>
                <a:latin typeface="Times New Roman" panose="02020603050405020304" pitchFamily="18" charset="0"/>
              </a:rPr>
              <a:t>Children would make inferences around the text; </a:t>
            </a:r>
            <a:r>
              <a:rPr lang="en-GB" sz="1800" b="0" i="1" u="none" strike="noStrike" baseline="0" dirty="0">
                <a:solidFill>
                  <a:srgbClr val="404040"/>
                </a:solidFill>
                <a:latin typeface="Times New Roman" panose="02020603050405020304" pitchFamily="18" charset="0"/>
              </a:rPr>
              <a:t>‘How does this relate to what I already know? What was new?’ </a:t>
            </a:r>
            <a:endParaRPr lang="en-GB" sz="1800" b="0" i="0" u="none" strike="noStrike" baseline="0" dirty="0">
              <a:solidFill>
                <a:srgbClr val="404040"/>
              </a:solidFill>
              <a:latin typeface="Times New Roman" panose="02020603050405020304" pitchFamily="18" charset="0"/>
            </a:endParaRPr>
          </a:p>
          <a:p>
            <a:r>
              <a:rPr lang="en-GB" sz="1800" b="0" i="0" u="none" strike="noStrike" baseline="0" dirty="0">
                <a:solidFill>
                  <a:srgbClr val="404040"/>
                </a:solidFill>
                <a:latin typeface="Arial" panose="020B0604020202020204" pitchFamily="34" charset="0"/>
              </a:rPr>
              <a:t>• </a:t>
            </a:r>
            <a:r>
              <a:rPr lang="en-GB" sz="1800" b="0" i="0" u="none" strike="noStrike" baseline="0" dirty="0">
                <a:solidFill>
                  <a:srgbClr val="404040"/>
                </a:solidFill>
                <a:latin typeface="Times New Roman" panose="02020603050405020304" pitchFamily="18" charset="0"/>
              </a:rPr>
              <a:t>Children would summarise; ‘</a:t>
            </a:r>
            <a:r>
              <a:rPr lang="en-GB" sz="1800" b="0" i="1" u="none" strike="noStrike" baseline="0" dirty="0">
                <a:solidFill>
                  <a:srgbClr val="404040"/>
                </a:solidFill>
                <a:latin typeface="Times New Roman" panose="02020603050405020304" pitchFamily="18" charset="0"/>
              </a:rPr>
              <a:t>What do I know so far? What do I need to know?’ </a:t>
            </a:r>
            <a:endParaRPr lang="en-GB" sz="1800" b="0" i="0" u="none" strike="noStrike" baseline="0" dirty="0">
              <a:solidFill>
                <a:srgbClr val="404040"/>
              </a:solidFill>
              <a:latin typeface="Times New Roman" panose="02020603050405020304" pitchFamily="18" charset="0"/>
            </a:endParaRPr>
          </a:p>
          <a:p>
            <a:r>
              <a:rPr lang="en-GB" sz="1800" b="0" i="0" u="none" strike="noStrike" baseline="0" dirty="0">
                <a:solidFill>
                  <a:srgbClr val="404040"/>
                </a:solidFill>
                <a:latin typeface="Arial" panose="020B0604020202020204" pitchFamily="34" charset="0"/>
              </a:rPr>
              <a:t>• </a:t>
            </a:r>
            <a:r>
              <a:rPr lang="en-GB" sz="1800" b="0" i="0" u="none" strike="noStrike" baseline="0" dirty="0">
                <a:solidFill>
                  <a:srgbClr val="404040"/>
                </a:solidFill>
                <a:latin typeface="Times New Roman" panose="02020603050405020304" pitchFamily="18" charset="0"/>
              </a:rPr>
              <a:t>Children would retell the main points of the text; ‘</a:t>
            </a:r>
            <a:r>
              <a:rPr lang="en-GB" sz="1800" b="0" i="1" u="none" strike="noStrike" baseline="0" dirty="0">
                <a:solidFill>
                  <a:srgbClr val="404040"/>
                </a:solidFill>
                <a:latin typeface="Times New Roman" panose="02020603050405020304" pitchFamily="18" charset="0"/>
              </a:rPr>
              <a:t>In my own words, that means . . . .</a:t>
            </a:r>
            <a:r>
              <a:rPr lang="en-GB" sz="1800" b="0" i="0" u="none" strike="noStrike" baseline="0" dirty="0">
                <a:solidFill>
                  <a:srgbClr val="404040"/>
                </a:solidFill>
                <a:latin typeface="Times New Roman" panose="02020603050405020304" pitchFamily="18" charset="0"/>
              </a:rPr>
              <a:t>’ </a:t>
            </a:r>
          </a:p>
          <a:p>
            <a:endParaRPr lang="en-GB" sz="1800" b="0" i="0" u="none" strike="noStrike" baseline="0" dirty="0">
              <a:latin typeface="Calibri" panose="020F0502020204030204" pitchFamily="34" charset="0"/>
            </a:endParaRPr>
          </a:p>
          <a:p>
            <a:r>
              <a:rPr lang="en-GB" sz="1800" b="0" i="0" u="none" strike="noStrike" baseline="0" dirty="0">
                <a:solidFill>
                  <a:srgbClr val="404040"/>
                </a:solidFill>
                <a:latin typeface="Calibri" panose="020F0502020204030204" pitchFamily="34" charset="0"/>
              </a:rPr>
              <a:t>In addition, and again in line with the McCartney et </a:t>
            </a:r>
            <a:r>
              <a:rPr lang="en-GB" sz="1800" b="0" i="0" u="none" strike="noStrike" baseline="0" dirty="0" err="1">
                <a:solidFill>
                  <a:srgbClr val="404040"/>
                </a:solidFill>
                <a:latin typeface="Calibri" panose="020F0502020204030204" pitchFamily="34" charset="0"/>
              </a:rPr>
              <a:t>al.,’s</a:t>
            </a:r>
            <a:r>
              <a:rPr lang="en-GB" sz="1800" b="0" i="0" u="none" strike="noStrike" baseline="0" dirty="0">
                <a:solidFill>
                  <a:srgbClr val="404040"/>
                </a:solidFill>
                <a:latin typeface="Calibri" panose="020F0502020204030204" pitchFamily="34" charset="0"/>
              </a:rPr>
              <a:t> (2015) research, the awareness of the use of the strategies was increased with the use of hand gestures when strategies were being used (Courtney &amp; Gleeson, 2010). Use of hand gestures allows young readers to take a more interactive role in reading rather than in previous lesson formats where children read silently before being asked a series of questions about the text (Pressley, et al., 1998). This raised awareness of strategy use and maximises retention of information via a variety of neural processing pathways (Baker, </a:t>
            </a:r>
            <a:r>
              <a:rPr lang="en-GB" sz="1800" b="0" i="0" u="none" strike="noStrike" baseline="0" dirty="0" err="1">
                <a:solidFill>
                  <a:srgbClr val="404040"/>
                </a:solidFill>
                <a:latin typeface="Calibri" panose="020F0502020204030204" pitchFamily="34" charset="0"/>
              </a:rPr>
              <a:t>Zeliger</a:t>
            </a:r>
            <a:r>
              <a:rPr lang="en-GB" sz="1800" b="0" i="0" u="none" strike="noStrike" baseline="0" dirty="0">
                <a:solidFill>
                  <a:srgbClr val="404040"/>
                </a:solidFill>
                <a:latin typeface="Calibri" panose="020F0502020204030204" pitchFamily="34" charset="0"/>
              </a:rPr>
              <a:t>-Kandasamy, &amp; </a:t>
            </a:r>
            <a:r>
              <a:rPr lang="en-GB" sz="1800" b="0" i="0" u="none" strike="noStrike" baseline="0" dirty="0" err="1">
                <a:solidFill>
                  <a:srgbClr val="404040"/>
                </a:solidFill>
                <a:latin typeface="Calibri" panose="020F0502020204030204" pitchFamily="34" charset="0"/>
              </a:rPr>
              <a:t>DeWyngaert</a:t>
            </a:r>
            <a:r>
              <a:rPr lang="en-GB" sz="1800" b="0" i="0" u="none" strike="noStrike" baseline="0" dirty="0">
                <a:solidFill>
                  <a:srgbClr val="404040"/>
                </a:solidFill>
                <a:latin typeface="Calibri" panose="020F0502020204030204" pitchFamily="34" charset="0"/>
              </a:rPr>
              <a:t>, 2014). Using a series of hand gestures also allows the teacher to see when children are using strategies and shows children how each of these strategies interact with each other (Raphael &amp; Au, 2005). It has also been argued that gestures can give clarity to the teacher in how to better facilitate reading comprehension instruction (Block, Paris, &amp; Whiteley, 2008). Given that a one-off modelled lesson of a reading comprehension strategy is insufficient in systematically using the strategy, the use of hand gestures allows the development of the skill, while teachers can be aware of when and where strategies are/are not being used and can therefore scaffold appropriately. Gardner (1999) summarises this by stating that activity and action are both important for primary children's learning allowing them to transcend the role of passive recipients to become more participatory, whereby recall and learning have a greater lasting impact. </a:t>
            </a:r>
          </a:p>
          <a:p>
            <a:r>
              <a:rPr lang="en-GB" sz="1800" b="0" i="0" u="none" strike="noStrike" baseline="0" dirty="0">
                <a:solidFill>
                  <a:srgbClr val="404040"/>
                </a:solidFill>
                <a:latin typeface="Calibri" panose="020F0502020204030204" pitchFamily="34" charset="0"/>
              </a:rPr>
              <a:t>An additional signal was encouraged for when children hear a voice ‘reading aloud’ in their head and post reading reflection was encouraged by asking children how the story could have ended differently (‘crunch points’). Furthermore, the intervention used McCartney et al.’s (2015) targeted approach to develop the vocabulary. Handouts with intervention information and strategies were provided, as were classroom reminders including a classroom poster. Children were also encouraged to use text organisational structures and to be given opportunities to participate in direct teacher/children discussion. Finally reading texts were to be carefully selected jointly by children and teachers to be of high interest to promote maximum motivational engagement. </a:t>
            </a:r>
          </a:p>
          <a:p>
            <a:r>
              <a:rPr lang="en-GB" sz="1800" b="0" i="0" u="none" strike="noStrike" baseline="0" dirty="0">
                <a:solidFill>
                  <a:srgbClr val="404040"/>
                </a:solidFill>
                <a:latin typeface="Calibri" panose="020F0502020204030204" pitchFamily="34" charset="0"/>
              </a:rPr>
              <a:t>After training was given to the teachers and discussion had taken place around the interventions core components, they were asked to sign a pre-intervention questionnaire/contract to ensure readiness to invest in the intervention. </a:t>
            </a:r>
            <a:endParaRPr lang="en-GB" dirty="0"/>
          </a:p>
        </p:txBody>
      </p:sp>
      <p:sp>
        <p:nvSpPr>
          <p:cNvPr id="4" name="Date Placeholder 3"/>
          <p:cNvSpPr>
            <a:spLocks noGrp="1"/>
          </p:cNvSpPr>
          <p:nvPr>
            <p:ph type="dt" idx="10"/>
          </p:nvPr>
        </p:nvSpPr>
        <p:spPr/>
        <p:txBody>
          <a:bodyPr/>
          <a:lstStyle/>
          <a:p>
            <a:pPr>
              <a:defRPr/>
            </a:pPr>
            <a:fld id="{4BCC8CCC-72FD-4330-BC10-98033211A156}" type="datetime1">
              <a:rPr lang="en-GB" smtClean="0"/>
              <a:t>13/08/2026</a:t>
            </a:fld>
            <a:endParaRPr lang="en-GB"/>
          </a:p>
        </p:txBody>
      </p:sp>
      <p:sp>
        <p:nvSpPr>
          <p:cNvPr id="5" name="Footer Placeholder 4"/>
          <p:cNvSpPr>
            <a:spLocks noGrp="1"/>
          </p:cNvSpPr>
          <p:nvPr>
            <p:ph type="ftr" sz="quarter" idx="11"/>
          </p:nvPr>
        </p:nvSpPr>
        <p:spPr/>
        <p:txBody>
          <a:bodyPr/>
          <a:lstStyle/>
          <a:p>
            <a:pPr>
              <a:defRPr/>
            </a:pPr>
            <a:r>
              <a:rPr lang="en-GB"/>
              <a:t>Educational Psychology Service</a:t>
            </a:r>
          </a:p>
        </p:txBody>
      </p:sp>
      <p:sp>
        <p:nvSpPr>
          <p:cNvPr id="6" name="Slide Number Placeholder 5"/>
          <p:cNvSpPr>
            <a:spLocks noGrp="1"/>
          </p:cNvSpPr>
          <p:nvPr>
            <p:ph type="sldNum" sz="quarter" idx="12"/>
          </p:nvPr>
        </p:nvSpPr>
        <p:spPr/>
        <p:txBody>
          <a:bodyPr/>
          <a:lstStyle/>
          <a:p>
            <a:pPr>
              <a:defRPr/>
            </a:pPr>
            <a:fld id="{090BA52D-F93A-4D6B-B850-0A8EE51560F5}" type="slidenum">
              <a:rPr lang="en-GB" smtClean="0"/>
              <a:pPr>
                <a:defRPr/>
              </a:pPr>
              <a:t>25</a:t>
            </a:fld>
            <a:endParaRPr lang="en-GB"/>
          </a:p>
        </p:txBody>
      </p:sp>
    </p:spTree>
    <p:extLst>
      <p:ext uri="{BB962C8B-B14F-4D97-AF65-F5344CB8AC3E}">
        <p14:creationId xmlns:p14="http://schemas.microsoft.com/office/powerpoint/2010/main" val="1669693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upon my book which is:</a:t>
            </a:r>
          </a:p>
          <a:p>
            <a:pPr>
              <a:lnSpc>
                <a:spcPts val="2400"/>
              </a:lnSpc>
            </a:pPr>
            <a:r>
              <a:rPr lang="en-US" sz="1800" dirty="0">
                <a:effectLst/>
                <a:latin typeface="Times New Roman" panose="02020603050405020304" pitchFamily="18" charset="0"/>
                <a:ea typeface="Calibri Light" panose="020F0302020204030204" pitchFamily="34" charset="0"/>
              </a:rPr>
              <a:t>The book is divided into three parts with:</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18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	</a:t>
            </a:r>
            <a:r>
              <a:rPr lang="en-US" sz="1800" dirty="0">
                <a:solidFill>
                  <a:srgbClr val="7030A0"/>
                </a:solidFill>
                <a:effectLst/>
                <a:latin typeface="Times New Roman" panose="02020603050405020304" pitchFamily="18" charset="0"/>
                <a:ea typeface="Calibri Light" panose="020F0302020204030204" pitchFamily="34" charset="0"/>
              </a:rPr>
              <a:t>Part 1</a:t>
            </a:r>
            <a:r>
              <a:rPr lang="en-US" sz="1800" dirty="0">
                <a:effectLst/>
                <a:latin typeface="Times New Roman" panose="02020603050405020304" pitchFamily="18" charset="0"/>
                <a:ea typeface="Calibri Light" panose="020F0302020204030204" pitchFamily="34" charset="0"/>
              </a:rPr>
              <a:t> THEORY. This is concerned with the theory and evidence that supports the assertions and approaches outlined in the book.</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	</a:t>
            </a:r>
            <a:r>
              <a:rPr lang="en-US" sz="1800" dirty="0">
                <a:solidFill>
                  <a:srgbClr val="7030A0"/>
                </a:solidFill>
                <a:effectLst/>
                <a:latin typeface="Times New Roman" panose="02020603050405020304" pitchFamily="18" charset="0"/>
                <a:ea typeface="Calibri Light" panose="020F0302020204030204" pitchFamily="34" charset="0"/>
              </a:rPr>
              <a:t>Part 2</a:t>
            </a:r>
            <a:r>
              <a:rPr lang="en-US" sz="1800" dirty="0">
                <a:effectLst/>
                <a:latin typeface="Times New Roman" panose="02020603050405020304" pitchFamily="18" charset="0"/>
                <a:ea typeface="Calibri Light" panose="020F0302020204030204" pitchFamily="34" charset="0"/>
              </a:rPr>
              <a:t> PRACTICE. This is concerned with understanding strategies, which ones to teach and how to teach them.</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spcAft>
                <a:spcPts val="1800"/>
              </a:spcAft>
              <a:tabLst>
                <a:tab pos="347345" algn="r"/>
                <a:tab pos="457200" algn="l"/>
              </a:tabLst>
            </a:pPr>
            <a:r>
              <a:rPr lang="en-US" sz="1800" dirty="0">
                <a:effectLst/>
                <a:latin typeface="Times New Roman" panose="02020603050405020304" pitchFamily="18" charset="0"/>
                <a:ea typeface="Calibri Light" panose="020F0302020204030204" pitchFamily="34" charset="0"/>
              </a:rPr>
              <a:t>•	</a:t>
            </a:r>
            <a:r>
              <a:rPr lang="en-US" sz="1800" dirty="0">
                <a:solidFill>
                  <a:srgbClr val="7030A0"/>
                </a:solidFill>
                <a:effectLst/>
                <a:latin typeface="Times New Roman" panose="02020603050405020304" pitchFamily="18" charset="0"/>
                <a:ea typeface="Calibri Light" panose="020F0302020204030204" pitchFamily="34" charset="0"/>
              </a:rPr>
              <a:t>Part 3</a:t>
            </a:r>
            <a:r>
              <a:rPr lang="en-US" sz="1800" dirty="0">
                <a:effectLst/>
                <a:latin typeface="Times New Roman" panose="02020603050405020304" pitchFamily="18" charset="0"/>
                <a:ea typeface="Calibri Light" panose="020F0302020204030204" pitchFamily="34" charset="0"/>
              </a:rPr>
              <a:t> IMPLEMENTATION. This is concerned with implementation and how to successfully embed these approaches at an entire school or authority level.</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Date Placeholder 3"/>
          <p:cNvSpPr>
            <a:spLocks noGrp="1"/>
          </p:cNvSpPr>
          <p:nvPr>
            <p:ph type="dt" idx="10"/>
          </p:nvPr>
        </p:nvSpPr>
        <p:spPr/>
        <p:txBody>
          <a:bodyPr/>
          <a:lstStyle/>
          <a:p>
            <a:pPr>
              <a:defRPr/>
            </a:pPr>
            <a:fld id="{95161A88-A363-4955-ABE5-4A1E3A73D617}" type="datetime1">
              <a:rPr lang="en-GB" smtClean="0"/>
              <a:t>13/08/2026</a:t>
            </a:fld>
            <a:endParaRPr lang="en-GB"/>
          </a:p>
        </p:txBody>
      </p:sp>
      <p:sp>
        <p:nvSpPr>
          <p:cNvPr id="5" name="Footer Placeholder 4"/>
          <p:cNvSpPr>
            <a:spLocks noGrp="1"/>
          </p:cNvSpPr>
          <p:nvPr>
            <p:ph type="ftr" sz="quarter" idx="11"/>
          </p:nvPr>
        </p:nvSpPr>
        <p:spPr/>
        <p:txBody>
          <a:bodyPr/>
          <a:lstStyle/>
          <a:p>
            <a:pPr>
              <a:defRPr/>
            </a:pPr>
            <a:r>
              <a:rPr lang="en-GB"/>
              <a:t>Educational Psychology Service</a:t>
            </a:r>
          </a:p>
        </p:txBody>
      </p:sp>
      <p:sp>
        <p:nvSpPr>
          <p:cNvPr id="6" name="Slide Number Placeholder 5"/>
          <p:cNvSpPr>
            <a:spLocks noGrp="1"/>
          </p:cNvSpPr>
          <p:nvPr>
            <p:ph type="sldNum" sz="quarter" idx="12"/>
          </p:nvPr>
        </p:nvSpPr>
        <p:spPr/>
        <p:txBody>
          <a:bodyPr/>
          <a:lstStyle/>
          <a:p>
            <a:pPr>
              <a:defRPr/>
            </a:pPr>
            <a:fld id="{090BA52D-F93A-4D6B-B850-0A8EE51560F5}" type="slidenum">
              <a:rPr lang="en-GB" smtClean="0"/>
              <a:pPr>
                <a:defRPr/>
              </a:pPr>
              <a:t>2</a:t>
            </a:fld>
            <a:endParaRPr lang="en-GB"/>
          </a:p>
        </p:txBody>
      </p:sp>
    </p:spTree>
    <p:extLst>
      <p:ext uri="{BB962C8B-B14F-4D97-AF65-F5344CB8AC3E}">
        <p14:creationId xmlns:p14="http://schemas.microsoft.com/office/powerpoint/2010/main" val="17863559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effectLst/>
                <a:latin typeface="Times New Roman" panose="02020603050405020304" pitchFamily="18" charset="0"/>
                <a:ea typeface="Calibri Light" panose="020F0302020204030204" pitchFamily="34" charset="0"/>
              </a:rPr>
              <a:t>These strategies had to be taught explicitly. There are various models of the stages involved in the teaching of strategies. </a:t>
            </a:r>
            <a:r>
              <a:rPr lang="en-US" sz="1800" u="sng" dirty="0">
                <a:solidFill>
                  <a:srgbClr val="0000FF"/>
                </a:solidFill>
                <a:effectLst/>
                <a:latin typeface="Times New Roman" panose="02020603050405020304" pitchFamily="18" charset="0"/>
                <a:ea typeface="Calibri Light" panose="020F0302020204030204" pitchFamily="34" charset="0"/>
                <a:hlinkClick r:id="rId3" tooltip="(ManLink):Duke, N. K., &amp; Pearson, P. D. (2009). Effective practices for developing reading comprehension. Journal of education, 189(1–2), 107–122.&#10;&#10; UserName - DateTime: a321-7/11/2022 5:09:12 PM"/>
              </a:rPr>
              <a:t>Duke and Pearson (2009</a:t>
            </a:r>
            <a:r>
              <a:rPr lang="en-US" sz="1800" dirty="0">
                <a:effectLst/>
                <a:latin typeface="Times New Roman" panose="02020603050405020304" pitchFamily="18" charset="0"/>
                <a:ea typeface="Calibri Light" panose="020F0302020204030204" pitchFamily="34" charset="0"/>
              </a:rPr>
              <a:t>) described a four-stage process of direct teaching, modelling/think aloud, guided practice and application. However, these have become increasingly more detailed with the Education Endowment Foundation (2020) (EEF), outlining a seven-stage process, these being activating prior knowledge, explicit strategy instruction, modelling of a learning strategy, guided practice, independent practice, and structured reflection. These models all show a gradual transfer of responsibility for the application of the skill from the teacher (who initially has 95% – 100% responsibility but their proportion reduces towards 0% responsibility) to the learner (who initially has 0% responsibility but their proportion grows towards 95% – 100% responsibility; </a:t>
            </a:r>
            <a:endParaRPr lang="en-GB" dirty="0"/>
          </a:p>
        </p:txBody>
      </p:sp>
      <p:sp>
        <p:nvSpPr>
          <p:cNvPr id="4" name="Date Placeholder 3"/>
          <p:cNvSpPr>
            <a:spLocks noGrp="1"/>
          </p:cNvSpPr>
          <p:nvPr>
            <p:ph type="dt" idx="10"/>
          </p:nvPr>
        </p:nvSpPr>
        <p:spPr/>
        <p:txBody>
          <a:bodyPr/>
          <a:lstStyle/>
          <a:p>
            <a:pPr>
              <a:defRPr/>
            </a:pPr>
            <a:fld id="{5CAF458B-7A4D-4B5E-A845-5D6D14B074E5}" type="datetime1">
              <a:rPr lang="en-GB" smtClean="0"/>
              <a:t>13/08/2026</a:t>
            </a:fld>
            <a:endParaRPr lang="en-GB"/>
          </a:p>
        </p:txBody>
      </p:sp>
      <p:sp>
        <p:nvSpPr>
          <p:cNvPr id="5" name="Footer Placeholder 4"/>
          <p:cNvSpPr>
            <a:spLocks noGrp="1"/>
          </p:cNvSpPr>
          <p:nvPr>
            <p:ph type="ftr" sz="quarter" idx="11"/>
          </p:nvPr>
        </p:nvSpPr>
        <p:spPr/>
        <p:txBody>
          <a:bodyPr/>
          <a:lstStyle/>
          <a:p>
            <a:pPr>
              <a:defRPr/>
            </a:pPr>
            <a:r>
              <a:rPr lang="en-GB"/>
              <a:t>Educational Psychology Service</a:t>
            </a:r>
          </a:p>
        </p:txBody>
      </p:sp>
      <p:sp>
        <p:nvSpPr>
          <p:cNvPr id="6" name="Slide Number Placeholder 5"/>
          <p:cNvSpPr>
            <a:spLocks noGrp="1"/>
          </p:cNvSpPr>
          <p:nvPr>
            <p:ph type="sldNum" sz="quarter" idx="12"/>
          </p:nvPr>
        </p:nvSpPr>
        <p:spPr/>
        <p:txBody>
          <a:bodyPr/>
          <a:lstStyle/>
          <a:p>
            <a:pPr>
              <a:defRPr/>
            </a:pPr>
            <a:fld id="{090BA52D-F93A-4D6B-B850-0A8EE51560F5}" type="slidenum">
              <a:rPr lang="en-GB" smtClean="0"/>
              <a:pPr>
                <a:defRPr/>
              </a:pPr>
              <a:t>26</a:t>
            </a:fld>
            <a:endParaRPr lang="en-GB"/>
          </a:p>
        </p:txBody>
      </p:sp>
    </p:spTree>
    <p:extLst>
      <p:ext uri="{BB962C8B-B14F-4D97-AF65-F5344CB8AC3E}">
        <p14:creationId xmlns:p14="http://schemas.microsoft.com/office/powerpoint/2010/main" val="716657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Within session</a:t>
            </a:r>
            <a:r>
              <a:rPr lang="en-GB" baseline="0" dirty="0"/>
              <a:t> 2 there was a lot of time given to the </a:t>
            </a:r>
            <a:r>
              <a:rPr lang="en-US" sz="1200" kern="1200" dirty="0">
                <a:solidFill>
                  <a:schemeClr val="tx1"/>
                </a:solidFill>
                <a:effectLst/>
                <a:latin typeface="+mn-lt"/>
                <a:ea typeface="+mn-ea"/>
                <a:cs typeface="+mn-cs"/>
              </a:rPr>
              <a:t>gradual release of responsibility, in which the teacher first introduces that strategy, explains how to use the strategy and then gives students more and more independence in practicing and applying the strategy over time.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ultimately releasing the student to use the strategy independently. When releasing responsibility to students, however, teachers should be mindful that students differ in the extent of modeling or support they need from teachers in order to use strategies effectively.</a:t>
            </a:r>
            <a:endParaRPr lang="en-GB" sz="1200" kern="1200" dirty="0">
              <a:solidFill>
                <a:schemeClr val="tx1"/>
              </a:solidFill>
              <a:effectLst/>
              <a:latin typeface="+mn-lt"/>
              <a:ea typeface="+mn-ea"/>
              <a:cs typeface="+mn-cs"/>
            </a:endParaRPr>
          </a:p>
          <a:p>
            <a:r>
              <a:rPr lang="en-GB" dirty="0"/>
              <a:t>  </a:t>
            </a:r>
          </a:p>
          <a:p>
            <a:endParaRPr lang="en-GB" dirty="0"/>
          </a:p>
          <a:p>
            <a:r>
              <a:rPr lang="en-GB" dirty="0"/>
              <a:t>Give</a:t>
            </a:r>
            <a:r>
              <a:rPr lang="en-GB" baseline="0" dirty="0"/>
              <a:t> out the self-reflection questionnaire and get them to complete section 1 on activating prior knowledge.</a:t>
            </a:r>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27</a:t>
            </a:fld>
            <a:endParaRPr lang="en-GB"/>
          </a:p>
        </p:txBody>
      </p:sp>
    </p:spTree>
    <p:extLst>
      <p:ext uri="{BB962C8B-B14F-4D97-AF65-F5344CB8AC3E}">
        <p14:creationId xmlns:p14="http://schemas.microsoft.com/office/powerpoint/2010/main" val="31033242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a:t>
            </a:r>
            <a:r>
              <a:rPr lang="en-GB" baseline="0" dirty="0"/>
              <a:t> section 1: After they have completed this section get them to reflect with a peer their strengths and something they want to concentrate on getting better on. </a:t>
            </a:r>
          </a:p>
          <a:p>
            <a:endParaRPr lang="en-GB" baseline="0" dirty="0"/>
          </a:p>
          <a:p>
            <a:r>
              <a:rPr lang="en-GB" baseline="0" dirty="0"/>
              <a:t>Ask the group if they want to feed back anything to the wider group before continuing on to the next section.</a:t>
            </a:r>
            <a:endParaRPr lang="en-GB" dirty="0"/>
          </a:p>
          <a:p>
            <a:endParaRPr lang="en-GB" dirty="0"/>
          </a:p>
          <a:p>
            <a:endParaRPr lang="en-GB" dirty="0"/>
          </a:p>
          <a:p>
            <a:pPr>
              <a:lnSpc>
                <a:spcPts val="2400"/>
              </a:lnSpc>
              <a:spcBef>
                <a:spcPts val="1800"/>
              </a:spcBef>
              <a:spcAft>
                <a:spcPts val="1200"/>
              </a:spcAft>
            </a:pPr>
            <a:r>
              <a:rPr lang="en-US" sz="1800" b="1" dirty="0">
                <a:effectLst/>
                <a:latin typeface="Times New Roman" panose="02020603050405020304" pitchFamily="18" charset="0"/>
                <a:ea typeface="Calibri Light" panose="020F0302020204030204" pitchFamily="34" charset="0"/>
              </a:rPr>
              <a:t>Step 1: Activate your prior knowledge</a:t>
            </a:r>
            <a:endParaRPr lang="en-GB" sz="1800" b="1" dirty="0">
              <a:effectLst/>
              <a:latin typeface="Times New Roman" panose="02020603050405020304" pitchFamily="18" charset="0"/>
              <a:ea typeface="Times New Roman" panose="02020603050405020304" pitchFamily="18" charset="0"/>
            </a:endParaRPr>
          </a:p>
          <a:p>
            <a:pPr>
              <a:lnSpc>
                <a:spcPts val="2400"/>
              </a:lnSpc>
            </a:pPr>
            <a:r>
              <a:rPr lang="en-US" sz="1800" dirty="0">
                <a:effectLst/>
                <a:latin typeface="Times New Roman" panose="02020603050405020304" pitchFamily="18" charset="0"/>
                <a:ea typeface="Calibri Light" panose="020F0302020204030204" pitchFamily="34" charset="0"/>
              </a:rPr>
              <a:t>We all have good days and less good days. Sometimes our minds are so busy that we find it hard to engage in anything. Pushing forward with a task without acknowledging this can waste time and be a frustrating experience. The mere fact that we attune to our bodies and think about whether we are focused on what we are doing is great for realigning ourselves. Noticing that we are motivated will increase our motivation. Alternatively, if we </a:t>
            </a:r>
            <a:r>
              <a:rPr lang="en-US" sz="1800" dirty="0" err="1">
                <a:effectLst/>
                <a:latin typeface="Times New Roman" panose="02020603050405020304" pitchFamily="18" charset="0"/>
                <a:ea typeface="Calibri Light" panose="020F0302020204030204" pitchFamily="34" charset="0"/>
              </a:rPr>
              <a:t>realise</a:t>
            </a:r>
            <a:r>
              <a:rPr lang="en-US" sz="1800" dirty="0">
                <a:effectLst/>
                <a:latin typeface="Times New Roman" panose="02020603050405020304" pitchFamily="18" charset="0"/>
                <a:ea typeface="Calibri Light" panose="020F0302020204030204" pitchFamily="34" charset="0"/>
              </a:rPr>
              <a:t> we do not want to do the task, we may talk ourselves into it. “I’ll do this for 15 minutes and then I will allow myself to do something else.” Or “I don’t really want to do this but the benefits of engaging in it will be X, Y, and Z”. Consciously </a:t>
            </a:r>
            <a:r>
              <a:rPr lang="en-US" sz="1800" dirty="0" err="1">
                <a:effectLst/>
                <a:latin typeface="Times New Roman" panose="02020603050405020304" pitchFamily="18" charset="0"/>
                <a:ea typeface="Calibri Light" panose="020F0302020204030204" pitchFamily="34" charset="0"/>
              </a:rPr>
              <a:t>recognising</a:t>
            </a:r>
            <a:r>
              <a:rPr lang="en-US" sz="1800" dirty="0">
                <a:effectLst/>
                <a:latin typeface="Times New Roman" panose="02020603050405020304" pitchFamily="18" charset="0"/>
                <a:ea typeface="Calibri Light" panose="020F0302020204030204" pitchFamily="34" charset="0"/>
              </a:rPr>
              <a:t> our learning disposition enables us to get into the learning zone.</a:t>
            </a:r>
            <a:endParaRPr lang="en-GB" sz="1800" dirty="0">
              <a:effectLst/>
              <a:latin typeface="Times New Roman" panose="02020603050405020304" pitchFamily="18" charset="0"/>
              <a:ea typeface="Times New Roman" panose="02020603050405020304" pitchFamily="18" charset="0"/>
            </a:endParaRPr>
          </a:p>
          <a:p>
            <a:pPr indent="457200">
              <a:lnSpc>
                <a:spcPts val="2400"/>
              </a:lnSpc>
            </a:pPr>
            <a:r>
              <a:rPr lang="en-US" sz="1800" dirty="0">
                <a:solidFill>
                  <a:srgbClr val="000000"/>
                </a:solidFill>
                <a:effectLst/>
                <a:latin typeface="Times New Roman" panose="02020603050405020304" pitchFamily="18" charset="0"/>
                <a:ea typeface="Calibri Light" panose="020F0302020204030204" pitchFamily="34" charset="0"/>
              </a:rPr>
              <a:t>Whenever we are starting a new task or new learning, getting the class together to initially think about what they already know will help prime and support additional learning. The discussion helps all individuals to delve into their long-term memory and remember anything related. If we are learning a new strategy, we may begin by asking what we already know about strategies. Which strategies are particularly useful? When should I use strategies? Revisiting this existing knowledge will provide a solid foundation for the new learning. We may identify certain pieces of vocabulary that perhaps we should cover before moving on. The more we can remember, the more the learner will have to draw on, and it will be easier to </a:t>
            </a:r>
            <a:r>
              <a:rPr lang="en-US" sz="1800" dirty="0" err="1">
                <a:solidFill>
                  <a:srgbClr val="000000"/>
                </a:solidFill>
                <a:effectLst/>
                <a:latin typeface="Times New Roman" panose="02020603050405020304" pitchFamily="18" charset="0"/>
                <a:ea typeface="Calibri Light" panose="020F0302020204030204" pitchFamily="34" charset="0"/>
              </a:rPr>
              <a:t>internalise</a:t>
            </a:r>
            <a:r>
              <a:rPr lang="en-US" sz="1800" dirty="0">
                <a:solidFill>
                  <a:srgbClr val="000000"/>
                </a:solidFill>
                <a:effectLst/>
                <a:latin typeface="Times New Roman" panose="02020603050405020304" pitchFamily="18" charset="0"/>
                <a:ea typeface="Calibri Light" panose="020F0302020204030204" pitchFamily="34" charset="0"/>
              </a:rPr>
              <a:t> new concepts. The teacher is the facilitator of the discussion. The teacher is the one who asks. The teacher is prompting the class, encouraging them to talk and share ideas. The better the quality of discussion, the more memories, thoughts, and ideas will be activated.</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28</a:t>
            </a:fld>
            <a:endParaRPr lang="en-GB"/>
          </a:p>
        </p:txBody>
      </p:sp>
    </p:spTree>
    <p:extLst>
      <p:ext uri="{BB962C8B-B14F-4D97-AF65-F5344CB8AC3E}">
        <p14:creationId xmlns:p14="http://schemas.microsoft.com/office/powerpoint/2010/main" val="32105542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a:t>
            </a:r>
            <a:r>
              <a:rPr lang="en-GB" baseline="0" dirty="0"/>
              <a:t> section 2: After they have completed this section get them to reflect with a peer their strengths and something they want to concentrate on getting better on. </a:t>
            </a:r>
          </a:p>
          <a:p>
            <a:endParaRPr lang="en-GB" baseline="0" dirty="0"/>
          </a:p>
          <a:p>
            <a:r>
              <a:rPr lang="en-GB" baseline="0" dirty="0"/>
              <a:t>Ask the group if they want to feed back anything to the wider group before continuing on to the next section.</a:t>
            </a:r>
            <a:endParaRPr lang="en-GB" dirty="0"/>
          </a:p>
          <a:p>
            <a:endParaRPr lang="en-GB" dirty="0"/>
          </a:p>
          <a:p>
            <a:endParaRPr lang="en-GB" dirty="0"/>
          </a:p>
          <a:p>
            <a:pPr>
              <a:lnSpc>
                <a:spcPts val="2400"/>
              </a:lnSpc>
              <a:spcBef>
                <a:spcPts val="1800"/>
              </a:spcBef>
              <a:spcAft>
                <a:spcPts val="1200"/>
              </a:spcAft>
            </a:pPr>
            <a:r>
              <a:rPr lang="en-US" sz="1800" b="1" dirty="0">
                <a:effectLst/>
                <a:latin typeface="Times New Roman" panose="02020603050405020304" pitchFamily="18" charset="0"/>
                <a:ea typeface="Calibri Light" panose="020F0302020204030204" pitchFamily="34" charset="0"/>
              </a:rPr>
              <a:t>Step 2: Explicit strategy instruction</a:t>
            </a:r>
            <a:endParaRPr lang="en-GB" sz="1800" b="1" dirty="0">
              <a:effectLst/>
              <a:latin typeface="Times New Roman" panose="02020603050405020304" pitchFamily="18" charset="0"/>
              <a:ea typeface="Times New Roman" panose="02020603050405020304" pitchFamily="18" charset="0"/>
            </a:endParaRPr>
          </a:p>
          <a:p>
            <a:pPr>
              <a:lnSpc>
                <a:spcPts val="2400"/>
              </a:lnSpc>
            </a:pPr>
            <a:r>
              <a:rPr lang="en-US" sz="1800" dirty="0">
                <a:effectLst/>
                <a:latin typeface="Times New Roman" panose="02020603050405020304" pitchFamily="18" charset="0"/>
                <a:ea typeface="Calibri Light" panose="020F0302020204030204" pitchFamily="34" charset="0"/>
              </a:rPr>
              <a:t>Within this stage, the teacher will lead a discussion about the new strategy that they are introducing. They will name the strategy and discuss why it might be a useful strategy and when it could be used.</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29</a:t>
            </a:fld>
            <a:endParaRPr lang="en-GB"/>
          </a:p>
        </p:txBody>
      </p:sp>
    </p:spTree>
    <p:extLst>
      <p:ext uri="{BB962C8B-B14F-4D97-AF65-F5344CB8AC3E}">
        <p14:creationId xmlns:p14="http://schemas.microsoft.com/office/powerpoint/2010/main" val="6499290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a:t>
            </a:r>
            <a:r>
              <a:rPr lang="en-GB" baseline="0" dirty="0"/>
              <a:t> section 3: After they have completed this section get them to reflect with a peer their strengths and something they want to concentrate on getting better on. </a:t>
            </a:r>
          </a:p>
          <a:p>
            <a:endParaRPr lang="en-GB" baseline="0" dirty="0"/>
          </a:p>
          <a:p>
            <a:r>
              <a:rPr lang="en-GB" baseline="0" dirty="0"/>
              <a:t>Ask the group if they want to feed back anything to the wider group before continuing on to the next section.</a:t>
            </a:r>
            <a:endParaRPr lang="en-GB" dirty="0"/>
          </a:p>
          <a:p>
            <a:endParaRPr lang="en-GB" dirty="0"/>
          </a:p>
          <a:p>
            <a:pPr>
              <a:lnSpc>
                <a:spcPts val="2400"/>
              </a:lnSpc>
              <a:spcBef>
                <a:spcPts val="1800"/>
              </a:spcBef>
              <a:spcAft>
                <a:spcPts val="1200"/>
              </a:spcAft>
            </a:pPr>
            <a:r>
              <a:rPr lang="en-US" sz="1800" b="1" dirty="0">
                <a:effectLst/>
                <a:latin typeface="Times New Roman" panose="02020603050405020304" pitchFamily="18" charset="0"/>
                <a:ea typeface="Calibri Light" panose="020F0302020204030204" pitchFamily="34" charset="0"/>
              </a:rPr>
              <a:t>Step 3: Modelling of a learning strategy</a:t>
            </a:r>
            <a:endParaRPr lang="en-GB" sz="1800" b="1" dirty="0">
              <a:effectLst/>
              <a:latin typeface="Times New Roman" panose="02020603050405020304" pitchFamily="18" charset="0"/>
              <a:ea typeface="Times New Roman" panose="02020603050405020304" pitchFamily="18" charset="0"/>
            </a:endParaRPr>
          </a:p>
          <a:p>
            <a:pPr>
              <a:lnSpc>
                <a:spcPts val="2400"/>
              </a:lnSpc>
            </a:pPr>
            <a:r>
              <a:rPr lang="en-US" sz="1800" dirty="0">
                <a:effectLst/>
                <a:latin typeface="Times New Roman" panose="02020603050405020304" pitchFamily="18" charset="0"/>
                <a:ea typeface="Calibri Light" panose="020F0302020204030204" pitchFamily="34" charset="0"/>
              </a:rPr>
              <a:t>Within this stage, the teacher is showing or modelling to the students how to apply the strategy. The teacher may have a book that they read aloud. The teacher will stop throughout the reading the say to the class what she is thinking. The technique “think aloud” is very useful here and is where the teacher </a:t>
            </a:r>
            <a:r>
              <a:rPr lang="en-US" sz="1800" dirty="0" err="1">
                <a:effectLst/>
                <a:latin typeface="Times New Roman" panose="02020603050405020304" pitchFamily="18" charset="0"/>
                <a:ea typeface="Calibri Light" panose="020F0302020204030204" pitchFamily="34" charset="0"/>
              </a:rPr>
              <a:t>verbalises</a:t>
            </a:r>
            <a:r>
              <a:rPr lang="en-US" sz="1800" dirty="0">
                <a:effectLst/>
                <a:latin typeface="Times New Roman" panose="02020603050405020304" pitchFamily="18" charset="0"/>
                <a:ea typeface="Calibri Light" panose="020F0302020204030204" pitchFamily="34" charset="0"/>
              </a:rPr>
              <a:t> to the class what she is thinking to ensure that the process is as transparent as possible (</a:t>
            </a:r>
            <a:r>
              <a:rPr lang="en-US" sz="1800" dirty="0">
                <a:effectLst/>
                <a:latin typeface="Times New Roman" panose="02020603050405020304" pitchFamily="18" charset="0"/>
                <a:ea typeface="Times New Roman" panose="02020603050405020304" pitchFamily="18" charset="0"/>
              </a:rPr>
              <a:t>Bereiter &amp; Bird, 1985)</a:t>
            </a:r>
            <a:r>
              <a:rPr lang="en-US" sz="1800" dirty="0">
                <a:effectLst/>
                <a:latin typeface="Times New Roman" panose="02020603050405020304" pitchFamily="18" charset="0"/>
                <a:ea typeface="Calibri Light" panose="020F0302020204030204" pitchFamily="34" charset="0"/>
              </a:rPr>
              <a:t>. In so doing, this overt approach to the use of a controlled mental process is revealed so that learners can gradually use it automatically. The teacher will recount to the class what thoughts, feelings, expectations, or questions the text raises for them. It will be necessary to repeat this process several times for any new strategy that is being introduced. The transfer of the skill is gradual and modelling a “think aloud” process once will be inadequate in equipping children to systematically use the approach themselves. It is recommended that the think aloud process be demonstrated at least six times for each strategy before this type of scaffolding is withdrawn.</a:t>
            </a:r>
            <a:endParaRPr lang="en-GB" sz="1800" dirty="0">
              <a:effectLst/>
              <a:latin typeface="Times New Roman" panose="02020603050405020304" pitchFamily="18" charset="0"/>
              <a:ea typeface="Times New Roman" panose="02020603050405020304" pitchFamily="18" charset="0"/>
            </a:endParaRPr>
          </a:p>
          <a:p>
            <a:pPr indent="457200">
              <a:lnSpc>
                <a:spcPts val="2400"/>
              </a:lnSpc>
            </a:pPr>
            <a:r>
              <a:rPr lang="en-US" sz="1800" dirty="0">
                <a:solidFill>
                  <a:srgbClr val="000000"/>
                </a:solidFill>
                <a:effectLst/>
                <a:latin typeface="Times New Roman" panose="02020603050405020304" pitchFamily="18" charset="0"/>
                <a:ea typeface="Calibri Light" panose="020F0302020204030204" pitchFamily="34" charset="0"/>
              </a:rPr>
              <a:t>Once the learners are familiar with the use of “think </a:t>
            </a:r>
            <a:r>
              <a:rPr lang="en-US" sz="1800" dirty="0" err="1">
                <a:solidFill>
                  <a:srgbClr val="000000"/>
                </a:solidFill>
                <a:effectLst/>
                <a:latin typeface="Times New Roman" panose="02020603050405020304" pitchFamily="18" charset="0"/>
                <a:ea typeface="Calibri Light" panose="020F0302020204030204" pitchFamily="34" charset="0"/>
              </a:rPr>
              <a:t>alouds</a:t>
            </a:r>
            <a:r>
              <a:rPr lang="en-US" sz="1800" dirty="0">
                <a:solidFill>
                  <a:srgbClr val="000000"/>
                </a:solidFill>
                <a:effectLst/>
                <a:latin typeface="Times New Roman" panose="02020603050405020304" pitchFamily="18" charset="0"/>
                <a:ea typeface="Calibri Light" panose="020F0302020204030204" pitchFamily="34" charset="0"/>
              </a:rPr>
              <a:t>”, they could be asked to model to the teacher what they are thinking as they read, thereby providing a valuable formative assessment that can shape future instruction. A well-prepared teacher will be familiar with the text they are planning to read to the class, will have identified whether it lends itself to the strategy that they are teaching, will have planned when they are going to stop for demonstration of the “think aloud” process, and will have some ideas to develop a discussion about the strategy’s usefulness.</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30</a:t>
            </a:fld>
            <a:endParaRPr lang="en-GB"/>
          </a:p>
        </p:txBody>
      </p:sp>
    </p:spTree>
    <p:extLst>
      <p:ext uri="{BB962C8B-B14F-4D97-AF65-F5344CB8AC3E}">
        <p14:creationId xmlns:p14="http://schemas.microsoft.com/office/powerpoint/2010/main" val="1907274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a:t>
            </a:r>
            <a:r>
              <a:rPr lang="en-GB" baseline="0" dirty="0"/>
              <a:t> section 4: After they have completed this section get them to reflect with a peer their strengths and something they want to concentrate on getting better on. </a:t>
            </a:r>
          </a:p>
          <a:p>
            <a:endParaRPr lang="en-GB" baseline="0" dirty="0"/>
          </a:p>
          <a:p>
            <a:r>
              <a:rPr lang="en-GB" baseline="0" dirty="0"/>
              <a:t>Ask the group if they want to feed back anything to the wider group before continuing on to the next section.</a:t>
            </a:r>
            <a:endParaRPr lang="en-GB" dirty="0"/>
          </a:p>
          <a:p>
            <a:endParaRPr lang="en-GB" dirty="0"/>
          </a:p>
          <a:p>
            <a:pPr>
              <a:lnSpc>
                <a:spcPts val="2400"/>
              </a:lnSpc>
              <a:spcBef>
                <a:spcPts val="1800"/>
              </a:spcBef>
              <a:spcAft>
                <a:spcPts val="1200"/>
              </a:spcAft>
            </a:pPr>
            <a:r>
              <a:rPr lang="en-US" sz="1800" b="1" dirty="0">
                <a:effectLst/>
                <a:latin typeface="Times New Roman" panose="02020603050405020304" pitchFamily="18" charset="0"/>
                <a:ea typeface="Calibri Light" panose="020F0302020204030204" pitchFamily="34" charset="0"/>
              </a:rPr>
              <a:t>Step 4: </a:t>
            </a:r>
            <a:r>
              <a:rPr lang="en-US" sz="1800" b="1" dirty="0" err="1">
                <a:effectLst/>
                <a:latin typeface="Times New Roman" panose="02020603050405020304" pitchFamily="18" charset="0"/>
                <a:ea typeface="Calibri Light" panose="020F0302020204030204" pitchFamily="34" charset="0"/>
              </a:rPr>
              <a:t>Memorising</a:t>
            </a:r>
            <a:r>
              <a:rPr lang="en-US" sz="1800" b="1" dirty="0">
                <a:effectLst/>
                <a:latin typeface="Times New Roman" panose="02020603050405020304" pitchFamily="18" charset="0"/>
                <a:ea typeface="Calibri Light" panose="020F0302020204030204" pitchFamily="34" charset="0"/>
              </a:rPr>
              <a:t> the strategy</a:t>
            </a:r>
            <a:endParaRPr lang="en-GB" sz="1800" b="1" dirty="0">
              <a:effectLst/>
              <a:latin typeface="Times New Roman" panose="02020603050405020304" pitchFamily="18" charset="0"/>
              <a:ea typeface="Times New Roman" panose="02020603050405020304" pitchFamily="18" charset="0"/>
            </a:endParaRPr>
          </a:p>
          <a:p>
            <a:pPr>
              <a:lnSpc>
                <a:spcPts val="2400"/>
              </a:lnSpc>
            </a:pPr>
            <a:r>
              <a:rPr lang="en-US" sz="1800" dirty="0">
                <a:effectLst/>
                <a:latin typeface="Times New Roman" panose="02020603050405020304" pitchFamily="18" charset="0"/>
                <a:ea typeface="Calibri Light" panose="020F0302020204030204" pitchFamily="34" charset="0"/>
              </a:rPr>
              <a:t>Here, the teacher is doing what they can to support the transmission of the new strategy from short-term memory to long-term memory. They may provide some visual tools as reminders. These can be in the form of anchor charts (see Figure 7.5) and lists of strategies. These visual tools have the greatest impact when the children have designed and created them for themselves. The teacher will facilitate discussion to see whether the learners are really grasping how to use the strategy and the benefits of doing so. It is also helpful to discuss when this strategy might be more or less useful than other strategies that they have previously learned. Continue to encourage children to be conscious of the narrative of their thinking by hearing a voice “reading aloud” in their heads. In order to make the use of the strategy even more evident, ascribe a hand gesture to the strategy and boost strategy awareness by doing the hand gesture in tandem with the strategy use </a:t>
            </a:r>
            <a:r>
              <a:rPr lang="en-US" sz="1800" dirty="0">
                <a:solidFill>
                  <a:srgbClr val="404040"/>
                </a:solidFill>
                <a:effectLst/>
                <a:latin typeface="Times New Roman" panose="02020603050405020304" pitchFamily="18" charset="0"/>
                <a:ea typeface="Calibri Light" panose="020F0302020204030204" pitchFamily="34" charset="0"/>
              </a:rPr>
              <a:t>(Raphael &amp; Au, 2005; </a:t>
            </a:r>
            <a:r>
              <a:rPr lang="en-US" sz="1800" dirty="0">
                <a:effectLst/>
                <a:latin typeface="Times New Roman" panose="02020603050405020304" pitchFamily="18" charset="0"/>
                <a:ea typeface="Times New Roman" panose="02020603050405020304" pitchFamily="18" charset="0"/>
              </a:rPr>
              <a:t>Parrish, 2010; Courtney &amp; Gleeson, 2010; </a:t>
            </a:r>
            <a:r>
              <a:rPr lang="en-US" sz="1800" dirty="0">
                <a:solidFill>
                  <a:srgbClr val="404040"/>
                </a:solidFill>
                <a:effectLst/>
                <a:latin typeface="Times New Roman" panose="02020603050405020304" pitchFamily="18" charset="0"/>
                <a:ea typeface="Calibri Light" panose="020F0302020204030204" pitchFamily="34" charset="0"/>
              </a:rPr>
              <a:t>Baker, </a:t>
            </a:r>
            <a:r>
              <a:rPr lang="en-US" sz="1800" dirty="0" err="1">
                <a:solidFill>
                  <a:srgbClr val="404040"/>
                </a:solidFill>
                <a:effectLst/>
                <a:latin typeface="Times New Roman" panose="02020603050405020304" pitchFamily="18" charset="0"/>
                <a:ea typeface="Calibri Light" panose="020F0302020204030204" pitchFamily="34" charset="0"/>
              </a:rPr>
              <a:t>Zeliger</a:t>
            </a:r>
            <a:r>
              <a:rPr lang="en-US" sz="1800" dirty="0">
                <a:solidFill>
                  <a:srgbClr val="404040"/>
                </a:solidFill>
                <a:effectLst/>
                <a:latin typeface="Times New Roman" panose="02020603050405020304" pitchFamily="18" charset="0"/>
                <a:ea typeface="Calibri Light" panose="020F0302020204030204" pitchFamily="34" charset="0"/>
              </a:rPr>
              <a:t>-Kandasamy, &amp; </a:t>
            </a:r>
            <a:r>
              <a:rPr lang="en-US" sz="1800" dirty="0" err="1">
                <a:solidFill>
                  <a:srgbClr val="404040"/>
                </a:solidFill>
                <a:effectLst/>
                <a:latin typeface="Times New Roman" panose="02020603050405020304" pitchFamily="18" charset="0"/>
                <a:ea typeface="Calibri Light" panose="020F0302020204030204" pitchFamily="34" charset="0"/>
              </a:rPr>
              <a:t>DeWyngaert</a:t>
            </a:r>
            <a:r>
              <a:rPr lang="en-US" sz="1800" dirty="0">
                <a:solidFill>
                  <a:srgbClr val="404040"/>
                </a:solidFill>
                <a:effectLst/>
                <a:latin typeface="Times New Roman" panose="02020603050405020304" pitchFamily="18" charset="0"/>
                <a:ea typeface="Calibri Light" panose="020F0302020204030204" pitchFamily="34" charset="0"/>
              </a:rPr>
              <a:t>, 2014)</a:t>
            </a:r>
            <a:r>
              <a:rPr lang="en-US" sz="1800" dirty="0">
                <a:effectLst/>
                <a:latin typeface="Times New Roman" panose="02020603050405020304" pitchFamily="18" charset="0"/>
                <a:ea typeface="Calibri Light" panose="020F0302020204030204" pitchFamily="34" charset="0"/>
              </a:rPr>
              <a:t>. Children are more empowered to learn when the learning is </a:t>
            </a:r>
            <a:r>
              <a:rPr lang="en-US" sz="1800" dirty="0" err="1">
                <a:effectLst/>
                <a:latin typeface="Times New Roman" panose="02020603050405020304" pitchFamily="18" charset="0"/>
                <a:ea typeface="Calibri Light" panose="020F0302020204030204" pitchFamily="34" charset="0"/>
              </a:rPr>
              <a:t>personalised</a:t>
            </a:r>
            <a:r>
              <a:rPr lang="en-US" sz="1800" dirty="0">
                <a:effectLst/>
                <a:latin typeface="Times New Roman" panose="02020603050405020304" pitchFamily="18" charset="0"/>
                <a:ea typeface="Calibri Light" panose="020F0302020204030204" pitchFamily="34" charset="0"/>
              </a:rPr>
              <a:t> to them and therefore it is better to get the pupils to decide what the hand gesture should be. Take photographs of the children doing the hand gesture and display them. All humans have a memory bias for material that can be processed with a reference to the self. For example, putting a word in a sentence regarding the individual increases spelling accuracy by 20%.</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31</a:t>
            </a:fld>
            <a:endParaRPr lang="en-GB"/>
          </a:p>
        </p:txBody>
      </p:sp>
    </p:spTree>
    <p:extLst>
      <p:ext uri="{BB962C8B-B14F-4D97-AF65-F5344CB8AC3E}">
        <p14:creationId xmlns:p14="http://schemas.microsoft.com/office/powerpoint/2010/main" val="28503756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a:t>
            </a:r>
            <a:r>
              <a:rPr lang="en-GB" baseline="0" dirty="0"/>
              <a:t> section 5: After they have completed this section get them to reflect with a peer their strengths and something they want to concentrate on getting better on. </a:t>
            </a:r>
          </a:p>
          <a:p>
            <a:endParaRPr lang="en-GB" baseline="0" dirty="0"/>
          </a:p>
          <a:p>
            <a:r>
              <a:rPr lang="en-GB" baseline="0" dirty="0"/>
              <a:t>Ask the group if they want to feed back anything to the wider group before continuing on to the next section.</a:t>
            </a:r>
            <a:endParaRPr lang="en-GB" dirty="0"/>
          </a:p>
          <a:p>
            <a:endParaRPr lang="en-GB" dirty="0"/>
          </a:p>
          <a:p>
            <a:pPr>
              <a:lnSpc>
                <a:spcPts val="2400"/>
              </a:lnSpc>
              <a:spcBef>
                <a:spcPts val="1800"/>
              </a:spcBef>
              <a:spcAft>
                <a:spcPts val="1200"/>
              </a:spcAft>
            </a:pPr>
            <a:r>
              <a:rPr lang="en-US" sz="1800" b="1" dirty="0">
                <a:effectLst/>
                <a:latin typeface="Times New Roman" panose="02020603050405020304" pitchFamily="18" charset="0"/>
                <a:ea typeface="Calibri Light" panose="020F0302020204030204" pitchFamily="34" charset="0"/>
              </a:rPr>
              <a:t>Step 5: Guided practice</a:t>
            </a:r>
            <a:endParaRPr lang="en-GB" sz="1800" b="1" dirty="0">
              <a:effectLst/>
              <a:latin typeface="Times New Roman" panose="02020603050405020304" pitchFamily="18" charset="0"/>
              <a:ea typeface="Times New Roman" panose="02020603050405020304" pitchFamily="18" charset="0"/>
            </a:endParaRPr>
          </a:p>
          <a:p>
            <a:pPr>
              <a:lnSpc>
                <a:spcPts val="2400"/>
              </a:lnSpc>
            </a:pPr>
            <a:r>
              <a:rPr lang="en-US" sz="1800" dirty="0">
                <a:effectLst/>
                <a:latin typeface="Times New Roman" panose="02020603050405020304" pitchFamily="18" charset="0"/>
                <a:ea typeface="Calibri Light" panose="020F0302020204030204" pitchFamily="34" charset="0"/>
              </a:rPr>
              <a:t>Within a crammed curriculum, the temptation could be to move on to a different strategy. However, without giving the learners sufficient time to </a:t>
            </a:r>
            <a:r>
              <a:rPr lang="en-US" sz="1800" dirty="0" err="1">
                <a:effectLst/>
                <a:latin typeface="Times New Roman" panose="02020603050405020304" pitchFamily="18" charset="0"/>
                <a:ea typeface="Calibri Light" panose="020F0302020204030204" pitchFamily="34" charset="0"/>
              </a:rPr>
              <a:t>practise</a:t>
            </a:r>
            <a:r>
              <a:rPr lang="en-US" sz="1800" dirty="0">
                <a:effectLst/>
                <a:latin typeface="Times New Roman" panose="02020603050405020304" pitchFamily="18" charset="0"/>
                <a:ea typeface="Calibri Light" panose="020F0302020204030204" pitchFamily="34" charset="0"/>
              </a:rPr>
              <a:t>, the use of the strategy could undo some of the hard work done. Guiding children as they </a:t>
            </a:r>
            <a:r>
              <a:rPr lang="en-US" sz="1800" dirty="0" err="1">
                <a:effectLst/>
                <a:latin typeface="Times New Roman" panose="02020603050405020304" pitchFamily="18" charset="0"/>
                <a:ea typeface="Calibri Light" panose="020F0302020204030204" pitchFamily="34" charset="0"/>
              </a:rPr>
              <a:t>practise</a:t>
            </a:r>
            <a:r>
              <a:rPr lang="en-US" sz="1800" dirty="0">
                <a:effectLst/>
                <a:latin typeface="Times New Roman" panose="02020603050405020304" pitchFamily="18" charset="0"/>
                <a:ea typeface="Calibri Light" panose="020F0302020204030204" pitchFamily="34" charset="0"/>
              </a:rPr>
              <a:t> using the strategy will build confidence and also help them decide for themselves when it is the best time to use what strategy. There is still a role for the teacher, assisting and guiding where necessary. It is like learning to ride a bike. Initially, the learner needs a lot of support, but eventually they will be able to stay fairly steady. However, unless this period is followed with opportunities to ride a bike, it is unlikely the learner will have sufficient skill and confidence to be considered a bike rider. Also, many car drivers believe it is only after having passed your driving test that you really learn the skill. It is the practice of driving that makes you develop the skill of driving – not getting your license.</a:t>
            </a:r>
            <a:endParaRPr lang="en-GB" sz="1800" dirty="0">
              <a:effectLst/>
              <a:latin typeface="Times New Roman" panose="02020603050405020304" pitchFamily="18" charset="0"/>
              <a:ea typeface="Times New Roman" panose="02020603050405020304" pitchFamily="18" charset="0"/>
            </a:endParaRPr>
          </a:p>
          <a:p>
            <a:pPr indent="457200">
              <a:lnSpc>
                <a:spcPts val="2400"/>
              </a:lnSpc>
            </a:pPr>
            <a:r>
              <a:rPr lang="en-US" sz="1800" dirty="0">
                <a:solidFill>
                  <a:srgbClr val="000000"/>
                </a:solidFill>
                <a:effectLst/>
                <a:latin typeface="Times New Roman" panose="02020603050405020304" pitchFamily="18" charset="0"/>
                <a:ea typeface="Calibri Light" panose="020F0302020204030204" pitchFamily="34" charset="0"/>
              </a:rPr>
              <a:t>Engaging with the learners and encouraging quality discussion enables depth of understanding and increases their ability to use the strategy co-dependently before independently. Allow time for peer discussions (</a:t>
            </a:r>
            <a:r>
              <a:rPr lang="en-US" sz="1800" dirty="0">
                <a:effectLst/>
                <a:latin typeface="Times New Roman" panose="02020603050405020304" pitchFamily="18" charset="0"/>
                <a:ea typeface="Times New Roman" panose="02020603050405020304" pitchFamily="18" charset="0"/>
              </a:rPr>
              <a:t>Davies, Jindal – Snape, Collier, Digby, Hay, &amp; Howe, 2013)</a:t>
            </a:r>
            <a:r>
              <a:rPr lang="en-US" sz="1800" dirty="0">
                <a:solidFill>
                  <a:srgbClr val="000000"/>
                </a:solidFill>
                <a:effectLst/>
                <a:latin typeface="Times New Roman" panose="02020603050405020304" pitchFamily="18" charset="0"/>
                <a:ea typeface="Calibri Light" panose="020F0302020204030204" pitchFamily="34" charset="0"/>
              </a:rPr>
              <a:t>. When children are asked to take part in quality discussion, teachers often believe that they can go off topic. Therefore, do not expect all children to know how to have productive discussions. This is another skill that may need to be taught. To avoid this, provide clear guidance on what should be discussed and model how this guidance can be used.</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32</a:t>
            </a:fld>
            <a:endParaRPr lang="en-GB"/>
          </a:p>
        </p:txBody>
      </p:sp>
    </p:spTree>
    <p:extLst>
      <p:ext uri="{BB962C8B-B14F-4D97-AF65-F5344CB8AC3E}">
        <p14:creationId xmlns:p14="http://schemas.microsoft.com/office/powerpoint/2010/main" val="529753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a:t>
            </a:r>
            <a:r>
              <a:rPr lang="en-GB" baseline="0" dirty="0"/>
              <a:t>sections 6 and 7: After they have completed this section get them to reflect with a peer their strengths and something they want to concentrate on getting better on. </a:t>
            </a:r>
          </a:p>
          <a:p>
            <a:endParaRPr lang="en-GB" baseline="0" dirty="0"/>
          </a:p>
          <a:p>
            <a:r>
              <a:rPr lang="en-GB" baseline="0" dirty="0"/>
              <a:t>Ask the group if they want to feed back anything to the wider group before continuing on to the next section.</a:t>
            </a:r>
            <a:endParaRPr lang="en-GB" dirty="0"/>
          </a:p>
          <a:p>
            <a:endParaRPr lang="en-GB" dirty="0"/>
          </a:p>
          <a:p>
            <a:endParaRPr lang="en-GB" dirty="0"/>
          </a:p>
          <a:p>
            <a:r>
              <a:rPr lang="en-GB" dirty="0"/>
              <a:t>This task should help inform their own personal action plan</a:t>
            </a:r>
          </a:p>
          <a:p>
            <a:endParaRPr lang="en-GB" dirty="0"/>
          </a:p>
          <a:p>
            <a:pPr>
              <a:lnSpc>
                <a:spcPts val="2400"/>
              </a:lnSpc>
              <a:spcBef>
                <a:spcPts val="1800"/>
              </a:spcBef>
              <a:spcAft>
                <a:spcPts val="1200"/>
              </a:spcAft>
            </a:pPr>
            <a:r>
              <a:rPr lang="en-US" sz="1800" b="1" dirty="0">
                <a:effectLst/>
                <a:latin typeface="Times New Roman" panose="02020603050405020304" pitchFamily="18" charset="0"/>
                <a:ea typeface="Calibri Light" panose="020F0302020204030204" pitchFamily="34" charset="0"/>
              </a:rPr>
              <a:t>Step 6: Independent practice</a:t>
            </a:r>
            <a:endParaRPr lang="en-GB" sz="1800" b="1" dirty="0">
              <a:effectLst/>
              <a:latin typeface="Times New Roman" panose="02020603050405020304" pitchFamily="18" charset="0"/>
              <a:ea typeface="Times New Roman" panose="02020603050405020304" pitchFamily="18" charset="0"/>
            </a:endParaRPr>
          </a:p>
          <a:p>
            <a:pPr>
              <a:lnSpc>
                <a:spcPts val="2400"/>
              </a:lnSpc>
            </a:pPr>
            <a:r>
              <a:rPr lang="en-US" sz="1800" dirty="0">
                <a:effectLst/>
                <a:latin typeface="Times New Roman" panose="02020603050405020304" pitchFamily="18" charset="0"/>
                <a:ea typeface="Calibri Light" panose="020F0302020204030204" pitchFamily="34" charset="0"/>
              </a:rPr>
              <a:t>Here, the teacher has created an autonomous learner. All the scaffolding support has enabled them to know what strategies should be used when and how. They have a knowledge of themselves as learners and are conscious of the task and the process of learning. Again, the learner needs the opportunity to use the strategy independently.</a:t>
            </a:r>
            <a:endParaRPr lang="en-GB" sz="1800" dirty="0">
              <a:effectLst/>
              <a:latin typeface="Times New Roman" panose="02020603050405020304" pitchFamily="18" charset="0"/>
              <a:ea typeface="Times New Roman" panose="02020603050405020304" pitchFamily="18" charset="0"/>
            </a:endParaRPr>
          </a:p>
          <a:p>
            <a:pPr>
              <a:lnSpc>
                <a:spcPts val="2400"/>
              </a:lnSpc>
              <a:spcBef>
                <a:spcPts val="1800"/>
              </a:spcBef>
              <a:spcAft>
                <a:spcPts val="1200"/>
              </a:spcAft>
            </a:pPr>
            <a:r>
              <a:rPr lang="en-US" sz="1800" b="1" dirty="0">
                <a:effectLst/>
                <a:latin typeface="Times New Roman" panose="02020603050405020304" pitchFamily="18" charset="0"/>
                <a:ea typeface="Calibri Light" panose="020F0302020204030204" pitchFamily="34" charset="0"/>
              </a:rPr>
              <a:t>Step 7: Structured reflection</a:t>
            </a:r>
            <a:endParaRPr lang="en-GB" sz="1800" b="1" dirty="0">
              <a:effectLst/>
              <a:latin typeface="Times New Roman" panose="02020603050405020304" pitchFamily="18" charset="0"/>
              <a:ea typeface="Times New Roman" panose="02020603050405020304" pitchFamily="18" charset="0"/>
            </a:endParaRPr>
          </a:p>
          <a:p>
            <a:pPr>
              <a:lnSpc>
                <a:spcPts val="2400"/>
              </a:lnSpc>
            </a:pPr>
            <a:r>
              <a:rPr lang="en-US" sz="1800" dirty="0">
                <a:effectLst/>
                <a:latin typeface="Times New Roman" panose="02020603050405020304" pitchFamily="18" charset="0"/>
                <a:ea typeface="Calibri Light" panose="020F0302020204030204" pitchFamily="34" charset="0"/>
              </a:rPr>
              <a:t>Unfortunately, few students will stop and reflect on their learning unless encouraged to do so. Questions or quizzes could encourage children to think about how and when they have used strategies and what ones may be more successful in the future for different tasks. This develops the individual’s knowledge of themselves as learners and promotes their more general metacognitive skills (</a:t>
            </a:r>
            <a:r>
              <a:rPr lang="en-US" sz="1800" dirty="0">
                <a:effectLst/>
                <a:latin typeface="Times New Roman" panose="02020603050405020304" pitchFamily="18" charset="0"/>
                <a:ea typeface="Times New Roman" panose="02020603050405020304" pitchFamily="18" charset="0"/>
              </a:rPr>
              <a:t>Moir, Boyle, &amp; </a:t>
            </a:r>
            <a:r>
              <a:rPr lang="en-US" sz="1800" dirty="0" err="1">
                <a:effectLst/>
                <a:latin typeface="Times New Roman" panose="02020603050405020304" pitchFamily="18" charset="0"/>
                <a:ea typeface="Times New Roman" panose="02020603050405020304" pitchFamily="18" charset="0"/>
              </a:rPr>
              <a:t>Woolfson</a:t>
            </a:r>
            <a:r>
              <a:rPr lang="en-US" sz="1800" dirty="0">
                <a:effectLst/>
                <a:latin typeface="Times New Roman" panose="02020603050405020304" pitchFamily="18" charset="0"/>
                <a:ea typeface="Times New Roman" panose="02020603050405020304" pitchFamily="18" charset="0"/>
              </a:rPr>
              <a:t>, 2020)</a:t>
            </a:r>
            <a:r>
              <a:rPr lang="en-US" sz="1800" dirty="0">
                <a:effectLst/>
                <a:latin typeface="Times New Roman" panose="02020603050405020304" pitchFamily="18" charset="0"/>
                <a:ea typeface="Calibri Light" panose="020F0302020204030204" pitchFamily="34" charset="0"/>
              </a:rPr>
              <a:t>.</a:t>
            </a:r>
            <a:endParaRPr lang="en-GB" sz="1800" dirty="0">
              <a:effectLst/>
              <a:latin typeface="Times New Roman" panose="02020603050405020304" pitchFamily="18" charset="0"/>
              <a:ea typeface="Times New Roman" panose="02020603050405020304" pitchFamily="18" charset="0"/>
            </a:endParaRPr>
          </a:p>
          <a:p>
            <a:pPr algn="ctr">
              <a:lnSpc>
                <a:spcPts val="2400"/>
              </a:lnSpc>
              <a:spcBef>
                <a:spcPts val="2400"/>
              </a:spcBef>
              <a:spcAft>
                <a:spcPts val="1800"/>
              </a:spcAft>
            </a:pPr>
            <a:r>
              <a:rPr lang="en-US" sz="1800" b="1" dirty="0">
                <a:effectLst/>
                <a:latin typeface="Times New Roman" panose="02020603050405020304" pitchFamily="18" charset="0"/>
                <a:ea typeface="Calibri Light" panose="020F0302020204030204" pitchFamily="34" charset="0"/>
              </a:rPr>
              <a:t>The transfer</a:t>
            </a:r>
            <a:endParaRPr lang="en-GB" sz="1800" b="1" dirty="0">
              <a:effectLst/>
              <a:latin typeface="Times New Roman" panose="02020603050405020304" pitchFamily="18" charset="0"/>
              <a:ea typeface="Times New Roman" panose="02020603050405020304" pitchFamily="18" charset="0"/>
            </a:endParaRPr>
          </a:p>
          <a:p>
            <a:pPr>
              <a:lnSpc>
                <a:spcPts val="2400"/>
              </a:lnSpc>
            </a:pPr>
            <a:r>
              <a:rPr lang="en-US" sz="1800" dirty="0">
                <a:effectLst/>
                <a:latin typeface="Times New Roman" panose="02020603050405020304" pitchFamily="18" charset="0"/>
                <a:ea typeface="Calibri Light" panose="020F0302020204030204" pitchFamily="34" charset="0"/>
              </a:rPr>
              <a:t>Although this is considered step 7, the reflective skills are essentially what makes a strategy a metacognitive strategy and therefore the whole 7 step process requires reflective thought throughout.</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33</a:t>
            </a:fld>
            <a:endParaRPr lang="en-GB"/>
          </a:p>
        </p:txBody>
      </p:sp>
    </p:spTree>
    <p:extLst>
      <p:ext uri="{BB962C8B-B14F-4D97-AF65-F5344CB8AC3E}">
        <p14:creationId xmlns:p14="http://schemas.microsoft.com/office/powerpoint/2010/main" val="2151771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34</a:t>
            </a:fld>
            <a:endParaRPr lang="en-GB"/>
          </a:p>
        </p:txBody>
      </p:sp>
    </p:spTree>
    <p:extLst>
      <p:ext uri="{BB962C8B-B14F-4D97-AF65-F5344CB8AC3E}">
        <p14:creationId xmlns:p14="http://schemas.microsoft.com/office/powerpoint/2010/main" val="4029331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examples of metacogntive skills- you can say that these continue</a:t>
            </a:r>
            <a:r>
              <a:rPr lang="en-GB" baseline="0" dirty="0"/>
              <a:t> to be redefined be people much smarter than us. The difference between a cognitive skill and a metacognitive skills is how you reflect on your use of it- whether you are concentrating upon the process.</a:t>
            </a:r>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9C389AF0-22C0-422D-887D-66CDBA986AAB}" type="slidenum">
              <a:rPr lang="en-GB" smtClean="0"/>
              <a:t>35</a:t>
            </a:fld>
            <a:endParaRPr lang="en-GB"/>
          </a:p>
        </p:txBody>
      </p:sp>
    </p:spTree>
    <p:extLst>
      <p:ext uri="{BB962C8B-B14F-4D97-AF65-F5344CB8AC3E}">
        <p14:creationId xmlns:p14="http://schemas.microsoft.com/office/powerpoint/2010/main" val="2152648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To get going: ice breaker</a:t>
            </a:r>
          </a:p>
        </p:txBody>
      </p:sp>
      <p:sp>
        <p:nvSpPr>
          <p:cNvPr id="4" name="Date Placeholder 3"/>
          <p:cNvSpPr>
            <a:spLocks noGrp="1"/>
          </p:cNvSpPr>
          <p:nvPr>
            <p:ph type="dt" idx="10"/>
          </p:nvPr>
        </p:nvSpPr>
        <p:spPr/>
        <p:txBody>
          <a:bodyPr/>
          <a:lstStyle/>
          <a:p>
            <a:pPr>
              <a:defRPr/>
            </a:pPr>
            <a:fld id="{4ADA2876-A268-407E-B87B-A6F85C7D962B}" type="datetime1">
              <a:rPr lang="en-GB" smtClean="0"/>
              <a:t>13/08/2026</a:t>
            </a:fld>
            <a:endParaRPr lang="en-GB"/>
          </a:p>
        </p:txBody>
      </p:sp>
      <p:sp>
        <p:nvSpPr>
          <p:cNvPr id="5" name="Footer Placeholder 4"/>
          <p:cNvSpPr>
            <a:spLocks noGrp="1"/>
          </p:cNvSpPr>
          <p:nvPr>
            <p:ph type="ftr" sz="quarter" idx="11"/>
          </p:nvPr>
        </p:nvSpPr>
        <p:spPr/>
        <p:txBody>
          <a:bodyPr/>
          <a:lstStyle/>
          <a:p>
            <a:pPr>
              <a:defRPr/>
            </a:pPr>
            <a:r>
              <a:rPr lang="en-GB"/>
              <a:t>Educational Psychology Service</a:t>
            </a:r>
          </a:p>
        </p:txBody>
      </p:sp>
      <p:sp>
        <p:nvSpPr>
          <p:cNvPr id="6" name="Slide Number Placeholder 5"/>
          <p:cNvSpPr>
            <a:spLocks noGrp="1"/>
          </p:cNvSpPr>
          <p:nvPr>
            <p:ph type="sldNum" sz="quarter" idx="12"/>
          </p:nvPr>
        </p:nvSpPr>
        <p:spPr/>
        <p:txBody>
          <a:bodyPr/>
          <a:lstStyle/>
          <a:p>
            <a:pPr>
              <a:defRPr/>
            </a:pPr>
            <a:fld id="{090BA52D-F93A-4D6B-B850-0A8EE51560F5}" type="slidenum">
              <a:rPr lang="en-GB" smtClean="0"/>
              <a:pPr>
                <a:defRPr/>
              </a:pPr>
              <a:t>3</a:t>
            </a:fld>
            <a:endParaRPr lang="en-GB"/>
          </a:p>
        </p:txBody>
      </p:sp>
    </p:spTree>
    <p:extLst>
      <p:ext uri="{BB962C8B-B14F-4D97-AF65-F5344CB8AC3E}">
        <p14:creationId xmlns:p14="http://schemas.microsoft.com/office/powerpoint/2010/main" val="22624630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There are 4 sheets with examples of how a skills can be taught within the book. Give out </a:t>
            </a:r>
            <a:r>
              <a:rPr lang="en-GB" b="1" baseline="0" dirty="0"/>
              <a:t> 1 visualising and </a:t>
            </a:r>
            <a:r>
              <a:rPr lang="en-GB" b="0" baseline="0" dirty="0" err="1"/>
              <a:t>and</a:t>
            </a:r>
            <a:r>
              <a:rPr lang="en-GB" b="0" baseline="0" dirty="0"/>
              <a:t> a blank worksheets. </a:t>
            </a:r>
          </a:p>
          <a:p>
            <a:endParaRPr lang="en-GB" b="0" baseline="0" dirty="0"/>
          </a:p>
          <a:p>
            <a:r>
              <a:rPr lang="en-GB" b="0" baseline="0" dirty="0"/>
              <a:t>In pairs get the participants to choose one skill and complete the blank worksheets, ask participants to think about ideas around how they can nurture this skill and what language they could use to do this.</a:t>
            </a:r>
          </a:p>
          <a:p>
            <a:endParaRPr lang="en-GB" b="0" baseline="0" dirty="0"/>
          </a:p>
          <a:p>
            <a:endParaRPr lang="en-GB" b="0" baseline="0" dirty="0"/>
          </a:p>
          <a:p>
            <a:endParaRPr lang="en-GB" b="0" dirty="0"/>
          </a:p>
          <a:p>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36</a:t>
            </a:fld>
            <a:endParaRPr lang="en-GB"/>
          </a:p>
        </p:txBody>
      </p:sp>
    </p:spTree>
    <p:extLst>
      <p:ext uri="{BB962C8B-B14F-4D97-AF65-F5344CB8AC3E}">
        <p14:creationId xmlns:p14="http://schemas.microsoft.com/office/powerpoint/2010/main" val="1743861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complete ask</a:t>
            </a:r>
            <a:r>
              <a:rPr lang="en-GB" baseline="0" dirty="0"/>
              <a:t> the pairs to share 1 which skill they were working on, ways to nurture this skill and language to encourage this skill</a:t>
            </a:r>
          </a:p>
          <a:p>
            <a:endParaRPr lang="en-GB" baseline="0" dirty="0"/>
          </a:p>
          <a:p>
            <a:r>
              <a:rPr lang="en-GB" baseline="0" dirty="0"/>
              <a:t>Once this activity is completed give out the other examples.</a:t>
            </a:r>
          </a:p>
          <a:p>
            <a:endParaRPr lang="en-GB" baseline="0" dirty="0"/>
          </a:p>
          <a:p>
            <a:r>
              <a:rPr lang="en-GB" baseline="0" dirty="0"/>
              <a:t>Depending upon time pairs could be asked to do the same for another skill.</a:t>
            </a:r>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37</a:t>
            </a:fld>
            <a:endParaRPr lang="en-GB"/>
          </a:p>
        </p:txBody>
      </p:sp>
    </p:spTree>
    <p:extLst>
      <p:ext uri="{BB962C8B-B14F-4D97-AF65-F5344CB8AC3E}">
        <p14:creationId xmlns:p14="http://schemas.microsoft.com/office/powerpoint/2010/main" val="10828110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38</a:t>
            </a:fld>
            <a:endParaRPr lang="en-GB"/>
          </a:p>
        </p:txBody>
      </p:sp>
    </p:spTree>
    <p:extLst>
      <p:ext uri="{BB962C8B-B14F-4D97-AF65-F5344CB8AC3E}">
        <p14:creationId xmlns:p14="http://schemas.microsoft.com/office/powerpoint/2010/main" val="29844222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Here are some things that participants may have already thought of that</a:t>
            </a:r>
            <a:r>
              <a:rPr lang="en-GB" baseline="0" dirty="0"/>
              <a:t> they could do. </a:t>
            </a:r>
          </a:p>
          <a:p>
            <a:endParaRPr lang="en-GB" baseline="0" dirty="0"/>
          </a:p>
          <a:p>
            <a:r>
              <a:rPr lang="en-GB" dirty="0"/>
              <a:t>Also – support children in developing how to work</a:t>
            </a:r>
            <a:r>
              <a:rPr lang="en-GB" baseline="0" dirty="0"/>
              <a:t> in groups</a:t>
            </a:r>
          </a:p>
          <a:p>
            <a:endParaRPr lang="en-GB" baseline="0" dirty="0"/>
          </a:p>
          <a:p>
            <a:r>
              <a:rPr lang="en-GB" baseline="0" dirty="0"/>
              <a:t>And think about measuring the impact . . . </a:t>
            </a:r>
          </a:p>
          <a:p>
            <a:endParaRPr lang="en-GB" baseline="0" dirty="0"/>
          </a:p>
          <a:p>
            <a:r>
              <a:rPr lang="en-GB" baseline="0" dirty="0"/>
              <a:t>For teachers – peer learning – journal, peer coaching</a:t>
            </a:r>
          </a:p>
          <a:p>
            <a:r>
              <a:rPr lang="en-GB" baseline="0" dirty="0"/>
              <a:t>Focus on – questioning – learning walls, learning talk, class environment</a:t>
            </a:r>
          </a:p>
          <a:p>
            <a:r>
              <a:rPr lang="en-GB" baseline="0" dirty="0"/>
              <a:t>Measure – progress, attainment – but also – asking for help less, working better together, asking more questions, asking for help less.</a:t>
            </a:r>
          </a:p>
          <a:p>
            <a:endParaRPr lang="en-GB" baseline="0" dirty="0"/>
          </a:p>
          <a:p>
            <a:r>
              <a:rPr lang="en-GB" baseline="0" dirty="0"/>
              <a:t>Pupils and teachers focusing and engaging in learning</a:t>
            </a:r>
            <a:endParaRPr lang="en-GB" dirty="0"/>
          </a:p>
        </p:txBody>
      </p:sp>
      <p:sp>
        <p:nvSpPr>
          <p:cNvPr id="4" name="Date Placeholder 3"/>
          <p:cNvSpPr>
            <a:spLocks noGrp="1"/>
          </p:cNvSpPr>
          <p:nvPr>
            <p:ph type="dt" idx="10"/>
          </p:nvPr>
        </p:nvSpPr>
        <p:spPr/>
        <p:txBody>
          <a:bodyPr/>
          <a:lstStyle/>
          <a:p>
            <a:pPr>
              <a:defRPr/>
            </a:pPr>
            <a:fld id="{419AE47F-3725-4360-B277-122C67E6F44B}" type="datetime1">
              <a:rPr lang="en-GB" smtClean="0"/>
              <a:pPr>
                <a:defRPr/>
              </a:pPr>
              <a:t>13/08/2026</a:t>
            </a:fld>
            <a:endParaRPr lang="en-GB"/>
          </a:p>
        </p:txBody>
      </p:sp>
      <p:sp>
        <p:nvSpPr>
          <p:cNvPr id="5" name="Footer Placeholder 4"/>
          <p:cNvSpPr>
            <a:spLocks noGrp="1"/>
          </p:cNvSpPr>
          <p:nvPr>
            <p:ph type="ftr" sz="quarter" idx="11"/>
          </p:nvPr>
        </p:nvSpPr>
        <p:spPr/>
        <p:txBody>
          <a:bodyPr/>
          <a:lstStyle/>
          <a:p>
            <a:pPr>
              <a:defRPr/>
            </a:pPr>
            <a:r>
              <a:rPr lang="en-GB"/>
              <a:t>Midlothian Educational Psychology Service</a:t>
            </a:r>
          </a:p>
        </p:txBody>
      </p:sp>
      <p:sp>
        <p:nvSpPr>
          <p:cNvPr id="6" name="Slide Number Placeholder 5"/>
          <p:cNvSpPr>
            <a:spLocks noGrp="1"/>
          </p:cNvSpPr>
          <p:nvPr>
            <p:ph type="sldNum" sz="quarter" idx="12"/>
          </p:nvPr>
        </p:nvSpPr>
        <p:spPr/>
        <p:txBody>
          <a:bodyPr/>
          <a:lstStyle/>
          <a:p>
            <a:pPr>
              <a:defRPr/>
            </a:pPr>
            <a:fld id="{58675B4D-E608-4BD2-8FD5-5DF7EDE9EEEA}" type="slidenum">
              <a:rPr lang="en-GB" smtClean="0"/>
              <a:pPr>
                <a:defRPr/>
              </a:pPr>
              <a:t>39</a:t>
            </a:fld>
            <a:endParaRPr lang="en-GB"/>
          </a:p>
        </p:txBody>
      </p:sp>
    </p:spTree>
    <p:extLst>
      <p:ext uri="{BB962C8B-B14F-4D97-AF65-F5344CB8AC3E}">
        <p14:creationId xmlns:p14="http://schemas.microsoft.com/office/powerpoint/2010/main" val="8390382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Ask participants what</a:t>
            </a:r>
            <a:r>
              <a:rPr lang="en-GB" baseline="0" dirty="0"/>
              <a:t> their take home things are , small changed that they can do right away.</a:t>
            </a:r>
          </a:p>
          <a:p>
            <a:endParaRPr lang="en-GB" baseline="0" dirty="0"/>
          </a:p>
          <a:p>
            <a:r>
              <a:rPr lang="en-GB" dirty="0"/>
              <a:t>When they are feeding back-</a:t>
            </a:r>
            <a:r>
              <a:rPr lang="en-GB" baseline="0" dirty="0"/>
              <a:t> make a note on flipchart of simple things they can do right away.</a:t>
            </a:r>
          </a:p>
          <a:p>
            <a:endParaRPr lang="en-GB" baseline="0" dirty="0"/>
          </a:p>
        </p:txBody>
      </p:sp>
      <p:sp>
        <p:nvSpPr>
          <p:cNvPr id="4" name="Date Placeholder 3"/>
          <p:cNvSpPr>
            <a:spLocks noGrp="1"/>
          </p:cNvSpPr>
          <p:nvPr>
            <p:ph type="dt" idx="10"/>
          </p:nvPr>
        </p:nvSpPr>
        <p:spPr/>
        <p:txBody>
          <a:bodyPr/>
          <a:lstStyle/>
          <a:p>
            <a:pPr>
              <a:defRPr/>
            </a:pPr>
            <a:fld id="{419AE47F-3725-4360-B277-122C67E6F44B}" type="datetime1">
              <a:rPr lang="en-GB" smtClean="0"/>
              <a:pPr>
                <a:defRPr/>
              </a:pPr>
              <a:t>13/08/2026</a:t>
            </a:fld>
            <a:endParaRPr lang="en-GB"/>
          </a:p>
        </p:txBody>
      </p:sp>
      <p:sp>
        <p:nvSpPr>
          <p:cNvPr id="5" name="Footer Placeholder 4"/>
          <p:cNvSpPr>
            <a:spLocks noGrp="1"/>
          </p:cNvSpPr>
          <p:nvPr>
            <p:ph type="ftr" sz="quarter" idx="11"/>
          </p:nvPr>
        </p:nvSpPr>
        <p:spPr/>
        <p:txBody>
          <a:bodyPr/>
          <a:lstStyle/>
          <a:p>
            <a:pPr>
              <a:defRPr/>
            </a:pPr>
            <a:r>
              <a:rPr lang="en-GB"/>
              <a:t>Midlothian Educational Psychology Service</a:t>
            </a:r>
          </a:p>
        </p:txBody>
      </p:sp>
      <p:sp>
        <p:nvSpPr>
          <p:cNvPr id="6" name="Slide Number Placeholder 5"/>
          <p:cNvSpPr>
            <a:spLocks noGrp="1"/>
          </p:cNvSpPr>
          <p:nvPr>
            <p:ph type="sldNum" sz="quarter" idx="12"/>
          </p:nvPr>
        </p:nvSpPr>
        <p:spPr/>
        <p:txBody>
          <a:bodyPr/>
          <a:lstStyle/>
          <a:p>
            <a:pPr>
              <a:defRPr/>
            </a:pPr>
            <a:fld id="{58675B4D-E608-4BD2-8FD5-5DF7EDE9EEEA}" type="slidenum">
              <a:rPr lang="en-GB" smtClean="0"/>
              <a:pPr>
                <a:defRPr/>
              </a:pPr>
              <a:t>40</a:t>
            </a:fld>
            <a:endParaRPr lang="en-GB"/>
          </a:p>
        </p:txBody>
      </p:sp>
    </p:spTree>
    <p:extLst>
      <p:ext uri="{BB962C8B-B14F-4D97-AF65-F5344CB8AC3E}">
        <p14:creationId xmlns:p14="http://schemas.microsoft.com/office/powerpoint/2010/main" val="41606491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participants have completed all activities but not the evaluation then</a:t>
            </a:r>
            <a:r>
              <a:rPr lang="en-GB" baseline="0" dirty="0"/>
              <a:t> they can do so now.</a:t>
            </a:r>
          </a:p>
          <a:p>
            <a:endParaRPr lang="en-GB" baseline="0" dirty="0"/>
          </a:p>
          <a:p>
            <a:r>
              <a:rPr lang="en-GB" dirty="0"/>
              <a:t>Your feedback is very important. Please complete our</a:t>
            </a:r>
            <a:r>
              <a:rPr lang="en-GB" baseline="0" dirty="0"/>
              <a:t> evaluation and this will inform how we can continue to support school in implementing these ideas.</a:t>
            </a:r>
            <a:endParaRPr lang="en-GB" dirty="0"/>
          </a:p>
        </p:txBody>
      </p:sp>
      <p:sp>
        <p:nvSpPr>
          <p:cNvPr id="4" name="Slide Number Placeholder 3"/>
          <p:cNvSpPr>
            <a:spLocks noGrp="1"/>
          </p:cNvSpPr>
          <p:nvPr>
            <p:ph type="sldNum" sz="quarter" idx="10"/>
          </p:nvPr>
        </p:nvSpPr>
        <p:spPr/>
        <p:txBody>
          <a:bodyPr/>
          <a:lstStyle/>
          <a:p>
            <a:fld id="{9C389AF0-22C0-422D-887D-66CDBA986AAB}" type="slidenum">
              <a:rPr lang="en-GB" smtClean="0"/>
              <a:t>41</a:t>
            </a:fld>
            <a:endParaRPr lang="en-GB"/>
          </a:p>
        </p:txBody>
      </p:sp>
    </p:spTree>
    <p:extLst>
      <p:ext uri="{BB962C8B-B14F-4D97-AF65-F5344CB8AC3E}">
        <p14:creationId xmlns:p14="http://schemas.microsoft.com/office/powerpoint/2010/main" val="35765623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7F2E91-79E1-425D-942F-865A9756501A}" type="datetime1">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13/08/2026</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Calibri"/>
                <a:ea typeface="+mn-ea"/>
                <a:cs typeface="+mn-cs"/>
              </a:rPr>
              <a:t>Educational Psychology Service</a:t>
            </a: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0BA52D-F93A-4D6B-B850-0A8EE51560F5}"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76948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p:spPr>
      </p:sp>
      <p:sp>
        <p:nvSpPr>
          <p:cNvPr id="113667" name="Notes Placeholder 2"/>
          <p:cNvSpPr>
            <a:spLocks noGrp="1"/>
          </p:cNvSpPr>
          <p:nvPr>
            <p:ph type="body" idx="1"/>
          </p:nvPr>
        </p:nvSpPr>
        <p:spPr bwMode="auto">
          <a:noFill/>
        </p:spPr>
        <p:txBody>
          <a:bodyPr wrap="square" numCol="1" anchor="t" anchorCtr="0" compatLnSpc="1">
            <a:prstTxWarp prst="textNoShape">
              <a:avLst/>
            </a:prstTxWarp>
          </a:bodyPr>
          <a:lstStyle/>
          <a:p>
            <a:pPr defTabSz="900113"/>
            <a:r>
              <a:rPr lang="es-ES" altLang="en-US">
                <a:solidFill>
                  <a:schemeClr val="tx2"/>
                </a:solidFill>
              </a:rPr>
              <a:t>CE</a:t>
            </a:r>
          </a:p>
          <a:p>
            <a:pPr defTabSz="900113"/>
            <a:endParaRPr lang="en-GB"/>
          </a:p>
        </p:txBody>
      </p:sp>
      <p:sp>
        <p:nvSpPr>
          <p:cNvPr id="4" name="Date Placeholder 3"/>
          <p:cNvSpPr>
            <a:spLocks noGrp="1"/>
          </p:cNvSpPr>
          <p:nvPr>
            <p:ph type="dt" sz="quarter" idx="1"/>
          </p:nvPr>
        </p:nvSpPr>
        <p:spPr/>
        <p:txBody>
          <a:bodyPr/>
          <a:lstStyle/>
          <a:p>
            <a:pPr>
              <a:defRPr/>
            </a:pPr>
            <a:fld id="{6A8D6DF6-45CE-49C1-9B53-B179D38B4A90}"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D01438DF-D86E-46B2-80AA-FE050811CC5D}" type="slidenum">
              <a:rPr lang="en-GB" smtClean="0"/>
              <a:pPr>
                <a:defRPr/>
              </a:pPr>
              <a:t>43</a:t>
            </a:fld>
            <a:endParaRPr lang="en-GB"/>
          </a:p>
        </p:txBody>
      </p:sp>
    </p:spTree>
    <p:extLst>
      <p:ext uri="{BB962C8B-B14F-4D97-AF65-F5344CB8AC3E}">
        <p14:creationId xmlns:p14="http://schemas.microsoft.com/office/powerpoint/2010/main" val="2363314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Brain box</a:t>
            </a:r>
          </a:p>
          <a:p>
            <a:endParaRPr lang="en-GB" dirty="0"/>
          </a:p>
          <a:p>
            <a:r>
              <a:rPr lang="en-GB" dirty="0"/>
              <a:t>The point of this is that the more information you have the more you can make sense of the world. When only one square was removed. You could not determine the catchphrase. The more information (or experience you have) the more you can make problem solve, infer or understand.</a:t>
            </a:r>
          </a:p>
        </p:txBody>
      </p:sp>
      <p:sp>
        <p:nvSpPr>
          <p:cNvPr id="4" name="Date Placeholder 3"/>
          <p:cNvSpPr>
            <a:spLocks noGrp="1"/>
          </p:cNvSpPr>
          <p:nvPr>
            <p:ph type="dt" idx="10"/>
          </p:nvPr>
        </p:nvSpPr>
        <p:spPr/>
        <p:txBody>
          <a:bodyPr/>
          <a:lstStyle/>
          <a:p>
            <a:pPr>
              <a:defRPr/>
            </a:pPr>
            <a:fld id="{0DDDB3B5-173A-4FB9-9ADC-23F48B85C14D}" type="datetime1">
              <a:rPr lang="en-GB" smtClean="0"/>
              <a:t>13/08/2026</a:t>
            </a:fld>
            <a:endParaRPr lang="en-GB"/>
          </a:p>
        </p:txBody>
      </p:sp>
      <p:sp>
        <p:nvSpPr>
          <p:cNvPr id="5" name="Footer Placeholder 4"/>
          <p:cNvSpPr>
            <a:spLocks noGrp="1"/>
          </p:cNvSpPr>
          <p:nvPr>
            <p:ph type="ftr" sz="quarter" idx="11"/>
          </p:nvPr>
        </p:nvSpPr>
        <p:spPr/>
        <p:txBody>
          <a:bodyPr/>
          <a:lstStyle/>
          <a:p>
            <a:pPr>
              <a:defRPr/>
            </a:pPr>
            <a:r>
              <a:rPr lang="en-GB"/>
              <a:t>Educational Psychology Service</a:t>
            </a:r>
          </a:p>
        </p:txBody>
      </p:sp>
      <p:sp>
        <p:nvSpPr>
          <p:cNvPr id="6" name="Slide Number Placeholder 5"/>
          <p:cNvSpPr>
            <a:spLocks noGrp="1"/>
          </p:cNvSpPr>
          <p:nvPr>
            <p:ph type="sldNum" sz="quarter" idx="12"/>
          </p:nvPr>
        </p:nvSpPr>
        <p:spPr/>
        <p:txBody>
          <a:bodyPr/>
          <a:lstStyle/>
          <a:p>
            <a:pPr>
              <a:defRPr/>
            </a:pPr>
            <a:fld id="{090BA52D-F93A-4D6B-B850-0A8EE51560F5}" type="slidenum">
              <a:rPr lang="en-GB" smtClean="0"/>
              <a:pPr>
                <a:defRPr/>
              </a:pPr>
              <a:t>4</a:t>
            </a:fld>
            <a:endParaRPr lang="en-GB"/>
          </a:p>
        </p:txBody>
      </p:sp>
    </p:spTree>
    <p:extLst>
      <p:ext uri="{BB962C8B-B14F-4D97-AF65-F5344CB8AC3E}">
        <p14:creationId xmlns:p14="http://schemas.microsoft.com/office/powerpoint/2010/main" val="2290432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a:defRPr/>
            </a:pPr>
            <a:fld id="{B97F2E91-79E1-425D-942F-865A9756501A}" type="datetime1">
              <a:rPr lang="en-GB" smtClean="0"/>
              <a:t>13/08/2026</a:t>
            </a:fld>
            <a:endParaRPr lang="en-GB"/>
          </a:p>
        </p:txBody>
      </p:sp>
      <p:sp>
        <p:nvSpPr>
          <p:cNvPr id="5" name="Footer Placeholder 4"/>
          <p:cNvSpPr>
            <a:spLocks noGrp="1"/>
          </p:cNvSpPr>
          <p:nvPr>
            <p:ph type="ftr" sz="quarter" idx="4"/>
          </p:nvPr>
        </p:nvSpPr>
        <p:spPr/>
        <p:txBody>
          <a:bodyPr/>
          <a:lstStyle/>
          <a:p>
            <a:pPr>
              <a:defRPr/>
            </a:pPr>
            <a:r>
              <a:rPr lang="en-GB"/>
              <a:t>Educational Psychology Service</a:t>
            </a:r>
          </a:p>
        </p:txBody>
      </p:sp>
      <p:sp>
        <p:nvSpPr>
          <p:cNvPr id="6" name="Slide Number Placeholder 5"/>
          <p:cNvSpPr>
            <a:spLocks noGrp="1"/>
          </p:cNvSpPr>
          <p:nvPr>
            <p:ph type="sldNum" sz="quarter" idx="5"/>
          </p:nvPr>
        </p:nvSpPr>
        <p:spPr/>
        <p:txBody>
          <a:bodyPr/>
          <a:lstStyle/>
          <a:p>
            <a:pPr>
              <a:defRPr/>
            </a:pPr>
            <a:fld id="{090BA52D-F93A-4D6B-B850-0A8EE51560F5}" type="slidenum">
              <a:rPr lang="en-GB" smtClean="0"/>
              <a:pPr>
                <a:defRPr/>
              </a:pPr>
              <a:t>5</a:t>
            </a:fld>
            <a:endParaRPr lang="en-GB"/>
          </a:p>
        </p:txBody>
      </p:sp>
    </p:spTree>
    <p:extLst>
      <p:ext uri="{BB962C8B-B14F-4D97-AF65-F5344CB8AC3E}">
        <p14:creationId xmlns:p14="http://schemas.microsoft.com/office/powerpoint/2010/main" val="3256780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GB" dirty="0"/>
              <a:t>To illustrate we can interpret things differently (beautiful lady or old lady)</a:t>
            </a:r>
          </a:p>
          <a:p>
            <a:endParaRPr lang="en-GB" dirty="0"/>
          </a:p>
          <a:p>
            <a:r>
              <a:rPr lang="en-GB" dirty="0"/>
              <a:t>NAME A BIRD THAT CAN’T FLY- CHILDREN’S ANSWER a ROAST CHICKEN-</a:t>
            </a:r>
            <a:r>
              <a:rPr lang="en-GB" baseline="0" dirty="0"/>
              <a:t> WOULD YOU MARK THIS WRONG?</a:t>
            </a:r>
            <a:endParaRPr lang="en-GB" dirty="0"/>
          </a:p>
          <a:p>
            <a:endParaRPr lang="en-GB" dirty="0"/>
          </a:p>
          <a:p>
            <a:pPr marL="457200" indent="-457200">
              <a:lnSpc>
                <a:spcPts val="2400"/>
              </a:lnSpc>
              <a:spcBef>
                <a:spcPts val="18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The Reader</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The learner has experiences of the world which have shaped their knowledge, understanding, and beliefs. This unique information can be subdivided into affective conditions which include attitude, motivation, and sociocultural beliefs and values and their cognitive conditions which include declarative (knowledge of “what”), procedural (knowledge of “how”) and conditional (knowledge of “when” and “why”). Together, they provide knowledge of language, text decoding strategies, metacognitive strategies, knowledge of the classroom, social interaction, and person/world knowledge. These reader characteristics influence how they interpret the information on the page and the meaning that they make of text in a process called “knowledge use and control”. The meaning is shaped by how they construct this information based on their reading goals and purpose. This is an exclusive process, for what one reader brings to the experience will be different from others. During the reading process, the reader allocates their comprehension and monitoring skills based on their prior knowledge, values, and beliefs. They predict and guess what the text means based upon the synthesis of all the information they have to hand to come to conclusions around meaning. Sometimes these conclusions will be in line with the author’s while other times there will be differences. Upon finishing the reading, the reader may then update their beliefs, attitudes, values, or knowledge. If the reader does not understand the text, they may attribute the breakdown in understanding to their own reader skills or alternatively attribute it to a fault of the text.</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Throughout the reading process, tracking understanding of the text is key. These skills are called comprehension monitoring skills. If comprehension fails, the reader will have to employ some sort of fix-up strategies, for example, rereading to help repair the breakdown in comprehension. However, sometimes a reader will fail to </a:t>
            </a:r>
            <a:r>
              <a:rPr lang="en-US" sz="1800" dirty="0" err="1">
                <a:effectLst/>
                <a:latin typeface="Times New Roman" panose="02020603050405020304" pitchFamily="18" charset="0"/>
                <a:ea typeface="Calibri Light" panose="020F0302020204030204" pitchFamily="34" charset="0"/>
              </a:rPr>
              <a:t>recognise</a:t>
            </a:r>
            <a:r>
              <a:rPr lang="en-US" sz="1800" dirty="0">
                <a:effectLst/>
                <a:latin typeface="Times New Roman" panose="02020603050405020304" pitchFamily="18" charset="0"/>
                <a:ea typeface="Calibri Light" panose="020F0302020204030204" pitchFamily="34" charset="0"/>
              </a:rPr>
              <a:t> that comprehension has broken down and continues to decode text. Yet, the metacognitive reader will </a:t>
            </a:r>
            <a:r>
              <a:rPr lang="en-US" sz="1800" dirty="0" err="1">
                <a:effectLst/>
                <a:latin typeface="Times New Roman" panose="02020603050405020304" pitchFamily="18" charset="0"/>
                <a:ea typeface="Calibri Light" panose="020F0302020204030204" pitchFamily="34" charset="0"/>
              </a:rPr>
              <a:t>recognise</a:t>
            </a:r>
            <a:r>
              <a:rPr lang="en-US" sz="1800" dirty="0">
                <a:effectLst/>
                <a:latin typeface="Times New Roman" panose="02020603050405020304" pitchFamily="18" charset="0"/>
                <a:ea typeface="Calibri Light" panose="020F0302020204030204" pitchFamily="34" charset="0"/>
              </a:rPr>
              <a:t> when comprehension has failed and will try to regain meaning </a:t>
            </a:r>
            <a:r>
              <a:rPr lang="nl-NL" sz="1800" dirty="0">
                <a:solidFill>
                  <a:srgbClr val="404040"/>
                </a:solidFill>
                <a:effectLst/>
                <a:latin typeface="Times New Roman" panose="02020603050405020304" pitchFamily="18" charset="0"/>
                <a:ea typeface="Calibri Light" panose="020F0302020204030204" pitchFamily="34" charset="0"/>
              </a:rPr>
              <a:t>(Moore, 1983</a:t>
            </a:r>
            <a:r>
              <a:rPr lang="en-US" sz="1800" dirty="0">
                <a:solidFill>
                  <a:srgbClr val="404040"/>
                </a:solidFill>
                <a:effectLst/>
                <a:latin typeface="Times New Roman" panose="02020603050405020304" pitchFamily="18" charset="0"/>
                <a:ea typeface="Calibri Light" panose="020F0302020204030204" pitchFamily="34" charset="0"/>
              </a:rPr>
              <a:t>)</a:t>
            </a:r>
            <a:r>
              <a:rPr lang="en-US" sz="1800" dirty="0">
                <a:effectLst/>
                <a:latin typeface="Times New Roman" panose="02020603050405020304" pitchFamily="18" charset="0"/>
                <a:ea typeface="Calibri Light" panose="020F0302020204030204" pitchFamily="34" charset="0"/>
              </a:rPr>
              <a:t>. However, much research has shown that developing or early readers tend not to employ fix-up strategies as they are overly concerned with decoding text </a:t>
            </a:r>
            <a:r>
              <a:rPr lang="en-US" sz="1800" dirty="0">
                <a:effectLst/>
                <a:latin typeface="Times New Roman" panose="02020603050405020304" pitchFamily="18" charset="0"/>
                <a:ea typeface="Calibri" panose="020F0502020204030204" pitchFamily="34" charset="0"/>
              </a:rPr>
              <a:t>(Baker, 1994; García-</a:t>
            </a:r>
            <a:r>
              <a:rPr lang="en-US" sz="1800" dirty="0" err="1">
                <a:effectLst/>
                <a:latin typeface="Times New Roman" panose="02020603050405020304" pitchFamily="18" charset="0"/>
                <a:ea typeface="Calibri" panose="020F0502020204030204" pitchFamily="34" charset="0"/>
              </a:rPr>
              <a:t>Rodicio</a:t>
            </a:r>
            <a:r>
              <a:rPr lang="en-US" sz="1800" dirty="0">
                <a:effectLst/>
                <a:latin typeface="Times New Roman" panose="02020603050405020304" pitchFamily="18" charset="0"/>
                <a:ea typeface="Calibri" panose="020F0502020204030204" pitchFamily="34" charset="0"/>
              </a:rPr>
              <a:t> &amp; Sánchez, 2014)</a:t>
            </a:r>
            <a:r>
              <a:rPr lang="en-US" sz="1800" dirty="0">
                <a:effectLst/>
                <a:latin typeface="Times New Roman" panose="02020603050405020304" pitchFamily="18" charset="0"/>
                <a:ea typeface="Calibri Light" panose="020F0302020204030204" pitchFamily="34" charset="0"/>
              </a:rPr>
              <a:t>.</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The young reader’s metacognitive skills develop. Real reading is about more than just decoding; it relies on the ability to think about what is being read, make a decision to take action, and employ that action. Without the use of these metacognitive strategies, coherent reading would be impossible </a:t>
            </a:r>
            <a:r>
              <a:rPr lang="en-US" sz="1800" dirty="0">
                <a:solidFill>
                  <a:srgbClr val="404040"/>
                </a:solidFill>
                <a:effectLst/>
                <a:latin typeface="Times New Roman" panose="02020603050405020304" pitchFamily="18" charset="0"/>
                <a:ea typeface="Calibri Light" panose="020F0302020204030204" pitchFamily="34" charset="0"/>
              </a:rPr>
              <a:t>(</a:t>
            </a:r>
            <a:r>
              <a:rPr lang="en-US" sz="1800" dirty="0">
                <a:effectLst/>
                <a:latin typeface="Times New Roman" panose="02020603050405020304" pitchFamily="18" charset="0"/>
                <a:ea typeface="Times New Roman" panose="02020603050405020304" pitchFamily="18" charset="0"/>
              </a:rPr>
              <a:t> Ahmadi, Ismail &amp; Abdullah, 2013</a:t>
            </a:r>
            <a:r>
              <a:rPr lang="en-US" sz="1800" dirty="0">
                <a:solidFill>
                  <a:srgbClr val="404040"/>
                </a:solidFill>
                <a:effectLst/>
                <a:latin typeface="Times New Roman" panose="02020603050405020304" pitchFamily="18" charset="0"/>
                <a:ea typeface="Calibri Light" panose="020F0302020204030204" pitchFamily="34" charset="0"/>
              </a:rPr>
              <a:t>)</a:t>
            </a:r>
            <a:r>
              <a:rPr lang="en-US" sz="1800" dirty="0">
                <a:effectLst/>
                <a:latin typeface="Times New Roman" panose="02020603050405020304" pitchFamily="18" charset="0"/>
                <a:ea typeface="Calibri Light" panose="020F0302020204030204" pitchFamily="34" charset="0"/>
              </a:rPr>
              <a:t>. However, the phenomenon becomes more complex as we </a:t>
            </a:r>
            <a:r>
              <a:rPr lang="en-US" sz="1800" dirty="0" err="1">
                <a:effectLst/>
                <a:latin typeface="Times New Roman" panose="02020603050405020304" pitchFamily="18" charset="0"/>
                <a:ea typeface="Calibri Light" panose="020F0302020204030204" pitchFamily="34" charset="0"/>
              </a:rPr>
              <a:t>recognise</a:t>
            </a:r>
            <a:r>
              <a:rPr lang="en-US" sz="1800" dirty="0">
                <a:effectLst/>
                <a:latin typeface="Times New Roman" panose="02020603050405020304" pitchFamily="18" charset="0"/>
                <a:ea typeface="Calibri Light" panose="020F0302020204030204" pitchFamily="34" charset="0"/>
              </a:rPr>
              <a:t> that comprehension monitoring or “fix-up” strategies are needed for effective reading (</a:t>
            </a:r>
            <a:r>
              <a:rPr lang="en-US" sz="1800" dirty="0" err="1">
                <a:solidFill>
                  <a:srgbClr val="000000"/>
                </a:solidFill>
                <a:effectLst/>
                <a:latin typeface="Times New Roman" panose="02020603050405020304" pitchFamily="18" charset="0"/>
                <a:ea typeface="Calibri Light" panose="020F0302020204030204" pitchFamily="34" charset="0"/>
              </a:rPr>
              <a:t>Dabarera</a:t>
            </a:r>
            <a:r>
              <a:rPr lang="en-US" sz="1800" dirty="0">
                <a:solidFill>
                  <a:srgbClr val="000000"/>
                </a:solidFill>
                <a:effectLst/>
                <a:latin typeface="Times New Roman" panose="02020603050405020304" pitchFamily="18" charset="0"/>
                <a:ea typeface="Calibri Light" panose="020F0302020204030204" pitchFamily="34" charset="0"/>
              </a:rPr>
              <a:t>, </a:t>
            </a:r>
            <a:r>
              <a:rPr lang="en-US" sz="1800" dirty="0" err="1">
                <a:solidFill>
                  <a:srgbClr val="000000"/>
                </a:solidFill>
                <a:effectLst/>
                <a:latin typeface="Times New Roman" panose="02020603050405020304" pitchFamily="18" charset="0"/>
                <a:ea typeface="Calibri Light" panose="020F0302020204030204" pitchFamily="34" charset="0"/>
              </a:rPr>
              <a:t>Renandya</a:t>
            </a:r>
            <a:r>
              <a:rPr lang="en-US" sz="1800" dirty="0">
                <a:solidFill>
                  <a:srgbClr val="000000"/>
                </a:solidFill>
                <a:effectLst/>
                <a:latin typeface="Times New Roman" panose="02020603050405020304" pitchFamily="18" charset="0"/>
                <a:ea typeface="Calibri Light" panose="020F0302020204030204" pitchFamily="34" charset="0"/>
              </a:rPr>
              <a:t>, &amp; Zhang, 2014)</a:t>
            </a:r>
            <a:r>
              <a:rPr lang="en-US" sz="1800" dirty="0">
                <a:effectLst/>
                <a:latin typeface="Times New Roman" panose="02020603050405020304" pitchFamily="18" charset="0"/>
                <a:ea typeface="Calibri Light" panose="020F0302020204030204" pitchFamily="34" charset="0"/>
              </a:rPr>
              <a:t>. The fact that the reader has learned such a strategy and notices that text meaning is lost does not necessarily mean that the fix-up strategy will be employed (</a:t>
            </a:r>
            <a:r>
              <a:rPr lang="en-US" sz="1800" dirty="0">
                <a:effectLst/>
                <a:latin typeface="Times New Roman" panose="02020603050405020304" pitchFamily="18" charset="0"/>
                <a:ea typeface="Times New Roman" panose="02020603050405020304" pitchFamily="18" charset="0"/>
              </a:rPr>
              <a:t>García-</a:t>
            </a:r>
            <a:r>
              <a:rPr lang="en-US" sz="1800" dirty="0" err="1">
                <a:effectLst/>
                <a:latin typeface="Times New Roman" panose="02020603050405020304" pitchFamily="18" charset="0"/>
                <a:ea typeface="Times New Roman" panose="02020603050405020304" pitchFamily="18" charset="0"/>
              </a:rPr>
              <a:t>Rodicio</a:t>
            </a:r>
            <a:r>
              <a:rPr lang="en-US" sz="1800" dirty="0">
                <a:effectLst/>
                <a:latin typeface="Times New Roman" panose="02020603050405020304" pitchFamily="18" charset="0"/>
                <a:ea typeface="Times New Roman" panose="02020603050405020304" pitchFamily="18" charset="0"/>
              </a:rPr>
              <a:t> &amp; Sánchez, 2014)</a:t>
            </a:r>
            <a:r>
              <a:rPr lang="en-US" sz="1800" dirty="0">
                <a:effectLst/>
                <a:latin typeface="Times New Roman" panose="02020603050405020304" pitchFamily="18" charset="0"/>
                <a:ea typeface="Calibri Light" panose="020F0302020204030204" pitchFamily="34" charset="0"/>
              </a:rPr>
              <a:t>. A reader will not search for meaning if they have no motivation to do so. Therefore, comprehension monitoring and metacognitive strategies more generally are closely linked with self-regulation and motivation </a:t>
            </a:r>
            <a:r>
              <a:rPr lang="nl-NL" sz="1800" dirty="0">
                <a:solidFill>
                  <a:srgbClr val="404040"/>
                </a:solidFill>
                <a:effectLst/>
                <a:latin typeface="Times New Roman" panose="02020603050405020304" pitchFamily="18" charset="0"/>
                <a:ea typeface="Calibri Light" panose="020F0302020204030204" pitchFamily="34" charset="0"/>
              </a:rPr>
              <a:t>(Souvignier &amp; Mokhlesgerami, 2006)</a:t>
            </a:r>
            <a:r>
              <a:rPr lang="en-US" sz="1800" dirty="0">
                <a:effectLst/>
                <a:latin typeface="Times New Roman" panose="02020603050405020304" pitchFamily="18" charset="0"/>
                <a:ea typeface="Calibri Light" panose="020F0302020204030204" pitchFamily="34" charset="0"/>
              </a:rPr>
              <a:t>. This link is reciprocal, as developing comprehension monitoring skills also enhances motivation for reading.</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Date Placeholder 3"/>
          <p:cNvSpPr>
            <a:spLocks noGrp="1"/>
          </p:cNvSpPr>
          <p:nvPr>
            <p:ph type="dt" idx="10"/>
          </p:nvPr>
        </p:nvSpPr>
        <p:spPr/>
        <p:txBody>
          <a:bodyPr/>
          <a:lstStyle/>
          <a:p>
            <a:pPr>
              <a:defRPr/>
            </a:pPr>
            <a:fld id="{2442B660-896E-4CB2-9F5E-9893EFECB675}" type="datetime1">
              <a:rPr lang="en-GB" smtClean="0"/>
              <a:t>13/08/2026</a:t>
            </a:fld>
            <a:endParaRPr lang="en-GB"/>
          </a:p>
        </p:txBody>
      </p:sp>
      <p:sp>
        <p:nvSpPr>
          <p:cNvPr id="5" name="Footer Placeholder 4"/>
          <p:cNvSpPr>
            <a:spLocks noGrp="1"/>
          </p:cNvSpPr>
          <p:nvPr>
            <p:ph type="ftr" sz="quarter" idx="11"/>
          </p:nvPr>
        </p:nvSpPr>
        <p:spPr/>
        <p:txBody>
          <a:bodyPr/>
          <a:lstStyle/>
          <a:p>
            <a:pPr>
              <a:defRPr/>
            </a:pPr>
            <a:r>
              <a:rPr lang="en-GB"/>
              <a:t>Educational Psychology Service</a:t>
            </a:r>
          </a:p>
        </p:txBody>
      </p:sp>
      <p:sp>
        <p:nvSpPr>
          <p:cNvPr id="6" name="Slide Number Placeholder 5"/>
          <p:cNvSpPr>
            <a:spLocks noGrp="1"/>
          </p:cNvSpPr>
          <p:nvPr>
            <p:ph type="sldNum" sz="quarter" idx="12"/>
          </p:nvPr>
        </p:nvSpPr>
        <p:spPr/>
        <p:txBody>
          <a:bodyPr/>
          <a:lstStyle/>
          <a:p>
            <a:pPr>
              <a:defRPr/>
            </a:pPr>
            <a:fld id="{090BA52D-F93A-4D6B-B850-0A8EE51560F5}" type="slidenum">
              <a:rPr lang="en-GB" smtClean="0"/>
              <a:pPr>
                <a:defRPr/>
              </a:pPr>
              <a:t>6</a:t>
            </a:fld>
            <a:endParaRPr lang="en-GB"/>
          </a:p>
        </p:txBody>
      </p:sp>
    </p:spTree>
    <p:extLst>
      <p:ext uri="{BB962C8B-B14F-4D97-AF65-F5344CB8AC3E}">
        <p14:creationId xmlns:p14="http://schemas.microsoft.com/office/powerpoint/2010/main" val="3571458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GB" dirty="0"/>
              <a:t>Teachers are mediators. But they are all different.</a:t>
            </a:r>
          </a:p>
          <a:p>
            <a:r>
              <a:rPr lang="en-GB" dirty="0"/>
              <a:t>PHYSICALLY TEACHERS</a:t>
            </a:r>
            <a:r>
              <a:rPr lang="en-GB" baseline="0" dirty="0"/>
              <a:t> TURN UP BUT WHAT ABOUT COGNITIVELY? EMOTIONALLY?</a:t>
            </a:r>
          </a:p>
          <a:p>
            <a:endParaRPr lang="en-GB" baseline="0" dirty="0"/>
          </a:p>
          <a:p>
            <a:pPr marL="457200" indent="-457200">
              <a:lnSpc>
                <a:spcPts val="2400"/>
              </a:lnSpc>
              <a:spcBef>
                <a:spcPts val="6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The teacher is similarly unique and will have their own philosophies, values, beliefs, and understandings of effective teaching practices. Every teacher will have their own style, what they regard as important to teach and it is teachers’ prior understanding of the world which will inform what teaching should look like in practice, what activities are important, what are the aspects of a task which need to be more carefully explained. Similar to the reader, it is the teacher’s “executive and monitor” which dictates what they will give attention to and to mediate within an optimum learning environment. Feedback that the teacher gets within a plenary session or their ongoing assessment of learning situations will inform the teacher’s ever growing knowledge, beliefs, and values. To teach anything, it is necessary for the teacher to have knowledge of the subject, interest in the subject, and self-efficacy in teaching the subject.</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The teacher is responsible for supporting the learner to make meaning, and this requires the creation of the optimum socially mediated environment </a:t>
            </a:r>
            <a:r>
              <a:rPr lang="de-DE" sz="1800" dirty="0">
                <a:solidFill>
                  <a:srgbClr val="404040"/>
                </a:solidFill>
                <a:effectLst/>
                <a:latin typeface="Times New Roman" panose="02020603050405020304" pitchFamily="18" charset="0"/>
                <a:ea typeface="Calibri Light" panose="020F0302020204030204" pitchFamily="34" charset="0"/>
              </a:rPr>
              <a:t>(Gersten, Fuchs, Williams, &amp; Baker, 2001)</a:t>
            </a:r>
            <a:r>
              <a:rPr lang="en-US" sz="1800" dirty="0">
                <a:effectLst/>
                <a:latin typeface="Times New Roman" panose="02020603050405020304" pitchFamily="18" charset="0"/>
                <a:ea typeface="Calibri Light" panose="020F0302020204030204" pitchFamily="34" charset="0"/>
              </a:rPr>
              <a:t>. If the teacher is in tune with the pupil’s attributes and adapts their instruction to suit the child, being in tune with the child’s stance, this will enhance their levels of motivation and comprehension. It is also essential to create a safe environment where children can discuss texts without fear of failure, creating a culture where it is good to seek verification and unique understandings instead of conforming to one teacher’s perceptions of the “correct” answer.</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The teacher would know the individual reader brings their own knowledge, beliefs, values, and attitudes to the reading process. Topic exploration with the teacher through collaborative discussion prior to reading will have a profound impact on the ease and depth of understanding, as well as motivation for engagement </a:t>
            </a:r>
            <a:r>
              <a:rPr lang="en-US" sz="1800" dirty="0">
                <a:solidFill>
                  <a:srgbClr val="404040"/>
                </a:solidFill>
                <a:effectLst/>
                <a:latin typeface="Times New Roman" panose="02020603050405020304" pitchFamily="18" charset="0"/>
                <a:ea typeface="Calibri Light" panose="020F0302020204030204" pitchFamily="34" charset="0"/>
              </a:rPr>
              <a:t>(</a:t>
            </a:r>
            <a:r>
              <a:rPr lang="en-US" sz="1800" dirty="0" err="1">
                <a:solidFill>
                  <a:srgbClr val="404040"/>
                </a:solidFill>
                <a:effectLst/>
                <a:latin typeface="Times New Roman" panose="02020603050405020304" pitchFamily="18" charset="0"/>
                <a:ea typeface="Calibri Light" panose="020F0302020204030204" pitchFamily="34" charset="0"/>
              </a:rPr>
              <a:t>Dowhower</a:t>
            </a:r>
            <a:r>
              <a:rPr lang="en-US" sz="1800" dirty="0">
                <a:solidFill>
                  <a:srgbClr val="404040"/>
                </a:solidFill>
                <a:effectLst/>
                <a:latin typeface="Times New Roman" panose="02020603050405020304" pitchFamily="18" charset="0"/>
                <a:ea typeface="Calibri Light" panose="020F0302020204030204" pitchFamily="34" charset="0"/>
              </a:rPr>
              <a:t> &amp; Speidel, 1988)</a:t>
            </a:r>
            <a:r>
              <a:rPr lang="en-US" sz="1800" dirty="0">
                <a:effectLst/>
                <a:latin typeface="Times New Roman" panose="02020603050405020304" pitchFamily="18" charset="0"/>
                <a:ea typeface="Calibri Light" panose="020F0302020204030204" pitchFamily="34" charset="0"/>
              </a:rPr>
              <a:t>. Greater engagement, in turn, leads to better memory retention of the information read. Conversation develops meaning and enables the development of metacognitive strategies </a:t>
            </a:r>
            <a:r>
              <a:rPr lang="en-GB" sz="1800" dirty="0">
                <a:solidFill>
                  <a:srgbClr val="404040"/>
                </a:solidFill>
                <a:effectLst/>
                <a:latin typeface="Times New Roman" panose="02020603050405020304" pitchFamily="18" charset="0"/>
                <a:ea typeface="Calibri Light" panose="020F0302020204030204" pitchFamily="34" charset="0"/>
              </a:rPr>
              <a:t>(Pressley, Johnson, Symons, McGoldrick, &amp; Kurita, 1989b)</a:t>
            </a:r>
            <a:r>
              <a:rPr lang="en-US" sz="1800" dirty="0">
                <a:effectLst/>
                <a:latin typeface="Times New Roman" panose="02020603050405020304" pitchFamily="18" charset="0"/>
                <a:ea typeface="Calibri Light" panose="020F0302020204030204" pitchFamily="34" charset="0"/>
              </a:rPr>
              <a:t> such as rereading </a:t>
            </a:r>
            <a:r>
              <a:rPr lang="da-DK" sz="1800" dirty="0">
                <a:solidFill>
                  <a:srgbClr val="404040"/>
                </a:solidFill>
                <a:effectLst/>
                <a:latin typeface="Times New Roman" panose="02020603050405020304" pitchFamily="18" charset="0"/>
                <a:ea typeface="Calibri Light" panose="020F0302020204030204" pitchFamily="34" charset="0"/>
              </a:rPr>
              <a:t>(Haller et al., 1988)</a:t>
            </a:r>
            <a:r>
              <a:rPr lang="en-US" sz="1800" dirty="0">
                <a:solidFill>
                  <a:srgbClr val="404040"/>
                </a:solidFill>
                <a:effectLst/>
                <a:latin typeface="Times New Roman" panose="02020603050405020304" pitchFamily="18" charset="0"/>
                <a:ea typeface="Calibri Light" panose="020F0302020204030204" pitchFamily="34" charset="0"/>
              </a:rPr>
              <a:t> </a:t>
            </a:r>
            <a:r>
              <a:rPr lang="en-US" sz="1800" dirty="0">
                <a:effectLst/>
                <a:latin typeface="Times New Roman" panose="02020603050405020304" pitchFamily="18" charset="0"/>
                <a:ea typeface="Calibri Light" panose="020F0302020204030204" pitchFamily="34" charset="0"/>
              </a:rPr>
              <a:t>and comprehension monitoring </a:t>
            </a:r>
            <a:r>
              <a:rPr lang="fr-FR" sz="1800" dirty="0">
                <a:solidFill>
                  <a:srgbClr val="404040"/>
                </a:solidFill>
                <a:effectLst/>
                <a:latin typeface="Times New Roman" panose="02020603050405020304" pitchFamily="18" charset="0"/>
                <a:ea typeface="Calibri Light" panose="020F0302020204030204" pitchFamily="34" charset="0"/>
              </a:rPr>
              <a:t>(Dabarera, Renandya, &amp; Zhang, 2014; Payne &amp; Manning, 1992)</a:t>
            </a:r>
            <a:r>
              <a:rPr lang="en-US" sz="1800" dirty="0">
                <a:effectLst/>
                <a:latin typeface="Times New Roman" panose="02020603050405020304" pitchFamily="18" charset="0"/>
                <a:ea typeface="Calibri Light" panose="020F0302020204030204" pitchFamily="34" charset="0"/>
              </a:rPr>
              <a:t>. Class/teacher discussions support all to update and re-evaluate meaning and </a:t>
            </a:r>
            <a:r>
              <a:rPr lang="en-US" sz="1800" dirty="0" err="1">
                <a:effectLst/>
                <a:latin typeface="Times New Roman" panose="02020603050405020304" pitchFamily="18" charset="0"/>
                <a:ea typeface="Calibri Light" panose="020F0302020204030204" pitchFamily="34" charset="0"/>
              </a:rPr>
              <a:t>recognise</a:t>
            </a:r>
            <a:r>
              <a:rPr lang="en-US" sz="1800" dirty="0">
                <a:effectLst/>
                <a:latin typeface="Times New Roman" panose="02020603050405020304" pitchFamily="18" charset="0"/>
                <a:ea typeface="Calibri Light" panose="020F0302020204030204" pitchFamily="34" charset="0"/>
              </a:rPr>
              <a:t> the various rich interpretations, creating an inclusive classroom. The skills of questioning, cognitive challenging, re-evaluation, and creating meaning can transcend the contexts of literacy instruction, allowing construction of meaning across learning contexts. The outcomes for the reflective teacher (or metacognitively aware teacher) in this dialogical approach include a variety of thoughts of their teaching practices, or new knowledge or values </a:t>
            </a:r>
            <a:r>
              <a:rPr lang="en-US" sz="1800" dirty="0">
                <a:solidFill>
                  <a:srgbClr val="404040"/>
                </a:solidFill>
                <a:effectLst/>
                <a:latin typeface="Times New Roman" panose="02020603050405020304" pitchFamily="18" charset="0"/>
                <a:ea typeface="Calibri Light" panose="020F0302020204030204" pitchFamily="34" charset="0"/>
              </a:rPr>
              <a:t>(Gillies, Nichols, &amp; Burgh, 2011)</a:t>
            </a:r>
            <a:r>
              <a:rPr lang="en-US" sz="1800" dirty="0">
                <a:effectLst/>
                <a:latin typeface="Times New Roman" panose="02020603050405020304" pitchFamily="18" charset="0"/>
                <a:ea typeface="Calibri Light" panose="020F0302020204030204" pitchFamily="34" charset="0"/>
              </a:rPr>
              <a:t>. This, in turn, will inform their ongoing practice.</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With all this in mind, it is interesting that </a:t>
            </a:r>
            <a:r>
              <a:rPr lang="en-US" sz="1800" u="sng" dirty="0">
                <a:solidFill>
                  <a:srgbClr val="000000"/>
                </a:solidFill>
                <a:effectLst/>
                <a:latin typeface="Times New Roman" panose="02020603050405020304" pitchFamily="18" charset="0"/>
                <a:ea typeface="Calibri Light" panose="020F0302020204030204" pitchFamily="34" charset="0"/>
                <a:hlinkClick r:id="rId3" tooltip="(AutoLink):Swanson, E. (2008). Observing reading instruction for students with learning disabilities: a synthesis. Learning Disability Quarterly, 31(3), 115–133.&#10;&#10; UserName - DateTime: a321-7/11/2022 5:02:03 PM"/>
              </a:rPr>
              <a:t>Swanson’s (2008</a:t>
            </a:r>
            <a:r>
              <a:rPr lang="en-US" sz="1800" dirty="0">
                <a:effectLst/>
                <a:latin typeface="Times New Roman" panose="02020603050405020304" pitchFamily="18" charset="0"/>
                <a:ea typeface="Calibri Light" panose="020F0302020204030204" pitchFamily="34" charset="0"/>
              </a:rPr>
              <a:t>) synthesis of 26 studies of classroom observations of teacher </a:t>
            </a:r>
            <a:r>
              <a:rPr lang="en-US" sz="1800" dirty="0" err="1">
                <a:effectLst/>
                <a:latin typeface="Times New Roman" panose="02020603050405020304" pitchFamily="18" charset="0"/>
                <a:ea typeface="Calibri Light" panose="020F0302020204030204" pitchFamily="34" charset="0"/>
              </a:rPr>
              <a:t>behaviour</a:t>
            </a:r>
            <a:r>
              <a:rPr lang="en-US" sz="1800" dirty="0">
                <a:effectLst/>
                <a:latin typeface="Times New Roman" panose="02020603050405020304" pitchFamily="18" charset="0"/>
                <a:ea typeface="Calibri Light" panose="020F0302020204030204" pitchFamily="34" charset="0"/>
              </a:rPr>
              <a:t> concluded that little comprehension instruction takes place. This was further explored by </a:t>
            </a:r>
            <a:r>
              <a:rPr lang="en-US" sz="1800" u="sng" dirty="0">
                <a:solidFill>
                  <a:srgbClr val="000000"/>
                </a:solidFill>
                <a:effectLst/>
                <a:latin typeface="Times New Roman" panose="02020603050405020304" pitchFamily="18" charset="0"/>
                <a:ea typeface="Calibri Light" panose="020F0302020204030204" pitchFamily="34" charset="0"/>
                <a:hlinkClick r:id="rId4" tooltip="(AutoLink):Ness, M. (2009). Reading comprehension strategies in secondary content area classrooms: teacher use of and attitudes towards reading comprehension instruction. Reading Horizons, 49(2), 143–166.&#10;&#10; UserName - DateTime: a321-7/11/2022 5:02:02 PM"/>
              </a:rPr>
              <a:t>Ness (2009</a:t>
            </a:r>
            <a:r>
              <a:rPr lang="en-US" sz="1800" dirty="0">
                <a:effectLst/>
                <a:latin typeface="Times New Roman" panose="02020603050405020304" pitchFamily="18" charset="0"/>
                <a:ea typeface="Calibri Light" panose="020F0302020204030204" pitchFamily="34" charset="0"/>
              </a:rPr>
              <a:t>), who stated that this was influenced by a lack of teacher confidence in strategy instruction. Even now, some teacher training courses allow for little time to consider how to directly teach the skills needed to understand. The importance of teaching strategies needs to be highlighted and support provided to teachers to ensure they feel effective at doing so.</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Date Placeholder 3"/>
          <p:cNvSpPr>
            <a:spLocks noGrp="1"/>
          </p:cNvSpPr>
          <p:nvPr>
            <p:ph type="dt" idx="10"/>
          </p:nvPr>
        </p:nvSpPr>
        <p:spPr/>
        <p:txBody>
          <a:bodyPr/>
          <a:lstStyle/>
          <a:p>
            <a:pPr>
              <a:defRPr/>
            </a:pPr>
            <a:fld id="{95831C88-74EE-4FCA-B569-AE72978C2BE4}" type="datetime1">
              <a:rPr lang="en-GB" smtClean="0"/>
              <a:t>13/08/2026</a:t>
            </a:fld>
            <a:endParaRPr lang="en-GB"/>
          </a:p>
        </p:txBody>
      </p:sp>
      <p:sp>
        <p:nvSpPr>
          <p:cNvPr id="5" name="Footer Placeholder 4"/>
          <p:cNvSpPr>
            <a:spLocks noGrp="1"/>
          </p:cNvSpPr>
          <p:nvPr>
            <p:ph type="ftr" sz="quarter" idx="11"/>
          </p:nvPr>
        </p:nvSpPr>
        <p:spPr/>
        <p:txBody>
          <a:bodyPr/>
          <a:lstStyle/>
          <a:p>
            <a:pPr>
              <a:defRPr/>
            </a:pPr>
            <a:r>
              <a:rPr lang="en-GB"/>
              <a:t>Educational Psychology Service</a:t>
            </a:r>
          </a:p>
        </p:txBody>
      </p:sp>
      <p:sp>
        <p:nvSpPr>
          <p:cNvPr id="6" name="Slide Number Placeholder 5"/>
          <p:cNvSpPr>
            <a:spLocks noGrp="1"/>
          </p:cNvSpPr>
          <p:nvPr>
            <p:ph type="sldNum" sz="quarter" idx="12"/>
          </p:nvPr>
        </p:nvSpPr>
        <p:spPr/>
        <p:txBody>
          <a:bodyPr/>
          <a:lstStyle/>
          <a:p>
            <a:pPr>
              <a:defRPr/>
            </a:pPr>
            <a:fld id="{090BA52D-F93A-4D6B-B850-0A8EE51560F5}" type="slidenum">
              <a:rPr lang="en-GB" smtClean="0"/>
              <a:pPr>
                <a:defRPr/>
              </a:pPr>
              <a:t>7</a:t>
            </a:fld>
            <a:endParaRPr lang="en-GB"/>
          </a:p>
        </p:txBody>
      </p:sp>
    </p:spTree>
    <p:extLst>
      <p:ext uri="{BB962C8B-B14F-4D97-AF65-F5344CB8AC3E}">
        <p14:creationId xmlns:p14="http://schemas.microsoft.com/office/powerpoint/2010/main" val="3430634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457200" indent="-457200">
              <a:lnSpc>
                <a:spcPts val="2400"/>
              </a:lnSpc>
              <a:spcBef>
                <a:spcPts val="600"/>
              </a:spcBef>
              <a:tabLst>
                <a:tab pos="347345" algn="r"/>
                <a:tab pos="457200" algn="l"/>
              </a:tabLst>
            </a:pPr>
            <a:r>
              <a:rPr lang="en-US" sz="1800" dirty="0">
                <a:effectLst/>
                <a:latin typeface="Times New Roman" panose="02020603050405020304" pitchFamily="18" charset="0"/>
                <a:ea typeface="Calibri Light" panose="020F0302020204030204" pitchFamily="34" charset="0"/>
              </a:rPr>
              <a:t>The third component is the text/environment. Independent of ability, a child who has been exposed to reading will greatly influence their level of reading skill. So too will the number of different authors that a person is familiar with </a:t>
            </a:r>
            <a:r>
              <a:rPr lang="it-IT" sz="1800" dirty="0">
                <a:solidFill>
                  <a:srgbClr val="404040"/>
                </a:solidFill>
                <a:effectLst/>
                <a:latin typeface="Times New Roman" panose="02020603050405020304" pitchFamily="18" charset="0"/>
                <a:ea typeface="Calibri Light" panose="020F0302020204030204" pitchFamily="34" charset="0"/>
              </a:rPr>
              <a:t>(Britton &amp; Graesser, 1996)</a:t>
            </a:r>
            <a:r>
              <a:rPr lang="en-US" sz="1800" dirty="0">
                <a:effectLst/>
                <a:latin typeface="Times New Roman" panose="02020603050405020304" pitchFamily="18" charset="0"/>
                <a:ea typeface="Calibri Light" panose="020F0302020204030204" pitchFamily="34" charset="0"/>
              </a:rPr>
              <a:t>. Choice of reading material, with an emphasis placed on reading for pleasure, is highly important. To get children motivated to read, they need to be reading something that interests them </a:t>
            </a:r>
            <a:r>
              <a:rPr lang="nl-NL" sz="1800" dirty="0">
                <a:solidFill>
                  <a:srgbClr val="404040"/>
                </a:solidFill>
                <a:effectLst/>
                <a:latin typeface="Times New Roman" panose="02020603050405020304" pitchFamily="18" charset="0"/>
                <a:ea typeface="Calibri Light" panose="020F0302020204030204" pitchFamily="34" charset="0"/>
              </a:rPr>
              <a:t>(Brooks, 2013)</a:t>
            </a:r>
            <a:r>
              <a:rPr lang="en-US" sz="1800" dirty="0">
                <a:effectLst/>
                <a:latin typeface="Times New Roman" panose="02020603050405020304" pitchFamily="18" charset="0"/>
                <a:ea typeface="Calibri Light" panose="020F0302020204030204" pitchFamily="34" charset="0"/>
              </a:rPr>
              <a:t>. Furthermore, social opportunities like book discussions that enable joint engagement through interactions with others to discuss and explore interesting texts create an exciting curriculum (Ellis, Denton &amp; Bond, 2014).</a:t>
            </a:r>
            <a:endParaRPr lang="en-GB" sz="1800" dirty="0">
              <a:effectLst/>
              <a:latin typeface="Times New Roman" panose="02020603050405020304" pitchFamily="18" charset="0"/>
              <a:ea typeface="Times New Roman" panose="02020603050405020304" pitchFamily="18" charset="0"/>
            </a:endParaRPr>
          </a:p>
          <a:p>
            <a:pPr marL="457200" indent="-457200">
              <a:lnSpc>
                <a:spcPts val="2400"/>
              </a:lnSpc>
              <a:spcBef>
                <a:spcPts val="600"/>
              </a:spcBef>
              <a:spcAft>
                <a:spcPts val="1800"/>
              </a:spcAft>
              <a:tabLst>
                <a:tab pos="347345" algn="r"/>
                <a:tab pos="457200" algn="l"/>
              </a:tabLst>
            </a:pPr>
            <a:r>
              <a:rPr lang="en-US" sz="1800" dirty="0">
                <a:effectLst/>
                <a:latin typeface="Times New Roman" panose="02020603050405020304" pitchFamily="18" charset="0"/>
                <a:ea typeface="Calibri Light" panose="020F0302020204030204" pitchFamily="34" charset="0"/>
              </a:rPr>
              <a:t>The unique relationships between the three components of teacher, environment, and student ultimately come together to determine the quality of the learning experience. When the three aspects align the learner’s motivation and the teacher’s work satisfaction, both accelerate and learning is a positive experience for all. This model builds upon previous models and acknowledges the potential impact of the quality of the teacher’s lesson, which bears on individuals’ motivation (Ruddell &amp; </a:t>
            </a:r>
            <a:r>
              <a:rPr lang="en-US" sz="1800" dirty="0" err="1">
                <a:effectLst/>
                <a:latin typeface="Times New Roman" panose="02020603050405020304" pitchFamily="18" charset="0"/>
                <a:ea typeface="Calibri Light" panose="020F0302020204030204" pitchFamily="34" charset="0"/>
              </a:rPr>
              <a:t>Unrau</a:t>
            </a:r>
            <a:r>
              <a:rPr lang="en-US" sz="1800" dirty="0">
                <a:effectLst/>
                <a:latin typeface="Times New Roman" panose="02020603050405020304" pitchFamily="18" charset="0"/>
                <a:ea typeface="Calibri Light" panose="020F0302020204030204" pitchFamily="34" charset="0"/>
              </a:rPr>
              <a:t>, 2004). Also, the structure of the classroom or learning environment influences the developing reader’s sense of ownership of their learning process. In turn, learning conversations and class discussions develop pupil/teacher relationships, enhancing trust and leading to a negotiation of meaning </a:t>
            </a:r>
            <a:r>
              <a:rPr lang="fr-FR" sz="1800" dirty="0">
                <a:solidFill>
                  <a:srgbClr val="404040"/>
                </a:solidFill>
                <a:effectLst/>
                <a:latin typeface="Times New Roman" panose="02020603050405020304" pitchFamily="18" charset="0"/>
                <a:ea typeface="Calibri Light" panose="020F0302020204030204" pitchFamily="34" charset="0"/>
              </a:rPr>
              <a:t>(Davies et al., 2013; Ruddell &amp; Unrau, 2004)</a:t>
            </a:r>
            <a:endParaRPr lang="en-GB" sz="1800" dirty="0">
              <a:effectLst/>
              <a:latin typeface="Times New Roman" panose="02020603050405020304" pitchFamily="18" charset="0"/>
              <a:ea typeface="Times New Roman" panose="02020603050405020304" pitchFamily="18" charset="0"/>
            </a:endParaRPr>
          </a:p>
          <a:p>
            <a:endParaRPr lang="en-GB" sz="1200" kern="1200" dirty="0">
              <a:solidFill>
                <a:schemeClr val="tx1"/>
              </a:solidFill>
              <a:effectLst/>
              <a:latin typeface="+mn-lt"/>
              <a:ea typeface="+mn-ea"/>
              <a:cs typeface="+mn-cs"/>
            </a:endParaRPr>
          </a:p>
        </p:txBody>
      </p:sp>
      <p:sp>
        <p:nvSpPr>
          <p:cNvPr id="4" name="Date Placeholder 3"/>
          <p:cNvSpPr>
            <a:spLocks noGrp="1"/>
          </p:cNvSpPr>
          <p:nvPr>
            <p:ph type="dt" idx="10"/>
          </p:nvPr>
        </p:nvSpPr>
        <p:spPr/>
        <p:txBody>
          <a:bodyPr/>
          <a:lstStyle/>
          <a:p>
            <a:pPr>
              <a:defRPr/>
            </a:pPr>
            <a:fld id="{95831C88-74EE-4FCA-B569-AE72978C2BE4}" type="datetime1">
              <a:rPr lang="en-GB" smtClean="0">
                <a:solidFill>
                  <a:prstClr val="black"/>
                </a:solidFill>
              </a:rPr>
              <a:pPr>
                <a:defRPr/>
              </a:pPr>
              <a:t>13/08/2026</a:t>
            </a:fld>
            <a:endParaRPr lang="en-GB">
              <a:solidFill>
                <a:prstClr val="black"/>
              </a:solidFill>
            </a:endParaRPr>
          </a:p>
        </p:txBody>
      </p:sp>
      <p:sp>
        <p:nvSpPr>
          <p:cNvPr id="5" name="Footer Placeholder 4"/>
          <p:cNvSpPr>
            <a:spLocks noGrp="1"/>
          </p:cNvSpPr>
          <p:nvPr>
            <p:ph type="ftr" sz="quarter" idx="11"/>
          </p:nvPr>
        </p:nvSpPr>
        <p:spPr/>
        <p:txBody>
          <a:bodyPr/>
          <a:lstStyle/>
          <a:p>
            <a:pPr>
              <a:defRPr/>
            </a:pPr>
            <a:r>
              <a:rPr lang="en-GB">
                <a:solidFill>
                  <a:prstClr val="black"/>
                </a:solidFill>
              </a:rPr>
              <a:t>Educational Psychology Service</a:t>
            </a:r>
          </a:p>
        </p:txBody>
      </p:sp>
      <p:sp>
        <p:nvSpPr>
          <p:cNvPr id="6" name="Slide Number Placeholder 5"/>
          <p:cNvSpPr>
            <a:spLocks noGrp="1"/>
          </p:cNvSpPr>
          <p:nvPr>
            <p:ph type="sldNum" sz="quarter" idx="12"/>
          </p:nvPr>
        </p:nvSpPr>
        <p:spPr/>
        <p:txBody>
          <a:bodyPr/>
          <a:lstStyle/>
          <a:p>
            <a:pPr>
              <a:defRPr/>
            </a:pPr>
            <a:fld id="{090BA52D-F93A-4D6B-B850-0A8EE51560F5}" type="slidenum">
              <a:rPr lang="en-GB" smtClean="0">
                <a:solidFill>
                  <a:prstClr val="black"/>
                </a:solidFill>
              </a:rPr>
              <a:pPr>
                <a:defRPr/>
              </a:pPr>
              <a:t>8</a:t>
            </a:fld>
            <a:endParaRPr lang="en-GB">
              <a:solidFill>
                <a:prstClr val="black"/>
              </a:solidFill>
            </a:endParaRPr>
          </a:p>
        </p:txBody>
      </p:sp>
    </p:spTree>
    <p:extLst>
      <p:ext uri="{BB962C8B-B14F-4D97-AF65-F5344CB8AC3E}">
        <p14:creationId xmlns:p14="http://schemas.microsoft.com/office/powerpoint/2010/main" val="1066849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4DEB2A4-25A3-4586-92D1-A6DE2254EA5E}" type="slidenum">
              <a:rPr lang="en-GB" smtClean="0"/>
              <a:pPr fontAlgn="base">
                <a:spcBef>
                  <a:spcPct val="0"/>
                </a:spcBef>
                <a:spcAft>
                  <a:spcPct val="0"/>
                </a:spcAft>
                <a:defRPr/>
              </a:pPr>
              <a:t>9</a:t>
            </a:fld>
            <a:endParaRPr lang="en-GB"/>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a:latin typeface="Arial" charset="0"/>
              </a:rPr>
              <a:t>The reader based factors are the learner’s </a:t>
            </a:r>
            <a:r>
              <a:rPr lang="en-US" dirty="0">
                <a:latin typeface="Arial" charset="0"/>
              </a:rPr>
              <a:t>cognitive abilities, concepts of intelligence, dispositions to learn</a:t>
            </a:r>
            <a:endParaRPr lang="en-GB" dirty="0">
              <a:latin typeface="Arial" charset="0"/>
            </a:endParaRPr>
          </a:p>
          <a:p>
            <a:pPr eaLnBrk="1" hangingPunct="1">
              <a:spcBef>
                <a:spcPct val="0"/>
              </a:spcBef>
            </a:pPr>
            <a:endParaRPr lang="en-US" dirty="0">
              <a:latin typeface="Arial" charset="0"/>
            </a:endParaRPr>
          </a:p>
          <a:p>
            <a:pPr eaLnBrk="1" hangingPunct="1">
              <a:spcBef>
                <a:spcPct val="0"/>
              </a:spcBef>
            </a:pPr>
            <a:r>
              <a:rPr lang="en-US" dirty="0">
                <a:latin typeface="Arial" charset="0"/>
              </a:rPr>
              <a:t>The text based factors are related to the task </a:t>
            </a:r>
          </a:p>
          <a:p>
            <a:pPr eaLnBrk="1" hangingPunct="1">
              <a:spcBef>
                <a:spcPct val="0"/>
              </a:spcBef>
            </a:pPr>
            <a:endParaRPr lang="en-US" dirty="0">
              <a:latin typeface="Arial" charset="0"/>
            </a:endParaRPr>
          </a:p>
          <a:p>
            <a:pPr eaLnBrk="1" hangingPunct="1">
              <a:spcBef>
                <a:spcPct val="0"/>
              </a:spcBef>
            </a:pPr>
            <a:r>
              <a:rPr lang="en-US" dirty="0">
                <a:latin typeface="Arial" charset="0"/>
              </a:rPr>
              <a:t>And the mediator is teacher/parent who shares</a:t>
            </a:r>
            <a:r>
              <a:rPr lang="en-US" baseline="0" dirty="0">
                <a:latin typeface="Arial" charset="0"/>
              </a:rPr>
              <a:t> the strategies which help the child the comprehend in reading</a:t>
            </a:r>
          </a:p>
          <a:p>
            <a:pPr eaLnBrk="1" hangingPunct="1">
              <a:spcBef>
                <a:spcPct val="0"/>
              </a:spcBef>
            </a:pPr>
            <a:endParaRPr lang="en-US" dirty="0">
              <a:latin typeface="Arial" charset="0"/>
            </a:endParaRPr>
          </a:p>
          <a:p>
            <a:pPr eaLnBrk="1" hangingPunct="1">
              <a:spcBef>
                <a:spcPct val="0"/>
              </a:spcBef>
            </a:pPr>
            <a:endParaRPr lang="en-US" dirty="0">
              <a:latin typeface="Arial" charset="0"/>
            </a:endParaRPr>
          </a:p>
        </p:txBody>
      </p:sp>
      <p:sp>
        <p:nvSpPr>
          <p:cNvPr id="5" name="Date Placeholder 4"/>
          <p:cNvSpPr>
            <a:spLocks noGrp="1"/>
          </p:cNvSpPr>
          <p:nvPr>
            <p:ph type="dt" sz="quarter" idx="1"/>
          </p:nvPr>
        </p:nvSpPr>
        <p:spPr/>
        <p:txBody>
          <a:bodyPr/>
          <a:lstStyle/>
          <a:p>
            <a:pPr>
              <a:defRPr/>
            </a:pPr>
            <a:fld id="{466F42C1-CEDE-4514-A039-8E2B5E443C6C}" type="datetime1">
              <a:rPr lang="en-GB" smtClean="0"/>
              <a:t>13/08/2026</a:t>
            </a:fld>
            <a:endParaRPr lang="en-GB"/>
          </a:p>
        </p:txBody>
      </p:sp>
      <p:sp>
        <p:nvSpPr>
          <p:cNvPr id="6" name="Footer Placeholder 5"/>
          <p:cNvSpPr>
            <a:spLocks noGrp="1"/>
          </p:cNvSpPr>
          <p:nvPr>
            <p:ph type="ftr" sz="quarter" idx="4"/>
          </p:nvPr>
        </p:nvSpPr>
        <p:spPr/>
        <p:txBody>
          <a:bodyPr/>
          <a:lstStyle/>
          <a:p>
            <a:pPr>
              <a:defRPr/>
            </a:pPr>
            <a:r>
              <a:rPr lang="en-GB"/>
              <a:t>Educational Psychology Service</a:t>
            </a:r>
          </a:p>
        </p:txBody>
      </p:sp>
    </p:spTree>
    <p:extLst>
      <p:ext uri="{BB962C8B-B14F-4D97-AF65-F5344CB8AC3E}">
        <p14:creationId xmlns:p14="http://schemas.microsoft.com/office/powerpoint/2010/main" val="3538102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75B4D9D-C04E-468C-98F4-8E08E61A3DBB}" type="datetimeFigureOut">
              <a:rPr lang="en-US">
                <a:solidFill>
                  <a:prstClr val="black">
                    <a:tint val="75000"/>
                  </a:prstClr>
                </a:solidFill>
              </a:rPr>
              <a:pPr>
                <a:defRPr/>
              </a:pPr>
              <a:t>8/13/2026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D1F4CB4-F2AD-4E6B-8BB2-15284F023D7B}" type="slidenum">
              <a:rPr lang="en-US" altLang="en-US"/>
              <a:pPr/>
              <a:t>‹#›</a:t>
            </a:fld>
            <a:endParaRPr lang="en-US" altLang="en-US"/>
          </a:p>
        </p:txBody>
      </p:sp>
    </p:spTree>
    <p:extLst>
      <p:ext uri="{BB962C8B-B14F-4D97-AF65-F5344CB8AC3E}">
        <p14:creationId xmlns:p14="http://schemas.microsoft.com/office/powerpoint/2010/main" val="2626803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5C8989C-4D6D-40E4-A7CE-ADBB34F8D83D}" type="datetimeFigureOut">
              <a:rPr lang="en-US">
                <a:solidFill>
                  <a:prstClr val="black">
                    <a:tint val="75000"/>
                  </a:prstClr>
                </a:solidFill>
              </a:rPr>
              <a:pPr>
                <a:defRPr/>
              </a:pPr>
              <a:t>8/13/2026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C46F2079-0A84-4928-ABC3-059A0159FFE3}" type="slidenum">
              <a:rPr lang="en-US" altLang="en-US"/>
              <a:pPr/>
              <a:t>‹#›</a:t>
            </a:fld>
            <a:endParaRPr lang="en-US" altLang="en-US"/>
          </a:p>
        </p:txBody>
      </p:sp>
    </p:spTree>
    <p:extLst>
      <p:ext uri="{BB962C8B-B14F-4D97-AF65-F5344CB8AC3E}">
        <p14:creationId xmlns:p14="http://schemas.microsoft.com/office/powerpoint/2010/main" val="129208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5A3F8FF-9CD1-4516-9317-2AAFD789E41C}" type="datetimeFigureOut">
              <a:rPr lang="en-US">
                <a:solidFill>
                  <a:prstClr val="black">
                    <a:tint val="75000"/>
                  </a:prstClr>
                </a:solidFill>
              </a:rPr>
              <a:pPr>
                <a:defRPr/>
              </a:pPr>
              <a:t>8/13/2026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1EEFB5D-4761-4A10-8022-EBBA396D0493}" type="slidenum">
              <a:rPr lang="en-US" altLang="en-US"/>
              <a:pPr/>
              <a:t>‹#›</a:t>
            </a:fld>
            <a:endParaRPr lang="en-US" altLang="en-US"/>
          </a:p>
        </p:txBody>
      </p:sp>
    </p:spTree>
    <p:extLst>
      <p:ext uri="{BB962C8B-B14F-4D97-AF65-F5344CB8AC3E}">
        <p14:creationId xmlns:p14="http://schemas.microsoft.com/office/powerpoint/2010/main" val="1103120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GB"/>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0000"/>
                    <a:lumOff val="10000"/>
                  </a:schemeClr>
                </a:solidFill>
              </a:defRPr>
            </a:lvl1pPr>
            <a:lvl2pPr marL="457189" indent="0" algn="ctr">
              <a:buNone/>
              <a:defRPr sz="1600"/>
            </a:lvl2pPr>
            <a:lvl3pPr marL="914377" indent="0" algn="ctr">
              <a:buNone/>
              <a:defRPr sz="16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pPr>
              <a:defRPr/>
            </a:pPr>
            <a:fld id="{7A7F6BA2-2566-42EC-B96E-CD95948C7A65}" type="datetime1">
              <a:rPr lang="en-GB" smtClean="0"/>
              <a:pPr>
                <a:defRPr/>
              </a:pPr>
              <a:t>13/08/2026</a:t>
            </a:fld>
            <a:endParaRPr lang="en-GB"/>
          </a:p>
        </p:txBody>
      </p:sp>
      <p:sp>
        <p:nvSpPr>
          <p:cNvPr id="5" name="Footer Placeholder 4"/>
          <p:cNvSpPr>
            <a:spLocks noGrp="1"/>
          </p:cNvSpPr>
          <p:nvPr>
            <p:ph type="ftr" sz="quarter" idx="11"/>
          </p:nvPr>
        </p:nvSpPr>
        <p:spPr/>
        <p:txBody>
          <a:bodyPr/>
          <a:lstStyle/>
          <a:p>
            <a:pPr>
              <a:defRPr/>
            </a:pPr>
            <a:r>
              <a:rPr lang="en-GB"/>
              <a:t>Midlothian Educational Psychology Service</a:t>
            </a:r>
          </a:p>
        </p:txBody>
      </p:sp>
      <p:sp>
        <p:nvSpPr>
          <p:cNvPr id="6" name="Slide Number Placeholder 5"/>
          <p:cNvSpPr>
            <a:spLocks noGrp="1"/>
          </p:cNvSpPr>
          <p:nvPr>
            <p:ph type="sldNum" sz="quarter" idx="12"/>
          </p:nvPr>
        </p:nvSpPr>
        <p:spPr/>
        <p:txBody>
          <a:bodyPr/>
          <a:lstStyle/>
          <a:p>
            <a:pPr>
              <a:defRPr/>
            </a:pPr>
            <a:fld id="{6FF13B0E-51E4-486A-9C6D-F73FDA54BEE8}" type="slidenum">
              <a:rPr lang="en-GB" smtClean="0"/>
              <a:pPr>
                <a:defRPr/>
              </a:pPr>
              <a:t>‹#›</a:t>
            </a:fld>
            <a:endParaRPr lang="en-GB"/>
          </a:p>
        </p:txBody>
      </p:sp>
      <p:cxnSp>
        <p:nvCxnSpPr>
          <p:cNvPr id="8" name="Straight Connector 7"/>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697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3A32C84C-2A44-478D-9584-4AECC43CDD1C}" type="datetime1">
              <a:rPr lang="en-GB" smtClean="0"/>
              <a:pPr>
                <a:defRPr/>
              </a:pPr>
              <a:t>13/08/2026</a:t>
            </a:fld>
            <a:endParaRPr lang="en-GB"/>
          </a:p>
        </p:txBody>
      </p:sp>
      <p:sp>
        <p:nvSpPr>
          <p:cNvPr id="5" name="Footer Placeholder 4"/>
          <p:cNvSpPr>
            <a:spLocks noGrp="1"/>
          </p:cNvSpPr>
          <p:nvPr>
            <p:ph type="ftr" sz="quarter" idx="11"/>
          </p:nvPr>
        </p:nvSpPr>
        <p:spPr/>
        <p:txBody>
          <a:bodyPr/>
          <a:lstStyle/>
          <a:p>
            <a:pPr>
              <a:defRPr/>
            </a:pPr>
            <a:r>
              <a:rPr lang="en-GB"/>
              <a:t>Midlothian Educational Psychology Service</a:t>
            </a:r>
          </a:p>
        </p:txBody>
      </p:sp>
      <p:sp>
        <p:nvSpPr>
          <p:cNvPr id="6" name="Slide Number Placeholder 5"/>
          <p:cNvSpPr>
            <a:spLocks noGrp="1"/>
          </p:cNvSpPr>
          <p:nvPr>
            <p:ph type="sldNum" sz="quarter" idx="12"/>
          </p:nvPr>
        </p:nvSpPr>
        <p:spPr/>
        <p:txBody>
          <a:bodyPr/>
          <a:lstStyle/>
          <a:p>
            <a:pPr>
              <a:defRPr/>
            </a:pPr>
            <a:fld id="{E2260DDE-DDAA-4E62-8FF2-C37121CEC1AD}" type="slidenum">
              <a:rPr lang="en-GB" smtClean="0"/>
              <a:pPr>
                <a:defRPr/>
              </a:pPr>
              <a:t>‹#›</a:t>
            </a:fld>
            <a:endParaRPr lang="en-GB"/>
          </a:p>
        </p:txBody>
      </p:sp>
    </p:spTree>
    <p:extLst>
      <p:ext uri="{BB962C8B-B14F-4D97-AF65-F5344CB8AC3E}">
        <p14:creationId xmlns:p14="http://schemas.microsoft.com/office/powerpoint/2010/main" val="2857685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9144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GB"/>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457189" indent="0">
              <a:buNone/>
              <a:defRPr sz="16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3570F708-2614-44A0-8E3D-AB4BDB943759}" type="datetime1">
              <a:rPr lang="en-GB" smtClean="0"/>
              <a:pPr>
                <a:defRPr/>
              </a:pPr>
              <a:t>13/08/2026</a:t>
            </a:fld>
            <a:endParaRPr lang="en-GB"/>
          </a:p>
        </p:txBody>
      </p:sp>
      <p:sp>
        <p:nvSpPr>
          <p:cNvPr id="5" name="Footer Placeholder 4"/>
          <p:cNvSpPr>
            <a:spLocks noGrp="1"/>
          </p:cNvSpPr>
          <p:nvPr>
            <p:ph type="ftr" sz="quarter" idx="11"/>
          </p:nvPr>
        </p:nvSpPr>
        <p:spPr/>
        <p:txBody>
          <a:bodyPr/>
          <a:lstStyle/>
          <a:p>
            <a:pPr>
              <a:defRPr/>
            </a:pPr>
            <a:r>
              <a:rPr lang="en-GB"/>
              <a:t>Midlothian Educational Psychology Service</a:t>
            </a:r>
          </a:p>
        </p:txBody>
      </p:sp>
      <p:sp>
        <p:nvSpPr>
          <p:cNvPr id="6" name="Slide Number Placeholder 5"/>
          <p:cNvSpPr>
            <a:spLocks noGrp="1"/>
          </p:cNvSpPr>
          <p:nvPr>
            <p:ph type="sldNum" sz="quarter" idx="12"/>
          </p:nvPr>
        </p:nvSpPr>
        <p:spPr/>
        <p:txBody>
          <a:bodyPr/>
          <a:lstStyle/>
          <a:p>
            <a:pPr>
              <a:defRPr/>
            </a:pPr>
            <a:fld id="{BD3E00E1-B5D5-488E-9822-D15302312066}" type="slidenum">
              <a:rPr lang="en-GB" smtClean="0"/>
              <a:pPr>
                <a:defRPr/>
              </a:pPr>
              <a:t>‹#›</a:t>
            </a:fld>
            <a:endParaRPr lang="en-GB"/>
          </a:p>
        </p:txBody>
      </p:sp>
      <p:cxnSp>
        <p:nvCxnSpPr>
          <p:cNvPr id="8" name="Straight Connector 7"/>
          <p:cNvCxnSpPr/>
          <p:nvPr/>
        </p:nvCxnSpPr>
        <p:spPr>
          <a:xfrm flipV="1">
            <a:off x="629013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4092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GB"/>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pPr>
              <a:defRPr/>
            </a:pPr>
            <a:fld id="{582FFA6C-FC61-4AF4-B370-21FC83E25BB4}" type="datetime1">
              <a:rPr lang="en-GB" smtClean="0"/>
              <a:pPr>
                <a:defRPr/>
              </a:pPr>
              <a:t>13/08/2026</a:t>
            </a:fld>
            <a:endParaRPr lang="en-GB"/>
          </a:p>
        </p:txBody>
      </p:sp>
      <p:sp>
        <p:nvSpPr>
          <p:cNvPr id="6" name="Footer Placeholder 5"/>
          <p:cNvSpPr>
            <a:spLocks noGrp="1"/>
          </p:cNvSpPr>
          <p:nvPr>
            <p:ph type="ftr" sz="quarter" idx="11"/>
          </p:nvPr>
        </p:nvSpPr>
        <p:spPr/>
        <p:txBody>
          <a:bodyPr/>
          <a:lstStyle/>
          <a:p>
            <a:pPr>
              <a:defRPr/>
            </a:pPr>
            <a:r>
              <a:rPr lang="en-GB"/>
              <a:t>Midlothian Educational Psychology Service</a:t>
            </a:r>
          </a:p>
        </p:txBody>
      </p:sp>
      <p:sp>
        <p:nvSpPr>
          <p:cNvPr id="7" name="Slide Number Placeholder 6"/>
          <p:cNvSpPr>
            <a:spLocks noGrp="1"/>
          </p:cNvSpPr>
          <p:nvPr>
            <p:ph type="sldNum" sz="quarter" idx="12"/>
          </p:nvPr>
        </p:nvSpPr>
        <p:spPr/>
        <p:txBody>
          <a:bodyPr/>
          <a:lstStyle/>
          <a:p>
            <a:pPr>
              <a:defRPr/>
            </a:pPr>
            <a:fld id="{150901E3-65E1-42B9-8AF6-5CA3B074B16B}" type="slidenum">
              <a:rPr lang="en-GB" smtClean="0"/>
              <a:pPr>
                <a:defRPr/>
              </a:pPr>
              <a:t>‹#›</a:t>
            </a:fld>
            <a:endParaRPr lang="en-GB"/>
          </a:p>
        </p:txBody>
      </p:sp>
    </p:spTree>
    <p:extLst>
      <p:ext uri="{BB962C8B-B14F-4D97-AF65-F5344CB8AC3E}">
        <p14:creationId xmlns:p14="http://schemas.microsoft.com/office/powerpoint/2010/main" val="4241952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GB"/>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800"/>
              </a:spcBef>
              <a:buNone/>
            </a:pPr>
            <a:r>
              <a:rPr lang="en-GB"/>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pPr>
              <a:defRPr/>
            </a:pPr>
            <a:fld id="{1C26F8A7-9F3C-4729-A651-869793988A92}" type="datetime1">
              <a:rPr lang="en-GB" smtClean="0"/>
              <a:pPr>
                <a:defRPr/>
              </a:pPr>
              <a:t>13/08/2026</a:t>
            </a:fld>
            <a:endParaRPr lang="en-GB"/>
          </a:p>
        </p:txBody>
      </p:sp>
      <p:sp>
        <p:nvSpPr>
          <p:cNvPr id="8" name="Footer Placeholder 7"/>
          <p:cNvSpPr>
            <a:spLocks noGrp="1"/>
          </p:cNvSpPr>
          <p:nvPr>
            <p:ph type="ftr" sz="quarter" idx="11"/>
          </p:nvPr>
        </p:nvSpPr>
        <p:spPr/>
        <p:txBody>
          <a:bodyPr/>
          <a:lstStyle/>
          <a:p>
            <a:pPr>
              <a:defRPr/>
            </a:pPr>
            <a:r>
              <a:rPr lang="en-GB"/>
              <a:t>Midlothian Educational Psychology Service</a:t>
            </a:r>
          </a:p>
        </p:txBody>
      </p:sp>
      <p:sp>
        <p:nvSpPr>
          <p:cNvPr id="9" name="Slide Number Placeholder 8"/>
          <p:cNvSpPr>
            <a:spLocks noGrp="1"/>
          </p:cNvSpPr>
          <p:nvPr>
            <p:ph type="sldNum" sz="quarter" idx="12"/>
          </p:nvPr>
        </p:nvSpPr>
        <p:spPr/>
        <p:txBody>
          <a:bodyPr/>
          <a:lstStyle/>
          <a:p>
            <a:pPr>
              <a:defRPr/>
            </a:pPr>
            <a:fld id="{F217FB3C-C1CE-44E0-940B-EBA785B18ACD}" type="slidenum">
              <a:rPr lang="en-GB" smtClean="0"/>
              <a:pPr>
                <a:defRPr/>
              </a:pPr>
              <a:t>‹#›</a:t>
            </a:fld>
            <a:endParaRPr lang="en-GB"/>
          </a:p>
        </p:txBody>
      </p:sp>
    </p:spTree>
    <p:extLst>
      <p:ext uri="{BB962C8B-B14F-4D97-AF65-F5344CB8AC3E}">
        <p14:creationId xmlns:p14="http://schemas.microsoft.com/office/powerpoint/2010/main" val="2454804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pPr>
              <a:defRPr/>
            </a:pPr>
            <a:fld id="{FA591A1E-B6BF-4E80-A10C-8A438134AA3C}" type="datetime1">
              <a:rPr lang="en-GB" smtClean="0"/>
              <a:pPr>
                <a:defRPr/>
              </a:pPr>
              <a:t>13/08/2026</a:t>
            </a:fld>
            <a:endParaRPr lang="en-GB"/>
          </a:p>
        </p:txBody>
      </p:sp>
      <p:sp>
        <p:nvSpPr>
          <p:cNvPr id="4" name="Footer Placeholder 3"/>
          <p:cNvSpPr>
            <a:spLocks noGrp="1"/>
          </p:cNvSpPr>
          <p:nvPr>
            <p:ph type="ftr" sz="quarter" idx="11"/>
          </p:nvPr>
        </p:nvSpPr>
        <p:spPr/>
        <p:txBody>
          <a:bodyPr/>
          <a:lstStyle/>
          <a:p>
            <a:pPr>
              <a:defRPr/>
            </a:pPr>
            <a:r>
              <a:rPr lang="en-GB"/>
              <a:t>Midlothian Educational Psychology Service</a:t>
            </a:r>
          </a:p>
        </p:txBody>
      </p:sp>
      <p:sp>
        <p:nvSpPr>
          <p:cNvPr id="5" name="Slide Number Placeholder 4"/>
          <p:cNvSpPr>
            <a:spLocks noGrp="1"/>
          </p:cNvSpPr>
          <p:nvPr>
            <p:ph type="sldNum" sz="quarter" idx="12"/>
          </p:nvPr>
        </p:nvSpPr>
        <p:spPr/>
        <p:txBody>
          <a:bodyPr/>
          <a:lstStyle/>
          <a:p>
            <a:pPr>
              <a:defRPr/>
            </a:pPr>
            <a:fld id="{9462CA07-A97D-40F6-9002-ACBA2572F66A}" type="slidenum">
              <a:rPr lang="en-GB" smtClean="0"/>
              <a:pPr>
                <a:defRPr/>
              </a:pPr>
              <a:t>‹#›</a:t>
            </a:fld>
            <a:endParaRPr lang="en-GB"/>
          </a:p>
        </p:txBody>
      </p:sp>
    </p:spTree>
    <p:extLst>
      <p:ext uri="{BB962C8B-B14F-4D97-AF65-F5344CB8AC3E}">
        <p14:creationId xmlns:p14="http://schemas.microsoft.com/office/powerpoint/2010/main" val="674510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23F909F-75C2-4969-A7D5-77D5FDC20986}" type="datetime1">
              <a:rPr lang="en-GB" smtClean="0"/>
              <a:pPr>
                <a:defRPr/>
              </a:pPr>
              <a:t>13/08/2026</a:t>
            </a:fld>
            <a:endParaRPr lang="en-GB"/>
          </a:p>
        </p:txBody>
      </p:sp>
      <p:sp>
        <p:nvSpPr>
          <p:cNvPr id="3" name="Footer Placeholder 2"/>
          <p:cNvSpPr>
            <a:spLocks noGrp="1"/>
          </p:cNvSpPr>
          <p:nvPr>
            <p:ph type="ftr" sz="quarter" idx="11"/>
          </p:nvPr>
        </p:nvSpPr>
        <p:spPr/>
        <p:txBody>
          <a:bodyPr/>
          <a:lstStyle/>
          <a:p>
            <a:pPr>
              <a:defRPr/>
            </a:pPr>
            <a:r>
              <a:rPr lang="en-GB"/>
              <a:t>Midlothian Educational Psychology Service</a:t>
            </a:r>
          </a:p>
        </p:txBody>
      </p:sp>
      <p:sp>
        <p:nvSpPr>
          <p:cNvPr id="4" name="Slide Number Placeholder 3"/>
          <p:cNvSpPr>
            <a:spLocks noGrp="1"/>
          </p:cNvSpPr>
          <p:nvPr>
            <p:ph type="sldNum" sz="quarter" idx="12"/>
          </p:nvPr>
        </p:nvSpPr>
        <p:spPr/>
        <p:txBody>
          <a:bodyPr/>
          <a:lstStyle/>
          <a:p>
            <a:pPr>
              <a:defRPr/>
            </a:pPr>
            <a:fld id="{231E17B2-992F-4D36-8BE4-71772061439D}" type="slidenum">
              <a:rPr lang="en-GB" smtClean="0"/>
              <a:pPr>
                <a:defRPr/>
              </a:pPr>
              <a:t>‹#›</a:t>
            </a:fld>
            <a:endParaRPr lang="en-GB"/>
          </a:p>
        </p:txBody>
      </p:sp>
    </p:spTree>
    <p:extLst>
      <p:ext uri="{BB962C8B-B14F-4D97-AF65-F5344CB8AC3E}">
        <p14:creationId xmlns:p14="http://schemas.microsoft.com/office/powerpoint/2010/main" val="11207056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GB"/>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C3990629-7637-47FB-9F48-2F16C529FE50}" type="datetime1">
              <a:rPr lang="en-GB" smtClean="0"/>
              <a:pPr>
                <a:defRPr/>
              </a:pPr>
              <a:t>13/08/2026</a:t>
            </a:fld>
            <a:endParaRPr lang="en-GB"/>
          </a:p>
        </p:txBody>
      </p:sp>
      <p:sp>
        <p:nvSpPr>
          <p:cNvPr id="6" name="Footer Placeholder 5"/>
          <p:cNvSpPr>
            <a:spLocks noGrp="1"/>
          </p:cNvSpPr>
          <p:nvPr>
            <p:ph type="ftr" sz="quarter" idx="11"/>
          </p:nvPr>
        </p:nvSpPr>
        <p:spPr/>
        <p:txBody>
          <a:bodyPr/>
          <a:lstStyle/>
          <a:p>
            <a:pPr>
              <a:defRPr/>
            </a:pPr>
            <a:r>
              <a:rPr lang="en-GB"/>
              <a:t>Midlothian Educational Psychology Service</a:t>
            </a:r>
          </a:p>
        </p:txBody>
      </p:sp>
      <p:sp>
        <p:nvSpPr>
          <p:cNvPr id="7" name="Slide Number Placeholder 6"/>
          <p:cNvSpPr>
            <a:spLocks noGrp="1"/>
          </p:cNvSpPr>
          <p:nvPr>
            <p:ph type="sldNum" sz="quarter" idx="12"/>
          </p:nvPr>
        </p:nvSpPr>
        <p:spPr/>
        <p:txBody>
          <a:bodyPr/>
          <a:lstStyle/>
          <a:p>
            <a:pPr>
              <a:defRPr/>
            </a:pPr>
            <a:fld id="{2275BAD5-0254-46EC-94F4-A803C241A9D1}" type="slidenum">
              <a:rPr lang="en-GB" smtClean="0"/>
              <a:pPr>
                <a:defRPr/>
              </a:pPr>
              <a:t>‹#›</a:t>
            </a:fld>
            <a:endParaRPr lang="en-GB"/>
          </a:p>
        </p:txBody>
      </p:sp>
    </p:spTree>
    <p:extLst>
      <p:ext uri="{BB962C8B-B14F-4D97-AF65-F5344CB8AC3E}">
        <p14:creationId xmlns:p14="http://schemas.microsoft.com/office/powerpoint/2010/main" val="283105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1D25E98-DDE0-4080-9718-EA313C204C55}" type="datetimeFigureOut">
              <a:rPr lang="en-US">
                <a:solidFill>
                  <a:prstClr val="black">
                    <a:tint val="75000"/>
                  </a:prstClr>
                </a:solidFill>
              </a:rPr>
              <a:pPr>
                <a:defRPr/>
              </a:pPr>
              <a:t>8/13/2026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DC492150-74F1-4B00-964A-8DF47FE161F5}" type="slidenum">
              <a:rPr lang="en-US" altLang="en-US"/>
              <a:pPr/>
              <a:t>‹#›</a:t>
            </a:fld>
            <a:endParaRPr lang="en-US" altLang="en-US"/>
          </a:p>
        </p:txBody>
      </p:sp>
    </p:spTree>
    <p:extLst>
      <p:ext uri="{BB962C8B-B14F-4D97-AF65-F5344CB8AC3E}">
        <p14:creationId xmlns:p14="http://schemas.microsoft.com/office/powerpoint/2010/main" val="2533057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2">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DD264EDF-8CD7-4BB8-85E0-5CB8BB1D1184}" type="datetime1">
              <a:rPr lang="en-GB" smtClean="0"/>
              <a:pPr>
                <a:defRPr/>
              </a:pPr>
              <a:t>13/08/2026</a:t>
            </a:fld>
            <a:endParaRPr lang="en-GB"/>
          </a:p>
        </p:txBody>
      </p:sp>
      <p:sp>
        <p:nvSpPr>
          <p:cNvPr id="6" name="Footer Placeholder 5"/>
          <p:cNvSpPr>
            <a:spLocks noGrp="1"/>
          </p:cNvSpPr>
          <p:nvPr>
            <p:ph type="ftr" sz="quarter" idx="11"/>
          </p:nvPr>
        </p:nvSpPr>
        <p:spPr/>
        <p:txBody>
          <a:bodyPr/>
          <a:lstStyle/>
          <a:p>
            <a:pPr>
              <a:defRPr/>
            </a:pPr>
            <a:r>
              <a:rPr lang="en-GB"/>
              <a:t>Midlothian Educational Psychology Service</a:t>
            </a:r>
          </a:p>
        </p:txBody>
      </p:sp>
      <p:sp>
        <p:nvSpPr>
          <p:cNvPr id="7" name="Slide Number Placeholder 6"/>
          <p:cNvSpPr>
            <a:spLocks noGrp="1"/>
          </p:cNvSpPr>
          <p:nvPr>
            <p:ph type="sldNum" sz="quarter" idx="12"/>
          </p:nvPr>
        </p:nvSpPr>
        <p:spPr/>
        <p:txBody>
          <a:bodyPr/>
          <a:lstStyle/>
          <a:p>
            <a:pPr>
              <a:defRPr/>
            </a:pPr>
            <a:fld id="{83727DFA-CD21-489F-9C90-EB177D242CC3}" type="slidenum">
              <a:rPr lang="en-GB" smtClean="0"/>
              <a:pPr>
                <a:defRPr/>
              </a:pPr>
              <a:t>‹#›</a:t>
            </a:fld>
            <a:endParaRPr lang="en-GB"/>
          </a:p>
        </p:txBody>
      </p:sp>
      <p:cxnSp>
        <p:nvCxnSpPr>
          <p:cNvPr id="9" name="Straight Connector 8"/>
          <p:cNvCxnSpPr/>
          <p:nvPr/>
        </p:nvCxnSpPr>
        <p:spPr>
          <a:xfrm flipV="1">
            <a:off x="629013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4460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FCDD7BF4-AE17-4986-89FE-2B6D823182B6}" type="datetime1">
              <a:rPr lang="en-GB" smtClean="0"/>
              <a:pPr>
                <a:defRPr/>
              </a:pPr>
              <a:t>13/08/2026</a:t>
            </a:fld>
            <a:endParaRPr lang="en-GB"/>
          </a:p>
        </p:txBody>
      </p:sp>
      <p:sp>
        <p:nvSpPr>
          <p:cNvPr id="5" name="Footer Placeholder 4"/>
          <p:cNvSpPr>
            <a:spLocks noGrp="1"/>
          </p:cNvSpPr>
          <p:nvPr>
            <p:ph type="ftr" sz="quarter" idx="11"/>
          </p:nvPr>
        </p:nvSpPr>
        <p:spPr/>
        <p:txBody>
          <a:bodyPr/>
          <a:lstStyle/>
          <a:p>
            <a:pPr>
              <a:defRPr/>
            </a:pPr>
            <a:r>
              <a:rPr lang="en-GB"/>
              <a:t>Midlothian Educational Psychology Service</a:t>
            </a:r>
          </a:p>
        </p:txBody>
      </p:sp>
      <p:sp>
        <p:nvSpPr>
          <p:cNvPr id="6" name="Slide Number Placeholder 5"/>
          <p:cNvSpPr>
            <a:spLocks noGrp="1"/>
          </p:cNvSpPr>
          <p:nvPr>
            <p:ph type="sldNum" sz="quarter" idx="12"/>
          </p:nvPr>
        </p:nvSpPr>
        <p:spPr/>
        <p:txBody>
          <a:bodyPr/>
          <a:lstStyle/>
          <a:p>
            <a:pPr>
              <a:defRPr/>
            </a:pPr>
            <a:fld id="{132F3073-7D77-4CFA-A8EB-C3E27C8CDBC0}" type="slidenum">
              <a:rPr lang="en-GB" smtClean="0"/>
              <a:pPr>
                <a:defRPr/>
              </a:pPr>
              <a:t>‹#›</a:t>
            </a:fld>
            <a:endParaRPr lang="en-GB"/>
          </a:p>
        </p:txBody>
      </p:sp>
    </p:spTree>
    <p:extLst>
      <p:ext uri="{BB962C8B-B14F-4D97-AF65-F5344CB8AC3E}">
        <p14:creationId xmlns:p14="http://schemas.microsoft.com/office/powerpoint/2010/main" val="10278698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GB"/>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6E4C7F11-25C3-4902-AB05-77AB597C71F8}" type="datetime1">
              <a:rPr lang="en-GB" smtClean="0"/>
              <a:pPr>
                <a:defRPr/>
              </a:pPr>
              <a:t>13/08/2026</a:t>
            </a:fld>
            <a:endParaRPr lang="en-GB"/>
          </a:p>
        </p:txBody>
      </p:sp>
      <p:sp>
        <p:nvSpPr>
          <p:cNvPr id="5" name="Footer Placeholder 4"/>
          <p:cNvSpPr>
            <a:spLocks noGrp="1"/>
          </p:cNvSpPr>
          <p:nvPr>
            <p:ph type="ftr" sz="quarter" idx="11"/>
          </p:nvPr>
        </p:nvSpPr>
        <p:spPr/>
        <p:txBody>
          <a:bodyPr/>
          <a:lstStyle/>
          <a:p>
            <a:pPr>
              <a:defRPr/>
            </a:pPr>
            <a:r>
              <a:rPr lang="en-GB"/>
              <a:t>Midlothian Educational Psychology Service</a:t>
            </a:r>
          </a:p>
        </p:txBody>
      </p:sp>
      <p:sp>
        <p:nvSpPr>
          <p:cNvPr id="6" name="Slide Number Placeholder 5"/>
          <p:cNvSpPr>
            <a:spLocks noGrp="1"/>
          </p:cNvSpPr>
          <p:nvPr>
            <p:ph type="sldNum" sz="quarter" idx="12"/>
          </p:nvPr>
        </p:nvSpPr>
        <p:spPr/>
        <p:txBody>
          <a:bodyPr/>
          <a:lstStyle/>
          <a:p>
            <a:pPr>
              <a:defRPr/>
            </a:pPr>
            <a:fld id="{6F92D2E7-E519-4135-B4C7-29BBD3709F0A}" type="slidenum">
              <a:rPr lang="en-GB" smtClean="0"/>
              <a:pPr>
                <a:defRPr/>
              </a:pPr>
              <a:t>‹#›</a:t>
            </a:fld>
            <a:endParaRPr lang="en-GB"/>
          </a:p>
        </p:txBody>
      </p:sp>
      <p:cxnSp>
        <p:nvCxnSpPr>
          <p:cNvPr id="7" name="Straight Connector 6"/>
          <p:cNvCxnSpPr/>
          <p:nvPr/>
        </p:nvCxnSpPr>
        <p:spPr>
          <a:xfrm rot="5400000" flipV="1">
            <a:off x="7543800" y="173563"/>
            <a:ext cx="0" cy="6858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62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07950" y="274638"/>
            <a:ext cx="8893175"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12C4D475-AE63-4F47-AF33-817ECDA5015B}" type="slidenum">
              <a:rPr lang="en-GB"/>
              <a:pPr/>
              <a:t>‹#›</a:t>
            </a:fld>
            <a:endParaRPr lang="en-GB"/>
          </a:p>
        </p:txBody>
      </p:sp>
    </p:spTree>
    <p:extLst>
      <p:ext uri="{BB962C8B-B14F-4D97-AF65-F5344CB8AC3E}">
        <p14:creationId xmlns:p14="http://schemas.microsoft.com/office/powerpoint/2010/main" val="2755560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ACF8AF0-8DF1-4478-B580-896E47E5D5DF}" type="datetimeFigureOut">
              <a:rPr lang="en-US">
                <a:solidFill>
                  <a:prstClr val="black">
                    <a:tint val="75000"/>
                  </a:prstClr>
                </a:solidFill>
              </a:rPr>
              <a:pPr>
                <a:defRPr/>
              </a:pPr>
              <a:t>8/13/2026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D630220F-6019-42FC-8EB2-BB84DC90D494}" type="slidenum">
              <a:rPr lang="en-US" altLang="en-US"/>
              <a:pPr/>
              <a:t>‹#›</a:t>
            </a:fld>
            <a:endParaRPr lang="en-US" altLang="en-US"/>
          </a:p>
        </p:txBody>
      </p:sp>
    </p:spTree>
    <p:extLst>
      <p:ext uri="{BB962C8B-B14F-4D97-AF65-F5344CB8AC3E}">
        <p14:creationId xmlns:p14="http://schemas.microsoft.com/office/powerpoint/2010/main" val="1402535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DE019A3-27A1-4AB1-A623-3A8A0C24092F}" type="datetimeFigureOut">
              <a:rPr lang="en-US">
                <a:solidFill>
                  <a:prstClr val="black">
                    <a:tint val="75000"/>
                  </a:prstClr>
                </a:solidFill>
              </a:rPr>
              <a:pPr>
                <a:defRPr/>
              </a:pPr>
              <a:t>8/13/2026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1F793BB-3FB5-495F-A927-CBB5F875E108}" type="slidenum">
              <a:rPr lang="en-US" altLang="en-US"/>
              <a:pPr/>
              <a:t>‹#›</a:t>
            </a:fld>
            <a:endParaRPr lang="en-US" altLang="en-US"/>
          </a:p>
        </p:txBody>
      </p:sp>
    </p:spTree>
    <p:extLst>
      <p:ext uri="{BB962C8B-B14F-4D97-AF65-F5344CB8AC3E}">
        <p14:creationId xmlns:p14="http://schemas.microsoft.com/office/powerpoint/2010/main" val="3422815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FF4FD0F-BF94-4177-AF0D-4E9A2C721586}" type="datetimeFigureOut">
              <a:rPr lang="en-US">
                <a:solidFill>
                  <a:prstClr val="black">
                    <a:tint val="75000"/>
                  </a:prstClr>
                </a:solidFill>
              </a:rPr>
              <a:pPr>
                <a:defRPr/>
              </a:pPr>
              <a:t>8/13/2026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59F511A2-6A7E-4082-9BC2-7A266A87AD9B}" type="slidenum">
              <a:rPr lang="en-US" altLang="en-US"/>
              <a:pPr/>
              <a:t>‹#›</a:t>
            </a:fld>
            <a:endParaRPr lang="en-US" altLang="en-US"/>
          </a:p>
        </p:txBody>
      </p:sp>
    </p:spTree>
    <p:extLst>
      <p:ext uri="{BB962C8B-B14F-4D97-AF65-F5344CB8AC3E}">
        <p14:creationId xmlns:p14="http://schemas.microsoft.com/office/powerpoint/2010/main" val="3073848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91C2863-B5A6-422C-B758-D3BF31524829}" type="datetimeFigureOut">
              <a:rPr lang="en-US">
                <a:solidFill>
                  <a:prstClr val="black">
                    <a:tint val="75000"/>
                  </a:prstClr>
                </a:solidFill>
              </a:rPr>
              <a:pPr>
                <a:defRPr/>
              </a:pPr>
              <a:t>8/13/2026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D85FE379-CC19-4E91-B343-95B5DE295024}" type="slidenum">
              <a:rPr lang="en-US" altLang="en-US"/>
              <a:pPr/>
              <a:t>‹#›</a:t>
            </a:fld>
            <a:endParaRPr lang="en-US" altLang="en-US"/>
          </a:p>
        </p:txBody>
      </p:sp>
    </p:spTree>
    <p:extLst>
      <p:ext uri="{BB962C8B-B14F-4D97-AF65-F5344CB8AC3E}">
        <p14:creationId xmlns:p14="http://schemas.microsoft.com/office/powerpoint/2010/main" val="3791536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152F8FB-DD07-42E9-8F67-3A932AE80AEC}" type="datetimeFigureOut">
              <a:rPr lang="en-US">
                <a:solidFill>
                  <a:prstClr val="black">
                    <a:tint val="75000"/>
                  </a:prstClr>
                </a:solidFill>
              </a:rPr>
              <a:pPr>
                <a:defRPr/>
              </a:pPr>
              <a:t>8/13/2026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392B83F-09D2-49C4-936A-7C09F224CAAF}" type="slidenum">
              <a:rPr lang="en-US" altLang="en-US"/>
              <a:pPr/>
              <a:t>‹#›</a:t>
            </a:fld>
            <a:endParaRPr lang="en-US" altLang="en-US"/>
          </a:p>
        </p:txBody>
      </p:sp>
    </p:spTree>
    <p:extLst>
      <p:ext uri="{BB962C8B-B14F-4D97-AF65-F5344CB8AC3E}">
        <p14:creationId xmlns:p14="http://schemas.microsoft.com/office/powerpoint/2010/main" val="3855450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6D281BA-7DEC-4695-81D5-6F1DD8BE75B9}" type="datetimeFigureOut">
              <a:rPr lang="en-US">
                <a:solidFill>
                  <a:prstClr val="black">
                    <a:tint val="75000"/>
                  </a:prstClr>
                </a:solidFill>
              </a:rPr>
              <a:pPr>
                <a:defRPr/>
              </a:pPr>
              <a:t>8/13/2026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4AAAD368-3E65-4790-9BF1-B9B19AFC377B}" type="slidenum">
              <a:rPr lang="en-US" altLang="en-US"/>
              <a:pPr/>
              <a:t>‹#›</a:t>
            </a:fld>
            <a:endParaRPr lang="en-US" altLang="en-US"/>
          </a:p>
        </p:txBody>
      </p:sp>
    </p:spTree>
    <p:extLst>
      <p:ext uri="{BB962C8B-B14F-4D97-AF65-F5344CB8AC3E}">
        <p14:creationId xmlns:p14="http://schemas.microsoft.com/office/powerpoint/2010/main" val="348215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C5DFA67-C315-4990-850E-DBE3A7AD00E8}" type="datetimeFigureOut">
              <a:rPr lang="en-US">
                <a:solidFill>
                  <a:prstClr val="black">
                    <a:tint val="75000"/>
                  </a:prstClr>
                </a:solidFill>
              </a:rPr>
              <a:pPr>
                <a:defRPr/>
              </a:pPr>
              <a:t>8/13/2026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1F061759-2AD6-47F8-8FF3-E16E88139267}" type="slidenum">
              <a:rPr lang="en-US" altLang="en-US"/>
              <a:pPr/>
              <a:t>‹#›</a:t>
            </a:fld>
            <a:endParaRPr lang="en-US" altLang="en-US"/>
          </a:p>
        </p:txBody>
      </p:sp>
    </p:spTree>
    <p:extLst>
      <p:ext uri="{BB962C8B-B14F-4D97-AF65-F5344CB8AC3E}">
        <p14:creationId xmlns:p14="http://schemas.microsoft.com/office/powerpoint/2010/main" val="2728814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5ADA157-EBCA-4474-B3E6-3F72B0CA137C}" type="datetimeFigureOut">
              <a:rPr lang="en-US">
                <a:solidFill>
                  <a:prstClr val="black">
                    <a:tint val="75000"/>
                  </a:prstClr>
                </a:solidFill>
              </a:rPr>
              <a:pPr>
                <a:defRPr/>
              </a:pPr>
              <a:t>8/13/2026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3161AE6B-2805-4658-B78F-6F7F945F7709}" type="slidenum">
              <a:rPr lang="en-US" altLang="en-US" smtClean="0"/>
              <a:pPr/>
              <a:t>‹#›</a:t>
            </a:fld>
            <a:endParaRPr lang="en-US" altLang="en-US"/>
          </a:p>
        </p:txBody>
      </p:sp>
      <p:sp>
        <p:nvSpPr>
          <p:cNvPr id="3" name="TextBox 2">
            <a:extLst>
              <a:ext uri="{FF2B5EF4-FFF2-40B4-BE49-F238E27FC236}">
                <a16:creationId xmlns:a16="http://schemas.microsoft.com/office/drawing/2014/main" id="{683817C3-8694-277F-33A5-2E30100558A5}"/>
              </a:ext>
            </a:extLst>
          </p:cNvPr>
          <p:cNvSpPr txBox="1"/>
          <p:nvPr userDrawn="1">
            <p:extLst>
              <p:ext uri="{1162E1C5-73C7-4A58-AE30-91384D911F3F}">
                <p184:classification xmlns:p184="http://schemas.microsoft.com/office/powerpoint/2018/4/main" val="hdr"/>
              </p:ext>
            </p:extLst>
          </p:nvPr>
        </p:nvSpPr>
        <p:spPr>
          <a:xfrm>
            <a:off x="63500" y="63500"/>
            <a:ext cx="1392238" cy="182880"/>
          </a:xfrm>
          <a:prstGeom prst="rect">
            <a:avLst/>
          </a:prstGeom>
        </p:spPr>
        <p:txBody>
          <a:bodyPr horzOverflow="overflow" lIns="0" tIns="0" rIns="0" bIns="0">
            <a:spAutoFit/>
          </a:bodyPr>
          <a:lstStyle/>
          <a:p>
            <a:pPr algn="l"/>
            <a:r>
              <a:rPr lang="en-GB" sz="1200">
                <a:solidFill>
                  <a:srgbClr val="000000"/>
                </a:solidFill>
                <a:latin typeface="Calibri" panose="020F0502020204030204" pitchFamily="34" charset="0"/>
                <a:cs typeface="Calibri" panose="020F0502020204030204" pitchFamily="34" charset="0"/>
              </a:rPr>
              <a:t>Classification : Official</a:t>
            </a:r>
          </a:p>
        </p:txBody>
      </p:sp>
    </p:spTree>
    <p:extLst>
      <p:ext uri="{BB962C8B-B14F-4D97-AF65-F5344CB8AC3E}">
        <p14:creationId xmlns:p14="http://schemas.microsoft.com/office/powerpoint/2010/main" val="3212313529"/>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pPr>
              <a:defRPr/>
            </a:pPr>
            <a:fld id="{95ADA157-EBCA-4474-B3E6-3F72B0CA137C}" type="datetimeFigureOut">
              <a:rPr lang="en-US" smtClean="0">
                <a:solidFill>
                  <a:prstClr val="black">
                    <a:tint val="75000"/>
                  </a:prstClr>
                </a:solidFill>
              </a:rPr>
              <a:pPr>
                <a:defRPr/>
              </a:pPr>
              <a:t>8/13/2026</a:t>
            </a:fld>
            <a:endParaRPr lang="en-US">
              <a:solidFill>
                <a:prstClr val="black">
                  <a:tint val="75000"/>
                </a:prstClr>
              </a:solidFill>
            </a:endParaRP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3161AE6B-2805-4658-B78F-6F7F945F7709}" type="slidenum">
              <a:rPr lang="en-US" altLang="en-US" smtClean="0"/>
              <a:pPr/>
              <a:t>‹#›</a:t>
            </a:fld>
            <a:endParaRPr lang="en-US" altLang="en-US"/>
          </a:p>
        </p:txBody>
      </p:sp>
      <p:cxnSp>
        <p:nvCxnSpPr>
          <p:cNvPr id="7" name="Straight Connector 6"/>
          <p:cNvCxnSpPr/>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5E0A66D-A5AD-BB0D-D910-E706A6C03FBF}"/>
              </a:ext>
            </a:extLst>
          </p:cNvPr>
          <p:cNvSpPr txBox="1"/>
          <p:nvPr userDrawn="1">
            <p:extLst>
              <p:ext uri="{1162E1C5-73C7-4A58-AE30-91384D911F3F}">
                <p184:classification xmlns:p184="http://schemas.microsoft.com/office/powerpoint/2018/4/main" val="hdr"/>
              </p:ext>
            </p:extLst>
          </p:nvPr>
        </p:nvSpPr>
        <p:spPr>
          <a:xfrm>
            <a:off x="63500" y="63500"/>
            <a:ext cx="1392238" cy="182880"/>
          </a:xfrm>
          <a:prstGeom prst="rect">
            <a:avLst/>
          </a:prstGeom>
        </p:spPr>
        <p:txBody>
          <a:bodyPr horzOverflow="overflow" lIns="0" tIns="0" rIns="0" bIns="0">
            <a:spAutoFit/>
          </a:bodyPr>
          <a:lstStyle/>
          <a:p>
            <a:pPr algn="l"/>
            <a:r>
              <a:rPr lang="en-GB" sz="1200">
                <a:solidFill>
                  <a:srgbClr val="000000"/>
                </a:solidFill>
                <a:latin typeface="Calibri" panose="020F0502020204030204" pitchFamily="34" charset="0"/>
                <a:cs typeface="Calibri" panose="020F0502020204030204" pitchFamily="34" charset="0"/>
              </a:rPr>
              <a:t>Classification : Official</a:t>
            </a:r>
          </a:p>
        </p:txBody>
      </p:sp>
    </p:spTree>
    <p:extLst>
      <p:ext uri="{BB962C8B-B14F-4D97-AF65-F5344CB8AC3E}">
        <p14:creationId xmlns:p14="http://schemas.microsoft.com/office/powerpoint/2010/main" val="468095175"/>
      </p:ext>
    </p:extLst>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 id="2147484098" r:id="rId12"/>
  </p:sldLayoutIdLst>
  <p:txStyles>
    <p:titleStyle>
      <a:lvl1pPr algn="l" defTabSz="914377" rtl="0" eaLnBrk="1" latinLnBrk="0" hangingPunct="1">
        <a:lnSpc>
          <a:spcPct val="80000"/>
        </a:lnSpc>
        <a:spcBef>
          <a:spcPct val="0"/>
        </a:spcBef>
        <a:buNone/>
        <a:defRPr sz="4400" kern="1200" cap="all" spc="100" baseline="0">
          <a:solidFill>
            <a:schemeClr val="tx1">
              <a:lumMod val="90000"/>
              <a:lumOff val="10000"/>
            </a:schemeClr>
          </a:solidFill>
          <a:latin typeface="+mj-lt"/>
          <a:ea typeface="+mj-ea"/>
          <a:cs typeface="+mj-cs"/>
        </a:defRPr>
      </a:lvl1pPr>
    </p:titleStyle>
    <p:bodyStyle>
      <a:lvl1pPr marL="91440" indent="-91440" algn="l" defTabSz="914377"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600" kern="1200">
          <a:solidFill>
            <a:schemeClr val="tx1"/>
          </a:solidFill>
          <a:latin typeface="+mn-lt"/>
          <a:ea typeface="+mn-ea"/>
          <a:cs typeface="+mn-cs"/>
        </a:defRPr>
      </a:lvl2pPr>
      <a:lvl3pPr marL="4480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0"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57" algn="l" defTabSz="914377"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slide" Target="slide2.xml"/><Relationship Id="rId5" Type="http://schemas.openxmlformats.org/officeDocument/2006/relationships/image" Target="../media/image11.jpeg"/><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7.xml"/><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1" name="Rectangle 2054">
            <a:extLst>
              <a:ext uri="{FF2B5EF4-FFF2-40B4-BE49-F238E27FC236}">
                <a16:creationId xmlns:a16="http://schemas.microsoft.com/office/drawing/2014/main" id="{55F40173-F096-49CC-A730-A2DF1F04E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4"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2" name="Rectangle 2056">
            <a:extLst>
              <a:ext uri="{FF2B5EF4-FFF2-40B4-BE49-F238E27FC236}">
                <a16:creationId xmlns:a16="http://schemas.microsoft.com/office/drawing/2014/main" id="{806CEF0B-5733-482C-9868-4C57AF79D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 name="Subtitle 2"/>
          <p:cNvSpPr>
            <a:spLocks noGrp="1"/>
          </p:cNvSpPr>
          <p:nvPr>
            <p:ph type="subTitle" idx="1"/>
          </p:nvPr>
        </p:nvSpPr>
        <p:spPr>
          <a:xfrm>
            <a:off x="479190" y="3849539"/>
            <a:ext cx="3153009" cy="2359417"/>
          </a:xfrm>
        </p:spPr>
        <p:txBody>
          <a:bodyPr vert="horz" lIns="91440" tIns="45720" rIns="91440" bIns="45720" rtlCol="0" anchor="t">
            <a:normAutofit/>
          </a:bodyPr>
          <a:lstStyle/>
          <a:p>
            <a:pPr algn="r" defTabSz="914400" fontAlgn="auto">
              <a:defRPr/>
            </a:pPr>
            <a:endParaRPr lang="en-US" sz="1400" dirty="0">
              <a:solidFill>
                <a:srgbClr val="FFFFFF"/>
              </a:solidFill>
            </a:endParaRPr>
          </a:p>
          <a:p>
            <a:pPr algn="r" defTabSz="914400" fontAlgn="auto">
              <a:defRPr/>
            </a:pPr>
            <a:endParaRPr lang="en-US" sz="1400" dirty="0">
              <a:solidFill>
                <a:srgbClr val="FFFFFF"/>
              </a:solidFill>
            </a:endParaRPr>
          </a:p>
          <a:p>
            <a:pPr algn="r" defTabSz="914400" fontAlgn="auto">
              <a:defRPr/>
            </a:pPr>
            <a:endParaRPr lang="en-US" sz="1400" dirty="0">
              <a:solidFill>
                <a:srgbClr val="FFFFFF"/>
              </a:solidFill>
            </a:endParaRPr>
          </a:p>
        </p:txBody>
      </p:sp>
      <p:cxnSp>
        <p:nvCxnSpPr>
          <p:cNvPr id="2063" name="Straight Connector 2058">
            <a:extLst>
              <a:ext uri="{FF2B5EF4-FFF2-40B4-BE49-F238E27FC236}">
                <a16:creationId xmlns:a16="http://schemas.microsoft.com/office/drawing/2014/main" id="{FC5D3B4D-9BAC-482B-A34B-01BB35CB53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009" y="3765314"/>
            <a:ext cx="2948940" cy="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medium confidence">
            <a:extLst>
              <a:ext uri="{FF2B5EF4-FFF2-40B4-BE49-F238E27FC236}">
                <a16:creationId xmlns:a16="http://schemas.microsoft.com/office/drawing/2014/main" id="{BCD08638-4542-486D-9045-7DC20A5C7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7371" y="640080"/>
            <a:ext cx="3723859" cy="5578816"/>
          </a:xfrm>
          <a:prstGeom prst="rect">
            <a:avLst/>
          </a:prstGeom>
        </p:spPr>
      </p:pic>
      <p:sp>
        <p:nvSpPr>
          <p:cNvPr id="4" name="Rectangle 3"/>
          <p:cNvSpPr/>
          <p:nvPr/>
        </p:nvSpPr>
        <p:spPr>
          <a:xfrm>
            <a:off x="223894" y="5024703"/>
            <a:ext cx="3408305" cy="907941"/>
          </a:xfrm>
          <a:prstGeom prst="rect">
            <a:avLst/>
          </a:prstGeom>
          <a:noFill/>
        </p:spPr>
        <p:txBody>
          <a:bodyPr wrap="none">
            <a:spAutoFit/>
            <a:scene3d>
              <a:camera prst="orthographicFront">
                <a:rot lat="0" lon="0" rev="0"/>
              </a:camera>
              <a:lightRig rig="glow" dir="t">
                <a:rot lat="0" lon="0" rev="3600000"/>
              </a:lightRig>
            </a:scene3d>
            <a:sp3d extrusionH="57150" prstMaterial="softEdge">
              <a:bevelT h="25400" prst="softRound"/>
              <a:contourClr>
                <a:schemeClr val="accent4">
                  <a:alpha val="95000"/>
                </a:schemeClr>
              </a:contourClr>
            </a:sp3d>
          </a:bodyPr>
          <a:lstStyle/>
          <a:p>
            <a:pPr algn="ctr" fontAlgn="auto">
              <a:spcBef>
                <a:spcPts val="0"/>
              </a:spcBef>
              <a:spcAft>
                <a:spcPts val="600"/>
              </a:spcAft>
              <a:defRPr/>
            </a:pPr>
            <a:r>
              <a:rPr lang="en-GB" sz="2400" b="1" dirty="0">
                <a:ln>
                  <a:prstDash val="solid"/>
                </a:ln>
                <a:solidFill>
                  <a:schemeClr val="tx2"/>
                </a:solidFill>
                <a:latin typeface="Century Gothic" pitchFamily="34" charset="0"/>
              </a:rPr>
              <a:t>How to create</a:t>
            </a:r>
          </a:p>
          <a:p>
            <a:pPr algn="ctr" fontAlgn="auto">
              <a:spcBef>
                <a:spcPts val="0"/>
              </a:spcBef>
              <a:spcAft>
                <a:spcPts val="600"/>
              </a:spcAft>
              <a:defRPr/>
            </a:pPr>
            <a:r>
              <a:rPr lang="en-GB" sz="2400" b="1" dirty="0">
                <a:ln>
                  <a:prstDash val="solid"/>
                </a:ln>
                <a:solidFill>
                  <a:schemeClr val="tx2"/>
                </a:solidFill>
                <a:latin typeface="Century Gothic" pitchFamily="34" charset="0"/>
              </a:rPr>
              <a:t> autonomous learners</a:t>
            </a:r>
          </a:p>
        </p:txBody>
      </p:sp>
    </p:spTree>
    <p:extLst>
      <p:ext uri="{BB962C8B-B14F-4D97-AF65-F5344CB8AC3E}">
        <p14:creationId xmlns:p14="http://schemas.microsoft.com/office/powerpoint/2010/main" val="2564921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ubtitle 2"/>
          <p:cNvSpPr>
            <a:spLocks noGrp="1"/>
          </p:cNvSpPr>
          <p:nvPr>
            <p:ph type="subTitle" idx="1"/>
          </p:nvPr>
        </p:nvSpPr>
        <p:spPr>
          <a:xfrm>
            <a:off x="479190" y="3849539"/>
            <a:ext cx="3153009" cy="2359417"/>
          </a:xfrm>
        </p:spPr>
        <p:txBody>
          <a:bodyPr vert="horz" lIns="91440" tIns="45720" rIns="91440" bIns="45720" rtlCol="0" anchor="t">
            <a:normAutofit/>
          </a:bodyPr>
          <a:lstStyle/>
          <a:p>
            <a:pPr algn="r" defTabSz="914400" fontAlgn="auto">
              <a:defRPr/>
            </a:pPr>
            <a:endParaRPr lang="en-US" sz="1400" dirty="0">
              <a:solidFill>
                <a:srgbClr val="FFFFFF"/>
              </a:solidFill>
            </a:endParaRPr>
          </a:p>
          <a:p>
            <a:pPr algn="r" defTabSz="914400" fontAlgn="auto">
              <a:defRPr/>
            </a:pPr>
            <a:endParaRPr lang="en-US" sz="1400" dirty="0">
              <a:solidFill>
                <a:srgbClr val="FFFFFF"/>
              </a:solidFill>
            </a:endParaRPr>
          </a:p>
          <a:p>
            <a:pPr algn="r" defTabSz="914400" fontAlgn="auto">
              <a:defRPr/>
            </a:pPr>
            <a:endParaRPr lang="en-US" sz="1400" dirty="0">
              <a:solidFill>
                <a:srgbClr val="FFFFFF"/>
              </a:solidFill>
            </a:endParaRPr>
          </a:p>
        </p:txBody>
      </p:sp>
      <p:pic>
        <p:nvPicPr>
          <p:cNvPr id="6" name="Picture 5" descr="Text&#10;&#10;Description automatically generated with medium confidence">
            <a:extLst>
              <a:ext uri="{FF2B5EF4-FFF2-40B4-BE49-F238E27FC236}">
                <a16:creationId xmlns:a16="http://schemas.microsoft.com/office/drawing/2014/main" id="{BCD08638-4542-486D-9045-7DC20A5C7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7371" y="640080"/>
            <a:ext cx="3723859" cy="5578816"/>
          </a:xfrm>
          <a:prstGeom prst="rect">
            <a:avLst/>
          </a:prstGeom>
        </p:spPr>
      </p:pic>
      <p:sp>
        <p:nvSpPr>
          <p:cNvPr id="4" name="Rectangle 3"/>
          <p:cNvSpPr/>
          <p:nvPr/>
        </p:nvSpPr>
        <p:spPr>
          <a:xfrm>
            <a:off x="223894" y="5024703"/>
            <a:ext cx="3408305" cy="907941"/>
          </a:xfrm>
          <a:prstGeom prst="rect">
            <a:avLst/>
          </a:prstGeom>
          <a:noFill/>
        </p:spPr>
        <p:txBody>
          <a:bodyPr wrap="none">
            <a:spAutoFit/>
            <a:scene3d>
              <a:camera prst="orthographicFront">
                <a:rot lat="0" lon="0" rev="0"/>
              </a:camera>
              <a:lightRig rig="glow" dir="t">
                <a:rot lat="0" lon="0" rev="3600000"/>
              </a:lightRig>
            </a:scene3d>
            <a:sp3d extrusionH="57150" prstMaterial="softEdge">
              <a:bevelT h="25400" prst="softRound"/>
              <a:contourClr>
                <a:schemeClr val="accent4">
                  <a:alpha val="95000"/>
                </a:schemeClr>
              </a:contourClr>
            </a:sp3d>
          </a:bodyPr>
          <a:lstStyle/>
          <a:p>
            <a:pPr algn="ctr" fontAlgn="auto">
              <a:spcBef>
                <a:spcPts val="0"/>
              </a:spcBef>
              <a:spcAft>
                <a:spcPts val="600"/>
              </a:spcAft>
              <a:defRPr/>
            </a:pPr>
            <a:r>
              <a:rPr lang="en-GB" sz="2400" b="1" dirty="0">
                <a:ln>
                  <a:prstDash val="solid"/>
                </a:ln>
                <a:solidFill>
                  <a:schemeClr val="tx2"/>
                </a:solidFill>
                <a:latin typeface="Century Gothic" pitchFamily="34" charset="0"/>
              </a:rPr>
              <a:t>How to create</a:t>
            </a:r>
          </a:p>
          <a:p>
            <a:pPr algn="ctr" fontAlgn="auto">
              <a:spcBef>
                <a:spcPts val="0"/>
              </a:spcBef>
              <a:spcAft>
                <a:spcPts val="600"/>
              </a:spcAft>
              <a:defRPr/>
            </a:pPr>
            <a:r>
              <a:rPr lang="en-GB" sz="2400" b="1" dirty="0">
                <a:ln>
                  <a:prstDash val="solid"/>
                </a:ln>
                <a:solidFill>
                  <a:schemeClr val="tx2"/>
                </a:solidFill>
                <a:latin typeface="Century Gothic" pitchFamily="34" charset="0"/>
              </a:rPr>
              <a:t> autonomous learners</a:t>
            </a:r>
          </a:p>
        </p:txBody>
      </p:sp>
    </p:spTree>
    <p:extLst>
      <p:ext uri="{BB962C8B-B14F-4D97-AF65-F5344CB8AC3E}">
        <p14:creationId xmlns:p14="http://schemas.microsoft.com/office/powerpoint/2010/main" val="2257026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hangingPunct="1"/>
            <a:endParaRPr lang="en-US" altLang="en-US"/>
          </a:p>
        </p:txBody>
      </p:sp>
      <p:sp>
        <p:nvSpPr>
          <p:cNvPr id="3" name="Subtitle 2"/>
          <p:cNvSpPr>
            <a:spLocks noGrp="1"/>
          </p:cNvSpPr>
          <p:nvPr>
            <p:ph type="subTitle" idx="1"/>
          </p:nvPr>
        </p:nvSpPr>
        <p:spPr/>
        <p:txBody>
          <a:bodyPr rtlCol="0">
            <a:normAutofit/>
          </a:bodyPr>
          <a:lstStyle/>
          <a:p>
            <a:pPr eaLnBrk="1" fontAlgn="auto" hangingPunct="1">
              <a:spcAft>
                <a:spcPts val="0"/>
              </a:spcAft>
              <a:defRPr/>
            </a:pPr>
            <a:endParaRPr lang="en-US"/>
          </a:p>
        </p:txBody>
      </p:sp>
      <p:pic>
        <p:nvPicPr>
          <p:cNvPr id="2052" name="Picture 2" descr="http://www.ianvisits.co.uk/blog/wp-content/uploads/2009/03/haveigotnewsforyo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 y="714375"/>
            <a:ext cx="8686800"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9974810"/>
      </p:ext>
    </p:extLst>
  </p:cSld>
  <p:clrMapOvr>
    <a:masterClrMapping/>
  </p:clrMapOvr>
  <p:transition>
    <p:sndAc>
      <p:stSnd>
        <p:snd r:embed="rId3" name="applause.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5"/>
          <p:cNvSpPr txBox="1">
            <a:spLocks noChangeArrowheads="1"/>
          </p:cNvSpPr>
          <p:nvPr/>
        </p:nvSpPr>
        <p:spPr bwMode="auto">
          <a:xfrm rot="20794652">
            <a:off x="601663" y="1026586"/>
            <a:ext cx="7786687" cy="37856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sz="6000" dirty="0">
                <a:solidFill>
                  <a:prstClr val="black"/>
                </a:solidFill>
              </a:rPr>
              <a:t>Systematic teaching of phonics/decoding is necessary for reading but it is not enough</a:t>
            </a:r>
          </a:p>
        </p:txBody>
      </p:sp>
      <p:sp>
        <p:nvSpPr>
          <p:cNvPr id="7" name="Rectangle 6"/>
          <p:cNvSpPr/>
          <p:nvPr/>
        </p:nvSpPr>
        <p:spPr>
          <a:xfrm rot="20773272">
            <a:off x="3575662" y="3643984"/>
            <a:ext cx="3990958" cy="97323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411603008"/>
      </p:ext>
    </p:extLst>
  </p:cSld>
  <p:clrMapOvr>
    <a:masterClrMapping/>
  </p:clrMapOvr>
  <p:transition>
    <p:sndAc>
      <p:stSnd>
        <p:snd r:embed="rId2" name="drumroll.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xit" presetSubtype="0" fill="hold" grpId="0" nodeType="clickEffect">
                                  <p:stCondLst>
                                    <p:cond delay="0"/>
                                  </p:stCondLst>
                                  <p:childTnLst>
                                    <p:animEffect transition="out" filter="fade">
                                      <p:cBhvr>
                                        <p:cTn id="6" dur="2000"/>
                                        <p:tgtEl>
                                          <p:spTgt spid="7"/>
                                        </p:tgtEl>
                                      </p:cBhvr>
                                    </p:animEffect>
                                    <p:anim calcmode="lin" valueType="num">
                                      <p:cBhvr>
                                        <p:cTn id="7" dur="2000"/>
                                        <p:tgtEl>
                                          <p:spTgt spid="7"/>
                                        </p:tgtEl>
                                        <p:attrNameLst>
                                          <p:attrName>ppt_x</p:attrName>
                                        </p:attrNameLst>
                                      </p:cBhvr>
                                      <p:tavLst>
                                        <p:tav tm="0">
                                          <p:val>
                                            <p:strVal val="ppt_x"/>
                                          </p:val>
                                        </p:tav>
                                        <p:tav tm="100000">
                                          <p:val>
                                            <p:strVal val="ppt_x"/>
                                          </p:val>
                                        </p:tav>
                                      </p:tavLst>
                                    </p:anim>
                                    <p:anim calcmode="lin" valueType="num">
                                      <p:cBhvr>
                                        <p:cTn id="8" dur="200" decel="100000"/>
                                        <p:tgtEl>
                                          <p:spTgt spid="7"/>
                                        </p:tgtEl>
                                        <p:attrNameLst>
                                          <p:attrName>ppt_y</p:attrName>
                                        </p:attrNameLst>
                                      </p:cBhvr>
                                      <p:tavLst>
                                        <p:tav tm="0">
                                          <p:val>
                                            <p:strVal val="ppt_y"/>
                                          </p:val>
                                        </p:tav>
                                        <p:tav tm="100000">
                                          <p:val>
                                            <p:strVal val="ppt_y-.03"/>
                                          </p:val>
                                        </p:tav>
                                      </p:tavLst>
                                    </p:anim>
                                    <p:anim calcmode="lin" valueType="num">
                                      <p:cBhvr>
                                        <p:cTn id="9" dur="1800" accel="100000">
                                          <p:stCondLst>
                                            <p:cond delay="200"/>
                                          </p:stCondLst>
                                        </p:cTn>
                                        <p:tgtEl>
                                          <p:spTgt spid="7"/>
                                        </p:tgtEl>
                                        <p:attrNameLst>
                                          <p:attrName>ppt_y</p:attrName>
                                        </p:attrNameLst>
                                      </p:cBhvr>
                                      <p:tavLst>
                                        <p:tav tm="0">
                                          <p:val>
                                            <p:strVal val="ppt_y"/>
                                          </p:val>
                                        </p:tav>
                                        <p:tav tm="100000">
                                          <p:val>
                                            <p:strVal val="ppt_y+1"/>
                                          </p:val>
                                        </p:tav>
                                      </p:tavLst>
                                    </p:anim>
                                    <p:set>
                                      <p:cBhvr>
                                        <p:cTn id="10"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5"/>
          <p:cNvSpPr txBox="1">
            <a:spLocks noChangeArrowheads="1"/>
          </p:cNvSpPr>
          <p:nvPr/>
        </p:nvSpPr>
        <p:spPr bwMode="auto">
          <a:xfrm rot="209437">
            <a:off x="601663" y="1026587"/>
            <a:ext cx="7786687" cy="37856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4800" dirty="0">
                <a:solidFill>
                  <a:prstClr val="black"/>
                </a:solidFill>
                <a:latin typeface="Century Gothic" pitchFamily="34" charset="0"/>
              </a:rPr>
              <a:t>“The act of teaching requires deliberate interventions to ensure that there is cognitive change in the student”</a:t>
            </a:r>
          </a:p>
        </p:txBody>
      </p:sp>
      <p:sp>
        <p:nvSpPr>
          <p:cNvPr id="7" name="Rectangle 6"/>
          <p:cNvSpPr/>
          <p:nvPr/>
        </p:nvSpPr>
        <p:spPr>
          <a:xfrm rot="260042">
            <a:off x="935691" y="2491987"/>
            <a:ext cx="4053090" cy="7180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3706741353"/>
      </p:ext>
    </p:extLst>
  </p:cSld>
  <p:clrMapOvr>
    <a:masterClrMapping/>
  </p:clrMapOvr>
  <p:transition>
    <p:sndAc>
      <p:stSnd>
        <p:snd r:embed="rId3" name="drumroll.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xit" presetSubtype="0" fill="hold" grpId="0" nodeType="clickEffect">
                                  <p:stCondLst>
                                    <p:cond delay="0"/>
                                  </p:stCondLst>
                                  <p:childTnLst>
                                    <p:animEffect transition="out" filter="fade">
                                      <p:cBhvr>
                                        <p:cTn id="6" dur="2000"/>
                                        <p:tgtEl>
                                          <p:spTgt spid="7"/>
                                        </p:tgtEl>
                                      </p:cBhvr>
                                    </p:animEffect>
                                    <p:anim calcmode="lin" valueType="num">
                                      <p:cBhvr>
                                        <p:cTn id="7" dur="2000"/>
                                        <p:tgtEl>
                                          <p:spTgt spid="7"/>
                                        </p:tgtEl>
                                        <p:attrNameLst>
                                          <p:attrName>ppt_x</p:attrName>
                                        </p:attrNameLst>
                                      </p:cBhvr>
                                      <p:tavLst>
                                        <p:tav tm="0">
                                          <p:val>
                                            <p:strVal val="ppt_x"/>
                                          </p:val>
                                        </p:tav>
                                        <p:tav tm="100000">
                                          <p:val>
                                            <p:strVal val="ppt_x"/>
                                          </p:val>
                                        </p:tav>
                                      </p:tavLst>
                                    </p:anim>
                                    <p:anim calcmode="lin" valueType="num">
                                      <p:cBhvr>
                                        <p:cTn id="8" dur="200" decel="100000"/>
                                        <p:tgtEl>
                                          <p:spTgt spid="7"/>
                                        </p:tgtEl>
                                        <p:attrNameLst>
                                          <p:attrName>ppt_y</p:attrName>
                                        </p:attrNameLst>
                                      </p:cBhvr>
                                      <p:tavLst>
                                        <p:tav tm="0">
                                          <p:val>
                                            <p:strVal val="ppt_y"/>
                                          </p:val>
                                        </p:tav>
                                        <p:tav tm="100000">
                                          <p:val>
                                            <p:strVal val="ppt_y-.03"/>
                                          </p:val>
                                        </p:tav>
                                      </p:tavLst>
                                    </p:anim>
                                    <p:anim calcmode="lin" valueType="num">
                                      <p:cBhvr>
                                        <p:cTn id="9" dur="1800" accel="100000">
                                          <p:stCondLst>
                                            <p:cond delay="200"/>
                                          </p:stCondLst>
                                        </p:cTn>
                                        <p:tgtEl>
                                          <p:spTgt spid="7"/>
                                        </p:tgtEl>
                                        <p:attrNameLst>
                                          <p:attrName>ppt_y</p:attrName>
                                        </p:attrNameLst>
                                      </p:cBhvr>
                                      <p:tavLst>
                                        <p:tav tm="0">
                                          <p:val>
                                            <p:strVal val="ppt_y"/>
                                          </p:val>
                                        </p:tav>
                                        <p:tav tm="100000">
                                          <p:val>
                                            <p:strVal val="ppt_y+1"/>
                                          </p:val>
                                        </p:tav>
                                      </p:tavLst>
                                    </p:anim>
                                    <p:set>
                                      <p:cBhvr>
                                        <p:cTn id="10"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5"/>
          <p:cNvSpPr txBox="1">
            <a:spLocks noChangeArrowheads="1"/>
          </p:cNvSpPr>
          <p:nvPr/>
        </p:nvSpPr>
        <p:spPr bwMode="auto">
          <a:xfrm rot="20794652">
            <a:off x="601663" y="1026586"/>
            <a:ext cx="7786687" cy="37856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sz="6000" dirty="0" err="1">
                <a:solidFill>
                  <a:prstClr val="black"/>
                </a:solidFill>
              </a:rPr>
              <a:t>Togerson</a:t>
            </a:r>
            <a:r>
              <a:rPr lang="en-GB" sz="6000" dirty="0">
                <a:solidFill>
                  <a:prstClr val="black"/>
                </a:solidFill>
              </a:rPr>
              <a:t> et al (2006) found evidence for phonics “first” but not “fast” and not “only”</a:t>
            </a:r>
          </a:p>
        </p:txBody>
      </p:sp>
      <p:sp>
        <p:nvSpPr>
          <p:cNvPr id="7" name="Rectangle 6"/>
          <p:cNvSpPr/>
          <p:nvPr/>
        </p:nvSpPr>
        <p:spPr>
          <a:xfrm rot="20773272">
            <a:off x="1013260" y="3996942"/>
            <a:ext cx="6660424" cy="88694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183631232"/>
      </p:ext>
    </p:extLst>
  </p:cSld>
  <p:clrMapOvr>
    <a:masterClrMapping/>
  </p:clrMapOvr>
  <p:transition>
    <p:sndAc>
      <p:stSnd>
        <p:snd r:embed="rId2" name="drumroll.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xit" presetSubtype="0" fill="hold" grpId="0" nodeType="clickEffect">
                                  <p:stCondLst>
                                    <p:cond delay="0"/>
                                  </p:stCondLst>
                                  <p:childTnLst>
                                    <p:animEffect transition="out" filter="fade">
                                      <p:cBhvr>
                                        <p:cTn id="6" dur="2000"/>
                                        <p:tgtEl>
                                          <p:spTgt spid="7"/>
                                        </p:tgtEl>
                                      </p:cBhvr>
                                    </p:animEffect>
                                    <p:anim calcmode="lin" valueType="num">
                                      <p:cBhvr>
                                        <p:cTn id="7" dur="2000"/>
                                        <p:tgtEl>
                                          <p:spTgt spid="7"/>
                                        </p:tgtEl>
                                        <p:attrNameLst>
                                          <p:attrName>ppt_x</p:attrName>
                                        </p:attrNameLst>
                                      </p:cBhvr>
                                      <p:tavLst>
                                        <p:tav tm="0">
                                          <p:val>
                                            <p:strVal val="ppt_x"/>
                                          </p:val>
                                        </p:tav>
                                        <p:tav tm="100000">
                                          <p:val>
                                            <p:strVal val="ppt_x"/>
                                          </p:val>
                                        </p:tav>
                                      </p:tavLst>
                                    </p:anim>
                                    <p:anim calcmode="lin" valueType="num">
                                      <p:cBhvr>
                                        <p:cTn id="8" dur="200" decel="100000"/>
                                        <p:tgtEl>
                                          <p:spTgt spid="7"/>
                                        </p:tgtEl>
                                        <p:attrNameLst>
                                          <p:attrName>ppt_y</p:attrName>
                                        </p:attrNameLst>
                                      </p:cBhvr>
                                      <p:tavLst>
                                        <p:tav tm="0">
                                          <p:val>
                                            <p:strVal val="ppt_y"/>
                                          </p:val>
                                        </p:tav>
                                        <p:tav tm="100000">
                                          <p:val>
                                            <p:strVal val="ppt_y-.03"/>
                                          </p:val>
                                        </p:tav>
                                      </p:tavLst>
                                    </p:anim>
                                    <p:anim calcmode="lin" valueType="num">
                                      <p:cBhvr>
                                        <p:cTn id="9" dur="1800" accel="100000">
                                          <p:stCondLst>
                                            <p:cond delay="200"/>
                                          </p:stCondLst>
                                        </p:cTn>
                                        <p:tgtEl>
                                          <p:spTgt spid="7"/>
                                        </p:tgtEl>
                                        <p:attrNameLst>
                                          <p:attrName>ppt_y</p:attrName>
                                        </p:attrNameLst>
                                      </p:cBhvr>
                                      <p:tavLst>
                                        <p:tav tm="0">
                                          <p:val>
                                            <p:strVal val="ppt_y"/>
                                          </p:val>
                                        </p:tav>
                                        <p:tav tm="100000">
                                          <p:val>
                                            <p:strVal val="ppt_y+1"/>
                                          </p:val>
                                        </p:tav>
                                      </p:tavLst>
                                    </p:anim>
                                    <p:set>
                                      <p:cBhvr>
                                        <p:cTn id="10"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5"/>
          <p:cNvSpPr txBox="1">
            <a:spLocks noChangeArrowheads="1"/>
          </p:cNvSpPr>
          <p:nvPr/>
        </p:nvSpPr>
        <p:spPr bwMode="auto">
          <a:xfrm rot="20794652">
            <a:off x="601663" y="657255"/>
            <a:ext cx="7786687" cy="45243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80000"/>
              </a:lnSpc>
              <a:spcBef>
                <a:spcPct val="20000"/>
              </a:spcBef>
            </a:pPr>
            <a:r>
              <a:rPr lang="en-GB" sz="6000" dirty="0">
                <a:solidFill>
                  <a:prstClr val="black"/>
                </a:solidFill>
              </a:rPr>
              <a:t>Becoming an effective transactional strategies instruction teacher is a difficult skill(Brown et al., 1996).</a:t>
            </a:r>
          </a:p>
        </p:txBody>
      </p:sp>
      <p:sp>
        <p:nvSpPr>
          <p:cNvPr id="4" name="Rectangle 3"/>
          <p:cNvSpPr/>
          <p:nvPr/>
        </p:nvSpPr>
        <p:spPr>
          <a:xfrm rot="20773272">
            <a:off x="4860003" y="2412142"/>
            <a:ext cx="2472738" cy="80359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1390966473"/>
      </p:ext>
    </p:extLst>
  </p:cSld>
  <p:clrMapOvr>
    <a:masterClrMapping/>
  </p:clrMapOvr>
  <p:transition>
    <p:sndAc>
      <p:stSnd>
        <p:snd r:embed="rId2" name="drumroll.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xit" presetSubtype="0" fill="hold" grpId="0" nodeType="clickEffect">
                                  <p:stCondLst>
                                    <p:cond delay="0"/>
                                  </p:stCondLst>
                                  <p:childTnLst>
                                    <p:animEffect transition="out" filter="fade">
                                      <p:cBhvr>
                                        <p:cTn id="6" dur="2000"/>
                                        <p:tgtEl>
                                          <p:spTgt spid="4"/>
                                        </p:tgtEl>
                                      </p:cBhvr>
                                    </p:animEffect>
                                    <p:anim calcmode="lin" valueType="num">
                                      <p:cBhvr>
                                        <p:cTn id="7" dur="2000"/>
                                        <p:tgtEl>
                                          <p:spTgt spid="4"/>
                                        </p:tgtEl>
                                        <p:attrNameLst>
                                          <p:attrName>ppt_x</p:attrName>
                                        </p:attrNameLst>
                                      </p:cBhvr>
                                      <p:tavLst>
                                        <p:tav tm="0">
                                          <p:val>
                                            <p:strVal val="ppt_x"/>
                                          </p:val>
                                        </p:tav>
                                        <p:tav tm="100000">
                                          <p:val>
                                            <p:strVal val="ppt_x"/>
                                          </p:val>
                                        </p:tav>
                                      </p:tavLst>
                                    </p:anim>
                                    <p:anim calcmode="lin" valueType="num">
                                      <p:cBhvr>
                                        <p:cTn id="8" dur="200" decel="100000"/>
                                        <p:tgtEl>
                                          <p:spTgt spid="4"/>
                                        </p:tgtEl>
                                        <p:attrNameLst>
                                          <p:attrName>ppt_y</p:attrName>
                                        </p:attrNameLst>
                                      </p:cBhvr>
                                      <p:tavLst>
                                        <p:tav tm="0">
                                          <p:val>
                                            <p:strVal val="ppt_y"/>
                                          </p:val>
                                        </p:tav>
                                        <p:tav tm="100000">
                                          <p:val>
                                            <p:strVal val="ppt_y-.03"/>
                                          </p:val>
                                        </p:tav>
                                      </p:tavLst>
                                    </p:anim>
                                    <p:anim calcmode="lin" valueType="num">
                                      <p:cBhvr>
                                        <p:cTn id="9" dur="1800" accel="100000">
                                          <p:stCondLst>
                                            <p:cond delay="200"/>
                                          </p:stCondLst>
                                        </p:cTn>
                                        <p:tgtEl>
                                          <p:spTgt spid="4"/>
                                        </p:tgtEl>
                                        <p:attrNameLst>
                                          <p:attrName>ppt_y</p:attrName>
                                        </p:attrNameLst>
                                      </p:cBhvr>
                                      <p:tavLst>
                                        <p:tav tm="0">
                                          <p:val>
                                            <p:strVal val="ppt_y"/>
                                          </p:val>
                                        </p:tav>
                                        <p:tav tm="100000">
                                          <p:val>
                                            <p:strVal val="ppt_y+1"/>
                                          </p:val>
                                        </p:tav>
                                      </p:tavLst>
                                    </p:anim>
                                    <p:set>
                                      <p:cBhvr>
                                        <p:cTn id="10"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5"/>
          <p:cNvSpPr txBox="1">
            <a:spLocks noChangeArrowheads="1"/>
          </p:cNvSpPr>
          <p:nvPr/>
        </p:nvSpPr>
        <p:spPr bwMode="auto">
          <a:xfrm rot="1058722">
            <a:off x="659934" y="1146590"/>
            <a:ext cx="6942138" cy="4247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30000"/>
              </a:spcBef>
              <a:defRPr/>
            </a:pPr>
            <a:r>
              <a:rPr lang="en-GB" sz="5400" dirty="0">
                <a:solidFill>
                  <a:prstClr val="black"/>
                </a:solidFill>
              </a:rPr>
              <a:t>Readers bring their knowledge of a range of texts and genres to bear when reading something new</a:t>
            </a:r>
          </a:p>
        </p:txBody>
      </p:sp>
      <p:sp>
        <p:nvSpPr>
          <p:cNvPr id="7" name="Rectangle 6"/>
          <p:cNvSpPr/>
          <p:nvPr/>
        </p:nvSpPr>
        <p:spPr>
          <a:xfrm rot="1079379">
            <a:off x="969985" y="1487250"/>
            <a:ext cx="3438413" cy="100012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605736124"/>
      </p:ext>
    </p:extLst>
  </p:cSld>
  <p:clrMapOvr>
    <a:masterClrMapping/>
  </p:clrMapOvr>
  <p:transition>
    <p:sndAc>
      <p:stSnd>
        <p:snd r:embed="rId2" name="drumroll.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xit" presetSubtype="0" fill="hold" grpId="0" nodeType="clickEffect">
                                  <p:stCondLst>
                                    <p:cond delay="0"/>
                                  </p:stCondLst>
                                  <p:childTnLst>
                                    <p:animEffect transition="out" filter="fade">
                                      <p:cBhvr>
                                        <p:cTn id="6" dur="2000"/>
                                        <p:tgtEl>
                                          <p:spTgt spid="7"/>
                                        </p:tgtEl>
                                      </p:cBhvr>
                                    </p:animEffect>
                                    <p:anim calcmode="lin" valueType="num">
                                      <p:cBhvr>
                                        <p:cTn id="7" dur="2000"/>
                                        <p:tgtEl>
                                          <p:spTgt spid="7"/>
                                        </p:tgtEl>
                                        <p:attrNameLst>
                                          <p:attrName>ppt_x</p:attrName>
                                        </p:attrNameLst>
                                      </p:cBhvr>
                                      <p:tavLst>
                                        <p:tav tm="0">
                                          <p:val>
                                            <p:strVal val="ppt_x"/>
                                          </p:val>
                                        </p:tav>
                                        <p:tav tm="100000">
                                          <p:val>
                                            <p:strVal val="ppt_x"/>
                                          </p:val>
                                        </p:tav>
                                      </p:tavLst>
                                    </p:anim>
                                    <p:anim calcmode="lin" valueType="num">
                                      <p:cBhvr>
                                        <p:cTn id="8" dur="200" decel="100000"/>
                                        <p:tgtEl>
                                          <p:spTgt spid="7"/>
                                        </p:tgtEl>
                                        <p:attrNameLst>
                                          <p:attrName>ppt_y</p:attrName>
                                        </p:attrNameLst>
                                      </p:cBhvr>
                                      <p:tavLst>
                                        <p:tav tm="0">
                                          <p:val>
                                            <p:strVal val="ppt_y"/>
                                          </p:val>
                                        </p:tav>
                                        <p:tav tm="100000">
                                          <p:val>
                                            <p:strVal val="ppt_y-.03"/>
                                          </p:val>
                                        </p:tav>
                                      </p:tavLst>
                                    </p:anim>
                                    <p:anim calcmode="lin" valueType="num">
                                      <p:cBhvr>
                                        <p:cTn id="9" dur="1800" accel="100000">
                                          <p:stCondLst>
                                            <p:cond delay="200"/>
                                          </p:stCondLst>
                                        </p:cTn>
                                        <p:tgtEl>
                                          <p:spTgt spid="7"/>
                                        </p:tgtEl>
                                        <p:attrNameLst>
                                          <p:attrName>ppt_y</p:attrName>
                                        </p:attrNameLst>
                                      </p:cBhvr>
                                      <p:tavLst>
                                        <p:tav tm="0">
                                          <p:val>
                                            <p:strVal val="ppt_y"/>
                                          </p:val>
                                        </p:tav>
                                        <p:tav tm="100000">
                                          <p:val>
                                            <p:strVal val="ppt_y+1"/>
                                          </p:val>
                                        </p:tav>
                                      </p:tavLst>
                                    </p:anim>
                                    <p:set>
                                      <p:cBhvr>
                                        <p:cTn id="10"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5"/>
          <p:cNvSpPr txBox="1">
            <a:spLocks noChangeArrowheads="1"/>
          </p:cNvSpPr>
          <p:nvPr/>
        </p:nvSpPr>
        <p:spPr bwMode="auto">
          <a:xfrm rot="20794652">
            <a:off x="601663" y="1118921"/>
            <a:ext cx="7786687" cy="36009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sz="4800" dirty="0">
                <a:solidFill>
                  <a:prstClr val="black"/>
                </a:solidFill>
              </a:rPr>
              <a:t>“The data suggests that students at all skill levels would benefit from being taught strategies</a:t>
            </a:r>
            <a:r>
              <a:rPr lang="en-GB" sz="3600" dirty="0">
                <a:solidFill>
                  <a:prstClr val="black"/>
                </a:solidFill>
              </a:rPr>
              <a:t>”(</a:t>
            </a:r>
            <a:r>
              <a:rPr lang="en-GB" sz="3600" dirty="0" err="1">
                <a:solidFill>
                  <a:prstClr val="black"/>
                </a:solidFill>
              </a:rPr>
              <a:t>Rosenshine</a:t>
            </a:r>
            <a:r>
              <a:rPr lang="en-GB" sz="3600" dirty="0">
                <a:solidFill>
                  <a:prstClr val="black"/>
                </a:solidFill>
              </a:rPr>
              <a:t>, Meister, &amp; Chapman, 1996, p. 201).</a:t>
            </a:r>
          </a:p>
        </p:txBody>
      </p:sp>
      <p:sp>
        <p:nvSpPr>
          <p:cNvPr id="7" name="Rectangle 6"/>
          <p:cNvSpPr/>
          <p:nvPr/>
        </p:nvSpPr>
        <p:spPr>
          <a:xfrm rot="20773272">
            <a:off x="2773858" y="3562196"/>
            <a:ext cx="2618811" cy="71517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1997271158"/>
      </p:ext>
    </p:extLst>
  </p:cSld>
  <p:clrMapOvr>
    <a:masterClrMapping/>
  </p:clrMapOvr>
  <p:transition>
    <p:sndAc>
      <p:stSnd>
        <p:snd r:embed="rId2" name="drumroll.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xit" presetSubtype="0" fill="hold" grpId="0" nodeType="clickEffect">
                                  <p:stCondLst>
                                    <p:cond delay="0"/>
                                  </p:stCondLst>
                                  <p:childTnLst>
                                    <p:animEffect transition="out" filter="fade">
                                      <p:cBhvr>
                                        <p:cTn id="6" dur="2000"/>
                                        <p:tgtEl>
                                          <p:spTgt spid="7"/>
                                        </p:tgtEl>
                                      </p:cBhvr>
                                    </p:animEffect>
                                    <p:anim calcmode="lin" valueType="num">
                                      <p:cBhvr>
                                        <p:cTn id="7" dur="2000"/>
                                        <p:tgtEl>
                                          <p:spTgt spid="7"/>
                                        </p:tgtEl>
                                        <p:attrNameLst>
                                          <p:attrName>ppt_x</p:attrName>
                                        </p:attrNameLst>
                                      </p:cBhvr>
                                      <p:tavLst>
                                        <p:tav tm="0">
                                          <p:val>
                                            <p:strVal val="ppt_x"/>
                                          </p:val>
                                        </p:tav>
                                        <p:tav tm="100000">
                                          <p:val>
                                            <p:strVal val="ppt_x"/>
                                          </p:val>
                                        </p:tav>
                                      </p:tavLst>
                                    </p:anim>
                                    <p:anim calcmode="lin" valueType="num">
                                      <p:cBhvr>
                                        <p:cTn id="8" dur="200" decel="100000"/>
                                        <p:tgtEl>
                                          <p:spTgt spid="7"/>
                                        </p:tgtEl>
                                        <p:attrNameLst>
                                          <p:attrName>ppt_y</p:attrName>
                                        </p:attrNameLst>
                                      </p:cBhvr>
                                      <p:tavLst>
                                        <p:tav tm="0">
                                          <p:val>
                                            <p:strVal val="ppt_y"/>
                                          </p:val>
                                        </p:tav>
                                        <p:tav tm="100000">
                                          <p:val>
                                            <p:strVal val="ppt_y-.03"/>
                                          </p:val>
                                        </p:tav>
                                      </p:tavLst>
                                    </p:anim>
                                    <p:anim calcmode="lin" valueType="num">
                                      <p:cBhvr>
                                        <p:cTn id="9" dur="1800" accel="100000">
                                          <p:stCondLst>
                                            <p:cond delay="200"/>
                                          </p:stCondLst>
                                        </p:cTn>
                                        <p:tgtEl>
                                          <p:spTgt spid="7"/>
                                        </p:tgtEl>
                                        <p:attrNameLst>
                                          <p:attrName>ppt_y</p:attrName>
                                        </p:attrNameLst>
                                      </p:cBhvr>
                                      <p:tavLst>
                                        <p:tav tm="0">
                                          <p:val>
                                            <p:strVal val="ppt_y"/>
                                          </p:val>
                                        </p:tav>
                                        <p:tav tm="100000">
                                          <p:val>
                                            <p:strVal val="ppt_y+1"/>
                                          </p:val>
                                        </p:tav>
                                      </p:tavLst>
                                    </p:anim>
                                    <p:set>
                                      <p:cBhvr>
                                        <p:cTn id="10"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5"/>
          <p:cNvSpPr txBox="1">
            <a:spLocks noChangeArrowheads="1"/>
          </p:cNvSpPr>
          <p:nvPr/>
        </p:nvSpPr>
        <p:spPr bwMode="auto">
          <a:xfrm rot="735313">
            <a:off x="601663" y="1346675"/>
            <a:ext cx="7786687" cy="31454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80000"/>
              </a:lnSpc>
              <a:spcBef>
                <a:spcPct val="20000"/>
              </a:spcBef>
            </a:pPr>
            <a:r>
              <a:rPr lang="en-GB" sz="5400" dirty="0">
                <a:solidFill>
                  <a:prstClr val="black"/>
                </a:solidFill>
              </a:rPr>
              <a:t>“The best way to pursue meaning is through conscious, controlled use of strategies” </a:t>
            </a:r>
            <a:r>
              <a:rPr lang="en-GB" sz="3200" dirty="0">
                <a:solidFill>
                  <a:prstClr val="black"/>
                </a:solidFill>
              </a:rPr>
              <a:t>(Duffy, 1993, p. 223).</a:t>
            </a:r>
          </a:p>
        </p:txBody>
      </p:sp>
      <p:sp>
        <p:nvSpPr>
          <p:cNvPr id="7" name="Rectangle 6"/>
          <p:cNvSpPr/>
          <p:nvPr/>
        </p:nvSpPr>
        <p:spPr>
          <a:xfrm rot="781912">
            <a:off x="2628526" y="3205063"/>
            <a:ext cx="3014663" cy="73400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3135253284"/>
      </p:ext>
    </p:extLst>
  </p:cSld>
  <p:clrMapOvr>
    <a:masterClrMapping/>
  </p:clrMapOvr>
  <p:transition>
    <p:sndAc>
      <p:stSnd>
        <p:snd r:embed="rId2" name="drumroll.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xit" presetSubtype="0" fill="hold" grpId="0" nodeType="clickEffect">
                                  <p:stCondLst>
                                    <p:cond delay="0"/>
                                  </p:stCondLst>
                                  <p:childTnLst>
                                    <p:animEffect transition="out" filter="fade">
                                      <p:cBhvr>
                                        <p:cTn id="6" dur="2000"/>
                                        <p:tgtEl>
                                          <p:spTgt spid="7"/>
                                        </p:tgtEl>
                                      </p:cBhvr>
                                    </p:animEffect>
                                    <p:anim calcmode="lin" valueType="num">
                                      <p:cBhvr>
                                        <p:cTn id="7" dur="2000"/>
                                        <p:tgtEl>
                                          <p:spTgt spid="7"/>
                                        </p:tgtEl>
                                        <p:attrNameLst>
                                          <p:attrName>ppt_x</p:attrName>
                                        </p:attrNameLst>
                                      </p:cBhvr>
                                      <p:tavLst>
                                        <p:tav tm="0">
                                          <p:val>
                                            <p:strVal val="ppt_x"/>
                                          </p:val>
                                        </p:tav>
                                        <p:tav tm="100000">
                                          <p:val>
                                            <p:strVal val="ppt_x"/>
                                          </p:val>
                                        </p:tav>
                                      </p:tavLst>
                                    </p:anim>
                                    <p:anim calcmode="lin" valueType="num">
                                      <p:cBhvr>
                                        <p:cTn id="8" dur="200" decel="100000"/>
                                        <p:tgtEl>
                                          <p:spTgt spid="7"/>
                                        </p:tgtEl>
                                        <p:attrNameLst>
                                          <p:attrName>ppt_y</p:attrName>
                                        </p:attrNameLst>
                                      </p:cBhvr>
                                      <p:tavLst>
                                        <p:tav tm="0">
                                          <p:val>
                                            <p:strVal val="ppt_y"/>
                                          </p:val>
                                        </p:tav>
                                        <p:tav tm="100000">
                                          <p:val>
                                            <p:strVal val="ppt_y-.03"/>
                                          </p:val>
                                        </p:tav>
                                      </p:tavLst>
                                    </p:anim>
                                    <p:anim calcmode="lin" valueType="num">
                                      <p:cBhvr>
                                        <p:cTn id="9" dur="1800" accel="100000">
                                          <p:stCondLst>
                                            <p:cond delay="200"/>
                                          </p:stCondLst>
                                        </p:cTn>
                                        <p:tgtEl>
                                          <p:spTgt spid="7"/>
                                        </p:tgtEl>
                                        <p:attrNameLst>
                                          <p:attrName>ppt_y</p:attrName>
                                        </p:attrNameLst>
                                      </p:cBhvr>
                                      <p:tavLst>
                                        <p:tav tm="0">
                                          <p:val>
                                            <p:strVal val="ppt_y"/>
                                          </p:val>
                                        </p:tav>
                                        <p:tav tm="100000">
                                          <p:val>
                                            <p:strVal val="ppt_y+1"/>
                                          </p:val>
                                        </p:tav>
                                      </p:tavLst>
                                    </p:anim>
                                    <p:set>
                                      <p:cBhvr>
                                        <p:cTn id="10"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71227465"/>
              </p:ext>
            </p:extLst>
          </p:nvPr>
        </p:nvGraphicFramePr>
        <p:xfrm>
          <a:off x="467544" y="1628800"/>
          <a:ext cx="8208912" cy="4679925"/>
        </p:xfrm>
        <a:graphic>
          <a:graphicData uri="http://schemas.openxmlformats.org/drawingml/2006/chart">
            <c:chart xmlns:c="http://schemas.openxmlformats.org/drawingml/2006/chart" xmlns:r="http://schemas.openxmlformats.org/officeDocument/2006/relationships" r:id="rId3"/>
          </a:graphicData>
        </a:graphic>
      </p:graphicFrame>
      <p:sp>
        <p:nvSpPr>
          <p:cNvPr id="4" name="Date Placeholder 3"/>
          <p:cNvSpPr>
            <a:spLocks noGrp="1"/>
          </p:cNvSpPr>
          <p:nvPr>
            <p:ph type="dt" sz="half" idx="10"/>
          </p:nvPr>
        </p:nvSpPr>
        <p:spPr/>
        <p:txBody>
          <a:bodyPr/>
          <a:lstStyle/>
          <a:p>
            <a:pPr>
              <a:defRPr/>
            </a:pPr>
            <a:fld id="{3A32C84C-2A44-478D-9584-4AECC43CDD1C}" type="datetime1">
              <a:rPr lang="en-GB" smtClean="0"/>
              <a:pPr>
                <a:defRPr/>
              </a:pPr>
              <a:t>13/08/2026</a:t>
            </a:fld>
            <a:endParaRPr lang="en-GB"/>
          </a:p>
        </p:txBody>
      </p:sp>
      <p:sp>
        <p:nvSpPr>
          <p:cNvPr id="5" name="Slide Number Placeholder 4"/>
          <p:cNvSpPr>
            <a:spLocks noGrp="1"/>
          </p:cNvSpPr>
          <p:nvPr>
            <p:ph type="sldNum" sz="quarter" idx="12"/>
          </p:nvPr>
        </p:nvSpPr>
        <p:spPr/>
        <p:txBody>
          <a:bodyPr/>
          <a:lstStyle/>
          <a:p>
            <a:pPr>
              <a:defRPr/>
            </a:pPr>
            <a:fld id="{E2260DDE-DDAA-4E62-8FF2-C37121CEC1AD}" type="slidenum">
              <a:rPr lang="en-GB" smtClean="0"/>
              <a:pPr>
                <a:defRPr/>
              </a:pPr>
              <a:t>19</a:t>
            </a:fld>
            <a:endParaRPr lang="en-GB"/>
          </a:p>
        </p:txBody>
      </p:sp>
    </p:spTree>
    <p:extLst>
      <p:ext uri="{BB962C8B-B14F-4D97-AF65-F5344CB8AC3E}">
        <p14:creationId xmlns:p14="http://schemas.microsoft.com/office/powerpoint/2010/main" val="2066214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16632"/>
            <a:ext cx="7290054" cy="1499616"/>
          </a:xfrm>
        </p:spPr>
        <p:txBody>
          <a:bodyPr/>
          <a:lstStyle/>
          <a:p>
            <a:r>
              <a:rPr lang="en-GB" dirty="0"/>
              <a:t>Programme for the session</a:t>
            </a:r>
          </a:p>
        </p:txBody>
      </p:sp>
      <p:graphicFrame>
        <p:nvGraphicFramePr>
          <p:cNvPr id="9" name="Content Placeholder 2">
            <a:extLst>
              <a:ext uri="{FF2B5EF4-FFF2-40B4-BE49-F238E27FC236}">
                <a16:creationId xmlns:a16="http://schemas.microsoft.com/office/drawing/2014/main" id="{44892B00-4564-1D5F-5254-B938DECE6927}"/>
              </a:ext>
            </a:extLst>
          </p:cNvPr>
          <p:cNvGraphicFramePr>
            <a:graphicFrameLocks noGrp="1"/>
          </p:cNvGraphicFramePr>
          <p:nvPr>
            <p:ph idx="1"/>
          </p:nvPr>
        </p:nvGraphicFramePr>
        <p:xfrm>
          <a:off x="1301328" y="1412776"/>
          <a:ext cx="6511032"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pPr>
              <a:defRPr/>
            </a:pPr>
            <a:fld id="{3A32C84C-2A44-478D-9584-4AECC43CDD1C}" type="datetime1">
              <a:rPr lang="en-GB" smtClean="0"/>
              <a:pPr>
                <a:defRPr/>
              </a:pPr>
              <a:t>13/08/2026</a:t>
            </a:fld>
            <a:endParaRPr lang="en-GB"/>
          </a:p>
        </p:txBody>
      </p:sp>
      <p:sp>
        <p:nvSpPr>
          <p:cNvPr id="5" name="Slide Number Placeholder 4"/>
          <p:cNvSpPr>
            <a:spLocks noGrp="1"/>
          </p:cNvSpPr>
          <p:nvPr>
            <p:ph type="sldNum" sz="quarter" idx="12"/>
          </p:nvPr>
        </p:nvSpPr>
        <p:spPr/>
        <p:txBody>
          <a:bodyPr/>
          <a:lstStyle/>
          <a:p>
            <a:pPr>
              <a:defRPr/>
            </a:pPr>
            <a:fld id="{E2260DDE-DDAA-4E62-8FF2-C37121CEC1AD}" type="slidenum">
              <a:rPr lang="en-GB" smtClean="0"/>
              <a:pPr>
                <a:defRPr/>
              </a:pPr>
              <a:t>2</a:t>
            </a:fld>
            <a:endParaRPr lang="en-GB"/>
          </a:p>
        </p:txBody>
      </p:sp>
      <p:pic>
        <p:nvPicPr>
          <p:cNvPr id="7" name="Picture 6" descr="Background pattern&#10;&#10;Description automatically generated">
            <a:extLst>
              <a:ext uri="{FF2B5EF4-FFF2-40B4-BE49-F238E27FC236}">
                <a16:creationId xmlns:a16="http://schemas.microsoft.com/office/drawing/2014/main" id="{0D97342D-CE92-4A47-A13E-90D139B2F9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14500" y="5157192"/>
            <a:ext cx="5715000" cy="9525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6" name="Content Placeholder 5"/>
          <p:cNvPicPr>
            <a:picLocks noGrp="1" noChangeAspect="1"/>
          </p:cNvPicPr>
          <p:nvPr>
            <p:ph idx="1"/>
          </p:nvPr>
        </p:nvPicPr>
        <p:blipFill>
          <a:blip r:embed="rId3"/>
          <a:stretch>
            <a:fillRect/>
          </a:stretch>
        </p:blipFill>
        <p:spPr>
          <a:xfrm>
            <a:off x="834447" y="242198"/>
            <a:ext cx="7157352" cy="6614766"/>
          </a:xfrm>
          <a:prstGeom prst="rect">
            <a:avLst/>
          </a:prstGeom>
        </p:spPr>
      </p:pic>
      <p:sp>
        <p:nvSpPr>
          <p:cNvPr id="4" name="Date Placeholder 3"/>
          <p:cNvSpPr>
            <a:spLocks noGrp="1"/>
          </p:cNvSpPr>
          <p:nvPr>
            <p:ph type="dt" sz="half" idx="10"/>
          </p:nvPr>
        </p:nvSpPr>
        <p:spPr/>
        <p:txBody>
          <a:bodyPr/>
          <a:lstStyle/>
          <a:p>
            <a:pPr>
              <a:defRPr/>
            </a:pPr>
            <a:fld id="{3A32C84C-2A44-478D-9584-4AECC43CDD1C}" type="datetime1">
              <a:rPr lang="en-GB" smtClean="0"/>
              <a:pPr>
                <a:defRPr/>
              </a:pPr>
              <a:t>13/08/2026</a:t>
            </a:fld>
            <a:endParaRPr lang="en-GB"/>
          </a:p>
        </p:txBody>
      </p:sp>
      <p:sp>
        <p:nvSpPr>
          <p:cNvPr id="5" name="Slide Number Placeholder 4"/>
          <p:cNvSpPr>
            <a:spLocks noGrp="1"/>
          </p:cNvSpPr>
          <p:nvPr>
            <p:ph type="sldNum" sz="quarter" idx="12"/>
          </p:nvPr>
        </p:nvSpPr>
        <p:spPr/>
        <p:txBody>
          <a:bodyPr/>
          <a:lstStyle/>
          <a:p>
            <a:pPr>
              <a:defRPr/>
            </a:pPr>
            <a:fld id="{E2260DDE-DDAA-4E62-8FF2-C37121CEC1AD}" type="slidenum">
              <a:rPr lang="en-GB" smtClean="0"/>
              <a:pPr>
                <a:defRPr/>
              </a:pPr>
              <a:t>20</a:t>
            </a:fld>
            <a:endParaRPr lang="en-GB"/>
          </a:p>
        </p:txBody>
      </p:sp>
    </p:spTree>
    <p:extLst>
      <p:ext uri="{BB962C8B-B14F-4D97-AF65-F5344CB8AC3E}">
        <p14:creationId xmlns:p14="http://schemas.microsoft.com/office/powerpoint/2010/main" val="25783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B717F82-1948-4BF5-B31E-F8E018DE40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199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8096" y="459317"/>
            <a:ext cx="3291840" cy="1749552"/>
          </a:xfrm>
        </p:spPr>
        <p:txBody>
          <a:bodyPr>
            <a:normAutofit/>
          </a:bodyPr>
          <a:lstStyle/>
          <a:p>
            <a:r>
              <a:rPr lang="en-GB" sz="3800"/>
              <a:t>Reading habits…..</a:t>
            </a:r>
          </a:p>
        </p:txBody>
      </p:sp>
      <p:cxnSp>
        <p:nvCxnSpPr>
          <p:cNvPr id="15" name="Straight Connector 14">
            <a:extLst>
              <a:ext uri="{FF2B5EF4-FFF2-40B4-BE49-F238E27FC236}">
                <a16:creationId xmlns:a16="http://schemas.microsoft.com/office/drawing/2014/main" id="{07AAE15F-6D59-4252-8427-D134C0066F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24F388AC-0599-5D2F-75DC-412CAEAD3037}"/>
              </a:ext>
            </a:extLst>
          </p:cNvPr>
          <p:cNvSpPr>
            <a:spLocks noGrp="1"/>
          </p:cNvSpPr>
          <p:nvPr>
            <p:ph idx="1"/>
          </p:nvPr>
        </p:nvSpPr>
        <p:spPr>
          <a:xfrm>
            <a:off x="768096" y="2286000"/>
            <a:ext cx="3291840" cy="3931920"/>
          </a:xfrm>
        </p:spPr>
        <p:txBody>
          <a:bodyPr>
            <a:normAutofit/>
          </a:bodyPr>
          <a:lstStyle/>
          <a:p>
            <a:endParaRPr lang="en-US" sz="1600"/>
          </a:p>
        </p:txBody>
      </p:sp>
      <p:pic>
        <p:nvPicPr>
          <p:cNvPr id="6" name="Content Placeholder 5"/>
          <p:cNvPicPr>
            <a:picLocks noChangeAspect="1"/>
          </p:cNvPicPr>
          <p:nvPr/>
        </p:nvPicPr>
        <p:blipFill>
          <a:blip r:embed="rId3"/>
          <a:stretch>
            <a:fillRect/>
          </a:stretch>
        </p:blipFill>
        <p:spPr>
          <a:xfrm>
            <a:off x="5292087" y="2177817"/>
            <a:ext cx="3131821" cy="2505457"/>
          </a:xfrm>
          <a:prstGeom prst="rect">
            <a:avLst/>
          </a:prstGeom>
        </p:spPr>
      </p:pic>
      <p:sp>
        <p:nvSpPr>
          <p:cNvPr id="4" name="Date Placeholder 3"/>
          <p:cNvSpPr>
            <a:spLocks noGrp="1"/>
          </p:cNvSpPr>
          <p:nvPr>
            <p:ph type="dt" sz="half" idx="10"/>
          </p:nvPr>
        </p:nvSpPr>
        <p:spPr>
          <a:xfrm>
            <a:off x="768096" y="6470704"/>
            <a:ext cx="1615606" cy="274320"/>
          </a:xfrm>
        </p:spPr>
        <p:txBody>
          <a:bodyPr>
            <a:normAutofit/>
          </a:bodyPr>
          <a:lstStyle/>
          <a:p>
            <a:pPr>
              <a:spcAft>
                <a:spcPts val="600"/>
              </a:spcAft>
              <a:defRPr/>
            </a:pPr>
            <a:fld id="{3A32C84C-2A44-478D-9584-4AECC43CDD1C}" type="datetime1">
              <a:rPr lang="en-GB" smtClean="0"/>
              <a:pPr>
                <a:spcAft>
                  <a:spcPts val="600"/>
                </a:spcAft>
                <a:defRPr/>
              </a:pPr>
              <a:t>13/08/2026</a:t>
            </a:fld>
            <a:endParaRPr lang="en-GB"/>
          </a:p>
        </p:txBody>
      </p:sp>
      <p:sp>
        <p:nvSpPr>
          <p:cNvPr id="5" name="Slide Number Placeholder 4"/>
          <p:cNvSpPr>
            <a:spLocks noGrp="1"/>
          </p:cNvSpPr>
          <p:nvPr>
            <p:ph type="sldNum" sz="quarter" idx="12"/>
          </p:nvPr>
        </p:nvSpPr>
        <p:spPr>
          <a:xfrm>
            <a:off x="8128000" y="6470704"/>
            <a:ext cx="730250" cy="274320"/>
          </a:xfrm>
        </p:spPr>
        <p:txBody>
          <a:bodyPr>
            <a:normAutofit/>
          </a:bodyPr>
          <a:lstStyle/>
          <a:p>
            <a:pPr>
              <a:spcAft>
                <a:spcPts val="600"/>
              </a:spcAft>
              <a:defRPr/>
            </a:pPr>
            <a:fld id="{E2260DDE-DDAA-4E62-8FF2-C37121CEC1AD}" type="slidenum">
              <a:rPr lang="en-GB" smtClean="0"/>
              <a:pPr>
                <a:spcAft>
                  <a:spcPts val="600"/>
                </a:spcAft>
                <a:defRPr/>
              </a:pPr>
              <a:t>21</a:t>
            </a:fld>
            <a:endParaRPr lang="en-GB"/>
          </a:p>
        </p:txBody>
      </p:sp>
    </p:spTree>
    <p:extLst>
      <p:ext uri="{BB962C8B-B14F-4D97-AF65-F5344CB8AC3E}">
        <p14:creationId xmlns:p14="http://schemas.microsoft.com/office/powerpoint/2010/main" val="1878602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05" y="643467"/>
            <a:ext cx="2936806" cy="5571066"/>
          </a:xfrm>
        </p:spPr>
        <p:txBody>
          <a:bodyPr>
            <a:normAutofit/>
          </a:bodyPr>
          <a:lstStyle/>
          <a:p>
            <a:r>
              <a:rPr lang="en-GB" dirty="0">
                <a:solidFill>
                  <a:srgbClr val="FFFFFF"/>
                </a:solidFill>
              </a:rPr>
              <a:t>Intervention Teacher feedback</a:t>
            </a:r>
          </a:p>
        </p:txBody>
      </p:sp>
      <p:sp>
        <p:nvSpPr>
          <p:cNvPr id="4" name="Date Placeholder 3"/>
          <p:cNvSpPr>
            <a:spLocks noGrp="1"/>
          </p:cNvSpPr>
          <p:nvPr>
            <p:ph type="dt" sz="half" idx="10"/>
          </p:nvPr>
        </p:nvSpPr>
        <p:spPr>
          <a:xfrm>
            <a:off x="768096" y="6470704"/>
            <a:ext cx="1615606" cy="274320"/>
          </a:xfrm>
        </p:spPr>
        <p:txBody>
          <a:bodyPr>
            <a:normAutofit/>
          </a:bodyPr>
          <a:lstStyle/>
          <a:p>
            <a:pPr>
              <a:spcAft>
                <a:spcPts val="600"/>
              </a:spcAft>
              <a:defRPr/>
            </a:pPr>
            <a:fld id="{3A32C84C-2A44-478D-9584-4AECC43CDD1C}" type="datetime1">
              <a:rPr lang="en-GB">
                <a:solidFill>
                  <a:srgbClr val="FFFFFF"/>
                </a:solidFill>
              </a:rPr>
              <a:pPr>
                <a:spcAft>
                  <a:spcPts val="600"/>
                </a:spcAft>
                <a:defRPr/>
              </a:pPr>
              <a:t>13/08/2026</a:t>
            </a:fld>
            <a:endParaRPr lang="en-GB">
              <a:solidFill>
                <a:srgbClr val="FFFFFF"/>
              </a:solidFill>
            </a:endParaRPr>
          </a:p>
        </p:txBody>
      </p:sp>
      <p:sp>
        <p:nvSpPr>
          <p:cNvPr id="5" name="Slide Number Placeholder 4"/>
          <p:cNvSpPr>
            <a:spLocks noGrp="1"/>
          </p:cNvSpPr>
          <p:nvPr>
            <p:ph type="sldNum" sz="quarter" idx="12"/>
          </p:nvPr>
        </p:nvSpPr>
        <p:spPr>
          <a:xfrm>
            <a:off x="8128000" y="6470704"/>
            <a:ext cx="730250" cy="274320"/>
          </a:xfrm>
        </p:spPr>
        <p:txBody>
          <a:bodyPr>
            <a:normAutofit/>
          </a:bodyPr>
          <a:lstStyle/>
          <a:p>
            <a:pPr>
              <a:spcAft>
                <a:spcPts val="600"/>
              </a:spcAft>
              <a:defRPr/>
            </a:pPr>
            <a:fld id="{E2260DDE-DDAA-4E62-8FF2-C37121CEC1AD}" type="slidenum">
              <a:rPr lang="en-GB" smtClean="0"/>
              <a:pPr>
                <a:spcAft>
                  <a:spcPts val="600"/>
                </a:spcAft>
                <a:defRPr/>
              </a:pPr>
              <a:t>22</a:t>
            </a:fld>
            <a:endParaRPr lang="en-GB"/>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79721848"/>
              </p:ext>
            </p:extLst>
          </p:nvPr>
        </p:nvGraphicFramePr>
        <p:xfrm>
          <a:off x="4202906" y="1178073"/>
          <a:ext cx="4231482" cy="4473282"/>
        </p:xfrm>
        <a:graphic>
          <a:graphicData uri="http://schemas.openxmlformats.org/drawingml/2006/table">
            <a:tbl>
              <a:tblPr firstRow="1" firstCol="1" bandRow="1">
                <a:solidFill>
                  <a:srgbClr val="F2F2F2">
                    <a:alpha val="45098"/>
                  </a:srgbClr>
                </a:solidFill>
                <a:tableStyleId>{5C22544A-7EE6-4342-B048-85BDC9FD1C3A}</a:tableStyleId>
              </a:tblPr>
              <a:tblGrid>
                <a:gridCol w="2244096">
                  <a:extLst>
                    <a:ext uri="{9D8B030D-6E8A-4147-A177-3AD203B41FA5}">
                      <a16:colId xmlns:a16="http://schemas.microsoft.com/office/drawing/2014/main" val="20000"/>
                    </a:ext>
                  </a:extLst>
                </a:gridCol>
                <a:gridCol w="1007491">
                  <a:extLst>
                    <a:ext uri="{9D8B030D-6E8A-4147-A177-3AD203B41FA5}">
                      <a16:colId xmlns:a16="http://schemas.microsoft.com/office/drawing/2014/main" val="20001"/>
                    </a:ext>
                  </a:extLst>
                </a:gridCol>
                <a:gridCol w="979895">
                  <a:extLst>
                    <a:ext uri="{9D8B030D-6E8A-4147-A177-3AD203B41FA5}">
                      <a16:colId xmlns:a16="http://schemas.microsoft.com/office/drawing/2014/main" val="20002"/>
                    </a:ext>
                  </a:extLst>
                </a:gridCol>
              </a:tblGrid>
              <a:tr h="285431">
                <a:tc>
                  <a:txBody>
                    <a:bodyPr/>
                    <a:lstStyle/>
                    <a:p>
                      <a:endParaRPr lang="en-GB" sz="1200" b="0" cap="none" spc="0">
                        <a:solidFill>
                          <a:schemeClr val="bg1"/>
                        </a:solidFill>
                        <a:effectLst/>
                        <a:latin typeface="Calibri" panose="020F0502020204030204" pitchFamily="34" charset="0"/>
                      </a:endParaRPr>
                    </a:p>
                  </a:txBody>
                  <a:tcPr marL="56150" marR="56150" marT="75694" marB="0" anchor="ctr">
                    <a:lnL w="12700" cmpd="sng">
                      <a:noFill/>
                    </a:lnL>
                    <a:lnR w="12700" cmpd="sng">
                      <a:noFill/>
                    </a:lnR>
                    <a:lnT w="19050" cap="flat" cmpd="sng" algn="ctr">
                      <a:noFill/>
                      <a:prstDash val="solid"/>
                    </a:lnT>
                    <a:lnB w="38100" cmpd="sng">
                      <a:noFill/>
                    </a:lnB>
                    <a:solidFill>
                      <a:schemeClr val="tx1"/>
                    </a:solidFill>
                  </a:tcPr>
                </a:tc>
                <a:tc gridSpan="2">
                  <a:txBody>
                    <a:bodyPr/>
                    <a:lstStyle/>
                    <a:p>
                      <a:pPr algn="ctr">
                        <a:lnSpc>
                          <a:spcPct val="107000"/>
                        </a:lnSpc>
                        <a:spcAft>
                          <a:spcPts val="800"/>
                        </a:spcAft>
                      </a:pPr>
                      <a:r>
                        <a:rPr lang="en-GB" sz="1200" b="0" cap="none" spc="0">
                          <a:solidFill>
                            <a:schemeClr val="bg1"/>
                          </a:solidFill>
                          <a:effectLst/>
                        </a:rPr>
                        <a:t>% of Quotes</a:t>
                      </a:r>
                      <a:endParaRPr lang="en-GB" sz="1200" b="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nchor="ctr">
                    <a:lnL w="12700" cmpd="sng">
                      <a:noFill/>
                    </a:lnL>
                    <a:lnR w="12700" cmpd="sng">
                      <a:noFill/>
                    </a:lnR>
                    <a:lnT w="19050" cap="flat" cmpd="sng" algn="ctr">
                      <a:noFill/>
                      <a:prstDash val="solid"/>
                    </a:lnT>
                    <a:lnB w="38100" cmpd="sng">
                      <a:noFill/>
                    </a:lnB>
                    <a:solidFill>
                      <a:schemeClr val="tx1"/>
                    </a:solidFill>
                  </a:tcPr>
                </a:tc>
                <a:tc hMerge="1">
                  <a:txBody>
                    <a:bodyPr/>
                    <a:lstStyle/>
                    <a:p>
                      <a:endParaRPr lang="en-GB"/>
                    </a:p>
                  </a:txBody>
                  <a:tcPr/>
                </a:tc>
                <a:extLst>
                  <a:ext uri="{0D108BD9-81ED-4DB2-BD59-A6C34878D82A}">
                    <a16:rowId xmlns:a16="http://schemas.microsoft.com/office/drawing/2014/main" val="10000"/>
                  </a:ext>
                </a:extLst>
              </a:tr>
              <a:tr h="421839">
                <a:tc>
                  <a:txBody>
                    <a:bodyPr/>
                    <a:lstStyle/>
                    <a:p>
                      <a:pPr>
                        <a:lnSpc>
                          <a:spcPct val="107000"/>
                        </a:lnSpc>
                        <a:spcAft>
                          <a:spcPts val="800"/>
                        </a:spcAft>
                      </a:pPr>
                      <a:r>
                        <a:rPr lang="en-GB" sz="1000" b="1" cap="none" spc="0">
                          <a:solidFill>
                            <a:schemeClr val="tx1"/>
                          </a:solidFill>
                          <a:effectLst/>
                        </a:rPr>
                        <a:t>Codes</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nSpc>
                          <a:spcPct val="107000"/>
                        </a:lnSpc>
                        <a:spcAft>
                          <a:spcPts val="800"/>
                        </a:spcAft>
                      </a:pPr>
                      <a:r>
                        <a:rPr lang="en-GB" sz="1000" cap="none" spc="0">
                          <a:solidFill>
                            <a:schemeClr val="tx1"/>
                          </a:solidFill>
                          <a:effectLst/>
                        </a:rPr>
                        <a:t>Higher Fidelity teachers </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tc>
                  <a:txBody>
                    <a:bodyPr/>
                    <a:lstStyle/>
                    <a:p>
                      <a:pPr>
                        <a:lnSpc>
                          <a:spcPct val="107000"/>
                        </a:lnSpc>
                        <a:spcAft>
                          <a:spcPts val="800"/>
                        </a:spcAft>
                      </a:pPr>
                      <a:r>
                        <a:rPr lang="en-GB" sz="1000" cap="none" spc="0">
                          <a:solidFill>
                            <a:schemeClr val="tx1"/>
                          </a:solidFill>
                          <a:effectLst/>
                        </a:rPr>
                        <a:t>Lower Fidelity teachers </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10001"/>
                  </a:ext>
                </a:extLst>
              </a:tr>
              <a:tr h="259832">
                <a:tc>
                  <a:txBody>
                    <a:bodyPr/>
                    <a:lstStyle/>
                    <a:p>
                      <a:pPr algn="ctr">
                        <a:lnSpc>
                          <a:spcPct val="107000"/>
                        </a:lnSpc>
                        <a:spcAft>
                          <a:spcPts val="800"/>
                        </a:spcAft>
                      </a:pPr>
                      <a:r>
                        <a:rPr lang="en-GB" sz="1000" b="1" cap="none" spc="0">
                          <a:solidFill>
                            <a:schemeClr val="tx1"/>
                          </a:solidFill>
                          <a:effectLst/>
                        </a:rPr>
                        <a:t>SHORS could be used across CfE</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13</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10002"/>
                  </a:ext>
                </a:extLst>
              </a:tr>
              <a:tr h="259832">
                <a:tc>
                  <a:txBody>
                    <a:bodyPr/>
                    <a:lstStyle/>
                    <a:p>
                      <a:pPr algn="ctr">
                        <a:lnSpc>
                          <a:spcPct val="107000"/>
                        </a:lnSpc>
                        <a:spcAft>
                          <a:spcPts val="800"/>
                        </a:spcAft>
                      </a:pPr>
                      <a:r>
                        <a:rPr lang="en-GB" sz="1000" b="1" cap="none" spc="0">
                          <a:solidFill>
                            <a:schemeClr val="tx1"/>
                          </a:solidFill>
                          <a:effectLst/>
                        </a:rPr>
                        <a:t>Pupils were more empowered</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7</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8</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10003"/>
                  </a:ext>
                </a:extLst>
              </a:tr>
              <a:tr h="259832">
                <a:tc>
                  <a:txBody>
                    <a:bodyPr/>
                    <a:lstStyle/>
                    <a:p>
                      <a:pPr algn="ctr">
                        <a:lnSpc>
                          <a:spcPct val="107000"/>
                        </a:lnSpc>
                        <a:spcAft>
                          <a:spcPts val="800"/>
                        </a:spcAft>
                      </a:pPr>
                      <a:r>
                        <a:rPr lang="en-GB" sz="1000" b="1" cap="none" spc="0">
                          <a:solidFill>
                            <a:schemeClr val="tx1"/>
                          </a:solidFill>
                          <a:effectLst/>
                        </a:rPr>
                        <a:t>SHORS Enjoyable for all</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7</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10004"/>
                  </a:ext>
                </a:extLst>
              </a:tr>
              <a:tr h="259832">
                <a:tc>
                  <a:txBody>
                    <a:bodyPr/>
                    <a:lstStyle/>
                    <a:p>
                      <a:pPr algn="ctr">
                        <a:lnSpc>
                          <a:spcPct val="107000"/>
                        </a:lnSpc>
                        <a:spcAft>
                          <a:spcPts val="800"/>
                        </a:spcAft>
                      </a:pPr>
                      <a:r>
                        <a:rPr lang="en-GB" sz="1000" b="1" cap="none" spc="0">
                          <a:solidFill>
                            <a:schemeClr val="tx1"/>
                          </a:solidFill>
                          <a:effectLst/>
                        </a:rPr>
                        <a:t>Allowed for teacher reflection</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7</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10005"/>
                  </a:ext>
                </a:extLst>
              </a:tr>
              <a:tr h="259832">
                <a:tc>
                  <a:txBody>
                    <a:bodyPr/>
                    <a:lstStyle/>
                    <a:p>
                      <a:pPr algn="ctr">
                        <a:lnSpc>
                          <a:spcPct val="107000"/>
                        </a:lnSpc>
                        <a:spcAft>
                          <a:spcPts val="800"/>
                        </a:spcAft>
                      </a:pPr>
                      <a:r>
                        <a:rPr lang="en-GB" sz="1000" b="1" cap="none" spc="0">
                          <a:solidFill>
                            <a:schemeClr val="tx1"/>
                          </a:solidFill>
                          <a:effectLst/>
                        </a:rPr>
                        <a:t>Teacher/ staff felt upskilled</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27</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23</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10006"/>
                  </a:ext>
                </a:extLst>
              </a:tr>
              <a:tr h="259832">
                <a:tc>
                  <a:txBody>
                    <a:bodyPr/>
                    <a:lstStyle/>
                    <a:p>
                      <a:pPr algn="ctr">
                        <a:lnSpc>
                          <a:spcPct val="107000"/>
                        </a:lnSpc>
                        <a:spcAft>
                          <a:spcPts val="800"/>
                        </a:spcAft>
                      </a:pPr>
                      <a:r>
                        <a:rPr lang="en-GB" sz="1000" b="1" cap="none" spc="0">
                          <a:solidFill>
                            <a:schemeClr val="tx1"/>
                          </a:solidFill>
                          <a:effectLst/>
                        </a:rPr>
                        <a:t>Additional resources not needed</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10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10007"/>
                  </a:ext>
                </a:extLst>
              </a:tr>
              <a:tr h="421839">
                <a:tc>
                  <a:txBody>
                    <a:bodyPr/>
                    <a:lstStyle/>
                    <a:p>
                      <a:pPr algn="ctr">
                        <a:lnSpc>
                          <a:spcPct val="107000"/>
                        </a:lnSpc>
                        <a:spcAft>
                          <a:spcPts val="800"/>
                        </a:spcAft>
                      </a:pPr>
                      <a:r>
                        <a:rPr lang="en-GB" sz="1000" b="1" cap="none" spc="0">
                          <a:solidFill>
                            <a:schemeClr val="tx1"/>
                          </a:solidFill>
                          <a:effectLst/>
                        </a:rPr>
                        <a:t>Quality training and good support given.</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7</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15</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10008"/>
                  </a:ext>
                </a:extLst>
              </a:tr>
              <a:tr h="259832">
                <a:tc>
                  <a:txBody>
                    <a:bodyPr/>
                    <a:lstStyle/>
                    <a:p>
                      <a:pPr algn="ctr">
                        <a:lnSpc>
                          <a:spcPct val="107000"/>
                        </a:lnSpc>
                        <a:spcAft>
                          <a:spcPts val="800"/>
                        </a:spcAft>
                      </a:pPr>
                      <a:r>
                        <a:rPr lang="en-GB" sz="1000" b="1" cap="none" spc="0">
                          <a:solidFill>
                            <a:schemeClr val="tx1"/>
                          </a:solidFill>
                          <a:effectLst/>
                        </a:rPr>
                        <a:t>Flexibility</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7</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10009"/>
                  </a:ext>
                </a:extLst>
              </a:tr>
              <a:tr h="259832">
                <a:tc>
                  <a:txBody>
                    <a:bodyPr/>
                    <a:lstStyle/>
                    <a:p>
                      <a:pPr algn="ctr">
                        <a:lnSpc>
                          <a:spcPct val="107000"/>
                        </a:lnSpc>
                        <a:spcAft>
                          <a:spcPts val="800"/>
                        </a:spcAft>
                      </a:pPr>
                      <a:r>
                        <a:rPr lang="en-GB" sz="1000" b="1" cap="none" spc="0">
                          <a:solidFill>
                            <a:schemeClr val="tx1"/>
                          </a:solidFill>
                          <a:effectLst/>
                        </a:rPr>
                        <a:t>There was more visible learning</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17</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10010"/>
                  </a:ext>
                </a:extLst>
              </a:tr>
              <a:tr h="421839">
                <a:tc>
                  <a:txBody>
                    <a:bodyPr/>
                    <a:lstStyle/>
                    <a:p>
                      <a:pPr algn="ctr">
                        <a:lnSpc>
                          <a:spcPct val="107000"/>
                        </a:lnSpc>
                        <a:spcAft>
                          <a:spcPts val="800"/>
                        </a:spcAft>
                      </a:pPr>
                      <a:r>
                        <a:rPr lang="en-GB" sz="1000" b="1" cap="none" spc="0">
                          <a:solidFill>
                            <a:schemeClr val="tx1"/>
                          </a:solidFill>
                          <a:effectLst/>
                        </a:rPr>
                        <a:t>The literacy knowledge was not new to me </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38</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F2F2F2">
                        <a:alpha val="45098"/>
                      </a:srgbClr>
                    </a:solidFill>
                  </a:tcPr>
                </a:tc>
                <a:extLst>
                  <a:ext uri="{0D108BD9-81ED-4DB2-BD59-A6C34878D82A}">
                    <a16:rowId xmlns:a16="http://schemas.microsoft.com/office/drawing/2014/main" val="10011"/>
                  </a:ext>
                </a:extLst>
              </a:tr>
              <a:tr h="583846">
                <a:tc>
                  <a:txBody>
                    <a:bodyPr/>
                    <a:lstStyle/>
                    <a:p>
                      <a:pPr algn="ctr">
                        <a:lnSpc>
                          <a:spcPct val="107000"/>
                        </a:lnSpc>
                        <a:spcAft>
                          <a:spcPts val="800"/>
                        </a:spcAft>
                      </a:pPr>
                      <a:r>
                        <a:rPr lang="en-GB" sz="1000" b="1" cap="none" spc="0">
                          <a:solidFill>
                            <a:schemeClr val="tx1"/>
                          </a:solidFill>
                          <a:effectLst/>
                        </a:rPr>
                        <a:t>Evidence of use of alternative teaching methods to that within the intervention</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tc>
                  <a:txBody>
                    <a:bodyPr/>
                    <a:lstStyle/>
                    <a:p>
                      <a:pPr algn="ctr">
                        <a:lnSpc>
                          <a:spcPct val="107000"/>
                        </a:lnSpc>
                        <a:spcAft>
                          <a:spcPts val="800"/>
                        </a:spcAft>
                      </a:pPr>
                      <a:r>
                        <a:rPr lang="en-GB" sz="1000" cap="none" spc="0">
                          <a:solidFill>
                            <a:schemeClr val="tx1"/>
                          </a:solidFill>
                          <a:effectLst/>
                        </a:rPr>
                        <a:t>8</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BFBFBF">
                        <a:alpha val="34902"/>
                      </a:srgbClr>
                    </a:solidFill>
                  </a:tcPr>
                </a:tc>
                <a:extLst>
                  <a:ext uri="{0D108BD9-81ED-4DB2-BD59-A6C34878D82A}">
                    <a16:rowId xmlns:a16="http://schemas.microsoft.com/office/drawing/2014/main" val="10012"/>
                  </a:ext>
                </a:extLst>
              </a:tr>
              <a:tr h="259832">
                <a:tc>
                  <a:txBody>
                    <a:bodyPr/>
                    <a:lstStyle/>
                    <a:p>
                      <a:pPr algn="ctr">
                        <a:lnSpc>
                          <a:spcPct val="107000"/>
                        </a:lnSpc>
                        <a:spcAft>
                          <a:spcPts val="800"/>
                        </a:spcAft>
                      </a:pPr>
                      <a:r>
                        <a:rPr lang="en-GB" sz="1000" b="1" cap="none" spc="0">
                          <a:solidFill>
                            <a:schemeClr val="tx1"/>
                          </a:solidFill>
                          <a:effectLst/>
                        </a:rPr>
                        <a:t>Time a challenge</a:t>
                      </a:r>
                      <a:endParaRPr lang="en-GB" sz="1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ctr">
                        <a:lnSpc>
                          <a:spcPct val="107000"/>
                        </a:lnSpc>
                        <a:spcAft>
                          <a:spcPts val="800"/>
                        </a:spcAft>
                      </a:pPr>
                      <a:r>
                        <a:rPr lang="en-GB" sz="1000" cap="none" spc="0">
                          <a:solidFill>
                            <a:schemeClr val="tx1"/>
                          </a:solidFill>
                          <a:effectLst/>
                        </a:rPr>
                        <a:t>0</a:t>
                      </a:r>
                      <a:endParaRPr lang="en-GB" sz="1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tc>
                  <a:txBody>
                    <a:bodyPr/>
                    <a:lstStyle/>
                    <a:p>
                      <a:pPr algn="ctr">
                        <a:lnSpc>
                          <a:spcPct val="107000"/>
                        </a:lnSpc>
                        <a:spcAft>
                          <a:spcPts val="800"/>
                        </a:spcAft>
                      </a:pPr>
                      <a:r>
                        <a:rPr lang="en-GB" sz="1000" cap="none" spc="0" dirty="0">
                          <a:solidFill>
                            <a:schemeClr val="tx1"/>
                          </a:solidFill>
                          <a:effectLst/>
                        </a:rPr>
                        <a:t>8</a:t>
                      </a:r>
                      <a:endParaRPr lang="en-GB" sz="1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150" marR="56150" marT="75694" marB="0">
                    <a:lnL w="12700" cmpd="sng">
                      <a:noFill/>
                      <a:prstDash val="solid"/>
                    </a:lnL>
                    <a:lnR w="12700" cmpd="sng">
                      <a:noFill/>
                      <a:prstDash val="solid"/>
                    </a:lnR>
                    <a:lnT w="12700" cmpd="sng">
                      <a:noFill/>
                      <a:prstDash val="solid"/>
                    </a:lnT>
                    <a:lnB w="12700" cmpd="sng">
                      <a:noFill/>
                      <a:prstDash val="solid"/>
                    </a:lnB>
                    <a:solidFill>
                      <a:srgbClr val="F2F2F2">
                        <a:alpha val="45098"/>
                      </a:srgbClr>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270932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2601" y="643467"/>
            <a:ext cx="2561709" cy="5571066"/>
          </a:xfrm>
        </p:spPr>
        <p:txBody>
          <a:bodyPr>
            <a:normAutofit/>
          </a:bodyPr>
          <a:lstStyle/>
          <a:p>
            <a:r>
              <a:rPr lang="en-GB" sz="3400">
                <a:solidFill>
                  <a:srgbClr val="FFFFFF"/>
                </a:solidFill>
              </a:rPr>
              <a:t>Comparison with other approaches….</a:t>
            </a:r>
          </a:p>
        </p:txBody>
      </p:sp>
      <p:sp>
        <p:nvSpPr>
          <p:cNvPr id="4" name="Date Placeholder 3"/>
          <p:cNvSpPr>
            <a:spLocks noGrp="1"/>
          </p:cNvSpPr>
          <p:nvPr>
            <p:ph type="dt" sz="half" idx="10"/>
          </p:nvPr>
        </p:nvSpPr>
        <p:spPr>
          <a:xfrm>
            <a:off x="768096" y="6470704"/>
            <a:ext cx="1615606" cy="274320"/>
          </a:xfrm>
        </p:spPr>
        <p:txBody>
          <a:bodyPr>
            <a:normAutofit/>
          </a:bodyPr>
          <a:lstStyle/>
          <a:p>
            <a:pPr>
              <a:spcAft>
                <a:spcPts val="600"/>
              </a:spcAft>
              <a:defRPr/>
            </a:pPr>
            <a:fld id="{3A32C84C-2A44-478D-9584-4AECC43CDD1C}" type="datetime1">
              <a:rPr lang="en-GB">
                <a:solidFill>
                  <a:srgbClr val="FFFFFF"/>
                </a:solidFill>
              </a:rPr>
              <a:pPr>
                <a:spcAft>
                  <a:spcPts val="600"/>
                </a:spcAft>
                <a:defRPr/>
              </a:pPr>
              <a:t>13/08/2026</a:t>
            </a:fld>
            <a:endParaRPr lang="en-GB">
              <a:solidFill>
                <a:srgbClr val="FFFFFF"/>
              </a:solidFill>
            </a:endParaRPr>
          </a:p>
        </p:txBody>
      </p:sp>
      <p:sp>
        <p:nvSpPr>
          <p:cNvPr id="5" name="Slide Number Placeholder 4"/>
          <p:cNvSpPr>
            <a:spLocks noGrp="1"/>
          </p:cNvSpPr>
          <p:nvPr>
            <p:ph type="sldNum" sz="quarter" idx="12"/>
          </p:nvPr>
        </p:nvSpPr>
        <p:spPr>
          <a:xfrm>
            <a:off x="8128000" y="6470704"/>
            <a:ext cx="730250" cy="274320"/>
          </a:xfrm>
        </p:spPr>
        <p:txBody>
          <a:bodyPr>
            <a:normAutofit/>
          </a:bodyPr>
          <a:lstStyle/>
          <a:p>
            <a:pPr>
              <a:spcAft>
                <a:spcPts val="600"/>
              </a:spcAft>
              <a:defRPr/>
            </a:pPr>
            <a:fld id="{E2260DDE-DDAA-4E62-8FF2-C37121CEC1AD}" type="slidenum">
              <a:rPr lang="en-GB" smtClean="0"/>
              <a:pPr>
                <a:spcAft>
                  <a:spcPts val="600"/>
                </a:spcAft>
                <a:defRPr/>
              </a:pPr>
              <a:t>23</a:t>
            </a:fld>
            <a:endParaRPr lang="en-GB"/>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39527615"/>
              </p:ext>
            </p:extLst>
          </p:nvPr>
        </p:nvGraphicFramePr>
        <p:xfrm>
          <a:off x="4314424" y="954088"/>
          <a:ext cx="4008447" cy="4925556"/>
        </p:xfrm>
        <a:graphic>
          <a:graphicData uri="http://schemas.openxmlformats.org/drawingml/2006/table">
            <a:tbl>
              <a:tblPr firstRow="1" firstCol="1" bandRow="1"/>
              <a:tblGrid>
                <a:gridCol w="1406788">
                  <a:extLst>
                    <a:ext uri="{9D8B030D-6E8A-4147-A177-3AD203B41FA5}">
                      <a16:colId xmlns:a16="http://schemas.microsoft.com/office/drawing/2014/main" val="20000"/>
                    </a:ext>
                  </a:extLst>
                </a:gridCol>
                <a:gridCol w="1015408">
                  <a:extLst>
                    <a:ext uri="{9D8B030D-6E8A-4147-A177-3AD203B41FA5}">
                      <a16:colId xmlns:a16="http://schemas.microsoft.com/office/drawing/2014/main" val="20001"/>
                    </a:ext>
                  </a:extLst>
                </a:gridCol>
                <a:gridCol w="764488">
                  <a:extLst>
                    <a:ext uri="{9D8B030D-6E8A-4147-A177-3AD203B41FA5}">
                      <a16:colId xmlns:a16="http://schemas.microsoft.com/office/drawing/2014/main" val="20002"/>
                    </a:ext>
                  </a:extLst>
                </a:gridCol>
                <a:gridCol w="821763">
                  <a:extLst>
                    <a:ext uri="{9D8B030D-6E8A-4147-A177-3AD203B41FA5}">
                      <a16:colId xmlns:a16="http://schemas.microsoft.com/office/drawing/2014/main" val="20003"/>
                    </a:ext>
                  </a:extLst>
                </a:gridCol>
              </a:tblGrid>
              <a:tr h="779543">
                <a:tc>
                  <a:txBody>
                    <a:bodyPr/>
                    <a:lstStyle/>
                    <a:p>
                      <a:pPr algn="just">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MCSI</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Effect size using standardised measures</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Statistical </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Significance</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Out-with Measurement error</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517714">
                <a:tc>
                  <a:txBody>
                    <a:bodyPr/>
                    <a:lstStyle/>
                    <a:p>
                      <a:pPr>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Strathclyde Higher Order Reading Skills Approach</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0.81</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YES</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YES</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1"/>
                  </a:ext>
                </a:extLst>
              </a:tr>
              <a:tr h="517714">
                <a:tc>
                  <a:txBody>
                    <a:bodyPr/>
                    <a:lstStyle/>
                    <a:p>
                      <a:pPr>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Informed Strategies for Learning</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0.81</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NO</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NO</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extLst>
                  <a:ext uri="{0D108BD9-81ED-4DB2-BD59-A6C34878D82A}">
                    <a16:rowId xmlns:a16="http://schemas.microsoft.com/office/drawing/2014/main" val="10002"/>
                  </a:ext>
                </a:extLst>
              </a:tr>
              <a:tr h="517714">
                <a:tc>
                  <a:txBody>
                    <a:bodyPr/>
                    <a:lstStyle/>
                    <a:p>
                      <a:pPr>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Transactional Strategies Instruction</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0.67</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YES</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Insufficient data</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extLst>
                  <a:ext uri="{0D108BD9-81ED-4DB2-BD59-A6C34878D82A}">
                    <a16:rowId xmlns:a16="http://schemas.microsoft.com/office/drawing/2014/main" val="10003"/>
                  </a:ext>
                </a:extLst>
              </a:tr>
              <a:tr h="517714">
                <a:tc>
                  <a:txBody>
                    <a:bodyPr/>
                    <a:lstStyle/>
                    <a:p>
                      <a:pPr>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Concept-Oriented Reading Instruction</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0.62</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NO</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NO</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extLst>
                  <a:ext uri="{0D108BD9-81ED-4DB2-BD59-A6C34878D82A}">
                    <a16:rowId xmlns:a16="http://schemas.microsoft.com/office/drawing/2014/main" val="10004"/>
                  </a:ext>
                </a:extLst>
              </a:tr>
              <a:tr h="517714">
                <a:tc>
                  <a:txBody>
                    <a:bodyPr/>
                    <a:lstStyle/>
                    <a:p>
                      <a:pPr>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Peer-Assisted Learning Strategies</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0.43</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NO</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NO</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extLst>
                  <a:ext uri="{0D108BD9-81ED-4DB2-BD59-A6C34878D82A}">
                    <a16:rowId xmlns:a16="http://schemas.microsoft.com/office/drawing/2014/main" val="10005"/>
                  </a:ext>
                </a:extLst>
              </a:tr>
              <a:tr h="517714">
                <a:tc>
                  <a:txBody>
                    <a:bodyPr/>
                    <a:lstStyle/>
                    <a:p>
                      <a:pPr>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Think Aloud Instruction</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0.37</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YES</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Insufficient data</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extLst>
                  <a:ext uri="{0D108BD9-81ED-4DB2-BD59-A6C34878D82A}">
                    <a16:rowId xmlns:a16="http://schemas.microsoft.com/office/drawing/2014/main" val="10006"/>
                  </a:ext>
                </a:extLst>
              </a:tr>
              <a:tr h="517714">
                <a:tc>
                  <a:txBody>
                    <a:bodyPr/>
                    <a:lstStyle/>
                    <a:p>
                      <a:pPr>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Reciprocal Teaching</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0.32</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YES</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Insufficient data</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a:noFill/>
                    </a:lnB>
                    <a:solidFill>
                      <a:srgbClr val="FFFFFF"/>
                    </a:solidFill>
                  </a:tcPr>
                </a:tc>
                <a:extLst>
                  <a:ext uri="{0D108BD9-81ED-4DB2-BD59-A6C34878D82A}">
                    <a16:rowId xmlns:a16="http://schemas.microsoft.com/office/drawing/2014/main" val="10007"/>
                  </a:ext>
                </a:extLst>
              </a:tr>
              <a:tr h="517714">
                <a:tc>
                  <a:txBody>
                    <a:bodyPr/>
                    <a:lstStyle/>
                    <a:p>
                      <a:pPr>
                        <a:lnSpc>
                          <a:spcPct val="200000"/>
                        </a:lnSpc>
                        <a:spcAft>
                          <a:spcPts val="800"/>
                        </a:spcAft>
                      </a:pPr>
                      <a:r>
                        <a:rPr lang="en-GB" sz="900" b="1" i="1">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Collaborative Strategic Reading</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w="38100" cap="flat" cmpd="sng" algn="ctr">
                      <a:solidFill>
                        <a:srgbClr val="000000"/>
                      </a:solidFill>
                      <a:prstDash val="solid"/>
                      <a:round/>
                      <a:headEnd type="none" w="med" len="med"/>
                      <a:tailEnd type="none" w="med" len="med"/>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0.28</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w="38100" cap="flat" cmpd="sng" algn="ctr">
                      <a:solidFill>
                        <a:srgbClr val="000000"/>
                      </a:solidFill>
                      <a:prstDash val="solid"/>
                      <a:round/>
                      <a:headEnd type="none" w="med" len="med"/>
                      <a:tailEnd type="none" w="med" len="med"/>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YES</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w="38100" cap="flat" cmpd="sng" algn="ctr">
                      <a:solidFill>
                        <a:srgbClr val="000000"/>
                      </a:solidFill>
                      <a:prstDash val="solid"/>
                      <a:round/>
                      <a:headEnd type="none" w="med" len="med"/>
                      <a:tailEnd type="none" w="med" len="med"/>
                    </a:lnB>
                    <a:solidFill>
                      <a:srgbClr val="FFFFFF"/>
                    </a:solidFill>
                  </a:tcPr>
                </a:tc>
                <a:tc>
                  <a:txBody>
                    <a:bodyPr/>
                    <a:lstStyle/>
                    <a:p>
                      <a:pPr algn="just">
                        <a:lnSpc>
                          <a:spcPct val="200000"/>
                        </a:lnSpc>
                        <a:spcAft>
                          <a:spcPts val="800"/>
                        </a:spcAft>
                      </a:pPr>
                      <a:r>
                        <a:rPr lang="en-GB" sz="900">
                          <a:solidFill>
                            <a:srgbClr val="404040"/>
                          </a:solidFill>
                          <a:effectLst/>
                          <a:latin typeface="Times New Roman" panose="02020603050405020304" pitchFamily="18" charset="0"/>
                          <a:ea typeface="Calibri" panose="020F0502020204030204" pitchFamily="34" charset="0"/>
                          <a:cs typeface="Times New Roman" panose="02020603050405020304" pitchFamily="18" charset="0"/>
                        </a:rPr>
                        <a:t>Insufficient data</a:t>
                      </a:r>
                      <a:endParaRPr lang="en-GB" sz="90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txBody>
                  <a:tcPr marL="58912" marR="58912" marT="0" marB="0">
                    <a:lnL>
                      <a:noFill/>
                    </a:lnL>
                    <a:lnR>
                      <a:noFill/>
                    </a:lnR>
                    <a:lnT>
                      <a:noFill/>
                    </a:lnT>
                    <a:lnB w="381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519506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32DC26D-8B9B-4CC1-B3CC-D3EA0FB16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hoto of school study group enjoying learning">
            <a:extLst>
              <a:ext uri="{FF2B5EF4-FFF2-40B4-BE49-F238E27FC236}">
                <a16:creationId xmlns:a16="http://schemas.microsoft.com/office/drawing/2014/main" id="{9F173E3E-DCC8-4052-A027-0056016346A9}"/>
              </a:ext>
            </a:extLst>
          </p:cNvPr>
          <p:cNvPicPr>
            <a:picLocks noChangeAspect="1"/>
          </p:cNvPicPr>
          <p:nvPr/>
        </p:nvPicPr>
        <p:blipFill rotWithShape="1">
          <a:blip r:embed="rId3" cstate="print">
            <a:duotone>
              <a:schemeClr val="bg2">
                <a:shade val="45000"/>
                <a:satMod val="135000"/>
              </a:schemeClr>
              <a:prstClr val="white"/>
            </a:duotone>
            <a:alphaModFix amt="35000"/>
            <a:extLst>
              <a:ext uri="{28A0092B-C50C-407E-A947-70E740481C1C}">
                <a14:useLocalDpi xmlns:a14="http://schemas.microsoft.com/office/drawing/2010/main" val="0"/>
              </a:ext>
            </a:extLst>
          </a:blip>
          <a:srcRect l="11023" r="-2" b="-2"/>
          <a:stretch/>
        </p:blipFill>
        <p:spPr>
          <a:xfrm>
            <a:off x="20" y="-1"/>
            <a:ext cx="9141694" cy="6858000"/>
          </a:xfrm>
          <a:prstGeom prst="rect">
            <a:avLst/>
          </a:prstGeom>
        </p:spPr>
      </p:pic>
      <p:sp>
        <p:nvSpPr>
          <p:cNvPr id="2" name="Title 1">
            <a:extLst>
              <a:ext uri="{FF2B5EF4-FFF2-40B4-BE49-F238E27FC236}">
                <a16:creationId xmlns:a16="http://schemas.microsoft.com/office/drawing/2014/main" id="{FF8717AD-151E-4D70-83C8-D8327802762C}"/>
              </a:ext>
            </a:extLst>
          </p:cNvPr>
          <p:cNvSpPr>
            <a:spLocks noGrp="1"/>
          </p:cNvSpPr>
          <p:nvPr>
            <p:ph type="title"/>
          </p:nvPr>
        </p:nvSpPr>
        <p:spPr>
          <a:xfrm>
            <a:off x="482600" y="643467"/>
            <a:ext cx="2763328" cy="5571066"/>
          </a:xfrm>
        </p:spPr>
        <p:txBody>
          <a:bodyPr>
            <a:normAutofit/>
          </a:bodyPr>
          <a:lstStyle/>
          <a:p>
            <a:pPr algn="r"/>
            <a:r>
              <a:rPr lang="en-GB" sz="3400" b="0" i="0">
                <a:effectLst/>
                <a:latin typeface="open sans" panose="020B0606030504020204" pitchFamily="34" charset="0"/>
              </a:rPr>
              <a:t>PART 2: Practice and pedagogy</a:t>
            </a:r>
            <a:br>
              <a:rPr lang="en-GB" sz="3400" b="0" i="0">
                <a:effectLst/>
                <a:latin typeface="open sans" panose="020B0606030504020204" pitchFamily="34" charset="0"/>
              </a:rPr>
            </a:br>
            <a:endParaRPr lang="en-GB" sz="3400"/>
          </a:p>
        </p:txBody>
      </p:sp>
      <p:cxnSp>
        <p:nvCxnSpPr>
          <p:cNvPr id="12" name="Straight Connector 11">
            <a:extLst>
              <a:ext uri="{FF2B5EF4-FFF2-40B4-BE49-F238E27FC236}">
                <a16:creationId xmlns:a16="http://schemas.microsoft.com/office/drawing/2014/main" id="{FBB7ADC3-53A0-44F2-914A-78CADAF33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7233" y="1828800"/>
            <a:ext cx="0" cy="3200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319DF5A-B411-479E-919A-BF61280D008F}"/>
              </a:ext>
            </a:extLst>
          </p:cNvPr>
          <p:cNvSpPr>
            <a:spLocks noGrp="1"/>
          </p:cNvSpPr>
          <p:nvPr>
            <p:ph idx="1"/>
          </p:nvPr>
        </p:nvSpPr>
        <p:spPr>
          <a:xfrm>
            <a:off x="3728528" y="643467"/>
            <a:ext cx="4930584" cy="5571066"/>
          </a:xfrm>
        </p:spPr>
        <p:txBody>
          <a:bodyPr anchor="ctr">
            <a:normAutofit/>
          </a:bodyPr>
          <a:lstStyle/>
          <a:p>
            <a:r>
              <a:rPr lang="en-GB" b="0" i="0">
                <a:effectLst/>
                <a:latin typeface="open sans" panose="020B0606030504020204" pitchFamily="34" charset="0"/>
              </a:rPr>
              <a:t>Chapter 5: Metacognition and Mindset</a:t>
            </a:r>
          </a:p>
          <a:p>
            <a:r>
              <a:rPr lang="en-GB" b="0" i="0">
                <a:effectLst/>
                <a:latin typeface="open sans" panose="020B0606030504020204" pitchFamily="34" charset="0"/>
              </a:rPr>
              <a:t>Chapter 6: Metacognition and Motivation</a:t>
            </a:r>
          </a:p>
          <a:p>
            <a:r>
              <a:rPr lang="en-GB" b="0" i="0">
                <a:effectLst/>
                <a:latin typeface="open sans" panose="020B0606030504020204" pitchFamily="34" charset="0"/>
              </a:rPr>
              <a:t>Chapter 7: How should I teach a strategy?</a:t>
            </a:r>
          </a:p>
          <a:p>
            <a:r>
              <a:rPr lang="en-GB" b="0" i="0">
                <a:effectLst/>
                <a:latin typeface="open sans" panose="020B0606030504020204" pitchFamily="34" charset="0"/>
              </a:rPr>
              <a:t>Chapter 8: Metacognitive strategies and how to teach them</a:t>
            </a:r>
          </a:p>
          <a:p>
            <a:r>
              <a:rPr lang="en-GB" b="0" i="0">
                <a:effectLst/>
                <a:latin typeface="open sans" panose="020B0606030504020204" pitchFamily="34" charset="0"/>
              </a:rPr>
              <a:t>Chapter 9: What cognitive strategies should I teach?</a:t>
            </a:r>
          </a:p>
          <a:p>
            <a:r>
              <a:rPr lang="en-GB" b="0" i="0">
                <a:effectLst/>
                <a:latin typeface="open sans" panose="020B0606030504020204" pitchFamily="34" charset="0"/>
              </a:rPr>
              <a:t>Chapter 10: Successful study skills</a:t>
            </a:r>
          </a:p>
          <a:p>
            <a:endParaRPr lang="en-GB" dirty="0"/>
          </a:p>
        </p:txBody>
      </p:sp>
    </p:spTree>
    <p:extLst>
      <p:ext uri="{BB962C8B-B14F-4D97-AF65-F5344CB8AC3E}">
        <p14:creationId xmlns:p14="http://schemas.microsoft.com/office/powerpoint/2010/main" val="633586571"/>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82601" y="643467"/>
            <a:ext cx="2561709" cy="5571066"/>
          </a:xfrm>
        </p:spPr>
        <p:txBody>
          <a:bodyPr>
            <a:normAutofit/>
          </a:bodyPr>
          <a:lstStyle/>
          <a:p>
            <a:r>
              <a:rPr lang="en-GB" sz="3700">
                <a:solidFill>
                  <a:srgbClr val="FFFFFF"/>
                </a:solidFill>
              </a:rPr>
              <a:t>The 6 core components...</a:t>
            </a:r>
            <a:br>
              <a:rPr lang="en-GB" sz="3700">
                <a:solidFill>
                  <a:srgbClr val="FFFFFF"/>
                </a:solidFill>
              </a:rPr>
            </a:br>
            <a:endParaRPr lang="en-GB" sz="3700">
              <a:solidFill>
                <a:srgbClr val="FFFFFF"/>
              </a:solidFill>
            </a:endParaRPr>
          </a:p>
        </p:txBody>
      </p:sp>
      <p:sp>
        <p:nvSpPr>
          <p:cNvPr id="2" name="Date Placeholder 1"/>
          <p:cNvSpPr>
            <a:spLocks noGrp="1"/>
          </p:cNvSpPr>
          <p:nvPr>
            <p:ph type="dt" sz="half" idx="10"/>
          </p:nvPr>
        </p:nvSpPr>
        <p:spPr>
          <a:xfrm>
            <a:off x="768096" y="6470704"/>
            <a:ext cx="1615606" cy="274320"/>
          </a:xfrm>
        </p:spPr>
        <p:txBody>
          <a:bodyPr>
            <a:normAutofit/>
          </a:bodyPr>
          <a:lstStyle/>
          <a:p>
            <a:pPr>
              <a:spcAft>
                <a:spcPts val="600"/>
              </a:spcAft>
              <a:defRPr/>
            </a:pPr>
            <a:fld id="{B23F909F-75C2-4969-A7D5-77D5FDC20986}" type="datetime1">
              <a:rPr lang="en-GB">
                <a:solidFill>
                  <a:srgbClr val="FFFFFF"/>
                </a:solidFill>
              </a:rPr>
              <a:pPr>
                <a:spcAft>
                  <a:spcPts val="600"/>
                </a:spcAft>
                <a:defRPr/>
              </a:pPr>
              <a:t>13/08/2026</a:t>
            </a:fld>
            <a:endParaRPr lang="en-GB">
              <a:solidFill>
                <a:srgbClr val="FFFFFF"/>
              </a:solidFill>
            </a:endParaRPr>
          </a:p>
        </p:txBody>
      </p:sp>
      <p:sp>
        <p:nvSpPr>
          <p:cNvPr id="3" name="Slide Number Placeholder 2"/>
          <p:cNvSpPr>
            <a:spLocks noGrp="1"/>
          </p:cNvSpPr>
          <p:nvPr>
            <p:ph type="sldNum" sz="quarter" idx="12"/>
          </p:nvPr>
        </p:nvSpPr>
        <p:spPr>
          <a:xfrm>
            <a:off x="8128000" y="6470704"/>
            <a:ext cx="730250" cy="274320"/>
          </a:xfrm>
        </p:spPr>
        <p:txBody>
          <a:bodyPr>
            <a:normAutofit/>
          </a:bodyPr>
          <a:lstStyle/>
          <a:p>
            <a:pPr>
              <a:spcAft>
                <a:spcPts val="600"/>
              </a:spcAft>
              <a:defRPr/>
            </a:pPr>
            <a:fld id="{231E17B2-992F-4D36-8BE4-71772061439D}" type="slidenum">
              <a:rPr lang="en-GB" smtClean="0"/>
              <a:pPr>
                <a:spcAft>
                  <a:spcPts val="600"/>
                </a:spcAft>
                <a:defRPr/>
              </a:pPr>
              <a:t>25</a:t>
            </a:fld>
            <a:endParaRPr lang="en-GB"/>
          </a:p>
        </p:txBody>
      </p:sp>
      <p:graphicFrame>
        <p:nvGraphicFramePr>
          <p:cNvPr id="8" name="Content Placeholder 5">
            <a:extLst>
              <a:ext uri="{FF2B5EF4-FFF2-40B4-BE49-F238E27FC236}">
                <a16:creationId xmlns:a16="http://schemas.microsoft.com/office/drawing/2014/main" id="{46DAE01F-0910-6FDF-EE3C-F14F28F690B0}"/>
              </a:ext>
            </a:extLst>
          </p:cNvPr>
          <p:cNvGraphicFramePr>
            <a:graphicFrameLocks noGrp="1"/>
          </p:cNvGraphicFramePr>
          <p:nvPr>
            <p:ph idx="1"/>
            <p:extLst>
              <p:ext uri="{D42A27DB-BD31-4B8C-83A1-F6EECF244321}">
                <p14:modId xmlns:p14="http://schemas.microsoft.com/office/powerpoint/2010/main" val="4155645545"/>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726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1CE8CA9-D6D2-4C46-8070-9566F894E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8096" y="585216"/>
            <a:ext cx="2834314" cy="1499616"/>
          </a:xfrm>
        </p:spPr>
        <p:txBody>
          <a:bodyPr>
            <a:normAutofit/>
          </a:bodyPr>
          <a:lstStyle/>
          <a:p>
            <a:r>
              <a:rPr lang="en-GB" sz="3800">
                <a:solidFill>
                  <a:schemeClr val="tx1"/>
                </a:solidFill>
              </a:rPr>
              <a:t>Gradual release of responsibility</a:t>
            </a:r>
          </a:p>
        </p:txBody>
      </p:sp>
      <p:cxnSp>
        <p:nvCxnSpPr>
          <p:cNvPr id="15" name="Straight Connector 14">
            <a:extLst>
              <a:ext uri="{FF2B5EF4-FFF2-40B4-BE49-F238E27FC236}">
                <a16:creationId xmlns:a16="http://schemas.microsoft.com/office/drawing/2014/main" id="{72B31CF5-BEC2-457D-A52F-6A5CCB066F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A4EF8951-6CEB-F693-2070-0374797E3831}"/>
              </a:ext>
            </a:extLst>
          </p:cNvPr>
          <p:cNvSpPr>
            <a:spLocks noGrp="1"/>
          </p:cNvSpPr>
          <p:nvPr>
            <p:ph idx="1"/>
          </p:nvPr>
        </p:nvSpPr>
        <p:spPr>
          <a:xfrm>
            <a:off x="768096" y="2286000"/>
            <a:ext cx="2843784" cy="3931920"/>
          </a:xfrm>
        </p:spPr>
        <p:txBody>
          <a:bodyPr>
            <a:normAutofit/>
          </a:bodyPr>
          <a:lstStyle/>
          <a:p>
            <a:endParaRPr lang="en-US">
              <a:solidFill>
                <a:srgbClr val="FFFFFF"/>
              </a:solidFill>
            </a:endParaRPr>
          </a:p>
        </p:txBody>
      </p:sp>
      <p:pic>
        <p:nvPicPr>
          <p:cNvPr id="6"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812684"/>
            <a:ext cx="4091940" cy="3232632"/>
          </a:xfrm>
          <a:prstGeom prst="rect">
            <a:avLst/>
          </a:prstGeom>
        </p:spPr>
      </p:pic>
      <p:sp>
        <p:nvSpPr>
          <p:cNvPr id="4" name="Date Placeholder 3"/>
          <p:cNvSpPr>
            <a:spLocks noGrp="1"/>
          </p:cNvSpPr>
          <p:nvPr>
            <p:ph type="dt" sz="half" idx="10"/>
          </p:nvPr>
        </p:nvSpPr>
        <p:spPr>
          <a:xfrm>
            <a:off x="768096" y="6470704"/>
            <a:ext cx="1615606" cy="274320"/>
          </a:xfrm>
        </p:spPr>
        <p:txBody>
          <a:bodyPr>
            <a:normAutofit/>
          </a:bodyPr>
          <a:lstStyle/>
          <a:p>
            <a:pPr>
              <a:spcAft>
                <a:spcPts val="600"/>
              </a:spcAft>
              <a:defRPr/>
            </a:pPr>
            <a:fld id="{3A32C84C-2A44-478D-9584-4AECC43CDD1C}" type="datetime1">
              <a:rPr lang="en-GB" smtClean="0"/>
              <a:pPr>
                <a:spcAft>
                  <a:spcPts val="600"/>
                </a:spcAft>
                <a:defRPr/>
              </a:pPr>
              <a:t>13/08/2026</a:t>
            </a:fld>
            <a:endParaRPr lang="en-GB"/>
          </a:p>
        </p:txBody>
      </p:sp>
      <p:sp>
        <p:nvSpPr>
          <p:cNvPr id="5" name="Slide Number Placeholder 4"/>
          <p:cNvSpPr>
            <a:spLocks noGrp="1"/>
          </p:cNvSpPr>
          <p:nvPr>
            <p:ph type="sldNum" sz="quarter" idx="12"/>
          </p:nvPr>
        </p:nvSpPr>
        <p:spPr>
          <a:xfrm>
            <a:off x="8128000" y="6470704"/>
            <a:ext cx="730250" cy="274320"/>
          </a:xfrm>
        </p:spPr>
        <p:txBody>
          <a:bodyPr>
            <a:normAutofit/>
          </a:bodyPr>
          <a:lstStyle/>
          <a:p>
            <a:pPr>
              <a:spcAft>
                <a:spcPts val="600"/>
              </a:spcAft>
              <a:defRPr/>
            </a:pPr>
            <a:fld id="{E2260DDE-DDAA-4E62-8FF2-C37121CEC1AD}" type="slidenum">
              <a:rPr lang="en-GB" smtClean="0"/>
              <a:pPr>
                <a:spcAft>
                  <a:spcPts val="600"/>
                </a:spcAft>
                <a:defRPr/>
              </a:pPr>
              <a:t>26</a:t>
            </a:fld>
            <a:endParaRPr lang="en-GB"/>
          </a:p>
        </p:txBody>
      </p:sp>
    </p:spTree>
    <p:extLst>
      <p:ext uri="{BB962C8B-B14F-4D97-AF65-F5344CB8AC3E}">
        <p14:creationId xmlns:p14="http://schemas.microsoft.com/office/powerpoint/2010/main" val="1472994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51136FD-BBB2-4EB4-A240-3E21EECF7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8096" y="585216"/>
            <a:ext cx="2834314" cy="1499616"/>
          </a:xfrm>
        </p:spPr>
        <p:txBody>
          <a:bodyPr>
            <a:normAutofit/>
          </a:bodyPr>
          <a:lstStyle/>
          <a:p>
            <a:r>
              <a:rPr lang="en-GB" sz="4100">
                <a:solidFill>
                  <a:srgbClr val="FFFFFF"/>
                </a:solidFill>
              </a:rPr>
              <a:t>Lets find your strengths</a:t>
            </a:r>
          </a:p>
        </p:txBody>
      </p:sp>
      <p:cxnSp>
        <p:nvCxnSpPr>
          <p:cNvPr id="13" name="Straight Connector 12">
            <a:extLst>
              <a:ext uri="{FF2B5EF4-FFF2-40B4-BE49-F238E27FC236}">
                <a16:creationId xmlns:a16="http://schemas.microsoft.com/office/drawing/2014/main" id="{C6826B28-36B0-4CC1-8EC8-EF9B88B356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Modern metro station with high-speed transport">
            <a:extLst>
              <a:ext uri="{FF2B5EF4-FFF2-40B4-BE49-F238E27FC236}">
                <a16:creationId xmlns:a16="http://schemas.microsoft.com/office/drawing/2014/main" id="{8AEC5ED3-586A-2583-7805-DE545C9FF40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8350" y="3304381"/>
            <a:ext cx="2843213" cy="1895475"/>
          </a:xfrm>
        </p:spPr>
      </p:pic>
      <p:pic>
        <p:nvPicPr>
          <p:cNvPr id="4" name="Content Placeholder 3"/>
          <p:cNvPicPr>
            <a:picLocks noChangeAspect="1"/>
          </p:cNvPicPr>
          <p:nvPr/>
        </p:nvPicPr>
        <p:blipFill rotWithShape="1">
          <a:blip r:embed="rId4"/>
          <a:srcRect l="5055" r="13208" b="3"/>
          <a:stretch/>
        </p:blipFill>
        <p:spPr>
          <a:xfrm>
            <a:off x="4572000" y="640080"/>
            <a:ext cx="4091940" cy="5577840"/>
          </a:xfrm>
          <a:prstGeom prst="rect">
            <a:avLst/>
          </a:prstGeom>
        </p:spPr>
      </p:pic>
    </p:spTree>
    <p:extLst>
      <p:ext uri="{BB962C8B-B14F-4D97-AF65-F5344CB8AC3E}">
        <p14:creationId xmlns:p14="http://schemas.microsoft.com/office/powerpoint/2010/main" val="3883158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a:stretch>
            <a:fillRect/>
          </a:stretch>
        </p:blipFill>
        <p:spPr>
          <a:xfrm>
            <a:off x="395288" y="601849"/>
            <a:ext cx="8482214" cy="4824412"/>
          </a:xfrm>
          <a:prstGeom prst="rect">
            <a:avLst/>
          </a:prstGeom>
        </p:spPr>
      </p:pic>
    </p:spTree>
    <p:extLst>
      <p:ext uri="{BB962C8B-B14F-4D97-AF65-F5344CB8AC3E}">
        <p14:creationId xmlns:p14="http://schemas.microsoft.com/office/powerpoint/2010/main" val="2563811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427701" y="1484784"/>
            <a:ext cx="9571701" cy="2950368"/>
          </a:xfrm>
          <a:prstGeom prst="rect">
            <a:avLst/>
          </a:prstGeom>
        </p:spPr>
      </p:pic>
    </p:spTree>
    <p:extLst>
      <p:ext uri="{BB962C8B-B14F-4D97-AF65-F5344CB8AC3E}">
        <p14:creationId xmlns:p14="http://schemas.microsoft.com/office/powerpoint/2010/main" val="3219644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cstate="print"/>
          <a:srcRect/>
          <a:stretch>
            <a:fillRect/>
          </a:stretch>
        </p:blipFill>
        <p:spPr bwMode="auto">
          <a:xfrm>
            <a:off x="2124075" y="6381750"/>
            <a:ext cx="304800" cy="304800"/>
          </a:xfrm>
          <a:prstGeom prst="rect">
            <a:avLst/>
          </a:prstGeom>
          <a:noFill/>
        </p:spPr>
      </p:pic>
      <p:sp>
        <p:nvSpPr>
          <p:cNvPr id="8201" name="WordArt 9"/>
          <p:cNvSpPr>
            <a:spLocks noChangeArrowheads="1" noChangeShapeType="1" noTextEdit="1"/>
          </p:cNvSpPr>
          <p:nvPr/>
        </p:nvSpPr>
        <p:spPr bwMode="auto">
          <a:xfrm>
            <a:off x="539750" y="692150"/>
            <a:ext cx="8208963" cy="3527425"/>
          </a:xfrm>
          <a:prstGeom prst="rect">
            <a:avLst/>
          </a:prstGeom>
        </p:spPr>
        <p:txBody>
          <a:bodyPr wrap="none" fromWordArt="1">
            <a:prstTxWarp prst="textFadeUp">
              <a:avLst>
                <a:gd name="adj" fmla="val 9991"/>
              </a:avLst>
            </a:prstTxWarp>
          </a:bodyPr>
          <a:lstStyle/>
          <a:p>
            <a:pPr algn="ctr"/>
            <a:r>
              <a:rPr lang="en-GB" sz="5400" kern="10" dirty="0">
                <a:ln w="12700">
                  <a:noFill/>
                  <a:round/>
                  <a:headEnd/>
                  <a:tailEnd/>
                </a:ln>
                <a:gradFill rotWithShape="1">
                  <a:gsLst>
                    <a:gs pos="0">
                      <a:schemeClr val="accent2">
                        <a:gamma/>
                        <a:shade val="46275"/>
                        <a:invGamma/>
                      </a:schemeClr>
                    </a:gs>
                    <a:gs pos="100000">
                      <a:schemeClr val="accent2"/>
                    </a:gs>
                  </a:gsLst>
                  <a:lin ang="5400000" scaled="1"/>
                </a:gradFill>
                <a:effectLst>
                  <a:outerShdw dist="35921" dir="2700000" sy="50000" rotWithShape="0">
                    <a:srgbClr val="875B0D">
                      <a:alpha val="70000"/>
                    </a:srgbClr>
                  </a:outerShdw>
                </a:effectLst>
                <a:latin typeface="Arial Black"/>
              </a:rPr>
              <a:t>Catchphrase</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61207" y="4318238"/>
            <a:ext cx="4566047" cy="256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616" fill="hold"/>
                                        <p:tgtEl>
                                          <p:spTgt spid="820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8200"/>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a:stretch>
            <a:fillRect/>
          </a:stretch>
        </p:blipFill>
        <p:spPr>
          <a:xfrm>
            <a:off x="827414" y="260648"/>
            <a:ext cx="7425824" cy="5400600"/>
          </a:xfrm>
          <a:prstGeom prst="rect">
            <a:avLst/>
          </a:prstGeom>
        </p:spPr>
      </p:pic>
    </p:spTree>
    <p:extLst>
      <p:ext uri="{BB962C8B-B14F-4D97-AF65-F5344CB8AC3E}">
        <p14:creationId xmlns:p14="http://schemas.microsoft.com/office/powerpoint/2010/main" val="580471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a:stretch>
            <a:fillRect/>
          </a:stretch>
        </p:blipFill>
        <p:spPr>
          <a:xfrm>
            <a:off x="755576" y="188640"/>
            <a:ext cx="7273055" cy="5701102"/>
          </a:xfrm>
          <a:prstGeom prst="rect">
            <a:avLst/>
          </a:prstGeom>
        </p:spPr>
      </p:pic>
    </p:spTree>
    <p:extLst>
      <p:ext uri="{BB962C8B-B14F-4D97-AF65-F5344CB8AC3E}">
        <p14:creationId xmlns:p14="http://schemas.microsoft.com/office/powerpoint/2010/main" val="3838966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a:stretch>
            <a:fillRect/>
          </a:stretch>
        </p:blipFill>
        <p:spPr>
          <a:xfrm>
            <a:off x="1511660" y="0"/>
            <a:ext cx="6120680" cy="5920865"/>
          </a:xfrm>
          <a:prstGeom prst="rect">
            <a:avLst/>
          </a:prstGeom>
        </p:spPr>
      </p:pic>
    </p:spTree>
    <p:extLst>
      <p:ext uri="{BB962C8B-B14F-4D97-AF65-F5344CB8AC3E}">
        <p14:creationId xmlns:p14="http://schemas.microsoft.com/office/powerpoint/2010/main" val="1799076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a:stretch>
            <a:fillRect/>
          </a:stretch>
        </p:blipFill>
        <p:spPr>
          <a:xfrm>
            <a:off x="712347" y="476672"/>
            <a:ext cx="7719306" cy="5040461"/>
          </a:xfrm>
          <a:prstGeom prst="rect">
            <a:avLst/>
          </a:prstGeom>
        </p:spPr>
      </p:pic>
    </p:spTree>
    <p:extLst>
      <p:ext uri="{BB962C8B-B14F-4D97-AF65-F5344CB8AC3E}">
        <p14:creationId xmlns:p14="http://schemas.microsoft.com/office/powerpoint/2010/main" val="870482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4550113" cy="1499616"/>
          </a:xfrm>
        </p:spPr>
        <p:txBody>
          <a:bodyPr vert="horz" lIns="91440" tIns="45720" rIns="91440" bIns="45720" rtlCol="0" anchor="ctr">
            <a:normAutofit/>
          </a:bodyPr>
          <a:lstStyle/>
          <a:p>
            <a:pPr marL="0" marR="0" lvl="0" indent="0" defTabSz="914400" fontAlgn="auto">
              <a:spcAft>
                <a:spcPts val="0"/>
              </a:spcAft>
              <a:buClrTx/>
              <a:buSzTx/>
              <a:tabLst/>
              <a:defRPr/>
            </a:pPr>
            <a:r>
              <a:rPr kumimoji="0" lang="en-US" sz="5000" b="1" i="0" u="none" strike="noStrike" normalizeH="0" noProof="0">
                <a:ln>
                  <a:noFill/>
                </a:ln>
                <a:effectLst/>
                <a:uLnTx/>
                <a:uFillTx/>
              </a:rPr>
              <a:t>Corridor stop </a:t>
            </a:r>
            <a:endParaRPr kumimoji="0" lang="en-US" sz="5000" b="0" i="0" u="none" strike="noStrike" normalizeH="0" noProof="0">
              <a:ln>
                <a:noFill/>
              </a:ln>
              <a:effectLst/>
              <a:uLnTx/>
              <a:uFillTx/>
            </a:endParaRPr>
          </a:p>
        </p:txBody>
      </p:sp>
      <p:sp>
        <p:nvSpPr>
          <p:cNvPr id="4" name="TextBox 3"/>
          <p:cNvSpPr txBox="1"/>
          <p:nvPr/>
        </p:nvSpPr>
        <p:spPr>
          <a:xfrm>
            <a:off x="768096" y="2286000"/>
            <a:ext cx="4550113" cy="4023360"/>
          </a:xfrm>
          <a:prstGeom prst="rect">
            <a:avLst/>
          </a:prstGeom>
        </p:spPr>
        <p:txBody>
          <a:bodyPr vert="horz" lIns="45720" tIns="45720" rIns="45720" bIns="45720" rtlCol="0">
            <a:normAutofit/>
          </a:bodyPr>
          <a:lstStyle/>
          <a:p>
            <a:pPr>
              <a:lnSpc>
                <a:spcPct val="90000"/>
              </a:lnSpc>
              <a:spcAft>
                <a:spcPts val="600"/>
              </a:spcAft>
              <a:buClr>
                <a:schemeClr val="accent2"/>
              </a:buClr>
            </a:pPr>
            <a:r>
              <a:rPr lang="en-US">
                <a:latin typeface="+mn-lt"/>
              </a:rPr>
              <a:t>Has this exercise thrown up anything unexpected?</a:t>
            </a:r>
          </a:p>
          <a:p>
            <a:pPr>
              <a:lnSpc>
                <a:spcPct val="90000"/>
              </a:lnSpc>
              <a:spcAft>
                <a:spcPts val="600"/>
              </a:spcAft>
              <a:buClr>
                <a:schemeClr val="accent2"/>
              </a:buClr>
            </a:pPr>
            <a:endParaRPr lang="en-US">
              <a:latin typeface="+mn-lt"/>
            </a:endParaRPr>
          </a:p>
          <a:p>
            <a:pPr>
              <a:lnSpc>
                <a:spcPct val="90000"/>
              </a:lnSpc>
              <a:spcAft>
                <a:spcPts val="600"/>
              </a:spcAft>
              <a:buClr>
                <a:schemeClr val="accent2"/>
              </a:buClr>
            </a:pPr>
            <a:r>
              <a:rPr lang="en-US">
                <a:latin typeface="+mn-lt"/>
              </a:rPr>
              <a:t>Reflect on these ideas with a partner </a:t>
            </a:r>
          </a:p>
        </p:txBody>
      </p:sp>
      <p:pic>
        <p:nvPicPr>
          <p:cNvPr id="7" name="Picture 6" descr="Students talking, walking in corridor with vaulted ceiling, wearing jeans and sneakers, carrying backpacks">
            <a:extLst>
              <a:ext uri="{FF2B5EF4-FFF2-40B4-BE49-F238E27FC236}">
                <a16:creationId xmlns:a16="http://schemas.microsoft.com/office/drawing/2014/main" id="{FD499823-A1F7-022C-490B-0377443BAFB2}"/>
              </a:ext>
            </a:extLst>
          </p:cNvPr>
          <p:cNvPicPr>
            <a:picLocks noChangeAspect="1"/>
          </p:cNvPicPr>
          <p:nvPr/>
        </p:nvPicPr>
        <p:blipFill>
          <a:blip r:embed="rId3" cstate="print">
            <a:extLst>
              <a:ext uri="{28A0092B-C50C-407E-A947-70E740481C1C}">
                <a14:useLocalDpi xmlns:a14="http://schemas.microsoft.com/office/drawing/2010/main" val="0"/>
              </a:ext>
            </a:extLst>
          </a:blip>
          <a:srcRect l="33070" r="33070"/>
          <a:stretch/>
        </p:blipFill>
        <p:spPr>
          <a:xfrm>
            <a:off x="5664199" y="10"/>
            <a:ext cx="3479800" cy="6857990"/>
          </a:xfrm>
          <a:prstGeom prst="rect">
            <a:avLst/>
          </a:prstGeom>
        </p:spPr>
      </p:pic>
    </p:spTree>
    <p:extLst>
      <p:ext uri="{BB962C8B-B14F-4D97-AF65-F5344CB8AC3E}">
        <p14:creationId xmlns:p14="http://schemas.microsoft.com/office/powerpoint/2010/main" val="2658244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2DC26D-8B9B-4CC1-B3CC-D3EA0FB16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2600" y="643467"/>
            <a:ext cx="2763328" cy="5571066"/>
          </a:xfrm>
        </p:spPr>
        <p:txBody>
          <a:bodyPr>
            <a:normAutofit/>
          </a:bodyPr>
          <a:lstStyle/>
          <a:p>
            <a:pPr algn="r"/>
            <a:r>
              <a:rPr lang="en-GB" sz="4100"/>
              <a:t>Some metacogntive skills </a:t>
            </a:r>
          </a:p>
        </p:txBody>
      </p:sp>
      <p:cxnSp>
        <p:nvCxnSpPr>
          <p:cNvPr id="11" name="Straight Connector 10">
            <a:extLst>
              <a:ext uri="{FF2B5EF4-FFF2-40B4-BE49-F238E27FC236}">
                <a16:creationId xmlns:a16="http://schemas.microsoft.com/office/drawing/2014/main" id="{FBB7ADC3-53A0-44F2-914A-78CADAF33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7233" y="1828800"/>
            <a:ext cx="0" cy="3200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p:cNvGraphicFramePr>
            <a:graphicFrameLocks noGrp="1"/>
          </p:cNvGraphicFramePr>
          <p:nvPr>
            <p:ph idx="1"/>
            <p:extLst>
              <p:ext uri="{D42A27DB-BD31-4B8C-83A1-F6EECF244321}">
                <p14:modId xmlns:p14="http://schemas.microsoft.com/office/powerpoint/2010/main" val="3869894957"/>
              </p:ext>
            </p:extLst>
          </p:nvPr>
        </p:nvGraphicFramePr>
        <p:xfrm>
          <a:off x="3728528" y="643467"/>
          <a:ext cx="4930584" cy="5571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2202438"/>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a:stretch>
            <a:fillRect/>
          </a:stretch>
        </p:blipFill>
        <p:spPr>
          <a:xfrm>
            <a:off x="533617" y="332656"/>
            <a:ext cx="8076765" cy="5184477"/>
          </a:xfrm>
          <a:prstGeom prst="rect">
            <a:avLst/>
          </a:prstGeom>
        </p:spPr>
      </p:pic>
    </p:spTree>
    <p:extLst>
      <p:ext uri="{BB962C8B-B14F-4D97-AF65-F5344CB8AC3E}">
        <p14:creationId xmlns:p14="http://schemas.microsoft.com/office/powerpoint/2010/main" val="3777668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3"/>
          <a:stretch>
            <a:fillRect/>
          </a:stretch>
        </p:blipFill>
        <p:spPr>
          <a:xfrm>
            <a:off x="788877" y="1192213"/>
            <a:ext cx="7566245" cy="2716088"/>
          </a:xfrm>
          <a:prstGeom prst="rect">
            <a:avLst/>
          </a:prstGeom>
        </p:spPr>
      </p:pic>
    </p:spTree>
    <p:extLst>
      <p:ext uri="{BB962C8B-B14F-4D97-AF65-F5344CB8AC3E}">
        <p14:creationId xmlns:p14="http://schemas.microsoft.com/office/powerpoint/2010/main" val="9161507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4550113" cy="1499616"/>
          </a:xfrm>
        </p:spPr>
        <p:txBody>
          <a:bodyPr vert="horz" lIns="91440" tIns="45720" rIns="91440" bIns="45720" rtlCol="0" anchor="ctr">
            <a:normAutofit/>
          </a:bodyPr>
          <a:lstStyle/>
          <a:p>
            <a:pPr marL="0" marR="0" lvl="0" indent="0" defTabSz="914400" fontAlgn="auto">
              <a:spcAft>
                <a:spcPts val="0"/>
              </a:spcAft>
              <a:buClrTx/>
              <a:buSzTx/>
              <a:tabLst/>
              <a:defRPr/>
            </a:pPr>
            <a:r>
              <a:rPr kumimoji="0" lang="en-US" sz="5000" b="1" i="0" u="none" strike="noStrike" normalizeH="0" noProof="0">
                <a:ln>
                  <a:noFill/>
                </a:ln>
                <a:effectLst/>
                <a:uLnTx/>
                <a:uFillTx/>
              </a:rPr>
              <a:t>Corridor stop </a:t>
            </a:r>
            <a:endParaRPr kumimoji="0" lang="en-US" sz="5000" b="0" i="0" u="none" strike="noStrike" normalizeH="0" noProof="0">
              <a:ln>
                <a:noFill/>
              </a:ln>
              <a:effectLst/>
              <a:uLnTx/>
              <a:uFillTx/>
            </a:endParaRPr>
          </a:p>
        </p:txBody>
      </p:sp>
      <p:sp>
        <p:nvSpPr>
          <p:cNvPr id="4" name="TextBox 3"/>
          <p:cNvSpPr txBox="1"/>
          <p:nvPr/>
        </p:nvSpPr>
        <p:spPr>
          <a:xfrm>
            <a:off x="768096" y="2286000"/>
            <a:ext cx="4550113" cy="4023360"/>
          </a:xfrm>
          <a:prstGeom prst="rect">
            <a:avLst/>
          </a:prstGeom>
        </p:spPr>
        <p:txBody>
          <a:bodyPr vert="horz" lIns="45720" tIns="45720" rIns="45720" bIns="45720" rtlCol="0">
            <a:normAutofit/>
          </a:bodyPr>
          <a:lstStyle/>
          <a:p>
            <a:r>
              <a:rPr lang="en-GB" sz="1800" dirty="0"/>
              <a:t>A colleague stops you in the corridor and asks about the course you have been on.</a:t>
            </a:r>
          </a:p>
          <a:p>
            <a:r>
              <a:rPr lang="en-GB" sz="1800" dirty="0"/>
              <a:t>You say that you have </a:t>
            </a:r>
            <a:br>
              <a:rPr lang="en-GB" sz="1800" dirty="0"/>
            </a:br>
            <a:r>
              <a:rPr lang="en-GB" sz="1800" dirty="0"/>
              <a:t>thought of a few small changes that you want to try.</a:t>
            </a:r>
          </a:p>
          <a:p>
            <a:endParaRPr lang="en-GB" sz="1800" dirty="0"/>
          </a:p>
          <a:p>
            <a:r>
              <a:rPr lang="en-GB" sz="1800" dirty="0"/>
              <a:t>“Tell me more?” your </a:t>
            </a:r>
            <a:br>
              <a:rPr lang="en-GB" sz="1800" dirty="0"/>
            </a:br>
            <a:r>
              <a:rPr lang="en-GB" sz="1800" dirty="0"/>
              <a:t>colleague asks.</a:t>
            </a:r>
          </a:p>
          <a:p>
            <a:endParaRPr lang="en-GB" sz="1800" dirty="0"/>
          </a:p>
          <a:p>
            <a:r>
              <a:rPr lang="en-GB" sz="1800" dirty="0"/>
              <a:t>You reply…..</a:t>
            </a:r>
          </a:p>
        </p:txBody>
      </p:sp>
      <p:pic>
        <p:nvPicPr>
          <p:cNvPr id="7" name="Picture 6" descr="Students talking, walking in corridor with vaulted ceiling, wearing jeans and sneakers, carrying backpacks">
            <a:extLst>
              <a:ext uri="{FF2B5EF4-FFF2-40B4-BE49-F238E27FC236}">
                <a16:creationId xmlns:a16="http://schemas.microsoft.com/office/drawing/2014/main" id="{FD499823-A1F7-022C-490B-0377443BAFB2}"/>
              </a:ext>
            </a:extLst>
          </p:cNvPr>
          <p:cNvPicPr>
            <a:picLocks noChangeAspect="1"/>
          </p:cNvPicPr>
          <p:nvPr/>
        </p:nvPicPr>
        <p:blipFill>
          <a:blip r:embed="rId3" cstate="print">
            <a:extLst>
              <a:ext uri="{28A0092B-C50C-407E-A947-70E740481C1C}">
                <a14:useLocalDpi xmlns:a14="http://schemas.microsoft.com/office/drawing/2010/main" val="0"/>
              </a:ext>
            </a:extLst>
          </a:blip>
          <a:srcRect l="33070" r="33070"/>
          <a:stretch/>
        </p:blipFill>
        <p:spPr>
          <a:xfrm>
            <a:off x="5664199" y="10"/>
            <a:ext cx="3479800" cy="6857990"/>
          </a:xfrm>
          <a:prstGeom prst="rect">
            <a:avLst/>
          </a:prstGeom>
        </p:spPr>
      </p:pic>
    </p:spTree>
    <p:extLst>
      <p:ext uri="{BB962C8B-B14F-4D97-AF65-F5344CB8AC3E}">
        <p14:creationId xmlns:p14="http://schemas.microsoft.com/office/powerpoint/2010/main" val="31286109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4550113" cy="1499616"/>
          </a:xfrm>
        </p:spPr>
        <p:txBody>
          <a:bodyPr>
            <a:normAutofit/>
          </a:bodyPr>
          <a:lstStyle/>
          <a:p>
            <a:r>
              <a:rPr lang="en-GB" dirty="0"/>
              <a:t>Simple things you can do right away</a:t>
            </a:r>
          </a:p>
        </p:txBody>
      </p:sp>
      <p:sp>
        <p:nvSpPr>
          <p:cNvPr id="3" name="Content Placeholder 2"/>
          <p:cNvSpPr>
            <a:spLocks noGrp="1"/>
          </p:cNvSpPr>
          <p:nvPr>
            <p:ph idx="1"/>
          </p:nvPr>
        </p:nvSpPr>
        <p:spPr>
          <a:xfrm>
            <a:off x="768096" y="2286000"/>
            <a:ext cx="4550113" cy="4023360"/>
          </a:xfrm>
        </p:spPr>
        <p:txBody>
          <a:bodyPr>
            <a:normAutofit/>
          </a:bodyPr>
          <a:lstStyle/>
          <a:p>
            <a:r>
              <a:rPr lang="en-GB" sz="1700"/>
              <a:t>Display learning progression on walls – not just finished work</a:t>
            </a:r>
          </a:p>
          <a:p>
            <a:r>
              <a:rPr lang="en-GB" sz="1700"/>
              <a:t>Model how it feels to be stuck – brainstorm strategies to get unstuck</a:t>
            </a:r>
          </a:p>
          <a:p>
            <a:r>
              <a:rPr lang="en-GB" sz="1700"/>
              <a:t>Reward good questions as well as good answers</a:t>
            </a:r>
          </a:p>
          <a:p>
            <a:r>
              <a:rPr lang="en-GB" sz="1700"/>
              <a:t>Explain how learning is a lifelong skill – show how you are still learning</a:t>
            </a:r>
          </a:p>
          <a:p>
            <a:r>
              <a:rPr lang="en-GB" sz="1700"/>
              <a:t>Discuss how others overcame difficulties</a:t>
            </a:r>
          </a:p>
          <a:p>
            <a:r>
              <a:rPr lang="en-GB" sz="1700"/>
              <a:t>Dual-objectives in class</a:t>
            </a:r>
          </a:p>
          <a:p>
            <a:r>
              <a:rPr lang="en-GB" sz="1700"/>
              <a:t>Acknowledge mistakes – and how important they are in learning </a:t>
            </a:r>
          </a:p>
        </p:txBody>
      </p:sp>
      <p:sp>
        <p:nvSpPr>
          <p:cNvPr id="4" name="Date Placeholder 3"/>
          <p:cNvSpPr>
            <a:spLocks noGrp="1"/>
          </p:cNvSpPr>
          <p:nvPr>
            <p:ph type="dt" sz="half" idx="10"/>
          </p:nvPr>
        </p:nvSpPr>
        <p:spPr>
          <a:xfrm>
            <a:off x="768096" y="6470704"/>
            <a:ext cx="1371600" cy="274320"/>
          </a:xfrm>
        </p:spPr>
        <p:txBody>
          <a:bodyPr>
            <a:normAutofit/>
          </a:bodyPr>
          <a:lstStyle/>
          <a:p>
            <a:pPr>
              <a:spcAft>
                <a:spcPts val="600"/>
              </a:spcAft>
              <a:defRPr/>
            </a:pPr>
            <a:fld id="{85436639-7111-4638-A1CA-0882253E8CC2}" type="datetime1">
              <a:rPr lang="en-GB" smtClean="0"/>
              <a:pPr>
                <a:spcAft>
                  <a:spcPts val="600"/>
                </a:spcAft>
                <a:defRPr/>
              </a:pPr>
              <a:t>13/08/2026</a:t>
            </a:fld>
            <a:endParaRPr lang="en-GB"/>
          </a:p>
        </p:txBody>
      </p:sp>
      <p:pic>
        <p:nvPicPr>
          <p:cNvPr id="7" name="Picture 6" descr="Light bulb on yellow background with sketched light beams and cord">
            <a:extLst>
              <a:ext uri="{FF2B5EF4-FFF2-40B4-BE49-F238E27FC236}">
                <a16:creationId xmlns:a16="http://schemas.microsoft.com/office/drawing/2014/main" id="{2B622FA1-D86E-5581-D646-4A9CCB9AFDF8}"/>
              </a:ext>
            </a:extLst>
          </p:cNvPr>
          <p:cNvPicPr>
            <a:picLocks noChangeAspect="1"/>
          </p:cNvPicPr>
          <p:nvPr/>
        </p:nvPicPr>
        <p:blipFill rotWithShape="1">
          <a:blip r:embed="rId3"/>
          <a:srcRect l="56526" r="12268"/>
          <a:stretch/>
        </p:blipFill>
        <p:spPr>
          <a:xfrm>
            <a:off x="5664199" y="10"/>
            <a:ext cx="3479800" cy="6857990"/>
          </a:xfrm>
          <a:prstGeom prst="rect">
            <a:avLst/>
          </a:prstGeom>
        </p:spPr>
      </p:pic>
      <p:sp>
        <p:nvSpPr>
          <p:cNvPr id="5" name="Slide Number Placeholder 4"/>
          <p:cNvSpPr>
            <a:spLocks noGrp="1"/>
          </p:cNvSpPr>
          <p:nvPr>
            <p:ph type="sldNum" sz="quarter" idx="4294967295"/>
          </p:nvPr>
        </p:nvSpPr>
        <p:spPr>
          <a:xfrm>
            <a:off x="8128000" y="6470704"/>
            <a:ext cx="730250" cy="274320"/>
          </a:xfrm>
          <a:prstGeom prst="rect">
            <a:avLst/>
          </a:prstGeom>
        </p:spPr>
        <p:txBody>
          <a:bodyPr>
            <a:normAutofit/>
          </a:bodyPr>
          <a:lstStyle/>
          <a:p>
            <a:pPr>
              <a:spcAft>
                <a:spcPts val="600"/>
              </a:spcAft>
              <a:defRPr/>
            </a:pPr>
            <a:fld id="{F054582D-9C83-4B73-865F-415136EFF4E2}" type="slidenum">
              <a:rPr lang="en-GB">
                <a:solidFill>
                  <a:srgbClr val="FFFFFF"/>
                </a:solidFill>
              </a:rPr>
              <a:pPr>
                <a:spcAft>
                  <a:spcPts val="600"/>
                </a:spcAft>
                <a:defRPr/>
              </a:pPr>
              <a:t>39</a:t>
            </a:fld>
            <a:endParaRPr lang="en-GB">
              <a:solidFill>
                <a:srgbClr val="FFFFFF"/>
              </a:solidFill>
            </a:endParaRPr>
          </a:p>
        </p:txBody>
      </p:sp>
    </p:spTree>
    <p:extLst>
      <p:ext uri="{BB962C8B-B14F-4D97-AF65-F5344CB8AC3E}">
        <p14:creationId xmlns:p14="http://schemas.microsoft.com/office/powerpoint/2010/main" val="2502119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Content Placeholder 32" descr="chip.jpg"/>
          <p:cNvPicPr>
            <a:picLocks noGrp="1" noChangeAspect="1"/>
          </p:cNvPicPr>
          <p:nvPr>
            <p:ph/>
          </p:nvPr>
        </p:nvPicPr>
        <p:blipFill>
          <a:blip r:embed="rId4" cstate="print"/>
          <a:stretch>
            <a:fillRect/>
          </a:stretch>
        </p:blipFill>
        <p:spPr>
          <a:xfrm>
            <a:off x="107950" y="700820"/>
            <a:ext cx="8893175" cy="4999160"/>
          </a:xfrm>
        </p:spPr>
      </p:pic>
      <p:pic>
        <p:nvPicPr>
          <p:cNvPr id="2103" name="Picture 55" descr="catchphrase1989"/>
          <p:cNvPicPr>
            <a:picLocks noChangeAspect="1" noChangeArrowheads="1"/>
          </p:cNvPicPr>
          <p:nvPr/>
        </p:nvPicPr>
        <p:blipFill>
          <a:blip r:embed="rId5" cstate="print"/>
          <a:srcRect/>
          <a:stretch>
            <a:fillRect/>
          </a:stretch>
        </p:blipFill>
        <p:spPr bwMode="auto">
          <a:xfrm>
            <a:off x="1835150" y="0"/>
            <a:ext cx="1873250" cy="1406525"/>
          </a:xfrm>
          <a:prstGeom prst="rect">
            <a:avLst/>
          </a:prstGeom>
          <a:noFill/>
        </p:spPr>
      </p:pic>
      <p:pic>
        <p:nvPicPr>
          <p:cNvPr id="2104" name="Picture 56" descr="catchphrase1989"/>
          <p:cNvPicPr>
            <a:picLocks noChangeAspect="1" noChangeArrowheads="1"/>
          </p:cNvPicPr>
          <p:nvPr/>
        </p:nvPicPr>
        <p:blipFill>
          <a:blip r:embed="rId5" cstate="print"/>
          <a:srcRect/>
          <a:stretch>
            <a:fillRect/>
          </a:stretch>
        </p:blipFill>
        <p:spPr bwMode="auto">
          <a:xfrm>
            <a:off x="3708400" y="0"/>
            <a:ext cx="1871663" cy="1404938"/>
          </a:xfrm>
          <a:prstGeom prst="rect">
            <a:avLst/>
          </a:prstGeom>
          <a:noFill/>
        </p:spPr>
      </p:pic>
      <p:pic>
        <p:nvPicPr>
          <p:cNvPr id="2105" name="Picture 57" descr="catchphrase1989"/>
          <p:cNvPicPr>
            <a:picLocks noChangeAspect="1" noChangeArrowheads="1"/>
          </p:cNvPicPr>
          <p:nvPr/>
        </p:nvPicPr>
        <p:blipFill>
          <a:blip r:embed="rId5" cstate="print"/>
          <a:srcRect/>
          <a:stretch>
            <a:fillRect/>
          </a:stretch>
        </p:blipFill>
        <p:spPr bwMode="auto">
          <a:xfrm>
            <a:off x="5437187" y="-10319"/>
            <a:ext cx="1871663" cy="1404938"/>
          </a:xfrm>
          <a:prstGeom prst="rect">
            <a:avLst/>
          </a:prstGeom>
          <a:noFill/>
        </p:spPr>
      </p:pic>
      <p:pic>
        <p:nvPicPr>
          <p:cNvPr id="2106" name="Picture 58" descr="catchphrase1989"/>
          <p:cNvPicPr>
            <a:picLocks noChangeAspect="1" noChangeArrowheads="1"/>
          </p:cNvPicPr>
          <p:nvPr/>
        </p:nvPicPr>
        <p:blipFill>
          <a:blip r:embed="rId5" cstate="print"/>
          <a:srcRect/>
          <a:stretch>
            <a:fillRect/>
          </a:stretch>
        </p:blipFill>
        <p:spPr bwMode="auto">
          <a:xfrm>
            <a:off x="7308850" y="0"/>
            <a:ext cx="1871663" cy="1404938"/>
          </a:xfrm>
          <a:prstGeom prst="rect">
            <a:avLst/>
          </a:prstGeom>
          <a:noFill/>
        </p:spPr>
      </p:pic>
      <p:pic>
        <p:nvPicPr>
          <p:cNvPr id="2128" name="Picture 80" descr="catchphrase1989"/>
          <p:cNvPicPr>
            <a:picLocks noChangeAspect="1" noChangeArrowheads="1"/>
          </p:cNvPicPr>
          <p:nvPr/>
        </p:nvPicPr>
        <p:blipFill>
          <a:blip r:embed="rId5" cstate="print"/>
          <a:srcRect/>
          <a:stretch>
            <a:fillRect/>
          </a:stretch>
        </p:blipFill>
        <p:spPr bwMode="auto">
          <a:xfrm>
            <a:off x="-36513" y="0"/>
            <a:ext cx="1873251" cy="1406525"/>
          </a:xfrm>
          <a:prstGeom prst="rect">
            <a:avLst/>
          </a:prstGeom>
          <a:noFill/>
        </p:spPr>
      </p:pic>
      <p:pic>
        <p:nvPicPr>
          <p:cNvPr id="2129" name="Picture 81" descr="catchphrase1989"/>
          <p:cNvPicPr>
            <a:picLocks noChangeAspect="1" noChangeArrowheads="1"/>
          </p:cNvPicPr>
          <p:nvPr/>
        </p:nvPicPr>
        <p:blipFill>
          <a:blip r:embed="rId5" cstate="print"/>
          <a:srcRect/>
          <a:stretch>
            <a:fillRect/>
          </a:stretch>
        </p:blipFill>
        <p:spPr bwMode="auto">
          <a:xfrm>
            <a:off x="1835150" y="1374775"/>
            <a:ext cx="1873250" cy="1406525"/>
          </a:xfrm>
          <a:prstGeom prst="rect">
            <a:avLst/>
          </a:prstGeom>
          <a:noFill/>
        </p:spPr>
      </p:pic>
      <p:pic>
        <p:nvPicPr>
          <p:cNvPr id="2130" name="Picture 82" descr="catchphrase1989"/>
          <p:cNvPicPr>
            <a:picLocks noChangeAspect="1" noChangeArrowheads="1"/>
          </p:cNvPicPr>
          <p:nvPr/>
        </p:nvPicPr>
        <p:blipFill>
          <a:blip r:embed="rId5" cstate="print"/>
          <a:srcRect/>
          <a:stretch>
            <a:fillRect/>
          </a:stretch>
        </p:blipFill>
        <p:spPr bwMode="auto">
          <a:xfrm>
            <a:off x="3708400" y="1374775"/>
            <a:ext cx="1871663" cy="1404938"/>
          </a:xfrm>
          <a:prstGeom prst="rect">
            <a:avLst/>
          </a:prstGeom>
          <a:noFill/>
        </p:spPr>
      </p:pic>
      <p:pic>
        <p:nvPicPr>
          <p:cNvPr id="2131" name="Picture 83" descr="catchphrase1989"/>
          <p:cNvPicPr>
            <a:picLocks noChangeAspect="1" noChangeArrowheads="1"/>
          </p:cNvPicPr>
          <p:nvPr/>
        </p:nvPicPr>
        <p:blipFill>
          <a:blip r:embed="rId5" cstate="print"/>
          <a:srcRect/>
          <a:stretch>
            <a:fillRect/>
          </a:stretch>
        </p:blipFill>
        <p:spPr bwMode="auto">
          <a:xfrm>
            <a:off x="5492810" y="1362472"/>
            <a:ext cx="1871663" cy="1404938"/>
          </a:xfrm>
          <a:prstGeom prst="rect">
            <a:avLst/>
          </a:prstGeom>
          <a:noFill/>
        </p:spPr>
      </p:pic>
      <p:pic>
        <p:nvPicPr>
          <p:cNvPr id="2132" name="Picture 84" descr="catchphrase1989"/>
          <p:cNvPicPr>
            <a:picLocks noChangeAspect="1" noChangeArrowheads="1"/>
          </p:cNvPicPr>
          <p:nvPr/>
        </p:nvPicPr>
        <p:blipFill>
          <a:blip r:embed="rId5" cstate="print"/>
          <a:srcRect/>
          <a:stretch>
            <a:fillRect/>
          </a:stretch>
        </p:blipFill>
        <p:spPr bwMode="auto">
          <a:xfrm>
            <a:off x="7308850" y="1374775"/>
            <a:ext cx="1871663" cy="1404938"/>
          </a:xfrm>
          <a:prstGeom prst="rect">
            <a:avLst/>
          </a:prstGeom>
          <a:noFill/>
        </p:spPr>
      </p:pic>
      <p:pic>
        <p:nvPicPr>
          <p:cNvPr id="2133" name="Picture 85" descr="catchphrase1989"/>
          <p:cNvPicPr>
            <a:picLocks noChangeAspect="1" noChangeArrowheads="1"/>
          </p:cNvPicPr>
          <p:nvPr/>
        </p:nvPicPr>
        <p:blipFill>
          <a:blip r:embed="rId5" cstate="print"/>
          <a:srcRect/>
          <a:stretch>
            <a:fillRect/>
          </a:stretch>
        </p:blipFill>
        <p:spPr bwMode="auto">
          <a:xfrm>
            <a:off x="-36513" y="1374775"/>
            <a:ext cx="1873251" cy="1406525"/>
          </a:xfrm>
          <a:prstGeom prst="rect">
            <a:avLst/>
          </a:prstGeom>
          <a:noFill/>
        </p:spPr>
      </p:pic>
      <p:pic>
        <p:nvPicPr>
          <p:cNvPr id="2134" name="Picture 86" descr="catchphrase1989"/>
          <p:cNvPicPr>
            <a:picLocks noChangeAspect="1" noChangeArrowheads="1"/>
          </p:cNvPicPr>
          <p:nvPr/>
        </p:nvPicPr>
        <p:blipFill>
          <a:blip r:embed="rId5" cstate="print"/>
          <a:srcRect/>
          <a:stretch>
            <a:fillRect/>
          </a:stretch>
        </p:blipFill>
        <p:spPr bwMode="auto">
          <a:xfrm>
            <a:off x="1835150" y="2781300"/>
            <a:ext cx="1873250" cy="1406525"/>
          </a:xfrm>
          <a:prstGeom prst="rect">
            <a:avLst/>
          </a:prstGeom>
          <a:noFill/>
        </p:spPr>
      </p:pic>
      <p:pic>
        <p:nvPicPr>
          <p:cNvPr id="2135" name="Picture 87" descr="catchphrase1989"/>
          <p:cNvPicPr>
            <a:picLocks noChangeAspect="1" noChangeArrowheads="1"/>
          </p:cNvPicPr>
          <p:nvPr/>
        </p:nvPicPr>
        <p:blipFill>
          <a:blip r:embed="rId5" cstate="print"/>
          <a:srcRect/>
          <a:stretch>
            <a:fillRect/>
          </a:stretch>
        </p:blipFill>
        <p:spPr bwMode="auto">
          <a:xfrm>
            <a:off x="3708400" y="2781300"/>
            <a:ext cx="1871663" cy="1404938"/>
          </a:xfrm>
          <a:prstGeom prst="rect">
            <a:avLst/>
          </a:prstGeom>
          <a:noFill/>
        </p:spPr>
      </p:pic>
      <p:pic>
        <p:nvPicPr>
          <p:cNvPr id="2136" name="Picture 88" descr="catchphrase1989"/>
          <p:cNvPicPr>
            <a:picLocks noChangeAspect="1" noChangeArrowheads="1"/>
          </p:cNvPicPr>
          <p:nvPr/>
        </p:nvPicPr>
        <p:blipFill>
          <a:blip r:embed="rId5" cstate="print"/>
          <a:srcRect/>
          <a:stretch>
            <a:fillRect/>
          </a:stretch>
        </p:blipFill>
        <p:spPr bwMode="auto">
          <a:xfrm>
            <a:off x="5508624" y="2751534"/>
            <a:ext cx="1871663" cy="1404938"/>
          </a:xfrm>
          <a:prstGeom prst="rect">
            <a:avLst/>
          </a:prstGeom>
          <a:noFill/>
        </p:spPr>
      </p:pic>
      <p:pic>
        <p:nvPicPr>
          <p:cNvPr id="2137" name="Picture 89" descr="catchphrase1989"/>
          <p:cNvPicPr>
            <a:picLocks noChangeAspect="1" noChangeArrowheads="1"/>
          </p:cNvPicPr>
          <p:nvPr/>
        </p:nvPicPr>
        <p:blipFill>
          <a:blip r:embed="rId5" cstate="print"/>
          <a:srcRect/>
          <a:stretch>
            <a:fillRect/>
          </a:stretch>
        </p:blipFill>
        <p:spPr bwMode="auto">
          <a:xfrm>
            <a:off x="7308850" y="2781300"/>
            <a:ext cx="1871663" cy="1404938"/>
          </a:xfrm>
          <a:prstGeom prst="rect">
            <a:avLst/>
          </a:prstGeom>
          <a:noFill/>
        </p:spPr>
      </p:pic>
      <p:pic>
        <p:nvPicPr>
          <p:cNvPr id="2138" name="Picture 90" descr="catchphrase1989"/>
          <p:cNvPicPr>
            <a:picLocks noChangeAspect="1" noChangeArrowheads="1"/>
          </p:cNvPicPr>
          <p:nvPr/>
        </p:nvPicPr>
        <p:blipFill>
          <a:blip r:embed="rId5" cstate="print"/>
          <a:srcRect/>
          <a:stretch>
            <a:fillRect/>
          </a:stretch>
        </p:blipFill>
        <p:spPr bwMode="auto">
          <a:xfrm>
            <a:off x="-36513" y="2781300"/>
            <a:ext cx="1873251" cy="1406525"/>
          </a:xfrm>
          <a:prstGeom prst="rect">
            <a:avLst/>
          </a:prstGeom>
          <a:noFill/>
        </p:spPr>
      </p:pic>
      <p:pic>
        <p:nvPicPr>
          <p:cNvPr id="2139" name="Picture 91" descr="catchphrase1989"/>
          <p:cNvPicPr>
            <a:picLocks noChangeAspect="1" noChangeArrowheads="1"/>
          </p:cNvPicPr>
          <p:nvPr/>
        </p:nvPicPr>
        <p:blipFill>
          <a:blip r:embed="rId5" cstate="print"/>
          <a:srcRect/>
          <a:stretch>
            <a:fillRect/>
          </a:stretch>
        </p:blipFill>
        <p:spPr bwMode="auto">
          <a:xfrm>
            <a:off x="1871663" y="4149725"/>
            <a:ext cx="1873250" cy="1406525"/>
          </a:xfrm>
          <a:prstGeom prst="rect">
            <a:avLst/>
          </a:prstGeom>
          <a:noFill/>
        </p:spPr>
      </p:pic>
      <p:pic>
        <p:nvPicPr>
          <p:cNvPr id="2140" name="Picture 92" descr="catchphrase1989"/>
          <p:cNvPicPr>
            <a:picLocks noChangeAspect="1" noChangeArrowheads="1"/>
          </p:cNvPicPr>
          <p:nvPr/>
        </p:nvPicPr>
        <p:blipFill>
          <a:blip r:embed="rId5" cstate="print"/>
          <a:srcRect/>
          <a:stretch>
            <a:fillRect/>
          </a:stretch>
        </p:blipFill>
        <p:spPr bwMode="auto">
          <a:xfrm>
            <a:off x="3744913" y="4149725"/>
            <a:ext cx="1871662" cy="1404938"/>
          </a:xfrm>
          <a:prstGeom prst="rect">
            <a:avLst/>
          </a:prstGeom>
          <a:noFill/>
        </p:spPr>
      </p:pic>
      <p:pic>
        <p:nvPicPr>
          <p:cNvPr id="2141" name="Picture 93" descr="catchphrase1989"/>
          <p:cNvPicPr>
            <a:picLocks noChangeAspect="1" noChangeArrowheads="1"/>
          </p:cNvPicPr>
          <p:nvPr/>
        </p:nvPicPr>
        <p:blipFill>
          <a:blip r:embed="rId5" cstate="print"/>
          <a:srcRect/>
          <a:stretch>
            <a:fillRect/>
          </a:stretch>
        </p:blipFill>
        <p:spPr bwMode="auto">
          <a:xfrm>
            <a:off x="5545138" y="4149725"/>
            <a:ext cx="1871662" cy="1404938"/>
          </a:xfrm>
          <a:prstGeom prst="rect">
            <a:avLst/>
          </a:prstGeom>
          <a:noFill/>
        </p:spPr>
      </p:pic>
      <p:pic>
        <p:nvPicPr>
          <p:cNvPr id="2142" name="Picture 94" descr="catchphrase1989"/>
          <p:cNvPicPr>
            <a:picLocks noChangeAspect="1" noChangeArrowheads="1"/>
          </p:cNvPicPr>
          <p:nvPr/>
        </p:nvPicPr>
        <p:blipFill>
          <a:blip r:embed="rId5" cstate="print"/>
          <a:srcRect/>
          <a:stretch>
            <a:fillRect/>
          </a:stretch>
        </p:blipFill>
        <p:spPr bwMode="auto">
          <a:xfrm>
            <a:off x="7343775" y="4129882"/>
            <a:ext cx="1871662" cy="1404938"/>
          </a:xfrm>
          <a:prstGeom prst="rect">
            <a:avLst/>
          </a:prstGeom>
          <a:noFill/>
        </p:spPr>
      </p:pic>
      <p:pic>
        <p:nvPicPr>
          <p:cNvPr id="2143" name="Picture 95" descr="catchphrase1989"/>
          <p:cNvPicPr>
            <a:picLocks noChangeAspect="1" noChangeArrowheads="1"/>
          </p:cNvPicPr>
          <p:nvPr/>
        </p:nvPicPr>
        <p:blipFill>
          <a:blip r:embed="rId5" cstate="print"/>
          <a:srcRect/>
          <a:stretch>
            <a:fillRect/>
          </a:stretch>
        </p:blipFill>
        <p:spPr bwMode="auto">
          <a:xfrm>
            <a:off x="0" y="4149725"/>
            <a:ext cx="1873250" cy="1406525"/>
          </a:xfrm>
          <a:prstGeom prst="rect">
            <a:avLst/>
          </a:prstGeom>
          <a:noFill/>
        </p:spPr>
      </p:pic>
      <p:pic>
        <p:nvPicPr>
          <p:cNvPr id="2144" name="Picture 96" descr="catchphrase1989"/>
          <p:cNvPicPr>
            <a:picLocks noChangeAspect="1" noChangeArrowheads="1"/>
          </p:cNvPicPr>
          <p:nvPr/>
        </p:nvPicPr>
        <p:blipFill>
          <a:blip r:embed="rId5" cstate="print"/>
          <a:srcRect/>
          <a:stretch>
            <a:fillRect/>
          </a:stretch>
        </p:blipFill>
        <p:spPr bwMode="auto">
          <a:xfrm>
            <a:off x="1871663" y="5478463"/>
            <a:ext cx="1873250" cy="1406525"/>
          </a:xfrm>
          <a:prstGeom prst="rect">
            <a:avLst/>
          </a:prstGeom>
          <a:noFill/>
        </p:spPr>
      </p:pic>
      <p:pic>
        <p:nvPicPr>
          <p:cNvPr id="2145" name="Picture 97" descr="catchphrase1989"/>
          <p:cNvPicPr>
            <a:picLocks noChangeAspect="1" noChangeArrowheads="1"/>
          </p:cNvPicPr>
          <p:nvPr/>
        </p:nvPicPr>
        <p:blipFill>
          <a:blip r:embed="rId5" cstate="print"/>
          <a:srcRect/>
          <a:stretch>
            <a:fillRect/>
          </a:stretch>
        </p:blipFill>
        <p:spPr bwMode="auto">
          <a:xfrm>
            <a:off x="3744913" y="5478463"/>
            <a:ext cx="1871662" cy="1404937"/>
          </a:xfrm>
          <a:prstGeom prst="rect">
            <a:avLst/>
          </a:prstGeom>
          <a:noFill/>
        </p:spPr>
      </p:pic>
      <p:pic>
        <p:nvPicPr>
          <p:cNvPr id="2146" name="Picture 98" descr="catchphrase1989"/>
          <p:cNvPicPr>
            <a:picLocks noChangeAspect="1" noChangeArrowheads="1"/>
          </p:cNvPicPr>
          <p:nvPr/>
        </p:nvPicPr>
        <p:blipFill>
          <a:blip r:embed="rId5" cstate="print"/>
          <a:srcRect/>
          <a:stretch>
            <a:fillRect/>
          </a:stretch>
        </p:blipFill>
        <p:spPr bwMode="auto">
          <a:xfrm>
            <a:off x="5545138" y="5478463"/>
            <a:ext cx="1871662" cy="1404937"/>
          </a:xfrm>
          <a:prstGeom prst="rect">
            <a:avLst/>
          </a:prstGeom>
          <a:noFill/>
        </p:spPr>
      </p:pic>
      <p:pic>
        <p:nvPicPr>
          <p:cNvPr id="2147" name="Picture 99" descr="catchphrase1989"/>
          <p:cNvPicPr>
            <a:picLocks noChangeAspect="1" noChangeArrowheads="1"/>
          </p:cNvPicPr>
          <p:nvPr/>
        </p:nvPicPr>
        <p:blipFill>
          <a:blip r:embed="rId5" cstate="print"/>
          <a:srcRect/>
          <a:stretch>
            <a:fillRect/>
          </a:stretch>
        </p:blipFill>
        <p:spPr bwMode="auto">
          <a:xfrm>
            <a:off x="7345363" y="5478463"/>
            <a:ext cx="1871662" cy="1404937"/>
          </a:xfrm>
          <a:prstGeom prst="rect">
            <a:avLst/>
          </a:prstGeom>
          <a:noFill/>
        </p:spPr>
      </p:pic>
      <p:pic>
        <p:nvPicPr>
          <p:cNvPr id="2148" name="Picture 100" descr="catchphrase1989"/>
          <p:cNvPicPr>
            <a:picLocks noChangeAspect="1" noChangeArrowheads="1"/>
          </p:cNvPicPr>
          <p:nvPr/>
        </p:nvPicPr>
        <p:blipFill>
          <a:blip r:embed="rId5" cstate="print"/>
          <a:srcRect/>
          <a:stretch>
            <a:fillRect/>
          </a:stretch>
        </p:blipFill>
        <p:spPr bwMode="auto">
          <a:xfrm>
            <a:off x="0" y="5478463"/>
            <a:ext cx="1873250" cy="1406525"/>
          </a:xfrm>
          <a:prstGeom prst="rect">
            <a:avLst/>
          </a:prstGeom>
          <a:noFill/>
        </p:spPr>
      </p:pic>
      <p:sp>
        <p:nvSpPr>
          <p:cNvPr id="2149" name="Oval 101">
            <a:hlinkClick r:id="rId6" action="ppaction://hlinksldjump"/>
          </p:cNvPr>
          <p:cNvSpPr>
            <a:spLocks noChangeArrowheads="1"/>
          </p:cNvSpPr>
          <p:nvPr/>
        </p:nvSpPr>
        <p:spPr bwMode="auto">
          <a:xfrm>
            <a:off x="8821738" y="6553200"/>
            <a:ext cx="287337" cy="260350"/>
          </a:xfrm>
          <a:prstGeom prst="ellipse">
            <a:avLst/>
          </a:prstGeom>
          <a:solidFill>
            <a:srgbClr val="3366FF"/>
          </a:solidFill>
          <a:ln w="9525">
            <a:solidFill>
              <a:schemeClr val="hlink"/>
            </a:solidFill>
            <a:round/>
            <a:headEnd/>
            <a:tailEnd/>
          </a:ln>
          <a:effectLst/>
        </p:spPr>
        <p:txBody>
          <a:bodyPr wrap="none" anchor="ct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2000" tmFilter="0, 0; .2, .5; .8, .5; 1, 0"/>
                                        <p:tgtEl>
                                          <p:spTgt spid="2104"/>
                                        </p:tgtEl>
                                      </p:cBhvr>
                                    </p:animEffect>
                                    <p:animScale>
                                      <p:cBhvr>
                                        <p:cTn id="7" dur="1000" autoRev="1" fill="hold"/>
                                        <p:tgtEl>
                                          <p:spTgt spid="2104"/>
                                        </p:tgtEl>
                                      </p:cBhvr>
                                      <p:by x="105000" y="105000"/>
                                    </p:animScale>
                                  </p:childTnLst>
                                  <p:subTnLst>
                                    <p:set>
                                      <p:cBhvr override="childStyle">
                                        <p:cTn dur="1" fill="hold" display="0" masterRel="sameClick" afterEffect="1">
                                          <p:stCondLst>
                                            <p:cond evt="end" delay="0">
                                              <p:tn val="5"/>
                                            </p:cond>
                                          </p:stCondLst>
                                        </p:cTn>
                                        <p:tgtEl>
                                          <p:spTgt spid="210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3" name="Buzzer.wav"/>
                                        </p:tgtEl>
                                      </p:cMediaNode>
                                    </p:audio>
                                  </p:sub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2000" tmFilter="0, 0; .2, .5; .8, .5; 1, 0"/>
                                        <p:tgtEl>
                                          <p:spTgt spid="2106"/>
                                        </p:tgtEl>
                                      </p:cBhvr>
                                    </p:animEffect>
                                    <p:animScale>
                                      <p:cBhvr>
                                        <p:cTn id="12" dur="1000" autoRev="1" fill="hold"/>
                                        <p:tgtEl>
                                          <p:spTgt spid="2106"/>
                                        </p:tgtEl>
                                      </p:cBhvr>
                                      <p:by x="105000" y="105000"/>
                                    </p:animScale>
                                  </p:childTnLst>
                                  <p:subTnLst>
                                    <p:set>
                                      <p:cBhvr override="childStyle">
                                        <p:cTn dur="1" fill="hold" display="0" masterRel="sameClick" afterEffect="1">
                                          <p:stCondLst>
                                            <p:cond evt="end" delay="0">
                                              <p:tn val="10"/>
                                            </p:cond>
                                          </p:stCondLst>
                                        </p:cTn>
                                        <p:tgtEl>
                                          <p:spTgt spid="2106"/>
                                        </p:tgtEl>
                                        <p:attrNameLst>
                                          <p:attrName>style.visibility</p:attrName>
                                        </p:attrNameLst>
                                      </p:cBhvr>
                                      <p:to>
                                        <p:strVal val="hidden"/>
                                      </p:to>
                                    </p:set>
                                    <p:audio>
                                      <p:cMediaNode>
                                        <p:cTn display="0" masterRel="sameClick">
                                          <p:stCondLst>
                                            <p:cond evt="begin" delay="0">
                                              <p:tn val="10"/>
                                            </p:cond>
                                          </p:stCondLst>
                                          <p:endCondLst>
                                            <p:cond evt="onStopAudio" delay="0">
                                              <p:tgtEl>
                                                <p:sldTgt/>
                                              </p:tgtEl>
                                            </p:cond>
                                          </p:endCondLst>
                                        </p:cTn>
                                        <p:tgtEl>
                                          <p:sndTgt r:embed="rId3" name="Buzzer.wav"/>
                                        </p:tgtEl>
                                      </p:cMediaNode>
                                    </p:audio>
                                  </p:sub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2000" tmFilter="0, 0; .2, .5; .8, .5; 1, 0"/>
                                        <p:tgtEl>
                                          <p:spTgt spid="2135"/>
                                        </p:tgtEl>
                                      </p:cBhvr>
                                    </p:animEffect>
                                    <p:animScale>
                                      <p:cBhvr>
                                        <p:cTn id="17" dur="1000" autoRev="1" fill="hold"/>
                                        <p:tgtEl>
                                          <p:spTgt spid="2135"/>
                                        </p:tgtEl>
                                      </p:cBhvr>
                                      <p:by x="105000" y="105000"/>
                                    </p:animScale>
                                  </p:childTnLst>
                                  <p:subTnLst>
                                    <p:set>
                                      <p:cBhvr override="childStyle">
                                        <p:cTn dur="1" fill="hold" display="0" masterRel="sameClick" afterEffect="1">
                                          <p:stCondLst>
                                            <p:cond evt="end" delay="0">
                                              <p:tn val="15"/>
                                            </p:cond>
                                          </p:stCondLst>
                                        </p:cTn>
                                        <p:tgtEl>
                                          <p:spTgt spid="2135"/>
                                        </p:tgtEl>
                                        <p:attrNameLst>
                                          <p:attrName>style.visibility</p:attrName>
                                        </p:attrNameLst>
                                      </p:cBhvr>
                                      <p:to>
                                        <p:strVal val="hidden"/>
                                      </p:to>
                                    </p:set>
                                    <p:audio>
                                      <p:cMediaNode>
                                        <p:cTn display="0" masterRel="sameClick">
                                          <p:stCondLst>
                                            <p:cond evt="begin" delay="0">
                                              <p:tn val="15"/>
                                            </p:cond>
                                          </p:stCondLst>
                                          <p:endCondLst>
                                            <p:cond evt="onStopAudio" delay="0">
                                              <p:tgtEl>
                                                <p:sldTgt/>
                                              </p:tgtEl>
                                            </p:cond>
                                          </p:endCondLst>
                                        </p:cTn>
                                        <p:tgtEl>
                                          <p:sndTgt r:embed="rId3" name="Buzzer.wav"/>
                                        </p:tgtEl>
                                      </p:cMediaNode>
                                    </p:audio>
                                  </p:sub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2000" tmFilter="0, 0; .2, .5; .8, .5; 1, 0"/>
                                        <p:tgtEl>
                                          <p:spTgt spid="2144"/>
                                        </p:tgtEl>
                                      </p:cBhvr>
                                    </p:animEffect>
                                    <p:animScale>
                                      <p:cBhvr>
                                        <p:cTn id="22" dur="1000" autoRev="1" fill="hold"/>
                                        <p:tgtEl>
                                          <p:spTgt spid="2144"/>
                                        </p:tgtEl>
                                      </p:cBhvr>
                                      <p:by x="105000" y="105000"/>
                                    </p:animScale>
                                  </p:childTnLst>
                                  <p:subTnLst>
                                    <p:set>
                                      <p:cBhvr override="childStyle">
                                        <p:cTn dur="1" fill="hold" display="0" masterRel="sameClick" afterEffect="1">
                                          <p:stCondLst>
                                            <p:cond evt="end" delay="0">
                                              <p:tn val="20"/>
                                            </p:cond>
                                          </p:stCondLst>
                                        </p:cTn>
                                        <p:tgtEl>
                                          <p:spTgt spid="2144"/>
                                        </p:tgtEl>
                                        <p:attrNameLst>
                                          <p:attrName>style.visibility</p:attrName>
                                        </p:attrNameLst>
                                      </p:cBhvr>
                                      <p:to>
                                        <p:strVal val="hidden"/>
                                      </p:to>
                                    </p:set>
                                    <p:audio>
                                      <p:cMediaNode>
                                        <p:cTn display="0" masterRel="sameClick">
                                          <p:stCondLst>
                                            <p:cond evt="begin" delay="0">
                                              <p:tn val="20"/>
                                            </p:cond>
                                          </p:stCondLst>
                                          <p:endCondLst>
                                            <p:cond evt="onStopAudio" delay="0">
                                              <p:tgtEl>
                                                <p:sldTgt/>
                                              </p:tgtEl>
                                            </p:cond>
                                          </p:endCondLst>
                                        </p:cTn>
                                        <p:tgtEl>
                                          <p:sndTgt r:embed="rId3" name="Buzzer.wav"/>
                                        </p:tgtEl>
                                      </p:cMediaNode>
                                    </p:audio>
                                  </p:sub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2000" tmFilter="0, 0; .2, .5; .8, .5; 1, 0"/>
                                        <p:tgtEl>
                                          <p:spTgt spid="2128"/>
                                        </p:tgtEl>
                                      </p:cBhvr>
                                    </p:animEffect>
                                    <p:animScale>
                                      <p:cBhvr>
                                        <p:cTn id="27" dur="1000" autoRev="1" fill="hold"/>
                                        <p:tgtEl>
                                          <p:spTgt spid="2128"/>
                                        </p:tgtEl>
                                      </p:cBhvr>
                                      <p:by x="105000" y="105000"/>
                                    </p:animScale>
                                  </p:childTnLst>
                                  <p:subTnLst>
                                    <p:set>
                                      <p:cBhvr override="childStyle">
                                        <p:cTn dur="1" fill="hold" display="0" masterRel="sameClick" afterEffect="1">
                                          <p:stCondLst>
                                            <p:cond evt="end" delay="0">
                                              <p:tn val="25"/>
                                            </p:cond>
                                          </p:stCondLst>
                                        </p:cTn>
                                        <p:tgtEl>
                                          <p:spTgt spid="2128"/>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3" name="Buzzer.wav"/>
                                        </p:tgtEl>
                                      </p:cMediaNode>
                                    </p:audio>
                                  </p:sub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2000" tmFilter="0, 0; .2, .5; .8, .5; 1, 0"/>
                                        <p:tgtEl>
                                          <p:spTgt spid="2137"/>
                                        </p:tgtEl>
                                      </p:cBhvr>
                                    </p:animEffect>
                                    <p:animScale>
                                      <p:cBhvr>
                                        <p:cTn id="32" dur="1000" autoRev="1" fill="hold"/>
                                        <p:tgtEl>
                                          <p:spTgt spid="2137"/>
                                        </p:tgtEl>
                                      </p:cBhvr>
                                      <p:by x="105000" y="105000"/>
                                    </p:animScale>
                                  </p:childTnLst>
                                  <p:subTnLst>
                                    <p:set>
                                      <p:cBhvr override="childStyle">
                                        <p:cTn dur="1" fill="hold" display="0" masterRel="sameClick" afterEffect="1">
                                          <p:stCondLst>
                                            <p:cond evt="end" delay="0">
                                              <p:tn val="30"/>
                                            </p:cond>
                                          </p:stCondLst>
                                        </p:cTn>
                                        <p:tgtEl>
                                          <p:spTgt spid="2137"/>
                                        </p:tgtEl>
                                        <p:attrNameLst>
                                          <p:attrName>style.visibility</p:attrName>
                                        </p:attrNameLst>
                                      </p:cBhvr>
                                      <p:to>
                                        <p:strVal val="hidden"/>
                                      </p:to>
                                    </p:set>
                                    <p:audio>
                                      <p:cMediaNode>
                                        <p:cTn display="0" masterRel="sameClick">
                                          <p:stCondLst>
                                            <p:cond evt="begin" delay="0">
                                              <p:tn val="30"/>
                                            </p:cond>
                                          </p:stCondLst>
                                          <p:endCondLst>
                                            <p:cond evt="onStopAudio" delay="0">
                                              <p:tgtEl>
                                                <p:sldTgt/>
                                              </p:tgtEl>
                                            </p:cond>
                                          </p:endCondLst>
                                        </p:cTn>
                                        <p:tgtEl>
                                          <p:sndTgt r:embed="rId3" name="Buzzer.wav"/>
                                        </p:tgtEl>
                                      </p:cMediaNode>
                                    </p:audio>
                                  </p:subTnLst>
                                </p:cTn>
                              </p:par>
                            </p:childTnLst>
                          </p:cTn>
                        </p:par>
                      </p:childTnLst>
                    </p:cTn>
                  </p:par>
                  <p:par>
                    <p:cTn id="33" fill="hold">
                      <p:stCondLst>
                        <p:cond delay="indefinite"/>
                      </p:stCondLst>
                      <p:childTnLst>
                        <p:par>
                          <p:cTn id="34" fill="hold">
                            <p:stCondLst>
                              <p:cond delay="0"/>
                            </p:stCondLst>
                            <p:childTnLst>
                              <p:par>
                                <p:cTn id="35" presetID="26" presetClass="emph" presetSubtype="0" fill="hold" nodeType="clickEffect">
                                  <p:stCondLst>
                                    <p:cond delay="0"/>
                                  </p:stCondLst>
                                  <p:childTnLst>
                                    <p:animEffect transition="out" filter="fade">
                                      <p:cBhvr>
                                        <p:cTn id="36" dur="2000" tmFilter="0, 0; .2, .5; .8, .5; 1, 0"/>
                                        <p:tgtEl>
                                          <p:spTgt spid="2138"/>
                                        </p:tgtEl>
                                      </p:cBhvr>
                                    </p:animEffect>
                                    <p:animScale>
                                      <p:cBhvr>
                                        <p:cTn id="37" dur="1000" autoRev="1" fill="hold"/>
                                        <p:tgtEl>
                                          <p:spTgt spid="2138"/>
                                        </p:tgtEl>
                                      </p:cBhvr>
                                      <p:by x="105000" y="105000"/>
                                    </p:animScale>
                                  </p:childTnLst>
                                  <p:subTnLst>
                                    <p:set>
                                      <p:cBhvr override="childStyle">
                                        <p:cTn dur="1" fill="hold" display="0" masterRel="sameClick" afterEffect="1">
                                          <p:stCondLst>
                                            <p:cond evt="end" delay="0">
                                              <p:tn val="35"/>
                                            </p:cond>
                                          </p:stCondLst>
                                        </p:cTn>
                                        <p:tgtEl>
                                          <p:spTgt spid="2138"/>
                                        </p:tgtEl>
                                        <p:attrNameLst>
                                          <p:attrName>style.visibility</p:attrName>
                                        </p:attrNameLst>
                                      </p:cBhvr>
                                      <p:to>
                                        <p:strVal val="hidden"/>
                                      </p:to>
                                    </p:set>
                                    <p:audio>
                                      <p:cMediaNode>
                                        <p:cTn display="0" masterRel="sameClick">
                                          <p:stCondLst>
                                            <p:cond evt="begin" delay="0">
                                              <p:tn val="35"/>
                                            </p:cond>
                                          </p:stCondLst>
                                          <p:endCondLst>
                                            <p:cond evt="onStopAudio" delay="0">
                                              <p:tgtEl>
                                                <p:sldTgt/>
                                              </p:tgtEl>
                                            </p:cond>
                                          </p:endCondLst>
                                        </p:cTn>
                                        <p:tgtEl>
                                          <p:sndTgt r:embed="rId3" name="Buzzer.wav"/>
                                        </p:tgtEl>
                                      </p:cMediaNode>
                                    </p:audio>
                                  </p:subTnLst>
                                </p:cTn>
                              </p:par>
                            </p:childTnLst>
                          </p:cTn>
                        </p:par>
                      </p:childTnLst>
                    </p:cTn>
                  </p:par>
                  <p:par>
                    <p:cTn id="38" fill="hold">
                      <p:stCondLst>
                        <p:cond delay="indefinite"/>
                      </p:stCondLst>
                      <p:childTnLst>
                        <p:par>
                          <p:cTn id="39" fill="hold">
                            <p:stCondLst>
                              <p:cond delay="0"/>
                            </p:stCondLst>
                            <p:childTnLst>
                              <p:par>
                                <p:cTn id="40" presetID="26" presetClass="emph" presetSubtype="0" fill="hold" nodeType="clickEffect">
                                  <p:stCondLst>
                                    <p:cond delay="0"/>
                                  </p:stCondLst>
                                  <p:childTnLst>
                                    <p:animEffect transition="out" filter="fade">
                                      <p:cBhvr>
                                        <p:cTn id="41" dur="2000" tmFilter="0, 0; .2, .5; .8, .5; 1, 0"/>
                                        <p:tgtEl>
                                          <p:spTgt spid="2129"/>
                                        </p:tgtEl>
                                      </p:cBhvr>
                                    </p:animEffect>
                                    <p:animScale>
                                      <p:cBhvr>
                                        <p:cTn id="42" dur="1000" autoRev="1" fill="hold"/>
                                        <p:tgtEl>
                                          <p:spTgt spid="2129"/>
                                        </p:tgtEl>
                                      </p:cBhvr>
                                      <p:by x="105000" y="105000"/>
                                    </p:animScale>
                                  </p:childTnLst>
                                  <p:subTnLst>
                                    <p:set>
                                      <p:cBhvr override="childStyle">
                                        <p:cTn dur="1" fill="hold" display="0" masterRel="sameClick" afterEffect="1">
                                          <p:stCondLst>
                                            <p:cond evt="end" delay="0">
                                              <p:tn val="40"/>
                                            </p:cond>
                                          </p:stCondLst>
                                        </p:cTn>
                                        <p:tgtEl>
                                          <p:spTgt spid="2129"/>
                                        </p:tgtEl>
                                        <p:attrNameLst>
                                          <p:attrName>style.visibility</p:attrName>
                                        </p:attrNameLst>
                                      </p:cBhvr>
                                      <p:to>
                                        <p:strVal val="hidden"/>
                                      </p:to>
                                    </p:set>
                                    <p:audio>
                                      <p:cMediaNode>
                                        <p:cTn display="0" masterRel="sameClick">
                                          <p:stCondLst>
                                            <p:cond evt="begin" delay="0">
                                              <p:tn val="40"/>
                                            </p:cond>
                                          </p:stCondLst>
                                          <p:endCondLst>
                                            <p:cond evt="onStopAudio" delay="0">
                                              <p:tgtEl>
                                                <p:sldTgt/>
                                              </p:tgtEl>
                                            </p:cond>
                                          </p:endCondLst>
                                        </p:cTn>
                                        <p:tgtEl>
                                          <p:sndTgt r:embed="rId3" name="Buzzer.wav"/>
                                        </p:tgtEl>
                                      </p:cMediaNode>
                                    </p:audio>
                                  </p:subTnLst>
                                </p:cTn>
                              </p:par>
                            </p:childTnLst>
                          </p:cTn>
                        </p:par>
                      </p:childTnLst>
                    </p:cTn>
                  </p:par>
                  <p:par>
                    <p:cTn id="43" fill="hold">
                      <p:stCondLst>
                        <p:cond delay="indefinite"/>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2000" tmFilter="0, 0; .2, .5; .8, .5; 1, 0"/>
                                        <p:tgtEl>
                                          <p:spTgt spid="2146"/>
                                        </p:tgtEl>
                                      </p:cBhvr>
                                    </p:animEffect>
                                    <p:animScale>
                                      <p:cBhvr>
                                        <p:cTn id="47" dur="1000" autoRev="1" fill="hold"/>
                                        <p:tgtEl>
                                          <p:spTgt spid="2146"/>
                                        </p:tgtEl>
                                      </p:cBhvr>
                                      <p:by x="105000" y="105000"/>
                                    </p:animScale>
                                  </p:childTnLst>
                                  <p:subTnLst>
                                    <p:set>
                                      <p:cBhvr override="childStyle">
                                        <p:cTn dur="1" fill="hold" display="0" masterRel="sameClick" afterEffect="1">
                                          <p:stCondLst>
                                            <p:cond evt="end" delay="0">
                                              <p:tn val="45"/>
                                            </p:cond>
                                          </p:stCondLst>
                                        </p:cTn>
                                        <p:tgtEl>
                                          <p:spTgt spid="2146"/>
                                        </p:tgtEl>
                                        <p:attrNameLst>
                                          <p:attrName>style.visibility</p:attrName>
                                        </p:attrNameLst>
                                      </p:cBhvr>
                                      <p:to>
                                        <p:strVal val="hidden"/>
                                      </p:to>
                                    </p:set>
                                    <p:audio>
                                      <p:cMediaNode>
                                        <p:cTn display="0" masterRel="sameClick">
                                          <p:stCondLst>
                                            <p:cond evt="begin" delay="0">
                                              <p:tn val="45"/>
                                            </p:cond>
                                          </p:stCondLst>
                                          <p:endCondLst>
                                            <p:cond evt="onStopAudio" delay="0">
                                              <p:tgtEl>
                                                <p:sldTgt/>
                                              </p:tgtEl>
                                            </p:cond>
                                          </p:endCondLst>
                                        </p:cTn>
                                        <p:tgtEl>
                                          <p:sndTgt r:embed="rId3" name="Buzzer.wav"/>
                                        </p:tgtEl>
                                      </p:cMediaNode>
                                    </p:audio>
                                  </p:subTnLst>
                                </p:cTn>
                              </p:par>
                            </p:childTnLst>
                          </p:cTn>
                        </p:par>
                      </p:childTnLst>
                    </p:cTn>
                  </p:par>
                  <p:par>
                    <p:cTn id="48" fill="hold">
                      <p:stCondLst>
                        <p:cond delay="indefinite"/>
                      </p:stCondLst>
                      <p:childTnLst>
                        <p:par>
                          <p:cTn id="49" fill="hold">
                            <p:stCondLst>
                              <p:cond delay="0"/>
                            </p:stCondLst>
                            <p:childTnLst>
                              <p:par>
                                <p:cTn id="50" presetID="26" presetClass="emph" presetSubtype="0" fill="hold" nodeType="clickEffect">
                                  <p:stCondLst>
                                    <p:cond delay="0"/>
                                  </p:stCondLst>
                                  <p:childTnLst>
                                    <p:animEffect transition="out" filter="fade">
                                      <p:cBhvr>
                                        <p:cTn id="51" dur="2000" tmFilter="0, 0; .2, .5; .8, .5; 1, 0"/>
                                        <p:tgtEl>
                                          <p:spTgt spid="2133"/>
                                        </p:tgtEl>
                                      </p:cBhvr>
                                    </p:animEffect>
                                    <p:animScale>
                                      <p:cBhvr>
                                        <p:cTn id="52" dur="1000" autoRev="1" fill="hold"/>
                                        <p:tgtEl>
                                          <p:spTgt spid="2133"/>
                                        </p:tgtEl>
                                      </p:cBhvr>
                                      <p:by x="105000" y="105000"/>
                                    </p:animScale>
                                  </p:childTnLst>
                                  <p:subTnLst>
                                    <p:set>
                                      <p:cBhvr override="childStyle">
                                        <p:cTn dur="1" fill="hold" display="0" masterRel="sameClick" afterEffect="1">
                                          <p:stCondLst>
                                            <p:cond evt="end" delay="0">
                                              <p:tn val="50"/>
                                            </p:cond>
                                          </p:stCondLst>
                                        </p:cTn>
                                        <p:tgtEl>
                                          <p:spTgt spid="2133"/>
                                        </p:tgtEl>
                                        <p:attrNameLst>
                                          <p:attrName>style.visibility</p:attrName>
                                        </p:attrNameLst>
                                      </p:cBhvr>
                                      <p:to>
                                        <p:strVal val="hidden"/>
                                      </p:to>
                                    </p:set>
                                    <p:audio>
                                      <p:cMediaNode>
                                        <p:cTn display="0" masterRel="sameClick">
                                          <p:stCondLst>
                                            <p:cond evt="begin" delay="0">
                                              <p:tn val="50"/>
                                            </p:cond>
                                          </p:stCondLst>
                                          <p:endCondLst>
                                            <p:cond evt="onStopAudio" delay="0">
                                              <p:tgtEl>
                                                <p:sldTgt/>
                                              </p:tgtEl>
                                            </p:cond>
                                          </p:endCondLst>
                                        </p:cTn>
                                        <p:tgtEl>
                                          <p:sndTgt r:embed="rId3" name="Buzzer.wav"/>
                                        </p:tgtEl>
                                      </p:cMediaNode>
                                    </p:audio>
                                  </p:subTnLst>
                                </p:cTn>
                              </p:par>
                            </p:childTnLst>
                          </p:cTn>
                        </p:par>
                      </p:childTnLst>
                    </p:cTn>
                  </p:par>
                  <p:par>
                    <p:cTn id="53" fill="hold">
                      <p:stCondLst>
                        <p:cond delay="indefinite"/>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2000" tmFilter="0, 0; .2, .5; .8, .5; 1, 0"/>
                                        <p:tgtEl>
                                          <p:spTgt spid="2139"/>
                                        </p:tgtEl>
                                      </p:cBhvr>
                                    </p:animEffect>
                                    <p:animScale>
                                      <p:cBhvr>
                                        <p:cTn id="57" dur="1000" autoRev="1" fill="hold"/>
                                        <p:tgtEl>
                                          <p:spTgt spid="2139"/>
                                        </p:tgtEl>
                                      </p:cBhvr>
                                      <p:by x="105000" y="105000"/>
                                    </p:animScale>
                                  </p:childTnLst>
                                  <p:subTnLst>
                                    <p:set>
                                      <p:cBhvr override="childStyle">
                                        <p:cTn dur="1" fill="hold" display="0" masterRel="sameClick" afterEffect="1">
                                          <p:stCondLst>
                                            <p:cond evt="end" delay="0">
                                              <p:tn val="55"/>
                                            </p:cond>
                                          </p:stCondLst>
                                        </p:cTn>
                                        <p:tgtEl>
                                          <p:spTgt spid="2139"/>
                                        </p:tgtEl>
                                        <p:attrNameLst>
                                          <p:attrName>style.visibility</p:attrName>
                                        </p:attrNameLst>
                                      </p:cBhvr>
                                      <p:to>
                                        <p:strVal val="hidden"/>
                                      </p:to>
                                    </p:set>
                                    <p:audio>
                                      <p:cMediaNode>
                                        <p:cTn display="0" masterRel="sameClick">
                                          <p:stCondLst>
                                            <p:cond evt="begin" delay="0">
                                              <p:tn val="55"/>
                                            </p:cond>
                                          </p:stCondLst>
                                          <p:endCondLst>
                                            <p:cond evt="onStopAudio" delay="0">
                                              <p:tgtEl>
                                                <p:sldTgt/>
                                              </p:tgtEl>
                                            </p:cond>
                                          </p:endCondLst>
                                        </p:cTn>
                                        <p:tgtEl>
                                          <p:sndTgt r:embed="rId3" name="Buzzer.wav"/>
                                        </p:tgtEl>
                                      </p:cMediaNode>
                                    </p:audio>
                                  </p:subTnLst>
                                </p:cTn>
                              </p:par>
                            </p:childTnLst>
                          </p:cTn>
                        </p:par>
                      </p:childTnLst>
                    </p:cTn>
                  </p:par>
                  <p:par>
                    <p:cTn id="58" fill="hold">
                      <p:stCondLst>
                        <p:cond delay="indefinite"/>
                      </p:stCondLst>
                      <p:childTnLst>
                        <p:par>
                          <p:cTn id="59" fill="hold">
                            <p:stCondLst>
                              <p:cond delay="0"/>
                            </p:stCondLst>
                            <p:childTnLst>
                              <p:par>
                                <p:cTn id="60" presetID="26" presetClass="emph" presetSubtype="0" fill="hold" nodeType="clickEffect">
                                  <p:stCondLst>
                                    <p:cond delay="0"/>
                                  </p:stCondLst>
                                  <p:childTnLst>
                                    <p:animEffect transition="out" filter="fade">
                                      <p:cBhvr>
                                        <p:cTn id="61" dur="2000" tmFilter="0, 0; .2, .5; .8, .5; 1, 0"/>
                                        <p:tgtEl>
                                          <p:spTgt spid="2140"/>
                                        </p:tgtEl>
                                      </p:cBhvr>
                                    </p:animEffect>
                                    <p:animScale>
                                      <p:cBhvr>
                                        <p:cTn id="62" dur="1000" autoRev="1" fill="hold"/>
                                        <p:tgtEl>
                                          <p:spTgt spid="2140"/>
                                        </p:tgtEl>
                                      </p:cBhvr>
                                      <p:by x="105000" y="105000"/>
                                    </p:animScale>
                                  </p:childTnLst>
                                  <p:subTnLst>
                                    <p:set>
                                      <p:cBhvr override="childStyle">
                                        <p:cTn dur="1" fill="hold" display="0" masterRel="sameClick" afterEffect="1">
                                          <p:stCondLst>
                                            <p:cond evt="end" delay="0">
                                              <p:tn val="60"/>
                                            </p:cond>
                                          </p:stCondLst>
                                        </p:cTn>
                                        <p:tgtEl>
                                          <p:spTgt spid="2140"/>
                                        </p:tgtEl>
                                        <p:attrNameLst>
                                          <p:attrName>style.visibility</p:attrName>
                                        </p:attrNameLst>
                                      </p:cBhvr>
                                      <p:to>
                                        <p:strVal val="hidden"/>
                                      </p:to>
                                    </p:set>
                                    <p:audio>
                                      <p:cMediaNode>
                                        <p:cTn display="0" masterRel="sameClick">
                                          <p:stCondLst>
                                            <p:cond evt="begin" delay="0">
                                              <p:tn val="60"/>
                                            </p:cond>
                                          </p:stCondLst>
                                          <p:endCondLst>
                                            <p:cond evt="onStopAudio" delay="0">
                                              <p:tgtEl>
                                                <p:sldTgt/>
                                              </p:tgtEl>
                                            </p:cond>
                                          </p:endCondLst>
                                        </p:cTn>
                                        <p:tgtEl>
                                          <p:sndTgt r:embed="rId3" name="Buzzer.wav"/>
                                        </p:tgtEl>
                                      </p:cMediaNode>
                                    </p:audio>
                                  </p:subTnLst>
                                </p:cTn>
                              </p:par>
                            </p:childTnLst>
                          </p:cTn>
                        </p:par>
                      </p:childTnLst>
                    </p:cTn>
                  </p:par>
                  <p:par>
                    <p:cTn id="63" fill="hold">
                      <p:stCondLst>
                        <p:cond delay="indefinite"/>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2000" tmFilter="0, 0; .2, .5; .8, .5; 1, 0"/>
                                        <p:tgtEl>
                                          <p:spTgt spid="2134"/>
                                        </p:tgtEl>
                                      </p:cBhvr>
                                    </p:animEffect>
                                    <p:animScale>
                                      <p:cBhvr>
                                        <p:cTn id="67" dur="1000" autoRev="1" fill="hold"/>
                                        <p:tgtEl>
                                          <p:spTgt spid="2134"/>
                                        </p:tgtEl>
                                      </p:cBhvr>
                                      <p:by x="105000" y="105000"/>
                                    </p:animScale>
                                  </p:childTnLst>
                                  <p:subTnLst>
                                    <p:set>
                                      <p:cBhvr override="childStyle">
                                        <p:cTn dur="1" fill="hold" display="0" masterRel="sameClick" afterEffect="1">
                                          <p:stCondLst>
                                            <p:cond evt="end" delay="0">
                                              <p:tn val="65"/>
                                            </p:cond>
                                          </p:stCondLst>
                                        </p:cTn>
                                        <p:tgtEl>
                                          <p:spTgt spid="2134"/>
                                        </p:tgtEl>
                                        <p:attrNameLst>
                                          <p:attrName>style.visibility</p:attrName>
                                        </p:attrNameLst>
                                      </p:cBhvr>
                                      <p:to>
                                        <p:strVal val="hidden"/>
                                      </p:to>
                                    </p:set>
                                    <p:audio>
                                      <p:cMediaNode>
                                        <p:cTn display="0" masterRel="sameClick">
                                          <p:stCondLst>
                                            <p:cond evt="begin" delay="0">
                                              <p:tn val="65"/>
                                            </p:cond>
                                          </p:stCondLst>
                                          <p:endCondLst>
                                            <p:cond evt="onStopAudio" delay="0">
                                              <p:tgtEl>
                                                <p:sldTgt/>
                                              </p:tgtEl>
                                            </p:cond>
                                          </p:endCondLst>
                                        </p:cTn>
                                        <p:tgtEl>
                                          <p:sndTgt r:embed="rId3" name="Buzzer.wav"/>
                                        </p:tgtEl>
                                      </p:cMediaNode>
                                    </p:audio>
                                  </p:subTnLst>
                                </p:cTn>
                              </p:par>
                            </p:childTnLst>
                          </p:cTn>
                        </p:par>
                      </p:childTnLst>
                    </p:cTn>
                  </p:par>
                  <p:par>
                    <p:cTn id="68" fill="hold">
                      <p:stCondLst>
                        <p:cond delay="indefinite"/>
                      </p:stCondLst>
                      <p:childTnLst>
                        <p:par>
                          <p:cTn id="69" fill="hold">
                            <p:stCondLst>
                              <p:cond delay="0"/>
                            </p:stCondLst>
                            <p:childTnLst>
                              <p:par>
                                <p:cTn id="70" presetID="26" presetClass="emph" presetSubtype="0" fill="hold" nodeType="clickEffect">
                                  <p:stCondLst>
                                    <p:cond delay="0"/>
                                  </p:stCondLst>
                                  <p:childTnLst>
                                    <p:animEffect transition="out" filter="fade">
                                      <p:cBhvr>
                                        <p:cTn id="71" dur="2000" tmFilter="0, 0; .2, .5; .8, .5; 1, 0"/>
                                        <p:tgtEl>
                                          <p:spTgt spid="2142"/>
                                        </p:tgtEl>
                                      </p:cBhvr>
                                    </p:animEffect>
                                    <p:animScale>
                                      <p:cBhvr>
                                        <p:cTn id="72" dur="1000" autoRev="1" fill="hold"/>
                                        <p:tgtEl>
                                          <p:spTgt spid="2142"/>
                                        </p:tgtEl>
                                      </p:cBhvr>
                                      <p:by x="105000" y="105000"/>
                                    </p:animScale>
                                  </p:childTnLst>
                                  <p:subTnLst>
                                    <p:set>
                                      <p:cBhvr override="childStyle">
                                        <p:cTn dur="1" fill="hold" display="0" masterRel="sameClick" afterEffect="1">
                                          <p:stCondLst>
                                            <p:cond evt="end" delay="0">
                                              <p:tn val="70"/>
                                            </p:cond>
                                          </p:stCondLst>
                                        </p:cTn>
                                        <p:tgtEl>
                                          <p:spTgt spid="2142"/>
                                        </p:tgtEl>
                                        <p:attrNameLst>
                                          <p:attrName>style.visibility</p:attrName>
                                        </p:attrNameLst>
                                      </p:cBhvr>
                                      <p:to>
                                        <p:strVal val="hidden"/>
                                      </p:to>
                                    </p:set>
                                    <p:audio>
                                      <p:cMediaNode>
                                        <p:cTn display="0" masterRel="sameClick">
                                          <p:stCondLst>
                                            <p:cond evt="begin" delay="0">
                                              <p:tn val="70"/>
                                            </p:cond>
                                          </p:stCondLst>
                                          <p:endCondLst>
                                            <p:cond evt="onStopAudio" delay="0">
                                              <p:tgtEl>
                                                <p:sldTgt/>
                                              </p:tgtEl>
                                            </p:cond>
                                          </p:endCondLst>
                                        </p:cTn>
                                        <p:tgtEl>
                                          <p:sndTgt r:embed="rId3" name="Buzzer.wav"/>
                                        </p:tgtEl>
                                      </p:cMediaNode>
                                    </p:audio>
                                  </p:subTnLst>
                                </p:cTn>
                              </p:par>
                            </p:childTnLst>
                          </p:cTn>
                        </p:par>
                      </p:childTnLst>
                    </p:cTn>
                  </p:par>
                  <p:par>
                    <p:cTn id="73" fill="hold">
                      <p:stCondLst>
                        <p:cond delay="indefinite"/>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2000" tmFilter="0, 0; .2, .5; .8, .5; 1, 0"/>
                                        <p:tgtEl>
                                          <p:spTgt spid="2143"/>
                                        </p:tgtEl>
                                      </p:cBhvr>
                                    </p:animEffect>
                                    <p:animScale>
                                      <p:cBhvr>
                                        <p:cTn id="77" dur="1000" autoRev="1" fill="hold"/>
                                        <p:tgtEl>
                                          <p:spTgt spid="2143"/>
                                        </p:tgtEl>
                                      </p:cBhvr>
                                      <p:by x="105000" y="105000"/>
                                    </p:animScale>
                                  </p:childTnLst>
                                  <p:subTnLst>
                                    <p:set>
                                      <p:cBhvr override="childStyle">
                                        <p:cTn dur="1" fill="hold" display="0" masterRel="sameClick" afterEffect="1">
                                          <p:stCondLst>
                                            <p:cond evt="end" delay="0">
                                              <p:tn val="75"/>
                                            </p:cond>
                                          </p:stCondLst>
                                        </p:cTn>
                                        <p:tgtEl>
                                          <p:spTgt spid="2143"/>
                                        </p:tgtEl>
                                        <p:attrNameLst>
                                          <p:attrName>style.visibility</p:attrName>
                                        </p:attrNameLst>
                                      </p:cBhvr>
                                      <p:to>
                                        <p:strVal val="hidden"/>
                                      </p:to>
                                    </p:set>
                                    <p:audio>
                                      <p:cMediaNode>
                                        <p:cTn display="0" masterRel="sameClick">
                                          <p:stCondLst>
                                            <p:cond evt="begin" delay="0">
                                              <p:tn val="75"/>
                                            </p:cond>
                                          </p:stCondLst>
                                          <p:endCondLst>
                                            <p:cond evt="onStopAudio" delay="0">
                                              <p:tgtEl>
                                                <p:sldTgt/>
                                              </p:tgtEl>
                                            </p:cond>
                                          </p:endCondLst>
                                        </p:cTn>
                                        <p:tgtEl>
                                          <p:sndTgt r:embed="rId3" name="Buzzer.wav"/>
                                        </p:tgtEl>
                                      </p:cMediaNode>
                                    </p:audio>
                                  </p:subTnLst>
                                </p:cTn>
                              </p:par>
                            </p:childTnLst>
                          </p:cTn>
                        </p:par>
                      </p:childTnLst>
                    </p:cTn>
                  </p:par>
                  <p:par>
                    <p:cTn id="78" fill="hold">
                      <p:stCondLst>
                        <p:cond delay="indefinite"/>
                      </p:stCondLst>
                      <p:childTnLst>
                        <p:par>
                          <p:cTn id="79" fill="hold">
                            <p:stCondLst>
                              <p:cond delay="0"/>
                            </p:stCondLst>
                            <p:childTnLst>
                              <p:par>
                                <p:cTn id="80" presetID="26" presetClass="emph" presetSubtype="0" fill="hold" nodeType="clickEffect">
                                  <p:stCondLst>
                                    <p:cond delay="0"/>
                                  </p:stCondLst>
                                  <p:childTnLst>
                                    <p:animEffect transition="out" filter="fade">
                                      <p:cBhvr>
                                        <p:cTn id="81" dur="2000" tmFilter="0, 0; .2, .5; .8, .5; 1, 0"/>
                                        <p:tgtEl>
                                          <p:spTgt spid="2103"/>
                                        </p:tgtEl>
                                      </p:cBhvr>
                                    </p:animEffect>
                                    <p:animScale>
                                      <p:cBhvr>
                                        <p:cTn id="82" dur="1000" autoRev="1" fill="hold"/>
                                        <p:tgtEl>
                                          <p:spTgt spid="2103"/>
                                        </p:tgtEl>
                                      </p:cBhvr>
                                      <p:by x="105000" y="105000"/>
                                    </p:animScale>
                                  </p:childTnLst>
                                  <p:subTnLst>
                                    <p:set>
                                      <p:cBhvr override="childStyle">
                                        <p:cTn dur="1" fill="hold" display="0" masterRel="sameClick" afterEffect="1">
                                          <p:stCondLst>
                                            <p:cond evt="end" delay="0">
                                              <p:tn val="80"/>
                                            </p:cond>
                                          </p:stCondLst>
                                        </p:cTn>
                                        <p:tgtEl>
                                          <p:spTgt spid="2103"/>
                                        </p:tgtEl>
                                        <p:attrNameLst>
                                          <p:attrName>style.visibility</p:attrName>
                                        </p:attrNameLst>
                                      </p:cBhvr>
                                      <p:to>
                                        <p:strVal val="hidden"/>
                                      </p:to>
                                    </p:set>
                                    <p:audio>
                                      <p:cMediaNode>
                                        <p:cTn display="0" masterRel="sameClick">
                                          <p:stCondLst>
                                            <p:cond evt="begin" delay="0">
                                              <p:tn val="80"/>
                                            </p:cond>
                                          </p:stCondLst>
                                          <p:endCondLst>
                                            <p:cond evt="onStopAudio" delay="0">
                                              <p:tgtEl>
                                                <p:sldTgt/>
                                              </p:tgtEl>
                                            </p:cond>
                                          </p:endCondLst>
                                        </p:cTn>
                                        <p:tgtEl>
                                          <p:sndTgt r:embed="rId3" name="Buzzer.wav"/>
                                        </p:tgtEl>
                                      </p:cMediaNode>
                                    </p:audio>
                                  </p:subTnLst>
                                </p:cTn>
                              </p:par>
                            </p:childTnLst>
                          </p:cTn>
                        </p:par>
                      </p:childTnLst>
                    </p:cTn>
                  </p:par>
                  <p:par>
                    <p:cTn id="83" fill="hold">
                      <p:stCondLst>
                        <p:cond delay="indefinite"/>
                      </p:stCondLst>
                      <p:childTnLst>
                        <p:par>
                          <p:cTn id="84" fill="hold">
                            <p:stCondLst>
                              <p:cond delay="0"/>
                            </p:stCondLst>
                            <p:childTnLst>
                              <p:par>
                                <p:cTn id="85" presetID="26" presetClass="emph" presetSubtype="0" fill="hold" nodeType="clickEffect">
                                  <p:stCondLst>
                                    <p:cond delay="0"/>
                                  </p:stCondLst>
                                  <p:childTnLst>
                                    <p:animEffect transition="out" filter="fade">
                                      <p:cBhvr>
                                        <p:cTn id="86" dur="2000" tmFilter="0, 0; .2, .5; .8, .5; 1, 0"/>
                                        <p:tgtEl>
                                          <p:spTgt spid="2141"/>
                                        </p:tgtEl>
                                      </p:cBhvr>
                                    </p:animEffect>
                                    <p:animScale>
                                      <p:cBhvr>
                                        <p:cTn id="87" dur="1000" autoRev="1" fill="hold"/>
                                        <p:tgtEl>
                                          <p:spTgt spid="2141"/>
                                        </p:tgtEl>
                                      </p:cBhvr>
                                      <p:by x="105000" y="105000"/>
                                    </p:animScale>
                                  </p:childTnLst>
                                  <p:subTnLst>
                                    <p:set>
                                      <p:cBhvr override="childStyle">
                                        <p:cTn dur="1" fill="hold" display="0" masterRel="sameClick" afterEffect="1">
                                          <p:stCondLst>
                                            <p:cond evt="end" delay="0">
                                              <p:tn val="85"/>
                                            </p:cond>
                                          </p:stCondLst>
                                        </p:cTn>
                                        <p:tgtEl>
                                          <p:spTgt spid="2141"/>
                                        </p:tgtEl>
                                        <p:attrNameLst>
                                          <p:attrName>style.visibility</p:attrName>
                                        </p:attrNameLst>
                                      </p:cBhvr>
                                      <p:to>
                                        <p:strVal val="hidden"/>
                                      </p:to>
                                    </p:set>
                                    <p:audio>
                                      <p:cMediaNode>
                                        <p:cTn display="0" masterRel="sameClick">
                                          <p:stCondLst>
                                            <p:cond evt="begin" delay="0">
                                              <p:tn val="85"/>
                                            </p:cond>
                                          </p:stCondLst>
                                          <p:endCondLst>
                                            <p:cond evt="onStopAudio" delay="0">
                                              <p:tgtEl>
                                                <p:sldTgt/>
                                              </p:tgtEl>
                                            </p:cond>
                                          </p:endCondLst>
                                        </p:cTn>
                                        <p:tgtEl>
                                          <p:sndTgt r:embed="rId3" name="Buzzer.wav"/>
                                        </p:tgtEl>
                                      </p:cMediaNode>
                                    </p:audio>
                                  </p:subTnLst>
                                </p:cTn>
                              </p:par>
                            </p:childTnLst>
                          </p:cTn>
                        </p:par>
                      </p:childTnLst>
                    </p:cTn>
                  </p:par>
                  <p:par>
                    <p:cTn id="88" fill="hold">
                      <p:stCondLst>
                        <p:cond delay="indefinite"/>
                      </p:stCondLst>
                      <p:childTnLst>
                        <p:par>
                          <p:cTn id="89" fill="hold">
                            <p:stCondLst>
                              <p:cond delay="0"/>
                            </p:stCondLst>
                            <p:childTnLst>
                              <p:par>
                                <p:cTn id="90" presetID="26" presetClass="emph" presetSubtype="0" fill="hold" nodeType="clickEffect">
                                  <p:stCondLst>
                                    <p:cond delay="0"/>
                                  </p:stCondLst>
                                  <p:childTnLst>
                                    <p:animEffect transition="out" filter="fade">
                                      <p:cBhvr>
                                        <p:cTn id="91" dur="2000" tmFilter="0, 0; .2, .5; .8, .5; 1, 0"/>
                                        <p:tgtEl>
                                          <p:spTgt spid="2131"/>
                                        </p:tgtEl>
                                      </p:cBhvr>
                                    </p:animEffect>
                                    <p:animScale>
                                      <p:cBhvr>
                                        <p:cTn id="92" dur="1000" autoRev="1" fill="hold"/>
                                        <p:tgtEl>
                                          <p:spTgt spid="2131"/>
                                        </p:tgtEl>
                                      </p:cBhvr>
                                      <p:by x="105000" y="105000"/>
                                    </p:animScale>
                                  </p:childTnLst>
                                  <p:subTnLst>
                                    <p:set>
                                      <p:cBhvr override="childStyle">
                                        <p:cTn dur="1" fill="hold" display="0" masterRel="sameClick" afterEffect="1">
                                          <p:stCondLst>
                                            <p:cond evt="end" delay="0">
                                              <p:tn val="90"/>
                                            </p:cond>
                                          </p:stCondLst>
                                        </p:cTn>
                                        <p:tgtEl>
                                          <p:spTgt spid="2131"/>
                                        </p:tgtEl>
                                        <p:attrNameLst>
                                          <p:attrName>style.visibility</p:attrName>
                                        </p:attrNameLst>
                                      </p:cBhvr>
                                      <p:to>
                                        <p:strVal val="hidden"/>
                                      </p:to>
                                    </p:set>
                                    <p:audio>
                                      <p:cMediaNode>
                                        <p:cTn display="0" masterRel="sameClick">
                                          <p:stCondLst>
                                            <p:cond evt="begin" delay="0">
                                              <p:tn val="90"/>
                                            </p:cond>
                                          </p:stCondLst>
                                          <p:endCondLst>
                                            <p:cond evt="onStopAudio" delay="0">
                                              <p:tgtEl>
                                                <p:sldTgt/>
                                              </p:tgtEl>
                                            </p:cond>
                                          </p:endCondLst>
                                        </p:cTn>
                                        <p:tgtEl>
                                          <p:sndTgt r:embed="rId3" name="Buzzer.wav"/>
                                        </p:tgtEl>
                                      </p:cMediaNode>
                                    </p:audio>
                                  </p:subTnLst>
                                </p:cTn>
                              </p:par>
                            </p:childTnLst>
                          </p:cTn>
                        </p:par>
                      </p:childTnLst>
                    </p:cTn>
                  </p:par>
                  <p:par>
                    <p:cTn id="93" fill="hold">
                      <p:stCondLst>
                        <p:cond delay="indefinite"/>
                      </p:stCondLst>
                      <p:childTnLst>
                        <p:par>
                          <p:cTn id="94" fill="hold">
                            <p:stCondLst>
                              <p:cond delay="0"/>
                            </p:stCondLst>
                            <p:childTnLst>
                              <p:par>
                                <p:cTn id="95" presetID="26" presetClass="emph" presetSubtype="0" fill="hold" nodeType="clickEffect">
                                  <p:stCondLst>
                                    <p:cond delay="0"/>
                                  </p:stCondLst>
                                  <p:childTnLst>
                                    <p:animEffect transition="out" filter="fade">
                                      <p:cBhvr>
                                        <p:cTn id="96" dur="2000" tmFilter="0, 0; .2, .5; .8, .5; 1, 0"/>
                                        <p:tgtEl>
                                          <p:spTgt spid="2132"/>
                                        </p:tgtEl>
                                      </p:cBhvr>
                                    </p:animEffect>
                                    <p:animScale>
                                      <p:cBhvr>
                                        <p:cTn id="97" dur="1000" autoRev="1" fill="hold"/>
                                        <p:tgtEl>
                                          <p:spTgt spid="2132"/>
                                        </p:tgtEl>
                                      </p:cBhvr>
                                      <p:by x="105000" y="105000"/>
                                    </p:animScale>
                                  </p:childTnLst>
                                  <p:subTnLst>
                                    <p:set>
                                      <p:cBhvr override="childStyle">
                                        <p:cTn dur="1" fill="hold" display="0" masterRel="sameClick" afterEffect="1">
                                          <p:stCondLst>
                                            <p:cond evt="end" delay="0">
                                              <p:tn val="95"/>
                                            </p:cond>
                                          </p:stCondLst>
                                        </p:cTn>
                                        <p:tgtEl>
                                          <p:spTgt spid="2132"/>
                                        </p:tgtEl>
                                        <p:attrNameLst>
                                          <p:attrName>style.visibility</p:attrName>
                                        </p:attrNameLst>
                                      </p:cBhvr>
                                      <p:to>
                                        <p:strVal val="hidden"/>
                                      </p:to>
                                    </p:set>
                                    <p:audio>
                                      <p:cMediaNode>
                                        <p:cTn display="0" masterRel="sameClick">
                                          <p:stCondLst>
                                            <p:cond evt="begin" delay="0">
                                              <p:tn val="95"/>
                                            </p:cond>
                                          </p:stCondLst>
                                          <p:endCondLst>
                                            <p:cond evt="onStopAudio" delay="0">
                                              <p:tgtEl>
                                                <p:sldTgt/>
                                              </p:tgtEl>
                                            </p:cond>
                                          </p:endCondLst>
                                        </p:cTn>
                                        <p:tgtEl>
                                          <p:sndTgt r:embed="rId3" name="Buzzer.wav"/>
                                        </p:tgtEl>
                                      </p:cMediaNode>
                                    </p:audio>
                                  </p:subTnLst>
                                </p:cTn>
                              </p:par>
                            </p:childTnLst>
                          </p:cTn>
                        </p:par>
                      </p:childTnLst>
                    </p:cTn>
                  </p:par>
                  <p:par>
                    <p:cTn id="98" fill="hold">
                      <p:stCondLst>
                        <p:cond delay="indefinite"/>
                      </p:stCondLst>
                      <p:childTnLst>
                        <p:par>
                          <p:cTn id="99" fill="hold">
                            <p:stCondLst>
                              <p:cond delay="0"/>
                            </p:stCondLst>
                            <p:childTnLst>
                              <p:par>
                                <p:cTn id="100" presetID="26" presetClass="emph" presetSubtype="0" fill="hold" nodeType="clickEffect">
                                  <p:stCondLst>
                                    <p:cond delay="0"/>
                                  </p:stCondLst>
                                  <p:childTnLst>
                                    <p:animEffect transition="out" filter="fade">
                                      <p:cBhvr>
                                        <p:cTn id="101" dur="2000" tmFilter="0, 0; .2, .5; .8, .5; 1, 0"/>
                                        <p:tgtEl>
                                          <p:spTgt spid="2148"/>
                                        </p:tgtEl>
                                      </p:cBhvr>
                                    </p:animEffect>
                                    <p:animScale>
                                      <p:cBhvr>
                                        <p:cTn id="102" dur="1000" autoRev="1" fill="hold"/>
                                        <p:tgtEl>
                                          <p:spTgt spid="2148"/>
                                        </p:tgtEl>
                                      </p:cBhvr>
                                      <p:by x="105000" y="105000"/>
                                    </p:animScale>
                                  </p:childTnLst>
                                  <p:subTnLst>
                                    <p:set>
                                      <p:cBhvr override="childStyle">
                                        <p:cTn dur="1" fill="hold" display="0" masterRel="sameClick" afterEffect="1">
                                          <p:stCondLst>
                                            <p:cond evt="end" delay="0">
                                              <p:tn val="100"/>
                                            </p:cond>
                                          </p:stCondLst>
                                        </p:cTn>
                                        <p:tgtEl>
                                          <p:spTgt spid="2148"/>
                                        </p:tgtEl>
                                        <p:attrNameLst>
                                          <p:attrName>style.visibility</p:attrName>
                                        </p:attrNameLst>
                                      </p:cBhvr>
                                      <p:to>
                                        <p:strVal val="hidden"/>
                                      </p:to>
                                    </p:set>
                                    <p:audio>
                                      <p:cMediaNode>
                                        <p:cTn display="0" masterRel="sameClick">
                                          <p:stCondLst>
                                            <p:cond evt="begin" delay="0">
                                              <p:tn val="100"/>
                                            </p:cond>
                                          </p:stCondLst>
                                          <p:endCondLst>
                                            <p:cond evt="onStopAudio" delay="0">
                                              <p:tgtEl>
                                                <p:sldTgt/>
                                              </p:tgtEl>
                                            </p:cond>
                                          </p:endCondLst>
                                        </p:cTn>
                                        <p:tgtEl>
                                          <p:sndTgt r:embed="rId3" name="Buzzer.wav"/>
                                        </p:tgtEl>
                                      </p:cMediaNode>
                                    </p:audio>
                                  </p:subTnLst>
                                </p:cTn>
                              </p:par>
                            </p:childTnLst>
                          </p:cTn>
                        </p:par>
                      </p:childTnLst>
                    </p:cTn>
                  </p:par>
                  <p:par>
                    <p:cTn id="103" fill="hold">
                      <p:stCondLst>
                        <p:cond delay="indefinite"/>
                      </p:stCondLst>
                      <p:childTnLst>
                        <p:par>
                          <p:cTn id="104" fill="hold">
                            <p:stCondLst>
                              <p:cond delay="0"/>
                            </p:stCondLst>
                            <p:childTnLst>
                              <p:par>
                                <p:cTn id="105" presetID="26" presetClass="emph" presetSubtype="0" fill="hold" nodeType="clickEffect">
                                  <p:stCondLst>
                                    <p:cond delay="0"/>
                                  </p:stCondLst>
                                  <p:childTnLst>
                                    <p:animEffect transition="out" filter="fade">
                                      <p:cBhvr>
                                        <p:cTn id="106" dur="2000" tmFilter="0, 0; .2, .5; .8, .5; 1, 0"/>
                                        <p:tgtEl>
                                          <p:spTgt spid="2145"/>
                                        </p:tgtEl>
                                      </p:cBhvr>
                                    </p:animEffect>
                                    <p:animScale>
                                      <p:cBhvr>
                                        <p:cTn id="107" dur="1000" autoRev="1" fill="hold"/>
                                        <p:tgtEl>
                                          <p:spTgt spid="2145"/>
                                        </p:tgtEl>
                                      </p:cBhvr>
                                      <p:by x="105000" y="105000"/>
                                    </p:animScale>
                                  </p:childTnLst>
                                  <p:subTnLst>
                                    <p:set>
                                      <p:cBhvr override="childStyle">
                                        <p:cTn dur="1" fill="hold" display="0" masterRel="sameClick" afterEffect="1">
                                          <p:stCondLst>
                                            <p:cond evt="end" delay="0">
                                              <p:tn val="105"/>
                                            </p:cond>
                                          </p:stCondLst>
                                        </p:cTn>
                                        <p:tgtEl>
                                          <p:spTgt spid="2145"/>
                                        </p:tgtEl>
                                        <p:attrNameLst>
                                          <p:attrName>style.visibility</p:attrName>
                                        </p:attrNameLst>
                                      </p:cBhvr>
                                      <p:to>
                                        <p:strVal val="hidden"/>
                                      </p:to>
                                    </p:set>
                                    <p:audio>
                                      <p:cMediaNode>
                                        <p:cTn display="0" masterRel="sameClick">
                                          <p:stCondLst>
                                            <p:cond evt="begin" delay="0">
                                              <p:tn val="105"/>
                                            </p:cond>
                                          </p:stCondLst>
                                          <p:endCondLst>
                                            <p:cond evt="onStopAudio" delay="0">
                                              <p:tgtEl>
                                                <p:sldTgt/>
                                              </p:tgtEl>
                                            </p:cond>
                                          </p:endCondLst>
                                        </p:cTn>
                                        <p:tgtEl>
                                          <p:sndTgt r:embed="rId3" name="Buzzer.wav"/>
                                        </p:tgtEl>
                                      </p:cMediaNode>
                                    </p:audio>
                                  </p:subTnLst>
                                </p:cTn>
                              </p:par>
                            </p:childTnLst>
                          </p:cTn>
                        </p:par>
                      </p:childTnLst>
                    </p:cTn>
                  </p:par>
                  <p:par>
                    <p:cTn id="108" fill="hold">
                      <p:stCondLst>
                        <p:cond delay="indefinite"/>
                      </p:stCondLst>
                      <p:childTnLst>
                        <p:par>
                          <p:cTn id="109" fill="hold">
                            <p:stCondLst>
                              <p:cond delay="0"/>
                            </p:stCondLst>
                            <p:childTnLst>
                              <p:par>
                                <p:cTn id="110" presetID="26" presetClass="emph" presetSubtype="0" fill="hold" nodeType="clickEffect">
                                  <p:stCondLst>
                                    <p:cond delay="0"/>
                                  </p:stCondLst>
                                  <p:childTnLst>
                                    <p:animEffect transition="out" filter="fade">
                                      <p:cBhvr>
                                        <p:cTn id="111" dur="2000" tmFilter="0, 0; .2, .5; .8, .5; 1, 0"/>
                                        <p:tgtEl>
                                          <p:spTgt spid="2130"/>
                                        </p:tgtEl>
                                      </p:cBhvr>
                                    </p:animEffect>
                                    <p:animScale>
                                      <p:cBhvr>
                                        <p:cTn id="112" dur="1000" autoRev="1" fill="hold"/>
                                        <p:tgtEl>
                                          <p:spTgt spid="2130"/>
                                        </p:tgtEl>
                                      </p:cBhvr>
                                      <p:by x="105000" y="105000"/>
                                    </p:animScale>
                                  </p:childTnLst>
                                  <p:subTnLst>
                                    <p:set>
                                      <p:cBhvr override="childStyle">
                                        <p:cTn dur="1" fill="hold" display="0" masterRel="sameClick" afterEffect="1">
                                          <p:stCondLst>
                                            <p:cond evt="end" delay="0">
                                              <p:tn val="110"/>
                                            </p:cond>
                                          </p:stCondLst>
                                        </p:cTn>
                                        <p:tgtEl>
                                          <p:spTgt spid="2130"/>
                                        </p:tgtEl>
                                        <p:attrNameLst>
                                          <p:attrName>style.visibility</p:attrName>
                                        </p:attrNameLst>
                                      </p:cBhvr>
                                      <p:to>
                                        <p:strVal val="hidden"/>
                                      </p:to>
                                    </p:set>
                                    <p:audio>
                                      <p:cMediaNode>
                                        <p:cTn display="0" masterRel="sameClick">
                                          <p:stCondLst>
                                            <p:cond evt="begin" delay="0">
                                              <p:tn val="110"/>
                                            </p:cond>
                                          </p:stCondLst>
                                          <p:endCondLst>
                                            <p:cond evt="onStopAudio" delay="0">
                                              <p:tgtEl>
                                                <p:sldTgt/>
                                              </p:tgtEl>
                                            </p:cond>
                                          </p:endCondLst>
                                        </p:cTn>
                                        <p:tgtEl>
                                          <p:sndTgt r:embed="rId3" name="Buzzer.wav"/>
                                        </p:tgtEl>
                                      </p:cMediaNode>
                                    </p:audio>
                                  </p:subTnLst>
                                </p:cTn>
                              </p:par>
                            </p:childTnLst>
                          </p:cTn>
                        </p:par>
                      </p:childTnLst>
                    </p:cTn>
                  </p:par>
                  <p:par>
                    <p:cTn id="113" fill="hold">
                      <p:stCondLst>
                        <p:cond delay="indefinite"/>
                      </p:stCondLst>
                      <p:childTnLst>
                        <p:par>
                          <p:cTn id="114" fill="hold">
                            <p:stCondLst>
                              <p:cond delay="0"/>
                            </p:stCondLst>
                            <p:childTnLst>
                              <p:par>
                                <p:cTn id="115" presetID="26" presetClass="emph" presetSubtype="0" fill="hold" nodeType="clickEffect">
                                  <p:stCondLst>
                                    <p:cond delay="0"/>
                                  </p:stCondLst>
                                  <p:childTnLst>
                                    <p:animEffect transition="out" filter="fade">
                                      <p:cBhvr>
                                        <p:cTn id="116" dur="2000" tmFilter="0, 0; .2, .5; .8, .5; 1, 0"/>
                                        <p:tgtEl>
                                          <p:spTgt spid="2105"/>
                                        </p:tgtEl>
                                      </p:cBhvr>
                                    </p:animEffect>
                                    <p:animScale>
                                      <p:cBhvr>
                                        <p:cTn id="117" dur="1000" autoRev="1" fill="hold"/>
                                        <p:tgtEl>
                                          <p:spTgt spid="2105"/>
                                        </p:tgtEl>
                                      </p:cBhvr>
                                      <p:by x="105000" y="105000"/>
                                    </p:animScale>
                                  </p:childTnLst>
                                  <p:subTnLst>
                                    <p:set>
                                      <p:cBhvr override="childStyle">
                                        <p:cTn dur="1" fill="hold" display="0" masterRel="sameClick" afterEffect="1">
                                          <p:stCondLst>
                                            <p:cond evt="end" delay="0">
                                              <p:tn val="115"/>
                                            </p:cond>
                                          </p:stCondLst>
                                        </p:cTn>
                                        <p:tgtEl>
                                          <p:spTgt spid="2105"/>
                                        </p:tgtEl>
                                        <p:attrNameLst>
                                          <p:attrName>style.visibility</p:attrName>
                                        </p:attrNameLst>
                                      </p:cBhvr>
                                      <p:to>
                                        <p:strVal val="hidden"/>
                                      </p:to>
                                    </p:set>
                                    <p:audio>
                                      <p:cMediaNode>
                                        <p:cTn display="0" masterRel="sameClick">
                                          <p:stCondLst>
                                            <p:cond evt="begin" delay="0">
                                              <p:tn val="115"/>
                                            </p:cond>
                                          </p:stCondLst>
                                          <p:endCondLst>
                                            <p:cond evt="onStopAudio" delay="0">
                                              <p:tgtEl>
                                                <p:sldTgt/>
                                              </p:tgtEl>
                                            </p:cond>
                                          </p:endCondLst>
                                        </p:cTn>
                                        <p:tgtEl>
                                          <p:sndTgt r:embed="rId3" name="Buzzer.wav"/>
                                        </p:tgtEl>
                                      </p:cMediaNode>
                                    </p:audio>
                                  </p:subTnLst>
                                </p:cTn>
                              </p:par>
                            </p:childTnLst>
                          </p:cTn>
                        </p:par>
                      </p:childTnLst>
                    </p:cTn>
                  </p:par>
                  <p:par>
                    <p:cTn id="118" fill="hold">
                      <p:stCondLst>
                        <p:cond delay="indefinite"/>
                      </p:stCondLst>
                      <p:childTnLst>
                        <p:par>
                          <p:cTn id="119" fill="hold">
                            <p:stCondLst>
                              <p:cond delay="0"/>
                            </p:stCondLst>
                            <p:childTnLst>
                              <p:par>
                                <p:cTn id="120" presetID="26" presetClass="emph" presetSubtype="0" fill="hold" nodeType="clickEffect">
                                  <p:stCondLst>
                                    <p:cond delay="0"/>
                                  </p:stCondLst>
                                  <p:childTnLst>
                                    <p:animEffect transition="out" filter="fade">
                                      <p:cBhvr>
                                        <p:cTn id="121" dur="2000" tmFilter="0, 0; .2, .5; .8, .5; 1, 0"/>
                                        <p:tgtEl>
                                          <p:spTgt spid="2136"/>
                                        </p:tgtEl>
                                      </p:cBhvr>
                                    </p:animEffect>
                                    <p:animScale>
                                      <p:cBhvr>
                                        <p:cTn id="122" dur="1000" autoRev="1" fill="hold"/>
                                        <p:tgtEl>
                                          <p:spTgt spid="2136"/>
                                        </p:tgtEl>
                                      </p:cBhvr>
                                      <p:by x="105000" y="105000"/>
                                    </p:animScale>
                                  </p:childTnLst>
                                  <p:subTnLst>
                                    <p:set>
                                      <p:cBhvr override="childStyle">
                                        <p:cTn dur="1" fill="hold" display="0" masterRel="sameClick" afterEffect="1">
                                          <p:stCondLst>
                                            <p:cond evt="end" delay="0">
                                              <p:tn val="120"/>
                                            </p:cond>
                                          </p:stCondLst>
                                        </p:cTn>
                                        <p:tgtEl>
                                          <p:spTgt spid="2136"/>
                                        </p:tgtEl>
                                        <p:attrNameLst>
                                          <p:attrName>style.visibility</p:attrName>
                                        </p:attrNameLst>
                                      </p:cBhvr>
                                      <p:to>
                                        <p:strVal val="hidden"/>
                                      </p:to>
                                    </p:set>
                                    <p:audio>
                                      <p:cMediaNode>
                                        <p:cTn display="0" masterRel="sameClick">
                                          <p:stCondLst>
                                            <p:cond evt="begin" delay="0">
                                              <p:tn val="120"/>
                                            </p:cond>
                                          </p:stCondLst>
                                          <p:endCondLst>
                                            <p:cond evt="onStopAudio" delay="0">
                                              <p:tgtEl>
                                                <p:sldTgt/>
                                              </p:tgtEl>
                                            </p:cond>
                                          </p:endCondLst>
                                        </p:cTn>
                                        <p:tgtEl>
                                          <p:sndTgt r:embed="rId3" name="Buzzer.wav"/>
                                        </p:tgtEl>
                                      </p:cMediaNode>
                                    </p:audio>
                                  </p:subTnLst>
                                </p:cTn>
                              </p:par>
                            </p:childTnLst>
                          </p:cTn>
                        </p:par>
                      </p:childTnLst>
                    </p:cTn>
                  </p:par>
                  <p:par>
                    <p:cTn id="123" fill="hold">
                      <p:stCondLst>
                        <p:cond delay="indefinite"/>
                      </p:stCondLst>
                      <p:childTnLst>
                        <p:par>
                          <p:cTn id="124" fill="hold">
                            <p:stCondLst>
                              <p:cond delay="0"/>
                            </p:stCondLst>
                            <p:childTnLst>
                              <p:par>
                                <p:cTn id="125" presetID="26" presetClass="emph" presetSubtype="0" fill="hold" nodeType="clickEffect">
                                  <p:stCondLst>
                                    <p:cond delay="0"/>
                                  </p:stCondLst>
                                  <p:childTnLst>
                                    <p:animEffect transition="out" filter="fade">
                                      <p:cBhvr>
                                        <p:cTn id="126" dur="2000" tmFilter="0, 0; .2, .5; .8, .5; 1, 0"/>
                                        <p:tgtEl>
                                          <p:spTgt spid="2147"/>
                                        </p:tgtEl>
                                      </p:cBhvr>
                                    </p:animEffect>
                                    <p:animScale>
                                      <p:cBhvr>
                                        <p:cTn id="127" dur="1000" autoRev="1" fill="hold"/>
                                        <p:tgtEl>
                                          <p:spTgt spid="2147"/>
                                        </p:tgtEl>
                                      </p:cBhvr>
                                      <p:by x="105000" y="105000"/>
                                    </p:animScale>
                                  </p:childTnLst>
                                  <p:subTnLst>
                                    <p:set>
                                      <p:cBhvr override="childStyle">
                                        <p:cTn dur="1" fill="hold" display="0" masterRel="sameClick" afterEffect="1">
                                          <p:stCondLst>
                                            <p:cond evt="end" delay="0">
                                              <p:tn val="125"/>
                                            </p:cond>
                                          </p:stCondLst>
                                        </p:cTn>
                                        <p:tgtEl>
                                          <p:spTgt spid="2147"/>
                                        </p:tgtEl>
                                        <p:attrNameLst>
                                          <p:attrName>style.visibility</p:attrName>
                                        </p:attrNameLst>
                                      </p:cBhvr>
                                      <p:to>
                                        <p:strVal val="hidden"/>
                                      </p:to>
                                    </p:set>
                                    <p:audio>
                                      <p:cMediaNode>
                                        <p:cTn display="0" masterRel="sameClick">
                                          <p:stCondLst>
                                            <p:cond evt="begin" delay="0">
                                              <p:tn val="125"/>
                                            </p:cond>
                                          </p:stCondLst>
                                          <p:endCondLst>
                                            <p:cond evt="onStopAudio" delay="0">
                                              <p:tgtEl>
                                                <p:sldTgt/>
                                              </p:tgtEl>
                                            </p:cond>
                                          </p:endCondLst>
                                        </p:cTn>
                                        <p:tgtEl>
                                          <p:sndTgt r:embed="rId3" name="Buzz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3">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405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3192" y="4767072"/>
            <a:ext cx="4945641" cy="1625210"/>
          </a:xfrm>
        </p:spPr>
        <p:txBody>
          <a:bodyPr>
            <a:normAutofit/>
          </a:bodyPr>
          <a:lstStyle/>
          <a:p>
            <a:pPr algn="r"/>
            <a:r>
              <a:rPr lang="en-GB">
                <a:solidFill>
                  <a:srgbClr val="FFFFFF"/>
                </a:solidFill>
              </a:rPr>
              <a:t>Simple things I can do right away</a:t>
            </a:r>
          </a:p>
        </p:txBody>
      </p:sp>
      <p:pic>
        <p:nvPicPr>
          <p:cNvPr id="7" name="Content Placeholder 6"/>
          <p:cNvPicPr>
            <a:picLocks noChangeAspect="1"/>
          </p:cNvPicPr>
          <p:nvPr/>
        </p:nvPicPr>
        <p:blipFill rotWithShape="1">
          <a:blip r:embed="rId3">
            <a:extLst>
              <a:ext uri="{28A0092B-C50C-407E-A947-70E740481C1C}">
                <a14:useLocalDpi xmlns:a14="http://schemas.microsoft.com/office/drawing/2010/main" val="0"/>
              </a:ext>
            </a:extLst>
          </a:blip>
          <a:srcRect t="21145" b="10188"/>
          <a:stretch/>
        </p:blipFill>
        <p:spPr>
          <a:xfrm>
            <a:off x="245660" y="321733"/>
            <a:ext cx="5293729" cy="4107392"/>
          </a:xfrm>
          <a:prstGeom prst="rect">
            <a:avLst/>
          </a:prstGeom>
        </p:spPr>
      </p:pic>
      <p:sp>
        <p:nvSpPr>
          <p:cNvPr id="4" name="Date Placeholder 3"/>
          <p:cNvSpPr>
            <a:spLocks noGrp="1"/>
          </p:cNvSpPr>
          <p:nvPr>
            <p:ph type="dt" sz="half" idx="10"/>
          </p:nvPr>
        </p:nvSpPr>
        <p:spPr>
          <a:xfrm>
            <a:off x="768096" y="6535157"/>
            <a:ext cx="1615608" cy="274320"/>
          </a:xfrm>
        </p:spPr>
        <p:txBody>
          <a:bodyPr>
            <a:normAutofit/>
          </a:bodyPr>
          <a:lstStyle/>
          <a:p>
            <a:pPr>
              <a:spcAft>
                <a:spcPts val="600"/>
              </a:spcAft>
              <a:defRPr/>
            </a:pPr>
            <a:fld id="{85436639-7111-4638-A1CA-0882253E8CC2}" type="datetime1">
              <a:rPr lang="en-GB" smtClean="0"/>
              <a:pPr>
                <a:spcAft>
                  <a:spcPts val="600"/>
                </a:spcAft>
                <a:defRPr/>
              </a:pPr>
              <a:t>13/08/2026</a:t>
            </a:fld>
            <a:endParaRPr lang="en-GB"/>
          </a:p>
        </p:txBody>
      </p:sp>
      <p:sp>
        <p:nvSpPr>
          <p:cNvPr id="5" name="Slide Number Placeholder 4"/>
          <p:cNvSpPr>
            <a:spLocks noGrp="1"/>
          </p:cNvSpPr>
          <p:nvPr>
            <p:ph type="sldNum" sz="quarter" idx="4294967295"/>
          </p:nvPr>
        </p:nvSpPr>
        <p:spPr>
          <a:xfrm>
            <a:off x="8127999" y="6535157"/>
            <a:ext cx="730251" cy="274320"/>
          </a:xfrm>
          <a:prstGeom prst="rect">
            <a:avLst/>
          </a:prstGeom>
        </p:spPr>
        <p:txBody>
          <a:bodyPr>
            <a:normAutofit/>
          </a:bodyPr>
          <a:lstStyle/>
          <a:p>
            <a:pPr>
              <a:spcAft>
                <a:spcPts val="600"/>
              </a:spcAft>
              <a:defRPr/>
            </a:pPr>
            <a:fld id="{F054582D-9C83-4B73-865F-415136EFF4E2}" type="slidenum">
              <a:rPr lang="en-GB" smtClean="0"/>
              <a:pPr>
                <a:spcAft>
                  <a:spcPts val="600"/>
                </a:spcAft>
                <a:defRPr/>
              </a:pPr>
              <a:t>40</a:t>
            </a:fld>
            <a:endParaRPr lang="en-GB"/>
          </a:p>
        </p:txBody>
      </p:sp>
      <p:sp>
        <p:nvSpPr>
          <p:cNvPr id="19" name="Rectangle 15">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Classroom of students raising their hands in front of a teacher">
            <a:extLst>
              <a:ext uri="{FF2B5EF4-FFF2-40B4-BE49-F238E27FC236}">
                <a16:creationId xmlns:a16="http://schemas.microsoft.com/office/drawing/2014/main" id="{CA9F808E-94D4-C2B7-66CD-5F47C9E15A4A}"/>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021388" y="2469274"/>
            <a:ext cx="2568575" cy="1749590"/>
          </a:xfrm>
        </p:spPr>
      </p:pic>
    </p:spTree>
    <p:extLst>
      <p:ext uri="{BB962C8B-B14F-4D97-AF65-F5344CB8AC3E}">
        <p14:creationId xmlns:p14="http://schemas.microsoft.com/office/powerpoint/2010/main" val="1357797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Please complete My evaluation</a:t>
            </a:r>
          </a:p>
        </p:txBody>
      </p:sp>
      <p:sp>
        <p:nvSpPr>
          <p:cNvPr id="3" name="Content Placeholder 2"/>
          <p:cNvSpPr>
            <a:spLocks noGrp="1"/>
          </p:cNvSpPr>
          <p:nvPr>
            <p:ph idx="1"/>
          </p:nvPr>
        </p:nvSpPr>
        <p:spPr/>
        <p:txBody>
          <a:bodyPr/>
          <a:lstStyle/>
          <a:p>
            <a:pPr marL="0" indent="0">
              <a:buNone/>
            </a:pPr>
            <a:r>
              <a:rPr lang="en-GB" dirty="0"/>
              <a:t>By scanning this QR code</a:t>
            </a:r>
          </a:p>
          <a:p>
            <a:pPr marL="0" indent="0">
              <a:buNone/>
            </a:pPr>
            <a:endParaRPr lang="en-GB" dirty="0"/>
          </a:p>
          <a:p>
            <a:pPr marL="0" indent="0">
              <a:buNone/>
            </a:pPr>
            <a:endParaRPr lang="en-GB" dirty="0"/>
          </a:p>
          <a:p>
            <a:pPr marL="0" indent="0">
              <a:buNone/>
            </a:pPr>
            <a:endParaRPr lang="en-GB" dirty="0"/>
          </a:p>
          <a:p>
            <a:pPr marL="0" indent="0">
              <a:buNone/>
            </a:pPr>
            <a:r>
              <a:rPr lang="en-GB" dirty="0"/>
              <a:t>Or following this link:</a:t>
            </a:r>
          </a:p>
          <a:p>
            <a:pPr marL="0" indent="0">
              <a:buNone/>
            </a:pPr>
            <a:r>
              <a:rPr lang="en-GB" sz="2000" dirty="0"/>
              <a:t>https://forms.office.com/Pages/ResponsePage.aspx?id=oyzTzM4Wj0KVQTctawUZKSy2svrkRwxMm5wnuRwI3PpUNENEU0IxQkdZRUVNVDVNVjhaMlZVUFVVNC4u</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6215" y="2254151"/>
            <a:ext cx="2232497" cy="2232497"/>
          </a:xfrm>
          <a:prstGeom prst="rect">
            <a:avLst/>
          </a:prstGeom>
        </p:spPr>
      </p:pic>
    </p:spTree>
    <p:extLst>
      <p:ext uri="{BB962C8B-B14F-4D97-AF65-F5344CB8AC3E}">
        <p14:creationId xmlns:p14="http://schemas.microsoft.com/office/powerpoint/2010/main" val="35295317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B0AD926A-6A49-4FAF-A392-4534F4E9391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5821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8D15D319-50D0-42DB-9701-A5F7F5FB7CA0}"/>
              </a:ext>
            </a:extLst>
          </p:cNvPr>
          <p:cNvSpPr>
            <a:spLocks noGrp="1"/>
          </p:cNvSpPr>
          <p:nvPr>
            <p:ph type="title"/>
          </p:nvPr>
        </p:nvSpPr>
        <p:spPr>
          <a:xfrm>
            <a:off x="393192" y="4767072"/>
            <a:ext cx="4945641" cy="1625210"/>
          </a:xfrm>
        </p:spPr>
        <p:txBody>
          <a:bodyPr vert="horz" lIns="91440" tIns="45720" rIns="91440" bIns="45720" rtlCol="0" anchor="ctr">
            <a:normAutofit/>
          </a:bodyPr>
          <a:lstStyle/>
          <a:p>
            <a:pPr algn="r" defTabSz="914400"/>
            <a:r>
              <a:rPr lang="en-US" sz="3900" b="0" i="0">
                <a:solidFill>
                  <a:srgbClr val="FFFFFF"/>
                </a:solidFill>
                <a:effectLst/>
              </a:rPr>
              <a:t>PART 3: Implementation at the whole school or authority level</a:t>
            </a:r>
          </a:p>
        </p:txBody>
      </p:sp>
      <p:pic>
        <p:nvPicPr>
          <p:cNvPr id="6" name="Picture 5">
            <a:extLst>
              <a:ext uri="{FF2B5EF4-FFF2-40B4-BE49-F238E27FC236}">
                <a16:creationId xmlns:a16="http://schemas.microsoft.com/office/drawing/2014/main" id="{0065C884-19C1-96A4-9F14-8E44759B313A}"/>
              </a:ext>
            </a:extLst>
          </p:cNvPr>
          <p:cNvPicPr>
            <a:picLocks noChangeAspect="1"/>
          </p:cNvPicPr>
          <p:nvPr/>
        </p:nvPicPr>
        <p:blipFill rotWithShape="1">
          <a:blip r:embed="rId3"/>
          <a:srcRect l="10232" r="17271"/>
          <a:stretch/>
        </p:blipFill>
        <p:spPr>
          <a:xfrm>
            <a:off x="245660" y="321733"/>
            <a:ext cx="5293729" cy="4107392"/>
          </a:xfrm>
          <a:prstGeom prst="rect">
            <a:avLst/>
          </a:prstGeom>
        </p:spPr>
      </p:pic>
      <p:sp>
        <p:nvSpPr>
          <p:cNvPr id="21" name="Rectangle 2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4" name="TextBox 3">
            <a:extLst>
              <a:ext uri="{FF2B5EF4-FFF2-40B4-BE49-F238E27FC236}">
                <a16:creationId xmlns:a16="http://schemas.microsoft.com/office/drawing/2014/main" id="{14354ACF-D561-4E24-9D47-50AE1D0ACCBE}"/>
              </a:ext>
            </a:extLst>
          </p:cNvPr>
          <p:cNvSpPr txBox="1"/>
          <p:nvPr/>
        </p:nvSpPr>
        <p:spPr>
          <a:xfrm>
            <a:off x="6021989" y="917725"/>
            <a:ext cx="2568554" cy="4852362"/>
          </a:xfrm>
          <a:prstGeom prst="rect">
            <a:avLst/>
          </a:prstGeom>
        </p:spPr>
        <p:txBody>
          <a:bodyPr vert="horz" lIns="45720" tIns="45720" rIns="45720" bIns="45720" rtlCol="0" anchor="ctr">
            <a:normAutofit/>
          </a:bodyPr>
          <a:lstStyle/>
          <a:p>
            <a:pPr marL="0" marR="0" lvl="0" indent="0" algn="l" defTabSz="914400" rtl="0" eaLnBrk="1" fontAlgn="base" latinLnBrk="0" hangingPunct="1">
              <a:lnSpc>
                <a:spcPct val="90000"/>
              </a:lnSpc>
              <a:spcBef>
                <a:spcPct val="0"/>
              </a:spcBef>
              <a:spcAft>
                <a:spcPts val="600"/>
              </a:spcAft>
              <a:buClr>
                <a:srgbClr val="9CBEBD"/>
              </a:buClr>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a:p>
            <a:pPr marL="0" marR="0" lvl="0" indent="0" algn="l" defTabSz="914400" rtl="0" eaLnBrk="1" fontAlgn="base" latinLnBrk="0" hangingPunct="1">
              <a:lnSpc>
                <a:spcPct val="90000"/>
              </a:lnSpc>
              <a:spcBef>
                <a:spcPct val="0"/>
              </a:spcBef>
              <a:spcAft>
                <a:spcPts val="600"/>
              </a:spcAft>
              <a:buClr>
                <a:srgbClr val="9CBEBD"/>
              </a:buClr>
              <a:buSzTx/>
              <a:buFontTx/>
              <a:buNone/>
              <a:tabLst/>
              <a:defRPr/>
            </a:pPr>
            <a:r>
              <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rPr>
              <a:t>Chapter 11: Whole school implementation</a:t>
            </a:r>
          </a:p>
          <a:p>
            <a:pPr marL="0" marR="0" lvl="0" indent="0" algn="l" defTabSz="914400" rtl="0" eaLnBrk="1" fontAlgn="base" latinLnBrk="0" hangingPunct="1">
              <a:lnSpc>
                <a:spcPct val="90000"/>
              </a:lnSpc>
              <a:spcBef>
                <a:spcPct val="0"/>
              </a:spcBef>
              <a:spcAft>
                <a:spcPts val="600"/>
              </a:spcAft>
              <a:buClr>
                <a:srgbClr val="9CBEBD"/>
              </a:buClr>
              <a:buSzTx/>
              <a:buFontTx/>
              <a:buNone/>
              <a:tabLst/>
              <a:defRPr/>
            </a:pPr>
            <a:r>
              <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rPr>
              <a:t>Chapter 12: Pupil participation</a:t>
            </a:r>
          </a:p>
          <a:p>
            <a:pPr marL="0" marR="0" lvl="0" indent="0" algn="l" defTabSz="914400" rtl="0" eaLnBrk="1" fontAlgn="base" latinLnBrk="0" hangingPunct="1">
              <a:lnSpc>
                <a:spcPct val="90000"/>
              </a:lnSpc>
              <a:spcBef>
                <a:spcPct val="0"/>
              </a:spcBef>
              <a:spcAft>
                <a:spcPts val="600"/>
              </a:spcAft>
              <a:buClr>
                <a:srgbClr val="9CBEBD"/>
              </a:buClr>
              <a:buSzTx/>
              <a:buFontTx/>
              <a:buNone/>
              <a:tabLst/>
              <a:defRPr/>
            </a:pPr>
            <a:r>
              <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rPr>
              <a:t>Chapter 13: Parental Engagement</a:t>
            </a:r>
          </a:p>
          <a:p>
            <a:pPr marL="0" marR="0" lvl="0" indent="0" algn="l" defTabSz="914400" rtl="0" eaLnBrk="1" fontAlgn="base" latinLnBrk="0" hangingPunct="1">
              <a:lnSpc>
                <a:spcPct val="90000"/>
              </a:lnSpc>
              <a:spcBef>
                <a:spcPct val="0"/>
              </a:spcBef>
              <a:spcAft>
                <a:spcPts val="600"/>
              </a:spcAft>
              <a:buClr>
                <a:srgbClr val="9CBEBD"/>
              </a:buClr>
              <a:buSzTx/>
              <a:buFontTx/>
              <a:buNone/>
              <a:tabLst/>
              <a:defRPr/>
            </a:pPr>
            <a:r>
              <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rPr>
              <a:t>Chapter 14: Professional collaboration and a shout out for Educational Psychologists</a:t>
            </a:r>
          </a:p>
          <a:p>
            <a:pPr marL="0" marR="0" lvl="0" indent="0" algn="l" defTabSz="914400" rtl="0" eaLnBrk="1" fontAlgn="base" latinLnBrk="0" hangingPunct="1">
              <a:lnSpc>
                <a:spcPct val="90000"/>
              </a:lnSpc>
              <a:spcBef>
                <a:spcPct val="0"/>
              </a:spcBef>
              <a:spcAft>
                <a:spcPts val="600"/>
              </a:spcAft>
              <a:buClr>
                <a:srgbClr val="9CBEBD"/>
              </a:buClr>
              <a:buSzTx/>
              <a:buFontTx/>
              <a:buNone/>
              <a:tabLst/>
              <a:defRPr/>
            </a:pPr>
            <a:r>
              <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rPr>
              <a:t>Chapter 15: Some Final Thoughts</a:t>
            </a:r>
          </a:p>
        </p:txBody>
      </p:sp>
    </p:spTree>
    <p:extLst>
      <p:ext uri="{BB962C8B-B14F-4D97-AF65-F5344CB8AC3E}">
        <p14:creationId xmlns:p14="http://schemas.microsoft.com/office/powerpoint/2010/main" val="34126624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86" name="Rectangle 57367">
            <a:extLst>
              <a:ext uri="{FF2B5EF4-FFF2-40B4-BE49-F238E27FC236}">
                <a16:creationId xmlns:a16="http://schemas.microsoft.com/office/drawing/2014/main" id="{A62D483D-09D7-48C0-A931-9A81BE028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57387" name="Straight Connector 57369">
            <a:extLst>
              <a:ext uri="{FF2B5EF4-FFF2-40B4-BE49-F238E27FC236}">
                <a16:creationId xmlns:a16="http://schemas.microsoft.com/office/drawing/2014/main" id="{E929CC9D-81AB-4810-A406-71A29FDF07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1"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57388" name="Rectangle 57371">
            <a:extLst>
              <a:ext uri="{FF2B5EF4-FFF2-40B4-BE49-F238E27FC236}">
                <a16:creationId xmlns:a16="http://schemas.microsoft.com/office/drawing/2014/main" id="{89B574C7-A522-45DC-A83A-7C1FF3363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4"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89" name="Rectangle 57373">
            <a:extLst>
              <a:ext uri="{FF2B5EF4-FFF2-40B4-BE49-F238E27FC236}">
                <a16:creationId xmlns:a16="http://schemas.microsoft.com/office/drawing/2014/main" id="{4467DBB3-455D-4DB7-988C-BC38995B77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46" name="Title 1"/>
          <p:cNvSpPr>
            <a:spLocks noGrp="1"/>
          </p:cNvSpPr>
          <p:nvPr>
            <p:ph type="title"/>
          </p:nvPr>
        </p:nvSpPr>
        <p:spPr>
          <a:xfrm>
            <a:off x="588813" y="1595206"/>
            <a:ext cx="3156492" cy="1206922"/>
          </a:xfrm>
        </p:spPr>
        <p:txBody>
          <a:bodyPr vert="horz" lIns="91440" tIns="45720" rIns="91440" bIns="45720" rtlCol="0" anchor="b">
            <a:normAutofit/>
          </a:bodyPr>
          <a:lstStyle/>
          <a:p>
            <a:pPr algn="r" defTabSz="914400"/>
            <a:r>
              <a:rPr lang="en-US" altLang="en-US" sz="2900" spc="200" dirty="0">
                <a:solidFill>
                  <a:srgbClr val="FFFFFF"/>
                </a:solidFill>
              </a:rPr>
              <a:t>Questions/Feedback</a:t>
            </a:r>
            <a:br>
              <a:rPr lang="en-US" altLang="en-US" sz="2900" spc="200" dirty="0">
                <a:solidFill>
                  <a:srgbClr val="FFFFFF"/>
                </a:solidFill>
              </a:rPr>
            </a:br>
            <a:br>
              <a:rPr lang="en-US" altLang="en-US" sz="2900" spc="200" dirty="0">
                <a:solidFill>
                  <a:srgbClr val="FFFFFF"/>
                </a:solidFill>
              </a:rPr>
            </a:br>
            <a:endParaRPr lang="en-US" altLang="en-US" sz="2900" spc="200" dirty="0">
              <a:solidFill>
                <a:srgbClr val="FFFFFF"/>
              </a:solidFill>
            </a:endParaRPr>
          </a:p>
        </p:txBody>
      </p:sp>
      <p:cxnSp>
        <p:nvCxnSpPr>
          <p:cNvPr id="57390" name="Straight Connector 57375">
            <a:extLst>
              <a:ext uri="{FF2B5EF4-FFF2-40B4-BE49-F238E27FC236}">
                <a16:creationId xmlns:a16="http://schemas.microsoft.com/office/drawing/2014/main" id="{510A7AA4-B475-4C52-A69E-3BC7E824DF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009" y="3996720"/>
            <a:ext cx="29489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57391" name="Rectangle 57377">
            <a:extLst>
              <a:ext uri="{FF2B5EF4-FFF2-40B4-BE49-F238E27FC236}">
                <a16:creationId xmlns:a16="http://schemas.microsoft.com/office/drawing/2014/main" id="{4741B415-0928-45C4-B6C5-16E990816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68802" y="0"/>
            <a:ext cx="2072742" cy="399658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92" name="Rectangle 57379">
            <a:extLst>
              <a:ext uri="{FF2B5EF4-FFF2-40B4-BE49-F238E27FC236}">
                <a16:creationId xmlns:a16="http://schemas.microsoft.com/office/drawing/2014/main" id="{DFF11939-EE6F-40C8-BFAD-BBA8667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01411" y="3996580"/>
            <a:ext cx="2967392" cy="28614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93" name="Rectangle 57381">
            <a:extLst>
              <a:ext uri="{FF2B5EF4-FFF2-40B4-BE49-F238E27FC236}">
                <a16:creationId xmlns:a16="http://schemas.microsoft.com/office/drawing/2014/main" id="{94356B37-5C64-41E1-9616-42D4F70E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2710" y="4319714"/>
            <a:ext cx="2484792" cy="2150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a:xfrm>
            <a:off x="7222331" y="6470704"/>
            <a:ext cx="1035424" cy="274320"/>
          </a:xfrm>
        </p:spPr>
        <p:txBody>
          <a:bodyPr vert="horz" lIns="91440" tIns="45720" rIns="91440" bIns="45720" rtlCol="0" anchor="ctr">
            <a:normAutofit/>
          </a:bodyPr>
          <a:lstStyle/>
          <a:p>
            <a:pPr algn="r" defTabSz="457200">
              <a:spcAft>
                <a:spcPts val="600"/>
              </a:spcAft>
              <a:defRPr/>
            </a:pPr>
            <a:fld id="{AB8C1D9C-BB5F-4DDA-8273-4C5BC59FF56F}" type="datetime1">
              <a:rPr lang="en-US" smtClean="0"/>
              <a:pPr algn="r" defTabSz="457200">
                <a:spcAft>
                  <a:spcPts val="600"/>
                </a:spcAft>
                <a:defRPr/>
              </a:pPr>
              <a:t>8/13/2026</a:t>
            </a:fld>
            <a:endParaRPr lang="en-US" dirty="0"/>
          </a:p>
        </p:txBody>
      </p:sp>
      <p:sp>
        <p:nvSpPr>
          <p:cNvPr id="5" name="Slide Number Placeholder 4"/>
          <p:cNvSpPr>
            <a:spLocks noGrp="1"/>
          </p:cNvSpPr>
          <p:nvPr>
            <p:ph type="sldNum" sz="quarter" idx="12"/>
          </p:nvPr>
        </p:nvSpPr>
        <p:spPr>
          <a:xfrm>
            <a:off x="8308181" y="6470704"/>
            <a:ext cx="550069" cy="274320"/>
          </a:xfrm>
        </p:spPr>
        <p:txBody>
          <a:bodyPr vert="horz" lIns="91440" tIns="45720" rIns="91440" bIns="45720" rtlCol="0" anchor="ctr">
            <a:normAutofit/>
          </a:bodyPr>
          <a:lstStyle/>
          <a:p>
            <a:pPr defTabSz="457200">
              <a:spcAft>
                <a:spcPts val="600"/>
              </a:spcAft>
              <a:defRPr/>
            </a:pPr>
            <a:fld id="{DD6AC084-A18E-4723-9D71-6E6C25B11CAB}" type="slidenum">
              <a:rPr lang="en-US" smtClean="0"/>
              <a:pPr defTabSz="457200">
                <a:spcAft>
                  <a:spcPts val="600"/>
                </a:spcAft>
                <a:defRPr/>
              </a:pPr>
              <a:t>43</a:t>
            </a:fld>
            <a:endParaRPr lang="en-US"/>
          </a:p>
        </p:txBody>
      </p:sp>
      <p:pic>
        <p:nvPicPr>
          <p:cNvPr id="10" name="Picture 9" descr="Text&#10;&#10;Description automatically generated with medium confidence">
            <a:extLst>
              <a:ext uri="{FF2B5EF4-FFF2-40B4-BE49-F238E27FC236}">
                <a16:creationId xmlns:a16="http://schemas.microsoft.com/office/drawing/2014/main" id="{6D9076A8-614C-4033-885E-688F743F08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2465" y="1116148"/>
            <a:ext cx="1435785" cy="2150990"/>
          </a:xfrm>
          <a:prstGeom prst="rect">
            <a:avLst/>
          </a:prstGeom>
        </p:spPr>
      </p:pic>
      <p:pic>
        <p:nvPicPr>
          <p:cNvPr id="3" name="Picture 2">
            <a:extLst>
              <a:ext uri="{FF2B5EF4-FFF2-40B4-BE49-F238E27FC236}">
                <a16:creationId xmlns:a16="http://schemas.microsoft.com/office/drawing/2014/main" id="{AB449447-853D-8827-9190-761560C72A94}"/>
              </a:ext>
            </a:extLst>
          </p:cNvPr>
          <p:cNvPicPr>
            <a:picLocks noChangeAspect="1"/>
          </p:cNvPicPr>
          <p:nvPr/>
        </p:nvPicPr>
        <p:blipFill>
          <a:blip r:embed="rId4"/>
          <a:stretch>
            <a:fillRect/>
          </a:stretch>
        </p:blipFill>
        <p:spPr>
          <a:xfrm>
            <a:off x="4417089" y="1114424"/>
            <a:ext cx="2371725" cy="2343150"/>
          </a:xfrm>
          <a:prstGeom prst="rect">
            <a:avLst/>
          </a:prstGeom>
        </p:spPr>
      </p:pic>
      <p:sp>
        <p:nvSpPr>
          <p:cNvPr id="2" name="TextBox 1">
            <a:extLst>
              <a:ext uri="{FF2B5EF4-FFF2-40B4-BE49-F238E27FC236}">
                <a16:creationId xmlns:a16="http://schemas.microsoft.com/office/drawing/2014/main" id="{73050466-A97E-E332-B5AA-7935FAA4CA4D}"/>
              </a:ext>
            </a:extLst>
          </p:cNvPr>
          <p:cNvSpPr txBox="1"/>
          <p:nvPr/>
        </p:nvSpPr>
        <p:spPr>
          <a:xfrm>
            <a:off x="4409382" y="567928"/>
            <a:ext cx="2379431" cy="646331"/>
          </a:xfrm>
          <a:prstGeom prst="rect">
            <a:avLst/>
          </a:prstGeom>
          <a:noFill/>
        </p:spPr>
        <p:txBody>
          <a:bodyPr wrap="square" rtlCol="0">
            <a:spAutoFit/>
          </a:bodyPr>
          <a:lstStyle/>
          <a:p>
            <a:r>
              <a:rPr lang="en-GB"/>
              <a:t>Link to purchase book</a:t>
            </a:r>
            <a:endParaRPr lang="en-GB" dirty="0"/>
          </a:p>
        </p:txBody>
      </p:sp>
      <p:pic>
        <p:nvPicPr>
          <p:cNvPr id="7" name="Picture 6">
            <a:extLst>
              <a:ext uri="{FF2B5EF4-FFF2-40B4-BE49-F238E27FC236}">
                <a16:creationId xmlns:a16="http://schemas.microsoft.com/office/drawing/2014/main" id="{02E50663-726C-E558-EF5A-9C259797FF09}"/>
              </a:ext>
            </a:extLst>
          </p:cNvPr>
          <p:cNvPicPr>
            <a:picLocks noChangeAspect="1"/>
          </p:cNvPicPr>
          <p:nvPr/>
        </p:nvPicPr>
        <p:blipFill>
          <a:blip r:embed="rId5"/>
          <a:stretch>
            <a:fillRect/>
          </a:stretch>
        </p:blipFill>
        <p:spPr>
          <a:xfrm>
            <a:off x="507352" y="2425656"/>
            <a:ext cx="3371850" cy="3295650"/>
          </a:xfrm>
          <a:prstGeom prst="rect">
            <a:avLst/>
          </a:prstGeom>
        </p:spPr>
      </p:pic>
    </p:spTree>
    <p:extLst>
      <p:ext uri="{BB962C8B-B14F-4D97-AF65-F5344CB8AC3E}">
        <p14:creationId xmlns:p14="http://schemas.microsoft.com/office/powerpoint/2010/main" val="2400834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C51136FD-BBB2-4EB4-A240-3E21EECF7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EF90B1-23BB-4A00-8C26-4D3B5638633C}"/>
              </a:ext>
            </a:extLst>
          </p:cNvPr>
          <p:cNvSpPr>
            <a:spLocks noGrp="1"/>
          </p:cNvSpPr>
          <p:nvPr>
            <p:ph type="title"/>
          </p:nvPr>
        </p:nvSpPr>
        <p:spPr>
          <a:xfrm>
            <a:off x="768096" y="585216"/>
            <a:ext cx="2834314" cy="1499616"/>
          </a:xfrm>
        </p:spPr>
        <p:txBody>
          <a:bodyPr>
            <a:normAutofit/>
          </a:bodyPr>
          <a:lstStyle/>
          <a:p>
            <a:r>
              <a:rPr lang="en-GB" b="0" i="0">
                <a:solidFill>
                  <a:srgbClr val="FFFFFF"/>
                </a:solidFill>
                <a:effectLst/>
                <a:latin typeface="open sans" panose="020B0606030504020204" pitchFamily="34" charset="0"/>
              </a:rPr>
              <a:t>PART 1: Theory</a:t>
            </a:r>
          </a:p>
        </p:txBody>
      </p:sp>
      <p:cxnSp>
        <p:nvCxnSpPr>
          <p:cNvPr id="15" name="Straight Connector 11">
            <a:extLst>
              <a:ext uri="{FF2B5EF4-FFF2-40B4-BE49-F238E27FC236}">
                <a16:creationId xmlns:a16="http://schemas.microsoft.com/office/drawing/2014/main" id="{C6826B28-36B0-4CC1-8EC8-EF9B88B356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5C6580D-DEA5-4F2A-9C62-D107692D29DE}"/>
              </a:ext>
            </a:extLst>
          </p:cNvPr>
          <p:cNvSpPr>
            <a:spLocks noGrp="1"/>
          </p:cNvSpPr>
          <p:nvPr>
            <p:ph idx="1"/>
          </p:nvPr>
        </p:nvSpPr>
        <p:spPr>
          <a:xfrm>
            <a:off x="768096" y="2286000"/>
            <a:ext cx="2843784" cy="3931920"/>
          </a:xfrm>
        </p:spPr>
        <p:txBody>
          <a:bodyPr>
            <a:normAutofit/>
          </a:bodyPr>
          <a:lstStyle/>
          <a:p>
            <a:r>
              <a:rPr lang="en-GB" b="0" i="0">
                <a:solidFill>
                  <a:srgbClr val="FFFFFF"/>
                </a:solidFill>
                <a:effectLst/>
                <a:latin typeface="open sans" panose="020B0606030504020204" pitchFamily="34" charset="0"/>
              </a:rPr>
              <a:t>Chapter 2: Theoretical models</a:t>
            </a:r>
          </a:p>
          <a:p>
            <a:r>
              <a:rPr lang="en-GB" b="0" i="0">
                <a:solidFill>
                  <a:srgbClr val="FFFFFF"/>
                </a:solidFill>
                <a:effectLst/>
                <a:latin typeface="open sans" panose="020B0606030504020204" pitchFamily="34" charset="0"/>
              </a:rPr>
              <a:t>Chapter 3: Research into strategy instruction</a:t>
            </a:r>
          </a:p>
          <a:p>
            <a:r>
              <a:rPr lang="en-GB" b="0" i="0">
                <a:solidFill>
                  <a:srgbClr val="FFFFFF"/>
                </a:solidFill>
                <a:effectLst/>
                <a:latin typeface="open sans" panose="020B0606030504020204" pitchFamily="34" charset="0"/>
              </a:rPr>
              <a:t>Chapter 4: UK research</a:t>
            </a:r>
          </a:p>
          <a:p>
            <a:endParaRPr lang="en-GB">
              <a:solidFill>
                <a:srgbClr val="FFFFFF"/>
              </a:solidFill>
            </a:endParaRPr>
          </a:p>
        </p:txBody>
      </p:sp>
      <p:pic>
        <p:nvPicPr>
          <p:cNvPr id="5" name="Picture 4" descr="Woman reaching for book in library">
            <a:extLst>
              <a:ext uri="{FF2B5EF4-FFF2-40B4-BE49-F238E27FC236}">
                <a16:creationId xmlns:a16="http://schemas.microsoft.com/office/drawing/2014/main" id="{76348F95-4DB8-49D6-A7F8-D21CEF9E02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756" r="26276" b="1"/>
          <a:stretch/>
        </p:blipFill>
        <p:spPr>
          <a:xfrm>
            <a:off x="4572000" y="640080"/>
            <a:ext cx="4091940" cy="5577840"/>
          </a:xfrm>
          <a:prstGeom prst="rect">
            <a:avLst/>
          </a:prstGeom>
        </p:spPr>
      </p:pic>
    </p:spTree>
    <p:extLst>
      <p:ext uri="{BB962C8B-B14F-4D97-AF65-F5344CB8AC3E}">
        <p14:creationId xmlns:p14="http://schemas.microsoft.com/office/powerpoint/2010/main" val="324132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23F909F-75C2-4969-A7D5-77D5FDC20986}" type="datetime1">
              <a:rPr lang="en-GB" smtClean="0"/>
              <a:pPr>
                <a:defRPr/>
              </a:pPr>
              <a:t>13/08/2026</a:t>
            </a:fld>
            <a:endParaRPr lang="en-GB"/>
          </a:p>
        </p:txBody>
      </p:sp>
      <p:sp>
        <p:nvSpPr>
          <p:cNvPr id="3" name="Slide Number Placeholder 2"/>
          <p:cNvSpPr>
            <a:spLocks noGrp="1"/>
          </p:cNvSpPr>
          <p:nvPr>
            <p:ph type="sldNum" sz="quarter" idx="12"/>
          </p:nvPr>
        </p:nvSpPr>
        <p:spPr/>
        <p:txBody>
          <a:bodyPr/>
          <a:lstStyle/>
          <a:p>
            <a:pPr>
              <a:defRPr/>
            </a:pPr>
            <a:fld id="{231E17B2-992F-4D36-8BE4-71772061439D}" type="slidenum">
              <a:rPr lang="en-GB" smtClean="0"/>
              <a:pPr>
                <a:defRPr/>
              </a:pPr>
              <a:t>6</a:t>
            </a:fld>
            <a:endParaRPr lang="en-GB"/>
          </a:p>
        </p:txBody>
      </p:sp>
      <p:pic>
        <p:nvPicPr>
          <p:cNvPr id="4" name="Picture 3"/>
          <p:cNvPicPr>
            <a:picLocks noChangeAspect="1"/>
          </p:cNvPicPr>
          <p:nvPr/>
        </p:nvPicPr>
        <p:blipFill>
          <a:blip r:embed="rId3"/>
          <a:stretch>
            <a:fillRect/>
          </a:stretch>
        </p:blipFill>
        <p:spPr>
          <a:xfrm>
            <a:off x="899592" y="2132856"/>
            <a:ext cx="6686550" cy="3200400"/>
          </a:xfrm>
          <a:prstGeom prst="rect">
            <a:avLst/>
          </a:prstGeom>
        </p:spPr>
      </p:pic>
      <p:sp>
        <p:nvSpPr>
          <p:cNvPr id="5" name="Rectangle 4"/>
          <p:cNvSpPr/>
          <p:nvPr/>
        </p:nvSpPr>
        <p:spPr>
          <a:xfrm>
            <a:off x="2771800" y="548680"/>
            <a:ext cx="3954930"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The Reader</a:t>
            </a:r>
          </a:p>
        </p:txBody>
      </p:sp>
    </p:spTree>
    <p:extLst>
      <p:ext uri="{BB962C8B-B14F-4D97-AF65-F5344CB8AC3E}">
        <p14:creationId xmlns:p14="http://schemas.microsoft.com/office/powerpoint/2010/main" val="3661666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23F909F-75C2-4969-A7D5-77D5FDC20986}" type="datetime1">
              <a:rPr lang="en-GB" smtClean="0"/>
              <a:pPr>
                <a:defRPr/>
              </a:pPr>
              <a:t>13/08/2026</a:t>
            </a:fld>
            <a:endParaRPr lang="en-GB"/>
          </a:p>
        </p:txBody>
      </p:sp>
      <p:sp>
        <p:nvSpPr>
          <p:cNvPr id="3" name="Slide Number Placeholder 2"/>
          <p:cNvSpPr>
            <a:spLocks noGrp="1"/>
          </p:cNvSpPr>
          <p:nvPr>
            <p:ph type="sldNum" sz="quarter" idx="12"/>
          </p:nvPr>
        </p:nvSpPr>
        <p:spPr/>
        <p:txBody>
          <a:bodyPr/>
          <a:lstStyle/>
          <a:p>
            <a:pPr>
              <a:defRPr/>
            </a:pPr>
            <a:fld id="{231E17B2-992F-4D36-8BE4-71772061439D}" type="slidenum">
              <a:rPr lang="en-GB" smtClean="0"/>
              <a:pPr>
                <a:defRPr/>
              </a:pPr>
              <a:t>7</a:t>
            </a:fld>
            <a:endParaRPr lang="en-GB"/>
          </a:p>
        </p:txBody>
      </p:sp>
      <p:pic>
        <p:nvPicPr>
          <p:cNvPr id="4" name="Picture 3"/>
          <p:cNvPicPr>
            <a:picLocks noChangeAspect="1"/>
          </p:cNvPicPr>
          <p:nvPr/>
        </p:nvPicPr>
        <p:blipFill>
          <a:blip r:embed="rId3"/>
          <a:stretch>
            <a:fillRect/>
          </a:stretch>
        </p:blipFill>
        <p:spPr>
          <a:xfrm>
            <a:off x="1763688" y="1916832"/>
            <a:ext cx="5610200" cy="4200637"/>
          </a:xfrm>
          <a:prstGeom prst="rect">
            <a:avLst/>
          </a:prstGeom>
        </p:spPr>
      </p:pic>
      <p:sp>
        <p:nvSpPr>
          <p:cNvPr id="5" name="Rectangle 4"/>
          <p:cNvSpPr/>
          <p:nvPr/>
        </p:nvSpPr>
        <p:spPr>
          <a:xfrm>
            <a:off x="2302783" y="816885"/>
            <a:ext cx="4532011"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The mediator</a:t>
            </a:r>
          </a:p>
        </p:txBody>
      </p:sp>
    </p:spTree>
    <p:extLst>
      <p:ext uri="{BB962C8B-B14F-4D97-AF65-F5344CB8AC3E}">
        <p14:creationId xmlns:p14="http://schemas.microsoft.com/office/powerpoint/2010/main" val="66147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D12A5BA-B063-4B33-AB08-86CF7D23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07DFAF29-6BD8-4A93-A292-D6A8C6EFB5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1"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55F40173-F096-49CC-A730-A2DF1F04E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4"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06CEF0B-5733-482C-9868-4C57AF79D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75707" y="640080"/>
            <a:ext cx="3156492" cy="3034857"/>
          </a:xfrm>
          <a:prstGeom prst="rect">
            <a:avLst/>
          </a:prstGeom>
        </p:spPr>
        <p:txBody>
          <a:bodyPr vert="horz" lIns="91440" tIns="45720" rIns="91440" bIns="45720" rtlCol="0" anchor="b">
            <a:normAutofit/>
          </a:bodyPr>
          <a:lstStyle/>
          <a:p>
            <a:pPr algn="r">
              <a:lnSpc>
                <a:spcPct val="80000"/>
              </a:lnSpc>
              <a:spcAft>
                <a:spcPts val="600"/>
              </a:spcAft>
            </a:pPr>
            <a:r>
              <a:rPr lang="en-US" sz="3800" b="1" cap="all" spc="200">
                <a:ln w="22225">
                  <a:solidFill>
                    <a:srgbClr val="2683C6"/>
                  </a:solidFill>
                  <a:prstDash val="solid"/>
                </a:ln>
                <a:solidFill>
                  <a:srgbClr val="FFFFFF"/>
                </a:solidFill>
                <a:latin typeface="+mj-lt"/>
                <a:ea typeface="+mj-ea"/>
                <a:cs typeface="+mj-cs"/>
              </a:rPr>
              <a:t>The Learning Environment</a:t>
            </a:r>
          </a:p>
        </p:txBody>
      </p:sp>
      <p:cxnSp>
        <p:nvCxnSpPr>
          <p:cNvPr id="19" name="Straight Connector 18">
            <a:extLst>
              <a:ext uri="{FF2B5EF4-FFF2-40B4-BE49-F238E27FC236}">
                <a16:creationId xmlns:a16="http://schemas.microsoft.com/office/drawing/2014/main" id="{FC5D3B4D-9BAC-482B-A34B-01BB35CB53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009" y="3765314"/>
            <a:ext cx="2948940" cy="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4572000" y="1069486"/>
            <a:ext cx="4094602" cy="4720003"/>
          </a:xfrm>
          <a:prstGeom prst="rect">
            <a:avLst/>
          </a:prstGeom>
        </p:spPr>
      </p:pic>
      <p:sp>
        <p:nvSpPr>
          <p:cNvPr id="2" name="Date Placeholder 1"/>
          <p:cNvSpPr>
            <a:spLocks noGrp="1"/>
          </p:cNvSpPr>
          <p:nvPr>
            <p:ph type="dt" sz="half" idx="10"/>
          </p:nvPr>
        </p:nvSpPr>
        <p:spPr>
          <a:xfrm>
            <a:off x="768096" y="6470704"/>
            <a:ext cx="1615606" cy="274320"/>
          </a:xfrm>
        </p:spPr>
        <p:txBody>
          <a:bodyPr vert="horz" lIns="91440" tIns="45720" rIns="91440" bIns="45720" rtlCol="0" anchor="ctr">
            <a:normAutofit/>
          </a:bodyPr>
          <a:lstStyle/>
          <a:p>
            <a:pPr>
              <a:spcAft>
                <a:spcPts val="600"/>
              </a:spcAft>
              <a:defRPr/>
            </a:pPr>
            <a:fld id="{B23F909F-75C2-4969-A7D5-77D5FDC20986}" type="datetime1">
              <a:rPr lang="en-US" smtClean="0"/>
              <a:pPr>
                <a:spcAft>
                  <a:spcPts val="600"/>
                </a:spcAft>
                <a:defRPr/>
              </a:pPr>
              <a:t>8/13/2026</a:t>
            </a:fld>
            <a:endParaRPr lang="en-US"/>
          </a:p>
        </p:txBody>
      </p:sp>
      <p:sp>
        <p:nvSpPr>
          <p:cNvPr id="3" name="Slide Number Placeholder 2"/>
          <p:cNvSpPr>
            <a:spLocks noGrp="1"/>
          </p:cNvSpPr>
          <p:nvPr>
            <p:ph type="sldNum" sz="quarter" idx="12"/>
          </p:nvPr>
        </p:nvSpPr>
        <p:spPr>
          <a:xfrm>
            <a:off x="8128000" y="6470704"/>
            <a:ext cx="730250" cy="274320"/>
          </a:xfrm>
        </p:spPr>
        <p:txBody>
          <a:bodyPr vert="horz" lIns="91440" tIns="45720" rIns="91440" bIns="45720" rtlCol="0" anchor="ctr">
            <a:normAutofit/>
          </a:bodyPr>
          <a:lstStyle/>
          <a:p>
            <a:pPr>
              <a:spcAft>
                <a:spcPts val="600"/>
              </a:spcAft>
              <a:defRPr/>
            </a:pPr>
            <a:fld id="{231E17B2-992F-4D36-8BE4-71772061439D}" type="slidenum">
              <a:rPr lang="en-US" smtClean="0"/>
              <a:pPr>
                <a:spcAft>
                  <a:spcPts val="600"/>
                </a:spcAft>
                <a:defRPr/>
              </a:pPr>
              <a:t>8</a:t>
            </a:fld>
            <a:endParaRPr lang="en-US"/>
          </a:p>
        </p:txBody>
      </p:sp>
    </p:spTree>
    <p:extLst>
      <p:ext uri="{BB962C8B-B14F-4D97-AF65-F5344CB8AC3E}">
        <p14:creationId xmlns:p14="http://schemas.microsoft.com/office/powerpoint/2010/main" val="602613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Date Placeholder 21"/>
          <p:cNvSpPr>
            <a:spLocks noGrp="1"/>
          </p:cNvSpPr>
          <p:nvPr>
            <p:ph type="dt" sz="half" idx="10"/>
          </p:nvPr>
        </p:nvSpPr>
        <p:spPr/>
        <p:txBody>
          <a:bodyPr/>
          <a:lstStyle/>
          <a:p>
            <a:pPr>
              <a:defRPr/>
            </a:pPr>
            <a:fld id="{AA385B68-5BFF-4ED6-AF67-8B252A02FFC1}" type="datetime1">
              <a:rPr lang="en-GB"/>
              <a:pPr>
                <a:defRPr/>
              </a:pPr>
              <a:t>13/08/2026</a:t>
            </a:fld>
            <a:endParaRPr lang="en-GB"/>
          </a:p>
        </p:txBody>
      </p:sp>
      <p:sp>
        <p:nvSpPr>
          <p:cNvPr id="23" name="Slide Number Placeholder 22"/>
          <p:cNvSpPr>
            <a:spLocks noGrp="1"/>
          </p:cNvSpPr>
          <p:nvPr>
            <p:ph type="sldNum" sz="quarter" idx="12"/>
          </p:nvPr>
        </p:nvSpPr>
        <p:spPr/>
        <p:txBody>
          <a:bodyPr/>
          <a:lstStyle/>
          <a:p>
            <a:pPr>
              <a:defRPr/>
            </a:pPr>
            <a:fld id="{26912CEF-33B6-45CB-8631-1359CE5AA45B}" type="slidenum">
              <a:rPr lang="en-GB"/>
              <a:pPr>
                <a:defRPr/>
              </a:pPr>
              <a:t>9</a:t>
            </a:fld>
            <a:endParaRPr lang="en-GB"/>
          </a:p>
        </p:txBody>
      </p:sp>
      <p:sp>
        <p:nvSpPr>
          <p:cNvPr id="18434" name="Rectangle 2" descr="Blue tissue paper"/>
          <p:cNvSpPr>
            <a:spLocks noGrp="1" noChangeArrowheads="1"/>
          </p:cNvSpPr>
          <p:nvPr>
            <p:ph type="title" idx="4294967295"/>
          </p:nvPr>
        </p:nvSpPr>
        <p:spPr>
          <a:xfrm>
            <a:off x="2446338" y="260350"/>
            <a:ext cx="6697662" cy="936625"/>
          </a:xfrm>
          <a:solidFill>
            <a:schemeClr val="bg1"/>
          </a:solidFill>
        </p:spPr>
        <p:txBody>
          <a:bodyPr/>
          <a:lstStyle/>
          <a:p>
            <a:pPr eaLnBrk="1" hangingPunct="1"/>
            <a:r>
              <a:rPr lang="en-GB" sz="4000">
                <a:latin typeface="Century Gothic" pitchFamily="34" charset="0"/>
              </a:rPr>
              <a:t>The Learning Triangle</a:t>
            </a:r>
          </a:p>
        </p:txBody>
      </p:sp>
      <p:sp>
        <p:nvSpPr>
          <p:cNvPr id="18435" name="Rectangle 8"/>
          <p:cNvSpPr>
            <a:spLocks noChangeArrowheads="1"/>
          </p:cNvSpPr>
          <p:nvPr/>
        </p:nvSpPr>
        <p:spPr bwMode="auto">
          <a:xfrm>
            <a:off x="7236296" y="5516563"/>
            <a:ext cx="1656879" cy="574675"/>
          </a:xfrm>
          <a:prstGeom prst="rect">
            <a:avLst/>
          </a:prstGeom>
          <a:solidFill>
            <a:schemeClr val="folHlink"/>
          </a:solidFill>
          <a:ln w="9525">
            <a:solidFill>
              <a:schemeClr val="tx1"/>
            </a:solidFill>
            <a:miter lim="800000"/>
            <a:headEnd/>
            <a:tailEnd/>
          </a:ln>
        </p:spPr>
        <p:txBody>
          <a:bodyPr wrap="none" anchor="ctr"/>
          <a:lstStyle/>
          <a:p>
            <a:pPr algn="ctr"/>
            <a:r>
              <a:rPr lang="en-GB" sz="1200" b="1" dirty="0">
                <a:latin typeface="Century Gothic" pitchFamily="34" charset="0"/>
              </a:rPr>
              <a:t>Task/environment</a:t>
            </a:r>
          </a:p>
        </p:txBody>
      </p:sp>
      <p:sp>
        <p:nvSpPr>
          <p:cNvPr id="18436" name="Text Box 10"/>
          <p:cNvSpPr txBox="1">
            <a:spLocks noChangeArrowheads="1"/>
          </p:cNvSpPr>
          <p:nvPr/>
        </p:nvSpPr>
        <p:spPr bwMode="auto">
          <a:xfrm>
            <a:off x="3203575" y="5516563"/>
            <a:ext cx="3384550" cy="647700"/>
          </a:xfrm>
          <a:prstGeom prst="rect">
            <a:avLst/>
          </a:prstGeom>
          <a:noFill/>
          <a:ln w="9525">
            <a:noFill/>
            <a:miter lim="800000"/>
            <a:headEnd/>
            <a:tailEnd/>
          </a:ln>
        </p:spPr>
        <p:txBody>
          <a:bodyPr>
            <a:spAutoFit/>
          </a:bodyPr>
          <a:lstStyle/>
          <a:p>
            <a:r>
              <a:rPr lang="en-GB">
                <a:latin typeface="Century Gothic" pitchFamily="34" charset="0"/>
              </a:rPr>
              <a:t>Mediator analyses task </a:t>
            </a:r>
          </a:p>
          <a:p>
            <a:r>
              <a:rPr lang="en-GB">
                <a:latin typeface="Century Gothic" pitchFamily="34" charset="0"/>
              </a:rPr>
              <a:t>Task determines mediation</a:t>
            </a:r>
          </a:p>
        </p:txBody>
      </p:sp>
      <p:sp>
        <p:nvSpPr>
          <p:cNvPr id="18437" name="Line 11"/>
          <p:cNvSpPr>
            <a:spLocks noChangeShapeType="1"/>
          </p:cNvSpPr>
          <p:nvPr/>
        </p:nvSpPr>
        <p:spPr bwMode="auto">
          <a:xfrm flipV="1">
            <a:off x="3635375" y="1557338"/>
            <a:ext cx="215900" cy="287337"/>
          </a:xfrm>
          <a:prstGeom prst="line">
            <a:avLst/>
          </a:prstGeom>
          <a:noFill/>
          <a:ln w="9525">
            <a:solidFill>
              <a:schemeClr val="tx1"/>
            </a:solidFill>
            <a:round/>
            <a:headEnd/>
            <a:tailEnd type="triangle" w="med" len="med"/>
          </a:ln>
        </p:spPr>
        <p:txBody>
          <a:bodyPr/>
          <a:lstStyle/>
          <a:p>
            <a:endParaRPr lang="en-GB"/>
          </a:p>
        </p:txBody>
      </p:sp>
      <p:sp>
        <p:nvSpPr>
          <p:cNvPr id="18438" name="Line 12"/>
          <p:cNvSpPr>
            <a:spLocks noChangeShapeType="1"/>
          </p:cNvSpPr>
          <p:nvPr/>
        </p:nvSpPr>
        <p:spPr bwMode="auto">
          <a:xfrm flipH="1">
            <a:off x="1619250" y="4941888"/>
            <a:ext cx="215900" cy="431800"/>
          </a:xfrm>
          <a:prstGeom prst="line">
            <a:avLst/>
          </a:prstGeom>
          <a:noFill/>
          <a:ln w="22225">
            <a:solidFill>
              <a:schemeClr val="tx1"/>
            </a:solidFill>
            <a:round/>
            <a:headEnd/>
            <a:tailEnd type="triangle" w="med" len="med"/>
          </a:ln>
        </p:spPr>
        <p:txBody>
          <a:bodyPr/>
          <a:lstStyle/>
          <a:p>
            <a:endParaRPr lang="en-GB"/>
          </a:p>
        </p:txBody>
      </p:sp>
      <p:sp>
        <p:nvSpPr>
          <p:cNvPr id="18439" name="Text Box 13"/>
          <p:cNvSpPr txBox="1">
            <a:spLocks noChangeArrowheads="1"/>
          </p:cNvSpPr>
          <p:nvPr/>
        </p:nvSpPr>
        <p:spPr bwMode="auto">
          <a:xfrm rot="3123015">
            <a:off x="5172075" y="3152775"/>
            <a:ext cx="3814763" cy="646113"/>
          </a:xfrm>
          <a:prstGeom prst="rect">
            <a:avLst/>
          </a:prstGeom>
          <a:noFill/>
          <a:ln w="9525">
            <a:noFill/>
            <a:miter lim="800000"/>
            <a:headEnd/>
            <a:tailEnd/>
          </a:ln>
        </p:spPr>
        <p:txBody>
          <a:bodyPr>
            <a:spAutoFit/>
          </a:bodyPr>
          <a:lstStyle/>
          <a:p>
            <a:r>
              <a:rPr lang="en-GB">
                <a:latin typeface="Century Gothic" pitchFamily="34" charset="0"/>
              </a:rPr>
              <a:t>Learner brings cog. fn. to  task</a:t>
            </a:r>
          </a:p>
          <a:p>
            <a:r>
              <a:rPr lang="en-GB">
                <a:latin typeface="Century Gothic" pitchFamily="34" charset="0"/>
              </a:rPr>
              <a:t> Task requires cog fn. of  learner</a:t>
            </a:r>
          </a:p>
        </p:txBody>
      </p:sp>
      <p:sp>
        <p:nvSpPr>
          <p:cNvPr id="18440" name="Line 14"/>
          <p:cNvSpPr>
            <a:spLocks noChangeShapeType="1"/>
          </p:cNvSpPr>
          <p:nvPr/>
        </p:nvSpPr>
        <p:spPr bwMode="auto">
          <a:xfrm>
            <a:off x="8101013" y="5084763"/>
            <a:ext cx="215900" cy="287337"/>
          </a:xfrm>
          <a:prstGeom prst="line">
            <a:avLst/>
          </a:prstGeom>
          <a:noFill/>
          <a:ln w="9525">
            <a:solidFill>
              <a:schemeClr val="tx1"/>
            </a:solidFill>
            <a:round/>
            <a:headEnd/>
            <a:tailEnd type="triangle" w="med" len="med"/>
          </a:ln>
        </p:spPr>
        <p:txBody>
          <a:bodyPr/>
          <a:lstStyle/>
          <a:p>
            <a:endParaRPr lang="en-GB"/>
          </a:p>
        </p:txBody>
      </p:sp>
      <p:sp>
        <p:nvSpPr>
          <p:cNvPr id="18441" name="Line 15"/>
          <p:cNvSpPr>
            <a:spLocks noChangeShapeType="1"/>
          </p:cNvSpPr>
          <p:nvPr/>
        </p:nvSpPr>
        <p:spPr bwMode="auto">
          <a:xfrm flipH="1" flipV="1">
            <a:off x="5724525" y="1557338"/>
            <a:ext cx="217488" cy="288925"/>
          </a:xfrm>
          <a:prstGeom prst="line">
            <a:avLst/>
          </a:prstGeom>
          <a:noFill/>
          <a:ln w="9525">
            <a:solidFill>
              <a:schemeClr val="tx1"/>
            </a:solidFill>
            <a:round/>
            <a:headEnd/>
            <a:tailEnd type="triangle" w="med" len="med"/>
          </a:ln>
        </p:spPr>
        <p:txBody>
          <a:bodyPr/>
          <a:lstStyle/>
          <a:p>
            <a:endParaRPr lang="en-GB"/>
          </a:p>
        </p:txBody>
      </p:sp>
      <p:sp>
        <p:nvSpPr>
          <p:cNvPr id="18442" name="Text Box 16" descr="Blue tissue paper"/>
          <p:cNvSpPr txBox="1">
            <a:spLocks noChangeArrowheads="1"/>
          </p:cNvSpPr>
          <p:nvPr/>
        </p:nvSpPr>
        <p:spPr bwMode="auto">
          <a:xfrm rot="-3524718">
            <a:off x="1128713" y="2967038"/>
            <a:ext cx="3284537" cy="922337"/>
          </a:xfrm>
          <a:prstGeom prst="rect">
            <a:avLst/>
          </a:prstGeom>
          <a:solidFill>
            <a:schemeClr val="bg1"/>
          </a:solidFill>
          <a:ln w="9525">
            <a:noFill/>
            <a:miter lim="800000"/>
            <a:headEnd/>
            <a:tailEnd/>
          </a:ln>
        </p:spPr>
        <p:txBody>
          <a:bodyPr>
            <a:spAutoFit/>
          </a:bodyPr>
          <a:lstStyle/>
          <a:p>
            <a:r>
              <a:rPr lang="en-GB">
                <a:latin typeface="Century Gothic" pitchFamily="34" charset="0"/>
              </a:rPr>
              <a:t>Mediator analyses learner’s potential</a:t>
            </a:r>
          </a:p>
          <a:p>
            <a:r>
              <a:rPr lang="en-GB">
                <a:latin typeface="Century Gothic" pitchFamily="34" charset="0"/>
              </a:rPr>
              <a:t>Learner requires mediation</a:t>
            </a:r>
          </a:p>
        </p:txBody>
      </p:sp>
      <p:sp>
        <p:nvSpPr>
          <p:cNvPr id="18443" name="Line 17"/>
          <p:cNvSpPr>
            <a:spLocks noChangeShapeType="1"/>
          </p:cNvSpPr>
          <p:nvPr/>
        </p:nvSpPr>
        <p:spPr bwMode="auto">
          <a:xfrm>
            <a:off x="6588125" y="5805488"/>
            <a:ext cx="503238" cy="0"/>
          </a:xfrm>
          <a:prstGeom prst="line">
            <a:avLst/>
          </a:prstGeom>
          <a:noFill/>
          <a:ln w="9525">
            <a:solidFill>
              <a:schemeClr val="tx1"/>
            </a:solidFill>
            <a:round/>
            <a:headEnd/>
            <a:tailEnd type="triangle" w="med" len="med"/>
          </a:ln>
        </p:spPr>
        <p:txBody>
          <a:bodyPr/>
          <a:lstStyle/>
          <a:p>
            <a:endParaRPr lang="en-GB"/>
          </a:p>
        </p:txBody>
      </p:sp>
      <p:sp>
        <p:nvSpPr>
          <p:cNvPr id="18444" name="Line 18"/>
          <p:cNvSpPr>
            <a:spLocks noChangeShapeType="1"/>
          </p:cNvSpPr>
          <p:nvPr/>
        </p:nvSpPr>
        <p:spPr bwMode="auto">
          <a:xfrm flipH="1">
            <a:off x="2411413" y="5732463"/>
            <a:ext cx="576262" cy="0"/>
          </a:xfrm>
          <a:prstGeom prst="line">
            <a:avLst/>
          </a:prstGeom>
          <a:noFill/>
          <a:ln w="9525">
            <a:solidFill>
              <a:schemeClr val="tx1"/>
            </a:solidFill>
            <a:round/>
            <a:headEnd/>
            <a:tailEnd type="triangle" w="med" len="med"/>
          </a:ln>
        </p:spPr>
        <p:txBody>
          <a:bodyPr/>
          <a:lstStyle/>
          <a:p>
            <a:endParaRPr lang="en-GB"/>
          </a:p>
        </p:txBody>
      </p:sp>
      <p:sp>
        <p:nvSpPr>
          <p:cNvPr id="18445" name="Text Box 52"/>
          <p:cNvSpPr txBox="1">
            <a:spLocks noChangeArrowheads="1"/>
          </p:cNvSpPr>
          <p:nvPr/>
        </p:nvSpPr>
        <p:spPr bwMode="auto">
          <a:xfrm rot="-5400000">
            <a:off x="-1009650" y="3362326"/>
            <a:ext cx="2543175" cy="304800"/>
          </a:xfrm>
          <a:prstGeom prst="rect">
            <a:avLst/>
          </a:prstGeom>
          <a:noFill/>
          <a:ln w="9525">
            <a:noFill/>
            <a:miter lim="800000"/>
            <a:headEnd/>
            <a:tailEnd/>
          </a:ln>
        </p:spPr>
        <p:txBody>
          <a:bodyPr wrap="none">
            <a:spAutoFit/>
          </a:bodyPr>
          <a:lstStyle/>
          <a:p>
            <a:pPr eaLnBrk="0" hangingPunct="0"/>
            <a:r>
              <a:rPr lang="en-GB" sz="1400">
                <a:solidFill>
                  <a:srgbClr val="000066"/>
                </a:solidFill>
                <a:latin typeface="Calibri" pitchFamily="34" charset="0"/>
              </a:rPr>
              <a:t>©  Copyright: Ruth M Deutsch</a:t>
            </a:r>
          </a:p>
        </p:txBody>
      </p:sp>
      <p:sp>
        <p:nvSpPr>
          <p:cNvPr id="18446" name="Rectangle 6"/>
          <p:cNvSpPr>
            <a:spLocks noChangeArrowheads="1"/>
          </p:cNvSpPr>
          <p:nvPr/>
        </p:nvSpPr>
        <p:spPr bwMode="auto">
          <a:xfrm>
            <a:off x="684213" y="5589588"/>
            <a:ext cx="1511300" cy="576262"/>
          </a:xfrm>
          <a:prstGeom prst="rect">
            <a:avLst/>
          </a:prstGeom>
          <a:solidFill>
            <a:schemeClr val="accent2"/>
          </a:solidFill>
          <a:ln w="9525">
            <a:solidFill>
              <a:schemeClr val="tx1"/>
            </a:solidFill>
            <a:miter lim="800000"/>
            <a:headEnd/>
            <a:tailEnd/>
          </a:ln>
        </p:spPr>
        <p:txBody>
          <a:bodyPr wrap="none" anchor="ctr"/>
          <a:lstStyle/>
          <a:p>
            <a:pPr algn="ctr"/>
            <a:r>
              <a:rPr lang="en-US" sz="2400" b="1">
                <a:latin typeface="Century Gothic" pitchFamily="34" charset="0"/>
              </a:rPr>
              <a:t>Mediator</a:t>
            </a:r>
          </a:p>
        </p:txBody>
      </p:sp>
      <p:sp>
        <p:nvSpPr>
          <p:cNvPr id="18447" name="Rectangle 7"/>
          <p:cNvSpPr>
            <a:spLocks noChangeArrowheads="1"/>
          </p:cNvSpPr>
          <p:nvPr/>
        </p:nvSpPr>
        <p:spPr bwMode="auto">
          <a:xfrm>
            <a:off x="4140200" y="1196975"/>
            <a:ext cx="1377950" cy="576263"/>
          </a:xfrm>
          <a:prstGeom prst="rect">
            <a:avLst/>
          </a:prstGeom>
          <a:solidFill>
            <a:schemeClr val="hlink"/>
          </a:solidFill>
          <a:ln w="9525">
            <a:solidFill>
              <a:schemeClr val="tx1"/>
            </a:solidFill>
            <a:miter lim="800000"/>
            <a:headEnd/>
            <a:tailEnd/>
          </a:ln>
        </p:spPr>
        <p:txBody>
          <a:bodyPr wrap="none" anchor="ctr"/>
          <a:lstStyle/>
          <a:p>
            <a:pPr algn="ctr"/>
            <a:r>
              <a:rPr lang="en-GB" sz="2400" b="1" dirty="0">
                <a:latin typeface="Century Gothic" pitchFamily="34" charset="0"/>
              </a:rPr>
              <a:t>Reader</a:t>
            </a:r>
          </a:p>
        </p:txBody>
      </p:sp>
      <p:pic>
        <p:nvPicPr>
          <p:cNvPr id="18" name="Picture 17" descr="imagesCA7C3OWY.jpg"/>
          <p:cNvPicPr>
            <a:picLocks noChangeAspect="1"/>
          </p:cNvPicPr>
          <p:nvPr/>
        </p:nvPicPr>
        <p:blipFill>
          <a:blip r:embed="rId3" cstate="print"/>
          <a:stretch>
            <a:fillRect/>
          </a:stretch>
        </p:blipFill>
        <p:spPr>
          <a:xfrm>
            <a:off x="3779912" y="2996952"/>
            <a:ext cx="2343150" cy="1952625"/>
          </a:xfrm>
          <a:prstGeom prst="rect">
            <a:avLst/>
          </a:prstGeom>
        </p:spPr>
      </p:pic>
    </p:spTree>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290AAA161765045A77CD1AF1EAB8DD6" ma:contentTypeVersion="3" ma:contentTypeDescription="Create a new document." ma:contentTypeScope="" ma:versionID="5ac39301eaf5bf1ab4ffececd3ba944b">
  <xsd:schema xmlns:xsd="http://www.w3.org/2001/XMLSchema" xmlns:xs="http://www.w3.org/2001/XMLSchema" xmlns:p="http://schemas.microsoft.com/office/2006/metadata/properties" xmlns:ns2="164a6ff5-ec08-4f9c-a025-621fd1b1b249" targetNamespace="http://schemas.microsoft.com/office/2006/metadata/properties" ma:root="true" ma:fieldsID="ebf67c04802b5fbdb66e34ff9a7207ae" ns2:_="">
    <xsd:import namespace="164a6ff5-ec08-4f9c-a025-621fd1b1b24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4a6ff5-ec08-4f9c-a025-621fd1b1b2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690933-BA36-45BD-ABFD-13005D71B91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B10E56E-1570-4286-A33E-90D069330B74}">
  <ds:schemaRefs>
    <ds:schemaRef ds:uri="http://schemas.microsoft.com/sharepoint/v3/contenttype/forms"/>
  </ds:schemaRefs>
</ds:datastoreItem>
</file>

<file path=customXml/itemProps3.xml><?xml version="1.0" encoding="utf-8"?>
<ds:datastoreItem xmlns:ds="http://schemas.openxmlformats.org/officeDocument/2006/customXml" ds:itemID="{09ED776B-369C-4909-98F2-EE69E5EAC9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4a6ff5-ec08-4f9c-a025-621fd1b1b2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4462</TotalTime>
  <Words>7162</Words>
  <Application>Microsoft Office PowerPoint</Application>
  <PresentationFormat>On-screen Show (4:3)</PresentationFormat>
  <Paragraphs>469</Paragraphs>
  <Slides>43</Slides>
  <Notes>37</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43</vt:i4>
      </vt:variant>
    </vt:vector>
  </HeadingPairs>
  <TitlesOfParts>
    <vt:vector size="56" baseType="lpstr">
      <vt:lpstr>Arial</vt:lpstr>
      <vt:lpstr>Arial Black</vt:lpstr>
      <vt:lpstr>Calibri</vt:lpstr>
      <vt:lpstr>Century Gothic</vt:lpstr>
      <vt:lpstr>Helvetica</vt:lpstr>
      <vt:lpstr>New serif</vt:lpstr>
      <vt:lpstr>open sans</vt:lpstr>
      <vt:lpstr>Times New Roman</vt:lpstr>
      <vt:lpstr>Tw Cen MT</vt:lpstr>
      <vt:lpstr>Tw Cen MT Condensed</vt:lpstr>
      <vt:lpstr>Wingdings 3</vt:lpstr>
      <vt:lpstr>Office Theme</vt:lpstr>
      <vt:lpstr>Integral</vt:lpstr>
      <vt:lpstr>PowerPoint Presentation</vt:lpstr>
      <vt:lpstr>Programme for the session</vt:lpstr>
      <vt:lpstr>PowerPoint Presentation</vt:lpstr>
      <vt:lpstr>PowerPoint Presentation</vt:lpstr>
      <vt:lpstr>PART 1: Theory</vt:lpstr>
      <vt:lpstr>PowerPoint Presentation</vt:lpstr>
      <vt:lpstr>PowerPoint Presentation</vt:lpstr>
      <vt:lpstr>PowerPoint Presentation</vt:lpstr>
      <vt:lpstr>The Learning Triangle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Reading habits…..</vt:lpstr>
      <vt:lpstr>Intervention Teacher feedback</vt:lpstr>
      <vt:lpstr>Comparison with other approaches….</vt:lpstr>
      <vt:lpstr>PART 2: Practice and pedagogy </vt:lpstr>
      <vt:lpstr>The 6 core components... </vt:lpstr>
      <vt:lpstr>Gradual release of responsibility</vt:lpstr>
      <vt:lpstr>Lets find your strengths</vt:lpstr>
      <vt:lpstr>PowerPoint Presentation</vt:lpstr>
      <vt:lpstr>PowerPoint Presentation</vt:lpstr>
      <vt:lpstr>PowerPoint Presentation</vt:lpstr>
      <vt:lpstr>PowerPoint Presentation</vt:lpstr>
      <vt:lpstr>PowerPoint Presentation</vt:lpstr>
      <vt:lpstr>PowerPoint Presentation</vt:lpstr>
      <vt:lpstr>Corridor stop </vt:lpstr>
      <vt:lpstr>Some metacogntive skills </vt:lpstr>
      <vt:lpstr>PowerPoint Presentation</vt:lpstr>
      <vt:lpstr>PowerPoint Presentation</vt:lpstr>
      <vt:lpstr>Corridor stop </vt:lpstr>
      <vt:lpstr>Simple things you can do right away</vt:lpstr>
      <vt:lpstr>Simple things I can do right away</vt:lpstr>
      <vt:lpstr>Please complete My evaluation</vt:lpstr>
      <vt:lpstr>PART 3: Implementation at the whole school or authority level</vt:lpstr>
      <vt:lpstr>Questions/Feedback  </vt:lpstr>
    </vt:vector>
  </TitlesOfParts>
  <Company>Midlothian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finlayc1</dc:creator>
  <cp:lastModifiedBy>Scott Chalmers</cp:lastModifiedBy>
  <cp:revision>363</cp:revision>
  <cp:lastPrinted>2017-04-03T13:54:11Z</cp:lastPrinted>
  <dcterms:created xsi:type="dcterms:W3CDTF">2013-09-12T13:33:45Z</dcterms:created>
  <dcterms:modified xsi:type="dcterms:W3CDTF">2026-08-13T15:49:32Z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d63e432-7a5b-4534-ada9-2e736aca8ba4_Enabled">
    <vt:lpwstr>true</vt:lpwstr>
  </property>
  <property fmtid="{D5CDD505-2E9C-101B-9397-08002B2CF9AE}" pid="3" name="MSIP_Label_ed63e432-7a5b-4534-ada9-2e736aca8ba4_SetDate">
    <vt:lpwstr>2024-03-13T10:33:31Z</vt:lpwstr>
  </property>
  <property fmtid="{D5CDD505-2E9C-101B-9397-08002B2CF9AE}" pid="4" name="MSIP_Label_ed63e432-7a5b-4534-ada9-2e736aca8ba4_Method">
    <vt:lpwstr>Privileged</vt:lpwstr>
  </property>
  <property fmtid="{D5CDD505-2E9C-101B-9397-08002B2CF9AE}" pid="5" name="MSIP_Label_ed63e432-7a5b-4534-ada9-2e736aca8ba4_Name">
    <vt:lpwstr>Official</vt:lpwstr>
  </property>
  <property fmtid="{D5CDD505-2E9C-101B-9397-08002B2CF9AE}" pid="6" name="MSIP_Label_ed63e432-7a5b-4534-ada9-2e736aca8ba4_SiteId">
    <vt:lpwstr>5eee4d58-f197-4ad7-9e39-ebd0d2463660</vt:lpwstr>
  </property>
  <property fmtid="{D5CDD505-2E9C-101B-9397-08002B2CF9AE}" pid="7" name="MSIP_Label_ed63e432-7a5b-4534-ada9-2e736aca8ba4_ActionId">
    <vt:lpwstr>276fd904-6dab-430e-a7ae-43bb8b48f079</vt:lpwstr>
  </property>
  <property fmtid="{D5CDD505-2E9C-101B-9397-08002B2CF9AE}" pid="8" name="MSIP_Label_ed63e432-7a5b-4534-ada9-2e736aca8ba4_ContentBits">
    <vt:lpwstr>1</vt:lpwstr>
  </property>
  <property fmtid="{D5CDD505-2E9C-101B-9397-08002B2CF9AE}" pid="9" name="ClassificationContentMarkingHeaderLocations">
    <vt:lpwstr>Office Theme:3\Integral:9</vt:lpwstr>
  </property>
  <property fmtid="{D5CDD505-2E9C-101B-9397-08002B2CF9AE}" pid="10" name="ClassificationContentMarkingHeaderText">
    <vt:lpwstr>Classification : Official</vt:lpwstr>
  </property>
  <property fmtid="{D5CDD505-2E9C-101B-9397-08002B2CF9AE}" pid="11" name="ContentTypeId">
    <vt:lpwstr>0x0101009290AAA161765045A77CD1AF1EAB8DD6</vt:lpwstr>
  </property>
</Properties>
</file>