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0" r:id="rId4"/>
  </p:sldMasterIdLst>
  <p:notesMasterIdLst>
    <p:notesMasterId r:id="rId21"/>
  </p:notesMasterIdLst>
  <p:handoutMasterIdLst>
    <p:handoutMasterId r:id="rId22"/>
  </p:handoutMasterIdLst>
  <p:sldIdLst>
    <p:sldId id="311" r:id="rId5"/>
    <p:sldId id="288" r:id="rId6"/>
    <p:sldId id="358" r:id="rId7"/>
    <p:sldId id="359" r:id="rId8"/>
    <p:sldId id="363" r:id="rId9"/>
    <p:sldId id="360" r:id="rId10"/>
    <p:sldId id="353" r:id="rId11"/>
    <p:sldId id="354" r:id="rId12"/>
    <p:sldId id="364" r:id="rId13"/>
    <p:sldId id="355" r:id="rId14"/>
    <p:sldId id="330" r:id="rId15"/>
    <p:sldId id="362" r:id="rId16"/>
    <p:sldId id="339" r:id="rId17"/>
    <p:sldId id="357" r:id="rId18"/>
    <p:sldId id="334" r:id="rId19"/>
    <p:sldId id="356" r:id="rId20"/>
  </p:sldIdLst>
  <p:sldSz cx="9144000" cy="6858000" type="screen4x3"/>
  <p:notesSz cx="6669088" cy="98679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05" autoAdjust="0"/>
    <p:restoredTop sz="86813" autoAdjust="0"/>
  </p:normalViewPr>
  <p:slideViewPr>
    <p:cSldViewPr snapToGrid="0" snapToObjects="1">
      <p:cViewPr varScale="1">
        <p:scale>
          <a:sx n="67" d="100"/>
          <a:sy n="67" d="100"/>
        </p:scale>
        <p:origin x="1228" y="4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241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12E2A2-9493-4658-8037-30A8A0E8BC95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6A5E701-A64A-402A-BA8B-1AE67160B0EB}">
      <dgm:prSet phldrT="[Text]"/>
      <dgm:spPr>
        <a:xfrm>
          <a:off x="1270491" y="704388"/>
          <a:ext cx="1754792" cy="1754792"/>
        </a:xfrm>
        <a:prstGeom prst="ellipse">
          <a:avLst/>
        </a:prstGeom>
        <a:solidFill>
          <a:srgbClr val="4F81BD">
            <a:alpha val="5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algn="ctr"/>
          <a:r>
            <a:rPr lang="en-US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Collaborative Practitioner Enquiry</a:t>
          </a:r>
        </a:p>
      </dgm:t>
    </dgm:pt>
    <dgm:pt modelId="{244C446D-392F-4255-B6B1-6DE042626386}" type="parTrans" cxnId="{278CDE30-EE41-4285-95A2-A02CD2AAED93}">
      <dgm:prSet/>
      <dgm:spPr/>
      <dgm:t>
        <a:bodyPr/>
        <a:lstStyle/>
        <a:p>
          <a:pPr algn="ctr"/>
          <a:endParaRPr lang="en-US"/>
        </a:p>
      </dgm:t>
    </dgm:pt>
    <dgm:pt modelId="{93AC5306-14A8-4902-B836-CCC9C8533ADA}" type="sibTrans" cxnId="{278CDE30-EE41-4285-95A2-A02CD2AAED93}">
      <dgm:prSet/>
      <dgm:spPr/>
      <dgm:t>
        <a:bodyPr/>
        <a:lstStyle/>
        <a:p>
          <a:pPr algn="ctr"/>
          <a:endParaRPr lang="en-US"/>
        </a:p>
      </dgm:t>
    </dgm:pt>
    <dgm:pt modelId="{5BD1AA3C-60CA-4DD0-8CF4-49F7588EC0A8}">
      <dgm:prSet phldrT="[Text]"/>
      <dgm:spPr>
        <a:xfrm>
          <a:off x="1709189" y="313"/>
          <a:ext cx="877396" cy="877396"/>
        </a:xfrm>
        <a:prstGeom prst="ellipse">
          <a:avLst/>
        </a:prstGeom>
        <a:solidFill>
          <a:srgbClr val="4F81BD">
            <a:alpha val="5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algn="ctr"/>
          <a:r>
            <a:rPr lang="en-US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Evaluate what worked</a:t>
          </a:r>
        </a:p>
      </dgm:t>
    </dgm:pt>
    <dgm:pt modelId="{4FA794A3-2E54-4620-A8E9-72E53DA9604C}" type="parTrans" cxnId="{3C03ABC9-B9FA-460F-9B9D-C13D26D4D685}">
      <dgm:prSet/>
      <dgm:spPr/>
      <dgm:t>
        <a:bodyPr/>
        <a:lstStyle/>
        <a:p>
          <a:pPr algn="ctr"/>
          <a:endParaRPr lang="en-US"/>
        </a:p>
      </dgm:t>
    </dgm:pt>
    <dgm:pt modelId="{4DDAD14A-6A4C-4BA8-AB8A-85336E8CFEB3}" type="sibTrans" cxnId="{3C03ABC9-B9FA-460F-9B9D-C13D26D4D685}">
      <dgm:prSet/>
      <dgm:spPr/>
      <dgm:t>
        <a:bodyPr/>
        <a:lstStyle/>
        <a:p>
          <a:pPr algn="ctr"/>
          <a:endParaRPr lang="en-US"/>
        </a:p>
      </dgm:t>
    </dgm:pt>
    <dgm:pt modelId="{277FD86E-B625-427C-AFBD-452A8CB52602}">
      <dgm:prSet phldrT="[Text]"/>
      <dgm:spPr>
        <a:xfrm>
          <a:off x="2851962" y="1143086"/>
          <a:ext cx="877396" cy="877396"/>
        </a:xfrm>
        <a:prstGeom prst="ellipse">
          <a:avLst/>
        </a:prstGeom>
        <a:solidFill>
          <a:srgbClr val="4F81BD">
            <a:alpha val="5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algn="ctr"/>
          <a:r>
            <a:rPr lang="en-US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Identify the issue or area of change</a:t>
          </a:r>
        </a:p>
      </dgm:t>
    </dgm:pt>
    <dgm:pt modelId="{C9594B46-D1EB-4BEA-80C2-0CAB1E7F1A7A}" type="parTrans" cxnId="{945997EB-5C98-4CEC-B1F0-798140293919}">
      <dgm:prSet/>
      <dgm:spPr/>
      <dgm:t>
        <a:bodyPr/>
        <a:lstStyle/>
        <a:p>
          <a:pPr algn="ctr"/>
          <a:endParaRPr lang="en-US"/>
        </a:p>
      </dgm:t>
    </dgm:pt>
    <dgm:pt modelId="{CF5D7B67-0ADD-4135-9120-AFEBC5901514}" type="sibTrans" cxnId="{945997EB-5C98-4CEC-B1F0-798140293919}">
      <dgm:prSet/>
      <dgm:spPr/>
      <dgm:t>
        <a:bodyPr/>
        <a:lstStyle/>
        <a:p>
          <a:pPr algn="ctr"/>
          <a:endParaRPr lang="en-US"/>
        </a:p>
      </dgm:t>
    </dgm:pt>
    <dgm:pt modelId="{587E7FB2-FE46-4912-A13A-66F717347D7C}">
      <dgm:prSet phldrT="[Text]"/>
      <dgm:spPr>
        <a:xfrm>
          <a:off x="1709189" y="2285860"/>
          <a:ext cx="877396" cy="877396"/>
        </a:xfrm>
        <a:prstGeom prst="ellipse">
          <a:avLst/>
        </a:prstGeom>
        <a:solidFill>
          <a:srgbClr val="4F81BD">
            <a:alpha val="5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algn="ctr"/>
          <a:r>
            <a:rPr lang="en-US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Identify possible solutions</a:t>
          </a:r>
        </a:p>
      </dgm:t>
    </dgm:pt>
    <dgm:pt modelId="{88B0A1CC-BC68-479A-9323-CF4CEA768750}" type="parTrans" cxnId="{F11C8C6D-A8AE-4E37-A4BC-34CA619330A9}">
      <dgm:prSet/>
      <dgm:spPr/>
      <dgm:t>
        <a:bodyPr/>
        <a:lstStyle/>
        <a:p>
          <a:pPr algn="ctr"/>
          <a:endParaRPr lang="en-US"/>
        </a:p>
      </dgm:t>
    </dgm:pt>
    <dgm:pt modelId="{EDA9BE48-80C3-4D96-8FA1-89DBE0DEA9EC}" type="sibTrans" cxnId="{F11C8C6D-A8AE-4E37-A4BC-34CA619330A9}">
      <dgm:prSet/>
      <dgm:spPr/>
      <dgm:t>
        <a:bodyPr/>
        <a:lstStyle/>
        <a:p>
          <a:pPr algn="ctr"/>
          <a:endParaRPr lang="en-US"/>
        </a:p>
      </dgm:t>
    </dgm:pt>
    <dgm:pt modelId="{DEE8ABA3-16A0-4AF7-83F3-F622A2860374}">
      <dgm:prSet phldrT="[Text]"/>
      <dgm:spPr>
        <a:xfrm>
          <a:off x="566415" y="1143086"/>
          <a:ext cx="877396" cy="877396"/>
        </a:xfrm>
        <a:prstGeom prst="ellipse">
          <a:avLst/>
        </a:prstGeom>
        <a:solidFill>
          <a:srgbClr val="4F81BD">
            <a:alpha val="5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algn="ctr"/>
          <a:r>
            <a:rPr lang="en-US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Introduce new practice or change</a:t>
          </a:r>
        </a:p>
      </dgm:t>
    </dgm:pt>
    <dgm:pt modelId="{83267590-3E6F-4F09-8F00-9AB3181A75F0}" type="parTrans" cxnId="{120EA1BF-D1FE-4A8F-8A38-A5F3F0E13E51}">
      <dgm:prSet/>
      <dgm:spPr/>
      <dgm:t>
        <a:bodyPr/>
        <a:lstStyle/>
        <a:p>
          <a:pPr algn="ctr"/>
          <a:endParaRPr lang="en-US"/>
        </a:p>
      </dgm:t>
    </dgm:pt>
    <dgm:pt modelId="{949F7438-2190-470B-A48C-63EEDFEB121E}" type="sibTrans" cxnId="{120EA1BF-D1FE-4A8F-8A38-A5F3F0E13E51}">
      <dgm:prSet/>
      <dgm:spPr/>
      <dgm:t>
        <a:bodyPr/>
        <a:lstStyle/>
        <a:p>
          <a:pPr algn="ctr"/>
          <a:endParaRPr lang="en-US"/>
        </a:p>
      </dgm:t>
    </dgm:pt>
    <dgm:pt modelId="{9CBE5C41-DED4-4987-ABC4-10253A9AB4B6}" type="pres">
      <dgm:prSet presAssocID="{2312E2A2-9493-4658-8037-30A8A0E8BC95}" presName="composite" presStyleCnt="0">
        <dgm:presLayoutVars>
          <dgm:chMax val="1"/>
          <dgm:dir/>
          <dgm:resizeHandles val="exact"/>
        </dgm:presLayoutVars>
      </dgm:prSet>
      <dgm:spPr/>
    </dgm:pt>
    <dgm:pt modelId="{2C0A8A42-4F66-4B58-8237-8703A878FA40}" type="pres">
      <dgm:prSet presAssocID="{2312E2A2-9493-4658-8037-30A8A0E8BC95}" presName="radial" presStyleCnt="0">
        <dgm:presLayoutVars>
          <dgm:animLvl val="ctr"/>
        </dgm:presLayoutVars>
      </dgm:prSet>
      <dgm:spPr/>
    </dgm:pt>
    <dgm:pt modelId="{DD9031AA-6FD4-4B89-92CB-E7864325F4ED}" type="pres">
      <dgm:prSet presAssocID="{06A5E701-A64A-402A-BA8B-1AE67160B0EB}" presName="centerShape" presStyleLbl="vennNode1" presStyleIdx="0" presStyleCnt="5"/>
      <dgm:spPr/>
    </dgm:pt>
    <dgm:pt modelId="{77EF125E-8A8D-4DC3-AF74-4F8C7B0A127A}" type="pres">
      <dgm:prSet presAssocID="{5BD1AA3C-60CA-4DD0-8CF4-49F7588EC0A8}" presName="node" presStyleLbl="vennNode1" presStyleIdx="1" presStyleCnt="5">
        <dgm:presLayoutVars>
          <dgm:bulletEnabled val="1"/>
        </dgm:presLayoutVars>
      </dgm:prSet>
      <dgm:spPr/>
    </dgm:pt>
    <dgm:pt modelId="{87F93341-C505-4FD4-87A9-6820685CA4B4}" type="pres">
      <dgm:prSet presAssocID="{277FD86E-B625-427C-AFBD-452A8CB52602}" presName="node" presStyleLbl="vennNode1" presStyleIdx="2" presStyleCnt="5">
        <dgm:presLayoutVars>
          <dgm:bulletEnabled val="1"/>
        </dgm:presLayoutVars>
      </dgm:prSet>
      <dgm:spPr/>
    </dgm:pt>
    <dgm:pt modelId="{E10C25CF-6AEB-486A-BE7A-D6189F193B9A}" type="pres">
      <dgm:prSet presAssocID="{587E7FB2-FE46-4912-A13A-66F717347D7C}" presName="node" presStyleLbl="vennNode1" presStyleIdx="3" presStyleCnt="5">
        <dgm:presLayoutVars>
          <dgm:bulletEnabled val="1"/>
        </dgm:presLayoutVars>
      </dgm:prSet>
      <dgm:spPr/>
    </dgm:pt>
    <dgm:pt modelId="{2A54AF6B-8E2E-4092-BD09-D68E41481E0A}" type="pres">
      <dgm:prSet presAssocID="{DEE8ABA3-16A0-4AF7-83F3-F622A2860374}" presName="node" presStyleLbl="vennNode1" presStyleIdx="4" presStyleCnt="5">
        <dgm:presLayoutVars>
          <dgm:bulletEnabled val="1"/>
        </dgm:presLayoutVars>
      </dgm:prSet>
      <dgm:spPr/>
    </dgm:pt>
  </dgm:ptLst>
  <dgm:cxnLst>
    <dgm:cxn modelId="{278CDE30-EE41-4285-95A2-A02CD2AAED93}" srcId="{2312E2A2-9493-4658-8037-30A8A0E8BC95}" destId="{06A5E701-A64A-402A-BA8B-1AE67160B0EB}" srcOrd="0" destOrd="0" parTransId="{244C446D-392F-4255-B6B1-6DE042626386}" sibTransId="{93AC5306-14A8-4902-B836-CCC9C8533ADA}"/>
    <dgm:cxn modelId="{DDF8B844-7182-4279-9570-51C2DF17D422}" type="presOf" srcId="{DEE8ABA3-16A0-4AF7-83F3-F622A2860374}" destId="{2A54AF6B-8E2E-4092-BD09-D68E41481E0A}" srcOrd="0" destOrd="0" presId="urn:microsoft.com/office/officeart/2005/8/layout/radial3"/>
    <dgm:cxn modelId="{F11C8C6D-A8AE-4E37-A4BC-34CA619330A9}" srcId="{06A5E701-A64A-402A-BA8B-1AE67160B0EB}" destId="{587E7FB2-FE46-4912-A13A-66F717347D7C}" srcOrd="2" destOrd="0" parTransId="{88B0A1CC-BC68-479A-9323-CF4CEA768750}" sibTransId="{EDA9BE48-80C3-4D96-8FA1-89DBE0DEA9EC}"/>
    <dgm:cxn modelId="{B63E8171-5422-47D8-81C6-2C14876FC934}" type="presOf" srcId="{5BD1AA3C-60CA-4DD0-8CF4-49F7588EC0A8}" destId="{77EF125E-8A8D-4DC3-AF74-4F8C7B0A127A}" srcOrd="0" destOrd="0" presId="urn:microsoft.com/office/officeart/2005/8/layout/radial3"/>
    <dgm:cxn modelId="{C05D0352-EF3B-4585-BAF9-8D5479A225A0}" type="presOf" srcId="{06A5E701-A64A-402A-BA8B-1AE67160B0EB}" destId="{DD9031AA-6FD4-4B89-92CB-E7864325F4ED}" srcOrd="0" destOrd="0" presId="urn:microsoft.com/office/officeart/2005/8/layout/radial3"/>
    <dgm:cxn modelId="{E1F3E393-9F1E-49F8-A35A-52885440501C}" type="presOf" srcId="{587E7FB2-FE46-4912-A13A-66F717347D7C}" destId="{E10C25CF-6AEB-486A-BE7A-D6189F193B9A}" srcOrd="0" destOrd="0" presId="urn:microsoft.com/office/officeart/2005/8/layout/radial3"/>
    <dgm:cxn modelId="{2CBCF4A2-928D-4AB4-8EB9-CB19EF46D25C}" type="presOf" srcId="{2312E2A2-9493-4658-8037-30A8A0E8BC95}" destId="{9CBE5C41-DED4-4987-ABC4-10253A9AB4B6}" srcOrd="0" destOrd="0" presId="urn:microsoft.com/office/officeart/2005/8/layout/radial3"/>
    <dgm:cxn modelId="{120EA1BF-D1FE-4A8F-8A38-A5F3F0E13E51}" srcId="{06A5E701-A64A-402A-BA8B-1AE67160B0EB}" destId="{DEE8ABA3-16A0-4AF7-83F3-F622A2860374}" srcOrd="3" destOrd="0" parTransId="{83267590-3E6F-4F09-8F00-9AB3181A75F0}" sibTransId="{949F7438-2190-470B-A48C-63EEDFEB121E}"/>
    <dgm:cxn modelId="{3C03ABC9-B9FA-460F-9B9D-C13D26D4D685}" srcId="{06A5E701-A64A-402A-BA8B-1AE67160B0EB}" destId="{5BD1AA3C-60CA-4DD0-8CF4-49F7588EC0A8}" srcOrd="0" destOrd="0" parTransId="{4FA794A3-2E54-4620-A8E9-72E53DA9604C}" sibTransId="{4DDAD14A-6A4C-4BA8-AB8A-85336E8CFEB3}"/>
    <dgm:cxn modelId="{8A80DDD5-6F83-4616-BA8B-344AC6F7273C}" type="presOf" srcId="{277FD86E-B625-427C-AFBD-452A8CB52602}" destId="{87F93341-C505-4FD4-87A9-6820685CA4B4}" srcOrd="0" destOrd="0" presId="urn:microsoft.com/office/officeart/2005/8/layout/radial3"/>
    <dgm:cxn modelId="{945997EB-5C98-4CEC-B1F0-798140293919}" srcId="{06A5E701-A64A-402A-BA8B-1AE67160B0EB}" destId="{277FD86E-B625-427C-AFBD-452A8CB52602}" srcOrd="1" destOrd="0" parTransId="{C9594B46-D1EB-4BEA-80C2-0CAB1E7F1A7A}" sibTransId="{CF5D7B67-0ADD-4135-9120-AFEBC5901514}"/>
    <dgm:cxn modelId="{124D2B80-376E-4310-98B2-6743CBC687E4}" type="presParOf" srcId="{9CBE5C41-DED4-4987-ABC4-10253A9AB4B6}" destId="{2C0A8A42-4F66-4B58-8237-8703A878FA40}" srcOrd="0" destOrd="0" presId="urn:microsoft.com/office/officeart/2005/8/layout/radial3"/>
    <dgm:cxn modelId="{1614A991-1C32-4FEA-A512-8C4B3F2E720B}" type="presParOf" srcId="{2C0A8A42-4F66-4B58-8237-8703A878FA40}" destId="{DD9031AA-6FD4-4B89-92CB-E7864325F4ED}" srcOrd="0" destOrd="0" presId="urn:microsoft.com/office/officeart/2005/8/layout/radial3"/>
    <dgm:cxn modelId="{CF6C860A-7654-48BC-A254-B7C7AD0D7E72}" type="presParOf" srcId="{2C0A8A42-4F66-4B58-8237-8703A878FA40}" destId="{77EF125E-8A8D-4DC3-AF74-4F8C7B0A127A}" srcOrd="1" destOrd="0" presId="urn:microsoft.com/office/officeart/2005/8/layout/radial3"/>
    <dgm:cxn modelId="{3E7D85B6-ED7C-41D0-9A36-9E6C441DE701}" type="presParOf" srcId="{2C0A8A42-4F66-4B58-8237-8703A878FA40}" destId="{87F93341-C505-4FD4-87A9-6820685CA4B4}" srcOrd="2" destOrd="0" presId="urn:microsoft.com/office/officeart/2005/8/layout/radial3"/>
    <dgm:cxn modelId="{8290C6C9-7314-495E-9992-1779452B4F2B}" type="presParOf" srcId="{2C0A8A42-4F66-4B58-8237-8703A878FA40}" destId="{E10C25CF-6AEB-486A-BE7A-D6189F193B9A}" srcOrd="3" destOrd="0" presId="urn:microsoft.com/office/officeart/2005/8/layout/radial3"/>
    <dgm:cxn modelId="{C5D6B85E-E300-4C25-9DAD-9D7A8CC54720}" type="presParOf" srcId="{2C0A8A42-4F66-4B58-8237-8703A878FA40}" destId="{2A54AF6B-8E2E-4092-BD09-D68E41481E0A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9031AA-6FD4-4B89-92CB-E7864325F4ED}">
      <dsp:nvSpPr>
        <dsp:cNvPr id="0" name=""/>
        <dsp:cNvSpPr/>
      </dsp:nvSpPr>
      <dsp:spPr>
        <a:xfrm>
          <a:off x="2897417" y="977335"/>
          <a:ext cx="2434765" cy="2434765"/>
        </a:xfrm>
        <a:prstGeom prst="ellipse">
          <a:avLst/>
        </a:prstGeom>
        <a:solidFill>
          <a:srgbClr val="4F81BD">
            <a:alpha val="5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Collaborative Practitioner Enquiry</a:t>
          </a:r>
        </a:p>
      </dsp:txBody>
      <dsp:txXfrm>
        <a:off x="3253980" y="1333898"/>
        <a:ext cx="1721639" cy="1721639"/>
      </dsp:txXfrm>
    </dsp:sp>
    <dsp:sp modelId="{77EF125E-8A8D-4DC3-AF74-4F8C7B0A127A}">
      <dsp:nvSpPr>
        <dsp:cNvPr id="0" name=""/>
        <dsp:cNvSpPr/>
      </dsp:nvSpPr>
      <dsp:spPr>
        <a:xfrm>
          <a:off x="3506108" y="434"/>
          <a:ext cx="1217382" cy="1217382"/>
        </a:xfrm>
        <a:prstGeom prst="ellipse">
          <a:avLst/>
        </a:prstGeom>
        <a:solidFill>
          <a:srgbClr val="4F81BD">
            <a:alpha val="5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Evaluate what worked</a:t>
          </a:r>
        </a:p>
      </dsp:txBody>
      <dsp:txXfrm>
        <a:off x="3684389" y="178715"/>
        <a:ext cx="860820" cy="860820"/>
      </dsp:txXfrm>
    </dsp:sp>
    <dsp:sp modelId="{87F93341-C505-4FD4-87A9-6820685CA4B4}">
      <dsp:nvSpPr>
        <dsp:cNvPr id="0" name=""/>
        <dsp:cNvSpPr/>
      </dsp:nvSpPr>
      <dsp:spPr>
        <a:xfrm>
          <a:off x="5091700" y="1586027"/>
          <a:ext cx="1217382" cy="1217382"/>
        </a:xfrm>
        <a:prstGeom prst="ellipse">
          <a:avLst/>
        </a:prstGeom>
        <a:solidFill>
          <a:srgbClr val="4F81BD">
            <a:alpha val="5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Identify the issue or area of change</a:t>
          </a:r>
        </a:p>
      </dsp:txBody>
      <dsp:txXfrm>
        <a:off x="5269981" y="1764308"/>
        <a:ext cx="860820" cy="860820"/>
      </dsp:txXfrm>
    </dsp:sp>
    <dsp:sp modelId="{E10C25CF-6AEB-486A-BE7A-D6189F193B9A}">
      <dsp:nvSpPr>
        <dsp:cNvPr id="0" name=""/>
        <dsp:cNvSpPr/>
      </dsp:nvSpPr>
      <dsp:spPr>
        <a:xfrm>
          <a:off x="3506108" y="3171619"/>
          <a:ext cx="1217382" cy="1217382"/>
        </a:xfrm>
        <a:prstGeom prst="ellipse">
          <a:avLst/>
        </a:prstGeom>
        <a:solidFill>
          <a:srgbClr val="4F81BD">
            <a:alpha val="5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Identify possible solutions</a:t>
          </a:r>
        </a:p>
      </dsp:txBody>
      <dsp:txXfrm>
        <a:off x="3684389" y="3349900"/>
        <a:ext cx="860820" cy="860820"/>
      </dsp:txXfrm>
    </dsp:sp>
    <dsp:sp modelId="{2A54AF6B-8E2E-4092-BD09-D68E41481E0A}">
      <dsp:nvSpPr>
        <dsp:cNvPr id="0" name=""/>
        <dsp:cNvSpPr/>
      </dsp:nvSpPr>
      <dsp:spPr>
        <a:xfrm>
          <a:off x="1920516" y="1586027"/>
          <a:ext cx="1217382" cy="1217382"/>
        </a:xfrm>
        <a:prstGeom prst="ellipse">
          <a:avLst/>
        </a:prstGeom>
        <a:solidFill>
          <a:srgbClr val="4F81BD">
            <a:alpha val="5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Introduce new practice or change</a:t>
          </a:r>
        </a:p>
      </dsp:txBody>
      <dsp:txXfrm>
        <a:off x="2098797" y="1764308"/>
        <a:ext cx="860820" cy="8608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8250" y="0"/>
            <a:ext cx="28892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B487F4A-A91E-49CF-B1D6-994097BAA043}" type="datetimeFigureOut">
              <a:rPr lang="en-GB"/>
              <a:pPr/>
              <a:t>13/08/2026</a:t>
            </a:fld>
            <a:endParaRPr lang="en-GB"/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2600"/>
            <a:ext cx="28892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8250" y="9372600"/>
            <a:ext cx="28892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01B187F-5088-4AE0-9D60-28023FE805F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79642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8250" y="0"/>
            <a:ext cx="28892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77AD23-0D30-408B-B949-27D0BE9EA1FA}" type="datetimeFigureOut">
              <a:rPr lang="en-GB"/>
              <a:pPr>
                <a:defRPr/>
              </a:pPr>
              <a:t>13/08/2026</a:t>
            </a:fld>
            <a:endParaRPr lang="en-GB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68363" y="739775"/>
            <a:ext cx="4933950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687888"/>
            <a:ext cx="5335588" cy="444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2600"/>
            <a:ext cx="28892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8250" y="9372600"/>
            <a:ext cx="28892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7FB4EDA-AB23-45C3-BDA5-78ADA0D0704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9052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Copies of these 2, plus</a:t>
            </a:r>
            <a:r>
              <a:rPr lang="en-GB" baseline="0" dirty="0"/>
              <a:t> the October feedback report which you don’t need at the moment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FB4EDA-AB23-45C3-BDA5-78ADA0D0704B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3253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FB4EDA-AB23-45C3-BDA5-78ADA0D0704B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08631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FB4EDA-AB23-45C3-BDA5-78ADA0D0704B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7964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FB4EDA-AB23-45C3-BDA5-78ADA0D0704B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62664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FB4EDA-AB23-45C3-BDA5-78ADA0D0704B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69280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FB4EDA-AB23-45C3-BDA5-78ADA0D0704B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99937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FB4EDA-AB23-45C3-BDA5-78ADA0D0704B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14787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FB4EDA-AB23-45C3-BDA5-78ADA0D0704B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01213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C9B227-3009-4B93-8463-A395AB3AA48F}" type="datetime4">
              <a:rPr lang="en-US" smtClean="0"/>
              <a:pPr>
                <a:defRPr/>
              </a:pPr>
              <a:t>August 13, 2026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1DE52C-4E10-4DD0-82B9-C001EC30AD6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D07D3BC-6326-4028-8764-A273AC9771AF}" type="datetime4">
              <a:rPr lang="en-US" smtClean="0"/>
              <a:pPr>
                <a:defRPr/>
              </a:pPr>
              <a:t>August 13,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CF1577-08D5-4579-B0C1-39A1F1C00CF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22D34D-35F0-441B-932E-450ECACFC0D3}" type="datetime4">
              <a:rPr lang="en-US" smtClean="0"/>
              <a:pPr>
                <a:defRPr/>
              </a:pPr>
              <a:t>August 13,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A3A11B-4680-4FAB-A7C0-F89F8909C96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E0BFDA-6879-47CE-A9F3-252D12DE7F42}" type="datetime4">
              <a:rPr lang="en-US" smtClean="0"/>
              <a:pPr>
                <a:defRPr/>
              </a:pPr>
              <a:t>August 13,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B7BA48-4912-40BF-8FDC-42D77B32501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038449-5A01-463B-A9B9-27655F4A5FB4}" type="datetime4">
              <a:rPr lang="en-US" smtClean="0"/>
              <a:pPr>
                <a:defRPr/>
              </a:pPr>
              <a:t>August 13,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087860-AA7C-4026-9A29-6D44EA194C0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C662F5-AA2D-4E4F-B8BE-F2129D45FAE1}" type="datetime4">
              <a:rPr lang="en-US" smtClean="0"/>
              <a:pPr>
                <a:defRPr/>
              </a:pPr>
              <a:t>August 13, 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116AFE-24A8-4B7A-8F2E-3E8BAFF1B47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A9146C-D715-4CE5-94D8-21EF89FE7717}" type="datetime4">
              <a:rPr lang="en-US" smtClean="0"/>
              <a:pPr>
                <a:defRPr/>
              </a:pPr>
              <a:t>August 13, 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1AC5B3-22D2-4E18-AC05-A150C9868AA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91609EB-40FF-4DFA-A0EC-BDBD66AA7B6E}" type="datetime4">
              <a:rPr lang="en-US" smtClean="0"/>
              <a:pPr>
                <a:defRPr/>
              </a:pPr>
              <a:t>August 13, 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65027A-5D05-47FB-8737-BFF3255E752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0B46E26-EB0B-4C85-986C-B6744218AE87}" type="datetime4">
              <a:rPr lang="en-US" smtClean="0"/>
              <a:pPr>
                <a:defRPr/>
              </a:pPr>
              <a:t>August 13, 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952F2D-5A1B-42D9-85BF-93A03D6FBB2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D12792A-BCBB-4F0B-A5F0-4E6BE4274F59}" type="datetime4">
              <a:rPr lang="en-US" smtClean="0"/>
              <a:pPr>
                <a:defRPr/>
              </a:pPr>
              <a:t>August 13, 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B95B40-B828-45AC-A4A5-D4F503F25D0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D008F2F-BE5D-4F59-A4D4-807351546A86}" type="datetime4">
              <a:rPr lang="en-US" smtClean="0"/>
              <a:pPr>
                <a:defRPr/>
              </a:pPr>
              <a:t>August 13,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1A7A5D90-426A-45E2-8373-BB6DFD04556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B1713E40-B537-43B8-B62B-82EBEE59F578}" type="datetime4">
              <a:rPr lang="en-US" smtClean="0"/>
              <a:pPr>
                <a:defRPr/>
              </a:pPr>
              <a:t>August 13, 2026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E8C2DE81-7308-4F48-8C1D-9C152C68DE7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A4B99A2F-EE22-E86B-2D16-192E572CD322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3500" y="63500"/>
            <a:ext cx="1522413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2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Classification : Official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4013" r:id="rId3"/>
    <p:sldLayoutId id="2147484014" r:id="rId4"/>
    <p:sldLayoutId id="2147484015" r:id="rId5"/>
    <p:sldLayoutId id="2147484016" r:id="rId6"/>
    <p:sldLayoutId id="2147484017" r:id="rId7"/>
    <p:sldLayoutId id="2147484018" r:id="rId8"/>
    <p:sldLayoutId id="2147484019" r:id="rId9"/>
    <p:sldLayoutId id="2147484020" r:id="rId10"/>
    <p:sldLayoutId id="2147484021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6448" y="2042931"/>
            <a:ext cx="7851648" cy="1828800"/>
          </a:xfrm>
        </p:spPr>
        <p:txBody>
          <a:bodyPr>
            <a:noAutofit/>
          </a:bodyPr>
          <a:lstStyle/>
          <a:p>
            <a:pPr algn="ctr"/>
            <a:r>
              <a:rPr lang="en-GB" sz="4800" dirty="0"/>
              <a:t>Play pedagogy: implementation and evaluation documents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4347148"/>
            <a:ext cx="7854696" cy="633988"/>
          </a:xfrm>
        </p:spPr>
        <p:txBody>
          <a:bodyPr/>
          <a:lstStyle/>
          <a:p>
            <a:pPr algn="ctr"/>
            <a:r>
              <a:rPr lang="en-GB" dirty="0">
                <a:latin typeface="+mj-lt"/>
              </a:rPr>
              <a:t>Educational Psychology Service</a:t>
            </a:r>
          </a:p>
        </p:txBody>
      </p:sp>
    </p:spTree>
    <p:extLst>
      <p:ext uri="{BB962C8B-B14F-4D97-AF65-F5344CB8AC3E}">
        <p14:creationId xmlns:p14="http://schemas.microsoft.com/office/powerpoint/2010/main" val="30935693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Summary of priorities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472287"/>
              </p:ext>
            </p:extLst>
          </p:nvPr>
        </p:nvGraphicFramePr>
        <p:xfrm>
          <a:off x="854439" y="2093975"/>
          <a:ext cx="7502578" cy="43891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5404">
                  <a:extLst>
                    <a:ext uri="{9D8B030D-6E8A-4147-A177-3AD203B41FA5}">
                      <a16:colId xmlns:a16="http://schemas.microsoft.com/office/drawing/2014/main" val="208539609"/>
                    </a:ext>
                  </a:extLst>
                </a:gridCol>
                <a:gridCol w="2127188">
                  <a:extLst>
                    <a:ext uri="{9D8B030D-6E8A-4147-A177-3AD203B41FA5}">
                      <a16:colId xmlns:a16="http://schemas.microsoft.com/office/drawing/2014/main" val="3366267148"/>
                    </a:ext>
                  </a:extLst>
                </a:gridCol>
                <a:gridCol w="2247794">
                  <a:extLst>
                    <a:ext uri="{9D8B030D-6E8A-4147-A177-3AD203B41FA5}">
                      <a16:colId xmlns:a16="http://schemas.microsoft.com/office/drawing/2014/main" val="1933569547"/>
                    </a:ext>
                  </a:extLst>
                </a:gridCol>
                <a:gridCol w="1252192">
                  <a:extLst>
                    <a:ext uri="{9D8B030D-6E8A-4147-A177-3AD203B41FA5}">
                      <a16:colId xmlns:a16="http://schemas.microsoft.com/office/drawing/2014/main" val="2640249257"/>
                    </a:ext>
                  </a:extLst>
                </a:gridCol>
              </a:tblGrid>
              <a:tr h="1484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Area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Priority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Next steps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Timescale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extLst>
                  <a:ext uri="{0D108BD9-81ED-4DB2-BD59-A6C34878D82A}">
                    <a16:rowId xmlns:a16="http://schemas.microsoft.com/office/drawing/2014/main" val="2847843320"/>
                  </a:ext>
                </a:extLst>
              </a:tr>
              <a:tr h="5939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Child-led play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extLst>
                  <a:ext uri="{0D108BD9-81ED-4DB2-BD59-A6C34878D82A}">
                    <a16:rowId xmlns:a16="http://schemas.microsoft.com/office/drawing/2014/main" val="1964173971"/>
                  </a:ext>
                </a:extLst>
              </a:tr>
              <a:tr h="5939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Adult-led learning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extLst>
                  <a:ext uri="{0D108BD9-81ED-4DB2-BD59-A6C34878D82A}">
                    <a16:rowId xmlns:a16="http://schemas.microsoft.com/office/drawing/2014/main" val="1224269054"/>
                  </a:ext>
                </a:extLst>
              </a:tr>
              <a:tr h="5939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Adult-initiated learning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extLst>
                  <a:ext uri="{0D108BD9-81ED-4DB2-BD59-A6C34878D82A}">
                    <a16:rowId xmlns:a16="http://schemas.microsoft.com/office/drawing/2014/main" val="482459740"/>
                  </a:ext>
                </a:extLst>
              </a:tr>
              <a:tr h="5939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Outdoor learning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extLst>
                  <a:ext uri="{0D108BD9-81ED-4DB2-BD59-A6C34878D82A}">
                    <a16:rowId xmlns:a16="http://schemas.microsoft.com/office/drawing/2014/main" val="1445923033"/>
                  </a:ext>
                </a:extLst>
              </a:tr>
              <a:tr h="5939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Classroom environment</a:t>
                      </a:r>
                      <a:endParaRPr lang="en-GB" sz="1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extLst>
                  <a:ext uri="{0D108BD9-81ED-4DB2-BD59-A6C34878D82A}">
                    <a16:rowId xmlns:a16="http://schemas.microsoft.com/office/drawing/2014/main" val="2840706352"/>
                  </a:ext>
                </a:extLst>
              </a:tr>
              <a:tr h="4751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Materials and resources</a:t>
                      </a:r>
                      <a:endParaRPr lang="en-GB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extLst>
                  <a:ext uri="{0D108BD9-81ED-4DB2-BD59-A6C34878D82A}">
                    <a16:rowId xmlns:a16="http://schemas.microsoft.com/office/drawing/2014/main" val="1020458451"/>
                  </a:ext>
                </a:extLst>
              </a:tr>
              <a:tr h="6830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Reflection and evaluation: teachers, children and parents</a:t>
                      </a:r>
                      <a:endParaRPr lang="en-GB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923" marR="56923" marT="0" marB="0"/>
                </a:tc>
                <a:extLst>
                  <a:ext uri="{0D108BD9-81ED-4DB2-BD59-A6C34878D82A}">
                    <a16:rowId xmlns:a16="http://schemas.microsoft.com/office/drawing/2014/main" val="28255514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28309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652402"/>
            <a:ext cx="7772400" cy="1362456"/>
          </a:xfrm>
        </p:spPr>
        <p:txBody>
          <a:bodyPr/>
          <a:lstStyle/>
          <a:p>
            <a:pPr algn="ctr"/>
            <a:r>
              <a:rPr lang="en-GB" sz="40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Play Pedagogy: Collaborative Practitioner Enquiry</a:t>
            </a:r>
            <a:br>
              <a:rPr lang="en-GB" sz="60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GB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1858780"/>
            <a:ext cx="7772400" cy="4542020"/>
          </a:xfrm>
        </p:spPr>
        <p:txBody>
          <a:bodyPr>
            <a:normAutofit fontScale="62500" lnSpcReduction="20000"/>
          </a:bodyPr>
          <a:lstStyle/>
          <a:p>
            <a:endParaRPr lang="en-GB" b="1" dirty="0"/>
          </a:p>
          <a:p>
            <a:endParaRPr lang="en-GB" sz="3800" dirty="0">
              <a:latin typeface="+mj-lt"/>
            </a:endParaRPr>
          </a:p>
          <a:p>
            <a:r>
              <a:rPr lang="en-GB" sz="3800" dirty="0">
                <a:latin typeface="+mj-lt"/>
              </a:rPr>
              <a:t>Implementation approach which involves at least two people working </a:t>
            </a:r>
            <a:r>
              <a:rPr lang="en-GB" sz="3800" b="1" dirty="0">
                <a:latin typeface="+mj-lt"/>
              </a:rPr>
              <a:t>collaboratively to:</a:t>
            </a:r>
            <a:r>
              <a:rPr lang="en-GB" sz="3800" dirty="0">
                <a:latin typeface="+mj-lt"/>
              </a:rPr>
              <a:t> </a:t>
            </a:r>
          </a:p>
          <a:p>
            <a:endParaRPr lang="en-GB" sz="3800" dirty="0">
              <a:latin typeface="+mj-lt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3800" dirty="0">
                <a:latin typeface="+mj-lt"/>
              </a:rPr>
              <a:t>identify an issue to be addressed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3800" dirty="0">
                <a:latin typeface="+mj-lt"/>
              </a:rPr>
              <a:t>look at other resources and/or research literature to identify possible reasons and solutions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3800" dirty="0">
                <a:latin typeface="+mj-lt"/>
              </a:rPr>
              <a:t>identify a strategy to attempt to improve the issue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3800" dirty="0">
                <a:latin typeface="+mj-lt"/>
              </a:rPr>
              <a:t>evaluate the changes made. </a:t>
            </a:r>
          </a:p>
          <a:p>
            <a:pPr lvl="0"/>
            <a:endParaRPr lang="en-GB" sz="3800" dirty="0">
              <a:latin typeface="+mj-lt"/>
            </a:endParaRPr>
          </a:p>
          <a:p>
            <a:pPr lvl="0"/>
            <a:r>
              <a:rPr lang="en-GB" sz="3800" dirty="0">
                <a:latin typeface="+mj-lt"/>
              </a:rPr>
              <a:t>	</a:t>
            </a:r>
            <a:r>
              <a:rPr lang="en-GB" sz="5800" dirty="0">
                <a:latin typeface="Arial Black" panose="020B0A04020102020204" pitchFamily="34" charset="0"/>
              </a:rPr>
              <a:t> i.e. study, plan, do, review</a:t>
            </a:r>
          </a:p>
          <a:p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37517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128146"/>
            <a:ext cx="8686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GB" sz="5400" dirty="0"/>
              <a:t>Collaborative Practitioner Enquiry (CPE)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5960581-BC50-71C9-823F-E9AEFD7CD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363743"/>
            <a:ext cx="8229600" cy="4389120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latin typeface="+mj-lt"/>
              </a:rPr>
              <a:t>CPE has been used to support other EDC education initiatives e.g. Language and Communication Friendly Establishments, NQTs, PATHS and Autism Advisers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800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latin typeface="+mj-lt"/>
              </a:rPr>
              <a:t>In line with the recommendations of the General Teaching Council of Scotland (GTCS): “Teachers engaging in practitioner enquiry offer a number of benefits to the teacher as an individual, the school and wider educational community.”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94790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CPE and Play Pedagogy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78504"/>
            <a:ext cx="8229600" cy="4046095"/>
          </a:xfrm>
        </p:spPr>
        <p:txBody>
          <a:bodyPr>
            <a:normAutofit/>
          </a:bodyPr>
          <a:lstStyle/>
          <a:p>
            <a:r>
              <a:rPr lang="en-GB" sz="2400" dirty="0">
                <a:latin typeface="Calibri" panose="020F0502020204030204" pitchFamily="34" charset="0"/>
              </a:rPr>
              <a:t>Schools develop their play pedagogy approach, based on the EDC principles, at their own pace and according to their own specific context.  </a:t>
            </a:r>
          </a:p>
          <a:p>
            <a:pPr marL="0" indent="0">
              <a:buNone/>
            </a:pPr>
            <a:endParaRPr lang="en-GB" sz="2400" dirty="0">
              <a:latin typeface="Calibri" panose="020F0502020204030204" pitchFamily="34" charset="0"/>
            </a:endParaRPr>
          </a:p>
          <a:p>
            <a:r>
              <a:rPr lang="en-GB" sz="2400" dirty="0">
                <a:latin typeface="Calibri" panose="020F0502020204030204" pitchFamily="34" charset="0"/>
              </a:rPr>
              <a:t>CPE supports the implementation and evaluation of play pedagogy within a set time frame (e.g. one term).  There is a comprehensive guide which explains the process in detail, and a working document for practitioners to note down their plans on.  </a:t>
            </a:r>
          </a:p>
          <a:p>
            <a:endParaRPr lang="en-GB" sz="24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9625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085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GB" sz="3600" dirty="0"/>
              <a:t>Using the Collaborative Practitioner Enquiry (CPE) document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+mj-lt"/>
              </a:rPr>
              <a:t>4 steps:</a:t>
            </a:r>
          </a:p>
          <a:p>
            <a:pPr marL="0" indent="0">
              <a:buNone/>
            </a:pPr>
            <a:endParaRPr lang="en-GB" dirty="0">
              <a:latin typeface="+mj-lt"/>
            </a:endParaRPr>
          </a:p>
          <a:p>
            <a:pPr marL="0" indent="0">
              <a:buNone/>
            </a:pPr>
            <a:r>
              <a:rPr lang="en-GB" dirty="0">
                <a:latin typeface="+mj-lt"/>
              </a:rPr>
              <a:t>Step 1: identify the issue or area of change (study)</a:t>
            </a:r>
          </a:p>
          <a:p>
            <a:pPr marL="0" indent="0">
              <a:buNone/>
            </a:pPr>
            <a:r>
              <a:rPr lang="en-GB" dirty="0">
                <a:latin typeface="+mj-lt"/>
              </a:rPr>
              <a:t>Step 2: identify possible solutions (plan)</a:t>
            </a:r>
          </a:p>
          <a:p>
            <a:pPr marL="0" indent="0">
              <a:buNone/>
            </a:pPr>
            <a:r>
              <a:rPr lang="en-GB" dirty="0">
                <a:latin typeface="+mj-lt"/>
              </a:rPr>
              <a:t>Step 3: identify new practice or change (do)</a:t>
            </a:r>
          </a:p>
          <a:p>
            <a:pPr marL="0" indent="0">
              <a:buNone/>
            </a:pPr>
            <a:r>
              <a:rPr lang="en-GB" dirty="0">
                <a:latin typeface="+mj-lt"/>
              </a:rPr>
              <a:t>Step 4: evaluate what worked (review)</a:t>
            </a:r>
          </a:p>
          <a:p>
            <a:pPr marL="0" indent="0">
              <a:buNone/>
            </a:pPr>
            <a:endParaRPr lang="en-GB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552802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Study, plan, do, review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9142125"/>
              </p:ext>
            </p:extLst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641781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32588"/>
            <a:ext cx="8686800" cy="1143000"/>
          </a:xfrm>
        </p:spPr>
        <p:txBody>
          <a:bodyPr>
            <a:normAutofit/>
          </a:bodyPr>
          <a:lstStyle/>
          <a:p>
            <a:pPr algn="ctr"/>
            <a:r>
              <a:rPr lang="en-GB" sz="3600" dirty="0"/>
              <a:t>Using CPE and the Audit Toolkit together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37768"/>
            <a:ext cx="8229600" cy="5287644"/>
          </a:xfrm>
        </p:spPr>
        <p:txBody>
          <a:bodyPr>
            <a:normAutofit fontScale="85000" lnSpcReduction="20000"/>
          </a:bodyPr>
          <a:lstStyle/>
          <a:p>
            <a:r>
              <a:rPr lang="en-GB" dirty="0">
                <a:latin typeface="+mj-lt"/>
              </a:rPr>
              <a:t>The </a:t>
            </a:r>
            <a:r>
              <a:rPr lang="en-GB" b="1" dirty="0">
                <a:latin typeface="+mj-lt"/>
              </a:rPr>
              <a:t>CPE documents </a:t>
            </a:r>
            <a:r>
              <a:rPr lang="en-GB" dirty="0">
                <a:latin typeface="+mj-lt"/>
              </a:rPr>
              <a:t>guide you through the process of planning, implementing and evaluating an aspect of play pedagogy from start to finish and the </a:t>
            </a:r>
            <a:r>
              <a:rPr lang="en-GB" b="1" dirty="0">
                <a:latin typeface="+mj-lt"/>
              </a:rPr>
              <a:t>Audit Toolkit </a:t>
            </a:r>
            <a:r>
              <a:rPr lang="en-GB" dirty="0">
                <a:latin typeface="+mj-lt"/>
              </a:rPr>
              <a:t>can help provide practical strategies and a means of tracking your use of these strategies (pre and post).</a:t>
            </a:r>
          </a:p>
          <a:p>
            <a:pPr marL="0" indent="0">
              <a:buNone/>
            </a:pPr>
            <a:endParaRPr lang="en-GB" dirty="0">
              <a:latin typeface="+mj-lt"/>
            </a:endParaRPr>
          </a:p>
          <a:p>
            <a:r>
              <a:rPr lang="en-GB" dirty="0">
                <a:latin typeface="+mj-lt"/>
              </a:rPr>
              <a:t>The documents make reference to each other at every step in the process.</a:t>
            </a:r>
          </a:p>
          <a:p>
            <a:pPr marL="0" indent="0">
              <a:buNone/>
            </a:pPr>
            <a:endParaRPr lang="en-GB" dirty="0">
              <a:latin typeface="+mj-lt"/>
            </a:endParaRPr>
          </a:p>
          <a:p>
            <a:r>
              <a:rPr lang="en-GB" dirty="0">
                <a:latin typeface="+mj-lt"/>
              </a:rPr>
              <a:t>Start small and make your changes achievable!  Small changes can make a significant difference to children’s learning and wellbeing.</a:t>
            </a:r>
          </a:p>
          <a:p>
            <a:endParaRPr lang="en-GB" dirty="0">
              <a:latin typeface="+mj-lt"/>
            </a:endParaRPr>
          </a:p>
          <a:p>
            <a:r>
              <a:rPr lang="en-GB" dirty="0">
                <a:latin typeface="+mj-lt"/>
              </a:rPr>
              <a:t>You can speak to your school’s link Educational Psychologist about research techniques and ask for support in designing and carrying out Collaborative Practitioner Enquiry.  There is a Research Peer Support Group run by the EPS that all practitioners in EDC can access – contact Kate for more details. </a:t>
            </a:r>
          </a:p>
        </p:txBody>
      </p:sp>
    </p:spTree>
    <p:extLst>
      <p:ext uri="{BB962C8B-B14F-4D97-AF65-F5344CB8AC3E}">
        <p14:creationId xmlns:p14="http://schemas.microsoft.com/office/powerpoint/2010/main" val="2190929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2018"/>
            <a:ext cx="8140700" cy="1398181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br>
              <a:rPr lang="en-GB" dirty="0">
                <a:latin typeface="Comic Sans MS" pitchFamily="66" charset="0"/>
              </a:rPr>
            </a:b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Key Documents</a:t>
            </a:r>
          </a:p>
        </p:txBody>
      </p:sp>
      <p:sp>
        <p:nvSpPr>
          <p:cNvPr id="22530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140700" cy="4373563"/>
          </a:xfrm>
        </p:spPr>
        <p:txBody>
          <a:bodyPr>
            <a:normAutofit/>
          </a:bodyPr>
          <a:lstStyle/>
          <a:p>
            <a:pPr eaLnBrk="1" hangingPunct="1">
              <a:buFont typeface="Arial" charset="0"/>
              <a:buChar char="•"/>
            </a:pPr>
            <a:endParaRPr lang="en-GB" dirty="0">
              <a:latin typeface="Calibri" panose="020F0502020204030204" pitchFamily="34" charset="0"/>
            </a:endParaRPr>
          </a:p>
          <a:p>
            <a:r>
              <a:rPr lang="en-GB" sz="3200" dirty="0">
                <a:latin typeface="Calibri" panose="020F0502020204030204" pitchFamily="34" charset="0"/>
              </a:rPr>
              <a:t>EDC’s Play Pedagogy Strategy (2023-2024)</a:t>
            </a:r>
          </a:p>
          <a:p>
            <a:pPr marL="0" indent="0">
              <a:buNone/>
            </a:pPr>
            <a:endParaRPr lang="en-GB" sz="3200" dirty="0">
              <a:latin typeface="Calibri" panose="020F0502020204030204" pitchFamily="34" charset="0"/>
            </a:endParaRPr>
          </a:p>
          <a:p>
            <a:r>
              <a:rPr lang="en-GB" sz="3200" dirty="0">
                <a:latin typeface="Calibri" panose="020F0502020204030204" pitchFamily="34" charset="0"/>
              </a:rPr>
              <a:t>Play Pedagogy Audit Toolkit (2023)</a:t>
            </a:r>
          </a:p>
          <a:p>
            <a:pPr marL="0" indent="0">
              <a:buNone/>
            </a:pPr>
            <a:endParaRPr lang="en-GB" sz="3200" dirty="0">
              <a:latin typeface="Calibri" panose="020F0502020204030204" pitchFamily="34" charset="0"/>
            </a:endParaRPr>
          </a:p>
          <a:p>
            <a:r>
              <a:rPr lang="en-GB" sz="3200" dirty="0">
                <a:latin typeface="Calibri" panose="020F0502020204030204" pitchFamily="34" charset="0"/>
              </a:rPr>
              <a:t>Collaborative Practitioner Enquiry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45BF7-6EEE-BA2D-4C3B-AE8E547DE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809772"/>
            <a:ext cx="7772400" cy="1362456"/>
          </a:xfrm>
        </p:spPr>
        <p:txBody>
          <a:bodyPr/>
          <a:lstStyle/>
          <a:p>
            <a:pPr algn="ctr"/>
            <a:r>
              <a:rPr lang="en-GB" sz="4800" dirty="0"/>
              <a:t>EDC’s Play Pedagogy Strategy 2023-2024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A90630-8213-456B-66AD-5F4047E3A6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6180" y="2172228"/>
            <a:ext cx="8032020" cy="439061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+mj-lt"/>
              </a:rPr>
              <a:t>Updated by the Play Pedagogy Steering Group in April 2023</a:t>
            </a:r>
          </a:p>
          <a:p>
            <a:endParaRPr lang="en-GB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+mj-lt"/>
              </a:rPr>
              <a:t>Outlines the aims for this session</a:t>
            </a:r>
          </a:p>
          <a:p>
            <a:endParaRPr lang="en-GB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+mj-lt"/>
              </a:rPr>
              <a:t>Explains the role of the Play Pedagogy Steering Group</a:t>
            </a:r>
          </a:p>
          <a:p>
            <a:endParaRPr lang="en-GB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+mj-lt"/>
              </a:rPr>
              <a:t>Outlines the key principles of EDC’s Play Pedagogy approach</a:t>
            </a:r>
          </a:p>
          <a:p>
            <a:endParaRPr lang="en-GB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+mj-lt"/>
              </a:rPr>
              <a:t>Highlights the Professional Learning Programme (including Professional Learning Community (PLC) sessions)</a:t>
            </a:r>
          </a:p>
        </p:txBody>
      </p:sp>
    </p:spTree>
    <p:extLst>
      <p:ext uri="{BB962C8B-B14F-4D97-AF65-F5344CB8AC3E}">
        <p14:creationId xmlns:p14="http://schemas.microsoft.com/office/powerpoint/2010/main" val="2900555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423052-7BB8-5E82-53E0-730E929C1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0D0275-A6A4-ED92-6DC6-B4E5D4791D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79C555-950B-892D-509A-7C42C41E06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4332"/>
            <a:ext cx="9144000" cy="5709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932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425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GB" sz="3600" dirty="0"/>
              <a:t>Aims for Session 2023-2024 include: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07250"/>
            <a:ext cx="8229600" cy="572117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>
                <a:latin typeface="+mj-lt"/>
              </a:rPr>
              <a:t> </a:t>
            </a:r>
          </a:p>
          <a:p>
            <a:r>
              <a:rPr lang="en-GB" sz="3100" dirty="0">
                <a:latin typeface="+mj-lt"/>
              </a:rPr>
              <a:t>To continue to provide high quality ‘in person’ Professional Learning Community sessions, including peer support visits and practice sharing.</a:t>
            </a:r>
          </a:p>
          <a:p>
            <a:pPr marL="0" indent="0">
              <a:buNone/>
            </a:pPr>
            <a:endParaRPr lang="en-GB" sz="3100" dirty="0">
              <a:latin typeface="+mj-lt"/>
            </a:endParaRPr>
          </a:p>
          <a:p>
            <a:r>
              <a:rPr lang="en-GB" sz="3100" dirty="0">
                <a:latin typeface="+mj-lt"/>
              </a:rPr>
              <a:t>To work towards all School Senior Management and staff teams being knowledgeable of the principles and understanding the value of play pedagogy.</a:t>
            </a:r>
          </a:p>
          <a:p>
            <a:pPr marL="0" indent="0">
              <a:buNone/>
            </a:pPr>
            <a:endParaRPr lang="en-GB" sz="3100" dirty="0">
              <a:latin typeface="+mj-lt"/>
            </a:endParaRPr>
          </a:p>
          <a:p>
            <a:r>
              <a:rPr lang="en-GB" sz="3100" dirty="0">
                <a:latin typeface="+mj-lt"/>
              </a:rPr>
              <a:t>To continue to empower children to be active participants in their own learning, make decisions and choices involved in planning their learning.</a:t>
            </a:r>
          </a:p>
          <a:p>
            <a:pPr marL="0" indent="0">
              <a:buNone/>
            </a:pPr>
            <a:endParaRPr lang="en-GB" sz="3100" dirty="0">
              <a:latin typeface="+mj-lt"/>
            </a:endParaRPr>
          </a:p>
          <a:p>
            <a:r>
              <a:rPr lang="en-GB" sz="3100" dirty="0">
                <a:latin typeface="+mj-lt"/>
              </a:rPr>
              <a:t>To continue to support practitioners to undertake clear planning, self-evaluation and to gather and analyse data for improvement; using a range of tools including observations.  </a:t>
            </a:r>
          </a:p>
          <a:p>
            <a:pPr marL="0" indent="0">
              <a:buNone/>
            </a:pPr>
            <a:endParaRPr lang="en-GB" sz="3100" dirty="0">
              <a:latin typeface="+mj-lt"/>
            </a:endParaRPr>
          </a:p>
          <a:p>
            <a:endParaRPr lang="en-GB" sz="3100" dirty="0">
              <a:latin typeface="+mj-lt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5077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45BF7-6EEE-BA2D-4C3B-AE8E547DE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773" y="596096"/>
            <a:ext cx="8342453" cy="1362456"/>
          </a:xfrm>
        </p:spPr>
        <p:txBody>
          <a:bodyPr/>
          <a:lstStyle/>
          <a:p>
            <a:pPr algn="ctr"/>
            <a:r>
              <a:rPr lang="en-GB" b="0" dirty="0"/>
              <a:t>Play Pedagogy Audit Toolkit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A90630-8213-456B-66AD-5F4047E3A6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6180" y="2172228"/>
            <a:ext cx="8032020" cy="439061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+mj-lt"/>
              </a:rPr>
              <a:t>Updated by the Steering Group for Session 2023-2024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+mj-lt"/>
              </a:rPr>
              <a:t>A practical document with ideas and prompts to support the development of play pedagogy (indoors and outdoors)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+mj-lt"/>
              </a:rPr>
              <a:t>A consultation framework for schools to use to self-evaluate as a baseline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+mj-lt"/>
              </a:rPr>
              <a:t>A framework to identity targets for change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+mj-lt"/>
              </a:rPr>
              <a:t>A framework to measure change in terms of the outcome and impact of any changes - if revisited post intervention.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+mj-lt"/>
              </a:rPr>
              <a:t>The most recent addition includes sections on playful literacy and playful numeracy and maths, developed by the ELST team.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36877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5273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GB" sz="3600" dirty="0"/>
              <a:t>Structure of Audit Toolkit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>
                <a:latin typeface="+mj-lt"/>
              </a:rPr>
              <a:t>The Audit Toolkit has been divided into 9 areas which focus on:</a:t>
            </a:r>
          </a:p>
          <a:p>
            <a:endParaRPr lang="en-GB" dirty="0">
              <a:latin typeface="+mj-lt"/>
            </a:endParaRPr>
          </a:p>
          <a:p>
            <a:r>
              <a:rPr lang="en-GB" dirty="0">
                <a:latin typeface="+mj-lt"/>
              </a:rPr>
              <a:t>Child-led learning</a:t>
            </a:r>
          </a:p>
          <a:p>
            <a:r>
              <a:rPr lang="en-GB" dirty="0">
                <a:latin typeface="+mj-lt"/>
              </a:rPr>
              <a:t>Adult-led learning</a:t>
            </a:r>
          </a:p>
          <a:p>
            <a:r>
              <a:rPr lang="en-GB" dirty="0">
                <a:latin typeface="+mj-lt"/>
              </a:rPr>
              <a:t>Adult-initiated learning</a:t>
            </a:r>
          </a:p>
          <a:p>
            <a:r>
              <a:rPr lang="en-GB" dirty="0">
                <a:latin typeface="+mj-lt"/>
              </a:rPr>
              <a:t>Outdoor learning</a:t>
            </a:r>
          </a:p>
          <a:p>
            <a:r>
              <a:rPr lang="en-GB" dirty="0">
                <a:latin typeface="+mj-lt"/>
              </a:rPr>
              <a:t>Classroom environment</a:t>
            </a:r>
          </a:p>
          <a:p>
            <a:r>
              <a:rPr lang="en-GB" dirty="0">
                <a:latin typeface="+mj-lt"/>
              </a:rPr>
              <a:t>Materials and resources</a:t>
            </a:r>
          </a:p>
          <a:p>
            <a:r>
              <a:rPr lang="en-GB" dirty="0">
                <a:latin typeface="+mj-lt"/>
              </a:rPr>
              <a:t>Reflection and evaluation: teachers, children and parents</a:t>
            </a:r>
          </a:p>
          <a:p>
            <a:r>
              <a:rPr lang="en-GB" dirty="0">
                <a:latin typeface="+mj-lt"/>
              </a:rPr>
              <a:t>Playful literacy</a:t>
            </a:r>
          </a:p>
          <a:p>
            <a:r>
              <a:rPr lang="en-GB" dirty="0">
                <a:latin typeface="+mj-lt"/>
              </a:rPr>
              <a:t>Playful numeracy and maths development</a:t>
            </a:r>
          </a:p>
          <a:p>
            <a:pPr marL="0" indent="0">
              <a:buNone/>
            </a:pPr>
            <a:r>
              <a:rPr lang="en-GB" dirty="0">
                <a:latin typeface="+mj-lt"/>
              </a:rPr>
              <a:t> 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2450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9 checklists/prompts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+mj-lt"/>
              </a:rPr>
              <a:t>There are 9 tables which highlight possible strategies and ideas, and provide space to make notes about the following:</a:t>
            </a:r>
          </a:p>
          <a:p>
            <a:pPr marL="0" indent="0">
              <a:buNone/>
            </a:pPr>
            <a:endParaRPr lang="en-GB" dirty="0">
              <a:latin typeface="+mj-lt"/>
            </a:endParaRPr>
          </a:p>
          <a:p>
            <a:r>
              <a:rPr lang="en-GB" dirty="0">
                <a:latin typeface="+mj-lt"/>
              </a:rPr>
              <a:t>The extent to which this strategy is currently developed</a:t>
            </a:r>
          </a:p>
          <a:p>
            <a:r>
              <a:rPr lang="en-GB" dirty="0">
                <a:latin typeface="+mj-lt"/>
              </a:rPr>
              <a:t>Whether this strategy is a priority</a:t>
            </a:r>
          </a:p>
          <a:p>
            <a:r>
              <a:rPr lang="en-GB" dirty="0">
                <a:latin typeface="+mj-lt"/>
              </a:rPr>
              <a:t>Any actions/next steps</a:t>
            </a:r>
          </a:p>
          <a:p>
            <a:r>
              <a:rPr lang="en-GB" dirty="0">
                <a:latin typeface="+mj-lt"/>
              </a:rPr>
              <a:t>Evaluations/evidence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90922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A19C3-F1AA-DF63-4F4C-4F34CAA55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 descr="A picture containing text, screenshot, font, parallel&#10;&#10;Description automatically generated">
            <a:extLst>
              <a:ext uri="{FF2B5EF4-FFF2-40B4-BE49-F238E27FC236}">
                <a16:creationId xmlns:a16="http://schemas.microsoft.com/office/drawing/2014/main" id="{3C167D55-BB72-9799-47D9-B28A185883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511" y="428263"/>
            <a:ext cx="9225022" cy="6105646"/>
          </a:xfrm>
        </p:spPr>
      </p:pic>
    </p:spTree>
    <p:extLst>
      <p:ext uri="{BB962C8B-B14F-4D97-AF65-F5344CB8AC3E}">
        <p14:creationId xmlns:p14="http://schemas.microsoft.com/office/powerpoint/2010/main" val="34124766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9C3F3B0333AF4388232A89F0A2EC9D" ma:contentTypeVersion="4" ma:contentTypeDescription="Create a new document." ma:contentTypeScope="" ma:versionID="dd3934a272bcdd06209811c35a82bd66">
  <xsd:schema xmlns:xsd="http://www.w3.org/2001/XMLSchema" xmlns:xs="http://www.w3.org/2001/XMLSchema" xmlns:p="http://schemas.microsoft.com/office/2006/metadata/properties" xmlns:ns2="f0aacdf5-b1c1-4818-b521-9a4273efc314" targetNamespace="http://schemas.microsoft.com/office/2006/metadata/properties" ma:root="true" ma:fieldsID="dc6bc30b1aa3508e5e1872d852c685e3" ns2:_="">
    <xsd:import namespace="f0aacdf5-b1c1-4818-b521-9a4273efc31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aacdf5-b1c1-4818-b521-9a4273efc31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2458D8D-1C1B-48B3-A127-2B534B322DFD}">
  <ds:schemaRefs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f0aacdf5-b1c1-4818-b521-9a4273efc314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AAEC4B8-8D16-4350-A8EB-F970275218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0aacdf5-b1c1-4818-b521-9a4273efc31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4817307-59A2-45FF-BE6D-F710B005CF7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2457</TotalTime>
  <Words>911</Words>
  <Application>Microsoft Office PowerPoint</Application>
  <PresentationFormat>On-screen Show (4:3)</PresentationFormat>
  <Paragraphs>162</Paragraphs>
  <Slides>16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Aptos</vt:lpstr>
      <vt:lpstr>Arial</vt:lpstr>
      <vt:lpstr>Arial Black</vt:lpstr>
      <vt:lpstr>Calibri</vt:lpstr>
      <vt:lpstr>Comic Sans MS</vt:lpstr>
      <vt:lpstr>Constantia</vt:lpstr>
      <vt:lpstr>Times New Roman</vt:lpstr>
      <vt:lpstr>Wingdings 2</vt:lpstr>
      <vt:lpstr>Flow</vt:lpstr>
      <vt:lpstr>Play pedagogy: implementation and evaluation documents</vt:lpstr>
      <vt:lpstr> Key Documents</vt:lpstr>
      <vt:lpstr>EDC’s Play Pedagogy Strategy 2023-2024</vt:lpstr>
      <vt:lpstr>PowerPoint Presentation</vt:lpstr>
      <vt:lpstr>Aims for Session 2023-2024 include:</vt:lpstr>
      <vt:lpstr>Play Pedagogy Audit Toolkit</vt:lpstr>
      <vt:lpstr>Structure of Audit Toolkit</vt:lpstr>
      <vt:lpstr>9 checklists/prompts</vt:lpstr>
      <vt:lpstr>PowerPoint Presentation</vt:lpstr>
      <vt:lpstr>Summary of priorities</vt:lpstr>
      <vt:lpstr>Play Pedagogy: Collaborative Practitioner Enquiry </vt:lpstr>
      <vt:lpstr>Collaborative Practitioner Enquiry (CPE)</vt:lpstr>
      <vt:lpstr>CPE and Play Pedagogy</vt:lpstr>
      <vt:lpstr>Using the Collaborative Practitioner Enquiry (CPE) document</vt:lpstr>
      <vt:lpstr>Study, plan, do, review</vt:lpstr>
      <vt:lpstr>Using CPE and the Audit Toolkit together</vt:lpstr>
    </vt:vector>
  </TitlesOfParts>
  <Company>oxgang primary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Getting it right in east dunbartonshire</dc:title>
  <dc:creator>lorna sweeney</dc:creator>
  <cp:lastModifiedBy>Scott Chalmers</cp:lastModifiedBy>
  <cp:revision>143</cp:revision>
  <dcterms:created xsi:type="dcterms:W3CDTF">2013-05-27T19:46:32Z</dcterms:created>
  <dcterms:modified xsi:type="dcterms:W3CDTF">2026-08-13T15:42:33Z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0x010100EC9C3F3B0333AF4388232A89F0A2EC9D</vt:lpwstr>
  </property>
  <property fmtid="{D5CDD505-2E9C-101B-9397-08002B2CF9AE}" pid="3" name="MSIP_Label_2fae2e97-89d0-49dd-b452-8a1de501ce28_Enabled">
    <vt:lpwstr>true</vt:lpwstr>
  </property>
  <property fmtid="{D5CDD505-2E9C-101B-9397-08002B2CF9AE}" pid="4" name="MSIP_Label_2fae2e97-89d0-49dd-b452-8a1de501ce28_SetDate">
    <vt:lpwstr>2023-04-14T14:24:02Z</vt:lpwstr>
  </property>
  <property fmtid="{D5CDD505-2E9C-101B-9397-08002B2CF9AE}" pid="5" name="MSIP_Label_2fae2e97-89d0-49dd-b452-8a1de501ce28_Method">
    <vt:lpwstr>Privileged</vt:lpwstr>
  </property>
  <property fmtid="{D5CDD505-2E9C-101B-9397-08002B2CF9AE}" pid="6" name="MSIP_Label_2fae2e97-89d0-49dd-b452-8a1de501ce28_Name">
    <vt:lpwstr>[Official]</vt:lpwstr>
  </property>
  <property fmtid="{D5CDD505-2E9C-101B-9397-08002B2CF9AE}" pid="7" name="MSIP_Label_2fae2e97-89d0-49dd-b452-8a1de501ce28_SiteId">
    <vt:lpwstr>f8f576a2-ede5-4764-97e6-ddd50e694cc2</vt:lpwstr>
  </property>
  <property fmtid="{D5CDD505-2E9C-101B-9397-08002B2CF9AE}" pid="8" name="MSIP_Label_2fae2e97-89d0-49dd-b452-8a1de501ce28_ActionId">
    <vt:lpwstr>71975393-de6b-4e3a-9a67-dc542fc44f70</vt:lpwstr>
  </property>
  <property fmtid="{D5CDD505-2E9C-101B-9397-08002B2CF9AE}" pid="9" name="MSIP_Label_2fae2e97-89d0-49dd-b452-8a1de501ce28_ContentBits">
    <vt:lpwstr>0</vt:lpwstr>
  </property>
  <property fmtid="{D5CDD505-2E9C-101B-9397-08002B2CF9AE}" pid="10" name="MSIP_Label_ed63e432-7a5b-4534-ada9-2e736aca8ba4_Enabled">
    <vt:lpwstr>true</vt:lpwstr>
  </property>
  <property fmtid="{D5CDD505-2E9C-101B-9397-08002B2CF9AE}" pid="11" name="MSIP_Label_ed63e432-7a5b-4534-ada9-2e736aca8ba4_SetDate">
    <vt:lpwstr>2026-08-13T15:42:14Z</vt:lpwstr>
  </property>
  <property fmtid="{D5CDD505-2E9C-101B-9397-08002B2CF9AE}" pid="12" name="MSIP_Label_ed63e432-7a5b-4534-ada9-2e736aca8ba4_Method">
    <vt:lpwstr>Privileged</vt:lpwstr>
  </property>
  <property fmtid="{D5CDD505-2E9C-101B-9397-08002B2CF9AE}" pid="13" name="MSIP_Label_ed63e432-7a5b-4534-ada9-2e736aca8ba4_Name">
    <vt:lpwstr>Official</vt:lpwstr>
  </property>
  <property fmtid="{D5CDD505-2E9C-101B-9397-08002B2CF9AE}" pid="14" name="MSIP_Label_ed63e432-7a5b-4534-ada9-2e736aca8ba4_SiteId">
    <vt:lpwstr>5eee4d58-f197-4ad7-9e39-ebd0d2463660</vt:lpwstr>
  </property>
  <property fmtid="{D5CDD505-2E9C-101B-9397-08002B2CF9AE}" pid="15" name="MSIP_Label_ed63e432-7a5b-4534-ada9-2e736aca8ba4_ActionId">
    <vt:lpwstr>06df3834-7403-44b5-a335-57b32f9d1076</vt:lpwstr>
  </property>
  <property fmtid="{D5CDD505-2E9C-101B-9397-08002B2CF9AE}" pid="16" name="MSIP_Label_ed63e432-7a5b-4534-ada9-2e736aca8ba4_ContentBits">
    <vt:lpwstr>1</vt:lpwstr>
  </property>
  <property fmtid="{D5CDD505-2E9C-101B-9397-08002B2CF9AE}" pid="17" name="MSIP_Label_ed63e432-7a5b-4534-ada9-2e736aca8ba4_Tag">
    <vt:lpwstr>10, 0, 1, 1</vt:lpwstr>
  </property>
  <property fmtid="{D5CDD505-2E9C-101B-9397-08002B2CF9AE}" pid="18" name="ClassificationContentMarkingHeaderLocations">
    <vt:lpwstr>Flow:4</vt:lpwstr>
  </property>
  <property fmtid="{D5CDD505-2E9C-101B-9397-08002B2CF9AE}" pid="19" name="ClassificationContentMarkingHeaderText">
    <vt:lpwstr>Classification : Official</vt:lpwstr>
  </property>
</Properties>
</file>