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 id="2147483661" r:id="rId2"/>
    <p:sldMasterId id="2147483799" r:id="rId3"/>
    <p:sldMasterId id="2147483816" r:id="rId4"/>
  </p:sldMasterIdLst>
  <p:notesMasterIdLst>
    <p:notesMasterId r:id="rId19"/>
  </p:notesMasterIdLst>
  <p:sldIdLst>
    <p:sldId id="268" r:id="rId5"/>
    <p:sldId id="358" r:id="rId6"/>
    <p:sldId id="359" r:id="rId7"/>
    <p:sldId id="328" r:id="rId8"/>
    <p:sldId id="353" r:id="rId9"/>
    <p:sldId id="352" r:id="rId10"/>
    <p:sldId id="354" r:id="rId11"/>
    <p:sldId id="356" r:id="rId12"/>
    <p:sldId id="355" r:id="rId13"/>
    <p:sldId id="360" r:id="rId14"/>
    <p:sldId id="361" r:id="rId15"/>
    <p:sldId id="362" r:id="rId16"/>
    <p:sldId id="364" r:id="rId17"/>
    <p:sldId id="320" r:id="rId18"/>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79450" autoAdjust="0"/>
  </p:normalViewPr>
  <p:slideViewPr>
    <p:cSldViewPr snapToGrid="0">
      <p:cViewPr varScale="1">
        <p:scale>
          <a:sx n="61" d="100"/>
          <a:sy n="61" d="100"/>
        </p:scale>
        <p:origin x="888" y="32"/>
      </p:cViewPr>
      <p:guideLst>
        <p:guide orient="horz" pos="2160"/>
        <p:guide pos="3840"/>
      </p:guideLst>
    </p:cSldViewPr>
  </p:slideViewPr>
  <p:notesTextViewPr>
    <p:cViewPr>
      <p:scale>
        <a:sx n="3" d="2"/>
        <a:sy n="3" d="2"/>
      </p:scale>
      <p:origin x="0" y="0"/>
    </p:cViewPr>
  </p:notesTextViewPr>
  <p:sorterViewPr>
    <p:cViewPr>
      <p:scale>
        <a:sx n="100" d="100"/>
        <a:sy n="100" d="100"/>
      </p:scale>
      <p:origin x="0" y="-55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2000" dirty="0"/>
              <a:t>P1</a:t>
            </a:r>
            <a:r>
              <a:rPr lang="en-GB" sz="2000" baseline="0" dirty="0"/>
              <a:t> pupils’ Early Level data June 2018</a:t>
            </a:r>
            <a:endParaRPr lang="en-GB" sz="2000" dirty="0"/>
          </a:p>
        </c:rich>
      </c:tx>
      <c:layout>
        <c:manualLayout>
          <c:xMode val="edge"/>
          <c:yMode val="edge"/>
          <c:x val="0.39643328116127308"/>
          <c:y val="7.696448228216393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Sheet1!$B$1</c:f>
              <c:strCache>
                <c:ptCount val="1"/>
                <c:pt idx="0">
                  <c:v>P2L children</c:v>
                </c:pt>
              </c:strCache>
            </c:strRef>
          </c:tx>
          <c:spPr>
            <a:solidFill>
              <a:schemeClr val="accent1"/>
            </a:solidFill>
            <a:ln>
              <a:noFill/>
            </a:ln>
            <a:effectLst/>
          </c:spPr>
          <c:invertIfNegative val="0"/>
          <c:cat>
            <c:strRef>
              <c:f>Sheet1!$A$2:$A$5</c:f>
              <c:strCache>
                <c:ptCount val="4"/>
                <c:pt idx="0">
                  <c:v>EL Reading</c:v>
                </c:pt>
                <c:pt idx="1">
                  <c:v>EL writing</c:v>
                </c:pt>
                <c:pt idx="2">
                  <c:v>EL L &amp;T</c:v>
                </c:pt>
                <c:pt idx="3">
                  <c:v>ELNumeracy</c:v>
                </c:pt>
              </c:strCache>
            </c:strRef>
          </c:cat>
          <c:val>
            <c:numRef>
              <c:f>Sheet1!$B$2:$B$5</c:f>
              <c:numCache>
                <c:formatCode>General</c:formatCode>
                <c:ptCount val="4"/>
                <c:pt idx="0">
                  <c:v>92.5</c:v>
                </c:pt>
                <c:pt idx="1">
                  <c:v>92.7</c:v>
                </c:pt>
                <c:pt idx="2">
                  <c:v>96.4</c:v>
                </c:pt>
                <c:pt idx="3">
                  <c:v>94.2</c:v>
                </c:pt>
              </c:numCache>
            </c:numRef>
          </c:val>
          <c:extLst>
            <c:ext xmlns:c16="http://schemas.microsoft.com/office/drawing/2014/chart" uri="{C3380CC4-5D6E-409C-BE32-E72D297353CC}">
              <c16:uniqueId val="{00000000-C679-4F44-ADC9-862952642D35}"/>
            </c:ext>
          </c:extLst>
        </c:ser>
        <c:ser>
          <c:idx val="1"/>
          <c:order val="1"/>
          <c:tx>
            <c:strRef>
              <c:f>Sheet1!$C$1</c:f>
              <c:strCache>
                <c:ptCount val="1"/>
                <c:pt idx="0">
                  <c:v>Non P2L children</c:v>
                </c:pt>
              </c:strCache>
            </c:strRef>
          </c:tx>
          <c:spPr>
            <a:solidFill>
              <a:schemeClr val="accent2"/>
            </a:solidFill>
            <a:ln>
              <a:noFill/>
            </a:ln>
            <a:effectLst/>
          </c:spPr>
          <c:invertIfNegative val="0"/>
          <c:cat>
            <c:strRef>
              <c:f>Sheet1!$A$2:$A$5</c:f>
              <c:strCache>
                <c:ptCount val="4"/>
                <c:pt idx="0">
                  <c:v>EL Reading</c:v>
                </c:pt>
                <c:pt idx="1">
                  <c:v>EL writing</c:v>
                </c:pt>
                <c:pt idx="2">
                  <c:v>EL L &amp;T</c:v>
                </c:pt>
                <c:pt idx="3">
                  <c:v>ELNumeracy</c:v>
                </c:pt>
              </c:strCache>
            </c:strRef>
          </c:cat>
          <c:val>
            <c:numRef>
              <c:f>Sheet1!$C$2:$C$5</c:f>
              <c:numCache>
                <c:formatCode>General</c:formatCode>
                <c:ptCount val="4"/>
                <c:pt idx="0">
                  <c:v>88.6</c:v>
                </c:pt>
                <c:pt idx="1">
                  <c:v>87.3</c:v>
                </c:pt>
                <c:pt idx="2">
                  <c:v>93.4</c:v>
                </c:pt>
                <c:pt idx="3">
                  <c:v>92.9</c:v>
                </c:pt>
              </c:numCache>
            </c:numRef>
          </c:val>
          <c:extLst>
            <c:ext xmlns:c16="http://schemas.microsoft.com/office/drawing/2014/chart" uri="{C3380CC4-5D6E-409C-BE32-E72D297353CC}">
              <c16:uniqueId val="{00000001-C679-4F44-ADC9-862952642D35}"/>
            </c:ext>
          </c:extLst>
        </c:ser>
        <c:ser>
          <c:idx val="2"/>
          <c:order val="2"/>
          <c:tx>
            <c:strRef>
              <c:f>Sheet1!$D$1</c:f>
              <c:strCache>
                <c:ptCount val="1"/>
                <c:pt idx="0">
                  <c:v>Authority average</c:v>
                </c:pt>
              </c:strCache>
            </c:strRef>
          </c:tx>
          <c:spPr>
            <a:solidFill>
              <a:schemeClr val="accent3"/>
            </a:solidFill>
            <a:ln>
              <a:noFill/>
            </a:ln>
            <a:effectLst/>
          </c:spPr>
          <c:invertIfNegative val="0"/>
          <c:cat>
            <c:strRef>
              <c:f>Sheet1!$A$2:$A$5</c:f>
              <c:strCache>
                <c:ptCount val="4"/>
                <c:pt idx="0">
                  <c:v>EL Reading</c:v>
                </c:pt>
                <c:pt idx="1">
                  <c:v>EL writing</c:v>
                </c:pt>
                <c:pt idx="2">
                  <c:v>EL L &amp;T</c:v>
                </c:pt>
                <c:pt idx="3">
                  <c:v>ELNumeracy</c:v>
                </c:pt>
              </c:strCache>
            </c:strRef>
          </c:cat>
          <c:val>
            <c:numRef>
              <c:f>Sheet1!$D$2:$D$5</c:f>
              <c:numCache>
                <c:formatCode>General</c:formatCode>
                <c:ptCount val="4"/>
                <c:pt idx="0">
                  <c:v>89</c:v>
                </c:pt>
                <c:pt idx="1">
                  <c:v>88</c:v>
                </c:pt>
                <c:pt idx="2">
                  <c:v>95</c:v>
                </c:pt>
                <c:pt idx="3">
                  <c:v>93</c:v>
                </c:pt>
              </c:numCache>
            </c:numRef>
          </c:val>
          <c:extLst>
            <c:ext xmlns:c16="http://schemas.microsoft.com/office/drawing/2014/chart" uri="{C3380CC4-5D6E-409C-BE32-E72D297353CC}">
              <c16:uniqueId val="{00000002-C679-4F44-ADC9-862952642D35}"/>
            </c:ext>
          </c:extLst>
        </c:ser>
        <c:dLbls>
          <c:showLegendKey val="0"/>
          <c:showVal val="0"/>
          <c:showCatName val="0"/>
          <c:showSerName val="0"/>
          <c:showPercent val="0"/>
          <c:showBubbleSize val="0"/>
        </c:dLbls>
        <c:gapWidth val="219"/>
        <c:axId val="550083600"/>
        <c:axId val="550085896"/>
      </c:barChart>
      <c:catAx>
        <c:axId val="55008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0085896"/>
        <c:crosses val="autoZero"/>
        <c:auto val="1"/>
        <c:lblAlgn val="ctr"/>
        <c:lblOffset val="100"/>
        <c:noMultiLvlLbl val="0"/>
      </c:catAx>
      <c:valAx>
        <c:axId val="550085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008360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hyperlink" Target="https://education.gov.scot/improvement/research/sac86-play2learn-in-bearsden-primary-and-st-matthews-primary-school" TargetMode="External"/><Relationship Id="rId4" Type="http://schemas.openxmlformats.org/officeDocument/2006/relationships/image" Target="../media/image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4" Type="http://schemas.openxmlformats.org/officeDocument/2006/relationships/hyperlink" Target="https://education.gov.scot/improvement/research/sac86-play2learn-in-bearsden-primary-and-st-matthews-primary-schoo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211E2F-CF5F-4147-8AE5-B979DB39BFB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52411FD-4FC2-4737-8B86-F7B1288B8750}">
      <dgm:prSet/>
      <dgm:spPr/>
      <dgm:t>
        <a:bodyPr/>
        <a:lstStyle/>
        <a:p>
          <a:r>
            <a:rPr lang="en-GB"/>
            <a:t>In Scotland we benefit from a curriculum model that spans the ELC and the early years of Primary School. </a:t>
          </a:r>
          <a:endParaRPr lang="en-US"/>
        </a:p>
      </dgm:t>
    </dgm:pt>
    <dgm:pt modelId="{71229DAE-4A3E-44CB-8A63-0AC161E70D8D}" type="parTrans" cxnId="{A41CFEDC-BBFC-4DAF-9A9A-08EDB8B33B2B}">
      <dgm:prSet/>
      <dgm:spPr/>
      <dgm:t>
        <a:bodyPr/>
        <a:lstStyle/>
        <a:p>
          <a:endParaRPr lang="en-US"/>
        </a:p>
      </dgm:t>
    </dgm:pt>
    <dgm:pt modelId="{40008926-11E2-4C92-B9B6-94B33446152A}" type="sibTrans" cxnId="{A41CFEDC-BBFC-4DAF-9A9A-08EDB8B33B2B}">
      <dgm:prSet/>
      <dgm:spPr/>
      <dgm:t>
        <a:bodyPr/>
        <a:lstStyle/>
        <a:p>
          <a:endParaRPr lang="en-US"/>
        </a:p>
      </dgm:t>
    </dgm:pt>
    <dgm:pt modelId="{E247A918-8D5B-4B17-BBCA-45243CF75ADC}">
      <dgm:prSet/>
      <dgm:spPr/>
      <dgm:t>
        <a:bodyPr/>
        <a:lstStyle/>
        <a:p>
          <a:r>
            <a:rPr lang="en-GB" dirty="0"/>
            <a:t>The Early Level of Curriculum for Excellence is intended to support the implementation of a </a:t>
          </a:r>
          <a:r>
            <a:rPr lang="en-GB" b="1" dirty="0"/>
            <a:t>responsive</a:t>
          </a:r>
          <a:r>
            <a:rPr lang="en-GB" dirty="0"/>
            <a:t>, </a:t>
          </a:r>
          <a:r>
            <a:rPr lang="en-GB" b="1" dirty="0"/>
            <a:t>continuous, play-based </a:t>
          </a:r>
          <a:r>
            <a:rPr lang="en-GB" dirty="0"/>
            <a:t>curriculum for children aged 3 – 6. </a:t>
          </a:r>
          <a:endParaRPr lang="en-US" dirty="0"/>
        </a:p>
      </dgm:t>
    </dgm:pt>
    <dgm:pt modelId="{6C099F7D-5A69-40D3-A089-D82C038A2F5D}" type="parTrans" cxnId="{A74C4D6E-1D4B-41C9-8702-78D3DC0E8639}">
      <dgm:prSet/>
      <dgm:spPr/>
      <dgm:t>
        <a:bodyPr/>
        <a:lstStyle/>
        <a:p>
          <a:endParaRPr lang="en-US"/>
        </a:p>
      </dgm:t>
    </dgm:pt>
    <dgm:pt modelId="{26308E52-A801-4842-9EE6-F2CBAAE858F8}" type="sibTrans" cxnId="{A74C4D6E-1D4B-41C9-8702-78D3DC0E8639}">
      <dgm:prSet/>
      <dgm:spPr/>
      <dgm:t>
        <a:bodyPr/>
        <a:lstStyle/>
        <a:p>
          <a:endParaRPr lang="en-US"/>
        </a:p>
      </dgm:t>
    </dgm:pt>
    <dgm:pt modelId="{53C5AC96-AF4D-4263-A348-6BE2B18A4251}">
      <dgm:prSet/>
      <dgm:spPr/>
      <dgm:t>
        <a:bodyPr/>
        <a:lstStyle/>
        <a:p>
          <a:r>
            <a:rPr lang="en-GB" dirty="0"/>
            <a:t>The learning environment in the early stage of primary school should not look or feel starkly different from a motivating ELC environment.  The level of provocation might be greater, the interaction might be more challenging, and the experiences on offer might be different, but the school environment should be conducive to learning through play (</a:t>
          </a:r>
          <a:r>
            <a:rPr lang="en-GB" i="1" dirty="0"/>
            <a:t>Realising the Ambition, 2020</a:t>
          </a:r>
          <a:r>
            <a:rPr lang="en-GB" dirty="0"/>
            <a:t>)</a:t>
          </a:r>
          <a:endParaRPr lang="en-US" dirty="0"/>
        </a:p>
      </dgm:t>
    </dgm:pt>
    <dgm:pt modelId="{ED13CBD7-8E5F-4AD6-850E-AFFB38B3029B}" type="parTrans" cxnId="{5FFF8069-26FB-4ED1-9D2B-17BC977D03B1}">
      <dgm:prSet/>
      <dgm:spPr/>
      <dgm:t>
        <a:bodyPr/>
        <a:lstStyle/>
        <a:p>
          <a:endParaRPr lang="en-US"/>
        </a:p>
      </dgm:t>
    </dgm:pt>
    <dgm:pt modelId="{FCACFB64-E268-4DEE-98D7-451D18447750}" type="sibTrans" cxnId="{5FFF8069-26FB-4ED1-9D2B-17BC977D03B1}">
      <dgm:prSet/>
      <dgm:spPr/>
      <dgm:t>
        <a:bodyPr/>
        <a:lstStyle/>
        <a:p>
          <a:endParaRPr lang="en-US"/>
        </a:p>
      </dgm:t>
    </dgm:pt>
    <dgm:pt modelId="{7F8643A0-1BC8-4117-AF79-6758B4DEAA25}" type="pres">
      <dgm:prSet presAssocID="{31211E2F-CF5F-4147-8AE5-B979DB39BFB9}" presName="linear" presStyleCnt="0">
        <dgm:presLayoutVars>
          <dgm:animLvl val="lvl"/>
          <dgm:resizeHandles val="exact"/>
        </dgm:presLayoutVars>
      </dgm:prSet>
      <dgm:spPr/>
    </dgm:pt>
    <dgm:pt modelId="{067B8A3D-9346-421A-A1A9-96AF88353275}" type="pres">
      <dgm:prSet presAssocID="{052411FD-4FC2-4737-8B86-F7B1288B8750}" presName="parentText" presStyleLbl="node1" presStyleIdx="0" presStyleCnt="3" custScaleY="40854" custLinFactY="-24846" custLinFactNeighborX="-1285" custLinFactNeighborY="-100000">
        <dgm:presLayoutVars>
          <dgm:chMax val="0"/>
          <dgm:bulletEnabled val="1"/>
        </dgm:presLayoutVars>
      </dgm:prSet>
      <dgm:spPr/>
    </dgm:pt>
    <dgm:pt modelId="{9D21B9BC-938F-4D47-A13F-A453FBC99354}" type="pres">
      <dgm:prSet presAssocID="{40008926-11E2-4C92-B9B6-94B33446152A}" presName="spacer" presStyleCnt="0"/>
      <dgm:spPr/>
    </dgm:pt>
    <dgm:pt modelId="{9E1B85C4-8F52-4A2E-BF25-2729E745DA20}" type="pres">
      <dgm:prSet presAssocID="{E247A918-8D5B-4B17-BBCA-45243CF75ADC}" presName="parentText" presStyleLbl="node1" presStyleIdx="1" presStyleCnt="3" custScaleY="65377">
        <dgm:presLayoutVars>
          <dgm:chMax val="0"/>
          <dgm:bulletEnabled val="1"/>
        </dgm:presLayoutVars>
      </dgm:prSet>
      <dgm:spPr/>
    </dgm:pt>
    <dgm:pt modelId="{EBA2F4CD-B668-4A49-BE92-BD3D5D6C356C}" type="pres">
      <dgm:prSet presAssocID="{26308E52-A801-4842-9EE6-F2CBAAE858F8}" presName="spacer" presStyleCnt="0"/>
      <dgm:spPr/>
    </dgm:pt>
    <dgm:pt modelId="{6D85496D-C3DC-415C-B03C-878C938B5940}" type="pres">
      <dgm:prSet presAssocID="{53C5AC96-AF4D-4263-A348-6BE2B18A4251}" presName="parentText" presStyleLbl="node1" presStyleIdx="2" presStyleCnt="3">
        <dgm:presLayoutVars>
          <dgm:chMax val="0"/>
          <dgm:bulletEnabled val="1"/>
        </dgm:presLayoutVars>
      </dgm:prSet>
      <dgm:spPr/>
    </dgm:pt>
  </dgm:ptLst>
  <dgm:cxnLst>
    <dgm:cxn modelId="{96D69228-FD6F-44DC-AD79-085F3800E77E}" type="presOf" srcId="{E247A918-8D5B-4B17-BBCA-45243CF75ADC}" destId="{9E1B85C4-8F52-4A2E-BF25-2729E745DA20}" srcOrd="0" destOrd="0" presId="urn:microsoft.com/office/officeart/2005/8/layout/vList2"/>
    <dgm:cxn modelId="{9D85E439-53B5-4894-B858-3A98074B4978}" type="presOf" srcId="{53C5AC96-AF4D-4263-A348-6BE2B18A4251}" destId="{6D85496D-C3DC-415C-B03C-878C938B5940}" srcOrd="0" destOrd="0" presId="urn:microsoft.com/office/officeart/2005/8/layout/vList2"/>
    <dgm:cxn modelId="{5FFF8069-26FB-4ED1-9D2B-17BC977D03B1}" srcId="{31211E2F-CF5F-4147-8AE5-B979DB39BFB9}" destId="{53C5AC96-AF4D-4263-A348-6BE2B18A4251}" srcOrd="2" destOrd="0" parTransId="{ED13CBD7-8E5F-4AD6-850E-AFFB38B3029B}" sibTransId="{FCACFB64-E268-4DEE-98D7-451D18447750}"/>
    <dgm:cxn modelId="{D9CD0F6A-160A-4F2D-BD39-F18DCF6B8638}" type="presOf" srcId="{052411FD-4FC2-4737-8B86-F7B1288B8750}" destId="{067B8A3D-9346-421A-A1A9-96AF88353275}" srcOrd="0" destOrd="0" presId="urn:microsoft.com/office/officeart/2005/8/layout/vList2"/>
    <dgm:cxn modelId="{A74C4D6E-1D4B-41C9-8702-78D3DC0E8639}" srcId="{31211E2F-CF5F-4147-8AE5-B979DB39BFB9}" destId="{E247A918-8D5B-4B17-BBCA-45243CF75ADC}" srcOrd="1" destOrd="0" parTransId="{6C099F7D-5A69-40D3-A089-D82C038A2F5D}" sibTransId="{26308E52-A801-4842-9EE6-F2CBAAE858F8}"/>
    <dgm:cxn modelId="{CAE0A152-B162-4488-831B-9847F7E51E11}" type="presOf" srcId="{31211E2F-CF5F-4147-8AE5-B979DB39BFB9}" destId="{7F8643A0-1BC8-4117-AF79-6758B4DEAA25}" srcOrd="0" destOrd="0" presId="urn:microsoft.com/office/officeart/2005/8/layout/vList2"/>
    <dgm:cxn modelId="{A41CFEDC-BBFC-4DAF-9A9A-08EDB8B33B2B}" srcId="{31211E2F-CF5F-4147-8AE5-B979DB39BFB9}" destId="{052411FD-4FC2-4737-8B86-F7B1288B8750}" srcOrd="0" destOrd="0" parTransId="{71229DAE-4A3E-44CB-8A63-0AC161E70D8D}" sibTransId="{40008926-11E2-4C92-B9B6-94B33446152A}"/>
    <dgm:cxn modelId="{C335A5C7-5828-40E9-B0C5-873E70B0BB35}" type="presParOf" srcId="{7F8643A0-1BC8-4117-AF79-6758B4DEAA25}" destId="{067B8A3D-9346-421A-A1A9-96AF88353275}" srcOrd="0" destOrd="0" presId="urn:microsoft.com/office/officeart/2005/8/layout/vList2"/>
    <dgm:cxn modelId="{CA912D02-C8F8-4420-A7A7-981A60A29F32}" type="presParOf" srcId="{7F8643A0-1BC8-4117-AF79-6758B4DEAA25}" destId="{9D21B9BC-938F-4D47-A13F-A453FBC99354}" srcOrd="1" destOrd="0" presId="urn:microsoft.com/office/officeart/2005/8/layout/vList2"/>
    <dgm:cxn modelId="{FBD1EEAC-EFE7-4AAE-8AB1-3DC233829FFF}" type="presParOf" srcId="{7F8643A0-1BC8-4117-AF79-6758B4DEAA25}" destId="{9E1B85C4-8F52-4A2E-BF25-2729E745DA20}" srcOrd="2" destOrd="0" presId="urn:microsoft.com/office/officeart/2005/8/layout/vList2"/>
    <dgm:cxn modelId="{D32A4FEA-1939-4819-A438-7A9066AEAB49}" type="presParOf" srcId="{7F8643A0-1BC8-4117-AF79-6758B4DEAA25}" destId="{EBA2F4CD-B668-4A49-BE92-BD3D5D6C356C}" srcOrd="3" destOrd="0" presId="urn:microsoft.com/office/officeart/2005/8/layout/vList2"/>
    <dgm:cxn modelId="{78DAA6B7-4091-4947-8539-2FBD4D9B8AF8}" type="presParOf" srcId="{7F8643A0-1BC8-4117-AF79-6758B4DEAA25}" destId="{6D85496D-C3DC-415C-B03C-878C938B5940}"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33FEC1-E9A0-4C77-B0BE-309AAA4452C1}" type="doc">
      <dgm:prSet loTypeId="urn:microsoft.com/office/officeart/2005/8/layout/cycle8" loCatId="cycle" qsTypeId="urn:microsoft.com/office/officeart/2005/8/quickstyle/simple1" qsCatId="simple" csTypeId="urn:microsoft.com/office/officeart/2005/8/colors/accent1_2" csCatId="accent1"/>
      <dgm:spPr/>
      <dgm:t>
        <a:bodyPr/>
        <a:lstStyle/>
        <a:p>
          <a:endParaRPr lang="en-US"/>
        </a:p>
      </dgm:t>
    </dgm:pt>
    <dgm:pt modelId="{8D778C69-95DD-4425-8D88-2575090BB56E}">
      <dgm:prSet/>
      <dgm:spPr/>
      <dgm:t>
        <a:bodyPr/>
        <a:lstStyle/>
        <a:p>
          <a:r>
            <a:rPr lang="en-GB"/>
            <a:t>Spontaneous play </a:t>
          </a:r>
          <a:endParaRPr lang="en-US"/>
        </a:p>
      </dgm:t>
    </dgm:pt>
    <dgm:pt modelId="{E5443ADA-DE3C-4452-BB50-BEFC88B606F5}" type="parTrans" cxnId="{96372B8E-279D-4C16-8DC6-D0177B705488}">
      <dgm:prSet/>
      <dgm:spPr/>
      <dgm:t>
        <a:bodyPr/>
        <a:lstStyle/>
        <a:p>
          <a:endParaRPr lang="en-US"/>
        </a:p>
      </dgm:t>
    </dgm:pt>
    <dgm:pt modelId="{60C7EE0B-845F-4E65-BE53-EFCEA716894D}" type="sibTrans" cxnId="{96372B8E-279D-4C16-8DC6-D0177B705488}">
      <dgm:prSet/>
      <dgm:spPr/>
      <dgm:t>
        <a:bodyPr/>
        <a:lstStyle/>
        <a:p>
          <a:endParaRPr lang="en-US"/>
        </a:p>
      </dgm:t>
    </dgm:pt>
    <dgm:pt modelId="{3DEA5108-797C-4FA6-9136-BC8560FB829C}">
      <dgm:prSet/>
      <dgm:spPr/>
      <dgm:t>
        <a:bodyPr/>
        <a:lstStyle/>
        <a:p>
          <a:r>
            <a:rPr lang="en-GB"/>
            <a:t>Planned and purposeful play </a:t>
          </a:r>
          <a:endParaRPr lang="en-US"/>
        </a:p>
      </dgm:t>
    </dgm:pt>
    <dgm:pt modelId="{F88C53FD-7137-4970-9DDF-2C11EB722331}" type="parTrans" cxnId="{E0BBF77C-BD95-4DDB-8F47-D3405C948715}">
      <dgm:prSet/>
      <dgm:spPr/>
      <dgm:t>
        <a:bodyPr/>
        <a:lstStyle/>
        <a:p>
          <a:endParaRPr lang="en-US"/>
        </a:p>
      </dgm:t>
    </dgm:pt>
    <dgm:pt modelId="{32796D11-C342-4FBE-B9A8-C5F848E3875E}" type="sibTrans" cxnId="{E0BBF77C-BD95-4DDB-8F47-D3405C948715}">
      <dgm:prSet/>
      <dgm:spPr/>
      <dgm:t>
        <a:bodyPr/>
        <a:lstStyle/>
        <a:p>
          <a:endParaRPr lang="en-US"/>
        </a:p>
      </dgm:t>
    </dgm:pt>
    <dgm:pt modelId="{A465FE77-45E1-49FC-9B4A-070AFC061104}">
      <dgm:prSet/>
      <dgm:spPr/>
      <dgm:t>
        <a:bodyPr/>
        <a:lstStyle/>
        <a:p>
          <a:r>
            <a:rPr lang="en-GB"/>
            <a:t>Investigating and exploring </a:t>
          </a:r>
          <a:endParaRPr lang="en-US"/>
        </a:p>
      </dgm:t>
    </dgm:pt>
    <dgm:pt modelId="{2961B0CE-076C-47D8-8640-62887337B1BB}" type="parTrans" cxnId="{6784A47B-263D-4C8D-B8CC-475BCBA6E968}">
      <dgm:prSet/>
      <dgm:spPr/>
      <dgm:t>
        <a:bodyPr/>
        <a:lstStyle/>
        <a:p>
          <a:endParaRPr lang="en-US"/>
        </a:p>
      </dgm:t>
    </dgm:pt>
    <dgm:pt modelId="{05E168F5-D0FD-41B2-ABC4-9B434BDA4282}" type="sibTrans" cxnId="{6784A47B-263D-4C8D-B8CC-475BCBA6E968}">
      <dgm:prSet/>
      <dgm:spPr/>
      <dgm:t>
        <a:bodyPr/>
        <a:lstStyle/>
        <a:p>
          <a:endParaRPr lang="en-US"/>
        </a:p>
      </dgm:t>
    </dgm:pt>
    <dgm:pt modelId="{823B2AA4-9DB3-41C0-94B0-EED96724F1EA}">
      <dgm:prSet/>
      <dgm:spPr/>
      <dgm:t>
        <a:bodyPr/>
        <a:lstStyle/>
        <a:p>
          <a:r>
            <a:rPr lang="en-GB"/>
            <a:t>Events and life experiences</a:t>
          </a:r>
          <a:endParaRPr lang="en-US"/>
        </a:p>
      </dgm:t>
    </dgm:pt>
    <dgm:pt modelId="{ECAC1A2D-50E1-4858-A5DC-AEE729F8EF86}" type="parTrans" cxnId="{9BCA8C9D-C3C0-4A8D-A84E-1D8BF5E90DC9}">
      <dgm:prSet/>
      <dgm:spPr/>
      <dgm:t>
        <a:bodyPr/>
        <a:lstStyle/>
        <a:p>
          <a:endParaRPr lang="en-US"/>
        </a:p>
      </dgm:t>
    </dgm:pt>
    <dgm:pt modelId="{D987F934-0DC5-4BE8-A146-A2DD19B51D3B}" type="sibTrans" cxnId="{9BCA8C9D-C3C0-4A8D-A84E-1D8BF5E90DC9}">
      <dgm:prSet/>
      <dgm:spPr/>
      <dgm:t>
        <a:bodyPr/>
        <a:lstStyle/>
        <a:p>
          <a:endParaRPr lang="en-US"/>
        </a:p>
      </dgm:t>
    </dgm:pt>
    <dgm:pt modelId="{802D1DF3-B7C0-48E2-90A6-978E68644301}">
      <dgm:prSet/>
      <dgm:spPr/>
      <dgm:t>
        <a:bodyPr/>
        <a:lstStyle/>
        <a:p>
          <a:r>
            <a:rPr lang="en-GB" dirty="0"/>
            <a:t>Focused learning and teaching</a:t>
          </a:r>
          <a:endParaRPr lang="en-US" dirty="0"/>
        </a:p>
      </dgm:t>
    </dgm:pt>
    <dgm:pt modelId="{30B900C4-6674-44E8-88FE-EC8BB7BE459E}" type="parTrans" cxnId="{D2A219E0-CFFB-455A-BE94-E638B6A70B0D}">
      <dgm:prSet/>
      <dgm:spPr/>
      <dgm:t>
        <a:bodyPr/>
        <a:lstStyle/>
        <a:p>
          <a:endParaRPr lang="en-US"/>
        </a:p>
      </dgm:t>
    </dgm:pt>
    <dgm:pt modelId="{4CBCD7B5-32E6-48C3-83E0-26CE70A874A3}" type="sibTrans" cxnId="{D2A219E0-CFFB-455A-BE94-E638B6A70B0D}">
      <dgm:prSet/>
      <dgm:spPr/>
      <dgm:t>
        <a:bodyPr/>
        <a:lstStyle/>
        <a:p>
          <a:endParaRPr lang="en-US"/>
        </a:p>
      </dgm:t>
    </dgm:pt>
    <dgm:pt modelId="{0EC04AAB-29F5-4A19-9F85-5E7172981007}" type="pres">
      <dgm:prSet presAssocID="{4B33FEC1-E9A0-4C77-B0BE-309AAA4452C1}" presName="compositeShape" presStyleCnt="0">
        <dgm:presLayoutVars>
          <dgm:chMax val="7"/>
          <dgm:dir/>
          <dgm:resizeHandles val="exact"/>
        </dgm:presLayoutVars>
      </dgm:prSet>
      <dgm:spPr/>
    </dgm:pt>
    <dgm:pt modelId="{32EE4A18-7A3C-43DF-B9AA-D6EB746F5938}" type="pres">
      <dgm:prSet presAssocID="{4B33FEC1-E9A0-4C77-B0BE-309AAA4452C1}" presName="wedge1" presStyleLbl="node1" presStyleIdx="0" presStyleCnt="5"/>
      <dgm:spPr/>
    </dgm:pt>
    <dgm:pt modelId="{1E979037-0C8E-452E-8467-A98CA500692E}" type="pres">
      <dgm:prSet presAssocID="{4B33FEC1-E9A0-4C77-B0BE-309AAA4452C1}" presName="dummy1a" presStyleCnt="0"/>
      <dgm:spPr/>
    </dgm:pt>
    <dgm:pt modelId="{084376D4-CADD-4E00-A8BF-A4B48E4A1986}" type="pres">
      <dgm:prSet presAssocID="{4B33FEC1-E9A0-4C77-B0BE-309AAA4452C1}" presName="dummy1b" presStyleCnt="0"/>
      <dgm:spPr/>
    </dgm:pt>
    <dgm:pt modelId="{031D37AE-F35B-4F73-A782-A86E3DE60DB9}" type="pres">
      <dgm:prSet presAssocID="{4B33FEC1-E9A0-4C77-B0BE-309AAA4452C1}" presName="wedge1Tx" presStyleLbl="node1" presStyleIdx="0" presStyleCnt="5">
        <dgm:presLayoutVars>
          <dgm:chMax val="0"/>
          <dgm:chPref val="0"/>
          <dgm:bulletEnabled val="1"/>
        </dgm:presLayoutVars>
      </dgm:prSet>
      <dgm:spPr/>
    </dgm:pt>
    <dgm:pt modelId="{44A50863-7BF5-4129-909D-0F71F71CCAEB}" type="pres">
      <dgm:prSet presAssocID="{4B33FEC1-E9A0-4C77-B0BE-309AAA4452C1}" presName="wedge2" presStyleLbl="node1" presStyleIdx="1" presStyleCnt="5"/>
      <dgm:spPr/>
    </dgm:pt>
    <dgm:pt modelId="{1D5664C8-0B3A-4E4D-BB67-AF73B65EA7F5}" type="pres">
      <dgm:prSet presAssocID="{4B33FEC1-E9A0-4C77-B0BE-309AAA4452C1}" presName="dummy2a" presStyleCnt="0"/>
      <dgm:spPr/>
    </dgm:pt>
    <dgm:pt modelId="{5E3017DA-2E18-4C56-BA43-B985FA62D842}" type="pres">
      <dgm:prSet presAssocID="{4B33FEC1-E9A0-4C77-B0BE-309AAA4452C1}" presName="dummy2b" presStyleCnt="0"/>
      <dgm:spPr/>
    </dgm:pt>
    <dgm:pt modelId="{E7B792D1-92DD-46A4-A584-627E0FD2B05A}" type="pres">
      <dgm:prSet presAssocID="{4B33FEC1-E9A0-4C77-B0BE-309AAA4452C1}" presName="wedge2Tx" presStyleLbl="node1" presStyleIdx="1" presStyleCnt="5">
        <dgm:presLayoutVars>
          <dgm:chMax val="0"/>
          <dgm:chPref val="0"/>
          <dgm:bulletEnabled val="1"/>
        </dgm:presLayoutVars>
      </dgm:prSet>
      <dgm:spPr/>
    </dgm:pt>
    <dgm:pt modelId="{839A7ABA-7D6B-4278-B848-D9E162AA3B9D}" type="pres">
      <dgm:prSet presAssocID="{4B33FEC1-E9A0-4C77-B0BE-309AAA4452C1}" presName="wedge3" presStyleLbl="node1" presStyleIdx="2" presStyleCnt="5"/>
      <dgm:spPr/>
    </dgm:pt>
    <dgm:pt modelId="{A2DDB313-25EF-40F3-86AC-5C2E496AC812}" type="pres">
      <dgm:prSet presAssocID="{4B33FEC1-E9A0-4C77-B0BE-309AAA4452C1}" presName="dummy3a" presStyleCnt="0"/>
      <dgm:spPr/>
    </dgm:pt>
    <dgm:pt modelId="{341AD70E-FEF9-4624-8884-03E2F6F4CC25}" type="pres">
      <dgm:prSet presAssocID="{4B33FEC1-E9A0-4C77-B0BE-309AAA4452C1}" presName="dummy3b" presStyleCnt="0"/>
      <dgm:spPr/>
    </dgm:pt>
    <dgm:pt modelId="{7CABF989-857A-4434-A3DA-0194AD08F9F5}" type="pres">
      <dgm:prSet presAssocID="{4B33FEC1-E9A0-4C77-B0BE-309AAA4452C1}" presName="wedge3Tx" presStyleLbl="node1" presStyleIdx="2" presStyleCnt="5">
        <dgm:presLayoutVars>
          <dgm:chMax val="0"/>
          <dgm:chPref val="0"/>
          <dgm:bulletEnabled val="1"/>
        </dgm:presLayoutVars>
      </dgm:prSet>
      <dgm:spPr/>
    </dgm:pt>
    <dgm:pt modelId="{C65BC2D8-A061-430D-92D4-D90E715F9A72}" type="pres">
      <dgm:prSet presAssocID="{4B33FEC1-E9A0-4C77-B0BE-309AAA4452C1}" presName="wedge4" presStyleLbl="node1" presStyleIdx="3" presStyleCnt="5"/>
      <dgm:spPr/>
    </dgm:pt>
    <dgm:pt modelId="{7294F98B-C6D4-4594-AA98-6879B2B65C1E}" type="pres">
      <dgm:prSet presAssocID="{4B33FEC1-E9A0-4C77-B0BE-309AAA4452C1}" presName="dummy4a" presStyleCnt="0"/>
      <dgm:spPr/>
    </dgm:pt>
    <dgm:pt modelId="{A2B4184E-931D-4D3D-864F-D3712C984EEA}" type="pres">
      <dgm:prSet presAssocID="{4B33FEC1-E9A0-4C77-B0BE-309AAA4452C1}" presName="dummy4b" presStyleCnt="0"/>
      <dgm:spPr/>
    </dgm:pt>
    <dgm:pt modelId="{EF96CE80-7768-4EFF-992A-C39C41A0A9CC}" type="pres">
      <dgm:prSet presAssocID="{4B33FEC1-E9A0-4C77-B0BE-309AAA4452C1}" presName="wedge4Tx" presStyleLbl="node1" presStyleIdx="3" presStyleCnt="5">
        <dgm:presLayoutVars>
          <dgm:chMax val="0"/>
          <dgm:chPref val="0"/>
          <dgm:bulletEnabled val="1"/>
        </dgm:presLayoutVars>
      </dgm:prSet>
      <dgm:spPr/>
    </dgm:pt>
    <dgm:pt modelId="{FFEA2FE7-0F17-4B11-BEF4-19713E787CE5}" type="pres">
      <dgm:prSet presAssocID="{4B33FEC1-E9A0-4C77-B0BE-309AAA4452C1}" presName="wedge5" presStyleLbl="node1" presStyleIdx="4" presStyleCnt="5"/>
      <dgm:spPr/>
    </dgm:pt>
    <dgm:pt modelId="{5A6E5774-D07D-4D99-AFBC-664BB571550A}" type="pres">
      <dgm:prSet presAssocID="{4B33FEC1-E9A0-4C77-B0BE-309AAA4452C1}" presName="dummy5a" presStyleCnt="0"/>
      <dgm:spPr/>
    </dgm:pt>
    <dgm:pt modelId="{68132401-623B-4B4B-86B1-3B6CBEB2B62A}" type="pres">
      <dgm:prSet presAssocID="{4B33FEC1-E9A0-4C77-B0BE-309AAA4452C1}" presName="dummy5b" presStyleCnt="0"/>
      <dgm:spPr/>
    </dgm:pt>
    <dgm:pt modelId="{7827C38D-67B1-4294-AAE2-311288FF7B65}" type="pres">
      <dgm:prSet presAssocID="{4B33FEC1-E9A0-4C77-B0BE-309AAA4452C1}" presName="wedge5Tx" presStyleLbl="node1" presStyleIdx="4" presStyleCnt="5">
        <dgm:presLayoutVars>
          <dgm:chMax val="0"/>
          <dgm:chPref val="0"/>
          <dgm:bulletEnabled val="1"/>
        </dgm:presLayoutVars>
      </dgm:prSet>
      <dgm:spPr/>
    </dgm:pt>
    <dgm:pt modelId="{7CB7A8D4-3B4D-4048-9275-7B08A6E525E9}" type="pres">
      <dgm:prSet presAssocID="{60C7EE0B-845F-4E65-BE53-EFCEA716894D}" presName="arrowWedge1" presStyleLbl="fgSibTrans2D1" presStyleIdx="0" presStyleCnt="5"/>
      <dgm:spPr/>
    </dgm:pt>
    <dgm:pt modelId="{4F89F80A-9013-4555-BBB5-3F57DC5118FB}" type="pres">
      <dgm:prSet presAssocID="{32796D11-C342-4FBE-B9A8-C5F848E3875E}" presName="arrowWedge2" presStyleLbl="fgSibTrans2D1" presStyleIdx="1" presStyleCnt="5"/>
      <dgm:spPr/>
    </dgm:pt>
    <dgm:pt modelId="{62F15708-0F63-4200-91A5-305F0985FA25}" type="pres">
      <dgm:prSet presAssocID="{05E168F5-D0FD-41B2-ABC4-9B434BDA4282}" presName="arrowWedge3" presStyleLbl="fgSibTrans2D1" presStyleIdx="2" presStyleCnt="5"/>
      <dgm:spPr/>
    </dgm:pt>
    <dgm:pt modelId="{D6F149DE-301A-48CE-B0B6-60937C38A7B8}" type="pres">
      <dgm:prSet presAssocID="{D987F934-0DC5-4BE8-A146-A2DD19B51D3B}" presName="arrowWedge4" presStyleLbl="fgSibTrans2D1" presStyleIdx="3" presStyleCnt="5"/>
      <dgm:spPr/>
    </dgm:pt>
    <dgm:pt modelId="{175D417B-E296-40A0-B705-33DA91792C86}" type="pres">
      <dgm:prSet presAssocID="{4CBCD7B5-32E6-48C3-83E0-26CE70A874A3}" presName="arrowWedge5" presStyleLbl="fgSibTrans2D1" presStyleIdx="4" presStyleCnt="5"/>
      <dgm:spPr/>
    </dgm:pt>
  </dgm:ptLst>
  <dgm:cxnLst>
    <dgm:cxn modelId="{C2B1291D-20C8-40BA-8B1C-F5DBEB5DCC81}" type="presOf" srcId="{802D1DF3-B7C0-48E2-90A6-978E68644301}" destId="{FFEA2FE7-0F17-4B11-BEF4-19713E787CE5}" srcOrd="0" destOrd="0" presId="urn:microsoft.com/office/officeart/2005/8/layout/cycle8"/>
    <dgm:cxn modelId="{D875F421-CEAE-43D0-B5E2-0DFEFC617C2E}" type="presOf" srcId="{A465FE77-45E1-49FC-9B4A-070AFC061104}" destId="{839A7ABA-7D6B-4278-B848-D9E162AA3B9D}" srcOrd="0" destOrd="0" presId="urn:microsoft.com/office/officeart/2005/8/layout/cycle8"/>
    <dgm:cxn modelId="{B662BB38-93C2-432A-BDA1-7CA173C6E2CC}" type="presOf" srcId="{8D778C69-95DD-4425-8D88-2575090BB56E}" destId="{32EE4A18-7A3C-43DF-B9AA-D6EB746F5938}" srcOrd="0" destOrd="0" presId="urn:microsoft.com/office/officeart/2005/8/layout/cycle8"/>
    <dgm:cxn modelId="{5BA7DD3D-55F1-49B5-95A0-82B18C84C349}" type="presOf" srcId="{3DEA5108-797C-4FA6-9136-BC8560FB829C}" destId="{E7B792D1-92DD-46A4-A584-627E0FD2B05A}" srcOrd="1" destOrd="0" presId="urn:microsoft.com/office/officeart/2005/8/layout/cycle8"/>
    <dgm:cxn modelId="{BA1F4360-6EE0-490F-B040-6EA4EDC57D61}" type="presOf" srcId="{4B33FEC1-E9A0-4C77-B0BE-309AAA4452C1}" destId="{0EC04AAB-29F5-4A19-9F85-5E7172981007}" srcOrd="0" destOrd="0" presId="urn:microsoft.com/office/officeart/2005/8/layout/cycle8"/>
    <dgm:cxn modelId="{AEC1BC45-4921-4C5A-B321-ADB928D35F6B}" type="presOf" srcId="{802D1DF3-B7C0-48E2-90A6-978E68644301}" destId="{7827C38D-67B1-4294-AAE2-311288FF7B65}" srcOrd="1" destOrd="0" presId="urn:microsoft.com/office/officeart/2005/8/layout/cycle8"/>
    <dgm:cxn modelId="{6784A47B-263D-4C8D-B8CC-475BCBA6E968}" srcId="{4B33FEC1-E9A0-4C77-B0BE-309AAA4452C1}" destId="{A465FE77-45E1-49FC-9B4A-070AFC061104}" srcOrd="2" destOrd="0" parTransId="{2961B0CE-076C-47D8-8640-62887337B1BB}" sibTransId="{05E168F5-D0FD-41B2-ABC4-9B434BDA4282}"/>
    <dgm:cxn modelId="{E0BBF77C-BD95-4DDB-8F47-D3405C948715}" srcId="{4B33FEC1-E9A0-4C77-B0BE-309AAA4452C1}" destId="{3DEA5108-797C-4FA6-9136-BC8560FB829C}" srcOrd="1" destOrd="0" parTransId="{F88C53FD-7137-4970-9DDF-2C11EB722331}" sibTransId="{32796D11-C342-4FBE-B9A8-C5F848E3875E}"/>
    <dgm:cxn modelId="{47BA7F80-49D4-4298-AA87-37E3467A6F9D}" type="presOf" srcId="{823B2AA4-9DB3-41C0-94B0-EED96724F1EA}" destId="{C65BC2D8-A061-430D-92D4-D90E715F9A72}" srcOrd="0" destOrd="0" presId="urn:microsoft.com/office/officeart/2005/8/layout/cycle8"/>
    <dgm:cxn modelId="{77049E82-C273-4EF6-AE06-05734785E657}" type="presOf" srcId="{A465FE77-45E1-49FC-9B4A-070AFC061104}" destId="{7CABF989-857A-4434-A3DA-0194AD08F9F5}" srcOrd="1" destOrd="0" presId="urn:microsoft.com/office/officeart/2005/8/layout/cycle8"/>
    <dgm:cxn modelId="{96372B8E-279D-4C16-8DC6-D0177B705488}" srcId="{4B33FEC1-E9A0-4C77-B0BE-309AAA4452C1}" destId="{8D778C69-95DD-4425-8D88-2575090BB56E}" srcOrd="0" destOrd="0" parTransId="{E5443ADA-DE3C-4452-BB50-BEFC88B606F5}" sibTransId="{60C7EE0B-845F-4E65-BE53-EFCEA716894D}"/>
    <dgm:cxn modelId="{9BCA8C9D-C3C0-4A8D-A84E-1D8BF5E90DC9}" srcId="{4B33FEC1-E9A0-4C77-B0BE-309AAA4452C1}" destId="{823B2AA4-9DB3-41C0-94B0-EED96724F1EA}" srcOrd="3" destOrd="0" parTransId="{ECAC1A2D-50E1-4858-A5DC-AEE729F8EF86}" sibTransId="{D987F934-0DC5-4BE8-A146-A2DD19B51D3B}"/>
    <dgm:cxn modelId="{39ACDFAB-B889-4140-85F3-549E5CAE8919}" type="presOf" srcId="{8D778C69-95DD-4425-8D88-2575090BB56E}" destId="{031D37AE-F35B-4F73-A782-A86E3DE60DB9}" srcOrd="1" destOrd="0" presId="urn:microsoft.com/office/officeart/2005/8/layout/cycle8"/>
    <dgm:cxn modelId="{D2A219E0-CFFB-455A-BE94-E638B6A70B0D}" srcId="{4B33FEC1-E9A0-4C77-B0BE-309AAA4452C1}" destId="{802D1DF3-B7C0-48E2-90A6-978E68644301}" srcOrd="4" destOrd="0" parTransId="{30B900C4-6674-44E8-88FE-EC8BB7BE459E}" sibTransId="{4CBCD7B5-32E6-48C3-83E0-26CE70A874A3}"/>
    <dgm:cxn modelId="{4510B1E0-2C5A-4771-BB67-27899C8AFA5E}" type="presOf" srcId="{823B2AA4-9DB3-41C0-94B0-EED96724F1EA}" destId="{EF96CE80-7768-4EFF-992A-C39C41A0A9CC}" srcOrd="1" destOrd="0" presId="urn:microsoft.com/office/officeart/2005/8/layout/cycle8"/>
    <dgm:cxn modelId="{2C4F6AF8-8379-4249-9B81-B0BE40E38FCD}" type="presOf" srcId="{3DEA5108-797C-4FA6-9136-BC8560FB829C}" destId="{44A50863-7BF5-4129-909D-0F71F71CCAEB}" srcOrd="0" destOrd="0" presId="urn:microsoft.com/office/officeart/2005/8/layout/cycle8"/>
    <dgm:cxn modelId="{FA4C6481-7AAA-4279-AC38-A6082218C2B5}" type="presParOf" srcId="{0EC04AAB-29F5-4A19-9F85-5E7172981007}" destId="{32EE4A18-7A3C-43DF-B9AA-D6EB746F5938}" srcOrd="0" destOrd="0" presId="urn:microsoft.com/office/officeart/2005/8/layout/cycle8"/>
    <dgm:cxn modelId="{0C2DCA9F-6C2C-415D-BB69-0CC07F76BCC3}" type="presParOf" srcId="{0EC04AAB-29F5-4A19-9F85-5E7172981007}" destId="{1E979037-0C8E-452E-8467-A98CA500692E}" srcOrd="1" destOrd="0" presId="urn:microsoft.com/office/officeart/2005/8/layout/cycle8"/>
    <dgm:cxn modelId="{1576F5AE-3A60-4059-8FA7-B0035464B75F}" type="presParOf" srcId="{0EC04AAB-29F5-4A19-9F85-5E7172981007}" destId="{084376D4-CADD-4E00-A8BF-A4B48E4A1986}" srcOrd="2" destOrd="0" presId="urn:microsoft.com/office/officeart/2005/8/layout/cycle8"/>
    <dgm:cxn modelId="{275E4BB1-53AE-426C-B8F3-802296D28367}" type="presParOf" srcId="{0EC04AAB-29F5-4A19-9F85-5E7172981007}" destId="{031D37AE-F35B-4F73-A782-A86E3DE60DB9}" srcOrd="3" destOrd="0" presId="urn:microsoft.com/office/officeart/2005/8/layout/cycle8"/>
    <dgm:cxn modelId="{5ADC2BFD-5D55-4E66-AE6A-2BCAAB8828C8}" type="presParOf" srcId="{0EC04AAB-29F5-4A19-9F85-5E7172981007}" destId="{44A50863-7BF5-4129-909D-0F71F71CCAEB}" srcOrd="4" destOrd="0" presId="urn:microsoft.com/office/officeart/2005/8/layout/cycle8"/>
    <dgm:cxn modelId="{3837392D-AFA4-40E6-A90B-FB1C0E49792A}" type="presParOf" srcId="{0EC04AAB-29F5-4A19-9F85-5E7172981007}" destId="{1D5664C8-0B3A-4E4D-BB67-AF73B65EA7F5}" srcOrd="5" destOrd="0" presId="urn:microsoft.com/office/officeart/2005/8/layout/cycle8"/>
    <dgm:cxn modelId="{6D3367F9-879B-4125-BF66-B6CAD1428ADE}" type="presParOf" srcId="{0EC04AAB-29F5-4A19-9F85-5E7172981007}" destId="{5E3017DA-2E18-4C56-BA43-B985FA62D842}" srcOrd="6" destOrd="0" presId="urn:microsoft.com/office/officeart/2005/8/layout/cycle8"/>
    <dgm:cxn modelId="{635C21D5-3925-4E97-BFC6-37C5D9ABDF15}" type="presParOf" srcId="{0EC04AAB-29F5-4A19-9F85-5E7172981007}" destId="{E7B792D1-92DD-46A4-A584-627E0FD2B05A}" srcOrd="7" destOrd="0" presId="urn:microsoft.com/office/officeart/2005/8/layout/cycle8"/>
    <dgm:cxn modelId="{8357F88B-1921-4A50-A75D-32F84E02C603}" type="presParOf" srcId="{0EC04AAB-29F5-4A19-9F85-5E7172981007}" destId="{839A7ABA-7D6B-4278-B848-D9E162AA3B9D}" srcOrd="8" destOrd="0" presId="urn:microsoft.com/office/officeart/2005/8/layout/cycle8"/>
    <dgm:cxn modelId="{64F09EC4-237B-4B21-BB3E-DC3224EECFC4}" type="presParOf" srcId="{0EC04AAB-29F5-4A19-9F85-5E7172981007}" destId="{A2DDB313-25EF-40F3-86AC-5C2E496AC812}" srcOrd="9" destOrd="0" presId="urn:microsoft.com/office/officeart/2005/8/layout/cycle8"/>
    <dgm:cxn modelId="{4EB74AAC-8971-4175-9CB7-E0B4394D74CC}" type="presParOf" srcId="{0EC04AAB-29F5-4A19-9F85-5E7172981007}" destId="{341AD70E-FEF9-4624-8884-03E2F6F4CC25}" srcOrd="10" destOrd="0" presId="urn:microsoft.com/office/officeart/2005/8/layout/cycle8"/>
    <dgm:cxn modelId="{36F83773-AEBF-4AE3-8EE5-469061CF1F81}" type="presParOf" srcId="{0EC04AAB-29F5-4A19-9F85-5E7172981007}" destId="{7CABF989-857A-4434-A3DA-0194AD08F9F5}" srcOrd="11" destOrd="0" presId="urn:microsoft.com/office/officeart/2005/8/layout/cycle8"/>
    <dgm:cxn modelId="{E9F2387A-EE73-4B1C-B13D-94ED9CCCB353}" type="presParOf" srcId="{0EC04AAB-29F5-4A19-9F85-5E7172981007}" destId="{C65BC2D8-A061-430D-92D4-D90E715F9A72}" srcOrd="12" destOrd="0" presId="urn:microsoft.com/office/officeart/2005/8/layout/cycle8"/>
    <dgm:cxn modelId="{CFC44875-CDF0-45A8-84FD-7791D5C608A5}" type="presParOf" srcId="{0EC04AAB-29F5-4A19-9F85-5E7172981007}" destId="{7294F98B-C6D4-4594-AA98-6879B2B65C1E}" srcOrd="13" destOrd="0" presId="urn:microsoft.com/office/officeart/2005/8/layout/cycle8"/>
    <dgm:cxn modelId="{D1FDA4C0-D4E9-4505-AD52-67D5C0F1F0CE}" type="presParOf" srcId="{0EC04AAB-29F5-4A19-9F85-5E7172981007}" destId="{A2B4184E-931D-4D3D-864F-D3712C984EEA}" srcOrd="14" destOrd="0" presId="urn:microsoft.com/office/officeart/2005/8/layout/cycle8"/>
    <dgm:cxn modelId="{DA48C61A-A63F-48C5-9C2E-CE4C1240950D}" type="presParOf" srcId="{0EC04AAB-29F5-4A19-9F85-5E7172981007}" destId="{EF96CE80-7768-4EFF-992A-C39C41A0A9CC}" srcOrd="15" destOrd="0" presId="urn:microsoft.com/office/officeart/2005/8/layout/cycle8"/>
    <dgm:cxn modelId="{F83919BE-7C64-4970-9379-DD38C81BDF1A}" type="presParOf" srcId="{0EC04AAB-29F5-4A19-9F85-5E7172981007}" destId="{FFEA2FE7-0F17-4B11-BEF4-19713E787CE5}" srcOrd="16" destOrd="0" presId="urn:microsoft.com/office/officeart/2005/8/layout/cycle8"/>
    <dgm:cxn modelId="{05BA930B-F9F0-484D-81C1-65E0F6450071}" type="presParOf" srcId="{0EC04AAB-29F5-4A19-9F85-5E7172981007}" destId="{5A6E5774-D07D-4D99-AFBC-664BB571550A}" srcOrd="17" destOrd="0" presId="urn:microsoft.com/office/officeart/2005/8/layout/cycle8"/>
    <dgm:cxn modelId="{9DD35CB5-217C-4791-8B32-C7DA16DD927C}" type="presParOf" srcId="{0EC04AAB-29F5-4A19-9F85-5E7172981007}" destId="{68132401-623B-4B4B-86B1-3B6CBEB2B62A}" srcOrd="18" destOrd="0" presId="urn:microsoft.com/office/officeart/2005/8/layout/cycle8"/>
    <dgm:cxn modelId="{EE94B8A9-EF9F-44F2-A3A3-C55F50783661}" type="presParOf" srcId="{0EC04AAB-29F5-4A19-9F85-5E7172981007}" destId="{7827C38D-67B1-4294-AAE2-311288FF7B65}" srcOrd="19" destOrd="0" presId="urn:microsoft.com/office/officeart/2005/8/layout/cycle8"/>
    <dgm:cxn modelId="{DF3173CC-5A33-4F53-A61A-08698A840365}" type="presParOf" srcId="{0EC04AAB-29F5-4A19-9F85-5E7172981007}" destId="{7CB7A8D4-3B4D-4048-9275-7B08A6E525E9}" srcOrd="20" destOrd="0" presId="urn:microsoft.com/office/officeart/2005/8/layout/cycle8"/>
    <dgm:cxn modelId="{83C1FABC-756B-471A-8820-0D7AA98BA43A}" type="presParOf" srcId="{0EC04AAB-29F5-4A19-9F85-5E7172981007}" destId="{4F89F80A-9013-4555-BBB5-3F57DC5118FB}" srcOrd="21" destOrd="0" presId="urn:microsoft.com/office/officeart/2005/8/layout/cycle8"/>
    <dgm:cxn modelId="{96E5BF71-E227-4A89-A2EB-F4498ED1F838}" type="presParOf" srcId="{0EC04AAB-29F5-4A19-9F85-5E7172981007}" destId="{62F15708-0F63-4200-91A5-305F0985FA25}" srcOrd="22" destOrd="0" presId="urn:microsoft.com/office/officeart/2005/8/layout/cycle8"/>
    <dgm:cxn modelId="{1C054952-20F1-472B-A2E1-9509DE1A0C68}" type="presParOf" srcId="{0EC04AAB-29F5-4A19-9F85-5E7172981007}" destId="{D6F149DE-301A-48CE-B0B6-60937C38A7B8}" srcOrd="23" destOrd="0" presId="urn:microsoft.com/office/officeart/2005/8/layout/cycle8"/>
    <dgm:cxn modelId="{1519B7D5-7BF4-40C3-963C-D2CC2BE149DC}" type="presParOf" srcId="{0EC04AAB-29F5-4A19-9F85-5E7172981007}" destId="{175D417B-E296-40A0-B705-33DA91792C86}"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AB791E-0618-48C7-B034-8166B1C9B76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C7318AE4-0004-428A-8E1C-18D8C4FAF7A8}">
      <dgm:prSet/>
      <dgm:spPr/>
      <dgm:t>
        <a:bodyPr/>
        <a:lstStyle/>
        <a:p>
          <a:r>
            <a:rPr lang="en-GB" dirty="0"/>
            <a:t>2016-2017 – Play pedagogy Pilot (Play2Learn) in 4 schools supported by QIO, Educational Psychologist Kate Spalding, the Early Years’ Team and the Early Level Support Teachers’ team.  Deirdre Grogan (University of Strathclyde) acted as consultant.</a:t>
          </a:r>
          <a:endParaRPr lang="en-US" dirty="0"/>
        </a:p>
      </dgm:t>
    </dgm:pt>
    <dgm:pt modelId="{759D1F7F-0F51-4DCC-8231-4DF7BB1C6484}" type="parTrans" cxnId="{0AC8D420-0A34-4834-B6A4-DB82EB442260}">
      <dgm:prSet/>
      <dgm:spPr/>
      <dgm:t>
        <a:bodyPr/>
        <a:lstStyle/>
        <a:p>
          <a:endParaRPr lang="en-US"/>
        </a:p>
      </dgm:t>
    </dgm:pt>
    <dgm:pt modelId="{728DCFAD-90A4-4296-AF5A-8B8ACB771A2A}" type="sibTrans" cxnId="{0AC8D420-0A34-4834-B6A4-DB82EB442260}">
      <dgm:prSet/>
      <dgm:spPr/>
      <dgm:t>
        <a:bodyPr/>
        <a:lstStyle/>
        <a:p>
          <a:endParaRPr lang="en-US"/>
        </a:p>
      </dgm:t>
    </dgm:pt>
    <dgm:pt modelId="{D49CA477-51B0-4A08-AFB5-E47EB809359C}">
      <dgm:prSet/>
      <dgm:spPr/>
      <dgm:t>
        <a:bodyPr/>
        <a:lstStyle/>
        <a:p>
          <a:r>
            <a:rPr lang="en-GB"/>
            <a:t>The Play2Learn pilot (2016-2017) won a Quality Improvement award in the category of ‘most inspiring or innovative project’ from the Scottish Government and Healthcare Improvement Scotland Awards (2017).  </a:t>
          </a:r>
          <a:endParaRPr lang="en-US"/>
        </a:p>
      </dgm:t>
    </dgm:pt>
    <dgm:pt modelId="{B8B31D85-792B-4524-87B3-08C079BD5E4A}" type="parTrans" cxnId="{F1E2FB20-10F7-4999-A09E-BB5885FA3228}">
      <dgm:prSet/>
      <dgm:spPr/>
      <dgm:t>
        <a:bodyPr/>
        <a:lstStyle/>
        <a:p>
          <a:endParaRPr lang="en-US"/>
        </a:p>
      </dgm:t>
    </dgm:pt>
    <dgm:pt modelId="{2B7A7C1D-F8A5-400D-817E-EFA4C9CF7D6B}" type="sibTrans" cxnId="{F1E2FB20-10F7-4999-A09E-BB5885FA3228}">
      <dgm:prSet/>
      <dgm:spPr/>
      <dgm:t>
        <a:bodyPr/>
        <a:lstStyle/>
        <a:p>
          <a:endParaRPr lang="en-US"/>
        </a:p>
      </dgm:t>
    </dgm:pt>
    <dgm:pt modelId="{231A7EF9-1352-4797-AC6C-36078E536816}">
      <dgm:prSet/>
      <dgm:spPr/>
      <dgm:t>
        <a:bodyPr/>
        <a:lstStyle/>
        <a:p>
          <a:r>
            <a:rPr lang="en-GB" dirty="0"/>
            <a:t>2017-2018 – Half of EDC’s primary schools introduced play pedagogy over this session, supported by a series of Professional Learning Community sessions and school visits.  Audit Toolkit and Collaborative Practitioner Enquiry processes were embedded to support implementation.</a:t>
          </a:r>
          <a:endParaRPr lang="en-US" dirty="0"/>
        </a:p>
      </dgm:t>
    </dgm:pt>
    <dgm:pt modelId="{46AD1763-9AFD-42E5-8EBA-2710F88ECEC1}" type="parTrans" cxnId="{EF64E397-FC25-4D06-9432-ED04CB03046B}">
      <dgm:prSet/>
      <dgm:spPr/>
      <dgm:t>
        <a:bodyPr/>
        <a:lstStyle/>
        <a:p>
          <a:endParaRPr lang="en-US"/>
        </a:p>
      </dgm:t>
    </dgm:pt>
    <dgm:pt modelId="{71C4C971-17E4-4803-9C63-145AF9CA6E6C}" type="sibTrans" cxnId="{EF64E397-FC25-4D06-9432-ED04CB03046B}">
      <dgm:prSet/>
      <dgm:spPr/>
      <dgm:t>
        <a:bodyPr/>
        <a:lstStyle/>
        <a:p>
          <a:endParaRPr lang="en-US"/>
        </a:p>
      </dgm:t>
    </dgm:pt>
    <dgm:pt modelId="{FEC67ED9-C40D-48B4-8B67-D6BBD4025445}">
      <dgm:prSet/>
      <dgm:spPr/>
      <dgm:t>
        <a:bodyPr/>
        <a:lstStyle/>
        <a:p>
          <a:r>
            <a:rPr lang="en-GB"/>
            <a:t>In Session 2017-2018 there were statistically significant differences between the achievement of Early Level for children who had experienced Play2Learn, compared to those who hadn’t, in reading, writing and talking and listening. </a:t>
          </a:r>
          <a:endParaRPr lang="en-US"/>
        </a:p>
      </dgm:t>
    </dgm:pt>
    <dgm:pt modelId="{E84A4360-CAEC-423C-BE3F-5E89A901B279}" type="parTrans" cxnId="{8BF6B5C2-262F-4D68-A8B3-B02A8E82AFA1}">
      <dgm:prSet/>
      <dgm:spPr/>
      <dgm:t>
        <a:bodyPr/>
        <a:lstStyle/>
        <a:p>
          <a:endParaRPr lang="en-US"/>
        </a:p>
      </dgm:t>
    </dgm:pt>
    <dgm:pt modelId="{1FFDFFD0-E188-488F-A8CE-26C769553BE0}" type="sibTrans" cxnId="{8BF6B5C2-262F-4D68-A8B3-B02A8E82AFA1}">
      <dgm:prSet/>
      <dgm:spPr/>
      <dgm:t>
        <a:bodyPr/>
        <a:lstStyle/>
        <a:p>
          <a:endParaRPr lang="en-US"/>
        </a:p>
      </dgm:t>
    </dgm:pt>
    <dgm:pt modelId="{B7A12FFA-9035-496E-92CE-496E25579034}" type="pres">
      <dgm:prSet presAssocID="{5EAB791E-0618-48C7-B034-8166B1C9B766}" presName="linear" presStyleCnt="0">
        <dgm:presLayoutVars>
          <dgm:animLvl val="lvl"/>
          <dgm:resizeHandles val="exact"/>
        </dgm:presLayoutVars>
      </dgm:prSet>
      <dgm:spPr/>
    </dgm:pt>
    <dgm:pt modelId="{72B05668-62F4-4721-8FDA-1E5AF1A74F2C}" type="pres">
      <dgm:prSet presAssocID="{C7318AE4-0004-428A-8E1C-18D8C4FAF7A8}" presName="parentText" presStyleLbl="node1" presStyleIdx="0" presStyleCnt="4">
        <dgm:presLayoutVars>
          <dgm:chMax val="0"/>
          <dgm:bulletEnabled val="1"/>
        </dgm:presLayoutVars>
      </dgm:prSet>
      <dgm:spPr/>
    </dgm:pt>
    <dgm:pt modelId="{7097B270-2341-4C22-82DC-4E24BB273347}" type="pres">
      <dgm:prSet presAssocID="{728DCFAD-90A4-4296-AF5A-8B8ACB771A2A}" presName="spacer" presStyleCnt="0"/>
      <dgm:spPr/>
    </dgm:pt>
    <dgm:pt modelId="{1D2D3816-B73E-4755-B769-BC9DB3FC159B}" type="pres">
      <dgm:prSet presAssocID="{D49CA477-51B0-4A08-AFB5-E47EB809359C}" presName="parentText" presStyleLbl="node1" presStyleIdx="1" presStyleCnt="4">
        <dgm:presLayoutVars>
          <dgm:chMax val="0"/>
          <dgm:bulletEnabled val="1"/>
        </dgm:presLayoutVars>
      </dgm:prSet>
      <dgm:spPr/>
    </dgm:pt>
    <dgm:pt modelId="{E62C0CB5-C929-4D1D-A6B4-10633AA4BDFA}" type="pres">
      <dgm:prSet presAssocID="{2B7A7C1D-F8A5-400D-817E-EFA4C9CF7D6B}" presName="spacer" presStyleCnt="0"/>
      <dgm:spPr/>
    </dgm:pt>
    <dgm:pt modelId="{A7FFBDB9-12E9-4D52-A7E4-CEB376E237A6}" type="pres">
      <dgm:prSet presAssocID="{231A7EF9-1352-4797-AC6C-36078E536816}" presName="parentText" presStyleLbl="node1" presStyleIdx="2" presStyleCnt="4">
        <dgm:presLayoutVars>
          <dgm:chMax val="0"/>
          <dgm:bulletEnabled val="1"/>
        </dgm:presLayoutVars>
      </dgm:prSet>
      <dgm:spPr/>
    </dgm:pt>
    <dgm:pt modelId="{2DE907EE-9E76-4913-B5FC-39F4C659034B}" type="pres">
      <dgm:prSet presAssocID="{71C4C971-17E4-4803-9C63-145AF9CA6E6C}" presName="spacer" presStyleCnt="0"/>
      <dgm:spPr/>
    </dgm:pt>
    <dgm:pt modelId="{4619B857-295F-44AC-A4E0-AF261D130DD7}" type="pres">
      <dgm:prSet presAssocID="{FEC67ED9-C40D-48B4-8B67-D6BBD4025445}" presName="parentText" presStyleLbl="node1" presStyleIdx="3" presStyleCnt="4">
        <dgm:presLayoutVars>
          <dgm:chMax val="0"/>
          <dgm:bulletEnabled val="1"/>
        </dgm:presLayoutVars>
      </dgm:prSet>
      <dgm:spPr/>
    </dgm:pt>
  </dgm:ptLst>
  <dgm:cxnLst>
    <dgm:cxn modelId="{0AC8D420-0A34-4834-B6A4-DB82EB442260}" srcId="{5EAB791E-0618-48C7-B034-8166B1C9B766}" destId="{C7318AE4-0004-428A-8E1C-18D8C4FAF7A8}" srcOrd="0" destOrd="0" parTransId="{759D1F7F-0F51-4DCC-8231-4DF7BB1C6484}" sibTransId="{728DCFAD-90A4-4296-AF5A-8B8ACB771A2A}"/>
    <dgm:cxn modelId="{F1E2FB20-10F7-4999-A09E-BB5885FA3228}" srcId="{5EAB791E-0618-48C7-B034-8166B1C9B766}" destId="{D49CA477-51B0-4A08-AFB5-E47EB809359C}" srcOrd="1" destOrd="0" parTransId="{B8B31D85-792B-4524-87B3-08C079BD5E4A}" sibTransId="{2B7A7C1D-F8A5-400D-817E-EFA4C9CF7D6B}"/>
    <dgm:cxn modelId="{6E1C1764-CFD8-4A40-A2BE-8E274D3FF0DC}" type="presOf" srcId="{D49CA477-51B0-4A08-AFB5-E47EB809359C}" destId="{1D2D3816-B73E-4755-B769-BC9DB3FC159B}" srcOrd="0" destOrd="0" presId="urn:microsoft.com/office/officeart/2005/8/layout/vList2"/>
    <dgm:cxn modelId="{CB74D547-E34C-4435-AEFB-2539B017E843}" type="presOf" srcId="{FEC67ED9-C40D-48B4-8B67-D6BBD4025445}" destId="{4619B857-295F-44AC-A4E0-AF261D130DD7}" srcOrd="0" destOrd="0" presId="urn:microsoft.com/office/officeart/2005/8/layout/vList2"/>
    <dgm:cxn modelId="{84BFA782-201E-4ADB-906C-4E3D7D5F20E0}" type="presOf" srcId="{5EAB791E-0618-48C7-B034-8166B1C9B766}" destId="{B7A12FFA-9035-496E-92CE-496E25579034}" srcOrd="0" destOrd="0" presId="urn:microsoft.com/office/officeart/2005/8/layout/vList2"/>
    <dgm:cxn modelId="{17840091-BF52-4FF3-962C-F405E11ADB1C}" type="presOf" srcId="{231A7EF9-1352-4797-AC6C-36078E536816}" destId="{A7FFBDB9-12E9-4D52-A7E4-CEB376E237A6}" srcOrd="0" destOrd="0" presId="urn:microsoft.com/office/officeart/2005/8/layout/vList2"/>
    <dgm:cxn modelId="{EF64E397-FC25-4D06-9432-ED04CB03046B}" srcId="{5EAB791E-0618-48C7-B034-8166B1C9B766}" destId="{231A7EF9-1352-4797-AC6C-36078E536816}" srcOrd="2" destOrd="0" parTransId="{46AD1763-9AFD-42E5-8EBA-2710F88ECEC1}" sibTransId="{71C4C971-17E4-4803-9C63-145AF9CA6E6C}"/>
    <dgm:cxn modelId="{A24C74B2-2FCB-4A26-BA14-0B82CA7CA755}" type="presOf" srcId="{C7318AE4-0004-428A-8E1C-18D8C4FAF7A8}" destId="{72B05668-62F4-4721-8FDA-1E5AF1A74F2C}" srcOrd="0" destOrd="0" presId="urn:microsoft.com/office/officeart/2005/8/layout/vList2"/>
    <dgm:cxn modelId="{8BF6B5C2-262F-4D68-A8B3-B02A8E82AFA1}" srcId="{5EAB791E-0618-48C7-B034-8166B1C9B766}" destId="{FEC67ED9-C40D-48B4-8B67-D6BBD4025445}" srcOrd="3" destOrd="0" parTransId="{E84A4360-CAEC-423C-BE3F-5E89A901B279}" sibTransId="{1FFDFFD0-E188-488F-A8CE-26C769553BE0}"/>
    <dgm:cxn modelId="{083CC6ED-4971-4EEC-A3BB-0F9D74FAB768}" type="presParOf" srcId="{B7A12FFA-9035-496E-92CE-496E25579034}" destId="{72B05668-62F4-4721-8FDA-1E5AF1A74F2C}" srcOrd="0" destOrd="0" presId="urn:microsoft.com/office/officeart/2005/8/layout/vList2"/>
    <dgm:cxn modelId="{3885A6CD-C7EC-40C5-9AC9-43C82FFC7136}" type="presParOf" srcId="{B7A12FFA-9035-496E-92CE-496E25579034}" destId="{7097B270-2341-4C22-82DC-4E24BB273347}" srcOrd="1" destOrd="0" presId="urn:microsoft.com/office/officeart/2005/8/layout/vList2"/>
    <dgm:cxn modelId="{6474A4B4-5F64-447F-8416-23FD01ACBDB6}" type="presParOf" srcId="{B7A12FFA-9035-496E-92CE-496E25579034}" destId="{1D2D3816-B73E-4755-B769-BC9DB3FC159B}" srcOrd="2" destOrd="0" presId="urn:microsoft.com/office/officeart/2005/8/layout/vList2"/>
    <dgm:cxn modelId="{90F68BF1-7C56-460C-B9D2-4D9DC7BAAC73}" type="presParOf" srcId="{B7A12FFA-9035-496E-92CE-496E25579034}" destId="{E62C0CB5-C929-4D1D-A6B4-10633AA4BDFA}" srcOrd="3" destOrd="0" presId="urn:microsoft.com/office/officeart/2005/8/layout/vList2"/>
    <dgm:cxn modelId="{9928B015-DDFD-418C-BC9B-2A27DB530D87}" type="presParOf" srcId="{B7A12FFA-9035-496E-92CE-496E25579034}" destId="{A7FFBDB9-12E9-4D52-A7E4-CEB376E237A6}" srcOrd="4" destOrd="0" presId="urn:microsoft.com/office/officeart/2005/8/layout/vList2"/>
    <dgm:cxn modelId="{B924C4DD-D23D-4656-BAC3-742461262998}" type="presParOf" srcId="{B7A12FFA-9035-496E-92CE-496E25579034}" destId="{2DE907EE-9E76-4913-B5FC-39F4C659034B}" srcOrd="5" destOrd="0" presId="urn:microsoft.com/office/officeart/2005/8/layout/vList2"/>
    <dgm:cxn modelId="{6250A77F-44C9-4B9B-BDFF-B1042560D1C5}" type="presParOf" srcId="{B7A12FFA-9035-496E-92CE-496E25579034}" destId="{4619B857-295F-44AC-A4E0-AF261D130DD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8E8EB1-C3F2-481C-89BD-0D7D6C88BE7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2001219-468B-4063-B447-582C28F5F536}">
      <dgm:prSet/>
      <dgm:spPr/>
      <dgm:t>
        <a:bodyPr/>
        <a:lstStyle/>
        <a:p>
          <a:r>
            <a:rPr lang="en-GB" dirty="0"/>
            <a:t>2018-2019– 90% of primary schools had introduced play pedagogy and many had taken this practice into Primary 2 and Primary 3.</a:t>
          </a:r>
          <a:endParaRPr lang="en-US" dirty="0"/>
        </a:p>
      </dgm:t>
    </dgm:pt>
    <dgm:pt modelId="{E88D6AB9-A55B-4130-984D-B3D0B874B030}" type="parTrans" cxnId="{F27A12C9-0079-4D30-BD0A-400F01275047}">
      <dgm:prSet/>
      <dgm:spPr/>
      <dgm:t>
        <a:bodyPr/>
        <a:lstStyle/>
        <a:p>
          <a:endParaRPr lang="en-US"/>
        </a:p>
      </dgm:t>
    </dgm:pt>
    <dgm:pt modelId="{1A5C306B-2A5D-4FA1-98B7-0A0B0B276896}" type="sibTrans" cxnId="{F27A12C9-0079-4D30-BD0A-400F01275047}">
      <dgm:prSet/>
      <dgm:spPr/>
      <dgm:t>
        <a:bodyPr/>
        <a:lstStyle/>
        <a:p>
          <a:endParaRPr lang="en-US"/>
        </a:p>
      </dgm:t>
    </dgm:pt>
    <dgm:pt modelId="{DB63E1AA-EBE7-4838-B7E4-29AE770F04B0}">
      <dgm:prSet/>
      <dgm:spPr/>
      <dgm:t>
        <a:bodyPr/>
        <a:lstStyle/>
        <a:p>
          <a:r>
            <a:rPr lang="en-GB" dirty="0"/>
            <a:t>2019: EDC were asked to present at the West Partnership Head Teachers’ conferences (March 2019) and our presentation was shared by Education Scotland on the Hub</a:t>
          </a:r>
          <a:endParaRPr lang="en-US" dirty="0"/>
        </a:p>
      </dgm:t>
    </dgm:pt>
    <dgm:pt modelId="{B1EF3AC6-588D-4827-9229-0AEC8F669A8D}" type="parTrans" cxnId="{B1F9AD1B-77AA-4B51-9168-69BF298CE0A2}">
      <dgm:prSet/>
      <dgm:spPr/>
      <dgm:t>
        <a:bodyPr/>
        <a:lstStyle/>
        <a:p>
          <a:endParaRPr lang="en-US"/>
        </a:p>
      </dgm:t>
    </dgm:pt>
    <dgm:pt modelId="{335A5368-1F14-40C0-ABDD-5B03BA70667C}" type="sibTrans" cxnId="{B1F9AD1B-77AA-4B51-9168-69BF298CE0A2}">
      <dgm:prSet/>
      <dgm:spPr/>
      <dgm:t>
        <a:bodyPr/>
        <a:lstStyle/>
        <a:p>
          <a:endParaRPr lang="en-US"/>
        </a:p>
      </dgm:t>
    </dgm:pt>
    <dgm:pt modelId="{1189D8D0-B226-49D5-8A8F-71AC74B9E20B}">
      <dgm:prSet/>
      <dgm:spPr/>
      <dgm:t>
        <a:bodyPr/>
        <a:lstStyle/>
        <a:p>
          <a:r>
            <a:rPr lang="en-GB"/>
            <a:t>The good practice from 2 of our schools was published on Education Scotland’s National Improvement Hub: </a:t>
          </a:r>
          <a:r>
            <a:rPr lang="en-GB" u="sng">
              <a:hlinkClick xmlns:r="http://schemas.openxmlformats.org/officeDocument/2006/relationships" r:id="rId1"/>
            </a:rPr>
            <a:t>https://education.gov.scot/improvement/research/sac86-play2learn-in-bearsden-primary-and-st-matthews-primary-school</a:t>
          </a:r>
          <a:endParaRPr lang="en-US"/>
        </a:p>
      </dgm:t>
    </dgm:pt>
    <dgm:pt modelId="{A8AC1A5F-EE7F-40B4-B868-B24980626E36}" type="parTrans" cxnId="{AD65F2FE-E76B-44AE-84B4-43C62B91B940}">
      <dgm:prSet/>
      <dgm:spPr/>
      <dgm:t>
        <a:bodyPr/>
        <a:lstStyle/>
        <a:p>
          <a:endParaRPr lang="en-US"/>
        </a:p>
      </dgm:t>
    </dgm:pt>
    <dgm:pt modelId="{5684B0D9-CC1B-4987-894F-C3542E7D2B1C}" type="sibTrans" cxnId="{AD65F2FE-E76B-44AE-84B4-43C62B91B940}">
      <dgm:prSet/>
      <dgm:spPr/>
      <dgm:t>
        <a:bodyPr/>
        <a:lstStyle/>
        <a:p>
          <a:endParaRPr lang="en-US"/>
        </a:p>
      </dgm:t>
    </dgm:pt>
    <dgm:pt modelId="{61583A3B-7B79-4374-9CEC-EFF10D36CB5E}" type="pres">
      <dgm:prSet presAssocID="{AA8E8EB1-C3F2-481C-89BD-0D7D6C88BE7F}" presName="root" presStyleCnt="0">
        <dgm:presLayoutVars>
          <dgm:dir/>
          <dgm:resizeHandles val="exact"/>
        </dgm:presLayoutVars>
      </dgm:prSet>
      <dgm:spPr/>
    </dgm:pt>
    <dgm:pt modelId="{63FE81B0-5F5D-4DE6-A03C-C95EFDB897E0}" type="pres">
      <dgm:prSet presAssocID="{C2001219-468B-4063-B447-582C28F5F536}" presName="compNode" presStyleCnt="0"/>
      <dgm:spPr/>
    </dgm:pt>
    <dgm:pt modelId="{D60A3586-82CF-4B34-B9C8-8553E8299072}" type="pres">
      <dgm:prSet presAssocID="{C2001219-468B-4063-B447-582C28F5F536}" presName="bgRect" presStyleLbl="bgShp" presStyleIdx="0" presStyleCnt="3"/>
      <dgm:spPr/>
    </dgm:pt>
    <dgm:pt modelId="{80FDEBBE-0FA2-4E70-B3E3-D16A3BD97B9E}" type="pres">
      <dgm:prSet presAssocID="{C2001219-468B-4063-B447-582C28F5F53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DB0C7629-D5F9-4170-A715-C612CF69FA98}" type="pres">
      <dgm:prSet presAssocID="{C2001219-468B-4063-B447-582C28F5F536}" presName="spaceRect" presStyleCnt="0"/>
      <dgm:spPr/>
    </dgm:pt>
    <dgm:pt modelId="{1669B983-31D6-46CD-B5AF-42279CA00604}" type="pres">
      <dgm:prSet presAssocID="{C2001219-468B-4063-B447-582C28F5F536}" presName="parTx" presStyleLbl="revTx" presStyleIdx="0" presStyleCnt="3">
        <dgm:presLayoutVars>
          <dgm:chMax val="0"/>
          <dgm:chPref val="0"/>
        </dgm:presLayoutVars>
      </dgm:prSet>
      <dgm:spPr/>
    </dgm:pt>
    <dgm:pt modelId="{A3231B52-2EC2-4685-B661-653F72D5423D}" type="pres">
      <dgm:prSet presAssocID="{1A5C306B-2A5D-4FA1-98B7-0A0B0B276896}" presName="sibTrans" presStyleCnt="0"/>
      <dgm:spPr/>
    </dgm:pt>
    <dgm:pt modelId="{901B326F-50B7-4FFE-AEC3-F40F5F21FDBD}" type="pres">
      <dgm:prSet presAssocID="{DB63E1AA-EBE7-4838-B7E4-29AE770F04B0}" presName="compNode" presStyleCnt="0"/>
      <dgm:spPr/>
    </dgm:pt>
    <dgm:pt modelId="{EE24D645-99A6-427E-9D00-CCE87EC6D007}" type="pres">
      <dgm:prSet presAssocID="{DB63E1AA-EBE7-4838-B7E4-29AE770F04B0}" presName="bgRect" presStyleLbl="bgShp" presStyleIdx="1" presStyleCnt="3"/>
      <dgm:spPr/>
    </dgm:pt>
    <dgm:pt modelId="{157A0D4E-2735-4F79-B7E0-E944C9750016}" type="pres">
      <dgm:prSet presAssocID="{DB63E1AA-EBE7-4838-B7E4-29AE770F04B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choolhouse"/>
        </a:ext>
      </dgm:extLst>
    </dgm:pt>
    <dgm:pt modelId="{C7FAE166-2D1C-4D9E-975B-03B8B9AAE768}" type="pres">
      <dgm:prSet presAssocID="{DB63E1AA-EBE7-4838-B7E4-29AE770F04B0}" presName="spaceRect" presStyleCnt="0"/>
      <dgm:spPr/>
    </dgm:pt>
    <dgm:pt modelId="{A6106104-ABFE-4758-A885-BB6B54E220C3}" type="pres">
      <dgm:prSet presAssocID="{DB63E1AA-EBE7-4838-B7E4-29AE770F04B0}" presName="parTx" presStyleLbl="revTx" presStyleIdx="1" presStyleCnt="3">
        <dgm:presLayoutVars>
          <dgm:chMax val="0"/>
          <dgm:chPref val="0"/>
        </dgm:presLayoutVars>
      </dgm:prSet>
      <dgm:spPr/>
    </dgm:pt>
    <dgm:pt modelId="{32B90397-24DC-49EE-A2E0-37039621B836}" type="pres">
      <dgm:prSet presAssocID="{335A5368-1F14-40C0-ABDD-5B03BA70667C}" presName="sibTrans" presStyleCnt="0"/>
      <dgm:spPr/>
    </dgm:pt>
    <dgm:pt modelId="{F1AD6F7B-F84C-4106-8092-675122986E6A}" type="pres">
      <dgm:prSet presAssocID="{1189D8D0-B226-49D5-8A8F-71AC74B9E20B}" presName="compNode" presStyleCnt="0"/>
      <dgm:spPr/>
    </dgm:pt>
    <dgm:pt modelId="{EED7E020-2CD1-4EF6-9756-4E895F62DFC2}" type="pres">
      <dgm:prSet presAssocID="{1189D8D0-B226-49D5-8A8F-71AC74B9E20B}" presName="bgRect" presStyleLbl="bgShp" presStyleIdx="2" presStyleCnt="3"/>
      <dgm:spPr/>
    </dgm:pt>
    <dgm:pt modelId="{6ED1B7EC-0B3B-4D16-AAF5-6F14EFBEEE23}" type="pres">
      <dgm:prSet presAssocID="{1189D8D0-B226-49D5-8A8F-71AC74B9E20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602F170F-BE0E-464E-B609-ADE834F62408}" type="pres">
      <dgm:prSet presAssocID="{1189D8D0-B226-49D5-8A8F-71AC74B9E20B}" presName="spaceRect" presStyleCnt="0"/>
      <dgm:spPr/>
    </dgm:pt>
    <dgm:pt modelId="{B59EF98F-C13F-497D-A03E-9CCD0A8B0421}" type="pres">
      <dgm:prSet presAssocID="{1189D8D0-B226-49D5-8A8F-71AC74B9E20B}" presName="parTx" presStyleLbl="revTx" presStyleIdx="2" presStyleCnt="3">
        <dgm:presLayoutVars>
          <dgm:chMax val="0"/>
          <dgm:chPref val="0"/>
        </dgm:presLayoutVars>
      </dgm:prSet>
      <dgm:spPr/>
    </dgm:pt>
  </dgm:ptLst>
  <dgm:cxnLst>
    <dgm:cxn modelId="{B1F9AD1B-77AA-4B51-9168-69BF298CE0A2}" srcId="{AA8E8EB1-C3F2-481C-89BD-0D7D6C88BE7F}" destId="{DB63E1AA-EBE7-4838-B7E4-29AE770F04B0}" srcOrd="1" destOrd="0" parTransId="{B1EF3AC6-588D-4827-9229-0AEC8F669A8D}" sibTransId="{335A5368-1F14-40C0-ABDD-5B03BA70667C}"/>
    <dgm:cxn modelId="{966BFA80-1535-43F5-A9FE-51C8C733E5B5}" type="presOf" srcId="{DB63E1AA-EBE7-4838-B7E4-29AE770F04B0}" destId="{A6106104-ABFE-4758-A885-BB6B54E220C3}" srcOrd="0" destOrd="0" presId="urn:microsoft.com/office/officeart/2018/2/layout/IconVerticalSolidList"/>
    <dgm:cxn modelId="{E9C8DAC7-E14C-4D00-9F45-26F9EDF21081}" type="presOf" srcId="{C2001219-468B-4063-B447-582C28F5F536}" destId="{1669B983-31D6-46CD-B5AF-42279CA00604}" srcOrd="0" destOrd="0" presId="urn:microsoft.com/office/officeart/2018/2/layout/IconVerticalSolidList"/>
    <dgm:cxn modelId="{F27A12C9-0079-4D30-BD0A-400F01275047}" srcId="{AA8E8EB1-C3F2-481C-89BD-0D7D6C88BE7F}" destId="{C2001219-468B-4063-B447-582C28F5F536}" srcOrd="0" destOrd="0" parTransId="{E88D6AB9-A55B-4130-984D-B3D0B874B030}" sibTransId="{1A5C306B-2A5D-4FA1-98B7-0A0B0B276896}"/>
    <dgm:cxn modelId="{0EAC3DD0-E86F-4613-940D-0EAC7B74E5AC}" type="presOf" srcId="{AA8E8EB1-C3F2-481C-89BD-0D7D6C88BE7F}" destId="{61583A3B-7B79-4374-9CEC-EFF10D36CB5E}" srcOrd="0" destOrd="0" presId="urn:microsoft.com/office/officeart/2018/2/layout/IconVerticalSolidList"/>
    <dgm:cxn modelId="{9E7919E9-D70F-4A4F-B3FC-EC62108B2B23}" type="presOf" srcId="{1189D8D0-B226-49D5-8A8F-71AC74B9E20B}" destId="{B59EF98F-C13F-497D-A03E-9CCD0A8B0421}" srcOrd="0" destOrd="0" presId="urn:microsoft.com/office/officeart/2018/2/layout/IconVerticalSolidList"/>
    <dgm:cxn modelId="{AD65F2FE-E76B-44AE-84B4-43C62B91B940}" srcId="{AA8E8EB1-C3F2-481C-89BD-0D7D6C88BE7F}" destId="{1189D8D0-B226-49D5-8A8F-71AC74B9E20B}" srcOrd="2" destOrd="0" parTransId="{A8AC1A5F-EE7F-40B4-B868-B24980626E36}" sibTransId="{5684B0D9-CC1B-4987-894F-C3542E7D2B1C}"/>
    <dgm:cxn modelId="{7362298E-51AF-41CB-A55D-DCD04E754F54}" type="presParOf" srcId="{61583A3B-7B79-4374-9CEC-EFF10D36CB5E}" destId="{63FE81B0-5F5D-4DE6-A03C-C95EFDB897E0}" srcOrd="0" destOrd="0" presId="urn:microsoft.com/office/officeart/2018/2/layout/IconVerticalSolidList"/>
    <dgm:cxn modelId="{D18431EE-809D-4E73-BFA8-C1101C56DC36}" type="presParOf" srcId="{63FE81B0-5F5D-4DE6-A03C-C95EFDB897E0}" destId="{D60A3586-82CF-4B34-B9C8-8553E8299072}" srcOrd="0" destOrd="0" presId="urn:microsoft.com/office/officeart/2018/2/layout/IconVerticalSolidList"/>
    <dgm:cxn modelId="{C2AE421D-1696-4E96-B770-143305373BEF}" type="presParOf" srcId="{63FE81B0-5F5D-4DE6-A03C-C95EFDB897E0}" destId="{80FDEBBE-0FA2-4E70-B3E3-D16A3BD97B9E}" srcOrd="1" destOrd="0" presId="urn:microsoft.com/office/officeart/2018/2/layout/IconVerticalSolidList"/>
    <dgm:cxn modelId="{C1BC76E5-A338-4887-9183-1133DB8BB8F6}" type="presParOf" srcId="{63FE81B0-5F5D-4DE6-A03C-C95EFDB897E0}" destId="{DB0C7629-D5F9-4170-A715-C612CF69FA98}" srcOrd="2" destOrd="0" presId="urn:microsoft.com/office/officeart/2018/2/layout/IconVerticalSolidList"/>
    <dgm:cxn modelId="{764F8508-E421-48AC-AAD5-56B56205514F}" type="presParOf" srcId="{63FE81B0-5F5D-4DE6-A03C-C95EFDB897E0}" destId="{1669B983-31D6-46CD-B5AF-42279CA00604}" srcOrd="3" destOrd="0" presId="urn:microsoft.com/office/officeart/2018/2/layout/IconVerticalSolidList"/>
    <dgm:cxn modelId="{F3ABFBE6-F4FC-44EA-800B-FE0550E6A43C}" type="presParOf" srcId="{61583A3B-7B79-4374-9CEC-EFF10D36CB5E}" destId="{A3231B52-2EC2-4685-B661-653F72D5423D}" srcOrd="1" destOrd="0" presId="urn:microsoft.com/office/officeart/2018/2/layout/IconVerticalSolidList"/>
    <dgm:cxn modelId="{3E86954F-1DCC-472E-B05E-7094CFE03C48}" type="presParOf" srcId="{61583A3B-7B79-4374-9CEC-EFF10D36CB5E}" destId="{901B326F-50B7-4FFE-AEC3-F40F5F21FDBD}" srcOrd="2" destOrd="0" presId="urn:microsoft.com/office/officeart/2018/2/layout/IconVerticalSolidList"/>
    <dgm:cxn modelId="{1288FBA0-513C-4FF1-A67E-7958EA1DA843}" type="presParOf" srcId="{901B326F-50B7-4FFE-AEC3-F40F5F21FDBD}" destId="{EE24D645-99A6-427E-9D00-CCE87EC6D007}" srcOrd="0" destOrd="0" presId="urn:microsoft.com/office/officeart/2018/2/layout/IconVerticalSolidList"/>
    <dgm:cxn modelId="{E3574229-BD72-4713-9FAA-85EAABB3A35B}" type="presParOf" srcId="{901B326F-50B7-4FFE-AEC3-F40F5F21FDBD}" destId="{157A0D4E-2735-4F79-B7E0-E944C9750016}" srcOrd="1" destOrd="0" presId="urn:microsoft.com/office/officeart/2018/2/layout/IconVerticalSolidList"/>
    <dgm:cxn modelId="{A0A3F6DE-B130-4747-969A-F0068415A964}" type="presParOf" srcId="{901B326F-50B7-4FFE-AEC3-F40F5F21FDBD}" destId="{C7FAE166-2D1C-4D9E-975B-03B8B9AAE768}" srcOrd="2" destOrd="0" presId="urn:microsoft.com/office/officeart/2018/2/layout/IconVerticalSolidList"/>
    <dgm:cxn modelId="{6AAD60A7-24EA-4747-91B6-B679C624B9A7}" type="presParOf" srcId="{901B326F-50B7-4FFE-AEC3-F40F5F21FDBD}" destId="{A6106104-ABFE-4758-A885-BB6B54E220C3}" srcOrd="3" destOrd="0" presId="urn:microsoft.com/office/officeart/2018/2/layout/IconVerticalSolidList"/>
    <dgm:cxn modelId="{DDD93124-4B54-4666-B4A2-999FE29FE62D}" type="presParOf" srcId="{61583A3B-7B79-4374-9CEC-EFF10D36CB5E}" destId="{32B90397-24DC-49EE-A2E0-37039621B836}" srcOrd="3" destOrd="0" presId="urn:microsoft.com/office/officeart/2018/2/layout/IconVerticalSolidList"/>
    <dgm:cxn modelId="{20CF753D-F289-4C0F-AC6C-50A9E71B1DF0}" type="presParOf" srcId="{61583A3B-7B79-4374-9CEC-EFF10D36CB5E}" destId="{F1AD6F7B-F84C-4106-8092-675122986E6A}" srcOrd="4" destOrd="0" presId="urn:microsoft.com/office/officeart/2018/2/layout/IconVerticalSolidList"/>
    <dgm:cxn modelId="{2B422ECD-A04E-44E7-ABF7-8B3A6FA2A317}" type="presParOf" srcId="{F1AD6F7B-F84C-4106-8092-675122986E6A}" destId="{EED7E020-2CD1-4EF6-9756-4E895F62DFC2}" srcOrd="0" destOrd="0" presId="urn:microsoft.com/office/officeart/2018/2/layout/IconVerticalSolidList"/>
    <dgm:cxn modelId="{C42A89DC-DEC8-4531-A22A-EEAAF6E8900B}" type="presParOf" srcId="{F1AD6F7B-F84C-4106-8092-675122986E6A}" destId="{6ED1B7EC-0B3B-4D16-AAF5-6F14EFBEEE23}" srcOrd="1" destOrd="0" presId="urn:microsoft.com/office/officeart/2018/2/layout/IconVerticalSolidList"/>
    <dgm:cxn modelId="{8408E613-9DE4-4144-8D50-FDD9233D696A}" type="presParOf" srcId="{F1AD6F7B-F84C-4106-8092-675122986E6A}" destId="{602F170F-BE0E-464E-B609-ADE834F62408}" srcOrd="2" destOrd="0" presId="urn:microsoft.com/office/officeart/2018/2/layout/IconVerticalSolidList"/>
    <dgm:cxn modelId="{2131C7C9-8D6F-471D-AC0C-61B7B55C7927}" type="presParOf" srcId="{F1AD6F7B-F84C-4106-8092-675122986E6A}" destId="{B59EF98F-C13F-497D-A03E-9CCD0A8B042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6B0D89-3C21-49F9-A1B5-4A313B1DD33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A5F1A290-3DAA-445A-88E5-B22645F676BF}">
      <dgm:prSet/>
      <dgm:spPr/>
      <dgm:t>
        <a:bodyPr/>
        <a:lstStyle/>
        <a:p>
          <a:r>
            <a:rPr lang="en-GB"/>
            <a:t>2019-2020 – all EDC primary schools had implemented play pedagogy.  The PLC calendar continued with the establishment of experienced Play mentors to support the implementation and evaluation process.</a:t>
          </a:r>
          <a:endParaRPr lang="en-US"/>
        </a:p>
      </dgm:t>
    </dgm:pt>
    <dgm:pt modelId="{FECD756C-14A6-4A39-8034-759A6748473A}" type="parTrans" cxnId="{62C35656-8EA5-4E86-A3C4-E631FDA2B6CC}">
      <dgm:prSet/>
      <dgm:spPr/>
      <dgm:t>
        <a:bodyPr/>
        <a:lstStyle/>
        <a:p>
          <a:endParaRPr lang="en-US"/>
        </a:p>
      </dgm:t>
    </dgm:pt>
    <dgm:pt modelId="{804CA5DB-0717-4A50-8571-20FE5CBC1870}" type="sibTrans" cxnId="{62C35656-8EA5-4E86-A3C4-E631FDA2B6CC}">
      <dgm:prSet/>
      <dgm:spPr/>
      <dgm:t>
        <a:bodyPr/>
        <a:lstStyle/>
        <a:p>
          <a:endParaRPr lang="en-US"/>
        </a:p>
      </dgm:t>
    </dgm:pt>
    <dgm:pt modelId="{4D4C67CB-ADBC-4A09-B7D1-B4981B8F9814}">
      <dgm:prSet/>
      <dgm:spPr/>
      <dgm:t>
        <a:bodyPr/>
        <a:lstStyle/>
        <a:p>
          <a:r>
            <a:rPr lang="en-GB" dirty="0"/>
            <a:t>Bespoke training was provided to Support Staff across EDC in play pedagogy with a high level of turnout (February 2020)</a:t>
          </a:r>
          <a:endParaRPr lang="en-US" dirty="0"/>
        </a:p>
      </dgm:t>
    </dgm:pt>
    <dgm:pt modelId="{B3ADBD2A-1946-4144-9F42-3F6FDFABAB13}" type="parTrans" cxnId="{463658CD-31B2-462C-B1D4-7D7C557B2E9E}">
      <dgm:prSet/>
      <dgm:spPr/>
      <dgm:t>
        <a:bodyPr/>
        <a:lstStyle/>
        <a:p>
          <a:endParaRPr lang="en-US"/>
        </a:p>
      </dgm:t>
    </dgm:pt>
    <dgm:pt modelId="{9FB1D86B-4BB5-4F5F-9AEA-F007F73F1908}" type="sibTrans" cxnId="{463658CD-31B2-462C-B1D4-7D7C557B2E9E}">
      <dgm:prSet/>
      <dgm:spPr/>
      <dgm:t>
        <a:bodyPr/>
        <a:lstStyle/>
        <a:p>
          <a:endParaRPr lang="en-US"/>
        </a:p>
      </dgm:t>
    </dgm:pt>
    <dgm:pt modelId="{E7111B0A-3770-487A-95FC-8F3ACA166365}">
      <dgm:prSet/>
      <dgm:spPr/>
      <dgm:t>
        <a:bodyPr/>
        <a:lstStyle/>
        <a:p>
          <a:r>
            <a:rPr lang="en-GB"/>
            <a:t>Covid-related school closures (March 2020) resulted in the PLC calendar being moved to Microsoft Teams</a:t>
          </a:r>
          <a:endParaRPr lang="en-US"/>
        </a:p>
      </dgm:t>
    </dgm:pt>
    <dgm:pt modelId="{C913CCDB-40C5-41D9-9C56-AA752956F08C}" type="parTrans" cxnId="{84B06E45-F956-4247-A430-284F178724AB}">
      <dgm:prSet/>
      <dgm:spPr/>
      <dgm:t>
        <a:bodyPr/>
        <a:lstStyle/>
        <a:p>
          <a:endParaRPr lang="en-US"/>
        </a:p>
      </dgm:t>
    </dgm:pt>
    <dgm:pt modelId="{27BE019A-BF77-468C-AEC0-D415BCF4FD75}" type="sibTrans" cxnId="{84B06E45-F956-4247-A430-284F178724AB}">
      <dgm:prSet/>
      <dgm:spPr/>
      <dgm:t>
        <a:bodyPr/>
        <a:lstStyle/>
        <a:p>
          <a:endParaRPr lang="en-US"/>
        </a:p>
      </dgm:t>
    </dgm:pt>
    <dgm:pt modelId="{F2EEB8CD-FD78-474C-9942-5E1C72BE5A78}">
      <dgm:prSet/>
      <dgm:spPr/>
      <dgm:t>
        <a:bodyPr/>
        <a:lstStyle/>
        <a:p>
          <a:r>
            <a:rPr lang="en-GB"/>
            <a:t>The play strategy and PLC programme were adapted to take account  Covid Restrictions</a:t>
          </a:r>
          <a:endParaRPr lang="en-US"/>
        </a:p>
      </dgm:t>
    </dgm:pt>
    <dgm:pt modelId="{FEEF825C-2F0C-4DC9-9D68-20EBC6EF22AD}" type="parTrans" cxnId="{98FE72A7-5571-4BBB-A0B0-607142484842}">
      <dgm:prSet/>
      <dgm:spPr/>
      <dgm:t>
        <a:bodyPr/>
        <a:lstStyle/>
        <a:p>
          <a:endParaRPr lang="en-US"/>
        </a:p>
      </dgm:t>
    </dgm:pt>
    <dgm:pt modelId="{A80C81C0-3E08-4DBB-A0DE-69980ECA8CB4}" type="sibTrans" cxnId="{98FE72A7-5571-4BBB-A0B0-607142484842}">
      <dgm:prSet/>
      <dgm:spPr/>
      <dgm:t>
        <a:bodyPr/>
        <a:lstStyle/>
        <a:p>
          <a:endParaRPr lang="en-US"/>
        </a:p>
      </dgm:t>
    </dgm:pt>
    <dgm:pt modelId="{7214CCE6-956A-42E6-9E64-437C289995CB}" type="pres">
      <dgm:prSet presAssocID="{616B0D89-3C21-49F9-A1B5-4A313B1DD33C}" presName="outerComposite" presStyleCnt="0">
        <dgm:presLayoutVars>
          <dgm:chMax val="5"/>
          <dgm:dir/>
          <dgm:resizeHandles val="exact"/>
        </dgm:presLayoutVars>
      </dgm:prSet>
      <dgm:spPr/>
    </dgm:pt>
    <dgm:pt modelId="{2A0D8A1F-8401-4049-880F-551609EF0609}" type="pres">
      <dgm:prSet presAssocID="{616B0D89-3C21-49F9-A1B5-4A313B1DD33C}" presName="dummyMaxCanvas" presStyleCnt="0">
        <dgm:presLayoutVars/>
      </dgm:prSet>
      <dgm:spPr/>
    </dgm:pt>
    <dgm:pt modelId="{4293EC4A-4344-462D-A60B-DF4F85BCECB4}" type="pres">
      <dgm:prSet presAssocID="{616B0D89-3C21-49F9-A1B5-4A313B1DD33C}" presName="FourNodes_1" presStyleLbl="node1" presStyleIdx="0" presStyleCnt="4">
        <dgm:presLayoutVars>
          <dgm:bulletEnabled val="1"/>
        </dgm:presLayoutVars>
      </dgm:prSet>
      <dgm:spPr/>
    </dgm:pt>
    <dgm:pt modelId="{74E84E2B-FC75-4F7F-B2D3-841D9B755B9F}" type="pres">
      <dgm:prSet presAssocID="{616B0D89-3C21-49F9-A1B5-4A313B1DD33C}" presName="FourNodes_2" presStyleLbl="node1" presStyleIdx="1" presStyleCnt="4">
        <dgm:presLayoutVars>
          <dgm:bulletEnabled val="1"/>
        </dgm:presLayoutVars>
      </dgm:prSet>
      <dgm:spPr/>
    </dgm:pt>
    <dgm:pt modelId="{FD8B57A5-07A5-43DA-A765-96D4261E598C}" type="pres">
      <dgm:prSet presAssocID="{616B0D89-3C21-49F9-A1B5-4A313B1DD33C}" presName="FourNodes_3" presStyleLbl="node1" presStyleIdx="2" presStyleCnt="4">
        <dgm:presLayoutVars>
          <dgm:bulletEnabled val="1"/>
        </dgm:presLayoutVars>
      </dgm:prSet>
      <dgm:spPr/>
    </dgm:pt>
    <dgm:pt modelId="{EA3D249D-38C2-4968-9FBD-2E7AAE33E7A0}" type="pres">
      <dgm:prSet presAssocID="{616B0D89-3C21-49F9-A1B5-4A313B1DD33C}" presName="FourNodes_4" presStyleLbl="node1" presStyleIdx="3" presStyleCnt="4">
        <dgm:presLayoutVars>
          <dgm:bulletEnabled val="1"/>
        </dgm:presLayoutVars>
      </dgm:prSet>
      <dgm:spPr/>
    </dgm:pt>
    <dgm:pt modelId="{1AEF52C3-AC97-4B99-932D-8F5F4469C38F}" type="pres">
      <dgm:prSet presAssocID="{616B0D89-3C21-49F9-A1B5-4A313B1DD33C}" presName="FourConn_1-2" presStyleLbl="fgAccFollowNode1" presStyleIdx="0" presStyleCnt="3">
        <dgm:presLayoutVars>
          <dgm:bulletEnabled val="1"/>
        </dgm:presLayoutVars>
      </dgm:prSet>
      <dgm:spPr/>
    </dgm:pt>
    <dgm:pt modelId="{C7DB0688-5F8A-4E0D-91E1-443D70CE9BA8}" type="pres">
      <dgm:prSet presAssocID="{616B0D89-3C21-49F9-A1B5-4A313B1DD33C}" presName="FourConn_2-3" presStyleLbl="fgAccFollowNode1" presStyleIdx="1" presStyleCnt="3">
        <dgm:presLayoutVars>
          <dgm:bulletEnabled val="1"/>
        </dgm:presLayoutVars>
      </dgm:prSet>
      <dgm:spPr/>
    </dgm:pt>
    <dgm:pt modelId="{5B127FE7-8618-4FC7-B8AB-A83692A57B81}" type="pres">
      <dgm:prSet presAssocID="{616B0D89-3C21-49F9-A1B5-4A313B1DD33C}" presName="FourConn_3-4" presStyleLbl="fgAccFollowNode1" presStyleIdx="2" presStyleCnt="3">
        <dgm:presLayoutVars>
          <dgm:bulletEnabled val="1"/>
        </dgm:presLayoutVars>
      </dgm:prSet>
      <dgm:spPr/>
    </dgm:pt>
    <dgm:pt modelId="{4F66937D-10B3-40D4-B42C-312A6CDE2A66}" type="pres">
      <dgm:prSet presAssocID="{616B0D89-3C21-49F9-A1B5-4A313B1DD33C}" presName="FourNodes_1_text" presStyleLbl="node1" presStyleIdx="3" presStyleCnt="4">
        <dgm:presLayoutVars>
          <dgm:bulletEnabled val="1"/>
        </dgm:presLayoutVars>
      </dgm:prSet>
      <dgm:spPr/>
    </dgm:pt>
    <dgm:pt modelId="{78D6AB48-DB29-477D-AB55-7043D204F7B6}" type="pres">
      <dgm:prSet presAssocID="{616B0D89-3C21-49F9-A1B5-4A313B1DD33C}" presName="FourNodes_2_text" presStyleLbl="node1" presStyleIdx="3" presStyleCnt="4">
        <dgm:presLayoutVars>
          <dgm:bulletEnabled val="1"/>
        </dgm:presLayoutVars>
      </dgm:prSet>
      <dgm:spPr/>
    </dgm:pt>
    <dgm:pt modelId="{207F00D9-AE1D-4E26-972B-F2AB444C13C5}" type="pres">
      <dgm:prSet presAssocID="{616B0D89-3C21-49F9-A1B5-4A313B1DD33C}" presName="FourNodes_3_text" presStyleLbl="node1" presStyleIdx="3" presStyleCnt="4">
        <dgm:presLayoutVars>
          <dgm:bulletEnabled val="1"/>
        </dgm:presLayoutVars>
      </dgm:prSet>
      <dgm:spPr/>
    </dgm:pt>
    <dgm:pt modelId="{B7357016-5447-4EC3-B04E-5AC42A41D77F}" type="pres">
      <dgm:prSet presAssocID="{616B0D89-3C21-49F9-A1B5-4A313B1DD33C}" presName="FourNodes_4_text" presStyleLbl="node1" presStyleIdx="3" presStyleCnt="4">
        <dgm:presLayoutVars>
          <dgm:bulletEnabled val="1"/>
        </dgm:presLayoutVars>
      </dgm:prSet>
      <dgm:spPr/>
    </dgm:pt>
  </dgm:ptLst>
  <dgm:cxnLst>
    <dgm:cxn modelId="{C00B1606-CD4D-48B5-8F29-F71B0E4CC46A}" type="presOf" srcId="{9FB1D86B-4BB5-4F5F-9AEA-F007F73F1908}" destId="{C7DB0688-5F8A-4E0D-91E1-443D70CE9BA8}" srcOrd="0" destOrd="0" presId="urn:microsoft.com/office/officeart/2005/8/layout/vProcess5"/>
    <dgm:cxn modelId="{55C21A38-318D-4113-B8A3-C9685773186F}" type="presOf" srcId="{616B0D89-3C21-49F9-A1B5-4A313B1DD33C}" destId="{7214CCE6-956A-42E6-9E64-437C289995CB}" srcOrd="0" destOrd="0" presId="urn:microsoft.com/office/officeart/2005/8/layout/vProcess5"/>
    <dgm:cxn modelId="{84B06E45-F956-4247-A430-284F178724AB}" srcId="{616B0D89-3C21-49F9-A1B5-4A313B1DD33C}" destId="{E7111B0A-3770-487A-95FC-8F3ACA166365}" srcOrd="2" destOrd="0" parTransId="{C913CCDB-40C5-41D9-9C56-AA752956F08C}" sibTransId="{27BE019A-BF77-468C-AEC0-D415BCF4FD75}"/>
    <dgm:cxn modelId="{AE90ED68-94D4-4CBB-8C6B-183A8BE8960B}" type="presOf" srcId="{E7111B0A-3770-487A-95FC-8F3ACA166365}" destId="{FD8B57A5-07A5-43DA-A765-96D4261E598C}" srcOrd="0" destOrd="0" presId="urn:microsoft.com/office/officeart/2005/8/layout/vProcess5"/>
    <dgm:cxn modelId="{559DCC6A-5342-4DC4-84DE-BEA13E06CCDD}" type="presOf" srcId="{4D4C67CB-ADBC-4A09-B7D1-B4981B8F9814}" destId="{74E84E2B-FC75-4F7F-B2D3-841D9B755B9F}" srcOrd="0" destOrd="0" presId="urn:microsoft.com/office/officeart/2005/8/layout/vProcess5"/>
    <dgm:cxn modelId="{62C35656-8EA5-4E86-A3C4-E631FDA2B6CC}" srcId="{616B0D89-3C21-49F9-A1B5-4A313B1DD33C}" destId="{A5F1A290-3DAA-445A-88E5-B22645F676BF}" srcOrd="0" destOrd="0" parTransId="{FECD756C-14A6-4A39-8034-759A6748473A}" sibTransId="{804CA5DB-0717-4A50-8571-20FE5CBC1870}"/>
    <dgm:cxn modelId="{979D998A-E3BD-4C38-953C-EC4DDC96C1EE}" type="presOf" srcId="{A5F1A290-3DAA-445A-88E5-B22645F676BF}" destId="{4F66937D-10B3-40D4-B42C-312A6CDE2A66}" srcOrd="1" destOrd="0" presId="urn:microsoft.com/office/officeart/2005/8/layout/vProcess5"/>
    <dgm:cxn modelId="{E79CB58A-75EB-43FA-9B75-D546D3D27A25}" type="presOf" srcId="{804CA5DB-0717-4A50-8571-20FE5CBC1870}" destId="{1AEF52C3-AC97-4B99-932D-8F5F4469C38F}" srcOrd="0" destOrd="0" presId="urn:microsoft.com/office/officeart/2005/8/layout/vProcess5"/>
    <dgm:cxn modelId="{12739D9D-FEE9-48CC-9C4F-955280E9B81B}" type="presOf" srcId="{F2EEB8CD-FD78-474C-9942-5E1C72BE5A78}" destId="{EA3D249D-38C2-4968-9FBD-2E7AAE33E7A0}" srcOrd="0" destOrd="0" presId="urn:microsoft.com/office/officeart/2005/8/layout/vProcess5"/>
    <dgm:cxn modelId="{89BE019E-3534-48CB-BE66-5DB31E816A4A}" type="presOf" srcId="{E7111B0A-3770-487A-95FC-8F3ACA166365}" destId="{207F00D9-AE1D-4E26-972B-F2AB444C13C5}" srcOrd="1" destOrd="0" presId="urn:microsoft.com/office/officeart/2005/8/layout/vProcess5"/>
    <dgm:cxn modelId="{98FE72A7-5571-4BBB-A0B0-607142484842}" srcId="{616B0D89-3C21-49F9-A1B5-4A313B1DD33C}" destId="{F2EEB8CD-FD78-474C-9942-5E1C72BE5A78}" srcOrd="3" destOrd="0" parTransId="{FEEF825C-2F0C-4DC9-9D68-20EBC6EF22AD}" sibTransId="{A80C81C0-3E08-4DBB-A0DE-69980ECA8CB4}"/>
    <dgm:cxn modelId="{E3768AC5-665D-474C-ADB1-8E4434B0DA76}" type="presOf" srcId="{F2EEB8CD-FD78-474C-9942-5E1C72BE5A78}" destId="{B7357016-5447-4EC3-B04E-5AC42A41D77F}" srcOrd="1" destOrd="0" presId="urn:microsoft.com/office/officeart/2005/8/layout/vProcess5"/>
    <dgm:cxn modelId="{463658CD-31B2-462C-B1D4-7D7C557B2E9E}" srcId="{616B0D89-3C21-49F9-A1B5-4A313B1DD33C}" destId="{4D4C67CB-ADBC-4A09-B7D1-B4981B8F9814}" srcOrd="1" destOrd="0" parTransId="{B3ADBD2A-1946-4144-9F42-3F6FDFABAB13}" sibTransId="{9FB1D86B-4BB5-4F5F-9AEA-F007F73F1908}"/>
    <dgm:cxn modelId="{3B4530CE-0B6D-459A-B2C8-3616E03DF6CB}" type="presOf" srcId="{A5F1A290-3DAA-445A-88E5-B22645F676BF}" destId="{4293EC4A-4344-462D-A60B-DF4F85BCECB4}" srcOrd="0" destOrd="0" presId="urn:microsoft.com/office/officeart/2005/8/layout/vProcess5"/>
    <dgm:cxn modelId="{E753B7D6-6812-46D0-B245-BA614AFFC564}" type="presOf" srcId="{27BE019A-BF77-468C-AEC0-D415BCF4FD75}" destId="{5B127FE7-8618-4FC7-B8AB-A83692A57B81}" srcOrd="0" destOrd="0" presId="urn:microsoft.com/office/officeart/2005/8/layout/vProcess5"/>
    <dgm:cxn modelId="{EC942BE5-984C-478B-A1BA-DB10C4068A17}" type="presOf" srcId="{4D4C67CB-ADBC-4A09-B7D1-B4981B8F9814}" destId="{78D6AB48-DB29-477D-AB55-7043D204F7B6}" srcOrd="1" destOrd="0" presId="urn:microsoft.com/office/officeart/2005/8/layout/vProcess5"/>
    <dgm:cxn modelId="{1B74C324-8741-41C7-8391-7E8CB2CB1A48}" type="presParOf" srcId="{7214CCE6-956A-42E6-9E64-437C289995CB}" destId="{2A0D8A1F-8401-4049-880F-551609EF0609}" srcOrd="0" destOrd="0" presId="urn:microsoft.com/office/officeart/2005/8/layout/vProcess5"/>
    <dgm:cxn modelId="{931FCDFD-995B-46D8-B672-00048F324219}" type="presParOf" srcId="{7214CCE6-956A-42E6-9E64-437C289995CB}" destId="{4293EC4A-4344-462D-A60B-DF4F85BCECB4}" srcOrd="1" destOrd="0" presId="urn:microsoft.com/office/officeart/2005/8/layout/vProcess5"/>
    <dgm:cxn modelId="{E7B70932-1C41-46DC-AC3E-6E7AE553E87A}" type="presParOf" srcId="{7214CCE6-956A-42E6-9E64-437C289995CB}" destId="{74E84E2B-FC75-4F7F-B2D3-841D9B755B9F}" srcOrd="2" destOrd="0" presId="urn:microsoft.com/office/officeart/2005/8/layout/vProcess5"/>
    <dgm:cxn modelId="{21648F5B-AF60-439E-8AC1-AEF98DF08C15}" type="presParOf" srcId="{7214CCE6-956A-42E6-9E64-437C289995CB}" destId="{FD8B57A5-07A5-43DA-A765-96D4261E598C}" srcOrd="3" destOrd="0" presId="urn:microsoft.com/office/officeart/2005/8/layout/vProcess5"/>
    <dgm:cxn modelId="{B2A76199-AFD4-44A1-8707-943F6C2E3123}" type="presParOf" srcId="{7214CCE6-956A-42E6-9E64-437C289995CB}" destId="{EA3D249D-38C2-4968-9FBD-2E7AAE33E7A0}" srcOrd="4" destOrd="0" presId="urn:microsoft.com/office/officeart/2005/8/layout/vProcess5"/>
    <dgm:cxn modelId="{ADCE72FD-F0C2-41F3-BD00-288DC67CFD0E}" type="presParOf" srcId="{7214CCE6-956A-42E6-9E64-437C289995CB}" destId="{1AEF52C3-AC97-4B99-932D-8F5F4469C38F}" srcOrd="5" destOrd="0" presId="urn:microsoft.com/office/officeart/2005/8/layout/vProcess5"/>
    <dgm:cxn modelId="{DE186231-0E52-4BF4-B834-BBB0A2D6FAA0}" type="presParOf" srcId="{7214CCE6-956A-42E6-9E64-437C289995CB}" destId="{C7DB0688-5F8A-4E0D-91E1-443D70CE9BA8}" srcOrd="6" destOrd="0" presId="urn:microsoft.com/office/officeart/2005/8/layout/vProcess5"/>
    <dgm:cxn modelId="{26D68EC9-4E7E-4F49-8173-402CBBD9A302}" type="presParOf" srcId="{7214CCE6-956A-42E6-9E64-437C289995CB}" destId="{5B127FE7-8618-4FC7-B8AB-A83692A57B81}" srcOrd="7" destOrd="0" presId="urn:microsoft.com/office/officeart/2005/8/layout/vProcess5"/>
    <dgm:cxn modelId="{4087E69A-A506-4B48-B370-B64DF4DA7769}" type="presParOf" srcId="{7214CCE6-956A-42E6-9E64-437C289995CB}" destId="{4F66937D-10B3-40D4-B42C-312A6CDE2A66}" srcOrd="8" destOrd="0" presId="urn:microsoft.com/office/officeart/2005/8/layout/vProcess5"/>
    <dgm:cxn modelId="{E5D7B3C7-1EEA-4D74-A4B4-595D77C7B93A}" type="presParOf" srcId="{7214CCE6-956A-42E6-9E64-437C289995CB}" destId="{78D6AB48-DB29-477D-AB55-7043D204F7B6}" srcOrd="9" destOrd="0" presId="urn:microsoft.com/office/officeart/2005/8/layout/vProcess5"/>
    <dgm:cxn modelId="{723B525D-A255-4E13-9A10-E199D6604F70}" type="presParOf" srcId="{7214CCE6-956A-42E6-9E64-437C289995CB}" destId="{207F00D9-AE1D-4E26-972B-F2AB444C13C5}" srcOrd="10" destOrd="0" presId="urn:microsoft.com/office/officeart/2005/8/layout/vProcess5"/>
    <dgm:cxn modelId="{AF3B11D5-432F-48BA-B56F-89F6A5B3AB40}" type="presParOf" srcId="{7214CCE6-956A-42E6-9E64-437C289995CB}" destId="{B7357016-5447-4EC3-B04E-5AC42A41D77F}"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B8A3D-9346-421A-A1A9-96AF88353275}">
      <dsp:nvSpPr>
        <dsp:cNvPr id="0" name=""/>
        <dsp:cNvSpPr/>
      </dsp:nvSpPr>
      <dsp:spPr>
        <a:xfrm>
          <a:off x="0" y="0"/>
          <a:ext cx="10871200" cy="10796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In Scotland we benefit from a curriculum model that spans the ELC and the early years of Primary School. </a:t>
          </a:r>
          <a:endParaRPr lang="en-US" sz="2700" kern="1200"/>
        </a:p>
      </dsp:txBody>
      <dsp:txXfrm>
        <a:off x="52707" y="52707"/>
        <a:ext cx="10765786" cy="974285"/>
      </dsp:txXfrm>
    </dsp:sp>
    <dsp:sp modelId="{9E1B85C4-8F52-4A2E-BF25-2729E745DA20}">
      <dsp:nvSpPr>
        <dsp:cNvPr id="0" name=""/>
        <dsp:cNvSpPr/>
      </dsp:nvSpPr>
      <dsp:spPr>
        <a:xfrm>
          <a:off x="0" y="1224102"/>
          <a:ext cx="10871200" cy="17277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dirty="0"/>
            <a:t>The Early Level of Curriculum for Excellence is intended to support the implementation of a </a:t>
          </a:r>
          <a:r>
            <a:rPr lang="en-GB" sz="2700" b="1" kern="1200" dirty="0"/>
            <a:t>responsive</a:t>
          </a:r>
          <a:r>
            <a:rPr lang="en-GB" sz="2700" kern="1200" dirty="0"/>
            <a:t>, </a:t>
          </a:r>
          <a:r>
            <a:rPr lang="en-GB" sz="2700" b="1" kern="1200" dirty="0"/>
            <a:t>continuous, play-based </a:t>
          </a:r>
          <a:r>
            <a:rPr lang="en-GB" sz="2700" kern="1200" dirty="0"/>
            <a:t>curriculum for children aged 3 – 6. </a:t>
          </a:r>
          <a:endParaRPr lang="en-US" sz="2700" kern="1200" dirty="0"/>
        </a:p>
      </dsp:txBody>
      <dsp:txXfrm>
        <a:off x="84344" y="1308446"/>
        <a:ext cx="10702512" cy="1559111"/>
      </dsp:txXfrm>
    </dsp:sp>
    <dsp:sp modelId="{6D85496D-C3DC-415C-B03C-878C938B5940}">
      <dsp:nvSpPr>
        <dsp:cNvPr id="0" name=""/>
        <dsp:cNvSpPr/>
      </dsp:nvSpPr>
      <dsp:spPr>
        <a:xfrm>
          <a:off x="0" y="3029661"/>
          <a:ext cx="10871200" cy="26428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dirty="0"/>
            <a:t>The learning environment in the early stage of primary school should not look or feel starkly different from a motivating ELC environment.  The level of provocation might be greater, the interaction might be more challenging, and the experiences on offer might be different, but the school environment should be conducive to learning through play (</a:t>
          </a:r>
          <a:r>
            <a:rPr lang="en-GB" sz="2700" i="1" kern="1200" dirty="0"/>
            <a:t>Realising the Ambition, 2020</a:t>
          </a:r>
          <a:r>
            <a:rPr lang="en-GB" sz="2700" kern="1200" dirty="0"/>
            <a:t>)</a:t>
          </a:r>
          <a:endParaRPr lang="en-US" sz="2700" kern="1200" dirty="0"/>
        </a:p>
      </dsp:txBody>
      <dsp:txXfrm>
        <a:off x="129012" y="3158673"/>
        <a:ext cx="10613176" cy="2384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EE4A18-7A3C-43DF-B9AA-D6EB746F5938}">
      <dsp:nvSpPr>
        <dsp:cNvPr id="0" name=""/>
        <dsp:cNvSpPr/>
      </dsp:nvSpPr>
      <dsp:spPr>
        <a:xfrm>
          <a:off x="2124423" y="310214"/>
          <a:ext cx="4209697" cy="4209697"/>
        </a:xfrm>
        <a:prstGeom prst="pie">
          <a:avLst>
            <a:gd name="adj1" fmla="val 16200000"/>
            <a:gd name="adj2" fmla="val 2052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Spontaneous play </a:t>
          </a:r>
          <a:endParaRPr lang="en-US" sz="1600" kern="1200"/>
        </a:p>
      </dsp:txBody>
      <dsp:txXfrm>
        <a:off x="4320482" y="1017844"/>
        <a:ext cx="1353117" cy="902078"/>
      </dsp:txXfrm>
    </dsp:sp>
    <dsp:sp modelId="{44A50863-7BF5-4129-909D-0F71F71CCAEB}">
      <dsp:nvSpPr>
        <dsp:cNvPr id="0" name=""/>
        <dsp:cNvSpPr/>
      </dsp:nvSpPr>
      <dsp:spPr>
        <a:xfrm>
          <a:off x="2160506" y="422473"/>
          <a:ext cx="4209697" cy="4209697"/>
        </a:xfrm>
        <a:prstGeom prst="pie">
          <a:avLst>
            <a:gd name="adj1" fmla="val 20520000"/>
            <a:gd name="adj2" fmla="val 324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Planned and purposeful play </a:t>
          </a:r>
          <a:endParaRPr lang="en-US" sz="1600" kern="1200"/>
        </a:p>
      </dsp:txBody>
      <dsp:txXfrm>
        <a:off x="4871752" y="2345904"/>
        <a:ext cx="1252886" cy="1002309"/>
      </dsp:txXfrm>
    </dsp:sp>
    <dsp:sp modelId="{839A7ABA-7D6B-4278-B848-D9E162AA3B9D}">
      <dsp:nvSpPr>
        <dsp:cNvPr id="0" name=""/>
        <dsp:cNvSpPr/>
      </dsp:nvSpPr>
      <dsp:spPr>
        <a:xfrm>
          <a:off x="2065287" y="491632"/>
          <a:ext cx="4209697" cy="4209697"/>
        </a:xfrm>
        <a:prstGeom prst="pie">
          <a:avLst>
            <a:gd name="adj1" fmla="val 3240000"/>
            <a:gd name="adj2" fmla="val 756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Investigating and exploring </a:t>
          </a:r>
          <a:endParaRPr lang="en-US" sz="1600" kern="1200"/>
        </a:p>
      </dsp:txBody>
      <dsp:txXfrm>
        <a:off x="3568750" y="3448444"/>
        <a:ext cx="1202770" cy="1102539"/>
      </dsp:txXfrm>
    </dsp:sp>
    <dsp:sp modelId="{C65BC2D8-A061-430D-92D4-D90E715F9A72}">
      <dsp:nvSpPr>
        <dsp:cNvPr id="0" name=""/>
        <dsp:cNvSpPr/>
      </dsp:nvSpPr>
      <dsp:spPr>
        <a:xfrm>
          <a:off x="1970067" y="422473"/>
          <a:ext cx="4209697" cy="4209697"/>
        </a:xfrm>
        <a:prstGeom prst="pie">
          <a:avLst>
            <a:gd name="adj1" fmla="val 7560000"/>
            <a:gd name="adj2" fmla="val 1188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Events and life experiences</a:t>
          </a:r>
          <a:endParaRPr lang="en-US" sz="1600" kern="1200"/>
        </a:p>
      </dsp:txBody>
      <dsp:txXfrm>
        <a:off x="2215633" y="2345904"/>
        <a:ext cx="1252886" cy="1002309"/>
      </dsp:txXfrm>
    </dsp:sp>
    <dsp:sp modelId="{FFEA2FE7-0F17-4B11-BEF4-19713E787CE5}">
      <dsp:nvSpPr>
        <dsp:cNvPr id="0" name=""/>
        <dsp:cNvSpPr/>
      </dsp:nvSpPr>
      <dsp:spPr>
        <a:xfrm>
          <a:off x="2006150" y="310214"/>
          <a:ext cx="4209697" cy="4209697"/>
        </a:xfrm>
        <a:prstGeom prst="pie">
          <a:avLst>
            <a:gd name="adj1" fmla="val 11880000"/>
            <a:gd name="adj2" fmla="val 162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Focused learning and teaching</a:t>
          </a:r>
          <a:endParaRPr lang="en-US" sz="1600" kern="1200" dirty="0"/>
        </a:p>
      </dsp:txBody>
      <dsp:txXfrm>
        <a:off x="2666672" y="1017844"/>
        <a:ext cx="1353117" cy="902078"/>
      </dsp:txXfrm>
    </dsp:sp>
    <dsp:sp modelId="{7CB7A8D4-3B4D-4048-9275-7B08A6E525E9}">
      <dsp:nvSpPr>
        <dsp:cNvPr id="0" name=""/>
        <dsp:cNvSpPr/>
      </dsp:nvSpPr>
      <dsp:spPr>
        <a:xfrm>
          <a:off x="1863624" y="49614"/>
          <a:ext cx="4730898" cy="4730898"/>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89F80A-9013-4555-BBB5-3F57DC5118FB}">
      <dsp:nvSpPr>
        <dsp:cNvPr id="0" name=""/>
        <dsp:cNvSpPr/>
      </dsp:nvSpPr>
      <dsp:spPr>
        <a:xfrm>
          <a:off x="1900197" y="161835"/>
          <a:ext cx="4730898" cy="4730898"/>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F15708-0F63-4200-91A5-305F0985FA25}">
      <dsp:nvSpPr>
        <dsp:cNvPr id="0" name=""/>
        <dsp:cNvSpPr/>
      </dsp:nvSpPr>
      <dsp:spPr>
        <a:xfrm>
          <a:off x="1804686" y="231206"/>
          <a:ext cx="4730898" cy="4730898"/>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F149DE-301A-48CE-B0B6-60937C38A7B8}">
      <dsp:nvSpPr>
        <dsp:cNvPr id="0" name=""/>
        <dsp:cNvSpPr/>
      </dsp:nvSpPr>
      <dsp:spPr>
        <a:xfrm>
          <a:off x="1709176" y="161835"/>
          <a:ext cx="4730898" cy="4730898"/>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5D417B-E296-40A0-B705-33DA91792C86}">
      <dsp:nvSpPr>
        <dsp:cNvPr id="0" name=""/>
        <dsp:cNvSpPr/>
      </dsp:nvSpPr>
      <dsp:spPr>
        <a:xfrm>
          <a:off x="1745748" y="49614"/>
          <a:ext cx="4730898" cy="4730898"/>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B05668-62F4-4721-8FDA-1E5AF1A74F2C}">
      <dsp:nvSpPr>
        <dsp:cNvPr id="0" name=""/>
        <dsp:cNvSpPr/>
      </dsp:nvSpPr>
      <dsp:spPr>
        <a:xfrm>
          <a:off x="0" y="140653"/>
          <a:ext cx="7575845" cy="1571383"/>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2016-2017 – Play pedagogy Pilot (Play2Learn) in 4 schools supported by QIO, Educational Psychologist Kate Spalding, the Early Years’ Team and the Early Level Support Teachers’ team.  Deirdre Grogan (University of Strathclyde) acted as consultant.</a:t>
          </a:r>
          <a:endParaRPr lang="en-US" sz="1900" kern="1200" dirty="0"/>
        </a:p>
      </dsp:txBody>
      <dsp:txXfrm>
        <a:off x="76709" y="217362"/>
        <a:ext cx="7422427" cy="1417965"/>
      </dsp:txXfrm>
    </dsp:sp>
    <dsp:sp modelId="{1D2D3816-B73E-4755-B769-BC9DB3FC159B}">
      <dsp:nvSpPr>
        <dsp:cNvPr id="0" name=""/>
        <dsp:cNvSpPr/>
      </dsp:nvSpPr>
      <dsp:spPr>
        <a:xfrm>
          <a:off x="0" y="1766756"/>
          <a:ext cx="7575845" cy="1571383"/>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The Play2Learn pilot (2016-2017) won a Quality Improvement award in the category of ‘most inspiring or innovative project’ from the Scottish Government and Healthcare Improvement Scotland Awards (2017).  </a:t>
          </a:r>
          <a:endParaRPr lang="en-US" sz="1900" kern="1200"/>
        </a:p>
      </dsp:txBody>
      <dsp:txXfrm>
        <a:off x="76709" y="1843465"/>
        <a:ext cx="7422427" cy="1417965"/>
      </dsp:txXfrm>
    </dsp:sp>
    <dsp:sp modelId="{A7FFBDB9-12E9-4D52-A7E4-CEB376E237A6}">
      <dsp:nvSpPr>
        <dsp:cNvPr id="0" name=""/>
        <dsp:cNvSpPr/>
      </dsp:nvSpPr>
      <dsp:spPr>
        <a:xfrm>
          <a:off x="0" y="3392860"/>
          <a:ext cx="7575845" cy="1571383"/>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2017-2018 – Half of EDC’s primary schools introduced play pedagogy over this session, supported by a series of Professional Learning Community sessions and school visits.  Audit Toolkit and Collaborative Practitioner Enquiry processes were embedded to support implementation.</a:t>
          </a:r>
          <a:endParaRPr lang="en-US" sz="1900" kern="1200" dirty="0"/>
        </a:p>
      </dsp:txBody>
      <dsp:txXfrm>
        <a:off x="76709" y="3469569"/>
        <a:ext cx="7422427" cy="1417965"/>
      </dsp:txXfrm>
    </dsp:sp>
    <dsp:sp modelId="{4619B857-295F-44AC-A4E0-AF261D130DD7}">
      <dsp:nvSpPr>
        <dsp:cNvPr id="0" name=""/>
        <dsp:cNvSpPr/>
      </dsp:nvSpPr>
      <dsp:spPr>
        <a:xfrm>
          <a:off x="0" y="5018963"/>
          <a:ext cx="7575845" cy="1571383"/>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In Session 2017-2018 there were statistically significant differences between the achievement of Early Level for children who had experienced Play2Learn, compared to those who hadn’t, in reading, writing and talking and listening. </a:t>
          </a:r>
          <a:endParaRPr lang="en-US" sz="1900" kern="1200"/>
        </a:p>
      </dsp:txBody>
      <dsp:txXfrm>
        <a:off x="76709" y="5095672"/>
        <a:ext cx="7422427" cy="14179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A3586-82CF-4B34-B9C8-8553E8299072}">
      <dsp:nvSpPr>
        <dsp:cNvPr id="0" name=""/>
        <dsp:cNvSpPr/>
      </dsp:nvSpPr>
      <dsp:spPr>
        <a:xfrm>
          <a:off x="0" y="499"/>
          <a:ext cx="9618133" cy="11692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FDEBBE-0FA2-4E70-B3E3-D16A3BD97B9E}">
      <dsp:nvSpPr>
        <dsp:cNvPr id="0" name=""/>
        <dsp:cNvSpPr/>
      </dsp:nvSpPr>
      <dsp:spPr>
        <a:xfrm>
          <a:off x="353707" y="263587"/>
          <a:ext cx="643104" cy="643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669B983-31D6-46CD-B5AF-42279CA00604}">
      <dsp:nvSpPr>
        <dsp:cNvPr id="0" name=""/>
        <dsp:cNvSpPr/>
      </dsp:nvSpPr>
      <dsp:spPr>
        <a:xfrm>
          <a:off x="1350519" y="499"/>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755650">
            <a:lnSpc>
              <a:spcPct val="90000"/>
            </a:lnSpc>
            <a:spcBef>
              <a:spcPct val="0"/>
            </a:spcBef>
            <a:spcAft>
              <a:spcPct val="35000"/>
            </a:spcAft>
            <a:buNone/>
          </a:pPr>
          <a:r>
            <a:rPr lang="en-GB" sz="1700" kern="1200" dirty="0"/>
            <a:t>2018-2019– 90% of primary schools had introduced play pedagogy and many had taken this practice into Primary 2 and Primary 3.</a:t>
          </a:r>
          <a:endParaRPr lang="en-US" sz="1700" kern="1200" dirty="0"/>
        </a:p>
      </dsp:txBody>
      <dsp:txXfrm>
        <a:off x="1350519" y="499"/>
        <a:ext cx="8267613" cy="1169280"/>
      </dsp:txXfrm>
    </dsp:sp>
    <dsp:sp modelId="{EE24D645-99A6-427E-9D00-CCE87EC6D007}">
      <dsp:nvSpPr>
        <dsp:cNvPr id="0" name=""/>
        <dsp:cNvSpPr/>
      </dsp:nvSpPr>
      <dsp:spPr>
        <a:xfrm>
          <a:off x="0" y="1462100"/>
          <a:ext cx="9618133" cy="1169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7A0D4E-2735-4F79-B7E0-E944C9750016}">
      <dsp:nvSpPr>
        <dsp:cNvPr id="0" name=""/>
        <dsp:cNvSpPr/>
      </dsp:nvSpPr>
      <dsp:spPr>
        <a:xfrm>
          <a:off x="353707" y="1725188"/>
          <a:ext cx="643104" cy="643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6106104-ABFE-4758-A885-BB6B54E220C3}">
      <dsp:nvSpPr>
        <dsp:cNvPr id="0" name=""/>
        <dsp:cNvSpPr/>
      </dsp:nvSpPr>
      <dsp:spPr>
        <a:xfrm>
          <a:off x="1350519" y="1462100"/>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755650">
            <a:lnSpc>
              <a:spcPct val="90000"/>
            </a:lnSpc>
            <a:spcBef>
              <a:spcPct val="0"/>
            </a:spcBef>
            <a:spcAft>
              <a:spcPct val="35000"/>
            </a:spcAft>
            <a:buNone/>
          </a:pPr>
          <a:r>
            <a:rPr lang="en-GB" sz="1700" kern="1200" dirty="0"/>
            <a:t>2019: EDC were asked to present at the West Partnership Head Teachers’ conferences (March 2019) and our presentation was shared by Education Scotland on the Hub</a:t>
          </a:r>
          <a:endParaRPr lang="en-US" sz="1700" kern="1200" dirty="0"/>
        </a:p>
      </dsp:txBody>
      <dsp:txXfrm>
        <a:off x="1350519" y="1462100"/>
        <a:ext cx="8267613" cy="1169280"/>
      </dsp:txXfrm>
    </dsp:sp>
    <dsp:sp modelId="{EED7E020-2CD1-4EF6-9756-4E895F62DFC2}">
      <dsp:nvSpPr>
        <dsp:cNvPr id="0" name=""/>
        <dsp:cNvSpPr/>
      </dsp:nvSpPr>
      <dsp:spPr>
        <a:xfrm>
          <a:off x="0" y="2923701"/>
          <a:ext cx="9618133" cy="116928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D1B7EC-0B3B-4D16-AAF5-6F14EFBEEE23}">
      <dsp:nvSpPr>
        <dsp:cNvPr id="0" name=""/>
        <dsp:cNvSpPr/>
      </dsp:nvSpPr>
      <dsp:spPr>
        <a:xfrm>
          <a:off x="353707" y="3186789"/>
          <a:ext cx="643104" cy="643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59EF98F-C13F-497D-A03E-9CCD0A8B0421}">
      <dsp:nvSpPr>
        <dsp:cNvPr id="0" name=""/>
        <dsp:cNvSpPr/>
      </dsp:nvSpPr>
      <dsp:spPr>
        <a:xfrm>
          <a:off x="1350519" y="2923701"/>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755650">
            <a:lnSpc>
              <a:spcPct val="90000"/>
            </a:lnSpc>
            <a:spcBef>
              <a:spcPct val="0"/>
            </a:spcBef>
            <a:spcAft>
              <a:spcPct val="35000"/>
            </a:spcAft>
            <a:buNone/>
          </a:pPr>
          <a:r>
            <a:rPr lang="en-GB" sz="1700" kern="1200"/>
            <a:t>The good practice from 2 of our schools was published on Education Scotland’s National Improvement Hub: </a:t>
          </a:r>
          <a:r>
            <a:rPr lang="en-GB" sz="1700" u="sng" kern="1200">
              <a:hlinkClick xmlns:r="http://schemas.openxmlformats.org/officeDocument/2006/relationships" r:id="rId4"/>
            </a:rPr>
            <a:t>https://education.gov.scot/improvement/research/sac86-play2learn-in-bearsden-primary-and-st-matthews-primary-school</a:t>
          </a:r>
          <a:endParaRPr lang="en-US" sz="1700" kern="1200"/>
        </a:p>
      </dsp:txBody>
      <dsp:txXfrm>
        <a:off x="1350519" y="2923701"/>
        <a:ext cx="8267613" cy="11692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3EC4A-4344-462D-A60B-DF4F85BCECB4}">
      <dsp:nvSpPr>
        <dsp:cNvPr id="0" name=""/>
        <dsp:cNvSpPr/>
      </dsp:nvSpPr>
      <dsp:spPr>
        <a:xfrm>
          <a:off x="0" y="0"/>
          <a:ext cx="7694506" cy="900566"/>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2019-2020 – all EDC primary schools had implemented play pedagogy.  The PLC calendar continued with the establishment of experienced Play mentors to support the implementation and evaluation process.</a:t>
          </a:r>
          <a:endParaRPr lang="en-US" sz="1600" kern="1200"/>
        </a:p>
      </dsp:txBody>
      <dsp:txXfrm>
        <a:off x="26377" y="26377"/>
        <a:ext cx="6646626" cy="847812"/>
      </dsp:txXfrm>
    </dsp:sp>
    <dsp:sp modelId="{74E84E2B-FC75-4F7F-B2D3-841D9B755B9F}">
      <dsp:nvSpPr>
        <dsp:cNvPr id="0" name=""/>
        <dsp:cNvSpPr/>
      </dsp:nvSpPr>
      <dsp:spPr>
        <a:xfrm>
          <a:off x="644414" y="1064305"/>
          <a:ext cx="7694506" cy="900566"/>
        </a:xfrm>
        <a:prstGeom prst="roundRect">
          <a:avLst>
            <a:gd name="adj" fmla="val 10000"/>
          </a:avLst>
        </a:prstGeom>
        <a:solidFill>
          <a:schemeClr val="accent2">
            <a:hueOff val="-904150"/>
            <a:satOff val="-552"/>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Bespoke training was provided to Support Staff across EDC in play pedagogy with a high level of turnout (February 2020)</a:t>
          </a:r>
          <a:endParaRPr lang="en-US" sz="1600" kern="1200" dirty="0"/>
        </a:p>
      </dsp:txBody>
      <dsp:txXfrm>
        <a:off x="670791" y="1090682"/>
        <a:ext cx="6411969" cy="847812"/>
      </dsp:txXfrm>
    </dsp:sp>
    <dsp:sp modelId="{FD8B57A5-07A5-43DA-A765-96D4261E598C}">
      <dsp:nvSpPr>
        <dsp:cNvPr id="0" name=""/>
        <dsp:cNvSpPr/>
      </dsp:nvSpPr>
      <dsp:spPr>
        <a:xfrm>
          <a:off x="1279211" y="2128610"/>
          <a:ext cx="7694506" cy="900566"/>
        </a:xfrm>
        <a:prstGeom prst="roundRect">
          <a:avLst>
            <a:gd name="adj" fmla="val 10000"/>
          </a:avLst>
        </a:prstGeom>
        <a:solidFill>
          <a:schemeClr val="accent2">
            <a:hueOff val="-1808300"/>
            <a:satOff val="-1104"/>
            <a:lumOff val="43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Covid-related school closures (March 2020) resulted in the PLC calendar being moved to Microsoft Teams</a:t>
          </a:r>
          <a:endParaRPr lang="en-US" sz="1600" kern="1200"/>
        </a:p>
      </dsp:txBody>
      <dsp:txXfrm>
        <a:off x="1305588" y="2154987"/>
        <a:ext cx="6421587" cy="847812"/>
      </dsp:txXfrm>
    </dsp:sp>
    <dsp:sp modelId="{EA3D249D-38C2-4968-9FBD-2E7AAE33E7A0}">
      <dsp:nvSpPr>
        <dsp:cNvPr id="0" name=""/>
        <dsp:cNvSpPr/>
      </dsp:nvSpPr>
      <dsp:spPr>
        <a:xfrm>
          <a:off x="1923626" y="3192915"/>
          <a:ext cx="7694506" cy="900566"/>
        </a:xfrm>
        <a:prstGeom prst="roundRect">
          <a:avLst>
            <a:gd name="adj" fmla="val 10000"/>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The play strategy and PLC programme were adapted to take account  Covid Restrictions</a:t>
          </a:r>
          <a:endParaRPr lang="en-US" sz="1600" kern="1200"/>
        </a:p>
      </dsp:txBody>
      <dsp:txXfrm>
        <a:off x="1950003" y="3219292"/>
        <a:ext cx="6411969" cy="847812"/>
      </dsp:txXfrm>
    </dsp:sp>
    <dsp:sp modelId="{1AEF52C3-AC97-4B99-932D-8F5F4469C38F}">
      <dsp:nvSpPr>
        <dsp:cNvPr id="0" name=""/>
        <dsp:cNvSpPr/>
      </dsp:nvSpPr>
      <dsp:spPr>
        <a:xfrm>
          <a:off x="7109138" y="689751"/>
          <a:ext cx="585367" cy="585367"/>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7240846" y="689751"/>
        <a:ext cx="321951" cy="440489"/>
      </dsp:txXfrm>
    </dsp:sp>
    <dsp:sp modelId="{C7DB0688-5F8A-4E0D-91E1-443D70CE9BA8}">
      <dsp:nvSpPr>
        <dsp:cNvPr id="0" name=""/>
        <dsp:cNvSpPr/>
      </dsp:nvSpPr>
      <dsp:spPr>
        <a:xfrm>
          <a:off x="7753553" y="1754057"/>
          <a:ext cx="585367" cy="585367"/>
        </a:xfrm>
        <a:prstGeom prst="downArrow">
          <a:avLst>
            <a:gd name="adj1" fmla="val 55000"/>
            <a:gd name="adj2" fmla="val 45000"/>
          </a:avLst>
        </a:prstGeom>
        <a:solidFill>
          <a:schemeClr val="accent2">
            <a:tint val="40000"/>
            <a:alpha val="90000"/>
            <a:hueOff val="-1870684"/>
            <a:satOff val="3763"/>
            <a:lumOff val="574"/>
            <a:alphaOff val="0"/>
          </a:schemeClr>
        </a:solidFill>
        <a:ln w="19050" cap="rnd" cmpd="sng" algn="ctr">
          <a:solidFill>
            <a:schemeClr val="accent2">
              <a:tint val="40000"/>
              <a:alpha val="90000"/>
              <a:hueOff val="-1870684"/>
              <a:satOff val="3763"/>
              <a:lumOff val="5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7885261" y="1754057"/>
        <a:ext cx="321951" cy="440489"/>
      </dsp:txXfrm>
    </dsp:sp>
    <dsp:sp modelId="{5B127FE7-8618-4FC7-B8AB-A83692A57B81}">
      <dsp:nvSpPr>
        <dsp:cNvPr id="0" name=""/>
        <dsp:cNvSpPr/>
      </dsp:nvSpPr>
      <dsp:spPr>
        <a:xfrm>
          <a:off x="8388350" y="2818362"/>
          <a:ext cx="585367" cy="585367"/>
        </a:xfrm>
        <a:prstGeom prst="downArrow">
          <a:avLst>
            <a:gd name="adj1" fmla="val 55000"/>
            <a:gd name="adj2" fmla="val 45000"/>
          </a:avLst>
        </a:prstGeom>
        <a:solidFill>
          <a:schemeClr val="accent2">
            <a:tint val="40000"/>
            <a:alpha val="90000"/>
            <a:hueOff val="-3741368"/>
            <a:satOff val="7526"/>
            <a:lumOff val="1147"/>
            <a:alphaOff val="0"/>
          </a:schemeClr>
        </a:solidFill>
        <a:ln w="19050" cap="rnd" cmpd="sng" algn="ctr">
          <a:solidFill>
            <a:schemeClr val="accent2">
              <a:tint val="40000"/>
              <a:alpha val="90000"/>
              <a:hueOff val="-3741368"/>
              <a:satOff val="7526"/>
              <a:lumOff val="11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8520058" y="2818362"/>
        <a:ext cx="321951" cy="4404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801A6C5D-F980-498C-BF49-2BE53ACA04D4}" type="datetimeFigureOut">
              <a:rPr lang="en-GB" smtClean="0"/>
              <a:t>13/08/2026</a:t>
            </a:fld>
            <a:endParaRPr lang="en-GB" dirty="0"/>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CC91E90-91EB-4F57-9F75-41BE0F7853A7}" type="slidenum">
              <a:rPr lang="en-GB" smtClean="0"/>
              <a:t>‹#›</a:t>
            </a:fld>
            <a:endParaRPr lang="en-GB" dirty="0"/>
          </a:p>
        </p:txBody>
      </p:sp>
    </p:spTree>
    <p:extLst>
      <p:ext uri="{BB962C8B-B14F-4D97-AF65-F5344CB8AC3E}">
        <p14:creationId xmlns:p14="http://schemas.microsoft.com/office/powerpoint/2010/main" val="345492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FC6431-DCFC-45E9-BEAF-C76794F4A1E9}" type="slidenum">
              <a:rPr lang="en-GB" smtClean="0"/>
              <a:t>1</a:t>
            </a:fld>
            <a:endParaRPr lang="en-GB" dirty="0"/>
          </a:p>
        </p:txBody>
      </p:sp>
    </p:spTree>
    <p:extLst>
      <p:ext uri="{BB962C8B-B14F-4D97-AF65-F5344CB8AC3E}">
        <p14:creationId xmlns:p14="http://schemas.microsoft.com/office/powerpoint/2010/main" val="1615647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sz="1200" b="1" kern="1200" baseline="0" dirty="0">
                <a:solidFill>
                  <a:schemeClr val="tx1"/>
                </a:solidFill>
                <a:effectLst/>
                <a:latin typeface="+mn-lt"/>
                <a:ea typeface="+mn-ea"/>
                <a:cs typeface="+mn-cs"/>
              </a:rPr>
              <a:t>Why is play pedagogy so important?</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When we welcome our children into settings and schools it will be important for children to have opportunities to play.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‘Play is an intrinsic part of human development. Through play a child develops their cognitive, social, emotional and physical capacities’ Realising the Ambition (</a:t>
            </a:r>
            <a:r>
              <a:rPr lang="en-GB" sz="1200" kern="1200" baseline="0" dirty="0" err="1">
                <a:solidFill>
                  <a:schemeClr val="tx1"/>
                </a:solidFill>
                <a:effectLst/>
                <a:latin typeface="+mn-lt"/>
                <a:ea typeface="+mn-ea"/>
                <a:cs typeface="+mn-cs"/>
              </a:rPr>
              <a:t>RTA</a:t>
            </a:r>
            <a:r>
              <a:rPr lang="en-GB" sz="1200" kern="1200" baseline="0" dirty="0">
                <a:solidFill>
                  <a:schemeClr val="tx1"/>
                </a:solidFill>
                <a:effectLst/>
                <a:latin typeface="+mn-lt"/>
                <a:ea typeface="+mn-ea"/>
                <a:cs typeface="+mn-cs"/>
              </a:rPr>
              <a:t>) p44.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Through play children can act out real life experiences. Play offers a space for children to cope with matters that may impinge on their lives and now more than ever we need to be minded of the value of play.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Playing in spaces that offer similarities, that connect them to home and with their peers will mend broken bridges and pave the way for new beginnings. ‘Curriculum for Excellence (2007) gives prominence to play, particularly across the early level and the transition between ELC and primary school. </a:t>
            </a:r>
            <a:r>
              <a:rPr lang="en-GB" sz="1200" b="1" kern="1200" baseline="0" dirty="0">
                <a:solidFill>
                  <a:schemeClr val="tx1"/>
                </a:solidFill>
                <a:effectLst/>
                <a:latin typeface="+mn-lt"/>
                <a:ea typeface="+mn-ea"/>
                <a:cs typeface="+mn-cs"/>
              </a:rPr>
              <a:t>This transition will likely be smoother for the child if the play remains and continues as the main vehicle for their early learning in P1 and beyond</a:t>
            </a:r>
            <a:r>
              <a:rPr lang="en-GB" sz="1200" kern="1200" baseline="0" dirty="0">
                <a:solidFill>
                  <a:schemeClr val="tx1"/>
                </a:solidFill>
                <a:effectLst/>
                <a:latin typeface="+mn-lt"/>
                <a:ea typeface="+mn-ea"/>
                <a:cs typeface="+mn-cs"/>
              </a:rPr>
              <a:t>’ RTA p45</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We don’t have all the answers, but we can take comfort from our own instincts, we know children should be at the centre of everything we do, whether at home or in settings and schools. We can find solutions and be responsive to the changing transitions landscape.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1535292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In</a:t>
            </a:r>
            <a:r>
              <a:rPr lang="en-GB" baseline="0" dirty="0"/>
              <a:t> reality, many children move from child centred world of early level to adult directed P1.  The children who find this most difficult are the youngest children, the children with ASN and those from more </a:t>
            </a:r>
            <a:r>
              <a:rPr lang="en-GB" baseline="0" dirty="0" err="1"/>
              <a:t>disadvanted</a:t>
            </a:r>
            <a:r>
              <a:rPr lang="en-GB" baseline="0" dirty="0"/>
              <a:t> backgrounds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4280252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Is</a:t>
            </a:r>
            <a:r>
              <a:rPr lang="en-GB" baseline="0" dirty="0"/>
              <a:t> of course our guidance paper for active learning in the early years of education.  It covers pre school settings and the early years of primary school education.  For the first time in Scotland, the curriculum for pre school and P1 children are presented together as one level.  Fantastic for transitions!</a:t>
            </a:r>
          </a:p>
          <a:p>
            <a:endParaRPr lang="en-GB" baseline="0" dirty="0"/>
          </a:p>
          <a:p>
            <a:r>
              <a:rPr lang="en-GB" baseline="0" dirty="0"/>
              <a:t>So the go ahead from the Scottish Government to use play pedagogy is right here!  It’s 15 years old</a:t>
            </a:r>
          </a:p>
          <a:p>
            <a:endParaRPr lang="en-GB" baseline="0" dirty="0"/>
          </a:p>
        </p:txBody>
      </p:sp>
      <p:sp>
        <p:nvSpPr>
          <p:cNvPr id="4" name="Slide Number Placeholder 3"/>
          <p:cNvSpPr>
            <a:spLocks noGrp="1"/>
          </p:cNvSpPr>
          <p:nvPr>
            <p:ph type="sldNum" sz="quarter" idx="10"/>
          </p:nvPr>
        </p:nvSpPr>
        <p:spPr/>
        <p:txBody>
          <a:bodyPr/>
          <a:lstStyle/>
          <a:p>
            <a:pPr>
              <a:defRPr/>
            </a:pPr>
            <a:fld id="{57FB4EDA-AB23-45C3-BDA5-78ADA0D0704B}" type="slidenum">
              <a:rPr lang="en-GB" smtClean="0"/>
              <a:pPr>
                <a:defRPr/>
              </a:pPr>
              <a:t>4</a:t>
            </a:fld>
            <a:endParaRPr lang="en-GB"/>
          </a:p>
        </p:txBody>
      </p:sp>
    </p:spTree>
    <p:extLst>
      <p:ext uri="{BB962C8B-B14F-4D97-AF65-F5344CB8AC3E}">
        <p14:creationId xmlns:p14="http://schemas.microsoft.com/office/powerpoint/2010/main" val="1768576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Bearsden,</a:t>
            </a:r>
            <a:r>
              <a:rPr lang="en-GB" baseline="0" dirty="0"/>
              <a:t> Hillhead, Colquhoun Park and </a:t>
            </a:r>
            <a:r>
              <a:rPr lang="en-GB" baseline="0" dirty="0" err="1"/>
              <a:t>Baljaffray</a:t>
            </a:r>
            <a:r>
              <a:rPr lang="en-GB" baseline="0" dirty="0"/>
              <a:t> Primaries</a:t>
            </a:r>
            <a:endParaRPr lang="en-GB" dirty="0"/>
          </a:p>
        </p:txBody>
      </p:sp>
      <p:sp>
        <p:nvSpPr>
          <p:cNvPr id="4" name="Slide Number Placeholder 3"/>
          <p:cNvSpPr>
            <a:spLocks noGrp="1"/>
          </p:cNvSpPr>
          <p:nvPr>
            <p:ph type="sldNum" sz="quarter" idx="10"/>
          </p:nvPr>
        </p:nvSpPr>
        <p:spPr/>
        <p:txBody>
          <a:bodyPr/>
          <a:lstStyle/>
          <a:p>
            <a:fld id="{4CC91E90-91EB-4F57-9F75-41BE0F7853A7}" type="slidenum">
              <a:rPr lang="en-GB" smtClean="0"/>
              <a:t>5</a:t>
            </a:fld>
            <a:endParaRPr lang="en-GB" dirty="0"/>
          </a:p>
        </p:txBody>
      </p:sp>
    </p:spTree>
    <p:extLst>
      <p:ext uri="{BB962C8B-B14F-4D97-AF65-F5344CB8AC3E}">
        <p14:creationId xmlns:p14="http://schemas.microsoft.com/office/powerpoint/2010/main" val="2024451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C91E90-91EB-4F57-9F75-41BE0F7853A7}" type="slidenum">
              <a:rPr lang="en-GB" smtClean="0"/>
              <a:t>6</a:t>
            </a:fld>
            <a:endParaRPr lang="en-GB" dirty="0"/>
          </a:p>
        </p:txBody>
      </p:sp>
    </p:spTree>
    <p:extLst>
      <p:ext uri="{BB962C8B-B14F-4D97-AF65-F5344CB8AC3E}">
        <p14:creationId xmlns:p14="http://schemas.microsoft.com/office/powerpoint/2010/main" val="2819839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91E90-91EB-4F57-9F75-41BE0F7853A7}" type="slidenum">
              <a:rPr lang="en-GB" smtClean="0"/>
              <a:t>9</a:t>
            </a:fld>
            <a:endParaRPr lang="en-GB" dirty="0"/>
          </a:p>
        </p:txBody>
      </p:sp>
    </p:spTree>
    <p:extLst>
      <p:ext uri="{BB962C8B-B14F-4D97-AF65-F5344CB8AC3E}">
        <p14:creationId xmlns:p14="http://schemas.microsoft.com/office/powerpoint/2010/main" val="346798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91E90-91EB-4F57-9F75-41BE0F7853A7}" type="slidenum">
              <a:rPr lang="en-GB" smtClean="0"/>
              <a:t>10</a:t>
            </a:fld>
            <a:endParaRPr lang="en-GB" dirty="0"/>
          </a:p>
        </p:txBody>
      </p:sp>
    </p:spTree>
    <p:extLst>
      <p:ext uri="{BB962C8B-B14F-4D97-AF65-F5344CB8AC3E}">
        <p14:creationId xmlns:p14="http://schemas.microsoft.com/office/powerpoint/2010/main" val="225822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184353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3292943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2890604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2013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EBA7500-1622-497E-A467-8BC4AAF60CB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6104EBD-FCEF-473A-A4B1-C16322F88293}" type="slidenum">
              <a:rPr lang="en-GB" smtClean="0"/>
              <a:t>‹#›</a:t>
            </a:fld>
            <a:endParaRPr lang="en-GB" dirty="0"/>
          </a:p>
        </p:txBody>
      </p:sp>
    </p:spTree>
    <p:extLst>
      <p:ext uri="{BB962C8B-B14F-4D97-AF65-F5344CB8AC3E}">
        <p14:creationId xmlns:p14="http://schemas.microsoft.com/office/powerpoint/2010/main" val="355321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46912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71505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2728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37035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1106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33220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16543959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41978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8253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297124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26F7AB47-62BB-4275-9382-1E1E821EA676}" type="datetimeFigureOut">
              <a:rPr lang="en-GB" smtClean="0"/>
              <a:t>13/08/2026</a:t>
            </a:fld>
            <a:endParaRPr lang="en-GB" dirty="0"/>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3DD70B30-21DE-42AA-9195-325CAE2F6B65}" type="slidenum">
              <a:rPr lang="en-GB" smtClean="0"/>
              <a:t>‹#›</a:t>
            </a:fld>
            <a:endParaRPr lang="en-GB" dirty="0"/>
          </a:p>
        </p:txBody>
      </p:sp>
    </p:spTree>
    <p:extLst>
      <p:ext uri="{BB962C8B-B14F-4D97-AF65-F5344CB8AC3E}">
        <p14:creationId xmlns:p14="http://schemas.microsoft.com/office/powerpoint/2010/main" val="2514715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33941286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2194729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2220363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40211565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28925553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1143702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3879383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39413090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23940599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3369AC-CF71-4B46-A967-05459A872823}" type="slidenum">
              <a:rPr lang="en-GB" smtClean="0"/>
              <a:t>‹#›</a:t>
            </a:fld>
            <a:endParaRPr lang="en-GB" dirty="0"/>
          </a:p>
        </p:txBody>
      </p:sp>
      <p:sp>
        <p:nvSpPr>
          <p:cNvPr id="5" name="Date Placeholder 4"/>
          <p:cNvSpPr>
            <a:spLocks noGrp="1"/>
          </p:cNvSpPr>
          <p:nvPr>
            <p:ph type="dt" sz="half" idx="10"/>
          </p:nvPr>
        </p:nvSpPr>
        <p:spPr/>
        <p:txBody>
          <a:bodyPr/>
          <a:lstStyle/>
          <a:p>
            <a:fld id="{A1B72747-2BBA-4E40-A1E1-A015A1C0B2E8}" type="datetimeFigureOut">
              <a:rPr lang="en-GB" smtClean="0"/>
              <a:t>13/08/2026</a:t>
            </a:fld>
            <a:endParaRPr lang="en-GB" dirty="0"/>
          </a:p>
        </p:txBody>
      </p:sp>
    </p:spTree>
    <p:extLst>
      <p:ext uri="{BB962C8B-B14F-4D97-AF65-F5344CB8AC3E}">
        <p14:creationId xmlns:p14="http://schemas.microsoft.com/office/powerpoint/2010/main" val="24102072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9812895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411718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20988964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845507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40359478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41712161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1236717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12777717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pPr>
              <a:defRPr/>
            </a:pPr>
            <a:fld id="{3FC9B227-3009-4B93-8463-A395AB3AA48F}" type="datetime4">
              <a:rPr lang="en-US" smtClean="0"/>
              <a:pPr>
                <a:defRPr/>
              </a:pPr>
              <a:t>August 13, 2026</a:t>
            </a:fld>
            <a:endParaRPr lang="en-US" dirty="0"/>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561DE52C-4E10-4DD0-82B9-C001EC30AD6E}" type="slidenum">
              <a:rPr lang="en-US" smtClean="0"/>
              <a:pPr>
                <a:defRPr/>
              </a:pPr>
              <a:t>‹#›</a:t>
            </a:fld>
            <a:endParaRPr lang="en-US" dirty="0"/>
          </a:p>
        </p:txBody>
      </p:sp>
    </p:spTree>
    <p:extLst>
      <p:ext uri="{BB962C8B-B14F-4D97-AF65-F5344CB8AC3E}">
        <p14:creationId xmlns:p14="http://schemas.microsoft.com/office/powerpoint/2010/main" val="1663628079"/>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89E0BFDA-6879-47CE-A9F3-252D12DE7F42}" type="datetime4">
              <a:rPr lang="en-US" smtClean="0"/>
              <a:pPr>
                <a:defRPr/>
              </a:pPr>
              <a:t>August 13, 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3B7BA48-4912-40BF-8FDC-42D77B325019}" type="slidenum">
              <a:rPr lang="en-US" smtClean="0"/>
              <a:pPr>
                <a:defRPr/>
              </a:pPr>
              <a:t>‹#›</a:t>
            </a:fld>
            <a:endParaRPr lang="en-US" dirty="0"/>
          </a:p>
        </p:txBody>
      </p:sp>
    </p:spTree>
    <p:extLst>
      <p:ext uri="{BB962C8B-B14F-4D97-AF65-F5344CB8AC3E}">
        <p14:creationId xmlns:p14="http://schemas.microsoft.com/office/powerpoint/2010/main" val="496273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fld id="{49038449-5A01-463B-A9B9-27655F4A5FB4}" type="datetime4">
              <a:rPr lang="en-US" smtClean="0"/>
              <a:pPr>
                <a:defRPr/>
              </a:pPr>
              <a:t>August 13, 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6087860-AA7C-4026-9A29-6D44EA194C0D}" type="slidenum">
              <a:rPr lang="en-US" smtClean="0"/>
              <a:pPr>
                <a:defRPr/>
              </a:pPr>
              <a:t>‹#›</a:t>
            </a:fld>
            <a:endParaRPr lang="en-US" dirty="0"/>
          </a:p>
        </p:txBody>
      </p:sp>
    </p:spTree>
    <p:extLst>
      <p:ext uri="{BB962C8B-B14F-4D97-AF65-F5344CB8AC3E}">
        <p14:creationId xmlns:p14="http://schemas.microsoft.com/office/powerpoint/2010/main" val="3671961430"/>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fld id="{D3C662F5-AA2D-4E4F-B8BE-F2129D45FAE1}" type="datetime4">
              <a:rPr lang="en-US" smtClean="0"/>
              <a:pPr>
                <a:defRPr/>
              </a:pPr>
              <a:t>August 13, 2026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7116AFE-24A8-4B7A-8F2E-3E8BAFF1B471}" type="slidenum">
              <a:rPr lang="en-US" smtClean="0"/>
              <a:pPr>
                <a:defRPr/>
              </a:pPr>
              <a:t>‹#›</a:t>
            </a:fld>
            <a:endParaRPr lang="en-US" dirty="0"/>
          </a:p>
        </p:txBody>
      </p:sp>
    </p:spTree>
    <p:extLst>
      <p:ext uri="{BB962C8B-B14F-4D97-AF65-F5344CB8AC3E}">
        <p14:creationId xmlns:p14="http://schemas.microsoft.com/office/powerpoint/2010/main" val="4887087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fld id="{05A9146C-D715-4CE5-94D8-21EF89FE7717}" type="datetime4">
              <a:rPr lang="en-US" smtClean="0"/>
              <a:pPr>
                <a:defRPr/>
              </a:pPr>
              <a:t>August 13, 2026</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51AC5B3-22D2-4E18-AC05-A150C9868AA4}" type="slidenum">
              <a:rPr lang="en-US" smtClean="0"/>
              <a:pPr>
                <a:defRPr/>
              </a:pPr>
              <a:t>‹#›</a:t>
            </a:fld>
            <a:endParaRPr lang="en-US" dirty="0"/>
          </a:p>
        </p:txBody>
      </p:sp>
    </p:spTree>
    <p:extLst>
      <p:ext uri="{BB962C8B-B14F-4D97-AF65-F5344CB8AC3E}">
        <p14:creationId xmlns:p14="http://schemas.microsoft.com/office/powerpoint/2010/main" val="15769064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pPr>
              <a:defRPr/>
            </a:pPr>
            <a:fld id="{C91609EB-40FF-4DFA-A0EC-BDBD66AA7B6E}" type="datetime4">
              <a:rPr lang="en-US" smtClean="0"/>
              <a:pPr>
                <a:defRPr/>
              </a:pPr>
              <a:t>August 13, 2026</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165027A-5D05-47FB-8737-BFF3255E7527}" type="slidenum">
              <a:rPr lang="en-US" smtClean="0"/>
              <a:pPr>
                <a:defRPr/>
              </a:pPr>
              <a:t>‹#›</a:t>
            </a:fld>
            <a:endParaRPr lang="en-US" dirty="0"/>
          </a:p>
        </p:txBody>
      </p:sp>
    </p:spTree>
    <p:extLst>
      <p:ext uri="{BB962C8B-B14F-4D97-AF65-F5344CB8AC3E}">
        <p14:creationId xmlns:p14="http://schemas.microsoft.com/office/powerpoint/2010/main" val="38948274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0B46E26-EB0B-4C85-986C-B6744218AE87}" type="datetime4">
              <a:rPr lang="en-US" smtClean="0"/>
              <a:pPr>
                <a:defRPr/>
              </a:pPr>
              <a:t>August 13, 2026</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8E952F2D-5A1B-42D9-85BF-93A03D6FBB2C}" type="slidenum">
              <a:rPr lang="en-US" smtClean="0"/>
              <a:pPr>
                <a:defRPr/>
              </a:pPr>
              <a:t>‹#›</a:t>
            </a:fld>
            <a:endParaRPr lang="en-US" dirty="0"/>
          </a:p>
        </p:txBody>
      </p:sp>
    </p:spTree>
    <p:extLst>
      <p:ext uri="{BB962C8B-B14F-4D97-AF65-F5344CB8AC3E}">
        <p14:creationId xmlns:p14="http://schemas.microsoft.com/office/powerpoint/2010/main" val="23662461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fld id="{AD12792A-BCBB-4F0B-A5F0-4E6BE4274F59}" type="datetime4">
              <a:rPr lang="en-US" smtClean="0"/>
              <a:pPr>
                <a:defRPr/>
              </a:pPr>
              <a:t>August 13, 2026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0B95B40-B828-45AC-A4A5-D4F503F25D05}" type="slidenum">
              <a:rPr lang="en-US" smtClean="0"/>
              <a:pPr>
                <a:defRPr/>
              </a:pPr>
              <a:t>‹#›</a:t>
            </a:fld>
            <a:endParaRPr lang="en-US" dirty="0"/>
          </a:p>
        </p:txBody>
      </p:sp>
    </p:spTree>
    <p:extLst>
      <p:ext uri="{BB962C8B-B14F-4D97-AF65-F5344CB8AC3E}">
        <p14:creationId xmlns:p14="http://schemas.microsoft.com/office/powerpoint/2010/main" val="26730904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fld id="{AD008F2F-BE5D-4F59-A4D4-807351546A86}" type="datetime4">
              <a:rPr lang="en-US" smtClean="0"/>
              <a:pPr>
                <a:defRPr/>
              </a:pPr>
              <a:t>August 13, 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10769600" y="6356351"/>
            <a:ext cx="812800" cy="365125"/>
          </a:xfrm>
        </p:spPr>
        <p:txBody>
          <a:bodyPr/>
          <a:lstStyle/>
          <a:p>
            <a:pPr>
              <a:defRPr/>
            </a:pPr>
            <a:fld id="{1A7A5D90-426A-45E2-8373-BB6DFD045565}" type="slidenum">
              <a:rPr lang="en-US" smtClean="0"/>
              <a:pPr>
                <a:defRPr/>
              </a:pPr>
              <a:t>‹#›</a:t>
            </a:fld>
            <a:endParaRPr lang="en-US" dirty="0"/>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18248600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6D07D3BC-6326-4028-8764-A273AC9771AF}" type="datetime4">
              <a:rPr lang="en-US" smtClean="0"/>
              <a:pPr>
                <a:defRPr/>
              </a:pPr>
              <a:t>August 13, 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CCF1577-08D5-4579-B0C1-39A1F1C00CF2}" type="slidenum">
              <a:rPr lang="en-US" smtClean="0"/>
              <a:pPr>
                <a:defRPr/>
              </a:pPr>
              <a:t>‹#›</a:t>
            </a:fld>
            <a:endParaRPr lang="en-US" dirty="0"/>
          </a:p>
        </p:txBody>
      </p:sp>
    </p:spTree>
    <p:extLst>
      <p:ext uri="{BB962C8B-B14F-4D97-AF65-F5344CB8AC3E}">
        <p14:creationId xmlns:p14="http://schemas.microsoft.com/office/powerpoint/2010/main" val="2051426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1490922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CF22D34D-35F0-441B-932E-450ECACFC0D3}" type="datetime4">
              <a:rPr lang="en-US" smtClean="0"/>
              <a:pPr>
                <a:defRPr/>
              </a:pPr>
              <a:t>August 13, 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AA3A11B-4680-4FAB-A7C0-F89F8909C96F}" type="slidenum">
              <a:rPr lang="en-US" smtClean="0"/>
              <a:pPr>
                <a:defRPr/>
              </a:pPr>
              <a:t>‹#›</a:t>
            </a:fld>
            <a:endParaRPr lang="en-US" dirty="0"/>
          </a:p>
        </p:txBody>
      </p:sp>
    </p:spTree>
    <p:extLst>
      <p:ext uri="{BB962C8B-B14F-4D97-AF65-F5344CB8AC3E}">
        <p14:creationId xmlns:p14="http://schemas.microsoft.com/office/powerpoint/2010/main" val="386709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401442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29280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361883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72747-2BBA-4E40-A1E1-A015A1C0B2E8}" type="datetimeFigureOut">
              <a:rPr lang="en-GB" smtClean="0"/>
              <a:t>13/08/2026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3369AC-CF71-4B46-A967-05459A872823}" type="slidenum">
              <a:rPr lang="en-GB" smtClean="0"/>
              <a:t>‹#›</a:t>
            </a:fld>
            <a:endParaRPr lang="en-GB" dirty="0"/>
          </a:p>
        </p:txBody>
      </p:sp>
    </p:spTree>
    <p:extLst>
      <p:ext uri="{BB962C8B-B14F-4D97-AF65-F5344CB8AC3E}">
        <p14:creationId xmlns:p14="http://schemas.microsoft.com/office/powerpoint/2010/main" val="1525455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72747-2BBA-4E40-A1E1-A015A1C0B2E8}" type="datetimeFigureOut">
              <a:rPr lang="en-GB" smtClean="0"/>
              <a:t>13/08/2026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3369AC-CF71-4B46-A967-05459A872823}" type="slidenum">
              <a:rPr lang="en-GB" smtClean="0"/>
              <a:t>‹#›</a:t>
            </a:fld>
            <a:endParaRPr lang="en-GB" dirty="0"/>
          </a:p>
        </p:txBody>
      </p:sp>
      <p:sp>
        <p:nvSpPr>
          <p:cNvPr id="8" name="TextBox 7">
            <a:extLst>
              <a:ext uri="{FF2B5EF4-FFF2-40B4-BE49-F238E27FC236}">
                <a16:creationId xmlns:a16="http://schemas.microsoft.com/office/drawing/2014/main" id="{CF571E4F-9F2C-1E77-CCA1-A44F5F6E35C6}"/>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362417276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12" descr="banner_logo"/>
          <p:cNvPicPr>
            <a:picLocks noChangeAspect="1" noChangeArrowheads="1"/>
          </p:cNvPicPr>
          <p:nvPr userDrawn="1"/>
        </p:nvPicPr>
        <p:blipFill>
          <a:blip r:embed="rId14"/>
          <a:srcRect/>
          <a:stretch>
            <a:fillRect/>
          </a:stretch>
        </p:blipFill>
        <p:spPr bwMode="auto">
          <a:xfrm>
            <a:off x="0" y="5943600"/>
            <a:ext cx="12192000" cy="9144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add title</a:t>
            </a:r>
          </a:p>
        </p:txBody>
      </p:sp>
      <p:sp>
        <p:nvSpPr>
          <p:cNvPr id="1028"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add text</a:t>
            </a:r>
          </a:p>
        </p:txBody>
      </p:sp>
      <p:sp>
        <p:nvSpPr>
          <p:cNvPr id="62475" name="Text Box 11"/>
          <p:cNvSpPr txBox="1">
            <a:spLocks noChangeArrowheads="1"/>
          </p:cNvSpPr>
          <p:nvPr/>
        </p:nvSpPr>
        <p:spPr bwMode="auto">
          <a:xfrm>
            <a:off x="334434" y="6453189"/>
            <a:ext cx="3596217" cy="274637"/>
          </a:xfrm>
          <a:prstGeom prst="rect">
            <a:avLst/>
          </a:prstGeom>
          <a:noFill/>
          <a:ln w="9525" algn="ctr">
            <a:noFill/>
            <a:miter lim="800000"/>
            <a:headEnd/>
            <a:tailEnd/>
          </a:ln>
          <a:effectLst/>
        </p:spPr>
        <p:txBody>
          <a:bodyPr>
            <a:spAutoFit/>
          </a:bodyPr>
          <a:lstStyle/>
          <a:p>
            <a:pPr fontAlgn="auto">
              <a:spcBef>
                <a:spcPct val="50000"/>
              </a:spcBef>
              <a:spcAft>
                <a:spcPts val="0"/>
              </a:spcAft>
              <a:defRPr/>
            </a:pPr>
            <a:fld id="{A6CC2DE8-7750-4051-8591-9597CC3BD11C}" type="datetime3">
              <a:rPr lang="en-GB" sz="1200">
                <a:latin typeface="+mn-lt"/>
                <a:cs typeface="+mn-cs"/>
              </a:rPr>
              <a:pPr fontAlgn="auto">
                <a:spcBef>
                  <a:spcPct val="50000"/>
                </a:spcBef>
                <a:spcAft>
                  <a:spcPts val="0"/>
                </a:spcAft>
                <a:defRPr/>
              </a:pPr>
              <a:t>13 August, 2026</a:t>
            </a:fld>
            <a:endParaRPr lang="en-GB" sz="1200" dirty="0">
              <a:latin typeface="+mn-lt"/>
              <a:cs typeface="+mn-cs"/>
            </a:endParaRPr>
          </a:p>
        </p:txBody>
      </p:sp>
      <p:sp>
        <p:nvSpPr>
          <p:cNvPr id="3" name="TextBox 2">
            <a:extLst>
              <a:ext uri="{FF2B5EF4-FFF2-40B4-BE49-F238E27FC236}">
                <a16:creationId xmlns:a16="http://schemas.microsoft.com/office/drawing/2014/main" id="{EB598805-832C-5BC0-D251-855D348CB2CE}"/>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3858618500"/>
      </p:ext>
    </p:extLst>
  </p:cSld>
  <p:clrMap bg1="lt1" tx1="dk1" bg2="lt2" tx2="dk2" accent1="accent1" accent2="accent2" accent3="accent3" accent4="accent4" accent5="accent5" accent6="accent6" hlink="hlink" folHlink="folHlink"/>
  <p:sldLayoutIdLst>
    <p:sldLayoutId id="2147483662" r:id="rId1"/>
    <p:sldLayoutId id="2147483733"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3000" b="1">
          <a:solidFill>
            <a:srgbClr val="FF3300"/>
          </a:solidFill>
          <a:latin typeface="+mj-lt"/>
          <a:ea typeface="+mj-ea"/>
          <a:cs typeface="+mj-cs"/>
        </a:defRPr>
      </a:lvl1pPr>
      <a:lvl2pPr algn="l" rtl="0" eaLnBrk="0" fontAlgn="base" hangingPunct="0">
        <a:spcBef>
          <a:spcPct val="0"/>
        </a:spcBef>
        <a:spcAft>
          <a:spcPct val="0"/>
        </a:spcAft>
        <a:defRPr sz="3000" b="1">
          <a:solidFill>
            <a:srgbClr val="FF3300"/>
          </a:solidFill>
          <a:latin typeface="Gill Sans" pitchFamily="34" charset="0"/>
        </a:defRPr>
      </a:lvl2pPr>
      <a:lvl3pPr algn="l" rtl="0" eaLnBrk="0" fontAlgn="base" hangingPunct="0">
        <a:spcBef>
          <a:spcPct val="0"/>
        </a:spcBef>
        <a:spcAft>
          <a:spcPct val="0"/>
        </a:spcAft>
        <a:defRPr sz="3000" b="1">
          <a:solidFill>
            <a:srgbClr val="FF3300"/>
          </a:solidFill>
          <a:latin typeface="Gill Sans" pitchFamily="34" charset="0"/>
        </a:defRPr>
      </a:lvl3pPr>
      <a:lvl4pPr algn="l" rtl="0" eaLnBrk="0" fontAlgn="base" hangingPunct="0">
        <a:spcBef>
          <a:spcPct val="0"/>
        </a:spcBef>
        <a:spcAft>
          <a:spcPct val="0"/>
        </a:spcAft>
        <a:defRPr sz="3000" b="1">
          <a:solidFill>
            <a:srgbClr val="FF3300"/>
          </a:solidFill>
          <a:latin typeface="Gill Sans" pitchFamily="34" charset="0"/>
        </a:defRPr>
      </a:lvl4pPr>
      <a:lvl5pPr algn="l" rtl="0" eaLnBrk="0" fontAlgn="base" hangingPunct="0">
        <a:spcBef>
          <a:spcPct val="0"/>
        </a:spcBef>
        <a:spcAft>
          <a:spcPct val="0"/>
        </a:spcAft>
        <a:defRPr sz="3000" b="1">
          <a:solidFill>
            <a:srgbClr val="FF3300"/>
          </a:solidFill>
          <a:latin typeface="Gill Sans" pitchFamily="34" charset="0"/>
        </a:defRPr>
      </a:lvl5pPr>
      <a:lvl6pPr marL="457200" algn="l" rtl="0" fontAlgn="base">
        <a:spcBef>
          <a:spcPct val="0"/>
        </a:spcBef>
        <a:spcAft>
          <a:spcPct val="0"/>
        </a:spcAft>
        <a:defRPr sz="3000" b="1">
          <a:solidFill>
            <a:srgbClr val="FF3300"/>
          </a:solidFill>
          <a:latin typeface="Gill Sans" pitchFamily="34" charset="0"/>
        </a:defRPr>
      </a:lvl6pPr>
      <a:lvl7pPr marL="914400" algn="l" rtl="0" fontAlgn="base">
        <a:spcBef>
          <a:spcPct val="0"/>
        </a:spcBef>
        <a:spcAft>
          <a:spcPct val="0"/>
        </a:spcAft>
        <a:defRPr sz="3000" b="1">
          <a:solidFill>
            <a:srgbClr val="FF3300"/>
          </a:solidFill>
          <a:latin typeface="Gill Sans" pitchFamily="34" charset="0"/>
        </a:defRPr>
      </a:lvl7pPr>
      <a:lvl8pPr marL="1371600" algn="l" rtl="0" fontAlgn="base">
        <a:spcBef>
          <a:spcPct val="0"/>
        </a:spcBef>
        <a:spcAft>
          <a:spcPct val="0"/>
        </a:spcAft>
        <a:defRPr sz="3000" b="1">
          <a:solidFill>
            <a:srgbClr val="FF3300"/>
          </a:solidFill>
          <a:latin typeface="Gill Sans" pitchFamily="34" charset="0"/>
        </a:defRPr>
      </a:lvl8pPr>
      <a:lvl9pPr marL="1828800" algn="l" rtl="0" fontAlgn="base">
        <a:spcBef>
          <a:spcPct val="0"/>
        </a:spcBef>
        <a:spcAft>
          <a:spcPct val="0"/>
        </a:spcAft>
        <a:defRPr sz="3000" b="1">
          <a:solidFill>
            <a:srgbClr val="FF3300"/>
          </a:solidFill>
          <a:latin typeface="Gill Sans" pitchFamily="34" charset="0"/>
        </a:defRPr>
      </a:lvl9pPr>
    </p:titleStyle>
    <p:bodyStyle>
      <a:lvl1pPr marL="342900" indent="-342900" algn="l" rtl="0" eaLnBrk="0" fontAlgn="base" hangingPunct="0">
        <a:spcBef>
          <a:spcPct val="20000"/>
        </a:spcBef>
        <a:spcAft>
          <a:spcPct val="0"/>
        </a:spcAft>
        <a:buClr>
          <a:srgbClr val="FF3300"/>
        </a:buClr>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0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0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1B72747-2BBA-4E40-A1E1-A015A1C0B2E8}" type="datetimeFigureOut">
              <a:rPr lang="en-GB" smtClean="0"/>
              <a:t>13/08/2026</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93369AC-CF71-4B46-A967-05459A872823}" type="slidenum">
              <a:rPr lang="en-GB" smtClean="0"/>
              <a:t>‹#›</a:t>
            </a:fld>
            <a:endParaRPr lang="en-GB" dirty="0"/>
          </a:p>
        </p:txBody>
      </p:sp>
      <p:sp>
        <p:nvSpPr>
          <p:cNvPr id="8" name="TextBox 7">
            <a:extLst>
              <a:ext uri="{FF2B5EF4-FFF2-40B4-BE49-F238E27FC236}">
                <a16:creationId xmlns:a16="http://schemas.microsoft.com/office/drawing/2014/main" id="{4D233140-C24C-6488-284A-5648197C9C4F}"/>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624240385"/>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B1713E40-B537-43B8-B62B-82EBEE59F578}" type="datetime4">
              <a:rPr lang="en-US" smtClean="0"/>
              <a:pPr>
                <a:defRPr/>
              </a:pPr>
              <a:t>August 13, 2026</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E8C2DE81-7308-4F48-8C1D-9C152C68DE76}" type="slidenum">
              <a:rPr lang="en-US" smtClean="0"/>
              <a:pPr>
                <a:defRPr/>
              </a:pPr>
              <a:t>‹#›</a:t>
            </a:fld>
            <a:endParaRPr lang="en-US" dirty="0"/>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sp>
        <p:nvSpPr>
          <p:cNvPr id="4" name="TextBox 3">
            <a:extLst>
              <a:ext uri="{FF2B5EF4-FFF2-40B4-BE49-F238E27FC236}">
                <a16:creationId xmlns:a16="http://schemas.microsoft.com/office/drawing/2014/main" id="{FA621D5D-F548-8235-B491-CACCB171D27B}"/>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31413858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hyperlink" Target="https://padlet.com/kate2000_scotland/vavuwhk4r0tmw8uo" TargetMode="Externa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hyperlink" Target="http://www.ltscotland.org.uk/curriculumforexcellence/publications/Buildingthecurriculum2/index.asp" TargetMode="External"/><Relationship Id="rId2" Type="http://schemas.openxmlformats.org/officeDocument/2006/relationships/hyperlink" Target="https://www.thinglink.com/card/1609461484272746499" TargetMode="External"/><Relationship Id="rId1" Type="http://schemas.openxmlformats.org/officeDocument/2006/relationships/slideLayout" Target="../slideLayouts/slideLayout25.xml"/><Relationship Id="rId5" Type="http://schemas.openxmlformats.org/officeDocument/2006/relationships/image" Target="../media/image10.emf"/><Relationship Id="rId4" Type="http://schemas.openxmlformats.org/officeDocument/2006/relationships/hyperlink" Target="https://abcdoes.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815" y="4903601"/>
            <a:ext cx="10674220" cy="1646302"/>
          </a:xfrm>
        </p:spPr>
        <p:txBody>
          <a:bodyPr>
            <a:normAutofit fontScale="90000"/>
          </a:bodyPr>
          <a:lstStyle/>
          <a:p>
            <a:pPr algn="ctr"/>
            <a:br>
              <a:rPr lang="en-GB" sz="3600" b="1">
                <a:solidFill>
                  <a:srgbClr val="FF0000"/>
                </a:solidFill>
                <a:latin typeface="Arial" panose="020B0604020202020204" pitchFamily="34" charset="0"/>
                <a:cs typeface="Arial" panose="020B0604020202020204" pitchFamily="34" charset="0"/>
              </a:rPr>
            </a:br>
            <a:br>
              <a:rPr lang="en-GB" sz="3600" b="1">
                <a:solidFill>
                  <a:srgbClr val="FF0000"/>
                </a:solidFill>
                <a:latin typeface="Arial" panose="020B0604020202020204" pitchFamily="34" charset="0"/>
                <a:cs typeface="Arial" panose="020B0604020202020204" pitchFamily="34" charset="0"/>
              </a:rPr>
            </a:br>
            <a:br>
              <a:rPr lang="en-GB" sz="3600" b="1">
                <a:solidFill>
                  <a:srgbClr val="FF0000"/>
                </a:solidFill>
                <a:latin typeface="Arial" panose="020B0604020202020204" pitchFamily="34" charset="0"/>
                <a:cs typeface="Arial" panose="020B0604020202020204" pitchFamily="34" charset="0"/>
              </a:rPr>
            </a:br>
            <a:br>
              <a:rPr lang="en-GB" sz="3600" b="1">
                <a:solidFill>
                  <a:srgbClr val="FF0000"/>
                </a:solidFill>
                <a:latin typeface="Arial" panose="020B0604020202020204" pitchFamily="34" charset="0"/>
                <a:cs typeface="Arial" panose="020B0604020202020204" pitchFamily="34" charset="0"/>
              </a:rPr>
            </a:br>
            <a:br>
              <a:rPr lang="en-GB" sz="5300" b="1">
                <a:solidFill>
                  <a:srgbClr val="FF0000"/>
                </a:solidFill>
                <a:latin typeface="Arial" panose="020B0604020202020204" pitchFamily="34" charset="0"/>
                <a:cs typeface="Arial" panose="020B0604020202020204" pitchFamily="34" charset="0"/>
              </a:rPr>
            </a:br>
            <a:br>
              <a:rPr lang="en-GB" sz="5300" b="1">
                <a:solidFill>
                  <a:srgbClr val="FF0000"/>
                </a:solidFill>
                <a:latin typeface="Arial" panose="020B0604020202020204" pitchFamily="34" charset="0"/>
                <a:cs typeface="Arial" panose="020B0604020202020204" pitchFamily="34" charset="0"/>
              </a:rPr>
            </a:br>
            <a:br>
              <a:rPr lang="en-GB" sz="5300" b="1">
                <a:solidFill>
                  <a:srgbClr val="FF0000"/>
                </a:solidFill>
                <a:latin typeface="Arial" panose="020B0604020202020204" pitchFamily="34" charset="0"/>
                <a:cs typeface="Arial" panose="020B0604020202020204" pitchFamily="34" charset="0"/>
              </a:rPr>
            </a:br>
            <a:endParaRPr lang="en-GB" sz="3600" b="1" dirty="0">
              <a:solidFill>
                <a:srgbClr val="0070C0"/>
              </a:solidFill>
              <a:latin typeface="Arial" panose="020B0604020202020204" pitchFamily="34" charset="0"/>
              <a:cs typeface="Arial" panose="020B0604020202020204" pitchFamily="34" charset="0"/>
            </a:endParaRPr>
          </a:p>
        </p:txBody>
      </p:sp>
      <p:sp>
        <p:nvSpPr>
          <p:cNvPr id="3" name="Rectangle 2"/>
          <p:cNvSpPr/>
          <p:nvPr/>
        </p:nvSpPr>
        <p:spPr>
          <a:xfrm>
            <a:off x="981205" y="662183"/>
            <a:ext cx="9365294" cy="5014514"/>
          </a:xfrm>
          <a:prstGeom prst="rect">
            <a:avLst/>
          </a:prstGeom>
        </p:spPr>
        <p:txBody>
          <a:bodyPr wrap="square">
            <a:spAutoFit/>
          </a:bodyPr>
          <a:lstStyle/>
          <a:p>
            <a:pPr marL="342900" lvl="0" indent="-342900">
              <a:lnSpc>
                <a:spcPct val="107000"/>
              </a:lnSpc>
              <a:spcAft>
                <a:spcPts val="0"/>
              </a:spcAft>
              <a:buFont typeface="Symbol" panose="05050102010706020507" pitchFamily="18" charset="2"/>
              <a:buChar char=""/>
            </a:pPr>
            <a:endParaRPr lang="en-GB" dirty="0">
              <a:latin typeface="Calibri" panose="020F0502020204030204" pitchFamily="34" charset="0"/>
              <a:ea typeface="Calibri" panose="020F0502020204030204" pitchFamily="34" charset="0"/>
              <a:cs typeface="Times New Roman" panose="02020603050405020304" pitchFamily="18" charset="0"/>
            </a:endParaRPr>
          </a:p>
          <a:p>
            <a:pPr lvl="0" algn="ctr">
              <a:lnSpc>
                <a:spcPct val="107000"/>
              </a:lnSpc>
              <a:spcAft>
                <a:spcPts val="0"/>
              </a:spcAft>
            </a:pPr>
            <a:r>
              <a:rPr lang="en-GB" sz="3200" dirty="0">
                <a:latin typeface="Calibri" panose="020F0502020204030204" pitchFamily="34" charset="0"/>
                <a:ea typeface="Calibri" panose="020F0502020204030204" pitchFamily="34" charset="0"/>
                <a:cs typeface="Times New Roman" panose="02020603050405020304" pitchFamily="18" charset="0"/>
              </a:rPr>
              <a:t>Play Pedagogy in Primary Schools</a:t>
            </a:r>
          </a:p>
          <a:p>
            <a:pPr lvl="0">
              <a:lnSpc>
                <a:spcPct val="107000"/>
              </a:lnSpc>
              <a:spcAft>
                <a:spcPts val="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en-GB" sz="2000" i="1" dirty="0">
                <a:latin typeface="Calibri" panose="020F0502020204030204" pitchFamily="34" charset="0"/>
                <a:ea typeface="Calibri" panose="020F0502020204030204" pitchFamily="34" charset="0"/>
                <a:cs typeface="Times New Roman" panose="02020603050405020304" pitchFamily="18" charset="0"/>
              </a:rPr>
              <a:t>Led by East Dunbartonshire Educational Psychology Service</a:t>
            </a:r>
          </a:p>
          <a:p>
            <a:pPr lvl="0">
              <a:lnSpc>
                <a:spcPct val="107000"/>
              </a:lnSpc>
              <a:spcAft>
                <a:spcPts val="0"/>
              </a:spcAft>
            </a:pPr>
            <a:endParaRPr lang="en-GB" sz="2000" i="1"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en-GB" sz="2400" dirty="0">
                <a:latin typeface="Calibri" panose="020F0502020204030204" pitchFamily="34" charset="0"/>
                <a:ea typeface="Calibri" panose="020F0502020204030204" pitchFamily="34" charset="0"/>
                <a:cs typeface="Times New Roman" panose="02020603050405020304" pitchFamily="18" charset="0"/>
              </a:rPr>
              <a:t>Structure of practice sharing workshop:</a:t>
            </a:r>
          </a:p>
          <a:p>
            <a:pPr lvl="0">
              <a:lnSpc>
                <a:spcPct val="107000"/>
              </a:lnSpc>
              <a:spcAft>
                <a:spcPts val="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2400" dirty="0">
                <a:latin typeface="Calibri" panose="020F0502020204030204" pitchFamily="34" charset="0"/>
                <a:ea typeface="Calibri" panose="020F0502020204030204" pitchFamily="34" charset="0"/>
                <a:cs typeface="Times New Roman" panose="02020603050405020304" pitchFamily="18" charset="0"/>
              </a:rPr>
              <a:t>The national context</a:t>
            </a:r>
          </a:p>
          <a:p>
            <a:pPr marL="342900" lvl="0" indent="-342900">
              <a:lnSpc>
                <a:spcPct val="107000"/>
              </a:lnSpc>
              <a:spcAft>
                <a:spcPts val="0"/>
              </a:spcAft>
              <a:buFont typeface="Symbol" panose="05050102010706020507" pitchFamily="18" charset="2"/>
              <a:buChar char=""/>
            </a:pPr>
            <a:r>
              <a:rPr lang="en-GB" sz="2400" dirty="0">
                <a:latin typeface="Calibri" panose="020F0502020204030204" pitchFamily="34" charset="0"/>
                <a:ea typeface="Calibri" panose="020F0502020204030204" pitchFamily="34" charset="0"/>
                <a:cs typeface="Times New Roman" panose="02020603050405020304" pitchFamily="18" charset="0"/>
              </a:rPr>
              <a:t>East Dunbartonshire’s play pedagogy journey in the Primary School context</a:t>
            </a:r>
          </a:p>
          <a:p>
            <a:pPr marL="342900" lvl="0" indent="-342900">
              <a:lnSpc>
                <a:spcPct val="107000"/>
              </a:lnSpc>
              <a:spcAft>
                <a:spcPts val="0"/>
              </a:spcAft>
              <a:buFont typeface="Symbol" panose="05050102010706020507" pitchFamily="18" charset="2"/>
              <a:buChar char=""/>
            </a:pPr>
            <a:r>
              <a:rPr lang="en-GB" sz="2400" dirty="0">
                <a:latin typeface="Calibri" panose="020F0502020204030204" pitchFamily="34" charset="0"/>
                <a:ea typeface="Calibri" panose="020F0502020204030204" pitchFamily="34" charset="0"/>
                <a:cs typeface="Times New Roman" panose="02020603050405020304" pitchFamily="18" charset="0"/>
              </a:rPr>
              <a:t>The role of the Educational Psychologist</a:t>
            </a:r>
          </a:p>
          <a:p>
            <a:pPr marL="342900" lvl="0" indent="-342900">
              <a:lnSpc>
                <a:spcPct val="107000"/>
              </a:lnSpc>
              <a:spcAft>
                <a:spcPts val="0"/>
              </a:spcAft>
              <a:buFont typeface="Symbol" panose="05050102010706020507" pitchFamily="18" charset="2"/>
              <a:buChar char=""/>
            </a:pPr>
            <a:r>
              <a:rPr lang="en-GB" sz="2400" dirty="0">
                <a:latin typeface="Calibri" panose="020F0502020204030204" pitchFamily="34" charset="0"/>
                <a:ea typeface="Calibri" panose="020F0502020204030204" pitchFamily="34" charset="0"/>
                <a:cs typeface="Times New Roman" panose="02020603050405020304" pitchFamily="18" charset="0"/>
              </a:rPr>
              <a:t>Sharing of practice and resources across the West Partnership</a:t>
            </a:r>
          </a:p>
          <a:p>
            <a:pPr marL="342900" lvl="0" indent="-342900">
              <a:lnSpc>
                <a:spcPct val="107000"/>
              </a:lnSpc>
              <a:spcAft>
                <a:spcPts val="0"/>
              </a:spcAft>
              <a:buFont typeface="Symbol" panose="05050102010706020507" pitchFamily="18" charset="2"/>
              <a:buChar char=""/>
            </a:pPr>
            <a:r>
              <a:rPr lang="en-GB" sz="2400" dirty="0">
                <a:latin typeface="Calibri" panose="020F0502020204030204" pitchFamily="34" charset="0"/>
                <a:ea typeface="Calibri" panose="020F0502020204030204" pitchFamily="34" charset="0"/>
                <a:cs typeface="Times New Roman" panose="02020603050405020304" pitchFamily="18" charset="0"/>
              </a:rPr>
              <a:t>Next steps</a:t>
            </a:r>
          </a:p>
        </p:txBody>
      </p:sp>
    </p:spTree>
    <p:extLst>
      <p:ext uri="{BB962C8B-B14F-4D97-AF65-F5344CB8AC3E}">
        <p14:creationId xmlns:p14="http://schemas.microsoft.com/office/powerpoint/2010/main" val="2802893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47403" y="798151"/>
            <a:ext cx="2406896" cy="4463889"/>
          </a:xfrm>
        </p:spPr>
        <p:txBody>
          <a:bodyPr anchor="ctr">
            <a:normAutofit/>
          </a:bodyPr>
          <a:lstStyle/>
          <a:p>
            <a:r>
              <a:rPr lang="en-GB" sz="2800" dirty="0"/>
              <a:t>Key context/roles for Educational Psychology</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2654299" y="-393700"/>
            <a:ext cx="8953499" cy="7683500"/>
          </a:xfrm>
        </p:spPr>
        <p:txBody>
          <a:bodyPr anchor="ctr">
            <a:normAutofit/>
          </a:bodyPr>
          <a:lstStyle/>
          <a:p>
            <a:pPr>
              <a:lnSpc>
                <a:spcPct val="90000"/>
              </a:lnSpc>
            </a:pPr>
            <a:r>
              <a:rPr lang="en-GB" sz="2000" dirty="0"/>
              <a:t>Supporting the National Improvement Framework – raising attainment (particularly in literacy and numeracy)</a:t>
            </a:r>
          </a:p>
          <a:p>
            <a:pPr>
              <a:lnSpc>
                <a:spcPct val="90000"/>
              </a:lnSpc>
            </a:pPr>
            <a:r>
              <a:rPr lang="en-GB" sz="2000" dirty="0"/>
              <a:t>The Future of EPs in Scotland (April 2019) – empowering teachers in the classroom, supporting professional learning of teachers, collaborative research with teachers</a:t>
            </a:r>
          </a:p>
          <a:p>
            <a:pPr>
              <a:lnSpc>
                <a:spcPct val="90000"/>
              </a:lnSpc>
              <a:spcAft>
                <a:spcPts val="800"/>
              </a:spcAft>
            </a:pPr>
            <a:r>
              <a:rPr lang="en-GB" sz="2000" dirty="0"/>
              <a:t>Muir Report (2022) - </a:t>
            </a:r>
            <a:r>
              <a:rPr lang="en-GB" sz="2000" dirty="0">
                <a:effectLst/>
                <a:ea typeface="Calibri" panose="020F0502020204030204" pitchFamily="34" charset="0"/>
                <a:cs typeface="Times New Roman" panose="02020603050405020304" pitchFamily="18" charset="0"/>
              </a:rPr>
              <a:t>Curriculum for Excellence – repeated support for retaining the increasing focus being given to outdoor learning and to active, play-based, relationship-centred learning in the early years and early primary.</a:t>
            </a:r>
          </a:p>
          <a:p>
            <a:pPr>
              <a:lnSpc>
                <a:spcPct val="90000"/>
              </a:lnSpc>
              <a:spcAft>
                <a:spcPts val="800"/>
              </a:spcAft>
            </a:pPr>
            <a:r>
              <a:rPr lang="en-GB" sz="2000" dirty="0">
                <a:effectLst/>
                <a:ea typeface="Calibri" panose="020F0502020204030204" pitchFamily="34" charset="0"/>
                <a:cs typeface="Times New Roman" panose="02020603050405020304" pitchFamily="18" charset="0"/>
              </a:rPr>
              <a:t>National Discussion on Education (All Learners in Scotland Matter, 2023) - ‘joy and love of learning including importance of play and outdoor learning for all ages’</a:t>
            </a:r>
          </a:p>
          <a:p>
            <a:pPr>
              <a:lnSpc>
                <a:spcPct val="90000"/>
              </a:lnSpc>
            </a:pPr>
            <a:r>
              <a:rPr lang="en-GB" sz="2000" dirty="0"/>
              <a:t>Translating research into practice</a:t>
            </a:r>
          </a:p>
          <a:p>
            <a:pPr>
              <a:lnSpc>
                <a:spcPct val="90000"/>
              </a:lnSpc>
            </a:pPr>
            <a:r>
              <a:rPr lang="en-GB" sz="2000" dirty="0"/>
              <a:t>Child development</a:t>
            </a:r>
          </a:p>
          <a:p>
            <a:pPr>
              <a:lnSpc>
                <a:spcPct val="90000"/>
              </a:lnSpc>
            </a:pPr>
            <a:r>
              <a:rPr lang="en-GB" sz="2000" dirty="0"/>
              <a:t>Inclusive practices</a:t>
            </a:r>
          </a:p>
          <a:p>
            <a:pPr>
              <a:lnSpc>
                <a:spcPct val="90000"/>
              </a:lnSpc>
            </a:pPr>
            <a:r>
              <a:rPr lang="en-GB" sz="2000" dirty="0"/>
              <a:t>Implementation and evaluation </a:t>
            </a:r>
          </a:p>
          <a:p>
            <a:pPr>
              <a:lnSpc>
                <a:spcPct val="90000"/>
              </a:lnSpc>
            </a:pPr>
            <a:r>
              <a:rPr lang="en-GB" sz="2000" dirty="0"/>
              <a:t>Quality assurance of pedagogy</a:t>
            </a:r>
          </a:p>
          <a:p>
            <a:pPr>
              <a:lnSpc>
                <a:spcPct val="90000"/>
              </a:lnSpc>
            </a:pPr>
            <a:endParaRPr lang="en-GB" sz="1500" dirty="0"/>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774155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49562" y="609600"/>
            <a:ext cx="6424440" cy="1320800"/>
          </a:xfrm>
        </p:spPr>
        <p:txBody>
          <a:bodyPr>
            <a:normAutofit/>
          </a:bodyPr>
          <a:lstStyle/>
          <a:p>
            <a:r>
              <a:rPr lang="en-GB"/>
              <a:t>Documents for sharing from East Dunbartonshire EPS</a:t>
            </a:r>
            <a:endParaRPr lang="en-GB" dirty="0"/>
          </a:p>
        </p:txBody>
      </p:sp>
      <p:pic>
        <p:nvPicPr>
          <p:cNvPr id="38" name="Picture 37" descr="A hand holding a pen and shading circles on a sheet">
            <a:extLst>
              <a:ext uri="{FF2B5EF4-FFF2-40B4-BE49-F238E27FC236}">
                <a16:creationId xmlns:a16="http://schemas.microsoft.com/office/drawing/2014/main" id="{2A5AA388-736D-4FB7-4531-D25B99163201}"/>
              </a:ext>
            </a:extLst>
          </p:cNvPr>
          <p:cNvPicPr>
            <a:picLocks noChangeAspect="1"/>
          </p:cNvPicPr>
          <p:nvPr/>
        </p:nvPicPr>
        <p:blipFill rotWithShape="1">
          <a:blip r:embed="rId2"/>
          <a:srcRect l="53569" r="2324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42" name="Isosceles Triangle 41">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p:cNvSpPr>
            <a:spLocks noGrp="1"/>
          </p:cNvSpPr>
          <p:nvPr>
            <p:ph idx="1"/>
          </p:nvPr>
        </p:nvSpPr>
        <p:spPr>
          <a:xfrm>
            <a:off x="2849562" y="2160589"/>
            <a:ext cx="6424440" cy="3880773"/>
          </a:xfrm>
        </p:spPr>
        <p:txBody>
          <a:bodyPr>
            <a:noAutofit/>
          </a:bodyPr>
          <a:lstStyle/>
          <a:p>
            <a:r>
              <a:rPr lang="en-GB" sz="2200" dirty="0"/>
              <a:t>Play Pedagogy Audit Toolkit (2023)</a:t>
            </a:r>
          </a:p>
          <a:p>
            <a:pPr marL="0" indent="0">
              <a:buNone/>
            </a:pPr>
            <a:endParaRPr lang="en-GB" sz="2200" dirty="0"/>
          </a:p>
          <a:p>
            <a:r>
              <a:rPr lang="en-GB" sz="2200" dirty="0"/>
              <a:t>Collaborative Practitioner Enquiry documentation (Guidance and practitioner documentation)</a:t>
            </a:r>
          </a:p>
          <a:p>
            <a:pPr marL="0" indent="0">
              <a:buNone/>
            </a:pPr>
            <a:endParaRPr lang="en-GB" sz="2200" dirty="0"/>
          </a:p>
          <a:p>
            <a:r>
              <a:rPr lang="en-GB" sz="2200" dirty="0"/>
              <a:t>An introduction session to Play Pedagogy for school practitioners</a:t>
            </a:r>
          </a:p>
          <a:p>
            <a:endParaRPr lang="en-GB" sz="2200" dirty="0"/>
          </a:p>
          <a:p>
            <a:r>
              <a:rPr lang="en-GB" sz="2200" dirty="0"/>
              <a:t>Play Pedagogy Strategy (2023-2024)</a:t>
            </a:r>
          </a:p>
        </p:txBody>
      </p:sp>
      <p:sp>
        <p:nvSpPr>
          <p:cNvPr id="4" name="Rectangle 3"/>
          <p:cNvSpPr/>
          <p:nvPr/>
        </p:nvSpPr>
        <p:spPr>
          <a:xfrm>
            <a:off x="3048000" y="2936558"/>
            <a:ext cx="6096000" cy="784830"/>
          </a:xfrm>
          <a:prstGeom prst="rect">
            <a:avLst/>
          </a:prstGeom>
        </p:spPr>
        <p:txBody>
          <a:bodyPr>
            <a:spAutoFit/>
          </a:bodyPr>
          <a:lstStyle/>
          <a:p>
            <a:pPr>
              <a:spcAft>
                <a:spcPts val="600"/>
              </a:spcAft>
            </a:pPr>
            <a:endParaRPr lang="en-GB" sz="2000">
              <a:solidFill>
                <a:srgbClr val="000000"/>
              </a:solidFill>
              <a:latin typeface="Arial" panose="020B0604020202020204" pitchFamily="34" charset="0"/>
            </a:endParaRPr>
          </a:p>
          <a:p>
            <a:pPr>
              <a:spcAft>
                <a:spcPts val="600"/>
              </a:spcAft>
            </a:pPr>
            <a:r>
              <a:rPr lang="en-GB" sz="2000">
                <a:solidFill>
                  <a:srgbClr val="000000"/>
                </a:solidFill>
                <a:latin typeface="Arial" panose="020B0604020202020204" pitchFamily="34" charset="0"/>
              </a:rPr>
              <a:t> </a:t>
            </a:r>
            <a:endParaRPr lang="en-GB"/>
          </a:p>
        </p:txBody>
      </p:sp>
    </p:spTree>
    <p:extLst>
      <p:ext uri="{BB962C8B-B14F-4D97-AF65-F5344CB8AC3E}">
        <p14:creationId xmlns:p14="http://schemas.microsoft.com/office/powerpoint/2010/main" val="4046684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950" y="1179151"/>
            <a:ext cx="3300646" cy="4463889"/>
          </a:xfrm>
        </p:spPr>
        <p:txBody>
          <a:bodyPr anchor="ctr">
            <a:normAutofit/>
          </a:bodyPr>
          <a:lstStyle/>
          <a:p>
            <a:r>
              <a:rPr lang="en-GB" dirty="0" err="1"/>
              <a:t>Padlet</a:t>
            </a:r>
            <a:r>
              <a:rPr lang="en-GB" dirty="0"/>
              <a:t>: sharing practice and collaboration across the West Partnership</a:t>
            </a:r>
            <a:endParaRPr lang="en-GB"/>
          </a:p>
        </p:txBody>
      </p:sp>
      <p:sp>
        <p:nvSpPr>
          <p:cNvPr id="11" name="Isosceles Triangle 10">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68745" y="1711250"/>
            <a:ext cx="6341016" cy="4603900"/>
          </a:xfrm>
        </p:spPr>
        <p:txBody>
          <a:bodyPr anchor="ctr">
            <a:normAutofit fontScale="92500" lnSpcReduction="10000"/>
          </a:bodyPr>
          <a:lstStyle/>
          <a:p>
            <a:pPr marL="0" indent="0">
              <a:buNone/>
            </a:pPr>
            <a:r>
              <a:rPr lang="en-GB" sz="2800" dirty="0"/>
              <a:t>In what ways are your service involved in supporting play based pedagogy?</a:t>
            </a:r>
          </a:p>
          <a:p>
            <a:pPr marL="0" indent="0">
              <a:buNone/>
            </a:pPr>
            <a:endParaRPr lang="en-GB" sz="2800" dirty="0"/>
          </a:p>
          <a:p>
            <a:pPr marL="0" indent="0">
              <a:buNone/>
            </a:pPr>
            <a:r>
              <a:rPr lang="en-GB" sz="2800" dirty="0"/>
              <a:t>Are there areas of practice you would share with this group?</a:t>
            </a:r>
          </a:p>
          <a:p>
            <a:pPr marL="0" indent="0">
              <a:buNone/>
            </a:pPr>
            <a:endParaRPr lang="en-GB" sz="2800" dirty="0"/>
          </a:p>
          <a:p>
            <a:pPr marL="0" indent="0">
              <a:buNone/>
            </a:pPr>
            <a:r>
              <a:rPr lang="en-GB" sz="2800" dirty="0"/>
              <a:t>What would you like to find out more about?</a:t>
            </a:r>
          </a:p>
          <a:p>
            <a:pPr marL="0" indent="0">
              <a:buNone/>
            </a:pPr>
            <a:endParaRPr lang="en-GB" sz="2800" dirty="0"/>
          </a:p>
          <a:p>
            <a:pPr marL="0" indent="0">
              <a:buNone/>
            </a:pPr>
            <a:r>
              <a:rPr lang="en-GB" sz="2800" dirty="0">
                <a:hlinkClick r:id="rId2"/>
              </a:rPr>
              <a:t>WP Play pedagogy (padlet.com)</a:t>
            </a:r>
            <a:endParaRPr lang="en-GB" sz="2800"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15" name="Isosceles Triangle 14">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 name="AutoShape 2" descr="QR code for this padle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153551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91611" y="609600"/>
            <a:ext cx="5764082" cy="5764082"/>
          </a:xfrm>
        </p:spPr>
      </p:pic>
    </p:spTree>
    <p:extLst>
      <p:ext uri="{BB962C8B-B14F-4D97-AF65-F5344CB8AC3E}">
        <p14:creationId xmlns:p14="http://schemas.microsoft.com/office/powerpoint/2010/main" val="2109076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981200" y="182880"/>
            <a:ext cx="8229600" cy="836296"/>
          </a:xfrm>
        </p:spPr>
        <p:txBody>
          <a:bodyPr>
            <a:normAutofit/>
          </a:bodyPr>
          <a:lstStyle/>
          <a:p>
            <a:pPr algn="ctr"/>
            <a:r>
              <a:rPr lang="en-GB"/>
              <a:t>Key texts</a:t>
            </a:r>
            <a:endParaRPr lang="en-GB" dirty="0"/>
          </a:p>
        </p:txBody>
      </p:sp>
      <p:sp>
        <p:nvSpPr>
          <p:cNvPr id="94211" name="Rectangle 3"/>
          <p:cNvSpPr>
            <a:spLocks noGrp="1" noChangeArrowheads="1"/>
          </p:cNvSpPr>
          <p:nvPr>
            <p:ph idx="1"/>
          </p:nvPr>
        </p:nvSpPr>
        <p:spPr>
          <a:xfrm>
            <a:off x="619125" y="1202055"/>
            <a:ext cx="9591675" cy="6751320"/>
          </a:xfrm>
        </p:spPr>
        <p:txBody>
          <a:bodyPr>
            <a:normAutofit fontScale="32500" lnSpcReduction="20000"/>
          </a:bodyPr>
          <a:lstStyle/>
          <a:p>
            <a:pPr marL="0" indent="0">
              <a:lnSpc>
                <a:spcPct val="120000"/>
              </a:lnSpc>
              <a:buNone/>
            </a:pPr>
            <a:r>
              <a:rPr lang="en-GB" sz="4300" b="1" dirty="0" err="1"/>
              <a:t>Bottrill</a:t>
            </a:r>
            <a:r>
              <a:rPr lang="en-GB" sz="4300" b="1" dirty="0"/>
              <a:t>, G.  (2018).  </a:t>
            </a:r>
            <a:r>
              <a:rPr lang="en-GB" sz="4300" b="1" i="1" dirty="0"/>
              <a:t>Can I go and play now?  Rethinking the early years.  </a:t>
            </a:r>
            <a:r>
              <a:rPr lang="en-GB" sz="4300" b="1" dirty="0"/>
              <a:t>London: Sage Publications.</a:t>
            </a:r>
          </a:p>
          <a:p>
            <a:pPr marL="0" indent="0">
              <a:lnSpc>
                <a:spcPct val="120000"/>
              </a:lnSpc>
              <a:buNone/>
            </a:pPr>
            <a:endParaRPr lang="en-GB" sz="4300" b="1" dirty="0"/>
          </a:p>
          <a:p>
            <a:pPr marL="0" indent="0">
              <a:lnSpc>
                <a:spcPct val="120000"/>
              </a:lnSpc>
              <a:buNone/>
            </a:pPr>
            <a:r>
              <a:rPr lang="en-GB" sz="4300" b="1" dirty="0"/>
              <a:t>Education Scotland: Play </a:t>
            </a:r>
            <a:r>
              <a:rPr lang="en-GB" sz="4300" b="1" dirty="0" err="1"/>
              <a:t>Pedaggy</a:t>
            </a:r>
            <a:r>
              <a:rPr lang="en-GB" sz="4300" b="1" dirty="0"/>
              <a:t> toolkit </a:t>
            </a:r>
            <a:r>
              <a:rPr lang="en-GB" sz="4300" b="1" dirty="0">
                <a:hlinkClick r:id="rId2"/>
              </a:rPr>
              <a:t>https://www.thinglink.com/card/1609461484272746499</a:t>
            </a:r>
            <a:endParaRPr lang="en-GB" sz="4300" b="1" dirty="0"/>
          </a:p>
          <a:p>
            <a:pPr marL="0" indent="0">
              <a:lnSpc>
                <a:spcPct val="120000"/>
              </a:lnSpc>
              <a:buNone/>
            </a:pPr>
            <a:endParaRPr lang="en-GB" sz="4300" b="1" dirty="0"/>
          </a:p>
          <a:p>
            <a:pPr marL="0" indent="0">
              <a:lnSpc>
                <a:spcPct val="120000"/>
              </a:lnSpc>
              <a:buNone/>
            </a:pPr>
            <a:r>
              <a:rPr lang="en-GB" sz="4300" b="1" dirty="0"/>
              <a:t>Ephgrave, A.  (2018).  Planning in the moment with young children.  </a:t>
            </a:r>
          </a:p>
          <a:p>
            <a:pPr marL="0" indent="0">
              <a:lnSpc>
                <a:spcPct val="120000"/>
              </a:lnSpc>
              <a:buNone/>
            </a:pPr>
            <a:endParaRPr lang="en-GB" sz="4300" b="1" dirty="0"/>
          </a:p>
          <a:p>
            <a:pPr marL="0" indent="0">
              <a:lnSpc>
                <a:spcPct val="120000"/>
              </a:lnSpc>
              <a:buNone/>
            </a:pPr>
            <a:r>
              <a:rPr lang="en-GB" sz="4300" b="1" dirty="0"/>
              <a:t>Fisher, J.  (2016).  </a:t>
            </a:r>
            <a:r>
              <a:rPr lang="en-GB" sz="4300" b="1" i="1" dirty="0"/>
              <a:t>Interacting or interfering: improving interactions in the early years.</a:t>
            </a:r>
            <a:r>
              <a:rPr lang="en-GB" sz="4300" b="1" dirty="0"/>
              <a:t>  Berkshire: Open University Press.</a:t>
            </a:r>
          </a:p>
          <a:p>
            <a:pPr marL="0" indent="0">
              <a:lnSpc>
                <a:spcPct val="120000"/>
              </a:lnSpc>
              <a:buNone/>
            </a:pPr>
            <a:endParaRPr lang="en-GB" sz="4300" b="1" dirty="0"/>
          </a:p>
          <a:p>
            <a:pPr marL="0" indent="0">
              <a:lnSpc>
                <a:spcPct val="120000"/>
              </a:lnSpc>
              <a:buNone/>
            </a:pPr>
            <a:r>
              <a:rPr lang="en-GB" sz="4300" b="1" dirty="0"/>
              <a:t>Scottish Executive.  (2007</a:t>
            </a:r>
            <a:r>
              <a:rPr lang="en-GB" sz="4300" b="1" i="1" dirty="0"/>
              <a:t>).  A curriculum for excellence, building the curriculum (2): Active learning in the early years</a:t>
            </a:r>
            <a:r>
              <a:rPr lang="en-GB" sz="4300" b="1" dirty="0"/>
              <a:t>. Edinburgh: Scottish Executive. </a:t>
            </a:r>
            <a:r>
              <a:rPr lang="en-GB" sz="4300" b="1" u="sng" dirty="0">
                <a:hlinkClick r:id="rId3"/>
              </a:rPr>
              <a:t>http://www.ltscotland.org.uk/curriculumforexcellence/publications/Buildingthecurriculum2/index.asp</a:t>
            </a:r>
            <a:endParaRPr lang="en-GB" sz="4300" b="1" u="sng" dirty="0"/>
          </a:p>
          <a:p>
            <a:pPr marL="0" indent="0">
              <a:lnSpc>
                <a:spcPct val="120000"/>
              </a:lnSpc>
              <a:buNone/>
            </a:pPr>
            <a:endParaRPr lang="en-GB" sz="4300" b="1" u="sng" dirty="0"/>
          </a:p>
          <a:p>
            <a:pPr marL="0" indent="0">
              <a:lnSpc>
                <a:spcPct val="120000"/>
              </a:lnSpc>
              <a:buNone/>
            </a:pPr>
            <a:r>
              <a:rPr lang="en-GB" sz="4300" b="1" dirty="0"/>
              <a:t>The work of Alistair Bryce-Clegg </a:t>
            </a:r>
            <a:r>
              <a:rPr lang="en-GB" sz="4300" b="1" dirty="0">
                <a:solidFill>
                  <a:srgbClr val="FF0000"/>
                </a:solidFill>
                <a:hlinkClick r:id="rId4"/>
              </a:rPr>
              <a:t>https://abcdoes.com/</a:t>
            </a:r>
            <a:endParaRPr lang="en-GB" sz="4300" b="1" dirty="0">
              <a:solidFill>
                <a:srgbClr val="FF0000"/>
              </a:solidFill>
            </a:endParaRPr>
          </a:p>
          <a:p>
            <a:pPr marL="0" indent="0">
              <a:buNone/>
            </a:pPr>
            <a:endParaRPr lang="en-GB" sz="3200" dirty="0"/>
          </a:p>
          <a:p>
            <a:pPr marL="0" indent="0">
              <a:lnSpc>
                <a:spcPct val="80000"/>
              </a:lnSpc>
              <a:buNone/>
            </a:pPr>
            <a:endParaRPr lang="en-GB" sz="3200" dirty="0"/>
          </a:p>
          <a:p>
            <a:pPr marL="0" indent="0">
              <a:lnSpc>
                <a:spcPct val="80000"/>
              </a:lnSpc>
              <a:buNone/>
            </a:pPr>
            <a:endParaRPr lang="en-GB" sz="3200" dirty="0"/>
          </a:p>
          <a:p>
            <a:pPr marL="0" indent="0">
              <a:lnSpc>
                <a:spcPct val="80000"/>
              </a:lnSpc>
              <a:buNone/>
            </a:pPr>
            <a:r>
              <a:rPr lang="en-GB" sz="3200" dirty="0"/>
              <a:t>       </a:t>
            </a:r>
          </a:p>
          <a:p>
            <a:pPr marL="0" indent="0">
              <a:lnSpc>
                <a:spcPct val="80000"/>
              </a:lnSpc>
              <a:buNone/>
            </a:pPr>
            <a:r>
              <a:rPr lang="en-GB" sz="3200" dirty="0"/>
              <a:t> </a:t>
            </a:r>
          </a:p>
        </p:txBody>
      </p:sp>
      <p:pic>
        <p:nvPicPr>
          <p:cNvPr id="7170" name="Picture 2"/>
          <p:cNvPicPr>
            <a:picLocks noChangeAspect="1" noChangeArrowheads="1"/>
          </p:cNvPicPr>
          <p:nvPr/>
        </p:nvPicPr>
        <p:blipFill>
          <a:blip r:embed="rId5" cstate="print"/>
          <a:srcRect/>
          <a:stretch>
            <a:fillRect/>
          </a:stretch>
        </p:blipFill>
        <p:spPr bwMode="auto">
          <a:xfrm>
            <a:off x="8976360" y="1"/>
            <a:ext cx="1691640" cy="1019176"/>
          </a:xfrm>
          <a:prstGeom prst="rect">
            <a:avLst/>
          </a:prstGeom>
          <a:noFill/>
          <a:ln w="9525">
            <a:noFill/>
            <a:miter lim="800000"/>
            <a:headEnd/>
            <a:tailEnd/>
          </a:ln>
          <a:effectLst/>
        </p:spPr>
      </p:pic>
      <p:sp>
        <p:nvSpPr>
          <p:cNvPr id="5" name="AutoShape 2" descr="https://d.adroll.com/cm/aol/out"/>
          <p:cNvSpPr>
            <a:spLocks noChangeAspect="1" noChangeArrowheads="1"/>
          </p:cNvSpPr>
          <p:nvPr/>
        </p:nvSpPr>
        <p:spPr bwMode="auto">
          <a:xfrm>
            <a:off x="1524001" y="1"/>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6" name="AutoShape 3" descr="https://d.adroll.com/cm/index/out"/>
          <p:cNvSpPr>
            <a:spLocks noChangeAspect="1" noChangeArrowheads="1"/>
          </p:cNvSpPr>
          <p:nvPr/>
        </p:nvSpPr>
        <p:spPr bwMode="auto">
          <a:xfrm>
            <a:off x="1524001" y="1"/>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7" name="AutoShape 4" descr="https://d.adroll.com/cm/n/out"/>
          <p:cNvSpPr>
            <a:spLocks noChangeAspect="1" noChangeArrowheads="1"/>
          </p:cNvSpPr>
          <p:nvPr/>
        </p:nvSpPr>
        <p:spPr bwMode="auto">
          <a:xfrm>
            <a:off x="1524001" y="1"/>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8" name="AutoShape 5" descr="https://d.adroll.com/cm/pubmatic/out"/>
          <p:cNvSpPr>
            <a:spLocks noChangeAspect="1" noChangeArrowheads="1"/>
          </p:cNvSpPr>
          <p:nvPr/>
        </p:nvSpPr>
        <p:spPr bwMode="auto">
          <a:xfrm>
            <a:off x="1524001" y="1"/>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9" name="AutoShape 6" descr="https://d.adroll.com/cm/taboola/out"/>
          <p:cNvSpPr>
            <a:spLocks noChangeAspect="1" noChangeArrowheads="1"/>
          </p:cNvSpPr>
          <p:nvPr/>
        </p:nvSpPr>
        <p:spPr bwMode="auto">
          <a:xfrm>
            <a:off x="1524001" y="1"/>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10" name="AutoShape 13" descr="https://d.adroll.com/fb/tr/cohort_id/RMA4JRK3LBCRFDGPVVO45A/?id=786955831361754&amp;ev=ViewContent&amp;cd%5bcontent_type%5d=cohort"/>
          <p:cNvSpPr>
            <a:spLocks noChangeAspect="1" noChangeArrowheads="1"/>
          </p:cNvSpPr>
          <p:nvPr/>
        </p:nvSpPr>
        <p:spPr bwMode="auto">
          <a:xfrm>
            <a:off x="1524001" y="1"/>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3" name="Rectangle 8"/>
          <p:cNvSpPr>
            <a:spLocks noChangeArrowheads="1"/>
          </p:cNvSpPr>
          <p:nvPr/>
        </p:nvSpPr>
        <p:spPr bwMode="auto">
          <a:xfrm>
            <a:off x="1524000" y="375852"/>
            <a:ext cx="219932"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altLang="en-US" sz="1200">
                <a:solidFill>
                  <a:srgbClr val="2E2E2E"/>
                </a:solidFill>
                <a:latin typeface="Calibri" panose="020F0502020204030204" pitchFamily="34" charset="0"/>
                <a:ea typeface="Times New Roman" panose="02020603050405020304" pitchFamily="18" charset="0"/>
              </a:rPr>
              <a:t> </a:t>
            </a:r>
            <a:endParaRPr lang="en-GB" altLang="en-US">
              <a:latin typeface="Arial" panose="020B0604020202020204" pitchFamily="34" charset="0"/>
            </a:endParaRPr>
          </a:p>
        </p:txBody>
      </p:sp>
    </p:spTree>
    <p:extLst>
      <p:ext uri="{BB962C8B-B14F-4D97-AF65-F5344CB8AC3E}">
        <p14:creationId xmlns:p14="http://schemas.microsoft.com/office/powerpoint/2010/main" val="905207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508" y="-73342"/>
            <a:ext cx="11299800" cy="1152526"/>
          </a:xfrm>
        </p:spPr>
        <p:txBody>
          <a:bodyPr>
            <a:normAutofit fontScale="90000"/>
          </a:bodyPr>
          <a:lstStyle/>
          <a:p>
            <a:br>
              <a:rPr lang="en-GB" sz="3200" dirty="0"/>
            </a:br>
            <a:r>
              <a:rPr lang="en-GB" sz="3200" dirty="0"/>
              <a:t>Why is play pedagogy important?</a:t>
            </a:r>
            <a:br>
              <a:rPr lang="en-GB" sz="3200" dirty="0"/>
            </a:br>
            <a:endParaRPr lang="en-US" sz="3200" dirty="0"/>
          </a:p>
        </p:txBody>
      </p:sp>
      <p:sp>
        <p:nvSpPr>
          <p:cNvPr id="3" name="Content Placeholder 2"/>
          <p:cNvSpPr>
            <a:spLocks noGrp="1"/>
          </p:cNvSpPr>
          <p:nvPr>
            <p:ph idx="1"/>
          </p:nvPr>
        </p:nvSpPr>
        <p:spPr>
          <a:xfrm>
            <a:off x="361508" y="1308169"/>
            <a:ext cx="10292316" cy="850605"/>
          </a:xfrm>
        </p:spPr>
        <p:txBody>
          <a:bodyPr>
            <a:normAutofit fontScale="25000" lnSpcReduction="20000"/>
          </a:bodyPr>
          <a:lstStyle/>
          <a:p>
            <a:pPr>
              <a:buClr>
                <a:srgbClr val="00ABB5"/>
              </a:buClr>
            </a:pPr>
            <a:endParaRPr lang="en-GB" sz="2400" b="1" dirty="0">
              <a:solidFill>
                <a:schemeClr val="tx1"/>
              </a:solidFill>
            </a:endParaRPr>
          </a:p>
          <a:p>
            <a:pPr>
              <a:buClr>
                <a:srgbClr val="00ABB5"/>
              </a:buClr>
            </a:pPr>
            <a:endParaRPr lang="en-GB" sz="2400" dirty="0">
              <a:solidFill>
                <a:schemeClr val="tx1"/>
              </a:solidFill>
            </a:endParaRPr>
          </a:p>
          <a:p>
            <a:pPr>
              <a:buClr>
                <a:srgbClr val="00ABB5"/>
              </a:buClr>
            </a:pPr>
            <a:endParaRPr lang="en-GB" dirty="0"/>
          </a:p>
          <a:p>
            <a:pPr>
              <a:buClr>
                <a:srgbClr val="00ABB5"/>
              </a:buClr>
            </a:pPr>
            <a:br>
              <a:rPr lang="en-GB" dirty="0"/>
            </a:br>
            <a:endParaRPr lang="en-GB" dirty="0"/>
          </a:p>
          <a:p>
            <a:pPr>
              <a:buClr>
                <a:srgbClr val="00ABB5"/>
              </a:buClr>
            </a:pPr>
            <a:endParaRPr lang="en-GB" b="1" dirty="0"/>
          </a:p>
        </p:txBody>
      </p:sp>
      <p:pic>
        <p:nvPicPr>
          <p:cNvPr id="6" name="IMG_5736.jpeg" descr="IMG_5736.jpeg">
            <a:extLst>
              <a:ext uri="{FF2B5EF4-FFF2-40B4-BE49-F238E27FC236}">
                <a16:creationId xmlns:a16="http://schemas.microsoft.com/office/drawing/2014/main" id="{3A863CE3-E0E4-4247-A95C-966203B451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0692" y="1079184"/>
            <a:ext cx="6503154" cy="4979175"/>
          </a:xfrm>
          <a:prstGeom prst="rect">
            <a:avLst/>
          </a:prstGeom>
          <a:ln w="12700">
            <a:miter lim="400000"/>
          </a:ln>
        </p:spPr>
      </p:pic>
      <p:sp>
        <p:nvSpPr>
          <p:cNvPr id="7" name="TextBox 6">
            <a:extLst>
              <a:ext uri="{FF2B5EF4-FFF2-40B4-BE49-F238E27FC236}">
                <a16:creationId xmlns:a16="http://schemas.microsoft.com/office/drawing/2014/main" id="{48C7EA61-7B25-F24F-8793-AAA9560B65ED}"/>
              </a:ext>
            </a:extLst>
          </p:cNvPr>
          <p:cNvSpPr txBox="1"/>
          <p:nvPr/>
        </p:nvSpPr>
        <p:spPr>
          <a:xfrm>
            <a:off x="7203030" y="1079184"/>
            <a:ext cx="4314893" cy="5293757"/>
          </a:xfrm>
          <a:prstGeom prst="rect">
            <a:avLst/>
          </a:prstGeom>
          <a:noFill/>
        </p:spPr>
        <p:txBody>
          <a:bodyPr wrap="square" rtlCol="0">
            <a:spAutoFit/>
          </a:bodyPr>
          <a:lstStyle/>
          <a:p>
            <a:r>
              <a:rPr lang="en-GB" sz="2800" dirty="0"/>
              <a:t>‘Play is an intrinsic part of human development.</a:t>
            </a:r>
          </a:p>
          <a:p>
            <a:endParaRPr lang="en-GB" sz="2800" dirty="0"/>
          </a:p>
          <a:p>
            <a:r>
              <a:rPr lang="en-GB" sz="2800" dirty="0"/>
              <a:t>Through play a child develops their cognitive, social, emotional and physical capacities’ </a:t>
            </a:r>
          </a:p>
          <a:p>
            <a:endParaRPr lang="en-GB" sz="2800" dirty="0"/>
          </a:p>
          <a:p>
            <a:endParaRPr lang="en-US" sz="1600" b="1" dirty="0"/>
          </a:p>
          <a:p>
            <a:endParaRPr lang="en-US" sz="1600" b="1" dirty="0"/>
          </a:p>
          <a:p>
            <a:pPr algn="r"/>
            <a:endParaRPr lang="en-US" b="1" dirty="0"/>
          </a:p>
          <a:p>
            <a:pPr algn="r"/>
            <a:r>
              <a:rPr lang="en-US" sz="1600" b="1" dirty="0"/>
              <a:t>Realising the Ambition: Being Me </a:t>
            </a:r>
          </a:p>
          <a:p>
            <a:pPr algn="r"/>
            <a:r>
              <a:rPr lang="en-US" sz="1600" dirty="0"/>
              <a:t>p44</a:t>
            </a:r>
          </a:p>
          <a:p>
            <a:endParaRPr lang="en-US" sz="2800" dirty="0"/>
          </a:p>
        </p:txBody>
      </p:sp>
    </p:spTree>
    <p:extLst>
      <p:ext uri="{BB962C8B-B14F-4D97-AF65-F5344CB8AC3E}">
        <p14:creationId xmlns:p14="http://schemas.microsoft.com/office/powerpoint/2010/main" val="2280489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een 2.png"/>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524000" y="5218699"/>
            <a:ext cx="9157038" cy="782053"/>
          </a:xfrm>
          <a:prstGeom prst="rect">
            <a:avLst/>
          </a:prstGeom>
        </p:spPr>
      </p:pic>
      <p:sp>
        <p:nvSpPr>
          <p:cNvPr id="5" name="Title 1"/>
          <p:cNvSpPr>
            <a:spLocks noGrp="1"/>
          </p:cNvSpPr>
          <p:nvPr>
            <p:ph type="title"/>
          </p:nvPr>
        </p:nvSpPr>
        <p:spPr>
          <a:xfrm>
            <a:off x="1982851" y="434414"/>
            <a:ext cx="8287130" cy="586740"/>
          </a:xfrm>
        </p:spPr>
        <p:txBody>
          <a:bodyPr>
            <a:normAutofit fontScale="90000"/>
          </a:bodyPr>
          <a:lstStyle/>
          <a:p>
            <a:pPr algn="ctr"/>
            <a:r>
              <a:rPr lang="en-US" sz="4800" dirty="0">
                <a:solidFill>
                  <a:schemeClr val="tx1"/>
                </a:solidFill>
                <a:latin typeface="Calibri" panose="020F0502020204030204" pitchFamily="34" charset="0"/>
                <a:cs typeface="Calibri" panose="020F0502020204030204" pitchFamily="34" charset="0"/>
              </a:rPr>
              <a:t>Early Level</a:t>
            </a:r>
          </a:p>
        </p:txBody>
      </p:sp>
      <p:graphicFrame>
        <p:nvGraphicFramePr>
          <p:cNvPr id="11" name="Content Placeholder 2">
            <a:extLst>
              <a:ext uri="{FF2B5EF4-FFF2-40B4-BE49-F238E27FC236}">
                <a16:creationId xmlns:a16="http://schemas.microsoft.com/office/drawing/2014/main" id="{4C6164E2-4F26-2718-6CB7-04C2C36F0AA5}"/>
              </a:ext>
            </a:extLst>
          </p:cNvPr>
          <p:cNvGraphicFramePr>
            <a:graphicFrameLocks noGrp="1"/>
          </p:cNvGraphicFramePr>
          <p:nvPr>
            <p:ph idx="1"/>
            <p:extLst>
              <p:ext uri="{D42A27DB-BD31-4B8C-83A1-F6EECF244321}">
                <p14:modId xmlns:p14="http://schemas.microsoft.com/office/powerpoint/2010/main" val="935790393"/>
              </p:ext>
            </p:extLst>
          </p:nvPr>
        </p:nvGraphicFramePr>
        <p:xfrm>
          <a:off x="419100" y="1118871"/>
          <a:ext cx="10871200" cy="57391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08506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6172" y="579058"/>
            <a:ext cx="8229600" cy="1143000"/>
          </a:xfrm>
        </p:spPr>
        <p:txBody>
          <a:bodyPr>
            <a:normAutofit fontScale="90000"/>
          </a:bodyPr>
          <a:lstStyle/>
          <a:p>
            <a:r>
              <a:rPr lang="en-GB" sz="3200" dirty="0">
                <a:latin typeface="Arial" panose="020B0604020202020204" pitchFamily="34" charset="0"/>
                <a:cs typeface="Arial" panose="020B0604020202020204" pitchFamily="34" charset="0"/>
              </a:rPr>
              <a:t>Building the Curriculum 2 (2007) talks about active learning in the early years in terms of……</a:t>
            </a:r>
          </a:p>
        </p:txBody>
      </p:sp>
      <p:graphicFrame>
        <p:nvGraphicFramePr>
          <p:cNvPr id="5" name="Content Placeholder 2">
            <a:extLst>
              <a:ext uri="{FF2B5EF4-FFF2-40B4-BE49-F238E27FC236}">
                <a16:creationId xmlns:a16="http://schemas.microsoft.com/office/drawing/2014/main" id="{0A368342-95CC-D619-63F5-B061AD51FF22}"/>
              </a:ext>
            </a:extLst>
          </p:cNvPr>
          <p:cNvGraphicFramePr>
            <a:graphicFrameLocks noGrp="1"/>
          </p:cNvGraphicFramePr>
          <p:nvPr>
            <p:ph idx="1"/>
            <p:extLst>
              <p:ext uri="{D42A27DB-BD31-4B8C-83A1-F6EECF244321}">
                <p14:modId xmlns:p14="http://schemas.microsoft.com/office/powerpoint/2010/main" val="2679123187"/>
              </p:ext>
            </p:extLst>
          </p:nvPr>
        </p:nvGraphicFramePr>
        <p:xfrm>
          <a:off x="1324428" y="1722058"/>
          <a:ext cx="8340272" cy="5011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7847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5AA8A5-25CC-4295-892F-367FCDAF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9DD65AA-8280-4962-92F3-DF1CB5334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9068" y="-8467"/>
            <a:ext cx="4766733" cy="6866467"/>
            <a:chOff x="7425267" y="-8467"/>
            <a:chExt cx="4766733" cy="6866467"/>
          </a:xfrm>
        </p:grpSpPr>
        <p:cxnSp>
          <p:nvCxnSpPr>
            <p:cNvPr id="12" name="Straight Connector 11">
              <a:extLst>
                <a:ext uri="{FF2B5EF4-FFF2-40B4-BE49-F238E27FC236}">
                  <a16:creationId xmlns:a16="http://schemas.microsoft.com/office/drawing/2014/main" id="{88942788-FC6D-44C2-BFC1-6F064710DA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1093AC6-E5C2-4894-A520-5BE11049F2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F2EF9281-EAD8-4973-938C-52DECCD0F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5">
              <a:extLst>
                <a:ext uri="{FF2B5EF4-FFF2-40B4-BE49-F238E27FC236}">
                  <a16:creationId xmlns:a16="http://schemas.microsoft.com/office/drawing/2014/main" id="{F4D52681-7A79-4750-8E02-7C30DBAFE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Isosceles Triangle 15">
              <a:extLst>
                <a:ext uri="{FF2B5EF4-FFF2-40B4-BE49-F238E27FC236}">
                  <a16:creationId xmlns:a16="http://schemas.microsoft.com/office/drawing/2014/main" id="{F132E88E-8003-49D3-88BD-E18DF696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7">
              <a:extLst>
                <a:ext uri="{FF2B5EF4-FFF2-40B4-BE49-F238E27FC236}">
                  <a16:creationId xmlns:a16="http://schemas.microsoft.com/office/drawing/2014/main" id="{8C986A99-157C-40D0-97AD-371B6F55E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8">
              <a:extLst>
                <a:ext uri="{FF2B5EF4-FFF2-40B4-BE49-F238E27FC236}">
                  <a16:creationId xmlns:a16="http://schemas.microsoft.com/office/drawing/2014/main" id="{264123D5-6D32-4F54-BAD5-43A5BAF6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9">
              <a:extLst>
                <a:ext uri="{FF2B5EF4-FFF2-40B4-BE49-F238E27FC236}">
                  <a16:creationId xmlns:a16="http://schemas.microsoft.com/office/drawing/2014/main" id="{5FCA8C06-6A3E-4C39-9EF2-117987331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Isosceles Triangle 19">
              <a:extLst>
                <a:ext uri="{FF2B5EF4-FFF2-40B4-BE49-F238E27FC236}">
                  <a16:creationId xmlns:a16="http://schemas.microsoft.com/office/drawing/2014/main" id="{3F93416A-6C44-4D77-A94A-DEBC035EA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title"/>
          </p:nvPr>
        </p:nvSpPr>
        <p:spPr>
          <a:xfrm>
            <a:off x="203201" y="1382486"/>
            <a:ext cx="3996862" cy="4093028"/>
          </a:xfrm>
        </p:spPr>
        <p:txBody>
          <a:bodyPr anchor="ctr">
            <a:normAutofit/>
          </a:bodyPr>
          <a:lstStyle/>
          <a:p>
            <a:r>
              <a:rPr lang="en-GB" sz="3700" dirty="0">
                <a:solidFill>
                  <a:schemeClr val="accent1">
                    <a:lumMod val="75000"/>
                  </a:schemeClr>
                </a:solidFill>
              </a:rPr>
              <a:t>Time line of implementation in EDC 2016-2018</a:t>
            </a:r>
          </a:p>
        </p:txBody>
      </p:sp>
      <p:sp>
        <p:nvSpPr>
          <p:cNvPr id="22" name="Rectangle 21">
            <a:extLst>
              <a:ext uri="{FF2B5EF4-FFF2-40B4-BE49-F238E27FC236}">
                <a16:creationId xmlns:a16="http://schemas.microsoft.com/office/drawing/2014/main" id="{24C6BC13-FB1E-48CC-B421-3D0603972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42625" y="0"/>
            <a:ext cx="64493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C4F97F9-D3F4-9649-C49F-286078331805}"/>
              </a:ext>
            </a:extLst>
          </p:cNvPr>
          <p:cNvGraphicFramePr>
            <a:graphicFrameLocks noGrp="1"/>
          </p:cNvGraphicFramePr>
          <p:nvPr>
            <p:ph idx="1"/>
            <p:extLst>
              <p:ext uri="{D42A27DB-BD31-4B8C-83A1-F6EECF244321}">
                <p14:modId xmlns:p14="http://schemas.microsoft.com/office/powerpoint/2010/main" val="561487969"/>
              </p:ext>
            </p:extLst>
          </p:nvPr>
        </p:nvGraphicFramePr>
        <p:xfrm>
          <a:off x="4412955" y="127000"/>
          <a:ext cx="7575845" cy="673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3017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50675465"/>
              </p:ext>
            </p:extLst>
          </p:nvPr>
        </p:nvGraphicFramePr>
        <p:xfrm>
          <a:off x="291515" y="300626"/>
          <a:ext cx="11069782" cy="64354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2827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6933" y="609600"/>
            <a:ext cx="10197494" cy="1099457"/>
          </a:xfrm>
        </p:spPr>
        <p:txBody>
          <a:bodyPr>
            <a:normAutofit/>
          </a:bodyPr>
          <a:lstStyle/>
          <a:p>
            <a:r>
              <a:rPr lang="en-GB" dirty="0"/>
              <a:t>Time line of implementation in EDC (2018-2019)</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31343438-835B-BDC7-05CE-657D9F8BBCC5}"/>
              </a:ext>
            </a:extLst>
          </p:cNvPr>
          <p:cNvGraphicFramePr>
            <a:graphicFrameLocks noGrp="1"/>
          </p:cNvGraphicFramePr>
          <p:nvPr>
            <p:ph idx="1"/>
            <p:extLst>
              <p:ext uri="{D42A27DB-BD31-4B8C-83A1-F6EECF244321}">
                <p14:modId xmlns:p14="http://schemas.microsoft.com/office/powerpoint/2010/main" val="322446841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1888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6933" y="609600"/>
            <a:ext cx="10197494" cy="1099457"/>
          </a:xfrm>
        </p:spPr>
        <p:txBody>
          <a:bodyPr>
            <a:normAutofit/>
          </a:bodyPr>
          <a:lstStyle/>
          <a:p>
            <a:r>
              <a:rPr lang="en-GB" dirty="0"/>
              <a:t>Time line of implementation in EDC (2019-2021)</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69045118-980D-B2D4-4DBD-47E4F2C63FE2}"/>
              </a:ext>
            </a:extLst>
          </p:cNvPr>
          <p:cNvGraphicFramePr>
            <a:graphicFrameLocks noGrp="1"/>
          </p:cNvGraphicFramePr>
          <p:nvPr>
            <p:ph idx="1"/>
            <p:extLst>
              <p:ext uri="{D42A27DB-BD31-4B8C-83A1-F6EECF244321}">
                <p14:modId xmlns:p14="http://schemas.microsoft.com/office/powerpoint/2010/main" val="361029131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6595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48049AD-9827-49E8-8BF5-32E175C8EA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 name="Straight Connector 10">
              <a:extLst>
                <a:ext uri="{FF2B5EF4-FFF2-40B4-BE49-F238E27FC236}">
                  <a16:creationId xmlns:a16="http://schemas.microsoft.com/office/drawing/2014/main" id="{3AA99CFD-13BA-4D43-8274-E720ACDBED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11">
              <a:extLst>
                <a:ext uri="{FF2B5EF4-FFF2-40B4-BE49-F238E27FC236}">
                  <a16:creationId xmlns:a16="http://schemas.microsoft.com/office/drawing/2014/main" id="{946D58D6-64B0-4752-8159-24114F47A5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16801F7-F15E-4355-8767-26487BA8B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5">
              <a:extLst>
                <a:ext uri="{FF2B5EF4-FFF2-40B4-BE49-F238E27FC236}">
                  <a16:creationId xmlns:a16="http://schemas.microsoft.com/office/drawing/2014/main" id="{14FF0578-E224-4225-8396-B99D4881F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Isosceles Triangle 14">
              <a:extLst>
                <a:ext uri="{FF2B5EF4-FFF2-40B4-BE49-F238E27FC236}">
                  <a16:creationId xmlns:a16="http://schemas.microsoft.com/office/drawing/2014/main" id="{4642C0E0-9644-41F1-8CF3-33779AA8A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7">
              <a:extLst>
                <a:ext uri="{FF2B5EF4-FFF2-40B4-BE49-F238E27FC236}">
                  <a16:creationId xmlns:a16="http://schemas.microsoft.com/office/drawing/2014/main" id="{5F77D9D3-628A-4607-B307-91AAA56034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8">
              <a:extLst>
                <a:ext uri="{FF2B5EF4-FFF2-40B4-BE49-F238E27FC236}">
                  <a16:creationId xmlns:a16="http://schemas.microsoft.com/office/drawing/2014/main" id="{0600759E-C22E-4F3D-8569-0DE8F1D49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9">
              <a:extLst>
                <a:ext uri="{FF2B5EF4-FFF2-40B4-BE49-F238E27FC236}">
                  <a16:creationId xmlns:a16="http://schemas.microsoft.com/office/drawing/2014/main" id="{9A4E951D-EAB0-4F6B-84AE-B5B25684F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B953BEA8-1B45-419E-BACD-49DB8888B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Isosceles Triangle 19">
              <a:extLst>
                <a:ext uri="{FF2B5EF4-FFF2-40B4-BE49-F238E27FC236}">
                  <a16:creationId xmlns:a16="http://schemas.microsoft.com/office/drawing/2014/main" id="{72B7FA08-1FF3-4AED-B4E9-587D81D6B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title"/>
          </p:nvPr>
        </p:nvSpPr>
        <p:spPr>
          <a:xfrm>
            <a:off x="677334" y="381000"/>
            <a:ext cx="9355666" cy="1549400"/>
          </a:xfrm>
        </p:spPr>
        <p:txBody>
          <a:bodyPr>
            <a:normAutofit/>
          </a:bodyPr>
          <a:lstStyle/>
          <a:p>
            <a:r>
              <a:rPr lang="en-GB" sz="3000" dirty="0"/>
              <a:t>Time line of implementation in EDC (2022-2023)</a:t>
            </a:r>
          </a:p>
        </p:txBody>
      </p:sp>
      <p:sp>
        <p:nvSpPr>
          <p:cNvPr id="3" name="Content Placeholder 2"/>
          <p:cNvSpPr>
            <a:spLocks noGrp="1"/>
          </p:cNvSpPr>
          <p:nvPr>
            <p:ph idx="1"/>
          </p:nvPr>
        </p:nvSpPr>
        <p:spPr>
          <a:xfrm>
            <a:off x="677334" y="1511300"/>
            <a:ext cx="9558866" cy="5499099"/>
          </a:xfrm>
        </p:spPr>
        <p:txBody>
          <a:bodyPr>
            <a:normAutofit/>
          </a:bodyPr>
          <a:lstStyle/>
          <a:p>
            <a:pPr>
              <a:lnSpc>
                <a:spcPct val="90000"/>
              </a:lnSpc>
            </a:pPr>
            <a:r>
              <a:rPr lang="en-GB" dirty="0">
                <a:latin typeface="+mj-lt"/>
              </a:rPr>
              <a:t>EP and an EY QIO colleague presented to First Year EP Trainees (University of Dundee) re: play pedagogy in 2022 and 2023</a:t>
            </a:r>
          </a:p>
          <a:p>
            <a:pPr marL="0" indent="0">
              <a:lnSpc>
                <a:spcPct val="90000"/>
              </a:lnSpc>
              <a:buNone/>
            </a:pPr>
            <a:endParaRPr lang="en-GB" dirty="0">
              <a:latin typeface="+mj-lt"/>
            </a:endParaRPr>
          </a:p>
          <a:p>
            <a:pPr>
              <a:lnSpc>
                <a:spcPct val="90000"/>
              </a:lnSpc>
            </a:pPr>
            <a:r>
              <a:rPr lang="en-GB" dirty="0">
                <a:latin typeface="+mj-lt"/>
              </a:rPr>
              <a:t>A working group was set up focussing on developing play pedagogy for children with additional support needs.  Accreditation by the GTC for work carried out in Additional Support Needs school.  </a:t>
            </a:r>
          </a:p>
          <a:p>
            <a:pPr>
              <a:lnSpc>
                <a:spcPct val="90000"/>
              </a:lnSpc>
            </a:pPr>
            <a:endParaRPr lang="en-GB" dirty="0">
              <a:latin typeface="+mj-lt"/>
            </a:endParaRPr>
          </a:p>
          <a:p>
            <a:pPr marL="342900" marR="0" lvl="0" indent="-342900"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GB" b="0" i="0" u="none" strike="noStrike" kern="1200" cap="none" spc="0" normalizeH="0" baseline="0" noProof="0" dirty="0">
                <a:ln>
                  <a:noFill/>
                </a:ln>
                <a:effectLst/>
                <a:uLnTx/>
                <a:uFillTx/>
                <a:latin typeface="+mj-lt"/>
                <a:ea typeface="+mn-ea"/>
                <a:cs typeface="+mn-cs"/>
              </a:rPr>
              <a:t>August 2022 - session on play pedagogy for all EDC probationer primary teachers </a:t>
            </a:r>
          </a:p>
          <a:p>
            <a:pPr marL="0" marR="0" lvl="0" indent="0" defTabSz="457200" rtl="0" eaLnBrk="1" fontAlgn="auto" latinLnBrk="0" hangingPunct="1">
              <a:lnSpc>
                <a:spcPct val="90000"/>
              </a:lnSpc>
              <a:spcBef>
                <a:spcPts val="1000"/>
              </a:spcBef>
              <a:spcAft>
                <a:spcPts val="0"/>
              </a:spcAft>
              <a:buClr>
                <a:srgbClr val="5FCBEF"/>
              </a:buClr>
              <a:buSzPct val="80000"/>
              <a:buNone/>
              <a:tabLst/>
              <a:defRPr/>
            </a:pPr>
            <a:endParaRPr kumimoji="0" lang="en-GB" b="0" i="0" u="none" strike="noStrike" kern="1200" cap="none" spc="0" normalizeH="0" baseline="0" noProof="0" dirty="0">
              <a:ln>
                <a:noFill/>
              </a:ln>
              <a:effectLst/>
              <a:uLnTx/>
              <a:uFillTx/>
              <a:latin typeface="+mj-lt"/>
              <a:ea typeface="+mn-ea"/>
              <a:cs typeface="+mn-cs"/>
            </a:endParaRPr>
          </a:p>
          <a:p>
            <a:pPr marL="342900" marR="0" lvl="0" indent="-342900"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GB" b="0" i="0" u="none" strike="noStrike" kern="1200" cap="none" spc="0" normalizeH="0" baseline="0" noProof="0" dirty="0">
                <a:ln>
                  <a:noFill/>
                </a:ln>
                <a:effectLst/>
                <a:uLnTx/>
                <a:uFillTx/>
                <a:latin typeface="+mj-lt"/>
                <a:ea typeface="+mn-ea"/>
                <a:cs typeface="+mn-cs"/>
              </a:rPr>
              <a:t>The PLC calendar for Session 2022-2023 was delivered </a:t>
            </a:r>
            <a:r>
              <a:rPr lang="en-GB" dirty="0">
                <a:latin typeface="+mj-lt"/>
              </a:rPr>
              <a:t>via </a:t>
            </a:r>
            <a:r>
              <a:rPr kumimoji="0" lang="en-GB" b="0" i="0" u="none" strike="noStrike" kern="1200" cap="none" spc="0" normalizeH="0" baseline="0" noProof="0" dirty="0">
                <a:ln>
                  <a:noFill/>
                </a:ln>
                <a:effectLst/>
                <a:uLnTx/>
                <a:uFillTx/>
                <a:latin typeface="+mj-lt"/>
                <a:ea typeface="+mn-ea"/>
                <a:cs typeface="+mn-cs"/>
              </a:rPr>
              <a:t>face to face sessions with presentations saved on Teams</a:t>
            </a:r>
          </a:p>
          <a:p>
            <a:pPr marL="0" marR="0" lvl="0" indent="0" defTabSz="457200" rtl="0" eaLnBrk="1" fontAlgn="auto" latinLnBrk="0" hangingPunct="1">
              <a:lnSpc>
                <a:spcPct val="90000"/>
              </a:lnSpc>
              <a:spcBef>
                <a:spcPts val="1000"/>
              </a:spcBef>
              <a:spcAft>
                <a:spcPts val="0"/>
              </a:spcAft>
              <a:buClr>
                <a:srgbClr val="5FCBEF"/>
              </a:buClr>
              <a:buSzPct val="80000"/>
              <a:buNone/>
              <a:tabLst/>
              <a:defRPr/>
            </a:pPr>
            <a:endParaRPr kumimoji="0" lang="en-GB" b="0" i="0" u="none" strike="noStrike" kern="1200" cap="none" spc="0" normalizeH="0" baseline="0" noProof="0" dirty="0">
              <a:ln>
                <a:noFill/>
              </a:ln>
              <a:effectLst/>
              <a:uLnTx/>
              <a:uFillTx/>
              <a:latin typeface="+mj-lt"/>
              <a:ea typeface="+mn-ea"/>
              <a:cs typeface="+mn-cs"/>
            </a:endParaRPr>
          </a:p>
          <a:p>
            <a:pPr marL="342900" marR="0" lvl="0" indent="-342900"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lang="en-GB" dirty="0">
                <a:latin typeface="+mj-lt"/>
              </a:rPr>
              <a:t>Links made with several West Partnership local authorities, who attended our Play Forum in May 2023</a:t>
            </a:r>
            <a:endParaRPr lang="en-GB" dirty="0"/>
          </a:p>
          <a:p>
            <a:pPr>
              <a:lnSpc>
                <a:spcPct val="90000"/>
              </a:lnSpc>
            </a:pPr>
            <a:endParaRPr lang="en-GB" sz="1400" dirty="0"/>
          </a:p>
          <a:p>
            <a:pPr>
              <a:lnSpc>
                <a:spcPct val="90000"/>
              </a:lnSpc>
            </a:pPr>
            <a:endParaRPr lang="en-GB" sz="1400" dirty="0"/>
          </a:p>
          <a:p>
            <a:pPr>
              <a:lnSpc>
                <a:spcPct val="90000"/>
              </a:lnSpc>
            </a:pPr>
            <a:endParaRPr lang="en-GB" sz="1400" dirty="0"/>
          </a:p>
          <a:p>
            <a:pPr>
              <a:lnSpc>
                <a:spcPct val="90000"/>
              </a:lnSpc>
            </a:pPr>
            <a:endParaRPr lang="en-GB" sz="1400" dirty="0"/>
          </a:p>
        </p:txBody>
      </p:sp>
    </p:spTree>
    <p:extLst>
      <p:ext uri="{BB962C8B-B14F-4D97-AF65-F5344CB8AC3E}">
        <p14:creationId xmlns:p14="http://schemas.microsoft.com/office/powerpoint/2010/main" val="185212576"/>
      </p:ext>
    </p:extLst>
  </p:cSld>
  <p:clrMapOvr>
    <a:overrideClrMapping bg1="dk1" tx1="lt1" bg2="dk2" tx2="lt2" accent1="accent1" accent2="accent2" accent3="accent3" accent4="accent4" accent5="accent5" accent6="accent6" hlink="hlink" folHlink="folHlink"/>
  </p:clrMapOvr>
</p:sld>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nday trial">
  <a:themeElements>
    <a:clrScheme name="monday tri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monday trial">
      <a:majorFont>
        <a:latin typeface="Gill Sans"/>
        <a:ea typeface=""/>
        <a:cs typeface=""/>
      </a:majorFont>
      <a:minorFont>
        <a:latin typeface="Gill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FF3300"/>
          </a:buClr>
          <a:buSzTx/>
          <a:buFontTx/>
          <a:buNone/>
          <a:tabLst/>
          <a:defRPr kumimoji="0" lang="en-GB" sz="1600" b="1" i="0" u="none" strike="noStrike" cap="none" normalizeH="0" baseline="0" smtClean="0">
            <a:ln>
              <a:noFill/>
            </a:ln>
            <a:solidFill>
              <a:schemeClr val="bg1"/>
            </a:solidFill>
            <a:effectLst/>
            <a:latin typeface="Gill Sans"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FF3300"/>
          </a:buClr>
          <a:buSzTx/>
          <a:buFontTx/>
          <a:buNone/>
          <a:tabLst/>
          <a:defRPr kumimoji="0" lang="en-GB" sz="1600" b="1" i="0" u="none" strike="noStrike" cap="none" normalizeH="0" baseline="0" smtClean="0">
            <a:ln>
              <a:noFill/>
            </a:ln>
            <a:solidFill>
              <a:schemeClr val="bg1"/>
            </a:solidFill>
            <a:effectLst/>
            <a:latin typeface="Gill Sans" pitchFamily="34" charset="0"/>
          </a:defRPr>
        </a:defPPr>
      </a:lstStyle>
    </a:lnDef>
  </a:objectDefaults>
  <a:extraClrSchemeLst>
    <a:extraClrScheme>
      <a:clrScheme name="monday tri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nday tri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nday tri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nday tri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nday tri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nday tri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nday tri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nday tri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nday tri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nday tri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nday tri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nday tri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4.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9733</TotalTime>
  <Words>1457</Words>
  <Application>Microsoft Office PowerPoint</Application>
  <PresentationFormat>Widescreen</PresentationFormat>
  <Paragraphs>136</Paragraphs>
  <Slides>14</Slides>
  <Notes>8</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14</vt:i4>
      </vt:variant>
    </vt:vector>
  </HeadingPairs>
  <TitlesOfParts>
    <vt:vector size="28" baseType="lpstr">
      <vt:lpstr>Aptos</vt:lpstr>
      <vt:lpstr>Arial</vt:lpstr>
      <vt:lpstr>Calibri</vt:lpstr>
      <vt:lpstr>Calibri Light</vt:lpstr>
      <vt:lpstr>Constantia</vt:lpstr>
      <vt:lpstr>Gill Sans</vt:lpstr>
      <vt:lpstr>Symbol</vt:lpstr>
      <vt:lpstr>Trebuchet MS</vt:lpstr>
      <vt:lpstr>Wingdings 2</vt:lpstr>
      <vt:lpstr>Wingdings 3</vt:lpstr>
      <vt:lpstr>Custom Design</vt:lpstr>
      <vt:lpstr>monday trial</vt:lpstr>
      <vt:lpstr>Facet</vt:lpstr>
      <vt:lpstr>Flow</vt:lpstr>
      <vt:lpstr>       </vt:lpstr>
      <vt:lpstr> Why is play pedagogy important? </vt:lpstr>
      <vt:lpstr>Early Level</vt:lpstr>
      <vt:lpstr>Building the Curriculum 2 (2007) talks about active learning in the early years in terms of……</vt:lpstr>
      <vt:lpstr>Time line of implementation in EDC 2016-2018</vt:lpstr>
      <vt:lpstr>PowerPoint Presentation</vt:lpstr>
      <vt:lpstr>Time line of implementation in EDC (2018-2019)</vt:lpstr>
      <vt:lpstr>Time line of implementation in EDC (2019-2021)</vt:lpstr>
      <vt:lpstr>Time line of implementation in EDC (2022-2023)</vt:lpstr>
      <vt:lpstr>Key context/roles for Educational Psychology</vt:lpstr>
      <vt:lpstr>Documents for sharing from East Dunbartonshire EPS</vt:lpstr>
      <vt:lpstr>Padlet: sharing practice and collaboration across the West Partnership</vt:lpstr>
      <vt:lpstr>PowerPoint Presentation</vt:lpstr>
      <vt:lpstr>Key texts</vt:lpstr>
    </vt:vector>
  </TitlesOfParts>
  <Company>East Dunbartonshire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East Dunbartonshire Education Committee 8 November 2017 SQA Update</dc:title>
  <dc:creator>K.Gilbert</dc:creator>
  <cp:lastModifiedBy>Scott Chalmers</cp:lastModifiedBy>
  <cp:revision>155</cp:revision>
  <cp:lastPrinted>2019-01-29T10:34:12Z</cp:lastPrinted>
  <dcterms:created xsi:type="dcterms:W3CDTF">2017-11-03T11:22:29Z</dcterms:created>
  <dcterms:modified xsi:type="dcterms:W3CDTF">2026-08-13T15:44:05Z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fae2e97-89d0-49dd-b452-8a1de501ce28_Enabled">
    <vt:lpwstr>true</vt:lpwstr>
  </property>
  <property fmtid="{D5CDD505-2E9C-101B-9397-08002B2CF9AE}" pid="3" name="MSIP_Label_2fae2e97-89d0-49dd-b452-8a1de501ce28_SetDate">
    <vt:lpwstr>2023-04-28T13:41:07Z</vt:lpwstr>
  </property>
  <property fmtid="{D5CDD505-2E9C-101B-9397-08002B2CF9AE}" pid="4" name="MSIP_Label_2fae2e97-89d0-49dd-b452-8a1de501ce28_Method">
    <vt:lpwstr>Privileged</vt:lpwstr>
  </property>
  <property fmtid="{D5CDD505-2E9C-101B-9397-08002B2CF9AE}" pid="5" name="MSIP_Label_2fae2e97-89d0-49dd-b452-8a1de501ce28_Name">
    <vt:lpwstr>[Official]</vt:lpwstr>
  </property>
  <property fmtid="{D5CDD505-2E9C-101B-9397-08002B2CF9AE}" pid="6" name="MSIP_Label_2fae2e97-89d0-49dd-b452-8a1de501ce28_SiteId">
    <vt:lpwstr>f8f576a2-ede5-4764-97e6-ddd50e694cc2</vt:lpwstr>
  </property>
  <property fmtid="{D5CDD505-2E9C-101B-9397-08002B2CF9AE}" pid="7" name="MSIP_Label_2fae2e97-89d0-49dd-b452-8a1de501ce28_ActionId">
    <vt:lpwstr>3e1a800c-58ce-4841-b3bd-a910aaaf3a81</vt:lpwstr>
  </property>
  <property fmtid="{D5CDD505-2E9C-101B-9397-08002B2CF9AE}" pid="8" name="MSIP_Label_2fae2e97-89d0-49dd-b452-8a1de501ce28_ContentBits">
    <vt:lpwstr>0</vt:lpwstr>
  </property>
  <property fmtid="{D5CDD505-2E9C-101B-9397-08002B2CF9AE}" pid="9" name="MSIP_Label_ed63e432-7a5b-4534-ada9-2e736aca8ba4_Enabled">
    <vt:lpwstr>true</vt:lpwstr>
  </property>
  <property fmtid="{D5CDD505-2E9C-101B-9397-08002B2CF9AE}" pid="10" name="MSIP_Label_ed63e432-7a5b-4534-ada9-2e736aca8ba4_SetDate">
    <vt:lpwstr>2026-08-13T15:43:22Z</vt:lpwstr>
  </property>
  <property fmtid="{D5CDD505-2E9C-101B-9397-08002B2CF9AE}" pid="11" name="MSIP_Label_ed63e432-7a5b-4534-ada9-2e736aca8ba4_Method">
    <vt:lpwstr>Privileged</vt:lpwstr>
  </property>
  <property fmtid="{D5CDD505-2E9C-101B-9397-08002B2CF9AE}" pid="12" name="MSIP_Label_ed63e432-7a5b-4534-ada9-2e736aca8ba4_Name">
    <vt:lpwstr>Official</vt:lpwstr>
  </property>
  <property fmtid="{D5CDD505-2E9C-101B-9397-08002B2CF9AE}" pid="13" name="MSIP_Label_ed63e432-7a5b-4534-ada9-2e736aca8ba4_SiteId">
    <vt:lpwstr>5eee4d58-f197-4ad7-9e39-ebd0d2463660</vt:lpwstr>
  </property>
  <property fmtid="{D5CDD505-2E9C-101B-9397-08002B2CF9AE}" pid="14" name="MSIP_Label_ed63e432-7a5b-4534-ada9-2e736aca8ba4_ActionId">
    <vt:lpwstr>02f2b8b1-44f3-4c1c-9503-00522931eec0</vt:lpwstr>
  </property>
  <property fmtid="{D5CDD505-2E9C-101B-9397-08002B2CF9AE}" pid="15" name="MSIP_Label_ed63e432-7a5b-4534-ada9-2e736aca8ba4_ContentBits">
    <vt:lpwstr>1</vt:lpwstr>
  </property>
  <property fmtid="{D5CDD505-2E9C-101B-9397-08002B2CF9AE}" pid="16" name="MSIP_Label_ed63e432-7a5b-4534-ada9-2e736aca8ba4_Tag">
    <vt:lpwstr>10, 0, 1, 1</vt:lpwstr>
  </property>
  <property fmtid="{D5CDD505-2E9C-101B-9397-08002B2CF9AE}" pid="17" name="ClassificationContentMarkingHeaderLocations">
    <vt:lpwstr>Custom Design:8\monday trial:3\Facet:8\Flow:4</vt:lpwstr>
  </property>
  <property fmtid="{D5CDD505-2E9C-101B-9397-08002B2CF9AE}" pid="18" name="ClassificationContentMarkingHeaderText">
    <vt:lpwstr>Classification : Official</vt:lpwstr>
  </property>
</Properties>
</file>