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69"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2" autoAdjust="0"/>
    <p:restoredTop sz="94660"/>
  </p:normalViewPr>
  <p:slideViewPr>
    <p:cSldViewPr snapToGrid="0">
      <p:cViewPr varScale="1">
        <p:scale>
          <a:sx n="77" d="100"/>
          <a:sy n="77" d="100"/>
        </p:scale>
        <p:origin x="26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8/13/2026</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8/13/2026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8/13/2026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8/13/2026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8/13/2026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8/13/2026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8/13/2026</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8/13/2026</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84C04DA1-0921-2551-C267-FDFE6D08A11E}"/>
              </a:ext>
            </a:extLst>
          </p:cNvPr>
          <p:cNvSpPr txBox="1"/>
          <p:nvPr userDrawn="1">
            <p:extLst>
              <p:ext uri="{1162E1C5-73C7-4A58-AE30-91384D911F3F}">
                <p184:classification xmlns:p184="http://schemas.microsoft.com/office/powerpoint/2018/4/main" val="hdr"/>
              </p:ext>
            </p:extLst>
          </p:nvPr>
        </p:nvSpPr>
        <p:spPr>
          <a:xfrm>
            <a:off x="63500" y="63500"/>
            <a:ext cx="1522413" cy="182880"/>
          </a:xfrm>
          <a:prstGeom prst="rect">
            <a:avLst/>
          </a:prstGeom>
        </p:spPr>
        <p:txBody>
          <a:bodyPr horzOverflow="overflow" lIns="0" tIns="0" rIns="0" bIns="0">
            <a:spAutoFit/>
          </a:bodyPr>
          <a:lstStyle/>
          <a:p>
            <a:pPr algn="l"/>
            <a:r>
              <a:rPr lang="en-GB" sz="1200">
                <a:solidFill>
                  <a:srgbClr val="000000">
                    <a:alpha val="50000"/>
                  </a:srgbClr>
                </a:solidFill>
                <a:latin typeface="Aptos" panose="020B0004020202020204" pitchFamily="34" charset="0"/>
              </a:rPr>
              <a:t>Classification : Official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Bereavement	</a:t>
            </a:r>
          </a:p>
        </p:txBody>
      </p:sp>
      <p:sp>
        <p:nvSpPr>
          <p:cNvPr id="3" name="Subtitle 2"/>
          <p:cNvSpPr>
            <a:spLocks noGrp="1"/>
          </p:cNvSpPr>
          <p:nvPr>
            <p:ph type="subTitle" idx="1"/>
          </p:nvPr>
        </p:nvSpPr>
        <p:spPr/>
        <p:txBody>
          <a:bodyPr/>
          <a:lstStyle/>
          <a:p>
            <a:r>
              <a:rPr lang="en-GB" dirty="0"/>
              <a:t>West </a:t>
            </a:r>
            <a:r>
              <a:rPr lang="en-GB" dirty="0" err="1"/>
              <a:t>dunbartonshire</a:t>
            </a:r>
            <a:endParaRPr lang="en-GB" dirty="0"/>
          </a:p>
        </p:txBody>
      </p:sp>
    </p:spTree>
    <p:extLst>
      <p:ext uri="{BB962C8B-B14F-4D97-AF65-F5344CB8AC3E}">
        <p14:creationId xmlns:p14="http://schemas.microsoft.com/office/powerpoint/2010/main" val="32707904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Reflective Questions</a:t>
            </a:r>
          </a:p>
        </p:txBody>
      </p:sp>
      <p:sp>
        <p:nvSpPr>
          <p:cNvPr id="3" name="Content Placeholder 2"/>
          <p:cNvSpPr>
            <a:spLocks noGrp="1"/>
          </p:cNvSpPr>
          <p:nvPr>
            <p:ph idx="1"/>
          </p:nvPr>
        </p:nvSpPr>
        <p:spPr/>
        <p:txBody>
          <a:bodyPr/>
          <a:lstStyle/>
          <a:p>
            <a:r>
              <a:rPr lang="en-GB" dirty="0"/>
              <a:t>Is this what you would expect to see? </a:t>
            </a:r>
          </a:p>
          <a:p>
            <a:r>
              <a:rPr lang="en-GB" dirty="0"/>
              <a:t>What would you like to see in the policy to support parents with bereavement? </a:t>
            </a:r>
          </a:p>
          <a:p>
            <a:endParaRPr lang="en-GB" dirty="0"/>
          </a:p>
        </p:txBody>
      </p:sp>
    </p:spTree>
    <p:extLst>
      <p:ext uri="{BB962C8B-B14F-4D97-AF65-F5344CB8AC3E}">
        <p14:creationId xmlns:p14="http://schemas.microsoft.com/office/powerpoint/2010/main" val="42937621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School staff/ELCC Staff</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51579" y="1853754"/>
            <a:ext cx="9049734" cy="4318446"/>
          </a:xfrm>
        </p:spPr>
      </p:pic>
    </p:spTree>
    <p:extLst>
      <p:ext uri="{BB962C8B-B14F-4D97-AF65-F5344CB8AC3E}">
        <p14:creationId xmlns:p14="http://schemas.microsoft.com/office/powerpoint/2010/main" val="19685976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School staff	</a:t>
            </a:r>
          </a:p>
        </p:txBody>
      </p:sp>
      <p:sp>
        <p:nvSpPr>
          <p:cNvPr id="3" name="Content Placeholder 2"/>
          <p:cNvSpPr>
            <a:spLocks noGrp="1"/>
          </p:cNvSpPr>
          <p:nvPr>
            <p:ph idx="1"/>
          </p:nvPr>
        </p:nvSpPr>
        <p:spPr/>
        <p:txBody>
          <a:bodyPr/>
          <a:lstStyle/>
          <a:p>
            <a:r>
              <a:rPr lang="en-GB" dirty="0"/>
              <a:t>Average 5.26 out of 10</a:t>
            </a:r>
          </a:p>
          <a:p>
            <a:r>
              <a:rPr lang="en-GB" dirty="0"/>
              <a:t>Any other supports not currently on offer, or do more of? 	</a:t>
            </a:r>
          </a:p>
          <a:p>
            <a:pPr lvl="1"/>
            <a:r>
              <a:rPr lang="en-GB" dirty="0"/>
              <a:t>Universal training for all staff</a:t>
            </a:r>
          </a:p>
          <a:p>
            <a:pPr lvl="1"/>
            <a:r>
              <a:rPr lang="en-GB" dirty="0"/>
              <a:t>Generic bereavement training for all school staff offered as standard, not as an 'opt-in' as may take a back seat with conflicting priorities.</a:t>
            </a:r>
          </a:p>
          <a:p>
            <a:pPr lvl="1"/>
            <a:r>
              <a:rPr lang="en-GB" dirty="0"/>
              <a:t>More sessions with Educational Psychology to support bereavement - face-to-face training</a:t>
            </a:r>
          </a:p>
          <a:p>
            <a:pPr lvl="1"/>
            <a:endParaRPr lang="en-GB" dirty="0"/>
          </a:p>
        </p:txBody>
      </p:sp>
    </p:spTree>
    <p:extLst>
      <p:ext uri="{BB962C8B-B14F-4D97-AF65-F5344CB8AC3E}">
        <p14:creationId xmlns:p14="http://schemas.microsoft.com/office/powerpoint/2010/main" val="38031064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Reflective Questions</a:t>
            </a:r>
          </a:p>
        </p:txBody>
      </p:sp>
      <p:sp>
        <p:nvSpPr>
          <p:cNvPr id="3" name="Content Placeholder 2"/>
          <p:cNvSpPr>
            <a:spLocks noGrp="1"/>
          </p:cNvSpPr>
          <p:nvPr>
            <p:ph idx="1"/>
          </p:nvPr>
        </p:nvSpPr>
        <p:spPr/>
        <p:txBody>
          <a:bodyPr/>
          <a:lstStyle/>
          <a:p>
            <a:r>
              <a:rPr lang="en-GB" dirty="0"/>
              <a:t>Is this what you would expect to see? </a:t>
            </a:r>
          </a:p>
          <a:p>
            <a:r>
              <a:rPr lang="en-GB" dirty="0"/>
              <a:t>What would you like to see in the policy to support school staff with bereavement? </a:t>
            </a:r>
          </a:p>
          <a:p>
            <a:endParaRPr lang="en-GB" dirty="0"/>
          </a:p>
        </p:txBody>
      </p:sp>
    </p:spTree>
    <p:extLst>
      <p:ext uri="{BB962C8B-B14F-4D97-AF65-F5344CB8AC3E}">
        <p14:creationId xmlns:p14="http://schemas.microsoft.com/office/powerpoint/2010/main" val="42251392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Bereavement Working Group	</a:t>
            </a:r>
          </a:p>
        </p:txBody>
      </p:sp>
      <p:sp>
        <p:nvSpPr>
          <p:cNvPr id="3" name="Content Placeholder 2"/>
          <p:cNvSpPr>
            <a:spLocks noGrp="1"/>
          </p:cNvSpPr>
          <p:nvPr>
            <p:ph idx="1"/>
          </p:nvPr>
        </p:nvSpPr>
        <p:spPr/>
        <p:txBody>
          <a:bodyPr>
            <a:normAutofit lnSpcReduction="10000"/>
          </a:bodyPr>
          <a:lstStyle/>
          <a:p>
            <a:r>
              <a:rPr lang="en-GB" dirty="0"/>
              <a:t>Consisting of staff from EY, Primary, ASN and Secondary</a:t>
            </a:r>
          </a:p>
          <a:p>
            <a:r>
              <a:rPr lang="en-GB" dirty="0"/>
              <a:t>7 key gaps found</a:t>
            </a:r>
          </a:p>
          <a:p>
            <a:pPr lvl="1"/>
            <a:r>
              <a:rPr lang="en-GB" dirty="0"/>
              <a:t>Early Years</a:t>
            </a:r>
          </a:p>
          <a:p>
            <a:pPr lvl="1"/>
            <a:r>
              <a:rPr lang="en-GB" dirty="0"/>
              <a:t>ASN provisions</a:t>
            </a:r>
          </a:p>
          <a:p>
            <a:pPr lvl="1"/>
            <a:r>
              <a:rPr lang="en-GB" dirty="0"/>
              <a:t>Support for Parents</a:t>
            </a:r>
          </a:p>
          <a:p>
            <a:pPr lvl="1"/>
            <a:r>
              <a:rPr lang="en-GB" dirty="0"/>
              <a:t>Universal Training for all staff</a:t>
            </a:r>
          </a:p>
          <a:p>
            <a:pPr lvl="1"/>
            <a:r>
              <a:rPr lang="en-GB" dirty="0"/>
              <a:t>Universal curriculum offer for pupils</a:t>
            </a:r>
          </a:p>
          <a:p>
            <a:pPr lvl="1"/>
            <a:r>
              <a:rPr lang="en-GB" dirty="0"/>
              <a:t>Cultural Differences – accessibility </a:t>
            </a:r>
          </a:p>
          <a:p>
            <a:pPr lvl="1"/>
            <a:r>
              <a:rPr lang="en-GB" dirty="0"/>
              <a:t>LAAC/OOA pupils</a:t>
            </a:r>
          </a:p>
          <a:p>
            <a:pPr lvl="1"/>
            <a:endParaRPr lang="en-GB" dirty="0"/>
          </a:p>
        </p:txBody>
      </p:sp>
    </p:spTree>
    <p:extLst>
      <p:ext uri="{BB962C8B-B14F-4D97-AF65-F5344CB8AC3E}">
        <p14:creationId xmlns:p14="http://schemas.microsoft.com/office/powerpoint/2010/main" val="24644462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Thanks!	</a:t>
            </a:r>
          </a:p>
        </p:txBody>
      </p:sp>
      <p:sp>
        <p:nvSpPr>
          <p:cNvPr id="3" name="Content Placeholder 2"/>
          <p:cNvSpPr>
            <a:spLocks noGrp="1"/>
          </p:cNvSpPr>
          <p:nvPr>
            <p:ph idx="1"/>
          </p:nvPr>
        </p:nvSpPr>
        <p:spPr/>
        <p:txBody>
          <a:bodyPr/>
          <a:lstStyle/>
          <a:p>
            <a:endParaRPr lang="en-GB" dirty="0"/>
          </a:p>
        </p:txBody>
      </p:sp>
    </p:spTree>
    <p:extLst>
      <p:ext uri="{BB962C8B-B14F-4D97-AF65-F5344CB8AC3E}">
        <p14:creationId xmlns:p14="http://schemas.microsoft.com/office/powerpoint/2010/main" val="2724018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West Dunbartonshire	</a:t>
            </a:r>
          </a:p>
        </p:txBody>
      </p:sp>
      <p:sp>
        <p:nvSpPr>
          <p:cNvPr id="3" name="Content Placeholder 2"/>
          <p:cNvSpPr>
            <a:spLocks noGrp="1"/>
          </p:cNvSpPr>
          <p:nvPr>
            <p:ph idx="1"/>
          </p:nvPr>
        </p:nvSpPr>
        <p:spPr/>
        <p:txBody>
          <a:bodyPr>
            <a:normAutofit fontScale="92500" lnSpcReduction="20000"/>
          </a:bodyPr>
          <a:lstStyle/>
          <a:p>
            <a:r>
              <a:rPr lang="en-GB" dirty="0"/>
              <a:t>Bereavement Policy</a:t>
            </a:r>
          </a:p>
          <a:p>
            <a:pPr lvl="2"/>
            <a:r>
              <a:rPr lang="en-GB" dirty="0"/>
              <a:t>Motion at Council for ‘Universal Bereavement Support’</a:t>
            </a:r>
          </a:p>
          <a:p>
            <a:pPr lvl="2"/>
            <a:r>
              <a:rPr lang="en-GB" dirty="0"/>
              <a:t>“The current support that is in place varies significantly across schools in the area and is not holistic enough to fully support grieving children and young people throughout their school careers.”</a:t>
            </a:r>
          </a:p>
          <a:p>
            <a:pPr lvl="2"/>
            <a:endParaRPr lang="en-GB" dirty="0"/>
          </a:p>
          <a:p>
            <a:pPr lvl="2"/>
            <a:r>
              <a:rPr lang="en-GB" dirty="0"/>
              <a:t>“The motion is based on the National Childhood Bereavement Project's “Growing Up Grieving” report which was delivered by </a:t>
            </a:r>
            <a:r>
              <a:rPr lang="en-GB" dirty="0" err="1"/>
              <a:t>Includem</a:t>
            </a:r>
            <a:r>
              <a:rPr lang="en-GB" dirty="0"/>
              <a:t> which looks at this issue on a national level.</a:t>
            </a:r>
          </a:p>
          <a:p>
            <a:pPr lvl="2"/>
            <a:endParaRPr lang="en-GB" dirty="0"/>
          </a:p>
          <a:p>
            <a:pPr lvl="2"/>
            <a:r>
              <a:rPr lang="en-GB" dirty="0"/>
              <a:t>“Council requests the Chief Education Officer to address the lack of universality of bereavement support provided in schools across West Dunbartonshire through a bereavement policy that takes at a whole school approach to death, dying and bereavement to support all children and young people who are experiencing grief.”</a:t>
            </a:r>
          </a:p>
          <a:p>
            <a:pPr lvl="2"/>
            <a:endParaRPr lang="en-GB" dirty="0"/>
          </a:p>
        </p:txBody>
      </p:sp>
    </p:spTree>
    <p:extLst>
      <p:ext uri="{BB962C8B-B14F-4D97-AF65-F5344CB8AC3E}">
        <p14:creationId xmlns:p14="http://schemas.microsoft.com/office/powerpoint/2010/main" val="4646196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are we doing?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91061930"/>
              </p:ext>
            </p:extLst>
          </p:nvPr>
        </p:nvGraphicFramePr>
        <p:xfrm>
          <a:off x="1451579" y="2016126"/>
          <a:ext cx="6017873" cy="3813174"/>
        </p:xfrm>
        <a:graphic>
          <a:graphicData uri="http://schemas.openxmlformats.org/drawingml/2006/table">
            <a:tbl>
              <a:tblPr firstRow="1" firstCol="1" bandRow="1">
                <a:tableStyleId>{5C22544A-7EE6-4342-B048-85BDC9FD1C3A}</a:tableStyleId>
              </a:tblPr>
              <a:tblGrid>
                <a:gridCol w="2952238">
                  <a:extLst>
                    <a:ext uri="{9D8B030D-6E8A-4147-A177-3AD203B41FA5}">
                      <a16:colId xmlns:a16="http://schemas.microsoft.com/office/drawing/2014/main" val="3251506376"/>
                    </a:ext>
                  </a:extLst>
                </a:gridCol>
                <a:gridCol w="3065635">
                  <a:extLst>
                    <a:ext uri="{9D8B030D-6E8A-4147-A177-3AD203B41FA5}">
                      <a16:colId xmlns:a16="http://schemas.microsoft.com/office/drawing/2014/main" val="3205086231"/>
                    </a:ext>
                  </a:extLst>
                </a:gridCol>
              </a:tblGrid>
              <a:tr h="181579">
                <a:tc>
                  <a:txBody>
                    <a:bodyPr/>
                    <a:lstStyle/>
                    <a:p>
                      <a:pPr>
                        <a:lnSpc>
                          <a:spcPct val="107000"/>
                        </a:lnSpc>
                        <a:spcAft>
                          <a:spcPts val="0"/>
                        </a:spcAft>
                      </a:pPr>
                      <a:r>
                        <a:rPr lang="en-GB" sz="1000">
                          <a:effectLst/>
                        </a:rPr>
                        <a:t>Area</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7563" marR="57563" marT="0" marB="0"/>
                </a:tc>
                <a:tc>
                  <a:txBody>
                    <a:bodyPr/>
                    <a:lstStyle/>
                    <a:p>
                      <a:pPr>
                        <a:lnSpc>
                          <a:spcPct val="107000"/>
                        </a:lnSpc>
                        <a:spcAft>
                          <a:spcPts val="0"/>
                        </a:spcAft>
                      </a:pPr>
                      <a:r>
                        <a:rPr lang="en-GB" sz="1000">
                          <a:effectLst/>
                        </a:rPr>
                        <a:t>Action</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7563" marR="57563" marT="0" marB="0"/>
                </a:tc>
                <a:extLst>
                  <a:ext uri="{0D108BD9-81ED-4DB2-BD59-A6C34878D82A}">
                    <a16:rowId xmlns:a16="http://schemas.microsoft.com/office/drawing/2014/main" val="774900333"/>
                  </a:ext>
                </a:extLst>
              </a:tr>
              <a:tr h="1634218">
                <a:tc>
                  <a:txBody>
                    <a:bodyPr/>
                    <a:lstStyle/>
                    <a:p>
                      <a:pPr>
                        <a:lnSpc>
                          <a:spcPct val="107000"/>
                        </a:lnSpc>
                        <a:spcAft>
                          <a:spcPts val="0"/>
                        </a:spcAft>
                      </a:pPr>
                      <a:r>
                        <a:rPr lang="en-GB" sz="1000" dirty="0">
                          <a:effectLst/>
                        </a:rPr>
                        <a:t>Data gathering from:</a:t>
                      </a:r>
                      <a:endParaRPr lang="en-GB" sz="900" dirty="0">
                        <a:effectLst/>
                      </a:endParaRPr>
                    </a:p>
                    <a:p>
                      <a:pPr marL="342900" lvl="0" indent="-342900">
                        <a:lnSpc>
                          <a:spcPct val="107000"/>
                        </a:lnSpc>
                        <a:spcAft>
                          <a:spcPts val="0"/>
                        </a:spcAft>
                        <a:buFont typeface="+mj-lt"/>
                        <a:buAutoNum type="alphaLcParenR"/>
                      </a:pPr>
                      <a:r>
                        <a:rPr lang="en-GB" sz="1000" dirty="0">
                          <a:effectLst/>
                        </a:rPr>
                        <a:t>Trained companions</a:t>
                      </a:r>
                      <a:endParaRPr lang="en-GB" sz="900" dirty="0">
                        <a:effectLst/>
                      </a:endParaRPr>
                    </a:p>
                    <a:p>
                      <a:pPr marL="342900" lvl="0" indent="-342900">
                        <a:lnSpc>
                          <a:spcPct val="107000"/>
                        </a:lnSpc>
                        <a:spcAft>
                          <a:spcPts val="0"/>
                        </a:spcAft>
                        <a:buFont typeface="+mj-lt"/>
                        <a:buAutoNum type="alphaLcParenR"/>
                      </a:pPr>
                      <a:r>
                        <a:rPr lang="en-GB" sz="1000" dirty="0">
                          <a:effectLst/>
                        </a:rPr>
                        <a:t>Schools and early years centres</a:t>
                      </a:r>
                      <a:endParaRPr lang="en-GB" sz="900" dirty="0">
                        <a:effectLst/>
                      </a:endParaRPr>
                    </a:p>
                    <a:p>
                      <a:pPr marL="342900" lvl="0" indent="-342900">
                        <a:lnSpc>
                          <a:spcPct val="107000"/>
                        </a:lnSpc>
                        <a:spcAft>
                          <a:spcPts val="0"/>
                        </a:spcAft>
                        <a:buFont typeface="+mj-lt"/>
                        <a:buAutoNum type="alphaLcParenR"/>
                      </a:pPr>
                      <a:r>
                        <a:rPr lang="en-GB" sz="1000" dirty="0">
                          <a:effectLst/>
                        </a:rPr>
                        <a:t>Parents and carers</a:t>
                      </a:r>
                      <a:endParaRPr lang="en-GB" sz="900" dirty="0">
                        <a:effectLst/>
                      </a:endParaRPr>
                    </a:p>
                    <a:p>
                      <a:pPr marL="342900" lvl="0" indent="-342900">
                        <a:lnSpc>
                          <a:spcPct val="107000"/>
                        </a:lnSpc>
                        <a:spcAft>
                          <a:spcPts val="0"/>
                        </a:spcAft>
                        <a:buFont typeface="+mj-lt"/>
                        <a:buAutoNum type="alphaLcParenR"/>
                      </a:pPr>
                      <a:r>
                        <a:rPr lang="en-GB" sz="1000" dirty="0">
                          <a:effectLst/>
                        </a:rPr>
                        <a:t>CYP</a:t>
                      </a:r>
                    </a:p>
                    <a:p>
                      <a:pPr marL="342900" lvl="0" indent="-342900">
                        <a:lnSpc>
                          <a:spcPct val="107000"/>
                        </a:lnSpc>
                        <a:spcAft>
                          <a:spcPts val="0"/>
                        </a:spcAft>
                        <a:buFont typeface="+mj-lt"/>
                        <a:buAutoNum type="alphaLcParenR"/>
                      </a:pPr>
                      <a:r>
                        <a:rPr lang="en-GB" sz="1000" dirty="0">
                          <a:effectLst/>
                          <a:latin typeface="Calibri" panose="020F0502020204030204" pitchFamily="34" charset="0"/>
                          <a:ea typeface="Calibri" panose="020F0502020204030204" pitchFamily="34" charset="0"/>
                          <a:cs typeface="Times New Roman" panose="02020603050405020304" pitchFamily="18" charset="0"/>
                        </a:rPr>
                        <a:t>Out of Authority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7563" marR="57563" marT="0" marB="0"/>
                </a:tc>
                <a:tc>
                  <a:txBody>
                    <a:bodyPr/>
                    <a:lstStyle/>
                    <a:p>
                      <a:pPr>
                        <a:lnSpc>
                          <a:spcPct val="107000"/>
                        </a:lnSpc>
                        <a:spcAft>
                          <a:spcPts val="0"/>
                        </a:spcAft>
                      </a:pPr>
                      <a:r>
                        <a:rPr lang="en-GB" sz="1000" dirty="0">
                          <a:effectLst/>
                        </a:rPr>
                        <a:t> </a:t>
                      </a:r>
                      <a:endParaRPr lang="en-GB" sz="900" dirty="0">
                        <a:effectLst/>
                      </a:endParaRPr>
                    </a:p>
                    <a:p>
                      <a:pPr marL="342900" lvl="0" indent="-342900">
                        <a:lnSpc>
                          <a:spcPct val="107000"/>
                        </a:lnSpc>
                        <a:spcAft>
                          <a:spcPts val="0"/>
                        </a:spcAft>
                        <a:buFont typeface="+mj-lt"/>
                        <a:buAutoNum type="alphaLcParenR"/>
                      </a:pPr>
                      <a:r>
                        <a:rPr lang="en-GB" sz="1000" dirty="0">
                          <a:effectLst/>
                        </a:rPr>
                        <a:t>Focus groups</a:t>
                      </a:r>
                      <a:endParaRPr lang="en-GB" sz="900" dirty="0">
                        <a:effectLst/>
                      </a:endParaRPr>
                    </a:p>
                    <a:p>
                      <a:pPr marL="228600" indent="-228600">
                        <a:lnSpc>
                          <a:spcPct val="107000"/>
                        </a:lnSpc>
                        <a:spcAft>
                          <a:spcPts val="0"/>
                        </a:spcAft>
                        <a:buAutoNum type="alphaLcParenR" startAt="2"/>
                      </a:pPr>
                      <a:r>
                        <a:rPr lang="en-GB" sz="1000" dirty="0">
                          <a:effectLst/>
                        </a:rPr>
                        <a:t>   Questionnaire</a:t>
                      </a:r>
                      <a:endParaRPr lang="en-GB" sz="900" dirty="0">
                        <a:effectLst/>
                      </a:endParaRPr>
                    </a:p>
                    <a:p>
                      <a:pPr marL="228600" indent="-228600">
                        <a:lnSpc>
                          <a:spcPct val="107000"/>
                        </a:lnSpc>
                        <a:spcAft>
                          <a:spcPts val="0"/>
                        </a:spcAft>
                        <a:buAutoNum type="alphaLcParenR" startAt="2"/>
                      </a:pPr>
                      <a:r>
                        <a:rPr lang="en-GB" sz="1000" dirty="0">
                          <a:effectLst/>
                        </a:rPr>
                        <a:t>   Individual and small group</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7563" marR="57563" marT="0" marB="0"/>
                </a:tc>
                <a:extLst>
                  <a:ext uri="{0D108BD9-81ED-4DB2-BD59-A6C34878D82A}">
                    <a16:rowId xmlns:a16="http://schemas.microsoft.com/office/drawing/2014/main" val="2476595205"/>
                  </a:ext>
                </a:extLst>
              </a:tr>
              <a:tr h="907899">
                <a:tc>
                  <a:txBody>
                    <a:bodyPr/>
                    <a:lstStyle/>
                    <a:p>
                      <a:pPr>
                        <a:lnSpc>
                          <a:spcPct val="107000"/>
                        </a:lnSpc>
                        <a:spcAft>
                          <a:spcPts val="0"/>
                        </a:spcAft>
                      </a:pPr>
                      <a:r>
                        <a:rPr lang="en-GB" sz="1000" dirty="0">
                          <a:effectLst/>
                        </a:rPr>
                        <a:t>Staff training and development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7563" marR="57563" marT="0" marB="0"/>
                </a:tc>
                <a:tc>
                  <a:txBody>
                    <a:bodyPr/>
                    <a:lstStyle/>
                    <a:p>
                      <a:pPr>
                        <a:lnSpc>
                          <a:spcPct val="107000"/>
                        </a:lnSpc>
                        <a:spcAft>
                          <a:spcPts val="0"/>
                        </a:spcAft>
                      </a:pPr>
                      <a:r>
                        <a:rPr lang="en-GB" sz="1000">
                          <a:effectLst/>
                        </a:rPr>
                        <a:t>Options appraisal of current approaches and those being used by colleagues across West Partnership</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7563" marR="57563" marT="0" marB="0"/>
                </a:tc>
                <a:extLst>
                  <a:ext uri="{0D108BD9-81ED-4DB2-BD59-A6C34878D82A}">
                    <a16:rowId xmlns:a16="http://schemas.microsoft.com/office/drawing/2014/main" val="1000065083"/>
                  </a:ext>
                </a:extLst>
              </a:tr>
              <a:tr h="544739">
                <a:tc>
                  <a:txBody>
                    <a:bodyPr/>
                    <a:lstStyle/>
                    <a:p>
                      <a:pPr>
                        <a:lnSpc>
                          <a:spcPct val="107000"/>
                        </a:lnSpc>
                        <a:spcAft>
                          <a:spcPts val="0"/>
                        </a:spcAft>
                      </a:pPr>
                      <a:r>
                        <a:rPr lang="en-GB" sz="1000">
                          <a:effectLst/>
                        </a:rPr>
                        <a:t>Establish reference group to inform policy</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7563" marR="57563" marT="0" marB="0"/>
                </a:tc>
                <a:tc>
                  <a:txBody>
                    <a:bodyPr/>
                    <a:lstStyle/>
                    <a:p>
                      <a:pPr>
                        <a:lnSpc>
                          <a:spcPct val="107000"/>
                        </a:lnSpc>
                        <a:spcAft>
                          <a:spcPts val="0"/>
                        </a:spcAft>
                      </a:pPr>
                      <a:r>
                        <a:rPr lang="en-GB" sz="1000">
                          <a:effectLst/>
                        </a:rPr>
                        <a:t>Identify participants and agree terms of reference</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7563" marR="57563" marT="0" marB="0"/>
                </a:tc>
                <a:extLst>
                  <a:ext uri="{0D108BD9-81ED-4DB2-BD59-A6C34878D82A}">
                    <a16:rowId xmlns:a16="http://schemas.microsoft.com/office/drawing/2014/main" val="4220775375"/>
                  </a:ext>
                </a:extLst>
              </a:tr>
              <a:tr h="544739">
                <a:tc>
                  <a:txBody>
                    <a:bodyPr/>
                    <a:lstStyle/>
                    <a:p>
                      <a:pPr>
                        <a:lnSpc>
                          <a:spcPct val="107000"/>
                        </a:lnSpc>
                        <a:spcAft>
                          <a:spcPts val="0"/>
                        </a:spcAft>
                      </a:pPr>
                      <a:r>
                        <a:rPr lang="en-GB" sz="1000">
                          <a:effectLst/>
                        </a:rPr>
                        <a:t>Bereavement policy</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7563" marR="57563" marT="0" marB="0"/>
                </a:tc>
                <a:tc>
                  <a:txBody>
                    <a:bodyPr/>
                    <a:lstStyle/>
                    <a:p>
                      <a:pPr>
                        <a:lnSpc>
                          <a:spcPct val="107000"/>
                        </a:lnSpc>
                        <a:spcAft>
                          <a:spcPts val="0"/>
                        </a:spcAft>
                      </a:pPr>
                      <a:r>
                        <a:rPr lang="en-GB" sz="1000" dirty="0">
                          <a:effectLst/>
                        </a:rPr>
                        <a:t>Draft bereavement policy for consultation</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7563" marR="57563" marT="0" marB="0"/>
                </a:tc>
                <a:extLst>
                  <a:ext uri="{0D108BD9-81ED-4DB2-BD59-A6C34878D82A}">
                    <a16:rowId xmlns:a16="http://schemas.microsoft.com/office/drawing/2014/main" val="3639302370"/>
                  </a:ext>
                </a:extLst>
              </a:tr>
            </a:tbl>
          </a:graphicData>
        </a:graphic>
      </p:graphicFrame>
    </p:spTree>
    <p:extLst>
      <p:ext uri="{BB962C8B-B14F-4D97-AF65-F5344CB8AC3E}">
        <p14:creationId xmlns:p14="http://schemas.microsoft.com/office/powerpoint/2010/main" val="1891116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Survey/Focus Group</a:t>
            </a:r>
          </a:p>
        </p:txBody>
      </p:sp>
      <p:sp>
        <p:nvSpPr>
          <p:cNvPr id="3" name="Content Placeholder 2"/>
          <p:cNvSpPr>
            <a:spLocks noGrp="1"/>
          </p:cNvSpPr>
          <p:nvPr>
            <p:ph idx="1"/>
          </p:nvPr>
        </p:nvSpPr>
        <p:spPr/>
        <p:txBody>
          <a:bodyPr/>
          <a:lstStyle/>
          <a:p>
            <a:r>
              <a:rPr lang="en-GB" dirty="0"/>
              <a:t>All schools and Seasons for Growth Companions in WDC (plus focus group with 20 Seasons for Growth Companions at reconnector)</a:t>
            </a:r>
          </a:p>
          <a:p>
            <a:r>
              <a:rPr lang="en-GB" dirty="0"/>
              <a:t>Responses from 30 schools</a:t>
            </a:r>
          </a:p>
          <a:p>
            <a:r>
              <a:rPr lang="en-GB" dirty="0"/>
              <a:t>Split into Support for Young People, Parents and School Staff</a:t>
            </a:r>
          </a:p>
        </p:txBody>
      </p:sp>
    </p:spTree>
    <p:extLst>
      <p:ext uri="{BB962C8B-B14F-4D97-AF65-F5344CB8AC3E}">
        <p14:creationId xmlns:p14="http://schemas.microsoft.com/office/powerpoint/2010/main" val="32785047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Young People </a:t>
            </a:r>
          </a:p>
        </p:txBody>
      </p:sp>
      <p:pic>
        <p:nvPicPr>
          <p:cNvPr id="12" name="Content Placeholder 1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51579" y="1853754"/>
            <a:ext cx="7420959" cy="4084935"/>
          </a:xfrm>
        </p:spPr>
      </p:pic>
    </p:spTree>
    <p:extLst>
      <p:ext uri="{BB962C8B-B14F-4D97-AF65-F5344CB8AC3E}">
        <p14:creationId xmlns:p14="http://schemas.microsoft.com/office/powerpoint/2010/main" val="11248782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Young People	</a:t>
            </a:r>
          </a:p>
        </p:txBody>
      </p:sp>
      <p:sp>
        <p:nvSpPr>
          <p:cNvPr id="3" name="Content Placeholder 2"/>
          <p:cNvSpPr>
            <a:spLocks noGrp="1"/>
          </p:cNvSpPr>
          <p:nvPr>
            <p:ph idx="1"/>
          </p:nvPr>
        </p:nvSpPr>
        <p:spPr/>
        <p:txBody>
          <a:bodyPr/>
          <a:lstStyle/>
          <a:p>
            <a:r>
              <a:rPr lang="en-GB" dirty="0"/>
              <a:t>Average 7.6 out of 10</a:t>
            </a:r>
          </a:p>
          <a:p>
            <a:r>
              <a:rPr lang="en-GB" dirty="0"/>
              <a:t>Any other supports not currently on offer, or do more of? 	</a:t>
            </a:r>
          </a:p>
          <a:p>
            <a:pPr lvl="1"/>
            <a:r>
              <a:rPr lang="en-GB" dirty="0"/>
              <a:t>More knowledge of what is on offer in authority at the moment</a:t>
            </a:r>
          </a:p>
          <a:p>
            <a:pPr lvl="1"/>
            <a:r>
              <a:rPr lang="en-GB" dirty="0"/>
              <a:t>Support/Counselling outside of school</a:t>
            </a:r>
          </a:p>
          <a:p>
            <a:pPr lvl="1"/>
            <a:r>
              <a:rPr lang="en-GB" dirty="0"/>
              <a:t>More staff trained in S4G/ ability to free up staff to deliver</a:t>
            </a:r>
          </a:p>
          <a:p>
            <a:pPr lvl="1"/>
            <a:r>
              <a:rPr lang="en-GB" dirty="0"/>
              <a:t>Part of Universal Curriculum to all pupils</a:t>
            </a:r>
          </a:p>
          <a:p>
            <a:pPr lvl="1"/>
            <a:r>
              <a:rPr lang="en-GB" dirty="0"/>
              <a:t>More input, support and advice from Ed Psych</a:t>
            </a:r>
          </a:p>
          <a:p>
            <a:pPr lvl="1"/>
            <a:endParaRPr lang="en-GB" dirty="0"/>
          </a:p>
        </p:txBody>
      </p:sp>
    </p:spTree>
    <p:extLst>
      <p:ext uri="{BB962C8B-B14F-4D97-AF65-F5344CB8AC3E}">
        <p14:creationId xmlns:p14="http://schemas.microsoft.com/office/powerpoint/2010/main" val="2864461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Reflective Questions	</a:t>
            </a:r>
          </a:p>
        </p:txBody>
      </p:sp>
      <p:sp>
        <p:nvSpPr>
          <p:cNvPr id="3" name="Content Placeholder 2"/>
          <p:cNvSpPr>
            <a:spLocks noGrp="1"/>
          </p:cNvSpPr>
          <p:nvPr>
            <p:ph idx="1"/>
          </p:nvPr>
        </p:nvSpPr>
        <p:spPr/>
        <p:txBody>
          <a:bodyPr/>
          <a:lstStyle/>
          <a:p>
            <a:r>
              <a:rPr lang="en-GB" dirty="0"/>
              <a:t>Is this what you would expect to see? </a:t>
            </a:r>
          </a:p>
          <a:p>
            <a:r>
              <a:rPr lang="en-GB" dirty="0"/>
              <a:t>What would you like to see in the policy to support all young people with bereavement? Particularly in your sector </a:t>
            </a:r>
          </a:p>
        </p:txBody>
      </p:sp>
    </p:spTree>
    <p:extLst>
      <p:ext uri="{BB962C8B-B14F-4D97-AF65-F5344CB8AC3E}">
        <p14:creationId xmlns:p14="http://schemas.microsoft.com/office/powerpoint/2010/main" val="6844964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Parents </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51579" y="1853754"/>
            <a:ext cx="7867928" cy="4146995"/>
          </a:xfrm>
        </p:spPr>
      </p:pic>
    </p:spTree>
    <p:extLst>
      <p:ext uri="{BB962C8B-B14F-4D97-AF65-F5344CB8AC3E}">
        <p14:creationId xmlns:p14="http://schemas.microsoft.com/office/powerpoint/2010/main" val="5834214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paRENTS</a:t>
            </a:r>
            <a:endParaRPr lang="en-GB" dirty="0"/>
          </a:p>
        </p:txBody>
      </p:sp>
      <p:sp>
        <p:nvSpPr>
          <p:cNvPr id="3" name="Content Placeholder 2"/>
          <p:cNvSpPr>
            <a:spLocks noGrp="1"/>
          </p:cNvSpPr>
          <p:nvPr>
            <p:ph idx="1"/>
          </p:nvPr>
        </p:nvSpPr>
        <p:spPr/>
        <p:txBody>
          <a:bodyPr/>
          <a:lstStyle/>
          <a:p>
            <a:r>
              <a:rPr lang="en-GB" dirty="0"/>
              <a:t>Average 5.13 out of 10</a:t>
            </a:r>
          </a:p>
          <a:p>
            <a:r>
              <a:rPr lang="en-GB" dirty="0"/>
              <a:t>Any other supports not currently on offer, or do more of? 	</a:t>
            </a:r>
          </a:p>
          <a:p>
            <a:pPr lvl="1"/>
            <a:r>
              <a:rPr lang="en-GB" dirty="0"/>
              <a:t>Parents unaware of supports</a:t>
            </a:r>
          </a:p>
          <a:p>
            <a:pPr lvl="1"/>
            <a:r>
              <a:rPr lang="en-GB" dirty="0"/>
              <a:t>Policy clearly signposting parents to supports</a:t>
            </a:r>
          </a:p>
          <a:p>
            <a:pPr lvl="1"/>
            <a:r>
              <a:rPr lang="en-GB" dirty="0"/>
              <a:t>More Seasons for Growth opportunities for Adults/Parents</a:t>
            </a:r>
          </a:p>
          <a:p>
            <a:pPr lvl="1"/>
            <a:r>
              <a:rPr lang="en-GB" dirty="0"/>
              <a:t>Group opportunities to meet with other parents affected by grief to develop strategies.</a:t>
            </a:r>
          </a:p>
          <a:p>
            <a:pPr marL="457200" lvl="1" indent="0">
              <a:buNone/>
            </a:pPr>
            <a:endParaRPr lang="en-GB" dirty="0"/>
          </a:p>
          <a:p>
            <a:endParaRPr lang="en-GB" dirty="0"/>
          </a:p>
        </p:txBody>
      </p:sp>
    </p:spTree>
    <p:extLst>
      <p:ext uri="{BB962C8B-B14F-4D97-AF65-F5344CB8AC3E}">
        <p14:creationId xmlns:p14="http://schemas.microsoft.com/office/powerpoint/2010/main" val="434228686"/>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TM10001114[[fn=Gallery]]</Template>
  <TotalTime>153</TotalTime>
  <Words>575</Words>
  <Application>Microsoft Office PowerPoint</Application>
  <PresentationFormat>Widescreen</PresentationFormat>
  <Paragraphs>77</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Aptos</vt:lpstr>
      <vt:lpstr>Arial</vt:lpstr>
      <vt:lpstr>Calibri</vt:lpstr>
      <vt:lpstr>Gill Sans MT</vt:lpstr>
      <vt:lpstr>Gallery</vt:lpstr>
      <vt:lpstr>Bereavement </vt:lpstr>
      <vt:lpstr>West Dunbartonshire </vt:lpstr>
      <vt:lpstr>What are we doing?</vt:lpstr>
      <vt:lpstr>Survey/Focus Group</vt:lpstr>
      <vt:lpstr>Young People </vt:lpstr>
      <vt:lpstr>Young People </vt:lpstr>
      <vt:lpstr>Reflective Questions </vt:lpstr>
      <vt:lpstr>Parents </vt:lpstr>
      <vt:lpstr>paRENTS</vt:lpstr>
      <vt:lpstr>Reflective Questions</vt:lpstr>
      <vt:lpstr>School staff/ELCC Staff</vt:lpstr>
      <vt:lpstr>School staff </vt:lpstr>
      <vt:lpstr>Reflective Questions</vt:lpstr>
      <vt:lpstr>Bereavement Working Group </vt:lpstr>
      <vt:lpstr>Thanks!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Bereavement</dc:title>
  <dc:creator>Iain Walker</dc:creator>
  <cp:lastModifiedBy>Scott Chalmers</cp:lastModifiedBy>
  <cp:revision>11</cp:revision>
  <dcterms:created xsi:type="dcterms:W3CDTF">2023-09-04T10:00:56Z</dcterms:created>
  <dcterms:modified xsi:type="dcterms:W3CDTF">2026-08-13T15:10:32Z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d63e432-7a5b-4534-ada9-2e736aca8ba4_Enabled">
    <vt:lpwstr>true</vt:lpwstr>
  </property>
  <property fmtid="{D5CDD505-2E9C-101B-9397-08002B2CF9AE}" pid="3" name="MSIP_Label_ed63e432-7a5b-4534-ada9-2e736aca8ba4_SetDate">
    <vt:lpwstr>2026-08-13T15:09:38Z</vt:lpwstr>
  </property>
  <property fmtid="{D5CDD505-2E9C-101B-9397-08002B2CF9AE}" pid="4" name="MSIP_Label_ed63e432-7a5b-4534-ada9-2e736aca8ba4_Method">
    <vt:lpwstr>Privileged</vt:lpwstr>
  </property>
  <property fmtid="{D5CDD505-2E9C-101B-9397-08002B2CF9AE}" pid="5" name="MSIP_Label_ed63e432-7a5b-4534-ada9-2e736aca8ba4_Name">
    <vt:lpwstr>Official</vt:lpwstr>
  </property>
  <property fmtid="{D5CDD505-2E9C-101B-9397-08002B2CF9AE}" pid="6" name="MSIP_Label_ed63e432-7a5b-4534-ada9-2e736aca8ba4_SiteId">
    <vt:lpwstr>5eee4d58-f197-4ad7-9e39-ebd0d2463660</vt:lpwstr>
  </property>
  <property fmtid="{D5CDD505-2E9C-101B-9397-08002B2CF9AE}" pid="7" name="MSIP_Label_ed63e432-7a5b-4534-ada9-2e736aca8ba4_ActionId">
    <vt:lpwstr>89e897cb-3682-4769-accc-a35244bfce6e</vt:lpwstr>
  </property>
  <property fmtid="{D5CDD505-2E9C-101B-9397-08002B2CF9AE}" pid="8" name="MSIP_Label_ed63e432-7a5b-4534-ada9-2e736aca8ba4_ContentBits">
    <vt:lpwstr>1</vt:lpwstr>
  </property>
  <property fmtid="{D5CDD505-2E9C-101B-9397-08002B2CF9AE}" pid="9" name="MSIP_Label_ed63e432-7a5b-4534-ada9-2e736aca8ba4_Tag">
    <vt:lpwstr>10, 0, 1, 1</vt:lpwstr>
  </property>
  <property fmtid="{D5CDD505-2E9C-101B-9397-08002B2CF9AE}" pid="10" name="ClassificationContentMarkingHeaderLocations">
    <vt:lpwstr>Gallery:11</vt:lpwstr>
  </property>
  <property fmtid="{D5CDD505-2E9C-101B-9397-08002B2CF9AE}" pid="11" name="ClassificationContentMarkingHeaderText">
    <vt:lpwstr>Classification : Official</vt:lpwstr>
  </property>
</Properties>
</file>