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3.xml" ContentType="application/vnd.openxmlformats-officedocument.drawingml.diagramData+xml"/>
  <Override PartName="/ppt/diagrams/data2.xml" ContentType="application/vnd.openxmlformats-officedocument.drawingml.diagramData+xml"/>
  <Override PartName="/ppt/diagrams/data4.xml" ContentType="application/vnd.openxmlformats-officedocument.drawingml.diagramData+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diagrams/colors3.xml" ContentType="application/vnd.openxmlformats-officedocument.drawingml.diagramColors+xml"/>
  <Override PartName="/ppt/diagrams/drawing3.xml" ContentType="application/vnd.ms-office.drawingml.diagramDrawing+xml"/>
  <Override PartName="/ppt/theme/theme1.xml" ContentType="application/vnd.openxmlformats-officedocument.theme+xml"/>
  <Override PartName="/ppt/diagrams/layout4.xml" ContentType="application/vnd.openxmlformats-officedocument.drawingml.diagramLayout+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diagrams/layout3.xml" ContentType="application/vnd.openxmlformats-officedocument.drawingml.diagramLayout+xml"/>
  <Override PartName="/ppt/diagrams/colors4.xml" ContentType="application/vnd.openxmlformats-officedocument.drawingml.diagramColors+xml"/>
  <Override PartName="/ppt/diagrams/drawing4.xml" ContentType="application/vnd.ms-office.drawingml.diagramDrawing+xml"/>
  <Override PartName="/ppt/diagrams/quickStyle3.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3" r:id="rId2"/>
    <p:sldId id="262" r:id="rId3"/>
    <p:sldId id="257" r:id="rId4"/>
    <p:sldId id="256" r:id="rId5"/>
    <p:sldId id="258" r:id="rId6"/>
    <p:sldId id="261" r:id="rId7"/>
    <p:sldId id="264" r:id="rId8"/>
    <p:sldId id="265" r:id="rId9"/>
    <p:sldId id="352" r:id="rId10"/>
    <p:sldId id="351" r:id="rId11"/>
    <p:sldId id="277" r:id="rId12"/>
    <p:sldId id="345" r:id="rId13"/>
    <p:sldId id="347" r:id="rId14"/>
    <p:sldId id="34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EE9"/>
    <a:srgbClr val="C0549C"/>
    <a:srgbClr val="FFFFCC"/>
    <a:srgbClr val="C86AA8"/>
    <a:srgbClr val="8B75B5"/>
    <a:srgbClr val="775CA8"/>
    <a:srgbClr val="8F79B7"/>
    <a:srgbClr val="FFCF01"/>
    <a:srgbClr val="E395DA"/>
    <a:srgbClr val="0E28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676" autoAdjust="0"/>
  </p:normalViewPr>
  <p:slideViewPr>
    <p:cSldViewPr snapToGrid="0">
      <p:cViewPr>
        <p:scale>
          <a:sx n="64" d="100"/>
          <a:sy n="64" d="100"/>
        </p:scale>
        <p:origin x="748" y="-16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189769-6A76-4326-A66A-DBA6B76406C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E6A4323-204A-43EC-9FAD-0BE9BFEBF36E}">
      <dgm:prSet/>
      <dgm:spPr/>
      <dgm:t>
        <a:bodyPr/>
        <a:lstStyle/>
        <a:p>
          <a:r>
            <a:rPr lang="en-GB" dirty="0"/>
            <a:t>East Renfrewshire Context  </a:t>
          </a:r>
          <a:endParaRPr lang="en-US" dirty="0"/>
        </a:p>
      </dgm:t>
    </dgm:pt>
    <dgm:pt modelId="{C02A011A-6E5C-4AE7-B4C0-53BBF99AD9AC}" type="parTrans" cxnId="{DEF609FC-52F2-400E-B6BE-65A0CD74F126}">
      <dgm:prSet/>
      <dgm:spPr/>
      <dgm:t>
        <a:bodyPr/>
        <a:lstStyle/>
        <a:p>
          <a:endParaRPr lang="en-US"/>
        </a:p>
      </dgm:t>
    </dgm:pt>
    <dgm:pt modelId="{C56EA06E-382E-4F38-95A7-0F8079CE9A14}" type="sibTrans" cxnId="{DEF609FC-52F2-400E-B6BE-65A0CD74F126}">
      <dgm:prSet/>
      <dgm:spPr/>
      <dgm:t>
        <a:bodyPr/>
        <a:lstStyle/>
        <a:p>
          <a:endParaRPr lang="en-US"/>
        </a:p>
      </dgm:t>
    </dgm:pt>
    <dgm:pt modelId="{FA6CC204-B23C-45DD-A8D9-D9EFE76AB4BF}">
      <dgm:prSet/>
      <dgm:spPr/>
      <dgm:t>
        <a:bodyPr/>
        <a:lstStyle/>
        <a:p>
          <a:r>
            <a:rPr lang="en-GB" dirty="0"/>
            <a:t>Inverclyde Context </a:t>
          </a:r>
          <a:endParaRPr lang="en-US" dirty="0"/>
        </a:p>
      </dgm:t>
    </dgm:pt>
    <dgm:pt modelId="{EB93E5D1-4B0B-469A-8B2C-F7ED46976ED6}" type="parTrans" cxnId="{A6F17D6F-29A0-4751-BC7F-B66F39BBD613}">
      <dgm:prSet/>
      <dgm:spPr/>
      <dgm:t>
        <a:bodyPr/>
        <a:lstStyle/>
        <a:p>
          <a:endParaRPr lang="en-US"/>
        </a:p>
      </dgm:t>
    </dgm:pt>
    <dgm:pt modelId="{30B4A1D0-CEE3-410D-B7D6-B1302FCA3FA7}" type="sibTrans" cxnId="{A6F17D6F-29A0-4751-BC7F-B66F39BBD613}">
      <dgm:prSet/>
      <dgm:spPr/>
      <dgm:t>
        <a:bodyPr/>
        <a:lstStyle/>
        <a:p>
          <a:endParaRPr lang="en-US"/>
        </a:p>
      </dgm:t>
    </dgm:pt>
    <dgm:pt modelId="{E5AC2A26-37FA-4591-9A81-B34BDC4D0197}">
      <dgm:prSet/>
      <dgm:spPr/>
      <dgm:t>
        <a:bodyPr/>
        <a:lstStyle/>
        <a:p>
          <a:r>
            <a:rPr lang="en-GB" dirty="0"/>
            <a:t>Q/A – Question Formulation</a:t>
          </a:r>
          <a:endParaRPr lang="en-US" dirty="0"/>
        </a:p>
      </dgm:t>
    </dgm:pt>
    <dgm:pt modelId="{EEC4359D-D41B-4025-90BF-18C2EDA564FD}" type="parTrans" cxnId="{D83999C9-63BD-433E-BB8A-2CAB084BF845}">
      <dgm:prSet/>
      <dgm:spPr/>
      <dgm:t>
        <a:bodyPr/>
        <a:lstStyle/>
        <a:p>
          <a:endParaRPr lang="en-US"/>
        </a:p>
      </dgm:t>
    </dgm:pt>
    <dgm:pt modelId="{0CE07104-C624-4734-B361-D19AA8A779AA}" type="sibTrans" cxnId="{D83999C9-63BD-433E-BB8A-2CAB084BF845}">
      <dgm:prSet/>
      <dgm:spPr/>
      <dgm:t>
        <a:bodyPr/>
        <a:lstStyle/>
        <a:p>
          <a:endParaRPr lang="en-US"/>
        </a:p>
      </dgm:t>
    </dgm:pt>
    <dgm:pt modelId="{DBD0CE98-A1DE-4176-BF55-4B5940764CE3}" type="pres">
      <dgm:prSet presAssocID="{5E189769-6A76-4326-A66A-DBA6B76406CD}" presName="outerComposite" presStyleCnt="0">
        <dgm:presLayoutVars>
          <dgm:chMax val="5"/>
          <dgm:dir/>
          <dgm:resizeHandles val="exact"/>
        </dgm:presLayoutVars>
      </dgm:prSet>
      <dgm:spPr/>
    </dgm:pt>
    <dgm:pt modelId="{8EE2324F-35D5-48FD-B41D-1C2A49464439}" type="pres">
      <dgm:prSet presAssocID="{5E189769-6A76-4326-A66A-DBA6B76406CD}" presName="dummyMaxCanvas" presStyleCnt="0">
        <dgm:presLayoutVars/>
      </dgm:prSet>
      <dgm:spPr/>
    </dgm:pt>
    <dgm:pt modelId="{ED1F5C4E-DA65-49C0-B3E6-FAB80073EBD4}" type="pres">
      <dgm:prSet presAssocID="{5E189769-6A76-4326-A66A-DBA6B76406CD}" presName="ThreeNodes_1" presStyleLbl="node1" presStyleIdx="0" presStyleCnt="3">
        <dgm:presLayoutVars>
          <dgm:bulletEnabled val="1"/>
        </dgm:presLayoutVars>
      </dgm:prSet>
      <dgm:spPr/>
    </dgm:pt>
    <dgm:pt modelId="{23319810-595F-4D45-B3F3-289D27821C93}" type="pres">
      <dgm:prSet presAssocID="{5E189769-6A76-4326-A66A-DBA6B76406CD}" presName="ThreeNodes_2" presStyleLbl="node1" presStyleIdx="1" presStyleCnt="3">
        <dgm:presLayoutVars>
          <dgm:bulletEnabled val="1"/>
        </dgm:presLayoutVars>
      </dgm:prSet>
      <dgm:spPr/>
    </dgm:pt>
    <dgm:pt modelId="{6D9DF7BA-8E16-4E43-A992-51E8773C2788}" type="pres">
      <dgm:prSet presAssocID="{5E189769-6A76-4326-A66A-DBA6B76406CD}" presName="ThreeNodes_3" presStyleLbl="node1" presStyleIdx="2" presStyleCnt="3">
        <dgm:presLayoutVars>
          <dgm:bulletEnabled val="1"/>
        </dgm:presLayoutVars>
      </dgm:prSet>
      <dgm:spPr/>
    </dgm:pt>
    <dgm:pt modelId="{CA44199C-71F4-451A-B49D-39DBD5BB6976}" type="pres">
      <dgm:prSet presAssocID="{5E189769-6A76-4326-A66A-DBA6B76406CD}" presName="ThreeConn_1-2" presStyleLbl="fgAccFollowNode1" presStyleIdx="0" presStyleCnt="2">
        <dgm:presLayoutVars>
          <dgm:bulletEnabled val="1"/>
        </dgm:presLayoutVars>
      </dgm:prSet>
      <dgm:spPr/>
    </dgm:pt>
    <dgm:pt modelId="{B8A20969-A02B-4843-8196-582279A3A8BE}" type="pres">
      <dgm:prSet presAssocID="{5E189769-6A76-4326-A66A-DBA6B76406CD}" presName="ThreeConn_2-3" presStyleLbl="fgAccFollowNode1" presStyleIdx="1" presStyleCnt="2">
        <dgm:presLayoutVars>
          <dgm:bulletEnabled val="1"/>
        </dgm:presLayoutVars>
      </dgm:prSet>
      <dgm:spPr/>
    </dgm:pt>
    <dgm:pt modelId="{64265617-8DCC-4431-8A1F-AAC074B86C5F}" type="pres">
      <dgm:prSet presAssocID="{5E189769-6A76-4326-A66A-DBA6B76406CD}" presName="ThreeNodes_1_text" presStyleLbl="node1" presStyleIdx="2" presStyleCnt="3">
        <dgm:presLayoutVars>
          <dgm:bulletEnabled val="1"/>
        </dgm:presLayoutVars>
      </dgm:prSet>
      <dgm:spPr/>
    </dgm:pt>
    <dgm:pt modelId="{520720F0-EA6C-496D-9595-6770771ADB84}" type="pres">
      <dgm:prSet presAssocID="{5E189769-6A76-4326-A66A-DBA6B76406CD}" presName="ThreeNodes_2_text" presStyleLbl="node1" presStyleIdx="2" presStyleCnt="3">
        <dgm:presLayoutVars>
          <dgm:bulletEnabled val="1"/>
        </dgm:presLayoutVars>
      </dgm:prSet>
      <dgm:spPr/>
    </dgm:pt>
    <dgm:pt modelId="{BBC63F20-C679-4179-80AE-29EF6EC13A58}" type="pres">
      <dgm:prSet presAssocID="{5E189769-6A76-4326-A66A-DBA6B76406CD}" presName="ThreeNodes_3_text" presStyleLbl="node1" presStyleIdx="2" presStyleCnt="3">
        <dgm:presLayoutVars>
          <dgm:bulletEnabled val="1"/>
        </dgm:presLayoutVars>
      </dgm:prSet>
      <dgm:spPr/>
    </dgm:pt>
  </dgm:ptLst>
  <dgm:cxnLst>
    <dgm:cxn modelId="{43310717-9B5F-4B8B-BC17-BFFAD9704E5D}" type="presOf" srcId="{E5AC2A26-37FA-4591-9A81-B34BDC4D0197}" destId="{BBC63F20-C679-4179-80AE-29EF6EC13A58}" srcOrd="1" destOrd="0" presId="urn:microsoft.com/office/officeart/2005/8/layout/vProcess5"/>
    <dgm:cxn modelId="{14B98D1B-0A9E-4912-A35F-2989FF036E9C}" type="presOf" srcId="{FA6CC204-B23C-45DD-A8D9-D9EFE76AB4BF}" destId="{520720F0-EA6C-496D-9595-6770771ADB84}" srcOrd="1" destOrd="0" presId="urn:microsoft.com/office/officeart/2005/8/layout/vProcess5"/>
    <dgm:cxn modelId="{B5A7BC61-338E-44E5-BD52-D5DA37D71C84}" type="presOf" srcId="{6E6A4323-204A-43EC-9FAD-0BE9BFEBF36E}" destId="{ED1F5C4E-DA65-49C0-B3E6-FAB80073EBD4}" srcOrd="0" destOrd="0" presId="urn:microsoft.com/office/officeart/2005/8/layout/vProcess5"/>
    <dgm:cxn modelId="{A924F56E-8719-4F00-8A78-22C4463D70BA}" type="presOf" srcId="{5E189769-6A76-4326-A66A-DBA6B76406CD}" destId="{DBD0CE98-A1DE-4176-BF55-4B5940764CE3}" srcOrd="0" destOrd="0" presId="urn:microsoft.com/office/officeart/2005/8/layout/vProcess5"/>
    <dgm:cxn modelId="{A6F17D6F-29A0-4751-BC7F-B66F39BBD613}" srcId="{5E189769-6A76-4326-A66A-DBA6B76406CD}" destId="{FA6CC204-B23C-45DD-A8D9-D9EFE76AB4BF}" srcOrd="1" destOrd="0" parTransId="{EB93E5D1-4B0B-469A-8B2C-F7ED46976ED6}" sibTransId="{30B4A1D0-CEE3-410D-B7D6-B1302FCA3FA7}"/>
    <dgm:cxn modelId="{44D56A8F-14F7-4562-9E06-1CCEF38F39F1}" type="presOf" srcId="{30B4A1D0-CEE3-410D-B7D6-B1302FCA3FA7}" destId="{B8A20969-A02B-4843-8196-582279A3A8BE}" srcOrd="0" destOrd="0" presId="urn:microsoft.com/office/officeart/2005/8/layout/vProcess5"/>
    <dgm:cxn modelId="{313FA4C5-4939-44DD-B341-8C149FA22588}" type="presOf" srcId="{C56EA06E-382E-4F38-95A7-0F8079CE9A14}" destId="{CA44199C-71F4-451A-B49D-39DBD5BB6976}" srcOrd="0" destOrd="0" presId="urn:microsoft.com/office/officeart/2005/8/layout/vProcess5"/>
    <dgm:cxn modelId="{D31182C9-2408-43DC-A315-2035CDD6AAE7}" type="presOf" srcId="{6E6A4323-204A-43EC-9FAD-0BE9BFEBF36E}" destId="{64265617-8DCC-4431-8A1F-AAC074B86C5F}" srcOrd="1" destOrd="0" presId="urn:microsoft.com/office/officeart/2005/8/layout/vProcess5"/>
    <dgm:cxn modelId="{D83999C9-63BD-433E-BB8A-2CAB084BF845}" srcId="{5E189769-6A76-4326-A66A-DBA6B76406CD}" destId="{E5AC2A26-37FA-4591-9A81-B34BDC4D0197}" srcOrd="2" destOrd="0" parTransId="{EEC4359D-D41B-4025-90BF-18C2EDA564FD}" sibTransId="{0CE07104-C624-4734-B361-D19AA8A779AA}"/>
    <dgm:cxn modelId="{66ACF1E0-3685-4F5F-B7D4-2C750C0BF5D7}" type="presOf" srcId="{FA6CC204-B23C-45DD-A8D9-D9EFE76AB4BF}" destId="{23319810-595F-4D45-B3F3-289D27821C93}" srcOrd="0" destOrd="0" presId="urn:microsoft.com/office/officeart/2005/8/layout/vProcess5"/>
    <dgm:cxn modelId="{BBFCE6F8-8992-4F93-A9D7-33F54CFD14E1}" type="presOf" srcId="{E5AC2A26-37FA-4591-9A81-B34BDC4D0197}" destId="{6D9DF7BA-8E16-4E43-A992-51E8773C2788}" srcOrd="0" destOrd="0" presId="urn:microsoft.com/office/officeart/2005/8/layout/vProcess5"/>
    <dgm:cxn modelId="{DEF609FC-52F2-400E-B6BE-65A0CD74F126}" srcId="{5E189769-6A76-4326-A66A-DBA6B76406CD}" destId="{6E6A4323-204A-43EC-9FAD-0BE9BFEBF36E}" srcOrd="0" destOrd="0" parTransId="{C02A011A-6E5C-4AE7-B4C0-53BBF99AD9AC}" sibTransId="{C56EA06E-382E-4F38-95A7-0F8079CE9A14}"/>
    <dgm:cxn modelId="{31563D15-EB9A-4D24-8B3A-FBF96153B79A}" type="presParOf" srcId="{DBD0CE98-A1DE-4176-BF55-4B5940764CE3}" destId="{8EE2324F-35D5-48FD-B41D-1C2A49464439}" srcOrd="0" destOrd="0" presId="urn:microsoft.com/office/officeart/2005/8/layout/vProcess5"/>
    <dgm:cxn modelId="{8CA4A04D-9D5B-40C1-8889-C1AA5AD08A10}" type="presParOf" srcId="{DBD0CE98-A1DE-4176-BF55-4B5940764CE3}" destId="{ED1F5C4E-DA65-49C0-B3E6-FAB80073EBD4}" srcOrd="1" destOrd="0" presId="urn:microsoft.com/office/officeart/2005/8/layout/vProcess5"/>
    <dgm:cxn modelId="{BA0E7FB9-F9D6-4698-965B-5F3E05E0929E}" type="presParOf" srcId="{DBD0CE98-A1DE-4176-BF55-4B5940764CE3}" destId="{23319810-595F-4D45-B3F3-289D27821C93}" srcOrd="2" destOrd="0" presId="urn:microsoft.com/office/officeart/2005/8/layout/vProcess5"/>
    <dgm:cxn modelId="{03E174A2-AC33-4668-9813-2FFD42CC7BC1}" type="presParOf" srcId="{DBD0CE98-A1DE-4176-BF55-4B5940764CE3}" destId="{6D9DF7BA-8E16-4E43-A992-51E8773C2788}" srcOrd="3" destOrd="0" presId="urn:microsoft.com/office/officeart/2005/8/layout/vProcess5"/>
    <dgm:cxn modelId="{5BB9EFEC-143F-46B2-A21B-EEC14D340A7D}" type="presParOf" srcId="{DBD0CE98-A1DE-4176-BF55-4B5940764CE3}" destId="{CA44199C-71F4-451A-B49D-39DBD5BB6976}" srcOrd="4" destOrd="0" presId="urn:microsoft.com/office/officeart/2005/8/layout/vProcess5"/>
    <dgm:cxn modelId="{ADA079DE-31E4-40F3-9762-F2BFF54A58BE}" type="presParOf" srcId="{DBD0CE98-A1DE-4176-BF55-4B5940764CE3}" destId="{B8A20969-A02B-4843-8196-582279A3A8BE}" srcOrd="5" destOrd="0" presId="urn:microsoft.com/office/officeart/2005/8/layout/vProcess5"/>
    <dgm:cxn modelId="{A2C7B9B9-278A-47CA-915F-E44F75BB5D92}" type="presParOf" srcId="{DBD0CE98-A1DE-4176-BF55-4B5940764CE3}" destId="{64265617-8DCC-4431-8A1F-AAC074B86C5F}" srcOrd="6" destOrd="0" presId="urn:microsoft.com/office/officeart/2005/8/layout/vProcess5"/>
    <dgm:cxn modelId="{4473C8B4-B556-4F0E-93A6-68D8072F531D}" type="presParOf" srcId="{DBD0CE98-A1DE-4176-BF55-4B5940764CE3}" destId="{520720F0-EA6C-496D-9595-6770771ADB84}" srcOrd="7" destOrd="0" presId="urn:microsoft.com/office/officeart/2005/8/layout/vProcess5"/>
    <dgm:cxn modelId="{37D4AD4D-BDAE-4AD8-A461-78DBB43A67A4}" type="presParOf" srcId="{DBD0CE98-A1DE-4176-BF55-4B5940764CE3}" destId="{BBC63F20-C679-4179-80AE-29EF6EC13A5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455F51-9FB1-423A-A4CF-BDCBA8AD547A}" type="doc">
      <dgm:prSet loTypeId="urn:microsoft.com/office/officeart/2005/8/layout/pyramid1" loCatId="pyramid" qsTypeId="urn:microsoft.com/office/officeart/2005/8/quickstyle/simple1" qsCatId="simple" csTypeId="urn:microsoft.com/office/officeart/2005/8/colors/accent1_2" csCatId="accent1" phldr="1"/>
      <dgm:spPr/>
    </dgm:pt>
    <dgm:pt modelId="{EDFAA435-0D1B-4926-9FF7-A6ED0124D5E0}">
      <dgm:prSet phldrT="[Text]"/>
      <dgm:spPr>
        <a:solidFill>
          <a:srgbClr val="8B75B5"/>
        </a:solidFill>
      </dgm:spPr>
      <dgm:t>
        <a:bodyPr/>
        <a:lstStyle/>
        <a:p>
          <a:r>
            <a:rPr lang="en-GB" dirty="0">
              <a:solidFill>
                <a:schemeClr val="bg1"/>
              </a:solidFill>
            </a:rPr>
            <a:t>I</a:t>
          </a:r>
        </a:p>
      </dgm:t>
    </dgm:pt>
    <dgm:pt modelId="{A1CDEB0D-6E83-4437-A2C2-D82637255400}" type="parTrans" cxnId="{62199204-BE66-483D-8FE4-50F3E120D282}">
      <dgm:prSet/>
      <dgm:spPr/>
      <dgm:t>
        <a:bodyPr/>
        <a:lstStyle/>
        <a:p>
          <a:endParaRPr lang="en-GB"/>
        </a:p>
      </dgm:t>
    </dgm:pt>
    <dgm:pt modelId="{DE9BDCB7-F86F-4968-904A-85CAF06FA0FF}" type="sibTrans" cxnId="{62199204-BE66-483D-8FE4-50F3E120D282}">
      <dgm:prSet/>
      <dgm:spPr/>
      <dgm:t>
        <a:bodyPr/>
        <a:lstStyle/>
        <a:p>
          <a:endParaRPr lang="en-GB"/>
        </a:p>
      </dgm:t>
    </dgm:pt>
    <dgm:pt modelId="{9FEAEA22-4D40-4A59-BAF6-A6C314637694}">
      <dgm:prSet phldrT="[Text]"/>
      <dgm:spPr>
        <a:solidFill>
          <a:srgbClr val="8B75B5"/>
        </a:solidFill>
      </dgm:spPr>
      <dgm:t>
        <a:bodyPr/>
        <a:lstStyle/>
        <a:p>
          <a:r>
            <a:rPr lang="en-GB" dirty="0">
              <a:solidFill>
                <a:schemeClr val="bg1"/>
              </a:solidFill>
            </a:rPr>
            <a:t>T</a:t>
          </a:r>
        </a:p>
      </dgm:t>
    </dgm:pt>
    <dgm:pt modelId="{62BB40D7-79B0-45F7-ADB8-3DE31C5D5C98}" type="parTrans" cxnId="{FB34FCA9-EFCD-4FF9-A2C6-7B76BC4920E7}">
      <dgm:prSet/>
      <dgm:spPr/>
      <dgm:t>
        <a:bodyPr/>
        <a:lstStyle/>
        <a:p>
          <a:endParaRPr lang="en-GB"/>
        </a:p>
      </dgm:t>
    </dgm:pt>
    <dgm:pt modelId="{0C60D9C1-460A-4B2E-B404-FF2BB007F74D}" type="sibTrans" cxnId="{FB34FCA9-EFCD-4FF9-A2C6-7B76BC4920E7}">
      <dgm:prSet/>
      <dgm:spPr/>
      <dgm:t>
        <a:bodyPr/>
        <a:lstStyle/>
        <a:p>
          <a:endParaRPr lang="en-GB"/>
        </a:p>
      </dgm:t>
    </dgm:pt>
    <dgm:pt modelId="{AC1FE587-C0FC-49A0-BEA4-7D225E68A9F1}">
      <dgm:prSet phldrT="[Text]"/>
      <dgm:spPr>
        <a:solidFill>
          <a:srgbClr val="8B75B5"/>
        </a:solidFill>
      </dgm:spPr>
      <dgm:t>
        <a:bodyPr/>
        <a:lstStyle/>
        <a:p>
          <a:r>
            <a:rPr lang="en-GB" dirty="0">
              <a:solidFill>
                <a:schemeClr val="bg1"/>
              </a:solidFill>
            </a:rPr>
            <a:t>U</a:t>
          </a:r>
        </a:p>
      </dgm:t>
    </dgm:pt>
    <dgm:pt modelId="{DBD6170A-25B0-4E67-8B85-A84DE2460456}" type="sibTrans" cxnId="{E66BB38D-B396-46F9-A115-65C8A35F2878}">
      <dgm:prSet/>
      <dgm:spPr/>
      <dgm:t>
        <a:bodyPr/>
        <a:lstStyle/>
        <a:p>
          <a:endParaRPr lang="en-GB"/>
        </a:p>
      </dgm:t>
    </dgm:pt>
    <dgm:pt modelId="{59EBF4FE-4218-4267-8BCC-F7703355D51A}" type="parTrans" cxnId="{E66BB38D-B396-46F9-A115-65C8A35F2878}">
      <dgm:prSet/>
      <dgm:spPr/>
      <dgm:t>
        <a:bodyPr/>
        <a:lstStyle/>
        <a:p>
          <a:endParaRPr lang="en-GB"/>
        </a:p>
      </dgm:t>
    </dgm:pt>
    <dgm:pt modelId="{E829F23C-47A8-44A1-803E-E5727CF26433}" type="pres">
      <dgm:prSet presAssocID="{E6455F51-9FB1-423A-A4CF-BDCBA8AD547A}" presName="Name0" presStyleCnt="0">
        <dgm:presLayoutVars>
          <dgm:dir/>
          <dgm:animLvl val="lvl"/>
          <dgm:resizeHandles val="exact"/>
        </dgm:presLayoutVars>
      </dgm:prSet>
      <dgm:spPr/>
    </dgm:pt>
    <dgm:pt modelId="{6139448D-A8DB-41ED-99A8-2E93B22B6925}" type="pres">
      <dgm:prSet presAssocID="{EDFAA435-0D1B-4926-9FF7-A6ED0124D5E0}" presName="Name8" presStyleCnt="0"/>
      <dgm:spPr/>
    </dgm:pt>
    <dgm:pt modelId="{C4D3AC90-4B9B-4F78-A429-1CED36D77444}" type="pres">
      <dgm:prSet presAssocID="{EDFAA435-0D1B-4926-9FF7-A6ED0124D5E0}" presName="level" presStyleLbl="node1" presStyleIdx="0" presStyleCnt="3">
        <dgm:presLayoutVars>
          <dgm:chMax val="1"/>
          <dgm:bulletEnabled val="1"/>
        </dgm:presLayoutVars>
      </dgm:prSet>
      <dgm:spPr/>
    </dgm:pt>
    <dgm:pt modelId="{64F3C570-AC2D-43F7-A67D-1681EDB5BF40}" type="pres">
      <dgm:prSet presAssocID="{EDFAA435-0D1B-4926-9FF7-A6ED0124D5E0}" presName="levelTx" presStyleLbl="revTx" presStyleIdx="0" presStyleCnt="0">
        <dgm:presLayoutVars>
          <dgm:chMax val="1"/>
          <dgm:bulletEnabled val="1"/>
        </dgm:presLayoutVars>
      </dgm:prSet>
      <dgm:spPr/>
    </dgm:pt>
    <dgm:pt modelId="{E252F4EB-3D9F-43BF-92C5-4FEBFFC62CDC}" type="pres">
      <dgm:prSet presAssocID="{9FEAEA22-4D40-4A59-BAF6-A6C314637694}" presName="Name8" presStyleCnt="0"/>
      <dgm:spPr/>
    </dgm:pt>
    <dgm:pt modelId="{C97BADA4-4029-46F1-B89A-5E6E14B32C23}" type="pres">
      <dgm:prSet presAssocID="{9FEAEA22-4D40-4A59-BAF6-A6C314637694}" presName="level" presStyleLbl="node1" presStyleIdx="1" presStyleCnt="3">
        <dgm:presLayoutVars>
          <dgm:chMax val="1"/>
          <dgm:bulletEnabled val="1"/>
        </dgm:presLayoutVars>
      </dgm:prSet>
      <dgm:spPr/>
    </dgm:pt>
    <dgm:pt modelId="{7FAB5E06-4DFC-4B1A-BBE0-56CF0471F992}" type="pres">
      <dgm:prSet presAssocID="{9FEAEA22-4D40-4A59-BAF6-A6C314637694}" presName="levelTx" presStyleLbl="revTx" presStyleIdx="0" presStyleCnt="0">
        <dgm:presLayoutVars>
          <dgm:chMax val="1"/>
          <dgm:bulletEnabled val="1"/>
        </dgm:presLayoutVars>
      </dgm:prSet>
      <dgm:spPr/>
    </dgm:pt>
    <dgm:pt modelId="{6AF52905-0234-40AA-B7CE-DD021E3F6E2F}" type="pres">
      <dgm:prSet presAssocID="{AC1FE587-C0FC-49A0-BEA4-7D225E68A9F1}" presName="Name8" presStyleCnt="0"/>
      <dgm:spPr/>
    </dgm:pt>
    <dgm:pt modelId="{1E588F1F-17E0-4775-9C94-BF98DDBCF520}" type="pres">
      <dgm:prSet presAssocID="{AC1FE587-C0FC-49A0-BEA4-7D225E68A9F1}" presName="level" presStyleLbl="node1" presStyleIdx="2" presStyleCnt="3">
        <dgm:presLayoutVars>
          <dgm:chMax val="1"/>
          <dgm:bulletEnabled val="1"/>
        </dgm:presLayoutVars>
      </dgm:prSet>
      <dgm:spPr/>
    </dgm:pt>
    <dgm:pt modelId="{687ACAC0-32AA-4D15-B02D-070CDBBB16A5}" type="pres">
      <dgm:prSet presAssocID="{AC1FE587-C0FC-49A0-BEA4-7D225E68A9F1}" presName="levelTx" presStyleLbl="revTx" presStyleIdx="0" presStyleCnt="0">
        <dgm:presLayoutVars>
          <dgm:chMax val="1"/>
          <dgm:bulletEnabled val="1"/>
        </dgm:presLayoutVars>
      </dgm:prSet>
      <dgm:spPr/>
    </dgm:pt>
  </dgm:ptLst>
  <dgm:cxnLst>
    <dgm:cxn modelId="{3D11CB01-DED8-4F4A-9B14-B02621626AC2}" type="presOf" srcId="{EDFAA435-0D1B-4926-9FF7-A6ED0124D5E0}" destId="{64F3C570-AC2D-43F7-A67D-1681EDB5BF40}" srcOrd="1" destOrd="0" presId="urn:microsoft.com/office/officeart/2005/8/layout/pyramid1"/>
    <dgm:cxn modelId="{62199204-BE66-483D-8FE4-50F3E120D282}" srcId="{E6455F51-9FB1-423A-A4CF-BDCBA8AD547A}" destId="{EDFAA435-0D1B-4926-9FF7-A6ED0124D5E0}" srcOrd="0" destOrd="0" parTransId="{A1CDEB0D-6E83-4437-A2C2-D82637255400}" sibTransId="{DE9BDCB7-F86F-4968-904A-85CAF06FA0FF}"/>
    <dgm:cxn modelId="{58C60717-F6AA-401F-B789-11CABD3B6752}" type="presOf" srcId="{AC1FE587-C0FC-49A0-BEA4-7D225E68A9F1}" destId="{1E588F1F-17E0-4775-9C94-BF98DDBCF520}" srcOrd="0" destOrd="0" presId="urn:microsoft.com/office/officeart/2005/8/layout/pyramid1"/>
    <dgm:cxn modelId="{E6A68747-5116-4C95-AA1D-4FA01952529E}" type="presOf" srcId="{9FEAEA22-4D40-4A59-BAF6-A6C314637694}" destId="{7FAB5E06-4DFC-4B1A-BBE0-56CF0471F992}" srcOrd="1" destOrd="0" presId="urn:microsoft.com/office/officeart/2005/8/layout/pyramid1"/>
    <dgm:cxn modelId="{3534BE69-500F-4C98-AE74-9369E6366D33}" type="presOf" srcId="{EDFAA435-0D1B-4926-9FF7-A6ED0124D5E0}" destId="{C4D3AC90-4B9B-4F78-A429-1CED36D77444}" srcOrd="0" destOrd="0" presId="urn:microsoft.com/office/officeart/2005/8/layout/pyramid1"/>
    <dgm:cxn modelId="{B5ADF16A-A51A-403E-BD73-FC15F2D2D5D5}" type="presOf" srcId="{E6455F51-9FB1-423A-A4CF-BDCBA8AD547A}" destId="{E829F23C-47A8-44A1-803E-E5727CF26433}" srcOrd="0" destOrd="0" presId="urn:microsoft.com/office/officeart/2005/8/layout/pyramid1"/>
    <dgm:cxn modelId="{E66BB38D-B396-46F9-A115-65C8A35F2878}" srcId="{E6455F51-9FB1-423A-A4CF-BDCBA8AD547A}" destId="{AC1FE587-C0FC-49A0-BEA4-7D225E68A9F1}" srcOrd="2" destOrd="0" parTransId="{59EBF4FE-4218-4267-8BCC-F7703355D51A}" sibTransId="{DBD6170A-25B0-4E67-8B85-A84DE2460456}"/>
    <dgm:cxn modelId="{FB34FCA9-EFCD-4FF9-A2C6-7B76BC4920E7}" srcId="{E6455F51-9FB1-423A-A4CF-BDCBA8AD547A}" destId="{9FEAEA22-4D40-4A59-BAF6-A6C314637694}" srcOrd="1" destOrd="0" parTransId="{62BB40D7-79B0-45F7-ADB8-3DE31C5D5C98}" sibTransId="{0C60D9C1-460A-4B2E-B404-FF2BB007F74D}"/>
    <dgm:cxn modelId="{B475A4AC-1DC5-4538-8C04-A5A6BE7D0D8A}" type="presOf" srcId="{AC1FE587-C0FC-49A0-BEA4-7D225E68A9F1}" destId="{687ACAC0-32AA-4D15-B02D-070CDBBB16A5}" srcOrd="1" destOrd="0" presId="urn:microsoft.com/office/officeart/2005/8/layout/pyramid1"/>
    <dgm:cxn modelId="{2CAAC7B3-F1DD-4038-B478-FFC9DB439BCB}" type="presOf" srcId="{9FEAEA22-4D40-4A59-BAF6-A6C314637694}" destId="{C97BADA4-4029-46F1-B89A-5E6E14B32C23}" srcOrd="0" destOrd="0" presId="urn:microsoft.com/office/officeart/2005/8/layout/pyramid1"/>
    <dgm:cxn modelId="{CA73CC21-8D59-4EEC-A294-1F9F91E16805}" type="presParOf" srcId="{E829F23C-47A8-44A1-803E-E5727CF26433}" destId="{6139448D-A8DB-41ED-99A8-2E93B22B6925}" srcOrd="0" destOrd="0" presId="urn:microsoft.com/office/officeart/2005/8/layout/pyramid1"/>
    <dgm:cxn modelId="{D59555FD-8336-4495-9675-0B9C2B7B4404}" type="presParOf" srcId="{6139448D-A8DB-41ED-99A8-2E93B22B6925}" destId="{C4D3AC90-4B9B-4F78-A429-1CED36D77444}" srcOrd="0" destOrd="0" presId="urn:microsoft.com/office/officeart/2005/8/layout/pyramid1"/>
    <dgm:cxn modelId="{54998831-3482-4B22-AC08-CBE855473B79}" type="presParOf" srcId="{6139448D-A8DB-41ED-99A8-2E93B22B6925}" destId="{64F3C570-AC2D-43F7-A67D-1681EDB5BF40}" srcOrd="1" destOrd="0" presId="urn:microsoft.com/office/officeart/2005/8/layout/pyramid1"/>
    <dgm:cxn modelId="{B48C089E-C4CF-4DA5-81C1-1F7581F4A752}" type="presParOf" srcId="{E829F23C-47A8-44A1-803E-E5727CF26433}" destId="{E252F4EB-3D9F-43BF-92C5-4FEBFFC62CDC}" srcOrd="1" destOrd="0" presId="urn:microsoft.com/office/officeart/2005/8/layout/pyramid1"/>
    <dgm:cxn modelId="{39BFC7CF-EB00-47BC-88C3-8BDA54E3440E}" type="presParOf" srcId="{E252F4EB-3D9F-43BF-92C5-4FEBFFC62CDC}" destId="{C97BADA4-4029-46F1-B89A-5E6E14B32C23}" srcOrd="0" destOrd="0" presId="urn:microsoft.com/office/officeart/2005/8/layout/pyramid1"/>
    <dgm:cxn modelId="{339B0C59-9DB8-4B4F-ADB2-D046BB61F28B}" type="presParOf" srcId="{E252F4EB-3D9F-43BF-92C5-4FEBFFC62CDC}" destId="{7FAB5E06-4DFC-4B1A-BBE0-56CF0471F992}" srcOrd="1" destOrd="0" presId="urn:microsoft.com/office/officeart/2005/8/layout/pyramid1"/>
    <dgm:cxn modelId="{4888A2B3-FE79-4569-A99A-6B33AFCF5518}" type="presParOf" srcId="{E829F23C-47A8-44A1-803E-E5727CF26433}" destId="{6AF52905-0234-40AA-B7CE-DD021E3F6E2F}" srcOrd="2" destOrd="0" presId="urn:microsoft.com/office/officeart/2005/8/layout/pyramid1"/>
    <dgm:cxn modelId="{29DC1263-774C-4DD1-A4B9-E4AB4BD644A5}" type="presParOf" srcId="{6AF52905-0234-40AA-B7CE-DD021E3F6E2F}" destId="{1E588F1F-17E0-4775-9C94-BF98DDBCF520}" srcOrd="0" destOrd="0" presId="urn:microsoft.com/office/officeart/2005/8/layout/pyramid1"/>
    <dgm:cxn modelId="{C69BF16F-BA39-428F-8022-875E509784CC}" type="presParOf" srcId="{6AF52905-0234-40AA-B7CE-DD021E3F6E2F}" destId="{687ACAC0-32AA-4D15-B02D-070CDBBB16A5}" srcOrd="1" destOrd="0" presId="urn:microsoft.com/office/officeart/2005/8/layout/pyramid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AF44D-4032-40DA-82CF-D5EFA9DD685C}" type="doc">
      <dgm:prSet loTypeId="urn:microsoft.com/office/officeart/2005/8/layout/hList1" loCatId="list" qsTypeId="urn:microsoft.com/office/officeart/2005/8/quickstyle/simple4" qsCatId="simple" csTypeId="urn:microsoft.com/office/officeart/2005/8/colors/colorful2" csCatId="colorful" phldr="1"/>
      <dgm:spPr/>
      <dgm:t>
        <a:bodyPr/>
        <a:lstStyle/>
        <a:p>
          <a:endParaRPr lang="en-US"/>
        </a:p>
      </dgm:t>
    </dgm:pt>
    <dgm:pt modelId="{38933266-ED5E-4D8A-A197-1733077C6632}">
      <dgm:prSet/>
      <dgm:spPr/>
      <dgm:t>
        <a:bodyPr/>
        <a:lstStyle/>
        <a:p>
          <a:r>
            <a:rPr lang="en-GB" dirty="0"/>
            <a:t>Whole Family Wellbeing Hub </a:t>
          </a:r>
          <a:endParaRPr lang="en-US" dirty="0"/>
        </a:p>
      </dgm:t>
    </dgm:pt>
    <dgm:pt modelId="{FA543580-2C2B-4163-B611-1968762896AF}" type="parTrans" cxnId="{6EFF3C9E-776F-4222-8929-1D48E22556E7}">
      <dgm:prSet/>
      <dgm:spPr/>
      <dgm:t>
        <a:bodyPr/>
        <a:lstStyle/>
        <a:p>
          <a:endParaRPr lang="en-US"/>
        </a:p>
      </dgm:t>
    </dgm:pt>
    <dgm:pt modelId="{4221F913-B325-4718-A287-1E8BC4E5E423}" type="sibTrans" cxnId="{6EFF3C9E-776F-4222-8929-1D48E22556E7}">
      <dgm:prSet/>
      <dgm:spPr/>
      <dgm:t>
        <a:bodyPr/>
        <a:lstStyle/>
        <a:p>
          <a:endParaRPr lang="en-US"/>
        </a:p>
      </dgm:t>
    </dgm:pt>
    <dgm:pt modelId="{401074DF-DF1D-4A3E-844F-614BF7D038B8}">
      <dgm:prSet/>
      <dgm:spPr/>
      <dgm:t>
        <a:bodyPr/>
        <a:lstStyle/>
        <a:p>
          <a:r>
            <a:rPr lang="en-GB"/>
            <a:t>Within Team Pilot</a:t>
          </a:r>
          <a:endParaRPr lang="en-US"/>
        </a:p>
      </dgm:t>
    </dgm:pt>
    <dgm:pt modelId="{20954448-88CE-4F98-90E8-9095AC62AD27}" type="parTrans" cxnId="{C435F85E-A7DE-4684-8A7B-BF4EE464FA91}">
      <dgm:prSet/>
      <dgm:spPr/>
      <dgm:t>
        <a:bodyPr/>
        <a:lstStyle/>
        <a:p>
          <a:endParaRPr lang="en-US"/>
        </a:p>
      </dgm:t>
    </dgm:pt>
    <dgm:pt modelId="{40FDBDFF-98F9-4B0E-9D62-1DE01BDD54F6}" type="sibTrans" cxnId="{C435F85E-A7DE-4684-8A7B-BF4EE464FA91}">
      <dgm:prSet/>
      <dgm:spPr/>
      <dgm:t>
        <a:bodyPr/>
        <a:lstStyle/>
        <a:p>
          <a:endParaRPr lang="en-US"/>
        </a:p>
      </dgm:t>
    </dgm:pt>
    <dgm:pt modelId="{42F47835-71E1-42AF-AB51-4DAE211983D9}">
      <dgm:prSet/>
      <dgm:spPr/>
      <dgm:t>
        <a:bodyPr/>
        <a:lstStyle/>
        <a:p>
          <a:r>
            <a:rPr lang="en-GB"/>
            <a:t>Whole Team </a:t>
          </a:r>
          <a:endParaRPr lang="en-US"/>
        </a:p>
      </dgm:t>
    </dgm:pt>
    <dgm:pt modelId="{A352D815-2B77-4139-AB08-BBAD6A1EE6D9}" type="parTrans" cxnId="{FA7ADB8B-E610-4358-BADD-CD117A4E3EB4}">
      <dgm:prSet/>
      <dgm:spPr/>
      <dgm:t>
        <a:bodyPr/>
        <a:lstStyle/>
        <a:p>
          <a:endParaRPr lang="en-US"/>
        </a:p>
      </dgm:t>
    </dgm:pt>
    <dgm:pt modelId="{A56EF497-260A-4879-8345-F7FE516A1E4A}" type="sibTrans" cxnId="{FA7ADB8B-E610-4358-BADD-CD117A4E3EB4}">
      <dgm:prSet/>
      <dgm:spPr/>
      <dgm:t>
        <a:bodyPr/>
        <a:lstStyle/>
        <a:p>
          <a:endParaRPr lang="en-US"/>
        </a:p>
      </dgm:t>
    </dgm:pt>
    <dgm:pt modelId="{3D0E3826-9244-42E0-BA77-CF9C6E749BFC}">
      <dgm:prSet/>
      <dgm:spPr/>
      <dgm:t>
        <a:bodyPr/>
        <a:lstStyle/>
        <a:p>
          <a:pPr>
            <a:buFont typeface="Wingdings" panose="05000000000000000000" pitchFamily="2" charset="2"/>
            <a:buChar char="Ø"/>
          </a:pPr>
          <a:r>
            <a:rPr lang="en-GB" dirty="0"/>
            <a:t>Via Peer Support Reflective Triads</a:t>
          </a:r>
          <a:endParaRPr lang="en-US" dirty="0"/>
        </a:p>
      </dgm:t>
    </dgm:pt>
    <dgm:pt modelId="{5F9B5A9A-7A22-449C-A928-EB3C8620417A}" type="parTrans" cxnId="{830396E3-9E15-4221-8033-B8CF397C6C68}">
      <dgm:prSet/>
      <dgm:spPr/>
      <dgm:t>
        <a:bodyPr/>
        <a:lstStyle/>
        <a:p>
          <a:endParaRPr lang="en-US"/>
        </a:p>
      </dgm:t>
    </dgm:pt>
    <dgm:pt modelId="{0983A92A-5FD7-478E-9B13-49C81C1EA840}" type="sibTrans" cxnId="{830396E3-9E15-4221-8033-B8CF397C6C68}">
      <dgm:prSet/>
      <dgm:spPr/>
      <dgm:t>
        <a:bodyPr/>
        <a:lstStyle/>
        <a:p>
          <a:endParaRPr lang="en-US"/>
        </a:p>
      </dgm:t>
    </dgm:pt>
    <dgm:pt modelId="{16218F25-0992-4928-A013-F8E4411D31A3}">
      <dgm:prSet/>
      <dgm:spPr/>
      <dgm:t>
        <a:bodyPr/>
        <a:lstStyle/>
        <a:p>
          <a:r>
            <a:rPr lang="en-GB" dirty="0"/>
            <a:t>Wider team to use this for consultation/case work?  </a:t>
          </a:r>
          <a:endParaRPr lang="en-US" dirty="0"/>
        </a:p>
      </dgm:t>
    </dgm:pt>
    <dgm:pt modelId="{6FA95E45-7D36-4DE6-B005-08B0461B219B}" type="parTrans" cxnId="{C05B70CB-1B9A-4E56-965A-42BEA675ED59}">
      <dgm:prSet/>
      <dgm:spPr/>
      <dgm:t>
        <a:bodyPr/>
        <a:lstStyle/>
        <a:p>
          <a:endParaRPr lang="en-US"/>
        </a:p>
      </dgm:t>
    </dgm:pt>
    <dgm:pt modelId="{479D79D5-EE66-4661-88B0-C4D39EF03177}" type="sibTrans" cxnId="{C05B70CB-1B9A-4E56-965A-42BEA675ED59}">
      <dgm:prSet/>
      <dgm:spPr/>
      <dgm:t>
        <a:bodyPr/>
        <a:lstStyle/>
        <a:p>
          <a:endParaRPr lang="en-US"/>
        </a:p>
      </dgm:t>
    </dgm:pt>
    <dgm:pt modelId="{70910B5F-31BD-4A5C-963B-CA26A63C4266}">
      <dgm:prSet/>
      <dgm:spPr/>
      <dgm:t>
        <a:bodyPr/>
        <a:lstStyle/>
        <a:p>
          <a:pPr>
            <a:buFont typeface="Wingdings" panose="05000000000000000000" pitchFamily="2" charset="2"/>
            <a:buChar char="Ø"/>
          </a:pPr>
          <a:r>
            <a:rPr lang="en-GB" dirty="0"/>
            <a:t>Rethinking meetings we already attend (using some systemic tools) </a:t>
          </a:r>
          <a:endParaRPr lang="en-US" dirty="0"/>
        </a:p>
      </dgm:t>
    </dgm:pt>
    <dgm:pt modelId="{4BF59149-11A2-4E11-9E69-B680A0797828}" type="parTrans" cxnId="{AE22183A-99B4-481B-807E-5259CD8FC272}">
      <dgm:prSet/>
      <dgm:spPr/>
      <dgm:t>
        <a:bodyPr/>
        <a:lstStyle/>
        <a:p>
          <a:endParaRPr lang="en-US"/>
        </a:p>
      </dgm:t>
    </dgm:pt>
    <dgm:pt modelId="{4425AFA4-D49D-4160-B136-F2FB8F4B3718}" type="sibTrans" cxnId="{AE22183A-99B4-481B-807E-5259CD8FC272}">
      <dgm:prSet/>
      <dgm:spPr/>
      <dgm:t>
        <a:bodyPr/>
        <a:lstStyle/>
        <a:p>
          <a:endParaRPr lang="en-US"/>
        </a:p>
      </dgm:t>
    </dgm:pt>
    <dgm:pt modelId="{3870E797-FB0B-47E1-88FE-B11961CDCCDC}">
      <dgm:prSet/>
      <dgm:spPr/>
      <dgm:t>
        <a:bodyPr/>
        <a:lstStyle/>
        <a:p>
          <a:pPr>
            <a:buFont typeface="Wingdings" panose="05000000000000000000" pitchFamily="2" charset="2"/>
            <a:buChar char="Ø"/>
          </a:pPr>
          <a:r>
            <a:rPr lang="en-GB" dirty="0"/>
            <a:t>Using the tools at a case level </a:t>
          </a:r>
          <a:endParaRPr lang="en-US" dirty="0"/>
        </a:p>
      </dgm:t>
    </dgm:pt>
    <dgm:pt modelId="{E774326F-688B-4BE2-ACC4-B02A40912FE3}" type="parTrans" cxnId="{4EA16233-EB7E-471A-94A7-17165F990552}">
      <dgm:prSet/>
      <dgm:spPr/>
      <dgm:t>
        <a:bodyPr/>
        <a:lstStyle/>
        <a:p>
          <a:endParaRPr lang="en-US"/>
        </a:p>
      </dgm:t>
    </dgm:pt>
    <dgm:pt modelId="{14C76053-470A-4AE4-AD32-938CB6E180CA}" type="sibTrans" cxnId="{4EA16233-EB7E-471A-94A7-17165F990552}">
      <dgm:prSet/>
      <dgm:spPr/>
      <dgm:t>
        <a:bodyPr/>
        <a:lstStyle/>
        <a:p>
          <a:endParaRPr lang="en-US"/>
        </a:p>
      </dgm:t>
    </dgm:pt>
    <dgm:pt modelId="{AE676662-79DD-440A-8A6F-BE5256CEC9D7}">
      <dgm:prSet/>
      <dgm:spPr/>
      <dgm:t>
        <a:bodyPr/>
        <a:lstStyle/>
        <a:p>
          <a:r>
            <a:rPr lang="en-GB" dirty="0"/>
            <a:t>Consultation Support/Case work with schools (e.g. formulation, systemic tools such as genograms, circular questions, narrative approaches e.g. externalising</a:t>
          </a:r>
          <a:endParaRPr lang="en-US" dirty="0"/>
        </a:p>
      </dgm:t>
    </dgm:pt>
    <dgm:pt modelId="{B8C913C8-145E-49C4-B449-1CE2BFB653DD}" type="parTrans" cxnId="{E5A020B1-D5F4-4F6D-A126-43D6A979D3D9}">
      <dgm:prSet/>
      <dgm:spPr/>
      <dgm:t>
        <a:bodyPr/>
        <a:lstStyle/>
        <a:p>
          <a:endParaRPr lang="en-GB"/>
        </a:p>
      </dgm:t>
    </dgm:pt>
    <dgm:pt modelId="{B8494066-EE52-460B-A121-701538BEF2CB}" type="sibTrans" cxnId="{E5A020B1-D5F4-4F6D-A126-43D6A979D3D9}">
      <dgm:prSet/>
      <dgm:spPr/>
      <dgm:t>
        <a:bodyPr/>
        <a:lstStyle/>
        <a:p>
          <a:endParaRPr lang="en-GB"/>
        </a:p>
      </dgm:t>
    </dgm:pt>
    <dgm:pt modelId="{F9CCE955-7B4D-448E-9A12-65D3DEC2A478}">
      <dgm:prSet/>
      <dgm:spPr/>
      <dgm:t>
        <a:bodyPr/>
        <a:lstStyle/>
        <a:p>
          <a:r>
            <a:rPr lang="en-GB" dirty="0"/>
            <a:t>Whole family therapeutic work</a:t>
          </a:r>
          <a:endParaRPr lang="en-US" dirty="0"/>
        </a:p>
      </dgm:t>
    </dgm:pt>
    <dgm:pt modelId="{024047E8-F281-4B77-8749-542868ACB4BF}" type="sibTrans" cxnId="{C106B400-C2EB-4466-8309-9F45B172AD02}">
      <dgm:prSet/>
      <dgm:spPr/>
      <dgm:t>
        <a:bodyPr/>
        <a:lstStyle/>
        <a:p>
          <a:endParaRPr lang="en-US"/>
        </a:p>
      </dgm:t>
    </dgm:pt>
    <dgm:pt modelId="{CC67EAFA-6D16-4880-A76B-3CB19ADF424E}" type="parTrans" cxnId="{C106B400-C2EB-4466-8309-9F45B172AD02}">
      <dgm:prSet/>
      <dgm:spPr/>
      <dgm:t>
        <a:bodyPr/>
        <a:lstStyle/>
        <a:p>
          <a:endParaRPr lang="en-US"/>
        </a:p>
      </dgm:t>
    </dgm:pt>
    <dgm:pt modelId="{49335D00-F990-4614-9222-7DBF5D6C7B62}">
      <dgm:prSet/>
      <dgm:spPr/>
      <dgm:t>
        <a:bodyPr/>
        <a:lstStyle/>
        <a:p>
          <a:r>
            <a:rPr lang="en-US" dirty="0"/>
            <a:t>Reflective Practice to support case work </a:t>
          </a:r>
        </a:p>
      </dgm:t>
    </dgm:pt>
    <dgm:pt modelId="{C2D7C01E-DB66-4586-9655-7B1A56BB0591}" type="parTrans" cxnId="{4917EE89-6D7F-4EE0-89A0-29C6FFA99347}">
      <dgm:prSet/>
      <dgm:spPr/>
      <dgm:t>
        <a:bodyPr/>
        <a:lstStyle/>
        <a:p>
          <a:endParaRPr lang="en-GB"/>
        </a:p>
      </dgm:t>
    </dgm:pt>
    <dgm:pt modelId="{11CF46F2-5CFF-48AF-B68D-EEA4D353E5D3}" type="sibTrans" cxnId="{4917EE89-6D7F-4EE0-89A0-29C6FFA99347}">
      <dgm:prSet/>
      <dgm:spPr/>
      <dgm:t>
        <a:bodyPr/>
        <a:lstStyle/>
        <a:p>
          <a:endParaRPr lang="en-GB"/>
        </a:p>
      </dgm:t>
    </dgm:pt>
    <dgm:pt modelId="{E3B4E13C-E26C-4E44-8DC1-E70B5E373BBC}">
      <dgm:prSet/>
      <dgm:spPr/>
      <dgm:t>
        <a:bodyPr/>
        <a:lstStyle/>
        <a:p>
          <a:r>
            <a:rPr lang="en-US" dirty="0"/>
            <a:t>Group of EPs looking at how to use systemic practice within EP practice</a:t>
          </a:r>
        </a:p>
      </dgm:t>
    </dgm:pt>
    <dgm:pt modelId="{2153D1D5-7BC1-4F79-AF0B-525C750F3B6A}" type="parTrans" cxnId="{397E7795-7386-4A23-B0DA-B6C06326BD36}">
      <dgm:prSet/>
      <dgm:spPr/>
      <dgm:t>
        <a:bodyPr/>
        <a:lstStyle/>
        <a:p>
          <a:endParaRPr lang="en-GB"/>
        </a:p>
      </dgm:t>
    </dgm:pt>
    <dgm:pt modelId="{1F90D7CD-42C5-4137-8223-CA6DE965C12B}" type="sibTrans" cxnId="{397E7795-7386-4A23-B0DA-B6C06326BD36}">
      <dgm:prSet/>
      <dgm:spPr/>
      <dgm:t>
        <a:bodyPr/>
        <a:lstStyle/>
        <a:p>
          <a:endParaRPr lang="en-GB"/>
        </a:p>
      </dgm:t>
    </dgm:pt>
    <dgm:pt modelId="{CB387CEA-5EB2-4B07-BEBD-A6BDAB5CEF80}">
      <dgm:prSet/>
      <dgm:spPr/>
      <dgm:t>
        <a:bodyPr/>
        <a:lstStyle/>
        <a:p>
          <a:r>
            <a:rPr lang="en-US" dirty="0"/>
            <a:t>At an establishment level	</a:t>
          </a:r>
        </a:p>
      </dgm:t>
    </dgm:pt>
    <dgm:pt modelId="{8E5EDCB1-ADBE-4056-BA24-3B28B7140C38}" type="parTrans" cxnId="{3A0ED763-79C6-43C1-A384-DC9310645959}">
      <dgm:prSet/>
      <dgm:spPr/>
      <dgm:t>
        <a:bodyPr/>
        <a:lstStyle/>
        <a:p>
          <a:endParaRPr lang="en-GB"/>
        </a:p>
      </dgm:t>
    </dgm:pt>
    <dgm:pt modelId="{C426752A-F9AB-460D-BC1F-AB7DED6DDF35}" type="sibTrans" cxnId="{3A0ED763-79C6-43C1-A384-DC9310645959}">
      <dgm:prSet/>
      <dgm:spPr/>
      <dgm:t>
        <a:bodyPr/>
        <a:lstStyle/>
        <a:p>
          <a:endParaRPr lang="en-GB"/>
        </a:p>
      </dgm:t>
    </dgm:pt>
    <dgm:pt modelId="{505AAA33-046B-4B91-9D8A-62D9FB738FB8}">
      <dgm:prSet/>
      <dgm:spPr/>
      <dgm:t>
        <a:bodyPr/>
        <a:lstStyle/>
        <a:p>
          <a:r>
            <a:rPr lang="en-GB" dirty="0"/>
            <a:t>Reflective Practice support via reflective Teams</a:t>
          </a:r>
          <a:endParaRPr lang="en-US" dirty="0"/>
        </a:p>
      </dgm:t>
    </dgm:pt>
    <dgm:pt modelId="{D6A81C6A-0040-471D-890B-7F2328B56C1D}" type="parTrans" cxnId="{9A6E1241-8B1C-4582-A073-C95B6855C3A4}">
      <dgm:prSet/>
      <dgm:spPr/>
      <dgm:t>
        <a:bodyPr/>
        <a:lstStyle/>
        <a:p>
          <a:endParaRPr lang="en-GB"/>
        </a:p>
      </dgm:t>
    </dgm:pt>
    <dgm:pt modelId="{800CB919-EAB6-4008-B1CA-46AA60210E89}" type="sibTrans" cxnId="{9A6E1241-8B1C-4582-A073-C95B6855C3A4}">
      <dgm:prSet/>
      <dgm:spPr/>
      <dgm:t>
        <a:bodyPr/>
        <a:lstStyle/>
        <a:p>
          <a:endParaRPr lang="en-GB"/>
        </a:p>
      </dgm:t>
    </dgm:pt>
    <dgm:pt modelId="{06B43304-E4F6-413D-B67F-5005A99D5C05}">
      <dgm:prSet/>
      <dgm:spPr/>
      <dgm:t>
        <a:bodyPr/>
        <a:lstStyle/>
        <a:p>
          <a:r>
            <a:rPr lang="en-US" dirty="0"/>
            <a:t>They have been sharing feedback with wider team (currently gathering data) </a:t>
          </a:r>
        </a:p>
      </dgm:t>
    </dgm:pt>
    <dgm:pt modelId="{7606D04A-11EB-44E4-91BD-F9CAFAECE7C2}" type="parTrans" cxnId="{3590F32B-26D5-4A40-8C84-66B46E6B3EC1}">
      <dgm:prSet/>
      <dgm:spPr/>
      <dgm:t>
        <a:bodyPr/>
        <a:lstStyle/>
        <a:p>
          <a:endParaRPr lang="en-GB"/>
        </a:p>
      </dgm:t>
    </dgm:pt>
    <dgm:pt modelId="{8BE0F647-E310-4583-B453-244609CFAD77}" type="sibTrans" cxnId="{3590F32B-26D5-4A40-8C84-66B46E6B3EC1}">
      <dgm:prSet/>
      <dgm:spPr/>
      <dgm:t>
        <a:bodyPr/>
        <a:lstStyle/>
        <a:p>
          <a:endParaRPr lang="en-GB"/>
        </a:p>
      </dgm:t>
    </dgm:pt>
    <dgm:pt modelId="{C8E06577-E71C-4A8A-A78C-CFC1FF9F37F7}">
      <dgm:prSet/>
      <dgm:spPr/>
      <dgm:t>
        <a:bodyPr/>
        <a:lstStyle/>
        <a:p>
          <a:r>
            <a:rPr lang="en-GB" dirty="0"/>
            <a:t>Upskilling whole EP  team </a:t>
          </a:r>
          <a:endParaRPr lang="en-US" dirty="0"/>
        </a:p>
      </dgm:t>
    </dgm:pt>
    <dgm:pt modelId="{354944CB-47E4-4621-962B-C833BAB96E72}" type="parTrans" cxnId="{A06232E5-CB9E-4A4F-9DF2-B9DCE855C95B}">
      <dgm:prSet/>
      <dgm:spPr/>
      <dgm:t>
        <a:bodyPr/>
        <a:lstStyle/>
        <a:p>
          <a:endParaRPr lang="en-GB"/>
        </a:p>
      </dgm:t>
    </dgm:pt>
    <dgm:pt modelId="{1867E90F-8831-4F68-9D5F-330D049CFA86}" type="sibTrans" cxnId="{A06232E5-CB9E-4A4F-9DF2-B9DCE855C95B}">
      <dgm:prSet/>
      <dgm:spPr/>
      <dgm:t>
        <a:bodyPr/>
        <a:lstStyle/>
        <a:p>
          <a:endParaRPr lang="en-GB"/>
        </a:p>
      </dgm:t>
    </dgm:pt>
    <dgm:pt modelId="{4C05B5C9-DA3A-4343-9762-A54FA2D74486}">
      <dgm:prSet/>
      <dgm:spPr/>
      <dgm:t>
        <a:bodyPr/>
        <a:lstStyle/>
        <a:p>
          <a:pPr>
            <a:buFont typeface="Wingdings" panose="05000000000000000000" pitchFamily="2" charset="2"/>
            <a:buChar char="Ø"/>
          </a:pPr>
          <a:r>
            <a:rPr lang="en-US" dirty="0"/>
            <a:t>Reflective teams</a:t>
          </a:r>
        </a:p>
      </dgm:t>
    </dgm:pt>
    <dgm:pt modelId="{802979DF-9878-4C0E-823C-C401802C4698}" type="sibTrans" cxnId="{CCD63A28-6EF9-497F-B1D7-1F58B2F0A958}">
      <dgm:prSet/>
      <dgm:spPr/>
      <dgm:t>
        <a:bodyPr/>
        <a:lstStyle/>
        <a:p>
          <a:endParaRPr lang="en-GB"/>
        </a:p>
      </dgm:t>
    </dgm:pt>
    <dgm:pt modelId="{BF7702F7-54EB-46CE-8414-3AB8A1C4E3CD}" type="parTrans" cxnId="{CCD63A28-6EF9-497F-B1D7-1F58B2F0A958}">
      <dgm:prSet/>
      <dgm:spPr/>
      <dgm:t>
        <a:bodyPr/>
        <a:lstStyle/>
        <a:p>
          <a:endParaRPr lang="en-GB"/>
        </a:p>
      </dgm:t>
    </dgm:pt>
    <dgm:pt modelId="{24A4F4EB-3327-47D4-8EB5-0E1BC3E54DAB}">
      <dgm:prSet/>
      <dgm:spPr/>
      <dgm:t>
        <a:bodyPr/>
        <a:lstStyle/>
        <a:p>
          <a:pPr>
            <a:buFont typeface="Wingdings" panose="05000000000000000000" pitchFamily="2" charset="2"/>
            <a:buChar char="Ø"/>
          </a:pPr>
          <a:r>
            <a:rPr lang="en-US" dirty="0"/>
            <a:t>Sharing articles/podcast </a:t>
          </a:r>
        </a:p>
      </dgm:t>
    </dgm:pt>
    <dgm:pt modelId="{7140164B-94B6-41A3-B3A1-9ED4E2A66F1E}" type="sibTrans" cxnId="{BEFB1AAE-C16B-4E67-9474-39C7A7F18F21}">
      <dgm:prSet/>
      <dgm:spPr/>
      <dgm:t>
        <a:bodyPr/>
        <a:lstStyle/>
        <a:p>
          <a:endParaRPr lang="en-GB"/>
        </a:p>
      </dgm:t>
    </dgm:pt>
    <dgm:pt modelId="{0AE62DA8-1763-40B9-9D9B-D8303C68625E}" type="parTrans" cxnId="{BEFB1AAE-C16B-4E67-9474-39C7A7F18F21}">
      <dgm:prSet/>
      <dgm:spPr/>
      <dgm:t>
        <a:bodyPr/>
        <a:lstStyle/>
        <a:p>
          <a:endParaRPr lang="en-GB"/>
        </a:p>
      </dgm:t>
    </dgm:pt>
    <dgm:pt modelId="{AC8C4E59-1C8A-4B16-8FD7-0034C33F02BD}">
      <dgm:prSet/>
      <dgm:spPr/>
      <dgm:t>
        <a:bodyPr/>
        <a:lstStyle/>
        <a:p>
          <a:pPr>
            <a:buFont typeface="Wingdings" panose="05000000000000000000" pitchFamily="2" charset="2"/>
            <a:buChar char="Ø"/>
          </a:pPr>
          <a:r>
            <a:rPr lang="en-US" dirty="0"/>
            <a:t>Year plan to explore different systemic themes via workshops </a:t>
          </a:r>
        </a:p>
      </dgm:t>
    </dgm:pt>
    <dgm:pt modelId="{D7495482-60A6-46EB-AE59-DF378FC6727F}" type="sibTrans" cxnId="{32453978-0229-4515-80D6-BCE9A1FF43E6}">
      <dgm:prSet/>
      <dgm:spPr/>
      <dgm:t>
        <a:bodyPr/>
        <a:lstStyle/>
        <a:p>
          <a:endParaRPr lang="en-GB"/>
        </a:p>
      </dgm:t>
    </dgm:pt>
    <dgm:pt modelId="{78C44520-F61D-44FB-B5DE-179D2231E419}" type="parTrans" cxnId="{32453978-0229-4515-80D6-BCE9A1FF43E6}">
      <dgm:prSet/>
      <dgm:spPr/>
      <dgm:t>
        <a:bodyPr/>
        <a:lstStyle/>
        <a:p>
          <a:endParaRPr lang="en-GB"/>
        </a:p>
      </dgm:t>
    </dgm:pt>
    <dgm:pt modelId="{91A036A4-33E7-4F61-BC96-21E9E405E13D}">
      <dgm:prSet/>
      <dgm:spPr/>
      <dgm:t>
        <a:bodyPr/>
        <a:lstStyle/>
        <a:p>
          <a:pPr>
            <a:buFont typeface="Wingdings" panose="05000000000000000000" pitchFamily="2" charset="2"/>
            <a:buChar char="Ø"/>
          </a:pPr>
          <a:r>
            <a:rPr lang="en-US" dirty="0"/>
            <a:t>Sharing and development of resources on shared drive. </a:t>
          </a:r>
        </a:p>
      </dgm:t>
    </dgm:pt>
    <dgm:pt modelId="{C8FE9ACB-FAF2-40F4-9530-83BF37B45F54}" type="parTrans" cxnId="{583C399C-43D5-4B4F-A5AB-581C2790FB97}">
      <dgm:prSet/>
      <dgm:spPr/>
      <dgm:t>
        <a:bodyPr/>
        <a:lstStyle/>
        <a:p>
          <a:endParaRPr lang="en-GB"/>
        </a:p>
      </dgm:t>
    </dgm:pt>
    <dgm:pt modelId="{55EC14E1-331D-4A1B-BFF2-78B14E9B6F16}" type="sibTrans" cxnId="{583C399C-43D5-4B4F-A5AB-581C2790FB97}">
      <dgm:prSet/>
      <dgm:spPr/>
      <dgm:t>
        <a:bodyPr/>
        <a:lstStyle/>
        <a:p>
          <a:endParaRPr lang="en-GB"/>
        </a:p>
      </dgm:t>
    </dgm:pt>
    <dgm:pt modelId="{3203FBCF-A8D0-4EF7-BCFF-99F71D6C306F}">
      <dgm:prSet/>
      <dgm:spPr/>
      <dgm:t>
        <a:bodyPr/>
        <a:lstStyle/>
        <a:p>
          <a:r>
            <a:rPr lang="en-GB" dirty="0"/>
            <a:t>Integrating Systemic into development work </a:t>
          </a:r>
          <a:endParaRPr lang="en-US" dirty="0"/>
        </a:p>
      </dgm:t>
    </dgm:pt>
    <dgm:pt modelId="{D0C2FAEE-B20F-4CC1-84DF-CC3843EB7495}" type="parTrans" cxnId="{4C2AD221-048A-42B8-A52E-4D6212B54585}">
      <dgm:prSet/>
      <dgm:spPr/>
      <dgm:t>
        <a:bodyPr/>
        <a:lstStyle/>
        <a:p>
          <a:endParaRPr lang="en-GB"/>
        </a:p>
      </dgm:t>
    </dgm:pt>
    <dgm:pt modelId="{7B726711-2B2E-4EFD-A402-7992C6F09EC5}" type="sibTrans" cxnId="{4C2AD221-048A-42B8-A52E-4D6212B54585}">
      <dgm:prSet/>
      <dgm:spPr/>
      <dgm:t>
        <a:bodyPr/>
        <a:lstStyle/>
        <a:p>
          <a:endParaRPr lang="en-GB"/>
        </a:p>
      </dgm:t>
    </dgm:pt>
    <dgm:pt modelId="{5E264084-40C0-4FCC-BBE6-5F13177EDEC1}">
      <dgm:prSet/>
      <dgm:spPr/>
      <dgm:t>
        <a:bodyPr/>
        <a:lstStyle/>
        <a:p>
          <a:pPr>
            <a:buFont typeface="Wingdings" panose="05000000000000000000" pitchFamily="2" charset="2"/>
            <a:buNone/>
          </a:pPr>
          <a:r>
            <a:rPr lang="en-GB" dirty="0"/>
            <a:t>solution oriented approaches (how do we make this and other development work more systemic).</a:t>
          </a:r>
          <a:endParaRPr lang="en-US" dirty="0"/>
        </a:p>
      </dgm:t>
    </dgm:pt>
    <dgm:pt modelId="{5A789E33-6F15-4C73-9FD1-0A1D30549579}" type="parTrans" cxnId="{2D8FDD56-789F-4C98-8F5B-78FD171D5644}">
      <dgm:prSet/>
      <dgm:spPr/>
      <dgm:t>
        <a:bodyPr/>
        <a:lstStyle/>
        <a:p>
          <a:endParaRPr lang="en-GB"/>
        </a:p>
      </dgm:t>
    </dgm:pt>
    <dgm:pt modelId="{3AB47F66-677D-4EBB-A1C3-D6D9452EBC93}" type="sibTrans" cxnId="{2D8FDD56-789F-4C98-8F5B-78FD171D5644}">
      <dgm:prSet/>
      <dgm:spPr/>
      <dgm:t>
        <a:bodyPr/>
        <a:lstStyle/>
        <a:p>
          <a:endParaRPr lang="en-GB"/>
        </a:p>
      </dgm:t>
    </dgm:pt>
    <dgm:pt modelId="{0430CD8C-EBF1-4DB3-89C4-B685745BC448}">
      <dgm:prSet/>
      <dgm:spPr/>
      <dgm:t>
        <a:bodyPr/>
        <a:lstStyle/>
        <a:p>
          <a:pPr>
            <a:buFont typeface="Wingdings" panose="05000000000000000000" pitchFamily="2" charset="2"/>
            <a:buChar char="Ø"/>
          </a:pPr>
          <a:r>
            <a:rPr lang="en-GB" dirty="0"/>
            <a:t>Create our own ‘shared understanding meetings’  e.g. using Formulation, circular questions, reflective teams </a:t>
          </a:r>
          <a:endParaRPr lang="en-US" dirty="0"/>
        </a:p>
      </dgm:t>
    </dgm:pt>
    <dgm:pt modelId="{7D0ABE15-AA90-4C01-8A52-C96A616208A6}" type="parTrans" cxnId="{EE4A3233-BF38-4C4F-A960-A31D0C078667}">
      <dgm:prSet/>
      <dgm:spPr/>
      <dgm:t>
        <a:bodyPr/>
        <a:lstStyle/>
        <a:p>
          <a:endParaRPr lang="en-GB"/>
        </a:p>
      </dgm:t>
    </dgm:pt>
    <dgm:pt modelId="{09B14B94-425B-4ACA-AEDC-AC5372F73D43}" type="sibTrans" cxnId="{EE4A3233-BF38-4C4F-A960-A31D0C078667}">
      <dgm:prSet/>
      <dgm:spPr/>
      <dgm:t>
        <a:bodyPr/>
        <a:lstStyle/>
        <a:p>
          <a:endParaRPr lang="en-GB"/>
        </a:p>
      </dgm:t>
    </dgm:pt>
    <dgm:pt modelId="{59305EEA-C90B-42BA-8774-4441482FA5E4}" type="pres">
      <dgm:prSet presAssocID="{DEDAF44D-4032-40DA-82CF-D5EFA9DD685C}" presName="Name0" presStyleCnt="0">
        <dgm:presLayoutVars>
          <dgm:dir/>
          <dgm:animLvl val="lvl"/>
          <dgm:resizeHandles val="exact"/>
        </dgm:presLayoutVars>
      </dgm:prSet>
      <dgm:spPr/>
    </dgm:pt>
    <dgm:pt modelId="{1E97050A-20D5-4340-ACAE-383388F687FB}" type="pres">
      <dgm:prSet presAssocID="{38933266-ED5E-4D8A-A197-1733077C6632}" presName="composite" presStyleCnt="0"/>
      <dgm:spPr/>
    </dgm:pt>
    <dgm:pt modelId="{99155E09-8A07-4637-870D-F185EAC17E96}" type="pres">
      <dgm:prSet presAssocID="{38933266-ED5E-4D8A-A197-1733077C6632}" presName="parTx" presStyleLbl="alignNode1" presStyleIdx="0" presStyleCnt="3">
        <dgm:presLayoutVars>
          <dgm:chMax val="0"/>
          <dgm:chPref val="0"/>
          <dgm:bulletEnabled val="1"/>
        </dgm:presLayoutVars>
      </dgm:prSet>
      <dgm:spPr/>
    </dgm:pt>
    <dgm:pt modelId="{43AF8738-FFA5-49B9-8A33-649C3E35F648}" type="pres">
      <dgm:prSet presAssocID="{38933266-ED5E-4D8A-A197-1733077C6632}" presName="desTx" presStyleLbl="alignAccFollowNode1" presStyleIdx="0" presStyleCnt="3">
        <dgm:presLayoutVars>
          <dgm:bulletEnabled val="1"/>
        </dgm:presLayoutVars>
      </dgm:prSet>
      <dgm:spPr/>
    </dgm:pt>
    <dgm:pt modelId="{6EB62826-FB0B-4D68-8EC7-251E792368FE}" type="pres">
      <dgm:prSet presAssocID="{4221F913-B325-4718-A287-1E8BC4E5E423}" presName="space" presStyleCnt="0"/>
      <dgm:spPr/>
    </dgm:pt>
    <dgm:pt modelId="{7A901E6F-24E7-44A8-9776-87D38C07CC4F}" type="pres">
      <dgm:prSet presAssocID="{401074DF-DF1D-4A3E-844F-614BF7D038B8}" presName="composite" presStyleCnt="0"/>
      <dgm:spPr/>
    </dgm:pt>
    <dgm:pt modelId="{FA3C0770-7509-4EEA-B7C7-7345F90DD682}" type="pres">
      <dgm:prSet presAssocID="{401074DF-DF1D-4A3E-844F-614BF7D038B8}" presName="parTx" presStyleLbl="alignNode1" presStyleIdx="1" presStyleCnt="3">
        <dgm:presLayoutVars>
          <dgm:chMax val="0"/>
          <dgm:chPref val="0"/>
          <dgm:bulletEnabled val="1"/>
        </dgm:presLayoutVars>
      </dgm:prSet>
      <dgm:spPr/>
    </dgm:pt>
    <dgm:pt modelId="{2BB5BB67-8B94-4A19-88CA-0B246F77B950}" type="pres">
      <dgm:prSet presAssocID="{401074DF-DF1D-4A3E-844F-614BF7D038B8}" presName="desTx" presStyleLbl="alignAccFollowNode1" presStyleIdx="1" presStyleCnt="3">
        <dgm:presLayoutVars>
          <dgm:bulletEnabled val="1"/>
        </dgm:presLayoutVars>
      </dgm:prSet>
      <dgm:spPr/>
    </dgm:pt>
    <dgm:pt modelId="{F5847B1B-113F-4D76-94F5-8DD74880B6F9}" type="pres">
      <dgm:prSet presAssocID="{40FDBDFF-98F9-4B0E-9D62-1DE01BDD54F6}" presName="space" presStyleCnt="0"/>
      <dgm:spPr/>
    </dgm:pt>
    <dgm:pt modelId="{498ADB18-B9B5-43C2-BD54-26174AE1300D}" type="pres">
      <dgm:prSet presAssocID="{42F47835-71E1-42AF-AB51-4DAE211983D9}" presName="composite" presStyleCnt="0"/>
      <dgm:spPr/>
    </dgm:pt>
    <dgm:pt modelId="{345C7011-4411-4F7A-A089-3A4B56A163DC}" type="pres">
      <dgm:prSet presAssocID="{42F47835-71E1-42AF-AB51-4DAE211983D9}" presName="parTx" presStyleLbl="alignNode1" presStyleIdx="2" presStyleCnt="3">
        <dgm:presLayoutVars>
          <dgm:chMax val="0"/>
          <dgm:chPref val="0"/>
          <dgm:bulletEnabled val="1"/>
        </dgm:presLayoutVars>
      </dgm:prSet>
      <dgm:spPr/>
    </dgm:pt>
    <dgm:pt modelId="{3522B882-3DF2-488A-8FDC-670EF447E96C}" type="pres">
      <dgm:prSet presAssocID="{42F47835-71E1-42AF-AB51-4DAE211983D9}" presName="desTx" presStyleLbl="alignAccFollowNode1" presStyleIdx="2" presStyleCnt="3">
        <dgm:presLayoutVars>
          <dgm:bulletEnabled val="1"/>
        </dgm:presLayoutVars>
      </dgm:prSet>
      <dgm:spPr/>
    </dgm:pt>
  </dgm:ptLst>
  <dgm:cxnLst>
    <dgm:cxn modelId="{C106B400-C2EB-4466-8309-9F45B172AD02}" srcId="{38933266-ED5E-4D8A-A197-1733077C6632}" destId="{F9CCE955-7B4D-448E-9A12-65D3DEC2A478}" srcOrd="0" destOrd="0" parTransId="{CC67EAFA-6D16-4880-A76B-3CB19ADF424E}" sibTransId="{024047E8-F281-4B77-8749-542868ACB4BF}"/>
    <dgm:cxn modelId="{DCFB2F03-B1D7-4281-BA28-3E01F865C9DD}" type="presOf" srcId="{E3B4E13C-E26C-4E44-8DC1-E70B5E373BBC}" destId="{2BB5BB67-8B94-4A19-88CA-0B246F77B950}" srcOrd="0" destOrd="0" presId="urn:microsoft.com/office/officeart/2005/8/layout/hList1"/>
    <dgm:cxn modelId="{AA219A19-ACEB-4E3A-A315-8F64CD9BB4C9}" type="presOf" srcId="{3D0E3826-9244-42E0-BA77-CF9C6E749BFC}" destId="{3522B882-3DF2-488A-8FDC-670EF447E96C}" srcOrd="0" destOrd="1" presId="urn:microsoft.com/office/officeart/2005/8/layout/hList1"/>
    <dgm:cxn modelId="{4C2AD221-048A-42B8-A52E-4D6212B54585}" srcId="{42F47835-71E1-42AF-AB51-4DAE211983D9}" destId="{3203FBCF-A8D0-4EF7-BCFF-99F71D6C306F}" srcOrd="2" destOrd="0" parTransId="{D0C2FAEE-B20F-4CC1-84DF-CC3843EB7495}" sibTransId="{7B726711-2B2E-4EFD-A402-7992C6F09EC5}"/>
    <dgm:cxn modelId="{CCD63A28-6EF9-497F-B1D7-1F58B2F0A958}" srcId="{C8E06577-E71C-4A8A-A78C-CFC1FF9F37F7}" destId="{4C05B5C9-DA3A-4343-9762-A54FA2D74486}" srcOrd="1" destOrd="0" parTransId="{BF7702F7-54EB-46CE-8414-3AB8A1C4E3CD}" sibTransId="{802979DF-9878-4C0E-823C-C401802C4698}"/>
    <dgm:cxn modelId="{3590F32B-26D5-4A40-8C84-66B46E6B3EC1}" srcId="{401074DF-DF1D-4A3E-844F-614BF7D038B8}" destId="{06B43304-E4F6-413D-B67F-5005A99D5C05}" srcOrd="3" destOrd="0" parTransId="{7606D04A-11EB-44E4-91BD-F9CAFAECE7C2}" sibTransId="{8BE0F647-E310-4583-B453-244609CFAD77}"/>
    <dgm:cxn modelId="{EE4A3233-BF38-4C4F-A960-A31D0C078667}" srcId="{16218F25-0992-4928-A013-F8E4411D31A3}" destId="{0430CD8C-EBF1-4DB3-89C4-B685745BC448}" srcOrd="1" destOrd="0" parTransId="{7D0ABE15-AA90-4C01-8A52-C96A616208A6}" sibTransId="{09B14B94-425B-4ACA-AEDC-AC5372F73D43}"/>
    <dgm:cxn modelId="{4EA16233-EB7E-471A-94A7-17165F990552}" srcId="{16218F25-0992-4928-A013-F8E4411D31A3}" destId="{3870E797-FB0B-47E1-88FE-B11961CDCCDC}" srcOrd="2" destOrd="0" parTransId="{E774326F-688B-4BE2-ACC4-B02A40912FE3}" sibTransId="{14C76053-470A-4AE4-AD32-938CB6E180CA}"/>
    <dgm:cxn modelId="{B171D235-2380-4CA2-AC45-B02F6B89979C}" type="presOf" srcId="{0430CD8C-EBF1-4DB3-89C4-B685745BC448}" destId="{3522B882-3DF2-488A-8FDC-670EF447E96C}" srcOrd="0" destOrd="8" presId="urn:microsoft.com/office/officeart/2005/8/layout/hList1"/>
    <dgm:cxn modelId="{AE22183A-99B4-481B-807E-5259CD8FC272}" srcId="{16218F25-0992-4928-A013-F8E4411D31A3}" destId="{70910B5F-31BD-4A5C-963B-CA26A63C4266}" srcOrd="0" destOrd="0" parTransId="{4BF59149-11A2-4E11-9E69-B680A0797828}" sibTransId="{4425AFA4-D49D-4160-B136-F2FB8F4B3718}"/>
    <dgm:cxn modelId="{4F0A723E-BAC5-4CBD-8DFB-FFD29766F247}" type="presOf" srcId="{AC8C4E59-1C8A-4B16-8FD7-0034C33F02BD}" destId="{3522B882-3DF2-488A-8FDC-670EF447E96C}" srcOrd="0" destOrd="4" presId="urn:microsoft.com/office/officeart/2005/8/layout/hList1"/>
    <dgm:cxn modelId="{C435F85E-A7DE-4684-8A7B-BF4EE464FA91}" srcId="{DEDAF44D-4032-40DA-82CF-D5EFA9DD685C}" destId="{401074DF-DF1D-4A3E-844F-614BF7D038B8}" srcOrd="1" destOrd="0" parTransId="{20954448-88CE-4F98-90E8-9095AC62AD27}" sibTransId="{40FDBDFF-98F9-4B0E-9D62-1DE01BDD54F6}"/>
    <dgm:cxn modelId="{A9AF0660-6608-4C25-8497-1296096C360B}" type="presOf" srcId="{CB387CEA-5EB2-4B07-BEBD-A6BDAB5CEF80}" destId="{2BB5BB67-8B94-4A19-88CA-0B246F77B950}" srcOrd="0" destOrd="1" presId="urn:microsoft.com/office/officeart/2005/8/layout/hList1"/>
    <dgm:cxn modelId="{9A6E1241-8B1C-4582-A073-C95B6855C3A4}" srcId="{CB387CEA-5EB2-4B07-BEBD-A6BDAB5CEF80}" destId="{505AAA33-046B-4B91-9D8A-62D9FB738FB8}" srcOrd="0" destOrd="0" parTransId="{D6A81C6A-0040-471D-890B-7F2328B56C1D}" sibTransId="{800CB919-EAB6-4008-B1CA-46AA60210E89}"/>
    <dgm:cxn modelId="{3A0ED763-79C6-43C1-A384-DC9310645959}" srcId="{401074DF-DF1D-4A3E-844F-614BF7D038B8}" destId="{CB387CEA-5EB2-4B07-BEBD-A6BDAB5CEF80}" srcOrd="1" destOrd="0" parTransId="{8E5EDCB1-ADBE-4056-BA24-3B28B7140C38}" sibTransId="{C426752A-F9AB-460D-BC1F-AB7DED6DDF35}"/>
    <dgm:cxn modelId="{7A387C4E-2DDF-48C3-9609-A7FF94EE299F}" type="presOf" srcId="{4C05B5C9-DA3A-4343-9762-A54FA2D74486}" destId="{3522B882-3DF2-488A-8FDC-670EF447E96C}" srcOrd="0" destOrd="2" presId="urn:microsoft.com/office/officeart/2005/8/layout/hList1"/>
    <dgm:cxn modelId="{2D8FDD56-789F-4C98-8F5B-78FD171D5644}" srcId="{3203FBCF-A8D0-4EF7-BCFF-99F71D6C306F}" destId="{5E264084-40C0-4FCC-BBE6-5F13177EDEC1}" srcOrd="0" destOrd="0" parTransId="{5A789E33-6F15-4C73-9FD1-0A1D30549579}" sibTransId="{3AB47F66-677D-4EBB-A1C3-D6D9452EBC93}"/>
    <dgm:cxn modelId="{32453978-0229-4515-80D6-BCE9A1FF43E6}" srcId="{C8E06577-E71C-4A8A-A78C-CFC1FF9F37F7}" destId="{AC8C4E59-1C8A-4B16-8FD7-0034C33F02BD}" srcOrd="3" destOrd="0" parTransId="{78C44520-F61D-44FB-B5DE-179D2231E419}" sibTransId="{D7495482-60A6-46EB-AE59-DF378FC6727F}"/>
    <dgm:cxn modelId="{6A765282-22CC-44B3-AA0A-75A70DC48910}" type="presOf" srcId="{16218F25-0992-4928-A013-F8E4411D31A3}" destId="{3522B882-3DF2-488A-8FDC-670EF447E96C}" srcOrd="0" destOrd="6" presId="urn:microsoft.com/office/officeart/2005/8/layout/hList1"/>
    <dgm:cxn modelId="{4917EE89-6D7F-4EE0-89A0-29C6FFA99347}" srcId="{38933266-ED5E-4D8A-A197-1733077C6632}" destId="{49335D00-F990-4614-9222-7DBF5D6C7B62}" srcOrd="1" destOrd="0" parTransId="{C2D7C01E-DB66-4586-9655-7B1A56BB0591}" sibTransId="{11CF46F2-5CFF-48AF-B68D-EEA4D353E5D3}"/>
    <dgm:cxn modelId="{FA7ADB8B-E610-4358-BADD-CD117A4E3EB4}" srcId="{DEDAF44D-4032-40DA-82CF-D5EFA9DD685C}" destId="{42F47835-71E1-42AF-AB51-4DAE211983D9}" srcOrd="2" destOrd="0" parTransId="{A352D815-2B77-4139-AB08-BBAD6A1EE6D9}" sibTransId="{A56EF497-260A-4879-8345-F7FE516A1E4A}"/>
    <dgm:cxn modelId="{4A89A98C-867E-4F66-8588-7FDA13E15D36}" type="presOf" srcId="{5E264084-40C0-4FCC-BBE6-5F13177EDEC1}" destId="{3522B882-3DF2-488A-8FDC-670EF447E96C}" srcOrd="0" destOrd="11" presId="urn:microsoft.com/office/officeart/2005/8/layout/hList1"/>
    <dgm:cxn modelId="{1FB5418D-B277-4897-BBC3-1DA30BB518C0}" type="presOf" srcId="{70910B5F-31BD-4A5C-963B-CA26A63C4266}" destId="{3522B882-3DF2-488A-8FDC-670EF447E96C}" srcOrd="0" destOrd="7" presId="urn:microsoft.com/office/officeart/2005/8/layout/hList1"/>
    <dgm:cxn modelId="{397E7795-7386-4A23-B0DA-B6C06326BD36}" srcId="{401074DF-DF1D-4A3E-844F-614BF7D038B8}" destId="{E3B4E13C-E26C-4E44-8DC1-E70B5E373BBC}" srcOrd="0" destOrd="0" parTransId="{2153D1D5-7BC1-4F79-AF0B-525C750F3B6A}" sibTransId="{1F90D7CD-42C5-4137-8223-CA6DE965C12B}"/>
    <dgm:cxn modelId="{7B7AC29A-2784-40B3-A4DB-2C99337B5D33}" type="presOf" srcId="{AE676662-79DD-440A-8A6F-BE5256CEC9D7}" destId="{2BB5BB67-8B94-4A19-88CA-0B246F77B950}" srcOrd="0" destOrd="3" presId="urn:microsoft.com/office/officeart/2005/8/layout/hList1"/>
    <dgm:cxn modelId="{33C0789B-8C5A-4808-811E-5500C9297DBF}" type="presOf" srcId="{42F47835-71E1-42AF-AB51-4DAE211983D9}" destId="{345C7011-4411-4F7A-A089-3A4B56A163DC}" srcOrd="0" destOrd="0" presId="urn:microsoft.com/office/officeart/2005/8/layout/hList1"/>
    <dgm:cxn modelId="{583C399C-43D5-4B4F-A5AB-581C2790FB97}" srcId="{C8E06577-E71C-4A8A-A78C-CFC1FF9F37F7}" destId="{91A036A4-33E7-4F61-BC96-21E9E405E13D}" srcOrd="4" destOrd="0" parTransId="{C8FE9ACB-FAF2-40F4-9530-83BF37B45F54}" sibTransId="{55EC14E1-331D-4A1B-BFF2-78B14E9B6F16}"/>
    <dgm:cxn modelId="{6EFF3C9E-776F-4222-8929-1D48E22556E7}" srcId="{DEDAF44D-4032-40DA-82CF-D5EFA9DD685C}" destId="{38933266-ED5E-4D8A-A197-1733077C6632}" srcOrd="0" destOrd="0" parTransId="{FA543580-2C2B-4163-B611-1968762896AF}" sibTransId="{4221F913-B325-4718-A287-1E8BC4E5E423}"/>
    <dgm:cxn modelId="{7E34A6A7-7CC1-4B6D-8693-5C1454A4B1F7}" type="presOf" srcId="{C8E06577-E71C-4A8A-A78C-CFC1FF9F37F7}" destId="{3522B882-3DF2-488A-8FDC-670EF447E96C}" srcOrd="0" destOrd="0" presId="urn:microsoft.com/office/officeart/2005/8/layout/hList1"/>
    <dgm:cxn modelId="{BEFB1AAE-C16B-4E67-9474-39C7A7F18F21}" srcId="{C8E06577-E71C-4A8A-A78C-CFC1FF9F37F7}" destId="{24A4F4EB-3327-47D4-8EB5-0E1BC3E54DAB}" srcOrd="2" destOrd="0" parTransId="{0AE62DA8-1763-40B9-9D9B-D8303C68625E}" sibTransId="{7140164B-94B6-41A3-B3A1-9ED4E2A66F1E}"/>
    <dgm:cxn modelId="{60246EAF-D15C-484D-A869-803CF8383DDA}" type="presOf" srcId="{505AAA33-046B-4B91-9D8A-62D9FB738FB8}" destId="{2BB5BB67-8B94-4A19-88CA-0B246F77B950}" srcOrd="0" destOrd="2" presId="urn:microsoft.com/office/officeart/2005/8/layout/hList1"/>
    <dgm:cxn modelId="{E5A020B1-D5F4-4F6D-A126-43D6A979D3D9}" srcId="{401074DF-DF1D-4A3E-844F-614BF7D038B8}" destId="{AE676662-79DD-440A-8A6F-BE5256CEC9D7}" srcOrd="2" destOrd="0" parTransId="{B8C913C8-145E-49C4-B449-1CE2BFB653DD}" sibTransId="{B8494066-EE52-460B-A121-701538BEF2CB}"/>
    <dgm:cxn modelId="{275A64BB-FA0D-438A-88E6-17A0403E3592}" type="presOf" srcId="{38933266-ED5E-4D8A-A197-1733077C6632}" destId="{99155E09-8A07-4637-870D-F185EAC17E96}" srcOrd="0" destOrd="0" presId="urn:microsoft.com/office/officeart/2005/8/layout/hList1"/>
    <dgm:cxn modelId="{E9DD64BC-D566-43FC-A320-35C1CE89DDE4}" type="presOf" srcId="{401074DF-DF1D-4A3E-844F-614BF7D038B8}" destId="{FA3C0770-7509-4EEA-B7C7-7345F90DD682}" srcOrd="0" destOrd="0" presId="urn:microsoft.com/office/officeart/2005/8/layout/hList1"/>
    <dgm:cxn modelId="{C07CC1BD-FDA9-4808-87D1-9CC6995F3FB7}" type="presOf" srcId="{DEDAF44D-4032-40DA-82CF-D5EFA9DD685C}" destId="{59305EEA-C90B-42BA-8774-4441482FA5E4}" srcOrd="0" destOrd="0" presId="urn:microsoft.com/office/officeart/2005/8/layout/hList1"/>
    <dgm:cxn modelId="{797868C9-5877-42A0-A3C7-2610E3694BF8}" type="presOf" srcId="{3203FBCF-A8D0-4EF7-BCFF-99F71D6C306F}" destId="{3522B882-3DF2-488A-8FDC-670EF447E96C}" srcOrd="0" destOrd="10" presId="urn:microsoft.com/office/officeart/2005/8/layout/hList1"/>
    <dgm:cxn modelId="{C05B70CB-1B9A-4E56-965A-42BEA675ED59}" srcId="{42F47835-71E1-42AF-AB51-4DAE211983D9}" destId="{16218F25-0992-4928-A013-F8E4411D31A3}" srcOrd="1" destOrd="0" parTransId="{6FA95E45-7D36-4DE6-B005-08B0461B219B}" sibTransId="{479D79D5-EE66-4661-88B0-C4D39EF03177}"/>
    <dgm:cxn modelId="{40FBA3DC-BBCD-4A3C-8C42-95CACA8296D5}" type="presOf" srcId="{24A4F4EB-3327-47D4-8EB5-0E1BC3E54DAB}" destId="{3522B882-3DF2-488A-8FDC-670EF447E96C}" srcOrd="0" destOrd="3" presId="urn:microsoft.com/office/officeart/2005/8/layout/hList1"/>
    <dgm:cxn modelId="{F62847DE-DC19-4BD6-9D77-3927B1B9349E}" type="presOf" srcId="{49335D00-F990-4614-9222-7DBF5D6C7B62}" destId="{43AF8738-FFA5-49B9-8A33-649C3E35F648}" srcOrd="0" destOrd="1" presId="urn:microsoft.com/office/officeart/2005/8/layout/hList1"/>
    <dgm:cxn modelId="{7AC29AE2-7A83-4F9E-8C56-73B9F021D896}" type="presOf" srcId="{91A036A4-33E7-4F61-BC96-21E9E405E13D}" destId="{3522B882-3DF2-488A-8FDC-670EF447E96C}" srcOrd="0" destOrd="5" presId="urn:microsoft.com/office/officeart/2005/8/layout/hList1"/>
    <dgm:cxn modelId="{830396E3-9E15-4221-8033-B8CF397C6C68}" srcId="{C8E06577-E71C-4A8A-A78C-CFC1FF9F37F7}" destId="{3D0E3826-9244-42E0-BA77-CF9C6E749BFC}" srcOrd="0" destOrd="0" parTransId="{5F9B5A9A-7A22-449C-A928-EB3C8620417A}" sibTransId="{0983A92A-5FD7-478E-9B13-49C81C1EA840}"/>
    <dgm:cxn modelId="{A06232E5-CB9E-4A4F-9DF2-B9DCE855C95B}" srcId="{42F47835-71E1-42AF-AB51-4DAE211983D9}" destId="{C8E06577-E71C-4A8A-A78C-CFC1FF9F37F7}" srcOrd="0" destOrd="0" parTransId="{354944CB-47E4-4621-962B-C833BAB96E72}" sibTransId="{1867E90F-8831-4F68-9D5F-330D049CFA86}"/>
    <dgm:cxn modelId="{865DBBE8-2642-4665-B26E-B486FD4A4FFA}" type="presOf" srcId="{3870E797-FB0B-47E1-88FE-B11961CDCCDC}" destId="{3522B882-3DF2-488A-8FDC-670EF447E96C}" srcOrd="0" destOrd="9" presId="urn:microsoft.com/office/officeart/2005/8/layout/hList1"/>
    <dgm:cxn modelId="{D51A1DF0-5B7B-4B2F-B857-1D9B80A3CC1E}" type="presOf" srcId="{06B43304-E4F6-413D-B67F-5005A99D5C05}" destId="{2BB5BB67-8B94-4A19-88CA-0B246F77B950}" srcOrd="0" destOrd="4" presId="urn:microsoft.com/office/officeart/2005/8/layout/hList1"/>
    <dgm:cxn modelId="{FD7E6FFB-44F7-488B-A4E1-F1DFAFB6C32D}" type="presOf" srcId="{F9CCE955-7B4D-448E-9A12-65D3DEC2A478}" destId="{43AF8738-FFA5-49B9-8A33-649C3E35F648}" srcOrd="0" destOrd="0" presId="urn:microsoft.com/office/officeart/2005/8/layout/hList1"/>
    <dgm:cxn modelId="{FA1CBDB8-8234-4D1F-9AF1-49771210A467}" type="presParOf" srcId="{59305EEA-C90B-42BA-8774-4441482FA5E4}" destId="{1E97050A-20D5-4340-ACAE-383388F687FB}" srcOrd="0" destOrd="0" presId="urn:microsoft.com/office/officeart/2005/8/layout/hList1"/>
    <dgm:cxn modelId="{95ABAE76-B7F8-4F39-8137-1A595B700833}" type="presParOf" srcId="{1E97050A-20D5-4340-ACAE-383388F687FB}" destId="{99155E09-8A07-4637-870D-F185EAC17E96}" srcOrd="0" destOrd="0" presId="urn:microsoft.com/office/officeart/2005/8/layout/hList1"/>
    <dgm:cxn modelId="{69983AE3-4987-4E4A-9719-009C6FC3B5E4}" type="presParOf" srcId="{1E97050A-20D5-4340-ACAE-383388F687FB}" destId="{43AF8738-FFA5-49B9-8A33-649C3E35F648}" srcOrd="1" destOrd="0" presId="urn:microsoft.com/office/officeart/2005/8/layout/hList1"/>
    <dgm:cxn modelId="{79FCD30B-EB70-4365-AC5A-D4F56E291F92}" type="presParOf" srcId="{59305EEA-C90B-42BA-8774-4441482FA5E4}" destId="{6EB62826-FB0B-4D68-8EC7-251E792368FE}" srcOrd="1" destOrd="0" presId="urn:microsoft.com/office/officeart/2005/8/layout/hList1"/>
    <dgm:cxn modelId="{4CFE31E6-3B92-4C52-9CDB-35233B73B6C8}" type="presParOf" srcId="{59305EEA-C90B-42BA-8774-4441482FA5E4}" destId="{7A901E6F-24E7-44A8-9776-87D38C07CC4F}" srcOrd="2" destOrd="0" presId="urn:microsoft.com/office/officeart/2005/8/layout/hList1"/>
    <dgm:cxn modelId="{CCD7016E-1334-413A-820F-057471D29B3B}" type="presParOf" srcId="{7A901E6F-24E7-44A8-9776-87D38C07CC4F}" destId="{FA3C0770-7509-4EEA-B7C7-7345F90DD682}" srcOrd="0" destOrd="0" presId="urn:microsoft.com/office/officeart/2005/8/layout/hList1"/>
    <dgm:cxn modelId="{3100ADD5-D325-4E6F-8966-05AB04A8A101}" type="presParOf" srcId="{7A901E6F-24E7-44A8-9776-87D38C07CC4F}" destId="{2BB5BB67-8B94-4A19-88CA-0B246F77B950}" srcOrd="1" destOrd="0" presId="urn:microsoft.com/office/officeart/2005/8/layout/hList1"/>
    <dgm:cxn modelId="{EEE9FDF0-E7CE-4442-BD94-9DA47E43B020}" type="presParOf" srcId="{59305EEA-C90B-42BA-8774-4441482FA5E4}" destId="{F5847B1B-113F-4D76-94F5-8DD74880B6F9}" srcOrd="3" destOrd="0" presId="urn:microsoft.com/office/officeart/2005/8/layout/hList1"/>
    <dgm:cxn modelId="{1D9D5CEE-F208-4644-9EE3-B4B69D874746}" type="presParOf" srcId="{59305EEA-C90B-42BA-8774-4441482FA5E4}" destId="{498ADB18-B9B5-43C2-BD54-26174AE1300D}" srcOrd="4" destOrd="0" presId="urn:microsoft.com/office/officeart/2005/8/layout/hList1"/>
    <dgm:cxn modelId="{E2733621-AD16-43CF-822E-6880EED85B85}" type="presParOf" srcId="{498ADB18-B9B5-43C2-BD54-26174AE1300D}" destId="{345C7011-4411-4F7A-A089-3A4B56A163DC}" srcOrd="0" destOrd="0" presId="urn:microsoft.com/office/officeart/2005/8/layout/hList1"/>
    <dgm:cxn modelId="{F6A2AC37-67AA-4BD6-AE6C-B82F6F456473}" type="presParOf" srcId="{498ADB18-B9B5-43C2-BD54-26174AE1300D}" destId="{3522B882-3DF2-488A-8FDC-670EF447E96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4D7F6E-476E-4C44-94FF-FC5E9C3C6E4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2A9751EB-9EFF-46CD-A0AF-1057AC740A32}">
      <dgm:prSet/>
      <dgm:spPr/>
      <dgm:t>
        <a:bodyPr/>
        <a:lstStyle/>
        <a:p>
          <a:r>
            <a:rPr lang="en-GB"/>
            <a:t>Readiness, timing and referral process matters: 80% CYPF engage when completing referral alongside, 20% if done on behalf of</a:t>
          </a:r>
          <a:endParaRPr lang="en-US"/>
        </a:p>
      </dgm:t>
    </dgm:pt>
    <dgm:pt modelId="{7E22459A-8809-4973-B72E-A3E7BEA6EB7F}" type="parTrans" cxnId="{704A1138-8040-4745-92F3-BABE1AE2ED8F}">
      <dgm:prSet/>
      <dgm:spPr/>
      <dgm:t>
        <a:bodyPr/>
        <a:lstStyle/>
        <a:p>
          <a:endParaRPr lang="en-US"/>
        </a:p>
      </dgm:t>
    </dgm:pt>
    <dgm:pt modelId="{512FD885-D482-4DB0-9179-B1187252DDB5}" type="sibTrans" cxnId="{704A1138-8040-4745-92F3-BABE1AE2ED8F}">
      <dgm:prSet/>
      <dgm:spPr/>
      <dgm:t>
        <a:bodyPr/>
        <a:lstStyle/>
        <a:p>
          <a:endParaRPr lang="en-US"/>
        </a:p>
      </dgm:t>
    </dgm:pt>
    <dgm:pt modelId="{DA026A32-2AF5-4AD6-9E58-824ACF2D8CE0}">
      <dgm:prSet/>
      <dgm:spPr/>
      <dgm:t>
        <a:bodyPr/>
        <a:lstStyle/>
        <a:p>
          <a:r>
            <a:rPr lang="en-GB" dirty="0"/>
            <a:t>No CYPF progressed to care-experience</a:t>
          </a:r>
          <a:endParaRPr lang="en-US" dirty="0"/>
        </a:p>
      </dgm:t>
    </dgm:pt>
    <dgm:pt modelId="{5A655EDB-437C-4D5B-8C55-518B1AD7D2CD}" type="parTrans" cxnId="{9F63BCB5-8B51-43FF-A926-ED1E04330777}">
      <dgm:prSet/>
      <dgm:spPr/>
      <dgm:t>
        <a:bodyPr/>
        <a:lstStyle/>
        <a:p>
          <a:endParaRPr lang="en-US"/>
        </a:p>
      </dgm:t>
    </dgm:pt>
    <dgm:pt modelId="{E13A3F2F-96E8-4910-82F6-E4E9F08141E2}" type="sibTrans" cxnId="{9F63BCB5-8B51-43FF-A926-ED1E04330777}">
      <dgm:prSet/>
      <dgm:spPr/>
      <dgm:t>
        <a:bodyPr/>
        <a:lstStyle/>
        <a:p>
          <a:endParaRPr lang="en-US"/>
        </a:p>
      </dgm:t>
    </dgm:pt>
    <dgm:pt modelId="{2988965A-DC26-479E-B0BD-41B0006D3F88}">
      <dgm:prSet/>
      <dgm:spPr/>
      <dgm:t>
        <a:bodyPr/>
        <a:lstStyle/>
        <a:p>
          <a:r>
            <a:rPr lang="en-GB"/>
            <a:t>CYPF like it: 100% retention from session 3+</a:t>
          </a:r>
          <a:endParaRPr lang="en-US"/>
        </a:p>
      </dgm:t>
    </dgm:pt>
    <dgm:pt modelId="{D36813AA-64BD-4E5B-BD16-AD62D0BAC7A6}" type="parTrans" cxnId="{DA801BE7-08C0-4E41-BB8B-82803B664167}">
      <dgm:prSet/>
      <dgm:spPr/>
      <dgm:t>
        <a:bodyPr/>
        <a:lstStyle/>
        <a:p>
          <a:endParaRPr lang="en-US"/>
        </a:p>
      </dgm:t>
    </dgm:pt>
    <dgm:pt modelId="{BEA8D41F-D2CA-4C23-BA26-EEA4B0452B03}" type="sibTrans" cxnId="{DA801BE7-08C0-4E41-BB8B-82803B664167}">
      <dgm:prSet/>
      <dgm:spPr/>
      <dgm:t>
        <a:bodyPr/>
        <a:lstStyle/>
        <a:p>
          <a:endParaRPr lang="en-US"/>
        </a:p>
      </dgm:t>
    </dgm:pt>
    <dgm:pt modelId="{CC494F7C-791A-4BFE-AA0B-0A6E218CA70A}">
      <dgm:prSet/>
      <dgm:spPr/>
      <dgm:t>
        <a:bodyPr/>
        <a:lstStyle/>
        <a:p>
          <a:r>
            <a:rPr lang="en-GB"/>
            <a:t>CYPF achieve acceptance (prevention) or transformative change (improvement)</a:t>
          </a:r>
          <a:endParaRPr lang="en-US"/>
        </a:p>
      </dgm:t>
    </dgm:pt>
    <dgm:pt modelId="{83C60F34-ABA9-43FA-85F9-972458D4B4D2}" type="parTrans" cxnId="{A1822333-B114-4DFB-A580-F79075ED708C}">
      <dgm:prSet/>
      <dgm:spPr/>
      <dgm:t>
        <a:bodyPr/>
        <a:lstStyle/>
        <a:p>
          <a:endParaRPr lang="en-US"/>
        </a:p>
      </dgm:t>
    </dgm:pt>
    <dgm:pt modelId="{2AF989F1-E08C-4D7B-BEF5-8FEA7194CF31}" type="sibTrans" cxnId="{A1822333-B114-4DFB-A580-F79075ED708C}">
      <dgm:prSet/>
      <dgm:spPr/>
      <dgm:t>
        <a:bodyPr/>
        <a:lstStyle/>
        <a:p>
          <a:endParaRPr lang="en-US"/>
        </a:p>
      </dgm:t>
    </dgm:pt>
    <dgm:pt modelId="{E49D0D6E-DEF0-4D87-9C89-974F84094207}" type="pres">
      <dgm:prSet presAssocID="{194D7F6E-476E-4C44-94FF-FC5E9C3C6E47}" presName="linear" presStyleCnt="0">
        <dgm:presLayoutVars>
          <dgm:animLvl val="lvl"/>
          <dgm:resizeHandles val="exact"/>
        </dgm:presLayoutVars>
      </dgm:prSet>
      <dgm:spPr/>
    </dgm:pt>
    <dgm:pt modelId="{41E82009-A1C6-4FDE-A272-01557D40B1AB}" type="pres">
      <dgm:prSet presAssocID="{2A9751EB-9EFF-46CD-A0AF-1057AC740A32}" presName="parentText" presStyleLbl="node1" presStyleIdx="0" presStyleCnt="4">
        <dgm:presLayoutVars>
          <dgm:chMax val="0"/>
          <dgm:bulletEnabled val="1"/>
        </dgm:presLayoutVars>
      </dgm:prSet>
      <dgm:spPr/>
    </dgm:pt>
    <dgm:pt modelId="{0E982CEF-86D8-4C28-82CB-57AF7533A02E}" type="pres">
      <dgm:prSet presAssocID="{512FD885-D482-4DB0-9179-B1187252DDB5}" presName="spacer" presStyleCnt="0"/>
      <dgm:spPr/>
    </dgm:pt>
    <dgm:pt modelId="{A72FB26F-1BFC-40BA-ACE6-F010EACDE976}" type="pres">
      <dgm:prSet presAssocID="{DA026A32-2AF5-4AD6-9E58-824ACF2D8CE0}" presName="parentText" presStyleLbl="node1" presStyleIdx="1" presStyleCnt="4">
        <dgm:presLayoutVars>
          <dgm:chMax val="0"/>
          <dgm:bulletEnabled val="1"/>
        </dgm:presLayoutVars>
      </dgm:prSet>
      <dgm:spPr/>
    </dgm:pt>
    <dgm:pt modelId="{A5EC983F-FE6F-4656-9635-0B606E00002E}" type="pres">
      <dgm:prSet presAssocID="{E13A3F2F-96E8-4910-82F6-E4E9F08141E2}" presName="spacer" presStyleCnt="0"/>
      <dgm:spPr/>
    </dgm:pt>
    <dgm:pt modelId="{77F5F632-F507-447B-8E5A-8B172BD3E123}" type="pres">
      <dgm:prSet presAssocID="{2988965A-DC26-479E-B0BD-41B0006D3F88}" presName="parentText" presStyleLbl="node1" presStyleIdx="2" presStyleCnt="4">
        <dgm:presLayoutVars>
          <dgm:chMax val="0"/>
          <dgm:bulletEnabled val="1"/>
        </dgm:presLayoutVars>
      </dgm:prSet>
      <dgm:spPr/>
    </dgm:pt>
    <dgm:pt modelId="{6A1D71B8-6637-4CCB-8A43-6D7C4594A436}" type="pres">
      <dgm:prSet presAssocID="{BEA8D41F-D2CA-4C23-BA26-EEA4B0452B03}" presName="spacer" presStyleCnt="0"/>
      <dgm:spPr/>
    </dgm:pt>
    <dgm:pt modelId="{96744CC2-F492-4B16-8C69-8AB86DA93B0F}" type="pres">
      <dgm:prSet presAssocID="{CC494F7C-791A-4BFE-AA0B-0A6E218CA70A}" presName="parentText" presStyleLbl="node1" presStyleIdx="3" presStyleCnt="4">
        <dgm:presLayoutVars>
          <dgm:chMax val="0"/>
          <dgm:bulletEnabled val="1"/>
        </dgm:presLayoutVars>
      </dgm:prSet>
      <dgm:spPr/>
    </dgm:pt>
  </dgm:ptLst>
  <dgm:cxnLst>
    <dgm:cxn modelId="{A1822333-B114-4DFB-A580-F79075ED708C}" srcId="{194D7F6E-476E-4C44-94FF-FC5E9C3C6E47}" destId="{CC494F7C-791A-4BFE-AA0B-0A6E218CA70A}" srcOrd="3" destOrd="0" parTransId="{83C60F34-ABA9-43FA-85F9-972458D4B4D2}" sibTransId="{2AF989F1-E08C-4D7B-BEF5-8FEA7194CF31}"/>
    <dgm:cxn modelId="{704A1138-8040-4745-92F3-BABE1AE2ED8F}" srcId="{194D7F6E-476E-4C44-94FF-FC5E9C3C6E47}" destId="{2A9751EB-9EFF-46CD-A0AF-1057AC740A32}" srcOrd="0" destOrd="0" parTransId="{7E22459A-8809-4973-B72E-A3E7BEA6EB7F}" sibTransId="{512FD885-D482-4DB0-9179-B1187252DDB5}"/>
    <dgm:cxn modelId="{8CE24E61-5D2F-4842-AD79-A8474E0C678E}" type="presOf" srcId="{194D7F6E-476E-4C44-94FF-FC5E9C3C6E47}" destId="{E49D0D6E-DEF0-4D87-9C89-974F84094207}" srcOrd="0" destOrd="0" presId="urn:microsoft.com/office/officeart/2005/8/layout/vList2"/>
    <dgm:cxn modelId="{F6225E7B-7351-4D6A-B0A3-05C1CF360A05}" type="presOf" srcId="{CC494F7C-791A-4BFE-AA0B-0A6E218CA70A}" destId="{96744CC2-F492-4B16-8C69-8AB86DA93B0F}" srcOrd="0" destOrd="0" presId="urn:microsoft.com/office/officeart/2005/8/layout/vList2"/>
    <dgm:cxn modelId="{A8CC8086-A93C-4B26-B6BA-5FDF54895466}" type="presOf" srcId="{2988965A-DC26-479E-B0BD-41B0006D3F88}" destId="{77F5F632-F507-447B-8E5A-8B172BD3E123}" srcOrd="0" destOrd="0" presId="urn:microsoft.com/office/officeart/2005/8/layout/vList2"/>
    <dgm:cxn modelId="{9F63BCB5-8B51-43FF-A926-ED1E04330777}" srcId="{194D7F6E-476E-4C44-94FF-FC5E9C3C6E47}" destId="{DA026A32-2AF5-4AD6-9E58-824ACF2D8CE0}" srcOrd="1" destOrd="0" parTransId="{5A655EDB-437C-4D5B-8C55-518B1AD7D2CD}" sibTransId="{E13A3F2F-96E8-4910-82F6-E4E9F08141E2}"/>
    <dgm:cxn modelId="{A37494D4-4610-4FAF-A990-C6DB4CE30CFA}" type="presOf" srcId="{2A9751EB-9EFF-46CD-A0AF-1057AC740A32}" destId="{41E82009-A1C6-4FDE-A272-01557D40B1AB}" srcOrd="0" destOrd="0" presId="urn:microsoft.com/office/officeart/2005/8/layout/vList2"/>
    <dgm:cxn modelId="{DA801BE7-08C0-4E41-BB8B-82803B664167}" srcId="{194D7F6E-476E-4C44-94FF-FC5E9C3C6E47}" destId="{2988965A-DC26-479E-B0BD-41B0006D3F88}" srcOrd="2" destOrd="0" parTransId="{D36813AA-64BD-4E5B-BD16-AD62D0BAC7A6}" sibTransId="{BEA8D41F-D2CA-4C23-BA26-EEA4B0452B03}"/>
    <dgm:cxn modelId="{6B5B24F6-7E15-4B49-A29E-87A27E31E2F2}" type="presOf" srcId="{DA026A32-2AF5-4AD6-9E58-824ACF2D8CE0}" destId="{A72FB26F-1BFC-40BA-ACE6-F010EACDE976}" srcOrd="0" destOrd="0" presId="urn:microsoft.com/office/officeart/2005/8/layout/vList2"/>
    <dgm:cxn modelId="{F2751A19-442D-4FC7-B899-B6049CE13B24}" type="presParOf" srcId="{E49D0D6E-DEF0-4D87-9C89-974F84094207}" destId="{41E82009-A1C6-4FDE-A272-01557D40B1AB}" srcOrd="0" destOrd="0" presId="urn:microsoft.com/office/officeart/2005/8/layout/vList2"/>
    <dgm:cxn modelId="{760358FD-69B9-4303-B122-CFEC9DA9DFEB}" type="presParOf" srcId="{E49D0D6E-DEF0-4D87-9C89-974F84094207}" destId="{0E982CEF-86D8-4C28-82CB-57AF7533A02E}" srcOrd="1" destOrd="0" presId="urn:microsoft.com/office/officeart/2005/8/layout/vList2"/>
    <dgm:cxn modelId="{F88E0199-B05A-430F-90D7-B84E233AF855}" type="presParOf" srcId="{E49D0D6E-DEF0-4D87-9C89-974F84094207}" destId="{A72FB26F-1BFC-40BA-ACE6-F010EACDE976}" srcOrd="2" destOrd="0" presId="urn:microsoft.com/office/officeart/2005/8/layout/vList2"/>
    <dgm:cxn modelId="{2A46B4D3-3FF7-4AA8-8285-07129758600D}" type="presParOf" srcId="{E49D0D6E-DEF0-4D87-9C89-974F84094207}" destId="{A5EC983F-FE6F-4656-9635-0B606E00002E}" srcOrd="3" destOrd="0" presId="urn:microsoft.com/office/officeart/2005/8/layout/vList2"/>
    <dgm:cxn modelId="{C56F7D0E-ECB3-422B-B05D-62AD6B0395D2}" type="presParOf" srcId="{E49D0D6E-DEF0-4D87-9C89-974F84094207}" destId="{77F5F632-F507-447B-8E5A-8B172BD3E123}" srcOrd="4" destOrd="0" presId="urn:microsoft.com/office/officeart/2005/8/layout/vList2"/>
    <dgm:cxn modelId="{314A2F87-88D7-4605-A0A9-30194978F92D}" type="presParOf" srcId="{E49D0D6E-DEF0-4D87-9C89-974F84094207}" destId="{6A1D71B8-6637-4CCB-8A43-6D7C4594A436}" srcOrd="5" destOrd="0" presId="urn:microsoft.com/office/officeart/2005/8/layout/vList2"/>
    <dgm:cxn modelId="{BFCA6E84-B0DA-4F0D-99D3-EFA7D42A2C13}" type="presParOf" srcId="{E49D0D6E-DEF0-4D87-9C89-974F84094207}" destId="{96744CC2-F492-4B16-8C69-8AB86DA93B0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1F5C4E-DA65-49C0-B3E6-FAB80073EBD4}">
      <dsp:nvSpPr>
        <dsp:cNvPr id="0" name=""/>
        <dsp:cNvSpPr/>
      </dsp:nvSpPr>
      <dsp:spPr>
        <a:xfrm>
          <a:off x="0" y="0"/>
          <a:ext cx="9288654" cy="12578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East Renfrewshire Context  </a:t>
          </a:r>
          <a:endParaRPr lang="en-US" sz="4700" kern="1200" dirty="0"/>
        </a:p>
      </dsp:txBody>
      <dsp:txXfrm>
        <a:off x="36841" y="36841"/>
        <a:ext cx="7931345" cy="1184159"/>
      </dsp:txXfrm>
    </dsp:sp>
    <dsp:sp modelId="{23319810-595F-4D45-B3F3-289D27821C93}">
      <dsp:nvSpPr>
        <dsp:cNvPr id="0" name=""/>
        <dsp:cNvSpPr/>
      </dsp:nvSpPr>
      <dsp:spPr>
        <a:xfrm>
          <a:off x="819587" y="1467481"/>
          <a:ext cx="9288654" cy="125784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Inverclyde Context </a:t>
          </a:r>
          <a:endParaRPr lang="en-US" sz="4700" kern="1200" dirty="0"/>
        </a:p>
      </dsp:txBody>
      <dsp:txXfrm>
        <a:off x="856428" y="1504322"/>
        <a:ext cx="7577788" cy="1184159"/>
      </dsp:txXfrm>
    </dsp:sp>
    <dsp:sp modelId="{6D9DF7BA-8E16-4E43-A992-51E8773C2788}">
      <dsp:nvSpPr>
        <dsp:cNvPr id="0" name=""/>
        <dsp:cNvSpPr/>
      </dsp:nvSpPr>
      <dsp:spPr>
        <a:xfrm>
          <a:off x="1639174" y="2934963"/>
          <a:ext cx="9288654" cy="125784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kern="1200" dirty="0"/>
            <a:t>Q/A – Question Formulation</a:t>
          </a:r>
          <a:endParaRPr lang="en-US" sz="4700" kern="1200" dirty="0"/>
        </a:p>
      </dsp:txBody>
      <dsp:txXfrm>
        <a:off x="1676015" y="2971804"/>
        <a:ext cx="7577788" cy="1184159"/>
      </dsp:txXfrm>
    </dsp:sp>
    <dsp:sp modelId="{CA44199C-71F4-451A-B49D-39DBD5BB6976}">
      <dsp:nvSpPr>
        <dsp:cNvPr id="0" name=""/>
        <dsp:cNvSpPr/>
      </dsp:nvSpPr>
      <dsp:spPr>
        <a:xfrm>
          <a:off x="8471057"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55016" y="953863"/>
        <a:ext cx="449678" cy="615241"/>
      </dsp:txXfrm>
    </dsp:sp>
    <dsp:sp modelId="{B8A20969-A02B-4843-8196-582279A3A8BE}">
      <dsp:nvSpPr>
        <dsp:cNvPr id="0" name=""/>
        <dsp:cNvSpPr/>
      </dsp:nvSpPr>
      <dsp:spPr>
        <a:xfrm>
          <a:off x="9290644" y="2412959"/>
          <a:ext cx="817596" cy="817596"/>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74603" y="2412959"/>
        <a:ext cx="449678" cy="6152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3AC90-4B9B-4F78-A429-1CED36D77444}">
      <dsp:nvSpPr>
        <dsp:cNvPr id="0" name=""/>
        <dsp:cNvSpPr/>
      </dsp:nvSpPr>
      <dsp:spPr>
        <a:xfrm>
          <a:off x="366563" y="0"/>
          <a:ext cx="366563" cy="461753"/>
        </a:xfrm>
        <a:prstGeom prst="trapezoid">
          <a:avLst>
            <a:gd name="adj" fmla="val 50000"/>
          </a:avLst>
        </a:prstGeom>
        <a:solidFill>
          <a:srgbClr val="8B75B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chemeClr val="bg1"/>
              </a:solidFill>
            </a:rPr>
            <a:t>I</a:t>
          </a:r>
        </a:p>
      </dsp:txBody>
      <dsp:txXfrm>
        <a:off x="366563" y="0"/>
        <a:ext cx="366563" cy="461753"/>
      </dsp:txXfrm>
    </dsp:sp>
    <dsp:sp modelId="{C97BADA4-4029-46F1-B89A-5E6E14B32C23}">
      <dsp:nvSpPr>
        <dsp:cNvPr id="0" name=""/>
        <dsp:cNvSpPr/>
      </dsp:nvSpPr>
      <dsp:spPr>
        <a:xfrm>
          <a:off x="183281" y="461753"/>
          <a:ext cx="733127" cy="461753"/>
        </a:xfrm>
        <a:prstGeom prst="trapezoid">
          <a:avLst>
            <a:gd name="adj" fmla="val 39693"/>
          </a:avLst>
        </a:prstGeom>
        <a:solidFill>
          <a:srgbClr val="8B75B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chemeClr val="bg1"/>
              </a:solidFill>
            </a:rPr>
            <a:t>T</a:t>
          </a:r>
        </a:p>
      </dsp:txBody>
      <dsp:txXfrm>
        <a:off x="311579" y="461753"/>
        <a:ext cx="476532" cy="461753"/>
      </dsp:txXfrm>
    </dsp:sp>
    <dsp:sp modelId="{1E588F1F-17E0-4775-9C94-BF98DDBCF520}">
      <dsp:nvSpPr>
        <dsp:cNvPr id="0" name=""/>
        <dsp:cNvSpPr/>
      </dsp:nvSpPr>
      <dsp:spPr>
        <a:xfrm>
          <a:off x="0" y="923506"/>
          <a:ext cx="1099691" cy="461753"/>
        </a:xfrm>
        <a:prstGeom prst="trapezoid">
          <a:avLst>
            <a:gd name="adj" fmla="val 39693"/>
          </a:avLst>
        </a:prstGeom>
        <a:solidFill>
          <a:srgbClr val="8B75B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a:solidFill>
                <a:schemeClr val="bg1"/>
              </a:solidFill>
            </a:rPr>
            <a:t>U</a:t>
          </a:r>
        </a:p>
      </dsp:txBody>
      <dsp:txXfrm>
        <a:off x="192445" y="923506"/>
        <a:ext cx="714799" cy="461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55E09-8A07-4637-870D-F185EAC17E96}">
      <dsp:nvSpPr>
        <dsp:cNvPr id="0" name=""/>
        <dsp:cNvSpPr/>
      </dsp:nvSpPr>
      <dsp:spPr>
        <a:xfrm>
          <a:off x="3286" y="69627"/>
          <a:ext cx="3203971" cy="4032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dirty="0"/>
            <a:t>Whole Family Wellbeing Hub </a:t>
          </a:r>
          <a:endParaRPr lang="en-US" sz="1400" kern="1200" dirty="0"/>
        </a:p>
      </dsp:txBody>
      <dsp:txXfrm>
        <a:off x="3286" y="69627"/>
        <a:ext cx="3203971" cy="403200"/>
      </dsp:txXfrm>
    </dsp:sp>
    <dsp:sp modelId="{43AF8738-FFA5-49B9-8A33-649C3E35F648}">
      <dsp:nvSpPr>
        <dsp:cNvPr id="0" name=""/>
        <dsp:cNvSpPr/>
      </dsp:nvSpPr>
      <dsp:spPr>
        <a:xfrm>
          <a:off x="3286" y="472827"/>
          <a:ext cx="3203971" cy="484533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Whole family therapeutic work</a:t>
          </a:r>
          <a:endParaRPr lang="en-US" sz="1400" kern="1200" dirty="0"/>
        </a:p>
        <a:p>
          <a:pPr marL="114300" lvl="1" indent="-114300" algn="l" defTabSz="622300">
            <a:lnSpc>
              <a:spcPct val="90000"/>
            </a:lnSpc>
            <a:spcBef>
              <a:spcPct val="0"/>
            </a:spcBef>
            <a:spcAft>
              <a:spcPct val="15000"/>
            </a:spcAft>
            <a:buChar char="•"/>
          </a:pPr>
          <a:r>
            <a:rPr lang="en-US" sz="1400" kern="1200" dirty="0"/>
            <a:t>Reflective Practice to support case work </a:t>
          </a:r>
        </a:p>
      </dsp:txBody>
      <dsp:txXfrm>
        <a:off x="3286" y="472827"/>
        <a:ext cx="3203971" cy="4845332"/>
      </dsp:txXfrm>
    </dsp:sp>
    <dsp:sp modelId="{FA3C0770-7509-4EEA-B7C7-7345F90DD682}">
      <dsp:nvSpPr>
        <dsp:cNvPr id="0" name=""/>
        <dsp:cNvSpPr/>
      </dsp:nvSpPr>
      <dsp:spPr>
        <a:xfrm>
          <a:off x="3655814" y="69627"/>
          <a:ext cx="3203971" cy="403200"/>
        </a:xfrm>
        <a:prstGeom prst="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a:t>Within Team Pilot</a:t>
          </a:r>
          <a:endParaRPr lang="en-US" sz="1400" kern="1200"/>
        </a:p>
      </dsp:txBody>
      <dsp:txXfrm>
        <a:off x="3655814" y="69627"/>
        <a:ext cx="3203971" cy="403200"/>
      </dsp:txXfrm>
    </dsp:sp>
    <dsp:sp modelId="{2BB5BB67-8B94-4A19-88CA-0B246F77B950}">
      <dsp:nvSpPr>
        <dsp:cNvPr id="0" name=""/>
        <dsp:cNvSpPr/>
      </dsp:nvSpPr>
      <dsp:spPr>
        <a:xfrm>
          <a:off x="3655814" y="472827"/>
          <a:ext cx="3203971" cy="4845332"/>
        </a:xfrm>
        <a:prstGeom prst="rect">
          <a:avLst/>
        </a:prstGeom>
        <a:solidFill>
          <a:schemeClr val="accent2">
            <a:tint val="40000"/>
            <a:alpha val="90000"/>
            <a:hueOff val="3367359"/>
            <a:satOff val="-31116"/>
            <a:lumOff val="-3508"/>
            <a:alphaOff val="0"/>
          </a:schemeClr>
        </a:solidFill>
        <a:ln w="12700" cap="flat" cmpd="sng" algn="ctr">
          <a:solidFill>
            <a:schemeClr val="accent2">
              <a:tint val="40000"/>
              <a:alpha val="90000"/>
              <a:hueOff val="3367359"/>
              <a:satOff val="-31116"/>
              <a:lumOff val="-350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Group of EPs looking at how to use systemic practice within EP practice</a:t>
          </a:r>
        </a:p>
        <a:p>
          <a:pPr marL="114300" lvl="1" indent="-114300" algn="l" defTabSz="622300">
            <a:lnSpc>
              <a:spcPct val="90000"/>
            </a:lnSpc>
            <a:spcBef>
              <a:spcPct val="0"/>
            </a:spcBef>
            <a:spcAft>
              <a:spcPct val="15000"/>
            </a:spcAft>
            <a:buChar char="•"/>
          </a:pPr>
          <a:r>
            <a:rPr lang="en-US" sz="1400" kern="1200" dirty="0"/>
            <a:t>At an establishment level	</a:t>
          </a:r>
        </a:p>
        <a:p>
          <a:pPr marL="228600" lvl="2" indent="-114300" algn="l" defTabSz="622300">
            <a:lnSpc>
              <a:spcPct val="90000"/>
            </a:lnSpc>
            <a:spcBef>
              <a:spcPct val="0"/>
            </a:spcBef>
            <a:spcAft>
              <a:spcPct val="15000"/>
            </a:spcAft>
            <a:buChar char="•"/>
          </a:pPr>
          <a:r>
            <a:rPr lang="en-GB" sz="1400" kern="1200" dirty="0"/>
            <a:t>Reflective Practice support via reflective Teams</a:t>
          </a:r>
          <a:endParaRPr lang="en-US" sz="1400" kern="1200" dirty="0"/>
        </a:p>
        <a:p>
          <a:pPr marL="114300" lvl="1" indent="-114300" algn="l" defTabSz="622300">
            <a:lnSpc>
              <a:spcPct val="90000"/>
            </a:lnSpc>
            <a:spcBef>
              <a:spcPct val="0"/>
            </a:spcBef>
            <a:spcAft>
              <a:spcPct val="15000"/>
            </a:spcAft>
            <a:buChar char="•"/>
          </a:pPr>
          <a:r>
            <a:rPr lang="en-GB" sz="1400" kern="1200" dirty="0"/>
            <a:t>Consultation Support/Case work with schools (e.g. formulation, systemic tools such as genograms, circular questions, narrative approaches e.g. externalising</a:t>
          </a:r>
          <a:endParaRPr lang="en-US" sz="1400" kern="1200" dirty="0"/>
        </a:p>
        <a:p>
          <a:pPr marL="114300" lvl="1" indent="-114300" algn="l" defTabSz="622300">
            <a:lnSpc>
              <a:spcPct val="90000"/>
            </a:lnSpc>
            <a:spcBef>
              <a:spcPct val="0"/>
            </a:spcBef>
            <a:spcAft>
              <a:spcPct val="15000"/>
            </a:spcAft>
            <a:buChar char="•"/>
          </a:pPr>
          <a:r>
            <a:rPr lang="en-US" sz="1400" kern="1200" dirty="0"/>
            <a:t>They have been sharing feedback with wider team (currently gathering data) </a:t>
          </a:r>
        </a:p>
      </dsp:txBody>
      <dsp:txXfrm>
        <a:off x="3655814" y="472827"/>
        <a:ext cx="3203971" cy="4845332"/>
      </dsp:txXfrm>
    </dsp:sp>
    <dsp:sp modelId="{345C7011-4411-4F7A-A089-3A4B56A163DC}">
      <dsp:nvSpPr>
        <dsp:cNvPr id="0" name=""/>
        <dsp:cNvSpPr/>
      </dsp:nvSpPr>
      <dsp:spPr>
        <a:xfrm>
          <a:off x="7308342" y="69627"/>
          <a:ext cx="3203971" cy="403200"/>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a:t>Whole Team </a:t>
          </a:r>
          <a:endParaRPr lang="en-US" sz="1400" kern="1200"/>
        </a:p>
      </dsp:txBody>
      <dsp:txXfrm>
        <a:off x="7308342" y="69627"/>
        <a:ext cx="3203971" cy="403200"/>
      </dsp:txXfrm>
    </dsp:sp>
    <dsp:sp modelId="{3522B882-3DF2-488A-8FDC-670EF447E96C}">
      <dsp:nvSpPr>
        <dsp:cNvPr id="0" name=""/>
        <dsp:cNvSpPr/>
      </dsp:nvSpPr>
      <dsp:spPr>
        <a:xfrm>
          <a:off x="7308342" y="472827"/>
          <a:ext cx="3203971" cy="4845332"/>
        </a:xfrm>
        <a:prstGeom prst="rect">
          <a:avLst/>
        </a:prstGeom>
        <a:solidFill>
          <a:schemeClr val="accent2">
            <a:tint val="40000"/>
            <a:alpha val="90000"/>
            <a:hueOff val="6734718"/>
            <a:satOff val="-62232"/>
            <a:lumOff val="-7015"/>
            <a:alphaOff val="0"/>
          </a:schemeClr>
        </a:solidFill>
        <a:ln w="12700" cap="flat" cmpd="sng" algn="ctr">
          <a:solidFill>
            <a:schemeClr val="accent2">
              <a:tint val="40000"/>
              <a:alpha val="90000"/>
              <a:hueOff val="6734718"/>
              <a:satOff val="-62232"/>
              <a:lumOff val="-70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dirty="0"/>
            <a:t>Upskilling whole EP  team </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Char char="Ø"/>
          </a:pPr>
          <a:r>
            <a:rPr lang="en-GB" sz="1400" kern="1200" dirty="0"/>
            <a:t>Via Peer Support Reflective Triads</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Char char="Ø"/>
          </a:pPr>
          <a:r>
            <a:rPr lang="en-US" sz="1400" kern="1200" dirty="0"/>
            <a:t>Reflective teams</a:t>
          </a:r>
        </a:p>
        <a:p>
          <a:pPr marL="228600" lvl="2" indent="-114300" algn="l" defTabSz="622300">
            <a:lnSpc>
              <a:spcPct val="90000"/>
            </a:lnSpc>
            <a:spcBef>
              <a:spcPct val="0"/>
            </a:spcBef>
            <a:spcAft>
              <a:spcPct val="15000"/>
            </a:spcAft>
            <a:buFont typeface="Wingdings" panose="05000000000000000000" pitchFamily="2" charset="2"/>
            <a:buChar char="Ø"/>
          </a:pPr>
          <a:r>
            <a:rPr lang="en-US" sz="1400" kern="1200" dirty="0"/>
            <a:t>Sharing articles/podcast </a:t>
          </a:r>
        </a:p>
        <a:p>
          <a:pPr marL="228600" lvl="2" indent="-114300" algn="l" defTabSz="622300">
            <a:lnSpc>
              <a:spcPct val="90000"/>
            </a:lnSpc>
            <a:spcBef>
              <a:spcPct val="0"/>
            </a:spcBef>
            <a:spcAft>
              <a:spcPct val="15000"/>
            </a:spcAft>
            <a:buFont typeface="Wingdings" panose="05000000000000000000" pitchFamily="2" charset="2"/>
            <a:buChar char="Ø"/>
          </a:pPr>
          <a:r>
            <a:rPr lang="en-US" sz="1400" kern="1200" dirty="0"/>
            <a:t>Year plan to explore different systemic themes via workshops </a:t>
          </a:r>
        </a:p>
        <a:p>
          <a:pPr marL="228600" lvl="2" indent="-114300" algn="l" defTabSz="622300">
            <a:lnSpc>
              <a:spcPct val="90000"/>
            </a:lnSpc>
            <a:spcBef>
              <a:spcPct val="0"/>
            </a:spcBef>
            <a:spcAft>
              <a:spcPct val="15000"/>
            </a:spcAft>
            <a:buFont typeface="Wingdings" panose="05000000000000000000" pitchFamily="2" charset="2"/>
            <a:buChar char="Ø"/>
          </a:pPr>
          <a:r>
            <a:rPr lang="en-US" sz="1400" kern="1200" dirty="0"/>
            <a:t>Sharing and development of resources on shared drive. </a:t>
          </a:r>
        </a:p>
        <a:p>
          <a:pPr marL="114300" lvl="1" indent="-114300" algn="l" defTabSz="622300">
            <a:lnSpc>
              <a:spcPct val="90000"/>
            </a:lnSpc>
            <a:spcBef>
              <a:spcPct val="0"/>
            </a:spcBef>
            <a:spcAft>
              <a:spcPct val="15000"/>
            </a:spcAft>
            <a:buChar char="•"/>
          </a:pPr>
          <a:r>
            <a:rPr lang="en-GB" sz="1400" kern="1200" dirty="0"/>
            <a:t>Wider team to use this for consultation/case work?  </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Char char="Ø"/>
          </a:pPr>
          <a:r>
            <a:rPr lang="en-GB" sz="1400" kern="1200" dirty="0"/>
            <a:t>Rethinking meetings we already attend (using some systemic tools) </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Char char="Ø"/>
          </a:pPr>
          <a:r>
            <a:rPr lang="en-GB" sz="1400" kern="1200" dirty="0"/>
            <a:t>Create our own ‘shared understanding meetings’  e.g. using Formulation, circular questions, reflective teams </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Char char="Ø"/>
          </a:pPr>
          <a:r>
            <a:rPr lang="en-GB" sz="1400" kern="1200" dirty="0"/>
            <a:t>Using the tools at a case level </a:t>
          </a:r>
          <a:endParaRPr lang="en-US" sz="1400" kern="1200" dirty="0"/>
        </a:p>
        <a:p>
          <a:pPr marL="114300" lvl="1" indent="-114300" algn="l" defTabSz="622300">
            <a:lnSpc>
              <a:spcPct val="90000"/>
            </a:lnSpc>
            <a:spcBef>
              <a:spcPct val="0"/>
            </a:spcBef>
            <a:spcAft>
              <a:spcPct val="15000"/>
            </a:spcAft>
            <a:buChar char="•"/>
          </a:pPr>
          <a:r>
            <a:rPr lang="en-GB" sz="1400" kern="1200" dirty="0"/>
            <a:t>Integrating Systemic into development work </a:t>
          </a:r>
          <a:endParaRPr lang="en-US" sz="1400" kern="1200" dirty="0"/>
        </a:p>
        <a:p>
          <a:pPr marL="228600" lvl="2" indent="-114300" algn="l" defTabSz="622300">
            <a:lnSpc>
              <a:spcPct val="90000"/>
            </a:lnSpc>
            <a:spcBef>
              <a:spcPct val="0"/>
            </a:spcBef>
            <a:spcAft>
              <a:spcPct val="15000"/>
            </a:spcAft>
            <a:buFont typeface="Wingdings" panose="05000000000000000000" pitchFamily="2" charset="2"/>
            <a:buNone/>
          </a:pPr>
          <a:r>
            <a:rPr lang="en-GB" sz="1400" kern="1200" dirty="0"/>
            <a:t>solution oriented approaches (how do we make this and other development work more systemic).</a:t>
          </a:r>
          <a:endParaRPr lang="en-US" sz="1400" kern="1200" dirty="0"/>
        </a:p>
      </dsp:txBody>
      <dsp:txXfrm>
        <a:off x="7308342" y="472827"/>
        <a:ext cx="3203971" cy="4845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82009-A1C6-4FDE-A272-01557D40B1AB}">
      <dsp:nvSpPr>
        <dsp:cNvPr id="0" name=""/>
        <dsp:cNvSpPr/>
      </dsp:nvSpPr>
      <dsp:spPr>
        <a:xfrm>
          <a:off x="0" y="65065"/>
          <a:ext cx="7794542" cy="137475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Readiness, timing and referral process matters: 80% CYPF engage when completing referral alongside, 20% if done on behalf of</a:t>
          </a:r>
          <a:endParaRPr lang="en-US" sz="2500" kern="1200"/>
        </a:p>
      </dsp:txBody>
      <dsp:txXfrm>
        <a:off x="67110" y="132175"/>
        <a:ext cx="7660322" cy="1240530"/>
      </dsp:txXfrm>
    </dsp:sp>
    <dsp:sp modelId="{A72FB26F-1BFC-40BA-ACE6-F010EACDE976}">
      <dsp:nvSpPr>
        <dsp:cNvPr id="0" name=""/>
        <dsp:cNvSpPr/>
      </dsp:nvSpPr>
      <dsp:spPr>
        <a:xfrm>
          <a:off x="0" y="1511815"/>
          <a:ext cx="7794542" cy="137475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dirty="0"/>
            <a:t>No CYPF progressed to care-experience</a:t>
          </a:r>
          <a:endParaRPr lang="en-US" sz="2500" kern="1200" dirty="0"/>
        </a:p>
      </dsp:txBody>
      <dsp:txXfrm>
        <a:off x="67110" y="1578925"/>
        <a:ext cx="7660322" cy="1240530"/>
      </dsp:txXfrm>
    </dsp:sp>
    <dsp:sp modelId="{77F5F632-F507-447B-8E5A-8B172BD3E123}">
      <dsp:nvSpPr>
        <dsp:cNvPr id="0" name=""/>
        <dsp:cNvSpPr/>
      </dsp:nvSpPr>
      <dsp:spPr>
        <a:xfrm>
          <a:off x="0" y="2958565"/>
          <a:ext cx="7794542" cy="137475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CYPF like it: 100% retention from session 3+</a:t>
          </a:r>
          <a:endParaRPr lang="en-US" sz="2500" kern="1200"/>
        </a:p>
      </dsp:txBody>
      <dsp:txXfrm>
        <a:off x="67110" y="3025675"/>
        <a:ext cx="7660322" cy="1240530"/>
      </dsp:txXfrm>
    </dsp:sp>
    <dsp:sp modelId="{96744CC2-F492-4B16-8C69-8AB86DA93B0F}">
      <dsp:nvSpPr>
        <dsp:cNvPr id="0" name=""/>
        <dsp:cNvSpPr/>
      </dsp:nvSpPr>
      <dsp:spPr>
        <a:xfrm>
          <a:off x="0" y="4405315"/>
          <a:ext cx="7794542" cy="137475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CYPF achieve acceptance (prevention) or transformative change (improvement)</a:t>
          </a:r>
          <a:endParaRPr lang="en-US" sz="2500" kern="1200"/>
        </a:p>
      </dsp:txBody>
      <dsp:txXfrm>
        <a:off x="67110" y="4472425"/>
        <a:ext cx="7660322" cy="124053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7B9B2-7956-4843-AE7A-373807BEB5AE}" type="datetimeFigureOut">
              <a:rPr lang="en-GB" smtClean="0"/>
              <a:t>15/04/2026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40D5E3-716D-459F-AEB8-06FBA2EF292C}" type="slidenum">
              <a:rPr lang="en-GB" smtClean="0"/>
              <a:t>‹#›</a:t>
            </a:fld>
            <a:endParaRPr lang="en-GB"/>
          </a:p>
        </p:txBody>
      </p:sp>
    </p:spTree>
    <p:extLst>
      <p:ext uri="{BB962C8B-B14F-4D97-AF65-F5344CB8AC3E}">
        <p14:creationId xmlns:p14="http://schemas.microsoft.com/office/powerpoint/2010/main" val="2669418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 inputs </a:t>
            </a:r>
          </a:p>
          <a:p>
            <a:endParaRPr lang="en-GB" dirty="0"/>
          </a:p>
          <a:p>
            <a:r>
              <a:rPr lang="en-GB" dirty="0"/>
              <a:t>Looking at support C/YP and families more generally – multi-agency structures and, frameworks and approaches that the EPS is involved in or has supported initial implementation. </a:t>
            </a:r>
          </a:p>
          <a:p>
            <a:endParaRPr lang="en-GB" dirty="0"/>
          </a:p>
          <a:p>
            <a:r>
              <a:rPr lang="en-GB" dirty="0"/>
              <a:t>Inverclyde have a discrete piece of work</a:t>
            </a:r>
          </a:p>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3</a:t>
            </a:fld>
            <a:endParaRPr lang="en-GB"/>
          </a:p>
        </p:txBody>
      </p:sp>
    </p:spTree>
    <p:extLst>
      <p:ext uri="{BB962C8B-B14F-4D97-AF65-F5344CB8AC3E}">
        <p14:creationId xmlns:p14="http://schemas.microsoft.com/office/powerpoint/2010/main" val="105820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14</a:t>
            </a:fld>
            <a:endParaRPr lang="en-GB"/>
          </a:p>
        </p:txBody>
      </p:sp>
    </p:spTree>
    <p:extLst>
      <p:ext uri="{BB962C8B-B14F-4D97-AF65-F5344CB8AC3E}">
        <p14:creationId xmlns:p14="http://schemas.microsoft.com/office/powerpoint/2010/main" val="4018529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HM Hub:</a:t>
            </a:r>
          </a:p>
          <a:p>
            <a:pPr marL="171450" indent="-171450">
              <a:buFont typeface="Arial" panose="020B0604020202020204" pitchFamily="34" charset="0"/>
              <a:buChar char="•"/>
            </a:pPr>
            <a:r>
              <a:rPr lang="en-GB" dirty="0"/>
              <a:t>EP role in working systemically alongside multiple agencies </a:t>
            </a:r>
          </a:p>
          <a:p>
            <a:endParaRPr lang="en-GB" dirty="0"/>
          </a:p>
          <a:p>
            <a:r>
              <a:rPr lang="en-GB" dirty="0"/>
              <a:t>MARAC:</a:t>
            </a:r>
          </a:p>
          <a:p>
            <a:r>
              <a:rPr lang="en-GB" dirty="0"/>
              <a:t>Domestic abuse data</a:t>
            </a:r>
          </a:p>
          <a:p>
            <a:pPr marL="171450" indent="-171450">
              <a:buFont typeface="Arial" panose="020B0604020202020204" pitchFamily="34" charset="0"/>
              <a:buChar char="•"/>
            </a:pPr>
            <a:r>
              <a:rPr lang="en-GB" dirty="0"/>
              <a:t>Ages of offenders getting younger </a:t>
            </a:r>
          </a:p>
          <a:p>
            <a:pPr marL="171450" indent="-171450">
              <a:buFont typeface="Arial" panose="020B0604020202020204" pitchFamily="34" charset="0"/>
              <a:buChar char="•"/>
            </a:pPr>
            <a:r>
              <a:rPr lang="en-GB" dirty="0"/>
              <a:t>Changing social context: Social media, violence against women and girls </a:t>
            </a:r>
          </a:p>
          <a:p>
            <a:pPr marL="171450" indent="-171450">
              <a:buFont typeface="Arial" panose="020B0604020202020204" pitchFamily="34" charset="0"/>
              <a:buChar char="•"/>
            </a:pPr>
            <a:r>
              <a:rPr lang="en-GB" dirty="0"/>
              <a:t>How safety planning is integrated at school/family level- PEP’s role in linking with establishments /EPs to ensure they are informed and attuned to needs  (responsive to preventative support)</a:t>
            </a:r>
          </a:p>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4</a:t>
            </a:fld>
            <a:endParaRPr lang="en-GB"/>
          </a:p>
        </p:txBody>
      </p:sp>
    </p:spTree>
    <p:extLst>
      <p:ext uri="{BB962C8B-B14F-4D97-AF65-F5344CB8AC3E}">
        <p14:creationId xmlns:p14="http://schemas.microsoft.com/office/powerpoint/2010/main" val="680070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Whole systems approach led by SW- used when supporting most vulnerable families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2021-2022 EP role in initial implementation</a:t>
            </a:r>
          </a:p>
          <a:p>
            <a:endParaRPr lang="en-GB" dirty="0"/>
          </a:p>
          <a:p>
            <a:r>
              <a:rPr lang="en-GB" dirty="0"/>
              <a:t>Connects to  EP approaches/frameworks (SOA)- assessment approaches useful when working systemically /complex cases , vulnerable backgrounds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5</a:t>
            </a:fld>
            <a:endParaRPr lang="en-GB"/>
          </a:p>
        </p:txBody>
      </p:sp>
    </p:spTree>
    <p:extLst>
      <p:ext uri="{BB962C8B-B14F-4D97-AF65-F5344CB8AC3E}">
        <p14:creationId xmlns:p14="http://schemas.microsoft.com/office/powerpoint/2010/main" val="120735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FC2C0-4F8B-8676-5CB8-A9D599764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A12DA-6BAF-0078-B272-785E7D883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721C1-6873-F65A-D885-0EA4C5469AB1}"/>
              </a:ext>
            </a:extLst>
          </p:cNvPr>
          <p:cNvSpPr>
            <a:spLocks noGrp="1"/>
          </p:cNvSpPr>
          <p:nvPr>
            <p:ph type="body" idx="1"/>
          </p:nvPr>
        </p:nvSpPr>
        <p:spPr/>
        <p:txBody>
          <a:bodyPr/>
          <a:lstStyle/>
          <a:p>
            <a:r>
              <a:rPr lang="en-GB" dirty="0"/>
              <a:t>GIRFEC Refresh - rolling out 2 resources (SDT/TAC)</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SDT guidance </a:t>
            </a:r>
            <a:r>
              <a:rPr lang="en-GB" sz="1200" b="0" kern="1200" dirty="0">
                <a:solidFill>
                  <a:schemeClr val="tx1"/>
                </a:solidFill>
                <a:effectLst/>
                <a:latin typeface="+mn-lt"/>
                <a:ea typeface="+mn-ea"/>
                <a:cs typeface="+mn-cs"/>
              </a:rPr>
              <a:t>in the application of three basic psychological needs/core needs when working with C/YP and families: psychological nutrients needed for growth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Competence: </a:t>
            </a:r>
            <a:r>
              <a:rPr lang="en-GB" sz="1200" kern="1200" dirty="0">
                <a:solidFill>
                  <a:schemeClr val="tx1"/>
                </a:solidFill>
                <a:effectLst/>
                <a:latin typeface="+mn-lt"/>
                <a:ea typeface="+mn-ea"/>
                <a:cs typeface="+mn-cs"/>
              </a:rPr>
              <a:t>self-belief when engaging in tasks.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Relatedness: </a:t>
            </a:r>
            <a:r>
              <a:rPr lang="en-GB" sz="1200" kern="1200" dirty="0">
                <a:solidFill>
                  <a:schemeClr val="tx1"/>
                </a:solidFill>
                <a:effectLst/>
                <a:latin typeface="+mn-lt"/>
                <a:ea typeface="+mn-ea"/>
                <a:cs typeface="+mn-cs"/>
              </a:rPr>
              <a:t>sense of belonging and connectedness to others.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Autonomy: </a:t>
            </a:r>
            <a:r>
              <a:rPr lang="en-GB" sz="1200" kern="1200" dirty="0">
                <a:solidFill>
                  <a:schemeClr val="tx1"/>
                </a:solidFill>
                <a:effectLst/>
                <a:latin typeface="+mn-lt"/>
                <a:ea typeface="+mn-ea"/>
                <a:cs typeface="+mn-cs"/>
              </a:rPr>
              <a:t>independence in their thoughts and actions.</a:t>
            </a:r>
          </a:p>
          <a:p>
            <a:pPr marL="0" lvl="0" indent="0">
              <a:buFont typeface="Arial" panose="020B0604020202020204" pitchFamily="34" charset="0"/>
              <a:buNone/>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mn-lt"/>
                <a:ea typeface="+mn-ea"/>
                <a:cs typeface="+mn-cs"/>
              </a:rPr>
              <a:t>Used as assessment / planning tool - supporting wellbeing and any potential barriers to wellbeing or areas for development, supports the use of SDT as a lens through which the child’s/family wellbeing can be understood – inform intervention planning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sng" kern="1200" dirty="0">
                <a:solidFill>
                  <a:schemeClr val="tx1"/>
                </a:solidFill>
                <a:effectLst/>
                <a:latin typeface="+mn-lt"/>
                <a:ea typeface="+mn-ea"/>
                <a:cs typeface="+mn-cs"/>
              </a:rPr>
              <a:t>TAC</a:t>
            </a:r>
            <a:r>
              <a:rPr lang="en-GB"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Consultation planning tool - how to set up the Team Around the Child Approach (adapted from Louise </a:t>
            </a:r>
            <a:r>
              <a:rPr lang="en-GB" sz="1200" kern="1200" dirty="0" err="1">
                <a:solidFill>
                  <a:schemeClr val="tx1"/>
                </a:solidFill>
                <a:effectLst/>
                <a:latin typeface="+mn-lt"/>
                <a:ea typeface="+mn-ea"/>
                <a:cs typeface="+mn-cs"/>
              </a:rPr>
              <a:t>Bombèr’s</a:t>
            </a:r>
            <a:r>
              <a:rPr lang="en-GB" sz="1200" kern="1200" dirty="0">
                <a:solidFill>
                  <a:schemeClr val="tx1"/>
                </a:solidFill>
                <a:effectLst/>
                <a:latin typeface="+mn-lt"/>
                <a:ea typeface="+mn-ea"/>
                <a:cs typeface="+mn-cs"/>
              </a:rPr>
              <a:t> Attachment Aware Schools Series (2016).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Supporting collaboration C/YP and families at centre - shared responsibility for the inclusion and wellbeing of the C/YP (establishing relational safety through   emotionally and physically safe, predictable, and consistent support network).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Roles and responsibilities of team members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How to introduce TAC to C/YP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Connection to nurturing approaches (universal, targeted, intensive)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effectLst/>
                <a:latin typeface="+mn-lt"/>
                <a:ea typeface="+mn-ea"/>
                <a:cs typeface="+mn-cs"/>
              </a:rPr>
              <a:t>Sits along other local authority initiatives: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Review of CWPs (content - processes of gathering C/YP and family views- is it relevant/meaningful/useful, (how effectively do we involve C/YP in planning- how we identify meaningful wellbeing targets), are we accessing all voices? Digitalisation of CWPs/)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Be Well survey- adapted from </a:t>
            </a:r>
            <a:r>
              <a:rPr lang="en-GB" sz="1200" b="0" i="0" u="sng" strike="noStrike" kern="1200" dirty="0">
                <a:solidFill>
                  <a:srgbClr val="467886"/>
                </a:solidFill>
                <a:effectLst/>
                <a:latin typeface="+mn-lt"/>
                <a:ea typeface="+mn-ea"/>
                <a:cs typeface="+mn-cs"/>
              </a:rPr>
              <a:t>Glasgow Motivation and Wellbeing Profile (GMWP</a:t>
            </a:r>
            <a:r>
              <a:rPr lang="en-GB" sz="1200" b="0" i="0" u="none" strike="noStrike" kern="1200" dirty="0">
                <a:solidFill>
                  <a:schemeClr val="tx1"/>
                </a:solidFill>
                <a:effectLst/>
                <a:latin typeface="+mn-lt"/>
                <a:ea typeface="+mn-ea"/>
                <a:cs typeface="+mn-cs"/>
              </a:rPr>
              <a:t>),   Stirling, Spence anxiety scale, Stirling Wellbeing scale (rolled out across LA Primary/Secondary Schools to monitor wellbeing /gather data)</a:t>
            </a:r>
            <a:endParaRPr lang="en-GB" dirty="0"/>
          </a:p>
        </p:txBody>
      </p:sp>
      <p:sp>
        <p:nvSpPr>
          <p:cNvPr id="4" name="Slide Number Placeholder 3">
            <a:extLst>
              <a:ext uri="{FF2B5EF4-FFF2-40B4-BE49-F238E27FC236}">
                <a16:creationId xmlns:a16="http://schemas.microsoft.com/office/drawing/2014/main" id="{CEB97678-C754-92F8-C51F-F98EF5B37666}"/>
              </a:ext>
            </a:extLst>
          </p:cNvPr>
          <p:cNvSpPr>
            <a:spLocks noGrp="1"/>
          </p:cNvSpPr>
          <p:nvPr>
            <p:ph type="sldNum" sz="quarter" idx="5"/>
          </p:nvPr>
        </p:nvSpPr>
        <p:spPr/>
        <p:txBody>
          <a:bodyPr/>
          <a:lstStyle/>
          <a:p>
            <a:fld id="{7240D5E3-716D-459F-AEB8-06FBA2EF292C}" type="slidenum">
              <a:rPr lang="en-GB" smtClean="0"/>
              <a:t>6</a:t>
            </a:fld>
            <a:endParaRPr lang="en-GB"/>
          </a:p>
        </p:txBody>
      </p:sp>
    </p:spTree>
    <p:extLst>
      <p:ext uri="{BB962C8B-B14F-4D97-AF65-F5344CB8AC3E}">
        <p14:creationId xmlns:p14="http://schemas.microsoft.com/office/powerpoint/2010/main" val="4055298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8</a:t>
            </a:fld>
            <a:endParaRPr lang="en-GB"/>
          </a:p>
        </p:txBody>
      </p:sp>
    </p:spTree>
    <p:extLst>
      <p:ext uri="{BB962C8B-B14F-4D97-AF65-F5344CB8AC3E}">
        <p14:creationId xmlns:p14="http://schemas.microsoft.com/office/powerpoint/2010/main" val="205231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40D5E3-716D-459F-AEB8-06FBA2EF292C}" type="slidenum">
              <a:rPr lang="en-GB" smtClean="0"/>
              <a:t>10</a:t>
            </a:fld>
            <a:endParaRPr lang="en-GB"/>
          </a:p>
        </p:txBody>
      </p:sp>
    </p:spTree>
    <p:extLst>
      <p:ext uri="{BB962C8B-B14F-4D97-AF65-F5344CB8AC3E}">
        <p14:creationId xmlns:p14="http://schemas.microsoft.com/office/powerpoint/2010/main" val="1343015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GB" sz="1200" b="1" dirty="0"/>
              <a:t>Key approaches, methods, techniques: </a:t>
            </a:r>
          </a:p>
          <a:p>
            <a:pPr lvl="0"/>
            <a:r>
              <a:rPr lang="en-GB" sz="1200" dirty="0"/>
              <a:t>Neutrality, partiality and multi-partiality,</a:t>
            </a:r>
          </a:p>
          <a:p>
            <a:pPr lvl="0"/>
            <a:r>
              <a:rPr lang="en-GB" sz="1200" dirty="0"/>
              <a:t>Narrative, </a:t>
            </a:r>
          </a:p>
          <a:p>
            <a:pPr lvl="0"/>
            <a:r>
              <a:rPr lang="en-GB" sz="1200" dirty="0"/>
              <a:t>Formulation, </a:t>
            </a:r>
          </a:p>
          <a:p>
            <a:pPr lvl="0"/>
            <a:r>
              <a:rPr lang="en-GB" sz="1200" dirty="0"/>
              <a:t>Reflective teams, </a:t>
            </a:r>
          </a:p>
          <a:p>
            <a:pPr lvl="0"/>
            <a:r>
              <a:rPr lang="en-GB" sz="1200" dirty="0"/>
              <a:t>Circularity, </a:t>
            </a:r>
          </a:p>
          <a:p>
            <a:pPr lvl="0"/>
            <a:r>
              <a:rPr lang="en-GB" sz="1200" dirty="0"/>
              <a:t>Social GRACES, </a:t>
            </a:r>
          </a:p>
          <a:p>
            <a:pPr lvl="0"/>
            <a:r>
              <a:rPr lang="en-GB" sz="1200" dirty="0"/>
              <a:t>Internalised other,</a:t>
            </a:r>
          </a:p>
          <a:p>
            <a:pPr lvl="0"/>
            <a:r>
              <a:rPr lang="en-GB" sz="1200" dirty="0"/>
              <a:t>Externalising,</a:t>
            </a:r>
          </a:p>
          <a:p>
            <a:pPr lvl="0"/>
            <a:r>
              <a:rPr lang="en-GB" sz="1200" dirty="0"/>
              <a:t>Perspective, </a:t>
            </a:r>
          </a:p>
          <a:p>
            <a:pPr lvl="0"/>
            <a:r>
              <a:rPr lang="en-GB" sz="1200" dirty="0"/>
              <a:t>Positionality,</a:t>
            </a:r>
          </a:p>
          <a:p>
            <a:pPr lvl="0"/>
            <a:r>
              <a:rPr lang="en-GB" sz="1200" dirty="0"/>
              <a:t>Polarities,</a:t>
            </a:r>
          </a:p>
          <a:p>
            <a:pPr lvl="0"/>
            <a:r>
              <a:rPr lang="en-GB" sz="1200" dirty="0"/>
              <a:t>Not knowing position,</a:t>
            </a:r>
          </a:p>
          <a:p>
            <a:pPr lvl="0"/>
            <a:r>
              <a:rPr lang="en-GB" sz="1200" dirty="0"/>
              <a:t>Sculpts,</a:t>
            </a:r>
          </a:p>
          <a:p>
            <a:pPr lvl="0"/>
            <a:r>
              <a:rPr lang="en-GB" sz="1200" dirty="0"/>
              <a:t>Genograms,</a:t>
            </a:r>
          </a:p>
          <a:p>
            <a:pPr lvl="0"/>
            <a:r>
              <a:rPr lang="en-GB" sz="1200" dirty="0"/>
              <a:t>Scaling questions,</a:t>
            </a:r>
          </a:p>
          <a:p>
            <a:pPr lvl="0"/>
            <a:r>
              <a:rPr lang="en-GB" sz="1200" dirty="0"/>
              <a:t>Role play,</a:t>
            </a:r>
          </a:p>
          <a:p>
            <a:pPr lvl="0"/>
            <a:r>
              <a:rPr lang="en-GB" sz="1200" dirty="0"/>
              <a:t>Deconstruction,</a:t>
            </a:r>
          </a:p>
          <a:p>
            <a:pPr lvl="0"/>
            <a:r>
              <a:rPr lang="en-GB" sz="1200" dirty="0"/>
              <a:t>Family life cycle,</a:t>
            </a:r>
          </a:p>
          <a:p>
            <a:pPr lvl="0"/>
            <a:r>
              <a:rPr lang="en-GB" sz="1200" dirty="0"/>
              <a:t>Coordinated management of meaning (CMM),</a:t>
            </a:r>
          </a:p>
          <a:p>
            <a:pPr lvl="0"/>
            <a:r>
              <a:rPr lang="en-GB" sz="1200" dirty="0"/>
              <a:t>(Un)safe (un)certainty,</a:t>
            </a:r>
          </a:p>
          <a:p>
            <a:pPr lvl="0"/>
            <a:r>
              <a:rPr lang="en-GB" sz="1200" dirty="0"/>
              <a:t>Power dynamics,</a:t>
            </a:r>
          </a:p>
          <a:p>
            <a:pPr lvl="0"/>
            <a:r>
              <a:rPr lang="en-GB" sz="1200" dirty="0"/>
              <a:t>Social dynamics,</a:t>
            </a:r>
          </a:p>
          <a:p>
            <a:pPr lvl="0"/>
            <a:r>
              <a:rPr lang="en-GB" sz="1200" dirty="0"/>
              <a:t>Naming,</a:t>
            </a:r>
          </a:p>
          <a:p>
            <a:pPr lvl="0"/>
            <a:r>
              <a:rPr lang="en-GB" sz="1200" dirty="0"/>
              <a:t>Eco-maps,</a:t>
            </a:r>
          </a:p>
          <a:p>
            <a:pPr lvl="0"/>
            <a:r>
              <a:rPr lang="en-GB" sz="1200" dirty="0"/>
              <a:t>Seven-eyed model,</a:t>
            </a:r>
          </a:p>
          <a:p>
            <a:pPr lvl="0"/>
            <a:r>
              <a:rPr lang="en-GB" sz="1200" dirty="0"/>
              <a:t>Bells that ring,</a:t>
            </a:r>
          </a:p>
          <a:p>
            <a:pPr lvl="0"/>
            <a:r>
              <a:rPr lang="en-GB" sz="1200" dirty="0"/>
              <a:t>Hypothesising,</a:t>
            </a:r>
          </a:p>
          <a:p>
            <a:pPr lvl="0"/>
            <a:r>
              <a:rPr lang="en-GB" sz="1200" dirty="0"/>
              <a:t>Prescribe the problem,</a:t>
            </a:r>
          </a:p>
          <a:p>
            <a:pPr lvl="0"/>
            <a:r>
              <a:rPr lang="en-GB" sz="1200" dirty="0"/>
              <a:t>Curiosity</a:t>
            </a:r>
          </a:p>
          <a:p>
            <a:pPr lvl="0"/>
            <a:r>
              <a:rPr lang="en-GB" sz="1200" dirty="0"/>
              <a:t>(un)said, (un)seen</a:t>
            </a:r>
          </a:p>
          <a:p>
            <a:endParaRPr lang="en-GB" dirty="0"/>
          </a:p>
        </p:txBody>
      </p:sp>
      <p:sp>
        <p:nvSpPr>
          <p:cNvPr id="4" name="Slide Number Placeholder 3"/>
          <p:cNvSpPr>
            <a:spLocks noGrp="1"/>
          </p:cNvSpPr>
          <p:nvPr>
            <p:ph type="sldNum" sz="quarter" idx="5"/>
          </p:nvPr>
        </p:nvSpPr>
        <p:spPr/>
        <p:txBody>
          <a:bodyPr/>
          <a:lstStyle/>
          <a:p>
            <a:fld id="{18AF988F-AF15-459B-A8AE-EAC6BCCB5287}" type="slidenum">
              <a:rPr lang="en-GB" smtClean="0"/>
              <a:t>11</a:t>
            </a:fld>
            <a:endParaRPr lang="en-GB"/>
          </a:p>
        </p:txBody>
      </p:sp>
    </p:spTree>
    <p:extLst>
      <p:ext uri="{BB962C8B-B14F-4D97-AF65-F5344CB8AC3E}">
        <p14:creationId xmlns:p14="http://schemas.microsoft.com/office/powerpoint/2010/main" val="2420497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Emphasis on how we have moved it beyond the hub. </a:t>
            </a:r>
          </a:p>
          <a:p>
            <a:r>
              <a:rPr lang="en-GB" dirty="0"/>
              <a:t>Rethinking meetings we already attend – use of self; positionality; social graces; reframing, power dynamics; eliciting hopes/strengths; SO approaches e.g. scaling questions </a:t>
            </a:r>
          </a:p>
          <a:p>
            <a:r>
              <a:rPr lang="en-GB" dirty="0"/>
              <a:t>Case level – sculpts’, life story work, narrative approaches, reflective conversations; circularity; genograms. </a:t>
            </a:r>
          </a:p>
          <a:p>
            <a:endParaRPr lang="en-GB" dirty="0"/>
          </a:p>
          <a:p>
            <a:r>
              <a:rPr lang="en-GB" dirty="0"/>
              <a:t>SAFE service</a:t>
            </a:r>
          </a:p>
          <a:p>
            <a:r>
              <a:rPr lang="en-GB" dirty="0"/>
              <a:t>Quotes from shared understanding and reflective teams – ask Karen</a:t>
            </a:r>
          </a:p>
        </p:txBody>
      </p:sp>
      <p:sp>
        <p:nvSpPr>
          <p:cNvPr id="4" name="Slide Number Placeholder 3"/>
          <p:cNvSpPr>
            <a:spLocks noGrp="1"/>
          </p:cNvSpPr>
          <p:nvPr>
            <p:ph type="sldNum" sz="quarter" idx="5"/>
          </p:nvPr>
        </p:nvSpPr>
        <p:spPr/>
        <p:txBody>
          <a:bodyPr/>
          <a:lstStyle/>
          <a:p>
            <a:fld id="{CFC8954F-B371-4DDD-B5E9-36C941F0A0FC}" type="slidenum">
              <a:rPr lang="en-GB" smtClean="0"/>
              <a:t>12</a:t>
            </a:fld>
            <a:endParaRPr lang="en-GB"/>
          </a:p>
        </p:txBody>
      </p:sp>
    </p:spTree>
    <p:extLst>
      <p:ext uri="{BB962C8B-B14F-4D97-AF65-F5344CB8AC3E}">
        <p14:creationId xmlns:p14="http://schemas.microsoft.com/office/powerpoint/2010/main" val="4082688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8FE9DA2-F91E-4DBE-92F8-E6A2E49896D3}" type="slidenum">
              <a:rPr lang="en-GB" smtClean="0"/>
              <a:t>13</a:t>
            </a:fld>
            <a:endParaRPr lang="en-GB"/>
          </a:p>
        </p:txBody>
      </p:sp>
    </p:spTree>
    <p:extLst>
      <p:ext uri="{BB962C8B-B14F-4D97-AF65-F5344CB8AC3E}">
        <p14:creationId xmlns:p14="http://schemas.microsoft.com/office/powerpoint/2010/main" val="2151019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0322E-B95E-C5A5-F11F-F52FC66CAC2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D7D1CEB-6B76-6F49-B43F-C395BE629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C219C4A-830E-4DA5-C7A0-F93507CA1A4B}"/>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C6460335-3886-7742-5236-882E5DDB0A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77658B-8B94-A996-ADAF-91E3769314E4}"/>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42823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DFF6F-7A78-6CAD-502D-6C70D3E1087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69D7638-6D0C-CB85-2A8B-2DEB6E86BBE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423B2B-39E3-9C76-39A3-8CA1C0A0D6B9}"/>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AD4C4528-BD3B-CF10-05A0-647F76B4CB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B18167-9079-67DD-3F05-2CC26117A8F9}"/>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291796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6CC850-0C14-AC8D-E065-F3585705244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48795CD-5390-0967-9C1C-A105FBC4704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F361BE8-50D5-E890-973F-2EDB324D9B3D}"/>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5D757727-BD9F-1517-85CA-BB34BC4661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0B411E-B5BC-CC00-B8BB-CE70659F295A}"/>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2498947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9C1DD-356D-ED74-98FD-1544B2E2E7E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D79550F-F341-F611-CBDB-B6FEA2A4B0B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B38B598-01DC-8C59-31A5-829D599F613A}"/>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2D1E251F-0531-B2EA-B5FE-E7CAB59181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98797F-3184-EF70-A0B5-3D5523359F25}"/>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482438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EB537-CA85-9962-6296-B26616C100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8580729-6D11-442F-D9C7-27D55E8993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C6AAD38-77DF-B37B-1777-D1FB98F2F7DD}"/>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E90ED4B6-77CF-F488-9855-120DF688BA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E95E0C-4B73-3E79-2CAE-CBB573BBA14A}"/>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3722317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75427-44E9-41A9-2E7E-9A1CCFE74E2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449ADB2-BBD1-4E13-BF2E-E91550835DA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ECEDFFF-94DB-ACA8-193C-088CF1FEFB2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89C0B6C-D412-E19E-F5B9-71F8AE7F976C}"/>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6" name="Footer Placeholder 5">
            <a:extLst>
              <a:ext uri="{FF2B5EF4-FFF2-40B4-BE49-F238E27FC236}">
                <a16:creationId xmlns:a16="http://schemas.microsoft.com/office/drawing/2014/main" id="{5AD5E1B5-4B64-C34B-C311-9C46192B45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76FD89-347C-33CB-05D1-395A500CA76A}"/>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1855825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7BEFA-2563-34B5-4B1C-E5B387B7A31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BCB85D2-F42F-0B53-ABCD-2595F747B2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C7DFA74-73D6-9DB4-63A3-3986CA8566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9A05EB2-E051-983F-51D0-27C8E7D3D4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5B0E06-C3C2-FEF8-1F3D-C743D98949E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6868FFA-A19F-2430-2FFC-E6548BA97A3D}"/>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8" name="Footer Placeholder 7">
            <a:extLst>
              <a:ext uri="{FF2B5EF4-FFF2-40B4-BE49-F238E27FC236}">
                <a16:creationId xmlns:a16="http://schemas.microsoft.com/office/drawing/2014/main" id="{0011EFD4-D5F0-A679-F76A-3BCBE271418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47BD94-41B5-9185-E5EE-F6575D9BC2B7}"/>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188199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89F50-0DF3-FF6B-E747-DE9DFB13AF1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25110A-A142-B358-4CB0-300CEEC23FD6}"/>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4" name="Footer Placeholder 3">
            <a:extLst>
              <a:ext uri="{FF2B5EF4-FFF2-40B4-BE49-F238E27FC236}">
                <a16:creationId xmlns:a16="http://schemas.microsoft.com/office/drawing/2014/main" id="{AB964C46-E070-39EB-B2DE-6ED935C6462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A18FB0-1BFB-7CDE-4D77-79B950BD1863}"/>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1413587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18D958-5F47-F38E-402A-9CA93749C0C9}"/>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3" name="Footer Placeholder 2">
            <a:extLst>
              <a:ext uri="{FF2B5EF4-FFF2-40B4-BE49-F238E27FC236}">
                <a16:creationId xmlns:a16="http://schemas.microsoft.com/office/drawing/2014/main" id="{10D6CE22-050B-4B67-1028-9BBEFE46F6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2B5BD16-DB2B-0070-AD63-4CF89FC798FD}"/>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282086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BABF-A801-4347-843C-0B7F4ECAB54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022AC2E-3130-D2F9-4FB3-D61CB1DF2C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D91FC40-A362-B20D-79C5-9C467455ED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849C9BB-ADA2-ADB9-8723-F1901457ED54}"/>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6" name="Footer Placeholder 5">
            <a:extLst>
              <a:ext uri="{FF2B5EF4-FFF2-40B4-BE49-F238E27FC236}">
                <a16:creationId xmlns:a16="http://schemas.microsoft.com/office/drawing/2014/main" id="{57696A3E-3DC0-312D-0B20-DBDBCFFE5F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323E12-8581-A084-D60A-934747F63AB0}"/>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288830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AD919-B02B-7587-5BE4-7769043A63C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C058FC1-580E-B43D-5411-7A27E46467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4D9660F-E673-E573-08FF-0CF9431277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438EE9D-E884-551C-E678-D752258881C8}"/>
              </a:ext>
            </a:extLst>
          </p:cNvPr>
          <p:cNvSpPr>
            <a:spLocks noGrp="1"/>
          </p:cNvSpPr>
          <p:nvPr>
            <p:ph type="dt" sz="half" idx="10"/>
          </p:nvPr>
        </p:nvSpPr>
        <p:spPr/>
        <p:txBody>
          <a:bodyPr/>
          <a:lstStyle/>
          <a:p>
            <a:fld id="{12E187C1-854F-4C42-A2B3-8D134C116F0F}" type="datetimeFigureOut">
              <a:rPr lang="en-GB" smtClean="0"/>
              <a:t>15/04/2026</a:t>
            </a:fld>
            <a:endParaRPr lang="en-GB"/>
          </a:p>
        </p:txBody>
      </p:sp>
      <p:sp>
        <p:nvSpPr>
          <p:cNvPr id="6" name="Footer Placeholder 5">
            <a:extLst>
              <a:ext uri="{FF2B5EF4-FFF2-40B4-BE49-F238E27FC236}">
                <a16:creationId xmlns:a16="http://schemas.microsoft.com/office/drawing/2014/main" id="{654FECBF-9F0D-EECF-7E48-0180D99F21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9067C8-208F-3C5D-2244-663745DF28B3}"/>
              </a:ext>
            </a:extLst>
          </p:cNvPr>
          <p:cNvSpPr>
            <a:spLocks noGrp="1"/>
          </p:cNvSpPr>
          <p:nvPr>
            <p:ph type="sldNum" sz="quarter" idx="12"/>
          </p:nvPr>
        </p:nvSpPr>
        <p:spPr/>
        <p:txBody>
          <a:bodyPr/>
          <a:lstStyle/>
          <a:p>
            <a:fld id="{720C616D-CC4A-490F-9468-6589339BF12D}" type="slidenum">
              <a:rPr lang="en-GB" smtClean="0"/>
              <a:t>‹#›</a:t>
            </a:fld>
            <a:endParaRPr lang="en-GB"/>
          </a:p>
        </p:txBody>
      </p:sp>
    </p:spTree>
    <p:extLst>
      <p:ext uri="{BB962C8B-B14F-4D97-AF65-F5344CB8AC3E}">
        <p14:creationId xmlns:p14="http://schemas.microsoft.com/office/powerpoint/2010/main" val="340588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B5E3C6-1228-6FBB-F69B-D714EC4590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B7FFA3-76B8-7C2F-C55C-68A36B5B15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F9A9226-DCA1-F268-810C-72DE31DA66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E187C1-854F-4C42-A2B3-8D134C116F0F}" type="datetimeFigureOut">
              <a:rPr lang="en-GB" smtClean="0"/>
              <a:t>15/04/2026</a:t>
            </a:fld>
            <a:endParaRPr lang="en-GB"/>
          </a:p>
        </p:txBody>
      </p:sp>
      <p:sp>
        <p:nvSpPr>
          <p:cNvPr id="5" name="Footer Placeholder 4">
            <a:extLst>
              <a:ext uri="{FF2B5EF4-FFF2-40B4-BE49-F238E27FC236}">
                <a16:creationId xmlns:a16="http://schemas.microsoft.com/office/drawing/2014/main" id="{4CF15262-3A58-7484-D507-FB3BB23F93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F96D433-8418-B3AE-B5A6-C3AF531FE5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0C616D-CC4A-490F-9468-6589339BF12D}" type="slidenum">
              <a:rPr lang="en-GB" smtClean="0"/>
              <a:t>‹#›</a:t>
            </a:fld>
            <a:endParaRPr lang="en-GB"/>
          </a:p>
        </p:txBody>
      </p:sp>
      <p:sp>
        <p:nvSpPr>
          <p:cNvPr id="9" name="TextBox 8">
            <a:extLst>
              <a:ext uri="{FF2B5EF4-FFF2-40B4-BE49-F238E27FC236}">
                <a16:creationId xmlns:a16="http://schemas.microsoft.com/office/drawing/2014/main" id="{E5CF72A8-2533-2EF6-5913-5D3B8CFB47FE}"/>
              </a:ext>
            </a:extLst>
          </p:cNvPr>
          <p:cNvSpPr txBox="1"/>
          <p:nvPr>
            <p:extLst>
              <p:ext uri="{1162E1C5-73C7-4A58-AE30-91384D911F3F}">
                <p184:classification xmlns:p184="http://schemas.microsoft.com/office/powerpoint/2018/4/main" val="hdr"/>
              </p:ext>
            </p:extLst>
          </p:nvPr>
        </p:nvSpPr>
        <p:spPr>
          <a:xfrm>
            <a:off x="63500" y="63500"/>
            <a:ext cx="1392238" cy="182880"/>
          </a:xfrm>
          <a:prstGeom prst="rect">
            <a:avLst/>
          </a:prstGeom>
        </p:spPr>
        <p:txBody>
          <a:bodyPr horzOverflow="overflow" lIns="0" tIns="0" rIns="0" bIns="0">
            <a:spAutoFit/>
          </a:bodyPr>
          <a:lstStyle/>
          <a:p>
            <a:pPr algn="l"/>
            <a:r>
              <a:rPr lang="en-GB" sz="1200">
                <a:solidFill>
                  <a:srgbClr val="000000">
                    <a:alpha val="50000"/>
                  </a:srgbClr>
                </a:solidFill>
                <a:latin typeface="Calibri" panose="020F0502020204030204" pitchFamily="34" charset="0"/>
                <a:cs typeface="Calibri" panose="020F0502020204030204" pitchFamily="34" charset="0"/>
              </a:rPr>
              <a:t>Classification : Official</a:t>
            </a:r>
          </a:p>
        </p:txBody>
      </p:sp>
      <p:sp>
        <p:nvSpPr>
          <p:cNvPr id="10" name="TextBox 9">
            <a:extLst>
              <a:ext uri="{FF2B5EF4-FFF2-40B4-BE49-F238E27FC236}">
                <a16:creationId xmlns:a16="http://schemas.microsoft.com/office/drawing/2014/main" id="{677C0E95-6DED-9663-38FE-B90DAE4550FE}"/>
              </a:ext>
            </a:extLst>
          </p:cNvPr>
          <p:cNvSpPr txBox="1"/>
          <p:nvPr>
            <p:extLst>
              <p:ext uri="{1162E1C5-73C7-4A58-AE30-91384D911F3F}">
                <p184:classification xmlns:p184="http://schemas.microsoft.com/office/powerpoint/2018/4/main" val="ftr"/>
              </p:ext>
            </p:extLst>
          </p:nvPr>
        </p:nvSpPr>
        <p:spPr>
          <a:xfrm>
            <a:off x="5865813" y="6642100"/>
            <a:ext cx="488950" cy="152400"/>
          </a:xfrm>
          <a:prstGeom prst="rect">
            <a:avLst/>
          </a:prstGeom>
        </p:spPr>
        <p:txBody>
          <a:bodyPr horzOverflow="overflow" lIns="0" tIns="0" rIns="0" bIns="0">
            <a:spAutoFit/>
          </a:bodyPr>
          <a:lstStyle/>
          <a:p>
            <a:pPr algn="l"/>
            <a:r>
              <a:rPr lang="en-GB"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1582108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yellow figures and a red figure on the other side">
            <a:extLst>
              <a:ext uri="{FF2B5EF4-FFF2-40B4-BE49-F238E27FC236}">
                <a16:creationId xmlns:a16="http://schemas.microsoft.com/office/drawing/2014/main" id="{E867F3AA-A21C-CCFE-FBA8-BA8744B08EC1}"/>
              </a:ext>
            </a:extLst>
          </p:cNvPr>
          <p:cNvPicPr>
            <a:picLocks noChangeAspect="1"/>
          </p:cNvPicPr>
          <p:nvPr/>
        </p:nvPicPr>
        <p:blipFill>
          <a:blip r:embed="rId2"/>
          <a:srcRect t="9091" r="23298"/>
          <a:stretch>
            <a:fillRect/>
          </a:stretch>
        </p:blipFill>
        <p:spPr>
          <a:xfrm>
            <a:off x="3523488" y="10"/>
            <a:ext cx="8668512" cy="6857990"/>
          </a:xfrm>
          <a:prstGeom prst="rect">
            <a:avLst/>
          </a:prstGeom>
        </p:spPr>
      </p:pic>
      <p:sp>
        <p:nvSpPr>
          <p:cNvPr id="28" name="Rectangle 2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93B5A2-A34E-FF90-1708-B7E2A27C0C4B}"/>
              </a:ext>
            </a:extLst>
          </p:cNvPr>
          <p:cNvSpPr>
            <a:spLocks noGrp="1"/>
          </p:cNvSpPr>
          <p:nvPr>
            <p:ph type="ctrTitle"/>
          </p:nvPr>
        </p:nvSpPr>
        <p:spPr>
          <a:xfrm>
            <a:off x="477981" y="1122363"/>
            <a:ext cx="4023360" cy="3204134"/>
          </a:xfrm>
        </p:spPr>
        <p:txBody>
          <a:bodyPr anchor="b">
            <a:normAutofit/>
          </a:bodyPr>
          <a:lstStyle/>
          <a:p>
            <a:pPr algn="l"/>
            <a:r>
              <a:rPr lang="en-GB" sz="3700" dirty="0"/>
              <a:t>Supporting families, including those experiencing violence</a:t>
            </a:r>
          </a:p>
        </p:txBody>
      </p:sp>
      <p:sp>
        <p:nvSpPr>
          <p:cNvPr id="3" name="Subtitle 2">
            <a:extLst>
              <a:ext uri="{FF2B5EF4-FFF2-40B4-BE49-F238E27FC236}">
                <a16:creationId xmlns:a16="http://schemas.microsoft.com/office/drawing/2014/main" id="{A89502C3-9FB9-52FA-86FB-FB5EEC140881}"/>
              </a:ext>
            </a:extLst>
          </p:cNvPr>
          <p:cNvSpPr>
            <a:spLocks noGrp="1"/>
          </p:cNvSpPr>
          <p:nvPr>
            <p:ph type="subTitle" idx="1"/>
          </p:nvPr>
        </p:nvSpPr>
        <p:spPr>
          <a:xfrm>
            <a:off x="174171" y="4785632"/>
            <a:ext cx="4702629" cy="1905164"/>
          </a:xfrm>
        </p:spPr>
        <p:txBody>
          <a:bodyPr>
            <a:normAutofit/>
          </a:bodyPr>
          <a:lstStyle/>
          <a:p>
            <a:pPr algn="l"/>
            <a:r>
              <a:rPr lang="en-GB" dirty="0"/>
              <a:t>East Renfrewshire &amp; Inverclyde </a:t>
            </a:r>
          </a:p>
          <a:p>
            <a:pPr algn="l"/>
            <a:r>
              <a:rPr lang="en-GB" dirty="0"/>
              <a:t>Educational Psychology Services</a:t>
            </a:r>
          </a:p>
          <a:p>
            <a:pPr algn="l"/>
            <a:r>
              <a:rPr lang="en-GB" dirty="0"/>
              <a:t>West Partnership Event</a:t>
            </a:r>
          </a:p>
          <a:p>
            <a:pPr algn="l"/>
            <a:r>
              <a:rPr lang="en-GB" dirty="0"/>
              <a:t>September 2025</a:t>
            </a:r>
          </a:p>
        </p:txBody>
      </p:sp>
      <p:sp>
        <p:nvSpPr>
          <p:cNvPr id="25"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1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500"/>
                                  </p:stCondLst>
                                  <p:iterate>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7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1500"/>
                                  </p:stCondLst>
                                  <p:iterate>
                                    <p:tmPct val="10000"/>
                                  </p:iterate>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7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1500"/>
                                  </p:stCondLst>
                                  <p:iterate>
                                    <p:tmPct val="10000"/>
                                  </p:iterate>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7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0F97D3-1E98-FEAB-5BF7-843FF8C07803}"/>
              </a:ext>
            </a:extLst>
          </p:cNvPr>
          <p:cNvSpPr>
            <a:spLocks noGrp="1"/>
          </p:cNvSpPr>
          <p:nvPr>
            <p:ph type="title"/>
          </p:nvPr>
        </p:nvSpPr>
        <p:spPr>
          <a:xfrm>
            <a:off x="630936" y="640080"/>
            <a:ext cx="4818888" cy="1481328"/>
          </a:xfrm>
        </p:spPr>
        <p:txBody>
          <a:bodyPr anchor="b">
            <a:normAutofit/>
          </a:bodyPr>
          <a:lstStyle/>
          <a:p>
            <a:r>
              <a:rPr lang="en-GB" sz="5000"/>
              <a:t>A systemic disposition </a:t>
            </a:r>
          </a:p>
        </p:txBody>
      </p:sp>
      <p:sp>
        <p:nvSpPr>
          <p:cNvPr id="5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D69BF91-807E-A6E8-F27E-917017092078}"/>
              </a:ext>
            </a:extLst>
          </p:cNvPr>
          <p:cNvSpPr>
            <a:spLocks noGrp="1"/>
          </p:cNvSpPr>
          <p:nvPr>
            <p:ph idx="1"/>
          </p:nvPr>
        </p:nvSpPr>
        <p:spPr>
          <a:xfrm>
            <a:off x="630936" y="2660904"/>
            <a:ext cx="4487474" cy="3547872"/>
          </a:xfrm>
        </p:spPr>
        <p:txBody>
          <a:bodyPr anchor="t">
            <a:normAutofit/>
          </a:bodyPr>
          <a:lstStyle/>
          <a:p>
            <a:r>
              <a:rPr lang="en-GB" sz="2200" dirty="0"/>
              <a:t>A systemic disposition is a practitioner’s attitude or orientation that emphasises relationships, context, patterns, and curiosity, rather than focusing solely on individuals or linear causes.</a:t>
            </a:r>
          </a:p>
          <a:p>
            <a:endParaRPr lang="en-GB" sz="2200" dirty="0"/>
          </a:p>
          <a:p>
            <a:endParaRPr lang="en-GB" sz="2200" dirty="0"/>
          </a:p>
        </p:txBody>
      </p:sp>
      <p:graphicFrame>
        <p:nvGraphicFramePr>
          <p:cNvPr id="4" name="Table 3">
            <a:extLst>
              <a:ext uri="{FF2B5EF4-FFF2-40B4-BE49-F238E27FC236}">
                <a16:creationId xmlns:a16="http://schemas.microsoft.com/office/drawing/2014/main" id="{86539122-A152-A839-D75F-6531517755DD}"/>
              </a:ext>
            </a:extLst>
          </p:cNvPr>
          <p:cNvGraphicFramePr>
            <a:graphicFrameLocks noGrp="1"/>
          </p:cNvGraphicFramePr>
          <p:nvPr>
            <p:extLst>
              <p:ext uri="{D42A27DB-BD31-4B8C-83A1-F6EECF244321}">
                <p14:modId xmlns:p14="http://schemas.microsoft.com/office/powerpoint/2010/main" val="2308024151"/>
              </p:ext>
            </p:extLst>
          </p:nvPr>
        </p:nvGraphicFramePr>
        <p:xfrm>
          <a:off x="5330284" y="1096996"/>
          <a:ext cx="6861716" cy="5374726"/>
        </p:xfrm>
        <a:graphic>
          <a:graphicData uri="http://schemas.openxmlformats.org/drawingml/2006/table">
            <a:tbl>
              <a:tblPr firstRow="1" bandRow="1">
                <a:tableStyleId>{69012ECD-51FC-41F1-AA8D-1B2483CD663E}</a:tableStyleId>
              </a:tblPr>
              <a:tblGrid>
                <a:gridCol w="1786896">
                  <a:extLst>
                    <a:ext uri="{9D8B030D-6E8A-4147-A177-3AD203B41FA5}">
                      <a16:colId xmlns:a16="http://schemas.microsoft.com/office/drawing/2014/main" val="4140704947"/>
                    </a:ext>
                  </a:extLst>
                </a:gridCol>
                <a:gridCol w="5074820">
                  <a:extLst>
                    <a:ext uri="{9D8B030D-6E8A-4147-A177-3AD203B41FA5}">
                      <a16:colId xmlns:a16="http://schemas.microsoft.com/office/drawing/2014/main" val="459158759"/>
                    </a:ext>
                  </a:extLst>
                </a:gridCol>
              </a:tblGrid>
              <a:tr h="372850">
                <a:tc>
                  <a:txBody>
                    <a:bodyPr/>
                    <a:lstStyle/>
                    <a:p>
                      <a:pPr algn="l" fontAlgn="ctr">
                        <a:buNone/>
                      </a:pPr>
                      <a:r>
                        <a:rPr lang="en-GB" sz="1000" b="0" u="none" strike="noStrike" cap="none" spc="0">
                          <a:solidFill>
                            <a:schemeClr val="bg1"/>
                          </a:solidFill>
                          <a:effectLst/>
                        </a:rPr>
                        <a:t>Feature</a:t>
                      </a:r>
                      <a:endParaRPr lang="en-GB" sz="1000" b="0" i="0" u="none" strike="noStrike" cap="none" spc="0">
                        <a:solidFill>
                          <a:schemeClr val="bg1"/>
                        </a:solidFill>
                        <a:effectLst/>
                        <a:latin typeface="+mn-lt"/>
                      </a:endParaRPr>
                    </a:p>
                  </a:txBody>
                  <a:tcPr marL="81391" marR="5548" marT="62607" marB="62607" anchor="ctr"/>
                </a:tc>
                <a:tc>
                  <a:txBody>
                    <a:bodyPr/>
                    <a:lstStyle/>
                    <a:p>
                      <a:pPr algn="l" fontAlgn="ctr">
                        <a:buNone/>
                      </a:pPr>
                      <a:r>
                        <a:rPr lang="en-GB" sz="1000" b="0" u="none" strike="noStrike" cap="none" spc="0">
                          <a:solidFill>
                            <a:schemeClr val="bg1"/>
                          </a:solidFill>
                          <a:effectLst/>
                        </a:rPr>
                        <a:t>Description</a:t>
                      </a:r>
                      <a:endParaRPr lang="en-GB" sz="1000" b="0" i="0" u="none" strike="noStrike" cap="none" spc="0">
                        <a:solidFill>
                          <a:schemeClr val="bg1"/>
                        </a:solidFill>
                        <a:effectLst/>
                        <a:latin typeface="+mn-lt"/>
                      </a:endParaRPr>
                    </a:p>
                  </a:txBody>
                  <a:tcPr marL="81391" marR="5548" marT="62607" marB="62607" anchor="ctr"/>
                </a:tc>
                <a:extLst>
                  <a:ext uri="{0D108BD9-81ED-4DB2-BD59-A6C34878D82A}">
                    <a16:rowId xmlns:a16="http://schemas.microsoft.com/office/drawing/2014/main" val="120628491"/>
                  </a:ext>
                </a:extLst>
              </a:tr>
              <a:tr h="741487">
                <a:tc>
                  <a:txBody>
                    <a:bodyPr/>
                    <a:lstStyle/>
                    <a:p>
                      <a:pPr algn="l" fontAlgn="ctr">
                        <a:buNone/>
                      </a:pPr>
                      <a:r>
                        <a:rPr lang="en-GB" sz="1000" b="1" u="none" strike="noStrike" cap="none" spc="0">
                          <a:solidFill>
                            <a:schemeClr val="tx1"/>
                          </a:solidFill>
                          <a:effectLst/>
                        </a:rPr>
                        <a:t>Relational Awareness</a:t>
                      </a:r>
                      <a:endParaRPr lang="en-GB" sz="1000" b="0" i="0" u="none" strike="noStrike" cap="none" spc="0">
                        <a:solidFill>
                          <a:schemeClr val="tx1"/>
                        </a:solidFill>
                        <a:effectLst/>
                        <a:latin typeface="+mn-lt"/>
                      </a:endParaRPr>
                    </a:p>
                  </a:txBody>
                  <a:tcPr marL="81391" marR="35321" marT="62607" marB="62607"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u="none" strike="noStrike" cap="none" spc="0">
                          <a:solidFill>
                            <a:schemeClr val="tx1"/>
                          </a:solidFill>
                          <a:effectLst/>
                        </a:rPr>
                        <a:t>Seeing individuals as part of broader relational and social systems. </a:t>
                      </a:r>
                      <a:r>
                        <a:rPr lang="en-GB" sz="1000" cap="none" spc="0">
                          <a:solidFill>
                            <a:schemeClr val="tx1"/>
                          </a:solidFill>
                        </a:rPr>
                        <a:t>Problems are not located just in an individual but are patterns of relating to others – zooming out to understand the wider system </a:t>
                      </a:r>
                    </a:p>
                  </a:txBody>
                  <a:tcPr marL="81391" marR="35321" marT="62607" marB="62607" anchor="ctr"/>
                </a:tc>
                <a:extLst>
                  <a:ext uri="{0D108BD9-81ED-4DB2-BD59-A6C34878D82A}">
                    <a16:rowId xmlns:a16="http://schemas.microsoft.com/office/drawing/2014/main" val="485199404"/>
                  </a:ext>
                </a:extLst>
              </a:tr>
              <a:tr h="557169">
                <a:tc>
                  <a:txBody>
                    <a:bodyPr/>
                    <a:lstStyle/>
                    <a:p>
                      <a:pPr algn="l" fontAlgn="ctr">
                        <a:buNone/>
                      </a:pPr>
                      <a:r>
                        <a:rPr lang="en-GB" sz="1000" b="1" u="none" strike="noStrike" cap="none" spc="0">
                          <a:solidFill>
                            <a:schemeClr val="tx1"/>
                          </a:solidFill>
                          <a:effectLst/>
                        </a:rPr>
                        <a:t>Context Sensitivity</a:t>
                      </a:r>
                      <a:endParaRPr lang="en-GB" sz="1000" b="0" i="0" u="none" strike="noStrike" cap="none" spc="0">
                        <a:solidFill>
                          <a:schemeClr val="tx1"/>
                        </a:solidFill>
                        <a:effectLst/>
                        <a:latin typeface="+mn-lt"/>
                      </a:endParaRPr>
                    </a:p>
                  </a:txBody>
                  <a:tcPr marL="81391" marR="35321" marT="62607" marB="62607"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u="none" strike="noStrike" cap="none" spc="0">
                          <a:solidFill>
                            <a:schemeClr val="tx1"/>
                          </a:solidFill>
                          <a:effectLst/>
                        </a:rPr>
                        <a:t>Attending to culture, history, power, and social context in shaping experiences. Consider social graces </a:t>
                      </a:r>
                      <a:endParaRPr lang="en-GB" sz="1000" b="0" i="0" u="none" strike="noStrike" cap="none" spc="0">
                        <a:solidFill>
                          <a:schemeClr val="tx1"/>
                        </a:solidFill>
                        <a:effectLst/>
                        <a:latin typeface="+mn-lt"/>
                      </a:endParaRPr>
                    </a:p>
                  </a:txBody>
                  <a:tcPr marL="81391" marR="35321" marT="62607" marB="62607" anchor="ctr"/>
                </a:tc>
                <a:extLst>
                  <a:ext uri="{0D108BD9-81ED-4DB2-BD59-A6C34878D82A}">
                    <a16:rowId xmlns:a16="http://schemas.microsoft.com/office/drawing/2014/main" val="4271998037"/>
                  </a:ext>
                </a:extLst>
              </a:tr>
              <a:tr h="741487">
                <a:tc>
                  <a:txBody>
                    <a:bodyPr/>
                    <a:lstStyle/>
                    <a:p>
                      <a:pPr algn="l" fontAlgn="ctr">
                        <a:buNone/>
                      </a:pPr>
                      <a:r>
                        <a:rPr lang="en-GB" sz="1000" b="1" u="none" strike="noStrike" cap="none" spc="0">
                          <a:solidFill>
                            <a:schemeClr val="tx1"/>
                          </a:solidFill>
                          <a:effectLst/>
                        </a:rPr>
                        <a:t>Curiosity</a:t>
                      </a:r>
                      <a:endParaRPr lang="en-GB" sz="1000" b="0" i="0" u="none" strike="noStrike" cap="none" spc="0">
                        <a:solidFill>
                          <a:schemeClr val="tx1"/>
                        </a:solidFill>
                        <a:effectLst/>
                        <a:latin typeface="+mn-lt"/>
                      </a:endParaRPr>
                    </a:p>
                  </a:txBody>
                  <a:tcPr marL="81391" marR="35321" marT="62607" marB="62607" anchor="ctr"/>
                </a:tc>
                <a:tc>
                  <a:txBody>
                    <a:bodyPr/>
                    <a:lstStyle/>
                    <a:p>
                      <a:pPr algn="l" fontAlgn="ctr">
                        <a:buNone/>
                      </a:pPr>
                      <a:r>
                        <a:rPr lang="en-GB" sz="1000" b="0" u="none" strike="noStrike" cap="none" spc="0">
                          <a:solidFill>
                            <a:schemeClr val="tx1"/>
                          </a:solidFill>
                          <a:effectLst/>
                        </a:rPr>
                        <a:t>Approaching situations with an open, questioning stance, rather than assuming and seeing </a:t>
                      </a:r>
                      <a:r>
                        <a:rPr lang="en-GB" sz="1000" cap="none" spc="0">
                          <a:solidFill>
                            <a:schemeClr val="tx1"/>
                          </a:solidFill>
                        </a:rPr>
                        <a:t>others are the experts of their own lives, this leaves space to co construct meaning. (formulation)</a:t>
                      </a:r>
                      <a:endParaRPr lang="en-GB" sz="1000" b="0" i="0" u="none" strike="noStrike" cap="none" spc="0">
                        <a:solidFill>
                          <a:schemeClr val="tx1"/>
                        </a:solidFill>
                        <a:effectLst/>
                        <a:latin typeface="+mn-lt"/>
                      </a:endParaRPr>
                    </a:p>
                  </a:txBody>
                  <a:tcPr marL="81391" marR="35321" marT="62607" marB="62607" anchor="ctr"/>
                </a:tc>
                <a:extLst>
                  <a:ext uri="{0D108BD9-81ED-4DB2-BD59-A6C34878D82A}">
                    <a16:rowId xmlns:a16="http://schemas.microsoft.com/office/drawing/2014/main" val="2342870329"/>
                  </a:ext>
                </a:extLst>
              </a:tr>
              <a:tr h="741487">
                <a:tc>
                  <a:txBody>
                    <a:bodyPr/>
                    <a:lstStyle/>
                    <a:p>
                      <a:pPr algn="l" fontAlgn="ctr">
                        <a:buNone/>
                      </a:pPr>
                      <a:r>
                        <a:rPr lang="en-GB" sz="1000" b="1" u="none" strike="noStrike" cap="none" spc="0">
                          <a:solidFill>
                            <a:schemeClr val="tx1"/>
                          </a:solidFill>
                          <a:effectLst/>
                        </a:rPr>
                        <a:t>Not-Knowing Position</a:t>
                      </a:r>
                      <a:endParaRPr lang="en-GB" sz="1000" b="0" i="0" u="none" strike="noStrike" cap="none" spc="0">
                        <a:solidFill>
                          <a:schemeClr val="tx1"/>
                        </a:solidFill>
                        <a:effectLst/>
                        <a:latin typeface="+mn-lt"/>
                      </a:endParaRPr>
                    </a:p>
                  </a:txBody>
                  <a:tcPr marL="81391" marR="35321" marT="62607" marB="62607"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u="none" strike="noStrike" cap="none" spc="0">
                          <a:solidFill>
                            <a:schemeClr val="tx1"/>
                          </a:solidFill>
                          <a:effectLst/>
                        </a:rPr>
                        <a:t>Resisting expert authority and staying open to clients’ meanings and perspectives. </a:t>
                      </a:r>
                      <a:r>
                        <a:rPr lang="en-GB" sz="1000" cap="none" spc="0">
                          <a:solidFill>
                            <a:schemeClr val="tx1"/>
                          </a:solidFill>
                        </a:rPr>
                        <a:t>Respects family's resilience and  autonomy </a:t>
                      </a:r>
                    </a:p>
                    <a:p>
                      <a:pPr algn="l" fontAlgn="ctr">
                        <a:buNone/>
                      </a:pPr>
                      <a:endParaRPr lang="en-GB" sz="1000" b="0" i="0" u="none" strike="noStrike" cap="none" spc="0">
                        <a:solidFill>
                          <a:schemeClr val="tx1"/>
                        </a:solidFill>
                        <a:effectLst/>
                        <a:latin typeface="+mn-lt"/>
                      </a:endParaRPr>
                    </a:p>
                  </a:txBody>
                  <a:tcPr marL="81391" marR="35321" marT="62607" marB="62607" anchor="ctr"/>
                </a:tc>
                <a:extLst>
                  <a:ext uri="{0D108BD9-81ED-4DB2-BD59-A6C34878D82A}">
                    <a16:rowId xmlns:a16="http://schemas.microsoft.com/office/drawing/2014/main" val="1892924839"/>
                  </a:ext>
                </a:extLst>
              </a:tr>
              <a:tr h="1110123">
                <a:tc>
                  <a:txBody>
                    <a:bodyPr/>
                    <a:lstStyle/>
                    <a:p>
                      <a:pPr algn="l" fontAlgn="ctr">
                        <a:buNone/>
                      </a:pPr>
                      <a:r>
                        <a:rPr lang="en-GB" sz="1000" b="1" u="none" strike="noStrike" cap="none" spc="0">
                          <a:solidFill>
                            <a:schemeClr val="tx1"/>
                          </a:solidFill>
                          <a:effectLst/>
                        </a:rPr>
                        <a:t>Comfort with Complexity</a:t>
                      </a:r>
                      <a:endParaRPr lang="en-GB" sz="1000" b="0" i="0" u="none" strike="noStrike" cap="none" spc="0">
                        <a:solidFill>
                          <a:schemeClr val="tx1"/>
                        </a:solidFill>
                        <a:effectLst/>
                        <a:latin typeface="+mn-lt"/>
                      </a:endParaRPr>
                    </a:p>
                  </a:txBody>
                  <a:tcPr marL="81391" marR="35321" marT="62607" marB="62607"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u="none" strike="noStrike" cap="none" spc="0">
                          <a:solidFill>
                            <a:schemeClr val="tx1"/>
                          </a:solidFill>
                          <a:effectLst/>
                        </a:rPr>
                        <a:t>Accepting that people and systems are messy, dynamic, and not easily reduced to cause-effect explanations. </a:t>
                      </a:r>
                      <a:r>
                        <a:rPr lang="en-GB" sz="1000" cap="none" spc="0">
                          <a:solidFill>
                            <a:schemeClr val="tx1"/>
                          </a:solidFill>
                        </a:rPr>
                        <a:t>Understanding that families are complex systems and can’t  be fully  understood or ‘fixed’ </a:t>
                      </a:r>
                    </a:p>
                    <a:p>
                      <a:pPr algn="l" fontAlgn="ctr">
                        <a:buNone/>
                      </a:pPr>
                      <a:endParaRPr lang="en-GB" sz="1000" b="0" i="0" u="none" strike="noStrike" cap="none" spc="0">
                        <a:solidFill>
                          <a:schemeClr val="tx1"/>
                        </a:solidFill>
                        <a:effectLst/>
                        <a:latin typeface="+mn-lt"/>
                      </a:endParaRPr>
                    </a:p>
                  </a:txBody>
                  <a:tcPr marL="81391" marR="35321" marT="62607" marB="62607" anchor="ctr"/>
                </a:tc>
                <a:extLst>
                  <a:ext uri="{0D108BD9-81ED-4DB2-BD59-A6C34878D82A}">
                    <a16:rowId xmlns:a16="http://schemas.microsoft.com/office/drawing/2014/main" val="1320383225"/>
                  </a:ext>
                </a:extLst>
              </a:tr>
              <a:tr h="1110123">
                <a:tc>
                  <a:txBody>
                    <a:bodyPr/>
                    <a:lstStyle/>
                    <a:p>
                      <a:pPr algn="l" fontAlgn="ctr">
                        <a:buNone/>
                      </a:pPr>
                      <a:r>
                        <a:rPr lang="en-GB" sz="1000" b="1" u="none" strike="noStrike" cap="none" spc="0">
                          <a:solidFill>
                            <a:schemeClr val="tx1"/>
                          </a:solidFill>
                          <a:effectLst/>
                        </a:rPr>
                        <a:t>Reflexivity</a:t>
                      </a:r>
                      <a:endParaRPr lang="en-GB" sz="1000" b="0" i="0" u="none" strike="noStrike" cap="none" spc="0">
                        <a:solidFill>
                          <a:schemeClr val="tx1"/>
                        </a:solidFill>
                        <a:effectLst/>
                        <a:latin typeface="+mn-lt"/>
                      </a:endParaRPr>
                    </a:p>
                  </a:txBody>
                  <a:tcPr marL="81391" marR="35321" marT="62607" marB="62607"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000" b="0" u="none" strike="noStrike" cap="none" spc="0" dirty="0">
                          <a:solidFill>
                            <a:schemeClr val="tx1"/>
                          </a:solidFill>
                          <a:effectLst/>
                        </a:rPr>
                        <a:t>Being aware of your own influence on the system and the meanings being co-created (use of self) . </a:t>
                      </a:r>
                      <a:r>
                        <a:rPr lang="en-GB" sz="1000" cap="none" spc="0" dirty="0">
                          <a:solidFill>
                            <a:schemeClr val="tx1"/>
                          </a:solidFill>
                        </a:rPr>
                        <a:t>Considering how you are contributing to a system (e.g. presence, language and tone) and how you are shaping interactions </a:t>
                      </a:r>
                    </a:p>
                    <a:p>
                      <a:pPr algn="l" fontAlgn="ctr">
                        <a:buNone/>
                      </a:pPr>
                      <a:endParaRPr lang="en-GB" sz="1000" b="0" i="0" u="none" strike="noStrike" cap="none" spc="0" dirty="0">
                        <a:solidFill>
                          <a:schemeClr val="tx1"/>
                        </a:solidFill>
                        <a:effectLst/>
                        <a:latin typeface="+mn-lt"/>
                      </a:endParaRPr>
                    </a:p>
                  </a:txBody>
                  <a:tcPr marL="81391" marR="35321" marT="62607" marB="62607" anchor="ctr"/>
                </a:tc>
                <a:extLst>
                  <a:ext uri="{0D108BD9-81ED-4DB2-BD59-A6C34878D82A}">
                    <a16:rowId xmlns:a16="http://schemas.microsoft.com/office/drawing/2014/main" val="588703133"/>
                  </a:ext>
                </a:extLst>
              </a:tr>
            </a:tbl>
          </a:graphicData>
        </a:graphic>
      </p:graphicFrame>
    </p:spTree>
    <p:extLst>
      <p:ext uri="{BB962C8B-B14F-4D97-AF65-F5344CB8AC3E}">
        <p14:creationId xmlns:p14="http://schemas.microsoft.com/office/powerpoint/2010/main" val="2159412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E0B7C-549B-7134-24BB-9C65DF834246}"/>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dirty="0">
                <a:solidFill>
                  <a:srgbClr val="FFFFFF"/>
                </a:solidFill>
              </a:rPr>
              <a:t>A</a:t>
            </a:r>
            <a:r>
              <a:rPr lang="en-US" sz="3200" kern="1200" dirty="0">
                <a:solidFill>
                  <a:srgbClr val="FFFFFF"/>
                </a:solidFill>
                <a:latin typeface="+mj-lt"/>
                <a:ea typeface="+mj-ea"/>
                <a:cs typeface="+mj-cs"/>
              </a:rPr>
              <a:t>pproach</a:t>
            </a:r>
            <a:br>
              <a:rPr lang="en-US" sz="3200" kern="1200" dirty="0">
                <a:solidFill>
                  <a:srgbClr val="FFFFFF"/>
                </a:solidFill>
                <a:latin typeface="+mj-lt"/>
                <a:ea typeface="+mj-ea"/>
                <a:cs typeface="+mj-cs"/>
              </a:rPr>
            </a:br>
            <a:r>
              <a:rPr lang="en-US" sz="3200" kern="1200" dirty="0">
                <a:solidFill>
                  <a:srgbClr val="FFFFFF"/>
                </a:solidFill>
                <a:latin typeface="+mj-lt"/>
                <a:ea typeface="+mj-ea"/>
                <a:cs typeface="+mj-cs"/>
              </a:rPr>
              <a:t>Method Technique</a:t>
            </a:r>
          </a:p>
        </p:txBody>
      </p:sp>
      <p:pic>
        <p:nvPicPr>
          <p:cNvPr id="4" name="Content Placeholder 3" descr="A diagram of steps to method&#10;&#10;AI-generated content may be incorrect.">
            <a:extLst>
              <a:ext uri="{FF2B5EF4-FFF2-40B4-BE49-F238E27FC236}">
                <a16:creationId xmlns:a16="http://schemas.microsoft.com/office/drawing/2014/main" id="{821250CF-328F-FB1C-D502-99B5DDC67163}"/>
              </a:ext>
            </a:extLst>
          </p:cNvPr>
          <p:cNvPicPr>
            <a:picLocks noGrp="1" noChangeAspect="1"/>
          </p:cNvPicPr>
          <p:nvPr>
            <p:ph idx="1"/>
          </p:nvPr>
        </p:nvPicPr>
        <p:blipFill>
          <a:blip r:embed="rId3"/>
          <a:stretch>
            <a:fillRect/>
          </a:stretch>
        </p:blipFill>
        <p:spPr>
          <a:xfrm>
            <a:off x="-42464" y="985558"/>
            <a:ext cx="7794986" cy="5846238"/>
          </a:xfrm>
          <a:prstGeom prst="rect">
            <a:avLst/>
          </a:prstGeom>
        </p:spPr>
      </p:pic>
      <p:sp>
        <p:nvSpPr>
          <p:cNvPr id="3" name="TextBox 2">
            <a:extLst>
              <a:ext uri="{FF2B5EF4-FFF2-40B4-BE49-F238E27FC236}">
                <a16:creationId xmlns:a16="http://schemas.microsoft.com/office/drawing/2014/main" id="{B0F131AF-FCEC-1842-566F-BCD60D126D76}"/>
              </a:ext>
            </a:extLst>
          </p:cNvPr>
          <p:cNvSpPr txBox="1"/>
          <p:nvPr/>
        </p:nvSpPr>
        <p:spPr>
          <a:xfrm>
            <a:off x="4779356" y="616226"/>
            <a:ext cx="2772618" cy="369332"/>
          </a:xfrm>
          <a:prstGeom prst="rect">
            <a:avLst/>
          </a:prstGeom>
          <a:noFill/>
        </p:spPr>
        <p:txBody>
          <a:bodyPr wrap="none" rtlCol="0">
            <a:spAutoFit/>
          </a:bodyPr>
          <a:lstStyle/>
          <a:p>
            <a:r>
              <a:rPr lang="en-GB" b="1" dirty="0"/>
              <a:t>Systemic Family Therapy</a:t>
            </a:r>
          </a:p>
        </p:txBody>
      </p:sp>
      <p:sp>
        <p:nvSpPr>
          <p:cNvPr id="5" name="TextBox 4">
            <a:extLst>
              <a:ext uri="{FF2B5EF4-FFF2-40B4-BE49-F238E27FC236}">
                <a16:creationId xmlns:a16="http://schemas.microsoft.com/office/drawing/2014/main" id="{06DF6460-556E-026F-BDF0-FE0B58812223}"/>
              </a:ext>
            </a:extLst>
          </p:cNvPr>
          <p:cNvSpPr txBox="1"/>
          <p:nvPr/>
        </p:nvSpPr>
        <p:spPr>
          <a:xfrm>
            <a:off x="7551974" y="1905506"/>
            <a:ext cx="4227650" cy="3539430"/>
          </a:xfrm>
          <a:prstGeom prst="rect">
            <a:avLst/>
          </a:prstGeom>
          <a:noFill/>
        </p:spPr>
        <p:txBody>
          <a:bodyPr wrap="square" rtlCol="0">
            <a:spAutoFit/>
          </a:bodyPr>
          <a:lstStyle/>
          <a:p>
            <a:r>
              <a:rPr lang="en-GB" sz="3200" b="1" dirty="0"/>
              <a:t>Examples:</a:t>
            </a:r>
          </a:p>
          <a:p>
            <a:r>
              <a:rPr lang="en-GB" sz="3200" dirty="0"/>
              <a:t>Genograms</a:t>
            </a:r>
          </a:p>
          <a:p>
            <a:r>
              <a:rPr lang="en-GB" sz="3200" dirty="0"/>
              <a:t>Sculpts</a:t>
            </a:r>
          </a:p>
          <a:p>
            <a:r>
              <a:rPr lang="en-GB" sz="3200" dirty="0"/>
              <a:t>Reflective Teams</a:t>
            </a:r>
          </a:p>
          <a:p>
            <a:r>
              <a:rPr lang="en-GB" sz="3200" dirty="0"/>
              <a:t>Formulation</a:t>
            </a:r>
          </a:p>
          <a:p>
            <a:r>
              <a:rPr lang="en-GB" sz="3200" dirty="0"/>
              <a:t>Circular Questions</a:t>
            </a:r>
          </a:p>
          <a:p>
            <a:r>
              <a:rPr lang="en-GB" sz="3200" dirty="0"/>
              <a:t>Narrative Approaches</a:t>
            </a:r>
          </a:p>
        </p:txBody>
      </p:sp>
    </p:spTree>
    <p:extLst>
      <p:ext uri="{BB962C8B-B14F-4D97-AF65-F5344CB8AC3E}">
        <p14:creationId xmlns:p14="http://schemas.microsoft.com/office/powerpoint/2010/main" val="2519395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white surface&#10;&#10;AI-generated content may be incorrect.">
            <a:extLst>
              <a:ext uri="{FF2B5EF4-FFF2-40B4-BE49-F238E27FC236}">
                <a16:creationId xmlns:a16="http://schemas.microsoft.com/office/drawing/2014/main" id="{5304303B-5694-0A78-1597-0A5DBBCCE53B}"/>
              </a:ext>
            </a:extLst>
          </p:cNvPr>
          <p:cNvPicPr>
            <a:picLocks noChangeAspect="1"/>
          </p:cNvPicPr>
          <p:nvPr/>
        </p:nvPicPr>
        <p:blipFill>
          <a:blip r:embed="rId3">
            <a:duotone>
              <a:schemeClr val="bg2">
                <a:shade val="45000"/>
                <a:satMod val="135000"/>
              </a:schemeClr>
              <a:prstClr val="white"/>
            </a:duotone>
          </a:blip>
          <a:srcRect t="12686" b="2727"/>
          <a:stretch/>
        </p:blipFill>
        <p:spPr>
          <a:xfrm>
            <a:off x="20" y="10"/>
            <a:ext cx="12191980" cy="6857990"/>
          </a:xfrm>
          <a:prstGeom prst="rect">
            <a:avLst/>
          </a:prstGeom>
        </p:spPr>
      </p:pic>
      <p:sp>
        <p:nvSpPr>
          <p:cNvPr id="2" name="Title 1">
            <a:extLst>
              <a:ext uri="{FF2B5EF4-FFF2-40B4-BE49-F238E27FC236}">
                <a16:creationId xmlns:a16="http://schemas.microsoft.com/office/drawing/2014/main" id="{3A52396A-8975-9BB8-7CD9-1F7861CCCC82}"/>
              </a:ext>
            </a:extLst>
          </p:cNvPr>
          <p:cNvSpPr>
            <a:spLocks noGrp="1"/>
          </p:cNvSpPr>
          <p:nvPr>
            <p:ph type="title"/>
          </p:nvPr>
        </p:nvSpPr>
        <p:spPr>
          <a:xfrm>
            <a:off x="838200" y="365125"/>
            <a:ext cx="10515600" cy="1325563"/>
          </a:xfrm>
        </p:spPr>
        <p:txBody>
          <a:bodyPr>
            <a:normAutofit/>
          </a:bodyPr>
          <a:lstStyle/>
          <a:p>
            <a:r>
              <a:rPr lang="en-GB" dirty="0"/>
              <a:t>Systemic Practice within our Team </a:t>
            </a:r>
          </a:p>
        </p:txBody>
      </p:sp>
      <p:graphicFrame>
        <p:nvGraphicFramePr>
          <p:cNvPr id="5" name="Content Placeholder 2">
            <a:extLst>
              <a:ext uri="{FF2B5EF4-FFF2-40B4-BE49-F238E27FC236}">
                <a16:creationId xmlns:a16="http://schemas.microsoft.com/office/drawing/2014/main" id="{929932EB-6D57-F1EC-553D-D5395A71B595}"/>
              </a:ext>
            </a:extLst>
          </p:cNvPr>
          <p:cNvGraphicFramePr>
            <a:graphicFrameLocks noGrp="1"/>
          </p:cNvGraphicFramePr>
          <p:nvPr>
            <p:ph idx="1"/>
          </p:nvPr>
        </p:nvGraphicFramePr>
        <p:xfrm>
          <a:off x="838200" y="1371600"/>
          <a:ext cx="10515600" cy="53877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5713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8104C-3900-C5BC-C718-457EFA736340}"/>
              </a:ext>
            </a:extLst>
          </p:cNvPr>
          <p:cNvSpPr>
            <a:spLocks noGrp="1"/>
          </p:cNvSpPr>
          <p:nvPr>
            <p:ph type="title"/>
          </p:nvPr>
        </p:nvSpPr>
        <p:spPr>
          <a:xfrm>
            <a:off x="0" y="1455156"/>
            <a:ext cx="3115265" cy="2396359"/>
          </a:xfrm>
        </p:spPr>
        <p:txBody>
          <a:bodyPr anchor="b">
            <a:normAutofit/>
          </a:bodyPr>
          <a:lstStyle/>
          <a:p>
            <a:pPr algn="r"/>
            <a:r>
              <a:rPr lang="en-GB" sz="4000" dirty="0"/>
              <a:t>Impact and Learning</a:t>
            </a:r>
          </a:p>
        </p:txBody>
      </p:sp>
      <p:graphicFrame>
        <p:nvGraphicFramePr>
          <p:cNvPr id="5" name="Content Placeholder 2">
            <a:extLst>
              <a:ext uri="{FF2B5EF4-FFF2-40B4-BE49-F238E27FC236}">
                <a16:creationId xmlns:a16="http://schemas.microsoft.com/office/drawing/2014/main" id="{A6AFBD79-FCE7-BA8B-5024-680127DBC358}"/>
              </a:ext>
            </a:extLst>
          </p:cNvPr>
          <p:cNvGraphicFramePr>
            <a:graphicFrameLocks noGrp="1"/>
          </p:cNvGraphicFramePr>
          <p:nvPr>
            <p:ph idx="1"/>
            <p:extLst>
              <p:ext uri="{D42A27DB-BD31-4B8C-83A1-F6EECF244321}">
                <p14:modId xmlns:p14="http://schemas.microsoft.com/office/powerpoint/2010/main" val="603071425"/>
              </p:ext>
            </p:extLst>
          </p:nvPr>
        </p:nvGraphicFramePr>
        <p:xfrm>
          <a:off x="3777344" y="359229"/>
          <a:ext cx="7794542" cy="5845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9396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Different coloured question marks">
            <a:extLst>
              <a:ext uri="{FF2B5EF4-FFF2-40B4-BE49-F238E27FC236}">
                <a16:creationId xmlns:a16="http://schemas.microsoft.com/office/drawing/2014/main" id="{984CF301-AA61-FB55-9636-08EB8421420C}"/>
              </a:ext>
            </a:extLst>
          </p:cNvPr>
          <p:cNvPicPr>
            <a:picLocks noChangeAspect="1"/>
          </p:cNvPicPr>
          <p:nvPr/>
        </p:nvPicPr>
        <p:blipFill>
          <a:blip r:embed="rId3">
            <a:alphaModFix amt="50000"/>
          </a:blip>
          <a:srcRect b="19"/>
          <a:stretch>
            <a:fillRect/>
          </a:stretch>
        </p:blipFill>
        <p:spPr>
          <a:xfrm>
            <a:off x="-1504" y="1282"/>
            <a:ext cx="12191980" cy="6856718"/>
          </a:xfrm>
          <a:prstGeom prst="rect">
            <a:avLst/>
          </a:prstGeom>
        </p:spPr>
      </p:pic>
      <p:sp>
        <p:nvSpPr>
          <p:cNvPr id="3" name="TextBox 2">
            <a:extLst>
              <a:ext uri="{FF2B5EF4-FFF2-40B4-BE49-F238E27FC236}">
                <a16:creationId xmlns:a16="http://schemas.microsoft.com/office/drawing/2014/main" id="{86AE74DB-09B2-0467-9736-C40575B2ABCA}"/>
              </a:ext>
            </a:extLst>
          </p:cNvPr>
          <p:cNvSpPr txBox="1"/>
          <p:nvPr/>
        </p:nvSpPr>
        <p:spPr>
          <a:xfrm>
            <a:off x="695739" y="587056"/>
            <a:ext cx="10800522" cy="5751444"/>
          </a:xfrm>
          <a:prstGeom prst="rect">
            <a:avLst/>
          </a:prstGeom>
          <a:solidFill>
            <a:srgbClr val="C0549C"/>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652D1899-1CB9-4611-68CC-A23B8DA63CAA}"/>
              </a:ext>
            </a:extLst>
          </p:cNvPr>
          <p:cNvSpPr txBox="1"/>
          <p:nvPr/>
        </p:nvSpPr>
        <p:spPr>
          <a:xfrm>
            <a:off x="200305" y="302109"/>
            <a:ext cx="6115878" cy="1323439"/>
          </a:xfrm>
          <a:prstGeom prst="rect">
            <a:avLst/>
          </a:prstGeom>
          <a:noFill/>
        </p:spPr>
        <p:txBody>
          <a:bodyPr wrap="square">
            <a:spAutoFit/>
          </a:bodyPr>
          <a:lstStyle/>
          <a:p>
            <a:r>
              <a:rPr lang="en-GB" sz="8000" b="1" dirty="0"/>
              <a:t>Discussion </a:t>
            </a:r>
            <a:endParaRPr lang="en-GB" sz="8000" dirty="0"/>
          </a:p>
        </p:txBody>
      </p:sp>
      <p:sp>
        <p:nvSpPr>
          <p:cNvPr id="8" name="TextBox 7">
            <a:extLst>
              <a:ext uri="{FF2B5EF4-FFF2-40B4-BE49-F238E27FC236}">
                <a16:creationId xmlns:a16="http://schemas.microsoft.com/office/drawing/2014/main" id="{BC32FB97-A4F6-2832-4A1E-3D3F3E4E6BFB}"/>
              </a:ext>
            </a:extLst>
          </p:cNvPr>
          <p:cNvSpPr txBox="1"/>
          <p:nvPr/>
        </p:nvSpPr>
        <p:spPr>
          <a:xfrm>
            <a:off x="904460" y="1483329"/>
            <a:ext cx="10200862" cy="5016758"/>
          </a:xfrm>
          <a:prstGeom prst="rect">
            <a:avLst/>
          </a:prstGeom>
          <a:noFill/>
        </p:spPr>
        <p:txBody>
          <a:bodyPr wrap="square">
            <a:spAutoFit/>
          </a:bodyPr>
          <a:lstStyle/>
          <a:p>
            <a:endParaRPr lang="en-GB" sz="1800" dirty="0">
              <a:solidFill>
                <a:schemeClr val="tx1">
                  <a:alpha val="80000"/>
                </a:schemeClr>
              </a:solidFill>
            </a:endParaRPr>
          </a:p>
          <a:p>
            <a:pPr marL="0" indent="0">
              <a:buNone/>
            </a:pPr>
            <a:r>
              <a:rPr lang="en-GB" sz="2800" b="1" dirty="0">
                <a:solidFill>
                  <a:schemeClr val="tx1">
                    <a:alpha val="80000"/>
                  </a:schemeClr>
                </a:solidFill>
                <a:highlight>
                  <a:srgbClr val="EFEEE9"/>
                </a:highlight>
              </a:rPr>
              <a:t>In your groups</a:t>
            </a:r>
          </a:p>
          <a:p>
            <a:pPr marL="0" indent="0">
              <a:buNone/>
            </a:pPr>
            <a:endParaRPr lang="en-GB" sz="2000" b="1" dirty="0">
              <a:solidFill>
                <a:schemeClr val="tx1">
                  <a:alpha val="80000"/>
                </a:schemeClr>
              </a:solidFill>
              <a:highlight>
                <a:srgbClr val="EFEEE9"/>
              </a:highlight>
            </a:endParaRPr>
          </a:p>
          <a:p>
            <a:pPr marL="457200" indent="-457200">
              <a:buAutoNum type="arabicParenR"/>
            </a:pPr>
            <a:r>
              <a:rPr lang="en-GB" sz="2400" b="1" dirty="0"/>
              <a:t>Solution-focussed discussion </a:t>
            </a:r>
          </a:p>
          <a:p>
            <a:pPr marL="342900" indent="-342900">
              <a:buFont typeface="Arial" panose="020B0604020202020204" pitchFamily="34" charset="0"/>
              <a:buChar char="•"/>
            </a:pPr>
            <a:r>
              <a:rPr lang="en-GB" sz="2000" dirty="0"/>
              <a:t>What is working well in your EPS? What strategies/ initiatives/resources do you use when supporting families?</a:t>
            </a:r>
          </a:p>
          <a:p>
            <a:pPr marL="342900" indent="-342900">
              <a:buFont typeface="Arial" panose="020B0604020202020204" pitchFamily="34" charset="0"/>
              <a:buChar char="•"/>
            </a:pPr>
            <a:r>
              <a:rPr lang="en-GB" sz="2000" dirty="0"/>
              <a:t>What barriers/challenges do you face?  </a:t>
            </a:r>
          </a:p>
          <a:p>
            <a:pPr marL="342900" indent="-342900">
              <a:buFont typeface="Arial" panose="020B0604020202020204" pitchFamily="34" charset="0"/>
              <a:buChar char="•"/>
            </a:pPr>
            <a:r>
              <a:rPr lang="en-GB" sz="2000" dirty="0"/>
              <a:t>What helps?</a:t>
            </a:r>
          </a:p>
          <a:p>
            <a:endParaRPr lang="en-GB" sz="2000" dirty="0"/>
          </a:p>
          <a:p>
            <a:pPr marL="457200" indent="-457200">
              <a:buAutoNum type="arabicParenR"/>
            </a:pPr>
            <a:endParaRPr lang="en-GB" b="1" dirty="0"/>
          </a:p>
          <a:p>
            <a:r>
              <a:rPr lang="en-GB" sz="2400" b="1" dirty="0"/>
              <a:t>2)  Question formulation Technique </a:t>
            </a:r>
          </a:p>
          <a:p>
            <a:pPr marL="342900" indent="-342900">
              <a:buFont typeface="Arial" panose="020B0604020202020204" pitchFamily="34" charset="0"/>
              <a:buChar char="•"/>
            </a:pPr>
            <a:r>
              <a:rPr lang="en-GB" sz="2000" dirty="0"/>
              <a:t>Generate </a:t>
            </a:r>
            <a:r>
              <a:rPr lang="en-GB" sz="2400" b="1" dirty="0">
                <a:highlight>
                  <a:srgbClr val="EFEEE9"/>
                </a:highlight>
              </a:rPr>
              <a:t>2-3</a:t>
            </a:r>
            <a:r>
              <a:rPr lang="en-GB" sz="2400" dirty="0">
                <a:highlight>
                  <a:srgbClr val="EFEEE9"/>
                </a:highlight>
              </a:rPr>
              <a:t> </a:t>
            </a:r>
            <a:r>
              <a:rPr lang="en-GB" sz="2400" b="1" dirty="0">
                <a:highlight>
                  <a:srgbClr val="EFEEE9"/>
                </a:highlight>
              </a:rPr>
              <a:t>questions </a:t>
            </a:r>
            <a:r>
              <a:rPr lang="en-GB" sz="2400" dirty="0">
                <a:highlight>
                  <a:srgbClr val="EFEEE9"/>
                </a:highlight>
              </a:rPr>
              <a:t> </a:t>
            </a:r>
            <a:r>
              <a:rPr lang="en-GB" sz="2000" dirty="0"/>
              <a:t>that arise from what you have discussed e.g., current context (social, political, future predictions),  individual EP role, today’s input) etc.</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3624249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9268BE-A282-F65D-F98F-8A93D501CD22}"/>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Overview </a:t>
            </a:r>
          </a:p>
        </p:txBody>
      </p:sp>
      <p:graphicFrame>
        <p:nvGraphicFramePr>
          <p:cNvPr id="5" name="Content Placeholder 2">
            <a:extLst>
              <a:ext uri="{FF2B5EF4-FFF2-40B4-BE49-F238E27FC236}">
                <a16:creationId xmlns:a16="http://schemas.microsoft.com/office/drawing/2014/main" id="{C5D9F9FE-3F00-8C12-D6E5-C186C0B7E770}"/>
              </a:ext>
            </a:extLst>
          </p:cNvPr>
          <p:cNvGraphicFramePr>
            <a:graphicFrameLocks noGrp="1"/>
          </p:cNvGraphicFramePr>
          <p:nvPr>
            <p:ph idx="1"/>
            <p:extLst>
              <p:ext uri="{D42A27DB-BD31-4B8C-83A1-F6EECF244321}">
                <p14:modId xmlns:p14="http://schemas.microsoft.com/office/powerpoint/2010/main" val="13401699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86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EE9"/>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3" name="Freeform: Shape 17">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22" name="Freeform: Shape 19">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21" name="Freeform: Shape 20">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11" name="Rectangle 10">
            <a:extLst>
              <a:ext uri="{FF2B5EF4-FFF2-40B4-BE49-F238E27FC236}">
                <a16:creationId xmlns:a16="http://schemas.microsoft.com/office/drawing/2014/main" id="{FC3BC1B6-AA31-FE6E-F719-641B3106D907}"/>
              </a:ext>
            </a:extLst>
          </p:cNvPr>
          <p:cNvSpPr/>
          <p:nvPr/>
        </p:nvSpPr>
        <p:spPr>
          <a:xfrm>
            <a:off x="6662420" y="-138449"/>
            <a:ext cx="5711872" cy="6996449"/>
          </a:xfrm>
          <a:prstGeom prst="rect">
            <a:avLst/>
          </a:prstGeom>
          <a:gradFill>
            <a:gsLst>
              <a:gs pos="0">
                <a:srgbClr val="846CB0"/>
              </a:gs>
              <a:gs pos="74000">
                <a:srgbClr val="C86AA8"/>
              </a:gs>
              <a:gs pos="41000">
                <a:srgbClr val="8F79B7"/>
              </a:gs>
              <a:gs pos="100000">
                <a:srgbClr val="EA9AE8"/>
              </a:gs>
            </a:gsLst>
            <a:lin ang="11400000" scaled="0"/>
          </a:gradFill>
          <a:effectLst>
            <a:softEdge rad="88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9D799A3-7321-3566-60C0-4C4124EE4BFD}"/>
              </a:ext>
            </a:extLst>
          </p:cNvPr>
          <p:cNvSpPr>
            <a:spLocks noGrp="1"/>
          </p:cNvSpPr>
          <p:nvPr>
            <p:ph type="title"/>
          </p:nvPr>
        </p:nvSpPr>
        <p:spPr>
          <a:xfrm>
            <a:off x="203457" y="2480716"/>
            <a:ext cx="6219380" cy="1509931"/>
          </a:xfrm>
        </p:spPr>
        <p:txBody>
          <a:bodyPr>
            <a:normAutofit/>
          </a:bodyPr>
          <a:lstStyle/>
          <a:p>
            <a:r>
              <a:rPr lang="en-GB" sz="3600" b="1" dirty="0">
                <a:solidFill>
                  <a:schemeClr val="tx2"/>
                </a:solidFill>
              </a:rPr>
              <a:t>Healthier Minds Framework </a:t>
            </a:r>
          </a:p>
        </p:txBody>
      </p:sp>
      <p:sp>
        <p:nvSpPr>
          <p:cNvPr id="3" name="Content Placeholder 2">
            <a:extLst>
              <a:ext uri="{FF2B5EF4-FFF2-40B4-BE49-F238E27FC236}">
                <a16:creationId xmlns:a16="http://schemas.microsoft.com/office/drawing/2014/main" id="{407E29A5-20AA-409D-63C6-011345E5153A}"/>
              </a:ext>
            </a:extLst>
          </p:cNvPr>
          <p:cNvSpPr>
            <a:spLocks noGrp="1"/>
          </p:cNvSpPr>
          <p:nvPr>
            <p:ph idx="1"/>
          </p:nvPr>
        </p:nvSpPr>
        <p:spPr>
          <a:xfrm>
            <a:off x="7044640" y="-316360"/>
            <a:ext cx="5346678" cy="6857999"/>
          </a:xfrm>
          <a:noFill/>
        </p:spPr>
        <p:txBody>
          <a:bodyPr anchor="ctr">
            <a:noAutofit/>
          </a:bodyPr>
          <a:lstStyle/>
          <a:p>
            <a:pPr marL="0" indent="0" fontAlgn="ctr">
              <a:spcBef>
                <a:spcPts val="600"/>
              </a:spcBef>
              <a:buNone/>
            </a:pPr>
            <a:r>
              <a:rPr lang="en-GB" sz="1800" b="1" dirty="0">
                <a:solidFill>
                  <a:srgbClr val="0E2841"/>
                </a:solidFill>
              </a:rPr>
              <a:t>Vision/aims</a:t>
            </a:r>
          </a:p>
          <a:p>
            <a:pPr fontAlgn="ctr">
              <a:spcBef>
                <a:spcPts val="600"/>
              </a:spcBef>
            </a:pPr>
            <a:r>
              <a:rPr lang="en-GB" sz="1400" dirty="0">
                <a:solidFill>
                  <a:schemeClr val="bg1"/>
                </a:solidFill>
              </a:rPr>
              <a:t>Capacity-building in family</a:t>
            </a:r>
          </a:p>
          <a:p>
            <a:pPr fontAlgn="ctr">
              <a:spcBef>
                <a:spcPts val="600"/>
              </a:spcBef>
            </a:pPr>
            <a:r>
              <a:rPr lang="en-GB" sz="1400" dirty="0">
                <a:solidFill>
                  <a:schemeClr val="bg1"/>
                </a:solidFill>
              </a:rPr>
              <a:t>Increased independence in decision making </a:t>
            </a:r>
          </a:p>
          <a:p>
            <a:pPr fontAlgn="ctr">
              <a:spcBef>
                <a:spcPts val="600"/>
              </a:spcBef>
            </a:pPr>
            <a:r>
              <a:rPr lang="en-GB" sz="1400" dirty="0">
                <a:solidFill>
                  <a:schemeClr val="bg1"/>
                </a:solidFill>
              </a:rPr>
              <a:t>Upskilling on nurture/trauma informed parenting strategies</a:t>
            </a:r>
          </a:p>
          <a:p>
            <a:pPr fontAlgn="ctr">
              <a:spcBef>
                <a:spcPts val="600"/>
              </a:spcBef>
            </a:pPr>
            <a:r>
              <a:rPr lang="en-GB" sz="1400" dirty="0">
                <a:solidFill>
                  <a:schemeClr val="bg1"/>
                </a:solidFill>
              </a:rPr>
              <a:t>Strengths-based</a:t>
            </a:r>
          </a:p>
          <a:p>
            <a:pPr fontAlgn="ctr">
              <a:spcBef>
                <a:spcPts val="600"/>
              </a:spcBef>
            </a:pPr>
            <a:r>
              <a:rPr lang="en-GB" sz="1400" dirty="0">
                <a:solidFill>
                  <a:schemeClr val="bg1"/>
                </a:solidFill>
              </a:rPr>
              <a:t>Support at individual C/YP / family level</a:t>
            </a:r>
          </a:p>
          <a:p>
            <a:pPr marL="0" indent="0" fontAlgn="ctr">
              <a:spcBef>
                <a:spcPts val="600"/>
              </a:spcBef>
              <a:buNone/>
            </a:pPr>
            <a:endParaRPr lang="en-GB" sz="1400" dirty="0">
              <a:solidFill>
                <a:schemeClr val="bg1"/>
              </a:solidFill>
            </a:endParaRPr>
          </a:p>
          <a:p>
            <a:pPr marL="0" indent="0" fontAlgn="ctr">
              <a:spcBef>
                <a:spcPts val="600"/>
              </a:spcBef>
              <a:buNone/>
            </a:pPr>
            <a:r>
              <a:rPr lang="en-GB" sz="1800" b="1" dirty="0">
                <a:solidFill>
                  <a:srgbClr val="0E2841"/>
                </a:solidFill>
              </a:rPr>
              <a:t>Recent developments:</a:t>
            </a:r>
          </a:p>
          <a:p>
            <a:pPr fontAlgn="ctr">
              <a:lnSpc>
                <a:spcPct val="100000"/>
              </a:lnSpc>
              <a:spcBef>
                <a:spcPts val="600"/>
              </a:spcBef>
            </a:pPr>
            <a:r>
              <a:rPr lang="en-GB" sz="1400" dirty="0">
                <a:solidFill>
                  <a:schemeClr val="bg1"/>
                </a:solidFill>
              </a:rPr>
              <a:t>Whole Family Support Worker (WFSW) employed through EPS team </a:t>
            </a:r>
          </a:p>
          <a:p>
            <a:pPr fontAlgn="ctr">
              <a:lnSpc>
                <a:spcPct val="100000"/>
              </a:lnSpc>
              <a:spcBef>
                <a:spcPts val="600"/>
              </a:spcBef>
            </a:pPr>
            <a:r>
              <a:rPr lang="en-GB" sz="1400" dirty="0">
                <a:solidFill>
                  <a:schemeClr val="bg1"/>
                </a:solidFill>
              </a:rPr>
              <a:t>Healthier Minds Support Worker</a:t>
            </a:r>
          </a:p>
          <a:p>
            <a:pPr fontAlgn="ctr">
              <a:lnSpc>
                <a:spcPct val="100000"/>
              </a:lnSpc>
              <a:spcBef>
                <a:spcPts val="600"/>
              </a:spcBef>
            </a:pPr>
            <a:r>
              <a:rPr lang="en-GB" sz="1400" dirty="0">
                <a:solidFill>
                  <a:schemeClr val="bg1"/>
                </a:solidFill>
              </a:rPr>
              <a:t>Learn Well Service  (home/school/community link)</a:t>
            </a:r>
          </a:p>
          <a:p>
            <a:pPr fontAlgn="ctr">
              <a:lnSpc>
                <a:spcPct val="100000"/>
              </a:lnSpc>
              <a:spcBef>
                <a:spcPts val="600"/>
              </a:spcBef>
            </a:pPr>
            <a:r>
              <a:rPr lang="en-GB" sz="1400" dirty="0">
                <a:solidFill>
                  <a:schemeClr val="bg1"/>
                </a:solidFill>
              </a:rPr>
              <a:t>Family wellbeing scale (research project 24-25)</a:t>
            </a:r>
          </a:p>
          <a:p>
            <a:pPr fontAlgn="ctr">
              <a:lnSpc>
                <a:spcPct val="100000"/>
              </a:lnSpc>
              <a:spcBef>
                <a:spcPts val="600"/>
              </a:spcBef>
            </a:pPr>
            <a:r>
              <a:rPr lang="en-GB" sz="1400" dirty="0">
                <a:solidFill>
                  <a:schemeClr val="bg1"/>
                </a:solidFill>
              </a:rPr>
              <a:t>Introduction of self-referrals </a:t>
            </a:r>
          </a:p>
          <a:p>
            <a:pPr marL="0" indent="0">
              <a:spcBef>
                <a:spcPts val="600"/>
              </a:spcBef>
              <a:buNone/>
            </a:pPr>
            <a:endParaRPr lang="en-GB" sz="1400" dirty="0">
              <a:solidFill>
                <a:schemeClr val="bg1"/>
              </a:solidFill>
            </a:endParaRPr>
          </a:p>
          <a:p>
            <a:pPr marL="0" indent="0">
              <a:spcBef>
                <a:spcPts val="600"/>
              </a:spcBef>
              <a:buNone/>
            </a:pPr>
            <a:r>
              <a:rPr lang="en-GB" sz="1800" b="1" dirty="0">
                <a:solidFill>
                  <a:srgbClr val="0E2841"/>
                </a:solidFill>
              </a:rPr>
              <a:t>EP role:</a:t>
            </a:r>
          </a:p>
          <a:p>
            <a:pPr>
              <a:spcBef>
                <a:spcPts val="600"/>
              </a:spcBef>
            </a:pPr>
            <a:r>
              <a:rPr lang="en-GB" sz="1400" dirty="0">
                <a:solidFill>
                  <a:schemeClr val="bg1"/>
                </a:solidFill>
              </a:rPr>
              <a:t>Consultation (strategic level through HM Hub, multiagency planning meetings, individual C/YP work e.g.  EMDR) </a:t>
            </a:r>
          </a:p>
          <a:p>
            <a:pPr>
              <a:spcBef>
                <a:spcPts val="600"/>
              </a:spcBef>
            </a:pPr>
            <a:r>
              <a:rPr lang="en-GB" sz="1400" dirty="0">
                <a:solidFill>
                  <a:schemeClr val="bg1"/>
                </a:solidFill>
              </a:rPr>
              <a:t>Data collection to inform content of framework / CLPL offers  </a:t>
            </a:r>
          </a:p>
          <a:p>
            <a:pPr>
              <a:spcBef>
                <a:spcPts val="600"/>
              </a:spcBef>
            </a:pPr>
            <a:r>
              <a:rPr lang="en-GB" sz="1400" dirty="0">
                <a:solidFill>
                  <a:schemeClr val="bg1"/>
                </a:solidFill>
              </a:rPr>
              <a:t>CLPL training offers based on data analysis  (Self-Harm, ASIST, restorative approaches, problematic eating)</a:t>
            </a:r>
          </a:p>
          <a:p>
            <a:pPr>
              <a:spcBef>
                <a:spcPts val="600"/>
              </a:spcBef>
            </a:pPr>
            <a:r>
              <a:rPr lang="en-GB" sz="1400" dirty="0">
                <a:solidFill>
                  <a:schemeClr val="bg1"/>
                </a:solidFill>
              </a:rPr>
              <a:t>Supporting  sustainability through evaluation</a:t>
            </a:r>
          </a:p>
        </p:txBody>
      </p:sp>
      <p:pic>
        <p:nvPicPr>
          <p:cNvPr id="10" name="Picture 9">
            <a:extLst>
              <a:ext uri="{FF2B5EF4-FFF2-40B4-BE49-F238E27FC236}">
                <a16:creationId xmlns:a16="http://schemas.microsoft.com/office/drawing/2014/main" id="{D59BC2D6-D92F-43FA-BB81-E6BE63DDE979}"/>
              </a:ext>
            </a:extLst>
          </p:cNvPr>
          <p:cNvPicPr>
            <a:picLocks noChangeAspect="1"/>
          </p:cNvPicPr>
          <p:nvPr/>
        </p:nvPicPr>
        <p:blipFill>
          <a:blip r:embed="rId3"/>
          <a:srcRect l="1744"/>
          <a:stretch>
            <a:fillRect/>
          </a:stretch>
        </p:blipFill>
        <p:spPr>
          <a:xfrm>
            <a:off x="-36127" y="-92664"/>
            <a:ext cx="7142286" cy="2725890"/>
          </a:xfrm>
          <a:prstGeom prst="rect">
            <a:avLst/>
          </a:prstGeom>
          <a:effectLst>
            <a:softEdge rad="266700"/>
          </a:effectLst>
        </p:spPr>
      </p:pic>
      <p:sp>
        <p:nvSpPr>
          <p:cNvPr id="24" name="TextBox 23">
            <a:extLst>
              <a:ext uri="{FF2B5EF4-FFF2-40B4-BE49-F238E27FC236}">
                <a16:creationId xmlns:a16="http://schemas.microsoft.com/office/drawing/2014/main" id="{761EB01F-F87A-D356-1BD2-E9C5989C42B7}"/>
              </a:ext>
            </a:extLst>
          </p:cNvPr>
          <p:cNvSpPr txBox="1"/>
          <p:nvPr/>
        </p:nvSpPr>
        <p:spPr>
          <a:xfrm>
            <a:off x="173950" y="3749406"/>
            <a:ext cx="5921897" cy="3247043"/>
          </a:xfrm>
          <a:prstGeom prst="rect">
            <a:avLst/>
          </a:prstGeom>
          <a:noFill/>
        </p:spPr>
        <p:txBody>
          <a:bodyPr wrap="square">
            <a:spAutoFit/>
          </a:bodyPr>
          <a:lstStyle/>
          <a:p>
            <a:pPr marL="342900" indent="-342900" fontAlgn="ctr">
              <a:spcBef>
                <a:spcPts val="600"/>
              </a:spcBef>
              <a:buFont typeface="Arial" panose="020B0604020202020204" pitchFamily="34" charset="0"/>
              <a:buChar char="•"/>
            </a:pPr>
            <a:r>
              <a:rPr lang="en-GB" dirty="0">
                <a:solidFill>
                  <a:srgbClr val="846CB0"/>
                </a:solidFill>
              </a:rPr>
              <a:t>Strategic interagency framework for supporting mental health and wellbeing (systemic level)</a:t>
            </a:r>
          </a:p>
          <a:p>
            <a:pPr fontAlgn="ctr">
              <a:spcBef>
                <a:spcPts val="600"/>
              </a:spcBef>
            </a:pPr>
            <a:endParaRPr lang="en-GB" dirty="0">
              <a:solidFill>
                <a:srgbClr val="846CB0"/>
              </a:solidFill>
            </a:endParaRPr>
          </a:p>
          <a:p>
            <a:pPr marL="342900" indent="-342900" fontAlgn="ctr">
              <a:spcBef>
                <a:spcPts val="600"/>
              </a:spcBef>
              <a:buFont typeface="Arial" panose="020B0604020202020204" pitchFamily="34" charset="0"/>
              <a:buChar char="•"/>
            </a:pPr>
            <a:r>
              <a:rPr lang="en-GB" dirty="0">
                <a:solidFill>
                  <a:srgbClr val="846CB0"/>
                </a:solidFill>
              </a:rPr>
              <a:t>Close partnership working (Social Work, Education, CAMHS, Educational Psychology, RAMH, Children First, CLD, Family First)</a:t>
            </a:r>
          </a:p>
          <a:p>
            <a:pPr fontAlgn="ctr">
              <a:spcBef>
                <a:spcPts val="600"/>
              </a:spcBef>
            </a:pPr>
            <a:endParaRPr lang="en-GB" dirty="0">
              <a:solidFill>
                <a:srgbClr val="846CB0"/>
              </a:solidFill>
            </a:endParaRPr>
          </a:p>
          <a:p>
            <a:pPr marL="342900" indent="-342900" fontAlgn="ctr">
              <a:spcBef>
                <a:spcPts val="600"/>
              </a:spcBef>
              <a:buFont typeface="Arial" panose="020B0604020202020204" pitchFamily="34" charset="0"/>
              <a:buChar char="•"/>
            </a:pPr>
            <a:r>
              <a:rPr lang="en-GB" dirty="0">
                <a:solidFill>
                  <a:srgbClr val="846CB0"/>
                </a:solidFill>
              </a:rPr>
              <a:t>Sits within staged intervention model  (universal, targeted, intensive)</a:t>
            </a:r>
          </a:p>
          <a:p>
            <a:pPr marL="285750" indent="-285750" fontAlgn="ctr">
              <a:spcBef>
                <a:spcPts val="600"/>
              </a:spcBef>
              <a:buFont typeface="Arial" panose="020B0604020202020204" pitchFamily="34" charset="0"/>
              <a:buChar char="•"/>
            </a:pPr>
            <a:endParaRPr lang="en-GB" sz="1800" dirty="0">
              <a:solidFill>
                <a:srgbClr val="156082"/>
              </a:solidFill>
            </a:endParaRPr>
          </a:p>
        </p:txBody>
      </p:sp>
      <p:graphicFrame>
        <p:nvGraphicFramePr>
          <p:cNvPr id="4" name="Diagram 3">
            <a:extLst>
              <a:ext uri="{FF2B5EF4-FFF2-40B4-BE49-F238E27FC236}">
                <a16:creationId xmlns:a16="http://schemas.microsoft.com/office/drawing/2014/main" id="{53504977-A62D-B8CB-3184-C7FDDBE3D47C}"/>
              </a:ext>
            </a:extLst>
          </p:cNvPr>
          <p:cNvGraphicFramePr/>
          <p:nvPr>
            <p:extLst>
              <p:ext uri="{D42A27DB-BD31-4B8C-83A1-F6EECF244321}">
                <p14:modId xmlns:p14="http://schemas.microsoft.com/office/powerpoint/2010/main" val="2365975946"/>
              </p:ext>
            </p:extLst>
          </p:nvPr>
        </p:nvGraphicFramePr>
        <p:xfrm>
          <a:off x="5415074" y="5350213"/>
          <a:ext cx="1099691" cy="13852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45073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D6EEA3-E63D-4D1C-31CE-68D7C4344844}"/>
              </a:ext>
            </a:extLst>
          </p:cNvPr>
          <p:cNvPicPr>
            <a:picLocks noChangeAspect="1"/>
          </p:cNvPicPr>
          <p:nvPr/>
        </p:nvPicPr>
        <p:blipFill>
          <a:blip r:embed="rId3"/>
          <a:srcRect l="2791" r="5228" b="-1"/>
          <a:stretch>
            <a:fillRect/>
          </a:stretch>
        </p:blipFill>
        <p:spPr>
          <a:xfrm>
            <a:off x="2832101" y="13658"/>
            <a:ext cx="9359900"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7" name="TextBox 6">
            <a:extLst>
              <a:ext uri="{FF2B5EF4-FFF2-40B4-BE49-F238E27FC236}">
                <a16:creationId xmlns:a16="http://schemas.microsoft.com/office/drawing/2014/main" id="{9EB6286A-D3D3-00F3-0C12-5E1FFEA484A3}"/>
              </a:ext>
            </a:extLst>
          </p:cNvPr>
          <p:cNvSpPr txBox="1"/>
          <p:nvPr/>
        </p:nvSpPr>
        <p:spPr>
          <a:xfrm>
            <a:off x="179316" y="228599"/>
            <a:ext cx="3161940" cy="6464299"/>
          </a:xfrm>
          <a:prstGeom prst="rect">
            <a:avLst/>
          </a:prstGeom>
        </p:spPr>
        <p:txBody>
          <a:bodyPr vert="horz" lIns="91440" tIns="45720" rIns="91440" bIns="45720" rtlCol="0" anchor="b">
            <a:normAutofit fontScale="85000" lnSpcReduction="20000"/>
          </a:bodyPr>
          <a:lstStyle/>
          <a:p>
            <a:pPr fontAlgn="ctr">
              <a:lnSpc>
                <a:spcPct val="90000"/>
              </a:lnSpc>
              <a:spcBef>
                <a:spcPct val="0"/>
              </a:spcBef>
              <a:spcAft>
                <a:spcPts val="600"/>
              </a:spcAft>
            </a:pPr>
            <a:r>
              <a:rPr lang="en-US" sz="3200" b="1" dirty="0">
                <a:solidFill>
                  <a:schemeClr val="tx1">
                    <a:lumMod val="85000"/>
                    <a:lumOff val="15000"/>
                  </a:schemeClr>
                </a:solidFill>
                <a:latin typeface="+mj-lt"/>
                <a:ea typeface="+mj-ea"/>
                <a:cs typeface="+mj-cs"/>
              </a:rPr>
              <a:t>Multi-agency forums </a:t>
            </a:r>
          </a:p>
          <a:p>
            <a:pPr fontAlgn="ctr">
              <a:lnSpc>
                <a:spcPct val="90000"/>
              </a:lnSpc>
              <a:spcBef>
                <a:spcPct val="0"/>
              </a:spcBef>
              <a:spcAft>
                <a:spcPts val="600"/>
              </a:spcAft>
            </a:pPr>
            <a:endParaRPr lang="en-US" sz="3200" b="1" dirty="0">
              <a:solidFill>
                <a:schemeClr val="tx1">
                  <a:lumMod val="85000"/>
                  <a:lumOff val="15000"/>
                </a:schemeClr>
              </a:solidFill>
              <a:latin typeface="+mj-lt"/>
              <a:ea typeface="+mj-ea"/>
              <a:cs typeface="+mj-cs"/>
            </a:endParaRPr>
          </a:p>
          <a:p>
            <a:pPr fontAlgn="ctr">
              <a:lnSpc>
                <a:spcPct val="90000"/>
              </a:lnSpc>
              <a:spcBef>
                <a:spcPct val="0"/>
              </a:spcBef>
              <a:spcAft>
                <a:spcPts val="600"/>
              </a:spcAft>
            </a:pPr>
            <a:r>
              <a:rPr lang="en-US" sz="2800" b="1" dirty="0">
                <a:solidFill>
                  <a:srgbClr val="8F79B7"/>
                </a:solidFill>
                <a:latin typeface="+mj-lt"/>
                <a:ea typeface="+mj-ea"/>
                <a:cs typeface="+mj-cs"/>
              </a:rPr>
              <a:t>HM Hub</a:t>
            </a:r>
            <a:endParaRPr lang="en-US" sz="1900" dirty="0">
              <a:latin typeface="+mj-lt"/>
              <a:ea typeface="+mj-ea"/>
              <a:cs typeface="+mj-cs"/>
            </a:endParaRPr>
          </a:p>
          <a:p>
            <a:pPr marL="457200" indent="-457200" fontAlgn="ctr">
              <a:lnSpc>
                <a:spcPct val="90000"/>
              </a:lnSpc>
              <a:spcBef>
                <a:spcPct val="0"/>
              </a:spcBef>
              <a:spcAft>
                <a:spcPts val="600"/>
              </a:spcAft>
              <a:buFont typeface="Arial" panose="020B0604020202020204" pitchFamily="34" charset="0"/>
              <a:buChar char="•"/>
            </a:pPr>
            <a:r>
              <a:rPr lang="en-US" sz="1900" dirty="0">
                <a:latin typeface="+mj-lt"/>
                <a:ea typeface="+mj-ea"/>
                <a:cs typeface="+mj-cs"/>
              </a:rPr>
              <a:t>Reviewing HM referrals- identifying appropriate support, self-referrals made easier</a:t>
            </a:r>
          </a:p>
          <a:p>
            <a:pPr fontAlgn="ctr">
              <a:lnSpc>
                <a:spcPct val="90000"/>
              </a:lnSpc>
              <a:spcBef>
                <a:spcPct val="0"/>
              </a:spcBef>
              <a:spcAft>
                <a:spcPts val="600"/>
              </a:spcAft>
            </a:pPr>
            <a:endParaRPr lang="en-US" sz="1900" dirty="0">
              <a:latin typeface="+mj-lt"/>
              <a:ea typeface="+mj-ea"/>
              <a:cs typeface="+mj-cs"/>
            </a:endParaRPr>
          </a:p>
          <a:p>
            <a:pPr marL="457200" indent="-457200" fontAlgn="ctr">
              <a:lnSpc>
                <a:spcPct val="90000"/>
              </a:lnSpc>
              <a:spcBef>
                <a:spcPct val="0"/>
              </a:spcBef>
              <a:spcAft>
                <a:spcPts val="600"/>
              </a:spcAft>
              <a:buFont typeface="Arial" panose="020B0604020202020204" pitchFamily="34" charset="0"/>
              <a:buChar char="•"/>
            </a:pPr>
            <a:r>
              <a:rPr lang="en-US" sz="1900" dirty="0">
                <a:latin typeface="+mj-lt"/>
                <a:ea typeface="+mj-ea"/>
                <a:cs typeface="+mj-cs"/>
              </a:rPr>
              <a:t>Data collection from HM referrals to inform strategic planning, CLPL offers etc.</a:t>
            </a:r>
          </a:p>
          <a:p>
            <a:pPr fontAlgn="ctr">
              <a:lnSpc>
                <a:spcPct val="90000"/>
              </a:lnSpc>
              <a:spcBef>
                <a:spcPct val="0"/>
              </a:spcBef>
              <a:spcAft>
                <a:spcPts val="600"/>
              </a:spcAft>
            </a:pPr>
            <a:endParaRPr lang="en-US" sz="2800" dirty="0">
              <a:latin typeface="+mj-lt"/>
              <a:ea typeface="+mj-ea"/>
              <a:cs typeface="+mj-cs"/>
            </a:endParaRPr>
          </a:p>
          <a:p>
            <a:pPr fontAlgn="ctr">
              <a:lnSpc>
                <a:spcPct val="90000"/>
              </a:lnSpc>
              <a:spcBef>
                <a:spcPct val="0"/>
              </a:spcBef>
              <a:spcAft>
                <a:spcPts val="600"/>
              </a:spcAft>
            </a:pPr>
            <a:r>
              <a:rPr lang="en-GB" sz="2800" b="1" dirty="0">
                <a:solidFill>
                  <a:srgbClr val="8F79B7"/>
                </a:solidFill>
              </a:rPr>
              <a:t>MARAC</a:t>
            </a:r>
          </a:p>
          <a:p>
            <a:pPr marL="342900" indent="-342900" fontAlgn="ctr">
              <a:lnSpc>
                <a:spcPct val="90000"/>
              </a:lnSpc>
              <a:spcBef>
                <a:spcPct val="0"/>
              </a:spcBef>
              <a:spcAft>
                <a:spcPts val="600"/>
              </a:spcAft>
              <a:buFont typeface="Arial" panose="020B0604020202020204" pitchFamily="34" charset="0"/>
              <a:buChar char="•"/>
            </a:pPr>
            <a:r>
              <a:rPr lang="en-GB" sz="1900" dirty="0"/>
              <a:t>Attended by PEP – support to develop a coordinated action plan – safety for most vulnerable families – liaison and information sharing with schools to support safeguarding and mitigation of risk </a:t>
            </a:r>
          </a:p>
          <a:p>
            <a:pPr marL="342900" indent="-342900" fontAlgn="ctr">
              <a:lnSpc>
                <a:spcPct val="90000"/>
              </a:lnSpc>
              <a:spcBef>
                <a:spcPct val="0"/>
              </a:spcBef>
              <a:spcAft>
                <a:spcPts val="600"/>
              </a:spcAft>
              <a:buFont typeface="Arial" panose="020B0604020202020204" pitchFamily="34" charset="0"/>
              <a:buChar char="•"/>
            </a:pPr>
            <a:endParaRPr lang="en-GB" sz="1900" dirty="0"/>
          </a:p>
          <a:p>
            <a:pPr marL="342900" indent="-342900" fontAlgn="ctr">
              <a:lnSpc>
                <a:spcPct val="90000"/>
              </a:lnSpc>
              <a:spcBef>
                <a:spcPct val="0"/>
              </a:spcBef>
              <a:spcAft>
                <a:spcPts val="600"/>
              </a:spcAft>
              <a:buFont typeface="Arial" panose="020B0604020202020204" pitchFamily="34" charset="0"/>
              <a:buChar char="•"/>
            </a:pPr>
            <a:r>
              <a:rPr lang="en-GB" sz="1900" dirty="0"/>
              <a:t>Recent data indicates domestic abuse as  primary reason for child protection measures in ERC </a:t>
            </a:r>
          </a:p>
          <a:p>
            <a:pPr fontAlgn="ctr">
              <a:lnSpc>
                <a:spcPct val="90000"/>
              </a:lnSpc>
              <a:spcBef>
                <a:spcPct val="0"/>
              </a:spcBef>
              <a:spcAft>
                <a:spcPts val="600"/>
              </a:spcAft>
            </a:pPr>
            <a:endParaRPr lang="en-US" sz="2200" dirty="0">
              <a:solidFill>
                <a:srgbClr val="8F79B7"/>
              </a:solidFill>
              <a:latin typeface="+mj-lt"/>
              <a:ea typeface="+mj-ea"/>
              <a:cs typeface="+mj-cs"/>
            </a:endParaRPr>
          </a:p>
        </p:txBody>
      </p:sp>
    </p:spTree>
    <p:extLst>
      <p:ext uri="{BB962C8B-B14F-4D97-AF65-F5344CB8AC3E}">
        <p14:creationId xmlns:p14="http://schemas.microsoft.com/office/powerpoint/2010/main" val="1587975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8F79B7"/>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363408-02A9-45B5-1B21-CAA2F3731648}"/>
              </a:ext>
            </a:extLst>
          </p:cNvPr>
          <p:cNvSpPr/>
          <p:nvPr/>
        </p:nvSpPr>
        <p:spPr>
          <a:xfrm>
            <a:off x="0" y="-198783"/>
            <a:ext cx="12192000" cy="2459383"/>
          </a:xfrm>
          <a:prstGeom prst="rect">
            <a:avLst/>
          </a:prstGeom>
          <a:solidFill>
            <a:srgbClr val="EFEE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A6311C3-48F4-93FE-7A5A-06EB76BFD49F}"/>
              </a:ext>
            </a:extLst>
          </p:cNvPr>
          <p:cNvPicPr>
            <a:picLocks noChangeAspect="1"/>
          </p:cNvPicPr>
          <p:nvPr/>
        </p:nvPicPr>
        <p:blipFill>
          <a:blip r:embed="rId3">
            <a:alphaModFix amt="46000"/>
          </a:blip>
          <a:srcRect b="1823"/>
          <a:stretch>
            <a:fillRect/>
          </a:stretch>
        </p:blipFill>
        <p:spPr>
          <a:xfrm>
            <a:off x="95646" y="-80913"/>
            <a:ext cx="12000707" cy="24188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Title 1">
            <a:extLst>
              <a:ext uri="{FF2B5EF4-FFF2-40B4-BE49-F238E27FC236}">
                <a16:creationId xmlns:a16="http://schemas.microsoft.com/office/drawing/2014/main" id="{38A8C76C-4565-A763-FFFD-A847BE93E17F}"/>
              </a:ext>
            </a:extLst>
          </p:cNvPr>
          <p:cNvSpPr>
            <a:spLocks noGrp="1"/>
          </p:cNvSpPr>
          <p:nvPr>
            <p:ph type="title"/>
          </p:nvPr>
        </p:nvSpPr>
        <p:spPr>
          <a:xfrm>
            <a:off x="4022724" y="723088"/>
            <a:ext cx="8355807" cy="1906582"/>
          </a:xfrm>
        </p:spPr>
        <p:txBody>
          <a:bodyPr anchor="ctr">
            <a:noAutofit/>
          </a:bodyPr>
          <a:lstStyle/>
          <a:p>
            <a:br>
              <a:rPr lang="en-GB" sz="9600" b="1" dirty="0"/>
            </a:br>
            <a:br>
              <a:rPr lang="en-GB" sz="9600" b="1" dirty="0"/>
            </a:br>
            <a:r>
              <a:rPr lang="en-GB" sz="9600" b="1" dirty="0">
                <a:solidFill>
                  <a:srgbClr val="775CA8"/>
                </a:solidFill>
              </a:rPr>
              <a:t>Signs of  Safety</a:t>
            </a:r>
            <a:br>
              <a:rPr lang="en-GB" sz="9600" b="1" dirty="0"/>
            </a:br>
            <a:br>
              <a:rPr lang="en-GB" sz="9600" dirty="0"/>
            </a:br>
            <a:endParaRPr lang="en-GB" sz="9600" dirty="0"/>
          </a:p>
        </p:txBody>
      </p:sp>
      <p:sp>
        <p:nvSpPr>
          <p:cNvPr id="3" name="Content Placeholder 2">
            <a:extLst>
              <a:ext uri="{FF2B5EF4-FFF2-40B4-BE49-F238E27FC236}">
                <a16:creationId xmlns:a16="http://schemas.microsoft.com/office/drawing/2014/main" id="{1806DD70-21CE-91DF-D592-EA8589411C57}"/>
              </a:ext>
            </a:extLst>
          </p:cNvPr>
          <p:cNvSpPr>
            <a:spLocks noGrp="1"/>
          </p:cNvSpPr>
          <p:nvPr>
            <p:ph idx="1"/>
          </p:nvPr>
        </p:nvSpPr>
        <p:spPr>
          <a:xfrm>
            <a:off x="191293" y="2465382"/>
            <a:ext cx="8235951" cy="4386620"/>
          </a:xfrm>
        </p:spPr>
        <p:txBody>
          <a:bodyPr anchor="ctr">
            <a:normAutofit fontScale="92500" lnSpcReduction="10000"/>
          </a:bodyPr>
          <a:lstStyle/>
          <a:p>
            <a:pPr marL="0" indent="0">
              <a:buNone/>
            </a:pPr>
            <a:endParaRPr lang="en-GB" sz="1800" dirty="0">
              <a:solidFill>
                <a:schemeClr val="bg1"/>
              </a:solidFill>
            </a:endParaRPr>
          </a:p>
          <a:p>
            <a:r>
              <a:rPr lang="en-GB" sz="1800" dirty="0">
                <a:solidFill>
                  <a:schemeClr val="bg1"/>
                </a:solidFill>
              </a:rPr>
              <a:t>Whole systems model to guide multi-agency assessment and planning </a:t>
            </a:r>
          </a:p>
          <a:p>
            <a:pPr marL="0" indent="0">
              <a:buNone/>
            </a:pPr>
            <a:endParaRPr lang="en-GB" sz="1800" dirty="0">
              <a:solidFill>
                <a:schemeClr val="bg1"/>
              </a:solidFill>
            </a:endParaRPr>
          </a:p>
          <a:p>
            <a:r>
              <a:rPr lang="en-GB" sz="1800" dirty="0">
                <a:solidFill>
                  <a:schemeClr val="bg1"/>
                </a:solidFill>
              </a:rPr>
              <a:t>Family-centred – relationship-based practice, strength and safety focused, but also rigorously explore harm and complicating factors </a:t>
            </a:r>
          </a:p>
          <a:p>
            <a:endParaRPr lang="en-GB" sz="1800" dirty="0">
              <a:solidFill>
                <a:schemeClr val="bg1"/>
              </a:solidFill>
            </a:endParaRPr>
          </a:p>
          <a:p>
            <a:r>
              <a:rPr lang="en-GB" sz="1800" dirty="0">
                <a:solidFill>
                  <a:schemeClr val="bg1"/>
                </a:solidFill>
              </a:rPr>
              <a:t>Emphasises the need to </a:t>
            </a:r>
            <a:r>
              <a:rPr lang="en-GB" sz="1800" dirty="0">
                <a:solidFill>
                  <a:srgbClr val="FFFFCC"/>
                </a:solidFill>
              </a:rPr>
              <a:t>define harm</a:t>
            </a:r>
            <a:r>
              <a:rPr lang="en-GB" sz="1800" dirty="0">
                <a:solidFill>
                  <a:schemeClr val="bg1"/>
                </a:solidFill>
              </a:rPr>
              <a:t>, and  </a:t>
            </a:r>
            <a:r>
              <a:rPr lang="en-GB" sz="1800" dirty="0">
                <a:solidFill>
                  <a:srgbClr val="FFFFCC"/>
                </a:solidFill>
              </a:rPr>
              <a:t>outline danger </a:t>
            </a:r>
            <a:r>
              <a:rPr lang="en-GB" sz="1800" dirty="0">
                <a:solidFill>
                  <a:schemeClr val="bg1"/>
                </a:solidFill>
              </a:rPr>
              <a:t>and identify </a:t>
            </a:r>
            <a:r>
              <a:rPr lang="en-GB" sz="1800" dirty="0">
                <a:solidFill>
                  <a:srgbClr val="FFFFCC"/>
                </a:solidFill>
              </a:rPr>
              <a:t>safety goals</a:t>
            </a:r>
          </a:p>
          <a:p>
            <a:endParaRPr lang="en-GB" sz="1800" dirty="0">
              <a:solidFill>
                <a:schemeClr val="bg1"/>
              </a:solidFill>
            </a:endParaRPr>
          </a:p>
          <a:p>
            <a:r>
              <a:rPr lang="en-GB" sz="1800" b="1" dirty="0">
                <a:solidFill>
                  <a:srgbClr val="FFC000"/>
                </a:solidFill>
              </a:rPr>
              <a:t>EP involvement </a:t>
            </a:r>
            <a:r>
              <a:rPr lang="en-GB" sz="1800" dirty="0">
                <a:solidFill>
                  <a:schemeClr val="bg1"/>
                </a:solidFill>
              </a:rPr>
              <a:t>in initial implementation i.e. needs analysis, training etc. </a:t>
            </a:r>
          </a:p>
          <a:p>
            <a:pPr marL="0" indent="0">
              <a:buNone/>
            </a:pPr>
            <a:endParaRPr lang="en-GB" sz="1800" dirty="0">
              <a:solidFill>
                <a:schemeClr val="bg1"/>
              </a:solidFill>
            </a:endParaRPr>
          </a:p>
          <a:p>
            <a:pPr marL="0" indent="0">
              <a:buNone/>
            </a:pPr>
            <a:r>
              <a:rPr lang="en-GB" sz="1800" b="1" dirty="0">
                <a:solidFill>
                  <a:schemeClr val="bg1"/>
                </a:solidFill>
              </a:rPr>
              <a:t>East Renfrewshire Health and Social Care Partnership inspection 2022</a:t>
            </a:r>
          </a:p>
          <a:p>
            <a:r>
              <a:rPr lang="en-GB" sz="1800" dirty="0">
                <a:solidFill>
                  <a:schemeClr val="bg1"/>
                </a:solidFill>
              </a:rPr>
              <a:t>Feedback from families and C/YP indicated increased parental engagement and involvement in decision making, and more effective safety planning </a:t>
            </a:r>
          </a:p>
          <a:p>
            <a:endParaRPr lang="en-GB" sz="1100" dirty="0"/>
          </a:p>
          <a:p>
            <a:endParaRPr lang="en-GB" sz="1100" dirty="0"/>
          </a:p>
          <a:p>
            <a:endParaRPr lang="en-GB" sz="1100" dirty="0"/>
          </a:p>
        </p:txBody>
      </p:sp>
      <p:sp>
        <p:nvSpPr>
          <p:cNvPr id="7" name="TextBox 6">
            <a:extLst>
              <a:ext uri="{FF2B5EF4-FFF2-40B4-BE49-F238E27FC236}">
                <a16:creationId xmlns:a16="http://schemas.microsoft.com/office/drawing/2014/main" id="{F2AECACF-2659-75E4-EB67-753E074517C3}"/>
              </a:ext>
            </a:extLst>
          </p:cNvPr>
          <p:cNvSpPr txBox="1"/>
          <p:nvPr/>
        </p:nvSpPr>
        <p:spPr>
          <a:xfrm>
            <a:off x="8609013" y="2465382"/>
            <a:ext cx="3391694" cy="4515147"/>
          </a:xfrm>
          <a:prstGeom prst="rect">
            <a:avLst/>
          </a:prstGeom>
          <a:noFill/>
        </p:spPr>
        <p:txBody>
          <a:bodyPr wrap="square">
            <a:spAutoFit/>
          </a:bodyPr>
          <a:lstStyle/>
          <a:p>
            <a:r>
              <a:rPr lang="en-GB" sz="2000" b="1" dirty="0">
                <a:solidFill>
                  <a:srgbClr val="FFCF01"/>
                </a:solidFill>
              </a:rPr>
              <a:t>Assessment tools</a:t>
            </a:r>
          </a:p>
          <a:p>
            <a:pPr marL="285750" indent="-285750">
              <a:lnSpc>
                <a:spcPct val="150000"/>
              </a:lnSpc>
              <a:buFont typeface="Arial" panose="020B0604020202020204" pitchFamily="34" charset="0"/>
              <a:buChar char="•"/>
            </a:pPr>
            <a:r>
              <a:rPr lang="en-GB" dirty="0">
                <a:solidFill>
                  <a:schemeClr val="bg1"/>
                </a:solidFill>
              </a:rPr>
              <a:t>H</a:t>
            </a:r>
            <a:r>
              <a:rPr lang="en-GB" sz="1800" dirty="0">
                <a:solidFill>
                  <a:schemeClr val="bg1"/>
                </a:solidFill>
              </a:rPr>
              <a:t>arm matrix</a:t>
            </a:r>
            <a:endParaRPr lang="en-GB" dirty="0">
              <a:solidFill>
                <a:schemeClr val="bg1"/>
              </a:solidFill>
            </a:endParaRPr>
          </a:p>
          <a:p>
            <a:pPr marL="285750" indent="-285750">
              <a:lnSpc>
                <a:spcPct val="150000"/>
              </a:lnSpc>
              <a:buFont typeface="Arial" panose="020B0604020202020204" pitchFamily="34" charset="0"/>
              <a:buChar char="•"/>
            </a:pPr>
            <a:r>
              <a:rPr lang="en-GB" dirty="0">
                <a:solidFill>
                  <a:schemeClr val="bg1"/>
                </a:solidFill>
              </a:rPr>
              <a:t>S</a:t>
            </a:r>
            <a:r>
              <a:rPr lang="en-GB" sz="1800" dirty="0">
                <a:solidFill>
                  <a:schemeClr val="bg1"/>
                </a:solidFill>
              </a:rPr>
              <a:t>caling questions</a:t>
            </a:r>
          </a:p>
          <a:p>
            <a:pPr marL="285750" indent="-285750">
              <a:lnSpc>
                <a:spcPct val="150000"/>
              </a:lnSpc>
              <a:buFont typeface="Arial" panose="020B0604020202020204" pitchFamily="34" charset="0"/>
              <a:buChar char="•"/>
            </a:pPr>
            <a:r>
              <a:rPr lang="en-GB" dirty="0">
                <a:solidFill>
                  <a:schemeClr val="bg1"/>
                </a:solidFill>
              </a:rPr>
              <a:t>Genograms </a:t>
            </a:r>
            <a:endParaRPr lang="en-GB" sz="1800" dirty="0">
              <a:solidFill>
                <a:schemeClr val="bg1"/>
              </a:solidFill>
            </a:endParaRPr>
          </a:p>
          <a:p>
            <a:pPr marL="285750" indent="-285750">
              <a:lnSpc>
                <a:spcPct val="150000"/>
              </a:lnSpc>
              <a:buFont typeface="Arial" panose="020B0604020202020204" pitchFamily="34" charset="0"/>
              <a:buChar char="•"/>
            </a:pPr>
            <a:r>
              <a:rPr lang="en-GB" dirty="0">
                <a:solidFill>
                  <a:schemeClr val="bg1"/>
                </a:solidFill>
              </a:rPr>
              <a:t>D</a:t>
            </a:r>
            <a:r>
              <a:rPr lang="en-GB" sz="1800" dirty="0">
                <a:solidFill>
                  <a:schemeClr val="bg1"/>
                </a:solidFill>
              </a:rPr>
              <a:t>anger or worry statements </a:t>
            </a:r>
          </a:p>
          <a:p>
            <a:pPr marL="285750" indent="-285750">
              <a:lnSpc>
                <a:spcPct val="150000"/>
              </a:lnSpc>
              <a:buFont typeface="Arial" panose="020B0604020202020204" pitchFamily="34" charset="0"/>
              <a:buChar char="•"/>
            </a:pPr>
            <a:r>
              <a:rPr lang="en-GB" sz="1800" dirty="0">
                <a:solidFill>
                  <a:schemeClr val="bg1"/>
                </a:solidFill>
              </a:rPr>
              <a:t>3 houses </a:t>
            </a:r>
          </a:p>
          <a:p>
            <a:pPr>
              <a:lnSpc>
                <a:spcPct val="150000"/>
              </a:lnSpc>
            </a:pPr>
            <a:endParaRPr lang="en-GB" sz="1800" dirty="0">
              <a:solidFill>
                <a:schemeClr val="bg1"/>
              </a:solidFill>
            </a:endParaRPr>
          </a:p>
          <a:p>
            <a:pPr marL="285750" indent="-285750">
              <a:lnSpc>
                <a:spcPct val="150000"/>
              </a:lnSpc>
              <a:buFont typeface="Arial" panose="020B0604020202020204" pitchFamily="34" charset="0"/>
              <a:buChar char="•"/>
            </a:pPr>
            <a:r>
              <a:rPr lang="en-GB" dirty="0">
                <a:solidFill>
                  <a:srgbClr val="FFFFCC"/>
                </a:solidFill>
              </a:rPr>
              <a:t>Establishing clear safety and wellbeing goals (shared, specific and jargon free</a:t>
            </a:r>
            <a:r>
              <a:rPr lang="en-GB" dirty="0">
                <a:solidFill>
                  <a:schemeClr val="bg1"/>
                </a:solidFill>
              </a:rPr>
              <a:t>)</a:t>
            </a:r>
          </a:p>
          <a:p>
            <a:pPr marL="285750" indent="-285750">
              <a:lnSpc>
                <a:spcPct val="150000"/>
              </a:lnSpc>
              <a:buFont typeface="Arial" panose="020B0604020202020204" pitchFamily="34" charset="0"/>
              <a:buChar char="•"/>
            </a:pPr>
            <a:endParaRPr lang="en-GB" sz="1800" dirty="0">
              <a:solidFill>
                <a:schemeClr val="bg1"/>
              </a:solidFill>
            </a:endParaRPr>
          </a:p>
        </p:txBody>
      </p:sp>
    </p:spTree>
    <p:extLst>
      <p:ext uri="{BB962C8B-B14F-4D97-AF65-F5344CB8AC3E}">
        <p14:creationId xmlns:p14="http://schemas.microsoft.com/office/powerpoint/2010/main" val="3664795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549C"/>
        </a:solidFill>
        <a:effectLst/>
      </p:bgPr>
    </p:bg>
    <p:spTree>
      <p:nvGrpSpPr>
        <p:cNvPr id="1" name="">
          <a:extLst>
            <a:ext uri="{FF2B5EF4-FFF2-40B4-BE49-F238E27FC236}">
              <a16:creationId xmlns:a16="http://schemas.microsoft.com/office/drawing/2014/main" id="{53403FFC-ED86-B8F1-9020-76450EF7894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F268AC7-DEC1-B7DF-9D0B-E449F4322604}"/>
              </a:ext>
            </a:extLst>
          </p:cNvPr>
          <p:cNvSpPr/>
          <p:nvPr/>
        </p:nvSpPr>
        <p:spPr>
          <a:xfrm>
            <a:off x="0" y="-198783"/>
            <a:ext cx="12192000" cy="2459383"/>
          </a:xfrm>
          <a:prstGeom prst="rect">
            <a:avLst/>
          </a:prstGeom>
          <a:solidFill>
            <a:srgbClr val="EFEE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50A56466-748D-6F4B-40B3-71CC1DC2E1DF}"/>
              </a:ext>
            </a:extLst>
          </p:cNvPr>
          <p:cNvPicPr>
            <a:picLocks noChangeAspect="1"/>
          </p:cNvPicPr>
          <p:nvPr/>
        </p:nvPicPr>
        <p:blipFill>
          <a:blip r:embed="rId3">
            <a:alphaModFix amt="46000"/>
          </a:blip>
          <a:srcRect b="1823"/>
          <a:stretch>
            <a:fillRect/>
          </a:stretch>
        </p:blipFill>
        <p:spPr>
          <a:xfrm>
            <a:off x="95646" y="-80913"/>
            <a:ext cx="12000707" cy="241888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Title 1">
            <a:extLst>
              <a:ext uri="{FF2B5EF4-FFF2-40B4-BE49-F238E27FC236}">
                <a16:creationId xmlns:a16="http://schemas.microsoft.com/office/drawing/2014/main" id="{CD20DB04-B6BD-2514-668A-A8B7710B2433}"/>
              </a:ext>
            </a:extLst>
          </p:cNvPr>
          <p:cNvSpPr>
            <a:spLocks noGrp="1"/>
          </p:cNvSpPr>
          <p:nvPr>
            <p:ph type="title"/>
          </p:nvPr>
        </p:nvSpPr>
        <p:spPr>
          <a:xfrm>
            <a:off x="182143" y="788363"/>
            <a:ext cx="11827714" cy="1906582"/>
          </a:xfrm>
        </p:spPr>
        <p:txBody>
          <a:bodyPr anchor="ctr">
            <a:noAutofit/>
          </a:bodyPr>
          <a:lstStyle/>
          <a:p>
            <a:br>
              <a:rPr lang="en-GB" sz="11500" b="1" dirty="0">
                <a:solidFill>
                  <a:srgbClr val="C0549C"/>
                </a:solidFill>
              </a:rPr>
            </a:br>
            <a:br>
              <a:rPr lang="en-GB" sz="11500" b="1" dirty="0">
                <a:solidFill>
                  <a:srgbClr val="C0549C"/>
                </a:solidFill>
              </a:rPr>
            </a:br>
            <a:r>
              <a:rPr lang="en-GB" sz="8800" b="1" dirty="0">
                <a:solidFill>
                  <a:srgbClr val="C0549C"/>
                </a:solidFill>
              </a:rPr>
              <a:t>GIRFEC Refresh </a:t>
            </a:r>
            <a:r>
              <a:rPr lang="en-GB" b="1" dirty="0">
                <a:solidFill>
                  <a:srgbClr val="C0549C"/>
                </a:solidFill>
              </a:rPr>
              <a:t>2025</a:t>
            </a:r>
            <a:r>
              <a:rPr lang="en-GB" sz="5400" b="1" dirty="0">
                <a:solidFill>
                  <a:srgbClr val="C0549C"/>
                </a:solidFill>
              </a:rPr>
              <a:t> </a:t>
            </a:r>
            <a:br>
              <a:rPr lang="en-GB" sz="6600" b="1" dirty="0">
                <a:solidFill>
                  <a:srgbClr val="C0549C"/>
                </a:solidFill>
              </a:rPr>
            </a:br>
            <a:br>
              <a:rPr lang="en-GB" sz="11500" dirty="0">
                <a:solidFill>
                  <a:srgbClr val="C0549C"/>
                </a:solidFill>
              </a:rPr>
            </a:br>
            <a:endParaRPr lang="en-GB" sz="11500" dirty="0">
              <a:solidFill>
                <a:srgbClr val="C0549C"/>
              </a:solidFill>
            </a:endParaRPr>
          </a:p>
        </p:txBody>
      </p:sp>
      <p:sp>
        <p:nvSpPr>
          <p:cNvPr id="3" name="Content Placeholder 2">
            <a:extLst>
              <a:ext uri="{FF2B5EF4-FFF2-40B4-BE49-F238E27FC236}">
                <a16:creationId xmlns:a16="http://schemas.microsoft.com/office/drawing/2014/main" id="{DB5B0E5C-77C5-2669-8CD4-53EB276C4853}"/>
              </a:ext>
            </a:extLst>
          </p:cNvPr>
          <p:cNvSpPr>
            <a:spLocks noGrp="1"/>
          </p:cNvSpPr>
          <p:nvPr>
            <p:ph idx="1"/>
          </p:nvPr>
        </p:nvSpPr>
        <p:spPr>
          <a:xfrm>
            <a:off x="182143" y="2260600"/>
            <a:ext cx="8940351" cy="5459867"/>
          </a:xfrm>
        </p:spPr>
        <p:txBody>
          <a:bodyPr anchor="ctr">
            <a:normAutofit/>
          </a:bodyPr>
          <a:lstStyle/>
          <a:p>
            <a:pPr marL="0" indent="0">
              <a:buNone/>
            </a:pPr>
            <a:r>
              <a:rPr lang="en-GB" sz="2000" b="1" dirty="0">
                <a:solidFill>
                  <a:schemeClr val="bg1"/>
                </a:solidFill>
              </a:rPr>
              <a:t>An initiative to include more progressive, person-centred approaches  to supporting health &amp; wellbeing, and working with C/YP and their families</a:t>
            </a:r>
          </a:p>
          <a:p>
            <a:pPr marL="0" indent="0">
              <a:buNone/>
            </a:pPr>
            <a:r>
              <a:rPr lang="en-GB" sz="2000" b="1" dirty="0">
                <a:solidFill>
                  <a:srgbClr val="FFC000"/>
                </a:solidFill>
              </a:rPr>
              <a:t>Guidance shared with ASN coordinators:</a:t>
            </a:r>
          </a:p>
          <a:p>
            <a:r>
              <a:rPr lang="en-GB" sz="1800" dirty="0">
                <a:solidFill>
                  <a:schemeClr val="bg1"/>
                </a:solidFill>
              </a:rPr>
              <a:t>Self-Determination Theory  (application as an assessment and planning tool) </a:t>
            </a:r>
          </a:p>
          <a:p>
            <a:r>
              <a:rPr lang="en-GB" sz="1800" dirty="0">
                <a:solidFill>
                  <a:schemeClr val="bg1"/>
                </a:solidFill>
              </a:rPr>
              <a:t>Team Around the Child Approach (planning tool adapted from Louise Bomber, 2016) </a:t>
            </a:r>
          </a:p>
          <a:p>
            <a:pPr marL="0" indent="0">
              <a:buNone/>
            </a:pPr>
            <a:endParaRPr lang="en-GB" sz="1800" dirty="0">
              <a:solidFill>
                <a:schemeClr val="bg1"/>
              </a:solidFill>
            </a:endParaRPr>
          </a:p>
          <a:p>
            <a:pPr marL="0" indent="0">
              <a:buNone/>
            </a:pPr>
            <a:r>
              <a:rPr lang="en-GB" sz="1800" b="1" dirty="0">
                <a:solidFill>
                  <a:srgbClr val="FFC000"/>
                </a:solidFill>
              </a:rPr>
              <a:t>C/YP Plan review  </a:t>
            </a:r>
            <a:r>
              <a:rPr lang="en-GB" sz="1800" dirty="0">
                <a:solidFill>
                  <a:schemeClr val="bg1"/>
                </a:solidFill>
              </a:rPr>
              <a:t>(gathering C/YP / family voice, digitalisation of plans, alternative methods of capturing views)</a:t>
            </a:r>
          </a:p>
          <a:p>
            <a:pPr marL="0" indent="0">
              <a:buNone/>
            </a:pPr>
            <a:endParaRPr lang="en-GB" sz="1800" dirty="0">
              <a:solidFill>
                <a:schemeClr val="bg1"/>
              </a:solidFill>
            </a:endParaRPr>
          </a:p>
          <a:p>
            <a:pPr marL="0" indent="0">
              <a:buNone/>
            </a:pPr>
            <a:r>
              <a:rPr lang="en-GB" sz="1800" b="1" dirty="0">
                <a:solidFill>
                  <a:srgbClr val="FFC000"/>
                </a:solidFill>
              </a:rPr>
              <a:t>Be Well Survey </a:t>
            </a:r>
            <a:r>
              <a:rPr lang="en-GB" sz="1800" b="1" dirty="0">
                <a:solidFill>
                  <a:schemeClr val="bg1"/>
                </a:solidFill>
              </a:rPr>
              <a:t> </a:t>
            </a:r>
            <a:r>
              <a:rPr lang="en-GB" sz="1800" dirty="0">
                <a:solidFill>
                  <a:schemeClr val="bg1"/>
                </a:solidFill>
              </a:rPr>
              <a:t>(capturing wellbeing data </a:t>
            </a:r>
          </a:p>
          <a:p>
            <a:pPr marL="0" indent="0">
              <a:buNone/>
            </a:pPr>
            <a:r>
              <a:rPr lang="en-GB" sz="1800" dirty="0">
                <a:solidFill>
                  <a:schemeClr val="bg1"/>
                </a:solidFill>
              </a:rPr>
              <a:t>across authority)</a:t>
            </a:r>
          </a:p>
          <a:p>
            <a:pPr marL="0" indent="0">
              <a:buNone/>
            </a:pPr>
            <a:endParaRPr lang="en-GB" sz="1800" dirty="0">
              <a:solidFill>
                <a:schemeClr val="bg1"/>
              </a:solidFill>
            </a:endParaRPr>
          </a:p>
          <a:p>
            <a:endParaRPr lang="en-GB" sz="1100" dirty="0"/>
          </a:p>
          <a:p>
            <a:endParaRPr lang="en-GB" sz="1100" dirty="0"/>
          </a:p>
          <a:p>
            <a:endParaRPr lang="en-GB" sz="1100" dirty="0"/>
          </a:p>
        </p:txBody>
      </p:sp>
      <p:pic>
        <p:nvPicPr>
          <p:cNvPr id="6" name="Picture 5">
            <a:extLst>
              <a:ext uri="{FF2B5EF4-FFF2-40B4-BE49-F238E27FC236}">
                <a16:creationId xmlns:a16="http://schemas.microsoft.com/office/drawing/2014/main" id="{099E9E5A-3D62-46BE-461B-4A75893BC52D}"/>
              </a:ext>
            </a:extLst>
          </p:cNvPr>
          <p:cNvPicPr>
            <a:picLocks noChangeAspect="1"/>
          </p:cNvPicPr>
          <p:nvPr/>
        </p:nvPicPr>
        <p:blipFill>
          <a:blip r:embed="rId4"/>
          <a:stretch>
            <a:fillRect/>
          </a:stretch>
        </p:blipFill>
        <p:spPr>
          <a:xfrm>
            <a:off x="9615853" y="1449693"/>
            <a:ext cx="2576146" cy="5408307"/>
          </a:xfrm>
          <a:prstGeom prst="rect">
            <a:avLst/>
          </a:prstGeom>
        </p:spPr>
      </p:pic>
      <p:pic>
        <p:nvPicPr>
          <p:cNvPr id="10" name="Picture 9">
            <a:extLst>
              <a:ext uri="{FF2B5EF4-FFF2-40B4-BE49-F238E27FC236}">
                <a16:creationId xmlns:a16="http://schemas.microsoft.com/office/drawing/2014/main" id="{1816A31A-ED4D-85E3-33FB-213DFF16661E}"/>
              </a:ext>
            </a:extLst>
          </p:cNvPr>
          <p:cNvPicPr>
            <a:picLocks noChangeAspect="1"/>
          </p:cNvPicPr>
          <p:nvPr/>
        </p:nvPicPr>
        <p:blipFill>
          <a:blip r:embed="rId5"/>
          <a:stretch>
            <a:fillRect/>
          </a:stretch>
        </p:blipFill>
        <p:spPr>
          <a:xfrm>
            <a:off x="5017611" y="5375704"/>
            <a:ext cx="4303740" cy="1387865"/>
          </a:xfrm>
          <a:prstGeom prst="rect">
            <a:avLst/>
          </a:prstGeom>
        </p:spPr>
      </p:pic>
    </p:spTree>
    <p:extLst>
      <p:ext uri="{BB962C8B-B14F-4D97-AF65-F5344CB8AC3E}">
        <p14:creationId xmlns:p14="http://schemas.microsoft.com/office/powerpoint/2010/main" val="1752387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FF6F2-F039-8BBD-C6F4-F03B3AD637FA}"/>
              </a:ext>
            </a:extLst>
          </p:cNvPr>
          <p:cNvSpPr>
            <a:spLocks noGrp="1"/>
          </p:cNvSpPr>
          <p:nvPr>
            <p:ph type="title"/>
          </p:nvPr>
        </p:nvSpPr>
        <p:spPr/>
        <p:txBody>
          <a:bodyPr/>
          <a:lstStyle/>
          <a:p>
            <a:r>
              <a:rPr lang="en-GB" dirty="0"/>
              <a:t>Context</a:t>
            </a:r>
          </a:p>
        </p:txBody>
      </p:sp>
      <p:sp>
        <p:nvSpPr>
          <p:cNvPr id="3" name="Content Placeholder 2">
            <a:extLst>
              <a:ext uri="{FF2B5EF4-FFF2-40B4-BE49-F238E27FC236}">
                <a16:creationId xmlns:a16="http://schemas.microsoft.com/office/drawing/2014/main" id="{D6CCD8D5-53AF-DBA8-2344-2ABEB463D021}"/>
              </a:ext>
            </a:extLst>
          </p:cNvPr>
          <p:cNvSpPr>
            <a:spLocks noGrp="1"/>
          </p:cNvSpPr>
          <p:nvPr>
            <p:ph idx="1"/>
          </p:nvPr>
        </p:nvSpPr>
        <p:spPr>
          <a:xfrm>
            <a:off x="838200" y="1367495"/>
            <a:ext cx="6030686" cy="5125380"/>
          </a:xfrm>
        </p:spPr>
        <p:txBody>
          <a:bodyPr>
            <a:normAutofit fontScale="62500" lnSpcReduction="20000"/>
          </a:bodyPr>
          <a:lstStyle/>
          <a:p>
            <a:pPr marL="0" lvl="0" indent="0">
              <a:buNone/>
            </a:pPr>
            <a:r>
              <a:rPr lang="en-GB" b="1" dirty="0"/>
              <a:t>Increasing complexity of case working</a:t>
            </a:r>
          </a:p>
          <a:p>
            <a:r>
              <a:rPr lang="en-GB" dirty="0"/>
              <a:t>COVID </a:t>
            </a:r>
          </a:p>
          <a:p>
            <a:r>
              <a:rPr lang="en-GB" dirty="0"/>
              <a:t>Issues can be entrenched, </a:t>
            </a:r>
          </a:p>
          <a:p>
            <a:pPr lvl="0"/>
            <a:r>
              <a:rPr lang="en-GB" dirty="0"/>
              <a:t>Competing agendas,</a:t>
            </a:r>
          </a:p>
          <a:p>
            <a:pPr lvl="0"/>
            <a:r>
              <a:rPr lang="en-GB" dirty="0"/>
              <a:t>Lack of buy-in from key partners and CYPF, </a:t>
            </a:r>
          </a:p>
          <a:p>
            <a:pPr lvl="0"/>
            <a:r>
              <a:rPr lang="en-GB" dirty="0"/>
              <a:t>Low engagement, </a:t>
            </a:r>
          </a:p>
          <a:p>
            <a:pPr lvl="0"/>
            <a:r>
              <a:rPr lang="en-GB" dirty="0"/>
              <a:t>Support Plans that look good on paper but don’t make a difference,</a:t>
            </a:r>
          </a:p>
          <a:p>
            <a:pPr marL="0" lvl="0" indent="0">
              <a:buNone/>
            </a:pPr>
            <a:endParaRPr lang="en-GB" dirty="0"/>
          </a:p>
          <a:p>
            <a:pPr marL="0" lvl="0" indent="0">
              <a:buNone/>
            </a:pPr>
            <a:r>
              <a:rPr lang="en-GB" b="1" dirty="0"/>
              <a:t>But what support to provide?</a:t>
            </a:r>
          </a:p>
          <a:p>
            <a:r>
              <a:rPr lang="en-GB" dirty="0"/>
              <a:t>Identified a need to provide support beyond the school environment:</a:t>
            </a:r>
          </a:p>
          <a:p>
            <a:pPr lvl="0"/>
            <a:r>
              <a:rPr lang="en-GB" dirty="0"/>
              <a:t>Supporting collaboration at TACs, </a:t>
            </a:r>
          </a:p>
          <a:p>
            <a:pPr lvl="0"/>
            <a:r>
              <a:rPr lang="en-GB" dirty="0"/>
              <a:t>Collaborating more closely with CYPF, </a:t>
            </a:r>
          </a:p>
          <a:p>
            <a:pPr lvl="0"/>
            <a:r>
              <a:rPr lang="en-GB" dirty="0"/>
              <a:t>Increase in direct work,</a:t>
            </a:r>
          </a:p>
          <a:p>
            <a:pPr lvl="0"/>
            <a:r>
              <a:rPr lang="en-GB" dirty="0"/>
              <a:t>Increase cohesion within team and ‘unique contribution’ related to psychological theory/practice </a:t>
            </a:r>
          </a:p>
          <a:p>
            <a:pPr marL="0" indent="0">
              <a:buNone/>
            </a:pPr>
            <a:endParaRPr lang="en-GB" dirty="0"/>
          </a:p>
        </p:txBody>
      </p:sp>
      <p:pic>
        <p:nvPicPr>
          <p:cNvPr id="1026" name="Picture 2">
            <a:extLst>
              <a:ext uri="{FF2B5EF4-FFF2-40B4-BE49-F238E27FC236}">
                <a16:creationId xmlns:a16="http://schemas.microsoft.com/office/drawing/2014/main" id="{2D54EF74-7644-333F-DB59-0AFC27F68E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240" y="786787"/>
            <a:ext cx="5309543" cy="29935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802E0A5-2A35-463B-2277-21205528C771}"/>
              </a:ext>
            </a:extLst>
          </p:cNvPr>
          <p:cNvSpPr txBox="1"/>
          <p:nvPr/>
        </p:nvSpPr>
        <p:spPr>
          <a:xfrm>
            <a:off x="7101070" y="1367495"/>
            <a:ext cx="5313901" cy="646331"/>
          </a:xfrm>
          <a:prstGeom prst="rect">
            <a:avLst/>
          </a:prstGeom>
          <a:noFill/>
        </p:spPr>
        <p:txBody>
          <a:bodyPr wrap="square" rtlCol="0">
            <a:spAutoFit/>
          </a:bodyPr>
          <a:lstStyle/>
          <a:p>
            <a:endParaRPr lang="en-GB" dirty="0"/>
          </a:p>
          <a:p>
            <a:endParaRPr lang="en-GB" dirty="0"/>
          </a:p>
        </p:txBody>
      </p:sp>
    </p:spTree>
    <p:extLst>
      <p:ext uri="{BB962C8B-B14F-4D97-AF65-F5344CB8AC3E}">
        <p14:creationId xmlns:p14="http://schemas.microsoft.com/office/powerpoint/2010/main" val="47316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E7CF6A-F7CD-C3E7-48C9-214CE64963D1}"/>
              </a:ext>
            </a:extLst>
          </p:cNvPr>
          <p:cNvSpPr>
            <a:spLocks noGrp="1"/>
          </p:cNvSpPr>
          <p:nvPr>
            <p:ph type="title"/>
          </p:nvPr>
        </p:nvSpPr>
        <p:spPr>
          <a:xfrm>
            <a:off x="838200" y="365125"/>
            <a:ext cx="10515600" cy="1325563"/>
          </a:xfrm>
        </p:spPr>
        <p:txBody>
          <a:bodyPr>
            <a:normAutofit/>
          </a:bodyPr>
          <a:lstStyle/>
          <a:p>
            <a:r>
              <a:rPr lang="en-GB" sz="5400" dirty="0"/>
              <a:t>Team response</a:t>
            </a:r>
          </a:p>
        </p:txBody>
      </p:sp>
      <p:sp>
        <p:nvSpPr>
          <p:cNvPr id="6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15B0E8-8A17-A5A0-ACA4-18E7CE5C1CAC}"/>
              </a:ext>
            </a:extLst>
          </p:cNvPr>
          <p:cNvSpPr>
            <a:spLocks noGrp="1"/>
          </p:cNvSpPr>
          <p:nvPr>
            <p:ph idx="1"/>
          </p:nvPr>
        </p:nvSpPr>
        <p:spPr>
          <a:xfrm>
            <a:off x="838200" y="1929384"/>
            <a:ext cx="10515600" cy="4251960"/>
          </a:xfrm>
        </p:spPr>
        <p:txBody>
          <a:bodyPr>
            <a:normAutofit/>
          </a:bodyPr>
          <a:lstStyle/>
          <a:p>
            <a:pPr marL="0" lvl="0" indent="0">
              <a:buNone/>
            </a:pPr>
            <a:r>
              <a:rPr lang="en-GB" sz="1200" b="1"/>
              <a:t>The context of our own  service </a:t>
            </a:r>
          </a:p>
          <a:p>
            <a:r>
              <a:rPr lang="en-GB" sz="1200"/>
              <a:t>Prior to covid had started exploring systemic practice CPD as a team to support with these increasing issues as it aligned with our practice</a:t>
            </a:r>
          </a:p>
          <a:p>
            <a:pPr marL="0" lvl="0" indent="0">
              <a:buNone/>
            </a:pPr>
            <a:endParaRPr lang="en-GB" sz="1200" b="1"/>
          </a:p>
          <a:p>
            <a:pPr lvl="0"/>
            <a:r>
              <a:rPr lang="en-GB" sz="1200"/>
              <a:t>2020 - Staff training in Systemic Practice delivered by Association of Family Therapy (AFT) – Whole Team completed Foundational Training</a:t>
            </a:r>
          </a:p>
          <a:p>
            <a:pPr marL="0" lvl="0" indent="0">
              <a:buNone/>
            </a:pPr>
            <a:endParaRPr lang="en-GB" sz="1200"/>
          </a:p>
          <a:p>
            <a:r>
              <a:rPr lang="en-GB" sz="1200"/>
              <a:t>2020-2024 – Applying learning across EP working – improved collaborations, shared understanding and reflection. Reflective teams was main aspect we applied to practice (and created our own structure) – but only piecemeal – need to further explore and expand</a:t>
            </a:r>
          </a:p>
          <a:p>
            <a:endParaRPr lang="en-GB" sz="1200"/>
          </a:p>
          <a:p>
            <a:r>
              <a:rPr lang="en-GB" sz="1200"/>
              <a:t>2024-25 – six practitioners completed intermediate level + new EP completed introductory course. Opportunity to get some funding to complete from whole family wellbeing hub (justification was to support early intervention work via hub and upskill our service long term) </a:t>
            </a:r>
          </a:p>
          <a:p>
            <a:endParaRPr lang="en-GB" sz="1200"/>
          </a:p>
          <a:p>
            <a:pPr lvl="0"/>
            <a:r>
              <a:rPr lang="en-GB" sz="1200"/>
              <a:t>2024/25: EPS establish Whole Family Wellbeing Hub (WFWH) – WFW Fund and EP Pilot team established to look at how to apply systemic practice out with a therapeutic context. </a:t>
            </a:r>
          </a:p>
          <a:p>
            <a:pPr marL="0" lvl="0" indent="0">
              <a:buNone/>
            </a:pPr>
            <a:endParaRPr lang="en-GB" sz="1200"/>
          </a:p>
          <a:p>
            <a:pPr lvl="0"/>
            <a:r>
              <a:rPr lang="en-GB" sz="1200"/>
              <a:t>2025/26: Whole Team enhanced training and Service Improvement to deliver Systemic Practice more ‘systematically’. How as a service can we use this to enhance current practice. </a:t>
            </a:r>
          </a:p>
          <a:p>
            <a:pPr marL="0" indent="0">
              <a:buNone/>
            </a:pPr>
            <a:endParaRPr lang="en-GB" sz="1200"/>
          </a:p>
        </p:txBody>
      </p:sp>
    </p:spTree>
    <p:extLst>
      <p:ext uri="{BB962C8B-B14F-4D97-AF65-F5344CB8AC3E}">
        <p14:creationId xmlns:p14="http://schemas.microsoft.com/office/powerpoint/2010/main" val="4260105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88A7217-4005-F0CB-5E60-7B4923B97CF6}"/>
              </a:ext>
            </a:extLst>
          </p:cNvPr>
          <p:cNvSpPr>
            <a:spLocks noGrp="1"/>
          </p:cNvSpPr>
          <p:nvPr>
            <p:ph type="title"/>
          </p:nvPr>
        </p:nvSpPr>
        <p:spPr>
          <a:xfrm>
            <a:off x="1137034" y="609600"/>
            <a:ext cx="6881026" cy="1322887"/>
          </a:xfrm>
        </p:spPr>
        <p:txBody>
          <a:bodyPr>
            <a:normAutofit/>
          </a:bodyPr>
          <a:lstStyle/>
          <a:p>
            <a:r>
              <a:rPr lang="en-GB"/>
              <a:t>What is Systemic Practice? </a:t>
            </a:r>
          </a:p>
        </p:txBody>
      </p:sp>
      <p:sp>
        <p:nvSpPr>
          <p:cNvPr id="3" name="Content Placeholder 2">
            <a:extLst>
              <a:ext uri="{FF2B5EF4-FFF2-40B4-BE49-F238E27FC236}">
                <a16:creationId xmlns:a16="http://schemas.microsoft.com/office/drawing/2014/main" id="{65549CB9-129A-65D5-F98F-CFFE19323FC4}"/>
              </a:ext>
            </a:extLst>
          </p:cNvPr>
          <p:cNvSpPr>
            <a:spLocks noGrp="1"/>
          </p:cNvSpPr>
          <p:nvPr>
            <p:ph idx="1"/>
          </p:nvPr>
        </p:nvSpPr>
        <p:spPr>
          <a:xfrm>
            <a:off x="1137034" y="2194102"/>
            <a:ext cx="6573951" cy="3908585"/>
          </a:xfrm>
        </p:spPr>
        <p:txBody>
          <a:bodyPr>
            <a:normAutofit/>
          </a:bodyPr>
          <a:lstStyle/>
          <a:p>
            <a:r>
              <a:rPr lang="en-GB" sz="1700" b="1" dirty="0"/>
              <a:t>Systemic practice</a:t>
            </a:r>
            <a:r>
              <a:rPr lang="en-GB" sz="1700" dirty="0"/>
              <a:t> is a relational and context aware approach that explores patterns of interaction and meaning making within systems, using curiosity and collaboration to support understanding and change.</a:t>
            </a:r>
          </a:p>
          <a:p>
            <a:r>
              <a:rPr lang="en-GB" sz="1700" dirty="0"/>
              <a:t>Systemic practice is rooted in systems theory, cybernetics, family therapy, and social constructionism, drawing on ideas about interconnectedness, relational patterns, feedback loops, and the co construction of meaning in context.</a:t>
            </a:r>
          </a:p>
          <a:p>
            <a:r>
              <a:rPr lang="en-GB" sz="1700" dirty="0"/>
              <a:t>It is a broad approach that applies systems thinking to various professional practices, not just therapy. It looks at patterns, relationships, and feedback loops in any kind of system (families, teams, organisations, communities).</a:t>
            </a:r>
          </a:p>
        </p:txBody>
      </p:sp>
      <p:pic>
        <p:nvPicPr>
          <p:cNvPr id="7" name="Graphic 6" descr="Social Network">
            <a:extLst>
              <a:ext uri="{FF2B5EF4-FFF2-40B4-BE49-F238E27FC236}">
                <a16:creationId xmlns:a16="http://schemas.microsoft.com/office/drawing/2014/main" id="{18768F5E-4B35-0A60-5A19-A0E6BD2E58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95981" y="1990229"/>
            <a:ext cx="2906973" cy="2906973"/>
          </a:xfrm>
          <a:prstGeom prst="rect">
            <a:avLst/>
          </a:prstGeom>
        </p:spPr>
      </p:pic>
    </p:spTree>
    <p:extLst>
      <p:ext uri="{BB962C8B-B14F-4D97-AF65-F5344CB8AC3E}">
        <p14:creationId xmlns:p14="http://schemas.microsoft.com/office/powerpoint/2010/main" val="3506009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90AAA161765045A77CD1AF1EAB8DD6" ma:contentTypeVersion="3" ma:contentTypeDescription="Create a new document." ma:contentTypeScope="" ma:versionID="5ac39301eaf5bf1ab4ffececd3ba944b">
  <xsd:schema xmlns:xsd="http://www.w3.org/2001/XMLSchema" xmlns:xs="http://www.w3.org/2001/XMLSchema" xmlns:p="http://schemas.microsoft.com/office/2006/metadata/properties" xmlns:ns2="164a6ff5-ec08-4f9c-a025-621fd1b1b249" targetNamespace="http://schemas.microsoft.com/office/2006/metadata/properties" ma:root="true" ma:fieldsID="ebf67c04802b5fbdb66e34ff9a7207ae" ns2:_="">
    <xsd:import namespace="164a6ff5-ec08-4f9c-a025-621fd1b1b24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4a6ff5-ec08-4f9c-a025-621fd1b1b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FACCF8-6747-4A4F-AA57-7B89A73F820E}"/>
</file>

<file path=customXml/itemProps2.xml><?xml version="1.0" encoding="utf-8"?>
<ds:datastoreItem xmlns:ds="http://schemas.openxmlformats.org/officeDocument/2006/customXml" ds:itemID="{74B006FB-A2D5-466B-A6B7-F1CC47F4DBD6}"/>
</file>

<file path=customXml/itemProps3.xml><?xml version="1.0" encoding="utf-8"?>
<ds:datastoreItem xmlns:ds="http://schemas.openxmlformats.org/officeDocument/2006/customXml" ds:itemID="{1220F4B1-9FE8-4D18-BF93-9E8656A43F22}"/>
</file>

<file path=docProps/app.xml><?xml version="1.0" encoding="utf-8"?>
<Properties xmlns="http://schemas.openxmlformats.org/officeDocument/2006/extended-properties" xmlns:vt="http://schemas.openxmlformats.org/officeDocument/2006/docPropsVTypes">
  <TotalTime>3010</TotalTime>
  <Words>2112</Words>
  <Application>Microsoft Office PowerPoint</Application>
  <PresentationFormat>Widescreen</PresentationFormat>
  <Paragraphs>268</Paragraphs>
  <Slides>14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Wingdings</vt:lpstr>
      <vt:lpstr>Office Theme</vt:lpstr>
      <vt:lpstr>Supporting families, including those experiencing violence</vt:lpstr>
      <vt:lpstr>Overview </vt:lpstr>
      <vt:lpstr>Healthier Minds Framework </vt:lpstr>
      <vt:lpstr>PowerPoint Presentation</vt:lpstr>
      <vt:lpstr>  Signs of  Safety  </vt:lpstr>
      <vt:lpstr>  GIRFEC Refresh 2025   </vt:lpstr>
      <vt:lpstr>Context</vt:lpstr>
      <vt:lpstr>Team response</vt:lpstr>
      <vt:lpstr>What is Systemic Practice? </vt:lpstr>
      <vt:lpstr>A systemic disposition </vt:lpstr>
      <vt:lpstr>Approach Method Technique</vt:lpstr>
      <vt:lpstr>Systemic Practice within our Team </vt:lpstr>
      <vt:lpstr>Impact and Learning</vt:lpstr>
      <vt:lpstr>PowerPoint Presentation</vt:lpstr>
    </vt:vector>
  </TitlesOfParts>
  <Company>East Renfrewshire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Ranson, Laura</dc:creator>
  <cp:lastModifiedBy>K. Spalding</cp:lastModifiedBy>
  <cp:revision>21</cp:revision>
  <dcterms:created xsi:type="dcterms:W3CDTF">2025-07-28T10:31:15Z</dcterms:created>
  <dcterms:modified xsi:type="dcterms:W3CDTF">2026-04-15T15:57:15Z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e14e02-4815-4f0c-a832-316d19403280_Enabled">
    <vt:lpwstr>true</vt:lpwstr>
  </property>
  <property fmtid="{D5CDD505-2E9C-101B-9397-08002B2CF9AE}" pid="3" name="MSIP_Label_65e14e02-4815-4f0c-a832-316d19403280_SetDate">
    <vt:lpwstr>2025-07-28T11:13:20Z</vt:lpwstr>
  </property>
  <property fmtid="{D5CDD505-2E9C-101B-9397-08002B2CF9AE}" pid="4" name="MSIP_Label_65e14e02-4815-4f0c-a832-316d19403280_Method">
    <vt:lpwstr>Privileged</vt:lpwstr>
  </property>
  <property fmtid="{D5CDD505-2E9C-101B-9397-08002B2CF9AE}" pid="5" name="MSIP_Label_65e14e02-4815-4f0c-a832-316d19403280_Name">
    <vt:lpwstr>OFFICIAL</vt:lpwstr>
  </property>
  <property fmtid="{D5CDD505-2E9C-101B-9397-08002B2CF9AE}" pid="6" name="MSIP_Label_65e14e02-4815-4f0c-a832-316d19403280_SiteId">
    <vt:lpwstr>d22c8bbf-f4b5-4785-90f3-7befed7b0563</vt:lpwstr>
  </property>
  <property fmtid="{D5CDD505-2E9C-101B-9397-08002B2CF9AE}" pid="7" name="MSIP_Label_65e14e02-4815-4f0c-a832-316d19403280_ActionId">
    <vt:lpwstr>b9947bca-9036-49af-9cc1-69958116c887</vt:lpwstr>
  </property>
  <property fmtid="{D5CDD505-2E9C-101B-9397-08002B2CF9AE}" pid="8" name="MSIP_Label_65e14e02-4815-4f0c-a832-316d19403280_ContentBits">
    <vt:lpwstr>3</vt:lpwstr>
  </property>
  <property fmtid="{D5CDD505-2E9C-101B-9397-08002B2CF9AE}" pid="9" name="MSIP_Label_65e14e02-4815-4f0c-a832-316d19403280_Tag">
    <vt:lpwstr>10, 0, 1, 1</vt:lpwstr>
  </property>
  <property fmtid="{D5CDD505-2E9C-101B-9397-08002B2CF9AE}" pid="10" name="ClassificationContentMarkingFooterLocations">
    <vt:lpwstr>Office Theme:10</vt:lpwstr>
  </property>
  <property fmtid="{D5CDD505-2E9C-101B-9397-08002B2CF9AE}" pid="11" name="ClassificationContentMarkingFooterText">
    <vt:lpwstr>OFFICIAL</vt:lpwstr>
  </property>
  <property fmtid="{D5CDD505-2E9C-101B-9397-08002B2CF9AE}" pid="12" name="MSIP_Label_ed63e432-7a5b-4534-ada9-2e736aca8ba4_Enabled">
    <vt:lpwstr>true</vt:lpwstr>
  </property>
  <property fmtid="{D5CDD505-2E9C-101B-9397-08002B2CF9AE}" pid="13" name="MSIP_Label_ed63e432-7a5b-4534-ada9-2e736aca8ba4_SetDate">
    <vt:lpwstr>2025-09-05T09:48:17Z</vt:lpwstr>
  </property>
  <property fmtid="{D5CDD505-2E9C-101B-9397-08002B2CF9AE}" pid="14" name="MSIP_Label_ed63e432-7a5b-4534-ada9-2e736aca8ba4_Method">
    <vt:lpwstr>Privileged</vt:lpwstr>
  </property>
  <property fmtid="{D5CDD505-2E9C-101B-9397-08002B2CF9AE}" pid="15" name="MSIP_Label_ed63e432-7a5b-4534-ada9-2e736aca8ba4_Name">
    <vt:lpwstr>Official</vt:lpwstr>
  </property>
  <property fmtid="{D5CDD505-2E9C-101B-9397-08002B2CF9AE}" pid="16" name="MSIP_Label_ed63e432-7a5b-4534-ada9-2e736aca8ba4_SiteId">
    <vt:lpwstr>5eee4d58-f197-4ad7-9e39-ebd0d2463660</vt:lpwstr>
  </property>
  <property fmtid="{D5CDD505-2E9C-101B-9397-08002B2CF9AE}" pid="17" name="MSIP_Label_ed63e432-7a5b-4534-ada9-2e736aca8ba4_ActionId">
    <vt:lpwstr>ee897c90-348f-4be9-b554-ae1d389b1a3c</vt:lpwstr>
  </property>
  <property fmtid="{D5CDD505-2E9C-101B-9397-08002B2CF9AE}" pid="18" name="MSIP_Label_ed63e432-7a5b-4534-ada9-2e736aca8ba4_ContentBits">
    <vt:lpwstr>1</vt:lpwstr>
  </property>
  <property fmtid="{D5CDD505-2E9C-101B-9397-08002B2CF9AE}" pid="19" name="MSIP_Label_ed63e432-7a5b-4534-ada9-2e736aca8ba4_Tag">
    <vt:lpwstr>10, 0, 1, 1</vt:lpwstr>
  </property>
  <property fmtid="{D5CDD505-2E9C-101B-9397-08002B2CF9AE}" pid="20" name="ClassificationContentMarkingHeaderLocations">
    <vt:lpwstr>Office Theme:9</vt:lpwstr>
  </property>
  <property fmtid="{D5CDD505-2E9C-101B-9397-08002B2CF9AE}" pid="21" name="ClassificationContentMarkingHeaderText">
    <vt:lpwstr>Classification : Official</vt:lpwstr>
  </property>
  <property fmtid="{D5CDD505-2E9C-101B-9397-08002B2CF9AE}" pid="22" name="ContentTypeId">
    <vt:lpwstr>0x0101009290AAA161765045A77CD1AF1EAB8DD6</vt:lpwstr>
  </property>
</Properties>
</file>