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diagrams/data3.xml" ContentType="application/vnd.openxmlformats-officedocument.drawingml.diagramData+xml"/>
  <Override PartName="/ppt/slides/slide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presentation.xml" ContentType="application/vnd.openxmlformats-officedocument.presentationml.presentation.main+xml"/>
  <Override PartName="/ppt/diagrams/data2.xml" ContentType="application/vnd.openxmlformats-officedocument.drawingml.diagramData+xml"/>
  <Override PartName="/ppt/diagrams/data1.xml" ContentType="application/vnd.openxmlformats-officedocument.drawingml.diagramData+xml"/>
  <Override PartName="/ppt/diagrams/data4.xml" ContentType="application/vnd.openxmlformats-officedocument.drawingml.diagramData+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layout1.xml" ContentType="application/vnd.openxmlformats-officedocument.drawingml.diagram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diagrams/colors4.xml" ContentType="application/vnd.openxmlformats-officedocument.drawingml.diagramColors+xml"/>
  <Override PartName="/ppt/diagrams/layout4.xml" ContentType="application/vnd.openxmlformats-officedocument.drawingml.diagramLayout+xml"/>
  <Override PartName="/ppt/diagrams/drawing4.xml" ContentType="application/vnd.ms-office.drawingml.diagramDrawing+xml"/>
  <Override PartName="/ppt/theme/theme2.xml" ContentType="application/vnd.openxmlformats-officedocument.theme+xml"/>
  <Override PartName="/ppt/theme/theme3.xml" ContentType="application/vnd.openxmlformats-officedocument.theme+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3.xml" ContentType="application/vnd.openxmlformats-officedocument.drawingml.diagramLayout+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customXml/itemProps1.xml" ContentType="application/vnd.openxmlformats-officedocument.customXmlProperti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31.xml" ContentType="application/vnd.openxmlformats-officedocument.presentationml.tags+xml"/>
  <Override PartName="/ppt/tags/tag30.xml" ContentType="application/vnd.openxmlformats-officedocument.presentationml.tags+xml"/>
  <Override PartName="/ppt/tags/tag42.xml" ContentType="application/vnd.openxmlformats-officedocument.presentationml.tags+xml"/>
  <Override PartName="/ppt/tags/tag41.xml" ContentType="application/vnd.openxmlformats-officedocument.presentationml.tags+xml"/>
  <Override PartName="/ppt/tags/tag43.xml" ContentType="application/vnd.openxmlformats-officedocument.presentationml.tags+xml"/>
  <Override PartName="/ppt/tags/tag40.xml" ContentType="application/vnd.openxmlformats-officedocument.presentationml.tags+xml"/>
  <Override PartName="/ppt/tags/tag38.xml" ContentType="application/vnd.openxmlformats-officedocument.presentationml.tags+xml"/>
  <Override PartName="/ppt/tags/tag62.xml" ContentType="application/vnd.openxmlformats-officedocument.presentationml.tags+xml"/>
  <Override PartName="/ppt/tags/tag3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39.xml" ContentType="application/vnd.openxmlformats-officedocument.presentationml.tags+xml"/>
  <Override PartName="/ppt/tags/tag32.xml" ContentType="application/vnd.openxmlformats-officedocument.presentationml.tags+xml"/>
  <Override PartName="/ppt/tags/tag63.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4.xml" ContentType="application/vnd.openxmlformats-officedocument.presentationml.tags+xml"/>
  <Override PartName="/ppt/tags/tag47.xml" ContentType="application/vnd.openxmlformats-officedocument.presentationml.tags+xml"/>
  <Override PartName="/ppt/tags/tag2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docProps/app.xml" ContentType="application/vnd.openxmlformats-officedocument.extended-properties+xml"/>
  <Override PartName="/docProps/custom.xml" ContentType="application/vnd.openxmlformats-officedocument.custom-propertie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36.xml" ContentType="application/vnd.openxmlformats-officedocument.presentationml.tags+xml"/>
  <Override PartName="/ppt/tags/tag35.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2"/>
  </p:sldMasterIdLst>
  <p:notesMasterIdLst>
    <p:notesMasterId r:id="rId20"/>
  </p:notesMasterIdLst>
  <p:handoutMasterIdLst>
    <p:handoutMasterId r:id="rId21"/>
  </p:handoutMasterIdLst>
  <p:sldIdLst>
    <p:sldId id="256" r:id="rId3"/>
    <p:sldId id="270" r:id="rId4"/>
    <p:sldId id="260" r:id="rId5"/>
    <p:sldId id="261" r:id="rId6"/>
    <p:sldId id="259" r:id="rId7"/>
    <p:sldId id="262" r:id="rId8"/>
    <p:sldId id="257" r:id="rId9"/>
    <p:sldId id="263" r:id="rId10"/>
    <p:sldId id="271" r:id="rId11"/>
    <p:sldId id="274" r:id="rId12"/>
    <p:sldId id="273" r:id="rId13"/>
    <p:sldId id="258" r:id="rId14"/>
    <p:sldId id="265" r:id="rId15"/>
    <p:sldId id="266" r:id="rId16"/>
    <p:sldId id="267" r:id="rId17"/>
    <p:sldId id="268"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74666" autoAdjust="0"/>
  </p:normalViewPr>
  <p:slideViewPr>
    <p:cSldViewPr snapToGrid="0">
      <p:cViewPr varScale="1">
        <p:scale>
          <a:sx n="47" d="100"/>
          <a:sy n="47" d="100"/>
        </p:scale>
        <p:origin x="113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2.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28" Type="http://schemas.openxmlformats.org/officeDocument/2006/relationships/customXml" Target="../customXml/item4.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openxmlformats.org/officeDocument/2006/relationships/customXml" Target="../customXml/item3.xml"/></Relationships>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51E413-C3EE-4454-8846-CBF8CDB036B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F464B6C2-C952-4312-A931-D16CE221C17F}">
      <dgm:prSet/>
      <dgm:spPr/>
      <dgm:t>
        <a:bodyPr/>
        <a:lstStyle/>
        <a:p>
          <a:r>
            <a:rPr lang="en-GB" dirty="0"/>
            <a:t>Why focus on LGBT as an EPS?</a:t>
          </a:r>
          <a:endParaRPr lang="en-US" dirty="0"/>
        </a:p>
      </dgm:t>
    </dgm:pt>
    <dgm:pt modelId="{271B688E-83E8-46D3-99F3-28220F0379EF}" type="parTrans" cxnId="{4CDA7FB3-A85A-4F29-B087-41727A507FD7}">
      <dgm:prSet/>
      <dgm:spPr/>
      <dgm:t>
        <a:bodyPr/>
        <a:lstStyle/>
        <a:p>
          <a:endParaRPr lang="en-US"/>
        </a:p>
      </dgm:t>
    </dgm:pt>
    <dgm:pt modelId="{149FE31E-E4F3-46A9-9FAF-C6D42E8B6F90}" type="sibTrans" cxnId="{4CDA7FB3-A85A-4F29-B087-41727A507FD7}">
      <dgm:prSet/>
      <dgm:spPr/>
      <dgm:t>
        <a:bodyPr/>
        <a:lstStyle/>
        <a:p>
          <a:endParaRPr lang="en-US"/>
        </a:p>
      </dgm:t>
    </dgm:pt>
    <dgm:pt modelId="{73CFE195-4997-4A4D-B3E7-27D7780BF690}">
      <dgm:prSet/>
      <dgm:spPr/>
      <dgm:t>
        <a:bodyPr/>
        <a:lstStyle/>
        <a:p>
          <a:r>
            <a:rPr lang="en-GB" dirty="0"/>
            <a:t>Our LGBT Youth Scotland Charter Journey- what did we do?</a:t>
          </a:r>
          <a:endParaRPr lang="en-US" dirty="0"/>
        </a:p>
      </dgm:t>
    </dgm:pt>
    <dgm:pt modelId="{33519D97-0960-442F-B9D9-48726BBB9C84}" type="parTrans" cxnId="{448DD32F-DC4C-4E2D-955C-BE00CFB2F1E9}">
      <dgm:prSet/>
      <dgm:spPr/>
      <dgm:t>
        <a:bodyPr/>
        <a:lstStyle/>
        <a:p>
          <a:endParaRPr lang="en-US"/>
        </a:p>
      </dgm:t>
    </dgm:pt>
    <dgm:pt modelId="{CB4B7266-A49C-493B-9F3F-3EAFC44155EE}" type="sibTrans" cxnId="{448DD32F-DC4C-4E2D-955C-BE00CFB2F1E9}">
      <dgm:prSet/>
      <dgm:spPr/>
      <dgm:t>
        <a:bodyPr/>
        <a:lstStyle/>
        <a:p>
          <a:endParaRPr lang="en-US"/>
        </a:p>
      </dgm:t>
    </dgm:pt>
    <dgm:pt modelId="{228A0E25-E162-436E-85E2-67F00067E8A8}">
      <dgm:prSet/>
      <dgm:spPr/>
      <dgm:t>
        <a:bodyPr/>
        <a:lstStyle/>
        <a:p>
          <a:r>
            <a:rPr lang="en-GB" dirty="0"/>
            <a:t>What’s next?</a:t>
          </a:r>
          <a:endParaRPr lang="en-US" dirty="0"/>
        </a:p>
      </dgm:t>
    </dgm:pt>
    <dgm:pt modelId="{C9BEE748-7483-47AA-BC8B-FDEA077DD4E2}" type="parTrans" cxnId="{E54DB670-3D36-4CFB-9BA4-FC53BF79D8AD}">
      <dgm:prSet/>
      <dgm:spPr/>
      <dgm:t>
        <a:bodyPr/>
        <a:lstStyle/>
        <a:p>
          <a:endParaRPr lang="en-US"/>
        </a:p>
      </dgm:t>
    </dgm:pt>
    <dgm:pt modelId="{AF666D5C-29F5-4E1E-BE15-57BCDACF5286}" type="sibTrans" cxnId="{E54DB670-3D36-4CFB-9BA4-FC53BF79D8AD}">
      <dgm:prSet/>
      <dgm:spPr/>
      <dgm:t>
        <a:bodyPr/>
        <a:lstStyle/>
        <a:p>
          <a:endParaRPr lang="en-US"/>
        </a:p>
      </dgm:t>
    </dgm:pt>
    <dgm:pt modelId="{848D897B-88B0-4656-9AFF-5D59684C600E}">
      <dgm:prSet/>
      <dgm:spPr/>
      <dgm:t>
        <a:bodyPr/>
        <a:lstStyle/>
        <a:p>
          <a:r>
            <a:rPr lang="en-US" dirty="0"/>
            <a:t>Limitations and Barriers</a:t>
          </a:r>
        </a:p>
      </dgm:t>
    </dgm:pt>
    <dgm:pt modelId="{18403269-B57C-42A9-8403-198036F71258}" type="parTrans" cxnId="{CB4C59D4-FF19-4480-B2EB-0240ECC2F658}">
      <dgm:prSet/>
      <dgm:spPr/>
      <dgm:t>
        <a:bodyPr/>
        <a:lstStyle/>
        <a:p>
          <a:endParaRPr lang="en-GB"/>
        </a:p>
      </dgm:t>
    </dgm:pt>
    <dgm:pt modelId="{29467CD5-DC40-400E-A8CB-0DF636002B48}" type="sibTrans" cxnId="{CB4C59D4-FF19-4480-B2EB-0240ECC2F658}">
      <dgm:prSet/>
      <dgm:spPr/>
      <dgm:t>
        <a:bodyPr/>
        <a:lstStyle/>
        <a:p>
          <a:endParaRPr lang="en-GB"/>
        </a:p>
      </dgm:t>
    </dgm:pt>
    <dgm:pt modelId="{45D1A1F9-42E2-4C36-B731-C8F2304F89E3}">
      <dgm:prSet/>
      <dgm:spPr/>
      <dgm:t>
        <a:bodyPr/>
        <a:lstStyle/>
        <a:p>
          <a:r>
            <a:rPr lang="en-US" dirty="0"/>
            <a:t>Supporting the Trans Community</a:t>
          </a:r>
        </a:p>
      </dgm:t>
    </dgm:pt>
    <dgm:pt modelId="{D014219F-75D7-423A-A52C-854849FEBD02}" type="parTrans" cxnId="{8138BE9D-EFF2-400D-8509-DFC85EB2E53F}">
      <dgm:prSet/>
      <dgm:spPr/>
      <dgm:t>
        <a:bodyPr/>
        <a:lstStyle/>
        <a:p>
          <a:endParaRPr lang="en-GB"/>
        </a:p>
      </dgm:t>
    </dgm:pt>
    <dgm:pt modelId="{4719AE58-0566-4005-8862-71AE0AF27AD8}" type="sibTrans" cxnId="{8138BE9D-EFF2-400D-8509-DFC85EB2E53F}">
      <dgm:prSet/>
      <dgm:spPr/>
      <dgm:t>
        <a:bodyPr/>
        <a:lstStyle/>
        <a:p>
          <a:endParaRPr lang="en-GB"/>
        </a:p>
      </dgm:t>
    </dgm:pt>
    <dgm:pt modelId="{5FBC01E4-20C3-440A-ACB8-64C976234068}" type="pres">
      <dgm:prSet presAssocID="{1A51E413-C3EE-4454-8846-CBF8CDB036BB}" presName="linear" presStyleCnt="0">
        <dgm:presLayoutVars>
          <dgm:animLvl val="lvl"/>
          <dgm:resizeHandles val="exact"/>
        </dgm:presLayoutVars>
      </dgm:prSet>
      <dgm:spPr/>
    </dgm:pt>
    <dgm:pt modelId="{0A811F6A-EC26-4D46-B37C-67105A9D9E18}" type="pres">
      <dgm:prSet presAssocID="{F464B6C2-C952-4312-A931-D16CE221C17F}" presName="parentText" presStyleLbl="node1" presStyleIdx="0" presStyleCnt="5">
        <dgm:presLayoutVars>
          <dgm:chMax val="0"/>
          <dgm:bulletEnabled val="1"/>
        </dgm:presLayoutVars>
      </dgm:prSet>
      <dgm:spPr/>
    </dgm:pt>
    <dgm:pt modelId="{D0697D57-B6D1-4A69-B3E6-75F02F4BF532}" type="pres">
      <dgm:prSet presAssocID="{149FE31E-E4F3-46A9-9FAF-C6D42E8B6F90}" presName="spacer" presStyleCnt="0"/>
      <dgm:spPr/>
    </dgm:pt>
    <dgm:pt modelId="{C7882A16-258A-439A-9392-DE0A8788A16D}" type="pres">
      <dgm:prSet presAssocID="{73CFE195-4997-4A4D-B3E7-27D7780BF690}" presName="parentText" presStyleLbl="node1" presStyleIdx="1" presStyleCnt="5">
        <dgm:presLayoutVars>
          <dgm:chMax val="0"/>
          <dgm:bulletEnabled val="1"/>
        </dgm:presLayoutVars>
      </dgm:prSet>
      <dgm:spPr/>
    </dgm:pt>
    <dgm:pt modelId="{3445CAB6-35E4-41EF-A189-BA9C405A99CF}" type="pres">
      <dgm:prSet presAssocID="{CB4B7266-A49C-493B-9F3F-3EAFC44155EE}" presName="spacer" presStyleCnt="0"/>
      <dgm:spPr/>
    </dgm:pt>
    <dgm:pt modelId="{26A83AEE-A1A0-4B34-B7A4-20890B2D017E}" type="pres">
      <dgm:prSet presAssocID="{848D897B-88B0-4656-9AFF-5D59684C600E}" presName="parentText" presStyleLbl="node1" presStyleIdx="2" presStyleCnt="5">
        <dgm:presLayoutVars>
          <dgm:chMax val="0"/>
          <dgm:bulletEnabled val="1"/>
        </dgm:presLayoutVars>
      </dgm:prSet>
      <dgm:spPr/>
    </dgm:pt>
    <dgm:pt modelId="{619B6481-EAC3-47C5-A81C-210BEE7615E6}" type="pres">
      <dgm:prSet presAssocID="{29467CD5-DC40-400E-A8CB-0DF636002B48}" presName="spacer" presStyleCnt="0"/>
      <dgm:spPr/>
    </dgm:pt>
    <dgm:pt modelId="{8E502436-6A00-4335-BF7B-33A7A9F7643B}" type="pres">
      <dgm:prSet presAssocID="{228A0E25-E162-436E-85E2-67F00067E8A8}" presName="parentText" presStyleLbl="node1" presStyleIdx="3" presStyleCnt="5">
        <dgm:presLayoutVars>
          <dgm:chMax val="0"/>
          <dgm:bulletEnabled val="1"/>
        </dgm:presLayoutVars>
      </dgm:prSet>
      <dgm:spPr/>
    </dgm:pt>
    <dgm:pt modelId="{EA56E340-59FE-45EA-9F33-8EFFBFF9CCF5}" type="pres">
      <dgm:prSet presAssocID="{AF666D5C-29F5-4E1E-BE15-57BCDACF5286}" presName="spacer" presStyleCnt="0"/>
      <dgm:spPr/>
    </dgm:pt>
    <dgm:pt modelId="{C14ABAD0-F09D-42B3-8540-813CAF4D4B4F}" type="pres">
      <dgm:prSet presAssocID="{45D1A1F9-42E2-4C36-B731-C8F2304F89E3}" presName="parentText" presStyleLbl="node1" presStyleIdx="4" presStyleCnt="5">
        <dgm:presLayoutVars>
          <dgm:chMax val="0"/>
          <dgm:bulletEnabled val="1"/>
        </dgm:presLayoutVars>
      </dgm:prSet>
      <dgm:spPr/>
    </dgm:pt>
  </dgm:ptLst>
  <dgm:cxnLst>
    <dgm:cxn modelId="{F1B1E807-AF30-4A0F-BF4A-609E6593FBE7}" type="presOf" srcId="{73CFE195-4997-4A4D-B3E7-27D7780BF690}" destId="{C7882A16-258A-439A-9392-DE0A8788A16D}" srcOrd="0" destOrd="0" presId="urn:microsoft.com/office/officeart/2005/8/layout/vList2"/>
    <dgm:cxn modelId="{448DD32F-DC4C-4E2D-955C-BE00CFB2F1E9}" srcId="{1A51E413-C3EE-4454-8846-CBF8CDB036BB}" destId="{73CFE195-4997-4A4D-B3E7-27D7780BF690}" srcOrd="1" destOrd="0" parTransId="{33519D97-0960-442F-B9D9-48726BBB9C84}" sibTransId="{CB4B7266-A49C-493B-9F3F-3EAFC44155EE}"/>
    <dgm:cxn modelId="{0EB05E43-0F0A-44FD-AD2A-67586B357C41}" type="presOf" srcId="{1A51E413-C3EE-4454-8846-CBF8CDB036BB}" destId="{5FBC01E4-20C3-440A-ACB8-64C976234068}" srcOrd="0" destOrd="0" presId="urn:microsoft.com/office/officeart/2005/8/layout/vList2"/>
    <dgm:cxn modelId="{A3D15550-C13F-4CED-99EC-C39020C28589}" type="presOf" srcId="{228A0E25-E162-436E-85E2-67F00067E8A8}" destId="{8E502436-6A00-4335-BF7B-33A7A9F7643B}" srcOrd="0" destOrd="0" presId="urn:microsoft.com/office/officeart/2005/8/layout/vList2"/>
    <dgm:cxn modelId="{E54DB670-3D36-4CFB-9BA4-FC53BF79D8AD}" srcId="{1A51E413-C3EE-4454-8846-CBF8CDB036BB}" destId="{228A0E25-E162-436E-85E2-67F00067E8A8}" srcOrd="3" destOrd="0" parTransId="{C9BEE748-7483-47AA-BC8B-FDEA077DD4E2}" sibTransId="{AF666D5C-29F5-4E1E-BE15-57BCDACF5286}"/>
    <dgm:cxn modelId="{B392BB97-9FAE-4A6E-A61C-03460C15C383}" type="presOf" srcId="{F464B6C2-C952-4312-A931-D16CE221C17F}" destId="{0A811F6A-EC26-4D46-B37C-67105A9D9E18}" srcOrd="0" destOrd="0" presId="urn:microsoft.com/office/officeart/2005/8/layout/vList2"/>
    <dgm:cxn modelId="{8138BE9D-EFF2-400D-8509-DFC85EB2E53F}" srcId="{1A51E413-C3EE-4454-8846-CBF8CDB036BB}" destId="{45D1A1F9-42E2-4C36-B731-C8F2304F89E3}" srcOrd="4" destOrd="0" parTransId="{D014219F-75D7-423A-A52C-854849FEBD02}" sibTransId="{4719AE58-0566-4005-8862-71AE0AF27AD8}"/>
    <dgm:cxn modelId="{3E80D9A4-03C5-459E-993F-3DAD4D005473}" type="presOf" srcId="{45D1A1F9-42E2-4C36-B731-C8F2304F89E3}" destId="{C14ABAD0-F09D-42B3-8540-813CAF4D4B4F}" srcOrd="0" destOrd="0" presId="urn:microsoft.com/office/officeart/2005/8/layout/vList2"/>
    <dgm:cxn modelId="{4CDA7FB3-A85A-4F29-B087-41727A507FD7}" srcId="{1A51E413-C3EE-4454-8846-CBF8CDB036BB}" destId="{F464B6C2-C952-4312-A931-D16CE221C17F}" srcOrd="0" destOrd="0" parTransId="{271B688E-83E8-46D3-99F3-28220F0379EF}" sibTransId="{149FE31E-E4F3-46A9-9FAF-C6D42E8B6F90}"/>
    <dgm:cxn modelId="{A424C8D1-D0C2-42CF-B921-25158AD9740C}" type="presOf" srcId="{848D897B-88B0-4656-9AFF-5D59684C600E}" destId="{26A83AEE-A1A0-4B34-B7A4-20890B2D017E}" srcOrd="0" destOrd="0" presId="urn:microsoft.com/office/officeart/2005/8/layout/vList2"/>
    <dgm:cxn modelId="{CB4C59D4-FF19-4480-B2EB-0240ECC2F658}" srcId="{1A51E413-C3EE-4454-8846-CBF8CDB036BB}" destId="{848D897B-88B0-4656-9AFF-5D59684C600E}" srcOrd="2" destOrd="0" parTransId="{18403269-B57C-42A9-8403-198036F71258}" sibTransId="{29467CD5-DC40-400E-A8CB-0DF636002B48}"/>
    <dgm:cxn modelId="{70DFF5E9-A28A-4238-8DD4-34F24EF38F37}" type="presParOf" srcId="{5FBC01E4-20C3-440A-ACB8-64C976234068}" destId="{0A811F6A-EC26-4D46-B37C-67105A9D9E18}" srcOrd="0" destOrd="0" presId="urn:microsoft.com/office/officeart/2005/8/layout/vList2"/>
    <dgm:cxn modelId="{A038CDE0-4714-4DEA-999A-A917C41749A6}" type="presParOf" srcId="{5FBC01E4-20C3-440A-ACB8-64C976234068}" destId="{D0697D57-B6D1-4A69-B3E6-75F02F4BF532}" srcOrd="1" destOrd="0" presId="urn:microsoft.com/office/officeart/2005/8/layout/vList2"/>
    <dgm:cxn modelId="{25B13BFE-A666-429B-B43B-74ECC9ADC12D}" type="presParOf" srcId="{5FBC01E4-20C3-440A-ACB8-64C976234068}" destId="{C7882A16-258A-439A-9392-DE0A8788A16D}" srcOrd="2" destOrd="0" presId="urn:microsoft.com/office/officeart/2005/8/layout/vList2"/>
    <dgm:cxn modelId="{D307CDFD-453F-48BC-8C09-2D2C07697FC7}" type="presParOf" srcId="{5FBC01E4-20C3-440A-ACB8-64C976234068}" destId="{3445CAB6-35E4-41EF-A189-BA9C405A99CF}" srcOrd="3" destOrd="0" presId="urn:microsoft.com/office/officeart/2005/8/layout/vList2"/>
    <dgm:cxn modelId="{6322D163-F583-44B4-8AC8-91E6F83A3D78}" type="presParOf" srcId="{5FBC01E4-20C3-440A-ACB8-64C976234068}" destId="{26A83AEE-A1A0-4B34-B7A4-20890B2D017E}" srcOrd="4" destOrd="0" presId="urn:microsoft.com/office/officeart/2005/8/layout/vList2"/>
    <dgm:cxn modelId="{61BC4752-2588-4A7F-ACDC-8456668EFD2E}" type="presParOf" srcId="{5FBC01E4-20C3-440A-ACB8-64C976234068}" destId="{619B6481-EAC3-47C5-A81C-210BEE7615E6}" srcOrd="5" destOrd="0" presId="urn:microsoft.com/office/officeart/2005/8/layout/vList2"/>
    <dgm:cxn modelId="{B2CFEDAC-63F3-4A10-A7B6-52D1AB043298}" type="presParOf" srcId="{5FBC01E4-20C3-440A-ACB8-64C976234068}" destId="{8E502436-6A00-4335-BF7B-33A7A9F7643B}" srcOrd="6" destOrd="0" presId="urn:microsoft.com/office/officeart/2005/8/layout/vList2"/>
    <dgm:cxn modelId="{F15C2163-A847-4716-AD33-AE2B716C734D}" type="presParOf" srcId="{5FBC01E4-20C3-440A-ACB8-64C976234068}" destId="{EA56E340-59FE-45EA-9F33-8EFFBFF9CCF5}" srcOrd="7" destOrd="0" presId="urn:microsoft.com/office/officeart/2005/8/layout/vList2"/>
    <dgm:cxn modelId="{42B59D01-DD3D-4658-ACE7-0E204FE726C4}" type="presParOf" srcId="{5FBC01E4-20C3-440A-ACB8-64C976234068}" destId="{C14ABAD0-F09D-42B3-8540-813CAF4D4B4F}"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BDAF56D-8EDA-46BA-8DD1-2A5D6BA14181}"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DF8EC962-5420-4DDC-94A3-70B35053AC6A}">
      <dgm:prSet/>
      <dgm:spPr/>
      <dgm:t>
        <a:bodyPr/>
        <a:lstStyle/>
        <a:p>
          <a:r>
            <a:rPr lang="en-GB"/>
            <a:t>1.5 You must treat people fairly and be aware of the potential impact that your personal values, biases and beliefs may have on the care, treatment or other services that you provide to service users and carers, and in your interactions with colleagues. </a:t>
          </a:r>
          <a:endParaRPr lang="en-US"/>
        </a:p>
      </dgm:t>
    </dgm:pt>
    <dgm:pt modelId="{C0D540C3-A8A2-4C11-A104-9FFAC17AE899}" type="parTrans" cxnId="{644D58C2-D0BF-4F37-87B6-2E21975E3D21}">
      <dgm:prSet/>
      <dgm:spPr/>
      <dgm:t>
        <a:bodyPr/>
        <a:lstStyle/>
        <a:p>
          <a:endParaRPr lang="en-US"/>
        </a:p>
      </dgm:t>
    </dgm:pt>
    <dgm:pt modelId="{25E2B615-5723-4B9F-A585-793E1BEDB5DF}" type="sibTrans" cxnId="{644D58C2-D0BF-4F37-87B6-2E21975E3D21}">
      <dgm:prSet/>
      <dgm:spPr/>
      <dgm:t>
        <a:bodyPr/>
        <a:lstStyle/>
        <a:p>
          <a:endParaRPr lang="en-US"/>
        </a:p>
      </dgm:t>
    </dgm:pt>
    <dgm:pt modelId="{B37DA6BE-E507-4B89-AAB2-9F03AF8A71A9}">
      <dgm:prSet/>
      <dgm:spPr/>
      <dgm:t>
        <a:bodyPr/>
        <a:lstStyle/>
        <a:p>
          <a:r>
            <a:rPr lang="en-GB" dirty="0"/>
            <a:t>1.6 You must take action to ensure that your personal values, biases and beliefs do not lead you to discriminate against service users, carers or colleagues. Your personal values, biases and beliefs must not detrimentally impact the care, treatment or other services that you provide.</a:t>
          </a:r>
          <a:endParaRPr lang="en-US" dirty="0"/>
        </a:p>
      </dgm:t>
    </dgm:pt>
    <dgm:pt modelId="{D0E566D6-99A9-4699-B4B5-72C527D9F247}" type="parTrans" cxnId="{BC0A3A14-0735-49F9-B911-A22E7F8329A6}">
      <dgm:prSet/>
      <dgm:spPr/>
      <dgm:t>
        <a:bodyPr/>
        <a:lstStyle/>
        <a:p>
          <a:endParaRPr lang="en-US"/>
        </a:p>
      </dgm:t>
    </dgm:pt>
    <dgm:pt modelId="{6B1B4118-3DC8-4DFE-A927-5C7B2D6311E5}" type="sibTrans" cxnId="{BC0A3A14-0735-49F9-B911-A22E7F8329A6}">
      <dgm:prSet/>
      <dgm:spPr/>
      <dgm:t>
        <a:bodyPr/>
        <a:lstStyle/>
        <a:p>
          <a:endParaRPr lang="en-US"/>
        </a:p>
      </dgm:t>
    </dgm:pt>
    <dgm:pt modelId="{4C30614C-41A1-4D43-9250-F4629BE5F6CB}">
      <dgm:prSet/>
      <dgm:spPr/>
      <dgm:t>
        <a:bodyPr/>
        <a:lstStyle/>
        <a:p>
          <a:r>
            <a:rPr lang="en-GB"/>
            <a:t>1.7 You must raise concerns about colleagues if you think that they are treating people unfairly, that their personal values, biases and beliefs have led them to discriminate against service users, carers or colleagues, or if they have detrimentally impacted the care, treatment or other services that they provide. This should be done following the relevant procedures within your practice and should maintain the safety of all involved.</a:t>
          </a:r>
          <a:endParaRPr lang="en-US"/>
        </a:p>
      </dgm:t>
    </dgm:pt>
    <dgm:pt modelId="{E01C8467-E60A-4430-847F-059A3BED2598}" type="parTrans" cxnId="{C7B508C9-0013-432D-8EA5-6B30C7424EF8}">
      <dgm:prSet/>
      <dgm:spPr/>
      <dgm:t>
        <a:bodyPr/>
        <a:lstStyle/>
        <a:p>
          <a:endParaRPr lang="en-US"/>
        </a:p>
      </dgm:t>
    </dgm:pt>
    <dgm:pt modelId="{59087E23-BFCF-4F77-95DE-CF4B62073C5C}" type="sibTrans" cxnId="{C7B508C9-0013-432D-8EA5-6B30C7424EF8}">
      <dgm:prSet/>
      <dgm:spPr/>
      <dgm:t>
        <a:bodyPr/>
        <a:lstStyle/>
        <a:p>
          <a:endParaRPr lang="en-US"/>
        </a:p>
      </dgm:t>
    </dgm:pt>
    <dgm:pt modelId="{8BDA7C94-2FA8-4E74-ABE7-92C29A9CFA18}" type="pres">
      <dgm:prSet presAssocID="{0BDAF56D-8EDA-46BA-8DD1-2A5D6BA14181}" presName="outerComposite" presStyleCnt="0">
        <dgm:presLayoutVars>
          <dgm:chMax val="5"/>
          <dgm:dir/>
          <dgm:resizeHandles val="exact"/>
        </dgm:presLayoutVars>
      </dgm:prSet>
      <dgm:spPr/>
    </dgm:pt>
    <dgm:pt modelId="{E8C31870-870C-4E04-B008-C5BAB0F4222C}" type="pres">
      <dgm:prSet presAssocID="{0BDAF56D-8EDA-46BA-8DD1-2A5D6BA14181}" presName="dummyMaxCanvas" presStyleCnt="0">
        <dgm:presLayoutVars/>
      </dgm:prSet>
      <dgm:spPr/>
    </dgm:pt>
    <dgm:pt modelId="{15DD0FF3-C4E1-45E2-A947-556F40CEFB25}" type="pres">
      <dgm:prSet presAssocID="{0BDAF56D-8EDA-46BA-8DD1-2A5D6BA14181}" presName="ThreeNodes_1" presStyleLbl="node1" presStyleIdx="0" presStyleCnt="3">
        <dgm:presLayoutVars>
          <dgm:bulletEnabled val="1"/>
        </dgm:presLayoutVars>
      </dgm:prSet>
      <dgm:spPr/>
    </dgm:pt>
    <dgm:pt modelId="{1F31550F-9C1A-454F-BEFB-BA90B966888F}" type="pres">
      <dgm:prSet presAssocID="{0BDAF56D-8EDA-46BA-8DD1-2A5D6BA14181}" presName="ThreeNodes_2" presStyleLbl="node1" presStyleIdx="1" presStyleCnt="3">
        <dgm:presLayoutVars>
          <dgm:bulletEnabled val="1"/>
        </dgm:presLayoutVars>
      </dgm:prSet>
      <dgm:spPr/>
    </dgm:pt>
    <dgm:pt modelId="{95479128-8A86-41C9-8F5B-1C51CE1CD12C}" type="pres">
      <dgm:prSet presAssocID="{0BDAF56D-8EDA-46BA-8DD1-2A5D6BA14181}" presName="ThreeNodes_3" presStyleLbl="node1" presStyleIdx="2" presStyleCnt="3">
        <dgm:presLayoutVars>
          <dgm:bulletEnabled val="1"/>
        </dgm:presLayoutVars>
      </dgm:prSet>
      <dgm:spPr/>
    </dgm:pt>
    <dgm:pt modelId="{14414D77-46FA-4A95-A5BB-936FB5416357}" type="pres">
      <dgm:prSet presAssocID="{0BDAF56D-8EDA-46BA-8DD1-2A5D6BA14181}" presName="ThreeConn_1-2" presStyleLbl="fgAccFollowNode1" presStyleIdx="0" presStyleCnt="2">
        <dgm:presLayoutVars>
          <dgm:bulletEnabled val="1"/>
        </dgm:presLayoutVars>
      </dgm:prSet>
      <dgm:spPr/>
    </dgm:pt>
    <dgm:pt modelId="{0293F7BB-4923-410F-B7C6-F5E2168BEF7E}" type="pres">
      <dgm:prSet presAssocID="{0BDAF56D-8EDA-46BA-8DD1-2A5D6BA14181}" presName="ThreeConn_2-3" presStyleLbl="fgAccFollowNode1" presStyleIdx="1" presStyleCnt="2">
        <dgm:presLayoutVars>
          <dgm:bulletEnabled val="1"/>
        </dgm:presLayoutVars>
      </dgm:prSet>
      <dgm:spPr/>
    </dgm:pt>
    <dgm:pt modelId="{65B8F564-E231-479A-8C8D-628617118FCA}" type="pres">
      <dgm:prSet presAssocID="{0BDAF56D-8EDA-46BA-8DD1-2A5D6BA14181}" presName="ThreeNodes_1_text" presStyleLbl="node1" presStyleIdx="2" presStyleCnt="3">
        <dgm:presLayoutVars>
          <dgm:bulletEnabled val="1"/>
        </dgm:presLayoutVars>
      </dgm:prSet>
      <dgm:spPr/>
    </dgm:pt>
    <dgm:pt modelId="{800247A5-5ADC-4CE4-934D-4E8208352FBE}" type="pres">
      <dgm:prSet presAssocID="{0BDAF56D-8EDA-46BA-8DD1-2A5D6BA14181}" presName="ThreeNodes_2_text" presStyleLbl="node1" presStyleIdx="2" presStyleCnt="3">
        <dgm:presLayoutVars>
          <dgm:bulletEnabled val="1"/>
        </dgm:presLayoutVars>
      </dgm:prSet>
      <dgm:spPr/>
    </dgm:pt>
    <dgm:pt modelId="{A8686B75-0343-46A9-952F-26E12B69C8C0}" type="pres">
      <dgm:prSet presAssocID="{0BDAF56D-8EDA-46BA-8DD1-2A5D6BA14181}" presName="ThreeNodes_3_text" presStyleLbl="node1" presStyleIdx="2" presStyleCnt="3">
        <dgm:presLayoutVars>
          <dgm:bulletEnabled val="1"/>
        </dgm:presLayoutVars>
      </dgm:prSet>
      <dgm:spPr/>
    </dgm:pt>
  </dgm:ptLst>
  <dgm:cxnLst>
    <dgm:cxn modelId="{B8F1BC11-500D-478A-BD02-EDE741D85290}" type="presOf" srcId="{DF8EC962-5420-4DDC-94A3-70B35053AC6A}" destId="{15DD0FF3-C4E1-45E2-A947-556F40CEFB25}" srcOrd="0" destOrd="0" presId="urn:microsoft.com/office/officeart/2005/8/layout/vProcess5"/>
    <dgm:cxn modelId="{BC0A3A14-0735-49F9-B911-A22E7F8329A6}" srcId="{0BDAF56D-8EDA-46BA-8DD1-2A5D6BA14181}" destId="{B37DA6BE-E507-4B89-AAB2-9F03AF8A71A9}" srcOrd="1" destOrd="0" parTransId="{D0E566D6-99A9-4699-B4B5-72C527D9F247}" sibTransId="{6B1B4118-3DC8-4DFE-A927-5C7B2D6311E5}"/>
    <dgm:cxn modelId="{11DD4B2A-E08E-4F15-8A33-FD2CFC095590}" type="presOf" srcId="{B37DA6BE-E507-4B89-AAB2-9F03AF8A71A9}" destId="{800247A5-5ADC-4CE4-934D-4E8208352FBE}" srcOrd="1" destOrd="0" presId="urn:microsoft.com/office/officeart/2005/8/layout/vProcess5"/>
    <dgm:cxn modelId="{189CE369-CFBF-482B-BA5A-18D8AEBAA188}" type="presOf" srcId="{0BDAF56D-8EDA-46BA-8DD1-2A5D6BA14181}" destId="{8BDA7C94-2FA8-4E74-ABE7-92C29A9CFA18}" srcOrd="0" destOrd="0" presId="urn:microsoft.com/office/officeart/2005/8/layout/vProcess5"/>
    <dgm:cxn modelId="{C322BC4C-B93E-49A3-A1E0-56CB7C48453C}" type="presOf" srcId="{DF8EC962-5420-4DDC-94A3-70B35053AC6A}" destId="{65B8F564-E231-479A-8C8D-628617118FCA}" srcOrd="1" destOrd="0" presId="urn:microsoft.com/office/officeart/2005/8/layout/vProcess5"/>
    <dgm:cxn modelId="{27B64696-8E3D-471B-B9F9-F396245736C4}" type="presOf" srcId="{4C30614C-41A1-4D43-9250-F4629BE5F6CB}" destId="{A8686B75-0343-46A9-952F-26E12B69C8C0}" srcOrd="1" destOrd="0" presId="urn:microsoft.com/office/officeart/2005/8/layout/vProcess5"/>
    <dgm:cxn modelId="{B1386AA5-B74E-4E1A-8A9A-1E951C62755D}" type="presOf" srcId="{B37DA6BE-E507-4B89-AAB2-9F03AF8A71A9}" destId="{1F31550F-9C1A-454F-BEFB-BA90B966888F}" srcOrd="0" destOrd="0" presId="urn:microsoft.com/office/officeart/2005/8/layout/vProcess5"/>
    <dgm:cxn modelId="{644D58C2-D0BF-4F37-87B6-2E21975E3D21}" srcId="{0BDAF56D-8EDA-46BA-8DD1-2A5D6BA14181}" destId="{DF8EC962-5420-4DDC-94A3-70B35053AC6A}" srcOrd="0" destOrd="0" parTransId="{C0D540C3-A8A2-4C11-A104-9FFAC17AE899}" sibTransId="{25E2B615-5723-4B9F-A585-793E1BEDB5DF}"/>
    <dgm:cxn modelId="{80DC4EC4-EF1F-4CAB-B704-B238ABBB0225}" type="presOf" srcId="{4C30614C-41A1-4D43-9250-F4629BE5F6CB}" destId="{95479128-8A86-41C9-8F5B-1C51CE1CD12C}" srcOrd="0" destOrd="0" presId="urn:microsoft.com/office/officeart/2005/8/layout/vProcess5"/>
    <dgm:cxn modelId="{C7B508C9-0013-432D-8EA5-6B30C7424EF8}" srcId="{0BDAF56D-8EDA-46BA-8DD1-2A5D6BA14181}" destId="{4C30614C-41A1-4D43-9250-F4629BE5F6CB}" srcOrd="2" destOrd="0" parTransId="{E01C8467-E60A-4430-847F-059A3BED2598}" sibTransId="{59087E23-BFCF-4F77-95DE-CF4B62073C5C}"/>
    <dgm:cxn modelId="{AE9B92DF-2D1C-4090-B671-15ED43C1454C}" type="presOf" srcId="{25E2B615-5723-4B9F-A585-793E1BEDB5DF}" destId="{14414D77-46FA-4A95-A5BB-936FB5416357}" srcOrd="0" destOrd="0" presId="urn:microsoft.com/office/officeart/2005/8/layout/vProcess5"/>
    <dgm:cxn modelId="{D9CB82EA-A40F-4A9E-AE67-3A087C85E56E}" type="presOf" srcId="{6B1B4118-3DC8-4DFE-A927-5C7B2D6311E5}" destId="{0293F7BB-4923-410F-B7C6-F5E2168BEF7E}" srcOrd="0" destOrd="0" presId="urn:microsoft.com/office/officeart/2005/8/layout/vProcess5"/>
    <dgm:cxn modelId="{AF2B8360-C265-4A73-8871-1FB7FD2F0187}" type="presParOf" srcId="{8BDA7C94-2FA8-4E74-ABE7-92C29A9CFA18}" destId="{E8C31870-870C-4E04-B008-C5BAB0F4222C}" srcOrd="0" destOrd="0" presId="urn:microsoft.com/office/officeart/2005/8/layout/vProcess5"/>
    <dgm:cxn modelId="{3B426522-DD24-45FE-A894-797AD2A92120}" type="presParOf" srcId="{8BDA7C94-2FA8-4E74-ABE7-92C29A9CFA18}" destId="{15DD0FF3-C4E1-45E2-A947-556F40CEFB25}" srcOrd="1" destOrd="0" presId="urn:microsoft.com/office/officeart/2005/8/layout/vProcess5"/>
    <dgm:cxn modelId="{67647F33-27E5-403A-A0A8-6DFE5BA5204D}" type="presParOf" srcId="{8BDA7C94-2FA8-4E74-ABE7-92C29A9CFA18}" destId="{1F31550F-9C1A-454F-BEFB-BA90B966888F}" srcOrd="2" destOrd="0" presId="urn:microsoft.com/office/officeart/2005/8/layout/vProcess5"/>
    <dgm:cxn modelId="{C7F40FEA-C28A-4714-8352-DF9F8830BF27}" type="presParOf" srcId="{8BDA7C94-2FA8-4E74-ABE7-92C29A9CFA18}" destId="{95479128-8A86-41C9-8F5B-1C51CE1CD12C}" srcOrd="3" destOrd="0" presId="urn:microsoft.com/office/officeart/2005/8/layout/vProcess5"/>
    <dgm:cxn modelId="{D45A4364-08B2-49CF-8F34-17197D506568}" type="presParOf" srcId="{8BDA7C94-2FA8-4E74-ABE7-92C29A9CFA18}" destId="{14414D77-46FA-4A95-A5BB-936FB5416357}" srcOrd="4" destOrd="0" presId="urn:microsoft.com/office/officeart/2005/8/layout/vProcess5"/>
    <dgm:cxn modelId="{AC8B31B7-2FA1-46BE-95D4-D915AF7FA0D3}" type="presParOf" srcId="{8BDA7C94-2FA8-4E74-ABE7-92C29A9CFA18}" destId="{0293F7BB-4923-410F-B7C6-F5E2168BEF7E}" srcOrd="5" destOrd="0" presId="urn:microsoft.com/office/officeart/2005/8/layout/vProcess5"/>
    <dgm:cxn modelId="{B78799ED-7291-4358-A015-CE7A11CE00DE}" type="presParOf" srcId="{8BDA7C94-2FA8-4E74-ABE7-92C29A9CFA18}" destId="{65B8F564-E231-479A-8C8D-628617118FCA}" srcOrd="6" destOrd="0" presId="urn:microsoft.com/office/officeart/2005/8/layout/vProcess5"/>
    <dgm:cxn modelId="{AACC915B-9939-409F-96EC-DE661851A230}" type="presParOf" srcId="{8BDA7C94-2FA8-4E74-ABE7-92C29A9CFA18}" destId="{800247A5-5ADC-4CE4-934D-4E8208352FBE}" srcOrd="7" destOrd="0" presId="urn:microsoft.com/office/officeart/2005/8/layout/vProcess5"/>
    <dgm:cxn modelId="{30665BA1-D09B-40D9-B314-5180E5D37F35}" type="presParOf" srcId="{8BDA7C94-2FA8-4E74-ABE7-92C29A9CFA18}" destId="{A8686B75-0343-46A9-952F-26E12B69C8C0}"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0FF8BB-9482-4ED4-82E2-AF805D2BED1A}"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E853C725-6EC2-4EEB-8728-0E5BF8C71657}">
      <dgm:prSet/>
      <dgm:spPr/>
      <dgm:t>
        <a:bodyPr/>
        <a:lstStyle/>
        <a:p>
          <a:pPr>
            <a:lnSpc>
              <a:spcPct val="100000"/>
            </a:lnSpc>
          </a:pPr>
          <a:r>
            <a:rPr lang="en-GB" dirty="0"/>
            <a:t>3.1 Respect: Members value the dignity and worth of all persons, with sensitivity to the dynamics of perceived authority or influence over persons and peoples and with particular regard to people’s rights.</a:t>
          </a:r>
          <a:endParaRPr lang="en-US" dirty="0"/>
        </a:p>
      </dgm:t>
    </dgm:pt>
    <dgm:pt modelId="{C9C58370-D2E4-4DCF-840B-B29ADC94F539}" type="parTrans" cxnId="{E9C66157-E4B1-44D5-8E18-8D13D9476004}">
      <dgm:prSet/>
      <dgm:spPr/>
      <dgm:t>
        <a:bodyPr/>
        <a:lstStyle/>
        <a:p>
          <a:endParaRPr lang="en-US"/>
        </a:p>
      </dgm:t>
    </dgm:pt>
    <dgm:pt modelId="{BC14DA47-0729-4B3F-9673-5EF63B1ADC64}" type="sibTrans" cxnId="{E9C66157-E4B1-44D5-8E18-8D13D9476004}">
      <dgm:prSet/>
      <dgm:spPr/>
      <dgm:t>
        <a:bodyPr/>
        <a:lstStyle/>
        <a:p>
          <a:endParaRPr lang="en-US"/>
        </a:p>
      </dgm:t>
    </dgm:pt>
    <dgm:pt modelId="{66D4E31C-734A-4C2D-A0F6-60A840CCC70B}">
      <dgm:prSet/>
      <dgm:spPr/>
      <dgm:t>
        <a:bodyPr/>
        <a:lstStyle/>
        <a:p>
          <a:pPr>
            <a:lnSpc>
              <a:spcPct val="100000"/>
            </a:lnSpc>
          </a:pPr>
          <a:r>
            <a:rPr lang="en-GB" dirty="0"/>
            <a:t>3.3 Responsibility: Members value their responsibilities to persons and peoples, to the general public, and to the profession and science of psychology, including the avoidance of harm and the prevention of misuse or abuse of their contribution to society. </a:t>
          </a:r>
          <a:endParaRPr lang="en-US" dirty="0"/>
        </a:p>
      </dgm:t>
    </dgm:pt>
    <dgm:pt modelId="{5EF32517-9F5C-4382-99E3-518FDE5A05D6}" type="parTrans" cxnId="{110E6396-4A07-4DE2-8A30-1DC8A0CAD815}">
      <dgm:prSet/>
      <dgm:spPr/>
      <dgm:t>
        <a:bodyPr/>
        <a:lstStyle/>
        <a:p>
          <a:endParaRPr lang="en-US"/>
        </a:p>
      </dgm:t>
    </dgm:pt>
    <dgm:pt modelId="{9EF49EE2-AA5C-488F-A1F9-E5468B2A3955}" type="sibTrans" cxnId="{110E6396-4A07-4DE2-8A30-1DC8A0CAD815}">
      <dgm:prSet/>
      <dgm:spPr/>
      <dgm:t>
        <a:bodyPr/>
        <a:lstStyle/>
        <a:p>
          <a:endParaRPr lang="en-US"/>
        </a:p>
      </dgm:t>
    </dgm:pt>
    <dgm:pt modelId="{E95C1C26-B218-479E-BA3C-3F9679E61857}">
      <dgm:prSet/>
      <dgm:spPr/>
      <dgm:t>
        <a:bodyPr/>
        <a:lstStyle/>
        <a:p>
          <a:pPr>
            <a:lnSpc>
              <a:spcPct val="100000"/>
            </a:lnSpc>
          </a:pPr>
          <a:r>
            <a:rPr lang="en-GB" dirty="0"/>
            <a:t>3.4 Integrity: Members value honesty, probity, accuracy, clarity and fairness in their interactions with all persons and peoples, and seek to promote integrity in all facets of their scientific and professional endeavours. </a:t>
          </a:r>
          <a:endParaRPr lang="en-US" dirty="0"/>
        </a:p>
      </dgm:t>
    </dgm:pt>
    <dgm:pt modelId="{C4715F64-11AE-4166-98C7-1D0C6E6860D0}" type="parTrans" cxnId="{17826568-CE95-4C55-A893-02CF90259398}">
      <dgm:prSet/>
      <dgm:spPr/>
      <dgm:t>
        <a:bodyPr/>
        <a:lstStyle/>
        <a:p>
          <a:endParaRPr lang="en-US"/>
        </a:p>
      </dgm:t>
    </dgm:pt>
    <dgm:pt modelId="{B65D2914-9D04-4C2F-9EA5-2CE7E029D0C2}" type="sibTrans" cxnId="{17826568-CE95-4C55-A893-02CF90259398}">
      <dgm:prSet/>
      <dgm:spPr/>
      <dgm:t>
        <a:bodyPr/>
        <a:lstStyle/>
        <a:p>
          <a:endParaRPr lang="en-US"/>
        </a:p>
      </dgm:t>
    </dgm:pt>
    <dgm:pt modelId="{E6F7C21C-7097-454D-9EFE-4F22CDCA5698}" type="pres">
      <dgm:prSet presAssocID="{300FF8BB-9482-4ED4-82E2-AF805D2BED1A}" presName="root" presStyleCnt="0">
        <dgm:presLayoutVars>
          <dgm:dir/>
          <dgm:resizeHandles val="exact"/>
        </dgm:presLayoutVars>
      </dgm:prSet>
      <dgm:spPr/>
    </dgm:pt>
    <dgm:pt modelId="{BCE37F3A-2207-48A4-A0C1-D2776F90ADBC}" type="pres">
      <dgm:prSet presAssocID="{E853C725-6EC2-4EEB-8728-0E5BF8C71657}" presName="compNode" presStyleCnt="0"/>
      <dgm:spPr/>
    </dgm:pt>
    <dgm:pt modelId="{C0EF6FEF-2BC2-461F-92BD-0BAE9C59A35C}" type="pres">
      <dgm:prSet presAssocID="{E853C725-6EC2-4EEB-8728-0E5BF8C71657}" presName="bgRect" presStyleLbl="bgShp" presStyleIdx="0" presStyleCnt="3"/>
      <dgm:spPr/>
    </dgm:pt>
    <dgm:pt modelId="{D07696D3-AD2C-40FF-A185-88E0F6F3C12F}" type="pres">
      <dgm:prSet presAssocID="{E853C725-6EC2-4EEB-8728-0E5BF8C7165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nnections"/>
        </a:ext>
      </dgm:extLst>
    </dgm:pt>
    <dgm:pt modelId="{3B095E58-2F7E-4250-83C2-7E5F8BC0BB12}" type="pres">
      <dgm:prSet presAssocID="{E853C725-6EC2-4EEB-8728-0E5BF8C71657}" presName="spaceRect" presStyleCnt="0"/>
      <dgm:spPr/>
    </dgm:pt>
    <dgm:pt modelId="{70294D8E-8166-45F1-A936-C8ACCAD2AABB}" type="pres">
      <dgm:prSet presAssocID="{E853C725-6EC2-4EEB-8728-0E5BF8C71657}" presName="parTx" presStyleLbl="revTx" presStyleIdx="0" presStyleCnt="3">
        <dgm:presLayoutVars>
          <dgm:chMax val="0"/>
          <dgm:chPref val="0"/>
        </dgm:presLayoutVars>
      </dgm:prSet>
      <dgm:spPr/>
    </dgm:pt>
    <dgm:pt modelId="{52915A59-A024-4AB1-920E-6D9627B1E933}" type="pres">
      <dgm:prSet presAssocID="{BC14DA47-0729-4B3F-9673-5EF63B1ADC64}" presName="sibTrans" presStyleCnt="0"/>
      <dgm:spPr/>
    </dgm:pt>
    <dgm:pt modelId="{83010731-11B2-4EEA-9D14-4E71FEA616E0}" type="pres">
      <dgm:prSet presAssocID="{66D4E31C-734A-4C2D-A0F6-60A840CCC70B}" presName="compNode" presStyleCnt="0"/>
      <dgm:spPr/>
    </dgm:pt>
    <dgm:pt modelId="{EB3B3328-CF4B-45AA-AB37-2F071549873F}" type="pres">
      <dgm:prSet presAssocID="{66D4E31C-734A-4C2D-A0F6-60A840CCC70B}" presName="bgRect" presStyleLbl="bgShp" presStyleIdx="1" presStyleCnt="3"/>
      <dgm:spPr/>
    </dgm:pt>
    <dgm:pt modelId="{A61D1D08-E72F-48C0-B948-F8C3F1F38A1A}" type="pres">
      <dgm:prSet presAssocID="{66D4E31C-734A-4C2D-A0F6-60A840CCC70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ecturer"/>
        </a:ext>
      </dgm:extLst>
    </dgm:pt>
    <dgm:pt modelId="{67C9BE6B-4A2F-471B-9C17-871F3FAE52FD}" type="pres">
      <dgm:prSet presAssocID="{66D4E31C-734A-4C2D-A0F6-60A840CCC70B}" presName="spaceRect" presStyleCnt="0"/>
      <dgm:spPr/>
    </dgm:pt>
    <dgm:pt modelId="{4F976EA6-E070-4437-A14E-B6D86778AE98}" type="pres">
      <dgm:prSet presAssocID="{66D4E31C-734A-4C2D-A0F6-60A840CCC70B}" presName="parTx" presStyleLbl="revTx" presStyleIdx="1" presStyleCnt="3">
        <dgm:presLayoutVars>
          <dgm:chMax val="0"/>
          <dgm:chPref val="0"/>
        </dgm:presLayoutVars>
      </dgm:prSet>
      <dgm:spPr/>
    </dgm:pt>
    <dgm:pt modelId="{473B3D3A-96F6-4735-8E76-DCBB8952A58D}" type="pres">
      <dgm:prSet presAssocID="{9EF49EE2-AA5C-488F-A1F9-E5468B2A3955}" presName="sibTrans" presStyleCnt="0"/>
      <dgm:spPr/>
    </dgm:pt>
    <dgm:pt modelId="{614014D7-E5F5-4766-BD37-48558DBE6445}" type="pres">
      <dgm:prSet presAssocID="{E95C1C26-B218-479E-BA3C-3F9679E61857}" presName="compNode" presStyleCnt="0"/>
      <dgm:spPr/>
    </dgm:pt>
    <dgm:pt modelId="{74FD7CB4-ECD2-403C-9B7F-84628B0B67F0}" type="pres">
      <dgm:prSet presAssocID="{E95C1C26-B218-479E-BA3C-3F9679E61857}" presName="bgRect" presStyleLbl="bgShp" presStyleIdx="2" presStyleCnt="3"/>
      <dgm:spPr/>
    </dgm:pt>
    <dgm:pt modelId="{AEE12C6A-04F8-4472-9A21-948EB9C20D43}" type="pres">
      <dgm:prSet presAssocID="{E95C1C26-B218-479E-BA3C-3F9679E6185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w"/>
        </a:ext>
      </dgm:extLst>
    </dgm:pt>
    <dgm:pt modelId="{76FCBDFB-F3D8-4210-9FE7-1D4AE9AF31A4}" type="pres">
      <dgm:prSet presAssocID="{E95C1C26-B218-479E-BA3C-3F9679E61857}" presName="spaceRect" presStyleCnt="0"/>
      <dgm:spPr/>
    </dgm:pt>
    <dgm:pt modelId="{AB6A6AA2-D3A3-4B43-9F2A-5DC8C27F407A}" type="pres">
      <dgm:prSet presAssocID="{E95C1C26-B218-479E-BA3C-3F9679E61857}" presName="parTx" presStyleLbl="revTx" presStyleIdx="2" presStyleCnt="3">
        <dgm:presLayoutVars>
          <dgm:chMax val="0"/>
          <dgm:chPref val="0"/>
        </dgm:presLayoutVars>
      </dgm:prSet>
      <dgm:spPr/>
    </dgm:pt>
  </dgm:ptLst>
  <dgm:cxnLst>
    <dgm:cxn modelId="{055AE847-6C1F-43DD-AA8E-FF343A04096F}" type="presOf" srcId="{E95C1C26-B218-479E-BA3C-3F9679E61857}" destId="{AB6A6AA2-D3A3-4B43-9F2A-5DC8C27F407A}" srcOrd="0" destOrd="0" presId="urn:microsoft.com/office/officeart/2018/2/layout/IconVerticalSolidList"/>
    <dgm:cxn modelId="{17826568-CE95-4C55-A893-02CF90259398}" srcId="{300FF8BB-9482-4ED4-82E2-AF805D2BED1A}" destId="{E95C1C26-B218-479E-BA3C-3F9679E61857}" srcOrd="2" destOrd="0" parTransId="{C4715F64-11AE-4166-98C7-1D0C6E6860D0}" sibTransId="{B65D2914-9D04-4C2F-9EA5-2CE7E029D0C2}"/>
    <dgm:cxn modelId="{D171A268-CE79-432A-BA4B-2C7FF6B4CAEB}" type="presOf" srcId="{E853C725-6EC2-4EEB-8728-0E5BF8C71657}" destId="{70294D8E-8166-45F1-A936-C8ACCAD2AABB}" srcOrd="0" destOrd="0" presId="urn:microsoft.com/office/officeart/2018/2/layout/IconVerticalSolidList"/>
    <dgm:cxn modelId="{E9C66157-E4B1-44D5-8E18-8D13D9476004}" srcId="{300FF8BB-9482-4ED4-82E2-AF805D2BED1A}" destId="{E853C725-6EC2-4EEB-8728-0E5BF8C71657}" srcOrd="0" destOrd="0" parTransId="{C9C58370-D2E4-4DCF-840B-B29ADC94F539}" sibTransId="{BC14DA47-0729-4B3F-9673-5EF63B1ADC64}"/>
    <dgm:cxn modelId="{110E6396-4A07-4DE2-8A30-1DC8A0CAD815}" srcId="{300FF8BB-9482-4ED4-82E2-AF805D2BED1A}" destId="{66D4E31C-734A-4C2D-A0F6-60A840CCC70B}" srcOrd="1" destOrd="0" parTransId="{5EF32517-9F5C-4382-99E3-518FDE5A05D6}" sibTransId="{9EF49EE2-AA5C-488F-A1F9-E5468B2A3955}"/>
    <dgm:cxn modelId="{9D606DCB-1F4B-49EA-88D1-8032FD11105E}" type="presOf" srcId="{66D4E31C-734A-4C2D-A0F6-60A840CCC70B}" destId="{4F976EA6-E070-4437-A14E-B6D86778AE98}" srcOrd="0" destOrd="0" presId="urn:microsoft.com/office/officeart/2018/2/layout/IconVerticalSolidList"/>
    <dgm:cxn modelId="{6ACD6EFF-270C-4A5C-8AFD-B6FDBDF7CE59}" type="presOf" srcId="{300FF8BB-9482-4ED4-82E2-AF805D2BED1A}" destId="{E6F7C21C-7097-454D-9EFE-4F22CDCA5698}" srcOrd="0" destOrd="0" presId="urn:microsoft.com/office/officeart/2018/2/layout/IconVerticalSolidList"/>
    <dgm:cxn modelId="{6E347070-9494-4D4D-BF34-8AEB4EB777BF}" type="presParOf" srcId="{E6F7C21C-7097-454D-9EFE-4F22CDCA5698}" destId="{BCE37F3A-2207-48A4-A0C1-D2776F90ADBC}" srcOrd="0" destOrd="0" presId="urn:microsoft.com/office/officeart/2018/2/layout/IconVerticalSolidList"/>
    <dgm:cxn modelId="{FE5C871E-B41B-45C7-8DC0-6CE832575C7D}" type="presParOf" srcId="{BCE37F3A-2207-48A4-A0C1-D2776F90ADBC}" destId="{C0EF6FEF-2BC2-461F-92BD-0BAE9C59A35C}" srcOrd="0" destOrd="0" presId="urn:microsoft.com/office/officeart/2018/2/layout/IconVerticalSolidList"/>
    <dgm:cxn modelId="{00D18AC4-C1A6-4452-A2AB-106999EBF937}" type="presParOf" srcId="{BCE37F3A-2207-48A4-A0C1-D2776F90ADBC}" destId="{D07696D3-AD2C-40FF-A185-88E0F6F3C12F}" srcOrd="1" destOrd="0" presId="urn:microsoft.com/office/officeart/2018/2/layout/IconVerticalSolidList"/>
    <dgm:cxn modelId="{4FB65F5C-5F97-4976-A22B-8F3DE60226CD}" type="presParOf" srcId="{BCE37F3A-2207-48A4-A0C1-D2776F90ADBC}" destId="{3B095E58-2F7E-4250-83C2-7E5F8BC0BB12}" srcOrd="2" destOrd="0" presId="urn:microsoft.com/office/officeart/2018/2/layout/IconVerticalSolidList"/>
    <dgm:cxn modelId="{10222E0C-4B45-4118-864D-47F5915CC57A}" type="presParOf" srcId="{BCE37F3A-2207-48A4-A0C1-D2776F90ADBC}" destId="{70294D8E-8166-45F1-A936-C8ACCAD2AABB}" srcOrd="3" destOrd="0" presId="urn:microsoft.com/office/officeart/2018/2/layout/IconVerticalSolidList"/>
    <dgm:cxn modelId="{83501099-6561-4677-A628-82677521FB32}" type="presParOf" srcId="{E6F7C21C-7097-454D-9EFE-4F22CDCA5698}" destId="{52915A59-A024-4AB1-920E-6D9627B1E933}" srcOrd="1" destOrd="0" presId="urn:microsoft.com/office/officeart/2018/2/layout/IconVerticalSolidList"/>
    <dgm:cxn modelId="{00520D7A-5E20-4ED0-9039-537D3FA081B6}" type="presParOf" srcId="{E6F7C21C-7097-454D-9EFE-4F22CDCA5698}" destId="{83010731-11B2-4EEA-9D14-4E71FEA616E0}" srcOrd="2" destOrd="0" presId="urn:microsoft.com/office/officeart/2018/2/layout/IconVerticalSolidList"/>
    <dgm:cxn modelId="{63EBAB22-04ED-49AC-B132-87DB6382D79D}" type="presParOf" srcId="{83010731-11B2-4EEA-9D14-4E71FEA616E0}" destId="{EB3B3328-CF4B-45AA-AB37-2F071549873F}" srcOrd="0" destOrd="0" presId="urn:microsoft.com/office/officeart/2018/2/layout/IconVerticalSolidList"/>
    <dgm:cxn modelId="{02CB712C-3163-481B-8FC0-A128B9166E68}" type="presParOf" srcId="{83010731-11B2-4EEA-9D14-4E71FEA616E0}" destId="{A61D1D08-E72F-48C0-B948-F8C3F1F38A1A}" srcOrd="1" destOrd="0" presId="urn:microsoft.com/office/officeart/2018/2/layout/IconVerticalSolidList"/>
    <dgm:cxn modelId="{1B9365AC-D19E-4BA6-AA03-FF92384403EE}" type="presParOf" srcId="{83010731-11B2-4EEA-9D14-4E71FEA616E0}" destId="{67C9BE6B-4A2F-471B-9C17-871F3FAE52FD}" srcOrd="2" destOrd="0" presId="urn:microsoft.com/office/officeart/2018/2/layout/IconVerticalSolidList"/>
    <dgm:cxn modelId="{4E523EE7-9FE0-433B-8E48-B7F16132FAF1}" type="presParOf" srcId="{83010731-11B2-4EEA-9D14-4E71FEA616E0}" destId="{4F976EA6-E070-4437-A14E-B6D86778AE98}" srcOrd="3" destOrd="0" presId="urn:microsoft.com/office/officeart/2018/2/layout/IconVerticalSolidList"/>
    <dgm:cxn modelId="{C885AA10-1517-4117-BD6D-A4756DA714C6}" type="presParOf" srcId="{E6F7C21C-7097-454D-9EFE-4F22CDCA5698}" destId="{473B3D3A-96F6-4735-8E76-DCBB8952A58D}" srcOrd="3" destOrd="0" presId="urn:microsoft.com/office/officeart/2018/2/layout/IconVerticalSolidList"/>
    <dgm:cxn modelId="{A3C090F5-0B9E-4D43-89BE-55C7A166A5F3}" type="presParOf" srcId="{E6F7C21C-7097-454D-9EFE-4F22CDCA5698}" destId="{614014D7-E5F5-4766-BD37-48558DBE6445}" srcOrd="4" destOrd="0" presId="urn:microsoft.com/office/officeart/2018/2/layout/IconVerticalSolidList"/>
    <dgm:cxn modelId="{2D39CD74-1BF6-4FD4-886B-E7D14FC8E3DA}" type="presParOf" srcId="{614014D7-E5F5-4766-BD37-48558DBE6445}" destId="{74FD7CB4-ECD2-403C-9B7F-84628B0B67F0}" srcOrd="0" destOrd="0" presId="urn:microsoft.com/office/officeart/2018/2/layout/IconVerticalSolidList"/>
    <dgm:cxn modelId="{A640FF35-7A61-4933-8D53-6F52C9FE060C}" type="presParOf" srcId="{614014D7-E5F5-4766-BD37-48558DBE6445}" destId="{AEE12C6A-04F8-4472-9A21-948EB9C20D43}" srcOrd="1" destOrd="0" presId="urn:microsoft.com/office/officeart/2018/2/layout/IconVerticalSolidList"/>
    <dgm:cxn modelId="{7370C37A-94FF-49B0-A3F9-0B9B850F4190}" type="presParOf" srcId="{614014D7-E5F5-4766-BD37-48558DBE6445}" destId="{76FCBDFB-F3D8-4210-9FE7-1D4AE9AF31A4}" srcOrd="2" destOrd="0" presId="urn:microsoft.com/office/officeart/2018/2/layout/IconVerticalSolidList"/>
    <dgm:cxn modelId="{B04B2373-3A71-47D3-893B-EA3129B14AA8}" type="presParOf" srcId="{614014D7-E5F5-4766-BD37-48558DBE6445}" destId="{AB6A6AA2-D3A3-4B43-9F2A-5DC8C27F407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718FE5-6FAD-49A6-AA5D-C4DD2DC652DF}" type="doc">
      <dgm:prSet loTypeId="urn:microsoft.com/office/officeart/2005/8/layout/cycle2" loCatId="cycle" qsTypeId="urn:microsoft.com/office/officeart/2005/8/quickstyle/simple4" qsCatId="simple" csTypeId="urn:microsoft.com/office/officeart/2005/8/colors/colorful1" csCatId="colorful" phldr="1"/>
      <dgm:spPr/>
      <dgm:t>
        <a:bodyPr/>
        <a:lstStyle/>
        <a:p>
          <a:endParaRPr lang="en-GB"/>
        </a:p>
      </dgm:t>
    </dgm:pt>
    <dgm:pt modelId="{798B12BF-190F-4195-8052-DFA2A7CE436D}">
      <dgm:prSet phldrT="[Text]"/>
      <dgm:spPr/>
      <dgm:t>
        <a:bodyPr/>
        <a:lstStyle/>
        <a:p>
          <a:r>
            <a:rPr lang="en-GB" dirty="0"/>
            <a:t>Leadership</a:t>
          </a:r>
        </a:p>
      </dgm:t>
    </dgm:pt>
    <dgm:pt modelId="{04371472-C0CD-449B-BA8C-9DEC62566EF4}" type="parTrans" cxnId="{DE3F40FE-F37B-43B3-BEE6-B7086AA8EA1E}">
      <dgm:prSet/>
      <dgm:spPr/>
      <dgm:t>
        <a:bodyPr/>
        <a:lstStyle/>
        <a:p>
          <a:endParaRPr lang="en-GB"/>
        </a:p>
      </dgm:t>
    </dgm:pt>
    <dgm:pt modelId="{E59F91A0-55F4-4105-9282-B05F3FA1D068}" type="sibTrans" cxnId="{DE3F40FE-F37B-43B3-BEE6-B7086AA8EA1E}">
      <dgm:prSet/>
      <dgm:spPr/>
      <dgm:t>
        <a:bodyPr/>
        <a:lstStyle/>
        <a:p>
          <a:endParaRPr lang="en-GB"/>
        </a:p>
      </dgm:t>
    </dgm:pt>
    <dgm:pt modelId="{F77E65F5-2472-4591-A3F6-4D6B7E8C10D2}">
      <dgm:prSet phldrT="[Text]"/>
      <dgm:spPr/>
      <dgm:t>
        <a:bodyPr/>
        <a:lstStyle/>
        <a:p>
          <a:r>
            <a:rPr lang="en-GB" dirty="0"/>
            <a:t>Training</a:t>
          </a:r>
        </a:p>
      </dgm:t>
    </dgm:pt>
    <dgm:pt modelId="{6A0DA032-6644-4257-9C4A-045C37E602B2}" type="parTrans" cxnId="{04B54E6B-BBCD-4AAC-9602-96CAEB6D3241}">
      <dgm:prSet/>
      <dgm:spPr/>
      <dgm:t>
        <a:bodyPr/>
        <a:lstStyle/>
        <a:p>
          <a:endParaRPr lang="en-GB"/>
        </a:p>
      </dgm:t>
    </dgm:pt>
    <dgm:pt modelId="{A67E2E1D-3449-4C2B-9191-3B260934386F}" type="sibTrans" cxnId="{04B54E6B-BBCD-4AAC-9602-96CAEB6D3241}">
      <dgm:prSet/>
      <dgm:spPr/>
      <dgm:t>
        <a:bodyPr/>
        <a:lstStyle/>
        <a:p>
          <a:endParaRPr lang="en-GB"/>
        </a:p>
      </dgm:t>
    </dgm:pt>
    <dgm:pt modelId="{835170FA-6A2A-485D-84EB-FF0A9D0BB51A}">
      <dgm:prSet phldrT="[Text]"/>
      <dgm:spPr/>
      <dgm:t>
        <a:bodyPr/>
        <a:lstStyle/>
        <a:p>
          <a:r>
            <a:rPr lang="en-GB" dirty="0"/>
            <a:t>Policy</a:t>
          </a:r>
        </a:p>
      </dgm:t>
    </dgm:pt>
    <dgm:pt modelId="{43C23AB4-268A-4D97-9626-32411602DDA2}" type="parTrans" cxnId="{2E115A65-F16D-4F53-BA25-29C1CFCE8CE9}">
      <dgm:prSet/>
      <dgm:spPr/>
      <dgm:t>
        <a:bodyPr/>
        <a:lstStyle/>
        <a:p>
          <a:endParaRPr lang="en-GB"/>
        </a:p>
      </dgm:t>
    </dgm:pt>
    <dgm:pt modelId="{A7BCAA06-D5EE-47F1-9390-15E716446BAA}" type="sibTrans" cxnId="{2E115A65-F16D-4F53-BA25-29C1CFCE8CE9}">
      <dgm:prSet/>
      <dgm:spPr/>
      <dgm:t>
        <a:bodyPr/>
        <a:lstStyle/>
        <a:p>
          <a:endParaRPr lang="en-GB"/>
        </a:p>
      </dgm:t>
    </dgm:pt>
    <dgm:pt modelId="{809B417C-DDA6-4979-A3D9-584C9D0AA826}">
      <dgm:prSet phldrT="[Text]"/>
      <dgm:spPr/>
      <dgm:t>
        <a:bodyPr/>
        <a:lstStyle/>
        <a:p>
          <a:r>
            <a:rPr lang="en-GB" dirty="0"/>
            <a:t>Visibility</a:t>
          </a:r>
        </a:p>
      </dgm:t>
    </dgm:pt>
    <dgm:pt modelId="{2EAD5BD7-768F-40BE-9151-0A40510DE528}" type="parTrans" cxnId="{4D816179-1188-47F5-AFDB-F90166EB61E2}">
      <dgm:prSet/>
      <dgm:spPr/>
      <dgm:t>
        <a:bodyPr/>
        <a:lstStyle/>
        <a:p>
          <a:endParaRPr lang="en-GB"/>
        </a:p>
      </dgm:t>
    </dgm:pt>
    <dgm:pt modelId="{2A367483-4B62-4DAA-A402-3628F65558E7}" type="sibTrans" cxnId="{4D816179-1188-47F5-AFDB-F90166EB61E2}">
      <dgm:prSet/>
      <dgm:spPr/>
      <dgm:t>
        <a:bodyPr/>
        <a:lstStyle/>
        <a:p>
          <a:endParaRPr lang="en-GB"/>
        </a:p>
      </dgm:t>
    </dgm:pt>
    <dgm:pt modelId="{4BD25026-1ADA-4CC3-8B1B-709B5AD3EA62}">
      <dgm:prSet phldrT="[Text]"/>
      <dgm:spPr/>
      <dgm:t>
        <a:bodyPr/>
        <a:lstStyle/>
        <a:p>
          <a:r>
            <a:rPr lang="en-GB" dirty="0"/>
            <a:t>Monitoring and Evaluation</a:t>
          </a:r>
        </a:p>
      </dgm:t>
    </dgm:pt>
    <dgm:pt modelId="{EB7AAD3B-486A-494D-9771-71ABC3385275}" type="parTrans" cxnId="{5E082F2E-5A3D-4223-8384-B0952032346F}">
      <dgm:prSet/>
      <dgm:spPr/>
      <dgm:t>
        <a:bodyPr/>
        <a:lstStyle/>
        <a:p>
          <a:endParaRPr lang="en-GB"/>
        </a:p>
      </dgm:t>
    </dgm:pt>
    <dgm:pt modelId="{71FB4276-C4C7-4590-9735-372F7981966A}" type="sibTrans" cxnId="{5E082F2E-5A3D-4223-8384-B0952032346F}">
      <dgm:prSet/>
      <dgm:spPr/>
      <dgm:t>
        <a:bodyPr/>
        <a:lstStyle/>
        <a:p>
          <a:endParaRPr lang="en-GB"/>
        </a:p>
      </dgm:t>
    </dgm:pt>
    <dgm:pt modelId="{5DF3190C-EC73-486B-910D-1705A36D8ECB}">
      <dgm:prSet phldrT="[Text]"/>
      <dgm:spPr/>
      <dgm:t>
        <a:bodyPr/>
        <a:lstStyle/>
        <a:p>
          <a:r>
            <a:rPr lang="en-GB" dirty="0"/>
            <a:t>Practice</a:t>
          </a:r>
        </a:p>
      </dgm:t>
    </dgm:pt>
    <dgm:pt modelId="{95F1638D-AFC1-4441-A2E8-BD32AF6DB390}" type="parTrans" cxnId="{9FA5866A-B761-4D95-93CD-FD5F3F785D8A}">
      <dgm:prSet/>
      <dgm:spPr/>
      <dgm:t>
        <a:bodyPr/>
        <a:lstStyle/>
        <a:p>
          <a:endParaRPr lang="en-GB"/>
        </a:p>
      </dgm:t>
    </dgm:pt>
    <dgm:pt modelId="{55ED5C5C-4D48-4DED-A534-4D1DD187D552}" type="sibTrans" cxnId="{9FA5866A-B761-4D95-93CD-FD5F3F785D8A}">
      <dgm:prSet/>
      <dgm:spPr/>
      <dgm:t>
        <a:bodyPr/>
        <a:lstStyle/>
        <a:p>
          <a:endParaRPr lang="en-GB"/>
        </a:p>
      </dgm:t>
    </dgm:pt>
    <dgm:pt modelId="{D314F45A-6769-40F6-A9CC-EC707D65206D}" type="pres">
      <dgm:prSet presAssocID="{EF718FE5-6FAD-49A6-AA5D-C4DD2DC652DF}" presName="cycle" presStyleCnt="0">
        <dgm:presLayoutVars>
          <dgm:dir/>
          <dgm:resizeHandles val="exact"/>
        </dgm:presLayoutVars>
      </dgm:prSet>
      <dgm:spPr/>
    </dgm:pt>
    <dgm:pt modelId="{FAEA8C6F-58CC-4BD6-8E23-F8858E596B25}" type="pres">
      <dgm:prSet presAssocID="{798B12BF-190F-4195-8052-DFA2A7CE436D}" presName="node" presStyleLbl="node1" presStyleIdx="0" presStyleCnt="6">
        <dgm:presLayoutVars>
          <dgm:bulletEnabled val="1"/>
        </dgm:presLayoutVars>
      </dgm:prSet>
      <dgm:spPr/>
    </dgm:pt>
    <dgm:pt modelId="{FE399BB1-3B81-497F-8DA1-BDCA794A2FCF}" type="pres">
      <dgm:prSet presAssocID="{E59F91A0-55F4-4105-9282-B05F3FA1D068}" presName="sibTrans" presStyleLbl="sibTrans2D1" presStyleIdx="0" presStyleCnt="6"/>
      <dgm:spPr/>
    </dgm:pt>
    <dgm:pt modelId="{6783622A-2F97-4BB3-BADA-A8FBEBA8ADCF}" type="pres">
      <dgm:prSet presAssocID="{E59F91A0-55F4-4105-9282-B05F3FA1D068}" presName="connectorText" presStyleLbl="sibTrans2D1" presStyleIdx="0" presStyleCnt="6"/>
      <dgm:spPr/>
    </dgm:pt>
    <dgm:pt modelId="{ABC7D0F7-5847-4EAA-8AC8-CDD8E78C5AF6}" type="pres">
      <dgm:prSet presAssocID="{F77E65F5-2472-4591-A3F6-4D6B7E8C10D2}" presName="node" presStyleLbl="node1" presStyleIdx="1" presStyleCnt="6">
        <dgm:presLayoutVars>
          <dgm:bulletEnabled val="1"/>
        </dgm:presLayoutVars>
      </dgm:prSet>
      <dgm:spPr/>
    </dgm:pt>
    <dgm:pt modelId="{1FD6E4C8-FE80-493B-9CB8-10679F2AD994}" type="pres">
      <dgm:prSet presAssocID="{A67E2E1D-3449-4C2B-9191-3B260934386F}" presName="sibTrans" presStyleLbl="sibTrans2D1" presStyleIdx="1" presStyleCnt="6"/>
      <dgm:spPr/>
    </dgm:pt>
    <dgm:pt modelId="{3CD0FA12-8B59-4BEA-B364-BA83793EECEF}" type="pres">
      <dgm:prSet presAssocID="{A67E2E1D-3449-4C2B-9191-3B260934386F}" presName="connectorText" presStyleLbl="sibTrans2D1" presStyleIdx="1" presStyleCnt="6"/>
      <dgm:spPr/>
    </dgm:pt>
    <dgm:pt modelId="{2972E343-F3EF-44FE-8C83-B1B8A2030F8E}" type="pres">
      <dgm:prSet presAssocID="{835170FA-6A2A-485D-84EB-FF0A9D0BB51A}" presName="node" presStyleLbl="node1" presStyleIdx="2" presStyleCnt="6">
        <dgm:presLayoutVars>
          <dgm:bulletEnabled val="1"/>
        </dgm:presLayoutVars>
      </dgm:prSet>
      <dgm:spPr/>
    </dgm:pt>
    <dgm:pt modelId="{25E82D2A-3CAA-45BA-B6C1-B2E72E9BAA2F}" type="pres">
      <dgm:prSet presAssocID="{A7BCAA06-D5EE-47F1-9390-15E716446BAA}" presName="sibTrans" presStyleLbl="sibTrans2D1" presStyleIdx="2" presStyleCnt="6"/>
      <dgm:spPr/>
    </dgm:pt>
    <dgm:pt modelId="{3435662E-2286-4E0A-BAD2-F5FAA3782567}" type="pres">
      <dgm:prSet presAssocID="{A7BCAA06-D5EE-47F1-9390-15E716446BAA}" presName="connectorText" presStyleLbl="sibTrans2D1" presStyleIdx="2" presStyleCnt="6"/>
      <dgm:spPr/>
    </dgm:pt>
    <dgm:pt modelId="{DBA04693-5ADB-4135-968D-39EDE4F87094}" type="pres">
      <dgm:prSet presAssocID="{5DF3190C-EC73-486B-910D-1705A36D8ECB}" presName="node" presStyleLbl="node1" presStyleIdx="3" presStyleCnt="6">
        <dgm:presLayoutVars>
          <dgm:bulletEnabled val="1"/>
        </dgm:presLayoutVars>
      </dgm:prSet>
      <dgm:spPr/>
    </dgm:pt>
    <dgm:pt modelId="{CB18BB93-D538-4045-A214-70751AE2BE26}" type="pres">
      <dgm:prSet presAssocID="{55ED5C5C-4D48-4DED-A534-4D1DD187D552}" presName="sibTrans" presStyleLbl="sibTrans2D1" presStyleIdx="3" presStyleCnt="6"/>
      <dgm:spPr/>
    </dgm:pt>
    <dgm:pt modelId="{C2BCFFD5-F2B7-44FB-A9FF-861FEA6F873A}" type="pres">
      <dgm:prSet presAssocID="{55ED5C5C-4D48-4DED-A534-4D1DD187D552}" presName="connectorText" presStyleLbl="sibTrans2D1" presStyleIdx="3" presStyleCnt="6"/>
      <dgm:spPr/>
    </dgm:pt>
    <dgm:pt modelId="{00587231-1BDE-43BA-A1C4-CF7B043FBF91}" type="pres">
      <dgm:prSet presAssocID="{809B417C-DDA6-4979-A3D9-584C9D0AA826}" presName="node" presStyleLbl="node1" presStyleIdx="4" presStyleCnt="6" custRadScaleRad="100587" custRadScaleInc="1037">
        <dgm:presLayoutVars>
          <dgm:bulletEnabled val="1"/>
        </dgm:presLayoutVars>
      </dgm:prSet>
      <dgm:spPr/>
    </dgm:pt>
    <dgm:pt modelId="{F27106CF-60EF-4561-A516-A5D49FFB6215}" type="pres">
      <dgm:prSet presAssocID="{2A367483-4B62-4DAA-A402-3628F65558E7}" presName="sibTrans" presStyleLbl="sibTrans2D1" presStyleIdx="4" presStyleCnt="6"/>
      <dgm:spPr/>
    </dgm:pt>
    <dgm:pt modelId="{3F58A89A-FFEA-44D3-B63E-92A2E9714E5F}" type="pres">
      <dgm:prSet presAssocID="{2A367483-4B62-4DAA-A402-3628F65558E7}" presName="connectorText" presStyleLbl="sibTrans2D1" presStyleIdx="4" presStyleCnt="6"/>
      <dgm:spPr/>
    </dgm:pt>
    <dgm:pt modelId="{2402BA7F-72FA-4EA4-905E-39C07B6058AE}" type="pres">
      <dgm:prSet presAssocID="{4BD25026-1ADA-4CC3-8B1B-709B5AD3EA62}" presName="node" presStyleLbl="node1" presStyleIdx="5" presStyleCnt="6">
        <dgm:presLayoutVars>
          <dgm:bulletEnabled val="1"/>
        </dgm:presLayoutVars>
      </dgm:prSet>
      <dgm:spPr/>
    </dgm:pt>
    <dgm:pt modelId="{971A0F85-873F-4FB8-BA66-409B047053BB}" type="pres">
      <dgm:prSet presAssocID="{71FB4276-C4C7-4590-9735-372F7981966A}" presName="sibTrans" presStyleLbl="sibTrans2D1" presStyleIdx="5" presStyleCnt="6"/>
      <dgm:spPr/>
    </dgm:pt>
    <dgm:pt modelId="{76C3C02A-6D4D-4574-84DA-CD9E9FC40E0A}" type="pres">
      <dgm:prSet presAssocID="{71FB4276-C4C7-4590-9735-372F7981966A}" presName="connectorText" presStyleLbl="sibTrans2D1" presStyleIdx="5" presStyleCnt="6"/>
      <dgm:spPr/>
    </dgm:pt>
  </dgm:ptLst>
  <dgm:cxnLst>
    <dgm:cxn modelId="{F71A5516-718B-4218-8245-6690467103E9}" type="presOf" srcId="{55ED5C5C-4D48-4DED-A534-4D1DD187D552}" destId="{CB18BB93-D538-4045-A214-70751AE2BE26}" srcOrd="0" destOrd="0" presId="urn:microsoft.com/office/officeart/2005/8/layout/cycle2"/>
    <dgm:cxn modelId="{90459B1A-6B15-4F7E-9116-CACEBDB8915F}" type="presOf" srcId="{55ED5C5C-4D48-4DED-A534-4D1DD187D552}" destId="{C2BCFFD5-F2B7-44FB-A9FF-861FEA6F873A}" srcOrd="1" destOrd="0" presId="urn:microsoft.com/office/officeart/2005/8/layout/cycle2"/>
    <dgm:cxn modelId="{4833F71F-DBEB-4E50-93DB-DD37881DF5DF}" type="presOf" srcId="{A67E2E1D-3449-4C2B-9191-3B260934386F}" destId="{3CD0FA12-8B59-4BEA-B364-BA83793EECEF}" srcOrd="1" destOrd="0" presId="urn:microsoft.com/office/officeart/2005/8/layout/cycle2"/>
    <dgm:cxn modelId="{5E082F2E-5A3D-4223-8384-B0952032346F}" srcId="{EF718FE5-6FAD-49A6-AA5D-C4DD2DC652DF}" destId="{4BD25026-1ADA-4CC3-8B1B-709B5AD3EA62}" srcOrd="5" destOrd="0" parTransId="{EB7AAD3B-486A-494D-9771-71ABC3385275}" sibTransId="{71FB4276-C4C7-4590-9735-372F7981966A}"/>
    <dgm:cxn modelId="{2E115A65-F16D-4F53-BA25-29C1CFCE8CE9}" srcId="{EF718FE5-6FAD-49A6-AA5D-C4DD2DC652DF}" destId="{835170FA-6A2A-485D-84EB-FF0A9D0BB51A}" srcOrd="2" destOrd="0" parTransId="{43C23AB4-268A-4D97-9626-32411602DDA2}" sibTransId="{A7BCAA06-D5EE-47F1-9390-15E716446BAA}"/>
    <dgm:cxn modelId="{BBE9E467-B55A-4B41-9AC0-720113943877}" type="presOf" srcId="{E59F91A0-55F4-4105-9282-B05F3FA1D068}" destId="{FE399BB1-3B81-497F-8DA1-BDCA794A2FCF}" srcOrd="0" destOrd="0" presId="urn:microsoft.com/office/officeart/2005/8/layout/cycle2"/>
    <dgm:cxn modelId="{9FA5866A-B761-4D95-93CD-FD5F3F785D8A}" srcId="{EF718FE5-6FAD-49A6-AA5D-C4DD2DC652DF}" destId="{5DF3190C-EC73-486B-910D-1705A36D8ECB}" srcOrd="3" destOrd="0" parTransId="{95F1638D-AFC1-4441-A2E8-BD32AF6DB390}" sibTransId="{55ED5C5C-4D48-4DED-A534-4D1DD187D552}"/>
    <dgm:cxn modelId="{93E1196B-6710-4F79-B7CB-0135171E36E8}" type="presOf" srcId="{A7BCAA06-D5EE-47F1-9390-15E716446BAA}" destId="{25E82D2A-3CAA-45BA-B6C1-B2E72E9BAA2F}" srcOrd="0" destOrd="0" presId="urn:microsoft.com/office/officeart/2005/8/layout/cycle2"/>
    <dgm:cxn modelId="{04B54E6B-BBCD-4AAC-9602-96CAEB6D3241}" srcId="{EF718FE5-6FAD-49A6-AA5D-C4DD2DC652DF}" destId="{F77E65F5-2472-4591-A3F6-4D6B7E8C10D2}" srcOrd="1" destOrd="0" parTransId="{6A0DA032-6644-4257-9C4A-045C37E602B2}" sibTransId="{A67E2E1D-3449-4C2B-9191-3B260934386F}"/>
    <dgm:cxn modelId="{3D7F2D4C-A0F5-4B4C-AED6-5AEAF518AAA2}" type="presOf" srcId="{71FB4276-C4C7-4590-9735-372F7981966A}" destId="{971A0F85-873F-4FB8-BA66-409B047053BB}" srcOrd="0" destOrd="0" presId="urn:microsoft.com/office/officeart/2005/8/layout/cycle2"/>
    <dgm:cxn modelId="{953E596D-DDE8-4BB2-83C0-318CFFF40C18}" type="presOf" srcId="{F77E65F5-2472-4591-A3F6-4D6B7E8C10D2}" destId="{ABC7D0F7-5847-4EAA-8AC8-CDD8E78C5AF6}" srcOrd="0" destOrd="0" presId="urn:microsoft.com/office/officeart/2005/8/layout/cycle2"/>
    <dgm:cxn modelId="{B48D1C70-BD34-429F-8BC3-532C6114662A}" type="presOf" srcId="{2A367483-4B62-4DAA-A402-3628F65558E7}" destId="{F27106CF-60EF-4561-A516-A5D49FFB6215}" srcOrd="0" destOrd="0" presId="urn:microsoft.com/office/officeart/2005/8/layout/cycle2"/>
    <dgm:cxn modelId="{9836EF70-0558-4C8B-A4DB-0057AAC18DDC}" type="presOf" srcId="{809B417C-DDA6-4979-A3D9-584C9D0AA826}" destId="{00587231-1BDE-43BA-A1C4-CF7B043FBF91}" srcOrd="0" destOrd="0" presId="urn:microsoft.com/office/officeart/2005/8/layout/cycle2"/>
    <dgm:cxn modelId="{744C0572-D461-47C9-9418-33888A0DF1CC}" type="presOf" srcId="{EF718FE5-6FAD-49A6-AA5D-C4DD2DC652DF}" destId="{D314F45A-6769-40F6-A9CC-EC707D65206D}" srcOrd="0" destOrd="0" presId="urn:microsoft.com/office/officeart/2005/8/layout/cycle2"/>
    <dgm:cxn modelId="{93409C54-0474-4CAC-89BC-9CB85DC2A0CD}" type="presOf" srcId="{E59F91A0-55F4-4105-9282-B05F3FA1D068}" destId="{6783622A-2F97-4BB3-BADA-A8FBEBA8ADCF}" srcOrd="1" destOrd="0" presId="urn:microsoft.com/office/officeart/2005/8/layout/cycle2"/>
    <dgm:cxn modelId="{4D816179-1188-47F5-AFDB-F90166EB61E2}" srcId="{EF718FE5-6FAD-49A6-AA5D-C4DD2DC652DF}" destId="{809B417C-DDA6-4979-A3D9-584C9D0AA826}" srcOrd="4" destOrd="0" parTransId="{2EAD5BD7-768F-40BE-9151-0A40510DE528}" sibTransId="{2A367483-4B62-4DAA-A402-3628F65558E7}"/>
    <dgm:cxn modelId="{37AD1F9B-78B1-40E6-B917-CEA046F87F27}" type="presOf" srcId="{71FB4276-C4C7-4590-9735-372F7981966A}" destId="{76C3C02A-6D4D-4574-84DA-CD9E9FC40E0A}" srcOrd="1" destOrd="0" presId="urn:microsoft.com/office/officeart/2005/8/layout/cycle2"/>
    <dgm:cxn modelId="{A73FEEAA-E4A6-4C82-BD18-E66A91115C7D}" type="presOf" srcId="{835170FA-6A2A-485D-84EB-FF0A9D0BB51A}" destId="{2972E343-F3EF-44FE-8C83-B1B8A2030F8E}" srcOrd="0" destOrd="0" presId="urn:microsoft.com/office/officeart/2005/8/layout/cycle2"/>
    <dgm:cxn modelId="{5EDB10B6-656C-44B1-9C27-F3F0B1FB7D9D}" type="presOf" srcId="{A67E2E1D-3449-4C2B-9191-3B260934386F}" destId="{1FD6E4C8-FE80-493B-9CB8-10679F2AD994}" srcOrd="0" destOrd="0" presId="urn:microsoft.com/office/officeart/2005/8/layout/cycle2"/>
    <dgm:cxn modelId="{2BF0C8BF-B4AA-432A-BF75-F97F873AEA1A}" type="presOf" srcId="{4BD25026-1ADA-4CC3-8B1B-709B5AD3EA62}" destId="{2402BA7F-72FA-4EA4-905E-39C07B6058AE}" srcOrd="0" destOrd="0" presId="urn:microsoft.com/office/officeart/2005/8/layout/cycle2"/>
    <dgm:cxn modelId="{CA109DCC-87BF-4E13-B70F-7969223E2A0F}" type="presOf" srcId="{A7BCAA06-D5EE-47F1-9390-15E716446BAA}" destId="{3435662E-2286-4E0A-BAD2-F5FAA3782567}" srcOrd="1" destOrd="0" presId="urn:microsoft.com/office/officeart/2005/8/layout/cycle2"/>
    <dgm:cxn modelId="{1959B3E7-5A6E-4EB0-A52B-D6B031FFF7B9}" type="presOf" srcId="{2A367483-4B62-4DAA-A402-3628F65558E7}" destId="{3F58A89A-FFEA-44D3-B63E-92A2E9714E5F}" srcOrd="1" destOrd="0" presId="urn:microsoft.com/office/officeart/2005/8/layout/cycle2"/>
    <dgm:cxn modelId="{620270EC-CB67-4E10-8D4E-27985B8C3776}" type="presOf" srcId="{5DF3190C-EC73-486B-910D-1705A36D8ECB}" destId="{DBA04693-5ADB-4135-968D-39EDE4F87094}" srcOrd="0" destOrd="0" presId="urn:microsoft.com/office/officeart/2005/8/layout/cycle2"/>
    <dgm:cxn modelId="{B949A2FD-6D1A-4D40-AD2C-F88E7DC7AF2B}" type="presOf" srcId="{798B12BF-190F-4195-8052-DFA2A7CE436D}" destId="{FAEA8C6F-58CC-4BD6-8E23-F8858E596B25}" srcOrd="0" destOrd="0" presId="urn:microsoft.com/office/officeart/2005/8/layout/cycle2"/>
    <dgm:cxn modelId="{DE3F40FE-F37B-43B3-BEE6-B7086AA8EA1E}" srcId="{EF718FE5-6FAD-49A6-AA5D-C4DD2DC652DF}" destId="{798B12BF-190F-4195-8052-DFA2A7CE436D}" srcOrd="0" destOrd="0" parTransId="{04371472-C0CD-449B-BA8C-9DEC62566EF4}" sibTransId="{E59F91A0-55F4-4105-9282-B05F3FA1D068}"/>
    <dgm:cxn modelId="{C2870089-5D80-44B8-ACEA-010F71D7D61C}" type="presParOf" srcId="{D314F45A-6769-40F6-A9CC-EC707D65206D}" destId="{FAEA8C6F-58CC-4BD6-8E23-F8858E596B25}" srcOrd="0" destOrd="0" presId="urn:microsoft.com/office/officeart/2005/8/layout/cycle2"/>
    <dgm:cxn modelId="{1D7B6C7C-239F-40C8-BCA7-5813974A1865}" type="presParOf" srcId="{D314F45A-6769-40F6-A9CC-EC707D65206D}" destId="{FE399BB1-3B81-497F-8DA1-BDCA794A2FCF}" srcOrd="1" destOrd="0" presId="urn:microsoft.com/office/officeart/2005/8/layout/cycle2"/>
    <dgm:cxn modelId="{2572B833-BEC8-4707-9B94-ABCD6309A512}" type="presParOf" srcId="{FE399BB1-3B81-497F-8DA1-BDCA794A2FCF}" destId="{6783622A-2F97-4BB3-BADA-A8FBEBA8ADCF}" srcOrd="0" destOrd="0" presId="urn:microsoft.com/office/officeart/2005/8/layout/cycle2"/>
    <dgm:cxn modelId="{624B3627-E051-43C0-B644-460A3F88126C}" type="presParOf" srcId="{D314F45A-6769-40F6-A9CC-EC707D65206D}" destId="{ABC7D0F7-5847-4EAA-8AC8-CDD8E78C5AF6}" srcOrd="2" destOrd="0" presId="urn:microsoft.com/office/officeart/2005/8/layout/cycle2"/>
    <dgm:cxn modelId="{F11E0E5D-D6FB-477A-8D42-EF990D3C14FA}" type="presParOf" srcId="{D314F45A-6769-40F6-A9CC-EC707D65206D}" destId="{1FD6E4C8-FE80-493B-9CB8-10679F2AD994}" srcOrd="3" destOrd="0" presId="urn:microsoft.com/office/officeart/2005/8/layout/cycle2"/>
    <dgm:cxn modelId="{8458989F-0A14-46F7-8577-91ED04E14E4F}" type="presParOf" srcId="{1FD6E4C8-FE80-493B-9CB8-10679F2AD994}" destId="{3CD0FA12-8B59-4BEA-B364-BA83793EECEF}" srcOrd="0" destOrd="0" presId="urn:microsoft.com/office/officeart/2005/8/layout/cycle2"/>
    <dgm:cxn modelId="{34B98477-5E68-405A-AE62-D2E598F044B1}" type="presParOf" srcId="{D314F45A-6769-40F6-A9CC-EC707D65206D}" destId="{2972E343-F3EF-44FE-8C83-B1B8A2030F8E}" srcOrd="4" destOrd="0" presId="urn:microsoft.com/office/officeart/2005/8/layout/cycle2"/>
    <dgm:cxn modelId="{41F0F238-3AE7-4CB2-AAB9-8AC19FFC817E}" type="presParOf" srcId="{D314F45A-6769-40F6-A9CC-EC707D65206D}" destId="{25E82D2A-3CAA-45BA-B6C1-B2E72E9BAA2F}" srcOrd="5" destOrd="0" presId="urn:microsoft.com/office/officeart/2005/8/layout/cycle2"/>
    <dgm:cxn modelId="{CBF0FB09-EFC2-44C0-912F-E50993DC3447}" type="presParOf" srcId="{25E82D2A-3CAA-45BA-B6C1-B2E72E9BAA2F}" destId="{3435662E-2286-4E0A-BAD2-F5FAA3782567}" srcOrd="0" destOrd="0" presId="urn:microsoft.com/office/officeart/2005/8/layout/cycle2"/>
    <dgm:cxn modelId="{4F981FC1-C0B9-407D-AC72-A6DBAD0ADC26}" type="presParOf" srcId="{D314F45A-6769-40F6-A9CC-EC707D65206D}" destId="{DBA04693-5ADB-4135-968D-39EDE4F87094}" srcOrd="6" destOrd="0" presId="urn:microsoft.com/office/officeart/2005/8/layout/cycle2"/>
    <dgm:cxn modelId="{86FEFA2B-3588-42E6-91AE-CC28C624D4A9}" type="presParOf" srcId="{D314F45A-6769-40F6-A9CC-EC707D65206D}" destId="{CB18BB93-D538-4045-A214-70751AE2BE26}" srcOrd="7" destOrd="0" presId="urn:microsoft.com/office/officeart/2005/8/layout/cycle2"/>
    <dgm:cxn modelId="{525AFADA-5BF7-4E09-8FA3-BAC3B1715C27}" type="presParOf" srcId="{CB18BB93-D538-4045-A214-70751AE2BE26}" destId="{C2BCFFD5-F2B7-44FB-A9FF-861FEA6F873A}" srcOrd="0" destOrd="0" presId="urn:microsoft.com/office/officeart/2005/8/layout/cycle2"/>
    <dgm:cxn modelId="{E441716E-DAC5-4204-A115-F84896268F5C}" type="presParOf" srcId="{D314F45A-6769-40F6-A9CC-EC707D65206D}" destId="{00587231-1BDE-43BA-A1C4-CF7B043FBF91}" srcOrd="8" destOrd="0" presId="urn:microsoft.com/office/officeart/2005/8/layout/cycle2"/>
    <dgm:cxn modelId="{FBFA6A6B-2964-40E0-A1B7-D059F92221CB}" type="presParOf" srcId="{D314F45A-6769-40F6-A9CC-EC707D65206D}" destId="{F27106CF-60EF-4561-A516-A5D49FFB6215}" srcOrd="9" destOrd="0" presId="urn:microsoft.com/office/officeart/2005/8/layout/cycle2"/>
    <dgm:cxn modelId="{510D5ACF-C133-434E-B725-FD4B42B34760}" type="presParOf" srcId="{F27106CF-60EF-4561-A516-A5D49FFB6215}" destId="{3F58A89A-FFEA-44D3-B63E-92A2E9714E5F}" srcOrd="0" destOrd="0" presId="urn:microsoft.com/office/officeart/2005/8/layout/cycle2"/>
    <dgm:cxn modelId="{26277824-F977-41DE-97DE-67B400254931}" type="presParOf" srcId="{D314F45A-6769-40F6-A9CC-EC707D65206D}" destId="{2402BA7F-72FA-4EA4-905E-39C07B6058AE}" srcOrd="10" destOrd="0" presId="urn:microsoft.com/office/officeart/2005/8/layout/cycle2"/>
    <dgm:cxn modelId="{2336B769-A9D3-42B4-9ED7-7D1F38249E76}" type="presParOf" srcId="{D314F45A-6769-40F6-A9CC-EC707D65206D}" destId="{971A0F85-873F-4FB8-BA66-409B047053BB}" srcOrd="11" destOrd="0" presId="urn:microsoft.com/office/officeart/2005/8/layout/cycle2"/>
    <dgm:cxn modelId="{903DF39E-0346-4664-819A-C04565162B72}" type="presParOf" srcId="{971A0F85-873F-4FB8-BA66-409B047053BB}" destId="{76C3C02A-6D4D-4574-84DA-CD9E9FC40E0A}"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11F6A-EC26-4D46-B37C-67105A9D9E18}">
      <dsp:nvSpPr>
        <dsp:cNvPr id="0" name=""/>
        <dsp:cNvSpPr/>
      </dsp:nvSpPr>
      <dsp:spPr>
        <a:xfrm>
          <a:off x="0" y="20531"/>
          <a:ext cx="4865901" cy="675327"/>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Why focus on LGBT as an EPS?</a:t>
          </a:r>
          <a:endParaRPr lang="en-US" sz="1700" kern="1200" dirty="0"/>
        </a:p>
      </dsp:txBody>
      <dsp:txXfrm>
        <a:off x="32967" y="53498"/>
        <a:ext cx="4799967" cy="609393"/>
      </dsp:txXfrm>
    </dsp:sp>
    <dsp:sp modelId="{C7882A16-258A-439A-9392-DE0A8788A16D}">
      <dsp:nvSpPr>
        <dsp:cNvPr id="0" name=""/>
        <dsp:cNvSpPr/>
      </dsp:nvSpPr>
      <dsp:spPr>
        <a:xfrm>
          <a:off x="0" y="744819"/>
          <a:ext cx="4865901" cy="675327"/>
        </a:xfrm>
        <a:prstGeom prst="roundRect">
          <a:avLst/>
        </a:prstGeom>
        <a:gradFill rotWithShape="0">
          <a:gsLst>
            <a:gs pos="0">
              <a:schemeClr val="accent5">
                <a:hueOff val="2278582"/>
                <a:satOff val="-1026"/>
                <a:lumOff val="-1274"/>
                <a:alphaOff val="0"/>
                <a:satMod val="103000"/>
                <a:lumMod val="102000"/>
                <a:tint val="94000"/>
              </a:schemeClr>
            </a:gs>
            <a:gs pos="50000">
              <a:schemeClr val="accent5">
                <a:hueOff val="2278582"/>
                <a:satOff val="-1026"/>
                <a:lumOff val="-1274"/>
                <a:alphaOff val="0"/>
                <a:satMod val="110000"/>
                <a:lumMod val="100000"/>
                <a:shade val="100000"/>
              </a:schemeClr>
            </a:gs>
            <a:gs pos="100000">
              <a:schemeClr val="accent5">
                <a:hueOff val="2278582"/>
                <a:satOff val="-1026"/>
                <a:lumOff val="-127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Our LGBT Youth Scotland Charter Journey- what did we do?</a:t>
          </a:r>
          <a:endParaRPr lang="en-US" sz="1700" kern="1200" dirty="0"/>
        </a:p>
      </dsp:txBody>
      <dsp:txXfrm>
        <a:off x="32967" y="777786"/>
        <a:ext cx="4799967" cy="609393"/>
      </dsp:txXfrm>
    </dsp:sp>
    <dsp:sp modelId="{26A83AEE-A1A0-4B34-B7A4-20890B2D017E}">
      <dsp:nvSpPr>
        <dsp:cNvPr id="0" name=""/>
        <dsp:cNvSpPr/>
      </dsp:nvSpPr>
      <dsp:spPr>
        <a:xfrm>
          <a:off x="0" y="1469107"/>
          <a:ext cx="4865901" cy="675327"/>
        </a:xfrm>
        <a:prstGeom prst="roundRect">
          <a:avLst/>
        </a:prstGeom>
        <a:gradFill rotWithShape="0">
          <a:gsLst>
            <a:gs pos="0">
              <a:schemeClr val="accent5">
                <a:hueOff val="4557164"/>
                <a:satOff val="-2052"/>
                <a:lumOff val="-2548"/>
                <a:alphaOff val="0"/>
                <a:satMod val="103000"/>
                <a:lumMod val="102000"/>
                <a:tint val="94000"/>
              </a:schemeClr>
            </a:gs>
            <a:gs pos="50000">
              <a:schemeClr val="accent5">
                <a:hueOff val="4557164"/>
                <a:satOff val="-2052"/>
                <a:lumOff val="-2548"/>
                <a:alphaOff val="0"/>
                <a:satMod val="110000"/>
                <a:lumMod val="100000"/>
                <a:shade val="100000"/>
              </a:schemeClr>
            </a:gs>
            <a:gs pos="100000">
              <a:schemeClr val="accent5">
                <a:hueOff val="4557164"/>
                <a:satOff val="-2052"/>
                <a:lumOff val="-254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Limitations and Barriers</a:t>
          </a:r>
        </a:p>
      </dsp:txBody>
      <dsp:txXfrm>
        <a:off x="32967" y="1502074"/>
        <a:ext cx="4799967" cy="609393"/>
      </dsp:txXfrm>
    </dsp:sp>
    <dsp:sp modelId="{8E502436-6A00-4335-BF7B-33A7A9F7643B}">
      <dsp:nvSpPr>
        <dsp:cNvPr id="0" name=""/>
        <dsp:cNvSpPr/>
      </dsp:nvSpPr>
      <dsp:spPr>
        <a:xfrm>
          <a:off x="0" y="2193394"/>
          <a:ext cx="4865901" cy="675327"/>
        </a:xfrm>
        <a:prstGeom prst="roundRect">
          <a:avLst/>
        </a:prstGeom>
        <a:gradFill rotWithShape="0">
          <a:gsLst>
            <a:gs pos="0">
              <a:schemeClr val="accent5">
                <a:hueOff val="6835746"/>
                <a:satOff val="-3078"/>
                <a:lumOff val="-3823"/>
                <a:alphaOff val="0"/>
                <a:satMod val="103000"/>
                <a:lumMod val="102000"/>
                <a:tint val="94000"/>
              </a:schemeClr>
            </a:gs>
            <a:gs pos="50000">
              <a:schemeClr val="accent5">
                <a:hueOff val="6835746"/>
                <a:satOff val="-3078"/>
                <a:lumOff val="-3823"/>
                <a:alphaOff val="0"/>
                <a:satMod val="110000"/>
                <a:lumMod val="100000"/>
                <a:shade val="100000"/>
              </a:schemeClr>
            </a:gs>
            <a:gs pos="100000">
              <a:schemeClr val="accent5">
                <a:hueOff val="6835746"/>
                <a:satOff val="-3078"/>
                <a:lumOff val="-382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What’s next?</a:t>
          </a:r>
          <a:endParaRPr lang="en-US" sz="1700" kern="1200" dirty="0"/>
        </a:p>
      </dsp:txBody>
      <dsp:txXfrm>
        <a:off x="32967" y="2226361"/>
        <a:ext cx="4799967" cy="609393"/>
      </dsp:txXfrm>
    </dsp:sp>
    <dsp:sp modelId="{C14ABAD0-F09D-42B3-8540-813CAF4D4B4F}">
      <dsp:nvSpPr>
        <dsp:cNvPr id="0" name=""/>
        <dsp:cNvSpPr/>
      </dsp:nvSpPr>
      <dsp:spPr>
        <a:xfrm>
          <a:off x="0" y="2917682"/>
          <a:ext cx="4865901" cy="675327"/>
        </a:xfrm>
        <a:prstGeom prst="roundRect">
          <a:avLst/>
        </a:prstGeom>
        <a:gradFill rotWithShape="0">
          <a:gsLst>
            <a:gs pos="0">
              <a:schemeClr val="accent5">
                <a:hueOff val="9114327"/>
                <a:satOff val="-4104"/>
                <a:lumOff val="-5097"/>
                <a:alphaOff val="0"/>
                <a:satMod val="103000"/>
                <a:lumMod val="102000"/>
                <a:tint val="94000"/>
              </a:schemeClr>
            </a:gs>
            <a:gs pos="50000">
              <a:schemeClr val="accent5">
                <a:hueOff val="9114327"/>
                <a:satOff val="-4104"/>
                <a:lumOff val="-5097"/>
                <a:alphaOff val="0"/>
                <a:satMod val="110000"/>
                <a:lumMod val="100000"/>
                <a:shade val="100000"/>
              </a:schemeClr>
            </a:gs>
            <a:gs pos="100000">
              <a:schemeClr val="accent5">
                <a:hueOff val="9114327"/>
                <a:satOff val="-4104"/>
                <a:lumOff val="-509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Supporting the Trans Community</a:t>
          </a:r>
        </a:p>
      </dsp:txBody>
      <dsp:txXfrm>
        <a:off x="32967" y="2950649"/>
        <a:ext cx="4799967" cy="6093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D0FF3-C4E1-45E2-A947-556F40CEFB25}">
      <dsp:nvSpPr>
        <dsp:cNvPr id="0" name=""/>
        <dsp:cNvSpPr/>
      </dsp:nvSpPr>
      <dsp:spPr>
        <a:xfrm>
          <a:off x="0" y="0"/>
          <a:ext cx="6579901" cy="156029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1.5 You must treat people fairly and be aware of the potential impact that your personal values, biases and beliefs may have on the care, treatment or other services that you provide to service users and carers, and in your interactions with colleagues. </a:t>
          </a:r>
          <a:endParaRPr lang="en-US" sz="1200" kern="1200"/>
        </a:p>
      </dsp:txBody>
      <dsp:txXfrm>
        <a:off x="45700" y="45700"/>
        <a:ext cx="4896217" cy="1468897"/>
      </dsp:txXfrm>
    </dsp:sp>
    <dsp:sp modelId="{1F31550F-9C1A-454F-BEFB-BA90B966888F}">
      <dsp:nvSpPr>
        <dsp:cNvPr id="0" name=""/>
        <dsp:cNvSpPr/>
      </dsp:nvSpPr>
      <dsp:spPr>
        <a:xfrm>
          <a:off x="580579" y="1820347"/>
          <a:ext cx="6579901" cy="1560297"/>
        </a:xfrm>
        <a:prstGeom prst="roundRect">
          <a:avLst>
            <a:gd name="adj" fmla="val 10000"/>
          </a:avLst>
        </a:prstGeom>
        <a:solidFill>
          <a:schemeClr val="accent5">
            <a:hueOff val="4557164"/>
            <a:satOff val="-2052"/>
            <a:lumOff val="-25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t>1.6 You must take action to ensure that your personal values, biases and beliefs do not lead you to discriminate against service users, carers or colleagues. Your personal values, biases and beliefs must not detrimentally impact the care, treatment or other services that you provide.</a:t>
          </a:r>
          <a:endParaRPr lang="en-US" sz="1200" kern="1200" dirty="0"/>
        </a:p>
      </dsp:txBody>
      <dsp:txXfrm>
        <a:off x="626279" y="1866047"/>
        <a:ext cx="4893728" cy="1468897"/>
      </dsp:txXfrm>
    </dsp:sp>
    <dsp:sp modelId="{95479128-8A86-41C9-8F5B-1C51CE1CD12C}">
      <dsp:nvSpPr>
        <dsp:cNvPr id="0" name=""/>
        <dsp:cNvSpPr/>
      </dsp:nvSpPr>
      <dsp:spPr>
        <a:xfrm>
          <a:off x="1161158" y="3640694"/>
          <a:ext cx="6579901" cy="1560297"/>
        </a:xfrm>
        <a:prstGeom prst="roundRect">
          <a:avLst>
            <a:gd name="adj" fmla="val 10000"/>
          </a:avLst>
        </a:prstGeom>
        <a:solidFill>
          <a:schemeClr val="accent5">
            <a:hueOff val="9114327"/>
            <a:satOff val="-4104"/>
            <a:lumOff val="-50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1.7 You must raise concerns about colleagues if you think that they are treating people unfairly, that their personal values, biases and beliefs have led them to discriminate against service users, carers or colleagues, or if they have detrimentally impacted the care, treatment or other services that they provide. This should be done following the relevant procedures within your practice and should maintain the safety of all involved.</a:t>
          </a:r>
          <a:endParaRPr lang="en-US" sz="1200" kern="1200"/>
        </a:p>
      </dsp:txBody>
      <dsp:txXfrm>
        <a:off x="1206858" y="3686394"/>
        <a:ext cx="4893728" cy="1468897"/>
      </dsp:txXfrm>
    </dsp:sp>
    <dsp:sp modelId="{14414D77-46FA-4A95-A5BB-936FB5416357}">
      <dsp:nvSpPr>
        <dsp:cNvPr id="0" name=""/>
        <dsp:cNvSpPr/>
      </dsp:nvSpPr>
      <dsp:spPr>
        <a:xfrm>
          <a:off x="5565707" y="1183225"/>
          <a:ext cx="1014193" cy="1014193"/>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793900" y="1183225"/>
        <a:ext cx="557807" cy="763180"/>
      </dsp:txXfrm>
    </dsp:sp>
    <dsp:sp modelId="{0293F7BB-4923-410F-B7C6-F5E2168BEF7E}">
      <dsp:nvSpPr>
        <dsp:cNvPr id="0" name=""/>
        <dsp:cNvSpPr/>
      </dsp:nvSpPr>
      <dsp:spPr>
        <a:xfrm>
          <a:off x="6146287" y="2993170"/>
          <a:ext cx="1014193" cy="1014193"/>
        </a:xfrm>
        <a:prstGeom prst="downArrow">
          <a:avLst>
            <a:gd name="adj1" fmla="val 55000"/>
            <a:gd name="adj2" fmla="val 45000"/>
          </a:avLst>
        </a:prstGeom>
        <a:solidFill>
          <a:schemeClr val="accent5">
            <a:tint val="40000"/>
            <a:alpha val="90000"/>
            <a:hueOff val="8905181"/>
            <a:satOff val="-8244"/>
            <a:lumOff val="-118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74480" y="2993170"/>
        <a:ext cx="557807" cy="7631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EF6FEF-2BC2-461F-92BD-0BAE9C59A35C}">
      <dsp:nvSpPr>
        <dsp:cNvPr id="0" name=""/>
        <dsp:cNvSpPr/>
      </dsp:nvSpPr>
      <dsp:spPr>
        <a:xfrm>
          <a:off x="0" y="573"/>
          <a:ext cx="10908416" cy="1342388"/>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7696D3-AD2C-40FF-A185-88E0F6F3C12F}">
      <dsp:nvSpPr>
        <dsp:cNvPr id="0" name=""/>
        <dsp:cNvSpPr/>
      </dsp:nvSpPr>
      <dsp:spPr>
        <a:xfrm>
          <a:off x="406072" y="302611"/>
          <a:ext cx="738313" cy="7383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94D8E-8166-45F1-A936-C8ACCAD2AABB}">
      <dsp:nvSpPr>
        <dsp:cNvPr id="0" name=""/>
        <dsp:cNvSpPr/>
      </dsp:nvSpPr>
      <dsp:spPr>
        <a:xfrm>
          <a:off x="1550458" y="573"/>
          <a:ext cx="9357958" cy="1342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069" tIns="142069" rIns="142069" bIns="142069" numCol="1" spcCol="1270" anchor="ctr" anchorCtr="0">
          <a:noAutofit/>
        </a:bodyPr>
        <a:lstStyle/>
        <a:p>
          <a:pPr marL="0" lvl="0" indent="0" algn="l" defTabSz="755650">
            <a:lnSpc>
              <a:spcPct val="100000"/>
            </a:lnSpc>
            <a:spcBef>
              <a:spcPct val="0"/>
            </a:spcBef>
            <a:spcAft>
              <a:spcPct val="35000"/>
            </a:spcAft>
            <a:buNone/>
          </a:pPr>
          <a:r>
            <a:rPr lang="en-GB" sz="1700" kern="1200" dirty="0"/>
            <a:t>3.1 Respect: Members value the dignity and worth of all persons, with sensitivity to the dynamics of perceived authority or influence over persons and peoples and with particular regard to people’s rights.</a:t>
          </a:r>
          <a:endParaRPr lang="en-US" sz="1700" kern="1200" dirty="0"/>
        </a:p>
      </dsp:txBody>
      <dsp:txXfrm>
        <a:off x="1550458" y="573"/>
        <a:ext cx="9357958" cy="1342388"/>
      </dsp:txXfrm>
    </dsp:sp>
    <dsp:sp modelId="{EB3B3328-CF4B-45AA-AB37-2F071549873F}">
      <dsp:nvSpPr>
        <dsp:cNvPr id="0" name=""/>
        <dsp:cNvSpPr/>
      </dsp:nvSpPr>
      <dsp:spPr>
        <a:xfrm>
          <a:off x="0" y="1678559"/>
          <a:ext cx="10908416" cy="1342388"/>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1D1D08-E72F-48C0-B948-F8C3F1F38A1A}">
      <dsp:nvSpPr>
        <dsp:cNvPr id="0" name=""/>
        <dsp:cNvSpPr/>
      </dsp:nvSpPr>
      <dsp:spPr>
        <a:xfrm>
          <a:off x="406072" y="1980596"/>
          <a:ext cx="738313" cy="7383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976EA6-E070-4437-A14E-B6D86778AE98}">
      <dsp:nvSpPr>
        <dsp:cNvPr id="0" name=""/>
        <dsp:cNvSpPr/>
      </dsp:nvSpPr>
      <dsp:spPr>
        <a:xfrm>
          <a:off x="1550458" y="1678559"/>
          <a:ext cx="9357958" cy="1342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069" tIns="142069" rIns="142069" bIns="142069" numCol="1" spcCol="1270" anchor="ctr" anchorCtr="0">
          <a:noAutofit/>
        </a:bodyPr>
        <a:lstStyle/>
        <a:p>
          <a:pPr marL="0" lvl="0" indent="0" algn="l" defTabSz="755650">
            <a:lnSpc>
              <a:spcPct val="100000"/>
            </a:lnSpc>
            <a:spcBef>
              <a:spcPct val="0"/>
            </a:spcBef>
            <a:spcAft>
              <a:spcPct val="35000"/>
            </a:spcAft>
            <a:buNone/>
          </a:pPr>
          <a:r>
            <a:rPr lang="en-GB" sz="1700" kern="1200" dirty="0"/>
            <a:t>3.3 Responsibility: Members value their responsibilities to persons and peoples, to the general public, and to the profession and science of psychology, including the avoidance of harm and the prevention of misuse or abuse of their contribution to society. </a:t>
          </a:r>
          <a:endParaRPr lang="en-US" sz="1700" kern="1200" dirty="0"/>
        </a:p>
      </dsp:txBody>
      <dsp:txXfrm>
        <a:off x="1550458" y="1678559"/>
        <a:ext cx="9357958" cy="1342388"/>
      </dsp:txXfrm>
    </dsp:sp>
    <dsp:sp modelId="{74FD7CB4-ECD2-403C-9B7F-84628B0B67F0}">
      <dsp:nvSpPr>
        <dsp:cNvPr id="0" name=""/>
        <dsp:cNvSpPr/>
      </dsp:nvSpPr>
      <dsp:spPr>
        <a:xfrm>
          <a:off x="0" y="3356544"/>
          <a:ext cx="10908416" cy="1342388"/>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E12C6A-04F8-4472-9A21-948EB9C20D43}">
      <dsp:nvSpPr>
        <dsp:cNvPr id="0" name=""/>
        <dsp:cNvSpPr/>
      </dsp:nvSpPr>
      <dsp:spPr>
        <a:xfrm>
          <a:off x="406072" y="3658582"/>
          <a:ext cx="738313" cy="7383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6A6AA2-D3A3-4B43-9F2A-5DC8C27F407A}">
      <dsp:nvSpPr>
        <dsp:cNvPr id="0" name=""/>
        <dsp:cNvSpPr/>
      </dsp:nvSpPr>
      <dsp:spPr>
        <a:xfrm>
          <a:off x="1550458" y="3356544"/>
          <a:ext cx="9357958" cy="1342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069" tIns="142069" rIns="142069" bIns="142069" numCol="1" spcCol="1270" anchor="ctr" anchorCtr="0">
          <a:noAutofit/>
        </a:bodyPr>
        <a:lstStyle/>
        <a:p>
          <a:pPr marL="0" lvl="0" indent="0" algn="l" defTabSz="755650">
            <a:lnSpc>
              <a:spcPct val="100000"/>
            </a:lnSpc>
            <a:spcBef>
              <a:spcPct val="0"/>
            </a:spcBef>
            <a:spcAft>
              <a:spcPct val="35000"/>
            </a:spcAft>
            <a:buNone/>
          </a:pPr>
          <a:r>
            <a:rPr lang="en-GB" sz="1700" kern="1200" dirty="0"/>
            <a:t>3.4 Integrity: Members value honesty, probity, accuracy, clarity and fairness in their interactions with all persons and peoples, and seek to promote integrity in all facets of their scientific and professional endeavours. </a:t>
          </a:r>
          <a:endParaRPr lang="en-US" sz="1700" kern="1200" dirty="0"/>
        </a:p>
      </dsp:txBody>
      <dsp:txXfrm>
        <a:off x="1550458" y="3356544"/>
        <a:ext cx="9357958" cy="13423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EA8C6F-58CC-4BD6-8E23-F8858E596B25}">
      <dsp:nvSpPr>
        <dsp:cNvPr id="0" name=""/>
        <dsp:cNvSpPr/>
      </dsp:nvSpPr>
      <dsp:spPr>
        <a:xfrm>
          <a:off x="2467487" y="3475"/>
          <a:ext cx="1488176" cy="148817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Leadership</a:t>
          </a:r>
        </a:p>
      </dsp:txBody>
      <dsp:txXfrm>
        <a:off x="2685425" y="221413"/>
        <a:ext cx="1052300" cy="1052300"/>
      </dsp:txXfrm>
    </dsp:sp>
    <dsp:sp modelId="{FE399BB1-3B81-497F-8DA1-BDCA794A2FCF}">
      <dsp:nvSpPr>
        <dsp:cNvPr id="0" name=""/>
        <dsp:cNvSpPr/>
      </dsp:nvSpPr>
      <dsp:spPr>
        <a:xfrm rot="1800000">
          <a:off x="3971657" y="1049439"/>
          <a:ext cx="395501" cy="502259"/>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3979605" y="1120229"/>
        <a:ext cx="276851" cy="301355"/>
      </dsp:txXfrm>
    </dsp:sp>
    <dsp:sp modelId="{ABC7D0F7-5847-4EAA-8AC8-CDD8E78C5AF6}">
      <dsp:nvSpPr>
        <dsp:cNvPr id="0" name=""/>
        <dsp:cNvSpPr/>
      </dsp:nvSpPr>
      <dsp:spPr>
        <a:xfrm>
          <a:off x="4402539" y="1120678"/>
          <a:ext cx="1488176" cy="1488176"/>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Training</a:t>
          </a:r>
        </a:p>
      </dsp:txBody>
      <dsp:txXfrm>
        <a:off x="4620477" y="1338616"/>
        <a:ext cx="1052300" cy="1052300"/>
      </dsp:txXfrm>
    </dsp:sp>
    <dsp:sp modelId="{1FD6E4C8-FE80-493B-9CB8-10679F2AD994}">
      <dsp:nvSpPr>
        <dsp:cNvPr id="0" name=""/>
        <dsp:cNvSpPr/>
      </dsp:nvSpPr>
      <dsp:spPr>
        <a:xfrm rot="5400000">
          <a:off x="4948877" y="2719646"/>
          <a:ext cx="395501" cy="502259"/>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5008202" y="2760773"/>
        <a:ext cx="276851" cy="301355"/>
      </dsp:txXfrm>
    </dsp:sp>
    <dsp:sp modelId="{2972E343-F3EF-44FE-8C83-B1B8A2030F8E}">
      <dsp:nvSpPr>
        <dsp:cNvPr id="0" name=""/>
        <dsp:cNvSpPr/>
      </dsp:nvSpPr>
      <dsp:spPr>
        <a:xfrm>
          <a:off x="4402539" y="3355084"/>
          <a:ext cx="1488176" cy="1488176"/>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Policy</a:t>
          </a:r>
        </a:p>
      </dsp:txBody>
      <dsp:txXfrm>
        <a:off x="4620477" y="3573022"/>
        <a:ext cx="1052300" cy="1052300"/>
      </dsp:txXfrm>
    </dsp:sp>
    <dsp:sp modelId="{25E82D2A-3CAA-45BA-B6C1-B2E72E9BAA2F}">
      <dsp:nvSpPr>
        <dsp:cNvPr id="0" name=""/>
        <dsp:cNvSpPr/>
      </dsp:nvSpPr>
      <dsp:spPr>
        <a:xfrm rot="9000000">
          <a:off x="3991045" y="4401047"/>
          <a:ext cx="395501" cy="502259"/>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4101747" y="4471837"/>
        <a:ext cx="276851" cy="301355"/>
      </dsp:txXfrm>
    </dsp:sp>
    <dsp:sp modelId="{DBA04693-5ADB-4135-968D-39EDE4F87094}">
      <dsp:nvSpPr>
        <dsp:cNvPr id="0" name=""/>
        <dsp:cNvSpPr/>
      </dsp:nvSpPr>
      <dsp:spPr>
        <a:xfrm>
          <a:off x="2467487" y="4472287"/>
          <a:ext cx="1488176" cy="1488176"/>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Practice</a:t>
          </a:r>
        </a:p>
      </dsp:txBody>
      <dsp:txXfrm>
        <a:off x="2685425" y="4690225"/>
        <a:ext cx="1052300" cy="1052300"/>
      </dsp:txXfrm>
    </dsp:sp>
    <dsp:sp modelId="{CB18BB93-D538-4045-A214-70751AE2BE26}">
      <dsp:nvSpPr>
        <dsp:cNvPr id="0" name=""/>
        <dsp:cNvSpPr/>
      </dsp:nvSpPr>
      <dsp:spPr>
        <a:xfrm rot="12592017">
          <a:off x="2042976" y="4410333"/>
          <a:ext cx="404572" cy="502259"/>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2156288" y="4541006"/>
        <a:ext cx="283200" cy="301355"/>
      </dsp:txXfrm>
    </dsp:sp>
    <dsp:sp modelId="{00587231-1BDE-43BA-A1C4-CF7B043FBF91}">
      <dsp:nvSpPr>
        <dsp:cNvPr id="0" name=""/>
        <dsp:cNvSpPr/>
      </dsp:nvSpPr>
      <dsp:spPr>
        <a:xfrm>
          <a:off x="515003" y="3351057"/>
          <a:ext cx="1488176" cy="148817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Visibility</a:t>
          </a:r>
        </a:p>
      </dsp:txBody>
      <dsp:txXfrm>
        <a:off x="732941" y="3568995"/>
        <a:ext cx="1052300" cy="1052300"/>
      </dsp:txXfrm>
    </dsp:sp>
    <dsp:sp modelId="{F27106CF-60EF-4561-A516-A5D49FFB6215}">
      <dsp:nvSpPr>
        <dsp:cNvPr id="0" name=""/>
        <dsp:cNvSpPr/>
      </dsp:nvSpPr>
      <dsp:spPr>
        <a:xfrm rot="16226867">
          <a:off x="1071019" y="2739960"/>
          <a:ext cx="393403" cy="502259"/>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1129568" y="2899421"/>
        <a:ext cx="275382" cy="301355"/>
      </dsp:txXfrm>
    </dsp:sp>
    <dsp:sp modelId="{2402BA7F-72FA-4EA4-905E-39C07B6058AE}">
      <dsp:nvSpPr>
        <dsp:cNvPr id="0" name=""/>
        <dsp:cNvSpPr/>
      </dsp:nvSpPr>
      <dsp:spPr>
        <a:xfrm>
          <a:off x="532435" y="1120678"/>
          <a:ext cx="1488176" cy="148817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Monitoring and Evaluation</a:t>
          </a:r>
        </a:p>
      </dsp:txBody>
      <dsp:txXfrm>
        <a:off x="750373" y="1338616"/>
        <a:ext cx="1052300" cy="1052300"/>
      </dsp:txXfrm>
    </dsp:sp>
    <dsp:sp modelId="{971A0F85-873F-4FB8-BA66-409B047053BB}">
      <dsp:nvSpPr>
        <dsp:cNvPr id="0" name=""/>
        <dsp:cNvSpPr/>
      </dsp:nvSpPr>
      <dsp:spPr>
        <a:xfrm rot="19800000">
          <a:off x="2036605" y="1060632"/>
          <a:ext cx="395501" cy="502259"/>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2044553" y="1190747"/>
        <a:ext cx="276851" cy="3013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36D731-88C2-46D8-4B64-F6E5A84076F2}"/>
              </a:ext>
            </a:extLst>
          </p:cNvPr>
          <p:cNvSpPr>
            <a:spLocks noGrp="1"/>
          </p:cNvSpPr>
          <p:nvPr>
            <p:ph type="hdr" sz="quarter"/>
            <p:custDataLst>
              <p:tags r:id="rId2"/>
            </p:custDataLst>
          </p:nvPr>
        </p:nvSpPr>
        <p:spPr>
          <a:xfrm>
            <a:off x="0" y="0"/>
            <a:ext cx="6858000" cy="458788"/>
          </a:xfrm>
          <a:prstGeom prst="rect">
            <a:avLst/>
          </a:prstGeom>
        </p:spPr>
        <p:txBody>
          <a:bodyPr vert="horz" lIns="91440" tIns="45720" rIns="91440" bIns="45720" rtlCol="0"/>
          <a:lstStyle>
            <a:lvl1pPr algn="l">
              <a:defRPr sz="1200"/>
            </a:lvl1pPr>
          </a:lstStyle>
          <a:p>
            <a:pPr algn="ctr"/>
            <a:r>
              <a:rPr lang="en-GB" b="1">
                <a:solidFill>
                  <a:srgbClr val="000000"/>
                </a:solidFill>
                <a:latin typeface="Arial" panose="020B0604020202020204" pitchFamily="34" charset="0"/>
              </a:rPr>
              <a:t>OFFICIAL</a:t>
            </a:r>
          </a:p>
        </p:txBody>
      </p:sp>
      <p:sp>
        <p:nvSpPr>
          <p:cNvPr id="3" name="Date Placeholder 2">
            <a:extLst>
              <a:ext uri="{FF2B5EF4-FFF2-40B4-BE49-F238E27FC236}">
                <a16:creationId xmlns:a16="http://schemas.microsoft.com/office/drawing/2014/main" id="{8716E6BC-6A16-0D26-81FC-DE3BE5F390F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D51AA5-DE50-4D8A-BACC-3E0F92C6D57F}" type="datetimeFigureOut">
              <a:rPr lang="en-GB" smtClean="0"/>
              <a:t>15/04/2026</a:t>
            </a:fld>
            <a:endParaRPr lang="en-GB"/>
          </a:p>
        </p:txBody>
      </p:sp>
      <p:sp>
        <p:nvSpPr>
          <p:cNvPr id="4" name="Footer Placeholder 3">
            <a:extLst>
              <a:ext uri="{FF2B5EF4-FFF2-40B4-BE49-F238E27FC236}">
                <a16:creationId xmlns:a16="http://schemas.microsoft.com/office/drawing/2014/main" id="{2B74FEE1-E76A-3DE4-F201-198745B4B55D}"/>
              </a:ext>
            </a:extLst>
          </p:cNvPr>
          <p:cNvSpPr>
            <a:spLocks noGrp="1"/>
          </p:cNvSpPr>
          <p:nvPr>
            <p:ph type="ftr" sz="quarter" idx="2"/>
            <p:custDataLst>
              <p:tags r:id="rId3"/>
            </p:custDataLst>
          </p:nvPr>
        </p:nvSpPr>
        <p:spPr>
          <a:xfrm>
            <a:off x="0" y="8685213"/>
            <a:ext cx="6858000" cy="458787"/>
          </a:xfrm>
          <a:prstGeom prst="rect">
            <a:avLst/>
          </a:prstGeom>
        </p:spPr>
        <p:txBody>
          <a:bodyPr vert="horz" lIns="91440" tIns="45720" rIns="91440" bIns="45720" rtlCol="0" anchor="b"/>
          <a:lstStyle>
            <a:lvl1pPr algn="l">
              <a:defRPr sz="1200"/>
            </a:lvl1pPr>
          </a:lstStyle>
          <a:p>
            <a:pPr algn="ctr"/>
            <a:r>
              <a:rPr lang="en-GB" b="1">
                <a:solidFill>
                  <a:srgbClr val="000000"/>
                </a:solidFill>
                <a:latin typeface="Arial" panose="020B0604020202020204" pitchFamily="34" charset="0"/>
              </a:rPr>
              <a:t>OFFICIAL</a:t>
            </a:r>
          </a:p>
        </p:txBody>
      </p:sp>
      <p:sp>
        <p:nvSpPr>
          <p:cNvPr id="5" name="Slide Number Placeholder 4">
            <a:extLst>
              <a:ext uri="{FF2B5EF4-FFF2-40B4-BE49-F238E27FC236}">
                <a16:creationId xmlns:a16="http://schemas.microsoft.com/office/drawing/2014/main" id="{6A3A0070-B877-339E-C117-57F9FFEB3B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2D656-BBE2-4D9A-A58B-4F296D4DF960}" type="slidenum">
              <a:rPr lang="en-GB" smtClean="0"/>
              <a:t>‹#›</a:t>
            </a:fld>
            <a:endParaRPr lang="en-GB"/>
          </a:p>
        </p:txBody>
      </p:sp>
    </p:spTree>
    <p:extLst>
      <p:ext uri="{BB962C8B-B14F-4D97-AF65-F5344CB8AC3E}">
        <p14:creationId xmlns:p14="http://schemas.microsoft.com/office/powerpoint/2010/main" val="3932095135"/>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custDataLst>
              <p:tags r:id="rId2"/>
            </p:custDataLst>
          </p:nvPr>
        </p:nvSpPr>
        <p:spPr>
          <a:xfrm>
            <a:off x="0" y="0"/>
            <a:ext cx="6858000" cy="458788"/>
          </a:xfrm>
          <a:prstGeom prst="rect">
            <a:avLst/>
          </a:prstGeom>
        </p:spPr>
        <p:txBody>
          <a:bodyPr vert="horz" lIns="91440" tIns="45720" rIns="91440" bIns="45720" rtlCol="0"/>
          <a:lstStyle>
            <a:lvl1pPr algn="ctr">
              <a:defRPr lang="en-GB" sz="1200" b="1" i="0" u="none">
                <a:solidFill>
                  <a:srgbClr val="000000"/>
                </a:solidFill>
                <a:latin typeface="Arial" panose="020B0604020202020204" pitchFamily="34" charset="0"/>
              </a:defRPr>
            </a:lvl1pPr>
          </a:lstStyle>
          <a:p>
            <a:r>
              <a:rPr lang="en-GB"/>
              <a:t>OFFICIAL</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E8545C-CA7B-46AC-88F5-020E0F10678B}" type="datetimeFigureOut">
              <a:rPr lang="en-GB" smtClean="0"/>
              <a:t>15/04/2026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custDataLst>
              <p:tags r:id="rId3"/>
            </p:custDataLst>
          </p:nvPr>
        </p:nvSpPr>
        <p:spPr>
          <a:xfrm>
            <a:off x="0" y="8685213"/>
            <a:ext cx="6858000" cy="458787"/>
          </a:xfrm>
          <a:prstGeom prst="rect">
            <a:avLst/>
          </a:prstGeom>
        </p:spPr>
        <p:txBody>
          <a:bodyPr vert="horz" lIns="91440" tIns="45720" rIns="91440" bIns="45720" rtlCol="0" anchor="b"/>
          <a:lstStyle>
            <a:lvl1pPr algn="ctr">
              <a:defRPr lang="en-GB" sz="1200" b="1" i="0" u="none">
                <a:solidFill>
                  <a:srgbClr val="000000"/>
                </a:solidFill>
                <a:latin typeface="Arial" panose="020B0604020202020204" pitchFamily="34" charset="0"/>
              </a:defRPr>
            </a:lvl1pPr>
          </a:lstStyle>
          <a:p>
            <a:r>
              <a:rPr lang="en-GB"/>
              <a:t>OFFICIAL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6C1469-FCE4-4DDB-A8A6-BBCED36C394C}" type="slidenum">
              <a:rPr lang="en-GB" smtClean="0"/>
              <a:t>‹#›</a:t>
            </a:fld>
            <a:endParaRPr lang="en-GB"/>
          </a:p>
        </p:txBody>
      </p:sp>
    </p:spTree>
    <p:extLst>
      <p:ext uri="{BB962C8B-B14F-4D97-AF65-F5344CB8AC3E}">
        <p14:creationId xmlns:p14="http://schemas.microsoft.com/office/powerpoint/2010/main" val="111972376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hyperlink" Target="https://animoto.com/play/DHzgBAQp0D18J4fCHC2k4A" TargetMode="External"/><Relationship Id="rId4"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hyperlink" Target="https://www.jjay.cuny.edu/faculty/charlotte-walker-said" TargetMode="External"/><Relationship Id="rId4"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GEPS logo to add – pride one? Could ask Iona/Sophie for this </a:t>
            </a:r>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a:t>
            </a:fld>
            <a:endParaRPr lang="en-GB"/>
          </a:p>
        </p:txBody>
      </p:sp>
    </p:spTree>
    <p:extLst>
      <p:ext uri="{BB962C8B-B14F-4D97-AF65-F5344CB8AC3E}">
        <p14:creationId xmlns:p14="http://schemas.microsoft.com/office/powerpoint/2010/main" val="745130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10</a:t>
            </a:fld>
            <a:endParaRPr lang="en-GB"/>
          </a:p>
        </p:txBody>
      </p:sp>
    </p:spTree>
    <p:extLst>
      <p:ext uri="{BB962C8B-B14F-4D97-AF65-F5344CB8AC3E}">
        <p14:creationId xmlns:p14="http://schemas.microsoft.com/office/powerpoint/2010/main" val="573505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11</a:t>
            </a:fld>
            <a:endParaRPr lang="en-GB"/>
          </a:p>
        </p:txBody>
      </p:sp>
    </p:spTree>
    <p:extLst>
      <p:ext uri="{BB962C8B-B14F-4D97-AF65-F5344CB8AC3E}">
        <p14:creationId xmlns:p14="http://schemas.microsoft.com/office/powerpoint/2010/main" val="1627918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a:t>
            </a:r>
          </a:p>
          <a:p>
            <a:r>
              <a:rPr lang="en-GB" dirty="0"/>
              <a:t>Animoto pride video – to embed? </a:t>
            </a:r>
            <a:r>
              <a:rPr lang="en-GB" dirty="0">
                <a:hlinkClick r:id="rId5"/>
              </a:rPr>
              <a:t>Pride and Pronouns – Animoto</a:t>
            </a:r>
            <a:endParaRPr lang="en-GB" dirty="0"/>
          </a:p>
          <a:p>
            <a:r>
              <a:rPr lang="en-GB" dirty="0"/>
              <a:t>Photos of display from North East – toilet sign? (too controversial lol?)</a:t>
            </a:r>
          </a:p>
          <a:p>
            <a:r>
              <a:rPr lang="en-GB" dirty="0"/>
              <a:t>https://blogs.glowscotland.org.uk/glowblogs/glasgowpsychologicalservice/lgbtqi-statement/  - could QR code link to this (done in tandem with our Anti-Racism statement from SDEP)</a:t>
            </a:r>
          </a:p>
          <a:p>
            <a:endParaRPr lang="en-GB" dirty="0"/>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12</a:t>
            </a:fld>
            <a:endParaRPr lang="en-GB"/>
          </a:p>
        </p:txBody>
      </p:sp>
    </p:spTree>
    <p:extLst>
      <p:ext uri="{BB962C8B-B14F-4D97-AF65-F5344CB8AC3E}">
        <p14:creationId xmlns:p14="http://schemas.microsoft.com/office/powerpoint/2010/main" val="3759953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Further info re the development day activity and some of the </a:t>
            </a:r>
            <a:r>
              <a:rPr lang="en-GB" b="1" dirty="0" err="1"/>
              <a:t>padlet</a:t>
            </a:r>
            <a:r>
              <a:rPr lang="en-GB" b="1" dirty="0"/>
              <a:t> feedback ? </a:t>
            </a:r>
          </a:p>
          <a:p>
            <a:endParaRPr lang="en-GB" dirty="0"/>
          </a:p>
          <a:p>
            <a:r>
              <a:rPr lang="en-GB" dirty="0"/>
              <a:t>Activity for attendees: think of assessment materials you are using, what are the gender stereotypes at play? Are there any obvious ones (examples of Boys brigade etc)? Are there any other stereotypes – think with regards to intersectionality</a:t>
            </a:r>
          </a:p>
          <a:p>
            <a:r>
              <a:rPr lang="en-GB" dirty="0"/>
              <a:t>When using more unstructured materials, such as strength cards, talking mats etc. how are you using questioning to ensure inclusivity? E.g. “do you live at home with your mum and/or dad?”</a:t>
            </a:r>
          </a:p>
          <a:p>
            <a:endParaRPr lang="en-GB" dirty="0"/>
          </a:p>
          <a:p>
            <a:r>
              <a:rPr lang="en-GB" dirty="0"/>
              <a:t>What about CE children, kinship/foster care, single parent and same-sex parent families? How do we bring up discussions around experiences of racism, sexism, homophobia and transphobia in our discussions/work with young people and families? </a:t>
            </a:r>
          </a:p>
          <a:p>
            <a:endParaRPr lang="en-GB" dirty="0"/>
          </a:p>
          <a:p>
            <a:r>
              <a:rPr lang="en-GB" b="1" dirty="0"/>
              <a:t>15/20 minutes for activity and feedback? </a:t>
            </a:r>
          </a:p>
          <a:p>
            <a:endParaRPr lang="en-GB" dirty="0"/>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13</a:t>
            </a:fld>
            <a:endParaRPr lang="en-GB"/>
          </a:p>
        </p:txBody>
      </p:sp>
    </p:spTree>
    <p:extLst>
      <p:ext uri="{BB962C8B-B14F-4D97-AF65-F5344CB8AC3E}">
        <p14:creationId xmlns:p14="http://schemas.microsoft.com/office/powerpoint/2010/main" val="1611052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Thinking about tokenism and ongoing self-reflection and evaluation </a:t>
            </a:r>
          </a:p>
          <a:p>
            <a:r>
              <a:rPr lang="en-GB" dirty="0"/>
              <a:t>Stonewall has similar standard/charter </a:t>
            </a:r>
          </a:p>
          <a:p>
            <a:endParaRPr lang="en-GB" dirty="0"/>
          </a:p>
          <a:p>
            <a:r>
              <a:rPr lang="en-GB" sz="1200" b="0" i="0" kern="1200" dirty="0">
                <a:solidFill>
                  <a:schemeClr val="tx1"/>
                </a:solidFill>
                <a:effectLst/>
                <a:latin typeface="+mn-lt"/>
                <a:ea typeface="+mn-ea"/>
                <a:cs typeface="+mn-cs"/>
              </a:rPr>
              <a:t>As noted by </a:t>
            </a:r>
            <a:r>
              <a:rPr lang="en-GB" sz="1200" b="0" i="0" u="none" strike="noStrike" kern="1200" dirty="0">
                <a:solidFill>
                  <a:schemeClr val="tx1"/>
                </a:solidFill>
                <a:effectLst/>
                <a:latin typeface="+mn-lt"/>
                <a:ea typeface="+mn-ea"/>
                <a:cs typeface="+mn-cs"/>
                <a:hlinkClick r:id="rId5"/>
              </a:rPr>
              <a:t>Dr. Charlotte Walker-Said</a:t>
            </a:r>
            <a:r>
              <a:rPr lang="en-GB" sz="1200" b="0" i="0" kern="1200" dirty="0">
                <a:solidFill>
                  <a:schemeClr val="tx1"/>
                </a:solidFill>
                <a:effectLst/>
                <a:latin typeface="+mn-lt"/>
                <a:ea typeface="+mn-ea"/>
                <a:cs typeface="+mn-cs"/>
              </a:rPr>
              <a:t>, scholar and activist, performative allyship ‘focuses on how things look rather than making meaningful change, often benefiting the ally more than the community they claim to support.’ You can often see this in workplaces, where posting on social media during a trendy moment is seen as more impactful than any real internal changes. This shifts and undermines significant progress in implementing a more equitable workplace, and instead leans towards a desire to be </a:t>
            </a:r>
            <a:r>
              <a:rPr lang="en-GB" sz="1200" b="0" i="1" kern="1200" dirty="0">
                <a:solidFill>
                  <a:schemeClr val="tx1"/>
                </a:solidFill>
                <a:effectLst/>
                <a:latin typeface="+mn-lt"/>
                <a:ea typeface="+mn-ea"/>
                <a:cs typeface="+mn-cs"/>
              </a:rPr>
              <a:t>seen</a:t>
            </a:r>
            <a:r>
              <a:rPr lang="en-GB" sz="1200" b="0" i="0" kern="1200" dirty="0">
                <a:solidFill>
                  <a:schemeClr val="tx1"/>
                </a:solidFill>
                <a:effectLst/>
                <a:latin typeface="+mn-lt"/>
                <a:ea typeface="+mn-ea"/>
                <a:cs typeface="+mn-cs"/>
              </a:rPr>
              <a:t> as an ally. (associate professor in the Department of Political Science at John Jay College of Criminal Justice-City University of New York.)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Genuine allyship is focused on learning and empathy. It’s a proactive effort to better understand and acknowledge the experiences of marginalised communities. D&amp;I expert Janice </a:t>
            </a:r>
            <a:r>
              <a:rPr lang="en-GB" sz="1200" b="0" i="0" kern="1200" dirty="0" err="1">
                <a:solidFill>
                  <a:schemeClr val="tx1"/>
                </a:solidFill>
                <a:effectLst/>
                <a:latin typeface="+mn-lt"/>
                <a:ea typeface="+mn-ea"/>
                <a:cs typeface="+mn-cs"/>
              </a:rPr>
              <a:t>Gassam</a:t>
            </a:r>
            <a:r>
              <a:rPr lang="en-GB" sz="1200" b="0" i="0" kern="1200" dirty="0">
                <a:solidFill>
                  <a:schemeClr val="tx1"/>
                </a:solidFill>
                <a:effectLst/>
                <a:latin typeface="+mn-lt"/>
                <a:ea typeface="+mn-ea"/>
                <a:cs typeface="+mn-cs"/>
              </a:rPr>
              <a:t> Asare stresses that ‘true allyship involves showing up consistently, speaking out even when it's uncomfortable, and actively working to dismantle systems that perpetuate inequality.’</a:t>
            </a:r>
          </a:p>
          <a:p>
            <a:r>
              <a:rPr lang="en-GB" sz="1200" b="0" i="0" kern="1200" dirty="0">
                <a:solidFill>
                  <a:schemeClr val="tx1"/>
                </a:solidFill>
                <a:effectLst/>
                <a:latin typeface="+mn-lt"/>
                <a:ea typeface="+mn-ea"/>
                <a:cs typeface="+mn-cs"/>
              </a:rPr>
              <a:t>Practicing genuine allyship means advocating for equitable policies, amplifying underrepresented voices, and nurturing an inclusive workplace culture.</a:t>
            </a:r>
          </a:p>
          <a:p>
            <a:endParaRPr lang="en-GB" dirty="0"/>
          </a:p>
          <a:p>
            <a:r>
              <a:rPr lang="en-GB" dirty="0"/>
              <a:t>(https://www.trinnovogroup.com/blog/performative-allyship-vs-genuine-allyship-building-an-inclusive-workplace)</a:t>
            </a:r>
          </a:p>
          <a:p>
            <a:endParaRPr lang="en-GB" dirty="0"/>
          </a:p>
          <a:p>
            <a:endParaRPr lang="en-GB" dirty="0"/>
          </a:p>
          <a:p>
            <a:endParaRPr lang="en-GB" dirty="0"/>
          </a:p>
          <a:p>
            <a:r>
              <a:rPr lang="en-GB" b="1" dirty="0"/>
              <a:t>Anymore to add? </a:t>
            </a:r>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14</a:t>
            </a:fld>
            <a:endParaRPr lang="en-GB"/>
          </a:p>
        </p:txBody>
      </p:sp>
    </p:spTree>
    <p:extLst>
      <p:ext uri="{BB962C8B-B14F-4D97-AF65-F5344CB8AC3E}">
        <p14:creationId xmlns:p14="http://schemas.microsoft.com/office/powerpoint/2010/main" val="3927518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15</a:t>
            </a:fld>
            <a:endParaRPr lang="en-GB"/>
          </a:p>
        </p:txBody>
      </p:sp>
    </p:spTree>
    <p:extLst>
      <p:ext uri="{BB962C8B-B14F-4D97-AF65-F5344CB8AC3E}">
        <p14:creationId xmlns:p14="http://schemas.microsoft.com/office/powerpoint/2010/main" val="32904646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https://www.eis.org.uk/latest-news/supremecourtstatement </a:t>
            </a:r>
          </a:p>
          <a:p>
            <a:endParaRPr lang="en-GB" dirty="0"/>
          </a:p>
          <a:p>
            <a:r>
              <a:rPr lang="en-GB" dirty="0"/>
              <a:t>According to the 2021 Trans Lives Survey, 40% of participating trans people reported having experienced transphobia when seeking housing. </a:t>
            </a:r>
          </a:p>
          <a:p>
            <a:r>
              <a:rPr lang="en-GB" dirty="0"/>
              <a:t>On public transport, 67% of trans women, 63% of non-binary people, and 60% of trans men have experienced transphobia. </a:t>
            </a:r>
          </a:p>
          <a:p>
            <a:r>
              <a:rPr lang="en-GB" dirty="0"/>
              <a:t>99% of trans people participating had experienced transphobia when using social media, and 97% had seen transphobic content in digital and/or print media. 93% reported that their experiences of transphobia from strangers on the street had been affected by transphobia in the media. </a:t>
            </a:r>
          </a:p>
          <a:p>
            <a:r>
              <a:rPr lang="en-GB" dirty="0"/>
              <a:t>85% reported being treated differently by their family due to transphobic content in the media, 81% said this was true of their colleagues, and 70% for friends. </a:t>
            </a:r>
          </a:p>
          <a:p>
            <a:r>
              <a:rPr lang="en-GB" dirty="0"/>
              <a:t>(cited in LGBT Youth Scotland, Trans Report 2024) </a:t>
            </a:r>
          </a:p>
          <a:p>
            <a:endParaRPr lang="en-GB" dirty="0"/>
          </a:p>
          <a:p>
            <a:r>
              <a:rPr lang="en-GB" dirty="0"/>
              <a:t>Almost 1 in 5 trans participants (19%) have left education as a result of homophobia, biphobia, or transphobia. This compares to just 6% of cisgender participants. (</a:t>
            </a:r>
            <a:r>
              <a:rPr lang="pt-BR" dirty="0"/>
              <a:t>Trans n = 529, cisgender n = 489)</a:t>
            </a:r>
            <a:endParaRPr lang="en-GB" dirty="0"/>
          </a:p>
          <a:p>
            <a:endParaRPr lang="en-GB" dirty="0"/>
          </a:p>
          <a:p>
            <a:r>
              <a:rPr lang="en-GB" dirty="0"/>
              <a:t>80% of trans participants feel that homophobia, biphobia, or transphobia has had a negative impact on their educational experience, as compared to 58% of cisgender participants. (</a:t>
            </a:r>
            <a:r>
              <a:rPr lang="pt-BR" dirty="0"/>
              <a:t>Trans n = 513, cisgender n = 439)</a:t>
            </a:r>
            <a:endParaRPr lang="en-GB" dirty="0"/>
          </a:p>
          <a:p>
            <a:endParaRPr lang="en-GB" dirty="0"/>
          </a:p>
          <a:p>
            <a:r>
              <a:rPr lang="en-GB" dirty="0"/>
              <a:t>64% of cisgender participants feel safe to be their authentic self at work/in training however just 44% of trans participants responded in this way. (</a:t>
            </a:r>
            <a:r>
              <a:rPr lang="pt-BR" dirty="0"/>
              <a:t>Cisgender n = 302, trans n = 271)</a:t>
            </a:r>
          </a:p>
          <a:p>
            <a:endParaRPr lang="pt-BR" dirty="0"/>
          </a:p>
          <a:p>
            <a:endParaRPr lang="pt-BR" dirty="0"/>
          </a:p>
          <a:p>
            <a:endParaRPr lang="pt-BR" dirty="0"/>
          </a:p>
          <a:p>
            <a:r>
              <a:rPr lang="pt-BR" dirty="0"/>
              <a:t>https://www.scottishtrans.org/supreme-court-ruling-on-sex-in-the-equality-act/some-thoughts-and-updates-on-the-supreme-court-ruling/: </a:t>
            </a:r>
          </a:p>
          <a:p>
            <a:r>
              <a:rPr lang="en-GB" sz="1200" b="0" i="0" kern="1200" dirty="0">
                <a:solidFill>
                  <a:schemeClr val="tx1"/>
                </a:solidFill>
                <a:effectLst/>
                <a:latin typeface="+mn-lt"/>
                <a:ea typeface="+mn-ea"/>
                <a:cs typeface="+mn-cs"/>
              </a:rPr>
              <a:t>It dealt with the meaning of the words “sex”, “man” and “woman” for the purposes of the Equality Act 2010. The Supreme Court decided that in the Equality Act, all of those words have a “biological” meaning (although the Judges did not really define what that means).</a:t>
            </a:r>
          </a:p>
          <a:p>
            <a:r>
              <a:rPr lang="en-GB" sz="1200" b="0" i="0" kern="1200" dirty="0">
                <a:solidFill>
                  <a:schemeClr val="tx1"/>
                </a:solidFill>
                <a:effectLst/>
                <a:latin typeface="+mn-lt"/>
                <a:ea typeface="+mn-ea"/>
                <a:cs typeface="+mn-cs"/>
              </a:rPr>
              <a:t>As far as we can tell, this ruling has had two main effects:</a:t>
            </a:r>
          </a:p>
          <a:p>
            <a:r>
              <a:rPr lang="en-GB" sz="1200" b="0" i="0" kern="1200" dirty="0">
                <a:solidFill>
                  <a:schemeClr val="tx1"/>
                </a:solidFill>
                <a:effectLst/>
                <a:latin typeface="+mn-lt"/>
                <a:ea typeface="+mn-ea"/>
                <a:cs typeface="+mn-cs"/>
              </a:rPr>
              <a:t>It removes legal gender recognition from trans women and trans men who have gender recognition certificates (GRCs), for the purposes of equality law. Previously, governments across the UK, and the Equality and Human Rights Commission, said that getting a GRC meant you were recognised under the Equality Act 2010 as the sex you’d transitioned to. Indeed it seems very clear that the intention of Parliament was that this would be one of the effects of getting a GRC.</a:t>
            </a:r>
          </a:p>
          <a:p>
            <a:r>
              <a:rPr lang="en-GB" sz="1200" b="0" i="0" kern="1200" dirty="0">
                <a:solidFill>
                  <a:schemeClr val="tx1"/>
                </a:solidFill>
                <a:effectLst/>
                <a:latin typeface="+mn-lt"/>
                <a:ea typeface="+mn-ea"/>
                <a:cs typeface="+mn-cs"/>
              </a:rPr>
              <a:t>It has created significant uncertainty about how all trans people, whether they have a GRC or not, should be treated in a huge range of services and spaces – all of the ones that are provided separately for women and men. Currently, there is a great deal of disagreement about how trans people can and should be able to use these, as a result of the ruling.</a:t>
            </a:r>
          </a:p>
          <a:p>
            <a:endParaRPr lang="en-GB" dirty="0"/>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16</a:t>
            </a:fld>
            <a:endParaRPr lang="en-GB"/>
          </a:p>
        </p:txBody>
      </p:sp>
    </p:spTree>
    <p:extLst>
      <p:ext uri="{BB962C8B-B14F-4D97-AF65-F5344CB8AC3E}">
        <p14:creationId xmlns:p14="http://schemas.microsoft.com/office/powerpoint/2010/main" val="664821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17</a:t>
            </a:fld>
            <a:endParaRPr lang="en-GB"/>
          </a:p>
        </p:txBody>
      </p:sp>
    </p:spTree>
    <p:extLst>
      <p:ext uri="{BB962C8B-B14F-4D97-AF65-F5344CB8AC3E}">
        <p14:creationId xmlns:p14="http://schemas.microsoft.com/office/powerpoint/2010/main" val="44361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2</a:t>
            </a:fld>
            <a:endParaRPr lang="en-GB"/>
          </a:p>
        </p:txBody>
      </p:sp>
    </p:spTree>
    <p:extLst>
      <p:ext uri="{BB962C8B-B14F-4D97-AF65-F5344CB8AC3E}">
        <p14:creationId xmlns:p14="http://schemas.microsoft.com/office/powerpoint/2010/main" val="866254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Public Sector Equality Duty </a:t>
            </a:r>
          </a:p>
          <a:p>
            <a:endParaRPr lang="en-GB" dirty="0"/>
          </a:p>
          <a:p>
            <a:r>
              <a:rPr lang="en-GB" dirty="0"/>
              <a:t>Public bodies must consider the needs of all individuals when carrying out their functions, ensuring that they promote equality and eliminate discrimination. </a:t>
            </a:r>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3</a:t>
            </a:fld>
            <a:endParaRPr lang="en-GB"/>
          </a:p>
        </p:txBody>
      </p:sp>
    </p:spTree>
    <p:extLst>
      <p:ext uri="{BB962C8B-B14F-4D97-AF65-F5344CB8AC3E}">
        <p14:creationId xmlns:p14="http://schemas.microsoft.com/office/powerpoint/2010/main" val="706845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4</a:t>
            </a:fld>
            <a:endParaRPr lang="en-GB"/>
          </a:p>
        </p:txBody>
      </p:sp>
    </p:spTree>
    <p:extLst>
      <p:ext uri="{BB962C8B-B14F-4D97-AF65-F5344CB8AC3E}">
        <p14:creationId xmlns:p14="http://schemas.microsoft.com/office/powerpoint/2010/main" val="202231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5</a:t>
            </a:fld>
            <a:endParaRPr lang="en-GB"/>
          </a:p>
        </p:txBody>
      </p:sp>
    </p:spTree>
    <p:extLst>
      <p:ext uri="{BB962C8B-B14F-4D97-AF65-F5344CB8AC3E}">
        <p14:creationId xmlns:p14="http://schemas.microsoft.com/office/powerpoint/2010/main" val="972249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6</a:t>
            </a:fld>
            <a:endParaRPr lang="en-GB"/>
          </a:p>
        </p:txBody>
      </p:sp>
    </p:spTree>
    <p:extLst>
      <p:ext uri="{BB962C8B-B14F-4D97-AF65-F5344CB8AC3E}">
        <p14:creationId xmlns:p14="http://schemas.microsoft.com/office/powerpoint/2010/main" val="2108670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findings from our research – in line with the LGBT Youth Scotland report?</a:t>
            </a:r>
          </a:p>
          <a:p>
            <a:endParaRPr lang="en-GB" dirty="0"/>
          </a:p>
          <a:p>
            <a:r>
              <a:rPr lang="en-GB" dirty="0"/>
              <a:t>In regards to the ‘13% have left education as a result of homophobia, biphobia or transphobia’, reflect on how we say that staying in school is a protective factor, and how that will impact on their wider life chances in terms of health, housing, further education, employment, wellbeing. </a:t>
            </a:r>
          </a:p>
          <a:p>
            <a:endParaRPr lang="en-GB" dirty="0"/>
          </a:p>
          <a:p>
            <a:r>
              <a:rPr lang="en-GB" dirty="0"/>
              <a:t>From the LGBT Youth Scotland Health Report 2023: </a:t>
            </a:r>
          </a:p>
          <a:p>
            <a:pPr marL="171450" indent="-171450">
              <a:buFontTx/>
              <a:buChar char="-"/>
            </a:pPr>
            <a:r>
              <a:rPr lang="en-GB" dirty="0"/>
              <a:t>LGBTQ+ people experience poorer mental health than the heterosexual/cisgender population (Saunders, 2022). </a:t>
            </a:r>
          </a:p>
          <a:p>
            <a:pPr marL="171450" indent="-171450">
              <a:buFontTx/>
              <a:buChar char="-"/>
            </a:pPr>
            <a:r>
              <a:rPr lang="en-GB" dirty="0"/>
              <a:t>Just Like </a:t>
            </a:r>
            <a:r>
              <a:rPr lang="en-GB" dirty="0" err="1"/>
              <a:t>Us’s</a:t>
            </a:r>
            <a:r>
              <a:rPr lang="en-GB" dirty="0"/>
              <a:t> 2022 Growing Up LGBT+ research found that 68% of LGBT+ young people reported that their mental health had got worse since the pandemic, as compared to 49% of non-LGBT+ young people (</a:t>
            </a:r>
            <a:r>
              <a:rPr lang="en-GB" dirty="0" err="1"/>
              <a:t>Cibyl</a:t>
            </a:r>
            <a:r>
              <a:rPr lang="en-GB" dirty="0"/>
              <a:t>, 2021).</a:t>
            </a:r>
          </a:p>
          <a:p>
            <a:pPr marL="171450" indent="-171450">
              <a:buFontTx/>
              <a:buChar char="-"/>
            </a:pPr>
            <a:r>
              <a:rPr lang="en-GB" dirty="0"/>
              <a:t>The current average waiting time for a first appointment with a Gender Identity Clinic in Scotland varies by location from around two to almost five years (Scottish Trans, n.d.).</a:t>
            </a:r>
          </a:p>
          <a:p>
            <a:pPr marL="171450" indent="-171450">
              <a:buFontTx/>
              <a:buChar char="-"/>
            </a:pPr>
            <a:r>
              <a:rPr lang="en-GB" dirty="0"/>
              <a:t>Trans participants report experiencing suicidal thoughts/ actions at almost DOUBLE the rate of cisgender participants 66% vs 34%. </a:t>
            </a:r>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7</a:t>
            </a:fld>
            <a:endParaRPr lang="en-GB"/>
          </a:p>
        </p:txBody>
      </p:sp>
    </p:spTree>
    <p:extLst>
      <p:ext uri="{BB962C8B-B14F-4D97-AF65-F5344CB8AC3E}">
        <p14:creationId xmlns:p14="http://schemas.microsoft.com/office/powerpoint/2010/main" val="3961578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Flesh out a wee bit in terms of more specifics related to the journey? e.g. buy-in from SMT?</a:t>
            </a:r>
          </a:p>
          <a:p>
            <a:r>
              <a:rPr lang="en-GB" dirty="0"/>
              <a:t>Charter Mark status valid for 3 years </a:t>
            </a:r>
          </a:p>
        </p:txBody>
      </p:sp>
      <p:sp>
        <p:nvSpPr>
          <p:cNvPr id="4" name="Header Placeholder 3"/>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p:cNvSpPr>
            <a:spLocks noGrp="1"/>
          </p:cNvSpPr>
          <p:nvPr>
            <p:ph type="sldNum" sz="quarter" idx="5"/>
          </p:nvPr>
        </p:nvSpPr>
        <p:spPr/>
        <p:txBody>
          <a:bodyPr/>
          <a:lstStyle/>
          <a:p>
            <a:fld id="{2D6C1469-FCE4-4DDB-A8A6-BBCED36C394C}" type="slidenum">
              <a:rPr lang="en-GB" smtClean="0"/>
              <a:t>8</a:t>
            </a:fld>
            <a:endParaRPr lang="en-GB"/>
          </a:p>
        </p:txBody>
      </p:sp>
    </p:spTree>
    <p:extLst>
      <p:ext uri="{BB962C8B-B14F-4D97-AF65-F5344CB8AC3E}">
        <p14:creationId xmlns:p14="http://schemas.microsoft.com/office/powerpoint/2010/main" val="2835920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4CF7-8E4E-4593-35B8-6D3425E087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D4417-B7AC-4CC5-79CD-69B8B68CB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8BB7A-7333-3BD9-C045-7FA6AB12298C}"/>
              </a:ext>
            </a:extLst>
          </p:cNvPr>
          <p:cNvSpPr>
            <a:spLocks noGrp="1"/>
          </p:cNvSpPr>
          <p:nvPr>
            <p:ph type="body" idx="1"/>
          </p:nvPr>
        </p:nvSpPr>
        <p:spPr/>
        <p:txBody>
          <a:bodyPr/>
          <a:lstStyle/>
          <a:p>
            <a:r>
              <a:rPr lang="en-GB" dirty="0"/>
              <a:t>Leadership and monitoring and evaluation – examples to add from our review document??</a:t>
            </a:r>
          </a:p>
          <a:p>
            <a:endParaRPr lang="en-GB" dirty="0"/>
          </a:p>
          <a:p>
            <a:r>
              <a:rPr lang="en-GB" dirty="0"/>
              <a:t> </a:t>
            </a:r>
          </a:p>
        </p:txBody>
      </p:sp>
      <p:sp>
        <p:nvSpPr>
          <p:cNvPr id="4" name="Header Placeholder 3">
            <a:extLst>
              <a:ext uri="{FF2B5EF4-FFF2-40B4-BE49-F238E27FC236}">
                <a16:creationId xmlns:a16="http://schemas.microsoft.com/office/drawing/2014/main" id="{3498B69E-270D-EED4-FF30-3F704CE201A2}"/>
              </a:ext>
            </a:extLst>
          </p:cNvPr>
          <p:cNvSpPr>
            <a:spLocks noGrp="1"/>
          </p:cNvSpPr>
          <p:nvPr>
            <p:ph type="hdr" sz="quarter"/>
            <p:custDataLst>
              <p:tags r:id="rId1"/>
            </p:custDataLst>
          </p:nvPr>
        </p:nvSpPr>
        <p:spPr>
          <a:xfrm>
            <a:off x="0" y="0"/>
            <a:ext cx="6858000" cy="458788"/>
          </a:xfrm>
        </p:spPr>
        <p:txBody>
          <a:bodyPr/>
          <a:lstStyle/>
          <a:p>
            <a:r>
              <a:rPr lang="en-GB"/>
              <a:t>OFFICIAL</a:t>
            </a:r>
          </a:p>
        </p:txBody>
      </p:sp>
      <p:sp>
        <p:nvSpPr>
          <p:cNvPr id="5" name="Footer Placeholder 4">
            <a:extLst>
              <a:ext uri="{FF2B5EF4-FFF2-40B4-BE49-F238E27FC236}">
                <a16:creationId xmlns:a16="http://schemas.microsoft.com/office/drawing/2014/main" id="{C673F0CE-9D3C-8EB4-B20C-3AAF54C03393}"/>
              </a:ext>
            </a:extLst>
          </p:cNvPr>
          <p:cNvSpPr>
            <a:spLocks noGrp="1"/>
          </p:cNvSpPr>
          <p:nvPr>
            <p:ph type="ftr" sz="quarter" idx="4"/>
            <p:custDataLst>
              <p:tags r:id="rId2"/>
            </p:custDataLst>
          </p:nvPr>
        </p:nvSpPr>
        <p:spPr>
          <a:xfrm>
            <a:off x="0" y="8685213"/>
            <a:ext cx="6858000" cy="458787"/>
          </a:xfrm>
        </p:spPr>
        <p:txBody>
          <a:bodyPr/>
          <a:lstStyle/>
          <a:p>
            <a:r>
              <a:rPr lang="en-GB"/>
              <a:t>OFFICIAL</a:t>
            </a:r>
          </a:p>
        </p:txBody>
      </p:sp>
      <p:sp>
        <p:nvSpPr>
          <p:cNvPr id="6" name="Slide Number Placeholder 5">
            <a:extLst>
              <a:ext uri="{FF2B5EF4-FFF2-40B4-BE49-F238E27FC236}">
                <a16:creationId xmlns:a16="http://schemas.microsoft.com/office/drawing/2014/main" id="{03BC11D7-1231-634B-2727-5E7E50D2DABB}"/>
              </a:ext>
            </a:extLst>
          </p:cNvPr>
          <p:cNvSpPr>
            <a:spLocks noGrp="1"/>
          </p:cNvSpPr>
          <p:nvPr>
            <p:ph type="sldNum" sz="quarter" idx="5"/>
          </p:nvPr>
        </p:nvSpPr>
        <p:spPr/>
        <p:txBody>
          <a:bodyPr/>
          <a:lstStyle/>
          <a:p>
            <a:fld id="{2D6C1469-FCE4-4DDB-A8A6-BBCED36C394C}" type="slidenum">
              <a:rPr lang="en-GB" smtClean="0"/>
              <a:t>9</a:t>
            </a:fld>
            <a:endParaRPr lang="en-GB"/>
          </a:p>
        </p:txBody>
      </p:sp>
    </p:spTree>
    <p:extLst>
      <p:ext uri="{BB962C8B-B14F-4D97-AF65-F5344CB8AC3E}">
        <p14:creationId xmlns:p14="http://schemas.microsoft.com/office/powerpoint/2010/main" val="7253931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4/15/2026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27585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4/15/2026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78713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4/15/2026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47973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18918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4/15/2026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03904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4/15/2026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9279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4/15/2026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09849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4/15/2026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34744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4/15/2026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78788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4/15/2026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94898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4/15/2026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custDataLst>
              <p:tags r:id="rId1"/>
            </p:custDataLst>
          </p:nvPr>
        </p:nvSpPr>
        <p:spPr>
          <a:xfrm>
            <a:off x="0" y="6453002"/>
            <a:ext cx="12192000" cy="365125"/>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25568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4/15/2026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a:t>OFFICIAL</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57624933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cid:26240feb-e500-4211-99cf-4ffd2ad1a9d9@GBRP265.PROD.OUTLOOK.COM"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notesSlide" Target="../notesSlides/notesSlide11.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58.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notesSlide" Target="../notesSlides/notesSlide2.xml"/><Relationship Id="rId7" Type="http://schemas.openxmlformats.org/officeDocument/2006/relationships/diagramLayout" Target="../diagrams/layout1.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diagramData" Target="../diagrams/data1.xml"/><Relationship Id="rId5" Type="http://schemas.openxmlformats.org/officeDocument/2006/relationships/image" Target="cid:26240feb-e500-4211-99cf-4ffd2ad1a9d9@GBRP265.PROD.OUTLOOK.COM" TargetMode="External"/><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5.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6.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9.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descr="Multicolored smoke gradient">
            <a:extLst>
              <a:ext uri="{FF2B5EF4-FFF2-40B4-BE49-F238E27FC236}">
                <a16:creationId xmlns:a16="http://schemas.microsoft.com/office/drawing/2014/main" id="{8FEAC7DD-C6F3-2921-0D90-78A921896AB0}"/>
              </a:ext>
            </a:extLst>
          </p:cNvPr>
          <p:cNvPicPr>
            <a:picLocks noChangeAspect="1"/>
          </p:cNvPicPr>
          <p:nvPr/>
        </p:nvPicPr>
        <p:blipFill>
          <a:blip r:embed="rId4"/>
          <a:srcRect b="15730"/>
          <a:stretch>
            <a:fillRect/>
          </a:stretch>
        </p:blipFill>
        <p:spPr>
          <a:xfrm>
            <a:off x="20" y="10"/>
            <a:ext cx="12191979" cy="6857990"/>
          </a:xfrm>
          <a:prstGeom prst="rect">
            <a:avLst/>
          </a:prstGeom>
        </p:spPr>
      </p:pic>
      <p:sp>
        <p:nvSpPr>
          <p:cNvPr id="11" name="Rectangle 10">
            <a:extLst>
              <a:ext uri="{FF2B5EF4-FFF2-40B4-BE49-F238E27FC236}">
                <a16:creationId xmlns:a16="http://schemas.microsoft.com/office/drawing/2014/main" id="{0CCA9273-E74E-A306-1F74-BEF9EDA3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462170"/>
          </a:xfrm>
          <a:prstGeom prst="rect">
            <a:avLst/>
          </a:prstGeom>
          <a:gradFill>
            <a:gsLst>
              <a:gs pos="0">
                <a:schemeClr val="bg1">
                  <a:alpha val="0"/>
                </a:schemeClr>
              </a:gs>
              <a:gs pos="60000">
                <a:schemeClr val="bg1">
                  <a:alpha val="30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20AFDCD3-F98F-B9EA-670C-FD58CC28A053}"/>
              </a:ext>
            </a:extLst>
          </p:cNvPr>
          <p:cNvSpPr>
            <a:spLocks noGrp="1"/>
          </p:cNvSpPr>
          <p:nvPr>
            <p:ph type="ctrTitle"/>
          </p:nvPr>
        </p:nvSpPr>
        <p:spPr>
          <a:xfrm>
            <a:off x="320039" y="255830"/>
            <a:ext cx="8138160" cy="1061981"/>
          </a:xfrm>
        </p:spPr>
        <p:txBody>
          <a:bodyPr anchor="t">
            <a:normAutofit fontScale="90000"/>
          </a:bodyPr>
          <a:lstStyle/>
          <a:p>
            <a:pPr algn="l"/>
            <a:r>
              <a:rPr lang="en-GB" sz="4400" dirty="0"/>
              <a:t>Supporting LGBTQIA+ Colleagues, Children, Young People and Families in Glasgow </a:t>
            </a:r>
          </a:p>
        </p:txBody>
      </p:sp>
      <p:sp>
        <p:nvSpPr>
          <p:cNvPr id="5" name="Footer Placeholder 4">
            <a:extLst>
              <a:ext uri="{FF2B5EF4-FFF2-40B4-BE49-F238E27FC236}">
                <a16:creationId xmlns:a16="http://schemas.microsoft.com/office/drawing/2014/main" id="{A5C890FE-2138-DE61-DED1-EF01C7D7D6AC}"/>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pic>
        <p:nvPicPr>
          <p:cNvPr id="6" name="Picture 5" descr="A rainbow flag with a tree in the center">
            <a:extLst>
              <a:ext uri="{FF2B5EF4-FFF2-40B4-BE49-F238E27FC236}">
                <a16:creationId xmlns:a16="http://schemas.microsoft.com/office/drawing/2014/main" id="{4F6CC4B0-5E10-A87A-B903-A0B09DF5B5A0}"/>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9313321" y="255830"/>
            <a:ext cx="2562089" cy="1707944"/>
          </a:xfrm>
          <a:prstGeom prst="rect">
            <a:avLst/>
          </a:prstGeom>
          <a:noFill/>
          <a:ln>
            <a:noFill/>
          </a:ln>
        </p:spPr>
      </p:pic>
      <p:pic>
        <p:nvPicPr>
          <p:cNvPr id="7" name="Picture 6">
            <a:extLst>
              <a:ext uri="{FF2B5EF4-FFF2-40B4-BE49-F238E27FC236}">
                <a16:creationId xmlns:a16="http://schemas.microsoft.com/office/drawing/2014/main" id="{81743EA0-7A3E-19E2-23F8-DDE3979B86E4}"/>
              </a:ext>
            </a:extLst>
          </p:cNvPr>
          <p:cNvPicPr>
            <a:picLocks noChangeAspect="1"/>
          </p:cNvPicPr>
          <p:nvPr/>
        </p:nvPicPr>
        <p:blipFill>
          <a:blip r:embed="rId7"/>
          <a:stretch>
            <a:fillRect/>
          </a:stretch>
        </p:blipFill>
        <p:spPr>
          <a:xfrm>
            <a:off x="0" y="4597409"/>
            <a:ext cx="2472871" cy="2220718"/>
          </a:xfrm>
          <a:prstGeom prst="rect">
            <a:avLst/>
          </a:prstGeom>
        </p:spPr>
      </p:pic>
    </p:spTree>
    <p:extLst>
      <p:ext uri="{BB962C8B-B14F-4D97-AF65-F5344CB8AC3E}">
        <p14:creationId xmlns:p14="http://schemas.microsoft.com/office/powerpoint/2010/main" val="281401904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9B3D1-F489-1409-C76F-1B3387665C18}"/>
            </a:ext>
          </a:extLst>
        </p:cNvPr>
        <p:cNvGrpSpPr/>
        <p:nvPr/>
      </p:nvGrpSpPr>
      <p:grpSpPr>
        <a:xfrm>
          <a:off x="0" y="0"/>
          <a:ext cx="0" cy="0"/>
          <a:chOff x="0" y="0"/>
          <a:chExt cx="0" cy="0"/>
        </a:xfrm>
      </p:grpSpPr>
      <p:cxnSp>
        <p:nvCxnSpPr>
          <p:cNvPr id="54" name="Straight Arrow Connector 53">
            <a:extLst>
              <a:ext uri="{FF2B5EF4-FFF2-40B4-BE49-F238E27FC236}">
                <a16:creationId xmlns:a16="http://schemas.microsoft.com/office/drawing/2014/main" id="{C5642111-9317-9A6F-75A4-F8F1ACB1C887}"/>
              </a:ext>
            </a:extLst>
          </p:cNvPr>
          <p:cNvCxnSpPr/>
          <p:nvPr/>
        </p:nvCxnSpPr>
        <p:spPr>
          <a:xfrm flipH="1" flipV="1">
            <a:off x="4667990" y="4684265"/>
            <a:ext cx="379394" cy="320842"/>
          </a:xfrm>
          <a:prstGeom prst="straightConnector1">
            <a:avLst/>
          </a:prstGeom>
          <a:ln>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0" name="Picture 49">
            <a:extLst>
              <a:ext uri="{FF2B5EF4-FFF2-40B4-BE49-F238E27FC236}">
                <a16:creationId xmlns:a16="http://schemas.microsoft.com/office/drawing/2014/main" id="{752E9F63-585D-EEF3-6465-BE7826660077}"/>
              </a:ext>
            </a:extLst>
          </p:cNvPr>
          <p:cNvPicPr>
            <a:picLocks noChangeAspect="1"/>
          </p:cNvPicPr>
          <p:nvPr/>
        </p:nvPicPr>
        <p:blipFill>
          <a:blip r:embed="rId4"/>
          <a:stretch>
            <a:fillRect/>
          </a:stretch>
        </p:blipFill>
        <p:spPr>
          <a:xfrm>
            <a:off x="2697935" y="4452341"/>
            <a:ext cx="1912265" cy="1881002"/>
          </a:xfrm>
          <a:prstGeom prst="rect">
            <a:avLst/>
          </a:prstGeom>
        </p:spPr>
      </p:pic>
      <p:pic>
        <p:nvPicPr>
          <p:cNvPr id="49" name="Picture 48">
            <a:extLst>
              <a:ext uri="{FF2B5EF4-FFF2-40B4-BE49-F238E27FC236}">
                <a16:creationId xmlns:a16="http://schemas.microsoft.com/office/drawing/2014/main" id="{77A9CC6E-2035-0D95-D8A0-C49CAB4A98A5}"/>
              </a:ext>
            </a:extLst>
          </p:cNvPr>
          <p:cNvPicPr>
            <a:picLocks noChangeAspect="1"/>
          </p:cNvPicPr>
          <p:nvPr/>
        </p:nvPicPr>
        <p:blipFill>
          <a:blip r:embed="rId5"/>
          <a:stretch>
            <a:fillRect/>
          </a:stretch>
        </p:blipFill>
        <p:spPr>
          <a:xfrm>
            <a:off x="10094662" y="2604414"/>
            <a:ext cx="1816193" cy="2178162"/>
          </a:xfrm>
          <a:prstGeom prst="rect">
            <a:avLst/>
          </a:prstGeom>
        </p:spPr>
      </p:pic>
      <p:sp>
        <p:nvSpPr>
          <p:cNvPr id="4" name="Footer Placeholder 3">
            <a:extLst>
              <a:ext uri="{FF2B5EF4-FFF2-40B4-BE49-F238E27FC236}">
                <a16:creationId xmlns:a16="http://schemas.microsoft.com/office/drawing/2014/main" id="{4418654A-87FD-0AB0-62C1-6B2E900CE0BE}"/>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grpSp>
        <p:nvGrpSpPr>
          <p:cNvPr id="15" name="Group 14">
            <a:extLst>
              <a:ext uri="{FF2B5EF4-FFF2-40B4-BE49-F238E27FC236}">
                <a16:creationId xmlns:a16="http://schemas.microsoft.com/office/drawing/2014/main" id="{45920C08-5471-81ED-C084-82DDE6FF358C}"/>
              </a:ext>
            </a:extLst>
          </p:cNvPr>
          <p:cNvGrpSpPr/>
          <p:nvPr/>
        </p:nvGrpSpPr>
        <p:grpSpPr>
          <a:xfrm>
            <a:off x="186904" y="121815"/>
            <a:ext cx="1553539" cy="1657337"/>
            <a:chOff x="2311456" y="2026"/>
            <a:chExt cx="1800238" cy="1800238"/>
          </a:xfrm>
        </p:grpSpPr>
        <p:sp>
          <p:nvSpPr>
            <p:cNvPr id="16" name="Oval 15">
              <a:extLst>
                <a:ext uri="{FF2B5EF4-FFF2-40B4-BE49-F238E27FC236}">
                  <a16:creationId xmlns:a16="http://schemas.microsoft.com/office/drawing/2014/main" id="{51596955-89F5-26C8-8CE4-FEBAE7750436}"/>
                </a:ext>
              </a:extLst>
            </p:cNvPr>
            <p:cNvSpPr/>
            <p:nvPr/>
          </p:nvSpPr>
          <p:spPr>
            <a:xfrm>
              <a:off x="2311456" y="2026"/>
              <a:ext cx="1800238" cy="1800238"/>
            </a:xfrm>
            <a:prstGeom prst="ellipse">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GB"/>
            </a:p>
          </p:txBody>
        </p:sp>
        <p:sp>
          <p:nvSpPr>
            <p:cNvPr id="17" name="Oval 4">
              <a:extLst>
                <a:ext uri="{FF2B5EF4-FFF2-40B4-BE49-F238E27FC236}">
                  <a16:creationId xmlns:a16="http://schemas.microsoft.com/office/drawing/2014/main" id="{D4043D56-D96A-0AFC-E72A-C082B69D33D6}"/>
                </a:ext>
              </a:extLst>
            </p:cNvPr>
            <p:cNvSpPr txBox="1"/>
            <p:nvPr/>
          </p:nvSpPr>
          <p:spPr>
            <a:xfrm>
              <a:off x="2415107" y="461168"/>
              <a:ext cx="1517626" cy="8819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Leadership</a:t>
              </a:r>
            </a:p>
          </p:txBody>
        </p:sp>
      </p:grpSp>
      <p:grpSp>
        <p:nvGrpSpPr>
          <p:cNvPr id="18" name="Group 17">
            <a:extLst>
              <a:ext uri="{FF2B5EF4-FFF2-40B4-BE49-F238E27FC236}">
                <a16:creationId xmlns:a16="http://schemas.microsoft.com/office/drawing/2014/main" id="{11F66626-8223-7496-D33A-A25482C2F658}"/>
              </a:ext>
            </a:extLst>
          </p:cNvPr>
          <p:cNvGrpSpPr/>
          <p:nvPr/>
        </p:nvGrpSpPr>
        <p:grpSpPr>
          <a:xfrm>
            <a:off x="10451557" y="195534"/>
            <a:ext cx="1553539" cy="1641437"/>
            <a:chOff x="4498313" y="1590870"/>
            <a:chExt cx="1800238" cy="1800238"/>
          </a:xfrm>
        </p:grpSpPr>
        <p:sp>
          <p:nvSpPr>
            <p:cNvPr id="19" name="Oval 18">
              <a:extLst>
                <a:ext uri="{FF2B5EF4-FFF2-40B4-BE49-F238E27FC236}">
                  <a16:creationId xmlns:a16="http://schemas.microsoft.com/office/drawing/2014/main" id="{EF8E775B-4F7D-4F47-A361-505C45926902}"/>
                </a:ext>
              </a:extLst>
            </p:cNvPr>
            <p:cNvSpPr/>
            <p:nvPr/>
          </p:nvSpPr>
          <p:spPr>
            <a:xfrm>
              <a:off x="4498313" y="1590870"/>
              <a:ext cx="1800238" cy="1800238"/>
            </a:xfrm>
            <a:prstGeom prst="ellipse">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lstStyle/>
            <a:p>
              <a:endParaRPr lang="en-GB"/>
            </a:p>
          </p:txBody>
        </p:sp>
        <p:sp>
          <p:nvSpPr>
            <p:cNvPr id="20" name="Oval 4">
              <a:extLst>
                <a:ext uri="{FF2B5EF4-FFF2-40B4-BE49-F238E27FC236}">
                  <a16:creationId xmlns:a16="http://schemas.microsoft.com/office/drawing/2014/main" id="{5123894C-8771-B522-3621-9059698BAB12}"/>
                </a:ext>
              </a:extLst>
            </p:cNvPr>
            <p:cNvSpPr txBox="1"/>
            <p:nvPr/>
          </p:nvSpPr>
          <p:spPr>
            <a:xfrm>
              <a:off x="4761952" y="1854509"/>
              <a:ext cx="1383906" cy="12729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Training</a:t>
              </a:r>
            </a:p>
          </p:txBody>
        </p:sp>
      </p:grpSp>
      <p:sp>
        <p:nvSpPr>
          <p:cNvPr id="27" name="TextBox 26">
            <a:extLst>
              <a:ext uri="{FF2B5EF4-FFF2-40B4-BE49-F238E27FC236}">
                <a16:creationId xmlns:a16="http://schemas.microsoft.com/office/drawing/2014/main" id="{7346A642-77CB-AABE-7FD4-C76ABD828026}"/>
              </a:ext>
            </a:extLst>
          </p:cNvPr>
          <p:cNvSpPr txBox="1"/>
          <p:nvPr/>
        </p:nvSpPr>
        <p:spPr>
          <a:xfrm>
            <a:off x="2120901" y="250863"/>
            <a:ext cx="1820240" cy="1200329"/>
          </a:xfrm>
          <a:prstGeom prst="rect">
            <a:avLst/>
          </a:prstGeom>
          <a:solidFill>
            <a:schemeClr val="bg2">
              <a:lumMod val="90000"/>
            </a:schemeClr>
          </a:solidFill>
        </p:spPr>
        <p:txBody>
          <a:bodyPr wrap="square" rtlCol="0">
            <a:spAutoFit/>
          </a:bodyPr>
          <a:lstStyle/>
          <a:p>
            <a:r>
              <a:rPr lang="en-GB" dirty="0"/>
              <a:t>Champion group set up with members of SMT Linked</a:t>
            </a:r>
          </a:p>
        </p:txBody>
      </p:sp>
      <p:sp>
        <p:nvSpPr>
          <p:cNvPr id="28" name="TextBox 27">
            <a:extLst>
              <a:ext uri="{FF2B5EF4-FFF2-40B4-BE49-F238E27FC236}">
                <a16:creationId xmlns:a16="http://schemas.microsoft.com/office/drawing/2014/main" id="{7089C54F-1DD0-BE93-FD46-7A25153FA0B9}"/>
              </a:ext>
            </a:extLst>
          </p:cNvPr>
          <p:cNvSpPr txBox="1"/>
          <p:nvPr/>
        </p:nvSpPr>
        <p:spPr>
          <a:xfrm>
            <a:off x="8917095" y="2006583"/>
            <a:ext cx="1820240" cy="1477328"/>
          </a:xfrm>
          <a:prstGeom prst="rect">
            <a:avLst/>
          </a:prstGeom>
          <a:solidFill>
            <a:schemeClr val="accent3">
              <a:lumMod val="60000"/>
              <a:lumOff val="40000"/>
            </a:schemeClr>
          </a:solidFill>
        </p:spPr>
        <p:txBody>
          <a:bodyPr wrap="square" rtlCol="0">
            <a:spAutoFit/>
          </a:bodyPr>
          <a:lstStyle/>
          <a:p>
            <a:r>
              <a:rPr lang="en-GB" dirty="0"/>
              <a:t>90% of staff complete online awareness training</a:t>
            </a:r>
          </a:p>
        </p:txBody>
      </p:sp>
      <p:sp>
        <p:nvSpPr>
          <p:cNvPr id="2" name="TextBox 1">
            <a:extLst>
              <a:ext uri="{FF2B5EF4-FFF2-40B4-BE49-F238E27FC236}">
                <a16:creationId xmlns:a16="http://schemas.microsoft.com/office/drawing/2014/main" id="{3FDC7C84-1BCD-2BE0-EC4B-261B4719D190}"/>
              </a:ext>
            </a:extLst>
          </p:cNvPr>
          <p:cNvSpPr txBox="1"/>
          <p:nvPr/>
        </p:nvSpPr>
        <p:spPr>
          <a:xfrm>
            <a:off x="186904" y="2185124"/>
            <a:ext cx="1820240" cy="1754326"/>
          </a:xfrm>
          <a:prstGeom prst="rect">
            <a:avLst/>
          </a:prstGeom>
          <a:solidFill>
            <a:schemeClr val="bg2">
              <a:lumMod val="90000"/>
            </a:schemeClr>
          </a:solidFill>
        </p:spPr>
        <p:txBody>
          <a:bodyPr wrap="square" rtlCol="0">
            <a:spAutoFit/>
          </a:bodyPr>
          <a:lstStyle/>
          <a:p>
            <a:r>
              <a:rPr lang="en-GB" dirty="0"/>
              <a:t>Focus groups held with staff and action plan created addressing barriers</a:t>
            </a:r>
          </a:p>
        </p:txBody>
      </p:sp>
      <p:grpSp>
        <p:nvGrpSpPr>
          <p:cNvPr id="3" name="Group 2">
            <a:extLst>
              <a:ext uri="{FF2B5EF4-FFF2-40B4-BE49-F238E27FC236}">
                <a16:creationId xmlns:a16="http://schemas.microsoft.com/office/drawing/2014/main" id="{971BD73B-45B5-36FB-005C-5182892FF2EC}"/>
              </a:ext>
            </a:extLst>
          </p:cNvPr>
          <p:cNvGrpSpPr/>
          <p:nvPr/>
        </p:nvGrpSpPr>
        <p:grpSpPr>
          <a:xfrm>
            <a:off x="4818042" y="4844686"/>
            <a:ext cx="1735332" cy="1657336"/>
            <a:chOff x="2467487" y="4472287"/>
            <a:chExt cx="1488176" cy="1488176"/>
          </a:xfrm>
        </p:grpSpPr>
        <p:sp>
          <p:nvSpPr>
            <p:cNvPr id="5" name="Oval 4">
              <a:extLst>
                <a:ext uri="{FF2B5EF4-FFF2-40B4-BE49-F238E27FC236}">
                  <a16:creationId xmlns:a16="http://schemas.microsoft.com/office/drawing/2014/main" id="{31DF3FDB-D6CE-C5D6-4211-3BE0DB52255C}"/>
                </a:ext>
              </a:extLst>
            </p:cNvPr>
            <p:cNvSpPr/>
            <p:nvPr/>
          </p:nvSpPr>
          <p:spPr>
            <a:xfrm>
              <a:off x="2467487" y="4472287"/>
              <a:ext cx="1488176" cy="1488176"/>
            </a:xfrm>
            <a:prstGeom prst="ellipse">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n-GB"/>
            </a:p>
          </p:txBody>
        </p:sp>
        <p:sp>
          <p:nvSpPr>
            <p:cNvPr id="6" name="Oval 4">
              <a:extLst>
                <a:ext uri="{FF2B5EF4-FFF2-40B4-BE49-F238E27FC236}">
                  <a16:creationId xmlns:a16="http://schemas.microsoft.com/office/drawing/2014/main" id="{1CB5D169-6223-99E7-9AE6-014C7339988B}"/>
                </a:ext>
              </a:extLst>
            </p:cNvPr>
            <p:cNvSpPr txBox="1"/>
            <p:nvPr/>
          </p:nvSpPr>
          <p:spPr>
            <a:xfrm>
              <a:off x="2601066" y="4690225"/>
              <a:ext cx="1136659" cy="10422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kern="1200" dirty="0"/>
                <a:t>Practice</a:t>
              </a:r>
            </a:p>
          </p:txBody>
        </p:sp>
      </p:grpSp>
      <p:cxnSp>
        <p:nvCxnSpPr>
          <p:cNvPr id="29" name="Straight Arrow Connector 28">
            <a:extLst>
              <a:ext uri="{FF2B5EF4-FFF2-40B4-BE49-F238E27FC236}">
                <a16:creationId xmlns:a16="http://schemas.microsoft.com/office/drawing/2014/main" id="{353C4818-F599-E168-E47A-0D342A77FBB9}"/>
              </a:ext>
            </a:extLst>
          </p:cNvPr>
          <p:cNvCxnSpPr>
            <a:cxnSpLocks/>
            <a:stCxn id="16" idx="6"/>
          </p:cNvCxnSpPr>
          <p:nvPr/>
        </p:nvCxnSpPr>
        <p:spPr>
          <a:xfrm>
            <a:off x="1740443" y="950484"/>
            <a:ext cx="380458" cy="124337"/>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AB79C2F2-F3F8-7BDE-1F40-6D0A8695B0E3}"/>
              </a:ext>
            </a:extLst>
          </p:cNvPr>
          <p:cNvCxnSpPr>
            <a:cxnSpLocks/>
            <a:stCxn id="16" idx="4"/>
          </p:cNvCxnSpPr>
          <p:nvPr/>
        </p:nvCxnSpPr>
        <p:spPr>
          <a:xfrm flipH="1">
            <a:off x="931178" y="1779152"/>
            <a:ext cx="32496" cy="422696"/>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9D18B17-A483-AFD9-A8B6-BA06592DB30E}"/>
              </a:ext>
            </a:extLst>
          </p:cNvPr>
          <p:cNvCxnSpPr/>
          <p:nvPr/>
        </p:nvCxnSpPr>
        <p:spPr>
          <a:xfrm flipH="1" flipV="1">
            <a:off x="9827215" y="851027"/>
            <a:ext cx="534895" cy="223794"/>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DC4CE20-F2B4-A64D-9132-0325668C2120}"/>
              </a:ext>
            </a:extLst>
          </p:cNvPr>
          <p:cNvSpPr txBox="1"/>
          <p:nvPr/>
        </p:nvSpPr>
        <p:spPr>
          <a:xfrm>
            <a:off x="7948345" y="91294"/>
            <a:ext cx="1820240" cy="1477328"/>
          </a:xfrm>
          <a:prstGeom prst="rect">
            <a:avLst/>
          </a:prstGeom>
          <a:solidFill>
            <a:schemeClr val="accent3">
              <a:lumMod val="60000"/>
              <a:lumOff val="40000"/>
            </a:schemeClr>
          </a:solidFill>
        </p:spPr>
        <p:txBody>
          <a:bodyPr wrap="square" rtlCol="0">
            <a:spAutoFit/>
          </a:bodyPr>
          <a:lstStyle/>
          <a:p>
            <a:r>
              <a:rPr lang="en-GB" dirty="0"/>
              <a:t>Input at development days on assessment methods</a:t>
            </a:r>
          </a:p>
        </p:txBody>
      </p:sp>
      <p:cxnSp>
        <p:nvCxnSpPr>
          <p:cNvPr id="41" name="Straight Arrow Connector 40">
            <a:extLst>
              <a:ext uri="{FF2B5EF4-FFF2-40B4-BE49-F238E27FC236}">
                <a16:creationId xmlns:a16="http://schemas.microsoft.com/office/drawing/2014/main" id="{DB66CBDD-D8BB-F485-EB60-9E518EE29C3A}"/>
              </a:ext>
            </a:extLst>
          </p:cNvPr>
          <p:cNvCxnSpPr>
            <a:cxnSpLocks/>
          </p:cNvCxnSpPr>
          <p:nvPr/>
        </p:nvCxnSpPr>
        <p:spPr>
          <a:xfrm flipH="1">
            <a:off x="10850796" y="1892517"/>
            <a:ext cx="258248" cy="467867"/>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376409BD-4F30-6474-18E6-057D89548C06}"/>
              </a:ext>
            </a:extLst>
          </p:cNvPr>
          <p:cNvSpPr txBox="1"/>
          <p:nvPr/>
        </p:nvSpPr>
        <p:spPr>
          <a:xfrm>
            <a:off x="3529599" y="3931005"/>
            <a:ext cx="1735331" cy="646331"/>
          </a:xfrm>
          <a:prstGeom prst="rect">
            <a:avLst/>
          </a:prstGeom>
          <a:solidFill>
            <a:schemeClr val="accent5">
              <a:lumMod val="40000"/>
              <a:lumOff val="60000"/>
            </a:schemeClr>
          </a:solidFill>
        </p:spPr>
        <p:txBody>
          <a:bodyPr wrap="square" rtlCol="0">
            <a:spAutoFit/>
          </a:bodyPr>
          <a:lstStyle/>
          <a:p>
            <a:r>
              <a:rPr lang="en-GB" dirty="0"/>
              <a:t>Pronouns on emails</a:t>
            </a:r>
          </a:p>
        </p:txBody>
      </p:sp>
      <p:pic>
        <p:nvPicPr>
          <p:cNvPr id="55" name="Picture 54">
            <a:extLst>
              <a:ext uri="{FF2B5EF4-FFF2-40B4-BE49-F238E27FC236}">
                <a16:creationId xmlns:a16="http://schemas.microsoft.com/office/drawing/2014/main" id="{C7A0AE99-BDD2-DFEE-3CF7-478C41C0D290}"/>
              </a:ext>
            </a:extLst>
          </p:cNvPr>
          <p:cNvPicPr>
            <a:picLocks noChangeAspect="1"/>
          </p:cNvPicPr>
          <p:nvPr/>
        </p:nvPicPr>
        <p:blipFill>
          <a:blip r:embed="rId6"/>
          <a:stretch>
            <a:fillRect/>
          </a:stretch>
        </p:blipFill>
        <p:spPr>
          <a:xfrm>
            <a:off x="6987567" y="4890643"/>
            <a:ext cx="1682756" cy="1628153"/>
          </a:xfrm>
          <a:prstGeom prst="rect">
            <a:avLst/>
          </a:prstGeom>
        </p:spPr>
      </p:pic>
      <p:sp>
        <p:nvSpPr>
          <p:cNvPr id="57" name="TextBox 56">
            <a:extLst>
              <a:ext uri="{FF2B5EF4-FFF2-40B4-BE49-F238E27FC236}">
                <a16:creationId xmlns:a16="http://schemas.microsoft.com/office/drawing/2014/main" id="{2CE1A3AE-D01D-8E2F-A082-F6F1D147DCB7}"/>
              </a:ext>
            </a:extLst>
          </p:cNvPr>
          <p:cNvSpPr txBox="1"/>
          <p:nvPr/>
        </p:nvSpPr>
        <p:spPr>
          <a:xfrm>
            <a:off x="6242669" y="4350045"/>
            <a:ext cx="1735331" cy="646331"/>
          </a:xfrm>
          <a:prstGeom prst="rect">
            <a:avLst/>
          </a:prstGeom>
          <a:solidFill>
            <a:schemeClr val="accent5">
              <a:lumMod val="40000"/>
              <a:lumOff val="60000"/>
            </a:schemeClr>
          </a:solidFill>
        </p:spPr>
        <p:txBody>
          <a:bodyPr wrap="square" rtlCol="0">
            <a:spAutoFit/>
          </a:bodyPr>
          <a:lstStyle/>
          <a:p>
            <a:r>
              <a:rPr lang="en-GB" dirty="0"/>
              <a:t>Pronouns on emails</a:t>
            </a:r>
          </a:p>
        </p:txBody>
      </p:sp>
      <p:cxnSp>
        <p:nvCxnSpPr>
          <p:cNvPr id="58" name="Straight Arrow Connector 57">
            <a:extLst>
              <a:ext uri="{FF2B5EF4-FFF2-40B4-BE49-F238E27FC236}">
                <a16:creationId xmlns:a16="http://schemas.microsoft.com/office/drawing/2014/main" id="{A3972717-D8D9-92AA-F1E5-0FFF8BD1C0D0}"/>
              </a:ext>
            </a:extLst>
          </p:cNvPr>
          <p:cNvCxnSpPr>
            <a:cxnSpLocks/>
          </p:cNvCxnSpPr>
          <p:nvPr/>
        </p:nvCxnSpPr>
        <p:spPr>
          <a:xfrm flipV="1">
            <a:off x="6544674" y="5087397"/>
            <a:ext cx="216542" cy="229706"/>
          </a:xfrm>
          <a:prstGeom prst="straightConnector1">
            <a:avLst/>
          </a:prstGeom>
          <a:ln>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7D91508A-8AEE-6F72-8D7F-613DD837A500}"/>
              </a:ext>
            </a:extLst>
          </p:cNvPr>
          <p:cNvGrpSpPr/>
          <p:nvPr/>
        </p:nvGrpSpPr>
        <p:grpSpPr>
          <a:xfrm>
            <a:off x="5169077" y="49669"/>
            <a:ext cx="1655004" cy="1657337"/>
            <a:chOff x="3663008" y="4161674"/>
            <a:chExt cx="1800238" cy="1800238"/>
          </a:xfrm>
        </p:grpSpPr>
        <p:sp>
          <p:nvSpPr>
            <p:cNvPr id="64" name="Oval 63">
              <a:extLst>
                <a:ext uri="{FF2B5EF4-FFF2-40B4-BE49-F238E27FC236}">
                  <a16:creationId xmlns:a16="http://schemas.microsoft.com/office/drawing/2014/main" id="{196B55EB-574D-9B0F-35B8-8E7F81743443}"/>
                </a:ext>
              </a:extLst>
            </p:cNvPr>
            <p:cNvSpPr/>
            <p:nvPr/>
          </p:nvSpPr>
          <p:spPr>
            <a:xfrm>
              <a:off x="3663008" y="4161674"/>
              <a:ext cx="1800238" cy="1800238"/>
            </a:xfrm>
            <a:prstGeom prst="ellipse">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a:lstStyle/>
            <a:p>
              <a:endParaRPr lang="en-GB"/>
            </a:p>
          </p:txBody>
        </p:sp>
        <p:sp>
          <p:nvSpPr>
            <p:cNvPr id="65" name="Oval 4">
              <a:extLst>
                <a:ext uri="{FF2B5EF4-FFF2-40B4-BE49-F238E27FC236}">
                  <a16:creationId xmlns:a16="http://schemas.microsoft.com/office/drawing/2014/main" id="{BEF55FA9-C3FE-63A2-0F2E-2E7ADEE9FE64}"/>
                </a:ext>
              </a:extLst>
            </p:cNvPr>
            <p:cNvSpPr txBox="1"/>
            <p:nvPr/>
          </p:nvSpPr>
          <p:spPr>
            <a:xfrm>
              <a:off x="3926647" y="4425313"/>
              <a:ext cx="1272960" cy="12729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Policy</a:t>
              </a:r>
            </a:p>
          </p:txBody>
        </p:sp>
      </p:grpSp>
      <p:sp>
        <p:nvSpPr>
          <p:cNvPr id="66" name="TextBox 65">
            <a:extLst>
              <a:ext uri="{FF2B5EF4-FFF2-40B4-BE49-F238E27FC236}">
                <a16:creationId xmlns:a16="http://schemas.microsoft.com/office/drawing/2014/main" id="{C53B90E7-327D-B74C-FFBB-9BA34AB68445}"/>
              </a:ext>
            </a:extLst>
          </p:cNvPr>
          <p:cNvSpPr txBox="1"/>
          <p:nvPr/>
        </p:nvSpPr>
        <p:spPr>
          <a:xfrm>
            <a:off x="3253277" y="1841825"/>
            <a:ext cx="2505427" cy="1217016"/>
          </a:xfrm>
          <a:prstGeom prst="rect">
            <a:avLst/>
          </a:prstGeom>
          <a:solidFill>
            <a:schemeClr val="accent3">
              <a:lumMod val="20000"/>
              <a:lumOff val="80000"/>
            </a:schemeClr>
          </a:solidFill>
        </p:spPr>
        <p:txBody>
          <a:bodyPr wrap="square" rtlCol="0">
            <a:spAutoFit/>
          </a:bodyPr>
          <a:lstStyle/>
          <a:p>
            <a:r>
              <a:rPr lang="en-GB" dirty="0"/>
              <a:t>Key GCC Policy was included as evidence and a statement was put on our website</a:t>
            </a:r>
          </a:p>
        </p:txBody>
      </p:sp>
      <p:cxnSp>
        <p:nvCxnSpPr>
          <p:cNvPr id="67" name="Straight Arrow Connector 66">
            <a:extLst>
              <a:ext uri="{FF2B5EF4-FFF2-40B4-BE49-F238E27FC236}">
                <a16:creationId xmlns:a16="http://schemas.microsoft.com/office/drawing/2014/main" id="{2F437525-C9BD-0F1E-655E-17CA53EE0F54}"/>
              </a:ext>
            </a:extLst>
          </p:cNvPr>
          <p:cNvCxnSpPr>
            <a:cxnSpLocks/>
          </p:cNvCxnSpPr>
          <p:nvPr/>
        </p:nvCxnSpPr>
        <p:spPr>
          <a:xfrm flipH="1">
            <a:off x="4987884" y="1491086"/>
            <a:ext cx="302731" cy="248639"/>
          </a:xfrm>
          <a:prstGeom prst="straightConnector1">
            <a:avLst/>
          </a:prstGeom>
          <a:ln>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773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A63C95C-76CB-B7AB-4671-8056441BC744}"/>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pic>
        <p:nvPicPr>
          <p:cNvPr id="32" name="Picture 2">
            <a:extLst>
              <a:ext uri="{FF2B5EF4-FFF2-40B4-BE49-F238E27FC236}">
                <a16:creationId xmlns:a16="http://schemas.microsoft.com/office/drawing/2014/main" id="{673AC3B2-E610-88B4-92A9-5E6689342E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899" t="9912" r="15221" b="3968"/>
          <a:stretch>
            <a:fillRect/>
          </a:stretch>
        </p:blipFill>
        <p:spPr bwMode="auto">
          <a:xfrm>
            <a:off x="87151" y="2467705"/>
            <a:ext cx="2665172" cy="2345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Content Placeholder 6">
            <a:extLst>
              <a:ext uri="{FF2B5EF4-FFF2-40B4-BE49-F238E27FC236}">
                <a16:creationId xmlns:a16="http://schemas.microsoft.com/office/drawing/2014/main" id="{725AD261-472B-2774-4664-0B5CBF8E6846}"/>
              </a:ext>
            </a:extLst>
          </p:cNvPr>
          <p:cNvPicPr>
            <a:picLocks noGrp="1" noChangeAspect="1"/>
          </p:cNvPicPr>
          <p:nvPr>
            <p:ph idx="1"/>
          </p:nvPr>
        </p:nvPicPr>
        <p:blipFill>
          <a:blip r:embed="rId5"/>
          <a:stretch>
            <a:fillRect/>
          </a:stretch>
        </p:blipFill>
        <p:spPr>
          <a:xfrm>
            <a:off x="9646454" y="2809929"/>
            <a:ext cx="2316325" cy="2780918"/>
          </a:xfrm>
          <a:prstGeom prst="rect">
            <a:avLst/>
          </a:prstGeom>
        </p:spPr>
      </p:pic>
      <p:grpSp>
        <p:nvGrpSpPr>
          <p:cNvPr id="39" name="Group 38">
            <a:extLst>
              <a:ext uri="{FF2B5EF4-FFF2-40B4-BE49-F238E27FC236}">
                <a16:creationId xmlns:a16="http://schemas.microsoft.com/office/drawing/2014/main" id="{6F82278A-7391-696B-92A1-BA5EF5950300}"/>
              </a:ext>
            </a:extLst>
          </p:cNvPr>
          <p:cNvGrpSpPr/>
          <p:nvPr/>
        </p:nvGrpSpPr>
        <p:grpSpPr>
          <a:xfrm>
            <a:off x="382722" y="212929"/>
            <a:ext cx="1488176" cy="1488176"/>
            <a:chOff x="515003" y="3351057"/>
            <a:chExt cx="1488176" cy="1488176"/>
          </a:xfrm>
        </p:grpSpPr>
        <p:sp>
          <p:nvSpPr>
            <p:cNvPr id="40" name="Oval 39">
              <a:extLst>
                <a:ext uri="{FF2B5EF4-FFF2-40B4-BE49-F238E27FC236}">
                  <a16:creationId xmlns:a16="http://schemas.microsoft.com/office/drawing/2014/main" id="{FA8F547D-AD7D-12D6-CD3C-869BF6E5638C}"/>
                </a:ext>
              </a:extLst>
            </p:cNvPr>
            <p:cNvSpPr/>
            <p:nvPr/>
          </p:nvSpPr>
          <p:spPr>
            <a:xfrm>
              <a:off x="515003" y="3351057"/>
              <a:ext cx="1488176" cy="1488176"/>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a:lstStyle/>
            <a:p>
              <a:endParaRPr lang="en-GB"/>
            </a:p>
          </p:txBody>
        </p:sp>
        <p:sp>
          <p:nvSpPr>
            <p:cNvPr id="41" name="Oval 4">
              <a:extLst>
                <a:ext uri="{FF2B5EF4-FFF2-40B4-BE49-F238E27FC236}">
                  <a16:creationId xmlns:a16="http://schemas.microsoft.com/office/drawing/2014/main" id="{34E5759E-2294-5620-1012-0FBDCF366A04}"/>
                </a:ext>
              </a:extLst>
            </p:cNvPr>
            <p:cNvSpPr txBox="1"/>
            <p:nvPr/>
          </p:nvSpPr>
          <p:spPr>
            <a:xfrm>
              <a:off x="732941" y="3568995"/>
              <a:ext cx="1052300" cy="10523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Visibility</a:t>
              </a:r>
            </a:p>
          </p:txBody>
        </p:sp>
      </p:grpSp>
      <p:grpSp>
        <p:nvGrpSpPr>
          <p:cNvPr id="42" name="Group 41">
            <a:extLst>
              <a:ext uri="{FF2B5EF4-FFF2-40B4-BE49-F238E27FC236}">
                <a16:creationId xmlns:a16="http://schemas.microsoft.com/office/drawing/2014/main" id="{A1524C27-1931-F34A-F0F4-1619779CE71E}"/>
              </a:ext>
            </a:extLst>
          </p:cNvPr>
          <p:cNvGrpSpPr/>
          <p:nvPr/>
        </p:nvGrpSpPr>
        <p:grpSpPr>
          <a:xfrm>
            <a:off x="10400644" y="82677"/>
            <a:ext cx="1488176" cy="1488176"/>
            <a:chOff x="532435" y="1120678"/>
            <a:chExt cx="1488176" cy="1488176"/>
          </a:xfrm>
        </p:grpSpPr>
        <p:sp>
          <p:nvSpPr>
            <p:cNvPr id="43" name="Oval 42">
              <a:extLst>
                <a:ext uri="{FF2B5EF4-FFF2-40B4-BE49-F238E27FC236}">
                  <a16:creationId xmlns:a16="http://schemas.microsoft.com/office/drawing/2014/main" id="{145D09C3-47A5-6F01-CADB-0472A69E1D55}"/>
                </a:ext>
              </a:extLst>
            </p:cNvPr>
            <p:cNvSpPr/>
            <p:nvPr/>
          </p:nvSpPr>
          <p:spPr>
            <a:xfrm>
              <a:off x="532435" y="1120678"/>
              <a:ext cx="1488176" cy="1488176"/>
            </a:xfrm>
            <a:prstGeom prst="ellipse">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GB"/>
            </a:p>
          </p:txBody>
        </p:sp>
        <p:sp>
          <p:nvSpPr>
            <p:cNvPr id="44" name="Oval 4">
              <a:extLst>
                <a:ext uri="{FF2B5EF4-FFF2-40B4-BE49-F238E27FC236}">
                  <a16:creationId xmlns:a16="http://schemas.microsoft.com/office/drawing/2014/main" id="{906B0A08-1007-000F-06CA-6456C810ECE3}"/>
                </a:ext>
              </a:extLst>
            </p:cNvPr>
            <p:cNvSpPr txBox="1"/>
            <p:nvPr/>
          </p:nvSpPr>
          <p:spPr>
            <a:xfrm>
              <a:off x="750373" y="1338616"/>
              <a:ext cx="1052300" cy="10523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Monitoring and Evaluation</a:t>
              </a:r>
            </a:p>
          </p:txBody>
        </p:sp>
      </p:grpSp>
      <p:pic>
        <p:nvPicPr>
          <p:cNvPr id="46" name="Picture 45">
            <a:extLst>
              <a:ext uri="{FF2B5EF4-FFF2-40B4-BE49-F238E27FC236}">
                <a16:creationId xmlns:a16="http://schemas.microsoft.com/office/drawing/2014/main" id="{26A78DEA-75A8-4C11-40B0-65FF3C486571}"/>
              </a:ext>
            </a:extLst>
          </p:cNvPr>
          <p:cNvPicPr>
            <a:picLocks noChangeAspect="1"/>
          </p:cNvPicPr>
          <p:nvPr/>
        </p:nvPicPr>
        <p:blipFill>
          <a:blip r:embed="rId6"/>
          <a:stretch>
            <a:fillRect/>
          </a:stretch>
        </p:blipFill>
        <p:spPr>
          <a:xfrm>
            <a:off x="4872955" y="3854526"/>
            <a:ext cx="4711942" cy="2406774"/>
          </a:xfrm>
          <a:prstGeom prst="rect">
            <a:avLst/>
          </a:prstGeom>
        </p:spPr>
      </p:pic>
      <p:cxnSp>
        <p:nvCxnSpPr>
          <p:cNvPr id="54" name="Straight Arrow Connector 53">
            <a:extLst>
              <a:ext uri="{FF2B5EF4-FFF2-40B4-BE49-F238E27FC236}">
                <a16:creationId xmlns:a16="http://schemas.microsoft.com/office/drawing/2014/main" id="{E93882A0-31EB-4AD3-2696-3F0C2EB17F32}"/>
              </a:ext>
            </a:extLst>
          </p:cNvPr>
          <p:cNvCxnSpPr>
            <a:cxnSpLocks/>
          </p:cNvCxnSpPr>
          <p:nvPr/>
        </p:nvCxnSpPr>
        <p:spPr>
          <a:xfrm>
            <a:off x="1823022" y="1328100"/>
            <a:ext cx="1326193" cy="6351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A5D4C81A-FB5C-2892-05D9-C952E310F6C9}"/>
              </a:ext>
            </a:extLst>
          </p:cNvPr>
          <p:cNvSpPr txBox="1"/>
          <p:nvPr/>
        </p:nvSpPr>
        <p:spPr>
          <a:xfrm>
            <a:off x="87151" y="2116750"/>
            <a:ext cx="1565809" cy="369332"/>
          </a:xfrm>
          <a:prstGeom prst="rect">
            <a:avLst/>
          </a:prstGeom>
          <a:solidFill>
            <a:schemeClr val="accent6">
              <a:lumMod val="40000"/>
              <a:lumOff val="60000"/>
            </a:schemeClr>
          </a:solidFill>
        </p:spPr>
        <p:txBody>
          <a:bodyPr wrap="square" rtlCol="0">
            <a:spAutoFit/>
          </a:bodyPr>
          <a:lstStyle/>
          <a:p>
            <a:r>
              <a:rPr lang="en-GB" dirty="0"/>
              <a:t>Pride</a:t>
            </a:r>
          </a:p>
        </p:txBody>
      </p:sp>
      <p:cxnSp>
        <p:nvCxnSpPr>
          <p:cNvPr id="62" name="Straight Arrow Connector 61">
            <a:extLst>
              <a:ext uri="{FF2B5EF4-FFF2-40B4-BE49-F238E27FC236}">
                <a16:creationId xmlns:a16="http://schemas.microsoft.com/office/drawing/2014/main" id="{FD0941D4-15E5-BCD4-E0D6-67101CCC813C}"/>
              </a:ext>
            </a:extLst>
          </p:cNvPr>
          <p:cNvCxnSpPr>
            <a:cxnSpLocks/>
          </p:cNvCxnSpPr>
          <p:nvPr/>
        </p:nvCxnSpPr>
        <p:spPr>
          <a:xfrm flipH="1">
            <a:off x="462827" y="1676881"/>
            <a:ext cx="262203" cy="314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DC603095-FCFE-CC11-FBB9-AEFAB169074E}"/>
              </a:ext>
            </a:extLst>
          </p:cNvPr>
          <p:cNvSpPr txBox="1"/>
          <p:nvPr/>
        </p:nvSpPr>
        <p:spPr>
          <a:xfrm>
            <a:off x="9584897" y="1818412"/>
            <a:ext cx="2446558" cy="923330"/>
          </a:xfrm>
          <a:prstGeom prst="rect">
            <a:avLst/>
          </a:prstGeom>
          <a:solidFill>
            <a:schemeClr val="bg2">
              <a:lumMod val="90000"/>
            </a:schemeClr>
          </a:solidFill>
        </p:spPr>
        <p:txBody>
          <a:bodyPr wrap="square" rtlCol="0">
            <a:spAutoFit/>
          </a:bodyPr>
          <a:lstStyle/>
          <a:p>
            <a:r>
              <a:rPr lang="en-GB" dirty="0"/>
              <a:t>SIIM/JST/ Referral forms changed to be more inclusive</a:t>
            </a:r>
          </a:p>
        </p:txBody>
      </p:sp>
      <p:cxnSp>
        <p:nvCxnSpPr>
          <p:cNvPr id="68" name="Straight Arrow Connector 67">
            <a:extLst>
              <a:ext uri="{FF2B5EF4-FFF2-40B4-BE49-F238E27FC236}">
                <a16:creationId xmlns:a16="http://schemas.microsoft.com/office/drawing/2014/main" id="{7EFCD51F-9E09-88B6-F638-894791FD4B0E}"/>
              </a:ext>
            </a:extLst>
          </p:cNvPr>
          <p:cNvCxnSpPr>
            <a:cxnSpLocks/>
          </p:cNvCxnSpPr>
          <p:nvPr/>
        </p:nvCxnSpPr>
        <p:spPr>
          <a:xfrm flipH="1">
            <a:off x="10336375" y="1380347"/>
            <a:ext cx="262203" cy="314285"/>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0F137C06-EEFF-95B2-AF85-44BCD1448BDA}"/>
              </a:ext>
            </a:extLst>
          </p:cNvPr>
          <p:cNvSpPr txBox="1"/>
          <p:nvPr/>
        </p:nvSpPr>
        <p:spPr>
          <a:xfrm>
            <a:off x="7247094" y="98056"/>
            <a:ext cx="2575579" cy="1477328"/>
          </a:xfrm>
          <a:prstGeom prst="rect">
            <a:avLst/>
          </a:prstGeom>
          <a:solidFill>
            <a:schemeClr val="bg2">
              <a:lumMod val="90000"/>
            </a:schemeClr>
          </a:solidFill>
        </p:spPr>
        <p:txBody>
          <a:bodyPr wrap="square" rtlCol="0">
            <a:spAutoFit/>
          </a:bodyPr>
          <a:lstStyle/>
          <a:p>
            <a:r>
              <a:rPr lang="en-GB" dirty="0"/>
              <a:t>Glasgow City Council equalities data analysed. Recruitment processes reviewed for bias</a:t>
            </a:r>
          </a:p>
        </p:txBody>
      </p:sp>
      <p:cxnSp>
        <p:nvCxnSpPr>
          <p:cNvPr id="72" name="Straight Arrow Connector 71">
            <a:extLst>
              <a:ext uri="{FF2B5EF4-FFF2-40B4-BE49-F238E27FC236}">
                <a16:creationId xmlns:a16="http://schemas.microsoft.com/office/drawing/2014/main" id="{B62C9A83-C259-4036-A481-CEA14F59CF30}"/>
              </a:ext>
            </a:extLst>
          </p:cNvPr>
          <p:cNvCxnSpPr>
            <a:cxnSpLocks/>
          </p:cNvCxnSpPr>
          <p:nvPr/>
        </p:nvCxnSpPr>
        <p:spPr>
          <a:xfrm flipH="1">
            <a:off x="9878461" y="743826"/>
            <a:ext cx="482464" cy="11768"/>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3F96D9EB-E058-1C66-2D5F-FDD86B13E95D}"/>
              </a:ext>
            </a:extLst>
          </p:cNvPr>
          <p:cNvSpPr txBox="1"/>
          <p:nvPr/>
        </p:nvSpPr>
        <p:spPr>
          <a:xfrm>
            <a:off x="2166539" y="56924"/>
            <a:ext cx="2439439" cy="923330"/>
          </a:xfrm>
          <a:prstGeom prst="rect">
            <a:avLst/>
          </a:prstGeom>
          <a:solidFill>
            <a:schemeClr val="accent6">
              <a:lumMod val="40000"/>
              <a:lumOff val="60000"/>
            </a:schemeClr>
          </a:solidFill>
        </p:spPr>
        <p:txBody>
          <a:bodyPr wrap="square" rtlCol="0">
            <a:spAutoFit/>
          </a:bodyPr>
          <a:lstStyle/>
          <a:p>
            <a:r>
              <a:rPr lang="en-GB" dirty="0"/>
              <a:t>A number of online ‘campaigns’ were completed</a:t>
            </a:r>
          </a:p>
        </p:txBody>
      </p:sp>
      <p:cxnSp>
        <p:nvCxnSpPr>
          <p:cNvPr id="75" name="Straight Arrow Connector 74">
            <a:extLst>
              <a:ext uri="{FF2B5EF4-FFF2-40B4-BE49-F238E27FC236}">
                <a16:creationId xmlns:a16="http://schemas.microsoft.com/office/drawing/2014/main" id="{562D709F-08A7-9E64-C0E4-8425F4A4D345}"/>
              </a:ext>
            </a:extLst>
          </p:cNvPr>
          <p:cNvCxnSpPr>
            <a:cxnSpLocks/>
          </p:cNvCxnSpPr>
          <p:nvPr/>
        </p:nvCxnSpPr>
        <p:spPr>
          <a:xfrm flipV="1">
            <a:off x="1780091" y="427328"/>
            <a:ext cx="354078" cy="74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1" name="Picture 80">
            <a:extLst>
              <a:ext uri="{FF2B5EF4-FFF2-40B4-BE49-F238E27FC236}">
                <a16:creationId xmlns:a16="http://schemas.microsoft.com/office/drawing/2014/main" id="{63379857-D517-2224-349F-30F65A879498}"/>
              </a:ext>
            </a:extLst>
          </p:cNvPr>
          <p:cNvPicPr>
            <a:picLocks noChangeAspect="1"/>
          </p:cNvPicPr>
          <p:nvPr/>
        </p:nvPicPr>
        <p:blipFill>
          <a:blip r:embed="rId7"/>
          <a:stretch>
            <a:fillRect/>
          </a:stretch>
        </p:blipFill>
        <p:spPr>
          <a:xfrm>
            <a:off x="4373416" y="-90350"/>
            <a:ext cx="2043751" cy="2043751"/>
          </a:xfrm>
          <a:prstGeom prst="rect">
            <a:avLst/>
          </a:prstGeom>
        </p:spPr>
      </p:pic>
      <p:pic>
        <p:nvPicPr>
          <p:cNvPr id="48" name="Picture 47" descr="A hallway with posters on the wall&#10;&#10;AI-generated content may be incorrect.">
            <a:extLst>
              <a:ext uri="{FF2B5EF4-FFF2-40B4-BE49-F238E27FC236}">
                <a16:creationId xmlns:a16="http://schemas.microsoft.com/office/drawing/2014/main" id="{6355BC17-FD34-672C-8893-772F78ED9E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11124" y="2250934"/>
            <a:ext cx="3126707" cy="2345030"/>
          </a:xfrm>
          <a:prstGeom prst="rect">
            <a:avLst/>
          </a:prstGeom>
        </p:spPr>
      </p:pic>
      <p:pic>
        <p:nvPicPr>
          <p:cNvPr id="52" name="Picture 51" descr="A sign on a door&#10;&#10;AI-generated content may be incorrect.">
            <a:extLst>
              <a:ext uri="{FF2B5EF4-FFF2-40B4-BE49-F238E27FC236}">
                <a16:creationId xmlns:a16="http://schemas.microsoft.com/office/drawing/2014/main" id="{77517E88-9337-60B6-092C-2A7D223428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21987" y="4293346"/>
            <a:ext cx="1420190" cy="2524781"/>
          </a:xfrm>
          <a:prstGeom prst="rect">
            <a:avLst/>
          </a:prstGeom>
        </p:spPr>
      </p:pic>
      <p:sp>
        <p:nvSpPr>
          <p:cNvPr id="53" name="TextBox 52">
            <a:extLst>
              <a:ext uri="{FF2B5EF4-FFF2-40B4-BE49-F238E27FC236}">
                <a16:creationId xmlns:a16="http://schemas.microsoft.com/office/drawing/2014/main" id="{E5039DA9-E679-DBD2-D2DA-5473A40961D4}"/>
              </a:ext>
            </a:extLst>
          </p:cNvPr>
          <p:cNvSpPr txBox="1"/>
          <p:nvPr/>
        </p:nvSpPr>
        <p:spPr>
          <a:xfrm>
            <a:off x="2889790" y="2034743"/>
            <a:ext cx="2439439" cy="369332"/>
          </a:xfrm>
          <a:prstGeom prst="rect">
            <a:avLst/>
          </a:prstGeom>
          <a:solidFill>
            <a:schemeClr val="accent6">
              <a:lumMod val="40000"/>
              <a:lumOff val="60000"/>
            </a:schemeClr>
          </a:solidFill>
        </p:spPr>
        <p:txBody>
          <a:bodyPr wrap="square" rtlCol="0">
            <a:spAutoFit/>
          </a:bodyPr>
          <a:lstStyle/>
          <a:p>
            <a:r>
              <a:rPr lang="en-GB" dirty="0"/>
              <a:t>Wall Displays</a:t>
            </a:r>
          </a:p>
        </p:txBody>
      </p:sp>
    </p:spTree>
    <p:extLst>
      <p:ext uri="{BB962C8B-B14F-4D97-AF65-F5344CB8AC3E}">
        <p14:creationId xmlns:p14="http://schemas.microsoft.com/office/powerpoint/2010/main" val="3557366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4F837B9-9502-B1B3-64EA-12BB2E99FCFC}"/>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pic>
        <p:nvPicPr>
          <p:cNvPr id="11" name="Picture 10">
            <a:extLst>
              <a:ext uri="{FF2B5EF4-FFF2-40B4-BE49-F238E27FC236}">
                <a16:creationId xmlns:a16="http://schemas.microsoft.com/office/drawing/2014/main" id="{D73E16AC-9DD0-863E-ECEC-B0025A51AB4E}"/>
              </a:ext>
            </a:extLst>
          </p:cNvPr>
          <p:cNvPicPr>
            <a:picLocks noChangeAspect="1"/>
          </p:cNvPicPr>
          <p:nvPr/>
        </p:nvPicPr>
        <p:blipFill>
          <a:blip r:embed="rId4"/>
          <a:stretch>
            <a:fillRect/>
          </a:stretch>
        </p:blipFill>
        <p:spPr>
          <a:xfrm>
            <a:off x="3343711" y="-115608"/>
            <a:ext cx="4753368" cy="7089215"/>
          </a:xfrm>
          <a:prstGeom prst="rect">
            <a:avLst/>
          </a:prstGeom>
        </p:spPr>
      </p:pic>
    </p:spTree>
    <p:extLst>
      <p:ext uri="{BB962C8B-B14F-4D97-AF65-F5344CB8AC3E}">
        <p14:creationId xmlns:p14="http://schemas.microsoft.com/office/powerpoint/2010/main" val="2151772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3CD03B-156E-EF28-450E-B2F28BEAF597}"/>
              </a:ext>
            </a:extLst>
          </p:cNvPr>
          <p:cNvSpPr>
            <a:spLocks noGrp="1"/>
          </p:cNvSpPr>
          <p:nvPr>
            <p:ph type="title"/>
          </p:nvPr>
        </p:nvSpPr>
        <p:spPr>
          <a:xfrm>
            <a:off x="612648" y="603504"/>
            <a:ext cx="5862396" cy="1527048"/>
          </a:xfrm>
        </p:spPr>
        <p:txBody>
          <a:bodyPr anchor="b">
            <a:normAutofit/>
          </a:bodyPr>
          <a:lstStyle/>
          <a:p>
            <a:r>
              <a:rPr lang="en-GB" sz="3300"/>
              <a:t>Reflection on assessment materials activity</a:t>
            </a:r>
          </a:p>
        </p:txBody>
      </p:sp>
      <p:sp>
        <p:nvSpPr>
          <p:cNvPr id="3" name="Content Placeholder 2">
            <a:extLst>
              <a:ext uri="{FF2B5EF4-FFF2-40B4-BE49-F238E27FC236}">
                <a16:creationId xmlns:a16="http://schemas.microsoft.com/office/drawing/2014/main" id="{84718953-F2B8-1B0A-B424-E99F4C5766E8}"/>
              </a:ext>
            </a:extLst>
          </p:cNvPr>
          <p:cNvSpPr>
            <a:spLocks noGrp="1"/>
          </p:cNvSpPr>
          <p:nvPr>
            <p:ph idx="1"/>
          </p:nvPr>
        </p:nvSpPr>
        <p:spPr>
          <a:xfrm>
            <a:off x="612648" y="2212848"/>
            <a:ext cx="5862396" cy="4096512"/>
          </a:xfrm>
        </p:spPr>
        <p:txBody>
          <a:bodyPr>
            <a:normAutofit/>
          </a:bodyPr>
          <a:lstStyle/>
          <a:p>
            <a:r>
              <a:rPr lang="en-GB" sz="1800"/>
              <a:t>Whole Service Development Day activity: reflect and discuss assessment materials that you currently use when working with children, young people and families. </a:t>
            </a:r>
          </a:p>
        </p:txBody>
      </p:sp>
      <p:pic>
        <p:nvPicPr>
          <p:cNvPr id="3074" name="Picture 2" descr="4.2: Positionality and Intersectionality – Universal Design ...">
            <a:extLst>
              <a:ext uri="{FF2B5EF4-FFF2-40B4-BE49-F238E27FC236}">
                <a16:creationId xmlns:a16="http://schemas.microsoft.com/office/drawing/2014/main" id="{186ADCFF-4679-AB4B-1D93-F6BEEC0A08F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91395" y="1102440"/>
            <a:ext cx="4681506" cy="468150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0C80E227-2ADD-2285-92D0-3073A9EE2453}"/>
              </a:ext>
            </a:extLst>
          </p:cNvPr>
          <p:cNvSpPr>
            <a:spLocks noGrp="1"/>
          </p:cNvSpPr>
          <p:nvPr>
            <p:ph type="ftr" sz="quarter" idx="11"/>
            <p:custDataLst>
              <p:tags r:id="rId1"/>
            </p:custDataLst>
          </p:nvPr>
        </p:nvSpPr>
        <p:spPr>
          <a:xfrm>
            <a:off x="0" y="6453002"/>
            <a:ext cx="12192000" cy="365125"/>
          </a:xfrm>
        </p:spPr>
        <p:txBody>
          <a:bodyPr>
            <a:normAutofit/>
          </a:bodyPr>
          <a:lstStyle/>
          <a:p>
            <a:pPr>
              <a:spcAft>
                <a:spcPts val="600"/>
              </a:spcAft>
            </a:pPr>
            <a:r>
              <a:rPr lang="en-GB"/>
              <a:t>OFFICIAL</a:t>
            </a:r>
          </a:p>
        </p:txBody>
      </p:sp>
    </p:spTree>
    <p:extLst>
      <p:ext uri="{BB962C8B-B14F-4D97-AF65-F5344CB8AC3E}">
        <p14:creationId xmlns:p14="http://schemas.microsoft.com/office/powerpoint/2010/main" val="2811692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548354-D22C-9724-CA34-6D6651EA3162}"/>
              </a:ext>
            </a:extLst>
          </p:cNvPr>
          <p:cNvSpPr>
            <a:spLocks noGrp="1"/>
          </p:cNvSpPr>
          <p:nvPr>
            <p:ph type="title"/>
          </p:nvPr>
        </p:nvSpPr>
        <p:spPr>
          <a:xfrm>
            <a:off x="612648" y="603504"/>
            <a:ext cx="5862396" cy="1527048"/>
          </a:xfrm>
        </p:spPr>
        <p:txBody>
          <a:bodyPr anchor="b">
            <a:normAutofit/>
          </a:bodyPr>
          <a:lstStyle/>
          <a:p>
            <a:r>
              <a:rPr lang="en-GB" dirty="0"/>
              <a:t>Limitations and barriers</a:t>
            </a:r>
          </a:p>
        </p:txBody>
      </p:sp>
      <p:sp>
        <p:nvSpPr>
          <p:cNvPr id="3" name="Content Placeholder 2">
            <a:extLst>
              <a:ext uri="{FF2B5EF4-FFF2-40B4-BE49-F238E27FC236}">
                <a16:creationId xmlns:a16="http://schemas.microsoft.com/office/drawing/2014/main" id="{5210E95D-4385-7BE0-FE3B-2741CFC8A105}"/>
              </a:ext>
            </a:extLst>
          </p:cNvPr>
          <p:cNvSpPr>
            <a:spLocks noGrp="1"/>
          </p:cNvSpPr>
          <p:nvPr>
            <p:ph idx="1"/>
          </p:nvPr>
        </p:nvSpPr>
        <p:spPr>
          <a:xfrm>
            <a:off x="612648" y="2212848"/>
            <a:ext cx="5862396" cy="4096512"/>
          </a:xfrm>
        </p:spPr>
        <p:txBody>
          <a:bodyPr>
            <a:normAutofit/>
          </a:bodyPr>
          <a:lstStyle/>
          <a:p>
            <a:r>
              <a:rPr lang="en-GB" sz="1800" dirty="0"/>
              <a:t>Tackling discrimination (in all forms) is our duty as EPs and not just tied to our charter mark achievement (or similar other process)</a:t>
            </a:r>
          </a:p>
          <a:p>
            <a:r>
              <a:rPr lang="en-GB" sz="1800" dirty="0"/>
              <a:t>Equalities across all workstreams</a:t>
            </a:r>
          </a:p>
          <a:p>
            <a:r>
              <a:rPr lang="en-GB" sz="1800" dirty="0"/>
              <a:t>Be wary of tokenism and performative activism </a:t>
            </a:r>
          </a:p>
          <a:p>
            <a:r>
              <a:rPr lang="en-GB" sz="1800" dirty="0"/>
              <a:t>Toilets, pronouns and complaints!</a:t>
            </a:r>
          </a:p>
          <a:p>
            <a:pPr marL="0" indent="0">
              <a:buNone/>
            </a:pPr>
            <a:endParaRPr lang="en-GB" sz="1800" dirty="0"/>
          </a:p>
        </p:txBody>
      </p:sp>
      <p:pic>
        <p:nvPicPr>
          <p:cNvPr id="6" name="Picture 5">
            <a:extLst>
              <a:ext uri="{FF2B5EF4-FFF2-40B4-BE49-F238E27FC236}">
                <a16:creationId xmlns:a16="http://schemas.microsoft.com/office/drawing/2014/main" id="{4BAD9F1C-38E3-F405-2C49-00CCD72A58BB}"/>
              </a:ext>
            </a:extLst>
          </p:cNvPr>
          <p:cNvPicPr>
            <a:picLocks noChangeAspect="1"/>
          </p:cNvPicPr>
          <p:nvPr/>
        </p:nvPicPr>
        <p:blipFill>
          <a:blip r:embed="rId4"/>
          <a:stretch>
            <a:fillRect/>
          </a:stretch>
        </p:blipFill>
        <p:spPr>
          <a:xfrm>
            <a:off x="7091395" y="2267615"/>
            <a:ext cx="4681506" cy="2351156"/>
          </a:xfrm>
          <a:prstGeom prst="rect">
            <a:avLst/>
          </a:prstGeom>
        </p:spPr>
      </p:pic>
      <p:sp>
        <p:nvSpPr>
          <p:cNvPr id="4" name="Footer Placeholder 3">
            <a:extLst>
              <a:ext uri="{FF2B5EF4-FFF2-40B4-BE49-F238E27FC236}">
                <a16:creationId xmlns:a16="http://schemas.microsoft.com/office/drawing/2014/main" id="{60CBD4D3-46E8-30C0-1BDD-4CC3845473C8}"/>
              </a:ext>
            </a:extLst>
          </p:cNvPr>
          <p:cNvSpPr>
            <a:spLocks noGrp="1"/>
          </p:cNvSpPr>
          <p:nvPr>
            <p:ph type="ftr" sz="quarter" idx="11"/>
            <p:custDataLst>
              <p:tags r:id="rId1"/>
            </p:custDataLst>
          </p:nvPr>
        </p:nvSpPr>
        <p:spPr>
          <a:xfrm>
            <a:off x="0" y="6453002"/>
            <a:ext cx="12192000" cy="365125"/>
          </a:xfrm>
        </p:spPr>
        <p:txBody>
          <a:bodyPr>
            <a:normAutofit/>
          </a:bodyPr>
          <a:lstStyle/>
          <a:p>
            <a:pPr>
              <a:spcAft>
                <a:spcPts val="600"/>
              </a:spcAft>
            </a:pPr>
            <a:r>
              <a:rPr lang="en-GB"/>
              <a:t>OFFICIAL</a:t>
            </a:r>
          </a:p>
        </p:txBody>
      </p:sp>
    </p:spTree>
    <p:extLst>
      <p:ext uri="{BB962C8B-B14F-4D97-AF65-F5344CB8AC3E}">
        <p14:creationId xmlns:p14="http://schemas.microsoft.com/office/powerpoint/2010/main" val="2099833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82665-A539-523E-62AF-831D47DFBE1B}"/>
              </a:ext>
            </a:extLst>
          </p:cNvPr>
          <p:cNvSpPr>
            <a:spLocks noGrp="1"/>
          </p:cNvSpPr>
          <p:nvPr>
            <p:ph type="title"/>
          </p:nvPr>
        </p:nvSpPr>
        <p:spPr/>
        <p:txBody>
          <a:bodyPr/>
          <a:lstStyle/>
          <a:p>
            <a:r>
              <a:rPr lang="en-GB" dirty="0"/>
              <a:t>What Next?</a:t>
            </a:r>
          </a:p>
        </p:txBody>
      </p:sp>
      <p:sp>
        <p:nvSpPr>
          <p:cNvPr id="3" name="Content Placeholder 2">
            <a:extLst>
              <a:ext uri="{FF2B5EF4-FFF2-40B4-BE49-F238E27FC236}">
                <a16:creationId xmlns:a16="http://schemas.microsoft.com/office/drawing/2014/main" id="{D502461C-A627-61BD-D6D1-F681647CBED6}"/>
              </a:ext>
            </a:extLst>
          </p:cNvPr>
          <p:cNvSpPr>
            <a:spLocks noGrp="1"/>
          </p:cNvSpPr>
          <p:nvPr>
            <p:ph idx="1"/>
          </p:nvPr>
        </p:nvSpPr>
        <p:spPr/>
        <p:txBody>
          <a:bodyPr/>
          <a:lstStyle/>
          <a:p>
            <a:r>
              <a:rPr lang="en-GB" dirty="0"/>
              <a:t>Area Team Meeting discussions around supporting transgender children and young people in our establishments </a:t>
            </a:r>
          </a:p>
          <a:p>
            <a:r>
              <a:rPr lang="en-GB" dirty="0"/>
              <a:t>CLPL opportunities, including planning for Equalities and Inclusion whole service development day</a:t>
            </a:r>
          </a:p>
          <a:p>
            <a:r>
              <a:rPr lang="en-GB" dirty="0"/>
              <a:t>Laying the groundwork this session to begin our LGBT Gold Charter Mark journey, with a greater focus on supporting transgender, non-binary and gender exploring/questioning colleagues, children and young people, and their families. </a:t>
            </a:r>
          </a:p>
        </p:txBody>
      </p:sp>
      <p:sp>
        <p:nvSpPr>
          <p:cNvPr id="4" name="Footer Placeholder 3">
            <a:extLst>
              <a:ext uri="{FF2B5EF4-FFF2-40B4-BE49-F238E27FC236}">
                <a16:creationId xmlns:a16="http://schemas.microsoft.com/office/drawing/2014/main" id="{5BE03466-CA00-384C-600F-564E3583C435}"/>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pic>
        <p:nvPicPr>
          <p:cNvPr id="3076" name="Picture 4" descr="Intersex-Inclusive Pride Flag: Backgrounder">
            <a:extLst>
              <a:ext uri="{FF2B5EF4-FFF2-40B4-BE49-F238E27FC236}">
                <a16:creationId xmlns:a16="http://schemas.microsoft.com/office/drawing/2014/main" id="{89817BA6-B9D0-FE8A-A61C-D836A4729B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0309" y="256879"/>
            <a:ext cx="4065917" cy="1179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923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3F69-CC96-AE65-387A-8985BB69A6FB}"/>
              </a:ext>
            </a:extLst>
          </p:cNvPr>
          <p:cNvSpPr>
            <a:spLocks noGrp="1"/>
          </p:cNvSpPr>
          <p:nvPr>
            <p:ph type="title"/>
          </p:nvPr>
        </p:nvSpPr>
        <p:spPr/>
        <p:txBody>
          <a:bodyPr>
            <a:normAutofit fontScale="90000"/>
          </a:bodyPr>
          <a:lstStyle/>
          <a:p>
            <a:r>
              <a:rPr lang="en-GB" dirty="0"/>
              <a:t>Our ongoing commitment to supporting transgender, non-binary and gender exploring/questioning CYP</a:t>
            </a:r>
          </a:p>
        </p:txBody>
      </p:sp>
      <p:sp>
        <p:nvSpPr>
          <p:cNvPr id="3" name="Content Placeholder 2">
            <a:extLst>
              <a:ext uri="{FF2B5EF4-FFF2-40B4-BE49-F238E27FC236}">
                <a16:creationId xmlns:a16="http://schemas.microsoft.com/office/drawing/2014/main" id="{C715166A-C37E-49EA-460B-09B421C42D5C}"/>
              </a:ext>
            </a:extLst>
          </p:cNvPr>
          <p:cNvSpPr>
            <a:spLocks noGrp="1"/>
          </p:cNvSpPr>
          <p:nvPr>
            <p:ph idx="1"/>
          </p:nvPr>
        </p:nvSpPr>
        <p:spPr/>
        <p:txBody>
          <a:bodyPr>
            <a:normAutofit fontScale="92500" lnSpcReduction="20000"/>
          </a:bodyPr>
          <a:lstStyle/>
          <a:p>
            <a:r>
              <a:rPr lang="en-GB" dirty="0">
                <a:latin typeface="Abadi" panose="020B0604020104020204" pitchFamily="34" charset="0"/>
              </a:rPr>
              <a:t>Supreme Court Judgement: Women Scotland LTD vs Scottish Ministers (April 2025)</a:t>
            </a:r>
          </a:p>
          <a:p>
            <a:r>
              <a:rPr lang="en-GB" dirty="0">
                <a:latin typeface="Abadi" panose="020B0604020104020204" pitchFamily="34" charset="0"/>
              </a:rPr>
              <a:t>EIS Statement: </a:t>
            </a:r>
          </a:p>
          <a:p>
            <a:r>
              <a:rPr lang="en-GB" i="1" dirty="0">
                <a:latin typeface="Abadi" panose="020B0604020104020204" pitchFamily="34" charset="0"/>
              </a:rPr>
              <a:t>“The EIS’s overarching position is the principle that all young people have the right to learn, and teachers and lecturers have the right to work, in an educational environment that is free from discrimination, where the rights of all are equally upheld… </a:t>
            </a:r>
          </a:p>
          <a:p>
            <a:r>
              <a:rPr lang="en-GB" i="1" dirty="0">
                <a:latin typeface="Abadi" panose="020B0604020104020204" pitchFamily="34" charset="0"/>
              </a:rPr>
              <a:t>Understanding, inclusion, and safety are all essential factors to ensure every colleague, pupil and student, including those who are transgender, can be visible in our educational establishments and our workplaces. The recent Supreme Court judgement does not negate the spirit and intent of the Equality Act which provides that the rights of all minoritised groups are equally protected – with no hierarchy of order... </a:t>
            </a:r>
          </a:p>
          <a:p>
            <a:r>
              <a:rPr lang="en-GB" i="1" dirty="0">
                <a:latin typeface="Abadi" panose="020B0604020104020204" pitchFamily="34" charset="0"/>
              </a:rPr>
              <a:t>We will be vigilant to this and continue to advocate strongly for, and stand in unequivocal support and solidarity with, transgender people in our schools, colleges, universities and unions, just as we will continue to press for further progress on gender equality for women and girls.” </a:t>
            </a:r>
          </a:p>
          <a:p>
            <a:pPr lvl="1"/>
            <a:endParaRPr lang="en-GB" dirty="0"/>
          </a:p>
        </p:txBody>
      </p:sp>
      <p:sp>
        <p:nvSpPr>
          <p:cNvPr id="4" name="Footer Placeholder 3">
            <a:extLst>
              <a:ext uri="{FF2B5EF4-FFF2-40B4-BE49-F238E27FC236}">
                <a16:creationId xmlns:a16="http://schemas.microsoft.com/office/drawing/2014/main" id="{5FAE3A0C-3133-C9EC-0EF0-EA88B2F72577}"/>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spTree>
    <p:extLst>
      <p:ext uri="{BB962C8B-B14F-4D97-AF65-F5344CB8AC3E}">
        <p14:creationId xmlns:p14="http://schemas.microsoft.com/office/powerpoint/2010/main" val="2191106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C093-BDDE-4F18-0100-3AEB2128B026}"/>
              </a:ext>
            </a:extLst>
          </p:cNvPr>
          <p:cNvSpPr>
            <a:spLocks noGrp="1"/>
          </p:cNvSpPr>
          <p:nvPr>
            <p:ph type="title"/>
          </p:nvPr>
        </p:nvSpPr>
        <p:spPr/>
        <p:txBody>
          <a:bodyPr/>
          <a:lstStyle/>
          <a:p>
            <a:r>
              <a:rPr lang="en-GB" dirty="0"/>
              <a:t>Reflections and Questions </a:t>
            </a:r>
          </a:p>
        </p:txBody>
      </p:sp>
      <p:sp>
        <p:nvSpPr>
          <p:cNvPr id="4" name="Footer Placeholder 3">
            <a:extLst>
              <a:ext uri="{FF2B5EF4-FFF2-40B4-BE49-F238E27FC236}">
                <a16:creationId xmlns:a16="http://schemas.microsoft.com/office/drawing/2014/main" id="{22593DC5-03BA-0B65-97C0-86C8185670C2}"/>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pic>
        <p:nvPicPr>
          <p:cNvPr id="4100" name="Picture 4" descr="No photo description available.">
            <a:extLst>
              <a:ext uri="{FF2B5EF4-FFF2-40B4-BE49-F238E27FC236}">
                <a16:creationId xmlns:a16="http://schemas.microsoft.com/office/drawing/2014/main" id="{947F0D95-17F5-CF20-7485-CAFC91A54508}"/>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297626" y="1114769"/>
            <a:ext cx="9596748" cy="5398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68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E2FC8E-EBB5-957F-E334-D7B2A55A4DC6}"/>
              </a:ext>
            </a:extLst>
          </p:cNvPr>
          <p:cNvSpPr>
            <a:spLocks noGrp="1"/>
          </p:cNvSpPr>
          <p:nvPr>
            <p:ph type="title"/>
          </p:nvPr>
        </p:nvSpPr>
        <p:spPr>
          <a:xfrm>
            <a:off x="612648" y="391023"/>
            <a:ext cx="4621553" cy="1360728"/>
          </a:xfrm>
        </p:spPr>
        <p:txBody>
          <a:bodyPr anchor="b">
            <a:normAutofit/>
          </a:bodyPr>
          <a:lstStyle/>
          <a:p>
            <a:r>
              <a:rPr lang="en-GB" dirty="0"/>
              <a:t>Topics to be covered</a:t>
            </a:r>
          </a:p>
        </p:txBody>
      </p:sp>
      <p:pic>
        <p:nvPicPr>
          <p:cNvPr id="5" name="Picture 4" descr="A rainbow flag with a tree in the center">
            <a:extLst>
              <a:ext uri="{FF2B5EF4-FFF2-40B4-BE49-F238E27FC236}">
                <a16:creationId xmlns:a16="http://schemas.microsoft.com/office/drawing/2014/main" id="{E803F1D6-8D92-0A27-12EF-B7C343D070E2}"/>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bwMode="auto">
          <a:xfrm>
            <a:off x="5985920" y="2166440"/>
            <a:ext cx="5837780" cy="3896718"/>
          </a:xfrm>
          <a:prstGeom prst="rect">
            <a:avLst/>
          </a:prstGeom>
          <a:noFill/>
        </p:spPr>
      </p:pic>
      <p:sp>
        <p:nvSpPr>
          <p:cNvPr id="4" name="Footer Placeholder 3">
            <a:extLst>
              <a:ext uri="{FF2B5EF4-FFF2-40B4-BE49-F238E27FC236}">
                <a16:creationId xmlns:a16="http://schemas.microsoft.com/office/drawing/2014/main" id="{0D31186B-58FD-7F2E-9594-FD3071BB8046}"/>
              </a:ext>
            </a:extLst>
          </p:cNvPr>
          <p:cNvSpPr>
            <a:spLocks noGrp="1"/>
          </p:cNvSpPr>
          <p:nvPr>
            <p:ph type="ftr" sz="quarter" idx="11"/>
            <p:custDataLst>
              <p:tags r:id="rId1"/>
            </p:custDataLst>
          </p:nvPr>
        </p:nvSpPr>
        <p:spPr>
          <a:xfrm>
            <a:off x="0" y="6453002"/>
            <a:ext cx="12192000" cy="365125"/>
          </a:xfrm>
        </p:spPr>
        <p:txBody>
          <a:bodyPr>
            <a:normAutofit/>
          </a:bodyPr>
          <a:lstStyle/>
          <a:p>
            <a:pPr>
              <a:spcAft>
                <a:spcPts val="600"/>
              </a:spcAft>
            </a:pPr>
            <a:r>
              <a:rPr lang="en-GB"/>
              <a:t>OFFICIAL</a:t>
            </a:r>
          </a:p>
        </p:txBody>
      </p:sp>
      <p:graphicFrame>
        <p:nvGraphicFramePr>
          <p:cNvPr id="6" name="Content Placeholder 2">
            <a:extLst>
              <a:ext uri="{FF2B5EF4-FFF2-40B4-BE49-F238E27FC236}">
                <a16:creationId xmlns:a16="http://schemas.microsoft.com/office/drawing/2014/main" id="{3D134C5F-B2A5-3453-EDE4-E7A1336C320B}"/>
              </a:ext>
            </a:extLst>
          </p:cNvPr>
          <p:cNvGraphicFramePr>
            <a:graphicFrameLocks noGrp="1"/>
          </p:cNvGraphicFramePr>
          <p:nvPr>
            <p:ph idx="1"/>
            <p:extLst>
              <p:ext uri="{D42A27DB-BD31-4B8C-83A1-F6EECF244321}">
                <p14:modId xmlns:p14="http://schemas.microsoft.com/office/powerpoint/2010/main" val="740637536"/>
              </p:ext>
            </p:extLst>
          </p:nvPr>
        </p:nvGraphicFramePr>
        <p:xfrm>
          <a:off x="368300" y="2166440"/>
          <a:ext cx="4865901" cy="361354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86505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26183D-AF14-E330-4C78-60F17C2A0126}"/>
              </a:ext>
            </a:extLst>
          </p:cNvPr>
          <p:cNvSpPr>
            <a:spLocks noGrp="1"/>
          </p:cNvSpPr>
          <p:nvPr>
            <p:ph type="title"/>
          </p:nvPr>
        </p:nvSpPr>
        <p:spPr>
          <a:xfrm>
            <a:off x="612647" y="39872"/>
            <a:ext cx="6291735" cy="2029333"/>
          </a:xfrm>
        </p:spPr>
        <p:txBody>
          <a:bodyPr anchor="b">
            <a:normAutofit/>
          </a:bodyPr>
          <a:lstStyle/>
          <a:p>
            <a:r>
              <a:rPr lang="en-GB" sz="4000" dirty="0"/>
              <a:t>The why?</a:t>
            </a:r>
            <a:br>
              <a:rPr lang="en-GB" sz="4000" dirty="0"/>
            </a:br>
            <a:r>
              <a:rPr lang="en-GB" sz="4000" dirty="0"/>
              <a:t> Equality Act 2010</a:t>
            </a:r>
          </a:p>
        </p:txBody>
      </p:sp>
      <p:sp>
        <p:nvSpPr>
          <p:cNvPr id="1030" name="Content Placeholder 1029">
            <a:extLst>
              <a:ext uri="{FF2B5EF4-FFF2-40B4-BE49-F238E27FC236}">
                <a16:creationId xmlns:a16="http://schemas.microsoft.com/office/drawing/2014/main" id="{0505B1B8-D14F-BDDF-B01D-EE3CAB44CDA4}"/>
              </a:ext>
            </a:extLst>
          </p:cNvPr>
          <p:cNvSpPr>
            <a:spLocks noGrp="1"/>
          </p:cNvSpPr>
          <p:nvPr>
            <p:ph idx="1"/>
          </p:nvPr>
        </p:nvSpPr>
        <p:spPr>
          <a:xfrm>
            <a:off x="612648" y="2212848"/>
            <a:ext cx="5862396" cy="4096512"/>
          </a:xfrm>
        </p:spPr>
        <p:txBody>
          <a:bodyPr>
            <a:normAutofit/>
          </a:bodyPr>
          <a:lstStyle/>
          <a:p>
            <a:pPr>
              <a:lnSpc>
                <a:spcPct val="110000"/>
              </a:lnSpc>
            </a:pPr>
            <a:r>
              <a:rPr lang="en-GB" sz="1000" dirty="0"/>
              <a:t>The Act protects individuals from discrimination based on the following </a:t>
            </a:r>
            <a:r>
              <a:rPr lang="en-GB" sz="1000" b="1" dirty="0"/>
              <a:t>nine protected characteristics</a:t>
            </a:r>
            <a:r>
              <a:rPr lang="en-GB" sz="1000" dirty="0"/>
              <a:t>:</a:t>
            </a:r>
          </a:p>
          <a:p>
            <a:pPr>
              <a:lnSpc>
                <a:spcPct val="110000"/>
              </a:lnSpc>
            </a:pPr>
            <a:r>
              <a:rPr lang="en-GB" sz="1000" b="1" dirty="0"/>
              <a:t>Age</a:t>
            </a:r>
            <a:r>
              <a:rPr lang="en-GB" sz="1000" dirty="0"/>
              <a:t>: Protection against age discrimination in various contexts, including employment and services.</a:t>
            </a:r>
          </a:p>
          <a:p>
            <a:pPr>
              <a:lnSpc>
                <a:spcPct val="110000"/>
              </a:lnSpc>
            </a:pPr>
            <a:r>
              <a:rPr lang="en-GB" sz="1000" b="1" dirty="0"/>
              <a:t>Disability</a:t>
            </a:r>
            <a:r>
              <a:rPr lang="en-GB" sz="1000" dirty="0"/>
              <a:t>: Provisions requiring reasonable adjustments to be made for disabled individuals.</a:t>
            </a:r>
          </a:p>
          <a:p>
            <a:pPr>
              <a:lnSpc>
                <a:spcPct val="110000"/>
              </a:lnSpc>
            </a:pPr>
            <a:r>
              <a:rPr lang="en-GB" sz="1000" b="1" dirty="0"/>
              <a:t>Gender Reassignment</a:t>
            </a:r>
            <a:r>
              <a:rPr lang="en-GB" sz="1000" dirty="0"/>
              <a:t>: Protection for individuals undergoing gender transition.</a:t>
            </a:r>
          </a:p>
          <a:p>
            <a:pPr>
              <a:lnSpc>
                <a:spcPct val="110000"/>
              </a:lnSpc>
            </a:pPr>
            <a:r>
              <a:rPr lang="en-GB" sz="1000" b="1" dirty="0"/>
              <a:t>Marriage and Civil Partnership</a:t>
            </a:r>
            <a:r>
              <a:rPr lang="en-GB" sz="1000" dirty="0"/>
              <a:t>: Protection against discrimination for those who are married or in a civil partnership.</a:t>
            </a:r>
          </a:p>
          <a:p>
            <a:pPr>
              <a:lnSpc>
                <a:spcPct val="110000"/>
              </a:lnSpc>
            </a:pPr>
            <a:r>
              <a:rPr lang="en-GB" sz="1000" b="1" dirty="0"/>
              <a:t>Pregnancy and Maternity</a:t>
            </a:r>
            <a:r>
              <a:rPr lang="en-GB" sz="1000" dirty="0"/>
              <a:t>: Protection for women during pregnancy and maternity leave.</a:t>
            </a:r>
          </a:p>
          <a:p>
            <a:pPr>
              <a:lnSpc>
                <a:spcPct val="110000"/>
              </a:lnSpc>
            </a:pPr>
            <a:r>
              <a:rPr lang="en-GB" sz="1000" b="1" dirty="0"/>
              <a:t>Race</a:t>
            </a:r>
            <a:r>
              <a:rPr lang="en-GB" sz="1000" dirty="0"/>
              <a:t>: Protection against discrimination based on race, ethnicity, or nationality.</a:t>
            </a:r>
          </a:p>
          <a:p>
            <a:pPr>
              <a:lnSpc>
                <a:spcPct val="110000"/>
              </a:lnSpc>
            </a:pPr>
            <a:r>
              <a:rPr lang="en-GB" sz="1000" b="1" dirty="0"/>
              <a:t>Religion or Belief</a:t>
            </a:r>
            <a:r>
              <a:rPr lang="en-GB" sz="1000" dirty="0"/>
              <a:t>: Protection against discrimination based on religious beliefs or lack thereof.</a:t>
            </a:r>
          </a:p>
          <a:p>
            <a:pPr>
              <a:lnSpc>
                <a:spcPct val="110000"/>
              </a:lnSpc>
            </a:pPr>
            <a:r>
              <a:rPr lang="en-GB" sz="1000" b="1" dirty="0"/>
              <a:t>Sex</a:t>
            </a:r>
            <a:r>
              <a:rPr lang="en-GB" sz="1000" dirty="0"/>
              <a:t>: Protection against discrimination based on gender.</a:t>
            </a:r>
          </a:p>
          <a:p>
            <a:pPr>
              <a:lnSpc>
                <a:spcPct val="110000"/>
              </a:lnSpc>
            </a:pPr>
            <a:r>
              <a:rPr lang="en-GB" sz="1000" b="1" dirty="0"/>
              <a:t>Sexual Orientation</a:t>
            </a:r>
            <a:r>
              <a:rPr lang="en-GB" sz="1000" dirty="0"/>
              <a:t>: Protection against discrimination based on sexual orientation.</a:t>
            </a:r>
          </a:p>
          <a:p>
            <a:pPr>
              <a:lnSpc>
                <a:spcPct val="110000"/>
              </a:lnSpc>
            </a:pPr>
            <a:endParaRPr lang="en-US" sz="1000" dirty="0"/>
          </a:p>
        </p:txBody>
      </p:sp>
      <p:pic>
        <p:nvPicPr>
          <p:cNvPr id="1026" name="Picture 2" descr="Equality Act 2010 – University of Bristol Law School Blog">
            <a:extLst>
              <a:ext uri="{FF2B5EF4-FFF2-40B4-BE49-F238E27FC236}">
                <a16:creationId xmlns:a16="http://schemas.microsoft.com/office/drawing/2014/main" id="{0A80B50A-940A-1824-56AE-AC1A675EA5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 b="6245"/>
          <a:stretch>
            <a:fillRect/>
          </a:stretch>
        </p:blipFill>
        <p:spPr bwMode="auto">
          <a:xfrm>
            <a:off x="7091395" y="1364721"/>
            <a:ext cx="4681506" cy="4156944"/>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D7482A60-0295-2E40-DFB8-8D7835453A12}"/>
              </a:ext>
            </a:extLst>
          </p:cNvPr>
          <p:cNvSpPr>
            <a:spLocks noGrp="1"/>
          </p:cNvSpPr>
          <p:nvPr>
            <p:ph type="ftr" sz="quarter" idx="11"/>
            <p:custDataLst>
              <p:tags r:id="rId1"/>
            </p:custDataLst>
          </p:nvPr>
        </p:nvSpPr>
        <p:spPr>
          <a:xfrm>
            <a:off x="0" y="6453002"/>
            <a:ext cx="12192000" cy="365125"/>
          </a:xfrm>
        </p:spPr>
        <p:txBody>
          <a:bodyPr>
            <a:normAutofit/>
          </a:bodyPr>
          <a:lstStyle/>
          <a:p>
            <a:pPr>
              <a:spcAft>
                <a:spcPts val="600"/>
              </a:spcAft>
            </a:pPr>
            <a:r>
              <a:rPr lang="en-GB"/>
              <a:t>OFFICIAL</a:t>
            </a:r>
          </a:p>
        </p:txBody>
      </p:sp>
    </p:spTree>
    <p:extLst>
      <p:ext uri="{BB962C8B-B14F-4D97-AF65-F5344CB8AC3E}">
        <p14:creationId xmlns:p14="http://schemas.microsoft.com/office/powerpoint/2010/main" val="77952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10B701-6458-A0B9-7986-9F69BC84B505}"/>
              </a:ext>
            </a:extLst>
          </p:cNvPr>
          <p:cNvSpPr>
            <a:spLocks noGrp="1"/>
          </p:cNvSpPr>
          <p:nvPr>
            <p:ph type="title"/>
          </p:nvPr>
        </p:nvSpPr>
        <p:spPr>
          <a:xfrm>
            <a:off x="612648" y="600074"/>
            <a:ext cx="6035040" cy="1529932"/>
          </a:xfrm>
        </p:spPr>
        <p:txBody>
          <a:bodyPr anchor="b">
            <a:normAutofit/>
          </a:bodyPr>
          <a:lstStyle/>
          <a:p>
            <a:r>
              <a:rPr lang="en-GB" sz="2500"/>
              <a:t>United Nations Convention on the Rights of the Child (UNCRC) – Incorporation into Scots Law (July 2024)</a:t>
            </a:r>
          </a:p>
        </p:txBody>
      </p:sp>
      <p:sp>
        <p:nvSpPr>
          <p:cNvPr id="5" name="Content Placeholder 4">
            <a:extLst>
              <a:ext uri="{FF2B5EF4-FFF2-40B4-BE49-F238E27FC236}">
                <a16:creationId xmlns:a16="http://schemas.microsoft.com/office/drawing/2014/main" id="{9A1D651C-C8FE-19F9-A8F1-BC131D504A3E}"/>
              </a:ext>
            </a:extLst>
          </p:cNvPr>
          <p:cNvSpPr>
            <a:spLocks noGrp="1"/>
          </p:cNvSpPr>
          <p:nvPr>
            <p:ph idx="1"/>
          </p:nvPr>
        </p:nvSpPr>
        <p:spPr>
          <a:xfrm>
            <a:off x="612647" y="2212848"/>
            <a:ext cx="6035041" cy="4096512"/>
          </a:xfrm>
        </p:spPr>
        <p:txBody>
          <a:bodyPr>
            <a:normAutofit/>
          </a:bodyPr>
          <a:lstStyle/>
          <a:p>
            <a:r>
              <a:rPr lang="en-GB" sz="1800" dirty="0"/>
              <a:t>Article 2: Non-discrimination</a:t>
            </a:r>
          </a:p>
          <a:p>
            <a:r>
              <a:rPr lang="en-GB" sz="1800" dirty="0"/>
              <a:t>Article 12: Respect for the views of the child</a:t>
            </a:r>
          </a:p>
          <a:p>
            <a:r>
              <a:rPr lang="en-GB" sz="1800" dirty="0"/>
              <a:t>Article 19: Protection from violence, abuse and neglect</a:t>
            </a:r>
          </a:p>
          <a:p>
            <a:r>
              <a:rPr lang="en-GB" sz="1800" dirty="0"/>
              <a:t>Article 28: Right to education </a:t>
            </a:r>
          </a:p>
        </p:txBody>
      </p:sp>
      <p:pic>
        <p:nvPicPr>
          <p:cNvPr id="2052" name="Picture 4" descr="Heading (9)">
            <a:extLst>
              <a:ext uri="{FF2B5EF4-FFF2-40B4-BE49-F238E27FC236}">
                <a16:creationId xmlns:a16="http://schemas.microsoft.com/office/drawing/2014/main" id="{E5BAC6B8-0961-F5B4-D331-D76C90EDA4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18"/>
          <a:stretch>
            <a:fillRect/>
          </a:stretch>
        </p:blipFill>
        <p:spPr bwMode="auto">
          <a:xfrm>
            <a:off x="7345680" y="10"/>
            <a:ext cx="484632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3105FA2B-4B61-8F3E-EA20-3B2338005769}"/>
              </a:ext>
            </a:extLst>
          </p:cNvPr>
          <p:cNvSpPr>
            <a:spLocks noGrp="1"/>
          </p:cNvSpPr>
          <p:nvPr>
            <p:ph type="ftr" sz="quarter" idx="11"/>
            <p:custDataLst>
              <p:tags r:id="rId1"/>
            </p:custDataLst>
          </p:nvPr>
        </p:nvSpPr>
        <p:spPr>
          <a:xfrm>
            <a:off x="0" y="6453002"/>
            <a:ext cx="12192000" cy="365125"/>
          </a:xfrm>
        </p:spPr>
        <p:txBody>
          <a:bodyPr>
            <a:normAutofit/>
          </a:bodyPr>
          <a:lstStyle/>
          <a:p>
            <a:pPr>
              <a:spcAft>
                <a:spcPts val="600"/>
              </a:spcAft>
            </a:pPr>
            <a:r>
              <a:rPr lang="en-GB"/>
              <a:t>OFFICIAL</a:t>
            </a:r>
          </a:p>
        </p:txBody>
      </p:sp>
    </p:spTree>
    <p:extLst>
      <p:ext uri="{BB962C8B-B14F-4D97-AF65-F5344CB8AC3E}">
        <p14:creationId xmlns:p14="http://schemas.microsoft.com/office/powerpoint/2010/main" val="366559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7298112-E571-A160-E3B0-4FC5E3D19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325AB5-5EFD-7BE8-530F-DBCEBFF1A033}"/>
              </a:ext>
            </a:extLst>
          </p:cNvPr>
          <p:cNvSpPr>
            <a:spLocks noGrp="1"/>
          </p:cNvSpPr>
          <p:nvPr>
            <p:ph type="title"/>
          </p:nvPr>
        </p:nvSpPr>
        <p:spPr>
          <a:xfrm>
            <a:off x="609601" y="1252010"/>
            <a:ext cx="3494315" cy="4572000"/>
          </a:xfrm>
        </p:spPr>
        <p:txBody>
          <a:bodyPr anchor="t">
            <a:normAutofit/>
          </a:bodyPr>
          <a:lstStyle/>
          <a:p>
            <a:r>
              <a:rPr lang="en-GB" dirty="0"/>
              <a:t>HCPC Standards of Conduct, Performance and Ethics (2024): Challenge Discrimination </a:t>
            </a:r>
            <a:br>
              <a:rPr lang="en-GB" dirty="0"/>
            </a:br>
            <a:endParaRPr lang="en-GB" dirty="0"/>
          </a:p>
        </p:txBody>
      </p:sp>
      <p:sp>
        <p:nvSpPr>
          <p:cNvPr id="4" name="Footer Placeholder 3">
            <a:extLst>
              <a:ext uri="{FF2B5EF4-FFF2-40B4-BE49-F238E27FC236}">
                <a16:creationId xmlns:a16="http://schemas.microsoft.com/office/drawing/2014/main" id="{94022A09-9DBC-B6AF-38A6-2A3E8E3B122A}"/>
              </a:ext>
            </a:extLst>
          </p:cNvPr>
          <p:cNvSpPr>
            <a:spLocks noGrp="1"/>
          </p:cNvSpPr>
          <p:nvPr>
            <p:ph type="ftr" sz="quarter" idx="11"/>
            <p:custDataLst>
              <p:tags r:id="rId1"/>
            </p:custDataLst>
          </p:nvPr>
        </p:nvSpPr>
        <p:spPr>
          <a:xfrm>
            <a:off x="0" y="6453002"/>
            <a:ext cx="12192000" cy="365125"/>
          </a:xfrm>
        </p:spPr>
        <p:txBody>
          <a:bodyPr>
            <a:normAutofit/>
          </a:bodyPr>
          <a:lstStyle/>
          <a:p>
            <a:pPr>
              <a:spcAft>
                <a:spcPts val="600"/>
              </a:spcAft>
            </a:pPr>
            <a:r>
              <a:rPr lang="en-GB"/>
              <a:t>OFFICIAL</a:t>
            </a:r>
          </a:p>
        </p:txBody>
      </p:sp>
      <p:graphicFrame>
        <p:nvGraphicFramePr>
          <p:cNvPr id="6" name="Content Placeholder 2">
            <a:extLst>
              <a:ext uri="{FF2B5EF4-FFF2-40B4-BE49-F238E27FC236}">
                <a16:creationId xmlns:a16="http://schemas.microsoft.com/office/drawing/2014/main" id="{2971BB5D-C380-86BF-DDAD-E26660E93D94}"/>
              </a:ext>
            </a:extLst>
          </p:cNvPr>
          <p:cNvGraphicFramePr>
            <a:graphicFrameLocks noGrp="1"/>
          </p:cNvGraphicFramePr>
          <p:nvPr>
            <p:ph idx="1"/>
            <p:extLst>
              <p:ext uri="{D42A27DB-BD31-4B8C-83A1-F6EECF244321}">
                <p14:modId xmlns:p14="http://schemas.microsoft.com/office/powerpoint/2010/main" val="1087141574"/>
              </p:ext>
            </p:extLst>
          </p:nvPr>
        </p:nvGraphicFramePr>
        <p:xfrm>
          <a:off x="3816626" y="1252010"/>
          <a:ext cx="7741060" cy="5200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55048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E3ADE6-718B-15D0-9198-16B3964C0E06}"/>
              </a:ext>
            </a:extLst>
          </p:cNvPr>
          <p:cNvSpPr>
            <a:spLocks noGrp="1"/>
          </p:cNvSpPr>
          <p:nvPr>
            <p:ph type="title"/>
          </p:nvPr>
        </p:nvSpPr>
        <p:spPr>
          <a:xfrm>
            <a:off x="1524000" y="548640"/>
            <a:ext cx="9160475" cy="1132258"/>
          </a:xfrm>
        </p:spPr>
        <p:txBody>
          <a:bodyPr anchor="ctr">
            <a:normAutofit/>
          </a:bodyPr>
          <a:lstStyle/>
          <a:p>
            <a:pPr algn="ctr"/>
            <a:r>
              <a:rPr lang="en-GB" dirty="0"/>
              <a:t>BPS: Code of Ethics and Conduct (2021)</a:t>
            </a:r>
            <a:endParaRPr lang="en-GB"/>
          </a:p>
        </p:txBody>
      </p:sp>
      <p:sp>
        <p:nvSpPr>
          <p:cNvPr id="4" name="Footer Placeholder 3">
            <a:extLst>
              <a:ext uri="{FF2B5EF4-FFF2-40B4-BE49-F238E27FC236}">
                <a16:creationId xmlns:a16="http://schemas.microsoft.com/office/drawing/2014/main" id="{6325D671-A914-C8AC-3DBB-4A66EC375501}"/>
              </a:ext>
            </a:extLst>
          </p:cNvPr>
          <p:cNvSpPr>
            <a:spLocks noGrp="1"/>
          </p:cNvSpPr>
          <p:nvPr>
            <p:ph type="ftr" sz="quarter" idx="11"/>
            <p:custDataLst>
              <p:tags r:id="rId1"/>
            </p:custDataLst>
          </p:nvPr>
        </p:nvSpPr>
        <p:spPr>
          <a:xfrm>
            <a:off x="0" y="6453002"/>
            <a:ext cx="12192000" cy="365125"/>
          </a:xfrm>
        </p:spPr>
        <p:txBody>
          <a:bodyPr>
            <a:normAutofit/>
          </a:bodyPr>
          <a:lstStyle/>
          <a:p>
            <a:pPr>
              <a:spcAft>
                <a:spcPts val="600"/>
              </a:spcAft>
            </a:pPr>
            <a:r>
              <a:rPr lang="en-GB"/>
              <a:t>OFFICIAL</a:t>
            </a:r>
          </a:p>
        </p:txBody>
      </p:sp>
      <p:graphicFrame>
        <p:nvGraphicFramePr>
          <p:cNvPr id="7" name="Content Placeholder 2">
            <a:extLst>
              <a:ext uri="{FF2B5EF4-FFF2-40B4-BE49-F238E27FC236}">
                <a16:creationId xmlns:a16="http://schemas.microsoft.com/office/drawing/2014/main" id="{FBBBE464-30A4-6326-C329-CC72DAC4F3EB}"/>
              </a:ext>
            </a:extLst>
          </p:cNvPr>
          <p:cNvGraphicFramePr>
            <a:graphicFrameLocks noGrp="1"/>
          </p:cNvGraphicFramePr>
          <p:nvPr>
            <p:ph idx="1"/>
            <p:extLst>
              <p:ext uri="{D42A27DB-BD31-4B8C-83A1-F6EECF244321}">
                <p14:modId xmlns:p14="http://schemas.microsoft.com/office/powerpoint/2010/main" val="3427582965"/>
              </p:ext>
            </p:extLst>
          </p:nvPr>
        </p:nvGraphicFramePr>
        <p:xfrm>
          <a:off x="357809" y="1404730"/>
          <a:ext cx="10908417" cy="46995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1396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E94CB4-4D98-1031-CF2E-18B7FC6A1F4D}"/>
              </a:ext>
            </a:extLst>
          </p:cNvPr>
          <p:cNvSpPr>
            <a:spLocks noGrp="1"/>
          </p:cNvSpPr>
          <p:nvPr>
            <p:ph type="title"/>
          </p:nvPr>
        </p:nvSpPr>
        <p:spPr>
          <a:xfrm>
            <a:off x="107206" y="94596"/>
            <a:ext cx="6035040" cy="1529932"/>
          </a:xfrm>
        </p:spPr>
        <p:txBody>
          <a:bodyPr anchor="b">
            <a:normAutofit/>
          </a:bodyPr>
          <a:lstStyle/>
          <a:p>
            <a:r>
              <a:rPr lang="en-GB" dirty="0"/>
              <a:t>Our ‘why’ </a:t>
            </a:r>
          </a:p>
        </p:txBody>
      </p:sp>
      <p:sp>
        <p:nvSpPr>
          <p:cNvPr id="3" name="Content Placeholder 2">
            <a:extLst>
              <a:ext uri="{FF2B5EF4-FFF2-40B4-BE49-F238E27FC236}">
                <a16:creationId xmlns:a16="http://schemas.microsoft.com/office/drawing/2014/main" id="{F001080A-169E-A20B-D11C-82F90D0EEBBF}"/>
              </a:ext>
            </a:extLst>
          </p:cNvPr>
          <p:cNvSpPr>
            <a:spLocks noGrp="1"/>
          </p:cNvSpPr>
          <p:nvPr>
            <p:ph idx="1"/>
          </p:nvPr>
        </p:nvSpPr>
        <p:spPr>
          <a:xfrm>
            <a:off x="612647" y="2212848"/>
            <a:ext cx="6035041" cy="4096512"/>
          </a:xfrm>
        </p:spPr>
        <p:txBody>
          <a:bodyPr>
            <a:normAutofit/>
          </a:bodyPr>
          <a:lstStyle/>
          <a:p>
            <a:endParaRPr lang="en-GB" sz="1800"/>
          </a:p>
          <a:p>
            <a:endParaRPr lang="en-GB" sz="1800"/>
          </a:p>
          <a:p>
            <a:endParaRPr lang="en-GB" sz="1800"/>
          </a:p>
        </p:txBody>
      </p:sp>
      <p:pic>
        <p:nvPicPr>
          <p:cNvPr id="5" name="Picture 4">
            <a:extLst>
              <a:ext uri="{FF2B5EF4-FFF2-40B4-BE49-F238E27FC236}">
                <a16:creationId xmlns:a16="http://schemas.microsoft.com/office/drawing/2014/main" id="{7EE4F191-97CA-2DFC-F2E1-C3D311A0F2DA}"/>
              </a:ext>
            </a:extLst>
          </p:cNvPr>
          <p:cNvPicPr>
            <a:picLocks noChangeAspect="1"/>
          </p:cNvPicPr>
          <p:nvPr/>
        </p:nvPicPr>
        <p:blipFill>
          <a:blip r:embed="rId4"/>
          <a:srcRect r="5145"/>
          <a:stretch>
            <a:fillRect/>
          </a:stretch>
        </p:blipFill>
        <p:spPr>
          <a:xfrm>
            <a:off x="6054904" y="-596402"/>
            <a:ext cx="5267785" cy="7454402"/>
          </a:xfrm>
          <a:prstGeom prst="rect">
            <a:avLst/>
          </a:prstGeom>
        </p:spPr>
      </p:pic>
      <p:sp>
        <p:nvSpPr>
          <p:cNvPr id="6" name="TextBox 5">
            <a:extLst>
              <a:ext uri="{FF2B5EF4-FFF2-40B4-BE49-F238E27FC236}">
                <a16:creationId xmlns:a16="http://schemas.microsoft.com/office/drawing/2014/main" id="{D8DF82E1-8C39-5A96-C438-9B89232B1BAD}"/>
              </a:ext>
            </a:extLst>
          </p:cNvPr>
          <p:cNvSpPr txBox="1"/>
          <p:nvPr/>
        </p:nvSpPr>
        <p:spPr>
          <a:xfrm>
            <a:off x="107206" y="2023662"/>
            <a:ext cx="5442257" cy="2585323"/>
          </a:xfrm>
          <a:prstGeom prst="rect">
            <a:avLst/>
          </a:prstGeom>
          <a:noFill/>
        </p:spPr>
        <p:txBody>
          <a:bodyPr wrap="square" rtlCol="0">
            <a:spAutoFit/>
          </a:bodyPr>
          <a:lstStyle/>
          <a:p>
            <a:r>
              <a:rPr lang="en-GB" dirty="0"/>
              <a:t>Key Findings from the LGBT Youth Scotland’s ‘Life in Scotland for LGBT Young People’ 2022 Report</a:t>
            </a:r>
          </a:p>
          <a:p>
            <a:endParaRPr lang="en-GB" dirty="0"/>
          </a:p>
          <a:p>
            <a:r>
              <a:rPr lang="en-GB" dirty="0"/>
              <a:t>Findings from Glasgow-based research: The Views of LGBT Young People in Glasgow Schools </a:t>
            </a:r>
          </a:p>
          <a:p>
            <a:endParaRPr lang="en-GB" dirty="0"/>
          </a:p>
          <a:p>
            <a:endParaRPr lang="en-GB" dirty="0"/>
          </a:p>
        </p:txBody>
      </p:sp>
      <p:pic>
        <p:nvPicPr>
          <p:cNvPr id="8" name="Picture 7">
            <a:extLst>
              <a:ext uri="{FF2B5EF4-FFF2-40B4-BE49-F238E27FC236}">
                <a16:creationId xmlns:a16="http://schemas.microsoft.com/office/drawing/2014/main" id="{54E9C4C2-A15F-EF46-BD13-20724C5E13DD}"/>
              </a:ext>
            </a:extLst>
          </p:cNvPr>
          <p:cNvPicPr>
            <a:picLocks noChangeAspect="1"/>
          </p:cNvPicPr>
          <p:nvPr/>
        </p:nvPicPr>
        <p:blipFill>
          <a:blip r:embed="rId5"/>
          <a:stretch>
            <a:fillRect/>
          </a:stretch>
        </p:blipFill>
        <p:spPr>
          <a:xfrm>
            <a:off x="699989" y="4851029"/>
            <a:ext cx="1562100" cy="1562100"/>
          </a:xfrm>
          <a:prstGeom prst="rect">
            <a:avLst/>
          </a:prstGeom>
        </p:spPr>
      </p:pic>
      <p:sp>
        <p:nvSpPr>
          <p:cNvPr id="9" name="Footer Placeholder 8">
            <a:extLst>
              <a:ext uri="{FF2B5EF4-FFF2-40B4-BE49-F238E27FC236}">
                <a16:creationId xmlns:a16="http://schemas.microsoft.com/office/drawing/2014/main" id="{40541445-872F-7B44-533A-BB11FF483266}"/>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spTree>
    <p:extLst>
      <p:ext uri="{BB962C8B-B14F-4D97-AF65-F5344CB8AC3E}">
        <p14:creationId xmlns:p14="http://schemas.microsoft.com/office/powerpoint/2010/main" val="578094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3CA0-28ED-F219-4360-D0DF3E0A4DA9}"/>
              </a:ext>
            </a:extLst>
          </p:cNvPr>
          <p:cNvSpPr>
            <a:spLocks noGrp="1"/>
          </p:cNvSpPr>
          <p:nvPr>
            <p:ph type="title"/>
          </p:nvPr>
        </p:nvSpPr>
        <p:spPr/>
        <p:txBody>
          <a:bodyPr/>
          <a:lstStyle/>
          <a:p>
            <a:r>
              <a:rPr lang="en-GB" dirty="0"/>
              <a:t>LGBT Youth Scotland: Charter Mark Journey</a:t>
            </a:r>
          </a:p>
        </p:txBody>
      </p:sp>
      <p:sp>
        <p:nvSpPr>
          <p:cNvPr id="3" name="Content Placeholder 2">
            <a:extLst>
              <a:ext uri="{FF2B5EF4-FFF2-40B4-BE49-F238E27FC236}">
                <a16:creationId xmlns:a16="http://schemas.microsoft.com/office/drawing/2014/main" id="{9536D673-0C39-0D72-EDC2-B4CCF33165CF}"/>
              </a:ext>
            </a:extLst>
          </p:cNvPr>
          <p:cNvSpPr>
            <a:spLocks noGrp="1"/>
          </p:cNvSpPr>
          <p:nvPr>
            <p:ph idx="1"/>
          </p:nvPr>
        </p:nvSpPr>
        <p:spPr>
          <a:xfrm>
            <a:off x="493377" y="1498784"/>
            <a:ext cx="10653579" cy="4593828"/>
          </a:xfrm>
        </p:spPr>
        <p:txBody>
          <a:bodyPr/>
          <a:lstStyle/>
          <a:p>
            <a:r>
              <a:rPr lang="en-GB" dirty="0"/>
              <a:t>Already achieved Bronze Schools Charter Mark 2017</a:t>
            </a:r>
            <a:endParaRPr lang="en-GB" dirty="0">
              <a:highlight>
                <a:srgbClr val="FFFF00"/>
              </a:highlight>
            </a:endParaRPr>
          </a:p>
          <a:p>
            <a:r>
              <a:rPr lang="en-GB" dirty="0"/>
              <a:t>August 2022 started our Silver Charter Mark process </a:t>
            </a:r>
          </a:p>
          <a:p>
            <a:r>
              <a:rPr lang="en-GB" dirty="0"/>
              <a:t>Champion Group identified and completed focus group and action planning session</a:t>
            </a:r>
          </a:p>
          <a:p>
            <a:r>
              <a:rPr lang="en-GB" dirty="0"/>
              <a:t>LGBT training for all staff </a:t>
            </a:r>
          </a:p>
          <a:p>
            <a:r>
              <a:rPr lang="en-GB" dirty="0"/>
              <a:t>Champion Group taking action plan forward, completing tasks in line with the standards and development areas identified and ongoing mentoring from our LGBT Youth Scotland mentor </a:t>
            </a:r>
          </a:p>
          <a:p>
            <a:r>
              <a:rPr lang="en-GB" dirty="0"/>
              <a:t>Submitted evidence for all standards October 2023, with some amendments suggested, and achieved Silver Charter Mark status February 2024. </a:t>
            </a:r>
          </a:p>
          <a:p>
            <a:endParaRPr lang="en-GB" dirty="0"/>
          </a:p>
        </p:txBody>
      </p:sp>
      <p:sp>
        <p:nvSpPr>
          <p:cNvPr id="4" name="Footer Placeholder 3">
            <a:extLst>
              <a:ext uri="{FF2B5EF4-FFF2-40B4-BE49-F238E27FC236}">
                <a16:creationId xmlns:a16="http://schemas.microsoft.com/office/drawing/2014/main" id="{8E479B41-9513-449C-47B1-7BDF94E10D74}"/>
              </a:ext>
            </a:extLst>
          </p:cNvPr>
          <p:cNvSpPr>
            <a:spLocks noGrp="1"/>
          </p:cNvSpPr>
          <p:nvPr>
            <p:ph type="ftr" sz="quarter" idx="11"/>
            <p:custDataLst>
              <p:tags r:id="rId1"/>
            </p:custDataLst>
          </p:nvPr>
        </p:nvSpPr>
        <p:spPr>
          <a:xfrm>
            <a:off x="0" y="6453002"/>
            <a:ext cx="12192000" cy="365125"/>
          </a:xfrm>
        </p:spPr>
        <p:txBody>
          <a:bodyPr/>
          <a:lstStyle/>
          <a:p>
            <a:r>
              <a:rPr lang="en-GB"/>
              <a:t>OFFICIAL</a:t>
            </a:r>
          </a:p>
        </p:txBody>
      </p:sp>
      <p:pic>
        <p:nvPicPr>
          <p:cNvPr id="6" name="Picture 5">
            <a:extLst>
              <a:ext uri="{FF2B5EF4-FFF2-40B4-BE49-F238E27FC236}">
                <a16:creationId xmlns:a16="http://schemas.microsoft.com/office/drawing/2014/main" id="{82595FCB-6682-EA28-7DBF-CFF116D1D615}"/>
              </a:ext>
            </a:extLst>
          </p:cNvPr>
          <p:cNvPicPr>
            <a:picLocks noChangeAspect="1"/>
          </p:cNvPicPr>
          <p:nvPr/>
        </p:nvPicPr>
        <p:blipFill>
          <a:blip r:embed="rId4"/>
          <a:stretch>
            <a:fillRect/>
          </a:stretch>
        </p:blipFill>
        <p:spPr>
          <a:xfrm>
            <a:off x="4241800" y="5729854"/>
            <a:ext cx="7950200" cy="1085906"/>
          </a:xfrm>
          <a:prstGeom prst="rect">
            <a:avLst/>
          </a:prstGeom>
        </p:spPr>
      </p:pic>
    </p:spTree>
    <p:extLst>
      <p:ext uri="{BB962C8B-B14F-4D97-AF65-F5344CB8AC3E}">
        <p14:creationId xmlns:p14="http://schemas.microsoft.com/office/powerpoint/2010/main" val="647982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190125-D3CC-31AF-6822-E3F933D9B96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905D5B-81A8-A5BA-F070-2788B26E0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838ED7-50E1-4B98-ED72-2F5AE07625ED}"/>
              </a:ext>
            </a:extLst>
          </p:cNvPr>
          <p:cNvSpPr>
            <a:spLocks noGrp="1"/>
          </p:cNvSpPr>
          <p:nvPr>
            <p:ph type="title"/>
          </p:nvPr>
        </p:nvSpPr>
        <p:spPr>
          <a:xfrm>
            <a:off x="612648" y="2565401"/>
            <a:ext cx="4781603" cy="3779540"/>
          </a:xfrm>
        </p:spPr>
        <p:txBody>
          <a:bodyPr>
            <a:normAutofit/>
          </a:bodyPr>
          <a:lstStyle/>
          <a:p>
            <a:r>
              <a:rPr lang="en-GB" dirty="0"/>
              <a:t>LGBT Youth Scotland Charter Mark- </a:t>
            </a:r>
            <a:br>
              <a:rPr lang="en-GB" dirty="0"/>
            </a:br>
            <a:r>
              <a:rPr lang="en-GB" dirty="0"/>
              <a:t>6 key areas</a:t>
            </a:r>
            <a:br>
              <a:rPr lang="en-GB" dirty="0"/>
            </a:br>
            <a:endParaRPr lang="en-GB" dirty="0"/>
          </a:p>
        </p:txBody>
      </p:sp>
      <p:sp>
        <p:nvSpPr>
          <p:cNvPr id="4" name="Footer Placeholder 3">
            <a:extLst>
              <a:ext uri="{FF2B5EF4-FFF2-40B4-BE49-F238E27FC236}">
                <a16:creationId xmlns:a16="http://schemas.microsoft.com/office/drawing/2014/main" id="{398210F1-5AEC-B15B-61FC-EA1A64426D3E}"/>
              </a:ext>
            </a:extLst>
          </p:cNvPr>
          <p:cNvSpPr>
            <a:spLocks noGrp="1"/>
          </p:cNvSpPr>
          <p:nvPr>
            <p:ph type="ftr" sz="quarter" idx="11"/>
            <p:custDataLst>
              <p:tags r:id="rId1"/>
            </p:custDataLst>
          </p:nvPr>
        </p:nvSpPr>
        <p:spPr>
          <a:xfrm>
            <a:off x="0" y="6453002"/>
            <a:ext cx="12192000" cy="365125"/>
          </a:xfrm>
        </p:spPr>
        <p:txBody>
          <a:bodyPr>
            <a:normAutofit/>
          </a:bodyPr>
          <a:lstStyle/>
          <a:p>
            <a:pPr>
              <a:spcAft>
                <a:spcPts val="600"/>
              </a:spcAft>
            </a:pPr>
            <a:r>
              <a:rPr lang="en-GB"/>
              <a:t>OFFICIAL</a:t>
            </a:r>
          </a:p>
        </p:txBody>
      </p:sp>
      <p:graphicFrame>
        <p:nvGraphicFramePr>
          <p:cNvPr id="5" name="Diagram 4">
            <a:extLst>
              <a:ext uri="{FF2B5EF4-FFF2-40B4-BE49-F238E27FC236}">
                <a16:creationId xmlns:a16="http://schemas.microsoft.com/office/drawing/2014/main" id="{DA7396F7-A692-8C71-227C-88C1D808704F}"/>
              </a:ext>
            </a:extLst>
          </p:cNvPr>
          <p:cNvGraphicFramePr/>
          <p:nvPr>
            <p:extLst>
              <p:ext uri="{D42A27DB-BD31-4B8C-83A1-F6EECF244321}">
                <p14:modId xmlns:p14="http://schemas.microsoft.com/office/powerpoint/2010/main" val="644484307"/>
              </p:ext>
            </p:extLst>
          </p:nvPr>
        </p:nvGraphicFramePr>
        <p:xfrm>
          <a:off x="5156200" y="381001"/>
          <a:ext cx="6423152" cy="59639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054353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i="http://www.w3.org/2001/XMLSchema-instance" xmlns:xsd="http://www.w3.org/2001/XMLSchema" xmlns="http://www.boldonjames.com/2008/01/sie/internal/label" sislVersion="0" policy="08955827-aeb1-42de-b749-f604362c41c2" origin="userSelected">
  <element uid="971a7eb4-36b4-4e7d-b804-a07772b8e228" value=""/>
  <element uid="6a4e5c3a-656a-4e9c-bd20-e36013bcf373" value=""/>
</sisl>
</file>

<file path=customXml/item2.xml><?xml version="1.0" encoding="utf-8"?>
<ct:contentTypeSchema xmlns:ct="http://schemas.microsoft.com/office/2006/metadata/contentType" xmlns:ma="http://schemas.microsoft.com/office/2006/metadata/properties/metaAttributes" ct:_="" ma:_="" ma:contentTypeName="Document" ma:contentTypeID="0x0101009290AAA161765045A77CD1AF1EAB8DD6" ma:contentTypeVersion="0" ma:contentTypeDescription="Create a new document." ma:contentTypeScope="" ma:versionID="e92e9d279b69cea891aed216539fe6e8">
  <xsd:schema xmlns:xsd="http://www.w3.org/2001/XMLSchema" xmlns:xs="http://www.w3.org/2001/XMLSchema" xmlns:p="http://schemas.microsoft.com/office/2006/metadata/properties" targetNamespace="http://schemas.microsoft.com/office/2006/metadata/properties" ma:root="true" ma:fieldsID="4b795196365d0a2ba85bf44c386000f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0151CEB-1BC0-4305-8CB7-5CA275997C7A}">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7414B37E-474E-4F07-BD26-484207242D60}"/>
</file>

<file path=customXml/itemProps3.xml><?xml version="1.0" encoding="utf-8"?>
<ds:datastoreItem xmlns:ds="http://schemas.openxmlformats.org/officeDocument/2006/customXml" ds:itemID="{A79F1C42-9B37-43D9-8D1E-B2BDC7A18528}"/>
</file>

<file path=customXml/itemProps4.xml><?xml version="1.0" encoding="utf-8"?>
<ds:datastoreItem xmlns:ds="http://schemas.openxmlformats.org/officeDocument/2006/customXml" ds:itemID="{5C07EC51-061C-412C-ABE1-0B8195797D48}"/>
</file>

<file path=docProps/app.xml><?xml version="1.0" encoding="utf-8"?>
<Properties xmlns="http://schemas.openxmlformats.org/officeDocument/2006/extended-properties" xmlns:vt="http://schemas.openxmlformats.org/officeDocument/2006/docPropsVTypes">
  <TotalTime>856</TotalTime>
  <Words>2462</Words>
  <Application>Microsoft Office PowerPoint</Application>
  <PresentationFormat>Widescreen</PresentationFormat>
  <Paragraphs>218</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Abadi</vt:lpstr>
      <vt:lpstr>Aptos</vt:lpstr>
      <vt:lpstr>Arial</vt:lpstr>
      <vt:lpstr>Neue Haas Grotesk Text Pro</vt:lpstr>
      <vt:lpstr>VanillaVTI</vt:lpstr>
      <vt:lpstr>Supporting LGBTQIA+ Colleagues, Children, Young People and Families in Glasgow </vt:lpstr>
      <vt:lpstr>Topics to be covered</vt:lpstr>
      <vt:lpstr>The why?  Equality Act 2010</vt:lpstr>
      <vt:lpstr>United Nations Convention on the Rights of the Child (UNCRC) – Incorporation into Scots Law (July 2024)</vt:lpstr>
      <vt:lpstr>HCPC Standards of Conduct, Performance and Ethics (2024): Challenge Discrimination  </vt:lpstr>
      <vt:lpstr>BPS: Code of Ethics and Conduct (2021)</vt:lpstr>
      <vt:lpstr>Our ‘why’ </vt:lpstr>
      <vt:lpstr>LGBT Youth Scotland: Charter Mark Journey</vt:lpstr>
      <vt:lpstr>LGBT Youth Scotland Charter Mark-  6 key areas </vt:lpstr>
      <vt:lpstr>PowerPoint Presentation</vt:lpstr>
      <vt:lpstr>PowerPoint Presentation</vt:lpstr>
      <vt:lpstr>PowerPoint Presentation</vt:lpstr>
      <vt:lpstr>Reflection on assessment materials activity</vt:lpstr>
      <vt:lpstr>Limitations and barriers</vt:lpstr>
      <vt:lpstr>What Next?</vt:lpstr>
      <vt:lpstr>Our ongoing commitment to supporting transgender, non-binary and gender exploring/questioning CYP</vt:lpstr>
      <vt:lpstr>Reflections and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Edwards, Tanya</dc:creator>
  <cp:keywords>[OFFICIAL]</cp:keywords>
  <cp:lastModifiedBy>K. Spalding</cp:lastModifiedBy>
  <cp:revision>16</cp:revision>
  <dcterms:created xsi:type="dcterms:W3CDTF">2025-08-22T08:37:26Z</dcterms:created>
  <dcterms:modified xsi:type="dcterms:W3CDTF">2026-04-15T13:35:35Z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bdfe1fce-87bf-4aa5-a380-07e7e07e2dab</vt:lpwstr>
  </property>
  <property fmtid="{D5CDD505-2E9C-101B-9397-08002B2CF9AE}" pid="3" name="bjSaver">
    <vt:lpwstr>YjOtoYaxy/+RNPchwzwh9J1zbhV70MOi</vt:lpwstr>
  </property>
  <property fmtid="{D5CDD505-2E9C-101B-9397-08002B2CF9AE}" pid="4" name="bjDocumentLabelXML">
    <vt:lpwstr>&lt;?xml version="1.0" encoding="us-ascii"?&gt;&lt;sisl xmlns:xsi="http://www.w3.org/2001/XMLSchema-instance" xmlns:xsd="http://www.w3.org/2001/XMLSchema" sislVersion="0" policy="08955827-aeb1-42de-b749-f604362c41c2" origin="userSelected" xmlns="http://www.boldonj</vt:lpwstr>
  </property>
  <property fmtid="{D5CDD505-2E9C-101B-9397-08002B2CF9AE}" pid="5" name="bjDocumentLabelXML-0">
    <vt:lpwstr>ames.com/2008/01/sie/internal/label"&gt;&lt;element uid="971a7eb4-36b4-4e7d-b804-a07772b8e228" value="" /&gt;&lt;element uid="6a4e5c3a-656a-4e9c-bd20-e36013bcf373" value="" /&gt;&lt;/sisl&gt;</vt:lpwstr>
  </property>
  <property fmtid="{D5CDD505-2E9C-101B-9397-08002B2CF9AE}" pid="6" name="bjDocumentSecurityLabel">
    <vt:lpwstr>OFFICIAL</vt:lpwstr>
  </property>
  <property fmtid="{D5CDD505-2E9C-101B-9397-08002B2CF9AE}" pid="7" name="gcc-meta-protectivemarking">
    <vt:lpwstr>[OFFICIAL]</vt:lpwstr>
  </property>
  <property fmtid="{D5CDD505-2E9C-101B-9397-08002B2CF9AE}" pid="8" name="ContentTypeId">
    <vt:lpwstr>0x0101009290AAA161765045A77CD1AF1EAB8DD6</vt:lpwstr>
  </property>
</Properties>
</file>