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Lst>
  <p:notesMasterIdLst>
    <p:notesMasterId r:id="rId16"/>
  </p:notesMasterIdLst>
  <p:handoutMasterIdLst>
    <p:handoutMasterId r:id="rId17"/>
  </p:handoutMasterIdLst>
  <p:sldIdLst>
    <p:sldId id="256" r:id="rId4"/>
    <p:sldId id="257" r:id="rId5"/>
    <p:sldId id="261" r:id="rId6"/>
    <p:sldId id="262" r:id="rId7"/>
    <p:sldId id="263" r:id="rId8"/>
    <p:sldId id="259" r:id="rId9"/>
    <p:sldId id="260" r:id="rId10"/>
    <p:sldId id="269" r:id="rId11"/>
    <p:sldId id="264" r:id="rId12"/>
    <p:sldId id="270" r:id="rId13"/>
    <p:sldId id="265" r:id="rId14"/>
    <p:sldId id="266" r:id="rId15"/>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036" autoAdjust="0"/>
  </p:normalViewPr>
  <p:slideViewPr>
    <p:cSldViewPr snapToGrid="0">
      <p:cViewPr varScale="1">
        <p:scale>
          <a:sx n="41" d="100"/>
          <a:sy n="41" d="100"/>
        </p:scale>
        <p:origin x="162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2.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7241A7-C80A-9EE7-85B5-B080F7D640DF}"/>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8DC780EE-8972-7F78-59F9-A8850BBE1C3C}"/>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4E5AC2D1-4B1C-41C8-97DC-4792A5FFF4D2}" type="datetimeFigureOut">
              <a:rPr lang="en-GB" smtClean="0"/>
              <a:t>03/09/2024</a:t>
            </a:fld>
            <a:endParaRPr lang="en-GB"/>
          </a:p>
        </p:txBody>
      </p:sp>
      <p:sp>
        <p:nvSpPr>
          <p:cNvPr id="4" name="Footer Placeholder 3">
            <a:extLst>
              <a:ext uri="{FF2B5EF4-FFF2-40B4-BE49-F238E27FC236}">
                <a16:creationId xmlns:a16="http://schemas.microsoft.com/office/drawing/2014/main" id="{D486639D-034D-B639-7925-BCC68F62FD8E}"/>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C1CEF6-3FFA-0845-A7FB-38AD91BB6593}"/>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293F290E-279E-4CBC-BD67-AC694DE8384F}" type="slidenum">
              <a:rPr lang="en-GB" smtClean="0"/>
              <a:t>‹#›</a:t>
            </a:fld>
            <a:endParaRPr lang="en-GB"/>
          </a:p>
        </p:txBody>
      </p:sp>
    </p:spTree>
    <p:extLst>
      <p:ext uri="{BB962C8B-B14F-4D97-AF65-F5344CB8AC3E}">
        <p14:creationId xmlns:p14="http://schemas.microsoft.com/office/powerpoint/2010/main" val="27441064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DA08EB3-840F-4244-BEE9-C34B4C946473}" type="datetimeFigureOut">
              <a:rPr lang="en-GB" smtClean="0"/>
              <a:t>03/09/2024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2890486E-F3DA-440B-86BA-1E25136617C9}" type="slidenum">
              <a:rPr lang="en-GB" smtClean="0"/>
              <a:t>‹#›</a:t>
            </a:fld>
            <a:endParaRPr lang="en-GB"/>
          </a:p>
        </p:txBody>
      </p:sp>
    </p:spTree>
    <p:extLst>
      <p:ext uri="{BB962C8B-B14F-4D97-AF65-F5344CB8AC3E}">
        <p14:creationId xmlns:p14="http://schemas.microsoft.com/office/powerpoint/2010/main" val="70540880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Housekeeping</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a:t>
            </a:fld>
            <a:endParaRPr lang="en-GB"/>
          </a:p>
        </p:txBody>
      </p:sp>
    </p:spTree>
    <p:extLst>
      <p:ext uri="{BB962C8B-B14F-4D97-AF65-F5344CB8AC3E}">
        <p14:creationId xmlns:p14="http://schemas.microsoft.com/office/powerpoint/2010/main" val="4172975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hidden="1"/>
          <p:cNvSpPr>
            <a:spLocks noGrp="1"/>
          </p:cNvSpPr>
          <p:nvPr>
            <p:ph type="hdr" sz="quarter"/>
          </p:nvPr>
        </p:nvSpPr>
        <p:spPr>
          <a:xfrm>
            <a:off x="0" y="0"/>
            <a:ext cx="6858000" cy="458788"/>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hidden="1"/>
          <p:cNvSpPr>
            <a:spLocks noGrp="1"/>
          </p:cNvSpPr>
          <p:nvPr>
            <p:ph type="ftr" sz="quarter" idx="4"/>
          </p:nvPr>
        </p:nvSpPr>
        <p:spPr>
          <a:xfrm>
            <a:off x="0" y="8685213"/>
            <a:ext cx="6858000" cy="458787"/>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5CC6D83-7BA0-4024-A727-42F3B01FE1C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4552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Walk through 2023 responses, to frame thoughts for this eval.</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11</a:t>
            </a:fld>
            <a:endParaRPr lang="en-GB"/>
          </a:p>
        </p:txBody>
      </p:sp>
    </p:spTree>
    <p:extLst>
      <p:ext uri="{BB962C8B-B14F-4D97-AF65-F5344CB8AC3E}">
        <p14:creationId xmlns:p14="http://schemas.microsoft.com/office/powerpoint/2010/main" val="2712232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a:t>
            </a:r>
            <a:r>
              <a:rPr lang="en-GB" dirty="0" err="1"/>
              <a:t>qs</a:t>
            </a:r>
            <a:r>
              <a:rPr lang="en-GB" dirty="0"/>
              <a:t> as last year, with addition of follow-up q for those who attended the 2023 event, around impact.</a:t>
            </a:r>
          </a:p>
          <a:p>
            <a:endParaRPr lang="en-GB" dirty="0"/>
          </a:p>
          <a:p>
            <a:r>
              <a:rPr lang="en-GB" dirty="0"/>
              <a:t>Also thanks to all presenters (especially our volunteers, other members of the WP.)</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12</a:t>
            </a:fld>
            <a:endParaRPr lang="en-GB"/>
          </a:p>
        </p:txBody>
      </p:sp>
    </p:spTree>
    <p:extLst>
      <p:ext uri="{BB962C8B-B14F-4D97-AF65-F5344CB8AC3E}">
        <p14:creationId xmlns:p14="http://schemas.microsoft.com/office/powerpoint/2010/main" val="1075483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100" b="0" i="0" dirty="0">
                <a:solidFill>
                  <a:srgbClr val="222222"/>
                </a:solidFill>
                <a:effectLst/>
                <a:latin typeface="+mn-lt"/>
              </a:rPr>
              <a:t>In </a:t>
            </a:r>
            <a:r>
              <a:rPr lang="en-GB" sz="1100" b="1" i="0" dirty="0">
                <a:solidFill>
                  <a:srgbClr val="222222"/>
                </a:solidFill>
                <a:effectLst/>
                <a:latin typeface="+mn-lt"/>
              </a:rPr>
              <a:t>2017</a:t>
            </a:r>
            <a:r>
              <a:rPr lang="en-GB" sz="1100" b="0" i="0" dirty="0">
                <a:solidFill>
                  <a:srgbClr val="222222"/>
                </a:solidFill>
                <a:effectLst/>
                <a:latin typeface="+mn-lt"/>
              </a:rPr>
              <a:t> the Scottish Government announced plans to get councils to co-operate more closely, so the councils organised themselves into RICs.  The RICs are listed below.</a:t>
            </a:r>
          </a:p>
          <a:p>
            <a:pPr algn="l"/>
            <a:r>
              <a:rPr lang="en-GB" sz="1100" b="0" i="0" dirty="0">
                <a:solidFill>
                  <a:srgbClr val="222222"/>
                </a:solidFill>
                <a:effectLst/>
                <a:latin typeface="+mn-lt"/>
              </a:rPr>
              <a:t>The RICs are ‘virtual’ bodies, formed with the purpose of improving education and closing the poverty-related attainment gap in the schools in their areas – this is the gap in achievement of children from poorer homes compared to more affluent areas. The intention is that they will do this by working together to give advice and support to schools, and to share examples of good work across local authority borders.</a:t>
            </a:r>
          </a:p>
          <a:p>
            <a:r>
              <a:rPr lang="en-GB" sz="1100" dirty="0">
                <a:latin typeface="+mn-lt"/>
              </a:rPr>
              <a:t>In response, 6 were formed, including West Partnership: biggest in terms of population (over 1.8m people), &amp; number of councils involved (8).</a:t>
            </a:r>
          </a:p>
          <a:p>
            <a:r>
              <a:rPr lang="en-GB" sz="1100" dirty="0">
                <a:latin typeface="+mn-lt"/>
              </a:rPr>
              <a:t>35% of Scotland’s school population attends a West Partnership school, and this covers over 1000 establishments.</a:t>
            </a:r>
          </a:p>
          <a:p>
            <a:r>
              <a:rPr lang="en-GB" sz="1100" dirty="0">
                <a:latin typeface="+mn-lt"/>
              </a:rPr>
              <a:t>Should note that in the initial phases it was envisioned as being entwined with Education Scotland.</a:t>
            </a:r>
          </a:p>
          <a:p>
            <a:r>
              <a:rPr lang="en-GB" sz="1100" dirty="0">
                <a:latin typeface="+mn-lt"/>
              </a:rPr>
              <a:t>In </a:t>
            </a:r>
            <a:r>
              <a:rPr lang="en-GB" sz="1100" b="1" dirty="0">
                <a:latin typeface="+mn-lt"/>
              </a:rPr>
              <a:t>2018</a:t>
            </a:r>
            <a:r>
              <a:rPr lang="en-GB" sz="1100" dirty="0">
                <a:latin typeface="+mn-lt"/>
              </a:rPr>
              <a:t>, the first of these were submitted, with WP’s being described as having “a more minimalist approach”. These were reflective of national priorities, within local/regional needs also. Broadly aimed at improving leadership, collaborative practice and teaching and learning. </a:t>
            </a:r>
          </a:p>
          <a:p>
            <a:r>
              <a:rPr lang="en-GB" sz="1100" b="1" dirty="0">
                <a:latin typeface="+mn-lt"/>
              </a:rPr>
              <a:t>2019</a:t>
            </a:r>
            <a:r>
              <a:rPr lang="en-GB" sz="1100" dirty="0">
                <a:latin typeface="+mn-lt"/>
              </a:rPr>
              <a:t> Interim reviews published by SG. Which suggested positive early steps although noted challenges in terms of timing and lack of funding.</a:t>
            </a:r>
          </a:p>
          <a:p>
            <a:r>
              <a:rPr lang="en-GB" sz="1100" dirty="0">
                <a:latin typeface="+mn-lt"/>
              </a:rPr>
              <a:t>Key factors to enable success: buy in from Senior leaders, links between all partners, and focus on clear intended outcomes.</a:t>
            </a:r>
          </a:p>
          <a:p>
            <a:r>
              <a:rPr lang="en-GB" sz="1100" dirty="0">
                <a:latin typeface="+mn-lt"/>
              </a:rPr>
              <a:t>Plans worked well where there was: informed by data &amp; research, clear understanding of priorities, focus on enhancing activity not just duplicating.</a:t>
            </a:r>
          </a:p>
          <a:p>
            <a:r>
              <a:rPr lang="en-GB" sz="1100" dirty="0">
                <a:latin typeface="+mn-lt"/>
              </a:rPr>
              <a:t>Early impact: networking, sharing practice &amp; skills development across RICs.</a:t>
            </a:r>
          </a:p>
          <a:p>
            <a:r>
              <a:rPr lang="en-GB" sz="1100" dirty="0">
                <a:latin typeface="+mn-lt"/>
              </a:rPr>
              <a:t>Was also 2019 when the WP EP Practitioner network first came together.</a:t>
            </a:r>
          </a:p>
          <a:p>
            <a:r>
              <a:rPr lang="en-GB" sz="1100" b="1" dirty="0">
                <a:latin typeface="+mn-lt"/>
              </a:rPr>
              <a:t>2020</a:t>
            </a:r>
            <a:r>
              <a:rPr lang="en-GB" sz="1100" dirty="0">
                <a:latin typeface="+mn-lt"/>
              </a:rPr>
              <a:t> workstreams created to compliment the core vision of Equity, Excellence &amp; Empowerment. These were reviewed and updated annually until 2023</a:t>
            </a:r>
          </a:p>
          <a:p>
            <a:r>
              <a:rPr lang="en-GB" sz="1100" b="1" dirty="0">
                <a:latin typeface="+mn-lt"/>
              </a:rPr>
              <a:t>2023</a:t>
            </a:r>
            <a:r>
              <a:rPr lang="en-GB" sz="1100" dirty="0">
                <a:latin typeface="+mn-lt"/>
              </a:rPr>
              <a:t> late in the year the SG announced plans to ‘taper off’ funding to RICs. Although, around this time OECD report came out praising their strengths and benefits.</a:t>
            </a:r>
          </a:p>
          <a:p>
            <a:r>
              <a:rPr lang="en-GB" sz="1100" b="1" dirty="0">
                <a:latin typeface="+mn-lt"/>
              </a:rPr>
              <a:t>2024</a:t>
            </a:r>
            <a:r>
              <a:rPr lang="en-GB" sz="1100" dirty="0">
                <a:latin typeface="+mn-lt"/>
              </a:rPr>
              <a:t> Now without additional funding, but known to be beneficial, the WP continues, based on:</a:t>
            </a:r>
          </a:p>
          <a:p>
            <a:r>
              <a:rPr lang="en-GB" sz="1100" dirty="0">
                <a:latin typeface="+mn-lt"/>
              </a:rPr>
              <a:t>The aspiration to build a networked learning system remains a shared priority across the West Partnership, thereby adding value to the work of individual Local Authorities; • There is continued buy-in to maintain a strong collective focus on pedagogy; and • There is support and scope for a flexible approach, to enable the participation of teachers, middle and senior leaders to shape and drive the work of the West Partnership more directly. </a:t>
            </a:r>
          </a:p>
          <a:p>
            <a:r>
              <a:rPr lang="en-GB" sz="1100" dirty="0">
                <a:latin typeface="+mn-lt"/>
              </a:rPr>
              <a:t>Effectively, continuing without the government oversight but also without the additional resources.</a:t>
            </a:r>
          </a:p>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2</a:t>
            </a:fld>
            <a:endParaRPr lang="en-GB"/>
          </a:p>
        </p:txBody>
      </p:sp>
    </p:spTree>
    <p:extLst>
      <p:ext uri="{BB962C8B-B14F-4D97-AF65-F5344CB8AC3E}">
        <p14:creationId xmlns:p14="http://schemas.microsoft.com/office/powerpoint/2010/main" val="1515026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said…we did approach</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3</a:t>
            </a:fld>
            <a:endParaRPr lang="en-GB"/>
          </a:p>
        </p:txBody>
      </p:sp>
    </p:spTree>
    <p:extLst>
      <p:ext uri="{BB962C8B-B14F-4D97-AF65-F5344CB8AC3E}">
        <p14:creationId xmlns:p14="http://schemas.microsoft.com/office/powerpoint/2010/main" val="3667906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will continue to be the aims of today: connection, collaboration, discussion. Sharing of work, focus on implementation. </a:t>
            </a:r>
          </a:p>
          <a:p>
            <a:r>
              <a:rPr lang="en-GB" dirty="0"/>
              <a:t>In spirit of the WP plans dating back to its inception.</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4</a:t>
            </a:fld>
            <a:endParaRPr lang="en-GB"/>
          </a:p>
        </p:txBody>
      </p:sp>
    </p:spTree>
    <p:extLst>
      <p:ext uri="{BB962C8B-B14F-4D97-AF65-F5344CB8AC3E}">
        <p14:creationId xmlns:p14="http://schemas.microsoft.com/office/powerpoint/2010/main" val="1275639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how we have responded to these</a:t>
            </a:r>
          </a:p>
          <a:p>
            <a:endParaRPr lang="en-GB" dirty="0"/>
          </a:p>
          <a:p>
            <a:r>
              <a:rPr lang="en-GB" dirty="0"/>
              <a:t>Topics for today informed by this and suggestions for further topics from ‘expression of interest form’ from earlier this year.</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5</a:t>
            </a:fld>
            <a:endParaRPr lang="en-GB"/>
          </a:p>
        </p:txBody>
      </p:sp>
    </p:spTree>
    <p:extLst>
      <p:ext uri="{BB962C8B-B14F-4D97-AF65-F5344CB8AC3E}">
        <p14:creationId xmlns:p14="http://schemas.microsoft.com/office/powerpoint/2010/main" val="4166298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6</a:t>
            </a:fld>
            <a:endParaRPr lang="en-GB"/>
          </a:p>
        </p:txBody>
      </p:sp>
    </p:spTree>
    <p:extLst>
      <p:ext uri="{BB962C8B-B14F-4D97-AF65-F5344CB8AC3E}">
        <p14:creationId xmlns:p14="http://schemas.microsoft.com/office/powerpoint/2010/main" val="2496597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Antiracism session was on schedule but had to be removed.</a:t>
            </a:r>
          </a:p>
          <a:p>
            <a:endParaRPr lang="en-GB" dirty="0"/>
          </a:p>
          <a:p>
            <a:r>
              <a:rPr lang="en-GB" dirty="0"/>
              <a:t>Excellence, equity, empowerment runs throughout these.</a:t>
            </a:r>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7</a:t>
            </a:fld>
            <a:endParaRPr lang="en-GB"/>
          </a:p>
        </p:txBody>
      </p:sp>
    </p:spTree>
    <p:extLst>
      <p:ext uri="{BB962C8B-B14F-4D97-AF65-F5344CB8AC3E}">
        <p14:creationId xmlns:p14="http://schemas.microsoft.com/office/powerpoint/2010/main" val="1741850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8</a:t>
            </a:fld>
            <a:endParaRPr lang="en-GB"/>
          </a:p>
        </p:txBody>
      </p:sp>
    </p:spTree>
    <p:extLst>
      <p:ext uri="{BB962C8B-B14F-4D97-AF65-F5344CB8AC3E}">
        <p14:creationId xmlns:p14="http://schemas.microsoft.com/office/powerpoint/2010/main" val="3132291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890486E-F3DA-440B-86BA-1E25136617C9}" type="slidenum">
              <a:rPr lang="en-GB" smtClean="0"/>
              <a:t>9</a:t>
            </a:fld>
            <a:endParaRPr lang="en-GB"/>
          </a:p>
        </p:txBody>
      </p:sp>
    </p:spTree>
    <p:extLst>
      <p:ext uri="{BB962C8B-B14F-4D97-AF65-F5344CB8AC3E}">
        <p14:creationId xmlns:p14="http://schemas.microsoft.com/office/powerpoint/2010/main" val="4223011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5BD4E-C57F-F1EB-E047-D634D0C8BF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F1F7EF4-4167-B5C3-0370-0A65910AE4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89642D-E975-BC79-B173-DD6A1EEDCFEF}"/>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55ABC093-919F-BA3A-BC36-52E3BC409A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504C6C-F104-97F1-87CF-2EDC4B1195CB}"/>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63782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F0804-FD0C-F5C9-1196-7DB1D3F91A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D7BFC7-A8B8-8CD3-96BB-ACE0391316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247FB7-83FB-97E9-16CA-E63007E6226F}"/>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37B9BF8A-5079-B81E-1ECF-AFBA52F9A0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316FC6-20BE-7568-BD09-B94F4F86A180}"/>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41856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450099-02AC-014A-157E-A59F4829AF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971B84A-D97D-7F48-FEE3-7B699FB89D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1C2284-5314-5520-2535-3CA6987B37D3}"/>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0C9025F3-98F8-BEBA-81DE-A009664A04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7F70E8-05E7-1252-FD53-C9FCC62A268D}"/>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503691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04/09/2024</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144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04/09/2024</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1667312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FAEBD-478E-4706-A105-5859D843B112}" type="datetimeFigureOut">
              <a:rPr lang="en-GB" smtClean="0"/>
              <a:t>04/09/2024</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935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2FAEBD-478E-4706-A105-5859D843B112}" type="datetimeFigureOut">
              <a:rPr lang="en-GB" smtClean="0"/>
              <a:t>04/09/2024</a:t>
            </a:fld>
            <a:endParaRPr lang="en-GB"/>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3957830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FAEBD-478E-4706-A105-5859D843B112}" type="datetimeFigureOut">
              <a:rPr lang="en-GB" smtClean="0"/>
              <a:t>04/09/2024</a:t>
            </a:fld>
            <a:endParaRPr lang="en-GB"/>
          </a:p>
        </p:txBody>
      </p:sp>
      <p:sp>
        <p:nvSpPr>
          <p:cNvPr id="8" name="Footer Placeholder 7"/>
          <p:cNvSpPr>
            <a:spLocks noGrp="1"/>
          </p:cNvSpPr>
          <p:nvPr>
            <p:ph type="ftr" sz="quarter" idx="11"/>
          </p:nvPr>
        </p:nvSpPr>
        <p:spPr/>
        <p:txBody>
          <a:bodyPr/>
          <a:lstStyle/>
          <a:p>
            <a:r>
              <a:rPr lang="en-GB"/>
              <a:t>OFFICIAL</a:t>
            </a:r>
          </a:p>
        </p:txBody>
      </p:sp>
      <p:sp>
        <p:nvSpPr>
          <p:cNvPr id="9" name="Slide Number Placeholder 8"/>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4123854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2FAEBD-478E-4706-A105-5859D843B112}" type="datetimeFigureOut">
              <a:rPr lang="en-GB" smtClean="0"/>
              <a:t>04/09/2024</a:t>
            </a:fld>
            <a:endParaRPr lang="en-GB"/>
          </a:p>
        </p:txBody>
      </p:sp>
      <p:sp>
        <p:nvSpPr>
          <p:cNvPr id="4" name="Footer Placeholder 3"/>
          <p:cNvSpPr>
            <a:spLocks noGrp="1"/>
          </p:cNvSpPr>
          <p:nvPr>
            <p:ph type="ftr" sz="quarter" idx="11"/>
          </p:nvPr>
        </p:nvSpPr>
        <p:spPr/>
        <p:txBody>
          <a:bodyPr/>
          <a:lstStyle/>
          <a:p>
            <a:r>
              <a:rPr lang="en-GB"/>
              <a:t>OFFICIAL</a:t>
            </a:r>
          </a:p>
        </p:txBody>
      </p:sp>
      <p:sp>
        <p:nvSpPr>
          <p:cNvPr id="5" name="Slide Number Placeholder 4"/>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115255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22FAEBD-478E-4706-A105-5859D843B112}" type="datetimeFigureOut">
              <a:rPr lang="en-GB" smtClean="0"/>
              <a:t>04/09/2024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GB"/>
              <a:t>OFFICIAL</a:t>
            </a:r>
          </a:p>
        </p:txBody>
      </p:sp>
      <p:sp>
        <p:nvSpPr>
          <p:cNvPr id="9" name="Slide Number Placeholder 8"/>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660814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22FAEBD-478E-4706-A105-5859D843B112}" type="datetimeFigureOut">
              <a:rPr lang="en-GB" smtClean="0"/>
              <a:t>04/09/2024</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GB"/>
              <a:t>OFFICIAL</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A5EECDC-CDF9-4C3A-8979-3A7C35E31295}" type="slidenum">
              <a:rPr lang="en-GB" smtClean="0"/>
              <a:t>‹#›</a:t>
            </a:fld>
            <a:endParaRPr lang="en-GB"/>
          </a:p>
        </p:txBody>
      </p:sp>
    </p:spTree>
    <p:extLst>
      <p:ext uri="{BB962C8B-B14F-4D97-AF65-F5344CB8AC3E}">
        <p14:creationId xmlns:p14="http://schemas.microsoft.com/office/powerpoint/2010/main" val="16862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05564-5A15-A80B-0FA9-4127D9C41FB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FD3F7A-B0BE-B151-0F7F-2473771E12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A74730-5D3C-C3CB-8498-44D626A2DEFC}"/>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E2738C9D-C9AE-EC8F-3354-3DAC088D6C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8B1690-FA48-0F9F-9642-8B187142330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808152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2FAEBD-478E-4706-A105-5859D843B112}" type="datetimeFigureOut">
              <a:rPr lang="en-GB" smtClean="0"/>
              <a:t>04/09/2024</a:t>
            </a:fld>
            <a:endParaRPr lang="en-GB"/>
          </a:p>
        </p:txBody>
      </p:sp>
      <p:sp>
        <p:nvSpPr>
          <p:cNvPr id="6" name="Footer Placeholder 5"/>
          <p:cNvSpPr>
            <a:spLocks noGrp="1"/>
          </p:cNvSpPr>
          <p:nvPr>
            <p:ph type="ftr" sz="quarter" idx="11"/>
          </p:nvPr>
        </p:nvSpPr>
        <p:spPr/>
        <p:txBody>
          <a:bodyPr/>
          <a:lstStyle/>
          <a:p>
            <a:r>
              <a:rPr lang="en-GB"/>
              <a:t>OFFICIAL</a:t>
            </a:r>
          </a:p>
        </p:txBody>
      </p:sp>
      <p:sp>
        <p:nvSpPr>
          <p:cNvPr id="7" name="Slide Number Placeholder 6"/>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3305655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04/09/2024</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079811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FAEBD-478E-4706-A105-5859D843B112}" type="datetimeFigureOut">
              <a:rPr lang="en-GB" smtClean="0"/>
              <a:t>04/09/2024</a:t>
            </a:fld>
            <a:endParaRPr lang="en-GB"/>
          </a:p>
        </p:txBody>
      </p:sp>
      <p:sp>
        <p:nvSpPr>
          <p:cNvPr id="5" name="Footer Placeholder 4"/>
          <p:cNvSpPr>
            <a:spLocks noGrp="1"/>
          </p:cNvSpPr>
          <p:nvPr>
            <p:ph type="ftr" sz="quarter" idx="11"/>
          </p:nvPr>
        </p:nvSpPr>
        <p:spPr/>
        <p:txBody>
          <a:bodyPr/>
          <a:lstStyle/>
          <a:p>
            <a:r>
              <a:rPr lang="en-GB"/>
              <a:t>OFFICIAL</a:t>
            </a:r>
          </a:p>
        </p:txBody>
      </p:sp>
      <p:sp>
        <p:nvSpPr>
          <p:cNvPr id="6" name="Slide Number Placeholder 5"/>
          <p:cNvSpPr>
            <a:spLocks noGrp="1"/>
          </p:cNvSpPr>
          <p:nvPr>
            <p:ph type="sldNum" sz="quarter" idx="12"/>
          </p:nvPr>
        </p:nvSpPr>
        <p:spPr/>
        <p:txBody>
          <a:bodyPr/>
          <a:lstStyle/>
          <a:p>
            <a:fld id="{EA5EECDC-CDF9-4C3A-8979-3A7C35E31295}" type="slidenum">
              <a:rPr lang="en-GB" smtClean="0"/>
              <a:t>‹#›</a:t>
            </a:fld>
            <a:endParaRPr lang="en-GB"/>
          </a:p>
        </p:txBody>
      </p:sp>
    </p:spTree>
    <p:extLst>
      <p:ext uri="{BB962C8B-B14F-4D97-AF65-F5344CB8AC3E}">
        <p14:creationId xmlns:p14="http://schemas.microsoft.com/office/powerpoint/2010/main" val="226849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3E2F4-3A2B-3433-3B55-01666C67C2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5D2BBA7-565B-CB6D-EBAA-F9E4E254E7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BB04F4-93E7-976E-A9B9-C94F04A90085}"/>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61CDEFE8-7E40-7F32-DC3D-CADC070C23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A9DCB7-096D-6B27-FD5D-67160AF31BA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242149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6EAC-56F6-55EF-AD5E-9758A51B28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47EC14-0615-8BD5-4FB4-4E85E8620A4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4ADCDA-443B-F7C0-E30B-97E88C7579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070FDC9-8EEE-D670-53BA-6966BC0BFC04}"/>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6" name="Footer Placeholder 5">
            <a:extLst>
              <a:ext uri="{FF2B5EF4-FFF2-40B4-BE49-F238E27FC236}">
                <a16:creationId xmlns:a16="http://schemas.microsoft.com/office/drawing/2014/main" id="{61BBA864-0694-3B50-0C7C-61C8E1697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E2D0D9-56C5-050A-0274-79FFB7AE2367}"/>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71781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23243-1FBF-2239-C4B9-4672B57BC40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1C8ECB-6CC3-BCCD-3FF7-7FA172E3C4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F94D10-9935-B95A-4045-16CB93E464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667AC9-236F-5F12-36F0-A73EBE9C6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504AB2-9C05-E529-8E1F-FFDCF30D52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9C5F836-D3C1-55DF-14B7-6AD12FABA55A}"/>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8" name="Footer Placeholder 7">
            <a:extLst>
              <a:ext uri="{FF2B5EF4-FFF2-40B4-BE49-F238E27FC236}">
                <a16:creationId xmlns:a16="http://schemas.microsoft.com/office/drawing/2014/main" id="{39839BA2-BFAF-CCD1-DDF6-666633F8B1E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CAF6EFD-284E-13EA-938E-0F995FCDD972}"/>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649120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B6537-AAA6-F832-D849-3935378FF1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172CB6-FC46-14E4-D24D-75EEEB50C07B}"/>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4" name="Footer Placeholder 3">
            <a:extLst>
              <a:ext uri="{FF2B5EF4-FFF2-40B4-BE49-F238E27FC236}">
                <a16:creationId xmlns:a16="http://schemas.microsoft.com/office/drawing/2014/main" id="{2473B9E2-6BB0-2965-B7F1-006781A4E39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8D80F15-B074-2265-C36B-5CF73834BB60}"/>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3059452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FB5A4-F9BB-3F6E-F5E3-0D40D0BBF2E9}"/>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3" name="Footer Placeholder 2">
            <a:extLst>
              <a:ext uri="{FF2B5EF4-FFF2-40B4-BE49-F238E27FC236}">
                <a16:creationId xmlns:a16="http://schemas.microsoft.com/office/drawing/2014/main" id="{356B523C-3CC4-6C8C-9D42-0CECD7D6F0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6CADE5-EBCB-AA5E-CB65-959A744AB67C}"/>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2253031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BFAD8-7C31-C53A-1868-693E95F92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5CFFAC0-8823-7715-57BA-D16CBA3E17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1477AC-CAC7-F19C-E6F3-AE53D69FC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DA4496-3242-026E-D0CE-49770C48DB3F}"/>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6" name="Footer Placeholder 5">
            <a:extLst>
              <a:ext uri="{FF2B5EF4-FFF2-40B4-BE49-F238E27FC236}">
                <a16:creationId xmlns:a16="http://schemas.microsoft.com/office/drawing/2014/main" id="{F2CE509D-F1E1-A524-EF52-92C545CFCF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DE4B25-9488-36E2-3D02-9047EB2BBD18}"/>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1738067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99725-88B1-1160-7220-2C2ECD0263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3109C59-597D-9945-F69A-7FE3C80FFA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F4BEF94-5701-6633-EB9F-C7849648B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18D2B5-811C-5FBB-F39A-0400A669623E}"/>
              </a:ext>
            </a:extLst>
          </p:cNvPr>
          <p:cNvSpPr>
            <a:spLocks noGrp="1"/>
          </p:cNvSpPr>
          <p:nvPr>
            <p:ph type="dt" sz="half" idx="10"/>
          </p:nvPr>
        </p:nvSpPr>
        <p:spPr/>
        <p:txBody>
          <a:bodyPr/>
          <a:lstStyle/>
          <a:p>
            <a:fld id="{FCE560AB-4F21-46F7-8410-7C7A7FD461FD}" type="datetimeFigureOut">
              <a:rPr lang="en-GB" smtClean="0"/>
              <a:t>03/09/2024</a:t>
            </a:fld>
            <a:endParaRPr lang="en-GB"/>
          </a:p>
        </p:txBody>
      </p:sp>
      <p:sp>
        <p:nvSpPr>
          <p:cNvPr id="6" name="Footer Placeholder 5">
            <a:extLst>
              <a:ext uri="{FF2B5EF4-FFF2-40B4-BE49-F238E27FC236}">
                <a16:creationId xmlns:a16="http://schemas.microsoft.com/office/drawing/2014/main" id="{3E59B628-F8BB-92EC-DDCF-E25760EB14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32C19F-D933-BEC7-0713-5B08E6C129AB}"/>
              </a:ext>
            </a:extLst>
          </p:cNvPr>
          <p:cNvSpPr>
            <a:spLocks noGrp="1"/>
          </p:cNvSpPr>
          <p:nvPr>
            <p:ph type="sldNum" sz="quarter" idx="12"/>
          </p:nvPr>
        </p:nvSpPr>
        <p:spPr/>
        <p:txBody>
          <a:bodyPr/>
          <a:lstStyle/>
          <a:p>
            <a:fld id="{E7C97136-BF26-44B2-AFFF-013C92267B8D}" type="slidenum">
              <a:rPr lang="en-GB" smtClean="0"/>
              <a:t>‹#›</a:t>
            </a:fld>
            <a:endParaRPr lang="en-GB"/>
          </a:p>
        </p:txBody>
      </p:sp>
    </p:spTree>
    <p:extLst>
      <p:ext uri="{BB962C8B-B14F-4D97-AF65-F5344CB8AC3E}">
        <p14:creationId xmlns:p14="http://schemas.microsoft.com/office/powerpoint/2010/main" val="486494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7C34AE-6FD7-B7E3-9B42-4F66292D39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AC0C484-CF16-3D65-EC39-5A5795A38D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D92139-EFE4-D904-4B38-6C748FE33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E560AB-4F21-46F7-8410-7C7A7FD461FD}" type="datetimeFigureOut">
              <a:rPr lang="en-GB" smtClean="0"/>
              <a:t>03/09/2024</a:t>
            </a:fld>
            <a:endParaRPr lang="en-GB"/>
          </a:p>
        </p:txBody>
      </p:sp>
      <p:sp>
        <p:nvSpPr>
          <p:cNvPr id="5" name="Footer Placeholder 4">
            <a:extLst>
              <a:ext uri="{FF2B5EF4-FFF2-40B4-BE49-F238E27FC236}">
                <a16:creationId xmlns:a16="http://schemas.microsoft.com/office/drawing/2014/main" id="{4854E8EE-A65E-3C3D-FCC8-8A06968769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299781B-7B2C-BF58-39E9-583D7594AC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97136-BF26-44B2-AFFF-013C92267B8D}" type="slidenum">
              <a:rPr lang="en-GB" smtClean="0"/>
              <a:t>‹#›</a:t>
            </a:fld>
            <a:endParaRPr lang="en-GB"/>
          </a:p>
        </p:txBody>
      </p:sp>
    </p:spTree>
    <p:extLst>
      <p:ext uri="{BB962C8B-B14F-4D97-AF65-F5344CB8AC3E}">
        <p14:creationId xmlns:p14="http://schemas.microsoft.com/office/powerpoint/2010/main" val="1509152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16A7ED2-E842-4977-9E57-4BC20A0A1B0E}" type="datetimeFigureOut">
              <a:rPr lang="en-GB" smtClean="0"/>
              <a:t>04/09/2024</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4B900FF-F7F2-4D73-B0FF-5CB0EE393BD4}"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7424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ight Triangle 103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Rectangle 103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40B230-EEE5-B7B6-C4F2-1DF42368C660}"/>
              </a:ext>
            </a:extLst>
          </p:cNvPr>
          <p:cNvSpPr>
            <a:spLocks noGrp="1"/>
          </p:cNvSpPr>
          <p:nvPr>
            <p:ph type="ctrTitle"/>
          </p:nvPr>
        </p:nvSpPr>
        <p:spPr>
          <a:xfrm>
            <a:off x="965200" y="1383528"/>
            <a:ext cx="5925989" cy="3167510"/>
          </a:xfrm>
        </p:spPr>
        <p:txBody>
          <a:bodyPr anchor="b">
            <a:normAutofit/>
          </a:bodyPr>
          <a:lstStyle/>
          <a:p>
            <a:pPr algn="r"/>
            <a:br>
              <a:rPr lang="en-GB" sz="3800"/>
            </a:br>
            <a:br>
              <a:rPr lang="en-GB" sz="3800"/>
            </a:br>
            <a:r>
              <a:rPr lang="en-GB" sz="3800"/>
              <a:t>West Partnership Practice Sharing Event 2024</a:t>
            </a:r>
          </a:p>
        </p:txBody>
      </p:sp>
      <p:sp>
        <p:nvSpPr>
          <p:cNvPr id="3" name="Subtitle 2">
            <a:extLst>
              <a:ext uri="{FF2B5EF4-FFF2-40B4-BE49-F238E27FC236}">
                <a16:creationId xmlns:a16="http://schemas.microsoft.com/office/drawing/2014/main" id="{708711B9-55FC-C2E5-F53E-5038A7251DBA}"/>
              </a:ext>
            </a:extLst>
          </p:cNvPr>
          <p:cNvSpPr>
            <a:spLocks noGrp="1"/>
          </p:cNvSpPr>
          <p:nvPr>
            <p:ph type="subTitle" idx="1"/>
          </p:nvPr>
        </p:nvSpPr>
        <p:spPr>
          <a:xfrm>
            <a:off x="965201" y="4582814"/>
            <a:ext cx="5925987" cy="1312657"/>
          </a:xfrm>
        </p:spPr>
        <p:txBody>
          <a:bodyPr anchor="t">
            <a:normAutofit/>
          </a:bodyPr>
          <a:lstStyle/>
          <a:p>
            <a:pPr algn="r"/>
            <a:r>
              <a:rPr lang="en-GB" dirty="0"/>
              <a:t>Eastwood House</a:t>
            </a:r>
            <a:endParaRPr lang="en-GB"/>
          </a:p>
        </p:txBody>
      </p:sp>
      <p:pic>
        <p:nvPicPr>
          <p:cNvPr id="4" name="Picture 2" descr="GlasgowCityRegion-Education-Logo">
            <a:extLst>
              <a:ext uri="{FF2B5EF4-FFF2-40B4-BE49-F238E27FC236}">
                <a16:creationId xmlns:a16="http://schemas.microsoft.com/office/drawing/2014/main" id="{B3672441-0E49-8A3C-B02C-E48FD08BFE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962" y="2071632"/>
            <a:ext cx="3167510" cy="3167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605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38B45-FD87-66A5-A84E-54F9F746170F}"/>
              </a:ext>
            </a:extLst>
          </p:cNvPr>
          <p:cNvSpPr>
            <a:spLocks noGrp="1"/>
          </p:cNvSpPr>
          <p:nvPr>
            <p:ph type="title"/>
          </p:nvPr>
        </p:nvSpPr>
        <p:spPr>
          <a:xfrm>
            <a:off x="6411685" y="157466"/>
            <a:ext cx="5127171" cy="1450757"/>
          </a:xfrm>
        </p:spPr>
        <p:txBody>
          <a:bodyPr>
            <a:normAutofit/>
          </a:bodyPr>
          <a:lstStyle/>
          <a:p>
            <a:r>
              <a:rPr lang="en-GB" dirty="0"/>
              <a:t>SDEP Anti-Racist Network </a:t>
            </a:r>
          </a:p>
        </p:txBody>
      </p:sp>
      <p:sp>
        <p:nvSpPr>
          <p:cNvPr id="3" name="Content Placeholder 2">
            <a:extLst>
              <a:ext uri="{FF2B5EF4-FFF2-40B4-BE49-F238E27FC236}">
                <a16:creationId xmlns:a16="http://schemas.microsoft.com/office/drawing/2014/main" id="{97EAEB6F-7E16-B772-A2E5-287BE6D6FBF9}"/>
              </a:ext>
            </a:extLst>
          </p:cNvPr>
          <p:cNvSpPr>
            <a:spLocks noGrp="1"/>
          </p:cNvSpPr>
          <p:nvPr>
            <p:ph idx="1"/>
          </p:nvPr>
        </p:nvSpPr>
        <p:spPr>
          <a:xfrm>
            <a:off x="4681052" y="1867545"/>
            <a:ext cx="7168334" cy="4339526"/>
          </a:xfrm>
        </p:spPr>
        <p:txBody>
          <a:bodyPr>
            <a:normAutofit/>
          </a:bodyPr>
          <a:lstStyle/>
          <a:p>
            <a:r>
              <a:rPr lang="en-GB" sz="1800" dirty="0"/>
              <a:t>* Open to anyone who is an EP, TEP or EPIT in Scotland (Do not need to be an SDEP member)</a:t>
            </a:r>
          </a:p>
          <a:p>
            <a:r>
              <a:rPr lang="en-GB" sz="1800" dirty="0"/>
              <a:t>* Open to anyone interested in Anti-racism </a:t>
            </a:r>
          </a:p>
          <a:p>
            <a:r>
              <a:rPr lang="en-GB" sz="1800" dirty="0"/>
              <a:t>* Aim to create a safe space for discussion and action around anti-racism within the profession</a:t>
            </a:r>
          </a:p>
          <a:p>
            <a:r>
              <a:rPr lang="en-GB" sz="1800" dirty="0"/>
              <a:t>* Meet approx. 4 times in the academic year, dates set at the beginning of the academic session</a:t>
            </a:r>
          </a:p>
          <a:p>
            <a:r>
              <a:rPr lang="en-GB" sz="1800" dirty="0"/>
              <a:t>* Each session focuses on both CLPL input and reflective activity </a:t>
            </a:r>
          </a:p>
          <a:p>
            <a:r>
              <a:rPr lang="en-GB" sz="1800" dirty="0"/>
              <a:t>* Serves as a function for consultation for wide strategic strands</a:t>
            </a:r>
          </a:p>
          <a:p>
            <a:r>
              <a:rPr lang="en-GB" sz="1800" dirty="0"/>
              <a:t>* Hosted in Glasgow South (Govan High) but we do run a hybrid option and have an online link for colleagues further away </a:t>
            </a:r>
          </a:p>
          <a:p>
            <a:r>
              <a:rPr lang="en-GB" sz="1800" dirty="0"/>
              <a:t>* Anyone interested in joining: Scan QR Code </a:t>
            </a:r>
          </a:p>
          <a:p>
            <a:endParaRPr lang="en-GB" sz="1700" dirty="0"/>
          </a:p>
        </p:txBody>
      </p:sp>
      <p:pic>
        <p:nvPicPr>
          <p:cNvPr id="5" name="Picture 15" descr="A qr code on a blue background&#10;&#10;Description automatically generated">
            <a:extLst>
              <a:ext uri="{FF2B5EF4-FFF2-40B4-BE49-F238E27FC236}">
                <a16:creationId xmlns:a16="http://schemas.microsoft.com/office/drawing/2014/main" id="{7FCEECA7-11F5-7994-9EE8-B2013EC4BD2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50310" y="335578"/>
            <a:ext cx="3273637" cy="32654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A6E3414-9485-B89B-ED3C-D9D111E16131}"/>
              </a:ext>
            </a:extLst>
          </p:cNvPr>
          <p:cNvSpPr txBox="1"/>
          <p:nvPr/>
        </p:nvSpPr>
        <p:spPr>
          <a:xfrm>
            <a:off x="726032" y="4037308"/>
            <a:ext cx="3522192" cy="2492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Black" panose="020B0A04020102020204" pitchFamily="34" charset="0"/>
                <a:ea typeface="+mn-ea"/>
                <a:cs typeface="+mn-cs"/>
              </a:rPr>
              <a:t>Dates for Session 24/25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0000"/>
              </a:solidFill>
              <a:effectLst/>
              <a:uLnTx/>
              <a:uFillTx/>
              <a:latin typeface="Arial Black" panose="020B0A040201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17/09/24 – Network Day 1</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29/01/25 – Network Day 2</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27/03/25 – Network Day 3</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27/05/25 – Network Day 4</a:t>
            </a:r>
            <a:endParaRPr kumimoji="0" lang="en-GB"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5252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A6A8-59A6-6827-9F6D-769947EDD115}"/>
              </a:ext>
            </a:extLst>
          </p:cNvPr>
          <p:cNvSpPr>
            <a:spLocks noGrp="1"/>
          </p:cNvSpPr>
          <p:nvPr>
            <p:ph type="title"/>
          </p:nvPr>
        </p:nvSpPr>
        <p:spPr/>
        <p:txBody>
          <a:bodyPr/>
          <a:lstStyle/>
          <a:p>
            <a:r>
              <a:rPr lang="en-GB" dirty="0"/>
              <a:t>Evaluations </a:t>
            </a:r>
          </a:p>
        </p:txBody>
      </p:sp>
      <p:sp>
        <p:nvSpPr>
          <p:cNvPr id="3" name="Content Placeholder 2">
            <a:extLst>
              <a:ext uri="{FF2B5EF4-FFF2-40B4-BE49-F238E27FC236}">
                <a16:creationId xmlns:a16="http://schemas.microsoft.com/office/drawing/2014/main" id="{E948EA62-8DB2-B323-CB7C-E15A234B29A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69B2AAEE-28F9-FFA0-776B-13BC45F821A9}"/>
              </a:ext>
            </a:extLst>
          </p:cNvPr>
          <p:cNvPicPr>
            <a:picLocks noChangeAspect="1"/>
          </p:cNvPicPr>
          <p:nvPr/>
        </p:nvPicPr>
        <p:blipFill rotWithShape="1">
          <a:blip r:embed="rId3"/>
          <a:srcRect l="14873" t="20113" r="19026" b="43503"/>
          <a:stretch/>
        </p:blipFill>
        <p:spPr>
          <a:xfrm>
            <a:off x="635431" y="2257734"/>
            <a:ext cx="11262740" cy="3487119"/>
          </a:xfrm>
          <a:prstGeom prst="rect">
            <a:avLst/>
          </a:prstGeom>
        </p:spPr>
      </p:pic>
    </p:spTree>
    <p:extLst>
      <p:ext uri="{BB962C8B-B14F-4D97-AF65-F5344CB8AC3E}">
        <p14:creationId xmlns:p14="http://schemas.microsoft.com/office/powerpoint/2010/main" val="766674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0B8BD-31CB-7DEA-BF43-83B75B971DA5}"/>
              </a:ext>
            </a:extLst>
          </p:cNvPr>
          <p:cNvSpPr>
            <a:spLocks noGrp="1"/>
          </p:cNvSpPr>
          <p:nvPr>
            <p:ph type="title"/>
          </p:nvPr>
        </p:nvSpPr>
        <p:spPr>
          <a:xfrm>
            <a:off x="838200" y="365125"/>
            <a:ext cx="3671807" cy="5896190"/>
          </a:xfrm>
        </p:spPr>
        <p:txBody>
          <a:bodyPr/>
          <a:lstStyle/>
          <a:p>
            <a:r>
              <a:rPr lang="en-GB" dirty="0"/>
              <a:t>Thank you for coming!</a:t>
            </a:r>
          </a:p>
        </p:txBody>
      </p:sp>
      <p:pic>
        <p:nvPicPr>
          <p:cNvPr id="5" name="Content Placeholder 4" descr="A qr code on a green background&#10;&#10;Description automatically generated">
            <a:extLst>
              <a:ext uri="{FF2B5EF4-FFF2-40B4-BE49-F238E27FC236}">
                <a16:creationId xmlns:a16="http://schemas.microsoft.com/office/drawing/2014/main" id="{D4A6713A-FCE4-8560-DA99-56B4DC2C3D7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00605" y="365125"/>
            <a:ext cx="6127750" cy="6127750"/>
          </a:xfrm>
        </p:spPr>
      </p:pic>
      <p:pic>
        <p:nvPicPr>
          <p:cNvPr id="2050" name="Picture 2" descr="GlasgowCityRegion-Education-Logo">
            <a:extLst>
              <a:ext uri="{FF2B5EF4-FFF2-40B4-BE49-F238E27FC236}">
                <a16:creationId xmlns:a16="http://schemas.microsoft.com/office/drawing/2014/main" id="{9EF8D701-C5DD-C493-A971-378B570FB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069" y="4096808"/>
            <a:ext cx="2396067" cy="2396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956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E56BD-C732-2E6E-EDD6-9C2EC6B7587A}"/>
              </a:ext>
            </a:extLst>
          </p:cNvPr>
          <p:cNvSpPr>
            <a:spLocks noGrp="1"/>
          </p:cNvSpPr>
          <p:nvPr>
            <p:ph type="title"/>
          </p:nvPr>
        </p:nvSpPr>
        <p:spPr/>
        <p:txBody>
          <a:bodyPr/>
          <a:lstStyle/>
          <a:p>
            <a:r>
              <a:rPr lang="en-GB" dirty="0"/>
              <a:t>History of West Partnership</a:t>
            </a:r>
          </a:p>
        </p:txBody>
      </p:sp>
      <p:sp>
        <p:nvSpPr>
          <p:cNvPr id="3" name="Content Placeholder 2">
            <a:extLst>
              <a:ext uri="{FF2B5EF4-FFF2-40B4-BE49-F238E27FC236}">
                <a16:creationId xmlns:a16="http://schemas.microsoft.com/office/drawing/2014/main" id="{0E87A273-2458-C7D3-0CD9-825F1DCB9F60}"/>
              </a:ext>
            </a:extLst>
          </p:cNvPr>
          <p:cNvSpPr>
            <a:spLocks noGrp="1"/>
          </p:cNvSpPr>
          <p:nvPr>
            <p:ph idx="1"/>
          </p:nvPr>
        </p:nvSpPr>
        <p:spPr/>
        <p:txBody>
          <a:bodyPr/>
          <a:lstStyle/>
          <a:p>
            <a:pPr marL="0" indent="0">
              <a:buNone/>
            </a:pPr>
            <a:r>
              <a:rPr lang="en-GB" dirty="0"/>
              <a:t>2017 - Creation of RICs</a:t>
            </a:r>
          </a:p>
          <a:p>
            <a:pPr marL="0" indent="0">
              <a:buNone/>
            </a:pPr>
            <a:r>
              <a:rPr lang="en-GB" dirty="0"/>
              <a:t>2018 – Initial regional improvement plans </a:t>
            </a:r>
          </a:p>
          <a:p>
            <a:pPr marL="0" indent="0">
              <a:buNone/>
            </a:pPr>
            <a:r>
              <a:rPr lang="en-GB" dirty="0"/>
              <a:t>	submitted</a:t>
            </a:r>
          </a:p>
          <a:p>
            <a:pPr marL="0" indent="0">
              <a:buNone/>
            </a:pPr>
            <a:r>
              <a:rPr lang="en-GB" dirty="0"/>
              <a:t>2019 -  RIC interim reviews published</a:t>
            </a:r>
          </a:p>
          <a:p>
            <a:pPr marL="0" indent="0">
              <a:buNone/>
            </a:pPr>
            <a:r>
              <a:rPr lang="en-GB" dirty="0"/>
              <a:t>2020-23 - Workplan shared</a:t>
            </a:r>
          </a:p>
          <a:p>
            <a:pPr marL="0" indent="0">
              <a:buNone/>
            </a:pPr>
            <a:r>
              <a:rPr lang="en-GB" dirty="0"/>
              <a:t>2023 - Funding tapering off…</a:t>
            </a:r>
          </a:p>
          <a:p>
            <a:pPr marL="0" indent="0">
              <a:buNone/>
            </a:pPr>
            <a:r>
              <a:rPr lang="en-GB" dirty="0"/>
              <a:t>2024 - …but the WP persists!</a:t>
            </a:r>
          </a:p>
          <a:p>
            <a:pPr marL="0" indent="0">
              <a:buNone/>
            </a:pPr>
            <a:endParaRPr lang="en-GB" dirty="0"/>
          </a:p>
        </p:txBody>
      </p:sp>
      <p:pic>
        <p:nvPicPr>
          <p:cNvPr id="5" name="Picture 4">
            <a:extLst>
              <a:ext uri="{FF2B5EF4-FFF2-40B4-BE49-F238E27FC236}">
                <a16:creationId xmlns:a16="http://schemas.microsoft.com/office/drawing/2014/main" id="{79F693C1-E238-F9F0-9D3A-552262925E86}"/>
              </a:ext>
            </a:extLst>
          </p:cNvPr>
          <p:cNvPicPr>
            <a:picLocks noChangeAspect="1"/>
          </p:cNvPicPr>
          <p:nvPr/>
        </p:nvPicPr>
        <p:blipFill rotWithShape="1">
          <a:blip r:embed="rId3"/>
          <a:srcRect l="44439" t="27473" r="30381" b="7495"/>
          <a:stretch/>
        </p:blipFill>
        <p:spPr>
          <a:xfrm>
            <a:off x="7812157" y="874643"/>
            <a:ext cx="3864503" cy="5302320"/>
          </a:xfrm>
          <a:prstGeom prst="rect">
            <a:avLst/>
          </a:prstGeom>
        </p:spPr>
      </p:pic>
    </p:spTree>
    <p:extLst>
      <p:ext uri="{BB962C8B-B14F-4D97-AF65-F5344CB8AC3E}">
        <p14:creationId xmlns:p14="http://schemas.microsoft.com/office/powerpoint/2010/main" val="3896207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04127-3E3D-D3DD-C520-AA49C145E031}"/>
              </a:ext>
            </a:extLst>
          </p:cNvPr>
          <p:cNvSpPr>
            <a:spLocks noGrp="1"/>
          </p:cNvSpPr>
          <p:nvPr>
            <p:ph type="title"/>
          </p:nvPr>
        </p:nvSpPr>
        <p:spPr>
          <a:xfrm>
            <a:off x="847541" y="2057400"/>
            <a:ext cx="3932237" cy="1600200"/>
          </a:xfrm>
        </p:spPr>
        <p:txBody>
          <a:bodyPr/>
          <a:lstStyle/>
          <a:p>
            <a:r>
              <a:rPr lang="en-GB" dirty="0"/>
              <a:t>Practice Sharing Event 2023 Feedback</a:t>
            </a:r>
          </a:p>
        </p:txBody>
      </p:sp>
      <p:sp>
        <p:nvSpPr>
          <p:cNvPr id="6" name="Picture Placeholder 5">
            <a:extLst>
              <a:ext uri="{FF2B5EF4-FFF2-40B4-BE49-F238E27FC236}">
                <a16:creationId xmlns:a16="http://schemas.microsoft.com/office/drawing/2014/main" id="{3986242F-1356-2D48-17EA-5D20F868B640}"/>
              </a:ext>
            </a:extLst>
          </p:cNvPr>
          <p:cNvSpPr>
            <a:spLocks noGrp="1"/>
          </p:cNvSpPr>
          <p:nvPr>
            <p:ph type="pic" idx="1"/>
          </p:nvPr>
        </p:nvSpPr>
        <p:spPr/>
      </p:sp>
      <p:pic>
        <p:nvPicPr>
          <p:cNvPr id="5" name="Picture 4">
            <a:extLst>
              <a:ext uri="{FF2B5EF4-FFF2-40B4-BE49-F238E27FC236}">
                <a16:creationId xmlns:a16="http://schemas.microsoft.com/office/drawing/2014/main" id="{FC0E3B38-0E57-D49B-FF19-E85D33285DF9}"/>
              </a:ext>
            </a:extLst>
          </p:cNvPr>
          <p:cNvPicPr>
            <a:picLocks noChangeAspect="1"/>
          </p:cNvPicPr>
          <p:nvPr/>
        </p:nvPicPr>
        <p:blipFill rotWithShape="1">
          <a:blip r:embed="rId3"/>
          <a:srcRect l="33941" t="22706" r="33389" b="5324"/>
          <a:stretch/>
        </p:blipFill>
        <p:spPr>
          <a:xfrm>
            <a:off x="5300418" y="0"/>
            <a:ext cx="5534330" cy="6858000"/>
          </a:xfrm>
          <a:prstGeom prst="rect">
            <a:avLst/>
          </a:prstGeom>
        </p:spPr>
      </p:pic>
    </p:spTree>
    <p:extLst>
      <p:ext uri="{BB962C8B-B14F-4D97-AF65-F5344CB8AC3E}">
        <p14:creationId xmlns:p14="http://schemas.microsoft.com/office/powerpoint/2010/main" val="1788750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6446D-4850-8090-957F-5E0C785D5B4C}"/>
              </a:ext>
            </a:extLst>
          </p:cNvPr>
          <p:cNvSpPr>
            <a:spLocks noGrp="1"/>
          </p:cNvSpPr>
          <p:nvPr>
            <p:ph type="title"/>
          </p:nvPr>
        </p:nvSpPr>
        <p:spPr/>
        <p:txBody>
          <a:bodyPr/>
          <a:lstStyle/>
          <a:p>
            <a:r>
              <a:rPr lang="en-GB" dirty="0"/>
              <a:t>You said…</a:t>
            </a:r>
          </a:p>
        </p:txBody>
      </p:sp>
      <p:sp>
        <p:nvSpPr>
          <p:cNvPr id="3" name="Content Placeholder 2">
            <a:extLst>
              <a:ext uri="{FF2B5EF4-FFF2-40B4-BE49-F238E27FC236}">
                <a16:creationId xmlns:a16="http://schemas.microsoft.com/office/drawing/2014/main" id="{19ACA1EF-6443-7232-88C4-912E7D99DBC6}"/>
              </a:ext>
            </a:extLst>
          </p:cNvPr>
          <p:cNvSpPr>
            <a:spLocks noGrp="1"/>
          </p:cNvSpPr>
          <p:nvPr>
            <p:ph idx="1"/>
          </p:nvPr>
        </p:nvSpPr>
        <p:spPr/>
        <p:txBody>
          <a:bodyPr/>
          <a:lstStyle/>
          <a:p>
            <a:endParaRPr lang="en-GB" dirty="0"/>
          </a:p>
        </p:txBody>
      </p:sp>
      <p:pic>
        <p:nvPicPr>
          <p:cNvPr id="9" name="Picture 8">
            <a:extLst>
              <a:ext uri="{FF2B5EF4-FFF2-40B4-BE49-F238E27FC236}">
                <a16:creationId xmlns:a16="http://schemas.microsoft.com/office/drawing/2014/main" id="{A3A64891-4F62-5E03-E0DE-B0C869B283D7}"/>
              </a:ext>
            </a:extLst>
          </p:cNvPr>
          <p:cNvPicPr>
            <a:picLocks noChangeAspect="1"/>
          </p:cNvPicPr>
          <p:nvPr/>
        </p:nvPicPr>
        <p:blipFill rotWithShape="1">
          <a:blip r:embed="rId3"/>
          <a:srcRect l="14619" t="34802" r="61579" b="15029"/>
          <a:stretch/>
        </p:blipFill>
        <p:spPr>
          <a:xfrm>
            <a:off x="1038331" y="1825625"/>
            <a:ext cx="3936623" cy="4667250"/>
          </a:xfrm>
          <a:prstGeom prst="rect">
            <a:avLst/>
          </a:prstGeom>
        </p:spPr>
      </p:pic>
      <p:pic>
        <p:nvPicPr>
          <p:cNvPr id="11" name="Picture 10">
            <a:extLst>
              <a:ext uri="{FF2B5EF4-FFF2-40B4-BE49-F238E27FC236}">
                <a16:creationId xmlns:a16="http://schemas.microsoft.com/office/drawing/2014/main" id="{E442EA1F-5AF7-5512-2766-66AB7F67402D}"/>
              </a:ext>
            </a:extLst>
          </p:cNvPr>
          <p:cNvPicPr>
            <a:picLocks noChangeAspect="1"/>
          </p:cNvPicPr>
          <p:nvPr/>
        </p:nvPicPr>
        <p:blipFill rotWithShape="1">
          <a:blip r:embed="rId3"/>
          <a:srcRect l="58220" t="56045" r="19915" b="14576"/>
          <a:stretch/>
        </p:blipFill>
        <p:spPr>
          <a:xfrm>
            <a:off x="6456335" y="1999282"/>
            <a:ext cx="4897465" cy="3701572"/>
          </a:xfrm>
          <a:prstGeom prst="rect">
            <a:avLst/>
          </a:prstGeom>
        </p:spPr>
      </p:pic>
    </p:spTree>
    <p:extLst>
      <p:ext uri="{BB962C8B-B14F-4D97-AF65-F5344CB8AC3E}">
        <p14:creationId xmlns:p14="http://schemas.microsoft.com/office/powerpoint/2010/main" val="308475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F5DB7-B047-55A3-4F11-F5B092A34F8C}"/>
              </a:ext>
            </a:extLst>
          </p:cNvPr>
          <p:cNvSpPr>
            <a:spLocks noGrp="1"/>
          </p:cNvSpPr>
          <p:nvPr>
            <p:ph type="title"/>
          </p:nvPr>
        </p:nvSpPr>
        <p:spPr/>
        <p:txBody>
          <a:bodyPr/>
          <a:lstStyle/>
          <a:p>
            <a:r>
              <a:rPr lang="en-GB" dirty="0"/>
              <a:t>You said…</a:t>
            </a:r>
          </a:p>
        </p:txBody>
      </p:sp>
      <p:sp>
        <p:nvSpPr>
          <p:cNvPr id="3" name="Content Placeholder 2">
            <a:extLst>
              <a:ext uri="{FF2B5EF4-FFF2-40B4-BE49-F238E27FC236}">
                <a16:creationId xmlns:a16="http://schemas.microsoft.com/office/drawing/2014/main" id="{C3AC1802-CB55-416B-010A-5DA03B4B58F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9C2E766-6CA2-61AB-413D-828153B9CAB8}"/>
              </a:ext>
            </a:extLst>
          </p:cNvPr>
          <p:cNvPicPr>
            <a:picLocks noChangeAspect="1"/>
          </p:cNvPicPr>
          <p:nvPr/>
        </p:nvPicPr>
        <p:blipFill rotWithShape="1">
          <a:blip r:embed="rId3"/>
          <a:srcRect l="14364" t="40678" r="19915" b="15255"/>
          <a:stretch/>
        </p:blipFill>
        <p:spPr>
          <a:xfrm>
            <a:off x="482955" y="1942751"/>
            <a:ext cx="11226089" cy="4234212"/>
          </a:xfrm>
          <a:prstGeom prst="rect">
            <a:avLst/>
          </a:prstGeom>
        </p:spPr>
      </p:pic>
    </p:spTree>
    <p:extLst>
      <p:ext uri="{BB962C8B-B14F-4D97-AF65-F5344CB8AC3E}">
        <p14:creationId xmlns:p14="http://schemas.microsoft.com/office/powerpoint/2010/main" val="183860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572420" y="931783"/>
            <a:ext cx="5221185" cy="3072015"/>
          </a:xfrm>
        </p:spPr>
        <p:txBody>
          <a:bodyPr vert="horz" lIns="91440" tIns="45720" rIns="91440" bIns="45720" rtlCol="0" anchor="b">
            <a:normAutofit/>
          </a:bodyPr>
          <a:lstStyle/>
          <a:p>
            <a:pPr algn="ctr"/>
            <a:r>
              <a:rPr lang="en-US" sz="6000" kern="1200" dirty="0">
                <a:solidFill>
                  <a:schemeClr val="tx1"/>
                </a:solidFill>
                <a:latin typeface="+mj-lt"/>
                <a:ea typeface="+mj-ea"/>
                <a:cs typeface="+mj-cs"/>
              </a:rPr>
              <a:t>Today’s event - Schedule</a:t>
            </a:r>
          </a:p>
        </p:txBody>
      </p:sp>
      <p:sp>
        <p:nvSpPr>
          <p:cNvPr id="12" name="Freeform: Shape 11">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graphicFrame>
        <p:nvGraphicFramePr>
          <p:cNvPr id="5" name="Table 5">
            <a:extLst>
              <a:ext uri="{FF2B5EF4-FFF2-40B4-BE49-F238E27FC236}">
                <a16:creationId xmlns:a16="http://schemas.microsoft.com/office/drawing/2014/main" id="{653D593B-B7DB-0632-E284-F0ED06F4DD26}"/>
              </a:ext>
            </a:extLst>
          </p:cNvPr>
          <p:cNvGraphicFramePr>
            <a:graphicFrameLocks noGrp="1"/>
          </p:cNvGraphicFramePr>
          <p:nvPr>
            <p:extLst>
              <p:ext uri="{D42A27DB-BD31-4B8C-83A1-F6EECF244321}">
                <p14:modId xmlns:p14="http://schemas.microsoft.com/office/powerpoint/2010/main" val="1074587924"/>
              </p:ext>
            </p:extLst>
          </p:nvPr>
        </p:nvGraphicFramePr>
        <p:xfrm>
          <a:off x="6096000" y="931783"/>
          <a:ext cx="5793605" cy="5127514"/>
        </p:xfrm>
        <a:graphic>
          <a:graphicData uri="http://schemas.openxmlformats.org/drawingml/2006/table">
            <a:tbl>
              <a:tblPr firstRow="1" bandRow="1">
                <a:solidFill>
                  <a:srgbClr val="F2F2F2">
                    <a:alpha val="30196"/>
                  </a:srgbClr>
                </a:solidFill>
                <a:tableStyleId>{5C22544A-7EE6-4342-B048-85BDC9FD1C3A}</a:tableStyleId>
              </a:tblPr>
              <a:tblGrid>
                <a:gridCol w="1503039">
                  <a:extLst>
                    <a:ext uri="{9D8B030D-6E8A-4147-A177-3AD203B41FA5}">
                      <a16:colId xmlns:a16="http://schemas.microsoft.com/office/drawing/2014/main" val="2031170050"/>
                    </a:ext>
                  </a:extLst>
                </a:gridCol>
                <a:gridCol w="4290566">
                  <a:extLst>
                    <a:ext uri="{9D8B030D-6E8A-4147-A177-3AD203B41FA5}">
                      <a16:colId xmlns:a16="http://schemas.microsoft.com/office/drawing/2014/main" val="1839371582"/>
                    </a:ext>
                  </a:extLst>
                </a:gridCol>
              </a:tblGrid>
              <a:tr h="729866">
                <a:tc>
                  <a:txBody>
                    <a:bodyPr/>
                    <a:lstStyle/>
                    <a:p>
                      <a:r>
                        <a:rPr lang="en-GB" sz="3200" b="0" cap="none" spc="0">
                          <a:solidFill>
                            <a:schemeClr val="bg1"/>
                          </a:solidFill>
                        </a:rPr>
                        <a:t>TIME</a:t>
                      </a:r>
                    </a:p>
                  </a:txBody>
                  <a:tcPr marL="159135" marR="122411" marT="122411" marB="122411" anchor="ctr">
                    <a:lnL w="19050" cap="flat" cmpd="sng" algn="ctr">
                      <a:noFill/>
                      <a:prstDash val="solid"/>
                    </a:lnL>
                    <a:lnR w="12700" cmpd="sng">
                      <a:noFill/>
                    </a:lnR>
                    <a:lnT w="19050" cap="flat" cmpd="sng" algn="ctr">
                      <a:noFill/>
                      <a:prstDash val="solid"/>
                    </a:lnT>
                    <a:lnB w="38100" cmpd="sng">
                      <a:noFill/>
                    </a:lnB>
                    <a:solidFill>
                      <a:schemeClr val="accent1"/>
                    </a:solidFill>
                  </a:tcPr>
                </a:tc>
                <a:tc>
                  <a:txBody>
                    <a:bodyPr/>
                    <a:lstStyle/>
                    <a:p>
                      <a:r>
                        <a:rPr lang="en-GB" sz="3200" b="0" cap="none" spc="0" dirty="0">
                          <a:solidFill>
                            <a:schemeClr val="bg1"/>
                          </a:solidFill>
                        </a:rPr>
                        <a:t>CONTENT</a:t>
                      </a:r>
                    </a:p>
                  </a:txBody>
                  <a:tcPr marL="159135" marR="122411" marT="122411" marB="122411" anchor="ctr">
                    <a:lnL w="12700" cmpd="sng">
                      <a:noFill/>
                    </a:lnL>
                    <a:lnR w="12700" cmpd="sng">
                      <a:noFill/>
                    </a:lnR>
                    <a:lnT w="19050" cap="flat" cmpd="sng" algn="ctr">
                      <a:noFill/>
                      <a:prstDash val="solid"/>
                    </a:lnT>
                    <a:lnB w="38100" cmpd="sng">
                      <a:noFill/>
                    </a:lnB>
                    <a:solidFill>
                      <a:schemeClr val="accent1"/>
                    </a:solidFill>
                  </a:tcPr>
                </a:tc>
                <a:extLst>
                  <a:ext uri="{0D108BD9-81ED-4DB2-BD59-A6C34878D82A}">
                    <a16:rowId xmlns:a16="http://schemas.microsoft.com/office/drawing/2014/main" val="3843443353"/>
                  </a:ext>
                </a:extLst>
              </a:tr>
              <a:tr h="729866">
                <a:tc>
                  <a:txBody>
                    <a:bodyPr/>
                    <a:lstStyle/>
                    <a:p>
                      <a:r>
                        <a:rPr lang="en-GB" sz="3200" cap="none" spc="0">
                          <a:solidFill>
                            <a:schemeClr val="tx1"/>
                          </a:solidFill>
                          <a:effectLst/>
                          <a:latin typeface="Times New Roman" panose="02020603050405020304" pitchFamily="18" charset="0"/>
                          <a:ea typeface="Calibri" panose="020F0502020204030204" pitchFamily="34" charset="0"/>
                        </a:rPr>
                        <a:t>9-9.30</a:t>
                      </a:r>
                      <a:endParaRPr lang="en-GB" sz="3200" cap="none" spc="0">
                        <a:solidFill>
                          <a:schemeClr val="tx1"/>
                        </a:solidFill>
                      </a:endParaRP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r>
                        <a:rPr lang="en-GB" sz="3200" cap="none" spc="0" dirty="0">
                          <a:solidFill>
                            <a:schemeClr val="tx1"/>
                          </a:solidFill>
                        </a:rPr>
                        <a:t>Arrival</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2902129168"/>
                  </a:ext>
                </a:extLst>
              </a:tr>
              <a:tr h="729866">
                <a:tc>
                  <a:txBody>
                    <a:bodyPr/>
                    <a:lstStyle/>
                    <a:p>
                      <a:r>
                        <a:rPr lang="en-GB" sz="3200" cap="none" spc="0">
                          <a:solidFill>
                            <a:schemeClr val="tx1"/>
                          </a:solidFill>
                        </a:rPr>
                        <a:t>9.30</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a:solidFill>
                            <a:schemeClr val="tx1"/>
                          </a:solidFill>
                        </a:rPr>
                        <a:t>Welcome</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743349835"/>
                  </a:ext>
                </a:extLst>
              </a:tr>
              <a:tr h="729866">
                <a:tc>
                  <a:txBody>
                    <a:bodyPr/>
                    <a:lstStyle/>
                    <a:p>
                      <a:r>
                        <a:rPr lang="en-GB" sz="3200" cap="none" spc="0">
                          <a:solidFill>
                            <a:schemeClr val="tx1"/>
                          </a:solidFill>
                        </a:rPr>
                        <a:t>9.45</a:t>
                      </a: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r>
                        <a:rPr lang="en-GB" sz="3200" cap="none" spc="0">
                          <a:solidFill>
                            <a:schemeClr val="tx1"/>
                          </a:solidFill>
                        </a:rPr>
                        <a:t>Session 1</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094166719"/>
                  </a:ext>
                </a:extLst>
              </a:tr>
              <a:tr h="729866">
                <a:tc>
                  <a:txBody>
                    <a:bodyPr/>
                    <a:lstStyle/>
                    <a:p>
                      <a:r>
                        <a:rPr lang="en-GB" sz="3200" cap="none" spc="0">
                          <a:solidFill>
                            <a:schemeClr val="tx1"/>
                          </a:solidFill>
                        </a:rPr>
                        <a:t>10.35</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a:solidFill>
                            <a:schemeClr val="tx1"/>
                          </a:solidFill>
                        </a:rPr>
                        <a:t>BREAK</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132099874"/>
                  </a:ext>
                </a:extLst>
              </a:tr>
              <a:tr h="729866">
                <a:tc>
                  <a:txBody>
                    <a:bodyPr/>
                    <a:lstStyle/>
                    <a:p>
                      <a:r>
                        <a:rPr lang="en-GB" sz="3200" cap="none" spc="0">
                          <a:solidFill>
                            <a:schemeClr val="tx1"/>
                          </a:solidFill>
                        </a:rPr>
                        <a:t>11.05</a:t>
                      </a:r>
                    </a:p>
                  </a:txBody>
                  <a:tcPr marL="159135" marR="122411" marT="122411" marB="122411">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r>
                        <a:rPr lang="en-GB" sz="3200" cap="none" spc="0">
                          <a:solidFill>
                            <a:schemeClr val="tx1"/>
                          </a:solidFill>
                        </a:rPr>
                        <a:t>Session 2</a:t>
                      </a:r>
                    </a:p>
                  </a:txBody>
                  <a:tcPr marL="159135" marR="122411" marT="122411" marB="122411">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1480506120"/>
                  </a:ext>
                </a:extLst>
              </a:tr>
              <a:tr h="729866">
                <a:tc>
                  <a:txBody>
                    <a:bodyPr/>
                    <a:lstStyle/>
                    <a:p>
                      <a:r>
                        <a:rPr lang="en-GB" sz="3200" cap="none" spc="0">
                          <a:solidFill>
                            <a:schemeClr val="tx1"/>
                          </a:solidFill>
                        </a:rPr>
                        <a:t>11.55</a:t>
                      </a:r>
                    </a:p>
                  </a:txBody>
                  <a:tcPr marL="159135" marR="122411" marT="122411" marB="122411">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r>
                        <a:rPr lang="en-GB" sz="3200" cap="none" spc="0" dirty="0">
                          <a:solidFill>
                            <a:schemeClr val="tx1"/>
                          </a:solidFill>
                        </a:rPr>
                        <a:t>Plenary / Evaluation</a:t>
                      </a:r>
                    </a:p>
                  </a:txBody>
                  <a:tcPr marL="159135" marR="122411" marT="122411" marB="122411">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879393176"/>
                  </a:ext>
                </a:extLst>
              </a:tr>
            </a:tbl>
          </a:graphicData>
        </a:graphic>
      </p:graphicFrame>
    </p:spTree>
    <p:extLst>
      <p:ext uri="{BB962C8B-B14F-4D97-AF65-F5344CB8AC3E}">
        <p14:creationId xmlns:p14="http://schemas.microsoft.com/office/powerpoint/2010/main" val="1618052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296333" y="1153572"/>
            <a:ext cx="3590901" cy="4461163"/>
          </a:xfrm>
        </p:spPr>
        <p:txBody>
          <a:bodyPr>
            <a:normAutofit/>
          </a:bodyPr>
          <a:lstStyle/>
          <a:p>
            <a:pPr algn="ctr"/>
            <a:r>
              <a:rPr lang="en-GB" dirty="0">
                <a:solidFill>
                  <a:srgbClr val="FFFFFF"/>
                </a:solidFill>
              </a:rPr>
              <a:t>Today’s event - Workshops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51F24B-4DE2-E516-5B89-22830964B879}"/>
              </a:ext>
            </a:extLst>
          </p:cNvPr>
          <p:cNvSpPr>
            <a:spLocks noGrp="1"/>
          </p:cNvSpPr>
          <p:nvPr>
            <p:ph idx="1"/>
          </p:nvPr>
        </p:nvSpPr>
        <p:spPr>
          <a:xfrm>
            <a:off x="4447308" y="591344"/>
            <a:ext cx="6906491" cy="5585619"/>
          </a:xfrm>
        </p:spPr>
        <p:txBody>
          <a:bodyPr anchor="ctr">
            <a:normAutofit/>
          </a:bodyPr>
          <a:lstStyle/>
          <a:p>
            <a:pPr indent="457200"/>
            <a:r>
              <a:rPr lang="en-GB" sz="2400" dirty="0">
                <a:effectLst/>
                <a:latin typeface="Calibri" panose="020F0502020204030204" pitchFamily="34" charset="0"/>
                <a:ea typeface="Calibri" panose="020F0502020204030204" pitchFamily="34" charset="0"/>
              </a:rPr>
              <a:t>Neurodiversity</a:t>
            </a:r>
          </a:p>
          <a:p>
            <a:pPr indent="457200"/>
            <a:r>
              <a:rPr lang="en-GB" sz="2400" dirty="0">
                <a:latin typeface="Calibri" panose="020F0502020204030204" pitchFamily="34" charset="0"/>
                <a:ea typeface="Calibri" panose="020F0502020204030204" pitchFamily="34" charset="0"/>
              </a:rPr>
              <a:t>Health &amp; Wellbeing Data tracking</a:t>
            </a:r>
          </a:p>
          <a:p>
            <a:pPr indent="457200"/>
            <a:r>
              <a:rPr lang="en-GB" sz="2400" dirty="0">
                <a:effectLst/>
                <a:latin typeface="Calibri" panose="020F0502020204030204" pitchFamily="34" charset="0"/>
                <a:ea typeface="Calibri" panose="020F0502020204030204" pitchFamily="34" charset="0"/>
              </a:rPr>
              <a:t>Service delivery</a:t>
            </a:r>
          </a:p>
          <a:p>
            <a:pPr indent="457200"/>
            <a:r>
              <a:rPr lang="en-GB" sz="2400" dirty="0">
                <a:effectLst/>
                <a:latin typeface="Calibri" panose="020F0502020204030204" pitchFamily="34" charset="0"/>
                <a:ea typeface="Calibri" panose="020F0502020204030204" pitchFamily="34" charset="0"/>
              </a:rPr>
              <a:t>Attendance &amp; EBSNA*</a:t>
            </a:r>
          </a:p>
          <a:p>
            <a:pPr indent="457200"/>
            <a:r>
              <a:rPr lang="en-GB" sz="2400" dirty="0">
                <a:effectLst/>
                <a:latin typeface="Calibri" panose="020F0502020204030204" pitchFamily="34" charset="0"/>
                <a:ea typeface="Calibri" panose="020F0502020204030204" pitchFamily="34" charset="0"/>
              </a:rPr>
              <a:t>CYP Voice* </a:t>
            </a:r>
          </a:p>
          <a:p>
            <a:pPr indent="457200"/>
            <a:r>
              <a:rPr lang="en-GB" sz="2400" dirty="0">
                <a:effectLst/>
                <a:latin typeface="Calibri" panose="020F0502020204030204" pitchFamily="34" charset="0"/>
                <a:ea typeface="Calibri" panose="020F0502020204030204" pitchFamily="34" charset="0"/>
              </a:rPr>
              <a:t>Learning &amp; Teaching* </a:t>
            </a:r>
          </a:p>
          <a:p>
            <a:pPr indent="457200"/>
            <a:r>
              <a:rPr lang="en-GB" sz="2400" dirty="0">
                <a:effectLst/>
                <a:latin typeface="Calibri" panose="020F0502020204030204" pitchFamily="34" charset="0"/>
                <a:ea typeface="Calibri" panose="020F0502020204030204" pitchFamily="34" charset="0"/>
              </a:rPr>
              <a:t>Managing distressed behaviour*</a:t>
            </a:r>
          </a:p>
          <a:p>
            <a:pPr indent="457200"/>
            <a:endParaRPr lang="en-GB" sz="2400" dirty="0">
              <a:latin typeface="Calibri" panose="020F0502020204030204" pitchFamily="34" charset="0"/>
            </a:endParaRPr>
          </a:p>
          <a:p>
            <a:pPr indent="457200"/>
            <a:endParaRPr lang="en-GB" sz="2400" dirty="0">
              <a:latin typeface="Calibri" panose="020F0502020204030204" pitchFamily="34" charset="0"/>
            </a:endParaRPr>
          </a:p>
          <a:p>
            <a:pPr indent="457200"/>
            <a:endParaRPr lang="en-GB" sz="2400" dirty="0">
              <a:latin typeface="Calibri" panose="020F0502020204030204" pitchFamily="34" charset="0"/>
            </a:endParaRPr>
          </a:p>
          <a:p>
            <a:pPr indent="0">
              <a:buNone/>
            </a:pPr>
            <a:r>
              <a:rPr lang="en-GB" sz="2400" dirty="0">
                <a:latin typeface="Calibri" panose="020F0502020204030204" pitchFamily="34" charset="0"/>
              </a:rPr>
              <a:t>*sessions running once</a:t>
            </a:r>
          </a:p>
        </p:txBody>
      </p:sp>
    </p:spTree>
    <p:extLst>
      <p:ext uri="{BB962C8B-B14F-4D97-AF65-F5344CB8AC3E}">
        <p14:creationId xmlns:p14="http://schemas.microsoft.com/office/powerpoint/2010/main" val="2713028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2B2713-8BCD-E418-EC82-2A157FDA8994}"/>
              </a:ext>
            </a:extLst>
          </p:cNvPr>
          <p:cNvSpPr>
            <a:spLocks noGrp="1"/>
          </p:cNvSpPr>
          <p:nvPr>
            <p:ph type="title"/>
          </p:nvPr>
        </p:nvSpPr>
        <p:spPr>
          <a:xfrm>
            <a:off x="296333" y="1153572"/>
            <a:ext cx="3590901" cy="4461163"/>
          </a:xfrm>
        </p:spPr>
        <p:txBody>
          <a:bodyPr>
            <a:normAutofit/>
          </a:bodyPr>
          <a:lstStyle/>
          <a:p>
            <a:pPr algn="ctr"/>
            <a:r>
              <a:rPr lang="en-GB" dirty="0">
                <a:solidFill>
                  <a:srgbClr val="FFFFFF"/>
                </a:solidFill>
              </a:rPr>
              <a:t>Today’s event - Workshops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751F24B-4DE2-E516-5B89-22830964B879}"/>
              </a:ext>
            </a:extLst>
          </p:cNvPr>
          <p:cNvSpPr>
            <a:spLocks noGrp="1"/>
          </p:cNvSpPr>
          <p:nvPr>
            <p:ph idx="1"/>
          </p:nvPr>
        </p:nvSpPr>
        <p:spPr>
          <a:xfrm>
            <a:off x="4447308" y="591344"/>
            <a:ext cx="6906491" cy="5585619"/>
          </a:xfrm>
        </p:spPr>
        <p:txBody>
          <a:bodyPr anchor="ctr">
            <a:normAutofit lnSpcReduction="10000"/>
          </a:bodyPr>
          <a:lstStyle/>
          <a:p>
            <a:r>
              <a:rPr lang="en-GB" sz="2400" b="1" dirty="0">
                <a:solidFill>
                  <a:srgbClr val="000000"/>
                </a:solidFill>
                <a:effectLst/>
                <a:latin typeface="Aptos" panose="020B0004020202020204" pitchFamily="34" charset="0"/>
                <a:ea typeface="Times New Roman" panose="02020603050405020304" pitchFamily="18" charset="0"/>
              </a:rPr>
              <a:t>SESSION 1</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Neurodiversity  (Room 1 - Eglinton Suite)</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Attendance/EBSA  (Room 4)</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Learning &amp; Teaching  (Ballroom)</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Health &amp; Wellbeing Data Tracking  (Bar / Lounge)</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Service Delivery  (Winton Suite - Room 3)</a:t>
            </a:r>
            <a:endParaRPr lang="en-GB" sz="2400" dirty="0">
              <a:effectLst/>
              <a:latin typeface="Calibri" panose="020F0502020204030204" pitchFamily="34" charset="0"/>
              <a:ea typeface="Calibri" panose="020F0502020204030204" pitchFamily="34" charset="0"/>
            </a:endParaRPr>
          </a:p>
          <a:p>
            <a:endParaRPr lang="en-GB" sz="2400" dirty="0">
              <a:effectLst/>
              <a:latin typeface="Calibri" panose="020F0502020204030204" pitchFamily="34" charset="0"/>
              <a:ea typeface="Calibri" panose="020F0502020204030204" pitchFamily="34" charset="0"/>
            </a:endParaRPr>
          </a:p>
          <a:p>
            <a:r>
              <a:rPr lang="en-GB" sz="2400" b="1" dirty="0">
                <a:solidFill>
                  <a:srgbClr val="000000"/>
                </a:solidFill>
                <a:effectLst/>
                <a:latin typeface="Aptos" panose="020B0004020202020204" pitchFamily="34" charset="0"/>
                <a:ea typeface="Times New Roman" panose="02020603050405020304" pitchFamily="18" charset="0"/>
              </a:rPr>
              <a:t>SESSION 2</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Neurodiversity (Room 1 – Eglinton Suite)</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CYP Voice  (Room 4)</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Managing Distressed Behaviour  (Ballroom)</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Health &amp; Wellbeing Data Tracking   (Bar / Lounge)</a:t>
            </a:r>
            <a:endParaRPr lang="en-GB" sz="2400" dirty="0">
              <a:effectLst/>
              <a:latin typeface="Calibri" panose="020F0502020204030204" pitchFamily="34" charset="0"/>
              <a:ea typeface="Calibri" panose="020F0502020204030204" pitchFamily="34" charset="0"/>
            </a:endParaRPr>
          </a:p>
          <a:p>
            <a:r>
              <a:rPr lang="en-GB" sz="2400" dirty="0">
                <a:solidFill>
                  <a:srgbClr val="000000"/>
                </a:solidFill>
                <a:effectLst/>
                <a:latin typeface="Aptos" panose="020B0004020202020204" pitchFamily="34" charset="0"/>
                <a:ea typeface="Times New Roman" panose="02020603050405020304" pitchFamily="18" charset="0"/>
              </a:rPr>
              <a:t>Service Delivery   (Winton Suite - Room 3)</a:t>
            </a:r>
            <a:endParaRPr lang="en-GB"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11296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ind farm silhouette">
            <a:extLst>
              <a:ext uri="{FF2B5EF4-FFF2-40B4-BE49-F238E27FC236}">
                <a16:creationId xmlns:a16="http://schemas.microsoft.com/office/drawing/2014/main" id="{35A7D182-565B-2766-CAA8-45F149B3D34E}"/>
              </a:ext>
            </a:extLst>
          </p:cNvPr>
          <p:cNvPicPr>
            <a:picLocks noChangeAspect="1"/>
          </p:cNvPicPr>
          <p:nvPr/>
        </p:nvPicPr>
        <p:blipFill>
          <a:blip r:embed="rId3"/>
          <a:srcRect r="17209" b="2"/>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1AB6E19-00C7-5878-0E75-5AACD96A2581}"/>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bg1"/>
                </a:solidFill>
              </a:rPr>
              <a:t>Plenary</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92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08955827-aeb1-42de-b749-f604362c41c2" origin="userSelected">
  <element uid="971a7eb4-36b4-4e7d-b804-a07772b8e228" value=""/>
  <element uid="e3747532-42d1-43b9-8ba8-1bf45779edd5" value=""/>
</sisl>
</file>

<file path=customXml/itemProps1.xml><?xml version="1.0" encoding="utf-8"?>
<ds:datastoreItem xmlns:ds="http://schemas.openxmlformats.org/officeDocument/2006/customXml" ds:itemID="{26F0AB69-D9D7-42DD-9709-8A49F3E95997}">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6068</TotalTime>
  <Words>1001</Words>
  <Application>Microsoft Office PowerPoint</Application>
  <PresentationFormat>Widescreen</PresentationFormat>
  <Paragraphs>114</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vt:lpstr>
      <vt:lpstr>Arial</vt:lpstr>
      <vt:lpstr>Arial Black</vt:lpstr>
      <vt:lpstr>Calibri</vt:lpstr>
      <vt:lpstr>Calibri Light</vt:lpstr>
      <vt:lpstr>Times New Roman</vt:lpstr>
      <vt:lpstr>Office Theme</vt:lpstr>
      <vt:lpstr>Retrospect</vt:lpstr>
      <vt:lpstr>  West Partnership Practice Sharing Event 2024</vt:lpstr>
      <vt:lpstr>History of West Partnership</vt:lpstr>
      <vt:lpstr>Practice Sharing Event 2023 Feedback</vt:lpstr>
      <vt:lpstr>You said…</vt:lpstr>
      <vt:lpstr>You said…</vt:lpstr>
      <vt:lpstr>Today’s event - Schedule</vt:lpstr>
      <vt:lpstr>Today’s event - Workshops</vt:lpstr>
      <vt:lpstr>Today’s event - Workshops</vt:lpstr>
      <vt:lpstr>Plenary</vt:lpstr>
      <vt:lpstr>SDEP Anti-Racist Network </vt:lpstr>
      <vt:lpstr>Evaluations </vt:lpstr>
      <vt:lpstr>Thank you for coming!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West Partnership Practice Sharing Event 2024</dc:title>
  <dc:creator>McLeary, Graeme</dc:creator>
  <cp:keywords>[OFFICIAL]</cp:keywords>
  <cp:lastModifiedBy>McLeary, Graeme</cp:lastModifiedBy>
  <cp:revision>9</cp:revision>
  <cp:lastPrinted>2024-09-03T14:35:21Z</cp:lastPrinted>
  <dcterms:created xsi:type="dcterms:W3CDTF">2024-08-12T09:36:11Z</dcterms:created>
  <dcterms:modified xsi:type="dcterms:W3CDTF">2024-09-04T12:37:40Z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ea2ba6e0-9fc6-43d2-8385-b6095452b3a1</vt:lpwstr>
  </property>
  <property fmtid="{D5CDD505-2E9C-101B-9397-08002B2CF9AE}" pid="3" name="bjSaver">
    <vt:lpwstr>YgUbG4tLrnrm9cDl7hxx4fKcLeEfgSgP</vt:lpwstr>
  </property>
  <property fmtid="{D5CDD505-2E9C-101B-9397-08002B2CF9AE}" pid="4" name="bjDocumentLabelXML">
    <vt:lpwstr>&lt;?xml version="1.0" encoding="us-ascii"?&gt;&lt;sisl xmlns:xsi="http://www.w3.org/2001/XMLSchema-instance" xmlns:xsd="http://www.w3.org/2001/XMLSchema" sislVersion="0" policy="08955827-aeb1-42de-b749-f604362c41c2" origin="userSelected" xmlns="http://www.boldonj</vt:lpwstr>
  </property>
  <property fmtid="{D5CDD505-2E9C-101B-9397-08002B2CF9AE}" pid="5" name="bjDocumentLabelXML-0">
    <vt:lpwstr>ames.com/2008/01/sie/internal/label"&gt;&lt;element uid="971a7eb4-36b4-4e7d-b804-a07772b8e228" value="" /&gt;&lt;element uid="e3747532-42d1-43b9-8ba8-1bf45779edd5" value="" /&gt;&lt;/sisl&gt;</vt:lpwstr>
  </property>
  <property fmtid="{D5CDD505-2E9C-101B-9397-08002B2CF9AE}" pid="6" name="bjDocumentSecurityLabel">
    <vt:lpwstr>OFFICIAL</vt:lpwstr>
  </property>
  <property fmtid="{D5CDD505-2E9C-101B-9397-08002B2CF9AE}" pid="7" name="gcc-meta-protectivemarking">
    <vt:lpwstr>[OFFICIAL]</vt:lpwstr>
  </property>
</Properties>
</file>