
<file path=[Content_Types].xml><?xml version="1.0" encoding="utf-8"?>
<Types xmlns="http://schemas.openxmlformats.org/package/2006/content-types">
  <Default Extension="png" ContentType="image/png"/>
  <Default Extension="jfif" ContentType="image/j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7" r:id="rId4"/>
  </p:sldMasterIdLst>
  <p:notesMasterIdLst>
    <p:notesMasterId r:id="rId30"/>
  </p:notesMasterIdLst>
  <p:sldIdLst>
    <p:sldId id="290" r:id="rId5"/>
    <p:sldId id="292" r:id="rId6"/>
    <p:sldId id="329" r:id="rId7"/>
    <p:sldId id="330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4" r:id="rId17"/>
    <p:sldId id="305" r:id="rId18"/>
    <p:sldId id="306" r:id="rId19"/>
    <p:sldId id="307" r:id="rId20"/>
    <p:sldId id="308" r:id="rId21"/>
    <p:sldId id="309" r:id="rId22"/>
    <p:sldId id="327" r:id="rId23"/>
    <p:sldId id="328" r:id="rId24"/>
    <p:sldId id="314" r:id="rId25"/>
    <p:sldId id="331" r:id="rId26"/>
    <p:sldId id="332" r:id="rId27"/>
    <p:sldId id="291" r:id="rId28"/>
    <p:sldId id="333" r:id="rId2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26B09F-600A-2000-7810-B7D9D84CFDEF}" v="1" dt="2021-03-01T23:52:50.383"/>
    <p1510:client id="{29F3AF9F-508D-2000-7810-B8B86543A997}" v="2" dt="2021-03-01T09:05:47.404"/>
    <p1510:client id="{2B21B09F-6031-2000-7810-B6082FF341F8}" v="12" dt="2021-03-01T22:34:58.325"/>
    <p1510:client id="{45C1D03D-D4F8-8C74-8848-52DE783228FB}" v="210" dt="2021-03-01T23:31:50.586"/>
    <p1510:client id="{55B156C2-0A81-11C0-5E69-EAA01E42D872}" v="28" dt="2021-03-01T18:47:02.925"/>
    <p1510:client id="{729717D4-4D95-6B95-DEB5-203D381B9C94}" v="10" dt="2021-03-01T09:01:44.483"/>
    <p1510:client id="{7C2C3DE3-C45F-08E9-C89E-798F6163C116}" v="11" dt="2021-03-01T08:59:05.289"/>
    <p1510:client id="{887ECFF1-DCE4-EB58-C7A9-9A72A68F8028}" v="22" dt="2021-03-01T18:33:54.630"/>
    <p1510:client id="{A93B36F1-C1F7-9E77-C74F-D347EF70344F}" v="9" dt="2021-03-01T18:17:25.047"/>
    <p1510:client id="{B1BB3D52-09C9-2F5D-6949-3FDE2F03D1D1}" v="10" dt="2021-03-01T08:56:40.445"/>
    <p1510:client id="{C11BDD8E-36F3-5598-AA7D-6E078F5E6AD1}" v="1" dt="2021-03-01T23:49:50.286"/>
    <p1510:client id="{CE20CA4B-D395-8A00-2779-1D93285977F8}" v="17" dt="2021-03-01T23:41:17.223"/>
    <p1510:client id="{D8075031-DD18-EC62-E846-D87893DE7353}" v="3" dt="2021-03-01T08:53:50.716"/>
  </p1510:revLst>
</p1510:revInfo>
</file>

<file path=ppt/tableStyles.xml><?xml version="1.0" encoding="utf-8"?>
<a:tblStyleLst xmlns:a="http://schemas.openxmlformats.org/drawingml/2006/main" def="{5CF546F8-3202-4736-A176-7D74F2B15CF2}">
  <a:tblStyle styleId="{5CF546F8-3202-4736-A176-7D74F2B15CF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24" autoAdjust="0"/>
    <p:restoredTop sz="77356" autoAdjust="0"/>
  </p:normalViewPr>
  <p:slideViewPr>
    <p:cSldViewPr snapToGrid="0">
      <p:cViewPr varScale="1">
        <p:scale>
          <a:sx n="44" d="100"/>
          <a:sy n="44" d="100"/>
        </p:scale>
        <p:origin x="992" y="3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47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52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F2198C-B009-4E0C-8DD9-BAD7D23F563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01386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(over 50% of 10 year olds, 2020, BBC)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9A7BD3-BF7D-4B5E-AFCA-9444867DD51E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2748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8520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99208" y="1314450"/>
            <a:ext cx="5143502" cy="1371600"/>
          </a:xfrm>
        </p:spPr>
        <p:txBody>
          <a:bodyPr rtlCol="0" anchor="b">
            <a:normAutofit/>
          </a:bodyPr>
          <a:lstStyle>
            <a:lvl1pPr algn="l">
              <a:defRPr sz="4050"/>
            </a:lvl1pPr>
          </a:lstStyle>
          <a:p>
            <a:pPr rtl="0"/>
            <a:r>
              <a:rPr lang="en-GB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99207" y="2800350"/>
            <a:ext cx="5143502" cy="685800"/>
          </a:xfrm>
        </p:spPr>
        <p:txBody>
          <a:bodyPr rtlCol="0"/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rtl="0"/>
            <a:r>
              <a:rPr lang="en-GB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914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99661" y="316195"/>
            <a:ext cx="1714500" cy="1414131"/>
          </a:xfrm>
        </p:spPr>
        <p:txBody>
          <a:bodyPr rtlCol="0">
            <a:normAutofit/>
          </a:bodyPr>
          <a:lstStyle>
            <a:lvl1pPr>
              <a:defRPr sz="1800"/>
            </a:lvl1pPr>
          </a:lstStyle>
          <a:p>
            <a:pPr rtl="0"/>
            <a:r>
              <a:rPr lang="en-GB"/>
              <a:t>Click to edit Master title style</a:t>
            </a:r>
          </a:p>
        </p:txBody>
      </p:sp>
      <p:grpSp>
        <p:nvGrpSpPr>
          <p:cNvPr id="84" name="Group 83"/>
          <p:cNvGrpSpPr>
            <a:grpSpLocks noChangeAspect="1"/>
          </p:cNvGrpSpPr>
          <p:nvPr/>
        </p:nvGrpSpPr>
        <p:grpSpPr>
          <a:xfrm rot="16200000" flipV="1">
            <a:off x="205736" y="826728"/>
            <a:ext cx="3790248" cy="3308889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86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87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89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90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91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92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93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94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95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96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</p:grpSp>
      <p:sp>
        <p:nvSpPr>
          <p:cNvPr id="97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7"/>
          </p:nvPr>
        </p:nvSpPr>
        <p:spPr>
          <a:xfrm>
            <a:off x="630596" y="765145"/>
            <a:ext cx="2914650" cy="3429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en-GB"/>
              <a:t>Click icon to add picture</a:t>
            </a:r>
            <a:endParaRPr dirty="0"/>
          </a:p>
        </p:txBody>
      </p:sp>
      <p:grpSp>
        <p:nvGrpSpPr>
          <p:cNvPr id="98" name="Group 97"/>
          <p:cNvGrpSpPr/>
          <p:nvPr/>
        </p:nvGrpSpPr>
        <p:grpSpPr>
          <a:xfrm>
            <a:off x="3991867" y="239383"/>
            <a:ext cx="2542205" cy="2033129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00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01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02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03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04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05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06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07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08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09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10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</p:grpSp>
      <p:sp>
        <p:nvSpPr>
          <p:cNvPr id="111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8"/>
          </p:nvPr>
        </p:nvSpPr>
        <p:spPr>
          <a:xfrm>
            <a:off x="4160085" y="397202"/>
            <a:ext cx="2245025" cy="1729004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en-GB"/>
              <a:t>Click icon to add picture</a:t>
            </a:r>
            <a:endParaRPr dirty="0"/>
          </a:p>
        </p:txBody>
      </p:sp>
      <p:grpSp>
        <p:nvGrpSpPr>
          <p:cNvPr id="112" name="Group 111"/>
          <p:cNvGrpSpPr/>
          <p:nvPr/>
        </p:nvGrpSpPr>
        <p:grpSpPr>
          <a:xfrm>
            <a:off x="3991867" y="2434230"/>
            <a:ext cx="2542205" cy="2033129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1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1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1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1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1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1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2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2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2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2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2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</p:grpSp>
      <p:sp>
        <p:nvSpPr>
          <p:cNvPr id="125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9"/>
          </p:nvPr>
        </p:nvSpPr>
        <p:spPr>
          <a:xfrm>
            <a:off x="4160085" y="2592049"/>
            <a:ext cx="2245025" cy="1729004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en-GB"/>
              <a:t>Click icon to add picture</a:t>
            </a:r>
            <a:endParaRPr dirty="0"/>
          </a:p>
        </p:txBody>
      </p:sp>
      <p:sp>
        <p:nvSpPr>
          <p:cNvPr id="126" name="Text Placeholder 3"/>
          <p:cNvSpPr>
            <a:spLocks noGrp="1"/>
          </p:cNvSpPr>
          <p:nvPr>
            <p:ph type="body" sz="half" idx="21"/>
          </p:nvPr>
        </p:nvSpPr>
        <p:spPr>
          <a:xfrm>
            <a:off x="6799661" y="1863744"/>
            <a:ext cx="1714500" cy="2436547"/>
          </a:xfrm>
        </p:spPr>
        <p:txBody>
          <a:bodyPr rtlCol="0" anchor="t" anchorCtr="0">
            <a:normAutofit/>
          </a:bodyPr>
          <a:lstStyle>
            <a:lvl1pPr marL="0" indent="0">
              <a:spcBef>
                <a:spcPts val="1200"/>
              </a:spcBef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en-GB"/>
              <a:t>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24/8/2016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98293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33799" y="997760"/>
            <a:ext cx="2880360" cy="1577340"/>
          </a:xfrm>
        </p:spPr>
        <p:txBody>
          <a:bodyPr rtlCol="0" anchor="b">
            <a:normAutofit/>
          </a:bodyPr>
          <a:lstStyle>
            <a:lvl1pPr>
              <a:defRPr sz="2700"/>
            </a:lvl1pPr>
          </a:lstStyle>
          <a:p>
            <a:pPr rtl="0"/>
            <a:r>
              <a:rPr lang="en-GB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460" y="685800"/>
            <a:ext cx="4629151" cy="3771900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-GB"/>
              <a:t>Edit Master text styles</a:t>
            </a:r>
          </a:p>
          <a:p>
            <a:pPr lvl="1" rtl="0"/>
            <a:r>
              <a:rPr lang="en-GB"/>
              <a:t>Second level</a:t>
            </a:r>
          </a:p>
          <a:p>
            <a:pPr lvl="2" rtl="0"/>
            <a:r>
              <a:rPr lang="en-GB"/>
              <a:t>Third level</a:t>
            </a:r>
          </a:p>
          <a:p>
            <a:pPr lvl="3" rtl="0"/>
            <a:r>
              <a:rPr lang="en-GB"/>
              <a:t>Fourth level</a:t>
            </a:r>
          </a:p>
          <a:p>
            <a:pPr lvl="4" rtl="0"/>
            <a:r>
              <a:rPr lang="en-GB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33799" y="2666643"/>
            <a:ext cx="2880360" cy="1791058"/>
          </a:xfrm>
        </p:spPr>
        <p:txBody>
          <a:bodyPr rtlCol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en-GB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8910" y="4514851"/>
            <a:ext cx="571500" cy="17145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56708" y="4514851"/>
            <a:ext cx="1047195" cy="171450"/>
          </a:xfrm>
        </p:spPr>
        <p:txBody>
          <a:bodyPr rtlCol="0"/>
          <a:lstStyle/>
          <a:p>
            <a:pPr rtl="0"/>
            <a:r>
              <a:rPr lang="en-US"/>
              <a:t>24/8/2016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0364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9668" y="997760"/>
            <a:ext cx="2880360" cy="1577340"/>
          </a:xfrm>
        </p:spPr>
        <p:txBody>
          <a:bodyPr rtlCol="0" anchor="b">
            <a:normAutofit/>
          </a:bodyPr>
          <a:lstStyle>
            <a:lvl1pPr>
              <a:defRPr sz="2700"/>
            </a:lvl1pPr>
          </a:lstStyle>
          <a:p>
            <a:pPr rtl="0"/>
            <a:r>
              <a:rPr lang="en-GB"/>
              <a:t>Click to edit Master title style</a:t>
            </a:r>
            <a:endParaRPr dirty="0"/>
          </a:p>
        </p:txBody>
      </p:sp>
      <p:grpSp>
        <p:nvGrpSpPr>
          <p:cNvPr id="8" name="Group 7"/>
          <p:cNvGrpSpPr/>
          <p:nvPr/>
        </p:nvGrpSpPr>
        <p:grpSpPr>
          <a:xfrm>
            <a:off x="446659" y="586049"/>
            <a:ext cx="4825049" cy="3790249"/>
            <a:chOff x="5162444" y="781398"/>
            <a:chExt cx="6433398" cy="5053665"/>
          </a:xfrm>
        </p:grpSpPr>
        <p:sp>
          <p:nvSpPr>
            <p:cNvPr id="9" name="Freeform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0" name="Freeform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Freeform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sz="1050"/>
              </a:p>
            </p:txBody>
          </p:sp>
          <p:sp>
            <p:nvSpPr>
              <p:cNvPr id="21" name="Freeform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sz="1050"/>
              </a:p>
            </p:txBody>
          </p:sp>
        </p:grpSp>
        <p:sp>
          <p:nvSpPr>
            <p:cNvPr id="12" name="Freeform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3" name="Freeform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4" name="Freeform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5" name="Freeform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6" name="Freeform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7" name="Freeform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8" name="Freeform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9" name="Freeform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</p:grp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627460" y="773396"/>
            <a:ext cx="4457700" cy="3429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rtl="0"/>
            <a:r>
              <a:rPr lang="en-GB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19668" y="2666641"/>
            <a:ext cx="2880360" cy="1626388"/>
          </a:xfrm>
        </p:spPr>
        <p:txBody>
          <a:bodyPr rtlCol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en-GB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24/8/2016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0577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n-GB"/>
              <a:t>Edit Master text styles</a:t>
            </a:r>
          </a:p>
          <a:p>
            <a:pPr lvl="1" rtl="0"/>
            <a:r>
              <a:rPr lang="en-GB"/>
              <a:t>Second level</a:t>
            </a:r>
          </a:p>
          <a:p>
            <a:pPr lvl="2" rtl="0"/>
            <a:r>
              <a:rPr lang="en-GB"/>
              <a:t>Third level</a:t>
            </a:r>
          </a:p>
          <a:p>
            <a:pPr lvl="3" rtl="0"/>
            <a:r>
              <a:rPr lang="en-GB"/>
              <a:t>Fourth level</a:t>
            </a:r>
          </a:p>
          <a:p>
            <a:pPr lvl="4" rtl="0"/>
            <a:r>
              <a:rPr lang="en-GB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24/8/2016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7792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8202" y="228600"/>
            <a:ext cx="1297148" cy="4257675"/>
          </a:xfrm>
        </p:spPr>
        <p:txBody>
          <a:bodyPr vert="eaVert" rtlCol="0"/>
          <a:lstStyle/>
          <a:p>
            <a:pPr rtl="0"/>
            <a:r>
              <a:rPr lang="en-GB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28600"/>
            <a:ext cx="6475253" cy="4257675"/>
          </a:xfrm>
        </p:spPr>
        <p:txBody>
          <a:bodyPr vert="eaVert" rtlCol="0"/>
          <a:lstStyle/>
          <a:p>
            <a:pPr lvl="0" rtl="0"/>
            <a:r>
              <a:rPr lang="en-GB"/>
              <a:t>Edit Master text styles</a:t>
            </a:r>
          </a:p>
          <a:p>
            <a:pPr lvl="1" rtl="0"/>
            <a:r>
              <a:rPr lang="en-GB"/>
              <a:t>Second level</a:t>
            </a:r>
          </a:p>
          <a:p>
            <a:pPr lvl="2" rtl="0"/>
            <a:r>
              <a:rPr lang="en-GB"/>
              <a:t>Third level</a:t>
            </a:r>
          </a:p>
          <a:p>
            <a:pPr lvl="3" rtl="0"/>
            <a:r>
              <a:rPr lang="en-GB"/>
              <a:t>Fourth level</a:t>
            </a:r>
          </a:p>
          <a:p>
            <a:pPr lvl="4" rtl="0"/>
            <a:r>
              <a:rPr lang="en-GB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24/8/2016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8718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">
  <p:cSld name="Title + Six Columns"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2"/>
          <p:cNvSpPr txBox="1">
            <a:spLocks noGrp="1"/>
          </p:cNvSpPr>
          <p:nvPr>
            <p:ph type="subTitle" idx="1"/>
          </p:nvPr>
        </p:nvSpPr>
        <p:spPr>
          <a:xfrm>
            <a:off x="804150" y="3222265"/>
            <a:ext cx="2506200" cy="3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0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327" name="Google Shape;327;p12"/>
          <p:cNvSpPr txBox="1">
            <a:spLocks noGrp="1"/>
          </p:cNvSpPr>
          <p:nvPr>
            <p:ph type="subTitle" idx="2"/>
          </p:nvPr>
        </p:nvSpPr>
        <p:spPr>
          <a:xfrm>
            <a:off x="5833650" y="3222265"/>
            <a:ext cx="2506200" cy="3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0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328" name="Google Shape;328;p12"/>
          <p:cNvSpPr txBox="1">
            <a:spLocks noGrp="1"/>
          </p:cNvSpPr>
          <p:nvPr>
            <p:ph type="subTitle" idx="3"/>
          </p:nvPr>
        </p:nvSpPr>
        <p:spPr>
          <a:xfrm>
            <a:off x="804150" y="1682815"/>
            <a:ext cx="25062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0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329" name="Google Shape;329;p12"/>
          <p:cNvSpPr txBox="1">
            <a:spLocks noGrp="1"/>
          </p:cNvSpPr>
          <p:nvPr>
            <p:ph type="subTitle" idx="4"/>
          </p:nvPr>
        </p:nvSpPr>
        <p:spPr>
          <a:xfrm>
            <a:off x="5833650" y="1682815"/>
            <a:ext cx="25062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0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330" name="Google Shape;330;p12"/>
          <p:cNvSpPr txBox="1">
            <a:spLocks noGrp="1"/>
          </p:cNvSpPr>
          <p:nvPr>
            <p:ph type="subTitle" idx="5"/>
          </p:nvPr>
        </p:nvSpPr>
        <p:spPr>
          <a:xfrm>
            <a:off x="3318900" y="3222265"/>
            <a:ext cx="2506200" cy="3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0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331" name="Google Shape;331;p12"/>
          <p:cNvSpPr txBox="1">
            <a:spLocks noGrp="1"/>
          </p:cNvSpPr>
          <p:nvPr>
            <p:ph type="subTitle" idx="6"/>
          </p:nvPr>
        </p:nvSpPr>
        <p:spPr>
          <a:xfrm>
            <a:off x="3318900" y="1682815"/>
            <a:ext cx="25062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0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1600" b="1"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332" name="Google Shape;332;p12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p12"/>
          <p:cNvSpPr txBox="1">
            <a:spLocks noGrp="1"/>
          </p:cNvSpPr>
          <p:nvPr>
            <p:ph type="subTitle" idx="7"/>
          </p:nvPr>
        </p:nvSpPr>
        <p:spPr>
          <a:xfrm>
            <a:off x="804150" y="2098665"/>
            <a:ext cx="2506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34" name="Google Shape;334;p12"/>
          <p:cNvSpPr txBox="1">
            <a:spLocks noGrp="1"/>
          </p:cNvSpPr>
          <p:nvPr>
            <p:ph type="subTitle" idx="8"/>
          </p:nvPr>
        </p:nvSpPr>
        <p:spPr>
          <a:xfrm>
            <a:off x="5833650" y="2098665"/>
            <a:ext cx="2506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35" name="Google Shape;335;p12"/>
          <p:cNvSpPr txBox="1">
            <a:spLocks noGrp="1"/>
          </p:cNvSpPr>
          <p:nvPr>
            <p:ph type="subTitle" idx="9"/>
          </p:nvPr>
        </p:nvSpPr>
        <p:spPr>
          <a:xfrm>
            <a:off x="804150" y="3609140"/>
            <a:ext cx="2506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36" name="Google Shape;336;p12"/>
          <p:cNvSpPr txBox="1">
            <a:spLocks noGrp="1"/>
          </p:cNvSpPr>
          <p:nvPr>
            <p:ph type="subTitle" idx="13"/>
          </p:nvPr>
        </p:nvSpPr>
        <p:spPr>
          <a:xfrm>
            <a:off x="5833650" y="3609140"/>
            <a:ext cx="2506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37" name="Google Shape;337;p12"/>
          <p:cNvSpPr txBox="1">
            <a:spLocks noGrp="1"/>
          </p:cNvSpPr>
          <p:nvPr>
            <p:ph type="subTitle" idx="14"/>
          </p:nvPr>
        </p:nvSpPr>
        <p:spPr>
          <a:xfrm>
            <a:off x="3318900" y="2098665"/>
            <a:ext cx="2506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38" name="Google Shape;338;p12"/>
          <p:cNvSpPr txBox="1">
            <a:spLocks noGrp="1"/>
          </p:cNvSpPr>
          <p:nvPr>
            <p:ph type="subTitle" idx="15"/>
          </p:nvPr>
        </p:nvSpPr>
        <p:spPr>
          <a:xfrm>
            <a:off x="3318900" y="3609140"/>
            <a:ext cx="2506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9077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n-GB"/>
              <a:t>Edit Master text styles</a:t>
            </a:r>
          </a:p>
          <a:p>
            <a:pPr lvl="1" rtl="0"/>
            <a:r>
              <a:rPr lang="en-GB"/>
              <a:t>Second level</a:t>
            </a:r>
          </a:p>
          <a:p>
            <a:pPr lvl="2" rtl="0"/>
            <a:r>
              <a:rPr lang="en-GB"/>
              <a:t>Third level</a:t>
            </a:r>
          </a:p>
          <a:p>
            <a:pPr lvl="3" rtl="0"/>
            <a:r>
              <a:rPr lang="en-GB"/>
              <a:t>Fourth level</a:t>
            </a:r>
          </a:p>
          <a:p>
            <a:pPr lvl="4" rtl="0"/>
            <a:r>
              <a:rPr lang="en-GB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24/8/2016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41425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9210" y="1371600"/>
            <a:ext cx="5143502" cy="1371600"/>
          </a:xfrm>
        </p:spPr>
        <p:txBody>
          <a:bodyPr rtlCol="0" anchor="b">
            <a:normAutofit/>
          </a:bodyPr>
          <a:lstStyle>
            <a:lvl1pPr>
              <a:defRPr sz="3300"/>
            </a:lvl1pPr>
          </a:lstStyle>
          <a:p>
            <a:pPr rtl="0"/>
            <a:r>
              <a:rPr lang="en-GB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9207" y="2800350"/>
            <a:ext cx="5143502" cy="685800"/>
          </a:xfrm>
        </p:spPr>
        <p:txBody>
          <a:bodyPr rtlCol="0"/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GB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719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8909" y="1369219"/>
            <a:ext cx="3715941" cy="3140964"/>
          </a:xfrm>
        </p:spPr>
        <p:txBody>
          <a:bodyPr rtlCol="0"/>
          <a:lstStyle/>
          <a:p>
            <a:pPr lvl="0" rtl="0"/>
            <a:r>
              <a:rPr lang="en-GB"/>
              <a:t>Edit Master text styles</a:t>
            </a:r>
          </a:p>
          <a:p>
            <a:pPr lvl="1" rtl="0"/>
            <a:r>
              <a:rPr lang="en-GB"/>
              <a:t>Second level</a:t>
            </a:r>
          </a:p>
          <a:p>
            <a:pPr lvl="2" rtl="0"/>
            <a:r>
              <a:rPr lang="en-GB"/>
              <a:t>Third level</a:t>
            </a:r>
          </a:p>
          <a:p>
            <a:pPr lvl="3" rtl="0"/>
            <a:r>
              <a:rPr lang="en-GB"/>
              <a:t>Fourth level</a:t>
            </a:r>
          </a:p>
          <a:p>
            <a:pPr lvl="4" rtl="0"/>
            <a:r>
              <a:rPr lang="en-GB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713561" cy="3140964"/>
          </a:xfrm>
        </p:spPr>
        <p:txBody>
          <a:bodyPr rtlCol="0"/>
          <a:lstStyle/>
          <a:p>
            <a:pPr lvl="0" rtl="0"/>
            <a:r>
              <a:rPr lang="en-GB"/>
              <a:t>Edit Master text styles</a:t>
            </a:r>
          </a:p>
          <a:p>
            <a:pPr lvl="1" rtl="0"/>
            <a:r>
              <a:rPr lang="en-GB"/>
              <a:t>Second level</a:t>
            </a:r>
          </a:p>
          <a:p>
            <a:pPr lvl="2" rtl="0"/>
            <a:r>
              <a:rPr lang="en-GB"/>
              <a:t>Third level</a:t>
            </a:r>
          </a:p>
          <a:p>
            <a:pPr lvl="3" rtl="0"/>
            <a:r>
              <a:rPr lang="en-GB"/>
              <a:t>Fourth level</a:t>
            </a:r>
          </a:p>
          <a:p>
            <a:pPr lvl="4" rtl="0"/>
            <a:r>
              <a:rPr lang="en-GB"/>
              <a:t>Fifth level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24/8/2016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3285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1260872"/>
            <a:ext cx="3717036" cy="617934"/>
          </a:xfrm>
        </p:spPr>
        <p:txBody>
          <a:bodyPr rtlCol="0"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en-GB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1878807"/>
            <a:ext cx="3717036" cy="2607469"/>
          </a:xfrm>
        </p:spPr>
        <p:txBody>
          <a:bodyPr rtlCol="0"/>
          <a:lstStyle/>
          <a:p>
            <a:pPr lvl="0" rtl="0"/>
            <a:r>
              <a:rPr lang="en-GB"/>
              <a:t>Edit Master text styles</a:t>
            </a:r>
          </a:p>
          <a:p>
            <a:pPr lvl="1" rtl="0"/>
            <a:r>
              <a:rPr lang="en-GB"/>
              <a:t>Second level</a:t>
            </a:r>
          </a:p>
          <a:p>
            <a:pPr lvl="2" rtl="0"/>
            <a:r>
              <a:rPr lang="en-GB"/>
              <a:t>Third level</a:t>
            </a:r>
          </a:p>
          <a:p>
            <a:pPr lvl="3" rtl="0"/>
            <a:r>
              <a:rPr lang="en-GB"/>
              <a:t>Fourth level</a:t>
            </a:r>
          </a:p>
          <a:p>
            <a:pPr lvl="4" rtl="0"/>
            <a:r>
              <a:rPr lang="en-GB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717036" cy="617934"/>
          </a:xfrm>
        </p:spPr>
        <p:txBody>
          <a:bodyPr rtlCol="0"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en-GB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717036" cy="2607469"/>
          </a:xfrm>
        </p:spPr>
        <p:txBody>
          <a:bodyPr rtlCol="0"/>
          <a:lstStyle/>
          <a:p>
            <a:pPr lvl="0" rtl="0"/>
            <a:r>
              <a:rPr lang="en-GB"/>
              <a:t>Edit Master text styles</a:t>
            </a:r>
          </a:p>
          <a:p>
            <a:pPr lvl="1" rtl="0"/>
            <a:r>
              <a:rPr lang="en-GB"/>
              <a:t>Second level</a:t>
            </a:r>
          </a:p>
          <a:p>
            <a:pPr lvl="2" rtl="0"/>
            <a:r>
              <a:rPr lang="en-GB"/>
              <a:t>Third level</a:t>
            </a:r>
          </a:p>
          <a:p>
            <a:pPr lvl="3" rtl="0"/>
            <a:r>
              <a:rPr lang="en-GB"/>
              <a:t>Fourth level</a:t>
            </a:r>
          </a:p>
          <a:p>
            <a:pPr lvl="4" rtl="0"/>
            <a:r>
              <a:rPr lang="en-GB"/>
              <a:t>Fifth level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24/8/2016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18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/>
              <a:t>Click to edit Master title style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24/8/2016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783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24/8/2016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07474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909" y="228599"/>
            <a:ext cx="7543802" cy="912114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en-GB"/>
              <a:t>Click to edit Master title style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789317" y="1300162"/>
            <a:ext cx="3270377" cy="2287529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1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2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3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4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5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6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7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8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9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20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21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</p:grpSp>
      <p:sp>
        <p:nvSpPr>
          <p:cNvPr id="36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7"/>
          </p:nvPr>
        </p:nvSpPr>
        <p:spPr>
          <a:xfrm>
            <a:off x="948771" y="1425158"/>
            <a:ext cx="2951652" cy="1928802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en-GB"/>
              <a:t>Click icon to add picture</a:t>
            </a:r>
            <a:endParaRPr dirty="0"/>
          </a:p>
        </p:txBody>
      </p:sp>
      <p:sp>
        <p:nvSpPr>
          <p:cNvPr id="39" name="Text Placeholder 3"/>
          <p:cNvSpPr>
            <a:spLocks noGrp="1"/>
          </p:cNvSpPr>
          <p:nvPr>
            <p:ph type="body" sz="half" idx="2"/>
          </p:nvPr>
        </p:nvSpPr>
        <p:spPr>
          <a:xfrm>
            <a:off x="789317" y="3701992"/>
            <a:ext cx="3276735" cy="755708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en-GB"/>
              <a:t>Edit Master text styles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5072334" y="1300162"/>
            <a:ext cx="3270377" cy="2287529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2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2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2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2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2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2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3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3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3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3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3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</p:grpSp>
      <p:sp>
        <p:nvSpPr>
          <p:cNvPr id="37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8"/>
          </p:nvPr>
        </p:nvSpPr>
        <p:spPr>
          <a:xfrm>
            <a:off x="5231788" y="1425158"/>
            <a:ext cx="2951652" cy="1928802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en-GB"/>
              <a:t>Click icon to add picture</a:t>
            </a:r>
            <a:endParaRPr dirty="0"/>
          </a:p>
        </p:txBody>
      </p:sp>
      <p:sp>
        <p:nvSpPr>
          <p:cNvPr id="40" name="Text Placeholder 3"/>
          <p:cNvSpPr>
            <a:spLocks noGrp="1"/>
          </p:cNvSpPr>
          <p:nvPr>
            <p:ph type="body" sz="half" idx="19"/>
          </p:nvPr>
        </p:nvSpPr>
        <p:spPr>
          <a:xfrm>
            <a:off x="5057181" y="3701992"/>
            <a:ext cx="3276735" cy="755708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en-GB"/>
              <a:t>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24/8/2016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09199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/>
              <a:t>Click to edit Master title style</a:t>
            </a:r>
          </a:p>
        </p:txBody>
      </p:sp>
      <p:grpSp>
        <p:nvGrpSpPr>
          <p:cNvPr id="52" name="Group 51"/>
          <p:cNvGrpSpPr>
            <a:grpSpLocks noChangeAspect="1"/>
          </p:cNvGrpSpPr>
          <p:nvPr/>
        </p:nvGrpSpPr>
        <p:grpSpPr>
          <a:xfrm rot="5400000">
            <a:off x="783855" y="1258579"/>
            <a:ext cx="2342510" cy="231729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5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5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5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5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5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5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6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6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6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6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6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</p:grpSp>
      <p:sp>
        <p:nvSpPr>
          <p:cNvPr id="79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9"/>
          </p:nvPr>
        </p:nvSpPr>
        <p:spPr>
          <a:xfrm>
            <a:off x="936876" y="1368214"/>
            <a:ext cx="2036467" cy="2082231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en-GB"/>
              <a:t>Click icon to add picture</a:t>
            </a:r>
            <a:endParaRPr dirty="0"/>
          </a:p>
        </p:txBody>
      </p:sp>
      <p:sp>
        <p:nvSpPr>
          <p:cNvPr id="81" name="Text Placeholder 3"/>
          <p:cNvSpPr>
            <a:spLocks noGrp="1"/>
          </p:cNvSpPr>
          <p:nvPr>
            <p:ph type="body" sz="half" idx="2"/>
          </p:nvPr>
        </p:nvSpPr>
        <p:spPr>
          <a:xfrm>
            <a:off x="926409" y="3710554"/>
            <a:ext cx="2057400" cy="6858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en-GB"/>
              <a:t>Edit Master text styles</a:t>
            </a:r>
          </a:p>
        </p:txBody>
      </p:sp>
      <p:grpSp>
        <p:nvGrpSpPr>
          <p:cNvPr id="84" name="Group 83"/>
          <p:cNvGrpSpPr>
            <a:grpSpLocks noChangeAspect="1"/>
          </p:cNvGrpSpPr>
          <p:nvPr userDrawn="1"/>
        </p:nvGrpSpPr>
        <p:grpSpPr>
          <a:xfrm rot="5400000">
            <a:off x="3387852" y="1258579"/>
            <a:ext cx="2342510" cy="231729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86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87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89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90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91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92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93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94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95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96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</p:grpSp>
      <p:sp>
        <p:nvSpPr>
          <p:cNvPr id="78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8"/>
          </p:nvPr>
        </p:nvSpPr>
        <p:spPr>
          <a:xfrm>
            <a:off x="3540693" y="1368214"/>
            <a:ext cx="2036826" cy="2082231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en-GB"/>
              <a:t>Click icon to add picture</a:t>
            </a:r>
            <a:endParaRPr dirty="0"/>
          </a:p>
        </p:txBody>
      </p:sp>
      <p:sp>
        <p:nvSpPr>
          <p:cNvPr id="82" name="Text Placeholder 3"/>
          <p:cNvSpPr>
            <a:spLocks noGrp="1"/>
          </p:cNvSpPr>
          <p:nvPr>
            <p:ph type="body" sz="half" idx="21"/>
          </p:nvPr>
        </p:nvSpPr>
        <p:spPr>
          <a:xfrm>
            <a:off x="3530406" y="3710554"/>
            <a:ext cx="2057400" cy="6858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en-GB"/>
              <a:t>Edit Master text styles</a:t>
            </a:r>
          </a:p>
        </p:txBody>
      </p:sp>
      <p:grpSp>
        <p:nvGrpSpPr>
          <p:cNvPr id="97" name="Group 96"/>
          <p:cNvGrpSpPr>
            <a:grpSpLocks noChangeAspect="1"/>
          </p:cNvGrpSpPr>
          <p:nvPr userDrawn="1"/>
        </p:nvGrpSpPr>
        <p:grpSpPr>
          <a:xfrm rot="5400000">
            <a:off x="6014257" y="1258579"/>
            <a:ext cx="2342510" cy="231729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99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00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01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02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03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04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05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06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07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08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  <p:sp>
          <p:nvSpPr>
            <p:cNvPr id="109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sz="1050"/>
            </a:p>
          </p:txBody>
        </p:sp>
      </p:grpSp>
      <p:sp>
        <p:nvSpPr>
          <p:cNvPr id="80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20"/>
          </p:nvPr>
        </p:nvSpPr>
        <p:spPr>
          <a:xfrm>
            <a:off x="6167099" y="1368214"/>
            <a:ext cx="2036826" cy="2082231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en-GB"/>
              <a:t>Click icon to add picture</a:t>
            </a:r>
            <a:endParaRPr dirty="0"/>
          </a:p>
        </p:txBody>
      </p:sp>
      <p:sp>
        <p:nvSpPr>
          <p:cNvPr id="83" name="Text Placeholder 3"/>
          <p:cNvSpPr>
            <a:spLocks noGrp="1"/>
          </p:cNvSpPr>
          <p:nvPr>
            <p:ph type="body" sz="half" idx="22"/>
          </p:nvPr>
        </p:nvSpPr>
        <p:spPr>
          <a:xfrm>
            <a:off x="6156812" y="3710554"/>
            <a:ext cx="2057400" cy="6858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en-GB"/>
              <a:t>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24/8/2016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97594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8909" y="228600"/>
            <a:ext cx="7543802" cy="914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n-GB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8911" y="1314450"/>
            <a:ext cx="7543800" cy="3171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n-GB"/>
              <a:t>Edit Master text styles</a:t>
            </a:r>
          </a:p>
          <a:p>
            <a:pPr lvl="1" rtl="0"/>
            <a:r>
              <a:rPr lang="en-GB"/>
              <a:t>Second level</a:t>
            </a:r>
          </a:p>
          <a:p>
            <a:pPr lvl="2" rtl="0"/>
            <a:r>
              <a:rPr lang="en-GB"/>
              <a:t>Third level</a:t>
            </a:r>
          </a:p>
          <a:p>
            <a:pPr lvl="3" rtl="0"/>
            <a:r>
              <a:rPr lang="en-GB"/>
              <a:t>Fourth level</a:t>
            </a:r>
          </a:p>
          <a:p>
            <a:pPr lvl="4" rtl="0"/>
            <a:r>
              <a:rPr lang="en-GB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8910" y="4514851"/>
            <a:ext cx="5715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/>
                </a:solidFill>
              </a:defRPr>
            </a:lvl1pPr>
          </a:lstStyle>
          <a:p>
            <a:pPr rtl="0"/>
            <a:fld id="{022B156B-59AE-415F-B24B-8756D48BB9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84710" y="4514851"/>
            <a:ext cx="44577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/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56708" y="4514851"/>
            <a:ext cx="1047195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/>
                </a:solidFill>
              </a:defRPr>
            </a:lvl1pPr>
          </a:lstStyle>
          <a:p>
            <a:pPr rtl="0"/>
            <a:r>
              <a:rPr lang="en-US" smtClean="0"/>
              <a:t>24/8/2016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226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60604" indent="-260604" algn="l" defTabSz="685800" rtl="0" eaLnBrk="1" latinLnBrk="0" hangingPunct="1">
        <a:lnSpc>
          <a:spcPct val="100000"/>
        </a:lnSpc>
        <a:spcBef>
          <a:spcPts val="13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55498" indent="-212598" algn="l" defTabSz="6858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ts val="45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ts val="45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f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f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7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5" Type="http://schemas.openxmlformats.org/officeDocument/2006/relationships/image" Target="../media/image21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blogs.glowscotland.org.uk/glowblogs/epswestpartnershipforum/" TargetMode="Externa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Welcome!</a:t>
            </a:r>
            <a:endParaRPr lang="en-GB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b="0" dirty="0"/>
              <a:t>West Partnership Educational Psychology Practice Sharing </a:t>
            </a:r>
            <a:r>
              <a:rPr lang="en-GB" b="0" dirty="0" smtClean="0"/>
              <a:t>Event</a:t>
            </a:r>
          </a:p>
          <a:p>
            <a:r>
              <a:rPr lang="en-GB" dirty="0" smtClean="0">
                <a:solidFill>
                  <a:srgbClr val="7030A0"/>
                </a:solidFill>
                <a:latin typeface="+mj-lt"/>
              </a:rPr>
              <a:t>5</a:t>
            </a:r>
            <a:r>
              <a:rPr lang="en-GB" baseline="30000" dirty="0" smtClean="0">
                <a:solidFill>
                  <a:srgbClr val="7030A0"/>
                </a:solidFill>
                <a:latin typeface="+mj-lt"/>
              </a:rPr>
              <a:t>th</a:t>
            </a:r>
            <a:r>
              <a:rPr lang="en-GB" dirty="0" smtClean="0">
                <a:solidFill>
                  <a:srgbClr val="7030A0"/>
                </a:solidFill>
                <a:latin typeface="+mj-lt"/>
              </a:rPr>
              <a:t> September 2023 – Eastwood House</a:t>
            </a:r>
            <a:endParaRPr lang="en-GB" b="1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22322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Blow Football?</a:t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Anyone?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463" y="1198589"/>
            <a:ext cx="4114800" cy="2739177"/>
          </a:xfrm>
        </p:spPr>
      </p:pic>
    </p:spTree>
    <p:extLst>
      <p:ext uri="{BB962C8B-B14F-4D97-AF65-F5344CB8AC3E}">
        <p14:creationId xmlns:p14="http://schemas.microsoft.com/office/powerpoint/2010/main" val="719221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Anything you can do…</a:t>
            </a:r>
            <a:endParaRPr lang="en-GB" dirty="0"/>
          </a:p>
        </p:txBody>
      </p:sp>
      <p:pic>
        <p:nvPicPr>
          <p:cNvPr id="4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358" y="1143000"/>
            <a:ext cx="5979985" cy="3419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73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 can do better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280" y="1199924"/>
            <a:ext cx="5193983" cy="3454209"/>
          </a:xfrm>
        </p:spPr>
      </p:pic>
    </p:spTree>
    <p:extLst>
      <p:ext uri="{BB962C8B-B14F-4D97-AF65-F5344CB8AC3E}">
        <p14:creationId xmlns:p14="http://schemas.microsoft.com/office/powerpoint/2010/main" val="137281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One channel, together or not at all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070" y="1243822"/>
            <a:ext cx="3459480" cy="3307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70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Limitless options, for each individual</a:t>
            </a:r>
            <a:endParaRPr lang="en-GB" dirty="0"/>
          </a:p>
        </p:txBody>
      </p:sp>
      <p:pic>
        <p:nvPicPr>
          <p:cNvPr id="4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479" y="1764675"/>
            <a:ext cx="4920662" cy="242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676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One neighbour-hood, one </a:t>
            </a:r>
            <a:br>
              <a:rPr lang="en-GB" dirty="0" smtClean="0"/>
            </a:br>
            <a:r>
              <a:rPr lang="en-GB" dirty="0" smtClean="0"/>
              <a:t>phone…one child, one phone</a:t>
            </a:r>
            <a:endParaRPr lang="en-GB" dirty="0"/>
          </a:p>
        </p:txBody>
      </p:sp>
      <p:pic>
        <p:nvPicPr>
          <p:cNvPr id="4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410" y="1773793"/>
            <a:ext cx="4114800" cy="277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92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909" y="228600"/>
            <a:ext cx="7543802" cy="1435608"/>
          </a:xfrm>
        </p:spPr>
        <p:txBody>
          <a:bodyPr>
            <a:normAutofit/>
          </a:bodyPr>
          <a:lstStyle/>
          <a:p>
            <a:r>
              <a:rPr lang="en-GB" dirty="0" smtClean="0"/>
              <a:t>Access to every possible truth and lie</a:t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Exposure to every possible human act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553" y="2244013"/>
            <a:ext cx="4240514" cy="2376263"/>
          </a:xfrm>
        </p:spPr>
      </p:pic>
    </p:spTree>
    <p:extLst>
      <p:ext uri="{BB962C8B-B14F-4D97-AF65-F5344CB8AC3E}">
        <p14:creationId xmlns:p14="http://schemas.microsoft.com/office/powerpoint/2010/main" val="3978389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1800" dirty="0"/>
              <a:t>Pressure to cultivate an ideal self that reflects unattainable &amp; deceitful standards</a:t>
            </a:r>
            <a:br>
              <a:rPr lang="en-GB" sz="1800" dirty="0"/>
            </a:br>
            <a:r>
              <a:rPr lang="en-GB" sz="1800" dirty="0"/>
              <a:t/>
            </a:r>
            <a:br>
              <a:rPr lang="en-GB" sz="1800" dirty="0"/>
            </a:br>
            <a:r>
              <a:rPr lang="en-GB" sz="1800" dirty="0"/>
              <a:t>Vulnerable to unkind acts 24/7</a:t>
            </a:r>
            <a:br>
              <a:rPr lang="en-GB" sz="1800" dirty="0"/>
            </a:br>
            <a:r>
              <a:rPr lang="en-GB" sz="1800" dirty="0"/>
              <a:t/>
            </a:r>
            <a:br>
              <a:rPr lang="en-GB" sz="1800" dirty="0"/>
            </a:br>
            <a:r>
              <a:rPr lang="en-GB" sz="1800" dirty="0"/>
              <a:t>Every action / every mistake potentially captured…</a:t>
            </a:r>
            <a:br>
              <a:rPr lang="en-GB" sz="1800" dirty="0"/>
            </a:br>
            <a:r>
              <a:rPr lang="en-GB" sz="1800" dirty="0"/>
              <a:t>forever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644" y="2122430"/>
            <a:ext cx="1607344" cy="160734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909" y="2073144"/>
            <a:ext cx="1607344" cy="160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987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are we seeing?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>
                <a:solidFill>
                  <a:schemeClr val="accent6"/>
                </a:solidFill>
              </a:rPr>
              <a:t>Rising numbers of children and young people identified with additional support needs</a:t>
            </a:r>
          </a:p>
          <a:p>
            <a:r>
              <a:rPr lang="en-GB" dirty="0" smtClean="0">
                <a:solidFill>
                  <a:schemeClr val="accent6"/>
                </a:solidFill>
              </a:rPr>
              <a:t>Rising numbers of children and young people absent from school</a:t>
            </a:r>
          </a:p>
          <a:p>
            <a:r>
              <a:rPr lang="en-GB" dirty="0">
                <a:solidFill>
                  <a:schemeClr val="accent6"/>
                </a:solidFill>
              </a:rPr>
              <a:t>More mental health needs</a:t>
            </a:r>
          </a:p>
          <a:p>
            <a:r>
              <a:rPr lang="en-GB" dirty="0">
                <a:solidFill>
                  <a:schemeClr val="accent6"/>
                </a:solidFill>
              </a:rPr>
              <a:t>More self harm</a:t>
            </a:r>
          </a:p>
          <a:p>
            <a:r>
              <a:rPr lang="en-GB" dirty="0">
                <a:solidFill>
                  <a:schemeClr val="accent6"/>
                </a:solidFill>
              </a:rPr>
              <a:t>More suicidal </a:t>
            </a:r>
            <a:r>
              <a:rPr lang="en-GB" dirty="0" smtClean="0">
                <a:solidFill>
                  <a:schemeClr val="accent6"/>
                </a:solidFill>
              </a:rPr>
              <a:t>ideation</a:t>
            </a:r>
          </a:p>
          <a:p>
            <a:r>
              <a:rPr lang="en-GB" dirty="0" smtClean="0">
                <a:solidFill>
                  <a:schemeClr val="accent6"/>
                </a:solidFill>
              </a:rPr>
              <a:t>A rise in poverty</a:t>
            </a:r>
            <a:endParaRPr lang="en-GB" dirty="0">
              <a:solidFill>
                <a:schemeClr val="accent6"/>
              </a:solidFill>
            </a:endParaRPr>
          </a:p>
        </p:txBody>
      </p:sp>
      <p:sp>
        <p:nvSpPr>
          <p:cNvPr id="5" name="Rectangle 4" descr="Worried Face with No Fill"/>
          <p:cNvSpPr/>
          <p:nvPr/>
        </p:nvSpPr>
        <p:spPr>
          <a:xfrm>
            <a:off x="3319464" y="3821718"/>
            <a:ext cx="666844" cy="666844"/>
          </a:xfrm>
          <a:prstGeom prst="rect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lc="http://schemas.openxmlformats.org/drawingml/2006/lockedCanvas" xmlns:asvg="http://schemas.microsoft.com/office/drawing/2016/SVG/main" xmlns="" xmlns:dgm="http://schemas.openxmlformats.org/drawingml/2006/diagram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Rectangle 5" descr="Brain in head"/>
          <p:cNvSpPr/>
          <p:nvPr/>
        </p:nvSpPr>
        <p:spPr>
          <a:xfrm>
            <a:off x="6767420" y="3821718"/>
            <a:ext cx="666844" cy="666844"/>
          </a:xfrm>
          <a:prstGeom prst="rect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lc="http://schemas.openxmlformats.org/drawingml/2006/lockedCanvas" xmlns:asvg="http://schemas.microsoft.com/office/drawing/2016/SVG/main" xmlns="" xmlns:dgm="http://schemas.openxmlformats.org/drawingml/2006/diagram" r:embed="rId6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Rectangle 6" descr="Schoolhouse"/>
          <p:cNvSpPr/>
          <p:nvPr/>
        </p:nvSpPr>
        <p:spPr>
          <a:xfrm>
            <a:off x="4896036" y="357505"/>
            <a:ext cx="918102" cy="972108"/>
          </a:xfrm>
          <a:prstGeom prst="rect">
            <a:avLst/>
          </a:prstGeom>
          <a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lc="http://schemas.openxmlformats.org/drawingml/2006/lockedCanvas" xmlns:asvg="http://schemas.microsoft.com/office/drawing/2016/SVG/main" xmlns="" xmlns:dgm="http://schemas.openxmlformats.org/drawingml/2006/diagram" r:embed="rId8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Rectangle 7" descr="Upward trend"/>
          <p:cNvSpPr/>
          <p:nvPr/>
        </p:nvSpPr>
        <p:spPr>
          <a:xfrm>
            <a:off x="5003359" y="3790477"/>
            <a:ext cx="747008" cy="729323"/>
          </a:xfrm>
          <a:prstGeom prst="rect">
            <a:avLst/>
          </a:prstGeom>
          <a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lc="http://schemas.openxmlformats.org/drawingml/2006/lockedCanvas" xmlns:asvg="http://schemas.microsoft.com/office/drawing/2016/SVG/main" xmlns="" xmlns:dgm="http://schemas.openxmlformats.org/drawingml/2006/diagram" r:embed="rId1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7941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How can we help break these cycles of vulnerability?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036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 for the morning</a:t>
            </a:r>
            <a:endParaRPr lang="en-GB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b="1" dirty="0" smtClean="0"/>
              <a:t>9.30am </a:t>
            </a:r>
            <a:r>
              <a:rPr lang="en-GB" b="1" dirty="0"/>
              <a:t>– </a:t>
            </a:r>
            <a:r>
              <a:rPr lang="en-GB" b="1" dirty="0" smtClean="0"/>
              <a:t>Welcome</a:t>
            </a:r>
            <a:endParaRPr lang="en-GB" dirty="0"/>
          </a:p>
          <a:p>
            <a:pPr lvl="0"/>
            <a:r>
              <a:rPr lang="en-GB" b="1" dirty="0"/>
              <a:t>9.45-10.35am – Workshop Session 1</a:t>
            </a:r>
            <a:endParaRPr lang="en-GB" dirty="0"/>
          </a:p>
          <a:p>
            <a:pPr lvl="0"/>
            <a:r>
              <a:rPr lang="en-GB" b="1" dirty="0"/>
              <a:t>10.35-11.05am – </a:t>
            </a:r>
            <a:r>
              <a:rPr lang="en-GB" b="1" dirty="0" smtClean="0"/>
              <a:t>Break</a:t>
            </a:r>
          </a:p>
          <a:p>
            <a:pPr lvl="0"/>
            <a:r>
              <a:rPr lang="en-GB" b="1" dirty="0" smtClean="0"/>
              <a:t>11.05-11.55am </a:t>
            </a:r>
            <a:r>
              <a:rPr lang="en-GB" b="1" dirty="0"/>
              <a:t>- Workshop Session 2</a:t>
            </a:r>
            <a:endParaRPr lang="en-GB" dirty="0"/>
          </a:p>
          <a:p>
            <a:pPr lvl="0"/>
            <a:r>
              <a:rPr lang="en-GB" b="1" dirty="0"/>
              <a:t>11.55am – Plenary, evaluation and </a:t>
            </a:r>
            <a:r>
              <a:rPr lang="en-GB" b="1" dirty="0" smtClean="0"/>
              <a:t>close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946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000" dirty="0"/>
              <a:t>Session 1 (9.45-10.35</a:t>
            </a:r>
            <a:r>
              <a:rPr lang="en-GB" sz="2000" dirty="0" smtClean="0"/>
              <a:t>) / Session </a:t>
            </a:r>
            <a:r>
              <a:rPr lang="en-GB" sz="2000" dirty="0"/>
              <a:t>2 (</a:t>
            </a:r>
            <a:r>
              <a:rPr lang="en-GB" sz="2000" dirty="0" smtClean="0"/>
              <a:t>11.05-11.55)</a:t>
            </a:r>
            <a:endParaRPr lang="en-GB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Workshop </a:t>
            </a:r>
            <a:r>
              <a:rPr lang="en-GB" dirty="0"/>
              <a:t>1 – Autism (Windsor Suite) Led by Glasgow and South Lanarkshire </a:t>
            </a:r>
            <a:r>
              <a:rPr lang="en-GB" dirty="0" smtClean="0"/>
              <a:t>EP</a:t>
            </a:r>
          </a:p>
          <a:p>
            <a:r>
              <a:rPr lang="en-GB" dirty="0" smtClean="0"/>
              <a:t>Workshop </a:t>
            </a:r>
            <a:r>
              <a:rPr lang="en-GB" dirty="0"/>
              <a:t>2 – Bereavement &amp; Loss </a:t>
            </a:r>
            <a:r>
              <a:rPr lang="en-GB" dirty="0" smtClean="0"/>
              <a:t>(The Lounge Bar) </a:t>
            </a:r>
            <a:r>
              <a:rPr lang="en-GB" dirty="0"/>
              <a:t>Led by West </a:t>
            </a:r>
            <a:r>
              <a:rPr lang="en-GB" dirty="0" smtClean="0"/>
              <a:t>Dunbartonshire</a:t>
            </a:r>
          </a:p>
          <a:p>
            <a:r>
              <a:rPr lang="en-GB" dirty="0"/>
              <a:t>Workshop 3 – Mental Wellbeing and Emotionally Based School </a:t>
            </a:r>
            <a:r>
              <a:rPr lang="en-GB" dirty="0" smtClean="0"/>
              <a:t>Absence </a:t>
            </a:r>
            <a:r>
              <a:rPr lang="en-GB" dirty="0"/>
              <a:t>(Room 1) Led by East Renfrewshire </a:t>
            </a:r>
            <a:r>
              <a:rPr lang="en-GB" dirty="0" smtClean="0"/>
              <a:t>EPS and Inverclyde EPS</a:t>
            </a:r>
          </a:p>
          <a:p>
            <a:r>
              <a:rPr lang="en-GB" dirty="0"/>
              <a:t>Workshop 4 – Nurture and Attachment (Room 2) Led by Renfrewshire </a:t>
            </a:r>
            <a:r>
              <a:rPr lang="en-GB" dirty="0" smtClean="0"/>
              <a:t>EPS</a:t>
            </a:r>
          </a:p>
          <a:p>
            <a:r>
              <a:rPr lang="en-GB" dirty="0"/>
              <a:t>Workshop 5 – Playful Pedagogy (Room 3) Led by East Dunbartonshire </a:t>
            </a:r>
            <a:r>
              <a:rPr lang="en-GB" dirty="0" smtClean="0"/>
              <a:t>EPS</a:t>
            </a:r>
          </a:p>
          <a:p>
            <a:r>
              <a:rPr lang="en-GB" dirty="0"/>
              <a:t>Workshop 6 – Suicide and Self Harm (Room 4) Led by North Lan and South Lan EPS</a:t>
            </a:r>
          </a:p>
        </p:txBody>
      </p:sp>
    </p:spTree>
    <p:extLst>
      <p:ext uri="{BB962C8B-B14F-4D97-AF65-F5344CB8AC3E}">
        <p14:creationId xmlns:p14="http://schemas.microsoft.com/office/powerpoint/2010/main" val="296581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Levern</a:t>
            </a:r>
            <a:r>
              <a:rPr lang="en-GB" dirty="0" smtClean="0"/>
              <a:t> Mill School House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113" y="1143000"/>
            <a:ext cx="4393394" cy="3295046"/>
          </a:xfrm>
        </p:spPr>
      </p:pic>
    </p:spTree>
    <p:extLst>
      <p:ext uri="{BB962C8B-B14F-4D97-AF65-F5344CB8AC3E}">
        <p14:creationId xmlns:p14="http://schemas.microsoft.com/office/powerpoint/2010/main" val="1042777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hlinkClick r:id="rId2"/>
              </a:rPr>
              <a:t>West Partnership EPS Forum Glow Blog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173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Thanks to…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Ian Walker – West Dun</a:t>
            </a:r>
          </a:p>
          <a:p>
            <a:r>
              <a:rPr lang="en-GB" dirty="0" smtClean="0"/>
              <a:t>Graeme McLeary – Glasgow</a:t>
            </a:r>
          </a:p>
          <a:p>
            <a:r>
              <a:rPr lang="en-GB" dirty="0" smtClean="0"/>
              <a:t>Kate</a:t>
            </a:r>
            <a:r>
              <a:rPr lang="en-GB" dirty="0"/>
              <a:t> </a:t>
            </a:r>
            <a:r>
              <a:rPr lang="en-GB" dirty="0" smtClean="0"/>
              <a:t>Spalding – East Dun</a:t>
            </a:r>
          </a:p>
          <a:p>
            <a:r>
              <a:rPr lang="en-GB" dirty="0" smtClean="0"/>
              <a:t>Kirsty Forrest – Renfrewshire</a:t>
            </a:r>
          </a:p>
          <a:p>
            <a:r>
              <a:rPr lang="en-GB" dirty="0" err="1" smtClean="0"/>
              <a:t>Mhairi</a:t>
            </a:r>
            <a:r>
              <a:rPr lang="en-GB" dirty="0" smtClean="0"/>
              <a:t> Greenwood – South Lan</a:t>
            </a:r>
          </a:p>
          <a:p>
            <a:r>
              <a:rPr lang="en-GB" dirty="0" smtClean="0"/>
              <a:t>Taryn </a:t>
            </a:r>
            <a:r>
              <a:rPr lang="en-GB" dirty="0" smtClean="0"/>
              <a:t>Moir </a:t>
            </a:r>
            <a:r>
              <a:rPr lang="en-GB" dirty="0" smtClean="0"/>
              <a:t>– Inverclyde</a:t>
            </a:r>
          </a:p>
          <a:p>
            <a:r>
              <a:rPr lang="en-GB" dirty="0" smtClean="0"/>
              <a:t>Pamela Bell– North Lan</a:t>
            </a:r>
          </a:p>
          <a:p>
            <a:r>
              <a:rPr lang="en-GB" dirty="0" smtClean="0"/>
              <a:t>Laura McDonald – East Dun</a:t>
            </a:r>
          </a:p>
          <a:p>
            <a:r>
              <a:rPr lang="en-GB" dirty="0" smtClean="0"/>
              <a:t>All the Facilitators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4934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283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Thanks to you!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That’s all folks…for now…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243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000" dirty="0"/>
              <a:t>Session 1 (9.45-10.35</a:t>
            </a:r>
            <a:r>
              <a:rPr lang="en-GB" sz="2000" dirty="0" smtClean="0"/>
              <a:t>) / Session </a:t>
            </a:r>
            <a:r>
              <a:rPr lang="en-GB" sz="2000" dirty="0"/>
              <a:t>2 (</a:t>
            </a:r>
            <a:r>
              <a:rPr lang="en-GB" sz="2000" dirty="0" smtClean="0"/>
              <a:t>11.05-11.55)</a:t>
            </a:r>
            <a:endParaRPr lang="en-GB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Workshop </a:t>
            </a:r>
            <a:r>
              <a:rPr lang="en-GB" dirty="0"/>
              <a:t>1 – Autism (Windsor Suite) Led by Glasgow and South Lanarkshire </a:t>
            </a:r>
            <a:r>
              <a:rPr lang="en-GB" dirty="0" smtClean="0"/>
              <a:t>EP</a:t>
            </a:r>
          </a:p>
          <a:p>
            <a:r>
              <a:rPr lang="en-GB" dirty="0" smtClean="0"/>
              <a:t>Workshop </a:t>
            </a:r>
            <a:r>
              <a:rPr lang="en-GB" dirty="0"/>
              <a:t>2 – Bereavement &amp; Loss </a:t>
            </a:r>
            <a:r>
              <a:rPr lang="en-GB" dirty="0" smtClean="0"/>
              <a:t>(The Lounge Bar) </a:t>
            </a:r>
            <a:r>
              <a:rPr lang="en-GB" dirty="0"/>
              <a:t>Led by West </a:t>
            </a:r>
            <a:r>
              <a:rPr lang="en-GB" dirty="0" smtClean="0"/>
              <a:t>Dunbartonshire</a:t>
            </a:r>
          </a:p>
          <a:p>
            <a:r>
              <a:rPr lang="en-GB" dirty="0"/>
              <a:t>Workshop 3 – Mental Wellbeing and Emotionally Based School </a:t>
            </a:r>
            <a:r>
              <a:rPr lang="en-GB" dirty="0" smtClean="0"/>
              <a:t>Absence </a:t>
            </a:r>
            <a:r>
              <a:rPr lang="en-GB" dirty="0"/>
              <a:t>(Room 1) Led by East Renfrewshire </a:t>
            </a:r>
            <a:r>
              <a:rPr lang="en-GB" dirty="0" smtClean="0"/>
              <a:t>EPS and Inverclyde EPS</a:t>
            </a:r>
          </a:p>
          <a:p>
            <a:r>
              <a:rPr lang="en-GB" dirty="0"/>
              <a:t>Workshop 4 – Nurture and Attachment (Room 2) Led by Renfrewshire </a:t>
            </a:r>
            <a:r>
              <a:rPr lang="en-GB" dirty="0" smtClean="0"/>
              <a:t>EPS</a:t>
            </a:r>
          </a:p>
          <a:p>
            <a:r>
              <a:rPr lang="en-GB" dirty="0"/>
              <a:t>Workshop 5 – Playful Pedagogy (Room 3) Led by East Dunbartonshire </a:t>
            </a:r>
            <a:r>
              <a:rPr lang="en-GB" dirty="0" smtClean="0"/>
              <a:t>EPS</a:t>
            </a:r>
          </a:p>
          <a:p>
            <a:r>
              <a:rPr lang="en-GB" dirty="0"/>
              <a:t>Workshop 6 – Suicide and Self Harm (Room 4) Led by North Lan and South Lan EPS</a:t>
            </a:r>
          </a:p>
        </p:txBody>
      </p:sp>
    </p:spTree>
    <p:extLst>
      <p:ext uri="{BB962C8B-B14F-4D97-AF65-F5344CB8AC3E}">
        <p14:creationId xmlns:p14="http://schemas.microsoft.com/office/powerpoint/2010/main" val="1196455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Housekeeping!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958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Glasgow Life in the 20</a:t>
            </a:r>
            <a:r>
              <a:rPr lang="en-GB" baseline="30000" dirty="0" smtClean="0"/>
              <a:t>th</a:t>
            </a:r>
            <a:r>
              <a:rPr lang="en-GB" dirty="0" smtClean="0"/>
              <a:t> Century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390" y="1143000"/>
            <a:ext cx="5184839" cy="3406631"/>
          </a:xfrm>
        </p:spPr>
      </p:pic>
    </p:spTree>
    <p:extLst>
      <p:ext uri="{BB962C8B-B14F-4D97-AF65-F5344CB8AC3E}">
        <p14:creationId xmlns:p14="http://schemas.microsoft.com/office/powerpoint/2010/main" val="1356589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c1933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017" y="735546"/>
            <a:ext cx="4871337" cy="3809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12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about a bike ride?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886" y="1124041"/>
            <a:ext cx="5016377" cy="352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78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508" y="149351"/>
            <a:ext cx="2690585" cy="243282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965" y="2841781"/>
            <a:ext cx="2666127" cy="21507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We Are Sailing</a:t>
            </a:r>
            <a:br>
              <a:rPr lang="en-GB" dirty="0" smtClean="0"/>
            </a:br>
            <a:r>
              <a:rPr lang="en-GB" dirty="0" smtClean="0"/>
              <a:t>1966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We Are Hijacking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1969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4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Another Great Escape</a:t>
            </a:r>
            <a:br>
              <a:rPr lang="en-GB" dirty="0" smtClean="0"/>
            </a:br>
            <a:r>
              <a:rPr lang="en-GB" dirty="0" smtClean="0"/>
              <a:t>1970s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463" y="1229191"/>
            <a:ext cx="4114800" cy="267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38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ature Illustration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3431377.potx" id="{56A48130-F36A-41C3-8C0C-0EF853C6708B}" vid="{0432F83B-7085-406B-BFE7-677E72A6CAD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C193ECB75D18478D1163A647AA119B" ma:contentTypeVersion="5" ma:contentTypeDescription="Create a new document." ma:contentTypeScope="" ma:versionID="889fe0359622378ec990188e4cce990f">
  <xsd:schema xmlns:xsd="http://www.w3.org/2001/XMLSchema" xmlns:xs="http://www.w3.org/2001/XMLSchema" xmlns:p="http://schemas.microsoft.com/office/2006/metadata/properties" xmlns:ns3="d39c047f-fa0e-4b75-ab9f-a86ea19e9756" xmlns:ns4="938cafc6-4a18-42fb-abc5-2436574df1e3" targetNamespace="http://schemas.microsoft.com/office/2006/metadata/properties" ma:root="true" ma:fieldsID="562a0abe226f4265a3b661b27f76d4d5" ns3:_="" ns4:_="">
    <xsd:import namespace="d39c047f-fa0e-4b75-ab9f-a86ea19e9756"/>
    <xsd:import namespace="938cafc6-4a18-42fb-abc5-2436574df1e3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9c047f-fa0e-4b75-ab9f-a86ea19e975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8cafc6-4a18-42fb-abc5-2436574df1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9393663-01C9-4C04-95B3-2B7755D5216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887706D-1277-432E-A64D-E267C21FDC18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938cafc6-4a18-42fb-abc5-2436574df1e3"/>
    <ds:schemaRef ds:uri="http://purl.org/dc/terms/"/>
    <ds:schemaRef ds:uri="http://schemas.openxmlformats.org/package/2006/metadata/core-properties"/>
    <ds:schemaRef ds:uri="d39c047f-fa0e-4b75-ab9f-a86ea19e9756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1AD912A-F21D-4AAA-9F12-1A205DEA82BE}">
  <ds:schemaRefs>
    <ds:schemaRef ds:uri="938cafc6-4a18-42fb-abc5-2436574df1e3"/>
    <ds:schemaRef ds:uri="d39c047f-fa0e-4b75-ab9f-a86ea19e975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2029</TotalTime>
  <Words>510</Words>
  <Application>Microsoft Office PowerPoint</Application>
  <PresentationFormat>On-screen Show (16:9)</PresentationFormat>
  <Paragraphs>62</Paragraphs>
  <Slides>25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Itim</vt:lpstr>
      <vt:lpstr>Segoe Print</vt:lpstr>
      <vt:lpstr>Nature Illustration 16x9</vt:lpstr>
      <vt:lpstr>Welcome!</vt:lpstr>
      <vt:lpstr>Agenda for the morning</vt:lpstr>
      <vt:lpstr>Session 1 (9.45-10.35) / Session 2 (11.05-11.55)</vt:lpstr>
      <vt:lpstr>Housekeeping!</vt:lpstr>
      <vt:lpstr>Glasgow Life in the 20th Century</vt:lpstr>
      <vt:lpstr>c1933</vt:lpstr>
      <vt:lpstr>How about a bike ride?</vt:lpstr>
      <vt:lpstr>We Are Sailing 1966    We Are Hijacking 1969</vt:lpstr>
      <vt:lpstr>Another Great Escape 1970s</vt:lpstr>
      <vt:lpstr>Blow Football?  Anyone?</vt:lpstr>
      <vt:lpstr>Anything you can do…</vt:lpstr>
      <vt:lpstr>I can do better</vt:lpstr>
      <vt:lpstr>One channel, together or not at all</vt:lpstr>
      <vt:lpstr>Limitless options, for each individual</vt:lpstr>
      <vt:lpstr>One neighbour-hood, one  phone…one child, one phone</vt:lpstr>
      <vt:lpstr>Access to every possible truth and lie  Exposure to every possible human act</vt:lpstr>
      <vt:lpstr>Pressure to cultivate an ideal self that reflects unattainable &amp; deceitful standards  Vulnerable to unkind acts 24/7  Every action / every mistake potentially captured… forever</vt:lpstr>
      <vt:lpstr>What are we seeing?</vt:lpstr>
      <vt:lpstr>How can we help break these cycles of vulnerability?</vt:lpstr>
      <vt:lpstr>Session 1 (9.45-10.35) / Session 2 (11.05-11.55)</vt:lpstr>
      <vt:lpstr>Levern Mill School House</vt:lpstr>
      <vt:lpstr>West Partnership EPS Forum Glow Blog</vt:lpstr>
      <vt:lpstr>Thanks to…</vt:lpstr>
      <vt:lpstr>PowerPoint Presentation</vt:lpstr>
      <vt:lpstr>Thanks to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ONLINE NOTEBOOK</dc:title>
  <dc:creator>Lerpiniere, Jennifer</dc:creator>
  <cp:lastModifiedBy>Atherton, Chris</cp:lastModifiedBy>
  <cp:revision>107</cp:revision>
  <dcterms:modified xsi:type="dcterms:W3CDTF">2023-09-18T14:32:40Z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0x01010030C193ECB75D18478D1163A647AA119B</vt:lpwstr>
  </property>
</Properties>
</file>