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amp;ehk=KfmTlxPxSWHDrqkNGBO7qQ&amp;r=0&amp;pid=OfficeInsert" ContentType="image/jpeg"/>
  <Default Extension="jpg&amp;ehk=SvbdKE3zBpHsFhzejgLi" ContentType="image/jpeg"/>
  <Default Extension="jpg&amp;ehk=53ICGh21gOyRmBmmzSEgjA&amp;r=0&amp;pid=OfficeInsert" ContentType="image/jpeg"/>
  <Default Extension="jpg&amp;ehk=gzjENXL5uIzAxlJcoTHDQg&amp;r=0&amp;pid=OfficeInsert"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8" r:id="rId2"/>
    <p:sldId id="288" r:id="rId3"/>
    <p:sldId id="278" r:id="rId4"/>
    <p:sldId id="277" r:id="rId5"/>
    <p:sldId id="276" r:id="rId6"/>
    <p:sldId id="291" r:id="rId7"/>
    <p:sldId id="280" r:id="rId8"/>
    <p:sldId id="292" r:id="rId9"/>
    <p:sldId id="279" r:id="rId10"/>
    <p:sldId id="275" r:id="rId11"/>
    <p:sldId id="290" r:id="rId12"/>
    <p:sldId id="281" r:id="rId13"/>
    <p:sldId id="289" r:id="rId14"/>
    <p:sldId id="287" r:id="rId15"/>
    <p:sldId id="282" r:id="rId16"/>
    <p:sldId id="283" r:id="rId17"/>
    <p:sldId id="284" r:id="rId18"/>
    <p:sldId id="285" r:id="rId19"/>
    <p:sldId id="28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8" autoAdjust="0"/>
    <p:restoredTop sz="95294" autoAdjust="0"/>
  </p:normalViewPr>
  <p:slideViewPr>
    <p:cSldViewPr snapToGrid="0">
      <p:cViewPr varScale="1">
        <p:scale>
          <a:sx n="89" d="100"/>
          <a:sy n="89" d="100"/>
        </p:scale>
        <p:origin x="-132" y="-168"/>
      </p:cViewPr>
      <p:guideLst>
        <p:guide orient="horz" pos="2160"/>
        <p:guide pos="3840"/>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11/3/2017</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dirty="0"/>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11/3/2017</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dirty="0"/>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dirty="0"/>
          </a:p>
        </p:txBody>
      </p:sp>
    </p:spTree>
    <p:extLst>
      <p:ext uri="{BB962C8B-B14F-4D97-AF65-F5344CB8AC3E}">
        <p14:creationId xmlns:p14="http://schemas.microsoft.com/office/powerpoint/2010/main" val="3300829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dirty="0"/>
          </a:p>
        </p:txBody>
      </p:sp>
      <p:sp>
        <p:nvSpPr>
          <p:cNvPr id="4" name="Date Placeholder 3"/>
          <p:cNvSpPr>
            <a:spLocks noGrp="1"/>
          </p:cNvSpPr>
          <p:nvPr>
            <p:ph type="dt" sz="half" idx="10"/>
          </p:nvPr>
        </p:nvSpPr>
        <p:spPr/>
        <p:txBody>
          <a:bodyPr/>
          <a:lstStyle/>
          <a:p>
            <a:fld id="{C9B55A74-0919-413E-865C-E0E8D1722ED7}" type="datetime1">
              <a:rPr lang="en-US" smtClean="0"/>
              <a:pPr/>
              <a:t>11/3/2017</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dirty="0"/>
          </a:p>
        </p:txBody>
      </p:sp>
      <p:sp>
        <p:nvSpPr>
          <p:cNvPr id="4" name="Date Placeholder 3"/>
          <p:cNvSpPr>
            <a:spLocks noGrp="1"/>
          </p:cNvSpPr>
          <p:nvPr>
            <p:ph type="dt" sz="half" idx="10"/>
          </p:nvPr>
        </p:nvSpPr>
        <p:spPr/>
        <p:txBody>
          <a:bodyPr/>
          <a:lstStyle/>
          <a:p>
            <a:fld id="{25BFE46A-5893-4F80-829A-F37AF8AAC03B}" type="datetime1">
              <a:rPr lang="en-US" smtClean="0"/>
              <a:pPr/>
              <a:t>11/3/2017</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dirty="0"/>
          </a:p>
        </p:txBody>
      </p:sp>
      <p:sp>
        <p:nvSpPr>
          <p:cNvPr id="4" name="Date Placeholder 3"/>
          <p:cNvSpPr>
            <a:spLocks noGrp="1"/>
          </p:cNvSpPr>
          <p:nvPr>
            <p:ph type="dt" sz="half" idx="10"/>
          </p:nvPr>
        </p:nvSpPr>
        <p:spPr/>
        <p:txBody>
          <a:bodyPr/>
          <a:lstStyle/>
          <a:p>
            <a:fld id="{6DD1B487-36FD-4CED-B07A-1A81FC6540B1}" type="datetime1">
              <a:rPr lang="en-US" smtClean="0"/>
              <a:pPr/>
              <a:t>11/3/2017</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t>‹#›</a:t>
            </a:fld>
            <a:endParaRPr dirty="0"/>
          </a:p>
        </p:txBody>
      </p:sp>
      <p:sp>
        <p:nvSpPr>
          <p:cNvPr id="5" name="Date Placeholder 4"/>
          <p:cNvSpPr>
            <a:spLocks noGrp="1"/>
          </p:cNvSpPr>
          <p:nvPr>
            <p:ph type="dt" sz="half" idx="10"/>
          </p:nvPr>
        </p:nvSpPr>
        <p:spPr/>
        <p:txBody>
          <a:bodyPr/>
          <a:lstStyle/>
          <a:p>
            <a:fld id="{93A66BA0-BF77-43AC-894A-20AD8220B887}" type="datetime1">
              <a:rPr lang="en-US" smtClean="0"/>
              <a:pPr/>
              <a:t>11/3/2017</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t>‹#›</a:t>
            </a:fld>
            <a:endParaRPr dirty="0"/>
          </a:p>
        </p:txBody>
      </p:sp>
      <p:sp>
        <p:nvSpPr>
          <p:cNvPr id="7" name="Date Placeholder 6"/>
          <p:cNvSpPr>
            <a:spLocks noGrp="1"/>
          </p:cNvSpPr>
          <p:nvPr>
            <p:ph type="dt" sz="half" idx="10"/>
          </p:nvPr>
        </p:nvSpPr>
        <p:spPr/>
        <p:txBody>
          <a:bodyPr/>
          <a:lstStyle/>
          <a:p>
            <a:fld id="{94C81B4D-F060-418E-A958-B2BDC1A258F8}" type="datetime1">
              <a:rPr lang="en-US" smtClean="0"/>
              <a:pPr/>
              <a:t>11/3/2017</a:t>
            </a:fld>
            <a:endParaRPr lang="en-US" dirty="0"/>
          </a:p>
        </p:txBody>
      </p:sp>
      <p:sp>
        <p:nvSpPr>
          <p:cNvPr id="8" name="Footer Placeholder 7"/>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dirty="0"/>
          </a:p>
        </p:txBody>
      </p:sp>
      <p:sp>
        <p:nvSpPr>
          <p:cNvPr id="3" name="Date Placeholder 2"/>
          <p:cNvSpPr>
            <a:spLocks noGrp="1"/>
          </p:cNvSpPr>
          <p:nvPr>
            <p:ph type="dt" sz="half" idx="10"/>
          </p:nvPr>
        </p:nvSpPr>
        <p:spPr/>
        <p:txBody>
          <a:bodyPr/>
          <a:lstStyle/>
          <a:p>
            <a:fld id="{9386AC23-C97B-41FB-9B89-C7FE0FB631CA}" type="datetime1">
              <a:rPr lang="en-US" smtClean="0"/>
              <a:pPr/>
              <a:t>11/3/2017</a:t>
            </a:fld>
            <a:endParaRPr lang="en-US" dirty="0"/>
          </a:p>
        </p:txBody>
      </p:sp>
      <p:sp>
        <p:nvSpPr>
          <p:cNvPr id="4" name="Footer Placeholder 3"/>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dirty="0"/>
          </a:p>
        </p:txBody>
      </p:sp>
      <p:sp>
        <p:nvSpPr>
          <p:cNvPr id="2" name="Date Placeholder 1"/>
          <p:cNvSpPr>
            <a:spLocks noGrp="1"/>
          </p:cNvSpPr>
          <p:nvPr>
            <p:ph type="dt" sz="half" idx="10"/>
          </p:nvPr>
        </p:nvSpPr>
        <p:spPr/>
        <p:txBody>
          <a:bodyPr/>
          <a:lstStyle/>
          <a:p>
            <a:fld id="{C81B9673-AC7F-4F1F-84E4-F0E5EAAE106D}" type="datetime1">
              <a:rPr lang="en-US" smtClean="0"/>
              <a:pPr/>
              <a:t>11/3/2017</a:t>
            </a:fld>
            <a:endParaRPr lang="en-US" dirty="0"/>
          </a:p>
        </p:txBody>
      </p:sp>
      <p:sp>
        <p:nvSpPr>
          <p:cNvPr id="3" name="Footer Placeholder 2"/>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dirty="0"/>
          </a:p>
        </p:txBody>
      </p:sp>
      <p:sp>
        <p:nvSpPr>
          <p:cNvPr id="5" name="Date Placeholder 4"/>
          <p:cNvSpPr>
            <a:spLocks noGrp="1"/>
          </p:cNvSpPr>
          <p:nvPr>
            <p:ph type="dt" sz="half" idx="10"/>
          </p:nvPr>
        </p:nvSpPr>
        <p:spPr/>
        <p:txBody>
          <a:bodyPr/>
          <a:lstStyle/>
          <a:p>
            <a:fld id="{BA2A3310-D664-4933-9402-AB5DB0887727}" type="datetime1">
              <a:rPr lang="en-US" smtClean="0"/>
              <a:pPr/>
              <a:t>11/3/2017</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dirty="0"/>
          </a:p>
        </p:txBody>
      </p:sp>
      <p:sp>
        <p:nvSpPr>
          <p:cNvPr id="5" name="Date Placeholder 4"/>
          <p:cNvSpPr>
            <a:spLocks noGrp="1"/>
          </p:cNvSpPr>
          <p:nvPr>
            <p:ph type="dt" sz="half" idx="10"/>
          </p:nvPr>
        </p:nvSpPr>
        <p:spPr/>
        <p:txBody>
          <a:bodyPr/>
          <a:lstStyle/>
          <a:p>
            <a:fld id="{E1447A63-5E3D-469C-A0D1-119323F4F95E}" type="datetime1">
              <a:rPr lang="en-US" smtClean="0"/>
              <a:pPr/>
              <a:t>11/3/2017</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1E56E745-E731-42F7-BC46-83DD513FC98F}" type="datetime1">
              <a:rPr lang="en-US" smtClean="0"/>
              <a:pPr/>
              <a:t>11/3/2017</a:t>
            </a:fld>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dirty="0"/>
              <a:t>Add a footer</a:t>
            </a:r>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ifrc.org/en/what-we-do/disaster-management/about-disasters/what-is-a-disaster/" TargetMode="External"/><Relationship Id="rId2" Type="http://schemas.openxmlformats.org/officeDocument/2006/relationships/hyperlink" Target="https://l.facebook.com/l.php?u=https://www.timberwise.co.uk/2005/10/flooding-facts-and-figures/&amp;h=ATNRO2ECvF1CEB05fWaH5nIfhCxbeMLeB2RzMe6Sy0j9Qx0ZriFGLpRMtMWHuTLFOgP9YLEMVYss_3bI40AXSLqlKOFXfLDfCLnWMVanMqAXa_bUHBMtwBnIbcB9o0Q2cCWOVrw6aPAPa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mrscienceshow.com/2010/06/bring-us-your-burning-science-questions.html" TargetMode="External"/><Relationship Id="rId2" Type="http://schemas.openxmlformats.org/officeDocument/2006/relationships/image" Target="../media/image15.jpg&amp;ehk=KfmTlxPxSWHDrqkNGBO7qQ&amp;r=0&amp;pid=OfficeInsert"/><Relationship Id="rId1" Type="http://schemas.openxmlformats.org/officeDocument/2006/relationships/slideLayout" Target="../slideLayouts/slideLayout2.xml"/><Relationship Id="rId4" Type="http://schemas.openxmlformats.org/officeDocument/2006/relationships/hyperlink" Target="https://creativecommons.org/licenses/by-sa/2.5/"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ienceinvestigators.wikispaces.com/Climate+and+the+weather"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commons.wikimedia.org/wiki/File:FEMA_-_31828_-_Aerial_of_roadway_going_into_flood_water.jpg"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geograph.org.uk/photo/109554" TargetMode="External"/><Relationship Id="rId2" Type="http://schemas.openxmlformats.org/officeDocument/2006/relationships/image" Target="../media/image9.jpg&amp;ehk=gzjENXL5uIzAxlJcoTHDQg&amp;r=0&amp;pid=OfficeInsert"/><Relationship Id="rId1" Type="http://schemas.openxmlformats.org/officeDocument/2006/relationships/slideLayout" Target="../slideLayouts/slideLayout2.xml"/><Relationship Id="rId4" Type="http://schemas.openxmlformats.org/officeDocument/2006/relationships/hyperlink" Target="https://creativecommons.org/licenses/by-sa/2.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photoeverywhere.co.uk/east/japan/tokyo/slides/busy_shibuya.htm"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s://creativecommons.org/licenses/by/2.5/"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egaalcantara19.blogspot.com/2013/10/smiley-facebook-chat.html" TargetMode="External"/><Relationship Id="rId2" Type="http://schemas.openxmlformats.org/officeDocument/2006/relationships/image" Target="../media/image11.jpg&amp;ehk=53ICGh21gOyRmBmmzSEgjA&amp;r=0&amp;pid=OfficeInsert"/><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azharreflections.wordpress.com/category/coursera/" TargetMode="External"/><Relationship Id="rId2" Type="http://schemas.openxmlformats.org/officeDocument/2006/relationships/image" Target="../media/image12.jpg&amp;ehk=SvbdKE3zBpHsFhzejgLi"/><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777" y="2105306"/>
            <a:ext cx="4846320" cy="2387600"/>
          </a:xfrm>
        </p:spPr>
        <p:txBody>
          <a:bodyPr>
            <a:normAutofit/>
          </a:bodyPr>
          <a:lstStyle/>
          <a:p>
            <a:r>
              <a:rPr lang="en-US" sz="7200" dirty="0"/>
              <a:t>Floods</a:t>
            </a:r>
          </a:p>
        </p:txBody>
      </p:sp>
      <p:sp>
        <p:nvSpPr>
          <p:cNvPr id="3" name="Subtitle 2"/>
          <p:cNvSpPr>
            <a:spLocks noGrp="1"/>
          </p:cNvSpPr>
          <p:nvPr>
            <p:ph type="subTitle" idx="1"/>
          </p:nvPr>
        </p:nvSpPr>
        <p:spPr>
          <a:xfrm>
            <a:off x="1751777" y="4904816"/>
            <a:ext cx="4846320" cy="448056"/>
          </a:xfrm>
        </p:spPr>
        <p:txBody>
          <a:bodyPr>
            <a:noAutofit/>
          </a:bodyPr>
          <a:lstStyle/>
          <a:p>
            <a:r>
              <a:rPr lang="en-US" sz="1600" dirty="0"/>
              <a:t>Sustainable Development</a:t>
            </a:r>
          </a:p>
          <a:p>
            <a:r>
              <a:rPr lang="en-US" sz="1600" dirty="0"/>
              <a:t>Nicole Grant, Hollie Seaton, Kelsie Dunlop, Dionne Barrie and Rebecca Hamilton</a:t>
            </a:r>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F1306CF-5432-410F-BD86-8FBB7E23520F}"/>
              </a:ext>
            </a:extLst>
          </p:cNvPr>
          <p:cNvPicPr>
            <a:picLocks noChangeAspect="1"/>
          </p:cNvPicPr>
          <p:nvPr/>
        </p:nvPicPr>
        <p:blipFill>
          <a:blip r:embed="rId2"/>
          <a:stretch>
            <a:fillRect/>
          </a:stretch>
        </p:blipFill>
        <p:spPr>
          <a:xfrm>
            <a:off x="5328944" y="4743690"/>
            <a:ext cx="6596444" cy="1664352"/>
          </a:xfrm>
          <a:prstGeom prst="rect">
            <a:avLst/>
          </a:prstGeom>
        </p:spPr>
      </p:pic>
      <p:sp>
        <p:nvSpPr>
          <p:cNvPr id="2" name="Title 1"/>
          <p:cNvSpPr>
            <a:spLocks noGrp="1"/>
          </p:cNvSpPr>
          <p:nvPr>
            <p:ph type="title"/>
          </p:nvPr>
        </p:nvSpPr>
        <p:spPr>
          <a:xfrm>
            <a:off x="1410027" y="161077"/>
            <a:ext cx="9687338" cy="1183566"/>
          </a:xfrm>
        </p:spPr>
        <p:txBody>
          <a:bodyPr/>
          <a:lstStyle/>
          <a:p>
            <a:r>
              <a:rPr lang="en-US" dirty="0"/>
              <a:t>Curriculum for Excellence </a:t>
            </a:r>
            <a:r>
              <a:rPr lang="en-GB" dirty="0"/>
              <a:t>Experiences</a:t>
            </a:r>
            <a:r>
              <a:rPr lang="en-US" dirty="0"/>
              <a:t> and Outcomes</a:t>
            </a:r>
          </a:p>
        </p:txBody>
      </p:sp>
      <p:sp>
        <p:nvSpPr>
          <p:cNvPr id="3" name="Content Placeholder 2"/>
          <p:cNvSpPr>
            <a:spLocks noGrp="1"/>
          </p:cNvSpPr>
          <p:nvPr>
            <p:ph idx="1"/>
          </p:nvPr>
        </p:nvSpPr>
        <p:spPr/>
        <p:txBody>
          <a:bodyPr>
            <a:normAutofit/>
          </a:bodyPr>
          <a:lstStyle/>
          <a:p>
            <a:r>
              <a:rPr lang="en-GB" sz="2400" dirty="0"/>
              <a:t>I can describe the physical processes of a natural disaster and discuss its impact on people and the landscape. </a:t>
            </a:r>
            <a:r>
              <a:rPr lang="en-GB" sz="2400" dirty="0">
                <a:solidFill>
                  <a:srgbClr val="FF0000"/>
                </a:solidFill>
              </a:rPr>
              <a:t>SOC 2-07b</a:t>
            </a:r>
          </a:p>
          <a:p>
            <a:r>
              <a:rPr lang="en-GB" sz="2400" dirty="0"/>
              <a:t>I can explain how the physical environment influences the ways in which people use land by comparing my local area with a contrasting area.  </a:t>
            </a:r>
            <a:r>
              <a:rPr lang="en-GB" sz="2400" dirty="0">
                <a:solidFill>
                  <a:srgbClr val="FF0000"/>
                </a:solidFill>
              </a:rPr>
              <a:t>SOC 2-13a</a:t>
            </a:r>
            <a:endParaRPr lang="en-GB" u="sng" dirty="0"/>
          </a:p>
          <a:p>
            <a:r>
              <a:rPr lang="en-US" sz="2400" dirty="0"/>
              <a:t>Inspired by a range of stimuli and working on my own and or with others, I can express and communicate my ideas thoughts and feelings through musical activities. </a:t>
            </a:r>
            <a:r>
              <a:rPr lang="en-US" sz="2400" dirty="0">
                <a:solidFill>
                  <a:srgbClr val="FF0000"/>
                </a:solidFill>
              </a:rPr>
              <a:t>EXA 1-18a</a:t>
            </a:r>
          </a:p>
          <a:p>
            <a:endParaRPr lang="en-US" sz="2400" dirty="0">
              <a:solidFill>
                <a:srgbClr val="FF0000"/>
              </a:solidFill>
            </a:endParaRPr>
          </a:p>
        </p:txBody>
      </p:sp>
      <p:sp>
        <p:nvSpPr>
          <p:cNvPr id="4" name="Slide Number Placeholder 3"/>
          <p:cNvSpPr>
            <a:spLocks noGrp="1"/>
          </p:cNvSpPr>
          <p:nvPr>
            <p:ph type="sldNum" sz="quarter" idx="12"/>
          </p:nvPr>
        </p:nvSpPr>
        <p:spPr/>
        <p:txBody>
          <a:bodyPr/>
          <a:lstStyle/>
          <a:p>
            <a:fld id="{9CD8D479-8942-46E8-A226-A4E01F7A105C}" type="slidenum">
              <a:rPr lang="en-US" smtClean="0"/>
              <a:t>10</a:t>
            </a:fld>
            <a:endParaRPr lang="en-US" dirty="0"/>
          </a:p>
        </p:txBody>
      </p:sp>
      <p:sp>
        <p:nvSpPr>
          <p:cNvPr id="5" name="Date Placeholder 4"/>
          <p:cNvSpPr>
            <a:spLocks noGrp="1"/>
          </p:cNvSpPr>
          <p:nvPr>
            <p:ph type="dt" sz="half" idx="10"/>
          </p:nvPr>
        </p:nvSpPr>
        <p:spPr/>
        <p:txBody>
          <a:bodyPr/>
          <a:lstStyle/>
          <a:p>
            <a:fld id="{6DD1B487-36FD-4CED-B07A-1A81FC6540B1}" type="datetime1">
              <a:rPr lang="en-US" smtClean="0"/>
              <a:pPr/>
              <a:t>11/3/2017</a:t>
            </a:fld>
            <a:endParaRPr lang="en-US" dirty="0"/>
          </a:p>
        </p:txBody>
      </p:sp>
      <p:sp>
        <p:nvSpPr>
          <p:cNvPr id="6" name="Footer Placeholder 5"/>
          <p:cNvSpPr>
            <a:spLocks noGrp="1"/>
          </p:cNvSpPr>
          <p:nvPr>
            <p:ph type="ftr" sz="quarter" idx="11"/>
          </p:nvPr>
        </p:nvSpPr>
        <p:spPr/>
        <p:txBody>
          <a:bodyPr/>
          <a:lstStyle/>
          <a:p>
            <a:r>
              <a:rPr lang="en-US" dirty="0"/>
              <a:t>Add a footer</a:t>
            </a:r>
          </a:p>
        </p:txBody>
      </p:sp>
    </p:spTree>
    <p:extLst>
      <p:ext uri="{BB962C8B-B14F-4D97-AF65-F5344CB8AC3E}">
        <p14:creationId xmlns:p14="http://schemas.microsoft.com/office/powerpoint/2010/main" val="16276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D5F6FFF-C91E-461C-BC7B-86516D9EA46C}"/>
              </a:ext>
            </a:extLst>
          </p:cNvPr>
          <p:cNvSpPr>
            <a:spLocks noGrp="1"/>
          </p:cNvSpPr>
          <p:nvPr>
            <p:ph idx="1"/>
          </p:nvPr>
        </p:nvSpPr>
        <p:spPr>
          <a:xfrm>
            <a:off x="1251000" y="333549"/>
            <a:ext cx="9371948" cy="4620682"/>
          </a:xfrm>
        </p:spPr>
        <p:txBody>
          <a:bodyPr/>
          <a:lstStyle/>
          <a:p>
            <a:r>
              <a:rPr lang="en-GB" sz="2400" dirty="0"/>
              <a:t>I can display in a clear way using a suitable scale by choosing appropriately from an extended range of tables, charts, diagrams &amp; graphs. </a:t>
            </a:r>
            <a:r>
              <a:rPr lang="en-GB" sz="2400" dirty="0">
                <a:solidFill>
                  <a:srgbClr val="FF0000"/>
                </a:solidFill>
              </a:rPr>
              <a:t>MTH 2-21q</a:t>
            </a:r>
          </a:p>
          <a:p>
            <a:r>
              <a:rPr lang="en-GB" sz="2400" dirty="0"/>
              <a:t>I can extend and enhance my knowledge of digital technologies to collect, analyse ideas, relevant information and organise these in an appropriate way. </a:t>
            </a:r>
            <a:r>
              <a:rPr lang="en-GB" sz="2400" dirty="0">
                <a:solidFill>
                  <a:srgbClr val="FF0000"/>
                </a:solidFill>
              </a:rPr>
              <a:t>TCH 2-01a</a:t>
            </a:r>
          </a:p>
          <a:p>
            <a:r>
              <a:rPr lang="en-GB" sz="2400" dirty="0"/>
              <a:t>By considering the type of text I am creating, I can select ideas and relevant information, organise these in an appropriate way for my purpose and use suitable vocabulary for my audience. </a:t>
            </a:r>
            <a:r>
              <a:rPr lang="en-GB" sz="2400" dirty="0">
                <a:solidFill>
                  <a:srgbClr val="FF0000"/>
                </a:solidFill>
              </a:rPr>
              <a:t>LIT 2-26a </a:t>
            </a:r>
          </a:p>
          <a:p>
            <a:pPr marL="0" indent="0">
              <a:buNone/>
            </a:pPr>
            <a:endParaRPr lang="en-GB" sz="2400" dirty="0"/>
          </a:p>
          <a:p>
            <a:endParaRPr lang="en-GB" dirty="0"/>
          </a:p>
          <a:p>
            <a:endParaRPr lang="en-GB" dirty="0"/>
          </a:p>
        </p:txBody>
      </p:sp>
      <p:sp>
        <p:nvSpPr>
          <p:cNvPr id="4" name="Slide Number Placeholder 3">
            <a:extLst>
              <a:ext uri="{FF2B5EF4-FFF2-40B4-BE49-F238E27FC236}">
                <a16:creationId xmlns:a16="http://schemas.microsoft.com/office/drawing/2014/main" xmlns="" id="{7215B194-0EB2-46A8-92D4-0793208CC7C2}"/>
              </a:ext>
            </a:extLst>
          </p:cNvPr>
          <p:cNvSpPr>
            <a:spLocks noGrp="1"/>
          </p:cNvSpPr>
          <p:nvPr>
            <p:ph type="sldNum" sz="quarter" idx="12"/>
          </p:nvPr>
        </p:nvSpPr>
        <p:spPr/>
        <p:txBody>
          <a:bodyPr/>
          <a:lstStyle/>
          <a:p>
            <a:fld id="{9CD8D479-8942-46E8-A226-A4E01F7A105C}" type="slidenum">
              <a:rPr lang="en-GB" smtClean="0"/>
              <a:t>11</a:t>
            </a:fld>
            <a:endParaRPr lang="en-GB" dirty="0"/>
          </a:p>
        </p:txBody>
      </p:sp>
      <p:sp>
        <p:nvSpPr>
          <p:cNvPr id="5" name="Date Placeholder 4">
            <a:extLst>
              <a:ext uri="{FF2B5EF4-FFF2-40B4-BE49-F238E27FC236}">
                <a16:creationId xmlns:a16="http://schemas.microsoft.com/office/drawing/2014/main" xmlns="" id="{8DEED9EB-F4C8-4508-AD85-F1B4A4780FCE}"/>
              </a:ext>
            </a:extLst>
          </p:cNvPr>
          <p:cNvSpPr>
            <a:spLocks noGrp="1"/>
          </p:cNvSpPr>
          <p:nvPr>
            <p:ph type="dt" sz="half" idx="10"/>
          </p:nvPr>
        </p:nvSpPr>
        <p:spPr/>
        <p:txBody>
          <a:bodyPr/>
          <a:lstStyle/>
          <a:p>
            <a:fld id="{6DD1B487-36FD-4CED-B07A-1A81FC6540B1}" type="datetime1">
              <a:rPr lang="en-US" smtClean="0"/>
              <a:pPr/>
              <a:t>11/3/2017</a:t>
            </a:fld>
            <a:endParaRPr lang="en-US" dirty="0"/>
          </a:p>
        </p:txBody>
      </p:sp>
      <p:sp>
        <p:nvSpPr>
          <p:cNvPr id="6" name="Footer Placeholder 5">
            <a:extLst>
              <a:ext uri="{FF2B5EF4-FFF2-40B4-BE49-F238E27FC236}">
                <a16:creationId xmlns:a16="http://schemas.microsoft.com/office/drawing/2014/main" xmlns="" id="{E3BFDD77-1F97-42A3-A4B2-57DA6C7E993E}"/>
              </a:ext>
            </a:extLst>
          </p:cNvPr>
          <p:cNvSpPr>
            <a:spLocks noGrp="1"/>
          </p:cNvSpPr>
          <p:nvPr>
            <p:ph type="ftr" sz="quarter" idx="11"/>
          </p:nvPr>
        </p:nvSpPr>
        <p:spPr/>
        <p:txBody>
          <a:bodyPr/>
          <a:lstStyle/>
          <a:p>
            <a:r>
              <a:rPr lang="en-US"/>
              <a:t>Add a footer</a:t>
            </a:r>
            <a:endParaRPr lang="en-US" dirty="0"/>
          </a:p>
        </p:txBody>
      </p:sp>
      <p:pic>
        <p:nvPicPr>
          <p:cNvPr id="7" name="Picture 6">
            <a:extLst>
              <a:ext uri="{FF2B5EF4-FFF2-40B4-BE49-F238E27FC236}">
                <a16:creationId xmlns:a16="http://schemas.microsoft.com/office/drawing/2014/main" xmlns="" id="{AB34C30F-7B89-4921-AA86-1B43A99EAC85}"/>
              </a:ext>
            </a:extLst>
          </p:cNvPr>
          <p:cNvPicPr>
            <a:picLocks noChangeAspect="1"/>
          </p:cNvPicPr>
          <p:nvPr/>
        </p:nvPicPr>
        <p:blipFill>
          <a:blip r:embed="rId2"/>
          <a:stretch>
            <a:fillRect/>
          </a:stretch>
        </p:blipFill>
        <p:spPr>
          <a:xfrm>
            <a:off x="5328944" y="4743690"/>
            <a:ext cx="6596444" cy="1664352"/>
          </a:xfrm>
          <a:prstGeom prst="rect">
            <a:avLst/>
          </a:prstGeom>
        </p:spPr>
      </p:pic>
    </p:spTree>
    <p:extLst>
      <p:ext uri="{BB962C8B-B14F-4D97-AF65-F5344CB8AC3E}">
        <p14:creationId xmlns:p14="http://schemas.microsoft.com/office/powerpoint/2010/main" val="421056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54CFC9-0DA4-42AE-86E4-464C1BB7A879}"/>
              </a:ext>
            </a:extLst>
          </p:cNvPr>
          <p:cNvSpPr>
            <a:spLocks noGrp="1"/>
          </p:cNvSpPr>
          <p:nvPr>
            <p:ph type="title"/>
          </p:nvPr>
        </p:nvSpPr>
        <p:spPr/>
        <p:txBody>
          <a:bodyPr/>
          <a:lstStyle/>
          <a:p>
            <a:r>
              <a:rPr lang="en-GB" dirty="0"/>
              <a:t>Science</a:t>
            </a:r>
          </a:p>
        </p:txBody>
      </p:sp>
      <p:sp>
        <p:nvSpPr>
          <p:cNvPr id="3" name="Content Placeholder 2">
            <a:extLst>
              <a:ext uri="{FF2B5EF4-FFF2-40B4-BE49-F238E27FC236}">
                <a16:creationId xmlns:a16="http://schemas.microsoft.com/office/drawing/2014/main" xmlns="" id="{5153FFF9-8140-43D0-A5BC-12A7A3673144}"/>
              </a:ext>
            </a:extLst>
          </p:cNvPr>
          <p:cNvSpPr>
            <a:spLocks noGrp="1"/>
          </p:cNvSpPr>
          <p:nvPr>
            <p:ph idx="1"/>
          </p:nvPr>
        </p:nvSpPr>
        <p:spPr/>
        <p:txBody>
          <a:bodyPr>
            <a:normAutofit fontScale="85000" lnSpcReduction="20000"/>
          </a:bodyPr>
          <a:lstStyle/>
          <a:p>
            <a:r>
              <a:rPr lang="en-GB" sz="3600" b="1" u="sng" dirty="0"/>
              <a:t>Waterproof/ Non waterproof </a:t>
            </a:r>
            <a:endParaRPr lang="en-GB" sz="3600" b="1" u="sng" dirty="0"/>
          </a:p>
          <a:p>
            <a:r>
              <a:rPr lang="en-GB" sz="2300" dirty="0" smtClean="0"/>
              <a:t>(Based on level 1)</a:t>
            </a:r>
            <a:endParaRPr lang="en-GB" sz="2300" dirty="0"/>
          </a:p>
          <a:p>
            <a:pPr>
              <a:buFontTx/>
              <a:buChar char="-"/>
            </a:pPr>
            <a:r>
              <a:rPr lang="en-GB" dirty="0"/>
              <a:t>Each child is given a worksheet and some materials and must test  whether each item is waterproof or non-waterproof. This could lead onto discussion with younger children around what people might lose in a flood and how that would make them feel. </a:t>
            </a:r>
          </a:p>
          <a:p>
            <a:pPr marL="0" indent="0">
              <a:buNone/>
            </a:pPr>
            <a:endParaRPr lang="en-GB" dirty="0"/>
          </a:p>
          <a:p>
            <a:pPr>
              <a:buFontTx/>
              <a:buChar char="-"/>
            </a:pPr>
            <a:r>
              <a:rPr lang="en-GB" dirty="0"/>
              <a:t>Materials: - Sponge </a:t>
            </a:r>
          </a:p>
          <a:p>
            <a:pPr marL="0" indent="0">
              <a:buNone/>
            </a:pPr>
            <a:r>
              <a:rPr lang="en-GB" dirty="0"/>
              <a:t>                      - Waterproof Jacket</a:t>
            </a:r>
          </a:p>
          <a:p>
            <a:pPr marL="0" indent="0">
              <a:buNone/>
            </a:pPr>
            <a:r>
              <a:rPr lang="en-GB" dirty="0"/>
              <a:t>                      - Cardboard Box</a:t>
            </a:r>
          </a:p>
          <a:p>
            <a:pPr marL="0" indent="0">
              <a:buNone/>
            </a:pPr>
            <a:r>
              <a:rPr lang="en-GB" dirty="0"/>
              <a:t>                      - Gloves</a:t>
            </a:r>
          </a:p>
          <a:p>
            <a:pPr marL="0" indent="0">
              <a:buNone/>
            </a:pPr>
            <a:r>
              <a:rPr lang="en-GB" dirty="0"/>
              <a:t>                      - Basin</a:t>
            </a:r>
          </a:p>
          <a:p>
            <a:pPr marL="0" indent="0">
              <a:buNone/>
            </a:pPr>
            <a:r>
              <a:rPr lang="en-GB" dirty="0"/>
              <a:t>                      - Kitchen Roll</a:t>
            </a:r>
          </a:p>
          <a:p>
            <a:pPr marL="0" indent="0">
              <a:buNone/>
            </a:pPr>
            <a:r>
              <a:rPr lang="en-GB" dirty="0"/>
              <a:t>                      - Sheet</a:t>
            </a:r>
          </a:p>
          <a:p>
            <a:pPr marL="0" indent="0">
              <a:buNone/>
            </a:pPr>
            <a:r>
              <a:rPr lang="en-GB" dirty="0"/>
              <a:t>                      - shoe</a:t>
            </a:r>
          </a:p>
        </p:txBody>
      </p:sp>
      <p:sp>
        <p:nvSpPr>
          <p:cNvPr id="4" name="Slide Number Placeholder 3">
            <a:extLst>
              <a:ext uri="{FF2B5EF4-FFF2-40B4-BE49-F238E27FC236}">
                <a16:creationId xmlns:a16="http://schemas.microsoft.com/office/drawing/2014/main" xmlns="" id="{DC5306A2-AA5F-4AE6-9AF3-092A7E27A230}"/>
              </a:ext>
            </a:extLst>
          </p:cNvPr>
          <p:cNvSpPr>
            <a:spLocks noGrp="1"/>
          </p:cNvSpPr>
          <p:nvPr>
            <p:ph type="sldNum" sz="quarter" idx="12"/>
          </p:nvPr>
        </p:nvSpPr>
        <p:spPr/>
        <p:txBody>
          <a:bodyPr/>
          <a:lstStyle/>
          <a:p>
            <a:fld id="{9CD8D479-8942-46E8-A226-A4E01F7A105C}" type="slidenum">
              <a:rPr lang="en-GB" smtClean="0"/>
              <a:t>12</a:t>
            </a:fld>
            <a:endParaRPr lang="en-GB" dirty="0"/>
          </a:p>
        </p:txBody>
      </p:sp>
      <p:sp>
        <p:nvSpPr>
          <p:cNvPr id="5" name="Date Placeholder 4">
            <a:extLst>
              <a:ext uri="{FF2B5EF4-FFF2-40B4-BE49-F238E27FC236}">
                <a16:creationId xmlns:a16="http://schemas.microsoft.com/office/drawing/2014/main" xmlns="" id="{43EFE246-6B51-46AC-96BD-E5CF7F40F63B}"/>
              </a:ext>
            </a:extLst>
          </p:cNvPr>
          <p:cNvSpPr>
            <a:spLocks noGrp="1"/>
          </p:cNvSpPr>
          <p:nvPr>
            <p:ph type="dt" sz="half" idx="10"/>
          </p:nvPr>
        </p:nvSpPr>
        <p:spPr/>
        <p:txBody>
          <a:bodyPr/>
          <a:lstStyle/>
          <a:p>
            <a:fld id="{6DD1B487-36FD-4CED-B07A-1A81FC6540B1}" type="datetime1">
              <a:rPr lang="en-US" smtClean="0"/>
              <a:pPr/>
              <a:t>11/3/2017</a:t>
            </a:fld>
            <a:endParaRPr lang="en-US" dirty="0"/>
          </a:p>
        </p:txBody>
      </p:sp>
      <p:sp>
        <p:nvSpPr>
          <p:cNvPr id="6" name="Footer Placeholder 5">
            <a:extLst>
              <a:ext uri="{FF2B5EF4-FFF2-40B4-BE49-F238E27FC236}">
                <a16:creationId xmlns:a16="http://schemas.microsoft.com/office/drawing/2014/main" xmlns="" id="{710D6F29-E0A7-4060-8C8A-3F076E830F5E}"/>
              </a:ext>
            </a:extLst>
          </p:cNvPr>
          <p:cNvSpPr>
            <a:spLocks noGrp="1"/>
          </p:cNvSpPr>
          <p:nvPr>
            <p:ph type="ftr" sz="quarter" idx="11"/>
          </p:nvPr>
        </p:nvSpPr>
        <p:spPr/>
        <p:txBody>
          <a:bodyPr/>
          <a:lstStyle/>
          <a:p>
            <a:r>
              <a:rPr lang="en-US"/>
              <a:t>Add a footer</a:t>
            </a:r>
            <a:endParaRPr lang="en-US" dirty="0"/>
          </a:p>
        </p:txBody>
      </p:sp>
      <p:pic>
        <p:nvPicPr>
          <p:cNvPr id="7" name="Picture 6">
            <a:extLst>
              <a:ext uri="{FF2B5EF4-FFF2-40B4-BE49-F238E27FC236}">
                <a16:creationId xmlns:a16="http://schemas.microsoft.com/office/drawing/2014/main" xmlns="" id="{F5C57571-6B02-4DD7-8283-0D3E1F9DF66A}"/>
              </a:ext>
            </a:extLst>
          </p:cNvPr>
          <p:cNvPicPr>
            <a:picLocks noChangeAspect="1"/>
          </p:cNvPicPr>
          <p:nvPr/>
        </p:nvPicPr>
        <p:blipFill>
          <a:blip r:embed="rId2"/>
          <a:stretch>
            <a:fillRect/>
          </a:stretch>
        </p:blipFill>
        <p:spPr>
          <a:xfrm>
            <a:off x="5820716" y="3012894"/>
            <a:ext cx="2557810" cy="3616506"/>
          </a:xfrm>
          <a:prstGeom prst="rect">
            <a:avLst/>
          </a:prstGeom>
        </p:spPr>
      </p:pic>
    </p:spTree>
    <p:extLst>
      <p:ext uri="{BB962C8B-B14F-4D97-AF65-F5344CB8AC3E}">
        <p14:creationId xmlns:p14="http://schemas.microsoft.com/office/powerpoint/2010/main" val="140601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D48853-3C1C-427F-A316-7DE26B68BDDC}"/>
              </a:ext>
            </a:extLst>
          </p:cNvPr>
          <p:cNvSpPr>
            <a:spLocks noGrp="1"/>
          </p:cNvSpPr>
          <p:nvPr>
            <p:ph type="title"/>
          </p:nvPr>
        </p:nvSpPr>
        <p:spPr/>
        <p:txBody>
          <a:bodyPr/>
          <a:lstStyle/>
          <a:p>
            <a:r>
              <a:rPr lang="en-GB" dirty="0"/>
              <a:t>Science Continued</a:t>
            </a:r>
          </a:p>
        </p:txBody>
      </p:sp>
      <p:sp>
        <p:nvSpPr>
          <p:cNvPr id="3" name="Content Placeholder 2">
            <a:extLst>
              <a:ext uri="{FF2B5EF4-FFF2-40B4-BE49-F238E27FC236}">
                <a16:creationId xmlns:a16="http://schemas.microsoft.com/office/drawing/2014/main" xmlns="" id="{97AAF10C-C6E8-4403-92A7-8F6DB4962221}"/>
              </a:ext>
            </a:extLst>
          </p:cNvPr>
          <p:cNvSpPr>
            <a:spLocks noGrp="1"/>
          </p:cNvSpPr>
          <p:nvPr>
            <p:ph idx="1"/>
          </p:nvPr>
        </p:nvSpPr>
        <p:spPr/>
        <p:txBody>
          <a:bodyPr>
            <a:normAutofit fontScale="92500"/>
          </a:bodyPr>
          <a:lstStyle/>
          <a:p>
            <a:r>
              <a:rPr lang="en-GB" dirty="0"/>
              <a:t>(Based on level 2)</a:t>
            </a:r>
          </a:p>
          <a:p>
            <a:pPr>
              <a:buFontTx/>
              <a:buChar char="-"/>
            </a:pPr>
            <a:r>
              <a:rPr lang="en-GB" dirty="0"/>
              <a:t>Children are split into small groups and given a basin, some play </a:t>
            </a:r>
            <a:r>
              <a:rPr lang="en-GB" dirty="0" err="1"/>
              <a:t>doh</a:t>
            </a:r>
            <a:r>
              <a:rPr lang="en-GB" dirty="0"/>
              <a:t> and paper. The children must make a house out of the paper and place it in the middle of the basin. They then must fill the basin with some water to see the effects of a flood on houses. Children are then asked to build flood barriers using the play </a:t>
            </a:r>
            <a:r>
              <a:rPr lang="en-GB" dirty="0" err="1"/>
              <a:t>doh</a:t>
            </a:r>
            <a:r>
              <a:rPr lang="en-GB" dirty="0"/>
              <a:t> around their house and try filling the basin with water again.  </a:t>
            </a:r>
          </a:p>
          <a:p>
            <a:pPr>
              <a:buFontTx/>
              <a:buChar char="-"/>
            </a:pPr>
            <a:r>
              <a:rPr lang="en-GB" dirty="0"/>
              <a:t>Materials: - Basin</a:t>
            </a:r>
          </a:p>
          <a:p>
            <a:pPr marL="0" indent="0">
              <a:buNone/>
            </a:pPr>
            <a:r>
              <a:rPr lang="en-GB" dirty="0"/>
              <a:t>                      - Play </a:t>
            </a:r>
            <a:r>
              <a:rPr lang="en-GB" dirty="0" err="1"/>
              <a:t>doh</a:t>
            </a:r>
            <a:endParaRPr lang="en-GB" dirty="0"/>
          </a:p>
          <a:p>
            <a:pPr marL="0" indent="0">
              <a:buNone/>
            </a:pPr>
            <a:r>
              <a:rPr lang="en-GB" dirty="0"/>
              <a:t>                      - Sink</a:t>
            </a:r>
          </a:p>
          <a:p>
            <a:pPr marL="0" indent="0">
              <a:buNone/>
            </a:pPr>
            <a:r>
              <a:rPr lang="en-GB" dirty="0"/>
              <a:t>                      - Jug</a:t>
            </a:r>
          </a:p>
          <a:p>
            <a:pPr marL="0" indent="0">
              <a:buNone/>
            </a:pPr>
            <a:r>
              <a:rPr lang="en-GB" dirty="0"/>
              <a:t>                      - A4 Paper</a:t>
            </a:r>
          </a:p>
          <a:p>
            <a:pPr marL="0" indent="0">
              <a:buNone/>
            </a:pPr>
            <a:r>
              <a:rPr lang="en-GB" sz="2000" dirty="0"/>
              <a:t>I can describe the physical processes of a natural disaster and discuss its impact on people and the landscape. </a:t>
            </a:r>
            <a:r>
              <a:rPr lang="en-GB" sz="2000" dirty="0">
                <a:solidFill>
                  <a:srgbClr val="FF0000"/>
                </a:solidFill>
              </a:rPr>
              <a:t>SOC 2-07b</a:t>
            </a:r>
          </a:p>
          <a:p>
            <a:pPr marL="0" indent="0">
              <a:buNone/>
            </a:pPr>
            <a:endParaRPr lang="en-GB" dirty="0"/>
          </a:p>
          <a:p>
            <a:pPr marL="0" indent="0">
              <a:buNone/>
            </a:pPr>
            <a:endParaRPr lang="en-GB" dirty="0"/>
          </a:p>
          <a:p>
            <a:endParaRPr lang="en-GB" dirty="0"/>
          </a:p>
        </p:txBody>
      </p:sp>
      <p:sp>
        <p:nvSpPr>
          <p:cNvPr id="4" name="Slide Number Placeholder 3">
            <a:extLst>
              <a:ext uri="{FF2B5EF4-FFF2-40B4-BE49-F238E27FC236}">
                <a16:creationId xmlns:a16="http://schemas.microsoft.com/office/drawing/2014/main" xmlns="" id="{8C7D6E45-CEAF-41C5-9303-5B71BE5CEAEE}"/>
              </a:ext>
            </a:extLst>
          </p:cNvPr>
          <p:cNvSpPr>
            <a:spLocks noGrp="1"/>
          </p:cNvSpPr>
          <p:nvPr>
            <p:ph type="sldNum" sz="quarter" idx="12"/>
          </p:nvPr>
        </p:nvSpPr>
        <p:spPr/>
        <p:txBody>
          <a:bodyPr/>
          <a:lstStyle/>
          <a:p>
            <a:fld id="{9CD8D479-8942-46E8-A226-A4E01F7A105C}" type="slidenum">
              <a:rPr lang="en-GB" smtClean="0"/>
              <a:t>13</a:t>
            </a:fld>
            <a:endParaRPr lang="en-GB" dirty="0"/>
          </a:p>
        </p:txBody>
      </p:sp>
      <p:sp>
        <p:nvSpPr>
          <p:cNvPr id="5" name="Date Placeholder 4">
            <a:extLst>
              <a:ext uri="{FF2B5EF4-FFF2-40B4-BE49-F238E27FC236}">
                <a16:creationId xmlns:a16="http://schemas.microsoft.com/office/drawing/2014/main" xmlns="" id="{385C8941-C6B3-44CA-B09C-925E3B8A5C91}"/>
              </a:ext>
            </a:extLst>
          </p:cNvPr>
          <p:cNvSpPr>
            <a:spLocks noGrp="1"/>
          </p:cNvSpPr>
          <p:nvPr>
            <p:ph type="dt" sz="half" idx="10"/>
          </p:nvPr>
        </p:nvSpPr>
        <p:spPr/>
        <p:txBody>
          <a:bodyPr/>
          <a:lstStyle/>
          <a:p>
            <a:fld id="{6DD1B487-36FD-4CED-B07A-1A81FC6540B1}" type="datetime1">
              <a:rPr lang="en-US" smtClean="0"/>
              <a:pPr/>
              <a:t>11/3/2017</a:t>
            </a:fld>
            <a:endParaRPr lang="en-US" dirty="0"/>
          </a:p>
        </p:txBody>
      </p:sp>
      <p:sp>
        <p:nvSpPr>
          <p:cNvPr id="6" name="Footer Placeholder 5">
            <a:extLst>
              <a:ext uri="{FF2B5EF4-FFF2-40B4-BE49-F238E27FC236}">
                <a16:creationId xmlns:a16="http://schemas.microsoft.com/office/drawing/2014/main" xmlns="" id="{5A62E491-E12D-49F2-84DA-5705EAF36827}"/>
              </a:ext>
            </a:extLst>
          </p:cNvPr>
          <p:cNvSpPr>
            <a:spLocks noGrp="1"/>
          </p:cNvSpPr>
          <p:nvPr>
            <p:ph type="ftr" sz="quarter" idx="11"/>
          </p:nvPr>
        </p:nvSpPr>
        <p:spPr/>
        <p:txBody>
          <a:bodyPr/>
          <a:lstStyle/>
          <a:p>
            <a:r>
              <a:rPr lang="en-US" dirty="0"/>
              <a:t>Add a footer</a:t>
            </a:r>
          </a:p>
        </p:txBody>
      </p:sp>
    </p:spTree>
    <p:extLst>
      <p:ext uri="{BB962C8B-B14F-4D97-AF65-F5344CB8AC3E}">
        <p14:creationId xmlns:p14="http://schemas.microsoft.com/office/powerpoint/2010/main" val="425220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E979FF-B2A4-46EF-9048-23F742CD6708}"/>
              </a:ext>
            </a:extLst>
          </p:cNvPr>
          <p:cNvSpPr>
            <a:spLocks noGrp="1"/>
          </p:cNvSpPr>
          <p:nvPr>
            <p:ph type="title"/>
          </p:nvPr>
        </p:nvSpPr>
        <p:spPr/>
        <p:txBody>
          <a:bodyPr/>
          <a:lstStyle/>
          <a:p>
            <a:r>
              <a:rPr lang="en-GB" dirty="0"/>
              <a:t>Technology</a:t>
            </a:r>
          </a:p>
        </p:txBody>
      </p:sp>
      <p:sp>
        <p:nvSpPr>
          <p:cNvPr id="3" name="Content Placeholder 2">
            <a:extLst>
              <a:ext uri="{FF2B5EF4-FFF2-40B4-BE49-F238E27FC236}">
                <a16:creationId xmlns:a16="http://schemas.microsoft.com/office/drawing/2014/main" xmlns="" id="{C2EF1DEB-DC15-4A7F-B62A-79E1B24BC8D5}"/>
              </a:ext>
            </a:extLst>
          </p:cNvPr>
          <p:cNvSpPr>
            <a:spLocks noGrp="1"/>
          </p:cNvSpPr>
          <p:nvPr>
            <p:ph idx="1"/>
          </p:nvPr>
        </p:nvSpPr>
        <p:spPr/>
        <p:txBody>
          <a:bodyPr/>
          <a:lstStyle/>
          <a:p>
            <a:r>
              <a:rPr lang="en-GB" dirty="0"/>
              <a:t>(Based on level 2)</a:t>
            </a:r>
          </a:p>
          <a:p>
            <a:r>
              <a:rPr lang="en-GB" dirty="0"/>
              <a:t>Research task</a:t>
            </a:r>
          </a:p>
          <a:p>
            <a:r>
              <a:rPr lang="en-GB" dirty="0"/>
              <a:t>Split the children into groups and give them a specific country such as India or the UK. Get them to research floods and all the information behind them in that country and then get them to present this back to the class.</a:t>
            </a:r>
          </a:p>
          <a:p>
            <a:endParaRPr lang="en-GB" dirty="0"/>
          </a:p>
          <a:p>
            <a:r>
              <a:rPr lang="en-GB" dirty="0"/>
              <a:t>I can extend and enhance my knowledge of digital technologies to collect, analyse ideas, relevant information and organise these in an appropriate way. </a:t>
            </a:r>
            <a:r>
              <a:rPr lang="en-GB" dirty="0">
                <a:solidFill>
                  <a:srgbClr val="FF0000"/>
                </a:solidFill>
              </a:rPr>
              <a:t>TCH 2-01a</a:t>
            </a:r>
          </a:p>
          <a:p>
            <a:pPr marL="0" indent="0">
              <a:buNone/>
            </a:pPr>
            <a:endParaRPr lang="en-GB" dirty="0"/>
          </a:p>
        </p:txBody>
      </p:sp>
      <p:sp>
        <p:nvSpPr>
          <p:cNvPr id="4" name="Slide Number Placeholder 3">
            <a:extLst>
              <a:ext uri="{FF2B5EF4-FFF2-40B4-BE49-F238E27FC236}">
                <a16:creationId xmlns:a16="http://schemas.microsoft.com/office/drawing/2014/main" xmlns="" id="{A8DB7104-B5CB-4472-AE7E-8FEA8BF0357D}"/>
              </a:ext>
            </a:extLst>
          </p:cNvPr>
          <p:cNvSpPr>
            <a:spLocks noGrp="1"/>
          </p:cNvSpPr>
          <p:nvPr>
            <p:ph type="sldNum" sz="quarter" idx="12"/>
          </p:nvPr>
        </p:nvSpPr>
        <p:spPr/>
        <p:txBody>
          <a:bodyPr/>
          <a:lstStyle/>
          <a:p>
            <a:fld id="{9CD8D479-8942-46E8-A226-A4E01F7A105C}" type="slidenum">
              <a:rPr lang="en-GB" smtClean="0"/>
              <a:t>14</a:t>
            </a:fld>
            <a:endParaRPr lang="en-GB" dirty="0"/>
          </a:p>
        </p:txBody>
      </p:sp>
      <p:sp>
        <p:nvSpPr>
          <p:cNvPr id="5" name="Date Placeholder 4">
            <a:extLst>
              <a:ext uri="{FF2B5EF4-FFF2-40B4-BE49-F238E27FC236}">
                <a16:creationId xmlns:a16="http://schemas.microsoft.com/office/drawing/2014/main" xmlns="" id="{8DFBE119-00E3-42A1-93E2-4E3FD7CDCD73}"/>
              </a:ext>
            </a:extLst>
          </p:cNvPr>
          <p:cNvSpPr>
            <a:spLocks noGrp="1"/>
          </p:cNvSpPr>
          <p:nvPr>
            <p:ph type="dt" sz="half" idx="10"/>
          </p:nvPr>
        </p:nvSpPr>
        <p:spPr/>
        <p:txBody>
          <a:bodyPr/>
          <a:lstStyle/>
          <a:p>
            <a:fld id="{6DD1B487-36FD-4CED-B07A-1A81FC6540B1}" type="datetime1">
              <a:rPr lang="en-US" smtClean="0"/>
              <a:pPr/>
              <a:t>11/3/2017</a:t>
            </a:fld>
            <a:endParaRPr lang="en-US" dirty="0"/>
          </a:p>
        </p:txBody>
      </p:sp>
      <p:sp>
        <p:nvSpPr>
          <p:cNvPr id="6" name="Footer Placeholder 5">
            <a:extLst>
              <a:ext uri="{FF2B5EF4-FFF2-40B4-BE49-F238E27FC236}">
                <a16:creationId xmlns:a16="http://schemas.microsoft.com/office/drawing/2014/main" xmlns="" id="{2E25F804-AA23-48C5-BAA1-5C68C4BD78DC}"/>
              </a:ext>
            </a:extLst>
          </p:cNvPr>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327572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026C84-801D-459C-ACC7-49871BBA4446}"/>
              </a:ext>
            </a:extLst>
          </p:cNvPr>
          <p:cNvSpPr>
            <a:spLocks noGrp="1"/>
          </p:cNvSpPr>
          <p:nvPr>
            <p:ph type="title"/>
          </p:nvPr>
        </p:nvSpPr>
        <p:spPr/>
        <p:txBody>
          <a:bodyPr/>
          <a:lstStyle/>
          <a:p>
            <a:r>
              <a:rPr lang="en-GB" dirty="0"/>
              <a:t>Mathematics</a:t>
            </a:r>
          </a:p>
        </p:txBody>
      </p:sp>
      <p:sp>
        <p:nvSpPr>
          <p:cNvPr id="3" name="Content Placeholder 2">
            <a:extLst>
              <a:ext uri="{FF2B5EF4-FFF2-40B4-BE49-F238E27FC236}">
                <a16:creationId xmlns:a16="http://schemas.microsoft.com/office/drawing/2014/main" xmlns="" id="{AF77AA44-4293-4236-8F7B-979FE1082143}"/>
              </a:ext>
            </a:extLst>
          </p:cNvPr>
          <p:cNvSpPr>
            <a:spLocks noGrp="1"/>
          </p:cNvSpPr>
          <p:nvPr>
            <p:ph idx="1"/>
          </p:nvPr>
        </p:nvSpPr>
        <p:spPr/>
        <p:txBody>
          <a:bodyPr/>
          <a:lstStyle/>
          <a:p>
            <a:r>
              <a:rPr lang="en-GB" dirty="0"/>
              <a:t>(Based on level 2)</a:t>
            </a:r>
          </a:p>
          <a:p>
            <a:r>
              <a:rPr lang="en-GB" dirty="0"/>
              <a:t>Following up from technology lesson, look at the figures from different countries and compare the numbers. </a:t>
            </a:r>
          </a:p>
          <a:p>
            <a:pPr lvl="0"/>
            <a:r>
              <a:rPr lang="en-GB" dirty="0"/>
              <a:t>Probability from looking at statistics, for example, what is the likelihood of Britain having a flood within the next year?</a:t>
            </a:r>
          </a:p>
          <a:p>
            <a:pPr lvl="0"/>
            <a:r>
              <a:rPr lang="en-GB" dirty="0"/>
              <a:t>Creating tables of information and putting into different graphs</a:t>
            </a:r>
          </a:p>
          <a:p>
            <a:endParaRPr lang="en-GB" dirty="0" smtClean="0"/>
          </a:p>
          <a:p>
            <a:r>
              <a:rPr lang="en-GB" dirty="0" smtClean="0"/>
              <a:t>I </a:t>
            </a:r>
            <a:r>
              <a:rPr lang="en-GB" dirty="0"/>
              <a:t>can display in a clear way using a suitable scale by choosing appropriately from an extended range of tables, charts, diagrams &amp; graphs. </a:t>
            </a:r>
            <a:r>
              <a:rPr lang="en-GB" dirty="0">
                <a:solidFill>
                  <a:srgbClr val="FF0000"/>
                </a:solidFill>
              </a:rPr>
              <a:t>MTH 2-21q</a:t>
            </a:r>
            <a:endParaRPr lang="en-GB" dirty="0"/>
          </a:p>
        </p:txBody>
      </p:sp>
      <p:sp>
        <p:nvSpPr>
          <p:cNvPr id="4" name="Slide Number Placeholder 3">
            <a:extLst>
              <a:ext uri="{FF2B5EF4-FFF2-40B4-BE49-F238E27FC236}">
                <a16:creationId xmlns:a16="http://schemas.microsoft.com/office/drawing/2014/main" xmlns="" id="{7B36ECFD-9522-4F1E-A046-F81DECA029CF}"/>
              </a:ext>
            </a:extLst>
          </p:cNvPr>
          <p:cNvSpPr>
            <a:spLocks noGrp="1"/>
          </p:cNvSpPr>
          <p:nvPr>
            <p:ph type="sldNum" sz="quarter" idx="12"/>
          </p:nvPr>
        </p:nvSpPr>
        <p:spPr/>
        <p:txBody>
          <a:bodyPr/>
          <a:lstStyle/>
          <a:p>
            <a:fld id="{9CD8D479-8942-46E8-A226-A4E01F7A105C}" type="slidenum">
              <a:rPr lang="en-GB" smtClean="0"/>
              <a:t>15</a:t>
            </a:fld>
            <a:endParaRPr lang="en-GB" dirty="0"/>
          </a:p>
        </p:txBody>
      </p:sp>
      <p:sp>
        <p:nvSpPr>
          <p:cNvPr id="5" name="Date Placeholder 4">
            <a:extLst>
              <a:ext uri="{FF2B5EF4-FFF2-40B4-BE49-F238E27FC236}">
                <a16:creationId xmlns:a16="http://schemas.microsoft.com/office/drawing/2014/main" xmlns="" id="{262DA8B6-1415-44E8-AC97-6C3517A56AC7}"/>
              </a:ext>
            </a:extLst>
          </p:cNvPr>
          <p:cNvSpPr>
            <a:spLocks noGrp="1"/>
          </p:cNvSpPr>
          <p:nvPr>
            <p:ph type="dt" sz="half" idx="10"/>
          </p:nvPr>
        </p:nvSpPr>
        <p:spPr/>
        <p:txBody>
          <a:bodyPr/>
          <a:lstStyle/>
          <a:p>
            <a:fld id="{6DD1B487-36FD-4CED-B07A-1A81FC6540B1}" type="datetime1">
              <a:rPr lang="en-US" smtClean="0"/>
              <a:pPr/>
              <a:t>11/3/2017</a:t>
            </a:fld>
            <a:endParaRPr lang="en-US" dirty="0"/>
          </a:p>
        </p:txBody>
      </p:sp>
      <p:sp>
        <p:nvSpPr>
          <p:cNvPr id="6" name="Footer Placeholder 5">
            <a:extLst>
              <a:ext uri="{FF2B5EF4-FFF2-40B4-BE49-F238E27FC236}">
                <a16:creationId xmlns:a16="http://schemas.microsoft.com/office/drawing/2014/main" xmlns="" id="{1DD8FC84-7EAB-4AB0-87A1-B54C553AC956}"/>
              </a:ext>
            </a:extLst>
          </p:cNvPr>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88020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EBA11E-62BB-4357-BF98-EC926161E793}"/>
              </a:ext>
            </a:extLst>
          </p:cNvPr>
          <p:cNvSpPr>
            <a:spLocks noGrp="1"/>
          </p:cNvSpPr>
          <p:nvPr>
            <p:ph type="title"/>
          </p:nvPr>
        </p:nvSpPr>
        <p:spPr/>
        <p:txBody>
          <a:bodyPr/>
          <a:lstStyle/>
          <a:p>
            <a:r>
              <a:rPr lang="en-GB" dirty="0"/>
              <a:t>Literacy </a:t>
            </a:r>
          </a:p>
        </p:txBody>
      </p:sp>
      <p:sp>
        <p:nvSpPr>
          <p:cNvPr id="3" name="Content Placeholder 2">
            <a:extLst>
              <a:ext uri="{FF2B5EF4-FFF2-40B4-BE49-F238E27FC236}">
                <a16:creationId xmlns:a16="http://schemas.microsoft.com/office/drawing/2014/main" xmlns="" id="{DFDE4E67-0DEA-4037-B1EA-0AA30BF08EC6}"/>
              </a:ext>
            </a:extLst>
          </p:cNvPr>
          <p:cNvSpPr>
            <a:spLocks noGrp="1"/>
          </p:cNvSpPr>
          <p:nvPr>
            <p:ph idx="1"/>
          </p:nvPr>
        </p:nvSpPr>
        <p:spPr/>
        <p:txBody>
          <a:bodyPr/>
          <a:lstStyle/>
          <a:p>
            <a:r>
              <a:rPr lang="en-GB" dirty="0"/>
              <a:t>(Based on level 2)</a:t>
            </a:r>
          </a:p>
          <a:p>
            <a:r>
              <a:rPr lang="en-GB" dirty="0"/>
              <a:t>A town near you has flooded due to heavy rain and the river has now burst its banks. You are going to interview the local people and write a news article on how the community have been affected. </a:t>
            </a:r>
          </a:p>
          <a:p>
            <a:r>
              <a:rPr lang="en-GB" dirty="0"/>
              <a:t>Some things to consider:</a:t>
            </a:r>
          </a:p>
          <a:p>
            <a:pPr marL="0" lvl="0" indent="0">
              <a:buNone/>
            </a:pPr>
            <a:r>
              <a:rPr lang="en-GB" dirty="0"/>
              <a:t>	- Houses/public spaces</a:t>
            </a:r>
          </a:p>
          <a:p>
            <a:pPr marL="0" lvl="0" indent="0">
              <a:buNone/>
            </a:pPr>
            <a:r>
              <a:rPr lang="en-GB" dirty="0"/>
              <a:t>	- Employment</a:t>
            </a:r>
          </a:p>
          <a:p>
            <a:pPr marL="0" lvl="0" indent="0">
              <a:buNone/>
            </a:pPr>
            <a:r>
              <a:rPr lang="en-GB" dirty="0"/>
              <a:t>	- Families </a:t>
            </a:r>
          </a:p>
          <a:p>
            <a:pPr marL="0" lvl="0" indent="0">
              <a:buNone/>
            </a:pPr>
            <a:r>
              <a:rPr lang="en-GB" dirty="0"/>
              <a:t>	- Transport</a:t>
            </a:r>
          </a:p>
          <a:p>
            <a:pPr marL="0" indent="0">
              <a:buNone/>
            </a:pPr>
            <a:r>
              <a:rPr lang="en-GB" sz="2000" dirty="0"/>
              <a:t>By considering the type of text I am creating, I can select ideas and relevant information, organise these in an appropriate way for my purpose and use suitable vocabulary for my audience. </a:t>
            </a:r>
            <a:r>
              <a:rPr lang="en-GB" sz="2000" dirty="0">
                <a:solidFill>
                  <a:srgbClr val="FF0000"/>
                </a:solidFill>
              </a:rPr>
              <a:t>LIT 2-26a </a:t>
            </a:r>
          </a:p>
          <a:p>
            <a:pPr marL="0" indent="0">
              <a:buNone/>
            </a:pPr>
            <a:endParaRPr lang="en-GB" dirty="0"/>
          </a:p>
        </p:txBody>
      </p:sp>
      <p:sp>
        <p:nvSpPr>
          <p:cNvPr id="4" name="Slide Number Placeholder 3">
            <a:extLst>
              <a:ext uri="{FF2B5EF4-FFF2-40B4-BE49-F238E27FC236}">
                <a16:creationId xmlns:a16="http://schemas.microsoft.com/office/drawing/2014/main" xmlns="" id="{80EA3DEC-3CEA-42BD-B09E-552F67AA95F7}"/>
              </a:ext>
            </a:extLst>
          </p:cNvPr>
          <p:cNvSpPr>
            <a:spLocks noGrp="1"/>
          </p:cNvSpPr>
          <p:nvPr>
            <p:ph type="sldNum" sz="quarter" idx="12"/>
          </p:nvPr>
        </p:nvSpPr>
        <p:spPr/>
        <p:txBody>
          <a:bodyPr/>
          <a:lstStyle/>
          <a:p>
            <a:fld id="{9CD8D479-8942-46E8-A226-A4E01F7A105C}" type="slidenum">
              <a:rPr lang="en-GB" smtClean="0"/>
              <a:t>16</a:t>
            </a:fld>
            <a:endParaRPr lang="en-GB" dirty="0"/>
          </a:p>
        </p:txBody>
      </p:sp>
      <p:sp>
        <p:nvSpPr>
          <p:cNvPr id="5" name="Date Placeholder 4">
            <a:extLst>
              <a:ext uri="{FF2B5EF4-FFF2-40B4-BE49-F238E27FC236}">
                <a16:creationId xmlns:a16="http://schemas.microsoft.com/office/drawing/2014/main" xmlns="" id="{F0EC5EEC-E0ED-4D7C-BDA9-B6975B28B3F0}"/>
              </a:ext>
            </a:extLst>
          </p:cNvPr>
          <p:cNvSpPr>
            <a:spLocks noGrp="1"/>
          </p:cNvSpPr>
          <p:nvPr>
            <p:ph type="dt" sz="half" idx="10"/>
          </p:nvPr>
        </p:nvSpPr>
        <p:spPr/>
        <p:txBody>
          <a:bodyPr/>
          <a:lstStyle/>
          <a:p>
            <a:fld id="{6DD1B487-36FD-4CED-B07A-1A81FC6540B1}" type="datetime1">
              <a:rPr lang="en-US" smtClean="0"/>
              <a:pPr/>
              <a:t>11/3/2017</a:t>
            </a:fld>
            <a:endParaRPr lang="en-US" dirty="0"/>
          </a:p>
        </p:txBody>
      </p:sp>
      <p:sp>
        <p:nvSpPr>
          <p:cNvPr id="6" name="Footer Placeholder 5">
            <a:extLst>
              <a:ext uri="{FF2B5EF4-FFF2-40B4-BE49-F238E27FC236}">
                <a16:creationId xmlns:a16="http://schemas.microsoft.com/office/drawing/2014/main" xmlns="" id="{0C7D6CEB-8959-455D-B094-7C11D2AAB389}"/>
              </a:ext>
            </a:extLst>
          </p:cNvPr>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339975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4CBF74-31C9-4A85-9E5A-226A12A6E5BD}"/>
              </a:ext>
            </a:extLst>
          </p:cNvPr>
          <p:cNvSpPr>
            <a:spLocks noGrp="1"/>
          </p:cNvSpPr>
          <p:nvPr>
            <p:ph type="title"/>
          </p:nvPr>
        </p:nvSpPr>
        <p:spPr/>
        <p:txBody>
          <a:bodyPr/>
          <a:lstStyle/>
          <a:p>
            <a:r>
              <a:rPr lang="en-GB" dirty="0"/>
              <a:t>Arts</a:t>
            </a:r>
          </a:p>
        </p:txBody>
      </p:sp>
      <p:sp>
        <p:nvSpPr>
          <p:cNvPr id="3" name="Content Placeholder 2">
            <a:extLst>
              <a:ext uri="{FF2B5EF4-FFF2-40B4-BE49-F238E27FC236}">
                <a16:creationId xmlns:a16="http://schemas.microsoft.com/office/drawing/2014/main" xmlns="" id="{F3C3FEE4-2A8D-4D69-9454-34C6EE0CDD87}"/>
              </a:ext>
            </a:extLst>
          </p:cNvPr>
          <p:cNvSpPr>
            <a:spLocks noGrp="1"/>
          </p:cNvSpPr>
          <p:nvPr>
            <p:ph idx="1"/>
          </p:nvPr>
        </p:nvSpPr>
        <p:spPr/>
        <p:txBody>
          <a:bodyPr>
            <a:normAutofit/>
          </a:bodyPr>
          <a:lstStyle/>
          <a:p>
            <a:r>
              <a:rPr lang="en-GB" sz="4000" dirty="0"/>
              <a:t>(Based on level 1)</a:t>
            </a:r>
          </a:p>
          <a:p>
            <a:r>
              <a:rPr lang="en-GB" sz="4000" dirty="0"/>
              <a:t>Make their own instruments to create a whole class rainstorm.</a:t>
            </a:r>
          </a:p>
          <a:p>
            <a:endParaRPr lang="en-US" sz="2800" dirty="0"/>
          </a:p>
          <a:p>
            <a:r>
              <a:rPr lang="en-US" sz="3200" dirty="0"/>
              <a:t>Inspired by a range of stimuli and working on my own and or with others, I can express and communicate my ideas thoughts and feelings through musical activities. </a:t>
            </a:r>
            <a:r>
              <a:rPr lang="en-US" sz="3200" dirty="0">
                <a:solidFill>
                  <a:srgbClr val="FF0000"/>
                </a:solidFill>
              </a:rPr>
              <a:t>EXA 1-18a</a:t>
            </a:r>
          </a:p>
          <a:p>
            <a:endParaRPr lang="en-GB" dirty="0"/>
          </a:p>
          <a:p>
            <a:endParaRPr lang="en-GB" dirty="0"/>
          </a:p>
        </p:txBody>
      </p:sp>
      <p:sp>
        <p:nvSpPr>
          <p:cNvPr id="4" name="Slide Number Placeholder 3">
            <a:extLst>
              <a:ext uri="{FF2B5EF4-FFF2-40B4-BE49-F238E27FC236}">
                <a16:creationId xmlns:a16="http://schemas.microsoft.com/office/drawing/2014/main" xmlns="" id="{B9169C2A-69BC-4994-BB87-32646C77FDAA}"/>
              </a:ext>
            </a:extLst>
          </p:cNvPr>
          <p:cNvSpPr>
            <a:spLocks noGrp="1"/>
          </p:cNvSpPr>
          <p:nvPr>
            <p:ph type="sldNum" sz="quarter" idx="12"/>
          </p:nvPr>
        </p:nvSpPr>
        <p:spPr/>
        <p:txBody>
          <a:bodyPr/>
          <a:lstStyle/>
          <a:p>
            <a:fld id="{9CD8D479-8942-46E8-A226-A4E01F7A105C}" type="slidenum">
              <a:rPr lang="en-GB" smtClean="0"/>
              <a:t>17</a:t>
            </a:fld>
            <a:endParaRPr lang="en-GB" dirty="0"/>
          </a:p>
        </p:txBody>
      </p:sp>
      <p:sp>
        <p:nvSpPr>
          <p:cNvPr id="5" name="Date Placeholder 4">
            <a:extLst>
              <a:ext uri="{FF2B5EF4-FFF2-40B4-BE49-F238E27FC236}">
                <a16:creationId xmlns:a16="http://schemas.microsoft.com/office/drawing/2014/main" xmlns="" id="{1D68B049-9E89-4DC8-9731-5BE3C82FCFE8}"/>
              </a:ext>
            </a:extLst>
          </p:cNvPr>
          <p:cNvSpPr>
            <a:spLocks noGrp="1"/>
          </p:cNvSpPr>
          <p:nvPr>
            <p:ph type="dt" sz="half" idx="10"/>
          </p:nvPr>
        </p:nvSpPr>
        <p:spPr/>
        <p:txBody>
          <a:bodyPr/>
          <a:lstStyle/>
          <a:p>
            <a:fld id="{6DD1B487-36FD-4CED-B07A-1A81FC6540B1}" type="datetime1">
              <a:rPr lang="en-US" smtClean="0"/>
              <a:pPr/>
              <a:t>11/3/2017</a:t>
            </a:fld>
            <a:endParaRPr lang="en-US" dirty="0"/>
          </a:p>
        </p:txBody>
      </p:sp>
      <p:sp>
        <p:nvSpPr>
          <p:cNvPr id="6" name="Footer Placeholder 5">
            <a:extLst>
              <a:ext uri="{FF2B5EF4-FFF2-40B4-BE49-F238E27FC236}">
                <a16:creationId xmlns:a16="http://schemas.microsoft.com/office/drawing/2014/main" xmlns="" id="{41453D41-3478-4AA0-86DA-150BDA5AFBF6}"/>
              </a:ext>
            </a:extLst>
          </p:cNvPr>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274489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515CFF-AA74-4574-97B8-7531D3FB2F25}"/>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xmlns="" id="{C0FB2EDD-F734-4FCB-AD3C-6DB7815519C2}"/>
              </a:ext>
            </a:extLst>
          </p:cNvPr>
          <p:cNvSpPr>
            <a:spLocks noGrp="1"/>
          </p:cNvSpPr>
          <p:nvPr>
            <p:ph idx="1"/>
          </p:nvPr>
        </p:nvSpPr>
        <p:spPr/>
        <p:txBody>
          <a:bodyPr>
            <a:normAutofit fontScale="70000" lnSpcReduction="20000"/>
          </a:bodyPr>
          <a:lstStyle/>
          <a:p>
            <a:pPr marL="0" indent="0">
              <a:buNone/>
            </a:pPr>
            <a:endParaRPr lang="en-GB" dirty="0"/>
          </a:p>
          <a:p>
            <a:pPr marL="0" indent="0">
              <a:buNone/>
            </a:pPr>
            <a:r>
              <a:rPr lang="en-GB" dirty="0"/>
              <a:t>BBC Bitesize (2014) </a:t>
            </a:r>
            <a:r>
              <a:rPr lang="en-GB" u="sng" dirty="0"/>
              <a:t>River flooding and Management Issues </a:t>
            </a:r>
            <a:r>
              <a:rPr lang="en-GB" dirty="0"/>
              <a:t>[Online] Available: http://www.bbc.co.uk/schools/gcsebitesize/geography/water_rivers/river_flooding_management_rev1.shtml [Accessed: 1 November 2017]</a:t>
            </a:r>
          </a:p>
          <a:p>
            <a:pPr marL="0" indent="0">
              <a:buNone/>
            </a:pPr>
            <a:r>
              <a:rPr lang="en-GB" dirty="0" err="1"/>
              <a:t>Education.gov.scot</a:t>
            </a:r>
            <a:r>
              <a:rPr lang="en-GB" dirty="0"/>
              <a:t>. (2017). Available at: https://www.education.gov.scot/Documents/all-experiences-and-outcomes.pdf [Accessed 1 Nov. 2017].</a:t>
            </a:r>
          </a:p>
          <a:p>
            <a:pPr marL="0" indent="0">
              <a:buNone/>
            </a:pPr>
            <a:r>
              <a:rPr lang="en-GB" u="sng" dirty="0"/>
              <a:t>Flooding – Facts and Figures</a:t>
            </a:r>
            <a:r>
              <a:rPr lang="en-GB" dirty="0"/>
              <a:t>. (</a:t>
            </a:r>
            <a:r>
              <a:rPr lang="en-GB" dirty="0" err="1"/>
              <a:t>n.d.</a:t>
            </a:r>
            <a:r>
              <a:rPr lang="en-GB" dirty="0"/>
              <a:t>) [Online] </a:t>
            </a:r>
            <a:r>
              <a:rPr lang="en-GB" dirty="0">
                <a:hlinkClick r:id="rId2"/>
              </a:rPr>
              <a:t>https://www.timberwise.co.uk/2005/10/flooding-facts-and-figures/</a:t>
            </a:r>
            <a:r>
              <a:rPr lang="en-GB" dirty="0"/>
              <a:t> Available: 1 November 2017</a:t>
            </a:r>
            <a:r>
              <a:rPr lang="en-GB" dirty="0" smtClean="0"/>
              <a:t>].</a:t>
            </a:r>
          </a:p>
          <a:p>
            <a:pPr marL="0" indent="0">
              <a:buNone/>
            </a:pPr>
            <a:r>
              <a:rPr lang="en-GB" dirty="0" smtClean="0"/>
              <a:t>International </a:t>
            </a:r>
            <a:r>
              <a:rPr lang="en-GB" dirty="0"/>
              <a:t>Federation of Red Cross and Red Crescent Societies.(</a:t>
            </a:r>
            <a:r>
              <a:rPr lang="en-GB" dirty="0" err="1"/>
              <a:t>n.d.</a:t>
            </a:r>
            <a:r>
              <a:rPr lang="en-GB" dirty="0"/>
              <a:t>) Available at </a:t>
            </a:r>
            <a:r>
              <a:rPr lang="en-GB" dirty="0">
                <a:hlinkClick r:id="rId3"/>
              </a:rPr>
              <a:t>http://www.ifrc.org/en/what-we-do/disaster-management/about-disasters/what-is-a-disaster/</a:t>
            </a:r>
            <a:r>
              <a:rPr lang="en-GB" dirty="0"/>
              <a:t> [Accessed 1 Nov. 2017]</a:t>
            </a:r>
          </a:p>
          <a:p>
            <a:pPr marL="0" indent="0">
              <a:buNone/>
            </a:pPr>
            <a:r>
              <a:rPr lang="en-GB" dirty="0" err="1" smtClean="0"/>
              <a:t>Gray</a:t>
            </a:r>
            <a:r>
              <a:rPr lang="en-GB" dirty="0" smtClean="0"/>
              <a:t>, S. (2008) Long-term health effects of flooding. </a:t>
            </a:r>
            <a:r>
              <a:rPr lang="en-GB" u="sng" dirty="0" smtClean="0"/>
              <a:t>Journal of Public Health. </a:t>
            </a:r>
            <a:r>
              <a:rPr lang="en-GB" dirty="0" smtClean="0"/>
              <a:t>[Online] Vol.30(4), pp. 353–354. Available: https://academic.oup.com/jpubhealth/article/30/4/353/1513480/Long-term-health-effects-of-flooding/ [Accessed: 31 October 2017].</a:t>
            </a:r>
          </a:p>
          <a:p>
            <a:pPr marL="0" indent="0">
              <a:buNone/>
            </a:pPr>
            <a:r>
              <a:rPr lang="en-GB" dirty="0" smtClean="0"/>
              <a:t>Middleton</a:t>
            </a:r>
            <a:r>
              <a:rPr lang="en-GB" dirty="0"/>
              <a:t>, N. (2013) </a:t>
            </a:r>
            <a:r>
              <a:rPr lang="en-GB" u="sng" dirty="0"/>
              <a:t>The Global Casino (5</a:t>
            </a:r>
            <a:r>
              <a:rPr lang="en-GB" u="sng" baseline="30000" dirty="0"/>
              <a:t>th</a:t>
            </a:r>
            <a:r>
              <a:rPr lang="en-GB" u="sng" dirty="0"/>
              <a:t> Edition)</a:t>
            </a:r>
            <a:r>
              <a:rPr lang="en-GB" dirty="0"/>
              <a:t>. London: Hodder Arnold.</a:t>
            </a:r>
          </a:p>
          <a:p>
            <a:pPr marL="0" indent="0">
              <a:buNone/>
            </a:pPr>
            <a:r>
              <a:rPr lang="en-GB" dirty="0"/>
              <a:t>Queensland Government (</a:t>
            </a:r>
            <a:r>
              <a:rPr lang="en-GB" dirty="0" err="1"/>
              <a:t>n.d.</a:t>
            </a:r>
            <a:r>
              <a:rPr lang="en-GB" dirty="0"/>
              <a:t>) </a:t>
            </a:r>
            <a:r>
              <a:rPr lang="en-GB" u="sng" dirty="0"/>
              <a:t>What are the consequences of floods?.</a:t>
            </a:r>
            <a:r>
              <a:rPr lang="en-GB" dirty="0"/>
              <a:t>[Online] Available: http://www.chiefscientist.qld.gov.au/publications/understanding-floods/flood-consequences [Accessed: 31 October 2017]. </a:t>
            </a:r>
          </a:p>
          <a:p>
            <a:pPr marL="0" indent="0">
              <a:buNone/>
            </a:pPr>
            <a:r>
              <a:rPr lang="en-GB" dirty="0"/>
              <a:t>William, R.G (2015) </a:t>
            </a:r>
            <a:r>
              <a:rPr lang="en-GB" u="sng" dirty="0"/>
              <a:t>Floods, Be Aware and Prepare</a:t>
            </a:r>
            <a:r>
              <a:rPr lang="en-GB" dirty="0"/>
              <a:t>. Minnesota: Capstone Press</a:t>
            </a:r>
          </a:p>
          <a:p>
            <a:pPr marL="0" indent="0">
              <a:buNone/>
            </a:pPr>
            <a:endParaRPr lang="en-GB" dirty="0"/>
          </a:p>
          <a:p>
            <a:pPr marL="0" indent="0">
              <a:buNone/>
            </a:pP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xmlns="" id="{361AC405-3878-48BD-99B4-676D45C3C14E}"/>
              </a:ext>
            </a:extLst>
          </p:cNvPr>
          <p:cNvSpPr>
            <a:spLocks noGrp="1"/>
          </p:cNvSpPr>
          <p:nvPr>
            <p:ph type="sldNum" sz="quarter" idx="12"/>
          </p:nvPr>
        </p:nvSpPr>
        <p:spPr/>
        <p:txBody>
          <a:bodyPr/>
          <a:lstStyle/>
          <a:p>
            <a:fld id="{9CD8D479-8942-46E8-A226-A4E01F7A105C}" type="slidenum">
              <a:rPr lang="en-GB" smtClean="0"/>
              <a:t>18</a:t>
            </a:fld>
            <a:endParaRPr lang="en-GB" dirty="0"/>
          </a:p>
        </p:txBody>
      </p:sp>
      <p:sp>
        <p:nvSpPr>
          <p:cNvPr id="5" name="Date Placeholder 4">
            <a:extLst>
              <a:ext uri="{FF2B5EF4-FFF2-40B4-BE49-F238E27FC236}">
                <a16:creationId xmlns:a16="http://schemas.microsoft.com/office/drawing/2014/main" xmlns="" id="{EEB26C78-732F-4B71-AAE7-18190757C5EF}"/>
              </a:ext>
            </a:extLst>
          </p:cNvPr>
          <p:cNvSpPr>
            <a:spLocks noGrp="1"/>
          </p:cNvSpPr>
          <p:nvPr>
            <p:ph type="dt" sz="half" idx="10"/>
          </p:nvPr>
        </p:nvSpPr>
        <p:spPr/>
        <p:txBody>
          <a:bodyPr/>
          <a:lstStyle/>
          <a:p>
            <a:fld id="{6DD1B487-36FD-4CED-B07A-1A81FC6540B1}" type="datetime1">
              <a:rPr lang="en-US" smtClean="0"/>
              <a:pPr/>
              <a:t>11/3/2017</a:t>
            </a:fld>
            <a:endParaRPr lang="en-US" dirty="0"/>
          </a:p>
        </p:txBody>
      </p:sp>
      <p:sp>
        <p:nvSpPr>
          <p:cNvPr id="6" name="Footer Placeholder 5">
            <a:extLst>
              <a:ext uri="{FF2B5EF4-FFF2-40B4-BE49-F238E27FC236}">
                <a16:creationId xmlns:a16="http://schemas.microsoft.com/office/drawing/2014/main" xmlns="" id="{6A8503CE-DA3D-4577-A4DD-CE770657B52E}"/>
              </a:ext>
            </a:extLst>
          </p:cNvPr>
          <p:cNvSpPr>
            <a:spLocks noGrp="1"/>
          </p:cNvSpPr>
          <p:nvPr>
            <p:ph type="ftr" sz="quarter" idx="11"/>
          </p:nvPr>
        </p:nvSpPr>
        <p:spPr/>
        <p:txBody>
          <a:bodyPr/>
          <a:lstStyle/>
          <a:p>
            <a:r>
              <a:rPr lang="en-US"/>
              <a:t>Add a footer</a:t>
            </a:r>
            <a:endParaRPr lang="en-US" dirty="0"/>
          </a:p>
        </p:txBody>
      </p:sp>
      <p:sp>
        <p:nvSpPr>
          <p:cNvPr id="7" name="Rectangle 1">
            <a:extLst>
              <a:ext uri="{FF2B5EF4-FFF2-40B4-BE49-F238E27FC236}">
                <a16:creationId xmlns:a16="http://schemas.microsoft.com/office/drawing/2014/main" xmlns="" id="{6C4D2091-5E9D-4333-810C-C2DFCAEEAF74}"/>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2">
            <a:extLst>
              <a:ext uri="{FF2B5EF4-FFF2-40B4-BE49-F238E27FC236}">
                <a16:creationId xmlns:a16="http://schemas.microsoft.com/office/drawing/2014/main" xmlns="" id="{A82621EC-7255-4E9F-B46D-5896A9A78C4C}"/>
              </a:ext>
            </a:extLst>
          </p:cNvPr>
          <p:cNvSpPr>
            <a:spLocks noChangeArrowheads="1"/>
          </p:cNvSpPr>
          <p:nvPr/>
        </p:nvSpPr>
        <p:spPr bwMode="auto">
          <a:xfrm>
            <a:off x="152400" y="-322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4">
            <a:extLst>
              <a:ext uri="{FF2B5EF4-FFF2-40B4-BE49-F238E27FC236}">
                <a16:creationId xmlns:a16="http://schemas.microsoft.com/office/drawing/2014/main" xmlns="" id="{16E8C71A-E714-4CA0-9F67-016112BFCE21}"/>
              </a:ext>
            </a:extLst>
          </p:cNvPr>
          <p:cNvSpPr>
            <a:spLocks noChangeArrowheads="1"/>
          </p:cNvSpPr>
          <p:nvPr/>
        </p:nvSpPr>
        <p:spPr bwMode="auto">
          <a:xfrm>
            <a:off x="0" y="-323165"/>
            <a:ext cx="184731"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1375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8D9A19-F0EE-4046-BC11-7EA854505CE5}"/>
              </a:ext>
            </a:extLst>
          </p:cNvPr>
          <p:cNvSpPr>
            <a:spLocks noGrp="1"/>
          </p:cNvSpPr>
          <p:nvPr>
            <p:ph type="title"/>
          </p:nvPr>
        </p:nvSpPr>
        <p:spPr>
          <a:xfrm>
            <a:off x="1410026" y="1084469"/>
            <a:ext cx="9371949" cy="1183566"/>
          </a:xfrm>
        </p:spPr>
        <p:txBody>
          <a:bodyPr>
            <a:normAutofit/>
          </a:bodyPr>
          <a:lstStyle/>
          <a:p>
            <a:r>
              <a:rPr lang="en-GB" sz="5400" dirty="0"/>
              <a:t>Thank you so much for listening</a:t>
            </a:r>
          </a:p>
        </p:txBody>
      </p:sp>
      <p:sp>
        <p:nvSpPr>
          <p:cNvPr id="4" name="Slide Number Placeholder 3">
            <a:extLst>
              <a:ext uri="{FF2B5EF4-FFF2-40B4-BE49-F238E27FC236}">
                <a16:creationId xmlns:a16="http://schemas.microsoft.com/office/drawing/2014/main" xmlns="" id="{7D82BB40-F765-42A9-AF4A-B8D0DF355B3C}"/>
              </a:ext>
            </a:extLst>
          </p:cNvPr>
          <p:cNvSpPr>
            <a:spLocks noGrp="1"/>
          </p:cNvSpPr>
          <p:nvPr>
            <p:ph type="sldNum" sz="quarter" idx="12"/>
          </p:nvPr>
        </p:nvSpPr>
        <p:spPr/>
        <p:txBody>
          <a:bodyPr/>
          <a:lstStyle/>
          <a:p>
            <a:fld id="{9CD8D479-8942-46E8-A226-A4E01F7A105C}" type="slidenum">
              <a:rPr lang="en-GB" smtClean="0"/>
              <a:t>19</a:t>
            </a:fld>
            <a:endParaRPr lang="en-GB" dirty="0"/>
          </a:p>
        </p:txBody>
      </p:sp>
      <p:sp>
        <p:nvSpPr>
          <p:cNvPr id="5" name="Date Placeholder 4">
            <a:extLst>
              <a:ext uri="{FF2B5EF4-FFF2-40B4-BE49-F238E27FC236}">
                <a16:creationId xmlns:a16="http://schemas.microsoft.com/office/drawing/2014/main" xmlns="" id="{90617486-E71F-4E60-AD1D-C2226CF49CA3}"/>
              </a:ext>
            </a:extLst>
          </p:cNvPr>
          <p:cNvSpPr>
            <a:spLocks noGrp="1"/>
          </p:cNvSpPr>
          <p:nvPr>
            <p:ph type="dt" sz="half" idx="10"/>
          </p:nvPr>
        </p:nvSpPr>
        <p:spPr/>
        <p:txBody>
          <a:bodyPr/>
          <a:lstStyle/>
          <a:p>
            <a:fld id="{6DD1B487-36FD-4CED-B07A-1A81FC6540B1}" type="datetime1">
              <a:rPr lang="en-US" smtClean="0"/>
              <a:pPr/>
              <a:t>11/3/2017</a:t>
            </a:fld>
            <a:endParaRPr lang="en-US" dirty="0"/>
          </a:p>
        </p:txBody>
      </p:sp>
      <p:sp>
        <p:nvSpPr>
          <p:cNvPr id="6" name="Footer Placeholder 5">
            <a:extLst>
              <a:ext uri="{FF2B5EF4-FFF2-40B4-BE49-F238E27FC236}">
                <a16:creationId xmlns:a16="http://schemas.microsoft.com/office/drawing/2014/main" xmlns="" id="{EB0210EF-3CB8-4148-B47E-D412B0A1F977}"/>
              </a:ext>
            </a:extLst>
          </p:cNvPr>
          <p:cNvSpPr>
            <a:spLocks noGrp="1"/>
          </p:cNvSpPr>
          <p:nvPr>
            <p:ph type="ftr" sz="quarter" idx="11"/>
          </p:nvPr>
        </p:nvSpPr>
        <p:spPr/>
        <p:txBody>
          <a:bodyPr/>
          <a:lstStyle/>
          <a:p>
            <a:r>
              <a:rPr lang="en-US"/>
              <a:t>Add a footer</a:t>
            </a:r>
            <a:endParaRPr lang="en-US" dirty="0"/>
          </a:p>
        </p:txBody>
      </p:sp>
      <p:pic>
        <p:nvPicPr>
          <p:cNvPr id="8" name="Picture 7">
            <a:extLst>
              <a:ext uri="{FF2B5EF4-FFF2-40B4-BE49-F238E27FC236}">
                <a16:creationId xmlns:a16="http://schemas.microsoft.com/office/drawing/2014/main" xmlns="" id="{3A09EDBD-6634-4939-94CC-CA90CF55490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4611754" y="2268035"/>
            <a:ext cx="2846457" cy="2846457"/>
          </a:xfrm>
          <a:prstGeom prst="rect">
            <a:avLst/>
          </a:prstGeom>
        </p:spPr>
      </p:pic>
      <p:sp>
        <p:nvSpPr>
          <p:cNvPr id="9" name="TextBox 8">
            <a:extLst>
              <a:ext uri="{FF2B5EF4-FFF2-40B4-BE49-F238E27FC236}">
                <a16:creationId xmlns:a16="http://schemas.microsoft.com/office/drawing/2014/main" xmlns="" id="{D66DB7B2-BCA0-48A3-B9BA-682B5460B0F9}"/>
              </a:ext>
            </a:extLst>
          </p:cNvPr>
          <p:cNvSpPr txBox="1"/>
          <p:nvPr/>
        </p:nvSpPr>
        <p:spPr>
          <a:xfrm>
            <a:off x="4611754" y="5206413"/>
            <a:ext cx="2846457" cy="369332"/>
          </a:xfrm>
          <a:prstGeom prst="rect">
            <a:avLst/>
          </a:prstGeom>
          <a:noFill/>
        </p:spPr>
        <p:txBody>
          <a:bodyPr wrap="square" rtlCol="0">
            <a:spAutoFit/>
          </a:bodyPr>
          <a:lstStyle/>
          <a:p>
            <a:r>
              <a:rPr lang="en-GB" sz="900">
                <a:hlinkClick r:id="rId3" tooltip="http://www.mrscienceshow.com/2010/06/bring-us-your-burning-science-questions.html"/>
              </a:rPr>
              <a:t>This Photo</a:t>
            </a:r>
            <a:r>
              <a:rPr lang="en-GB" sz="900"/>
              <a:t> by Unknown Author is licensed under </a:t>
            </a:r>
            <a:r>
              <a:rPr lang="en-GB" sz="900">
                <a:hlinkClick r:id="rId4" tooltip="https://creativecommons.org/licenses/by-sa/2.5/"/>
              </a:rPr>
              <a:t>CC BY-SA</a:t>
            </a:r>
            <a:endParaRPr lang="en-GB" sz="900"/>
          </a:p>
        </p:txBody>
      </p:sp>
    </p:spTree>
    <p:extLst>
      <p:ext uri="{BB962C8B-B14F-4D97-AF65-F5344CB8AC3E}">
        <p14:creationId xmlns:p14="http://schemas.microsoft.com/office/powerpoint/2010/main" val="218220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E725F8-8D25-4804-A34D-B3400F1D6570}"/>
              </a:ext>
            </a:extLst>
          </p:cNvPr>
          <p:cNvSpPr>
            <a:spLocks noGrp="1"/>
          </p:cNvSpPr>
          <p:nvPr>
            <p:ph type="title"/>
          </p:nvPr>
        </p:nvSpPr>
        <p:spPr/>
        <p:txBody>
          <a:bodyPr/>
          <a:lstStyle/>
          <a:p>
            <a:r>
              <a:rPr lang="en-GB" dirty="0"/>
              <a:t>Learning Intentions</a:t>
            </a:r>
          </a:p>
        </p:txBody>
      </p:sp>
      <p:sp>
        <p:nvSpPr>
          <p:cNvPr id="3" name="Content Placeholder 2">
            <a:extLst>
              <a:ext uri="{FF2B5EF4-FFF2-40B4-BE49-F238E27FC236}">
                <a16:creationId xmlns:a16="http://schemas.microsoft.com/office/drawing/2014/main" xmlns="" id="{C0B72C5E-D7E7-4706-8AE5-70178F7F3035}"/>
              </a:ext>
            </a:extLst>
          </p:cNvPr>
          <p:cNvSpPr>
            <a:spLocks noGrp="1"/>
          </p:cNvSpPr>
          <p:nvPr>
            <p:ph idx="1"/>
          </p:nvPr>
        </p:nvSpPr>
        <p:spPr/>
        <p:txBody>
          <a:bodyPr/>
          <a:lstStyle/>
          <a:p>
            <a:r>
              <a:rPr lang="en-GB" sz="2400" dirty="0"/>
              <a:t>I am learning to describe what a disaster is</a:t>
            </a:r>
          </a:p>
          <a:p>
            <a:r>
              <a:rPr lang="en-GB" sz="2400" dirty="0"/>
              <a:t>I am learning about what causes floods</a:t>
            </a:r>
          </a:p>
          <a:p>
            <a:r>
              <a:rPr lang="en-GB" sz="2400" dirty="0"/>
              <a:t>I am learning about what </a:t>
            </a:r>
            <a:r>
              <a:rPr lang="en-GB" sz="2400" dirty="0" smtClean="0"/>
              <a:t>happens </a:t>
            </a:r>
            <a:r>
              <a:rPr lang="en-GB" sz="2400" dirty="0"/>
              <a:t>after a flood or </a:t>
            </a:r>
            <a:r>
              <a:rPr lang="en-GB" sz="2400" dirty="0" smtClean="0"/>
              <a:t>disaster</a:t>
            </a:r>
          </a:p>
          <a:p>
            <a:pPr marL="0" indent="0">
              <a:buNone/>
            </a:pPr>
            <a:endParaRPr lang="en-GB" sz="2400" dirty="0"/>
          </a:p>
        </p:txBody>
      </p:sp>
      <p:sp>
        <p:nvSpPr>
          <p:cNvPr id="4" name="Slide Number Placeholder 3">
            <a:extLst>
              <a:ext uri="{FF2B5EF4-FFF2-40B4-BE49-F238E27FC236}">
                <a16:creationId xmlns:a16="http://schemas.microsoft.com/office/drawing/2014/main" xmlns="" id="{E8865DE0-BCFA-43A5-8879-6EB10BD0080D}"/>
              </a:ext>
            </a:extLst>
          </p:cNvPr>
          <p:cNvSpPr>
            <a:spLocks noGrp="1"/>
          </p:cNvSpPr>
          <p:nvPr>
            <p:ph type="sldNum" sz="quarter" idx="12"/>
          </p:nvPr>
        </p:nvSpPr>
        <p:spPr/>
        <p:txBody>
          <a:bodyPr/>
          <a:lstStyle/>
          <a:p>
            <a:fld id="{9CD8D479-8942-46E8-A226-A4E01F7A105C}" type="slidenum">
              <a:rPr lang="en-GB" smtClean="0"/>
              <a:t>2</a:t>
            </a:fld>
            <a:endParaRPr lang="en-GB" dirty="0"/>
          </a:p>
        </p:txBody>
      </p:sp>
      <p:sp>
        <p:nvSpPr>
          <p:cNvPr id="5" name="Date Placeholder 4">
            <a:extLst>
              <a:ext uri="{FF2B5EF4-FFF2-40B4-BE49-F238E27FC236}">
                <a16:creationId xmlns:a16="http://schemas.microsoft.com/office/drawing/2014/main" xmlns="" id="{9FC5ED1D-9943-4E14-BD24-7CF98C9BF034}"/>
              </a:ext>
            </a:extLst>
          </p:cNvPr>
          <p:cNvSpPr>
            <a:spLocks noGrp="1"/>
          </p:cNvSpPr>
          <p:nvPr>
            <p:ph type="dt" sz="half" idx="10"/>
          </p:nvPr>
        </p:nvSpPr>
        <p:spPr/>
        <p:txBody>
          <a:bodyPr/>
          <a:lstStyle/>
          <a:p>
            <a:fld id="{6DD1B487-36FD-4CED-B07A-1A81FC6540B1}" type="datetime1">
              <a:rPr lang="en-US" smtClean="0"/>
              <a:pPr/>
              <a:t>11/3/2017</a:t>
            </a:fld>
            <a:endParaRPr lang="en-US" dirty="0"/>
          </a:p>
        </p:txBody>
      </p:sp>
      <p:sp>
        <p:nvSpPr>
          <p:cNvPr id="6" name="Footer Placeholder 5">
            <a:extLst>
              <a:ext uri="{FF2B5EF4-FFF2-40B4-BE49-F238E27FC236}">
                <a16:creationId xmlns:a16="http://schemas.microsoft.com/office/drawing/2014/main" xmlns="" id="{926106F1-DA03-4EDF-8791-237DE29CAF5E}"/>
              </a:ext>
            </a:extLst>
          </p:cNvPr>
          <p:cNvSpPr>
            <a:spLocks noGrp="1"/>
          </p:cNvSpPr>
          <p:nvPr>
            <p:ph type="ftr" sz="quarter" idx="11"/>
          </p:nvPr>
        </p:nvSpPr>
        <p:spPr/>
        <p:txBody>
          <a:bodyPr/>
          <a:lstStyle/>
          <a:p>
            <a:r>
              <a:rPr lang="en-US"/>
              <a:t>Add a footer</a:t>
            </a:r>
            <a:endParaRPr lang="en-US" dirty="0"/>
          </a:p>
        </p:txBody>
      </p:sp>
      <p:pic>
        <p:nvPicPr>
          <p:cNvPr id="12" name="Picture 11">
            <a:extLst>
              <a:ext uri="{FF2B5EF4-FFF2-40B4-BE49-F238E27FC236}">
                <a16:creationId xmlns:a16="http://schemas.microsoft.com/office/drawing/2014/main" xmlns="" id="{F20D108B-5128-4715-AB37-3C2DFC551FCF}"/>
              </a:ext>
            </a:extLst>
          </p:cNvPr>
          <p:cNvPicPr>
            <a:picLocks noChangeAspect="1"/>
          </p:cNvPicPr>
          <p:nvPr/>
        </p:nvPicPr>
        <p:blipFill>
          <a:blip r:embed="rId2"/>
          <a:stretch>
            <a:fillRect/>
          </a:stretch>
        </p:blipFill>
        <p:spPr>
          <a:xfrm>
            <a:off x="7754637" y="3416654"/>
            <a:ext cx="3383973" cy="2876377"/>
          </a:xfrm>
          <a:prstGeom prst="rect">
            <a:avLst/>
          </a:prstGeom>
        </p:spPr>
      </p:pic>
    </p:spTree>
    <p:extLst>
      <p:ext uri="{BB962C8B-B14F-4D97-AF65-F5344CB8AC3E}">
        <p14:creationId xmlns:p14="http://schemas.microsoft.com/office/powerpoint/2010/main" val="377882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a:t>
            </a:r>
            <a:r>
              <a:rPr lang="fr-FR" dirty="0"/>
              <a:t> </a:t>
            </a:r>
            <a:r>
              <a:rPr lang="en-GB" dirty="0"/>
              <a:t>is</a:t>
            </a:r>
            <a:r>
              <a:rPr lang="fr-FR" dirty="0"/>
              <a:t> a </a:t>
            </a:r>
            <a:r>
              <a:rPr lang="en-GB" dirty="0"/>
              <a:t>disaster?</a:t>
            </a:r>
          </a:p>
        </p:txBody>
      </p:sp>
      <p:sp>
        <p:nvSpPr>
          <p:cNvPr id="3" name="Content Placeholder 2"/>
          <p:cNvSpPr>
            <a:spLocks noGrp="1"/>
          </p:cNvSpPr>
          <p:nvPr>
            <p:ph idx="1"/>
          </p:nvPr>
        </p:nvSpPr>
        <p:spPr/>
        <p:txBody>
          <a:bodyPr/>
          <a:lstStyle/>
          <a:p>
            <a:r>
              <a:rPr lang="en-GB" dirty="0"/>
              <a:t>“</a:t>
            </a:r>
            <a:r>
              <a:rPr lang="en-GB" sz="2400" dirty="0"/>
              <a:t>A disaster is a sudden, calamitous event that seriously disrupts the functioning of a community or society and causes human, material, and economic or environmental losses that exceed the community’s or society’s ability to cope using its own resources. Though often caused by nature, disasters can have human origins.” (International Federation of Red Cross and Red Crescent Societies)</a:t>
            </a:r>
          </a:p>
          <a:p>
            <a:endParaRPr lang="en-GB" sz="2400" dirty="0"/>
          </a:p>
          <a:p>
            <a:pPr marL="0" indent="0" algn="r">
              <a:buNone/>
            </a:pPr>
            <a:r>
              <a:rPr lang="en-GB" sz="2400" dirty="0"/>
              <a:t>(IFRC accessed 2017) </a:t>
            </a:r>
          </a:p>
          <a:p>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t>3</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11/3/2017</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309419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flood and what causes them?</a:t>
            </a:r>
          </a:p>
        </p:txBody>
      </p:sp>
      <p:sp>
        <p:nvSpPr>
          <p:cNvPr id="3" name="Content Placeholder 2"/>
          <p:cNvSpPr>
            <a:spLocks noGrp="1"/>
          </p:cNvSpPr>
          <p:nvPr>
            <p:ph idx="1"/>
          </p:nvPr>
        </p:nvSpPr>
        <p:spPr/>
        <p:txBody>
          <a:bodyPr>
            <a:normAutofit/>
          </a:bodyPr>
          <a:lstStyle/>
          <a:p>
            <a:r>
              <a:rPr lang="en-US" sz="3600" dirty="0"/>
              <a:t>A flood is an overflow of water.</a:t>
            </a:r>
          </a:p>
          <a:p>
            <a:pPr marL="0" indent="0">
              <a:buNone/>
            </a:pPr>
            <a:endParaRPr lang="en-US" sz="3600" dirty="0"/>
          </a:p>
          <a:p>
            <a:r>
              <a:rPr lang="en-US" sz="3600" dirty="0"/>
              <a:t>Heavy rail fall/burst banks</a:t>
            </a:r>
          </a:p>
          <a:p>
            <a:r>
              <a:rPr lang="en-US" sz="3600" dirty="0"/>
              <a:t>Melting snow and ice</a:t>
            </a:r>
          </a:p>
          <a:p>
            <a:r>
              <a:rPr lang="en-US" sz="3600" dirty="0"/>
              <a:t>Waterlogged land</a:t>
            </a:r>
          </a:p>
          <a:p>
            <a:r>
              <a:rPr lang="en-US" sz="3600" dirty="0"/>
              <a:t>Lack of land</a:t>
            </a:r>
          </a:p>
        </p:txBody>
      </p:sp>
      <p:sp>
        <p:nvSpPr>
          <p:cNvPr id="4" name="Slide Number Placeholder 3"/>
          <p:cNvSpPr>
            <a:spLocks noGrp="1"/>
          </p:cNvSpPr>
          <p:nvPr>
            <p:ph type="sldNum" sz="quarter" idx="12"/>
          </p:nvPr>
        </p:nvSpPr>
        <p:spPr/>
        <p:txBody>
          <a:bodyPr/>
          <a:lstStyle/>
          <a:p>
            <a:fld id="{9CD8D479-8942-46E8-A226-A4E01F7A105C}" type="slidenum">
              <a:rPr lang="en-US" smtClean="0"/>
              <a:t>4</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11/3/2017</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pic>
        <p:nvPicPr>
          <p:cNvPr id="8" name="Picture 7">
            <a:extLst>
              <a:ext uri="{FF2B5EF4-FFF2-40B4-BE49-F238E27FC236}">
                <a16:creationId xmlns:a16="http://schemas.microsoft.com/office/drawing/2014/main" xmlns="" id="{A2AE5CE6-9875-4971-B9F1-22379686C26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7381459" y="2952053"/>
            <a:ext cx="4302473" cy="2849690"/>
          </a:xfrm>
          <a:prstGeom prst="rect">
            <a:avLst/>
          </a:prstGeom>
        </p:spPr>
      </p:pic>
      <p:sp>
        <p:nvSpPr>
          <p:cNvPr id="9" name="TextBox 8">
            <a:extLst>
              <a:ext uri="{FF2B5EF4-FFF2-40B4-BE49-F238E27FC236}">
                <a16:creationId xmlns:a16="http://schemas.microsoft.com/office/drawing/2014/main" xmlns="" id="{75BA36CD-9E7F-472E-B2AA-5C00627C2A3F}"/>
              </a:ext>
            </a:extLst>
          </p:cNvPr>
          <p:cNvSpPr txBox="1"/>
          <p:nvPr/>
        </p:nvSpPr>
        <p:spPr>
          <a:xfrm>
            <a:off x="7802482" y="5955851"/>
            <a:ext cx="3881451" cy="230832"/>
          </a:xfrm>
          <a:prstGeom prst="rect">
            <a:avLst/>
          </a:prstGeom>
          <a:noFill/>
        </p:spPr>
        <p:txBody>
          <a:bodyPr wrap="square" rtlCol="0">
            <a:spAutoFit/>
          </a:bodyPr>
          <a:lstStyle/>
          <a:p>
            <a:r>
              <a:rPr lang="en-GB" sz="900">
                <a:hlinkClick r:id="rId3" tooltip="http://scienceinvestigators.wikispaces.com/Climate+and+the+weather"/>
              </a:rPr>
              <a:t>This Photo</a:t>
            </a:r>
            <a:r>
              <a:rPr lang="en-GB" sz="900"/>
              <a:t> by Unknown Author is licensed under </a:t>
            </a:r>
            <a:r>
              <a:rPr lang="en-GB" sz="900">
                <a:hlinkClick r:id="rId4" tooltip="https://creativecommons.org/licenses/by-sa/3.0/"/>
              </a:rPr>
              <a:t>CC BY-SA</a:t>
            </a:r>
            <a:endParaRPr lang="en-GB" sz="900"/>
          </a:p>
        </p:txBody>
      </p:sp>
    </p:spTree>
    <p:extLst>
      <p:ext uri="{BB962C8B-B14F-4D97-AF65-F5344CB8AC3E}">
        <p14:creationId xmlns:p14="http://schemas.microsoft.com/office/powerpoint/2010/main" val="2892162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Disadvantages of flooding. </a:t>
            </a:r>
          </a:p>
        </p:txBody>
      </p:sp>
      <p:sp>
        <p:nvSpPr>
          <p:cNvPr id="3" name="Content Placeholder 2"/>
          <p:cNvSpPr>
            <a:spLocks noGrp="1"/>
          </p:cNvSpPr>
          <p:nvPr>
            <p:ph idx="1"/>
          </p:nvPr>
        </p:nvSpPr>
        <p:spPr/>
        <p:txBody>
          <a:bodyPr>
            <a:normAutofit/>
          </a:bodyPr>
          <a:lstStyle/>
          <a:p>
            <a:r>
              <a:rPr lang="en-GB" dirty="0"/>
              <a:t> Destroy people’s livelihoods and people may not survive due to drowning</a:t>
            </a:r>
          </a:p>
          <a:p>
            <a:pPr lvl="0"/>
            <a:r>
              <a:rPr lang="en-GB" dirty="0"/>
              <a:t>Flood water may carry raw sewage, oil or chemical waste which can cause diseases. Two diseases associated with water are Cholera and Malaria which can lead to death.</a:t>
            </a:r>
          </a:p>
          <a:p>
            <a:pPr lvl="0"/>
            <a:r>
              <a:rPr lang="en-GB" dirty="0"/>
              <a:t>Destroy land and crops which means food could be scarce </a:t>
            </a:r>
          </a:p>
          <a:p>
            <a:pPr lvl="0"/>
            <a:r>
              <a:rPr lang="en-GB" dirty="0"/>
              <a:t>Destroy buildings leaving people homeless and jobless meaning government will have to contribute more in the costs of the disaster.</a:t>
            </a:r>
          </a:p>
        </p:txBody>
      </p:sp>
      <p:sp>
        <p:nvSpPr>
          <p:cNvPr id="4" name="Slide Number Placeholder 3"/>
          <p:cNvSpPr>
            <a:spLocks noGrp="1"/>
          </p:cNvSpPr>
          <p:nvPr>
            <p:ph type="sldNum" sz="quarter" idx="12"/>
          </p:nvPr>
        </p:nvSpPr>
        <p:spPr/>
        <p:txBody>
          <a:bodyPr/>
          <a:lstStyle/>
          <a:p>
            <a:fld id="{9CD8D479-8942-46E8-A226-A4E01F7A105C}" type="slidenum">
              <a:rPr lang="en-US" smtClean="0"/>
              <a:t>5</a:t>
            </a:fld>
            <a:endParaRPr lang="en-US" dirty="0"/>
          </a:p>
        </p:txBody>
      </p:sp>
      <p:sp>
        <p:nvSpPr>
          <p:cNvPr id="5" name="Date Placeholder 4"/>
          <p:cNvSpPr>
            <a:spLocks noGrp="1"/>
          </p:cNvSpPr>
          <p:nvPr>
            <p:ph type="dt" sz="half" idx="10"/>
          </p:nvPr>
        </p:nvSpPr>
        <p:spPr/>
        <p:txBody>
          <a:bodyPr/>
          <a:lstStyle/>
          <a:p>
            <a:fld id="{6DD1B487-36FD-4CED-B07A-1A81FC6540B1}" type="datetime1">
              <a:rPr lang="en-US" smtClean="0"/>
              <a:pPr/>
              <a:t>11/3/2017</a:t>
            </a:fld>
            <a:endParaRPr lang="en-US" dirty="0"/>
          </a:p>
        </p:txBody>
      </p:sp>
      <p:sp>
        <p:nvSpPr>
          <p:cNvPr id="6" name="Footer Placeholder 5"/>
          <p:cNvSpPr>
            <a:spLocks noGrp="1"/>
          </p:cNvSpPr>
          <p:nvPr>
            <p:ph type="ftr" sz="quarter" idx="11"/>
          </p:nvPr>
        </p:nvSpPr>
        <p:spPr/>
        <p:txBody>
          <a:bodyPr/>
          <a:lstStyle/>
          <a:p>
            <a:r>
              <a:rPr lang="en-US" dirty="0"/>
              <a:t>Add a footer</a:t>
            </a:r>
          </a:p>
        </p:txBody>
      </p:sp>
      <p:pic>
        <p:nvPicPr>
          <p:cNvPr id="14" name="Picture 13">
            <a:extLst>
              <a:ext uri="{FF2B5EF4-FFF2-40B4-BE49-F238E27FC236}">
                <a16:creationId xmlns:a16="http://schemas.microsoft.com/office/drawing/2014/main" xmlns="" id="{44641EE7-4AC9-414D-808C-601AA463F35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7924800" y="4148542"/>
            <a:ext cx="3473726" cy="2315817"/>
          </a:xfrm>
          <a:prstGeom prst="rect">
            <a:avLst/>
          </a:prstGeom>
        </p:spPr>
      </p:pic>
      <p:sp>
        <p:nvSpPr>
          <p:cNvPr id="15" name="TextBox 14">
            <a:extLst>
              <a:ext uri="{FF2B5EF4-FFF2-40B4-BE49-F238E27FC236}">
                <a16:creationId xmlns:a16="http://schemas.microsoft.com/office/drawing/2014/main" xmlns="" id="{D95F3086-C389-42C1-BF07-61F6B2D19F74}"/>
              </a:ext>
            </a:extLst>
          </p:cNvPr>
          <p:cNvSpPr txBox="1"/>
          <p:nvPr/>
        </p:nvSpPr>
        <p:spPr>
          <a:xfrm>
            <a:off x="7924800" y="6627168"/>
            <a:ext cx="3473726" cy="230832"/>
          </a:xfrm>
          <a:prstGeom prst="rect">
            <a:avLst/>
          </a:prstGeom>
          <a:noFill/>
        </p:spPr>
        <p:txBody>
          <a:bodyPr wrap="square" rtlCol="0">
            <a:spAutoFit/>
          </a:bodyPr>
          <a:lstStyle/>
          <a:p>
            <a:r>
              <a:rPr lang="en-GB" sz="900">
                <a:hlinkClick r:id="rId3" tooltip="http://commons.wikimedia.org/wiki/File:FEMA_-_31828_-_Aerial_of_roadway_going_into_flood_water.jpg"/>
              </a:rPr>
              <a:t>This Photo</a:t>
            </a:r>
            <a:r>
              <a:rPr lang="en-GB" sz="900"/>
              <a:t> by Unknown Author is licensed under </a:t>
            </a:r>
            <a:r>
              <a:rPr lang="en-GB" sz="900">
                <a:hlinkClick r:id="rId4" tooltip="https://creativecommons.org/licenses/by-sa/3.0/"/>
              </a:rPr>
              <a:t>CC BY-SA</a:t>
            </a:r>
            <a:endParaRPr lang="en-GB" sz="900"/>
          </a:p>
        </p:txBody>
      </p:sp>
    </p:spTree>
    <p:extLst>
      <p:ext uri="{BB962C8B-B14F-4D97-AF65-F5344CB8AC3E}">
        <p14:creationId xmlns:p14="http://schemas.microsoft.com/office/powerpoint/2010/main" val="204098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748D4A-6349-4CE7-83D7-217381FBF8FA}"/>
              </a:ext>
            </a:extLst>
          </p:cNvPr>
          <p:cNvSpPr>
            <a:spLocks noGrp="1"/>
          </p:cNvSpPr>
          <p:nvPr>
            <p:ph type="title"/>
          </p:nvPr>
        </p:nvSpPr>
        <p:spPr/>
        <p:txBody>
          <a:bodyPr/>
          <a:lstStyle/>
          <a:p>
            <a:r>
              <a:rPr lang="en-GB" dirty="0"/>
              <a:t>Benefits of flooding.</a:t>
            </a:r>
          </a:p>
        </p:txBody>
      </p:sp>
      <p:sp>
        <p:nvSpPr>
          <p:cNvPr id="3" name="Content Placeholder 2">
            <a:extLst>
              <a:ext uri="{FF2B5EF4-FFF2-40B4-BE49-F238E27FC236}">
                <a16:creationId xmlns:a16="http://schemas.microsoft.com/office/drawing/2014/main" xmlns="" id="{12485DC2-E413-4C37-B524-65F275274D39}"/>
              </a:ext>
            </a:extLst>
          </p:cNvPr>
          <p:cNvSpPr>
            <a:spLocks noGrp="1"/>
          </p:cNvSpPr>
          <p:nvPr>
            <p:ph idx="1"/>
          </p:nvPr>
        </p:nvSpPr>
        <p:spPr/>
        <p:txBody>
          <a:bodyPr/>
          <a:lstStyle/>
          <a:p>
            <a:pPr lvl="0"/>
            <a:r>
              <a:rPr lang="en-GB" dirty="0"/>
              <a:t>In some cases, flooding can be beneficial for agricultural purposes.</a:t>
            </a:r>
          </a:p>
          <a:p>
            <a:pPr lvl="0"/>
            <a:r>
              <a:rPr lang="en-GB" dirty="0"/>
              <a:t>For example, Bengali where seasonal floods (</a:t>
            </a:r>
            <a:r>
              <a:rPr lang="en-GB" dirty="0" err="1"/>
              <a:t>barsha</a:t>
            </a:r>
            <a:r>
              <a:rPr lang="en-GB" dirty="0"/>
              <a:t>) are beneficial in enhancing crop production. </a:t>
            </a:r>
          </a:p>
          <a:p>
            <a:pPr lvl="0"/>
            <a:r>
              <a:rPr lang="en-GB" dirty="0"/>
              <a:t>Watering paddy fields and enhancing soil fertility. </a:t>
            </a:r>
          </a:p>
          <a:p>
            <a:pPr lvl="0"/>
            <a:r>
              <a:rPr lang="en-GB" dirty="0"/>
              <a:t>This gives Bangladeshi villagers food and income.</a:t>
            </a:r>
          </a:p>
          <a:p>
            <a:endParaRPr lang="en-GB" dirty="0"/>
          </a:p>
        </p:txBody>
      </p:sp>
      <p:sp>
        <p:nvSpPr>
          <p:cNvPr id="4" name="Slide Number Placeholder 3">
            <a:extLst>
              <a:ext uri="{FF2B5EF4-FFF2-40B4-BE49-F238E27FC236}">
                <a16:creationId xmlns:a16="http://schemas.microsoft.com/office/drawing/2014/main" xmlns="" id="{33EC149C-616D-4CC3-B76F-14DA8D228C6D}"/>
              </a:ext>
            </a:extLst>
          </p:cNvPr>
          <p:cNvSpPr>
            <a:spLocks noGrp="1"/>
          </p:cNvSpPr>
          <p:nvPr>
            <p:ph type="sldNum" sz="quarter" idx="12"/>
          </p:nvPr>
        </p:nvSpPr>
        <p:spPr/>
        <p:txBody>
          <a:bodyPr/>
          <a:lstStyle/>
          <a:p>
            <a:fld id="{9CD8D479-8942-46E8-A226-A4E01F7A105C}" type="slidenum">
              <a:rPr lang="en-GB" smtClean="0"/>
              <a:t>6</a:t>
            </a:fld>
            <a:endParaRPr lang="en-GB" dirty="0"/>
          </a:p>
        </p:txBody>
      </p:sp>
      <p:sp>
        <p:nvSpPr>
          <p:cNvPr id="5" name="Date Placeholder 4">
            <a:extLst>
              <a:ext uri="{FF2B5EF4-FFF2-40B4-BE49-F238E27FC236}">
                <a16:creationId xmlns:a16="http://schemas.microsoft.com/office/drawing/2014/main" xmlns="" id="{C81CB8FE-DD4D-48D2-A7AF-76F76A7CB0CE}"/>
              </a:ext>
            </a:extLst>
          </p:cNvPr>
          <p:cNvSpPr>
            <a:spLocks noGrp="1"/>
          </p:cNvSpPr>
          <p:nvPr>
            <p:ph type="dt" sz="half" idx="10"/>
          </p:nvPr>
        </p:nvSpPr>
        <p:spPr/>
        <p:txBody>
          <a:bodyPr/>
          <a:lstStyle/>
          <a:p>
            <a:fld id="{6DD1B487-36FD-4CED-B07A-1A81FC6540B1}" type="datetime1">
              <a:rPr lang="en-US" smtClean="0"/>
              <a:pPr/>
              <a:t>11/3/2017</a:t>
            </a:fld>
            <a:endParaRPr lang="en-US" dirty="0"/>
          </a:p>
        </p:txBody>
      </p:sp>
      <p:sp>
        <p:nvSpPr>
          <p:cNvPr id="6" name="Footer Placeholder 5">
            <a:extLst>
              <a:ext uri="{FF2B5EF4-FFF2-40B4-BE49-F238E27FC236}">
                <a16:creationId xmlns:a16="http://schemas.microsoft.com/office/drawing/2014/main" xmlns="" id="{D00B27AB-BE01-489F-ABC5-9FE201C5AF66}"/>
              </a:ext>
            </a:extLst>
          </p:cNvPr>
          <p:cNvSpPr>
            <a:spLocks noGrp="1"/>
          </p:cNvSpPr>
          <p:nvPr>
            <p:ph type="ftr" sz="quarter" idx="11"/>
          </p:nvPr>
        </p:nvSpPr>
        <p:spPr/>
        <p:txBody>
          <a:bodyPr/>
          <a:lstStyle/>
          <a:p>
            <a:r>
              <a:rPr lang="en-US"/>
              <a:t>Add a footer</a:t>
            </a:r>
            <a:endParaRPr lang="en-US" dirty="0"/>
          </a:p>
        </p:txBody>
      </p:sp>
      <p:pic>
        <p:nvPicPr>
          <p:cNvPr id="11" name="Picture 10">
            <a:extLst>
              <a:ext uri="{FF2B5EF4-FFF2-40B4-BE49-F238E27FC236}">
                <a16:creationId xmlns:a16="http://schemas.microsoft.com/office/drawing/2014/main" xmlns="" id="{F5AC1ACB-E9D4-4B5F-8BEB-D0A53F48E77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7673009" y="3260355"/>
            <a:ext cx="3881192" cy="2810912"/>
          </a:xfrm>
          <a:prstGeom prst="rect">
            <a:avLst/>
          </a:prstGeom>
        </p:spPr>
      </p:pic>
      <p:sp>
        <p:nvSpPr>
          <p:cNvPr id="12" name="TextBox 11">
            <a:extLst>
              <a:ext uri="{FF2B5EF4-FFF2-40B4-BE49-F238E27FC236}">
                <a16:creationId xmlns:a16="http://schemas.microsoft.com/office/drawing/2014/main" xmlns="" id="{1F77F851-3B46-4D58-926B-63AB124B1D1C}"/>
              </a:ext>
            </a:extLst>
          </p:cNvPr>
          <p:cNvSpPr txBox="1"/>
          <p:nvPr/>
        </p:nvSpPr>
        <p:spPr>
          <a:xfrm>
            <a:off x="7754327" y="6071267"/>
            <a:ext cx="3413761" cy="230832"/>
          </a:xfrm>
          <a:prstGeom prst="rect">
            <a:avLst/>
          </a:prstGeom>
          <a:noFill/>
        </p:spPr>
        <p:txBody>
          <a:bodyPr wrap="square" rtlCol="0">
            <a:spAutoFit/>
          </a:bodyPr>
          <a:lstStyle/>
          <a:p>
            <a:r>
              <a:rPr lang="en-GB" sz="900" dirty="0">
                <a:hlinkClick r:id="rId3" tooltip="http://www.geograph.org.uk/photo/109554"/>
              </a:rPr>
              <a:t>This Photo</a:t>
            </a:r>
            <a:r>
              <a:rPr lang="en-GB" sz="900" dirty="0"/>
              <a:t> by Unknown Author is licensed under </a:t>
            </a:r>
            <a:r>
              <a:rPr lang="en-GB" sz="900" dirty="0">
                <a:hlinkClick r:id="rId4" tooltip="https://creativecommons.org/licenses/by-sa/2.0/"/>
              </a:rPr>
              <a:t>CC BY-SA</a:t>
            </a:r>
            <a:endParaRPr lang="en-GB" sz="900" dirty="0"/>
          </a:p>
        </p:txBody>
      </p:sp>
    </p:spTree>
    <p:extLst>
      <p:ext uri="{BB962C8B-B14F-4D97-AF65-F5344CB8AC3E}">
        <p14:creationId xmlns:p14="http://schemas.microsoft.com/office/powerpoint/2010/main" val="208061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8009AF-0C2D-424D-9D09-0928D67C0C78}"/>
              </a:ext>
            </a:extLst>
          </p:cNvPr>
          <p:cNvSpPr>
            <a:spLocks noGrp="1"/>
          </p:cNvSpPr>
          <p:nvPr>
            <p:ph type="title"/>
          </p:nvPr>
        </p:nvSpPr>
        <p:spPr/>
        <p:txBody>
          <a:bodyPr/>
          <a:lstStyle/>
          <a:p>
            <a:r>
              <a:rPr lang="en-GB" dirty="0"/>
              <a:t>Short-Term Effects of Flooding</a:t>
            </a:r>
          </a:p>
        </p:txBody>
      </p:sp>
      <p:sp>
        <p:nvSpPr>
          <p:cNvPr id="3" name="Content Placeholder 2">
            <a:extLst>
              <a:ext uri="{FF2B5EF4-FFF2-40B4-BE49-F238E27FC236}">
                <a16:creationId xmlns:a16="http://schemas.microsoft.com/office/drawing/2014/main" xmlns="" id="{462F0CF7-09C8-4689-A73A-77FADB32567B}"/>
              </a:ext>
            </a:extLst>
          </p:cNvPr>
          <p:cNvSpPr>
            <a:spLocks noGrp="1"/>
          </p:cNvSpPr>
          <p:nvPr>
            <p:ph idx="1"/>
          </p:nvPr>
        </p:nvSpPr>
        <p:spPr/>
        <p:txBody>
          <a:bodyPr/>
          <a:lstStyle/>
          <a:p>
            <a:r>
              <a:rPr lang="en-GB" sz="3200" dirty="0"/>
              <a:t>Declines in tourism </a:t>
            </a:r>
          </a:p>
          <a:p>
            <a:r>
              <a:rPr lang="en-GB" sz="3200" dirty="0"/>
              <a:t>Delayed harvests due to waterlogged soil</a:t>
            </a:r>
          </a:p>
          <a:p>
            <a:pPr marL="0" indent="0">
              <a:buNone/>
            </a:pPr>
            <a:r>
              <a:rPr lang="en-GB" sz="3200" dirty="0"/>
              <a:t>	- increase in food prices</a:t>
            </a:r>
          </a:p>
          <a:p>
            <a:endParaRPr lang="en-GB" dirty="0"/>
          </a:p>
        </p:txBody>
      </p:sp>
      <p:sp>
        <p:nvSpPr>
          <p:cNvPr id="4" name="Slide Number Placeholder 3">
            <a:extLst>
              <a:ext uri="{FF2B5EF4-FFF2-40B4-BE49-F238E27FC236}">
                <a16:creationId xmlns:a16="http://schemas.microsoft.com/office/drawing/2014/main" xmlns="" id="{64C9EC0A-C0E6-429B-9BCB-D3D5096EE99D}"/>
              </a:ext>
            </a:extLst>
          </p:cNvPr>
          <p:cNvSpPr>
            <a:spLocks noGrp="1"/>
          </p:cNvSpPr>
          <p:nvPr>
            <p:ph type="sldNum" sz="quarter" idx="12"/>
          </p:nvPr>
        </p:nvSpPr>
        <p:spPr/>
        <p:txBody>
          <a:bodyPr/>
          <a:lstStyle/>
          <a:p>
            <a:fld id="{9CD8D479-8942-46E8-A226-A4E01F7A105C}" type="slidenum">
              <a:rPr lang="en-GB" smtClean="0"/>
              <a:t>7</a:t>
            </a:fld>
            <a:endParaRPr lang="en-GB" dirty="0"/>
          </a:p>
        </p:txBody>
      </p:sp>
      <p:sp>
        <p:nvSpPr>
          <p:cNvPr id="5" name="Date Placeholder 4">
            <a:extLst>
              <a:ext uri="{FF2B5EF4-FFF2-40B4-BE49-F238E27FC236}">
                <a16:creationId xmlns:a16="http://schemas.microsoft.com/office/drawing/2014/main" xmlns="" id="{867DC2ED-9DE4-4677-BAF1-D5862DC8FF96}"/>
              </a:ext>
            </a:extLst>
          </p:cNvPr>
          <p:cNvSpPr>
            <a:spLocks noGrp="1"/>
          </p:cNvSpPr>
          <p:nvPr>
            <p:ph type="dt" sz="half" idx="10"/>
          </p:nvPr>
        </p:nvSpPr>
        <p:spPr/>
        <p:txBody>
          <a:bodyPr/>
          <a:lstStyle/>
          <a:p>
            <a:fld id="{6DD1B487-36FD-4CED-B07A-1A81FC6540B1}" type="datetime1">
              <a:rPr lang="en-US" smtClean="0"/>
              <a:pPr/>
              <a:t>11/3/2017</a:t>
            </a:fld>
            <a:endParaRPr lang="en-US" dirty="0"/>
          </a:p>
        </p:txBody>
      </p:sp>
      <p:sp>
        <p:nvSpPr>
          <p:cNvPr id="6" name="Footer Placeholder 5">
            <a:extLst>
              <a:ext uri="{FF2B5EF4-FFF2-40B4-BE49-F238E27FC236}">
                <a16:creationId xmlns:a16="http://schemas.microsoft.com/office/drawing/2014/main" xmlns="" id="{EC867FC2-AAE6-4E2A-B808-D1591B640638}"/>
              </a:ext>
            </a:extLst>
          </p:cNvPr>
          <p:cNvSpPr>
            <a:spLocks noGrp="1"/>
          </p:cNvSpPr>
          <p:nvPr>
            <p:ph type="ftr" sz="quarter" idx="11"/>
          </p:nvPr>
        </p:nvSpPr>
        <p:spPr/>
        <p:txBody>
          <a:bodyPr/>
          <a:lstStyle/>
          <a:p>
            <a:r>
              <a:rPr lang="en-US"/>
              <a:t>Add a footer</a:t>
            </a:r>
            <a:endParaRPr lang="en-US" dirty="0"/>
          </a:p>
        </p:txBody>
      </p:sp>
      <p:pic>
        <p:nvPicPr>
          <p:cNvPr id="8" name="Picture 7">
            <a:extLst>
              <a:ext uri="{FF2B5EF4-FFF2-40B4-BE49-F238E27FC236}">
                <a16:creationId xmlns:a16="http://schemas.microsoft.com/office/drawing/2014/main" xmlns="" id="{7416A5AF-A6B3-4A05-971E-2092F8C6151A}"/>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7275442" y="3018809"/>
            <a:ext cx="3869635" cy="2575066"/>
          </a:xfrm>
          <a:prstGeom prst="rect">
            <a:avLst/>
          </a:prstGeom>
        </p:spPr>
      </p:pic>
      <p:sp>
        <p:nvSpPr>
          <p:cNvPr id="9" name="TextBox 8">
            <a:extLst>
              <a:ext uri="{FF2B5EF4-FFF2-40B4-BE49-F238E27FC236}">
                <a16:creationId xmlns:a16="http://schemas.microsoft.com/office/drawing/2014/main" xmlns="" id="{765A10B8-9AEF-4C04-9EB7-4A8B22C96869}"/>
              </a:ext>
            </a:extLst>
          </p:cNvPr>
          <p:cNvSpPr txBox="1"/>
          <p:nvPr/>
        </p:nvSpPr>
        <p:spPr>
          <a:xfrm>
            <a:off x="7275442" y="5719059"/>
            <a:ext cx="3869635" cy="230832"/>
          </a:xfrm>
          <a:prstGeom prst="rect">
            <a:avLst/>
          </a:prstGeom>
          <a:noFill/>
        </p:spPr>
        <p:txBody>
          <a:bodyPr wrap="square" rtlCol="0">
            <a:spAutoFit/>
          </a:bodyPr>
          <a:lstStyle/>
          <a:p>
            <a:r>
              <a:rPr lang="en-GB" sz="900">
                <a:hlinkClick r:id="rId3" tooltip="http://photoeverywhere.co.uk/east/japan/tokyo/slides/busy_shibuya.htm"/>
              </a:rPr>
              <a:t>This Photo</a:t>
            </a:r>
            <a:r>
              <a:rPr lang="en-GB" sz="900"/>
              <a:t> by Unknown Author is licensed under </a:t>
            </a:r>
            <a:r>
              <a:rPr lang="en-GB" sz="900">
                <a:hlinkClick r:id="rId4" tooltip="https://creativecommons.org/licenses/by/2.5/"/>
              </a:rPr>
              <a:t>CC BY</a:t>
            </a:r>
            <a:endParaRPr lang="en-GB" sz="900"/>
          </a:p>
        </p:txBody>
      </p:sp>
    </p:spTree>
    <p:extLst>
      <p:ext uri="{BB962C8B-B14F-4D97-AF65-F5344CB8AC3E}">
        <p14:creationId xmlns:p14="http://schemas.microsoft.com/office/powerpoint/2010/main" val="210307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9F93E5-E200-4D91-833B-AD67C9C124C2}"/>
              </a:ext>
            </a:extLst>
          </p:cNvPr>
          <p:cNvSpPr>
            <a:spLocks noGrp="1"/>
          </p:cNvSpPr>
          <p:nvPr>
            <p:ph type="title"/>
          </p:nvPr>
        </p:nvSpPr>
        <p:spPr/>
        <p:txBody>
          <a:bodyPr/>
          <a:lstStyle/>
          <a:p>
            <a:r>
              <a:rPr lang="en-GB" dirty="0"/>
              <a:t>Long-Term Effects of Flooding</a:t>
            </a:r>
          </a:p>
        </p:txBody>
      </p:sp>
      <p:sp>
        <p:nvSpPr>
          <p:cNvPr id="3" name="Content Placeholder 2">
            <a:extLst>
              <a:ext uri="{FF2B5EF4-FFF2-40B4-BE49-F238E27FC236}">
                <a16:creationId xmlns:a16="http://schemas.microsoft.com/office/drawing/2014/main" xmlns="" id="{4AD0C718-222D-45BF-8E39-24919FB6EF0F}"/>
              </a:ext>
            </a:extLst>
          </p:cNvPr>
          <p:cNvSpPr>
            <a:spLocks noGrp="1"/>
          </p:cNvSpPr>
          <p:nvPr>
            <p:ph idx="1"/>
          </p:nvPr>
        </p:nvSpPr>
        <p:spPr/>
        <p:txBody>
          <a:bodyPr>
            <a:normAutofit/>
          </a:bodyPr>
          <a:lstStyle/>
          <a:p>
            <a:pPr marL="0" indent="0">
              <a:buNone/>
            </a:pPr>
            <a:r>
              <a:rPr lang="en-GB" dirty="0"/>
              <a:t>Public Health</a:t>
            </a:r>
          </a:p>
          <a:p>
            <a:r>
              <a:rPr lang="en-GB" dirty="0"/>
              <a:t>Effects on physical and mental health</a:t>
            </a:r>
          </a:p>
          <a:p>
            <a:r>
              <a:rPr lang="en-GB" dirty="0"/>
              <a:t>Children suffer emotional health problems.</a:t>
            </a:r>
          </a:p>
          <a:p>
            <a:pPr marL="0" indent="0">
              <a:buNone/>
            </a:pPr>
            <a:endParaRPr lang="en-GB" dirty="0"/>
          </a:p>
          <a:p>
            <a:pPr marL="0" indent="0">
              <a:buNone/>
            </a:pPr>
            <a:r>
              <a:rPr lang="en-GB" dirty="0"/>
              <a:t>Wider Community</a:t>
            </a:r>
          </a:p>
          <a:p>
            <a:r>
              <a:rPr lang="en-GB" dirty="0"/>
              <a:t>Public spaces damaged</a:t>
            </a:r>
          </a:p>
          <a:p>
            <a:r>
              <a:rPr lang="en-GB" dirty="0"/>
              <a:t>Unemployment</a:t>
            </a:r>
          </a:p>
          <a:p>
            <a:r>
              <a:rPr lang="en-GB" dirty="0"/>
              <a:t>Breakdown of sanitation system</a:t>
            </a:r>
          </a:p>
        </p:txBody>
      </p:sp>
      <p:sp>
        <p:nvSpPr>
          <p:cNvPr id="4" name="Slide Number Placeholder 3">
            <a:extLst>
              <a:ext uri="{FF2B5EF4-FFF2-40B4-BE49-F238E27FC236}">
                <a16:creationId xmlns:a16="http://schemas.microsoft.com/office/drawing/2014/main" xmlns="" id="{A43B2D79-0C08-4BB2-8B7C-52CEDE3270EE}"/>
              </a:ext>
            </a:extLst>
          </p:cNvPr>
          <p:cNvSpPr>
            <a:spLocks noGrp="1"/>
          </p:cNvSpPr>
          <p:nvPr>
            <p:ph type="sldNum" sz="quarter" idx="12"/>
          </p:nvPr>
        </p:nvSpPr>
        <p:spPr/>
        <p:txBody>
          <a:bodyPr/>
          <a:lstStyle/>
          <a:p>
            <a:fld id="{9CD8D479-8942-46E8-A226-A4E01F7A105C}" type="slidenum">
              <a:rPr lang="en-GB" smtClean="0"/>
              <a:t>8</a:t>
            </a:fld>
            <a:endParaRPr lang="en-GB" dirty="0"/>
          </a:p>
        </p:txBody>
      </p:sp>
      <p:sp>
        <p:nvSpPr>
          <p:cNvPr id="5" name="Date Placeholder 4">
            <a:extLst>
              <a:ext uri="{FF2B5EF4-FFF2-40B4-BE49-F238E27FC236}">
                <a16:creationId xmlns:a16="http://schemas.microsoft.com/office/drawing/2014/main" xmlns="" id="{2A55ED6E-D6C9-4946-9CEC-1E5531EE8391}"/>
              </a:ext>
            </a:extLst>
          </p:cNvPr>
          <p:cNvSpPr>
            <a:spLocks noGrp="1"/>
          </p:cNvSpPr>
          <p:nvPr>
            <p:ph type="dt" sz="half" idx="10"/>
          </p:nvPr>
        </p:nvSpPr>
        <p:spPr/>
        <p:txBody>
          <a:bodyPr/>
          <a:lstStyle/>
          <a:p>
            <a:fld id="{6DD1B487-36FD-4CED-B07A-1A81FC6540B1}" type="datetime1">
              <a:rPr lang="en-US" smtClean="0"/>
              <a:pPr/>
              <a:t>11/3/2017</a:t>
            </a:fld>
            <a:endParaRPr lang="en-US" dirty="0"/>
          </a:p>
        </p:txBody>
      </p:sp>
      <p:sp>
        <p:nvSpPr>
          <p:cNvPr id="6" name="Footer Placeholder 5">
            <a:extLst>
              <a:ext uri="{FF2B5EF4-FFF2-40B4-BE49-F238E27FC236}">
                <a16:creationId xmlns:a16="http://schemas.microsoft.com/office/drawing/2014/main" xmlns="" id="{152AE161-0D7C-4036-A11A-1911C47B72D0}"/>
              </a:ext>
            </a:extLst>
          </p:cNvPr>
          <p:cNvSpPr>
            <a:spLocks noGrp="1"/>
          </p:cNvSpPr>
          <p:nvPr>
            <p:ph type="ftr" sz="quarter" idx="11"/>
          </p:nvPr>
        </p:nvSpPr>
        <p:spPr/>
        <p:txBody>
          <a:bodyPr/>
          <a:lstStyle/>
          <a:p>
            <a:r>
              <a:rPr lang="en-US"/>
              <a:t>Add a footer</a:t>
            </a:r>
            <a:endParaRPr lang="en-US" dirty="0"/>
          </a:p>
        </p:txBody>
      </p:sp>
      <p:pic>
        <p:nvPicPr>
          <p:cNvPr id="8" name="Picture 7">
            <a:extLst>
              <a:ext uri="{FF2B5EF4-FFF2-40B4-BE49-F238E27FC236}">
                <a16:creationId xmlns:a16="http://schemas.microsoft.com/office/drawing/2014/main" xmlns="" id="{6534FE10-B921-4DE7-9400-F2CFF6FF22E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t="14644" r="3659" b="1836"/>
          <a:stretch/>
        </p:blipFill>
        <p:spPr>
          <a:xfrm>
            <a:off x="7697200" y="1459653"/>
            <a:ext cx="3942073" cy="3598358"/>
          </a:xfrm>
          <a:prstGeom prst="chord">
            <a:avLst/>
          </a:prstGeom>
        </p:spPr>
      </p:pic>
      <p:sp>
        <p:nvSpPr>
          <p:cNvPr id="9" name="TextBox 8">
            <a:extLst>
              <a:ext uri="{FF2B5EF4-FFF2-40B4-BE49-F238E27FC236}">
                <a16:creationId xmlns:a16="http://schemas.microsoft.com/office/drawing/2014/main" xmlns="" id="{6D7B4240-2DE0-49D8-82BF-2D4FA2F4ACF1}"/>
              </a:ext>
            </a:extLst>
          </p:cNvPr>
          <p:cNvSpPr txBox="1"/>
          <p:nvPr/>
        </p:nvSpPr>
        <p:spPr>
          <a:xfrm>
            <a:off x="8106465" y="4904685"/>
            <a:ext cx="2870200" cy="519351"/>
          </a:xfrm>
          <a:prstGeom prst="chord">
            <a:avLst/>
          </a:prstGeom>
          <a:noFill/>
        </p:spPr>
        <p:txBody>
          <a:bodyPr wrap="square" rtlCol="0">
            <a:spAutoFit/>
          </a:bodyPr>
          <a:lstStyle/>
          <a:p>
            <a:r>
              <a:rPr lang="en-GB" sz="900">
                <a:hlinkClick r:id="rId3" tooltip="http://egaalcantara19.blogspot.com/2013/10/smiley-facebook-chat.html"/>
              </a:rPr>
              <a:t>This Photo</a:t>
            </a:r>
            <a:r>
              <a:rPr lang="en-GB" sz="900"/>
              <a:t> by Unknown Author is licensed under </a:t>
            </a:r>
            <a:r>
              <a:rPr lang="en-GB" sz="900">
                <a:hlinkClick r:id="rId4" tooltip="https://creativecommons.org/licenses/by/3.0/"/>
              </a:rPr>
              <a:t>CC BY</a:t>
            </a:r>
            <a:endParaRPr lang="en-GB" sz="900"/>
          </a:p>
        </p:txBody>
      </p:sp>
    </p:spTree>
    <p:extLst>
      <p:ext uri="{BB962C8B-B14F-4D97-AF65-F5344CB8AC3E}">
        <p14:creationId xmlns:p14="http://schemas.microsoft.com/office/powerpoint/2010/main" val="429445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Facts and figures.</a:t>
            </a:r>
          </a:p>
        </p:txBody>
      </p:sp>
      <p:pic>
        <p:nvPicPr>
          <p:cNvPr id="8" name="Content Placeholder 7">
            <a:extLst>
              <a:ext uri="{FF2B5EF4-FFF2-40B4-BE49-F238E27FC236}">
                <a16:creationId xmlns:a16="http://schemas.microsoft.com/office/drawing/2014/main" xmlns="" id="{F7334F2A-1C35-4AD5-BCDA-F379E6D0F007}"/>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9244670" y="4585250"/>
            <a:ext cx="2569643" cy="1385301"/>
          </a:xfrm>
        </p:spPr>
      </p:pic>
      <p:sp>
        <p:nvSpPr>
          <p:cNvPr id="4" name="Slide Number Placeholder 3"/>
          <p:cNvSpPr>
            <a:spLocks noGrp="1"/>
          </p:cNvSpPr>
          <p:nvPr>
            <p:ph type="sldNum" sz="quarter" idx="12"/>
          </p:nvPr>
        </p:nvSpPr>
        <p:spPr/>
        <p:txBody>
          <a:bodyPr/>
          <a:lstStyle/>
          <a:p>
            <a:fld id="{9CD8D479-8942-46E8-A226-A4E01F7A105C}" type="slidenum">
              <a:rPr lang="en-US" smtClean="0"/>
              <a:t>9</a:t>
            </a:fld>
            <a:endParaRPr lang="en-US" dirty="0"/>
          </a:p>
        </p:txBody>
      </p:sp>
      <p:sp>
        <p:nvSpPr>
          <p:cNvPr id="5" name="Date Placeholder 4"/>
          <p:cNvSpPr>
            <a:spLocks noGrp="1"/>
          </p:cNvSpPr>
          <p:nvPr>
            <p:ph type="dt" sz="half" idx="10"/>
          </p:nvPr>
        </p:nvSpPr>
        <p:spPr/>
        <p:txBody>
          <a:bodyPr/>
          <a:lstStyle/>
          <a:p>
            <a:fld id="{6DD1B487-36FD-4CED-B07A-1A81FC6540B1}" type="datetime1">
              <a:rPr lang="en-US" smtClean="0"/>
              <a:pPr/>
              <a:t>11/3/2017</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9" name="TextBox 8">
            <a:extLst>
              <a:ext uri="{FF2B5EF4-FFF2-40B4-BE49-F238E27FC236}">
                <a16:creationId xmlns:a16="http://schemas.microsoft.com/office/drawing/2014/main" xmlns="" id="{B5B38301-BD87-44CF-A422-B7D6D44707CA}"/>
              </a:ext>
            </a:extLst>
          </p:cNvPr>
          <p:cNvSpPr txBox="1"/>
          <p:nvPr/>
        </p:nvSpPr>
        <p:spPr>
          <a:xfrm>
            <a:off x="10005391" y="6104912"/>
            <a:ext cx="1808922" cy="369332"/>
          </a:xfrm>
          <a:prstGeom prst="rect">
            <a:avLst/>
          </a:prstGeom>
          <a:noFill/>
        </p:spPr>
        <p:txBody>
          <a:bodyPr wrap="square" rtlCol="0">
            <a:spAutoFit/>
          </a:bodyPr>
          <a:lstStyle/>
          <a:p>
            <a:r>
              <a:rPr lang="en-GB" sz="900">
                <a:hlinkClick r:id="rId3" tooltip="http://azharreflections.wordpress.com/category/coursera/"/>
              </a:rPr>
              <a:t>This Photo</a:t>
            </a:r>
            <a:r>
              <a:rPr lang="en-GB" sz="900"/>
              <a:t> by Unknown Author is licensed under </a:t>
            </a:r>
            <a:r>
              <a:rPr lang="en-GB" sz="900">
                <a:hlinkClick r:id="rId4" tooltip="https://creativecommons.org/licenses/by-nc-sa/3.0/"/>
              </a:rPr>
              <a:t>CC BY-NC-SA</a:t>
            </a:r>
            <a:endParaRPr lang="en-GB" sz="900"/>
          </a:p>
        </p:txBody>
      </p:sp>
      <p:sp>
        <p:nvSpPr>
          <p:cNvPr id="10" name="TextBox 9">
            <a:extLst>
              <a:ext uri="{FF2B5EF4-FFF2-40B4-BE49-F238E27FC236}">
                <a16:creationId xmlns:a16="http://schemas.microsoft.com/office/drawing/2014/main" xmlns="" id="{A5F301C5-8D33-4275-B23D-0723E871F1C7}"/>
              </a:ext>
            </a:extLst>
          </p:cNvPr>
          <p:cNvSpPr txBox="1"/>
          <p:nvPr/>
        </p:nvSpPr>
        <p:spPr>
          <a:xfrm>
            <a:off x="1100086" y="1498587"/>
            <a:ext cx="8335618" cy="5539978"/>
          </a:xfrm>
          <a:prstGeom prst="rect">
            <a:avLst/>
          </a:prstGeom>
          <a:noFill/>
        </p:spPr>
        <p:txBody>
          <a:bodyPr wrap="square" rtlCol="0">
            <a:spAutoFit/>
          </a:bodyPr>
          <a:lstStyle/>
          <a:p>
            <a:pPr marL="342900" indent="-342900">
              <a:buFont typeface="Arial" panose="020B0604020202020204" pitchFamily="34" charset="0"/>
              <a:buChar char="•"/>
            </a:pPr>
            <a:r>
              <a:rPr lang="en-GB" sz="2400" dirty="0"/>
              <a:t>In the UK there are currently 2 million homes within a flood risk area.</a:t>
            </a:r>
          </a:p>
          <a:p>
            <a:pPr marL="342900" indent="-342900">
              <a:buFont typeface="Arial" panose="020B0604020202020204" pitchFamily="34" charset="0"/>
              <a:buChar char="•"/>
            </a:pPr>
            <a:r>
              <a:rPr lang="en-GB" sz="2400" dirty="0"/>
              <a:t>There are an additional 2 million homes within 100 metres of a flood risk area.</a:t>
            </a:r>
          </a:p>
          <a:p>
            <a:pPr marL="342900" indent="-342900">
              <a:buFont typeface="Arial" panose="020B0604020202020204" pitchFamily="34" charset="0"/>
              <a:buChar char="•"/>
            </a:pPr>
            <a:r>
              <a:rPr lang="en-GB" sz="2400" dirty="0"/>
              <a:t>There is an estimate 250, 000 new homes </a:t>
            </a:r>
            <a:r>
              <a:rPr lang="en-GB" sz="2400" dirty="0" smtClean="0"/>
              <a:t>with</a:t>
            </a:r>
            <a:r>
              <a:rPr lang="en-GB" sz="2400" dirty="0" smtClean="0"/>
              <a:t> </a:t>
            </a:r>
            <a:r>
              <a:rPr lang="en-GB" sz="2400" dirty="0"/>
              <a:t>planning approval within flood plain areas</a:t>
            </a:r>
            <a:r>
              <a:rPr lang="en-GB" dirty="0" smtClean="0"/>
              <a:t>.</a:t>
            </a:r>
          </a:p>
          <a:p>
            <a:pPr marL="342900" indent="-342900">
              <a:buFont typeface="Arial" panose="020B0604020202020204" pitchFamily="34" charset="0"/>
              <a:buChar char="•"/>
            </a:pPr>
            <a:r>
              <a:rPr lang="en-US" sz="2400" dirty="0" smtClean="0"/>
              <a:t>Flash </a:t>
            </a:r>
            <a:r>
              <a:rPr lang="en-US" sz="2400" dirty="0"/>
              <a:t>flooding caused more than £1 million worth of damage to a Cornish village following torrential </a:t>
            </a:r>
            <a:r>
              <a:rPr lang="en-US" sz="2400" dirty="0" smtClean="0"/>
              <a:t>downpours.</a:t>
            </a:r>
          </a:p>
          <a:p>
            <a:pPr marL="342900" indent="-342900">
              <a:buFont typeface="Arial" panose="020B0604020202020204" pitchFamily="34" charset="0"/>
              <a:buChar char="•"/>
            </a:pPr>
            <a:r>
              <a:rPr lang="en-US" sz="2400" dirty="0"/>
              <a:t>“My school, Riverside, in </a:t>
            </a:r>
            <a:r>
              <a:rPr lang="en-US" sz="2400" dirty="0" err="1"/>
              <a:t>Hebden</a:t>
            </a:r>
            <a:r>
              <a:rPr lang="en-US" sz="2400" dirty="0"/>
              <a:t> Bridge, flooded, so term started late and our class had to be moved upstairs! My mum and lots of other people went into town with wellies and shovels to help clean up all the mud</a:t>
            </a:r>
            <a:r>
              <a:rPr lang="en-US" sz="2400" dirty="0" smtClean="0"/>
              <a:t>.” </a:t>
            </a:r>
            <a:r>
              <a:rPr lang="en-US" sz="2400" dirty="0" err="1" smtClean="0"/>
              <a:t>Noa</a:t>
            </a:r>
            <a:r>
              <a:rPr lang="en-US" sz="2400" dirty="0" smtClean="0"/>
              <a:t> Baldwin, age 7 on the Boxing day floods 2015.</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148110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Nature ecology education photo presentation.potx" id="{C2041BFC-79DD-469A-9C9C-CE3A45FF64F3}" vid="{F6D325B2-35D9-40C5-B4CD-C0A8483D5659}"/>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Nature ecology education photo presentation</Template>
  <TotalTime>229</TotalTime>
  <Words>1472</Words>
  <Application>Microsoft Office PowerPoint</Application>
  <PresentationFormat>Custom</PresentationFormat>
  <Paragraphs>180</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Ecology 16x9</vt:lpstr>
      <vt:lpstr>Floods</vt:lpstr>
      <vt:lpstr>Learning Intentions</vt:lpstr>
      <vt:lpstr>What is a disaster?</vt:lpstr>
      <vt:lpstr>What is a flood and what causes them?</vt:lpstr>
      <vt:lpstr>Disadvantages of flooding. </vt:lpstr>
      <vt:lpstr>Benefits of flooding.</vt:lpstr>
      <vt:lpstr>Short-Term Effects of Flooding</vt:lpstr>
      <vt:lpstr>Long-Term Effects of Flooding</vt:lpstr>
      <vt:lpstr>Facts and figures.</vt:lpstr>
      <vt:lpstr>Curriculum for Excellence Experiences and Outcomes</vt:lpstr>
      <vt:lpstr>PowerPoint Presentation</vt:lpstr>
      <vt:lpstr>Science</vt:lpstr>
      <vt:lpstr>Science Continued</vt:lpstr>
      <vt:lpstr>Technology</vt:lpstr>
      <vt:lpstr>Mathematics</vt:lpstr>
      <vt:lpstr>Literacy </vt:lpstr>
      <vt:lpstr>Arts</vt:lpstr>
      <vt:lpstr>References</vt:lpstr>
      <vt:lpstr>Thank you so much for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Floods</dc:title>
  <dc:creator>Callum Scott</dc:creator>
  <cp:lastModifiedBy>Kelsie Dunlop</cp:lastModifiedBy>
  <cp:revision>27</cp:revision>
  <dcterms:created xsi:type="dcterms:W3CDTF">2017-10-31T20:14:09Z</dcterms:created>
  <dcterms:modified xsi:type="dcterms:W3CDTF">2017-11-03T09:52:55Z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