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6" r:id="rId5"/>
    <p:sldId id="2147478984" r:id="rId6"/>
    <p:sldId id="2147478986" r:id="rId7"/>
    <p:sldId id="2147479024" r:id="rId8"/>
    <p:sldId id="287" r:id="rId9"/>
    <p:sldId id="257" r:id="rId10"/>
    <p:sldId id="284" r:id="rId11"/>
    <p:sldId id="258" r:id="rId12"/>
    <p:sldId id="265" r:id="rId13"/>
    <p:sldId id="266" r:id="rId14"/>
    <p:sldId id="270" r:id="rId15"/>
    <p:sldId id="274" r:id="rId16"/>
    <p:sldId id="271" r:id="rId17"/>
    <p:sldId id="2147479028" r:id="rId18"/>
    <p:sldId id="2147479036" r:id="rId19"/>
    <p:sldId id="2147479031" r:id="rId20"/>
    <p:sldId id="2147479034" r:id="rId21"/>
    <p:sldId id="2147479032" r:id="rId22"/>
    <p:sldId id="2147479033" r:id="rId23"/>
    <p:sldId id="2147479030" r:id="rId24"/>
    <p:sldId id="272" r:id="rId25"/>
    <p:sldId id="273" r:id="rId26"/>
    <p:sldId id="269" r:id="rId27"/>
    <p:sldId id="2147479039" r:id="rId28"/>
    <p:sldId id="277" r:id="rId29"/>
    <p:sldId id="259" r:id="rId30"/>
    <p:sldId id="278" r:id="rId31"/>
    <p:sldId id="2147479038" r:id="rId32"/>
    <p:sldId id="2147479037" r:id="rId33"/>
    <p:sldId id="281" r:id="rId34"/>
    <p:sldId id="262" r:id="rId35"/>
    <p:sldId id="2147479026" r:id="rId36"/>
    <p:sldId id="279" r:id="rId37"/>
    <p:sldId id="280" r:id="rId38"/>
    <p:sldId id="264" r:id="rId39"/>
    <p:sldId id="283" r:id="rId40"/>
    <p:sldId id="285" r:id="rId41"/>
    <p:sldId id="214747902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193081-D08F-47FA-8352-466A5CD61E03}" v="48" dt="2025-04-22T08:21:25.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94660"/>
  </p:normalViewPr>
  <p:slideViewPr>
    <p:cSldViewPr snapToGrid="0">
      <p:cViewPr varScale="1">
        <p:scale>
          <a:sx n="55" d="100"/>
          <a:sy n="55" d="100"/>
        </p:scale>
        <p:origin x="81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 Brough" userId="1994359b-18d0-427d-9400-00f46d2a6837" providerId="ADAL" clId="{BAA82EEB-8399-48D1-8FC8-3ADE5F4CF8A8}"/>
    <pc:docChg chg="modSld">
      <pc:chgData name="Meg Brough" userId="1994359b-18d0-427d-9400-00f46d2a6837" providerId="ADAL" clId="{BAA82EEB-8399-48D1-8FC8-3ADE5F4CF8A8}" dt="2025-04-22T19:38:52.813" v="0" actId="1076"/>
      <pc:docMkLst>
        <pc:docMk/>
      </pc:docMkLst>
      <pc:sldChg chg="modSp mod">
        <pc:chgData name="Meg Brough" userId="1994359b-18d0-427d-9400-00f46d2a6837" providerId="ADAL" clId="{BAA82EEB-8399-48D1-8FC8-3ADE5F4CF8A8}" dt="2025-04-22T19:38:52.813" v="0" actId="1076"/>
        <pc:sldMkLst>
          <pc:docMk/>
          <pc:sldMk cId="3213048265" sldId="264"/>
        </pc:sldMkLst>
        <pc:spChg chg="mod">
          <ac:chgData name="Meg Brough" userId="1994359b-18d0-427d-9400-00f46d2a6837" providerId="ADAL" clId="{BAA82EEB-8399-48D1-8FC8-3ADE5F4CF8A8}" dt="2025-04-22T19:38:52.813" v="0" actId="1076"/>
          <ac:spMkLst>
            <pc:docMk/>
            <pc:sldMk cId="3213048265" sldId="264"/>
            <ac:spMk id="6" creationId="{45D625AE-B70F-F89D-8F9F-85D7802D1BF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18965-2F0F-4A1F-95AD-14A832ACC687}" type="datetimeFigureOut">
              <a:rPr lang="en-GB" smtClean="0"/>
              <a:t>22/04/2025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001BB2-4D1D-4D32-8F66-5F407076CC2B}" type="slidenum">
              <a:rPr lang="en-GB" smtClean="0"/>
              <a:t>‹#›</a:t>
            </a:fld>
            <a:endParaRPr lang="en-GB"/>
          </a:p>
        </p:txBody>
      </p:sp>
    </p:spTree>
    <p:extLst>
      <p:ext uri="{BB962C8B-B14F-4D97-AF65-F5344CB8AC3E}">
        <p14:creationId xmlns:p14="http://schemas.microsoft.com/office/powerpoint/2010/main" val="2094310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001BB2-4D1D-4D32-8F66-5F407076CC2B}" type="slidenum">
              <a:rPr lang="en-GB" smtClean="0"/>
              <a:t>25</a:t>
            </a:fld>
            <a:endParaRPr lang="en-GB"/>
          </a:p>
        </p:txBody>
      </p:sp>
    </p:spTree>
    <p:extLst>
      <p:ext uri="{BB962C8B-B14F-4D97-AF65-F5344CB8AC3E}">
        <p14:creationId xmlns:p14="http://schemas.microsoft.com/office/powerpoint/2010/main" val="182152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9982-F68A-57B5-D67B-E12806DC4F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CB0B27-35BB-BC8E-A4C9-C25A8CDA3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0188D07-7D95-648F-7412-40147140DB07}"/>
              </a:ext>
            </a:extLst>
          </p:cNvPr>
          <p:cNvSpPr>
            <a:spLocks noGrp="1"/>
          </p:cNvSpPr>
          <p:nvPr>
            <p:ph type="dt" sz="half" idx="10"/>
          </p:nvPr>
        </p:nvSpPr>
        <p:spPr/>
        <p:txBody>
          <a:bodyPr/>
          <a:lstStyle/>
          <a:p>
            <a:fld id="{48E5556B-B0F9-4FDA-8EED-286CED878E36}" type="datetimeFigureOut">
              <a:rPr lang="en-GB" smtClean="0"/>
              <a:t>22/04/2025</a:t>
            </a:fld>
            <a:endParaRPr lang="en-GB"/>
          </a:p>
        </p:txBody>
      </p:sp>
      <p:sp>
        <p:nvSpPr>
          <p:cNvPr id="5" name="Footer Placeholder 4">
            <a:extLst>
              <a:ext uri="{FF2B5EF4-FFF2-40B4-BE49-F238E27FC236}">
                <a16:creationId xmlns:a16="http://schemas.microsoft.com/office/drawing/2014/main" id="{09C43A3C-D97A-B8EF-C5BD-D0AD517E6C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260F11-D2C8-CBB0-023E-D58B09BB5729}"/>
              </a:ext>
            </a:extLst>
          </p:cNvPr>
          <p:cNvSpPr>
            <a:spLocks noGrp="1"/>
          </p:cNvSpPr>
          <p:nvPr>
            <p:ph type="sldNum" sz="quarter" idx="12"/>
          </p:nvPr>
        </p:nvSpPr>
        <p:spPr/>
        <p:txBody>
          <a:bodyPr/>
          <a:lstStyle/>
          <a:p>
            <a:fld id="{67991433-6DFF-4A0E-8EDC-3F7704FAE179}" type="slidenum">
              <a:rPr lang="en-GB" smtClean="0"/>
              <a:t>‹#›</a:t>
            </a:fld>
            <a:endParaRPr lang="en-GB"/>
          </a:p>
        </p:txBody>
      </p:sp>
    </p:spTree>
    <p:extLst>
      <p:ext uri="{BB962C8B-B14F-4D97-AF65-F5344CB8AC3E}">
        <p14:creationId xmlns:p14="http://schemas.microsoft.com/office/powerpoint/2010/main" val="2586634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0DF5D-4C54-FF29-8D1B-C3AB1FC2722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33DD73-729F-19E8-2B83-8997DDF25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0D4A1E-6DDF-3172-7799-1CFF1AE45652}"/>
              </a:ext>
            </a:extLst>
          </p:cNvPr>
          <p:cNvSpPr>
            <a:spLocks noGrp="1"/>
          </p:cNvSpPr>
          <p:nvPr>
            <p:ph type="dt" sz="half" idx="10"/>
          </p:nvPr>
        </p:nvSpPr>
        <p:spPr/>
        <p:txBody>
          <a:bodyPr/>
          <a:lstStyle/>
          <a:p>
            <a:fld id="{48E5556B-B0F9-4FDA-8EED-286CED878E36}" type="datetimeFigureOut">
              <a:rPr lang="en-GB" smtClean="0"/>
              <a:t>22/04/2025</a:t>
            </a:fld>
            <a:endParaRPr lang="en-GB"/>
          </a:p>
        </p:txBody>
      </p:sp>
      <p:sp>
        <p:nvSpPr>
          <p:cNvPr id="5" name="Footer Placeholder 4">
            <a:extLst>
              <a:ext uri="{FF2B5EF4-FFF2-40B4-BE49-F238E27FC236}">
                <a16:creationId xmlns:a16="http://schemas.microsoft.com/office/drawing/2014/main" id="{EE5A915C-13F3-D6BF-7AB3-6457D94251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958FE0-5566-99FC-E6FE-C9F8F6B78B53}"/>
              </a:ext>
            </a:extLst>
          </p:cNvPr>
          <p:cNvSpPr>
            <a:spLocks noGrp="1"/>
          </p:cNvSpPr>
          <p:nvPr>
            <p:ph type="sldNum" sz="quarter" idx="12"/>
          </p:nvPr>
        </p:nvSpPr>
        <p:spPr/>
        <p:txBody>
          <a:bodyPr/>
          <a:lstStyle/>
          <a:p>
            <a:fld id="{67991433-6DFF-4A0E-8EDC-3F7704FAE179}" type="slidenum">
              <a:rPr lang="en-GB" smtClean="0"/>
              <a:t>‹#›</a:t>
            </a:fld>
            <a:endParaRPr lang="en-GB"/>
          </a:p>
        </p:txBody>
      </p:sp>
    </p:spTree>
    <p:extLst>
      <p:ext uri="{BB962C8B-B14F-4D97-AF65-F5344CB8AC3E}">
        <p14:creationId xmlns:p14="http://schemas.microsoft.com/office/powerpoint/2010/main" val="1723717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A2CDD0-0689-B85A-955B-9172F861F5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7E9668-0B85-A290-19F5-9E71F2B6E7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3A588C-9555-7A4A-6891-3EF32008EFFF}"/>
              </a:ext>
            </a:extLst>
          </p:cNvPr>
          <p:cNvSpPr>
            <a:spLocks noGrp="1"/>
          </p:cNvSpPr>
          <p:nvPr>
            <p:ph type="dt" sz="half" idx="10"/>
          </p:nvPr>
        </p:nvSpPr>
        <p:spPr/>
        <p:txBody>
          <a:bodyPr/>
          <a:lstStyle/>
          <a:p>
            <a:fld id="{48E5556B-B0F9-4FDA-8EED-286CED878E36}" type="datetimeFigureOut">
              <a:rPr lang="en-GB" smtClean="0"/>
              <a:t>22/04/2025</a:t>
            </a:fld>
            <a:endParaRPr lang="en-GB"/>
          </a:p>
        </p:txBody>
      </p:sp>
      <p:sp>
        <p:nvSpPr>
          <p:cNvPr id="5" name="Footer Placeholder 4">
            <a:extLst>
              <a:ext uri="{FF2B5EF4-FFF2-40B4-BE49-F238E27FC236}">
                <a16:creationId xmlns:a16="http://schemas.microsoft.com/office/drawing/2014/main" id="{095F79F9-93E1-959E-56D9-EE365ACDE0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4C70AD-B7DD-8A95-9B10-463E08A9C3A8}"/>
              </a:ext>
            </a:extLst>
          </p:cNvPr>
          <p:cNvSpPr>
            <a:spLocks noGrp="1"/>
          </p:cNvSpPr>
          <p:nvPr>
            <p:ph type="sldNum" sz="quarter" idx="12"/>
          </p:nvPr>
        </p:nvSpPr>
        <p:spPr/>
        <p:txBody>
          <a:bodyPr/>
          <a:lstStyle/>
          <a:p>
            <a:fld id="{67991433-6DFF-4A0E-8EDC-3F7704FAE179}" type="slidenum">
              <a:rPr lang="en-GB" smtClean="0"/>
              <a:t>‹#›</a:t>
            </a:fld>
            <a:endParaRPr lang="en-GB"/>
          </a:p>
        </p:txBody>
      </p:sp>
    </p:spTree>
    <p:extLst>
      <p:ext uri="{BB962C8B-B14F-4D97-AF65-F5344CB8AC3E}">
        <p14:creationId xmlns:p14="http://schemas.microsoft.com/office/powerpoint/2010/main" val="405401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02DB-3703-ADD2-62C2-0FA536153A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33B7B1-CEC0-4092-62AE-E3C2FC7F9F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04EFDA-F75F-EE78-6B49-8963837B7C85}"/>
              </a:ext>
            </a:extLst>
          </p:cNvPr>
          <p:cNvSpPr>
            <a:spLocks noGrp="1"/>
          </p:cNvSpPr>
          <p:nvPr>
            <p:ph type="dt" sz="half" idx="10"/>
          </p:nvPr>
        </p:nvSpPr>
        <p:spPr/>
        <p:txBody>
          <a:bodyPr/>
          <a:lstStyle/>
          <a:p>
            <a:fld id="{48E5556B-B0F9-4FDA-8EED-286CED878E36}" type="datetimeFigureOut">
              <a:rPr lang="en-GB" smtClean="0"/>
              <a:t>22/04/2025</a:t>
            </a:fld>
            <a:endParaRPr lang="en-GB"/>
          </a:p>
        </p:txBody>
      </p:sp>
      <p:sp>
        <p:nvSpPr>
          <p:cNvPr id="5" name="Footer Placeholder 4">
            <a:extLst>
              <a:ext uri="{FF2B5EF4-FFF2-40B4-BE49-F238E27FC236}">
                <a16:creationId xmlns:a16="http://schemas.microsoft.com/office/drawing/2014/main" id="{D615AFC8-80B5-9A05-5ECA-C7EA87875A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01F48B-4D2E-37DB-48EB-AA3EF59E446C}"/>
              </a:ext>
            </a:extLst>
          </p:cNvPr>
          <p:cNvSpPr>
            <a:spLocks noGrp="1"/>
          </p:cNvSpPr>
          <p:nvPr>
            <p:ph type="sldNum" sz="quarter" idx="12"/>
          </p:nvPr>
        </p:nvSpPr>
        <p:spPr/>
        <p:txBody>
          <a:bodyPr/>
          <a:lstStyle/>
          <a:p>
            <a:fld id="{67991433-6DFF-4A0E-8EDC-3F7704FAE179}" type="slidenum">
              <a:rPr lang="en-GB" smtClean="0"/>
              <a:t>‹#›</a:t>
            </a:fld>
            <a:endParaRPr lang="en-GB"/>
          </a:p>
        </p:txBody>
      </p:sp>
    </p:spTree>
    <p:extLst>
      <p:ext uri="{BB962C8B-B14F-4D97-AF65-F5344CB8AC3E}">
        <p14:creationId xmlns:p14="http://schemas.microsoft.com/office/powerpoint/2010/main" val="151885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A3F2-B170-529F-8C62-4AA0DECE91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6AEDC9-0E89-F01B-F56B-364BD1433A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3A1608-5BD8-E539-5CAE-F781A9C51232}"/>
              </a:ext>
            </a:extLst>
          </p:cNvPr>
          <p:cNvSpPr>
            <a:spLocks noGrp="1"/>
          </p:cNvSpPr>
          <p:nvPr>
            <p:ph type="dt" sz="half" idx="10"/>
          </p:nvPr>
        </p:nvSpPr>
        <p:spPr/>
        <p:txBody>
          <a:bodyPr/>
          <a:lstStyle/>
          <a:p>
            <a:fld id="{48E5556B-B0F9-4FDA-8EED-286CED878E36}" type="datetimeFigureOut">
              <a:rPr lang="en-GB" smtClean="0"/>
              <a:t>22/04/2025</a:t>
            </a:fld>
            <a:endParaRPr lang="en-GB"/>
          </a:p>
        </p:txBody>
      </p:sp>
      <p:sp>
        <p:nvSpPr>
          <p:cNvPr id="5" name="Footer Placeholder 4">
            <a:extLst>
              <a:ext uri="{FF2B5EF4-FFF2-40B4-BE49-F238E27FC236}">
                <a16:creationId xmlns:a16="http://schemas.microsoft.com/office/drawing/2014/main" id="{B93BAA7A-2C8A-6DFD-B907-D2ED4DA3AC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EDB322-4C2F-2280-BD6D-A2995899CF2D}"/>
              </a:ext>
            </a:extLst>
          </p:cNvPr>
          <p:cNvSpPr>
            <a:spLocks noGrp="1"/>
          </p:cNvSpPr>
          <p:nvPr>
            <p:ph type="sldNum" sz="quarter" idx="12"/>
          </p:nvPr>
        </p:nvSpPr>
        <p:spPr/>
        <p:txBody>
          <a:bodyPr/>
          <a:lstStyle/>
          <a:p>
            <a:fld id="{67991433-6DFF-4A0E-8EDC-3F7704FAE179}" type="slidenum">
              <a:rPr lang="en-GB" smtClean="0"/>
              <a:t>‹#›</a:t>
            </a:fld>
            <a:endParaRPr lang="en-GB"/>
          </a:p>
        </p:txBody>
      </p:sp>
    </p:spTree>
    <p:extLst>
      <p:ext uri="{BB962C8B-B14F-4D97-AF65-F5344CB8AC3E}">
        <p14:creationId xmlns:p14="http://schemas.microsoft.com/office/powerpoint/2010/main" val="1488100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B332-FB6F-79E3-5616-A865848ACE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7AE3B4-CA90-4C54-525E-58129FCD4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BB425D-3507-80F9-43D0-0DFE9C2468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9E4E39-FE9F-5001-212A-013481DC14B3}"/>
              </a:ext>
            </a:extLst>
          </p:cNvPr>
          <p:cNvSpPr>
            <a:spLocks noGrp="1"/>
          </p:cNvSpPr>
          <p:nvPr>
            <p:ph type="dt" sz="half" idx="10"/>
          </p:nvPr>
        </p:nvSpPr>
        <p:spPr/>
        <p:txBody>
          <a:bodyPr/>
          <a:lstStyle/>
          <a:p>
            <a:fld id="{48E5556B-B0F9-4FDA-8EED-286CED878E36}" type="datetimeFigureOut">
              <a:rPr lang="en-GB" smtClean="0"/>
              <a:t>22/04/2025</a:t>
            </a:fld>
            <a:endParaRPr lang="en-GB"/>
          </a:p>
        </p:txBody>
      </p:sp>
      <p:sp>
        <p:nvSpPr>
          <p:cNvPr id="6" name="Footer Placeholder 5">
            <a:extLst>
              <a:ext uri="{FF2B5EF4-FFF2-40B4-BE49-F238E27FC236}">
                <a16:creationId xmlns:a16="http://schemas.microsoft.com/office/drawing/2014/main" id="{C3721361-F1BA-2124-C077-A10C5E7C4C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AA1CAC-ED92-D0C6-0DE3-A61D12326C7C}"/>
              </a:ext>
            </a:extLst>
          </p:cNvPr>
          <p:cNvSpPr>
            <a:spLocks noGrp="1"/>
          </p:cNvSpPr>
          <p:nvPr>
            <p:ph type="sldNum" sz="quarter" idx="12"/>
          </p:nvPr>
        </p:nvSpPr>
        <p:spPr/>
        <p:txBody>
          <a:bodyPr/>
          <a:lstStyle/>
          <a:p>
            <a:fld id="{67991433-6DFF-4A0E-8EDC-3F7704FAE179}" type="slidenum">
              <a:rPr lang="en-GB" smtClean="0"/>
              <a:t>‹#›</a:t>
            </a:fld>
            <a:endParaRPr lang="en-GB"/>
          </a:p>
        </p:txBody>
      </p:sp>
    </p:spTree>
    <p:extLst>
      <p:ext uri="{BB962C8B-B14F-4D97-AF65-F5344CB8AC3E}">
        <p14:creationId xmlns:p14="http://schemas.microsoft.com/office/powerpoint/2010/main" val="4211996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370F-B1FF-4C23-8975-28910DE2F4B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64CE04-6289-46FA-81D3-3B205A266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445F7A-04D9-CAB2-95BF-060BD46B7E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52A480-44A9-D733-1464-4D7108A7A3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3414C0-2B8F-57EB-4957-A31C852FF7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95A9AA5-F034-776D-8FCA-0D83E966620E}"/>
              </a:ext>
            </a:extLst>
          </p:cNvPr>
          <p:cNvSpPr>
            <a:spLocks noGrp="1"/>
          </p:cNvSpPr>
          <p:nvPr>
            <p:ph type="dt" sz="half" idx="10"/>
          </p:nvPr>
        </p:nvSpPr>
        <p:spPr/>
        <p:txBody>
          <a:bodyPr/>
          <a:lstStyle/>
          <a:p>
            <a:fld id="{48E5556B-B0F9-4FDA-8EED-286CED878E36}" type="datetimeFigureOut">
              <a:rPr lang="en-GB" smtClean="0"/>
              <a:t>22/04/2025</a:t>
            </a:fld>
            <a:endParaRPr lang="en-GB"/>
          </a:p>
        </p:txBody>
      </p:sp>
      <p:sp>
        <p:nvSpPr>
          <p:cNvPr id="8" name="Footer Placeholder 7">
            <a:extLst>
              <a:ext uri="{FF2B5EF4-FFF2-40B4-BE49-F238E27FC236}">
                <a16:creationId xmlns:a16="http://schemas.microsoft.com/office/drawing/2014/main" id="{DA5DFE0F-8E23-89D3-562F-DB2046ABC9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2A9E05-6943-9C5F-4AB6-80FF5060AAF2}"/>
              </a:ext>
            </a:extLst>
          </p:cNvPr>
          <p:cNvSpPr>
            <a:spLocks noGrp="1"/>
          </p:cNvSpPr>
          <p:nvPr>
            <p:ph type="sldNum" sz="quarter" idx="12"/>
          </p:nvPr>
        </p:nvSpPr>
        <p:spPr/>
        <p:txBody>
          <a:bodyPr/>
          <a:lstStyle/>
          <a:p>
            <a:fld id="{67991433-6DFF-4A0E-8EDC-3F7704FAE179}" type="slidenum">
              <a:rPr lang="en-GB" smtClean="0"/>
              <a:t>‹#›</a:t>
            </a:fld>
            <a:endParaRPr lang="en-GB"/>
          </a:p>
        </p:txBody>
      </p:sp>
    </p:spTree>
    <p:extLst>
      <p:ext uri="{BB962C8B-B14F-4D97-AF65-F5344CB8AC3E}">
        <p14:creationId xmlns:p14="http://schemas.microsoft.com/office/powerpoint/2010/main" val="147365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4E067-63A5-2D64-C8AF-46F982A874C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7FE62A-926F-7F50-4E77-0E422745A9F3}"/>
              </a:ext>
            </a:extLst>
          </p:cNvPr>
          <p:cNvSpPr>
            <a:spLocks noGrp="1"/>
          </p:cNvSpPr>
          <p:nvPr>
            <p:ph type="dt" sz="half" idx="10"/>
          </p:nvPr>
        </p:nvSpPr>
        <p:spPr/>
        <p:txBody>
          <a:bodyPr/>
          <a:lstStyle/>
          <a:p>
            <a:fld id="{48E5556B-B0F9-4FDA-8EED-286CED878E36}" type="datetimeFigureOut">
              <a:rPr lang="en-GB" smtClean="0"/>
              <a:t>22/04/2025</a:t>
            </a:fld>
            <a:endParaRPr lang="en-GB"/>
          </a:p>
        </p:txBody>
      </p:sp>
      <p:sp>
        <p:nvSpPr>
          <p:cNvPr id="4" name="Footer Placeholder 3">
            <a:extLst>
              <a:ext uri="{FF2B5EF4-FFF2-40B4-BE49-F238E27FC236}">
                <a16:creationId xmlns:a16="http://schemas.microsoft.com/office/drawing/2014/main" id="{0EAACC63-ABC4-35EE-28AD-6FAA4C0176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6BED5E6-3BAD-519D-F035-97C9D8F293FF}"/>
              </a:ext>
            </a:extLst>
          </p:cNvPr>
          <p:cNvSpPr>
            <a:spLocks noGrp="1"/>
          </p:cNvSpPr>
          <p:nvPr>
            <p:ph type="sldNum" sz="quarter" idx="12"/>
          </p:nvPr>
        </p:nvSpPr>
        <p:spPr/>
        <p:txBody>
          <a:bodyPr/>
          <a:lstStyle/>
          <a:p>
            <a:fld id="{67991433-6DFF-4A0E-8EDC-3F7704FAE179}" type="slidenum">
              <a:rPr lang="en-GB" smtClean="0"/>
              <a:t>‹#›</a:t>
            </a:fld>
            <a:endParaRPr lang="en-GB"/>
          </a:p>
        </p:txBody>
      </p:sp>
    </p:spTree>
    <p:extLst>
      <p:ext uri="{BB962C8B-B14F-4D97-AF65-F5344CB8AC3E}">
        <p14:creationId xmlns:p14="http://schemas.microsoft.com/office/powerpoint/2010/main" val="1424754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D5CE2-2E96-ABD2-9EAC-5F86DDEBA668}"/>
              </a:ext>
            </a:extLst>
          </p:cNvPr>
          <p:cNvSpPr>
            <a:spLocks noGrp="1"/>
          </p:cNvSpPr>
          <p:nvPr>
            <p:ph type="dt" sz="half" idx="10"/>
          </p:nvPr>
        </p:nvSpPr>
        <p:spPr/>
        <p:txBody>
          <a:bodyPr/>
          <a:lstStyle/>
          <a:p>
            <a:fld id="{48E5556B-B0F9-4FDA-8EED-286CED878E36}" type="datetimeFigureOut">
              <a:rPr lang="en-GB" smtClean="0"/>
              <a:t>22/04/2025</a:t>
            </a:fld>
            <a:endParaRPr lang="en-GB"/>
          </a:p>
        </p:txBody>
      </p:sp>
      <p:sp>
        <p:nvSpPr>
          <p:cNvPr id="3" name="Footer Placeholder 2">
            <a:extLst>
              <a:ext uri="{FF2B5EF4-FFF2-40B4-BE49-F238E27FC236}">
                <a16:creationId xmlns:a16="http://schemas.microsoft.com/office/drawing/2014/main" id="{E3E6423D-C74C-E654-6CAA-5A252EF309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F9F410-8009-A1C8-8816-AD5AA067C332}"/>
              </a:ext>
            </a:extLst>
          </p:cNvPr>
          <p:cNvSpPr>
            <a:spLocks noGrp="1"/>
          </p:cNvSpPr>
          <p:nvPr>
            <p:ph type="sldNum" sz="quarter" idx="12"/>
          </p:nvPr>
        </p:nvSpPr>
        <p:spPr/>
        <p:txBody>
          <a:bodyPr/>
          <a:lstStyle/>
          <a:p>
            <a:fld id="{67991433-6DFF-4A0E-8EDC-3F7704FAE179}" type="slidenum">
              <a:rPr lang="en-GB" smtClean="0"/>
              <a:t>‹#›</a:t>
            </a:fld>
            <a:endParaRPr lang="en-GB"/>
          </a:p>
        </p:txBody>
      </p:sp>
    </p:spTree>
    <p:extLst>
      <p:ext uri="{BB962C8B-B14F-4D97-AF65-F5344CB8AC3E}">
        <p14:creationId xmlns:p14="http://schemas.microsoft.com/office/powerpoint/2010/main" val="916941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93E65-DA83-3088-7A04-BF3E080D7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3136F9-7FBA-C92C-0E36-A55E9FA741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FEA32D-D87D-E790-6694-7386E7A4B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163A6-6A56-DC5E-D967-1FCA627D9090}"/>
              </a:ext>
            </a:extLst>
          </p:cNvPr>
          <p:cNvSpPr>
            <a:spLocks noGrp="1"/>
          </p:cNvSpPr>
          <p:nvPr>
            <p:ph type="dt" sz="half" idx="10"/>
          </p:nvPr>
        </p:nvSpPr>
        <p:spPr/>
        <p:txBody>
          <a:bodyPr/>
          <a:lstStyle/>
          <a:p>
            <a:fld id="{48E5556B-B0F9-4FDA-8EED-286CED878E36}" type="datetimeFigureOut">
              <a:rPr lang="en-GB" smtClean="0"/>
              <a:t>22/04/2025</a:t>
            </a:fld>
            <a:endParaRPr lang="en-GB"/>
          </a:p>
        </p:txBody>
      </p:sp>
      <p:sp>
        <p:nvSpPr>
          <p:cNvPr id="6" name="Footer Placeholder 5">
            <a:extLst>
              <a:ext uri="{FF2B5EF4-FFF2-40B4-BE49-F238E27FC236}">
                <a16:creationId xmlns:a16="http://schemas.microsoft.com/office/drawing/2014/main" id="{041D3C4E-C8CC-F721-8309-B7920118E3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AA09DB-02EC-B0AC-7975-6E62617B54BC}"/>
              </a:ext>
            </a:extLst>
          </p:cNvPr>
          <p:cNvSpPr>
            <a:spLocks noGrp="1"/>
          </p:cNvSpPr>
          <p:nvPr>
            <p:ph type="sldNum" sz="quarter" idx="12"/>
          </p:nvPr>
        </p:nvSpPr>
        <p:spPr/>
        <p:txBody>
          <a:bodyPr/>
          <a:lstStyle/>
          <a:p>
            <a:fld id="{67991433-6DFF-4A0E-8EDC-3F7704FAE179}" type="slidenum">
              <a:rPr lang="en-GB" smtClean="0"/>
              <a:t>‹#›</a:t>
            </a:fld>
            <a:endParaRPr lang="en-GB"/>
          </a:p>
        </p:txBody>
      </p:sp>
    </p:spTree>
    <p:extLst>
      <p:ext uri="{BB962C8B-B14F-4D97-AF65-F5344CB8AC3E}">
        <p14:creationId xmlns:p14="http://schemas.microsoft.com/office/powerpoint/2010/main" val="193021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3CA2-0498-877A-0D28-076B81682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068714-DA50-FDFA-84D3-56469131F8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37B4D5-897B-18AD-2C1B-8300CE4D1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2645E-04B7-F3FE-102A-7D48E6CE37FD}"/>
              </a:ext>
            </a:extLst>
          </p:cNvPr>
          <p:cNvSpPr>
            <a:spLocks noGrp="1"/>
          </p:cNvSpPr>
          <p:nvPr>
            <p:ph type="dt" sz="half" idx="10"/>
          </p:nvPr>
        </p:nvSpPr>
        <p:spPr/>
        <p:txBody>
          <a:bodyPr/>
          <a:lstStyle/>
          <a:p>
            <a:fld id="{48E5556B-B0F9-4FDA-8EED-286CED878E36}" type="datetimeFigureOut">
              <a:rPr lang="en-GB" smtClean="0"/>
              <a:t>22/04/2025</a:t>
            </a:fld>
            <a:endParaRPr lang="en-GB"/>
          </a:p>
        </p:txBody>
      </p:sp>
      <p:sp>
        <p:nvSpPr>
          <p:cNvPr id="6" name="Footer Placeholder 5">
            <a:extLst>
              <a:ext uri="{FF2B5EF4-FFF2-40B4-BE49-F238E27FC236}">
                <a16:creationId xmlns:a16="http://schemas.microsoft.com/office/drawing/2014/main" id="{E5075706-DEF5-9364-E64C-71E47FEDF7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2B5869-652D-E183-3114-8A5ABCD3487A}"/>
              </a:ext>
            </a:extLst>
          </p:cNvPr>
          <p:cNvSpPr>
            <a:spLocks noGrp="1"/>
          </p:cNvSpPr>
          <p:nvPr>
            <p:ph type="sldNum" sz="quarter" idx="12"/>
          </p:nvPr>
        </p:nvSpPr>
        <p:spPr/>
        <p:txBody>
          <a:bodyPr/>
          <a:lstStyle/>
          <a:p>
            <a:fld id="{67991433-6DFF-4A0E-8EDC-3F7704FAE179}" type="slidenum">
              <a:rPr lang="en-GB" smtClean="0"/>
              <a:t>‹#›</a:t>
            </a:fld>
            <a:endParaRPr lang="en-GB"/>
          </a:p>
        </p:txBody>
      </p:sp>
    </p:spTree>
    <p:extLst>
      <p:ext uri="{BB962C8B-B14F-4D97-AF65-F5344CB8AC3E}">
        <p14:creationId xmlns:p14="http://schemas.microsoft.com/office/powerpoint/2010/main" val="1659630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98485E-0082-D8B8-55C9-AE2B1CD5E9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49BF497-9815-EF49-4487-055FC4FC4D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267B68B-F2F7-D203-24C6-DD533C745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E5556B-B0F9-4FDA-8EED-286CED878E36}" type="datetimeFigureOut">
              <a:rPr lang="en-GB" smtClean="0"/>
              <a:t>22/04/2025</a:t>
            </a:fld>
            <a:endParaRPr lang="en-GB"/>
          </a:p>
        </p:txBody>
      </p:sp>
      <p:sp>
        <p:nvSpPr>
          <p:cNvPr id="5" name="Footer Placeholder 4">
            <a:extLst>
              <a:ext uri="{FF2B5EF4-FFF2-40B4-BE49-F238E27FC236}">
                <a16:creationId xmlns:a16="http://schemas.microsoft.com/office/drawing/2014/main" id="{9D6822FE-5A3E-7917-43DD-C078E9DDE2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7827002-1639-70DD-5C58-997C6A280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991433-6DFF-4A0E-8EDC-3F7704FAE179}" type="slidenum">
              <a:rPr lang="en-GB" smtClean="0"/>
              <a:t>‹#›</a:t>
            </a:fld>
            <a:endParaRPr lang="en-GB"/>
          </a:p>
        </p:txBody>
      </p:sp>
      <p:pic>
        <p:nvPicPr>
          <p:cNvPr id="8" name="Picture 7" descr="A colorful flower with icons&#10;&#10;AI-generated content may be incorrect.">
            <a:extLst>
              <a:ext uri="{FF2B5EF4-FFF2-40B4-BE49-F238E27FC236}">
                <a16:creationId xmlns:a16="http://schemas.microsoft.com/office/drawing/2014/main" id="{15F4CBE5-3815-14E6-F028-5893ED2CE7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71313" y="136525"/>
            <a:ext cx="1364974" cy="1364974"/>
          </a:xfrm>
          <a:prstGeom prst="rect">
            <a:avLst/>
          </a:prstGeom>
        </p:spPr>
      </p:pic>
    </p:spTree>
    <p:extLst>
      <p:ext uri="{BB962C8B-B14F-4D97-AF65-F5344CB8AC3E}">
        <p14:creationId xmlns:p14="http://schemas.microsoft.com/office/powerpoint/2010/main" val="1678601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Jumble"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reaming Outloud Pro" panose="03050502040302030504" pitchFamily="66" charset="0"/>
          <a:ea typeface="+mn-ea"/>
          <a:cs typeface="Dreaming Outloud Pro" panose="03050502040302030504" pitchFamily="66"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reaming Outloud Pro" panose="03050502040302030504" pitchFamily="66" charset="0"/>
          <a:ea typeface="+mn-ea"/>
          <a:cs typeface="Dreaming Outloud Pro" panose="03050502040302030504" pitchFamily="66"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reaming Outloud Pro" panose="03050502040302030504" pitchFamily="66" charset="0"/>
          <a:ea typeface="+mn-ea"/>
          <a:cs typeface="Dreaming Outloud Pro" panose="03050502040302030504" pitchFamily="66"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reaming Outloud Pro" panose="03050502040302030504" pitchFamily="66" charset="0"/>
          <a:ea typeface="+mn-ea"/>
          <a:cs typeface="Dreaming Outloud Pro" panose="03050502040302030504" pitchFamily="66"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reaming Outloud Pro" panose="03050502040302030504" pitchFamily="66" charset="0"/>
          <a:ea typeface="+mn-ea"/>
          <a:cs typeface="Dreaming Outloud Pro" panose="03050502040302030504"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ducation.apple.com/learning-center/T044895A" TargetMode="External"/><Relationship Id="rId2" Type="http://schemas.openxmlformats.org/officeDocument/2006/relationships/hyperlink" Target="https://education.apple.com/learning-center/T006360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education.apple.com/learning-center/T022001A?backTo=%2Flearning-center%2FT006364A-en_EMEIA%3FbackTo%3D%2Flearning-center%2FR000724-en_EMEIA%3FbackTo%3D%2Flearning-center%2FR003996-en_EMEIA"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ov"/><Relationship Id="rId1" Type="http://schemas.openxmlformats.org/officeDocument/2006/relationships/video" Target="NULL"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xIS38_Mi2Zk?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microbit.org/news/2025-03-10/enhance-mathematics-lessons-with-coding-and-the-bbc-microbit/#:~:text=Through%20simple%20and%20interactive%20projects%2C%20the%20BBC%20micro%3Abit,makes%20abstract%20concepts%20tangible%2C%20interactive%2C%20visual%2C%20and%20engaging."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learn.microsoft.com/en-us/training/modules/support-building-mathematics-skills-math-progress/"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lthub.ubc.ca/guides/microsoft-teams-instructor-guide/" TargetMode="Externa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logs.glowscotland.org.uk/glowblogs/digilearnpkc/" TargetMode="Externa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teams.microsoft.com/l/team/19%3AibBf-1jASsUyeNaX0VVnGvhjJ4zIuk405yNwcb1YiSY1%40thread.tacv2/conversations?groupId=2bd62b3c-f588-4ba0-a364-b518d2252047&amp;tenantId=776adce9-5d26-4749-a202-f09fefe1059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barefootcomputing.org/primary-computing-resource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hyperlink" Target="https://www.fractuslearning.com/maths-with-scratch/"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ww.scratch.ie/primary/lessonplan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hyperlink" Target="https://lb-community.s3.amazonaws.com/uploads/uploaded_file/asset/17413422/indi_literacy-math_support_02.pdf" TargetMode="External"/><Relationship Id="rId5" Type="http://schemas.openxmlformats.org/officeDocument/2006/relationships/hyperlink" Target="https://edu.sphero.com/indi/collections?page=1" TargetMode="Externa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hyperlink" Target="https://sphero.com/pages/sphero-bolt-resources" TargetMode="Externa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hyperlink" Target="https://www.sumdog.com/user/sign_in?to=%2Fteacher%2Fcontests%2FSUMDOG15_CONTEST_20250502%2Fentry"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education.apple.com/story/250012537"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v=Zg96yOMBbaQ"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digilearnpkc"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padlet.com/schoolimprovement2/digilearnpkc-vytk2pntkg03pon7"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learn.prometheanworld.com/courses/using-activinspire-in-the-mathematics-classro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A4B8-89D6-6594-79D3-DEB47ADA8E54}"/>
              </a:ext>
            </a:extLst>
          </p:cNvPr>
          <p:cNvSpPr>
            <a:spLocks noGrp="1"/>
          </p:cNvSpPr>
          <p:nvPr>
            <p:ph type="title"/>
          </p:nvPr>
        </p:nvSpPr>
        <p:spPr>
          <a:xfrm>
            <a:off x="831850" y="1709738"/>
            <a:ext cx="10515600" cy="2852737"/>
          </a:xfrm>
        </p:spPr>
        <p:txBody>
          <a:bodyPr anchor="b">
            <a:normAutofit/>
          </a:bodyPr>
          <a:lstStyle/>
          <a:p>
            <a:pPr algn="ctr"/>
            <a:r>
              <a:rPr lang="en-GB" b="0" i="0" dirty="0">
                <a:solidFill>
                  <a:srgbClr val="002060"/>
                </a:solidFill>
                <a:effectLst/>
              </a:rPr>
              <a:t>Developing a Digital Toolkit for Numeracy and Mathematics</a:t>
            </a:r>
            <a:endParaRPr lang="en-GB" dirty="0">
              <a:solidFill>
                <a:srgbClr val="002060"/>
              </a:solidFill>
            </a:endParaRPr>
          </a:p>
        </p:txBody>
      </p:sp>
      <p:sp>
        <p:nvSpPr>
          <p:cNvPr id="3" name="Subtitle 2">
            <a:extLst>
              <a:ext uri="{FF2B5EF4-FFF2-40B4-BE49-F238E27FC236}">
                <a16:creationId xmlns:a16="http://schemas.microsoft.com/office/drawing/2014/main" id="{A74558FE-F529-E88C-8A82-07CEA0F06FCB}"/>
              </a:ext>
            </a:extLst>
          </p:cNvPr>
          <p:cNvSpPr>
            <a:spLocks noGrp="1"/>
          </p:cNvSpPr>
          <p:nvPr>
            <p:ph type="body" idx="1"/>
          </p:nvPr>
        </p:nvSpPr>
        <p:spPr>
          <a:xfrm>
            <a:off x="831850" y="4589463"/>
            <a:ext cx="10515600" cy="1500187"/>
          </a:xfrm>
        </p:spPr>
        <p:txBody>
          <a:bodyPr>
            <a:normAutofit/>
          </a:bodyPr>
          <a:lstStyle/>
          <a:p>
            <a:pPr algn="ctr"/>
            <a:r>
              <a:rPr lang="en-GB" dirty="0"/>
              <a:t>Meg Brough</a:t>
            </a:r>
          </a:p>
        </p:txBody>
      </p:sp>
      <p:pic>
        <p:nvPicPr>
          <p:cNvPr id="5" name="Graphic 4" descr="Woman holding a laptop">
            <a:extLst>
              <a:ext uri="{FF2B5EF4-FFF2-40B4-BE49-F238E27FC236}">
                <a16:creationId xmlns:a16="http://schemas.microsoft.com/office/drawing/2014/main" id="{42177557-8019-6F4D-BA09-86F703FC82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7669" y="4434681"/>
            <a:ext cx="1781175" cy="1809750"/>
          </a:xfrm>
          <a:prstGeom prst="rect">
            <a:avLst/>
          </a:prstGeom>
        </p:spPr>
      </p:pic>
    </p:spTree>
    <p:extLst>
      <p:ext uri="{BB962C8B-B14F-4D97-AF65-F5344CB8AC3E}">
        <p14:creationId xmlns:p14="http://schemas.microsoft.com/office/powerpoint/2010/main" val="2588923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561381-2C8B-D736-7668-A9330E60CDA4}"/>
              </a:ext>
            </a:extLst>
          </p:cNvPr>
          <p:cNvPicPr>
            <a:picLocks noChangeAspect="1"/>
          </p:cNvPicPr>
          <p:nvPr/>
        </p:nvPicPr>
        <p:blipFill>
          <a:blip r:embed="rId2"/>
          <a:stretch>
            <a:fillRect/>
          </a:stretch>
        </p:blipFill>
        <p:spPr>
          <a:xfrm>
            <a:off x="3257831" y="4189266"/>
            <a:ext cx="8728646" cy="2778462"/>
          </a:xfrm>
          <a:prstGeom prst="rect">
            <a:avLst/>
          </a:prstGeom>
        </p:spPr>
      </p:pic>
      <p:pic>
        <p:nvPicPr>
          <p:cNvPr id="7" name="Picture 6">
            <a:extLst>
              <a:ext uri="{FF2B5EF4-FFF2-40B4-BE49-F238E27FC236}">
                <a16:creationId xmlns:a16="http://schemas.microsoft.com/office/drawing/2014/main" id="{4D629B37-4854-F8A0-310B-88005CA552FD}"/>
              </a:ext>
            </a:extLst>
          </p:cNvPr>
          <p:cNvPicPr>
            <a:picLocks noChangeAspect="1"/>
          </p:cNvPicPr>
          <p:nvPr/>
        </p:nvPicPr>
        <p:blipFill>
          <a:blip r:embed="rId3"/>
          <a:srcRect t="61208"/>
          <a:stretch/>
        </p:blipFill>
        <p:spPr>
          <a:xfrm>
            <a:off x="197639" y="263204"/>
            <a:ext cx="5924564" cy="3720044"/>
          </a:xfrm>
          <a:prstGeom prst="rect">
            <a:avLst/>
          </a:prstGeom>
        </p:spPr>
      </p:pic>
      <p:sp>
        <p:nvSpPr>
          <p:cNvPr id="8" name="TextBox 7">
            <a:extLst>
              <a:ext uri="{FF2B5EF4-FFF2-40B4-BE49-F238E27FC236}">
                <a16:creationId xmlns:a16="http://schemas.microsoft.com/office/drawing/2014/main" id="{E13CCAC6-9089-D1DC-CC28-2F0F61F13AC1}"/>
              </a:ext>
            </a:extLst>
          </p:cNvPr>
          <p:cNvSpPr txBox="1"/>
          <p:nvPr/>
        </p:nvSpPr>
        <p:spPr>
          <a:xfrm>
            <a:off x="7141028" y="1424742"/>
            <a:ext cx="3570514" cy="369332"/>
          </a:xfrm>
          <a:prstGeom prst="rect">
            <a:avLst/>
          </a:prstGeom>
          <a:noFill/>
        </p:spPr>
        <p:txBody>
          <a:bodyPr wrap="square" rtlCol="0">
            <a:spAutoFit/>
          </a:bodyPr>
          <a:lstStyle/>
          <a:p>
            <a:r>
              <a:rPr lang="en-GB" dirty="0">
                <a:latin typeface="Dreaming Outloud Pro" panose="03050502040302030504" pitchFamily="66" charset="0"/>
                <a:cs typeface="Dreaming Outloud Pro" panose="03050502040302030504" pitchFamily="66" charset="0"/>
              </a:rPr>
              <a:t>Tools &gt; Maths Tools</a:t>
            </a:r>
          </a:p>
        </p:txBody>
      </p:sp>
      <p:sp>
        <p:nvSpPr>
          <p:cNvPr id="11" name="TextBox 10">
            <a:extLst>
              <a:ext uri="{FF2B5EF4-FFF2-40B4-BE49-F238E27FC236}">
                <a16:creationId xmlns:a16="http://schemas.microsoft.com/office/drawing/2014/main" id="{E7F442A5-659B-CC28-AABE-48DA972EAED2}"/>
              </a:ext>
            </a:extLst>
          </p:cNvPr>
          <p:cNvSpPr txBox="1"/>
          <p:nvPr/>
        </p:nvSpPr>
        <p:spPr>
          <a:xfrm>
            <a:off x="439453" y="4978332"/>
            <a:ext cx="2497619" cy="1200329"/>
          </a:xfrm>
          <a:prstGeom prst="rect">
            <a:avLst/>
          </a:prstGeom>
          <a:noFill/>
        </p:spPr>
        <p:txBody>
          <a:bodyPr wrap="square">
            <a:spAutoFit/>
          </a:bodyPr>
          <a:lstStyle/>
          <a:p>
            <a:r>
              <a:rPr lang="en-GB" i="0" dirty="0">
                <a:solidFill>
                  <a:srgbClr val="5A5A5A"/>
                </a:solidFill>
                <a:effectLst/>
                <a:latin typeface="Dreaming Outloud Pro" panose="03050502040302030504" pitchFamily="66" charset="0"/>
                <a:cs typeface="Dreaming Outloud Pro" panose="03050502040302030504" pitchFamily="66" charset="0"/>
              </a:rPr>
              <a:t>Resource Browser&gt; Shared Resources – Activities and Templates – Activities </a:t>
            </a:r>
            <a:endParaRPr lang="en-GB" dirty="0">
              <a:latin typeface="Dreaming Outloud Pro" panose="03050502040302030504" pitchFamily="66" charset="0"/>
              <a:cs typeface="Dreaming Outloud Pro" panose="03050502040302030504" pitchFamily="66" charset="0"/>
            </a:endParaRPr>
          </a:p>
        </p:txBody>
      </p:sp>
    </p:spTree>
    <p:extLst>
      <p:ext uri="{BB962C8B-B14F-4D97-AF65-F5344CB8AC3E}">
        <p14:creationId xmlns:p14="http://schemas.microsoft.com/office/powerpoint/2010/main" val="263628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2BE4-F9C5-F507-5A6B-1C974AF67BE2}"/>
              </a:ext>
            </a:extLst>
          </p:cNvPr>
          <p:cNvSpPr>
            <a:spLocks noGrp="1"/>
          </p:cNvSpPr>
          <p:nvPr>
            <p:ph type="title"/>
          </p:nvPr>
        </p:nvSpPr>
        <p:spPr/>
        <p:txBody>
          <a:bodyPr/>
          <a:lstStyle/>
          <a:p>
            <a:r>
              <a:rPr lang="en-GB" dirty="0"/>
              <a:t>Apple Resources</a:t>
            </a:r>
          </a:p>
        </p:txBody>
      </p:sp>
      <p:sp>
        <p:nvSpPr>
          <p:cNvPr id="3" name="Content Placeholder 2">
            <a:extLst>
              <a:ext uri="{FF2B5EF4-FFF2-40B4-BE49-F238E27FC236}">
                <a16:creationId xmlns:a16="http://schemas.microsoft.com/office/drawing/2014/main" id="{A7D883BF-C13D-7CD9-B2DB-8D79B92C44FE}"/>
              </a:ext>
            </a:extLst>
          </p:cNvPr>
          <p:cNvSpPr>
            <a:spLocks noGrp="1"/>
          </p:cNvSpPr>
          <p:nvPr>
            <p:ph idx="1"/>
          </p:nvPr>
        </p:nvSpPr>
        <p:spPr/>
        <p:txBody>
          <a:bodyPr/>
          <a:lstStyle/>
          <a:p>
            <a:r>
              <a:rPr lang="en-GB" dirty="0">
                <a:hlinkClick r:id="rId2"/>
              </a:rPr>
              <a:t>Apple Teacher/ Education Community</a:t>
            </a:r>
            <a:endParaRPr lang="en-GB" dirty="0"/>
          </a:p>
          <a:p>
            <a:r>
              <a:rPr lang="en-GB" dirty="0">
                <a:hlinkClick r:id="rId3"/>
              </a:rPr>
              <a:t>Everyone Can Create: Projects – Apple Education Community</a:t>
            </a:r>
            <a:endParaRPr lang="en-GB" dirty="0"/>
          </a:p>
          <a:p>
            <a:endParaRPr lang="en-GB" dirty="0"/>
          </a:p>
          <a:p>
            <a:endParaRPr lang="en-GB" dirty="0"/>
          </a:p>
        </p:txBody>
      </p:sp>
    </p:spTree>
    <p:extLst>
      <p:ext uri="{BB962C8B-B14F-4D97-AF65-F5344CB8AC3E}">
        <p14:creationId xmlns:p14="http://schemas.microsoft.com/office/powerpoint/2010/main" val="3891030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73FACA5-64A5-4683-484D-80EE71163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54" y="627587"/>
            <a:ext cx="1671638" cy="1885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B362C58C-38B2-E867-14AC-DEB57E0D4408}"/>
              </a:ext>
            </a:extLst>
          </p:cNvPr>
          <p:cNvSpPr txBox="1"/>
          <p:nvPr/>
        </p:nvSpPr>
        <p:spPr>
          <a:xfrm>
            <a:off x="401061" y="2808854"/>
            <a:ext cx="2263961" cy="2308324"/>
          </a:xfrm>
          <a:prstGeom prst="rect">
            <a:avLst/>
          </a:prstGeom>
          <a:noFill/>
        </p:spPr>
        <p:txBody>
          <a:bodyPr wrap="square" rtlCol="0">
            <a:spAutoFit/>
          </a:bodyPr>
          <a:lstStyle/>
          <a:p>
            <a:pPr algn="l" rtl="0">
              <a:buNone/>
            </a:pPr>
            <a:r>
              <a:rPr lang="en-GB" b="0" i="0" dirty="0">
                <a:solidFill>
                  <a:srgbClr val="000000"/>
                </a:solidFill>
                <a:effectLst/>
                <a:latin typeface="Dreaming Outloud Pro" panose="03050502040302030504" pitchFamily="66" charset="0"/>
                <a:cs typeface="Dreaming Outloud Pro" panose="03050502040302030504" pitchFamily="66" charset="0"/>
              </a:rPr>
              <a:t>Data Handling</a:t>
            </a:r>
          </a:p>
          <a:p>
            <a:pPr algn="l" rtl="0">
              <a:buNone/>
            </a:pPr>
            <a:r>
              <a:rPr lang="en-GB" b="0" i="0" dirty="0">
                <a:solidFill>
                  <a:srgbClr val="000000"/>
                </a:solidFill>
                <a:effectLst/>
                <a:latin typeface="Dreaming Outloud Pro" panose="03050502040302030504" pitchFamily="66" charset="0"/>
                <a:cs typeface="Dreaming Outloud Pro" panose="03050502040302030504" pitchFamily="66" charset="0"/>
              </a:rPr>
              <a:t>Graphs</a:t>
            </a:r>
          </a:p>
          <a:p>
            <a:pPr algn="l" rtl="0">
              <a:buNone/>
            </a:pPr>
            <a:r>
              <a:rPr lang="en-GB" b="0" i="0" dirty="0">
                <a:solidFill>
                  <a:srgbClr val="000000"/>
                </a:solidFill>
                <a:effectLst/>
                <a:latin typeface="Dreaming Outloud Pro" panose="03050502040302030504" pitchFamily="66" charset="0"/>
                <a:cs typeface="Dreaming Outloud Pro" panose="03050502040302030504" pitchFamily="66" charset="0"/>
              </a:rPr>
              <a:t>Premade tables, pie-charts</a:t>
            </a:r>
          </a:p>
          <a:p>
            <a:pPr algn="l" rtl="0"/>
            <a:r>
              <a:rPr lang="en-GB" b="0" i="0" dirty="0">
                <a:solidFill>
                  <a:srgbClr val="000000"/>
                </a:solidFill>
                <a:effectLst/>
                <a:latin typeface="Dreaming Outloud Pro" panose="03050502040302030504" pitchFamily="66" charset="0"/>
                <a:cs typeface="Dreaming Outloud Pro" panose="03050502040302030504" pitchFamily="66" charset="0"/>
              </a:rPr>
              <a:t>Animate data to display in a creative way e.g</a:t>
            </a:r>
            <a:r>
              <a:rPr lang="en-GB" dirty="0">
                <a:solidFill>
                  <a:srgbClr val="000000"/>
                </a:solidFill>
                <a:latin typeface="Dreaming Outloud Pro" panose="03050502040302030504" pitchFamily="66" charset="0"/>
                <a:cs typeface="Dreaming Outloud Pro" panose="03050502040302030504" pitchFamily="66" charset="0"/>
              </a:rPr>
              <a:t>. infographics</a:t>
            </a:r>
            <a:endParaRPr lang="en-GB" b="0" i="0" dirty="0">
              <a:solidFill>
                <a:srgbClr val="000000"/>
              </a:solidFill>
              <a:effectLst/>
              <a:latin typeface="Dreaming Outloud Pro" panose="03050502040302030504" pitchFamily="66" charset="0"/>
              <a:cs typeface="Dreaming Outloud Pro" panose="03050502040302030504" pitchFamily="66" charset="0"/>
            </a:endParaRPr>
          </a:p>
          <a:p>
            <a:endParaRPr lang="en-GB" dirty="0"/>
          </a:p>
        </p:txBody>
      </p:sp>
      <p:pic>
        <p:nvPicPr>
          <p:cNvPr id="6235" name="Picture 91">
            <a:extLst>
              <a:ext uri="{FF2B5EF4-FFF2-40B4-BE49-F238E27FC236}">
                <a16:creationId xmlns:a16="http://schemas.microsoft.com/office/drawing/2014/main" id="{F388E1D0-F336-3373-C4C8-3DA1D4F67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267" y="688049"/>
            <a:ext cx="1844371" cy="18378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160" name="TextBox 6159">
            <a:extLst>
              <a:ext uri="{FF2B5EF4-FFF2-40B4-BE49-F238E27FC236}">
                <a16:creationId xmlns:a16="http://schemas.microsoft.com/office/drawing/2014/main" id="{DA736E66-B6ED-D097-99F8-C743379ADB70}"/>
              </a:ext>
            </a:extLst>
          </p:cNvPr>
          <p:cNvSpPr txBox="1"/>
          <p:nvPr/>
        </p:nvSpPr>
        <p:spPr>
          <a:xfrm>
            <a:off x="3061168" y="2766515"/>
            <a:ext cx="2263961" cy="1477328"/>
          </a:xfrm>
          <a:prstGeom prst="rect">
            <a:avLst/>
          </a:prstGeom>
          <a:noFill/>
        </p:spPr>
        <p:txBody>
          <a:bodyPr wrap="square" rtlCol="0">
            <a:spAutoFit/>
          </a:bodyPr>
          <a:lstStyle/>
          <a:p>
            <a:r>
              <a:rPr lang="en-GB" dirty="0">
                <a:latin typeface="Dreaming Outloud Pro" panose="03050502040302030504" pitchFamily="66" charset="0"/>
                <a:cs typeface="Dreaming Outloud Pro" panose="03050502040302030504" pitchFamily="66" charset="0"/>
              </a:rPr>
              <a:t>Apple’s Excel</a:t>
            </a:r>
          </a:p>
          <a:p>
            <a:r>
              <a:rPr lang="en-GB" dirty="0">
                <a:latin typeface="Dreaming Outloud Pro" panose="03050502040302030504" pitchFamily="66" charset="0"/>
                <a:cs typeface="Dreaming Outloud Pro" panose="03050502040302030504" pitchFamily="66" charset="0"/>
              </a:rPr>
              <a:t>Create tables, charts and graphs</a:t>
            </a:r>
          </a:p>
          <a:p>
            <a:endParaRPr lang="en-GB" dirty="0"/>
          </a:p>
          <a:p>
            <a:endParaRPr lang="en-GB" dirty="0"/>
          </a:p>
        </p:txBody>
      </p:sp>
      <p:pic>
        <p:nvPicPr>
          <p:cNvPr id="6243" name="Picture 99" descr="Using Markup Tools | Apple Guide">
            <a:extLst>
              <a:ext uri="{FF2B5EF4-FFF2-40B4-BE49-F238E27FC236}">
                <a16:creationId xmlns:a16="http://schemas.microsoft.com/office/drawing/2014/main" id="{3FCA775E-8A85-B8E6-69CD-35529B3B2C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334"/>
          <a:stretch/>
        </p:blipFill>
        <p:spPr bwMode="auto">
          <a:xfrm>
            <a:off x="5771439" y="688049"/>
            <a:ext cx="1771269" cy="1901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163" name="TextBox 6162">
            <a:extLst>
              <a:ext uri="{FF2B5EF4-FFF2-40B4-BE49-F238E27FC236}">
                <a16:creationId xmlns:a16="http://schemas.microsoft.com/office/drawing/2014/main" id="{557CA54D-2932-2CE7-6402-95482721376A}"/>
              </a:ext>
            </a:extLst>
          </p:cNvPr>
          <p:cNvSpPr txBox="1"/>
          <p:nvPr/>
        </p:nvSpPr>
        <p:spPr>
          <a:xfrm>
            <a:off x="5729895" y="2750669"/>
            <a:ext cx="2133600" cy="2031325"/>
          </a:xfrm>
          <a:prstGeom prst="rect">
            <a:avLst/>
          </a:prstGeom>
          <a:noFill/>
        </p:spPr>
        <p:txBody>
          <a:bodyPr wrap="square" rtlCol="0">
            <a:spAutoFit/>
          </a:bodyPr>
          <a:lstStyle/>
          <a:p>
            <a:pPr algn="l">
              <a:spcBef>
                <a:spcPts val="510"/>
              </a:spcBef>
            </a:pPr>
            <a:r>
              <a:rPr lang="en-GB" b="0" i="0" dirty="0">
                <a:solidFill>
                  <a:srgbClr val="1D1D1F"/>
                </a:solidFill>
                <a:effectLst/>
                <a:latin typeface="Dreaming Outloud Pro" panose="03050502040302030504" pitchFamily="66" charset="0"/>
                <a:cs typeface="Dreaming Outloud Pro" panose="03050502040302030504" pitchFamily="66" charset="0"/>
              </a:rPr>
              <a:t>Tap Markup and use the Markup tools to annotate the types of shapes and angles you find in your photo.</a:t>
            </a:r>
          </a:p>
          <a:p>
            <a:endParaRPr lang="en-GB" dirty="0"/>
          </a:p>
        </p:txBody>
      </p:sp>
      <p:pic>
        <p:nvPicPr>
          <p:cNvPr id="6164" name="Picture 2" descr="Image result for measure app ipad logo">
            <a:extLst>
              <a:ext uri="{FF2B5EF4-FFF2-40B4-BE49-F238E27FC236}">
                <a16:creationId xmlns:a16="http://schemas.microsoft.com/office/drawing/2014/main" id="{89A42269-083D-ECCC-47FA-411CBB65E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76" y="5107597"/>
            <a:ext cx="1569426" cy="1569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166" name="TextBox 6165">
            <a:extLst>
              <a:ext uri="{FF2B5EF4-FFF2-40B4-BE49-F238E27FC236}">
                <a16:creationId xmlns:a16="http://schemas.microsoft.com/office/drawing/2014/main" id="{BF082C04-5566-3D95-337D-77061C0B4874}"/>
              </a:ext>
            </a:extLst>
          </p:cNvPr>
          <p:cNvSpPr txBox="1"/>
          <p:nvPr/>
        </p:nvSpPr>
        <p:spPr>
          <a:xfrm>
            <a:off x="9256240" y="5292146"/>
            <a:ext cx="2461847" cy="1200329"/>
          </a:xfrm>
          <a:prstGeom prst="rect">
            <a:avLst/>
          </a:prstGeom>
          <a:noFill/>
        </p:spPr>
        <p:txBody>
          <a:bodyPr wrap="square">
            <a:spAutoFit/>
          </a:bodyPr>
          <a:lstStyle/>
          <a:p>
            <a:pPr algn="l" rtl="0">
              <a:buFont typeface="Arial" panose="020B0604020202020204" pitchFamily="34" charset="0"/>
              <a:buChar char="•"/>
            </a:pPr>
            <a:r>
              <a:rPr lang="en-GB" b="0" i="0" dirty="0">
                <a:solidFill>
                  <a:srgbClr val="000000"/>
                </a:solidFill>
                <a:effectLst/>
                <a:latin typeface="Dreaming Outloud Pro" panose="03050502040302030504" pitchFamily="66" charset="0"/>
                <a:cs typeface="Dreaming Outloud Pro" panose="03050502040302030504" pitchFamily="66" charset="0"/>
              </a:rPr>
              <a:t>Measure</a:t>
            </a:r>
          </a:p>
          <a:p>
            <a:pPr algn="l" rtl="0">
              <a:buFont typeface="Arial" panose="020B0604020202020204" pitchFamily="34" charset="0"/>
              <a:buChar char="•"/>
            </a:pPr>
            <a:r>
              <a:rPr lang="en-GB" b="0" i="0" dirty="0">
                <a:solidFill>
                  <a:srgbClr val="000000"/>
                </a:solidFill>
                <a:effectLst/>
                <a:latin typeface="Dreaming Outloud Pro" panose="03050502040302030504" pitchFamily="66" charset="0"/>
                <a:cs typeface="Dreaming Outloud Pro" panose="03050502040302030504" pitchFamily="66" charset="0"/>
              </a:rPr>
              <a:t>Convert measurement/ switch between units of measurement</a:t>
            </a:r>
          </a:p>
        </p:txBody>
      </p:sp>
      <p:sp>
        <p:nvSpPr>
          <p:cNvPr id="2" name="TextBox 1">
            <a:extLst>
              <a:ext uri="{FF2B5EF4-FFF2-40B4-BE49-F238E27FC236}">
                <a16:creationId xmlns:a16="http://schemas.microsoft.com/office/drawing/2014/main" id="{7EC90D6D-DFA4-8620-9D2F-127F385526BE}"/>
              </a:ext>
            </a:extLst>
          </p:cNvPr>
          <p:cNvSpPr txBox="1"/>
          <p:nvPr/>
        </p:nvSpPr>
        <p:spPr>
          <a:xfrm>
            <a:off x="751940" y="189493"/>
            <a:ext cx="1533262" cy="369332"/>
          </a:xfrm>
          <a:prstGeom prst="rect">
            <a:avLst/>
          </a:prstGeom>
          <a:noFill/>
        </p:spPr>
        <p:txBody>
          <a:bodyPr wrap="square" rtlCol="0">
            <a:spAutoFit/>
          </a:bodyPr>
          <a:lstStyle/>
          <a:p>
            <a:r>
              <a:rPr lang="en-GB" b="1" dirty="0"/>
              <a:t>Keynote</a:t>
            </a:r>
          </a:p>
        </p:txBody>
      </p:sp>
      <p:sp>
        <p:nvSpPr>
          <p:cNvPr id="3" name="TextBox 2">
            <a:extLst>
              <a:ext uri="{FF2B5EF4-FFF2-40B4-BE49-F238E27FC236}">
                <a16:creationId xmlns:a16="http://schemas.microsoft.com/office/drawing/2014/main" id="{15F17AF4-C532-1255-434B-02B4762D9699}"/>
              </a:ext>
            </a:extLst>
          </p:cNvPr>
          <p:cNvSpPr txBox="1"/>
          <p:nvPr/>
        </p:nvSpPr>
        <p:spPr>
          <a:xfrm>
            <a:off x="3257822" y="213845"/>
            <a:ext cx="1533262" cy="369332"/>
          </a:xfrm>
          <a:prstGeom prst="rect">
            <a:avLst/>
          </a:prstGeom>
          <a:noFill/>
        </p:spPr>
        <p:txBody>
          <a:bodyPr wrap="square" rtlCol="0">
            <a:spAutoFit/>
          </a:bodyPr>
          <a:lstStyle/>
          <a:p>
            <a:r>
              <a:rPr lang="en-GB" b="1" dirty="0"/>
              <a:t>Numbers</a:t>
            </a:r>
          </a:p>
        </p:txBody>
      </p:sp>
      <p:sp>
        <p:nvSpPr>
          <p:cNvPr id="4" name="TextBox 3">
            <a:extLst>
              <a:ext uri="{FF2B5EF4-FFF2-40B4-BE49-F238E27FC236}">
                <a16:creationId xmlns:a16="http://schemas.microsoft.com/office/drawing/2014/main" id="{15E55D5B-5CA9-6465-803D-2CBA40767DB4}"/>
              </a:ext>
            </a:extLst>
          </p:cNvPr>
          <p:cNvSpPr txBox="1"/>
          <p:nvPr/>
        </p:nvSpPr>
        <p:spPr>
          <a:xfrm>
            <a:off x="5959814" y="226405"/>
            <a:ext cx="1533262" cy="369332"/>
          </a:xfrm>
          <a:prstGeom prst="rect">
            <a:avLst/>
          </a:prstGeom>
          <a:noFill/>
        </p:spPr>
        <p:txBody>
          <a:bodyPr wrap="square" rtlCol="0">
            <a:spAutoFit/>
          </a:bodyPr>
          <a:lstStyle/>
          <a:p>
            <a:r>
              <a:rPr lang="en-GB" b="1" dirty="0"/>
              <a:t>Mark Up</a:t>
            </a:r>
          </a:p>
        </p:txBody>
      </p:sp>
      <p:sp>
        <p:nvSpPr>
          <p:cNvPr id="5" name="TextBox 4">
            <a:extLst>
              <a:ext uri="{FF2B5EF4-FFF2-40B4-BE49-F238E27FC236}">
                <a16:creationId xmlns:a16="http://schemas.microsoft.com/office/drawing/2014/main" id="{152EB46C-5CA0-4BF4-332A-D00C46D5B68E}"/>
              </a:ext>
            </a:extLst>
          </p:cNvPr>
          <p:cNvSpPr txBox="1"/>
          <p:nvPr/>
        </p:nvSpPr>
        <p:spPr>
          <a:xfrm>
            <a:off x="7603975" y="4689081"/>
            <a:ext cx="1533262" cy="369332"/>
          </a:xfrm>
          <a:prstGeom prst="rect">
            <a:avLst/>
          </a:prstGeom>
          <a:noFill/>
        </p:spPr>
        <p:txBody>
          <a:bodyPr wrap="square" rtlCol="0">
            <a:spAutoFit/>
          </a:bodyPr>
          <a:lstStyle/>
          <a:p>
            <a:r>
              <a:rPr lang="en-GB" b="1" dirty="0"/>
              <a:t>Measure</a:t>
            </a:r>
          </a:p>
        </p:txBody>
      </p:sp>
      <p:sp>
        <p:nvSpPr>
          <p:cNvPr id="6" name="TextBox 5">
            <a:extLst>
              <a:ext uri="{FF2B5EF4-FFF2-40B4-BE49-F238E27FC236}">
                <a16:creationId xmlns:a16="http://schemas.microsoft.com/office/drawing/2014/main" id="{C56EDF24-2A28-D6B4-D6EB-AE6FBD0EE5EC}"/>
              </a:ext>
            </a:extLst>
          </p:cNvPr>
          <p:cNvSpPr txBox="1"/>
          <p:nvPr/>
        </p:nvSpPr>
        <p:spPr>
          <a:xfrm>
            <a:off x="3322410" y="4251348"/>
            <a:ext cx="1533262" cy="369332"/>
          </a:xfrm>
          <a:prstGeom prst="rect">
            <a:avLst/>
          </a:prstGeom>
          <a:noFill/>
        </p:spPr>
        <p:txBody>
          <a:bodyPr wrap="square" rtlCol="0">
            <a:spAutoFit/>
          </a:bodyPr>
          <a:lstStyle/>
          <a:p>
            <a:r>
              <a:rPr lang="en-GB" b="1" dirty="0"/>
              <a:t>Calculator</a:t>
            </a:r>
          </a:p>
        </p:txBody>
      </p:sp>
      <p:sp>
        <p:nvSpPr>
          <p:cNvPr id="7" name="TextBox 6">
            <a:extLst>
              <a:ext uri="{FF2B5EF4-FFF2-40B4-BE49-F238E27FC236}">
                <a16:creationId xmlns:a16="http://schemas.microsoft.com/office/drawing/2014/main" id="{3FE0B2CC-078A-C0C6-AB5D-0F16EE53E23F}"/>
              </a:ext>
            </a:extLst>
          </p:cNvPr>
          <p:cNvSpPr txBox="1"/>
          <p:nvPr/>
        </p:nvSpPr>
        <p:spPr>
          <a:xfrm>
            <a:off x="8465627" y="244574"/>
            <a:ext cx="1533262" cy="369332"/>
          </a:xfrm>
          <a:prstGeom prst="rect">
            <a:avLst/>
          </a:prstGeom>
          <a:noFill/>
        </p:spPr>
        <p:txBody>
          <a:bodyPr wrap="square" rtlCol="0">
            <a:spAutoFit/>
          </a:bodyPr>
          <a:lstStyle/>
          <a:p>
            <a:r>
              <a:rPr lang="en-GB" b="1" dirty="0"/>
              <a:t>Freeform</a:t>
            </a:r>
          </a:p>
        </p:txBody>
      </p:sp>
      <p:sp>
        <p:nvSpPr>
          <p:cNvPr id="9" name="TextBox 8">
            <a:extLst>
              <a:ext uri="{FF2B5EF4-FFF2-40B4-BE49-F238E27FC236}">
                <a16:creationId xmlns:a16="http://schemas.microsoft.com/office/drawing/2014/main" id="{70070EC5-FD48-065C-E6B8-58B98FF2FFB6}"/>
              </a:ext>
            </a:extLst>
          </p:cNvPr>
          <p:cNvSpPr txBox="1"/>
          <p:nvPr/>
        </p:nvSpPr>
        <p:spPr>
          <a:xfrm>
            <a:off x="8390002" y="2681688"/>
            <a:ext cx="2670206" cy="1754326"/>
          </a:xfrm>
          <a:prstGeom prst="rect">
            <a:avLst/>
          </a:prstGeom>
          <a:noFill/>
        </p:spPr>
        <p:txBody>
          <a:bodyPr wrap="square">
            <a:spAutoFit/>
          </a:bodyPr>
          <a:lstStyle/>
          <a:p>
            <a:r>
              <a:rPr lang="en-GB" b="0" i="0" dirty="0">
                <a:solidFill>
                  <a:srgbClr val="1D1D1F"/>
                </a:solidFill>
                <a:effectLst/>
                <a:latin typeface="Dreaming Outloud Pro" panose="03050502040302030504" pitchFamily="66" charset="0"/>
                <a:cs typeface="Dreaming Outloud Pro" panose="03050502040302030504" pitchFamily="66" charset="0"/>
              </a:rPr>
              <a:t>combining text, images, and drawings, students can create personalized and engaging study materials. Maths notes included.</a:t>
            </a:r>
            <a:endParaRPr lang="en-GB" dirty="0">
              <a:latin typeface="Dreaming Outloud Pro" panose="03050502040302030504" pitchFamily="66" charset="0"/>
              <a:cs typeface="Dreaming Outloud Pro" panose="03050502040302030504" pitchFamily="66" charset="0"/>
            </a:endParaRPr>
          </a:p>
        </p:txBody>
      </p:sp>
      <p:pic>
        <p:nvPicPr>
          <p:cNvPr id="10" name="Picture 2" descr="Freeform: Apple's New Collaborative Brainstorming App – TCEA TechNotes Blog">
            <a:extLst>
              <a:ext uri="{FF2B5EF4-FFF2-40B4-BE49-F238E27FC236}">
                <a16:creationId xmlns:a16="http://schemas.microsoft.com/office/drawing/2014/main" id="{6943D46A-C5D0-A5B3-819E-667BAEEBEC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0606" y="789690"/>
            <a:ext cx="1771269" cy="177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AutoShape 4" descr="Calculator iOS App Logo">
            <a:extLst>
              <a:ext uri="{FF2B5EF4-FFF2-40B4-BE49-F238E27FC236}">
                <a16:creationId xmlns:a16="http://schemas.microsoft.com/office/drawing/2014/main" id="{0B0D78A3-7205-B05E-6319-CF69960100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0" name="Picture 6" descr="Calculator iOS App Logo">
            <a:extLst>
              <a:ext uri="{FF2B5EF4-FFF2-40B4-BE49-F238E27FC236}">
                <a16:creationId xmlns:a16="http://schemas.microsoft.com/office/drawing/2014/main" id="{A9CC12BD-6135-3A85-F959-BFDE332AF8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5104" y="4689081"/>
            <a:ext cx="1714500" cy="1714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638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E881-B4BC-D744-FCC0-115CD8B68A3A}"/>
              </a:ext>
            </a:extLst>
          </p:cNvPr>
          <p:cNvSpPr>
            <a:spLocks noGrp="1"/>
          </p:cNvSpPr>
          <p:nvPr>
            <p:ph type="title"/>
          </p:nvPr>
        </p:nvSpPr>
        <p:spPr/>
        <p:txBody>
          <a:bodyPr/>
          <a:lstStyle/>
          <a:p>
            <a:r>
              <a:rPr lang="en-GB" dirty="0"/>
              <a:t>Mark Up</a:t>
            </a:r>
          </a:p>
        </p:txBody>
      </p:sp>
      <p:sp>
        <p:nvSpPr>
          <p:cNvPr id="5" name="TextBox 4">
            <a:extLst>
              <a:ext uri="{FF2B5EF4-FFF2-40B4-BE49-F238E27FC236}">
                <a16:creationId xmlns:a16="http://schemas.microsoft.com/office/drawing/2014/main" id="{625C04DF-D6AF-13CF-3E29-64F395614C96}"/>
              </a:ext>
            </a:extLst>
          </p:cNvPr>
          <p:cNvSpPr txBox="1"/>
          <p:nvPr/>
        </p:nvSpPr>
        <p:spPr>
          <a:xfrm>
            <a:off x="554735" y="1545336"/>
            <a:ext cx="5787554" cy="4013919"/>
          </a:xfrm>
          <a:prstGeom prst="rect">
            <a:avLst/>
          </a:prstGeom>
          <a:noFill/>
        </p:spPr>
        <p:txBody>
          <a:bodyPr wrap="square">
            <a:spAutoFit/>
          </a:bodyPr>
          <a:lstStyle/>
          <a:p>
            <a:pPr algn="l">
              <a:buNone/>
            </a:pPr>
            <a:r>
              <a:rPr lang="en-GB" b="1" i="0" u="sng" dirty="0">
                <a:solidFill>
                  <a:srgbClr val="1D1D1F"/>
                </a:solidFill>
                <a:effectLst/>
                <a:latin typeface="Dreaming Outloud Pro" panose="03050502040302030504" pitchFamily="66" charset="0"/>
                <a:cs typeface="Dreaming Outloud Pro" panose="03050502040302030504" pitchFamily="66" charset="0"/>
              </a:rPr>
              <a:t>Markup Mathematics</a:t>
            </a:r>
          </a:p>
          <a:p>
            <a:pPr algn="l">
              <a:buNone/>
            </a:pPr>
            <a:endParaRPr lang="en-GB" b="1" i="0" dirty="0">
              <a:solidFill>
                <a:srgbClr val="1D1D1F"/>
              </a:solidFill>
              <a:effectLst/>
              <a:latin typeface="Dreaming Outloud Pro" panose="03050502040302030504" pitchFamily="66" charset="0"/>
              <a:cs typeface="Dreaming Outloud Pro" panose="03050502040302030504" pitchFamily="66" charset="0"/>
            </a:endParaRPr>
          </a:p>
          <a:p>
            <a:pPr algn="l">
              <a:buNone/>
            </a:pPr>
            <a:r>
              <a:rPr lang="en-GB" b="0" i="0" dirty="0">
                <a:solidFill>
                  <a:srgbClr val="1D1D1F"/>
                </a:solidFill>
                <a:effectLst/>
                <a:latin typeface="Dreaming Outloud Pro" panose="03050502040302030504" pitchFamily="66" charset="0"/>
                <a:cs typeface="Dreaming Outloud Pro" panose="03050502040302030504" pitchFamily="66" charset="0"/>
              </a:rPr>
              <a:t>Marking up photos is a great way to connect mathematics concepts to real world settings.</a:t>
            </a:r>
          </a:p>
          <a:p>
            <a:pPr algn="l">
              <a:buNone/>
            </a:pPr>
            <a:r>
              <a:rPr lang="en-GB" b="0" i="0" dirty="0">
                <a:solidFill>
                  <a:srgbClr val="1D1D1F"/>
                </a:solidFill>
                <a:effectLst/>
                <a:latin typeface="Dreaming Outloud Pro" panose="03050502040302030504" pitchFamily="66" charset="0"/>
                <a:cs typeface="Dreaming Outloud Pro" panose="03050502040302030504" pitchFamily="66" charset="0"/>
              </a:rPr>
              <a:t>Have a look around your environment and take a photo of something that captures your interest. </a:t>
            </a:r>
          </a:p>
          <a:p>
            <a:pPr algn="l">
              <a:buNone/>
            </a:pPr>
            <a:endParaRPr lang="en-GB" b="0" i="0" dirty="0">
              <a:solidFill>
                <a:srgbClr val="1D1D1F"/>
              </a:solidFill>
              <a:effectLst/>
              <a:latin typeface="Dreaming Outloud Pro" panose="03050502040302030504" pitchFamily="66" charset="0"/>
              <a:cs typeface="Dreaming Outloud Pro" panose="03050502040302030504" pitchFamily="66" charset="0"/>
            </a:endParaRPr>
          </a:p>
          <a:p>
            <a:pPr algn="l">
              <a:spcBef>
                <a:spcPts val="510"/>
              </a:spcBef>
              <a:buFont typeface="+mj-lt"/>
              <a:buAutoNum type="arabicPeriod"/>
            </a:pPr>
            <a:r>
              <a:rPr lang="en-GB" b="0" i="0" dirty="0">
                <a:solidFill>
                  <a:srgbClr val="1D1D1F"/>
                </a:solidFill>
                <a:effectLst/>
                <a:latin typeface="Dreaming Outloud Pro" panose="03050502040302030504" pitchFamily="66" charset="0"/>
                <a:cs typeface="Dreaming Outloud Pro" panose="03050502040302030504" pitchFamily="66" charset="0"/>
              </a:rPr>
              <a:t>Open Camera </a:t>
            </a:r>
          </a:p>
          <a:p>
            <a:pPr algn="l">
              <a:spcBef>
                <a:spcPts val="510"/>
              </a:spcBef>
              <a:buFont typeface="+mj-lt"/>
              <a:buAutoNum type="arabicPeriod"/>
            </a:pPr>
            <a:r>
              <a:rPr lang="en-GB" b="0" i="0" dirty="0">
                <a:solidFill>
                  <a:srgbClr val="1D1D1F"/>
                </a:solidFill>
                <a:effectLst/>
                <a:latin typeface="Dreaming Outloud Pro" panose="03050502040302030504" pitchFamily="66" charset="0"/>
                <a:cs typeface="Dreaming Outloud Pro" panose="03050502040302030504" pitchFamily="66" charset="0"/>
              </a:rPr>
              <a:t>Tap the Shutter button to take a photo</a:t>
            </a:r>
          </a:p>
          <a:p>
            <a:pPr algn="l">
              <a:spcBef>
                <a:spcPts val="510"/>
              </a:spcBef>
              <a:buFont typeface="+mj-lt"/>
              <a:buAutoNum type="arabicPeriod"/>
            </a:pPr>
            <a:r>
              <a:rPr lang="en-GB" b="0" i="0" dirty="0">
                <a:solidFill>
                  <a:srgbClr val="1D1D1F"/>
                </a:solidFill>
                <a:effectLst/>
                <a:latin typeface="Dreaming Outloud Pro" panose="03050502040302030504" pitchFamily="66" charset="0"/>
                <a:cs typeface="Dreaming Outloud Pro" panose="03050502040302030504" pitchFamily="66" charset="0"/>
              </a:rPr>
              <a:t>Open Photos to find the image you just captured</a:t>
            </a:r>
          </a:p>
          <a:p>
            <a:pPr algn="l">
              <a:spcBef>
                <a:spcPts val="510"/>
              </a:spcBef>
              <a:buFont typeface="+mj-lt"/>
              <a:buAutoNum type="arabicPeriod"/>
            </a:pPr>
            <a:r>
              <a:rPr lang="en-GB" b="0" i="0" dirty="0">
                <a:solidFill>
                  <a:srgbClr val="1D1D1F"/>
                </a:solidFill>
                <a:effectLst/>
                <a:latin typeface="Dreaming Outloud Pro" panose="03050502040302030504" pitchFamily="66" charset="0"/>
                <a:cs typeface="Dreaming Outloud Pro" panose="03050502040302030504" pitchFamily="66" charset="0"/>
              </a:rPr>
              <a:t>Tap Edit</a:t>
            </a:r>
          </a:p>
          <a:p>
            <a:pPr algn="l">
              <a:spcBef>
                <a:spcPts val="510"/>
              </a:spcBef>
              <a:buFont typeface="+mj-lt"/>
              <a:buAutoNum type="arabicPeriod"/>
            </a:pPr>
            <a:r>
              <a:rPr lang="en-GB" b="0" i="0" dirty="0">
                <a:solidFill>
                  <a:srgbClr val="1D1D1F"/>
                </a:solidFill>
                <a:effectLst/>
                <a:latin typeface="Dreaming Outloud Pro" panose="03050502040302030504" pitchFamily="66" charset="0"/>
                <a:cs typeface="Dreaming Outloud Pro" panose="03050502040302030504" pitchFamily="66" charset="0"/>
              </a:rPr>
              <a:t>Tap Markup and use the Markup tools to annotate the types of shapes and angles you find in your photo.</a:t>
            </a:r>
          </a:p>
        </p:txBody>
      </p:sp>
      <p:pic>
        <p:nvPicPr>
          <p:cNvPr id="5122" name="Picture 2">
            <a:extLst>
              <a:ext uri="{FF2B5EF4-FFF2-40B4-BE49-F238E27FC236}">
                <a16:creationId xmlns:a16="http://schemas.microsoft.com/office/drawing/2014/main" id="{9BED308B-3C9F-1AFA-1F09-370E15FBF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1889" y="456565"/>
            <a:ext cx="3792311" cy="28470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25F5CBB-5F10-9DE0-78B4-71ECDBAF8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889" y="3303645"/>
            <a:ext cx="4401911" cy="330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086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14EF1-5509-E1B7-1729-654B87F5AA44}"/>
              </a:ext>
            </a:extLst>
          </p:cNvPr>
          <p:cNvSpPr>
            <a:spLocks noGrp="1"/>
          </p:cNvSpPr>
          <p:nvPr>
            <p:ph type="title"/>
          </p:nvPr>
        </p:nvSpPr>
        <p:spPr/>
        <p:txBody>
          <a:bodyPr/>
          <a:lstStyle/>
          <a:p>
            <a:pPr algn="ctr"/>
            <a:r>
              <a:rPr lang="en-GB" dirty="0"/>
              <a:t>Create charts and infographics in Keynote</a:t>
            </a:r>
          </a:p>
        </p:txBody>
      </p:sp>
      <p:sp>
        <p:nvSpPr>
          <p:cNvPr id="3" name="Content Placeholder 2">
            <a:extLst>
              <a:ext uri="{FF2B5EF4-FFF2-40B4-BE49-F238E27FC236}">
                <a16:creationId xmlns:a16="http://schemas.microsoft.com/office/drawing/2014/main" id="{98E72019-CEC6-D732-88F3-B2E70386A72D}"/>
              </a:ext>
            </a:extLst>
          </p:cNvPr>
          <p:cNvSpPr>
            <a:spLocks noGrp="1"/>
          </p:cNvSpPr>
          <p:nvPr>
            <p:ph idx="1"/>
          </p:nvPr>
        </p:nvSpPr>
        <p:spPr>
          <a:xfrm>
            <a:off x="838200" y="1825625"/>
            <a:ext cx="6716486" cy="4351338"/>
          </a:xfrm>
        </p:spPr>
        <p:txBody>
          <a:bodyPr>
            <a:normAutofit fontScale="85000" lnSpcReduction="10000"/>
          </a:bodyPr>
          <a:lstStyle/>
          <a:p>
            <a:pPr marL="0" indent="0">
              <a:buNone/>
            </a:pPr>
            <a:endParaRPr lang="en-GB" dirty="0"/>
          </a:p>
          <a:p>
            <a:r>
              <a:rPr lang="en-GB" dirty="0"/>
              <a:t>Create Presentation &gt; Start an Outline</a:t>
            </a:r>
          </a:p>
          <a:p>
            <a:r>
              <a:rPr lang="en-GB" dirty="0"/>
              <a:t>New blank slide (delete text)</a:t>
            </a:r>
          </a:p>
          <a:p>
            <a:r>
              <a:rPr lang="en-GB" dirty="0"/>
              <a:t>Charts button along top and choose 2d/3d/interactive</a:t>
            </a:r>
          </a:p>
          <a:p>
            <a:r>
              <a:rPr lang="en-GB" dirty="0"/>
              <a:t>Insert chart &gt; press for option ‘edit data’</a:t>
            </a:r>
          </a:p>
          <a:p>
            <a:r>
              <a:rPr lang="en-GB" dirty="0"/>
              <a:t>Insert data into chart (regions can be deleted)</a:t>
            </a:r>
          </a:p>
          <a:p>
            <a:r>
              <a:rPr lang="en-GB" dirty="0"/>
              <a:t>Go to paintbrush to edit appearance and information e.g. add title/caption/legend</a:t>
            </a:r>
          </a:p>
          <a:p>
            <a:r>
              <a:rPr lang="en-GB" dirty="0"/>
              <a:t>You can also change the type of chart at any time to compare the most appropriate type</a:t>
            </a:r>
          </a:p>
          <a:p>
            <a:endParaRPr lang="en-GB" dirty="0"/>
          </a:p>
        </p:txBody>
      </p:sp>
      <p:pic>
        <p:nvPicPr>
          <p:cNvPr id="3074" name="Picture 2" descr="How to add charts to Keynote slides on Mac, iPad &amp; iPhone">
            <a:extLst>
              <a:ext uri="{FF2B5EF4-FFF2-40B4-BE49-F238E27FC236}">
                <a16:creationId xmlns:a16="http://schemas.microsoft.com/office/drawing/2014/main" id="{62AC42E4-8EA8-B5B1-43B1-D6D75790F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661" y="2847975"/>
            <a:ext cx="451485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443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E74CAA72-EC35-DA50-0F4F-57BD77422BF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817914" y="464910"/>
            <a:ext cx="8142515" cy="6108001"/>
          </a:xfrm>
        </p:spPr>
      </p:pic>
    </p:spTree>
    <p:extLst>
      <p:ext uri="{BB962C8B-B14F-4D97-AF65-F5344CB8AC3E}">
        <p14:creationId xmlns:p14="http://schemas.microsoft.com/office/powerpoint/2010/main" val="3386510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2FCD-C7C0-FF9A-14EE-495B7542BCD4}"/>
              </a:ext>
            </a:extLst>
          </p:cNvPr>
          <p:cNvSpPr>
            <a:spLocks noGrp="1"/>
          </p:cNvSpPr>
          <p:nvPr>
            <p:ph type="title"/>
          </p:nvPr>
        </p:nvSpPr>
        <p:spPr/>
        <p:txBody>
          <a:bodyPr/>
          <a:lstStyle/>
          <a:p>
            <a:r>
              <a:rPr lang="en-GB" dirty="0"/>
              <a:t>Infographics with shapes</a:t>
            </a:r>
          </a:p>
        </p:txBody>
      </p:sp>
      <p:sp>
        <p:nvSpPr>
          <p:cNvPr id="3" name="Content Placeholder 2">
            <a:extLst>
              <a:ext uri="{FF2B5EF4-FFF2-40B4-BE49-F238E27FC236}">
                <a16:creationId xmlns:a16="http://schemas.microsoft.com/office/drawing/2014/main" id="{801BF4ED-939F-2C65-A99F-BC21F66A96F7}"/>
              </a:ext>
            </a:extLst>
          </p:cNvPr>
          <p:cNvSpPr>
            <a:spLocks noGrp="1"/>
          </p:cNvSpPr>
          <p:nvPr>
            <p:ph idx="1"/>
          </p:nvPr>
        </p:nvSpPr>
        <p:spPr>
          <a:xfrm>
            <a:off x="838199" y="1825625"/>
            <a:ext cx="10613572" cy="4351338"/>
          </a:xfrm>
        </p:spPr>
        <p:txBody>
          <a:bodyPr/>
          <a:lstStyle/>
          <a:p>
            <a:r>
              <a:rPr lang="en-GB" dirty="0"/>
              <a:t>New slide</a:t>
            </a:r>
          </a:p>
          <a:p>
            <a:r>
              <a:rPr lang="en-GB" dirty="0"/>
              <a:t>Navigate to shapes icon</a:t>
            </a:r>
          </a:p>
          <a:p>
            <a:r>
              <a:rPr lang="en-GB" dirty="0"/>
              <a:t>Insert images relevant to data</a:t>
            </a:r>
          </a:p>
          <a:p>
            <a:r>
              <a:rPr lang="en-GB" dirty="0"/>
              <a:t>Size and edit colour/appearance with paintbrush tool</a:t>
            </a:r>
          </a:p>
          <a:p>
            <a:r>
              <a:rPr lang="en-GB" dirty="0"/>
              <a:t>Add text (also in shapes under basic)</a:t>
            </a:r>
          </a:p>
          <a:p>
            <a:r>
              <a:rPr lang="en-GB" dirty="0"/>
              <a:t>Change text to same colour as background</a:t>
            </a:r>
          </a:p>
          <a:p>
            <a:r>
              <a:rPr lang="en-GB" dirty="0"/>
              <a:t>Select Objects and ‘group’</a:t>
            </a:r>
          </a:p>
          <a:p>
            <a:endParaRPr lang="en-GB" dirty="0"/>
          </a:p>
          <a:p>
            <a:endParaRPr lang="en-GB" dirty="0"/>
          </a:p>
          <a:p>
            <a:endParaRPr lang="en-GB" dirty="0"/>
          </a:p>
        </p:txBody>
      </p:sp>
      <p:pic>
        <p:nvPicPr>
          <p:cNvPr id="5" name="Picture 4">
            <a:extLst>
              <a:ext uri="{FF2B5EF4-FFF2-40B4-BE49-F238E27FC236}">
                <a16:creationId xmlns:a16="http://schemas.microsoft.com/office/drawing/2014/main" id="{B22B9F01-8ADA-5CA4-9CBE-0D2208ECA725}"/>
              </a:ext>
            </a:extLst>
          </p:cNvPr>
          <p:cNvPicPr>
            <a:picLocks noChangeAspect="1"/>
          </p:cNvPicPr>
          <p:nvPr/>
        </p:nvPicPr>
        <p:blipFill>
          <a:blip r:embed="rId2"/>
          <a:stretch>
            <a:fillRect/>
          </a:stretch>
        </p:blipFill>
        <p:spPr>
          <a:xfrm>
            <a:off x="8348868" y="564673"/>
            <a:ext cx="1403341" cy="1558041"/>
          </a:xfrm>
          <a:prstGeom prst="rect">
            <a:avLst/>
          </a:prstGeom>
        </p:spPr>
      </p:pic>
      <p:sp>
        <p:nvSpPr>
          <p:cNvPr id="7" name="TextBox 6">
            <a:extLst>
              <a:ext uri="{FF2B5EF4-FFF2-40B4-BE49-F238E27FC236}">
                <a16:creationId xmlns:a16="http://schemas.microsoft.com/office/drawing/2014/main" id="{6B04DDBB-4964-2F49-ACA5-AD65AB205031}"/>
              </a:ext>
            </a:extLst>
          </p:cNvPr>
          <p:cNvSpPr txBox="1"/>
          <p:nvPr/>
        </p:nvSpPr>
        <p:spPr>
          <a:xfrm>
            <a:off x="587829" y="6308209"/>
            <a:ext cx="6096000" cy="369332"/>
          </a:xfrm>
          <a:prstGeom prst="rect">
            <a:avLst/>
          </a:prstGeom>
          <a:noFill/>
        </p:spPr>
        <p:txBody>
          <a:bodyPr wrap="square">
            <a:spAutoFit/>
          </a:bodyPr>
          <a:lstStyle/>
          <a:p>
            <a:r>
              <a:rPr lang="en-GB" dirty="0">
                <a:hlinkClick r:id="rId3"/>
              </a:rPr>
              <a:t>Keynote for iPad: Shapes – Apple Education Community</a:t>
            </a:r>
            <a:endParaRPr lang="en-GB" dirty="0"/>
          </a:p>
        </p:txBody>
      </p:sp>
    </p:spTree>
    <p:extLst>
      <p:ext uri="{BB962C8B-B14F-4D97-AF65-F5344CB8AC3E}">
        <p14:creationId xmlns:p14="http://schemas.microsoft.com/office/powerpoint/2010/main" val="3932318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42614CB">
            <a:hlinkClick r:id="" action="ppaction://media"/>
            <a:extLst>
              <a:ext uri="{FF2B5EF4-FFF2-40B4-BE49-F238E27FC236}">
                <a16:creationId xmlns:a16="http://schemas.microsoft.com/office/drawing/2014/main" id="{FD8AAC1B-E941-62B9-E62A-94686F1E8731}"/>
              </a:ext>
            </a:extLst>
          </p:cNvPr>
          <p:cNvPicPr>
            <a:picLocks noGrp="1" noChangeAspect="1"/>
          </p:cNvPicPr>
          <p:nvPr>
            <p:ph idx="1"/>
            <a:videoFile r:link="rId1"/>
            <p:extLst>
              <p:ext uri="{DAA4B4D4-6D71-4841-9C94-3DE7FCFB9230}">
                <p14:media xmlns:p14="http://schemas.microsoft.com/office/powerpoint/2010/main" r:embed="rId2">
                  <p14:trim st="2160"/>
                </p14:media>
              </p:ext>
            </p:extLst>
          </p:nvPr>
        </p:nvPicPr>
        <p:blipFill>
          <a:blip r:embed="rId4"/>
          <a:stretch>
            <a:fillRect/>
          </a:stretch>
        </p:blipFill>
        <p:spPr>
          <a:xfrm>
            <a:off x="202521" y="382111"/>
            <a:ext cx="10487250" cy="5898945"/>
          </a:xfrm>
        </p:spPr>
      </p:pic>
    </p:spTree>
    <p:extLst>
      <p:ext uri="{BB962C8B-B14F-4D97-AF65-F5344CB8AC3E}">
        <p14:creationId xmlns:p14="http://schemas.microsoft.com/office/powerpoint/2010/main" val="240851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A1188-138A-FDFB-A05B-E0E02681255B}"/>
              </a:ext>
            </a:extLst>
          </p:cNvPr>
          <p:cNvSpPr>
            <a:spLocks noGrp="1"/>
          </p:cNvSpPr>
          <p:nvPr>
            <p:ph type="title"/>
          </p:nvPr>
        </p:nvSpPr>
        <p:spPr/>
        <p:txBody>
          <a:bodyPr/>
          <a:lstStyle/>
          <a:p>
            <a:r>
              <a:rPr lang="en-GB" dirty="0"/>
              <a:t>Create an interactive infographic animation</a:t>
            </a:r>
          </a:p>
        </p:txBody>
      </p:sp>
      <p:sp>
        <p:nvSpPr>
          <p:cNvPr id="3" name="Content Placeholder 2">
            <a:extLst>
              <a:ext uri="{FF2B5EF4-FFF2-40B4-BE49-F238E27FC236}">
                <a16:creationId xmlns:a16="http://schemas.microsoft.com/office/drawing/2014/main" id="{F8B5C3CC-4B6C-D3FD-A24E-1ADAB58419CF}"/>
              </a:ext>
            </a:extLst>
          </p:cNvPr>
          <p:cNvSpPr>
            <a:spLocks noGrp="1"/>
          </p:cNvSpPr>
          <p:nvPr>
            <p:ph idx="1"/>
          </p:nvPr>
        </p:nvSpPr>
        <p:spPr/>
        <p:txBody>
          <a:bodyPr>
            <a:normAutofit fontScale="70000" lnSpcReduction="20000"/>
          </a:bodyPr>
          <a:lstStyle/>
          <a:p>
            <a:pPr marL="0" indent="0">
              <a:buNone/>
            </a:pPr>
            <a:r>
              <a:rPr lang="en-GB" dirty="0"/>
              <a:t>Optional differentiation– airdrop learners template of squared paper (this could have the optional x and y axis on this already)</a:t>
            </a:r>
          </a:p>
          <a:p>
            <a:pPr marL="0" indent="0">
              <a:buNone/>
            </a:pPr>
            <a:endParaRPr lang="en-GB" dirty="0"/>
          </a:p>
          <a:p>
            <a:pPr marL="0" indent="0">
              <a:buNone/>
            </a:pPr>
            <a:r>
              <a:rPr lang="en-GB" dirty="0"/>
              <a:t>1. Open new slide and go to image icon</a:t>
            </a:r>
          </a:p>
          <a:p>
            <a:pPr marL="0" indent="0">
              <a:buNone/>
            </a:pPr>
            <a:r>
              <a:rPr lang="en-GB" dirty="0"/>
              <a:t>2. Create drawing of an x and y axis and labels – go to paintbrush and ***LOCK IMAGE***</a:t>
            </a:r>
          </a:p>
          <a:p>
            <a:pPr marL="0" indent="0">
              <a:buNone/>
            </a:pPr>
            <a:r>
              <a:rPr lang="en-GB" dirty="0"/>
              <a:t>3. Add a new drawing of one bar of information. Click done. Tap this drawing and animate this. Choose ‘add build in’ and </a:t>
            </a:r>
            <a:r>
              <a:rPr lang="en-GB" dirty="0" err="1"/>
              <a:t>s.croll</a:t>
            </a:r>
            <a:r>
              <a:rPr lang="en-GB" dirty="0"/>
              <a:t> to find *WIPE*. Assign this.</a:t>
            </a:r>
          </a:p>
          <a:p>
            <a:pPr marL="0" indent="0">
              <a:buNone/>
            </a:pPr>
            <a:r>
              <a:rPr lang="en-GB" dirty="0"/>
              <a:t>4. Click again on ‘Wipe’ and change ‘from left’ to ‘from bottom’. Click play to check animation.</a:t>
            </a:r>
          </a:p>
          <a:p>
            <a:pPr marL="0" indent="0">
              <a:buNone/>
            </a:pPr>
            <a:r>
              <a:rPr lang="en-GB" dirty="0"/>
              <a:t>5. Click done in left hand corner. Ensuring you have only selected this particular bar, navigate to paintbrush and LOCK IMAGE. This allows all bars to be animated separately.</a:t>
            </a:r>
          </a:p>
          <a:p>
            <a:pPr marL="0" indent="0">
              <a:buNone/>
            </a:pPr>
            <a:r>
              <a:rPr lang="en-GB" dirty="0"/>
              <a:t>6. Repeat steps 3-5 for the remaining data</a:t>
            </a:r>
          </a:p>
          <a:p>
            <a:pPr marL="0" indent="0">
              <a:buNone/>
            </a:pPr>
            <a:r>
              <a:rPr lang="en-GB" dirty="0"/>
              <a:t>7. Press the play button to check animations are in order.</a:t>
            </a:r>
          </a:p>
          <a:p>
            <a:pPr marL="0" indent="0">
              <a:buNone/>
            </a:pPr>
            <a:r>
              <a:rPr lang="en-GB" dirty="0"/>
              <a:t>8. To edit animation order or duration, click on any object, click animate and look for the icon with three dots and three lines. This will allow you to change the build order. </a:t>
            </a:r>
          </a:p>
          <a:p>
            <a:pPr marL="0" indent="0">
              <a:buNone/>
            </a:pPr>
            <a:endParaRPr lang="en-GB" dirty="0"/>
          </a:p>
          <a:p>
            <a:endParaRPr lang="en-GB" dirty="0"/>
          </a:p>
        </p:txBody>
      </p:sp>
    </p:spTree>
    <p:extLst>
      <p:ext uri="{BB962C8B-B14F-4D97-AF65-F5344CB8AC3E}">
        <p14:creationId xmlns:p14="http://schemas.microsoft.com/office/powerpoint/2010/main" val="2701818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0CBA-9B75-E1B1-DEB6-FD661E30362E}"/>
              </a:ext>
            </a:extLst>
          </p:cNvPr>
          <p:cNvSpPr>
            <a:spLocks noGrp="1"/>
          </p:cNvSpPr>
          <p:nvPr>
            <p:ph type="title"/>
          </p:nvPr>
        </p:nvSpPr>
        <p:spPr/>
        <p:txBody>
          <a:bodyPr/>
          <a:lstStyle/>
          <a:p>
            <a:r>
              <a:rPr lang="en-GB" dirty="0"/>
              <a:t>To add to the challenge </a:t>
            </a:r>
          </a:p>
        </p:txBody>
      </p:sp>
      <p:sp>
        <p:nvSpPr>
          <p:cNvPr id="3" name="Content Placeholder 2">
            <a:extLst>
              <a:ext uri="{FF2B5EF4-FFF2-40B4-BE49-F238E27FC236}">
                <a16:creationId xmlns:a16="http://schemas.microsoft.com/office/drawing/2014/main" id="{E29AA974-8E27-97D3-F01D-D0B856C0D303}"/>
              </a:ext>
            </a:extLst>
          </p:cNvPr>
          <p:cNvSpPr>
            <a:spLocks noGrp="1"/>
          </p:cNvSpPr>
          <p:nvPr>
            <p:ph idx="1"/>
          </p:nvPr>
        </p:nvSpPr>
        <p:spPr/>
        <p:txBody>
          <a:bodyPr>
            <a:normAutofit fontScale="85000" lnSpcReduction="10000"/>
          </a:bodyPr>
          <a:lstStyle/>
          <a:p>
            <a:r>
              <a:rPr lang="en-GB" dirty="0"/>
              <a:t>Add audio to the presentation and export as a video or gif</a:t>
            </a:r>
          </a:p>
          <a:p>
            <a:endParaRPr lang="en-GB" dirty="0"/>
          </a:p>
          <a:p>
            <a:pPr marL="514350" indent="-514350">
              <a:buAutoNum type="arabicPeriod"/>
            </a:pPr>
            <a:r>
              <a:rPr lang="en-GB" dirty="0"/>
              <a:t>When you have finished animating go to the image icon</a:t>
            </a:r>
          </a:p>
          <a:p>
            <a:pPr marL="514350" indent="-514350">
              <a:buAutoNum type="arabicPeriod"/>
            </a:pPr>
            <a:r>
              <a:rPr lang="en-GB" dirty="0"/>
              <a:t>Tap ‘record Audio’</a:t>
            </a:r>
          </a:p>
          <a:p>
            <a:pPr marL="514350" indent="-514350">
              <a:buAutoNum type="arabicPeriod"/>
            </a:pPr>
            <a:r>
              <a:rPr lang="en-GB" dirty="0"/>
              <a:t>Record audio to match the animation. You can edit this or click ‘insert’ </a:t>
            </a:r>
          </a:p>
          <a:p>
            <a:pPr marL="514350" indent="-514350">
              <a:buAutoNum type="arabicPeriod"/>
            </a:pPr>
            <a:r>
              <a:rPr lang="en-GB" dirty="0"/>
              <a:t>If you need to go back and slow down the animation to match your voice over, select an object, click ‘animate’ and head back to the icon with 3 dots and 3 lines. </a:t>
            </a:r>
          </a:p>
          <a:p>
            <a:pPr marL="514350" indent="-514350">
              <a:buAutoNum type="arabicPeriod"/>
            </a:pPr>
            <a:r>
              <a:rPr lang="en-GB" dirty="0"/>
              <a:t>Here you can choose to move your audio recording to the start of the build order ‘on tap.’ Then you can ensure all of the subsequent animations happen automatically by tapping ‘after build’ for each one</a:t>
            </a:r>
          </a:p>
        </p:txBody>
      </p:sp>
    </p:spTree>
    <p:extLst>
      <p:ext uri="{BB962C8B-B14F-4D97-AF65-F5344CB8AC3E}">
        <p14:creationId xmlns:p14="http://schemas.microsoft.com/office/powerpoint/2010/main" val="3099544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BCE3-59BE-6DD1-5AA5-2819FC1277EE}"/>
              </a:ext>
            </a:extLst>
          </p:cNvPr>
          <p:cNvSpPr>
            <a:spLocks noGrp="1"/>
          </p:cNvSpPr>
          <p:nvPr>
            <p:ph type="title"/>
          </p:nvPr>
        </p:nvSpPr>
        <p:spPr/>
        <p:txBody>
          <a:bodyPr/>
          <a:lstStyle/>
          <a:p>
            <a:r>
              <a:rPr lang="en-GB" dirty="0">
                <a:cs typeface="Segoe UI"/>
              </a:rPr>
              <a:t>Who am I?</a:t>
            </a:r>
          </a:p>
        </p:txBody>
      </p:sp>
      <p:sp>
        <p:nvSpPr>
          <p:cNvPr id="3" name="Content Placeholder 2">
            <a:extLst>
              <a:ext uri="{FF2B5EF4-FFF2-40B4-BE49-F238E27FC236}">
                <a16:creationId xmlns:a16="http://schemas.microsoft.com/office/drawing/2014/main" id="{ADDB2394-AEE0-D2EC-422B-298A669A06A2}"/>
              </a:ext>
            </a:extLst>
          </p:cNvPr>
          <p:cNvSpPr>
            <a:spLocks noGrp="1"/>
          </p:cNvSpPr>
          <p:nvPr>
            <p:ph sz="half" idx="1"/>
          </p:nvPr>
        </p:nvSpPr>
        <p:spPr>
          <a:xfrm>
            <a:off x="838200" y="1825625"/>
            <a:ext cx="6106886" cy="4351338"/>
          </a:xfrm>
        </p:spPr>
        <p:txBody>
          <a:bodyPr>
            <a:normAutofit fontScale="92500" lnSpcReduction="20000"/>
          </a:bodyPr>
          <a:lstStyle/>
          <a:p>
            <a:pPr>
              <a:lnSpc>
                <a:spcPct val="110000"/>
              </a:lnSpc>
            </a:pPr>
            <a:r>
              <a:rPr lang="en-GB" sz="4300" dirty="0">
                <a:solidFill>
                  <a:srgbClr val="000000"/>
                </a:solidFill>
              </a:rPr>
              <a:t>Meg Brough</a:t>
            </a:r>
            <a:endParaRPr lang="en-GB" sz="4300" dirty="0"/>
          </a:p>
          <a:p>
            <a:pPr>
              <a:lnSpc>
                <a:spcPct val="110000"/>
              </a:lnSpc>
              <a:buClr>
                <a:srgbClr val="27B2E1"/>
              </a:buClr>
            </a:pPr>
            <a:r>
              <a:rPr lang="en-GB" sz="4300" dirty="0">
                <a:solidFill>
                  <a:srgbClr val="000000"/>
                </a:solidFill>
              </a:rPr>
              <a:t>ESO Digital Learning</a:t>
            </a:r>
            <a:endParaRPr lang="en-GB" sz="4300" dirty="0"/>
          </a:p>
          <a:p>
            <a:pPr>
              <a:lnSpc>
                <a:spcPct val="110000"/>
              </a:lnSpc>
              <a:buClr>
                <a:srgbClr val="27B2E1"/>
              </a:buClr>
            </a:pPr>
            <a:r>
              <a:rPr lang="en-GB" sz="4300" dirty="0">
                <a:solidFill>
                  <a:srgbClr val="000000"/>
                </a:solidFill>
              </a:rPr>
              <a:t>Here to support you with all aspects of Digital Learning and Teaching.</a:t>
            </a:r>
          </a:p>
          <a:p>
            <a:pPr marL="0" indent="0">
              <a:buClr>
                <a:srgbClr val="27B2E1"/>
              </a:buClr>
              <a:buNone/>
            </a:pPr>
            <a:endParaRPr lang="en-GB" sz="2800" dirty="0">
              <a:solidFill>
                <a:srgbClr val="000000"/>
              </a:solidFill>
            </a:endParaRPr>
          </a:p>
          <a:p>
            <a:pPr marL="0" indent="0">
              <a:buClr>
                <a:srgbClr val="27B2E1"/>
              </a:buClr>
              <a:buNone/>
            </a:pPr>
            <a:endParaRPr lang="en-GB" dirty="0">
              <a:solidFill>
                <a:srgbClr val="000000"/>
              </a:solidFill>
            </a:endParaRPr>
          </a:p>
          <a:p>
            <a:pPr marL="0" indent="0">
              <a:buClr>
                <a:srgbClr val="27B2E1"/>
              </a:buClr>
              <a:buNone/>
            </a:pPr>
            <a:r>
              <a:rPr lang="en-GB" sz="2800" dirty="0">
                <a:solidFill>
                  <a:srgbClr val="000000"/>
                </a:solidFill>
              </a:rPr>
              <a:t>*disclaimer* I am not IT! </a:t>
            </a:r>
          </a:p>
          <a:p>
            <a:pPr>
              <a:buClr>
                <a:srgbClr val="27B2E1"/>
              </a:buClr>
            </a:pPr>
            <a:endParaRPr lang="en-GB" dirty="0"/>
          </a:p>
        </p:txBody>
      </p:sp>
      <p:pic>
        <p:nvPicPr>
          <p:cNvPr id="5" name="Picture 4" descr="profile image">
            <a:extLst>
              <a:ext uri="{FF2B5EF4-FFF2-40B4-BE49-F238E27FC236}">
                <a16:creationId xmlns:a16="http://schemas.microsoft.com/office/drawing/2014/main" id="{CFD56C5C-F129-133C-CEC2-8455DD892A94}"/>
              </a:ext>
            </a:extLst>
          </p:cNvPr>
          <p:cNvPicPr>
            <a:picLocks noChangeAspect="1"/>
          </p:cNvPicPr>
          <p:nvPr/>
        </p:nvPicPr>
        <p:blipFill>
          <a:blip r:embed="rId2"/>
          <a:stretch>
            <a:fillRect/>
          </a:stretch>
        </p:blipFill>
        <p:spPr>
          <a:xfrm>
            <a:off x="7267788" y="2285067"/>
            <a:ext cx="3933173" cy="4058432"/>
          </a:xfrm>
          <a:prstGeom prst="ellipse">
            <a:avLst/>
          </a:prstGeom>
          <a:ln>
            <a:noFill/>
          </a:ln>
          <a:effectLst>
            <a:softEdge rad="112500"/>
          </a:effectLst>
        </p:spPr>
      </p:pic>
      <p:pic>
        <p:nvPicPr>
          <p:cNvPr id="1026" name="Picture 2" descr="&quot;Rolling on the Floor Laughing&quot; Emoji - Download for free – Iconduck">
            <a:extLst>
              <a:ext uri="{FF2B5EF4-FFF2-40B4-BE49-F238E27FC236}">
                <a16:creationId xmlns:a16="http://schemas.microsoft.com/office/drawing/2014/main" id="{3FB3CA75-D397-A645-965F-EFC0CF5B4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46" y="5757448"/>
            <a:ext cx="287112" cy="25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994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007C-C23D-D54C-BCEE-D76BC573BA51}"/>
              </a:ext>
            </a:extLst>
          </p:cNvPr>
          <p:cNvSpPr>
            <a:spLocks noGrp="1"/>
          </p:cNvSpPr>
          <p:nvPr>
            <p:ph type="title"/>
          </p:nvPr>
        </p:nvSpPr>
        <p:spPr/>
        <p:txBody>
          <a:bodyPr/>
          <a:lstStyle/>
          <a:p>
            <a:r>
              <a:rPr lang="en-GB" dirty="0"/>
              <a:t>How to export</a:t>
            </a:r>
          </a:p>
        </p:txBody>
      </p:sp>
      <p:sp>
        <p:nvSpPr>
          <p:cNvPr id="3" name="Content Placeholder 2">
            <a:extLst>
              <a:ext uri="{FF2B5EF4-FFF2-40B4-BE49-F238E27FC236}">
                <a16:creationId xmlns:a16="http://schemas.microsoft.com/office/drawing/2014/main" id="{9C5AAE1B-82B8-D6F6-D029-E3DC05A95B19}"/>
              </a:ext>
            </a:extLst>
          </p:cNvPr>
          <p:cNvSpPr>
            <a:spLocks noGrp="1"/>
          </p:cNvSpPr>
          <p:nvPr>
            <p:ph idx="1"/>
          </p:nvPr>
        </p:nvSpPr>
        <p:spPr/>
        <p:txBody>
          <a:bodyPr>
            <a:normAutofit fontScale="92500" lnSpcReduction="10000"/>
          </a:bodyPr>
          <a:lstStyle/>
          <a:p>
            <a:r>
              <a:rPr lang="en-GB" dirty="0"/>
              <a:t>1. Navigate to you keynote homepage</a:t>
            </a:r>
          </a:p>
          <a:p>
            <a:r>
              <a:rPr lang="en-GB" dirty="0"/>
              <a:t>Click ‘select’ at the top and select your presentation</a:t>
            </a:r>
          </a:p>
          <a:p>
            <a:r>
              <a:rPr lang="en-GB" dirty="0"/>
              <a:t>At the bottom of the screen click ‘share’ and then ‘export’</a:t>
            </a:r>
          </a:p>
          <a:p>
            <a:r>
              <a:rPr lang="en-GB" dirty="0"/>
              <a:t>Choose a format</a:t>
            </a:r>
          </a:p>
          <a:p>
            <a:endParaRPr lang="en-GB" dirty="0"/>
          </a:p>
          <a:p>
            <a:r>
              <a:rPr lang="en-GB" dirty="0"/>
              <a:t>If you do not want to export the whole presentation, you must edit ‘slide range’ to only export the appropriate files</a:t>
            </a:r>
          </a:p>
          <a:p>
            <a:endParaRPr lang="en-GB" dirty="0"/>
          </a:p>
          <a:p>
            <a:r>
              <a:rPr lang="en-GB" dirty="0"/>
              <a:t>When your slides have exported, click ‘share’ and choose ‘save image/video’ to ensure this saves to your camera roll</a:t>
            </a:r>
          </a:p>
        </p:txBody>
      </p:sp>
    </p:spTree>
    <p:extLst>
      <p:ext uri="{BB962C8B-B14F-4D97-AF65-F5344CB8AC3E}">
        <p14:creationId xmlns:p14="http://schemas.microsoft.com/office/powerpoint/2010/main" val="397407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E509D-C155-3162-5388-2BF5D9651FA8}"/>
              </a:ext>
            </a:extLst>
          </p:cNvPr>
          <p:cNvSpPr>
            <a:spLocks noGrp="1"/>
          </p:cNvSpPr>
          <p:nvPr>
            <p:ph type="title"/>
          </p:nvPr>
        </p:nvSpPr>
        <p:spPr>
          <a:xfrm>
            <a:off x="424543" y="582839"/>
            <a:ext cx="10515600" cy="1325563"/>
          </a:xfrm>
        </p:spPr>
        <p:txBody>
          <a:bodyPr/>
          <a:lstStyle/>
          <a:p>
            <a:r>
              <a:rPr lang="en-GB" b="1" i="0" u="sng" dirty="0">
                <a:solidFill>
                  <a:srgbClr val="1D1D1F"/>
                </a:solidFill>
                <a:effectLst/>
              </a:rPr>
              <a:t>Sketch &amp; Solve with Math Notes</a:t>
            </a:r>
            <a:br>
              <a:rPr lang="en-GB" b="1" i="0" dirty="0">
                <a:solidFill>
                  <a:srgbClr val="1D1D1F"/>
                </a:solidFill>
                <a:effectLst/>
                <a:latin typeface="SF Pro Display"/>
              </a:rPr>
            </a:br>
            <a:endParaRPr lang="en-GB" dirty="0"/>
          </a:p>
        </p:txBody>
      </p:sp>
      <p:sp>
        <p:nvSpPr>
          <p:cNvPr id="3" name="Content Placeholder 2">
            <a:extLst>
              <a:ext uri="{FF2B5EF4-FFF2-40B4-BE49-F238E27FC236}">
                <a16:creationId xmlns:a16="http://schemas.microsoft.com/office/drawing/2014/main" id="{A155C33A-866C-7A16-F7FE-FBBE315D2074}"/>
              </a:ext>
            </a:extLst>
          </p:cNvPr>
          <p:cNvSpPr>
            <a:spLocks noGrp="1"/>
          </p:cNvSpPr>
          <p:nvPr>
            <p:ph idx="1"/>
          </p:nvPr>
        </p:nvSpPr>
        <p:spPr/>
        <p:txBody>
          <a:bodyPr>
            <a:normAutofit fontScale="77500" lnSpcReduction="20000"/>
          </a:bodyPr>
          <a:lstStyle/>
          <a:p>
            <a:pPr algn="l">
              <a:buNone/>
            </a:pPr>
            <a:r>
              <a:rPr lang="en-GB" b="1" i="0" u="sng" dirty="0">
                <a:solidFill>
                  <a:srgbClr val="1D1D1F"/>
                </a:solidFill>
                <a:effectLst/>
              </a:rPr>
              <a:t>Sketch &amp; Solve with Math Notes</a:t>
            </a:r>
            <a:endParaRPr lang="en-GB" b="1" i="0" dirty="0">
              <a:solidFill>
                <a:srgbClr val="1D1D1F"/>
              </a:solidFill>
              <a:effectLst/>
            </a:endParaRPr>
          </a:p>
          <a:p>
            <a:pPr algn="l">
              <a:buNone/>
            </a:pPr>
            <a:r>
              <a:rPr lang="en-GB" b="0" i="0" dirty="0">
                <a:solidFill>
                  <a:srgbClr val="1D1D1F"/>
                </a:solidFill>
                <a:effectLst/>
              </a:rPr>
              <a:t>iPad has a new calculator feature called Maths Notes that lets you type or write math expressions and see them solved instantly in your own handwriting. Math Notes are automatically accessible in the Notes app in the new Math Notes folder.</a:t>
            </a:r>
          </a:p>
          <a:p>
            <a:pPr algn="l">
              <a:buNone/>
            </a:pPr>
            <a:r>
              <a:rPr lang="en-GB" b="0" i="0" dirty="0">
                <a:solidFill>
                  <a:srgbClr val="1D1D1F"/>
                </a:solidFill>
                <a:effectLst/>
              </a:rPr>
              <a:t>1. Open Calculator. </a:t>
            </a:r>
          </a:p>
          <a:p>
            <a:pPr marL="0" indent="0" algn="l">
              <a:spcBef>
                <a:spcPts val="510"/>
              </a:spcBef>
              <a:buNone/>
            </a:pPr>
            <a:r>
              <a:rPr lang="en-GB" b="0" i="0" dirty="0">
                <a:solidFill>
                  <a:srgbClr val="1D1D1F"/>
                </a:solidFill>
                <a:effectLst/>
              </a:rPr>
              <a:t>2. Tap  the calculator symbol in the bottom left corner, then Math Notes. Add a title.</a:t>
            </a:r>
          </a:p>
          <a:p>
            <a:pPr marL="0" indent="0" algn="l">
              <a:spcBef>
                <a:spcPts val="510"/>
              </a:spcBef>
              <a:buNone/>
            </a:pPr>
            <a:r>
              <a:rPr lang="en-GB" b="0" i="0" dirty="0">
                <a:solidFill>
                  <a:srgbClr val="1D1D1F"/>
                </a:solidFill>
                <a:effectLst/>
              </a:rPr>
              <a:t>3. Tap the Markup button. Write variables and an equation.</a:t>
            </a:r>
          </a:p>
          <a:p>
            <a:pPr marL="0" indent="0" algn="l">
              <a:spcBef>
                <a:spcPts val="510"/>
              </a:spcBef>
              <a:buNone/>
            </a:pPr>
            <a:r>
              <a:rPr lang="en-GB" dirty="0">
                <a:solidFill>
                  <a:srgbClr val="1D1D1F"/>
                </a:solidFill>
              </a:rPr>
              <a:t>4. </a:t>
            </a:r>
            <a:r>
              <a:rPr lang="en-GB" b="0" i="0" dirty="0">
                <a:solidFill>
                  <a:srgbClr val="1D1D1F"/>
                </a:solidFill>
                <a:effectLst/>
              </a:rPr>
              <a:t>Add a graph and drawings to visualise the math equation.</a:t>
            </a:r>
          </a:p>
          <a:p>
            <a:pPr marL="0" indent="0" algn="l">
              <a:spcBef>
                <a:spcPts val="510"/>
              </a:spcBef>
              <a:buNone/>
            </a:pPr>
            <a:r>
              <a:rPr lang="en-GB" b="0" i="0" dirty="0">
                <a:solidFill>
                  <a:srgbClr val="1D1D1F"/>
                </a:solidFill>
                <a:effectLst/>
              </a:rPr>
              <a:t>5. Update one or more of the variable values.</a:t>
            </a:r>
          </a:p>
          <a:p>
            <a:pPr marL="0" indent="0" algn="l">
              <a:spcBef>
                <a:spcPts val="510"/>
              </a:spcBef>
              <a:buNone/>
            </a:pPr>
            <a:r>
              <a:rPr lang="en-GB" dirty="0">
                <a:solidFill>
                  <a:srgbClr val="1D1D1F"/>
                </a:solidFill>
              </a:rPr>
              <a:t>6. </a:t>
            </a:r>
            <a:r>
              <a:rPr lang="en-GB" b="0" i="0" dirty="0">
                <a:solidFill>
                  <a:srgbClr val="1D1D1F"/>
                </a:solidFill>
                <a:effectLst/>
              </a:rPr>
              <a:t>Explore Math Results options. Share your note. </a:t>
            </a:r>
          </a:p>
          <a:p>
            <a:pPr marL="0" indent="0" algn="l">
              <a:spcBef>
                <a:spcPts val="510"/>
              </a:spcBef>
              <a:buNone/>
            </a:pPr>
            <a:endParaRPr lang="en-GB" dirty="0">
              <a:solidFill>
                <a:srgbClr val="1D1D1F"/>
              </a:solidFill>
            </a:endParaRPr>
          </a:p>
          <a:p>
            <a:pPr marL="0" indent="0" algn="l">
              <a:spcBef>
                <a:spcPts val="510"/>
              </a:spcBef>
              <a:buNone/>
            </a:pPr>
            <a:r>
              <a:rPr lang="en-GB" b="0" i="0" dirty="0">
                <a:solidFill>
                  <a:srgbClr val="1D1D1F"/>
                </a:solidFill>
                <a:effectLst/>
              </a:rPr>
              <a:t>This can also be accessed and used in Freeform by clicking the down arrow and going to ‘maths notes’.</a:t>
            </a:r>
          </a:p>
          <a:p>
            <a:endParaRPr lang="en-GB" dirty="0"/>
          </a:p>
        </p:txBody>
      </p:sp>
    </p:spTree>
    <p:extLst>
      <p:ext uri="{BB962C8B-B14F-4D97-AF65-F5344CB8AC3E}">
        <p14:creationId xmlns:p14="http://schemas.microsoft.com/office/powerpoint/2010/main" val="2902504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E2450E-2CF8-C4E6-D4E0-2AF83BF270D9}"/>
              </a:ext>
            </a:extLst>
          </p:cNvPr>
          <p:cNvPicPr>
            <a:picLocks noChangeAspect="1"/>
          </p:cNvPicPr>
          <p:nvPr/>
        </p:nvPicPr>
        <p:blipFill>
          <a:blip r:embed="rId2"/>
          <a:srcRect l="15403" t="10225" r="10476"/>
          <a:stretch/>
        </p:blipFill>
        <p:spPr>
          <a:xfrm>
            <a:off x="108858" y="164938"/>
            <a:ext cx="6161314" cy="4520877"/>
          </a:xfrm>
          <a:prstGeom prst="rect">
            <a:avLst/>
          </a:prstGeom>
        </p:spPr>
      </p:pic>
      <p:pic>
        <p:nvPicPr>
          <p:cNvPr id="6" name="Picture 5">
            <a:extLst>
              <a:ext uri="{FF2B5EF4-FFF2-40B4-BE49-F238E27FC236}">
                <a16:creationId xmlns:a16="http://schemas.microsoft.com/office/drawing/2014/main" id="{9C60AD3A-948F-A819-78DC-75ED08C38A99}"/>
              </a:ext>
            </a:extLst>
          </p:cNvPr>
          <p:cNvPicPr>
            <a:picLocks noChangeAspect="1"/>
          </p:cNvPicPr>
          <p:nvPr/>
        </p:nvPicPr>
        <p:blipFill>
          <a:blip r:embed="rId3"/>
          <a:stretch>
            <a:fillRect/>
          </a:stretch>
        </p:blipFill>
        <p:spPr>
          <a:xfrm>
            <a:off x="6487886" y="2425377"/>
            <a:ext cx="5379958" cy="4038600"/>
          </a:xfrm>
          <a:prstGeom prst="roundRect">
            <a:avLst>
              <a:gd name="adj" fmla="val 16667"/>
            </a:avLst>
          </a:prstGeom>
          <a:ln w="762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80171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EC50-3B57-E3BF-BBEA-ABE5CFB5DAE3}"/>
              </a:ext>
            </a:extLst>
          </p:cNvPr>
          <p:cNvSpPr>
            <a:spLocks noGrp="1"/>
          </p:cNvSpPr>
          <p:nvPr>
            <p:ph type="title"/>
          </p:nvPr>
        </p:nvSpPr>
        <p:spPr>
          <a:xfrm>
            <a:off x="228704" y="119412"/>
            <a:ext cx="10515600" cy="1325563"/>
          </a:xfrm>
        </p:spPr>
        <p:txBody>
          <a:bodyPr/>
          <a:lstStyle/>
          <a:p>
            <a:r>
              <a:rPr lang="en-GB" dirty="0"/>
              <a:t>Data Gathering &amp; Handling</a:t>
            </a:r>
          </a:p>
        </p:txBody>
      </p:sp>
      <p:pic>
        <p:nvPicPr>
          <p:cNvPr id="4099" name="Picture 3" descr="FCXJTU Simple Digital Sports Stopwatch, No Bells, No Clock, No Alarm, Simple Basic Operation, Silent, ON/Off, Pure Stopwatch for Swimming Running Training Kids Coaches Referees Teachers">
            <a:extLst>
              <a:ext uri="{FF2B5EF4-FFF2-40B4-BE49-F238E27FC236}">
                <a16:creationId xmlns:a16="http://schemas.microsoft.com/office/drawing/2014/main" id="{9B3D73E0-2598-4076-2072-0C0123E50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071" y="2495360"/>
            <a:ext cx="26574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measure app ipad logo">
            <a:extLst>
              <a:ext uri="{FF2B5EF4-FFF2-40B4-BE49-F238E27FC236}">
                <a16:creationId xmlns:a16="http://schemas.microsoft.com/office/drawing/2014/main" id="{A14ABC84-8480-BB4A-0C96-4D6886A02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9403" y="2287334"/>
            <a:ext cx="3065526" cy="30655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A21DA266-FB41-2E0B-FBA7-07996FA07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473" y="1988820"/>
            <a:ext cx="4877054" cy="366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851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0186C-9322-0714-74C6-F973C55D3C22}"/>
              </a:ext>
            </a:extLst>
          </p:cNvPr>
          <p:cNvSpPr>
            <a:spLocks noGrp="1"/>
          </p:cNvSpPr>
          <p:nvPr>
            <p:ph type="title"/>
          </p:nvPr>
        </p:nvSpPr>
        <p:spPr/>
        <p:txBody>
          <a:bodyPr/>
          <a:lstStyle/>
          <a:p>
            <a:r>
              <a:rPr lang="en-GB" dirty="0"/>
              <a:t>Measure App</a:t>
            </a:r>
          </a:p>
        </p:txBody>
      </p:sp>
      <p:pic>
        <p:nvPicPr>
          <p:cNvPr id="4" name="Online Media 3" title="How to Record Measurements on your iPad using the Measure App">
            <a:hlinkClick r:id="" action="ppaction://media"/>
            <a:extLst>
              <a:ext uri="{FF2B5EF4-FFF2-40B4-BE49-F238E27FC236}">
                <a16:creationId xmlns:a16="http://schemas.microsoft.com/office/drawing/2014/main" id="{10939CF6-4E2A-1ADA-C05F-1BA79EA36338}"/>
              </a:ext>
            </a:extLst>
          </p:cNvPr>
          <p:cNvPicPr>
            <a:picLocks noGrp="1" noRot="1" noChangeAspect="1"/>
          </p:cNvPicPr>
          <p:nvPr>
            <p:ph idx="1"/>
            <a:videoFile r:link="rId1"/>
          </p:nvPr>
        </p:nvPicPr>
        <p:blipFill>
          <a:blip r:embed="rId3"/>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426958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61F49F8-426D-CCE8-77CE-3822A0AC7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599" y="292098"/>
            <a:ext cx="4667251" cy="6223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8FFBAE82-24A4-82CE-0C1D-E66BC7C57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155" y="2814039"/>
            <a:ext cx="2700357" cy="3600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B88138A-59E0-D700-0442-0DFC0F292EA0}"/>
              </a:ext>
            </a:extLst>
          </p:cNvPr>
          <p:cNvPicPr>
            <a:picLocks noChangeAspect="1"/>
          </p:cNvPicPr>
          <p:nvPr/>
        </p:nvPicPr>
        <p:blipFill>
          <a:blip r:embed="rId5"/>
          <a:stretch>
            <a:fillRect/>
          </a:stretch>
        </p:blipFill>
        <p:spPr>
          <a:xfrm>
            <a:off x="1055701" y="342901"/>
            <a:ext cx="4403267" cy="2354222"/>
          </a:xfrm>
          <a:prstGeom prst="rect">
            <a:avLst/>
          </a:prstGeom>
        </p:spPr>
      </p:pic>
    </p:spTree>
    <p:extLst>
      <p:ext uri="{BB962C8B-B14F-4D97-AF65-F5344CB8AC3E}">
        <p14:creationId xmlns:p14="http://schemas.microsoft.com/office/powerpoint/2010/main" val="3692743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E9311-3E7F-B40B-0B28-1EEFDC3F3AFA}"/>
              </a:ext>
            </a:extLst>
          </p:cNvPr>
          <p:cNvSpPr>
            <a:spLocks noGrp="1"/>
          </p:cNvSpPr>
          <p:nvPr>
            <p:ph type="title"/>
          </p:nvPr>
        </p:nvSpPr>
        <p:spPr>
          <a:xfrm>
            <a:off x="816428" y="134034"/>
            <a:ext cx="3668486" cy="1325563"/>
          </a:xfrm>
        </p:spPr>
        <p:txBody>
          <a:bodyPr/>
          <a:lstStyle/>
          <a:p>
            <a:r>
              <a:rPr lang="en-GB" dirty="0" err="1"/>
              <a:t>Micro:bit</a:t>
            </a:r>
            <a:endParaRPr lang="en-GB" dirty="0"/>
          </a:p>
        </p:txBody>
      </p:sp>
      <p:sp>
        <p:nvSpPr>
          <p:cNvPr id="5" name="TextBox 4">
            <a:extLst>
              <a:ext uri="{FF2B5EF4-FFF2-40B4-BE49-F238E27FC236}">
                <a16:creationId xmlns:a16="http://schemas.microsoft.com/office/drawing/2014/main" id="{747B4BA9-6211-A794-1076-B25B6671004B}"/>
              </a:ext>
            </a:extLst>
          </p:cNvPr>
          <p:cNvSpPr txBox="1"/>
          <p:nvPr/>
        </p:nvSpPr>
        <p:spPr>
          <a:xfrm>
            <a:off x="642257" y="6077635"/>
            <a:ext cx="6096000" cy="646331"/>
          </a:xfrm>
          <a:prstGeom prst="rect">
            <a:avLst/>
          </a:prstGeom>
          <a:noFill/>
        </p:spPr>
        <p:txBody>
          <a:bodyPr wrap="square">
            <a:spAutoFit/>
          </a:bodyPr>
          <a:lstStyle/>
          <a:p>
            <a:r>
              <a:rPr lang="en-GB" dirty="0">
                <a:hlinkClick r:id="rId2"/>
              </a:rPr>
              <a:t>Enhance mathematics lessons with coding and the BBC </a:t>
            </a:r>
            <a:r>
              <a:rPr lang="en-GB" dirty="0" err="1">
                <a:hlinkClick r:id="rId2"/>
              </a:rPr>
              <a:t>micro:bit</a:t>
            </a:r>
            <a:r>
              <a:rPr lang="en-GB" dirty="0">
                <a:hlinkClick r:id="rId2"/>
              </a:rPr>
              <a:t> | </a:t>
            </a:r>
            <a:r>
              <a:rPr lang="en-GB" dirty="0" err="1">
                <a:hlinkClick r:id="rId2"/>
              </a:rPr>
              <a:t>micro:bit</a:t>
            </a:r>
            <a:endParaRPr lang="en-GB" dirty="0"/>
          </a:p>
        </p:txBody>
      </p:sp>
      <p:pic>
        <p:nvPicPr>
          <p:cNvPr id="2050" name="Picture 2" descr="Pupils from Pittencrieff Primary School used their micro:bits to make a times tables tester ">
            <a:extLst>
              <a:ext uri="{FF2B5EF4-FFF2-40B4-BE49-F238E27FC236}">
                <a16:creationId xmlns:a16="http://schemas.microsoft.com/office/drawing/2014/main" id="{F3DA6CDF-56F9-EF38-B57A-8D52AF779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3252" y="485745"/>
            <a:ext cx="3668486" cy="28988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DC48E01-2984-D500-DE6D-D9CE2E1BBF4B}"/>
              </a:ext>
            </a:extLst>
          </p:cNvPr>
          <p:cNvSpPr txBox="1"/>
          <p:nvPr/>
        </p:nvSpPr>
        <p:spPr>
          <a:xfrm>
            <a:off x="642257" y="1317621"/>
            <a:ext cx="6096000" cy="4688463"/>
          </a:xfrm>
          <a:prstGeom prst="rect">
            <a:avLst/>
          </a:prstGeom>
          <a:noFill/>
        </p:spPr>
        <p:txBody>
          <a:bodyPr wrap="square">
            <a:spAutoFit/>
          </a:bodyPr>
          <a:lstStyle/>
          <a:p>
            <a:pPr algn="l">
              <a:spcBef>
                <a:spcPts val="1500"/>
              </a:spcBef>
              <a:buNone/>
            </a:pPr>
            <a:r>
              <a:rPr lang="en-GB" b="0" i="0" dirty="0">
                <a:solidFill>
                  <a:srgbClr val="323232"/>
                </a:solidFill>
                <a:effectLst/>
                <a:latin typeface="Helvetica Now"/>
              </a:rPr>
              <a:t>The </a:t>
            </a:r>
            <a:r>
              <a:rPr lang="en-GB" b="0" i="0" dirty="0" err="1">
                <a:solidFill>
                  <a:srgbClr val="323232"/>
                </a:solidFill>
                <a:effectLst/>
                <a:latin typeface="Helvetica Now"/>
              </a:rPr>
              <a:t>micro:bit</a:t>
            </a:r>
            <a:r>
              <a:rPr lang="en-GB" b="0" i="0" dirty="0">
                <a:solidFill>
                  <a:srgbClr val="323232"/>
                </a:solidFill>
                <a:effectLst/>
                <a:latin typeface="Helvetica Now"/>
              </a:rPr>
              <a:t> can be used in the following ways:</a:t>
            </a:r>
          </a:p>
          <a:p>
            <a:pPr algn="l">
              <a:spcBef>
                <a:spcPts val="750"/>
              </a:spcBef>
              <a:buFont typeface="Arial" panose="020B0604020202020204" pitchFamily="34" charset="0"/>
              <a:buChar char="•"/>
            </a:pPr>
            <a:r>
              <a:rPr lang="en-GB" b="1" i="0" dirty="0">
                <a:solidFill>
                  <a:srgbClr val="323232"/>
                </a:solidFill>
                <a:effectLst/>
                <a:latin typeface="Helvetica Now"/>
              </a:rPr>
              <a:t>Algebra:</a:t>
            </a:r>
            <a:r>
              <a:rPr lang="en-GB" b="0" i="0" dirty="0">
                <a:solidFill>
                  <a:srgbClr val="323232"/>
                </a:solidFill>
                <a:effectLst/>
                <a:latin typeface="Helvetica Now"/>
              </a:rPr>
              <a:t> Solve for unknowns, explore patterns and sequences</a:t>
            </a:r>
          </a:p>
          <a:p>
            <a:pPr algn="l">
              <a:spcBef>
                <a:spcPts val="750"/>
              </a:spcBef>
              <a:buFont typeface="Arial" panose="020B0604020202020204" pitchFamily="34" charset="0"/>
              <a:buChar char="•"/>
            </a:pPr>
            <a:r>
              <a:rPr lang="en-GB" b="1" i="0" dirty="0">
                <a:solidFill>
                  <a:srgbClr val="323232"/>
                </a:solidFill>
                <a:effectLst/>
                <a:latin typeface="Helvetica Now"/>
              </a:rPr>
              <a:t>Arithmetic:</a:t>
            </a:r>
            <a:r>
              <a:rPr lang="en-GB" b="0" i="0" dirty="0">
                <a:solidFill>
                  <a:srgbClr val="323232"/>
                </a:solidFill>
                <a:effectLst/>
                <a:latin typeface="Helvetica Now"/>
              </a:rPr>
              <a:t> Perform basic operations, build counters, test multiplication</a:t>
            </a:r>
          </a:p>
          <a:p>
            <a:pPr algn="l">
              <a:spcBef>
                <a:spcPts val="750"/>
              </a:spcBef>
              <a:buFont typeface="Arial" panose="020B0604020202020204" pitchFamily="34" charset="0"/>
              <a:buChar char="•"/>
            </a:pPr>
            <a:r>
              <a:rPr lang="en-GB" b="1" i="0" dirty="0">
                <a:solidFill>
                  <a:srgbClr val="323232"/>
                </a:solidFill>
                <a:effectLst/>
                <a:latin typeface="Helvetica Now"/>
              </a:rPr>
              <a:t>Geometry:</a:t>
            </a:r>
            <a:r>
              <a:rPr lang="en-GB" b="0" i="0" dirty="0">
                <a:solidFill>
                  <a:srgbClr val="323232"/>
                </a:solidFill>
                <a:effectLst/>
                <a:latin typeface="Helvetica Now"/>
              </a:rPr>
              <a:t> Work with angles, distances, and coordinates</a:t>
            </a:r>
          </a:p>
          <a:p>
            <a:pPr algn="l">
              <a:spcBef>
                <a:spcPts val="750"/>
              </a:spcBef>
              <a:buFont typeface="Arial" panose="020B0604020202020204" pitchFamily="34" charset="0"/>
              <a:buChar char="•"/>
            </a:pPr>
            <a:r>
              <a:rPr lang="en-GB" b="1" i="0" dirty="0">
                <a:solidFill>
                  <a:srgbClr val="323232"/>
                </a:solidFill>
                <a:effectLst/>
                <a:latin typeface="Helvetica Now"/>
              </a:rPr>
              <a:t>Handling data:</a:t>
            </a:r>
            <a:r>
              <a:rPr lang="en-GB" b="0" i="0" dirty="0">
                <a:solidFill>
                  <a:srgbClr val="323232"/>
                </a:solidFill>
                <a:effectLst/>
                <a:latin typeface="Helvetica Now"/>
              </a:rPr>
              <a:t> Collect data using the </a:t>
            </a:r>
            <a:r>
              <a:rPr lang="en-GB" b="0" i="0" dirty="0" err="1">
                <a:solidFill>
                  <a:srgbClr val="323232"/>
                </a:solidFill>
                <a:effectLst/>
                <a:latin typeface="Helvetica Now"/>
              </a:rPr>
              <a:t>micro:bits</a:t>
            </a:r>
            <a:r>
              <a:rPr lang="en-GB" b="0" i="0" dirty="0">
                <a:solidFill>
                  <a:srgbClr val="323232"/>
                </a:solidFill>
                <a:effectLst/>
                <a:latin typeface="Helvetica Now"/>
              </a:rPr>
              <a:t> sensors to analyse and make predictions or solve problems</a:t>
            </a:r>
          </a:p>
          <a:p>
            <a:pPr algn="l">
              <a:spcBef>
                <a:spcPts val="750"/>
              </a:spcBef>
              <a:buFont typeface="Arial" panose="020B0604020202020204" pitchFamily="34" charset="0"/>
              <a:buChar char="•"/>
            </a:pPr>
            <a:r>
              <a:rPr lang="en-GB" b="1" i="0" dirty="0">
                <a:solidFill>
                  <a:srgbClr val="323232"/>
                </a:solidFill>
                <a:effectLst/>
                <a:latin typeface="Helvetica Now"/>
              </a:rPr>
              <a:t>Measurement:</a:t>
            </a:r>
            <a:r>
              <a:rPr lang="en-GB" b="0" i="0" dirty="0">
                <a:solidFill>
                  <a:srgbClr val="323232"/>
                </a:solidFill>
                <a:effectLst/>
                <a:latin typeface="Helvetica Now"/>
              </a:rPr>
              <a:t> Code step counters, record temperatures, measure distance</a:t>
            </a:r>
          </a:p>
          <a:p>
            <a:pPr algn="l">
              <a:spcBef>
                <a:spcPts val="750"/>
              </a:spcBef>
              <a:buFont typeface="Arial" panose="020B0604020202020204" pitchFamily="34" charset="0"/>
              <a:buChar char="•"/>
            </a:pPr>
            <a:r>
              <a:rPr lang="en-GB" b="1" i="0" dirty="0">
                <a:solidFill>
                  <a:srgbClr val="323232"/>
                </a:solidFill>
                <a:effectLst/>
                <a:latin typeface="Helvetica Now"/>
              </a:rPr>
              <a:t>Number and place value:</a:t>
            </a:r>
            <a:r>
              <a:rPr lang="en-GB" b="0" i="0" dirty="0">
                <a:solidFill>
                  <a:srgbClr val="323232"/>
                </a:solidFill>
                <a:effectLst/>
                <a:latin typeface="Helvetica Now"/>
              </a:rPr>
              <a:t> Create dice, test odd / even and prime numbers</a:t>
            </a:r>
          </a:p>
          <a:p>
            <a:pPr algn="l">
              <a:spcBef>
                <a:spcPts val="750"/>
              </a:spcBef>
              <a:buFont typeface="Arial" panose="020B0604020202020204" pitchFamily="34" charset="0"/>
              <a:buChar char="•"/>
            </a:pPr>
            <a:r>
              <a:rPr lang="en-GB" b="1" i="0" dirty="0">
                <a:solidFill>
                  <a:srgbClr val="323232"/>
                </a:solidFill>
                <a:effectLst/>
                <a:latin typeface="Helvetica Now"/>
              </a:rPr>
              <a:t>Probability and statistics:</a:t>
            </a:r>
            <a:r>
              <a:rPr lang="en-GB" b="0" i="0" dirty="0">
                <a:solidFill>
                  <a:srgbClr val="323232"/>
                </a:solidFill>
                <a:effectLst/>
                <a:latin typeface="Helvetica Now"/>
              </a:rPr>
              <a:t> Generate random numbers, track frequency, and visualise data</a:t>
            </a:r>
          </a:p>
        </p:txBody>
      </p:sp>
      <p:pic>
        <p:nvPicPr>
          <p:cNvPr id="2052" name="Picture 4" descr="Pupils from Thornliebank Primary collected temperatures around their playground using their micro:bits">
            <a:extLst>
              <a:ext uri="{FF2B5EF4-FFF2-40B4-BE49-F238E27FC236}">
                <a16:creationId xmlns:a16="http://schemas.microsoft.com/office/drawing/2014/main" id="{5C7DEF92-B69D-1FB6-4F88-FBAC32862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3252" y="3661852"/>
            <a:ext cx="3793417" cy="2596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57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321A7-DC08-8D50-7B97-B140B83CC4E5}"/>
              </a:ext>
            </a:extLst>
          </p:cNvPr>
          <p:cNvSpPr>
            <a:spLocks noGrp="1"/>
          </p:cNvSpPr>
          <p:nvPr>
            <p:ph type="title"/>
          </p:nvPr>
        </p:nvSpPr>
        <p:spPr/>
        <p:txBody>
          <a:bodyPr/>
          <a:lstStyle/>
          <a:p>
            <a:r>
              <a:rPr lang="en-GB" dirty="0"/>
              <a:t>Maths Progress from Microsoft</a:t>
            </a:r>
          </a:p>
        </p:txBody>
      </p:sp>
      <p:sp>
        <p:nvSpPr>
          <p:cNvPr id="3" name="Content Placeholder 2">
            <a:extLst>
              <a:ext uri="{FF2B5EF4-FFF2-40B4-BE49-F238E27FC236}">
                <a16:creationId xmlns:a16="http://schemas.microsoft.com/office/drawing/2014/main" id="{90B1C95B-B698-29DB-A436-04106F2F0453}"/>
              </a:ext>
            </a:extLst>
          </p:cNvPr>
          <p:cNvSpPr>
            <a:spLocks noGrp="1"/>
          </p:cNvSpPr>
          <p:nvPr>
            <p:ph idx="1"/>
          </p:nvPr>
        </p:nvSpPr>
        <p:spPr>
          <a:xfrm>
            <a:off x="838199" y="1825625"/>
            <a:ext cx="8001001" cy="4390118"/>
          </a:xfrm>
        </p:spPr>
        <p:txBody>
          <a:bodyPr/>
          <a:lstStyle/>
          <a:p>
            <a:pPr algn="l">
              <a:lnSpc>
                <a:spcPts val="2100"/>
              </a:lnSpc>
              <a:buNone/>
            </a:pPr>
            <a:r>
              <a:rPr lang="en-GB" b="0" i="0" dirty="0">
                <a:solidFill>
                  <a:srgbClr val="242424"/>
                </a:solidFill>
                <a:effectLst/>
              </a:rPr>
              <a:t>In Maths Progress, students complete maths problems and receive customised feedback. </a:t>
            </a:r>
            <a:r>
              <a:rPr lang="en-GB" b="1" i="0" dirty="0">
                <a:solidFill>
                  <a:srgbClr val="242424"/>
                </a:solidFill>
                <a:effectLst/>
              </a:rPr>
              <a:t>Maths Progress helps educators:</a:t>
            </a:r>
          </a:p>
          <a:p>
            <a:pPr algn="l">
              <a:lnSpc>
                <a:spcPts val="2100"/>
              </a:lnSpc>
              <a:buNone/>
            </a:pPr>
            <a:endParaRPr lang="en-GB" b="1" i="0" dirty="0">
              <a:solidFill>
                <a:srgbClr val="242424"/>
              </a:solidFill>
              <a:effectLst/>
            </a:endParaRPr>
          </a:p>
          <a:p>
            <a:pPr algn="l">
              <a:lnSpc>
                <a:spcPts val="1500"/>
              </a:lnSpc>
              <a:buFont typeface="Arial" panose="020B0604020202020204" pitchFamily="34" charset="0"/>
              <a:buChar char="•"/>
            </a:pPr>
            <a:r>
              <a:rPr lang="en-GB" b="0" i="0" dirty="0">
                <a:solidFill>
                  <a:srgbClr val="242424"/>
                </a:solidFill>
                <a:effectLst/>
              </a:rPr>
              <a:t>Generate practice problems for their class</a:t>
            </a:r>
          </a:p>
          <a:p>
            <a:pPr algn="l">
              <a:lnSpc>
                <a:spcPts val="1500"/>
              </a:lnSpc>
              <a:buFont typeface="Arial" panose="020B0604020202020204" pitchFamily="34" charset="0"/>
              <a:buChar char="•"/>
            </a:pPr>
            <a:r>
              <a:rPr lang="en-GB" b="0" i="0" dirty="0">
                <a:solidFill>
                  <a:srgbClr val="242424"/>
                </a:solidFill>
                <a:effectLst/>
              </a:rPr>
              <a:t>Differentiate to match students' understanding</a:t>
            </a:r>
          </a:p>
          <a:p>
            <a:pPr algn="l">
              <a:lnSpc>
                <a:spcPts val="1500"/>
              </a:lnSpc>
              <a:buFont typeface="Arial" panose="020B0604020202020204" pitchFamily="34" charset="0"/>
              <a:buChar char="•"/>
            </a:pPr>
            <a:r>
              <a:rPr lang="en-GB" b="0" i="0" dirty="0">
                <a:solidFill>
                  <a:srgbClr val="242424"/>
                </a:solidFill>
                <a:effectLst/>
              </a:rPr>
              <a:t>Track student progress and identify focus areas for support</a:t>
            </a:r>
          </a:p>
          <a:p>
            <a:pPr algn="l">
              <a:lnSpc>
                <a:spcPts val="1500"/>
              </a:lnSpc>
              <a:buFont typeface="Arial" panose="020B0604020202020204" pitchFamily="34" charset="0"/>
              <a:buChar char="•"/>
            </a:pPr>
            <a:r>
              <a:rPr lang="en-GB" b="0" i="0" dirty="0">
                <a:solidFill>
                  <a:srgbClr val="242424"/>
                </a:solidFill>
                <a:effectLst/>
              </a:rPr>
              <a:t>Build data-informed, targeted lessons</a:t>
            </a:r>
          </a:p>
          <a:p>
            <a:endParaRPr lang="en-GB" dirty="0"/>
          </a:p>
        </p:txBody>
      </p:sp>
      <p:sp>
        <p:nvSpPr>
          <p:cNvPr id="7" name="TextBox 6">
            <a:extLst>
              <a:ext uri="{FF2B5EF4-FFF2-40B4-BE49-F238E27FC236}">
                <a16:creationId xmlns:a16="http://schemas.microsoft.com/office/drawing/2014/main" id="{1BEABE50-D3FA-1553-B756-277DC0E536E4}"/>
              </a:ext>
            </a:extLst>
          </p:cNvPr>
          <p:cNvSpPr txBox="1"/>
          <p:nvPr/>
        </p:nvSpPr>
        <p:spPr>
          <a:xfrm>
            <a:off x="1034143" y="5391835"/>
            <a:ext cx="6096000" cy="646331"/>
          </a:xfrm>
          <a:prstGeom prst="rect">
            <a:avLst/>
          </a:prstGeom>
          <a:noFill/>
        </p:spPr>
        <p:txBody>
          <a:bodyPr wrap="square">
            <a:spAutoFit/>
          </a:bodyPr>
          <a:lstStyle/>
          <a:p>
            <a:r>
              <a:rPr lang="en-GB" dirty="0">
                <a:hlinkClick r:id="rId2"/>
              </a:rPr>
              <a:t>Support building mathematics skills with Math Progress - Training | Microsoft Learn</a:t>
            </a:r>
            <a:endParaRPr lang="en-GB" dirty="0"/>
          </a:p>
        </p:txBody>
      </p:sp>
      <p:pic>
        <p:nvPicPr>
          <p:cNvPr id="9" name="Picture 8">
            <a:extLst>
              <a:ext uri="{FF2B5EF4-FFF2-40B4-BE49-F238E27FC236}">
                <a16:creationId xmlns:a16="http://schemas.microsoft.com/office/drawing/2014/main" id="{F9FE1A23-87F9-A298-C087-6B3BC89C4535}"/>
              </a:ext>
            </a:extLst>
          </p:cNvPr>
          <p:cNvPicPr>
            <a:picLocks noChangeAspect="1"/>
          </p:cNvPicPr>
          <p:nvPr/>
        </p:nvPicPr>
        <p:blipFill>
          <a:blip r:embed="rId3"/>
          <a:stretch>
            <a:fillRect/>
          </a:stretch>
        </p:blipFill>
        <p:spPr>
          <a:xfrm>
            <a:off x="9598105" y="5535581"/>
            <a:ext cx="1168460" cy="1092256"/>
          </a:xfrm>
          <a:prstGeom prst="rect">
            <a:avLst/>
          </a:prstGeom>
        </p:spPr>
      </p:pic>
      <p:pic>
        <p:nvPicPr>
          <p:cNvPr id="11" name="Picture 10" descr="A logo of a company&#10;&#10;AI-generated content may be incorrect.">
            <a:extLst>
              <a:ext uri="{FF2B5EF4-FFF2-40B4-BE49-F238E27FC236}">
                <a16:creationId xmlns:a16="http://schemas.microsoft.com/office/drawing/2014/main" id="{98BC20D3-8653-59A6-507A-7BA28D697A4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766565" y="5492038"/>
            <a:ext cx="1174469" cy="1092256"/>
          </a:xfrm>
          <a:prstGeom prst="rect">
            <a:avLst/>
          </a:prstGeom>
        </p:spPr>
      </p:pic>
      <p:pic>
        <p:nvPicPr>
          <p:cNvPr id="5122" name="Picture 2" descr="progress">
            <a:extLst>
              <a:ext uri="{FF2B5EF4-FFF2-40B4-BE49-F238E27FC236}">
                <a16:creationId xmlns:a16="http://schemas.microsoft.com/office/drawing/2014/main" id="{00ED5214-623D-850A-E8C6-EC4E1508D7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5631" y="1981200"/>
            <a:ext cx="2714625"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482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6CA10-AAA0-EF6A-EE1E-398EED28E1BF}"/>
              </a:ext>
            </a:extLst>
          </p:cNvPr>
          <p:cNvPicPr>
            <a:picLocks noChangeAspect="1"/>
          </p:cNvPicPr>
          <p:nvPr/>
        </p:nvPicPr>
        <p:blipFill>
          <a:blip r:embed="rId2"/>
          <a:stretch>
            <a:fillRect/>
          </a:stretch>
        </p:blipFill>
        <p:spPr>
          <a:xfrm>
            <a:off x="620486" y="416751"/>
            <a:ext cx="9688285" cy="6173907"/>
          </a:xfrm>
          <a:prstGeom prst="rect">
            <a:avLst/>
          </a:prstGeom>
        </p:spPr>
      </p:pic>
    </p:spTree>
    <p:extLst>
      <p:ext uri="{BB962C8B-B14F-4D97-AF65-F5344CB8AC3E}">
        <p14:creationId xmlns:p14="http://schemas.microsoft.com/office/powerpoint/2010/main" val="2086234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sight">
            <a:extLst>
              <a:ext uri="{FF2B5EF4-FFF2-40B4-BE49-F238E27FC236}">
                <a16:creationId xmlns:a16="http://schemas.microsoft.com/office/drawing/2014/main" id="{F1D44A73-CF0E-C08B-84F1-EF226121E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367" y="305972"/>
            <a:ext cx="8435748" cy="579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51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giLearnPKC website screenshot">
            <a:hlinkClick r:id="rId2"/>
            <a:extLst>
              <a:ext uri="{FF2B5EF4-FFF2-40B4-BE49-F238E27FC236}">
                <a16:creationId xmlns:a16="http://schemas.microsoft.com/office/drawing/2014/main" id="{2CDFA1BB-E877-CC02-98C6-3EFF1321DDC2}"/>
              </a:ext>
            </a:extLst>
          </p:cNvPr>
          <p:cNvPicPr>
            <a:picLocks noChangeAspect="1"/>
          </p:cNvPicPr>
          <p:nvPr/>
        </p:nvPicPr>
        <p:blipFill>
          <a:blip r:embed="rId3"/>
          <a:srcRect l="1834"/>
          <a:stretch/>
        </p:blipFill>
        <p:spPr>
          <a:xfrm>
            <a:off x="7398787" y="3236995"/>
            <a:ext cx="4298308" cy="3184264"/>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AF89EDC3-3305-A57C-EA8B-2ADD27A46D65}"/>
              </a:ext>
            </a:extLst>
          </p:cNvPr>
          <p:cNvSpPr txBox="1"/>
          <p:nvPr/>
        </p:nvSpPr>
        <p:spPr>
          <a:xfrm>
            <a:off x="3273661" y="144353"/>
            <a:ext cx="82502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Jumble" panose="02000503000000020004" pitchFamily="2" charset="0"/>
                <a:cs typeface="Segoe UI Semibold"/>
              </a:rPr>
              <a:t>Where to find support</a:t>
            </a:r>
          </a:p>
        </p:txBody>
      </p:sp>
      <p:pic>
        <p:nvPicPr>
          <p:cNvPr id="5" name="Picture 4" descr="DigiLearnPKC EDMS Screenshot&#10;">
            <a:hlinkClick r:id="rId4"/>
            <a:extLst>
              <a:ext uri="{FF2B5EF4-FFF2-40B4-BE49-F238E27FC236}">
                <a16:creationId xmlns:a16="http://schemas.microsoft.com/office/drawing/2014/main" id="{B5A02AAE-100F-B996-CDF6-BFCE10DFE61A}"/>
              </a:ext>
            </a:extLst>
          </p:cNvPr>
          <p:cNvPicPr>
            <a:picLocks noChangeAspect="1"/>
          </p:cNvPicPr>
          <p:nvPr/>
        </p:nvPicPr>
        <p:blipFill>
          <a:blip r:embed="rId5"/>
          <a:stretch>
            <a:fillRect/>
          </a:stretch>
        </p:blipFill>
        <p:spPr>
          <a:xfrm>
            <a:off x="289065" y="942498"/>
            <a:ext cx="6901037" cy="318426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08259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75338-273C-068E-1979-EDF837DA1BCF}"/>
              </a:ext>
            </a:extLst>
          </p:cNvPr>
          <p:cNvSpPr>
            <a:spLocks noGrp="1"/>
          </p:cNvSpPr>
          <p:nvPr>
            <p:ph type="title"/>
          </p:nvPr>
        </p:nvSpPr>
        <p:spPr/>
        <p:txBody>
          <a:bodyPr/>
          <a:lstStyle/>
          <a:p>
            <a:r>
              <a:rPr lang="en-GB" dirty="0"/>
              <a:t>Computational Thinking</a:t>
            </a:r>
          </a:p>
        </p:txBody>
      </p:sp>
      <p:pic>
        <p:nvPicPr>
          <p:cNvPr id="2050" name="Picture 2" descr="Summer Term Curriculum Blog #2 - School ICT">
            <a:extLst>
              <a:ext uri="{FF2B5EF4-FFF2-40B4-BE49-F238E27FC236}">
                <a16:creationId xmlns:a16="http://schemas.microsoft.com/office/drawing/2014/main" id="{2CAF5AA0-FDD3-8711-5E5D-610DF5CAA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230" y="1404215"/>
            <a:ext cx="7304313" cy="4978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963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4B0A-F173-D4DC-1AD7-CB83740F080C}"/>
              </a:ext>
            </a:extLst>
          </p:cNvPr>
          <p:cNvSpPr>
            <a:spLocks noGrp="1"/>
          </p:cNvSpPr>
          <p:nvPr>
            <p:ph type="title"/>
          </p:nvPr>
        </p:nvSpPr>
        <p:spPr/>
        <p:txBody>
          <a:bodyPr/>
          <a:lstStyle/>
          <a:p>
            <a:r>
              <a:rPr lang="en-GB" dirty="0"/>
              <a:t>Barefoot</a:t>
            </a:r>
          </a:p>
        </p:txBody>
      </p:sp>
      <p:sp>
        <p:nvSpPr>
          <p:cNvPr id="3" name="Content Placeholder 2">
            <a:extLst>
              <a:ext uri="{FF2B5EF4-FFF2-40B4-BE49-F238E27FC236}">
                <a16:creationId xmlns:a16="http://schemas.microsoft.com/office/drawing/2014/main" id="{58E3FEF3-DD6C-4BE2-9C19-8D6EE13DD99B}"/>
              </a:ext>
            </a:extLst>
          </p:cNvPr>
          <p:cNvSpPr>
            <a:spLocks noGrp="1"/>
          </p:cNvSpPr>
          <p:nvPr>
            <p:ph idx="1"/>
          </p:nvPr>
        </p:nvSpPr>
        <p:spPr/>
        <p:txBody>
          <a:bodyPr/>
          <a:lstStyle/>
          <a:p>
            <a:pPr algn="l" rtl="0">
              <a:buNone/>
            </a:pPr>
            <a:r>
              <a:rPr lang="en-GB" b="0" i="0" dirty="0">
                <a:solidFill>
                  <a:srgbClr val="008272"/>
                </a:solidFill>
                <a:effectLst/>
                <a:hlinkClick r:id="rId2"/>
              </a:rPr>
              <a:t>Barefoot Computational Thinking Resourc</a:t>
            </a:r>
            <a:r>
              <a:rPr lang="en-GB" b="0" i="0" dirty="0">
                <a:solidFill>
                  <a:srgbClr val="212121"/>
                </a:solidFill>
                <a:effectLst/>
              </a:rPr>
              <a:t>es</a:t>
            </a:r>
          </a:p>
          <a:p>
            <a:pPr algn="l" rtl="0">
              <a:buNone/>
            </a:pPr>
            <a:r>
              <a:rPr lang="en-GB" b="0" i="0" dirty="0">
                <a:solidFill>
                  <a:srgbClr val="212121"/>
                </a:solidFill>
                <a:effectLst/>
              </a:rPr>
              <a:t>Links to-</a:t>
            </a:r>
          </a:p>
          <a:p>
            <a:pPr algn="l" rtl="0">
              <a:buFont typeface="Arial" panose="020B0604020202020204" pitchFamily="34" charset="0"/>
              <a:buChar char="•"/>
            </a:pPr>
            <a:r>
              <a:rPr lang="en-GB" b="0" i="0" dirty="0">
                <a:solidFill>
                  <a:srgbClr val="212121"/>
                </a:solidFill>
                <a:effectLst/>
              </a:rPr>
              <a:t>patterns </a:t>
            </a:r>
          </a:p>
          <a:p>
            <a:pPr algn="l" rtl="0">
              <a:buFont typeface="Arial" panose="020B0604020202020204" pitchFamily="34" charset="0"/>
              <a:buChar char="•"/>
            </a:pPr>
            <a:r>
              <a:rPr lang="en-GB" b="0" i="0" dirty="0">
                <a:solidFill>
                  <a:srgbClr val="212121"/>
                </a:solidFill>
                <a:effectLst/>
              </a:rPr>
              <a:t>sequences</a:t>
            </a:r>
          </a:p>
          <a:p>
            <a:pPr algn="l" rtl="0">
              <a:buFont typeface="Arial" panose="020B0604020202020204" pitchFamily="34" charset="0"/>
              <a:buChar char="•"/>
            </a:pPr>
            <a:r>
              <a:rPr lang="en-GB" b="0" i="0" dirty="0">
                <a:solidFill>
                  <a:srgbClr val="212121"/>
                </a:solidFill>
                <a:effectLst/>
              </a:rPr>
              <a:t>directional language</a:t>
            </a:r>
          </a:p>
        </p:txBody>
      </p:sp>
    </p:spTree>
    <p:extLst>
      <p:ext uri="{BB962C8B-B14F-4D97-AF65-F5344CB8AC3E}">
        <p14:creationId xmlns:p14="http://schemas.microsoft.com/office/powerpoint/2010/main" val="2322720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67521-6017-FC62-F3E6-77DDCD0D1E37}"/>
              </a:ext>
            </a:extLst>
          </p:cNvPr>
          <p:cNvSpPr>
            <a:spLocks noGrp="1"/>
          </p:cNvSpPr>
          <p:nvPr>
            <p:ph type="title"/>
          </p:nvPr>
        </p:nvSpPr>
        <p:spPr>
          <a:xfrm>
            <a:off x="114669" y="-142034"/>
            <a:ext cx="4125863" cy="2135419"/>
          </a:xfrm>
        </p:spPr>
        <p:txBody>
          <a:bodyPr>
            <a:normAutofit/>
          </a:bodyPr>
          <a:lstStyle/>
          <a:p>
            <a:r>
              <a:rPr lang="en-GB" sz="6000" dirty="0"/>
              <a:t>Scratch</a:t>
            </a:r>
          </a:p>
        </p:txBody>
      </p:sp>
      <p:sp>
        <p:nvSpPr>
          <p:cNvPr id="3" name="Content Placeholder 2">
            <a:extLst>
              <a:ext uri="{FF2B5EF4-FFF2-40B4-BE49-F238E27FC236}">
                <a16:creationId xmlns:a16="http://schemas.microsoft.com/office/drawing/2014/main" id="{3BB0D9A8-87A6-2925-1B87-FC6A52D6079B}"/>
              </a:ext>
            </a:extLst>
          </p:cNvPr>
          <p:cNvSpPr>
            <a:spLocks noGrp="1"/>
          </p:cNvSpPr>
          <p:nvPr>
            <p:ph idx="1"/>
          </p:nvPr>
        </p:nvSpPr>
        <p:spPr>
          <a:xfrm>
            <a:off x="123913" y="74416"/>
            <a:ext cx="5182362" cy="981583"/>
          </a:xfrm>
        </p:spPr>
        <p:txBody>
          <a:bodyPr>
            <a:normAutofit/>
          </a:bodyPr>
          <a:lstStyle/>
          <a:p>
            <a:pPr marL="0" indent="0">
              <a:lnSpc>
                <a:spcPct val="120000"/>
              </a:lnSpc>
              <a:buNone/>
            </a:pPr>
            <a:r>
              <a:rPr lang="en-GB" sz="1100" dirty="0">
                <a:hlinkClick r:id="rId2"/>
              </a:rPr>
              <a:t>Making Maths Meaningful Using Coding and Scratch | Fractus Learning |</a:t>
            </a:r>
            <a:endParaRPr lang="en-GB" sz="1100" dirty="0"/>
          </a:p>
          <a:p>
            <a:pPr algn="l">
              <a:spcAft>
                <a:spcPts val="2400"/>
              </a:spcAft>
            </a:pPr>
            <a:endParaRPr lang="en-GB" sz="1100" b="0" i="0" dirty="0">
              <a:solidFill>
                <a:srgbClr val="2D3748"/>
              </a:solidFill>
              <a:effectLst/>
              <a:latin typeface="Source Sans Pro" panose="020B0503030403020204" pitchFamily="34" charset="0"/>
            </a:endParaRPr>
          </a:p>
          <a:p>
            <a:pPr algn="l">
              <a:spcAft>
                <a:spcPts val="2400"/>
              </a:spcAft>
            </a:pPr>
            <a:endParaRPr lang="en-GB" sz="1100" dirty="0">
              <a:solidFill>
                <a:srgbClr val="2D3748"/>
              </a:solidFill>
              <a:latin typeface="Source Sans Pro" panose="020B0503030403020204" pitchFamily="34" charset="0"/>
            </a:endParaRPr>
          </a:p>
          <a:p>
            <a:pPr algn="l">
              <a:spcAft>
                <a:spcPts val="2400"/>
              </a:spcAft>
            </a:pPr>
            <a:endParaRPr lang="en-GB" sz="1100" dirty="0"/>
          </a:p>
        </p:txBody>
      </p:sp>
      <p:pic>
        <p:nvPicPr>
          <p:cNvPr id="11" name="Picture 10">
            <a:extLst>
              <a:ext uri="{FF2B5EF4-FFF2-40B4-BE49-F238E27FC236}">
                <a16:creationId xmlns:a16="http://schemas.microsoft.com/office/drawing/2014/main" id="{91A8AF42-DD2E-412C-F02A-6BA1D0F9C289}"/>
              </a:ext>
            </a:extLst>
          </p:cNvPr>
          <p:cNvPicPr>
            <a:picLocks noChangeAspect="1"/>
          </p:cNvPicPr>
          <p:nvPr/>
        </p:nvPicPr>
        <p:blipFill>
          <a:blip r:embed="rId3"/>
          <a:stretch>
            <a:fillRect/>
          </a:stretch>
        </p:blipFill>
        <p:spPr>
          <a:xfrm>
            <a:off x="7917240" y="3018759"/>
            <a:ext cx="1609725" cy="952500"/>
          </a:xfrm>
          <a:prstGeom prst="rect">
            <a:avLst/>
          </a:prstGeom>
        </p:spPr>
      </p:pic>
      <p:sp>
        <p:nvSpPr>
          <p:cNvPr id="12" name="TextBox 11">
            <a:extLst>
              <a:ext uri="{FF2B5EF4-FFF2-40B4-BE49-F238E27FC236}">
                <a16:creationId xmlns:a16="http://schemas.microsoft.com/office/drawing/2014/main" id="{077A9A60-D963-AE76-293F-0D1EE0D7F479}"/>
              </a:ext>
            </a:extLst>
          </p:cNvPr>
          <p:cNvSpPr txBox="1"/>
          <p:nvPr/>
        </p:nvSpPr>
        <p:spPr>
          <a:xfrm>
            <a:off x="7063824" y="4608885"/>
            <a:ext cx="3085202" cy="1754326"/>
          </a:xfrm>
          <a:prstGeom prst="rect">
            <a:avLst/>
          </a:prstGeom>
          <a:noFill/>
        </p:spPr>
        <p:txBody>
          <a:bodyPr wrap="square" rtlCol="0">
            <a:spAutoFit/>
          </a:bodyPr>
          <a:lstStyle/>
          <a:p>
            <a:pPr algn="l">
              <a:buNone/>
            </a:pPr>
            <a:r>
              <a:rPr lang="en-GB" sz="2000" b="0" i="0" dirty="0">
                <a:solidFill>
                  <a:srgbClr val="1A202C"/>
                </a:solidFill>
                <a:effectLst/>
                <a:latin typeface="Jumble" panose="02000503000000020004" pitchFamily="2" charset="0"/>
              </a:rPr>
              <a:t>Decimals</a:t>
            </a:r>
          </a:p>
          <a:p>
            <a:pPr algn="l">
              <a:buNone/>
            </a:pPr>
            <a:endParaRPr lang="en-GB" sz="1050" b="0" i="0" dirty="0">
              <a:solidFill>
                <a:srgbClr val="1A202C"/>
              </a:solidFill>
              <a:effectLst/>
              <a:latin typeface="-apple-system"/>
            </a:endParaRPr>
          </a:p>
          <a:p>
            <a:pPr algn="l">
              <a:spcAft>
                <a:spcPts val="2400"/>
              </a:spcAft>
            </a:pPr>
            <a:r>
              <a:rPr lang="en-GB" sz="1050" b="0" i="0" dirty="0">
                <a:solidFill>
                  <a:srgbClr val="2D3748"/>
                </a:solidFill>
                <a:effectLst/>
                <a:latin typeface="Dreaming Outloud Pro" panose="03050502040302030504" pitchFamily="66" charset="0"/>
                <a:cs typeface="Dreaming Outloud Pro" panose="03050502040302030504" pitchFamily="66" charset="0"/>
              </a:rPr>
              <a:t>Understanding and ordering decimals is usually challenging for primary school students. In Scratch, students use decimals to perform various functions such as adjusting the speed of an object. If they want to move an object to the right, they can change X by 1. But to slow that movement down, they need to start using smaller numbers.</a:t>
            </a:r>
          </a:p>
        </p:txBody>
      </p:sp>
      <p:sp>
        <p:nvSpPr>
          <p:cNvPr id="14" name="TextBox 13">
            <a:extLst>
              <a:ext uri="{FF2B5EF4-FFF2-40B4-BE49-F238E27FC236}">
                <a16:creationId xmlns:a16="http://schemas.microsoft.com/office/drawing/2014/main" id="{6BAA0815-B1A5-7F87-3AA0-54CC3ACBC13B}"/>
              </a:ext>
            </a:extLst>
          </p:cNvPr>
          <p:cNvSpPr txBox="1"/>
          <p:nvPr/>
        </p:nvSpPr>
        <p:spPr>
          <a:xfrm>
            <a:off x="372985" y="3429000"/>
            <a:ext cx="3212592" cy="2985433"/>
          </a:xfrm>
          <a:prstGeom prst="rect">
            <a:avLst/>
          </a:prstGeom>
          <a:noFill/>
        </p:spPr>
        <p:txBody>
          <a:bodyPr wrap="square" rtlCol="0">
            <a:spAutoFit/>
          </a:bodyPr>
          <a:lstStyle/>
          <a:p>
            <a:pPr algn="l">
              <a:lnSpc>
                <a:spcPct val="120000"/>
              </a:lnSpc>
              <a:buNone/>
            </a:pPr>
            <a:r>
              <a:rPr lang="en-GB" b="0" i="0" dirty="0">
                <a:solidFill>
                  <a:srgbClr val="1A202C"/>
                </a:solidFill>
                <a:effectLst/>
                <a:latin typeface="Jumble" panose="02000503000000020004" pitchFamily="2" charset="0"/>
              </a:rPr>
              <a:t>Cartesian Coordinates</a:t>
            </a:r>
          </a:p>
          <a:p>
            <a:pPr algn="l">
              <a:lnSpc>
                <a:spcPct val="120000"/>
              </a:lnSpc>
              <a:buNone/>
            </a:pPr>
            <a:endParaRPr lang="en-GB" sz="1400" b="0" i="0" dirty="0">
              <a:solidFill>
                <a:srgbClr val="1A202C"/>
              </a:solidFill>
              <a:effectLst/>
              <a:latin typeface="Dreaming Outloud Pro" panose="03050502040302030504" pitchFamily="66" charset="0"/>
              <a:cs typeface="Dreaming Outloud Pro" panose="03050502040302030504" pitchFamily="66" charset="0"/>
            </a:endParaRPr>
          </a:p>
          <a:p>
            <a:pPr algn="l">
              <a:lnSpc>
                <a:spcPct val="120000"/>
              </a:lnSpc>
              <a:spcAft>
                <a:spcPts val="2400"/>
              </a:spcAft>
              <a:buNone/>
            </a:pPr>
            <a:r>
              <a:rPr lang="en-GB" sz="1400" b="0" i="0" dirty="0">
                <a:solidFill>
                  <a:srgbClr val="2D3748"/>
                </a:solidFill>
                <a:effectLst/>
                <a:latin typeface="Dreaming Outloud Pro" panose="03050502040302030504" pitchFamily="66" charset="0"/>
                <a:cs typeface="Dreaming Outloud Pro" panose="03050502040302030504" pitchFamily="66" charset="0"/>
              </a:rPr>
              <a:t>It is almost impossible to do anything in Scratch without using X and Y coordinates. They are required to define the exact position of any object, and to allow objects to move either vertically nor horizontally. </a:t>
            </a:r>
          </a:p>
          <a:p>
            <a:pPr algn="l">
              <a:lnSpc>
                <a:spcPct val="120000"/>
              </a:lnSpc>
              <a:spcAft>
                <a:spcPts val="2400"/>
              </a:spcAft>
              <a:buNone/>
            </a:pPr>
            <a:r>
              <a:rPr lang="en-GB" sz="1200" dirty="0">
                <a:solidFill>
                  <a:srgbClr val="FF0000"/>
                </a:solidFill>
                <a:latin typeface="Dreaming Outloud Pro" panose="03050502040302030504" pitchFamily="66" charset="0"/>
                <a:cs typeface="Dreaming Outloud Pro" panose="03050502040302030504" pitchFamily="66" charset="0"/>
              </a:rPr>
              <a:t>https://youtu.be/vM-4ux6-7q0?si=EX527h1XubqJ9y9V</a:t>
            </a:r>
          </a:p>
        </p:txBody>
      </p:sp>
      <p:sp>
        <p:nvSpPr>
          <p:cNvPr id="15" name="TextBox 14">
            <a:extLst>
              <a:ext uri="{FF2B5EF4-FFF2-40B4-BE49-F238E27FC236}">
                <a16:creationId xmlns:a16="http://schemas.microsoft.com/office/drawing/2014/main" id="{88EB0125-28BD-BD1D-6B21-D5793F64C8D7}"/>
              </a:ext>
            </a:extLst>
          </p:cNvPr>
          <p:cNvSpPr txBox="1"/>
          <p:nvPr/>
        </p:nvSpPr>
        <p:spPr>
          <a:xfrm>
            <a:off x="3655783" y="1583892"/>
            <a:ext cx="3300984" cy="2308324"/>
          </a:xfrm>
          <a:prstGeom prst="rect">
            <a:avLst/>
          </a:prstGeom>
          <a:noFill/>
        </p:spPr>
        <p:txBody>
          <a:bodyPr wrap="square" rtlCol="0">
            <a:spAutoFit/>
          </a:bodyPr>
          <a:lstStyle/>
          <a:p>
            <a:r>
              <a:rPr lang="en-GB" sz="1400" b="0" i="0" dirty="0">
                <a:solidFill>
                  <a:srgbClr val="1A202C"/>
                </a:solidFill>
                <a:effectLst/>
                <a:latin typeface="Jumble" panose="02000503000000020004" pitchFamily="2" charset="0"/>
              </a:rPr>
              <a:t>Negative Numbers</a:t>
            </a:r>
          </a:p>
          <a:p>
            <a:endParaRPr lang="en-GB" sz="1400" dirty="0">
              <a:solidFill>
                <a:srgbClr val="1A202C"/>
              </a:solidFill>
              <a:latin typeface="-apple-system"/>
            </a:endParaRPr>
          </a:p>
          <a:p>
            <a:r>
              <a:rPr lang="en-GB" sz="1400" b="1" i="0" dirty="0">
                <a:solidFill>
                  <a:srgbClr val="2D3748"/>
                </a:solidFill>
                <a:effectLst/>
                <a:latin typeface="Dreaming Outloud Pro" panose="03050502040302030504" pitchFamily="66" charset="0"/>
                <a:cs typeface="Dreaming Outloud Pro" panose="03050502040302030504" pitchFamily="66" charset="0"/>
              </a:rPr>
              <a:t>Coding with Scratch has provided a meaningful use for negative numbers which makes them less abstract. </a:t>
            </a:r>
            <a:r>
              <a:rPr lang="en-GB" sz="1400" b="0" i="0" dirty="0">
                <a:solidFill>
                  <a:srgbClr val="2D3748"/>
                </a:solidFill>
                <a:effectLst/>
                <a:latin typeface="Dreaming Outloud Pro" panose="03050502040302030504" pitchFamily="66" charset="0"/>
                <a:cs typeface="Dreaming Outloud Pro" panose="03050502040302030504" pitchFamily="66" charset="0"/>
              </a:rPr>
              <a:t>The background stage in Scratch is a basic XY grid. Anything placed to the left of, or below the centre will require positioning using negative numbers.</a:t>
            </a:r>
          </a:p>
          <a:p>
            <a:endParaRPr lang="en-GB" dirty="0"/>
          </a:p>
        </p:txBody>
      </p:sp>
      <p:sp>
        <p:nvSpPr>
          <p:cNvPr id="16" name="TextBox 15">
            <a:extLst>
              <a:ext uri="{FF2B5EF4-FFF2-40B4-BE49-F238E27FC236}">
                <a16:creationId xmlns:a16="http://schemas.microsoft.com/office/drawing/2014/main" id="{02058B4F-7D47-037F-5C17-02A557D48A4D}"/>
              </a:ext>
            </a:extLst>
          </p:cNvPr>
          <p:cNvSpPr txBox="1"/>
          <p:nvPr/>
        </p:nvSpPr>
        <p:spPr>
          <a:xfrm>
            <a:off x="7702786" y="925676"/>
            <a:ext cx="3401568" cy="2646878"/>
          </a:xfrm>
          <a:prstGeom prst="rect">
            <a:avLst/>
          </a:prstGeom>
          <a:noFill/>
        </p:spPr>
        <p:txBody>
          <a:bodyPr wrap="square" rtlCol="0">
            <a:spAutoFit/>
          </a:bodyPr>
          <a:lstStyle/>
          <a:p>
            <a:pPr algn="l">
              <a:lnSpc>
                <a:spcPct val="120000"/>
              </a:lnSpc>
              <a:spcAft>
                <a:spcPts val="2400"/>
              </a:spcAft>
              <a:buNone/>
            </a:pPr>
            <a:r>
              <a:rPr lang="en-GB" b="0" i="0" dirty="0">
                <a:solidFill>
                  <a:srgbClr val="1A202C"/>
                </a:solidFill>
                <a:effectLst/>
                <a:latin typeface="Jumble" panose="02000503000000020004" pitchFamily="2" charset="0"/>
              </a:rPr>
              <a:t>Degrees of Turn</a:t>
            </a:r>
          </a:p>
          <a:p>
            <a:pPr algn="l">
              <a:lnSpc>
                <a:spcPct val="120000"/>
              </a:lnSpc>
              <a:spcAft>
                <a:spcPts val="2400"/>
              </a:spcAft>
              <a:buNone/>
            </a:pPr>
            <a:r>
              <a:rPr lang="en-GB" b="0" i="0" dirty="0">
                <a:solidFill>
                  <a:srgbClr val="2D3748"/>
                </a:solidFill>
                <a:effectLst/>
                <a:latin typeface="Dreaming Outloud Pro" panose="03050502040302030504" pitchFamily="66" charset="0"/>
                <a:cs typeface="Dreaming Outloud Pro" panose="03050502040302030504" pitchFamily="66" charset="0"/>
              </a:rPr>
              <a:t>Working with Scratch requires students to experiment with the size of a turn and use them to control objects. </a:t>
            </a:r>
          </a:p>
          <a:p>
            <a:endParaRPr lang="en-GB" dirty="0"/>
          </a:p>
        </p:txBody>
      </p:sp>
      <p:sp>
        <p:nvSpPr>
          <p:cNvPr id="18" name="TextBox 17">
            <a:extLst>
              <a:ext uri="{FF2B5EF4-FFF2-40B4-BE49-F238E27FC236}">
                <a16:creationId xmlns:a16="http://schemas.microsoft.com/office/drawing/2014/main" id="{FCD467CD-B042-B2D4-C4A0-9756CD7898FE}"/>
              </a:ext>
            </a:extLst>
          </p:cNvPr>
          <p:cNvSpPr txBox="1"/>
          <p:nvPr/>
        </p:nvSpPr>
        <p:spPr>
          <a:xfrm>
            <a:off x="9658350" y="6418643"/>
            <a:ext cx="2667762" cy="369332"/>
          </a:xfrm>
          <a:prstGeom prst="rect">
            <a:avLst/>
          </a:prstGeom>
          <a:noFill/>
        </p:spPr>
        <p:txBody>
          <a:bodyPr wrap="square">
            <a:spAutoFit/>
          </a:bodyPr>
          <a:lstStyle/>
          <a:p>
            <a:r>
              <a:rPr lang="en-GB" dirty="0">
                <a:hlinkClick r:id="rId4"/>
              </a:rPr>
              <a:t> Primary Lesson Plans</a:t>
            </a:r>
            <a:endParaRPr lang="en-GB" dirty="0"/>
          </a:p>
        </p:txBody>
      </p:sp>
      <p:pic>
        <p:nvPicPr>
          <p:cNvPr id="19" name="Picture 18">
            <a:extLst>
              <a:ext uri="{FF2B5EF4-FFF2-40B4-BE49-F238E27FC236}">
                <a16:creationId xmlns:a16="http://schemas.microsoft.com/office/drawing/2014/main" id="{CCCCCE8D-4175-C4E4-AD8C-BF3F4F816FF7}"/>
              </a:ext>
            </a:extLst>
          </p:cNvPr>
          <p:cNvPicPr>
            <a:picLocks noChangeAspect="1"/>
          </p:cNvPicPr>
          <p:nvPr/>
        </p:nvPicPr>
        <p:blipFill>
          <a:blip r:embed="rId5"/>
          <a:srcRect l="12770" r="12736"/>
          <a:stretch/>
        </p:blipFill>
        <p:spPr>
          <a:xfrm>
            <a:off x="576072" y="1583892"/>
            <a:ext cx="2240280" cy="1691640"/>
          </a:xfrm>
          <a:prstGeom prst="rect">
            <a:avLst/>
          </a:prstGeom>
        </p:spPr>
      </p:pic>
      <p:pic>
        <p:nvPicPr>
          <p:cNvPr id="21" name="Picture 20">
            <a:extLst>
              <a:ext uri="{FF2B5EF4-FFF2-40B4-BE49-F238E27FC236}">
                <a16:creationId xmlns:a16="http://schemas.microsoft.com/office/drawing/2014/main" id="{4908757A-355C-9641-AE8E-5F16D2D99C21}"/>
              </a:ext>
            </a:extLst>
          </p:cNvPr>
          <p:cNvPicPr>
            <a:picLocks noChangeAspect="1"/>
          </p:cNvPicPr>
          <p:nvPr/>
        </p:nvPicPr>
        <p:blipFill>
          <a:blip r:embed="rId6"/>
          <a:stretch>
            <a:fillRect/>
          </a:stretch>
        </p:blipFill>
        <p:spPr>
          <a:xfrm>
            <a:off x="9741419" y="3018759"/>
            <a:ext cx="1092256" cy="990651"/>
          </a:xfrm>
          <a:prstGeom prst="rect">
            <a:avLst/>
          </a:prstGeom>
        </p:spPr>
      </p:pic>
      <p:pic>
        <p:nvPicPr>
          <p:cNvPr id="25" name="Picture 24">
            <a:extLst>
              <a:ext uri="{FF2B5EF4-FFF2-40B4-BE49-F238E27FC236}">
                <a16:creationId xmlns:a16="http://schemas.microsoft.com/office/drawing/2014/main" id="{364B3211-F631-1C69-2FF0-C2B2C3A0DA9D}"/>
              </a:ext>
            </a:extLst>
          </p:cNvPr>
          <p:cNvPicPr>
            <a:picLocks noChangeAspect="1"/>
          </p:cNvPicPr>
          <p:nvPr/>
        </p:nvPicPr>
        <p:blipFill>
          <a:blip r:embed="rId7"/>
          <a:stretch>
            <a:fillRect/>
          </a:stretch>
        </p:blipFill>
        <p:spPr>
          <a:xfrm>
            <a:off x="4240532" y="4732983"/>
            <a:ext cx="2500730" cy="1082249"/>
          </a:xfrm>
          <a:prstGeom prst="rect">
            <a:avLst/>
          </a:prstGeom>
        </p:spPr>
      </p:pic>
    </p:spTree>
    <p:extLst>
      <p:ext uri="{BB962C8B-B14F-4D97-AF65-F5344CB8AC3E}">
        <p14:creationId xmlns:p14="http://schemas.microsoft.com/office/powerpoint/2010/main" val="2265083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89B26-1F6F-1917-6BA1-6BAD863AEF45}"/>
              </a:ext>
            </a:extLst>
          </p:cNvPr>
          <p:cNvSpPr>
            <a:spLocks noGrp="1"/>
          </p:cNvSpPr>
          <p:nvPr>
            <p:ph type="title"/>
          </p:nvPr>
        </p:nvSpPr>
        <p:spPr/>
        <p:txBody>
          <a:bodyPr/>
          <a:lstStyle/>
          <a:p>
            <a:r>
              <a:rPr lang="en-GB" dirty="0"/>
              <a:t>Sphero </a:t>
            </a:r>
            <a:r>
              <a:rPr lang="en-GB" i="1" dirty="0"/>
              <a:t>Indi </a:t>
            </a:r>
            <a:r>
              <a:rPr lang="en-GB" dirty="0"/>
              <a:t> </a:t>
            </a:r>
          </a:p>
        </p:txBody>
      </p:sp>
      <p:pic>
        <p:nvPicPr>
          <p:cNvPr id="9" name="Picture 8">
            <a:extLst>
              <a:ext uri="{FF2B5EF4-FFF2-40B4-BE49-F238E27FC236}">
                <a16:creationId xmlns:a16="http://schemas.microsoft.com/office/drawing/2014/main" id="{DFA7E08F-7550-E116-EC7F-730CF71A2ABD}"/>
              </a:ext>
            </a:extLst>
          </p:cNvPr>
          <p:cNvPicPr>
            <a:picLocks noChangeAspect="1"/>
          </p:cNvPicPr>
          <p:nvPr/>
        </p:nvPicPr>
        <p:blipFill>
          <a:blip r:embed="rId2"/>
          <a:srcRect l="5118" t="5901" r="7796" b="5356"/>
          <a:stretch/>
        </p:blipFill>
        <p:spPr>
          <a:xfrm>
            <a:off x="838200" y="1598389"/>
            <a:ext cx="1847088" cy="1865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17309914-3BB5-91BA-A106-67E9A101F6E8}"/>
              </a:ext>
            </a:extLst>
          </p:cNvPr>
          <p:cNvPicPr>
            <a:picLocks noChangeAspect="1"/>
          </p:cNvPicPr>
          <p:nvPr/>
        </p:nvPicPr>
        <p:blipFill>
          <a:blip r:embed="rId3"/>
          <a:srcRect l="2286" t="4963" r="2033" b="5609"/>
          <a:stretch/>
        </p:blipFill>
        <p:spPr>
          <a:xfrm>
            <a:off x="3035802" y="1592212"/>
            <a:ext cx="1936486" cy="1881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088E7385-7166-B7A4-2E7F-454FAD5546F0}"/>
              </a:ext>
            </a:extLst>
          </p:cNvPr>
          <p:cNvPicPr>
            <a:picLocks noChangeAspect="1"/>
          </p:cNvPicPr>
          <p:nvPr/>
        </p:nvPicPr>
        <p:blipFill>
          <a:blip r:embed="rId4"/>
          <a:srcRect b="6532"/>
          <a:stretch/>
        </p:blipFill>
        <p:spPr>
          <a:xfrm>
            <a:off x="838200" y="3813797"/>
            <a:ext cx="4248368" cy="1626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26E1A7AE-F67B-09CF-5D7A-4E23E3721133}"/>
              </a:ext>
            </a:extLst>
          </p:cNvPr>
          <p:cNvSpPr txBox="1"/>
          <p:nvPr/>
        </p:nvSpPr>
        <p:spPr>
          <a:xfrm>
            <a:off x="838200" y="6142211"/>
            <a:ext cx="4934712" cy="646331"/>
          </a:xfrm>
          <a:prstGeom prst="rect">
            <a:avLst/>
          </a:prstGeom>
          <a:noFill/>
        </p:spPr>
        <p:txBody>
          <a:bodyPr wrap="square">
            <a:spAutoFit/>
          </a:bodyPr>
          <a:lstStyle/>
          <a:p>
            <a:r>
              <a:rPr lang="en-GB" dirty="0">
                <a:hlinkClick r:id="rId5"/>
              </a:rPr>
              <a:t>Sphero Central: Edu Lessons &amp; Resources for Coding Robots &amp; STEM Kits</a:t>
            </a:r>
            <a:endParaRPr lang="en-GB" dirty="0"/>
          </a:p>
        </p:txBody>
      </p:sp>
      <p:sp>
        <p:nvSpPr>
          <p:cNvPr id="17" name="TextBox 16">
            <a:extLst>
              <a:ext uri="{FF2B5EF4-FFF2-40B4-BE49-F238E27FC236}">
                <a16:creationId xmlns:a16="http://schemas.microsoft.com/office/drawing/2014/main" id="{F28FC592-8211-1C35-57D2-1CDD92DEB6F6}"/>
              </a:ext>
            </a:extLst>
          </p:cNvPr>
          <p:cNvSpPr txBox="1"/>
          <p:nvPr/>
        </p:nvSpPr>
        <p:spPr>
          <a:xfrm>
            <a:off x="838200" y="5764740"/>
            <a:ext cx="6094476" cy="369332"/>
          </a:xfrm>
          <a:prstGeom prst="rect">
            <a:avLst/>
          </a:prstGeom>
          <a:noFill/>
        </p:spPr>
        <p:txBody>
          <a:bodyPr wrap="square">
            <a:spAutoFit/>
          </a:bodyPr>
          <a:lstStyle/>
          <a:p>
            <a:r>
              <a:rPr lang="en-GB" dirty="0">
                <a:hlinkClick r:id="rId6"/>
              </a:rPr>
              <a:t>indi_literacy-math_support_02.pdf</a:t>
            </a:r>
            <a:endParaRPr lang="en-GB" dirty="0"/>
          </a:p>
        </p:txBody>
      </p:sp>
      <p:pic>
        <p:nvPicPr>
          <p:cNvPr id="19" name="Picture 18">
            <a:extLst>
              <a:ext uri="{FF2B5EF4-FFF2-40B4-BE49-F238E27FC236}">
                <a16:creationId xmlns:a16="http://schemas.microsoft.com/office/drawing/2014/main" id="{65E145DF-68F7-AD35-2AE4-2EB2BDD21115}"/>
              </a:ext>
            </a:extLst>
          </p:cNvPr>
          <p:cNvPicPr>
            <a:picLocks noChangeAspect="1"/>
          </p:cNvPicPr>
          <p:nvPr/>
        </p:nvPicPr>
        <p:blipFill>
          <a:blip r:embed="rId7"/>
          <a:stretch>
            <a:fillRect/>
          </a:stretch>
        </p:blipFill>
        <p:spPr>
          <a:xfrm>
            <a:off x="6242626" y="3214856"/>
            <a:ext cx="4998398" cy="3414544"/>
          </a:xfrm>
          <a:prstGeom prst="rect">
            <a:avLst/>
          </a:prstGeom>
        </p:spPr>
      </p:pic>
      <p:pic>
        <p:nvPicPr>
          <p:cNvPr id="4" name="Picture 3">
            <a:extLst>
              <a:ext uri="{FF2B5EF4-FFF2-40B4-BE49-F238E27FC236}">
                <a16:creationId xmlns:a16="http://schemas.microsoft.com/office/drawing/2014/main" id="{2F1D1463-6357-CC9C-0C03-043E5C43CAEE}"/>
              </a:ext>
            </a:extLst>
          </p:cNvPr>
          <p:cNvPicPr>
            <a:picLocks noChangeAspect="1"/>
          </p:cNvPicPr>
          <p:nvPr/>
        </p:nvPicPr>
        <p:blipFill>
          <a:blip r:embed="rId8"/>
          <a:stretch>
            <a:fillRect/>
          </a:stretch>
        </p:blipFill>
        <p:spPr>
          <a:xfrm>
            <a:off x="7219714" y="439673"/>
            <a:ext cx="2902099" cy="2502029"/>
          </a:xfrm>
          <a:prstGeom prst="rect">
            <a:avLst/>
          </a:prstGeom>
        </p:spPr>
      </p:pic>
    </p:spTree>
    <p:extLst>
      <p:ext uri="{BB962C8B-B14F-4D97-AF65-F5344CB8AC3E}">
        <p14:creationId xmlns:p14="http://schemas.microsoft.com/office/powerpoint/2010/main" val="878764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8D5B2-9DCC-1D1E-8197-DAEB55589DA1}"/>
              </a:ext>
            </a:extLst>
          </p:cNvPr>
          <p:cNvSpPr>
            <a:spLocks noGrp="1"/>
          </p:cNvSpPr>
          <p:nvPr>
            <p:ph type="title"/>
          </p:nvPr>
        </p:nvSpPr>
        <p:spPr/>
        <p:txBody>
          <a:bodyPr/>
          <a:lstStyle/>
          <a:p>
            <a:r>
              <a:rPr lang="en-GB" dirty="0"/>
              <a:t>Sphero </a:t>
            </a:r>
            <a:r>
              <a:rPr lang="en-GB" i="1" dirty="0"/>
              <a:t>Bolt</a:t>
            </a:r>
          </a:p>
        </p:txBody>
      </p:sp>
      <p:pic>
        <p:nvPicPr>
          <p:cNvPr id="4" name="Picture 3">
            <a:extLst>
              <a:ext uri="{FF2B5EF4-FFF2-40B4-BE49-F238E27FC236}">
                <a16:creationId xmlns:a16="http://schemas.microsoft.com/office/drawing/2014/main" id="{E234571B-4C7D-F39B-4643-4B427099285D}"/>
              </a:ext>
            </a:extLst>
          </p:cNvPr>
          <p:cNvPicPr>
            <a:picLocks noChangeAspect="1"/>
          </p:cNvPicPr>
          <p:nvPr/>
        </p:nvPicPr>
        <p:blipFill>
          <a:blip r:embed="rId2"/>
          <a:stretch>
            <a:fillRect/>
          </a:stretch>
        </p:blipFill>
        <p:spPr>
          <a:xfrm>
            <a:off x="743711" y="1552689"/>
            <a:ext cx="6094476" cy="4261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a:extLst>
              <a:ext uri="{FF2B5EF4-FFF2-40B4-BE49-F238E27FC236}">
                <a16:creationId xmlns:a16="http://schemas.microsoft.com/office/drawing/2014/main" id="{35AA035E-C3AB-6F83-8FBA-46FCA57482AE}"/>
              </a:ext>
            </a:extLst>
          </p:cNvPr>
          <p:cNvPicPr>
            <a:picLocks noGrp="1" noChangeAspect="1"/>
          </p:cNvPicPr>
          <p:nvPr>
            <p:ph idx="1"/>
          </p:nvPr>
        </p:nvPicPr>
        <p:blipFill>
          <a:blip r:embed="rId3"/>
          <a:stretch>
            <a:fillRect/>
          </a:stretch>
        </p:blipFill>
        <p:spPr>
          <a:xfrm>
            <a:off x="7595429" y="804672"/>
            <a:ext cx="2861513" cy="2230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4D674C0B-EE5E-8D51-9AEE-1BCFD20CBA5D}"/>
              </a:ext>
            </a:extLst>
          </p:cNvPr>
          <p:cNvPicPr>
            <a:picLocks noChangeAspect="1"/>
          </p:cNvPicPr>
          <p:nvPr/>
        </p:nvPicPr>
        <p:blipFill>
          <a:blip r:embed="rId4"/>
          <a:stretch>
            <a:fillRect/>
          </a:stretch>
        </p:blipFill>
        <p:spPr>
          <a:xfrm>
            <a:off x="7497987" y="3428161"/>
            <a:ext cx="3950302" cy="2877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8B1882D8-E743-D55A-248A-803CBF39A19A}"/>
              </a:ext>
            </a:extLst>
          </p:cNvPr>
          <p:cNvSpPr txBox="1"/>
          <p:nvPr/>
        </p:nvSpPr>
        <p:spPr>
          <a:xfrm>
            <a:off x="7497986" y="6419088"/>
            <a:ext cx="4898991" cy="246221"/>
          </a:xfrm>
          <a:prstGeom prst="rect">
            <a:avLst/>
          </a:prstGeom>
          <a:noFill/>
        </p:spPr>
        <p:txBody>
          <a:bodyPr wrap="square">
            <a:spAutoFit/>
          </a:bodyPr>
          <a:lstStyle/>
          <a:p>
            <a:r>
              <a:rPr lang="en-GB" sz="1000" b="0" i="0" dirty="0">
                <a:solidFill>
                  <a:srgbClr val="000000"/>
                </a:solidFill>
                <a:effectLst/>
                <a:latin typeface="ui-sans-serif"/>
              </a:rPr>
              <a:t>https://x.com/RDMScone/status/1785731783092244832</a:t>
            </a:r>
            <a:endParaRPr lang="en-GB" sz="1000" dirty="0"/>
          </a:p>
        </p:txBody>
      </p:sp>
      <p:sp>
        <p:nvSpPr>
          <p:cNvPr id="7" name="TextBox 6">
            <a:extLst>
              <a:ext uri="{FF2B5EF4-FFF2-40B4-BE49-F238E27FC236}">
                <a16:creationId xmlns:a16="http://schemas.microsoft.com/office/drawing/2014/main" id="{758F16DD-1005-013E-1EEE-D3615CE875ED}"/>
              </a:ext>
            </a:extLst>
          </p:cNvPr>
          <p:cNvSpPr txBox="1"/>
          <p:nvPr/>
        </p:nvSpPr>
        <p:spPr>
          <a:xfrm>
            <a:off x="638555" y="5888064"/>
            <a:ext cx="6199632" cy="307777"/>
          </a:xfrm>
          <a:prstGeom prst="rect">
            <a:avLst/>
          </a:prstGeom>
          <a:noFill/>
        </p:spPr>
        <p:txBody>
          <a:bodyPr wrap="square">
            <a:spAutoFit/>
          </a:bodyPr>
          <a:lstStyle/>
          <a:p>
            <a:r>
              <a:rPr lang="en-GB" sz="1400" dirty="0">
                <a:hlinkClick r:id="rId5"/>
              </a:rPr>
              <a:t>Coding Robot for Kids &amp; Teens | Sphero BOLT Resources &amp; Activities</a:t>
            </a:r>
            <a:endParaRPr lang="en-GB" sz="1400" dirty="0"/>
          </a:p>
        </p:txBody>
      </p:sp>
    </p:spTree>
    <p:extLst>
      <p:ext uri="{BB962C8B-B14F-4D97-AF65-F5344CB8AC3E}">
        <p14:creationId xmlns:p14="http://schemas.microsoft.com/office/powerpoint/2010/main" val="49056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ADC0941-C4B1-FE9F-1AF8-0DA86A0EF8F2}"/>
              </a:ext>
            </a:extLst>
          </p:cNvPr>
          <p:cNvPicPr>
            <a:picLocks noGrp="1" noChangeAspect="1"/>
          </p:cNvPicPr>
          <p:nvPr>
            <p:ph idx="1"/>
          </p:nvPr>
        </p:nvPicPr>
        <p:blipFill>
          <a:blip r:embed="rId2"/>
          <a:stretch>
            <a:fillRect/>
          </a:stretch>
        </p:blipFill>
        <p:spPr>
          <a:xfrm>
            <a:off x="0" y="0"/>
            <a:ext cx="12160155" cy="6858000"/>
          </a:xfrm>
        </p:spPr>
      </p:pic>
      <p:sp>
        <p:nvSpPr>
          <p:cNvPr id="6" name="TextBox 5">
            <a:extLst>
              <a:ext uri="{FF2B5EF4-FFF2-40B4-BE49-F238E27FC236}">
                <a16:creationId xmlns:a16="http://schemas.microsoft.com/office/drawing/2014/main" id="{45D625AE-B70F-F89D-8F9F-85D7802D1BF3}"/>
              </a:ext>
            </a:extLst>
          </p:cNvPr>
          <p:cNvSpPr txBox="1"/>
          <p:nvPr/>
        </p:nvSpPr>
        <p:spPr>
          <a:xfrm>
            <a:off x="8604625" y="864636"/>
            <a:ext cx="1008609" cy="369332"/>
          </a:xfrm>
          <a:prstGeom prst="rect">
            <a:avLst/>
          </a:prstGeom>
          <a:noFill/>
        </p:spPr>
        <p:txBody>
          <a:bodyPr wrap="none" rtlCol="0">
            <a:spAutoFit/>
          </a:bodyPr>
          <a:lstStyle/>
          <a:p>
            <a:r>
              <a:rPr lang="en-GB" dirty="0" err="1">
                <a:hlinkClick r:id="rId3"/>
              </a:rPr>
              <a:t>Sumdog</a:t>
            </a:r>
            <a:endParaRPr lang="en-GB" dirty="0"/>
          </a:p>
        </p:txBody>
      </p:sp>
    </p:spTree>
    <p:extLst>
      <p:ext uri="{BB962C8B-B14F-4D97-AF65-F5344CB8AC3E}">
        <p14:creationId xmlns:p14="http://schemas.microsoft.com/office/powerpoint/2010/main" val="3213048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4842-D6FD-B8E7-E714-30B5D70403D9}"/>
              </a:ext>
            </a:extLst>
          </p:cNvPr>
          <p:cNvSpPr>
            <a:spLocks noGrp="1"/>
          </p:cNvSpPr>
          <p:nvPr>
            <p:ph type="title"/>
          </p:nvPr>
        </p:nvSpPr>
        <p:spPr>
          <a:xfrm>
            <a:off x="838200" y="337693"/>
            <a:ext cx="10515600" cy="1325563"/>
          </a:xfrm>
        </p:spPr>
        <p:txBody>
          <a:bodyPr/>
          <a:lstStyle/>
          <a:p>
            <a:r>
              <a:rPr lang="en-GB" dirty="0"/>
              <a:t>Tasks</a:t>
            </a:r>
          </a:p>
        </p:txBody>
      </p:sp>
      <p:sp>
        <p:nvSpPr>
          <p:cNvPr id="4" name="TextBox 3">
            <a:extLst>
              <a:ext uri="{FF2B5EF4-FFF2-40B4-BE49-F238E27FC236}">
                <a16:creationId xmlns:a16="http://schemas.microsoft.com/office/drawing/2014/main" id="{15018B8F-DFFE-9BFB-2F08-7717931576B4}"/>
              </a:ext>
            </a:extLst>
          </p:cNvPr>
          <p:cNvSpPr txBox="1"/>
          <p:nvPr/>
        </p:nvSpPr>
        <p:spPr>
          <a:xfrm>
            <a:off x="351826" y="1410355"/>
            <a:ext cx="7289945" cy="5078313"/>
          </a:xfrm>
          <a:prstGeom prst="rect">
            <a:avLst/>
          </a:prstGeom>
          <a:noFill/>
        </p:spPr>
        <p:txBody>
          <a:bodyPr wrap="square" rtlCol="0">
            <a:spAutoFit/>
          </a:bodyPr>
          <a:lstStyle/>
          <a:p>
            <a:pPr marL="571500" indent="-571500">
              <a:buFont typeface="Arial" panose="020B0604020202020204" pitchFamily="34" charset="0"/>
              <a:buChar char="•"/>
            </a:pPr>
            <a:r>
              <a:rPr lang="en-GB" sz="3600" b="0" i="0" dirty="0">
                <a:solidFill>
                  <a:srgbClr val="000000"/>
                </a:solidFill>
                <a:effectLst/>
                <a:latin typeface="Dreaming Outloud Pro" panose="03050502040302030504" pitchFamily="66" charset="0"/>
                <a:cs typeface="Dreaming Outloud Pro" panose="03050502040302030504" pitchFamily="66" charset="0"/>
              </a:rPr>
              <a:t>Take a post it and write a short summary of 1 thing you will try from today and the impact you hope it will have.</a:t>
            </a:r>
          </a:p>
          <a:p>
            <a:pPr marL="571500" indent="-571500">
              <a:buFont typeface="Arial" panose="020B0604020202020204" pitchFamily="34" charset="0"/>
              <a:buChar char="•"/>
            </a:pPr>
            <a:endParaRPr lang="en-GB" sz="3600" b="0" i="0" dirty="0">
              <a:solidFill>
                <a:srgbClr val="000000"/>
              </a:solidFill>
              <a:effectLst/>
              <a:latin typeface="Dreaming Outloud Pro" panose="03050502040302030504" pitchFamily="66" charset="0"/>
              <a:cs typeface="Dreaming Outloud Pro" panose="03050502040302030504" pitchFamily="66" charset="0"/>
            </a:endParaRPr>
          </a:p>
          <a:p>
            <a:pPr marL="571500" indent="-571500">
              <a:buFont typeface="Arial" panose="020B0604020202020204" pitchFamily="34" charset="0"/>
              <a:buChar char="•"/>
            </a:pPr>
            <a:r>
              <a:rPr lang="en-GB" sz="3600" b="0" i="0" dirty="0">
                <a:solidFill>
                  <a:srgbClr val="000000"/>
                </a:solidFill>
                <a:effectLst/>
                <a:latin typeface="Dreaming Outloud Pro" panose="03050502040302030504" pitchFamily="66" charset="0"/>
                <a:cs typeface="Dreaming Outloud Pro" panose="03050502040302030504" pitchFamily="66" charset="0"/>
              </a:rPr>
              <a:t>Think about the maths topic(s) you are delivering this term. How can you use technology to redefine or modify this learning?</a:t>
            </a:r>
            <a:endParaRPr lang="en-GB" sz="3600" dirty="0">
              <a:latin typeface="Dreaming Outloud Pro" panose="03050502040302030504" pitchFamily="66" charset="0"/>
              <a:cs typeface="Dreaming Outloud Pro" panose="03050502040302030504" pitchFamily="66" charset="0"/>
            </a:endParaRPr>
          </a:p>
        </p:txBody>
      </p:sp>
      <p:sp>
        <p:nvSpPr>
          <p:cNvPr id="7" name="TextBox 6">
            <a:extLst>
              <a:ext uri="{FF2B5EF4-FFF2-40B4-BE49-F238E27FC236}">
                <a16:creationId xmlns:a16="http://schemas.microsoft.com/office/drawing/2014/main" id="{E3835AFF-687A-4611-4CBB-1D615BE383F8}"/>
              </a:ext>
            </a:extLst>
          </p:cNvPr>
          <p:cNvSpPr txBox="1"/>
          <p:nvPr/>
        </p:nvSpPr>
        <p:spPr>
          <a:xfrm>
            <a:off x="7957457" y="3949511"/>
            <a:ext cx="4234543" cy="1077218"/>
          </a:xfrm>
          <a:prstGeom prst="rect">
            <a:avLst/>
          </a:prstGeom>
          <a:noFill/>
        </p:spPr>
        <p:txBody>
          <a:bodyPr wrap="square">
            <a:spAutoFit/>
          </a:bodyPr>
          <a:lstStyle/>
          <a:p>
            <a:r>
              <a:rPr lang="en-GB" sz="3200" dirty="0">
                <a:solidFill>
                  <a:srgbClr val="FF0000"/>
                </a:solidFill>
              </a:rPr>
              <a:t>https://tinyurl.com</a:t>
            </a:r>
          </a:p>
          <a:p>
            <a:r>
              <a:rPr lang="en-GB" sz="3200" dirty="0">
                <a:solidFill>
                  <a:srgbClr val="FF0000"/>
                </a:solidFill>
              </a:rPr>
              <a:t>/whiteboardnumeracy</a:t>
            </a:r>
          </a:p>
        </p:txBody>
      </p:sp>
      <p:pic>
        <p:nvPicPr>
          <p:cNvPr id="8" name="Picture 7">
            <a:extLst>
              <a:ext uri="{FF2B5EF4-FFF2-40B4-BE49-F238E27FC236}">
                <a16:creationId xmlns:a16="http://schemas.microsoft.com/office/drawing/2014/main" id="{06AB4A00-79C5-504A-3FEC-9F3D4FDD003B}"/>
              </a:ext>
            </a:extLst>
          </p:cNvPr>
          <p:cNvPicPr>
            <a:picLocks noChangeAspect="1"/>
          </p:cNvPicPr>
          <p:nvPr/>
        </p:nvPicPr>
        <p:blipFill>
          <a:blip r:embed="rId2"/>
          <a:stretch>
            <a:fillRect/>
          </a:stretch>
        </p:blipFill>
        <p:spPr>
          <a:xfrm>
            <a:off x="8826954" y="2003614"/>
            <a:ext cx="1809750" cy="1809750"/>
          </a:xfrm>
          <a:prstGeom prst="rect">
            <a:avLst/>
          </a:prstGeom>
        </p:spPr>
      </p:pic>
    </p:spTree>
    <p:extLst>
      <p:ext uri="{BB962C8B-B14F-4D97-AF65-F5344CB8AC3E}">
        <p14:creationId xmlns:p14="http://schemas.microsoft.com/office/powerpoint/2010/main" val="2522571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AA07-FFD9-9D4E-1FD8-C0D71B08C186}"/>
              </a:ext>
            </a:extLst>
          </p:cNvPr>
          <p:cNvSpPr>
            <a:spLocks noGrp="1"/>
          </p:cNvSpPr>
          <p:nvPr>
            <p:ph type="title"/>
          </p:nvPr>
        </p:nvSpPr>
        <p:spPr/>
        <p:txBody>
          <a:bodyPr/>
          <a:lstStyle/>
          <a:p>
            <a:r>
              <a:rPr lang="en-GB" dirty="0"/>
              <a:t>Example:</a:t>
            </a:r>
          </a:p>
        </p:txBody>
      </p:sp>
      <p:sp>
        <p:nvSpPr>
          <p:cNvPr id="3" name="Content Placeholder 2">
            <a:extLst>
              <a:ext uri="{FF2B5EF4-FFF2-40B4-BE49-F238E27FC236}">
                <a16:creationId xmlns:a16="http://schemas.microsoft.com/office/drawing/2014/main" id="{9FC1D386-5BA3-E071-E9EF-FEA52FB148F7}"/>
              </a:ext>
            </a:extLst>
          </p:cNvPr>
          <p:cNvSpPr>
            <a:spLocks noGrp="1"/>
          </p:cNvSpPr>
          <p:nvPr>
            <p:ph idx="1"/>
          </p:nvPr>
        </p:nvSpPr>
        <p:spPr/>
        <p:txBody>
          <a:bodyPr>
            <a:normAutofit fontScale="85000" lnSpcReduction="20000"/>
          </a:bodyPr>
          <a:lstStyle/>
          <a:p>
            <a:r>
              <a:rPr lang="en-GB" dirty="0"/>
              <a:t>Work with learners to use the thermometer on the </a:t>
            </a:r>
            <a:r>
              <a:rPr lang="en-GB" dirty="0" err="1"/>
              <a:t>micro:bit</a:t>
            </a:r>
            <a:r>
              <a:rPr lang="en-GB" dirty="0"/>
              <a:t>. Take temperature readings in various locations or a different times of the day – Science. (Similar projects with using </a:t>
            </a:r>
            <a:r>
              <a:rPr lang="en-GB" dirty="0" err="1"/>
              <a:t>Micro:bit</a:t>
            </a:r>
            <a:r>
              <a:rPr lang="en-GB" dirty="0"/>
              <a:t> as pedometer - PE) Challenge – get the learners to send a temp reading to another thermometer using radio. </a:t>
            </a:r>
          </a:p>
          <a:p>
            <a:r>
              <a:rPr lang="en-GB" dirty="0"/>
              <a:t>Work with learners to log data. Write down information on digital platform of their choice (pages/notes/OneNote)</a:t>
            </a:r>
          </a:p>
          <a:p>
            <a:r>
              <a:rPr lang="en-GB" dirty="0"/>
              <a:t>Log this data in a spreadsheet. Challenge – discuss formula and filtering.</a:t>
            </a:r>
          </a:p>
          <a:p>
            <a:r>
              <a:rPr lang="en-GB" dirty="0"/>
              <a:t>How to create a chart on Excel or Numbers to visualise data. Illustrate data using drawing tools on iPad. </a:t>
            </a:r>
          </a:p>
          <a:p>
            <a:r>
              <a:rPr lang="en-GB" dirty="0"/>
              <a:t>Record Audio or Voice to describe trends and conclusions about temperature. (Numbers in iPad or import graph to </a:t>
            </a:r>
            <a:r>
              <a:rPr lang="en-GB" dirty="0" err="1"/>
              <a:t>Powerpoint</a:t>
            </a:r>
            <a:r>
              <a:rPr lang="en-GB" dirty="0"/>
              <a:t>). Challenge – Use Keynote animations to create </a:t>
            </a:r>
            <a:r>
              <a:rPr lang="en-GB" dirty="0">
                <a:hlinkClick r:id="rId2"/>
              </a:rPr>
              <a:t>interactive infographics</a:t>
            </a:r>
            <a:endParaRPr lang="en-GB" dirty="0"/>
          </a:p>
          <a:p>
            <a:r>
              <a:rPr lang="en-GB" dirty="0"/>
              <a:t>Add this to a whole class webpage using Adobe Express/Glow Blogs. Share or publish this. </a:t>
            </a:r>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137021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556F-AE39-808C-7165-FB03540698B3}"/>
              </a:ext>
            </a:extLst>
          </p:cNvPr>
          <p:cNvSpPr>
            <a:spLocks noGrp="1"/>
          </p:cNvSpPr>
          <p:nvPr>
            <p:ph type="title"/>
          </p:nvPr>
        </p:nvSpPr>
        <p:spPr/>
        <p:txBody>
          <a:bodyPr/>
          <a:lstStyle/>
          <a:p>
            <a:r>
              <a:rPr lang="en-GB" dirty="0"/>
              <a:t>Additional Resources</a:t>
            </a:r>
          </a:p>
        </p:txBody>
      </p:sp>
      <p:sp>
        <p:nvSpPr>
          <p:cNvPr id="3" name="Content Placeholder 2">
            <a:extLst>
              <a:ext uri="{FF2B5EF4-FFF2-40B4-BE49-F238E27FC236}">
                <a16:creationId xmlns:a16="http://schemas.microsoft.com/office/drawing/2014/main" id="{8220EAD2-4ED4-55C3-CA7C-0399D15914FA}"/>
              </a:ext>
            </a:extLst>
          </p:cNvPr>
          <p:cNvSpPr>
            <a:spLocks noGrp="1"/>
          </p:cNvSpPr>
          <p:nvPr>
            <p:ph idx="1"/>
          </p:nvPr>
        </p:nvSpPr>
        <p:spPr/>
        <p:txBody>
          <a:bodyPr/>
          <a:lstStyle/>
          <a:p>
            <a:r>
              <a:rPr lang="en-GB" dirty="0">
                <a:hlinkClick r:id="rId2"/>
              </a:rPr>
              <a:t>Recording Maths Lessons Using OneNote on the iPad</a:t>
            </a:r>
            <a:endParaRPr lang="en-GB" dirty="0"/>
          </a:p>
          <a:p>
            <a:endParaRPr lang="en-GB" dirty="0"/>
          </a:p>
          <a:p>
            <a:endParaRPr lang="en-GB" dirty="0"/>
          </a:p>
        </p:txBody>
      </p:sp>
    </p:spTree>
    <p:extLst>
      <p:ext uri="{BB962C8B-B14F-4D97-AF65-F5344CB8AC3E}">
        <p14:creationId xmlns:p14="http://schemas.microsoft.com/office/powerpoint/2010/main" val="4157166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1747E-D4EB-CF0C-FF45-8273ADADA3FC}"/>
              </a:ext>
            </a:extLst>
          </p:cNvPr>
          <p:cNvPicPr>
            <a:picLocks noChangeAspect="1"/>
          </p:cNvPicPr>
          <p:nvPr/>
        </p:nvPicPr>
        <p:blipFill>
          <a:blip r:embed="rId2"/>
          <a:stretch>
            <a:fillRect/>
          </a:stretch>
        </p:blipFill>
        <p:spPr>
          <a:xfrm>
            <a:off x="533401" y="362634"/>
            <a:ext cx="6126813" cy="2808123"/>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4D444B65-4B61-59D7-EB70-F24D94004EFF}"/>
              </a:ext>
            </a:extLst>
          </p:cNvPr>
          <p:cNvSpPr txBox="1"/>
          <p:nvPr/>
        </p:nvSpPr>
        <p:spPr>
          <a:xfrm>
            <a:off x="413659" y="3394856"/>
            <a:ext cx="6096000" cy="584775"/>
          </a:xfrm>
          <a:prstGeom prst="rect">
            <a:avLst/>
          </a:prstGeom>
          <a:noFill/>
        </p:spPr>
        <p:txBody>
          <a:bodyPr wrap="square">
            <a:spAutoFit/>
          </a:bodyPr>
          <a:lstStyle/>
          <a:p>
            <a:r>
              <a:rPr lang="en-GB" sz="3200" dirty="0" err="1">
                <a:latin typeface="Dreaming Outloud Pro" panose="03050502040302030504" pitchFamily="66" charset="0"/>
                <a:cs typeface="Dreaming Outloud Pro" panose="03050502040302030504" pitchFamily="66" charset="0"/>
                <a:hlinkClick r:id="rId3"/>
              </a:rPr>
              <a:t>DigiLearn</a:t>
            </a:r>
            <a:r>
              <a:rPr lang="en-GB" sz="3200" dirty="0">
                <a:latin typeface="Dreaming Outloud Pro" panose="03050502040302030504" pitchFamily="66" charset="0"/>
                <a:cs typeface="Dreaming Outloud Pro" panose="03050502040302030504" pitchFamily="66" charset="0"/>
                <a:hlinkClick r:id="rId3"/>
              </a:rPr>
              <a:t> PKC - YouTube</a:t>
            </a:r>
            <a:endParaRPr lang="en-GB" sz="3200" dirty="0">
              <a:latin typeface="Dreaming Outloud Pro" panose="03050502040302030504" pitchFamily="66" charset="0"/>
              <a:cs typeface="Dreaming Outloud Pro" panose="03050502040302030504" pitchFamily="66" charset="0"/>
            </a:endParaRPr>
          </a:p>
        </p:txBody>
      </p:sp>
      <p:sp>
        <p:nvSpPr>
          <p:cNvPr id="4" name="TextBox 3">
            <a:extLst>
              <a:ext uri="{FF2B5EF4-FFF2-40B4-BE49-F238E27FC236}">
                <a16:creationId xmlns:a16="http://schemas.microsoft.com/office/drawing/2014/main" id="{172FACE9-53EA-4B09-59B0-23DEAFB5E9AF}"/>
              </a:ext>
            </a:extLst>
          </p:cNvPr>
          <p:cNvSpPr txBox="1"/>
          <p:nvPr/>
        </p:nvSpPr>
        <p:spPr>
          <a:xfrm>
            <a:off x="6660214" y="5974098"/>
            <a:ext cx="6096000" cy="369332"/>
          </a:xfrm>
          <a:prstGeom prst="rect">
            <a:avLst/>
          </a:prstGeom>
          <a:noFill/>
        </p:spPr>
        <p:txBody>
          <a:bodyPr wrap="square">
            <a:spAutoFit/>
          </a:bodyPr>
          <a:lstStyle/>
          <a:p>
            <a:r>
              <a:rPr lang="en-GB" dirty="0">
                <a:latin typeface="Dreaming Outloud Pro" panose="03050502040302030504" pitchFamily="66" charset="0"/>
                <a:cs typeface="Dreaming Outloud Pro" panose="03050502040302030504" pitchFamily="66" charset="0"/>
                <a:hlinkClick r:id="rId4"/>
              </a:rPr>
              <a:t>Padlet</a:t>
            </a:r>
            <a:endParaRPr lang="en-GB" dirty="0">
              <a:latin typeface="Dreaming Outloud Pro" panose="03050502040302030504" pitchFamily="66" charset="0"/>
              <a:cs typeface="Dreaming Outloud Pro" panose="03050502040302030504" pitchFamily="66" charset="0"/>
            </a:endParaRPr>
          </a:p>
        </p:txBody>
      </p:sp>
      <p:pic>
        <p:nvPicPr>
          <p:cNvPr id="6" name="Picture 5">
            <a:extLst>
              <a:ext uri="{FF2B5EF4-FFF2-40B4-BE49-F238E27FC236}">
                <a16:creationId xmlns:a16="http://schemas.microsoft.com/office/drawing/2014/main" id="{8449A69E-DAAE-396B-1A19-DC77DA6F574D}"/>
              </a:ext>
            </a:extLst>
          </p:cNvPr>
          <p:cNvPicPr>
            <a:picLocks noChangeAspect="1"/>
          </p:cNvPicPr>
          <p:nvPr/>
        </p:nvPicPr>
        <p:blipFill>
          <a:blip r:embed="rId5"/>
          <a:stretch>
            <a:fillRect/>
          </a:stretch>
        </p:blipFill>
        <p:spPr>
          <a:xfrm>
            <a:off x="6660214" y="3429000"/>
            <a:ext cx="5142879" cy="2471521"/>
          </a:xfrm>
          <a:prstGeom prst="rect">
            <a:avLst/>
          </a:prstGeom>
          <a:ln w="9525">
            <a:solidFill>
              <a:schemeClr val="tx1"/>
            </a:solidFill>
          </a:ln>
        </p:spPr>
      </p:pic>
    </p:spTree>
    <p:extLst>
      <p:ext uri="{BB962C8B-B14F-4D97-AF65-F5344CB8AC3E}">
        <p14:creationId xmlns:p14="http://schemas.microsoft.com/office/powerpoint/2010/main" val="856822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45767-13FC-A740-D380-953CE2DA7654}"/>
              </a:ext>
            </a:extLst>
          </p:cNvPr>
          <p:cNvSpPr>
            <a:spLocks noGrp="1"/>
          </p:cNvSpPr>
          <p:nvPr>
            <p:ph type="title"/>
          </p:nvPr>
        </p:nvSpPr>
        <p:spPr/>
        <p:txBody>
          <a:bodyPr/>
          <a:lstStyle/>
          <a:p>
            <a:r>
              <a:rPr lang="en-GB" dirty="0"/>
              <a:t>What will we cover today</a:t>
            </a:r>
          </a:p>
        </p:txBody>
      </p:sp>
      <p:sp>
        <p:nvSpPr>
          <p:cNvPr id="3" name="Content Placeholder 2">
            <a:extLst>
              <a:ext uri="{FF2B5EF4-FFF2-40B4-BE49-F238E27FC236}">
                <a16:creationId xmlns:a16="http://schemas.microsoft.com/office/drawing/2014/main" id="{3DA6D80F-CB94-0069-B0B9-051248362C30}"/>
              </a:ext>
            </a:extLst>
          </p:cNvPr>
          <p:cNvSpPr>
            <a:spLocks noGrp="1"/>
          </p:cNvSpPr>
          <p:nvPr>
            <p:ph idx="1"/>
          </p:nvPr>
        </p:nvSpPr>
        <p:spPr/>
        <p:txBody>
          <a:bodyPr/>
          <a:lstStyle/>
          <a:p>
            <a:r>
              <a:rPr lang="en-GB" dirty="0"/>
              <a:t>Where to find digital support</a:t>
            </a:r>
          </a:p>
          <a:p>
            <a:r>
              <a:rPr lang="en-GB" dirty="0"/>
              <a:t>Primary Toolkit</a:t>
            </a:r>
          </a:p>
          <a:p>
            <a:r>
              <a:rPr lang="en-GB" dirty="0"/>
              <a:t>Moving from using digital as a substitution to redefining learning using technology (SAMR Model)</a:t>
            </a:r>
          </a:p>
          <a:p>
            <a:r>
              <a:rPr lang="en-GB" dirty="0"/>
              <a:t>Examples of tools you already have access to which can enhance maths and numeracy lessons </a:t>
            </a:r>
          </a:p>
          <a:p>
            <a:endParaRPr lang="en-GB" dirty="0"/>
          </a:p>
        </p:txBody>
      </p:sp>
      <p:pic>
        <p:nvPicPr>
          <p:cNvPr id="5" name="Picture 4">
            <a:extLst>
              <a:ext uri="{FF2B5EF4-FFF2-40B4-BE49-F238E27FC236}">
                <a16:creationId xmlns:a16="http://schemas.microsoft.com/office/drawing/2014/main" id="{582CCFBE-68C4-E637-E790-5688E7EBF040}"/>
              </a:ext>
            </a:extLst>
          </p:cNvPr>
          <p:cNvPicPr>
            <a:picLocks noChangeAspect="1"/>
          </p:cNvPicPr>
          <p:nvPr/>
        </p:nvPicPr>
        <p:blipFill>
          <a:blip r:embed="rId2"/>
          <a:stretch>
            <a:fillRect/>
          </a:stretch>
        </p:blipFill>
        <p:spPr>
          <a:xfrm>
            <a:off x="6720441" y="5724486"/>
            <a:ext cx="4934204" cy="768389"/>
          </a:xfrm>
          <a:prstGeom prst="rect">
            <a:avLst/>
          </a:prstGeom>
        </p:spPr>
      </p:pic>
    </p:spTree>
    <p:extLst>
      <p:ext uri="{BB962C8B-B14F-4D97-AF65-F5344CB8AC3E}">
        <p14:creationId xmlns:p14="http://schemas.microsoft.com/office/powerpoint/2010/main" val="260370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a technology&#10;&#10;AI-generated content may be incorrect.">
            <a:extLst>
              <a:ext uri="{FF2B5EF4-FFF2-40B4-BE49-F238E27FC236}">
                <a16:creationId xmlns:a16="http://schemas.microsoft.com/office/drawing/2014/main" id="{57D48255-925E-9DCA-21E4-7C03153D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272" y="0"/>
            <a:ext cx="9701455" cy="6858000"/>
          </a:xfrm>
          <a:prstGeom prst="rect">
            <a:avLst/>
          </a:prstGeom>
        </p:spPr>
      </p:pic>
    </p:spTree>
    <p:extLst>
      <p:ext uri="{BB962C8B-B14F-4D97-AF65-F5344CB8AC3E}">
        <p14:creationId xmlns:p14="http://schemas.microsoft.com/office/powerpoint/2010/main" val="2680353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57236-4AF7-D832-B09B-FA2E37FC75AF}"/>
              </a:ext>
            </a:extLst>
          </p:cNvPr>
          <p:cNvSpPr txBox="1"/>
          <p:nvPr/>
        </p:nvSpPr>
        <p:spPr>
          <a:xfrm>
            <a:off x="1618116" y="1712540"/>
            <a:ext cx="9217152" cy="3170099"/>
          </a:xfrm>
          <a:prstGeom prst="rect">
            <a:avLst/>
          </a:prstGeom>
          <a:noFill/>
        </p:spPr>
        <p:txBody>
          <a:bodyPr wrap="square" rtlCol="0">
            <a:spAutoFit/>
          </a:bodyPr>
          <a:lstStyle/>
          <a:p>
            <a:r>
              <a:rPr lang="en-GB" sz="4000" dirty="0">
                <a:latin typeface="Dreaming Outloud Pro" panose="03050502040302030504" pitchFamily="66" charset="0"/>
                <a:cs typeface="Dreaming Outloud Pro" panose="03050502040302030504" pitchFamily="66" charset="0"/>
              </a:rPr>
              <a:t>Chat to the person next to you and consider where you think you might be on this scale. </a:t>
            </a:r>
          </a:p>
          <a:p>
            <a:endParaRPr lang="en-GB" sz="4000" dirty="0">
              <a:latin typeface="Dreaming Outloud Pro" panose="03050502040302030504" pitchFamily="66" charset="0"/>
              <a:cs typeface="Dreaming Outloud Pro" panose="03050502040302030504" pitchFamily="66" charset="0"/>
            </a:endParaRPr>
          </a:p>
          <a:p>
            <a:r>
              <a:rPr lang="en-GB" sz="4000" dirty="0">
                <a:latin typeface="Dreaming Outloud Pro" panose="03050502040302030504" pitchFamily="66" charset="0"/>
                <a:cs typeface="Dreaming Outloud Pro" panose="03050502040302030504" pitchFamily="66" charset="0"/>
              </a:rPr>
              <a:t>What might be the reasons for this?</a:t>
            </a:r>
          </a:p>
        </p:txBody>
      </p:sp>
      <p:pic>
        <p:nvPicPr>
          <p:cNvPr id="6" name="Graphic 5" descr="Customer review outline">
            <a:extLst>
              <a:ext uri="{FF2B5EF4-FFF2-40B4-BE49-F238E27FC236}">
                <a16:creationId xmlns:a16="http://schemas.microsoft.com/office/drawing/2014/main" id="{E60F6DF7-EA0A-5B4C-FFAC-C9761BFD9E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9237" y="4996543"/>
            <a:ext cx="1632061" cy="1632061"/>
          </a:xfrm>
          <a:prstGeom prst="rect">
            <a:avLst/>
          </a:prstGeom>
        </p:spPr>
      </p:pic>
    </p:spTree>
    <p:extLst>
      <p:ext uri="{BB962C8B-B14F-4D97-AF65-F5344CB8AC3E}">
        <p14:creationId xmlns:p14="http://schemas.microsoft.com/office/powerpoint/2010/main" val="746974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FE4F99-63F9-4CA9-050E-40961C793102}"/>
              </a:ext>
            </a:extLst>
          </p:cNvPr>
          <p:cNvPicPr>
            <a:picLocks noChangeAspect="1"/>
          </p:cNvPicPr>
          <p:nvPr/>
        </p:nvPicPr>
        <p:blipFill>
          <a:blip r:embed="rId2"/>
          <a:stretch>
            <a:fillRect/>
          </a:stretch>
        </p:blipFill>
        <p:spPr>
          <a:xfrm>
            <a:off x="0" y="31022"/>
            <a:ext cx="12247651" cy="6826978"/>
          </a:xfrm>
          <a:prstGeom prst="rect">
            <a:avLst/>
          </a:prstGeom>
        </p:spPr>
      </p:pic>
    </p:spTree>
    <p:extLst>
      <p:ext uri="{BB962C8B-B14F-4D97-AF65-F5344CB8AC3E}">
        <p14:creationId xmlns:p14="http://schemas.microsoft.com/office/powerpoint/2010/main" val="50479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16068-EECF-F6D9-8998-08A4BE52C5B8}"/>
              </a:ext>
            </a:extLst>
          </p:cNvPr>
          <p:cNvSpPr>
            <a:spLocks noGrp="1"/>
          </p:cNvSpPr>
          <p:nvPr>
            <p:ph type="title"/>
          </p:nvPr>
        </p:nvSpPr>
        <p:spPr>
          <a:xfrm>
            <a:off x="6977743" y="500062"/>
            <a:ext cx="4789715" cy="1325563"/>
          </a:xfrm>
        </p:spPr>
        <p:txBody>
          <a:bodyPr>
            <a:normAutofit/>
          </a:bodyPr>
          <a:lstStyle/>
          <a:p>
            <a:r>
              <a:rPr lang="en-GB" sz="3600" dirty="0" err="1">
                <a:latin typeface="Dreaming Outloud Pro" panose="03050502040302030504" pitchFamily="66" charset="0"/>
                <a:cs typeface="Dreaming Outloud Pro" panose="03050502040302030504" pitchFamily="66" charset="0"/>
              </a:rPr>
              <a:t>ActivInspire</a:t>
            </a:r>
            <a:r>
              <a:rPr lang="en-GB" sz="3600" dirty="0">
                <a:latin typeface="Dreaming Outloud Pro" panose="03050502040302030504" pitchFamily="66" charset="0"/>
                <a:cs typeface="Dreaming Outloud Pro" panose="03050502040302030504" pitchFamily="66" charset="0"/>
              </a:rPr>
              <a:t> Tools</a:t>
            </a:r>
          </a:p>
        </p:txBody>
      </p:sp>
      <p:sp>
        <p:nvSpPr>
          <p:cNvPr id="3" name="Content Placeholder 2">
            <a:extLst>
              <a:ext uri="{FF2B5EF4-FFF2-40B4-BE49-F238E27FC236}">
                <a16:creationId xmlns:a16="http://schemas.microsoft.com/office/drawing/2014/main" id="{75AB09F7-B25C-CFDF-A3F0-6099CF817892}"/>
              </a:ext>
            </a:extLst>
          </p:cNvPr>
          <p:cNvSpPr>
            <a:spLocks noGrp="1"/>
          </p:cNvSpPr>
          <p:nvPr>
            <p:ph idx="1"/>
          </p:nvPr>
        </p:nvSpPr>
        <p:spPr/>
        <p:txBody>
          <a:bodyPr>
            <a:normAutofit fontScale="92500" lnSpcReduction="20000"/>
          </a:bodyPr>
          <a:lstStyle/>
          <a:p>
            <a:pPr marL="0" indent="0">
              <a:lnSpc>
                <a:spcPct val="120000"/>
              </a:lnSpc>
              <a:buNone/>
            </a:pPr>
            <a:r>
              <a:rPr lang="en-GB" sz="1400" dirty="0">
                <a:latin typeface="Dreaming Outloud Pro" panose="03050502040302030504" pitchFamily="66" charset="0"/>
                <a:cs typeface="Dreaming Outloud Pro" panose="03050502040302030504" pitchFamily="66" charset="0"/>
                <a:hlinkClick r:id="rId2"/>
              </a:rPr>
              <a:t>Using </a:t>
            </a:r>
            <a:r>
              <a:rPr lang="en-GB" sz="1400" dirty="0" err="1">
                <a:latin typeface="Dreaming Outloud Pro" panose="03050502040302030504" pitchFamily="66" charset="0"/>
                <a:cs typeface="Dreaming Outloud Pro" panose="03050502040302030504" pitchFamily="66" charset="0"/>
                <a:hlinkClick r:id="rId2"/>
              </a:rPr>
              <a:t>ActivInspire</a:t>
            </a:r>
            <a:r>
              <a:rPr lang="en-GB" sz="1400" dirty="0">
                <a:latin typeface="Dreaming Outloud Pro" panose="03050502040302030504" pitchFamily="66" charset="0"/>
                <a:cs typeface="Dreaming Outloud Pro" panose="03050502040302030504" pitchFamily="66" charset="0"/>
                <a:hlinkClick r:id="rId2"/>
              </a:rPr>
              <a:t> in the Mathematics Classroom - Learn Promethean</a:t>
            </a:r>
            <a:endParaRPr lang="en-GB" sz="1400" dirty="0">
              <a:latin typeface="Dreaming Outloud Pro" panose="03050502040302030504" pitchFamily="66" charset="0"/>
              <a:cs typeface="Dreaming Outloud Pro" panose="03050502040302030504" pitchFamily="66" charset="0"/>
            </a:endParaRPr>
          </a:p>
          <a:p>
            <a:pPr>
              <a:lnSpc>
                <a:spcPct val="120000"/>
              </a:lnSpc>
            </a:pPr>
            <a:endParaRPr lang="en-GB" sz="1400" dirty="0">
              <a:latin typeface="Dreaming Outloud Pro" panose="03050502040302030504" pitchFamily="66" charset="0"/>
              <a:cs typeface="Dreaming Outloud Pro" panose="03050502040302030504" pitchFamily="66" charset="0"/>
            </a:endParaRPr>
          </a:p>
          <a:p>
            <a:pPr algn="l">
              <a:lnSpc>
                <a:spcPct val="120000"/>
              </a:lnSpc>
              <a:buNone/>
            </a:pPr>
            <a:r>
              <a:rPr lang="en-GB" sz="1400" b="1" i="0" u="sng" dirty="0">
                <a:solidFill>
                  <a:srgbClr val="5A5A5A"/>
                </a:solidFill>
                <a:effectLst/>
                <a:latin typeface="Dreaming Outloud Pro" panose="03050502040302030504" pitchFamily="66" charset="0"/>
                <a:cs typeface="Dreaming Outloud Pro" panose="03050502040302030504" pitchFamily="66" charset="0"/>
              </a:rPr>
              <a:t>MATHEMATICS RESOURCE CONTENT IN ACTIVINSPIRE</a:t>
            </a:r>
            <a:endParaRPr lang="en-GB" sz="1400" b="0" i="0" u="sng" dirty="0">
              <a:solidFill>
                <a:srgbClr val="5A5A5A"/>
              </a:solidFill>
              <a:effectLst/>
              <a:latin typeface="Dreaming Outloud Pro" panose="03050502040302030504" pitchFamily="66" charset="0"/>
              <a:cs typeface="Dreaming Outloud Pro" panose="03050502040302030504" pitchFamily="66" charset="0"/>
            </a:endParaRPr>
          </a:p>
          <a:p>
            <a:pPr algn="l">
              <a:lnSpc>
                <a:spcPct val="120000"/>
              </a:lnSpc>
              <a:buNone/>
            </a:pPr>
            <a:r>
              <a:rPr lang="en-GB" sz="1400" b="0" i="0" dirty="0">
                <a:solidFill>
                  <a:srgbClr val="5A5A5A"/>
                </a:solidFill>
                <a:effectLst/>
                <a:latin typeface="Dreaming Outloud Pro" panose="03050502040302030504" pitchFamily="66" charset="0"/>
                <a:cs typeface="Dreaming Outloud Pro" panose="03050502040302030504" pitchFamily="66" charset="0"/>
              </a:rPr>
              <a:t>The </a:t>
            </a:r>
            <a:r>
              <a:rPr lang="en-GB" sz="1400" b="0" i="0" dirty="0" err="1">
                <a:solidFill>
                  <a:srgbClr val="5A5A5A"/>
                </a:solidFill>
                <a:effectLst/>
                <a:latin typeface="Dreaming Outloud Pro" panose="03050502040302030504" pitchFamily="66" charset="0"/>
                <a:cs typeface="Dreaming Outloud Pro" panose="03050502040302030504" pitchFamily="66" charset="0"/>
              </a:rPr>
              <a:t>ActivInspire</a:t>
            </a:r>
            <a:r>
              <a:rPr lang="en-GB" sz="1400" b="0" i="0" dirty="0">
                <a:solidFill>
                  <a:srgbClr val="5A5A5A"/>
                </a:solidFill>
                <a:effectLst/>
                <a:latin typeface="Dreaming Outloud Pro" panose="03050502040302030504" pitchFamily="66" charset="0"/>
                <a:cs typeface="Dreaming Outloud Pro" panose="03050502040302030504" pitchFamily="66" charset="0"/>
              </a:rPr>
              <a:t> Main Resource Pack has a large number of resources that are relevant for creating lesson content for the mathematics classroom. </a:t>
            </a:r>
          </a:p>
          <a:p>
            <a:pPr algn="l">
              <a:lnSpc>
                <a:spcPct val="120000"/>
              </a:lnSpc>
              <a:buNone/>
            </a:pPr>
            <a:endParaRPr lang="en-GB" sz="1400" b="0" i="0" dirty="0">
              <a:solidFill>
                <a:srgbClr val="5A5A5A"/>
              </a:solidFill>
              <a:effectLst/>
              <a:latin typeface="Dreaming Outloud Pro" panose="03050502040302030504" pitchFamily="66" charset="0"/>
              <a:cs typeface="Dreaming Outloud Pro" panose="03050502040302030504" pitchFamily="66" charset="0"/>
            </a:endParaRPr>
          </a:p>
          <a:p>
            <a:pPr algn="l">
              <a:lnSpc>
                <a:spcPct val="120000"/>
              </a:lnSpc>
              <a:buNone/>
            </a:pPr>
            <a:r>
              <a:rPr lang="en-GB" sz="1400" b="0" i="0" dirty="0">
                <a:solidFill>
                  <a:srgbClr val="5A5A5A"/>
                </a:solidFill>
                <a:effectLst/>
                <a:latin typeface="Dreaming Outloud Pro" panose="03050502040302030504" pitchFamily="66" charset="0"/>
                <a:cs typeface="Dreaming Outloud Pro" panose="03050502040302030504" pitchFamily="66" charset="0"/>
              </a:rPr>
              <a:t>Under</a:t>
            </a:r>
            <a:r>
              <a:rPr lang="en-GB" sz="1400" b="1" i="0" dirty="0">
                <a:solidFill>
                  <a:srgbClr val="5A5A5A"/>
                </a:solidFill>
                <a:effectLst/>
                <a:latin typeface="Dreaming Outloud Pro" panose="03050502040302030504" pitchFamily="66" charset="0"/>
                <a:cs typeface="Dreaming Outloud Pro" panose="03050502040302030504" pitchFamily="66" charset="0"/>
              </a:rPr>
              <a:t> Shared Resources</a:t>
            </a:r>
            <a:r>
              <a:rPr lang="en-GB" sz="1400" b="0" i="0" dirty="0">
                <a:solidFill>
                  <a:srgbClr val="5A5A5A"/>
                </a:solidFill>
                <a:effectLst/>
                <a:latin typeface="Dreaming Outloud Pro" panose="03050502040302030504" pitchFamily="66" charset="0"/>
                <a:cs typeface="Dreaming Outloud Pro" panose="03050502040302030504" pitchFamily="66" charset="0"/>
              </a:rPr>
              <a:t> – </a:t>
            </a:r>
            <a:r>
              <a:rPr lang="en-GB" sz="1400" b="1" i="0" dirty="0">
                <a:solidFill>
                  <a:srgbClr val="5A5A5A"/>
                </a:solidFill>
                <a:effectLst/>
                <a:latin typeface="Dreaming Outloud Pro" panose="03050502040302030504" pitchFamily="66" charset="0"/>
                <a:cs typeface="Dreaming Outloud Pro" panose="03050502040302030504" pitchFamily="66" charset="0"/>
              </a:rPr>
              <a:t>Activities and Templates</a:t>
            </a:r>
            <a:r>
              <a:rPr lang="en-GB" sz="1400" b="0" i="0" dirty="0">
                <a:solidFill>
                  <a:srgbClr val="5A5A5A"/>
                </a:solidFill>
                <a:effectLst/>
                <a:latin typeface="Dreaming Outloud Pro" panose="03050502040302030504" pitchFamily="66" charset="0"/>
                <a:cs typeface="Dreaming Outloud Pro" panose="03050502040302030504" pitchFamily="66" charset="0"/>
              </a:rPr>
              <a:t> – </a:t>
            </a:r>
            <a:r>
              <a:rPr lang="en-GB" sz="1400" b="1" i="0" dirty="0">
                <a:solidFill>
                  <a:srgbClr val="5A5A5A"/>
                </a:solidFill>
                <a:effectLst/>
                <a:latin typeface="Dreaming Outloud Pro" panose="03050502040302030504" pitchFamily="66" charset="0"/>
                <a:cs typeface="Dreaming Outloud Pro" panose="03050502040302030504" pitchFamily="66" charset="0"/>
              </a:rPr>
              <a:t>Activities</a:t>
            </a:r>
            <a:r>
              <a:rPr lang="en-GB" sz="1400" b="0" i="0" dirty="0">
                <a:solidFill>
                  <a:srgbClr val="5A5A5A"/>
                </a:solidFill>
                <a:effectLst/>
                <a:latin typeface="Dreaming Outloud Pro" panose="03050502040302030504" pitchFamily="66" charset="0"/>
                <a:cs typeface="Dreaming Outloud Pro" panose="03050502040302030504" pitchFamily="66" charset="0"/>
              </a:rPr>
              <a:t> you can find pages related to:</a:t>
            </a:r>
          </a:p>
          <a:p>
            <a:pPr algn="l">
              <a:lnSpc>
                <a:spcPct val="120000"/>
              </a:lnSpc>
              <a:buFont typeface="Arial" panose="020B0604020202020204" pitchFamily="34" charset="0"/>
              <a:buChar char="•"/>
            </a:pPr>
            <a:r>
              <a:rPr lang="en-GB" sz="1400" b="0" i="0" dirty="0">
                <a:solidFill>
                  <a:srgbClr val="5A5A5A"/>
                </a:solidFill>
                <a:effectLst/>
                <a:latin typeface="Dreaming Outloud Pro" panose="03050502040302030504" pitchFamily="66" charset="0"/>
                <a:cs typeface="Dreaming Outloud Pro" panose="03050502040302030504" pitchFamily="66" charset="0"/>
              </a:rPr>
              <a:t>using an abacus</a:t>
            </a:r>
          </a:p>
          <a:p>
            <a:pPr algn="l">
              <a:lnSpc>
                <a:spcPct val="120000"/>
              </a:lnSpc>
              <a:buFont typeface="Arial" panose="020B0604020202020204" pitchFamily="34" charset="0"/>
              <a:buChar char="•"/>
            </a:pPr>
            <a:r>
              <a:rPr lang="en-GB" sz="1400" b="0" i="0" dirty="0">
                <a:solidFill>
                  <a:srgbClr val="5A5A5A"/>
                </a:solidFill>
                <a:effectLst/>
                <a:latin typeface="Dreaming Outloud Pro" panose="03050502040302030504" pitchFamily="66" charset="0"/>
                <a:cs typeface="Dreaming Outloud Pro" panose="03050502040302030504" pitchFamily="66" charset="0"/>
              </a:rPr>
              <a:t>fraction and decimal equivalence</a:t>
            </a:r>
          </a:p>
          <a:p>
            <a:pPr algn="l">
              <a:lnSpc>
                <a:spcPct val="120000"/>
              </a:lnSpc>
              <a:buFont typeface="Arial" panose="020B0604020202020204" pitchFamily="34" charset="0"/>
              <a:buChar char="•"/>
            </a:pPr>
            <a:r>
              <a:rPr lang="en-GB" sz="1400" b="0" i="0" dirty="0">
                <a:solidFill>
                  <a:srgbClr val="5A5A5A"/>
                </a:solidFill>
                <a:effectLst/>
                <a:latin typeface="Dreaming Outloud Pro" panose="03050502040302030504" pitchFamily="66" charset="0"/>
                <a:cs typeface="Dreaming Outloud Pro" panose="03050502040302030504" pitchFamily="66" charset="0"/>
              </a:rPr>
              <a:t>counting</a:t>
            </a:r>
          </a:p>
          <a:p>
            <a:pPr algn="l">
              <a:lnSpc>
                <a:spcPct val="120000"/>
              </a:lnSpc>
              <a:buFont typeface="Arial" panose="020B0604020202020204" pitchFamily="34" charset="0"/>
              <a:buChar char="•"/>
            </a:pPr>
            <a:r>
              <a:rPr lang="en-GB" sz="1400" b="0" i="0" dirty="0">
                <a:solidFill>
                  <a:srgbClr val="5A5A5A"/>
                </a:solidFill>
                <a:effectLst/>
                <a:latin typeface="Dreaming Outloud Pro" panose="03050502040302030504" pitchFamily="66" charset="0"/>
                <a:cs typeface="Dreaming Outloud Pro" panose="03050502040302030504" pitchFamily="66" charset="0"/>
              </a:rPr>
              <a:t>coordinates</a:t>
            </a:r>
          </a:p>
          <a:p>
            <a:pPr algn="l">
              <a:lnSpc>
                <a:spcPct val="120000"/>
              </a:lnSpc>
              <a:buFont typeface="Arial" panose="020B0604020202020204" pitchFamily="34" charset="0"/>
              <a:buChar char="•"/>
            </a:pPr>
            <a:r>
              <a:rPr lang="en-GB" sz="1400" b="0" i="0" dirty="0">
                <a:solidFill>
                  <a:srgbClr val="5A5A5A"/>
                </a:solidFill>
                <a:effectLst/>
                <a:latin typeface="Dreaming Outloud Pro" panose="03050502040302030504" pitchFamily="66" charset="0"/>
                <a:cs typeface="Dreaming Outloud Pro" panose="03050502040302030504" pitchFamily="66" charset="0"/>
              </a:rPr>
              <a:t>fraction wall</a:t>
            </a:r>
          </a:p>
          <a:p>
            <a:pPr>
              <a:lnSpc>
                <a:spcPct val="120000"/>
              </a:lnSpc>
            </a:pPr>
            <a:endParaRPr lang="en-GB" sz="800" dirty="0"/>
          </a:p>
          <a:p>
            <a:pPr marL="0" indent="0">
              <a:lnSpc>
                <a:spcPct val="120000"/>
              </a:lnSpc>
              <a:buNone/>
            </a:pPr>
            <a:r>
              <a:rPr lang="en-GB" sz="1900" b="0" i="0" dirty="0">
                <a:solidFill>
                  <a:srgbClr val="5A5A5A"/>
                </a:solidFill>
                <a:effectLst/>
                <a:latin typeface="Dreaming Outloud Pro" panose="03050502040302030504" pitchFamily="66" charset="0"/>
                <a:cs typeface="Dreaming Outloud Pro" panose="03050502040302030504" pitchFamily="66" charset="0"/>
              </a:rPr>
              <a:t>Download here if not already installed - </a:t>
            </a:r>
            <a:r>
              <a:rPr lang="en-GB" sz="1900" dirty="0" err="1">
                <a:latin typeface="Dreaming Outloud Pro" panose="03050502040302030504" pitchFamily="66" charset="0"/>
                <a:cs typeface="Dreaming Outloud Pro" panose="03050502040302030504" pitchFamily="66" charset="0"/>
              </a:rPr>
              <a:t>ActivInspire</a:t>
            </a:r>
            <a:r>
              <a:rPr lang="en-GB" sz="1900" dirty="0">
                <a:latin typeface="Dreaming Outloud Pro" panose="03050502040302030504" pitchFamily="66" charset="0"/>
                <a:cs typeface="Dreaming Outloud Pro" panose="03050502040302030504" pitchFamily="66" charset="0"/>
              </a:rPr>
              <a:t> Resource Pack</a:t>
            </a:r>
          </a:p>
        </p:txBody>
      </p:sp>
      <p:pic>
        <p:nvPicPr>
          <p:cNvPr id="1030" name="Picture 6" descr="Promethean QuickStart Guide - Encore">
            <a:extLst>
              <a:ext uri="{FF2B5EF4-FFF2-40B4-BE49-F238E27FC236}">
                <a16:creationId xmlns:a16="http://schemas.microsoft.com/office/drawing/2014/main" id="{0D6FED26-6C67-5122-4190-1964BE6A6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28" y="203596"/>
            <a:ext cx="6096002" cy="129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83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EDMS Document" ma:contentTypeID="0x0101006303DCE5F3884555ABDE6450E03068EE0099DEFBF7448E2A4A87393F2AAC12AE9A" ma:contentTypeVersion="21" ma:contentTypeDescription="Core EDMS document content type" ma:contentTypeScope="" ma:versionID="2e2d6f6c4e02004824aa95841cd9f704">
  <xsd:schema xmlns:xsd="http://www.w3.org/2001/XMLSchema" xmlns:xs="http://www.w3.org/2001/XMLSchema" xmlns:p="http://schemas.microsoft.com/office/2006/metadata/properties" xmlns:ns2="bf2219ac-5fa9-4311-aabc-abd2c4464b85" xmlns:ns3="b042c712-ef14-41e5-b106-3f4f3f248194" targetNamespace="http://schemas.microsoft.com/office/2006/metadata/properties" ma:root="true" ma:fieldsID="3e850de9a0d9ce4e0f5ce792021d0a9e" ns2:_="" ns3:_="">
    <xsd:import namespace="bf2219ac-5fa9-4311-aabc-abd2c4464b85"/>
    <xsd:import namespace="b042c712-ef14-41e5-b106-3f4f3f248194"/>
    <xsd:element name="properties">
      <xsd:complexType>
        <xsd:sequence>
          <xsd:element name="documentManagement">
            <xsd:complexType>
              <xsd:all>
                <xsd:element ref="ns2:FileplanmarkerTaxHTField" minOccurs="0"/>
                <xsd:element ref="ns2:TaxCatchAll" minOccurs="0"/>
                <xsd:element ref="ns2:TaxCatchAllLabel" minOccurs="0"/>
                <xsd:element ref="ns2:Edmsdisposition" minOccurs="0"/>
                <xsd:element ref="ns2:Edmsdateclosed"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LengthInSeconds" minOccurs="0"/>
                <xsd:element ref="ns3:MediaServiceSearchPropertie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2219ac-5fa9-4311-aabc-abd2c4464b85" elementFormDefault="qualified">
    <xsd:import namespace="http://schemas.microsoft.com/office/2006/documentManagement/types"/>
    <xsd:import namespace="http://schemas.microsoft.com/office/infopath/2007/PartnerControls"/>
    <xsd:element name="FileplanmarkerTaxHTField" ma:index="8" nillable="true" ma:taxonomy="true" ma:internalName="FileplanmarkerTaxHTField" ma:taxonomyFieldName="Fileplanmarker" ma:displayName="Fileplan Marker" ma:readOnly="false" ma:default="" ma:fieldId="{8f3fe8ea-359e-4086-b18c-02f8ee4b76e8}" ma:sspId="13e93c12-6cf0-45db-a146-10f817293c1b" ma:termSetId="d34034d2-f642-4875-aa17-3b0a742a9d60" ma:anchorId="ad85a3eb-30a6-48d8-b0ea-1d32903598f7" ma:open="false" ma:isKeyword="false">
      <xsd:complexType>
        <xsd:sequence>
          <xsd:element ref="pc:Terms" minOccurs="0" maxOccurs="1"/>
        </xsd:sequence>
      </xsd:complexType>
    </xsd:element>
    <xsd:element name="TaxCatchAll" ma:index="9" nillable="true" ma:displayName="Taxonomy Catch All Column" ma:hidden="true" ma:list="{0883c007-cc9c-48e3-8675-9e923f5be104}" ma:internalName="TaxCatchAll" ma:showField="CatchAllData" ma:web="bf2219ac-5fa9-4311-aabc-abd2c4464b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0883c007-cc9c-48e3-8675-9e923f5be104}" ma:internalName="TaxCatchAllLabel" ma:readOnly="true" ma:showField="CatchAllDataLabel" ma:web="bf2219ac-5fa9-4311-aabc-abd2c4464b85">
      <xsd:complexType>
        <xsd:complexContent>
          <xsd:extension base="dms:MultiChoiceLookup">
            <xsd:sequence>
              <xsd:element name="Value" type="dms:Lookup" maxOccurs="unbounded" minOccurs="0" nillable="true"/>
            </xsd:sequence>
          </xsd:extension>
        </xsd:complexContent>
      </xsd:complexType>
    </xsd:element>
    <xsd:element name="Edmsdisposition" ma:index="12" nillable="true" ma:displayName="EDMS Disposition" ma:default="" ma:description="Indicates the items EDMS status" ma:format="Dropdown" ma:internalName="Edmsdisposition">
      <xsd:simpleType>
        <xsd:restriction base="dms:Choice">
          <xsd:enumeration value="Closed"/>
          <xsd:enumeration value="Open"/>
          <xsd:enumeration value="n/a"/>
        </xsd:restriction>
      </xsd:simpleType>
    </xsd:element>
    <xsd:element name="Edmsdateclosed" ma:index="13" nillable="true" ma:displayName="EDMS Date Closed" ma:format="DateOnly" ma:internalName="Edmsdateclosed">
      <xsd:simpleType>
        <xsd:restriction base="dms:DateTime"/>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42c712-ef14-41e5-b106-3f4f3f248194"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3e93c12-6cf0-45db-a146-10f817293c1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DateTaken" ma:index="25" nillable="true" ma:displayName="MediaServiceDateTaken" ma:hidden="true" ma:indexed="true" ma:internalName="MediaServiceDateTake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Location" ma:index="29" nillable="true" ma:displayName="Location" ma:indexed="true" ma:internalName="MediaServiceLocation" ma:readOnly="true">
      <xsd:simpleType>
        <xsd:restriction base="dms:Text"/>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42c712-ef14-41e5-b106-3f4f3f248194">
      <Terms xmlns="http://schemas.microsoft.com/office/infopath/2007/PartnerControls"/>
    </lcf76f155ced4ddcb4097134ff3c332f>
    <TaxCatchAll xmlns="bf2219ac-5fa9-4311-aabc-abd2c4464b85">
      <Value>12</Value>
    </TaxCatchAll>
    <FileplanmarkerTaxHTField xmlns="bf2219ac-5fa9-4311-aabc-abd2c4464b85">
      <Terms xmlns="http://schemas.microsoft.com/office/infopath/2007/PartnerControls">
        <TermInfo xmlns="http://schemas.microsoft.com/office/infopath/2007/PartnerControls">
          <TermName xmlns="http://schemas.microsoft.com/office/infopath/2007/PartnerControls">Yearly</TermName>
          <TermId xmlns="http://schemas.microsoft.com/office/infopath/2007/PartnerControls">07f8af6f-c7ad-4d00-8ac8-ee8bd58063ba</TermId>
        </TermInfo>
      </Terms>
    </FileplanmarkerTaxHTField>
    <Edmsdisposition xmlns="bf2219ac-5fa9-4311-aabc-abd2c4464b85">Open</Edmsdisposition>
    <Edmsdateclosed xmlns="bf2219ac-5fa9-4311-aabc-abd2c4464b85" xsi:nil="true"/>
  </documentManagement>
</p:properties>
</file>

<file path=customXml/itemProps1.xml><?xml version="1.0" encoding="utf-8"?>
<ds:datastoreItem xmlns:ds="http://schemas.openxmlformats.org/officeDocument/2006/customXml" ds:itemID="{1726C8CA-3792-4940-8918-BA1D868E41D7}">
  <ds:schemaRefs>
    <ds:schemaRef ds:uri="http://schemas.microsoft.com/sharepoint/v3/contenttype/forms"/>
  </ds:schemaRefs>
</ds:datastoreItem>
</file>

<file path=customXml/itemProps2.xml><?xml version="1.0" encoding="utf-8"?>
<ds:datastoreItem xmlns:ds="http://schemas.openxmlformats.org/officeDocument/2006/customXml" ds:itemID="{6B26AB93-5081-4A01-91F1-6D36E61EAC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2219ac-5fa9-4311-aabc-abd2c4464b85"/>
    <ds:schemaRef ds:uri="b042c712-ef14-41e5-b106-3f4f3f248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2524B6-289F-48B3-BFFF-9C7542BB748C}">
  <ds:schemaRefs>
    <ds:schemaRef ds:uri="http://www.w3.org/XML/1998/namespace"/>
    <ds:schemaRef ds:uri="http://schemas.microsoft.com/office/2006/documentManagement/types"/>
    <ds:schemaRef ds:uri="http://purl.org/dc/terms/"/>
    <ds:schemaRef ds:uri="http://schemas.microsoft.com/office/2006/metadata/properties"/>
    <ds:schemaRef ds:uri="http://schemas.openxmlformats.org/package/2006/metadata/core-properties"/>
    <ds:schemaRef ds:uri="bf2219ac-5fa9-4311-aabc-abd2c4464b85"/>
    <ds:schemaRef ds:uri="http://purl.org/dc/dcmitype/"/>
    <ds:schemaRef ds:uri="http://purl.org/dc/elements/1.1/"/>
    <ds:schemaRef ds:uri="http://schemas.microsoft.com/office/infopath/2007/PartnerControls"/>
    <ds:schemaRef ds:uri="b042c712-ef14-41e5-b106-3f4f3f248194"/>
  </ds:schemaRefs>
</ds:datastoreItem>
</file>

<file path=docMetadata/LabelInfo.xml><?xml version="1.0" encoding="utf-8"?>
<clbl:labelList xmlns:clbl="http://schemas.microsoft.com/office/2020/mipLabelMetadata">
  <clbl:label id="{776adce9-5d26-4749-a202-f09fefe10590}" enabled="0" method="" siteId="{776adce9-5d26-4749-a202-f09fefe10590}" removed="1"/>
</clbl:labelList>
</file>

<file path=docProps/app.xml><?xml version="1.0" encoding="utf-8"?>
<Properties xmlns="http://schemas.openxmlformats.org/officeDocument/2006/extended-properties" xmlns:vt="http://schemas.openxmlformats.org/officeDocument/2006/docPropsVTypes">
  <TotalTime>8610</TotalTime>
  <Words>1805</Words>
  <Application>Microsoft Office PowerPoint</Application>
  <PresentationFormat>Widescreen</PresentationFormat>
  <Paragraphs>195</Paragraphs>
  <Slides>38</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-apple-system</vt:lpstr>
      <vt:lpstr>Aptos</vt:lpstr>
      <vt:lpstr>Arial</vt:lpstr>
      <vt:lpstr>Dreaming Outloud Pro</vt:lpstr>
      <vt:lpstr>Helvetica Now</vt:lpstr>
      <vt:lpstr>Jumble</vt:lpstr>
      <vt:lpstr>Segoe UI</vt:lpstr>
      <vt:lpstr>SF Pro Display</vt:lpstr>
      <vt:lpstr>Source Sans Pro</vt:lpstr>
      <vt:lpstr>ui-sans-serif</vt:lpstr>
      <vt:lpstr>Office Theme</vt:lpstr>
      <vt:lpstr>Developing a Digital Toolkit for Numeracy and Mathematics</vt:lpstr>
      <vt:lpstr>Who am I?</vt:lpstr>
      <vt:lpstr>PowerPoint Presentation</vt:lpstr>
      <vt:lpstr>PowerPoint Presentation</vt:lpstr>
      <vt:lpstr>What will we cover today</vt:lpstr>
      <vt:lpstr>PowerPoint Presentation</vt:lpstr>
      <vt:lpstr>PowerPoint Presentation</vt:lpstr>
      <vt:lpstr>PowerPoint Presentation</vt:lpstr>
      <vt:lpstr>ActivInspire Tools</vt:lpstr>
      <vt:lpstr>PowerPoint Presentation</vt:lpstr>
      <vt:lpstr>Apple Resources</vt:lpstr>
      <vt:lpstr>PowerPoint Presentation</vt:lpstr>
      <vt:lpstr>Mark Up</vt:lpstr>
      <vt:lpstr>Create charts and infographics in Keynote</vt:lpstr>
      <vt:lpstr>PowerPoint Presentation</vt:lpstr>
      <vt:lpstr>Infographics with shapes</vt:lpstr>
      <vt:lpstr>PowerPoint Presentation</vt:lpstr>
      <vt:lpstr>Create an interactive infographic animation</vt:lpstr>
      <vt:lpstr>To add to the challenge </vt:lpstr>
      <vt:lpstr>How to export</vt:lpstr>
      <vt:lpstr>Sketch &amp; Solve with Math Notes </vt:lpstr>
      <vt:lpstr>PowerPoint Presentation</vt:lpstr>
      <vt:lpstr>Data Gathering &amp; Handling</vt:lpstr>
      <vt:lpstr>Measure App</vt:lpstr>
      <vt:lpstr>PowerPoint Presentation</vt:lpstr>
      <vt:lpstr>Micro:bit</vt:lpstr>
      <vt:lpstr>Maths Progress from Microsoft</vt:lpstr>
      <vt:lpstr>PowerPoint Presentation</vt:lpstr>
      <vt:lpstr>PowerPoint Presentation</vt:lpstr>
      <vt:lpstr>Computational Thinking</vt:lpstr>
      <vt:lpstr>Barefoot</vt:lpstr>
      <vt:lpstr>Scratch</vt:lpstr>
      <vt:lpstr>Sphero Indi  </vt:lpstr>
      <vt:lpstr>Sphero Bolt</vt:lpstr>
      <vt:lpstr>PowerPoint Presentation</vt:lpstr>
      <vt:lpstr>Tasks</vt:lpstr>
      <vt:lpstr>Example:</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 Brough</dc:creator>
  <cp:lastModifiedBy>Meg Brough</cp:lastModifiedBy>
  <cp:revision>3</cp:revision>
  <dcterms:created xsi:type="dcterms:W3CDTF">2025-04-15T09:15:21Z</dcterms:created>
  <dcterms:modified xsi:type="dcterms:W3CDTF">2025-04-22T19:39:01Z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0x0101006303DCE5F3884555ABDE6450E03068EE0099DEFBF7448E2A4A87393F2AAC12AE9A</vt:lpwstr>
  </property>
  <property fmtid="{D5CDD505-2E9C-101B-9397-08002B2CF9AE}" pid="3" name="MediaServiceImageTags">
    <vt:lpwstr/>
  </property>
  <property fmtid="{D5CDD505-2E9C-101B-9397-08002B2CF9AE}" pid="4" name="Fileplanmarker">
    <vt:lpwstr>12;#Yearly|07f8af6f-c7ad-4d00-8ac8-ee8bd58063ba</vt:lpwstr>
  </property>
</Properties>
</file>