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04" r:id="rId3"/>
    <p:sldId id="285" r:id="rId4"/>
    <p:sldId id="323" r:id="rId5"/>
    <p:sldId id="316" r:id="rId6"/>
    <p:sldId id="317" r:id="rId7"/>
    <p:sldId id="303" r:id="rId8"/>
    <p:sldId id="318" r:id="rId9"/>
    <p:sldId id="305" r:id="rId10"/>
    <p:sldId id="325" r:id="rId11"/>
    <p:sldId id="326" r:id="rId12"/>
    <p:sldId id="321" r:id="rId13"/>
    <p:sldId id="329" r:id="rId14"/>
    <p:sldId id="322" r:id="rId15"/>
    <p:sldId id="319" r:id="rId16"/>
    <p:sldId id="324" r:id="rId17"/>
    <p:sldId id="328"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06FA"/>
    <a:srgbClr val="ED7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F61EA-6CAE-25F7-29A6-6174261DE818}" v="4" dt="2026-05-28T15:01:12.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77523" autoAdjust="0"/>
  </p:normalViewPr>
  <p:slideViewPr>
    <p:cSldViewPr snapToGrid="0">
      <p:cViewPr varScale="1">
        <p:scale>
          <a:sx n="61" d="100"/>
          <a:sy n="61" d="100"/>
        </p:scale>
        <p:origin x="6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392D1-AE37-4655-B1F0-47B96C8030CB}" type="datetimeFigureOut">
              <a:rPr lang="en-GB" smtClean="0"/>
              <a:t>28/05/2026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EB333-11C5-4E24-B40C-93B89CD0E6BD}" type="slidenum">
              <a:rPr lang="en-GB" smtClean="0"/>
              <a:t>‹#›</a:t>
            </a:fld>
            <a:endParaRPr lang="en-GB"/>
          </a:p>
        </p:txBody>
      </p:sp>
    </p:spTree>
    <p:extLst>
      <p:ext uri="{BB962C8B-B14F-4D97-AF65-F5344CB8AC3E}">
        <p14:creationId xmlns:p14="http://schemas.microsoft.com/office/powerpoint/2010/main" val="96092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p>
          <a:p>
            <a:pPr marL="228600" indent="-228600">
              <a:buAutoNum type="arabicPeriod"/>
            </a:pPr>
            <a:r>
              <a:rPr lang="en-GB" dirty="0"/>
              <a:t>C</a:t>
            </a:r>
          </a:p>
          <a:p>
            <a:pPr marL="228600" indent="-228600">
              <a:buAutoNum type="arabicPeriod"/>
            </a:pPr>
            <a:r>
              <a:rPr lang="en-GB" dirty="0"/>
              <a:t>D</a:t>
            </a:r>
          </a:p>
          <a:p>
            <a:pPr marL="228600" indent="-228600">
              <a:buAutoNum type="arabicPeriod"/>
            </a:pPr>
            <a:r>
              <a:rPr lang="en-GB" dirty="0"/>
              <a:t>B</a:t>
            </a:r>
          </a:p>
          <a:p>
            <a:pPr marL="228600" indent="-228600">
              <a:buAutoNum type="arabicPeriod"/>
            </a:pPr>
            <a:r>
              <a:rPr lang="en-GB" dirty="0"/>
              <a:t>A</a:t>
            </a:r>
          </a:p>
          <a:p>
            <a:pPr marL="228600" indent="-228600">
              <a:buAutoNum type="arabicPeriod"/>
            </a:pPr>
            <a:endParaRPr lang="en-GB" dirty="0"/>
          </a:p>
          <a:p>
            <a:pPr marL="228600" indent="-228600">
              <a:buAutoNum type="arabicPeriod"/>
            </a:pPr>
            <a:r>
              <a:rPr lang="en-GB" dirty="0"/>
              <a:t>Our world is a delicate</a:t>
            </a:r>
            <a:r>
              <a:rPr lang="en-GB" baseline="0" dirty="0"/>
              <a:t> resource and also under threat if we don’t look after it.</a:t>
            </a:r>
            <a:endParaRPr lang="en-GB" dirty="0"/>
          </a:p>
        </p:txBody>
      </p:sp>
      <p:sp>
        <p:nvSpPr>
          <p:cNvPr id="4" name="Slide Number Placeholder 3"/>
          <p:cNvSpPr>
            <a:spLocks noGrp="1"/>
          </p:cNvSpPr>
          <p:nvPr>
            <p:ph type="sldNum" sz="quarter" idx="10"/>
          </p:nvPr>
        </p:nvSpPr>
        <p:spPr/>
        <p:txBody>
          <a:bodyPr/>
          <a:lstStyle/>
          <a:p>
            <a:fld id="{41FEB333-11C5-4E24-B40C-93B89CD0E6BD}" type="slidenum">
              <a:rPr lang="en-GB" smtClean="0"/>
              <a:t>1</a:t>
            </a:fld>
            <a:endParaRPr lang="en-GB"/>
          </a:p>
        </p:txBody>
      </p:sp>
    </p:spTree>
    <p:extLst>
      <p:ext uri="{BB962C8B-B14F-4D97-AF65-F5344CB8AC3E}">
        <p14:creationId xmlns:p14="http://schemas.microsoft.com/office/powerpoint/2010/main" val="363087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20DD9-D3E7-AAB5-150F-692489F6E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3EAEA-B0E3-1501-470D-D9E4BA913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85164-D87A-5AE2-2BF0-2C5E3B1A2D09}"/>
              </a:ext>
            </a:extLst>
          </p:cNvPr>
          <p:cNvSpPr>
            <a:spLocks noGrp="1"/>
          </p:cNvSpPr>
          <p:nvPr>
            <p:ph type="body" idx="1"/>
          </p:nvPr>
        </p:nvSpPr>
        <p:spPr/>
        <p:txBody>
          <a:bodyPr/>
          <a:lstStyle/>
          <a:p>
            <a:r>
              <a:rPr lang="en-US" b="1">
                <a:solidFill>
                  <a:srgbClr val="FF0000"/>
                </a:solidFill>
              </a:rPr>
              <a:t>Answers: </a:t>
            </a:r>
            <a:endParaRPr lang="en-US" dirty="0">
              <a:solidFill>
                <a:srgbClr val="444444"/>
              </a:solidFill>
            </a:endParaRPr>
          </a:p>
          <a:p>
            <a:r>
              <a:rPr lang="en-US" b="1"/>
              <a:t>What is a zoonotic disease?</a:t>
            </a:r>
            <a:br>
              <a:rPr lang="en-US" b="1" dirty="0"/>
            </a:br>
            <a:r>
              <a:rPr lang="en-US" b="1"/>
              <a:t> A zoonotic disease is a disease that spreads from animals to humans. </a:t>
            </a:r>
            <a:endParaRPr lang="en-US" dirty="0">
              <a:solidFill>
                <a:srgbClr val="444444"/>
              </a:solidFill>
            </a:endParaRPr>
          </a:p>
          <a:p>
            <a:r>
              <a:rPr lang="en-US" b="1"/>
              <a:t>Give an example of a zoonotic disease.</a:t>
            </a:r>
            <a:br>
              <a:rPr lang="en-US" b="1" dirty="0">
                <a:cs typeface="+mn-lt"/>
              </a:rPr>
            </a:br>
            <a:r>
              <a:rPr lang="en-US" b="1" dirty="0"/>
              <a:t> </a:t>
            </a:r>
            <a:r>
              <a:rPr lang="en-US"/>
              <a:t>An example is malaria (spread by mosquitoes) or rabies. </a:t>
            </a:r>
            <a:endParaRPr lang="en-US" dirty="0">
              <a:solidFill>
                <a:srgbClr val="444444"/>
              </a:solidFill>
            </a:endParaRPr>
          </a:p>
          <a:p>
            <a:r>
              <a:rPr lang="en-US" b="1"/>
              <a:t>If people live closer to forestry, does this increase or decrease the chance of zoonotic diseases?</a:t>
            </a:r>
            <a:br>
              <a:rPr lang="en-US" b="1" dirty="0"/>
            </a:br>
            <a:r>
              <a:rPr lang="en-US" b="1"/>
              <a:t> It increases the chance.</a:t>
            </a:r>
            <a:endParaRPr lang="en-US" dirty="0">
              <a:solidFill>
                <a:srgbClr val="444444"/>
              </a:solidFill>
            </a:endParaRPr>
          </a:p>
          <a:p>
            <a:r>
              <a:rPr lang="en-US" b="1"/>
              <a:t>Why?</a:t>
            </a:r>
            <a:br>
              <a:rPr lang="en-US" b="1" dirty="0"/>
            </a:br>
            <a:r>
              <a:rPr lang="en-US" b="1"/>
              <a:t> Because people are closer to wild animals and insects, so germs can spread more easily from animals to humans. </a:t>
            </a:r>
            <a:endParaRPr lang="en-US" b="1">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E8B2FEBB-5CD6-669A-A7F9-8F1BC9FFF0F7}"/>
              </a:ext>
            </a:extLst>
          </p:cNvPr>
          <p:cNvSpPr>
            <a:spLocks noGrp="1"/>
          </p:cNvSpPr>
          <p:nvPr>
            <p:ph type="sldNum" sz="quarter" idx="10"/>
          </p:nvPr>
        </p:nvSpPr>
        <p:spPr/>
        <p:txBody>
          <a:bodyPr/>
          <a:lstStyle/>
          <a:p>
            <a:fld id="{41FEB333-11C5-4E24-B40C-93B89CD0E6BD}" type="slidenum">
              <a:rPr lang="en-GB" smtClean="0"/>
              <a:t>10</a:t>
            </a:fld>
            <a:endParaRPr lang="en-GB"/>
          </a:p>
        </p:txBody>
      </p:sp>
    </p:spTree>
    <p:extLst>
      <p:ext uri="{BB962C8B-B14F-4D97-AF65-F5344CB8AC3E}">
        <p14:creationId xmlns:p14="http://schemas.microsoft.com/office/powerpoint/2010/main" val="12319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B5FD1-5580-947C-CBD7-3C98F6E2D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68661-2A4F-8BD0-4454-8CC77983B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0410A-AA83-8099-8133-9488C265F1F8}"/>
              </a:ext>
            </a:extLst>
          </p:cNvPr>
          <p:cNvSpPr>
            <a:spLocks noGrp="1"/>
          </p:cNvSpPr>
          <p:nvPr>
            <p:ph type="body" idx="1"/>
          </p:nvPr>
        </p:nvSpPr>
        <p:spPr/>
        <p:txBody>
          <a:bodyPr/>
          <a:lstStyle/>
          <a:p>
            <a:r>
              <a:rPr lang="en-US" b="1">
                <a:solidFill>
                  <a:srgbClr val="FF0000"/>
                </a:solidFill>
              </a:rPr>
              <a:t>Answers: </a:t>
            </a:r>
            <a:endParaRPr lang="en-US" dirty="0">
              <a:solidFill>
                <a:srgbClr val="444444"/>
              </a:solidFill>
            </a:endParaRPr>
          </a:p>
          <a:p>
            <a:r>
              <a:rPr lang="en-US" b="1"/>
              <a:t>What is a zoonotic disease?</a:t>
            </a:r>
            <a:br>
              <a:rPr lang="en-US" b="1" dirty="0"/>
            </a:br>
            <a:r>
              <a:rPr lang="en-US" b="1"/>
              <a:t> A zoonotic disease is a disease that spreads from animals to humans. </a:t>
            </a:r>
            <a:endParaRPr lang="en-US" dirty="0">
              <a:solidFill>
                <a:srgbClr val="444444"/>
              </a:solidFill>
            </a:endParaRPr>
          </a:p>
          <a:p>
            <a:r>
              <a:rPr lang="en-US" b="1"/>
              <a:t>Give an example of a zoonotic disease.</a:t>
            </a:r>
            <a:br>
              <a:rPr lang="en-US" b="1" dirty="0">
                <a:cs typeface="+mn-lt"/>
              </a:rPr>
            </a:br>
            <a:r>
              <a:rPr lang="en-US" b="1" dirty="0"/>
              <a:t> </a:t>
            </a:r>
            <a:r>
              <a:rPr lang="en-US"/>
              <a:t>An example is malaria (spread by mosquitoes) or rabies. </a:t>
            </a:r>
            <a:endParaRPr lang="en-US" dirty="0">
              <a:solidFill>
                <a:srgbClr val="444444"/>
              </a:solidFill>
            </a:endParaRPr>
          </a:p>
          <a:p>
            <a:r>
              <a:rPr lang="en-US" b="1"/>
              <a:t>If people live closer to forestry, does this increase or decrease the chance of zoonotic diseases?</a:t>
            </a:r>
            <a:br>
              <a:rPr lang="en-US" b="1" dirty="0"/>
            </a:br>
            <a:r>
              <a:rPr lang="en-US" b="1"/>
              <a:t> It increases the chance.</a:t>
            </a:r>
            <a:endParaRPr lang="en-US" dirty="0">
              <a:solidFill>
                <a:srgbClr val="444444"/>
              </a:solidFill>
            </a:endParaRPr>
          </a:p>
          <a:p>
            <a:r>
              <a:rPr lang="en-US" b="1"/>
              <a:t>Why?</a:t>
            </a:r>
            <a:br>
              <a:rPr lang="en-US" b="1" dirty="0"/>
            </a:br>
            <a:r>
              <a:rPr lang="en-US" b="1"/>
              <a:t> Because people are closer to wild animals and insects, so germs can spread more easily from animals to humans. </a:t>
            </a:r>
            <a:endParaRPr lang="en-US" b="1">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D50CC939-6328-59E0-9CB7-B2A1F6B407A9}"/>
              </a:ext>
            </a:extLst>
          </p:cNvPr>
          <p:cNvSpPr>
            <a:spLocks noGrp="1"/>
          </p:cNvSpPr>
          <p:nvPr>
            <p:ph type="sldNum" sz="quarter" idx="10"/>
          </p:nvPr>
        </p:nvSpPr>
        <p:spPr/>
        <p:txBody>
          <a:bodyPr/>
          <a:lstStyle/>
          <a:p>
            <a:fld id="{41FEB333-11C5-4E24-B40C-93B89CD0E6BD}" type="slidenum">
              <a:rPr lang="en-GB" smtClean="0"/>
              <a:t>11</a:t>
            </a:fld>
            <a:endParaRPr lang="en-GB"/>
          </a:p>
        </p:txBody>
      </p:sp>
    </p:spTree>
    <p:extLst>
      <p:ext uri="{BB962C8B-B14F-4D97-AF65-F5344CB8AC3E}">
        <p14:creationId xmlns:p14="http://schemas.microsoft.com/office/powerpoint/2010/main" val="377184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41557-FDB9-A3CE-685B-C6E75AAC9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EDC10-C2BE-4398-92D4-5C17E7C49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256E2-81C4-8AA4-2248-E7DA3AA6D470}"/>
              </a:ext>
            </a:extLst>
          </p:cNvPr>
          <p:cNvSpPr>
            <a:spLocks noGrp="1"/>
          </p:cNvSpPr>
          <p:nvPr>
            <p:ph type="body" idx="1"/>
          </p:nvPr>
        </p:nvSpPr>
        <p:spPr/>
        <p:txBody>
          <a:bodyPr/>
          <a:lstStyle/>
          <a:p>
            <a:r>
              <a:rPr lang="en-US" b="1">
                <a:solidFill>
                  <a:srgbClr val="FF0000"/>
                </a:solidFill>
              </a:rPr>
              <a:t>Answers: </a:t>
            </a:r>
            <a:endParaRPr lang="en-US" dirty="0">
              <a:solidFill>
                <a:srgbClr val="444444"/>
              </a:solidFill>
            </a:endParaRPr>
          </a:p>
          <a:p>
            <a:r>
              <a:rPr lang="en-US" b="1"/>
              <a:t>What is a zoonotic disease?</a:t>
            </a:r>
            <a:br>
              <a:rPr lang="en-US" b="1" dirty="0"/>
            </a:br>
            <a:r>
              <a:rPr lang="en-US" b="1"/>
              <a:t> A zoonotic disease is a disease that spreads from animals to humans. </a:t>
            </a:r>
            <a:endParaRPr lang="en-US" dirty="0">
              <a:solidFill>
                <a:srgbClr val="444444"/>
              </a:solidFill>
            </a:endParaRPr>
          </a:p>
          <a:p>
            <a:r>
              <a:rPr lang="en-US" b="1"/>
              <a:t>Give an example of a zoonotic disease.</a:t>
            </a:r>
            <a:br>
              <a:rPr lang="en-US" b="1" dirty="0">
                <a:cs typeface="+mn-lt"/>
              </a:rPr>
            </a:br>
            <a:r>
              <a:rPr lang="en-US" b="1" dirty="0"/>
              <a:t> </a:t>
            </a:r>
            <a:r>
              <a:rPr lang="en-US"/>
              <a:t>An example is malaria (spread by mosquitoes) or rabies. </a:t>
            </a:r>
            <a:endParaRPr lang="en-US" dirty="0">
              <a:solidFill>
                <a:srgbClr val="444444"/>
              </a:solidFill>
            </a:endParaRPr>
          </a:p>
          <a:p>
            <a:r>
              <a:rPr lang="en-US" b="1"/>
              <a:t>If people live closer to forestry, does this increase or decrease the chance of zoonotic diseases?</a:t>
            </a:r>
            <a:br>
              <a:rPr lang="en-US" b="1" dirty="0"/>
            </a:br>
            <a:r>
              <a:rPr lang="en-US" b="1"/>
              <a:t> It increases the chance.</a:t>
            </a:r>
            <a:endParaRPr lang="en-US" dirty="0">
              <a:solidFill>
                <a:srgbClr val="444444"/>
              </a:solidFill>
            </a:endParaRPr>
          </a:p>
          <a:p>
            <a:r>
              <a:rPr lang="en-US" b="1"/>
              <a:t>Why?</a:t>
            </a:r>
            <a:br>
              <a:rPr lang="en-US" b="1" dirty="0"/>
            </a:br>
            <a:r>
              <a:rPr lang="en-US" b="1"/>
              <a:t> Because people are closer to wild animals and insects, so germs can spread more easily from animals to humans. </a:t>
            </a:r>
            <a:endParaRPr lang="en-US" b="1">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16A832C9-D09A-785F-3FC9-1850A594D95B}"/>
              </a:ext>
            </a:extLst>
          </p:cNvPr>
          <p:cNvSpPr>
            <a:spLocks noGrp="1"/>
          </p:cNvSpPr>
          <p:nvPr>
            <p:ph type="sldNum" sz="quarter" idx="10"/>
          </p:nvPr>
        </p:nvSpPr>
        <p:spPr/>
        <p:txBody>
          <a:bodyPr/>
          <a:lstStyle/>
          <a:p>
            <a:fld id="{41FEB333-11C5-4E24-B40C-93B89CD0E6BD}" type="slidenum">
              <a:rPr lang="en-GB" smtClean="0"/>
              <a:t>12</a:t>
            </a:fld>
            <a:endParaRPr lang="en-GB"/>
          </a:p>
        </p:txBody>
      </p:sp>
    </p:spTree>
    <p:extLst>
      <p:ext uri="{BB962C8B-B14F-4D97-AF65-F5344CB8AC3E}">
        <p14:creationId xmlns:p14="http://schemas.microsoft.com/office/powerpoint/2010/main" val="2293019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79539-8B2D-B14E-F0E9-F3F799381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BD14D-8112-522D-D052-E1114CC14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7283E-D06E-A2FC-D9C4-CB45E3285510}"/>
              </a:ext>
            </a:extLst>
          </p:cNvPr>
          <p:cNvSpPr>
            <a:spLocks noGrp="1"/>
          </p:cNvSpPr>
          <p:nvPr>
            <p:ph type="body" idx="1"/>
          </p:nvPr>
        </p:nvSpPr>
        <p:spPr/>
        <p:txBody>
          <a:bodyPr/>
          <a:lstStyle/>
          <a:p>
            <a:r>
              <a:rPr lang="en-US" b="1">
                <a:solidFill>
                  <a:srgbClr val="FF0000"/>
                </a:solidFill>
              </a:rPr>
              <a:t>Answers: </a:t>
            </a:r>
            <a:endParaRPr lang="en-US" dirty="0">
              <a:solidFill>
                <a:srgbClr val="444444"/>
              </a:solidFill>
            </a:endParaRPr>
          </a:p>
          <a:p>
            <a:r>
              <a:rPr lang="en-US" b="1"/>
              <a:t>What is a zoonotic disease?</a:t>
            </a:r>
            <a:br>
              <a:rPr lang="en-US" b="1" dirty="0"/>
            </a:br>
            <a:r>
              <a:rPr lang="en-US" b="1"/>
              <a:t> A zoonotic disease is a disease that spreads from animals to humans. </a:t>
            </a:r>
            <a:endParaRPr lang="en-US" dirty="0">
              <a:solidFill>
                <a:srgbClr val="444444"/>
              </a:solidFill>
            </a:endParaRPr>
          </a:p>
          <a:p>
            <a:r>
              <a:rPr lang="en-US" b="1"/>
              <a:t>Give an example of a zoonotic disease.</a:t>
            </a:r>
            <a:br>
              <a:rPr lang="en-US" b="1" dirty="0">
                <a:cs typeface="+mn-lt"/>
              </a:rPr>
            </a:br>
            <a:r>
              <a:rPr lang="en-US" b="1" dirty="0"/>
              <a:t> </a:t>
            </a:r>
            <a:r>
              <a:rPr lang="en-US"/>
              <a:t>An example is malaria (spread by mosquitoes) or rabies. </a:t>
            </a:r>
            <a:endParaRPr lang="en-US" dirty="0">
              <a:solidFill>
                <a:srgbClr val="444444"/>
              </a:solidFill>
            </a:endParaRPr>
          </a:p>
          <a:p>
            <a:r>
              <a:rPr lang="en-US" b="1"/>
              <a:t>If people live closer to forestry, does this increase or decrease the chance of zoonotic diseases?</a:t>
            </a:r>
            <a:br>
              <a:rPr lang="en-US" b="1" dirty="0"/>
            </a:br>
            <a:r>
              <a:rPr lang="en-US" b="1"/>
              <a:t> It increases the chance.</a:t>
            </a:r>
            <a:endParaRPr lang="en-US" dirty="0">
              <a:solidFill>
                <a:srgbClr val="444444"/>
              </a:solidFill>
            </a:endParaRPr>
          </a:p>
          <a:p>
            <a:r>
              <a:rPr lang="en-US" b="1"/>
              <a:t>Why?</a:t>
            </a:r>
            <a:br>
              <a:rPr lang="en-US" b="1" dirty="0"/>
            </a:br>
            <a:r>
              <a:rPr lang="en-US" b="1"/>
              <a:t> Because people are closer to wild animals and insects, so germs can spread more easily from animals to humans. </a:t>
            </a:r>
            <a:endParaRPr lang="en-US" b="1">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5E4D032D-C1AD-5230-8158-3C1266292A78}"/>
              </a:ext>
            </a:extLst>
          </p:cNvPr>
          <p:cNvSpPr>
            <a:spLocks noGrp="1"/>
          </p:cNvSpPr>
          <p:nvPr>
            <p:ph type="sldNum" sz="quarter" idx="10"/>
          </p:nvPr>
        </p:nvSpPr>
        <p:spPr/>
        <p:txBody>
          <a:bodyPr/>
          <a:lstStyle/>
          <a:p>
            <a:fld id="{41FEB333-11C5-4E24-B40C-93B89CD0E6BD}" type="slidenum">
              <a:rPr lang="en-GB" smtClean="0"/>
              <a:t>13</a:t>
            </a:fld>
            <a:endParaRPr lang="en-GB"/>
          </a:p>
        </p:txBody>
      </p:sp>
    </p:spTree>
    <p:extLst>
      <p:ext uri="{BB962C8B-B14F-4D97-AF65-F5344CB8AC3E}">
        <p14:creationId xmlns:p14="http://schemas.microsoft.com/office/powerpoint/2010/main" val="428889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D7AC2-C139-88A1-1227-16869C123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9A082-AFF3-6C0C-2257-835956E08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C4DD6-C265-6B6C-C957-032D731BA033}"/>
              </a:ext>
            </a:extLst>
          </p:cNvPr>
          <p:cNvSpPr>
            <a:spLocks noGrp="1"/>
          </p:cNvSpPr>
          <p:nvPr>
            <p:ph type="body" idx="1"/>
          </p:nvPr>
        </p:nvSpPr>
        <p:spPr/>
        <p:txBody>
          <a:bodyPr/>
          <a:lstStyle/>
          <a:p>
            <a:r>
              <a:rPr lang="en-US" b="1">
                <a:solidFill>
                  <a:srgbClr val="FF0000"/>
                </a:solidFill>
              </a:rPr>
              <a:t>Answers: </a:t>
            </a:r>
            <a:endParaRPr lang="en-US" dirty="0">
              <a:solidFill>
                <a:srgbClr val="444444"/>
              </a:solidFill>
            </a:endParaRPr>
          </a:p>
          <a:p>
            <a:r>
              <a:rPr lang="en-US" b="1"/>
              <a:t>What is a zoonotic disease?</a:t>
            </a:r>
            <a:br>
              <a:rPr lang="en-US" b="1" dirty="0"/>
            </a:br>
            <a:r>
              <a:rPr lang="en-US" b="1"/>
              <a:t> A zoonotic disease is a disease that spreads from animals to humans. </a:t>
            </a:r>
            <a:endParaRPr lang="en-US" dirty="0">
              <a:solidFill>
                <a:srgbClr val="444444"/>
              </a:solidFill>
            </a:endParaRPr>
          </a:p>
          <a:p>
            <a:r>
              <a:rPr lang="en-US" b="1"/>
              <a:t>Give an example of a zoonotic disease.</a:t>
            </a:r>
            <a:br>
              <a:rPr lang="en-US" b="1" dirty="0">
                <a:cs typeface="+mn-lt"/>
              </a:rPr>
            </a:br>
            <a:r>
              <a:rPr lang="en-US" b="1" dirty="0"/>
              <a:t> </a:t>
            </a:r>
            <a:r>
              <a:rPr lang="en-US"/>
              <a:t>An example is malaria (spread by mosquitoes) or rabies. </a:t>
            </a:r>
            <a:endParaRPr lang="en-US" dirty="0">
              <a:solidFill>
                <a:srgbClr val="444444"/>
              </a:solidFill>
            </a:endParaRPr>
          </a:p>
          <a:p>
            <a:r>
              <a:rPr lang="en-US" b="1"/>
              <a:t>If people live closer to forestry, does this increase or decrease the chance of zoonotic diseases?</a:t>
            </a:r>
            <a:br>
              <a:rPr lang="en-US" b="1" dirty="0"/>
            </a:br>
            <a:r>
              <a:rPr lang="en-US" b="1"/>
              <a:t> It increases the chance.</a:t>
            </a:r>
            <a:endParaRPr lang="en-US" dirty="0">
              <a:solidFill>
                <a:srgbClr val="444444"/>
              </a:solidFill>
            </a:endParaRPr>
          </a:p>
          <a:p>
            <a:r>
              <a:rPr lang="en-US" b="1"/>
              <a:t>Why?</a:t>
            </a:r>
            <a:br>
              <a:rPr lang="en-US" b="1" dirty="0"/>
            </a:br>
            <a:r>
              <a:rPr lang="en-US" b="1"/>
              <a:t> Because people are closer to wild animals and insects, so germs can spread more easily from animals to humans. </a:t>
            </a:r>
            <a:endParaRPr lang="en-US" b="1">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D03C4627-6567-81D7-6654-C4960124C08F}"/>
              </a:ext>
            </a:extLst>
          </p:cNvPr>
          <p:cNvSpPr>
            <a:spLocks noGrp="1"/>
          </p:cNvSpPr>
          <p:nvPr>
            <p:ph type="sldNum" sz="quarter" idx="10"/>
          </p:nvPr>
        </p:nvSpPr>
        <p:spPr/>
        <p:txBody>
          <a:bodyPr/>
          <a:lstStyle/>
          <a:p>
            <a:fld id="{41FEB333-11C5-4E24-B40C-93B89CD0E6BD}" type="slidenum">
              <a:rPr lang="en-GB" smtClean="0"/>
              <a:t>14</a:t>
            </a:fld>
            <a:endParaRPr lang="en-GB"/>
          </a:p>
        </p:txBody>
      </p:sp>
    </p:spTree>
    <p:extLst>
      <p:ext uri="{BB962C8B-B14F-4D97-AF65-F5344CB8AC3E}">
        <p14:creationId xmlns:p14="http://schemas.microsoft.com/office/powerpoint/2010/main" val="203705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3DCA0-064A-F2A9-A99A-09B3D4172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297B9-06BE-339A-5531-943297A03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D7B74-2D32-B1ED-28A9-D51F9B5AC5B1}"/>
              </a:ext>
            </a:extLst>
          </p:cNvPr>
          <p:cNvSpPr>
            <a:spLocks noGrp="1"/>
          </p:cNvSpPr>
          <p:nvPr>
            <p:ph type="body" idx="1"/>
          </p:nvPr>
        </p:nvSpPr>
        <p:spPr/>
        <p:txBody>
          <a:bodyPr/>
          <a:lstStyle/>
          <a:p>
            <a:r>
              <a:rPr lang="en-US" b="1">
                <a:solidFill>
                  <a:srgbClr val="FF0000"/>
                </a:solidFill>
              </a:rPr>
              <a:t>Answers: </a:t>
            </a:r>
            <a:endParaRPr lang="en-US" dirty="0">
              <a:solidFill>
                <a:srgbClr val="444444"/>
              </a:solidFill>
            </a:endParaRPr>
          </a:p>
          <a:p>
            <a:r>
              <a:rPr lang="en-US" b="1"/>
              <a:t>What is a zoonotic disease?</a:t>
            </a:r>
            <a:br>
              <a:rPr lang="en-US" b="1" dirty="0"/>
            </a:br>
            <a:r>
              <a:rPr lang="en-US" b="1"/>
              <a:t> A zoonotic disease is a disease that spreads from animals to humans. </a:t>
            </a:r>
            <a:endParaRPr lang="en-US" dirty="0">
              <a:solidFill>
                <a:srgbClr val="444444"/>
              </a:solidFill>
            </a:endParaRPr>
          </a:p>
          <a:p>
            <a:r>
              <a:rPr lang="en-US" b="1"/>
              <a:t>Give an example of a zoonotic disease.</a:t>
            </a:r>
            <a:br>
              <a:rPr lang="en-US" b="1" dirty="0">
                <a:cs typeface="+mn-lt"/>
              </a:rPr>
            </a:br>
            <a:r>
              <a:rPr lang="en-US" b="1" dirty="0"/>
              <a:t> </a:t>
            </a:r>
            <a:r>
              <a:rPr lang="en-US"/>
              <a:t>An example is malaria (spread by mosquitoes) or rabies. </a:t>
            </a:r>
            <a:endParaRPr lang="en-US" dirty="0">
              <a:solidFill>
                <a:srgbClr val="444444"/>
              </a:solidFill>
            </a:endParaRPr>
          </a:p>
          <a:p>
            <a:r>
              <a:rPr lang="en-US" b="1"/>
              <a:t>If people live closer to forestry, does this increase or decrease the chance of zoonotic diseases?</a:t>
            </a:r>
            <a:br>
              <a:rPr lang="en-US" b="1" dirty="0"/>
            </a:br>
            <a:r>
              <a:rPr lang="en-US" b="1"/>
              <a:t> It increases the chance.</a:t>
            </a:r>
            <a:endParaRPr lang="en-US" dirty="0">
              <a:solidFill>
                <a:srgbClr val="444444"/>
              </a:solidFill>
            </a:endParaRPr>
          </a:p>
          <a:p>
            <a:r>
              <a:rPr lang="en-US" b="1"/>
              <a:t>Why?</a:t>
            </a:r>
            <a:br>
              <a:rPr lang="en-US" b="1" dirty="0"/>
            </a:br>
            <a:r>
              <a:rPr lang="en-US" b="1"/>
              <a:t> Because people are closer to wild animals and insects, so germs can spread more easily from animals to humans. </a:t>
            </a:r>
            <a:endParaRPr lang="en-US" b="1">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8D682CC5-F131-9B17-34A6-CBD1D9BCC291}"/>
              </a:ext>
            </a:extLst>
          </p:cNvPr>
          <p:cNvSpPr>
            <a:spLocks noGrp="1"/>
          </p:cNvSpPr>
          <p:nvPr>
            <p:ph type="sldNum" sz="quarter" idx="10"/>
          </p:nvPr>
        </p:nvSpPr>
        <p:spPr/>
        <p:txBody>
          <a:bodyPr/>
          <a:lstStyle/>
          <a:p>
            <a:fld id="{41FEB333-11C5-4E24-B40C-93B89CD0E6BD}" type="slidenum">
              <a:rPr lang="en-GB" smtClean="0"/>
              <a:t>15</a:t>
            </a:fld>
            <a:endParaRPr lang="en-GB"/>
          </a:p>
        </p:txBody>
      </p:sp>
    </p:spTree>
    <p:extLst>
      <p:ext uri="{BB962C8B-B14F-4D97-AF65-F5344CB8AC3E}">
        <p14:creationId xmlns:p14="http://schemas.microsoft.com/office/powerpoint/2010/main" val="3985735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9463C-4C5F-B059-0B83-23E772E3C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C67CD-FE76-F0E9-97D3-7E20DB37B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6D86D-373C-2450-0E67-E9CE68F102C6}"/>
              </a:ext>
            </a:extLst>
          </p:cNvPr>
          <p:cNvSpPr>
            <a:spLocks noGrp="1"/>
          </p:cNvSpPr>
          <p:nvPr>
            <p:ph type="body" idx="1"/>
          </p:nvPr>
        </p:nvSpPr>
        <p:spPr/>
        <p:txBody>
          <a:bodyPr/>
          <a:lstStyle/>
          <a:p>
            <a:r>
              <a:rPr lang="en-US" b="1">
                <a:solidFill>
                  <a:srgbClr val="FF0000"/>
                </a:solidFill>
              </a:rPr>
              <a:t>Answers: </a:t>
            </a:r>
            <a:endParaRPr lang="en-US" dirty="0">
              <a:solidFill>
                <a:srgbClr val="444444"/>
              </a:solidFill>
            </a:endParaRPr>
          </a:p>
          <a:p>
            <a:r>
              <a:rPr lang="en-US" b="1"/>
              <a:t>What is a zoonotic disease?</a:t>
            </a:r>
            <a:br>
              <a:rPr lang="en-US" b="1" dirty="0"/>
            </a:br>
            <a:r>
              <a:rPr lang="en-US" b="1"/>
              <a:t> A zoonotic disease is a disease that spreads from animals to humans. </a:t>
            </a:r>
            <a:endParaRPr lang="en-US" dirty="0">
              <a:solidFill>
                <a:srgbClr val="444444"/>
              </a:solidFill>
            </a:endParaRPr>
          </a:p>
          <a:p>
            <a:r>
              <a:rPr lang="en-US" b="1"/>
              <a:t>Give an example of a zoonotic disease.</a:t>
            </a:r>
            <a:br>
              <a:rPr lang="en-US" b="1" dirty="0">
                <a:cs typeface="+mn-lt"/>
              </a:rPr>
            </a:br>
            <a:r>
              <a:rPr lang="en-US" b="1" dirty="0"/>
              <a:t> </a:t>
            </a:r>
            <a:r>
              <a:rPr lang="en-US"/>
              <a:t>An example is malaria (spread by mosquitoes) or rabies. </a:t>
            </a:r>
            <a:endParaRPr lang="en-US" dirty="0">
              <a:solidFill>
                <a:srgbClr val="444444"/>
              </a:solidFill>
            </a:endParaRPr>
          </a:p>
          <a:p>
            <a:r>
              <a:rPr lang="en-US" b="1"/>
              <a:t>If people live closer to forestry, does this increase or decrease the chance of zoonotic diseases?</a:t>
            </a:r>
            <a:br>
              <a:rPr lang="en-US" b="1" dirty="0"/>
            </a:br>
            <a:r>
              <a:rPr lang="en-US" b="1"/>
              <a:t> It increases the chance.</a:t>
            </a:r>
            <a:endParaRPr lang="en-US" dirty="0">
              <a:solidFill>
                <a:srgbClr val="444444"/>
              </a:solidFill>
            </a:endParaRPr>
          </a:p>
          <a:p>
            <a:r>
              <a:rPr lang="en-US" b="1"/>
              <a:t>Why?</a:t>
            </a:r>
            <a:br>
              <a:rPr lang="en-US" b="1" dirty="0"/>
            </a:br>
            <a:r>
              <a:rPr lang="en-US" b="1"/>
              <a:t> Because people are closer to wild animals and insects, so germs can spread more easily from animals to humans. </a:t>
            </a:r>
            <a:endParaRPr lang="en-US" b="1">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6DD51A0-E4B6-5BCC-531A-C8B3DF831BD4}"/>
              </a:ext>
            </a:extLst>
          </p:cNvPr>
          <p:cNvSpPr>
            <a:spLocks noGrp="1"/>
          </p:cNvSpPr>
          <p:nvPr>
            <p:ph type="sldNum" sz="quarter" idx="10"/>
          </p:nvPr>
        </p:nvSpPr>
        <p:spPr/>
        <p:txBody>
          <a:bodyPr/>
          <a:lstStyle/>
          <a:p>
            <a:fld id="{41FEB333-11C5-4E24-B40C-93B89CD0E6BD}" type="slidenum">
              <a:rPr lang="en-GB" smtClean="0"/>
              <a:t>16</a:t>
            </a:fld>
            <a:endParaRPr lang="en-GB"/>
          </a:p>
        </p:txBody>
      </p:sp>
    </p:spTree>
    <p:extLst>
      <p:ext uri="{BB962C8B-B14F-4D97-AF65-F5344CB8AC3E}">
        <p14:creationId xmlns:p14="http://schemas.microsoft.com/office/powerpoint/2010/main" val="401583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1DE4B-C093-91BD-F80B-C855F9593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F4404-840C-93BB-CBB6-F283E36BE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11FB7-07B1-6C5F-DF34-741C8E05306C}"/>
              </a:ext>
            </a:extLst>
          </p:cNvPr>
          <p:cNvSpPr>
            <a:spLocks noGrp="1"/>
          </p:cNvSpPr>
          <p:nvPr>
            <p:ph type="body" idx="1"/>
          </p:nvPr>
        </p:nvSpPr>
        <p:spPr/>
        <p:txBody>
          <a:bodyPr/>
          <a:lstStyle/>
          <a:p>
            <a:r>
              <a:rPr lang="en-GB" dirty="0"/>
              <a:t>Answers: </a:t>
            </a:r>
          </a:p>
          <a:p>
            <a:pPr marL="228600" indent="-228600">
              <a:buAutoNum type="arabicPeriod"/>
            </a:pPr>
            <a:r>
              <a:rPr lang="en-GB" dirty="0"/>
              <a:t>C</a:t>
            </a:r>
          </a:p>
          <a:p>
            <a:pPr marL="228600" indent="-228600">
              <a:buAutoNum type="arabicPeriod"/>
            </a:pPr>
            <a:r>
              <a:rPr lang="en-GB" dirty="0"/>
              <a:t>D</a:t>
            </a:r>
          </a:p>
          <a:p>
            <a:pPr marL="228600" indent="-228600">
              <a:buAutoNum type="arabicPeriod"/>
            </a:pPr>
            <a:r>
              <a:rPr lang="en-GB" dirty="0"/>
              <a:t>B</a:t>
            </a:r>
          </a:p>
          <a:p>
            <a:pPr marL="228600" indent="-228600">
              <a:buAutoNum type="arabicPeriod"/>
            </a:pPr>
            <a:r>
              <a:rPr lang="en-GB" dirty="0"/>
              <a:t>A</a:t>
            </a:r>
          </a:p>
          <a:p>
            <a:pPr marL="228600" indent="-228600">
              <a:buAutoNum type="arabicPeriod"/>
            </a:pPr>
            <a:endParaRPr lang="en-GB" dirty="0"/>
          </a:p>
          <a:p>
            <a:pPr marL="228600" indent="-228600">
              <a:buAutoNum type="arabicPeriod"/>
            </a:pPr>
            <a:r>
              <a:rPr lang="en-GB" dirty="0"/>
              <a:t>Our world is a delicate</a:t>
            </a:r>
            <a:r>
              <a:rPr lang="en-GB" baseline="0" dirty="0"/>
              <a:t> resource and also under threat if we don’t look after it.</a:t>
            </a:r>
            <a:endParaRPr lang="en-GB" dirty="0"/>
          </a:p>
        </p:txBody>
      </p:sp>
      <p:sp>
        <p:nvSpPr>
          <p:cNvPr id="4" name="Slide Number Placeholder 3">
            <a:extLst>
              <a:ext uri="{FF2B5EF4-FFF2-40B4-BE49-F238E27FC236}">
                <a16:creationId xmlns:a16="http://schemas.microsoft.com/office/drawing/2014/main" id="{3967636B-CC59-C0BC-BEDC-651E8C11E7DB}"/>
              </a:ext>
            </a:extLst>
          </p:cNvPr>
          <p:cNvSpPr>
            <a:spLocks noGrp="1"/>
          </p:cNvSpPr>
          <p:nvPr>
            <p:ph type="sldNum" sz="quarter" idx="10"/>
          </p:nvPr>
        </p:nvSpPr>
        <p:spPr/>
        <p:txBody>
          <a:bodyPr/>
          <a:lstStyle/>
          <a:p>
            <a:fld id="{41FEB333-11C5-4E24-B40C-93B89CD0E6BD}" type="slidenum">
              <a:rPr lang="en-GB" smtClean="0"/>
              <a:t>17</a:t>
            </a:fld>
            <a:endParaRPr lang="en-GB"/>
          </a:p>
        </p:txBody>
      </p:sp>
    </p:spTree>
    <p:extLst>
      <p:ext uri="{BB962C8B-B14F-4D97-AF65-F5344CB8AC3E}">
        <p14:creationId xmlns:p14="http://schemas.microsoft.com/office/powerpoint/2010/main" val="2385496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D3477-CB70-D203-8175-CEABF0550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C6A18-0823-04DA-860D-6EA34D289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3069A-244C-DD6A-E30B-4EE329ACFD54}"/>
              </a:ext>
            </a:extLst>
          </p:cNvPr>
          <p:cNvSpPr>
            <a:spLocks noGrp="1"/>
          </p:cNvSpPr>
          <p:nvPr>
            <p:ph type="body" idx="1"/>
          </p:nvPr>
        </p:nvSpPr>
        <p:spPr/>
        <p:txBody>
          <a:bodyPr/>
          <a:lstStyle/>
          <a:p>
            <a:r>
              <a:rPr lang="en-GB" dirty="0"/>
              <a:t>Answers: </a:t>
            </a:r>
          </a:p>
          <a:p>
            <a:pPr marL="228600" indent="-228600">
              <a:buAutoNum type="arabicPeriod"/>
            </a:pPr>
            <a:r>
              <a:rPr lang="en-GB" dirty="0"/>
              <a:t>C</a:t>
            </a:r>
          </a:p>
          <a:p>
            <a:pPr marL="228600" indent="-228600">
              <a:buAutoNum type="arabicPeriod"/>
            </a:pPr>
            <a:r>
              <a:rPr lang="en-GB" dirty="0"/>
              <a:t>D</a:t>
            </a:r>
          </a:p>
          <a:p>
            <a:pPr marL="228600" indent="-228600">
              <a:buAutoNum type="arabicPeriod"/>
            </a:pPr>
            <a:r>
              <a:rPr lang="en-GB" dirty="0"/>
              <a:t>B</a:t>
            </a:r>
          </a:p>
          <a:p>
            <a:pPr marL="228600" indent="-228600">
              <a:buAutoNum type="arabicPeriod"/>
            </a:pPr>
            <a:r>
              <a:rPr lang="en-GB" dirty="0"/>
              <a:t>A</a:t>
            </a:r>
          </a:p>
          <a:p>
            <a:pPr marL="228600" indent="-228600">
              <a:buAutoNum type="arabicPeriod"/>
            </a:pPr>
            <a:endParaRPr lang="en-GB" dirty="0"/>
          </a:p>
          <a:p>
            <a:pPr marL="228600" indent="-228600">
              <a:buAutoNum type="arabicPeriod"/>
            </a:pPr>
            <a:r>
              <a:rPr lang="en-GB" dirty="0"/>
              <a:t>Our world is a delicate</a:t>
            </a:r>
            <a:r>
              <a:rPr lang="en-GB" baseline="0" dirty="0"/>
              <a:t> resource and also under threat if we don’t look after it.</a:t>
            </a:r>
            <a:endParaRPr lang="en-GB" dirty="0"/>
          </a:p>
        </p:txBody>
      </p:sp>
      <p:sp>
        <p:nvSpPr>
          <p:cNvPr id="4" name="Slide Number Placeholder 3">
            <a:extLst>
              <a:ext uri="{FF2B5EF4-FFF2-40B4-BE49-F238E27FC236}">
                <a16:creationId xmlns:a16="http://schemas.microsoft.com/office/drawing/2014/main" id="{21D33D65-E8FA-C3D0-F687-4C17E158810A}"/>
              </a:ext>
            </a:extLst>
          </p:cNvPr>
          <p:cNvSpPr>
            <a:spLocks noGrp="1"/>
          </p:cNvSpPr>
          <p:nvPr>
            <p:ph type="sldNum" sz="quarter" idx="10"/>
          </p:nvPr>
        </p:nvSpPr>
        <p:spPr/>
        <p:txBody>
          <a:bodyPr/>
          <a:lstStyle/>
          <a:p>
            <a:fld id="{41FEB333-11C5-4E24-B40C-93B89CD0E6BD}" type="slidenum">
              <a:rPr lang="en-GB" smtClean="0"/>
              <a:t>18</a:t>
            </a:fld>
            <a:endParaRPr lang="en-GB"/>
          </a:p>
        </p:txBody>
      </p:sp>
    </p:spTree>
    <p:extLst>
      <p:ext uri="{BB962C8B-B14F-4D97-AF65-F5344CB8AC3E}">
        <p14:creationId xmlns:p14="http://schemas.microsoft.com/office/powerpoint/2010/main" val="184086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21F2-851A-5521-AED7-3C45C44D0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3882F-6DB1-E19D-B49E-B01F27326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1DA4E-9B9B-2040-4B5C-6B6926CEB824}"/>
              </a:ext>
            </a:extLst>
          </p:cNvPr>
          <p:cNvSpPr>
            <a:spLocks noGrp="1"/>
          </p:cNvSpPr>
          <p:nvPr>
            <p:ph type="body" idx="1"/>
          </p:nvPr>
        </p:nvSpPr>
        <p:spPr/>
        <p:txBody>
          <a:bodyPr/>
          <a:lstStyle/>
          <a:p>
            <a:r>
              <a:rPr lang="en-US"/>
              <a:t>Starter: </a:t>
            </a:r>
            <a:endParaRPr lang="en-US">
              <a:solidFill>
                <a:srgbClr val="444444"/>
              </a:solidFill>
            </a:endParaRPr>
          </a:p>
          <a:p>
            <a:r>
              <a:rPr lang="en-US"/>
              <a:t>Give pupils this stimulus and ask them to discuss with a partner and write down what the see, what the think about the picture (aiming to tease out deforestation </a:t>
            </a:r>
            <a:r>
              <a:rPr lang="en-US" baseline="0"/>
              <a:t>and </a:t>
            </a:r>
            <a:r>
              <a:rPr lang="en-US"/>
              <a:t>the likelihood these trees have been cleared b humans – road nearb</a:t>
            </a:r>
            <a:r>
              <a:rPr lang="en-US" baseline="0"/>
              <a:t>.</a:t>
            </a:r>
            <a:r>
              <a:rPr lang="en-US"/>
              <a:t> Mabe for logging?). Could do this as a silent task first then ask pupils to go around and find someone else who had a similar idea to them and at least 2 other pupils that had different ideas – the can note these down 'cops and robbers'. </a:t>
            </a:r>
            <a:endParaRPr lang="en-US">
              <a:solidFill>
                <a:srgbClr val="444444"/>
              </a:solidFill>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3A70440B-1A1A-F372-055A-A1623D62C00D}"/>
              </a:ext>
            </a:extLst>
          </p:cNvPr>
          <p:cNvSpPr>
            <a:spLocks noGrp="1"/>
          </p:cNvSpPr>
          <p:nvPr>
            <p:ph type="sldNum" sz="quarter" idx="10"/>
          </p:nvPr>
        </p:nvSpPr>
        <p:spPr/>
        <p:txBody>
          <a:bodyPr/>
          <a:lstStyle/>
          <a:p>
            <a:fld id="{41FEB333-11C5-4E24-B40C-93B89CD0E6BD}" type="slidenum">
              <a:rPr lang="en-GB" smtClean="0"/>
              <a:t>2</a:t>
            </a:fld>
            <a:endParaRPr lang="en-GB"/>
          </a:p>
        </p:txBody>
      </p:sp>
    </p:spTree>
    <p:extLst>
      <p:ext uri="{BB962C8B-B14F-4D97-AF65-F5344CB8AC3E}">
        <p14:creationId xmlns:p14="http://schemas.microsoft.com/office/powerpoint/2010/main" val="232337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DAE8A-EB38-E800-4A6B-4D8E47582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E6CDA-F2B1-9222-517E-78558E030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BD19E-867B-7087-2612-AA45A1A7EA2D}"/>
              </a:ext>
            </a:extLst>
          </p:cNvPr>
          <p:cNvSpPr>
            <a:spLocks noGrp="1"/>
          </p:cNvSpPr>
          <p:nvPr>
            <p:ph type="body" idx="1"/>
          </p:nvPr>
        </p:nvSpPr>
        <p:spPr/>
        <p:txBody>
          <a:bodyPr/>
          <a:lstStyle/>
          <a:p>
            <a:r>
              <a:rPr lang="en-GB" dirty="0"/>
              <a:t>Answers: </a:t>
            </a:r>
          </a:p>
          <a:p>
            <a:pPr marL="228600" indent="-228600">
              <a:buAutoNum type="arabicPeriod"/>
            </a:pPr>
            <a:r>
              <a:rPr lang="en-GB" dirty="0"/>
              <a:t>C</a:t>
            </a:r>
          </a:p>
          <a:p>
            <a:pPr marL="228600" indent="-228600">
              <a:buAutoNum type="arabicPeriod"/>
            </a:pPr>
            <a:r>
              <a:rPr lang="en-GB" dirty="0"/>
              <a:t>D</a:t>
            </a:r>
          </a:p>
          <a:p>
            <a:pPr marL="228600" indent="-228600">
              <a:buAutoNum type="arabicPeriod"/>
            </a:pPr>
            <a:r>
              <a:rPr lang="en-GB" dirty="0"/>
              <a:t>B</a:t>
            </a:r>
          </a:p>
          <a:p>
            <a:pPr marL="228600" indent="-228600">
              <a:buAutoNum type="arabicPeriod"/>
            </a:pPr>
            <a:r>
              <a:rPr lang="en-GB" dirty="0"/>
              <a:t>A</a:t>
            </a:r>
          </a:p>
          <a:p>
            <a:pPr marL="228600" indent="-228600">
              <a:buAutoNum type="arabicPeriod"/>
            </a:pPr>
            <a:endParaRPr lang="en-GB" dirty="0"/>
          </a:p>
          <a:p>
            <a:pPr marL="228600" indent="-228600">
              <a:buAutoNum type="arabicPeriod"/>
            </a:pPr>
            <a:r>
              <a:rPr lang="en-GB" dirty="0"/>
              <a:t>Our world is a delicate</a:t>
            </a:r>
            <a:r>
              <a:rPr lang="en-GB" baseline="0" dirty="0"/>
              <a:t> resource and also under threat if we don’t look after it.</a:t>
            </a:r>
            <a:endParaRPr lang="en-GB" dirty="0"/>
          </a:p>
        </p:txBody>
      </p:sp>
      <p:sp>
        <p:nvSpPr>
          <p:cNvPr id="4" name="Slide Number Placeholder 3">
            <a:extLst>
              <a:ext uri="{FF2B5EF4-FFF2-40B4-BE49-F238E27FC236}">
                <a16:creationId xmlns:a16="http://schemas.microsoft.com/office/drawing/2014/main" id="{11C25F12-BB62-AA41-E8D6-CC9D9528D484}"/>
              </a:ext>
            </a:extLst>
          </p:cNvPr>
          <p:cNvSpPr>
            <a:spLocks noGrp="1"/>
          </p:cNvSpPr>
          <p:nvPr>
            <p:ph type="sldNum" sz="quarter" idx="10"/>
          </p:nvPr>
        </p:nvSpPr>
        <p:spPr/>
        <p:txBody>
          <a:bodyPr/>
          <a:lstStyle/>
          <a:p>
            <a:fld id="{41FEB333-11C5-4E24-B40C-93B89CD0E6BD}" type="slidenum">
              <a:rPr lang="en-GB" smtClean="0"/>
              <a:t>3</a:t>
            </a:fld>
            <a:endParaRPr lang="en-GB"/>
          </a:p>
        </p:txBody>
      </p:sp>
    </p:spTree>
    <p:extLst>
      <p:ext uri="{BB962C8B-B14F-4D97-AF65-F5344CB8AC3E}">
        <p14:creationId xmlns:p14="http://schemas.microsoft.com/office/powerpoint/2010/main" val="3498538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BBC4D-2725-2317-C5E6-D63E0F477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7567A-9295-112A-E24B-E9375C72E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BE0E0-B445-4BCC-9D18-DF673048A180}"/>
              </a:ext>
            </a:extLst>
          </p:cNvPr>
          <p:cNvSpPr>
            <a:spLocks noGrp="1"/>
          </p:cNvSpPr>
          <p:nvPr>
            <p:ph type="body" idx="1"/>
          </p:nvPr>
        </p:nvSpPr>
        <p:spPr/>
        <p:txBody>
          <a:bodyPr/>
          <a:lstStyle/>
          <a:p>
            <a:r>
              <a:rPr lang="en-GB" dirty="0"/>
              <a:t>Answers: </a:t>
            </a:r>
          </a:p>
          <a:p>
            <a:pPr marL="228600" indent="-228600">
              <a:buAutoNum type="arabicPeriod"/>
            </a:pPr>
            <a:r>
              <a:rPr lang="en-GB" dirty="0"/>
              <a:t>C</a:t>
            </a:r>
          </a:p>
          <a:p>
            <a:pPr marL="228600" indent="-228600">
              <a:buAutoNum type="arabicPeriod"/>
            </a:pPr>
            <a:r>
              <a:rPr lang="en-GB" dirty="0"/>
              <a:t>D</a:t>
            </a:r>
          </a:p>
          <a:p>
            <a:pPr marL="228600" indent="-228600">
              <a:buAutoNum type="arabicPeriod"/>
            </a:pPr>
            <a:r>
              <a:rPr lang="en-GB" dirty="0"/>
              <a:t>B</a:t>
            </a:r>
          </a:p>
          <a:p>
            <a:pPr marL="228600" indent="-228600">
              <a:buAutoNum type="arabicPeriod"/>
            </a:pPr>
            <a:r>
              <a:rPr lang="en-GB" dirty="0"/>
              <a:t>A</a:t>
            </a:r>
          </a:p>
          <a:p>
            <a:pPr marL="228600" indent="-228600">
              <a:buAutoNum type="arabicPeriod"/>
            </a:pPr>
            <a:endParaRPr lang="en-GB" dirty="0"/>
          </a:p>
          <a:p>
            <a:pPr marL="228600" indent="-228600">
              <a:buAutoNum type="arabicPeriod"/>
            </a:pPr>
            <a:r>
              <a:rPr lang="en-GB" dirty="0"/>
              <a:t>Our world is a delicate</a:t>
            </a:r>
            <a:r>
              <a:rPr lang="en-GB" baseline="0" dirty="0"/>
              <a:t> resource and also under threat if we don’t look after it.</a:t>
            </a:r>
            <a:endParaRPr lang="en-GB" dirty="0"/>
          </a:p>
        </p:txBody>
      </p:sp>
      <p:sp>
        <p:nvSpPr>
          <p:cNvPr id="4" name="Slide Number Placeholder 3">
            <a:extLst>
              <a:ext uri="{FF2B5EF4-FFF2-40B4-BE49-F238E27FC236}">
                <a16:creationId xmlns:a16="http://schemas.microsoft.com/office/drawing/2014/main" id="{7AB609DE-2E19-6713-DF27-0FA8209AF698}"/>
              </a:ext>
            </a:extLst>
          </p:cNvPr>
          <p:cNvSpPr>
            <a:spLocks noGrp="1"/>
          </p:cNvSpPr>
          <p:nvPr>
            <p:ph type="sldNum" sz="quarter" idx="10"/>
          </p:nvPr>
        </p:nvSpPr>
        <p:spPr/>
        <p:txBody>
          <a:bodyPr/>
          <a:lstStyle/>
          <a:p>
            <a:fld id="{41FEB333-11C5-4E24-B40C-93B89CD0E6BD}" type="slidenum">
              <a:rPr lang="en-GB" smtClean="0"/>
              <a:t>4</a:t>
            </a:fld>
            <a:endParaRPr lang="en-GB"/>
          </a:p>
        </p:txBody>
      </p:sp>
    </p:spTree>
    <p:extLst>
      <p:ext uri="{BB962C8B-B14F-4D97-AF65-F5344CB8AC3E}">
        <p14:creationId xmlns:p14="http://schemas.microsoft.com/office/powerpoint/2010/main" val="117852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43644-9610-6500-D0C4-F57EFEFD4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C494F-B15F-5E74-E795-1A4D0F30F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65D0E-3849-B75B-D66F-7E7D9AF5B3C1}"/>
              </a:ext>
            </a:extLst>
          </p:cNvPr>
          <p:cNvSpPr>
            <a:spLocks noGrp="1"/>
          </p:cNvSpPr>
          <p:nvPr>
            <p:ph type="body" idx="1"/>
          </p:nvPr>
        </p:nvSpPr>
        <p:spPr/>
        <p:txBody>
          <a:bodyPr/>
          <a:lstStyle/>
          <a:p>
            <a:r>
              <a:rPr lang="en-US"/>
              <a:t>Starter: </a:t>
            </a:r>
            <a:endParaRPr lang="en-US">
              <a:solidFill>
                <a:srgbClr val="444444"/>
              </a:solidFill>
            </a:endParaRPr>
          </a:p>
          <a:p>
            <a:r>
              <a:rPr lang="en-US"/>
              <a:t>Give pupils this stimulus and ask them to discuss with a partner and write down what the see, what the think about the picture (aiming to tease out deforestation </a:t>
            </a:r>
            <a:r>
              <a:rPr lang="en-US" baseline="0"/>
              <a:t>and </a:t>
            </a:r>
            <a:r>
              <a:rPr lang="en-US"/>
              <a:t>the likelihood these trees have been cleared b humans – road nearb</a:t>
            </a:r>
            <a:r>
              <a:rPr lang="en-US" baseline="0"/>
              <a:t>.</a:t>
            </a:r>
            <a:r>
              <a:rPr lang="en-US"/>
              <a:t> Mabe for logging?). Could do this as a silent task first then ask pupils to go around and find someone else who had a similar idea to them and at least 2 other pupils that had different ideas – the can note these down 'cops and robbers'. </a:t>
            </a:r>
            <a:endParaRPr lang="en-US">
              <a:solidFill>
                <a:srgbClr val="444444"/>
              </a:solidFill>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7E60F9BA-25DE-54E9-5F00-F164902C52FC}"/>
              </a:ext>
            </a:extLst>
          </p:cNvPr>
          <p:cNvSpPr>
            <a:spLocks noGrp="1"/>
          </p:cNvSpPr>
          <p:nvPr>
            <p:ph type="sldNum" sz="quarter" idx="10"/>
          </p:nvPr>
        </p:nvSpPr>
        <p:spPr/>
        <p:txBody>
          <a:bodyPr/>
          <a:lstStyle/>
          <a:p>
            <a:fld id="{41FEB333-11C5-4E24-B40C-93B89CD0E6BD}" type="slidenum">
              <a:rPr lang="en-GB" smtClean="0"/>
              <a:t>5</a:t>
            </a:fld>
            <a:endParaRPr lang="en-GB"/>
          </a:p>
        </p:txBody>
      </p:sp>
    </p:spTree>
    <p:extLst>
      <p:ext uri="{BB962C8B-B14F-4D97-AF65-F5344CB8AC3E}">
        <p14:creationId xmlns:p14="http://schemas.microsoft.com/office/powerpoint/2010/main" val="382345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351C2-15FD-95BC-216C-738848E35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15964-F75F-4A1B-C18F-9A2DEE497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9BD86-1BE7-1709-3DF2-F2840313164C}"/>
              </a:ext>
            </a:extLst>
          </p:cNvPr>
          <p:cNvSpPr>
            <a:spLocks noGrp="1"/>
          </p:cNvSpPr>
          <p:nvPr>
            <p:ph type="body" idx="1"/>
          </p:nvPr>
        </p:nvSpPr>
        <p:spPr/>
        <p:txBody>
          <a:bodyPr/>
          <a:lstStyle/>
          <a:p>
            <a:r>
              <a:rPr lang="en-US"/>
              <a:t>Use this space or similar to record ideas from discussion as a class – you will need this later </a:t>
            </a:r>
            <a:endParaRPr lang="en-US" dirty="0">
              <a:solidFill>
                <a:srgbClr val="444444"/>
              </a:solidFill>
            </a:endParaRPr>
          </a:p>
          <a:p>
            <a:endParaRPr lang="en-US" dirty="0">
              <a:solidFill>
                <a:srgbClr val="444444"/>
              </a:solidFill>
            </a:endParaRPr>
          </a:p>
          <a:p>
            <a:r>
              <a:rPr lang="en-US" dirty="0"/>
              <a:t>PLANET: Habitat / water cycle / pupils may struggle to come up with more than this...</a:t>
            </a:r>
            <a:endParaRPr lang="en-US" dirty="0">
              <a:solidFill>
                <a:srgbClr val="444444"/>
              </a:solidFill>
            </a:endParaRPr>
          </a:p>
          <a:p>
            <a:r>
              <a:rPr lang="en-US"/>
              <a:t>PEOPLE: paper / fuel / building materials / to produce food … THE LIST GOES ON</a:t>
            </a:r>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CE9D236D-C699-5745-F9A1-F31894C6F078}"/>
              </a:ext>
            </a:extLst>
          </p:cNvPr>
          <p:cNvSpPr>
            <a:spLocks noGrp="1"/>
          </p:cNvSpPr>
          <p:nvPr>
            <p:ph type="sldNum" sz="quarter" idx="10"/>
          </p:nvPr>
        </p:nvSpPr>
        <p:spPr/>
        <p:txBody>
          <a:bodyPr/>
          <a:lstStyle/>
          <a:p>
            <a:fld id="{41FEB333-11C5-4E24-B40C-93B89CD0E6BD}" type="slidenum">
              <a:rPr lang="en-GB" smtClean="0"/>
              <a:t>6</a:t>
            </a:fld>
            <a:endParaRPr lang="en-GB"/>
          </a:p>
        </p:txBody>
      </p:sp>
    </p:spTree>
    <p:extLst>
      <p:ext uri="{BB962C8B-B14F-4D97-AF65-F5344CB8AC3E}">
        <p14:creationId xmlns:p14="http://schemas.microsoft.com/office/powerpoint/2010/main" val="267517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4C549-16AD-E513-49C4-0588B16AA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CB426-078D-6735-FDB4-317F038DA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6A357-6314-E1E4-5053-5A5AF90E3EFE}"/>
              </a:ext>
            </a:extLst>
          </p:cNvPr>
          <p:cNvSpPr>
            <a:spLocks noGrp="1"/>
          </p:cNvSpPr>
          <p:nvPr>
            <p:ph type="body" idx="1"/>
          </p:nvPr>
        </p:nvSpPr>
        <p:spPr/>
        <p:txBody>
          <a:bodyPr/>
          <a:lstStyle/>
          <a:p>
            <a:pPr marL="228600" indent="-228600">
              <a:lnSpc>
                <a:spcPct val="90000"/>
              </a:lnSpc>
              <a:spcBef>
                <a:spcPts val="1000"/>
              </a:spcBef>
            </a:pPr>
            <a:r>
              <a:rPr lang="en-US"/>
              <a:t>Play in the VALLEY mode to begin with.</a:t>
            </a:r>
            <a:endParaRPr lang="en-US">
              <a:solidFill>
                <a:srgbClr val="444444"/>
              </a:solidFill>
            </a:endParaRPr>
          </a:p>
          <a:p>
            <a:pPr marL="228600" indent="-228600">
              <a:lnSpc>
                <a:spcPct val="90000"/>
              </a:lnSpc>
              <a:spcBef>
                <a:spcPts val="1000"/>
              </a:spcBef>
            </a:pPr>
            <a:r>
              <a:rPr lang="en-US"/>
              <a:t>Focus on planting trees and cutting down trees – as immature forestry is planted near people or as forestry is changed near people disease will begin to spread – try to aim to get pupils to notice this while coaching them during game play as this is essential for the rest of the lesson.</a:t>
            </a:r>
            <a:endParaRPr lang="en-US">
              <a:solidFill>
                <a:srgbClr val="444444"/>
              </a:solidFill>
            </a:endParaRPr>
          </a:p>
          <a:p>
            <a:endParaRPr lang="en-GB" dirty="0">
              <a:solidFill>
                <a:srgbClr val="444444"/>
              </a:solidFill>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8EFF786A-203C-D555-FBD6-123EFE5792C6}"/>
              </a:ext>
            </a:extLst>
          </p:cNvPr>
          <p:cNvSpPr>
            <a:spLocks noGrp="1"/>
          </p:cNvSpPr>
          <p:nvPr>
            <p:ph type="sldNum" sz="quarter" idx="10"/>
          </p:nvPr>
        </p:nvSpPr>
        <p:spPr/>
        <p:txBody>
          <a:bodyPr/>
          <a:lstStyle/>
          <a:p>
            <a:fld id="{41FEB333-11C5-4E24-B40C-93B89CD0E6BD}" type="slidenum">
              <a:rPr lang="en-GB" smtClean="0"/>
              <a:t>7</a:t>
            </a:fld>
            <a:endParaRPr lang="en-GB"/>
          </a:p>
        </p:txBody>
      </p:sp>
    </p:spTree>
    <p:extLst>
      <p:ext uri="{BB962C8B-B14F-4D97-AF65-F5344CB8AC3E}">
        <p14:creationId xmlns:p14="http://schemas.microsoft.com/office/powerpoint/2010/main" val="164228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1D832-F6AC-60D4-4C27-721C61BDB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2765B-946D-6A2E-1AB7-30C27972F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CB40C-5B7D-6C2E-DE36-C66593F6A046}"/>
              </a:ext>
            </a:extLst>
          </p:cNvPr>
          <p:cNvSpPr>
            <a:spLocks noGrp="1"/>
          </p:cNvSpPr>
          <p:nvPr>
            <p:ph type="body" idx="1"/>
          </p:nvPr>
        </p:nvSpPr>
        <p:spPr/>
        <p:txBody>
          <a:bodyPr/>
          <a:lstStyle/>
          <a:p>
            <a:r>
              <a:rPr lang="en-US"/>
              <a:t>Have this slide on the board as pupils are playing the game – or potentially a printed version of this for pupils to note down ideas in pairs as they play </a:t>
            </a:r>
            <a:endParaRPr lang="en-US">
              <a:solidFill>
                <a:srgbClr val="000000"/>
              </a:solidFill>
            </a:endParaRPr>
          </a:p>
          <a:p>
            <a:pPr marL="228600" indent="-228600">
              <a:lnSpc>
                <a:spcPct val="90000"/>
              </a:lnSpc>
              <a:spcBef>
                <a:spcPts val="1000"/>
              </a:spcBef>
            </a:pPr>
            <a:endParaRPr lang="en-US" dirty="0">
              <a:ea typeface="Calibri"/>
              <a:cs typeface="Calibri"/>
            </a:endParaRPr>
          </a:p>
        </p:txBody>
      </p:sp>
      <p:sp>
        <p:nvSpPr>
          <p:cNvPr id="4" name="Slide Number Placeholder 3">
            <a:extLst>
              <a:ext uri="{FF2B5EF4-FFF2-40B4-BE49-F238E27FC236}">
                <a16:creationId xmlns:a16="http://schemas.microsoft.com/office/drawing/2014/main" id="{26573C50-E306-5957-5A74-3D0BEC9E6DCB}"/>
              </a:ext>
            </a:extLst>
          </p:cNvPr>
          <p:cNvSpPr>
            <a:spLocks noGrp="1"/>
          </p:cNvSpPr>
          <p:nvPr>
            <p:ph type="sldNum" sz="quarter" idx="10"/>
          </p:nvPr>
        </p:nvSpPr>
        <p:spPr/>
        <p:txBody>
          <a:bodyPr/>
          <a:lstStyle/>
          <a:p>
            <a:fld id="{41FEB333-11C5-4E24-B40C-93B89CD0E6BD}" type="slidenum">
              <a:rPr lang="en-GB" smtClean="0"/>
              <a:t>8</a:t>
            </a:fld>
            <a:endParaRPr lang="en-GB"/>
          </a:p>
        </p:txBody>
      </p:sp>
    </p:spTree>
    <p:extLst>
      <p:ext uri="{BB962C8B-B14F-4D97-AF65-F5344CB8AC3E}">
        <p14:creationId xmlns:p14="http://schemas.microsoft.com/office/powerpoint/2010/main" val="48565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EB037-D757-9BFB-6C0A-660CD7075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82954-507C-59C3-2631-D693144A90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3685A-F07D-1E46-5EBE-E2657284C7AB}"/>
              </a:ext>
            </a:extLst>
          </p:cNvPr>
          <p:cNvSpPr>
            <a:spLocks noGrp="1"/>
          </p:cNvSpPr>
          <p:nvPr>
            <p:ph type="body" idx="1"/>
          </p:nvPr>
        </p:nvSpPr>
        <p:spPr/>
        <p:txBody>
          <a:bodyPr/>
          <a:lstStyle/>
          <a:p>
            <a:r>
              <a:rPr lang="en-US" dirty="0"/>
              <a:t>Pupils should notice that the benefits of trees to people largely need the trees to be cut down...</a:t>
            </a:r>
            <a:endParaRPr lang="en-US" dirty="0">
              <a:solidFill>
                <a:srgbClr val="444444"/>
              </a:solidFill>
            </a:endParaRPr>
          </a:p>
          <a:p>
            <a:endParaRPr lang="en-US" dirty="0">
              <a:solidFill>
                <a:srgbClr val="444444"/>
              </a:solidFill>
            </a:endParaRPr>
          </a:p>
          <a:p>
            <a:r>
              <a:rPr lang="en-US" dirty="0"/>
              <a:t>Mature forest generally is healthy and does not spawn disease </a:t>
            </a:r>
            <a:endParaRPr lang="en-US" dirty="0">
              <a:solidFill>
                <a:srgbClr val="444444"/>
              </a:solidFill>
            </a:endParaRPr>
          </a:p>
          <a:p>
            <a:r>
              <a:rPr lang="en-US"/>
              <a:t>Young forest does tend to spawn disease </a:t>
            </a:r>
            <a:endParaRPr lang="en-US" dirty="0">
              <a:solidFill>
                <a:srgbClr val="444444"/>
              </a:solidFill>
            </a:endParaRPr>
          </a:p>
          <a:p>
            <a:r>
              <a:rPr lang="en-US" dirty="0"/>
              <a:t>Forest near to people tends to spread disease into livestock and into the food chain for people (lots of deaths). ASK PUPILS WHY THEY THINK THIS MIGHT BE? (increased animal and human interactions means diseases otherwise confined to animals may transfer to people – zoonotic diseases – e.g. Ebola and potentially Covid). </a:t>
            </a:r>
            <a:endParaRPr lang="en-US" dirty="0">
              <a:solidFill>
                <a:srgbClr val="444444"/>
              </a:solidFill>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0BA8BDD4-DCFE-042F-68B2-933A1B3CF585}"/>
              </a:ext>
            </a:extLst>
          </p:cNvPr>
          <p:cNvSpPr>
            <a:spLocks noGrp="1"/>
          </p:cNvSpPr>
          <p:nvPr>
            <p:ph type="sldNum" sz="quarter" idx="10"/>
          </p:nvPr>
        </p:nvSpPr>
        <p:spPr/>
        <p:txBody>
          <a:bodyPr/>
          <a:lstStyle/>
          <a:p>
            <a:fld id="{41FEB333-11C5-4E24-B40C-93B89CD0E6BD}" type="slidenum">
              <a:rPr lang="en-GB" smtClean="0"/>
              <a:t>9</a:t>
            </a:fld>
            <a:endParaRPr lang="en-GB"/>
          </a:p>
        </p:txBody>
      </p:sp>
    </p:spTree>
    <p:extLst>
      <p:ext uri="{BB962C8B-B14F-4D97-AF65-F5344CB8AC3E}">
        <p14:creationId xmlns:p14="http://schemas.microsoft.com/office/powerpoint/2010/main" val="1227228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047ACA-C87E-430C-B377-ABC4F52F0E52}" type="datetimeFigureOut">
              <a:rPr lang="en-GB" smtClean="0"/>
              <a:t>28/05/2026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867DD-5A27-4E95-AACA-C69F155AFC3A}" type="slidenum">
              <a:rPr lang="en-GB" smtClean="0"/>
              <a:t>‹#›</a:t>
            </a:fld>
            <a:endParaRPr lang="en-GB"/>
          </a:p>
        </p:txBody>
      </p:sp>
    </p:spTree>
    <p:extLst>
      <p:ext uri="{BB962C8B-B14F-4D97-AF65-F5344CB8AC3E}">
        <p14:creationId xmlns:p14="http://schemas.microsoft.com/office/powerpoint/2010/main" val="326032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047ACA-C87E-430C-B377-ABC4F52F0E52}" type="datetimeFigureOut">
              <a:rPr lang="en-GB" smtClean="0"/>
              <a:t>28/05/2026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867DD-5A27-4E95-AACA-C69F155AFC3A}" type="slidenum">
              <a:rPr lang="en-GB" smtClean="0"/>
              <a:t>‹#›</a:t>
            </a:fld>
            <a:endParaRPr lang="en-GB"/>
          </a:p>
        </p:txBody>
      </p:sp>
    </p:spTree>
    <p:extLst>
      <p:ext uri="{BB962C8B-B14F-4D97-AF65-F5344CB8AC3E}">
        <p14:creationId xmlns:p14="http://schemas.microsoft.com/office/powerpoint/2010/main" val="103346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047ACA-C87E-430C-B377-ABC4F52F0E52}" type="datetimeFigureOut">
              <a:rPr lang="en-GB" smtClean="0"/>
              <a:t>28/05/2026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867DD-5A27-4E95-AACA-C69F155AFC3A}" type="slidenum">
              <a:rPr lang="en-GB" smtClean="0"/>
              <a:t>‹#›</a:t>
            </a:fld>
            <a:endParaRPr lang="en-GB"/>
          </a:p>
        </p:txBody>
      </p:sp>
    </p:spTree>
    <p:extLst>
      <p:ext uri="{BB962C8B-B14F-4D97-AF65-F5344CB8AC3E}">
        <p14:creationId xmlns:p14="http://schemas.microsoft.com/office/powerpoint/2010/main" val="300445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047ACA-C87E-430C-B377-ABC4F52F0E52}" type="datetimeFigureOut">
              <a:rPr lang="en-GB" smtClean="0"/>
              <a:t>28/05/2026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867DD-5A27-4E95-AACA-C69F155AFC3A}" type="slidenum">
              <a:rPr lang="en-GB" smtClean="0"/>
              <a:t>‹#›</a:t>
            </a:fld>
            <a:endParaRPr lang="en-GB"/>
          </a:p>
        </p:txBody>
      </p:sp>
    </p:spTree>
    <p:extLst>
      <p:ext uri="{BB962C8B-B14F-4D97-AF65-F5344CB8AC3E}">
        <p14:creationId xmlns:p14="http://schemas.microsoft.com/office/powerpoint/2010/main" val="350939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047ACA-C87E-430C-B377-ABC4F52F0E52}" type="datetimeFigureOut">
              <a:rPr lang="en-GB" smtClean="0"/>
              <a:t>28/05/2026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867DD-5A27-4E95-AACA-C69F155AFC3A}" type="slidenum">
              <a:rPr lang="en-GB" smtClean="0"/>
              <a:t>‹#›</a:t>
            </a:fld>
            <a:endParaRPr lang="en-GB"/>
          </a:p>
        </p:txBody>
      </p:sp>
    </p:spTree>
    <p:extLst>
      <p:ext uri="{BB962C8B-B14F-4D97-AF65-F5344CB8AC3E}">
        <p14:creationId xmlns:p14="http://schemas.microsoft.com/office/powerpoint/2010/main" val="199308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047ACA-C87E-430C-B377-ABC4F52F0E52}" type="datetimeFigureOut">
              <a:rPr lang="en-GB" smtClean="0"/>
              <a:t>28/05/2026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867DD-5A27-4E95-AACA-C69F155AFC3A}" type="slidenum">
              <a:rPr lang="en-GB" smtClean="0"/>
              <a:t>‹#›</a:t>
            </a:fld>
            <a:endParaRPr lang="en-GB"/>
          </a:p>
        </p:txBody>
      </p:sp>
    </p:spTree>
    <p:extLst>
      <p:ext uri="{BB962C8B-B14F-4D97-AF65-F5344CB8AC3E}">
        <p14:creationId xmlns:p14="http://schemas.microsoft.com/office/powerpoint/2010/main" val="399092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047ACA-C87E-430C-B377-ABC4F52F0E52}" type="datetimeFigureOut">
              <a:rPr lang="en-GB" smtClean="0"/>
              <a:t>28/05/2026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867DD-5A27-4E95-AACA-C69F155AFC3A}" type="slidenum">
              <a:rPr lang="en-GB" smtClean="0"/>
              <a:t>‹#›</a:t>
            </a:fld>
            <a:endParaRPr lang="en-GB"/>
          </a:p>
        </p:txBody>
      </p:sp>
    </p:spTree>
    <p:extLst>
      <p:ext uri="{BB962C8B-B14F-4D97-AF65-F5344CB8AC3E}">
        <p14:creationId xmlns:p14="http://schemas.microsoft.com/office/powerpoint/2010/main" val="426005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047ACA-C87E-430C-B377-ABC4F52F0E52}" type="datetimeFigureOut">
              <a:rPr lang="en-GB" smtClean="0"/>
              <a:t>28/05/2026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867DD-5A27-4E95-AACA-C69F155AFC3A}" type="slidenum">
              <a:rPr lang="en-GB" smtClean="0"/>
              <a:t>‹#›</a:t>
            </a:fld>
            <a:endParaRPr lang="en-GB"/>
          </a:p>
        </p:txBody>
      </p:sp>
    </p:spTree>
    <p:extLst>
      <p:ext uri="{BB962C8B-B14F-4D97-AF65-F5344CB8AC3E}">
        <p14:creationId xmlns:p14="http://schemas.microsoft.com/office/powerpoint/2010/main" val="157309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47ACA-C87E-430C-B377-ABC4F52F0E52}" type="datetimeFigureOut">
              <a:rPr lang="en-GB" smtClean="0"/>
              <a:t>28/05/2026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867DD-5A27-4E95-AACA-C69F155AFC3A}" type="slidenum">
              <a:rPr lang="en-GB" smtClean="0"/>
              <a:t>‹#›</a:t>
            </a:fld>
            <a:endParaRPr lang="en-GB"/>
          </a:p>
        </p:txBody>
      </p:sp>
    </p:spTree>
    <p:extLst>
      <p:ext uri="{BB962C8B-B14F-4D97-AF65-F5344CB8AC3E}">
        <p14:creationId xmlns:p14="http://schemas.microsoft.com/office/powerpoint/2010/main" val="22045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047ACA-C87E-430C-B377-ABC4F52F0E52}" type="datetimeFigureOut">
              <a:rPr lang="en-GB" smtClean="0"/>
              <a:t>28/05/2026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867DD-5A27-4E95-AACA-C69F155AFC3A}" type="slidenum">
              <a:rPr lang="en-GB" smtClean="0"/>
              <a:t>‹#›</a:t>
            </a:fld>
            <a:endParaRPr lang="en-GB"/>
          </a:p>
        </p:txBody>
      </p:sp>
    </p:spTree>
    <p:extLst>
      <p:ext uri="{BB962C8B-B14F-4D97-AF65-F5344CB8AC3E}">
        <p14:creationId xmlns:p14="http://schemas.microsoft.com/office/powerpoint/2010/main" val="72134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047ACA-C87E-430C-B377-ABC4F52F0E52}" type="datetimeFigureOut">
              <a:rPr lang="en-GB" smtClean="0"/>
              <a:t>28/05/2026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867DD-5A27-4E95-AACA-C69F155AFC3A}" type="slidenum">
              <a:rPr lang="en-GB" smtClean="0"/>
              <a:t>‹#›</a:t>
            </a:fld>
            <a:endParaRPr lang="en-GB"/>
          </a:p>
        </p:txBody>
      </p:sp>
    </p:spTree>
    <p:extLst>
      <p:ext uri="{BB962C8B-B14F-4D97-AF65-F5344CB8AC3E}">
        <p14:creationId xmlns:p14="http://schemas.microsoft.com/office/powerpoint/2010/main" val="291925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47ACA-C87E-430C-B377-ABC4F52F0E52}" type="datetimeFigureOut">
              <a:rPr lang="en-GB" smtClean="0"/>
              <a:t>28/05/2026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867DD-5A27-4E95-AACA-C69F155AFC3A}" type="slidenum">
              <a:rPr lang="en-GB" smtClean="0"/>
              <a:t>‹#›</a:t>
            </a:fld>
            <a:endParaRPr lang="en-GB"/>
          </a:p>
        </p:txBody>
      </p:sp>
    </p:spTree>
    <p:extLst>
      <p:ext uri="{BB962C8B-B14F-4D97-AF65-F5344CB8AC3E}">
        <p14:creationId xmlns:p14="http://schemas.microsoft.com/office/powerpoint/2010/main" val="151354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https://www.youtube.com/embed/OJTEGOZzNSU?feature=oembed" TargetMode="External"/><Relationship Id="rId6" Type="http://schemas.openxmlformats.org/officeDocument/2006/relationships/hyperlink" Target="https://www.youtube.com/watch?v=OJTEGOZzNSU" TargetMode="External"/><Relationship Id="rId5" Type="http://schemas.openxmlformats.org/officeDocument/2006/relationships/image" Target="../media/image8.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OJTEGOZzNSU?feature=oembed"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hyperlink" Target="https://www.unicef.org/drcongo/en/stories/child-reporters-advocating-better-protection-planet" TargetMode="External"/><Relationship Id="rId3" Type="http://schemas.openxmlformats.org/officeDocument/2006/relationships/image" Target="../media/image1.jpeg"/><Relationship Id="rId7" Type="http://schemas.openxmlformats.org/officeDocument/2006/relationships/hyperlink" Target="https://kids.earth.org/life-on-land/facts-about-congo-basi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orldrainforests.com/congo/deforestation.html" TargetMode="External"/><Relationship Id="rId5" Type="http://schemas.openxmlformats.org/officeDocument/2006/relationships/hyperlink" Target="https://en.wikipedia.org/wiki/Deforestation_in_the_Democratic_Republic_of_the_Congo"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Ss5y_ii796o?feature=oembed" TargetMode="External"/><Relationship Id="rId6" Type="http://schemas.openxmlformats.org/officeDocument/2006/relationships/image" Target="../media/image11.jpeg"/><Relationship Id="rId5" Type="http://schemas.openxmlformats.org/officeDocument/2006/relationships/hyperlink" Target="https://youtu.be/Ss5y_ii796o" TargetMode="Externa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https://www.youtube.com/embed/Ss5y_ii796o?feature=oembed"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glitchers.itch.io/restor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3097" y="582733"/>
            <a:ext cx="10515600" cy="4857140"/>
          </a:xfrm>
        </p:spPr>
        <p:txBody>
          <a:bodyPr>
            <a:normAutofit/>
          </a:bodyPr>
          <a:lstStyle/>
          <a:p>
            <a:r>
              <a:rPr lang="en-GB" sz="4800" b="1">
                <a:latin typeface="Calibri"/>
                <a:ea typeface="Calibri"/>
                <a:cs typeface="Calibri"/>
              </a:rPr>
              <a:t>Learning about land use:</a:t>
            </a:r>
            <a:br>
              <a:rPr lang="en-GB" sz="4800" b="1" dirty="0">
                <a:latin typeface="Calibri"/>
                <a:ea typeface="Calibri"/>
                <a:cs typeface="Calibri"/>
              </a:rPr>
            </a:br>
            <a:r>
              <a:rPr lang="en-GB" sz="4800" b="1">
                <a:latin typeface="Calibri"/>
                <a:ea typeface="Calibri"/>
                <a:cs typeface="Calibri"/>
              </a:rPr>
              <a:t>A. Deforestation and health</a:t>
            </a:r>
            <a:br>
              <a:rPr lang="en-GB" sz="4800" b="1" dirty="0">
                <a:latin typeface="Calibri"/>
                <a:ea typeface="Calibri"/>
                <a:cs typeface="Calibri"/>
              </a:rPr>
            </a:br>
            <a:br>
              <a:rPr lang="en-GB" sz="4800" b="1" dirty="0">
                <a:latin typeface="Calibri"/>
                <a:ea typeface="Calibri"/>
                <a:cs typeface="Calibri"/>
              </a:rPr>
            </a:br>
            <a:r>
              <a:rPr lang="en-GB" sz="4800" dirty="0">
                <a:latin typeface="Calibri"/>
                <a:ea typeface="Calibri"/>
                <a:cs typeface="Calibri"/>
              </a:rPr>
              <a:t>Geography</a:t>
            </a:r>
            <a:br>
              <a:rPr lang="en-GB" sz="4800" dirty="0">
                <a:latin typeface="Calibri"/>
                <a:ea typeface="Calibri"/>
                <a:cs typeface="Calibri"/>
              </a:rPr>
            </a:br>
            <a:r>
              <a:rPr lang="en-GB" sz="4800" dirty="0">
                <a:latin typeface="Calibri"/>
                <a:ea typeface="Calibri"/>
                <a:cs typeface="Calibri"/>
              </a:rPr>
              <a:t>Second Level</a:t>
            </a:r>
          </a:p>
        </p:txBody>
      </p:sp>
      <p:sp>
        <p:nvSpPr>
          <p:cNvPr id="3" name="Rectangle 2"/>
          <p:cNvSpPr/>
          <p:nvPr/>
        </p:nvSpPr>
        <p:spPr>
          <a:xfrm>
            <a:off x="733097" y="1093920"/>
            <a:ext cx="184731" cy="523220"/>
          </a:xfrm>
          <a:prstGeom prst="rect">
            <a:avLst/>
          </a:prstGeom>
        </p:spPr>
        <p:txBody>
          <a:bodyPr wrap="none" lIns="91440" tIns="45720" rIns="91440" bIns="45720" anchor="t">
            <a:spAutoFit/>
          </a:bodyPr>
          <a:lstStyle/>
          <a:p>
            <a:endParaRPr lang="en-GB" sz="2800" dirty="0">
              <a:solidFill>
                <a:srgbClr val="DD06FA"/>
              </a:solidFill>
              <a:ea typeface="Calibri"/>
              <a:cs typeface="Calibri"/>
            </a:endParaRPr>
          </a:p>
        </p:txBody>
      </p:sp>
      <p:sp>
        <p:nvSpPr>
          <p:cNvPr id="6" name="Rectangle 5">
            <a:extLst>
              <a:ext uri="{FF2B5EF4-FFF2-40B4-BE49-F238E27FC236}">
                <a16:creationId xmlns:a16="http://schemas.microsoft.com/office/drawing/2014/main" id="{4CBC44DB-A84E-0152-4EF6-B76C763F1EE0}"/>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619EE295-DEE0-32F7-674A-8B1C5EEDE6C0}"/>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4CBC44DB-A84E-0152-4EF6-B76C763F1EE0}"/>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1EF691EB-9B8D-F2F5-1387-DED2C08DDB1C}"/>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spTree>
    <p:extLst>
      <p:ext uri="{BB962C8B-B14F-4D97-AF65-F5344CB8AC3E}">
        <p14:creationId xmlns:p14="http://schemas.microsoft.com/office/powerpoint/2010/main" val="8567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D1DD1-A324-D266-566E-2C76790EFC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3CC559-7CF6-2F80-490D-CD9BECBD82C1}"/>
              </a:ext>
            </a:extLst>
          </p:cNvPr>
          <p:cNvSpPr>
            <a:spLocks noGrp="1"/>
          </p:cNvSpPr>
          <p:nvPr>
            <p:ph type="title"/>
          </p:nvPr>
        </p:nvSpPr>
        <p:spPr>
          <a:xfrm>
            <a:off x="733097" y="233483"/>
            <a:ext cx="10515600" cy="856640"/>
          </a:xfrm>
        </p:spPr>
        <p:txBody>
          <a:bodyPr>
            <a:normAutofit/>
          </a:bodyPr>
          <a:lstStyle/>
          <a:p>
            <a:r>
              <a:rPr lang="en-GB" sz="4800" b="1">
                <a:latin typeface="Calibri"/>
                <a:ea typeface="Calibri"/>
                <a:cs typeface="Calibri"/>
              </a:rPr>
              <a:t>ACTIVITY 3: Deforestation video</a:t>
            </a:r>
            <a:endParaRPr lang="en-US">
              <a:latin typeface="Calibri Light"/>
              <a:ea typeface="Calibri Light"/>
              <a:cs typeface="Calibri Light"/>
            </a:endParaRPr>
          </a:p>
        </p:txBody>
      </p:sp>
      <p:sp>
        <p:nvSpPr>
          <p:cNvPr id="5" name="Content Placeholder 4">
            <a:extLst>
              <a:ext uri="{FF2B5EF4-FFF2-40B4-BE49-F238E27FC236}">
                <a16:creationId xmlns:a16="http://schemas.microsoft.com/office/drawing/2014/main" id="{21E5E1EF-6A0F-EE21-5539-0BC55EA1A4FF}"/>
              </a:ext>
            </a:extLst>
          </p:cNvPr>
          <p:cNvSpPr>
            <a:spLocks noGrp="1"/>
          </p:cNvSpPr>
          <p:nvPr>
            <p:ph sz="half" idx="1"/>
          </p:nvPr>
        </p:nvSpPr>
        <p:spPr>
          <a:xfrm>
            <a:off x="828431" y="1356433"/>
            <a:ext cx="5642382" cy="4488107"/>
          </a:xfrm>
        </p:spPr>
        <p:txBody>
          <a:bodyPr vert="horz" lIns="91440" tIns="45720" rIns="91440" bIns="45720" rtlCol="0" anchor="t">
            <a:normAutofit/>
          </a:bodyPr>
          <a:lstStyle/>
          <a:p>
            <a:pPr marL="0" indent="0">
              <a:buNone/>
            </a:pPr>
            <a:r>
              <a:rPr lang="en-US" sz="2000" dirty="0">
                <a:latin typeface="Calibri"/>
                <a:ea typeface="Calibri"/>
                <a:cs typeface="Calibri"/>
              </a:rPr>
              <a:t>Before we watch – let's predict:</a:t>
            </a:r>
            <a:endParaRPr lang="en-US" dirty="0">
              <a:ea typeface="Calibri"/>
              <a:cs typeface="Calibri"/>
            </a:endParaRPr>
          </a:p>
          <a:p>
            <a:endParaRPr lang="en-US" sz="2000" dirty="0">
              <a:ea typeface="Calibri"/>
              <a:cs typeface="Calibri"/>
            </a:endParaRPr>
          </a:p>
          <a:p>
            <a:pPr>
              <a:lnSpc>
                <a:spcPct val="100000"/>
              </a:lnSpc>
              <a:spcBef>
                <a:spcPts val="0"/>
              </a:spcBef>
            </a:pPr>
            <a:r>
              <a:rPr lang="en-GB" sz="1800">
                <a:latin typeface="Calibri"/>
                <a:ea typeface="Calibri"/>
                <a:cs typeface="Calibri"/>
              </a:rPr>
              <a:t>Why do we cut down trees?</a:t>
            </a:r>
          </a:p>
          <a:p>
            <a:pPr>
              <a:lnSpc>
                <a:spcPct val="100000"/>
              </a:lnSpc>
              <a:spcBef>
                <a:spcPts val="0"/>
              </a:spcBef>
            </a:pPr>
            <a:endParaRPr lang="en-GB" sz="1800" dirty="0">
              <a:latin typeface="Calibri"/>
              <a:ea typeface="Calibri"/>
              <a:cs typeface="Calibri"/>
            </a:endParaRPr>
          </a:p>
          <a:p>
            <a:pPr>
              <a:lnSpc>
                <a:spcPct val="100000"/>
              </a:lnSpc>
              <a:spcBef>
                <a:spcPts val="0"/>
              </a:spcBef>
            </a:pPr>
            <a:r>
              <a:rPr lang="en-GB" sz="1800" dirty="0">
                <a:latin typeface="Calibri"/>
                <a:ea typeface="Calibri"/>
                <a:cs typeface="Calibri"/>
              </a:rPr>
              <a:t>What could consequences be from </a:t>
            </a:r>
            <a:r>
              <a:rPr lang="en-GB" sz="1800">
                <a:latin typeface="Calibri"/>
                <a:ea typeface="Calibri"/>
                <a:cs typeface="Calibri"/>
              </a:rPr>
              <a:t>cutting</a:t>
            </a:r>
            <a:r>
              <a:rPr lang="en-GB" sz="1800" dirty="0">
                <a:latin typeface="Calibri"/>
                <a:ea typeface="Calibri"/>
                <a:cs typeface="Calibri"/>
              </a:rPr>
              <a:t> down trees?  </a:t>
            </a:r>
          </a:p>
          <a:p>
            <a:pPr>
              <a:lnSpc>
                <a:spcPct val="100000"/>
              </a:lnSpc>
              <a:spcBef>
                <a:spcPts val="0"/>
              </a:spcBef>
            </a:pPr>
            <a:endParaRPr lang="en-GB" sz="1800" dirty="0">
              <a:latin typeface="Calibri"/>
              <a:ea typeface="Calibri"/>
              <a:cs typeface="Calibri"/>
            </a:endParaRPr>
          </a:p>
          <a:p>
            <a:pPr>
              <a:lnSpc>
                <a:spcPct val="100000"/>
              </a:lnSpc>
              <a:spcBef>
                <a:spcPts val="0"/>
              </a:spcBef>
            </a:pPr>
            <a:r>
              <a:rPr lang="en-GB" sz="1800">
                <a:latin typeface="Calibri"/>
                <a:ea typeface="Calibri"/>
                <a:cs typeface="Calibri"/>
              </a:rPr>
              <a:t>What could we do to lessen the impact of cutting down trees?</a:t>
            </a:r>
            <a:endParaRPr lang="en-GB" sz="1800">
              <a:ea typeface="Calibri"/>
              <a:cs typeface="Calibri"/>
            </a:endParaRPr>
          </a:p>
          <a:p>
            <a:pPr>
              <a:lnSpc>
                <a:spcPct val="100000"/>
              </a:lnSpc>
              <a:spcBef>
                <a:spcPts val="0"/>
              </a:spcBef>
            </a:pPr>
            <a:endParaRPr lang="en-GB" sz="1800" dirty="0">
              <a:latin typeface="Calibri"/>
              <a:ea typeface="Calibri"/>
              <a:cs typeface="Calibri"/>
            </a:endParaRPr>
          </a:p>
          <a:p>
            <a:pPr>
              <a:lnSpc>
                <a:spcPct val="100000"/>
              </a:lnSpc>
              <a:spcBef>
                <a:spcPts val="0"/>
              </a:spcBef>
            </a:pPr>
            <a:endParaRPr lang="en-GB" sz="1800" dirty="0">
              <a:latin typeface="Calibri"/>
              <a:ea typeface="Calibri"/>
              <a:cs typeface="Calibri"/>
            </a:endParaRPr>
          </a:p>
          <a:p>
            <a:pPr>
              <a:lnSpc>
                <a:spcPct val="100000"/>
              </a:lnSpc>
              <a:spcBef>
                <a:spcPts val="0"/>
              </a:spcBef>
            </a:pPr>
            <a:endParaRPr lang="en-GB" sz="1800" dirty="0">
              <a:latin typeface="Calibri"/>
              <a:ea typeface="Calibri"/>
              <a:cs typeface="Calibri"/>
            </a:endParaRPr>
          </a:p>
          <a:p>
            <a:endParaRPr lang="en-US" sz="2000" dirty="0">
              <a:latin typeface="Calibri"/>
              <a:ea typeface="Calibri"/>
              <a:cs typeface="Calibri"/>
            </a:endParaRPr>
          </a:p>
          <a:p>
            <a:pPr marL="342900" indent="-342900"/>
            <a:endParaRPr lang="en-US" sz="2000" dirty="0">
              <a:latin typeface="Calibri"/>
              <a:ea typeface="Calibri"/>
              <a:cs typeface="Calibri"/>
            </a:endParaRPr>
          </a:p>
          <a:p>
            <a:pPr marL="0" indent="0">
              <a:buNone/>
            </a:pPr>
            <a:endParaRPr lang="en-US" sz="2000" dirty="0">
              <a:latin typeface="Calibri"/>
              <a:ea typeface="Calibri"/>
              <a:cs typeface="Calibri"/>
            </a:endParaRPr>
          </a:p>
          <a:p>
            <a:pPr marL="342900" indent="-342900">
              <a:lnSpc>
                <a:spcPct val="100000"/>
              </a:lnSpc>
              <a:spcBef>
                <a:spcPts val="0"/>
              </a:spcBef>
            </a:pPr>
            <a:endParaRPr lang="en-US" sz="2000" dirty="0">
              <a:latin typeface="Calibri"/>
              <a:ea typeface="Calibri"/>
              <a:cs typeface="Calibri"/>
            </a:endParaRPr>
          </a:p>
        </p:txBody>
      </p:sp>
      <p:sp>
        <p:nvSpPr>
          <p:cNvPr id="6" name="Rectangle 5">
            <a:extLst>
              <a:ext uri="{FF2B5EF4-FFF2-40B4-BE49-F238E27FC236}">
                <a16:creationId xmlns:a16="http://schemas.microsoft.com/office/drawing/2014/main" id="{1A938EF5-F2E8-C157-509D-61A1813321F4}"/>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4EBEBC72-24AD-A0E8-790A-1D675F90E06A}"/>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3B765F84-6A16-CE50-3955-12EE1BFCBB1B}"/>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0D4AC3BE-C853-824E-EFF9-CF74D176FA65}"/>
                </a:ext>
              </a:extLst>
            </p:cNvPr>
            <p:cNvPicPr>
              <a:picLocks noGrp="1" noRot="1" noChangeAspect="1" noMove="1" noResize="1" noEditPoints="1" noAdjustHandles="1" noChangeArrowheads="1" noChangeShapeType="1" noCrop="1"/>
            </p:cNvPicPr>
            <p:nvPr/>
          </p:nvPicPr>
          <p:blipFill rotWithShape="1">
            <a:blip r:embed="rId4"/>
            <a:srcRect t="31304" b="35049"/>
            <a:stretch/>
          </p:blipFill>
          <p:spPr>
            <a:xfrm>
              <a:off x="9588428" y="6271484"/>
              <a:ext cx="2603571" cy="495099"/>
            </a:xfrm>
            <a:prstGeom prst="rect">
              <a:avLst/>
            </a:prstGeom>
          </p:spPr>
        </p:pic>
      </p:grpSp>
      <p:pic>
        <p:nvPicPr>
          <p:cNvPr id="12" name="Online Media 6" title="Rainforest Deforestation:  Basics for kids">
            <a:hlinkClick r:id="" action="ppaction://noaction"/>
            <a:extLst>
              <a:ext uri="{FF2B5EF4-FFF2-40B4-BE49-F238E27FC236}">
                <a16:creationId xmlns:a16="http://schemas.microsoft.com/office/drawing/2014/main" id="{F0089BC3-4859-FB26-045A-BA02CB24BBB5}"/>
              </a:ext>
            </a:extLst>
          </p:cNvPr>
          <p:cNvPicPr>
            <a:picLocks noRot="1" noChangeAspect="1"/>
          </p:cNvPicPr>
          <p:nvPr>
            <a:videoFile r:link="rId1"/>
          </p:nvPr>
        </p:nvPicPr>
        <p:blipFill>
          <a:blip r:embed="rId5"/>
          <a:stretch>
            <a:fillRect/>
          </a:stretch>
        </p:blipFill>
        <p:spPr>
          <a:xfrm>
            <a:off x="6534785" y="1711960"/>
            <a:ext cx="5413058" cy="3139440"/>
          </a:xfrm>
          <a:prstGeom prst="rect">
            <a:avLst/>
          </a:prstGeom>
        </p:spPr>
      </p:pic>
      <p:sp>
        <p:nvSpPr>
          <p:cNvPr id="14" name="TextBox 13">
            <a:extLst>
              <a:ext uri="{FF2B5EF4-FFF2-40B4-BE49-F238E27FC236}">
                <a16:creationId xmlns:a16="http://schemas.microsoft.com/office/drawing/2014/main" id="{FB4DB8D2-645D-5969-4314-82335DDEB510}"/>
              </a:ext>
            </a:extLst>
          </p:cNvPr>
          <p:cNvSpPr txBox="1"/>
          <p:nvPr/>
        </p:nvSpPr>
        <p:spPr>
          <a:xfrm>
            <a:off x="7284720" y="5186680"/>
            <a:ext cx="39116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hlinkClick r:id="rId6"/>
              </a:rPr>
              <a:t>Rainforest Deforestation: Basics for kids</a:t>
            </a:r>
            <a:endParaRPr lang="en-US" dirty="0">
              <a:ea typeface="Calibri" panose="020F0502020204030204"/>
              <a:cs typeface="Calibri" panose="020F0502020204030204"/>
            </a:endParaRPr>
          </a:p>
          <a:p>
            <a:pPr algn="ctr"/>
            <a:endParaRPr lang="en-GB"/>
          </a:p>
        </p:txBody>
      </p:sp>
      <p:sp>
        <p:nvSpPr>
          <p:cNvPr id="2" name="TextBox 1">
            <a:extLst>
              <a:ext uri="{FF2B5EF4-FFF2-40B4-BE49-F238E27FC236}">
                <a16:creationId xmlns:a16="http://schemas.microsoft.com/office/drawing/2014/main" id="{6B7570E0-3C2D-655F-38CB-2009B65BF8A9}"/>
              </a:ext>
            </a:extLst>
          </p:cNvPr>
          <p:cNvSpPr txBox="1"/>
          <p:nvPr/>
        </p:nvSpPr>
        <p:spPr>
          <a:xfrm>
            <a:off x="833120" y="5186680"/>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b="1" i="0" u="none" strike="noStrike" baseline="0" dirty="0">
                <a:solidFill>
                  <a:srgbClr val="000000"/>
                </a:solidFill>
                <a:latin typeface="Calibri"/>
              </a:rPr>
              <a:t>After watching – let's </a:t>
            </a:r>
            <a:r>
              <a:rPr lang="en-GB" b="1" dirty="0">
                <a:solidFill>
                  <a:srgbClr val="000000"/>
                </a:solidFill>
                <a:latin typeface="Calibri"/>
              </a:rPr>
              <a:t>clarify</a:t>
            </a:r>
            <a:endParaRPr lang="en-GB" b="1" dirty="0">
              <a:ea typeface="Calibri"/>
              <a:cs typeface="Calibri"/>
            </a:endParaRPr>
          </a:p>
        </p:txBody>
      </p:sp>
    </p:spTree>
    <p:extLst>
      <p:ext uri="{BB962C8B-B14F-4D97-AF65-F5344CB8AC3E}">
        <p14:creationId xmlns:p14="http://schemas.microsoft.com/office/powerpoint/2010/main" val="967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49A42-ADEA-1D50-A71F-6A8B1CB000A8}"/>
            </a:ext>
          </a:extLst>
        </p:cNvPr>
        <p:cNvGrpSpPr/>
        <p:nvPr/>
      </p:nvGrpSpPr>
      <p:grpSpPr>
        <a:xfrm>
          <a:off x="0" y="0"/>
          <a:ext cx="0" cy="0"/>
          <a:chOff x="0" y="0"/>
          <a:chExt cx="0" cy="0"/>
        </a:xfrm>
      </p:grpSpPr>
      <p:pic>
        <p:nvPicPr>
          <p:cNvPr id="3" name="Online Media 6" title="Rainforest Deforestation:  Basics for kids">
            <a:hlinkClick r:id="" action="ppaction://noaction"/>
            <a:extLst>
              <a:ext uri="{FF2B5EF4-FFF2-40B4-BE49-F238E27FC236}">
                <a16:creationId xmlns:a16="http://schemas.microsoft.com/office/drawing/2014/main" id="{9938935B-393D-20BB-9D09-11A816320B86}"/>
              </a:ext>
            </a:extLst>
          </p:cNvPr>
          <p:cNvPicPr>
            <a:picLocks noRot="1" noChangeAspect="1"/>
          </p:cNvPicPr>
          <p:nvPr>
            <a:videoFile r:link="rId1"/>
          </p:nvPr>
        </p:nvPicPr>
        <p:blipFill>
          <a:blip r:embed="rId4"/>
          <a:stretch>
            <a:fillRect/>
          </a:stretch>
        </p:blipFill>
        <p:spPr>
          <a:xfrm>
            <a:off x="469265" y="181450"/>
            <a:ext cx="11244898" cy="6471920"/>
          </a:xfrm>
          <a:prstGeom prst="rect">
            <a:avLst/>
          </a:prstGeom>
        </p:spPr>
      </p:pic>
    </p:spTree>
    <p:extLst>
      <p:ext uri="{BB962C8B-B14F-4D97-AF65-F5344CB8AC3E}">
        <p14:creationId xmlns:p14="http://schemas.microsoft.com/office/powerpoint/2010/main" val="297315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F10C2D0-6FDC-2829-BCE8-6A836E27E3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B6B718-AD43-B850-87AA-CB439A375194}"/>
              </a:ext>
            </a:extLst>
          </p:cNvPr>
          <p:cNvSpPr>
            <a:spLocks noGrp="1"/>
          </p:cNvSpPr>
          <p:nvPr>
            <p:ph type="title"/>
          </p:nvPr>
        </p:nvSpPr>
        <p:spPr>
          <a:xfrm>
            <a:off x="733097" y="233483"/>
            <a:ext cx="10515600" cy="856640"/>
          </a:xfrm>
        </p:spPr>
        <p:txBody>
          <a:bodyPr>
            <a:normAutofit/>
          </a:bodyPr>
          <a:lstStyle/>
          <a:p>
            <a:r>
              <a:rPr lang="en-GB" sz="4800" b="1">
                <a:latin typeface="Calibri"/>
                <a:ea typeface="Calibri"/>
                <a:cs typeface="Calibri"/>
              </a:rPr>
              <a:t>ACTIVITY 4: A real-life example </a:t>
            </a:r>
            <a:endParaRPr lang="en-US">
              <a:latin typeface="Calibri Light"/>
              <a:ea typeface="Calibri Light"/>
              <a:cs typeface="Calibri Light"/>
            </a:endParaRPr>
          </a:p>
        </p:txBody>
      </p:sp>
      <p:sp>
        <p:nvSpPr>
          <p:cNvPr id="5" name="Content Placeholder 4">
            <a:extLst>
              <a:ext uri="{FF2B5EF4-FFF2-40B4-BE49-F238E27FC236}">
                <a16:creationId xmlns:a16="http://schemas.microsoft.com/office/drawing/2014/main" id="{D0F4192E-9F04-5260-85BF-BE6FF5E7E098}"/>
              </a:ext>
            </a:extLst>
          </p:cNvPr>
          <p:cNvSpPr>
            <a:spLocks noGrp="1"/>
          </p:cNvSpPr>
          <p:nvPr>
            <p:ph sz="half" idx="1"/>
          </p:nvPr>
        </p:nvSpPr>
        <p:spPr>
          <a:xfrm>
            <a:off x="828431" y="1356433"/>
            <a:ext cx="5642382" cy="4488107"/>
          </a:xfrm>
        </p:spPr>
        <p:txBody>
          <a:bodyPr vert="horz" lIns="91440" tIns="45720" rIns="91440" bIns="45720" rtlCol="0" anchor="t">
            <a:normAutofit/>
          </a:bodyPr>
          <a:lstStyle/>
          <a:p>
            <a:pPr marL="0" indent="0">
              <a:buNone/>
            </a:pPr>
            <a:r>
              <a:rPr lang="en-US" sz="2000" b="1">
                <a:latin typeface="Calibri"/>
                <a:ea typeface="Calibri"/>
                <a:cs typeface="Calibri"/>
              </a:rPr>
              <a:t>Where is Democratic Republic of Congo?</a:t>
            </a:r>
            <a:endParaRPr lang="en-US" sz="2000" b="1" dirty="0">
              <a:latin typeface="Calibri"/>
              <a:ea typeface="Calibri"/>
              <a:cs typeface="Calibri"/>
            </a:endParaRPr>
          </a:p>
          <a:p>
            <a:endParaRPr lang="en-US" sz="2000" dirty="0">
              <a:latin typeface="Calibri"/>
              <a:ea typeface="Calibri"/>
              <a:cs typeface="Calibri"/>
            </a:endParaRPr>
          </a:p>
          <a:p>
            <a:endParaRPr lang="en-US" sz="2000" dirty="0">
              <a:latin typeface="Calibri"/>
              <a:ea typeface="Calibri"/>
              <a:cs typeface="Calibri"/>
            </a:endParaRPr>
          </a:p>
          <a:p>
            <a:pPr marL="0" indent="0">
              <a:buNone/>
            </a:pPr>
            <a:endParaRPr lang="en-US" sz="2000" b="1" dirty="0">
              <a:latin typeface="Calibri"/>
              <a:ea typeface="Calibri"/>
              <a:cs typeface="Calibri"/>
            </a:endParaRPr>
          </a:p>
          <a:p>
            <a:pPr marL="0" indent="0">
              <a:buNone/>
            </a:pPr>
            <a:r>
              <a:rPr lang="en-US" sz="2000" b="1" dirty="0">
                <a:latin typeface="Calibri"/>
                <a:ea typeface="Calibri"/>
                <a:cs typeface="Calibri"/>
              </a:rPr>
              <a:t>It is home to a HUGE rainforest but this is being cut down. </a:t>
            </a:r>
            <a:endParaRPr lang="en-US">
              <a:ea typeface="Calibri"/>
              <a:cs typeface="Calibri"/>
            </a:endParaRPr>
          </a:p>
          <a:p>
            <a:pPr marL="0" indent="0">
              <a:buNone/>
            </a:pPr>
            <a:r>
              <a:rPr lang="en-US" sz="2000" b="1">
                <a:latin typeface="Calibri"/>
                <a:ea typeface="Calibri"/>
                <a:cs typeface="Calibri"/>
              </a:rPr>
              <a:t>How many football pitches of forest do you think are cut down there in the last 5 years?</a:t>
            </a:r>
            <a:endParaRPr lang="en-US" sz="2000" b="1" dirty="0">
              <a:latin typeface="Calibri"/>
              <a:ea typeface="Calibri"/>
              <a:cs typeface="Calibri"/>
            </a:endParaRPr>
          </a:p>
          <a:p>
            <a:endParaRPr lang="en-US" sz="2000" dirty="0">
              <a:latin typeface="Calibri"/>
              <a:ea typeface="Calibri"/>
              <a:cs typeface="Calibri"/>
            </a:endParaRPr>
          </a:p>
          <a:p>
            <a:pPr marL="0" indent="0">
              <a:buNone/>
            </a:pPr>
            <a:endParaRPr lang="en-US" sz="1900" dirty="0">
              <a:solidFill>
                <a:srgbClr val="FF0000"/>
              </a:solidFill>
              <a:latin typeface="Calibri"/>
              <a:ea typeface="Calibri"/>
              <a:cs typeface="Calibri"/>
            </a:endParaRPr>
          </a:p>
          <a:p>
            <a:pPr marL="0" indent="0">
              <a:buNone/>
            </a:pPr>
            <a:endParaRPr lang="en-US" sz="2000" dirty="0">
              <a:latin typeface="Calibri"/>
              <a:ea typeface="Calibri"/>
              <a:cs typeface="Calibri"/>
            </a:endParaRPr>
          </a:p>
        </p:txBody>
      </p:sp>
      <p:sp>
        <p:nvSpPr>
          <p:cNvPr id="6" name="Rectangle 5">
            <a:extLst>
              <a:ext uri="{FF2B5EF4-FFF2-40B4-BE49-F238E27FC236}">
                <a16:creationId xmlns:a16="http://schemas.microsoft.com/office/drawing/2014/main" id="{C14B8F55-227F-3173-189F-3F996BBB0CBB}"/>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A4A433B8-D4DB-CF33-B214-F82A84A79DF5}"/>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EEBD67DF-43F1-E333-06D5-AA266A4BC347}"/>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6C75E854-AE19-B7A9-71E7-83EA84BFFFF7}"/>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pic>
        <p:nvPicPr>
          <p:cNvPr id="12" name="Picture 11" descr="A map of the world with a red and green country&#10;&#10;AI-generated content may be incorrect.">
            <a:extLst>
              <a:ext uri="{FF2B5EF4-FFF2-40B4-BE49-F238E27FC236}">
                <a16:creationId xmlns:a16="http://schemas.microsoft.com/office/drawing/2014/main" id="{C3508A3D-51A8-E13D-2B40-E40155C1589F}"/>
              </a:ext>
            </a:extLst>
          </p:cNvPr>
          <p:cNvPicPr>
            <a:picLocks noChangeAspect="1"/>
          </p:cNvPicPr>
          <p:nvPr/>
        </p:nvPicPr>
        <p:blipFill>
          <a:blip r:embed="rId4"/>
          <a:srcRect b="833"/>
          <a:stretch>
            <a:fillRect/>
          </a:stretch>
        </p:blipFill>
        <p:spPr>
          <a:xfrm>
            <a:off x="7262279" y="2224261"/>
            <a:ext cx="4204335" cy="2074704"/>
          </a:xfrm>
          <a:prstGeom prst="rect">
            <a:avLst/>
          </a:prstGeom>
        </p:spPr>
      </p:pic>
      <p:sp>
        <p:nvSpPr>
          <p:cNvPr id="2" name="TextBox 1">
            <a:extLst>
              <a:ext uri="{FF2B5EF4-FFF2-40B4-BE49-F238E27FC236}">
                <a16:creationId xmlns:a16="http://schemas.microsoft.com/office/drawing/2014/main" id="{A58ABECA-0208-9E46-2CF4-C09FB5BFD968}"/>
              </a:ext>
            </a:extLst>
          </p:cNvPr>
          <p:cNvSpPr txBox="1"/>
          <p:nvPr/>
        </p:nvSpPr>
        <p:spPr>
          <a:xfrm>
            <a:off x="1168400" y="1874520"/>
            <a:ext cx="60960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Calibri"/>
                <a:ea typeface="Arial"/>
                <a:cs typeface="Arial"/>
              </a:rPr>
              <a:t>It</a:t>
            </a:r>
            <a:r>
              <a:rPr lang="en-US" sz="2000" b="0" i="0" u="none" strike="noStrike" baseline="0">
                <a:solidFill>
                  <a:srgbClr val="FF0000"/>
                </a:solidFill>
                <a:latin typeface="Calibri"/>
                <a:ea typeface="Arial"/>
                <a:cs typeface="Arial"/>
              </a:rPr>
              <a:t> is a </a:t>
            </a:r>
            <a:r>
              <a:rPr lang="en-US" sz="2000">
                <a:solidFill>
                  <a:srgbClr val="FF0000"/>
                </a:solidFill>
                <a:latin typeface="Calibri"/>
                <a:ea typeface="Arial"/>
                <a:cs typeface="Arial"/>
              </a:rPr>
              <a:t>country in</a:t>
            </a:r>
            <a:r>
              <a:rPr lang="en-US" sz="2000" b="0" i="0" u="none" strike="noStrike" baseline="0" dirty="0">
                <a:solidFill>
                  <a:srgbClr val="FF0000"/>
                </a:solidFill>
                <a:latin typeface="Calibri"/>
                <a:ea typeface="Arial"/>
                <a:cs typeface="Arial"/>
              </a:rPr>
              <a:t> Africa </a:t>
            </a:r>
            <a:endParaRPr lang="en-GB">
              <a:solidFill>
                <a:srgbClr val="FF0000"/>
              </a:solidFill>
              <a:ea typeface="Calibri"/>
              <a:cs typeface="Calibri"/>
            </a:endParaRPr>
          </a:p>
          <a:p>
            <a:pPr algn="ctr"/>
            <a:endParaRPr lang="en-GB"/>
          </a:p>
        </p:txBody>
      </p:sp>
      <p:sp>
        <p:nvSpPr>
          <p:cNvPr id="7" name="TextBox 6">
            <a:extLst>
              <a:ext uri="{FF2B5EF4-FFF2-40B4-BE49-F238E27FC236}">
                <a16:creationId xmlns:a16="http://schemas.microsoft.com/office/drawing/2014/main" id="{46CA9981-1C82-0AD9-39B5-E68F247510B4}"/>
              </a:ext>
            </a:extLst>
          </p:cNvPr>
          <p:cNvSpPr txBox="1"/>
          <p:nvPr/>
        </p:nvSpPr>
        <p:spPr>
          <a:xfrm>
            <a:off x="1168400" y="4384040"/>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0" i="0" u="none" strike="noStrike" baseline="0">
                <a:solidFill>
                  <a:srgbClr val="FF0000"/>
                </a:solidFill>
                <a:latin typeface="Calibri"/>
              </a:rPr>
              <a:t>4.7 million pitches worth of trees in the last 5 years</a:t>
            </a:r>
            <a:endParaRPr lang="en-GB"/>
          </a:p>
          <a:p>
            <a:pPr algn="ctr"/>
            <a:endParaRPr lang="en-GB"/>
          </a:p>
        </p:txBody>
      </p:sp>
    </p:spTree>
    <p:extLst>
      <p:ext uri="{BB962C8B-B14F-4D97-AF65-F5344CB8AC3E}">
        <p14:creationId xmlns:p14="http://schemas.microsoft.com/office/powerpoint/2010/main" val="4443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F780848-860E-9F54-FB7B-D53C817349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4535AF-D19A-5CFC-4B1B-A5F30ED08DF1}"/>
              </a:ext>
            </a:extLst>
          </p:cNvPr>
          <p:cNvSpPr>
            <a:spLocks noGrp="1"/>
          </p:cNvSpPr>
          <p:nvPr>
            <p:ph type="title"/>
          </p:nvPr>
        </p:nvSpPr>
        <p:spPr>
          <a:xfrm>
            <a:off x="733097" y="233483"/>
            <a:ext cx="10515600" cy="856640"/>
          </a:xfrm>
        </p:spPr>
        <p:txBody>
          <a:bodyPr>
            <a:normAutofit/>
          </a:bodyPr>
          <a:lstStyle/>
          <a:p>
            <a:r>
              <a:rPr lang="en-GB" sz="4800" b="1">
                <a:latin typeface="Calibri"/>
                <a:ea typeface="Calibri"/>
                <a:cs typeface="Calibri"/>
              </a:rPr>
              <a:t>ACTIVITY 4: A real-life example </a:t>
            </a:r>
            <a:endParaRPr lang="en-US">
              <a:latin typeface="Calibri Light"/>
              <a:ea typeface="Calibri Light"/>
              <a:cs typeface="Calibri Light"/>
            </a:endParaRPr>
          </a:p>
        </p:txBody>
      </p:sp>
      <p:sp>
        <p:nvSpPr>
          <p:cNvPr id="5" name="Content Placeholder 4">
            <a:extLst>
              <a:ext uri="{FF2B5EF4-FFF2-40B4-BE49-F238E27FC236}">
                <a16:creationId xmlns:a16="http://schemas.microsoft.com/office/drawing/2014/main" id="{6033B0E5-6F50-0D7C-6A2B-A782E4D3EC09}"/>
              </a:ext>
            </a:extLst>
          </p:cNvPr>
          <p:cNvSpPr>
            <a:spLocks noGrp="1"/>
          </p:cNvSpPr>
          <p:nvPr>
            <p:ph sz="half" idx="1"/>
          </p:nvPr>
        </p:nvSpPr>
        <p:spPr>
          <a:xfrm>
            <a:off x="828431" y="1356433"/>
            <a:ext cx="5642382" cy="4488107"/>
          </a:xfrm>
        </p:spPr>
        <p:txBody>
          <a:bodyPr vert="horz" lIns="91440" tIns="45720" rIns="91440" bIns="45720" rtlCol="0" anchor="t">
            <a:normAutofit/>
          </a:bodyPr>
          <a:lstStyle/>
          <a:p>
            <a:pPr marL="0" indent="0">
              <a:buNone/>
            </a:pPr>
            <a:r>
              <a:rPr lang="en-US" sz="2000" b="1" dirty="0">
                <a:latin typeface="Calibri"/>
                <a:ea typeface="Calibri"/>
                <a:cs typeface="Calibri"/>
              </a:rPr>
              <a:t>Investigate </a:t>
            </a:r>
            <a:endParaRPr lang="en-US" b="1" dirty="0">
              <a:latin typeface="Calibri"/>
              <a:ea typeface="Calibri"/>
              <a:cs typeface="Calibri"/>
            </a:endParaRPr>
          </a:p>
          <a:p>
            <a:pPr marL="0" indent="0">
              <a:buNone/>
            </a:pPr>
            <a:r>
              <a:rPr lang="en-US" sz="2000">
                <a:latin typeface="Calibri"/>
                <a:ea typeface="Calibri"/>
                <a:cs typeface="Calibri"/>
              </a:rPr>
              <a:t>Find out more facts about Democratic </a:t>
            </a:r>
            <a:r>
              <a:rPr lang="en-US" sz="2000" dirty="0">
                <a:latin typeface="Calibri"/>
                <a:ea typeface="Calibri"/>
                <a:cs typeface="Calibri"/>
              </a:rPr>
              <a:t>Republic of Congo and answer these questions</a:t>
            </a:r>
            <a:endParaRPr lang="en-US" dirty="0">
              <a:ea typeface="Calibri"/>
              <a:cs typeface="Calibri"/>
            </a:endParaRPr>
          </a:p>
          <a:p>
            <a:pPr marL="0" indent="0">
              <a:buNone/>
            </a:pPr>
            <a:endParaRPr lang="en-US" sz="2000" dirty="0">
              <a:latin typeface="Calibri"/>
              <a:ea typeface="Calibri"/>
              <a:cs typeface="Calibri"/>
            </a:endParaRPr>
          </a:p>
          <a:p>
            <a:pPr marL="0" indent="0">
              <a:buNone/>
            </a:pPr>
            <a:endParaRPr lang="en-US" sz="2000" dirty="0">
              <a:ea typeface="Calibri"/>
              <a:cs typeface="Calibri"/>
            </a:endParaRPr>
          </a:p>
          <a:p>
            <a:endParaRPr lang="en-US" sz="2000" dirty="0">
              <a:latin typeface="Calibri"/>
              <a:ea typeface="Calibri"/>
              <a:cs typeface="Calibri"/>
            </a:endParaRPr>
          </a:p>
        </p:txBody>
      </p:sp>
      <p:sp>
        <p:nvSpPr>
          <p:cNvPr id="6" name="Rectangle 5">
            <a:extLst>
              <a:ext uri="{FF2B5EF4-FFF2-40B4-BE49-F238E27FC236}">
                <a16:creationId xmlns:a16="http://schemas.microsoft.com/office/drawing/2014/main" id="{06AC319C-E449-F43C-E97A-C61BB04AE72F}"/>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D1F328F6-FEB0-14FD-02C4-ED8F9300E90F}"/>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7A9A669C-C7E6-F230-6040-6BFB88569DD3}"/>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DC6CBCDA-55CE-2D91-4A3B-B1B1CA30EE30}"/>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pic>
        <p:nvPicPr>
          <p:cNvPr id="9" name="Picture 8" descr="A group of blue rectangles with black text&#10;&#10;AI-generated content may be incorrect.">
            <a:extLst>
              <a:ext uri="{FF2B5EF4-FFF2-40B4-BE49-F238E27FC236}">
                <a16:creationId xmlns:a16="http://schemas.microsoft.com/office/drawing/2014/main" id="{B84150CA-A8E4-F601-BC4B-83F603B9D9E4}"/>
              </a:ext>
            </a:extLst>
          </p:cNvPr>
          <p:cNvPicPr>
            <a:picLocks noChangeAspect="1"/>
          </p:cNvPicPr>
          <p:nvPr/>
        </p:nvPicPr>
        <p:blipFill>
          <a:blip r:embed="rId4"/>
          <a:srcRect/>
          <a:stretch>
            <a:fillRect/>
          </a:stretch>
        </p:blipFill>
        <p:spPr>
          <a:xfrm>
            <a:off x="2620058" y="2790669"/>
            <a:ext cx="6744335" cy="2919730"/>
          </a:xfrm>
          <a:prstGeom prst="rect">
            <a:avLst/>
          </a:prstGeom>
        </p:spPr>
      </p:pic>
      <p:sp>
        <p:nvSpPr>
          <p:cNvPr id="2" name="TextBox 1">
            <a:extLst>
              <a:ext uri="{FF2B5EF4-FFF2-40B4-BE49-F238E27FC236}">
                <a16:creationId xmlns:a16="http://schemas.microsoft.com/office/drawing/2014/main" id="{16B3ABAA-9ED4-02D7-E243-486E23D441DC}"/>
              </a:ext>
            </a:extLst>
          </p:cNvPr>
          <p:cNvSpPr txBox="1"/>
          <p:nvPr/>
        </p:nvSpPr>
        <p:spPr>
          <a:xfrm>
            <a:off x="6624320" y="1437640"/>
            <a:ext cx="60960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Deforestation in the Democratic Republic of the Congo - Wikipedia</a:t>
            </a:r>
            <a:endParaRPr lang="en-US" dirty="0"/>
          </a:p>
          <a:p>
            <a:endParaRPr lang="en-US" dirty="0">
              <a:ea typeface="+mn-lt"/>
              <a:cs typeface="+mn-lt"/>
            </a:endParaRPr>
          </a:p>
          <a:p>
            <a:r>
              <a:rPr lang="en-US" dirty="0">
                <a:ea typeface="+mn-lt"/>
                <a:cs typeface="+mn-lt"/>
                <a:hlinkClick r:id="rId6"/>
              </a:rPr>
              <a:t>Congo Deforestation</a:t>
            </a:r>
            <a:endParaRPr lang="en-US"/>
          </a:p>
          <a:p>
            <a:endParaRPr lang="en-US" dirty="0">
              <a:ea typeface="+mn-lt"/>
              <a:cs typeface="+mn-lt"/>
            </a:endParaRPr>
          </a:p>
          <a:p>
            <a:r>
              <a:rPr lang="en-US" dirty="0">
                <a:ea typeface="+mn-lt"/>
                <a:cs typeface="+mn-lt"/>
                <a:hlinkClick r:id="rId7"/>
              </a:rPr>
              <a:t>5 Cool Facts About the Congo Basin - Earth.Org Kids</a:t>
            </a:r>
            <a:endParaRPr lang="en-GB">
              <a:ea typeface="+mn-lt"/>
              <a:cs typeface="+mn-lt"/>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dirty="0">
                <a:ea typeface="+mn-lt"/>
                <a:cs typeface="+mn-lt"/>
                <a:hlinkClick r:id="rId8"/>
              </a:rPr>
              <a:t>On Earth Day, learn how UNICEF’s child reporters are advocating for better protection of our planet | UNICEF</a:t>
            </a:r>
            <a:endParaRPr lang="en-US"/>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pPr algn="ctr"/>
            <a:endParaRPr lang="en-GB">
              <a:ea typeface="Calibri" panose="020F0502020204030204"/>
              <a:cs typeface="Calibri" panose="020F0502020204030204"/>
            </a:endParaRPr>
          </a:p>
        </p:txBody>
      </p:sp>
    </p:spTree>
    <p:extLst>
      <p:ext uri="{BB962C8B-B14F-4D97-AF65-F5344CB8AC3E}">
        <p14:creationId xmlns:p14="http://schemas.microsoft.com/office/powerpoint/2010/main" val="66347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19A2C11-CA0D-65E8-CFB0-0DD78F08F2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D91CD2-BB6B-0EF1-A2C7-18D62C2C6553}"/>
              </a:ext>
            </a:extLst>
          </p:cNvPr>
          <p:cNvSpPr>
            <a:spLocks noGrp="1"/>
          </p:cNvSpPr>
          <p:nvPr>
            <p:ph type="title"/>
          </p:nvPr>
        </p:nvSpPr>
        <p:spPr>
          <a:xfrm>
            <a:off x="733097" y="233483"/>
            <a:ext cx="10515600" cy="856640"/>
          </a:xfrm>
        </p:spPr>
        <p:txBody>
          <a:bodyPr>
            <a:normAutofit/>
          </a:bodyPr>
          <a:lstStyle/>
          <a:p>
            <a:r>
              <a:rPr lang="en-GB" sz="4800" b="1">
                <a:latin typeface="Calibri"/>
                <a:ea typeface="Calibri"/>
                <a:cs typeface="Calibri"/>
              </a:rPr>
              <a:t>ACTIVITY 3: </a:t>
            </a:r>
            <a:endParaRPr lang="en-US">
              <a:latin typeface="Calibri Light"/>
              <a:ea typeface="Calibri Light"/>
              <a:cs typeface="Calibri Light"/>
            </a:endParaRPr>
          </a:p>
        </p:txBody>
      </p:sp>
      <p:sp>
        <p:nvSpPr>
          <p:cNvPr id="5" name="Content Placeholder 4">
            <a:extLst>
              <a:ext uri="{FF2B5EF4-FFF2-40B4-BE49-F238E27FC236}">
                <a16:creationId xmlns:a16="http://schemas.microsoft.com/office/drawing/2014/main" id="{B7F1C5BD-EC94-EC9C-0405-9741D4FD4F26}"/>
              </a:ext>
            </a:extLst>
          </p:cNvPr>
          <p:cNvSpPr>
            <a:spLocks noGrp="1"/>
          </p:cNvSpPr>
          <p:nvPr>
            <p:ph sz="half" idx="1"/>
          </p:nvPr>
        </p:nvSpPr>
        <p:spPr>
          <a:xfrm>
            <a:off x="828431" y="1356433"/>
            <a:ext cx="5642382" cy="4488107"/>
          </a:xfrm>
        </p:spPr>
        <p:txBody>
          <a:bodyPr vert="horz" lIns="91440" tIns="45720" rIns="91440" bIns="45720" rtlCol="0" anchor="t">
            <a:normAutofit fontScale="77500" lnSpcReduction="20000"/>
          </a:bodyPr>
          <a:lstStyle/>
          <a:p>
            <a:r>
              <a:rPr lang="en-GB" b="1">
                <a:latin typeface="Aptos"/>
                <a:ea typeface="Calibri"/>
                <a:cs typeface="Calibri"/>
              </a:rPr>
              <a:t>CHALLENGE 1</a:t>
            </a:r>
            <a:endParaRPr lang="en-US">
              <a:latin typeface="Aptos"/>
              <a:ea typeface="Calibri"/>
              <a:cs typeface="Calibri"/>
            </a:endParaRPr>
          </a:p>
          <a:p>
            <a:r>
              <a:rPr lang="en-GB">
                <a:solidFill>
                  <a:srgbClr val="FF0000"/>
                </a:solidFill>
                <a:latin typeface="Aptos"/>
                <a:ea typeface="Calibri"/>
                <a:cs typeface="Calibri"/>
              </a:rPr>
              <a:t>The Writer</a:t>
            </a:r>
            <a:endParaRPr lang="en-US">
              <a:latin typeface="Aptos"/>
              <a:ea typeface="Calibri"/>
              <a:cs typeface="Calibri"/>
            </a:endParaRPr>
          </a:p>
          <a:p>
            <a:r>
              <a:rPr lang="en-GB">
                <a:latin typeface="Aptos"/>
                <a:ea typeface="Calibri"/>
                <a:cs typeface="Calibri"/>
              </a:rPr>
              <a:t>Write your </a:t>
            </a:r>
            <a:r>
              <a:rPr lang="en-GB" err="1">
                <a:latin typeface="Aptos"/>
                <a:ea typeface="Calibri"/>
                <a:cs typeface="Calibri"/>
              </a:rPr>
              <a:t>responseto</a:t>
            </a:r>
            <a:r>
              <a:rPr lang="en-GB">
                <a:latin typeface="Aptos"/>
                <a:ea typeface="Calibri"/>
                <a:cs typeface="Calibri"/>
              </a:rPr>
              <a:t> this brief as </a:t>
            </a:r>
            <a:r>
              <a:rPr lang="en-GB" err="1">
                <a:latin typeface="Aptos"/>
                <a:ea typeface="Calibri"/>
                <a:cs typeface="Calibri"/>
              </a:rPr>
              <a:t>afactual</a:t>
            </a:r>
            <a:r>
              <a:rPr lang="en-GB">
                <a:latin typeface="Aptos"/>
                <a:ea typeface="Calibri"/>
                <a:cs typeface="Calibri"/>
              </a:rPr>
              <a:t> </a:t>
            </a:r>
            <a:r>
              <a:rPr lang="en-GB" err="1">
                <a:latin typeface="Aptos"/>
                <a:ea typeface="Calibri"/>
                <a:cs typeface="Calibri"/>
              </a:rPr>
              <a:t>newspaperreport</a:t>
            </a:r>
            <a:r>
              <a:rPr lang="en-GB">
                <a:latin typeface="Aptos"/>
                <a:ea typeface="Calibri"/>
                <a:cs typeface="Calibri"/>
              </a:rPr>
              <a:t>.</a:t>
            </a:r>
            <a:endParaRPr lang="en-US">
              <a:latin typeface="Aptos"/>
              <a:ea typeface="Calibri"/>
              <a:cs typeface="Calibri"/>
            </a:endParaRPr>
          </a:p>
          <a:p>
            <a:endParaRPr lang="en-US" sz="5700" dirty="0">
              <a:latin typeface="Aptos Display"/>
              <a:ea typeface="Calibri"/>
              <a:cs typeface="Calibri"/>
            </a:endParaRPr>
          </a:p>
          <a:p>
            <a:r>
              <a:rPr lang="en-GB" sz="2600" b="1">
                <a:latin typeface="Aptos"/>
                <a:ea typeface="Calibri"/>
                <a:cs typeface="Calibri"/>
              </a:rPr>
              <a:t>CHALLENGE 2</a:t>
            </a:r>
            <a:endParaRPr lang="en-US" sz="2600">
              <a:latin typeface="Aptos"/>
              <a:ea typeface="Calibri"/>
              <a:cs typeface="Calibri"/>
            </a:endParaRPr>
          </a:p>
          <a:p>
            <a:r>
              <a:rPr lang="en-GB" sz="2600">
                <a:solidFill>
                  <a:srgbClr val="FF0000"/>
                </a:solidFill>
                <a:latin typeface="Aptos"/>
                <a:ea typeface="Calibri"/>
                <a:cs typeface="Calibri"/>
              </a:rPr>
              <a:t>The Broadcaster</a:t>
            </a:r>
            <a:endParaRPr lang="en-US" sz="2600">
              <a:latin typeface="Aptos"/>
              <a:ea typeface="Calibri"/>
              <a:cs typeface="Calibri"/>
            </a:endParaRPr>
          </a:p>
          <a:p>
            <a:r>
              <a:rPr lang="en-GB" sz="2600" dirty="0">
                <a:latin typeface="Aptos"/>
                <a:ea typeface="Calibri"/>
                <a:cs typeface="Calibri"/>
              </a:rPr>
              <a:t>Record </a:t>
            </a:r>
            <a:r>
              <a:rPr lang="en-GB" sz="2600" dirty="0" err="1">
                <a:latin typeface="Aptos"/>
                <a:ea typeface="Calibri"/>
                <a:cs typeface="Calibri"/>
              </a:rPr>
              <a:t>yourresponse</a:t>
            </a:r>
            <a:r>
              <a:rPr lang="en-GB" sz="2600" dirty="0">
                <a:latin typeface="Aptos"/>
                <a:ea typeface="Calibri"/>
                <a:cs typeface="Calibri"/>
              </a:rPr>
              <a:t> to </a:t>
            </a:r>
            <a:r>
              <a:rPr lang="en-GB" sz="2600" dirty="0" err="1">
                <a:latin typeface="Aptos"/>
                <a:ea typeface="Calibri"/>
                <a:cs typeface="Calibri"/>
              </a:rPr>
              <a:t>thisbrief</a:t>
            </a:r>
            <a:r>
              <a:rPr lang="en-GB" sz="2600" dirty="0">
                <a:latin typeface="Aptos"/>
                <a:ea typeface="Calibri"/>
                <a:cs typeface="Calibri"/>
              </a:rPr>
              <a:t> as a </a:t>
            </a:r>
            <a:r>
              <a:rPr lang="en-GB" sz="2600" dirty="0" err="1">
                <a:latin typeface="Aptos"/>
                <a:ea typeface="Calibri"/>
                <a:cs typeface="Calibri"/>
              </a:rPr>
              <a:t>newsbulletin</a:t>
            </a:r>
            <a:r>
              <a:rPr lang="en-GB" sz="2600" dirty="0">
                <a:latin typeface="Aptos"/>
                <a:ea typeface="Calibri"/>
                <a:cs typeface="Calibri"/>
              </a:rPr>
              <a:t>.</a:t>
            </a:r>
          </a:p>
          <a:p>
            <a:r>
              <a:rPr lang="en-GB" sz="2600" b="1">
                <a:latin typeface="Aptos"/>
                <a:ea typeface="Calibri"/>
                <a:cs typeface="Calibri"/>
              </a:rPr>
              <a:t>CHALLENGE 3</a:t>
            </a:r>
            <a:endParaRPr lang="en-US" sz="2600">
              <a:latin typeface="Aptos"/>
              <a:ea typeface="Calibri"/>
              <a:cs typeface="Calibri"/>
            </a:endParaRPr>
          </a:p>
          <a:p>
            <a:r>
              <a:rPr lang="en-GB" sz="2600">
                <a:solidFill>
                  <a:srgbClr val="FF0000"/>
                </a:solidFill>
                <a:latin typeface="Aptos"/>
                <a:ea typeface="Calibri"/>
                <a:cs typeface="Calibri"/>
              </a:rPr>
              <a:t>The Artist</a:t>
            </a:r>
            <a:endParaRPr lang="en-US" sz="2600">
              <a:latin typeface="Aptos"/>
              <a:ea typeface="Calibri"/>
              <a:cs typeface="Calibri"/>
            </a:endParaRPr>
          </a:p>
          <a:p>
            <a:r>
              <a:rPr lang="en-GB" sz="2600" dirty="0">
                <a:latin typeface="Aptos"/>
                <a:ea typeface="Calibri"/>
                <a:cs typeface="Calibri"/>
              </a:rPr>
              <a:t>Produce </a:t>
            </a:r>
            <a:r>
              <a:rPr lang="en-GB" sz="2600" dirty="0" err="1">
                <a:latin typeface="Aptos"/>
                <a:ea typeface="Calibri"/>
                <a:cs typeface="Calibri"/>
              </a:rPr>
              <a:t>aneducational</a:t>
            </a:r>
            <a:r>
              <a:rPr lang="en-GB" sz="2600" dirty="0">
                <a:latin typeface="Aptos"/>
                <a:ea typeface="Calibri"/>
                <a:cs typeface="Calibri"/>
              </a:rPr>
              <a:t> </a:t>
            </a:r>
            <a:r>
              <a:rPr lang="en-GB" sz="2600" dirty="0" err="1">
                <a:latin typeface="Aptos"/>
                <a:ea typeface="Calibri"/>
                <a:cs typeface="Calibri"/>
              </a:rPr>
              <a:t>posterto</a:t>
            </a:r>
            <a:r>
              <a:rPr lang="en-GB" sz="2600" dirty="0">
                <a:latin typeface="Aptos"/>
                <a:ea typeface="Calibri"/>
                <a:cs typeface="Calibri"/>
              </a:rPr>
              <a:t> respond to </a:t>
            </a:r>
            <a:r>
              <a:rPr lang="en-GB" sz="2600" dirty="0" err="1">
                <a:latin typeface="Aptos"/>
                <a:ea typeface="Calibri"/>
                <a:cs typeface="Calibri"/>
              </a:rPr>
              <a:t>thisbrief</a:t>
            </a:r>
            <a:r>
              <a:rPr lang="en-GB" sz="2600" dirty="0">
                <a:latin typeface="Aptos"/>
                <a:ea typeface="Calibri"/>
                <a:cs typeface="Calibri"/>
              </a:rPr>
              <a:t>.</a:t>
            </a:r>
          </a:p>
          <a:p>
            <a:endParaRPr lang="en-GB" sz="2600" dirty="0">
              <a:latin typeface="Aptos"/>
              <a:ea typeface="Calibri"/>
              <a:cs typeface="Calibri"/>
            </a:endParaRPr>
          </a:p>
          <a:p>
            <a:endParaRPr lang="en-US" sz="5700" dirty="0">
              <a:latin typeface="Aptos Display"/>
              <a:ea typeface="Calibri"/>
              <a:cs typeface="Calibri"/>
            </a:endParaRPr>
          </a:p>
          <a:p>
            <a:endParaRPr lang="en-US" sz="5700" dirty="0">
              <a:latin typeface="Aptos Display"/>
              <a:ea typeface="Calibri"/>
              <a:cs typeface="Calibri"/>
            </a:endParaRPr>
          </a:p>
          <a:p>
            <a:endParaRPr lang="en-US" sz="5700" dirty="0">
              <a:latin typeface="Aptos Display"/>
              <a:ea typeface="Calibri"/>
              <a:cs typeface="Calibri"/>
            </a:endParaRPr>
          </a:p>
        </p:txBody>
      </p:sp>
      <p:sp>
        <p:nvSpPr>
          <p:cNvPr id="6" name="Rectangle 5">
            <a:extLst>
              <a:ext uri="{FF2B5EF4-FFF2-40B4-BE49-F238E27FC236}">
                <a16:creationId xmlns:a16="http://schemas.microsoft.com/office/drawing/2014/main" id="{13B6B381-40F5-44A9-36A0-893529A08A63}"/>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FFA4C9C6-B773-E7E6-E2F5-FFD4953342A7}"/>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1F90C009-AD53-18D3-DB3D-1A2C0BEBD793}"/>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C64FEDE4-E608-8075-7658-97A054F719DD}"/>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sp>
        <p:nvSpPr>
          <p:cNvPr id="2" name="TextBox 1">
            <a:extLst>
              <a:ext uri="{FF2B5EF4-FFF2-40B4-BE49-F238E27FC236}">
                <a16:creationId xmlns:a16="http://schemas.microsoft.com/office/drawing/2014/main" id="{7A1B56DE-8D59-32C6-C612-26D94A527753}"/>
              </a:ext>
            </a:extLst>
          </p:cNvPr>
          <p:cNvSpPr txBox="1"/>
          <p:nvPr/>
        </p:nvSpPr>
        <p:spPr>
          <a:xfrm>
            <a:off x="6469811" y="1358660"/>
            <a:ext cx="609600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2400" b="1" i="0" u="none" strike="noStrike" baseline="0">
                <a:solidFill>
                  <a:srgbClr val="000000"/>
                </a:solidFill>
                <a:latin typeface="Aptos"/>
                <a:ea typeface="Segoe UI"/>
                <a:cs typeface="Segoe UI"/>
              </a:rPr>
              <a:t>THE BRIEF</a:t>
            </a:r>
            <a:r>
              <a:rPr lang="en-US" sz="2400" b="0" i="0">
                <a:solidFill>
                  <a:srgbClr val="000000"/>
                </a:solidFill>
                <a:latin typeface="Aptos"/>
                <a:ea typeface="Segoe UI"/>
                <a:cs typeface="Segoe UI"/>
              </a:rPr>
              <a:t>​</a:t>
            </a:r>
          </a:p>
          <a:p>
            <a:pPr algn="l" rtl="0"/>
            <a:r>
              <a:rPr lang="en-GB" sz="2400" b="0" i="0" u="none" strike="noStrike" baseline="0">
                <a:solidFill>
                  <a:srgbClr val="000000"/>
                </a:solidFill>
                <a:latin typeface="Aptos"/>
                <a:ea typeface="Segoe UI"/>
                <a:cs typeface="Segoe UI"/>
              </a:rPr>
              <a:t>Deforestation is increasing around the world.  As a Geographer it's your job toeducate the public on why deforestation is increasing and the impacts it ishaving on people and the environment.  All good public education itemsinclude a 'call to action' - find a way to inspire your audience to take action toreduce deforestation and its impacts.  It's key you include information aboutthe Democratic Republic of the Congo too.</a:t>
            </a:r>
            <a:r>
              <a:rPr lang="en-US" sz="2400" b="0" i="0">
                <a:solidFill>
                  <a:srgbClr val="000000"/>
                </a:solidFill>
                <a:latin typeface="Aptos"/>
                <a:ea typeface="Segoe UI"/>
                <a:cs typeface="Segoe UI"/>
              </a:rPr>
              <a:t>​</a:t>
            </a:r>
          </a:p>
          <a:p>
            <a:pPr algn="ctr"/>
            <a:endParaRPr lang="en-GB"/>
          </a:p>
        </p:txBody>
      </p:sp>
    </p:spTree>
    <p:extLst>
      <p:ext uri="{BB962C8B-B14F-4D97-AF65-F5344CB8AC3E}">
        <p14:creationId xmlns:p14="http://schemas.microsoft.com/office/powerpoint/2010/main" val="281521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EE485A9-E295-3979-ACB0-39E823DC94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E7B83D-3600-E5A4-466B-8440DF3D4003}"/>
              </a:ext>
            </a:extLst>
          </p:cNvPr>
          <p:cNvSpPr>
            <a:spLocks noGrp="1"/>
          </p:cNvSpPr>
          <p:nvPr>
            <p:ph type="title"/>
          </p:nvPr>
        </p:nvSpPr>
        <p:spPr>
          <a:xfrm>
            <a:off x="733097" y="233483"/>
            <a:ext cx="10515600" cy="856640"/>
          </a:xfrm>
        </p:spPr>
        <p:txBody>
          <a:bodyPr>
            <a:normAutofit/>
          </a:bodyPr>
          <a:lstStyle/>
          <a:p>
            <a:r>
              <a:rPr lang="en-GB" sz="4800" b="1" dirty="0">
                <a:latin typeface="Calibri"/>
                <a:ea typeface="Calibri"/>
                <a:cs typeface="Calibri"/>
              </a:rPr>
              <a:t>ACTIVITY 3: Zoonotic </a:t>
            </a:r>
            <a:r>
              <a:rPr lang="en-GB" sz="4800" b="1">
                <a:latin typeface="Calibri"/>
                <a:ea typeface="Calibri"/>
                <a:cs typeface="Calibri"/>
              </a:rPr>
              <a:t>disease video</a:t>
            </a:r>
            <a:endParaRPr lang="en-US">
              <a:latin typeface="Calibri Light"/>
              <a:ea typeface="Calibri Light"/>
              <a:cs typeface="Calibri Light"/>
            </a:endParaRPr>
          </a:p>
        </p:txBody>
      </p:sp>
      <p:sp>
        <p:nvSpPr>
          <p:cNvPr id="5" name="Content Placeholder 4">
            <a:extLst>
              <a:ext uri="{FF2B5EF4-FFF2-40B4-BE49-F238E27FC236}">
                <a16:creationId xmlns:a16="http://schemas.microsoft.com/office/drawing/2014/main" id="{39DCDADA-780D-34B8-4B31-659D1A4E6AF3}"/>
              </a:ext>
            </a:extLst>
          </p:cNvPr>
          <p:cNvSpPr>
            <a:spLocks noGrp="1"/>
          </p:cNvSpPr>
          <p:nvPr>
            <p:ph sz="half" idx="1"/>
          </p:nvPr>
        </p:nvSpPr>
        <p:spPr>
          <a:xfrm>
            <a:off x="828431" y="1356433"/>
            <a:ext cx="5642382" cy="4488107"/>
          </a:xfrm>
        </p:spPr>
        <p:txBody>
          <a:bodyPr vert="horz" lIns="91440" tIns="45720" rIns="91440" bIns="45720" rtlCol="0" anchor="t">
            <a:normAutofit/>
          </a:bodyPr>
          <a:lstStyle/>
          <a:p>
            <a:pPr marL="0" indent="0">
              <a:buNone/>
            </a:pPr>
            <a:r>
              <a:rPr lang="en-US" sz="2000">
                <a:latin typeface="Calibri"/>
                <a:ea typeface="Calibri"/>
                <a:cs typeface="Calibri"/>
              </a:rPr>
              <a:t>Before you watch:</a:t>
            </a:r>
            <a:endParaRPr lang="en-US">
              <a:ea typeface="Calibri"/>
              <a:cs typeface="Calibri"/>
            </a:endParaRPr>
          </a:p>
          <a:p>
            <a:r>
              <a:rPr lang="en-US" sz="2000">
                <a:ea typeface="Calibri"/>
                <a:cs typeface="Calibri"/>
              </a:rPr>
              <a:t>What do you think </a:t>
            </a:r>
            <a:r>
              <a:rPr lang="en-US" sz="2000" b="1" dirty="0">
                <a:ea typeface="Calibri"/>
                <a:cs typeface="Calibri"/>
              </a:rPr>
              <a:t>zoonoti</a:t>
            </a:r>
            <a:r>
              <a:rPr lang="en-US" sz="2000" b="1">
                <a:ea typeface="Calibri"/>
                <a:cs typeface="Calibri"/>
              </a:rPr>
              <a:t>c </a:t>
            </a:r>
            <a:r>
              <a:rPr lang="en-US" sz="2000">
                <a:ea typeface="Calibri"/>
                <a:cs typeface="Calibri"/>
              </a:rPr>
              <a:t>means?</a:t>
            </a:r>
            <a:endParaRPr lang="en-US">
              <a:ea typeface="Calibri" panose="020F0502020204030204"/>
              <a:cs typeface="Calibri" panose="020F0502020204030204"/>
            </a:endParaRPr>
          </a:p>
          <a:p>
            <a:r>
              <a:rPr lang="en-US" sz="2000">
                <a:latin typeface="Calibri"/>
                <a:ea typeface="Calibri"/>
                <a:cs typeface="Calibri"/>
              </a:rPr>
              <a:t>Is living near forests a good thing or not?</a:t>
            </a:r>
            <a:endParaRPr lang="en-US" sz="2000" dirty="0">
              <a:latin typeface="Calibri"/>
              <a:ea typeface="Calibri"/>
              <a:cs typeface="Calibri"/>
            </a:endParaRPr>
          </a:p>
          <a:p>
            <a:endParaRPr lang="en-US" sz="2000" dirty="0">
              <a:latin typeface="Calibri"/>
              <a:ea typeface="Calibri"/>
              <a:cs typeface="Calibri"/>
            </a:endParaRPr>
          </a:p>
          <a:p>
            <a:pPr marL="342900" indent="-342900"/>
            <a:endParaRPr lang="en-US" sz="2000" dirty="0">
              <a:latin typeface="Calibri"/>
              <a:ea typeface="Calibri"/>
              <a:cs typeface="Calibri"/>
            </a:endParaRPr>
          </a:p>
          <a:p>
            <a:pPr marL="0" indent="0">
              <a:buNone/>
            </a:pPr>
            <a:endParaRPr lang="en-US" sz="2000" dirty="0">
              <a:latin typeface="Calibri"/>
              <a:ea typeface="Calibri"/>
              <a:cs typeface="Calibri"/>
            </a:endParaRPr>
          </a:p>
          <a:p>
            <a:pPr marL="342900" indent="-342900">
              <a:lnSpc>
                <a:spcPct val="100000"/>
              </a:lnSpc>
              <a:spcBef>
                <a:spcPts val="0"/>
              </a:spcBef>
            </a:pPr>
            <a:endParaRPr lang="en-US" sz="2000" dirty="0">
              <a:latin typeface="Calibri"/>
              <a:ea typeface="Calibri"/>
              <a:cs typeface="Calibri"/>
            </a:endParaRPr>
          </a:p>
        </p:txBody>
      </p:sp>
      <p:sp>
        <p:nvSpPr>
          <p:cNvPr id="6" name="Rectangle 5">
            <a:extLst>
              <a:ext uri="{FF2B5EF4-FFF2-40B4-BE49-F238E27FC236}">
                <a16:creationId xmlns:a16="http://schemas.microsoft.com/office/drawing/2014/main" id="{7EA13858-8147-B9D7-D3D1-0756E4475A88}"/>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FCFB51B2-8404-1F0F-982B-2609B9150C47}"/>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3A4E2307-FBD0-0C02-C1E3-699DEA4D5F0A}"/>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05EDFD53-BD2C-3F28-4822-9797C120E541}"/>
                </a:ext>
              </a:extLst>
            </p:cNvPr>
            <p:cNvPicPr>
              <a:picLocks noGrp="1" noRot="1" noChangeAspect="1" noMove="1" noResize="1" noEditPoints="1" noAdjustHandles="1" noChangeArrowheads="1" noChangeShapeType="1" noCrop="1"/>
            </p:cNvPicPr>
            <p:nvPr/>
          </p:nvPicPr>
          <p:blipFill rotWithShape="1">
            <a:blip r:embed="rId4"/>
            <a:srcRect t="31304" b="35049"/>
            <a:stretch/>
          </p:blipFill>
          <p:spPr>
            <a:xfrm>
              <a:off x="9588428" y="6271484"/>
              <a:ext cx="2603571" cy="495099"/>
            </a:xfrm>
            <a:prstGeom prst="rect">
              <a:avLst/>
            </a:prstGeom>
          </p:spPr>
        </p:pic>
      </p:grpSp>
      <p:sp>
        <p:nvSpPr>
          <p:cNvPr id="2" name="TextBox 1">
            <a:extLst>
              <a:ext uri="{FF2B5EF4-FFF2-40B4-BE49-F238E27FC236}">
                <a16:creationId xmlns:a16="http://schemas.microsoft.com/office/drawing/2014/main" id="{55CAFA38-E45C-47CE-21B5-443CDCABD9B2}"/>
              </a:ext>
            </a:extLst>
          </p:cNvPr>
          <p:cNvSpPr txBox="1"/>
          <p:nvPr/>
        </p:nvSpPr>
        <p:spPr>
          <a:xfrm>
            <a:off x="7706263" y="4564811"/>
            <a:ext cx="3536831"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0" i="0">
                <a:solidFill>
                  <a:srgbClr val="000000"/>
                </a:solidFill>
                <a:latin typeface="Aptos"/>
                <a:ea typeface="Aptos"/>
                <a:cs typeface="Aptos"/>
              </a:rPr>
              <a:t>​</a:t>
            </a:r>
            <a:br>
              <a:rPr lang="en-US" sz="2000" b="0" i="0">
                <a:solidFill>
                  <a:srgbClr val="000000"/>
                </a:solidFill>
                <a:latin typeface="Aptos"/>
                <a:ea typeface="Aptos"/>
                <a:cs typeface="Aptos"/>
              </a:rPr>
            </a:br>
            <a:r>
              <a:rPr lang="en-US" sz="2000" b="0" i="0">
                <a:solidFill>
                  <a:srgbClr val="000000"/>
                </a:solidFill>
                <a:latin typeface="Aptos"/>
                <a:ea typeface="Aptos"/>
                <a:cs typeface="Aptos"/>
              </a:rPr>
              <a:t>​</a:t>
            </a:r>
            <a:br>
              <a:rPr lang="en-US" sz="2000" b="0" i="0">
                <a:solidFill>
                  <a:srgbClr val="000000"/>
                </a:solidFill>
                <a:latin typeface="Aptos"/>
                <a:ea typeface="Aptos"/>
                <a:cs typeface="Aptos"/>
              </a:rPr>
            </a:br>
            <a:r>
              <a:rPr lang="en-US" sz="2000" b="0" i="0" u="sng" strike="noStrike" baseline="0">
                <a:solidFill>
                  <a:srgbClr val="0563C1"/>
                </a:solidFill>
                <a:latin typeface="Aptos"/>
                <a:ea typeface="Arial"/>
                <a:cs typeface="Arial"/>
                <a:hlinkClick r:id="rId5"/>
              </a:rPr>
              <a:t>https://youtu.be/Ss5y_ii796o</a:t>
            </a:r>
            <a:r>
              <a:rPr lang="en-US" sz="2000" b="0" i="0" u="none" strike="noStrike" baseline="0">
                <a:solidFill>
                  <a:srgbClr val="000000"/>
                </a:solidFill>
                <a:latin typeface="Aptos"/>
              </a:rPr>
              <a:t> </a:t>
            </a:r>
            <a:endParaRPr lang="en-US"/>
          </a:p>
          <a:p>
            <a:pPr algn="ctr"/>
            <a:endParaRPr lang="en-GB"/>
          </a:p>
        </p:txBody>
      </p:sp>
      <p:pic>
        <p:nvPicPr>
          <p:cNvPr id="7" name="Online Media 6" title="Zoonotic diseases, like monkeypox and COVID-19, are on the rise | JUST THE FAQS">
            <a:hlinkClick r:id="" action="ppaction://noaction"/>
            <a:extLst>
              <a:ext uri="{FF2B5EF4-FFF2-40B4-BE49-F238E27FC236}">
                <a16:creationId xmlns:a16="http://schemas.microsoft.com/office/drawing/2014/main" id="{CF836471-B387-8292-E4CE-2111E3BF6E4E}"/>
              </a:ext>
            </a:extLst>
          </p:cNvPr>
          <p:cNvPicPr>
            <a:picLocks noRot="1" noChangeAspect="1"/>
          </p:cNvPicPr>
          <p:nvPr>
            <a:videoFile r:link="rId1"/>
          </p:nvPr>
        </p:nvPicPr>
        <p:blipFill>
          <a:blip r:embed="rId6"/>
          <a:stretch>
            <a:fillRect/>
          </a:stretch>
        </p:blipFill>
        <p:spPr>
          <a:xfrm>
            <a:off x="6471276" y="1718339"/>
            <a:ext cx="5546390" cy="3142541"/>
          </a:xfrm>
          <a:prstGeom prst="rect">
            <a:avLst/>
          </a:prstGeom>
        </p:spPr>
      </p:pic>
      <p:sp>
        <p:nvSpPr>
          <p:cNvPr id="3" name="TextBox 2">
            <a:extLst>
              <a:ext uri="{FF2B5EF4-FFF2-40B4-BE49-F238E27FC236}">
                <a16:creationId xmlns:a16="http://schemas.microsoft.com/office/drawing/2014/main" id="{F83C5833-47DE-9F15-C659-66601AD4A5E9}"/>
              </a:ext>
            </a:extLst>
          </p:cNvPr>
          <p:cNvSpPr txBox="1"/>
          <p:nvPr/>
        </p:nvSpPr>
        <p:spPr>
          <a:xfrm>
            <a:off x="827049" y="3429000"/>
            <a:ext cx="6096000"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00000"/>
                </a:solidFill>
                <a:latin typeface="Calibri"/>
                <a:ea typeface="Segoe UI"/>
                <a:cs typeface="Segoe UI"/>
              </a:rPr>
              <a:t>After watching, clarify</a:t>
            </a:r>
            <a:r>
              <a:rPr lang="en-US" sz="2000" b="0" i="0" u="none" strike="noStrike" baseline="0">
                <a:solidFill>
                  <a:srgbClr val="000000"/>
                </a:solidFill>
                <a:latin typeface="Calibri"/>
                <a:ea typeface="Segoe UI"/>
                <a:cs typeface="Segoe UI"/>
              </a:rPr>
              <a:t>: </a:t>
            </a:r>
            <a:r>
              <a:rPr lang="en-US" sz="2000" b="0" i="0">
                <a:solidFill>
                  <a:srgbClr val="000000"/>
                </a:solidFill>
                <a:latin typeface="Calibri"/>
                <a:ea typeface="Segoe UI"/>
                <a:cs typeface="Segoe UI"/>
              </a:rPr>
              <a:t>​</a:t>
            </a:r>
          </a:p>
          <a:p>
            <a:pPr marL="514350" lvl="0" indent="-514350" algn="l" rtl="0">
              <a:buFont typeface=""/>
              <a:buChar char="•"/>
            </a:pPr>
            <a:r>
              <a:rPr lang="en-US" sz="2000" b="0" i="0" u="none" strike="noStrike" baseline="0">
                <a:solidFill>
                  <a:srgbClr val="000000"/>
                </a:solidFill>
                <a:latin typeface="Calibri"/>
                <a:ea typeface="Arial"/>
                <a:cs typeface="Arial"/>
              </a:rPr>
              <a:t>What is a zoonotic disease? </a:t>
            </a:r>
            <a:r>
              <a:rPr lang="en-US" sz="2000" b="0" i="0">
                <a:solidFill>
                  <a:srgbClr val="000000"/>
                </a:solidFill>
                <a:latin typeface="Calibri"/>
                <a:ea typeface="Arial"/>
                <a:cs typeface="Arial"/>
              </a:rPr>
              <a:t>​</a:t>
            </a:r>
          </a:p>
          <a:p>
            <a:pPr marL="514350" lvl="0" indent="-514350" algn="l" rtl="0">
              <a:buFont typeface=""/>
              <a:buChar char="•"/>
            </a:pPr>
            <a:r>
              <a:rPr lang="en-US" sz="2000" b="0" i="0" u="none" strike="noStrike" baseline="0">
                <a:solidFill>
                  <a:srgbClr val="000000"/>
                </a:solidFill>
                <a:latin typeface="Calibri"/>
                <a:ea typeface="Arial"/>
                <a:cs typeface="Arial"/>
              </a:rPr>
              <a:t>Name a zoonotic disease</a:t>
            </a:r>
            <a:r>
              <a:rPr lang="en-US" sz="2000" b="0" i="0">
                <a:solidFill>
                  <a:srgbClr val="000000"/>
                </a:solidFill>
                <a:latin typeface="Calibri"/>
                <a:ea typeface="Arial"/>
                <a:cs typeface="Arial"/>
              </a:rPr>
              <a:t>​</a:t>
            </a:r>
          </a:p>
          <a:p>
            <a:pPr marL="514350" indent="-514350">
              <a:buFont typeface=""/>
              <a:buChar char="•"/>
            </a:pPr>
            <a:r>
              <a:rPr lang="en-US" sz="2000" b="0" i="0" u="none" strike="noStrike" baseline="0" dirty="0">
                <a:solidFill>
                  <a:srgbClr val="000000"/>
                </a:solidFill>
                <a:latin typeface="Calibri"/>
                <a:ea typeface="Arial"/>
                <a:cs typeface="Arial"/>
              </a:rPr>
              <a:t>Does living close to forestry increase the risk </a:t>
            </a:r>
            <a:r>
              <a:rPr lang="en-US" sz="2000">
                <a:solidFill>
                  <a:srgbClr val="000000"/>
                </a:solidFill>
                <a:latin typeface="Calibri"/>
                <a:ea typeface="Arial"/>
                <a:cs typeface="Arial"/>
              </a:rPr>
              <a:t>of zoonotic</a:t>
            </a:r>
            <a:r>
              <a:rPr lang="en-US" sz="2000" b="0" i="0" u="none" strike="noStrike" baseline="0" dirty="0">
                <a:solidFill>
                  <a:srgbClr val="000000"/>
                </a:solidFill>
                <a:latin typeface="Calibri"/>
                <a:ea typeface="Arial"/>
                <a:cs typeface="Arial"/>
              </a:rPr>
              <a:t> diseases – why?</a:t>
            </a:r>
          </a:p>
          <a:p>
            <a:pPr algn="ctr"/>
            <a:endParaRPr lang="en-GB"/>
          </a:p>
        </p:txBody>
      </p:sp>
    </p:spTree>
    <p:extLst>
      <p:ext uri="{BB962C8B-B14F-4D97-AF65-F5344CB8AC3E}">
        <p14:creationId xmlns:p14="http://schemas.microsoft.com/office/powerpoint/2010/main" val="76761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A261093-407A-BAD7-9032-FDC0D77D87BD}"/>
            </a:ext>
          </a:extLst>
        </p:cNvPr>
        <p:cNvGrpSpPr/>
        <p:nvPr/>
      </p:nvGrpSpPr>
      <p:grpSpPr>
        <a:xfrm>
          <a:off x="0" y="0"/>
          <a:ext cx="0" cy="0"/>
          <a:chOff x="0" y="0"/>
          <a:chExt cx="0" cy="0"/>
        </a:xfrm>
      </p:grpSpPr>
      <p:pic>
        <p:nvPicPr>
          <p:cNvPr id="7" name="Online Media 6" title="Zoonotic diseases, like monkeypox and COVID-19, are on the rise | JUST THE FAQS">
            <a:hlinkClick r:id="" action="ppaction://noaction"/>
            <a:extLst>
              <a:ext uri="{FF2B5EF4-FFF2-40B4-BE49-F238E27FC236}">
                <a16:creationId xmlns:a16="http://schemas.microsoft.com/office/drawing/2014/main" id="{4EF99982-0599-016D-F416-34DEBF98410D}"/>
              </a:ext>
            </a:extLst>
          </p:cNvPr>
          <p:cNvPicPr>
            <a:picLocks noRot="1" noChangeAspect="1"/>
          </p:cNvPicPr>
          <p:nvPr>
            <a:videoFile r:link="rId1"/>
          </p:nvPr>
        </p:nvPicPr>
        <p:blipFill>
          <a:blip r:embed="rId4"/>
          <a:stretch>
            <a:fillRect/>
          </a:stretch>
        </p:blipFill>
        <p:spPr>
          <a:xfrm>
            <a:off x="375276" y="185046"/>
            <a:ext cx="11447243" cy="6487906"/>
          </a:xfrm>
          <a:prstGeom prst="rect">
            <a:avLst/>
          </a:prstGeom>
        </p:spPr>
      </p:pic>
    </p:spTree>
    <p:extLst>
      <p:ext uri="{BB962C8B-B14F-4D97-AF65-F5344CB8AC3E}">
        <p14:creationId xmlns:p14="http://schemas.microsoft.com/office/powerpoint/2010/main" val="425994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D76056-359B-64E7-8125-9320100247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58DA12-66D5-36AF-8063-94651246E9C6}"/>
              </a:ext>
            </a:extLst>
          </p:cNvPr>
          <p:cNvSpPr>
            <a:spLocks noGrp="1"/>
          </p:cNvSpPr>
          <p:nvPr>
            <p:ph type="title"/>
          </p:nvPr>
        </p:nvSpPr>
        <p:spPr>
          <a:xfrm>
            <a:off x="733097" y="233483"/>
            <a:ext cx="10515600" cy="856640"/>
          </a:xfrm>
        </p:spPr>
        <p:txBody>
          <a:bodyPr>
            <a:normAutofit/>
          </a:bodyPr>
          <a:lstStyle/>
          <a:p>
            <a:r>
              <a:rPr lang="en-GB" sz="4800" b="1">
                <a:latin typeface="Calibri"/>
                <a:ea typeface="Calibri"/>
                <a:cs typeface="Calibri"/>
              </a:rPr>
              <a:t>Learning intention and success criteria</a:t>
            </a:r>
            <a:endParaRPr lang="en-GB" sz="4800" b="1" dirty="0">
              <a:latin typeface="Calibri"/>
              <a:ea typeface="Calibri"/>
              <a:cs typeface="Calibri"/>
            </a:endParaRPr>
          </a:p>
        </p:txBody>
      </p:sp>
      <p:sp>
        <p:nvSpPr>
          <p:cNvPr id="5" name="Content Placeholder 4">
            <a:extLst>
              <a:ext uri="{FF2B5EF4-FFF2-40B4-BE49-F238E27FC236}">
                <a16:creationId xmlns:a16="http://schemas.microsoft.com/office/drawing/2014/main" id="{F890F9A4-EC9D-8879-C2BA-C1F38A6663B9}"/>
              </a:ext>
            </a:extLst>
          </p:cNvPr>
          <p:cNvSpPr>
            <a:spLocks noGrp="1"/>
          </p:cNvSpPr>
          <p:nvPr>
            <p:ph sz="half" idx="1"/>
          </p:nvPr>
        </p:nvSpPr>
        <p:spPr>
          <a:xfrm>
            <a:off x="828431" y="1356433"/>
            <a:ext cx="7018216" cy="4488107"/>
          </a:xfrm>
        </p:spPr>
        <p:txBody>
          <a:bodyPr vert="horz" lIns="91440" tIns="45720" rIns="91440" bIns="45720" rtlCol="0" anchor="t">
            <a:normAutofit/>
          </a:bodyPr>
          <a:lstStyle/>
          <a:p>
            <a:pPr>
              <a:buNone/>
            </a:pPr>
            <a:r>
              <a:rPr lang="en-GB" sz="2000">
                <a:solidFill>
                  <a:srgbClr val="FF0000"/>
                </a:solidFill>
                <a:highlight>
                  <a:srgbClr val="FFFFFF"/>
                </a:highlight>
                <a:latin typeface="Calibri"/>
                <a:ea typeface="Calibri"/>
                <a:cs typeface="Calibri"/>
              </a:rPr>
              <a:t>(add your own)</a:t>
            </a:r>
          </a:p>
          <a:p>
            <a:pPr>
              <a:buNone/>
            </a:pPr>
            <a:endParaRPr lang="en-GB" sz="2000" dirty="0">
              <a:latin typeface="Calibri"/>
              <a:ea typeface="Calibri"/>
              <a:cs typeface="Calibri"/>
            </a:endParaRPr>
          </a:p>
          <a:p>
            <a:pPr>
              <a:buNone/>
            </a:pPr>
            <a:endParaRPr lang="en-GB" sz="2000" dirty="0">
              <a:latin typeface="Calibri"/>
              <a:ea typeface="Calibri"/>
              <a:cs typeface="Calibri"/>
            </a:endParaRPr>
          </a:p>
          <a:p>
            <a:pPr marL="0" indent="0">
              <a:buNone/>
            </a:pPr>
            <a:r>
              <a:rPr lang="en-GB" sz="2000" b="1">
                <a:latin typeface="Calibri"/>
                <a:ea typeface="Calibri"/>
                <a:cs typeface="Calibri"/>
              </a:rPr>
              <a:t>Success Criteria:</a:t>
            </a:r>
            <a:endParaRPr lang="en-US" sz="2000" b="1">
              <a:latin typeface="Calibri"/>
              <a:ea typeface="Calibri"/>
              <a:cs typeface="Calibri"/>
            </a:endParaRPr>
          </a:p>
          <a:p>
            <a:pPr>
              <a:buFont typeface="Arial"/>
              <a:buChar char="•"/>
            </a:pPr>
            <a:r>
              <a:rPr lang="en-GB" sz="2000">
                <a:solidFill>
                  <a:srgbClr val="FF0000"/>
                </a:solidFill>
                <a:highlight>
                  <a:srgbClr val="FFFFFF"/>
                </a:highlight>
                <a:ea typeface="Calibri"/>
                <a:cs typeface="Calibri"/>
              </a:rPr>
              <a:t>(add your own)</a:t>
            </a:r>
            <a:endParaRPr lang="en-GB" sz="2000">
              <a:solidFill>
                <a:srgbClr val="FF0000"/>
              </a:solidFill>
              <a:ea typeface="Calibri"/>
              <a:cs typeface="Calibri"/>
            </a:endParaRPr>
          </a:p>
          <a:p>
            <a:pPr>
              <a:buFont typeface="Arial"/>
              <a:buChar char="•"/>
            </a:pPr>
            <a:endParaRPr lang="en-GB" sz="2000" dirty="0">
              <a:ea typeface="Calibri"/>
              <a:cs typeface="Calibri"/>
            </a:endParaRPr>
          </a:p>
          <a:p>
            <a:pPr>
              <a:buFont typeface="Arial"/>
              <a:buChar char="•"/>
            </a:pPr>
            <a:endParaRPr lang="en-GB" sz="2000" dirty="0">
              <a:ea typeface="Calibri"/>
              <a:cs typeface="Calibri"/>
            </a:endParaRPr>
          </a:p>
        </p:txBody>
      </p:sp>
      <p:sp>
        <p:nvSpPr>
          <p:cNvPr id="3" name="Rectangle 2">
            <a:extLst>
              <a:ext uri="{FF2B5EF4-FFF2-40B4-BE49-F238E27FC236}">
                <a16:creationId xmlns:a16="http://schemas.microsoft.com/office/drawing/2014/main" id="{7FEA8074-939D-43DC-AE9E-2B8229A22532}"/>
              </a:ext>
            </a:extLst>
          </p:cNvPr>
          <p:cNvSpPr/>
          <p:nvPr/>
        </p:nvSpPr>
        <p:spPr>
          <a:xfrm>
            <a:off x="733097" y="1093920"/>
            <a:ext cx="184731" cy="523220"/>
          </a:xfrm>
          <a:prstGeom prst="rect">
            <a:avLst/>
          </a:prstGeom>
        </p:spPr>
        <p:txBody>
          <a:bodyPr wrap="none" lIns="91440" tIns="45720" rIns="91440" bIns="45720" anchor="t">
            <a:spAutoFit/>
          </a:bodyPr>
          <a:lstStyle/>
          <a:p>
            <a:endParaRPr lang="en-GB" sz="2800" dirty="0">
              <a:solidFill>
                <a:srgbClr val="DD06FA"/>
              </a:solidFill>
              <a:ea typeface="Calibri"/>
              <a:cs typeface="Calibri"/>
            </a:endParaRPr>
          </a:p>
        </p:txBody>
      </p:sp>
      <p:sp>
        <p:nvSpPr>
          <p:cNvPr id="6" name="Rectangle 5">
            <a:extLst>
              <a:ext uri="{FF2B5EF4-FFF2-40B4-BE49-F238E27FC236}">
                <a16:creationId xmlns:a16="http://schemas.microsoft.com/office/drawing/2014/main" id="{B89BCAE1-DDC5-C1E4-4D66-B87D86D32D31}"/>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FD6859B3-93EB-E6B6-7341-99496056E276}"/>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E2C00AF1-3AAB-E869-4CE4-F94DF44CC02E}"/>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28F4E4CF-E62A-9C23-FE41-EF7525415CF7}"/>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pic>
        <p:nvPicPr>
          <p:cNvPr id="2" name="Picture 1" descr="Curriculum for Excellence | St Dominic's R.C. Primary School, Crieff">
            <a:extLst>
              <a:ext uri="{FF2B5EF4-FFF2-40B4-BE49-F238E27FC236}">
                <a16:creationId xmlns:a16="http://schemas.microsoft.com/office/drawing/2014/main" id="{9123923F-C45E-249C-3409-F3801CDEE43C}"/>
              </a:ext>
            </a:extLst>
          </p:cNvPr>
          <p:cNvPicPr>
            <a:picLocks noChangeAspect="1"/>
          </p:cNvPicPr>
          <p:nvPr/>
        </p:nvPicPr>
        <p:blipFill>
          <a:blip r:embed="rId4"/>
          <a:stretch>
            <a:fillRect/>
          </a:stretch>
        </p:blipFill>
        <p:spPr>
          <a:xfrm>
            <a:off x="8806962" y="2409458"/>
            <a:ext cx="2667000" cy="2390775"/>
          </a:xfrm>
          <a:prstGeom prst="rect">
            <a:avLst/>
          </a:prstGeom>
        </p:spPr>
      </p:pic>
    </p:spTree>
    <p:extLst>
      <p:ext uri="{BB962C8B-B14F-4D97-AF65-F5344CB8AC3E}">
        <p14:creationId xmlns:p14="http://schemas.microsoft.com/office/powerpoint/2010/main" val="322962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B0FB9-FF99-B8B7-C5C9-79D2A0B7D1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C8549B-B351-743A-14BA-3F2D041CBAF4}"/>
              </a:ext>
            </a:extLst>
          </p:cNvPr>
          <p:cNvSpPr>
            <a:spLocks noGrp="1"/>
          </p:cNvSpPr>
          <p:nvPr>
            <p:ph type="title"/>
          </p:nvPr>
        </p:nvSpPr>
        <p:spPr>
          <a:xfrm>
            <a:off x="733097" y="233483"/>
            <a:ext cx="10515600" cy="856640"/>
          </a:xfrm>
        </p:spPr>
        <p:txBody>
          <a:bodyPr>
            <a:normAutofit/>
          </a:bodyPr>
          <a:lstStyle/>
          <a:p>
            <a:r>
              <a:rPr lang="en-GB" sz="4800" b="1">
                <a:latin typeface="Calibri"/>
                <a:ea typeface="Calibri"/>
                <a:cs typeface="Calibri"/>
              </a:rPr>
              <a:t>Learning intention and success criteria</a:t>
            </a:r>
            <a:endParaRPr lang="en-GB" sz="4800" b="1" dirty="0">
              <a:latin typeface="Calibri"/>
              <a:ea typeface="Calibri"/>
              <a:cs typeface="Calibri"/>
            </a:endParaRPr>
          </a:p>
        </p:txBody>
      </p:sp>
      <p:sp>
        <p:nvSpPr>
          <p:cNvPr id="5" name="Content Placeholder 4">
            <a:extLst>
              <a:ext uri="{FF2B5EF4-FFF2-40B4-BE49-F238E27FC236}">
                <a16:creationId xmlns:a16="http://schemas.microsoft.com/office/drawing/2014/main" id="{431ECD1A-B07B-9B25-9CB1-034A8752BF20}"/>
              </a:ext>
            </a:extLst>
          </p:cNvPr>
          <p:cNvSpPr>
            <a:spLocks noGrp="1"/>
          </p:cNvSpPr>
          <p:nvPr>
            <p:ph sz="half" idx="1"/>
          </p:nvPr>
        </p:nvSpPr>
        <p:spPr>
          <a:xfrm>
            <a:off x="828431" y="1356433"/>
            <a:ext cx="7018216" cy="4488107"/>
          </a:xfrm>
        </p:spPr>
        <p:txBody>
          <a:bodyPr vert="horz" lIns="91440" tIns="45720" rIns="91440" bIns="45720" rtlCol="0" anchor="t">
            <a:normAutofit/>
          </a:bodyPr>
          <a:lstStyle/>
          <a:p>
            <a:pPr>
              <a:buNone/>
            </a:pPr>
            <a:r>
              <a:rPr lang="en-GB" sz="2000">
                <a:highlight>
                  <a:srgbClr val="FFFFFF"/>
                </a:highlight>
                <a:latin typeface="Calibri"/>
                <a:ea typeface="Calibri"/>
                <a:cs typeface="Calibri"/>
              </a:rPr>
              <a:t>We are learning about the harm caused by deforestation and exploring ways to improve our use of trees and </a:t>
            </a:r>
            <a:r>
              <a:rPr lang="en-GB" sz="2000" dirty="0">
                <a:highlight>
                  <a:srgbClr val="FFFFFF"/>
                </a:highlight>
                <a:latin typeface="Calibri"/>
                <a:ea typeface="Calibri"/>
                <a:cs typeface="Calibri"/>
              </a:rPr>
              <a:t>forests</a:t>
            </a:r>
          </a:p>
          <a:p>
            <a:pPr>
              <a:buNone/>
            </a:pPr>
            <a:endParaRPr lang="en-GB" sz="2000" dirty="0">
              <a:latin typeface="Calibri"/>
              <a:ea typeface="Calibri"/>
              <a:cs typeface="Calibri"/>
            </a:endParaRPr>
          </a:p>
          <a:p>
            <a:pPr>
              <a:buNone/>
            </a:pPr>
            <a:endParaRPr lang="en-GB" sz="2000" dirty="0">
              <a:latin typeface="Calibri"/>
              <a:ea typeface="Calibri"/>
              <a:cs typeface="Calibri"/>
            </a:endParaRPr>
          </a:p>
          <a:p>
            <a:pPr marL="0" indent="0">
              <a:buNone/>
            </a:pPr>
            <a:r>
              <a:rPr lang="en-GB" sz="2000" b="1">
                <a:latin typeface="Calibri"/>
                <a:ea typeface="Calibri"/>
                <a:cs typeface="Calibri"/>
              </a:rPr>
              <a:t>SCs could be:</a:t>
            </a:r>
            <a:endParaRPr lang="en-US" sz="2000" b="1">
              <a:latin typeface="Calibri"/>
              <a:ea typeface="Calibri"/>
              <a:cs typeface="Calibri"/>
            </a:endParaRPr>
          </a:p>
          <a:p>
            <a:pPr>
              <a:buFont typeface="Arial"/>
              <a:buChar char="•"/>
            </a:pPr>
            <a:r>
              <a:rPr lang="en-GB" sz="2000" dirty="0">
                <a:ea typeface="+mn-lt"/>
                <a:cs typeface="+mn-lt"/>
              </a:rPr>
              <a:t>I can state what deforestation is</a:t>
            </a:r>
            <a:endParaRPr lang="en-GB" sz="2000" dirty="0">
              <a:ea typeface="Calibri" panose="020F0502020204030204"/>
              <a:cs typeface="Calibri" panose="020F0502020204030204"/>
            </a:endParaRPr>
          </a:p>
          <a:p>
            <a:pPr>
              <a:buFont typeface="Arial"/>
              <a:buChar char="•"/>
            </a:pPr>
            <a:r>
              <a:rPr lang="en-GB" sz="2000">
                <a:ea typeface="+mn-lt"/>
                <a:cs typeface="+mn-lt"/>
              </a:rPr>
              <a:t>I can describe at least two negative effects of deforestation on people or nature</a:t>
            </a:r>
            <a:endParaRPr lang="en-GB" sz="2000" dirty="0">
              <a:ea typeface="+mn-lt"/>
              <a:cs typeface="+mn-lt"/>
            </a:endParaRPr>
          </a:p>
          <a:p>
            <a:pPr>
              <a:buFont typeface="Arial"/>
              <a:buChar char="•"/>
            </a:pPr>
            <a:r>
              <a:rPr lang="en-GB" sz="2000">
                <a:ea typeface="Calibri"/>
                <a:cs typeface="Calibri"/>
              </a:rPr>
              <a:t>I can imagine solutions to reduce the impact of deforestation</a:t>
            </a:r>
          </a:p>
        </p:txBody>
      </p:sp>
      <p:sp>
        <p:nvSpPr>
          <p:cNvPr id="3" name="Rectangle 2">
            <a:extLst>
              <a:ext uri="{FF2B5EF4-FFF2-40B4-BE49-F238E27FC236}">
                <a16:creationId xmlns:a16="http://schemas.microsoft.com/office/drawing/2014/main" id="{D4D22DB3-843A-0D21-B03F-C286C9000BE1}"/>
              </a:ext>
            </a:extLst>
          </p:cNvPr>
          <p:cNvSpPr/>
          <p:nvPr/>
        </p:nvSpPr>
        <p:spPr>
          <a:xfrm>
            <a:off x="733097" y="1093920"/>
            <a:ext cx="184731" cy="523220"/>
          </a:xfrm>
          <a:prstGeom prst="rect">
            <a:avLst/>
          </a:prstGeom>
        </p:spPr>
        <p:txBody>
          <a:bodyPr wrap="none" lIns="91440" tIns="45720" rIns="91440" bIns="45720" anchor="t">
            <a:spAutoFit/>
          </a:bodyPr>
          <a:lstStyle/>
          <a:p>
            <a:endParaRPr lang="en-GB" sz="2800" dirty="0">
              <a:solidFill>
                <a:srgbClr val="DD06FA"/>
              </a:solidFill>
              <a:ea typeface="Calibri"/>
              <a:cs typeface="Calibri"/>
            </a:endParaRPr>
          </a:p>
        </p:txBody>
      </p:sp>
      <p:sp>
        <p:nvSpPr>
          <p:cNvPr id="6" name="Rectangle 5">
            <a:extLst>
              <a:ext uri="{FF2B5EF4-FFF2-40B4-BE49-F238E27FC236}">
                <a16:creationId xmlns:a16="http://schemas.microsoft.com/office/drawing/2014/main" id="{F0CA183E-8A54-F5B6-DB60-2E52F4F6F0AC}"/>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147CB98C-5880-A637-50C7-17C680995530}"/>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9FA57C34-CD10-CE1E-4D36-D8318FDBA3D1}"/>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DB2F1EBE-0AB4-EE50-BEB1-0F5777F28DA0}"/>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pic>
        <p:nvPicPr>
          <p:cNvPr id="2" name="Picture 1" descr="Curriculum for Excellence | St Dominic's R.C. Primary School, Crieff">
            <a:extLst>
              <a:ext uri="{FF2B5EF4-FFF2-40B4-BE49-F238E27FC236}">
                <a16:creationId xmlns:a16="http://schemas.microsoft.com/office/drawing/2014/main" id="{65C96064-20E9-A537-3C21-92CD18219BD8}"/>
              </a:ext>
            </a:extLst>
          </p:cNvPr>
          <p:cNvPicPr>
            <a:picLocks noChangeAspect="1"/>
          </p:cNvPicPr>
          <p:nvPr/>
        </p:nvPicPr>
        <p:blipFill>
          <a:blip r:embed="rId4"/>
          <a:stretch>
            <a:fillRect/>
          </a:stretch>
        </p:blipFill>
        <p:spPr>
          <a:xfrm>
            <a:off x="8806962" y="2409458"/>
            <a:ext cx="2667000" cy="2390775"/>
          </a:xfrm>
          <a:prstGeom prst="rect">
            <a:avLst/>
          </a:prstGeom>
        </p:spPr>
      </p:pic>
    </p:spTree>
    <p:extLst>
      <p:ext uri="{BB962C8B-B14F-4D97-AF65-F5344CB8AC3E}">
        <p14:creationId xmlns:p14="http://schemas.microsoft.com/office/powerpoint/2010/main" val="255436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7813F-4EC6-692A-4B15-63940076D5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01B6B4-CAF4-41E6-BC7A-4A8B5C5973E0}"/>
              </a:ext>
            </a:extLst>
          </p:cNvPr>
          <p:cNvSpPr>
            <a:spLocks noGrp="1"/>
          </p:cNvSpPr>
          <p:nvPr>
            <p:ph type="title"/>
          </p:nvPr>
        </p:nvSpPr>
        <p:spPr>
          <a:xfrm>
            <a:off x="733097" y="233483"/>
            <a:ext cx="10515600" cy="856640"/>
          </a:xfrm>
        </p:spPr>
        <p:txBody>
          <a:bodyPr>
            <a:normAutofit/>
          </a:bodyPr>
          <a:lstStyle/>
          <a:p>
            <a:r>
              <a:rPr lang="en-GB" sz="4800" b="1" dirty="0">
                <a:latin typeface="Calibri"/>
                <a:ea typeface="Calibri"/>
                <a:cs typeface="Calibri"/>
              </a:rPr>
              <a:t>Starter</a:t>
            </a:r>
          </a:p>
        </p:txBody>
      </p:sp>
      <p:sp>
        <p:nvSpPr>
          <p:cNvPr id="5" name="Content Placeholder 4">
            <a:extLst>
              <a:ext uri="{FF2B5EF4-FFF2-40B4-BE49-F238E27FC236}">
                <a16:creationId xmlns:a16="http://schemas.microsoft.com/office/drawing/2014/main" id="{082FFDAC-9431-E8C3-E762-F112B1F3978E}"/>
              </a:ext>
            </a:extLst>
          </p:cNvPr>
          <p:cNvSpPr>
            <a:spLocks noGrp="1"/>
          </p:cNvSpPr>
          <p:nvPr>
            <p:ph sz="half" idx="1"/>
          </p:nvPr>
        </p:nvSpPr>
        <p:spPr>
          <a:xfrm>
            <a:off x="828431" y="1356433"/>
            <a:ext cx="5981050" cy="4488107"/>
          </a:xfrm>
        </p:spPr>
        <p:txBody>
          <a:bodyPr vert="horz" lIns="91440" tIns="45720" rIns="91440" bIns="45720" rtlCol="0" anchor="t">
            <a:normAutofit/>
          </a:bodyPr>
          <a:lstStyle/>
          <a:p>
            <a:pPr>
              <a:buNone/>
            </a:pPr>
            <a:r>
              <a:rPr lang="en-US" sz="2000">
                <a:latin typeface="Calibri"/>
                <a:ea typeface="Calibri"/>
                <a:cs typeface="Calibri"/>
              </a:rPr>
              <a:t>I</a:t>
            </a:r>
            <a:r>
              <a:rPr lang="en-US" sz="2000">
                <a:latin typeface="Calibri"/>
                <a:ea typeface="+mn-lt"/>
                <a:cs typeface="+mn-lt"/>
              </a:rPr>
              <a:t> see... </a:t>
            </a:r>
            <a:endParaRPr lang="en-GB" sz="2000">
              <a:latin typeface="Calibri"/>
              <a:ea typeface="+mn-lt"/>
              <a:cs typeface="+mn-lt"/>
            </a:endParaRPr>
          </a:p>
          <a:p>
            <a:pPr>
              <a:buNone/>
            </a:pPr>
            <a:endParaRPr lang="en-US" sz="2000" dirty="0">
              <a:latin typeface="Calibri"/>
              <a:ea typeface="+mn-lt"/>
              <a:cs typeface="+mn-lt"/>
            </a:endParaRPr>
          </a:p>
          <a:p>
            <a:pPr>
              <a:buNone/>
            </a:pPr>
            <a:r>
              <a:rPr lang="en-US" sz="2000">
                <a:latin typeface="Calibri"/>
                <a:ea typeface="+mn-lt"/>
                <a:cs typeface="+mn-lt"/>
              </a:rPr>
              <a:t>I think... </a:t>
            </a:r>
            <a:endParaRPr lang="en-GB" sz="2000">
              <a:latin typeface="Calibri"/>
              <a:ea typeface="+mn-lt"/>
              <a:cs typeface="+mn-lt"/>
            </a:endParaRPr>
          </a:p>
          <a:p>
            <a:pPr>
              <a:buNone/>
            </a:pPr>
            <a:endParaRPr lang="en-US" sz="2000" dirty="0">
              <a:latin typeface="Calibri"/>
              <a:ea typeface="+mn-lt"/>
              <a:cs typeface="+mn-lt"/>
            </a:endParaRPr>
          </a:p>
          <a:p>
            <a:pPr>
              <a:buNone/>
            </a:pPr>
            <a:r>
              <a:rPr lang="en-US" sz="2000">
                <a:latin typeface="Calibri"/>
                <a:ea typeface="+mn-lt"/>
                <a:cs typeface="+mn-lt"/>
              </a:rPr>
              <a:t>I wonder... </a:t>
            </a:r>
            <a:endParaRPr lang="en-GB" sz="2000">
              <a:latin typeface="Calibri"/>
              <a:ea typeface="Calibri"/>
              <a:cs typeface="Calibri"/>
            </a:endParaRPr>
          </a:p>
          <a:p>
            <a:pPr>
              <a:buNone/>
            </a:pPr>
            <a:endParaRPr lang="en-GB" sz="2000" dirty="0">
              <a:ea typeface="Calibri"/>
              <a:cs typeface="Calibri"/>
            </a:endParaRPr>
          </a:p>
        </p:txBody>
      </p:sp>
      <p:sp>
        <p:nvSpPr>
          <p:cNvPr id="3" name="Rectangle 2">
            <a:extLst>
              <a:ext uri="{FF2B5EF4-FFF2-40B4-BE49-F238E27FC236}">
                <a16:creationId xmlns:a16="http://schemas.microsoft.com/office/drawing/2014/main" id="{FA609537-6D7E-ECE5-EB8B-707B1EAB8CFA}"/>
              </a:ext>
            </a:extLst>
          </p:cNvPr>
          <p:cNvSpPr/>
          <p:nvPr/>
        </p:nvSpPr>
        <p:spPr>
          <a:xfrm>
            <a:off x="733097" y="1093920"/>
            <a:ext cx="184731" cy="523220"/>
          </a:xfrm>
          <a:prstGeom prst="rect">
            <a:avLst/>
          </a:prstGeom>
        </p:spPr>
        <p:txBody>
          <a:bodyPr wrap="none" lIns="91440" tIns="45720" rIns="91440" bIns="45720" anchor="t">
            <a:spAutoFit/>
          </a:bodyPr>
          <a:lstStyle/>
          <a:p>
            <a:endParaRPr lang="en-GB" sz="2800" dirty="0">
              <a:solidFill>
                <a:srgbClr val="DD06FA"/>
              </a:solidFill>
              <a:ea typeface="Calibri"/>
              <a:cs typeface="Calibri"/>
            </a:endParaRPr>
          </a:p>
        </p:txBody>
      </p:sp>
      <p:sp>
        <p:nvSpPr>
          <p:cNvPr id="6" name="Rectangle 5">
            <a:extLst>
              <a:ext uri="{FF2B5EF4-FFF2-40B4-BE49-F238E27FC236}">
                <a16:creationId xmlns:a16="http://schemas.microsoft.com/office/drawing/2014/main" id="{B1C7E69A-097D-E9EC-372A-45AEA12D5DC3}"/>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B64F8AAE-981A-B478-5A0A-4758EED94DE4}"/>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9DD1C1E0-171A-4446-8188-7F3F282CF35C}"/>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5EDF2163-6A42-5EFB-1063-DE44CBE9611C}"/>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pic>
        <p:nvPicPr>
          <p:cNvPr id="7" name="Picture 6" descr="https://images.unsplash.com/photo-1686005232385-831dac1d0458?q=80&amp;w=1932&amp;auto=format&amp;fit=crop&amp;ixlib=rb-4.1.0&amp;ixid=M3wxMjA3fDB8MHxwaG90by1wYWdlfHx8fGVufDB8fHx8fA%3D%3Dan aerial view of a road surrounded by trees">
            <a:extLst>
              <a:ext uri="{FF2B5EF4-FFF2-40B4-BE49-F238E27FC236}">
                <a16:creationId xmlns:a16="http://schemas.microsoft.com/office/drawing/2014/main" id="{E375E41F-549C-DACE-91A7-6A541CF8CF88}"/>
              </a:ext>
            </a:extLst>
          </p:cNvPr>
          <p:cNvPicPr>
            <a:picLocks noChangeAspect="1"/>
          </p:cNvPicPr>
          <p:nvPr/>
        </p:nvPicPr>
        <p:blipFill>
          <a:blip r:embed="rId4"/>
          <a:srcRect r="-186"/>
          <a:stretch>
            <a:fillRect/>
          </a:stretch>
        </p:blipFill>
        <p:spPr>
          <a:xfrm>
            <a:off x="3824737" y="1247775"/>
            <a:ext cx="7748703" cy="4362450"/>
          </a:xfrm>
          <a:prstGeom prst="rect">
            <a:avLst/>
          </a:prstGeom>
        </p:spPr>
      </p:pic>
    </p:spTree>
    <p:extLst>
      <p:ext uri="{BB962C8B-B14F-4D97-AF65-F5344CB8AC3E}">
        <p14:creationId xmlns:p14="http://schemas.microsoft.com/office/powerpoint/2010/main" val="338857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9A99F1C-8319-2ADE-80C8-9C0769247A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35E9BE-4ADE-2D1A-611A-7ED7CB2929F6}"/>
              </a:ext>
            </a:extLst>
          </p:cNvPr>
          <p:cNvSpPr>
            <a:spLocks noGrp="1"/>
          </p:cNvSpPr>
          <p:nvPr>
            <p:ph type="title"/>
          </p:nvPr>
        </p:nvSpPr>
        <p:spPr>
          <a:xfrm>
            <a:off x="733097" y="233483"/>
            <a:ext cx="10515600" cy="856640"/>
          </a:xfrm>
        </p:spPr>
        <p:txBody>
          <a:bodyPr>
            <a:normAutofit/>
          </a:bodyPr>
          <a:lstStyle/>
          <a:p>
            <a:r>
              <a:rPr lang="en-GB" sz="4800" b="1">
                <a:latin typeface="Calibri"/>
                <a:ea typeface="Calibri"/>
                <a:cs typeface="Calibri"/>
              </a:rPr>
              <a:t>Learning intention and success criteria</a:t>
            </a:r>
            <a:endParaRPr lang="en-GB" sz="4800" b="1" dirty="0">
              <a:latin typeface="Calibri"/>
              <a:ea typeface="Calibri"/>
              <a:cs typeface="Calibri"/>
            </a:endParaRPr>
          </a:p>
        </p:txBody>
      </p:sp>
      <p:sp>
        <p:nvSpPr>
          <p:cNvPr id="5" name="Content Placeholder 4">
            <a:extLst>
              <a:ext uri="{FF2B5EF4-FFF2-40B4-BE49-F238E27FC236}">
                <a16:creationId xmlns:a16="http://schemas.microsoft.com/office/drawing/2014/main" id="{1B5A6555-A726-DA55-3CC4-197875054ACB}"/>
              </a:ext>
            </a:extLst>
          </p:cNvPr>
          <p:cNvSpPr>
            <a:spLocks noGrp="1"/>
          </p:cNvSpPr>
          <p:nvPr>
            <p:ph sz="half" idx="1"/>
          </p:nvPr>
        </p:nvSpPr>
        <p:spPr>
          <a:xfrm>
            <a:off x="828431" y="1356433"/>
            <a:ext cx="7018216" cy="4488107"/>
          </a:xfrm>
        </p:spPr>
        <p:txBody>
          <a:bodyPr vert="horz" lIns="91440" tIns="45720" rIns="91440" bIns="45720" rtlCol="0" anchor="t">
            <a:normAutofit/>
          </a:bodyPr>
          <a:lstStyle/>
          <a:p>
            <a:pPr>
              <a:buNone/>
            </a:pPr>
            <a:r>
              <a:rPr lang="en-GB" sz="2000">
                <a:solidFill>
                  <a:srgbClr val="FF0000"/>
                </a:solidFill>
                <a:highlight>
                  <a:srgbClr val="FFFFFF"/>
                </a:highlight>
                <a:latin typeface="Calibri"/>
                <a:ea typeface="Calibri"/>
                <a:cs typeface="Calibri"/>
              </a:rPr>
              <a:t>(add your own)</a:t>
            </a:r>
          </a:p>
          <a:p>
            <a:pPr>
              <a:buNone/>
            </a:pPr>
            <a:endParaRPr lang="en-GB" sz="2000" dirty="0">
              <a:latin typeface="Calibri"/>
              <a:ea typeface="Calibri"/>
              <a:cs typeface="Calibri"/>
            </a:endParaRPr>
          </a:p>
          <a:p>
            <a:pPr>
              <a:buNone/>
            </a:pPr>
            <a:endParaRPr lang="en-GB" sz="2000" dirty="0">
              <a:latin typeface="Calibri"/>
              <a:ea typeface="Calibri"/>
              <a:cs typeface="Calibri"/>
            </a:endParaRPr>
          </a:p>
          <a:p>
            <a:pPr marL="0" indent="0">
              <a:buNone/>
            </a:pPr>
            <a:r>
              <a:rPr lang="en-GB" sz="2000" b="1">
                <a:latin typeface="Calibri"/>
                <a:ea typeface="Calibri"/>
                <a:cs typeface="Calibri"/>
              </a:rPr>
              <a:t>Success Criteria:</a:t>
            </a:r>
            <a:endParaRPr lang="en-US" sz="2000" b="1">
              <a:latin typeface="Calibri"/>
              <a:ea typeface="Calibri"/>
              <a:cs typeface="Calibri"/>
            </a:endParaRPr>
          </a:p>
          <a:p>
            <a:pPr>
              <a:buFont typeface="Arial"/>
              <a:buChar char="•"/>
            </a:pPr>
            <a:r>
              <a:rPr lang="en-GB" sz="2000">
                <a:solidFill>
                  <a:srgbClr val="FF0000"/>
                </a:solidFill>
                <a:highlight>
                  <a:srgbClr val="FFFFFF"/>
                </a:highlight>
                <a:ea typeface="Calibri"/>
                <a:cs typeface="Calibri"/>
              </a:rPr>
              <a:t>(add your own)</a:t>
            </a:r>
            <a:endParaRPr lang="en-GB" sz="2000">
              <a:solidFill>
                <a:srgbClr val="FF0000"/>
              </a:solidFill>
              <a:ea typeface="Calibri"/>
              <a:cs typeface="Calibri"/>
            </a:endParaRPr>
          </a:p>
          <a:p>
            <a:pPr>
              <a:buFont typeface="Arial"/>
              <a:buChar char="•"/>
            </a:pPr>
            <a:endParaRPr lang="en-GB" sz="2000" dirty="0">
              <a:ea typeface="Calibri"/>
              <a:cs typeface="Calibri"/>
            </a:endParaRPr>
          </a:p>
          <a:p>
            <a:pPr>
              <a:buFont typeface="Arial"/>
              <a:buChar char="•"/>
            </a:pPr>
            <a:endParaRPr lang="en-GB" sz="2000" dirty="0">
              <a:ea typeface="Calibri"/>
              <a:cs typeface="Calibri"/>
            </a:endParaRPr>
          </a:p>
        </p:txBody>
      </p:sp>
      <p:sp>
        <p:nvSpPr>
          <p:cNvPr id="3" name="Rectangle 2">
            <a:extLst>
              <a:ext uri="{FF2B5EF4-FFF2-40B4-BE49-F238E27FC236}">
                <a16:creationId xmlns:a16="http://schemas.microsoft.com/office/drawing/2014/main" id="{824CCFEC-E0C5-4C4B-1539-87DF0C735A34}"/>
              </a:ext>
            </a:extLst>
          </p:cNvPr>
          <p:cNvSpPr/>
          <p:nvPr/>
        </p:nvSpPr>
        <p:spPr>
          <a:xfrm>
            <a:off x="733097" y="1093920"/>
            <a:ext cx="184731" cy="523220"/>
          </a:xfrm>
          <a:prstGeom prst="rect">
            <a:avLst/>
          </a:prstGeom>
        </p:spPr>
        <p:txBody>
          <a:bodyPr wrap="none" lIns="91440" tIns="45720" rIns="91440" bIns="45720" anchor="t">
            <a:spAutoFit/>
          </a:bodyPr>
          <a:lstStyle/>
          <a:p>
            <a:endParaRPr lang="en-GB" sz="2800" dirty="0">
              <a:solidFill>
                <a:srgbClr val="DD06FA"/>
              </a:solidFill>
              <a:ea typeface="Calibri"/>
              <a:cs typeface="Calibri"/>
            </a:endParaRPr>
          </a:p>
        </p:txBody>
      </p:sp>
      <p:sp>
        <p:nvSpPr>
          <p:cNvPr id="6" name="Rectangle 5">
            <a:extLst>
              <a:ext uri="{FF2B5EF4-FFF2-40B4-BE49-F238E27FC236}">
                <a16:creationId xmlns:a16="http://schemas.microsoft.com/office/drawing/2014/main" id="{595E239A-D494-3E8E-394F-3D8F7E3D3316}"/>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83F961FE-52EA-4035-BBD3-51A666752966}"/>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6D4BE81E-EE36-DF45-33E3-AB840839B884}"/>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990B74CF-C903-3C90-D645-D4535108FA87}"/>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pic>
        <p:nvPicPr>
          <p:cNvPr id="2" name="Picture 1" descr="Curriculum for Excellence | St Dominic's R.C. Primary School, Crieff">
            <a:extLst>
              <a:ext uri="{FF2B5EF4-FFF2-40B4-BE49-F238E27FC236}">
                <a16:creationId xmlns:a16="http://schemas.microsoft.com/office/drawing/2014/main" id="{B8ED7FCC-1051-8454-3D32-C42848D21FEC}"/>
              </a:ext>
            </a:extLst>
          </p:cNvPr>
          <p:cNvPicPr>
            <a:picLocks noChangeAspect="1"/>
          </p:cNvPicPr>
          <p:nvPr/>
        </p:nvPicPr>
        <p:blipFill>
          <a:blip r:embed="rId4"/>
          <a:stretch>
            <a:fillRect/>
          </a:stretch>
        </p:blipFill>
        <p:spPr>
          <a:xfrm>
            <a:off x="8806962" y="2409458"/>
            <a:ext cx="2667000" cy="2390775"/>
          </a:xfrm>
          <a:prstGeom prst="rect">
            <a:avLst/>
          </a:prstGeom>
        </p:spPr>
      </p:pic>
    </p:spTree>
    <p:extLst>
      <p:ext uri="{BB962C8B-B14F-4D97-AF65-F5344CB8AC3E}">
        <p14:creationId xmlns:p14="http://schemas.microsoft.com/office/powerpoint/2010/main" val="300258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EE9449E-425D-F336-C528-27BF8B197A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EC77DD-4504-D1A5-87BB-1BC70A0B5F97}"/>
              </a:ext>
            </a:extLst>
          </p:cNvPr>
          <p:cNvSpPr>
            <a:spLocks noGrp="1"/>
          </p:cNvSpPr>
          <p:nvPr>
            <p:ph type="title"/>
          </p:nvPr>
        </p:nvSpPr>
        <p:spPr>
          <a:xfrm>
            <a:off x="733097" y="233483"/>
            <a:ext cx="10515600" cy="856640"/>
          </a:xfrm>
        </p:spPr>
        <p:txBody>
          <a:bodyPr>
            <a:normAutofit/>
          </a:bodyPr>
          <a:lstStyle/>
          <a:p>
            <a:r>
              <a:rPr lang="en-GB" sz="4800" b="1">
                <a:latin typeface="Calibri"/>
                <a:ea typeface="Calibri"/>
                <a:cs typeface="Calibri"/>
              </a:rPr>
              <a:t>Learning intention and success criteria</a:t>
            </a:r>
            <a:endParaRPr lang="en-GB" sz="4800" b="1" dirty="0">
              <a:latin typeface="Calibri"/>
              <a:ea typeface="Calibri"/>
              <a:cs typeface="Calibri"/>
            </a:endParaRPr>
          </a:p>
        </p:txBody>
      </p:sp>
      <p:sp>
        <p:nvSpPr>
          <p:cNvPr id="5" name="Content Placeholder 4">
            <a:extLst>
              <a:ext uri="{FF2B5EF4-FFF2-40B4-BE49-F238E27FC236}">
                <a16:creationId xmlns:a16="http://schemas.microsoft.com/office/drawing/2014/main" id="{E38D94E2-9CD9-7EB2-BA0C-74BC0755BD8D}"/>
              </a:ext>
            </a:extLst>
          </p:cNvPr>
          <p:cNvSpPr>
            <a:spLocks noGrp="1"/>
          </p:cNvSpPr>
          <p:nvPr>
            <p:ph sz="half" idx="1"/>
          </p:nvPr>
        </p:nvSpPr>
        <p:spPr>
          <a:xfrm>
            <a:off x="828431" y="1356433"/>
            <a:ext cx="7018216" cy="4488107"/>
          </a:xfrm>
        </p:spPr>
        <p:txBody>
          <a:bodyPr vert="horz" lIns="91440" tIns="45720" rIns="91440" bIns="45720" rtlCol="0" anchor="t">
            <a:normAutofit/>
          </a:bodyPr>
          <a:lstStyle/>
          <a:p>
            <a:pPr>
              <a:buNone/>
            </a:pPr>
            <a:r>
              <a:rPr lang="en-GB" sz="2000">
                <a:highlight>
                  <a:srgbClr val="FFFFFF"/>
                </a:highlight>
                <a:latin typeface="Calibri"/>
                <a:ea typeface="Calibri"/>
                <a:cs typeface="Calibri"/>
              </a:rPr>
              <a:t>We are learning about the harm caused by deforestation and exploring ways to improve our use of trees and </a:t>
            </a:r>
            <a:r>
              <a:rPr lang="en-GB" sz="2000" dirty="0">
                <a:highlight>
                  <a:srgbClr val="FFFFFF"/>
                </a:highlight>
                <a:latin typeface="Calibri"/>
                <a:ea typeface="Calibri"/>
                <a:cs typeface="Calibri"/>
              </a:rPr>
              <a:t>forests</a:t>
            </a:r>
          </a:p>
          <a:p>
            <a:pPr>
              <a:buNone/>
            </a:pPr>
            <a:endParaRPr lang="en-GB" sz="2000" dirty="0">
              <a:latin typeface="Calibri"/>
              <a:ea typeface="Calibri"/>
              <a:cs typeface="Calibri"/>
            </a:endParaRPr>
          </a:p>
          <a:p>
            <a:pPr>
              <a:buNone/>
            </a:pPr>
            <a:endParaRPr lang="en-GB" sz="2000" dirty="0">
              <a:latin typeface="Calibri"/>
              <a:ea typeface="Calibri"/>
              <a:cs typeface="Calibri"/>
            </a:endParaRPr>
          </a:p>
          <a:p>
            <a:pPr marL="0" indent="0">
              <a:buNone/>
            </a:pPr>
            <a:r>
              <a:rPr lang="en-GB" sz="2000" b="1">
                <a:latin typeface="Calibri"/>
                <a:ea typeface="Calibri"/>
                <a:cs typeface="Calibri"/>
              </a:rPr>
              <a:t>SCs could be:</a:t>
            </a:r>
            <a:endParaRPr lang="en-US" sz="2000" b="1">
              <a:latin typeface="Calibri"/>
              <a:ea typeface="Calibri"/>
              <a:cs typeface="Calibri"/>
            </a:endParaRPr>
          </a:p>
          <a:p>
            <a:pPr>
              <a:buFont typeface="Arial"/>
              <a:buChar char="•"/>
            </a:pPr>
            <a:r>
              <a:rPr lang="en-GB" sz="2000" dirty="0">
                <a:ea typeface="+mn-lt"/>
                <a:cs typeface="+mn-lt"/>
              </a:rPr>
              <a:t>I can state what deforestation is</a:t>
            </a:r>
            <a:endParaRPr lang="en-GB" sz="2000" dirty="0">
              <a:ea typeface="Calibri" panose="020F0502020204030204"/>
              <a:cs typeface="Calibri" panose="020F0502020204030204"/>
            </a:endParaRPr>
          </a:p>
          <a:p>
            <a:pPr>
              <a:buFont typeface="Arial"/>
              <a:buChar char="•"/>
            </a:pPr>
            <a:r>
              <a:rPr lang="en-GB" sz="2000">
                <a:ea typeface="+mn-lt"/>
                <a:cs typeface="+mn-lt"/>
              </a:rPr>
              <a:t>I can describe at least two negative effects of deforestation on people or nature</a:t>
            </a:r>
            <a:endParaRPr lang="en-GB" sz="2000" dirty="0">
              <a:ea typeface="+mn-lt"/>
              <a:cs typeface="+mn-lt"/>
            </a:endParaRPr>
          </a:p>
          <a:p>
            <a:pPr>
              <a:buFont typeface="Arial"/>
              <a:buChar char="•"/>
            </a:pPr>
            <a:r>
              <a:rPr lang="en-GB" sz="2000">
                <a:ea typeface="Calibri"/>
                <a:cs typeface="Calibri"/>
              </a:rPr>
              <a:t>I can imagine solutions to reduce the impact of deforestation</a:t>
            </a:r>
          </a:p>
        </p:txBody>
      </p:sp>
      <p:sp>
        <p:nvSpPr>
          <p:cNvPr id="3" name="Rectangle 2">
            <a:extLst>
              <a:ext uri="{FF2B5EF4-FFF2-40B4-BE49-F238E27FC236}">
                <a16:creationId xmlns:a16="http://schemas.microsoft.com/office/drawing/2014/main" id="{40A2E12C-F5F4-16F2-5D57-E941D7E48213}"/>
              </a:ext>
            </a:extLst>
          </p:cNvPr>
          <p:cNvSpPr/>
          <p:nvPr/>
        </p:nvSpPr>
        <p:spPr>
          <a:xfrm>
            <a:off x="733097" y="1093920"/>
            <a:ext cx="184731" cy="523220"/>
          </a:xfrm>
          <a:prstGeom prst="rect">
            <a:avLst/>
          </a:prstGeom>
        </p:spPr>
        <p:txBody>
          <a:bodyPr wrap="none" lIns="91440" tIns="45720" rIns="91440" bIns="45720" anchor="t">
            <a:spAutoFit/>
          </a:bodyPr>
          <a:lstStyle/>
          <a:p>
            <a:endParaRPr lang="en-GB" sz="2800" dirty="0">
              <a:solidFill>
                <a:srgbClr val="DD06FA"/>
              </a:solidFill>
              <a:ea typeface="Calibri"/>
              <a:cs typeface="Calibri"/>
            </a:endParaRPr>
          </a:p>
        </p:txBody>
      </p:sp>
      <p:sp>
        <p:nvSpPr>
          <p:cNvPr id="6" name="Rectangle 5">
            <a:extLst>
              <a:ext uri="{FF2B5EF4-FFF2-40B4-BE49-F238E27FC236}">
                <a16:creationId xmlns:a16="http://schemas.microsoft.com/office/drawing/2014/main" id="{E4883A49-CFBE-828C-AA9B-EFB2CAE2711D}"/>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1E67E6F0-2078-06A2-324B-A746976106FB}"/>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EC9CB279-D9D8-74D3-E659-E5EEA603F5EE}"/>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E2AD0C1F-124B-3E9A-E8EA-BAC6F4EE4190}"/>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pic>
        <p:nvPicPr>
          <p:cNvPr id="2" name="Picture 1" descr="Curriculum for Excellence | St Dominic's R.C. Primary School, Crieff">
            <a:extLst>
              <a:ext uri="{FF2B5EF4-FFF2-40B4-BE49-F238E27FC236}">
                <a16:creationId xmlns:a16="http://schemas.microsoft.com/office/drawing/2014/main" id="{305326F7-F5A2-11D3-4BD1-3B9C5101D5A4}"/>
              </a:ext>
            </a:extLst>
          </p:cNvPr>
          <p:cNvPicPr>
            <a:picLocks noChangeAspect="1"/>
          </p:cNvPicPr>
          <p:nvPr/>
        </p:nvPicPr>
        <p:blipFill>
          <a:blip r:embed="rId4"/>
          <a:stretch>
            <a:fillRect/>
          </a:stretch>
        </p:blipFill>
        <p:spPr>
          <a:xfrm>
            <a:off x="8806962" y="2409458"/>
            <a:ext cx="2667000" cy="2390775"/>
          </a:xfrm>
          <a:prstGeom prst="rect">
            <a:avLst/>
          </a:prstGeom>
        </p:spPr>
      </p:pic>
    </p:spTree>
    <p:extLst>
      <p:ext uri="{BB962C8B-B14F-4D97-AF65-F5344CB8AC3E}">
        <p14:creationId xmlns:p14="http://schemas.microsoft.com/office/powerpoint/2010/main" val="281952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0EEC-6BA0-EEF1-1664-1F8A4A395F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F9BD9A-A08C-4C45-C912-6569C2DB3476}"/>
              </a:ext>
            </a:extLst>
          </p:cNvPr>
          <p:cNvSpPr>
            <a:spLocks noGrp="1"/>
          </p:cNvSpPr>
          <p:nvPr>
            <p:ph type="title"/>
          </p:nvPr>
        </p:nvSpPr>
        <p:spPr>
          <a:xfrm>
            <a:off x="733097" y="233483"/>
            <a:ext cx="10515600" cy="856640"/>
          </a:xfrm>
        </p:spPr>
        <p:txBody>
          <a:bodyPr vert="horz" lIns="91440" tIns="45720" rIns="91440" bIns="45720" rtlCol="0" anchor="ctr">
            <a:noAutofit/>
          </a:bodyPr>
          <a:lstStyle/>
          <a:p>
            <a:r>
              <a:rPr lang="en-US" sz="4800" b="1">
                <a:latin typeface="Calibri"/>
                <a:ea typeface="Calibri"/>
                <a:cs typeface="Calibri"/>
              </a:rPr>
              <a:t>Starter: Why are forests important?</a:t>
            </a:r>
            <a:endParaRPr lang="en-GB" sz="4800" b="1">
              <a:latin typeface="Calibri"/>
              <a:ea typeface="Calibri"/>
              <a:cs typeface="Calibri"/>
            </a:endParaRPr>
          </a:p>
        </p:txBody>
      </p:sp>
      <p:sp>
        <p:nvSpPr>
          <p:cNvPr id="5" name="Content Placeholder 4">
            <a:extLst>
              <a:ext uri="{FF2B5EF4-FFF2-40B4-BE49-F238E27FC236}">
                <a16:creationId xmlns:a16="http://schemas.microsoft.com/office/drawing/2014/main" id="{D15B55D1-6E0F-9688-9063-EF1E0B936A16}"/>
              </a:ext>
            </a:extLst>
          </p:cNvPr>
          <p:cNvSpPr>
            <a:spLocks noGrp="1"/>
          </p:cNvSpPr>
          <p:nvPr>
            <p:ph sz="half" idx="1"/>
          </p:nvPr>
        </p:nvSpPr>
        <p:spPr>
          <a:xfrm>
            <a:off x="828431" y="1356433"/>
            <a:ext cx="5981050" cy="4488107"/>
          </a:xfrm>
        </p:spPr>
        <p:txBody>
          <a:bodyPr vert="horz" lIns="91440" tIns="45720" rIns="91440" bIns="45720" rtlCol="0" anchor="t">
            <a:normAutofit/>
          </a:bodyPr>
          <a:lstStyle/>
          <a:p>
            <a:pPr>
              <a:buNone/>
            </a:pPr>
            <a:r>
              <a:rPr lang="en-US" sz="2000" dirty="0">
                <a:ea typeface="+mn-lt"/>
                <a:cs typeface="+mn-lt"/>
              </a:rPr>
              <a:t>THINK </a:t>
            </a:r>
            <a:endParaRPr lang="en-US" dirty="0"/>
          </a:p>
          <a:p>
            <a:pPr>
              <a:buNone/>
            </a:pPr>
            <a:r>
              <a:rPr lang="en-US" sz="2000">
                <a:ea typeface="+mn-lt"/>
                <a:cs typeface="+mn-lt"/>
              </a:rPr>
              <a:t>take a moment to think about this yourself first... </a:t>
            </a:r>
            <a:endParaRPr lang="en-GB" sz="2000">
              <a:ea typeface="+mn-lt"/>
              <a:cs typeface="+mn-lt"/>
            </a:endParaRPr>
          </a:p>
          <a:p>
            <a:pPr>
              <a:buNone/>
            </a:pPr>
            <a:endParaRPr lang="en-US" sz="2000" dirty="0">
              <a:ea typeface="+mn-lt"/>
              <a:cs typeface="+mn-lt"/>
            </a:endParaRPr>
          </a:p>
          <a:p>
            <a:pPr>
              <a:buNone/>
            </a:pPr>
            <a:r>
              <a:rPr lang="en-US" sz="2000" dirty="0">
                <a:ea typeface="+mn-lt"/>
                <a:cs typeface="+mn-lt"/>
              </a:rPr>
              <a:t>PAIR </a:t>
            </a:r>
            <a:endParaRPr lang="en-US" sz="2000">
              <a:ea typeface="+mn-lt"/>
              <a:cs typeface="+mn-lt"/>
            </a:endParaRPr>
          </a:p>
          <a:p>
            <a:pPr>
              <a:buNone/>
            </a:pPr>
            <a:r>
              <a:rPr lang="en-US" sz="2000">
                <a:ea typeface="+mn-lt"/>
                <a:cs typeface="+mn-lt"/>
              </a:rPr>
              <a:t>talk to your shoulder partner about your ideas... </a:t>
            </a:r>
            <a:endParaRPr lang="en-US" sz="2000">
              <a:ea typeface="Calibri"/>
              <a:cs typeface="Calibri"/>
            </a:endParaRPr>
          </a:p>
          <a:p>
            <a:pPr>
              <a:buNone/>
            </a:pPr>
            <a:endParaRPr lang="en-US" sz="2000" dirty="0">
              <a:ea typeface="Calibri"/>
              <a:cs typeface="Calibri"/>
            </a:endParaRPr>
          </a:p>
          <a:p>
            <a:pPr>
              <a:buNone/>
            </a:pPr>
            <a:r>
              <a:rPr lang="en-US" sz="2000" dirty="0">
                <a:ea typeface="+mn-lt"/>
                <a:cs typeface="+mn-lt"/>
              </a:rPr>
              <a:t>SHARE </a:t>
            </a:r>
          </a:p>
          <a:p>
            <a:pPr>
              <a:buNone/>
            </a:pPr>
            <a:r>
              <a:rPr lang="en-US" sz="2000">
                <a:ea typeface="+mn-lt"/>
                <a:cs typeface="+mn-lt"/>
              </a:rPr>
              <a:t>ready to share an idea or two with the class? </a:t>
            </a:r>
            <a:endParaRPr lang="en-US" sz="2000">
              <a:ea typeface="Calibri"/>
              <a:cs typeface="Calibri"/>
            </a:endParaRPr>
          </a:p>
          <a:p>
            <a:pPr>
              <a:buNone/>
            </a:pPr>
            <a:endParaRPr lang="en-US" sz="2000" dirty="0">
              <a:ea typeface="Calibri"/>
              <a:cs typeface="Calibri"/>
            </a:endParaRPr>
          </a:p>
          <a:p>
            <a:pPr>
              <a:buNone/>
            </a:pPr>
            <a:endParaRPr lang="en-US" sz="2000" dirty="0">
              <a:ea typeface="Calibri"/>
              <a:cs typeface="Calibri"/>
            </a:endParaRPr>
          </a:p>
          <a:p>
            <a:pPr>
              <a:buNone/>
            </a:pPr>
            <a:endParaRPr lang="en-GB" sz="2000" dirty="0">
              <a:ea typeface="+mn-lt"/>
              <a:cs typeface="+mn-lt"/>
            </a:endParaRPr>
          </a:p>
          <a:p>
            <a:pPr>
              <a:buNone/>
            </a:pPr>
            <a:endParaRPr lang="en-GB" sz="2000" dirty="0">
              <a:ea typeface="Calibri"/>
              <a:cs typeface="Calibri"/>
            </a:endParaRPr>
          </a:p>
        </p:txBody>
      </p:sp>
      <p:sp>
        <p:nvSpPr>
          <p:cNvPr id="3" name="Rectangle 2">
            <a:extLst>
              <a:ext uri="{FF2B5EF4-FFF2-40B4-BE49-F238E27FC236}">
                <a16:creationId xmlns:a16="http://schemas.microsoft.com/office/drawing/2014/main" id="{9F3FA6FD-796F-21A3-9C9E-497A0E6E71B4}"/>
              </a:ext>
            </a:extLst>
          </p:cNvPr>
          <p:cNvSpPr/>
          <p:nvPr/>
        </p:nvSpPr>
        <p:spPr>
          <a:xfrm>
            <a:off x="733097" y="1093920"/>
            <a:ext cx="184731" cy="523220"/>
          </a:xfrm>
          <a:prstGeom prst="rect">
            <a:avLst/>
          </a:prstGeom>
        </p:spPr>
        <p:txBody>
          <a:bodyPr wrap="none" lIns="91440" tIns="45720" rIns="91440" bIns="45720" anchor="t">
            <a:spAutoFit/>
          </a:bodyPr>
          <a:lstStyle/>
          <a:p>
            <a:endParaRPr lang="en-GB" sz="2800" dirty="0">
              <a:solidFill>
                <a:srgbClr val="DD06FA"/>
              </a:solidFill>
              <a:ea typeface="Calibri"/>
              <a:cs typeface="Calibri"/>
            </a:endParaRPr>
          </a:p>
        </p:txBody>
      </p:sp>
      <p:sp>
        <p:nvSpPr>
          <p:cNvPr id="6" name="Rectangle 5">
            <a:extLst>
              <a:ext uri="{FF2B5EF4-FFF2-40B4-BE49-F238E27FC236}">
                <a16:creationId xmlns:a16="http://schemas.microsoft.com/office/drawing/2014/main" id="{B9A021C6-B9C2-47AD-8DAE-B9F4B627D709}"/>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FCA37BE4-4E9A-8709-8B87-BAE6E8BA3CFD}"/>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68DA2C54-00E3-C092-328C-A9861CFE9196}"/>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ECB58C7D-EFF9-392B-F478-26E4DB67803E}"/>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pic>
        <p:nvPicPr>
          <p:cNvPr id="2" name="Picture 1" descr="a winding road in the middle of a forest">
            <a:extLst>
              <a:ext uri="{FF2B5EF4-FFF2-40B4-BE49-F238E27FC236}">
                <a16:creationId xmlns:a16="http://schemas.microsoft.com/office/drawing/2014/main" id="{4B29F47F-6CC6-43AF-76CC-9F043B3AC100}"/>
              </a:ext>
            </a:extLst>
          </p:cNvPr>
          <p:cNvPicPr>
            <a:picLocks noChangeAspect="1"/>
          </p:cNvPicPr>
          <p:nvPr/>
        </p:nvPicPr>
        <p:blipFill>
          <a:blip r:embed="rId4"/>
          <a:stretch>
            <a:fillRect/>
          </a:stretch>
        </p:blipFill>
        <p:spPr>
          <a:xfrm>
            <a:off x="8823385" y="1356354"/>
            <a:ext cx="2424023" cy="4287149"/>
          </a:xfrm>
          <a:prstGeom prst="rect">
            <a:avLst/>
          </a:prstGeom>
        </p:spPr>
      </p:pic>
    </p:spTree>
    <p:extLst>
      <p:ext uri="{BB962C8B-B14F-4D97-AF65-F5344CB8AC3E}">
        <p14:creationId xmlns:p14="http://schemas.microsoft.com/office/powerpoint/2010/main" val="310552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5F482-2D1F-9C5C-F162-852A2C99E2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968C0F-24DD-11D4-0377-4E67FE292256}"/>
              </a:ext>
            </a:extLst>
          </p:cNvPr>
          <p:cNvSpPr>
            <a:spLocks noGrp="1"/>
          </p:cNvSpPr>
          <p:nvPr>
            <p:ph type="title"/>
          </p:nvPr>
        </p:nvSpPr>
        <p:spPr>
          <a:xfrm>
            <a:off x="733097" y="233483"/>
            <a:ext cx="10515600" cy="856640"/>
          </a:xfrm>
        </p:spPr>
        <p:txBody>
          <a:bodyPr vert="horz" lIns="91440" tIns="45720" rIns="91440" bIns="45720" rtlCol="0" anchor="ctr">
            <a:noAutofit/>
          </a:bodyPr>
          <a:lstStyle/>
          <a:p>
            <a:r>
              <a:rPr lang="en-US" sz="4800" b="1">
                <a:latin typeface="Calibri"/>
                <a:ea typeface="Calibri"/>
                <a:cs typeface="Calibri"/>
              </a:rPr>
              <a:t>Activity 1: Ways trees can be good</a:t>
            </a:r>
            <a:endParaRPr lang="en-US"/>
          </a:p>
        </p:txBody>
      </p:sp>
      <p:sp>
        <p:nvSpPr>
          <p:cNvPr id="5" name="Content Placeholder 4">
            <a:extLst>
              <a:ext uri="{FF2B5EF4-FFF2-40B4-BE49-F238E27FC236}">
                <a16:creationId xmlns:a16="http://schemas.microsoft.com/office/drawing/2014/main" id="{422D9CBB-C9E8-C7A6-2AB4-27BA9C825A45}"/>
              </a:ext>
            </a:extLst>
          </p:cNvPr>
          <p:cNvSpPr>
            <a:spLocks noGrp="1"/>
          </p:cNvSpPr>
          <p:nvPr>
            <p:ph sz="half" idx="1"/>
          </p:nvPr>
        </p:nvSpPr>
        <p:spPr>
          <a:xfrm>
            <a:off x="828431" y="1356433"/>
            <a:ext cx="5981050" cy="4488107"/>
          </a:xfrm>
        </p:spPr>
        <p:txBody>
          <a:bodyPr vert="horz" lIns="91440" tIns="45720" rIns="91440" bIns="45720" rtlCol="0" anchor="t">
            <a:normAutofit/>
          </a:bodyPr>
          <a:lstStyle/>
          <a:p>
            <a:pPr marL="457200" indent="-457200"/>
            <a:r>
              <a:rPr lang="en-US">
                <a:ea typeface="Calibri"/>
                <a:cs typeface="Calibri"/>
              </a:rPr>
              <a:t>for the planet</a:t>
            </a:r>
          </a:p>
        </p:txBody>
      </p:sp>
      <p:sp>
        <p:nvSpPr>
          <p:cNvPr id="6" name="Rectangle 5">
            <a:extLst>
              <a:ext uri="{FF2B5EF4-FFF2-40B4-BE49-F238E27FC236}">
                <a16:creationId xmlns:a16="http://schemas.microsoft.com/office/drawing/2014/main" id="{254FDBF7-4E1D-7DD3-877D-15350F0EA421}"/>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7A184D1A-6EA5-EB8E-A3E2-10A7FAF010BD}"/>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DD6B362F-33F1-DDD7-FD9D-6A9C2A413540}"/>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CFCA1351-03A4-4F49-8022-D1E7004CBA70}"/>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sp>
        <p:nvSpPr>
          <p:cNvPr id="17" name="Content Placeholder 4">
            <a:extLst>
              <a:ext uri="{FF2B5EF4-FFF2-40B4-BE49-F238E27FC236}">
                <a16:creationId xmlns:a16="http://schemas.microsoft.com/office/drawing/2014/main" id="{5B868E75-E5D1-BBBB-7C0F-E6EA36CB73D5}"/>
              </a:ext>
            </a:extLst>
          </p:cNvPr>
          <p:cNvSpPr txBox="1">
            <a:spLocks/>
          </p:cNvSpPr>
          <p:nvPr/>
        </p:nvSpPr>
        <p:spPr>
          <a:xfrm>
            <a:off x="7091208" y="1365059"/>
            <a:ext cx="5981050" cy="44881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a:ea typeface="Calibri"/>
                <a:cs typeface="Calibri"/>
              </a:rPr>
              <a:t>for people</a:t>
            </a:r>
          </a:p>
        </p:txBody>
      </p:sp>
      <p:pic>
        <p:nvPicPr>
          <p:cNvPr id="2" name="Picture 1" descr="A group of people with black lines around them&#10;&#10;AI-generated content may be incorrect.">
            <a:extLst>
              <a:ext uri="{FF2B5EF4-FFF2-40B4-BE49-F238E27FC236}">
                <a16:creationId xmlns:a16="http://schemas.microsoft.com/office/drawing/2014/main" id="{9833D5CA-B775-920A-840B-08A998679D3C}"/>
              </a:ext>
            </a:extLst>
          </p:cNvPr>
          <p:cNvPicPr>
            <a:picLocks noChangeAspect="1"/>
          </p:cNvPicPr>
          <p:nvPr/>
        </p:nvPicPr>
        <p:blipFill>
          <a:blip r:embed="rId4"/>
          <a:stretch>
            <a:fillRect/>
          </a:stretch>
        </p:blipFill>
        <p:spPr>
          <a:xfrm>
            <a:off x="7090317" y="2713463"/>
            <a:ext cx="4135244" cy="2323171"/>
          </a:xfrm>
          <a:prstGeom prst="rect">
            <a:avLst/>
          </a:prstGeom>
        </p:spPr>
      </p:pic>
      <p:pic>
        <p:nvPicPr>
          <p:cNvPr id="7" name="Picture 6" descr="A drawing of a globe and rectangles&#10;&#10;AI-generated content may be incorrect.">
            <a:extLst>
              <a:ext uri="{FF2B5EF4-FFF2-40B4-BE49-F238E27FC236}">
                <a16:creationId xmlns:a16="http://schemas.microsoft.com/office/drawing/2014/main" id="{DB208154-97FF-09C2-BBC5-8CCB219FA62C}"/>
              </a:ext>
            </a:extLst>
          </p:cNvPr>
          <p:cNvPicPr>
            <a:picLocks noChangeAspect="1"/>
          </p:cNvPicPr>
          <p:nvPr/>
        </p:nvPicPr>
        <p:blipFill>
          <a:blip r:embed="rId5"/>
          <a:stretch>
            <a:fillRect/>
          </a:stretch>
        </p:blipFill>
        <p:spPr>
          <a:xfrm>
            <a:off x="827049" y="2713463"/>
            <a:ext cx="4135245" cy="2323172"/>
          </a:xfrm>
          <a:prstGeom prst="rect">
            <a:avLst/>
          </a:prstGeom>
        </p:spPr>
      </p:pic>
    </p:spTree>
    <p:extLst>
      <p:ext uri="{BB962C8B-B14F-4D97-AF65-F5344CB8AC3E}">
        <p14:creationId xmlns:p14="http://schemas.microsoft.com/office/powerpoint/2010/main" val="274016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ED14D-1229-9EA4-0A2B-70488ED653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8671A3-1278-7F69-BC36-F1C084F42B8B}"/>
              </a:ext>
            </a:extLst>
          </p:cNvPr>
          <p:cNvSpPr>
            <a:spLocks noGrp="1"/>
          </p:cNvSpPr>
          <p:nvPr>
            <p:ph type="title"/>
          </p:nvPr>
        </p:nvSpPr>
        <p:spPr>
          <a:xfrm>
            <a:off x="733097" y="233483"/>
            <a:ext cx="10515600" cy="856640"/>
          </a:xfrm>
        </p:spPr>
        <p:txBody>
          <a:bodyPr>
            <a:normAutofit/>
          </a:bodyPr>
          <a:lstStyle/>
          <a:p>
            <a:r>
              <a:rPr lang="en-GB" sz="4800" b="1" dirty="0">
                <a:latin typeface="Calibri"/>
                <a:ea typeface="Calibri"/>
                <a:cs typeface="Calibri"/>
              </a:rPr>
              <a:t>Activity 2: Let's play a game</a:t>
            </a:r>
            <a:endParaRPr lang="en-US" dirty="0"/>
          </a:p>
        </p:txBody>
      </p:sp>
      <p:sp>
        <p:nvSpPr>
          <p:cNvPr id="5" name="Content Placeholder 4">
            <a:extLst>
              <a:ext uri="{FF2B5EF4-FFF2-40B4-BE49-F238E27FC236}">
                <a16:creationId xmlns:a16="http://schemas.microsoft.com/office/drawing/2014/main" id="{F3EE60A4-77C0-AE1D-2B15-171CF1D7A553}"/>
              </a:ext>
            </a:extLst>
          </p:cNvPr>
          <p:cNvSpPr>
            <a:spLocks noGrp="1"/>
          </p:cNvSpPr>
          <p:nvPr>
            <p:ph sz="half" idx="1"/>
          </p:nvPr>
        </p:nvSpPr>
        <p:spPr>
          <a:xfrm>
            <a:off x="828431" y="1356433"/>
            <a:ext cx="5642382" cy="4488107"/>
          </a:xfrm>
        </p:spPr>
        <p:txBody>
          <a:bodyPr vert="horz" lIns="91440" tIns="45720" rIns="91440" bIns="45720" rtlCol="0" anchor="t">
            <a:noAutofit/>
          </a:bodyPr>
          <a:lstStyle/>
          <a:p>
            <a:pPr marL="0" indent="0">
              <a:lnSpc>
                <a:spcPct val="100000"/>
              </a:lnSpc>
              <a:buNone/>
            </a:pPr>
            <a:r>
              <a:rPr lang="en-GB" sz="1800" dirty="0">
                <a:ea typeface="+mn-lt"/>
                <a:cs typeface="+mn-lt"/>
                <a:hlinkClick r:id="rId3"/>
              </a:rPr>
              <a:t>Restore</a:t>
            </a:r>
            <a:r>
              <a:rPr lang="en-GB" sz="1800">
                <a:ea typeface="+mn-lt"/>
                <a:cs typeface="+mn-lt"/>
              </a:rPr>
              <a:t> is a Scottish game developed by GLITCHERS and the University of Stirling.</a:t>
            </a:r>
            <a:endParaRPr lang="en-US" sz="1800">
              <a:ea typeface="Calibri"/>
              <a:cs typeface="Calibri"/>
            </a:endParaRPr>
          </a:p>
          <a:p>
            <a:pPr>
              <a:lnSpc>
                <a:spcPct val="100000"/>
              </a:lnSpc>
              <a:buNone/>
            </a:pPr>
            <a:endParaRPr lang="en-US" sz="1800" dirty="0">
              <a:ea typeface="Calibri" panose="020F0502020204030204"/>
              <a:cs typeface="Calibri" panose="020F0502020204030204"/>
            </a:endParaRPr>
          </a:p>
          <a:p>
            <a:pPr>
              <a:lnSpc>
                <a:spcPct val="100000"/>
              </a:lnSpc>
              <a:buNone/>
            </a:pPr>
            <a:r>
              <a:rPr lang="en-GB" sz="1800">
                <a:ea typeface="+mn-lt"/>
                <a:cs typeface="+mn-lt"/>
              </a:rPr>
              <a:t>You will pick a map and then choose how to use the land:</a:t>
            </a:r>
            <a:endParaRPr lang="en-US" sz="1800" dirty="0">
              <a:ea typeface="+mn-lt"/>
              <a:cs typeface="+mn-lt"/>
            </a:endParaRPr>
          </a:p>
          <a:p>
            <a:pPr>
              <a:lnSpc>
                <a:spcPct val="100000"/>
              </a:lnSpc>
            </a:pPr>
            <a:r>
              <a:rPr lang="en-GB" sz="1800">
                <a:ea typeface="+mn-lt"/>
                <a:cs typeface="+mn-lt"/>
              </a:rPr>
              <a:t>Clean and ready the soil for use</a:t>
            </a:r>
            <a:endParaRPr lang="en-US" sz="1800" dirty="0">
              <a:ea typeface="+mn-lt"/>
              <a:cs typeface="+mn-lt"/>
            </a:endParaRPr>
          </a:p>
          <a:p>
            <a:pPr>
              <a:lnSpc>
                <a:spcPct val="100000"/>
              </a:lnSpc>
            </a:pPr>
            <a:r>
              <a:rPr lang="en-GB" sz="1800" dirty="0">
                <a:ea typeface="+mn-lt"/>
                <a:cs typeface="+mn-lt"/>
              </a:rPr>
              <a:t>Found new settlements to increase your tax </a:t>
            </a:r>
            <a:r>
              <a:rPr lang="en-GB" sz="1800">
                <a:ea typeface="+mn-lt"/>
                <a:cs typeface="+mn-lt"/>
              </a:rPr>
              <a:t>revenue</a:t>
            </a:r>
            <a:endParaRPr lang="en-US" sz="1800" dirty="0">
              <a:ea typeface="+mn-lt"/>
              <a:cs typeface="+mn-lt"/>
            </a:endParaRPr>
          </a:p>
          <a:p>
            <a:pPr>
              <a:lnSpc>
                <a:spcPct val="100000"/>
              </a:lnSpc>
            </a:pPr>
            <a:r>
              <a:rPr lang="en-GB" sz="1800" dirty="0">
                <a:ea typeface="+mn-lt"/>
                <a:cs typeface="+mn-lt"/>
              </a:rPr>
              <a:t>Manage the forests by planting trees or chop them </a:t>
            </a:r>
            <a:r>
              <a:rPr lang="en-GB" sz="1800">
                <a:ea typeface="+mn-lt"/>
                <a:cs typeface="+mn-lt"/>
              </a:rPr>
              <a:t>down for extra cash</a:t>
            </a:r>
            <a:endParaRPr lang="en-US" sz="1800" dirty="0">
              <a:ea typeface="+mn-lt"/>
              <a:cs typeface="+mn-lt"/>
            </a:endParaRPr>
          </a:p>
          <a:p>
            <a:pPr>
              <a:lnSpc>
                <a:spcPct val="100000"/>
              </a:lnSpc>
            </a:pPr>
            <a:r>
              <a:rPr lang="en-GB" sz="1800" dirty="0">
                <a:ea typeface="+mn-lt"/>
                <a:cs typeface="+mn-lt"/>
              </a:rPr>
              <a:t>Prioritise building homes or expanding the </a:t>
            </a:r>
            <a:r>
              <a:rPr lang="en-GB" sz="1800">
                <a:ea typeface="+mn-lt"/>
                <a:cs typeface="+mn-lt"/>
              </a:rPr>
              <a:t>woodlands</a:t>
            </a:r>
            <a:endParaRPr lang="en-US" sz="1800" dirty="0">
              <a:ea typeface="+mn-lt"/>
              <a:cs typeface="+mn-lt"/>
            </a:endParaRPr>
          </a:p>
          <a:p>
            <a:pPr>
              <a:lnSpc>
                <a:spcPct val="100000"/>
              </a:lnSpc>
            </a:pPr>
            <a:r>
              <a:rPr lang="en-GB" sz="1800">
                <a:ea typeface="+mn-lt"/>
                <a:cs typeface="+mn-lt"/>
              </a:rPr>
              <a:t>Establish chicken farms to feed the ever-</a:t>
            </a:r>
            <a:r>
              <a:rPr lang="en-GB" sz="1800" dirty="0">
                <a:ea typeface="+mn-lt"/>
                <a:cs typeface="+mn-lt"/>
              </a:rPr>
              <a:t>hungry </a:t>
            </a:r>
            <a:r>
              <a:rPr lang="en-GB" sz="1800">
                <a:ea typeface="+mn-lt"/>
                <a:cs typeface="+mn-lt"/>
              </a:rPr>
              <a:t>populace</a:t>
            </a:r>
            <a:endParaRPr lang="en-GB" sz="1800">
              <a:solidFill>
                <a:srgbClr val="000000"/>
              </a:solidFill>
              <a:latin typeface="Calibri"/>
              <a:ea typeface="+mn-lt"/>
              <a:cs typeface="+mn-lt"/>
            </a:endParaRPr>
          </a:p>
        </p:txBody>
      </p:sp>
      <p:sp>
        <p:nvSpPr>
          <p:cNvPr id="6" name="Rectangle 5">
            <a:extLst>
              <a:ext uri="{FF2B5EF4-FFF2-40B4-BE49-F238E27FC236}">
                <a16:creationId xmlns:a16="http://schemas.microsoft.com/office/drawing/2014/main" id="{D60ECD37-D484-3091-6FCA-6551706D2F04}"/>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2676DFC3-D5CE-E54E-4EEE-E34D517FEB03}"/>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BEA06AD3-CD24-6124-4C10-3D41A6556769}"/>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15FCAA33-7681-D793-BD2C-05E9210C7EFB}"/>
                </a:ext>
              </a:extLst>
            </p:cNvPr>
            <p:cNvPicPr>
              <a:picLocks noGrp="1" noRot="1" noChangeAspect="1" noMove="1" noResize="1" noEditPoints="1" noAdjustHandles="1" noChangeArrowheads="1" noChangeShapeType="1" noCrop="1"/>
            </p:cNvPicPr>
            <p:nvPr/>
          </p:nvPicPr>
          <p:blipFill rotWithShape="1">
            <a:blip r:embed="rId4"/>
            <a:srcRect t="31304" b="35049"/>
            <a:stretch/>
          </p:blipFill>
          <p:spPr>
            <a:xfrm>
              <a:off x="9588428" y="6271484"/>
              <a:ext cx="2603571" cy="495099"/>
            </a:xfrm>
            <a:prstGeom prst="rect">
              <a:avLst/>
            </a:prstGeom>
          </p:spPr>
        </p:pic>
      </p:grpSp>
      <p:pic>
        <p:nvPicPr>
          <p:cNvPr id="16" name="Picture 15" descr="A screenshot of a video game&#10;&#10;AI-generated content may be incorrect.">
            <a:extLst>
              <a:ext uri="{FF2B5EF4-FFF2-40B4-BE49-F238E27FC236}">
                <a16:creationId xmlns:a16="http://schemas.microsoft.com/office/drawing/2014/main" id="{0705E2EC-7A4F-8971-60D5-FA3994BA7435}"/>
              </a:ext>
            </a:extLst>
          </p:cNvPr>
          <p:cNvPicPr>
            <a:picLocks noChangeAspect="1"/>
          </p:cNvPicPr>
          <p:nvPr/>
        </p:nvPicPr>
        <p:blipFill>
          <a:blip r:embed="rId5"/>
          <a:stretch>
            <a:fillRect/>
          </a:stretch>
        </p:blipFill>
        <p:spPr>
          <a:xfrm>
            <a:off x="6682317" y="2069989"/>
            <a:ext cx="4976282" cy="2802688"/>
          </a:xfrm>
          <a:prstGeom prst="rect">
            <a:avLst/>
          </a:prstGeom>
        </p:spPr>
      </p:pic>
      <p:sp>
        <p:nvSpPr>
          <p:cNvPr id="2" name="Rectangle: Rounded Corners 1">
            <a:extLst>
              <a:ext uri="{FF2B5EF4-FFF2-40B4-BE49-F238E27FC236}">
                <a16:creationId xmlns:a16="http://schemas.microsoft.com/office/drawing/2014/main" id="{2E6D3363-4750-F10F-8083-6FE3B5A15EA9}"/>
              </a:ext>
            </a:extLst>
          </p:cNvPr>
          <p:cNvSpPr/>
          <p:nvPr/>
        </p:nvSpPr>
        <p:spPr>
          <a:xfrm>
            <a:off x="8270240" y="5181600"/>
            <a:ext cx="1788160" cy="447040"/>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ea typeface="Calibri"/>
                <a:cs typeface="Calibri"/>
                <a:hlinkClick r:id="rId3">
                  <a:extLst>
                    <a:ext uri="{A12FA001-AC4F-418D-AE19-62706E023703}">
                      <ahyp:hlinkClr xmlns:ahyp="http://schemas.microsoft.com/office/drawing/2018/hyperlinkcolor" val="tx"/>
                    </a:ext>
                  </a:extLst>
                </a:hlinkClick>
              </a:rPr>
              <a:t>Play Restore</a:t>
            </a:r>
            <a:endParaRPr lang="en-US" dirty="0">
              <a:solidFill>
                <a:schemeClr val="tx1"/>
              </a:solidFill>
              <a:ea typeface="Calibri"/>
              <a:cs typeface="Calibri"/>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18659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4AFCA-EF92-7C02-0B8B-AD1CF96904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1CB39D-DF63-6D48-8EA8-99346CE2584C}"/>
              </a:ext>
            </a:extLst>
          </p:cNvPr>
          <p:cNvSpPr>
            <a:spLocks noGrp="1"/>
          </p:cNvSpPr>
          <p:nvPr>
            <p:ph type="title"/>
          </p:nvPr>
        </p:nvSpPr>
        <p:spPr>
          <a:xfrm>
            <a:off x="733097" y="233483"/>
            <a:ext cx="10515600" cy="856640"/>
          </a:xfrm>
        </p:spPr>
        <p:txBody>
          <a:bodyPr>
            <a:normAutofit/>
          </a:bodyPr>
          <a:lstStyle/>
          <a:p>
            <a:r>
              <a:rPr lang="en-GB" sz="4800" b="1">
                <a:latin typeface="Calibri"/>
                <a:ea typeface="Calibri"/>
                <a:cs typeface="Calibri"/>
              </a:rPr>
              <a:t>During the game</a:t>
            </a:r>
            <a:endParaRPr lang="en-US"/>
          </a:p>
        </p:txBody>
      </p:sp>
      <p:sp>
        <p:nvSpPr>
          <p:cNvPr id="5" name="Content Placeholder 4">
            <a:extLst>
              <a:ext uri="{FF2B5EF4-FFF2-40B4-BE49-F238E27FC236}">
                <a16:creationId xmlns:a16="http://schemas.microsoft.com/office/drawing/2014/main" id="{25100489-1534-0A83-BF26-7E7D4B50DEA2}"/>
              </a:ext>
            </a:extLst>
          </p:cNvPr>
          <p:cNvSpPr>
            <a:spLocks noGrp="1"/>
          </p:cNvSpPr>
          <p:nvPr>
            <p:ph sz="half" idx="1"/>
          </p:nvPr>
        </p:nvSpPr>
        <p:spPr>
          <a:xfrm>
            <a:off x="828431" y="1356433"/>
            <a:ext cx="5856114" cy="4488107"/>
          </a:xfrm>
        </p:spPr>
        <p:txBody>
          <a:bodyPr vert="horz" lIns="91440" tIns="45720" rIns="91440" bIns="45720" rtlCol="0" anchor="t">
            <a:normAutofit/>
          </a:bodyPr>
          <a:lstStyle/>
          <a:p>
            <a:pPr marL="0" indent="0">
              <a:buNone/>
            </a:pPr>
            <a:r>
              <a:rPr lang="en-US" sz="2000" dirty="0">
                <a:latin typeface="Calibri"/>
                <a:ea typeface="+mn-lt"/>
                <a:cs typeface="+mn-lt"/>
              </a:rPr>
              <a:t>You don’t</a:t>
            </a:r>
            <a:r>
              <a:rPr lang="en-US" sz="2000">
                <a:latin typeface="Calibri"/>
                <a:ea typeface="+mn-lt"/>
                <a:cs typeface="+mn-lt"/>
              </a:rPr>
              <a:t> need to write answers but THINK about:</a:t>
            </a:r>
            <a:endParaRPr lang="en-US" sz="2000" dirty="0">
              <a:latin typeface="Calibri"/>
              <a:ea typeface="+mn-lt"/>
              <a:cs typeface="+mn-lt"/>
            </a:endParaRPr>
          </a:p>
          <a:p>
            <a:pPr marL="0" indent="0">
              <a:buNone/>
            </a:pPr>
            <a:endParaRPr lang="en-US" sz="2000" dirty="0">
              <a:latin typeface="Calibri"/>
              <a:ea typeface="+mn-lt"/>
              <a:cs typeface="+mn-lt"/>
            </a:endParaRPr>
          </a:p>
          <a:p>
            <a:r>
              <a:rPr lang="en-US" sz="2000">
                <a:latin typeface="Calibri"/>
                <a:ea typeface="+mn-lt"/>
                <a:cs typeface="+mn-lt"/>
              </a:rPr>
              <a:t>What happens when there is </a:t>
            </a:r>
            <a:r>
              <a:rPr lang="en-US" sz="2000" b="1">
                <a:latin typeface="Calibri"/>
                <a:ea typeface="+mn-lt"/>
                <a:cs typeface="+mn-lt"/>
              </a:rPr>
              <a:t>mature </a:t>
            </a:r>
            <a:r>
              <a:rPr lang="en-US" sz="2000">
                <a:latin typeface="Calibri"/>
                <a:ea typeface="+mn-lt"/>
                <a:cs typeface="+mn-lt"/>
              </a:rPr>
              <a:t>(not brand new) forest?</a:t>
            </a:r>
            <a:endParaRPr lang="en-US" sz="2000">
              <a:latin typeface="Calibri"/>
              <a:ea typeface="Calibri"/>
              <a:cs typeface="Calibri"/>
            </a:endParaRPr>
          </a:p>
          <a:p>
            <a:pPr>
              <a:buFont typeface="Arial"/>
              <a:buChar char="•"/>
            </a:pPr>
            <a:endParaRPr lang="en-US" sz="2000" dirty="0">
              <a:latin typeface="Calibri"/>
              <a:ea typeface="Calibri"/>
              <a:cs typeface="Calibri"/>
            </a:endParaRPr>
          </a:p>
          <a:p>
            <a:pPr>
              <a:buFont typeface="Arial"/>
              <a:buChar char="•"/>
            </a:pPr>
            <a:r>
              <a:rPr lang="en-US" sz="2000">
                <a:latin typeface="Calibri"/>
                <a:ea typeface="+mn-lt"/>
                <a:cs typeface="+mn-lt"/>
              </a:rPr>
              <a:t>What happens when there is </a:t>
            </a:r>
            <a:r>
              <a:rPr lang="en-US" sz="2000" b="1">
                <a:latin typeface="Calibri"/>
                <a:ea typeface="+mn-lt"/>
                <a:cs typeface="+mn-lt"/>
              </a:rPr>
              <a:t>young </a:t>
            </a:r>
            <a:r>
              <a:rPr lang="en-US" sz="2000">
                <a:latin typeface="Calibri"/>
                <a:ea typeface="+mn-lt"/>
                <a:cs typeface="+mn-lt"/>
              </a:rPr>
              <a:t>(just planted) forest?</a:t>
            </a:r>
            <a:endParaRPr lang="en-US" sz="2000" dirty="0">
              <a:latin typeface="Calibri"/>
              <a:ea typeface="+mn-lt"/>
              <a:cs typeface="+mn-lt"/>
            </a:endParaRPr>
          </a:p>
          <a:p>
            <a:pPr>
              <a:buFont typeface="Arial"/>
            </a:pPr>
            <a:endParaRPr lang="en-US" sz="2000" dirty="0">
              <a:latin typeface="Calibri"/>
              <a:ea typeface="+mn-lt"/>
              <a:cs typeface="+mn-lt"/>
            </a:endParaRPr>
          </a:p>
          <a:p>
            <a:pPr>
              <a:buFont typeface="Arial"/>
            </a:pPr>
            <a:r>
              <a:rPr lang="en-US" sz="2000">
                <a:latin typeface="Calibri"/>
                <a:ea typeface="+mn-lt"/>
                <a:cs typeface="+mn-lt"/>
              </a:rPr>
              <a:t>What happens when there is forestry close to people?</a:t>
            </a:r>
            <a:endParaRPr lang="en-US" sz="2000" dirty="0">
              <a:latin typeface="Calibri"/>
              <a:ea typeface="+mn-lt"/>
              <a:cs typeface="+mn-lt"/>
            </a:endParaRPr>
          </a:p>
          <a:p>
            <a:pPr marL="0" indent="0">
              <a:buNone/>
            </a:pPr>
            <a:endParaRPr lang="en-GB" sz="2000" dirty="0">
              <a:solidFill>
                <a:srgbClr val="000000"/>
              </a:solidFill>
              <a:latin typeface="Calibri"/>
              <a:ea typeface="+mn-lt"/>
              <a:cs typeface="+mn-lt"/>
            </a:endParaRPr>
          </a:p>
        </p:txBody>
      </p:sp>
      <p:sp>
        <p:nvSpPr>
          <p:cNvPr id="6" name="Rectangle 5">
            <a:extLst>
              <a:ext uri="{FF2B5EF4-FFF2-40B4-BE49-F238E27FC236}">
                <a16:creationId xmlns:a16="http://schemas.microsoft.com/office/drawing/2014/main" id="{5AF9BE74-FAFA-32FA-811E-16D8AF3CE705}"/>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16922ABC-6CF8-CAA9-9878-05E1060C7D60}"/>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28B053F9-1444-E743-DD04-B72D7B327434}"/>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260D5E31-0321-C6F2-2605-A9993F2089B5}"/>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pic>
        <p:nvPicPr>
          <p:cNvPr id="16" name="Picture 15" descr="A screenshot of a video game&#10;&#10;AI-generated content may be incorrect.">
            <a:extLst>
              <a:ext uri="{FF2B5EF4-FFF2-40B4-BE49-F238E27FC236}">
                <a16:creationId xmlns:a16="http://schemas.microsoft.com/office/drawing/2014/main" id="{FE3859B6-1BC7-3B29-13AF-E97CA6384DB6}"/>
              </a:ext>
            </a:extLst>
          </p:cNvPr>
          <p:cNvPicPr>
            <a:picLocks noChangeAspect="1"/>
          </p:cNvPicPr>
          <p:nvPr/>
        </p:nvPicPr>
        <p:blipFill>
          <a:blip r:embed="rId4"/>
          <a:stretch>
            <a:fillRect/>
          </a:stretch>
        </p:blipFill>
        <p:spPr>
          <a:xfrm>
            <a:off x="6682317" y="2069989"/>
            <a:ext cx="4976282" cy="2802688"/>
          </a:xfrm>
          <a:prstGeom prst="rect">
            <a:avLst/>
          </a:prstGeom>
        </p:spPr>
      </p:pic>
    </p:spTree>
    <p:extLst>
      <p:ext uri="{BB962C8B-B14F-4D97-AF65-F5344CB8AC3E}">
        <p14:creationId xmlns:p14="http://schemas.microsoft.com/office/powerpoint/2010/main" val="424468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763D3-57CF-E464-B57D-1F1E941F04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6EDC5E-ED60-87A5-ABA5-BCCF3A0ECA0F}"/>
              </a:ext>
            </a:extLst>
          </p:cNvPr>
          <p:cNvSpPr>
            <a:spLocks noGrp="1"/>
          </p:cNvSpPr>
          <p:nvPr>
            <p:ph type="title"/>
          </p:nvPr>
        </p:nvSpPr>
        <p:spPr>
          <a:xfrm>
            <a:off x="733097" y="233483"/>
            <a:ext cx="10515600" cy="856640"/>
          </a:xfrm>
        </p:spPr>
        <p:txBody>
          <a:bodyPr>
            <a:normAutofit/>
          </a:bodyPr>
          <a:lstStyle/>
          <a:p>
            <a:r>
              <a:rPr lang="en-GB" sz="4800" b="1">
                <a:latin typeface="Calibri"/>
                <a:ea typeface="Calibri"/>
                <a:cs typeface="Calibri"/>
              </a:rPr>
              <a:t>What happened during the game?</a:t>
            </a:r>
            <a:endParaRPr lang="en-US"/>
          </a:p>
        </p:txBody>
      </p:sp>
      <p:sp>
        <p:nvSpPr>
          <p:cNvPr id="5" name="Content Placeholder 4">
            <a:extLst>
              <a:ext uri="{FF2B5EF4-FFF2-40B4-BE49-F238E27FC236}">
                <a16:creationId xmlns:a16="http://schemas.microsoft.com/office/drawing/2014/main" id="{0532DAD0-DD77-7674-4D71-B5B3F8AC298F}"/>
              </a:ext>
            </a:extLst>
          </p:cNvPr>
          <p:cNvSpPr>
            <a:spLocks noGrp="1"/>
          </p:cNvSpPr>
          <p:nvPr>
            <p:ph sz="half" idx="1"/>
          </p:nvPr>
        </p:nvSpPr>
        <p:spPr>
          <a:xfrm>
            <a:off x="828431" y="1356433"/>
            <a:ext cx="5642382" cy="4488107"/>
          </a:xfrm>
        </p:spPr>
        <p:txBody>
          <a:bodyPr vert="horz" lIns="91440" tIns="45720" rIns="91440" bIns="45720" rtlCol="0" anchor="t">
            <a:normAutofit/>
          </a:bodyPr>
          <a:lstStyle/>
          <a:p>
            <a:pPr marL="342900" indent="-342900">
              <a:lnSpc>
                <a:spcPct val="100000"/>
              </a:lnSpc>
              <a:spcBef>
                <a:spcPts val="0"/>
              </a:spcBef>
              <a:buAutoNum type="arabicPeriod"/>
            </a:pPr>
            <a:r>
              <a:rPr lang="en-US" sz="2000">
                <a:latin typeface="Calibri"/>
                <a:ea typeface="Calibri"/>
                <a:cs typeface="Calibri"/>
              </a:rPr>
              <a:t>Can we </a:t>
            </a:r>
            <a:r>
              <a:rPr lang="en-US" sz="2000">
                <a:latin typeface="Calibri"/>
                <a:ea typeface="+mn-lt"/>
                <a:cs typeface="+mn-lt"/>
              </a:rPr>
              <a:t>add anything else to the </a:t>
            </a:r>
            <a:r>
              <a:rPr lang="en-US" sz="2000" b="1">
                <a:latin typeface="Calibri"/>
                <a:ea typeface="+mn-lt"/>
                <a:cs typeface="+mn-lt"/>
              </a:rPr>
              <a:t>planet </a:t>
            </a:r>
            <a:r>
              <a:rPr lang="en-US" sz="2000">
                <a:latin typeface="Calibri"/>
                <a:ea typeface="+mn-lt"/>
                <a:cs typeface="+mn-lt"/>
              </a:rPr>
              <a:t>one? </a:t>
            </a:r>
            <a:endParaRPr lang="en-US" sz="2000">
              <a:latin typeface="Calibri"/>
              <a:ea typeface="Calibri" panose="020F0502020204030204"/>
              <a:cs typeface="Calibri" panose="020F0502020204030204"/>
            </a:endParaRPr>
          </a:p>
          <a:p>
            <a:pPr marL="342900" indent="-342900">
              <a:lnSpc>
                <a:spcPct val="100000"/>
              </a:lnSpc>
              <a:spcBef>
                <a:spcPts val="0"/>
              </a:spcBef>
              <a:buAutoNum type="arabicPeriod"/>
            </a:pPr>
            <a:endParaRPr lang="en-US" sz="2000" dirty="0">
              <a:latin typeface="Calibri"/>
              <a:ea typeface="Calibri"/>
              <a:cs typeface="Calibri"/>
            </a:endParaRPr>
          </a:p>
          <a:p>
            <a:pPr marL="0" indent="0">
              <a:lnSpc>
                <a:spcPct val="100000"/>
              </a:lnSpc>
              <a:spcBef>
                <a:spcPts val="0"/>
              </a:spcBef>
              <a:buNone/>
            </a:pPr>
            <a:endParaRPr lang="en-US" sz="2000" dirty="0">
              <a:latin typeface="Calibri"/>
              <a:ea typeface="Calibri"/>
              <a:cs typeface="Calibri"/>
            </a:endParaRPr>
          </a:p>
          <a:p>
            <a:pPr marL="342900" indent="-342900">
              <a:lnSpc>
                <a:spcPct val="100000"/>
              </a:lnSpc>
              <a:spcBef>
                <a:spcPts val="0"/>
              </a:spcBef>
              <a:buAutoNum type="arabicPeriod"/>
            </a:pPr>
            <a:endParaRPr lang="en-US" sz="2000" dirty="0">
              <a:latin typeface="Calibri"/>
              <a:ea typeface="Calibri"/>
              <a:cs typeface="Calibri"/>
            </a:endParaRPr>
          </a:p>
          <a:p>
            <a:pPr marL="342900" indent="-342900">
              <a:lnSpc>
                <a:spcPct val="100000"/>
              </a:lnSpc>
              <a:spcBef>
                <a:spcPts val="0"/>
              </a:spcBef>
              <a:buAutoNum type="arabicPeriod"/>
            </a:pPr>
            <a:endParaRPr lang="en-US" sz="2000" dirty="0">
              <a:latin typeface="Calibri"/>
              <a:ea typeface="Calibri"/>
              <a:cs typeface="Calibri"/>
            </a:endParaRPr>
          </a:p>
          <a:p>
            <a:pPr marL="342900" indent="-342900">
              <a:lnSpc>
                <a:spcPct val="100000"/>
              </a:lnSpc>
              <a:spcBef>
                <a:spcPts val="0"/>
              </a:spcBef>
              <a:buAutoNum type="arabicPeriod"/>
            </a:pPr>
            <a:endParaRPr lang="en-US" sz="2000" dirty="0">
              <a:latin typeface="Calibri"/>
              <a:ea typeface="Calibri"/>
              <a:cs typeface="Calibri"/>
            </a:endParaRPr>
          </a:p>
        </p:txBody>
      </p:sp>
      <p:sp>
        <p:nvSpPr>
          <p:cNvPr id="6" name="Rectangle 5">
            <a:extLst>
              <a:ext uri="{FF2B5EF4-FFF2-40B4-BE49-F238E27FC236}">
                <a16:creationId xmlns:a16="http://schemas.microsoft.com/office/drawing/2014/main" id="{56C16BCE-8933-BCE4-71BF-B3D2A09DEFFE}"/>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A1C14D1A-ECDC-FF42-2140-99885AE53152}"/>
              </a:ext>
            </a:extLst>
          </p:cNvPr>
          <p:cNvGrpSpPr>
            <a:grpSpLocks noGrp="1" noUngrp="1" noRot="1" noMove="1" noResize="1"/>
          </p:cNvGrpSpPr>
          <p:nvPr/>
        </p:nvGrpSpPr>
        <p:grpSpPr>
          <a:xfrm>
            <a:off x="0" y="6176682"/>
            <a:ext cx="12191999" cy="684704"/>
            <a:chOff x="0" y="6176682"/>
            <a:chExt cx="12191999" cy="684704"/>
          </a:xfrm>
        </p:grpSpPr>
        <p:sp>
          <p:nvSpPr>
            <p:cNvPr id="10" name="Rectangle 9">
              <a:extLst>
                <a:ext uri="{FF2B5EF4-FFF2-40B4-BE49-F238E27FC236}">
                  <a16:creationId xmlns:a16="http://schemas.microsoft.com/office/drawing/2014/main" id="{E0704047-F6FC-C453-34A9-DA7EE3904E71}"/>
                </a:ext>
              </a:extLst>
            </p:cNvPr>
            <p:cNvSpPr>
              <a:spLocks noGrp="1" noRot="1" noChangeAspect="1" noMove="1" noResize="1" noEditPoints="1" noAdjustHandles="1" noChangeArrowheads="1" noChangeShapeType="1"/>
            </p:cNvSpPr>
            <p:nvPr/>
          </p:nvSpPr>
          <p:spPr>
            <a:xfrm>
              <a:off x="0" y="6176682"/>
              <a:ext cx="12191999" cy="684704"/>
            </a:xfrm>
            <a:prstGeom prst="rect">
              <a:avLst/>
            </a:prstGeom>
            <a:solidFill>
              <a:srgbClr val="1031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B136C345-4054-5092-5F69-E7F567F22DAE}"/>
                </a:ext>
              </a:extLst>
            </p:cNvPr>
            <p:cNvPicPr>
              <a:picLocks noGrp="1" noRot="1" noChangeAspect="1" noMove="1" noResize="1" noEditPoints="1" noAdjustHandles="1" noChangeArrowheads="1" noChangeShapeType="1" noCrop="1"/>
            </p:cNvPicPr>
            <p:nvPr/>
          </p:nvPicPr>
          <p:blipFill rotWithShape="1">
            <a:blip r:embed="rId3"/>
            <a:srcRect t="31304" b="35049"/>
            <a:stretch/>
          </p:blipFill>
          <p:spPr>
            <a:xfrm>
              <a:off x="9588428" y="6271484"/>
              <a:ext cx="2603571" cy="495099"/>
            </a:xfrm>
            <a:prstGeom prst="rect">
              <a:avLst/>
            </a:prstGeom>
          </p:spPr>
        </p:pic>
      </p:grpSp>
      <p:pic>
        <p:nvPicPr>
          <p:cNvPr id="7" name="Picture 6" descr="A group of people with black lines around them&#10;&#10;AI-generated content may be incorrect.">
            <a:extLst>
              <a:ext uri="{FF2B5EF4-FFF2-40B4-BE49-F238E27FC236}">
                <a16:creationId xmlns:a16="http://schemas.microsoft.com/office/drawing/2014/main" id="{D42DAA85-276B-B3A3-6AD6-E4A7F893E1BE}"/>
              </a:ext>
            </a:extLst>
          </p:cNvPr>
          <p:cNvPicPr>
            <a:picLocks noChangeAspect="1"/>
          </p:cNvPicPr>
          <p:nvPr/>
        </p:nvPicPr>
        <p:blipFill>
          <a:blip r:embed="rId4"/>
          <a:stretch>
            <a:fillRect/>
          </a:stretch>
        </p:blipFill>
        <p:spPr>
          <a:xfrm>
            <a:off x="7266878" y="3038707"/>
            <a:ext cx="4135244" cy="2323171"/>
          </a:xfrm>
          <a:prstGeom prst="rect">
            <a:avLst/>
          </a:prstGeom>
        </p:spPr>
      </p:pic>
      <p:pic>
        <p:nvPicPr>
          <p:cNvPr id="12" name="Picture 11" descr="A drawing of a globe and rectangles&#10;&#10;AI-generated content may be incorrect.">
            <a:extLst>
              <a:ext uri="{FF2B5EF4-FFF2-40B4-BE49-F238E27FC236}">
                <a16:creationId xmlns:a16="http://schemas.microsoft.com/office/drawing/2014/main" id="{94929D56-A5CB-4F41-8F59-1789A7BF4E40}"/>
              </a:ext>
            </a:extLst>
          </p:cNvPr>
          <p:cNvPicPr>
            <a:picLocks noChangeAspect="1"/>
          </p:cNvPicPr>
          <p:nvPr/>
        </p:nvPicPr>
        <p:blipFill>
          <a:blip r:embed="rId5"/>
          <a:stretch>
            <a:fillRect/>
          </a:stretch>
        </p:blipFill>
        <p:spPr>
          <a:xfrm>
            <a:off x="1003610" y="3038707"/>
            <a:ext cx="4135245" cy="2323172"/>
          </a:xfrm>
          <a:prstGeom prst="rect">
            <a:avLst/>
          </a:prstGeom>
        </p:spPr>
      </p:pic>
      <p:sp>
        <p:nvSpPr>
          <p:cNvPr id="14" name="Content Placeholder 4">
            <a:extLst>
              <a:ext uri="{FF2B5EF4-FFF2-40B4-BE49-F238E27FC236}">
                <a16:creationId xmlns:a16="http://schemas.microsoft.com/office/drawing/2014/main" id="{51C02B95-A382-3466-9255-8B8E6F9DAFE6}"/>
              </a:ext>
            </a:extLst>
          </p:cNvPr>
          <p:cNvSpPr txBox="1">
            <a:spLocks/>
          </p:cNvSpPr>
          <p:nvPr/>
        </p:nvSpPr>
        <p:spPr>
          <a:xfrm>
            <a:off x="6472807" y="1360150"/>
            <a:ext cx="5642382" cy="44881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latin typeface="Calibri"/>
                <a:ea typeface="Calibri"/>
                <a:cs typeface="Calibri"/>
              </a:rPr>
              <a:t>2. What have you noticed anything about most of the </a:t>
            </a:r>
            <a:r>
              <a:rPr lang="en-US" sz="2000" dirty="0">
                <a:latin typeface="Calibri"/>
                <a:ea typeface="Calibri"/>
                <a:cs typeface="Calibri"/>
              </a:rPr>
              <a:t>things on the </a:t>
            </a:r>
            <a:r>
              <a:rPr lang="en-US" sz="2000" b="1" dirty="0">
                <a:latin typeface="Calibri"/>
                <a:ea typeface="Calibri"/>
                <a:cs typeface="Calibri"/>
              </a:rPr>
              <a:t>human </a:t>
            </a:r>
            <a:r>
              <a:rPr lang="en-US" sz="2000" dirty="0">
                <a:latin typeface="Calibri"/>
                <a:ea typeface="Calibri"/>
                <a:cs typeface="Calibri"/>
              </a:rPr>
              <a:t>side? </a:t>
            </a:r>
            <a:endParaRPr lang="en-US">
              <a:ea typeface="Calibri" panose="020F0502020204030204"/>
              <a:cs typeface="Calibri" panose="020F0502020204030204"/>
            </a:endParaRPr>
          </a:p>
          <a:p>
            <a:pPr marL="342900" indent="-342900">
              <a:lnSpc>
                <a:spcPct val="100000"/>
              </a:lnSpc>
              <a:spcBef>
                <a:spcPts val="0"/>
              </a:spcBef>
              <a:buFont typeface="Arial" panose="020B0604020202020204" pitchFamily="34" charset="0"/>
              <a:buAutoNum type="arabicPeriod"/>
            </a:pPr>
            <a:endParaRPr lang="en-US" sz="2000" dirty="0">
              <a:latin typeface="Calibri"/>
              <a:ea typeface="Calibri"/>
              <a:cs typeface="Calibri"/>
            </a:endParaRPr>
          </a:p>
          <a:p>
            <a:pPr marL="342900" indent="-342900">
              <a:lnSpc>
                <a:spcPct val="100000"/>
              </a:lnSpc>
              <a:spcBef>
                <a:spcPts val="0"/>
              </a:spcBef>
              <a:buFont typeface="Arial" panose="020B0604020202020204" pitchFamily="34" charset="0"/>
              <a:buAutoNum type="arabicPeriod"/>
            </a:pPr>
            <a:endParaRPr lang="en-US" sz="2000" dirty="0">
              <a:latin typeface="Calibri"/>
              <a:ea typeface="Calibri"/>
              <a:cs typeface="Calibri"/>
            </a:endParaRPr>
          </a:p>
          <a:p>
            <a:pPr marL="342900" indent="-342900">
              <a:lnSpc>
                <a:spcPct val="100000"/>
              </a:lnSpc>
              <a:spcBef>
                <a:spcPts val="0"/>
              </a:spcBef>
              <a:buFont typeface="Arial" panose="020B0604020202020204" pitchFamily="34" charset="0"/>
              <a:buAutoNum type="arabicPeriod"/>
            </a:pPr>
            <a:endParaRPr lang="en-US" sz="2000" dirty="0">
              <a:latin typeface="Calibri"/>
              <a:ea typeface="Calibri"/>
              <a:cs typeface="Calibri"/>
            </a:endParaRPr>
          </a:p>
        </p:txBody>
      </p:sp>
    </p:spTree>
    <p:extLst>
      <p:ext uri="{BB962C8B-B14F-4D97-AF65-F5344CB8AC3E}">
        <p14:creationId xmlns:p14="http://schemas.microsoft.com/office/powerpoint/2010/main" val="428011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4024</TotalTime>
  <Words>693</Words>
  <Application>Microsoft Office PowerPoint</Application>
  <PresentationFormat>Widescreen</PresentationFormat>
  <Paragraphs>144</Paragraphs>
  <Slides>18</Slides>
  <Notes>18</Notes>
  <HiddenSlides>8</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Learning about land use: A. Deforestation and health  Geography Second Level</vt:lpstr>
      <vt:lpstr>Starter</vt:lpstr>
      <vt:lpstr>Learning intention and success criteria</vt:lpstr>
      <vt:lpstr>Learning intention and success criteria</vt:lpstr>
      <vt:lpstr>Starter: Why are forests important?</vt:lpstr>
      <vt:lpstr>Activity 1: Ways trees can be good</vt:lpstr>
      <vt:lpstr>Activity 2: Let's play a game</vt:lpstr>
      <vt:lpstr>During the game</vt:lpstr>
      <vt:lpstr>What happened during the game?</vt:lpstr>
      <vt:lpstr>ACTIVITY 3: Deforestation video</vt:lpstr>
      <vt:lpstr>PowerPoint Presentation</vt:lpstr>
      <vt:lpstr>ACTIVITY 4: A real-life example </vt:lpstr>
      <vt:lpstr>ACTIVITY 4: A real-life example </vt:lpstr>
      <vt:lpstr>ACTIVITY 3: </vt:lpstr>
      <vt:lpstr>ACTIVITY 3: Zoonotic disease video</vt:lpstr>
      <vt:lpstr>PowerPoint Presentation</vt:lpstr>
      <vt:lpstr>Learning intention and success criteria</vt:lpstr>
      <vt:lpstr>Learning intention and success criteria</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dc:title>
  <dc:creator>Nikki Walker</dc:creator>
  <cp:lastModifiedBy>Nikki Walker</cp:lastModifiedBy>
  <cp:revision>1063</cp:revision>
  <dcterms:created xsi:type="dcterms:W3CDTF">2026-02-08T22:56:39Z</dcterms:created>
  <dcterms:modified xsi:type="dcterms:W3CDTF">2026-05-28T15:10:04Z</dcterms:modified>
</cp:coreProperties>
</file>