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3"/>
  </p:notesMasterIdLst>
  <p:sldIdLst>
    <p:sldId id="256" r:id="rId3"/>
    <p:sldId id="257" r:id="rId4"/>
    <p:sldId id="258" r:id="rId5"/>
    <p:sldId id="277" r:id="rId6"/>
    <p:sldId id="273" r:id="rId7"/>
    <p:sldId id="274" r:id="rId8"/>
    <p:sldId id="275" r:id="rId9"/>
    <p:sldId id="276" r:id="rId10"/>
    <p:sldId id="279" r:id="rId11"/>
    <p:sldId id="259" r:id="rId12"/>
    <p:sldId id="260" r:id="rId13"/>
    <p:sldId id="292" r:id="rId14"/>
    <p:sldId id="291" r:id="rId15"/>
    <p:sldId id="269" r:id="rId16"/>
    <p:sldId id="266" r:id="rId17"/>
    <p:sldId id="267" r:id="rId18"/>
    <p:sldId id="268" r:id="rId19"/>
    <p:sldId id="272" r:id="rId20"/>
    <p:sldId id="270" r:id="rId21"/>
    <p:sldId id="280" r:id="rId22"/>
    <p:sldId id="288" r:id="rId23"/>
    <p:sldId id="289" r:id="rId24"/>
    <p:sldId id="290" r:id="rId25"/>
    <p:sldId id="282" r:id="rId26"/>
    <p:sldId id="283" r:id="rId27"/>
    <p:sldId id="284" r:id="rId28"/>
    <p:sldId id="287" r:id="rId29"/>
    <p:sldId id="285" r:id="rId30"/>
    <p:sldId id="286"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17178-E7CF-420C-B3BC-760B6F50C530}" v="3" dt="2024-11-26T08:18:50.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6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scotsconnect-my.sharepoint.com/personal/brian_clark_educationscotland_gov_scot/Documents/all%20sqa%202024%20by%20sect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[all sqa 2024 by sector.xlsx]national entries!natSCQFlevels</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Entries in all Computing National Qualifications and NPA Courses Nationally by SCQF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'national entries'!$C$17:$C$18</c:f>
              <c:strCache>
                <c:ptCount val="1"/>
                <c:pt idx="0">
                  <c:v>3</c:v>
                </c:pt>
              </c:strCache>
            </c:strRef>
          </c:tx>
          <c:spPr>
            <a:solidFill>
              <a:schemeClr val="accent1"/>
            </a:solidFill>
            <a:ln>
              <a:noFill/>
            </a:ln>
            <a:effectLst/>
          </c:spPr>
          <c:invertIfNegative val="0"/>
          <c:cat>
            <c:strRef>
              <c:f>'national entries'!$B$19:$B$25</c:f>
              <c:strCache>
                <c:ptCount val="6"/>
                <c:pt idx="0">
                  <c:v>2019</c:v>
                </c:pt>
                <c:pt idx="1">
                  <c:v>2020</c:v>
                </c:pt>
                <c:pt idx="2">
                  <c:v>2021</c:v>
                </c:pt>
                <c:pt idx="3">
                  <c:v>2022</c:v>
                </c:pt>
                <c:pt idx="4">
                  <c:v>2023</c:v>
                </c:pt>
                <c:pt idx="5">
                  <c:v>2024</c:v>
                </c:pt>
              </c:strCache>
            </c:strRef>
          </c:cat>
          <c:val>
            <c:numRef>
              <c:f>'national entries'!$C$19:$C$25</c:f>
              <c:numCache>
                <c:formatCode>General</c:formatCode>
                <c:ptCount val="6"/>
                <c:pt idx="0">
                  <c:v>365</c:v>
                </c:pt>
                <c:pt idx="1">
                  <c:v>725</c:v>
                </c:pt>
                <c:pt idx="2">
                  <c:v>400</c:v>
                </c:pt>
                <c:pt idx="3">
                  <c:v>535</c:v>
                </c:pt>
                <c:pt idx="4">
                  <c:v>330</c:v>
                </c:pt>
                <c:pt idx="5">
                  <c:v>480</c:v>
                </c:pt>
              </c:numCache>
            </c:numRef>
          </c:val>
          <c:extLst>
            <c:ext xmlns:c16="http://schemas.microsoft.com/office/drawing/2014/chart" uri="{C3380CC4-5D6E-409C-BE32-E72D297353CC}">
              <c16:uniqueId val="{00000000-7DD0-4690-A98F-FCD0B47F5C54}"/>
            </c:ext>
          </c:extLst>
        </c:ser>
        <c:ser>
          <c:idx val="1"/>
          <c:order val="1"/>
          <c:tx>
            <c:strRef>
              <c:f>'national entries'!$D$17:$D$18</c:f>
              <c:strCache>
                <c:ptCount val="1"/>
                <c:pt idx="0">
                  <c:v>4</c:v>
                </c:pt>
              </c:strCache>
            </c:strRef>
          </c:tx>
          <c:spPr>
            <a:solidFill>
              <a:schemeClr val="accent2"/>
            </a:solidFill>
            <a:ln>
              <a:noFill/>
            </a:ln>
            <a:effectLst/>
          </c:spPr>
          <c:invertIfNegative val="0"/>
          <c:cat>
            <c:strRef>
              <c:f>'national entries'!$B$19:$B$25</c:f>
              <c:strCache>
                <c:ptCount val="6"/>
                <c:pt idx="0">
                  <c:v>2019</c:v>
                </c:pt>
                <c:pt idx="1">
                  <c:v>2020</c:v>
                </c:pt>
                <c:pt idx="2">
                  <c:v>2021</c:v>
                </c:pt>
                <c:pt idx="3">
                  <c:v>2022</c:v>
                </c:pt>
                <c:pt idx="4">
                  <c:v>2023</c:v>
                </c:pt>
                <c:pt idx="5">
                  <c:v>2024</c:v>
                </c:pt>
              </c:strCache>
            </c:strRef>
          </c:cat>
          <c:val>
            <c:numRef>
              <c:f>'national entries'!$D$19:$D$25</c:f>
              <c:numCache>
                <c:formatCode>General</c:formatCode>
                <c:ptCount val="6"/>
                <c:pt idx="0">
                  <c:v>3225</c:v>
                </c:pt>
                <c:pt idx="1">
                  <c:v>3390</c:v>
                </c:pt>
                <c:pt idx="2">
                  <c:v>3355</c:v>
                </c:pt>
                <c:pt idx="3">
                  <c:v>3710</c:v>
                </c:pt>
                <c:pt idx="4">
                  <c:v>4200</c:v>
                </c:pt>
                <c:pt idx="5">
                  <c:v>3515</c:v>
                </c:pt>
              </c:numCache>
            </c:numRef>
          </c:val>
          <c:extLst>
            <c:ext xmlns:c16="http://schemas.microsoft.com/office/drawing/2014/chart" uri="{C3380CC4-5D6E-409C-BE32-E72D297353CC}">
              <c16:uniqueId val="{00000001-7DD0-4690-A98F-FCD0B47F5C54}"/>
            </c:ext>
          </c:extLst>
        </c:ser>
        <c:ser>
          <c:idx val="2"/>
          <c:order val="2"/>
          <c:tx>
            <c:strRef>
              <c:f>'national entries'!$E$17:$E$18</c:f>
              <c:strCache>
                <c:ptCount val="1"/>
                <c:pt idx="0">
                  <c:v>5</c:v>
                </c:pt>
              </c:strCache>
            </c:strRef>
          </c:tx>
          <c:spPr>
            <a:solidFill>
              <a:schemeClr val="accent3"/>
            </a:solidFill>
            <a:ln>
              <a:noFill/>
            </a:ln>
            <a:effectLst/>
          </c:spPr>
          <c:invertIfNegative val="0"/>
          <c:cat>
            <c:strRef>
              <c:f>'national entries'!$B$19:$B$25</c:f>
              <c:strCache>
                <c:ptCount val="6"/>
                <c:pt idx="0">
                  <c:v>2019</c:v>
                </c:pt>
                <c:pt idx="1">
                  <c:v>2020</c:v>
                </c:pt>
                <c:pt idx="2">
                  <c:v>2021</c:v>
                </c:pt>
                <c:pt idx="3">
                  <c:v>2022</c:v>
                </c:pt>
                <c:pt idx="4">
                  <c:v>2023</c:v>
                </c:pt>
                <c:pt idx="5">
                  <c:v>2024</c:v>
                </c:pt>
              </c:strCache>
            </c:strRef>
          </c:cat>
          <c:val>
            <c:numRef>
              <c:f>'national entries'!$E$19:$E$25</c:f>
              <c:numCache>
                <c:formatCode>General</c:formatCode>
                <c:ptCount val="6"/>
                <c:pt idx="0">
                  <c:v>7735</c:v>
                </c:pt>
                <c:pt idx="1">
                  <c:v>7990</c:v>
                </c:pt>
                <c:pt idx="2">
                  <c:v>7835</c:v>
                </c:pt>
                <c:pt idx="3">
                  <c:v>8360</c:v>
                </c:pt>
                <c:pt idx="4">
                  <c:v>9215</c:v>
                </c:pt>
                <c:pt idx="5">
                  <c:v>9540</c:v>
                </c:pt>
              </c:numCache>
            </c:numRef>
          </c:val>
          <c:extLst>
            <c:ext xmlns:c16="http://schemas.microsoft.com/office/drawing/2014/chart" uri="{C3380CC4-5D6E-409C-BE32-E72D297353CC}">
              <c16:uniqueId val="{00000002-7DD0-4690-A98F-FCD0B47F5C54}"/>
            </c:ext>
          </c:extLst>
        </c:ser>
        <c:ser>
          <c:idx val="3"/>
          <c:order val="3"/>
          <c:tx>
            <c:strRef>
              <c:f>'national entries'!$F$17:$F$18</c:f>
              <c:strCache>
                <c:ptCount val="1"/>
                <c:pt idx="0">
                  <c:v>6</c:v>
                </c:pt>
              </c:strCache>
            </c:strRef>
          </c:tx>
          <c:spPr>
            <a:solidFill>
              <a:schemeClr val="accent4"/>
            </a:solidFill>
            <a:ln>
              <a:noFill/>
            </a:ln>
            <a:effectLst/>
          </c:spPr>
          <c:invertIfNegative val="0"/>
          <c:cat>
            <c:strRef>
              <c:f>'national entries'!$B$19:$B$25</c:f>
              <c:strCache>
                <c:ptCount val="6"/>
                <c:pt idx="0">
                  <c:v>2019</c:v>
                </c:pt>
                <c:pt idx="1">
                  <c:v>2020</c:v>
                </c:pt>
                <c:pt idx="2">
                  <c:v>2021</c:v>
                </c:pt>
                <c:pt idx="3">
                  <c:v>2022</c:v>
                </c:pt>
                <c:pt idx="4">
                  <c:v>2023</c:v>
                </c:pt>
                <c:pt idx="5">
                  <c:v>2024</c:v>
                </c:pt>
              </c:strCache>
            </c:strRef>
          </c:cat>
          <c:val>
            <c:numRef>
              <c:f>'national entries'!$F$19:$F$25</c:f>
              <c:numCache>
                <c:formatCode>General</c:formatCode>
                <c:ptCount val="6"/>
                <c:pt idx="0">
                  <c:v>4156</c:v>
                </c:pt>
                <c:pt idx="1">
                  <c:v>4340</c:v>
                </c:pt>
                <c:pt idx="2">
                  <c:v>4740</c:v>
                </c:pt>
                <c:pt idx="3">
                  <c:v>4856</c:v>
                </c:pt>
                <c:pt idx="4">
                  <c:v>5125</c:v>
                </c:pt>
                <c:pt idx="5">
                  <c:v>5805</c:v>
                </c:pt>
              </c:numCache>
            </c:numRef>
          </c:val>
          <c:extLst>
            <c:ext xmlns:c16="http://schemas.microsoft.com/office/drawing/2014/chart" uri="{C3380CC4-5D6E-409C-BE32-E72D297353CC}">
              <c16:uniqueId val="{00000003-7DD0-4690-A98F-FCD0B47F5C54}"/>
            </c:ext>
          </c:extLst>
        </c:ser>
        <c:ser>
          <c:idx val="4"/>
          <c:order val="4"/>
          <c:tx>
            <c:strRef>
              <c:f>'national entries'!$G$17:$G$18</c:f>
              <c:strCache>
                <c:ptCount val="1"/>
                <c:pt idx="0">
                  <c:v>7</c:v>
                </c:pt>
              </c:strCache>
            </c:strRef>
          </c:tx>
          <c:spPr>
            <a:solidFill>
              <a:schemeClr val="accent5"/>
            </a:solidFill>
            <a:ln>
              <a:noFill/>
            </a:ln>
            <a:effectLst/>
          </c:spPr>
          <c:invertIfNegative val="0"/>
          <c:cat>
            <c:strRef>
              <c:f>'national entries'!$B$19:$B$25</c:f>
              <c:strCache>
                <c:ptCount val="6"/>
                <c:pt idx="0">
                  <c:v>2019</c:v>
                </c:pt>
                <c:pt idx="1">
                  <c:v>2020</c:v>
                </c:pt>
                <c:pt idx="2">
                  <c:v>2021</c:v>
                </c:pt>
                <c:pt idx="3">
                  <c:v>2022</c:v>
                </c:pt>
                <c:pt idx="4">
                  <c:v>2023</c:v>
                </c:pt>
                <c:pt idx="5">
                  <c:v>2024</c:v>
                </c:pt>
              </c:strCache>
            </c:strRef>
          </c:cat>
          <c:val>
            <c:numRef>
              <c:f>'national entries'!$G$19:$G$25</c:f>
              <c:numCache>
                <c:formatCode>General</c:formatCode>
                <c:ptCount val="6"/>
                <c:pt idx="0">
                  <c:v>615</c:v>
                </c:pt>
                <c:pt idx="1">
                  <c:v>491</c:v>
                </c:pt>
                <c:pt idx="2">
                  <c:v>566</c:v>
                </c:pt>
                <c:pt idx="3">
                  <c:v>695</c:v>
                </c:pt>
                <c:pt idx="4">
                  <c:v>665</c:v>
                </c:pt>
                <c:pt idx="5">
                  <c:v>705</c:v>
                </c:pt>
              </c:numCache>
            </c:numRef>
          </c:val>
          <c:extLst>
            <c:ext xmlns:c16="http://schemas.microsoft.com/office/drawing/2014/chart" uri="{C3380CC4-5D6E-409C-BE32-E72D297353CC}">
              <c16:uniqueId val="{00000004-7DD0-4690-A98F-FCD0B47F5C54}"/>
            </c:ext>
          </c:extLst>
        </c:ser>
        <c:dLbls>
          <c:showLegendKey val="0"/>
          <c:showVal val="0"/>
          <c:showCatName val="0"/>
          <c:showSerName val="0"/>
          <c:showPercent val="0"/>
          <c:showBubbleSize val="0"/>
        </c:dLbls>
        <c:gapWidth val="75"/>
        <c:overlap val="100"/>
        <c:axId val="213553744"/>
        <c:axId val="213557104"/>
      </c:barChart>
      <c:catAx>
        <c:axId val="21355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7104"/>
        <c:crosses val="autoZero"/>
        <c:auto val="1"/>
        <c:lblAlgn val="ctr"/>
        <c:lblOffset val="100"/>
        <c:noMultiLvlLbl val="0"/>
      </c:catAx>
      <c:valAx>
        <c:axId val="21355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3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0C81C-30F0-4655-97CF-E9C19A28E8A9}" type="datetimeFigureOut">
              <a:rPr lang="en-GB" smtClean="0"/>
              <a:t>26/11/2024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9A2F5-A88E-4489-BA1A-F4BDE0FBF628}" type="slidenum">
              <a:rPr lang="en-GB" smtClean="0"/>
              <a:t>‹#›</a:t>
            </a:fld>
            <a:endParaRPr lang="en-GB"/>
          </a:p>
        </p:txBody>
      </p:sp>
    </p:spTree>
    <p:extLst>
      <p:ext uri="{BB962C8B-B14F-4D97-AF65-F5344CB8AC3E}">
        <p14:creationId xmlns:p14="http://schemas.microsoft.com/office/powerpoint/2010/main" val="32811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E77B-171E-F7FA-FA29-211859328A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B4ABBB-87FC-F226-E368-71C75E86C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494BBD4-6584-7A36-67C2-B901A527F5F3}"/>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3DC1CBEB-A4C5-3D20-846C-CAA4B55A1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54028-3132-CB1B-0368-58B111642D73}"/>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160258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36FD-9865-0174-D1F3-F62A8A75C2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97B3E57-713A-905C-EF33-DBCC8A11A1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6DE4B5-AE41-D560-BE86-EACE1D51A29E}"/>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1CE91DFE-3C2C-D6DD-F00F-815E386E5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772DD-77CA-5C49-DBBD-DCDC8D539693}"/>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105785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376EE-378F-9EA5-1A3D-7B08A4FA8FC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DEE0B93-3AC5-8C89-FAA6-40F3C19928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8F0C20-5B26-CF85-4917-940914DB272D}"/>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DCB843FA-183E-619B-746A-BCE0B2DC1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55356C-EA16-B174-D78C-3D55DCB265DC}"/>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404048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3BF1DD-1EF5-49A4-9A31-BC125912DE8A}" type="datetimeFigureOut">
              <a:rPr lang="en-GB" smtClean="0"/>
              <a:t>26/11/2024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E059C-0BDD-446E-9132-207A23DAC61D}" type="slidenum">
              <a:rPr lang="en-GB" smtClean="0"/>
              <a:t>‹#›</a:t>
            </a:fld>
            <a:endParaRPr lang="en-GB"/>
          </a:p>
        </p:txBody>
      </p:sp>
    </p:spTree>
    <p:extLst>
      <p:ext uri="{BB962C8B-B14F-4D97-AF65-F5344CB8AC3E}">
        <p14:creationId xmlns:p14="http://schemas.microsoft.com/office/powerpoint/2010/main" val="4118275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F1DD-1EF5-49A4-9A31-BC125912DE8A}" type="datetimeFigureOut">
              <a:rPr lang="en-GB" smtClean="0"/>
              <a:t>26/11/2024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9E059C-0BDD-446E-9132-207A23DAC61D}" type="slidenum">
              <a:rPr lang="en-GB" smtClean="0"/>
              <a:t>‹#›</a:t>
            </a:fld>
            <a:endParaRPr lang="en-GB"/>
          </a:p>
        </p:txBody>
      </p:sp>
    </p:spTree>
    <p:extLst>
      <p:ext uri="{BB962C8B-B14F-4D97-AF65-F5344CB8AC3E}">
        <p14:creationId xmlns:p14="http://schemas.microsoft.com/office/powerpoint/2010/main" val="80019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3BF1DD-1EF5-49A4-9A31-BC125912DE8A}"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E059C-0BDD-446E-9132-207A23DAC61D}" type="slidenum">
              <a:rPr lang="en-GB" smtClean="0"/>
              <a:t>‹#›</a:t>
            </a:fld>
            <a:endParaRPr lang="en-GB"/>
          </a:p>
        </p:txBody>
      </p:sp>
    </p:spTree>
    <p:extLst>
      <p:ext uri="{BB962C8B-B14F-4D97-AF65-F5344CB8AC3E}">
        <p14:creationId xmlns:p14="http://schemas.microsoft.com/office/powerpoint/2010/main" val="366859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581-CBB3-49EB-F211-74B24CA43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1E134AA-E0F0-155A-18F1-A2829AD6BF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5D0984-F784-4BB0-97A5-904655C05D20}"/>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913335F4-16D4-3FDE-B2C9-13D845B6B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5B025C-6A10-E79B-F234-9EFE989D9084}"/>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81343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D683-6D36-2FCF-E249-DD8F27F97F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982C271-182F-CA34-7B92-FCBDA356EA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1B57D0-6E9A-172E-8D44-6158138E338B}"/>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A75A6ADD-8277-E046-3D01-8512A7CE7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36C98-E843-6EBB-CC90-4C3DF7B27F2E}"/>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282356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5BA7-C47C-F8D9-1960-77B02E40B02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A6F7327-4C49-7B32-A6BD-F855785BC8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0B70119-5126-037F-E2E7-3A89D36779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2B65BB1-E641-7AEC-8B18-86B0C851E5E3}"/>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6" name="Footer Placeholder 5">
            <a:extLst>
              <a:ext uri="{FF2B5EF4-FFF2-40B4-BE49-F238E27FC236}">
                <a16:creationId xmlns:a16="http://schemas.microsoft.com/office/drawing/2014/main" id="{8FB325E1-1929-32CE-0DAF-543B69F84D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BDD8D-B486-80A7-BA6D-CE4C46FC43BB}"/>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362601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60AA-07CD-905F-7D13-4DC7F2A87A1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0FB75E1-B084-0152-A235-A080063DE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1ED3F0-03DE-A471-4CC7-D6B789DB2F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6BCE006-D607-A18F-303B-B881A8EDC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536DAB-5290-0979-F278-34877A4116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72D1CC3-665E-E4F1-88EF-F9587E8B200E}"/>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8" name="Footer Placeholder 7">
            <a:extLst>
              <a:ext uri="{FF2B5EF4-FFF2-40B4-BE49-F238E27FC236}">
                <a16:creationId xmlns:a16="http://schemas.microsoft.com/office/drawing/2014/main" id="{1137025E-088F-2E87-891B-C8ACCCD81A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711F3D-E770-2FB3-8E0F-9738CA89E1A0}"/>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116630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40CC-F582-B607-08E9-CE9BC7D5901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1902181-551A-1C00-55F3-5FD79D0A4576}"/>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4" name="Footer Placeholder 3">
            <a:extLst>
              <a:ext uri="{FF2B5EF4-FFF2-40B4-BE49-F238E27FC236}">
                <a16:creationId xmlns:a16="http://schemas.microsoft.com/office/drawing/2014/main" id="{B9B72C09-F246-B45A-020E-9F3F1A1042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A83A4A-A88C-B032-7CD9-38921DB26C07}"/>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85179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FE3A2-780A-2E48-8FBB-BA870A8F481A}"/>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3" name="Footer Placeholder 2">
            <a:extLst>
              <a:ext uri="{FF2B5EF4-FFF2-40B4-BE49-F238E27FC236}">
                <a16:creationId xmlns:a16="http://schemas.microsoft.com/office/drawing/2014/main" id="{425CCEBE-7799-82F5-A895-9FED6A8D07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2E265C-1249-D612-6986-F1C627EE5F8C}"/>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225818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F782-D6B9-78EC-D733-2A98D1A39C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1236692-DDC7-58C1-3854-67E61C9EE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89F4F47-EB57-322A-25ED-575FC1F00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7C9D5E-CE31-3142-47DB-D823C9D0AC5A}"/>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6" name="Footer Placeholder 5">
            <a:extLst>
              <a:ext uri="{FF2B5EF4-FFF2-40B4-BE49-F238E27FC236}">
                <a16:creationId xmlns:a16="http://schemas.microsoft.com/office/drawing/2014/main" id="{2EE35F19-5A51-ADA9-B0FE-D376DDD3C2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B0717-7146-844D-8F12-DD7387FFBA1C}"/>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81073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9156-B1BF-B25A-2C70-82E914DBA8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B724985-2E70-E8D7-691E-B9FBF09C2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F4E9FB-48B7-244D-15AF-C2E5ECD44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45D8E7-3537-B4B2-96B0-07C780CB38D2}"/>
              </a:ext>
            </a:extLst>
          </p:cNvPr>
          <p:cNvSpPr>
            <a:spLocks noGrp="1"/>
          </p:cNvSpPr>
          <p:nvPr>
            <p:ph type="dt" sz="half" idx="10"/>
          </p:nvPr>
        </p:nvSpPr>
        <p:spPr/>
        <p:txBody>
          <a:bodyPr/>
          <a:lstStyle/>
          <a:p>
            <a:fld id="{4F73C0C9-9961-4DBB-A13E-317FDBD66E3B}" type="datetimeFigureOut">
              <a:rPr lang="en-GB" smtClean="0"/>
              <a:t>26/11/2024</a:t>
            </a:fld>
            <a:endParaRPr lang="en-GB"/>
          </a:p>
        </p:txBody>
      </p:sp>
      <p:sp>
        <p:nvSpPr>
          <p:cNvPr id="6" name="Footer Placeholder 5">
            <a:extLst>
              <a:ext uri="{FF2B5EF4-FFF2-40B4-BE49-F238E27FC236}">
                <a16:creationId xmlns:a16="http://schemas.microsoft.com/office/drawing/2014/main" id="{FFC58FBD-5268-D0F0-9FEF-72BFBE5C0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FC4AC-2B52-EC3B-59A8-87106DEB473D}"/>
              </a:ext>
            </a:extLst>
          </p:cNvPr>
          <p:cNvSpPr>
            <a:spLocks noGrp="1"/>
          </p:cNvSpPr>
          <p:nvPr>
            <p:ph type="sldNum" sz="quarter" idx="12"/>
          </p:nvPr>
        </p:nvSpPr>
        <p:spPr/>
        <p:txBody>
          <a:bodyPr/>
          <a:lstStyle/>
          <a:p>
            <a:fld id="{B3218561-D736-4432-AED4-5B7B23EA294A}" type="slidenum">
              <a:rPr lang="en-GB" smtClean="0"/>
              <a:t>‹#›</a:t>
            </a:fld>
            <a:endParaRPr lang="en-GB"/>
          </a:p>
        </p:txBody>
      </p:sp>
    </p:spTree>
    <p:extLst>
      <p:ext uri="{BB962C8B-B14F-4D97-AF65-F5344CB8AC3E}">
        <p14:creationId xmlns:p14="http://schemas.microsoft.com/office/powerpoint/2010/main" val="88089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B7481-683F-C06B-22AE-A0D3D4D43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47E1B31-0251-A3E8-55FC-329347FD7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BD996A-F5CB-C0E0-6C0B-56CA5E094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73C0C9-9961-4DBB-A13E-317FDBD66E3B}" type="datetimeFigureOut">
              <a:rPr lang="en-GB" smtClean="0"/>
              <a:t>26/11/2024</a:t>
            </a:fld>
            <a:endParaRPr lang="en-GB"/>
          </a:p>
        </p:txBody>
      </p:sp>
      <p:sp>
        <p:nvSpPr>
          <p:cNvPr id="5" name="Footer Placeholder 4">
            <a:extLst>
              <a:ext uri="{FF2B5EF4-FFF2-40B4-BE49-F238E27FC236}">
                <a16:creationId xmlns:a16="http://schemas.microsoft.com/office/drawing/2014/main" id="{613B9082-EF33-0399-C0B1-0A70944FB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578C463-D265-0EE5-4F1F-4BC11234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218561-D736-4432-AED4-5B7B23EA294A}" type="slidenum">
              <a:rPr lang="en-GB" smtClean="0"/>
              <a:t>‹#›</a:t>
            </a:fld>
            <a:endParaRPr lang="en-GB"/>
          </a:p>
        </p:txBody>
      </p:sp>
    </p:spTree>
    <p:extLst>
      <p:ext uri="{BB962C8B-B14F-4D97-AF65-F5344CB8AC3E}">
        <p14:creationId xmlns:p14="http://schemas.microsoft.com/office/powerpoint/2010/main" val="26821116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63"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F1DD-1EF5-49A4-9A31-BC125912DE8A}" type="datetimeFigureOut">
              <a:rPr lang="en-GB" smtClean="0"/>
              <a:t>26/11/2024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E059C-0BDD-446E-9132-207A23DAC61D}" type="slidenum">
              <a:rPr lang="en-GB" smtClean="0"/>
              <a:t>‹#›</a:t>
            </a:fld>
            <a:endParaRPr lang="en-GB"/>
          </a:p>
        </p:txBody>
      </p:sp>
    </p:spTree>
    <p:extLst>
      <p:ext uri="{BB962C8B-B14F-4D97-AF65-F5344CB8AC3E}">
        <p14:creationId xmlns:p14="http://schemas.microsoft.com/office/powerpoint/2010/main" val="50052741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alphsmart.com/hands-on-crystal-ball-and-cryptocurrency-2/"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gov.scot/resources/computing-science-in-local-authority-secondary-schools/"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education.gov.scot/resources/computing-science-in-local-authority-secondary-scho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alphsmart.com/hands-on-crystal-ball-and-cryptocurrency-2/"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39F9-5219-0945-02F2-7955AC5C257C}"/>
              </a:ext>
            </a:extLst>
          </p:cNvPr>
          <p:cNvSpPr>
            <a:spLocks noGrp="1"/>
          </p:cNvSpPr>
          <p:nvPr>
            <p:ph type="ctrTitle"/>
          </p:nvPr>
        </p:nvSpPr>
        <p:spPr>
          <a:xfrm>
            <a:off x="2835728" y="1214438"/>
            <a:ext cx="6520543" cy="2387600"/>
          </a:xfrm>
        </p:spPr>
        <p:txBody>
          <a:bodyPr/>
          <a:lstStyle/>
          <a:p>
            <a:r>
              <a:rPr lang="en-GB" dirty="0">
                <a:solidFill>
                  <a:schemeClr val="bg1"/>
                </a:solidFill>
              </a:rPr>
              <a:t>Computing Science in Scotland</a:t>
            </a:r>
          </a:p>
        </p:txBody>
      </p:sp>
      <p:sp>
        <p:nvSpPr>
          <p:cNvPr id="3" name="Subtitle 2">
            <a:extLst>
              <a:ext uri="{FF2B5EF4-FFF2-40B4-BE49-F238E27FC236}">
                <a16:creationId xmlns:a16="http://schemas.microsoft.com/office/drawing/2014/main" id="{0286A760-72CE-B4CA-56E1-0944518301E2}"/>
              </a:ext>
            </a:extLst>
          </p:cNvPr>
          <p:cNvSpPr>
            <a:spLocks noGrp="1"/>
          </p:cNvSpPr>
          <p:nvPr>
            <p:ph type="subTitle" idx="1"/>
          </p:nvPr>
        </p:nvSpPr>
        <p:spPr/>
        <p:txBody>
          <a:bodyPr/>
          <a:lstStyle/>
          <a:p>
            <a:r>
              <a:rPr lang="en-GB" dirty="0">
                <a:solidFill>
                  <a:schemeClr val="bg1"/>
                </a:solidFill>
              </a:rPr>
              <a:t>Brian Clark</a:t>
            </a:r>
          </a:p>
        </p:txBody>
      </p:sp>
    </p:spTree>
    <p:extLst>
      <p:ext uri="{BB962C8B-B14F-4D97-AF65-F5344CB8AC3E}">
        <p14:creationId xmlns:p14="http://schemas.microsoft.com/office/powerpoint/2010/main" val="234622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s hands holding a crystal ball&#10;&#10;Description automatically generated">
            <a:extLst>
              <a:ext uri="{FF2B5EF4-FFF2-40B4-BE49-F238E27FC236}">
                <a16:creationId xmlns:a16="http://schemas.microsoft.com/office/drawing/2014/main" id="{D0DA398C-399B-6B20-AD5F-75C531FA01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434" b="7309"/>
          <a:stretch/>
        </p:blipFill>
        <p:spPr>
          <a:xfrm>
            <a:off x="20" y="1282"/>
            <a:ext cx="12191980" cy="6856718"/>
          </a:xfrm>
          <a:prstGeom prst="rect">
            <a:avLst/>
          </a:prstGeom>
        </p:spPr>
      </p:pic>
    </p:spTree>
    <p:extLst>
      <p:ext uri="{BB962C8B-B14F-4D97-AF65-F5344CB8AC3E}">
        <p14:creationId xmlns:p14="http://schemas.microsoft.com/office/powerpoint/2010/main" val="49841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39ABB9-D3FA-342E-0C43-BB48D374F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5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ver of Computing Science in Local Authority Secondary Schools">
            <a:extLst>
              <a:ext uri="{FF2B5EF4-FFF2-40B4-BE49-F238E27FC236}">
                <a16:creationId xmlns:a16="http://schemas.microsoft.com/office/drawing/2014/main" id="{281B8EDD-261A-315A-1176-3BFFCD7F7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64" y="1074345"/>
            <a:ext cx="3453493" cy="4709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30FAEC-4F6F-C100-835D-95478ECF9689}"/>
              </a:ext>
            </a:extLst>
          </p:cNvPr>
          <p:cNvSpPr txBox="1"/>
          <p:nvPr/>
        </p:nvSpPr>
        <p:spPr>
          <a:xfrm>
            <a:off x="922564" y="5975742"/>
            <a:ext cx="8317282" cy="646331"/>
          </a:xfrm>
          <a:prstGeom prst="rect">
            <a:avLst/>
          </a:prstGeom>
          <a:noFill/>
        </p:spPr>
        <p:txBody>
          <a:bodyPr wrap="square">
            <a:spAutoFit/>
          </a:bodyPr>
          <a:lstStyle/>
          <a:p>
            <a:r>
              <a:rPr lang="en-GB" dirty="0">
                <a:hlinkClick r:id="rId3"/>
              </a:rPr>
              <a:t>Computing Science in local authority secondary schools | Resources | National Improvement Hub (</a:t>
            </a:r>
            <a:r>
              <a:rPr lang="en-GB" dirty="0" err="1">
                <a:hlinkClick r:id="rId3"/>
              </a:rPr>
              <a:t>education.gov.scot</a:t>
            </a:r>
            <a:r>
              <a:rPr lang="en-GB" dirty="0">
                <a:hlinkClick r:id="rId3"/>
              </a:rPr>
              <a:t>)</a:t>
            </a:r>
            <a:endParaRPr lang="en-GB" dirty="0"/>
          </a:p>
        </p:txBody>
      </p:sp>
      <p:pic>
        <p:nvPicPr>
          <p:cNvPr id="4" name="Picture 3">
            <a:extLst>
              <a:ext uri="{FF2B5EF4-FFF2-40B4-BE49-F238E27FC236}">
                <a16:creationId xmlns:a16="http://schemas.microsoft.com/office/drawing/2014/main" id="{86A83B9E-6F27-FEA1-6053-BA1C080F8B72}"/>
              </a:ext>
            </a:extLst>
          </p:cNvPr>
          <p:cNvPicPr>
            <a:picLocks noChangeAspect="1"/>
          </p:cNvPicPr>
          <p:nvPr/>
        </p:nvPicPr>
        <p:blipFill>
          <a:blip r:embed="rId4"/>
          <a:stretch>
            <a:fillRect/>
          </a:stretch>
        </p:blipFill>
        <p:spPr>
          <a:xfrm>
            <a:off x="4829377" y="626650"/>
            <a:ext cx="7122907" cy="5251635"/>
          </a:xfrm>
          <a:prstGeom prst="rect">
            <a:avLst/>
          </a:prstGeom>
        </p:spPr>
      </p:pic>
    </p:spTree>
    <p:extLst>
      <p:ext uri="{BB962C8B-B14F-4D97-AF65-F5344CB8AC3E}">
        <p14:creationId xmlns:p14="http://schemas.microsoft.com/office/powerpoint/2010/main" val="368028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ver of Computing Science in Local Authority Secondary Schools">
            <a:extLst>
              <a:ext uri="{FF2B5EF4-FFF2-40B4-BE49-F238E27FC236}">
                <a16:creationId xmlns:a16="http://schemas.microsoft.com/office/drawing/2014/main" id="{281B8EDD-261A-315A-1176-3BFFCD7F7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64" y="1074345"/>
            <a:ext cx="3453493" cy="47093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ECBCEE-C719-1B4D-C931-80813DBFACB3}"/>
              </a:ext>
            </a:extLst>
          </p:cNvPr>
          <p:cNvPicPr>
            <a:picLocks noChangeAspect="1"/>
          </p:cNvPicPr>
          <p:nvPr/>
        </p:nvPicPr>
        <p:blipFill>
          <a:blip r:embed="rId3"/>
          <a:stretch>
            <a:fillRect/>
          </a:stretch>
        </p:blipFill>
        <p:spPr>
          <a:xfrm>
            <a:off x="5076484" y="1074345"/>
            <a:ext cx="6696755" cy="4901397"/>
          </a:xfrm>
          <a:prstGeom prst="rect">
            <a:avLst/>
          </a:prstGeom>
        </p:spPr>
      </p:pic>
      <p:sp>
        <p:nvSpPr>
          <p:cNvPr id="5" name="TextBox 4">
            <a:extLst>
              <a:ext uri="{FF2B5EF4-FFF2-40B4-BE49-F238E27FC236}">
                <a16:creationId xmlns:a16="http://schemas.microsoft.com/office/drawing/2014/main" id="{DA30FAEC-4F6F-C100-835D-95478ECF9689}"/>
              </a:ext>
            </a:extLst>
          </p:cNvPr>
          <p:cNvSpPr txBox="1"/>
          <p:nvPr/>
        </p:nvSpPr>
        <p:spPr>
          <a:xfrm>
            <a:off x="922564" y="5975742"/>
            <a:ext cx="8317282" cy="646331"/>
          </a:xfrm>
          <a:prstGeom prst="rect">
            <a:avLst/>
          </a:prstGeom>
          <a:noFill/>
        </p:spPr>
        <p:txBody>
          <a:bodyPr wrap="square">
            <a:spAutoFit/>
          </a:bodyPr>
          <a:lstStyle/>
          <a:p>
            <a:r>
              <a:rPr lang="en-GB" dirty="0">
                <a:hlinkClick r:id="rId4"/>
              </a:rPr>
              <a:t>Computing Science in local authority secondary schools | Resources | National Improvement Hub (</a:t>
            </a:r>
            <a:r>
              <a:rPr lang="en-GB" dirty="0" err="1">
                <a:hlinkClick r:id="rId4"/>
              </a:rPr>
              <a:t>education.gov.scot</a:t>
            </a:r>
            <a:r>
              <a:rPr lang="en-GB" dirty="0">
                <a:hlinkClick r:id="rId4"/>
              </a:rPr>
              <a:t>)</a:t>
            </a:r>
            <a:endParaRPr lang="en-GB" dirty="0"/>
          </a:p>
        </p:txBody>
      </p:sp>
    </p:spTree>
    <p:extLst>
      <p:ext uri="{BB962C8B-B14F-4D97-AF65-F5344CB8AC3E}">
        <p14:creationId xmlns:p14="http://schemas.microsoft.com/office/powerpoint/2010/main" val="130361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C7573EB1-85FF-A31E-26E4-D144026C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925286"/>
            <a:ext cx="12254474" cy="5040085"/>
          </a:xfrm>
          <a:prstGeom prst="rect">
            <a:avLst/>
          </a:prstGeom>
        </p:spPr>
      </p:pic>
      <p:pic>
        <p:nvPicPr>
          <p:cNvPr id="4" name="Picture 3">
            <a:extLst>
              <a:ext uri="{FF2B5EF4-FFF2-40B4-BE49-F238E27FC236}">
                <a16:creationId xmlns:a16="http://schemas.microsoft.com/office/drawing/2014/main" id="{C0371FE7-AB7C-F870-784C-29908DE4AA73}"/>
              </a:ext>
            </a:extLst>
          </p:cNvPr>
          <p:cNvPicPr>
            <a:picLocks noChangeAspect="1"/>
          </p:cNvPicPr>
          <p:nvPr/>
        </p:nvPicPr>
        <p:blipFill rotWithShape="1">
          <a:blip r:embed="rId3"/>
          <a:srcRect l="43492" b="75873"/>
          <a:stretch/>
        </p:blipFill>
        <p:spPr>
          <a:xfrm>
            <a:off x="10554742" y="-130629"/>
            <a:ext cx="1708198" cy="729343"/>
          </a:xfrm>
          <a:prstGeom prst="rect">
            <a:avLst/>
          </a:prstGeom>
        </p:spPr>
      </p:pic>
      <p:sp>
        <p:nvSpPr>
          <p:cNvPr id="5" name="Rectangle 4">
            <a:extLst>
              <a:ext uri="{FF2B5EF4-FFF2-40B4-BE49-F238E27FC236}">
                <a16:creationId xmlns:a16="http://schemas.microsoft.com/office/drawing/2014/main" id="{32E1EF8E-A523-F619-3E9C-C034E5D0EBDF}"/>
              </a:ext>
            </a:extLst>
          </p:cNvPr>
          <p:cNvSpPr/>
          <p:nvPr/>
        </p:nvSpPr>
        <p:spPr>
          <a:xfrm>
            <a:off x="2993721" y="925286"/>
            <a:ext cx="288098" cy="59327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6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4.07407E-6 L -0.71341 2.22222E-6 " pathEditMode="relative" rAng="0" ptsTypes="AA">
                                      <p:cBhvr>
                                        <p:cTn id="6" dur="2000" fill="hold"/>
                                        <p:tgtEl>
                                          <p:spTgt spid="4"/>
                                        </p:tgtEl>
                                        <p:attrNameLst>
                                          <p:attrName>ppt_x</p:attrName>
                                          <p:attrName>ppt_y</p:attrName>
                                        </p:attrNameLst>
                                      </p:cBhvr>
                                      <p:rCtr x="-35573" y="-13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57656" y="977159"/>
          <a:ext cx="10515602" cy="4876800"/>
        </p:xfrm>
        <a:graphic>
          <a:graphicData uri="http://schemas.openxmlformats.org/drawingml/2006/table">
            <a:tbl>
              <a:tblPr firstRow="1" firstCol="1" bandRow="1"/>
              <a:tblGrid>
                <a:gridCol w="5257801">
                  <a:extLst>
                    <a:ext uri="{9D8B030D-6E8A-4147-A177-3AD203B41FA5}">
                      <a16:colId xmlns:a16="http://schemas.microsoft.com/office/drawing/2014/main" val="2502058081"/>
                    </a:ext>
                  </a:extLst>
                </a:gridCol>
                <a:gridCol w="5257801">
                  <a:extLst>
                    <a:ext uri="{9D8B030D-6E8A-4147-A177-3AD203B41FA5}">
                      <a16:colId xmlns:a16="http://schemas.microsoft.com/office/drawing/2014/main" val="2877851162"/>
                    </a:ext>
                  </a:extLst>
                </a:gridCol>
              </a:tblGrid>
              <a:tr h="0">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Standard Grade Computing Studies (General)</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Intermediate 1 Computing Studies</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136306"/>
                  </a:ext>
                </a:extLst>
              </a:tr>
              <a:tr h="0">
                <a:tc rowSpan="2">
                  <a:txBody>
                    <a:bodyPr/>
                    <a:lstStyle/>
                    <a:p>
                      <a:pPr>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Computer Applications (60 hours);</a:t>
                      </a:r>
                      <a:br>
                        <a:rPr lang="en-GB" sz="1600" dirty="0">
                          <a:solidFill>
                            <a:srgbClr val="000000"/>
                          </a:solidFill>
                          <a:effectLst/>
                          <a:latin typeface="+mn-lt"/>
                          <a:ea typeface="Times New Roman" panose="02020603050405020304" pitchFamily="18" charset="0"/>
                          <a:cs typeface="Times New Roman" panose="02020603050405020304" pitchFamily="18" charset="0"/>
                        </a:rPr>
                      </a:br>
                      <a:r>
                        <a:rPr lang="en-GB" sz="1600" dirty="0">
                          <a:solidFill>
                            <a:srgbClr val="000000"/>
                          </a:solidFill>
                          <a:effectLst/>
                          <a:latin typeface="+mn-lt"/>
                          <a:ea typeface="Times New Roman" panose="02020603050405020304" pitchFamily="18" charset="0"/>
                          <a:cs typeface="Times New Roman" panose="02020603050405020304" pitchFamily="18" charset="0"/>
                        </a:rPr>
                        <a:t>Computer Systems(20 hours);</a:t>
                      </a:r>
                      <a:br>
                        <a:rPr lang="en-GB" sz="1600" dirty="0">
                          <a:solidFill>
                            <a:srgbClr val="000000"/>
                          </a:solidFill>
                          <a:effectLst/>
                          <a:latin typeface="+mn-lt"/>
                          <a:ea typeface="Times New Roman" panose="02020603050405020304" pitchFamily="18" charset="0"/>
                          <a:cs typeface="Times New Roman" panose="02020603050405020304" pitchFamily="18" charset="0"/>
                        </a:rPr>
                      </a:br>
                      <a:r>
                        <a:rPr lang="en-GB" sz="1600" dirty="0">
                          <a:solidFill>
                            <a:srgbClr val="000000"/>
                          </a:solidFill>
                          <a:effectLst/>
                          <a:latin typeface="+mn-lt"/>
                          <a:ea typeface="Times New Roman" panose="02020603050405020304" pitchFamily="18" charset="0"/>
                          <a:cs typeface="Times New Roman" panose="02020603050405020304" pitchFamily="18" charset="0"/>
                        </a:rPr>
                        <a:t>Computer Programming(40 hours); </a:t>
                      </a:r>
                      <a:br>
                        <a:rPr lang="en-GB" sz="1600" dirty="0">
                          <a:solidFill>
                            <a:srgbClr val="000000"/>
                          </a:solidFill>
                          <a:effectLst/>
                          <a:latin typeface="+mn-lt"/>
                          <a:ea typeface="Times New Roman" panose="02020603050405020304" pitchFamily="18" charset="0"/>
                          <a:cs typeface="Times New Roman" panose="02020603050405020304" pitchFamily="18" charset="0"/>
                        </a:rPr>
                      </a:br>
                      <a:r>
                        <a:rPr lang="en-GB" sz="1600" dirty="0">
                          <a:solidFill>
                            <a:srgbClr val="000000"/>
                          </a:solidFill>
                          <a:effectLst/>
                          <a:latin typeface="+mn-lt"/>
                          <a:ea typeface="Times New Roman" panose="02020603050405020304" pitchFamily="18" charset="0"/>
                          <a:cs typeface="Times New Roman" panose="02020603050405020304" pitchFamily="18" charset="0"/>
                        </a:rPr>
                        <a:t>Project Work (30 hours);</a:t>
                      </a:r>
                      <a:endParaRPr lang="en-GB" sz="1600" dirty="0">
                        <a:effectLst/>
                        <a:latin typeface="+mn-lt"/>
                        <a:ea typeface="Times New Roman" panose="02020603050405020304" pitchFamily="18" charset="0"/>
                        <a:cs typeface="Times New Roman" panose="02020603050405020304" pitchFamily="18" charset="0"/>
                      </a:endParaRPr>
                    </a:p>
                    <a:p>
                      <a:pPr>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Flexibility (10 hours)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 Software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Systems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Development; Information Systems; The Internet] (40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595853"/>
                  </a:ext>
                </a:extLst>
              </a:tr>
              <a:tr h="0">
                <a:tc vMerge="1">
                  <a:txBody>
                    <a:bodyPr/>
                    <a:lstStyle/>
                    <a:p>
                      <a:endParaRPr lang="en-GB"/>
                    </a:p>
                  </a:txBody>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2004 Update</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197816"/>
                  </a:ext>
                </a:extLst>
              </a:tr>
              <a:tr h="0">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2006 Update</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Multimedia Applications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[Computers and the Internet; Information and the Internet] (40 hours)</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34028"/>
                  </a:ext>
                </a:extLst>
              </a:tr>
              <a:tr h="0">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Applications (60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Systems(20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Programming(40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Project Work (30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Flexibility (10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641084969"/>
                  </a:ext>
                </a:extLst>
              </a:tr>
              <a:tr h="219710">
                <a:tc gridSpan="2">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2014 National 4 Computing Science Course Specification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385879293"/>
                  </a:ext>
                </a:extLst>
              </a:tr>
              <a:tr h="0">
                <a:tc gridSpan="2">
                  <a:txBody>
                    <a:bodyPr/>
                    <a:lstStyle/>
                    <a:p>
                      <a:pPr>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Software Design and Development;</a:t>
                      </a:r>
                      <a:br>
                        <a:rPr lang="en-GB" sz="1600" dirty="0">
                          <a:solidFill>
                            <a:srgbClr val="000000"/>
                          </a:solidFill>
                          <a:effectLst/>
                          <a:latin typeface="+mn-lt"/>
                          <a:ea typeface="Times New Roman" panose="02020603050405020304" pitchFamily="18" charset="0"/>
                          <a:cs typeface="Times New Roman" panose="02020603050405020304" pitchFamily="18" charset="0"/>
                        </a:rPr>
                      </a:br>
                      <a:r>
                        <a:rPr lang="en-GB" sz="1600" dirty="0">
                          <a:solidFill>
                            <a:srgbClr val="000000"/>
                          </a:solidFill>
                          <a:effectLst/>
                          <a:latin typeface="+mn-lt"/>
                          <a:ea typeface="Times New Roman" panose="02020603050405020304" pitchFamily="18" charset="0"/>
                          <a:cs typeface="Times New Roman" panose="02020603050405020304" pitchFamily="18" charset="0"/>
                        </a:rPr>
                        <a:t>Information Systems Design and Development</a:t>
                      </a:r>
                      <a:endParaRPr lang="en-GB" sz="1600" dirty="0">
                        <a:effectLst/>
                        <a:latin typeface="+mn-lt"/>
                        <a:ea typeface="Times New Roman" panose="02020603050405020304" pitchFamily="18" charset="0"/>
                        <a:cs typeface="Times New Roman" panose="02020603050405020304" pitchFamily="18" charset="0"/>
                      </a:endParaRPr>
                    </a:p>
                    <a:p>
                      <a:pPr>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Added Value Unit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04439560"/>
                  </a:ext>
                </a:extLst>
              </a:tr>
            </a:tbl>
          </a:graphicData>
        </a:graphic>
      </p:graphicFrame>
      <p:sp>
        <p:nvSpPr>
          <p:cNvPr id="4" name="Title 1"/>
          <p:cNvSpPr>
            <a:spLocks noGrp="1"/>
          </p:cNvSpPr>
          <p:nvPr>
            <p:ph type="title"/>
          </p:nvPr>
        </p:nvSpPr>
        <p:spPr>
          <a:xfrm>
            <a:off x="791066" y="150829"/>
            <a:ext cx="10515600" cy="443060"/>
          </a:xfrm>
        </p:spPr>
        <p:txBody>
          <a:bodyPr>
            <a:normAutofit/>
          </a:bodyPr>
          <a:lstStyle/>
          <a:p>
            <a:r>
              <a:rPr lang="en-GB" sz="1800" b="1" err="1"/>
              <a:t>SCQF</a:t>
            </a:r>
            <a:r>
              <a:rPr lang="en-GB" sz="1800" b="1"/>
              <a:t> Level 4</a:t>
            </a:r>
          </a:p>
        </p:txBody>
      </p:sp>
    </p:spTree>
    <p:extLst>
      <p:ext uri="{BB962C8B-B14F-4D97-AF65-F5344CB8AC3E}">
        <p14:creationId xmlns:p14="http://schemas.microsoft.com/office/powerpoint/2010/main" val="300086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35479" y="561029"/>
          <a:ext cx="10515597" cy="5942137"/>
        </p:xfrm>
        <a:graphic>
          <a:graphicData uri="http://schemas.openxmlformats.org/drawingml/2006/table">
            <a:tbl>
              <a:tblPr firstRow="1" firstCol="1" bandRow="1"/>
              <a:tblGrid>
                <a:gridCol w="3515137">
                  <a:extLst>
                    <a:ext uri="{9D8B030D-6E8A-4147-A177-3AD203B41FA5}">
                      <a16:colId xmlns:a16="http://schemas.microsoft.com/office/drawing/2014/main" val="3859904063"/>
                    </a:ext>
                  </a:extLst>
                </a:gridCol>
                <a:gridCol w="3816626">
                  <a:extLst>
                    <a:ext uri="{9D8B030D-6E8A-4147-A177-3AD203B41FA5}">
                      <a16:colId xmlns:a16="http://schemas.microsoft.com/office/drawing/2014/main" val="266788218"/>
                    </a:ext>
                  </a:extLst>
                </a:gridCol>
                <a:gridCol w="3183834">
                  <a:extLst>
                    <a:ext uri="{9D8B030D-6E8A-4147-A177-3AD203B41FA5}">
                      <a16:colId xmlns:a16="http://schemas.microsoft.com/office/drawing/2014/main" val="739593676"/>
                    </a:ext>
                  </a:extLst>
                </a:gridCol>
              </a:tblGrid>
              <a:tr h="405986">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Standard Grade Computing Studies (Credit)</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Intermediate 2 Computing </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Intermediate 2 Information Systems</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624368"/>
                  </a:ext>
                </a:extLst>
              </a:tr>
              <a:tr h="101496">
                <a:tc gridSpan="3">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1999 Arrangements</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9249640"/>
                  </a:ext>
                </a:extLst>
              </a:tr>
              <a:tr h="1309177">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Applications (60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Systems(20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Programming(40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Project Work (30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Flexibility (10 hours)</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 - including applications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Software Development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Computing Project (40 hours);</a:t>
                      </a:r>
                      <a:br>
                        <a:rPr lang="en-GB" sz="1600">
                          <a:solidFill>
                            <a:srgbClr val="000000"/>
                          </a:solidFill>
                          <a:effectLst/>
                          <a:latin typeface="+mn-lt"/>
                          <a:ea typeface="Times New Roman" panose="02020603050405020304" pitchFamily="18" charset="0"/>
                          <a:cs typeface="Times New Roman" panose="02020603050405020304" pitchFamily="18" charset="0"/>
                        </a:rPr>
                      </a:b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Database Systems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Information Organisation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Optional Unit [Computer Application Software; Expert Systems; Hypermedia] (40 hours)</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641753"/>
                  </a:ext>
                </a:extLst>
              </a:tr>
              <a:tr h="101496">
                <a:tc gridSpan="3">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2006 update</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97288253"/>
                  </a:ext>
                </a:extLst>
              </a:tr>
              <a:tr h="1286786">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Applications (60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Systems(20 hours);</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Computer Programming(40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Project Work (30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Flexibility (10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Software Development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Optional Unit [Artificial Intelligence; Computer Networking; Multimedia Technology] (40 hours)</a:t>
                      </a: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Using Information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Database Systems (40 hours); </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Optional Unit [Expert Systems; Applied Multimedia; The Internet] 40 hours)</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98546"/>
                  </a:ext>
                </a:extLst>
              </a:tr>
              <a:tr h="101496">
                <a:tc>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2013 END</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2014 END</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41215859"/>
                  </a:ext>
                </a:extLst>
              </a:tr>
              <a:tr h="101496">
                <a:tc gridSpan="3">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2014 National 5 Computing Science Course Specification</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16853493"/>
                  </a:ext>
                </a:extLst>
              </a:tr>
              <a:tr h="202993">
                <a:tc gridSpan="3">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Design and Development;</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Information Systems Design and Development</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7517054"/>
                  </a:ext>
                </a:extLst>
              </a:tr>
              <a:tr h="101496">
                <a:tc gridSpan="3">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2017 Update</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7775580"/>
                  </a:ext>
                </a:extLst>
              </a:tr>
              <a:tr h="405986">
                <a:tc gridSpan="3">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Database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Web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a:t>
                      </a:r>
                      <a:endParaRPr lang="en-GB" sz="1600">
                        <a:effectLst/>
                        <a:latin typeface="+mn-lt"/>
                        <a:ea typeface="Times New Roman" panose="02020603050405020304" pitchFamily="18" charset="0"/>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4340234"/>
                  </a:ext>
                </a:extLst>
              </a:tr>
            </a:tbl>
          </a:graphicData>
        </a:graphic>
      </p:graphicFrame>
      <p:sp>
        <p:nvSpPr>
          <p:cNvPr id="4" name="Title 1"/>
          <p:cNvSpPr>
            <a:spLocks noGrp="1"/>
          </p:cNvSpPr>
          <p:nvPr>
            <p:ph type="title"/>
          </p:nvPr>
        </p:nvSpPr>
        <p:spPr>
          <a:xfrm>
            <a:off x="791066" y="150829"/>
            <a:ext cx="10515600" cy="443060"/>
          </a:xfrm>
        </p:spPr>
        <p:txBody>
          <a:bodyPr>
            <a:normAutofit/>
          </a:bodyPr>
          <a:lstStyle/>
          <a:p>
            <a:r>
              <a:rPr lang="en-GB" sz="1800" b="1" err="1"/>
              <a:t>SCQF</a:t>
            </a:r>
            <a:r>
              <a:rPr lang="en-GB" sz="1800" b="1"/>
              <a:t> Level 5</a:t>
            </a:r>
          </a:p>
        </p:txBody>
      </p:sp>
    </p:spTree>
    <p:extLst>
      <p:ext uri="{BB962C8B-B14F-4D97-AF65-F5344CB8AC3E}">
        <p14:creationId xmlns:p14="http://schemas.microsoft.com/office/powerpoint/2010/main" val="42787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77111" y="670274"/>
          <a:ext cx="10515600" cy="5608320"/>
        </p:xfrm>
        <a:graphic>
          <a:graphicData uri="http://schemas.openxmlformats.org/drawingml/2006/table">
            <a:tbl>
              <a:tblPr firstRow="1" firstCol="1" bandRow="1"/>
              <a:tblGrid>
                <a:gridCol w="5183073">
                  <a:extLst>
                    <a:ext uri="{9D8B030D-6E8A-4147-A177-3AD203B41FA5}">
                      <a16:colId xmlns:a16="http://schemas.microsoft.com/office/drawing/2014/main" val="1687190318"/>
                    </a:ext>
                  </a:extLst>
                </a:gridCol>
                <a:gridCol w="5332527">
                  <a:extLst>
                    <a:ext uri="{9D8B030D-6E8A-4147-A177-3AD203B41FA5}">
                      <a16:colId xmlns:a16="http://schemas.microsoft.com/office/drawing/2014/main" val="894803187"/>
                    </a:ext>
                  </a:extLst>
                </a:gridCol>
              </a:tblGrid>
              <a:tr h="181306">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Higher Computing </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Higher Information Systems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696788"/>
                  </a:ext>
                </a:extLst>
              </a:tr>
              <a:tr h="1269140">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Development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[Artificial Intelligence; Computer Programming; Computer Networking; Multimedia Technology] (40 hours)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Database Systems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Information Organisation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Application Software; Expert Systems; Hypermedia] (40 hours)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339736"/>
                  </a:ext>
                </a:extLst>
              </a:tr>
              <a:tr h="181306">
                <a:tc gridSpan="2">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2006 Update</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40131144"/>
                  </a:ext>
                </a:extLst>
              </a:tr>
              <a:tr h="1087834">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Development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[Artificial Intelligence; Computer Networking; Multimedia Technology] (40 hours)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Using Information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Relational Database Systems (40 hours);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Optional Unit </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[Expert Systems; Applied Multimedia; The Internet] 40 hours)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030200"/>
                  </a:ext>
                </a:extLst>
              </a:tr>
              <a:tr h="181306">
                <a:tc gridSpan="2">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2014 END</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04428020"/>
                  </a:ext>
                </a:extLst>
              </a:tr>
              <a:tr h="181306">
                <a:tc gridSpan="2">
                  <a:txBody>
                    <a:bodyPr/>
                    <a:lstStyle/>
                    <a:p>
                      <a:pPr>
                        <a:spcAft>
                          <a:spcPts val="0"/>
                        </a:spcAft>
                      </a:pPr>
                      <a:r>
                        <a:rPr lang="en-GB" sz="1600" b="1">
                          <a:solidFill>
                            <a:srgbClr val="000000"/>
                          </a:solidFill>
                          <a:effectLst/>
                          <a:latin typeface="+mn-lt"/>
                          <a:ea typeface="Times New Roman" panose="02020603050405020304" pitchFamily="18" charset="0"/>
                          <a:cs typeface="Times New Roman" panose="02020603050405020304" pitchFamily="18" charset="0"/>
                        </a:rPr>
                        <a:t>2014 Higher Computing Science Course Specification</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10685172"/>
                  </a:ext>
                </a:extLst>
              </a:tr>
              <a:tr h="362611">
                <a:tc gridSpan="2">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Design and Development;</a:t>
                      </a:r>
                      <a:br>
                        <a:rPr lang="en-GB" sz="1600">
                          <a:solidFill>
                            <a:srgbClr val="000000"/>
                          </a:solidFill>
                          <a:effectLst/>
                          <a:latin typeface="+mn-lt"/>
                          <a:ea typeface="Times New Roman" panose="02020603050405020304" pitchFamily="18" charset="0"/>
                          <a:cs typeface="Times New Roman" panose="02020603050405020304" pitchFamily="18" charset="0"/>
                        </a:rPr>
                      </a:br>
                      <a:r>
                        <a:rPr lang="en-GB" sz="1600">
                          <a:solidFill>
                            <a:srgbClr val="000000"/>
                          </a:solidFill>
                          <a:effectLst/>
                          <a:latin typeface="+mn-lt"/>
                          <a:ea typeface="Times New Roman" panose="02020603050405020304" pitchFamily="18" charset="0"/>
                          <a:cs typeface="Times New Roman" panose="02020603050405020304" pitchFamily="18" charset="0"/>
                        </a:rPr>
                        <a:t>Information Systems Design and Development</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39169239"/>
                  </a:ext>
                </a:extLst>
              </a:tr>
              <a:tr h="181306">
                <a:tc gridSpan="2">
                  <a:txBody>
                    <a:bodyPr/>
                    <a:lstStyle/>
                    <a:p>
                      <a:pPr>
                        <a:spcAft>
                          <a:spcPts val="0"/>
                        </a:spcAft>
                      </a:pPr>
                      <a:r>
                        <a:rPr lang="en-GB" sz="1600" i="1">
                          <a:solidFill>
                            <a:srgbClr val="000000"/>
                          </a:solidFill>
                          <a:effectLst/>
                          <a:latin typeface="+mn-lt"/>
                          <a:ea typeface="Times New Roman" panose="02020603050405020304" pitchFamily="18" charset="0"/>
                          <a:cs typeface="Times New Roman" panose="02020603050405020304" pitchFamily="18" charset="0"/>
                        </a:rPr>
                        <a:t>2018 Update</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18166230"/>
                  </a:ext>
                </a:extLst>
              </a:tr>
              <a:tr h="587281">
                <a:tc gridSpan="2">
                  <a:txBody>
                    <a:bodyPr/>
                    <a:lstStyle/>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Software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Database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Web Design and Development;</a:t>
                      </a:r>
                      <a:endParaRPr lang="en-GB" sz="1600">
                        <a:effectLst/>
                        <a:latin typeface="+mn-lt"/>
                        <a:ea typeface="Times New Roman" panose="02020603050405020304" pitchFamily="18" charset="0"/>
                        <a:cs typeface="Times New Roman" panose="02020603050405020304" pitchFamily="18" charset="0"/>
                      </a:endParaRPr>
                    </a:p>
                    <a:p>
                      <a:pPr>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Computer Systems</a:t>
                      </a:r>
                      <a:endParaRPr lang="en-GB" sz="1600">
                        <a:effectLst/>
                        <a:latin typeface="+mn-lt"/>
                        <a:ea typeface="Times New Roman" panose="02020603050405020304" pitchFamily="18"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839587951"/>
                  </a:ext>
                </a:extLst>
              </a:tr>
            </a:tbl>
          </a:graphicData>
        </a:graphic>
      </p:graphicFrame>
      <p:sp>
        <p:nvSpPr>
          <p:cNvPr id="4" name="Title 1"/>
          <p:cNvSpPr>
            <a:spLocks noGrp="1"/>
          </p:cNvSpPr>
          <p:nvPr>
            <p:ph type="title"/>
          </p:nvPr>
        </p:nvSpPr>
        <p:spPr>
          <a:xfrm>
            <a:off x="791066" y="150829"/>
            <a:ext cx="10515600" cy="443060"/>
          </a:xfrm>
        </p:spPr>
        <p:txBody>
          <a:bodyPr>
            <a:normAutofit/>
          </a:bodyPr>
          <a:lstStyle/>
          <a:p>
            <a:r>
              <a:rPr lang="en-GB" sz="1800" b="1" err="1"/>
              <a:t>SCQF</a:t>
            </a:r>
            <a:r>
              <a:rPr lang="en-GB" sz="1800" b="1"/>
              <a:t> Level 6</a:t>
            </a:r>
          </a:p>
        </p:txBody>
      </p:sp>
    </p:spTree>
    <p:extLst>
      <p:ext uri="{BB962C8B-B14F-4D97-AF65-F5344CB8AC3E}">
        <p14:creationId xmlns:p14="http://schemas.microsoft.com/office/powerpoint/2010/main" val="311608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descr="A blue rectangular box with white text&#10;&#10;Description automatically generated">
            <a:extLst>
              <a:ext uri="{FF2B5EF4-FFF2-40B4-BE49-F238E27FC236}">
                <a16:creationId xmlns:a16="http://schemas.microsoft.com/office/drawing/2014/main" id="{F62FE88E-D01B-4EA5-81CF-8E01C7F4DA4D}"/>
              </a:ext>
            </a:extLst>
          </p:cNvPr>
          <p:cNvPicPr>
            <a:picLocks noChangeAspect="1"/>
          </p:cNvPicPr>
          <p:nvPr/>
        </p:nvPicPr>
        <p:blipFill>
          <a:blip r:embed="rId2"/>
          <a:stretch>
            <a:fillRect/>
          </a:stretch>
        </p:blipFill>
        <p:spPr>
          <a:xfrm>
            <a:off x="4164388" y="946467"/>
            <a:ext cx="3174624" cy="5154150"/>
          </a:xfrm>
          <a:prstGeom prst="rect">
            <a:avLst/>
          </a:prstGeom>
        </p:spPr>
      </p:pic>
      <p:pic>
        <p:nvPicPr>
          <p:cNvPr id="3" name="table" descr="A green and white text on a green background&#10;&#10;Description automatically generated">
            <a:extLst>
              <a:ext uri="{FF2B5EF4-FFF2-40B4-BE49-F238E27FC236}">
                <a16:creationId xmlns:a16="http://schemas.microsoft.com/office/drawing/2014/main" id="{1C07AC13-A85E-211E-1B4F-B813DE2F51A5}"/>
              </a:ext>
            </a:extLst>
          </p:cNvPr>
          <p:cNvPicPr>
            <a:picLocks noChangeAspect="1"/>
          </p:cNvPicPr>
          <p:nvPr/>
        </p:nvPicPr>
        <p:blipFill>
          <a:blip r:embed="rId3"/>
          <a:stretch>
            <a:fillRect/>
          </a:stretch>
        </p:blipFill>
        <p:spPr>
          <a:xfrm>
            <a:off x="7641223" y="946466"/>
            <a:ext cx="3411270" cy="4032879"/>
          </a:xfrm>
          <a:prstGeom prst="rect">
            <a:avLst/>
          </a:prstGeom>
        </p:spPr>
      </p:pic>
      <p:pic>
        <p:nvPicPr>
          <p:cNvPr id="4" name="table" descr="A yellow and white rectangular box with black text&#10;&#10;Description automatically generated">
            <a:extLst>
              <a:ext uri="{FF2B5EF4-FFF2-40B4-BE49-F238E27FC236}">
                <a16:creationId xmlns:a16="http://schemas.microsoft.com/office/drawing/2014/main" id="{3953F4C4-35F3-DE30-F6E8-F21EE6DE7D95}"/>
              </a:ext>
            </a:extLst>
          </p:cNvPr>
          <p:cNvPicPr>
            <a:picLocks noChangeAspect="1"/>
          </p:cNvPicPr>
          <p:nvPr/>
        </p:nvPicPr>
        <p:blipFill>
          <a:blip r:embed="rId4"/>
          <a:stretch>
            <a:fillRect/>
          </a:stretch>
        </p:blipFill>
        <p:spPr>
          <a:xfrm>
            <a:off x="1034143" y="946467"/>
            <a:ext cx="2872059" cy="5145580"/>
          </a:xfrm>
          <a:prstGeom prst="rect">
            <a:avLst/>
          </a:prstGeom>
        </p:spPr>
      </p:pic>
    </p:spTree>
    <p:extLst>
      <p:ext uri="{BB962C8B-B14F-4D97-AF65-F5344CB8AC3E}">
        <p14:creationId xmlns:p14="http://schemas.microsoft.com/office/powerpoint/2010/main" val="182031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2CB7125-B80C-44AA-CEE6-057E0A2D3DCA}"/>
              </a:ext>
            </a:extLst>
          </p:cNvPr>
          <p:cNvGraphicFramePr>
            <a:graphicFrameLocks/>
          </p:cNvGraphicFramePr>
          <p:nvPr/>
        </p:nvGraphicFramePr>
        <p:xfrm>
          <a:off x="1146203" y="0"/>
          <a:ext cx="9899593"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21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45DF1470-E687-4F94-FB1E-23871D898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685" y="0"/>
            <a:ext cx="9696630" cy="6858000"/>
          </a:xfrm>
          <a:prstGeom prst="rect">
            <a:avLst/>
          </a:prstGeom>
        </p:spPr>
      </p:pic>
    </p:spTree>
    <p:extLst>
      <p:ext uri="{BB962C8B-B14F-4D97-AF65-F5344CB8AC3E}">
        <p14:creationId xmlns:p14="http://schemas.microsoft.com/office/powerpoint/2010/main" val="250320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E3162-CBA0-99AC-1C57-998E6B0BE8C4}"/>
              </a:ext>
            </a:extLst>
          </p:cNvPr>
          <p:cNvPicPr>
            <a:picLocks noChangeAspect="1"/>
          </p:cNvPicPr>
          <p:nvPr/>
        </p:nvPicPr>
        <p:blipFill>
          <a:blip r:embed="rId2"/>
          <a:stretch>
            <a:fillRect/>
          </a:stretch>
        </p:blipFill>
        <p:spPr>
          <a:xfrm>
            <a:off x="0" y="1085311"/>
            <a:ext cx="12192000" cy="2343689"/>
          </a:xfrm>
          <a:prstGeom prst="rect">
            <a:avLst/>
          </a:prstGeom>
        </p:spPr>
      </p:pic>
      <p:pic>
        <p:nvPicPr>
          <p:cNvPr id="5" name="Picture 4">
            <a:extLst>
              <a:ext uri="{FF2B5EF4-FFF2-40B4-BE49-F238E27FC236}">
                <a16:creationId xmlns:a16="http://schemas.microsoft.com/office/drawing/2014/main" id="{532A0DA1-19E0-4888-DC67-8E90966F3557}"/>
              </a:ext>
            </a:extLst>
          </p:cNvPr>
          <p:cNvPicPr>
            <a:picLocks noChangeAspect="1"/>
          </p:cNvPicPr>
          <p:nvPr/>
        </p:nvPicPr>
        <p:blipFill>
          <a:blip r:embed="rId3"/>
          <a:stretch>
            <a:fillRect/>
          </a:stretch>
        </p:blipFill>
        <p:spPr>
          <a:xfrm>
            <a:off x="0" y="3429000"/>
            <a:ext cx="12192000" cy="2489634"/>
          </a:xfrm>
          <a:prstGeom prst="rect">
            <a:avLst/>
          </a:prstGeom>
        </p:spPr>
      </p:pic>
      <p:sp>
        <p:nvSpPr>
          <p:cNvPr id="6" name="Title 1">
            <a:extLst>
              <a:ext uri="{FF2B5EF4-FFF2-40B4-BE49-F238E27FC236}">
                <a16:creationId xmlns:a16="http://schemas.microsoft.com/office/drawing/2014/main" id="{19C960B0-DF73-572C-A530-159B5C3681F2}"/>
              </a:ext>
            </a:extLst>
          </p:cNvPr>
          <p:cNvSpPr txBox="1">
            <a:spLocks/>
          </p:cNvSpPr>
          <p:nvPr/>
        </p:nvSpPr>
        <p:spPr>
          <a:xfrm>
            <a:off x="0" y="180295"/>
            <a:ext cx="11843657"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95000"/>
                    <a:lumOff val="5000"/>
                  </a:schemeClr>
                </a:solidFill>
              </a:rPr>
              <a:t>Nat 5 CS by Year Group (LA)</a:t>
            </a:r>
          </a:p>
        </p:txBody>
      </p:sp>
    </p:spTree>
    <p:extLst>
      <p:ext uri="{BB962C8B-B14F-4D97-AF65-F5344CB8AC3E}">
        <p14:creationId xmlns:p14="http://schemas.microsoft.com/office/powerpoint/2010/main" val="189331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s hands holding a crystal ball&#10;&#10;Description automatically generated">
            <a:extLst>
              <a:ext uri="{FF2B5EF4-FFF2-40B4-BE49-F238E27FC236}">
                <a16:creationId xmlns:a16="http://schemas.microsoft.com/office/drawing/2014/main" id="{D0DA398C-399B-6B20-AD5F-75C531FA01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434" b="7309"/>
          <a:stretch/>
        </p:blipFill>
        <p:spPr>
          <a:xfrm>
            <a:off x="20" y="1282"/>
            <a:ext cx="12191980" cy="6856718"/>
          </a:xfrm>
          <a:prstGeom prst="rect">
            <a:avLst/>
          </a:prstGeom>
        </p:spPr>
      </p:pic>
    </p:spTree>
    <p:extLst>
      <p:ext uri="{BB962C8B-B14F-4D97-AF65-F5344CB8AC3E}">
        <p14:creationId xmlns:p14="http://schemas.microsoft.com/office/powerpoint/2010/main" val="938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lue and white color&#10;&#10;Description automatically generated with medium confidence">
            <a:extLst>
              <a:ext uri="{FF2B5EF4-FFF2-40B4-BE49-F238E27FC236}">
                <a16:creationId xmlns:a16="http://schemas.microsoft.com/office/drawing/2014/main" id="{8017D359-EFF4-84D3-CF26-1AB49901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029" y="188585"/>
            <a:ext cx="7717971" cy="6669415"/>
          </a:xfrm>
          <a:prstGeom prst="rect">
            <a:avLst/>
          </a:prstGeom>
        </p:spPr>
      </p:pic>
      <p:pic>
        <p:nvPicPr>
          <p:cNvPr id="4098" name="Picture 2" descr="McKinsey technology trends outlook 2024 | McKinsey">
            <a:extLst>
              <a:ext uri="{FF2B5EF4-FFF2-40B4-BE49-F238E27FC236}">
                <a16:creationId xmlns:a16="http://schemas.microsoft.com/office/drawing/2014/main" id="{13A4D547-150E-074C-FDF4-9BD3AA561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143"/>
            <a:ext cx="4432718" cy="573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3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graph with white text&#10;&#10;Description automatically generated">
            <a:extLst>
              <a:ext uri="{FF2B5EF4-FFF2-40B4-BE49-F238E27FC236}">
                <a16:creationId xmlns:a16="http://schemas.microsoft.com/office/drawing/2014/main" id="{390ADCA5-5687-FBEB-D844-6DAC72578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6" y="1021215"/>
            <a:ext cx="7564820" cy="4815570"/>
          </a:xfrm>
          <a:prstGeom prst="rect">
            <a:avLst/>
          </a:prstGeom>
        </p:spPr>
      </p:pic>
      <p:pic>
        <p:nvPicPr>
          <p:cNvPr id="4" name="Picture 2" descr="McKinsey technology trends outlook 2024 | McKinsey">
            <a:extLst>
              <a:ext uri="{FF2B5EF4-FFF2-40B4-BE49-F238E27FC236}">
                <a16:creationId xmlns:a16="http://schemas.microsoft.com/office/drawing/2014/main" id="{1ECA44FD-87A9-2026-787B-DC7EED530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143"/>
            <a:ext cx="4432718" cy="573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2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39F9-5219-0945-02F2-7955AC5C257C}"/>
              </a:ext>
            </a:extLst>
          </p:cNvPr>
          <p:cNvSpPr>
            <a:spLocks noGrp="1"/>
          </p:cNvSpPr>
          <p:nvPr>
            <p:ph type="ctrTitle"/>
          </p:nvPr>
        </p:nvSpPr>
        <p:spPr>
          <a:xfrm>
            <a:off x="440871" y="2235200"/>
            <a:ext cx="11310257" cy="2387600"/>
          </a:xfrm>
        </p:spPr>
        <p:txBody>
          <a:bodyPr>
            <a:normAutofit fontScale="90000"/>
          </a:bodyPr>
          <a:lstStyle/>
          <a:p>
            <a:r>
              <a:rPr lang="en-GB" sz="7300" dirty="0">
                <a:solidFill>
                  <a:schemeClr val="bg1"/>
                </a:solidFill>
              </a:rPr>
              <a:t>Piaget</a:t>
            </a:r>
            <a:br>
              <a:rPr lang="en-GB" dirty="0">
                <a:solidFill>
                  <a:schemeClr val="bg1"/>
                </a:solidFill>
              </a:rPr>
            </a:br>
            <a:br>
              <a:rPr lang="en-GB" dirty="0">
                <a:solidFill>
                  <a:schemeClr val="bg1"/>
                </a:solidFill>
              </a:rPr>
            </a:br>
            <a:r>
              <a:rPr lang="en-GB" dirty="0">
                <a:solidFill>
                  <a:schemeClr val="bg1"/>
                </a:solidFill>
              </a:rPr>
              <a:t>4 Stages of Cognitive Development</a:t>
            </a:r>
          </a:p>
        </p:txBody>
      </p:sp>
    </p:spTree>
    <p:extLst>
      <p:ext uri="{BB962C8B-B14F-4D97-AF65-F5344CB8AC3E}">
        <p14:creationId xmlns:p14="http://schemas.microsoft.com/office/powerpoint/2010/main" val="138717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71397" y="446314"/>
            <a:ext cx="11448789" cy="5976258"/>
          </a:xfrm>
        </p:spPr>
        <p:txBody>
          <a:bodyPr>
            <a:noAutofit/>
          </a:bodyPr>
          <a:lstStyle/>
          <a:p>
            <a:pPr algn="l"/>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Sensorimotor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Birth to 2 years</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2 to 7</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Concrete 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7 to 11</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Formal 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12 and up</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4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en-GB" sz="4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4400" dirty="0">
              <a:solidFill>
                <a:schemeClr val="bg1"/>
              </a:solidFill>
            </a:endParaRPr>
          </a:p>
        </p:txBody>
      </p:sp>
    </p:spTree>
    <p:extLst>
      <p:ext uri="{BB962C8B-B14F-4D97-AF65-F5344CB8AC3E}">
        <p14:creationId xmlns:p14="http://schemas.microsoft.com/office/powerpoint/2010/main" val="299790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71397" y="729342"/>
            <a:ext cx="11448789" cy="5399315"/>
          </a:xfrm>
        </p:spPr>
        <p:txBody>
          <a:bodyPr>
            <a:noAutofit/>
          </a:bodyPr>
          <a:lstStyle/>
          <a:p>
            <a:pPr algn="l"/>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Sensorimotor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Birth to 2 years</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Major characteristics and developmental changes during this stage:</a:t>
            </a: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Know the world through movements and sensations</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Learn about the world through basic actions such as sucking, grasping, looking, and listening</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Learn that things continue to exist even when they cannot be seen (object permanence)</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Realise that they are separate beings from the people and objects around them</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Realise that their actions can cause things to happen in the world around them</a:t>
            </a:r>
            <a:endParaRPr lang="en-GB" sz="4400" dirty="0">
              <a:solidFill>
                <a:schemeClr val="bg1"/>
              </a:solidFill>
            </a:endParaRPr>
          </a:p>
        </p:txBody>
      </p:sp>
    </p:spTree>
    <p:extLst>
      <p:ext uri="{BB962C8B-B14F-4D97-AF65-F5344CB8AC3E}">
        <p14:creationId xmlns:p14="http://schemas.microsoft.com/office/powerpoint/2010/main" val="148375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71397" y="903514"/>
            <a:ext cx="11448789" cy="5050972"/>
          </a:xfrm>
        </p:spPr>
        <p:txBody>
          <a:bodyPr>
            <a:noAutofit/>
          </a:bodyPr>
          <a:lstStyle/>
          <a:p>
            <a:pPr algn="l"/>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2 to 7</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Major characteristics and developmental changes during this stage:</a:t>
            </a: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 to think symbolically and learn to use words and pictures to represent objects</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Tend to be egocentric and struggle to see things from the perspective of others</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Getting better with language and thinking, but still tend to think in very concrete terms</a:t>
            </a:r>
            <a:br>
              <a:rPr lang="en-GB" sz="4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4400" dirty="0">
              <a:solidFill>
                <a:schemeClr val="bg1"/>
              </a:solidFill>
            </a:endParaRPr>
          </a:p>
        </p:txBody>
      </p:sp>
    </p:spTree>
    <p:extLst>
      <p:ext uri="{BB962C8B-B14F-4D97-AF65-F5344CB8AC3E}">
        <p14:creationId xmlns:p14="http://schemas.microsoft.com/office/powerpoint/2010/main" val="58926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93168" y="1175657"/>
            <a:ext cx="11448789" cy="4506686"/>
          </a:xfrm>
        </p:spPr>
        <p:txBody>
          <a:bodyPr>
            <a:noAutofit/>
          </a:bodyPr>
          <a:lstStyle/>
          <a:p>
            <a:pPr algn="l"/>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Concrete 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7 to 11</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Major characteristics and developmental changes during this stage:</a:t>
            </a: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 to think logically about concrete events</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 to understand the concept of conservation; that the amount of liquid in a short, wide cup is equal to that in a tall, skinny glass, for example</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Thinking becomes more logical and organized, but still very concrete</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 using inductive logic, or reasoning from specific information to a general principle</a:t>
            </a:r>
            <a:endParaRPr lang="en-GB" sz="3200" dirty="0">
              <a:solidFill>
                <a:schemeClr val="bg1"/>
              </a:solidFill>
            </a:endParaRPr>
          </a:p>
        </p:txBody>
      </p:sp>
    </p:spTree>
    <p:extLst>
      <p:ext uri="{BB962C8B-B14F-4D97-AF65-F5344CB8AC3E}">
        <p14:creationId xmlns:p14="http://schemas.microsoft.com/office/powerpoint/2010/main" val="52706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71397" y="1219199"/>
            <a:ext cx="11448789" cy="4419601"/>
          </a:xfrm>
        </p:spPr>
        <p:txBody>
          <a:bodyPr>
            <a:noAutofit/>
          </a:bodyPr>
          <a:lstStyle/>
          <a:p>
            <a:pPr algn="l"/>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Formal operational stage</a:t>
            </a:r>
            <a: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Ages 12 and up</a:t>
            </a:r>
            <a:br>
              <a:rPr lang="en-GB"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Major characteristics and developmental changes during this time:</a:t>
            </a: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Begins to think abstractly and reason about hypothetical problems</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Begins to think more about moral, philosophical, ethical, social, and political issues that require theoretical and abstract reasoning</a:t>
            </a:r>
            <a:b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Begins to use deductive logic, or reasoning from a general principle to specific information</a:t>
            </a:r>
            <a:br>
              <a:rPr lang="en-GB"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n-GB" sz="4400" dirty="0">
              <a:solidFill>
                <a:schemeClr val="bg1"/>
              </a:solidFill>
            </a:endParaRPr>
          </a:p>
        </p:txBody>
      </p:sp>
    </p:spTree>
    <p:extLst>
      <p:ext uri="{BB962C8B-B14F-4D97-AF65-F5344CB8AC3E}">
        <p14:creationId xmlns:p14="http://schemas.microsoft.com/office/powerpoint/2010/main" val="136702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descr="A black background with white text&#10;&#10;Description automatically generated">
            <a:extLst>
              <a:ext uri="{FF2B5EF4-FFF2-40B4-BE49-F238E27FC236}">
                <a16:creationId xmlns:a16="http://schemas.microsoft.com/office/drawing/2014/main" id="{2A25A2DF-81CB-3AC8-A7FE-18B0780E8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685" y="0"/>
            <a:ext cx="9696630" cy="6858000"/>
          </a:xfrm>
          <a:prstGeom prst="rect">
            <a:avLst/>
          </a:prstGeom>
        </p:spPr>
      </p:pic>
    </p:spTree>
    <p:extLst>
      <p:ext uri="{BB962C8B-B14F-4D97-AF65-F5344CB8AC3E}">
        <p14:creationId xmlns:p14="http://schemas.microsoft.com/office/powerpoint/2010/main" val="149614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lipart - tree branches and root 01r">
            <a:extLst>
              <a:ext uri="{FF2B5EF4-FFF2-40B4-BE49-F238E27FC236}">
                <a16:creationId xmlns:a16="http://schemas.microsoft.com/office/drawing/2014/main" id="{7C99F07E-C541-5E7B-FD39-72E0E1977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786"/>
            <a:ext cx="716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6A7291-824B-64A1-8035-EB1EC2C6EE13}"/>
              </a:ext>
            </a:extLst>
          </p:cNvPr>
          <p:cNvSpPr/>
          <p:nvPr/>
        </p:nvSpPr>
        <p:spPr>
          <a:xfrm>
            <a:off x="6558122" y="2154151"/>
            <a:ext cx="3945456" cy="477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Senior Phase Courses</a:t>
            </a:r>
          </a:p>
        </p:txBody>
      </p:sp>
      <p:sp>
        <p:nvSpPr>
          <p:cNvPr id="3" name="Rectangle 2">
            <a:extLst>
              <a:ext uri="{FF2B5EF4-FFF2-40B4-BE49-F238E27FC236}">
                <a16:creationId xmlns:a16="http://schemas.microsoft.com/office/drawing/2014/main" id="{72BE6E6D-E9D1-F076-BA9A-137F24BCC9F2}"/>
              </a:ext>
            </a:extLst>
          </p:cNvPr>
          <p:cNvSpPr/>
          <p:nvPr/>
        </p:nvSpPr>
        <p:spPr>
          <a:xfrm>
            <a:off x="5980878" y="5027189"/>
            <a:ext cx="5690247" cy="6596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Pre school / out of school</a:t>
            </a:r>
          </a:p>
        </p:txBody>
      </p:sp>
      <p:sp>
        <p:nvSpPr>
          <p:cNvPr id="4" name="Rectangle 3">
            <a:extLst>
              <a:ext uri="{FF2B5EF4-FFF2-40B4-BE49-F238E27FC236}">
                <a16:creationId xmlns:a16="http://schemas.microsoft.com/office/drawing/2014/main" id="{4CDC8211-2556-13EB-8ADD-D6D737288626}"/>
              </a:ext>
            </a:extLst>
          </p:cNvPr>
          <p:cNvSpPr/>
          <p:nvPr/>
        </p:nvSpPr>
        <p:spPr>
          <a:xfrm>
            <a:off x="6637872" y="259191"/>
            <a:ext cx="3945456" cy="477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Future industries</a:t>
            </a:r>
          </a:p>
        </p:txBody>
      </p:sp>
      <p:sp>
        <p:nvSpPr>
          <p:cNvPr id="7" name="Rectangle 6">
            <a:extLst>
              <a:ext uri="{FF2B5EF4-FFF2-40B4-BE49-F238E27FC236}">
                <a16:creationId xmlns:a16="http://schemas.microsoft.com/office/drawing/2014/main" id="{EB8A4818-6300-F20A-2C83-349B421A23C3}"/>
              </a:ext>
            </a:extLst>
          </p:cNvPr>
          <p:cNvSpPr/>
          <p:nvPr/>
        </p:nvSpPr>
        <p:spPr>
          <a:xfrm>
            <a:off x="6558122" y="1336107"/>
            <a:ext cx="3945456" cy="477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FE / HE </a:t>
            </a:r>
          </a:p>
        </p:txBody>
      </p:sp>
      <p:sp>
        <p:nvSpPr>
          <p:cNvPr id="8" name="Arrow: Right 7">
            <a:extLst>
              <a:ext uri="{FF2B5EF4-FFF2-40B4-BE49-F238E27FC236}">
                <a16:creationId xmlns:a16="http://schemas.microsoft.com/office/drawing/2014/main" id="{4AA321E1-7464-65D2-F51A-8A602E751FDA}"/>
              </a:ext>
            </a:extLst>
          </p:cNvPr>
          <p:cNvSpPr/>
          <p:nvPr/>
        </p:nvSpPr>
        <p:spPr>
          <a:xfrm>
            <a:off x="-202505" y="2855934"/>
            <a:ext cx="8820411" cy="18288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What does this look like? </a:t>
            </a:r>
          </a:p>
          <a:p>
            <a:pPr algn="ctr"/>
            <a:r>
              <a:rPr lang="en-GB" sz="2400" dirty="0"/>
              <a:t>What attributes need to be developed in learners? </a:t>
            </a:r>
          </a:p>
        </p:txBody>
      </p:sp>
    </p:spTree>
    <p:extLst>
      <p:ext uri="{BB962C8B-B14F-4D97-AF65-F5344CB8AC3E}">
        <p14:creationId xmlns:p14="http://schemas.microsoft.com/office/powerpoint/2010/main" val="17697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39F9-5219-0945-02F2-7955AC5C257C}"/>
              </a:ext>
            </a:extLst>
          </p:cNvPr>
          <p:cNvSpPr>
            <a:spLocks noGrp="1"/>
          </p:cNvSpPr>
          <p:nvPr>
            <p:ph type="ctrTitle"/>
          </p:nvPr>
        </p:nvSpPr>
        <p:spPr/>
        <p:txBody>
          <a:bodyPr/>
          <a:lstStyle/>
          <a:p>
            <a:r>
              <a:rPr lang="en-GB" dirty="0">
                <a:solidFill>
                  <a:schemeClr val="bg1"/>
                </a:solidFill>
              </a:rPr>
              <a:t>What Is Computing Science?</a:t>
            </a:r>
          </a:p>
        </p:txBody>
      </p:sp>
      <p:sp>
        <p:nvSpPr>
          <p:cNvPr id="3" name="Subtitle 2">
            <a:extLst>
              <a:ext uri="{FF2B5EF4-FFF2-40B4-BE49-F238E27FC236}">
                <a16:creationId xmlns:a16="http://schemas.microsoft.com/office/drawing/2014/main" id="{0286A760-72CE-B4CA-56E1-0944518301E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8559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338203" y="834264"/>
            <a:ext cx="11853797" cy="5441275"/>
          </a:xfrm>
        </p:spPr>
        <p:txBody>
          <a:bodyPr>
            <a:noAutofit/>
          </a:bodyPr>
          <a:lstStyle/>
          <a:p>
            <a:pPr algn="l"/>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Computer science is considered as part of a family of five separate yet interrelated disciplines: computer engineering, computer science, information systems, information technology, and software engineering. This family has come to be known collectively as the discipline of computing. </a:t>
            </a: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These five disciplines are interrelated in the sense that computing is their object of study, but they are separate since each has its own research perspective and curricular focus.</a:t>
            </a: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bg1"/>
              </a:solidFill>
            </a:endParaRPr>
          </a:p>
        </p:txBody>
      </p:sp>
    </p:spTree>
    <p:extLst>
      <p:ext uri="{BB962C8B-B14F-4D97-AF65-F5344CB8AC3E}">
        <p14:creationId xmlns:p14="http://schemas.microsoft.com/office/powerpoint/2010/main" val="93031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338203" y="3840511"/>
            <a:ext cx="11098060" cy="2387600"/>
          </a:xfrm>
        </p:spPr>
        <p:txBody>
          <a:bodyPr>
            <a:noAutofit/>
          </a:bodyPr>
          <a:lstStyle/>
          <a:p>
            <a:pPr algn="l"/>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Computer science is the study of computers and how they work, including software, hardware, and algorithms. </a:t>
            </a: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 computer science, an algorithm tells the computer what to do and how to do it.</a:t>
            </a: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GB" sz="3600" dirty="0">
                <a:solidFill>
                  <a:schemeClr val="bg1"/>
                </a:solidFill>
                <a:effectLst/>
                <a:latin typeface="Calibri" panose="020F0502020204030204" pitchFamily="34" charset="0"/>
                <a:ea typeface="Times New Roman" panose="02020603050405020304" pitchFamily="18" charset="0"/>
              </a:rPr>
              <a:t>Computer science is an umbrella term that covers everything from artificial intelligence and data science to robotics, game development, cybersecurity, and more</a:t>
            </a: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bg1"/>
              </a:solidFill>
            </a:endParaRPr>
          </a:p>
        </p:txBody>
      </p:sp>
    </p:spTree>
    <p:extLst>
      <p:ext uri="{BB962C8B-B14F-4D97-AF65-F5344CB8AC3E}">
        <p14:creationId xmlns:p14="http://schemas.microsoft.com/office/powerpoint/2010/main" val="278770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371605" y="3256767"/>
            <a:ext cx="11448789" cy="2319990"/>
          </a:xfrm>
        </p:spPr>
        <p:txBody>
          <a:bodyPr>
            <a:noAutofit/>
          </a:bodyPr>
          <a:lstStyle/>
          <a:p>
            <a:pPr algn="l"/>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Computing science is wide-ranging: from programming and engineering large software systems, to the design and evaluation of human-computer interfaces, algorithms, computer and network systems, artificial intelligence, information retrieval and big data systems.</a:t>
            </a: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bg1"/>
              </a:solidFill>
            </a:endParaRPr>
          </a:p>
        </p:txBody>
      </p:sp>
    </p:spTree>
    <p:extLst>
      <p:ext uri="{BB962C8B-B14F-4D97-AF65-F5344CB8AC3E}">
        <p14:creationId xmlns:p14="http://schemas.microsoft.com/office/powerpoint/2010/main" val="97115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E39-6862-FFB2-7B3B-2B127D78BAC5}"/>
              </a:ext>
            </a:extLst>
          </p:cNvPr>
          <p:cNvSpPr>
            <a:spLocks noGrp="1"/>
          </p:cNvSpPr>
          <p:nvPr>
            <p:ph type="ctrTitle"/>
          </p:nvPr>
        </p:nvSpPr>
        <p:spPr>
          <a:xfrm>
            <a:off x="271397" y="4538010"/>
            <a:ext cx="11448789" cy="2319990"/>
          </a:xfrm>
        </p:spPr>
        <p:txBody>
          <a:bodyPr>
            <a:noAutofit/>
          </a:bodyPr>
          <a:lstStyle/>
          <a:p>
            <a:pPr algn="l"/>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Computing Science encourages people to become successful, responsible and creative in using technologies, and to develop a range of qualities including flexibility, perseverance, confidence, and enterprise. </a:t>
            </a: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People should learn </a:t>
            </a:r>
            <a: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of concepts which underpin the study of computing science and explores the role and impact of contemporary computing technologies. </a:t>
            </a:r>
            <a:br>
              <a:rPr lang="en-GB"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en-GB"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bg1"/>
              </a:solidFill>
            </a:endParaRPr>
          </a:p>
        </p:txBody>
      </p:sp>
    </p:spTree>
    <p:extLst>
      <p:ext uri="{BB962C8B-B14F-4D97-AF65-F5344CB8AC3E}">
        <p14:creationId xmlns:p14="http://schemas.microsoft.com/office/powerpoint/2010/main" val="23067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39F9-5219-0945-02F2-7955AC5C257C}"/>
              </a:ext>
            </a:extLst>
          </p:cNvPr>
          <p:cNvSpPr>
            <a:spLocks noGrp="1"/>
          </p:cNvSpPr>
          <p:nvPr>
            <p:ph type="ctrTitle"/>
          </p:nvPr>
        </p:nvSpPr>
        <p:spPr/>
        <p:txBody>
          <a:bodyPr/>
          <a:lstStyle/>
          <a:p>
            <a:r>
              <a:rPr lang="en-GB" dirty="0">
                <a:solidFill>
                  <a:schemeClr val="bg1"/>
                </a:solidFill>
              </a:rPr>
              <a:t>What does Computing Science mean to you?</a:t>
            </a:r>
          </a:p>
        </p:txBody>
      </p:sp>
    </p:spTree>
    <p:extLst>
      <p:ext uri="{BB962C8B-B14F-4D97-AF65-F5344CB8AC3E}">
        <p14:creationId xmlns:p14="http://schemas.microsoft.com/office/powerpoint/2010/main" val="289479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2455</TotalTime>
  <Words>1292</Words>
  <Application>Microsoft Office PowerPoint</Application>
  <PresentationFormat>Widescreen</PresentationFormat>
  <Paragraphs>101</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Aptos</vt:lpstr>
      <vt:lpstr>Aptos Display</vt:lpstr>
      <vt:lpstr>Arial</vt:lpstr>
      <vt:lpstr>Calibri</vt:lpstr>
      <vt:lpstr>Calibri Light</vt:lpstr>
      <vt:lpstr>Office Theme</vt:lpstr>
      <vt:lpstr>Office Theme</vt:lpstr>
      <vt:lpstr>Computing Science in Scotland</vt:lpstr>
      <vt:lpstr>PowerPoint Presentation</vt:lpstr>
      <vt:lpstr>PowerPoint Presentation</vt:lpstr>
      <vt:lpstr>What Is Computing Science?</vt:lpstr>
      <vt:lpstr>Computer science is considered as part of a family of five separate yet interrelated disciplines: computer engineering, computer science, information systems, information technology, and software engineering. This family has come to be known collectively as the discipline of computing.   These five disciplines are interrelated in the sense that computing is their object of study, but they are separate since each has its own research perspective and curricular focus. </vt:lpstr>
      <vt:lpstr>Computer science is the study of computers and how they work, including software, hardware, and algorithms.   In computer science, an algorithm tells the computer what to do and how to do it.  Computer science is an umbrella term that covers everything from artificial intelligence and data science to robotics, game development, cybersecurity, and more </vt:lpstr>
      <vt:lpstr>Computing science is wide-ranging: from programming and engineering large software systems, to the design and evaluation of human-computer interfaces, algorithms, computer and network systems, artificial intelligence, information retrieval and big data systems.  </vt:lpstr>
      <vt:lpstr>Computing Science encourages people to become successful, responsible and creative in using technologies, and to develop a range of qualities including flexibility, perseverance, confidence, and enterprise.   People should learn of concepts which underpin the study of computing science and explores the role and impact of contemporary computing technologies.    </vt:lpstr>
      <vt:lpstr>What does Computing Science mean to you?</vt:lpstr>
      <vt:lpstr>PowerPoint Presentation</vt:lpstr>
      <vt:lpstr>PowerPoint Presentation</vt:lpstr>
      <vt:lpstr>PowerPoint Presentation</vt:lpstr>
      <vt:lpstr>PowerPoint Presentation</vt:lpstr>
      <vt:lpstr>PowerPoint Presentation</vt:lpstr>
      <vt:lpstr>SCQF Level 4</vt:lpstr>
      <vt:lpstr>SCQF Level 5</vt:lpstr>
      <vt:lpstr>SCQF Level 6</vt:lpstr>
      <vt:lpstr>PowerPoint Presentation</vt:lpstr>
      <vt:lpstr>PowerPoint Presentation</vt:lpstr>
      <vt:lpstr>PowerPoint Presentation</vt:lpstr>
      <vt:lpstr>PowerPoint Presentation</vt:lpstr>
      <vt:lpstr>PowerPoint Presentation</vt:lpstr>
      <vt:lpstr>PowerPoint Presentation</vt:lpstr>
      <vt:lpstr>Piaget  4 Stages of Cognitive Development</vt:lpstr>
      <vt:lpstr>Sensorimotor stage: Birth to 2 years Preoperational stage: Ages 2 to 7 Concrete operational stage: Ages 7 to 11 Formal operational stage: Ages 12 and up   </vt:lpstr>
      <vt:lpstr>Sensorimotor stage: Birth to 2 years Major characteristics and developmental changes during this stage:  Know the world through movements and sensations Learn about the world through basic actions such as sucking, grasping, looking, and listening Learn that things continue to exist even when they cannot be seen (object permanence) Realise that they are separate beings from the people and objects around them Realise that their actions can cause things to happen in the world around them</vt:lpstr>
      <vt:lpstr>Preoperational stage: Ages 2 to 7 Major characteristics and developmental changes during this stage:  Begin to think symbolically and learn to use words and pictures to represent objects Tend to be egocentric and struggle to see things from the perspective of others Getting better with language and thinking, but still tend to think in very concrete terms </vt:lpstr>
      <vt:lpstr> Concrete operational stage: Ages 7 to 11 Major characteristics and developmental changes during this stage:  Begin to think logically about concrete events Begin to understand the concept of conservation; that the amount of liquid in a short, wide cup is equal to that in a tall, skinny glass, for example Thinking becomes more logical and organized, but still very concrete Begin using inductive logic, or reasoning from specific information to a general principle</vt:lpstr>
      <vt:lpstr> Formal operational stage: Ages 12 and up Major characteristics and developmental changes during this time:  Begins to think abstractly and reason about hypothetical problems Begins to think more about moral, philosophical, ethical, social, and political issues that require theoretical and abstract reasoning Begins to use deductive logic, or reasoning from a general principle to specific information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Science in Scotland</dc:title>
  <dc:creator>Brian Clark</dc:creator>
  <cp:lastModifiedBy>Brian Clark</cp:lastModifiedBy>
  <cp:revision>2</cp:revision>
  <dcterms:created xsi:type="dcterms:W3CDTF">2024-11-25T15:34:44Z</dcterms:created>
  <dcterms:modified xsi:type="dcterms:W3CDTF">2024-11-27T09:23:55Z</dcterms:modified>
</cp:coreProperties>
</file>