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00" r:id="rId2"/>
    <p:sldId id="1652" r:id="rId3"/>
    <p:sldId id="2865" r:id="rId4"/>
    <p:sldId id="2866" r:id="rId5"/>
    <p:sldId id="1635" r:id="rId6"/>
    <p:sldId id="2817" r:id="rId7"/>
    <p:sldId id="4340" r:id="rId8"/>
    <p:sldId id="4342" r:id="rId9"/>
    <p:sldId id="4345" r:id="rId10"/>
    <p:sldId id="4440" r:id="rId11"/>
    <p:sldId id="4438" r:id="rId12"/>
    <p:sldId id="2824" r:id="rId13"/>
    <p:sldId id="4443" r:id="rId14"/>
    <p:sldId id="4439" r:id="rId15"/>
    <p:sldId id="4441" r:id="rId16"/>
    <p:sldId id="4442" r:id="rId17"/>
    <p:sldId id="4444" r:id="rId18"/>
    <p:sldId id="4346" r:id="rId19"/>
    <p:sldId id="4421" r:id="rId20"/>
    <p:sldId id="4418" r:id="rId21"/>
    <p:sldId id="4445" r:id="rId22"/>
    <p:sldId id="4446" r:id="rId23"/>
    <p:sldId id="4413" r:id="rId24"/>
    <p:sldId id="4417" r:id="rId25"/>
    <p:sldId id="4420" r:id="rId26"/>
    <p:sldId id="441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46F95-39F3-456B-BD02-A7EE722BE7F4}"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D30BC-4442-4B00-9894-72466006A7BC}" type="slidenum">
              <a:rPr lang="en-GB" smtClean="0"/>
              <a:t>‹#›</a:t>
            </a:fld>
            <a:endParaRPr lang="en-GB"/>
          </a:p>
        </p:txBody>
      </p:sp>
    </p:spTree>
    <p:extLst>
      <p:ext uri="{BB962C8B-B14F-4D97-AF65-F5344CB8AC3E}">
        <p14:creationId xmlns:p14="http://schemas.microsoft.com/office/powerpoint/2010/main" val="384494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D3516-0A90-4CB4-B403-A961B50204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7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E3ED-3CC7-65D0-079C-BF62465DAA6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213C493-766F-0DD8-0ECD-E6DECEC8E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112B41C-1A43-2F13-26C7-1FC6E1CACCE9}"/>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9E499D7B-54BA-7062-DCBD-33C3A5FC63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FE5300-8618-D5F8-66E9-04597152CB64}"/>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308537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05FA-9C93-0378-74B5-2E7ADA9535E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48C2AC6-F2ED-D012-ACEC-C23E65C51D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BA7CD3-0516-300D-632D-9EFD71EB1834}"/>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EA46519C-2788-18F6-2764-67747F05B3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885019-6EFA-46A4-D27D-2E4742728C79}"/>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361819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5DD49-1AFE-6954-824F-F4E6E28D363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DF30495-EE1B-8ABF-70EA-E616195E25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5461C0-1EAA-1B06-336B-4DAAF759C59D}"/>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AC481DF3-711F-1540-B4AF-6F883229C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1EB22-A4BB-D01E-76F0-DED09158F520}"/>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427899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1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D1EA66-FC22-AEFF-BDCF-DE9249E05616}"/>
              </a:ext>
            </a:extLst>
          </p:cNvPr>
          <p:cNvPicPr>
            <a:picLocks noChangeAspect="1"/>
          </p:cNvPicPr>
          <p:nvPr userDrawn="1"/>
        </p:nvPicPr>
        <p:blipFill>
          <a:blip r:embed="rId2"/>
          <a:stretch>
            <a:fillRect/>
          </a:stretch>
        </p:blipFill>
        <p:spPr>
          <a:xfrm>
            <a:off x="477879" y="6310851"/>
            <a:ext cx="6567055" cy="495804"/>
          </a:xfrm>
          <a:prstGeom prst="rect">
            <a:avLst/>
          </a:prstGeom>
        </p:spPr>
      </p:pic>
    </p:spTree>
    <p:extLst>
      <p:ext uri="{BB962C8B-B14F-4D97-AF65-F5344CB8AC3E}">
        <p14:creationId xmlns:p14="http://schemas.microsoft.com/office/powerpoint/2010/main" val="2880197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E2B51-557F-0BCD-6F09-C55E5F91642A}"/>
              </a:ext>
            </a:extLst>
          </p:cNvPr>
          <p:cNvSpPr/>
          <p:nvPr userDrawn="1"/>
        </p:nvSpPr>
        <p:spPr>
          <a:xfrm>
            <a:off x="0" y="0"/>
            <a:ext cx="12192000" cy="1182757"/>
          </a:xfrm>
          <a:prstGeom prst="rect">
            <a:avLst/>
          </a:prstGeom>
          <a:solidFill>
            <a:srgbClr val="A02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BBB2543-A890-D21A-9A3E-4CCD2814A1C3}"/>
              </a:ext>
            </a:extLst>
          </p:cNvPr>
          <p:cNvSpPr>
            <a:spLocks noGrp="1"/>
          </p:cNvSpPr>
          <p:nvPr>
            <p:ph idx="1"/>
          </p:nvPr>
        </p:nvSpPr>
        <p:spPr/>
        <p:txBody>
          <a:bodyPr/>
          <a:lstStyle>
            <a:lvl1pPr marL="0" indent="0">
              <a:buNone/>
              <a:defRPr/>
            </a:lvl1pPr>
          </a:lstStyle>
          <a:p>
            <a:pPr lvl="0"/>
            <a:endParaRPr lang="en-GB"/>
          </a:p>
        </p:txBody>
      </p:sp>
    </p:spTree>
    <p:extLst>
      <p:ext uri="{BB962C8B-B14F-4D97-AF65-F5344CB8AC3E}">
        <p14:creationId xmlns:p14="http://schemas.microsoft.com/office/powerpoint/2010/main" val="284477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E2B51-557F-0BCD-6F09-C55E5F91642A}"/>
              </a:ext>
            </a:extLst>
          </p:cNvPr>
          <p:cNvSpPr/>
          <p:nvPr userDrawn="1"/>
        </p:nvSpPr>
        <p:spPr>
          <a:xfrm>
            <a:off x="0" y="0"/>
            <a:ext cx="12192000" cy="1182757"/>
          </a:xfrm>
          <a:prstGeom prst="rect">
            <a:avLst/>
          </a:prstGeom>
          <a:solidFill>
            <a:srgbClr val="A02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BBB2543-A890-D21A-9A3E-4CCD2814A1C3}"/>
              </a:ext>
            </a:extLst>
          </p:cNvPr>
          <p:cNvSpPr>
            <a:spLocks noGrp="1"/>
          </p:cNvSpPr>
          <p:nvPr>
            <p:ph idx="1"/>
          </p:nvPr>
        </p:nvSpPr>
        <p:spPr/>
        <p:txBody>
          <a:bodyPr/>
          <a:lstStyle>
            <a:lvl1pPr marL="0" indent="0">
              <a:buNone/>
              <a:defRPr/>
            </a:lvl1pPr>
          </a:lstStyle>
          <a:p>
            <a:pPr lvl="0"/>
            <a:endParaRPr lang="en-GB"/>
          </a:p>
        </p:txBody>
      </p:sp>
    </p:spTree>
    <p:extLst>
      <p:ext uri="{BB962C8B-B14F-4D97-AF65-F5344CB8AC3E}">
        <p14:creationId xmlns:p14="http://schemas.microsoft.com/office/powerpoint/2010/main" val="153649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6E2B51-557F-0BCD-6F09-C55E5F91642A}"/>
              </a:ext>
            </a:extLst>
          </p:cNvPr>
          <p:cNvSpPr/>
          <p:nvPr userDrawn="1"/>
        </p:nvSpPr>
        <p:spPr>
          <a:xfrm>
            <a:off x="0" y="0"/>
            <a:ext cx="12192000" cy="1182757"/>
          </a:xfrm>
          <a:prstGeom prst="rect">
            <a:avLst/>
          </a:prstGeom>
          <a:solidFill>
            <a:srgbClr val="A02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BBB2543-A890-D21A-9A3E-4CCD2814A1C3}"/>
              </a:ext>
            </a:extLst>
          </p:cNvPr>
          <p:cNvSpPr>
            <a:spLocks noGrp="1"/>
          </p:cNvSpPr>
          <p:nvPr>
            <p:ph idx="1"/>
          </p:nvPr>
        </p:nvSpPr>
        <p:spPr/>
        <p:txBody>
          <a:bodyPr/>
          <a:lstStyle>
            <a:lvl1pPr marL="0" indent="0">
              <a:buNone/>
              <a:defRPr/>
            </a:lvl1pPr>
          </a:lstStyle>
          <a:p>
            <a:pPr lvl="0"/>
            <a:endParaRPr lang="en-GB"/>
          </a:p>
        </p:txBody>
      </p:sp>
    </p:spTree>
    <p:extLst>
      <p:ext uri="{BB962C8B-B14F-4D97-AF65-F5344CB8AC3E}">
        <p14:creationId xmlns:p14="http://schemas.microsoft.com/office/powerpoint/2010/main" val="424370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6446-C857-31EE-7433-2F5C7DE5772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844DC5-4773-B2BA-A5C7-4C742E80AC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B428F1-DF11-1F74-4AF2-389F867C9651}"/>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949B1834-5834-8221-6332-17054993F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E8CF8-4846-9C87-11D7-03A1F7731088}"/>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14273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F213-590D-8194-BE5E-C3BFB7079F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2C744C5-7F33-9C9E-128C-2577C88B7A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4673DD-8130-D001-85C8-7E33199D55D0}"/>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5B96986F-84F1-DBF9-81E1-8E1B89AA0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5BA7E-423F-21D1-0BE0-98ED68D16BED}"/>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76056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F2E8-9105-B867-3036-ABD8D8512E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08AE3C-E24C-0CAE-95C4-D04FBFC6C3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DBB68C-7247-84AB-1AEC-2B12F4430F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52D6E7F-7F8C-9984-62C7-B8164257AA31}"/>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6" name="Footer Placeholder 5">
            <a:extLst>
              <a:ext uri="{FF2B5EF4-FFF2-40B4-BE49-F238E27FC236}">
                <a16:creationId xmlns:a16="http://schemas.microsoft.com/office/drawing/2014/main" id="{9C1C37F5-7C86-7421-34FD-BF8CA54797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03CBA2-1070-7780-4543-9DF259157DCD}"/>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57105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468C-5CB6-6149-098F-C722612C15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4F9F2AC-36F2-75F2-727D-2EDD9106A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AC0B2A-9C52-EBB9-2383-9650326A47D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54D89F2-46B0-74D7-A40C-72BDBFFDA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BE00D9-941E-3E3E-616C-E5EEA107862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6BC8C79-086B-DAF1-E3A8-D3BED04DD3E5}"/>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8" name="Footer Placeholder 7">
            <a:extLst>
              <a:ext uri="{FF2B5EF4-FFF2-40B4-BE49-F238E27FC236}">
                <a16:creationId xmlns:a16="http://schemas.microsoft.com/office/drawing/2014/main" id="{1D7D18F3-87D1-592C-EB0A-6F8C2096E6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9888C6-CF1E-F8C7-4747-416D014A587A}"/>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310149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CE32-57E1-2036-5204-53A117BA50A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221998A-7D8B-CE04-AD40-55E756686AC3}"/>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4" name="Footer Placeholder 3">
            <a:extLst>
              <a:ext uri="{FF2B5EF4-FFF2-40B4-BE49-F238E27FC236}">
                <a16:creationId xmlns:a16="http://schemas.microsoft.com/office/drawing/2014/main" id="{511C0DBA-7F7E-EA2A-1BEA-7924352E62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F2EF8A-F7FE-13A3-263B-DDC8550D651C}"/>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11848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B8FA5-8827-F05D-4D12-5EAB4511F3E5}"/>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3" name="Footer Placeholder 2">
            <a:extLst>
              <a:ext uri="{FF2B5EF4-FFF2-40B4-BE49-F238E27FC236}">
                <a16:creationId xmlns:a16="http://schemas.microsoft.com/office/drawing/2014/main" id="{BAB23512-7347-6AC6-6199-8252A43745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3C5235-6D65-F7C5-5A14-388E2E6CAFD6}"/>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28027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3473-31DE-6FD8-55A0-269F64CE04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0F3488D-5041-9D5B-BBDD-43A783827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4F56837-44C3-87F7-4F8B-7CC26628A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F46D-2354-AA39-9D49-1BE4BF4F7F61}"/>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6" name="Footer Placeholder 5">
            <a:extLst>
              <a:ext uri="{FF2B5EF4-FFF2-40B4-BE49-F238E27FC236}">
                <a16:creationId xmlns:a16="http://schemas.microsoft.com/office/drawing/2014/main" id="{ABA5902F-C592-E4AB-A88C-EF8C263B3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B94A41-682C-7889-E9CE-F881CE707794}"/>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81524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0CBB-DE40-2131-9570-7731687F28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E3DDAF3-712E-0543-CA0F-66BE74D51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3B15EF-6A86-9941-06FE-C52326464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514D3D-E823-D0C6-A5FA-90FB5863EE67}"/>
              </a:ext>
            </a:extLst>
          </p:cNvPr>
          <p:cNvSpPr>
            <a:spLocks noGrp="1"/>
          </p:cNvSpPr>
          <p:nvPr>
            <p:ph type="dt" sz="half" idx="10"/>
          </p:nvPr>
        </p:nvSpPr>
        <p:spPr/>
        <p:txBody>
          <a:bodyPr/>
          <a:lstStyle/>
          <a:p>
            <a:fld id="{8F55F801-E1CD-4FF3-B6E9-5F159F975470}" type="datetimeFigureOut">
              <a:rPr lang="en-GB" smtClean="0"/>
              <a:t>27/11/2024</a:t>
            </a:fld>
            <a:endParaRPr lang="en-GB"/>
          </a:p>
        </p:txBody>
      </p:sp>
      <p:sp>
        <p:nvSpPr>
          <p:cNvPr id="6" name="Footer Placeholder 5">
            <a:extLst>
              <a:ext uri="{FF2B5EF4-FFF2-40B4-BE49-F238E27FC236}">
                <a16:creationId xmlns:a16="http://schemas.microsoft.com/office/drawing/2014/main" id="{C7DCCC5C-CE41-4F99-D765-5AD1C40D85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7A3C5-DC63-EBDD-B593-2F88C4C957C9}"/>
              </a:ext>
            </a:extLst>
          </p:cNvPr>
          <p:cNvSpPr>
            <a:spLocks noGrp="1"/>
          </p:cNvSpPr>
          <p:nvPr>
            <p:ph type="sldNum" sz="quarter" idx="12"/>
          </p:nvPr>
        </p:nvSpPr>
        <p:spPr/>
        <p:txBody>
          <a:bodyPr/>
          <a:lstStyle/>
          <a:p>
            <a:fld id="{8AF27709-92AD-4C1D-8317-E4DD2C1DEF08}" type="slidenum">
              <a:rPr lang="en-GB" smtClean="0"/>
              <a:t>‹#›</a:t>
            </a:fld>
            <a:endParaRPr lang="en-GB"/>
          </a:p>
        </p:txBody>
      </p:sp>
    </p:spTree>
    <p:extLst>
      <p:ext uri="{BB962C8B-B14F-4D97-AF65-F5344CB8AC3E}">
        <p14:creationId xmlns:p14="http://schemas.microsoft.com/office/powerpoint/2010/main" val="163493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C2EC6-F4A9-65AE-2C9D-4480AE7F1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1B7504B-7D67-E429-8AE2-5A37A2177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82C47E-827F-7D6C-D6C3-C66537A09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55F801-E1CD-4FF3-B6E9-5F159F975470}" type="datetimeFigureOut">
              <a:rPr lang="en-GB" smtClean="0"/>
              <a:t>27/11/2024</a:t>
            </a:fld>
            <a:endParaRPr lang="en-GB"/>
          </a:p>
        </p:txBody>
      </p:sp>
      <p:sp>
        <p:nvSpPr>
          <p:cNvPr id="5" name="Footer Placeholder 4">
            <a:extLst>
              <a:ext uri="{FF2B5EF4-FFF2-40B4-BE49-F238E27FC236}">
                <a16:creationId xmlns:a16="http://schemas.microsoft.com/office/drawing/2014/main" id="{D6BE80DC-0F6D-8DE4-8602-CD7EF2BFF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34F8035-C003-3D46-D78F-1F4F23510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F27709-92AD-4C1D-8317-E4DD2C1DEF08}" type="slidenum">
              <a:rPr lang="en-GB" smtClean="0"/>
              <a:t>‹#›</a:t>
            </a:fld>
            <a:endParaRPr lang="en-GB"/>
          </a:p>
        </p:txBody>
      </p:sp>
    </p:spTree>
    <p:extLst>
      <p:ext uri="{BB962C8B-B14F-4D97-AF65-F5344CB8AC3E}">
        <p14:creationId xmlns:p14="http://schemas.microsoft.com/office/powerpoint/2010/main" val="892987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www.scotlandscurriculum.scot/"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5E9CAA-F351-D987-39E0-19E26B5A3D95}"/>
              </a:ext>
            </a:extLst>
          </p:cNvPr>
          <p:cNvSpPr txBox="1"/>
          <p:nvPr/>
        </p:nvSpPr>
        <p:spPr>
          <a:xfrm>
            <a:off x="315343" y="2129862"/>
            <a:ext cx="11170104" cy="2598275"/>
          </a:xfrm>
          <a:prstGeom prst="rect">
            <a:avLst/>
          </a:prstGeom>
          <a:solidFill>
            <a:schemeClr val="bg1"/>
          </a:solidFill>
        </p:spPr>
        <p:txBody>
          <a:bodyPr wrap="square" lIns="91440" tIns="45720" rIns="91440" bIns="45720" rtlCol="0" anchor="t">
            <a:spAutoFit/>
          </a:bodyPr>
          <a:lstStyle/>
          <a:p>
            <a:pPr>
              <a:lnSpc>
                <a:spcPct val="107000"/>
              </a:lnSpc>
              <a:spcAft>
                <a:spcPts val="800"/>
              </a:spcAft>
            </a:pPr>
            <a:endParaRPr lang="en-GB" sz="3500" b="1" i="1">
              <a:effectLst/>
              <a:latin typeface="Arial" panose="020B0604020202020204" pitchFamily="34" charset="0"/>
              <a:ea typeface="Calibri" panose="020F0502020204030204" pitchFamily="34" charset="0"/>
              <a:cs typeface="Arial" panose="020B0604020202020204" pitchFamily="34" charset="0"/>
            </a:endParaRPr>
          </a:p>
          <a:p>
            <a:r>
              <a:rPr lang="en-GB" sz="2800" b="1" dirty="0">
                <a:latin typeface="Arial"/>
                <a:cs typeface="Arial"/>
              </a:rPr>
              <a:t>Andrew Creamer</a:t>
            </a:r>
          </a:p>
          <a:p>
            <a:r>
              <a:rPr lang="en-GB" sz="2800" b="1" dirty="0">
                <a:latin typeface="Arial"/>
                <a:cs typeface="Arial"/>
              </a:rPr>
              <a:t>Head of  Learning, Teaching and Assessment</a:t>
            </a:r>
          </a:p>
          <a:p>
            <a:r>
              <a:rPr lang="en-GB" sz="2800" b="1" dirty="0">
                <a:latin typeface="Arial"/>
                <a:cs typeface="Arial"/>
              </a:rPr>
              <a:t>Education Scotland</a:t>
            </a:r>
          </a:p>
          <a:p>
            <a:pPr>
              <a:lnSpc>
                <a:spcPct val="107000"/>
              </a:lnSpc>
              <a:spcAft>
                <a:spcPts val="800"/>
              </a:spcAft>
            </a:pPr>
            <a:endParaRPr lang="en-GB" sz="3500" i="1">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D752FDE-C877-45BF-2F59-FD8F57BCD8D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2978" y="5423143"/>
            <a:ext cx="2694666" cy="1140051"/>
          </a:xfrm>
          <a:prstGeom prst="rect">
            <a:avLst/>
          </a:prstGeom>
          <a:solidFill>
            <a:schemeClr val="bg1"/>
          </a:solidFill>
        </p:spPr>
      </p:pic>
      <p:sp>
        <p:nvSpPr>
          <p:cNvPr id="5" name="TextBox 4">
            <a:extLst>
              <a:ext uri="{FF2B5EF4-FFF2-40B4-BE49-F238E27FC236}">
                <a16:creationId xmlns:a16="http://schemas.microsoft.com/office/drawing/2014/main" id="{FE7CC11A-E5F6-E2B2-7C13-D85D00A63692}"/>
              </a:ext>
            </a:extLst>
          </p:cNvPr>
          <p:cNvSpPr txBox="1"/>
          <p:nvPr/>
        </p:nvSpPr>
        <p:spPr>
          <a:xfrm>
            <a:off x="222978" y="3071727"/>
            <a:ext cx="184731" cy="369332"/>
          </a:xfrm>
          <a:prstGeom prst="rect">
            <a:avLst/>
          </a:prstGeom>
          <a:solidFill>
            <a:schemeClr val="bg1"/>
          </a:solidFill>
        </p:spPr>
        <p:txBody>
          <a:bodyPr wrap="none" rtlCol="0">
            <a:spAutoFit/>
          </a:bodyPr>
          <a:lstStyle/>
          <a:p>
            <a:endParaRPr lang="en-GB"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7A45204-2D6A-166D-4EC7-1E884525BA88}"/>
              </a:ext>
            </a:extLst>
          </p:cNvPr>
          <p:cNvSpPr/>
          <p:nvPr/>
        </p:nvSpPr>
        <p:spPr>
          <a:xfrm>
            <a:off x="0" y="0"/>
            <a:ext cx="12192000" cy="1182757"/>
          </a:xfrm>
          <a:prstGeom prst="rect">
            <a:avLst/>
          </a:prstGeom>
          <a:solidFill>
            <a:srgbClr val="A02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E5D2AD5-9B2B-5A7B-A392-26955140ACCA}"/>
              </a:ext>
            </a:extLst>
          </p:cNvPr>
          <p:cNvSpPr txBox="1"/>
          <p:nvPr/>
        </p:nvSpPr>
        <p:spPr>
          <a:xfrm>
            <a:off x="466338" y="225468"/>
            <a:ext cx="10269510" cy="730521"/>
          </a:xfrm>
          <a:prstGeom prst="rect">
            <a:avLst/>
          </a:prstGeom>
          <a:noFill/>
        </p:spPr>
        <p:txBody>
          <a:bodyPr wrap="square">
            <a:spAutoFit/>
          </a:bodyPr>
          <a:lstStyle/>
          <a:p>
            <a:pPr>
              <a:lnSpc>
                <a:spcPts val="5300"/>
              </a:lnSpc>
            </a:pPr>
            <a:r>
              <a:rPr lang="en-US" sz="4400" b="1">
                <a:solidFill>
                  <a:schemeClr val="bg1"/>
                </a:solidFill>
                <a:latin typeface="Arial" panose="020B0604020202020204" pitchFamily="34" charset="0"/>
                <a:cs typeface="Arial" panose="020B0604020202020204" pitchFamily="34" charset="0"/>
              </a:rPr>
              <a:t>The Curriculum Improvement Cycle</a:t>
            </a:r>
          </a:p>
        </p:txBody>
      </p:sp>
      <p:pic>
        <p:nvPicPr>
          <p:cNvPr id="4" name="Picture 3">
            <a:extLst>
              <a:ext uri="{FF2B5EF4-FFF2-40B4-BE49-F238E27FC236}">
                <a16:creationId xmlns:a16="http://schemas.microsoft.com/office/drawing/2014/main" id="{4CCFB2BF-6104-5E6B-E613-3E70E0D35721}"/>
              </a:ext>
            </a:extLst>
          </p:cNvPr>
          <p:cNvPicPr>
            <a:picLocks noChangeAspect="1"/>
          </p:cNvPicPr>
          <p:nvPr/>
        </p:nvPicPr>
        <p:blipFill>
          <a:blip r:embed="rId3"/>
          <a:stretch>
            <a:fillRect/>
          </a:stretch>
        </p:blipFill>
        <p:spPr>
          <a:xfrm>
            <a:off x="9662140" y="4349435"/>
            <a:ext cx="2147415" cy="2147415"/>
          </a:xfrm>
          <a:prstGeom prst="rect">
            <a:avLst/>
          </a:prstGeom>
        </p:spPr>
      </p:pic>
      <p:sp>
        <p:nvSpPr>
          <p:cNvPr id="8" name="Freeform 38">
            <a:extLst>
              <a:ext uri="{FF2B5EF4-FFF2-40B4-BE49-F238E27FC236}">
                <a16:creationId xmlns:a16="http://schemas.microsoft.com/office/drawing/2014/main" id="{556562D7-C381-7752-2D31-9DAB8B78359B}"/>
              </a:ext>
            </a:extLst>
          </p:cNvPr>
          <p:cNvSpPr/>
          <p:nvPr/>
        </p:nvSpPr>
        <p:spPr>
          <a:xfrm>
            <a:off x="10978213" y="416256"/>
            <a:ext cx="853842" cy="348946"/>
          </a:xfrm>
          <a:custGeom>
            <a:avLst/>
            <a:gdLst/>
            <a:ahLst/>
            <a:cxnLst/>
            <a:rect l="l" t="t" r="r" b="b"/>
            <a:pathLst>
              <a:path w="4623165" h="1862019">
                <a:moveTo>
                  <a:pt x="0" y="0"/>
                </a:moveTo>
                <a:lnTo>
                  <a:pt x="4623165" y="0"/>
                </a:lnTo>
                <a:lnTo>
                  <a:pt x="4623165" y="1862019"/>
                </a:lnTo>
                <a:lnTo>
                  <a:pt x="0" y="1862019"/>
                </a:lnTo>
                <a:lnTo>
                  <a:pt x="0" y="0"/>
                </a:lnTo>
                <a:close/>
              </a:path>
            </a:pathLst>
          </a:custGeom>
          <a:blipFill>
            <a:blip r:embed="rId4">
              <a:biLevel thresh="25000"/>
            </a:blip>
            <a:stretch>
              <a:fillRect/>
            </a:stretch>
          </a:blipFill>
        </p:spPr>
        <p:txBody>
          <a:bodyPr/>
          <a:lstStyle/>
          <a:p>
            <a:endParaRPr lang="en-GB" sz="1200"/>
          </a:p>
        </p:txBody>
      </p:sp>
    </p:spTree>
    <p:extLst>
      <p:ext uri="{BB962C8B-B14F-4D97-AF65-F5344CB8AC3E}">
        <p14:creationId xmlns:p14="http://schemas.microsoft.com/office/powerpoint/2010/main" val="62077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63292F-0FAA-2F8C-7B40-EA6ACC28F500}"/>
              </a:ext>
            </a:extLst>
          </p:cNvPr>
          <p:cNvPicPr>
            <a:picLocks noChangeAspect="1"/>
          </p:cNvPicPr>
          <p:nvPr/>
        </p:nvPicPr>
        <p:blipFill>
          <a:blip r:embed="rId2"/>
          <a:stretch>
            <a:fillRect/>
          </a:stretch>
        </p:blipFill>
        <p:spPr>
          <a:xfrm>
            <a:off x="1223963" y="661988"/>
            <a:ext cx="9744075" cy="5534025"/>
          </a:xfrm>
          <a:prstGeom prst="rect">
            <a:avLst/>
          </a:prstGeom>
        </p:spPr>
      </p:pic>
    </p:spTree>
    <p:extLst>
      <p:ext uri="{BB962C8B-B14F-4D97-AF65-F5344CB8AC3E}">
        <p14:creationId xmlns:p14="http://schemas.microsoft.com/office/powerpoint/2010/main" val="371492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text on it&#10;&#10;Description automatically generated">
            <a:extLst>
              <a:ext uri="{FF2B5EF4-FFF2-40B4-BE49-F238E27FC236}">
                <a16:creationId xmlns:a16="http://schemas.microsoft.com/office/drawing/2014/main" id="{4E3FE3D2-593C-DEAA-0732-6E20F0B5701E}"/>
              </a:ext>
            </a:extLst>
          </p:cNvPr>
          <p:cNvPicPr>
            <a:picLocks noChangeAspect="1"/>
          </p:cNvPicPr>
          <p:nvPr/>
        </p:nvPicPr>
        <p:blipFill>
          <a:blip r:embed="rId2"/>
          <a:stretch>
            <a:fillRect/>
          </a:stretch>
        </p:blipFill>
        <p:spPr>
          <a:xfrm>
            <a:off x="0" y="53239"/>
            <a:ext cx="12192000" cy="6751522"/>
          </a:xfrm>
          <a:prstGeom prst="rect">
            <a:avLst/>
          </a:prstGeom>
        </p:spPr>
      </p:pic>
    </p:spTree>
    <p:extLst>
      <p:ext uri="{BB962C8B-B14F-4D97-AF65-F5344CB8AC3E}">
        <p14:creationId xmlns:p14="http://schemas.microsoft.com/office/powerpoint/2010/main" val="300913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urriculum review cycle&#10;&#10;Description automatically generated">
            <a:extLst>
              <a:ext uri="{FF2B5EF4-FFF2-40B4-BE49-F238E27FC236}">
                <a16:creationId xmlns:a16="http://schemas.microsoft.com/office/drawing/2014/main" id="{8A1F1731-FCDD-F451-42FB-13641B4863A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48517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796F8-02E5-69CD-1642-A19C5F945A1F}"/>
              </a:ext>
            </a:extLst>
          </p:cNvPr>
          <p:cNvPicPr>
            <a:picLocks noChangeAspect="1"/>
          </p:cNvPicPr>
          <p:nvPr/>
        </p:nvPicPr>
        <p:blipFill>
          <a:blip r:embed="rId2"/>
          <a:stretch>
            <a:fillRect/>
          </a:stretch>
        </p:blipFill>
        <p:spPr>
          <a:xfrm>
            <a:off x="1404937" y="1190625"/>
            <a:ext cx="9382125" cy="4476750"/>
          </a:xfrm>
          <a:prstGeom prst="rect">
            <a:avLst/>
          </a:prstGeom>
        </p:spPr>
      </p:pic>
    </p:spTree>
    <p:extLst>
      <p:ext uri="{BB962C8B-B14F-4D97-AF65-F5344CB8AC3E}">
        <p14:creationId xmlns:p14="http://schemas.microsoft.com/office/powerpoint/2010/main" val="400722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FB8970-35EE-7A9A-8E5E-0CDA63990134}"/>
              </a:ext>
            </a:extLst>
          </p:cNvPr>
          <p:cNvPicPr>
            <a:picLocks noChangeAspect="1"/>
          </p:cNvPicPr>
          <p:nvPr/>
        </p:nvPicPr>
        <p:blipFill>
          <a:blip r:embed="rId2"/>
          <a:stretch>
            <a:fillRect/>
          </a:stretch>
        </p:blipFill>
        <p:spPr>
          <a:xfrm>
            <a:off x="1223637" y="693825"/>
            <a:ext cx="9682096" cy="5439035"/>
          </a:xfrm>
          <a:prstGeom prst="rect">
            <a:avLst/>
          </a:prstGeom>
        </p:spPr>
      </p:pic>
    </p:spTree>
    <p:extLst>
      <p:ext uri="{BB962C8B-B14F-4D97-AF65-F5344CB8AC3E}">
        <p14:creationId xmlns:p14="http://schemas.microsoft.com/office/powerpoint/2010/main" val="162360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text on a blue background&#10;&#10;Description automatically generated">
            <a:extLst>
              <a:ext uri="{FF2B5EF4-FFF2-40B4-BE49-F238E27FC236}">
                <a16:creationId xmlns:a16="http://schemas.microsoft.com/office/drawing/2014/main" id="{AD9101A7-D4E9-6C19-81E8-1C59DE63164E}"/>
              </a:ext>
            </a:extLst>
          </p:cNvPr>
          <p:cNvPicPr>
            <a:picLocks noChangeAspect="1"/>
          </p:cNvPicPr>
          <p:nvPr/>
        </p:nvPicPr>
        <p:blipFill>
          <a:blip r:embed="rId2"/>
          <a:stretch>
            <a:fillRect/>
          </a:stretch>
        </p:blipFill>
        <p:spPr>
          <a:xfrm>
            <a:off x="1152525" y="762000"/>
            <a:ext cx="9886950" cy="5334000"/>
          </a:xfrm>
          <a:prstGeom prst="rect">
            <a:avLst/>
          </a:prstGeom>
        </p:spPr>
      </p:pic>
    </p:spTree>
    <p:extLst>
      <p:ext uri="{BB962C8B-B14F-4D97-AF65-F5344CB8AC3E}">
        <p14:creationId xmlns:p14="http://schemas.microsoft.com/office/powerpoint/2010/main" val="9752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different colored squares&#10;&#10;Description automatically generated">
            <a:extLst>
              <a:ext uri="{FF2B5EF4-FFF2-40B4-BE49-F238E27FC236}">
                <a16:creationId xmlns:a16="http://schemas.microsoft.com/office/drawing/2014/main" id="{48CB6962-E9BB-1DD8-0B36-2014140A18D1}"/>
              </a:ext>
            </a:extLst>
          </p:cNvPr>
          <p:cNvPicPr>
            <a:picLocks noChangeAspect="1"/>
          </p:cNvPicPr>
          <p:nvPr/>
        </p:nvPicPr>
        <p:blipFill>
          <a:blip r:embed="rId2"/>
          <a:stretch>
            <a:fillRect/>
          </a:stretch>
        </p:blipFill>
        <p:spPr>
          <a:xfrm>
            <a:off x="942975" y="366712"/>
            <a:ext cx="10306050" cy="6124575"/>
          </a:xfrm>
          <a:prstGeom prst="rect">
            <a:avLst/>
          </a:prstGeom>
        </p:spPr>
      </p:pic>
    </p:spTree>
    <p:extLst>
      <p:ext uri="{BB962C8B-B14F-4D97-AF65-F5344CB8AC3E}">
        <p14:creationId xmlns:p14="http://schemas.microsoft.com/office/powerpoint/2010/main" val="209460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blue text with red and blue text&#10;&#10;Description automatically generated">
            <a:extLst>
              <a:ext uri="{FF2B5EF4-FFF2-40B4-BE49-F238E27FC236}">
                <a16:creationId xmlns:a16="http://schemas.microsoft.com/office/drawing/2014/main" id="{3ECD9BD0-958C-FE81-BAB1-57CF774F303E}"/>
              </a:ext>
            </a:extLst>
          </p:cNvPr>
          <p:cNvPicPr>
            <a:picLocks noChangeAspect="1"/>
          </p:cNvPicPr>
          <p:nvPr/>
        </p:nvPicPr>
        <p:blipFill>
          <a:blip r:embed="rId2"/>
          <a:stretch>
            <a:fillRect/>
          </a:stretch>
        </p:blipFill>
        <p:spPr>
          <a:xfrm>
            <a:off x="1433512" y="785812"/>
            <a:ext cx="9324975" cy="5286375"/>
          </a:xfrm>
          <a:prstGeom prst="rect">
            <a:avLst/>
          </a:prstGeom>
        </p:spPr>
      </p:pic>
    </p:spTree>
    <p:extLst>
      <p:ext uri="{BB962C8B-B14F-4D97-AF65-F5344CB8AC3E}">
        <p14:creationId xmlns:p14="http://schemas.microsoft.com/office/powerpoint/2010/main" val="325272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7" y="4765194"/>
          <a:ext cx="11462328" cy="111252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A</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J</a:t>
                      </a:r>
                    </a:p>
                  </a:txBody>
                  <a:tcPr anchor="ctr">
                    <a:solidFill>
                      <a:srgbClr val="FF0000"/>
                    </a:solidFill>
                  </a:tcP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extLst>
                  <a:ext uri="{0D108BD9-81ED-4DB2-BD59-A6C34878D82A}">
                    <a16:rowId xmlns:a16="http://schemas.microsoft.com/office/drawing/2014/main" val="854136637"/>
                  </a:ext>
                </a:extLst>
              </a:tr>
              <a:tr h="370840">
                <a:tc gridSpan="7">
                  <a:txBody>
                    <a:bodyPr/>
                    <a:lstStyle/>
                    <a:p>
                      <a:pPr algn="ctr"/>
                      <a:r>
                        <a:rPr lang="en-GB"/>
                        <a:t>School</a:t>
                      </a:r>
                      <a:r>
                        <a:rPr lang="en-GB" baseline="0"/>
                        <a:t> Year 22/23</a:t>
                      </a:r>
                      <a:endParaRPr lang="en-GB"/>
                    </a:p>
                  </a:txBody>
                  <a:tcPr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School</a:t>
                      </a:r>
                      <a:r>
                        <a:rPr lang="en-GB" baseline="0"/>
                        <a:t> Year 23/24</a:t>
                      </a:r>
                      <a:endParaRPr lang="en-GB"/>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School</a:t>
                      </a:r>
                      <a:r>
                        <a:rPr lang="en-GB" baseline="0"/>
                        <a:t> Year 24/25</a:t>
                      </a:r>
                      <a:endParaRPr lang="en-GB"/>
                    </a:p>
                  </a:txBody>
                  <a:tcPr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4742094"/>
                  </a:ext>
                </a:extLst>
              </a:tr>
              <a:tr h="370840">
                <a:tc gridSpan="12">
                  <a:txBody>
                    <a:bodyPr/>
                    <a:lstStyle/>
                    <a:p>
                      <a:r>
                        <a:rPr lang="en-GB"/>
                        <a:t>2023</a:t>
                      </a:r>
                    </a:p>
                  </a:txBody>
                  <a:tcP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r>
                        <a:rPr lang="en-GB"/>
                        <a:t>2024</a:t>
                      </a:r>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534396"/>
                  </a:ext>
                </a:extLst>
              </a:tr>
            </a:tbl>
          </a:graphicData>
        </a:graphic>
      </p:graphicFrame>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CIC Key dates 2023 / 2024</a:t>
            </a:r>
          </a:p>
        </p:txBody>
      </p:sp>
      <p:cxnSp>
        <p:nvCxnSpPr>
          <p:cNvPr id="60" name="Straight Arrow Connector 59"/>
          <p:cNvCxnSpPr>
            <a:cxnSpLocks/>
          </p:cNvCxnSpPr>
          <p:nvPr/>
        </p:nvCxnSpPr>
        <p:spPr>
          <a:xfrm>
            <a:off x="2889577" y="1467239"/>
            <a:ext cx="39717" cy="324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39667" y="18555"/>
            <a:ext cx="95141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62" name="Straight Arrow Connector 61"/>
          <p:cNvCxnSpPr>
            <a:cxnSpLocks/>
          </p:cNvCxnSpPr>
          <p:nvPr/>
        </p:nvCxnSpPr>
        <p:spPr>
          <a:xfrm>
            <a:off x="3164095" y="4056625"/>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19704" y="1514018"/>
            <a:ext cx="149861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black"/>
                </a:solidFill>
                <a:latin typeface="Calibri" panose="020F0502020204030204"/>
              </a:rPr>
              <a:t>Assessment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Qualifications</a:t>
            </a:r>
          </a:p>
        </p:txBody>
      </p:sp>
      <p:cxnSp>
        <p:nvCxnSpPr>
          <p:cNvPr id="4" name="Straight Arrow Connector 3">
            <a:extLst>
              <a:ext uri="{FF2B5EF4-FFF2-40B4-BE49-F238E27FC236}">
                <a16:creationId xmlns:a16="http://schemas.microsoft.com/office/drawing/2014/main" id="{4F6071D6-E078-43DE-5298-F8436B87ACA9}"/>
              </a:ext>
            </a:extLst>
          </p:cNvPr>
          <p:cNvCxnSpPr>
            <a:cxnSpLocks/>
          </p:cNvCxnSpPr>
          <p:nvPr/>
        </p:nvCxnSpPr>
        <p:spPr>
          <a:xfrm>
            <a:off x="1177765" y="2878075"/>
            <a:ext cx="0" cy="183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572A0-7002-CD2B-BFDD-D27D1BA26F86}"/>
              </a:ext>
            </a:extLst>
          </p:cNvPr>
          <p:cNvSpPr txBox="1"/>
          <p:nvPr/>
        </p:nvSpPr>
        <p:spPr>
          <a:xfrm>
            <a:off x="111851" y="2011090"/>
            <a:ext cx="1151277" cy="923330"/>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26" name="Straight Arrow Connector 25">
            <a:extLst>
              <a:ext uri="{FF2B5EF4-FFF2-40B4-BE49-F238E27FC236}">
                <a16:creationId xmlns:a16="http://schemas.microsoft.com/office/drawing/2014/main" id="{B711686A-5FAD-F9FF-CDD4-A5A1E8A3BAB8}"/>
              </a:ext>
            </a:extLst>
          </p:cNvPr>
          <p:cNvCxnSpPr>
            <a:cxnSpLocks/>
          </p:cNvCxnSpPr>
          <p:nvPr/>
        </p:nvCxnSpPr>
        <p:spPr>
          <a:xfrm>
            <a:off x="1657152" y="1847850"/>
            <a:ext cx="0" cy="283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91A7C-F775-E1E7-4121-3100EDDEABFD}"/>
              </a:ext>
            </a:extLst>
          </p:cNvPr>
          <p:cNvSpPr txBox="1"/>
          <p:nvPr/>
        </p:nvSpPr>
        <p:spPr>
          <a:xfrm>
            <a:off x="664488" y="1312186"/>
            <a:ext cx="1017138"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SG OECD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Papers</a:t>
            </a:r>
          </a:p>
        </p:txBody>
      </p:sp>
      <p:pic>
        <p:nvPicPr>
          <p:cNvPr id="30" name="Picture 29">
            <a:extLst>
              <a:ext uri="{FF2B5EF4-FFF2-40B4-BE49-F238E27FC236}">
                <a16:creationId xmlns:a16="http://schemas.microsoft.com/office/drawing/2014/main" id="{8137D7F7-96A1-3B5A-646B-1C9F9F052B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128" y="1129369"/>
            <a:ext cx="910068" cy="231096"/>
          </a:xfrm>
          <a:prstGeom prst="rect">
            <a:avLst/>
          </a:prstGeom>
        </p:spPr>
      </p:pic>
      <p:cxnSp>
        <p:nvCxnSpPr>
          <p:cNvPr id="37" name="Straight Arrow Connector 36">
            <a:extLst>
              <a:ext uri="{FF2B5EF4-FFF2-40B4-BE49-F238E27FC236}">
                <a16:creationId xmlns:a16="http://schemas.microsoft.com/office/drawing/2014/main" id="{7F9E1D6F-CA1C-21BA-B87F-72FCB198F863}"/>
              </a:ext>
            </a:extLst>
          </p:cNvPr>
          <p:cNvCxnSpPr>
            <a:cxnSpLocks/>
          </p:cNvCxnSpPr>
          <p:nvPr/>
        </p:nvCxnSpPr>
        <p:spPr>
          <a:xfrm>
            <a:off x="3050482" y="2878075"/>
            <a:ext cx="0" cy="182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04FEB3-EE0F-FA74-6DDD-A0A2D2A45CAD}"/>
              </a:ext>
            </a:extLst>
          </p:cNvPr>
          <p:cNvSpPr txBox="1"/>
          <p:nvPr/>
        </p:nvSpPr>
        <p:spPr>
          <a:xfrm>
            <a:off x="3164095" y="4049239"/>
            <a:ext cx="1375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Purposes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Principles</a:t>
            </a:r>
          </a:p>
        </p:txBody>
      </p:sp>
      <p:pic>
        <p:nvPicPr>
          <p:cNvPr id="3" name="Picture 2">
            <a:extLst>
              <a:ext uri="{FF2B5EF4-FFF2-40B4-BE49-F238E27FC236}">
                <a16:creationId xmlns:a16="http://schemas.microsoft.com/office/drawing/2014/main" id="{BB1F9E7A-D81B-249B-E46A-A6111FBA08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57" y="2966634"/>
            <a:ext cx="781259" cy="1104811"/>
          </a:xfrm>
          <a:prstGeom prst="rect">
            <a:avLst/>
          </a:prstGeom>
          <a:ln>
            <a:solidFill>
              <a:schemeClr val="tx1"/>
            </a:solidFill>
          </a:ln>
        </p:spPr>
      </p:pic>
      <p:sp>
        <p:nvSpPr>
          <p:cNvPr id="24" name="TextBox 23">
            <a:extLst>
              <a:ext uri="{FF2B5EF4-FFF2-40B4-BE49-F238E27FC236}">
                <a16:creationId xmlns:a16="http://schemas.microsoft.com/office/drawing/2014/main" id="{6CA1A0E9-B686-1C05-0EA9-D85D889FED53}"/>
              </a:ext>
            </a:extLst>
          </p:cNvPr>
          <p:cNvSpPr txBox="1"/>
          <p:nvPr/>
        </p:nvSpPr>
        <p:spPr>
          <a:xfrm>
            <a:off x="1770765" y="3209785"/>
            <a:ext cx="1101407" cy="830997"/>
          </a:xfrm>
          <a:prstGeom prst="rect">
            <a:avLst/>
          </a:prstGeom>
          <a:solidFill>
            <a:srgbClr val="FFFFFF">
              <a:alpha val="0"/>
            </a:srgbClr>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National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Discussion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Report</a:t>
            </a:r>
          </a:p>
        </p:txBody>
      </p:sp>
      <p:cxnSp>
        <p:nvCxnSpPr>
          <p:cNvPr id="6" name="Straight Arrow Connector 5">
            <a:extLst>
              <a:ext uri="{FF2B5EF4-FFF2-40B4-BE49-F238E27FC236}">
                <a16:creationId xmlns:a16="http://schemas.microsoft.com/office/drawing/2014/main" id="{CF1E8709-9390-D60E-E185-C46AC8F5772D}"/>
              </a:ext>
            </a:extLst>
          </p:cNvPr>
          <p:cNvCxnSpPr>
            <a:cxnSpLocks/>
          </p:cNvCxnSpPr>
          <p:nvPr/>
        </p:nvCxnSpPr>
        <p:spPr>
          <a:xfrm>
            <a:off x="2800656" y="4059310"/>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D6D84F-3EE9-7D85-307C-4ECBD3ECDD82}"/>
              </a:ext>
            </a:extLst>
          </p:cNvPr>
          <p:cNvCxnSpPr>
            <a:cxnSpLocks/>
          </p:cNvCxnSpPr>
          <p:nvPr/>
        </p:nvCxnSpPr>
        <p:spPr>
          <a:xfrm flipV="1">
            <a:off x="3019704" y="5162550"/>
            <a:ext cx="7019" cy="7838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581A0D-7DDA-E577-B7EA-1A68D6926287}"/>
              </a:ext>
            </a:extLst>
          </p:cNvPr>
          <p:cNvSpPr txBox="1"/>
          <p:nvPr/>
        </p:nvSpPr>
        <p:spPr>
          <a:xfrm>
            <a:off x="2083021" y="5993198"/>
            <a:ext cx="2279787" cy="830997"/>
          </a:xfrm>
          <a:prstGeom prst="rect">
            <a:avLst/>
          </a:prstGeom>
          <a:noFill/>
        </p:spPr>
        <p:txBody>
          <a:bodyPr wrap="square">
            <a:spAutoFit/>
          </a:bodyPr>
          <a:lstStyle/>
          <a:p>
            <a:pPr algn="ctr"/>
            <a:r>
              <a:rPr lang="en-GB" sz="1600"/>
              <a:t>Curriculum Review</a:t>
            </a:r>
          </a:p>
          <a:p>
            <a:pPr algn="ctr"/>
            <a:r>
              <a:rPr lang="en-GB" sz="1600"/>
              <a:t>Cycle Developed and then tested with CAB</a:t>
            </a:r>
          </a:p>
        </p:txBody>
      </p:sp>
      <p:pic>
        <p:nvPicPr>
          <p:cNvPr id="11" name="Picture 10" descr="A diagram of a curriculum review cycle&#10;&#10;Description automatically generated">
            <a:extLst>
              <a:ext uri="{FF2B5EF4-FFF2-40B4-BE49-F238E27FC236}">
                <a16:creationId xmlns:a16="http://schemas.microsoft.com/office/drawing/2014/main" id="{7AC5CB68-82F9-97EB-A38B-E48F3F92C1C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7034" y="5915200"/>
            <a:ext cx="1676399" cy="942800"/>
          </a:xfrm>
          <a:prstGeom prst="rect">
            <a:avLst/>
          </a:prstGeom>
        </p:spPr>
      </p:pic>
      <p:pic>
        <p:nvPicPr>
          <p:cNvPr id="12" name="Picture 11" descr="A diagram of a curriculum review cycle&#10;&#10;Description automatically generated">
            <a:extLst>
              <a:ext uri="{FF2B5EF4-FFF2-40B4-BE49-F238E27FC236}">
                <a16:creationId xmlns:a16="http://schemas.microsoft.com/office/drawing/2014/main" id="{E143C024-E367-7F82-AA63-2B1C4799A3D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232111" y="5876320"/>
            <a:ext cx="1676399" cy="942800"/>
          </a:xfrm>
          <a:prstGeom prst="rect">
            <a:avLst/>
          </a:prstGeom>
        </p:spPr>
      </p:pic>
      <p:cxnSp>
        <p:nvCxnSpPr>
          <p:cNvPr id="8" name="Straight Arrow Connector 7">
            <a:extLst>
              <a:ext uri="{FF2B5EF4-FFF2-40B4-BE49-F238E27FC236}">
                <a16:creationId xmlns:a16="http://schemas.microsoft.com/office/drawing/2014/main" id="{EA490519-8668-7F85-7C2C-AF6DB80328EC}"/>
              </a:ext>
            </a:extLst>
          </p:cNvPr>
          <p:cNvCxnSpPr>
            <a:cxnSpLocks/>
          </p:cNvCxnSpPr>
          <p:nvPr/>
        </p:nvCxnSpPr>
        <p:spPr>
          <a:xfrm>
            <a:off x="7285348" y="3132784"/>
            <a:ext cx="0" cy="158675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5BDDE5-BA6F-3D04-7082-755DA62B4BE2}"/>
              </a:ext>
            </a:extLst>
          </p:cNvPr>
          <p:cNvSpPr txBox="1"/>
          <p:nvPr/>
        </p:nvSpPr>
        <p:spPr>
          <a:xfrm>
            <a:off x="6469070" y="2235513"/>
            <a:ext cx="16020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rPr>
              <a:t>ES Commission from SG to start work</a:t>
            </a:r>
          </a:p>
        </p:txBody>
      </p:sp>
      <p:cxnSp>
        <p:nvCxnSpPr>
          <p:cNvPr id="15" name="Straight Arrow Connector 14">
            <a:extLst>
              <a:ext uri="{FF2B5EF4-FFF2-40B4-BE49-F238E27FC236}">
                <a16:creationId xmlns:a16="http://schemas.microsoft.com/office/drawing/2014/main" id="{86E56135-8645-06F2-5763-253DFE4DEA50}"/>
              </a:ext>
            </a:extLst>
          </p:cNvPr>
          <p:cNvCxnSpPr>
            <a:cxnSpLocks/>
          </p:cNvCxnSpPr>
          <p:nvPr/>
        </p:nvCxnSpPr>
        <p:spPr>
          <a:xfrm>
            <a:off x="9867075" y="6103985"/>
            <a:ext cx="1898553" cy="0"/>
          </a:xfrm>
          <a:prstGeom prst="straightConnector1">
            <a:avLst/>
          </a:prstGeom>
          <a:ln w="3810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5F5CF98-67C9-28CD-D6CA-046E4E70BC4F}"/>
              </a:ext>
            </a:extLst>
          </p:cNvPr>
          <p:cNvSpPr txBox="1"/>
          <p:nvPr/>
        </p:nvSpPr>
        <p:spPr>
          <a:xfrm>
            <a:off x="8134528" y="6193502"/>
            <a:ext cx="36311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t>Creation of long-term education reform strategic plan?</a:t>
            </a:r>
          </a:p>
        </p:txBody>
      </p:sp>
      <p:cxnSp>
        <p:nvCxnSpPr>
          <p:cNvPr id="17" name="Straight Arrow Connector 16">
            <a:extLst>
              <a:ext uri="{FF2B5EF4-FFF2-40B4-BE49-F238E27FC236}">
                <a16:creationId xmlns:a16="http://schemas.microsoft.com/office/drawing/2014/main" id="{71239738-88C5-5280-60EF-B459945437AD}"/>
              </a:ext>
            </a:extLst>
          </p:cNvPr>
          <p:cNvCxnSpPr/>
          <p:nvPr/>
        </p:nvCxnSpPr>
        <p:spPr>
          <a:xfrm flipH="1">
            <a:off x="5811850" y="3421627"/>
            <a:ext cx="8208" cy="12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D80C10-717E-BC6B-CCEF-7295205DADF0}"/>
              </a:ext>
            </a:extLst>
          </p:cNvPr>
          <p:cNvSpPr txBox="1"/>
          <p:nvPr/>
        </p:nvSpPr>
        <p:spPr>
          <a:xfrm>
            <a:off x="4447170" y="2801784"/>
            <a:ext cx="1555105"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0000"/>
                </a:solidFill>
                <a:effectLst/>
                <a:uLnTx/>
                <a:uFillTx/>
                <a:latin typeface="Calibri" panose="020F0502020204030204"/>
                <a:ea typeface="+mn-ea"/>
                <a:cs typeface="+mn-cs"/>
              </a:rPr>
              <a:t>Curriculum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0000"/>
                </a:solidFill>
                <a:effectLst/>
                <a:uLnTx/>
                <a:uFillTx/>
                <a:latin typeface="Calibri" panose="020F0502020204030204"/>
                <a:ea typeface="+mn-ea"/>
                <a:cs typeface="+mn-cs"/>
              </a:rPr>
              <a:t>Cycle Announced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0000"/>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0DE5B4ED-56A5-0C60-0B1B-E4607CB00353}"/>
              </a:ext>
            </a:extLst>
          </p:cNvPr>
          <p:cNvCxnSpPr>
            <a:cxnSpLocks/>
          </p:cNvCxnSpPr>
          <p:nvPr/>
        </p:nvCxnSpPr>
        <p:spPr>
          <a:xfrm>
            <a:off x="11609505" y="1683375"/>
            <a:ext cx="0" cy="301692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AB23785-6F51-B2DA-7574-A100EDDF040B}"/>
              </a:ext>
            </a:extLst>
          </p:cNvPr>
          <p:cNvSpPr txBox="1"/>
          <p:nvPr/>
        </p:nvSpPr>
        <p:spPr>
          <a:xfrm>
            <a:off x="10589987" y="760045"/>
            <a:ext cx="160201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rPr>
              <a:t>High Level Maths Framework</a:t>
            </a:r>
          </a:p>
        </p:txBody>
      </p:sp>
      <p:cxnSp>
        <p:nvCxnSpPr>
          <p:cNvPr id="23" name="Straight Arrow Connector 22">
            <a:extLst>
              <a:ext uri="{FF2B5EF4-FFF2-40B4-BE49-F238E27FC236}">
                <a16:creationId xmlns:a16="http://schemas.microsoft.com/office/drawing/2014/main" id="{7C64CD6E-CF38-94F9-38DE-022B60ACF46D}"/>
              </a:ext>
            </a:extLst>
          </p:cNvPr>
          <p:cNvCxnSpPr/>
          <p:nvPr/>
        </p:nvCxnSpPr>
        <p:spPr>
          <a:xfrm>
            <a:off x="7743825" y="4486275"/>
            <a:ext cx="12001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C9299A-FE8A-CDE4-E34C-41E74D70EACA}"/>
              </a:ext>
            </a:extLst>
          </p:cNvPr>
          <p:cNvSpPr txBox="1"/>
          <p:nvPr/>
        </p:nvSpPr>
        <p:spPr>
          <a:xfrm>
            <a:off x="7379320" y="3556519"/>
            <a:ext cx="1933734"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0000"/>
                </a:solidFill>
                <a:latin typeface="Calibri" panose="020F0502020204030204"/>
              </a:rPr>
              <a:t>Work Begins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latin typeface="Calibri" panose="020F0502020204030204"/>
              </a:rPr>
              <a:t>Overarching Framework</a:t>
            </a:r>
            <a:endParaRPr kumimoji="0" lang="en-GB" sz="1400" i="0" u="none" strike="noStrike" kern="1200" cap="none" spc="0" normalizeH="0" baseline="0" noProof="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FF0000"/>
                </a:solidFill>
                <a:effectLst/>
                <a:uLnTx/>
                <a:uFillTx/>
                <a:latin typeface="Calibri" panose="020F0502020204030204"/>
                <a:ea typeface="+mn-ea"/>
                <a:cs typeface="+mn-cs"/>
              </a:rPr>
              <a:t>Core Competencies</a:t>
            </a:r>
          </a:p>
        </p:txBody>
      </p:sp>
      <p:sp>
        <p:nvSpPr>
          <p:cNvPr id="33" name="TextBox 32">
            <a:extLst>
              <a:ext uri="{FF2B5EF4-FFF2-40B4-BE49-F238E27FC236}">
                <a16:creationId xmlns:a16="http://schemas.microsoft.com/office/drawing/2014/main" id="{979E8CDE-C112-7D3C-8E59-8E16A4335D02}"/>
              </a:ext>
            </a:extLst>
          </p:cNvPr>
          <p:cNvSpPr txBox="1"/>
          <p:nvPr/>
        </p:nvSpPr>
        <p:spPr>
          <a:xfrm>
            <a:off x="9804587" y="3421627"/>
            <a:ext cx="1602014" cy="141577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a:ln>
                  <a:noFill/>
                </a:ln>
                <a:solidFill>
                  <a:srgbClr val="FF0000"/>
                </a:solidFill>
                <a:effectLst/>
                <a:uLnTx/>
                <a:uFillTx/>
                <a:latin typeface="Calibri" panose="020F0502020204030204"/>
                <a:ea typeface="+mn-ea"/>
                <a:cs typeface="+mn-cs"/>
              </a:rPr>
              <a:t>Present clear plan to the system</a:t>
            </a:r>
            <a:r>
              <a:rPr lang="en-GB" noProof="0">
                <a:solidFill>
                  <a:srgbClr val="FF0000"/>
                </a:solidFill>
                <a:latin typeface="Calibri" panose="020F0502020204030204"/>
              </a:rPr>
              <a:t> </a:t>
            </a:r>
            <a:r>
              <a:rPr kumimoji="0" lang="en-GB" i="0" u="none" strike="noStrike" kern="1200" cap="none" spc="0" normalizeH="0" baseline="0" noProof="0">
                <a:ln>
                  <a:noFill/>
                </a:ln>
                <a:solidFill>
                  <a:srgbClr val="FF0000"/>
                </a:solidFill>
                <a:effectLst/>
                <a:uLnTx/>
                <a:uFillTx/>
                <a:latin typeface="Calibri" panose="020F0502020204030204"/>
                <a:ea typeface="+mn-ea"/>
                <a:cs typeface="+mn-cs"/>
              </a:rPr>
              <a:t>(Autumn)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1E85916F-72B4-6409-5B3E-CAF86978351B}"/>
              </a:ext>
            </a:extLst>
          </p:cNvPr>
          <p:cNvSpPr txBox="1"/>
          <p:nvPr/>
        </p:nvSpPr>
        <p:spPr>
          <a:xfrm>
            <a:off x="4922055" y="3279520"/>
            <a:ext cx="909223" cy="646331"/>
          </a:xfrm>
          <a:prstGeom prst="rect">
            <a:avLst/>
          </a:prstGeom>
          <a:noFill/>
        </p:spPr>
        <p:txBody>
          <a:bodyPr wrap="none" rtlCol="0">
            <a:spAutoFit/>
          </a:bodyPr>
          <a:lstStyle/>
          <a:p>
            <a:r>
              <a:rPr lang="en-GB" b="1">
                <a:solidFill>
                  <a:schemeClr val="accent1"/>
                </a:solidFill>
              </a:rPr>
              <a:t>Maths</a:t>
            </a:r>
          </a:p>
          <a:p>
            <a:r>
              <a:rPr lang="en-GB" b="1">
                <a:solidFill>
                  <a:schemeClr val="accent1"/>
                </a:solidFill>
              </a:rPr>
              <a:t>English </a:t>
            </a:r>
          </a:p>
        </p:txBody>
      </p:sp>
      <p:cxnSp>
        <p:nvCxnSpPr>
          <p:cNvPr id="5" name="Straight Arrow Connector 4">
            <a:extLst>
              <a:ext uri="{FF2B5EF4-FFF2-40B4-BE49-F238E27FC236}">
                <a16:creationId xmlns:a16="http://schemas.microsoft.com/office/drawing/2014/main" id="{80E70C0D-CDFE-B05B-CF5D-F9E1928B29F5}"/>
              </a:ext>
            </a:extLst>
          </p:cNvPr>
          <p:cNvCxnSpPr>
            <a:cxnSpLocks/>
          </p:cNvCxnSpPr>
          <p:nvPr/>
        </p:nvCxnSpPr>
        <p:spPr>
          <a:xfrm>
            <a:off x="8686242" y="2235513"/>
            <a:ext cx="0" cy="112349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0D6A45C-0D90-DF01-4263-B35C1A755B7D}"/>
              </a:ext>
            </a:extLst>
          </p:cNvPr>
          <p:cNvSpPr txBox="1"/>
          <p:nvPr/>
        </p:nvSpPr>
        <p:spPr>
          <a:xfrm>
            <a:off x="7743825" y="1113345"/>
            <a:ext cx="17754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0000"/>
                </a:solidFill>
                <a:effectLst/>
                <a:uLnTx/>
                <a:uFillTx/>
                <a:latin typeface="Calibri" panose="020F0502020204030204"/>
                <a:ea typeface="+mn-ea"/>
                <a:cs typeface="+mn-cs"/>
              </a:rPr>
              <a:t>Government Response to Hayward, et. al ?</a:t>
            </a:r>
          </a:p>
        </p:txBody>
      </p:sp>
      <p:pic>
        <p:nvPicPr>
          <p:cNvPr id="39" name="Picture 38">
            <a:extLst>
              <a:ext uri="{FF2B5EF4-FFF2-40B4-BE49-F238E27FC236}">
                <a16:creationId xmlns:a16="http://schemas.microsoft.com/office/drawing/2014/main" id="{96734958-4DC4-6357-1106-EAC85429796B}"/>
              </a:ext>
            </a:extLst>
          </p:cNvPr>
          <p:cNvPicPr>
            <a:picLocks noChangeAspect="1"/>
          </p:cNvPicPr>
          <p:nvPr/>
        </p:nvPicPr>
        <p:blipFill>
          <a:blip r:embed="rId5"/>
          <a:stretch>
            <a:fillRect/>
          </a:stretch>
        </p:blipFill>
        <p:spPr>
          <a:xfrm>
            <a:off x="1802814" y="1786741"/>
            <a:ext cx="1003054" cy="1418170"/>
          </a:xfrm>
          <a:prstGeom prst="rect">
            <a:avLst/>
          </a:prstGeom>
        </p:spPr>
      </p:pic>
      <p:pic>
        <p:nvPicPr>
          <p:cNvPr id="40" name="Picture 39">
            <a:extLst>
              <a:ext uri="{FF2B5EF4-FFF2-40B4-BE49-F238E27FC236}">
                <a16:creationId xmlns:a16="http://schemas.microsoft.com/office/drawing/2014/main" id="{28EC69AB-6182-359F-8679-7367A7145235}"/>
              </a:ext>
            </a:extLst>
          </p:cNvPr>
          <p:cNvPicPr>
            <a:picLocks noChangeAspect="1"/>
          </p:cNvPicPr>
          <p:nvPr/>
        </p:nvPicPr>
        <p:blipFill>
          <a:blip r:embed="rId6"/>
          <a:stretch>
            <a:fillRect/>
          </a:stretch>
        </p:blipFill>
        <p:spPr>
          <a:xfrm>
            <a:off x="2442702" y="77214"/>
            <a:ext cx="920964" cy="1304309"/>
          </a:xfrm>
          <a:prstGeom prst="rect">
            <a:avLst/>
          </a:prstGeom>
          <a:ln>
            <a:solidFill>
              <a:schemeClr val="tx1"/>
            </a:solidFill>
          </a:ln>
        </p:spPr>
      </p:pic>
      <p:pic>
        <p:nvPicPr>
          <p:cNvPr id="42" name="Picture 41">
            <a:extLst>
              <a:ext uri="{FF2B5EF4-FFF2-40B4-BE49-F238E27FC236}">
                <a16:creationId xmlns:a16="http://schemas.microsoft.com/office/drawing/2014/main" id="{B91BB6F2-8C32-5A5A-5292-0EA278281940}"/>
              </a:ext>
            </a:extLst>
          </p:cNvPr>
          <p:cNvPicPr>
            <a:picLocks noChangeAspect="1"/>
          </p:cNvPicPr>
          <p:nvPr/>
        </p:nvPicPr>
        <p:blipFill>
          <a:blip r:embed="rId7"/>
          <a:stretch>
            <a:fillRect/>
          </a:stretch>
        </p:blipFill>
        <p:spPr>
          <a:xfrm>
            <a:off x="3173380" y="2405904"/>
            <a:ext cx="911693" cy="1301755"/>
          </a:xfrm>
          <a:prstGeom prst="rect">
            <a:avLst/>
          </a:prstGeom>
          <a:ln>
            <a:solidFill>
              <a:schemeClr val="tx1"/>
            </a:solidFill>
          </a:ln>
        </p:spPr>
      </p:pic>
      <p:sp>
        <p:nvSpPr>
          <p:cNvPr id="43" name="TextBox 42">
            <a:extLst>
              <a:ext uri="{FF2B5EF4-FFF2-40B4-BE49-F238E27FC236}">
                <a16:creationId xmlns:a16="http://schemas.microsoft.com/office/drawing/2014/main" id="{B65BB80C-3F06-4460-4B4E-BD5BE20DB499}"/>
              </a:ext>
            </a:extLst>
          </p:cNvPr>
          <p:cNvSpPr txBox="1"/>
          <p:nvPr/>
        </p:nvSpPr>
        <p:spPr>
          <a:xfrm>
            <a:off x="3083732" y="3707036"/>
            <a:ext cx="1375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LfS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Strategy</a:t>
            </a:r>
          </a:p>
        </p:txBody>
      </p:sp>
    </p:spTree>
    <p:extLst>
      <p:ext uri="{BB962C8B-B14F-4D97-AF65-F5344CB8AC3E}">
        <p14:creationId xmlns:p14="http://schemas.microsoft.com/office/powerpoint/2010/main" val="257478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4AA7D-DD6E-4333-0D0B-4969794EFB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4AFD579-0FE0-B414-4EAE-9934F74082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94403" y="215217"/>
            <a:ext cx="4006505" cy="3458744"/>
          </a:xfrm>
          <a:prstGeom prst="rect">
            <a:avLst/>
          </a:prstGeom>
        </p:spPr>
      </p:pic>
      <p:pic>
        <p:nvPicPr>
          <p:cNvPr id="5" name="Picture 4">
            <a:extLst>
              <a:ext uri="{FF2B5EF4-FFF2-40B4-BE49-F238E27FC236}">
                <a16:creationId xmlns:a16="http://schemas.microsoft.com/office/drawing/2014/main" id="{D5815554-4663-0C4C-9CBE-DB027761D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404" y="3928780"/>
            <a:ext cx="4006505" cy="2835724"/>
          </a:xfrm>
          <a:prstGeom prst="rect">
            <a:avLst/>
          </a:prstGeom>
        </p:spPr>
      </p:pic>
      <p:sp>
        <p:nvSpPr>
          <p:cNvPr id="6" name="TextBox 5">
            <a:extLst>
              <a:ext uri="{FF2B5EF4-FFF2-40B4-BE49-F238E27FC236}">
                <a16:creationId xmlns:a16="http://schemas.microsoft.com/office/drawing/2014/main" id="{7870CCD1-66AD-7939-0034-610897D74B9A}"/>
              </a:ext>
            </a:extLst>
          </p:cNvPr>
          <p:cNvSpPr txBox="1"/>
          <p:nvPr/>
        </p:nvSpPr>
        <p:spPr>
          <a:xfrm>
            <a:off x="96926" y="93496"/>
            <a:ext cx="58688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B9BAA"/>
                </a:solidFill>
                <a:effectLst/>
                <a:uLnTx/>
                <a:uFillTx/>
                <a:latin typeface="Century Gothic" panose="020B0502020202020204" pitchFamily="34" charset="0"/>
                <a:ea typeface="Calibri" panose="020F0502020204030204" pitchFamily="34" charset="0"/>
                <a:cs typeface="Times New Roman" panose="02020603050405020304" pitchFamily="18" charset="0"/>
              </a:rPr>
              <a:t>Core Competencies</a:t>
            </a:r>
            <a:endParaRPr kumimoji="0" lang="en-GB" sz="3600" b="0" i="0" u="none" strike="noStrike" kern="1200" cap="none" spc="0" normalizeH="0" baseline="0" noProof="0">
              <a:ln>
                <a:noFill/>
              </a:ln>
              <a:solidFill>
                <a:srgbClr val="0B9BAA"/>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B309FF-F52F-0C2B-B7E4-921067C8F2D4}"/>
              </a:ext>
            </a:extLst>
          </p:cNvPr>
          <p:cNvSpPr txBox="1"/>
          <p:nvPr/>
        </p:nvSpPr>
        <p:spPr>
          <a:xfrm>
            <a:off x="260583" y="1481956"/>
            <a:ext cx="7627544" cy="4893647"/>
          </a:xfrm>
          <a:prstGeom prst="rect">
            <a:avLst/>
          </a:prstGeom>
          <a:noFill/>
        </p:spPr>
        <p:txBody>
          <a:bodyPr wrap="square">
            <a:spAutoFit/>
          </a:bodyPr>
          <a:lstStyle/>
          <a:p>
            <a:pPr marL="285750" indent="-285750" fontAlgn="b">
              <a:spcBef>
                <a:spcPts val="0"/>
              </a:spcBef>
              <a:buFont typeface="Arial" panose="020B0604020202020204" pitchFamily="34" charset="0"/>
              <a:buChar char="•"/>
            </a:pPr>
            <a:r>
              <a:rPr lang="en-GB" sz="2400" b="1" i="0" u="none" strike="noStrike" kern="1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HWB</a:t>
            </a:r>
          </a:p>
          <a:p>
            <a:pPr marL="285750" indent="-285750" fontAlgn="b">
              <a:spcBef>
                <a:spcPts val="0"/>
              </a:spcBef>
              <a:buFont typeface="Arial" panose="020B0604020202020204" pitchFamily="34" charset="0"/>
              <a:buChar char="•"/>
            </a:pPr>
            <a:r>
              <a:rPr lang="en-GB" sz="2400" b="1" i="0" u="none" strike="noStrike" kern="1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Literacy</a:t>
            </a:r>
            <a:endParaRPr lang="en-GB" sz="2400" b="0" i="0" u="none" strike="noStrike">
              <a:solidFill>
                <a:srgbClr val="C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GB" sz="2400" b="1" i="0" u="none" strike="noStrike" kern="1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Numeracy</a:t>
            </a:r>
            <a:endParaRPr lang="en-GB" sz="2400" b="0" i="0" u="none" strike="noStrike">
              <a:solidFill>
                <a:srgbClr val="C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endParaRPr lang="en-GB" sz="2400" b="0" i="0" u="none" strike="noStrike">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GB" sz="2400" b="1" i="0" u="none" strike="noStrike" kern="120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Learning for Sustainability (</a:t>
            </a:r>
            <a:r>
              <a:rPr lang="en-GB" sz="2400" b="1" i="0" u="none" strike="noStrike" kern="1200" err="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LfS</a:t>
            </a:r>
            <a:r>
              <a:rPr lang="en-GB" sz="2400" b="1" i="0" u="none" strike="noStrike" kern="120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l" rtl="0" eaLnBrk="1" fontAlgn="b" latinLnBrk="0" hangingPunct="1">
              <a:spcBef>
                <a:spcPts val="0"/>
              </a:spcBef>
              <a:spcAft>
                <a:spcPts val="0"/>
              </a:spcAft>
              <a:buFont typeface="Arial" panose="020B0604020202020204" pitchFamily="34" charset="0"/>
              <a:buChar char="•"/>
            </a:pPr>
            <a:endParaRPr lang="en-GB" sz="2400" b="0" i="0" u="none" strike="noStrike">
              <a:effectLst/>
              <a:latin typeface="Arial" panose="020B0604020202020204" pitchFamily="34" charset="0"/>
            </a:endParaRPr>
          </a:p>
          <a:p>
            <a:pPr marL="285750" indent="-285750" fontAlgn="b">
              <a:spcBef>
                <a:spcPts val="0"/>
              </a:spcBef>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Careers Education</a:t>
            </a:r>
          </a:p>
          <a:p>
            <a:pPr marL="285750" indent="-285750" algn="l" rtl="0" eaLnBrk="1" fontAlgn="b" latinLnBrk="0" hangingPunct="1">
              <a:spcBef>
                <a:spcPts val="0"/>
              </a:spcBef>
              <a:spcAft>
                <a:spcPts val="0"/>
              </a:spcAft>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Creativity</a:t>
            </a:r>
          </a:p>
          <a:p>
            <a:pPr marL="285750" indent="-285750" fontAlgn="b">
              <a:spcBef>
                <a:spcPts val="0"/>
              </a:spcBef>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Digital Literacy</a:t>
            </a:r>
            <a:endParaRPr lang="en-GB" sz="2400" b="0" i="0" u="none" strike="noStrike">
              <a:solidFill>
                <a:schemeClr val="accent1"/>
              </a:solidFill>
              <a:effectLst/>
              <a:latin typeface="Arial" panose="020B0604020202020204" pitchFamily="34" charset="0"/>
            </a:endParaRPr>
          </a:p>
          <a:p>
            <a:pPr marL="285750" indent="-285750" fontAlgn="b">
              <a:spcBef>
                <a:spcPts val="0"/>
              </a:spcBef>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Entrepreneurship</a:t>
            </a:r>
            <a:endParaRPr lang="en-GB" sz="2400" b="0" i="0" u="none" strike="noStrike">
              <a:solidFill>
                <a:schemeClr val="accent1"/>
              </a:solidFill>
              <a:effectLst/>
              <a:latin typeface="Arial" panose="020B0604020202020204" pitchFamily="34" charset="0"/>
            </a:endParaRPr>
          </a:p>
          <a:p>
            <a:pPr marL="285750" indent="-285750" fontAlgn="b">
              <a:spcBef>
                <a:spcPts val="0"/>
              </a:spcBef>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Financial Education</a:t>
            </a:r>
            <a:endParaRPr lang="en-GB" sz="2400" b="0" i="0" u="none" strike="noStrike">
              <a:solidFill>
                <a:schemeClr val="accent1"/>
              </a:solidFill>
              <a:effectLst/>
              <a:latin typeface="Arial" panose="020B0604020202020204" pitchFamily="34" charset="0"/>
            </a:endParaRPr>
          </a:p>
          <a:p>
            <a:pPr marL="285750" indent="-285750" fontAlgn="b">
              <a:spcBef>
                <a:spcPts val="0"/>
              </a:spcBef>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Political Literacy</a:t>
            </a:r>
            <a:endParaRPr lang="en-GB" sz="2400" b="0" i="0" u="none" strike="noStrike">
              <a:solidFill>
                <a:schemeClr val="accent1"/>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en-GB" sz="2400" b="1" i="0" u="none" strike="noStrike" kern="120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Social Justice</a:t>
            </a:r>
            <a:endParaRPr lang="en-GB" sz="2400" b="0" i="0" u="none" strike="noStrike">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2204113164"/>
      </p:ext>
    </p:extLst>
  </p:cSld>
  <p:clrMapOvr>
    <a:masterClrMapping/>
  </p:clrMapOvr>
  <mc:AlternateContent xmlns:mc="http://schemas.openxmlformats.org/markup-compatibility/2006" xmlns:p14="http://schemas.microsoft.com/office/powerpoint/2010/main">
    <mc:Choice Requires="p14">
      <p:transition spd="slow" p14:dur="2000" advTm="90527"/>
    </mc:Choice>
    <mc:Fallback xmlns="">
      <p:transition spd="slow" advTm="905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9AB6DF4-B394-C77F-ECDB-E9183AA57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9" y="1812612"/>
            <a:ext cx="1291121" cy="172022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360217" y="4765194"/>
          <a:ext cx="11462328" cy="74168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extLst>
                  <a:ext uri="{0D108BD9-81ED-4DB2-BD59-A6C34878D82A}">
                    <a16:rowId xmlns:a16="http://schemas.microsoft.com/office/drawing/2014/main" val="854136637"/>
                  </a:ext>
                </a:extLst>
              </a:tr>
              <a:tr h="370840">
                <a:tc gridSpan="8">
                  <a:txBody>
                    <a:bodyPr/>
                    <a:lstStyle/>
                    <a:p>
                      <a:pPr algn="l"/>
                      <a:r>
                        <a:rPr lang="en-GB">
                          <a:latin typeface="Arial" panose="020B0604020202020204" pitchFamily="34" charset="0"/>
                          <a:cs typeface="Arial" panose="020B0604020202020204" pitchFamily="34" charset="0"/>
                        </a:rPr>
                        <a:t>2021</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2022</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a:r>
                        <a:rPr lang="en-GB">
                          <a:latin typeface="Arial" panose="020B0604020202020204" pitchFamily="34" charset="0"/>
                          <a:cs typeface="Arial" panose="020B0604020202020204" pitchFamily="34" charset="0"/>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5135339"/>
                  </a:ext>
                </a:extLst>
              </a:tr>
            </a:tbl>
          </a:graphicData>
        </a:graphic>
      </p:graphicFrame>
      <p:cxnSp>
        <p:nvCxnSpPr>
          <p:cNvPr id="34" name="Straight Arrow Connector 33"/>
          <p:cNvCxnSpPr/>
          <p:nvPr/>
        </p:nvCxnSpPr>
        <p:spPr>
          <a:xfrm>
            <a:off x="1054351" y="3637179"/>
            <a:ext cx="5411" cy="102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Why?</a:t>
            </a:r>
          </a:p>
        </p:txBody>
      </p:sp>
      <p:sp>
        <p:nvSpPr>
          <p:cNvPr id="46" name="TextBox 45"/>
          <p:cNvSpPr txBox="1"/>
          <p:nvPr/>
        </p:nvSpPr>
        <p:spPr>
          <a:xfrm>
            <a:off x="73228" y="3532841"/>
            <a:ext cx="8563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OECD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spTree>
    <p:extLst>
      <p:ext uri="{BB962C8B-B14F-4D97-AF65-F5344CB8AC3E}">
        <p14:creationId xmlns:p14="http://schemas.microsoft.com/office/powerpoint/2010/main" val="55115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vial Pursuit: 10 facts about the game">
            <a:extLst>
              <a:ext uri="{FF2B5EF4-FFF2-40B4-BE49-F238E27FC236}">
                <a16:creationId xmlns:a16="http://schemas.microsoft.com/office/drawing/2014/main" id="{5D138E5A-CE51-ED4B-999D-A6C590693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55" r="7335" b="462"/>
          <a:stretch/>
        </p:blipFill>
        <p:spPr bwMode="auto">
          <a:xfrm>
            <a:off x="4542848" y="1038820"/>
            <a:ext cx="7130391" cy="4327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3267B5-EDBF-B005-239C-F594415AE827}"/>
              </a:ext>
            </a:extLst>
          </p:cNvPr>
          <p:cNvSpPr txBox="1"/>
          <p:nvPr/>
        </p:nvSpPr>
        <p:spPr>
          <a:xfrm>
            <a:off x="254286" y="1720840"/>
            <a:ext cx="609771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a:ea typeface="+mn-ea"/>
                <a:cs typeface="Arial"/>
              </a:rPr>
              <a:t>Key Stakeholders</a:t>
            </a:r>
            <a:endParaRPr kumimoji="0" lang="en-GB" sz="3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a:ea typeface="+mn-ea"/>
                <a:cs typeface="Arial"/>
              </a:rPr>
              <a:t>Academics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a:ea typeface="+mn-ea"/>
                <a:cs typeface="Arial"/>
              </a:rPr>
              <a:t>ELC</a:t>
            </a:r>
            <a:endParaRPr kumimoji="0" lang="en-GB" sz="3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Primary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ASN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Secondary</a:t>
            </a:r>
          </a:p>
        </p:txBody>
      </p:sp>
      <p:sp>
        <p:nvSpPr>
          <p:cNvPr id="7" name="TextBox 6">
            <a:extLst>
              <a:ext uri="{FF2B5EF4-FFF2-40B4-BE49-F238E27FC236}">
                <a16:creationId xmlns:a16="http://schemas.microsoft.com/office/drawing/2014/main" id="{9CDBAA8E-171C-EC09-8FF0-99A78A3FE8A8}"/>
              </a:ext>
            </a:extLst>
          </p:cNvPr>
          <p:cNvSpPr txBox="1"/>
          <p:nvPr/>
        </p:nvSpPr>
        <p:spPr>
          <a:xfrm>
            <a:off x="254286" y="5976198"/>
            <a:ext cx="99052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The mix of the experience is the important thing</a:t>
            </a:r>
          </a:p>
        </p:txBody>
      </p:sp>
    </p:spTree>
    <p:extLst>
      <p:ext uri="{BB962C8B-B14F-4D97-AF65-F5344CB8AC3E}">
        <p14:creationId xmlns:p14="http://schemas.microsoft.com/office/powerpoint/2010/main" val="3256112279"/>
      </p:ext>
    </p:extLst>
  </p:cSld>
  <p:clrMapOvr>
    <a:masterClrMapping/>
  </p:clrMapOvr>
  <mc:AlternateContent xmlns:mc="http://schemas.openxmlformats.org/markup-compatibility/2006" xmlns:p14="http://schemas.microsoft.com/office/powerpoint/2010/main">
    <mc:Choice Requires="p14">
      <p:transition spd="slow" p14:dur="2000" advTm="71457"/>
    </mc:Choice>
    <mc:Fallback xmlns="">
      <p:transition spd="slow" advTm="7145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ver of a book&#10;&#10;Description automatically generated">
            <a:extLst>
              <a:ext uri="{FF2B5EF4-FFF2-40B4-BE49-F238E27FC236}">
                <a16:creationId xmlns:a16="http://schemas.microsoft.com/office/drawing/2014/main" id="{B8E02E77-90E0-3DD8-1413-A040EA90B287}"/>
              </a:ext>
            </a:extLst>
          </p:cNvPr>
          <p:cNvPicPr>
            <a:picLocks noChangeAspect="1"/>
          </p:cNvPicPr>
          <p:nvPr/>
        </p:nvPicPr>
        <p:blipFill>
          <a:blip r:embed="rId2"/>
          <a:stretch>
            <a:fillRect/>
          </a:stretch>
        </p:blipFill>
        <p:spPr>
          <a:xfrm>
            <a:off x="2268454" y="0"/>
            <a:ext cx="7655092" cy="6858000"/>
          </a:xfrm>
          <a:prstGeom prst="rect">
            <a:avLst/>
          </a:prstGeom>
        </p:spPr>
      </p:pic>
    </p:spTree>
    <p:extLst>
      <p:ext uri="{BB962C8B-B14F-4D97-AF65-F5344CB8AC3E}">
        <p14:creationId xmlns:p14="http://schemas.microsoft.com/office/powerpoint/2010/main" val="203613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chart&#10;&#10;Description automatically generated">
            <a:extLst>
              <a:ext uri="{FF2B5EF4-FFF2-40B4-BE49-F238E27FC236}">
                <a16:creationId xmlns:a16="http://schemas.microsoft.com/office/drawing/2014/main" id="{16F91BC5-5F98-D955-A2A1-327E8BFC66CE}"/>
              </a:ext>
            </a:extLst>
          </p:cNvPr>
          <p:cNvPicPr>
            <a:picLocks noChangeAspect="1"/>
          </p:cNvPicPr>
          <p:nvPr/>
        </p:nvPicPr>
        <p:blipFill>
          <a:blip r:embed="rId2"/>
          <a:stretch>
            <a:fillRect/>
          </a:stretch>
        </p:blipFill>
        <p:spPr>
          <a:xfrm>
            <a:off x="1447800" y="771525"/>
            <a:ext cx="9296400" cy="5314950"/>
          </a:xfrm>
          <a:prstGeom prst="rect">
            <a:avLst/>
          </a:prstGeom>
        </p:spPr>
      </p:pic>
    </p:spTree>
    <p:extLst>
      <p:ext uri="{BB962C8B-B14F-4D97-AF65-F5344CB8AC3E}">
        <p14:creationId xmlns:p14="http://schemas.microsoft.com/office/powerpoint/2010/main" val="135084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792599-2EFE-8E4C-835D-32CF95CFC405}"/>
              </a:ext>
            </a:extLst>
          </p:cNvPr>
          <p:cNvSpPr txBox="1">
            <a:spLocks/>
          </p:cNvSpPr>
          <p:nvPr/>
        </p:nvSpPr>
        <p:spPr>
          <a:xfrm>
            <a:off x="836022" y="74723"/>
            <a:ext cx="10515600" cy="739422"/>
          </a:xfrm>
          <a:prstGeom prst="rect">
            <a:avLst/>
          </a:prstGeom>
        </p:spPr>
        <p:txBody>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Scotland’s Curriculum Framework</a:t>
            </a:r>
          </a:p>
        </p:txBody>
      </p:sp>
      <p:graphicFrame>
        <p:nvGraphicFramePr>
          <p:cNvPr id="6" name="Table 4">
            <a:extLst>
              <a:ext uri="{FF2B5EF4-FFF2-40B4-BE49-F238E27FC236}">
                <a16:creationId xmlns:a16="http://schemas.microsoft.com/office/drawing/2014/main" id="{B7413729-312F-6E46-A4D8-D40E6F03B859}"/>
              </a:ext>
            </a:extLst>
          </p:cNvPr>
          <p:cNvGraphicFramePr>
            <a:graphicFrameLocks/>
          </p:cNvGraphicFramePr>
          <p:nvPr/>
        </p:nvGraphicFramePr>
        <p:xfrm>
          <a:off x="63795" y="814145"/>
          <a:ext cx="12121356" cy="5163868"/>
        </p:xfrm>
        <a:graphic>
          <a:graphicData uri="http://schemas.openxmlformats.org/drawingml/2006/table">
            <a:tbl>
              <a:tblPr firstRow="1" bandRow="1">
                <a:tableStyleId>{93296810-A885-4BE3-A3E7-6D5BEEA58F35}</a:tableStyleId>
              </a:tblPr>
              <a:tblGrid>
                <a:gridCol w="3997842">
                  <a:extLst>
                    <a:ext uri="{9D8B030D-6E8A-4147-A177-3AD203B41FA5}">
                      <a16:colId xmlns:a16="http://schemas.microsoft.com/office/drawing/2014/main" val="660815608"/>
                    </a:ext>
                  </a:extLst>
                </a:gridCol>
                <a:gridCol w="3388242">
                  <a:extLst>
                    <a:ext uri="{9D8B030D-6E8A-4147-A177-3AD203B41FA5}">
                      <a16:colId xmlns:a16="http://schemas.microsoft.com/office/drawing/2014/main" val="752943206"/>
                    </a:ext>
                  </a:extLst>
                </a:gridCol>
                <a:gridCol w="4735272">
                  <a:extLst>
                    <a:ext uri="{9D8B030D-6E8A-4147-A177-3AD203B41FA5}">
                      <a16:colId xmlns:a16="http://schemas.microsoft.com/office/drawing/2014/main" val="1735374325"/>
                    </a:ext>
                  </a:extLst>
                </a:gridCol>
              </a:tblGrid>
              <a:tr h="852559">
                <a:tc>
                  <a:txBody>
                    <a:bodyPr/>
                    <a:lstStyle/>
                    <a:p>
                      <a:pPr algn="ctr"/>
                      <a:r>
                        <a:rPr lang="en-US" sz="2800"/>
                        <a:t>why</a:t>
                      </a:r>
                    </a:p>
                  </a:txBody>
                  <a:tcPr/>
                </a:tc>
                <a:tc>
                  <a:txBody>
                    <a:bodyPr/>
                    <a:lstStyle/>
                    <a:p>
                      <a:pPr algn="ctr"/>
                      <a:r>
                        <a:rPr lang="en-US" sz="2800"/>
                        <a:t>what</a:t>
                      </a:r>
                    </a:p>
                  </a:txBody>
                  <a:tcPr/>
                </a:tc>
                <a:tc>
                  <a:txBody>
                    <a:bodyPr/>
                    <a:lstStyle/>
                    <a:p>
                      <a:pPr algn="ctr"/>
                      <a:r>
                        <a:rPr lang="en-US" sz="2800"/>
                        <a:t>how</a:t>
                      </a:r>
                    </a:p>
                  </a:txBody>
                  <a:tcPr/>
                </a:tc>
                <a:extLst>
                  <a:ext uri="{0D108BD9-81ED-4DB2-BD59-A6C34878D82A}">
                    <a16:rowId xmlns:a16="http://schemas.microsoft.com/office/drawing/2014/main" val="3515266326"/>
                  </a:ext>
                </a:extLst>
              </a:tr>
              <a:tr h="4311309">
                <a:tc>
                  <a: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p>
                      <a:endParaRPr lang="en-US"/>
                    </a:p>
                    <a:p>
                      <a:endParaRPr lang="en-US"/>
                    </a:p>
                    <a:p>
                      <a:endParaRPr lang="en-US"/>
                    </a:p>
                    <a:p>
                      <a:endParaRPr lang="en-US"/>
                    </a:p>
                    <a:p>
                      <a:endParaRPr lang="en-US"/>
                    </a:p>
                    <a:p>
                      <a:endParaRPr lang="en-US"/>
                    </a:p>
                    <a:p>
                      <a:endParaRPr lang="en-US"/>
                    </a:p>
                    <a:p>
                      <a:endParaRPr lang="en-US"/>
                    </a:p>
                    <a:p>
                      <a:pPr algn="ctr"/>
                      <a:r>
                        <a:rPr lang="en-US"/>
                        <a:t> </a:t>
                      </a:r>
                    </a:p>
                    <a:p>
                      <a:pPr algn="ctr"/>
                      <a:endParaRPr lang="en-US" sz="2800"/>
                    </a:p>
                    <a:p>
                      <a:pPr algn="ctr"/>
                      <a:endParaRPr lang="en-US" sz="2800"/>
                    </a:p>
                    <a:p>
                      <a:pPr algn="ctr"/>
                      <a:endParaRPr lang="en-US" sz="2800"/>
                    </a:p>
                    <a:p>
                      <a:pPr algn="ctr"/>
                      <a:r>
                        <a:rPr lang="en-US" sz="2800"/>
                        <a:t>+ entitlements</a:t>
                      </a:r>
                    </a:p>
                  </a:txBody>
                  <a:tcPr/>
                </a:tc>
                <a:tc>
                  <a:txBody>
                    <a:bodyPr/>
                    <a:lstStyle/>
                    <a:p>
                      <a:endParaRPr lang="en-US"/>
                    </a:p>
                  </a:txBody>
                  <a:tcPr/>
                </a:tc>
                <a:extLst>
                  <a:ext uri="{0D108BD9-81ED-4DB2-BD59-A6C34878D82A}">
                    <a16:rowId xmlns:a16="http://schemas.microsoft.com/office/drawing/2014/main" val="1615864711"/>
                  </a:ext>
                </a:extLst>
              </a:tr>
            </a:tbl>
          </a:graphicData>
        </a:graphic>
      </p:graphicFrame>
      <p:pic>
        <p:nvPicPr>
          <p:cNvPr id="7" name="Picture 6">
            <a:extLst>
              <a:ext uri="{FF2B5EF4-FFF2-40B4-BE49-F238E27FC236}">
                <a16:creationId xmlns:a16="http://schemas.microsoft.com/office/drawing/2014/main" id="{FE5867F3-CF43-184A-9906-BA48EAD00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49" y="2078494"/>
            <a:ext cx="3823975" cy="3303638"/>
          </a:xfrm>
          <a:prstGeom prst="rect">
            <a:avLst/>
          </a:prstGeom>
        </p:spPr>
      </p:pic>
      <p:pic>
        <p:nvPicPr>
          <p:cNvPr id="8" name="Picture 7">
            <a:extLst>
              <a:ext uri="{FF2B5EF4-FFF2-40B4-BE49-F238E27FC236}">
                <a16:creationId xmlns:a16="http://schemas.microsoft.com/office/drawing/2014/main" id="{8B9BE2AA-7E20-D446-A6D0-8166127FE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675" y="2279390"/>
            <a:ext cx="3133863" cy="2218689"/>
          </a:xfrm>
          <a:prstGeom prst="rect">
            <a:avLst/>
          </a:prstGeom>
        </p:spPr>
      </p:pic>
      <p:sp>
        <p:nvSpPr>
          <p:cNvPr id="3" name="TextBox 2"/>
          <p:cNvSpPr txBox="1"/>
          <p:nvPr/>
        </p:nvSpPr>
        <p:spPr>
          <a:xfrm>
            <a:off x="167149" y="6148048"/>
            <a:ext cx="11891462"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hlinkClick r:id="rId5"/>
              </a:rPr>
              <a:t>www.scotlandscurriculum.scot</a:t>
            </a: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8F8E8B2-C645-C3DA-558A-2C5CF4EB89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8089" y="1933983"/>
            <a:ext cx="4490522" cy="3737352"/>
          </a:xfrm>
          <a:prstGeom prst="rect">
            <a:avLst/>
          </a:prstGeom>
        </p:spPr>
      </p:pic>
      <p:sp>
        <p:nvSpPr>
          <p:cNvPr id="4" name="Rectangle 3">
            <a:extLst>
              <a:ext uri="{FF2B5EF4-FFF2-40B4-BE49-F238E27FC236}">
                <a16:creationId xmlns:a16="http://schemas.microsoft.com/office/drawing/2014/main" id="{60581B12-ED97-C4DE-F66F-CACC876E3E7D}"/>
              </a:ext>
            </a:extLst>
          </p:cNvPr>
          <p:cNvSpPr/>
          <p:nvPr/>
        </p:nvSpPr>
        <p:spPr>
          <a:xfrm>
            <a:off x="2019300" y="3905250"/>
            <a:ext cx="542925" cy="2476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062DCC90-94F4-9E0E-0D48-8D7E8F50D257}"/>
              </a:ext>
            </a:extLst>
          </p:cNvPr>
          <p:cNvSpPr txBox="1"/>
          <p:nvPr/>
        </p:nvSpPr>
        <p:spPr>
          <a:xfrm>
            <a:off x="1947398" y="3844409"/>
            <a:ext cx="343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610614095"/>
      </p:ext>
    </p:extLst>
  </p:cSld>
  <p:clrMapOvr>
    <a:masterClrMapping/>
  </p:clrMapOvr>
  <mc:AlternateContent xmlns:mc="http://schemas.openxmlformats.org/markup-compatibility/2006" xmlns:p14="http://schemas.microsoft.com/office/powerpoint/2010/main">
    <mc:Choice Requires="p14">
      <p:transition spd="slow" p14:dur="2000" advTm="61754"/>
    </mc:Choice>
    <mc:Fallback xmlns="">
      <p:transition spd="slow" advTm="61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4AA7D-DD6E-4333-0D0B-4969794EFB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3C1DCF-3C12-D91C-546F-D6A1DC5A2527}"/>
              </a:ext>
            </a:extLst>
          </p:cNvPr>
          <p:cNvSpPr txBox="1"/>
          <p:nvPr/>
        </p:nvSpPr>
        <p:spPr>
          <a:xfrm>
            <a:off x="0" y="1539588"/>
            <a:ext cx="122086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FF0000"/>
                </a:solidFill>
                <a:effectLst/>
                <a:uLnTx/>
                <a:uFillTx/>
                <a:latin typeface="Calibri" panose="020F0502020204030204"/>
                <a:ea typeface="+mn-ea"/>
                <a:cs typeface="+mn-cs"/>
              </a:rPr>
              <a:t>Explore</a:t>
            </a:r>
            <a:r>
              <a:rPr kumimoji="0" lang="en-GB" sz="5400" b="1" i="0" u="none" strike="noStrike" kern="1200" cap="none" spc="0" normalizeH="0" baseline="0" noProof="0">
                <a:ln>
                  <a:noFill/>
                </a:ln>
                <a:solidFill>
                  <a:prstClr val="black"/>
                </a:solidFill>
                <a:effectLst/>
                <a:uLnTx/>
                <a:uFillTx/>
                <a:latin typeface="Calibri" panose="020F0502020204030204"/>
                <a:ea typeface="+mn-ea"/>
                <a:cs typeface="+mn-cs"/>
              </a:rPr>
              <a:t> – </a:t>
            </a:r>
            <a:r>
              <a:rPr kumimoji="0" lang="en-GB" sz="5400" b="1" i="0" u="none" strike="noStrike" kern="1200" cap="none" spc="0" normalizeH="0" baseline="0" noProof="0">
                <a:ln>
                  <a:noFill/>
                </a:ln>
                <a:solidFill>
                  <a:srgbClr val="7030A0"/>
                </a:solidFill>
                <a:effectLst/>
                <a:uLnTx/>
                <a:uFillTx/>
                <a:latin typeface="Calibri" panose="020F0502020204030204"/>
                <a:ea typeface="+mn-ea"/>
                <a:cs typeface="+mn-cs"/>
              </a:rPr>
              <a:t>Define </a:t>
            </a:r>
            <a:r>
              <a:rPr kumimoji="0" lang="en-GB" sz="5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5400" b="1" i="0" u="none" strike="noStrike" kern="1200" cap="none" spc="0" normalizeH="0" baseline="0" noProof="0">
                <a:ln>
                  <a:noFill/>
                </a:ln>
                <a:solidFill>
                  <a:srgbClr val="70AD47"/>
                </a:solidFill>
                <a:effectLst/>
                <a:uLnTx/>
                <a:uFillTx/>
                <a:latin typeface="Calibri" panose="020F0502020204030204"/>
                <a:ea typeface="+mn-ea"/>
                <a:cs typeface="+mn-cs"/>
              </a:rPr>
              <a:t>Exemplify </a:t>
            </a:r>
            <a:r>
              <a:rPr kumimoji="0" lang="en-GB" sz="5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5400" b="1" i="0" u="none" strike="noStrike" kern="1200" cap="none" spc="0" normalizeH="0" baseline="0" noProof="0">
                <a:ln>
                  <a:noFill/>
                </a:ln>
                <a:solidFill>
                  <a:srgbClr val="0070C0"/>
                </a:solidFill>
                <a:effectLst/>
                <a:uLnTx/>
                <a:uFillTx/>
                <a:latin typeface="Calibri" panose="020F0502020204030204"/>
                <a:ea typeface="+mn-ea"/>
                <a:cs typeface="+mn-cs"/>
              </a:rPr>
              <a:t>Empower</a:t>
            </a:r>
            <a:r>
              <a:rPr kumimoji="0" lang="en-GB" sz="5400" b="1"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51409D1F-3120-D140-F8C2-76A385F1C356}"/>
              </a:ext>
            </a:extLst>
          </p:cNvPr>
          <p:cNvSpPr txBox="1"/>
          <p:nvPr/>
        </p:nvSpPr>
        <p:spPr>
          <a:xfrm>
            <a:off x="11096625" y="2278252"/>
            <a:ext cx="8171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(Tools)</a:t>
            </a:r>
          </a:p>
        </p:txBody>
      </p:sp>
      <p:pic>
        <p:nvPicPr>
          <p:cNvPr id="1026" name="Picture 2" descr="The Scottish Approach to Service Design">
            <a:extLst>
              <a:ext uri="{FF2B5EF4-FFF2-40B4-BE49-F238E27FC236}">
                <a16:creationId xmlns:a16="http://schemas.microsoft.com/office/drawing/2014/main" id="{7B584E33-5154-F618-1FA3-D3E4FCE77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5"/>
          <a:stretch/>
        </p:blipFill>
        <p:spPr bwMode="auto">
          <a:xfrm>
            <a:off x="1393992" y="2991444"/>
            <a:ext cx="9702633" cy="243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5501"/>
      </p:ext>
    </p:extLst>
  </p:cSld>
  <p:clrMapOvr>
    <a:masterClrMapping/>
  </p:clrMapOvr>
  <mc:AlternateContent xmlns:mc="http://schemas.openxmlformats.org/markup-compatibility/2006" xmlns:p14="http://schemas.microsoft.com/office/powerpoint/2010/main">
    <mc:Choice Requires="p14">
      <p:transition spd="slow" p14:dur="2000" advTm="90527"/>
    </mc:Choice>
    <mc:Fallback xmlns="">
      <p:transition spd="slow" advTm="9052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ve Ways to Navigate the Messy Middle of Change">
            <a:extLst>
              <a:ext uri="{FF2B5EF4-FFF2-40B4-BE49-F238E27FC236}">
                <a16:creationId xmlns:a16="http://schemas.microsoft.com/office/drawing/2014/main" id="{4F836D9B-BB9B-0628-7138-D149D047749A}"/>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586154" y="661214"/>
            <a:ext cx="10163908" cy="5716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20A1F2-8EFE-98EB-5455-5CF469079B2E}"/>
              </a:ext>
            </a:extLst>
          </p:cNvPr>
          <p:cNvSpPr txBox="1"/>
          <p:nvPr/>
        </p:nvSpPr>
        <p:spPr>
          <a:xfrm>
            <a:off x="1234807" y="240192"/>
            <a:ext cx="9750362" cy="76944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B050"/>
                </a:solidFill>
                <a:effectLst/>
                <a:uLnTx/>
                <a:uFillTx/>
                <a:latin typeface="Calibri" panose="020F0502020204030204"/>
                <a:ea typeface="+mn-ea"/>
                <a:cs typeface="+mn-cs"/>
              </a:rPr>
              <a:t>You are about to enter the Messy Middle</a:t>
            </a:r>
          </a:p>
        </p:txBody>
      </p:sp>
      <p:sp>
        <p:nvSpPr>
          <p:cNvPr id="5" name="TextBox 4">
            <a:extLst>
              <a:ext uri="{FF2B5EF4-FFF2-40B4-BE49-F238E27FC236}">
                <a16:creationId xmlns:a16="http://schemas.microsoft.com/office/drawing/2014/main" id="{A45F672E-C58D-E325-9B47-4A25F491D1D0}"/>
              </a:ext>
            </a:extLst>
          </p:cNvPr>
          <p:cNvSpPr txBox="1"/>
          <p:nvPr/>
        </p:nvSpPr>
        <p:spPr>
          <a:xfrm>
            <a:off x="2264381" y="5854133"/>
            <a:ext cx="1326543"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alibri" panose="020F0502020204030204"/>
                <a:ea typeface="+mn-ea"/>
                <a:cs typeface="+mn-cs"/>
              </a:rPr>
              <a:t>NOW</a:t>
            </a:r>
          </a:p>
        </p:txBody>
      </p:sp>
      <p:sp>
        <p:nvSpPr>
          <p:cNvPr id="6" name="TextBox 5">
            <a:extLst>
              <a:ext uri="{FF2B5EF4-FFF2-40B4-BE49-F238E27FC236}">
                <a16:creationId xmlns:a16="http://schemas.microsoft.com/office/drawing/2014/main" id="{9879CA4D-0D67-F053-DB43-2BE14376F8EA}"/>
              </a:ext>
            </a:extLst>
          </p:cNvPr>
          <p:cNvSpPr txBox="1"/>
          <p:nvPr/>
        </p:nvSpPr>
        <p:spPr>
          <a:xfrm>
            <a:off x="9070368" y="5832847"/>
            <a:ext cx="1821974"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B050"/>
                </a:solidFill>
                <a:effectLst/>
                <a:uLnTx/>
                <a:uFillTx/>
                <a:latin typeface="Calibri" panose="020F0502020204030204"/>
                <a:ea typeface="+mn-ea"/>
                <a:cs typeface="+mn-cs"/>
              </a:rPr>
              <a:t>September</a:t>
            </a:r>
          </a:p>
        </p:txBody>
      </p:sp>
      <p:sp>
        <p:nvSpPr>
          <p:cNvPr id="7" name="TextBox 6">
            <a:extLst>
              <a:ext uri="{FF2B5EF4-FFF2-40B4-BE49-F238E27FC236}">
                <a16:creationId xmlns:a16="http://schemas.microsoft.com/office/drawing/2014/main" id="{42F79159-0976-3295-C846-CAE2632869D4}"/>
              </a:ext>
            </a:extLst>
          </p:cNvPr>
          <p:cNvSpPr txBox="1"/>
          <p:nvPr/>
        </p:nvSpPr>
        <p:spPr>
          <a:xfrm>
            <a:off x="828782" y="3493982"/>
            <a:ext cx="1226049"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After</a:t>
            </a:r>
          </a:p>
        </p:txBody>
      </p:sp>
      <p:sp>
        <p:nvSpPr>
          <p:cNvPr id="8" name="TextBox 7">
            <a:extLst>
              <a:ext uri="{FF2B5EF4-FFF2-40B4-BE49-F238E27FC236}">
                <a16:creationId xmlns:a16="http://schemas.microsoft.com/office/drawing/2014/main" id="{566E777A-DFB7-319E-2AC9-68B45C1922F7}"/>
              </a:ext>
            </a:extLst>
          </p:cNvPr>
          <p:cNvSpPr txBox="1"/>
          <p:nvPr/>
        </p:nvSpPr>
        <p:spPr>
          <a:xfrm>
            <a:off x="1294944" y="5407065"/>
            <a:ext cx="750526"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507CE2F7-317A-5DDC-378E-07844A70F4A8}"/>
              </a:ext>
            </a:extLst>
          </p:cNvPr>
          <p:cNvSpPr txBox="1"/>
          <p:nvPr/>
        </p:nvSpPr>
        <p:spPr>
          <a:xfrm>
            <a:off x="455169" y="3493982"/>
            <a:ext cx="162454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alibri" panose="020F0502020204030204"/>
                <a:ea typeface="+mn-ea"/>
                <a:cs typeface="+mn-cs"/>
              </a:rPr>
              <a:t>Development</a:t>
            </a:r>
          </a:p>
        </p:txBody>
      </p:sp>
      <p:sp>
        <p:nvSpPr>
          <p:cNvPr id="10" name="TextBox 9">
            <a:extLst>
              <a:ext uri="{FF2B5EF4-FFF2-40B4-BE49-F238E27FC236}">
                <a16:creationId xmlns:a16="http://schemas.microsoft.com/office/drawing/2014/main" id="{84F8B27E-E3D4-F8C2-B907-EBBC2C781842}"/>
              </a:ext>
            </a:extLst>
          </p:cNvPr>
          <p:cNvSpPr txBox="1"/>
          <p:nvPr/>
        </p:nvSpPr>
        <p:spPr>
          <a:xfrm>
            <a:off x="143218" y="1690117"/>
            <a:ext cx="185820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alibri" panose="020F0502020204030204"/>
                <a:ea typeface="+mn-ea"/>
                <a:cs typeface="+mn-cs"/>
              </a:rPr>
              <a:t>A plan of action</a:t>
            </a:r>
          </a:p>
        </p:txBody>
      </p:sp>
      <p:cxnSp>
        <p:nvCxnSpPr>
          <p:cNvPr id="12" name="Straight Connector 11">
            <a:extLst>
              <a:ext uri="{FF2B5EF4-FFF2-40B4-BE49-F238E27FC236}">
                <a16:creationId xmlns:a16="http://schemas.microsoft.com/office/drawing/2014/main" id="{C786FFDF-B643-3414-D29F-683C16ED458C}"/>
              </a:ext>
            </a:extLst>
          </p:cNvPr>
          <p:cNvCxnSpPr/>
          <p:nvPr/>
        </p:nvCxnSpPr>
        <p:spPr>
          <a:xfrm>
            <a:off x="2120812" y="1602769"/>
            <a:ext cx="0" cy="4204406"/>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544E51-111A-B7A9-4098-2B4EC69DF76B}"/>
              </a:ext>
            </a:extLst>
          </p:cNvPr>
          <p:cNvCxnSpPr>
            <a:cxnSpLocks/>
          </p:cNvCxnSpPr>
          <p:nvPr/>
        </p:nvCxnSpPr>
        <p:spPr>
          <a:xfrm flipH="1">
            <a:off x="2079716" y="5792232"/>
            <a:ext cx="8458336" cy="0"/>
          </a:xfrm>
          <a:prstGeom prst="line">
            <a:avLst/>
          </a:prstGeom>
          <a:ln w="889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AFB7CA-9161-A18D-8EAD-3C0AC569AB8E}"/>
              </a:ext>
            </a:extLst>
          </p:cNvPr>
          <p:cNvSpPr txBox="1"/>
          <p:nvPr/>
        </p:nvSpPr>
        <p:spPr>
          <a:xfrm>
            <a:off x="1168494" y="2594537"/>
            <a:ext cx="873957"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alibri" panose="020F0502020204030204"/>
                <a:ea typeface="+mn-ea"/>
                <a:cs typeface="+mn-cs"/>
              </a:rPr>
              <a:t>Clarity</a:t>
            </a:r>
          </a:p>
        </p:txBody>
      </p:sp>
      <p:sp>
        <p:nvSpPr>
          <p:cNvPr id="18" name="TextBox 17">
            <a:extLst>
              <a:ext uri="{FF2B5EF4-FFF2-40B4-BE49-F238E27FC236}">
                <a16:creationId xmlns:a16="http://schemas.microsoft.com/office/drawing/2014/main" id="{043F8C9A-A9D3-8C32-A6AD-846E76315A47}"/>
              </a:ext>
            </a:extLst>
          </p:cNvPr>
          <p:cNvSpPr txBox="1"/>
          <p:nvPr/>
        </p:nvSpPr>
        <p:spPr>
          <a:xfrm>
            <a:off x="399707" y="4476293"/>
            <a:ext cx="1670201"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B050"/>
                </a:solidFill>
                <a:effectLst/>
                <a:uLnTx/>
                <a:uFillTx/>
                <a:latin typeface="Calibri" panose="020F0502020204030204"/>
                <a:ea typeface="+mn-ea"/>
                <a:cs typeface="+mn-cs"/>
              </a:rPr>
              <a:t>Disagreement</a:t>
            </a:r>
          </a:p>
        </p:txBody>
      </p:sp>
      <p:sp>
        <p:nvSpPr>
          <p:cNvPr id="3" name="Rectangle 2">
            <a:extLst>
              <a:ext uri="{FF2B5EF4-FFF2-40B4-BE49-F238E27FC236}">
                <a16:creationId xmlns:a16="http://schemas.microsoft.com/office/drawing/2014/main" id="{06BA0010-6368-94BE-DE6E-A24932DB4628}"/>
              </a:ext>
            </a:extLst>
          </p:cNvPr>
          <p:cNvSpPr/>
          <p:nvPr/>
        </p:nvSpPr>
        <p:spPr>
          <a:xfrm>
            <a:off x="4448710" y="945223"/>
            <a:ext cx="3524035" cy="9992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6E56028-435F-6E2A-AC64-FCA28E517DA5}"/>
              </a:ext>
            </a:extLst>
          </p:cNvPr>
          <p:cNvSpPr txBox="1"/>
          <p:nvPr/>
        </p:nvSpPr>
        <p:spPr>
          <a:xfrm>
            <a:off x="4089787" y="905092"/>
            <a:ext cx="436549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[Trust the Process]</a:t>
            </a:r>
          </a:p>
        </p:txBody>
      </p:sp>
    </p:spTree>
    <p:extLst>
      <p:ext uri="{BB962C8B-B14F-4D97-AF65-F5344CB8AC3E}">
        <p14:creationId xmlns:p14="http://schemas.microsoft.com/office/powerpoint/2010/main" val="3136280792"/>
      </p:ext>
    </p:extLst>
  </p:cSld>
  <p:clrMapOvr>
    <a:masterClrMapping/>
  </p:clrMapOvr>
  <mc:AlternateContent xmlns:mc="http://schemas.openxmlformats.org/markup-compatibility/2006" xmlns:p14="http://schemas.microsoft.com/office/powerpoint/2010/main">
    <mc:Choice Requires="p14">
      <p:transition spd="slow" p14:dur="2000" advTm="54620"/>
    </mc:Choice>
    <mc:Fallback xmlns="">
      <p:transition spd="slow" advTm="5462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E644E21-CA5C-EA49-627A-9B446592B52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9" y="0"/>
            <a:ext cx="1218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B3BF2E-3E70-D279-0BEC-7717CF6CFC45}"/>
              </a:ext>
            </a:extLst>
          </p:cNvPr>
          <p:cNvSpPr txBox="1"/>
          <p:nvPr/>
        </p:nvSpPr>
        <p:spPr>
          <a:xfrm>
            <a:off x="-1" y="629003"/>
            <a:ext cx="8682183" cy="7167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4000" b="1" i="0" u="none" strike="noStrike" kern="1200" cap="none" spc="0" normalizeH="0" baseline="0" noProof="0">
                <a:ln>
                  <a:noFill/>
                </a:ln>
                <a:solidFill>
                  <a:srgbClr val="0B9BAA"/>
                </a:solidFill>
                <a:effectLst/>
                <a:uLnTx/>
                <a:uFillTx/>
                <a:latin typeface="Arial" panose="020B0604020202020204" pitchFamily="34" charset="0"/>
                <a:ea typeface="Calibri" panose="020F0502020204030204" pitchFamily="34" charset="0"/>
                <a:cs typeface="Arial" panose="020B0604020202020204" pitchFamily="34" charset="0"/>
              </a:rPr>
              <a:t>Face-to-face Workshop Blueprints</a:t>
            </a:r>
            <a:endParaRPr kumimoji="0" lang="en-GB"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CE0E69-7C4E-7BD4-51C1-655CEA258F1A}"/>
              </a:ext>
            </a:extLst>
          </p:cNvPr>
          <p:cNvSpPr txBox="1"/>
          <p:nvPr/>
        </p:nvSpPr>
        <p:spPr>
          <a:xfrm>
            <a:off x="0" y="2363942"/>
            <a:ext cx="6696075" cy="6420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a:ln>
                  <a:noFill/>
                </a:ln>
                <a:solidFill>
                  <a:srgbClr val="0B9BAA"/>
                </a:solidFill>
                <a:effectLst/>
                <a:uLnTx/>
                <a:uFillTx/>
                <a:latin typeface="Arial" panose="020B0604020202020204" pitchFamily="34" charset="0"/>
                <a:ea typeface="Calibri" panose="020F0502020204030204" pitchFamily="34" charset="0"/>
                <a:cs typeface="Arial" panose="020B0604020202020204" pitchFamily="34" charset="0"/>
              </a:rPr>
              <a:t>#1 – examine the evidence</a:t>
            </a:r>
            <a:endParaRPr kumimoji="0" lang="en-GB" sz="3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8529F18-94BD-AF77-678E-AB20E4CF16C6}"/>
              </a:ext>
            </a:extLst>
          </p:cNvPr>
          <p:cNvSpPr txBox="1"/>
          <p:nvPr/>
        </p:nvSpPr>
        <p:spPr>
          <a:xfrm>
            <a:off x="-3" y="3912425"/>
            <a:ext cx="11677650" cy="6420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a:ln>
                  <a:noFill/>
                </a:ln>
                <a:solidFill>
                  <a:srgbClr val="0B9BAA"/>
                </a:solidFill>
                <a:effectLst/>
                <a:uLnTx/>
                <a:uFillTx/>
                <a:latin typeface="Arial" panose="020B0604020202020204" pitchFamily="34" charset="0"/>
                <a:ea typeface="Calibri" panose="020F0502020204030204" pitchFamily="34" charset="0"/>
                <a:cs typeface="Arial" panose="020B0604020202020204" pitchFamily="34" charset="0"/>
              </a:rPr>
              <a:t>#2 – why, what &amp; how: knowledge, skills &amp; attributes</a:t>
            </a:r>
            <a:endParaRPr kumimoji="0" lang="en-GB" sz="3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80D411-DD60-803E-DDBF-5658ACB71336}"/>
              </a:ext>
            </a:extLst>
          </p:cNvPr>
          <p:cNvSpPr txBox="1"/>
          <p:nvPr/>
        </p:nvSpPr>
        <p:spPr>
          <a:xfrm>
            <a:off x="0" y="5460908"/>
            <a:ext cx="10134600" cy="64203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600" b="1" i="0" u="none" strike="noStrike" kern="1200" cap="none" spc="0" normalizeH="0" baseline="0" noProof="0">
                <a:ln>
                  <a:noFill/>
                </a:ln>
                <a:solidFill>
                  <a:srgbClr val="0B9BAA"/>
                </a:solidFill>
                <a:effectLst/>
                <a:uLnTx/>
                <a:uFillTx/>
                <a:latin typeface="Arial" panose="020B0604020202020204" pitchFamily="34" charset="0"/>
                <a:ea typeface="Calibri" panose="020F0502020204030204" pitchFamily="34" charset="0"/>
                <a:cs typeface="Arial" panose="020B0604020202020204" pitchFamily="34" charset="0"/>
              </a:rPr>
              <a:t>#3 – consolidation and refining</a:t>
            </a:r>
            <a:endParaRPr kumimoji="0" lang="en-GB" sz="3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8555960"/>
      </p:ext>
    </p:extLst>
  </p:cSld>
  <p:clrMapOvr>
    <a:masterClrMapping/>
  </p:clrMapOvr>
  <mc:AlternateContent xmlns:mc="http://schemas.openxmlformats.org/markup-compatibility/2006" xmlns:p14="http://schemas.microsoft.com/office/powerpoint/2010/main">
    <mc:Choice Requires="p14">
      <p:transition spd="slow" p14:dur="2000" advTm="25598"/>
    </mc:Choice>
    <mc:Fallback xmlns="">
      <p:transition spd="slow" advTm="255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A78E-21CA-B66E-E668-5FD9DBB09F8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A7223D-46B6-0028-9B5F-C6BF792DA322}"/>
              </a:ext>
            </a:extLst>
          </p:cNvPr>
          <p:cNvGraphicFramePr>
            <a:graphicFrameLocks noGrp="1"/>
          </p:cNvGraphicFramePr>
          <p:nvPr/>
        </p:nvGraphicFramePr>
        <p:xfrm>
          <a:off x="360217" y="4765194"/>
          <a:ext cx="11462328" cy="74168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extLst>
                  <a:ext uri="{0D108BD9-81ED-4DB2-BD59-A6C34878D82A}">
                    <a16:rowId xmlns:a16="http://schemas.microsoft.com/office/drawing/2014/main" val="854136637"/>
                  </a:ext>
                </a:extLst>
              </a:tr>
              <a:tr h="370840">
                <a:tc gridSpan="8">
                  <a:txBody>
                    <a:bodyPr/>
                    <a:lstStyle/>
                    <a:p>
                      <a:pPr algn="l"/>
                      <a:r>
                        <a:rPr lang="en-GB">
                          <a:latin typeface="Arial" panose="020B0604020202020204" pitchFamily="34" charset="0"/>
                          <a:cs typeface="Arial" panose="020B0604020202020204" pitchFamily="34" charset="0"/>
                        </a:rPr>
                        <a:t>2021</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2022</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a:r>
                        <a:rPr lang="en-GB">
                          <a:latin typeface="Arial" panose="020B0604020202020204" pitchFamily="34" charset="0"/>
                          <a:cs typeface="Arial" panose="020B0604020202020204" pitchFamily="34" charset="0"/>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5135339"/>
                  </a:ext>
                </a:extLst>
              </a:tr>
            </a:tbl>
          </a:graphicData>
        </a:graphic>
      </p:graphicFrame>
      <p:cxnSp>
        <p:nvCxnSpPr>
          <p:cNvPr id="34" name="Straight Arrow Connector 33">
            <a:extLst>
              <a:ext uri="{FF2B5EF4-FFF2-40B4-BE49-F238E27FC236}">
                <a16:creationId xmlns:a16="http://schemas.microsoft.com/office/drawing/2014/main" id="{6B0FCE5F-CC81-3646-F4BF-E1C6E76A15C6}"/>
              </a:ext>
            </a:extLst>
          </p:cNvPr>
          <p:cNvCxnSpPr/>
          <p:nvPr/>
        </p:nvCxnSpPr>
        <p:spPr>
          <a:xfrm>
            <a:off x="1054351" y="3637179"/>
            <a:ext cx="5411" cy="102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D29B8AA-4FFD-89F7-8B5D-F0701B983D5E}"/>
              </a:ext>
            </a:extLst>
          </p:cNvPr>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Why?</a:t>
            </a:r>
          </a:p>
        </p:txBody>
      </p:sp>
      <p:sp>
        <p:nvSpPr>
          <p:cNvPr id="46" name="TextBox 45">
            <a:extLst>
              <a:ext uri="{FF2B5EF4-FFF2-40B4-BE49-F238E27FC236}">
                <a16:creationId xmlns:a16="http://schemas.microsoft.com/office/drawing/2014/main" id="{429A1F3C-A9DF-59B6-E00C-85031EC85516}"/>
              </a:ext>
            </a:extLst>
          </p:cNvPr>
          <p:cNvSpPr txBox="1"/>
          <p:nvPr/>
        </p:nvSpPr>
        <p:spPr>
          <a:xfrm>
            <a:off x="73228" y="3532841"/>
            <a:ext cx="8762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00000"/>
                </a:solidFill>
                <a:effectLst/>
                <a:uLnTx/>
                <a:uFillTx/>
                <a:latin typeface="Calibri" panose="020F0502020204030204"/>
                <a:ea typeface="+mn-ea"/>
                <a:cs typeface="+mn-cs"/>
              </a:rPr>
              <a:t>OECD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00000"/>
                </a:solidFill>
                <a:effectLst/>
                <a:uLnTx/>
                <a:uFillTx/>
                <a:latin typeface="Calibri" panose="020F0502020204030204"/>
                <a:ea typeface="+mn-ea"/>
                <a:cs typeface="+mn-cs"/>
              </a:rPr>
              <a:t>Review</a:t>
            </a:r>
          </a:p>
        </p:txBody>
      </p:sp>
      <p:sp>
        <p:nvSpPr>
          <p:cNvPr id="4" name="TextBox 3">
            <a:extLst>
              <a:ext uri="{FF2B5EF4-FFF2-40B4-BE49-F238E27FC236}">
                <a16:creationId xmlns:a16="http://schemas.microsoft.com/office/drawing/2014/main" id="{DDFA1E1C-8A86-C09E-8E43-057473623EA8}"/>
              </a:ext>
            </a:extLst>
          </p:cNvPr>
          <p:cNvSpPr txBox="1"/>
          <p:nvPr/>
        </p:nvSpPr>
        <p:spPr>
          <a:xfrm>
            <a:off x="2476501" y="1914048"/>
            <a:ext cx="8601074" cy="1569660"/>
          </a:xfrm>
          <a:prstGeom prst="rect">
            <a:avLst/>
          </a:prstGeom>
          <a:noFill/>
          <a:ln w="28575">
            <a:solidFill>
              <a:srgbClr val="C00000"/>
            </a:solidFill>
          </a:ln>
        </p:spPr>
        <p:txBody>
          <a:bodyPr wrap="square">
            <a:spAutoFit/>
          </a:bodyPr>
          <a:lstStyle/>
          <a:p>
            <a:r>
              <a:rPr lang="en-GB" sz="2400" b="1">
                <a:solidFill>
                  <a:srgbClr val="0070C0"/>
                </a:solidFill>
                <a:effectLst/>
                <a:latin typeface="Arial" panose="020B0604020202020204" pitchFamily="34" charset="0"/>
                <a:ea typeface="Times New Roman" panose="02020603050405020304" pitchFamily="18" charset="0"/>
              </a:rPr>
              <a:t>3.4 Develop a systematic approach to curriculum review: </a:t>
            </a:r>
            <a:r>
              <a:rPr lang="en-GB" sz="2400">
                <a:effectLst/>
                <a:latin typeface="Arial" panose="020B0604020202020204" pitchFamily="34" charset="0"/>
                <a:ea typeface="Times New Roman" panose="02020603050405020304" pitchFamily="18" charset="0"/>
              </a:rPr>
              <a:t>Scotland could consider establishing a systematic curriculum review cycle with a planned timeframe and specific review agenda, led by the specialist stand-alone agency.</a:t>
            </a:r>
            <a:endParaRPr lang="en-GB" sz="2400"/>
          </a:p>
        </p:txBody>
      </p:sp>
      <p:pic>
        <p:nvPicPr>
          <p:cNvPr id="3" name="Picture 2">
            <a:extLst>
              <a:ext uri="{FF2B5EF4-FFF2-40B4-BE49-F238E27FC236}">
                <a16:creationId xmlns:a16="http://schemas.microsoft.com/office/drawing/2014/main" id="{AD55E612-3DA7-9A74-C307-A5402BE7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9" y="1812612"/>
            <a:ext cx="1291121" cy="172022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70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36FD-BE98-8811-2EA5-461EFACB582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8F06F1-4BFC-7A09-D5EB-E1444C6407F1}"/>
              </a:ext>
            </a:extLst>
          </p:cNvPr>
          <p:cNvGraphicFramePr>
            <a:graphicFrameLocks noGrp="1"/>
          </p:cNvGraphicFramePr>
          <p:nvPr/>
        </p:nvGraphicFramePr>
        <p:xfrm>
          <a:off x="360217" y="4765194"/>
          <a:ext cx="11462328" cy="74168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extLst>
                  <a:ext uri="{0D108BD9-81ED-4DB2-BD59-A6C34878D82A}">
                    <a16:rowId xmlns:a16="http://schemas.microsoft.com/office/drawing/2014/main" val="854136637"/>
                  </a:ext>
                </a:extLst>
              </a:tr>
              <a:tr h="370840">
                <a:tc gridSpan="8">
                  <a:txBody>
                    <a:bodyPr/>
                    <a:lstStyle/>
                    <a:p>
                      <a:pPr algn="l"/>
                      <a:r>
                        <a:rPr lang="en-GB">
                          <a:latin typeface="Arial" panose="020B0604020202020204" pitchFamily="34" charset="0"/>
                          <a:cs typeface="Arial" panose="020B0604020202020204" pitchFamily="34" charset="0"/>
                        </a:rPr>
                        <a:t>2021</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2022</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a:r>
                        <a:rPr lang="en-GB">
                          <a:latin typeface="Arial" panose="020B0604020202020204" pitchFamily="34" charset="0"/>
                          <a:cs typeface="Arial" panose="020B0604020202020204" pitchFamily="34" charset="0"/>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5135339"/>
                  </a:ext>
                </a:extLst>
              </a:tr>
            </a:tbl>
          </a:graphicData>
        </a:graphic>
      </p:graphicFrame>
      <p:cxnSp>
        <p:nvCxnSpPr>
          <p:cNvPr id="34" name="Straight Arrow Connector 33">
            <a:extLst>
              <a:ext uri="{FF2B5EF4-FFF2-40B4-BE49-F238E27FC236}">
                <a16:creationId xmlns:a16="http://schemas.microsoft.com/office/drawing/2014/main" id="{61FD3BE4-6670-BE23-DFAD-BEBA1038302B}"/>
              </a:ext>
            </a:extLst>
          </p:cNvPr>
          <p:cNvCxnSpPr/>
          <p:nvPr/>
        </p:nvCxnSpPr>
        <p:spPr>
          <a:xfrm>
            <a:off x="1054351" y="3637179"/>
            <a:ext cx="5411" cy="102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A5795B0-69BE-B48B-B0BE-1E87CDAEC84B}"/>
              </a:ext>
            </a:extLst>
          </p:cNvPr>
          <p:cNvSpPr txBox="1"/>
          <p:nvPr/>
        </p:nvSpPr>
        <p:spPr>
          <a:xfrm>
            <a:off x="73228" y="3532841"/>
            <a:ext cx="8563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OECD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pic>
        <p:nvPicPr>
          <p:cNvPr id="3" name="Picture 2">
            <a:extLst>
              <a:ext uri="{FF2B5EF4-FFF2-40B4-BE49-F238E27FC236}">
                <a16:creationId xmlns:a16="http://schemas.microsoft.com/office/drawing/2014/main" id="{FB605D81-E741-C22C-64EA-8C81832AC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9" y="1812612"/>
            <a:ext cx="1291121" cy="172022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6D9796-9761-9741-9717-CFBC293D455D}"/>
              </a:ext>
            </a:extLst>
          </p:cNvPr>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Key events since June 2021</a:t>
            </a:r>
          </a:p>
        </p:txBody>
      </p:sp>
    </p:spTree>
    <p:extLst>
      <p:ext uri="{BB962C8B-B14F-4D97-AF65-F5344CB8AC3E}">
        <p14:creationId xmlns:p14="http://schemas.microsoft.com/office/powerpoint/2010/main" val="371821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862F4-0148-7E5C-F050-DC984FE267C2}"/>
              </a:ext>
            </a:extLst>
          </p:cNvPr>
          <p:cNvPicPr>
            <a:picLocks noChangeAspect="1"/>
          </p:cNvPicPr>
          <p:nvPr/>
        </p:nvPicPr>
        <p:blipFill>
          <a:blip r:embed="rId2"/>
          <a:stretch>
            <a:fillRect/>
          </a:stretch>
        </p:blipFill>
        <p:spPr>
          <a:xfrm>
            <a:off x="6245662" y="784002"/>
            <a:ext cx="977042" cy="1371143"/>
          </a:xfrm>
          <a:prstGeom prst="rect">
            <a:avLst/>
          </a:prstGeom>
          <a:ln>
            <a:solidFill>
              <a:schemeClr val="tx1"/>
            </a:solidFill>
          </a:ln>
        </p:spPr>
      </p:pic>
      <p:pic>
        <p:nvPicPr>
          <p:cNvPr id="16" name="Picture 15">
            <a:extLst>
              <a:ext uri="{FF2B5EF4-FFF2-40B4-BE49-F238E27FC236}">
                <a16:creationId xmlns:a16="http://schemas.microsoft.com/office/drawing/2014/main" id="{8C88AFB7-BFCD-549F-BA49-B9F2ACE446EC}"/>
              </a:ext>
            </a:extLst>
          </p:cNvPr>
          <p:cNvPicPr>
            <a:picLocks noChangeAspect="1"/>
          </p:cNvPicPr>
          <p:nvPr/>
        </p:nvPicPr>
        <p:blipFill>
          <a:blip r:embed="rId2"/>
          <a:stretch>
            <a:fillRect/>
          </a:stretch>
        </p:blipFill>
        <p:spPr>
          <a:xfrm>
            <a:off x="2992044" y="2734508"/>
            <a:ext cx="977042" cy="1371143"/>
          </a:xfrm>
          <a:prstGeom prst="rect">
            <a:avLst/>
          </a:prstGeom>
          <a:ln>
            <a:solidFill>
              <a:schemeClr val="tx1"/>
            </a:solidFill>
          </a:ln>
        </p:spPr>
      </p:pic>
      <p:pic>
        <p:nvPicPr>
          <p:cNvPr id="9" name="Picture 8">
            <a:extLst>
              <a:ext uri="{FF2B5EF4-FFF2-40B4-BE49-F238E27FC236}">
                <a16:creationId xmlns:a16="http://schemas.microsoft.com/office/drawing/2014/main" id="{35FEDA15-89EA-270D-3328-3482B8702977}"/>
              </a:ext>
            </a:extLst>
          </p:cNvPr>
          <p:cNvPicPr>
            <a:picLocks noChangeAspect="1"/>
          </p:cNvPicPr>
          <p:nvPr/>
        </p:nvPicPr>
        <p:blipFill>
          <a:blip r:embed="rId3"/>
          <a:stretch>
            <a:fillRect/>
          </a:stretch>
        </p:blipFill>
        <p:spPr>
          <a:xfrm>
            <a:off x="2648623" y="305187"/>
            <a:ext cx="924179" cy="1306653"/>
          </a:xfrm>
          <a:prstGeom prst="rect">
            <a:avLst/>
          </a:prstGeom>
          <a:ln>
            <a:solidFill>
              <a:schemeClr val="tx1"/>
            </a:solidFill>
          </a:ln>
        </p:spPr>
      </p:pic>
      <p:pic>
        <p:nvPicPr>
          <p:cNvPr id="39" name="Picture 38">
            <a:extLst>
              <a:ext uri="{FF2B5EF4-FFF2-40B4-BE49-F238E27FC236}">
                <a16:creationId xmlns:a16="http://schemas.microsoft.com/office/drawing/2014/main" id="{A80A548B-A4AD-F90D-AEC8-BCE5FA967A55}"/>
              </a:ext>
            </a:extLst>
          </p:cNvPr>
          <p:cNvPicPr>
            <a:picLocks noChangeAspect="1"/>
          </p:cNvPicPr>
          <p:nvPr/>
        </p:nvPicPr>
        <p:blipFill>
          <a:blip r:embed="rId4"/>
          <a:stretch>
            <a:fillRect/>
          </a:stretch>
        </p:blipFill>
        <p:spPr>
          <a:xfrm>
            <a:off x="10701294" y="1687458"/>
            <a:ext cx="931276" cy="1318259"/>
          </a:xfrm>
          <a:prstGeom prst="rect">
            <a:avLst/>
          </a:prstGeom>
          <a:ln>
            <a:solidFill>
              <a:schemeClr val="tx1"/>
            </a:solidFill>
          </a:ln>
        </p:spPr>
      </p:pic>
      <p:pic>
        <p:nvPicPr>
          <p:cNvPr id="24" name="Picture 23">
            <a:extLst>
              <a:ext uri="{FF2B5EF4-FFF2-40B4-BE49-F238E27FC236}">
                <a16:creationId xmlns:a16="http://schemas.microsoft.com/office/drawing/2014/main" id="{ED8DAF70-C9BF-6838-9D1A-C2331B0B90D2}"/>
              </a:ext>
            </a:extLst>
          </p:cNvPr>
          <p:cNvPicPr>
            <a:picLocks noChangeAspect="1"/>
          </p:cNvPicPr>
          <p:nvPr/>
        </p:nvPicPr>
        <p:blipFill>
          <a:blip r:embed="rId5"/>
          <a:stretch>
            <a:fillRect/>
          </a:stretch>
        </p:blipFill>
        <p:spPr>
          <a:xfrm>
            <a:off x="4900078" y="915385"/>
            <a:ext cx="937045" cy="1331590"/>
          </a:xfrm>
          <a:prstGeom prst="rect">
            <a:avLst/>
          </a:prstGeom>
        </p:spPr>
      </p:pic>
      <p:pic>
        <p:nvPicPr>
          <p:cNvPr id="11" name="Picture 10">
            <a:extLst>
              <a:ext uri="{FF2B5EF4-FFF2-40B4-BE49-F238E27FC236}">
                <a16:creationId xmlns:a16="http://schemas.microsoft.com/office/drawing/2014/main" id="{F3FB48B2-3059-30BF-7F96-7D5DA04D8F25}"/>
              </a:ext>
            </a:extLst>
          </p:cNvPr>
          <p:cNvPicPr>
            <a:picLocks noChangeAspect="1"/>
          </p:cNvPicPr>
          <p:nvPr/>
        </p:nvPicPr>
        <p:blipFill>
          <a:blip r:embed="rId6"/>
          <a:stretch>
            <a:fillRect/>
          </a:stretch>
        </p:blipFill>
        <p:spPr>
          <a:xfrm>
            <a:off x="1572895" y="305187"/>
            <a:ext cx="929114" cy="1307006"/>
          </a:xfrm>
          <a:prstGeom prst="rect">
            <a:avLst/>
          </a:prstGeom>
          <a:ln>
            <a:solidFill>
              <a:schemeClr val="tx1"/>
            </a:solidFill>
          </a:ln>
        </p:spPr>
      </p:pic>
      <p:graphicFrame>
        <p:nvGraphicFramePr>
          <p:cNvPr id="2" name="Table 1"/>
          <p:cNvGraphicFramePr>
            <a:graphicFrameLocks noGrp="1"/>
          </p:cNvGraphicFramePr>
          <p:nvPr/>
        </p:nvGraphicFramePr>
        <p:xfrm>
          <a:off x="360217" y="4765194"/>
          <a:ext cx="11462328" cy="74168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t>M</a:t>
                      </a:r>
                    </a:p>
                  </a:txBody>
                  <a:tcPr anchor="ctr"/>
                </a:tc>
                <a:tc>
                  <a:txBody>
                    <a:bodyPr/>
                    <a:lstStyle/>
                    <a:p>
                      <a:pPr algn="ctr"/>
                      <a:r>
                        <a:rPr lang="en-GB"/>
                        <a:t>J</a:t>
                      </a:r>
                    </a:p>
                  </a:txBody>
                  <a:tcPr anchor="ctr"/>
                </a:tc>
                <a:tc>
                  <a:txBody>
                    <a:bodyPr/>
                    <a:lstStyle/>
                    <a:p>
                      <a:pPr algn="ctr"/>
                      <a:r>
                        <a:rPr lang="en-GB"/>
                        <a:t>J</a:t>
                      </a:r>
                    </a:p>
                  </a:txBody>
                  <a:tcPr anchor="ctr"/>
                </a:tc>
                <a:tc>
                  <a:txBody>
                    <a:bodyPr/>
                    <a:lstStyle/>
                    <a:p>
                      <a:pPr algn="ctr"/>
                      <a:r>
                        <a:rPr lang="en-GB"/>
                        <a:t>A</a:t>
                      </a:r>
                    </a:p>
                  </a:txBody>
                  <a:tcPr anchor="ctr"/>
                </a:tc>
                <a:tc>
                  <a:txBody>
                    <a:bodyPr/>
                    <a:lstStyle/>
                    <a:p>
                      <a:pPr algn="ctr"/>
                      <a:r>
                        <a:rPr lang="en-GB"/>
                        <a:t>S</a:t>
                      </a:r>
                    </a:p>
                  </a:txBody>
                  <a:tcPr anchor="ctr"/>
                </a:tc>
                <a:tc>
                  <a:txBody>
                    <a:bodyPr/>
                    <a:lstStyle/>
                    <a:p>
                      <a:pPr algn="ctr"/>
                      <a:r>
                        <a:rPr lang="en-GB"/>
                        <a:t>O</a:t>
                      </a:r>
                    </a:p>
                  </a:txBody>
                  <a:tcPr anchor="ctr"/>
                </a:tc>
                <a:tc>
                  <a:txBody>
                    <a:bodyPr/>
                    <a:lstStyle/>
                    <a:p>
                      <a:pPr algn="ctr"/>
                      <a:r>
                        <a:rPr lang="en-GB"/>
                        <a:t>N</a:t>
                      </a:r>
                    </a:p>
                  </a:txBody>
                  <a:tcPr anchor="ctr"/>
                </a:tc>
                <a:tc>
                  <a:txBody>
                    <a:bodyPr/>
                    <a:lstStyle/>
                    <a:p>
                      <a:pPr algn="ctr"/>
                      <a:r>
                        <a:rPr lang="en-GB"/>
                        <a:t>D</a:t>
                      </a:r>
                    </a:p>
                  </a:txBody>
                  <a:tcPr anchor="ctr"/>
                </a:tc>
                <a:tc>
                  <a:txBody>
                    <a:bodyPr/>
                    <a:lstStyle/>
                    <a:p>
                      <a:pPr algn="ctr"/>
                      <a:r>
                        <a:rPr lang="en-GB"/>
                        <a:t>J</a:t>
                      </a:r>
                    </a:p>
                  </a:txBody>
                  <a:tcPr anchor="ctr"/>
                </a:tc>
                <a:tc>
                  <a:txBody>
                    <a:bodyPr/>
                    <a:lstStyle/>
                    <a:p>
                      <a:pPr algn="ctr"/>
                      <a:r>
                        <a:rPr lang="en-GB"/>
                        <a:t>F</a:t>
                      </a:r>
                    </a:p>
                  </a:txBody>
                  <a:tcPr anchor="ctr"/>
                </a:tc>
                <a:tc>
                  <a:txBody>
                    <a:bodyPr/>
                    <a:lstStyle/>
                    <a:p>
                      <a:pPr algn="ctr"/>
                      <a:r>
                        <a:rPr lang="en-GB"/>
                        <a:t>M</a:t>
                      </a:r>
                    </a:p>
                  </a:txBody>
                  <a:tcPr anchor="ctr"/>
                </a:tc>
                <a:tc>
                  <a:txBody>
                    <a:bodyPr/>
                    <a:lstStyle/>
                    <a:p>
                      <a:pPr algn="ctr"/>
                      <a:r>
                        <a:rPr lang="en-GB"/>
                        <a:t>A</a:t>
                      </a:r>
                    </a:p>
                  </a:txBody>
                  <a:tcPr anchor="ctr"/>
                </a:tc>
                <a:tc>
                  <a:txBody>
                    <a:bodyPr/>
                    <a:lstStyle/>
                    <a:p>
                      <a:pPr algn="ctr"/>
                      <a:r>
                        <a:rPr lang="en-GB"/>
                        <a:t>M</a:t>
                      </a:r>
                    </a:p>
                  </a:txBody>
                  <a:tcPr anchor="ctr"/>
                </a:tc>
                <a:tc>
                  <a:txBody>
                    <a:bodyPr/>
                    <a:lstStyle/>
                    <a:p>
                      <a:pPr algn="ctr"/>
                      <a:r>
                        <a:rPr lang="en-GB"/>
                        <a:t>J</a:t>
                      </a:r>
                    </a:p>
                  </a:txBody>
                  <a:tcPr anchor="ctr"/>
                </a:tc>
                <a:tc>
                  <a:txBody>
                    <a:bodyPr/>
                    <a:lstStyle/>
                    <a:p>
                      <a:pPr algn="ctr"/>
                      <a:r>
                        <a:rPr lang="en-GB"/>
                        <a:t>J</a:t>
                      </a:r>
                    </a:p>
                  </a:txBody>
                  <a:tcPr anchor="ctr"/>
                </a:tc>
                <a:tc>
                  <a:txBody>
                    <a:bodyPr/>
                    <a:lstStyle/>
                    <a:p>
                      <a:pPr algn="ctr"/>
                      <a:r>
                        <a:rPr lang="en-GB"/>
                        <a:t>A</a:t>
                      </a:r>
                    </a:p>
                  </a:txBody>
                  <a:tcPr anchor="ctr"/>
                </a:tc>
                <a:tc>
                  <a:txBody>
                    <a:bodyPr/>
                    <a:lstStyle/>
                    <a:p>
                      <a:pPr algn="ctr"/>
                      <a:r>
                        <a:rPr lang="en-GB"/>
                        <a:t>S</a:t>
                      </a:r>
                    </a:p>
                  </a:txBody>
                  <a:tcPr anchor="ctr"/>
                </a:tc>
                <a:tc>
                  <a:txBody>
                    <a:bodyPr/>
                    <a:lstStyle/>
                    <a:p>
                      <a:pPr algn="ctr"/>
                      <a:r>
                        <a:rPr lang="en-GB"/>
                        <a:t>O</a:t>
                      </a:r>
                    </a:p>
                  </a:txBody>
                  <a:tcPr anchor="ctr"/>
                </a:tc>
                <a:tc>
                  <a:txBody>
                    <a:bodyPr/>
                    <a:lstStyle/>
                    <a:p>
                      <a:pPr algn="ctr"/>
                      <a:r>
                        <a:rPr lang="en-GB"/>
                        <a:t>N</a:t>
                      </a:r>
                    </a:p>
                  </a:txBody>
                  <a:tcPr anchor="ctr"/>
                </a:tc>
                <a:tc>
                  <a:txBody>
                    <a:bodyPr/>
                    <a:lstStyle/>
                    <a:p>
                      <a:pPr algn="ctr"/>
                      <a:r>
                        <a:rPr lang="en-GB"/>
                        <a:t>D</a:t>
                      </a:r>
                    </a:p>
                  </a:txBody>
                  <a:tcPr anchor="ctr"/>
                </a:tc>
                <a:tc>
                  <a:txBody>
                    <a:bodyPr/>
                    <a:lstStyle/>
                    <a:p>
                      <a:pPr algn="ctr"/>
                      <a:r>
                        <a:rPr lang="en-GB"/>
                        <a:t>J</a:t>
                      </a:r>
                    </a:p>
                  </a:txBody>
                  <a:tcPr anchor="ctr"/>
                </a:tc>
                <a:tc>
                  <a:txBody>
                    <a:bodyPr/>
                    <a:lstStyle/>
                    <a:p>
                      <a:pPr algn="ctr"/>
                      <a:r>
                        <a:rPr lang="en-GB"/>
                        <a:t>F</a:t>
                      </a:r>
                    </a:p>
                  </a:txBody>
                  <a:tcPr anchor="ctr"/>
                </a:tc>
                <a:tc>
                  <a:txBody>
                    <a:bodyPr/>
                    <a:lstStyle/>
                    <a:p>
                      <a:pPr algn="ctr"/>
                      <a:r>
                        <a:rPr lang="en-GB"/>
                        <a:t>M</a:t>
                      </a:r>
                    </a:p>
                  </a:txBody>
                  <a:tcPr anchor="ctr"/>
                </a:tc>
                <a:tc>
                  <a:txBody>
                    <a:bodyPr/>
                    <a:lstStyle/>
                    <a:p>
                      <a:pPr algn="ctr"/>
                      <a:r>
                        <a:rPr lang="en-GB"/>
                        <a:t>A</a:t>
                      </a:r>
                    </a:p>
                  </a:txBody>
                  <a:tcPr anchor="ctr"/>
                </a:tc>
                <a:extLst>
                  <a:ext uri="{0D108BD9-81ED-4DB2-BD59-A6C34878D82A}">
                    <a16:rowId xmlns:a16="http://schemas.microsoft.com/office/drawing/2014/main" val="854136637"/>
                  </a:ext>
                </a:extLst>
              </a:tr>
              <a:tr h="370840">
                <a:tc gridSpan="8">
                  <a:txBody>
                    <a:bodyPr/>
                    <a:lstStyle/>
                    <a:p>
                      <a:pPr algn="l"/>
                      <a:r>
                        <a:rPr lang="en-GB"/>
                        <a:t>2021</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t>2022</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l"/>
                      <a:r>
                        <a:rPr lang="en-GB"/>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5135339"/>
                  </a:ext>
                </a:extLst>
              </a:tr>
            </a:tbl>
          </a:graphicData>
        </a:graphic>
      </p:graphicFrame>
      <p:cxnSp>
        <p:nvCxnSpPr>
          <p:cNvPr id="3" name="Straight Arrow Connector 2"/>
          <p:cNvCxnSpPr/>
          <p:nvPr/>
        </p:nvCxnSpPr>
        <p:spPr>
          <a:xfrm>
            <a:off x="2648624" y="2339629"/>
            <a:ext cx="5411" cy="2327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49498" y="1676667"/>
            <a:ext cx="13723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Launch</a:t>
            </a:r>
          </a:p>
        </p:txBody>
      </p:sp>
      <p:cxnSp>
        <p:nvCxnSpPr>
          <p:cNvPr id="6" name="Straight Arrow Connector 5"/>
          <p:cNvCxnSpPr/>
          <p:nvPr/>
        </p:nvCxnSpPr>
        <p:spPr>
          <a:xfrm flipH="1">
            <a:off x="5351367" y="2392729"/>
            <a:ext cx="148" cy="2274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7650045" y="3740154"/>
            <a:ext cx="12764" cy="926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63509" y="3117846"/>
            <a:ext cx="80663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Year</a:t>
            </a:r>
          </a:p>
        </p:txBody>
      </p:sp>
      <p:cxnSp>
        <p:nvCxnSpPr>
          <p:cNvPr id="15" name="Straight Arrow Connector 14"/>
          <p:cNvCxnSpPr/>
          <p:nvPr/>
        </p:nvCxnSpPr>
        <p:spPr>
          <a:xfrm flipH="1">
            <a:off x="6253386" y="3473863"/>
            <a:ext cx="8208" cy="125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21" idx="2"/>
          </p:cNvCxnSpPr>
          <p:nvPr/>
        </p:nvCxnSpPr>
        <p:spPr>
          <a:xfrm flipH="1">
            <a:off x="8186203" y="3256893"/>
            <a:ext cx="3671" cy="146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63502" y="2610562"/>
            <a:ext cx="65274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lumMod val="50000"/>
                    <a:lumOff val="50000"/>
                  </a:prstClr>
                </a:solidFill>
                <a:effectLst/>
                <a:uLnTx/>
                <a:uFillTx/>
                <a:latin typeface="Calibri" panose="020F0502020204030204"/>
                <a:ea typeface="+mn-ea"/>
                <a:cs typeface="+mn-cs"/>
              </a:rPr>
              <a:t>SLF</a:t>
            </a:r>
            <a:endParaRPr kumimoji="0" lang="en-GB"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2022</a:t>
            </a:r>
          </a:p>
        </p:txBody>
      </p:sp>
      <p:cxnSp>
        <p:nvCxnSpPr>
          <p:cNvPr id="25" name="Straight Arrow Connector 24"/>
          <p:cNvCxnSpPr>
            <a:cxnSpLocks/>
          </p:cNvCxnSpPr>
          <p:nvPr/>
        </p:nvCxnSpPr>
        <p:spPr>
          <a:xfrm>
            <a:off x="8135906" y="2075436"/>
            <a:ext cx="1506596" cy="1737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60713" y="1611840"/>
            <a:ext cx="25485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National Discussion (ND)</a:t>
            </a:r>
          </a:p>
        </p:txBody>
      </p:sp>
      <p:cxnSp>
        <p:nvCxnSpPr>
          <p:cNvPr id="31" name="Straight Arrow Connector 30"/>
          <p:cNvCxnSpPr/>
          <p:nvPr/>
        </p:nvCxnSpPr>
        <p:spPr>
          <a:xfrm>
            <a:off x="2299086" y="1770427"/>
            <a:ext cx="37587" cy="2927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54351" y="3637179"/>
            <a:ext cx="5411" cy="102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H="1">
            <a:off x="6466783" y="2221941"/>
            <a:ext cx="28406" cy="247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Key events since June 2021</a:t>
            </a:r>
          </a:p>
        </p:txBody>
      </p:sp>
      <p:sp>
        <p:nvSpPr>
          <p:cNvPr id="46" name="TextBox 45"/>
          <p:cNvSpPr txBox="1"/>
          <p:nvPr/>
        </p:nvSpPr>
        <p:spPr>
          <a:xfrm>
            <a:off x="73228" y="3532841"/>
            <a:ext cx="8563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OECD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sp>
        <p:nvSpPr>
          <p:cNvPr id="47" name="TextBox 46"/>
          <p:cNvSpPr txBox="1"/>
          <p:nvPr/>
        </p:nvSpPr>
        <p:spPr>
          <a:xfrm>
            <a:off x="1441357" y="1682323"/>
            <a:ext cx="876522"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Stobart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sp>
        <p:nvSpPr>
          <p:cNvPr id="49" name="TextBox 48"/>
          <p:cNvSpPr txBox="1"/>
          <p:nvPr/>
        </p:nvSpPr>
        <p:spPr>
          <a:xfrm>
            <a:off x="3152941" y="4040158"/>
            <a:ext cx="1581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rPr>
              <a:t>Framework </a:t>
            </a:r>
            <a:r>
              <a:rPr kumimoji="0" lang="en-GB" sz="1600" b="1" i="0" u="none" strike="noStrike" kern="1200" cap="none" spc="0" normalizeH="0" baseline="0" noProof="0" err="1">
                <a:ln>
                  <a:noFill/>
                </a:ln>
                <a:solidFill>
                  <a:srgbClr val="FF0000"/>
                </a:solidFill>
                <a:effectLst/>
                <a:uLnTx/>
                <a:uFillTx/>
                <a:latin typeface="Calibri" panose="020F0502020204030204"/>
                <a:ea typeface="+mn-ea"/>
                <a:cs typeface="+mn-cs"/>
              </a:rPr>
              <a:t>V1.0</a:t>
            </a:r>
            <a:endPar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1" name="TextBox 50"/>
          <p:cNvSpPr txBox="1"/>
          <p:nvPr/>
        </p:nvSpPr>
        <p:spPr>
          <a:xfrm>
            <a:off x="4460157" y="2271159"/>
            <a:ext cx="876522"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Muir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pic>
        <p:nvPicPr>
          <p:cNvPr id="40" name="Picture 3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08377" y="990946"/>
            <a:ext cx="2053254" cy="645641"/>
          </a:xfrm>
          <a:prstGeom prst="rect">
            <a:avLst/>
          </a:prstGeom>
        </p:spPr>
      </p:pic>
      <p:cxnSp>
        <p:nvCxnSpPr>
          <p:cNvPr id="10" name="Straight Arrow Connector 9">
            <a:extLst>
              <a:ext uri="{FF2B5EF4-FFF2-40B4-BE49-F238E27FC236}">
                <a16:creationId xmlns:a16="http://schemas.microsoft.com/office/drawing/2014/main" id="{9FF3A4A9-300F-F5F0-DC31-EDBB55406348}"/>
              </a:ext>
            </a:extLst>
          </p:cNvPr>
          <p:cNvCxnSpPr/>
          <p:nvPr/>
        </p:nvCxnSpPr>
        <p:spPr>
          <a:xfrm>
            <a:off x="10627977" y="2890339"/>
            <a:ext cx="5411" cy="1736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4CF53D-4C7A-0E8F-D100-64E24A613248}"/>
              </a:ext>
            </a:extLst>
          </p:cNvPr>
          <p:cNvSpPr txBox="1"/>
          <p:nvPr/>
        </p:nvSpPr>
        <p:spPr>
          <a:xfrm>
            <a:off x="9451123" y="2187126"/>
            <a:ext cx="1180131" cy="1200329"/>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Pathways: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pic>
        <p:nvPicPr>
          <p:cNvPr id="23" name="Picture 2" descr="SCOTTISH LEARNING FESTIVAL - Scottish Education Events 2022">
            <a:extLst>
              <a:ext uri="{FF2B5EF4-FFF2-40B4-BE49-F238E27FC236}">
                <a16:creationId xmlns:a16="http://schemas.microsoft.com/office/drawing/2014/main" id="{DCDE70A9-B782-BDBD-36E6-6645D7BC42ED}"/>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521347" y="2724982"/>
            <a:ext cx="834801" cy="41532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A211CAC3-75C8-1BAF-8ED3-84850CA74A30}"/>
              </a:ext>
            </a:extLst>
          </p:cNvPr>
          <p:cNvCxnSpPr/>
          <p:nvPr/>
        </p:nvCxnSpPr>
        <p:spPr>
          <a:xfrm>
            <a:off x="3048127" y="4206861"/>
            <a:ext cx="12013" cy="473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757F51-DCDC-8001-D1FC-38E382218E08}"/>
              </a:ext>
            </a:extLst>
          </p:cNvPr>
          <p:cNvSpPr txBox="1"/>
          <p:nvPr/>
        </p:nvSpPr>
        <p:spPr>
          <a:xfrm>
            <a:off x="5806527" y="2887605"/>
            <a:ext cx="908903" cy="523220"/>
          </a:xfrm>
          <a:prstGeom prst="rect">
            <a:avLst/>
          </a:prstGeom>
          <a:solidFill>
            <a:schemeClr val="bg1"/>
          </a:solidFill>
          <a:ln>
            <a:solidFill>
              <a:schemeClr val="bg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47"/>
                </a:solidFill>
                <a:effectLst/>
                <a:uLnTx/>
                <a:uFillTx/>
                <a:latin typeface="Calibri" panose="020F0502020204030204"/>
                <a:ea typeface="+mn-ea"/>
                <a:cs typeface="+mn-cs"/>
              </a:rPr>
              <a:t>1</a:t>
            </a:r>
            <a:r>
              <a:rPr kumimoji="0" lang="en-GB" sz="1400" b="0" i="0" u="none" strike="noStrike" kern="1200" cap="none" spc="0" normalizeH="0" baseline="30000" noProof="0">
                <a:ln>
                  <a:noFill/>
                </a:ln>
                <a:solidFill>
                  <a:srgbClr val="70AD47"/>
                </a:solidFill>
                <a:effectLst/>
                <a:uLnTx/>
                <a:uFillTx/>
                <a:latin typeface="Calibri" panose="020F0502020204030204"/>
                <a:ea typeface="+mn-ea"/>
                <a:cs typeface="+mn-cs"/>
              </a:rPr>
              <a:t>st</a:t>
            </a:r>
            <a:r>
              <a:rPr kumimoji="0" lang="en-GB" sz="1400" b="0" i="0" u="none" strike="noStrike" kern="1200" cap="none" spc="0" normalizeH="0" baseline="0" noProof="0">
                <a:ln>
                  <a:noFill/>
                </a:ln>
                <a:solidFill>
                  <a:srgbClr val="70AD47"/>
                </a:solidFill>
                <a:effectLst/>
                <a:uLnTx/>
                <a:uFillTx/>
                <a:latin typeface="Calibri" panose="020F0502020204030204"/>
                <a:ea typeface="+mn-ea"/>
                <a:cs typeface="+mn-cs"/>
              </a:rPr>
              <a:t> year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70AD47"/>
                </a:solidFill>
                <a:effectLst/>
                <a:uLnTx/>
                <a:uFillTx/>
                <a:latin typeface="Calibri" panose="020F0502020204030204"/>
                <a:ea typeface="+mn-ea"/>
                <a:cs typeface="+mn-cs"/>
              </a:rPr>
              <a:t>new </a:t>
            </a:r>
            <a:r>
              <a:rPr kumimoji="0" lang="en-GB" sz="1400" b="0" i="0" u="none" strike="noStrike" kern="1200" cap="none" spc="0" normalizeH="0" baseline="0" noProof="0" err="1">
                <a:ln>
                  <a:noFill/>
                </a:ln>
                <a:solidFill>
                  <a:srgbClr val="70AD47"/>
                </a:solidFill>
                <a:effectLst/>
                <a:uLnTx/>
                <a:uFillTx/>
                <a:latin typeface="Calibri" panose="020F0502020204030204"/>
                <a:ea typeface="+mn-ea"/>
                <a:cs typeface="+mn-cs"/>
              </a:rPr>
              <a:t>Gov</a:t>
            </a:r>
            <a:endParaRPr kumimoji="0" lang="en-GB" sz="1400" b="0" i="0" u="none" strike="noStrike" kern="1200" cap="none" spc="0" normalizeH="0" baseline="0" noProof="0">
              <a:ln>
                <a:noFill/>
              </a:ln>
              <a:solidFill>
                <a:srgbClr val="70AD47"/>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5C7A6FD-CF7C-CC16-F49E-E1019753E904}"/>
              </a:ext>
            </a:extLst>
          </p:cNvPr>
          <p:cNvSpPr txBox="1"/>
          <p:nvPr/>
        </p:nvSpPr>
        <p:spPr>
          <a:xfrm>
            <a:off x="6493327" y="2139671"/>
            <a:ext cx="15816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rPr>
              <a:t>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rPr>
              <a:t>Framework </a:t>
            </a:r>
            <a:r>
              <a:rPr kumimoji="0" lang="en-GB" sz="1600" b="1" i="0" u="none" strike="noStrike" kern="1200" cap="none" spc="0" normalizeH="0" baseline="0" noProof="0" err="1">
                <a:ln>
                  <a:noFill/>
                </a:ln>
                <a:solidFill>
                  <a:srgbClr val="FF0000"/>
                </a:solidFill>
                <a:effectLst/>
                <a:uLnTx/>
                <a:uFillTx/>
                <a:latin typeface="Calibri" panose="020F0502020204030204"/>
                <a:ea typeface="+mn-ea"/>
                <a:cs typeface="+mn-cs"/>
              </a:rPr>
              <a:t>V2.0</a:t>
            </a:r>
            <a:endParaRPr kumimoji="0" lang="en-GB" sz="16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C8629B00-EAC4-CC72-5FE0-812AAD78F9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809" y="1812612"/>
            <a:ext cx="1291121" cy="172022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94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ACBD31-A845-5997-ABF9-6E1EA7B3D0B7}"/>
              </a:ext>
            </a:extLst>
          </p:cNvPr>
          <p:cNvPicPr>
            <a:picLocks noChangeAspect="1"/>
          </p:cNvPicPr>
          <p:nvPr/>
        </p:nvPicPr>
        <p:blipFill>
          <a:blip r:embed="rId2"/>
          <a:stretch>
            <a:fillRect/>
          </a:stretch>
        </p:blipFill>
        <p:spPr>
          <a:xfrm>
            <a:off x="3173380" y="2405904"/>
            <a:ext cx="911693" cy="1301755"/>
          </a:xfrm>
          <a:prstGeom prst="rect">
            <a:avLst/>
          </a:prstGeom>
          <a:ln>
            <a:solidFill>
              <a:schemeClr val="tx1"/>
            </a:solidFill>
          </a:ln>
        </p:spPr>
      </p:pic>
      <p:pic>
        <p:nvPicPr>
          <p:cNvPr id="11" name="Picture 10">
            <a:extLst>
              <a:ext uri="{FF2B5EF4-FFF2-40B4-BE49-F238E27FC236}">
                <a16:creationId xmlns:a16="http://schemas.microsoft.com/office/drawing/2014/main" id="{0AD76CCE-96DA-1314-9262-0091A79A17C6}"/>
              </a:ext>
            </a:extLst>
          </p:cNvPr>
          <p:cNvPicPr>
            <a:picLocks noChangeAspect="1"/>
          </p:cNvPicPr>
          <p:nvPr/>
        </p:nvPicPr>
        <p:blipFill>
          <a:blip r:embed="rId3"/>
          <a:stretch>
            <a:fillRect/>
          </a:stretch>
        </p:blipFill>
        <p:spPr>
          <a:xfrm>
            <a:off x="2442702" y="77214"/>
            <a:ext cx="920964" cy="1304309"/>
          </a:xfrm>
          <a:prstGeom prst="rect">
            <a:avLst/>
          </a:prstGeom>
          <a:ln>
            <a:solidFill>
              <a:schemeClr val="tx1"/>
            </a:solidFill>
          </a:ln>
        </p:spPr>
      </p:pic>
      <p:pic>
        <p:nvPicPr>
          <p:cNvPr id="9" name="Picture 8">
            <a:extLst>
              <a:ext uri="{FF2B5EF4-FFF2-40B4-BE49-F238E27FC236}">
                <a16:creationId xmlns:a16="http://schemas.microsoft.com/office/drawing/2014/main" id="{6048F9D5-921D-99AF-5A8A-E3596317C529}"/>
              </a:ext>
            </a:extLst>
          </p:cNvPr>
          <p:cNvPicPr>
            <a:picLocks noChangeAspect="1"/>
          </p:cNvPicPr>
          <p:nvPr/>
        </p:nvPicPr>
        <p:blipFill>
          <a:blip r:embed="rId4"/>
          <a:stretch>
            <a:fillRect/>
          </a:stretch>
        </p:blipFill>
        <p:spPr>
          <a:xfrm>
            <a:off x="1802814" y="1786741"/>
            <a:ext cx="1003054" cy="1418170"/>
          </a:xfrm>
          <a:prstGeom prst="rect">
            <a:avLst/>
          </a:prstGeom>
        </p:spPr>
      </p:pic>
      <p:pic>
        <p:nvPicPr>
          <p:cNvPr id="5" name="Picture 4">
            <a:extLst>
              <a:ext uri="{FF2B5EF4-FFF2-40B4-BE49-F238E27FC236}">
                <a16:creationId xmlns:a16="http://schemas.microsoft.com/office/drawing/2014/main" id="{E9AA298A-097F-298D-BF08-2A15234171AA}"/>
              </a:ext>
            </a:extLst>
          </p:cNvPr>
          <p:cNvPicPr>
            <a:picLocks noChangeAspect="1"/>
          </p:cNvPicPr>
          <p:nvPr/>
        </p:nvPicPr>
        <p:blipFill>
          <a:blip r:embed="rId5"/>
          <a:stretch>
            <a:fillRect/>
          </a:stretch>
        </p:blipFill>
        <p:spPr>
          <a:xfrm>
            <a:off x="89344" y="2968104"/>
            <a:ext cx="931276" cy="1318259"/>
          </a:xfrm>
          <a:prstGeom prst="rect">
            <a:avLst/>
          </a:prstGeom>
          <a:ln>
            <a:solidFill>
              <a:schemeClr val="tx1"/>
            </a:solidFill>
          </a:ln>
        </p:spPr>
      </p:pic>
      <p:graphicFrame>
        <p:nvGraphicFramePr>
          <p:cNvPr id="2" name="Table 1"/>
          <p:cNvGraphicFramePr>
            <a:graphicFrameLocks noGrp="1"/>
          </p:cNvGraphicFramePr>
          <p:nvPr/>
        </p:nvGraphicFramePr>
        <p:xfrm>
          <a:off x="360217" y="4765194"/>
          <a:ext cx="11462328" cy="111252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t>J</a:t>
                      </a:r>
                    </a:p>
                  </a:txBody>
                  <a:tcPr anchor="ctr"/>
                </a:tc>
                <a:tc>
                  <a:txBody>
                    <a:bodyPr/>
                    <a:lstStyle/>
                    <a:p>
                      <a:pPr algn="ctr"/>
                      <a:r>
                        <a:rPr lang="en-GB"/>
                        <a:t>F</a:t>
                      </a:r>
                    </a:p>
                  </a:txBody>
                  <a:tcPr anchor="ctr"/>
                </a:tc>
                <a:tc>
                  <a:txBody>
                    <a:bodyPr/>
                    <a:lstStyle/>
                    <a:p>
                      <a:pPr algn="ctr"/>
                      <a:r>
                        <a:rPr lang="en-GB"/>
                        <a:t>M</a:t>
                      </a:r>
                    </a:p>
                  </a:txBody>
                  <a:tcPr anchor="ctr">
                    <a:solidFill>
                      <a:srgbClr val="9BBB59"/>
                    </a:solidFill>
                  </a:tcPr>
                </a:tc>
                <a:tc>
                  <a:txBody>
                    <a:bodyPr/>
                    <a:lstStyle/>
                    <a:p>
                      <a:pPr algn="ctr"/>
                      <a:r>
                        <a:rPr lang="en-GB"/>
                        <a:t>A</a:t>
                      </a:r>
                    </a:p>
                  </a:txBody>
                  <a:tcPr anchor="ctr">
                    <a:solidFill>
                      <a:srgbClr val="9BBB59"/>
                    </a:solidFill>
                  </a:tcPr>
                </a:tc>
                <a:tc>
                  <a:txBody>
                    <a:bodyPr/>
                    <a:lstStyle/>
                    <a:p>
                      <a:pPr algn="ctr"/>
                      <a:r>
                        <a:rPr lang="en-GB"/>
                        <a:t>M</a:t>
                      </a:r>
                    </a:p>
                  </a:txBody>
                  <a:tcPr anchor="ctr">
                    <a:solidFill>
                      <a:srgbClr val="9BBB59"/>
                    </a:solidFill>
                  </a:tcPr>
                </a:tc>
                <a:tc>
                  <a:txBody>
                    <a:bodyPr/>
                    <a:lstStyle/>
                    <a:p>
                      <a:pPr algn="ctr"/>
                      <a:r>
                        <a:rPr lang="en-GB"/>
                        <a:t>J</a:t>
                      </a:r>
                    </a:p>
                  </a:txBody>
                  <a:tcPr anchor="ctr">
                    <a:solidFill>
                      <a:srgbClr val="FF0000"/>
                    </a:solidFill>
                  </a:tcPr>
                </a:tc>
                <a:tc>
                  <a:txBody>
                    <a:bodyPr/>
                    <a:lstStyle/>
                    <a:p>
                      <a:pPr algn="ctr"/>
                      <a:r>
                        <a:rPr lang="en-GB"/>
                        <a:t>J</a:t>
                      </a:r>
                    </a:p>
                  </a:txBody>
                  <a:tcPr anchor="ctr"/>
                </a:tc>
                <a:tc>
                  <a:txBody>
                    <a:bodyPr/>
                    <a:lstStyle/>
                    <a:p>
                      <a:pPr algn="ctr"/>
                      <a:r>
                        <a:rPr lang="en-GB"/>
                        <a:t>A</a:t>
                      </a:r>
                    </a:p>
                  </a:txBody>
                  <a:tcPr anchor="ctr"/>
                </a:tc>
                <a:tc>
                  <a:txBody>
                    <a:bodyPr/>
                    <a:lstStyle/>
                    <a:p>
                      <a:pPr algn="ctr"/>
                      <a:r>
                        <a:rPr lang="en-GB"/>
                        <a:t>S</a:t>
                      </a:r>
                    </a:p>
                  </a:txBody>
                  <a:tcPr anchor="ctr"/>
                </a:tc>
                <a:tc>
                  <a:txBody>
                    <a:bodyPr/>
                    <a:lstStyle/>
                    <a:p>
                      <a:pPr algn="ctr"/>
                      <a:r>
                        <a:rPr lang="en-GB"/>
                        <a:t>O</a:t>
                      </a:r>
                    </a:p>
                  </a:txBody>
                  <a:tcPr anchor="ctr"/>
                </a:tc>
                <a:tc>
                  <a:txBody>
                    <a:bodyPr/>
                    <a:lstStyle/>
                    <a:p>
                      <a:pPr algn="ctr"/>
                      <a:r>
                        <a:rPr lang="en-GB"/>
                        <a:t>N</a:t>
                      </a:r>
                    </a:p>
                  </a:txBody>
                  <a:tcPr anchor="ctr"/>
                </a:tc>
                <a:tc>
                  <a:txBody>
                    <a:bodyPr/>
                    <a:lstStyle/>
                    <a:p>
                      <a:pPr algn="ctr"/>
                      <a:r>
                        <a:rPr lang="en-GB"/>
                        <a:t>D</a:t>
                      </a:r>
                    </a:p>
                  </a:txBody>
                  <a:tcPr anchor="ctr"/>
                </a:tc>
                <a:tc>
                  <a:txBody>
                    <a:bodyPr/>
                    <a:lstStyle/>
                    <a:p>
                      <a:pPr algn="ctr"/>
                      <a:r>
                        <a:rPr lang="en-GB"/>
                        <a:t>J</a:t>
                      </a:r>
                    </a:p>
                  </a:txBody>
                  <a:tcPr anchor="ctr"/>
                </a:tc>
                <a:tc>
                  <a:txBody>
                    <a:bodyPr/>
                    <a:lstStyle/>
                    <a:p>
                      <a:pPr algn="ctr"/>
                      <a:r>
                        <a:rPr lang="en-GB"/>
                        <a:t>F</a:t>
                      </a:r>
                    </a:p>
                  </a:txBody>
                  <a:tcPr anchor="ctr"/>
                </a:tc>
                <a:tc>
                  <a:txBody>
                    <a:bodyPr/>
                    <a:lstStyle/>
                    <a:p>
                      <a:pPr algn="ctr"/>
                      <a:r>
                        <a:rPr lang="en-GB"/>
                        <a:t>M</a:t>
                      </a:r>
                    </a:p>
                  </a:txBody>
                  <a:tcPr anchor="ctr"/>
                </a:tc>
                <a:tc>
                  <a:txBody>
                    <a:bodyPr/>
                    <a:lstStyle/>
                    <a:p>
                      <a:pPr algn="ctr"/>
                      <a:r>
                        <a:rPr lang="en-GB"/>
                        <a:t>A</a:t>
                      </a:r>
                    </a:p>
                  </a:txBody>
                  <a:tcPr anchor="ctr"/>
                </a:tc>
                <a:tc>
                  <a:txBody>
                    <a:bodyPr/>
                    <a:lstStyle/>
                    <a:p>
                      <a:pPr algn="ctr"/>
                      <a:r>
                        <a:rPr lang="en-GB"/>
                        <a:t>M</a:t>
                      </a:r>
                    </a:p>
                  </a:txBody>
                  <a:tcPr anchor="ctr"/>
                </a:tc>
                <a:tc>
                  <a:txBody>
                    <a:bodyPr/>
                    <a:lstStyle/>
                    <a:p>
                      <a:pPr algn="ctr"/>
                      <a:r>
                        <a:rPr lang="en-GB"/>
                        <a:t>J</a:t>
                      </a:r>
                    </a:p>
                  </a:txBody>
                  <a:tcPr anchor="ctr"/>
                </a:tc>
                <a:tc>
                  <a:txBody>
                    <a:bodyPr/>
                    <a:lstStyle/>
                    <a:p>
                      <a:pPr algn="ctr"/>
                      <a:r>
                        <a:rPr lang="en-GB"/>
                        <a:t>J</a:t>
                      </a:r>
                    </a:p>
                  </a:txBody>
                  <a:tcPr anchor="ctr"/>
                </a:tc>
                <a:tc>
                  <a:txBody>
                    <a:bodyPr/>
                    <a:lstStyle/>
                    <a:p>
                      <a:pPr algn="ctr"/>
                      <a:r>
                        <a:rPr lang="en-GB"/>
                        <a:t>A</a:t>
                      </a:r>
                    </a:p>
                  </a:txBody>
                  <a:tcPr anchor="ctr"/>
                </a:tc>
                <a:tc>
                  <a:txBody>
                    <a:bodyPr/>
                    <a:lstStyle/>
                    <a:p>
                      <a:pPr algn="ctr"/>
                      <a:r>
                        <a:rPr lang="en-GB"/>
                        <a:t>S</a:t>
                      </a:r>
                    </a:p>
                  </a:txBody>
                  <a:tcPr anchor="ctr"/>
                </a:tc>
                <a:tc>
                  <a:txBody>
                    <a:bodyPr/>
                    <a:lstStyle/>
                    <a:p>
                      <a:pPr algn="ctr"/>
                      <a:r>
                        <a:rPr lang="en-GB"/>
                        <a:t>O</a:t>
                      </a:r>
                    </a:p>
                  </a:txBody>
                  <a:tcPr anchor="ctr"/>
                </a:tc>
                <a:tc>
                  <a:txBody>
                    <a:bodyPr/>
                    <a:lstStyle/>
                    <a:p>
                      <a:pPr algn="ctr"/>
                      <a:r>
                        <a:rPr lang="en-GB"/>
                        <a:t>N</a:t>
                      </a:r>
                    </a:p>
                  </a:txBody>
                  <a:tcPr anchor="ctr"/>
                </a:tc>
                <a:tc>
                  <a:txBody>
                    <a:bodyPr/>
                    <a:lstStyle/>
                    <a:p>
                      <a:pPr algn="ctr"/>
                      <a:r>
                        <a:rPr lang="en-GB"/>
                        <a:t>D</a:t>
                      </a:r>
                    </a:p>
                  </a:txBody>
                  <a:tcPr anchor="ctr"/>
                </a:tc>
                <a:extLst>
                  <a:ext uri="{0D108BD9-81ED-4DB2-BD59-A6C34878D82A}">
                    <a16:rowId xmlns:a16="http://schemas.microsoft.com/office/drawing/2014/main" val="854136637"/>
                  </a:ext>
                </a:extLst>
              </a:tr>
              <a:tr h="370840">
                <a:tc gridSpan="7">
                  <a:txBody>
                    <a:bodyPr/>
                    <a:lstStyle/>
                    <a:p>
                      <a:pPr algn="ctr"/>
                      <a:r>
                        <a:rPr lang="en-GB"/>
                        <a:t>School</a:t>
                      </a:r>
                      <a:r>
                        <a:rPr lang="en-GB" baseline="0"/>
                        <a:t> Year 22/23</a:t>
                      </a:r>
                      <a:endParaRPr lang="en-GB"/>
                    </a:p>
                  </a:txBody>
                  <a:tcPr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School</a:t>
                      </a:r>
                      <a:r>
                        <a:rPr lang="en-GB" baseline="0"/>
                        <a:t> Year 23/24</a:t>
                      </a:r>
                      <a:endParaRPr lang="en-GB"/>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School</a:t>
                      </a:r>
                      <a:r>
                        <a:rPr lang="en-GB" baseline="0"/>
                        <a:t> Year 24/25</a:t>
                      </a:r>
                      <a:endParaRPr lang="en-GB"/>
                    </a:p>
                  </a:txBody>
                  <a:tcPr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4742094"/>
                  </a:ext>
                </a:extLst>
              </a:tr>
              <a:tr h="370840">
                <a:tc gridSpan="12">
                  <a:txBody>
                    <a:bodyPr/>
                    <a:lstStyle/>
                    <a:p>
                      <a:pPr algn="l"/>
                      <a:r>
                        <a:rPr lang="en-GB"/>
                        <a:t>2023</a:t>
                      </a:r>
                    </a:p>
                  </a:txBody>
                  <a:tcPr anchor="ct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t>2024</a:t>
                      </a:r>
                    </a:p>
                  </a:txBody>
                  <a:tcPr anchor="ct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534396"/>
                  </a:ext>
                </a:extLst>
              </a:tr>
            </a:tbl>
          </a:graphicData>
        </a:graphic>
      </p:graphicFrame>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Key events since June 2021</a:t>
            </a:r>
          </a:p>
        </p:txBody>
      </p:sp>
      <p:cxnSp>
        <p:nvCxnSpPr>
          <p:cNvPr id="60" name="Straight Arrow Connector 59"/>
          <p:cNvCxnSpPr>
            <a:cxnSpLocks/>
          </p:cNvCxnSpPr>
          <p:nvPr/>
        </p:nvCxnSpPr>
        <p:spPr>
          <a:xfrm>
            <a:off x="2889577" y="1467239"/>
            <a:ext cx="39717" cy="324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39667" y="18555"/>
            <a:ext cx="95141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62" name="Straight Arrow Connector 61"/>
          <p:cNvCxnSpPr>
            <a:cxnSpLocks/>
          </p:cNvCxnSpPr>
          <p:nvPr/>
        </p:nvCxnSpPr>
        <p:spPr>
          <a:xfrm>
            <a:off x="3164095" y="4056625"/>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19704" y="1514018"/>
            <a:ext cx="10123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Hayward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Report</a:t>
            </a:r>
          </a:p>
        </p:txBody>
      </p:sp>
      <p:cxnSp>
        <p:nvCxnSpPr>
          <p:cNvPr id="4" name="Straight Arrow Connector 3">
            <a:extLst>
              <a:ext uri="{FF2B5EF4-FFF2-40B4-BE49-F238E27FC236}">
                <a16:creationId xmlns:a16="http://schemas.microsoft.com/office/drawing/2014/main" id="{4F6071D6-E078-43DE-5298-F8436B87ACA9}"/>
              </a:ext>
            </a:extLst>
          </p:cNvPr>
          <p:cNvCxnSpPr>
            <a:cxnSpLocks/>
          </p:cNvCxnSpPr>
          <p:nvPr/>
        </p:nvCxnSpPr>
        <p:spPr>
          <a:xfrm>
            <a:off x="1177765" y="2878075"/>
            <a:ext cx="0" cy="183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572A0-7002-CD2B-BFDD-D27D1BA26F86}"/>
              </a:ext>
            </a:extLst>
          </p:cNvPr>
          <p:cNvSpPr txBox="1"/>
          <p:nvPr/>
        </p:nvSpPr>
        <p:spPr>
          <a:xfrm>
            <a:off x="111851" y="2011090"/>
            <a:ext cx="1151277" cy="923330"/>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26" name="Straight Arrow Connector 25">
            <a:extLst>
              <a:ext uri="{FF2B5EF4-FFF2-40B4-BE49-F238E27FC236}">
                <a16:creationId xmlns:a16="http://schemas.microsoft.com/office/drawing/2014/main" id="{B711686A-5FAD-F9FF-CDD4-A5A1E8A3BAB8}"/>
              </a:ext>
            </a:extLst>
          </p:cNvPr>
          <p:cNvCxnSpPr>
            <a:cxnSpLocks/>
          </p:cNvCxnSpPr>
          <p:nvPr/>
        </p:nvCxnSpPr>
        <p:spPr>
          <a:xfrm>
            <a:off x="1657152" y="1847850"/>
            <a:ext cx="0" cy="283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91A7C-F775-E1E7-4121-3100EDDEABFD}"/>
              </a:ext>
            </a:extLst>
          </p:cNvPr>
          <p:cNvSpPr txBox="1"/>
          <p:nvPr/>
        </p:nvSpPr>
        <p:spPr>
          <a:xfrm>
            <a:off x="664488" y="1312186"/>
            <a:ext cx="1017138"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SG OECD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Papers</a:t>
            </a:r>
          </a:p>
        </p:txBody>
      </p:sp>
      <p:pic>
        <p:nvPicPr>
          <p:cNvPr id="30" name="Picture 29">
            <a:extLst>
              <a:ext uri="{FF2B5EF4-FFF2-40B4-BE49-F238E27FC236}">
                <a16:creationId xmlns:a16="http://schemas.microsoft.com/office/drawing/2014/main" id="{8137D7F7-96A1-3B5A-646B-1C9F9F052B8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1128" y="1129369"/>
            <a:ext cx="910068" cy="231096"/>
          </a:xfrm>
          <a:prstGeom prst="rect">
            <a:avLst/>
          </a:prstGeom>
        </p:spPr>
      </p:pic>
      <p:cxnSp>
        <p:nvCxnSpPr>
          <p:cNvPr id="37" name="Straight Arrow Connector 36">
            <a:extLst>
              <a:ext uri="{FF2B5EF4-FFF2-40B4-BE49-F238E27FC236}">
                <a16:creationId xmlns:a16="http://schemas.microsoft.com/office/drawing/2014/main" id="{7F9E1D6F-CA1C-21BA-B87F-72FCB198F863}"/>
              </a:ext>
            </a:extLst>
          </p:cNvPr>
          <p:cNvCxnSpPr>
            <a:cxnSpLocks/>
          </p:cNvCxnSpPr>
          <p:nvPr/>
        </p:nvCxnSpPr>
        <p:spPr>
          <a:xfrm>
            <a:off x="3050482" y="2878075"/>
            <a:ext cx="0" cy="182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04FEB3-EE0F-FA74-6DDD-A0A2D2A45CAD}"/>
              </a:ext>
            </a:extLst>
          </p:cNvPr>
          <p:cNvSpPr txBox="1"/>
          <p:nvPr/>
        </p:nvSpPr>
        <p:spPr>
          <a:xfrm>
            <a:off x="3164095" y="4049239"/>
            <a:ext cx="1375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Purposes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Principles</a:t>
            </a:r>
          </a:p>
        </p:txBody>
      </p:sp>
      <p:sp>
        <p:nvSpPr>
          <p:cNvPr id="24" name="TextBox 23">
            <a:extLst>
              <a:ext uri="{FF2B5EF4-FFF2-40B4-BE49-F238E27FC236}">
                <a16:creationId xmlns:a16="http://schemas.microsoft.com/office/drawing/2014/main" id="{6CA1A0E9-B686-1C05-0EA9-D85D889FED53}"/>
              </a:ext>
            </a:extLst>
          </p:cNvPr>
          <p:cNvSpPr txBox="1"/>
          <p:nvPr/>
        </p:nvSpPr>
        <p:spPr>
          <a:xfrm>
            <a:off x="1819406" y="3209785"/>
            <a:ext cx="1052766" cy="830997"/>
          </a:xfrm>
          <a:prstGeom prst="rect">
            <a:avLst/>
          </a:prstGeom>
          <a:solidFill>
            <a:srgbClr val="FFFFFF">
              <a:alpha val="0"/>
            </a:srgbClr>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National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Discussion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Report</a:t>
            </a:r>
          </a:p>
        </p:txBody>
      </p:sp>
      <p:sp>
        <p:nvSpPr>
          <p:cNvPr id="27" name="TextBox 26">
            <a:extLst>
              <a:ext uri="{FF2B5EF4-FFF2-40B4-BE49-F238E27FC236}">
                <a16:creationId xmlns:a16="http://schemas.microsoft.com/office/drawing/2014/main" id="{99E3617C-FC3D-66D5-C610-0C9DB41C057B}"/>
              </a:ext>
            </a:extLst>
          </p:cNvPr>
          <p:cNvSpPr txBox="1"/>
          <p:nvPr/>
        </p:nvSpPr>
        <p:spPr>
          <a:xfrm>
            <a:off x="3083732" y="3707036"/>
            <a:ext cx="1375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LfS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Strategy</a:t>
            </a:r>
          </a:p>
        </p:txBody>
      </p:sp>
      <p:cxnSp>
        <p:nvCxnSpPr>
          <p:cNvPr id="6" name="Straight Arrow Connector 5">
            <a:extLst>
              <a:ext uri="{FF2B5EF4-FFF2-40B4-BE49-F238E27FC236}">
                <a16:creationId xmlns:a16="http://schemas.microsoft.com/office/drawing/2014/main" id="{CF1E8709-9390-D60E-E185-C46AC8F5772D}"/>
              </a:ext>
            </a:extLst>
          </p:cNvPr>
          <p:cNvCxnSpPr>
            <a:cxnSpLocks/>
          </p:cNvCxnSpPr>
          <p:nvPr/>
        </p:nvCxnSpPr>
        <p:spPr>
          <a:xfrm>
            <a:off x="2800656" y="4059310"/>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83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7" y="4765194"/>
          <a:ext cx="11462328" cy="111252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A</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J</a:t>
                      </a:r>
                    </a:p>
                  </a:txBody>
                  <a:tcPr anchor="ctr">
                    <a:solidFill>
                      <a:srgbClr val="FF0000"/>
                    </a:solidFill>
                  </a:tcP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extLst>
                  <a:ext uri="{0D108BD9-81ED-4DB2-BD59-A6C34878D82A}">
                    <a16:rowId xmlns:a16="http://schemas.microsoft.com/office/drawing/2014/main" val="854136637"/>
                  </a:ext>
                </a:extLst>
              </a:tr>
              <a:tr h="370840">
                <a:tc gridSpan="7">
                  <a:txBody>
                    <a:bodyPr/>
                    <a:lstStyle/>
                    <a:p>
                      <a:pPr algn="ct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22/23</a:t>
                      </a:r>
                      <a:endParaRPr lang="en-GB">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23/24</a:t>
                      </a:r>
                      <a:endParaRPr lang="en-GB">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24/25</a:t>
                      </a:r>
                      <a:endParaRPr lang="en-GB">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4742094"/>
                  </a:ext>
                </a:extLst>
              </a:tr>
              <a:tr h="370840">
                <a:tc gridSpan="12">
                  <a:txBody>
                    <a:bodyPr/>
                    <a:lstStyle/>
                    <a:p>
                      <a:pPr algn="l"/>
                      <a:r>
                        <a:rPr lang="en-GB">
                          <a:latin typeface="Arial" panose="020B0604020202020204" pitchFamily="34" charset="0"/>
                          <a:cs typeface="Arial" panose="020B0604020202020204" pitchFamily="34" charset="0"/>
                        </a:rPr>
                        <a:t>2023</a:t>
                      </a:r>
                    </a:p>
                  </a:txBody>
                  <a:tcPr anchor="ct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2024</a:t>
                      </a:r>
                    </a:p>
                  </a:txBody>
                  <a:tcPr anchor="ct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534396"/>
                  </a:ext>
                </a:extLst>
              </a:tr>
            </a:tbl>
          </a:graphicData>
        </a:graphic>
      </p:graphicFrame>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CIC Key dates 2023 / 2024</a:t>
            </a:r>
          </a:p>
        </p:txBody>
      </p:sp>
      <p:cxnSp>
        <p:nvCxnSpPr>
          <p:cNvPr id="60" name="Straight Arrow Connector 59"/>
          <p:cNvCxnSpPr>
            <a:cxnSpLocks/>
          </p:cNvCxnSpPr>
          <p:nvPr/>
        </p:nvCxnSpPr>
        <p:spPr>
          <a:xfrm>
            <a:off x="2889577" y="1467239"/>
            <a:ext cx="39717" cy="324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39667" y="18555"/>
            <a:ext cx="95141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62" name="Straight Arrow Connector 61"/>
          <p:cNvCxnSpPr>
            <a:cxnSpLocks/>
          </p:cNvCxnSpPr>
          <p:nvPr/>
        </p:nvCxnSpPr>
        <p:spPr>
          <a:xfrm>
            <a:off x="3164095" y="4056625"/>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19704" y="1514018"/>
            <a:ext cx="10123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Hayward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Report</a:t>
            </a:r>
          </a:p>
        </p:txBody>
      </p:sp>
      <p:cxnSp>
        <p:nvCxnSpPr>
          <p:cNvPr id="4" name="Straight Arrow Connector 3">
            <a:extLst>
              <a:ext uri="{FF2B5EF4-FFF2-40B4-BE49-F238E27FC236}">
                <a16:creationId xmlns:a16="http://schemas.microsoft.com/office/drawing/2014/main" id="{4F6071D6-E078-43DE-5298-F8436B87ACA9}"/>
              </a:ext>
            </a:extLst>
          </p:cNvPr>
          <p:cNvCxnSpPr>
            <a:cxnSpLocks/>
          </p:cNvCxnSpPr>
          <p:nvPr/>
        </p:nvCxnSpPr>
        <p:spPr>
          <a:xfrm>
            <a:off x="1177765" y="2878075"/>
            <a:ext cx="0" cy="183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572A0-7002-CD2B-BFDD-D27D1BA26F86}"/>
              </a:ext>
            </a:extLst>
          </p:cNvPr>
          <p:cNvSpPr txBox="1"/>
          <p:nvPr/>
        </p:nvSpPr>
        <p:spPr>
          <a:xfrm>
            <a:off x="111851" y="2011090"/>
            <a:ext cx="1151277" cy="923330"/>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26" name="Straight Arrow Connector 25">
            <a:extLst>
              <a:ext uri="{FF2B5EF4-FFF2-40B4-BE49-F238E27FC236}">
                <a16:creationId xmlns:a16="http://schemas.microsoft.com/office/drawing/2014/main" id="{B711686A-5FAD-F9FF-CDD4-A5A1E8A3BAB8}"/>
              </a:ext>
            </a:extLst>
          </p:cNvPr>
          <p:cNvCxnSpPr>
            <a:cxnSpLocks/>
          </p:cNvCxnSpPr>
          <p:nvPr/>
        </p:nvCxnSpPr>
        <p:spPr>
          <a:xfrm>
            <a:off x="1657152" y="1847850"/>
            <a:ext cx="0" cy="283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91A7C-F775-E1E7-4121-3100EDDEABFD}"/>
              </a:ext>
            </a:extLst>
          </p:cNvPr>
          <p:cNvSpPr txBox="1"/>
          <p:nvPr/>
        </p:nvSpPr>
        <p:spPr>
          <a:xfrm>
            <a:off x="664488" y="1312186"/>
            <a:ext cx="1017138"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SG OECD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Papers</a:t>
            </a:r>
          </a:p>
        </p:txBody>
      </p:sp>
      <p:pic>
        <p:nvPicPr>
          <p:cNvPr id="30" name="Picture 29">
            <a:extLst>
              <a:ext uri="{FF2B5EF4-FFF2-40B4-BE49-F238E27FC236}">
                <a16:creationId xmlns:a16="http://schemas.microsoft.com/office/drawing/2014/main" id="{8137D7F7-96A1-3B5A-646B-1C9F9F052B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128" y="1129369"/>
            <a:ext cx="910068" cy="231096"/>
          </a:xfrm>
          <a:prstGeom prst="rect">
            <a:avLst/>
          </a:prstGeom>
        </p:spPr>
      </p:pic>
      <p:cxnSp>
        <p:nvCxnSpPr>
          <p:cNvPr id="37" name="Straight Arrow Connector 36">
            <a:extLst>
              <a:ext uri="{FF2B5EF4-FFF2-40B4-BE49-F238E27FC236}">
                <a16:creationId xmlns:a16="http://schemas.microsoft.com/office/drawing/2014/main" id="{7F9E1D6F-CA1C-21BA-B87F-72FCB198F863}"/>
              </a:ext>
            </a:extLst>
          </p:cNvPr>
          <p:cNvCxnSpPr>
            <a:cxnSpLocks/>
          </p:cNvCxnSpPr>
          <p:nvPr/>
        </p:nvCxnSpPr>
        <p:spPr>
          <a:xfrm>
            <a:off x="3050482" y="2878075"/>
            <a:ext cx="0" cy="182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04FEB3-EE0F-FA74-6DDD-A0A2D2A45CAD}"/>
              </a:ext>
            </a:extLst>
          </p:cNvPr>
          <p:cNvSpPr txBox="1"/>
          <p:nvPr/>
        </p:nvSpPr>
        <p:spPr>
          <a:xfrm>
            <a:off x="3164095" y="4049239"/>
            <a:ext cx="1375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Purposes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Principles</a:t>
            </a:r>
          </a:p>
        </p:txBody>
      </p:sp>
      <p:sp>
        <p:nvSpPr>
          <p:cNvPr id="24" name="TextBox 23">
            <a:extLst>
              <a:ext uri="{FF2B5EF4-FFF2-40B4-BE49-F238E27FC236}">
                <a16:creationId xmlns:a16="http://schemas.microsoft.com/office/drawing/2014/main" id="{6CA1A0E9-B686-1C05-0EA9-D85D889FED53}"/>
              </a:ext>
            </a:extLst>
          </p:cNvPr>
          <p:cNvSpPr txBox="1"/>
          <p:nvPr/>
        </p:nvSpPr>
        <p:spPr>
          <a:xfrm>
            <a:off x="1770765" y="3209785"/>
            <a:ext cx="1101407" cy="830997"/>
          </a:xfrm>
          <a:prstGeom prst="rect">
            <a:avLst/>
          </a:prstGeom>
          <a:solidFill>
            <a:srgbClr val="FFFFFF">
              <a:alpha val="0"/>
            </a:srgbClr>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C00000"/>
                </a:solidFill>
                <a:effectLst/>
                <a:uLnTx/>
                <a:uFillTx/>
                <a:latin typeface="Calibri" panose="020F0502020204030204"/>
                <a:ea typeface="+mn-ea"/>
                <a:cs typeface="+mn-cs"/>
              </a:rPr>
              <a:t>National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C00000"/>
                </a:solidFill>
                <a:effectLst/>
                <a:uLnTx/>
                <a:uFillTx/>
                <a:latin typeface="Calibri" panose="020F0502020204030204"/>
                <a:ea typeface="+mn-ea"/>
                <a:cs typeface="+mn-cs"/>
              </a:rPr>
              <a:t>Discussion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C00000"/>
                </a:solidFill>
                <a:effectLst/>
                <a:uLnTx/>
                <a:uFillTx/>
                <a:latin typeface="Calibri" panose="020F0502020204030204"/>
                <a:ea typeface="+mn-ea"/>
                <a:cs typeface="+mn-cs"/>
              </a:rPr>
              <a:t>Report</a:t>
            </a:r>
          </a:p>
        </p:txBody>
      </p:sp>
      <p:cxnSp>
        <p:nvCxnSpPr>
          <p:cNvPr id="6" name="Straight Arrow Connector 5">
            <a:extLst>
              <a:ext uri="{FF2B5EF4-FFF2-40B4-BE49-F238E27FC236}">
                <a16:creationId xmlns:a16="http://schemas.microsoft.com/office/drawing/2014/main" id="{CF1E8709-9390-D60E-E185-C46AC8F5772D}"/>
              </a:ext>
            </a:extLst>
          </p:cNvPr>
          <p:cNvCxnSpPr>
            <a:cxnSpLocks/>
          </p:cNvCxnSpPr>
          <p:nvPr/>
        </p:nvCxnSpPr>
        <p:spPr>
          <a:xfrm>
            <a:off x="2800656" y="4059310"/>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277594-39BE-6FFB-4698-19E5B29EDE7A}"/>
              </a:ext>
            </a:extLst>
          </p:cNvPr>
          <p:cNvSpPr txBox="1"/>
          <p:nvPr/>
        </p:nvSpPr>
        <p:spPr>
          <a:xfrm>
            <a:off x="4615733" y="1312186"/>
            <a:ext cx="7182047" cy="3139321"/>
          </a:xfrm>
          <a:prstGeom prst="rect">
            <a:avLst/>
          </a:prstGeom>
          <a:noFill/>
          <a:ln w="38100">
            <a:solidFill>
              <a:srgbClr val="C00000"/>
            </a:solidFill>
          </a:ln>
        </p:spPr>
        <p:txBody>
          <a:bodyPr wrap="square">
            <a:spAutoFit/>
          </a:bodyPr>
          <a:lstStyle/>
          <a:p>
            <a:r>
              <a:rPr lang="en-GB" b="1">
                <a:solidFill>
                  <a:srgbClr val="C00000"/>
                </a:solidFill>
              </a:rPr>
              <a:t>Curriculum – Call to Action:</a:t>
            </a:r>
          </a:p>
          <a:p>
            <a:endParaRPr lang="en-GB"/>
          </a:p>
          <a:p>
            <a:r>
              <a:rPr lang="en-GB">
                <a:solidFill>
                  <a:schemeClr val="tx1">
                    <a:lumMod val="75000"/>
                    <a:lumOff val="25000"/>
                  </a:schemeClr>
                </a:solidFill>
              </a:rPr>
              <a:t>A </a:t>
            </a:r>
            <a:r>
              <a:rPr lang="en-GB" b="1">
                <a:solidFill>
                  <a:srgbClr val="0B9BAA"/>
                </a:solidFill>
              </a:rPr>
              <a:t>regular curriculum review process </a:t>
            </a:r>
            <a:r>
              <a:rPr lang="en-GB">
                <a:solidFill>
                  <a:schemeClr val="tx1">
                    <a:lumMod val="75000"/>
                    <a:lumOff val="25000"/>
                  </a:schemeClr>
                </a:solidFill>
              </a:rPr>
              <a:t>should be established to ensure that the curriculum remains fit for purpose, reflects contemporary learner needs, and can be effectively  delivered in ways to ensure that all learners in Scotland have high quality curricular linked learning experiences.</a:t>
            </a:r>
          </a:p>
          <a:p>
            <a:endParaRPr lang="en-GB">
              <a:solidFill>
                <a:schemeClr val="tx1">
                  <a:lumMod val="75000"/>
                  <a:lumOff val="25000"/>
                </a:schemeClr>
              </a:solidFill>
            </a:endParaRPr>
          </a:p>
          <a:p>
            <a:r>
              <a:rPr lang="en-GB">
                <a:solidFill>
                  <a:schemeClr val="tx1">
                    <a:lumMod val="75000"/>
                    <a:lumOff val="25000"/>
                  </a:schemeClr>
                </a:solidFill>
              </a:rPr>
              <a:t>As part of the review of the curriculum </a:t>
            </a:r>
            <a:r>
              <a:rPr lang="en-GB" b="1">
                <a:solidFill>
                  <a:srgbClr val="0B9BAA"/>
                </a:solidFill>
              </a:rPr>
              <a:t>the technical framework of the BGE (including the Experiences and Outcomes) needs to be re-visited </a:t>
            </a:r>
            <a:r>
              <a:rPr lang="en-GB">
                <a:solidFill>
                  <a:schemeClr val="tx1">
                    <a:lumMod val="75000"/>
                    <a:lumOff val="25000"/>
                  </a:schemeClr>
                </a:solidFill>
              </a:rPr>
              <a:t>to ensure it is still fit for purpose and aligns with emerging recommendations about the Senior Phase from the ‘Hayward Review'.</a:t>
            </a:r>
          </a:p>
        </p:txBody>
      </p:sp>
      <p:pic>
        <p:nvPicPr>
          <p:cNvPr id="5" name="Picture 4">
            <a:extLst>
              <a:ext uri="{FF2B5EF4-FFF2-40B4-BE49-F238E27FC236}">
                <a16:creationId xmlns:a16="http://schemas.microsoft.com/office/drawing/2014/main" id="{CADCDC16-AA0C-C178-7493-A08D85E345E2}"/>
              </a:ext>
            </a:extLst>
          </p:cNvPr>
          <p:cNvPicPr>
            <a:picLocks noChangeAspect="1"/>
          </p:cNvPicPr>
          <p:nvPr/>
        </p:nvPicPr>
        <p:blipFill>
          <a:blip r:embed="rId3"/>
          <a:stretch>
            <a:fillRect/>
          </a:stretch>
        </p:blipFill>
        <p:spPr>
          <a:xfrm>
            <a:off x="89344" y="2968104"/>
            <a:ext cx="931276" cy="1318259"/>
          </a:xfrm>
          <a:prstGeom prst="rect">
            <a:avLst/>
          </a:prstGeom>
          <a:ln>
            <a:solidFill>
              <a:schemeClr val="tx1"/>
            </a:solidFill>
          </a:ln>
        </p:spPr>
      </p:pic>
      <p:pic>
        <p:nvPicPr>
          <p:cNvPr id="9" name="Picture 8">
            <a:extLst>
              <a:ext uri="{FF2B5EF4-FFF2-40B4-BE49-F238E27FC236}">
                <a16:creationId xmlns:a16="http://schemas.microsoft.com/office/drawing/2014/main" id="{76C68623-176E-3691-5095-FD43D885128F}"/>
              </a:ext>
            </a:extLst>
          </p:cNvPr>
          <p:cNvPicPr>
            <a:picLocks noChangeAspect="1"/>
          </p:cNvPicPr>
          <p:nvPr/>
        </p:nvPicPr>
        <p:blipFill>
          <a:blip r:embed="rId4"/>
          <a:stretch>
            <a:fillRect/>
          </a:stretch>
        </p:blipFill>
        <p:spPr>
          <a:xfrm>
            <a:off x="1802814" y="1786741"/>
            <a:ext cx="1003054" cy="1418170"/>
          </a:xfrm>
          <a:prstGeom prst="rect">
            <a:avLst/>
          </a:prstGeom>
        </p:spPr>
      </p:pic>
      <p:pic>
        <p:nvPicPr>
          <p:cNvPr id="10" name="Picture 9">
            <a:extLst>
              <a:ext uri="{FF2B5EF4-FFF2-40B4-BE49-F238E27FC236}">
                <a16:creationId xmlns:a16="http://schemas.microsoft.com/office/drawing/2014/main" id="{C72340CE-DE54-AEE2-78CB-B99F19CE9431}"/>
              </a:ext>
            </a:extLst>
          </p:cNvPr>
          <p:cNvPicPr>
            <a:picLocks noChangeAspect="1"/>
          </p:cNvPicPr>
          <p:nvPr/>
        </p:nvPicPr>
        <p:blipFill>
          <a:blip r:embed="rId5"/>
          <a:stretch>
            <a:fillRect/>
          </a:stretch>
        </p:blipFill>
        <p:spPr>
          <a:xfrm>
            <a:off x="2442702" y="77214"/>
            <a:ext cx="920964" cy="1304309"/>
          </a:xfrm>
          <a:prstGeom prst="rect">
            <a:avLst/>
          </a:prstGeom>
          <a:ln>
            <a:solidFill>
              <a:schemeClr val="tx1"/>
            </a:solidFill>
          </a:ln>
        </p:spPr>
      </p:pic>
      <p:pic>
        <p:nvPicPr>
          <p:cNvPr id="11" name="Picture 10">
            <a:extLst>
              <a:ext uri="{FF2B5EF4-FFF2-40B4-BE49-F238E27FC236}">
                <a16:creationId xmlns:a16="http://schemas.microsoft.com/office/drawing/2014/main" id="{DB704C22-EF65-C53E-ACCA-2AFD8DC81F30}"/>
              </a:ext>
            </a:extLst>
          </p:cNvPr>
          <p:cNvPicPr>
            <a:picLocks noChangeAspect="1"/>
          </p:cNvPicPr>
          <p:nvPr/>
        </p:nvPicPr>
        <p:blipFill>
          <a:blip r:embed="rId6"/>
          <a:stretch>
            <a:fillRect/>
          </a:stretch>
        </p:blipFill>
        <p:spPr>
          <a:xfrm>
            <a:off x="3173380" y="2405904"/>
            <a:ext cx="911693" cy="1301755"/>
          </a:xfrm>
          <a:prstGeom prst="rect">
            <a:avLst/>
          </a:prstGeom>
          <a:ln>
            <a:solidFill>
              <a:schemeClr val="tx1"/>
            </a:solidFill>
          </a:ln>
        </p:spPr>
      </p:pic>
      <p:sp>
        <p:nvSpPr>
          <p:cNvPr id="12" name="TextBox 11">
            <a:extLst>
              <a:ext uri="{FF2B5EF4-FFF2-40B4-BE49-F238E27FC236}">
                <a16:creationId xmlns:a16="http://schemas.microsoft.com/office/drawing/2014/main" id="{D8F8AA3E-4CC9-C2EC-5B8E-FF8209A62415}"/>
              </a:ext>
            </a:extLst>
          </p:cNvPr>
          <p:cNvSpPr txBox="1"/>
          <p:nvPr/>
        </p:nvSpPr>
        <p:spPr>
          <a:xfrm>
            <a:off x="3083732" y="3707036"/>
            <a:ext cx="1375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LfS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Strategy</a:t>
            </a:r>
          </a:p>
        </p:txBody>
      </p:sp>
    </p:spTree>
    <p:extLst>
      <p:ext uri="{BB962C8B-B14F-4D97-AF65-F5344CB8AC3E}">
        <p14:creationId xmlns:p14="http://schemas.microsoft.com/office/powerpoint/2010/main" val="336610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7" y="4765194"/>
          <a:ext cx="11462328" cy="111252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A</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J</a:t>
                      </a:r>
                    </a:p>
                  </a:txBody>
                  <a:tcPr anchor="ctr">
                    <a:solidFill>
                      <a:srgbClr val="FF0000"/>
                    </a:solidFill>
                  </a:tcP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extLst>
                  <a:ext uri="{0D108BD9-81ED-4DB2-BD59-A6C34878D82A}">
                    <a16:rowId xmlns:a16="http://schemas.microsoft.com/office/drawing/2014/main" val="854136637"/>
                  </a:ext>
                </a:extLst>
              </a:tr>
              <a:tr h="370840">
                <a:tc gridSpan="7">
                  <a:txBody>
                    <a:bodyPr/>
                    <a:lstStyle/>
                    <a:p>
                      <a:pPr algn="ct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22/23</a:t>
                      </a:r>
                      <a:endParaRPr lang="en-GB">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23/24</a:t>
                      </a:r>
                      <a:endParaRPr lang="en-GB">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24/25</a:t>
                      </a:r>
                      <a:endParaRPr lang="en-GB">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4742094"/>
                  </a:ext>
                </a:extLst>
              </a:tr>
              <a:tr h="370840">
                <a:tc gridSpan="12">
                  <a:txBody>
                    <a:bodyPr/>
                    <a:lstStyle/>
                    <a:p>
                      <a:pPr algn="l"/>
                      <a:r>
                        <a:rPr lang="en-GB">
                          <a:latin typeface="Arial" panose="020B0604020202020204" pitchFamily="34" charset="0"/>
                          <a:cs typeface="Arial" panose="020B0604020202020204" pitchFamily="34" charset="0"/>
                        </a:rPr>
                        <a:t>2023</a:t>
                      </a:r>
                    </a:p>
                  </a:txBody>
                  <a:tcPr anchor="ct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2024</a:t>
                      </a:r>
                    </a:p>
                  </a:txBody>
                  <a:tcPr anchor="ct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534396"/>
                  </a:ext>
                </a:extLst>
              </a:tr>
            </a:tbl>
          </a:graphicData>
        </a:graphic>
      </p:graphicFrame>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CIC Key dates 2023 / 2024</a:t>
            </a:r>
          </a:p>
        </p:txBody>
      </p:sp>
      <p:cxnSp>
        <p:nvCxnSpPr>
          <p:cNvPr id="60" name="Straight Arrow Connector 59"/>
          <p:cNvCxnSpPr>
            <a:cxnSpLocks/>
          </p:cNvCxnSpPr>
          <p:nvPr/>
        </p:nvCxnSpPr>
        <p:spPr>
          <a:xfrm>
            <a:off x="2889577" y="1467239"/>
            <a:ext cx="39717" cy="324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39667" y="18555"/>
            <a:ext cx="95141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62" name="Straight Arrow Connector 61"/>
          <p:cNvCxnSpPr>
            <a:cxnSpLocks/>
          </p:cNvCxnSpPr>
          <p:nvPr/>
        </p:nvCxnSpPr>
        <p:spPr>
          <a:xfrm>
            <a:off x="3164095" y="4056625"/>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19704" y="1514018"/>
            <a:ext cx="10123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Hayward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Report</a:t>
            </a:r>
          </a:p>
        </p:txBody>
      </p:sp>
      <p:cxnSp>
        <p:nvCxnSpPr>
          <p:cNvPr id="4" name="Straight Arrow Connector 3">
            <a:extLst>
              <a:ext uri="{FF2B5EF4-FFF2-40B4-BE49-F238E27FC236}">
                <a16:creationId xmlns:a16="http://schemas.microsoft.com/office/drawing/2014/main" id="{4F6071D6-E078-43DE-5298-F8436B87ACA9}"/>
              </a:ext>
            </a:extLst>
          </p:cNvPr>
          <p:cNvCxnSpPr>
            <a:cxnSpLocks/>
          </p:cNvCxnSpPr>
          <p:nvPr/>
        </p:nvCxnSpPr>
        <p:spPr>
          <a:xfrm>
            <a:off x="1177765" y="2878075"/>
            <a:ext cx="0" cy="183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572A0-7002-CD2B-BFDD-D27D1BA26F86}"/>
              </a:ext>
            </a:extLst>
          </p:cNvPr>
          <p:cNvSpPr txBox="1"/>
          <p:nvPr/>
        </p:nvSpPr>
        <p:spPr>
          <a:xfrm>
            <a:off x="111851" y="2011090"/>
            <a:ext cx="1151277" cy="923330"/>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26" name="Straight Arrow Connector 25">
            <a:extLst>
              <a:ext uri="{FF2B5EF4-FFF2-40B4-BE49-F238E27FC236}">
                <a16:creationId xmlns:a16="http://schemas.microsoft.com/office/drawing/2014/main" id="{B711686A-5FAD-F9FF-CDD4-A5A1E8A3BAB8}"/>
              </a:ext>
            </a:extLst>
          </p:cNvPr>
          <p:cNvCxnSpPr>
            <a:cxnSpLocks/>
          </p:cNvCxnSpPr>
          <p:nvPr/>
        </p:nvCxnSpPr>
        <p:spPr>
          <a:xfrm>
            <a:off x="1657152" y="1847850"/>
            <a:ext cx="0" cy="283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91A7C-F775-E1E7-4121-3100EDDEABFD}"/>
              </a:ext>
            </a:extLst>
          </p:cNvPr>
          <p:cNvSpPr txBox="1"/>
          <p:nvPr/>
        </p:nvSpPr>
        <p:spPr>
          <a:xfrm>
            <a:off x="664488" y="1312186"/>
            <a:ext cx="1017138"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SG OECD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Papers</a:t>
            </a:r>
          </a:p>
        </p:txBody>
      </p:sp>
      <p:pic>
        <p:nvPicPr>
          <p:cNvPr id="30" name="Picture 29">
            <a:extLst>
              <a:ext uri="{FF2B5EF4-FFF2-40B4-BE49-F238E27FC236}">
                <a16:creationId xmlns:a16="http://schemas.microsoft.com/office/drawing/2014/main" id="{8137D7F7-96A1-3B5A-646B-1C9F9F052B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128" y="1129369"/>
            <a:ext cx="910068" cy="231096"/>
          </a:xfrm>
          <a:prstGeom prst="rect">
            <a:avLst/>
          </a:prstGeom>
        </p:spPr>
      </p:pic>
      <p:cxnSp>
        <p:nvCxnSpPr>
          <p:cNvPr id="37" name="Straight Arrow Connector 36">
            <a:extLst>
              <a:ext uri="{FF2B5EF4-FFF2-40B4-BE49-F238E27FC236}">
                <a16:creationId xmlns:a16="http://schemas.microsoft.com/office/drawing/2014/main" id="{7F9E1D6F-CA1C-21BA-B87F-72FCB198F863}"/>
              </a:ext>
            </a:extLst>
          </p:cNvPr>
          <p:cNvCxnSpPr>
            <a:cxnSpLocks/>
          </p:cNvCxnSpPr>
          <p:nvPr/>
        </p:nvCxnSpPr>
        <p:spPr>
          <a:xfrm>
            <a:off x="3050482" y="2878075"/>
            <a:ext cx="0" cy="182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04FEB3-EE0F-FA74-6DDD-A0A2D2A45CAD}"/>
              </a:ext>
            </a:extLst>
          </p:cNvPr>
          <p:cNvSpPr txBox="1"/>
          <p:nvPr/>
        </p:nvSpPr>
        <p:spPr>
          <a:xfrm>
            <a:off x="3164095" y="4049239"/>
            <a:ext cx="1375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Purposes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Principles</a:t>
            </a:r>
          </a:p>
        </p:txBody>
      </p:sp>
      <p:sp>
        <p:nvSpPr>
          <p:cNvPr id="24" name="TextBox 23">
            <a:extLst>
              <a:ext uri="{FF2B5EF4-FFF2-40B4-BE49-F238E27FC236}">
                <a16:creationId xmlns:a16="http://schemas.microsoft.com/office/drawing/2014/main" id="{6CA1A0E9-B686-1C05-0EA9-D85D889FED53}"/>
              </a:ext>
            </a:extLst>
          </p:cNvPr>
          <p:cNvSpPr txBox="1"/>
          <p:nvPr/>
        </p:nvSpPr>
        <p:spPr>
          <a:xfrm>
            <a:off x="1770765" y="3209785"/>
            <a:ext cx="1101407" cy="830997"/>
          </a:xfrm>
          <a:prstGeom prst="rect">
            <a:avLst/>
          </a:prstGeom>
          <a:solidFill>
            <a:srgbClr val="FFFFFF">
              <a:alpha val="0"/>
            </a:srgbClr>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National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Discussion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Report</a:t>
            </a:r>
          </a:p>
        </p:txBody>
      </p:sp>
      <p:cxnSp>
        <p:nvCxnSpPr>
          <p:cNvPr id="6" name="Straight Arrow Connector 5">
            <a:extLst>
              <a:ext uri="{FF2B5EF4-FFF2-40B4-BE49-F238E27FC236}">
                <a16:creationId xmlns:a16="http://schemas.microsoft.com/office/drawing/2014/main" id="{CF1E8709-9390-D60E-E185-C46AC8F5772D}"/>
              </a:ext>
            </a:extLst>
          </p:cNvPr>
          <p:cNvCxnSpPr>
            <a:cxnSpLocks/>
          </p:cNvCxnSpPr>
          <p:nvPr/>
        </p:nvCxnSpPr>
        <p:spPr>
          <a:xfrm>
            <a:off x="2800656" y="4059310"/>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6CB384-D9AA-2476-546F-ACBDADC319EA}"/>
              </a:ext>
            </a:extLst>
          </p:cNvPr>
          <p:cNvPicPr>
            <a:picLocks noChangeAspect="1"/>
          </p:cNvPicPr>
          <p:nvPr/>
        </p:nvPicPr>
        <p:blipFill>
          <a:blip r:embed="rId3"/>
          <a:stretch>
            <a:fillRect/>
          </a:stretch>
        </p:blipFill>
        <p:spPr>
          <a:xfrm>
            <a:off x="89344" y="2968104"/>
            <a:ext cx="931276" cy="1318259"/>
          </a:xfrm>
          <a:prstGeom prst="rect">
            <a:avLst/>
          </a:prstGeom>
          <a:ln>
            <a:solidFill>
              <a:schemeClr val="tx1"/>
            </a:solidFill>
          </a:ln>
        </p:spPr>
      </p:pic>
      <p:pic>
        <p:nvPicPr>
          <p:cNvPr id="8" name="Picture 7">
            <a:extLst>
              <a:ext uri="{FF2B5EF4-FFF2-40B4-BE49-F238E27FC236}">
                <a16:creationId xmlns:a16="http://schemas.microsoft.com/office/drawing/2014/main" id="{CE59A272-B919-4460-267D-F5307D20A543}"/>
              </a:ext>
            </a:extLst>
          </p:cNvPr>
          <p:cNvPicPr>
            <a:picLocks noChangeAspect="1"/>
          </p:cNvPicPr>
          <p:nvPr/>
        </p:nvPicPr>
        <p:blipFill>
          <a:blip r:embed="rId4"/>
          <a:stretch>
            <a:fillRect/>
          </a:stretch>
        </p:blipFill>
        <p:spPr>
          <a:xfrm>
            <a:off x="1802814" y="1786741"/>
            <a:ext cx="1003054" cy="1418170"/>
          </a:xfrm>
          <a:prstGeom prst="rect">
            <a:avLst/>
          </a:prstGeom>
        </p:spPr>
      </p:pic>
      <p:pic>
        <p:nvPicPr>
          <p:cNvPr id="9" name="Picture 8">
            <a:extLst>
              <a:ext uri="{FF2B5EF4-FFF2-40B4-BE49-F238E27FC236}">
                <a16:creationId xmlns:a16="http://schemas.microsoft.com/office/drawing/2014/main" id="{0634E99E-45C9-7A16-C35B-B47908682138}"/>
              </a:ext>
            </a:extLst>
          </p:cNvPr>
          <p:cNvPicPr>
            <a:picLocks noChangeAspect="1"/>
          </p:cNvPicPr>
          <p:nvPr/>
        </p:nvPicPr>
        <p:blipFill>
          <a:blip r:embed="rId5"/>
          <a:stretch>
            <a:fillRect/>
          </a:stretch>
        </p:blipFill>
        <p:spPr>
          <a:xfrm>
            <a:off x="2442702" y="77214"/>
            <a:ext cx="920964" cy="1304309"/>
          </a:xfrm>
          <a:prstGeom prst="rect">
            <a:avLst/>
          </a:prstGeom>
          <a:ln>
            <a:solidFill>
              <a:schemeClr val="tx1"/>
            </a:solidFill>
          </a:ln>
        </p:spPr>
      </p:pic>
      <p:pic>
        <p:nvPicPr>
          <p:cNvPr id="10" name="Picture 9">
            <a:extLst>
              <a:ext uri="{FF2B5EF4-FFF2-40B4-BE49-F238E27FC236}">
                <a16:creationId xmlns:a16="http://schemas.microsoft.com/office/drawing/2014/main" id="{1FFE51C1-FAA3-2ADE-0A64-611200312972}"/>
              </a:ext>
            </a:extLst>
          </p:cNvPr>
          <p:cNvPicPr>
            <a:picLocks noChangeAspect="1"/>
          </p:cNvPicPr>
          <p:nvPr/>
        </p:nvPicPr>
        <p:blipFill>
          <a:blip r:embed="rId6"/>
          <a:stretch>
            <a:fillRect/>
          </a:stretch>
        </p:blipFill>
        <p:spPr>
          <a:xfrm>
            <a:off x="3173380" y="2405904"/>
            <a:ext cx="911693" cy="1301755"/>
          </a:xfrm>
          <a:prstGeom prst="rect">
            <a:avLst/>
          </a:prstGeom>
          <a:ln>
            <a:solidFill>
              <a:schemeClr val="tx1"/>
            </a:solidFill>
          </a:ln>
        </p:spPr>
      </p:pic>
      <p:sp>
        <p:nvSpPr>
          <p:cNvPr id="11" name="TextBox 10">
            <a:extLst>
              <a:ext uri="{FF2B5EF4-FFF2-40B4-BE49-F238E27FC236}">
                <a16:creationId xmlns:a16="http://schemas.microsoft.com/office/drawing/2014/main" id="{07F80A90-E732-E9D3-FE3B-F4594235E30E}"/>
              </a:ext>
            </a:extLst>
          </p:cNvPr>
          <p:cNvSpPr txBox="1"/>
          <p:nvPr/>
        </p:nvSpPr>
        <p:spPr>
          <a:xfrm>
            <a:off x="3083732" y="3707036"/>
            <a:ext cx="1375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LfS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Strategy</a:t>
            </a:r>
          </a:p>
        </p:txBody>
      </p:sp>
    </p:spTree>
    <p:extLst>
      <p:ext uri="{BB962C8B-B14F-4D97-AF65-F5344CB8AC3E}">
        <p14:creationId xmlns:p14="http://schemas.microsoft.com/office/powerpoint/2010/main" val="65242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0217" y="4765194"/>
          <a:ext cx="11462328" cy="1112520"/>
        </p:xfrm>
        <a:graphic>
          <a:graphicData uri="http://schemas.openxmlformats.org/drawingml/2006/table">
            <a:tbl>
              <a:tblPr firstRow="1" bandRow="1">
                <a:tableStyleId>{F5AB1C69-6EDB-4FF4-983F-18BD219EF322}</a:tableStyleId>
              </a:tblPr>
              <a:tblGrid>
                <a:gridCol w="477597">
                  <a:extLst>
                    <a:ext uri="{9D8B030D-6E8A-4147-A177-3AD203B41FA5}">
                      <a16:colId xmlns:a16="http://schemas.microsoft.com/office/drawing/2014/main" val="2381510418"/>
                    </a:ext>
                  </a:extLst>
                </a:gridCol>
                <a:gridCol w="477597">
                  <a:extLst>
                    <a:ext uri="{9D8B030D-6E8A-4147-A177-3AD203B41FA5}">
                      <a16:colId xmlns:a16="http://schemas.microsoft.com/office/drawing/2014/main" val="838431533"/>
                    </a:ext>
                  </a:extLst>
                </a:gridCol>
                <a:gridCol w="477597">
                  <a:extLst>
                    <a:ext uri="{9D8B030D-6E8A-4147-A177-3AD203B41FA5}">
                      <a16:colId xmlns:a16="http://schemas.microsoft.com/office/drawing/2014/main" val="2866791513"/>
                    </a:ext>
                  </a:extLst>
                </a:gridCol>
                <a:gridCol w="477597">
                  <a:extLst>
                    <a:ext uri="{9D8B030D-6E8A-4147-A177-3AD203B41FA5}">
                      <a16:colId xmlns:a16="http://schemas.microsoft.com/office/drawing/2014/main" val="139088929"/>
                    </a:ext>
                  </a:extLst>
                </a:gridCol>
                <a:gridCol w="477597">
                  <a:extLst>
                    <a:ext uri="{9D8B030D-6E8A-4147-A177-3AD203B41FA5}">
                      <a16:colId xmlns:a16="http://schemas.microsoft.com/office/drawing/2014/main" val="2373447945"/>
                    </a:ext>
                  </a:extLst>
                </a:gridCol>
                <a:gridCol w="477597">
                  <a:extLst>
                    <a:ext uri="{9D8B030D-6E8A-4147-A177-3AD203B41FA5}">
                      <a16:colId xmlns:a16="http://schemas.microsoft.com/office/drawing/2014/main" val="556220035"/>
                    </a:ext>
                  </a:extLst>
                </a:gridCol>
                <a:gridCol w="477597">
                  <a:extLst>
                    <a:ext uri="{9D8B030D-6E8A-4147-A177-3AD203B41FA5}">
                      <a16:colId xmlns:a16="http://schemas.microsoft.com/office/drawing/2014/main" val="4210357685"/>
                    </a:ext>
                  </a:extLst>
                </a:gridCol>
                <a:gridCol w="477597">
                  <a:extLst>
                    <a:ext uri="{9D8B030D-6E8A-4147-A177-3AD203B41FA5}">
                      <a16:colId xmlns:a16="http://schemas.microsoft.com/office/drawing/2014/main" val="2215815876"/>
                    </a:ext>
                  </a:extLst>
                </a:gridCol>
                <a:gridCol w="477597">
                  <a:extLst>
                    <a:ext uri="{9D8B030D-6E8A-4147-A177-3AD203B41FA5}">
                      <a16:colId xmlns:a16="http://schemas.microsoft.com/office/drawing/2014/main" val="4006066225"/>
                    </a:ext>
                  </a:extLst>
                </a:gridCol>
                <a:gridCol w="477597">
                  <a:extLst>
                    <a:ext uri="{9D8B030D-6E8A-4147-A177-3AD203B41FA5}">
                      <a16:colId xmlns:a16="http://schemas.microsoft.com/office/drawing/2014/main" val="3664338237"/>
                    </a:ext>
                  </a:extLst>
                </a:gridCol>
                <a:gridCol w="477597">
                  <a:extLst>
                    <a:ext uri="{9D8B030D-6E8A-4147-A177-3AD203B41FA5}">
                      <a16:colId xmlns:a16="http://schemas.microsoft.com/office/drawing/2014/main" val="2047487140"/>
                    </a:ext>
                  </a:extLst>
                </a:gridCol>
                <a:gridCol w="477597">
                  <a:extLst>
                    <a:ext uri="{9D8B030D-6E8A-4147-A177-3AD203B41FA5}">
                      <a16:colId xmlns:a16="http://schemas.microsoft.com/office/drawing/2014/main" val="427323322"/>
                    </a:ext>
                  </a:extLst>
                </a:gridCol>
                <a:gridCol w="477597">
                  <a:extLst>
                    <a:ext uri="{9D8B030D-6E8A-4147-A177-3AD203B41FA5}">
                      <a16:colId xmlns:a16="http://schemas.microsoft.com/office/drawing/2014/main" val="2927354973"/>
                    </a:ext>
                  </a:extLst>
                </a:gridCol>
                <a:gridCol w="477597">
                  <a:extLst>
                    <a:ext uri="{9D8B030D-6E8A-4147-A177-3AD203B41FA5}">
                      <a16:colId xmlns:a16="http://schemas.microsoft.com/office/drawing/2014/main" val="4256552592"/>
                    </a:ext>
                  </a:extLst>
                </a:gridCol>
                <a:gridCol w="477597">
                  <a:extLst>
                    <a:ext uri="{9D8B030D-6E8A-4147-A177-3AD203B41FA5}">
                      <a16:colId xmlns:a16="http://schemas.microsoft.com/office/drawing/2014/main" val="764605186"/>
                    </a:ext>
                  </a:extLst>
                </a:gridCol>
                <a:gridCol w="477597">
                  <a:extLst>
                    <a:ext uri="{9D8B030D-6E8A-4147-A177-3AD203B41FA5}">
                      <a16:colId xmlns:a16="http://schemas.microsoft.com/office/drawing/2014/main" val="2493327476"/>
                    </a:ext>
                  </a:extLst>
                </a:gridCol>
                <a:gridCol w="477597">
                  <a:extLst>
                    <a:ext uri="{9D8B030D-6E8A-4147-A177-3AD203B41FA5}">
                      <a16:colId xmlns:a16="http://schemas.microsoft.com/office/drawing/2014/main" val="3790189262"/>
                    </a:ext>
                  </a:extLst>
                </a:gridCol>
                <a:gridCol w="477597">
                  <a:extLst>
                    <a:ext uri="{9D8B030D-6E8A-4147-A177-3AD203B41FA5}">
                      <a16:colId xmlns:a16="http://schemas.microsoft.com/office/drawing/2014/main" val="1324048358"/>
                    </a:ext>
                  </a:extLst>
                </a:gridCol>
                <a:gridCol w="477597">
                  <a:extLst>
                    <a:ext uri="{9D8B030D-6E8A-4147-A177-3AD203B41FA5}">
                      <a16:colId xmlns:a16="http://schemas.microsoft.com/office/drawing/2014/main" val="728016189"/>
                    </a:ext>
                  </a:extLst>
                </a:gridCol>
                <a:gridCol w="477597">
                  <a:extLst>
                    <a:ext uri="{9D8B030D-6E8A-4147-A177-3AD203B41FA5}">
                      <a16:colId xmlns:a16="http://schemas.microsoft.com/office/drawing/2014/main" val="1429759278"/>
                    </a:ext>
                  </a:extLst>
                </a:gridCol>
                <a:gridCol w="477597">
                  <a:extLst>
                    <a:ext uri="{9D8B030D-6E8A-4147-A177-3AD203B41FA5}">
                      <a16:colId xmlns:a16="http://schemas.microsoft.com/office/drawing/2014/main" val="3303490696"/>
                    </a:ext>
                  </a:extLst>
                </a:gridCol>
                <a:gridCol w="477597">
                  <a:extLst>
                    <a:ext uri="{9D8B030D-6E8A-4147-A177-3AD203B41FA5}">
                      <a16:colId xmlns:a16="http://schemas.microsoft.com/office/drawing/2014/main" val="686623731"/>
                    </a:ext>
                  </a:extLst>
                </a:gridCol>
                <a:gridCol w="477597">
                  <a:extLst>
                    <a:ext uri="{9D8B030D-6E8A-4147-A177-3AD203B41FA5}">
                      <a16:colId xmlns:a16="http://schemas.microsoft.com/office/drawing/2014/main" val="3738468738"/>
                    </a:ext>
                  </a:extLst>
                </a:gridCol>
                <a:gridCol w="477597">
                  <a:extLst>
                    <a:ext uri="{9D8B030D-6E8A-4147-A177-3AD203B41FA5}">
                      <a16:colId xmlns:a16="http://schemas.microsoft.com/office/drawing/2014/main" val="3580271373"/>
                    </a:ext>
                  </a:extLst>
                </a:gridCol>
              </a:tblGrid>
              <a:tr h="370840">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A</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M</a:t>
                      </a:r>
                    </a:p>
                  </a:txBody>
                  <a:tcPr anchor="ctr">
                    <a:solidFill>
                      <a:srgbClr val="9BBB59"/>
                    </a:solidFill>
                  </a:tcPr>
                </a:tc>
                <a:tc>
                  <a:txBody>
                    <a:bodyPr/>
                    <a:lstStyle/>
                    <a:p>
                      <a:pPr algn="ctr"/>
                      <a:r>
                        <a:rPr lang="en-GB">
                          <a:latin typeface="Arial" panose="020B0604020202020204" pitchFamily="34" charset="0"/>
                          <a:cs typeface="Arial" panose="020B0604020202020204" pitchFamily="34" charset="0"/>
                        </a:rPr>
                        <a:t>J</a:t>
                      </a:r>
                    </a:p>
                  </a:txBody>
                  <a:tcPr anchor="ctr">
                    <a:solidFill>
                      <a:srgbClr val="FF0000"/>
                    </a:solidFill>
                  </a:tcP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F</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M</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J</a:t>
                      </a:r>
                    </a:p>
                  </a:txBody>
                  <a:tcPr anchor="ctr"/>
                </a:tc>
                <a:tc>
                  <a:txBody>
                    <a:bodyPr/>
                    <a:lstStyle/>
                    <a:p>
                      <a:pPr algn="ctr"/>
                      <a:r>
                        <a:rPr lang="en-GB">
                          <a:latin typeface="Arial" panose="020B0604020202020204" pitchFamily="34" charset="0"/>
                          <a:cs typeface="Arial" panose="020B0604020202020204" pitchFamily="34" charset="0"/>
                        </a:rPr>
                        <a:t>A</a:t>
                      </a:r>
                    </a:p>
                  </a:txBody>
                  <a:tcPr anchor="ctr"/>
                </a:tc>
                <a:tc>
                  <a:txBody>
                    <a:bodyPr/>
                    <a:lstStyle/>
                    <a:p>
                      <a:pPr algn="ctr"/>
                      <a:r>
                        <a:rPr lang="en-GB">
                          <a:latin typeface="Arial" panose="020B0604020202020204" pitchFamily="34" charset="0"/>
                          <a:cs typeface="Arial" panose="020B0604020202020204" pitchFamily="34" charset="0"/>
                        </a:rPr>
                        <a:t>S</a:t>
                      </a:r>
                    </a:p>
                  </a:txBody>
                  <a:tcPr anchor="ctr"/>
                </a:tc>
                <a:tc>
                  <a:txBody>
                    <a:bodyPr/>
                    <a:lstStyle/>
                    <a:p>
                      <a:pPr algn="ctr"/>
                      <a:r>
                        <a:rPr lang="en-GB">
                          <a:latin typeface="Arial" panose="020B0604020202020204" pitchFamily="34" charset="0"/>
                          <a:cs typeface="Arial" panose="020B0604020202020204" pitchFamily="34" charset="0"/>
                        </a:rPr>
                        <a:t>O</a:t>
                      </a:r>
                    </a:p>
                  </a:txBody>
                  <a:tcPr anchor="ctr"/>
                </a:tc>
                <a:tc>
                  <a:txBody>
                    <a:bodyPr/>
                    <a:lstStyle/>
                    <a:p>
                      <a:pPr algn="ctr"/>
                      <a:r>
                        <a:rPr lang="en-GB">
                          <a:latin typeface="Arial" panose="020B0604020202020204" pitchFamily="34" charset="0"/>
                          <a:cs typeface="Arial" panose="020B0604020202020204" pitchFamily="34" charset="0"/>
                        </a:rPr>
                        <a:t>N</a:t>
                      </a:r>
                    </a:p>
                  </a:txBody>
                  <a:tcPr anchor="ctr"/>
                </a:tc>
                <a:tc>
                  <a:txBody>
                    <a:bodyPr/>
                    <a:lstStyle/>
                    <a:p>
                      <a:pPr algn="ctr"/>
                      <a:r>
                        <a:rPr lang="en-GB">
                          <a:latin typeface="Arial" panose="020B0604020202020204" pitchFamily="34" charset="0"/>
                          <a:cs typeface="Arial" panose="020B0604020202020204" pitchFamily="34" charset="0"/>
                        </a:rPr>
                        <a:t>D</a:t>
                      </a:r>
                    </a:p>
                  </a:txBody>
                  <a:tcPr anchor="ctr"/>
                </a:tc>
                <a:extLst>
                  <a:ext uri="{0D108BD9-81ED-4DB2-BD59-A6C34878D82A}">
                    <a16:rowId xmlns:a16="http://schemas.microsoft.com/office/drawing/2014/main" val="854136637"/>
                  </a:ext>
                </a:extLst>
              </a:tr>
              <a:tr h="370840">
                <a:tc gridSpan="7">
                  <a:txBody>
                    <a:bodyPr/>
                    <a:lstStyle/>
                    <a:p>
                      <a:pPr algn="ct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22/23</a:t>
                      </a:r>
                      <a:endParaRPr lang="en-GB">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23/24</a:t>
                      </a:r>
                      <a:endParaRPr lang="en-GB">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School</a:t>
                      </a:r>
                      <a:r>
                        <a:rPr lang="en-GB" baseline="0">
                          <a:latin typeface="Arial" panose="020B0604020202020204" pitchFamily="34" charset="0"/>
                          <a:cs typeface="Arial" panose="020B0604020202020204" pitchFamily="34" charset="0"/>
                        </a:rPr>
                        <a:t> Year 24/25</a:t>
                      </a:r>
                      <a:endParaRPr lang="en-GB">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4742094"/>
                  </a:ext>
                </a:extLst>
              </a:tr>
              <a:tr h="370840">
                <a:tc gridSpan="12">
                  <a:txBody>
                    <a:bodyPr/>
                    <a:lstStyle/>
                    <a:p>
                      <a:pPr algn="l"/>
                      <a:r>
                        <a:rPr lang="en-GB">
                          <a:latin typeface="Arial" panose="020B0604020202020204" pitchFamily="34" charset="0"/>
                          <a:cs typeface="Arial" panose="020B0604020202020204" pitchFamily="34" charset="0"/>
                        </a:rPr>
                        <a:t>2023</a:t>
                      </a:r>
                    </a:p>
                  </a:txBody>
                  <a:tcPr anchor="ct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l"/>
                      <a:r>
                        <a:rPr lang="en-GB">
                          <a:latin typeface="Arial" panose="020B0604020202020204" pitchFamily="34" charset="0"/>
                          <a:cs typeface="Arial" panose="020B0604020202020204" pitchFamily="34" charset="0"/>
                        </a:rPr>
                        <a:t>2024</a:t>
                      </a:r>
                    </a:p>
                  </a:txBody>
                  <a:tcPr anchor="ct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534396"/>
                  </a:ext>
                </a:extLst>
              </a:tr>
            </a:tbl>
          </a:graphicData>
        </a:graphic>
      </p:graphicFrame>
      <p:sp>
        <p:nvSpPr>
          <p:cNvPr id="41" name="TextBox 40"/>
          <p:cNvSpPr txBox="1"/>
          <p:nvPr/>
        </p:nvSpPr>
        <p:spPr>
          <a:xfrm>
            <a:off x="4727564" y="0"/>
            <a:ext cx="728894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70C0"/>
                </a:solidFill>
                <a:effectLst/>
                <a:uLnTx/>
                <a:uFillTx/>
                <a:latin typeface="Calibri" panose="020F0502020204030204"/>
                <a:ea typeface="+mn-ea"/>
                <a:cs typeface="+mn-cs"/>
              </a:rPr>
              <a:t>CIC Key dates 2023 / 2024</a:t>
            </a:r>
          </a:p>
        </p:txBody>
      </p:sp>
      <p:cxnSp>
        <p:nvCxnSpPr>
          <p:cNvPr id="60" name="Straight Arrow Connector 59"/>
          <p:cNvCxnSpPr>
            <a:cxnSpLocks/>
          </p:cNvCxnSpPr>
          <p:nvPr/>
        </p:nvCxnSpPr>
        <p:spPr>
          <a:xfrm>
            <a:off x="2889577" y="1467239"/>
            <a:ext cx="39717" cy="3242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339667" y="18555"/>
            <a:ext cx="95141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62" name="Straight Arrow Connector 61"/>
          <p:cNvCxnSpPr>
            <a:cxnSpLocks/>
          </p:cNvCxnSpPr>
          <p:nvPr/>
        </p:nvCxnSpPr>
        <p:spPr>
          <a:xfrm>
            <a:off x="3164095" y="4056625"/>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19704" y="1514018"/>
            <a:ext cx="10123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Hayward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Report</a:t>
            </a:r>
          </a:p>
        </p:txBody>
      </p:sp>
      <p:cxnSp>
        <p:nvCxnSpPr>
          <p:cNvPr id="4" name="Straight Arrow Connector 3">
            <a:extLst>
              <a:ext uri="{FF2B5EF4-FFF2-40B4-BE49-F238E27FC236}">
                <a16:creationId xmlns:a16="http://schemas.microsoft.com/office/drawing/2014/main" id="{4F6071D6-E078-43DE-5298-F8436B87ACA9}"/>
              </a:ext>
            </a:extLst>
          </p:cNvPr>
          <p:cNvCxnSpPr>
            <a:cxnSpLocks/>
          </p:cNvCxnSpPr>
          <p:nvPr/>
        </p:nvCxnSpPr>
        <p:spPr>
          <a:xfrm>
            <a:off x="1177765" y="2878075"/>
            <a:ext cx="0" cy="1834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572A0-7002-CD2B-BFDD-D27D1BA26F86}"/>
              </a:ext>
            </a:extLst>
          </p:cNvPr>
          <p:cNvSpPr txBox="1"/>
          <p:nvPr/>
        </p:nvSpPr>
        <p:spPr>
          <a:xfrm>
            <a:off x="111851" y="2011090"/>
            <a:ext cx="1151277" cy="923330"/>
          </a:xfrm>
          <a:prstGeom prst="rect">
            <a:avLst/>
          </a:prstGeom>
          <a:solidFill>
            <a:schemeClr val="bg1"/>
          </a:solid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Women 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Enterprise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Review</a:t>
            </a:r>
          </a:p>
        </p:txBody>
      </p:sp>
      <p:cxnSp>
        <p:nvCxnSpPr>
          <p:cNvPr id="26" name="Straight Arrow Connector 25">
            <a:extLst>
              <a:ext uri="{FF2B5EF4-FFF2-40B4-BE49-F238E27FC236}">
                <a16:creationId xmlns:a16="http://schemas.microsoft.com/office/drawing/2014/main" id="{B711686A-5FAD-F9FF-CDD4-A5A1E8A3BAB8}"/>
              </a:ext>
            </a:extLst>
          </p:cNvPr>
          <p:cNvCxnSpPr>
            <a:cxnSpLocks/>
          </p:cNvCxnSpPr>
          <p:nvPr/>
        </p:nvCxnSpPr>
        <p:spPr>
          <a:xfrm>
            <a:off x="1657152" y="1847850"/>
            <a:ext cx="0" cy="283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91A7C-F775-E1E7-4121-3100EDDEABFD}"/>
              </a:ext>
            </a:extLst>
          </p:cNvPr>
          <p:cNvSpPr txBox="1"/>
          <p:nvPr/>
        </p:nvSpPr>
        <p:spPr>
          <a:xfrm>
            <a:off x="664488" y="1312186"/>
            <a:ext cx="1017138"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00000"/>
                </a:solidFill>
                <a:effectLst/>
                <a:uLnTx/>
                <a:uFillTx/>
                <a:latin typeface="Calibri" panose="020F0502020204030204"/>
                <a:ea typeface="+mn-ea"/>
                <a:cs typeface="+mn-cs"/>
              </a:rPr>
              <a:t>SG OECD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C00000"/>
                </a:solidFill>
                <a:effectLst/>
                <a:uLnTx/>
                <a:uFillTx/>
                <a:latin typeface="Calibri" panose="020F0502020204030204"/>
                <a:ea typeface="+mn-ea"/>
                <a:cs typeface="+mn-cs"/>
              </a:rPr>
              <a:t> Papers</a:t>
            </a:r>
          </a:p>
        </p:txBody>
      </p:sp>
      <p:pic>
        <p:nvPicPr>
          <p:cNvPr id="30" name="Picture 29">
            <a:extLst>
              <a:ext uri="{FF2B5EF4-FFF2-40B4-BE49-F238E27FC236}">
                <a16:creationId xmlns:a16="http://schemas.microsoft.com/office/drawing/2014/main" id="{8137D7F7-96A1-3B5A-646B-1C9F9F052B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1128" y="1129369"/>
            <a:ext cx="910068" cy="231096"/>
          </a:xfrm>
          <a:prstGeom prst="rect">
            <a:avLst/>
          </a:prstGeom>
        </p:spPr>
      </p:pic>
      <p:cxnSp>
        <p:nvCxnSpPr>
          <p:cNvPr id="37" name="Straight Arrow Connector 36">
            <a:extLst>
              <a:ext uri="{FF2B5EF4-FFF2-40B4-BE49-F238E27FC236}">
                <a16:creationId xmlns:a16="http://schemas.microsoft.com/office/drawing/2014/main" id="{7F9E1D6F-CA1C-21BA-B87F-72FCB198F863}"/>
              </a:ext>
            </a:extLst>
          </p:cNvPr>
          <p:cNvCxnSpPr>
            <a:cxnSpLocks/>
          </p:cNvCxnSpPr>
          <p:nvPr/>
        </p:nvCxnSpPr>
        <p:spPr>
          <a:xfrm>
            <a:off x="3050482" y="2878075"/>
            <a:ext cx="0" cy="182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04FEB3-EE0F-FA74-6DDD-A0A2D2A45CAD}"/>
              </a:ext>
            </a:extLst>
          </p:cNvPr>
          <p:cNvSpPr txBox="1"/>
          <p:nvPr/>
        </p:nvSpPr>
        <p:spPr>
          <a:xfrm>
            <a:off x="3164095" y="4049239"/>
            <a:ext cx="1375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Purposes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Principles</a:t>
            </a:r>
          </a:p>
        </p:txBody>
      </p:sp>
      <p:pic>
        <p:nvPicPr>
          <p:cNvPr id="3" name="Picture 2">
            <a:extLst>
              <a:ext uri="{FF2B5EF4-FFF2-40B4-BE49-F238E27FC236}">
                <a16:creationId xmlns:a16="http://schemas.microsoft.com/office/drawing/2014/main" id="{BB1F9E7A-D81B-249B-E46A-A6111FBA08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57" y="2966634"/>
            <a:ext cx="781259" cy="1104811"/>
          </a:xfrm>
          <a:prstGeom prst="rect">
            <a:avLst/>
          </a:prstGeom>
          <a:ln>
            <a:solidFill>
              <a:schemeClr val="tx1"/>
            </a:solidFill>
          </a:ln>
        </p:spPr>
      </p:pic>
      <p:sp>
        <p:nvSpPr>
          <p:cNvPr id="24" name="TextBox 23">
            <a:extLst>
              <a:ext uri="{FF2B5EF4-FFF2-40B4-BE49-F238E27FC236}">
                <a16:creationId xmlns:a16="http://schemas.microsoft.com/office/drawing/2014/main" id="{6CA1A0E9-B686-1C05-0EA9-D85D889FED53}"/>
              </a:ext>
            </a:extLst>
          </p:cNvPr>
          <p:cNvSpPr txBox="1"/>
          <p:nvPr/>
        </p:nvSpPr>
        <p:spPr>
          <a:xfrm>
            <a:off x="1770765" y="3209785"/>
            <a:ext cx="1101407" cy="830997"/>
          </a:xfrm>
          <a:prstGeom prst="rect">
            <a:avLst/>
          </a:prstGeom>
          <a:solidFill>
            <a:srgbClr val="FFFFFF">
              <a:alpha val="0"/>
            </a:srgbClr>
          </a:solidFill>
          <a:ln>
            <a:solidFill>
              <a:schemeClr val="bg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National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Discussion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effectLst/>
                <a:uLnTx/>
                <a:uFillTx/>
                <a:latin typeface="Calibri" panose="020F0502020204030204"/>
                <a:ea typeface="+mn-ea"/>
                <a:cs typeface="+mn-cs"/>
              </a:rPr>
              <a:t>Report</a:t>
            </a:r>
          </a:p>
        </p:txBody>
      </p:sp>
      <p:cxnSp>
        <p:nvCxnSpPr>
          <p:cNvPr id="6" name="Straight Arrow Connector 5">
            <a:extLst>
              <a:ext uri="{FF2B5EF4-FFF2-40B4-BE49-F238E27FC236}">
                <a16:creationId xmlns:a16="http://schemas.microsoft.com/office/drawing/2014/main" id="{CF1E8709-9390-D60E-E185-C46AC8F5772D}"/>
              </a:ext>
            </a:extLst>
          </p:cNvPr>
          <p:cNvCxnSpPr>
            <a:cxnSpLocks/>
          </p:cNvCxnSpPr>
          <p:nvPr/>
        </p:nvCxnSpPr>
        <p:spPr>
          <a:xfrm>
            <a:off x="2800656" y="4059310"/>
            <a:ext cx="0" cy="64633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D6D84F-3EE9-7D85-307C-4ECBD3ECDD82}"/>
              </a:ext>
            </a:extLst>
          </p:cNvPr>
          <p:cNvCxnSpPr>
            <a:cxnSpLocks/>
          </p:cNvCxnSpPr>
          <p:nvPr/>
        </p:nvCxnSpPr>
        <p:spPr>
          <a:xfrm flipV="1">
            <a:off x="3019704" y="5162550"/>
            <a:ext cx="7019" cy="7838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581A0D-7DDA-E577-B7EA-1A68D6926287}"/>
              </a:ext>
            </a:extLst>
          </p:cNvPr>
          <p:cNvSpPr txBox="1"/>
          <p:nvPr/>
        </p:nvSpPr>
        <p:spPr>
          <a:xfrm>
            <a:off x="2083021" y="5993198"/>
            <a:ext cx="2279787" cy="830997"/>
          </a:xfrm>
          <a:prstGeom prst="rect">
            <a:avLst/>
          </a:prstGeom>
          <a:noFill/>
        </p:spPr>
        <p:txBody>
          <a:bodyPr wrap="square">
            <a:spAutoFit/>
          </a:bodyPr>
          <a:lstStyle/>
          <a:p>
            <a:pPr algn="ctr"/>
            <a:r>
              <a:rPr lang="en-GB" sz="1600" b="1">
                <a:solidFill>
                  <a:srgbClr val="C00000"/>
                </a:solidFill>
              </a:rPr>
              <a:t>Curriculum Review</a:t>
            </a:r>
          </a:p>
          <a:p>
            <a:pPr algn="ctr"/>
            <a:r>
              <a:rPr lang="en-GB" sz="1600" b="1">
                <a:solidFill>
                  <a:srgbClr val="C00000"/>
                </a:solidFill>
              </a:rPr>
              <a:t>Cycle Developed and then tested with CAB</a:t>
            </a:r>
          </a:p>
        </p:txBody>
      </p:sp>
      <p:pic>
        <p:nvPicPr>
          <p:cNvPr id="11" name="Picture 10" descr="A diagram of a curriculum review cycle&#10;&#10;Description automatically generated">
            <a:extLst>
              <a:ext uri="{FF2B5EF4-FFF2-40B4-BE49-F238E27FC236}">
                <a16:creationId xmlns:a16="http://schemas.microsoft.com/office/drawing/2014/main" id="{7AC5CB68-82F9-97EB-A38B-E48F3F92C1C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7034" y="5915200"/>
            <a:ext cx="1676399" cy="942800"/>
          </a:xfrm>
          <a:prstGeom prst="rect">
            <a:avLst/>
          </a:prstGeom>
        </p:spPr>
      </p:pic>
      <p:pic>
        <p:nvPicPr>
          <p:cNvPr id="12" name="Picture 11" descr="A diagram of a curriculum review cycle&#10;&#10;Description automatically generated">
            <a:extLst>
              <a:ext uri="{FF2B5EF4-FFF2-40B4-BE49-F238E27FC236}">
                <a16:creationId xmlns:a16="http://schemas.microsoft.com/office/drawing/2014/main" id="{E143C024-E367-7F82-AA63-2B1C4799A3D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232111" y="5876320"/>
            <a:ext cx="1676399" cy="942800"/>
          </a:xfrm>
          <a:prstGeom prst="rect">
            <a:avLst/>
          </a:prstGeom>
        </p:spPr>
      </p:pic>
      <p:pic>
        <p:nvPicPr>
          <p:cNvPr id="5" name="Picture 4">
            <a:extLst>
              <a:ext uri="{FF2B5EF4-FFF2-40B4-BE49-F238E27FC236}">
                <a16:creationId xmlns:a16="http://schemas.microsoft.com/office/drawing/2014/main" id="{972811F6-2585-2253-9CB6-C68FB5D14014}"/>
              </a:ext>
            </a:extLst>
          </p:cNvPr>
          <p:cNvPicPr>
            <a:picLocks noChangeAspect="1"/>
          </p:cNvPicPr>
          <p:nvPr/>
        </p:nvPicPr>
        <p:blipFill>
          <a:blip r:embed="rId5"/>
          <a:stretch>
            <a:fillRect/>
          </a:stretch>
        </p:blipFill>
        <p:spPr>
          <a:xfrm>
            <a:off x="1802814" y="1786741"/>
            <a:ext cx="1003054" cy="1418170"/>
          </a:xfrm>
          <a:prstGeom prst="rect">
            <a:avLst/>
          </a:prstGeom>
        </p:spPr>
      </p:pic>
      <p:pic>
        <p:nvPicPr>
          <p:cNvPr id="8" name="Picture 7">
            <a:extLst>
              <a:ext uri="{FF2B5EF4-FFF2-40B4-BE49-F238E27FC236}">
                <a16:creationId xmlns:a16="http://schemas.microsoft.com/office/drawing/2014/main" id="{C6AF0039-3C27-59C0-0D61-A690075E962D}"/>
              </a:ext>
            </a:extLst>
          </p:cNvPr>
          <p:cNvPicPr>
            <a:picLocks noChangeAspect="1"/>
          </p:cNvPicPr>
          <p:nvPr/>
        </p:nvPicPr>
        <p:blipFill>
          <a:blip r:embed="rId6"/>
          <a:stretch>
            <a:fillRect/>
          </a:stretch>
        </p:blipFill>
        <p:spPr>
          <a:xfrm>
            <a:off x="2442702" y="77214"/>
            <a:ext cx="920964" cy="1304309"/>
          </a:xfrm>
          <a:prstGeom prst="rect">
            <a:avLst/>
          </a:prstGeom>
          <a:ln>
            <a:solidFill>
              <a:schemeClr val="tx1"/>
            </a:solidFill>
          </a:ln>
        </p:spPr>
      </p:pic>
      <p:pic>
        <p:nvPicPr>
          <p:cNvPr id="13" name="Picture 12">
            <a:extLst>
              <a:ext uri="{FF2B5EF4-FFF2-40B4-BE49-F238E27FC236}">
                <a16:creationId xmlns:a16="http://schemas.microsoft.com/office/drawing/2014/main" id="{1A1E2CEE-7BBA-A53C-7CDB-7AE4CADA7240}"/>
              </a:ext>
            </a:extLst>
          </p:cNvPr>
          <p:cNvPicPr>
            <a:picLocks noChangeAspect="1"/>
          </p:cNvPicPr>
          <p:nvPr/>
        </p:nvPicPr>
        <p:blipFill>
          <a:blip r:embed="rId7"/>
          <a:stretch>
            <a:fillRect/>
          </a:stretch>
        </p:blipFill>
        <p:spPr>
          <a:xfrm>
            <a:off x="3173380" y="2405904"/>
            <a:ext cx="911693" cy="1301755"/>
          </a:xfrm>
          <a:prstGeom prst="rect">
            <a:avLst/>
          </a:prstGeom>
          <a:ln>
            <a:solidFill>
              <a:schemeClr val="tx1"/>
            </a:solidFill>
          </a:ln>
        </p:spPr>
      </p:pic>
      <p:sp>
        <p:nvSpPr>
          <p:cNvPr id="15" name="TextBox 14">
            <a:extLst>
              <a:ext uri="{FF2B5EF4-FFF2-40B4-BE49-F238E27FC236}">
                <a16:creationId xmlns:a16="http://schemas.microsoft.com/office/drawing/2014/main" id="{4BBE4CC5-5A8D-9F41-2570-CCC8FE425C65}"/>
              </a:ext>
            </a:extLst>
          </p:cNvPr>
          <p:cNvSpPr txBox="1"/>
          <p:nvPr/>
        </p:nvSpPr>
        <p:spPr>
          <a:xfrm>
            <a:off x="3083732" y="3707036"/>
            <a:ext cx="1375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LfS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Strategy</a:t>
            </a:r>
          </a:p>
        </p:txBody>
      </p:sp>
      <p:pic>
        <p:nvPicPr>
          <p:cNvPr id="16" name="Picture 15" descr="A diagram of a curriculum review cycle&#10;&#10;Description automatically generated">
            <a:extLst>
              <a:ext uri="{FF2B5EF4-FFF2-40B4-BE49-F238E27FC236}">
                <a16:creationId xmlns:a16="http://schemas.microsoft.com/office/drawing/2014/main" id="{E1519526-A6E4-5005-929F-9FCAAE18C17C}"/>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5355943" y="830997"/>
            <a:ext cx="6614344" cy="3719879"/>
          </a:xfrm>
          <a:prstGeom prst="rect">
            <a:avLst/>
          </a:prstGeom>
        </p:spPr>
      </p:pic>
    </p:spTree>
    <p:extLst>
      <p:ext uri="{BB962C8B-B14F-4D97-AF65-F5344CB8AC3E}">
        <p14:creationId xmlns:p14="http://schemas.microsoft.com/office/powerpoint/2010/main" val="3039523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Widescreen</PresentationFormat>
  <Paragraphs>472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Clark</dc:creator>
  <cp:lastModifiedBy>Brian Clark</cp:lastModifiedBy>
  <cp:revision>1</cp:revision>
  <dcterms:created xsi:type="dcterms:W3CDTF">2024-11-27T09:27:21Z</dcterms:created>
  <dcterms:modified xsi:type="dcterms:W3CDTF">2024-11-27T09:28:05Z</dcterms:modified>
</cp:coreProperties>
</file>