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2" r:id="rId4"/>
    <p:sldId id="293" r:id="rId5"/>
    <p:sldId id="268" r:id="rId6"/>
    <p:sldId id="276" r:id="rId7"/>
    <p:sldId id="289" r:id="rId8"/>
    <p:sldId id="292" r:id="rId9"/>
    <p:sldId id="286"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37"/>
    <a:srgbClr val="00AEEF"/>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660"/>
  </p:normalViewPr>
  <p:slideViewPr>
    <p:cSldViewPr snapToGrid="0">
      <p:cViewPr varScale="1">
        <p:scale>
          <a:sx n="64" d="100"/>
          <a:sy n="64" d="100"/>
        </p:scale>
        <p:origin x="1004" y="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10/31/2024</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'Beads for peace' ("</a:t>
            </a:r>
            <a:r>
              <a:rPr lang="en-GB" dirty="0" err="1">
                <a:solidFill>
                  <a:srgbClr val="121212"/>
                </a:solidFill>
                <a:effectLst/>
              </a:rPr>
              <a:t>Perlen</a:t>
            </a:r>
            <a:r>
              <a:rPr lang="en-GB" dirty="0">
                <a:solidFill>
                  <a:srgbClr val="121212"/>
                </a:solidFill>
                <a:effectLst/>
              </a:rPr>
              <a:t> für den Frieden") was the motto of Emilia, </a:t>
            </a:r>
            <a:r>
              <a:rPr lang="en-GB" dirty="0" err="1">
                <a:solidFill>
                  <a:srgbClr val="121212"/>
                </a:solidFill>
                <a:effectLst/>
              </a:rPr>
              <a:t>Svea</a:t>
            </a:r>
            <a:r>
              <a:rPr lang="en-GB" dirty="0">
                <a:solidFill>
                  <a:srgbClr val="121212"/>
                </a:solidFill>
                <a:effectLst/>
              </a:rPr>
              <a:t> and Yolanda. Over a longer period of time, the three girls made beaded </a:t>
            </a:r>
            <a:r>
              <a:rPr lang="en-GB" dirty="0" err="1">
                <a:solidFill>
                  <a:srgbClr val="121212"/>
                </a:solidFill>
                <a:effectLst/>
              </a:rPr>
              <a:t>jewelry</a:t>
            </a:r>
            <a:r>
              <a:rPr lang="en-GB" dirty="0">
                <a:solidFill>
                  <a:srgbClr val="121212"/>
                </a:solidFill>
                <a:effectLst/>
              </a:rPr>
              <a:t> together and individually at home. On March 18, 2022, the girls gave away their self-made beaded </a:t>
            </a:r>
            <a:r>
              <a:rPr lang="en-GB" dirty="0" err="1">
                <a:solidFill>
                  <a:srgbClr val="121212"/>
                </a:solidFill>
                <a:effectLst/>
              </a:rPr>
              <a:t>jewelry</a:t>
            </a:r>
            <a:r>
              <a:rPr lang="en-GB" dirty="0">
                <a:solidFill>
                  <a:srgbClr val="121212"/>
                </a:solidFill>
                <a:effectLst/>
              </a:rPr>
              <a:t> and sorted-out toys at the marketplace in </a:t>
            </a:r>
            <a:r>
              <a:rPr lang="en-GB" dirty="0" err="1">
                <a:solidFill>
                  <a:srgbClr val="121212"/>
                </a:solidFill>
                <a:effectLst/>
              </a:rPr>
              <a:t>Warendorf</a:t>
            </a:r>
            <a:r>
              <a:rPr lang="en-GB" dirty="0">
                <a:solidFill>
                  <a:srgbClr val="121212"/>
                </a:solidFill>
                <a:effectLst/>
              </a:rPr>
              <a:t> in exchange for a donation to UNICEF. Later, their younger siblings joined them and supported them in their action.</a:t>
            </a:r>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picture containing person, outdoor, sport, playing">
            <a:extLst>
              <a:ext uri="{FF2B5EF4-FFF2-40B4-BE49-F238E27FC236}">
                <a16:creationId xmlns:a16="http://schemas.microsoft.com/office/drawing/2014/main" id="{5D84498C-4F09-CEBA-CFCD-616A931DB5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7" name="Title 1">
            <a:extLst>
              <a:ext uri="{FF2B5EF4-FFF2-40B4-BE49-F238E27FC236}">
                <a16:creationId xmlns:a16="http://schemas.microsoft.com/office/drawing/2014/main" id="{0CBCD70D-073F-2A5E-A831-C5AC666CF644}"/>
              </a:ext>
            </a:extLst>
          </p:cNvPr>
          <p:cNvSpPr txBox="1">
            <a:spLocks/>
          </p:cNvSpPr>
          <p:nvPr userDrawn="1"/>
        </p:nvSpPr>
        <p:spPr>
          <a:xfrm>
            <a:off x="215445" y="5850564"/>
            <a:ext cx="6709575" cy="787496"/>
          </a:xfrm>
          <a:prstGeom prst="rect">
            <a:avLst/>
          </a:prstGeom>
          <a:solidFill>
            <a:srgbClr val="00AEEF"/>
          </a:solidFill>
        </p:spPr>
        <p:txBody>
          <a:bodyPr vert="horz" wrap="square" lIns="180000" tIns="180000" rIns="180000" bIns="36000" rtlCol="0" anchor="ctr" anchorCtr="0">
            <a:spAutoFit/>
          </a:bodyPr>
          <a:lstStyle>
            <a:lvl1pPr algn="l" defTabSz="914400" rtl="0" eaLnBrk="1" latinLnBrk="0" hangingPunct="1">
              <a:lnSpc>
                <a:spcPct val="90000"/>
              </a:lnSpc>
              <a:spcBef>
                <a:spcPct val="0"/>
              </a:spcBef>
              <a:buNone/>
              <a:defRPr sz="4000" b="1" i="0" kern="1200" cap="none" spc="0" baseline="0">
                <a:solidFill>
                  <a:schemeClr val="bg1"/>
                </a:solidFill>
                <a:latin typeface="Univers LT Pro 85 XBlack" panose="020B0804030502020204" pitchFamily="34" charset="77"/>
                <a:ea typeface="+mj-ea"/>
                <a:cs typeface="+mj-cs"/>
              </a:defRPr>
            </a:lvl1pPr>
          </a:lstStyle>
          <a:p>
            <a:r>
              <a:rPr lang="en-US"/>
              <a:t>ARTICLE OF THE WEEK</a:t>
            </a:r>
            <a:endParaRPr lang="en-GB" dirty="0"/>
          </a:p>
        </p:txBody>
      </p:sp>
      <p:pic>
        <p:nvPicPr>
          <p:cNvPr id="10" name="Picture 9">
            <a:extLst>
              <a:ext uri="{FF2B5EF4-FFF2-40B4-BE49-F238E27FC236}">
                <a16:creationId xmlns:a16="http://schemas.microsoft.com/office/drawing/2014/main" id="{B05D3D72-062C-A7B1-EA28-E99EE9D64A7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1" name="TextBox 10">
            <a:extLst>
              <a:ext uri="{FF2B5EF4-FFF2-40B4-BE49-F238E27FC236}">
                <a16:creationId xmlns:a16="http://schemas.microsoft.com/office/drawing/2014/main" id="{1DEEC90C-54E4-0ED6-4094-798050735930}"/>
              </a:ext>
            </a:extLst>
          </p:cNvPr>
          <p:cNvSpPr txBox="1"/>
          <p:nvPr userDrawn="1"/>
        </p:nvSpPr>
        <p:spPr>
          <a:xfrm rot="5400000">
            <a:off x="11531242" y="522395"/>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UNICEFF/Dawe</a:t>
            </a:r>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4801314"/>
          </a:xfrm>
          <a:prstGeom prst="rect">
            <a:avLst/>
          </a:prstGeom>
          <a:noFill/>
        </p:spPr>
        <p:txBody>
          <a:bodyPr wrap="square">
            <a:spAutoFit/>
          </a:bodyPr>
          <a:lstStyle/>
          <a:p>
            <a:pPr lvl="0"/>
            <a:r>
              <a:rPr lang="en-GB" sz="17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17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solidFill>
                  <a:schemeClr val="bg1"/>
                </a:solidFill>
                <a:latin typeface="Arial" panose="020B0604020202020204" pitchFamily="34" charset="0"/>
                <a:cs typeface="Arial" panose="020B0604020202020204" pitchFamily="34" charset="0"/>
              </a:rPr>
              <a:t>Please </a:t>
            </a:r>
            <a:r>
              <a:rPr lang="en-GB" sz="1700" b="1" i="0" dirty="0">
                <a:solidFill>
                  <a:srgbClr val="FFFF00"/>
                </a:solidFill>
                <a:latin typeface="Arial" panose="020B0604020202020204" pitchFamily="34" charset="0"/>
                <a:cs typeface="Arial" panose="020B0604020202020204" pitchFamily="34" charset="0"/>
              </a:rPr>
              <a:t>edit out non-relevant slides </a:t>
            </a:r>
            <a:r>
              <a:rPr lang="en-GB" sz="17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r>
              <a:rPr lang="en-GB" sz="17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any of the activities become triggering, please follow your internal mechanisms to provide a safe space and utilise your pastoral/safeguarding support. You can access further support via NSPCC and Childline.</a:t>
            </a:r>
            <a:r>
              <a:rPr lang="en-GB" sz="1700" dirty="0">
                <a:solidFill>
                  <a:schemeClr val="bg1"/>
                </a:solidFill>
                <a:latin typeface="Arial" panose="020B0604020202020204" pitchFamily="34" charset="0"/>
                <a:cs typeface="Arial" panose="020B0604020202020204" pitchFamily="34" charset="0"/>
              </a:rPr>
              <a:t> </a:t>
            </a:r>
            <a:endParaRPr lang="en-GB" sz="1700" b="0" i="0" dirty="0">
              <a:solidFill>
                <a:schemeClr val="bg1"/>
              </a:solidFill>
              <a:latin typeface="Arial" panose="020B0604020202020204" pitchFamily="34" charset="0"/>
              <a:cs typeface="Arial" panose="020B0604020202020204" pitchFamily="34" charset="0"/>
            </a:endParaRPr>
          </a:p>
          <a:p>
            <a:pPr lvl="0"/>
            <a:endParaRPr lang="en-GB" sz="1700" b="0" i="0" dirty="0">
              <a:solidFill>
                <a:schemeClr val="bg1"/>
              </a:solidFill>
              <a:latin typeface="Arial" panose="020B0604020202020204" pitchFamily="34" charset="0"/>
              <a:cs typeface="Arial" panose="020B0604020202020204" pitchFamily="34" charset="0"/>
            </a:endParaRPr>
          </a:p>
          <a:p>
            <a:pPr lvl="0"/>
            <a:r>
              <a:rPr lang="en-GB" sz="17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31/10/2024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KSbV1W-nmqo" TargetMode="External"/><Relationship Id="rId2" Type="http://schemas.openxmlformats.org/officeDocument/2006/relationships/slideLayout" Target="../slideLayouts/slideLayout16.xml"/><Relationship Id="rId1" Type="http://schemas.openxmlformats.org/officeDocument/2006/relationships/video" Target="https://www.youtube.com/embed/KSbV1W-nmqo?feature=oembed" TargetMode="External"/><Relationship Id="rId5" Type="http://schemas.openxmlformats.org/officeDocument/2006/relationships/image" Target="../media/image26.jpeg"/><Relationship Id="rId4" Type="http://schemas.openxmlformats.org/officeDocument/2006/relationships/hyperlink" Target="https://respectme.org.uk/page-3/what-are-my-op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nti-bullyingalliance.org.uk/" TargetMode="External"/><Relationship Id="rId2" Type="http://schemas.openxmlformats.org/officeDocument/2006/relationships/hyperlink" Target="https://youtube.com/shorts/FTqIJlUi_gM?feature=share" TargetMode="External"/><Relationship Id="rId1" Type="http://schemas.openxmlformats.org/officeDocument/2006/relationships/slideLayout" Target="../slideLayouts/slideLayout17.xml"/><Relationship Id="rId5" Type="http://schemas.openxmlformats.org/officeDocument/2006/relationships/hyperlink" Target="http://www.endbullying.org.uk/anti-bullying-week/" TargetMode="External"/><Relationship Id="rId4" Type="http://schemas.openxmlformats.org/officeDocument/2006/relationships/hyperlink" Target="https://respectme.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amilylives.org.uk/advice/bullying/general-advice/bullying-myths-and-facts" TargetMode="External"/><Relationship Id="rId2" Type="http://schemas.openxmlformats.org/officeDocument/2006/relationships/slideLayout" Target="../slideLayouts/slideLayout16.xml"/><Relationship Id="rId1" Type="http://schemas.openxmlformats.org/officeDocument/2006/relationships/video" Target="https://www.youtube.com/embed/kjhp-67cKJA?feature=oembed" TargetMode="External"/><Relationship Id="rId6" Type="http://schemas.openxmlformats.org/officeDocument/2006/relationships/image" Target="../media/image27.jpeg"/><Relationship Id="rId5" Type="http://schemas.openxmlformats.org/officeDocument/2006/relationships/hyperlink" Target="https://respectme.org.uk/resources/videos/" TargetMode="External"/><Relationship Id="rId4" Type="http://schemas.openxmlformats.org/officeDocument/2006/relationships/hyperlink" Target="https://youtu.be/kjhp-67cKJ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Vv7if5TOKBs" TargetMode="External"/><Relationship Id="rId2" Type="http://schemas.openxmlformats.org/officeDocument/2006/relationships/slideLayout" Target="../slideLayouts/slideLayout6.xml"/><Relationship Id="rId1" Type="http://schemas.openxmlformats.org/officeDocument/2006/relationships/video" Target="https://www.youtube.com/embed/NmaONhh67Mg?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3.jpeg"/><Relationship Id="rId2" Type="http://schemas.openxmlformats.org/officeDocument/2006/relationships/video" Target="https://www.youtube.com/embed/xVzc1gdLQn4?feature=oembed" TargetMode="External"/><Relationship Id="rId1" Type="http://schemas.openxmlformats.org/officeDocument/2006/relationships/video" Target="https://www.youtube.com/embed/hhH9NCtaZt8?feature=oembed" TargetMode="External"/><Relationship Id="rId6" Type="http://schemas.openxmlformats.org/officeDocument/2006/relationships/image" Target="../media/image22.jpeg"/><Relationship Id="rId5" Type="http://schemas.openxmlformats.org/officeDocument/2006/relationships/hyperlink" Target="https://youtu.be/hhH9NCtaZt8" TargetMode="External"/><Relationship Id="rId4" Type="http://schemas.openxmlformats.org/officeDocument/2006/relationships/hyperlink" Target="https://www.youtube.com/watch?v=xVzc1gdLQn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anti-bullyingalliance.org.uk/" TargetMode="External"/><Relationship Id="rId7" Type="http://schemas.openxmlformats.org/officeDocument/2006/relationships/hyperlink" Target="https://youtu.be/cYRc6zexUkE" TargetMode="External"/><Relationship Id="rId2" Type="http://schemas.openxmlformats.org/officeDocument/2006/relationships/slideLayout" Target="../slideLayouts/slideLayout15.xml"/><Relationship Id="rId1" Type="http://schemas.openxmlformats.org/officeDocument/2006/relationships/video" Target="https://www.youtube.com/embed/b2zG_lb31y0?feature=oembed" TargetMode="External"/><Relationship Id="rId6" Type="http://schemas.openxmlformats.org/officeDocument/2006/relationships/hyperlink" Target="https://youtu.be/b2zG_lb31y0" TargetMode="External"/><Relationship Id="rId5" Type="http://schemas.openxmlformats.org/officeDocument/2006/relationships/hyperlink" Target="http://www.endbullying.org.uk/anti-bullying-week/" TargetMode="External"/><Relationship Id="rId4" Type="http://schemas.openxmlformats.org/officeDocument/2006/relationships/hyperlink" Target="https://respectme.org.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aMfgZRdVbdw" TargetMode="External"/><Relationship Id="rId2" Type="http://schemas.openxmlformats.org/officeDocument/2006/relationships/slideLayout" Target="../slideLayouts/slideLayout15.xml"/><Relationship Id="rId1" Type="http://schemas.openxmlformats.org/officeDocument/2006/relationships/video" Target="https://www.youtube.com/embed/aMfgZRdVbdw?feature=oembed" TargetMode="Externa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34952" y="215135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3074" y="2142188"/>
            <a:ext cx="4046418" cy="2169825"/>
          </a:xfrm>
          <a:prstGeom prst="rect">
            <a:avLst/>
          </a:prstGeom>
          <a:noFill/>
        </p:spPr>
        <p:txBody>
          <a:bodyPr wrap="square" rtlCol="0">
            <a:spAutoFit/>
          </a:bodyPr>
          <a:lstStyle/>
          <a:p>
            <a:pPr algn="ctr"/>
            <a:r>
              <a:rPr lang="en-GB" sz="1500" i="0" dirty="0">
                <a:solidFill>
                  <a:srgbClr val="000000"/>
                </a:solidFill>
                <a:effectLst/>
                <a:latin typeface="Arial" panose="020B0604020202020204" pitchFamily="34" charset="0"/>
                <a:cs typeface="Arial" panose="020B0604020202020204" pitchFamily="34" charset="0"/>
              </a:rPr>
              <a:t>On a large piece of paper write ‘CYBERBULLYING’ in the middle. As a group, write down what you know about this and on which platforms it can happen. Next record actions that can be taken to stop or report cyberbullying, like using an apps report feature or screen-capturing abusive messages. Finally, look at the CRC and map the articles against what you have created.</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26216" y="4527550"/>
            <a:ext cx="5924758"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Take a clean A4 piece of paper and ask the class to describe it. Now ask someone to scrunch it up really tight. Then ask them to smooth it out so it is as smooth as it was before. This can’t be done. Explain that when someone is bullied, the effects of the bullying never really go away. Discuss the importance of dignity and children’s rights in relation to bullying. Use the discussion to inspire a piece of creative writing about the impact of bullying behaviours.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7582648" y="2277192"/>
            <a:ext cx="4217334" cy="2031325"/>
          </a:xfrm>
          <a:prstGeom prst="rect">
            <a:avLst/>
          </a:prstGeom>
          <a:noFill/>
        </p:spPr>
        <p:txBody>
          <a:bodyPr wrap="square" rtlCol="0">
            <a:spAutoFit/>
          </a:bodyPr>
          <a:lstStyle/>
          <a:p>
            <a:pPr algn="ctr"/>
            <a:r>
              <a:rPr lang="en-GB" sz="1800" b="1" i="0" dirty="0">
                <a:solidFill>
                  <a:srgbClr val="FFFF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 this video</a:t>
            </a:r>
            <a:r>
              <a:rPr lang="en-GB" sz="1800" b="1" i="0" dirty="0">
                <a:solidFill>
                  <a:srgbClr val="FFFF00"/>
                </a:solidFill>
                <a:effectLst/>
                <a:latin typeface="Arial" panose="020B0604020202020204" pitchFamily="34" charset="0"/>
                <a:cs typeface="Arial" panose="020B0604020202020204" pitchFamily="34" charset="0"/>
              </a:rPr>
              <a:t> </a:t>
            </a:r>
            <a:r>
              <a:rPr lang="en-GB" sz="1800" b="0" i="0" dirty="0">
                <a:solidFill>
                  <a:schemeClr val="bg1"/>
                </a:solidFill>
                <a:effectLst/>
                <a:latin typeface="Arial" panose="020B0604020202020204" pitchFamily="34" charset="0"/>
                <a:cs typeface="Arial" panose="020B0604020202020204" pitchFamily="34" charset="0"/>
              </a:rPr>
              <a:t>from ‘Respect Me’ or read the information </a:t>
            </a:r>
            <a:r>
              <a:rPr lang="en-GB" sz="1800" b="1" i="0" dirty="0">
                <a:solidFill>
                  <a:srgbClr val="FFFF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800" b="0" i="0" dirty="0">
                <a:solidFill>
                  <a:schemeClr val="bg1"/>
                </a:solidFill>
                <a:effectLst/>
                <a:latin typeface="Arial" panose="020B0604020202020204" pitchFamily="34" charset="0"/>
                <a:cs typeface="Arial" panose="020B0604020202020204" pitchFamily="34" charset="0"/>
              </a:rPr>
              <a:t>. Does your school have an anti-bullying policy or maybe a relationships policy? Ask your teachers to see it. Discuss whether your school’s policy links with some of the messages in the video.</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648449" y="4527550"/>
            <a:ext cx="5284563"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Article 12 says children and young people have the right to a say on decisions that affect them. Take time to explore your school’s anti-bully statements or policy. Are articles 2, 12, 13 and 19 clearly reflected in the policy. If you don’t have a pupil friendly version of the policy, could you help to create one? Think about what needs to be included and how you will make sure all young people have a voice in what is included.</a:t>
            </a:r>
            <a:endParaRPr lang="en-GB" sz="1600" dirty="0">
              <a:solidFill>
                <a:schemeClr val="bg1"/>
              </a:solidFill>
              <a:latin typeface="Arial" panose="020B0604020202020204" pitchFamily="34" charset="0"/>
              <a:cs typeface="Arial" panose="020B0604020202020204" pitchFamily="34" charset="0"/>
            </a:endParaRPr>
          </a:p>
        </p:txBody>
      </p:sp>
      <p:pic>
        <p:nvPicPr>
          <p:cNvPr id="10" name="Online Media 9" title="Bullying: What can I do?">
            <a:hlinkClick r:id="" action="ppaction://media"/>
            <a:extLst>
              <a:ext uri="{FF2B5EF4-FFF2-40B4-BE49-F238E27FC236}">
                <a16:creationId xmlns:a16="http://schemas.microsoft.com/office/drawing/2014/main" id="{13BA26B2-CFE8-1A4B-8555-116DD42F0CF4}"/>
              </a:ext>
            </a:extLst>
          </p:cNvPr>
          <p:cNvPicPr>
            <a:picLocks noRot="1" noChangeAspect="1"/>
          </p:cNvPicPr>
          <p:nvPr>
            <a:videoFile r:link="rId1"/>
          </p:nvPr>
        </p:nvPicPr>
        <p:blipFill>
          <a:blip r:embed="rId5"/>
          <a:stretch>
            <a:fillRect/>
          </a:stretch>
        </p:blipFill>
        <p:spPr>
          <a:xfrm>
            <a:off x="4971727" y="2337543"/>
            <a:ext cx="2540000" cy="1435100"/>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334125" y="2628748"/>
            <a:ext cx="5451075" cy="1200329"/>
          </a:xfrm>
          <a:prstGeom prst="rect">
            <a:avLst/>
          </a:prstGeom>
          <a:noFill/>
        </p:spPr>
        <p:txBody>
          <a:bodyPr wrap="square" rtlCol="0">
            <a:spAutoFit/>
          </a:bodyPr>
          <a:lstStyle/>
          <a:p>
            <a:pPr algn="ctr"/>
            <a:r>
              <a:rPr lang="en-GB"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Watch this video </a:t>
            </a:r>
            <a:r>
              <a:rPr lang="en-GB" b="0" i="0" dirty="0">
                <a:solidFill>
                  <a:srgbClr val="000000"/>
                </a:solidFill>
                <a:effectLst/>
                <a:latin typeface="Arial" panose="020B0604020202020204" pitchFamily="34" charset="0"/>
                <a:cs typeface="Arial" panose="020B0604020202020204" pitchFamily="34" charset="0"/>
              </a:rPr>
              <a:t>about being connected with friends and family. Can you send someone a message in a creative way to show them how much they mean to you?</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19387" y="4571386"/>
            <a:ext cx="6923371"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Use your drama skills to create a freeze frame of a situation where someone is being bullied. Take it in turns for each person to ‘un-freeze’ and discuss what is happening and how the person may be feeling. Explore why someone might become the bully. What rights could help in resolving this situation? Finish with another freeze frame showing the resolution.</a:t>
            </a:r>
            <a:endParaRPr lang="en-GB"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596864" y="2190376"/>
            <a:ext cx="5234677" cy="2308324"/>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Each year, Anti-Bullying Week is supported in England and Wales by the </a:t>
            </a:r>
            <a:r>
              <a:rPr lang="en-GB" sz="18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Anti-Bullying Alliance</a:t>
            </a:r>
            <a:r>
              <a:rPr lang="en-GB" sz="1800" b="0" i="0" dirty="0">
                <a:solidFill>
                  <a:schemeClr val="bg1"/>
                </a:solidFill>
                <a:effectLst/>
                <a:latin typeface="Arial" panose="020B0604020202020204" pitchFamily="34" charset="0"/>
                <a:cs typeface="Arial" panose="020B0604020202020204" pitchFamily="34" charset="0"/>
              </a:rPr>
              <a:t> in Scotland by </a:t>
            </a:r>
            <a:r>
              <a:rPr lang="en-GB" sz="1800"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Respect Me</a:t>
            </a:r>
            <a:r>
              <a:rPr lang="en-GB" sz="1800" b="1" i="0" dirty="0">
                <a:solidFill>
                  <a:schemeClr val="bg1"/>
                </a:solidFill>
                <a:effectLst/>
                <a:latin typeface="Arial" panose="020B0604020202020204" pitchFamily="34" charset="0"/>
                <a:cs typeface="Arial" panose="020B0604020202020204" pitchFamily="34" charset="0"/>
              </a:rPr>
              <a:t> </a:t>
            </a:r>
            <a:r>
              <a:rPr lang="en-GB" sz="1800" b="0" i="0" dirty="0">
                <a:solidFill>
                  <a:schemeClr val="bg1"/>
                </a:solidFill>
                <a:effectLst/>
                <a:latin typeface="Arial" panose="020B0604020202020204" pitchFamily="34" charset="0"/>
                <a:cs typeface="Arial" panose="020B0604020202020204" pitchFamily="34" charset="0"/>
              </a:rPr>
              <a:t>and by the  Northern Ireland </a:t>
            </a:r>
            <a:r>
              <a:rPr lang="en-GB" sz="18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Anti-Bullying Forum</a:t>
            </a:r>
            <a:r>
              <a:rPr lang="en-GB" sz="1800" b="0" i="0" dirty="0">
                <a:solidFill>
                  <a:schemeClr val="bg1"/>
                </a:solidFill>
                <a:effectLst/>
                <a:latin typeface="Arial" panose="020B0604020202020204" pitchFamily="34" charset="0"/>
                <a:cs typeface="Arial" panose="020B0604020202020204" pitchFamily="34" charset="0"/>
              </a:rPr>
              <a:t>. Have a look at their </a:t>
            </a:r>
            <a:r>
              <a:rPr lang="en-GB" dirty="0">
                <a:solidFill>
                  <a:schemeClr val="bg1"/>
                </a:solidFill>
                <a:latin typeface="Arial" panose="020B0604020202020204" pitchFamily="34" charset="0"/>
                <a:cs typeface="Arial" panose="020B0604020202020204" pitchFamily="34" charset="0"/>
              </a:rPr>
              <a:t>secondary</a:t>
            </a:r>
            <a:r>
              <a:rPr lang="en-GB" sz="1800" b="0" i="0" dirty="0">
                <a:solidFill>
                  <a:schemeClr val="bg1"/>
                </a:solidFill>
                <a:effectLst/>
                <a:latin typeface="Arial" panose="020B0604020202020204" pitchFamily="34" charset="0"/>
                <a:cs typeface="Arial" panose="020B0604020202020204" pitchFamily="34" charset="0"/>
              </a:rPr>
              <a:t> resources, explore the theme for Anti-Bullying </a:t>
            </a:r>
            <a:r>
              <a:rPr lang="en-GB" dirty="0">
                <a:solidFill>
                  <a:schemeClr val="bg1"/>
                </a:solidFill>
                <a:latin typeface="Arial" panose="020B0604020202020204" pitchFamily="34" charset="0"/>
                <a:cs typeface="Arial" panose="020B0604020202020204" pitchFamily="34" charset="0"/>
              </a:rPr>
              <a:t>W</a:t>
            </a:r>
            <a:r>
              <a:rPr lang="en-GB" sz="1800" b="0" i="0" dirty="0">
                <a:solidFill>
                  <a:schemeClr val="bg1"/>
                </a:solidFill>
                <a:effectLst/>
                <a:latin typeface="Arial" panose="020B0604020202020204" pitchFamily="34" charset="0"/>
                <a:cs typeface="Arial" panose="020B0604020202020204" pitchFamily="34" charset="0"/>
              </a:rPr>
              <a:t>eek is this year and share what you find in class or assembly.</a:t>
            </a:r>
            <a:endParaRPr lang="en-GB" sz="1200" dirty="0">
              <a:solidFill>
                <a:schemeClr val="bg1"/>
              </a:solidFill>
              <a:latin typeface="Arial" panose="020B0604020202020204" pitchFamily="34" charset="0"/>
              <a:cs typeface="Arial" panose="020B0604020202020204" pitchFamily="34" charset="0"/>
            </a:endParaRPr>
          </a:p>
          <a:p>
            <a:pPr algn="ctr"/>
            <a:r>
              <a:rPr lang="en-GB" sz="1800" b="0" i="0" dirty="0">
                <a:solidFill>
                  <a:schemeClr val="bg1"/>
                </a:solidFill>
                <a:effectLst/>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833407" y="4540608"/>
            <a:ext cx="4099606"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It is important to acknowledge that someone who is a bully is expressing negative feelings. Bullies have the same rights as everyone else. Who can a bully go to for help? What can they do to stop their bullying behaviour? Discuss as a group and share with the rest of the class.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454808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076826" y="2137472"/>
            <a:ext cx="685618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85990" y="2336058"/>
            <a:ext cx="4088193" cy="1754326"/>
          </a:xfrm>
          <a:prstGeom prst="rect">
            <a:avLst/>
          </a:prstGeom>
          <a:noFill/>
        </p:spPr>
        <p:txBody>
          <a:bodyPr wrap="square" rtlCol="0">
            <a:spAutoFit/>
          </a:bodyPr>
          <a:lstStyle/>
          <a:p>
            <a:pPr algn="ctr"/>
            <a:r>
              <a:rPr lang="en-GB" sz="1800" i="0" dirty="0">
                <a:solidFill>
                  <a:srgbClr val="000000"/>
                </a:solidFill>
                <a:effectLst/>
                <a:latin typeface="Arial" panose="020B0604020202020204" pitchFamily="34" charset="0"/>
                <a:cs typeface="Arial" panose="020B0604020202020204" pitchFamily="34" charset="0"/>
              </a:rPr>
              <a:t>Using the bullying myths on </a:t>
            </a:r>
            <a:r>
              <a:rPr lang="en-GB" sz="18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website</a:t>
            </a:r>
            <a:r>
              <a:rPr lang="en-GB" sz="1800" i="0" dirty="0">
                <a:solidFill>
                  <a:srgbClr val="000000"/>
                </a:solidFill>
                <a:effectLst/>
                <a:latin typeface="Arial" panose="020B0604020202020204" pitchFamily="34" charset="0"/>
                <a:cs typeface="Arial" panose="020B0604020202020204" pitchFamily="34" charset="0"/>
              </a:rPr>
              <a:t> to write a true/false quiz about bullying which will make people think and challenge stereotypes. Share the quiz with another group or class.</a:t>
            </a:r>
            <a:r>
              <a:rPr lang="en-GB" sz="18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717917" y="4487557"/>
            <a:ext cx="4224337"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Who can you reach out to (article 12) in your school if you or someone you know is being bullied? Create a display or some content for your school’s newsletter or message screens,  to let everyone in your school know who they can reach out to. This </a:t>
            </a:r>
            <a:r>
              <a:rPr lang="en-GB" sz="18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video may help</a:t>
            </a:r>
            <a:r>
              <a:rPr lang="en-GB" sz="1800" b="0" i="0" dirty="0">
                <a:solidFill>
                  <a:srgbClr val="000000"/>
                </a:solidFill>
                <a:effectLst/>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219664" y="2333777"/>
            <a:ext cx="6570511"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Adults are duty bearers for children’s rights – they have a responsibility to promote, protect and respect children's rights. Interview some adults in your school about what they do to respect your right to be protected from the harm that bullying can cause. Perhaps you could create an anti-bullying charter for your school including articles 2, 12,13 and 19.</a:t>
            </a:r>
            <a:endParaRPr lang="en-GB" sz="1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C41FBE-94E1-29BD-25F4-35F4FA5ED1E1}"/>
              </a:ext>
            </a:extLst>
          </p:cNvPr>
          <p:cNvSpPr txBox="1"/>
          <p:nvPr/>
        </p:nvSpPr>
        <p:spPr>
          <a:xfrm>
            <a:off x="7494868" y="4602165"/>
            <a:ext cx="4168390"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Choose a video </a:t>
            </a:r>
            <a:r>
              <a:rPr lang="en-GB" sz="1600" b="1" i="0" dirty="0">
                <a:solidFill>
                  <a:srgbClr val="FFFF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from this selection</a:t>
            </a:r>
            <a:r>
              <a:rPr lang="en-GB" sz="1600" b="0" i="0" dirty="0">
                <a:solidFill>
                  <a:schemeClr val="bg1"/>
                </a:solidFill>
                <a:effectLst/>
                <a:latin typeface="Arial" panose="020B0604020202020204" pitchFamily="34" charset="0"/>
                <a:cs typeface="Arial" panose="020B0604020202020204" pitchFamily="34" charset="0"/>
              </a:rPr>
              <a:t> and recreate your own video to share with your school community and wider. What is your key message about bullying? Try to refer to articles 2, 12,13 and 19. Share this in a short video to help others, raise awareness and don’t forget to mention children’s rights.</a:t>
            </a:r>
            <a:endParaRPr lang="en-GB" sz="1400" dirty="0">
              <a:solidFill>
                <a:schemeClr val="bg1"/>
              </a:solidFill>
              <a:latin typeface="Arial" panose="020B0604020202020204" pitchFamily="34" charset="0"/>
              <a:cs typeface="Arial" panose="020B0604020202020204" pitchFamily="34" charset="0"/>
            </a:endParaRPr>
          </a:p>
        </p:txBody>
      </p:sp>
      <p:pic>
        <p:nvPicPr>
          <p:cNvPr id="13" name="Online Media 12" title="Anti-Bullying Week 2022: Reach Out - official Secondary School film">
            <a:hlinkClick r:id="" action="ppaction://media"/>
            <a:extLst>
              <a:ext uri="{FF2B5EF4-FFF2-40B4-BE49-F238E27FC236}">
                <a16:creationId xmlns:a16="http://schemas.microsoft.com/office/drawing/2014/main" id="{D523F9F8-2622-29B8-A3FF-36C1AF606AFA}"/>
              </a:ext>
            </a:extLst>
          </p:cNvPr>
          <p:cNvPicPr>
            <a:picLocks noRot="1" noChangeAspect="1"/>
          </p:cNvPicPr>
          <p:nvPr>
            <a:videoFile r:link="rId1"/>
          </p:nvPr>
        </p:nvPicPr>
        <p:blipFill>
          <a:blip r:embed="rId6"/>
          <a:stretch>
            <a:fillRect/>
          </a:stretch>
        </p:blipFill>
        <p:spPr>
          <a:xfrm>
            <a:off x="4984870" y="4927993"/>
            <a:ext cx="2060575" cy="1164225"/>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5" y="1354563"/>
            <a:ext cx="5305425" cy="705904"/>
          </a:xfrm>
        </p:spPr>
        <p:txBody>
          <a:bodyPr/>
          <a:lstStyle/>
          <a:p>
            <a:r>
              <a:rPr lang="en-GB" sz="1800" dirty="0">
                <a:effectLst/>
                <a:latin typeface="Arial" panose="020B0604020202020204" pitchFamily="34" charset="0"/>
                <a:cs typeface="Arial" panose="020B0604020202020204" pitchFamily="34" charset="0"/>
              </a:rPr>
              <a:t>Take a little time to think…find somewhere quiet and give yourself some space… </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470093" y="2060467"/>
            <a:ext cx="5437030" cy="4133849"/>
          </a:xfrm>
        </p:spPr>
        <p:txBody>
          <a:bodyPr>
            <a:normAutofit/>
          </a:bodyPr>
          <a:lstStyle/>
          <a:p>
            <a:pPr algn="l" rtl="0" fontAlgn="base"/>
            <a:r>
              <a:rPr lang="en-GB" sz="1800" b="0" dirty="0">
                <a:solidFill>
                  <a:srgbClr val="000000"/>
                </a:solidFill>
                <a:effectLst/>
                <a:latin typeface="Arial" panose="020B0604020202020204" pitchFamily="34" charset="0"/>
                <a:cs typeface="Arial" panose="020B0604020202020204" pitchFamily="34" charset="0"/>
              </a:rPr>
              <a:t>Think about how it feels when you experience kindness from others</a:t>
            </a:r>
            <a:r>
              <a:rPr lang="en-GB" dirty="0">
                <a:solidFill>
                  <a:srgbClr val="000000"/>
                </a:solidFill>
                <a:latin typeface="Arial" panose="020B0604020202020204" pitchFamily="34" charset="0"/>
                <a:cs typeface="Arial" panose="020B0604020202020204" pitchFamily="34" charset="0"/>
              </a:rPr>
              <a:t>.</a:t>
            </a:r>
            <a:endParaRPr lang="en-GB" sz="1800" b="0" dirty="0">
              <a:solidFill>
                <a:srgbClr val="000000"/>
              </a:solidFill>
              <a:effectLst/>
              <a:latin typeface="Arial" panose="020B0604020202020204" pitchFamily="34" charset="0"/>
              <a:cs typeface="Arial" panose="020B0604020202020204" pitchFamily="34" charset="0"/>
            </a:endParaRPr>
          </a:p>
          <a:p>
            <a:pPr algn="l" rtl="0" fontAlgn="base"/>
            <a:r>
              <a:rPr lang="en-GB" sz="1800" b="0" dirty="0">
                <a:solidFill>
                  <a:srgbClr val="000000"/>
                </a:solidFill>
                <a:effectLst/>
                <a:latin typeface="Arial" panose="020B0604020202020204" pitchFamily="34" charset="0"/>
                <a:cs typeface="Arial" panose="020B0604020202020204" pitchFamily="34" charset="0"/>
              </a:rPr>
              <a:t>Why does kindness matter in out lives and out relationships?</a:t>
            </a:r>
          </a:p>
          <a:p>
            <a:pPr algn="l" rtl="0" fontAlgn="base"/>
            <a:r>
              <a:rPr lang="en-GB" sz="1800" b="0" dirty="0">
                <a:solidFill>
                  <a:srgbClr val="000000"/>
                </a:solidFill>
                <a:effectLst/>
                <a:latin typeface="Arial" panose="020B0604020202020204" pitchFamily="34" charset="0"/>
                <a:cs typeface="Arial" panose="020B0604020202020204" pitchFamily="34" charset="0"/>
              </a:rPr>
              <a:t>Think of one thing you could do today to show kindness to somebody</a:t>
            </a:r>
            <a:r>
              <a:rPr lang="en-GB" dirty="0">
                <a:solidFill>
                  <a:srgbClr val="000000"/>
                </a:solidFill>
                <a:latin typeface="Arial" panose="020B0604020202020204" pitchFamily="34" charset="0"/>
                <a:cs typeface="Arial" panose="020B0604020202020204" pitchFamily="34" charset="0"/>
              </a:rPr>
              <a:t>.</a:t>
            </a:r>
            <a:endParaRPr lang="en-GB" sz="1800" b="0" dirty="0">
              <a:solidFill>
                <a:srgbClr val="000000"/>
              </a:solidFill>
              <a:effectLst/>
              <a:latin typeface="Arial" panose="020B0604020202020204" pitchFamily="34" charset="0"/>
              <a:cs typeface="Arial" panose="020B0604020202020204" pitchFamily="34" charset="0"/>
            </a:endParaRPr>
          </a:p>
          <a:p>
            <a:pPr algn="l" rtl="0" fontAlgn="base"/>
            <a:r>
              <a:rPr lang="en-GB" sz="1800" b="0" dirty="0">
                <a:solidFill>
                  <a:srgbClr val="000000"/>
                </a:solidFill>
                <a:effectLst/>
                <a:latin typeface="Arial" panose="020B0604020202020204" pitchFamily="34" charset="0"/>
                <a:cs typeface="Arial" panose="020B0604020202020204" pitchFamily="34" charset="0"/>
              </a:rPr>
              <a:t>Think of one way that you might be able to show support and kindness if you ever become aware of somebody being bullied.</a:t>
            </a: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Anti-Bullying Week</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UNCRC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Anti-Bullying Week</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5186259" cy="699404"/>
          </a:xfrm>
        </p:spPr>
        <p:txBody>
          <a:bodyPr/>
          <a:lstStyle/>
          <a:p>
            <a:r>
              <a:rPr lang="en-US" sz="2000" dirty="0">
                <a:latin typeface="Arial Black" panose="020B0A04020102020204" pitchFamily="34" charset="0"/>
              </a:rPr>
              <a:t>INTRODUCING ANTI-BULLYING WEEK</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357834" y="409091"/>
            <a:ext cx="5305425" cy="259486"/>
          </a:xfrm>
        </p:spPr>
        <p:txBody>
          <a:bodyPr/>
          <a:lstStyle/>
          <a:p>
            <a:r>
              <a:rPr lang="en-US" dirty="0">
                <a:latin typeface="Arial Black" panose="020B0A04020102020204" pitchFamily="34" charset="0"/>
              </a:rPr>
              <a:t>Anti-Bullying Week</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357834" y="794385"/>
            <a:ext cx="5076859" cy="3745229"/>
          </a:xfrm>
        </p:spPr>
        <p:txBody>
          <a:bodyPr>
            <a:noAutofit/>
          </a:bodyPr>
          <a:lstStyle/>
          <a:p>
            <a:pPr algn="l" rtl="0" fontAlgn="base"/>
            <a:r>
              <a:rPr lang="en-GB" i="0" dirty="0">
                <a:effectLst/>
                <a:latin typeface="Arial" panose="020B0604020202020204" pitchFamily="34" charset="0"/>
                <a:cs typeface="Arial" panose="020B0604020202020204" pitchFamily="34" charset="0"/>
              </a:rPr>
              <a:t>Anti-bullying Week is held each year in November and is a time for all of us to think about how we can develop positive relationships in school based on dignity and respect, take a proactive approach to preventing bullying and also support people who have faced or are facing bullying. </a:t>
            </a:r>
          </a:p>
          <a:p>
            <a:pPr algn="l" rtl="0" fontAlgn="base"/>
            <a:r>
              <a:rPr lang="en-GB" i="0" dirty="0">
                <a:effectLst/>
                <a:latin typeface="Arial" panose="020B0604020202020204" pitchFamily="34" charset="0"/>
                <a:cs typeface="Arial" panose="020B0604020202020204" pitchFamily="34" charset="0"/>
              </a:rPr>
              <a:t>There are a number of articles from the CRC that link to Anti-Bullying Week including Article 2, which states that the convention applies to all children without discrimination, Article 12 which says that children’s views should be taken seriously in all decisions that affect them, Article 13 which says that children have the right to express their thoughts and opinions and Article 19 which says that all children should be protected from violence and abuse.</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solidFill>
                  <a:srgbClr val="030303"/>
                </a:solidFill>
                <a:latin typeface="Arial" panose="020B0604020202020204" pitchFamily="34" charset="0"/>
                <a:cs typeface="Arial" panose="020B0604020202020204" pitchFamily="34" charset="0"/>
              </a:rPr>
              <a:t>Hellen Trivers</a:t>
            </a:r>
            <a:r>
              <a:rPr lang="en-GB" sz="1600" i="0" dirty="0">
                <a:solidFill>
                  <a:srgbClr val="030303"/>
                </a:solidFill>
                <a:effectLst/>
                <a:latin typeface="Arial" panose="020B0604020202020204" pitchFamily="34" charset="0"/>
                <a:cs typeface="Arial" panose="020B0604020202020204" pitchFamily="34" charset="0"/>
              </a:rPr>
              <a:t>, RRSA Professional Adviser, </a:t>
            </a:r>
            <a:r>
              <a:rPr lang="en-GB" sz="1600" dirty="0">
                <a:latin typeface="Arial" panose="020B0604020202020204" pitchFamily="34" charset="0"/>
                <a:cs typeface="Arial" panose="020B0604020202020204" pitchFamily="34" charset="0"/>
              </a:rPr>
              <a:t>introduces Anti-Bullying Week</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7" name="Online Media 6" title="Helen Trivers, Professional Adviser, introduces Anti-Bullying Week">
            <a:hlinkClick r:id="" action="ppaction://media"/>
            <a:extLst>
              <a:ext uri="{FF2B5EF4-FFF2-40B4-BE49-F238E27FC236}">
                <a16:creationId xmlns:a16="http://schemas.microsoft.com/office/drawing/2014/main" id="{8837B3C3-FAB2-F6BE-8BE2-C32147F2A26A}"/>
              </a:ext>
            </a:extLst>
          </p:cNvPr>
          <p:cNvPicPr>
            <a:picLocks noRot="1" noChangeAspect="1"/>
          </p:cNvPicPr>
          <p:nvPr>
            <a:videoFile r:link="rId1"/>
          </p:nvPr>
        </p:nvPicPr>
        <p:blipFill>
          <a:blip r:embed="rId4"/>
          <a:stretch>
            <a:fillRect/>
          </a:stretch>
        </p:blipFill>
        <p:spPr>
          <a:xfrm>
            <a:off x="790575" y="2659433"/>
            <a:ext cx="4257675" cy="2405586"/>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1" y="372635"/>
            <a:ext cx="3915668" cy="1031803"/>
          </a:xfrm>
        </p:spPr>
        <p:txBody>
          <a:bodyPr/>
          <a:lstStyle/>
          <a:p>
            <a:r>
              <a:rPr lang="en-GB" sz="3200" dirty="0">
                <a:latin typeface="Arial Black" panose="020B0A04020102020204" pitchFamily="34" charset="0"/>
              </a:rPr>
              <a:t>LINKED UNCRC ARTICLES</a:t>
            </a:r>
          </a:p>
        </p:txBody>
      </p:sp>
      <p:sp>
        <p:nvSpPr>
          <p:cNvPr id="9" name="Text Placeholder 5">
            <a:extLst>
              <a:ext uri="{FF2B5EF4-FFF2-40B4-BE49-F238E27FC236}">
                <a16:creationId xmlns:a16="http://schemas.microsoft.com/office/drawing/2014/main" id="{0764498E-2C59-8C81-8D81-32499C426148}"/>
              </a:ext>
            </a:extLst>
          </p:cNvPr>
          <p:cNvSpPr txBox="1">
            <a:spLocks/>
          </p:cNvSpPr>
          <p:nvPr/>
        </p:nvSpPr>
        <p:spPr>
          <a:xfrm>
            <a:off x="528741" y="1556385"/>
            <a:ext cx="5755397" cy="3745229"/>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b="1" dirty="0">
                <a:solidFill>
                  <a:schemeClr val="tx1"/>
                </a:solidFill>
                <a:latin typeface="Arial" panose="020B0604020202020204" pitchFamily="34" charset="0"/>
                <a:cs typeface="Arial" panose="020B0604020202020204" pitchFamily="34" charset="0"/>
              </a:rPr>
              <a:t>Article 2 (non-discrimination) - </a:t>
            </a:r>
            <a:r>
              <a:rPr lang="en-GB" sz="1600" dirty="0">
                <a:latin typeface="Arial" panose="020B0604020202020204" pitchFamily="34" charset="0"/>
                <a:cs typeface="Arial" panose="020B0604020202020204" pitchFamily="34" charset="0"/>
              </a:rPr>
              <a:t>The Convention applies to every child without discrimination, whatever their ethnicity, gender, religion, language, abilities or any other status, whatever they think or say, whatever their family background.</a:t>
            </a:r>
          </a:p>
          <a:p>
            <a:pPr fontAlgn="base"/>
            <a:r>
              <a:rPr lang="en-GB" b="1" dirty="0">
                <a:solidFill>
                  <a:schemeClr val="tx1"/>
                </a:solidFill>
                <a:latin typeface="Arial" panose="020B0604020202020204" pitchFamily="34" charset="0"/>
                <a:cs typeface="Arial" panose="020B0604020202020204" pitchFamily="34" charset="0"/>
              </a:rPr>
              <a:t>Article 12 (respect for the views of the child) - </a:t>
            </a:r>
            <a:r>
              <a:rPr lang="en-GB" sz="1600" dirty="0">
                <a:latin typeface="Arial" panose="020B0604020202020204" pitchFamily="34" charset="0"/>
                <a:cs typeface="Arial" panose="020B0604020202020204" pitchFamily="34" charset="0"/>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p>
          <a:p>
            <a:pPr fontAlgn="base"/>
            <a:r>
              <a:rPr lang="en-GB" dirty="0">
                <a:solidFill>
                  <a:schemeClr val="tx1"/>
                </a:solidFill>
                <a:latin typeface="Arial" panose="020B0604020202020204" pitchFamily="34" charset="0"/>
                <a:cs typeface="Arial" panose="020B0604020202020204" pitchFamily="34" charset="0"/>
              </a:rPr>
              <a:t>A</a:t>
            </a:r>
            <a:r>
              <a:rPr lang="en-GB" b="1" dirty="0">
                <a:solidFill>
                  <a:schemeClr val="tx1"/>
                </a:solidFill>
                <a:latin typeface="Arial" panose="020B0604020202020204" pitchFamily="34" charset="0"/>
                <a:cs typeface="Arial" panose="020B0604020202020204" pitchFamily="34" charset="0"/>
              </a:rPr>
              <a:t>rticle 13 (freedom of expression) - </a:t>
            </a:r>
            <a:r>
              <a:rPr lang="en-GB" sz="1600" dirty="0">
                <a:latin typeface="Arial" panose="020B0604020202020204" pitchFamily="34" charset="0"/>
                <a:cs typeface="Arial" panose="020B0604020202020204" pitchFamily="34" charset="0"/>
              </a:rPr>
              <a:t>Every child must be free to express their thoughts and opinions and to access all kinds of information, as long as it is within the law.</a:t>
            </a:r>
          </a:p>
          <a:p>
            <a:pPr fontAlgn="base"/>
            <a:r>
              <a:rPr lang="en-GB" b="1" dirty="0">
                <a:solidFill>
                  <a:schemeClr val="tx1"/>
                </a:solidFill>
                <a:latin typeface="Arial" panose="020B0604020202020204" pitchFamily="34" charset="0"/>
                <a:cs typeface="Arial" panose="020B0604020202020204" pitchFamily="34" charset="0"/>
              </a:rPr>
              <a:t>Article 19 (protection from violence, abuse and neglect) - </a:t>
            </a:r>
            <a:r>
              <a:rPr lang="en-GB" sz="1600" dirty="0">
                <a:latin typeface="Arial" panose="020B0604020202020204" pitchFamily="34" charset="0"/>
                <a:cs typeface="Arial" panose="020B0604020202020204" pitchFamily="34" charset="0"/>
              </a:rPr>
              <a:t>Governments must do all they can to ensure that children are protected from all forms of violence, abuse, neglect and bad treatment by their parents or anyone else who looks after them.</a:t>
            </a:r>
          </a:p>
          <a:p>
            <a:pPr fontAlgn="base"/>
            <a:r>
              <a:rPr lang="en-GB" sz="1700" dirty="0">
                <a:latin typeface="Arial" panose="020B0604020202020204" pitchFamily="34" charset="0"/>
                <a:cs typeface="Arial" panose="020B0604020202020204" pitchFamily="34" charset="0"/>
              </a:rPr>
              <a:t>. </a:t>
            </a:r>
          </a:p>
        </p:txBody>
      </p:sp>
      <p:pic>
        <p:nvPicPr>
          <p:cNvPr id="17" name="Graphic 16">
            <a:extLst>
              <a:ext uri="{FF2B5EF4-FFF2-40B4-BE49-F238E27FC236}">
                <a16:creationId xmlns:a16="http://schemas.microsoft.com/office/drawing/2014/main" id="{5135C258-63F3-8549-4898-6B4BF548CE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9162" y="540105"/>
            <a:ext cx="1524420" cy="2032560"/>
          </a:xfrm>
          <a:prstGeom prst="rect">
            <a:avLst/>
          </a:prstGeom>
        </p:spPr>
      </p:pic>
      <p:pic>
        <p:nvPicPr>
          <p:cNvPr id="18" name="Graphic 17">
            <a:extLst>
              <a:ext uri="{FF2B5EF4-FFF2-40B4-BE49-F238E27FC236}">
                <a16:creationId xmlns:a16="http://schemas.microsoft.com/office/drawing/2014/main" id="{9B4FF503-0151-3981-2B6B-EB41C2E61E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8892" y="540106"/>
            <a:ext cx="1524420" cy="2032560"/>
          </a:xfrm>
          <a:prstGeom prst="rect">
            <a:avLst/>
          </a:prstGeom>
        </p:spPr>
      </p:pic>
      <p:pic>
        <p:nvPicPr>
          <p:cNvPr id="19" name="Graphic 18">
            <a:extLst>
              <a:ext uri="{FF2B5EF4-FFF2-40B4-BE49-F238E27FC236}">
                <a16:creationId xmlns:a16="http://schemas.microsoft.com/office/drawing/2014/main" id="{E2814FCA-4E88-B7E1-A9D6-585D206F67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29163" y="2882554"/>
            <a:ext cx="1524420" cy="2032560"/>
          </a:xfrm>
          <a:prstGeom prst="rect">
            <a:avLst/>
          </a:prstGeom>
        </p:spPr>
      </p:pic>
      <p:pic>
        <p:nvPicPr>
          <p:cNvPr id="20" name="Graphic 19">
            <a:extLst>
              <a:ext uri="{FF2B5EF4-FFF2-40B4-BE49-F238E27FC236}">
                <a16:creationId xmlns:a16="http://schemas.microsoft.com/office/drawing/2014/main" id="{B5FF8452-4415-9D7E-6BB7-B40D0224588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8892" y="2882555"/>
            <a:ext cx="1524420" cy="2032560"/>
          </a:xfrm>
          <a:prstGeom prst="rect">
            <a:avLst/>
          </a:prstGeom>
        </p:spPr>
      </p:pic>
    </p:spTree>
    <p:extLst>
      <p:ext uri="{BB962C8B-B14F-4D97-AF65-F5344CB8AC3E}">
        <p14:creationId xmlns:p14="http://schemas.microsoft.com/office/powerpoint/2010/main" val="17091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497482"/>
            <a:ext cx="4360598" cy="921003"/>
          </a:xfrm>
        </p:spPr>
        <p:txBody>
          <a:bodyPr/>
          <a:lstStyle/>
          <a:p>
            <a:r>
              <a:rPr lang="en-US" sz="2800" dirty="0">
                <a:latin typeface="Arial Black" panose="020B0A04020102020204" pitchFamily="34" charset="0"/>
              </a:rPr>
              <a:t>EXPLORING ANTI-BULLYING WEEK</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2000" b="0" dirty="0">
                <a:solidFill>
                  <a:srgbClr val="000000"/>
                </a:solidFill>
                <a:effectLst/>
                <a:latin typeface="Arial" panose="020B0604020202020204" pitchFamily="34" charset="0"/>
                <a:cs typeface="Arial" panose="020B0604020202020204" pitchFamily="34" charset="0"/>
              </a:rPr>
              <a:t>What does bullying mean to you? </a:t>
            </a:r>
            <a:endParaRPr lang="en-GB" sz="2000" dirty="0">
              <a:solidFill>
                <a:srgbClr val="000000"/>
              </a:solidFill>
              <a:latin typeface="Arial" panose="020B0604020202020204" pitchFamily="34" charset="0"/>
              <a:cs typeface="Arial" panose="020B0604020202020204" pitchFamily="34" charset="0"/>
            </a:endParaRPr>
          </a:p>
          <a:p>
            <a:r>
              <a:rPr lang="en-GB" sz="2000" b="0" dirty="0">
                <a:solidFill>
                  <a:srgbClr val="000000"/>
                </a:solidFill>
                <a:effectLst/>
                <a:latin typeface="Arial" panose="020B0604020202020204" pitchFamily="34" charset="0"/>
                <a:cs typeface="Arial" panose="020B0604020202020204" pitchFamily="34" charset="0"/>
              </a:rPr>
              <a:t>What different kinds of bullying can you think of?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428036"/>
            <a:ext cx="4643334" cy="921003"/>
          </a:xfrm>
        </p:spPr>
        <p:txBody>
          <a:bodyPr/>
          <a:lstStyle/>
          <a:p>
            <a:r>
              <a:rPr lang="en-US" sz="2800" dirty="0">
                <a:latin typeface="Arial Black" panose="020B0A04020102020204" pitchFamily="34" charset="0"/>
              </a:rPr>
              <a:t>EXPLORING ANTI-BULLYING WEEK</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9234489" cy="3898163"/>
          </a:xfrm>
        </p:spPr>
        <p:txBody>
          <a:bodyPr>
            <a:noAutofit/>
          </a:bodyPr>
          <a:lstStyle/>
          <a:p>
            <a:pPr algn="l" rtl="0" fontAlgn="base"/>
            <a:r>
              <a:rPr lang="en-GB" sz="1600" b="0" dirty="0">
                <a:solidFill>
                  <a:srgbClr val="000000"/>
                </a:solidFill>
                <a:effectLst/>
                <a:latin typeface="Arial" panose="020B0604020202020204" pitchFamily="34" charset="0"/>
                <a:cs typeface="Arial" panose="020B0604020202020204" pitchFamily="34" charset="0"/>
              </a:rPr>
              <a:t>It is repeated behaviour that treats another person badly over time.</a:t>
            </a:r>
          </a:p>
          <a:p>
            <a:pPr algn="l" rtl="0" fontAlgn="base"/>
            <a:r>
              <a:rPr lang="en-GB" sz="1600" b="0" dirty="0">
                <a:solidFill>
                  <a:srgbClr val="000000"/>
                </a:solidFill>
                <a:effectLst/>
                <a:latin typeface="Arial" panose="020B0604020202020204" pitchFamily="34" charset="0"/>
                <a:cs typeface="Arial" panose="020B0604020202020204" pitchFamily="34" charset="0"/>
              </a:rPr>
              <a:t>Behaviour that makes you feel unsafe and/or puts you down as a person.</a:t>
            </a:r>
          </a:p>
          <a:p>
            <a:pPr algn="l" rtl="0" fontAlgn="base"/>
            <a:r>
              <a:rPr lang="en-GB" sz="1600" b="0" dirty="0">
                <a:solidFill>
                  <a:srgbClr val="000000"/>
                </a:solidFill>
                <a:effectLst/>
                <a:latin typeface="Arial" panose="020B0604020202020204" pitchFamily="34" charset="0"/>
                <a:cs typeface="Arial" panose="020B0604020202020204" pitchFamily="34" charset="0"/>
              </a:rPr>
              <a:t>Physical – aggressive or violent, being pushed, hit, kicked, intimidated.</a:t>
            </a:r>
          </a:p>
          <a:p>
            <a:pPr algn="l" rtl="0" fontAlgn="base"/>
            <a:r>
              <a:rPr lang="en-GB" sz="1600" b="0" dirty="0">
                <a:solidFill>
                  <a:srgbClr val="000000"/>
                </a:solidFill>
                <a:effectLst/>
                <a:latin typeface="Arial" panose="020B0604020202020204" pitchFamily="34" charset="0"/>
                <a:cs typeface="Arial" panose="020B0604020202020204" pitchFamily="34" charset="0"/>
              </a:rPr>
              <a:t>Verbal – name-calling, threatening, being laughed at, teasing, being shouted at.</a:t>
            </a:r>
          </a:p>
          <a:p>
            <a:pPr algn="l" rtl="0" fontAlgn="base"/>
            <a:r>
              <a:rPr lang="en-GB" sz="1600" b="0" dirty="0">
                <a:solidFill>
                  <a:srgbClr val="000000"/>
                </a:solidFill>
                <a:effectLst/>
                <a:latin typeface="Arial" panose="020B0604020202020204" pitchFamily="34" charset="0"/>
                <a:cs typeface="Arial" panose="020B0604020202020204" pitchFamily="34" charset="0"/>
              </a:rPr>
              <a:t>Social – being purposefully excluded from plans with your ‘friends’.</a:t>
            </a:r>
          </a:p>
          <a:p>
            <a:pPr algn="l" rtl="0" fontAlgn="base"/>
            <a:r>
              <a:rPr lang="en-GB" sz="1600" b="0" dirty="0">
                <a:solidFill>
                  <a:srgbClr val="000000"/>
                </a:solidFill>
                <a:effectLst/>
                <a:latin typeface="Arial" panose="020B0604020202020204" pitchFamily="34" charset="0"/>
                <a:cs typeface="Arial" panose="020B0604020202020204" pitchFamily="34" charset="0"/>
              </a:rPr>
              <a:t>Cyber bullying (online, on social media or gaming forums) – unkind comments, sharing photos with negative comments.</a:t>
            </a:r>
          </a:p>
          <a:p>
            <a:pPr algn="l" rtl="0" fontAlgn="base"/>
            <a:r>
              <a:rPr lang="en-GB" sz="1600" b="0" dirty="0">
                <a:solidFill>
                  <a:srgbClr val="000000"/>
                </a:solidFill>
                <a:effectLst/>
                <a:latin typeface="Arial" panose="020B0604020202020204" pitchFamily="34" charset="0"/>
                <a:cs typeface="Arial" panose="020B0604020202020204" pitchFamily="34" charset="0"/>
              </a:rPr>
              <a:t>Discrimination - against race, nationality, sexuality, faith or another protected characteristic.</a:t>
            </a:r>
          </a:p>
          <a:p>
            <a:pPr algn="l" rtl="0" fontAlgn="base"/>
            <a:r>
              <a:rPr lang="en-GB" sz="1600" b="0" dirty="0">
                <a:solidFill>
                  <a:srgbClr val="000000"/>
                </a:solidFill>
                <a:effectLst/>
                <a:latin typeface="Arial" panose="020B0604020202020204" pitchFamily="34" charset="0"/>
                <a:cs typeface="Arial" panose="020B0604020202020204" pitchFamily="34" charset="0"/>
              </a:rPr>
              <a:t>Sexual bullying – unwanted sexual comments or contact, spreading of sex rumours.</a:t>
            </a:r>
          </a:p>
          <a:p>
            <a:pPr algn="l" rtl="0" fontAlgn="base"/>
            <a:r>
              <a:rPr lang="en-GB" sz="1600" b="0" dirty="0">
                <a:solidFill>
                  <a:srgbClr val="000000"/>
                </a:solidFill>
                <a:effectLst/>
                <a:latin typeface="Arial" panose="020B0604020202020204" pitchFamily="34" charset="0"/>
                <a:cs typeface="Arial" panose="020B0604020202020204" pitchFamily="34" charset="0"/>
              </a:rPr>
              <a:t>Emotional or psychological – when someone gets what they want by making others feel angry/sad (manipulation) or being told they are not good enough.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2" y="4434357"/>
            <a:ext cx="4148034"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4676776" y="4434357"/>
            <a:ext cx="725623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49194" y="2200567"/>
            <a:ext cx="4468761"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‘Kind words’ and ‘kind hands’ are commonly used terms. Take time, in the context of Anti-Bullying Week, to explore these concepts more deeply and think how they link to rights. Encourage the class to share examples of kindness and positive relationships.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548340" y="2286415"/>
            <a:ext cx="4129774"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Read ‘How to be a Lion’ by Ed Vere. Talk about why the other lions are bullying Leonard and how he deals with this. If you don’t have the book, you can watch Ed reading it </a:t>
            </a:r>
            <a:r>
              <a:rPr lang="en-GB" sz="16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r>
              <a:rPr lang="en-GB" sz="1600" b="0" i="0" dirty="0">
                <a:solidFill>
                  <a:srgbClr val="000000"/>
                </a:solidFill>
                <a:effectLst/>
                <a:latin typeface="Arial" panose="020B0604020202020204" pitchFamily="34" charset="0"/>
                <a:cs typeface="Arial" panose="020B0604020202020204" pitchFamily="34" charset="0"/>
              </a:rPr>
              <a:t>: ‘Some say words can’t change the world. Leonard says, “If they make you think, maybe they can.” Do you agree with Leonard?</a:t>
            </a:r>
            <a:endParaRPr lang="en-GB" sz="10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548340" y="4571387"/>
            <a:ext cx="4031466"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What would you do if someone did or said something to you that you didn’t like? Talk as a group about respectful ways to deal with this and agree as a class how you are going to do this for the rest of the year. Which CRC articles does this link to? Could you add this to your class charter?</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608443" y="4632943"/>
            <a:ext cx="4227601" cy="1754326"/>
          </a:xfrm>
          <a:prstGeom prst="rect">
            <a:avLst/>
          </a:prstGeom>
          <a:noFill/>
        </p:spPr>
        <p:txBody>
          <a:bodyPr wrap="square" rtlCol="0">
            <a:spAutoFit/>
          </a:bodyPr>
          <a:lstStyle/>
          <a:p>
            <a:pPr algn="ctr"/>
            <a:r>
              <a:rPr lang="en-GB" sz="1800" b="1" i="0" dirty="0">
                <a:solidFill>
                  <a:srgbClr val="FF6937"/>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Watch this video</a:t>
            </a:r>
            <a:r>
              <a:rPr lang="en-GB" sz="1800" b="0" i="0" dirty="0">
                <a:solidFill>
                  <a:schemeClr val="bg1"/>
                </a:solidFill>
                <a:effectLst/>
                <a:latin typeface="Arial" panose="020B0604020202020204" pitchFamily="34" charset="0"/>
                <a:cs typeface="Arial" panose="020B0604020202020204" pitchFamily="34" charset="0"/>
              </a:rPr>
              <a:t> about Topsy and Tim helping their classmate. What is happening to Stevie? What do Topsy and Tim do to help? What would you do if you saw someone in your class being bullied.  </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Topsy and Tim Help a Friend | Story Time | Anti Bullying Video">
            <a:hlinkClick r:id="" action="ppaction://media"/>
            <a:extLst>
              <a:ext uri="{FF2B5EF4-FFF2-40B4-BE49-F238E27FC236}">
                <a16:creationId xmlns:a16="http://schemas.microsoft.com/office/drawing/2014/main" id="{043B7A43-32E5-C335-3F86-94EC94432B29}"/>
              </a:ext>
            </a:extLst>
          </p:cNvPr>
          <p:cNvPicPr>
            <a:picLocks noRot="1" noChangeAspect="1"/>
          </p:cNvPicPr>
          <p:nvPr>
            <a:videoFile r:link="rId1"/>
          </p:nvPr>
        </p:nvPicPr>
        <p:blipFill>
          <a:blip r:embed="rId6"/>
          <a:stretch>
            <a:fillRect/>
          </a:stretch>
        </p:blipFill>
        <p:spPr>
          <a:xfrm>
            <a:off x="4951874" y="4725276"/>
            <a:ext cx="2540000" cy="1435100"/>
          </a:xfrm>
          <a:prstGeom prst="rect">
            <a:avLst/>
          </a:prstGeom>
        </p:spPr>
      </p:pic>
      <p:pic>
        <p:nvPicPr>
          <p:cNvPr id="13" name="Online Media 12" title="Time for Storytime: Ed Vere reads How to be a Lion">
            <a:hlinkClick r:id="" action="ppaction://media"/>
            <a:extLst>
              <a:ext uri="{FF2B5EF4-FFF2-40B4-BE49-F238E27FC236}">
                <a16:creationId xmlns:a16="http://schemas.microsoft.com/office/drawing/2014/main" id="{75DAD829-8E6B-492D-8C85-FAD098FCAA2C}"/>
              </a:ext>
            </a:extLst>
          </p:cNvPr>
          <p:cNvPicPr>
            <a:picLocks noRot="1" noChangeAspect="1"/>
          </p:cNvPicPr>
          <p:nvPr>
            <a:videoFile r:link="rId2"/>
          </p:nvPr>
        </p:nvPicPr>
        <p:blipFill>
          <a:blip r:embed="rId7"/>
          <a:stretch>
            <a:fillRect/>
          </a:stretch>
        </p:blipFill>
        <p:spPr>
          <a:xfrm>
            <a:off x="4579806" y="2591645"/>
            <a:ext cx="2197133" cy="124138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3"/>
                </p:tgtEl>
              </p:cMediaNode>
            </p:video>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15781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0341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686551" y="2137472"/>
            <a:ext cx="524646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562850" y="4434357"/>
            <a:ext cx="437016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AA62055-B017-63E6-96AD-F128D198FEF1}"/>
              </a:ext>
            </a:extLst>
          </p:cNvPr>
          <p:cNvSpPr txBox="1"/>
          <p:nvPr/>
        </p:nvSpPr>
        <p:spPr>
          <a:xfrm>
            <a:off x="6760755" y="2199450"/>
            <a:ext cx="5098055"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Each year, Anti-Bullying Week is supported in England and Wales by the </a:t>
            </a:r>
            <a:r>
              <a:rPr lang="en-GB" sz="1800" b="1" i="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Anti-Bullying Alliance</a:t>
            </a:r>
            <a:r>
              <a:rPr lang="en-GB" sz="1800" b="0" i="0" dirty="0">
                <a:solidFill>
                  <a:srgbClr val="000000"/>
                </a:solidFill>
                <a:effectLst/>
                <a:latin typeface="Arial" panose="020B0604020202020204" pitchFamily="34" charset="0"/>
                <a:cs typeface="Arial" panose="020B0604020202020204" pitchFamily="34" charset="0"/>
              </a:rPr>
              <a:t> in Scotland by </a:t>
            </a:r>
            <a:r>
              <a:rPr lang="en-GB" sz="18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Respect Me</a:t>
            </a:r>
            <a:r>
              <a:rPr lang="en-GB" sz="1800" b="1" i="0" dirty="0">
                <a:effectLst/>
                <a:latin typeface="Arial" panose="020B0604020202020204" pitchFamily="34" charset="0"/>
                <a:cs typeface="Arial" panose="020B0604020202020204" pitchFamily="34" charset="0"/>
              </a:rPr>
              <a:t> </a:t>
            </a:r>
            <a:r>
              <a:rPr lang="en-GB" sz="1800" b="0" i="0" dirty="0">
                <a:solidFill>
                  <a:srgbClr val="000000"/>
                </a:solidFill>
                <a:effectLst/>
                <a:latin typeface="Arial" panose="020B0604020202020204" pitchFamily="34" charset="0"/>
                <a:cs typeface="Arial" panose="020B0604020202020204" pitchFamily="34" charset="0"/>
              </a:rPr>
              <a:t>and by the  Northern Ireland </a:t>
            </a:r>
            <a:r>
              <a:rPr lang="en-GB" sz="1800" b="1"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Anti-Bullying Forum</a:t>
            </a:r>
            <a:r>
              <a:rPr lang="en-GB" sz="1800" b="0" i="0" dirty="0">
                <a:solidFill>
                  <a:srgbClr val="000000"/>
                </a:solidFill>
                <a:effectLst/>
                <a:latin typeface="Arial" panose="020B0604020202020204" pitchFamily="34" charset="0"/>
                <a:cs typeface="Arial" panose="020B0604020202020204" pitchFamily="34" charset="0"/>
              </a:rPr>
              <a:t>. Have a look at their primary resources, explore the theme for Anti-Bullying </a:t>
            </a:r>
            <a:r>
              <a:rPr lang="en-GB" dirty="0">
                <a:solidFill>
                  <a:srgbClr val="000000"/>
                </a:solidFill>
                <a:latin typeface="Arial" panose="020B0604020202020204" pitchFamily="34" charset="0"/>
                <a:cs typeface="Arial" panose="020B0604020202020204" pitchFamily="34" charset="0"/>
              </a:rPr>
              <a:t>W</a:t>
            </a:r>
            <a:r>
              <a:rPr lang="en-GB" sz="1800" b="0" i="0" dirty="0">
                <a:solidFill>
                  <a:srgbClr val="000000"/>
                </a:solidFill>
                <a:effectLst/>
                <a:latin typeface="Arial" panose="020B0604020202020204" pitchFamily="34" charset="0"/>
                <a:cs typeface="Arial" panose="020B0604020202020204" pitchFamily="34" charset="0"/>
              </a:rPr>
              <a:t>eek is this year and share what you find in class or assembly.</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88163" y="4538616"/>
            <a:ext cx="4723576" cy="1923604"/>
          </a:xfrm>
          <a:prstGeom prst="rect">
            <a:avLst/>
          </a:prstGeom>
          <a:noFill/>
        </p:spPr>
        <p:txBody>
          <a:bodyPr wrap="square" rtlCol="0">
            <a:spAutoFit/>
          </a:bodyPr>
          <a:lstStyle/>
          <a:p>
            <a:pPr algn="ctr"/>
            <a:r>
              <a:rPr lang="en-GB" sz="1700" b="0" i="0" dirty="0">
                <a:solidFill>
                  <a:schemeClr val="bg1"/>
                </a:solidFill>
                <a:effectLst/>
                <a:latin typeface="Arial" panose="020B0604020202020204" pitchFamily="34" charset="0"/>
                <a:cs typeface="Arial" panose="020B0604020202020204" pitchFamily="34" charset="0"/>
              </a:rPr>
              <a:t>Article 2 says no-one should be discriminated against in any way but sometimes people are bullied because of the way they look and/or their identity. Read </a:t>
            </a:r>
            <a:r>
              <a:rPr lang="en-GB" sz="1700" b="1" i="0" dirty="0">
                <a:solidFill>
                  <a:schemeClr val="bg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‘We Are All Wonders’</a:t>
            </a:r>
            <a:r>
              <a:rPr lang="en-GB" sz="1700" b="0" i="0" dirty="0">
                <a:solidFill>
                  <a:schemeClr val="bg1"/>
                </a:solidFill>
                <a:effectLst/>
                <a:latin typeface="Arial" panose="020B0604020202020204" pitchFamily="34" charset="0"/>
                <a:cs typeface="Arial" panose="020B0604020202020204" pitchFamily="34" charset="0"/>
              </a:rPr>
              <a:t> and talk as a class about how everyone should be treated with dignity and respect. Write down how identity-based bullying can affect people.</a:t>
            </a:r>
            <a:endParaRPr lang="en-GB" sz="17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5AA1A0-DB58-1803-6885-616B6AED57A8}"/>
              </a:ext>
            </a:extLst>
          </p:cNvPr>
          <p:cNvSpPr txBox="1"/>
          <p:nvPr/>
        </p:nvSpPr>
        <p:spPr>
          <a:xfrm>
            <a:off x="7925164" y="4530922"/>
            <a:ext cx="3576241" cy="1938992"/>
          </a:xfrm>
          <a:prstGeom prst="rect">
            <a:avLst/>
          </a:prstGeom>
          <a:noFill/>
        </p:spPr>
        <p:txBody>
          <a:bodyPr wrap="square" rtlCol="0">
            <a:spAutoFit/>
          </a:bodyPr>
          <a:lstStyle/>
          <a:p>
            <a:pPr algn="ctr"/>
            <a:r>
              <a:rPr lang="en-GB" sz="2000" b="0" i="0" dirty="0">
                <a:solidFill>
                  <a:srgbClr val="000000"/>
                </a:solidFill>
                <a:effectLst/>
                <a:latin typeface="Arial" panose="020B0604020202020204" pitchFamily="34" charset="0"/>
                <a:cs typeface="Arial" panose="020B0604020202020204" pitchFamily="34" charset="0"/>
              </a:rPr>
              <a:t>Watch this inspiring anti-bullying choir, </a:t>
            </a:r>
            <a:r>
              <a:rPr lang="en-GB" sz="2000" b="0" i="0" dirty="0">
                <a:solidFill>
                  <a:srgbClr val="000000"/>
                </a:solidFill>
                <a:effectLst/>
                <a:latin typeface="Arial" panose="020B0604020202020204" pitchFamily="34" charset="0"/>
                <a:cs typeface="Arial" panose="020B0604020202020204" pitchFamily="34" charset="0"/>
                <a:hlinkClick r:id="rId7"/>
              </a:rPr>
              <a:t>Class Dynamix</a:t>
            </a:r>
            <a:r>
              <a:rPr lang="en-GB" sz="2000" b="0" i="0" dirty="0">
                <a:solidFill>
                  <a:srgbClr val="000000"/>
                </a:solidFill>
                <a:effectLst/>
                <a:latin typeface="Arial" panose="020B0604020202020204" pitchFamily="34" charset="0"/>
                <a:cs typeface="Arial" panose="020B0604020202020204" pitchFamily="34" charset="0"/>
              </a:rPr>
              <a:t>, on Britain’s Got Talent. Work in groups to write a song or a rap about anti-bullying and perform them to the class! </a:t>
            </a:r>
            <a:endParaRPr lang="en-GB" sz="2000" dirty="0">
              <a:latin typeface="Arial" panose="020B0604020202020204" pitchFamily="34" charset="0"/>
              <a:cs typeface="Arial" panose="020B0604020202020204" pitchFamily="34" charset="0"/>
            </a:endParaRPr>
          </a:p>
        </p:txBody>
      </p:sp>
      <p:pic>
        <p:nvPicPr>
          <p:cNvPr id="8" name="Online Media 7" title="WE'RE ALL WONDERS Book Read Aloud | Uplifting Book for Kids | Kids Books Read Aloud">
            <a:hlinkClick r:id="" action="ppaction://media"/>
            <a:extLst>
              <a:ext uri="{FF2B5EF4-FFF2-40B4-BE49-F238E27FC236}">
                <a16:creationId xmlns:a16="http://schemas.microsoft.com/office/drawing/2014/main" id="{24964A0F-121A-EB58-F069-A6C30EEC8F4F}"/>
              </a:ext>
            </a:extLst>
          </p:cNvPr>
          <p:cNvPicPr>
            <a:picLocks noRot="1" noChangeAspect="1"/>
          </p:cNvPicPr>
          <p:nvPr>
            <a:videoFile r:link="rId1"/>
          </p:nvPr>
        </p:nvPicPr>
        <p:blipFill>
          <a:blip r:embed="rId8"/>
          <a:stretch>
            <a:fillRect/>
          </a:stretch>
        </p:blipFill>
        <p:spPr>
          <a:xfrm>
            <a:off x="5311739" y="4672096"/>
            <a:ext cx="2150435" cy="1214996"/>
          </a:xfrm>
          <a:prstGeom prst="rect">
            <a:avLst/>
          </a:prstGeom>
        </p:spPr>
      </p:pic>
      <p:sp>
        <p:nvSpPr>
          <p:cNvPr id="9" name="TextBox 8">
            <a:extLst>
              <a:ext uri="{FF2B5EF4-FFF2-40B4-BE49-F238E27FC236}">
                <a16:creationId xmlns:a16="http://schemas.microsoft.com/office/drawing/2014/main" id="{0CE3D40E-2366-BCE9-AB90-0FE64EF4A255}"/>
              </a:ext>
            </a:extLst>
          </p:cNvPr>
          <p:cNvSpPr txBox="1"/>
          <p:nvPr/>
        </p:nvSpPr>
        <p:spPr>
          <a:xfrm>
            <a:off x="528741" y="2229825"/>
            <a:ext cx="6157810" cy="1923604"/>
          </a:xfrm>
          <a:prstGeom prst="rect">
            <a:avLst/>
          </a:prstGeom>
          <a:noFill/>
        </p:spPr>
        <p:txBody>
          <a:bodyPr wrap="square" rtlCol="0">
            <a:spAutoFit/>
          </a:bodyPr>
          <a:lstStyle/>
          <a:p>
            <a:pPr algn="ctr"/>
            <a:r>
              <a:rPr lang="en-GB" sz="1700" b="0" i="0" dirty="0">
                <a:solidFill>
                  <a:schemeClr val="bg1"/>
                </a:solidFill>
                <a:effectLst/>
                <a:latin typeface="Arial" panose="020B0604020202020204" pitchFamily="34" charset="0"/>
                <a:cs typeface="Arial" panose="020B0604020202020204" pitchFamily="34" charset="0"/>
              </a:rPr>
              <a:t>Use your drama skills to create a freeze frame of a situation where someone is being bullied. Take it in turns for each person to ‘un-freeze’ and discuss what is happening and how the person may be feeling. Consider reasons behind why someone might become the bully. What rights could you use when trying to resolve this situation? Finish with another freeze frame showing the resolution.</a:t>
            </a:r>
            <a:endParaRPr lang="en-GB" sz="1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2721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00850" y="4434357"/>
            <a:ext cx="513216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74908" y="4516048"/>
            <a:ext cx="5857217"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What are your school’s ways of helping you report if you or someone you know is being bullied? How is everyone’s dignity and privacy respected? Make posters to let everyone in your school know who they can reach out to. Could you improve or design a system for the way you are heard - especially if you need to report feeling unsafe in or out of school.</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878292" y="4462675"/>
            <a:ext cx="5001368" cy="2185214"/>
          </a:xfrm>
          <a:prstGeom prst="rect">
            <a:avLst/>
          </a:prstGeom>
          <a:noFill/>
        </p:spPr>
        <p:txBody>
          <a:bodyPr wrap="square" rtlCol="0">
            <a:spAutoFit/>
          </a:bodyPr>
          <a:lstStyle/>
          <a:p>
            <a:pPr algn="ctr"/>
            <a:r>
              <a:rPr lang="en-GB" sz="1700" b="0" i="0" dirty="0">
                <a:solidFill>
                  <a:srgbClr val="000000"/>
                </a:solidFill>
                <a:effectLst/>
                <a:latin typeface="Arial" panose="020B0604020202020204" pitchFamily="34" charset="0"/>
                <a:cs typeface="Arial" panose="020B0604020202020204" pitchFamily="34" charset="0"/>
              </a:rPr>
              <a:t>Adults are duty bearers for children’s rights – they have a responsibility to promote, protect and respect children's rights. Interview some adults in your school about what they do to respect your right to be protected from the harm that bullying can cause. Perhaps you could create an anti-bullying charter for your school including articles 2, 12,13 and 19. </a:t>
            </a:r>
            <a:endParaRPr lang="en-GB" sz="17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962472" y="2382224"/>
            <a:ext cx="3917188" cy="1708160"/>
          </a:xfrm>
          <a:prstGeom prst="rect">
            <a:avLst/>
          </a:prstGeom>
          <a:noFill/>
        </p:spPr>
        <p:txBody>
          <a:bodyPr wrap="square" rtlCol="0">
            <a:spAutoFit/>
          </a:bodyPr>
          <a:lstStyle/>
          <a:p>
            <a:pPr algn="ctr"/>
            <a:r>
              <a:rPr lang="en-GB" sz="1500" b="0" dirty="0">
                <a:solidFill>
                  <a:srgbClr val="000000"/>
                </a:solidFill>
                <a:effectLst/>
                <a:latin typeface="Arial" panose="020B0604020202020204" pitchFamily="34" charset="0"/>
                <a:cs typeface="Arial" panose="020B0604020202020204" pitchFamily="34" charset="0"/>
              </a:rPr>
              <a:t>Watch </a:t>
            </a:r>
            <a:r>
              <a:rPr lang="en-GB" sz="1500" b="1"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this video</a:t>
            </a:r>
            <a:r>
              <a:rPr lang="en-GB" sz="1500" b="1" dirty="0">
                <a:effectLst/>
                <a:latin typeface="Arial" panose="020B0604020202020204" pitchFamily="34" charset="0"/>
                <a:cs typeface="Arial" panose="020B0604020202020204" pitchFamily="34" charset="0"/>
              </a:rPr>
              <a:t> </a:t>
            </a:r>
            <a:r>
              <a:rPr lang="en-GB" sz="1500" b="0" dirty="0">
                <a:solidFill>
                  <a:srgbClr val="000000"/>
                </a:solidFill>
                <a:effectLst/>
                <a:latin typeface="Arial" panose="020B0604020202020204" pitchFamily="34" charset="0"/>
                <a:cs typeface="Arial" panose="020B0604020202020204" pitchFamily="34" charset="0"/>
              </a:rPr>
              <a:t>that explains, ‘if we can challenge it, we can change it’. Who could you challenge to help change things in your school and/or community? What changes do you want to make? Who can help you? Could you write to a local community group to support your campaign? </a:t>
            </a:r>
            <a:endParaRPr lang="en-GB"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74908" y="2336058"/>
            <a:ext cx="4042807"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Article 13 says that you have the right to express your thoughts and feelings freely as long as it doesn’t affect the rights of others. How could this link with anti-bullying work in your school?  </a:t>
            </a:r>
            <a:endParaRPr lang="en-GB" sz="1400" dirty="0">
              <a:solidFill>
                <a:schemeClr val="bg1"/>
              </a:solidFill>
              <a:latin typeface="Arial" panose="020B0604020202020204" pitchFamily="34" charset="0"/>
              <a:cs typeface="Arial" panose="020B0604020202020204" pitchFamily="34" charset="0"/>
            </a:endParaRPr>
          </a:p>
        </p:txBody>
      </p:sp>
      <p:pic>
        <p:nvPicPr>
          <p:cNvPr id="10" name="Online Media 9" title="Anti-Bullying Week 2022: Reach Out - official Primary School film">
            <a:hlinkClick r:id="" action="ppaction://media"/>
            <a:extLst>
              <a:ext uri="{FF2B5EF4-FFF2-40B4-BE49-F238E27FC236}">
                <a16:creationId xmlns:a16="http://schemas.microsoft.com/office/drawing/2014/main" id="{E87BE7C6-FDA2-DFAB-A3D2-A040845884D8}"/>
              </a:ext>
            </a:extLst>
          </p:cNvPr>
          <p:cNvPicPr>
            <a:picLocks noRot="1" noChangeAspect="1"/>
          </p:cNvPicPr>
          <p:nvPr>
            <a:videoFile r:link="rId1"/>
          </p:nvPr>
        </p:nvPicPr>
        <p:blipFill>
          <a:blip r:embed="rId4"/>
          <a:stretch>
            <a:fillRect/>
          </a:stretch>
        </p:blipFill>
        <p:spPr>
          <a:xfrm>
            <a:off x="5369119" y="2495671"/>
            <a:ext cx="2540000" cy="1435100"/>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2361</Words>
  <Application>Microsoft Office PowerPoint</Application>
  <PresentationFormat>Widescreen</PresentationFormat>
  <Paragraphs>86</Paragraphs>
  <Slides>15</Slides>
  <Notes>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Open Sans</vt:lpstr>
      <vt:lpstr>Univers LT Pro 45 Light</vt:lpstr>
      <vt:lpstr>Univers LT Pro 85 XBlack</vt:lpstr>
      <vt:lpstr>Univers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Mchugh, B ( Corpus Christi Primary )</cp:lastModifiedBy>
  <cp:revision>121</cp:revision>
  <dcterms:created xsi:type="dcterms:W3CDTF">2022-01-18T14:28:30Z</dcterms:created>
  <dcterms:modified xsi:type="dcterms:W3CDTF">2024-10-31T11:02:01Z</dcterms:modified>
</cp:coreProperties>
</file>