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7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9634" y="130629"/>
            <a:ext cx="11042367" cy="4289569"/>
          </a:xfrm>
        </p:spPr>
        <p:txBody>
          <a:bodyPr/>
          <a:lstStyle/>
          <a:p>
            <a:pPr algn="ctr"/>
            <a:r>
              <a:rPr lang="en-GB" sz="9600" dirty="0" smtClean="0"/>
              <a:t>Autism Awareness Week</a:t>
            </a:r>
            <a:endParaRPr lang="en-GB" sz="9600" dirty="0"/>
          </a:p>
        </p:txBody>
      </p:sp>
    </p:spTree>
    <p:extLst>
      <p:ext uri="{BB962C8B-B14F-4D97-AF65-F5344CB8AC3E}">
        <p14:creationId xmlns:p14="http://schemas.microsoft.com/office/powerpoint/2010/main" val="294166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Stimming</a:t>
            </a:r>
            <a:endParaRPr lang="en-GB" dirty="0"/>
          </a:p>
        </p:txBody>
      </p:sp>
      <p:sp>
        <p:nvSpPr>
          <p:cNvPr id="3" name="Content Placeholder 2"/>
          <p:cNvSpPr>
            <a:spLocks noGrp="1"/>
          </p:cNvSpPr>
          <p:nvPr>
            <p:ph idx="1"/>
          </p:nvPr>
        </p:nvSpPr>
        <p:spPr>
          <a:xfrm>
            <a:off x="404949" y="1881051"/>
            <a:ext cx="4794069" cy="4219303"/>
          </a:xfrm>
        </p:spPr>
        <p:txBody>
          <a:bodyPr/>
          <a:lstStyle/>
          <a:p>
            <a:r>
              <a:rPr lang="en-GB" dirty="0" smtClean="0"/>
              <a:t>Sometimes our cars start to slow down and we need to move to help keep our cars moving.</a:t>
            </a:r>
          </a:p>
          <a:p>
            <a:r>
              <a:rPr lang="en-GB" dirty="0" smtClean="0"/>
              <a:t>To do this we move. Sometimes it’s just our hands that we flap. Sometimes we run back and forward. Sometimes we fidget. </a:t>
            </a:r>
          </a:p>
          <a:p>
            <a:r>
              <a:rPr lang="en-GB" dirty="0" smtClean="0"/>
              <a:t>This helps the messages in our brains travel to the right place. </a:t>
            </a:r>
            <a:endParaRPr lang="en-GB" dirty="0"/>
          </a:p>
        </p:txBody>
      </p:sp>
      <p:pic>
        <p:nvPicPr>
          <p:cNvPr id="4" name="Picture 3"/>
          <p:cNvPicPr>
            <a:picLocks noChangeAspect="1"/>
          </p:cNvPicPr>
          <p:nvPr/>
        </p:nvPicPr>
        <p:blipFill rotWithShape="1">
          <a:blip r:embed="rId2"/>
          <a:srcRect l="13690" r="14995" b="4831"/>
          <a:stretch/>
        </p:blipFill>
        <p:spPr>
          <a:xfrm>
            <a:off x="7511142" y="1881051"/>
            <a:ext cx="3870855" cy="4324361"/>
          </a:xfrm>
          <a:prstGeom prst="rect">
            <a:avLst/>
          </a:prstGeom>
        </p:spPr>
      </p:pic>
    </p:spTree>
    <p:extLst>
      <p:ext uri="{BB962C8B-B14F-4D97-AF65-F5344CB8AC3E}">
        <p14:creationId xmlns:p14="http://schemas.microsoft.com/office/powerpoint/2010/main" val="33860003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Talking to others</a:t>
            </a:r>
            <a:endParaRPr lang="en-GB" dirty="0"/>
          </a:p>
        </p:txBody>
      </p:sp>
      <p:sp>
        <p:nvSpPr>
          <p:cNvPr id="3" name="Content Placeholder 2"/>
          <p:cNvSpPr>
            <a:spLocks noGrp="1"/>
          </p:cNvSpPr>
          <p:nvPr>
            <p:ph idx="1"/>
          </p:nvPr>
        </p:nvSpPr>
        <p:spPr>
          <a:xfrm>
            <a:off x="818711" y="1867989"/>
            <a:ext cx="5451459" cy="4820194"/>
          </a:xfrm>
        </p:spPr>
        <p:txBody>
          <a:bodyPr>
            <a:normAutofit/>
          </a:bodyPr>
          <a:lstStyle/>
          <a:p>
            <a:r>
              <a:rPr lang="en-GB" dirty="0" smtClean="0"/>
              <a:t>We can’t always understand how someone else feels because our pathways are too busy. </a:t>
            </a:r>
          </a:p>
          <a:p>
            <a:r>
              <a:rPr lang="en-GB" dirty="0" smtClean="0"/>
              <a:t>It is like other people are driving different roads and travelling in different directions. Sometimes it feels as though people are travelling on roads we have never been on before.</a:t>
            </a:r>
          </a:p>
          <a:p>
            <a:r>
              <a:rPr lang="en-GB" dirty="0" smtClean="0"/>
              <a:t>Sometimes if the pathway hasn’t been created, we don’t know what to do. For example if we want to talk to someone new, we don’t know what they like or how they talk so we don’t know what to do.</a:t>
            </a:r>
            <a:endParaRPr lang="en-GB" dirty="0"/>
          </a:p>
        </p:txBody>
      </p:sp>
      <p:pic>
        <p:nvPicPr>
          <p:cNvPr id="4" name="Picture 3"/>
          <p:cNvPicPr>
            <a:picLocks noChangeAspect="1"/>
          </p:cNvPicPr>
          <p:nvPr/>
        </p:nvPicPr>
        <p:blipFill>
          <a:blip r:embed="rId2"/>
          <a:stretch>
            <a:fillRect/>
          </a:stretch>
        </p:blipFill>
        <p:spPr>
          <a:xfrm>
            <a:off x="7588159" y="2381657"/>
            <a:ext cx="3181350" cy="2695575"/>
          </a:xfrm>
          <a:prstGeom prst="rect">
            <a:avLst/>
          </a:prstGeom>
        </p:spPr>
      </p:pic>
    </p:spTree>
    <p:extLst>
      <p:ext uri="{BB962C8B-B14F-4D97-AF65-F5344CB8AC3E}">
        <p14:creationId xmlns:p14="http://schemas.microsoft.com/office/powerpoint/2010/main" val="1894451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need from you…</a:t>
            </a:r>
            <a:endParaRPr lang="en-GB" dirty="0"/>
          </a:p>
        </p:txBody>
      </p:sp>
      <p:sp>
        <p:nvSpPr>
          <p:cNvPr id="3" name="Content Placeholder 2"/>
          <p:cNvSpPr>
            <a:spLocks noGrp="1"/>
          </p:cNvSpPr>
          <p:nvPr>
            <p:ph idx="1"/>
          </p:nvPr>
        </p:nvSpPr>
        <p:spPr>
          <a:xfrm>
            <a:off x="365760" y="2926080"/>
            <a:ext cx="7289074" cy="3683726"/>
          </a:xfrm>
        </p:spPr>
        <p:txBody>
          <a:bodyPr>
            <a:normAutofit fontScale="92500" lnSpcReduction="20000"/>
          </a:bodyPr>
          <a:lstStyle/>
          <a:p>
            <a:pPr marL="0" indent="0">
              <a:buNone/>
            </a:pPr>
            <a:r>
              <a:rPr lang="en-GB" dirty="0" smtClean="0"/>
              <a:t>Now that you understand a bit more about our different brains, you can help by</a:t>
            </a:r>
          </a:p>
          <a:p>
            <a:r>
              <a:rPr lang="en-GB" dirty="0" smtClean="0"/>
              <a:t>Letting me know about changes. For example if Science Week is coming up, let me know the week before and give me an idea of what it will mean for me.</a:t>
            </a:r>
          </a:p>
          <a:p>
            <a:r>
              <a:rPr lang="en-GB" dirty="0" smtClean="0"/>
              <a:t>Be patient with me. Try not to overload me with too many questions.</a:t>
            </a:r>
          </a:p>
          <a:p>
            <a:r>
              <a:rPr lang="en-GB" dirty="0" smtClean="0"/>
              <a:t>When I am overloaded, try to offer me something that helps to calm me down. E.g. place a </a:t>
            </a:r>
            <a:r>
              <a:rPr lang="en-GB" dirty="0" err="1" smtClean="0"/>
              <a:t>rubix</a:t>
            </a:r>
            <a:r>
              <a:rPr lang="en-GB" dirty="0" smtClean="0"/>
              <a:t> cube beside me.</a:t>
            </a:r>
          </a:p>
          <a:p>
            <a:r>
              <a:rPr lang="en-GB" dirty="0" smtClean="0"/>
              <a:t>Offer me brain breaks to allow the pathways to develop.</a:t>
            </a:r>
          </a:p>
          <a:p>
            <a:r>
              <a:rPr lang="en-GB" dirty="0" smtClean="0"/>
              <a:t>Don’t make fun of me.</a:t>
            </a:r>
          </a:p>
          <a:p>
            <a:r>
              <a:rPr lang="en-GB" dirty="0" smtClean="0"/>
              <a:t>Help me with my interactions by showing me what to do instead of telling me. </a:t>
            </a:r>
          </a:p>
          <a:p>
            <a:endParaRPr lang="en-GB" dirty="0" smtClean="0"/>
          </a:p>
          <a:p>
            <a:endParaRPr lang="en-GB" dirty="0" smtClean="0"/>
          </a:p>
          <a:p>
            <a:endParaRPr lang="en-GB" dirty="0"/>
          </a:p>
        </p:txBody>
      </p:sp>
      <p:pic>
        <p:nvPicPr>
          <p:cNvPr id="4" name="Picture 3"/>
          <p:cNvPicPr>
            <a:picLocks noChangeAspect="1"/>
          </p:cNvPicPr>
          <p:nvPr/>
        </p:nvPicPr>
        <p:blipFill>
          <a:blip r:embed="rId2"/>
          <a:stretch>
            <a:fillRect/>
          </a:stretch>
        </p:blipFill>
        <p:spPr>
          <a:xfrm>
            <a:off x="8846852" y="3121206"/>
            <a:ext cx="2535146" cy="2375591"/>
          </a:xfrm>
          <a:prstGeom prst="rect">
            <a:avLst/>
          </a:prstGeom>
        </p:spPr>
      </p:pic>
    </p:spTree>
    <p:extLst>
      <p:ext uri="{BB962C8B-B14F-4D97-AF65-F5344CB8AC3E}">
        <p14:creationId xmlns:p14="http://schemas.microsoft.com/office/powerpoint/2010/main" val="7580335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a:t>
            </a:r>
            <a:endParaRPr lang="en-GB" dirty="0"/>
          </a:p>
        </p:txBody>
      </p:sp>
      <p:pic>
        <p:nvPicPr>
          <p:cNvPr id="4" name="Content Placeholder 3"/>
          <p:cNvPicPr>
            <a:picLocks noGrp="1" noChangeAspect="1"/>
          </p:cNvPicPr>
          <p:nvPr>
            <p:ph idx="1"/>
          </p:nvPr>
        </p:nvPicPr>
        <p:blipFill>
          <a:blip r:embed="rId2"/>
          <a:stretch>
            <a:fillRect/>
          </a:stretch>
        </p:blipFill>
        <p:spPr>
          <a:xfrm>
            <a:off x="4119562" y="2378869"/>
            <a:ext cx="3952875" cy="3324225"/>
          </a:xfrm>
          <a:prstGeom prst="rect">
            <a:avLst/>
          </a:prstGeom>
        </p:spPr>
      </p:pic>
    </p:spTree>
    <p:extLst>
      <p:ext uri="{BB962C8B-B14F-4D97-AF65-F5344CB8AC3E}">
        <p14:creationId xmlns:p14="http://schemas.microsoft.com/office/powerpoint/2010/main" val="2956572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Autism?</a:t>
            </a:r>
            <a:endParaRPr lang="en-GB" dirty="0"/>
          </a:p>
        </p:txBody>
      </p:sp>
      <p:sp>
        <p:nvSpPr>
          <p:cNvPr id="3" name="Content Placeholder 2"/>
          <p:cNvSpPr>
            <a:spLocks noGrp="1"/>
          </p:cNvSpPr>
          <p:nvPr>
            <p:ph idx="1"/>
          </p:nvPr>
        </p:nvSpPr>
        <p:spPr/>
        <p:txBody>
          <a:bodyPr/>
          <a:lstStyle/>
          <a:p>
            <a:r>
              <a:rPr lang="en-GB" dirty="0" smtClean="0"/>
              <a:t>We all have differences. </a:t>
            </a:r>
            <a:endParaRPr lang="en-GB" dirty="0"/>
          </a:p>
          <a:p>
            <a:r>
              <a:rPr lang="en-GB" dirty="0" smtClean="0"/>
              <a:t>The way we look, the things we like, where we live, our beliefs.</a:t>
            </a:r>
          </a:p>
          <a:p>
            <a:r>
              <a:rPr lang="en-GB" dirty="0" smtClean="0"/>
              <a:t>Some differences like hair colour we can see.</a:t>
            </a:r>
          </a:p>
          <a:p>
            <a:r>
              <a:rPr lang="en-GB" dirty="0" smtClean="0"/>
              <a:t>Some differences like our favourite colour can be more difficult to see.</a:t>
            </a:r>
          </a:p>
          <a:p>
            <a:r>
              <a:rPr lang="en-GB" dirty="0" smtClean="0"/>
              <a:t>Some differences happen in our brain. </a:t>
            </a:r>
          </a:p>
          <a:p>
            <a:r>
              <a:rPr lang="en-GB" dirty="0" smtClean="0"/>
              <a:t>Autism is a bit like that.</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00931" y="4088673"/>
            <a:ext cx="2486025" cy="2486025"/>
          </a:xfrm>
          <a:prstGeom prst="rect">
            <a:avLst/>
          </a:prstGeom>
        </p:spPr>
      </p:pic>
    </p:spTree>
    <p:extLst>
      <p:ext uri="{BB962C8B-B14F-4D97-AF65-F5344CB8AC3E}">
        <p14:creationId xmlns:p14="http://schemas.microsoft.com/office/powerpoint/2010/main" val="972004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Autistic Brain</a:t>
            </a:r>
            <a:endParaRPr lang="en-GB" dirty="0"/>
          </a:p>
        </p:txBody>
      </p:sp>
      <p:sp>
        <p:nvSpPr>
          <p:cNvPr id="3" name="Content Placeholder 2"/>
          <p:cNvSpPr>
            <a:spLocks noGrp="1"/>
          </p:cNvSpPr>
          <p:nvPr>
            <p:ph idx="1"/>
          </p:nvPr>
        </p:nvSpPr>
        <p:spPr>
          <a:xfrm>
            <a:off x="818712" y="1802675"/>
            <a:ext cx="10554574" cy="4056124"/>
          </a:xfrm>
        </p:spPr>
        <p:txBody>
          <a:bodyPr/>
          <a:lstStyle/>
          <a:p>
            <a:r>
              <a:rPr lang="en-GB" dirty="0" smtClean="0"/>
              <a:t>The brain is like a map with different roads going to different places. </a:t>
            </a:r>
          </a:p>
          <a:p>
            <a:r>
              <a:rPr lang="en-GB" dirty="0" smtClean="0"/>
              <a:t>One road might be taking a message from the tummy to the brain to let us know that we are hungry.</a:t>
            </a:r>
          </a:p>
          <a:p>
            <a:r>
              <a:rPr lang="en-GB" dirty="0" smtClean="0"/>
              <a:t>An autistic brain looks the same but our roads are slightly different.</a:t>
            </a:r>
          </a:p>
          <a:p>
            <a:r>
              <a:rPr lang="en-GB" dirty="0" smtClean="0"/>
              <a:t>Sometimes there are lots of messages travelling at once. </a:t>
            </a:r>
          </a:p>
          <a:p>
            <a:r>
              <a:rPr lang="en-GB" dirty="0" smtClean="0"/>
              <a:t>This can mean that sometimes our roads are too busy and messages</a:t>
            </a:r>
            <a:br>
              <a:rPr lang="en-GB" dirty="0" smtClean="0"/>
            </a:br>
            <a:r>
              <a:rPr lang="en-GB" dirty="0" smtClean="0"/>
              <a:t>don’t always go to the right place.</a:t>
            </a:r>
          </a:p>
          <a:p>
            <a:r>
              <a:rPr lang="en-GB" dirty="0" smtClean="0"/>
              <a:t>The roads in our brain are called pathways.</a:t>
            </a:r>
            <a:endParaRPr lang="en-GB" dirty="0"/>
          </a:p>
        </p:txBody>
      </p:sp>
      <p:pic>
        <p:nvPicPr>
          <p:cNvPr id="4" name="Picture 3"/>
          <p:cNvPicPr>
            <a:picLocks noChangeAspect="1"/>
          </p:cNvPicPr>
          <p:nvPr/>
        </p:nvPicPr>
        <p:blipFill>
          <a:blip r:embed="rId2"/>
          <a:stretch>
            <a:fillRect/>
          </a:stretch>
        </p:blipFill>
        <p:spPr>
          <a:xfrm>
            <a:off x="9161252" y="4010296"/>
            <a:ext cx="2748264" cy="2486025"/>
          </a:xfrm>
          <a:prstGeom prst="rect">
            <a:avLst/>
          </a:prstGeom>
        </p:spPr>
      </p:pic>
    </p:spTree>
    <p:extLst>
      <p:ext uri="{BB962C8B-B14F-4D97-AF65-F5344CB8AC3E}">
        <p14:creationId xmlns:p14="http://schemas.microsoft.com/office/powerpoint/2010/main" val="1445601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Pathways</a:t>
            </a:r>
            <a:endParaRPr lang="en-GB" dirty="0"/>
          </a:p>
        </p:txBody>
      </p:sp>
      <p:sp>
        <p:nvSpPr>
          <p:cNvPr id="3" name="Content Placeholder 2"/>
          <p:cNvSpPr>
            <a:spLocks noGrp="1"/>
          </p:cNvSpPr>
          <p:nvPr>
            <p:ph idx="1"/>
          </p:nvPr>
        </p:nvSpPr>
        <p:spPr/>
        <p:txBody>
          <a:bodyPr/>
          <a:lstStyle/>
          <a:p>
            <a:r>
              <a:rPr lang="en-GB" dirty="0" smtClean="0"/>
              <a:t>When we learn something new, a new pathway (or road) is created within our brain. </a:t>
            </a:r>
          </a:p>
          <a:p>
            <a:r>
              <a:rPr lang="en-GB" dirty="0" smtClean="0"/>
              <a:t>The more we use our new skill or knowledge the more familiar our brain is with this new pathway. </a:t>
            </a:r>
          </a:p>
          <a:p>
            <a:r>
              <a:rPr lang="en-GB" dirty="0" smtClean="0"/>
              <a:t>Sometimes we create lots of new pathways.</a:t>
            </a:r>
          </a:p>
          <a:p>
            <a:r>
              <a:rPr lang="en-GB" dirty="0" smtClean="0"/>
              <a:t>Sometimes we use our old and familiar pathways. </a:t>
            </a:r>
          </a:p>
          <a:p>
            <a:endParaRPr lang="en-GB" dirty="0" smtClean="0"/>
          </a:p>
        </p:txBody>
      </p:sp>
      <p:pic>
        <p:nvPicPr>
          <p:cNvPr id="4" name="Picture 3"/>
          <p:cNvPicPr>
            <a:picLocks noChangeAspect="1"/>
          </p:cNvPicPr>
          <p:nvPr/>
        </p:nvPicPr>
        <p:blipFill>
          <a:blip r:embed="rId2"/>
          <a:stretch>
            <a:fillRect/>
          </a:stretch>
        </p:blipFill>
        <p:spPr>
          <a:xfrm>
            <a:off x="8912270" y="3763298"/>
            <a:ext cx="2257425" cy="2095500"/>
          </a:xfrm>
          <a:prstGeom prst="rect">
            <a:avLst/>
          </a:prstGeom>
        </p:spPr>
      </p:pic>
    </p:spTree>
    <p:extLst>
      <p:ext uri="{BB962C8B-B14F-4D97-AF65-F5344CB8AC3E}">
        <p14:creationId xmlns:p14="http://schemas.microsoft.com/office/powerpoint/2010/main" val="1158724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Change</a:t>
            </a:r>
            <a:endParaRPr lang="en-GB" dirty="0"/>
          </a:p>
        </p:txBody>
      </p:sp>
      <p:sp>
        <p:nvSpPr>
          <p:cNvPr id="3" name="Content Placeholder 2"/>
          <p:cNvSpPr>
            <a:spLocks noGrp="1"/>
          </p:cNvSpPr>
          <p:nvPr>
            <p:ph idx="1"/>
          </p:nvPr>
        </p:nvSpPr>
        <p:spPr/>
        <p:txBody>
          <a:bodyPr/>
          <a:lstStyle/>
          <a:p>
            <a:r>
              <a:rPr lang="en-GB" dirty="0" smtClean="0"/>
              <a:t>Creating a new pathway can be hard for some things.</a:t>
            </a:r>
          </a:p>
          <a:p>
            <a:r>
              <a:rPr lang="en-GB" dirty="0" smtClean="0"/>
              <a:t>It’s like using a new road. </a:t>
            </a:r>
          </a:p>
          <a:p>
            <a:r>
              <a:rPr lang="en-GB" dirty="0" smtClean="0"/>
              <a:t>There may be buildings you haven’t seen before.</a:t>
            </a:r>
          </a:p>
          <a:p>
            <a:r>
              <a:rPr lang="en-GB" dirty="0" smtClean="0"/>
              <a:t>It may be unfamiliar and strange to you.</a:t>
            </a:r>
          </a:p>
          <a:p>
            <a:r>
              <a:rPr lang="en-GB" dirty="0" smtClean="0"/>
              <a:t>This can sometimes make you feel uncomfortable or even scared. </a:t>
            </a:r>
          </a:p>
          <a:p>
            <a:r>
              <a:rPr lang="en-GB" dirty="0" smtClean="0"/>
              <a:t>Our brain can work like this too.</a:t>
            </a:r>
          </a:p>
          <a:p>
            <a:r>
              <a:rPr lang="en-GB" dirty="0" smtClean="0"/>
              <a:t>Sometimes using the new pathway can be scary.</a:t>
            </a:r>
          </a:p>
        </p:txBody>
      </p:sp>
      <p:pic>
        <p:nvPicPr>
          <p:cNvPr id="4" name="Picture 3"/>
          <p:cNvPicPr>
            <a:picLocks noChangeAspect="1"/>
          </p:cNvPicPr>
          <p:nvPr/>
        </p:nvPicPr>
        <p:blipFill>
          <a:blip r:embed="rId2"/>
          <a:stretch>
            <a:fillRect/>
          </a:stretch>
        </p:blipFill>
        <p:spPr>
          <a:xfrm>
            <a:off x="9587321" y="4099431"/>
            <a:ext cx="2336028" cy="2095200"/>
          </a:xfrm>
          <a:prstGeom prst="rect">
            <a:avLst/>
          </a:prstGeom>
        </p:spPr>
      </p:pic>
    </p:spTree>
    <p:extLst>
      <p:ext uri="{BB962C8B-B14F-4D97-AF65-F5344CB8AC3E}">
        <p14:creationId xmlns:p14="http://schemas.microsoft.com/office/powerpoint/2010/main" val="3646147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Transition</a:t>
            </a:r>
            <a:endParaRPr lang="en-GB" dirty="0"/>
          </a:p>
        </p:txBody>
      </p:sp>
      <p:sp>
        <p:nvSpPr>
          <p:cNvPr id="3" name="Content Placeholder 2"/>
          <p:cNvSpPr>
            <a:spLocks noGrp="1"/>
          </p:cNvSpPr>
          <p:nvPr>
            <p:ph idx="1"/>
          </p:nvPr>
        </p:nvSpPr>
        <p:spPr>
          <a:xfrm>
            <a:off x="818712" y="2222287"/>
            <a:ext cx="7228008" cy="4113199"/>
          </a:xfrm>
        </p:spPr>
        <p:txBody>
          <a:bodyPr/>
          <a:lstStyle/>
          <a:p>
            <a:r>
              <a:rPr lang="en-GB" dirty="0"/>
              <a:t>In an Autistic brain, </a:t>
            </a:r>
            <a:r>
              <a:rPr lang="en-GB" dirty="0" smtClean="0"/>
              <a:t>it’s sometimes like the </a:t>
            </a:r>
            <a:r>
              <a:rPr lang="en-GB" dirty="0"/>
              <a:t>cars travelling along will ignore the new </a:t>
            </a:r>
            <a:r>
              <a:rPr lang="en-GB" dirty="0" smtClean="0"/>
              <a:t>pathway.</a:t>
            </a:r>
          </a:p>
          <a:p>
            <a:r>
              <a:rPr lang="en-GB" dirty="0" smtClean="0"/>
              <a:t>The car will travel to the familiar pathway and keep using that one. </a:t>
            </a:r>
          </a:p>
          <a:p>
            <a:r>
              <a:rPr lang="en-GB" dirty="0" smtClean="0"/>
              <a:t>Sometimes there might be road works on a road and we have to go a different way. </a:t>
            </a:r>
          </a:p>
          <a:p>
            <a:r>
              <a:rPr lang="en-GB" dirty="0" smtClean="0"/>
              <a:t>Sometimes we can be distracted by the scenery.</a:t>
            </a:r>
          </a:p>
          <a:p>
            <a:r>
              <a:rPr lang="en-GB" dirty="0" smtClean="0"/>
              <a:t>Sometimes we can decide to take a different road.</a:t>
            </a:r>
          </a:p>
          <a:p>
            <a:r>
              <a:rPr lang="en-GB" dirty="0" smtClean="0"/>
              <a:t>This can be really hard to do and sometimes we need more time to get ready for a change.</a:t>
            </a:r>
            <a:endParaRPr lang="en-GB" dirty="0"/>
          </a:p>
          <a:p>
            <a:endParaRPr lang="en-GB" dirty="0"/>
          </a:p>
        </p:txBody>
      </p:sp>
      <p:pic>
        <p:nvPicPr>
          <p:cNvPr id="6" name="Picture 5"/>
          <p:cNvPicPr>
            <a:picLocks noChangeAspect="1"/>
          </p:cNvPicPr>
          <p:nvPr/>
        </p:nvPicPr>
        <p:blipFill rotWithShape="1">
          <a:blip r:embed="rId2"/>
          <a:srcRect l="2204" b="9059"/>
          <a:stretch/>
        </p:blipFill>
        <p:spPr>
          <a:xfrm>
            <a:off x="7887729" y="2373227"/>
            <a:ext cx="4304271" cy="3600000"/>
          </a:xfrm>
          <a:prstGeom prst="rect">
            <a:avLst/>
          </a:prstGeom>
        </p:spPr>
      </p:pic>
    </p:spTree>
    <p:extLst>
      <p:ext uri="{BB962C8B-B14F-4D97-AF65-F5344CB8AC3E}">
        <p14:creationId xmlns:p14="http://schemas.microsoft.com/office/powerpoint/2010/main" val="3655207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Overload</a:t>
            </a:r>
            <a:endParaRPr lang="en-GB" dirty="0"/>
          </a:p>
        </p:txBody>
      </p:sp>
      <p:sp>
        <p:nvSpPr>
          <p:cNvPr id="3" name="Content Placeholder 2"/>
          <p:cNvSpPr>
            <a:spLocks noGrp="1"/>
          </p:cNvSpPr>
          <p:nvPr>
            <p:ph idx="1"/>
          </p:nvPr>
        </p:nvSpPr>
        <p:spPr>
          <a:xfrm>
            <a:off x="313510" y="1580606"/>
            <a:ext cx="6988628" cy="4278192"/>
          </a:xfrm>
        </p:spPr>
        <p:txBody>
          <a:bodyPr>
            <a:normAutofit/>
          </a:bodyPr>
          <a:lstStyle/>
          <a:p>
            <a:r>
              <a:rPr lang="en-GB" dirty="0" smtClean="0"/>
              <a:t>Sometimes there are too many messages travelling through the brain.</a:t>
            </a:r>
          </a:p>
          <a:p>
            <a:r>
              <a:rPr lang="en-GB" dirty="0" smtClean="0"/>
              <a:t>That’s like when there are too many cars on the road. This causes traffic jams.</a:t>
            </a:r>
          </a:p>
          <a:p>
            <a:r>
              <a:rPr lang="en-GB" dirty="0" smtClean="0"/>
              <a:t>When we have traffic jams in our brain, this is called overload. </a:t>
            </a:r>
          </a:p>
          <a:p>
            <a:r>
              <a:rPr lang="en-GB" dirty="0" smtClean="0"/>
              <a:t>Sometimes we need to stop. Sometimes we get upset.</a:t>
            </a:r>
          </a:p>
          <a:p>
            <a:r>
              <a:rPr lang="en-GB" dirty="0" smtClean="0"/>
              <a:t>When this happens we might need help to calm down. </a:t>
            </a:r>
            <a:endParaRPr lang="en-GB" dirty="0"/>
          </a:p>
        </p:txBody>
      </p:sp>
      <p:pic>
        <p:nvPicPr>
          <p:cNvPr id="5" name="Picture 4"/>
          <p:cNvPicPr>
            <a:picLocks noChangeAspect="1"/>
          </p:cNvPicPr>
          <p:nvPr/>
        </p:nvPicPr>
        <p:blipFill rotWithShape="1">
          <a:blip r:embed="rId2"/>
          <a:srcRect l="33229" t="-1" r="19877" b="59636"/>
          <a:stretch/>
        </p:blipFill>
        <p:spPr>
          <a:xfrm>
            <a:off x="7145383" y="1919702"/>
            <a:ext cx="4650002" cy="3600000"/>
          </a:xfrm>
          <a:prstGeom prst="rect">
            <a:avLst/>
          </a:prstGeom>
        </p:spPr>
      </p:pic>
    </p:spTree>
    <p:extLst>
      <p:ext uri="{BB962C8B-B14F-4D97-AF65-F5344CB8AC3E}">
        <p14:creationId xmlns:p14="http://schemas.microsoft.com/office/powerpoint/2010/main" val="2742713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Sensory</a:t>
            </a:r>
            <a:endParaRPr lang="en-GB" dirty="0"/>
          </a:p>
        </p:txBody>
      </p:sp>
      <p:sp>
        <p:nvSpPr>
          <p:cNvPr id="3" name="Content Placeholder 2"/>
          <p:cNvSpPr>
            <a:spLocks noGrp="1"/>
          </p:cNvSpPr>
          <p:nvPr>
            <p:ph idx="1"/>
          </p:nvPr>
        </p:nvSpPr>
        <p:spPr>
          <a:xfrm>
            <a:off x="0" y="2194561"/>
            <a:ext cx="6104602" cy="4095312"/>
          </a:xfrm>
        </p:spPr>
        <p:txBody>
          <a:bodyPr/>
          <a:lstStyle/>
          <a:p>
            <a:r>
              <a:rPr lang="en-GB" dirty="0" smtClean="0"/>
              <a:t>Some of the messages travelling through our brain are linked to our senses. </a:t>
            </a:r>
          </a:p>
          <a:p>
            <a:r>
              <a:rPr lang="en-GB" dirty="0" smtClean="0"/>
              <a:t>Sometimes these messages go too fast. This means we might hear noises louder than others or feel things more than others. </a:t>
            </a:r>
          </a:p>
          <a:p>
            <a:r>
              <a:rPr lang="en-GB" dirty="0" smtClean="0"/>
              <a:t>Sometimes these messages might go too slow and we can’t understand what someone has said or we can’t follow instructions.</a:t>
            </a:r>
          </a:p>
          <a:p>
            <a:endParaRPr lang="en-GB" dirty="0"/>
          </a:p>
        </p:txBody>
      </p:sp>
      <p:pic>
        <p:nvPicPr>
          <p:cNvPr id="5" name="Picture 4"/>
          <p:cNvPicPr>
            <a:picLocks noChangeAspect="1"/>
          </p:cNvPicPr>
          <p:nvPr/>
        </p:nvPicPr>
        <p:blipFill>
          <a:blip r:embed="rId2"/>
          <a:stretch>
            <a:fillRect/>
          </a:stretch>
        </p:blipFill>
        <p:spPr>
          <a:xfrm>
            <a:off x="7843430" y="2729457"/>
            <a:ext cx="3219450" cy="2809875"/>
          </a:xfrm>
          <a:prstGeom prst="rect">
            <a:avLst/>
          </a:prstGeom>
        </p:spPr>
      </p:pic>
    </p:spTree>
    <p:extLst>
      <p:ext uri="{BB962C8B-B14F-4D97-AF65-F5344CB8AC3E}">
        <p14:creationId xmlns:p14="http://schemas.microsoft.com/office/powerpoint/2010/main" val="13886451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Echolalia (pronounced echo-lay-lee-ah)</a:t>
            </a:r>
            <a:endParaRPr lang="en-GB" dirty="0"/>
          </a:p>
        </p:txBody>
      </p:sp>
      <p:sp>
        <p:nvSpPr>
          <p:cNvPr id="3" name="Content Placeholder 2"/>
          <p:cNvSpPr>
            <a:spLocks noGrp="1"/>
          </p:cNvSpPr>
          <p:nvPr>
            <p:ph idx="1"/>
          </p:nvPr>
        </p:nvSpPr>
        <p:spPr>
          <a:xfrm>
            <a:off x="818712" y="1698171"/>
            <a:ext cx="5177139" cy="4820195"/>
          </a:xfrm>
        </p:spPr>
        <p:txBody>
          <a:bodyPr/>
          <a:lstStyle/>
          <a:p>
            <a:r>
              <a:rPr lang="en-GB" dirty="0" smtClean="0"/>
              <a:t>Sometimes our pathways take us to familiar places such as replaying out favourite film scene or our favourite song or our favourite book. </a:t>
            </a:r>
          </a:p>
          <a:p>
            <a:r>
              <a:rPr lang="en-GB" dirty="0" smtClean="0"/>
              <a:t>This mean we may start to repeat words or songs.</a:t>
            </a:r>
          </a:p>
          <a:p>
            <a:r>
              <a:rPr lang="en-GB" dirty="0" smtClean="0"/>
              <a:t>Sometimes we might repeat words or phrases again and again.</a:t>
            </a:r>
            <a:endParaRPr lang="en-GB" dirty="0"/>
          </a:p>
        </p:txBody>
      </p:sp>
      <p:pic>
        <p:nvPicPr>
          <p:cNvPr id="4" name="Picture 3"/>
          <p:cNvPicPr>
            <a:picLocks noChangeAspect="1"/>
          </p:cNvPicPr>
          <p:nvPr/>
        </p:nvPicPr>
        <p:blipFill>
          <a:blip r:embed="rId2"/>
          <a:stretch>
            <a:fillRect/>
          </a:stretch>
        </p:blipFill>
        <p:spPr>
          <a:xfrm>
            <a:off x="6232839" y="2306137"/>
            <a:ext cx="4484147" cy="3506833"/>
          </a:xfrm>
          <a:prstGeom prst="rect">
            <a:avLst/>
          </a:prstGeom>
        </p:spPr>
      </p:pic>
    </p:spTree>
    <p:extLst>
      <p:ext uri="{BB962C8B-B14F-4D97-AF65-F5344CB8AC3E}">
        <p14:creationId xmlns:p14="http://schemas.microsoft.com/office/powerpoint/2010/main" val="2292111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1472</TotalTime>
  <Words>811</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Century Gothic</vt:lpstr>
      <vt:lpstr>Wingdings 2</vt:lpstr>
      <vt:lpstr>Quotable</vt:lpstr>
      <vt:lpstr>Autism Awareness Week</vt:lpstr>
      <vt:lpstr>What is Autism?</vt:lpstr>
      <vt:lpstr>Autistic Brain</vt:lpstr>
      <vt:lpstr>Pathways</vt:lpstr>
      <vt:lpstr>Change</vt:lpstr>
      <vt:lpstr>Transition</vt:lpstr>
      <vt:lpstr>Overload</vt:lpstr>
      <vt:lpstr>Sensory</vt:lpstr>
      <vt:lpstr>Echolalia (pronounced echo-lay-lee-ah)</vt:lpstr>
      <vt:lpstr>Stimming</vt:lpstr>
      <vt:lpstr>Talking to others</vt:lpstr>
      <vt:lpstr>What we need from you…</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Awareness Week</dc:title>
  <dc:creator>Mrs Young</dc:creator>
  <cp:lastModifiedBy>Mrs Young</cp:lastModifiedBy>
  <cp:revision>17</cp:revision>
  <dcterms:created xsi:type="dcterms:W3CDTF">2020-03-10T13:47:35Z</dcterms:created>
  <dcterms:modified xsi:type="dcterms:W3CDTF">2020-03-17T09:42:05Z</dcterms:modified>
</cp:coreProperties>
</file>