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147470599" r:id="rId2"/>
    <p:sldId id="2147470585" r:id="rId3"/>
    <p:sldId id="2147470600" r:id="rId4"/>
    <p:sldId id="2147470648" r:id="rId5"/>
    <p:sldId id="265" r:id="rId6"/>
    <p:sldId id="2123259159" r:id="rId7"/>
    <p:sldId id="309" r:id="rId8"/>
    <p:sldId id="2147470525" r:id="rId9"/>
    <p:sldId id="2147470654" r:id="rId10"/>
    <p:sldId id="2123259306" r:id="rId11"/>
    <p:sldId id="2147470519" r:id="rId12"/>
    <p:sldId id="2147470649" r:id="rId13"/>
    <p:sldId id="2147470650" r:id="rId14"/>
    <p:sldId id="2147470651" r:id="rId15"/>
    <p:sldId id="2147470652" r:id="rId16"/>
    <p:sldId id="2123259301" r:id="rId17"/>
    <p:sldId id="2147470646" r:id="rId18"/>
    <p:sldId id="2147470527" r:id="rId19"/>
    <p:sldId id="2147470586" r:id="rId20"/>
    <p:sldId id="2147470518" r:id="rId21"/>
    <p:sldId id="2147470558" r:id="rId22"/>
    <p:sldId id="2147470545" r:id="rId23"/>
    <p:sldId id="2147470560" r:id="rId24"/>
    <p:sldId id="2147470556" r:id="rId25"/>
    <p:sldId id="2147470605" r:id="rId26"/>
    <p:sldId id="2147470564" r:id="rId27"/>
    <p:sldId id="2123259303" r:id="rId28"/>
    <p:sldId id="2147470521" r:id="rId29"/>
    <p:sldId id="2147470647" r:id="rId30"/>
    <p:sldId id="2820" r:id="rId31"/>
    <p:sldId id="212325929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A882252-CEB6-4366-AD0C-49D8ED73AE55}">
          <p14:sldIdLst>
            <p14:sldId id="2147470599"/>
            <p14:sldId id="2147470585"/>
            <p14:sldId id="2147470600"/>
            <p14:sldId id="2147470648"/>
            <p14:sldId id="265"/>
          </p14:sldIdLst>
        </p14:section>
        <p14:section name="Part 1 - Suggested time 1 hour" id="{8637AABE-9105-4619-9ED0-F1F953BE63A8}">
          <p14:sldIdLst>
            <p14:sldId id="2123259159"/>
            <p14:sldId id="309"/>
          </p14:sldIdLst>
        </p14:section>
        <p14:section name="Video provocation options" id="{D61DE079-B50D-489D-B426-3EDC67EC8DA8}">
          <p14:sldIdLst>
            <p14:sldId id="2147470525"/>
            <p14:sldId id="2147470654"/>
            <p14:sldId id="2123259306"/>
          </p14:sldIdLst>
        </p14:section>
        <p14:section name="The Four Capacities" id="{32A66D9B-773D-4B79-8A3F-283565620EE5}">
          <p14:sldIdLst>
            <p14:sldId id="2147470519"/>
            <p14:sldId id="2147470649"/>
            <p14:sldId id="2147470650"/>
            <p14:sldId id="2147470651"/>
            <p14:sldId id="2147470652"/>
            <p14:sldId id="2123259301"/>
          </p14:sldIdLst>
        </p14:section>
        <p14:section name="Optional reading activity" id="{CF9A0A7C-5917-46E7-A55E-1CC66DBEDE26}">
          <p14:sldIdLst>
            <p14:sldId id="2147470646"/>
          </p14:sldIdLst>
        </p14:section>
        <p14:section name="Entitlements in Scotland's Curriculum" id="{65521087-5785-44BC-B108-35A262AD386D}">
          <p14:sldIdLst>
            <p14:sldId id="2147470527"/>
            <p14:sldId id="2147470586"/>
            <p14:sldId id="2147470518"/>
            <p14:sldId id="2147470558"/>
            <p14:sldId id="2147470545"/>
            <p14:sldId id="2147470560"/>
            <p14:sldId id="2147470556"/>
            <p14:sldId id="2147470605"/>
            <p14:sldId id="2147470564"/>
            <p14:sldId id="2123259303"/>
            <p14:sldId id="2147470521"/>
            <p14:sldId id="2147470647"/>
            <p14:sldId id="2820"/>
          </p14:sldIdLst>
        </p14:section>
        <p14:section name="Alternative provocation and discussion" id="{EEBFF8F7-17BB-479B-890C-ED5B2378A878}">
          <p14:sldIdLst>
            <p14:sldId id="2123259298"/>
          </p14:sldIdLst>
        </p14:section>
      </p14:section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4AEFF8A-277F-9546-E495-0D454BEBE088}" name="Lynne Brennan" initials="LB" userId="S::Lynne.Brennan@educationscotland.gov.scot::e0bfb655-79c3-492a-869a-17342181526d"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E93F53-3E11-490D-807D-4247FFB6C9F4}" v="40" dt="2026-06-22T08:00:30.6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61501" autoAdjust="0"/>
  </p:normalViewPr>
  <p:slideViewPr>
    <p:cSldViewPr snapToGrid="0">
      <p:cViewPr>
        <p:scale>
          <a:sx n="70" d="100"/>
          <a:sy n="70" d="100"/>
        </p:scale>
        <p:origin x="204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eme Wallace" userId="a58d8c8c-8b61-41cf-a6e2-4e31dbc5fea5" providerId="ADAL" clId="{B6B7466B-BEFA-44AE-A6D7-7AEB8D97C2C3}"/>
    <pc:docChg chg="undo custSel addSld delSld modSld sldOrd addSection modSection">
      <pc:chgData name="Graeme Wallace" userId="a58d8c8c-8b61-41cf-a6e2-4e31dbc5fea5" providerId="ADAL" clId="{B6B7466B-BEFA-44AE-A6D7-7AEB8D97C2C3}" dt="2026-06-22T08:00:36.141" v="5268" actId="20577"/>
      <pc:docMkLst>
        <pc:docMk/>
      </pc:docMkLst>
      <pc:sldChg chg="del modNotesTx">
        <pc:chgData name="Graeme Wallace" userId="a58d8c8c-8b61-41cf-a6e2-4e31dbc5fea5" providerId="ADAL" clId="{B6B7466B-BEFA-44AE-A6D7-7AEB8D97C2C3}" dt="2026-06-22T07:57:00.987" v="4495" actId="47"/>
        <pc:sldMkLst>
          <pc:docMk/>
          <pc:sldMk cId="1805995811" sldId="261"/>
        </pc:sldMkLst>
      </pc:sldChg>
      <pc:sldChg chg="addSp modSp add mod setBg modNotesTx">
        <pc:chgData name="Graeme Wallace" userId="a58d8c8c-8b61-41cf-a6e2-4e31dbc5fea5" providerId="ADAL" clId="{B6B7466B-BEFA-44AE-A6D7-7AEB8D97C2C3}" dt="2026-06-21T18:29:09.991" v="1889" actId="20577"/>
        <pc:sldMkLst>
          <pc:docMk/>
          <pc:sldMk cId="2411325999" sldId="265"/>
        </pc:sldMkLst>
        <pc:spChg chg="mod">
          <ac:chgData name="Graeme Wallace" userId="a58d8c8c-8b61-41cf-a6e2-4e31dbc5fea5" providerId="ADAL" clId="{B6B7466B-BEFA-44AE-A6D7-7AEB8D97C2C3}" dt="2026-06-21T18:26:04.248" v="1039" actId="1076"/>
          <ac:spMkLst>
            <pc:docMk/>
            <pc:sldMk cId="2411325999" sldId="265"/>
            <ac:spMk id="3" creationId="{EE3F211C-580F-2C9B-990E-AD5FF870395E}"/>
          </ac:spMkLst>
        </pc:spChg>
        <pc:spChg chg="mod">
          <ac:chgData name="Graeme Wallace" userId="a58d8c8c-8b61-41cf-a6e2-4e31dbc5fea5" providerId="ADAL" clId="{B6B7466B-BEFA-44AE-A6D7-7AEB8D97C2C3}" dt="2026-06-21T18:21:01.859" v="424" actId="113"/>
          <ac:spMkLst>
            <pc:docMk/>
            <pc:sldMk cId="2411325999" sldId="265"/>
            <ac:spMk id="4" creationId="{55F9A1FD-5057-48DF-3074-17B78DAED4AB}"/>
          </ac:spMkLst>
        </pc:spChg>
        <pc:picChg chg="mod">
          <ac:chgData name="Graeme Wallace" userId="a58d8c8c-8b61-41cf-a6e2-4e31dbc5fea5" providerId="ADAL" clId="{B6B7466B-BEFA-44AE-A6D7-7AEB8D97C2C3}" dt="2026-06-21T18:26:00.512" v="1037" actId="1076"/>
          <ac:picMkLst>
            <pc:docMk/>
            <pc:sldMk cId="2411325999" sldId="265"/>
            <ac:picMk id="2" creationId="{00000000-0000-0000-0000-000000000000}"/>
          </ac:picMkLst>
        </pc:picChg>
        <pc:picChg chg="add mod">
          <ac:chgData name="Graeme Wallace" userId="a58d8c8c-8b61-41cf-a6e2-4e31dbc5fea5" providerId="ADAL" clId="{B6B7466B-BEFA-44AE-A6D7-7AEB8D97C2C3}" dt="2026-06-21T18:26:01.784" v="1038" actId="1076"/>
          <ac:picMkLst>
            <pc:docMk/>
            <pc:sldMk cId="2411325999" sldId="265"/>
            <ac:picMk id="5" creationId="{CAE40359-8E9B-4805-CBB8-61B6FAB74578}"/>
          </ac:picMkLst>
        </pc:picChg>
      </pc:sldChg>
      <pc:sldChg chg="modSp add mod ord modNotesTx">
        <pc:chgData name="Graeme Wallace" userId="a58d8c8c-8b61-41cf-a6e2-4e31dbc5fea5" providerId="ADAL" clId="{B6B7466B-BEFA-44AE-A6D7-7AEB8D97C2C3}" dt="2026-06-21T18:30:59.252" v="2151"/>
        <pc:sldMkLst>
          <pc:docMk/>
          <pc:sldMk cId="3547342999" sldId="309"/>
        </pc:sldMkLst>
        <pc:spChg chg="mod">
          <ac:chgData name="Graeme Wallace" userId="a58d8c8c-8b61-41cf-a6e2-4e31dbc5fea5" providerId="ADAL" clId="{B6B7466B-BEFA-44AE-A6D7-7AEB8D97C2C3}" dt="2026-06-21T18:29:45.535" v="1924" actId="1076"/>
          <ac:spMkLst>
            <pc:docMk/>
            <pc:sldMk cId="3547342999" sldId="309"/>
            <ac:spMk id="3" creationId="{00000000-0000-0000-0000-000000000000}"/>
          </ac:spMkLst>
        </pc:spChg>
      </pc:sldChg>
      <pc:sldChg chg="add ord modNotesTx">
        <pc:chgData name="Graeme Wallace" userId="a58d8c8c-8b61-41cf-a6e2-4e31dbc5fea5" providerId="ADAL" clId="{B6B7466B-BEFA-44AE-A6D7-7AEB8D97C2C3}" dt="2026-06-22T08:00:36.141" v="5268" actId="20577"/>
        <pc:sldMkLst>
          <pc:docMk/>
          <pc:sldMk cId="845911508" sldId="2820"/>
        </pc:sldMkLst>
      </pc:sldChg>
      <pc:sldChg chg="ord modNotesTx">
        <pc:chgData name="Graeme Wallace" userId="a58d8c8c-8b61-41cf-a6e2-4e31dbc5fea5" providerId="ADAL" clId="{B6B7466B-BEFA-44AE-A6D7-7AEB8D97C2C3}" dt="2026-06-21T18:29:16.532" v="1892" actId="6549"/>
        <pc:sldMkLst>
          <pc:docMk/>
          <pc:sldMk cId="3549929550" sldId="2123259159"/>
        </pc:sldMkLst>
      </pc:sldChg>
      <pc:sldChg chg="modSp add mod">
        <pc:chgData name="Graeme Wallace" userId="a58d8c8c-8b61-41cf-a6e2-4e31dbc5fea5" providerId="ADAL" clId="{B6B7466B-BEFA-44AE-A6D7-7AEB8D97C2C3}" dt="2026-06-21T18:40:59.842" v="3189" actId="21"/>
        <pc:sldMkLst>
          <pc:docMk/>
          <pc:sldMk cId="276063014" sldId="2123259301"/>
        </pc:sldMkLst>
        <pc:spChg chg="mod">
          <ac:chgData name="Graeme Wallace" userId="a58d8c8c-8b61-41cf-a6e2-4e31dbc5fea5" providerId="ADAL" clId="{B6B7466B-BEFA-44AE-A6D7-7AEB8D97C2C3}" dt="2026-06-21T18:33:09.296" v="2154" actId="14100"/>
          <ac:spMkLst>
            <pc:docMk/>
            <pc:sldMk cId="276063014" sldId="2123259301"/>
            <ac:spMk id="2" creationId="{600D9CEA-D105-8C0D-F597-26A4371A9C3E}"/>
          </ac:spMkLst>
        </pc:spChg>
        <pc:spChg chg="mod">
          <ac:chgData name="Graeme Wallace" userId="a58d8c8c-8b61-41cf-a6e2-4e31dbc5fea5" providerId="ADAL" clId="{B6B7466B-BEFA-44AE-A6D7-7AEB8D97C2C3}" dt="2026-06-21T18:40:59.842" v="3189" actId="21"/>
          <ac:spMkLst>
            <pc:docMk/>
            <pc:sldMk cId="276063014" sldId="2123259301"/>
            <ac:spMk id="3" creationId="{BF4882F9-FC7D-59EF-1DBC-7485FD3BA811}"/>
          </ac:spMkLst>
        </pc:spChg>
      </pc:sldChg>
      <pc:sldChg chg="modSp add mod ord">
        <pc:chgData name="Graeme Wallace" userId="a58d8c8c-8b61-41cf-a6e2-4e31dbc5fea5" providerId="ADAL" clId="{B6B7466B-BEFA-44AE-A6D7-7AEB8D97C2C3}" dt="2026-06-22T07:43:38.878" v="3767" actId="5793"/>
        <pc:sldMkLst>
          <pc:docMk/>
          <pc:sldMk cId="2370611118" sldId="2123259303"/>
        </pc:sldMkLst>
        <pc:spChg chg="mod">
          <ac:chgData name="Graeme Wallace" userId="a58d8c8c-8b61-41cf-a6e2-4e31dbc5fea5" providerId="ADAL" clId="{B6B7466B-BEFA-44AE-A6D7-7AEB8D97C2C3}" dt="2026-06-21T18:11:57.942" v="57" actId="14100"/>
          <ac:spMkLst>
            <pc:docMk/>
            <pc:sldMk cId="2370611118" sldId="2123259303"/>
            <ac:spMk id="2" creationId="{FADFED48-8BAF-F5EC-5160-6D7AC36E12BF}"/>
          </ac:spMkLst>
        </pc:spChg>
        <pc:spChg chg="mod">
          <ac:chgData name="Graeme Wallace" userId="a58d8c8c-8b61-41cf-a6e2-4e31dbc5fea5" providerId="ADAL" clId="{B6B7466B-BEFA-44AE-A6D7-7AEB8D97C2C3}" dt="2026-06-22T07:43:38.878" v="3767" actId="5793"/>
          <ac:spMkLst>
            <pc:docMk/>
            <pc:sldMk cId="2370611118" sldId="2123259303"/>
            <ac:spMk id="3" creationId="{C94CE4AE-8C58-56FD-0A7D-D0C9C5B139C0}"/>
          </ac:spMkLst>
        </pc:spChg>
      </pc:sldChg>
      <pc:sldChg chg="addSp delSp modSp add mod ord modNotesTx">
        <pc:chgData name="Graeme Wallace" userId="a58d8c8c-8b61-41cf-a6e2-4e31dbc5fea5" providerId="ADAL" clId="{B6B7466B-BEFA-44AE-A6D7-7AEB8D97C2C3}" dt="2026-06-22T07:42:19.994" v="3752" actId="6549"/>
        <pc:sldMkLst>
          <pc:docMk/>
          <pc:sldMk cId="1455833329" sldId="2123259306"/>
        </pc:sldMkLst>
        <pc:spChg chg="mod">
          <ac:chgData name="Graeme Wallace" userId="a58d8c8c-8b61-41cf-a6e2-4e31dbc5fea5" providerId="ADAL" clId="{B6B7466B-BEFA-44AE-A6D7-7AEB8D97C2C3}" dt="2026-06-22T07:39:45.151" v="3673" actId="20577"/>
          <ac:spMkLst>
            <pc:docMk/>
            <pc:sldMk cId="1455833329" sldId="2123259306"/>
            <ac:spMk id="2" creationId="{8F5DB069-2403-CF2C-27CE-DC866395FD9B}"/>
          </ac:spMkLst>
        </pc:spChg>
        <pc:spChg chg="add del mod">
          <ac:chgData name="Graeme Wallace" userId="a58d8c8c-8b61-41cf-a6e2-4e31dbc5fea5" providerId="ADAL" clId="{B6B7466B-BEFA-44AE-A6D7-7AEB8D97C2C3}" dt="2026-06-22T07:42:15.656" v="3751" actId="113"/>
          <ac:spMkLst>
            <pc:docMk/>
            <pc:sldMk cId="1455833329" sldId="2123259306"/>
            <ac:spMk id="3" creationId="{46FB3075-33EF-C315-953F-6028470A12FC}"/>
          </ac:spMkLst>
        </pc:spChg>
        <pc:spChg chg="add mod">
          <ac:chgData name="Graeme Wallace" userId="a58d8c8c-8b61-41cf-a6e2-4e31dbc5fea5" providerId="ADAL" clId="{B6B7466B-BEFA-44AE-A6D7-7AEB8D97C2C3}" dt="2026-06-22T07:42:09.184" v="3748" actId="113"/>
          <ac:spMkLst>
            <pc:docMk/>
            <pc:sldMk cId="1455833329" sldId="2123259306"/>
            <ac:spMk id="5" creationId="{16ACC968-9090-F0F3-C308-8A982237D463}"/>
          </ac:spMkLst>
        </pc:spChg>
      </pc:sldChg>
      <pc:sldChg chg="modSp del mod">
        <pc:chgData name="Graeme Wallace" userId="a58d8c8c-8b61-41cf-a6e2-4e31dbc5fea5" providerId="ADAL" clId="{B6B7466B-BEFA-44AE-A6D7-7AEB8D97C2C3}" dt="2026-06-21T18:25:47.418" v="1032" actId="47"/>
        <pc:sldMkLst>
          <pc:docMk/>
          <pc:sldMk cId="291881393" sldId="2147470517"/>
        </pc:sldMkLst>
        <pc:picChg chg="mod">
          <ac:chgData name="Graeme Wallace" userId="a58d8c8c-8b61-41cf-a6e2-4e31dbc5fea5" providerId="ADAL" clId="{B6B7466B-BEFA-44AE-A6D7-7AEB8D97C2C3}" dt="2026-06-21T18:25:39.820" v="1031" actId="14100"/>
          <ac:picMkLst>
            <pc:docMk/>
            <pc:sldMk cId="291881393" sldId="2147470517"/>
            <ac:picMk id="2" creationId="{266E8202-3ECF-A2BE-E9D1-0F906A79B7D5}"/>
          </ac:picMkLst>
        </pc:picChg>
      </pc:sldChg>
      <pc:sldChg chg="ord modNotesTx">
        <pc:chgData name="Graeme Wallace" userId="a58d8c8c-8b61-41cf-a6e2-4e31dbc5fea5" providerId="ADAL" clId="{B6B7466B-BEFA-44AE-A6D7-7AEB8D97C2C3}" dt="2026-06-21T18:40:19.582" v="3186" actId="20577"/>
        <pc:sldMkLst>
          <pc:docMk/>
          <pc:sldMk cId="2149300410" sldId="2147470519"/>
        </pc:sldMkLst>
      </pc:sldChg>
      <pc:sldChg chg="ord">
        <pc:chgData name="Graeme Wallace" userId="a58d8c8c-8b61-41cf-a6e2-4e31dbc5fea5" providerId="ADAL" clId="{B6B7466B-BEFA-44AE-A6D7-7AEB8D97C2C3}" dt="2026-06-21T18:13:18.778" v="66"/>
        <pc:sldMkLst>
          <pc:docMk/>
          <pc:sldMk cId="2440064306" sldId="2147470521"/>
        </pc:sldMkLst>
      </pc:sldChg>
      <pc:sldChg chg="modSp mod ord modNotesTx">
        <pc:chgData name="Graeme Wallace" userId="a58d8c8c-8b61-41cf-a6e2-4e31dbc5fea5" providerId="ADAL" clId="{B6B7466B-BEFA-44AE-A6D7-7AEB8D97C2C3}" dt="2026-06-22T07:33:32.216" v="3558" actId="20577"/>
        <pc:sldMkLst>
          <pc:docMk/>
          <pc:sldMk cId="3237723329" sldId="2147470525"/>
        </pc:sldMkLst>
        <pc:spChg chg="mod">
          <ac:chgData name="Graeme Wallace" userId="a58d8c8c-8b61-41cf-a6e2-4e31dbc5fea5" providerId="ADAL" clId="{B6B7466B-BEFA-44AE-A6D7-7AEB8D97C2C3}" dt="2026-06-22T07:33:32.216" v="3558" actId="20577"/>
          <ac:spMkLst>
            <pc:docMk/>
            <pc:sldMk cId="3237723329" sldId="2147470525"/>
            <ac:spMk id="2" creationId="{BCCBEDDB-B01C-2D67-2ED9-ECFC7CCB7D55}"/>
          </ac:spMkLst>
        </pc:spChg>
      </pc:sldChg>
      <pc:sldChg chg="modSp mod ord">
        <pc:chgData name="Graeme Wallace" userId="a58d8c8c-8b61-41cf-a6e2-4e31dbc5fea5" providerId="ADAL" clId="{B6B7466B-BEFA-44AE-A6D7-7AEB8D97C2C3}" dt="2026-06-21T18:45:05.968" v="3451" actId="6549"/>
        <pc:sldMkLst>
          <pc:docMk/>
          <pc:sldMk cId="1573642257" sldId="2147470527"/>
        </pc:sldMkLst>
        <pc:spChg chg="mod">
          <ac:chgData name="Graeme Wallace" userId="a58d8c8c-8b61-41cf-a6e2-4e31dbc5fea5" providerId="ADAL" clId="{B6B7466B-BEFA-44AE-A6D7-7AEB8D97C2C3}" dt="2026-06-21T18:45:05.968" v="3451" actId="6549"/>
          <ac:spMkLst>
            <pc:docMk/>
            <pc:sldMk cId="1573642257" sldId="2147470527"/>
            <ac:spMk id="3" creationId="{E4455C12-A55A-B834-1572-3A7DB67BEC29}"/>
          </ac:spMkLst>
        </pc:spChg>
      </pc:sldChg>
      <pc:sldChg chg="del">
        <pc:chgData name="Graeme Wallace" userId="a58d8c8c-8b61-41cf-a6e2-4e31dbc5fea5" providerId="ADAL" clId="{B6B7466B-BEFA-44AE-A6D7-7AEB8D97C2C3}" dt="2026-06-21T18:13:22.840" v="67" actId="47"/>
        <pc:sldMkLst>
          <pc:docMk/>
          <pc:sldMk cId="2296241675" sldId="2147470549"/>
        </pc:sldMkLst>
      </pc:sldChg>
      <pc:sldChg chg="del">
        <pc:chgData name="Graeme Wallace" userId="a58d8c8c-8b61-41cf-a6e2-4e31dbc5fea5" providerId="ADAL" clId="{B6B7466B-BEFA-44AE-A6D7-7AEB8D97C2C3}" dt="2026-06-22T07:57:09.352" v="4496" actId="47"/>
        <pc:sldMkLst>
          <pc:docMk/>
          <pc:sldMk cId="2179976268" sldId="2147470583"/>
        </pc:sldMkLst>
      </pc:sldChg>
      <pc:sldChg chg="modSp mod ord modNotesTx">
        <pc:chgData name="Graeme Wallace" userId="a58d8c8c-8b61-41cf-a6e2-4e31dbc5fea5" providerId="ADAL" clId="{B6B7466B-BEFA-44AE-A6D7-7AEB8D97C2C3}" dt="2026-06-21T18:08:55.717" v="43" actId="20577"/>
        <pc:sldMkLst>
          <pc:docMk/>
          <pc:sldMk cId="1276109996" sldId="2147470585"/>
        </pc:sldMkLst>
        <pc:spChg chg="mod">
          <ac:chgData name="Graeme Wallace" userId="a58d8c8c-8b61-41cf-a6e2-4e31dbc5fea5" providerId="ADAL" clId="{B6B7466B-BEFA-44AE-A6D7-7AEB8D97C2C3}" dt="2026-06-20T12:20:56.557" v="32" actId="1076"/>
          <ac:spMkLst>
            <pc:docMk/>
            <pc:sldMk cId="1276109996" sldId="2147470585"/>
            <ac:spMk id="5" creationId="{D1E1DCFE-C45B-EBB1-0824-02091B59ADD3}"/>
          </ac:spMkLst>
        </pc:spChg>
      </pc:sldChg>
      <pc:sldChg chg="add ord modNotesTx">
        <pc:chgData name="Graeme Wallace" userId="a58d8c8c-8b61-41cf-a6e2-4e31dbc5fea5" providerId="ADAL" clId="{B6B7466B-BEFA-44AE-A6D7-7AEB8D97C2C3}" dt="2026-06-21T18:08:46.147" v="42" actId="20577"/>
        <pc:sldMkLst>
          <pc:docMk/>
          <pc:sldMk cId="4095140871" sldId="2147470599"/>
        </pc:sldMkLst>
      </pc:sldChg>
      <pc:sldChg chg="modNotesTx">
        <pc:chgData name="Graeme Wallace" userId="a58d8c8c-8b61-41cf-a6e2-4e31dbc5fea5" providerId="ADAL" clId="{B6B7466B-BEFA-44AE-A6D7-7AEB8D97C2C3}" dt="2026-06-21T18:09:00.043" v="44" actId="20577"/>
        <pc:sldMkLst>
          <pc:docMk/>
          <pc:sldMk cId="3765838300" sldId="2147470600"/>
        </pc:sldMkLst>
      </pc:sldChg>
      <pc:sldChg chg="modSp mod">
        <pc:chgData name="Graeme Wallace" userId="a58d8c8c-8b61-41cf-a6e2-4e31dbc5fea5" providerId="ADAL" clId="{B6B7466B-BEFA-44AE-A6D7-7AEB8D97C2C3}" dt="2026-06-21T18:42:49.535" v="3306" actId="20577"/>
        <pc:sldMkLst>
          <pc:docMk/>
          <pc:sldMk cId="4128605422" sldId="2147470646"/>
        </pc:sldMkLst>
        <pc:spChg chg="mod">
          <ac:chgData name="Graeme Wallace" userId="a58d8c8c-8b61-41cf-a6e2-4e31dbc5fea5" providerId="ADAL" clId="{B6B7466B-BEFA-44AE-A6D7-7AEB8D97C2C3}" dt="2026-06-21T18:42:36.416" v="3250" actId="27636"/>
          <ac:spMkLst>
            <pc:docMk/>
            <pc:sldMk cId="4128605422" sldId="2147470646"/>
            <ac:spMk id="2" creationId="{265A38DC-EFB6-BECF-4955-B1C8D9B1EAB1}"/>
          </ac:spMkLst>
        </pc:spChg>
        <pc:spChg chg="mod">
          <ac:chgData name="Graeme Wallace" userId="a58d8c8c-8b61-41cf-a6e2-4e31dbc5fea5" providerId="ADAL" clId="{B6B7466B-BEFA-44AE-A6D7-7AEB8D97C2C3}" dt="2026-06-21T18:42:49.535" v="3306" actId="20577"/>
          <ac:spMkLst>
            <pc:docMk/>
            <pc:sldMk cId="4128605422" sldId="2147470646"/>
            <ac:spMk id="3" creationId="{FC6081BB-5640-AB0D-A372-CECE3ABAB52D}"/>
          </ac:spMkLst>
        </pc:spChg>
      </pc:sldChg>
      <pc:sldChg chg="modSp mod ord modNotesTx">
        <pc:chgData name="Graeme Wallace" userId="a58d8c8c-8b61-41cf-a6e2-4e31dbc5fea5" providerId="ADAL" clId="{B6B7466B-BEFA-44AE-A6D7-7AEB8D97C2C3}" dt="2026-06-22T07:51:30.251" v="4491" actId="20577"/>
        <pc:sldMkLst>
          <pc:docMk/>
          <pc:sldMk cId="3320156534" sldId="2147470647"/>
        </pc:sldMkLst>
        <pc:spChg chg="mod">
          <ac:chgData name="Graeme Wallace" userId="a58d8c8c-8b61-41cf-a6e2-4e31dbc5fea5" providerId="ADAL" clId="{B6B7466B-BEFA-44AE-A6D7-7AEB8D97C2C3}" dt="2026-06-22T07:50:12.597" v="4237" actId="20577"/>
          <ac:spMkLst>
            <pc:docMk/>
            <pc:sldMk cId="3320156534" sldId="2147470647"/>
            <ac:spMk id="3" creationId="{B2CD9986-6175-BE3A-B954-868A97E550D1}"/>
          </ac:spMkLst>
        </pc:spChg>
      </pc:sldChg>
      <pc:sldChg chg="modSp add mod modNotesTx">
        <pc:chgData name="Graeme Wallace" userId="a58d8c8c-8b61-41cf-a6e2-4e31dbc5fea5" providerId="ADAL" clId="{B6B7466B-BEFA-44AE-A6D7-7AEB8D97C2C3}" dt="2026-06-21T18:24:07.113" v="897" actId="6549"/>
        <pc:sldMkLst>
          <pc:docMk/>
          <pc:sldMk cId="3907875793" sldId="2147470648"/>
        </pc:sldMkLst>
        <pc:spChg chg="mod">
          <ac:chgData name="Graeme Wallace" userId="a58d8c8c-8b61-41cf-a6e2-4e31dbc5fea5" providerId="ADAL" clId="{B6B7466B-BEFA-44AE-A6D7-7AEB8D97C2C3}" dt="2026-06-21T18:24:07.113" v="897" actId="6549"/>
          <ac:spMkLst>
            <pc:docMk/>
            <pc:sldMk cId="3907875793" sldId="2147470648"/>
            <ac:spMk id="4" creationId="{3B467934-4C22-322E-4890-82BBCDEFB699}"/>
          </ac:spMkLst>
        </pc:spChg>
      </pc:sldChg>
      <pc:sldChg chg="addSp delSp modSp add mod modNotesTx">
        <pc:chgData name="Graeme Wallace" userId="a58d8c8c-8b61-41cf-a6e2-4e31dbc5fea5" providerId="ADAL" clId="{B6B7466B-BEFA-44AE-A6D7-7AEB8D97C2C3}" dt="2026-06-21T18:40:31.905" v="3187" actId="6549"/>
        <pc:sldMkLst>
          <pc:docMk/>
          <pc:sldMk cId="15376594" sldId="2147470649"/>
        </pc:sldMkLst>
        <pc:spChg chg="add mod">
          <ac:chgData name="Graeme Wallace" userId="a58d8c8c-8b61-41cf-a6e2-4e31dbc5fea5" providerId="ADAL" clId="{B6B7466B-BEFA-44AE-A6D7-7AEB8D97C2C3}" dt="2026-06-21T18:36:02.625" v="2210" actId="20577"/>
          <ac:spMkLst>
            <pc:docMk/>
            <pc:sldMk cId="15376594" sldId="2147470649"/>
            <ac:spMk id="4" creationId="{12C4AC31-4F35-6CB1-2AE1-36295FE7F37F}"/>
          </ac:spMkLst>
        </pc:spChg>
        <pc:spChg chg="del">
          <ac:chgData name="Graeme Wallace" userId="a58d8c8c-8b61-41cf-a6e2-4e31dbc5fea5" providerId="ADAL" clId="{B6B7466B-BEFA-44AE-A6D7-7AEB8D97C2C3}" dt="2026-06-21T18:34:22.155" v="2162" actId="478"/>
          <ac:spMkLst>
            <pc:docMk/>
            <pc:sldMk cId="15376594" sldId="2147470649"/>
            <ac:spMk id="8" creationId="{6269FDC3-C51F-934C-5254-66BC7F141AF0}"/>
          </ac:spMkLst>
        </pc:spChg>
        <pc:picChg chg="mod">
          <ac:chgData name="Graeme Wallace" userId="a58d8c8c-8b61-41cf-a6e2-4e31dbc5fea5" providerId="ADAL" clId="{B6B7466B-BEFA-44AE-A6D7-7AEB8D97C2C3}" dt="2026-06-21T18:34:25.155" v="2164" actId="1076"/>
          <ac:picMkLst>
            <pc:docMk/>
            <pc:sldMk cId="15376594" sldId="2147470649"/>
            <ac:picMk id="2" creationId="{58EBE850-F329-0C5B-0416-B96C17C6E305}"/>
          </ac:picMkLst>
        </pc:picChg>
      </pc:sldChg>
      <pc:sldChg chg="addSp delSp modSp add mod">
        <pc:chgData name="Graeme Wallace" userId="a58d8c8c-8b61-41cf-a6e2-4e31dbc5fea5" providerId="ADAL" clId="{B6B7466B-BEFA-44AE-A6D7-7AEB8D97C2C3}" dt="2026-06-21T18:35:58.977" v="2208" actId="20577"/>
        <pc:sldMkLst>
          <pc:docMk/>
          <pc:sldMk cId="3856681435" sldId="2147470650"/>
        </pc:sldMkLst>
        <pc:spChg chg="del">
          <ac:chgData name="Graeme Wallace" userId="a58d8c8c-8b61-41cf-a6e2-4e31dbc5fea5" providerId="ADAL" clId="{B6B7466B-BEFA-44AE-A6D7-7AEB8D97C2C3}" dt="2026-06-21T18:34:46.337" v="2172" actId="478"/>
          <ac:spMkLst>
            <pc:docMk/>
            <pc:sldMk cId="3856681435" sldId="2147470650"/>
            <ac:spMk id="4" creationId="{0126D339-5751-129E-6AB5-C1197CC9E60D}"/>
          </ac:spMkLst>
        </pc:spChg>
        <pc:spChg chg="add mod">
          <ac:chgData name="Graeme Wallace" userId="a58d8c8c-8b61-41cf-a6e2-4e31dbc5fea5" providerId="ADAL" clId="{B6B7466B-BEFA-44AE-A6D7-7AEB8D97C2C3}" dt="2026-06-21T18:35:58.977" v="2208" actId="20577"/>
          <ac:spMkLst>
            <pc:docMk/>
            <pc:sldMk cId="3856681435" sldId="2147470650"/>
            <ac:spMk id="6" creationId="{0BCC0A23-1F53-5CC0-74A4-B474676AE3F1}"/>
          </ac:spMkLst>
        </pc:spChg>
      </pc:sldChg>
      <pc:sldChg chg="addSp delSp modSp add mod">
        <pc:chgData name="Graeme Wallace" userId="a58d8c8c-8b61-41cf-a6e2-4e31dbc5fea5" providerId="ADAL" clId="{B6B7466B-BEFA-44AE-A6D7-7AEB8D97C2C3}" dt="2026-06-21T18:35:55.857" v="2206" actId="20577"/>
        <pc:sldMkLst>
          <pc:docMk/>
          <pc:sldMk cId="4061325324" sldId="2147470651"/>
        </pc:sldMkLst>
        <pc:spChg chg="add mod">
          <ac:chgData name="Graeme Wallace" userId="a58d8c8c-8b61-41cf-a6e2-4e31dbc5fea5" providerId="ADAL" clId="{B6B7466B-BEFA-44AE-A6D7-7AEB8D97C2C3}" dt="2026-06-21T18:35:55.857" v="2206" actId="20577"/>
          <ac:spMkLst>
            <pc:docMk/>
            <pc:sldMk cId="4061325324" sldId="2147470651"/>
            <ac:spMk id="4" creationId="{A11D38DD-77F0-9B29-A9AD-2F702723DC4E}"/>
          </ac:spMkLst>
        </pc:spChg>
        <pc:spChg chg="del">
          <ac:chgData name="Graeme Wallace" userId="a58d8c8c-8b61-41cf-a6e2-4e31dbc5fea5" providerId="ADAL" clId="{B6B7466B-BEFA-44AE-A6D7-7AEB8D97C2C3}" dt="2026-06-21T18:35:09.376" v="2181" actId="478"/>
          <ac:spMkLst>
            <pc:docMk/>
            <pc:sldMk cId="4061325324" sldId="2147470651"/>
            <ac:spMk id="6" creationId="{F9CB3F4A-1555-D73B-27D5-670F2BDD2443}"/>
          </ac:spMkLst>
        </pc:spChg>
      </pc:sldChg>
      <pc:sldChg chg="addSp delSp modSp add mod">
        <pc:chgData name="Graeme Wallace" userId="a58d8c8c-8b61-41cf-a6e2-4e31dbc5fea5" providerId="ADAL" clId="{B6B7466B-BEFA-44AE-A6D7-7AEB8D97C2C3}" dt="2026-06-21T18:35:52.874" v="2204" actId="20577"/>
        <pc:sldMkLst>
          <pc:docMk/>
          <pc:sldMk cId="4203082923" sldId="2147470652"/>
        </pc:sldMkLst>
        <pc:spChg chg="del">
          <ac:chgData name="Graeme Wallace" userId="a58d8c8c-8b61-41cf-a6e2-4e31dbc5fea5" providerId="ADAL" clId="{B6B7466B-BEFA-44AE-A6D7-7AEB8D97C2C3}" dt="2026-06-21T18:35:34.879" v="2193" actId="478"/>
          <ac:spMkLst>
            <pc:docMk/>
            <pc:sldMk cId="4203082923" sldId="2147470652"/>
            <ac:spMk id="4" creationId="{4A0D52A9-52FA-D8F5-BD90-A5B6AE4CB8EA}"/>
          </ac:spMkLst>
        </pc:spChg>
        <pc:spChg chg="add mod">
          <ac:chgData name="Graeme Wallace" userId="a58d8c8c-8b61-41cf-a6e2-4e31dbc5fea5" providerId="ADAL" clId="{B6B7466B-BEFA-44AE-A6D7-7AEB8D97C2C3}" dt="2026-06-21T18:35:52.874" v="2204" actId="20577"/>
          <ac:spMkLst>
            <pc:docMk/>
            <pc:sldMk cId="4203082923" sldId="2147470652"/>
            <ac:spMk id="6" creationId="{87B1CDA6-DA0B-EA18-8373-CCEE6085C853}"/>
          </ac:spMkLst>
        </pc:spChg>
      </pc:sldChg>
      <pc:sldChg chg="addSp modSp new del mod">
        <pc:chgData name="Graeme Wallace" userId="a58d8c8c-8b61-41cf-a6e2-4e31dbc5fea5" providerId="ADAL" clId="{B6B7466B-BEFA-44AE-A6D7-7AEB8D97C2C3}" dt="2026-06-22T07:57:10.205" v="4497" actId="47"/>
        <pc:sldMkLst>
          <pc:docMk/>
          <pc:sldMk cId="91686883" sldId="2147470653"/>
        </pc:sldMkLst>
        <pc:spChg chg="add mod">
          <ac:chgData name="Graeme Wallace" userId="a58d8c8c-8b61-41cf-a6e2-4e31dbc5fea5" providerId="ADAL" clId="{B6B7466B-BEFA-44AE-A6D7-7AEB8D97C2C3}" dt="2026-06-21T18:41:17.015" v="3194" actId="1076"/>
          <ac:spMkLst>
            <pc:docMk/>
            <pc:sldMk cId="91686883" sldId="2147470653"/>
            <ac:spMk id="3" creationId="{9B6661FC-CFDF-8CDD-4D3D-1DA7A2B2E497}"/>
          </ac:spMkLst>
        </pc:spChg>
      </pc:sldChg>
      <pc:sldChg chg="addSp delSp modSp add mod modNotesTx">
        <pc:chgData name="Graeme Wallace" userId="a58d8c8c-8b61-41cf-a6e2-4e31dbc5fea5" providerId="ADAL" clId="{B6B7466B-BEFA-44AE-A6D7-7AEB8D97C2C3}" dt="2026-06-22T07:39:28.454" v="3644" actId="1076"/>
        <pc:sldMkLst>
          <pc:docMk/>
          <pc:sldMk cId="1582329510" sldId="2147470654"/>
        </pc:sldMkLst>
        <pc:spChg chg="mod">
          <ac:chgData name="Graeme Wallace" userId="a58d8c8c-8b61-41cf-a6e2-4e31dbc5fea5" providerId="ADAL" clId="{B6B7466B-BEFA-44AE-A6D7-7AEB8D97C2C3}" dt="2026-06-22T07:33:40.616" v="3561" actId="20577"/>
          <ac:spMkLst>
            <pc:docMk/>
            <pc:sldMk cId="1582329510" sldId="2147470654"/>
            <ac:spMk id="2" creationId="{1C3CB806-D523-B2B3-26B4-61E3CF4680D5}"/>
          </ac:spMkLst>
        </pc:spChg>
        <pc:spChg chg="del mod">
          <ac:chgData name="Graeme Wallace" userId="a58d8c8c-8b61-41cf-a6e2-4e31dbc5fea5" providerId="ADAL" clId="{B6B7466B-BEFA-44AE-A6D7-7AEB8D97C2C3}" dt="2026-06-22T07:37:37.085" v="3638" actId="478"/>
          <ac:spMkLst>
            <pc:docMk/>
            <pc:sldMk cId="1582329510" sldId="2147470654"/>
            <ac:spMk id="3" creationId="{6DB8CA74-0030-D2D7-F47A-9925499AB0D2}"/>
          </ac:spMkLst>
        </pc:spChg>
        <pc:spChg chg="add mod">
          <ac:chgData name="Graeme Wallace" userId="a58d8c8c-8b61-41cf-a6e2-4e31dbc5fea5" providerId="ADAL" clId="{B6B7466B-BEFA-44AE-A6D7-7AEB8D97C2C3}" dt="2026-06-22T07:35:23.033" v="3622" actId="1076"/>
          <ac:spMkLst>
            <pc:docMk/>
            <pc:sldMk cId="1582329510" sldId="2147470654"/>
            <ac:spMk id="6" creationId="{342F6588-DB33-6BD9-F828-FFDF4099027E}"/>
          </ac:spMkLst>
        </pc:spChg>
        <pc:spChg chg="add mod">
          <ac:chgData name="Graeme Wallace" userId="a58d8c8c-8b61-41cf-a6e2-4e31dbc5fea5" providerId="ADAL" clId="{B6B7466B-BEFA-44AE-A6D7-7AEB8D97C2C3}" dt="2026-06-22T07:38:03.731" v="3641" actId="14100"/>
          <ac:spMkLst>
            <pc:docMk/>
            <pc:sldMk cId="1582329510" sldId="2147470654"/>
            <ac:spMk id="8" creationId="{F14B8251-5CF8-8A6B-773A-06E4B2CB08DF}"/>
          </ac:spMkLst>
        </pc:spChg>
        <pc:picChg chg="del">
          <ac:chgData name="Graeme Wallace" userId="a58d8c8c-8b61-41cf-a6e2-4e31dbc5fea5" providerId="ADAL" clId="{B6B7466B-BEFA-44AE-A6D7-7AEB8D97C2C3}" dt="2026-06-22T07:33:41.950" v="3562" actId="478"/>
          <ac:picMkLst>
            <pc:docMk/>
            <pc:sldMk cId="1582329510" sldId="2147470654"/>
            <ac:picMk id="5" creationId="{9F3FFF2F-1837-1BC2-2AD5-70290C674142}"/>
          </ac:picMkLst>
        </pc:picChg>
        <pc:picChg chg="add mod">
          <ac:chgData name="Graeme Wallace" userId="a58d8c8c-8b61-41cf-a6e2-4e31dbc5fea5" providerId="ADAL" clId="{B6B7466B-BEFA-44AE-A6D7-7AEB8D97C2C3}" dt="2026-06-22T07:39:28.454" v="3644" actId="1076"/>
          <ac:picMkLst>
            <pc:docMk/>
            <pc:sldMk cId="1582329510" sldId="2147470654"/>
            <ac:picMk id="10" creationId="{42ECB028-A676-B8CF-5BAB-999BBDD14672}"/>
          </ac:picMkLst>
        </pc:picChg>
      </pc:sldChg>
      <pc:sldChg chg="new del">
        <pc:chgData name="Graeme Wallace" userId="a58d8c8c-8b61-41cf-a6e2-4e31dbc5fea5" providerId="ADAL" clId="{B6B7466B-BEFA-44AE-A6D7-7AEB8D97C2C3}" dt="2026-06-22T07:57:12.743" v="4498" actId="47"/>
        <pc:sldMkLst>
          <pc:docMk/>
          <pc:sldMk cId="3663511393" sldId="214747065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418265-EB64-4137-9201-9D713942ABA6}" type="datetimeFigureOut">
              <a:rPr lang="en-GB" smtClean="0"/>
              <a:t>19/06/2026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3B883C-C296-46A9-A844-525AE92BF99E}" type="slidenum">
              <a:rPr lang="en-GB" smtClean="0"/>
              <a:t>‹#›</a:t>
            </a:fld>
            <a:endParaRPr lang="en-GB"/>
          </a:p>
        </p:txBody>
      </p:sp>
    </p:spTree>
    <p:extLst>
      <p:ext uri="{BB962C8B-B14F-4D97-AF65-F5344CB8AC3E}">
        <p14:creationId xmlns:p14="http://schemas.microsoft.com/office/powerpoint/2010/main" val="82274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education.gov.scot/about-education-scotland/policies-and-information/education-policy-and-legislation/legislatio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liberatinglearning.com/about/"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DD641-3BBD-8A04-25FC-5322DF460B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A83BD2-B2BA-A84A-479A-3B817CFAA41D}"/>
              </a:ext>
            </a:extLst>
          </p:cNvPr>
          <p:cNvSpPr>
            <a:spLocks noGrp="1" noRot="1" noChangeAspect="1"/>
          </p:cNvSpPr>
          <p:nvPr>
            <p:ph type="sldImg"/>
          </p:nvPr>
        </p:nvSpPr>
        <p:spPr>
          <a:xfrm>
            <a:off x="88900" y="146050"/>
            <a:ext cx="2863850" cy="1611313"/>
          </a:xfrm>
        </p:spPr>
      </p:sp>
      <p:sp>
        <p:nvSpPr>
          <p:cNvPr id="3" name="Notes Placeholder 2">
            <a:extLst>
              <a:ext uri="{FF2B5EF4-FFF2-40B4-BE49-F238E27FC236}">
                <a16:creationId xmlns:a16="http://schemas.microsoft.com/office/drawing/2014/main" id="{268700FF-22A1-BDB4-4D07-6627820EF873}"/>
              </a:ext>
            </a:extLst>
          </p:cNvPr>
          <p:cNvSpPr>
            <a:spLocks noGrp="1"/>
          </p:cNvSpPr>
          <p:nvPr>
            <p:ph type="body" idx="1"/>
          </p:nvPr>
        </p:nvSpPr>
        <p:spPr/>
        <p:txBody>
          <a:bodyPr/>
          <a:lstStyle/>
          <a:p>
            <a:r>
              <a:rPr lang="en-US" b="1" dirty="0">
                <a:ea typeface="Calibri"/>
              </a:rPr>
              <a:t>Activity 2: Why? Purposes of curriculum</a:t>
            </a:r>
          </a:p>
          <a:p>
            <a:endParaRPr lang="en-US" dirty="0">
              <a:ea typeface="Calibri"/>
            </a:endParaRPr>
          </a:p>
          <a:p>
            <a:r>
              <a:rPr lang="en-GB" sz="1200" noProof="0" dirty="0">
                <a:solidFill>
                  <a:srgbClr val="80379B"/>
                </a:solidFill>
                <a:latin typeface="Arial" panose="020B0604020202020204" pitchFamily="34" charset="0"/>
                <a:ea typeface="+mn-lt"/>
                <a:cs typeface="Arial" panose="020B0604020202020204" pitchFamily="34" charset="0"/>
              </a:rPr>
              <a:t>These </a:t>
            </a:r>
            <a:r>
              <a:rPr lang="en-GB" sz="1200" b="1" noProof="0" dirty="0">
                <a:solidFill>
                  <a:srgbClr val="80379B"/>
                </a:solidFill>
                <a:latin typeface="Arial" panose="020B0604020202020204" pitchFamily="34" charset="0"/>
                <a:ea typeface="+mn-lt"/>
                <a:cs typeface="Arial" panose="020B0604020202020204" pitchFamily="34" charset="0"/>
              </a:rPr>
              <a:t>optional</a:t>
            </a:r>
            <a:r>
              <a:rPr lang="en-GB" sz="1200" noProof="0" dirty="0">
                <a:solidFill>
                  <a:srgbClr val="80379B"/>
                </a:solidFill>
                <a:latin typeface="Arial" panose="020B0604020202020204" pitchFamily="34" charset="0"/>
                <a:ea typeface="+mn-lt"/>
                <a:cs typeface="Arial" panose="020B0604020202020204" pitchFamily="34" charset="0"/>
              </a:rPr>
              <a:t> activities are produced nationally, and adaptable locally, to support the leadership of curriculum change in schools and settings. </a:t>
            </a:r>
          </a:p>
          <a:p>
            <a:endParaRPr lang="en-GB" sz="1200" noProof="0" dirty="0">
              <a:solidFill>
                <a:srgbClr val="80379B"/>
              </a:solidFill>
              <a:latin typeface="Arial" panose="020B0604020202020204" pitchFamily="34" charset="0"/>
              <a:ea typeface="+mn-lt"/>
              <a:cs typeface="Arial" panose="020B0604020202020204" pitchFamily="34" charset="0"/>
            </a:endParaRPr>
          </a:p>
          <a:p>
            <a:r>
              <a:rPr lang="en-GB" sz="1200" noProof="0" dirty="0">
                <a:solidFill>
                  <a:srgbClr val="80379B"/>
                </a:solidFill>
                <a:latin typeface="Arial" panose="020B0604020202020204" pitchFamily="34" charset="0"/>
                <a:ea typeface="+mn-lt"/>
                <a:cs typeface="Arial" panose="020B0604020202020204" pitchFamily="34" charset="0"/>
              </a:rPr>
              <a:t>Head teachers and leaders will have the opportunity to explore these during professional learning sessions in September 2026 and throughout the 2026/27 and 2027/28 sessions. </a:t>
            </a:r>
          </a:p>
          <a:p>
            <a:endParaRPr lang="en-GB" sz="1600" noProof="0" dirty="0">
              <a:solidFill>
                <a:srgbClr val="80379B"/>
              </a:solidFill>
              <a:latin typeface="Arial" panose="020B0604020202020204" pitchFamily="34" charset="0"/>
              <a:ea typeface="+mn-lt"/>
              <a:cs typeface="Arial" panose="020B0604020202020204" pitchFamily="34" charset="0"/>
            </a:endParaRPr>
          </a:p>
          <a:p>
            <a:r>
              <a:rPr lang="en-GB" sz="1200" noProof="0" dirty="0">
                <a:solidFill>
                  <a:srgbClr val="80379B"/>
                </a:solidFill>
                <a:latin typeface="Arial" panose="020B0604020202020204" pitchFamily="34" charset="0"/>
                <a:ea typeface="+mn-lt"/>
                <a:cs typeface="Arial" panose="020B0604020202020204" pitchFamily="34" charset="0"/>
              </a:rPr>
              <a:t>Facilitators may choose to use the presentation in its entirety or choose selected slides to use and /or adapt to suit local needs. </a:t>
            </a:r>
          </a:p>
          <a:p>
            <a:endParaRPr lang="en-GB" sz="1200" dirty="0">
              <a:solidFill>
                <a:srgbClr val="80379B"/>
              </a:solidFill>
              <a:latin typeface="Arial" panose="020B0604020202020204" pitchFamily="34" charset="0"/>
              <a:ea typeface="+mn-lt"/>
              <a:cs typeface="Arial" panose="020B0604020202020204" pitchFamily="34" charset="0"/>
            </a:endParaRPr>
          </a:p>
          <a:p>
            <a:r>
              <a:rPr lang="en-GB" sz="1200" noProof="0" dirty="0">
                <a:solidFill>
                  <a:srgbClr val="80379B"/>
                </a:solidFill>
                <a:latin typeface="Arial" panose="020B0604020202020204" pitchFamily="34" charset="0"/>
                <a:ea typeface="+mn-lt"/>
                <a:cs typeface="Arial" panose="020B0604020202020204" pitchFamily="34" charset="0"/>
              </a:rPr>
              <a:t>Facilitator notes offer suggestions of key points to emphasise or opportunities to link to recent local work where relevant. </a:t>
            </a:r>
          </a:p>
          <a:p>
            <a:endParaRPr lang="en-GB" sz="1200" dirty="0">
              <a:solidFill>
                <a:srgbClr val="80379B"/>
              </a:solidFill>
              <a:latin typeface="Arial" panose="020B0604020202020204" pitchFamily="34" charset="0"/>
              <a:ea typeface="+mn-lt"/>
              <a:cs typeface="Arial" panose="020B0604020202020204" pitchFamily="34" charset="0"/>
            </a:endParaRPr>
          </a:p>
          <a:p>
            <a:r>
              <a:rPr lang="en-GB" sz="1200" dirty="0">
                <a:solidFill>
                  <a:srgbClr val="80379B"/>
                </a:solidFill>
                <a:latin typeface="Arial" panose="020B0604020202020204" pitchFamily="34" charset="0"/>
                <a:ea typeface="+mn-lt"/>
                <a:cs typeface="Arial" panose="020B0604020202020204" pitchFamily="34" charset="0"/>
              </a:rPr>
              <a:t>Further activities will be co-designed over the enactment phase. </a:t>
            </a:r>
            <a:endParaRPr lang="en-US" dirty="0">
              <a:ea typeface="Calibri"/>
            </a:endParaRPr>
          </a:p>
        </p:txBody>
      </p:sp>
    </p:spTree>
    <p:extLst>
      <p:ext uri="{BB962C8B-B14F-4D97-AF65-F5344CB8AC3E}">
        <p14:creationId xmlns:p14="http://schemas.microsoft.com/office/powerpoint/2010/main" val="1705677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285FF-575F-A4B2-5281-F1BE65E9DA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A3D289-3F81-A724-382C-F65CC5025938}"/>
              </a:ext>
            </a:extLst>
          </p:cNvPr>
          <p:cNvSpPr>
            <a:spLocks noGrp="1" noRot="1" noChangeAspect="1"/>
          </p:cNvSpPr>
          <p:nvPr>
            <p:ph type="sldImg"/>
          </p:nvPr>
        </p:nvSpPr>
        <p:spPr>
          <a:xfrm>
            <a:off x="188913" y="277813"/>
            <a:ext cx="2559050" cy="1439862"/>
          </a:xfrm>
        </p:spPr>
        <p:txBody>
          <a:bodyPr/>
          <a:lstStyle/>
          <a:p>
            <a:endParaRPr lang="en-GB"/>
          </a:p>
        </p:txBody>
      </p:sp>
      <p:sp>
        <p:nvSpPr>
          <p:cNvPr id="3" name="Notes Placeholder 2">
            <a:extLst>
              <a:ext uri="{FF2B5EF4-FFF2-40B4-BE49-F238E27FC236}">
                <a16:creationId xmlns:a16="http://schemas.microsoft.com/office/drawing/2014/main" id="{36F5C928-3007-6F50-EE1D-26ADC77FB643}"/>
              </a:ext>
            </a:extLst>
          </p:cNvPr>
          <p:cNvSpPr>
            <a:spLocks noGrp="1"/>
          </p:cNvSpPr>
          <p:nvPr>
            <p:ph type="body" idx="1"/>
          </p:nvPr>
        </p:nvSpPr>
        <p:spPr/>
        <p:txBody>
          <a:bodyPr/>
          <a:lstStyle/>
          <a:p>
            <a:r>
              <a:rPr lang="en-GB" sz="1100" b="1" kern="1200" dirty="0">
                <a:solidFill>
                  <a:schemeClr val="tx1"/>
                </a:solidFill>
                <a:effectLst/>
                <a:latin typeface="Arial" panose="020B0604020202020204" pitchFamily="34" charset="0"/>
                <a:ea typeface="+mn-ea"/>
                <a:cs typeface="Arial" panose="020B0604020202020204" pitchFamily="34" charset="0"/>
              </a:rPr>
              <a:t>SLIDE 15</a:t>
            </a:r>
          </a:p>
          <a:p>
            <a:endParaRPr lang="en-GB" sz="1100" kern="1200" dirty="0">
              <a:solidFill>
                <a:schemeClr val="tx1"/>
              </a:solidFill>
              <a:effectLst/>
              <a:latin typeface="Arial" panose="020B0604020202020204" pitchFamily="34" charset="0"/>
              <a:ea typeface="+mn-ea"/>
              <a:cs typeface="Arial" panose="020B0604020202020204" pitchFamily="34" charset="0"/>
            </a:endParaRPr>
          </a:p>
          <a:p>
            <a:endParaRPr lang="en-GB" sz="1100" b="1" dirty="0"/>
          </a:p>
        </p:txBody>
      </p:sp>
    </p:spTree>
    <p:extLst>
      <p:ext uri="{BB962C8B-B14F-4D97-AF65-F5344CB8AC3E}">
        <p14:creationId xmlns:p14="http://schemas.microsoft.com/office/powerpoint/2010/main" val="2119025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311150"/>
            <a:ext cx="2863850" cy="1611313"/>
          </a:xfrm>
        </p:spPr>
      </p:sp>
      <p:sp>
        <p:nvSpPr>
          <p:cNvPr id="3" name="Notes Placeholder 2"/>
          <p:cNvSpPr>
            <a:spLocks noGrp="1"/>
          </p:cNvSpPr>
          <p:nvPr>
            <p:ph type="body" idx="1"/>
          </p:nvPr>
        </p:nvSpPr>
        <p:spPr/>
        <p:txBody>
          <a:bodyPr/>
          <a:lstStyle/>
          <a:p>
            <a:r>
              <a:rPr lang="en-US" b="1" dirty="0">
                <a:ea typeface="Calibri"/>
              </a:rPr>
              <a:t>Activity 2: Why? Purposes of curriculum</a:t>
            </a:r>
          </a:p>
          <a:p>
            <a:endParaRPr lang="en-US" b="1" dirty="0">
              <a:ea typeface="Calibri"/>
            </a:endParaRPr>
          </a:p>
          <a:p>
            <a:r>
              <a:rPr lang="en-US" dirty="0">
                <a:ea typeface="Calibri"/>
              </a:rPr>
              <a:t>Possible / suggested speaking points:</a:t>
            </a:r>
          </a:p>
          <a:p>
            <a:endParaRPr lang="en-US" dirty="0">
              <a:ea typeface="Calibri"/>
            </a:endParaRPr>
          </a:p>
          <a:p>
            <a:pPr marL="171450" indent="-171450">
              <a:buFont typeface="Arial" panose="020B0604020202020204" pitchFamily="34" charset="0"/>
              <a:buChar char="•"/>
            </a:pPr>
            <a:r>
              <a:rPr lang="en-GB" dirty="0">
                <a:latin typeface="Arial"/>
                <a:cs typeface="Arial"/>
              </a:rPr>
              <a:t>The four capacities continue to outline the driving purpose of Scotland's curriculum both now and for the future.</a:t>
            </a:r>
          </a:p>
          <a:p>
            <a:pPr marL="171450" indent="-171450">
              <a:buFont typeface="Arial" panose="020B0604020202020204" pitchFamily="34" charset="0"/>
              <a:buChar char="•"/>
            </a:pPr>
            <a:r>
              <a:rPr lang="en-GB" dirty="0">
                <a:latin typeface="Arial"/>
                <a:cs typeface="Arial"/>
              </a:rPr>
              <a:t>Note the emphasis on “to enable all children and young people to be…” (not to become). This reinforces that ‘being me’ as an individual, a citizen, contributor and learner is important now, and not only about preparation for the future. </a:t>
            </a:r>
          </a:p>
          <a:p>
            <a:pPr marL="171450" indent="-171450">
              <a:buFont typeface="Arial" panose="020B0604020202020204" pitchFamily="34" charset="0"/>
              <a:buChar char="•"/>
            </a:pPr>
            <a:r>
              <a:rPr lang="en-GB" dirty="0">
                <a:latin typeface="Arial"/>
                <a:cs typeface="Arial"/>
              </a:rPr>
              <a:t>Updated statements have been developed to support teams to think about how their curriculum making created opportunities for children and young people to be, and to grow and develop, across the 4 capacities (like everything in the draft guidance, these statements are DRAFT, and feedback is welcomed)</a:t>
            </a:r>
          </a:p>
          <a:p>
            <a:pPr marL="171450" indent="-171450">
              <a:buFont typeface="Arial" panose="020B0604020202020204" pitchFamily="34" charset="0"/>
              <a:buChar char="•"/>
            </a:pPr>
            <a:r>
              <a:rPr lang="en-GB" dirty="0">
                <a:latin typeface="Arial"/>
                <a:cs typeface="Arial"/>
              </a:rPr>
              <a:t>The statements appear on the following four slides, or you might want to invite participants to read over section 2.1 of the draft guidance, before considering the provocations on slide 15</a:t>
            </a:r>
          </a:p>
          <a:p>
            <a:pPr marL="171450" indent="-171450">
              <a:buFont typeface="Arial" panose="020B0604020202020204" pitchFamily="34" charset="0"/>
              <a:buChar char="•"/>
            </a:pPr>
            <a:br>
              <a:rPr lang="en-GB" dirty="0">
                <a:latin typeface="Arial"/>
                <a:cs typeface="Arial"/>
              </a:rPr>
            </a:br>
            <a:endParaRPr lang="en-GB" dirty="0"/>
          </a:p>
        </p:txBody>
      </p:sp>
    </p:spTree>
    <p:extLst>
      <p:ext uri="{BB962C8B-B14F-4D97-AF65-F5344CB8AC3E}">
        <p14:creationId xmlns:p14="http://schemas.microsoft.com/office/powerpoint/2010/main" val="3182615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293D3-C6F0-4146-A208-481BFD235A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C729F0-5D19-17E2-AFA2-5EA118EC3768}"/>
              </a:ext>
            </a:extLst>
          </p:cNvPr>
          <p:cNvSpPr>
            <a:spLocks noGrp="1" noRot="1" noChangeAspect="1"/>
          </p:cNvSpPr>
          <p:nvPr>
            <p:ph type="sldImg"/>
          </p:nvPr>
        </p:nvSpPr>
        <p:spPr>
          <a:xfrm>
            <a:off x="88900" y="311150"/>
            <a:ext cx="2863850" cy="1611313"/>
          </a:xfrm>
        </p:spPr>
      </p:sp>
      <p:sp>
        <p:nvSpPr>
          <p:cNvPr id="3" name="Notes Placeholder 2">
            <a:extLst>
              <a:ext uri="{FF2B5EF4-FFF2-40B4-BE49-F238E27FC236}">
                <a16:creationId xmlns:a16="http://schemas.microsoft.com/office/drawing/2014/main" id="{22EAD50B-CBC8-4690-E97D-6B43AC33B2D8}"/>
              </a:ext>
            </a:extLst>
          </p:cNvPr>
          <p:cNvSpPr>
            <a:spLocks noGrp="1"/>
          </p:cNvSpPr>
          <p:nvPr>
            <p:ph type="body" idx="1"/>
          </p:nvPr>
        </p:nvSpPr>
        <p:spPr/>
        <p:txBody>
          <a:bodyPr/>
          <a:lstStyle/>
          <a:p>
            <a:r>
              <a:rPr lang="en-US" b="1" dirty="0">
                <a:ea typeface="Calibri"/>
              </a:rPr>
              <a:t>Activity 2: Why? Purposes of curriculum</a:t>
            </a:r>
          </a:p>
          <a:p>
            <a:endParaRPr lang="en-US" dirty="0">
              <a:ea typeface="Calibri"/>
            </a:endParaRPr>
          </a:p>
          <a:p>
            <a:br>
              <a:rPr lang="en-GB" dirty="0">
                <a:latin typeface="Arial"/>
                <a:cs typeface="Arial"/>
              </a:rPr>
            </a:br>
            <a:endParaRPr lang="en-GB" dirty="0"/>
          </a:p>
        </p:txBody>
      </p:sp>
    </p:spTree>
    <p:extLst>
      <p:ext uri="{BB962C8B-B14F-4D97-AF65-F5344CB8AC3E}">
        <p14:creationId xmlns:p14="http://schemas.microsoft.com/office/powerpoint/2010/main" val="1571190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CAAF1-CFAF-4947-7C46-B0735A4DA8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F53CCA-0F8F-D075-1A38-5761ACED3A97}"/>
              </a:ext>
            </a:extLst>
          </p:cNvPr>
          <p:cNvSpPr>
            <a:spLocks noGrp="1" noRot="1" noChangeAspect="1"/>
          </p:cNvSpPr>
          <p:nvPr>
            <p:ph type="sldImg"/>
          </p:nvPr>
        </p:nvSpPr>
        <p:spPr>
          <a:xfrm>
            <a:off x="88900" y="311150"/>
            <a:ext cx="2863850" cy="1611313"/>
          </a:xfrm>
        </p:spPr>
      </p:sp>
      <p:sp>
        <p:nvSpPr>
          <p:cNvPr id="3" name="Notes Placeholder 2">
            <a:extLst>
              <a:ext uri="{FF2B5EF4-FFF2-40B4-BE49-F238E27FC236}">
                <a16:creationId xmlns:a16="http://schemas.microsoft.com/office/drawing/2014/main" id="{29037F69-15DF-CD86-E042-C48533A91B3F}"/>
              </a:ext>
            </a:extLst>
          </p:cNvPr>
          <p:cNvSpPr>
            <a:spLocks noGrp="1"/>
          </p:cNvSpPr>
          <p:nvPr>
            <p:ph type="body" idx="1"/>
          </p:nvPr>
        </p:nvSpPr>
        <p:spPr/>
        <p:txBody>
          <a:bodyPr/>
          <a:lstStyle/>
          <a:p>
            <a:r>
              <a:rPr lang="en-US" b="1" dirty="0">
                <a:ea typeface="Calibri"/>
              </a:rPr>
              <a:t>Activity 2: Why? Purposes of curriculum</a:t>
            </a:r>
          </a:p>
        </p:txBody>
      </p:sp>
    </p:spTree>
    <p:extLst>
      <p:ext uri="{BB962C8B-B14F-4D97-AF65-F5344CB8AC3E}">
        <p14:creationId xmlns:p14="http://schemas.microsoft.com/office/powerpoint/2010/main" val="605695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FD219-A607-EE94-F152-4CD039A63D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C2F6EE-381B-A931-43A4-39BAB0F5E40E}"/>
              </a:ext>
            </a:extLst>
          </p:cNvPr>
          <p:cNvSpPr>
            <a:spLocks noGrp="1" noRot="1" noChangeAspect="1"/>
          </p:cNvSpPr>
          <p:nvPr>
            <p:ph type="sldImg"/>
          </p:nvPr>
        </p:nvSpPr>
        <p:spPr>
          <a:xfrm>
            <a:off x="88900" y="311150"/>
            <a:ext cx="2863850" cy="1611313"/>
          </a:xfrm>
        </p:spPr>
      </p:sp>
      <p:sp>
        <p:nvSpPr>
          <p:cNvPr id="3" name="Notes Placeholder 2">
            <a:extLst>
              <a:ext uri="{FF2B5EF4-FFF2-40B4-BE49-F238E27FC236}">
                <a16:creationId xmlns:a16="http://schemas.microsoft.com/office/drawing/2014/main" id="{EDD81C3A-B509-DC01-9A47-12BAC51BFDA8}"/>
              </a:ext>
            </a:extLst>
          </p:cNvPr>
          <p:cNvSpPr>
            <a:spLocks noGrp="1"/>
          </p:cNvSpPr>
          <p:nvPr>
            <p:ph type="body" idx="1"/>
          </p:nvPr>
        </p:nvSpPr>
        <p:spPr/>
        <p:txBody>
          <a:bodyPr/>
          <a:lstStyle/>
          <a:p>
            <a:r>
              <a:rPr lang="en-US" b="1" dirty="0">
                <a:ea typeface="Calibri"/>
              </a:rPr>
              <a:t>Activity 2: Why? Purposes of curriculum</a:t>
            </a:r>
          </a:p>
        </p:txBody>
      </p:sp>
    </p:spTree>
    <p:extLst>
      <p:ext uri="{BB962C8B-B14F-4D97-AF65-F5344CB8AC3E}">
        <p14:creationId xmlns:p14="http://schemas.microsoft.com/office/powerpoint/2010/main" val="2272378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7E306-DA44-09F7-C170-17E7173BB9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8FFDDB-5073-CF23-F682-D63B6C90B3F7}"/>
              </a:ext>
            </a:extLst>
          </p:cNvPr>
          <p:cNvSpPr>
            <a:spLocks noGrp="1" noRot="1" noChangeAspect="1"/>
          </p:cNvSpPr>
          <p:nvPr>
            <p:ph type="sldImg"/>
          </p:nvPr>
        </p:nvSpPr>
        <p:spPr>
          <a:xfrm>
            <a:off x="88900" y="311150"/>
            <a:ext cx="2863850" cy="1611313"/>
          </a:xfrm>
        </p:spPr>
      </p:sp>
      <p:sp>
        <p:nvSpPr>
          <p:cNvPr id="3" name="Notes Placeholder 2">
            <a:extLst>
              <a:ext uri="{FF2B5EF4-FFF2-40B4-BE49-F238E27FC236}">
                <a16:creationId xmlns:a16="http://schemas.microsoft.com/office/drawing/2014/main" id="{CE7BF698-B12E-5CBE-3071-D94D74D9BC62}"/>
              </a:ext>
            </a:extLst>
          </p:cNvPr>
          <p:cNvSpPr>
            <a:spLocks noGrp="1"/>
          </p:cNvSpPr>
          <p:nvPr>
            <p:ph type="body" idx="1"/>
          </p:nvPr>
        </p:nvSpPr>
        <p:spPr/>
        <p:txBody>
          <a:bodyPr/>
          <a:lstStyle/>
          <a:p>
            <a:r>
              <a:rPr lang="en-US" b="1" dirty="0">
                <a:ea typeface="Calibri"/>
              </a:rPr>
              <a:t>Activity 2: Why? Purposes of curriculum</a:t>
            </a:r>
          </a:p>
        </p:txBody>
      </p:sp>
    </p:spTree>
    <p:extLst>
      <p:ext uri="{BB962C8B-B14F-4D97-AF65-F5344CB8AC3E}">
        <p14:creationId xmlns:p14="http://schemas.microsoft.com/office/powerpoint/2010/main" val="3732999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4FEAA-B3D7-2C9E-0D84-D3A240B92F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1E64BD-8655-F798-84E8-E8004D255B18}"/>
              </a:ext>
            </a:extLst>
          </p:cNvPr>
          <p:cNvSpPr>
            <a:spLocks noGrp="1" noRot="1" noChangeAspect="1"/>
          </p:cNvSpPr>
          <p:nvPr>
            <p:ph type="sldImg"/>
          </p:nvPr>
        </p:nvSpPr>
        <p:spPr>
          <a:xfrm>
            <a:off x="188913" y="277813"/>
            <a:ext cx="2559050" cy="1439862"/>
          </a:xfrm>
        </p:spPr>
        <p:txBody>
          <a:bodyPr/>
          <a:lstStyle/>
          <a:p>
            <a:endParaRPr lang="en-GB"/>
          </a:p>
        </p:txBody>
      </p:sp>
      <p:sp>
        <p:nvSpPr>
          <p:cNvPr id="3" name="Notes Placeholder 2">
            <a:extLst>
              <a:ext uri="{FF2B5EF4-FFF2-40B4-BE49-F238E27FC236}">
                <a16:creationId xmlns:a16="http://schemas.microsoft.com/office/drawing/2014/main" id="{0BCD1597-8B60-6976-BEB5-90F722D07291}"/>
              </a:ext>
            </a:extLst>
          </p:cNvPr>
          <p:cNvSpPr>
            <a:spLocks noGrp="1"/>
          </p:cNvSpPr>
          <p:nvPr>
            <p:ph type="body" idx="1"/>
          </p:nvPr>
        </p:nvSpPr>
        <p:spPr/>
        <p:txBody>
          <a:bodyPr/>
          <a:lstStyle/>
          <a:p>
            <a:r>
              <a:rPr lang="en-US" sz="1100" b="1" dirty="0">
                <a:ea typeface="Calibri"/>
              </a:rPr>
              <a:t>Activity 2: Why? Purposes of curriculum</a:t>
            </a:r>
          </a:p>
        </p:txBody>
      </p:sp>
    </p:spTree>
    <p:extLst>
      <p:ext uri="{BB962C8B-B14F-4D97-AF65-F5344CB8AC3E}">
        <p14:creationId xmlns:p14="http://schemas.microsoft.com/office/powerpoint/2010/main" val="2959137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76FA3-A43B-E7A4-9CD9-5F3072B029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58DDA5-3328-081E-C116-F33C0AECCE38}"/>
              </a:ext>
            </a:extLst>
          </p:cNvPr>
          <p:cNvSpPr>
            <a:spLocks noGrp="1" noRot="1" noChangeAspect="1"/>
          </p:cNvSpPr>
          <p:nvPr>
            <p:ph type="sldImg"/>
          </p:nvPr>
        </p:nvSpPr>
        <p:spPr>
          <a:xfrm>
            <a:off x="88900" y="311150"/>
            <a:ext cx="2863850" cy="1611313"/>
          </a:xfrm>
        </p:spPr>
        <p:txBody>
          <a:bodyPr/>
          <a:lstStyle/>
          <a:p>
            <a:endParaRPr lang="en-GB"/>
          </a:p>
        </p:txBody>
      </p:sp>
      <p:sp>
        <p:nvSpPr>
          <p:cNvPr id="3" name="Notes Placeholder 2">
            <a:extLst>
              <a:ext uri="{FF2B5EF4-FFF2-40B4-BE49-F238E27FC236}">
                <a16:creationId xmlns:a16="http://schemas.microsoft.com/office/drawing/2014/main" id="{36D9B55F-FA58-9D51-0F16-9BAE357C9622}"/>
              </a:ext>
            </a:extLst>
          </p:cNvPr>
          <p:cNvSpPr>
            <a:spLocks noGrp="1"/>
          </p:cNvSpPr>
          <p:nvPr>
            <p:ph type="body" idx="1"/>
          </p:nvPr>
        </p:nvSpPr>
        <p:spPr/>
        <p:txBody>
          <a:bodyPr/>
          <a:lstStyle/>
          <a:p>
            <a:r>
              <a:rPr lang="en-US" sz="1200" b="1" dirty="0">
                <a:ea typeface="Calibri"/>
              </a:rPr>
              <a:t>Activity 2: Why? Purposes of curriculum</a:t>
            </a:r>
          </a:p>
          <a:p>
            <a:endParaRPr lang="en-US" dirty="0">
              <a:ea typeface="Calibri"/>
            </a:endParaRPr>
          </a:p>
          <a:p>
            <a:r>
              <a:rPr lang="en-GB" dirty="0">
                <a:latin typeface="Arial"/>
                <a:cs typeface="Arial"/>
              </a:rPr>
              <a:t>We invite you to read Section 2.1 of the draft guidance individually and to consider the following three questions</a:t>
            </a:r>
            <a:br>
              <a:rPr lang="en-GB" dirty="0">
                <a:latin typeface="Arial"/>
                <a:cs typeface="Arial"/>
              </a:rPr>
            </a:br>
            <a:endParaRPr lang="en-GB" dirty="0">
              <a:solidFill>
                <a:srgbClr val="000000"/>
              </a:solidFill>
              <a:latin typeface="Arial"/>
              <a:cs typeface="Arial"/>
            </a:endParaRPr>
          </a:p>
          <a:p>
            <a:r>
              <a:rPr lang="en-GB" dirty="0">
                <a:solidFill>
                  <a:srgbClr val="000000"/>
                </a:solidFill>
                <a:latin typeface="Arial"/>
                <a:cs typeface="Arial"/>
              </a:rPr>
              <a:t>What feels familiar?</a:t>
            </a:r>
            <a:endParaRPr lang="en-US" dirty="0">
              <a:solidFill>
                <a:srgbClr val="444444"/>
              </a:solidFill>
            </a:endParaRPr>
          </a:p>
          <a:p>
            <a:r>
              <a:rPr lang="en-GB" dirty="0">
                <a:solidFill>
                  <a:srgbClr val="000000"/>
                </a:solidFill>
                <a:latin typeface="Arial"/>
                <a:cs typeface="Arial"/>
              </a:rPr>
              <a:t>What feels new or significant?</a:t>
            </a:r>
            <a:endParaRPr lang="en-GB" dirty="0">
              <a:solidFill>
                <a:srgbClr val="000000"/>
              </a:solidFill>
            </a:endParaRPr>
          </a:p>
          <a:p>
            <a:r>
              <a:rPr lang="en-GB" dirty="0">
                <a:solidFill>
                  <a:srgbClr val="000000"/>
                </a:solidFill>
                <a:latin typeface="Arial"/>
                <a:cs typeface="Arial"/>
              </a:rPr>
              <a:t>What needs clarification?</a:t>
            </a:r>
            <a:endParaRPr lang="en-GB" dirty="0">
              <a:solidFill>
                <a:srgbClr val="000000"/>
              </a:solidFill>
            </a:endParaRPr>
          </a:p>
          <a:p>
            <a:endParaRPr lang="en-GB" dirty="0">
              <a:solidFill>
                <a:srgbClr val="444444"/>
              </a:solidFill>
            </a:endParaRPr>
          </a:p>
          <a:p>
            <a:r>
              <a:rPr lang="en-GB" dirty="0">
                <a:latin typeface="Arial"/>
                <a:cs typeface="Arial"/>
              </a:rPr>
              <a:t>Facilitator - Ask groups to share a summary of their discussion with the wider room. Draw out thinking from the group around the key messages of equity, the changing world and the strengthened four capacities. Summaries of these are found on the next few slides. </a:t>
            </a:r>
            <a:br>
              <a:rPr lang="en-GB" dirty="0">
                <a:latin typeface="Arial"/>
                <a:cs typeface="Arial"/>
              </a:rPr>
            </a:br>
            <a:br>
              <a:rPr lang="en-GB" dirty="0">
                <a:latin typeface="Arial"/>
                <a:cs typeface="Arial"/>
              </a:rPr>
            </a:br>
            <a:endParaRPr lang="en-GB" dirty="0">
              <a:latin typeface="Arial"/>
              <a:cs typeface="Arial"/>
            </a:endParaRPr>
          </a:p>
          <a:p>
            <a:endParaRPr lang="en-GB" b="1" dirty="0"/>
          </a:p>
        </p:txBody>
      </p:sp>
    </p:spTree>
    <p:extLst>
      <p:ext uri="{BB962C8B-B14F-4D97-AF65-F5344CB8AC3E}">
        <p14:creationId xmlns:p14="http://schemas.microsoft.com/office/powerpoint/2010/main" val="3580452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146050"/>
            <a:ext cx="2863850" cy="1611313"/>
          </a:xfrm>
        </p:spPr>
      </p:sp>
      <p:sp>
        <p:nvSpPr>
          <p:cNvPr id="3" name="Notes Placeholder 2"/>
          <p:cNvSpPr>
            <a:spLocks noGrp="1"/>
          </p:cNvSpPr>
          <p:nvPr>
            <p:ph type="body" idx="1"/>
          </p:nvPr>
        </p:nvSpPr>
        <p:spPr/>
        <p:txBody>
          <a:bodyPr/>
          <a:lstStyle/>
          <a:p>
            <a:r>
              <a:rPr lang="en-US" sz="1200" b="1" dirty="0">
                <a:ea typeface="Calibri"/>
              </a:rPr>
              <a:t>Activity 2: Why? Purposes of curriculum</a:t>
            </a:r>
          </a:p>
          <a:p>
            <a:endParaRPr lang="en-US" dirty="0">
              <a:ea typeface="Calibri"/>
            </a:endParaRPr>
          </a:p>
          <a:p>
            <a:r>
              <a:rPr lang="en-US" dirty="0">
                <a:ea typeface="Calibri"/>
              </a:rPr>
              <a:t>This is an invitation to consider a particular child or young person that you know or work with.  </a:t>
            </a:r>
            <a:endParaRPr lang="en-US" dirty="0"/>
          </a:p>
          <a:p>
            <a:r>
              <a:rPr lang="en-US" dirty="0">
                <a:ea typeface="Calibri"/>
              </a:rPr>
              <a:t>Take a moment to think about how the current curriculum is working for them.</a:t>
            </a:r>
          </a:p>
          <a:p>
            <a:endParaRPr lang="en-US" dirty="0">
              <a:ea typeface="Calibri"/>
            </a:endParaRPr>
          </a:p>
          <a:p>
            <a:r>
              <a:rPr lang="en-US" dirty="0">
                <a:ea typeface="Calibri"/>
              </a:rPr>
              <a:t>What is working for them?</a:t>
            </a:r>
          </a:p>
          <a:p>
            <a:r>
              <a:rPr lang="en-US" dirty="0">
                <a:ea typeface="Calibri"/>
              </a:rPr>
              <a:t>What could be better?</a:t>
            </a:r>
          </a:p>
          <a:p>
            <a:endParaRPr lang="en-US" dirty="0">
              <a:ea typeface="Calibri"/>
            </a:endParaRPr>
          </a:p>
          <a:p>
            <a:r>
              <a:rPr lang="en-US" dirty="0">
                <a:ea typeface="Calibri"/>
              </a:rPr>
              <a:t>Facilitator – pause to enable this reflection.</a:t>
            </a:r>
            <a:endParaRPr lang="en-US" dirty="0"/>
          </a:p>
          <a:p>
            <a:r>
              <a:rPr lang="en-US" dirty="0">
                <a:ea typeface="Calibri"/>
              </a:rPr>
              <a:t>Facilitator – you may wish to invite some participants to share.</a:t>
            </a:r>
          </a:p>
          <a:p>
            <a:endParaRPr lang="en-US" dirty="0">
              <a:ea typeface="Calibri"/>
            </a:endParaRPr>
          </a:p>
          <a:p>
            <a:r>
              <a:rPr lang="en-US" dirty="0"/>
              <a:t>The reason for including this reflection is to support our thinking of the need to change to a future oriented curriculum that meets the needs of all of Scotland's learners.  </a:t>
            </a:r>
          </a:p>
          <a:p>
            <a:r>
              <a:rPr lang="en-US" dirty="0">
                <a:ea typeface="Calibri"/>
              </a:rPr>
              <a:t> </a:t>
            </a:r>
            <a:br>
              <a:rPr lang="en-US" dirty="0">
                <a:ea typeface="Calibri"/>
              </a:rPr>
            </a:br>
            <a:r>
              <a:rPr lang="en-US" dirty="0">
                <a:ea typeface="Calibri"/>
              </a:rPr>
              <a:t>As we go through today's session, we invite you to hold them in your thoughts as we explore the purpose of Scotland's curriculum. </a:t>
            </a:r>
            <a:endParaRPr lang="en-US" dirty="0"/>
          </a:p>
        </p:txBody>
      </p:sp>
    </p:spTree>
    <p:extLst>
      <p:ext uri="{BB962C8B-B14F-4D97-AF65-F5344CB8AC3E}">
        <p14:creationId xmlns:p14="http://schemas.microsoft.com/office/powerpoint/2010/main" val="4179107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193675"/>
            <a:ext cx="2863850" cy="1611313"/>
          </a:xfrm>
        </p:spPr>
      </p:sp>
      <p:sp>
        <p:nvSpPr>
          <p:cNvPr id="3" name="Notes Placeholder 2"/>
          <p:cNvSpPr>
            <a:spLocks noGrp="1"/>
          </p:cNvSpPr>
          <p:nvPr>
            <p:ph type="body" idx="1"/>
          </p:nvPr>
        </p:nvSpPr>
        <p:spPr/>
        <p:txBody>
          <a:bodyPr/>
          <a:lstStyle/>
          <a:p>
            <a:r>
              <a:rPr lang="en-US" sz="1200" b="1" dirty="0">
                <a:ea typeface="Calibri"/>
              </a:rPr>
              <a:t>Activity 2: Why? Purposes of curriculum</a:t>
            </a:r>
          </a:p>
          <a:p>
            <a:endParaRPr lang="en-US" dirty="0">
              <a:ea typeface="Calibri"/>
            </a:endParaRPr>
          </a:p>
          <a:p>
            <a:r>
              <a:rPr lang="en-GB" dirty="0"/>
              <a:t>Scotland's curriculum is a commitment to equity and social justice. </a:t>
            </a:r>
            <a:endParaRPr lang="en-US" dirty="0">
              <a:solidFill>
                <a:srgbClr val="444444"/>
              </a:solidFill>
            </a:endParaRPr>
          </a:p>
          <a:p>
            <a:r>
              <a:rPr lang="en-GB" dirty="0"/>
              <a:t>This is our why, our purpose.</a:t>
            </a:r>
            <a:br>
              <a:rPr lang="en-GB" dirty="0"/>
            </a:br>
            <a:br>
              <a:rPr lang="en-GB" dirty="0"/>
            </a:br>
            <a:r>
              <a:rPr lang="en-GB" dirty="0"/>
              <a:t>The starting point is always </a:t>
            </a:r>
            <a:r>
              <a:rPr lang="en-GB" i="1" dirty="0"/>
              <a:t>why</a:t>
            </a:r>
            <a:r>
              <a:rPr lang="en-GB" dirty="0"/>
              <a:t>.</a:t>
            </a:r>
            <a:endParaRPr lang="en-GB" dirty="0">
              <a:solidFill>
                <a:srgbClr val="444444"/>
              </a:solidFill>
            </a:endParaRPr>
          </a:p>
          <a:p>
            <a:r>
              <a:rPr lang="en-GB" dirty="0"/>
              <a:t>When we’re designing learning, we have to ask: whose needs are we centring? Whose experiences are reflected—and whose are missing?</a:t>
            </a:r>
            <a:endParaRPr lang="en-GB" dirty="0">
              <a:solidFill>
                <a:srgbClr val="444444"/>
              </a:solidFill>
            </a:endParaRPr>
          </a:p>
          <a:p>
            <a:r>
              <a:rPr lang="en-GB" dirty="0"/>
              <a:t>Because if we don’t ask that question explicitly, we tend to design for the ‘imagined average learner’—and we know that learner doesn’t actually exist.</a:t>
            </a:r>
            <a:endParaRPr lang="en-GB" dirty="0">
              <a:solidFill>
                <a:srgbClr val="444444"/>
              </a:solidFill>
            </a:endParaRPr>
          </a:p>
          <a:p>
            <a:r>
              <a:rPr lang="en-GB" dirty="0"/>
              <a:t>Equity starts by making the full diversity of our learners visible in our thinking.</a:t>
            </a:r>
          </a:p>
        </p:txBody>
      </p:sp>
    </p:spTree>
    <p:extLst>
      <p:ext uri="{BB962C8B-B14F-4D97-AF65-F5344CB8AC3E}">
        <p14:creationId xmlns:p14="http://schemas.microsoft.com/office/powerpoint/2010/main" val="3419816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0395C-2D59-6A91-755E-12FF31E289F8}"/>
            </a:ext>
          </a:extLst>
        </p:cNvPr>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9A804969-A175-A297-1864-0B4F78B14465}"/>
              </a:ext>
            </a:extLst>
          </p:cNvPr>
          <p:cNvSpPr>
            <a:spLocks noGrp="1" noRot="1" noChangeAspect="1"/>
          </p:cNvSpPr>
          <p:nvPr>
            <p:ph type="sldImg" idx="2"/>
          </p:nvPr>
        </p:nvSpPr>
        <p:spPr>
          <a:xfrm>
            <a:off x="209550" y="279400"/>
            <a:ext cx="2863850" cy="1611313"/>
          </a:xfrm>
          <a:prstGeom prst="rect">
            <a:avLst/>
          </a:prstGeom>
          <a:noFill/>
          <a:ln w="12700">
            <a:solidFill>
              <a:prstClr val="black"/>
            </a:solidFill>
          </a:ln>
        </p:spPr>
        <p:txBody>
          <a:bodyPr vert="horz" lIns="99075" tIns="49538" rIns="99075" bIns="49538" rtlCol="0" anchor="ctr"/>
          <a:lstStyle/>
          <a:p>
            <a:endParaRPr lang="en-GB" noProof="0"/>
          </a:p>
        </p:txBody>
      </p:sp>
      <p:sp>
        <p:nvSpPr>
          <p:cNvPr id="5" name="Notes Placeholder 4">
            <a:extLst>
              <a:ext uri="{FF2B5EF4-FFF2-40B4-BE49-F238E27FC236}">
                <a16:creationId xmlns:a16="http://schemas.microsoft.com/office/drawing/2014/main" id="{4D552C82-6134-F58E-85AA-E637F0BEEECA}"/>
              </a:ext>
            </a:extLst>
          </p:cNvPr>
          <p:cNvSpPr>
            <a:spLocks noGrp="1"/>
          </p:cNvSpPr>
          <p:nvPr>
            <p:ph type="body" sz="quarter" idx="3"/>
          </p:nvPr>
        </p:nvSpPr>
        <p:spPr>
          <a:xfrm>
            <a:off x="315736" y="2098366"/>
            <a:ext cx="6712500" cy="7857282"/>
          </a:xfrm>
          <a:prstGeom prst="rect">
            <a:avLst/>
          </a:prstGeom>
        </p:spPr>
        <p:txBody>
          <a:bodyPr vert="horz" lIns="99075" tIns="49538" rIns="99075" bIns="49538" rtlCol="0"/>
          <a:lstStyle/>
          <a:p>
            <a:r>
              <a:rPr lang="en-US" b="1" dirty="0">
                <a:ea typeface="Calibri"/>
              </a:rPr>
              <a:t>Activity 2: Why? Purposes of curriculum</a:t>
            </a:r>
          </a:p>
          <a:p>
            <a:endParaRPr lang="en-US" dirty="0">
              <a:ea typeface="Calibri"/>
            </a:endParaRPr>
          </a:p>
          <a:p>
            <a:r>
              <a:rPr lang="en-GB" noProof="0" dirty="0"/>
              <a:t>If you are using the material with groups of staff, these ways of working can support </a:t>
            </a:r>
          </a:p>
          <a:p>
            <a:endParaRPr lang="en-GB" noProof="0" dirty="0"/>
          </a:p>
          <a:p>
            <a:r>
              <a:rPr lang="en-GB" noProof="0" dirty="0"/>
              <a:t>Take a moment to establish group protocols. </a:t>
            </a:r>
          </a:p>
          <a:p>
            <a:r>
              <a:rPr lang="en-GB" noProof="0" dirty="0"/>
              <a:t>Ask participants to comment on anything they would like to add or amend. </a:t>
            </a:r>
          </a:p>
          <a:p>
            <a:r>
              <a:rPr lang="en-GB" noProof="0" dirty="0"/>
              <a:t>Is there anything that participants feel is missing or anything they would like to remove?</a:t>
            </a:r>
          </a:p>
          <a:p>
            <a:r>
              <a:rPr lang="en-GB" noProof="0" dirty="0"/>
              <a:t>The protocols on the slide are suggestions to be amended for your context. </a:t>
            </a:r>
          </a:p>
          <a:p>
            <a:endParaRPr lang="en-GB" noProof="0" dirty="0"/>
          </a:p>
          <a:p>
            <a:r>
              <a:rPr lang="en-GB" noProof="0" dirty="0"/>
              <a:t> - Why establish group protocols</a:t>
            </a:r>
          </a:p>
          <a:p>
            <a:endParaRPr lang="en-GB" noProof="0" dirty="0"/>
          </a:p>
          <a:p>
            <a:r>
              <a:rPr lang="en-GB" noProof="0" dirty="0"/>
              <a:t>Effective professional learning goes beyond simply delivering information. It fosters a learning community where educators can learn with, from, and on behalf of one another. To achieve this, the facilitator of this learning should establish clear protocols and a positive learning environment at the outset. The general notes below will support the facilitator to help everyone feel comfortable participating and contribute to a rich learning experience. </a:t>
            </a:r>
          </a:p>
          <a:p>
            <a:endParaRPr lang="en-GB" noProof="0" dirty="0"/>
          </a:p>
          <a:p>
            <a:r>
              <a:rPr lang="en-GB" noProof="0" dirty="0"/>
              <a:t>1. Contract a Safe Space: </a:t>
            </a:r>
          </a:p>
          <a:p>
            <a:endParaRPr lang="en-GB" noProof="0" dirty="0"/>
          </a:p>
          <a:p>
            <a:r>
              <a:rPr lang="en-GB" noProof="0" dirty="0"/>
              <a:t>Co-create a Safe Space agreement with your group. This agreement outlines expectations for respectful communication and active listening. A safe space allows trust to flourish, fostering a collaborative environment where everyone feels comfortable sharing ideas and taking risks. </a:t>
            </a:r>
          </a:p>
          <a:p>
            <a:endParaRPr lang="en-GB" noProof="0" dirty="0"/>
          </a:p>
          <a:p>
            <a:r>
              <a:rPr lang="en-GB" noProof="0" dirty="0"/>
              <a:t>2. Shift from Top-Down to Collaborative Learning: </a:t>
            </a:r>
          </a:p>
          <a:p>
            <a:endParaRPr lang="en-GB" noProof="0" dirty="0"/>
          </a:p>
          <a:p>
            <a:r>
              <a:rPr lang="en-GB" noProof="0" dirty="0"/>
              <a:t>Move beyond the traditional model where one person imparts knowledge. Embrace a collaborative approach where all participants actively engage. This means learning with, from, and on behalf of one another. By leveraging the diverse perspectives within the group, gaining a richer understanding and creating a more impactful learning experience for everyone. </a:t>
            </a:r>
          </a:p>
          <a:p>
            <a:endParaRPr lang="en-GB" noProof="0" dirty="0"/>
          </a:p>
          <a:p>
            <a:r>
              <a:rPr lang="en-GB" noProof="0" dirty="0"/>
              <a:t>3. Holding the Ladder: Shared Expertise and Recognition </a:t>
            </a:r>
          </a:p>
          <a:p>
            <a:endParaRPr lang="en-GB" noProof="0" dirty="0"/>
          </a:p>
          <a:p>
            <a:r>
              <a:rPr lang="en-GB" noProof="0" dirty="0"/>
              <a:t>Holding the ladder signifies a two-fold approach: </a:t>
            </a:r>
          </a:p>
          <a:p>
            <a:endParaRPr lang="en-GB" noProof="0" dirty="0"/>
          </a:p>
          <a:p>
            <a:r>
              <a:rPr lang="en-GB" noProof="0" dirty="0"/>
              <a:t>Sharing Expertise: Those with experience can share their knowledge and insights.  </a:t>
            </a:r>
          </a:p>
          <a:p>
            <a:endParaRPr lang="en-GB" noProof="0" dirty="0"/>
          </a:p>
          <a:p>
            <a:r>
              <a:rPr lang="en-GB" dirty="0">
                <a:latin typeface="Arial"/>
                <a:cs typeface="Arial"/>
              </a:rPr>
              <a:t>Recognise</a:t>
            </a:r>
            <a:r>
              <a:rPr lang="en-GB" noProof="0" dirty="0">
                <a:latin typeface="Arial"/>
                <a:cs typeface="Arial"/>
              </a:rPr>
              <a:t> Everyone's Contribution: Actively listen and be open to learning from the unique perspectives and experiences of colleagues. Build on each other's ideas to foster a collaborative environment where everyone feels valued, and their contributions are respected. </a:t>
            </a:r>
          </a:p>
          <a:p>
            <a:endParaRPr lang="en-GB" noProof="0" dirty="0"/>
          </a:p>
          <a:p>
            <a:r>
              <a:rPr lang="en-GB" noProof="0" dirty="0"/>
              <a:t>4. Hold Space for Silence and Respectful Discussion: </a:t>
            </a:r>
          </a:p>
          <a:p>
            <a:endParaRPr lang="en-GB" noProof="0" dirty="0"/>
          </a:p>
          <a:p>
            <a:r>
              <a:rPr lang="en-GB" noProof="0" dirty="0"/>
              <a:t> Hold space for silence after someone speaks or asks a question. It can be tempting to jump in to fill silence but allowing time for quiet can avoid interrupting thought and produce more thoughtful responses. Everyone deserves to be heard and understood. </a:t>
            </a:r>
          </a:p>
          <a:p>
            <a:endParaRPr lang="en-GB" noProof="0" dirty="0"/>
          </a:p>
          <a:p>
            <a:r>
              <a:rPr lang="en-GB" noProof="0" dirty="0"/>
              <a:t>Adapt the time allocation based on the size of the group and the complexity of the topic.  </a:t>
            </a:r>
          </a:p>
          <a:p>
            <a:endParaRPr lang="en-GB" noProof="0" dirty="0"/>
          </a:p>
          <a:p>
            <a:r>
              <a:rPr lang="en-GB" noProof="0" dirty="0"/>
              <a:t> 5. Schedule Regular Breaks: </a:t>
            </a:r>
          </a:p>
          <a:p>
            <a:endParaRPr lang="en-GB" noProof="0" dirty="0"/>
          </a:p>
          <a:p>
            <a:r>
              <a:rPr lang="en-GB" noProof="0" dirty="0"/>
              <a:t>Schedule regular breaks throughout the session. This allows participants to process information, refocus, and return with renewed energy, leading to a more productive learning experience. </a:t>
            </a:r>
          </a:p>
          <a:p>
            <a:endParaRPr lang="en-GB" noProof="0" dirty="0"/>
          </a:p>
          <a:p>
            <a:r>
              <a:rPr lang="en-GB" noProof="0" dirty="0"/>
              <a:t>6. Centre Learning in Real Life: </a:t>
            </a:r>
          </a:p>
          <a:p>
            <a:endParaRPr lang="en-GB" noProof="0" dirty="0"/>
          </a:p>
          <a:p>
            <a:r>
              <a:rPr lang="en-GB" noProof="0" dirty="0"/>
              <a:t>Connect the learning to real-life experiences by encouraging participants to share relevant personal anecdotes or applications. This strengthens understanding and makes the learning more relatable and impactful for all. </a:t>
            </a:r>
          </a:p>
        </p:txBody>
      </p:sp>
    </p:spTree>
    <p:extLst>
      <p:ext uri="{BB962C8B-B14F-4D97-AF65-F5344CB8AC3E}">
        <p14:creationId xmlns:p14="http://schemas.microsoft.com/office/powerpoint/2010/main" val="40071500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838" y="177800"/>
            <a:ext cx="2863850" cy="1611313"/>
          </a:xfrm>
        </p:spPr>
      </p:sp>
      <p:sp>
        <p:nvSpPr>
          <p:cNvPr id="3" name="Notes Placeholder 2"/>
          <p:cNvSpPr>
            <a:spLocks noGrp="1"/>
          </p:cNvSpPr>
          <p:nvPr>
            <p:ph type="body" idx="1"/>
          </p:nvPr>
        </p:nvSpPr>
        <p:spPr/>
        <p:txBody>
          <a:bodyPr/>
          <a:lstStyle/>
          <a:p>
            <a:r>
              <a:rPr lang="en-US" sz="1200" b="1" dirty="0">
                <a:ea typeface="Calibri"/>
              </a:rPr>
              <a:t>Activity 2: Why? Purposes of curriculum</a:t>
            </a:r>
          </a:p>
          <a:p>
            <a:endParaRPr lang="en-US" dirty="0">
              <a:ea typeface="Calibri"/>
            </a:endParaRPr>
          </a:p>
          <a:p>
            <a:r>
              <a:rPr lang="en-GB" dirty="0">
                <a:latin typeface="Arial"/>
                <a:cs typeface="Arial"/>
              </a:rPr>
              <a:t>We are currently seeing the effects of climate change, food insecurity and the rapid rise of AI in our daily lives in addition to many other challenges. We know these pressures impact our children and young people's health and wellbeing. </a:t>
            </a:r>
            <a:br>
              <a:rPr lang="en-US" dirty="0"/>
            </a:br>
            <a:br>
              <a:rPr lang="en-US" dirty="0">
                <a:latin typeface="Arial"/>
                <a:cs typeface="Arial"/>
              </a:rPr>
            </a:br>
            <a:r>
              <a:rPr lang="en-GB" dirty="0">
                <a:latin typeface="Arial"/>
                <a:cs typeface="Arial"/>
              </a:rPr>
              <a:t>A future oriented curriculum must take account of the increasingly complex demands on our children and young people. This is our why, our purpose.</a:t>
            </a:r>
            <a:endParaRPr lang="en-GB" dirty="0"/>
          </a:p>
          <a:p>
            <a:endParaRPr lang="en-GB" dirty="0"/>
          </a:p>
        </p:txBody>
      </p:sp>
    </p:spTree>
    <p:extLst>
      <p:ext uri="{BB962C8B-B14F-4D97-AF65-F5344CB8AC3E}">
        <p14:creationId xmlns:p14="http://schemas.microsoft.com/office/powerpoint/2010/main" val="26137987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 y="241300"/>
            <a:ext cx="2863850" cy="1611313"/>
          </a:xfrm>
        </p:spPr>
      </p:sp>
      <p:sp>
        <p:nvSpPr>
          <p:cNvPr id="3" name="Notes Placeholder 2"/>
          <p:cNvSpPr>
            <a:spLocks noGrp="1"/>
          </p:cNvSpPr>
          <p:nvPr>
            <p:ph type="body" idx="1"/>
          </p:nvPr>
        </p:nvSpPr>
        <p:spPr/>
        <p:txBody>
          <a:bodyPr/>
          <a:lstStyle/>
          <a:p>
            <a:r>
              <a:rPr lang="en-US" sz="1200" b="1" dirty="0">
                <a:ea typeface="Calibri"/>
              </a:rPr>
              <a:t>Activity 2: Why? Purposes of curriculum</a:t>
            </a:r>
          </a:p>
          <a:p>
            <a:endParaRPr lang="en-US" dirty="0">
              <a:ea typeface="Calibri"/>
            </a:endParaRPr>
          </a:p>
          <a:p>
            <a:r>
              <a:rPr lang="en-US" dirty="0">
                <a:ea typeface="Calibri"/>
              </a:rPr>
              <a:t>Now that we have explored our overall purpose, we are going to spend a little time reminding ourselves what children and young people are entitled to in their curriculum – their entitlements. </a:t>
            </a:r>
          </a:p>
        </p:txBody>
      </p:sp>
    </p:spTree>
    <p:extLst>
      <p:ext uri="{BB962C8B-B14F-4D97-AF65-F5344CB8AC3E}">
        <p14:creationId xmlns:p14="http://schemas.microsoft.com/office/powerpoint/2010/main" val="1338875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241300"/>
            <a:ext cx="2863850" cy="1611313"/>
          </a:xfrm>
        </p:spPr>
      </p:sp>
      <p:sp>
        <p:nvSpPr>
          <p:cNvPr id="3" name="Notes Placeholder 2"/>
          <p:cNvSpPr>
            <a:spLocks noGrp="1"/>
          </p:cNvSpPr>
          <p:nvPr>
            <p:ph type="body" idx="1"/>
          </p:nvPr>
        </p:nvSpPr>
        <p:spPr>
          <a:xfrm>
            <a:off x="195782" y="2135681"/>
            <a:ext cx="6712500" cy="7857282"/>
          </a:xfrm>
        </p:spPr>
        <p:txBody>
          <a:bodyPr/>
          <a:lstStyle/>
          <a:p>
            <a:r>
              <a:rPr lang="en-US" b="1">
                <a:ea typeface="Calibri"/>
              </a:rPr>
              <a:t>Activity 2</a:t>
            </a:r>
          </a:p>
          <a:p>
            <a:r>
              <a:rPr lang="en-US" b="1">
                <a:ea typeface="Calibri"/>
              </a:rPr>
              <a:t>Slide 14</a:t>
            </a:r>
          </a:p>
          <a:p>
            <a:endParaRPr lang="en-US">
              <a:ea typeface="Calibri"/>
            </a:endParaRPr>
          </a:p>
          <a:p>
            <a:r>
              <a:rPr lang="en-US">
                <a:ea typeface="Calibri"/>
              </a:rPr>
              <a:t>Facilitator – read out the text on the screen</a:t>
            </a:r>
            <a:br>
              <a:rPr lang="en-US">
                <a:ea typeface="Calibri"/>
              </a:rPr>
            </a:br>
            <a:br>
              <a:rPr lang="en-US">
                <a:ea typeface="Calibri"/>
              </a:rPr>
            </a:br>
            <a:r>
              <a:rPr lang="en-GB"/>
              <a:t>When it comes to entitlements, for many, this will be a typical journey from Early Learning and Childcare, to primary and then secondary school. Some children and young people will progress through their learning at different stages, for example with ASN milestones, or remaining within one level in one or more curriculum areas for longer periods of time. </a:t>
            </a:r>
            <a:r>
              <a:rPr lang="en-US">
                <a:ea typeface="Calibri"/>
              </a:rPr>
              <a:t> </a:t>
            </a:r>
            <a:br>
              <a:rPr lang="en-US">
                <a:ea typeface="Calibri"/>
              </a:rPr>
            </a:br>
            <a:br>
              <a:rPr lang="en-US">
                <a:ea typeface="Calibri"/>
              </a:rPr>
            </a:br>
            <a:r>
              <a:rPr lang="en-US">
                <a:ea typeface="Calibri"/>
              </a:rPr>
              <a:t>We know that t</a:t>
            </a:r>
            <a:r>
              <a:rPr lang="en-US"/>
              <a:t>he atypical development of some learners with complex additional support needs means that they will not always progress through their learning in a linear or straightforward way. Throughout the 3-18 learner journey, there is a strong emphasis on opportunities for individuals to achieve and to develop an understanding of their own skills, strengths, interests, and the possibilities that lie before them.</a:t>
            </a:r>
            <a:br>
              <a:rPr lang="en-US"/>
            </a:br>
            <a:br>
              <a:rPr lang="en-US"/>
            </a:br>
            <a:r>
              <a:rPr lang="en-US"/>
              <a:t>This reinforces for us that the curriculum is about stage not necessarily age. </a:t>
            </a:r>
          </a:p>
          <a:p>
            <a:r>
              <a:rPr lang="en-US"/>
              <a:t> </a:t>
            </a:r>
            <a:br>
              <a:rPr lang="en-US"/>
            </a:br>
            <a:br>
              <a:rPr lang="en-US"/>
            </a:br>
            <a:br>
              <a:rPr lang="en-US">
                <a:latin typeface="Arial"/>
                <a:cs typeface="Arial"/>
              </a:rPr>
            </a:br>
            <a:br>
              <a:rPr lang="en-US">
                <a:latin typeface="Arial"/>
                <a:cs typeface="Arial"/>
              </a:rPr>
            </a:br>
            <a:endParaRPr lang="en-US">
              <a:latin typeface="Arial"/>
              <a:cs typeface="Arial"/>
            </a:endParaRPr>
          </a:p>
        </p:txBody>
      </p:sp>
    </p:spTree>
    <p:extLst>
      <p:ext uri="{BB962C8B-B14F-4D97-AF65-F5344CB8AC3E}">
        <p14:creationId xmlns:p14="http://schemas.microsoft.com/office/powerpoint/2010/main" val="3235388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311150"/>
            <a:ext cx="2863850" cy="1611313"/>
          </a:xfrm>
        </p:spPr>
      </p:sp>
      <p:sp>
        <p:nvSpPr>
          <p:cNvPr id="3" name="Notes Placeholder 2"/>
          <p:cNvSpPr>
            <a:spLocks noGrp="1"/>
          </p:cNvSpPr>
          <p:nvPr>
            <p:ph type="body" idx="1"/>
          </p:nvPr>
        </p:nvSpPr>
        <p:spPr/>
        <p:txBody>
          <a:bodyPr/>
          <a:lstStyle/>
          <a:p>
            <a:r>
              <a:rPr lang="en-US" sz="1200" b="1" dirty="0">
                <a:ea typeface="Calibri"/>
              </a:rPr>
              <a:t>Activity 2: Why? Purposes of curriculum</a:t>
            </a:r>
          </a:p>
          <a:p>
            <a:endParaRPr lang="en-US" dirty="0">
              <a:ea typeface="Calibri"/>
            </a:endParaRPr>
          </a:p>
          <a:p>
            <a:pPr>
              <a:defRPr/>
            </a:pPr>
            <a:r>
              <a:rPr lang="en-GB" dirty="0">
                <a:solidFill>
                  <a:srgbClr val="000000"/>
                </a:solidFill>
                <a:ea typeface="Calibri"/>
              </a:rPr>
              <a:t>Through nurturing, play-based and developmentally appropriate practices, children build the foundations for curiosity, communication, wellbeing and lifelong learning.</a:t>
            </a:r>
            <a:br>
              <a:rPr lang="en-US" dirty="0"/>
            </a:br>
            <a:br>
              <a:rPr lang="en-US" dirty="0"/>
            </a:br>
            <a:endParaRPr lang="en-GB" dirty="0">
              <a:solidFill>
                <a:srgbClr val="000000"/>
              </a:solidFill>
              <a:ea typeface="Calibri"/>
            </a:endParaRPr>
          </a:p>
          <a:p>
            <a:endParaRPr lang="en-GB" dirty="0"/>
          </a:p>
        </p:txBody>
      </p:sp>
    </p:spTree>
    <p:extLst>
      <p:ext uri="{BB962C8B-B14F-4D97-AF65-F5344CB8AC3E}">
        <p14:creationId xmlns:p14="http://schemas.microsoft.com/office/powerpoint/2010/main" val="9077860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5263" y="177800"/>
            <a:ext cx="2862262" cy="1611313"/>
          </a:xfrm>
        </p:spPr>
      </p:sp>
      <p:sp>
        <p:nvSpPr>
          <p:cNvPr id="3" name="Notes Placeholder 2"/>
          <p:cNvSpPr>
            <a:spLocks noGrp="1"/>
          </p:cNvSpPr>
          <p:nvPr>
            <p:ph type="body" idx="1"/>
          </p:nvPr>
        </p:nvSpPr>
        <p:spPr/>
        <p:txBody>
          <a:bodyPr/>
          <a:lstStyle/>
          <a:p>
            <a:r>
              <a:rPr lang="en-US" sz="1200" b="1" dirty="0">
                <a:ea typeface="Calibri"/>
              </a:rPr>
              <a:t>Activity 2: Why? Purposes of curriculum</a:t>
            </a:r>
          </a:p>
          <a:p>
            <a:endParaRPr lang="en-US" dirty="0">
              <a:ea typeface="Calibri"/>
            </a:endParaRPr>
          </a:p>
          <a:p>
            <a:pPr>
              <a:defRPr/>
            </a:pPr>
            <a:r>
              <a:rPr lang="en-GB" dirty="0">
                <a:solidFill>
                  <a:prstClr val="black"/>
                </a:solidFill>
                <a:ea typeface="Arial"/>
              </a:rPr>
              <a:t>As the broad general education (</a:t>
            </a:r>
            <a:r>
              <a:rPr lang="en-GB" dirty="0" err="1">
                <a:solidFill>
                  <a:prstClr val="black"/>
                </a:solidFill>
                <a:ea typeface="Arial"/>
              </a:rPr>
              <a:t>BGE</a:t>
            </a:r>
            <a:r>
              <a:rPr lang="en-GB" dirty="0">
                <a:solidFill>
                  <a:prstClr val="black"/>
                </a:solidFill>
                <a:ea typeface="Arial"/>
              </a:rPr>
              <a:t>) continues, children are offered experiences of learning across the four contexts of learning to support their development as individuals, contributors, citizens and learners. This breadth allows children and young people to develop knowledge, skills and understanding to guide their interest, enabling them to make informed choices when they begin the senior phase. </a:t>
            </a:r>
            <a:endParaRPr lang="en-GB" dirty="0">
              <a:solidFill>
                <a:prstClr val="black"/>
              </a:solidFill>
              <a:ea typeface="Calibri"/>
            </a:endParaRPr>
          </a:p>
          <a:p>
            <a:endParaRPr lang="en-GB" dirty="0"/>
          </a:p>
        </p:txBody>
      </p:sp>
    </p:spTree>
    <p:extLst>
      <p:ext uri="{BB962C8B-B14F-4D97-AF65-F5344CB8AC3E}">
        <p14:creationId xmlns:p14="http://schemas.microsoft.com/office/powerpoint/2010/main" val="7428287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9DCCE-4439-421E-F7E0-11B4BE1F80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75C5C8-2DE5-A482-E40A-2B997A29EFD4}"/>
              </a:ext>
            </a:extLst>
          </p:cNvPr>
          <p:cNvSpPr>
            <a:spLocks noGrp="1" noRot="1" noChangeAspect="1"/>
          </p:cNvSpPr>
          <p:nvPr>
            <p:ph type="sldImg"/>
          </p:nvPr>
        </p:nvSpPr>
        <p:spPr>
          <a:xfrm>
            <a:off x="88900" y="311150"/>
            <a:ext cx="2863850" cy="1611313"/>
          </a:xfrm>
        </p:spPr>
      </p:sp>
      <p:sp>
        <p:nvSpPr>
          <p:cNvPr id="3" name="Notes Placeholder 2">
            <a:extLst>
              <a:ext uri="{FF2B5EF4-FFF2-40B4-BE49-F238E27FC236}">
                <a16:creationId xmlns:a16="http://schemas.microsoft.com/office/drawing/2014/main" id="{719AF9D0-1285-6CF0-DCB2-F5708273F52E}"/>
              </a:ext>
            </a:extLst>
          </p:cNvPr>
          <p:cNvSpPr>
            <a:spLocks noGrp="1"/>
          </p:cNvSpPr>
          <p:nvPr>
            <p:ph type="body" idx="1"/>
          </p:nvPr>
        </p:nvSpPr>
        <p:spPr/>
        <p:txBody>
          <a:bodyPr/>
          <a:lstStyle/>
          <a:p>
            <a:r>
              <a:rPr lang="en-US" sz="1200" b="1" dirty="0">
                <a:ea typeface="Calibri"/>
              </a:rPr>
              <a:t>Activity 2: Why? Purposes of curriculum</a:t>
            </a:r>
          </a:p>
          <a:p>
            <a:endParaRPr lang="en-US" dirty="0">
              <a:ea typeface="Calibri"/>
            </a:endParaRPr>
          </a:p>
          <a:p>
            <a:pPr>
              <a:defRPr/>
            </a:pPr>
            <a:r>
              <a:rPr lang="en-GB" dirty="0">
                <a:solidFill>
                  <a:prstClr val="black"/>
                </a:solidFill>
                <a:latin typeface="Arial"/>
                <a:cs typeface="Arial"/>
              </a:rPr>
              <a:t>The senior phase should continue to offer learning across the different contexts and contribute to the development of the four capacities.  It includes personalised pathways and the opportunity to achieve a portfolio of qualifications across the three-year span, including interdisciplinary project-based learning. These programmes of learning may include SCQF-rated qualifications, Qualifications Scotland national courses, a range of technical and vocational qualifications, industry and sector-led qualifications and achievement awards. </a:t>
            </a:r>
            <a:endParaRPr lang="en-US" dirty="0">
              <a:latin typeface="Arial"/>
              <a:cs typeface="Arial"/>
            </a:endParaRPr>
          </a:p>
          <a:p>
            <a:endParaRPr lang="en-GB" dirty="0"/>
          </a:p>
        </p:txBody>
      </p:sp>
    </p:spTree>
    <p:extLst>
      <p:ext uri="{BB962C8B-B14F-4D97-AF65-F5344CB8AC3E}">
        <p14:creationId xmlns:p14="http://schemas.microsoft.com/office/powerpoint/2010/main" val="12306310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311150"/>
            <a:ext cx="2863850" cy="1611313"/>
          </a:xfrm>
        </p:spPr>
      </p:sp>
      <p:sp>
        <p:nvSpPr>
          <p:cNvPr id="3" name="Notes Placeholder 2"/>
          <p:cNvSpPr>
            <a:spLocks noGrp="1"/>
          </p:cNvSpPr>
          <p:nvPr>
            <p:ph type="body" idx="1"/>
          </p:nvPr>
        </p:nvSpPr>
        <p:spPr/>
        <p:txBody>
          <a:bodyPr/>
          <a:lstStyle/>
          <a:p>
            <a:r>
              <a:rPr lang="en-US" sz="1200" b="1" dirty="0">
                <a:ea typeface="Calibri"/>
              </a:rPr>
              <a:t>Activity 2: Why? Purposes of curriculum</a:t>
            </a:r>
          </a:p>
          <a:p>
            <a:endParaRPr lang="en-US" dirty="0">
              <a:ea typeface="Calibri"/>
            </a:endParaRPr>
          </a:p>
          <a:p>
            <a:pPr>
              <a:lnSpc>
                <a:spcPct val="115000"/>
              </a:lnSpc>
            </a:pPr>
            <a:r>
              <a:rPr lang="en-GB" dirty="0">
                <a:latin typeface="Arial"/>
                <a:ea typeface="Times New Roman" panose="02020603050405020304" pitchFamily="18" charset="0"/>
                <a:cs typeface="Arial"/>
              </a:rPr>
              <a:t>Curriculum making must consider these</a:t>
            </a:r>
            <a:r>
              <a:rPr lang="en-GB" dirty="0">
                <a:effectLst/>
                <a:latin typeface="Arial"/>
                <a:ea typeface="Times New Roman" panose="02020603050405020304" pitchFamily="18" charset="0"/>
                <a:cs typeface="Arial"/>
              </a:rPr>
              <a:t> </a:t>
            </a:r>
            <a:r>
              <a:rPr lang="en-GB" dirty="0">
                <a:latin typeface="Arial"/>
                <a:ea typeface="Times New Roman" panose="02020603050405020304" pitchFamily="18" charset="0"/>
                <a:cs typeface="Arial"/>
              </a:rPr>
              <a:t>policy commitments.  CIC groups are taking account of these if you want to read more please read here </a:t>
            </a:r>
            <a:r>
              <a:rPr lang="en-GB" dirty="0">
                <a:latin typeface="Arial"/>
                <a:cs typeface="Arial"/>
                <a:hlinkClick r:id="rId3"/>
              </a:rPr>
              <a:t>Legislation | Education Policy and Legislation | Policies and information | About Education Scotland | Education Scotland</a:t>
            </a:r>
            <a:endParaRPr lang="en-GB" dirty="0">
              <a:effectLst/>
              <a:latin typeface="Arial"/>
              <a:ea typeface="Times New Roman" panose="02020603050405020304" pitchFamily="18" charset="0"/>
              <a:cs typeface="Arial"/>
            </a:endParaRPr>
          </a:p>
          <a:p>
            <a:endParaRPr lang="en-GB" dirty="0"/>
          </a:p>
        </p:txBody>
      </p:sp>
    </p:spTree>
    <p:extLst>
      <p:ext uri="{BB962C8B-B14F-4D97-AF65-F5344CB8AC3E}">
        <p14:creationId xmlns:p14="http://schemas.microsoft.com/office/powerpoint/2010/main" val="36525753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08816-9090-310E-94CB-7382B7C95E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D98C29-F3C8-308C-5022-3AAACC74E24D}"/>
              </a:ext>
            </a:extLst>
          </p:cNvPr>
          <p:cNvSpPr>
            <a:spLocks noGrp="1" noRot="1" noChangeAspect="1"/>
          </p:cNvSpPr>
          <p:nvPr>
            <p:ph type="sldImg"/>
          </p:nvPr>
        </p:nvSpPr>
        <p:spPr>
          <a:xfrm>
            <a:off x="188913" y="277813"/>
            <a:ext cx="2559050" cy="1439862"/>
          </a:xfrm>
        </p:spPr>
        <p:txBody>
          <a:bodyPr/>
          <a:lstStyle/>
          <a:p>
            <a:endParaRPr lang="en-GB"/>
          </a:p>
        </p:txBody>
      </p:sp>
      <p:sp>
        <p:nvSpPr>
          <p:cNvPr id="3" name="Notes Placeholder 2">
            <a:extLst>
              <a:ext uri="{FF2B5EF4-FFF2-40B4-BE49-F238E27FC236}">
                <a16:creationId xmlns:a16="http://schemas.microsoft.com/office/drawing/2014/main" id="{63951757-43CC-1B29-BF81-D1950A85170C}"/>
              </a:ext>
            </a:extLst>
          </p:cNvPr>
          <p:cNvSpPr>
            <a:spLocks noGrp="1"/>
          </p:cNvSpPr>
          <p:nvPr>
            <p:ph type="body" idx="1"/>
          </p:nvPr>
        </p:nvSpPr>
        <p:spPr/>
        <p:txBody>
          <a:bodyPr/>
          <a:lstStyle/>
          <a:p>
            <a:r>
              <a:rPr lang="en-US" sz="1100" b="1" dirty="0">
                <a:ea typeface="Calibri"/>
              </a:rPr>
              <a:t>Activity 2: Why? Purposes of curriculum</a:t>
            </a:r>
          </a:p>
          <a:p>
            <a:endParaRPr lang="en-GB" sz="11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t>Ask participants to discuss the provocations in small groups and then feedback a summary of their discussion. </a:t>
            </a:r>
          </a:p>
          <a:p>
            <a:endParaRPr lang="en-GB" sz="1100" b="1" dirty="0"/>
          </a:p>
        </p:txBody>
      </p:sp>
    </p:spTree>
    <p:extLst>
      <p:ext uri="{BB962C8B-B14F-4D97-AF65-F5344CB8AC3E}">
        <p14:creationId xmlns:p14="http://schemas.microsoft.com/office/powerpoint/2010/main" val="21028723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7499B-59DA-CA79-3F64-0A7C6843D8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AFC90D-A538-70BC-9148-877A94352C74}"/>
              </a:ext>
            </a:extLst>
          </p:cNvPr>
          <p:cNvSpPr>
            <a:spLocks noGrp="1" noRot="1" noChangeAspect="1"/>
          </p:cNvSpPr>
          <p:nvPr>
            <p:ph type="sldImg"/>
          </p:nvPr>
        </p:nvSpPr>
        <p:spPr>
          <a:xfrm>
            <a:off x="88900" y="177800"/>
            <a:ext cx="2863850" cy="1611313"/>
          </a:xfrm>
        </p:spPr>
      </p:sp>
      <p:sp>
        <p:nvSpPr>
          <p:cNvPr id="3" name="Notes Placeholder 2">
            <a:extLst>
              <a:ext uri="{FF2B5EF4-FFF2-40B4-BE49-F238E27FC236}">
                <a16:creationId xmlns:a16="http://schemas.microsoft.com/office/drawing/2014/main" id="{7B2C46A4-0616-FC06-E75A-DECE60F81732}"/>
              </a:ext>
            </a:extLst>
          </p:cNvPr>
          <p:cNvSpPr>
            <a:spLocks noGrp="1"/>
          </p:cNvSpPr>
          <p:nvPr>
            <p:ph type="body" idx="1"/>
          </p:nvPr>
        </p:nvSpPr>
        <p:spPr/>
        <p:txBody>
          <a:bodyPr/>
          <a:lstStyle/>
          <a:p>
            <a:r>
              <a:rPr lang="en-US" sz="1200" b="1" dirty="0">
                <a:ea typeface="Calibri"/>
              </a:rPr>
              <a:t>Activity 2: Why? Purposes of curriculum</a:t>
            </a:r>
          </a:p>
          <a:p>
            <a:endParaRPr lang="en-US" dirty="0">
              <a:ea typeface="Calibri"/>
            </a:endParaRPr>
          </a:p>
          <a:p>
            <a:r>
              <a:rPr lang="en-GB" dirty="0">
                <a:latin typeface="Arial"/>
                <a:cs typeface="Arial"/>
              </a:rPr>
              <a:t>In Scotland we have the opportunity to design what is right for our children and young people. </a:t>
            </a:r>
          </a:p>
          <a:p>
            <a:endParaRPr lang="en-GB" dirty="0"/>
          </a:p>
          <a:p>
            <a:r>
              <a:rPr lang="en-GB" dirty="0">
                <a:latin typeface="Arial"/>
                <a:cs typeface="Arial"/>
              </a:rPr>
              <a:t>Facilitator – pause for a moment then say the words on the screen:</a:t>
            </a:r>
          </a:p>
          <a:p>
            <a:pPr>
              <a:lnSpc>
                <a:spcPct val="90000"/>
              </a:lnSpc>
              <a:spcBef>
                <a:spcPct val="0"/>
              </a:spcBef>
              <a:spcAft>
                <a:spcPts val="975"/>
              </a:spcAft>
            </a:pPr>
            <a:r>
              <a:rPr lang="en-GB" dirty="0">
                <a:latin typeface="Arial"/>
                <a:cs typeface="Arial"/>
              </a:rPr>
              <a:t>If equity is about removing barriers to opportunity, curriculum is where those opportunities are designed  </a:t>
            </a:r>
            <a:r>
              <a:rPr lang="en-GB" dirty="0"/>
              <a:t>- or denied.</a:t>
            </a:r>
          </a:p>
        </p:txBody>
      </p:sp>
    </p:spTree>
    <p:extLst>
      <p:ext uri="{BB962C8B-B14F-4D97-AF65-F5344CB8AC3E}">
        <p14:creationId xmlns:p14="http://schemas.microsoft.com/office/powerpoint/2010/main" val="1655183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6DD30-8256-BD2F-A7C9-E74D3027AA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D2B77C-A093-F4A0-0AD0-BA69DEE2F8D5}"/>
              </a:ext>
            </a:extLst>
          </p:cNvPr>
          <p:cNvSpPr>
            <a:spLocks noGrp="1" noRot="1" noChangeAspect="1"/>
          </p:cNvSpPr>
          <p:nvPr>
            <p:ph type="sldImg"/>
          </p:nvPr>
        </p:nvSpPr>
        <p:spPr>
          <a:xfrm>
            <a:off x="88900" y="146050"/>
            <a:ext cx="2863850" cy="1611313"/>
          </a:xfrm>
        </p:spPr>
        <p:txBody>
          <a:bodyPr/>
          <a:lstStyle/>
          <a:p>
            <a:endParaRPr lang="en-GB"/>
          </a:p>
        </p:txBody>
      </p:sp>
      <p:sp>
        <p:nvSpPr>
          <p:cNvPr id="3" name="Notes Placeholder 2">
            <a:extLst>
              <a:ext uri="{FF2B5EF4-FFF2-40B4-BE49-F238E27FC236}">
                <a16:creationId xmlns:a16="http://schemas.microsoft.com/office/drawing/2014/main" id="{DAA3C3AB-74CA-A843-7F2F-BE15EB607449}"/>
              </a:ext>
            </a:extLst>
          </p:cNvPr>
          <p:cNvSpPr>
            <a:spLocks noGrp="1"/>
          </p:cNvSpPr>
          <p:nvPr>
            <p:ph type="body" idx="1"/>
          </p:nvPr>
        </p:nvSpPr>
        <p:spPr/>
        <p:txBody>
          <a:bodyPr/>
          <a:lstStyle/>
          <a:p>
            <a:r>
              <a:rPr lang="en-US" sz="1200" b="1" dirty="0">
                <a:ea typeface="Calibri"/>
              </a:rPr>
              <a:t>Activity 2: Why? Purposes of curriculum</a:t>
            </a:r>
          </a:p>
          <a:p>
            <a:endParaRPr lang="en-US" dirty="0">
              <a:ea typeface="Calibri"/>
            </a:endParaRPr>
          </a:p>
          <a:p>
            <a:r>
              <a:rPr lang="en-US" dirty="0">
                <a:ea typeface="Calibri"/>
              </a:rPr>
              <a:t>Take a moment to think about that and jot down a few reflections.</a:t>
            </a:r>
            <a:br>
              <a:rPr lang="en-US" dirty="0">
                <a:ea typeface="Calibri"/>
              </a:rPr>
            </a:br>
            <a:br>
              <a:rPr lang="en-US" dirty="0">
                <a:ea typeface="Calibri"/>
              </a:rPr>
            </a:br>
            <a:r>
              <a:rPr lang="en-US" dirty="0">
                <a:ea typeface="Calibri"/>
              </a:rPr>
              <a:t>Facilitators may use this slide as a prompt for a short discussion on its own, or for an introduction to a SWOT analysis, using the next slide. </a:t>
            </a:r>
            <a:endParaRPr lang="en-GB" dirty="0">
              <a:solidFill>
                <a:srgbClr val="C00000"/>
              </a:solidFill>
            </a:endParaRPr>
          </a:p>
          <a:p>
            <a:br>
              <a:rPr lang="en-US" dirty="0">
                <a:latin typeface="Calibri"/>
                <a:ea typeface="Calibri"/>
                <a:cs typeface="Calibri"/>
              </a:rPr>
            </a:br>
            <a:endParaRPr lang="en-US" dirty="0">
              <a:latin typeface="Calibri"/>
              <a:ea typeface="Calibri"/>
              <a:cs typeface="Calibri"/>
            </a:endParaRPr>
          </a:p>
        </p:txBody>
      </p:sp>
    </p:spTree>
    <p:extLst>
      <p:ext uri="{BB962C8B-B14F-4D97-AF65-F5344CB8AC3E}">
        <p14:creationId xmlns:p14="http://schemas.microsoft.com/office/powerpoint/2010/main" val="1834512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CF1E1-979E-313C-BB2A-092147EF25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F29F8D-F1AC-9F3E-56D9-53D6EDE18958}"/>
              </a:ext>
            </a:extLst>
          </p:cNvPr>
          <p:cNvSpPr>
            <a:spLocks noGrp="1" noRot="1" noChangeAspect="1"/>
          </p:cNvSpPr>
          <p:nvPr>
            <p:ph type="sldImg"/>
          </p:nvPr>
        </p:nvSpPr>
        <p:spPr>
          <a:xfrm>
            <a:off x="88900" y="311150"/>
            <a:ext cx="2863850" cy="1611313"/>
          </a:xfrm>
        </p:spPr>
      </p:sp>
      <p:sp>
        <p:nvSpPr>
          <p:cNvPr id="3" name="Notes Placeholder 2">
            <a:extLst>
              <a:ext uri="{FF2B5EF4-FFF2-40B4-BE49-F238E27FC236}">
                <a16:creationId xmlns:a16="http://schemas.microsoft.com/office/drawing/2014/main" id="{CF4D7A88-FC96-5388-FCD0-40CBCF086775}"/>
              </a:ext>
            </a:extLst>
          </p:cNvPr>
          <p:cNvSpPr>
            <a:spLocks noGrp="1"/>
          </p:cNvSpPr>
          <p:nvPr>
            <p:ph type="body" idx="1"/>
          </p:nvPr>
        </p:nvSpPr>
        <p:spPr/>
        <p:txBody>
          <a:bodyPr/>
          <a:lstStyle/>
          <a:p>
            <a:r>
              <a:rPr lang="en-US" b="1" dirty="0">
                <a:ea typeface="Calibri"/>
              </a:rPr>
              <a:t>Activity 2: Why? Purposes of curriculum</a:t>
            </a:r>
          </a:p>
          <a:p>
            <a:endParaRPr lang="en-US" dirty="0">
              <a:ea typeface="Calibri"/>
            </a:endParaRPr>
          </a:p>
          <a:p>
            <a:r>
              <a:rPr lang="en-GB" dirty="0"/>
              <a:t>This session focuses on Section 2 of the National Practice Guidance: Building Scotland's Curriculum which is currently in draft form.</a:t>
            </a:r>
            <a:endParaRPr lang="en-US" dirty="0"/>
          </a:p>
        </p:txBody>
      </p:sp>
    </p:spTree>
    <p:extLst>
      <p:ext uri="{BB962C8B-B14F-4D97-AF65-F5344CB8AC3E}">
        <p14:creationId xmlns:p14="http://schemas.microsoft.com/office/powerpoint/2010/main" val="25739029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684213"/>
            <a:ext cx="3327400" cy="187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a typeface="Calibri"/>
              </a:rPr>
              <a:t>Activity 2: Why? Purposes of curriculum</a:t>
            </a:r>
          </a:p>
          <a:p>
            <a:endParaRPr lang="en-GB" dirty="0"/>
          </a:p>
          <a:p>
            <a:r>
              <a:rPr lang="en-GB" dirty="0"/>
              <a:t>Use this slide, alongside </a:t>
            </a:r>
            <a:r>
              <a:rPr lang="en-GB" dirty="0" err="1"/>
              <a:t>A3</a:t>
            </a:r>
            <a:r>
              <a:rPr lang="en-GB" dirty="0"/>
              <a:t> or flipchart grids to support a discussion in groups on:</a:t>
            </a:r>
          </a:p>
          <a:p>
            <a:endParaRPr lang="en-GB" dirty="0"/>
          </a:p>
          <a:p>
            <a:pPr marL="171450" indent="-171450">
              <a:buFontTx/>
              <a:buChar char="-"/>
            </a:pPr>
            <a:r>
              <a:rPr lang="en-GB" dirty="0"/>
              <a:t>What is strong about our current curriculum offer? (The aspects of our offer that really develop the four capacities or extend opportunities for our learners)</a:t>
            </a:r>
          </a:p>
          <a:p>
            <a:pPr marL="171450" indent="-171450">
              <a:buFontTx/>
              <a:buChar char="-"/>
            </a:pPr>
            <a:r>
              <a:rPr lang="en-GB" dirty="0"/>
              <a:t>What are the aspects of our curriculum offer that no longer seem as relevant, or as helpful in our aims</a:t>
            </a:r>
          </a:p>
          <a:p>
            <a:pPr marL="171450" indent="-171450">
              <a:buFontTx/>
              <a:buChar char="-"/>
            </a:pPr>
            <a:r>
              <a:rPr lang="en-GB" dirty="0"/>
              <a:t>What might we want to innovate, enhance or improve?</a:t>
            </a:r>
          </a:p>
          <a:p>
            <a:pPr marL="171450" indent="-171450">
              <a:buFontTx/>
              <a:buChar char="-"/>
            </a:pPr>
            <a:r>
              <a:rPr lang="en-GB" dirty="0"/>
              <a:t>What will get in our way?</a:t>
            </a:r>
          </a:p>
          <a:p>
            <a:pPr marL="171450" indent="-171450">
              <a:buFontTx/>
              <a:buChar char="-"/>
            </a:pPr>
            <a:endParaRPr lang="en-GB" dirty="0"/>
          </a:p>
          <a:p>
            <a:pPr marL="0" indent="0">
              <a:buFontTx/>
              <a:buNone/>
            </a:pPr>
            <a:r>
              <a:rPr lang="en-GB" dirty="0"/>
              <a:t>This could be part of a full staff session used as a “follow-up” task by senior or middle leadership teams, stage </a:t>
            </a:r>
            <a:r>
              <a:rPr lang="en-GB"/>
              <a:t>partners., or </a:t>
            </a:r>
            <a:r>
              <a:rPr lang="en-GB" dirty="0"/>
              <a:t>in departments </a:t>
            </a:r>
            <a:r>
              <a:rPr lang="en-GB"/>
              <a:t>/ faculties.</a:t>
            </a:r>
            <a:endParaRPr lang="en-GB" dirty="0"/>
          </a:p>
        </p:txBody>
      </p:sp>
      <p:sp>
        <p:nvSpPr>
          <p:cNvPr id="4" name="Slide Number Placeholder 3"/>
          <p:cNvSpPr>
            <a:spLocks noGrp="1"/>
          </p:cNvSpPr>
          <p:nvPr>
            <p:ph type="sldNum" sz="quarter" idx="5"/>
          </p:nvPr>
        </p:nvSpPr>
        <p:spPr/>
        <p:txBody>
          <a:bodyPr/>
          <a:lstStyle/>
          <a:p>
            <a:fld id="{723B9E46-7D37-4F4C-B3DE-E5666A765135}" type="slidenum">
              <a:rPr lang="en-US" smtClean="0"/>
              <a:t>30</a:t>
            </a:fld>
            <a:endParaRPr lang="en-US"/>
          </a:p>
        </p:txBody>
      </p:sp>
    </p:spTree>
    <p:extLst>
      <p:ext uri="{BB962C8B-B14F-4D97-AF65-F5344CB8AC3E}">
        <p14:creationId xmlns:p14="http://schemas.microsoft.com/office/powerpoint/2010/main" val="40279858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421E8-D0A3-1A12-1A09-E94290D1F3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45F964-A1E7-B089-5621-9B5ECD052614}"/>
              </a:ext>
            </a:extLst>
          </p:cNvPr>
          <p:cNvSpPr>
            <a:spLocks noGrp="1" noRot="1" noChangeAspect="1"/>
          </p:cNvSpPr>
          <p:nvPr>
            <p:ph type="sldImg"/>
          </p:nvPr>
        </p:nvSpPr>
        <p:spPr>
          <a:xfrm>
            <a:off x="88900" y="311150"/>
            <a:ext cx="2863850" cy="1611313"/>
          </a:xfrm>
        </p:spPr>
        <p:txBody>
          <a:bodyPr/>
          <a:lstStyle/>
          <a:p>
            <a:endParaRPr lang="en-GB"/>
          </a:p>
        </p:txBody>
      </p:sp>
      <p:sp>
        <p:nvSpPr>
          <p:cNvPr id="3" name="Notes Placeholder 2">
            <a:extLst>
              <a:ext uri="{FF2B5EF4-FFF2-40B4-BE49-F238E27FC236}">
                <a16:creationId xmlns:a16="http://schemas.microsoft.com/office/drawing/2014/main" id="{1BCB84B0-FD0D-B781-A25A-ECE9B5011512}"/>
              </a:ext>
            </a:extLst>
          </p:cNvPr>
          <p:cNvSpPr>
            <a:spLocks noGrp="1"/>
          </p:cNvSpPr>
          <p:nvPr>
            <p:ph type="body" idx="1"/>
          </p:nvPr>
        </p:nvSpPr>
        <p:spPr/>
        <p:txBody>
          <a:bodyPr/>
          <a:lstStyle/>
          <a:p>
            <a:pPr defTabSz="990752">
              <a:defRPr/>
            </a:pPr>
            <a:r>
              <a:rPr lang="en-GB" b="1">
                <a:solidFill>
                  <a:prstClr val="black"/>
                </a:solidFill>
              </a:rPr>
              <a:t>Optional Activity </a:t>
            </a:r>
          </a:p>
          <a:p>
            <a:pPr defTabSz="990752">
              <a:defRPr/>
            </a:pPr>
            <a:r>
              <a:rPr lang="en-GB" b="1">
                <a:solidFill>
                  <a:prstClr val="black"/>
                </a:solidFill>
              </a:rPr>
              <a:t>Slide 1</a:t>
            </a:r>
          </a:p>
          <a:p>
            <a:pPr defTabSz="990752">
              <a:defRPr/>
            </a:pPr>
            <a:endParaRPr lang="en-GB">
              <a:solidFill>
                <a:prstClr val="black"/>
              </a:solidFill>
            </a:endParaRPr>
          </a:p>
          <a:p>
            <a:pPr defTabSz="990752">
              <a:defRPr/>
            </a:pPr>
            <a:r>
              <a:rPr lang="en-GB">
                <a:solidFill>
                  <a:prstClr val="black"/>
                </a:solidFill>
              </a:rPr>
              <a:t>Either as part of a session using the earlier slides, and / or following any of the activities above, hold a space for leadership team and / or teacher and practitioner colleagues to explore what this means for our setting.</a:t>
            </a:r>
          </a:p>
          <a:p>
            <a:pPr defTabSz="990752">
              <a:defRPr/>
            </a:pPr>
            <a:r>
              <a:rPr lang="en-GB"/>
              <a:t>Point back to emotional readiness, cognitive readiness and behavioural readiness</a:t>
            </a:r>
          </a:p>
          <a:p>
            <a:endParaRPr lang="en-GB" b="1" kern="1200">
              <a:solidFill>
                <a:schemeClr val="tx1"/>
              </a:solidFill>
              <a:effectLst/>
              <a:latin typeface="Arial" panose="020B0604020202020204" pitchFamily="34" charset="0"/>
              <a:ea typeface="+mn-ea"/>
              <a:cs typeface="Arial" panose="020B0604020202020204" pitchFamily="34" charset="0"/>
            </a:endParaRPr>
          </a:p>
          <a:p>
            <a:endParaRPr lang="en-GB" kern="1200">
              <a:solidFill>
                <a:schemeClr val="tx1"/>
              </a:solidFill>
              <a:effectLst/>
              <a:latin typeface="Arial" panose="020B0604020202020204" pitchFamily="34" charset="0"/>
              <a:ea typeface="+mn-ea"/>
              <a:cs typeface="Arial" panose="020B0604020202020204" pitchFamily="34" charset="0"/>
            </a:endParaRPr>
          </a:p>
          <a:p>
            <a:r>
              <a:rPr lang="en-GB" b="1" kern="1200">
                <a:solidFill>
                  <a:schemeClr val="tx1"/>
                </a:solidFill>
                <a:effectLst/>
                <a:latin typeface="Arial" panose="020B0604020202020204" pitchFamily="34" charset="0"/>
                <a:ea typeface="+mn-ea"/>
                <a:cs typeface="Arial" panose="020B0604020202020204" pitchFamily="34" charset="0"/>
              </a:rPr>
              <a:t>OPTIONAL activities which may support or scaffold current work around curriculum design at school / setting level and / or inform thinking about preparation for next year. </a:t>
            </a:r>
            <a:endParaRPr lang="en-GB" kern="1200">
              <a:solidFill>
                <a:schemeClr val="tx1"/>
              </a:solidFill>
              <a:effectLst/>
              <a:latin typeface="Arial" panose="020B0604020202020204" pitchFamily="34" charset="0"/>
              <a:ea typeface="+mn-ea"/>
              <a:cs typeface="Arial" panose="020B0604020202020204" pitchFamily="34" charset="0"/>
            </a:endParaRPr>
          </a:p>
          <a:p>
            <a:endParaRPr lang="en-GB" b="1" kern="1200">
              <a:solidFill>
                <a:schemeClr val="tx1"/>
              </a:solidFill>
              <a:effectLst/>
              <a:latin typeface="Arial" panose="020B0604020202020204" pitchFamily="34" charset="0"/>
              <a:ea typeface="+mn-ea"/>
              <a:cs typeface="Arial" panose="020B0604020202020204" pitchFamily="34" charset="0"/>
            </a:endParaRPr>
          </a:p>
          <a:p>
            <a:pPr fontAlgn="t"/>
            <a:r>
              <a:rPr lang="en-GB" b="0" i="0" kern="1200">
                <a:solidFill>
                  <a:schemeClr val="tx1"/>
                </a:solidFill>
                <a:effectLst/>
                <a:latin typeface="Arial" panose="020B0604020202020204" pitchFamily="34" charset="0"/>
                <a:ea typeface="+mn-ea"/>
                <a:cs typeface="Arial" panose="020B0604020202020204" pitchFamily="34" charset="0"/>
              </a:rPr>
              <a:t>This is where we shift from </a:t>
            </a:r>
            <a:r>
              <a:rPr lang="en-GB" b="1" i="0" kern="1200">
                <a:solidFill>
                  <a:schemeClr val="tx1"/>
                </a:solidFill>
                <a:effectLst/>
                <a:latin typeface="Arial" panose="020B0604020202020204" pitchFamily="34" charset="0"/>
                <a:ea typeface="+mn-ea"/>
                <a:cs typeface="Arial" panose="020B0604020202020204" pitchFamily="34" charset="0"/>
              </a:rPr>
              <a:t>understanding to application</a:t>
            </a:r>
            <a:endParaRPr lang="en-GB" b="0" i="0" kern="1200">
              <a:solidFill>
                <a:schemeClr val="tx1"/>
              </a:solidFill>
              <a:effectLst/>
              <a:latin typeface="Arial" panose="020B0604020202020204" pitchFamily="34" charset="0"/>
              <a:ea typeface="+mn-ea"/>
              <a:cs typeface="Arial" panose="020B0604020202020204" pitchFamily="34" charset="0"/>
            </a:endParaRPr>
          </a:p>
          <a:p>
            <a:pPr fontAlgn="t"/>
            <a:r>
              <a:rPr lang="en-GB" b="0" i="0" kern="1200">
                <a:solidFill>
                  <a:schemeClr val="tx1"/>
                </a:solidFill>
                <a:effectLst/>
                <a:latin typeface="Arial" panose="020B0604020202020204" pitchFamily="34" charset="0"/>
                <a:ea typeface="+mn-ea"/>
                <a:cs typeface="Arial" panose="020B0604020202020204" pitchFamily="34" charset="0"/>
              </a:rPr>
              <a:t>Encourage practical thinking:</a:t>
            </a:r>
          </a:p>
          <a:p>
            <a:pPr fontAlgn="t"/>
            <a:r>
              <a:rPr lang="en-GB" b="0" i="0" kern="1200">
                <a:solidFill>
                  <a:schemeClr val="tx1"/>
                </a:solidFill>
                <a:effectLst/>
                <a:latin typeface="Arial" panose="020B0604020202020204" pitchFamily="34" charset="0"/>
                <a:ea typeface="+mn-ea"/>
                <a:cs typeface="Arial" panose="020B0604020202020204" pitchFamily="34" charset="0"/>
              </a:rPr>
              <a:t>What are we already doing well?</a:t>
            </a:r>
          </a:p>
          <a:p>
            <a:pPr fontAlgn="t"/>
            <a:r>
              <a:rPr lang="en-GB" b="0" i="0" kern="1200">
                <a:solidFill>
                  <a:schemeClr val="tx1"/>
                </a:solidFill>
                <a:effectLst/>
                <a:latin typeface="Arial" panose="020B0604020202020204" pitchFamily="34" charset="0"/>
                <a:ea typeface="+mn-ea"/>
                <a:cs typeface="Arial" panose="020B0604020202020204" pitchFamily="34" charset="0"/>
              </a:rPr>
              <a:t>What might need to shift?</a:t>
            </a:r>
          </a:p>
          <a:p>
            <a:pPr fontAlgn="t"/>
            <a:r>
              <a:rPr lang="en-GB" b="0" i="0" kern="1200">
                <a:solidFill>
                  <a:schemeClr val="tx1"/>
                </a:solidFill>
                <a:effectLst/>
                <a:latin typeface="Arial" panose="020B0604020202020204" pitchFamily="34" charset="0"/>
                <a:ea typeface="+mn-ea"/>
                <a:cs typeface="Arial" panose="020B0604020202020204" pitchFamily="34" charset="0"/>
              </a:rPr>
              <a:t>What are our next steps?</a:t>
            </a:r>
          </a:p>
          <a:p>
            <a:pPr fontAlgn="t"/>
            <a:r>
              <a:rPr lang="en-GB" b="0" i="0" kern="1200">
                <a:solidFill>
                  <a:schemeClr val="tx1"/>
                </a:solidFill>
                <a:effectLst/>
                <a:latin typeface="Arial" panose="020B0604020202020204" pitchFamily="34" charset="0"/>
                <a:ea typeface="+mn-ea"/>
                <a:cs typeface="Arial" panose="020B0604020202020204" pitchFamily="34" charset="0"/>
              </a:rPr>
              <a:t>Keep expectations realistic, this is early thinking</a:t>
            </a:r>
          </a:p>
          <a:p>
            <a:r>
              <a:rPr lang="en-GB" b="1" kern="1200">
                <a:solidFill>
                  <a:schemeClr val="tx1"/>
                </a:solidFill>
                <a:effectLst/>
                <a:latin typeface="Arial" panose="020B0604020202020204" pitchFamily="34" charset="0"/>
                <a:ea typeface="+mn-ea"/>
                <a:cs typeface="Arial" panose="020B0604020202020204" pitchFamily="34" charset="0"/>
              </a:rPr>
              <a:t> </a:t>
            </a:r>
            <a:endParaRPr lang="en-GB" kern="120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96144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D6597-1C64-5EE2-2140-2C9AEC6A9CCC}"/>
            </a:ext>
          </a:extLst>
        </p:cNvPr>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7D35C597-DCD3-3AAC-F868-BA651B41DAFD}"/>
              </a:ext>
            </a:extLst>
          </p:cNvPr>
          <p:cNvSpPr>
            <a:spLocks noGrp="1" noRot="1" noChangeAspect="1"/>
          </p:cNvSpPr>
          <p:nvPr>
            <p:ph type="sldImg" idx="2"/>
          </p:nvPr>
        </p:nvSpPr>
        <p:spPr>
          <a:xfrm>
            <a:off x="50800" y="207963"/>
            <a:ext cx="2863850" cy="1611312"/>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a:extLst>
              <a:ext uri="{FF2B5EF4-FFF2-40B4-BE49-F238E27FC236}">
                <a16:creationId xmlns:a16="http://schemas.microsoft.com/office/drawing/2014/main" id="{B36C3176-A404-1C0A-19B8-3DBE840D1E42}"/>
              </a:ext>
            </a:extLst>
          </p:cNvPr>
          <p:cNvSpPr>
            <a:spLocks noGrp="1"/>
          </p:cNvSpPr>
          <p:nvPr>
            <p:ph type="body" sz="quarter" idx="3"/>
          </p:nvPr>
        </p:nvSpPr>
        <p:spPr>
          <a:xfrm>
            <a:off x="195782" y="1966964"/>
            <a:ext cx="6712500" cy="7857282"/>
          </a:xfrm>
          <a:prstGeom prst="rect">
            <a:avLst/>
          </a:prstGeom>
        </p:spPr>
        <p:txBody>
          <a:bodyPr vert="horz" lIns="99075" tIns="49538" rIns="99075" bIns="49538" rtlCol="0"/>
          <a:lstStyle/>
          <a:p>
            <a:r>
              <a:rPr lang="en-US" b="1" dirty="0">
                <a:ea typeface="Calibri"/>
              </a:rPr>
              <a:t>Activity 2: Why? Purposes of curriculum</a:t>
            </a:r>
          </a:p>
          <a:p>
            <a:endParaRPr lang="en-US" b="1" dirty="0">
              <a:ea typeface="Calibri"/>
            </a:endParaRPr>
          </a:p>
          <a:p>
            <a:endParaRPr lang="en-US" dirty="0">
              <a:ea typeface="Calibri"/>
            </a:endParaRPr>
          </a:p>
          <a:p>
            <a:r>
              <a:rPr lang="en-GB" dirty="0">
                <a:latin typeface="Arial"/>
                <a:cs typeface="Arial"/>
              </a:rPr>
              <a:t>This connects with the draft practice guidance </a:t>
            </a:r>
            <a:r>
              <a:rPr lang="en-GB" i="1" dirty="0">
                <a:latin typeface="Arial"/>
                <a:cs typeface="Arial"/>
              </a:rPr>
              <a:t>Building Scotland’s Curriculum </a:t>
            </a:r>
            <a:r>
              <a:rPr lang="en-GB" i="0" dirty="0">
                <a:latin typeface="Arial"/>
                <a:cs typeface="Arial"/>
              </a:rPr>
              <a:t>Part 2: Why? Our Curriculum purposes. </a:t>
            </a:r>
          </a:p>
          <a:p>
            <a:endParaRPr lang="en-GB" i="0" noProof="0" dirty="0">
              <a:latin typeface="Arial"/>
              <a:cs typeface="Arial"/>
            </a:endParaRPr>
          </a:p>
          <a:p>
            <a:pPr marL="914446" lvl="3" defTabSz="609630">
              <a:lnSpc>
                <a:spcPct val="120000"/>
              </a:lnSpc>
              <a:spcAft>
                <a:spcPts val="1600"/>
              </a:spcAft>
              <a:defRPr/>
            </a:pPr>
            <a:r>
              <a:rPr lang="en-GB" sz="3600" dirty="0">
                <a:solidFill>
                  <a:prstClr val="black"/>
                </a:solidFill>
                <a:latin typeface="Arial" panose="020B0604020202020204" pitchFamily="34" charset="0"/>
                <a:cs typeface="Arial" panose="020B0604020202020204" pitchFamily="34" charset="0"/>
              </a:rPr>
              <a:t>2.1	The Four Capacities</a:t>
            </a:r>
          </a:p>
          <a:p>
            <a:pPr marL="914446" lvl="3" defTabSz="609630">
              <a:lnSpc>
                <a:spcPct val="120000"/>
              </a:lnSpc>
              <a:spcAft>
                <a:spcPts val="1600"/>
              </a:spcAft>
              <a:defRPr/>
            </a:pPr>
            <a:r>
              <a:rPr lang="en-GB" sz="3600" dirty="0">
                <a:solidFill>
                  <a:prstClr val="black"/>
                </a:solidFill>
                <a:latin typeface="Arial" panose="020B0604020202020204" pitchFamily="34" charset="0"/>
                <a:cs typeface="Arial" panose="020B0604020202020204" pitchFamily="34" charset="0"/>
              </a:rPr>
              <a:t>2.2	Curriculum entitlements</a:t>
            </a:r>
            <a:endParaRPr lang="en-US" noProof="0" dirty="0"/>
          </a:p>
          <a:p>
            <a:endParaRPr lang="en-GB" noProof="0" dirty="0"/>
          </a:p>
        </p:txBody>
      </p:sp>
    </p:spTree>
    <p:extLst>
      <p:ext uri="{BB962C8B-B14F-4D97-AF65-F5344CB8AC3E}">
        <p14:creationId xmlns:p14="http://schemas.microsoft.com/office/powerpoint/2010/main" val="2196226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684213"/>
            <a:ext cx="3327400" cy="1871662"/>
          </a:xfrm>
        </p:spPr>
      </p:sp>
      <p:sp>
        <p:nvSpPr>
          <p:cNvPr id="3" name="Notes Placeholder 2"/>
          <p:cNvSpPr>
            <a:spLocks noGrp="1"/>
          </p:cNvSpPr>
          <p:nvPr>
            <p:ph type="body" idx="1"/>
          </p:nvPr>
        </p:nvSpPr>
        <p:spPr/>
        <p:txBody>
          <a:bodyPr/>
          <a:lstStyle/>
          <a:p>
            <a:r>
              <a:rPr lang="en-US" b="1" dirty="0">
                <a:ea typeface="Calibri"/>
              </a:rPr>
              <a:t>Activity 2: Why? Purposes of curriculum</a:t>
            </a:r>
          </a:p>
          <a:p>
            <a:endParaRPr lang="en-GB" dirty="0"/>
          </a:p>
          <a:p>
            <a:r>
              <a:rPr lang="en-GB" dirty="0"/>
              <a:t>Suggested possible speaking points: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The CIC will require us to make many decisions over the coming years about the interactions, spaces and experiences we offer our learners, and about how we organise the time of learning</a:t>
            </a:r>
          </a:p>
          <a:p>
            <a:pPr marL="171450" indent="-171450">
              <a:buFont typeface="Arial" panose="020B0604020202020204" pitchFamily="34" charset="0"/>
              <a:buChar char="•"/>
            </a:pPr>
            <a:r>
              <a:rPr lang="en-GB" dirty="0"/>
              <a:t>We need to spend time revisiting our purpose so we have a strong, shared understanding of why we educate, upon which to base all of our coming decisions and change</a:t>
            </a:r>
          </a:p>
          <a:p>
            <a:pPr marL="171450" indent="-171450">
              <a:buFont typeface="Arial" panose="020B0604020202020204" pitchFamily="34" charset="0"/>
              <a:buChar char="•"/>
            </a:pPr>
            <a:r>
              <a:rPr lang="en-GB" dirty="0"/>
              <a:t>We will consider what is unique about our context here</a:t>
            </a:r>
          </a:p>
          <a:p>
            <a:pPr marL="171450" indent="-171450">
              <a:buFont typeface="Arial" panose="020B0604020202020204" pitchFamily="34" charset="0"/>
              <a:buChar char="•"/>
            </a:pPr>
            <a:r>
              <a:rPr lang="en-GB" dirty="0"/>
              <a:t>Recent examples of how we have been purpose-led in our work in this school / setting / cluster</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pPr defTabSz="914330">
              <a:defRPr/>
            </a:pPr>
            <a:fld id="{723B9E46-7D37-4F4C-B3DE-E5666A765135}" type="slidenum">
              <a:rPr lang="en-US">
                <a:solidFill>
                  <a:prstClr val="black"/>
                </a:solidFill>
                <a:latin typeface="Calibri" panose="020F0502020204030204"/>
              </a:rPr>
              <a:pPr defTabSz="914330">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143631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149225"/>
            <a:ext cx="2863850" cy="1611313"/>
          </a:xfrm>
        </p:spPr>
        <p:txBody>
          <a:bodyPr/>
          <a:lstStyle/>
          <a:p>
            <a:endParaRPr lang="en-GB"/>
          </a:p>
        </p:txBody>
      </p:sp>
      <p:sp>
        <p:nvSpPr>
          <p:cNvPr id="3" name="Notes Placeholder 2"/>
          <p:cNvSpPr>
            <a:spLocks noGrp="1"/>
          </p:cNvSpPr>
          <p:nvPr>
            <p:ph type="body" idx="1"/>
          </p:nvPr>
        </p:nvSpPr>
        <p:spPr>
          <a:xfrm>
            <a:off x="195782" y="1959651"/>
            <a:ext cx="6712500" cy="7857282"/>
          </a:xfrm>
        </p:spPr>
        <p:txBody>
          <a:bodyPr/>
          <a:lstStyle/>
          <a:p>
            <a:r>
              <a:rPr lang="en-US" b="1" dirty="0">
                <a:ea typeface="Calibri"/>
              </a:rPr>
              <a:t>Activity 2: Why? Purposes of curriculum</a:t>
            </a:r>
          </a:p>
          <a:p>
            <a:endParaRPr lang="en-US" dirty="0">
              <a:ea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Suggested possible speaking points:</a:t>
            </a:r>
          </a:p>
          <a:p>
            <a:pPr>
              <a:defRPr/>
            </a:pPr>
            <a:endParaRPr lang="en-GB" dirty="0">
              <a:latin typeface="Arial"/>
              <a:cs typeface="Arial"/>
            </a:endParaRPr>
          </a:p>
          <a:p>
            <a:pPr>
              <a:defRPr/>
            </a:pPr>
            <a:r>
              <a:rPr lang="en-GB" dirty="0">
                <a:latin typeface="Arial"/>
                <a:cs typeface="Arial"/>
              </a:rPr>
              <a:t>Scotland’s Curriculum Framework is staying – all parts of this will be strengthened by the CIC over the 10 years of our programme</a:t>
            </a:r>
          </a:p>
          <a:p>
            <a:pPr>
              <a:defRPr/>
            </a:pPr>
            <a:r>
              <a:rPr lang="en-GB" dirty="0">
                <a:latin typeface="Arial"/>
                <a:cs typeface="Arial"/>
              </a:rPr>
              <a:t>Curriculum is a process in which educators explore questions of Why, then What and then How</a:t>
            </a:r>
          </a:p>
          <a:p>
            <a:pPr>
              <a:defRPr/>
            </a:pPr>
            <a:r>
              <a:rPr lang="en-GB" dirty="0">
                <a:latin typeface="Arial"/>
                <a:cs typeface="Arial"/>
              </a:rPr>
              <a:t>We must resist the temptation to go straight into frameworks about the what, or fall into the “activity trap” of updating lots of folders before we have fully explored the change. </a:t>
            </a:r>
          </a:p>
          <a:p>
            <a:pPr>
              <a:defRPr/>
            </a:pPr>
            <a:r>
              <a:rPr lang="en-GB" dirty="0">
                <a:latin typeface="Arial"/>
                <a:cs typeface="Arial"/>
              </a:rPr>
              <a:t>We must first explore and develop a shared understanding of our </a:t>
            </a:r>
            <a:r>
              <a:rPr lang="en-GB" b="1" dirty="0">
                <a:latin typeface="Arial"/>
                <a:cs typeface="Arial"/>
              </a:rPr>
              <a:t>rationale</a:t>
            </a:r>
            <a:r>
              <a:rPr lang="en-GB" b="0" dirty="0">
                <a:latin typeface="Arial"/>
                <a:cs typeface="Arial"/>
              </a:rPr>
              <a:t> for the change we will lead. </a:t>
            </a:r>
            <a:endParaRPr lang="en-GB" dirty="0">
              <a:latin typeface="Arial"/>
              <a:cs typeface="Arial"/>
            </a:endParaRPr>
          </a:p>
          <a:p>
            <a:pPr>
              <a:defRPr/>
            </a:pPr>
            <a:r>
              <a:rPr lang="en-GB" kern="1200" dirty="0">
                <a:solidFill>
                  <a:schemeClr val="tx1"/>
                </a:solidFill>
                <a:effectLst/>
                <a:latin typeface="Arial"/>
                <a:cs typeface="Arial"/>
              </a:rPr>
              <a:t>.</a:t>
            </a:r>
          </a:p>
          <a:p>
            <a:endParaRPr lang="en-GB" dirty="0"/>
          </a:p>
        </p:txBody>
      </p:sp>
    </p:spTree>
    <p:extLst>
      <p:ext uri="{BB962C8B-B14F-4D97-AF65-F5344CB8AC3E}">
        <p14:creationId xmlns:p14="http://schemas.microsoft.com/office/powerpoint/2010/main" val="2506391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684213"/>
            <a:ext cx="3327400" cy="187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a typeface="Calibri"/>
              </a:rPr>
              <a:t>Activity 2: Why? Purposes of curriculum</a:t>
            </a:r>
          </a:p>
          <a:p>
            <a:endParaRPr lang="en-GB" dirty="0"/>
          </a:p>
          <a:p>
            <a:r>
              <a:rPr lang="en-GB" dirty="0"/>
              <a:t>Invite participants to consider this questions. This could be a short think, pair, share, e.g. 2 minutes to discuss with your partner. </a:t>
            </a:r>
          </a:p>
        </p:txBody>
      </p:sp>
      <p:sp>
        <p:nvSpPr>
          <p:cNvPr id="4" name="Slide Number Placeholder 3"/>
          <p:cNvSpPr>
            <a:spLocks noGrp="1"/>
          </p:cNvSpPr>
          <p:nvPr>
            <p:ph type="sldNum" sz="quarter" idx="5"/>
          </p:nvPr>
        </p:nvSpPr>
        <p:spPr/>
        <p:txBody>
          <a:bodyPr/>
          <a:lstStyle/>
          <a:p>
            <a:fld id="{723B9E46-7D37-4F4C-B3DE-E5666A765135}" type="slidenum">
              <a:rPr lang="en-US" smtClean="0"/>
              <a:t>7</a:t>
            </a:fld>
            <a:endParaRPr lang="en-US"/>
          </a:p>
        </p:txBody>
      </p:sp>
    </p:spTree>
    <p:extLst>
      <p:ext uri="{BB962C8B-B14F-4D97-AF65-F5344CB8AC3E}">
        <p14:creationId xmlns:p14="http://schemas.microsoft.com/office/powerpoint/2010/main" val="3849706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19E6D-59CA-1F53-E545-B3F31DCDAA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F3986E-A033-00A0-53CA-9126B91ED9BA}"/>
              </a:ext>
            </a:extLst>
          </p:cNvPr>
          <p:cNvSpPr>
            <a:spLocks noGrp="1" noRot="1" noChangeAspect="1"/>
          </p:cNvSpPr>
          <p:nvPr>
            <p:ph type="sldImg"/>
          </p:nvPr>
        </p:nvSpPr>
        <p:spPr>
          <a:xfrm>
            <a:off x="88900" y="311150"/>
            <a:ext cx="2863850" cy="1611313"/>
          </a:xfrm>
        </p:spPr>
        <p:txBody>
          <a:bodyPr/>
          <a:lstStyle/>
          <a:p>
            <a:endParaRPr lang="en-GB"/>
          </a:p>
        </p:txBody>
      </p:sp>
      <p:sp>
        <p:nvSpPr>
          <p:cNvPr id="3" name="Notes Placeholder 2">
            <a:extLst>
              <a:ext uri="{FF2B5EF4-FFF2-40B4-BE49-F238E27FC236}">
                <a16:creationId xmlns:a16="http://schemas.microsoft.com/office/drawing/2014/main" id="{714FDCAD-E2CC-B8F6-187E-1BC7041B841D}"/>
              </a:ext>
            </a:extLst>
          </p:cNvPr>
          <p:cNvSpPr>
            <a:spLocks noGrp="1"/>
          </p:cNvSpPr>
          <p:nvPr>
            <p:ph type="body" idx="1"/>
          </p:nvPr>
        </p:nvSpPr>
        <p:spPr/>
        <p:txBody>
          <a:bodyPr/>
          <a:lstStyle/>
          <a:p>
            <a:r>
              <a:rPr lang="en-US" b="1" dirty="0">
                <a:ea typeface="Calibri"/>
              </a:rPr>
              <a:t>Activity 2: Why? Purposes of curriculum</a:t>
            </a:r>
          </a:p>
          <a:p>
            <a:endParaRPr lang="en-US" dirty="0">
              <a:ea typeface="Calibri"/>
            </a:endParaRPr>
          </a:p>
          <a:p>
            <a:r>
              <a:rPr lang="en-GB" dirty="0">
                <a:latin typeface="Arial"/>
                <a:cs typeface="Arial"/>
              </a:rPr>
              <a:t>We are now going to zoom out and gain an international perspective of Scotland's purpose for education. </a:t>
            </a:r>
            <a:endParaRPr lang="en-GB" kern="1200" dirty="0">
              <a:solidFill>
                <a:schemeClr val="tx1"/>
              </a:solidFill>
              <a:effectLst/>
              <a:latin typeface="Arial" panose="020B0604020202020204" pitchFamily="34" charset="0"/>
              <a:cs typeface="Arial" panose="020B0604020202020204" pitchFamily="34" charset="0"/>
            </a:endParaRPr>
          </a:p>
          <a:p>
            <a:endParaRPr lang="en-GB" b="1" kern="1200" dirty="0">
              <a:solidFill>
                <a:schemeClr val="tx1"/>
              </a:solidFill>
              <a:effectLst/>
              <a:latin typeface="Arial" panose="020B0604020202020204" pitchFamily="34" charset="0"/>
              <a:ea typeface="+mn-ea"/>
              <a:cs typeface="Arial" panose="020B0604020202020204" pitchFamily="34" charset="0"/>
            </a:endParaRPr>
          </a:p>
          <a:p>
            <a:r>
              <a:rPr lang="en-GB" u="sng" dirty="0">
                <a:solidFill>
                  <a:srgbClr val="467886"/>
                </a:solidFill>
                <a:latin typeface="Arial"/>
                <a:ea typeface="Arial" panose="020B0604020202020204" pitchFamily="34" charset="0"/>
                <a:cs typeface="Arial"/>
                <a:hlinkClick r:id="rId3"/>
              </a:rPr>
              <a:t>Dr. Santiago Rincón-Gallardo</a:t>
            </a:r>
            <a:r>
              <a:rPr lang="en-GB" dirty="0">
                <a:solidFill>
                  <a:prstClr val="black"/>
                </a:solidFill>
                <a:latin typeface="Arial"/>
                <a:ea typeface="Arial" panose="020B0604020202020204" pitchFamily="34" charset="0"/>
                <a:cs typeface="Arial"/>
              </a:rPr>
              <a:t>’s keynote at Scottish Learning Festival in 2023 and we are now going to listen to a clip from it.</a:t>
            </a:r>
            <a:endParaRPr lang="en-GB" kern="1200" dirty="0">
              <a:solidFill>
                <a:schemeClr val="tx1"/>
              </a:solidFill>
              <a:effectLst/>
              <a:latin typeface="Arial"/>
              <a:cs typeface="Arial"/>
            </a:endParaRPr>
          </a:p>
          <a:p>
            <a:endParaRPr lang="en-GB" kern="1200" dirty="0">
              <a:solidFill>
                <a:schemeClr val="tx1"/>
              </a:solidFill>
              <a:effectLst/>
              <a:latin typeface="Arial" panose="020B0604020202020204" pitchFamily="34" charset="0"/>
              <a:ea typeface="+mn-ea"/>
              <a:cs typeface="Arial" panose="020B0604020202020204" pitchFamily="34" charset="0"/>
            </a:endParaRPr>
          </a:p>
          <a:p>
            <a:r>
              <a:rPr lang="en-GB" dirty="0">
                <a:latin typeface="Arial"/>
                <a:cs typeface="Arial"/>
              </a:rPr>
              <a:t>Facilitator - This</a:t>
            </a:r>
            <a:r>
              <a:rPr lang="en-GB" kern="1200" dirty="0">
                <a:solidFill>
                  <a:schemeClr val="tx1"/>
                </a:solidFill>
                <a:effectLst/>
                <a:latin typeface="Arial"/>
                <a:cs typeface="Arial"/>
              </a:rPr>
              <a:t> activity is most closely associated with section 2.1 of the draft guidance. This professional learning activity uses a 5 minute YouTube clip as a stimulus for discussion. The link should start the video at </a:t>
            </a:r>
            <a:r>
              <a:rPr lang="en-GB" kern="1200" dirty="0" err="1">
                <a:solidFill>
                  <a:schemeClr val="tx1"/>
                </a:solidFill>
                <a:effectLst/>
                <a:latin typeface="Arial"/>
                <a:cs typeface="Arial"/>
              </a:rPr>
              <a:t>10m</a:t>
            </a:r>
            <a:r>
              <a:rPr lang="en-GB" kern="1200" dirty="0">
                <a:solidFill>
                  <a:schemeClr val="tx1"/>
                </a:solidFill>
                <a:effectLst/>
                <a:latin typeface="Arial"/>
                <a:cs typeface="Arial"/>
              </a:rPr>
              <a:t> </a:t>
            </a:r>
            <a:r>
              <a:rPr lang="en-GB" kern="1200" dirty="0" err="1">
                <a:solidFill>
                  <a:schemeClr val="tx1"/>
                </a:solidFill>
                <a:effectLst/>
                <a:latin typeface="Arial"/>
                <a:cs typeface="Arial"/>
              </a:rPr>
              <a:t>03s</a:t>
            </a:r>
            <a:r>
              <a:rPr lang="en-GB" kern="1200" dirty="0">
                <a:solidFill>
                  <a:schemeClr val="tx1"/>
                </a:solidFill>
                <a:effectLst/>
                <a:latin typeface="Arial"/>
                <a:cs typeface="Arial"/>
              </a:rPr>
              <a:t>, but you </a:t>
            </a:r>
            <a:r>
              <a:rPr lang="en-GB" dirty="0">
                <a:latin typeface="Arial"/>
                <a:cs typeface="Arial"/>
              </a:rPr>
              <a:t>will need</a:t>
            </a:r>
            <a:r>
              <a:rPr lang="en-GB" kern="1200" dirty="0">
                <a:solidFill>
                  <a:schemeClr val="tx1"/>
                </a:solidFill>
                <a:effectLst/>
                <a:latin typeface="Arial"/>
                <a:cs typeface="Arial"/>
              </a:rPr>
              <a:t> to manually stop it at </a:t>
            </a:r>
            <a:r>
              <a:rPr lang="en-GB" kern="1200" dirty="0" err="1">
                <a:solidFill>
                  <a:schemeClr val="tx1"/>
                </a:solidFill>
                <a:effectLst/>
                <a:latin typeface="Arial"/>
                <a:cs typeface="Arial"/>
              </a:rPr>
              <a:t>15m</a:t>
            </a:r>
            <a:r>
              <a:rPr lang="en-GB" kern="1200" dirty="0">
                <a:solidFill>
                  <a:schemeClr val="tx1"/>
                </a:solidFill>
                <a:effectLst/>
                <a:latin typeface="Arial"/>
                <a:cs typeface="Arial"/>
              </a:rPr>
              <a:t> </a:t>
            </a:r>
            <a:r>
              <a:rPr lang="en-GB" kern="1200" dirty="0" err="1">
                <a:solidFill>
                  <a:schemeClr val="tx1"/>
                </a:solidFill>
                <a:effectLst/>
                <a:latin typeface="Arial"/>
                <a:cs typeface="Arial"/>
              </a:rPr>
              <a:t>36s</a:t>
            </a:r>
            <a:r>
              <a:rPr lang="en-GB" kern="1200" dirty="0">
                <a:solidFill>
                  <a:schemeClr val="tx1"/>
                </a:solidFill>
                <a:effectLst/>
                <a:latin typeface="Arial"/>
                <a:cs typeface="Arial"/>
              </a:rPr>
              <a:t>. </a:t>
            </a:r>
            <a:endParaRPr lang="en-GB" kern="1200" dirty="0">
              <a:solidFill>
                <a:schemeClr val="tx1"/>
              </a:solidFill>
              <a:effectLst/>
            </a:endParaRPr>
          </a:p>
          <a:p>
            <a:endParaRPr lang="en-GB" kern="1200" dirty="0">
              <a:solidFill>
                <a:schemeClr val="tx1"/>
              </a:solidFill>
              <a:effectLst/>
              <a:latin typeface="Arial" panose="020B0604020202020204" pitchFamily="34" charset="0"/>
              <a:ea typeface="+mn-ea"/>
              <a:cs typeface="Arial" panose="020B0604020202020204" pitchFamily="34" charset="0"/>
            </a:endParaRPr>
          </a:p>
          <a:p>
            <a:r>
              <a:rPr lang="en-GB" b="1" dirty="0">
                <a:latin typeface="Arial"/>
                <a:cs typeface="Arial"/>
              </a:rPr>
              <a:t> </a:t>
            </a:r>
            <a:r>
              <a:rPr lang="en-GB" dirty="0">
                <a:latin typeface="Arial"/>
                <a:cs typeface="Arial"/>
              </a:rPr>
              <a:t>Facilitator – invite some groups to share their takeaways.</a:t>
            </a:r>
            <a:endParaRPr lang="en-GB" dirty="0"/>
          </a:p>
        </p:txBody>
      </p:sp>
    </p:spTree>
    <p:extLst>
      <p:ext uri="{BB962C8B-B14F-4D97-AF65-F5344CB8AC3E}">
        <p14:creationId xmlns:p14="http://schemas.microsoft.com/office/powerpoint/2010/main" val="3333373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7EE0E-E84B-F008-74F1-984A0C15F4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2DE79E-3FA7-ED97-8AC7-4D02AC7E48C8}"/>
              </a:ext>
            </a:extLst>
          </p:cNvPr>
          <p:cNvSpPr>
            <a:spLocks noGrp="1" noRot="1" noChangeAspect="1"/>
          </p:cNvSpPr>
          <p:nvPr>
            <p:ph type="sldImg"/>
          </p:nvPr>
        </p:nvSpPr>
        <p:spPr>
          <a:xfrm>
            <a:off x="88900" y="311150"/>
            <a:ext cx="2863850" cy="1611313"/>
          </a:xfrm>
        </p:spPr>
        <p:txBody>
          <a:bodyPr/>
          <a:lstStyle/>
          <a:p>
            <a:endParaRPr lang="en-GB"/>
          </a:p>
        </p:txBody>
      </p:sp>
      <p:sp>
        <p:nvSpPr>
          <p:cNvPr id="3" name="Notes Placeholder 2">
            <a:extLst>
              <a:ext uri="{FF2B5EF4-FFF2-40B4-BE49-F238E27FC236}">
                <a16:creationId xmlns:a16="http://schemas.microsoft.com/office/drawing/2014/main" id="{B61D54B9-E35E-B376-2EF0-E15545367232}"/>
              </a:ext>
            </a:extLst>
          </p:cNvPr>
          <p:cNvSpPr>
            <a:spLocks noGrp="1"/>
          </p:cNvSpPr>
          <p:nvPr>
            <p:ph type="body" idx="1"/>
          </p:nvPr>
        </p:nvSpPr>
        <p:spPr/>
        <p:txBody>
          <a:bodyPr/>
          <a:lstStyle/>
          <a:p>
            <a:r>
              <a:rPr lang="en-US" b="1" dirty="0">
                <a:ea typeface="Calibri"/>
              </a:rPr>
              <a:t>Activity 2: Why? Purposes of curriculum</a:t>
            </a:r>
          </a:p>
          <a:p>
            <a:endParaRPr lang="en-US" dirty="0">
              <a:ea typeface="Calibri"/>
            </a:endParaRPr>
          </a:p>
        </p:txBody>
      </p:sp>
    </p:spTree>
    <p:extLst>
      <p:ext uri="{BB962C8B-B14F-4D97-AF65-F5344CB8AC3E}">
        <p14:creationId xmlns:p14="http://schemas.microsoft.com/office/powerpoint/2010/main" val="3749462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F0B94-AF1C-F9AA-BBEF-244EFBB66A5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B60744EC-F334-2ADB-3596-07432BEC680F}"/>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D11B12AF-BF84-6098-C779-B25FBBF83074}"/>
              </a:ext>
            </a:extLst>
          </p:cNvPr>
          <p:cNvSpPr>
            <a:spLocks noGrp="1"/>
          </p:cNvSpPr>
          <p:nvPr>
            <p:ph type="dt" sz="half" idx="10"/>
          </p:nvPr>
        </p:nvSpPr>
        <p:spPr/>
        <p:txBody>
          <a:bodyPr/>
          <a:lstStyle/>
          <a:p>
            <a:fld id="{D1556998-DDEC-436F-B4E8-69220364248B}" type="datetimeFigureOut">
              <a:rPr lang="en-GB" smtClean="0"/>
              <a:t>18/06/2026</a:t>
            </a:fld>
            <a:endParaRPr lang="en-GB"/>
          </a:p>
        </p:txBody>
      </p:sp>
      <p:sp>
        <p:nvSpPr>
          <p:cNvPr id="5" name="Footer Placeholder 4">
            <a:extLst>
              <a:ext uri="{FF2B5EF4-FFF2-40B4-BE49-F238E27FC236}">
                <a16:creationId xmlns:a16="http://schemas.microsoft.com/office/drawing/2014/main" id="{CC7962BD-81E6-9F6D-3C4D-A4CCF05BF5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1119FC-3F25-CC4B-43E0-B46FFCE3241D}"/>
              </a:ext>
            </a:extLst>
          </p:cNvPr>
          <p:cNvSpPr>
            <a:spLocks noGrp="1"/>
          </p:cNvSpPr>
          <p:nvPr>
            <p:ph type="sldNum" sz="quarter" idx="12"/>
          </p:nvPr>
        </p:nvSpPr>
        <p:spPr/>
        <p:txBody>
          <a:bodyPr/>
          <a:lstStyle/>
          <a:p>
            <a:fld id="{FBA8110E-6EAC-4129-9A7C-C480DE901486}" type="slidenum">
              <a:rPr lang="en-GB" smtClean="0"/>
              <a:t>‹#›</a:t>
            </a:fld>
            <a:endParaRPr lang="en-GB"/>
          </a:p>
        </p:txBody>
      </p:sp>
    </p:spTree>
    <p:extLst>
      <p:ext uri="{BB962C8B-B14F-4D97-AF65-F5344CB8AC3E}">
        <p14:creationId xmlns:p14="http://schemas.microsoft.com/office/powerpoint/2010/main" val="2859871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A5E10-4205-7AD3-1260-9F33B0B4C543}"/>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6C208A92-3C29-54F5-AFF3-7820622C65D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B7AB5D5-CB06-4975-0A8B-F754BCEAA4FD}"/>
              </a:ext>
            </a:extLst>
          </p:cNvPr>
          <p:cNvSpPr>
            <a:spLocks noGrp="1"/>
          </p:cNvSpPr>
          <p:nvPr>
            <p:ph type="dt" sz="half" idx="10"/>
          </p:nvPr>
        </p:nvSpPr>
        <p:spPr/>
        <p:txBody>
          <a:bodyPr/>
          <a:lstStyle/>
          <a:p>
            <a:fld id="{D1556998-DDEC-436F-B4E8-69220364248B}" type="datetimeFigureOut">
              <a:rPr lang="en-GB" smtClean="0"/>
              <a:t>18/06/2026</a:t>
            </a:fld>
            <a:endParaRPr lang="en-GB"/>
          </a:p>
        </p:txBody>
      </p:sp>
      <p:sp>
        <p:nvSpPr>
          <p:cNvPr id="5" name="Footer Placeholder 4">
            <a:extLst>
              <a:ext uri="{FF2B5EF4-FFF2-40B4-BE49-F238E27FC236}">
                <a16:creationId xmlns:a16="http://schemas.microsoft.com/office/drawing/2014/main" id="{5D83359A-B64C-6434-1DCF-081BFEB672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B4D8EA-A7F4-D344-F12B-A2FD7CC72658}"/>
              </a:ext>
            </a:extLst>
          </p:cNvPr>
          <p:cNvSpPr>
            <a:spLocks noGrp="1"/>
          </p:cNvSpPr>
          <p:nvPr>
            <p:ph type="sldNum" sz="quarter" idx="12"/>
          </p:nvPr>
        </p:nvSpPr>
        <p:spPr/>
        <p:txBody>
          <a:bodyPr/>
          <a:lstStyle/>
          <a:p>
            <a:fld id="{FBA8110E-6EAC-4129-9A7C-C480DE901486}" type="slidenum">
              <a:rPr lang="en-GB" smtClean="0"/>
              <a:t>‹#›</a:t>
            </a:fld>
            <a:endParaRPr lang="en-GB"/>
          </a:p>
        </p:txBody>
      </p:sp>
    </p:spTree>
    <p:extLst>
      <p:ext uri="{BB962C8B-B14F-4D97-AF65-F5344CB8AC3E}">
        <p14:creationId xmlns:p14="http://schemas.microsoft.com/office/powerpoint/2010/main" val="2863337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CDC64B-FCFD-F57D-4ABB-A45F88C36CCD}"/>
              </a:ext>
            </a:extLst>
          </p:cNvPr>
          <p:cNvSpPr>
            <a:spLocks noGrp="1"/>
          </p:cNvSpPr>
          <p:nvPr>
            <p:ph type="title" orient="vert"/>
          </p:nvPr>
        </p:nvSpPr>
        <p:spPr>
          <a:xfrm>
            <a:off x="8724900" y="365126"/>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0B35D1C5-8AB1-6F39-42CC-D8D733207434}"/>
              </a:ext>
            </a:extLst>
          </p:cNvPr>
          <p:cNvSpPr>
            <a:spLocks noGrp="1"/>
          </p:cNvSpPr>
          <p:nvPr>
            <p:ph type="body" orient="vert" idx="1"/>
          </p:nvPr>
        </p:nvSpPr>
        <p:spPr>
          <a:xfrm>
            <a:off x="838200" y="365126"/>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8019371-851C-1871-3A8F-7E0E85FCFB43}"/>
              </a:ext>
            </a:extLst>
          </p:cNvPr>
          <p:cNvSpPr>
            <a:spLocks noGrp="1"/>
          </p:cNvSpPr>
          <p:nvPr>
            <p:ph type="dt" sz="half" idx="10"/>
          </p:nvPr>
        </p:nvSpPr>
        <p:spPr/>
        <p:txBody>
          <a:bodyPr/>
          <a:lstStyle/>
          <a:p>
            <a:fld id="{D1556998-DDEC-436F-B4E8-69220364248B}" type="datetimeFigureOut">
              <a:rPr lang="en-GB" smtClean="0"/>
              <a:t>18/06/2026</a:t>
            </a:fld>
            <a:endParaRPr lang="en-GB"/>
          </a:p>
        </p:txBody>
      </p:sp>
      <p:sp>
        <p:nvSpPr>
          <p:cNvPr id="5" name="Footer Placeholder 4">
            <a:extLst>
              <a:ext uri="{FF2B5EF4-FFF2-40B4-BE49-F238E27FC236}">
                <a16:creationId xmlns:a16="http://schemas.microsoft.com/office/drawing/2014/main" id="{DD7D1253-3180-5560-DE6E-61C7808BE3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466A9C-8151-909B-54DD-F00DDDCABC17}"/>
              </a:ext>
            </a:extLst>
          </p:cNvPr>
          <p:cNvSpPr>
            <a:spLocks noGrp="1"/>
          </p:cNvSpPr>
          <p:nvPr>
            <p:ph type="sldNum" sz="quarter" idx="12"/>
          </p:nvPr>
        </p:nvSpPr>
        <p:spPr/>
        <p:txBody>
          <a:bodyPr/>
          <a:lstStyle/>
          <a:p>
            <a:fld id="{FBA8110E-6EAC-4129-9A7C-C480DE901486}" type="slidenum">
              <a:rPr lang="en-GB" smtClean="0"/>
              <a:t>‹#›</a:t>
            </a:fld>
            <a:endParaRPr lang="en-GB"/>
          </a:p>
        </p:txBody>
      </p:sp>
    </p:spTree>
    <p:extLst>
      <p:ext uri="{BB962C8B-B14F-4D97-AF65-F5344CB8AC3E}">
        <p14:creationId xmlns:p14="http://schemas.microsoft.com/office/powerpoint/2010/main" val="3130512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165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216CD-5222-87FC-1537-28DA1D5FAA4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AFC0CB9-10B5-4929-B2FC-CC6DED6E2A3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143C031-5502-4931-CE66-C87E71CE8403}"/>
              </a:ext>
            </a:extLst>
          </p:cNvPr>
          <p:cNvSpPr>
            <a:spLocks noGrp="1"/>
          </p:cNvSpPr>
          <p:nvPr>
            <p:ph type="dt" sz="half" idx="10"/>
          </p:nvPr>
        </p:nvSpPr>
        <p:spPr/>
        <p:txBody>
          <a:bodyPr/>
          <a:lstStyle/>
          <a:p>
            <a:fld id="{D1556998-DDEC-436F-B4E8-69220364248B}" type="datetimeFigureOut">
              <a:rPr lang="en-GB" smtClean="0"/>
              <a:t>18/06/2026</a:t>
            </a:fld>
            <a:endParaRPr lang="en-GB"/>
          </a:p>
        </p:txBody>
      </p:sp>
      <p:sp>
        <p:nvSpPr>
          <p:cNvPr id="5" name="Footer Placeholder 4">
            <a:extLst>
              <a:ext uri="{FF2B5EF4-FFF2-40B4-BE49-F238E27FC236}">
                <a16:creationId xmlns:a16="http://schemas.microsoft.com/office/drawing/2014/main" id="{5216112B-2580-E0DC-464E-1E3E8E576A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6A58C2-C9C3-EBB4-F914-B29E1BA3ABA1}"/>
              </a:ext>
            </a:extLst>
          </p:cNvPr>
          <p:cNvSpPr>
            <a:spLocks noGrp="1"/>
          </p:cNvSpPr>
          <p:nvPr>
            <p:ph type="sldNum" sz="quarter" idx="12"/>
          </p:nvPr>
        </p:nvSpPr>
        <p:spPr/>
        <p:txBody>
          <a:bodyPr/>
          <a:lstStyle/>
          <a:p>
            <a:fld id="{FBA8110E-6EAC-4129-9A7C-C480DE901486}" type="slidenum">
              <a:rPr lang="en-GB" smtClean="0"/>
              <a:t>‹#›</a:t>
            </a:fld>
            <a:endParaRPr lang="en-GB"/>
          </a:p>
        </p:txBody>
      </p:sp>
    </p:spTree>
    <p:extLst>
      <p:ext uri="{BB962C8B-B14F-4D97-AF65-F5344CB8AC3E}">
        <p14:creationId xmlns:p14="http://schemas.microsoft.com/office/powerpoint/2010/main" val="2806358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BD5F-0EF9-B4DA-AEDE-E532505773F4}"/>
              </a:ext>
            </a:extLst>
          </p:cNvPr>
          <p:cNvSpPr>
            <a:spLocks noGrp="1"/>
          </p:cNvSpPr>
          <p:nvPr>
            <p:ph type="title"/>
          </p:nvPr>
        </p:nvSpPr>
        <p:spPr>
          <a:xfrm>
            <a:off x="831850" y="1709739"/>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DA721DE9-1950-D5A6-C1DB-29A922BF88AE}"/>
              </a:ext>
            </a:extLst>
          </p:cNvPr>
          <p:cNvSpPr>
            <a:spLocks noGrp="1"/>
          </p:cNvSpPr>
          <p:nvPr>
            <p:ph type="body" idx="1"/>
          </p:nvPr>
        </p:nvSpPr>
        <p:spPr>
          <a:xfrm>
            <a:off x="831850" y="4589464"/>
            <a:ext cx="10515600" cy="1500187"/>
          </a:xfrm>
        </p:spPr>
        <p:txBody>
          <a:bodyPr/>
          <a:lstStyle>
            <a:lvl1pPr marL="0" indent="0">
              <a:buNone/>
              <a:defRPr sz="2400">
                <a:solidFill>
                  <a:schemeClr val="tx1">
                    <a:tint val="82000"/>
                  </a:schemeClr>
                </a:solidFill>
              </a:defRPr>
            </a:lvl1pPr>
            <a:lvl2pPr marL="457223" indent="0">
              <a:buNone/>
              <a:defRPr sz="2000">
                <a:solidFill>
                  <a:schemeClr val="tx1">
                    <a:tint val="82000"/>
                  </a:schemeClr>
                </a:solidFill>
              </a:defRPr>
            </a:lvl2pPr>
            <a:lvl3pPr marL="914446" indent="0">
              <a:buNone/>
              <a:defRPr sz="1800">
                <a:solidFill>
                  <a:schemeClr val="tx1">
                    <a:tint val="82000"/>
                  </a:schemeClr>
                </a:solidFill>
              </a:defRPr>
            </a:lvl3pPr>
            <a:lvl4pPr marL="1371669" indent="0">
              <a:buNone/>
              <a:defRPr sz="1600">
                <a:solidFill>
                  <a:schemeClr val="tx1">
                    <a:tint val="82000"/>
                  </a:schemeClr>
                </a:solidFill>
              </a:defRPr>
            </a:lvl4pPr>
            <a:lvl5pPr marL="1828891" indent="0">
              <a:buNone/>
              <a:defRPr sz="1600">
                <a:solidFill>
                  <a:schemeClr val="tx1">
                    <a:tint val="82000"/>
                  </a:schemeClr>
                </a:solidFill>
              </a:defRPr>
            </a:lvl5pPr>
            <a:lvl6pPr marL="2286114" indent="0">
              <a:buNone/>
              <a:defRPr sz="1600">
                <a:solidFill>
                  <a:schemeClr val="tx1">
                    <a:tint val="82000"/>
                  </a:schemeClr>
                </a:solidFill>
              </a:defRPr>
            </a:lvl6pPr>
            <a:lvl7pPr marL="2743337" indent="0">
              <a:buNone/>
              <a:defRPr sz="1600">
                <a:solidFill>
                  <a:schemeClr val="tx1">
                    <a:tint val="82000"/>
                  </a:schemeClr>
                </a:solidFill>
              </a:defRPr>
            </a:lvl7pPr>
            <a:lvl8pPr marL="3200560" indent="0">
              <a:buNone/>
              <a:defRPr sz="1600">
                <a:solidFill>
                  <a:schemeClr val="tx1">
                    <a:tint val="82000"/>
                  </a:schemeClr>
                </a:solidFill>
              </a:defRPr>
            </a:lvl8pPr>
            <a:lvl9pPr marL="3657783"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4EABDFF-5419-8F60-D87A-2E640E71F33D}"/>
              </a:ext>
            </a:extLst>
          </p:cNvPr>
          <p:cNvSpPr>
            <a:spLocks noGrp="1"/>
          </p:cNvSpPr>
          <p:nvPr>
            <p:ph type="dt" sz="half" idx="10"/>
          </p:nvPr>
        </p:nvSpPr>
        <p:spPr/>
        <p:txBody>
          <a:bodyPr/>
          <a:lstStyle/>
          <a:p>
            <a:fld id="{D1556998-DDEC-436F-B4E8-69220364248B}" type="datetimeFigureOut">
              <a:rPr lang="en-GB" smtClean="0"/>
              <a:t>18/06/2026</a:t>
            </a:fld>
            <a:endParaRPr lang="en-GB"/>
          </a:p>
        </p:txBody>
      </p:sp>
      <p:sp>
        <p:nvSpPr>
          <p:cNvPr id="5" name="Footer Placeholder 4">
            <a:extLst>
              <a:ext uri="{FF2B5EF4-FFF2-40B4-BE49-F238E27FC236}">
                <a16:creationId xmlns:a16="http://schemas.microsoft.com/office/drawing/2014/main" id="{467E0AC4-B41C-586F-FF9E-24124627DF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68FA8E-3FC8-6218-C72B-314944A2DD7B}"/>
              </a:ext>
            </a:extLst>
          </p:cNvPr>
          <p:cNvSpPr>
            <a:spLocks noGrp="1"/>
          </p:cNvSpPr>
          <p:nvPr>
            <p:ph type="sldNum" sz="quarter" idx="12"/>
          </p:nvPr>
        </p:nvSpPr>
        <p:spPr/>
        <p:txBody>
          <a:bodyPr/>
          <a:lstStyle/>
          <a:p>
            <a:fld id="{FBA8110E-6EAC-4129-9A7C-C480DE901486}" type="slidenum">
              <a:rPr lang="en-GB" smtClean="0"/>
              <a:t>‹#›</a:t>
            </a:fld>
            <a:endParaRPr lang="en-GB"/>
          </a:p>
        </p:txBody>
      </p:sp>
    </p:spTree>
    <p:extLst>
      <p:ext uri="{BB962C8B-B14F-4D97-AF65-F5344CB8AC3E}">
        <p14:creationId xmlns:p14="http://schemas.microsoft.com/office/powerpoint/2010/main" val="1066708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20BED-6ACC-11EE-05AA-5C488FDF3C0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FBAB714-E499-C74D-76F2-714DB2756D99}"/>
              </a:ext>
            </a:extLst>
          </p:cNvPr>
          <p:cNvSpPr>
            <a:spLocks noGrp="1"/>
          </p:cNvSpPr>
          <p:nvPr>
            <p:ph sz="half" idx="1"/>
          </p:nvPr>
        </p:nvSpPr>
        <p:spPr>
          <a:xfrm>
            <a:off x="838200" y="1825626"/>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2870BDD2-21D4-31E2-A52B-FAAF7917A1EE}"/>
              </a:ext>
            </a:extLst>
          </p:cNvPr>
          <p:cNvSpPr>
            <a:spLocks noGrp="1"/>
          </p:cNvSpPr>
          <p:nvPr>
            <p:ph sz="half" idx="2"/>
          </p:nvPr>
        </p:nvSpPr>
        <p:spPr>
          <a:xfrm>
            <a:off x="6172200" y="1825626"/>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73E49439-1604-DF94-8B56-D2AC489D510D}"/>
              </a:ext>
            </a:extLst>
          </p:cNvPr>
          <p:cNvSpPr>
            <a:spLocks noGrp="1"/>
          </p:cNvSpPr>
          <p:nvPr>
            <p:ph type="dt" sz="half" idx="10"/>
          </p:nvPr>
        </p:nvSpPr>
        <p:spPr/>
        <p:txBody>
          <a:bodyPr/>
          <a:lstStyle/>
          <a:p>
            <a:fld id="{D1556998-DDEC-436F-B4E8-69220364248B}" type="datetimeFigureOut">
              <a:rPr lang="en-GB" smtClean="0"/>
              <a:t>18/06/2026</a:t>
            </a:fld>
            <a:endParaRPr lang="en-GB"/>
          </a:p>
        </p:txBody>
      </p:sp>
      <p:sp>
        <p:nvSpPr>
          <p:cNvPr id="6" name="Footer Placeholder 5">
            <a:extLst>
              <a:ext uri="{FF2B5EF4-FFF2-40B4-BE49-F238E27FC236}">
                <a16:creationId xmlns:a16="http://schemas.microsoft.com/office/drawing/2014/main" id="{FCEFB7F9-5496-81B1-71A1-576A4C71F8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1E3405D-781B-3420-04EA-8E10EB0703E0}"/>
              </a:ext>
            </a:extLst>
          </p:cNvPr>
          <p:cNvSpPr>
            <a:spLocks noGrp="1"/>
          </p:cNvSpPr>
          <p:nvPr>
            <p:ph type="sldNum" sz="quarter" idx="12"/>
          </p:nvPr>
        </p:nvSpPr>
        <p:spPr/>
        <p:txBody>
          <a:bodyPr/>
          <a:lstStyle/>
          <a:p>
            <a:fld id="{FBA8110E-6EAC-4129-9A7C-C480DE901486}" type="slidenum">
              <a:rPr lang="en-GB" smtClean="0"/>
              <a:t>‹#›</a:t>
            </a:fld>
            <a:endParaRPr lang="en-GB"/>
          </a:p>
        </p:txBody>
      </p:sp>
    </p:spTree>
    <p:extLst>
      <p:ext uri="{BB962C8B-B14F-4D97-AF65-F5344CB8AC3E}">
        <p14:creationId xmlns:p14="http://schemas.microsoft.com/office/powerpoint/2010/main" val="3649790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9F051-F685-1722-C31A-4258E8FE243C}"/>
              </a:ext>
            </a:extLst>
          </p:cNvPr>
          <p:cNvSpPr>
            <a:spLocks noGrp="1"/>
          </p:cNvSpPr>
          <p:nvPr>
            <p:ph type="title"/>
          </p:nvPr>
        </p:nvSpPr>
        <p:spPr>
          <a:xfrm>
            <a:off x="839788" y="365126"/>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0F586AAD-F125-CE1E-687E-7B33A88A0172}"/>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6FBD811-CD26-0E22-352A-0A9195616614}"/>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0DD2C048-7D57-4A70-15CC-A8CF712494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D789614-A872-DD74-86AD-04FBFBA9560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134C9B1D-7FA7-0ACA-794F-9EA554B2ED86}"/>
              </a:ext>
            </a:extLst>
          </p:cNvPr>
          <p:cNvSpPr>
            <a:spLocks noGrp="1"/>
          </p:cNvSpPr>
          <p:nvPr>
            <p:ph type="dt" sz="half" idx="10"/>
          </p:nvPr>
        </p:nvSpPr>
        <p:spPr/>
        <p:txBody>
          <a:bodyPr/>
          <a:lstStyle/>
          <a:p>
            <a:fld id="{D1556998-DDEC-436F-B4E8-69220364248B}" type="datetimeFigureOut">
              <a:rPr lang="en-GB" smtClean="0"/>
              <a:t>18/06/2026</a:t>
            </a:fld>
            <a:endParaRPr lang="en-GB"/>
          </a:p>
        </p:txBody>
      </p:sp>
      <p:sp>
        <p:nvSpPr>
          <p:cNvPr id="8" name="Footer Placeholder 7">
            <a:extLst>
              <a:ext uri="{FF2B5EF4-FFF2-40B4-BE49-F238E27FC236}">
                <a16:creationId xmlns:a16="http://schemas.microsoft.com/office/drawing/2014/main" id="{764A2513-A857-92C5-2800-6F6B51DFD5E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A31B7C5-7B1C-3431-51AA-E409774891A8}"/>
              </a:ext>
            </a:extLst>
          </p:cNvPr>
          <p:cNvSpPr>
            <a:spLocks noGrp="1"/>
          </p:cNvSpPr>
          <p:nvPr>
            <p:ph type="sldNum" sz="quarter" idx="12"/>
          </p:nvPr>
        </p:nvSpPr>
        <p:spPr/>
        <p:txBody>
          <a:bodyPr/>
          <a:lstStyle/>
          <a:p>
            <a:fld id="{FBA8110E-6EAC-4129-9A7C-C480DE901486}" type="slidenum">
              <a:rPr lang="en-GB" smtClean="0"/>
              <a:t>‹#›</a:t>
            </a:fld>
            <a:endParaRPr lang="en-GB"/>
          </a:p>
        </p:txBody>
      </p:sp>
    </p:spTree>
    <p:extLst>
      <p:ext uri="{BB962C8B-B14F-4D97-AF65-F5344CB8AC3E}">
        <p14:creationId xmlns:p14="http://schemas.microsoft.com/office/powerpoint/2010/main" val="1381317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96330-1184-EB8E-D3E4-0A7E19EC31E1}"/>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7362E592-9D86-7F72-37D5-1287F3F0C837}"/>
              </a:ext>
            </a:extLst>
          </p:cNvPr>
          <p:cNvSpPr>
            <a:spLocks noGrp="1"/>
          </p:cNvSpPr>
          <p:nvPr>
            <p:ph type="dt" sz="half" idx="10"/>
          </p:nvPr>
        </p:nvSpPr>
        <p:spPr/>
        <p:txBody>
          <a:bodyPr/>
          <a:lstStyle/>
          <a:p>
            <a:fld id="{D1556998-DDEC-436F-B4E8-69220364248B}" type="datetimeFigureOut">
              <a:rPr lang="en-GB" smtClean="0"/>
              <a:t>18/06/2026</a:t>
            </a:fld>
            <a:endParaRPr lang="en-GB"/>
          </a:p>
        </p:txBody>
      </p:sp>
      <p:sp>
        <p:nvSpPr>
          <p:cNvPr id="4" name="Footer Placeholder 3">
            <a:extLst>
              <a:ext uri="{FF2B5EF4-FFF2-40B4-BE49-F238E27FC236}">
                <a16:creationId xmlns:a16="http://schemas.microsoft.com/office/drawing/2014/main" id="{F6A54E16-258D-971C-D4B7-E3EA7F9CA25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62BE4C5-7612-4BA0-EC14-68B8B54B799B}"/>
              </a:ext>
            </a:extLst>
          </p:cNvPr>
          <p:cNvSpPr>
            <a:spLocks noGrp="1"/>
          </p:cNvSpPr>
          <p:nvPr>
            <p:ph type="sldNum" sz="quarter" idx="12"/>
          </p:nvPr>
        </p:nvSpPr>
        <p:spPr/>
        <p:txBody>
          <a:bodyPr/>
          <a:lstStyle/>
          <a:p>
            <a:fld id="{FBA8110E-6EAC-4129-9A7C-C480DE901486}" type="slidenum">
              <a:rPr lang="en-GB" smtClean="0"/>
              <a:t>‹#›</a:t>
            </a:fld>
            <a:endParaRPr lang="en-GB"/>
          </a:p>
        </p:txBody>
      </p:sp>
    </p:spTree>
    <p:extLst>
      <p:ext uri="{BB962C8B-B14F-4D97-AF65-F5344CB8AC3E}">
        <p14:creationId xmlns:p14="http://schemas.microsoft.com/office/powerpoint/2010/main" val="733920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A5343E-DE8D-8791-3D50-183075F1FE39}"/>
              </a:ext>
            </a:extLst>
          </p:cNvPr>
          <p:cNvSpPr>
            <a:spLocks noGrp="1"/>
          </p:cNvSpPr>
          <p:nvPr>
            <p:ph type="dt" sz="half" idx="10"/>
          </p:nvPr>
        </p:nvSpPr>
        <p:spPr/>
        <p:txBody>
          <a:bodyPr/>
          <a:lstStyle/>
          <a:p>
            <a:fld id="{D1556998-DDEC-436F-B4E8-69220364248B}" type="datetimeFigureOut">
              <a:rPr lang="en-GB" smtClean="0"/>
              <a:t>18/06/2026</a:t>
            </a:fld>
            <a:endParaRPr lang="en-GB"/>
          </a:p>
        </p:txBody>
      </p:sp>
      <p:sp>
        <p:nvSpPr>
          <p:cNvPr id="3" name="Footer Placeholder 2">
            <a:extLst>
              <a:ext uri="{FF2B5EF4-FFF2-40B4-BE49-F238E27FC236}">
                <a16:creationId xmlns:a16="http://schemas.microsoft.com/office/drawing/2014/main" id="{3E699DFB-D88B-45DE-5F78-89B656A214C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8669223-98E1-CE10-8131-8439966D1E5A}"/>
              </a:ext>
            </a:extLst>
          </p:cNvPr>
          <p:cNvSpPr>
            <a:spLocks noGrp="1"/>
          </p:cNvSpPr>
          <p:nvPr>
            <p:ph type="sldNum" sz="quarter" idx="12"/>
          </p:nvPr>
        </p:nvSpPr>
        <p:spPr/>
        <p:txBody>
          <a:bodyPr/>
          <a:lstStyle/>
          <a:p>
            <a:fld id="{FBA8110E-6EAC-4129-9A7C-C480DE901486}" type="slidenum">
              <a:rPr lang="en-GB" smtClean="0"/>
              <a:t>‹#›</a:t>
            </a:fld>
            <a:endParaRPr lang="en-GB"/>
          </a:p>
        </p:txBody>
      </p:sp>
    </p:spTree>
    <p:extLst>
      <p:ext uri="{BB962C8B-B14F-4D97-AF65-F5344CB8AC3E}">
        <p14:creationId xmlns:p14="http://schemas.microsoft.com/office/powerpoint/2010/main" val="1600744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AEE85-86DD-18A8-3CB5-BA91BCC5E68D}"/>
              </a:ext>
            </a:extLst>
          </p:cNvPr>
          <p:cNvSpPr>
            <a:spLocks noGrp="1"/>
          </p:cNvSpPr>
          <p:nvPr>
            <p:ph type="title"/>
          </p:nvPr>
        </p:nvSpPr>
        <p:spPr>
          <a:xfrm>
            <a:off x="839789"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C9D65010-1810-1A41-9DFF-57B40983002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3E11947D-978C-8522-E9E3-BA5612964CAB}"/>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8B98E9E-BC7A-AFD7-434D-A98C22FE7E75}"/>
              </a:ext>
            </a:extLst>
          </p:cNvPr>
          <p:cNvSpPr>
            <a:spLocks noGrp="1"/>
          </p:cNvSpPr>
          <p:nvPr>
            <p:ph type="dt" sz="half" idx="10"/>
          </p:nvPr>
        </p:nvSpPr>
        <p:spPr/>
        <p:txBody>
          <a:bodyPr/>
          <a:lstStyle/>
          <a:p>
            <a:fld id="{D1556998-DDEC-436F-B4E8-69220364248B}" type="datetimeFigureOut">
              <a:rPr lang="en-GB" smtClean="0"/>
              <a:t>18/06/2026</a:t>
            </a:fld>
            <a:endParaRPr lang="en-GB"/>
          </a:p>
        </p:txBody>
      </p:sp>
      <p:sp>
        <p:nvSpPr>
          <p:cNvPr id="6" name="Footer Placeholder 5">
            <a:extLst>
              <a:ext uri="{FF2B5EF4-FFF2-40B4-BE49-F238E27FC236}">
                <a16:creationId xmlns:a16="http://schemas.microsoft.com/office/drawing/2014/main" id="{656BCEBF-06CE-6B71-ABC3-C6E48ECA845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EFED084-14E0-E5C2-8590-02F5798BC5BB}"/>
              </a:ext>
            </a:extLst>
          </p:cNvPr>
          <p:cNvSpPr>
            <a:spLocks noGrp="1"/>
          </p:cNvSpPr>
          <p:nvPr>
            <p:ph type="sldNum" sz="quarter" idx="12"/>
          </p:nvPr>
        </p:nvSpPr>
        <p:spPr/>
        <p:txBody>
          <a:bodyPr/>
          <a:lstStyle/>
          <a:p>
            <a:fld id="{FBA8110E-6EAC-4129-9A7C-C480DE901486}" type="slidenum">
              <a:rPr lang="en-GB" smtClean="0"/>
              <a:t>‹#›</a:t>
            </a:fld>
            <a:endParaRPr lang="en-GB"/>
          </a:p>
        </p:txBody>
      </p:sp>
    </p:spTree>
    <p:extLst>
      <p:ext uri="{BB962C8B-B14F-4D97-AF65-F5344CB8AC3E}">
        <p14:creationId xmlns:p14="http://schemas.microsoft.com/office/powerpoint/2010/main" val="1964898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F05C7-D7E8-C7A5-16A2-701796928252}"/>
              </a:ext>
            </a:extLst>
          </p:cNvPr>
          <p:cNvSpPr>
            <a:spLocks noGrp="1"/>
          </p:cNvSpPr>
          <p:nvPr>
            <p:ph type="title"/>
          </p:nvPr>
        </p:nvSpPr>
        <p:spPr>
          <a:xfrm>
            <a:off x="839789"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3C10C36-7E70-BF8D-5B78-16F367F72C01}"/>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GB"/>
          </a:p>
        </p:txBody>
      </p:sp>
      <p:sp>
        <p:nvSpPr>
          <p:cNvPr id="4" name="Text Placeholder 3">
            <a:extLst>
              <a:ext uri="{FF2B5EF4-FFF2-40B4-BE49-F238E27FC236}">
                <a16:creationId xmlns:a16="http://schemas.microsoft.com/office/drawing/2014/main" id="{7560591E-71BD-6466-0841-A9F6FF74B139}"/>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D739AD-4377-281C-3841-25414D9F804E}"/>
              </a:ext>
            </a:extLst>
          </p:cNvPr>
          <p:cNvSpPr>
            <a:spLocks noGrp="1"/>
          </p:cNvSpPr>
          <p:nvPr>
            <p:ph type="dt" sz="half" idx="10"/>
          </p:nvPr>
        </p:nvSpPr>
        <p:spPr/>
        <p:txBody>
          <a:bodyPr/>
          <a:lstStyle/>
          <a:p>
            <a:fld id="{D1556998-DDEC-436F-B4E8-69220364248B}" type="datetimeFigureOut">
              <a:rPr lang="en-GB" smtClean="0"/>
              <a:t>18/06/2026</a:t>
            </a:fld>
            <a:endParaRPr lang="en-GB"/>
          </a:p>
        </p:txBody>
      </p:sp>
      <p:sp>
        <p:nvSpPr>
          <p:cNvPr id="6" name="Footer Placeholder 5">
            <a:extLst>
              <a:ext uri="{FF2B5EF4-FFF2-40B4-BE49-F238E27FC236}">
                <a16:creationId xmlns:a16="http://schemas.microsoft.com/office/drawing/2014/main" id="{65DFE67F-EDCB-7867-2F87-2A08C9CD11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4075E0-314A-927A-8EA9-F70BC648F76C}"/>
              </a:ext>
            </a:extLst>
          </p:cNvPr>
          <p:cNvSpPr>
            <a:spLocks noGrp="1"/>
          </p:cNvSpPr>
          <p:nvPr>
            <p:ph type="sldNum" sz="quarter" idx="12"/>
          </p:nvPr>
        </p:nvSpPr>
        <p:spPr/>
        <p:txBody>
          <a:bodyPr/>
          <a:lstStyle/>
          <a:p>
            <a:fld id="{FBA8110E-6EAC-4129-9A7C-C480DE901486}" type="slidenum">
              <a:rPr lang="en-GB" smtClean="0"/>
              <a:t>‹#›</a:t>
            </a:fld>
            <a:endParaRPr lang="en-GB"/>
          </a:p>
        </p:txBody>
      </p:sp>
    </p:spTree>
    <p:extLst>
      <p:ext uri="{BB962C8B-B14F-4D97-AF65-F5344CB8AC3E}">
        <p14:creationId xmlns:p14="http://schemas.microsoft.com/office/powerpoint/2010/main" val="1799299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6F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C1833C-5DAE-CC9E-5170-444EE3BC2CFC}"/>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56A2F4F3-F57F-2D27-2BF2-4C59F1373B84}"/>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DEDE210-8D76-9D0A-0492-08DCA7E3F51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1556998-DDEC-436F-B4E8-69220364248B}" type="datetimeFigureOut">
              <a:rPr lang="en-GB" smtClean="0"/>
              <a:t>18/06/2026</a:t>
            </a:fld>
            <a:endParaRPr lang="en-GB"/>
          </a:p>
        </p:txBody>
      </p:sp>
      <p:sp>
        <p:nvSpPr>
          <p:cNvPr id="5" name="Footer Placeholder 4">
            <a:extLst>
              <a:ext uri="{FF2B5EF4-FFF2-40B4-BE49-F238E27FC236}">
                <a16:creationId xmlns:a16="http://schemas.microsoft.com/office/drawing/2014/main" id="{695FAFB8-8C10-9BBD-7B85-C9A738DA03B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F2B843B-B67E-F874-7512-90E066207253}"/>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BA8110E-6EAC-4129-9A7C-C480DE901486}" type="slidenum">
              <a:rPr lang="en-GB" smtClean="0"/>
              <a:t>‹#›</a:t>
            </a:fld>
            <a:endParaRPr lang="en-GB"/>
          </a:p>
        </p:txBody>
      </p:sp>
      <p:sp>
        <p:nvSpPr>
          <p:cNvPr id="8" name="TextBox 7">
            <a:extLst>
              <a:ext uri="{FF2B5EF4-FFF2-40B4-BE49-F238E27FC236}">
                <a16:creationId xmlns:a16="http://schemas.microsoft.com/office/drawing/2014/main" id="{E46F05EB-0FD3-739D-A502-08C4550E0F3A}"/>
              </a:ext>
            </a:extLst>
          </p:cNvPr>
          <p:cNvSpPr txBox="1"/>
          <p:nvPr userDrawn="1"/>
        </p:nvSpPr>
        <p:spPr>
          <a:xfrm rot="20337654">
            <a:off x="10471370" y="340742"/>
            <a:ext cx="1485814" cy="543675"/>
          </a:xfrm>
          <a:prstGeom prst="rect">
            <a:avLst/>
          </a:prstGeom>
          <a:noFill/>
          <a:ln w="28575">
            <a:solidFill>
              <a:srgbClr val="0000FF"/>
            </a:solidFill>
          </a:ln>
        </p:spPr>
        <p:txBody>
          <a:bodyPr wrap="square" rtlCol="0">
            <a:spAutoFit/>
          </a:bodyPr>
          <a:lstStyle/>
          <a:p>
            <a:r>
              <a:rPr lang="en-GB" sz="2933">
                <a:solidFill>
                  <a:srgbClr val="FF0000"/>
                </a:solidFill>
              </a:rPr>
              <a:t>DRAFT</a:t>
            </a:r>
            <a:endParaRPr lang="en-GB" sz="2133">
              <a:solidFill>
                <a:srgbClr val="FF0000"/>
              </a:solidFill>
            </a:endParaRPr>
          </a:p>
        </p:txBody>
      </p:sp>
    </p:spTree>
    <p:extLst>
      <p:ext uri="{BB962C8B-B14F-4D97-AF65-F5344CB8AC3E}">
        <p14:creationId xmlns:p14="http://schemas.microsoft.com/office/powerpoint/2010/main" val="31256929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hyperlink" Target="http://www.scotlandscurriculum.scot/"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youtu.be/rnnVk8ZdOP8?si=1PHrRmAnlFiDdKPf&amp;t=603"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hyperlink" Target="https://www.oecd.org/en/publications/education-for-human-flourishing_73d7cb96-en.html"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hyperlink" Target="https://youtu.be/eb9-7eHZ7WI?si=1tJVbkwCc-d2yJgM&amp;t=17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A1147-21F7-3C1D-98E9-7461DEF3795D}"/>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F394E4D5-417B-4797-3AF1-09EF8A9A36E4}"/>
              </a:ext>
            </a:extLst>
          </p:cNvPr>
          <p:cNvSpPr/>
          <p:nvPr/>
        </p:nvSpPr>
        <p:spPr>
          <a:xfrm>
            <a:off x="113393" y="213404"/>
            <a:ext cx="2235338" cy="944792"/>
          </a:xfrm>
          <a:custGeom>
            <a:avLst/>
            <a:gdLst/>
            <a:ahLst/>
            <a:cxnLst/>
            <a:rect l="l" t="t" r="r" b="b"/>
            <a:pathLst>
              <a:path w="3353007" h="1417188">
                <a:moveTo>
                  <a:pt x="0" y="0"/>
                </a:moveTo>
                <a:lnTo>
                  <a:pt x="3353007" y="0"/>
                </a:lnTo>
                <a:lnTo>
                  <a:pt x="3353007" y="1417188"/>
                </a:lnTo>
                <a:lnTo>
                  <a:pt x="0" y="1417188"/>
                </a:lnTo>
                <a:lnTo>
                  <a:pt x="0" y="0"/>
                </a:lnTo>
                <a:close/>
              </a:path>
            </a:pathLst>
          </a:custGeom>
          <a:blipFill>
            <a:blip r:embed="rId3"/>
            <a:stretch>
              <a:fillRect/>
            </a:stretch>
          </a:blipFill>
        </p:spPr>
        <p:txBody>
          <a:bodyPr/>
          <a:lstStyle/>
          <a:p>
            <a:pPr defTabSz="609630"/>
            <a:endParaRPr lang="en-GB" sz="1200" noProof="0" dirty="0">
              <a:solidFill>
                <a:prstClr val="black"/>
              </a:solidFill>
              <a:latin typeface="Aptos" panose="02110004020202020204"/>
            </a:endParaRPr>
          </a:p>
        </p:txBody>
      </p:sp>
      <p:sp>
        <p:nvSpPr>
          <p:cNvPr id="13" name="TextBox 13">
            <a:extLst>
              <a:ext uri="{FF2B5EF4-FFF2-40B4-BE49-F238E27FC236}">
                <a16:creationId xmlns:a16="http://schemas.microsoft.com/office/drawing/2014/main" id="{EB60D779-F766-A4C3-95D6-5A672151DB4E}"/>
              </a:ext>
            </a:extLst>
          </p:cNvPr>
          <p:cNvSpPr txBox="1"/>
          <p:nvPr/>
        </p:nvSpPr>
        <p:spPr>
          <a:xfrm>
            <a:off x="300251" y="1295147"/>
            <a:ext cx="11156396" cy="5293757"/>
          </a:xfrm>
          <a:prstGeom prst="rect">
            <a:avLst/>
          </a:prstGeom>
        </p:spPr>
        <p:txBody>
          <a:bodyPr wrap="square" lIns="0" tIns="0" rIns="0" bIns="0" rtlCol="0" anchor="t">
            <a:spAutoFit/>
          </a:bodyPr>
          <a:lstStyle/>
          <a:p>
            <a:r>
              <a:rPr lang="en-GB" sz="2400" noProof="0" dirty="0">
                <a:solidFill>
                  <a:srgbClr val="80379B"/>
                </a:solidFill>
                <a:latin typeface="Arial" panose="020B0604020202020204" pitchFamily="34" charset="0"/>
                <a:ea typeface="+mn-lt"/>
                <a:cs typeface="Arial" panose="020B0604020202020204" pitchFamily="34" charset="0"/>
              </a:rPr>
              <a:t>These </a:t>
            </a:r>
            <a:r>
              <a:rPr lang="en-GB" sz="2400" b="1" noProof="0" dirty="0">
                <a:solidFill>
                  <a:srgbClr val="80379B"/>
                </a:solidFill>
                <a:latin typeface="Arial" panose="020B0604020202020204" pitchFamily="34" charset="0"/>
                <a:ea typeface="+mn-lt"/>
                <a:cs typeface="Arial" panose="020B0604020202020204" pitchFamily="34" charset="0"/>
              </a:rPr>
              <a:t>optional</a:t>
            </a:r>
            <a:r>
              <a:rPr lang="en-GB" sz="2400" noProof="0" dirty="0">
                <a:solidFill>
                  <a:srgbClr val="80379B"/>
                </a:solidFill>
                <a:latin typeface="Arial" panose="020B0604020202020204" pitchFamily="34" charset="0"/>
                <a:ea typeface="+mn-lt"/>
                <a:cs typeface="Arial" panose="020B0604020202020204" pitchFamily="34" charset="0"/>
              </a:rPr>
              <a:t> activities are produced nationally, and adaptable locally, to support the leadership of curriculum change in schools and settings. </a:t>
            </a:r>
          </a:p>
          <a:p>
            <a:endParaRPr lang="en-GB" sz="2400" noProof="0" dirty="0">
              <a:solidFill>
                <a:srgbClr val="80379B"/>
              </a:solidFill>
              <a:latin typeface="Arial" panose="020B0604020202020204" pitchFamily="34" charset="0"/>
              <a:ea typeface="+mn-lt"/>
              <a:cs typeface="Arial" panose="020B0604020202020204" pitchFamily="34" charset="0"/>
            </a:endParaRPr>
          </a:p>
          <a:p>
            <a:r>
              <a:rPr lang="en-GB" sz="2400" noProof="0" dirty="0">
                <a:solidFill>
                  <a:srgbClr val="80379B"/>
                </a:solidFill>
                <a:latin typeface="Arial" panose="020B0604020202020204" pitchFamily="34" charset="0"/>
                <a:ea typeface="+mn-lt"/>
                <a:cs typeface="Arial" panose="020B0604020202020204" pitchFamily="34" charset="0"/>
              </a:rPr>
              <a:t>Head teachers and leaders will have the opportunity to explore these during professional learning sessions in September 2026 and throughout the 2026/27 and 2027/28 sessions. </a:t>
            </a:r>
          </a:p>
          <a:p>
            <a:endParaRPr lang="en-GB" sz="3200" noProof="0" dirty="0">
              <a:solidFill>
                <a:srgbClr val="80379B"/>
              </a:solidFill>
              <a:latin typeface="Arial" panose="020B0604020202020204" pitchFamily="34" charset="0"/>
              <a:ea typeface="+mn-lt"/>
              <a:cs typeface="Arial" panose="020B0604020202020204" pitchFamily="34" charset="0"/>
            </a:endParaRPr>
          </a:p>
          <a:p>
            <a:r>
              <a:rPr lang="en-GB" sz="2400" noProof="0" dirty="0">
                <a:solidFill>
                  <a:srgbClr val="80379B"/>
                </a:solidFill>
                <a:latin typeface="Arial" panose="020B0604020202020204" pitchFamily="34" charset="0"/>
                <a:ea typeface="+mn-lt"/>
                <a:cs typeface="Arial" panose="020B0604020202020204" pitchFamily="34" charset="0"/>
              </a:rPr>
              <a:t>Facilitators may choose to use the presentation in its entirety or choose selected slides to use and /or adapt to suit local needs. </a:t>
            </a:r>
          </a:p>
          <a:p>
            <a:endParaRPr lang="en-GB" sz="2400" dirty="0">
              <a:solidFill>
                <a:srgbClr val="80379B"/>
              </a:solidFill>
              <a:latin typeface="Arial" panose="020B0604020202020204" pitchFamily="34" charset="0"/>
              <a:ea typeface="+mn-lt"/>
              <a:cs typeface="Arial" panose="020B0604020202020204" pitchFamily="34" charset="0"/>
            </a:endParaRPr>
          </a:p>
          <a:p>
            <a:r>
              <a:rPr lang="en-GB" sz="2400" noProof="0" dirty="0">
                <a:solidFill>
                  <a:srgbClr val="80379B"/>
                </a:solidFill>
                <a:latin typeface="Arial" panose="020B0604020202020204" pitchFamily="34" charset="0"/>
                <a:ea typeface="+mn-lt"/>
                <a:cs typeface="Arial" panose="020B0604020202020204" pitchFamily="34" charset="0"/>
              </a:rPr>
              <a:t>Facilitator notes offer suggestions of key points to emphasise or opportunities to link to recent local work where relevant. </a:t>
            </a:r>
          </a:p>
          <a:p>
            <a:endParaRPr lang="en-GB" sz="2400" dirty="0">
              <a:solidFill>
                <a:srgbClr val="80379B"/>
              </a:solidFill>
              <a:latin typeface="Arial" panose="020B0604020202020204" pitchFamily="34" charset="0"/>
              <a:ea typeface="+mn-lt"/>
              <a:cs typeface="Arial" panose="020B0604020202020204" pitchFamily="34" charset="0"/>
            </a:endParaRPr>
          </a:p>
          <a:p>
            <a:r>
              <a:rPr lang="en-GB" sz="2400" dirty="0">
                <a:solidFill>
                  <a:srgbClr val="80379B"/>
                </a:solidFill>
                <a:latin typeface="Arial" panose="020B0604020202020204" pitchFamily="34" charset="0"/>
                <a:ea typeface="+mn-lt"/>
                <a:cs typeface="Arial" panose="020B0604020202020204" pitchFamily="34" charset="0"/>
              </a:rPr>
              <a:t>Further activities will be co-designed over the enactment phase. </a:t>
            </a:r>
            <a:endParaRPr lang="en-GB" sz="3200" noProof="0" dirty="0">
              <a:solidFill>
                <a:srgbClr val="80379B"/>
              </a:solidFill>
              <a:latin typeface="Arial" panose="020B0604020202020204" pitchFamily="34" charset="0"/>
              <a:ea typeface="+mn-lt"/>
              <a:cs typeface="Arial" panose="020B0604020202020204" pitchFamily="34" charset="0"/>
            </a:endParaRPr>
          </a:p>
        </p:txBody>
      </p:sp>
    </p:spTree>
    <p:extLst>
      <p:ext uri="{BB962C8B-B14F-4D97-AF65-F5344CB8AC3E}">
        <p14:creationId xmlns:p14="http://schemas.microsoft.com/office/powerpoint/2010/main" val="4095140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05715-7A91-DB74-8D7B-A3D4C5DC14E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F5DB069-2403-CF2C-27CE-DC866395FD9B}"/>
              </a:ext>
            </a:extLst>
          </p:cNvPr>
          <p:cNvSpPr txBox="1"/>
          <p:nvPr/>
        </p:nvSpPr>
        <p:spPr>
          <a:xfrm>
            <a:off x="1" y="92990"/>
            <a:ext cx="7294535" cy="707886"/>
          </a:xfrm>
          <a:prstGeom prst="rect">
            <a:avLst/>
          </a:prstGeom>
          <a:noFill/>
        </p:spPr>
        <p:txBody>
          <a:bodyPr wrap="square" rtlCol="0">
            <a:spAutoFit/>
          </a:bodyPr>
          <a:lstStyle/>
          <a:p>
            <a:r>
              <a:rPr lang="en-GB" sz="4000" b="1" dirty="0">
                <a:solidFill>
                  <a:srgbClr val="0070C0"/>
                </a:solidFill>
                <a:latin typeface="Arial" panose="020B0604020202020204" pitchFamily="34" charset="0"/>
                <a:cs typeface="Arial" panose="020B0604020202020204" pitchFamily="34" charset="0"/>
              </a:rPr>
              <a:t>Optional group discussion</a:t>
            </a:r>
          </a:p>
        </p:txBody>
      </p:sp>
      <p:sp>
        <p:nvSpPr>
          <p:cNvPr id="3" name="TextBox 3">
            <a:extLst>
              <a:ext uri="{FF2B5EF4-FFF2-40B4-BE49-F238E27FC236}">
                <a16:creationId xmlns:a16="http://schemas.microsoft.com/office/drawing/2014/main" id="{46FB3075-33EF-C315-953F-6028470A12FC}"/>
              </a:ext>
            </a:extLst>
          </p:cNvPr>
          <p:cNvSpPr txBox="1"/>
          <p:nvPr/>
        </p:nvSpPr>
        <p:spPr>
          <a:xfrm>
            <a:off x="0" y="1899218"/>
            <a:ext cx="11573301" cy="4308872"/>
          </a:xfrm>
          <a:prstGeom prst="rect">
            <a:avLst/>
          </a:prstGeom>
        </p:spPr>
        <p:txBody>
          <a:bodyPr wrap="square" lIns="0" tIns="0" rIns="0" bIns="0" rtlCol="0" anchor="t">
            <a:spAutoFit/>
          </a:bodyPr>
          <a:lstStyle/>
          <a:p>
            <a:pPr marL="838242" lvl="2" indent="-228611">
              <a:buFont typeface="Arial" panose="020B0604020202020204" pitchFamily="34" charset="0"/>
              <a:buChar char="•"/>
            </a:pPr>
            <a:r>
              <a:rPr lang="en-GB" sz="2000" dirty="0">
                <a:latin typeface="Arial" panose="020B0604020202020204" pitchFamily="34" charset="0"/>
                <a:cs typeface="Arial" panose="020B0604020202020204" pitchFamily="34" charset="0"/>
              </a:rPr>
              <a:t>What resonates?</a:t>
            </a:r>
          </a:p>
          <a:p>
            <a:pPr marL="838242" lvl="2" indent="-228611">
              <a:buFont typeface="Arial" panose="020B0604020202020204" pitchFamily="34" charset="0"/>
              <a:buChar char="•"/>
            </a:pPr>
            <a:r>
              <a:rPr lang="en-GB" sz="2000" dirty="0">
                <a:latin typeface="Arial" panose="020B0604020202020204" pitchFamily="34" charset="0"/>
                <a:cs typeface="Arial" panose="020B0604020202020204" pitchFamily="34" charset="0"/>
              </a:rPr>
              <a:t>What’s challenging?</a:t>
            </a:r>
          </a:p>
          <a:p>
            <a:pPr marL="838242" lvl="2" indent="-228611">
              <a:buFont typeface="Arial" panose="020B0604020202020204" pitchFamily="34" charset="0"/>
              <a:buChar char="•"/>
            </a:pPr>
            <a:r>
              <a:rPr lang="en-GB" sz="2000" dirty="0">
                <a:latin typeface="Arial" panose="020B0604020202020204" pitchFamily="34" charset="0"/>
                <a:cs typeface="Arial" panose="020B0604020202020204" pitchFamily="34" charset="0"/>
              </a:rPr>
              <a:t>Is there anything you disagree with?</a:t>
            </a:r>
          </a:p>
          <a:p>
            <a:pPr marL="838242" lvl="2" indent="-228611">
              <a:buFont typeface="Arial" panose="020B0604020202020204" pitchFamily="34" charset="0"/>
              <a:buChar char="•"/>
            </a:pPr>
            <a:r>
              <a:rPr lang="en-GB" sz="2000" dirty="0">
                <a:latin typeface="Arial" panose="020B0604020202020204" pitchFamily="34" charset="0"/>
                <a:cs typeface="Arial" panose="020B0604020202020204" pitchFamily="34" charset="0"/>
              </a:rPr>
              <a:t>In what ways does this approach relate to the eleven themes of the cross-curricular exploration? </a:t>
            </a:r>
          </a:p>
          <a:p>
            <a:pPr marL="533427" lvl="1" indent="-228611">
              <a:buFont typeface="+mj-lt"/>
              <a:buAutoNum type="arabicPeriod"/>
            </a:pPr>
            <a:endParaRPr lang="en-GB" sz="2000" dirty="0">
              <a:latin typeface="Arial" panose="020B0604020202020204" pitchFamily="34" charset="0"/>
              <a:cs typeface="Arial" panose="020B0604020202020204" pitchFamily="34" charset="0"/>
            </a:endParaRPr>
          </a:p>
          <a:p>
            <a:pPr marL="304816" lvl="1"/>
            <a:r>
              <a:rPr lang="en-GB" sz="2000" b="1" dirty="0">
                <a:latin typeface="Arial" panose="020B0604020202020204" pitchFamily="34" charset="0"/>
                <a:cs typeface="Arial" panose="020B0604020202020204" pitchFamily="34" charset="0"/>
              </a:rPr>
              <a:t>Identify Key Points: </a:t>
            </a:r>
            <a:r>
              <a:rPr lang="en-GB" sz="2000" dirty="0">
                <a:latin typeface="Arial" panose="020B0604020202020204" pitchFamily="34" charset="0"/>
                <a:cs typeface="Arial" panose="020B0604020202020204" pitchFamily="34" charset="0"/>
              </a:rPr>
              <a:t>As a group, discuss and agree on the 2-3 most important takeaways from your conversation. </a:t>
            </a:r>
          </a:p>
          <a:p>
            <a:pPr marL="304816" lvl="1"/>
            <a:endParaRPr lang="en-GB" sz="2000" dirty="0">
              <a:latin typeface="Arial" panose="020B0604020202020204" pitchFamily="34" charset="0"/>
              <a:cs typeface="Arial" panose="020B0604020202020204" pitchFamily="34" charset="0"/>
            </a:endParaRPr>
          </a:p>
          <a:p>
            <a:pPr marL="304816" lvl="1"/>
            <a:r>
              <a:rPr lang="en-GB" sz="2000" b="1" dirty="0">
                <a:latin typeface="Arial" panose="020B0604020202020204" pitchFamily="34" charset="0"/>
                <a:cs typeface="Arial" panose="020B0604020202020204" pitchFamily="34" charset="0"/>
              </a:rPr>
              <a:t>Sharing and Connecting: </a:t>
            </a:r>
            <a:r>
              <a:rPr lang="en-GB" sz="2000" dirty="0">
                <a:latin typeface="Arial" panose="020B0604020202020204" pitchFamily="34" charset="0"/>
                <a:cs typeface="Arial" panose="020B0604020202020204" pitchFamily="34" charset="0"/>
              </a:rPr>
              <a:t>Representatives from the small groups share their key points with the whole staff.</a:t>
            </a:r>
          </a:p>
          <a:p>
            <a:pPr marL="304816" lvl="1"/>
            <a:endParaRPr lang="en-GB" sz="2000" dirty="0">
              <a:latin typeface="Arial" panose="020B0604020202020204" pitchFamily="34" charset="0"/>
              <a:cs typeface="Arial" panose="020B0604020202020204" pitchFamily="34" charset="0"/>
            </a:endParaRPr>
          </a:p>
          <a:p>
            <a:pPr marL="304816" lvl="1"/>
            <a:r>
              <a:rPr lang="en-GB" sz="2000" b="1" dirty="0">
                <a:latin typeface="Arial" panose="020B0604020202020204" pitchFamily="34" charset="0"/>
                <a:cs typeface="Arial" panose="020B0604020202020204" pitchFamily="34" charset="0"/>
              </a:rPr>
              <a:t>Facilitate a larger discussion: </a:t>
            </a:r>
            <a:r>
              <a:rPr lang="en-GB" sz="2000" dirty="0">
                <a:latin typeface="Arial" panose="020B0604020202020204" pitchFamily="34" charset="0"/>
                <a:cs typeface="Arial" panose="020B0604020202020204" pitchFamily="34" charset="0"/>
              </a:rPr>
              <a:t>Look for common themes across the groups' findings. How do these connections reinforce the importance of the curriculum entitlements?</a:t>
            </a:r>
          </a:p>
        </p:txBody>
      </p:sp>
      <p:sp>
        <p:nvSpPr>
          <p:cNvPr id="5" name="TextBox 4">
            <a:extLst>
              <a:ext uri="{FF2B5EF4-FFF2-40B4-BE49-F238E27FC236}">
                <a16:creationId xmlns:a16="http://schemas.microsoft.com/office/drawing/2014/main" id="{16ACC968-9090-F0F3-C308-8A982237D463}"/>
              </a:ext>
            </a:extLst>
          </p:cNvPr>
          <p:cNvSpPr txBox="1"/>
          <p:nvPr/>
        </p:nvSpPr>
        <p:spPr>
          <a:xfrm>
            <a:off x="262720" y="1165381"/>
            <a:ext cx="6202906" cy="400110"/>
          </a:xfrm>
          <a:prstGeom prst="rect">
            <a:avLst/>
          </a:prstGeom>
          <a:noFill/>
        </p:spPr>
        <p:txBody>
          <a:bodyPr wrap="square">
            <a:spAutoFit/>
          </a:bodyPr>
          <a:lstStyle/>
          <a:p>
            <a:r>
              <a:rPr lang="en-GB" sz="2000" b="1" dirty="0">
                <a:latin typeface="Arial" panose="020B0604020202020204" pitchFamily="34" charset="0"/>
                <a:cs typeface="Arial" panose="020B0604020202020204" pitchFamily="34" charset="0"/>
              </a:rPr>
              <a:t>Small group / pair discussion:</a:t>
            </a:r>
            <a:endParaRPr lang="en-GB" sz="2000" b="1" dirty="0"/>
          </a:p>
        </p:txBody>
      </p:sp>
    </p:spTree>
    <p:extLst>
      <p:ext uri="{BB962C8B-B14F-4D97-AF65-F5344CB8AC3E}">
        <p14:creationId xmlns:p14="http://schemas.microsoft.com/office/powerpoint/2010/main" val="1455833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1D27A-4C05-A6B2-0E54-5AF2CFD8A2F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DB66FBC-E548-15CE-5B99-8BF643DDD535}"/>
              </a:ext>
            </a:extLst>
          </p:cNvPr>
          <p:cNvSpPr txBox="1"/>
          <p:nvPr/>
        </p:nvSpPr>
        <p:spPr>
          <a:xfrm>
            <a:off x="0" y="196807"/>
            <a:ext cx="7588205" cy="677108"/>
          </a:xfrm>
          <a:prstGeom prst="rect">
            <a:avLst/>
          </a:prstGeom>
          <a:noFill/>
        </p:spPr>
        <p:txBody>
          <a:bodyPr wrap="square" lIns="60960" tIns="30480" rIns="60960" bIns="30480" rtlCol="0" anchor="t">
            <a:spAutoFit/>
          </a:bodyPr>
          <a:lstStyle/>
          <a:p>
            <a:pPr defTabSz="609630">
              <a:defRPr/>
            </a:pPr>
            <a:r>
              <a:rPr lang="en-GB" sz="4000" b="1">
                <a:solidFill>
                  <a:srgbClr val="0070C0"/>
                </a:solidFill>
                <a:latin typeface="Arial"/>
                <a:cs typeface="Arial"/>
              </a:rPr>
              <a:t>Our Why: The Four Capacities</a:t>
            </a:r>
          </a:p>
        </p:txBody>
      </p:sp>
      <p:sp>
        <p:nvSpPr>
          <p:cNvPr id="8" name="TextBox 7">
            <a:extLst>
              <a:ext uri="{FF2B5EF4-FFF2-40B4-BE49-F238E27FC236}">
                <a16:creationId xmlns:a16="http://schemas.microsoft.com/office/drawing/2014/main" id="{216895D0-591A-F786-2B2D-847953EE2973}"/>
              </a:ext>
            </a:extLst>
          </p:cNvPr>
          <p:cNvSpPr txBox="1"/>
          <p:nvPr/>
        </p:nvSpPr>
        <p:spPr>
          <a:xfrm>
            <a:off x="6160459" y="1544666"/>
            <a:ext cx="5527411" cy="3598549"/>
          </a:xfrm>
          <a:prstGeom prst="rect">
            <a:avLst/>
          </a:prstGeom>
          <a:noFill/>
        </p:spPr>
        <p:txBody>
          <a:bodyPr wrap="square" lIns="60960" tIns="30480" rIns="60960" bIns="30480" anchor="t">
            <a:spAutoFit/>
          </a:bodyPr>
          <a:lstStyle/>
          <a:p>
            <a:pPr defTabSz="609630">
              <a:lnSpc>
                <a:spcPct val="120000"/>
              </a:lnSpc>
              <a:spcAft>
                <a:spcPts val="800"/>
              </a:spcAft>
            </a:pPr>
            <a:r>
              <a:rPr lang="en-GB" sz="2933">
                <a:solidFill>
                  <a:prstClr val="black"/>
                </a:solidFill>
                <a:latin typeface="Arial" panose="020B0604020202020204" pitchFamily="34" charset="0"/>
                <a:cs typeface="Arial" panose="020B0604020202020204" pitchFamily="34" charset="0"/>
              </a:rPr>
              <a:t>In Scotland, the purposes of the curriculum are outlined in the </a:t>
            </a:r>
            <a:r>
              <a:rPr lang="en-GB" sz="2933" b="1">
                <a:solidFill>
                  <a:prstClr val="black"/>
                </a:solidFill>
                <a:latin typeface="Arial" panose="020B0604020202020204" pitchFamily="34" charset="0"/>
                <a:cs typeface="Arial" panose="020B0604020202020204" pitchFamily="34" charset="0"/>
              </a:rPr>
              <a:t>four capacities</a:t>
            </a:r>
            <a:r>
              <a:rPr lang="en-GB" sz="2933">
                <a:solidFill>
                  <a:prstClr val="black"/>
                </a:solidFill>
                <a:latin typeface="Arial" panose="020B0604020202020204" pitchFamily="34" charset="0"/>
                <a:cs typeface="Arial" panose="020B0604020202020204" pitchFamily="34" charset="0"/>
              </a:rPr>
              <a:t>. They </a:t>
            </a:r>
            <a:r>
              <a:rPr lang="en-GB" sz="2933">
                <a:solidFill>
                  <a:srgbClr val="000000"/>
                </a:solidFill>
                <a:latin typeface="Arial" panose="020B0604020202020204" pitchFamily="34" charset="0"/>
                <a:ea typeface="Arial" panose="020B0604020202020204" pitchFamily="34" charset="0"/>
                <a:cs typeface="Arial" panose="020B0604020202020204" pitchFamily="34" charset="0"/>
              </a:rPr>
              <a:t>are important for children and young people </a:t>
            </a:r>
            <a:r>
              <a:rPr lang="en-GB" sz="2933" i="1">
                <a:solidFill>
                  <a:srgbClr val="000000"/>
                </a:solidFill>
                <a:latin typeface="Arial" panose="020B0604020202020204" pitchFamily="34" charset="0"/>
                <a:ea typeface="Arial" panose="020B0604020202020204" pitchFamily="34" charset="0"/>
                <a:cs typeface="Arial" panose="020B0604020202020204" pitchFamily="34" charset="0"/>
              </a:rPr>
              <a:t>now</a:t>
            </a:r>
            <a:r>
              <a:rPr lang="en-GB" sz="2933">
                <a:solidFill>
                  <a:prstClr val="black"/>
                </a:solidFill>
                <a:latin typeface="Arial" panose="020B0604020202020204" pitchFamily="34" charset="0"/>
                <a:ea typeface="Arial" panose="020B0604020202020204" pitchFamily="34" charset="0"/>
                <a:cs typeface="Arial" panose="020B0604020202020204" pitchFamily="34" charset="0"/>
              </a:rPr>
              <a:t> as much as for any </a:t>
            </a:r>
            <a:r>
              <a:rPr lang="en-GB" sz="2933" i="1">
                <a:solidFill>
                  <a:prstClr val="black"/>
                </a:solidFill>
                <a:latin typeface="Arial" panose="020B0604020202020204" pitchFamily="34" charset="0"/>
                <a:ea typeface="Arial" panose="020B0604020202020204" pitchFamily="34" charset="0"/>
                <a:cs typeface="Arial" panose="020B0604020202020204" pitchFamily="34" charset="0"/>
              </a:rPr>
              <a:t>future</a:t>
            </a:r>
            <a:r>
              <a:rPr lang="en-GB" sz="2933">
                <a:solidFill>
                  <a:prstClr val="black"/>
                </a:solidFill>
                <a:latin typeface="Arial" panose="020B0604020202020204" pitchFamily="34" charset="0"/>
                <a:ea typeface="Arial" panose="020B0604020202020204" pitchFamily="34" charset="0"/>
                <a:cs typeface="Arial" panose="020B0604020202020204" pitchFamily="34" charset="0"/>
              </a:rPr>
              <a:t> world.</a:t>
            </a:r>
            <a:endParaRPr lang="en-GB" sz="2933">
              <a:solidFill>
                <a:prstClr val="black"/>
              </a:solidFill>
              <a:latin typeface="Arial" panose="020B0604020202020204" pitchFamily="34" charset="0"/>
              <a:cs typeface="Times New Roman" panose="02020603050405020304" pitchFamily="18" charset="0"/>
            </a:endParaRPr>
          </a:p>
          <a:p>
            <a:pPr defTabSz="609630"/>
            <a:endParaRPr lang="en-GB" sz="1200">
              <a:solidFill>
                <a:prstClr val="black"/>
              </a:solidFill>
              <a:latin typeface="Aptos" panose="02110004020202020204"/>
            </a:endParaRPr>
          </a:p>
        </p:txBody>
      </p:sp>
      <p:pic>
        <p:nvPicPr>
          <p:cNvPr id="2" name="Picture 1">
            <a:extLst>
              <a:ext uri="{FF2B5EF4-FFF2-40B4-BE49-F238E27FC236}">
                <a16:creationId xmlns:a16="http://schemas.microsoft.com/office/drawing/2014/main" id="{0C110EDB-796C-17D8-0BE0-488C8B674076}"/>
              </a:ext>
            </a:extLst>
          </p:cNvPr>
          <p:cNvPicPr>
            <a:picLocks noChangeAspect="1"/>
          </p:cNvPicPr>
          <p:nvPr/>
        </p:nvPicPr>
        <p:blipFill>
          <a:blip r:embed="rId3">
            <a:clrChange>
              <a:clrFrom>
                <a:srgbClr val="FFFFFF"/>
              </a:clrFrom>
              <a:clrTo>
                <a:srgbClr val="FFFFFF">
                  <a:alpha val="0"/>
                </a:srgbClr>
              </a:clrTo>
            </a:clrChange>
          </a:blip>
          <a:srcRect l="389" t="16646" r="67721" b="1702"/>
          <a:stretch>
            <a:fillRect/>
          </a:stretch>
        </p:blipFill>
        <p:spPr>
          <a:xfrm>
            <a:off x="504131" y="1229524"/>
            <a:ext cx="4786698" cy="4144581"/>
          </a:xfrm>
          <a:prstGeom prst="rect">
            <a:avLst/>
          </a:prstGeom>
        </p:spPr>
      </p:pic>
    </p:spTree>
    <p:extLst>
      <p:ext uri="{BB962C8B-B14F-4D97-AF65-F5344CB8AC3E}">
        <p14:creationId xmlns:p14="http://schemas.microsoft.com/office/powerpoint/2010/main" val="2149300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09AA1-5FF4-5EA9-38B9-220C5E0BBB1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13F2527-9060-E51F-EEC7-5DC005960245}"/>
              </a:ext>
            </a:extLst>
          </p:cNvPr>
          <p:cNvSpPr txBox="1"/>
          <p:nvPr/>
        </p:nvSpPr>
        <p:spPr>
          <a:xfrm>
            <a:off x="0" y="196807"/>
            <a:ext cx="7588205" cy="677108"/>
          </a:xfrm>
          <a:prstGeom prst="rect">
            <a:avLst/>
          </a:prstGeom>
          <a:noFill/>
        </p:spPr>
        <p:txBody>
          <a:bodyPr wrap="square" lIns="60960" tIns="30480" rIns="60960" bIns="30480" rtlCol="0" anchor="t">
            <a:spAutoFit/>
          </a:bodyPr>
          <a:lstStyle/>
          <a:p>
            <a:pPr defTabSz="609630">
              <a:defRPr/>
            </a:pPr>
            <a:r>
              <a:rPr lang="en-GB" sz="4000" b="1">
                <a:solidFill>
                  <a:srgbClr val="0070C0"/>
                </a:solidFill>
                <a:latin typeface="Arial"/>
                <a:cs typeface="Arial"/>
              </a:rPr>
              <a:t>Our Why: The Four Capacities</a:t>
            </a:r>
          </a:p>
        </p:txBody>
      </p:sp>
      <p:pic>
        <p:nvPicPr>
          <p:cNvPr id="2" name="Picture 1">
            <a:extLst>
              <a:ext uri="{FF2B5EF4-FFF2-40B4-BE49-F238E27FC236}">
                <a16:creationId xmlns:a16="http://schemas.microsoft.com/office/drawing/2014/main" id="{58EBE850-F329-0C5B-0416-B96C17C6E305}"/>
              </a:ext>
            </a:extLst>
          </p:cNvPr>
          <p:cNvPicPr>
            <a:picLocks noChangeAspect="1"/>
          </p:cNvPicPr>
          <p:nvPr/>
        </p:nvPicPr>
        <p:blipFill>
          <a:blip r:embed="rId3">
            <a:clrChange>
              <a:clrFrom>
                <a:srgbClr val="FFFFFF"/>
              </a:clrFrom>
              <a:clrTo>
                <a:srgbClr val="FFFFFF">
                  <a:alpha val="0"/>
                </a:srgbClr>
              </a:clrTo>
            </a:clrChange>
          </a:blip>
          <a:srcRect l="389" t="16646" r="67721" b="1702"/>
          <a:stretch>
            <a:fillRect/>
          </a:stretch>
        </p:blipFill>
        <p:spPr>
          <a:xfrm>
            <a:off x="149289" y="2430527"/>
            <a:ext cx="2993402" cy="2591849"/>
          </a:xfrm>
          <a:prstGeom prst="rect">
            <a:avLst/>
          </a:prstGeom>
        </p:spPr>
      </p:pic>
      <p:sp>
        <p:nvSpPr>
          <p:cNvPr id="4" name="TextBox 3">
            <a:extLst>
              <a:ext uri="{FF2B5EF4-FFF2-40B4-BE49-F238E27FC236}">
                <a16:creationId xmlns:a16="http://schemas.microsoft.com/office/drawing/2014/main" id="{12C4AC31-4F35-6CB1-2AE1-36295FE7F37F}"/>
              </a:ext>
            </a:extLst>
          </p:cNvPr>
          <p:cNvSpPr txBox="1"/>
          <p:nvPr/>
        </p:nvSpPr>
        <p:spPr>
          <a:xfrm>
            <a:off x="3316407" y="1382086"/>
            <a:ext cx="7861109" cy="4524957"/>
          </a:xfrm>
          <a:prstGeom prst="rect">
            <a:avLst/>
          </a:prstGeom>
          <a:noFill/>
        </p:spPr>
        <p:txBody>
          <a:bodyPr wrap="square">
            <a:spAutoFit/>
          </a:bodyPr>
          <a:lstStyle/>
          <a:p>
            <a:pPr>
              <a:lnSpc>
                <a:spcPct val="115000"/>
              </a:lnSpc>
              <a:buNone/>
            </a:pPr>
            <a:r>
              <a:rPr lang="en-GB" sz="1800" b="1" dirty="0">
                <a:effectLst/>
                <a:latin typeface="Arial" panose="020B0604020202020204" pitchFamily="34" charset="0"/>
                <a:ea typeface="Arial" panose="020B0604020202020204" pitchFamily="34" charset="0"/>
                <a:cs typeface="Arial" panose="020B0604020202020204" pitchFamily="34" charset="0"/>
              </a:rPr>
              <a:t>Being Me: as a Confident Individual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buNone/>
            </a:pPr>
            <a:endPar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a:lnSpc>
                <a:spcPct val="115000"/>
              </a:lnSpc>
              <a:buNone/>
            </a:pP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Curriculum making in Scotland’s schools and education settings helps children and young people to understand themselves, to develop a sense of purpose, and foster belonging and the ability to navigate life with resilience and meaning. </a:t>
            </a:r>
          </a:p>
          <a:p>
            <a:pPr>
              <a:lnSpc>
                <a:spcPct val="115000"/>
              </a:lnSpc>
              <a:buNone/>
            </a:pPr>
            <a:endParaRPr lang="en-GB" dirty="0">
              <a:solidFill>
                <a:srgbClr val="000000"/>
              </a:solidFill>
              <a:latin typeface="Arial" panose="020B0604020202020204" pitchFamily="34" charset="0"/>
              <a:ea typeface="Arial" panose="020B0604020202020204" pitchFamily="34" charset="0"/>
              <a:cs typeface="Arial" panose="020B0604020202020204" pitchFamily="34" charset="0"/>
            </a:endParaRPr>
          </a:p>
          <a:p>
            <a:pPr>
              <a:lnSpc>
                <a:spcPct val="115000"/>
              </a:lnSpc>
              <a:buNone/>
            </a:pP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Curriculum making supports children and young people to be reflective, emotionally aware and capable of using their personal values and beliefs to make choices that support their wellbeing and fulfilment over time, such as developing self-awareness and making informed decisions about </a:t>
            </a:r>
            <a:r>
              <a:rPr lang="en-GB" sz="1800" b="1" dirty="0">
                <a:solidFill>
                  <a:srgbClr val="000000"/>
                </a:solidFill>
                <a:effectLst/>
                <a:latin typeface="Arial" panose="020B0604020202020204" pitchFamily="34" charset="0"/>
                <a:ea typeface="Arial" panose="020B0604020202020204" pitchFamily="34" charset="0"/>
                <a:cs typeface="Arial" panose="020B0604020202020204" pitchFamily="34" charset="0"/>
              </a:rPr>
              <a:t>careers and pathways</a:t>
            </a: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and with </a:t>
            </a:r>
            <a:r>
              <a:rPr lang="en-GB" sz="1800" b="1" dirty="0">
                <a:solidFill>
                  <a:srgbClr val="000000"/>
                </a:solidFill>
                <a:effectLst/>
                <a:latin typeface="Arial" panose="020B0604020202020204" pitchFamily="34" charset="0"/>
                <a:ea typeface="Arial" panose="020B0604020202020204" pitchFamily="34" charset="0"/>
                <a:cs typeface="Arial" panose="020B0604020202020204" pitchFamily="34" charset="0"/>
              </a:rPr>
              <a:t>money and finances</a:t>
            </a: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GB" sz="1800" dirty="0">
                <a:effectLst/>
                <a:latin typeface="Arial" panose="020B0604020202020204" pitchFamily="34" charset="0"/>
                <a:ea typeface="Arial" panose="020B0604020202020204" pitchFamily="34" charset="0"/>
                <a:cs typeface="Arial" panose="020B0604020202020204" pitchFamily="34" charset="0"/>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buNone/>
            </a:pPr>
            <a:r>
              <a:rPr lang="en-GB" sz="1800" dirty="0">
                <a:effectLst/>
                <a:latin typeface="Arial" panose="020B0604020202020204" pitchFamily="34" charset="0"/>
                <a:ea typeface="Arial" panose="020B0604020202020204" pitchFamily="34" charset="0"/>
                <a:cs typeface="Arial" panose="020B0604020202020204" pitchFamily="34" charset="0"/>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buNone/>
            </a:pPr>
            <a:r>
              <a:rPr lang="en-GB" sz="1800" b="1" dirty="0">
                <a:effectLst/>
                <a:latin typeface="Arial" panose="020B0604020202020204" pitchFamily="34" charset="0"/>
                <a:ea typeface="Arial" panose="020B0604020202020204" pitchFamily="34" charset="0"/>
                <a:cs typeface="Arial" panose="020B0604020202020204" pitchFamily="34" charset="0"/>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76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17E8D-16DC-33D6-CA3A-2ADB4B6D9D4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4B9880D-29E6-836C-2DBA-2FB6C97F6A91}"/>
              </a:ext>
            </a:extLst>
          </p:cNvPr>
          <p:cNvSpPr txBox="1"/>
          <p:nvPr/>
        </p:nvSpPr>
        <p:spPr>
          <a:xfrm>
            <a:off x="0" y="196807"/>
            <a:ext cx="7588205" cy="677108"/>
          </a:xfrm>
          <a:prstGeom prst="rect">
            <a:avLst/>
          </a:prstGeom>
          <a:noFill/>
        </p:spPr>
        <p:txBody>
          <a:bodyPr wrap="square" lIns="60960" tIns="30480" rIns="60960" bIns="30480" rtlCol="0" anchor="t">
            <a:spAutoFit/>
          </a:bodyPr>
          <a:lstStyle/>
          <a:p>
            <a:pPr defTabSz="609630">
              <a:defRPr/>
            </a:pPr>
            <a:r>
              <a:rPr lang="en-GB" sz="4000" b="1">
                <a:solidFill>
                  <a:srgbClr val="0070C0"/>
                </a:solidFill>
                <a:latin typeface="Arial"/>
                <a:cs typeface="Arial"/>
              </a:rPr>
              <a:t>Our Why: The Four Capacities</a:t>
            </a:r>
          </a:p>
        </p:txBody>
      </p:sp>
      <p:pic>
        <p:nvPicPr>
          <p:cNvPr id="2" name="Picture 1">
            <a:extLst>
              <a:ext uri="{FF2B5EF4-FFF2-40B4-BE49-F238E27FC236}">
                <a16:creationId xmlns:a16="http://schemas.microsoft.com/office/drawing/2014/main" id="{56E75B6C-F71F-6BE8-6CF1-85EE3AFCF5DA}"/>
              </a:ext>
            </a:extLst>
          </p:cNvPr>
          <p:cNvPicPr>
            <a:picLocks noChangeAspect="1"/>
          </p:cNvPicPr>
          <p:nvPr/>
        </p:nvPicPr>
        <p:blipFill>
          <a:blip r:embed="rId3">
            <a:clrChange>
              <a:clrFrom>
                <a:srgbClr val="FFFFFF"/>
              </a:clrFrom>
              <a:clrTo>
                <a:srgbClr val="FFFFFF">
                  <a:alpha val="0"/>
                </a:srgbClr>
              </a:clrTo>
            </a:clrChange>
          </a:blip>
          <a:srcRect l="389" t="16646" r="67721" b="1702"/>
          <a:stretch>
            <a:fillRect/>
          </a:stretch>
        </p:blipFill>
        <p:spPr>
          <a:xfrm>
            <a:off x="149289" y="2430527"/>
            <a:ext cx="2993402" cy="2591849"/>
          </a:xfrm>
          <a:prstGeom prst="rect">
            <a:avLst/>
          </a:prstGeom>
        </p:spPr>
      </p:pic>
      <p:sp>
        <p:nvSpPr>
          <p:cNvPr id="6" name="TextBox 5">
            <a:extLst>
              <a:ext uri="{FF2B5EF4-FFF2-40B4-BE49-F238E27FC236}">
                <a16:creationId xmlns:a16="http://schemas.microsoft.com/office/drawing/2014/main" id="{0BCC0A23-1F53-5CC0-74A4-B474676AE3F1}"/>
              </a:ext>
            </a:extLst>
          </p:cNvPr>
          <p:cNvSpPr txBox="1"/>
          <p:nvPr/>
        </p:nvSpPr>
        <p:spPr>
          <a:xfrm>
            <a:off x="3794102" y="1685288"/>
            <a:ext cx="7192346" cy="3887859"/>
          </a:xfrm>
          <a:prstGeom prst="rect">
            <a:avLst/>
          </a:prstGeom>
          <a:noFill/>
        </p:spPr>
        <p:txBody>
          <a:bodyPr wrap="square">
            <a:spAutoFit/>
          </a:bodyPr>
          <a:lstStyle/>
          <a:p>
            <a:pPr>
              <a:lnSpc>
                <a:spcPct val="115000"/>
              </a:lnSpc>
              <a:buNone/>
            </a:pPr>
            <a:r>
              <a:rPr lang="en-GB" sz="1800" b="1" dirty="0">
                <a:effectLst/>
                <a:latin typeface="Arial" panose="020B0604020202020204" pitchFamily="34" charset="0"/>
                <a:ea typeface="Arial" panose="020B0604020202020204" pitchFamily="34" charset="0"/>
                <a:cs typeface="Arial" panose="020B0604020202020204" pitchFamily="34" charset="0"/>
              </a:rPr>
              <a:t>Being Me: as an Effective Contributor </a:t>
            </a:r>
          </a:p>
          <a:p>
            <a:pPr>
              <a:lnSpc>
                <a:spcPct val="115000"/>
              </a:lnSpc>
              <a:buNone/>
            </a:pP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buNone/>
            </a:pPr>
            <a:r>
              <a:rPr lang="en-GB" sz="1800" dirty="0">
                <a:effectLst/>
                <a:latin typeface="Arial" panose="020B0604020202020204" pitchFamily="34" charset="0"/>
                <a:ea typeface="Arial" panose="020B0604020202020204" pitchFamily="34" charset="0"/>
                <a:cs typeface="Arial" panose="020B0604020202020204" pitchFamily="34" charset="0"/>
              </a:rPr>
              <a:t>Curriculum making in Scotland’s schools and education settings develops children and young people’s knowledge, skills and </a:t>
            </a:r>
            <a:r>
              <a:rPr lang="en-GB" sz="1800" b="1" dirty="0">
                <a:effectLst/>
                <a:latin typeface="Arial" panose="020B0604020202020204" pitchFamily="34" charset="0"/>
                <a:ea typeface="Arial" panose="020B0604020202020204" pitchFamily="34" charset="0"/>
                <a:cs typeface="Arial" panose="020B0604020202020204" pitchFamily="34" charset="0"/>
              </a:rPr>
              <a:t>creativity</a:t>
            </a:r>
            <a:r>
              <a:rPr lang="en-GB" sz="1800" dirty="0">
                <a:effectLst/>
                <a:latin typeface="Arial" panose="020B0604020202020204" pitchFamily="34" charset="0"/>
                <a:ea typeface="Arial" panose="020B0604020202020204" pitchFamily="34" charset="0"/>
                <a:cs typeface="Arial" panose="020B0604020202020204" pitchFamily="34" charset="0"/>
              </a:rPr>
              <a:t> to make a positive difference in their communities and in shared endeavour.  </a:t>
            </a:r>
          </a:p>
          <a:p>
            <a:pPr>
              <a:lnSpc>
                <a:spcPct val="115000"/>
              </a:lnSpc>
              <a:buNone/>
            </a:pPr>
            <a:endParaRPr lang="en-GB" dirty="0">
              <a:latin typeface="Arial" panose="020B0604020202020204" pitchFamily="34" charset="0"/>
              <a:ea typeface="Arial" panose="020B0604020202020204" pitchFamily="34" charset="0"/>
              <a:cs typeface="Arial" panose="020B0604020202020204" pitchFamily="34" charset="0"/>
            </a:endParaRPr>
          </a:p>
          <a:p>
            <a:pPr>
              <a:lnSpc>
                <a:spcPct val="115000"/>
              </a:lnSpc>
              <a:buNone/>
            </a:pPr>
            <a:r>
              <a:rPr lang="en-GB" sz="1800" dirty="0">
                <a:effectLst/>
                <a:latin typeface="Arial" panose="020B0604020202020204" pitchFamily="34" charset="0"/>
                <a:ea typeface="Arial" panose="020B0604020202020204" pitchFamily="34" charset="0"/>
                <a:cs typeface="Arial" panose="020B0604020202020204" pitchFamily="34" charset="0"/>
              </a:rPr>
              <a:t>It helps them develop collaboration and an </a:t>
            </a:r>
            <a:r>
              <a:rPr lang="en-GB" sz="1800" b="1" dirty="0">
                <a:effectLst/>
                <a:latin typeface="Arial" panose="020B0604020202020204" pitchFamily="34" charset="0"/>
                <a:ea typeface="Arial" panose="020B0604020202020204" pitchFamily="34" charset="0"/>
                <a:cs typeface="Arial" panose="020B0604020202020204" pitchFamily="34" charset="0"/>
              </a:rPr>
              <a:t>entrepreneurial</a:t>
            </a:r>
            <a:r>
              <a:rPr lang="en-GB" sz="1800" dirty="0">
                <a:effectLst/>
                <a:latin typeface="Arial" panose="020B0604020202020204" pitchFamily="34" charset="0"/>
                <a:ea typeface="Arial" panose="020B0604020202020204" pitchFamily="34" charset="0"/>
                <a:cs typeface="Arial" panose="020B0604020202020204" pitchFamily="34" charset="0"/>
              </a:rPr>
              <a:t> mindset, modelling how varying and adapting behaviours can solve new problems or complex challenges in ethical ways.  Curriculum making fosters the initiative to improve our world.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buNone/>
            </a:pPr>
            <a:r>
              <a:rPr lang="en-GB" sz="1800" dirty="0">
                <a:effectLst/>
                <a:latin typeface="Arial" panose="020B0604020202020204" pitchFamily="34" charset="0"/>
                <a:ea typeface="Arial" panose="020B0604020202020204" pitchFamily="34" charset="0"/>
                <a:cs typeface="Arial" panose="020B0604020202020204" pitchFamily="34" charset="0"/>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6681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E8829-CDE0-CDB2-D3E3-1D45A81D41C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66B8D65-34CC-F778-AA6E-065770CE7D48}"/>
              </a:ext>
            </a:extLst>
          </p:cNvPr>
          <p:cNvSpPr txBox="1"/>
          <p:nvPr/>
        </p:nvSpPr>
        <p:spPr>
          <a:xfrm>
            <a:off x="0" y="196807"/>
            <a:ext cx="7588205" cy="677108"/>
          </a:xfrm>
          <a:prstGeom prst="rect">
            <a:avLst/>
          </a:prstGeom>
          <a:noFill/>
        </p:spPr>
        <p:txBody>
          <a:bodyPr wrap="square" lIns="60960" tIns="30480" rIns="60960" bIns="30480" rtlCol="0" anchor="t">
            <a:spAutoFit/>
          </a:bodyPr>
          <a:lstStyle/>
          <a:p>
            <a:pPr defTabSz="609630">
              <a:defRPr/>
            </a:pPr>
            <a:r>
              <a:rPr lang="en-GB" sz="4000" b="1">
                <a:solidFill>
                  <a:srgbClr val="0070C0"/>
                </a:solidFill>
                <a:latin typeface="Arial"/>
                <a:cs typeface="Arial"/>
              </a:rPr>
              <a:t>Our Why: The Four Capacities</a:t>
            </a:r>
          </a:p>
        </p:txBody>
      </p:sp>
      <p:pic>
        <p:nvPicPr>
          <p:cNvPr id="2" name="Picture 1">
            <a:extLst>
              <a:ext uri="{FF2B5EF4-FFF2-40B4-BE49-F238E27FC236}">
                <a16:creationId xmlns:a16="http://schemas.microsoft.com/office/drawing/2014/main" id="{0A182405-5F77-7634-93F6-AAF318A1138F}"/>
              </a:ext>
            </a:extLst>
          </p:cNvPr>
          <p:cNvPicPr>
            <a:picLocks noChangeAspect="1"/>
          </p:cNvPicPr>
          <p:nvPr/>
        </p:nvPicPr>
        <p:blipFill>
          <a:blip r:embed="rId3">
            <a:clrChange>
              <a:clrFrom>
                <a:srgbClr val="FFFFFF"/>
              </a:clrFrom>
              <a:clrTo>
                <a:srgbClr val="FFFFFF">
                  <a:alpha val="0"/>
                </a:srgbClr>
              </a:clrTo>
            </a:clrChange>
          </a:blip>
          <a:srcRect l="389" t="16646" r="67721" b="1702"/>
          <a:stretch>
            <a:fillRect/>
          </a:stretch>
        </p:blipFill>
        <p:spPr>
          <a:xfrm>
            <a:off x="149289" y="2430527"/>
            <a:ext cx="2993402" cy="2591849"/>
          </a:xfrm>
          <a:prstGeom prst="rect">
            <a:avLst/>
          </a:prstGeom>
        </p:spPr>
      </p:pic>
      <p:sp>
        <p:nvSpPr>
          <p:cNvPr id="4" name="TextBox 3">
            <a:extLst>
              <a:ext uri="{FF2B5EF4-FFF2-40B4-BE49-F238E27FC236}">
                <a16:creationId xmlns:a16="http://schemas.microsoft.com/office/drawing/2014/main" id="{A11D38DD-77F0-9B29-A9AD-2F702723DC4E}"/>
              </a:ext>
            </a:extLst>
          </p:cNvPr>
          <p:cNvSpPr txBox="1"/>
          <p:nvPr/>
        </p:nvSpPr>
        <p:spPr>
          <a:xfrm>
            <a:off x="3794101" y="1304698"/>
            <a:ext cx="7342471" cy="4524957"/>
          </a:xfrm>
          <a:prstGeom prst="rect">
            <a:avLst/>
          </a:prstGeom>
          <a:noFill/>
        </p:spPr>
        <p:txBody>
          <a:bodyPr wrap="square">
            <a:spAutoFit/>
          </a:bodyPr>
          <a:lstStyle/>
          <a:p>
            <a:pPr>
              <a:lnSpc>
                <a:spcPct val="115000"/>
              </a:lnSpc>
              <a:buNone/>
            </a:pPr>
            <a:r>
              <a:rPr lang="en-GB" sz="1800" b="1" dirty="0">
                <a:effectLst/>
                <a:latin typeface="Arial" panose="020B0604020202020204" pitchFamily="34" charset="0"/>
                <a:ea typeface="Arial" panose="020B0604020202020204" pitchFamily="34" charset="0"/>
                <a:cs typeface="Arial" panose="020B0604020202020204" pitchFamily="34" charset="0"/>
              </a:rPr>
              <a:t>Being Me: as a Responsible Citizen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buNone/>
            </a:pPr>
            <a:endParaRPr lang="en-GB" sz="1800" dirty="0">
              <a:effectLst/>
              <a:latin typeface="Arial" panose="020B0604020202020204" pitchFamily="34" charset="0"/>
              <a:ea typeface="Arial" panose="020B0604020202020204" pitchFamily="34" charset="0"/>
              <a:cs typeface="Arial" panose="020B0604020202020204" pitchFamily="34" charset="0"/>
            </a:endParaRPr>
          </a:p>
          <a:p>
            <a:pPr>
              <a:lnSpc>
                <a:spcPct val="115000"/>
              </a:lnSpc>
              <a:buNone/>
            </a:pPr>
            <a:r>
              <a:rPr lang="en-GB" sz="1800" dirty="0">
                <a:effectLst/>
                <a:latin typeface="Arial" panose="020B0604020202020204" pitchFamily="34" charset="0"/>
                <a:ea typeface="Arial" panose="020B0604020202020204" pitchFamily="34" charset="0"/>
                <a:cs typeface="Arial" panose="020B0604020202020204" pitchFamily="34" charset="0"/>
              </a:rPr>
              <a:t>Curriculum making in Scotland’s schools and education settings helps develop children and young people’s understanding of </a:t>
            </a:r>
            <a:r>
              <a:rPr lang="en-GB" sz="1800" b="1" dirty="0">
                <a:effectLst/>
                <a:latin typeface="Arial" panose="020B0604020202020204" pitchFamily="34" charset="0"/>
                <a:ea typeface="Arial" panose="020B0604020202020204" pitchFamily="34" charset="0"/>
                <a:cs typeface="Arial" panose="020B0604020202020204" pitchFamily="34" charset="0"/>
              </a:rPr>
              <a:t>social justice, rights and equalities. </a:t>
            </a:r>
            <a:r>
              <a:rPr lang="en-GB" sz="1800" dirty="0">
                <a:effectLst/>
                <a:latin typeface="Arial" panose="020B0604020202020204" pitchFamily="34" charset="0"/>
                <a:ea typeface="Arial" panose="020B0604020202020204" pitchFamily="34" charset="0"/>
                <a:cs typeface="Arial" panose="020B0604020202020204" pitchFamily="34" charset="0"/>
              </a:rPr>
              <a:t>It develops ethical awareness and responsibility towards others, society and the planet. </a:t>
            </a:r>
          </a:p>
          <a:p>
            <a:pPr>
              <a:lnSpc>
                <a:spcPct val="115000"/>
              </a:lnSpc>
              <a:buNone/>
            </a:pPr>
            <a:endParaRPr lang="en-GB" dirty="0">
              <a:latin typeface="Arial" panose="020B0604020202020204" pitchFamily="34" charset="0"/>
              <a:ea typeface="Arial" panose="020B0604020202020204" pitchFamily="34" charset="0"/>
              <a:cs typeface="Arial" panose="020B0604020202020204" pitchFamily="34" charset="0"/>
            </a:endParaRPr>
          </a:p>
          <a:p>
            <a:pPr>
              <a:lnSpc>
                <a:spcPct val="115000"/>
              </a:lnSpc>
              <a:buNone/>
            </a:pPr>
            <a:r>
              <a:rPr lang="en-GB" sz="1800" dirty="0">
                <a:effectLst/>
                <a:latin typeface="Arial" panose="020B0604020202020204" pitchFamily="34" charset="0"/>
                <a:ea typeface="Arial" panose="020B0604020202020204" pitchFamily="34" charset="0"/>
                <a:cs typeface="Arial" panose="020B0604020202020204" pitchFamily="34" charset="0"/>
              </a:rPr>
              <a:t>It helps them to understand how the world around them works locally, nationally and globally, through </a:t>
            </a:r>
            <a:r>
              <a:rPr lang="en-GB" sz="1800" b="1" dirty="0">
                <a:effectLst/>
                <a:latin typeface="Arial" panose="020B0604020202020204" pitchFamily="34" charset="0"/>
                <a:ea typeface="Arial" panose="020B0604020202020204" pitchFamily="34" charset="0"/>
                <a:cs typeface="Arial" panose="020B0604020202020204" pitchFamily="34" charset="0"/>
              </a:rPr>
              <a:t>democratic values</a:t>
            </a:r>
            <a:r>
              <a:rPr lang="en-GB" sz="1800" dirty="0">
                <a:effectLst/>
                <a:latin typeface="Arial" panose="020B0604020202020204" pitchFamily="34" charset="0"/>
                <a:ea typeface="Arial" panose="020B0604020202020204" pitchFamily="34" charset="0"/>
                <a:cs typeface="Arial" panose="020B0604020202020204" pitchFamily="34" charset="0"/>
              </a:rPr>
              <a:t>.  The curriculum includes diverse perspectives, values fairness and supports thoughtful participation in civic life. It helps them to understand their status as rights holders and global citizens, and nurtures commitment to </a:t>
            </a:r>
            <a:r>
              <a:rPr lang="en-GB" sz="1800" b="1" dirty="0">
                <a:effectLst/>
                <a:latin typeface="Arial" panose="020B0604020202020204" pitchFamily="34" charset="0"/>
                <a:ea typeface="Arial" panose="020B0604020202020204" pitchFamily="34" charset="0"/>
                <a:cs typeface="Arial" panose="020B0604020202020204" pitchFamily="34" charset="0"/>
              </a:rPr>
              <a:t>Learning for Sustainability.</a:t>
            </a:r>
            <a:r>
              <a:rPr lang="en-GB" sz="1800" dirty="0">
                <a:effectLst/>
                <a:latin typeface="Arial" panose="020B0604020202020204" pitchFamily="34" charset="0"/>
                <a:ea typeface="Arial" panose="020B0604020202020204" pitchFamily="34" charset="0"/>
                <a:cs typeface="Arial" panose="020B0604020202020204" pitchFamily="34" charset="0"/>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buNone/>
            </a:pPr>
            <a:r>
              <a:rPr lang="en-GB" sz="1800" dirty="0">
                <a:effectLst/>
                <a:latin typeface="Arial" panose="020B0604020202020204" pitchFamily="34" charset="0"/>
                <a:ea typeface="Arial" panose="020B0604020202020204" pitchFamily="34" charset="0"/>
                <a:cs typeface="Arial" panose="020B0604020202020204" pitchFamily="34" charset="0"/>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1325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3D0B2-0D3C-627C-CC06-A7EA5BB907C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6FF7106-C07B-E7AC-BDB8-272857D00F6E}"/>
              </a:ext>
            </a:extLst>
          </p:cNvPr>
          <p:cNvSpPr txBox="1"/>
          <p:nvPr/>
        </p:nvSpPr>
        <p:spPr>
          <a:xfrm>
            <a:off x="0" y="196807"/>
            <a:ext cx="7588205" cy="677108"/>
          </a:xfrm>
          <a:prstGeom prst="rect">
            <a:avLst/>
          </a:prstGeom>
          <a:noFill/>
        </p:spPr>
        <p:txBody>
          <a:bodyPr wrap="square" lIns="60960" tIns="30480" rIns="60960" bIns="30480" rtlCol="0" anchor="t">
            <a:spAutoFit/>
          </a:bodyPr>
          <a:lstStyle/>
          <a:p>
            <a:pPr defTabSz="609630">
              <a:defRPr/>
            </a:pPr>
            <a:r>
              <a:rPr lang="en-GB" sz="4000" b="1">
                <a:solidFill>
                  <a:srgbClr val="0070C0"/>
                </a:solidFill>
                <a:latin typeface="Arial"/>
                <a:cs typeface="Arial"/>
              </a:rPr>
              <a:t>Our Why: The Four Capacities</a:t>
            </a:r>
          </a:p>
        </p:txBody>
      </p:sp>
      <p:pic>
        <p:nvPicPr>
          <p:cNvPr id="2" name="Picture 1">
            <a:extLst>
              <a:ext uri="{FF2B5EF4-FFF2-40B4-BE49-F238E27FC236}">
                <a16:creationId xmlns:a16="http://schemas.microsoft.com/office/drawing/2014/main" id="{7E4C70D7-07AE-3243-704C-0035C29E5CD7}"/>
              </a:ext>
            </a:extLst>
          </p:cNvPr>
          <p:cNvPicPr>
            <a:picLocks noChangeAspect="1"/>
          </p:cNvPicPr>
          <p:nvPr/>
        </p:nvPicPr>
        <p:blipFill>
          <a:blip r:embed="rId3">
            <a:clrChange>
              <a:clrFrom>
                <a:srgbClr val="FFFFFF"/>
              </a:clrFrom>
              <a:clrTo>
                <a:srgbClr val="FFFFFF">
                  <a:alpha val="0"/>
                </a:srgbClr>
              </a:clrTo>
            </a:clrChange>
          </a:blip>
          <a:srcRect l="389" t="16646" r="67721" b="1702"/>
          <a:stretch>
            <a:fillRect/>
          </a:stretch>
        </p:blipFill>
        <p:spPr>
          <a:xfrm>
            <a:off x="149289" y="2430527"/>
            <a:ext cx="2993402" cy="2591849"/>
          </a:xfrm>
          <a:prstGeom prst="rect">
            <a:avLst/>
          </a:prstGeom>
        </p:spPr>
      </p:pic>
      <p:sp>
        <p:nvSpPr>
          <p:cNvPr id="6" name="TextBox 5">
            <a:extLst>
              <a:ext uri="{FF2B5EF4-FFF2-40B4-BE49-F238E27FC236}">
                <a16:creationId xmlns:a16="http://schemas.microsoft.com/office/drawing/2014/main" id="{87B1CDA6-DA0B-EA18-8373-CCEE6085C853}"/>
              </a:ext>
            </a:extLst>
          </p:cNvPr>
          <p:cNvSpPr txBox="1"/>
          <p:nvPr/>
        </p:nvSpPr>
        <p:spPr>
          <a:xfrm>
            <a:off x="3684919" y="1771614"/>
            <a:ext cx="7929325" cy="3887859"/>
          </a:xfrm>
          <a:prstGeom prst="rect">
            <a:avLst/>
          </a:prstGeom>
          <a:noFill/>
        </p:spPr>
        <p:txBody>
          <a:bodyPr wrap="square">
            <a:spAutoFit/>
          </a:bodyPr>
          <a:lstStyle/>
          <a:p>
            <a:pPr>
              <a:lnSpc>
                <a:spcPct val="115000"/>
              </a:lnSpc>
              <a:buNone/>
            </a:pPr>
            <a:r>
              <a:rPr lang="en-GB" sz="1800" dirty="0">
                <a:effectLst/>
                <a:latin typeface="Arial" panose="020B0604020202020204" pitchFamily="34" charset="0"/>
                <a:ea typeface="Arial" panose="020B0604020202020204" pitchFamily="34" charset="0"/>
                <a:cs typeface="Arial" panose="020B0604020202020204" pitchFamily="34" charset="0"/>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buNone/>
            </a:pPr>
            <a:r>
              <a:rPr lang="en-GB" sz="1800" b="1" dirty="0">
                <a:effectLst/>
                <a:latin typeface="Arial" panose="020B0604020202020204" pitchFamily="34" charset="0"/>
                <a:ea typeface="Arial" panose="020B0604020202020204" pitchFamily="34" charset="0"/>
                <a:cs typeface="Arial" panose="020B0604020202020204" pitchFamily="34" charset="0"/>
              </a:rPr>
              <a:t>Being Me: as a Successful Learner </a:t>
            </a:r>
          </a:p>
          <a:p>
            <a:pPr>
              <a:lnSpc>
                <a:spcPct val="115000"/>
              </a:lnSpc>
              <a:buNone/>
            </a:pP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buNone/>
            </a:pPr>
            <a:r>
              <a:rPr lang="en-GB" sz="1800" dirty="0">
                <a:effectLst/>
                <a:latin typeface="Arial" panose="020B0604020202020204" pitchFamily="34" charset="0"/>
                <a:ea typeface="Arial" panose="020B0604020202020204" pitchFamily="34" charset="0"/>
                <a:cs typeface="Arial" panose="020B0604020202020204" pitchFamily="34" charset="0"/>
              </a:rPr>
              <a:t>Curriculum making in Scotland’s schools and education settings helps develop children and young people’s curiosity, adaptability and motivation for lifelong learning, including continually evolving their </a:t>
            </a:r>
            <a:r>
              <a:rPr lang="en-GB" sz="1800" b="1" dirty="0">
                <a:effectLst/>
                <a:latin typeface="Arial" panose="020B0604020202020204" pitchFamily="34" charset="0"/>
                <a:ea typeface="Arial" panose="020B0604020202020204" pitchFamily="34" charset="0"/>
                <a:cs typeface="Arial" panose="020B0604020202020204" pitchFamily="34" charset="0"/>
              </a:rPr>
              <a:t>digital skills</a:t>
            </a:r>
            <a:r>
              <a:rPr lang="en-GB" sz="1800" dirty="0">
                <a:effectLst/>
                <a:latin typeface="Arial" panose="020B0604020202020204" pitchFamily="34" charset="0"/>
                <a:ea typeface="Arial" panose="020B0604020202020204" pitchFamily="34" charset="0"/>
                <a:cs typeface="Arial" panose="020B0604020202020204" pitchFamily="34" charset="0"/>
              </a:rPr>
              <a:t>.  </a:t>
            </a:r>
          </a:p>
          <a:p>
            <a:pPr>
              <a:lnSpc>
                <a:spcPct val="115000"/>
              </a:lnSpc>
              <a:buNone/>
            </a:pPr>
            <a:endParaRPr lang="en-GB" dirty="0">
              <a:latin typeface="Arial" panose="020B0604020202020204" pitchFamily="34" charset="0"/>
              <a:ea typeface="Arial" panose="020B0604020202020204" pitchFamily="34" charset="0"/>
              <a:cs typeface="Arial" panose="020B0604020202020204" pitchFamily="34" charset="0"/>
            </a:endParaRPr>
          </a:p>
          <a:p>
            <a:pPr>
              <a:lnSpc>
                <a:spcPct val="115000"/>
              </a:lnSpc>
              <a:buNone/>
            </a:pPr>
            <a:r>
              <a:rPr lang="en-GB" sz="1800" dirty="0">
                <a:effectLst/>
                <a:latin typeface="Arial" panose="020B0604020202020204" pitchFamily="34" charset="0"/>
                <a:ea typeface="Arial" panose="020B0604020202020204" pitchFamily="34" charset="0"/>
                <a:cs typeface="Arial" panose="020B0604020202020204" pitchFamily="34" charset="0"/>
              </a:rPr>
              <a:t>It demonstrates how they can engage with complexity, deepen their understanding built on knowledge and skills acquired across curriculum areas and continue developing this in response to new opportunities.  It supports children and young people to be well-informed and able to act in the world.</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3082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00ADA-CB83-3A03-EFC9-0ADA38BFA45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00D9CEA-D105-8C0D-F597-26A4371A9C3E}"/>
              </a:ext>
            </a:extLst>
          </p:cNvPr>
          <p:cNvSpPr txBox="1"/>
          <p:nvPr/>
        </p:nvSpPr>
        <p:spPr>
          <a:xfrm>
            <a:off x="1" y="92990"/>
            <a:ext cx="9608023" cy="707886"/>
          </a:xfrm>
          <a:prstGeom prst="rect">
            <a:avLst/>
          </a:prstGeom>
          <a:noFill/>
        </p:spPr>
        <p:txBody>
          <a:bodyPr wrap="square" rtlCol="0">
            <a:spAutoFit/>
          </a:bodyPr>
          <a:lstStyle/>
          <a:p>
            <a:r>
              <a:rPr lang="en-GB" sz="4000" b="1" dirty="0">
                <a:solidFill>
                  <a:srgbClr val="0070C0"/>
                </a:solidFill>
                <a:latin typeface="Arial" panose="020B0604020202020204" pitchFamily="34" charset="0"/>
                <a:cs typeface="Arial" panose="020B0604020202020204" pitchFamily="34" charset="0"/>
              </a:rPr>
              <a:t>Section 2: Why? Our Purpose</a:t>
            </a:r>
          </a:p>
        </p:txBody>
      </p:sp>
      <p:sp>
        <p:nvSpPr>
          <p:cNvPr id="3" name="TextBox 3">
            <a:extLst>
              <a:ext uri="{FF2B5EF4-FFF2-40B4-BE49-F238E27FC236}">
                <a16:creationId xmlns:a16="http://schemas.microsoft.com/office/drawing/2014/main" id="{BF4882F9-FC7D-59EF-1DBC-7485FD3BA811}"/>
              </a:ext>
            </a:extLst>
          </p:cNvPr>
          <p:cNvSpPr txBox="1"/>
          <p:nvPr/>
        </p:nvSpPr>
        <p:spPr>
          <a:xfrm>
            <a:off x="244061" y="1416429"/>
            <a:ext cx="11097039" cy="4104329"/>
          </a:xfrm>
          <a:prstGeom prst="rect">
            <a:avLst/>
          </a:prstGeom>
        </p:spPr>
        <p:txBody>
          <a:bodyPr wrap="square" lIns="0" tIns="0" rIns="0" bIns="0" rtlCol="0" anchor="t">
            <a:spAutoFit/>
          </a:bodyPr>
          <a:lstStyle/>
          <a:p>
            <a:pPr algn="l"/>
            <a:r>
              <a:rPr lang="en-GB" sz="2667" b="1" dirty="0">
                <a:latin typeface="Arial" panose="020B0604020202020204" pitchFamily="34" charset="0"/>
                <a:cs typeface="Arial" panose="020B0604020202020204" pitchFamily="34" charset="0"/>
              </a:rPr>
              <a:t>The Four Capacities </a:t>
            </a:r>
          </a:p>
          <a:p>
            <a:pPr marL="381019" indent="-381019">
              <a:buFont typeface="Arial" panose="020B0604020202020204" pitchFamily="34" charset="0"/>
              <a:buChar char="•"/>
            </a:pPr>
            <a:r>
              <a:rPr lang="en-GB" sz="2667" dirty="0">
                <a:latin typeface="Arial" panose="020B0604020202020204" pitchFamily="34" charset="0"/>
                <a:cs typeface="Arial" panose="020B0604020202020204" pitchFamily="34" charset="0"/>
              </a:rPr>
              <a:t>In pairs or groups, discuss the following provocations then feedback a summary of your discussion. </a:t>
            </a:r>
          </a:p>
          <a:p>
            <a:pPr marL="381019" indent="-381019">
              <a:buFont typeface="Arial" panose="020B0604020202020204" pitchFamily="34" charset="0"/>
              <a:buChar char="•"/>
            </a:pPr>
            <a:endParaRPr lang="en-GB" sz="2667" dirty="0">
              <a:latin typeface="Arial" panose="020B0604020202020204" pitchFamily="34" charset="0"/>
              <a:cs typeface="Arial" panose="020B0604020202020204" pitchFamily="34" charset="0"/>
            </a:endParaRPr>
          </a:p>
          <a:p>
            <a:pPr algn="l"/>
            <a:r>
              <a:rPr lang="en-GB" sz="2667" b="1" dirty="0">
                <a:latin typeface="Arial" panose="020B0604020202020204" pitchFamily="34" charset="0"/>
                <a:cs typeface="Arial" panose="020B0604020202020204" pitchFamily="34" charset="0"/>
              </a:rPr>
              <a:t>Provocations:</a:t>
            </a:r>
          </a:p>
          <a:p>
            <a:pPr marL="457223" indent="-457223">
              <a:buFont typeface="Arial" panose="020B0604020202020204" pitchFamily="34" charset="0"/>
              <a:buChar char="•"/>
            </a:pPr>
            <a:r>
              <a:rPr lang="en-GB" sz="2667" dirty="0">
                <a:latin typeface="Arial" panose="020B0604020202020204" pitchFamily="34" charset="0"/>
                <a:cs typeface="Arial" panose="020B0604020202020204" pitchFamily="34" charset="0"/>
              </a:rPr>
              <a:t>To what extent do we have a shared understanding of the purposes of our curriculum?</a:t>
            </a:r>
          </a:p>
          <a:p>
            <a:pPr marL="457223" indent="-457223">
              <a:buFont typeface="Arial" panose="020B0604020202020204" pitchFamily="34" charset="0"/>
              <a:buChar char="•"/>
            </a:pPr>
            <a:endParaRPr lang="en-GB" sz="2667" dirty="0">
              <a:latin typeface="Arial" panose="020B0604020202020204" pitchFamily="34" charset="0"/>
              <a:cs typeface="Arial" panose="020B0604020202020204" pitchFamily="34" charset="0"/>
            </a:endParaRPr>
          </a:p>
          <a:p>
            <a:pPr marL="457223" indent="-457223">
              <a:buFont typeface="Arial" panose="020B0604020202020204" pitchFamily="34" charset="0"/>
              <a:buChar char="•"/>
            </a:pPr>
            <a:r>
              <a:rPr lang="en-GB" sz="2667" dirty="0">
                <a:latin typeface="Arial" panose="020B0604020202020204" pitchFamily="34" charset="0"/>
                <a:cs typeface="Arial" panose="020B0604020202020204" pitchFamily="34" charset="0"/>
              </a:rPr>
              <a:t>Where are the opportunities across our curriculum to help children and young people develop as each of the four capacities?</a:t>
            </a:r>
          </a:p>
        </p:txBody>
      </p:sp>
    </p:spTree>
    <p:extLst>
      <p:ext uri="{BB962C8B-B14F-4D97-AF65-F5344CB8AC3E}">
        <p14:creationId xmlns:p14="http://schemas.microsoft.com/office/powerpoint/2010/main" val="276063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98557-FD62-6BD4-9215-C0B2F8A4960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52BF57C-7D7E-36F7-F214-080BBF08CA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20738" t="2174" r="34469"/>
          <a:stretch>
            <a:fillRect/>
          </a:stretch>
        </p:blipFill>
        <p:spPr>
          <a:xfrm>
            <a:off x="3850105" y="7"/>
            <a:ext cx="8341895" cy="6857993"/>
          </a:xfrm>
          <a:prstGeom prst="rect">
            <a:avLst/>
          </a:prstGeom>
        </p:spPr>
      </p:pic>
      <p:sp>
        <p:nvSpPr>
          <p:cNvPr id="4" name="Rectangle 3">
            <a:extLst>
              <a:ext uri="{FF2B5EF4-FFF2-40B4-BE49-F238E27FC236}">
                <a16:creationId xmlns:a16="http://schemas.microsoft.com/office/drawing/2014/main" id="{6D12E8CF-AECB-88AB-0666-7D839BFBD554}"/>
              </a:ext>
            </a:extLst>
          </p:cNvPr>
          <p:cNvSpPr/>
          <p:nvPr/>
        </p:nvSpPr>
        <p:spPr>
          <a:xfrm>
            <a:off x="5293895" y="0"/>
            <a:ext cx="6898105" cy="6858000"/>
          </a:xfrm>
          <a:prstGeom prst="rect">
            <a:avLst/>
          </a:prstGeom>
          <a:gradFill>
            <a:gsLst>
              <a:gs pos="21000">
                <a:srgbClr val="FBF6F1"/>
              </a:gs>
              <a:gs pos="57000">
                <a:srgbClr val="FBF6F1">
                  <a:alpha val="26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Aptos" panose="02110004020202020204"/>
            </a:endParaRPr>
          </a:p>
        </p:txBody>
      </p:sp>
      <p:sp>
        <p:nvSpPr>
          <p:cNvPr id="2" name="TextBox 1">
            <a:extLst>
              <a:ext uri="{FF2B5EF4-FFF2-40B4-BE49-F238E27FC236}">
                <a16:creationId xmlns:a16="http://schemas.microsoft.com/office/drawing/2014/main" id="{265A38DC-EFB6-BECF-4955-B1C8D9B1EAB1}"/>
              </a:ext>
            </a:extLst>
          </p:cNvPr>
          <p:cNvSpPr txBox="1"/>
          <p:nvPr/>
        </p:nvSpPr>
        <p:spPr>
          <a:xfrm>
            <a:off x="148390" y="197228"/>
            <a:ext cx="10619694" cy="1294688"/>
          </a:xfrm>
          <a:prstGeom prst="rect">
            <a:avLst/>
          </a:prstGeom>
        </p:spPr>
        <p:txBody>
          <a:bodyPr vert="horz" lIns="60960" tIns="30480" rIns="60960" bIns="30480" rtlCol="0" anchor="ctr">
            <a:normAutofit fontScale="85000" lnSpcReduction="10000"/>
          </a:bodyPr>
          <a:lstStyle/>
          <a:p>
            <a:pPr defTabSz="914446">
              <a:lnSpc>
                <a:spcPts val="4801"/>
              </a:lnSpc>
              <a:spcAft>
                <a:spcPts val="400"/>
              </a:spcAft>
              <a:defRPr/>
            </a:pPr>
            <a:r>
              <a:rPr lang="en-GB" sz="4400" b="1" dirty="0">
                <a:solidFill>
                  <a:srgbClr val="0070C0"/>
                </a:solidFill>
                <a:latin typeface="Arial" panose="020B0604020202020204" pitchFamily="34" charset="0"/>
                <a:cs typeface="Arial" panose="020B0604020202020204" pitchFamily="34" charset="0"/>
              </a:rPr>
              <a:t>Optional individual / group </a:t>
            </a:r>
          </a:p>
          <a:p>
            <a:pPr defTabSz="914446">
              <a:lnSpc>
                <a:spcPts val="4801"/>
              </a:lnSpc>
              <a:spcAft>
                <a:spcPts val="400"/>
              </a:spcAft>
              <a:defRPr/>
            </a:pPr>
            <a:r>
              <a:rPr lang="en-GB" sz="4400" b="1" dirty="0">
                <a:solidFill>
                  <a:srgbClr val="0070C0"/>
                </a:solidFill>
                <a:latin typeface="Arial" panose="020B0604020202020204" pitchFamily="34" charset="0"/>
                <a:cs typeface="Arial" panose="020B0604020202020204" pitchFamily="34" charset="0"/>
              </a:rPr>
              <a:t>reading activity</a:t>
            </a:r>
          </a:p>
        </p:txBody>
      </p:sp>
      <p:sp>
        <p:nvSpPr>
          <p:cNvPr id="3" name="TextBox 3">
            <a:extLst>
              <a:ext uri="{FF2B5EF4-FFF2-40B4-BE49-F238E27FC236}">
                <a16:creationId xmlns:a16="http://schemas.microsoft.com/office/drawing/2014/main" id="{FC6081BB-5640-AB0D-A372-CECE3ABAB52D}"/>
              </a:ext>
            </a:extLst>
          </p:cNvPr>
          <p:cNvSpPr txBox="1"/>
          <p:nvPr/>
        </p:nvSpPr>
        <p:spPr>
          <a:xfrm>
            <a:off x="351462" y="1689137"/>
            <a:ext cx="7591535" cy="4539915"/>
          </a:xfrm>
          <a:prstGeom prst="rect">
            <a:avLst/>
          </a:prstGeom>
        </p:spPr>
        <p:txBody>
          <a:bodyPr vert="horz" lIns="60960" tIns="30480" rIns="60960" bIns="30480" rtlCol="0" anchor="t">
            <a:normAutofit fontScale="32500" lnSpcReduction="20000"/>
          </a:bodyPr>
          <a:lstStyle/>
          <a:p>
            <a:pPr indent="-152408" defTabSz="609630">
              <a:lnSpc>
                <a:spcPct val="90000"/>
              </a:lnSpc>
              <a:spcAft>
                <a:spcPts val="400"/>
              </a:spcAft>
              <a:buFont typeface="Arial" panose="020B0604020202020204" pitchFamily="34" charset="0"/>
              <a:buChar char="•"/>
              <a:defRPr/>
            </a:pPr>
            <a:endParaRPr lang="en-GB" sz="2000" dirty="0">
              <a:solidFill>
                <a:prstClr val="black"/>
              </a:solidFill>
              <a:latin typeface="Aptos" panose="02110004020202020204"/>
            </a:endParaRPr>
          </a:p>
          <a:p>
            <a:pPr defTabSz="609630">
              <a:lnSpc>
                <a:spcPct val="140000"/>
              </a:lnSpc>
              <a:spcAft>
                <a:spcPts val="800"/>
              </a:spcAft>
              <a:defRPr/>
            </a:pPr>
            <a:r>
              <a:rPr lang="en-GB" sz="9000" dirty="0">
                <a:solidFill>
                  <a:prstClr val="black"/>
                </a:solidFill>
                <a:latin typeface="Arial" panose="020B0604020202020204" pitchFamily="34" charset="0"/>
                <a:cs typeface="Arial" panose="020B0604020202020204" pitchFamily="34" charset="0"/>
              </a:rPr>
              <a:t>Read Section 2.1 of the draft guidance </a:t>
            </a:r>
            <a:r>
              <a:rPr lang="en-GB" sz="9000" i="1" dirty="0">
                <a:solidFill>
                  <a:prstClr val="black"/>
                </a:solidFill>
                <a:latin typeface="Arial" panose="020B0604020202020204" pitchFamily="34" charset="0"/>
                <a:cs typeface="Arial" panose="020B0604020202020204" pitchFamily="34" charset="0"/>
              </a:rPr>
              <a:t>Building Scotland’s Curriculum</a:t>
            </a:r>
            <a:endParaRPr lang="en-GB" sz="9000" dirty="0">
              <a:solidFill>
                <a:prstClr val="black"/>
              </a:solidFill>
              <a:latin typeface="Arial" panose="020B0604020202020204" pitchFamily="34" charset="0"/>
              <a:cs typeface="Arial" panose="020B0604020202020204" pitchFamily="34" charset="0"/>
            </a:endParaRPr>
          </a:p>
          <a:p>
            <a:pPr defTabSz="609630">
              <a:lnSpc>
                <a:spcPct val="140000"/>
              </a:lnSpc>
              <a:spcAft>
                <a:spcPts val="800"/>
              </a:spcAft>
              <a:defRPr/>
            </a:pPr>
            <a:br>
              <a:rPr lang="en-GB" sz="9000" dirty="0">
                <a:solidFill>
                  <a:prstClr val="black"/>
                </a:solidFill>
                <a:latin typeface="Arial" panose="020B0604020202020204" pitchFamily="34" charset="0"/>
                <a:cs typeface="Arial" panose="020B0604020202020204" pitchFamily="34" charset="0"/>
              </a:rPr>
            </a:br>
            <a:r>
              <a:rPr lang="en-GB" sz="9000" dirty="0">
                <a:solidFill>
                  <a:prstClr val="black"/>
                </a:solidFill>
                <a:latin typeface="Arial" panose="020B0604020202020204" pitchFamily="34" charset="0"/>
                <a:cs typeface="Arial" panose="020B0604020202020204" pitchFamily="34" charset="0"/>
              </a:rPr>
              <a:t>Discuss in groups</a:t>
            </a:r>
          </a:p>
          <a:p>
            <a:pPr marL="304815" indent="-304815" defTabSz="609630">
              <a:lnSpc>
                <a:spcPct val="140000"/>
              </a:lnSpc>
              <a:spcAft>
                <a:spcPts val="800"/>
              </a:spcAft>
              <a:buFont typeface="Arial"/>
              <a:buChar char="•"/>
              <a:defRPr/>
            </a:pPr>
            <a:r>
              <a:rPr lang="en-GB" sz="9000" dirty="0">
                <a:solidFill>
                  <a:prstClr val="black"/>
                </a:solidFill>
                <a:latin typeface="Arial" panose="020B0604020202020204" pitchFamily="34" charset="0"/>
                <a:cs typeface="Arial" panose="020B0604020202020204" pitchFamily="34" charset="0"/>
              </a:rPr>
              <a:t>What feels familiar?</a:t>
            </a:r>
          </a:p>
          <a:p>
            <a:pPr marL="304815" indent="-152408" defTabSz="609630">
              <a:lnSpc>
                <a:spcPct val="140000"/>
              </a:lnSpc>
              <a:spcAft>
                <a:spcPts val="800"/>
              </a:spcAft>
              <a:buFont typeface="Arial" panose="020B0604020202020204" pitchFamily="34" charset="0"/>
              <a:buChar char="•"/>
              <a:defRPr/>
            </a:pPr>
            <a:r>
              <a:rPr lang="en-GB" sz="9000" dirty="0">
                <a:solidFill>
                  <a:prstClr val="black"/>
                </a:solidFill>
                <a:latin typeface="Arial" panose="020B0604020202020204" pitchFamily="34" charset="0"/>
                <a:cs typeface="Arial" panose="020B0604020202020204" pitchFamily="34" charset="0"/>
              </a:rPr>
              <a:t>What feels new or significant?</a:t>
            </a:r>
          </a:p>
          <a:p>
            <a:pPr marL="304815" indent="-152408" defTabSz="609630">
              <a:lnSpc>
                <a:spcPct val="140000"/>
              </a:lnSpc>
              <a:spcAft>
                <a:spcPts val="800"/>
              </a:spcAft>
              <a:buFont typeface="Arial" panose="020B0604020202020204" pitchFamily="34" charset="0"/>
              <a:buChar char="•"/>
              <a:defRPr/>
            </a:pPr>
            <a:r>
              <a:rPr lang="en-GB" sz="9000" dirty="0">
                <a:solidFill>
                  <a:prstClr val="black"/>
                </a:solidFill>
                <a:latin typeface="Arial" panose="020B0604020202020204" pitchFamily="34" charset="0"/>
                <a:cs typeface="Arial" panose="020B0604020202020204" pitchFamily="34" charset="0"/>
              </a:rPr>
              <a:t>What needs clarification?</a:t>
            </a:r>
          </a:p>
          <a:p>
            <a:pPr marL="304815" indent="-152408" defTabSz="609630">
              <a:lnSpc>
                <a:spcPct val="90000"/>
              </a:lnSpc>
              <a:spcAft>
                <a:spcPts val="400"/>
              </a:spcAft>
              <a:buFont typeface="Arial" panose="020B0604020202020204" pitchFamily="34" charset="0"/>
              <a:buChar char="•"/>
              <a:defRPr/>
            </a:pPr>
            <a:endParaRPr lang="en-GB" sz="2000" dirty="0">
              <a:solidFill>
                <a:prstClr val="black"/>
              </a:solidFill>
              <a:latin typeface="Aptos" panose="02110004020202020204"/>
            </a:endParaRPr>
          </a:p>
        </p:txBody>
      </p:sp>
    </p:spTree>
    <p:extLst>
      <p:ext uri="{BB962C8B-B14F-4D97-AF65-F5344CB8AC3E}">
        <p14:creationId xmlns:p14="http://schemas.microsoft.com/office/powerpoint/2010/main" val="4128605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ith short curly hair and earring looking out to the water&#10;&#10;AI-generated content may be incorrect.">
            <a:extLst>
              <a:ext uri="{FF2B5EF4-FFF2-40B4-BE49-F238E27FC236}">
                <a16:creationId xmlns:a16="http://schemas.microsoft.com/office/drawing/2014/main" id="{98AFE069-8469-EEA9-3605-CFB7B909A2CE}"/>
              </a:ext>
            </a:extLst>
          </p:cNvPr>
          <p:cNvPicPr>
            <a:picLocks noChangeAspect="1"/>
          </p:cNvPicPr>
          <p:nvPr/>
        </p:nvPicPr>
        <p:blipFill>
          <a:blip r:embed="rId3"/>
          <a:srcRect r="5884"/>
          <a:stretch>
            <a:fillRect/>
          </a:stretch>
        </p:blipFill>
        <p:spPr>
          <a:xfrm>
            <a:off x="1" y="7"/>
            <a:ext cx="9669642" cy="6857993"/>
          </a:xfrm>
          <a:prstGeom prst="rect">
            <a:avLst/>
          </a:prstGeom>
        </p:spPr>
      </p:pic>
      <p:sp>
        <p:nvSpPr>
          <p:cNvPr id="2" name="Rectangle 1">
            <a:extLst>
              <a:ext uri="{FF2B5EF4-FFF2-40B4-BE49-F238E27FC236}">
                <a16:creationId xmlns:a16="http://schemas.microsoft.com/office/drawing/2014/main" id="{1579E24C-03E0-966E-6AF8-EBB94C8C316F}"/>
              </a:ext>
            </a:extLst>
          </p:cNvPr>
          <p:cNvSpPr/>
          <p:nvPr/>
        </p:nvSpPr>
        <p:spPr>
          <a:xfrm>
            <a:off x="0" y="0"/>
            <a:ext cx="9737558" cy="6858000"/>
          </a:xfrm>
          <a:prstGeom prst="rect">
            <a:avLst/>
          </a:prstGeom>
          <a:gradFill>
            <a:gsLst>
              <a:gs pos="100000">
                <a:srgbClr val="FBF6F1"/>
              </a:gs>
              <a:gs pos="21000">
                <a:srgbClr val="FBF6F1">
                  <a:alpha val="26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Aptos" panose="02110004020202020204"/>
            </a:endParaRPr>
          </a:p>
        </p:txBody>
      </p:sp>
      <p:sp>
        <p:nvSpPr>
          <p:cNvPr id="3" name="Rectangle 2">
            <a:extLst>
              <a:ext uri="{FF2B5EF4-FFF2-40B4-BE49-F238E27FC236}">
                <a16:creationId xmlns:a16="http://schemas.microsoft.com/office/drawing/2014/main" id="{E4455C12-A55A-B834-1572-3A7DB67BEC29}"/>
              </a:ext>
            </a:extLst>
          </p:cNvPr>
          <p:cNvSpPr/>
          <p:nvPr/>
        </p:nvSpPr>
        <p:spPr>
          <a:xfrm>
            <a:off x="4872251" y="1520756"/>
            <a:ext cx="7319749" cy="2553938"/>
          </a:xfrm>
          <a:prstGeom prst="rect">
            <a:avLst/>
          </a:prstGeom>
        </p:spPr>
        <p:txBody>
          <a:bodyPr vert="horz" lIns="60960" tIns="30480" rIns="60960" bIns="30480" rtlCol="0" anchor="t">
            <a:normAutofit/>
            <a:scene3d>
              <a:camera prst="orthographicFront"/>
              <a:lightRig rig="harsh" dir="t"/>
            </a:scene3d>
            <a:sp3d extrusionH="57150" prstMaterial="matte">
              <a:bevelT w="63500" h="12700" prst="angle"/>
              <a:contourClr>
                <a:schemeClr val="bg1">
                  <a:lumMod val="65000"/>
                </a:schemeClr>
              </a:contourClr>
            </a:sp3d>
          </a:bodyPr>
          <a:lstStyle/>
          <a:p>
            <a:pPr defTabSz="609630">
              <a:lnSpc>
                <a:spcPct val="120000"/>
              </a:lnSpc>
              <a:spcBef>
                <a:spcPct val="0"/>
              </a:spcBef>
              <a:spcAft>
                <a:spcPts val="800"/>
              </a:spcAft>
              <a:defRPr/>
            </a:pPr>
            <a:r>
              <a:rPr lang="en-GB" sz="3200" dirty="0">
                <a:solidFill>
                  <a:prstClr val="black"/>
                </a:solidFill>
                <a:latin typeface="Arial"/>
                <a:cs typeface="Arial"/>
              </a:rPr>
              <a:t>Think about a child or young person in our setting who is not experiencing success all the time</a:t>
            </a:r>
          </a:p>
        </p:txBody>
      </p:sp>
    </p:spTree>
    <p:extLst>
      <p:ext uri="{BB962C8B-B14F-4D97-AF65-F5344CB8AC3E}">
        <p14:creationId xmlns:p14="http://schemas.microsoft.com/office/powerpoint/2010/main" val="1573642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45EA05-E8E8-3876-9EC9-0F025F30EC9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30360" r="16080"/>
          <a:stretch>
            <a:fillRect/>
          </a:stretch>
        </p:blipFill>
        <p:spPr>
          <a:xfrm>
            <a:off x="1" y="12032"/>
            <a:ext cx="5662863" cy="6845969"/>
          </a:xfrm>
          <a:prstGeom prst="rect">
            <a:avLst/>
          </a:prstGeom>
        </p:spPr>
      </p:pic>
      <p:sp>
        <p:nvSpPr>
          <p:cNvPr id="5" name="TextBox 4">
            <a:extLst>
              <a:ext uri="{FF2B5EF4-FFF2-40B4-BE49-F238E27FC236}">
                <a16:creationId xmlns:a16="http://schemas.microsoft.com/office/drawing/2014/main" id="{9BD34635-6A75-827B-D46E-68AD5CA42B57}"/>
              </a:ext>
            </a:extLst>
          </p:cNvPr>
          <p:cNvSpPr txBox="1"/>
          <p:nvPr/>
        </p:nvSpPr>
        <p:spPr>
          <a:xfrm>
            <a:off x="5790490" y="12032"/>
            <a:ext cx="6401510" cy="1477328"/>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pPr defTabSz="914446">
              <a:lnSpc>
                <a:spcPts val="4801"/>
              </a:lnSpc>
              <a:defRPr/>
            </a:pPr>
            <a:r>
              <a:rPr lang="en-GB" sz="4800" b="1">
                <a:solidFill>
                  <a:srgbClr val="0070C0"/>
                </a:solidFill>
                <a:latin typeface="Arial" panose="020B0604020202020204" pitchFamily="34" charset="0"/>
                <a:cs typeface="Arial" panose="020B0604020202020204" pitchFamily="34" charset="0"/>
              </a:rPr>
              <a:t>Our Why: Equity and social justice</a:t>
            </a:r>
          </a:p>
          <a:p>
            <a:pPr algn="ctr" defTabSz="609630"/>
            <a:endParaRPr lang="en-GB" sz="1200">
              <a:solidFill>
                <a:prstClr val="black"/>
              </a:solidFill>
              <a:latin typeface="Aptos" panose="02110004020202020204"/>
            </a:endParaRPr>
          </a:p>
        </p:txBody>
      </p:sp>
      <p:sp>
        <p:nvSpPr>
          <p:cNvPr id="8" name="TextBox 7">
            <a:extLst>
              <a:ext uri="{FF2B5EF4-FFF2-40B4-BE49-F238E27FC236}">
                <a16:creationId xmlns:a16="http://schemas.microsoft.com/office/drawing/2014/main" id="{787CFEBC-834C-8479-B92B-4FFB603113EA}"/>
              </a:ext>
            </a:extLst>
          </p:cNvPr>
          <p:cNvSpPr txBox="1"/>
          <p:nvPr/>
        </p:nvSpPr>
        <p:spPr>
          <a:xfrm>
            <a:off x="5934869" y="1383964"/>
            <a:ext cx="6016500" cy="5356723"/>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pPr defTabSz="609630">
              <a:lnSpc>
                <a:spcPct val="114000"/>
              </a:lnSpc>
              <a:spcAft>
                <a:spcPts val="800"/>
              </a:spcAft>
            </a:pPr>
            <a:r>
              <a:rPr lang="en-GB" sz="2533">
                <a:solidFill>
                  <a:srgbClr val="000000"/>
                </a:solidFill>
                <a:latin typeface="Arial" panose="020B0604020202020204" pitchFamily="34" charset="0"/>
                <a:ea typeface="Segoe UI"/>
                <a:cs typeface="Arial" panose="020B0604020202020204" pitchFamily="34" charset="0"/>
              </a:rPr>
              <a:t>Scotland’s curriculum is commitment to equity and social justice. It has health and wellbeing at its core and a well-designed curriculum ensures that all children and young people, regardless of background or circumstance, will develop their understanding of the world and have access to the shared and coherent knowledge and skills that empowers them to question, analyse, innovate and solve complex challenges throughout their lives.</a:t>
            </a:r>
            <a:endParaRPr lang="en-GB" sz="2533">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5343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335A5-6E87-3B4C-6CA4-1E0B2B6E642C}"/>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F4C59134-0D44-14E1-DE8B-42049CE5B86C}"/>
              </a:ext>
            </a:extLst>
          </p:cNvPr>
          <p:cNvSpPr txBox="1"/>
          <p:nvPr/>
        </p:nvSpPr>
        <p:spPr>
          <a:xfrm>
            <a:off x="117671" y="1802131"/>
            <a:ext cx="9702800" cy="2905860"/>
          </a:xfrm>
          <a:prstGeom prst="rect">
            <a:avLst/>
          </a:prstGeom>
        </p:spPr>
        <p:txBody>
          <a:bodyPr wrap="square" lIns="0" tIns="0" rIns="0" bIns="0" rtlCol="0" anchor="t">
            <a:spAutoFit/>
          </a:bodyPr>
          <a:lstStyle/>
          <a:p>
            <a:pPr marL="599893" lvl="1" indent="-333180" defTabSz="609630">
              <a:lnSpc>
                <a:spcPct val="120000"/>
              </a:lnSpc>
              <a:spcAft>
                <a:spcPts val="800"/>
              </a:spcAft>
              <a:buFont typeface="Arial"/>
              <a:buChar char="•"/>
              <a:defRPr/>
            </a:pPr>
            <a:r>
              <a:rPr lang="en-GB" sz="3600">
                <a:solidFill>
                  <a:prstClr val="black"/>
                </a:solidFill>
                <a:latin typeface="Arial" panose="020B0604020202020204" pitchFamily="34" charset="0"/>
                <a:cs typeface="Arial" panose="020B0604020202020204" pitchFamily="34" charset="0"/>
              </a:rPr>
              <a:t>Learn from, with and on behalf of each other</a:t>
            </a:r>
            <a:endParaRPr lang="en-GB" sz="3600">
              <a:solidFill>
                <a:prstClr val="black"/>
              </a:solidFill>
              <a:latin typeface="Arial" panose="020B0604020202020204" pitchFamily="34" charset="0"/>
              <a:ea typeface="Calibri"/>
              <a:cs typeface="Arial" panose="020B0604020202020204" pitchFamily="34" charset="0"/>
            </a:endParaRPr>
          </a:p>
          <a:p>
            <a:pPr marL="599893" lvl="1" indent="-333180" defTabSz="609630">
              <a:lnSpc>
                <a:spcPct val="120000"/>
              </a:lnSpc>
              <a:spcAft>
                <a:spcPts val="800"/>
              </a:spcAft>
              <a:buFont typeface="Arial"/>
              <a:buChar char="•"/>
              <a:defRPr/>
            </a:pPr>
            <a:r>
              <a:rPr lang="en-GB" sz="3600">
                <a:solidFill>
                  <a:prstClr val="black"/>
                </a:solidFill>
                <a:latin typeface="Arial" panose="020B0604020202020204" pitchFamily="34" charset="0"/>
                <a:cs typeface="Arial" panose="020B0604020202020204" pitchFamily="34" charset="0"/>
              </a:rPr>
              <a:t>We create a safe space to share ideas</a:t>
            </a:r>
          </a:p>
          <a:p>
            <a:pPr marL="599893" lvl="1" indent="-333180" defTabSz="609630">
              <a:lnSpc>
                <a:spcPct val="120000"/>
              </a:lnSpc>
              <a:spcAft>
                <a:spcPts val="800"/>
              </a:spcAft>
              <a:buFont typeface="Arial"/>
              <a:buChar char="•"/>
              <a:defRPr/>
            </a:pPr>
            <a:r>
              <a:rPr lang="en-GB" sz="3600">
                <a:solidFill>
                  <a:prstClr val="black"/>
                </a:solidFill>
                <a:latin typeface="Arial" panose="020B0604020202020204" pitchFamily="34" charset="0"/>
                <a:cs typeface="Arial" panose="020B0604020202020204" pitchFamily="34" charset="0"/>
              </a:rPr>
              <a:t>We agree everyone is equal and valued </a:t>
            </a:r>
          </a:p>
          <a:p>
            <a:pPr marL="599893" lvl="1" indent="-333180" defTabSz="609630">
              <a:lnSpc>
                <a:spcPct val="120000"/>
              </a:lnSpc>
              <a:spcAft>
                <a:spcPts val="800"/>
              </a:spcAft>
              <a:buFont typeface="Arial"/>
              <a:buChar char="•"/>
              <a:defRPr/>
            </a:pPr>
            <a:r>
              <a:rPr lang="en-GB" sz="3600">
                <a:solidFill>
                  <a:prstClr val="black"/>
                </a:solidFill>
                <a:latin typeface="Arial" panose="020B0604020202020204" pitchFamily="34" charset="0"/>
                <a:cs typeface="Arial" panose="020B0604020202020204" pitchFamily="34" charset="0"/>
              </a:rPr>
              <a:t>We remain ‘in the room’</a:t>
            </a:r>
          </a:p>
        </p:txBody>
      </p:sp>
      <p:sp>
        <p:nvSpPr>
          <p:cNvPr id="5" name="TextBox 5">
            <a:extLst>
              <a:ext uri="{FF2B5EF4-FFF2-40B4-BE49-F238E27FC236}">
                <a16:creationId xmlns:a16="http://schemas.microsoft.com/office/drawing/2014/main" id="{D1E1DCFE-C45B-EBB1-0824-02091B59ADD3}"/>
              </a:ext>
            </a:extLst>
          </p:cNvPr>
          <p:cNvSpPr txBox="1">
            <a:spLocks noGrp="1"/>
          </p:cNvSpPr>
          <p:nvPr>
            <p:ph type="title" idx="4294967295"/>
          </p:nvPr>
        </p:nvSpPr>
        <p:spPr>
          <a:xfrm>
            <a:off x="219919" y="286474"/>
            <a:ext cx="9702800"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4801"/>
              </a:lnSpc>
              <a:spcBef>
                <a:spcPts val="0"/>
              </a:spcBef>
              <a:defRPr/>
            </a:pPr>
            <a:r>
              <a:rPr lang="en-GB" sz="4800" b="1" dirty="0">
                <a:solidFill>
                  <a:srgbClr val="0070C0"/>
                </a:solidFill>
                <a:latin typeface="Arial" panose="020B0604020202020204" pitchFamily="34" charset="0"/>
                <a:ea typeface="+mn-ea"/>
                <a:cs typeface="Arial" panose="020B0604020202020204" pitchFamily="34" charset="0"/>
              </a:rPr>
              <a:t>Ways of working together</a:t>
            </a:r>
          </a:p>
        </p:txBody>
      </p:sp>
      <p:sp>
        <p:nvSpPr>
          <p:cNvPr id="4" name="Freeform 2">
            <a:extLst>
              <a:ext uri="{FF2B5EF4-FFF2-40B4-BE49-F238E27FC236}">
                <a16:creationId xmlns:a16="http://schemas.microsoft.com/office/drawing/2014/main" id="{D9FC2039-D66F-A651-B010-CC25800D4F4E}"/>
              </a:ext>
              <a:ext uri="{C183D7F6-B498-43B3-948B-1728B52AA6E4}">
                <adec:decorative xmlns:adec="http://schemas.microsoft.com/office/drawing/2017/decorative" val="1"/>
              </a:ext>
            </a:extLst>
          </p:cNvPr>
          <p:cNvSpPr>
            <a:spLocks noChangeAspect="1"/>
          </p:cNvSpPr>
          <p:nvPr/>
        </p:nvSpPr>
        <p:spPr>
          <a:xfrm>
            <a:off x="9226106" y="3905208"/>
            <a:ext cx="2631169" cy="2569417"/>
          </a:xfrm>
          <a:custGeom>
            <a:avLst/>
            <a:gdLst/>
            <a:ahLst/>
            <a:cxnLst/>
            <a:rect l="l" t="t" r="r" b="b"/>
            <a:pathLst>
              <a:path w="10048433" h="8848161">
                <a:moveTo>
                  <a:pt x="0" y="0"/>
                </a:moveTo>
                <a:lnTo>
                  <a:pt x="10048434" y="0"/>
                </a:lnTo>
                <a:lnTo>
                  <a:pt x="10048434" y="8848161"/>
                </a:lnTo>
                <a:lnTo>
                  <a:pt x="0" y="8848161"/>
                </a:lnTo>
                <a:lnTo>
                  <a:pt x="0" y="0"/>
                </a:lnTo>
                <a:close/>
              </a:path>
            </a:pathLst>
          </a:custGeom>
          <a:blipFill>
            <a:blip r:embed="rId3"/>
            <a:stretch>
              <a:fillRect l="-2175" r="-11313" b="-2188"/>
            </a:stretch>
          </a:blipFill>
        </p:spPr>
        <p:txBody>
          <a:bodyPr/>
          <a:lstStyle/>
          <a:p>
            <a:pPr defTabSz="609630">
              <a:defRPr/>
            </a:pPr>
            <a:endParaRPr lang="en-GB" sz="1200">
              <a:solidFill>
                <a:prstClr val="black"/>
              </a:solidFill>
              <a:latin typeface="Calibri"/>
            </a:endParaRPr>
          </a:p>
        </p:txBody>
      </p:sp>
    </p:spTree>
    <p:extLst>
      <p:ext uri="{BB962C8B-B14F-4D97-AF65-F5344CB8AC3E}">
        <p14:creationId xmlns:p14="http://schemas.microsoft.com/office/powerpoint/2010/main" val="1276109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5FA7E-E458-F2B0-B315-B20D5BEF97CE}"/>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96C200DC-3D4A-BBC1-8BFF-354978F784A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a:ext>
            </a:extLst>
          </a:blip>
          <a:srcRect l="24387" t="-2433" r="-8295" b="7869"/>
          <a:stretch>
            <a:fillRect/>
          </a:stretch>
        </p:blipFill>
        <p:spPr>
          <a:xfrm>
            <a:off x="-3047" y="-160414"/>
            <a:ext cx="8303349" cy="7018414"/>
          </a:xfrm>
          <a:prstGeom prst="rect">
            <a:avLst/>
          </a:prstGeom>
        </p:spPr>
      </p:pic>
      <p:sp>
        <p:nvSpPr>
          <p:cNvPr id="12" name="TextBox 11">
            <a:extLst>
              <a:ext uri="{FF2B5EF4-FFF2-40B4-BE49-F238E27FC236}">
                <a16:creationId xmlns:a16="http://schemas.microsoft.com/office/drawing/2014/main" id="{02FE08B1-4DB2-8B54-1247-7A488F149D1E}"/>
              </a:ext>
            </a:extLst>
          </p:cNvPr>
          <p:cNvSpPr txBox="1"/>
          <p:nvPr/>
        </p:nvSpPr>
        <p:spPr>
          <a:xfrm>
            <a:off x="7498381" y="0"/>
            <a:ext cx="4657341" cy="1753163"/>
          </a:xfrm>
          <a:prstGeom prst="rect">
            <a:avLst/>
          </a:prstGeom>
        </p:spPr>
        <p:txBody>
          <a:bodyPr vert="horz" lIns="60960" tIns="30480" rIns="60960" bIns="30480" rtlCol="0" anchor="ctr">
            <a:normAutofit/>
          </a:bodyPr>
          <a:lstStyle/>
          <a:p>
            <a:pPr defTabSz="914446">
              <a:lnSpc>
                <a:spcPts val="4801"/>
              </a:lnSpc>
              <a:spcAft>
                <a:spcPts val="400"/>
              </a:spcAft>
              <a:defRPr/>
            </a:pPr>
            <a:r>
              <a:rPr lang="en-GB" sz="4800" b="1">
                <a:solidFill>
                  <a:srgbClr val="0070C0"/>
                </a:solidFill>
                <a:latin typeface="Arial" panose="020B0604020202020204" pitchFamily="34" charset="0"/>
                <a:cs typeface="Arial" panose="020B0604020202020204" pitchFamily="34" charset="0"/>
              </a:rPr>
              <a:t>Our Why: The changing world</a:t>
            </a:r>
          </a:p>
        </p:txBody>
      </p:sp>
      <p:sp>
        <p:nvSpPr>
          <p:cNvPr id="17" name="TextBox 16">
            <a:extLst>
              <a:ext uri="{FF2B5EF4-FFF2-40B4-BE49-F238E27FC236}">
                <a16:creationId xmlns:a16="http://schemas.microsoft.com/office/drawing/2014/main" id="{367FEF76-9E00-3502-2E23-387923AA74EA}"/>
              </a:ext>
            </a:extLst>
          </p:cNvPr>
          <p:cNvSpPr txBox="1"/>
          <p:nvPr/>
        </p:nvSpPr>
        <p:spPr>
          <a:xfrm>
            <a:off x="7611821" y="1362076"/>
            <a:ext cx="4387674" cy="3742762"/>
          </a:xfrm>
          <a:prstGeom prst="rect">
            <a:avLst/>
          </a:prstGeom>
        </p:spPr>
        <p:txBody>
          <a:bodyPr vert="horz" lIns="60960" tIns="30480" rIns="60960" bIns="30480" rtlCol="0" anchor="t">
            <a:noAutofit/>
          </a:bodyPr>
          <a:lstStyle/>
          <a:p>
            <a:pPr defTabSz="609630">
              <a:lnSpc>
                <a:spcPct val="130000"/>
              </a:lnSpc>
              <a:spcAft>
                <a:spcPts val="800"/>
              </a:spcAft>
            </a:pPr>
            <a:r>
              <a:rPr lang="en-GB" sz="2533">
                <a:solidFill>
                  <a:srgbClr val="000000"/>
                </a:solidFill>
                <a:latin typeface="Arial" panose="020B0604020202020204" pitchFamily="34" charset="0"/>
                <a:cs typeface="Arial" panose="020B0604020202020204" pitchFamily="34" charset="0"/>
              </a:rPr>
              <a:t>Environmental, economic and social trends are placing increasingly complex demands on our young people. They are expected to participate confidently in a world facing sustainability challenges, rapid technological change and growing concerns about social cohesion.</a:t>
            </a:r>
          </a:p>
        </p:txBody>
      </p:sp>
    </p:spTree>
    <p:extLst>
      <p:ext uri="{BB962C8B-B14F-4D97-AF65-F5344CB8AC3E}">
        <p14:creationId xmlns:p14="http://schemas.microsoft.com/office/powerpoint/2010/main" val="2984993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FA9FCE-CF16-27C2-E83D-1DA11758307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82" y="3166"/>
            <a:ext cx="5946425" cy="3963191"/>
          </a:xfrm>
          <a:prstGeom prst="rect">
            <a:avLst/>
          </a:prstGeom>
        </p:spPr>
      </p:pic>
      <p:sp>
        <p:nvSpPr>
          <p:cNvPr id="2" name="TextBox 1">
            <a:extLst>
              <a:ext uri="{FF2B5EF4-FFF2-40B4-BE49-F238E27FC236}">
                <a16:creationId xmlns:a16="http://schemas.microsoft.com/office/drawing/2014/main" id="{439AF812-6FCF-5036-F2BB-35499F7F61C6}"/>
              </a:ext>
            </a:extLst>
          </p:cNvPr>
          <p:cNvSpPr txBox="1"/>
          <p:nvPr/>
        </p:nvSpPr>
        <p:spPr>
          <a:xfrm>
            <a:off x="811950" y="4211176"/>
            <a:ext cx="10566285" cy="1908215"/>
          </a:xfrm>
          <a:prstGeom prst="rect">
            <a:avLst/>
          </a:prstGeom>
          <a:noFill/>
        </p:spPr>
        <p:txBody>
          <a:bodyPr wrap="square" lIns="60960" tIns="30480" rIns="60960" bIns="30480" rtlCol="0" anchor="t">
            <a:spAutoFit/>
          </a:bodyPr>
          <a:lstStyle/>
          <a:p>
            <a:pPr defTabSz="609630"/>
            <a:r>
              <a:rPr lang="en-GB" sz="4000" b="1">
                <a:solidFill>
                  <a:srgbClr val="0070C0"/>
                </a:solidFill>
                <a:latin typeface="Arial"/>
                <a:cs typeface="Arial"/>
              </a:rPr>
              <a:t>All children and young people are entitled </a:t>
            </a:r>
            <a:br>
              <a:rPr lang="en-GB" sz="4000" b="1">
                <a:solidFill>
                  <a:srgbClr val="0070C0"/>
                </a:solidFill>
                <a:latin typeface="Arial"/>
                <a:cs typeface="Arial"/>
              </a:rPr>
            </a:br>
            <a:r>
              <a:rPr lang="en-GB" sz="4000" b="1">
                <a:solidFill>
                  <a:srgbClr val="0070C0"/>
                </a:solidFill>
                <a:latin typeface="Arial"/>
                <a:cs typeface="Arial"/>
              </a:rPr>
              <a:t>to a continuous and coherent educational experience from 3 -18</a:t>
            </a:r>
            <a:endParaRPr lang="en-GB" sz="1200">
              <a:solidFill>
                <a:srgbClr val="0070C0"/>
              </a:solidFill>
              <a:latin typeface="Aptos" panose="02110004020202020204"/>
            </a:endParaRPr>
          </a:p>
        </p:txBody>
      </p:sp>
      <p:pic>
        <p:nvPicPr>
          <p:cNvPr id="4" name="Picture 3">
            <a:extLst>
              <a:ext uri="{FF2B5EF4-FFF2-40B4-BE49-F238E27FC236}">
                <a16:creationId xmlns:a16="http://schemas.microsoft.com/office/drawing/2014/main" id="{22A8C054-E1E7-9637-E468-581C2D0A73BD}"/>
              </a:ext>
              <a:ext uri="{C183D7F6-B498-43B3-948B-1728B52AA6E4}">
                <adec:decorative xmlns:adec="http://schemas.microsoft.com/office/drawing/2017/decorative" val="1"/>
              </a:ext>
            </a:extLst>
          </p:cNvPr>
          <p:cNvPicPr>
            <a:picLocks noChangeAspect="1"/>
          </p:cNvPicPr>
          <p:nvPr/>
        </p:nvPicPr>
        <p:blipFill>
          <a:blip r:embed="rId4"/>
          <a:srcRect l="-32" t="-71" r="-298" b="10363"/>
          <a:stretch>
            <a:fillRect/>
          </a:stretch>
        </p:blipFill>
        <p:spPr>
          <a:xfrm>
            <a:off x="5951863" y="6399"/>
            <a:ext cx="6238895" cy="3939092"/>
          </a:xfrm>
          <a:prstGeom prst="rect">
            <a:avLst/>
          </a:prstGeom>
        </p:spPr>
      </p:pic>
    </p:spTree>
    <p:extLst>
      <p:ext uri="{BB962C8B-B14F-4D97-AF65-F5344CB8AC3E}">
        <p14:creationId xmlns:p14="http://schemas.microsoft.com/office/powerpoint/2010/main" val="2879465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Right 1">
            <a:extLst>
              <a:ext uri="{FF2B5EF4-FFF2-40B4-BE49-F238E27FC236}">
                <a16:creationId xmlns:a16="http://schemas.microsoft.com/office/drawing/2014/main" id="{41039B95-2EB7-2B86-E19F-B0C42516B6E6}"/>
              </a:ext>
            </a:extLst>
          </p:cNvPr>
          <p:cNvSpPr/>
          <p:nvPr/>
        </p:nvSpPr>
        <p:spPr>
          <a:xfrm>
            <a:off x="962527" y="4400859"/>
            <a:ext cx="10542279" cy="1781375"/>
          </a:xfrm>
          <a:prstGeom prst="rightArrow">
            <a:avLst/>
          </a:prstGeom>
          <a:solidFill>
            <a:schemeClr val="accent2">
              <a:lumMod val="40000"/>
              <a:lumOff val="6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defTabSz="609630"/>
            <a:r>
              <a:rPr lang="en-GB" sz="2667" b="1">
                <a:solidFill>
                  <a:prstClr val="black"/>
                </a:solidFill>
                <a:latin typeface="Arial"/>
                <a:ea typeface="Calibri"/>
                <a:cs typeface="Arial"/>
              </a:rPr>
              <a:t>3-18 Entitlements</a:t>
            </a:r>
          </a:p>
          <a:p>
            <a:pPr algn="ctr" defTabSz="609630"/>
            <a:r>
              <a:rPr lang="en-GB" sz="2667" i="1">
                <a:solidFill>
                  <a:prstClr val="black"/>
                </a:solidFill>
                <a:latin typeface="Arial"/>
                <a:ea typeface="Calibri"/>
                <a:cs typeface="Arial"/>
              </a:rPr>
              <a:t>Including skills, responsibilities of all and learning for sustainability</a:t>
            </a:r>
            <a:endParaRPr lang="en-GB" sz="1867" i="1">
              <a:solidFill>
                <a:prstClr val="black"/>
              </a:solidFill>
              <a:latin typeface="Arial"/>
              <a:ea typeface="Calibri"/>
              <a:cs typeface="Arial"/>
            </a:endParaRPr>
          </a:p>
        </p:txBody>
      </p:sp>
      <p:sp>
        <p:nvSpPr>
          <p:cNvPr id="4" name="TextBox 3">
            <a:extLst>
              <a:ext uri="{FF2B5EF4-FFF2-40B4-BE49-F238E27FC236}">
                <a16:creationId xmlns:a16="http://schemas.microsoft.com/office/drawing/2014/main" id="{7F95A144-63F1-CC01-D983-C0FDCAFC80F5}"/>
              </a:ext>
            </a:extLst>
          </p:cNvPr>
          <p:cNvSpPr txBox="1"/>
          <p:nvPr/>
        </p:nvSpPr>
        <p:spPr>
          <a:xfrm>
            <a:off x="220581" y="222622"/>
            <a:ext cx="7588205" cy="677108"/>
          </a:xfrm>
          <a:prstGeom prst="rect">
            <a:avLst/>
          </a:prstGeom>
          <a:noFill/>
        </p:spPr>
        <p:txBody>
          <a:bodyPr wrap="square" lIns="60960" tIns="30480" rIns="60960" bIns="30480" rtlCol="0" anchor="t">
            <a:spAutoFit/>
          </a:bodyPr>
          <a:lstStyle/>
          <a:p>
            <a:pPr defTabSz="914446">
              <a:lnSpc>
                <a:spcPts val="4801"/>
              </a:lnSpc>
              <a:defRPr/>
            </a:pPr>
            <a:r>
              <a:rPr lang="en-GB" sz="4800" b="1">
                <a:solidFill>
                  <a:srgbClr val="0070C0"/>
                </a:solidFill>
                <a:latin typeface="Arial" panose="020B0604020202020204" pitchFamily="34" charset="0"/>
                <a:cs typeface="Arial" panose="020B0604020202020204" pitchFamily="34" charset="0"/>
              </a:rPr>
              <a:t>Curriculum Entitlements</a:t>
            </a:r>
          </a:p>
        </p:txBody>
      </p:sp>
      <p:sp>
        <p:nvSpPr>
          <p:cNvPr id="7" name="TextBox 6">
            <a:extLst>
              <a:ext uri="{FF2B5EF4-FFF2-40B4-BE49-F238E27FC236}">
                <a16:creationId xmlns:a16="http://schemas.microsoft.com/office/drawing/2014/main" id="{6C88C351-2476-A3F2-9950-4DB341635AE9}"/>
              </a:ext>
            </a:extLst>
          </p:cNvPr>
          <p:cNvSpPr txBox="1"/>
          <p:nvPr/>
        </p:nvSpPr>
        <p:spPr>
          <a:xfrm>
            <a:off x="690339" y="1566454"/>
            <a:ext cx="11361819" cy="2719912"/>
          </a:xfrm>
          <a:prstGeom prst="rect">
            <a:avLst/>
          </a:prstGeom>
          <a:noFill/>
        </p:spPr>
        <p:txBody>
          <a:bodyPr wrap="square" lIns="60960" tIns="30480" rIns="60960" bIns="30480" anchor="t">
            <a:spAutoFit/>
          </a:bodyPr>
          <a:lstStyle/>
          <a:p>
            <a:pPr defTabSz="609630">
              <a:lnSpc>
                <a:spcPct val="120000"/>
              </a:lnSpc>
              <a:spcAft>
                <a:spcPts val="800"/>
              </a:spcAft>
            </a:pPr>
            <a:r>
              <a:rPr lang="en-GB" sz="2933">
                <a:solidFill>
                  <a:srgbClr val="000000"/>
                </a:solidFill>
                <a:latin typeface="Arial"/>
                <a:cs typeface="Arial"/>
              </a:rPr>
              <a:t>For many, this will be a typical journey from Early Learning and Childcare, to primary and then secondary school. Some children and young people will progress through their learning at different stages, for example with ASN milestones, or remaining within one level in one or more curriculum areas for longer periods of time. </a:t>
            </a:r>
          </a:p>
        </p:txBody>
      </p:sp>
    </p:spTree>
    <p:extLst>
      <p:ext uri="{BB962C8B-B14F-4D97-AF65-F5344CB8AC3E}">
        <p14:creationId xmlns:p14="http://schemas.microsoft.com/office/powerpoint/2010/main" val="3440013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8D655-AA46-674B-B047-66C433ABEE44}"/>
            </a:ext>
          </a:extLst>
        </p:cNvPr>
        <p:cNvGrpSpPr/>
        <p:nvPr/>
      </p:nvGrpSpPr>
      <p:grpSpPr>
        <a:xfrm>
          <a:off x="0" y="0"/>
          <a:ext cx="0" cy="0"/>
          <a:chOff x="0" y="0"/>
          <a:chExt cx="0" cy="0"/>
        </a:xfrm>
      </p:grpSpPr>
      <p:sp>
        <p:nvSpPr>
          <p:cNvPr id="3" name="Rectangle 2" descr="through nurturing, play based and developmentally appropriate practices, children build the foundations for curiosity, communication, wellbeing and lifelong learning ">
            <a:extLst>
              <a:ext uri="{FF2B5EF4-FFF2-40B4-BE49-F238E27FC236}">
                <a16:creationId xmlns:a16="http://schemas.microsoft.com/office/drawing/2014/main" id="{C1C3B816-0CA7-F85E-96D5-845396240EE6}"/>
              </a:ext>
            </a:extLst>
          </p:cNvPr>
          <p:cNvSpPr/>
          <p:nvPr/>
        </p:nvSpPr>
        <p:spPr>
          <a:xfrm>
            <a:off x="1426530" y="1361638"/>
            <a:ext cx="5631997" cy="3365171"/>
          </a:xfrm>
          <a:prstGeom prst="rec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defTabSz="609630"/>
            <a:r>
              <a:rPr lang="en-GB" sz="2400" b="1">
                <a:solidFill>
                  <a:prstClr val="black"/>
                </a:solidFill>
                <a:highlight>
                  <a:srgbClr val="FFFFFF"/>
                </a:highlight>
                <a:latin typeface="Arial" panose="020B0604020202020204" pitchFamily="34" charset="0"/>
                <a:ea typeface="+mn-lt"/>
                <a:cs typeface="Arial" panose="020B0604020202020204" pitchFamily="34" charset="0"/>
              </a:rPr>
              <a:t>EARLY LEARNING &amp; CHILDCARE</a:t>
            </a:r>
            <a:endParaRPr lang="en-GB" sz="2400" b="1">
              <a:solidFill>
                <a:prstClr val="black"/>
              </a:solidFill>
              <a:highlight>
                <a:srgbClr val="FFFFFF"/>
              </a:highlight>
              <a:latin typeface="Arial" panose="020B0604020202020204" pitchFamily="34" charset="0"/>
              <a:cs typeface="Arial" panose="020B0604020202020204" pitchFamily="34" charset="0"/>
            </a:endParaRPr>
          </a:p>
          <a:p>
            <a:pPr algn="ctr" defTabSz="609630"/>
            <a:endParaRPr lang="en-GB" sz="1200">
              <a:solidFill>
                <a:prstClr val="black"/>
              </a:solidFill>
              <a:latin typeface="Aptos" panose="02110004020202020204"/>
              <a:ea typeface="Calibri"/>
              <a:cs typeface="Calibri"/>
            </a:endParaRPr>
          </a:p>
        </p:txBody>
      </p:sp>
      <p:sp>
        <p:nvSpPr>
          <p:cNvPr id="4" name="Arrow: Right 3">
            <a:extLst>
              <a:ext uri="{FF2B5EF4-FFF2-40B4-BE49-F238E27FC236}">
                <a16:creationId xmlns:a16="http://schemas.microsoft.com/office/drawing/2014/main" id="{4CC0C729-8D1D-D48A-70FA-B69162D727F6}"/>
              </a:ext>
            </a:extLst>
          </p:cNvPr>
          <p:cNvSpPr/>
          <p:nvPr/>
        </p:nvSpPr>
        <p:spPr>
          <a:xfrm>
            <a:off x="962527" y="4400859"/>
            <a:ext cx="10542279" cy="1781375"/>
          </a:xfrm>
          <a:prstGeom prst="rightArrow">
            <a:avLst/>
          </a:prstGeom>
          <a:solidFill>
            <a:schemeClr val="accent2">
              <a:lumMod val="40000"/>
              <a:lumOff val="6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defTabSz="609630"/>
            <a:r>
              <a:rPr lang="en-GB" sz="2667" b="1">
                <a:solidFill>
                  <a:prstClr val="black"/>
                </a:solidFill>
                <a:latin typeface="Arial"/>
                <a:ea typeface="Calibri"/>
                <a:cs typeface="Arial"/>
              </a:rPr>
              <a:t>3-18 Entitlements</a:t>
            </a:r>
          </a:p>
          <a:p>
            <a:pPr algn="ctr" defTabSz="609630"/>
            <a:r>
              <a:rPr lang="en-GB" sz="2667" i="1">
                <a:solidFill>
                  <a:prstClr val="black"/>
                </a:solidFill>
                <a:latin typeface="Arial"/>
                <a:ea typeface="Calibri"/>
                <a:cs typeface="Arial"/>
              </a:rPr>
              <a:t>Including skills, responsibilities of all and learning for sustainability</a:t>
            </a:r>
            <a:endParaRPr lang="en-GB" sz="1867" i="1">
              <a:solidFill>
                <a:prstClr val="black"/>
              </a:solidFill>
              <a:latin typeface="Arial"/>
              <a:ea typeface="Calibri"/>
              <a:cs typeface="Arial"/>
            </a:endParaRPr>
          </a:p>
        </p:txBody>
      </p:sp>
    </p:spTree>
    <p:extLst>
      <p:ext uri="{BB962C8B-B14F-4D97-AF65-F5344CB8AC3E}">
        <p14:creationId xmlns:p14="http://schemas.microsoft.com/office/powerpoint/2010/main" val="969249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3A4B6-6DE5-3ACC-3A29-320209D45A2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2453D61-98AC-0591-8765-2655F1BEC869}"/>
              </a:ext>
            </a:extLst>
          </p:cNvPr>
          <p:cNvSpPr/>
          <p:nvPr/>
        </p:nvSpPr>
        <p:spPr>
          <a:xfrm>
            <a:off x="347454" y="1726032"/>
            <a:ext cx="3619838" cy="2396789"/>
          </a:xfrm>
          <a:prstGeom prst="rec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defTabSz="609630"/>
            <a:r>
              <a:rPr lang="en-GB" sz="2400" b="1">
                <a:solidFill>
                  <a:prstClr val="black"/>
                </a:solidFill>
                <a:highlight>
                  <a:srgbClr val="FBF6F1"/>
                </a:highlight>
                <a:latin typeface="Arial" panose="020B0604020202020204" pitchFamily="34" charset="0"/>
                <a:ea typeface="+mn-lt"/>
                <a:cs typeface="Arial" panose="020B0604020202020204" pitchFamily="34" charset="0"/>
              </a:rPr>
              <a:t>EARLY LEARNING &amp; </a:t>
            </a:r>
          </a:p>
          <a:p>
            <a:pPr algn="ctr" defTabSz="609630"/>
            <a:r>
              <a:rPr lang="en-GB" sz="2400" b="1">
                <a:solidFill>
                  <a:prstClr val="black"/>
                </a:solidFill>
                <a:highlight>
                  <a:srgbClr val="FBF6F1"/>
                </a:highlight>
                <a:latin typeface="Arial" panose="020B0604020202020204" pitchFamily="34" charset="0"/>
                <a:ea typeface="+mn-lt"/>
                <a:cs typeface="Arial" panose="020B0604020202020204" pitchFamily="34" charset="0"/>
              </a:rPr>
              <a:t>CHILDCARE</a:t>
            </a:r>
            <a:endParaRPr lang="en-GB" sz="2400" b="1">
              <a:solidFill>
                <a:prstClr val="black"/>
              </a:solidFill>
              <a:highlight>
                <a:srgbClr val="FBF6F1"/>
              </a:highlight>
              <a:latin typeface="Arial" panose="020B0604020202020204" pitchFamily="34" charset="0"/>
              <a:cs typeface="Arial" panose="020B0604020202020204" pitchFamily="34" charset="0"/>
            </a:endParaRPr>
          </a:p>
          <a:p>
            <a:pPr algn="ctr" defTabSz="609630"/>
            <a:endParaRPr lang="en-GB" sz="1200">
              <a:solidFill>
                <a:prstClr val="black"/>
              </a:solidFill>
              <a:latin typeface="Aptos" panose="02110004020202020204"/>
              <a:ea typeface="Calibri"/>
              <a:cs typeface="Calibri"/>
            </a:endParaRPr>
          </a:p>
        </p:txBody>
      </p:sp>
      <p:sp>
        <p:nvSpPr>
          <p:cNvPr id="4" name="Rectangle 3" descr="As the broad general education (BGE) continues, children are offered experiences of learning across the four contexts of learning to support their development as individuals, contributors, citizens and learners. This breadth allows children and young people to develop knowledge, skills and understanding to guide their interest, enabling them to make informed choices when they begin the senior phase. ">
            <a:extLst>
              <a:ext uri="{FF2B5EF4-FFF2-40B4-BE49-F238E27FC236}">
                <a16:creationId xmlns:a16="http://schemas.microsoft.com/office/drawing/2014/main" id="{6C19CFE4-533F-0C70-E1A2-D7EB123A3693}"/>
              </a:ext>
            </a:extLst>
          </p:cNvPr>
          <p:cNvSpPr/>
          <p:nvPr/>
        </p:nvSpPr>
        <p:spPr>
          <a:xfrm>
            <a:off x="3967292" y="1738065"/>
            <a:ext cx="4257417" cy="2384756"/>
          </a:xfrm>
          <a:prstGeom prst="rect">
            <a:avLst/>
          </a:prstGeom>
          <a:blipFill>
            <a:blip r:embed="rId4"/>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defTabSz="609630"/>
            <a:r>
              <a:rPr lang="en-GB" sz="2667" b="1">
                <a:solidFill>
                  <a:prstClr val="black"/>
                </a:solidFill>
                <a:highlight>
                  <a:srgbClr val="FBF6F1"/>
                </a:highlight>
                <a:latin typeface="Arial" panose="020B0604020202020204" pitchFamily="34" charset="0"/>
                <a:ea typeface="Calibri"/>
                <a:cs typeface="Arial" panose="020B0604020202020204" pitchFamily="34" charset="0"/>
              </a:rPr>
              <a:t>P1-P7</a:t>
            </a:r>
          </a:p>
        </p:txBody>
      </p:sp>
      <p:sp>
        <p:nvSpPr>
          <p:cNvPr id="6" name="Rectangle 5" descr="he senior phase should continue to offer learning across the different contexts and contribute to the development of the four capacities.  It includes personalised pathways and the opportunity to achieve a portfolio of qualifications across the three-year span, including interdisciplinary project-based learning. These programmes of learning may include SCQF-rated qualifications, Qualifications Scotland national courses, a range of technical and vocational qualifications, industry and sector-led qualifications and achievement awards. ​">
            <a:extLst>
              <a:ext uri="{FF2B5EF4-FFF2-40B4-BE49-F238E27FC236}">
                <a16:creationId xmlns:a16="http://schemas.microsoft.com/office/drawing/2014/main" id="{AE7230F4-52C9-988C-7059-1870966FC7AA}"/>
              </a:ext>
            </a:extLst>
          </p:cNvPr>
          <p:cNvSpPr/>
          <p:nvPr/>
        </p:nvSpPr>
        <p:spPr>
          <a:xfrm>
            <a:off x="7756068" y="1721566"/>
            <a:ext cx="3620515" cy="2401255"/>
          </a:xfrm>
          <a:prstGeom prst="rect">
            <a:avLst/>
          </a:prstGeom>
          <a:blipFill>
            <a:blip r:embed="rId5"/>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defTabSz="609630"/>
            <a:r>
              <a:rPr lang="en-GB" sz="2400" b="1">
                <a:solidFill>
                  <a:prstClr val="black"/>
                </a:solidFill>
                <a:highlight>
                  <a:srgbClr val="FBF6F1"/>
                </a:highlight>
                <a:latin typeface="Arial" panose="020B0604020202020204" pitchFamily="34" charset="0"/>
                <a:ea typeface="+mn-lt"/>
                <a:cs typeface="Arial" panose="020B0604020202020204" pitchFamily="34" charset="0"/>
              </a:rPr>
              <a:t>S1-S3</a:t>
            </a:r>
          </a:p>
          <a:p>
            <a:pPr algn="ctr" defTabSz="609630"/>
            <a:endParaRPr lang="en-GB" sz="1200">
              <a:solidFill>
                <a:prstClr val="black"/>
              </a:solidFill>
              <a:latin typeface="Aptos" panose="02110004020202020204"/>
              <a:ea typeface="Calibri"/>
              <a:cs typeface="Calibri"/>
            </a:endParaRPr>
          </a:p>
        </p:txBody>
      </p:sp>
      <p:sp>
        <p:nvSpPr>
          <p:cNvPr id="7" name="Arrow: Right 6">
            <a:extLst>
              <a:ext uri="{FF2B5EF4-FFF2-40B4-BE49-F238E27FC236}">
                <a16:creationId xmlns:a16="http://schemas.microsoft.com/office/drawing/2014/main" id="{C0D3E067-DC6C-8158-A833-9BBF00F49F75}"/>
              </a:ext>
            </a:extLst>
          </p:cNvPr>
          <p:cNvSpPr/>
          <p:nvPr/>
        </p:nvSpPr>
        <p:spPr>
          <a:xfrm>
            <a:off x="874119" y="4454093"/>
            <a:ext cx="10542279" cy="1781375"/>
          </a:xfrm>
          <a:prstGeom prst="rightArrow">
            <a:avLst/>
          </a:prstGeom>
          <a:solidFill>
            <a:schemeClr val="accent2">
              <a:lumMod val="40000"/>
              <a:lumOff val="6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defTabSz="609630"/>
            <a:r>
              <a:rPr lang="en-GB" sz="2667" b="1">
                <a:solidFill>
                  <a:prstClr val="black"/>
                </a:solidFill>
                <a:latin typeface="Arial"/>
                <a:ea typeface="Calibri"/>
                <a:cs typeface="Arial"/>
              </a:rPr>
              <a:t>3-18 Entitlements</a:t>
            </a:r>
          </a:p>
          <a:p>
            <a:pPr algn="ctr" defTabSz="609630"/>
            <a:r>
              <a:rPr lang="en-GB" sz="2667" i="1">
                <a:solidFill>
                  <a:prstClr val="black"/>
                </a:solidFill>
                <a:latin typeface="Arial"/>
                <a:ea typeface="Calibri"/>
                <a:cs typeface="Arial"/>
              </a:rPr>
              <a:t>Including skills, responsibilities of all and learning for sustainability</a:t>
            </a:r>
            <a:endParaRPr lang="en-GB" sz="1867" i="1">
              <a:solidFill>
                <a:prstClr val="black"/>
              </a:solidFill>
              <a:latin typeface="Arial"/>
              <a:ea typeface="Calibri"/>
              <a:cs typeface="Arial"/>
            </a:endParaRPr>
          </a:p>
        </p:txBody>
      </p:sp>
    </p:spTree>
    <p:extLst>
      <p:ext uri="{BB962C8B-B14F-4D97-AF65-F5344CB8AC3E}">
        <p14:creationId xmlns:p14="http://schemas.microsoft.com/office/powerpoint/2010/main" val="3007581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03051-7C0E-9D97-48AD-90C1E7FF9360}"/>
            </a:ext>
          </a:extLst>
        </p:cNvPr>
        <p:cNvGrpSpPr/>
        <p:nvPr/>
      </p:nvGrpSpPr>
      <p:grpSpPr>
        <a:xfrm>
          <a:off x="0" y="0"/>
          <a:ext cx="0" cy="0"/>
          <a:chOff x="0" y="0"/>
          <a:chExt cx="0" cy="0"/>
        </a:xfrm>
      </p:grpSpPr>
      <p:sp>
        <p:nvSpPr>
          <p:cNvPr id="5" name="Rectangle 4" descr="he senior phase should continue to offer learning across the different contexts and contribute to the development of the four capacities.  It includes personalised pathways and the opportunity to achieve a portfolio of qualifications across the three-year span, including interdisciplinary project-based learning. These programmes of learning may include SCQF-rated qualifications, Qualifications Scotland national courses, a range of technical and vocational qualifications, industry and sector-led qualifications and achievement awards. ​">
            <a:extLst>
              <a:ext uri="{FF2B5EF4-FFF2-40B4-BE49-F238E27FC236}">
                <a16:creationId xmlns:a16="http://schemas.microsoft.com/office/drawing/2014/main" id="{BBB72B09-7223-A69A-733A-D3D85711B872}"/>
              </a:ext>
            </a:extLst>
          </p:cNvPr>
          <p:cNvSpPr/>
          <p:nvPr/>
        </p:nvSpPr>
        <p:spPr>
          <a:xfrm>
            <a:off x="9101451" y="1877666"/>
            <a:ext cx="2760000" cy="2160000"/>
          </a:xfrm>
          <a:prstGeom prst="rec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09630"/>
            <a:r>
              <a:rPr lang="en-GB" sz="2400" b="1">
                <a:solidFill>
                  <a:prstClr val="black"/>
                </a:solidFill>
                <a:highlight>
                  <a:srgbClr val="FBF6F1"/>
                </a:highlight>
                <a:latin typeface="Arial" panose="020B0604020202020204" pitchFamily="34" charset="0"/>
                <a:ea typeface="+mn-lt"/>
                <a:cs typeface="Arial" panose="020B0604020202020204" pitchFamily="34" charset="0"/>
              </a:rPr>
              <a:t>SENIOR PHASE</a:t>
            </a:r>
          </a:p>
          <a:p>
            <a:pPr algn="ctr" defTabSz="609630"/>
            <a:endParaRPr lang="en-GB" sz="1200">
              <a:solidFill>
                <a:prstClr val="black"/>
              </a:solidFill>
              <a:latin typeface="Aptos" panose="02110004020202020204"/>
              <a:ea typeface="Calibri"/>
              <a:cs typeface="Calibri"/>
            </a:endParaRPr>
          </a:p>
        </p:txBody>
      </p:sp>
      <p:sp>
        <p:nvSpPr>
          <p:cNvPr id="8" name="Rectangle 7">
            <a:extLst>
              <a:ext uri="{FF2B5EF4-FFF2-40B4-BE49-F238E27FC236}">
                <a16:creationId xmlns:a16="http://schemas.microsoft.com/office/drawing/2014/main" id="{DF961F70-AB8C-DE3D-A5E9-5CA216416275}"/>
              </a:ext>
            </a:extLst>
          </p:cNvPr>
          <p:cNvSpPr/>
          <p:nvPr/>
        </p:nvSpPr>
        <p:spPr>
          <a:xfrm>
            <a:off x="839228" y="1877666"/>
            <a:ext cx="2760000" cy="2160000"/>
          </a:xfrm>
          <a:prstGeom prst="rect">
            <a:avLst/>
          </a:prstGeom>
          <a:blipFill>
            <a:blip r:embed="rId4"/>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defTabSz="609630"/>
            <a:r>
              <a:rPr lang="en-GB" sz="2400" b="1">
                <a:solidFill>
                  <a:prstClr val="black"/>
                </a:solidFill>
                <a:highlight>
                  <a:srgbClr val="FBF6F1"/>
                </a:highlight>
                <a:latin typeface="Arial" panose="020B0604020202020204" pitchFamily="34" charset="0"/>
                <a:ea typeface="+mn-lt"/>
                <a:cs typeface="Arial" panose="020B0604020202020204" pitchFamily="34" charset="0"/>
              </a:rPr>
              <a:t>EARLY LEARNING &amp; </a:t>
            </a:r>
          </a:p>
          <a:p>
            <a:pPr algn="ctr" defTabSz="609630"/>
            <a:r>
              <a:rPr lang="en-GB" sz="2400" b="1">
                <a:solidFill>
                  <a:prstClr val="black"/>
                </a:solidFill>
                <a:highlight>
                  <a:srgbClr val="FBF6F1"/>
                </a:highlight>
                <a:latin typeface="Arial" panose="020B0604020202020204" pitchFamily="34" charset="0"/>
                <a:ea typeface="+mn-lt"/>
                <a:cs typeface="Arial" panose="020B0604020202020204" pitchFamily="34" charset="0"/>
              </a:rPr>
              <a:t>CHILDCARE</a:t>
            </a:r>
            <a:endParaRPr lang="en-GB" sz="2400" b="1">
              <a:solidFill>
                <a:prstClr val="black"/>
              </a:solidFill>
              <a:highlight>
                <a:srgbClr val="FBF6F1"/>
              </a:highlight>
              <a:latin typeface="Arial" panose="020B0604020202020204" pitchFamily="34" charset="0"/>
              <a:cs typeface="Arial" panose="020B0604020202020204" pitchFamily="34" charset="0"/>
            </a:endParaRPr>
          </a:p>
          <a:p>
            <a:pPr algn="ctr" defTabSz="609630"/>
            <a:endParaRPr lang="en-GB" sz="1200">
              <a:solidFill>
                <a:prstClr val="black"/>
              </a:solidFill>
              <a:latin typeface="Aptos" panose="02110004020202020204"/>
              <a:ea typeface="Calibri"/>
              <a:cs typeface="Calibri"/>
            </a:endParaRPr>
          </a:p>
        </p:txBody>
      </p:sp>
      <p:sp>
        <p:nvSpPr>
          <p:cNvPr id="9" name="Rectangle 8" descr="As the broad general education (BGE) continues, children are offered experiences of learning across the four contexts of learning to support their development as individuals, contributors, citizens and learners. This breadth allows children and young people to develop knowledge, skills and understanding to guide their interest, enabling them to make informed choices when they begin the senior phase. ">
            <a:extLst>
              <a:ext uri="{FF2B5EF4-FFF2-40B4-BE49-F238E27FC236}">
                <a16:creationId xmlns:a16="http://schemas.microsoft.com/office/drawing/2014/main" id="{ABDE0596-0036-6C62-D395-E414C69B4E79}"/>
              </a:ext>
            </a:extLst>
          </p:cNvPr>
          <p:cNvSpPr/>
          <p:nvPr/>
        </p:nvSpPr>
        <p:spPr>
          <a:xfrm>
            <a:off x="3590339" y="1873199"/>
            <a:ext cx="2760000" cy="2160000"/>
          </a:xfrm>
          <a:prstGeom prst="rect">
            <a:avLst/>
          </a:prstGeom>
          <a:blipFill>
            <a:blip r:embed="rId5"/>
            <a:stretch>
              <a:fillRect r="-16858"/>
            </a:stretch>
          </a:blipFill>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defTabSz="609630"/>
            <a:r>
              <a:rPr lang="en-GB" sz="2667" b="1">
                <a:solidFill>
                  <a:prstClr val="black"/>
                </a:solidFill>
                <a:highlight>
                  <a:srgbClr val="FBF6F1"/>
                </a:highlight>
                <a:latin typeface="Arial" panose="020B0604020202020204" pitchFamily="34" charset="0"/>
                <a:ea typeface="Calibri"/>
                <a:cs typeface="Arial" panose="020B0604020202020204" pitchFamily="34" charset="0"/>
              </a:rPr>
              <a:t>P1-P7</a:t>
            </a:r>
          </a:p>
        </p:txBody>
      </p:sp>
      <p:sp>
        <p:nvSpPr>
          <p:cNvPr id="10" name="Rectangle 9" descr="he senior phase should continue to offer learning across the different contexts and contribute to the development of the four capacities.  It includes personalised pathways and the opportunity to achieve a portfolio of qualifications across the three-year span, including interdisciplinary project-based learning. These programmes of learning may include SCQF-rated qualifications, Qualifications Scotland national courses, a range of technical and vocational qualifications, industry and sector-led qualifications and achievement awards. ​">
            <a:extLst>
              <a:ext uri="{FF2B5EF4-FFF2-40B4-BE49-F238E27FC236}">
                <a16:creationId xmlns:a16="http://schemas.microsoft.com/office/drawing/2014/main" id="{02958F83-3332-2C5D-7689-F80D90F07DEB}"/>
              </a:ext>
            </a:extLst>
          </p:cNvPr>
          <p:cNvSpPr/>
          <p:nvPr/>
        </p:nvSpPr>
        <p:spPr>
          <a:xfrm>
            <a:off x="6350339" y="1877666"/>
            <a:ext cx="2760000" cy="2160000"/>
          </a:xfrm>
          <a:prstGeom prst="rec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defTabSz="609630"/>
            <a:r>
              <a:rPr lang="en-GB" sz="2400" b="1">
                <a:solidFill>
                  <a:prstClr val="black"/>
                </a:solidFill>
                <a:highlight>
                  <a:srgbClr val="FBF6F1"/>
                </a:highlight>
                <a:latin typeface="Arial" panose="020B0604020202020204" pitchFamily="34" charset="0"/>
                <a:ea typeface="+mn-lt"/>
                <a:cs typeface="Arial" panose="020B0604020202020204" pitchFamily="34" charset="0"/>
              </a:rPr>
              <a:t>S1-S3</a:t>
            </a:r>
          </a:p>
          <a:p>
            <a:pPr algn="ctr" defTabSz="609630"/>
            <a:endParaRPr lang="en-GB" sz="1200">
              <a:solidFill>
                <a:prstClr val="black"/>
              </a:solidFill>
              <a:latin typeface="Aptos" panose="02110004020202020204"/>
              <a:ea typeface="Calibri"/>
              <a:cs typeface="Calibri"/>
            </a:endParaRPr>
          </a:p>
        </p:txBody>
      </p:sp>
      <p:sp>
        <p:nvSpPr>
          <p:cNvPr id="11" name="Arrow: Right 10">
            <a:extLst>
              <a:ext uri="{FF2B5EF4-FFF2-40B4-BE49-F238E27FC236}">
                <a16:creationId xmlns:a16="http://schemas.microsoft.com/office/drawing/2014/main" id="{1E7BB1B8-E3B4-3BDD-F61B-B91F8887702F}"/>
              </a:ext>
            </a:extLst>
          </p:cNvPr>
          <p:cNvSpPr/>
          <p:nvPr/>
        </p:nvSpPr>
        <p:spPr>
          <a:xfrm>
            <a:off x="962527" y="4400859"/>
            <a:ext cx="10542279" cy="1781375"/>
          </a:xfrm>
          <a:prstGeom prst="rightArrow">
            <a:avLst/>
          </a:prstGeom>
          <a:solidFill>
            <a:schemeClr val="accent2">
              <a:lumMod val="40000"/>
              <a:lumOff val="6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defTabSz="609630"/>
            <a:r>
              <a:rPr lang="en-GB" sz="2667" b="1">
                <a:solidFill>
                  <a:prstClr val="black"/>
                </a:solidFill>
                <a:latin typeface="Arial"/>
                <a:ea typeface="Calibri"/>
                <a:cs typeface="Arial"/>
              </a:rPr>
              <a:t>3-18 Entitlements</a:t>
            </a:r>
          </a:p>
          <a:p>
            <a:pPr algn="ctr" defTabSz="609630"/>
            <a:r>
              <a:rPr lang="en-GB" sz="2667" i="1">
                <a:solidFill>
                  <a:prstClr val="black"/>
                </a:solidFill>
                <a:latin typeface="Arial"/>
                <a:ea typeface="Calibri"/>
                <a:cs typeface="Arial"/>
              </a:rPr>
              <a:t>Including skills, responsibilities of all and learning for sustainability</a:t>
            </a:r>
            <a:endParaRPr lang="en-GB" sz="1867" i="1">
              <a:solidFill>
                <a:prstClr val="black"/>
              </a:solidFill>
              <a:latin typeface="Arial"/>
              <a:ea typeface="Calibri"/>
              <a:cs typeface="Arial"/>
            </a:endParaRPr>
          </a:p>
        </p:txBody>
      </p:sp>
    </p:spTree>
    <p:extLst>
      <p:ext uri="{BB962C8B-B14F-4D97-AF65-F5344CB8AC3E}">
        <p14:creationId xmlns:p14="http://schemas.microsoft.com/office/powerpoint/2010/main" val="15968623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CE6B7D-DC54-747F-C7C0-96E2056DC170}"/>
              </a:ext>
            </a:extLst>
          </p:cNvPr>
          <p:cNvSpPr txBox="1"/>
          <p:nvPr/>
        </p:nvSpPr>
        <p:spPr>
          <a:xfrm>
            <a:off x="335797" y="364210"/>
            <a:ext cx="12595404" cy="677108"/>
          </a:xfrm>
          <a:prstGeom prst="rect">
            <a:avLst/>
          </a:prstGeom>
          <a:noFill/>
        </p:spPr>
        <p:txBody>
          <a:bodyPr wrap="square" lIns="60960" tIns="30480" rIns="60960" bIns="30480" rtlCol="0" anchor="t">
            <a:spAutoFit/>
          </a:bodyPr>
          <a:lstStyle/>
          <a:p>
            <a:pPr defTabSz="609630">
              <a:defRPr/>
            </a:pPr>
            <a:r>
              <a:rPr lang="en-GB" sz="4000" b="1">
                <a:solidFill>
                  <a:srgbClr val="0070C0"/>
                </a:solidFill>
                <a:latin typeface="Arial"/>
                <a:cs typeface="Arial"/>
              </a:rPr>
              <a:t>Section 2.2: Policy requirements</a:t>
            </a:r>
          </a:p>
        </p:txBody>
      </p:sp>
      <p:pic>
        <p:nvPicPr>
          <p:cNvPr id="2" name="Picture 1" descr="A group of sticky notes with text&#10;&#10;AI-generated content may be incorrect.">
            <a:extLst>
              <a:ext uri="{FF2B5EF4-FFF2-40B4-BE49-F238E27FC236}">
                <a16:creationId xmlns:a16="http://schemas.microsoft.com/office/drawing/2014/main" id="{96048909-3750-4B14-C5AF-3D0EA4869EF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35797" y="1254176"/>
            <a:ext cx="11631614" cy="5336789"/>
          </a:xfrm>
          <a:prstGeom prst="rect">
            <a:avLst/>
          </a:prstGeom>
        </p:spPr>
      </p:pic>
    </p:spTree>
    <p:extLst>
      <p:ext uri="{BB962C8B-B14F-4D97-AF65-F5344CB8AC3E}">
        <p14:creationId xmlns:p14="http://schemas.microsoft.com/office/powerpoint/2010/main" val="39690133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AE1C4-57B6-DD60-EE1A-E1642A52798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ADFED48-8BAF-F5EC-5160-6D7AC36E12BF}"/>
              </a:ext>
            </a:extLst>
          </p:cNvPr>
          <p:cNvSpPr txBox="1"/>
          <p:nvPr/>
        </p:nvSpPr>
        <p:spPr>
          <a:xfrm>
            <a:off x="1" y="92990"/>
            <a:ext cx="10046824" cy="707886"/>
          </a:xfrm>
          <a:prstGeom prst="rect">
            <a:avLst/>
          </a:prstGeom>
          <a:noFill/>
        </p:spPr>
        <p:txBody>
          <a:bodyPr wrap="square" rtlCol="0">
            <a:spAutoFit/>
          </a:bodyPr>
          <a:lstStyle/>
          <a:p>
            <a:r>
              <a:rPr lang="en-GB" sz="4000" b="1" dirty="0">
                <a:solidFill>
                  <a:srgbClr val="0070C0"/>
                </a:solidFill>
                <a:latin typeface="Arial" panose="020B0604020202020204" pitchFamily="34" charset="0"/>
                <a:cs typeface="Arial" panose="020B0604020202020204" pitchFamily="34" charset="0"/>
              </a:rPr>
              <a:t>Section 2: Why? Our Purpose</a:t>
            </a:r>
          </a:p>
        </p:txBody>
      </p:sp>
      <p:sp>
        <p:nvSpPr>
          <p:cNvPr id="3" name="TextBox 3">
            <a:extLst>
              <a:ext uri="{FF2B5EF4-FFF2-40B4-BE49-F238E27FC236}">
                <a16:creationId xmlns:a16="http://schemas.microsoft.com/office/drawing/2014/main" id="{C94CE4AE-8C58-56FD-0A7D-D0C9C5B139C0}"/>
              </a:ext>
            </a:extLst>
          </p:cNvPr>
          <p:cNvSpPr txBox="1"/>
          <p:nvPr/>
        </p:nvSpPr>
        <p:spPr>
          <a:xfrm>
            <a:off x="244061" y="1127474"/>
            <a:ext cx="11097039" cy="4514762"/>
          </a:xfrm>
          <a:prstGeom prst="rect">
            <a:avLst/>
          </a:prstGeom>
        </p:spPr>
        <p:txBody>
          <a:bodyPr wrap="square" lIns="0" tIns="0" rIns="0" bIns="0" rtlCol="0" anchor="t">
            <a:spAutoFit/>
          </a:bodyPr>
          <a:lstStyle/>
          <a:p>
            <a:pPr algn="l"/>
            <a:r>
              <a:rPr lang="en-GB" sz="2667" b="1" dirty="0">
                <a:latin typeface="Arial" panose="020B0604020202020204" pitchFamily="34" charset="0"/>
                <a:cs typeface="Arial" panose="020B0604020202020204" pitchFamily="34" charset="0"/>
              </a:rPr>
              <a:t>2.2 The curriculum entitlements</a:t>
            </a:r>
          </a:p>
          <a:p>
            <a:pPr marL="381019" indent="-381019">
              <a:buFont typeface="Arial" panose="020B0604020202020204" pitchFamily="34" charset="0"/>
              <a:buChar char="•"/>
            </a:pPr>
            <a:r>
              <a:rPr lang="en-GB" sz="2667" dirty="0">
                <a:latin typeface="Arial" panose="020B0604020202020204" pitchFamily="34" charset="0"/>
                <a:cs typeface="Arial" panose="020B0604020202020204" pitchFamily="34" charset="0"/>
              </a:rPr>
              <a:t>In pairs or groups, discuss the following provocations then feedback a summary of your discussion. </a:t>
            </a:r>
          </a:p>
          <a:p>
            <a:pPr marL="381019" indent="-381019">
              <a:buFont typeface="Arial" panose="020B0604020202020204" pitchFamily="34" charset="0"/>
              <a:buChar char="•"/>
            </a:pPr>
            <a:endParaRPr lang="en-GB" sz="2667" dirty="0">
              <a:latin typeface="Arial" panose="020B0604020202020204" pitchFamily="34" charset="0"/>
              <a:cs typeface="Arial" panose="020B0604020202020204" pitchFamily="34" charset="0"/>
            </a:endParaRPr>
          </a:p>
          <a:p>
            <a:pPr algn="l"/>
            <a:r>
              <a:rPr lang="en-GB" sz="2667" b="1" dirty="0">
                <a:latin typeface="Arial" panose="020B0604020202020204" pitchFamily="34" charset="0"/>
                <a:cs typeface="Arial" panose="020B0604020202020204" pitchFamily="34" charset="0"/>
              </a:rPr>
              <a:t>Provocations:</a:t>
            </a:r>
          </a:p>
          <a:p>
            <a:pPr marL="457223" indent="-457223">
              <a:buFont typeface="Arial" panose="020B0604020202020204" pitchFamily="34" charset="0"/>
              <a:buChar char="•"/>
            </a:pPr>
            <a:r>
              <a:rPr lang="en-GB" sz="2667" dirty="0">
                <a:latin typeface="Arial" panose="020B0604020202020204" pitchFamily="34" charset="0"/>
                <a:cs typeface="Arial" panose="020B0604020202020204" pitchFamily="34" charset="0"/>
              </a:rPr>
              <a:t>Why are some non-negotiables necessary for curriculum making?</a:t>
            </a:r>
          </a:p>
          <a:p>
            <a:endParaRPr lang="en-GB" sz="2667" dirty="0">
              <a:latin typeface="Arial" panose="020B0604020202020204" pitchFamily="34" charset="0"/>
              <a:cs typeface="Arial" panose="020B0604020202020204" pitchFamily="34" charset="0"/>
            </a:endParaRPr>
          </a:p>
          <a:p>
            <a:pPr marL="457223" indent="-457223">
              <a:buFont typeface="Arial" panose="020B0604020202020204" pitchFamily="34" charset="0"/>
              <a:buChar char="•"/>
            </a:pPr>
            <a:r>
              <a:rPr lang="en-GB" sz="2667" dirty="0">
                <a:latin typeface="Arial" panose="020B0604020202020204" pitchFamily="34" charset="0"/>
                <a:cs typeface="Arial" panose="020B0604020202020204" pitchFamily="34" charset="0"/>
              </a:rPr>
              <a:t>To what extent does the curriculum </a:t>
            </a:r>
            <a:r>
              <a:rPr lang="en-GB" sz="2667" b="1" dirty="0">
                <a:latin typeface="Arial" panose="020B0604020202020204" pitchFamily="34" charset="0"/>
                <a:cs typeface="Arial" panose="020B0604020202020204" pitchFamily="34" charset="0"/>
              </a:rPr>
              <a:t>experienced</a:t>
            </a:r>
            <a:r>
              <a:rPr lang="en-GB" sz="2667" dirty="0">
                <a:latin typeface="Arial" panose="020B0604020202020204" pitchFamily="34" charset="0"/>
                <a:cs typeface="Arial" panose="020B0604020202020204" pitchFamily="34" charset="0"/>
              </a:rPr>
              <a:t> by children and young people in our school/setting reflect what is intended in the curriculum entitlements?  </a:t>
            </a:r>
            <a:r>
              <a:rPr lang="en-GB" sz="2667" i="1" dirty="0">
                <a:latin typeface="Arial" panose="020B0604020202020204" pitchFamily="34" charset="0"/>
                <a:cs typeface="Arial" panose="020B0604020202020204" pitchFamily="34" charset="0"/>
              </a:rPr>
              <a:t>How do we know? </a:t>
            </a:r>
          </a:p>
          <a:p>
            <a:pPr marL="457223" indent="-457223">
              <a:buFont typeface="Arial" panose="020B0604020202020204" pitchFamily="34" charset="0"/>
              <a:buChar char="•"/>
            </a:pPr>
            <a:endParaRPr lang="en-GB" sz="2667"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06111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AF416-0042-35AB-F2C1-31DDC29B3F6F}"/>
            </a:ext>
          </a:extLst>
        </p:cNvPr>
        <p:cNvGrpSpPr/>
        <p:nvPr/>
      </p:nvGrpSpPr>
      <p:grpSpPr>
        <a:xfrm>
          <a:off x="0" y="0"/>
          <a:ext cx="0" cy="0"/>
          <a:chOff x="0" y="0"/>
          <a:chExt cx="0" cy="0"/>
        </a:xfrm>
      </p:grpSpPr>
      <p:pic>
        <p:nvPicPr>
          <p:cNvPr id="3" name="Google Shape;447;p72">
            <a:extLst>
              <a:ext uri="{FF2B5EF4-FFF2-40B4-BE49-F238E27FC236}">
                <a16:creationId xmlns:a16="http://schemas.microsoft.com/office/drawing/2014/main" id="{0F76C706-F925-B1E4-ADBD-AA7DB46644DB}"/>
              </a:ext>
              <a:ext uri="{C183D7F6-B498-43B3-948B-1728B52AA6E4}">
                <adec:decorative xmlns:adec="http://schemas.microsoft.com/office/drawing/2017/decorative" val="1"/>
              </a:ext>
            </a:extLst>
          </p:cNvPr>
          <p:cNvPicPr preferRelativeResize="0"/>
          <p:nvPr/>
        </p:nvPicPr>
        <p:blipFill rotWithShape="1">
          <a:blip r:embed="rId3">
            <a:extLst>
              <a:ext uri="{28A0092B-C50C-407E-A947-70E740481C1C}">
                <a14:useLocalDpi xmlns:a14="http://schemas.microsoft.com/office/drawing/2010/main"/>
              </a:ext>
            </a:extLst>
          </a:blip>
          <a:srcRect t="3177"/>
          <a:stretch>
            <a:fillRect/>
          </a:stretch>
        </p:blipFill>
        <p:spPr>
          <a:xfrm>
            <a:off x="4303594" y="34506"/>
            <a:ext cx="7888406" cy="6787487"/>
          </a:xfrm>
          <a:prstGeom prst="rect">
            <a:avLst/>
          </a:prstGeom>
          <a:noFill/>
        </p:spPr>
      </p:pic>
      <p:sp>
        <p:nvSpPr>
          <p:cNvPr id="5" name="TextBox 4">
            <a:extLst>
              <a:ext uri="{FF2B5EF4-FFF2-40B4-BE49-F238E27FC236}">
                <a16:creationId xmlns:a16="http://schemas.microsoft.com/office/drawing/2014/main" id="{375B3A75-0810-1D45-632D-88F98D4DFF53}"/>
              </a:ext>
            </a:extLst>
          </p:cNvPr>
          <p:cNvSpPr txBox="1"/>
          <p:nvPr/>
        </p:nvSpPr>
        <p:spPr>
          <a:xfrm>
            <a:off x="272717" y="112629"/>
            <a:ext cx="3714199" cy="3936527"/>
          </a:xfrm>
          <a:prstGeom prst="rect">
            <a:avLst/>
          </a:prstGeom>
          <a:noFill/>
        </p:spPr>
        <p:txBody>
          <a:bodyPr wrap="square">
            <a:spAutoFit/>
          </a:bodyPr>
          <a:lstStyle/>
          <a:p>
            <a:pPr defTabSz="609630">
              <a:lnSpc>
                <a:spcPct val="120000"/>
              </a:lnSpc>
              <a:spcAft>
                <a:spcPts val="800"/>
              </a:spcAft>
              <a:defRPr/>
            </a:pPr>
            <a:r>
              <a:rPr lang="en-GB" sz="2933">
                <a:solidFill>
                  <a:prstClr val="black"/>
                </a:solidFill>
                <a:latin typeface="Arial" panose="020B0604020202020204" pitchFamily="34" charset="0"/>
                <a:cs typeface="Arial" panose="020B0604020202020204" pitchFamily="34" charset="0"/>
              </a:rPr>
              <a:t>If equity is about removing barriers to opportunity, curriculum is where those opportunities are designed</a:t>
            </a:r>
          </a:p>
          <a:p>
            <a:pPr defTabSz="609630">
              <a:lnSpc>
                <a:spcPct val="120000"/>
              </a:lnSpc>
              <a:spcAft>
                <a:spcPts val="800"/>
              </a:spcAft>
            </a:pPr>
            <a:r>
              <a:rPr lang="en-GB" sz="2933" b="1">
                <a:solidFill>
                  <a:srgbClr val="0070C0"/>
                </a:solidFill>
                <a:latin typeface="Arial" panose="020B0604020202020204" pitchFamily="34" charset="0"/>
                <a:cs typeface="Arial" panose="020B0604020202020204" pitchFamily="34" charset="0"/>
              </a:rPr>
              <a:t>- or denied.</a:t>
            </a:r>
          </a:p>
        </p:txBody>
      </p:sp>
      <p:pic>
        <p:nvPicPr>
          <p:cNvPr id="6" name="Picture 5">
            <a:extLst>
              <a:ext uri="{FF2B5EF4-FFF2-40B4-BE49-F238E27FC236}">
                <a16:creationId xmlns:a16="http://schemas.microsoft.com/office/drawing/2014/main" id="{90C7AC75-7B55-5061-6D25-31529297FC7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771" y="4085059"/>
            <a:ext cx="3988483" cy="2660312"/>
          </a:xfrm>
          <a:prstGeom prst="rect">
            <a:avLst/>
          </a:prstGeom>
        </p:spPr>
      </p:pic>
    </p:spTree>
    <p:extLst>
      <p:ext uri="{BB962C8B-B14F-4D97-AF65-F5344CB8AC3E}">
        <p14:creationId xmlns:p14="http://schemas.microsoft.com/office/powerpoint/2010/main" val="24400643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D3E50-A7EF-0C30-31C4-89510B8F81F0}"/>
            </a:ext>
          </a:extLst>
        </p:cNvPr>
        <p:cNvGrpSpPr/>
        <p:nvPr/>
      </p:nvGrpSpPr>
      <p:grpSpPr>
        <a:xfrm>
          <a:off x="0" y="0"/>
          <a:ext cx="0" cy="0"/>
          <a:chOff x="0" y="0"/>
          <a:chExt cx="0" cy="0"/>
        </a:xfrm>
      </p:grpSpPr>
      <p:pic>
        <p:nvPicPr>
          <p:cNvPr id="6" name="Picture 5" descr="A person with short curly hair and earring looking out to the water&#10;&#10;AI-generated content may be incorrect.">
            <a:extLst>
              <a:ext uri="{FF2B5EF4-FFF2-40B4-BE49-F238E27FC236}">
                <a16:creationId xmlns:a16="http://schemas.microsoft.com/office/drawing/2014/main" id="{20A74369-8870-6F4A-C22F-D6948BF438B2}"/>
              </a:ext>
            </a:extLst>
          </p:cNvPr>
          <p:cNvPicPr>
            <a:picLocks noChangeAspect="1"/>
          </p:cNvPicPr>
          <p:nvPr/>
        </p:nvPicPr>
        <p:blipFill>
          <a:blip r:embed="rId3"/>
          <a:srcRect r="5884"/>
          <a:stretch>
            <a:fillRect/>
          </a:stretch>
        </p:blipFill>
        <p:spPr>
          <a:xfrm>
            <a:off x="1" y="7"/>
            <a:ext cx="9669642" cy="6857993"/>
          </a:xfrm>
          <a:prstGeom prst="rect">
            <a:avLst/>
          </a:prstGeom>
        </p:spPr>
      </p:pic>
      <p:sp>
        <p:nvSpPr>
          <p:cNvPr id="2" name="Rectangle 1">
            <a:extLst>
              <a:ext uri="{FF2B5EF4-FFF2-40B4-BE49-F238E27FC236}">
                <a16:creationId xmlns:a16="http://schemas.microsoft.com/office/drawing/2014/main" id="{FB242A2B-EDE5-CDFA-8F68-C134926CF226}"/>
              </a:ext>
            </a:extLst>
          </p:cNvPr>
          <p:cNvSpPr/>
          <p:nvPr/>
        </p:nvSpPr>
        <p:spPr>
          <a:xfrm>
            <a:off x="0" y="0"/>
            <a:ext cx="9737558" cy="6858000"/>
          </a:xfrm>
          <a:prstGeom prst="rect">
            <a:avLst/>
          </a:prstGeom>
          <a:gradFill>
            <a:gsLst>
              <a:gs pos="100000">
                <a:srgbClr val="FBF6F1"/>
              </a:gs>
              <a:gs pos="21000">
                <a:srgbClr val="FBF6F1">
                  <a:alpha val="26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Aptos" panose="02110004020202020204"/>
            </a:endParaRPr>
          </a:p>
        </p:txBody>
      </p:sp>
      <p:sp>
        <p:nvSpPr>
          <p:cNvPr id="3" name="Rectangle 2">
            <a:extLst>
              <a:ext uri="{FF2B5EF4-FFF2-40B4-BE49-F238E27FC236}">
                <a16:creationId xmlns:a16="http://schemas.microsoft.com/office/drawing/2014/main" id="{B2CD9986-6175-BE3A-B954-868A97E550D1}"/>
              </a:ext>
            </a:extLst>
          </p:cNvPr>
          <p:cNvSpPr/>
          <p:nvPr/>
        </p:nvSpPr>
        <p:spPr>
          <a:xfrm>
            <a:off x="5036025" y="865664"/>
            <a:ext cx="6405350" cy="4703581"/>
          </a:xfrm>
          <a:prstGeom prst="rect">
            <a:avLst/>
          </a:prstGeom>
        </p:spPr>
        <p:txBody>
          <a:bodyPr vert="horz" lIns="60960" tIns="30480" rIns="60960" bIns="30480" rtlCol="0" anchor="t">
            <a:normAutofit fontScale="92500" lnSpcReduction="20000"/>
            <a:scene3d>
              <a:camera prst="orthographicFront"/>
              <a:lightRig rig="harsh" dir="t"/>
            </a:scene3d>
            <a:sp3d extrusionH="57150" prstMaterial="matte">
              <a:bevelT w="63500" h="12700" prst="angle"/>
              <a:contourClr>
                <a:schemeClr val="bg1">
                  <a:lumMod val="65000"/>
                </a:schemeClr>
              </a:contourClr>
            </a:sp3d>
          </a:bodyPr>
          <a:lstStyle/>
          <a:p>
            <a:pPr defTabSz="609630">
              <a:spcBef>
                <a:spcPct val="0"/>
              </a:spcBef>
              <a:spcAft>
                <a:spcPts val="800"/>
              </a:spcAft>
              <a:defRPr/>
            </a:pPr>
            <a:r>
              <a:rPr lang="en-GB" sz="2933" dirty="0">
                <a:solidFill>
                  <a:prstClr val="black"/>
                </a:solidFill>
                <a:latin typeface="Arial" panose="020B0604020202020204" pitchFamily="34" charset="0"/>
                <a:cs typeface="Arial" panose="020B0604020202020204" pitchFamily="34" charset="0"/>
              </a:rPr>
              <a:t>Curriculum is where these opportunities can be designed or denied – it is up to all of us.</a:t>
            </a:r>
          </a:p>
          <a:p>
            <a:pPr defTabSz="609630">
              <a:spcBef>
                <a:spcPct val="0"/>
              </a:spcBef>
              <a:spcAft>
                <a:spcPts val="800"/>
              </a:spcAft>
              <a:defRPr/>
            </a:pPr>
            <a:endParaRPr lang="en-GB" sz="2933" dirty="0">
              <a:solidFill>
                <a:prstClr val="black"/>
              </a:solidFill>
              <a:latin typeface="Arial" panose="020B0604020202020204" pitchFamily="34" charset="0"/>
              <a:ea typeface="Calibri"/>
              <a:cs typeface="Arial" panose="020B0604020202020204" pitchFamily="34" charset="0"/>
            </a:endParaRPr>
          </a:p>
          <a:p>
            <a:pPr defTabSz="609630">
              <a:spcBef>
                <a:spcPct val="0"/>
              </a:spcBef>
              <a:spcAft>
                <a:spcPts val="800"/>
              </a:spcAft>
              <a:defRPr/>
            </a:pPr>
            <a:r>
              <a:rPr lang="en-GB" sz="2933" dirty="0">
                <a:solidFill>
                  <a:prstClr val="black"/>
                </a:solidFill>
                <a:latin typeface="Arial" panose="020B0604020202020204" pitchFamily="34" charset="0"/>
                <a:cs typeface="Arial" panose="020B0604020202020204" pitchFamily="34" charset="0"/>
              </a:rPr>
              <a:t>Think back to the child or young person you identified. </a:t>
            </a:r>
          </a:p>
          <a:p>
            <a:pPr defTabSz="609630">
              <a:spcBef>
                <a:spcPct val="0"/>
              </a:spcBef>
              <a:spcAft>
                <a:spcPts val="800"/>
              </a:spcAft>
              <a:defRPr/>
            </a:pPr>
            <a:endParaRPr lang="en-GB" sz="2933" dirty="0">
              <a:solidFill>
                <a:prstClr val="black"/>
              </a:solidFill>
              <a:latin typeface="Arial" panose="020B0604020202020204" pitchFamily="34" charset="0"/>
              <a:ea typeface="Calibri"/>
              <a:cs typeface="Arial" panose="020B0604020202020204" pitchFamily="34" charset="0"/>
            </a:endParaRPr>
          </a:p>
          <a:p>
            <a:pPr defTabSz="609630">
              <a:spcBef>
                <a:spcPct val="0"/>
              </a:spcBef>
              <a:spcAft>
                <a:spcPts val="800"/>
              </a:spcAft>
              <a:defRPr/>
            </a:pPr>
            <a:r>
              <a:rPr lang="en-GB" sz="2933" dirty="0">
                <a:solidFill>
                  <a:prstClr val="black"/>
                </a:solidFill>
                <a:latin typeface="Arial" panose="020B0604020202020204" pitchFamily="34" charset="0"/>
                <a:ea typeface="Calibri"/>
                <a:cs typeface="Arial" panose="020B0604020202020204" pitchFamily="34" charset="0"/>
              </a:rPr>
              <a:t>Which aspects of our current curriculum offer strengthen opportunities?</a:t>
            </a:r>
          </a:p>
          <a:p>
            <a:pPr defTabSz="609630">
              <a:spcBef>
                <a:spcPct val="0"/>
              </a:spcBef>
              <a:spcAft>
                <a:spcPts val="800"/>
              </a:spcAft>
              <a:defRPr/>
            </a:pPr>
            <a:endParaRPr lang="en-GB" sz="2933" dirty="0">
              <a:solidFill>
                <a:prstClr val="black"/>
              </a:solidFill>
              <a:latin typeface="Arial" panose="020B0604020202020204" pitchFamily="34" charset="0"/>
              <a:ea typeface="Calibri"/>
              <a:cs typeface="Arial" panose="020B0604020202020204" pitchFamily="34" charset="0"/>
            </a:endParaRPr>
          </a:p>
          <a:p>
            <a:pPr defTabSz="609630">
              <a:spcBef>
                <a:spcPct val="0"/>
              </a:spcBef>
              <a:spcAft>
                <a:spcPts val="800"/>
              </a:spcAft>
              <a:defRPr/>
            </a:pPr>
            <a:r>
              <a:rPr lang="en-GB" sz="2933" dirty="0">
                <a:solidFill>
                  <a:prstClr val="black"/>
                </a:solidFill>
                <a:latin typeface="Arial" panose="020B0604020202020204" pitchFamily="34" charset="0"/>
                <a:ea typeface="Calibri"/>
                <a:cs typeface="Arial" panose="020B0604020202020204" pitchFamily="34" charset="0"/>
              </a:rPr>
              <a:t>Which aspects of our curriculum offer might we consider strengthening ?</a:t>
            </a:r>
          </a:p>
        </p:txBody>
      </p:sp>
    </p:spTree>
    <p:extLst>
      <p:ext uri="{BB962C8B-B14F-4D97-AF65-F5344CB8AC3E}">
        <p14:creationId xmlns:p14="http://schemas.microsoft.com/office/powerpoint/2010/main" val="3320156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FA264-C7A7-549E-86C3-69445B106920}"/>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43296C4E-0288-9742-1099-0F194ED3A1D0}"/>
              </a:ext>
            </a:extLst>
          </p:cNvPr>
          <p:cNvSpPr/>
          <p:nvPr/>
        </p:nvSpPr>
        <p:spPr>
          <a:xfrm>
            <a:off x="113393" y="213404"/>
            <a:ext cx="2235338" cy="944792"/>
          </a:xfrm>
          <a:custGeom>
            <a:avLst/>
            <a:gdLst/>
            <a:ahLst/>
            <a:cxnLst/>
            <a:rect l="l" t="t" r="r" b="b"/>
            <a:pathLst>
              <a:path w="3353007" h="1417188">
                <a:moveTo>
                  <a:pt x="0" y="0"/>
                </a:moveTo>
                <a:lnTo>
                  <a:pt x="3353007" y="0"/>
                </a:lnTo>
                <a:lnTo>
                  <a:pt x="3353007" y="1417188"/>
                </a:lnTo>
                <a:lnTo>
                  <a:pt x="0" y="1417188"/>
                </a:lnTo>
                <a:lnTo>
                  <a:pt x="0" y="0"/>
                </a:lnTo>
                <a:close/>
              </a:path>
            </a:pathLst>
          </a:custGeom>
          <a:blipFill>
            <a:blip r:embed="rId3"/>
            <a:stretch>
              <a:fillRect/>
            </a:stretch>
          </a:blipFill>
        </p:spPr>
        <p:txBody>
          <a:bodyPr/>
          <a:lstStyle/>
          <a:p>
            <a:pPr defTabSz="609630"/>
            <a:endParaRPr lang="en-GB" sz="1200">
              <a:solidFill>
                <a:prstClr val="black"/>
              </a:solidFill>
              <a:latin typeface="Aptos" panose="02110004020202020204"/>
            </a:endParaRPr>
          </a:p>
        </p:txBody>
      </p:sp>
      <p:sp>
        <p:nvSpPr>
          <p:cNvPr id="12" name="TextBox 12">
            <a:extLst>
              <a:ext uri="{FF2B5EF4-FFF2-40B4-BE49-F238E27FC236}">
                <a16:creationId xmlns:a16="http://schemas.microsoft.com/office/drawing/2014/main" id="{8E95F710-8F91-79FF-F5AF-89FB684A8092}"/>
              </a:ext>
            </a:extLst>
          </p:cNvPr>
          <p:cNvSpPr txBox="1"/>
          <p:nvPr/>
        </p:nvSpPr>
        <p:spPr>
          <a:xfrm>
            <a:off x="116067" y="2260774"/>
            <a:ext cx="11565407" cy="848246"/>
          </a:xfrm>
          <a:prstGeom prst="rect">
            <a:avLst/>
          </a:prstGeom>
        </p:spPr>
        <p:txBody>
          <a:bodyPr wrap="square" lIns="0" tIns="0" rIns="0" bIns="0" rtlCol="0" anchor="t">
            <a:spAutoFit/>
          </a:bodyPr>
          <a:lstStyle/>
          <a:p>
            <a:pPr defTabSz="609630">
              <a:lnSpc>
                <a:spcPts val="7200"/>
              </a:lnSpc>
            </a:pPr>
            <a:r>
              <a:rPr lang="en-GB" sz="5334" b="1">
                <a:solidFill>
                  <a:srgbClr val="0070C0"/>
                </a:solidFill>
                <a:latin typeface="Arial" panose="020B0604020202020204" pitchFamily="34" charset="0"/>
                <a:ea typeface="Gordita Bold"/>
                <a:cs typeface="Arial" panose="020B0604020202020204" pitchFamily="34" charset="0"/>
              </a:rPr>
              <a:t>Curriculum Improvement Cycle</a:t>
            </a:r>
          </a:p>
        </p:txBody>
      </p:sp>
      <p:sp>
        <p:nvSpPr>
          <p:cNvPr id="13" name="TextBox 13">
            <a:extLst>
              <a:ext uri="{FF2B5EF4-FFF2-40B4-BE49-F238E27FC236}">
                <a16:creationId xmlns:a16="http://schemas.microsoft.com/office/drawing/2014/main" id="{DD9C97EC-2C8D-3978-CD00-13FD4CB1F0CB}"/>
              </a:ext>
            </a:extLst>
          </p:cNvPr>
          <p:cNvSpPr txBox="1"/>
          <p:nvPr/>
        </p:nvSpPr>
        <p:spPr>
          <a:xfrm>
            <a:off x="112040" y="3751744"/>
            <a:ext cx="11384197" cy="434158"/>
          </a:xfrm>
          <a:prstGeom prst="rect">
            <a:avLst/>
          </a:prstGeom>
        </p:spPr>
        <p:txBody>
          <a:bodyPr wrap="square" lIns="0" tIns="0" rIns="0" bIns="0" rtlCol="0" anchor="t">
            <a:spAutoFit/>
          </a:bodyPr>
          <a:lstStyle/>
          <a:p>
            <a:pPr defTabSz="609630">
              <a:lnSpc>
                <a:spcPts val="3266"/>
              </a:lnSpc>
            </a:pPr>
            <a:r>
              <a:rPr lang="en-GB" sz="4000" b="1">
                <a:solidFill>
                  <a:srgbClr val="80379B"/>
                </a:solidFill>
                <a:latin typeface="Arial" panose="020B0604020202020204" pitchFamily="34" charset="0"/>
                <a:cs typeface="Arial" panose="020B0604020202020204" pitchFamily="34" charset="0"/>
              </a:rPr>
              <a:t>Activity 2:  Why? </a:t>
            </a:r>
            <a:r>
              <a:rPr lang="en-GB" sz="4000" b="1">
                <a:solidFill>
                  <a:srgbClr val="80379B"/>
                </a:solidFill>
                <a:latin typeface="Arial" panose="020B0604020202020204" pitchFamily="34" charset="0"/>
                <a:ea typeface="Calibri"/>
                <a:cs typeface="Arial" panose="020B0604020202020204" pitchFamily="34" charset="0"/>
              </a:rPr>
              <a:t>Purposes of curriculum</a:t>
            </a:r>
          </a:p>
        </p:txBody>
      </p:sp>
      <p:pic>
        <p:nvPicPr>
          <p:cNvPr id="5" name="Picture 4" descr="A close-up of a logo&#10;&#10;AI-generated content may be incorrect.">
            <a:extLst>
              <a:ext uri="{FF2B5EF4-FFF2-40B4-BE49-F238E27FC236}">
                <a16:creationId xmlns:a16="http://schemas.microsoft.com/office/drawing/2014/main" id="{02109021-C64C-46C1-13EF-6E8E2463325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582537" y="4588043"/>
            <a:ext cx="4498827" cy="1987139"/>
          </a:xfrm>
          <a:prstGeom prst="rect">
            <a:avLst/>
          </a:prstGeom>
        </p:spPr>
      </p:pic>
    </p:spTree>
    <p:extLst>
      <p:ext uri="{BB962C8B-B14F-4D97-AF65-F5344CB8AC3E}">
        <p14:creationId xmlns:p14="http://schemas.microsoft.com/office/powerpoint/2010/main" val="37658383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3573" y="122945"/>
            <a:ext cx="4925466" cy="830997"/>
          </a:xfrm>
          <a:prstGeom prst="rect">
            <a:avLst/>
          </a:prstGeom>
          <a:noFill/>
        </p:spPr>
        <p:txBody>
          <a:bodyPr wrap="square" rtlCol="0">
            <a:spAutoFit/>
          </a:bodyPr>
          <a:lstStyle/>
          <a:p>
            <a:endParaRPr lang="en-GB" sz="4800"/>
          </a:p>
        </p:txBody>
      </p:sp>
      <p:cxnSp>
        <p:nvCxnSpPr>
          <p:cNvPr id="5" name="Straight Connector 4"/>
          <p:cNvCxnSpPr/>
          <p:nvPr/>
        </p:nvCxnSpPr>
        <p:spPr>
          <a:xfrm>
            <a:off x="5697415" y="844061"/>
            <a:ext cx="75749" cy="5324080"/>
          </a:xfrm>
          <a:prstGeom prst="line">
            <a:avLst/>
          </a:prstGeom>
          <a:ln>
            <a:solidFill>
              <a:srgbClr val="0070C0"/>
            </a:solidFill>
          </a:ln>
        </p:spPr>
        <p:style>
          <a:lnRef idx="3">
            <a:schemeClr val="dk1"/>
          </a:lnRef>
          <a:fillRef idx="0">
            <a:schemeClr val="dk1"/>
          </a:fillRef>
          <a:effectRef idx="2">
            <a:schemeClr val="dk1"/>
          </a:effectRef>
          <a:fontRef idx="minor">
            <a:schemeClr val="tx1"/>
          </a:fontRef>
        </p:style>
      </p:cxnSp>
      <p:cxnSp>
        <p:nvCxnSpPr>
          <p:cNvPr id="6" name="Straight Connector 5"/>
          <p:cNvCxnSpPr/>
          <p:nvPr/>
        </p:nvCxnSpPr>
        <p:spPr>
          <a:xfrm flipH="1">
            <a:off x="941454" y="3403299"/>
            <a:ext cx="10453377" cy="27054"/>
          </a:xfrm>
          <a:prstGeom prst="line">
            <a:avLst/>
          </a:prstGeom>
          <a:ln>
            <a:solidFill>
              <a:srgbClr val="0070C0"/>
            </a:solidFill>
          </a:ln>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75748" y="833826"/>
            <a:ext cx="4712678" cy="646331"/>
          </a:xfrm>
          <a:prstGeom prst="rect">
            <a:avLst/>
          </a:prstGeom>
          <a:solidFill>
            <a:schemeClr val="accent5">
              <a:lumMod val="60000"/>
              <a:lumOff val="40000"/>
            </a:schemeClr>
          </a:solidFill>
          <a:ln>
            <a:solidFill>
              <a:schemeClr val="tx1"/>
            </a:solidFill>
          </a:ln>
        </p:spPr>
        <p:txBody>
          <a:bodyPr wrap="square" rtlCol="0">
            <a:spAutoFit/>
          </a:bodyPr>
          <a:lstStyle/>
          <a:p>
            <a:r>
              <a:rPr lang="en-GB" sz="3600" b="1"/>
              <a:t>What’s strong?</a:t>
            </a:r>
          </a:p>
        </p:txBody>
      </p:sp>
      <p:sp>
        <p:nvSpPr>
          <p:cNvPr id="12" name="TextBox 11"/>
          <p:cNvSpPr txBox="1"/>
          <p:nvPr/>
        </p:nvSpPr>
        <p:spPr>
          <a:xfrm>
            <a:off x="6948167" y="875106"/>
            <a:ext cx="4744239" cy="646331"/>
          </a:xfrm>
          <a:prstGeom prst="rect">
            <a:avLst/>
          </a:prstGeom>
          <a:solidFill>
            <a:srgbClr val="FFFF00"/>
          </a:solidFill>
          <a:ln>
            <a:solidFill>
              <a:schemeClr val="tx1"/>
            </a:solidFill>
          </a:ln>
        </p:spPr>
        <p:txBody>
          <a:bodyPr wrap="square" rtlCol="0">
            <a:spAutoFit/>
          </a:bodyPr>
          <a:lstStyle/>
          <a:p>
            <a:r>
              <a:rPr lang="en-GB" sz="3600" b="1"/>
              <a:t>What’s wrong?</a:t>
            </a:r>
          </a:p>
        </p:txBody>
      </p:sp>
      <p:sp>
        <p:nvSpPr>
          <p:cNvPr id="13" name="TextBox 12"/>
          <p:cNvSpPr txBox="1"/>
          <p:nvPr/>
        </p:nvSpPr>
        <p:spPr>
          <a:xfrm>
            <a:off x="83697" y="5279545"/>
            <a:ext cx="4712677" cy="1200329"/>
          </a:xfrm>
          <a:prstGeom prst="rect">
            <a:avLst/>
          </a:prstGeom>
          <a:solidFill>
            <a:srgbClr val="00B050"/>
          </a:solidFill>
          <a:ln>
            <a:solidFill>
              <a:schemeClr val="tx1"/>
            </a:solidFill>
          </a:ln>
        </p:spPr>
        <p:txBody>
          <a:bodyPr wrap="square" rtlCol="0">
            <a:spAutoFit/>
          </a:bodyPr>
          <a:lstStyle/>
          <a:p>
            <a:r>
              <a:rPr lang="en-GB" sz="3600" b="1"/>
              <a:t>What are the barriers &amp; challenges?</a:t>
            </a:r>
          </a:p>
        </p:txBody>
      </p:sp>
      <p:sp>
        <p:nvSpPr>
          <p:cNvPr id="14" name="TextBox 13"/>
          <p:cNvSpPr txBox="1"/>
          <p:nvPr/>
        </p:nvSpPr>
        <p:spPr>
          <a:xfrm>
            <a:off x="6823668" y="4679164"/>
            <a:ext cx="4993235" cy="1754326"/>
          </a:xfrm>
          <a:prstGeom prst="rect">
            <a:avLst/>
          </a:prstGeom>
          <a:solidFill>
            <a:srgbClr val="FF3399"/>
          </a:solidFill>
          <a:ln>
            <a:solidFill>
              <a:schemeClr val="tx1"/>
            </a:solidFill>
          </a:ln>
        </p:spPr>
        <p:txBody>
          <a:bodyPr wrap="square" rtlCol="0">
            <a:spAutoFit/>
          </a:bodyPr>
          <a:lstStyle/>
          <a:p>
            <a:r>
              <a:rPr lang="en-GB" sz="3600" b="1"/>
              <a:t>What do we want to innovate, enhance or improve?</a:t>
            </a:r>
          </a:p>
        </p:txBody>
      </p:sp>
    </p:spTree>
    <p:extLst>
      <p:ext uri="{BB962C8B-B14F-4D97-AF65-F5344CB8AC3E}">
        <p14:creationId xmlns:p14="http://schemas.microsoft.com/office/powerpoint/2010/main" val="8459115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2ED6E-DFDE-2469-1774-EF3E280D30F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5C652E9-D172-2303-B519-ED9F833A6091}"/>
              </a:ext>
            </a:extLst>
          </p:cNvPr>
          <p:cNvSpPr txBox="1"/>
          <p:nvPr/>
        </p:nvSpPr>
        <p:spPr>
          <a:xfrm>
            <a:off x="157823" y="1002401"/>
            <a:ext cx="5773259" cy="5641865"/>
          </a:xfrm>
          <a:prstGeom prst="rect">
            <a:avLst/>
          </a:prstGeom>
          <a:noFill/>
        </p:spPr>
        <p:txBody>
          <a:bodyPr wrap="square" lIns="60960" tIns="30480" rIns="60960" bIns="30480" rtlCol="0" anchor="t">
            <a:spAutoFit/>
          </a:bodyPr>
          <a:lstStyle/>
          <a:p>
            <a:pPr marL="495325" indent="-495325" defTabSz="609630">
              <a:spcBef>
                <a:spcPts val="1200"/>
              </a:spcBef>
              <a:buFont typeface="+mj-lt"/>
              <a:buAutoNum type="arabicPeriod"/>
              <a:defRPr/>
            </a:pPr>
            <a:r>
              <a:rPr lang="en-GB" sz="2933">
                <a:solidFill>
                  <a:prstClr val="black"/>
                </a:solidFill>
                <a:latin typeface="Arial"/>
                <a:cs typeface="Arial"/>
              </a:rPr>
              <a:t>What have we already been working on that will help with our readiness for change?</a:t>
            </a:r>
          </a:p>
          <a:p>
            <a:pPr marL="495325" indent="-495325" defTabSz="609630">
              <a:spcBef>
                <a:spcPts val="1200"/>
              </a:spcBef>
              <a:buFont typeface="+mj-lt"/>
              <a:buAutoNum type="arabicPeriod"/>
              <a:defRPr/>
            </a:pPr>
            <a:r>
              <a:rPr lang="en-GB" sz="2933">
                <a:solidFill>
                  <a:srgbClr val="2E60A7"/>
                </a:solidFill>
                <a:latin typeface="Arial"/>
                <a:cs typeface="Arial"/>
              </a:rPr>
              <a:t>What else might be important to start considering?</a:t>
            </a:r>
          </a:p>
          <a:p>
            <a:pPr marL="495325" indent="-495325" defTabSz="609630">
              <a:spcBef>
                <a:spcPts val="1200"/>
              </a:spcBef>
              <a:buFont typeface="+mj-lt"/>
              <a:buAutoNum type="arabicPeriod"/>
              <a:defRPr/>
            </a:pPr>
            <a:r>
              <a:rPr lang="en-GB" sz="2933">
                <a:solidFill>
                  <a:prstClr val="black"/>
                </a:solidFill>
                <a:latin typeface="Arial"/>
                <a:cs typeface="Arial"/>
              </a:rPr>
              <a:t>Who can help our thinking?</a:t>
            </a:r>
          </a:p>
          <a:p>
            <a:pPr marL="495325" indent="-495325" defTabSz="609630">
              <a:spcBef>
                <a:spcPts val="1200"/>
              </a:spcBef>
              <a:buFont typeface="+mj-lt"/>
              <a:buAutoNum type="arabicPeriod"/>
              <a:defRPr/>
            </a:pPr>
            <a:r>
              <a:rPr lang="en-GB" sz="2933">
                <a:solidFill>
                  <a:srgbClr val="2E60A7"/>
                </a:solidFill>
                <a:latin typeface="Arial"/>
                <a:cs typeface="Arial"/>
              </a:rPr>
              <a:t>What is our next step as a team?</a:t>
            </a:r>
          </a:p>
          <a:p>
            <a:pPr marL="495325" indent="-495325" defTabSz="609630">
              <a:spcBef>
                <a:spcPts val="1200"/>
              </a:spcBef>
              <a:buFont typeface="+mj-lt"/>
              <a:buAutoNum type="arabicPeriod"/>
              <a:defRPr/>
            </a:pPr>
            <a:r>
              <a:rPr lang="en-GB" sz="2933">
                <a:solidFill>
                  <a:prstClr val="black"/>
                </a:solidFill>
                <a:latin typeface="Arial"/>
                <a:cs typeface="Arial"/>
              </a:rPr>
              <a:t>What do we need, as individuals and a team, to take that step?</a:t>
            </a:r>
          </a:p>
        </p:txBody>
      </p:sp>
      <p:sp>
        <p:nvSpPr>
          <p:cNvPr id="9" name="TextBox 8">
            <a:extLst>
              <a:ext uri="{FF2B5EF4-FFF2-40B4-BE49-F238E27FC236}">
                <a16:creationId xmlns:a16="http://schemas.microsoft.com/office/drawing/2014/main" id="{8F42252A-4C83-592F-04B2-BFC58D7293CF}"/>
              </a:ext>
            </a:extLst>
          </p:cNvPr>
          <p:cNvSpPr txBox="1"/>
          <p:nvPr/>
        </p:nvSpPr>
        <p:spPr>
          <a:xfrm>
            <a:off x="130055" y="213029"/>
            <a:ext cx="7874000" cy="707886"/>
          </a:xfrm>
          <a:prstGeom prst="rect">
            <a:avLst/>
          </a:prstGeom>
          <a:noFill/>
        </p:spPr>
        <p:txBody>
          <a:bodyPr wrap="square" rtlCol="0">
            <a:spAutoFit/>
          </a:bodyPr>
          <a:lstStyle/>
          <a:p>
            <a:pPr defTabSz="609630">
              <a:defRPr/>
            </a:pPr>
            <a:r>
              <a:rPr lang="en-GB" sz="4000" b="1">
                <a:solidFill>
                  <a:srgbClr val="2E60A7"/>
                </a:solidFill>
                <a:latin typeface="Arial" panose="020B0604020202020204" pitchFamily="34" charset="0"/>
                <a:cs typeface="Arial" panose="020B0604020202020204" pitchFamily="34" charset="0"/>
              </a:rPr>
              <a:t>What does all this mean for us?</a:t>
            </a:r>
          </a:p>
        </p:txBody>
      </p:sp>
      <p:pic>
        <p:nvPicPr>
          <p:cNvPr id="10" name="Picture 9">
            <a:extLst>
              <a:ext uri="{FF2B5EF4-FFF2-40B4-BE49-F238E27FC236}">
                <a16:creationId xmlns:a16="http://schemas.microsoft.com/office/drawing/2014/main" id="{3E7D115B-07F3-49DA-D332-5D75BAFC32A3}"/>
              </a:ext>
            </a:extLst>
          </p:cNvPr>
          <p:cNvPicPr>
            <a:picLocks noChangeAspect="1"/>
          </p:cNvPicPr>
          <p:nvPr/>
        </p:nvPicPr>
        <p:blipFill>
          <a:blip r:embed="rId3"/>
          <a:stretch>
            <a:fillRect/>
          </a:stretch>
        </p:blipFill>
        <p:spPr>
          <a:xfrm>
            <a:off x="6260920" y="2480724"/>
            <a:ext cx="5608339" cy="1896553"/>
          </a:xfrm>
          <a:prstGeom prst="rect">
            <a:avLst/>
          </a:prstGeom>
        </p:spPr>
      </p:pic>
    </p:spTree>
    <p:extLst>
      <p:ext uri="{BB962C8B-B14F-4D97-AF65-F5344CB8AC3E}">
        <p14:creationId xmlns:p14="http://schemas.microsoft.com/office/powerpoint/2010/main" val="1275975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F3457-CB83-17ED-163F-5725898738DC}"/>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F0BB7777-FE94-03D9-1D5B-8A43431878B9}"/>
              </a:ext>
            </a:extLst>
          </p:cNvPr>
          <p:cNvSpPr txBox="1">
            <a:spLocks noGrp="1"/>
          </p:cNvSpPr>
          <p:nvPr>
            <p:ph type="title" idx="4294967295"/>
          </p:nvPr>
        </p:nvSpPr>
        <p:spPr>
          <a:xfrm>
            <a:off x="1" y="287867"/>
            <a:ext cx="7394575"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4801"/>
              </a:lnSpc>
              <a:spcBef>
                <a:spcPts val="0"/>
              </a:spcBef>
              <a:defRPr/>
            </a:pPr>
            <a:r>
              <a:rPr lang="en-GB" sz="4800" b="1">
                <a:solidFill>
                  <a:srgbClr val="0070C0"/>
                </a:solidFill>
                <a:latin typeface="Arial" panose="020B0604020202020204" pitchFamily="34" charset="0"/>
                <a:ea typeface="+mn-ea"/>
                <a:cs typeface="Arial" panose="020B0604020202020204" pitchFamily="34" charset="0"/>
              </a:rPr>
              <a:t>Session aims</a:t>
            </a:r>
          </a:p>
        </p:txBody>
      </p:sp>
      <p:sp>
        <p:nvSpPr>
          <p:cNvPr id="4" name="TextBox 3">
            <a:extLst>
              <a:ext uri="{FF2B5EF4-FFF2-40B4-BE49-F238E27FC236}">
                <a16:creationId xmlns:a16="http://schemas.microsoft.com/office/drawing/2014/main" id="{3B467934-4C22-322E-4890-82BBCDEFB699}"/>
              </a:ext>
            </a:extLst>
          </p:cNvPr>
          <p:cNvSpPr txBox="1"/>
          <p:nvPr/>
        </p:nvSpPr>
        <p:spPr>
          <a:xfrm>
            <a:off x="244787" y="1521183"/>
            <a:ext cx="11135171" cy="2864823"/>
          </a:xfrm>
          <a:prstGeom prst="rect">
            <a:avLst/>
          </a:prstGeom>
          <a:noFill/>
        </p:spPr>
        <p:txBody>
          <a:bodyPr wrap="square" lIns="60960" tIns="30480" rIns="60960" bIns="30480" rtlCol="0" anchor="t">
            <a:spAutoFit/>
          </a:bodyPr>
          <a:lstStyle/>
          <a:p>
            <a:pPr defTabSz="609630">
              <a:lnSpc>
                <a:spcPct val="120000"/>
              </a:lnSpc>
              <a:spcAft>
                <a:spcPts val="1600"/>
              </a:spcAft>
              <a:defRPr/>
            </a:pPr>
            <a:r>
              <a:rPr lang="en-GB" sz="3600" dirty="0">
                <a:solidFill>
                  <a:prstClr val="black"/>
                </a:solidFill>
                <a:latin typeface="Arial" panose="020B0604020202020204" pitchFamily="34" charset="0"/>
                <a:cs typeface="Arial" panose="020B0604020202020204" pitchFamily="34" charset="0"/>
              </a:rPr>
              <a:t>To support teams of teachers and practitioners to consider and build a shared understanding of the purposes of their curriculum offer</a:t>
            </a:r>
          </a:p>
          <a:p>
            <a:pPr marL="914446" lvl="3" defTabSz="609630">
              <a:lnSpc>
                <a:spcPct val="120000"/>
              </a:lnSpc>
              <a:spcAft>
                <a:spcPts val="1600"/>
              </a:spcAft>
              <a:defRPr/>
            </a:pPr>
            <a:endParaRPr lang="en-GB" sz="3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7875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6060" t="13829" r="14131" b="20009"/>
          <a:stretch/>
        </p:blipFill>
        <p:spPr>
          <a:xfrm>
            <a:off x="4981433" y="1608802"/>
            <a:ext cx="6829628" cy="3640395"/>
          </a:xfrm>
          <a:prstGeom prst="rect">
            <a:avLst/>
          </a:prstGeom>
        </p:spPr>
      </p:pic>
      <p:sp>
        <p:nvSpPr>
          <p:cNvPr id="3" name="TextBox 2">
            <a:extLst>
              <a:ext uri="{FF2B5EF4-FFF2-40B4-BE49-F238E27FC236}">
                <a16:creationId xmlns:a16="http://schemas.microsoft.com/office/drawing/2014/main" id="{EE3F211C-580F-2C9B-990E-AD5FF870395E}"/>
              </a:ext>
            </a:extLst>
          </p:cNvPr>
          <p:cNvSpPr txBox="1"/>
          <p:nvPr/>
        </p:nvSpPr>
        <p:spPr>
          <a:xfrm>
            <a:off x="4844228" y="5301341"/>
            <a:ext cx="1063591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70C0"/>
                </a:solidFill>
                <a:effectLst/>
                <a:uLnTx/>
                <a:uFillTx/>
                <a:latin typeface="Avenir Next LT Pro" panose="020B0504020202020204" pitchFamily="34" charset="0"/>
                <a:ea typeface="+mn-ea"/>
                <a:cs typeface="+mn-cs"/>
              </a:rPr>
              <a:t>Scotland 2030: Future Schooling, Education and Learning (Scotland Futures Forum, 2020)</a:t>
            </a:r>
          </a:p>
        </p:txBody>
      </p:sp>
      <p:sp>
        <p:nvSpPr>
          <p:cNvPr id="4" name="TextBox 3">
            <a:extLst>
              <a:ext uri="{FF2B5EF4-FFF2-40B4-BE49-F238E27FC236}">
                <a16:creationId xmlns:a16="http://schemas.microsoft.com/office/drawing/2014/main" id="{55F9A1FD-5057-48DF-3074-17B78DAED4AB}"/>
              </a:ext>
            </a:extLst>
          </p:cNvPr>
          <p:cNvSpPr txBox="1"/>
          <p:nvPr/>
        </p:nvSpPr>
        <p:spPr>
          <a:xfrm>
            <a:off x="-196770" y="233218"/>
            <a:ext cx="121920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70C0"/>
                </a:solidFill>
                <a:effectLst/>
                <a:uLnTx/>
                <a:uFillTx/>
                <a:latin typeface="Avenir Next LT Pro" panose="020B0504020202020204" pitchFamily="34" charset="0"/>
                <a:ea typeface="+mn-ea"/>
                <a:cs typeface="+mn-cs"/>
              </a:rPr>
              <a:t>Why</a:t>
            </a:r>
            <a:r>
              <a:rPr kumimoji="0" lang="en-GB" sz="60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rPr>
              <a:t>?</a:t>
            </a:r>
          </a:p>
        </p:txBody>
      </p:sp>
      <p:pic>
        <p:nvPicPr>
          <p:cNvPr id="5" name="Picture 4">
            <a:extLst>
              <a:ext uri="{FF2B5EF4-FFF2-40B4-BE49-F238E27FC236}">
                <a16:creationId xmlns:a16="http://schemas.microsoft.com/office/drawing/2014/main" id="{CAE40359-8E9B-4805-CBB8-61B6FAB7457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4717" y="1995631"/>
            <a:ext cx="4464016" cy="2866735"/>
          </a:xfrm>
          <a:prstGeom prst="rect">
            <a:avLst/>
          </a:prstGeom>
        </p:spPr>
      </p:pic>
    </p:spTree>
    <p:extLst>
      <p:ext uri="{BB962C8B-B14F-4D97-AF65-F5344CB8AC3E}">
        <p14:creationId xmlns:p14="http://schemas.microsoft.com/office/powerpoint/2010/main" val="2411325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0268" y="6179234"/>
            <a:ext cx="11891462" cy="584775"/>
          </a:xfrm>
          <a:prstGeom prst="rect">
            <a:avLst/>
          </a:prstGeom>
          <a:noFill/>
        </p:spPr>
        <p:txBody>
          <a:bodyPr wrap="square" rtlCol="0">
            <a:spAutoFit/>
          </a:bodyPr>
          <a:lstStyle/>
          <a:p>
            <a:pPr algn="ctr" defTabSz="914446">
              <a:defRPr/>
            </a:pPr>
            <a:r>
              <a:rPr lang="en-GB" sz="3200">
                <a:solidFill>
                  <a:prstClr val="black"/>
                </a:solidFill>
                <a:latin typeface="Calibri" panose="020F0502020204030204"/>
                <a:hlinkClick r:id="rId3"/>
              </a:rPr>
              <a:t>www.scotlandscurriculum.scot</a:t>
            </a:r>
            <a:endParaRPr lang="en-GB" sz="3200">
              <a:solidFill>
                <a:prstClr val="black"/>
              </a:solidFill>
              <a:latin typeface="Calibri" panose="020F0502020204030204"/>
            </a:endParaRPr>
          </a:p>
        </p:txBody>
      </p:sp>
      <p:sp>
        <p:nvSpPr>
          <p:cNvPr id="4" name="TextBox 2">
            <a:extLst>
              <a:ext uri="{FF2B5EF4-FFF2-40B4-BE49-F238E27FC236}">
                <a16:creationId xmlns:a16="http://schemas.microsoft.com/office/drawing/2014/main" id="{3110D9E3-1F44-81BA-4C50-230018166091}"/>
              </a:ext>
            </a:extLst>
          </p:cNvPr>
          <p:cNvSpPr txBox="1">
            <a:spLocks/>
          </p:cNvSpPr>
          <p:nvPr/>
        </p:nvSpPr>
        <p:spPr>
          <a:xfrm>
            <a:off x="0" y="0"/>
            <a:ext cx="9160042" cy="128374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609630">
              <a:lnSpc>
                <a:spcPts val="5248"/>
              </a:lnSpc>
              <a:spcBef>
                <a:spcPts val="0"/>
              </a:spcBef>
              <a:defRPr/>
            </a:pPr>
            <a:r>
              <a:rPr lang="en-GB" sz="4000" b="1" kern="0" dirty="0">
                <a:solidFill>
                  <a:srgbClr val="0070C0"/>
                </a:solidFill>
                <a:latin typeface="Arial" panose="020B0604020202020204" pitchFamily="34" charset="0"/>
                <a:cs typeface="Arial" panose="020B0604020202020204" pitchFamily="34" charset="0"/>
              </a:rPr>
              <a:t>Scotland’s Curriculum Framework is remaining  </a:t>
            </a:r>
          </a:p>
        </p:txBody>
      </p:sp>
      <p:pic>
        <p:nvPicPr>
          <p:cNvPr id="14" name="Picture 13" descr="The 4 capacities remain the purpose for Scotlands curriculum&#10;The 4 contexts for learning are remaining and will be strengthened&#10;The five parts of curriculum making will also remain">
            <a:extLst>
              <a:ext uri="{FF2B5EF4-FFF2-40B4-BE49-F238E27FC236}">
                <a16:creationId xmlns:a16="http://schemas.microsoft.com/office/drawing/2014/main" id="{D7F83275-D3D1-9747-745F-C3ED0AD9119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8443" y="1401602"/>
            <a:ext cx="12095113" cy="4674761"/>
          </a:xfrm>
          <a:prstGeom prst="rect">
            <a:avLst/>
          </a:prstGeom>
        </p:spPr>
      </p:pic>
    </p:spTree>
    <p:extLst>
      <p:ext uri="{BB962C8B-B14F-4D97-AF65-F5344CB8AC3E}">
        <p14:creationId xmlns:p14="http://schemas.microsoft.com/office/powerpoint/2010/main" val="354992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2138" y="2467671"/>
            <a:ext cx="12192000" cy="549514"/>
          </a:xfrm>
        </p:spPr>
        <p:txBody>
          <a:bodyPr>
            <a:noAutofit/>
          </a:bodyPr>
          <a:lstStyle/>
          <a:p>
            <a:pPr marL="0" indent="0" algn="ctr">
              <a:buNone/>
            </a:pPr>
            <a:r>
              <a:rPr lang="en-GB" sz="7200" b="1" dirty="0">
                <a:solidFill>
                  <a:srgbClr val="0070C0"/>
                </a:solidFill>
                <a:latin typeface="Avenir Next LT Pro" panose="020B0504020202020204" pitchFamily="34" charset="0"/>
              </a:rPr>
              <a:t>Why educate?</a:t>
            </a:r>
          </a:p>
        </p:txBody>
      </p:sp>
    </p:spTree>
    <p:extLst>
      <p:ext uri="{BB962C8B-B14F-4D97-AF65-F5344CB8AC3E}">
        <p14:creationId xmlns:p14="http://schemas.microsoft.com/office/powerpoint/2010/main" val="3547342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427BF-1D7F-6B06-0BEB-3A3AD9ACD2E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CCBEDDB-B01C-2D67-2ED9-ECFC7CCB7D55}"/>
              </a:ext>
            </a:extLst>
          </p:cNvPr>
          <p:cNvSpPr txBox="1"/>
          <p:nvPr/>
        </p:nvSpPr>
        <p:spPr>
          <a:xfrm>
            <a:off x="1" y="92990"/>
            <a:ext cx="7294535" cy="707886"/>
          </a:xfrm>
          <a:prstGeom prst="rect">
            <a:avLst/>
          </a:prstGeom>
          <a:noFill/>
        </p:spPr>
        <p:txBody>
          <a:bodyPr wrap="square" rtlCol="0">
            <a:spAutoFit/>
          </a:bodyPr>
          <a:lstStyle/>
          <a:p>
            <a:pPr defTabSz="609630">
              <a:defRPr/>
            </a:pPr>
            <a:r>
              <a:rPr lang="en-GB" sz="4000" b="1" dirty="0">
                <a:solidFill>
                  <a:srgbClr val="0070C0"/>
                </a:solidFill>
                <a:latin typeface="Arial" panose="020B0604020202020204" pitchFamily="34" charset="0"/>
                <a:cs typeface="Arial" panose="020B0604020202020204" pitchFamily="34" charset="0"/>
              </a:rPr>
              <a:t>Video provocation option 1</a:t>
            </a:r>
          </a:p>
        </p:txBody>
      </p:sp>
      <p:sp>
        <p:nvSpPr>
          <p:cNvPr id="3" name="TextBox 3">
            <a:extLst>
              <a:ext uri="{FF2B5EF4-FFF2-40B4-BE49-F238E27FC236}">
                <a16:creationId xmlns:a16="http://schemas.microsoft.com/office/drawing/2014/main" id="{1B796FF8-B824-2853-3CD1-238989C70DB2}"/>
              </a:ext>
            </a:extLst>
          </p:cNvPr>
          <p:cNvSpPr txBox="1"/>
          <p:nvPr/>
        </p:nvSpPr>
        <p:spPr>
          <a:xfrm>
            <a:off x="604749" y="1370071"/>
            <a:ext cx="5635630" cy="4488408"/>
          </a:xfrm>
          <a:prstGeom prst="rect">
            <a:avLst/>
          </a:prstGeom>
        </p:spPr>
        <p:txBody>
          <a:bodyPr wrap="square" lIns="0" tIns="0" rIns="0" bIns="0" rtlCol="0" anchor="t">
            <a:spAutoFit/>
          </a:bodyPr>
          <a:lstStyle/>
          <a:p>
            <a:pPr defTabSz="609630">
              <a:lnSpc>
                <a:spcPct val="120000"/>
              </a:lnSpc>
              <a:spcAft>
                <a:spcPts val="800"/>
              </a:spcAft>
              <a:defRPr/>
            </a:pPr>
            <a:r>
              <a:rPr lang="en-GB" sz="2933">
                <a:solidFill>
                  <a:prstClr val="black"/>
                </a:solidFill>
                <a:latin typeface="Arial" panose="020B0604020202020204" pitchFamily="34" charset="0"/>
                <a:ea typeface="Arial" panose="020B0604020202020204" pitchFamily="34" charset="0"/>
                <a:cs typeface="Arial" panose="020B0604020202020204" pitchFamily="34" charset="0"/>
              </a:rPr>
              <a:t>Watch this 5 minute </a:t>
            </a:r>
            <a:r>
              <a:rPr lang="en-GB" sz="2933" i="1">
                <a:solidFill>
                  <a:prstClr val="black"/>
                </a:solidFill>
                <a:latin typeface="Arial" panose="020B0604020202020204" pitchFamily="34" charset="0"/>
                <a:ea typeface="Arial" panose="020B0604020202020204" pitchFamily="34" charset="0"/>
                <a:cs typeface="Arial" panose="020B0604020202020204" pitchFamily="34" charset="0"/>
              </a:rPr>
              <a:t>Why Educate? </a:t>
            </a:r>
            <a:r>
              <a:rPr lang="en-GB" sz="2933">
                <a:solidFill>
                  <a:prstClr val="black"/>
                </a:solidFill>
                <a:latin typeface="Arial" panose="020B0604020202020204" pitchFamily="34" charset="0"/>
                <a:ea typeface="Arial" panose="020B0604020202020204" pitchFamily="34" charset="0"/>
                <a:cs typeface="Arial" panose="020B0604020202020204" pitchFamily="34" charset="0"/>
              </a:rPr>
              <a:t>clip from </a:t>
            </a:r>
            <a:r>
              <a:rPr lang="en-GB" sz="2933" u="sng">
                <a:solidFill>
                  <a:srgbClr val="467886"/>
                </a:solidFill>
                <a:latin typeface="Arial" panose="020B0604020202020204" pitchFamily="34" charset="0"/>
                <a:ea typeface="Arial" panose="020B0604020202020204" pitchFamily="34" charset="0"/>
                <a:cs typeface="Arial" panose="020B0604020202020204" pitchFamily="34" charset="0"/>
                <a:hlinkClick r:id="rId3"/>
              </a:rPr>
              <a:t>Santiago Rincon Gallardo (10m:03s - 15m:36s)</a:t>
            </a:r>
            <a:endParaRPr lang="en-GB" sz="2933">
              <a:solidFill>
                <a:prstClr val="black"/>
              </a:solidFill>
              <a:latin typeface="Arial" panose="020B0604020202020204" pitchFamily="34" charset="0"/>
              <a:ea typeface="Arial" panose="020B0604020202020204" pitchFamily="34" charset="0"/>
              <a:cs typeface="Times New Roman" panose="02020603050405020304" pitchFamily="18" charset="0"/>
            </a:endParaRPr>
          </a:p>
          <a:p>
            <a:pPr defTabSz="609630">
              <a:lnSpc>
                <a:spcPct val="120000"/>
              </a:lnSpc>
              <a:spcAft>
                <a:spcPts val="800"/>
              </a:spcAft>
              <a:defRPr/>
            </a:pPr>
            <a:endParaRPr lang="en-GB" sz="2933">
              <a:solidFill>
                <a:prstClr val="black"/>
              </a:solidFill>
              <a:latin typeface="Arial" panose="020B0604020202020204" pitchFamily="34" charset="0"/>
              <a:ea typeface="Arial" panose="020B0604020202020204" pitchFamily="34" charset="0"/>
              <a:cs typeface="Times New Roman" panose="02020603050405020304" pitchFamily="18" charset="0"/>
            </a:endParaRPr>
          </a:p>
          <a:p>
            <a:pPr defTabSz="609630">
              <a:lnSpc>
                <a:spcPct val="120000"/>
              </a:lnSpc>
              <a:spcAft>
                <a:spcPts val="800"/>
              </a:spcAft>
              <a:defRPr/>
            </a:pPr>
            <a:r>
              <a:rPr lang="en-GB" sz="2933">
                <a:solidFill>
                  <a:prstClr val="black"/>
                </a:solidFill>
                <a:latin typeface="Arial" panose="020B0604020202020204" pitchFamily="34" charset="0"/>
                <a:ea typeface="Arial" panose="020B0604020202020204" pitchFamily="34" charset="0"/>
                <a:cs typeface="Arial" panose="020B0604020202020204" pitchFamily="34" charset="0"/>
              </a:rPr>
              <a:t>As a group, discuss and agree on the 2-3 most important takeaways from the recording.</a:t>
            </a:r>
            <a:endParaRPr lang="en-GB" sz="2933" b="1">
              <a:solidFill>
                <a:prstClr val="black"/>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136026D3-92CC-F393-59B4-08722E1FB70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725266" y="1370071"/>
            <a:ext cx="4331305" cy="4274147"/>
          </a:xfrm>
          <a:prstGeom prst="rect">
            <a:avLst/>
          </a:prstGeom>
        </p:spPr>
      </p:pic>
    </p:spTree>
    <p:extLst>
      <p:ext uri="{BB962C8B-B14F-4D97-AF65-F5344CB8AC3E}">
        <p14:creationId xmlns:p14="http://schemas.microsoft.com/office/powerpoint/2010/main" val="3237723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D7A09-1E72-E8B3-889D-29C7215A66E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C3CB806-D523-B2B3-26B4-61E3CF4680D5}"/>
              </a:ext>
            </a:extLst>
          </p:cNvPr>
          <p:cNvSpPr txBox="1"/>
          <p:nvPr/>
        </p:nvSpPr>
        <p:spPr>
          <a:xfrm>
            <a:off x="1" y="92990"/>
            <a:ext cx="7294535" cy="707886"/>
          </a:xfrm>
          <a:prstGeom prst="rect">
            <a:avLst/>
          </a:prstGeom>
          <a:noFill/>
        </p:spPr>
        <p:txBody>
          <a:bodyPr wrap="square" rtlCol="0">
            <a:spAutoFit/>
          </a:bodyPr>
          <a:lstStyle/>
          <a:p>
            <a:pPr defTabSz="609630">
              <a:defRPr/>
            </a:pPr>
            <a:r>
              <a:rPr lang="en-GB" sz="4000" b="1" dirty="0">
                <a:solidFill>
                  <a:srgbClr val="0070C0"/>
                </a:solidFill>
                <a:latin typeface="Arial" panose="020B0604020202020204" pitchFamily="34" charset="0"/>
                <a:cs typeface="Arial" panose="020B0604020202020204" pitchFamily="34" charset="0"/>
              </a:rPr>
              <a:t>Video provocation option 2</a:t>
            </a:r>
          </a:p>
        </p:txBody>
      </p:sp>
      <p:sp>
        <p:nvSpPr>
          <p:cNvPr id="6" name="TextBox 5">
            <a:extLst>
              <a:ext uri="{FF2B5EF4-FFF2-40B4-BE49-F238E27FC236}">
                <a16:creationId xmlns:a16="http://schemas.microsoft.com/office/drawing/2014/main" id="{342F6588-DB33-6BD9-F828-FFDF4099027E}"/>
              </a:ext>
            </a:extLst>
          </p:cNvPr>
          <p:cNvSpPr txBox="1"/>
          <p:nvPr/>
        </p:nvSpPr>
        <p:spPr>
          <a:xfrm>
            <a:off x="290014" y="1087411"/>
            <a:ext cx="8717507" cy="646331"/>
          </a:xfrm>
          <a:prstGeom prst="rect">
            <a:avLst/>
          </a:prstGeom>
          <a:noFill/>
        </p:spPr>
        <p:txBody>
          <a:bodyPr wrap="square">
            <a:spAutoFit/>
          </a:bodyPr>
          <a:lstStyle/>
          <a:p>
            <a:pPr lvl="0"/>
            <a:r>
              <a:rPr lang="en-GB" sz="1800" b="1" dirty="0">
                <a:latin typeface="Arial" panose="020B0604020202020204" pitchFamily="34" charset="0"/>
                <a:ea typeface="Arial" panose="020B0604020202020204" pitchFamily="34" charset="0"/>
                <a:cs typeface="Arial" panose="020B0604020202020204" pitchFamily="34" charset="0"/>
              </a:rPr>
              <a:t>Education for Human Flourishing</a:t>
            </a:r>
            <a:r>
              <a:rPr lang="en-GB" sz="1800" dirty="0">
                <a:latin typeface="Arial" panose="020B0604020202020204" pitchFamily="34" charset="0"/>
                <a:ea typeface="Arial" panose="020B0604020202020204" pitchFamily="34" charset="0"/>
                <a:cs typeface="Arial" panose="020B0604020202020204" pitchFamily="34" charset="0"/>
              </a:rPr>
              <a:t> – A professional learning activity based around an approx. 5 minute clip from an OECD webinar launching </a:t>
            </a:r>
            <a:r>
              <a:rPr lang="en-GB" sz="1800" u="sng" dirty="0">
                <a:solidFill>
                  <a:srgbClr val="467886"/>
                </a:solidFill>
                <a:latin typeface="Arial" panose="020B0604020202020204" pitchFamily="34" charset="0"/>
                <a:ea typeface="Arial" panose="020B0604020202020204" pitchFamily="34" charset="0"/>
                <a:cs typeface="Arial" panose="020B0604020202020204" pitchFamily="34" charset="0"/>
                <a:hlinkClick r:id="rId3"/>
              </a:rPr>
              <a:t>this report</a:t>
            </a:r>
            <a:r>
              <a:rPr lang="en-GB" sz="1800" dirty="0">
                <a:latin typeface="Arial" panose="020B0604020202020204" pitchFamily="34" charset="0"/>
                <a:ea typeface="Arial" panose="020B0604020202020204" pitchFamily="34" charset="0"/>
                <a:cs typeface="Arial" panose="020B0604020202020204" pitchFamily="34" charset="0"/>
              </a:rPr>
              <a:t>.</a:t>
            </a:r>
            <a:endParaRPr lang="en-GB" sz="1800" dirty="0">
              <a:latin typeface="Arial" panose="020B0604020202020204" pitchFamily="34" charset="0"/>
              <a:ea typeface="Times New Roman" panose="02020603050405020304" pitchFamily="18" charset="0"/>
              <a:cs typeface="Arial" panose="020B0604020202020204" pitchFamily="34" charset="0"/>
            </a:endParaRPr>
          </a:p>
        </p:txBody>
      </p:sp>
      <p:sp>
        <p:nvSpPr>
          <p:cNvPr id="8" name="TextBox 7">
            <a:extLst>
              <a:ext uri="{FF2B5EF4-FFF2-40B4-BE49-F238E27FC236}">
                <a16:creationId xmlns:a16="http://schemas.microsoft.com/office/drawing/2014/main" id="{F14B8251-5CF8-8A6B-773A-06E4B2CB08DF}"/>
              </a:ext>
            </a:extLst>
          </p:cNvPr>
          <p:cNvSpPr txBox="1"/>
          <p:nvPr/>
        </p:nvSpPr>
        <p:spPr>
          <a:xfrm>
            <a:off x="290014" y="2743608"/>
            <a:ext cx="6274559" cy="1815882"/>
          </a:xfrm>
          <a:prstGeom prst="rect">
            <a:avLst/>
          </a:prstGeom>
          <a:noFill/>
        </p:spPr>
        <p:txBody>
          <a:bodyPr wrap="square">
            <a:spAutoFit/>
          </a:bodyPr>
          <a:lstStyle/>
          <a:p>
            <a:pPr marL="304816" lvl="1"/>
            <a:r>
              <a:rPr lang="en-GB" sz="2800" u="sng" dirty="0">
                <a:latin typeface="Arial" panose="020B0604020202020204" pitchFamily="34" charset="0"/>
                <a:cs typeface="Arial" panose="020B0604020202020204" pitchFamily="34" charset="0"/>
                <a:hlinkClick r:id="rId4"/>
              </a:rPr>
              <a:t>Watch this 5 minute clip from the OECD webinar on education for human flourishing (</a:t>
            </a:r>
            <a:r>
              <a:rPr lang="en-GB" sz="2800" u="sng" dirty="0" err="1">
                <a:latin typeface="Arial" panose="020B0604020202020204" pitchFamily="34" charset="0"/>
                <a:cs typeface="Arial" panose="020B0604020202020204" pitchFamily="34" charset="0"/>
                <a:hlinkClick r:id="rId4"/>
              </a:rPr>
              <a:t>2m:59s</a:t>
            </a:r>
            <a:r>
              <a:rPr lang="en-GB" sz="2800" u="sng" dirty="0">
                <a:latin typeface="Arial" panose="020B0604020202020204" pitchFamily="34" charset="0"/>
                <a:cs typeface="Arial" panose="020B0604020202020204" pitchFamily="34" charset="0"/>
                <a:hlinkClick r:id="rId4"/>
              </a:rPr>
              <a:t> - </a:t>
            </a:r>
            <a:r>
              <a:rPr lang="en-GB" sz="2800" u="sng" dirty="0" err="1">
                <a:latin typeface="Arial" panose="020B0604020202020204" pitchFamily="34" charset="0"/>
                <a:cs typeface="Arial" panose="020B0604020202020204" pitchFamily="34" charset="0"/>
                <a:hlinkClick r:id="rId4"/>
              </a:rPr>
              <a:t>8m:15s</a:t>
            </a:r>
            <a:r>
              <a:rPr lang="en-GB" sz="2800" u="sng" dirty="0">
                <a:latin typeface="Arial" panose="020B0604020202020204" pitchFamily="34" charset="0"/>
                <a:cs typeface="Arial" panose="020B0604020202020204" pitchFamily="34" charset="0"/>
                <a:hlinkClick r:id="rId4"/>
              </a:rPr>
              <a:t>)</a:t>
            </a:r>
            <a:endParaRPr lang="en-GB" sz="28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42ECB028-A676-B8CF-5BAB-999BBDD14672}"/>
              </a:ext>
            </a:extLst>
          </p:cNvPr>
          <p:cNvPicPr>
            <a:picLocks noChangeAspect="1"/>
          </p:cNvPicPr>
          <p:nvPr/>
        </p:nvPicPr>
        <p:blipFill>
          <a:blip r:embed="rId5"/>
          <a:stretch>
            <a:fillRect/>
          </a:stretch>
        </p:blipFill>
        <p:spPr>
          <a:xfrm>
            <a:off x="6449670" y="2200927"/>
            <a:ext cx="5334190" cy="2923332"/>
          </a:xfrm>
          <a:prstGeom prst="rect">
            <a:avLst/>
          </a:prstGeom>
        </p:spPr>
      </p:pic>
    </p:spTree>
    <p:extLst>
      <p:ext uri="{BB962C8B-B14F-4D97-AF65-F5344CB8AC3E}">
        <p14:creationId xmlns:p14="http://schemas.microsoft.com/office/powerpoint/2010/main" val="1582329510"/>
      </p:ext>
    </p:extLst>
  </p:cSld>
  <p:clrMapOvr>
    <a:masterClrMapping/>
  </p:clrMapOvr>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0ef77447-1083-4dec-b89f-27c765076840}" enabled="0" method="" siteId="{0ef77447-1083-4dec-b89f-27c765076840}" removed="1"/>
</clbl:labelList>
</file>

<file path=docProps/app.xml><?xml version="1.0" encoding="utf-8"?>
<Properties xmlns="http://schemas.openxmlformats.org/officeDocument/2006/extended-properties" xmlns:vt="http://schemas.openxmlformats.org/officeDocument/2006/docPropsVTypes">
  <TotalTime>4328</TotalTime>
  <Words>3972</Words>
  <Application>Microsoft Office PowerPoint</Application>
  <PresentationFormat>Widescreen</PresentationFormat>
  <Paragraphs>346</Paragraphs>
  <Slides>31</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Aptos</vt:lpstr>
      <vt:lpstr>Aptos Display</vt:lpstr>
      <vt:lpstr>Arial</vt:lpstr>
      <vt:lpstr>Avenir Next LT Pro</vt:lpstr>
      <vt:lpstr>Calibri</vt:lpstr>
      <vt:lpstr>3_Office Theme</vt:lpstr>
      <vt:lpstr>PowerPoint Presentation</vt:lpstr>
      <vt:lpstr>Ways of working together</vt:lpstr>
      <vt:lpstr>PowerPoint Presentation</vt:lpstr>
      <vt:lpstr>Session aims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Scottish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Graeme Wallace</dc:creator>
  <cp:lastModifiedBy>Graeme Wallace</cp:lastModifiedBy>
  <cp:revision>1</cp:revision>
  <dcterms:created xsi:type="dcterms:W3CDTF">2026-06-19T07:52:37Z</dcterms:created>
  <dcterms:modified xsi:type="dcterms:W3CDTF">2026-06-22T08:00:40Z</dcterms:modified>
</cp:coreProperties>
</file>