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38"/>
  </p:notesMasterIdLst>
  <p:sldIdLst>
    <p:sldId id="2123259112" r:id="rId6"/>
    <p:sldId id="2123259138" r:id="rId7"/>
    <p:sldId id="257" r:id="rId8"/>
    <p:sldId id="2123259139" r:id="rId9"/>
    <p:sldId id="2123259143" r:id="rId10"/>
    <p:sldId id="259" r:id="rId11"/>
    <p:sldId id="261" r:id="rId12"/>
    <p:sldId id="260" r:id="rId13"/>
    <p:sldId id="2123259142" r:id="rId14"/>
    <p:sldId id="2123259146" r:id="rId15"/>
    <p:sldId id="4964" r:id="rId16"/>
    <p:sldId id="2123259151" r:id="rId17"/>
    <p:sldId id="2123259152" r:id="rId18"/>
    <p:sldId id="2123259148" r:id="rId19"/>
    <p:sldId id="2123259147" r:id="rId20"/>
    <p:sldId id="2123259123" r:id="rId21"/>
    <p:sldId id="2123259149" r:id="rId22"/>
    <p:sldId id="2584" r:id="rId23"/>
    <p:sldId id="2123259153" r:id="rId24"/>
    <p:sldId id="2582" r:id="rId25"/>
    <p:sldId id="2123259141" r:id="rId26"/>
    <p:sldId id="2581" r:id="rId27"/>
    <p:sldId id="2585" r:id="rId28"/>
    <p:sldId id="2123259286" r:id="rId29"/>
    <p:sldId id="4996" r:id="rId30"/>
    <p:sldId id="2123259135" r:id="rId31"/>
    <p:sldId id="2123259144" r:id="rId32"/>
    <p:sldId id="2123259154" r:id="rId33"/>
    <p:sldId id="2123259150" r:id="rId34"/>
    <p:sldId id="2583" r:id="rId35"/>
    <p:sldId id="2123259111" r:id="rId36"/>
    <p:sldId id="2123259140" r:id="rId37"/>
  </p:sldIdLst>
  <p:sldSz cx="18288000" cy="10287000"/>
  <p:notesSz cx="6858000" cy="9144000"/>
  <p:embeddedFontLst>
    <p:embeddedFont>
      <p:font typeface="Public Sans"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346014-98C4-0CBD-A80A-F4144E9B0A5F}" name="John Galt" initials="JG" userId="S::John.Galt@educationscotland.gov.scot::087fad72-c72c-4ea6-b37d-c264bfff80fd" providerId="AD"/>
  <p188:author id="{5F504728-3140-148E-5901-284C2C30E2C6}" name="John Galt" initials="JG" userId="S::john.galt@educationscotland.gov.scot::087fad72-c72c-4ea6-b37d-c264bfff80fd" providerId="AD"/>
  <p188:author id="{26D9524B-F8B2-811F-C26F-6486F6C07440}" name="Julie Beckett" initials="JB" userId="S::Julie.Beckett@educationscotland.gov.scot::39653cad-bb71-48fb-bbd2-8006d4a42ab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ABB5"/>
    <a:srgbClr val="FBF6F1"/>
    <a:srgbClr val="FFFFDD"/>
    <a:srgbClr val="082C74"/>
    <a:srgbClr val="7FDAC9"/>
    <a:srgbClr val="FB9B51"/>
    <a:srgbClr val="F5ACB8"/>
    <a:srgbClr val="9DD6E1"/>
    <a:srgbClr val="3A8F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1AECFB6-6EAF-4470-98B2-3036FE1D3DE4}" v="133" dt="2025-12-17T13:30:30.451"/>
    <p1510:client id="{A3E4E0AB-0CDF-4B31-D9C3-8B3406EFDD2D}" v="33" dt="2025-12-19T11:45:11.6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065" autoAdjust="0"/>
  </p:normalViewPr>
  <p:slideViewPr>
    <p:cSldViewPr snapToGrid="0">
      <p:cViewPr varScale="1">
        <p:scale>
          <a:sx n="51" d="100"/>
          <a:sy n="51" d="100"/>
        </p:scale>
        <p:origin x="1914" y="78"/>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hyperlink" Target="https://www.podbean.com/media/share/pb-sh7ni-17b3a4c" TargetMode="External"/><Relationship Id="rId7" Type="http://schemas.openxmlformats.org/officeDocument/2006/relationships/image" Target="../media/image38.png"/><Relationship Id="rId2" Type="http://schemas.openxmlformats.org/officeDocument/2006/relationships/hyperlink" Target="https://www.youtube.com/watch?v=yMZ_tshgKwg" TargetMode="External"/><Relationship Id="rId1" Type="http://schemas.openxmlformats.org/officeDocument/2006/relationships/hyperlink" Target="https://blogs.glowscotland.org.uk/glowblogs/public/escldportal/uploads/sites/10429/2025/08/15093834/CLD-Discussion-Paper-1-final-140825.pdf" TargetMode="External"/><Relationship Id="rId6" Type="http://schemas.openxmlformats.org/officeDocument/2006/relationships/image" Target="../media/image37.png"/><Relationship Id="rId5" Type="http://schemas.openxmlformats.org/officeDocument/2006/relationships/hyperlink" Target="https://forms.office.com/Pages/ResponsePage.aspx?id=R3T3DoMQ7E24nyfHZQdoQNc-3F3MCplBhmcMSreADcNUNVowS0VWSTAxTDAxWkxMV0o2QTZVRU0yRC4u" TargetMode="External"/><Relationship Id="rId4" Type="http://schemas.openxmlformats.org/officeDocument/2006/relationships/hyperlink" Target="https://blogs.glowscotland.org.uk/glowblogs/cices/" TargetMode="External"/><Relationship Id="rId9" Type="http://schemas.openxmlformats.org/officeDocument/2006/relationships/image" Target="../media/image40.png"/></Relationships>
</file>

<file path=ppt/diagrams/_rels/drawing1.xml.rels><?xml version="1.0" encoding="UTF-8" standalone="yes"?>
<Relationships xmlns="http://schemas.openxmlformats.org/package/2006/relationships"><Relationship Id="rId8" Type="http://schemas.openxmlformats.org/officeDocument/2006/relationships/hyperlink" Target="https://forms.office.com/Pages/ResponsePage.aspx?id=R3T3DoMQ7E24nyfHZQdoQNc-3F3MCplBhmcMSreADcNUNVowS0VWSTAxTDAxWkxMV0o2QTZVRU0yRC4u" TargetMode="External"/><Relationship Id="rId3" Type="http://schemas.openxmlformats.org/officeDocument/2006/relationships/hyperlink" Target="https://www.youtube.com/watch?v=yMZ_tshgKwg" TargetMode="External"/><Relationship Id="rId7" Type="http://schemas.openxmlformats.org/officeDocument/2006/relationships/hyperlink" Target="https://blogs.glowscotland.org.uk/glowblogs/cices/" TargetMode="External"/><Relationship Id="rId2" Type="http://schemas.openxmlformats.org/officeDocument/2006/relationships/image" Target="../media/image37.png"/><Relationship Id="rId1" Type="http://schemas.openxmlformats.org/officeDocument/2006/relationships/hyperlink" Target="https://blogs.glowscotland.org.uk/glowblogs/public/escldportal/uploads/sites/10429/2025/08/15093834/CLD-Discussion-Paper-1-final-140825.pdf" TargetMode="External"/><Relationship Id="rId6" Type="http://schemas.openxmlformats.org/officeDocument/2006/relationships/image" Target="../media/image39.png"/><Relationship Id="rId5" Type="http://schemas.openxmlformats.org/officeDocument/2006/relationships/hyperlink" Target="https://www.podbean.com/media/share/pb-sh7ni-17b3a4c" TargetMode="External"/><Relationship Id="rId4" Type="http://schemas.openxmlformats.org/officeDocument/2006/relationships/image" Target="../media/image38.png"/><Relationship Id="rId9" Type="http://schemas.openxmlformats.org/officeDocument/2006/relationships/image" Target="../media/image40.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2E0EAE-49A7-418D-BEF8-4A0BF30566DC}" type="doc">
      <dgm:prSet loTypeId="urn:microsoft.com/office/officeart/2005/8/layout/vList3" loCatId="picture" qsTypeId="urn:microsoft.com/office/officeart/2005/8/quickstyle/simple1" qsCatId="simple" csTypeId="urn:microsoft.com/office/officeart/2005/8/colors/accent1_2" csCatId="accent1" phldr="1"/>
      <dgm:spPr/>
      <dgm:t>
        <a:bodyPr/>
        <a:lstStyle/>
        <a:p>
          <a:endParaRPr lang="en-GB"/>
        </a:p>
      </dgm:t>
    </dgm:pt>
    <dgm:pt modelId="{00F0881D-3122-4EF3-803F-808C17232F54}">
      <dgm:prSet phldrT="[Text]" custT="1"/>
      <dgm:spPr>
        <a:solidFill>
          <a:srgbClr val="9DD6E1"/>
        </a:solidFill>
        <a:ln>
          <a:solidFill>
            <a:schemeClr val="tx1"/>
          </a:solidFill>
        </a:ln>
      </dgm:spPr>
      <dgm:t>
        <a:bodyPr/>
        <a:lstStyle/>
        <a:p>
          <a:r>
            <a:rPr lang="en-GB" sz="3200" b="1" noProof="0">
              <a:solidFill>
                <a:schemeClr val="tx1"/>
              </a:solidFill>
              <a:latin typeface="Arial" panose="020B0604020202020204" pitchFamily="34" charset="0"/>
              <a:cs typeface="Arial" panose="020B0604020202020204" pitchFamily="34" charset="0"/>
            </a:rPr>
            <a:t>Read </a:t>
          </a:r>
        </a:p>
        <a:p>
          <a:r>
            <a:rPr lang="en-GB" sz="3200" noProof="0">
              <a:latin typeface="Arial" panose="020B0604020202020204" pitchFamily="34" charset="0"/>
              <a:cs typeface="Arial" panose="020B0604020202020204" pitchFamily="34" charset="0"/>
              <a:hlinkClick xmlns:r="http://schemas.openxmlformats.org/officeDocument/2006/relationships" r:id="rId1"/>
            </a:rPr>
            <a:t>CLD Discussion Paper 1</a:t>
          </a:r>
          <a:endParaRPr lang="en-GB" sz="3200" noProof="0">
            <a:latin typeface="Arial" panose="020B0604020202020204" pitchFamily="34" charset="0"/>
            <a:cs typeface="Arial" panose="020B0604020202020204" pitchFamily="34" charset="0"/>
          </a:endParaRPr>
        </a:p>
      </dgm:t>
    </dgm:pt>
    <dgm:pt modelId="{BFA25C28-9F7E-4095-A0BF-4D36A1B10C41}" type="parTrans" cxnId="{FBE4A453-CE7B-496F-8AF9-ACD1C11E710C}">
      <dgm:prSet/>
      <dgm:spPr/>
      <dgm:t>
        <a:bodyPr/>
        <a:lstStyle/>
        <a:p>
          <a:endParaRPr lang="en-GB"/>
        </a:p>
      </dgm:t>
    </dgm:pt>
    <dgm:pt modelId="{59D21788-BB41-4D45-8553-34AF4AD03400}" type="sibTrans" cxnId="{FBE4A453-CE7B-496F-8AF9-ACD1C11E710C}">
      <dgm:prSet/>
      <dgm:spPr/>
      <dgm:t>
        <a:bodyPr/>
        <a:lstStyle/>
        <a:p>
          <a:endParaRPr lang="en-GB"/>
        </a:p>
      </dgm:t>
    </dgm:pt>
    <dgm:pt modelId="{C8791171-CECF-4ECC-BC11-061ADE52A957}">
      <dgm:prSet phldrT="[Text]" custT="1"/>
      <dgm:spPr>
        <a:solidFill>
          <a:srgbClr val="F5ACB8"/>
        </a:solidFill>
        <a:ln>
          <a:solidFill>
            <a:schemeClr val="tx1"/>
          </a:solidFill>
        </a:ln>
      </dgm:spPr>
      <dgm:t>
        <a:bodyPr/>
        <a:lstStyle/>
        <a:p>
          <a:r>
            <a:rPr lang="en-GB" sz="3200" b="1" noProof="0">
              <a:solidFill>
                <a:schemeClr val="tx1"/>
              </a:solidFill>
              <a:latin typeface="Arial" panose="020B0604020202020204" pitchFamily="34" charset="0"/>
              <a:cs typeface="Arial" panose="020B0604020202020204" pitchFamily="34" charset="0"/>
            </a:rPr>
            <a:t>Watch</a:t>
          </a:r>
          <a:r>
            <a:rPr lang="en-GB" sz="3200" b="1" noProof="0">
              <a:latin typeface="Arial" panose="020B0604020202020204" pitchFamily="34" charset="0"/>
              <a:cs typeface="Arial" panose="020B0604020202020204" pitchFamily="34" charset="0"/>
            </a:rPr>
            <a:t> </a:t>
          </a:r>
        </a:p>
        <a:p>
          <a:r>
            <a:rPr lang="en-GB" sz="3200" b="0" i="0" noProof="0">
              <a:latin typeface="Arial" panose="020B0604020202020204" pitchFamily="34" charset="0"/>
              <a:cs typeface="Arial" panose="020B0604020202020204" pitchFamily="34" charset="0"/>
              <a:hlinkClick xmlns:r="http://schemas.openxmlformats.org/officeDocument/2006/relationships" r:id="rId2"/>
            </a:rPr>
            <a:t>CIC explainer video</a:t>
          </a:r>
          <a:r>
            <a:rPr lang="en-GB" sz="3200" b="0" i="0" noProof="0">
              <a:latin typeface="Arial" panose="020B0604020202020204" pitchFamily="34" charset="0"/>
              <a:cs typeface="Arial" panose="020B0604020202020204" pitchFamily="34" charset="0"/>
            </a:rPr>
            <a:t>  </a:t>
          </a:r>
          <a:endParaRPr lang="en-GB" sz="3200" noProof="0">
            <a:latin typeface="Arial" panose="020B0604020202020204" pitchFamily="34" charset="0"/>
            <a:cs typeface="Arial" panose="020B0604020202020204" pitchFamily="34" charset="0"/>
          </a:endParaRPr>
        </a:p>
      </dgm:t>
    </dgm:pt>
    <dgm:pt modelId="{7B25C88A-5C8D-4940-B974-4A0B48FA82EE}" type="parTrans" cxnId="{07D7F915-3777-442D-BA8C-3E17D0B962CC}">
      <dgm:prSet/>
      <dgm:spPr/>
      <dgm:t>
        <a:bodyPr/>
        <a:lstStyle/>
        <a:p>
          <a:endParaRPr lang="en-GB"/>
        </a:p>
      </dgm:t>
    </dgm:pt>
    <dgm:pt modelId="{E2A916DC-3571-4CCC-AFB3-E73DB4D3F3D9}" type="sibTrans" cxnId="{07D7F915-3777-442D-BA8C-3E17D0B962CC}">
      <dgm:prSet/>
      <dgm:spPr/>
      <dgm:t>
        <a:bodyPr/>
        <a:lstStyle/>
        <a:p>
          <a:endParaRPr lang="en-GB"/>
        </a:p>
      </dgm:t>
    </dgm:pt>
    <dgm:pt modelId="{9A386B2E-29EB-48C7-99B2-BAE0A25FD62F}">
      <dgm:prSet phldrT="[Text]" custT="1"/>
      <dgm:spPr>
        <a:solidFill>
          <a:srgbClr val="FB9B51"/>
        </a:solidFill>
        <a:ln>
          <a:solidFill>
            <a:schemeClr val="tx1"/>
          </a:solidFill>
        </a:ln>
      </dgm:spPr>
      <dgm:t>
        <a:bodyPr/>
        <a:lstStyle/>
        <a:p>
          <a:r>
            <a:rPr lang="en-GB" sz="3200" b="1" noProof="0">
              <a:solidFill>
                <a:schemeClr val="tx1"/>
              </a:solidFill>
              <a:latin typeface="Arial" panose="020B0604020202020204" pitchFamily="34" charset="0"/>
              <a:cs typeface="Arial" panose="020B0604020202020204" pitchFamily="34" charset="0"/>
            </a:rPr>
            <a:t>Listen</a:t>
          </a:r>
        </a:p>
        <a:p>
          <a:r>
            <a:rPr lang="en-GB" sz="3200" b="0" i="0" noProof="0">
              <a:latin typeface="Arial" panose="020B0604020202020204" pitchFamily="34" charset="0"/>
              <a:cs typeface="Arial" panose="020B0604020202020204" pitchFamily="34" charset="0"/>
              <a:hlinkClick xmlns:r="http://schemas.openxmlformats.org/officeDocument/2006/relationships" r:id="rId3"/>
            </a:rPr>
            <a:t>Background and Case for Change Podcast</a:t>
          </a:r>
          <a:endParaRPr lang="en-GB" sz="3200" noProof="0">
            <a:latin typeface="Arial" panose="020B0604020202020204" pitchFamily="34" charset="0"/>
            <a:cs typeface="Arial" panose="020B0604020202020204" pitchFamily="34" charset="0"/>
          </a:endParaRPr>
        </a:p>
      </dgm:t>
    </dgm:pt>
    <dgm:pt modelId="{F6384EAF-23B2-4B27-AAFD-A5718A194984}" type="parTrans" cxnId="{6247D37C-C878-4506-8D9E-BABBF0A1966D}">
      <dgm:prSet/>
      <dgm:spPr/>
      <dgm:t>
        <a:bodyPr/>
        <a:lstStyle/>
        <a:p>
          <a:endParaRPr lang="en-GB"/>
        </a:p>
      </dgm:t>
    </dgm:pt>
    <dgm:pt modelId="{D70F3032-31E3-4C4C-8683-957B7D70F48A}" type="sibTrans" cxnId="{6247D37C-C878-4506-8D9E-BABBF0A1966D}">
      <dgm:prSet/>
      <dgm:spPr/>
      <dgm:t>
        <a:bodyPr/>
        <a:lstStyle/>
        <a:p>
          <a:endParaRPr lang="en-GB"/>
        </a:p>
      </dgm:t>
    </dgm:pt>
    <dgm:pt modelId="{886A247A-2E22-496D-9857-3CA3FF79804C}">
      <dgm:prSet phldrT="[Text]" custT="1"/>
      <dgm:spPr>
        <a:solidFill>
          <a:srgbClr val="7FDAC9"/>
        </a:solidFill>
        <a:ln>
          <a:solidFill>
            <a:schemeClr val="tx1"/>
          </a:solidFill>
        </a:ln>
      </dgm:spPr>
      <dgm:t>
        <a:bodyPr/>
        <a:lstStyle/>
        <a:p>
          <a:r>
            <a:rPr lang="en-GB" sz="1800" b="1" noProof="0"/>
            <a:t> </a:t>
          </a:r>
          <a:r>
            <a:rPr lang="en-GB" sz="3200" b="1" noProof="0">
              <a:solidFill>
                <a:schemeClr val="tx1"/>
              </a:solidFill>
              <a:latin typeface="Arial" panose="020B0604020202020204" pitchFamily="34" charset="0"/>
              <a:cs typeface="Arial" panose="020B0604020202020204" pitchFamily="34" charset="0"/>
            </a:rPr>
            <a:t>Do </a:t>
          </a:r>
        </a:p>
        <a:p>
          <a:r>
            <a:rPr lang="en-GB" sz="3200" b="0" i="0" noProof="0">
              <a:solidFill>
                <a:schemeClr val="tx1"/>
              </a:solidFill>
              <a:latin typeface="Arial" panose="020B0604020202020204" pitchFamily="34" charset="0"/>
              <a:cs typeface="Arial" panose="020B0604020202020204" pitchFamily="34" charset="0"/>
            </a:rPr>
            <a:t>Familiarise yourself with the </a:t>
          </a:r>
          <a:r>
            <a:rPr lang="en-GB" sz="3200" b="0" i="0" noProof="0">
              <a:latin typeface="Arial" panose="020B0604020202020204" pitchFamily="34" charset="0"/>
              <a:cs typeface="Arial" panose="020B0604020202020204" pitchFamily="34" charset="0"/>
              <a:hlinkClick xmlns:r="http://schemas.openxmlformats.org/officeDocument/2006/relationships" r:id="rId4"/>
            </a:rPr>
            <a:t>CIC</a:t>
          </a:r>
          <a:r>
            <a:rPr lang="en-GB" sz="3200" b="0" i="0" noProof="0">
              <a:latin typeface="Arial" panose="020B0604020202020204" pitchFamily="34" charset="0"/>
              <a:cs typeface="Arial" panose="020B0604020202020204" pitchFamily="34" charset="0"/>
            </a:rPr>
            <a:t> </a:t>
          </a:r>
          <a:r>
            <a:rPr lang="en-GB" sz="3200" b="0" i="0" noProof="0">
              <a:solidFill>
                <a:schemeClr val="tx1"/>
              </a:solidFill>
              <a:latin typeface="Arial" panose="020B0604020202020204" pitchFamily="34" charset="0"/>
              <a:cs typeface="Arial" panose="020B0604020202020204" pitchFamily="34" charset="0"/>
            </a:rPr>
            <a:t>blog and sign up for the </a:t>
          </a:r>
          <a:r>
            <a:rPr lang="en-GB" sz="3200" b="0" i="0" noProof="0">
              <a:latin typeface="Arial" panose="020B0604020202020204" pitchFamily="34" charset="0"/>
              <a:cs typeface="Arial" panose="020B0604020202020204" pitchFamily="34" charset="0"/>
              <a:hlinkClick xmlns:r="http://schemas.openxmlformats.org/officeDocument/2006/relationships" r:id="rId5"/>
            </a:rPr>
            <a:t>newsletter</a:t>
          </a:r>
          <a:endParaRPr lang="en-GB" sz="3200" noProof="0">
            <a:latin typeface="Arial" panose="020B0604020202020204" pitchFamily="34" charset="0"/>
            <a:cs typeface="Arial" panose="020B0604020202020204" pitchFamily="34" charset="0"/>
          </a:endParaRPr>
        </a:p>
      </dgm:t>
    </dgm:pt>
    <dgm:pt modelId="{C6EECFA8-B4F8-49EC-B4A1-1ECE44311885}" type="parTrans" cxnId="{5772A275-1381-445D-99E0-A7430C558BDB}">
      <dgm:prSet/>
      <dgm:spPr/>
      <dgm:t>
        <a:bodyPr/>
        <a:lstStyle/>
        <a:p>
          <a:endParaRPr lang="en-GB"/>
        </a:p>
      </dgm:t>
    </dgm:pt>
    <dgm:pt modelId="{9182264E-A4BF-4898-BDD9-E4DAACA6753C}" type="sibTrans" cxnId="{5772A275-1381-445D-99E0-A7430C558BDB}">
      <dgm:prSet/>
      <dgm:spPr/>
      <dgm:t>
        <a:bodyPr/>
        <a:lstStyle/>
        <a:p>
          <a:endParaRPr lang="en-GB"/>
        </a:p>
      </dgm:t>
    </dgm:pt>
    <dgm:pt modelId="{7170516C-44B5-4FC8-B66D-AD4AF6D3312E}" type="pres">
      <dgm:prSet presAssocID="{2D2E0EAE-49A7-418D-BEF8-4A0BF30566DC}" presName="linearFlow" presStyleCnt="0">
        <dgm:presLayoutVars>
          <dgm:dir/>
          <dgm:resizeHandles val="exact"/>
        </dgm:presLayoutVars>
      </dgm:prSet>
      <dgm:spPr/>
    </dgm:pt>
    <dgm:pt modelId="{FD1BFAE1-30B0-4821-8C25-06A6EC605B46}" type="pres">
      <dgm:prSet presAssocID="{00F0881D-3122-4EF3-803F-808C17232F54}" presName="composite" presStyleCnt="0"/>
      <dgm:spPr/>
    </dgm:pt>
    <dgm:pt modelId="{003EF976-8D1B-4C62-BAA0-C96D60739D1C}" type="pres">
      <dgm:prSet presAssocID="{00F0881D-3122-4EF3-803F-808C17232F54}" presName="imgShp" presStyleLbl="fgImgPlace1" presStyleIdx="0" presStyleCnt="4" custLinFactX="-4650" custLinFactNeighborX="-100000" custLinFactNeighborY="-2583"/>
      <dgm:spPr>
        <a:blipFill rotWithShape="1">
          <a:blip xmlns:r="http://schemas.openxmlformats.org/officeDocument/2006/relationships" r:embed="rId6">
            <a:clrChange>
              <a:clrFrom>
                <a:srgbClr val="FFFFFF"/>
              </a:clrFrom>
              <a:clrTo>
                <a:srgbClr val="FFFFFF">
                  <a:alpha val="0"/>
                </a:srgbClr>
              </a:clrTo>
            </a:clrChange>
          </a:blip>
          <a:srcRect/>
          <a:stretch>
            <a:fillRect/>
          </a:stretch>
        </a:blipFill>
        <a:ln>
          <a:solidFill>
            <a:schemeClr val="tx1"/>
          </a:solidFill>
        </a:ln>
      </dgm:spPr>
    </dgm:pt>
    <dgm:pt modelId="{F9328B57-C537-4514-8A13-59A94F1FCCF0}" type="pres">
      <dgm:prSet presAssocID="{00F0881D-3122-4EF3-803F-808C17232F54}" presName="txShp" presStyleLbl="node1" presStyleIdx="0" presStyleCnt="4" custScaleX="131472" custLinFactNeighborX="-198" custLinFactNeighborY="801">
        <dgm:presLayoutVars>
          <dgm:bulletEnabled val="1"/>
        </dgm:presLayoutVars>
      </dgm:prSet>
      <dgm:spPr/>
    </dgm:pt>
    <dgm:pt modelId="{834EA2CD-81AE-4D63-A78C-66A606A1F3CB}" type="pres">
      <dgm:prSet presAssocID="{59D21788-BB41-4D45-8553-34AF4AD03400}" presName="spacing" presStyleCnt="0"/>
      <dgm:spPr/>
    </dgm:pt>
    <dgm:pt modelId="{8905DE5B-02A0-48A6-9AFF-BB08A112FBAA}" type="pres">
      <dgm:prSet presAssocID="{C8791171-CECF-4ECC-BC11-061ADE52A957}" presName="composite" presStyleCnt="0"/>
      <dgm:spPr/>
    </dgm:pt>
    <dgm:pt modelId="{40E1E93E-8FAE-45BA-A562-7AE1057210F3}" type="pres">
      <dgm:prSet presAssocID="{C8791171-CECF-4ECC-BC11-061ADE52A957}" presName="imgShp" presStyleLbl="fgImgPlace1" presStyleIdx="1" presStyleCnt="4" custLinFactX="-491" custLinFactNeighborX="-100000" custLinFactNeighborY="-1211"/>
      <dgm:spPr>
        <a:blipFill rotWithShape="1">
          <a:blip xmlns:r="http://schemas.openxmlformats.org/officeDocument/2006/relationships" r:embed="rId7">
            <a:clrChange>
              <a:clrFrom>
                <a:srgbClr val="FFFFFF"/>
              </a:clrFrom>
              <a:clrTo>
                <a:srgbClr val="FFFFFF">
                  <a:alpha val="0"/>
                </a:srgbClr>
              </a:clrTo>
            </a:clrChange>
          </a:blip>
          <a:srcRect/>
          <a:stretch>
            <a:fillRect/>
          </a:stretch>
        </a:blipFill>
        <a:ln>
          <a:solidFill>
            <a:schemeClr val="tx1"/>
          </a:solidFill>
        </a:ln>
      </dgm:spPr>
    </dgm:pt>
    <dgm:pt modelId="{0E848C85-BF5C-49AE-9240-1E91A299E07A}" type="pres">
      <dgm:prSet presAssocID="{C8791171-CECF-4ECC-BC11-061ADE52A957}" presName="txShp" presStyleLbl="node1" presStyleIdx="1" presStyleCnt="4" custScaleX="131472">
        <dgm:presLayoutVars>
          <dgm:bulletEnabled val="1"/>
        </dgm:presLayoutVars>
      </dgm:prSet>
      <dgm:spPr/>
    </dgm:pt>
    <dgm:pt modelId="{15FBED86-64F5-40CE-B80C-0DFCD847A9BB}" type="pres">
      <dgm:prSet presAssocID="{E2A916DC-3571-4CCC-AFB3-E73DB4D3F3D9}" presName="spacing" presStyleCnt="0"/>
      <dgm:spPr/>
    </dgm:pt>
    <dgm:pt modelId="{760A06DD-716E-4D7E-897E-33C6037474EA}" type="pres">
      <dgm:prSet presAssocID="{9A386B2E-29EB-48C7-99B2-BAE0A25FD62F}" presName="composite" presStyleCnt="0"/>
      <dgm:spPr/>
    </dgm:pt>
    <dgm:pt modelId="{F994C0AC-03DD-47BE-B538-A79F0F27E976}" type="pres">
      <dgm:prSet presAssocID="{9A386B2E-29EB-48C7-99B2-BAE0A25FD62F}" presName="imgShp" presStyleLbl="fgImgPlace1" presStyleIdx="2" presStyleCnt="4" custLinFactX="-491" custLinFactNeighborX="-100000" custLinFactNeighborY="-3432"/>
      <dgm:spPr>
        <a:blipFill rotWithShape="1">
          <a:blip xmlns:r="http://schemas.openxmlformats.org/officeDocument/2006/relationships" r:embed="rId8">
            <a:clrChange>
              <a:clrFrom>
                <a:srgbClr val="FFFFFF"/>
              </a:clrFrom>
              <a:clrTo>
                <a:srgbClr val="FFFFFF">
                  <a:alpha val="0"/>
                </a:srgbClr>
              </a:clrTo>
            </a:clrChange>
          </a:blip>
          <a:srcRect/>
          <a:stretch>
            <a:fillRect/>
          </a:stretch>
        </a:blipFill>
        <a:ln>
          <a:solidFill>
            <a:schemeClr val="tx1"/>
          </a:solidFill>
        </a:ln>
      </dgm:spPr>
    </dgm:pt>
    <dgm:pt modelId="{F46F6312-35FB-4988-87A8-CF1AA8BA27CB}" type="pres">
      <dgm:prSet presAssocID="{9A386B2E-29EB-48C7-99B2-BAE0A25FD62F}" presName="txShp" presStyleLbl="node1" presStyleIdx="2" presStyleCnt="4" custScaleX="131472">
        <dgm:presLayoutVars>
          <dgm:bulletEnabled val="1"/>
        </dgm:presLayoutVars>
      </dgm:prSet>
      <dgm:spPr/>
    </dgm:pt>
    <dgm:pt modelId="{0C170450-FDDC-4D20-8F5F-E5344DF8607E}" type="pres">
      <dgm:prSet presAssocID="{D70F3032-31E3-4C4C-8683-957B7D70F48A}" presName="spacing" presStyleCnt="0"/>
      <dgm:spPr/>
    </dgm:pt>
    <dgm:pt modelId="{BBB3626C-BE28-4B5F-9104-81EB714A41FA}" type="pres">
      <dgm:prSet presAssocID="{886A247A-2E22-496D-9857-3CA3FF79804C}" presName="composite" presStyleCnt="0"/>
      <dgm:spPr/>
    </dgm:pt>
    <dgm:pt modelId="{316ECF3C-C943-4F37-8BCC-4B4534D14D3C}" type="pres">
      <dgm:prSet presAssocID="{886A247A-2E22-496D-9857-3CA3FF79804C}" presName="imgShp" presStyleLbl="fgImgPlace1" presStyleIdx="3" presStyleCnt="4" custLinFactX="-491" custLinFactNeighborX="-100000" custLinFactNeighborY="728"/>
      <dgm:spPr>
        <a:blipFill rotWithShape="1">
          <a:blip xmlns:r="http://schemas.openxmlformats.org/officeDocument/2006/relationships" r:embed="rId9">
            <a:clrChange>
              <a:clrFrom>
                <a:srgbClr val="FFFFFF"/>
              </a:clrFrom>
              <a:clrTo>
                <a:srgbClr val="FFFFFF">
                  <a:alpha val="0"/>
                </a:srgbClr>
              </a:clrTo>
            </a:clrChange>
          </a:blip>
          <a:srcRect/>
          <a:stretch>
            <a:fillRect/>
          </a:stretch>
        </a:blipFill>
        <a:ln>
          <a:solidFill>
            <a:schemeClr val="tx1"/>
          </a:solidFill>
        </a:ln>
      </dgm:spPr>
    </dgm:pt>
    <dgm:pt modelId="{4873425B-D0ED-43F1-86D6-DC7CBDB33DDF}" type="pres">
      <dgm:prSet presAssocID="{886A247A-2E22-496D-9857-3CA3FF79804C}" presName="txShp" presStyleLbl="node1" presStyleIdx="3" presStyleCnt="4" custScaleX="131472">
        <dgm:presLayoutVars>
          <dgm:bulletEnabled val="1"/>
        </dgm:presLayoutVars>
      </dgm:prSet>
      <dgm:spPr/>
    </dgm:pt>
  </dgm:ptLst>
  <dgm:cxnLst>
    <dgm:cxn modelId="{840F9000-EC67-40CA-91BF-9566AF9828AC}" type="presOf" srcId="{00F0881D-3122-4EF3-803F-808C17232F54}" destId="{F9328B57-C537-4514-8A13-59A94F1FCCF0}" srcOrd="0" destOrd="0" presId="urn:microsoft.com/office/officeart/2005/8/layout/vList3"/>
    <dgm:cxn modelId="{4B9E3505-DB26-4FDC-8B03-759EF8938141}" type="presOf" srcId="{9A386B2E-29EB-48C7-99B2-BAE0A25FD62F}" destId="{F46F6312-35FB-4988-87A8-CF1AA8BA27CB}" srcOrd="0" destOrd="0" presId="urn:microsoft.com/office/officeart/2005/8/layout/vList3"/>
    <dgm:cxn modelId="{07D7F915-3777-442D-BA8C-3E17D0B962CC}" srcId="{2D2E0EAE-49A7-418D-BEF8-4A0BF30566DC}" destId="{C8791171-CECF-4ECC-BC11-061ADE52A957}" srcOrd="1" destOrd="0" parTransId="{7B25C88A-5C8D-4940-B974-4A0B48FA82EE}" sibTransId="{E2A916DC-3571-4CCC-AFB3-E73DB4D3F3D9}"/>
    <dgm:cxn modelId="{2834AD66-C014-4DD6-858D-8C112844A3D1}" type="presOf" srcId="{C8791171-CECF-4ECC-BC11-061ADE52A957}" destId="{0E848C85-BF5C-49AE-9240-1E91A299E07A}" srcOrd="0" destOrd="0" presId="urn:microsoft.com/office/officeart/2005/8/layout/vList3"/>
    <dgm:cxn modelId="{FBE4A453-CE7B-496F-8AF9-ACD1C11E710C}" srcId="{2D2E0EAE-49A7-418D-BEF8-4A0BF30566DC}" destId="{00F0881D-3122-4EF3-803F-808C17232F54}" srcOrd="0" destOrd="0" parTransId="{BFA25C28-9F7E-4095-A0BF-4D36A1B10C41}" sibTransId="{59D21788-BB41-4D45-8553-34AF4AD03400}"/>
    <dgm:cxn modelId="{5772A275-1381-445D-99E0-A7430C558BDB}" srcId="{2D2E0EAE-49A7-418D-BEF8-4A0BF30566DC}" destId="{886A247A-2E22-496D-9857-3CA3FF79804C}" srcOrd="3" destOrd="0" parTransId="{C6EECFA8-B4F8-49EC-B4A1-1ECE44311885}" sibTransId="{9182264E-A4BF-4898-BDD9-E4DAACA6753C}"/>
    <dgm:cxn modelId="{6247D37C-C878-4506-8D9E-BABBF0A1966D}" srcId="{2D2E0EAE-49A7-418D-BEF8-4A0BF30566DC}" destId="{9A386B2E-29EB-48C7-99B2-BAE0A25FD62F}" srcOrd="2" destOrd="0" parTransId="{F6384EAF-23B2-4B27-AAFD-A5718A194984}" sibTransId="{D70F3032-31E3-4C4C-8683-957B7D70F48A}"/>
    <dgm:cxn modelId="{3A7807C6-DE82-490C-B1F6-625222ED7801}" type="presOf" srcId="{886A247A-2E22-496D-9857-3CA3FF79804C}" destId="{4873425B-D0ED-43F1-86D6-DC7CBDB33DDF}" srcOrd="0" destOrd="0" presId="urn:microsoft.com/office/officeart/2005/8/layout/vList3"/>
    <dgm:cxn modelId="{4AF23AF9-61F6-40DC-AF02-321056AE97C1}" type="presOf" srcId="{2D2E0EAE-49A7-418D-BEF8-4A0BF30566DC}" destId="{7170516C-44B5-4FC8-B66D-AD4AF6D3312E}" srcOrd="0" destOrd="0" presId="urn:microsoft.com/office/officeart/2005/8/layout/vList3"/>
    <dgm:cxn modelId="{9ECAAEED-C06C-4106-8D17-A1EB1A68804A}" type="presParOf" srcId="{7170516C-44B5-4FC8-B66D-AD4AF6D3312E}" destId="{FD1BFAE1-30B0-4821-8C25-06A6EC605B46}" srcOrd="0" destOrd="0" presId="urn:microsoft.com/office/officeart/2005/8/layout/vList3"/>
    <dgm:cxn modelId="{664C90C2-0659-46E2-844C-4BC2C61247D4}" type="presParOf" srcId="{FD1BFAE1-30B0-4821-8C25-06A6EC605B46}" destId="{003EF976-8D1B-4C62-BAA0-C96D60739D1C}" srcOrd="0" destOrd="0" presId="urn:microsoft.com/office/officeart/2005/8/layout/vList3"/>
    <dgm:cxn modelId="{D2C2ABF2-7795-4890-A5E9-EA2195062B31}" type="presParOf" srcId="{FD1BFAE1-30B0-4821-8C25-06A6EC605B46}" destId="{F9328B57-C537-4514-8A13-59A94F1FCCF0}" srcOrd="1" destOrd="0" presId="urn:microsoft.com/office/officeart/2005/8/layout/vList3"/>
    <dgm:cxn modelId="{D056ABC0-E189-4068-93C7-EA06E44CC56F}" type="presParOf" srcId="{7170516C-44B5-4FC8-B66D-AD4AF6D3312E}" destId="{834EA2CD-81AE-4D63-A78C-66A606A1F3CB}" srcOrd="1" destOrd="0" presId="urn:microsoft.com/office/officeart/2005/8/layout/vList3"/>
    <dgm:cxn modelId="{FD584E8E-A4B3-4C43-8437-3D59599936CA}" type="presParOf" srcId="{7170516C-44B5-4FC8-B66D-AD4AF6D3312E}" destId="{8905DE5B-02A0-48A6-9AFF-BB08A112FBAA}" srcOrd="2" destOrd="0" presId="urn:microsoft.com/office/officeart/2005/8/layout/vList3"/>
    <dgm:cxn modelId="{6E324F76-034E-463B-90E0-D2B7A14B3102}" type="presParOf" srcId="{8905DE5B-02A0-48A6-9AFF-BB08A112FBAA}" destId="{40E1E93E-8FAE-45BA-A562-7AE1057210F3}" srcOrd="0" destOrd="0" presId="urn:microsoft.com/office/officeart/2005/8/layout/vList3"/>
    <dgm:cxn modelId="{1177DF0B-06C6-4720-92C2-2B21A49911E8}" type="presParOf" srcId="{8905DE5B-02A0-48A6-9AFF-BB08A112FBAA}" destId="{0E848C85-BF5C-49AE-9240-1E91A299E07A}" srcOrd="1" destOrd="0" presId="urn:microsoft.com/office/officeart/2005/8/layout/vList3"/>
    <dgm:cxn modelId="{7FEEC897-D99B-487A-A33B-B3967FD6A400}" type="presParOf" srcId="{7170516C-44B5-4FC8-B66D-AD4AF6D3312E}" destId="{15FBED86-64F5-40CE-B80C-0DFCD847A9BB}" srcOrd="3" destOrd="0" presId="urn:microsoft.com/office/officeart/2005/8/layout/vList3"/>
    <dgm:cxn modelId="{D29B00E8-7653-4E66-9B3E-ACF11800276A}" type="presParOf" srcId="{7170516C-44B5-4FC8-B66D-AD4AF6D3312E}" destId="{760A06DD-716E-4D7E-897E-33C6037474EA}" srcOrd="4" destOrd="0" presId="urn:microsoft.com/office/officeart/2005/8/layout/vList3"/>
    <dgm:cxn modelId="{C88E3F67-D9DB-4448-B7ED-372CE1A75887}" type="presParOf" srcId="{760A06DD-716E-4D7E-897E-33C6037474EA}" destId="{F994C0AC-03DD-47BE-B538-A79F0F27E976}" srcOrd="0" destOrd="0" presId="urn:microsoft.com/office/officeart/2005/8/layout/vList3"/>
    <dgm:cxn modelId="{27022E62-6280-4F79-A5A3-31457E264A53}" type="presParOf" srcId="{760A06DD-716E-4D7E-897E-33C6037474EA}" destId="{F46F6312-35FB-4988-87A8-CF1AA8BA27CB}" srcOrd="1" destOrd="0" presId="urn:microsoft.com/office/officeart/2005/8/layout/vList3"/>
    <dgm:cxn modelId="{9E6C363B-1BBB-4473-9141-0C1F5B2306C2}" type="presParOf" srcId="{7170516C-44B5-4FC8-B66D-AD4AF6D3312E}" destId="{0C170450-FDDC-4D20-8F5F-E5344DF8607E}" srcOrd="5" destOrd="0" presId="urn:microsoft.com/office/officeart/2005/8/layout/vList3"/>
    <dgm:cxn modelId="{339C4D75-69FC-492B-A1FE-364FF661C786}" type="presParOf" srcId="{7170516C-44B5-4FC8-B66D-AD4AF6D3312E}" destId="{BBB3626C-BE28-4B5F-9104-81EB714A41FA}" srcOrd="6" destOrd="0" presId="urn:microsoft.com/office/officeart/2005/8/layout/vList3"/>
    <dgm:cxn modelId="{625D161F-97A4-4429-AFBA-8AC23A215B4A}" type="presParOf" srcId="{BBB3626C-BE28-4B5F-9104-81EB714A41FA}" destId="{316ECF3C-C943-4F37-8BCC-4B4534D14D3C}" srcOrd="0" destOrd="0" presId="urn:microsoft.com/office/officeart/2005/8/layout/vList3"/>
    <dgm:cxn modelId="{B39D6DAD-6951-47CE-A6C2-A9ABBE11555F}" type="presParOf" srcId="{BBB3626C-BE28-4B5F-9104-81EB714A41FA}" destId="{4873425B-D0ED-43F1-86D6-DC7CBDB33DDF}"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5E191A-AD5B-4E5F-8791-B2811832E110}"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en-US"/>
        </a:p>
      </dgm:t>
    </dgm:pt>
    <dgm:pt modelId="{A0C9AF33-907B-4D29-80DB-34509DF831A9}">
      <dgm:prSet/>
      <dgm:spPr/>
      <dgm:t>
        <a:bodyPr/>
        <a:lstStyle/>
        <a:p>
          <a:r>
            <a:rPr lang="en-GB" noProof="0"/>
            <a:t>Having looked at the CIC programme structure, what areas of Scotland’s Curriculum do you see CLD having the biggest contributions to make?</a:t>
          </a:r>
        </a:p>
      </dgm:t>
    </dgm:pt>
    <dgm:pt modelId="{1A748F03-B9BE-4F81-99AB-79988489EAA2}" type="parTrans" cxnId="{4599D210-80F5-47C8-87C8-426B0AEFC14A}">
      <dgm:prSet/>
      <dgm:spPr/>
      <dgm:t>
        <a:bodyPr/>
        <a:lstStyle/>
        <a:p>
          <a:endParaRPr lang="en-US"/>
        </a:p>
      </dgm:t>
    </dgm:pt>
    <dgm:pt modelId="{DA743A25-8EFD-4845-B858-2EB057F14C09}" type="sibTrans" cxnId="{4599D210-80F5-47C8-87C8-426B0AEFC14A}">
      <dgm:prSet/>
      <dgm:spPr/>
      <dgm:t>
        <a:bodyPr/>
        <a:lstStyle/>
        <a:p>
          <a:endParaRPr lang="en-US"/>
        </a:p>
      </dgm:t>
    </dgm:pt>
    <dgm:pt modelId="{44559029-2618-45D2-9E4C-049987751B4F}">
      <dgm:prSet/>
      <dgm:spPr/>
      <dgm:t>
        <a:bodyPr/>
        <a:lstStyle/>
        <a:p>
          <a:r>
            <a:rPr lang="en-GB" noProof="0"/>
            <a:t>What could CLD involvement in the Curriculum Improvement Cycle look like?</a:t>
          </a:r>
        </a:p>
      </dgm:t>
    </dgm:pt>
    <dgm:pt modelId="{0414B3F8-469B-4146-B697-8F6E8A186395}" type="parTrans" cxnId="{8521457C-9E64-4EE1-AFE2-B4E32AA0D493}">
      <dgm:prSet/>
      <dgm:spPr/>
      <dgm:t>
        <a:bodyPr/>
        <a:lstStyle/>
        <a:p>
          <a:endParaRPr lang="en-US"/>
        </a:p>
      </dgm:t>
    </dgm:pt>
    <dgm:pt modelId="{E8D2B0E8-86CF-4D05-B24B-922DE54E5AA3}" type="sibTrans" cxnId="{8521457C-9E64-4EE1-AFE2-B4E32AA0D493}">
      <dgm:prSet/>
      <dgm:spPr/>
      <dgm:t>
        <a:bodyPr/>
        <a:lstStyle/>
        <a:p>
          <a:endParaRPr lang="en-US"/>
        </a:p>
      </dgm:t>
    </dgm:pt>
    <dgm:pt modelId="{BE37186E-A675-460D-9777-7C50D7BB4E93}" type="pres">
      <dgm:prSet presAssocID="{C35E191A-AD5B-4E5F-8791-B2811832E110}" presName="hierChild1" presStyleCnt="0">
        <dgm:presLayoutVars>
          <dgm:chPref val="1"/>
          <dgm:dir/>
          <dgm:animOne val="branch"/>
          <dgm:animLvl val="lvl"/>
          <dgm:resizeHandles/>
        </dgm:presLayoutVars>
      </dgm:prSet>
      <dgm:spPr/>
    </dgm:pt>
    <dgm:pt modelId="{05F8DC9A-97A1-4286-8B7B-D20BC001B8BC}" type="pres">
      <dgm:prSet presAssocID="{A0C9AF33-907B-4D29-80DB-34509DF831A9}" presName="hierRoot1" presStyleCnt="0"/>
      <dgm:spPr/>
    </dgm:pt>
    <dgm:pt modelId="{424794EC-63EB-4899-974B-5499EF5BDF1D}" type="pres">
      <dgm:prSet presAssocID="{A0C9AF33-907B-4D29-80DB-34509DF831A9}" presName="composite" presStyleCnt="0"/>
      <dgm:spPr/>
    </dgm:pt>
    <dgm:pt modelId="{28EB3144-B4CF-4B9D-9F42-EE87487C5E37}" type="pres">
      <dgm:prSet presAssocID="{A0C9AF33-907B-4D29-80DB-34509DF831A9}" presName="background" presStyleLbl="node0" presStyleIdx="0" presStyleCnt="2"/>
      <dgm:spPr/>
    </dgm:pt>
    <dgm:pt modelId="{EE35217C-AAB9-472D-9FE4-0D27847F419C}" type="pres">
      <dgm:prSet presAssocID="{A0C9AF33-907B-4D29-80DB-34509DF831A9}" presName="text" presStyleLbl="fgAcc0" presStyleIdx="0" presStyleCnt="2">
        <dgm:presLayoutVars>
          <dgm:chPref val="3"/>
        </dgm:presLayoutVars>
      </dgm:prSet>
      <dgm:spPr/>
    </dgm:pt>
    <dgm:pt modelId="{1974550B-34B1-48C8-AC44-C6C20303AD76}" type="pres">
      <dgm:prSet presAssocID="{A0C9AF33-907B-4D29-80DB-34509DF831A9}" presName="hierChild2" presStyleCnt="0"/>
      <dgm:spPr/>
    </dgm:pt>
    <dgm:pt modelId="{C3F07E9E-C624-4EFA-BD9A-38C4B69F489F}" type="pres">
      <dgm:prSet presAssocID="{44559029-2618-45D2-9E4C-049987751B4F}" presName="hierRoot1" presStyleCnt="0"/>
      <dgm:spPr/>
    </dgm:pt>
    <dgm:pt modelId="{73B96957-E9A4-4A2E-98AB-265F98F76BBE}" type="pres">
      <dgm:prSet presAssocID="{44559029-2618-45D2-9E4C-049987751B4F}" presName="composite" presStyleCnt="0"/>
      <dgm:spPr/>
    </dgm:pt>
    <dgm:pt modelId="{4BAC5C7C-7360-475E-809F-F3C272ECA2BA}" type="pres">
      <dgm:prSet presAssocID="{44559029-2618-45D2-9E4C-049987751B4F}" presName="background" presStyleLbl="node0" presStyleIdx="1" presStyleCnt="2"/>
      <dgm:spPr/>
    </dgm:pt>
    <dgm:pt modelId="{C789F84F-8EA1-4557-AA71-DF063F3ED933}" type="pres">
      <dgm:prSet presAssocID="{44559029-2618-45D2-9E4C-049987751B4F}" presName="text" presStyleLbl="fgAcc0" presStyleIdx="1" presStyleCnt="2">
        <dgm:presLayoutVars>
          <dgm:chPref val="3"/>
        </dgm:presLayoutVars>
      </dgm:prSet>
      <dgm:spPr/>
    </dgm:pt>
    <dgm:pt modelId="{0BA1B05F-1C57-4D86-989B-7A8F325AAD1F}" type="pres">
      <dgm:prSet presAssocID="{44559029-2618-45D2-9E4C-049987751B4F}" presName="hierChild2" presStyleCnt="0"/>
      <dgm:spPr/>
    </dgm:pt>
  </dgm:ptLst>
  <dgm:cxnLst>
    <dgm:cxn modelId="{7336400C-33AF-4F1F-976B-E7821350D343}" type="presOf" srcId="{C35E191A-AD5B-4E5F-8791-B2811832E110}" destId="{BE37186E-A675-460D-9777-7C50D7BB4E93}" srcOrd="0" destOrd="0" presId="urn:microsoft.com/office/officeart/2005/8/layout/hierarchy1"/>
    <dgm:cxn modelId="{4599D210-80F5-47C8-87C8-426B0AEFC14A}" srcId="{C35E191A-AD5B-4E5F-8791-B2811832E110}" destId="{A0C9AF33-907B-4D29-80DB-34509DF831A9}" srcOrd="0" destOrd="0" parTransId="{1A748F03-B9BE-4F81-99AB-79988489EAA2}" sibTransId="{DA743A25-8EFD-4845-B858-2EB057F14C09}"/>
    <dgm:cxn modelId="{8521457C-9E64-4EE1-AFE2-B4E32AA0D493}" srcId="{C35E191A-AD5B-4E5F-8791-B2811832E110}" destId="{44559029-2618-45D2-9E4C-049987751B4F}" srcOrd="1" destOrd="0" parTransId="{0414B3F8-469B-4146-B697-8F6E8A186395}" sibTransId="{E8D2B0E8-86CF-4D05-B24B-922DE54E5AA3}"/>
    <dgm:cxn modelId="{A17A00BF-5DF5-4155-A0D5-97F7C3D77AF6}" type="presOf" srcId="{A0C9AF33-907B-4D29-80DB-34509DF831A9}" destId="{EE35217C-AAB9-472D-9FE4-0D27847F419C}" srcOrd="0" destOrd="0" presId="urn:microsoft.com/office/officeart/2005/8/layout/hierarchy1"/>
    <dgm:cxn modelId="{6561B5F4-81AC-46C2-99E8-F8C8FE7C4526}" type="presOf" srcId="{44559029-2618-45D2-9E4C-049987751B4F}" destId="{C789F84F-8EA1-4557-AA71-DF063F3ED933}" srcOrd="0" destOrd="0" presId="urn:microsoft.com/office/officeart/2005/8/layout/hierarchy1"/>
    <dgm:cxn modelId="{DD50CB02-5364-4E26-9D7F-4597D6389283}" type="presParOf" srcId="{BE37186E-A675-460D-9777-7C50D7BB4E93}" destId="{05F8DC9A-97A1-4286-8B7B-D20BC001B8BC}" srcOrd="0" destOrd="0" presId="urn:microsoft.com/office/officeart/2005/8/layout/hierarchy1"/>
    <dgm:cxn modelId="{A464F357-FE35-4E8E-867C-B2BA4C3BCFC9}" type="presParOf" srcId="{05F8DC9A-97A1-4286-8B7B-D20BC001B8BC}" destId="{424794EC-63EB-4899-974B-5499EF5BDF1D}" srcOrd="0" destOrd="0" presId="urn:microsoft.com/office/officeart/2005/8/layout/hierarchy1"/>
    <dgm:cxn modelId="{1450A234-4094-482E-80BE-F66FDB70365A}" type="presParOf" srcId="{424794EC-63EB-4899-974B-5499EF5BDF1D}" destId="{28EB3144-B4CF-4B9D-9F42-EE87487C5E37}" srcOrd="0" destOrd="0" presId="urn:microsoft.com/office/officeart/2005/8/layout/hierarchy1"/>
    <dgm:cxn modelId="{2C15CCE3-00D5-4280-BC0D-FBC6D063D0BA}" type="presParOf" srcId="{424794EC-63EB-4899-974B-5499EF5BDF1D}" destId="{EE35217C-AAB9-472D-9FE4-0D27847F419C}" srcOrd="1" destOrd="0" presId="urn:microsoft.com/office/officeart/2005/8/layout/hierarchy1"/>
    <dgm:cxn modelId="{6EF2776B-4D76-4829-BEEF-7345A6E7DD3D}" type="presParOf" srcId="{05F8DC9A-97A1-4286-8B7B-D20BC001B8BC}" destId="{1974550B-34B1-48C8-AC44-C6C20303AD76}" srcOrd="1" destOrd="0" presId="urn:microsoft.com/office/officeart/2005/8/layout/hierarchy1"/>
    <dgm:cxn modelId="{97BAE8F5-2A5E-4244-92A4-51D1E37D41BA}" type="presParOf" srcId="{BE37186E-A675-460D-9777-7C50D7BB4E93}" destId="{C3F07E9E-C624-4EFA-BD9A-38C4B69F489F}" srcOrd="1" destOrd="0" presId="urn:microsoft.com/office/officeart/2005/8/layout/hierarchy1"/>
    <dgm:cxn modelId="{8D0AC968-8770-48D7-985A-0121D5B86C8B}" type="presParOf" srcId="{C3F07E9E-C624-4EFA-BD9A-38C4B69F489F}" destId="{73B96957-E9A4-4A2E-98AB-265F98F76BBE}" srcOrd="0" destOrd="0" presId="urn:microsoft.com/office/officeart/2005/8/layout/hierarchy1"/>
    <dgm:cxn modelId="{795E106E-B845-455B-BACA-C7BC8879E8CF}" type="presParOf" srcId="{73B96957-E9A4-4A2E-98AB-265F98F76BBE}" destId="{4BAC5C7C-7360-475E-809F-F3C272ECA2BA}" srcOrd="0" destOrd="0" presId="urn:microsoft.com/office/officeart/2005/8/layout/hierarchy1"/>
    <dgm:cxn modelId="{BB0F756B-C5F8-44A9-A1D6-EA6E9A8AE5F1}" type="presParOf" srcId="{73B96957-E9A4-4A2E-98AB-265F98F76BBE}" destId="{C789F84F-8EA1-4557-AA71-DF063F3ED933}" srcOrd="1" destOrd="0" presId="urn:microsoft.com/office/officeart/2005/8/layout/hierarchy1"/>
    <dgm:cxn modelId="{3C28B65F-CE4A-4E99-B7C0-8C02D86973B3}" type="presParOf" srcId="{C3F07E9E-C624-4EFA-BD9A-38C4B69F489F}" destId="{0BA1B05F-1C57-4D86-989B-7A8F325AAD1F}"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28B57-C537-4514-8A13-59A94F1FCCF0}">
      <dsp:nvSpPr>
        <dsp:cNvPr id="0" name=""/>
        <dsp:cNvSpPr/>
      </dsp:nvSpPr>
      <dsp:spPr>
        <a:xfrm rot="10800000">
          <a:off x="918602" y="13005"/>
          <a:ext cx="13050665" cy="1501646"/>
        </a:xfrm>
        <a:prstGeom prst="homePlate">
          <a:avLst/>
        </a:prstGeom>
        <a:solidFill>
          <a:srgbClr val="9DD6E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2184" tIns="121920" rIns="227584" bIns="121920" numCol="1" spcCol="1270" anchor="ctr" anchorCtr="0">
          <a:noAutofit/>
        </a:bodyPr>
        <a:lstStyle/>
        <a:p>
          <a:pPr marL="0" lvl="0" indent="0" algn="ctr" defTabSz="1422400">
            <a:lnSpc>
              <a:spcPct val="90000"/>
            </a:lnSpc>
            <a:spcBef>
              <a:spcPct val="0"/>
            </a:spcBef>
            <a:spcAft>
              <a:spcPct val="35000"/>
            </a:spcAft>
            <a:buNone/>
          </a:pPr>
          <a:r>
            <a:rPr lang="en-GB" sz="3200" b="1" kern="1200" noProof="0">
              <a:solidFill>
                <a:schemeClr val="tx1"/>
              </a:solidFill>
              <a:latin typeface="Arial" panose="020B0604020202020204" pitchFamily="34" charset="0"/>
              <a:cs typeface="Arial" panose="020B0604020202020204" pitchFamily="34" charset="0"/>
            </a:rPr>
            <a:t>Read </a:t>
          </a:r>
        </a:p>
        <a:p>
          <a:pPr marL="0" lvl="0" indent="0" algn="ctr" defTabSz="1422400">
            <a:lnSpc>
              <a:spcPct val="90000"/>
            </a:lnSpc>
            <a:spcBef>
              <a:spcPct val="0"/>
            </a:spcBef>
            <a:spcAft>
              <a:spcPct val="35000"/>
            </a:spcAft>
            <a:buNone/>
          </a:pPr>
          <a:r>
            <a:rPr lang="en-GB" sz="3200" kern="1200" noProof="0">
              <a:latin typeface="Arial" panose="020B0604020202020204" pitchFamily="34" charset="0"/>
              <a:cs typeface="Arial" panose="020B0604020202020204" pitchFamily="34" charset="0"/>
              <a:hlinkClick xmlns:r="http://schemas.openxmlformats.org/officeDocument/2006/relationships" r:id="rId1"/>
            </a:rPr>
            <a:t>CLD Discussion Paper 1</a:t>
          </a:r>
          <a:endParaRPr lang="en-GB" sz="3200" kern="1200" noProof="0">
            <a:latin typeface="Arial" panose="020B0604020202020204" pitchFamily="34" charset="0"/>
            <a:cs typeface="Arial" panose="020B0604020202020204" pitchFamily="34" charset="0"/>
          </a:endParaRPr>
        </a:p>
      </dsp:txBody>
      <dsp:txXfrm rot="10800000">
        <a:off x="1294013" y="13005"/>
        <a:ext cx="12675254" cy="1501646"/>
      </dsp:txXfrm>
    </dsp:sp>
    <dsp:sp modelId="{003EF976-8D1B-4C62-BAA0-C96D60739D1C}">
      <dsp:nvSpPr>
        <dsp:cNvPr id="0" name=""/>
        <dsp:cNvSpPr/>
      </dsp:nvSpPr>
      <dsp:spPr>
        <a:xfrm>
          <a:off x="178006" y="0"/>
          <a:ext cx="1501646" cy="1501646"/>
        </a:xfrm>
        <a:prstGeom prst="ellipse">
          <a:avLst/>
        </a:prstGeom>
        <a:blipFill rotWithShape="1">
          <a:blip xmlns:r="http://schemas.openxmlformats.org/officeDocument/2006/relationships" r:embed="rId2">
            <a:clrChange>
              <a:clrFrom>
                <a:srgbClr val="FFFFFF"/>
              </a:clrFrom>
              <a:clrTo>
                <a:srgbClr val="FFFFFF">
                  <a:alpha val="0"/>
                </a:srgbClr>
              </a:clrTo>
            </a:clrChange>
          </a:blip>
          <a:srcRect/>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0E848C85-BF5C-49AE-9240-1E91A299E07A}">
      <dsp:nvSpPr>
        <dsp:cNvPr id="0" name=""/>
        <dsp:cNvSpPr/>
      </dsp:nvSpPr>
      <dsp:spPr>
        <a:xfrm rot="10800000">
          <a:off x="938256" y="1950876"/>
          <a:ext cx="13050665" cy="1501646"/>
        </a:xfrm>
        <a:prstGeom prst="homePlate">
          <a:avLst/>
        </a:prstGeom>
        <a:solidFill>
          <a:srgbClr val="F5ACB8"/>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2184" tIns="121920" rIns="227584" bIns="121920" numCol="1" spcCol="1270" anchor="ctr" anchorCtr="0">
          <a:noAutofit/>
        </a:bodyPr>
        <a:lstStyle/>
        <a:p>
          <a:pPr marL="0" lvl="0" indent="0" algn="ctr" defTabSz="1422400">
            <a:lnSpc>
              <a:spcPct val="90000"/>
            </a:lnSpc>
            <a:spcBef>
              <a:spcPct val="0"/>
            </a:spcBef>
            <a:spcAft>
              <a:spcPct val="35000"/>
            </a:spcAft>
            <a:buNone/>
          </a:pPr>
          <a:r>
            <a:rPr lang="en-GB" sz="3200" b="1" kern="1200" noProof="0">
              <a:solidFill>
                <a:schemeClr val="tx1"/>
              </a:solidFill>
              <a:latin typeface="Arial" panose="020B0604020202020204" pitchFamily="34" charset="0"/>
              <a:cs typeface="Arial" panose="020B0604020202020204" pitchFamily="34" charset="0"/>
            </a:rPr>
            <a:t>Watch</a:t>
          </a:r>
          <a:r>
            <a:rPr lang="en-GB" sz="3200" b="1" kern="1200" noProof="0">
              <a:latin typeface="Arial" panose="020B0604020202020204" pitchFamily="34" charset="0"/>
              <a:cs typeface="Arial" panose="020B0604020202020204" pitchFamily="34" charset="0"/>
            </a:rPr>
            <a:t> </a:t>
          </a:r>
        </a:p>
        <a:p>
          <a:pPr marL="0" lvl="0" indent="0" algn="ctr" defTabSz="1422400">
            <a:lnSpc>
              <a:spcPct val="90000"/>
            </a:lnSpc>
            <a:spcBef>
              <a:spcPct val="0"/>
            </a:spcBef>
            <a:spcAft>
              <a:spcPct val="35000"/>
            </a:spcAft>
            <a:buNone/>
          </a:pPr>
          <a:r>
            <a:rPr lang="en-GB" sz="3200" b="0" i="0" kern="1200" noProof="0">
              <a:latin typeface="Arial" panose="020B0604020202020204" pitchFamily="34" charset="0"/>
              <a:cs typeface="Arial" panose="020B0604020202020204" pitchFamily="34" charset="0"/>
              <a:hlinkClick xmlns:r="http://schemas.openxmlformats.org/officeDocument/2006/relationships" r:id="rId3"/>
            </a:rPr>
            <a:t>CIC explainer video</a:t>
          </a:r>
          <a:r>
            <a:rPr lang="en-GB" sz="3200" b="0" i="0" kern="1200" noProof="0">
              <a:latin typeface="Arial" panose="020B0604020202020204" pitchFamily="34" charset="0"/>
              <a:cs typeface="Arial" panose="020B0604020202020204" pitchFamily="34" charset="0"/>
            </a:rPr>
            <a:t>  </a:t>
          </a:r>
          <a:endParaRPr lang="en-GB" sz="3200" kern="1200" noProof="0">
            <a:latin typeface="Arial" panose="020B0604020202020204" pitchFamily="34" charset="0"/>
            <a:cs typeface="Arial" panose="020B0604020202020204" pitchFamily="34" charset="0"/>
          </a:endParaRPr>
        </a:p>
      </dsp:txBody>
      <dsp:txXfrm rot="10800000">
        <a:off x="1313667" y="1950876"/>
        <a:ext cx="12675254" cy="1501646"/>
      </dsp:txXfrm>
    </dsp:sp>
    <dsp:sp modelId="{40E1E93E-8FAE-45BA-A562-7AE1057210F3}">
      <dsp:nvSpPr>
        <dsp:cNvPr id="0" name=""/>
        <dsp:cNvSpPr/>
      </dsp:nvSpPr>
      <dsp:spPr>
        <a:xfrm>
          <a:off x="240459" y="1932691"/>
          <a:ext cx="1501646" cy="1501646"/>
        </a:xfrm>
        <a:prstGeom prst="ellipse">
          <a:avLst/>
        </a:prstGeom>
        <a:blipFill rotWithShape="1">
          <a:blip xmlns:r="http://schemas.openxmlformats.org/officeDocument/2006/relationships" r:embed="rId4">
            <a:clrChange>
              <a:clrFrom>
                <a:srgbClr val="FFFFFF"/>
              </a:clrFrom>
              <a:clrTo>
                <a:srgbClr val="FFFFFF">
                  <a:alpha val="0"/>
                </a:srgbClr>
              </a:clrTo>
            </a:clrChange>
          </a:blip>
          <a:srcRect/>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F46F6312-35FB-4988-87A8-CF1AA8BA27CB}">
      <dsp:nvSpPr>
        <dsp:cNvPr id="0" name=""/>
        <dsp:cNvSpPr/>
      </dsp:nvSpPr>
      <dsp:spPr>
        <a:xfrm rot="10800000">
          <a:off x="938256" y="3900775"/>
          <a:ext cx="13050665" cy="1501646"/>
        </a:xfrm>
        <a:prstGeom prst="homePlate">
          <a:avLst/>
        </a:prstGeom>
        <a:solidFill>
          <a:srgbClr val="FB9B51"/>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2184" tIns="121920" rIns="227584" bIns="121920" numCol="1" spcCol="1270" anchor="ctr" anchorCtr="0">
          <a:noAutofit/>
        </a:bodyPr>
        <a:lstStyle/>
        <a:p>
          <a:pPr marL="0" lvl="0" indent="0" algn="ctr" defTabSz="1422400">
            <a:lnSpc>
              <a:spcPct val="90000"/>
            </a:lnSpc>
            <a:spcBef>
              <a:spcPct val="0"/>
            </a:spcBef>
            <a:spcAft>
              <a:spcPct val="35000"/>
            </a:spcAft>
            <a:buNone/>
          </a:pPr>
          <a:r>
            <a:rPr lang="en-GB" sz="3200" b="1" kern="1200" noProof="0">
              <a:solidFill>
                <a:schemeClr val="tx1"/>
              </a:solidFill>
              <a:latin typeface="Arial" panose="020B0604020202020204" pitchFamily="34" charset="0"/>
              <a:cs typeface="Arial" panose="020B0604020202020204" pitchFamily="34" charset="0"/>
            </a:rPr>
            <a:t>Listen</a:t>
          </a:r>
        </a:p>
        <a:p>
          <a:pPr marL="0" lvl="0" indent="0" algn="ctr" defTabSz="1422400">
            <a:lnSpc>
              <a:spcPct val="90000"/>
            </a:lnSpc>
            <a:spcBef>
              <a:spcPct val="0"/>
            </a:spcBef>
            <a:spcAft>
              <a:spcPct val="35000"/>
            </a:spcAft>
            <a:buNone/>
          </a:pPr>
          <a:r>
            <a:rPr lang="en-GB" sz="3200" b="0" i="0" kern="1200" noProof="0">
              <a:latin typeface="Arial" panose="020B0604020202020204" pitchFamily="34" charset="0"/>
              <a:cs typeface="Arial" panose="020B0604020202020204" pitchFamily="34" charset="0"/>
              <a:hlinkClick xmlns:r="http://schemas.openxmlformats.org/officeDocument/2006/relationships" r:id="rId5"/>
            </a:rPr>
            <a:t>Background and Case for Change Podcast</a:t>
          </a:r>
          <a:endParaRPr lang="en-GB" sz="3200" kern="1200" noProof="0">
            <a:latin typeface="Arial" panose="020B0604020202020204" pitchFamily="34" charset="0"/>
            <a:cs typeface="Arial" panose="020B0604020202020204" pitchFamily="34" charset="0"/>
          </a:endParaRPr>
        </a:p>
      </dsp:txBody>
      <dsp:txXfrm rot="10800000">
        <a:off x="1313667" y="3900775"/>
        <a:ext cx="12675254" cy="1501646"/>
      </dsp:txXfrm>
    </dsp:sp>
    <dsp:sp modelId="{F994C0AC-03DD-47BE-B538-A79F0F27E976}">
      <dsp:nvSpPr>
        <dsp:cNvPr id="0" name=""/>
        <dsp:cNvSpPr/>
      </dsp:nvSpPr>
      <dsp:spPr>
        <a:xfrm>
          <a:off x="240459" y="3849238"/>
          <a:ext cx="1501646" cy="1501646"/>
        </a:xfrm>
        <a:prstGeom prst="ellipse">
          <a:avLst/>
        </a:prstGeom>
        <a:blipFill rotWithShape="1">
          <a:blip xmlns:r="http://schemas.openxmlformats.org/officeDocument/2006/relationships" r:embed="rId6">
            <a:clrChange>
              <a:clrFrom>
                <a:srgbClr val="FFFFFF"/>
              </a:clrFrom>
              <a:clrTo>
                <a:srgbClr val="FFFFFF">
                  <a:alpha val="0"/>
                </a:srgbClr>
              </a:clrTo>
            </a:clrChange>
          </a:blip>
          <a:srcRect/>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 modelId="{4873425B-D0ED-43F1-86D6-DC7CBDB33DDF}">
      <dsp:nvSpPr>
        <dsp:cNvPr id="0" name=""/>
        <dsp:cNvSpPr/>
      </dsp:nvSpPr>
      <dsp:spPr>
        <a:xfrm rot="10800000">
          <a:off x="938256" y="5850674"/>
          <a:ext cx="13050665" cy="1501646"/>
        </a:xfrm>
        <a:prstGeom prst="homePlate">
          <a:avLst/>
        </a:prstGeom>
        <a:solidFill>
          <a:srgbClr val="7FDAC9"/>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2184" tIns="68580" rIns="128016" bIns="68580" numCol="1" spcCol="1270" anchor="ctr" anchorCtr="0">
          <a:noAutofit/>
        </a:bodyPr>
        <a:lstStyle/>
        <a:p>
          <a:pPr marL="0" lvl="0" indent="0" algn="ctr" defTabSz="800100">
            <a:lnSpc>
              <a:spcPct val="90000"/>
            </a:lnSpc>
            <a:spcBef>
              <a:spcPct val="0"/>
            </a:spcBef>
            <a:spcAft>
              <a:spcPct val="35000"/>
            </a:spcAft>
            <a:buNone/>
          </a:pPr>
          <a:r>
            <a:rPr lang="en-GB" sz="1800" b="1" kern="1200" noProof="0"/>
            <a:t> </a:t>
          </a:r>
          <a:r>
            <a:rPr lang="en-GB" sz="3200" b="1" kern="1200" noProof="0">
              <a:solidFill>
                <a:schemeClr val="tx1"/>
              </a:solidFill>
              <a:latin typeface="Arial" panose="020B0604020202020204" pitchFamily="34" charset="0"/>
              <a:cs typeface="Arial" panose="020B0604020202020204" pitchFamily="34" charset="0"/>
            </a:rPr>
            <a:t>Do </a:t>
          </a:r>
        </a:p>
        <a:p>
          <a:pPr marL="0" lvl="0" indent="0" algn="ctr" defTabSz="800100">
            <a:lnSpc>
              <a:spcPct val="90000"/>
            </a:lnSpc>
            <a:spcBef>
              <a:spcPct val="0"/>
            </a:spcBef>
            <a:spcAft>
              <a:spcPct val="35000"/>
            </a:spcAft>
            <a:buNone/>
          </a:pPr>
          <a:r>
            <a:rPr lang="en-GB" sz="3200" b="0" i="0" kern="1200" noProof="0">
              <a:solidFill>
                <a:schemeClr val="tx1"/>
              </a:solidFill>
              <a:latin typeface="Arial" panose="020B0604020202020204" pitchFamily="34" charset="0"/>
              <a:cs typeface="Arial" panose="020B0604020202020204" pitchFamily="34" charset="0"/>
            </a:rPr>
            <a:t>Familiarise yourself with the </a:t>
          </a:r>
          <a:r>
            <a:rPr lang="en-GB" sz="3200" b="0" i="0" kern="1200" noProof="0">
              <a:latin typeface="Arial" panose="020B0604020202020204" pitchFamily="34" charset="0"/>
              <a:cs typeface="Arial" panose="020B0604020202020204" pitchFamily="34" charset="0"/>
              <a:hlinkClick xmlns:r="http://schemas.openxmlformats.org/officeDocument/2006/relationships" r:id="rId7"/>
            </a:rPr>
            <a:t>CIC</a:t>
          </a:r>
          <a:r>
            <a:rPr lang="en-GB" sz="3200" b="0" i="0" kern="1200" noProof="0">
              <a:latin typeface="Arial" panose="020B0604020202020204" pitchFamily="34" charset="0"/>
              <a:cs typeface="Arial" panose="020B0604020202020204" pitchFamily="34" charset="0"/>
            </a:rPr>
            <a:t> </a:t>
          </a:r>
          <a:r>
            <a:rPr lang="en-GB" sz="3200" b="0" i="0" kern="1200" noProof="0">
              <a:solidFill>
                <a:schemeClr val="tx1"/>
              </a:solidFill>
              <a:latin typeface="Arial" panose="020B0604020202020204" pitchFamily="34" charset="0"/>
              <a:cs typeface="Arial" panose="020B0604020202020204" pitchFamily="34" charset="0"/>
            </a:rPr>
            <a:t>blog and sign up for the </a:t>
          </a:r>
          <a:r>
            <a:rPr lang="en-GB" sz="3200" b="0" i="0" kern="1200" noProof="0">
              <a:latin typeface="Arial" panose="020B0604020202020204" pitchFamily="34" charset="0"/>
              <a:cs typeface="Arial" panose="020B0604020202020204" pitchFamily="34" charset="0"/>
              <a:hlinkClick xmlns:r="http://schemas.openxmlformats.org/officeDocument/2006/relationships" r:id="rId8"/>
            </a:rPr>
            <a:t>newsletter</a:t>
          </a:r>
          <a:endParaRPr lang="en-GB" sz="3200" kern="1200" noProof="0">
            <a:latin typeface="Arial" panose="020B0604020202020204" pitchFamily="34" charset="0"/>
            <a:cs typeface="Arial" panose="020B0604020202020204" pitchFamily="34" charset="0"/>
          </a:endParaRPr>
        </a:p>
      </dsp:txBody>
      <dsp:txXfrm rot="10800000">
        <a:off x="1313667" y="5850674"/>
        <a:ext cx="12675254" cy="1501646"/>
      </dsp:txXfrm>
    </dsp:sp>
    <dsp:sp modelId="{316ECF3C-C943-4F37-8BCC-4B4534D14D3C}">
      <dsp:nvSpPr>
        <dsp:cNvPr id="0" name=""/>
        <dsp:cNvSpPr/>
      </dsp:nvSpPr>
      <dsp:spPr>
        <a:xfrm>
          <a:off x="240459" y="5851651"/>
          <a:ext cx="1501646" cy="1501646"/>
        </a:xfrm>
        <a:prstGeom prst="ellipse">
          <a:avLst/>
        </a:prstGeom>
        <a:blipFill rotWithShape="1">
          <a:blip xmlns:r="http://schemas.openxmlformats.org/officeDocument/2006/relationships" r:embed="rId9">
            <a:clrChange>
              <a:clrFrom>
                <a:srgbClr val="FFFFFF"/>
              </a:clrFrom>
              <a:clrTo>
                <a:srgbClr val="FFFFFF">
                  <a:alpha val="0"/>
                </a:srgbClr>
              </a:clrTo>
            </a:clrChange>
          </a:blip>
          <a:srcRect/>
          <a:stretch>
            <a:fillRect/>
          </a:stretch>
        </a:blip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EB3144-B4CF-4B9D-9F42-EE87487C5E37}">
      <dsp:nvSpPr>
        <dsp:cNvPr id="0" name=""/>
        <dsp:cNvSpPr/>
      </dsp:nvSpPr>
      <dsp:spPr>
        <a:xfrm>
          <a:off x="1925" y="761930"/>
          <a:ext cx="6758378" cy="42915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E35217C-AAB9-472D-9FE4-0D27847F419C}">
      <dsp:nvSpPr>
        <dsp:cNvPr id="0" name=""/>
        <dsp:cNvSpPr/>
      </dsp:nvSpPr>
      <dsp:spPr>
        <a:xfrm>
          <a:off x="752856" y="1475315"/>
          <a:ext cx="6758378" cy="42915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kern="1200" noProof="0"/>
            <a:t>Having looked at the CIC programme structure, what areas of Scotland’s Curriculum do you see CLD having the biggest contributions to make?</a:t>
          </a:r>
        </a:p>
      </dsp:txBody>
      <dsp:txXfrm>
        <a:off x="878552" y="1601011"/>
        <a:ext cx="6506986" cy="4040178"/>
      </dsp:txXfrm>
    </dsp:sp>
    <dsp:sp modelId="{4BAC5C7C-7360-475E-809F-F3C272ECA2BA}">
      <dsp:nvSpPr>
        <dsp:cNvPr id="0" name=""/>
        <dsp:cNvSpPr/>
      </dsp:nvSpPr>
      <dsp:spPr>
        <a:xfrm>
          <a:off x="8262165" y="761930"/>
          <a:ext cx="6758378" cy="429157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89F84F-8EA1-4557-AA71-DF063F3ED933}">
      <dsp:nvSpPr>
        <dsp:cNvPr id="0" name=""/>
        <dsp:cNvSpPr/>
      </dsp:nvSpPr>
      <dsp:spPr>
        <a:xfrm>
          <a:off x="9013096" y="1475315"/>
          <a:ext cx="6758378" cy="429157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GB" sz="4400" kern="1200" noProof="0"/>
            <a:t>What could CLD involvement in the Curriculum Improvement Cycle look like?</a:t>
          </a:r>
        </a:p>
      </dsp:txBody>
      <dsp:txXfrm>
        <a:off x="9138792" y="1601011"/>
        <a:ext cx="6506986" cy="4040178"/>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150613" y="228600"/>
            <a:ext cx="2518387" cy="16560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189000" y="2133600"/>
            <a:ext cx="6480000" cy="64800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blogs.glowscotland.org.uk/glowblogs/cices/terminolog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blogs.glowscotland.org.uk/glowblogs/public/cices/uploads/sites/10666/2025/05/29080622/Language-Matters_Final_May_2025.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cotlandscurriculum.sco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killsdevelopmentscotland.co.uk/what-we-do/skills-planning/skills4-0/"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education.gov.scot/improvement/learning-resources/a-summary-of-learning-for-sustainability-resources/" TargetMode="External"/><Relationship Id="rId5" Type="http://schemas.openxmlformats.org/officeDocument/2006/relationships/hyperlink" Target="https://education.gov.scot/improvement/learning-resources/what-are-creativity-skills/" TargetMode="External"/><Relationship Id="rId4" Type="http://schemas.openxmlformats.org/officeDocument/2006/relationships/hyperlink" Target="https://education.gov.scot/scottish-education-system/policy-for-scottish-education/policy-drivers/cfe-(building-from-the-statement-appendix-incl-btc1-5)/curriculum-areas"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ducation.gov.scot/media/fyhfck3p/education-scotland-notosh-exploring-the-four-capacities-october-2022.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earn.nes.nhs.scot/4095"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learn.nes.nhs.scot/820/quality-improvement-zone/quality-improvement-journey/creating-conditions"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blogs.glowscotland.org.uk/glowblogs/public/cices/uploads/sites/10666/2024/11/13214842/CIC-A-CASE-FOR-CHANGE-PILOT-CURRICULUM-REVIEWS141124.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myworldofwork.co.uk/educators/empowering-learners-an-educators-guide-to-my-profil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blogs.glowscotland.org.uk/glowblogs/escldportal/home/national/"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blogs.glowscotland.org.uk/glowblogs/public/cices/uploads/sites/10666/2024/11/13214842/CIC-A-CASE-FOR-CHANGE-PILOT-CURRICULUM-REVIEWS141124.pdf"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blogs.glowscotland.org.uk/glowblogs/public/cices/uploads/sites/10666/2025/04/01103754/020425-CIC-Working-Together-to-Make-Change-Happen-V1.0.pdf?utm_campaign=14950437_CIC%20paper%20three%20special&amp;utm_medium=email&amp;utm_source=Education%20Scotland&amp;dm_i=LQE,8WFTX,40KDYN,113IVJ,1"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blogs.glowscotland.org.uk/glowblogs/cices/about-the-cic/"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ypcs.org.uk/wpcypcs/wp-content/uploads/2025/03/March-2025-Education-reform-report-FINAL.pdf"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blogs.glowscotland.org.uk/glowblogs/escldportal/home/national/"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blogs.glowscotland.org.uk/glowblogs/public/cices/uploads/sites/10666/2025/04/01103754/020425-CIC-Working-Together-to-Make-Change-Happen-V1.0.pdf?utm_campaign=14950437_CIC%20paper%20three%20special&amp;utm_medium=email&amp;utm_source=Education%20Scotland&amp;dm_i=LQE,8WFTX,40KDYN,113IVJ,1"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gov.scot/binaries/content/documents/govscot/publications/advice-and-guidance/2025/06/curriculum-qualifications-assessment-reform-progress-date-next-steps/documents/curriculum-qualifications-assessment-reform-progress-date-next-steps/curriculum-qualifications-assessment-reform-progress-date-next-steps/govscot%3Adocument/curriculum-qualifications-assessment-reform-progress-date-next-steps.pdf"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gov.scot/publications/curriculum-qualifications-assessment-reform-progress-date-next-steps/documents/"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forms.office.com/Pages/ResponsePage.aspx?id=R3T3DoMQ7E24nyfHZQdoQNc-3F3MCplBhmcMSreADcNUNVowS0VWSTAxTDAxWkxMV0o2QTZVRU0yRC4u"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ducation.gov.scot/professional-learning/national-approach-to-professional-learning/the-national-model-of-professional-learnin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ldstandardscouncil.org.u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gov.scot/binaries/content/documents/govscot/publications/independent-report/2024/07/learning-life-report-independent-review-community-learning-development-cld/documents/learning-life-report-independent-review-community-learning-development-cld/learning-life-report-independent-review-community-learning-development-cld/govscot%3Adocument/learning-life-report-independent-review-community-learning-development-cld.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C52FF-F7AE-A8D9-8ECD-6E399B1405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DFE44E-C3AF-8A6D-F131-DA18974A3135}"/>
              </a:ext>
            </a:extLst>
          </p:cNvPr>
          <p:cNvSpPr>
            <a:spLocks noGrp="1" noRot="1" noChangeAspect="1"/>
          </p:cNvSpPr>
          <p:nvPr>
            <p:ph type="sldImg"/>
          </p:nvPr>
        </p:nvSpPr>
        <p:spPr>
          <a:xfrm>
            <a:off x="3938588" y="228600"/>
            <a:ext cx="2943225" cy="1655763"/>
          </a:xfrm>
        </p:spPr>
      </p:sp>
      <p:sp>
        <p:nvSpPr>
          <p:cNvPr id="3" name="Notes Placeholder 2">
            <a:extLst>
              <a:ext uri="{FF2B5EF4-FFF2-40B4-BE49-F238E27FC236}">
                <a16:creationId xmlns:a16="http://schemas.microsoft.com/office/drawing/2014/main" id="{CA2DB75B-689A-F142-F0E6-9DEE73D65DEB}"/>
              </a:ext>
            </a:extLst>
          </p:cNvPr>
          <p:cNvSpPr>
            <a:spLocks noGrp="1"/>
          </p:cNvSpPr>
          <p:nvPr>
            <p:ph type="body" idx="1"/>
          </p:nvPr>
        </p:nvSpPr>
        <p:spPr/>
        <p:txBody>
          <a:bodyPr/>
          <a:lstStyle/>
          <a:p>
            <a:r>
              <a:rPr lang="en-US" b="1" u="sng" dirty="0"/>
              <a:t>Facilitator Notes – Pre-reading </a:t>
            </a:r>
          </a:p>
          <a:p>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This is not part of the presentation, rather something to consider as a facilitator.</a:t>
            </a:r>
          </a:p>
          <a:p>
            <a:endParaRPr lang="en-US"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We have two years to prepare (for formal adoption from August 2028 onwards)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cs typeface="Arial"/>
              </a:rPr>
              <a:t>Fullan: 3 aspects of leading change, it is important to consider our own, and others: </a:t>
            </a:r>
          </a:p>
          <a:p>
            <a:endParaRPr lang="en-US" dirty="0"/>
          </a:p>
          <a:p>
            <a:pPr marL="0" indent="0">
              <a:buNone/>
            </a:pPr>
            <a:r>
              <a:rPr lang="en-GB" b="1" noProof="0" dirty="0">
                <a:latin typeface="Arial" panose="020B0604020202020204" pitchFamily="34" charset="0"/>
                <a:cs typeface="Arial" panose="020B0604020202020204" pitchFamily="34" charset="0"/>
              </a:rPr>
              <a:t>Cognitive Readiness</a:t>
            </a:r>
          </a:p>
          <a:p>
            <a:pPr marL="0" indent="0">
              <a:buNone/>
            </a:pPr>
            <a:r>
              <a:rPr lang="en-GB" noProof="0" dirty="0">
                <a:latin typeface="Arial" panose="020B0604020202020204" pitchFamily="34" charset="0"/>
                <a:cs typeface="Arial" panose="020B0604020202020204" pitchFamily="34" charset="0"/>
              </a:rPr>
              <a:t>Understanding the need for change</a:t>
            </a:r>
          </a:p>
          <a:p>
            <a:pPr marL="0" indent="0">
              <a:buNone/>
            </a:pPr>
            <a:endParaRPr lang="en-GB" noProof="0" dirty="0">
              <a:latin typeface="Arial" panose="020B0604020202020204" pitchFamily="34" charset="0"/>
              <a:cs typeface="Arial" panose="020B0604020202020204" pitchFamily="34" charset="0"/>
            </a:endParaRPr>
          </a:p>
          <a:p>
            <a:pPr marL="0" indent="0">
              <a:buNone/>
            </a:pPr>
            <a:r>
              <a:rPr lang="en-GB" b="1" noProof="0" dirty="0">
                <a:latin typeface="Arial" panose="020B0604020202020204" pitchFamily="34" charset="0"/>
                <a:cs typeface="Arial" panose="020B0604020202020204" pitchFamily="34" charset="0"/>
              </a:rPr>
              <a:t>Emotional Readiness </a:t>
            </a:r>
          </a:p>
          <a:p>
            <a:pPr marL="0" indent="0">
              <a:buNone/>
            </a:pPr>
            <a:r>
              <a:rPr lang="en-GB" noProof="0" dirty="0">
                <a:latin typeface="Arial" panose="020B0604020202020204" pitchFamily="34" charset="0"/>
                <a:cs typeface="Arial" panose="020B0604020202020204" pitchFamily="34" charset="0"/>
              </a:rPr>
              <a:t>Feeling safe and supported in the process</a:t>
            </a:r>
          </a:p>
          <a:p>
            <a:pPr marL="0" indent="0">
              <a:buNone/>
            </a:pPr>
            <a:endParaRPr lang="en-GB" noProof="0" dirty="0">
              <a:latin typeface="Arial" panose="020B0604020202020204" pitchFamily="34" charset="0"/>
              <a:cs typeface="Arial" panose="020B0604020202020204" pitchFamily="34" charset="0"/>
            </a:endParaRPr>
          </a:p>
          <a:p>
            <a:pPr marL="0" indent="0">
              <a:buNone/>
            </a:pPr>
            <a:r>
              <a:rPr lang="en-GB" b="1" noProof="0" dirty="0">
                <a:latin typeface="Arial" panose="020B0604020202020204" pitchFamily="34" charset="0"/>
                <a:cs typeface="Arial" panose="020B0604020202020204" pitchFamily="34" charset="0"/>
              </a:rPr>
              <a:t>Behavioural Readiness</a:t>
            </a:r>
          </a:p>
          <a:p>
            <a:pPr marL="0" indent="0">
              <a:buNone/>
            </a:pPr>
            <a:r>
              <a:rPr lang="en-GB" noProof="0" dirty="0">
                <a:latin typeface="Arial" panose="020B0604020202020204" pitchFamily="34" charset="0"/>
                <a:cs typeface="Arial" panose="020B0604020202020204" pitchFamily="34" charset="0"/>
              </a:rPr>
              <a:t>Being prepared to act or implement change</a:t>
            </a:r>
          </a:p>
          <a:p>
            <a:endParaRPr lang="en-GB" noProof="0" dirty="0"/>
          </a:p>
          <a:p>
            <a:endParaRPr lang="en-US" dirty="0"/>
          </a:p>
        </p:txBody>
      </p:sp>
      <p:sp>
        <p:nvSpPr>
          <p:cNvPr id="4" name="Slide Number Placeholder 3">
            <a:extLst>
              <a:ext uri="{FF2B5EF4-FFF2-40B4-BE49-F238E27FC236}">
                <a16:creationId xmlns:a16="http://schemas.microsoft.com/office/drawing/2014/main" id="{193849AD-736A-2E02-CB29-4E441DC93FC1}"/>
              </a:ext>
            </a:extLst>
          </p:cNvPr>
          <p:cNvSpPr>
            <a:spLocks noGrp="1"/>
          </p:cNvSpPr>
          <p:nvPr>
            <p:ph type="sldNum" sz="quarter" idx="5"/>
          </p:nvPr>
        </p:nvSpPr>
        <p:spPr/>
        <p:txBody>
          <a:bodyPr/>
          <a:lstStyle/>
          <a:p>
            <a:pPr>
              <a:defRPr/>
            </a:pPr>
            <a:fld id="{5F69EC5F-5D00-4B48-9EC2-001C907DA785}" type="slidenum">
              <a:rPr lang="en-GB" smtClean="0"/>
              <a:pPr>
                <a:defRPr/>
              </a:pPr>
              <a:t>1</a:t>
            </a:fld>
            <a:endParaRPr lang="en-GB"/>
          </a:p>
        </p:txBody>
      </p:sp>
    </p:spTree>
    <p:extLst>
      <p:ext uri="{BB962C8B-B14F-4D97-AF65-F5344CB8AC3E}">
        <p14:creationId xmlns:p14="http://schemas.microsoft.com/office/powerpoint/2010/main" val="30578180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9EBDA-90C0-0FD6-B556-D3A9DBD650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7AF47D-2185-FF9F-6886-3ED5A5779A72}"/>
              </a:ext>
            </a:extLst>
          </p:cNvPr>
          <p:cNvSpPr>
            <a:spLocks noGrp="1" noRot="1" noChangeAspect="1"/>
          </p:cNvSpPr>
          <p:nvPr>
            <p:ph type="sldImg"/>
          </p:nvPr>
        </p:nvSpPr>
        <p:spPr>
          <a:xfrm>
            <a:off x="3938588" y="228600"/>
            <a:ext cx="2943225" cy="1655763"/>
          </a:xfrm>
        </p:spPr>
      </p:sp>
      <p:sp>
        <p:nvSpPr>
          <p:cNvPr id="3" name="Notes Placeholder 2">
            <a:extLst>
              <a:ext uri="{FF2B5EF4-FFF2-40B4-BE49-F238E27FC236}">
                <a16:creationId xmlns:a16="http://schemas.microsoft.com/office/drawing/2014/main" id="{950A05CA-F9B1-5BD7-AE4F-EF9EC36159E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t>Discussion Activity: Curriculum </a:t>
            </a:r>
            <a:endParaRPr lang="en-GB" sz="1200"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t>Follow on with discussions from the previous activity on the meaning of ‘curriculum’.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a:t>Discuss in pairs or in a group how this working definition from the Curriculum Improvement Cycle connects with a CLD context and contrasts with the quote on the previous slide. </a:t>
            </a:r>
            <a:endParaRPr lang="en-GB" sz="1200" b="1"/>
          </a:p>
          <a:p>
            <a:endParaRPr lang="en-GB"/>
          </a:p>
          <a:p>
            <a:r>
              <a:rPr lang="en-GB">
                <a:hlinkClick r:id="rId3"/>
              </a:rPr>
              <a:t>Terminology – Curriculum Improvement Cycle</a:t>
            </a:r>
            <a:endParaRPr lang="en-GB"/>
          </a:p>
        </p:txBody>
      </p:sp>
    </p:spTree>
    <p:extLst>
      <p:ext uri="{BB962C8B-B14F-4D97-AF65-F5344CB8AC3E}">
        <p14:creationId xmlns:p14="http://schemas.microsoft.com/office/powerpoint/2010/main" val="2924104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8588" y="228600"/>
            <a:ext cx="2943225" cy="1655763"/>
          </a:xfrm>
        </p:spPr>
      </p:sp>
      <p:sp>
        <p:nvSpPr>
          <p:cNvPr id="3" name="Notes Placeholder 2"/>
          <p:cNvSpPr>
            <a:spLocks noGrp="1"/>
          </p:cNvSpPr>
          <p:nvPr>
            <p:ph type="body" idx="1"/>
          </p:nvPr>
        </p:nvSpPr>
        <p:spPr/>
        <p:txBody>
          <a:bodyPr/>
          <a:lstStyle/>
          <a:p>
            <a:r>
              <a:rPr lang="en-GB" b="1"/>
              <a:t>Language Matters</a:t>
            </a:r>
          </a:p>
          <a:p>
            <a:r>
              <a:rPr lang="en-GB" sz="1200" kern="1200">
                <a:solidFill>
                  <a:schemeClr val="tx1"/>
                </a:solidFill>
                <a:effectLst/>
                <a:latin typeface="Arial" panose="020B0604020202020204" pitchFamily="34" charset="0"/>
                <a:ea typeface="+mn-ea"/>
                <a:cs typeface="Arial" panose="020B0604020202020204" pitchFamily="34" charset="0"/>
              </a:rPr>
              <a:t>The OECD (2021) recommended that Scotland should be clear about the key terminology around curriculum and education reform. </a:t>
            </a:r>
          </a:p>
          <a:p>
            <a:r>
              <a:rPr lang="en-GB" sz="1200" kern="1200">
                <a:solidFill>
                  <a:schemeClr val="tx1"/>
                </a:solidFill>
                <a:effectLst/>
                <a:latin typeface="Arial" panose="020B0604020202020204" pitchFamily="34" charset="0"/>
                <a:ea typeface="+mn-ea"/>
                <a:cs typeface="Arial" panose="020B0604020202020204" pitchFamily="34" charset="0"/>
              </a:rPr>
              <a:t>You may wish to spend some time reading and discussing the Language Matters paper. </a:t>
            </a:r>
          </a:p>
          <a:p>
            <a:r>
              <a:rPr lang="en-GB" sz="1200" noProof="0">
                <a:latin typeface="Public Sans" panose="020B0604020202020204" charset="0"/>
              </a:rPr>
              <a:t>Language Matters is a glossary of terms to define the language associated with curriculum reform. It is intended that this glossary will develop as time goes on.</a:t>
            </a:r>
            <a:endParaRPr lang="en-GB" sz="1200" kern="1200">
              <a:solidFill>
                <a:schemeClr val="tx1"/>
              </a:solidFill>
              <a:effectLst/>
              <a:latin typeface="Arial" panose="020B0604020202020204" pitchFamily="34" charset="0"/>
              <a:ea typeface="+mn-ea"/>
              <a:cs typeface="Arial" panose="020B0604020202020204" pitchFamily="34" charset="0"/>
            </a:endParaRPr>
          </a:p>
          <a:p>
            <a:r>
              <a:rPr lang="en-GB" sz="1200" kern="1200">
                <a:solidFill>
                  <a:schemeClr val="tx1"/>
                </a:solidFill>
                <a:effectLst/>
                <a:latin typeface="Arial" panose="020B0604020202020204" pitchFamily="34" charset="0"/>
                <a:ea typeface="+mn-ea"/>
                <a:cs typeface="Arial" panose="020B0604020202020204" pitchFamily="34" charset="0"/>
              </a:rPr>
              <a:t>The paper includes definitions for terms including: </a:t>
            </a:r>
          </a:p>
          <a:p>
            <a:r>
              <a:rPr lang="en-GB" sz="1200" kern="1200">
                <a:solidFill>
                  <a:schemeClr val="tx1"/>
                </a:solidFill>
                <a:effectLst/>
                <a:latin typeface="Arial" panose="020B0604020202020204" pitchFamily="34" charset="0"/>
                <a:ea typeface="+mn-ea"/>
                <a:cs typeface="Arial" panose="020B0604020202020204" pitchFamily="34" charset="0"/>
              </a:rPr>
              <a:t>attribute/s; Big idea/s; capacity/</a:t>
            </a:r>
            <a:r>
              <a:rPr lang="en-GB" sz="1200" kern="1200" err="1">
                <a:solidFill>
                  <a:schemeClr val="tx1"/>
                </a:solidFill>
                <a:effectLst/>
                <a:latin typeface="Arial" panose="020B0604020202020204" pitchFamily="34" charset="0"/>
                <a:ea typeface="+mn-ea"/>
                <a:cs typeface="Arial" panose="020B0604020202020204" pitchFamily="34" charset="0"/>
              </a:rPr>
              <a:t>ies</a:t>
            </a:r>
            <a:r>
              <a:rPr lang="en-GB" sz="1200" kern="1200">
                <a:solidFill>
                  <a:schemeClr val="tx1"/>
                </a:solidFill>
                <a:effectLst/>
                <a:latin typeface="Arial" panose="020B0604020202020204" pitchFamily="34" charset="0"/>
                <a:ea typeface="+mn-ea"/>
                <a:cs typeface="Arial" panose="020B0604020202020204" pitchFamily="34" charset="0"/>
              </a:rPr>
              <a:t>; concept; curriculum; curriculum design; curriculum making; inter-disciplinary learning (IDL); knowledge; pedagogy; Scotland’s Curriculum Framework; service design; skill(s) and technical framework.</a:t>
            </a:r>
          </a:p>
          <a:p>
            <a:r>
              <a:rPr lang="en-GB" sz="1200" u="sng" kern="1200">
                <a:solidFill>
                  <a:schemeClr val="tx1"/>
                </a:solidFill>
                <a:effectLst/>
                <a:latin typeface="Arial" panose="020B0604020202020204" pitchFamily="34" charset="0"/>
                <a:ea typeface="+mn-ea"/>
                <a:cs typeface="Arial" panose="020B0604020202020204" pitchFamily="34" charset="0"/>
                <a:hlinkClick r:id="rId3"/>
              </a:rPr>
              <a:t>Language-Matters_Final_May_2025.pdf</a:t>
            </a:r>
            <a:endParaRPr lang="en-GB" sz="1200" kern="120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D3BD8F-7D8A-4147-AB19-91F4FA7E824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496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8588" y="228600"/>
            <a:ext cx="2943225" cy="1655763"/>
          </a:xfrm>
        </p:spPr>
      </p:sp>
      <p:sp>
        <p:nvSpPr>
          <p:cNvPr id="3" name="Notes Placeholder 2"/>
          <p:cNvSpPr>
            <a:spLocks noGrp="1"/>
          </p:cNvSpPr>
          <p:nvPr>
            <p:ph type="body" idx="1"/>
          </p:nvPr>
        </p:nvSpPr>
        <p:spPr/>
        <p:txBody>
          <a:bodyPr/>
          <a:lstStyle/>
          <a:p>
            <a:r>
              <a:rPr lang="en-US" b="1" i="0" dirty="0">
                <a:solidFill>
                  <a:srgbClr val="202122"/>
                </a:solidFill>
                <a:latin typeface="Arial"/>
                <a:cs typeface="Arial"/>
              </a:rPr>
              <a:t>Curriculum for Excellence</a:t>
            </a:r>
          </a:p>
          <a:p>
            <a:r>
              <a:rPr lang="en-GB" sz="1200" u="none" strike="noStrike" kern="1200" dirty="0">
                <a:solidFill>
                  <a:schemeClr val="tx1"/>
                </a:solidFill>
                <a:effectLst/>
                <a:latin typeface="Arial" panose="020B0604020202020204" pitchFamily="34" charset="0"/>
                <a:ea typeface="+mn-ea"/>
                <a:cs typeface="Arial" panose="020B0604020202020204" pitchFamily="34" charset="0"/>
              </a:rPr>
              <a:t>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a:cs typeface="Arial"/>
              </a:rPr>
              <a:t>Scotland's Curriculum for Excellence is the national curriculum in Scotland for learners ages 3–18.  This is the focus of the Curriculum </a:t>
            </a:r>
            <a:r>
              <a:rPr lang="en-US" dirty="0">
                <a:latin typeface="Arial"/>
                <a:cs typeface="Arial"/>
              </a:rPr>
              <a:t>Improvement</a:t>
            </a:r>
            <a:r>
              <a:rPr lang="en-US" sz="1200" kern="1200" dirty="0">
                <a:solidFill>
                  <a:schemeClr val="tx1"/>
                </a:solidFill>
                <a:effectLst/>
                <a:latin typeface="Arial"/>
                <a:cs typeface="Arial"/>
              </a:rPr>
              <a:t> Cycle.</a:t>
            </a:r>
            <a:endParaRPr lang="en-GB" sz="1200" kern="1200" dirty="0">
              <a:solidFill>
                <a:schemeClr val="tx1"/>
              </a:solidFill>
              <a:effectLst/>
              <a:latin typeface="Arial"/>
              <a:cs typeface="Arial"/>
            </a:endParaRPr>
          </a:p>
          <a:p>
            <a:r>
              <a:rPr lang="en-US" sz="1200" kern="1200" dirty="0">
                <a:solidFill>
                  <a:schemeClr val="tx1"/>
                </a:solidFill>
                <a:effectLst/>
                <a:latin typeface="Arial" panose="020B0604020202020204" pitchFamily="34" charset="0"/>
                <a:ea typeface="+mn-ea"/>
                <a:cs typeface="Arial" panose="020B0604020202020204" pitchFamily="34" charset="0"/>
              </a:rPr>
              <a:t>The aims of </a:t>
            </a:r>
            <a:r>
              <a:rPr lang="en-US" sz="1200" kern="1200" dirty="0" err="1">
                <a:solidFill>
                  <a:schemeClr val="tx1"/>
                </a:solidFill>
                <a:effectLst/>
                <a:latin typeface="Arial" panose="020B0604020202020204" pitchFamily="34" charset="0"/>
                <a:ea typeface="+mn-ea"/>
                <a:cs typeface="Arial" panose="020B0604020202020204" pitchFamily="34" charset="0"/>
              </a:rPr>
              <a:t>CfE</a:t>
            </a:r>
            <a:r>
              <a:rPr lang="en-US" sz="1200" kern="1200" dirty="0">
                <a:solidFill>
                  <a:schemeClr val="tx1"/>
                </a:solidFill>
                <a:effectLst/>
                <a:latin typeface="Arial" panose="020B0604020202020204" pitchFamily="34" charset="0"/>
                <a:ea typeface="+mn-ea"/>
                <a:cs typeface="Arial" panose="020B0604020202020204" pitchFamily="34" charset="0"/>
              </a:rPr>
              <a:t> were first set out in 2004 and began to be rolled out in schools in 2010-11.</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The purpose of </a:t>
            </a:r>
            <a:r>
              <a:rPr lang="en-US" sz="1200" kern="1200" dirty="0" err="1">
                <a:solidFill>
                  <a:schemeClr val="tx1"/>
                </a:solidFill>
                <a:effectLst/>
                <a:latin typeface="Arial" panose="020B0604020202020204" pitchFamily="34" charset="0"/>
                <a:ea typeface="+mn-ea"/>
                <a:cs typeface="Arial" panose="020B0604020202020204" pitchFamily="34" charset="0"/>
              </a:rPr>
              <a:t>CfE</a:t>
            </a:r>
            <a:r>
              <a:rPr lang="en-US" sz="1200" kern="1200" dirty="0">
                <a:solidFill>
                  <a:schemeClr val="tx1"/>
                </a:solidFill>
                <a:effectLst/>
                <a:latin typeface="Arial" panose="020B0604020202020204" pitchFamily="34" charset="0"/>
                <a:ea typeface="+mn-ea"/>
                <a:cs typeface="Arial" panose="020B0604020202020204" pitchFamily="34" charset="0"/>
              </a:rPr>
              <a:t> is to help children and young people gain the knowledge, skills and attributes needed for life in the 21st century. </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Curriculum for Excellence aimed to place learners at the heart of education. At its </a:t>
            </a:r>
            <a:r>
              <a:rPr lang="en-US" sz="1200" kern="1200" dirty="0" err="1">
                <a:solidFill>
                  <a:schemeClr val="tx1"/>
                </a:solidFill>
                <a:effectLst/>
                <a:latin typeface="Arial" panose="020B0604020202020204" pitchFamily="34" charset="0"/>
                <a:ea typeface="+mn-ea"/>
                <a:cs typeface="Arial" panose="020B0604020202020204" pitchFamily="34" charset="0"/>
              </a:rPr>
              <a:t>centre</a:t>
            </a:r>
            <a:r>
              <a:rPr lang="en-US" sz="1200" kern="1200" dirty="0">
                <a:solidFill>
                  <a:schemeClr val="tx1"/>
                </a:solidFill>
                <a:effectLst/>
                <a:latin typeface="Arial" panose="020B0604020202020204" pitchFamily="34" charset="0"/>
                <a:ea typeface="+mn-ea"/>
                <a:cs typeface="Arial" panose="020B0604020202020204" pitchFamily="34" charset="0"/>
              </a:rPr>
              <a:t> are four fundamental capacities. These capacities reflect and recognise the lifelong nature of education and learning. The four capacities are aimed at helping children and young people to become:</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Successful learners</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Confident individuals</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Responsible citizens</a:t>
            </a:r>
            <a:endParaRPr lang="en-GB" sz="120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200" kern="1200" dirty="0">
                <a:solidFill>
                  <a:schemeClr val="tx1"/>
                </a:solidFill>
                <a:effectLst/>
                <a:latin typeface="Arial" panose="020B0604020202020204" pitchFamily="34" charset="0"/>
                <a:ea typeface="+mn-ea"/>
                <a:cs typeface="Arial" panose="020B0604020202020204" pitchFamily="34" charset="0"/>
              </a:rPr>
              <a:t>Effective contributors</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A </a:t>
            </a:r>
            <a:r>
              <a:rPr lang="en-US" sz="1200" u="sng" kern="1200" dirty="0">
                <a:solidFill>
                  <a:schemeClr val="tx1"/>
                </a:solidFill>
                <a:effectLst/>
                <a:latin typeface="Arial" panose="020B0604020202020204" pitchFamily="34" charset="0"/>
                <a:ea typeface="+mn-ea"/>
                <a:cs typeface="Arial" panose="020B0604020202020204" pitchFamily="34" charset="0"/>
                <a:hlinkClick r:id="rId3"/>
              </a:rPr>
              <a:t>refreshed narrative on Scotland's curriculum</a:t>
            </a:r>
            <a:r>
              <a:rPr lang="en-US" sz="1200" kern="1200" dirty="0">
                <a:solidFill>
                  <a:schemeClr val="tx1"/>
                </a:solidFill>
                <a:effectLst/>
                <a:latin typeface="Arial" panose="020B0604020202020204" pitchFamily="34" charset="0"/>
                <a:ea typeface="+mn-ea"/>
                <a:cs typeface="Arial" panose="020B0604020202020204" pitchFamily="34" charset="0"/>
              </a:rPr>
              <a:t>, which set </a:t>
            </a:r>
            <a:r>
              <a:rPr lang="en-US" sz="1200" kern="1200" dirty="0" err="1">
                <a:solidFill>
                  <a:schemeClr val="tx1"/>
                </a:solidFill>
                <a:effectLst/>
                <a:latin typeface="Arial" panose="020B0604020202020204" pitchFamily="34" charset="0"/>
                <a:ea typeface="+mn-ea"/>
                <a:cs typeface="Arial" panose="020B0604020202020204" pitchFamily="34" charset="0"/>
              </a:rPr>
              <a:t>CfE</a:t>
            </a:r>
            <a:r>
              <a:rPr lang="en-US" sz="1200" kern="1200" dirty="0">
                <a:solidFill>
                  <a:schemeClr val="tx1"/>
                </a:solidFill>
                <a:effectLst/>
                <a:latin typeface="Arial" panose="020B0604020202020204" pitchFamily="34" charset="0"/>
                <a:ea typeface="+mn-ea"/>
                <a:cs typeface="Arial" panose="020B0604020202020204" pitchFamily="34" charset="0"/>
              </a:rPr>
              <a:t> within an updated context, was published in September 2019 and hosted on a dedicated microsite. It re-states the purpose (‘why?’) in the four capacities and the relevance of the four contexts to enable the ‘what’. The key elements for curriculum making were  identified in a new section to support the ‘how’.   Since then, we have referred to 'Scotland's Curriculum' or 'Scotland's Curriculum for Excellence'  </a:t>
            </a: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GB" dirty="0">
              <a:latin typeface="Arial"/>
              <a:cs typeface="Arial"/>
            </a:endParaRPr>
          </a:p>
        </p:txBody>
      </p:sp>
    </p:spTree>
    <p:extLst>
      <p:ext uri="{BB962C8B-B14F-4D97-AF65-F5344CB8AC3E}">
        <p14:creationId xmlns:p14="http://schemas.microsoft.com/office/powerpoint/2010/main" val="9108285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B437F-2113-6F6B-572D-F67A8C9B5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F23EDD-0011-B6E0-65D3-7FAC04980EC4}"/>
              </a:ext>
            </a:extLst>
          </p:cNvPr>
          <p:cNvSpPr>
            <a:spLocks noGrp="1" noRot="1" noChangeAspect="1"/>
          </p:cNvSpPr>
          <p:nvPr>
            <p:ph type="sldImg"/>
          </p:nvPr>
        </p:nvSpPr>
        <p:spPr>
          <a:xfrm>
            <a:off x="3938588" y="228600"/>
            <a:ext cx="2943225" cy="1655763"/>
          </a:xfrm>
        </p:spPr>
      </p:sp>
      <p:sp>
        <p:nvSpPr>
          <p:cNvPr id="3" name="Notes Placeholder 2">
            <a:extLst>
              <a:ext uri="{FF2B5EF4-FFF2-40B4-BE49-F238E27FC236}">
                <a16:creationId xmlns:a16="http://schemas.microsoft.com/office/drawing/2014/main" id="{1429E04D-DA5A-8EC2-5D4E-F0F782C19C3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Scotland’s Curriculum and CLD</a:t>
            </a:r>
          </a:p>
          <a:p>
            <a:pPr>
              <a:defRPr/>
            </a:pPr>
            <a:endParaRPr lang="en-US" b="1">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A key message from the beginning of Curriculum for Excellence has been that partnerships are key to making the it work. School can't fully realise the curriculum on their own. CLD has long been identified as a key partner - in national curriculum guidance, if not always in practice.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a:cs typeface="Arial"/>
              </a:rPr>
              <a:t>You may wish to send time discussing this quote: </a:t>
            </a:r>
            <a:r>
              <a:rPr lang="en-GB" sz="1200" noProof="0">
                <a:latin typeface="Public Sans" panose="020B0604020202020204" charset="0"/>
              </a:rPr>
              <a:t>'Community Learning and Development and the youth work sector have a significant role to play in Curriculum for Excellence (</a:t>
            </a:r>
            <a:r>
              <a:rPr lang="en-GB" sz="1200" noProof="0" err="1">
                <a:latin typeface="Public Sans" panose="020B0604020202020204" charset="0"/>
              </a:rPr>
              <a:t>CfE</a:t>
            </a:r>
            <a:r>
              <a:rPr lang="en-GB" sz="1200" noProof="0">
                <a:latin typeface="Public Sans" panose="020B0604020202020204" charset="0"/>
              </a:rPr>
              <a:t>). They are important delivery partners, offering young people valuable opportunities for learning and personal development, both in and out of school.’</a:t>
            </a:r>
          </a:p>
          <a:p>
            <a:pPr>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rial"/>
                <a:cs typeface="Arial"/>
              </a:rPr>
              <a:t>Furthermore, these two quotes</a:t>
            </a:r>
            <a:r>
              <a:rPr lang="en-GB" sz="1200" kern="1200">
                <a:solidFill>
                  <a:schemeClr val="tx1"/>
                </a:solidFill>
                <a:effectLst/>
                <a:latin typeface="Arial" panose="020B0604020202020204" pitchFamily="34" charset="0"/>
                <a:ea typeface="+mn-ea"/>
                <a:cs typeface="Arial" panose="020B0604020202020204" pitchFamily="34" charset="0"/>
              </a:rPr>
              <a:t> highlight the importance of partnerships </a:t>
            </a:r>
            <a:r>
              <a:rPr lang="en-GB">
                <a:latin typeface="Arial"/>
                <a:cs typeface="Arial"/>
              </a:rPr>
              <a:t>from Our ambitions for improving the life chances of young people in Scotland: National Youth Work Strategy 2014-2019</a:t>
            </a:r>
          </a:p>
          <a:p>
            <a:endParaRPr lang="en-US"/>
          </a:p>
          <a:p>
            <a:r>
              <a:rPr lang="en-GB">
                <a:latin typeface="Arial"/>
                <a:cs typeface="Arial"/>
              </a:rPr>
              <a:t>'Curriculum for Excellence has supported and enhanced these opportunities for further partnership working'</a:t>
            </a:r>
          </a:p>
          <a:p>
            <a:r>
              <a:rPr lang="en-GB">
                <a:latin typeface="Arial"/>
                <a:cs typeface="Arial"/>
              </a:rPr>
              <a:t>'Strengthening partnerships between school staff and youth work practitioners remains a priority for Curriculum for Excellence programme, particularly within the planning and delivery of the senior phase.'</a:t>
            </a:r>
            <a:endParaRPr lang="en-GB"/>
          </a:p>
          <a:p>
            <a:endParaRPr lang="en-GB"/>
          </a:p>
        </p:txBody>
      </p:sp>
    </p:spTree>
    <p:extLst>
      <p:ext uri="{BB962C8B-B14F-4D97-AF65-F5344CB8AC3E}">
        <p14:creationId xmlns:p14="http://schemas.microsoft.com/office/powerpoint/2010/main" val="2105658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4CE33-A164-BE87-6524-DECB77ADA7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D13759-EAD4-4CBF-884F-578FFAAE670D}"/>
              </a:ext>
            </a:extLst>
          </p:cNvPr>
          <p:cNvSpPr>
            <a:spLocks noGrp="1" noRot="1" noChangeAspect="1"/>
          </p:cNvSpPr>
          <p:nvPr>
            <p:ph type="sldImg"/>
          </p:nvPr>
        </p:nvSpPr>
        <p:spPr>
          <a:xfrm>
            <a:off x="3938588" y="228600"/>
            <a:ext cx="2943225" cy="1655763"/>
          </a:xfrm>
        </p:spPr>
      </p:sp>
      <p:sp>
        <p:nvSpPr>
          <p:cNvPr id="3" name="Notes Placeholder 2">
            <a:extLst>
              <a:ext uri="{FF2B5EF4-FFF2-40B4-BE49-F238E27FC236}">
                <a16:creationId xmlns:a16="http://schemas.microsoft.com/office/drawing/2014/main" id="{0BC1E904-5F3B-D7BB-CD75-C13EF6DAAE26}"/>
              </a:ext>
            </a:extLst>
          </p:cNvPr>
          <p:cNvSpPr>
            <a:spLocks noGrp="1"/>
          </p:cNvSpPr>
          <p:nvPr>
            <p:ph type="body" idx="1"/>
          </p:nvPr>
        </p:nvSpPr>
        <p:spPr/>
        <p:txBody>
          <a:bodyPr/>
          <a:lstStyle/>
          <a:p>
            <a:r>
              <a:rPr lang="en-GB" b="1"/>
              <a:t>Scotland’s Curriculum Framework</a:t>
            </a:r>
            <a:endParaRPr lang="en-GB"/>
          </a:p>
          <a:p>
            <a:r>
              <a:rPr lang="en-GB">
                <a:latin typeface="Arial"/>
                <a:cs typeface="Arial"/>
              </a:rPr>
              <a:t>This slide focuses on the ‘why’ of the curriculum – this is not changing as part of CIC.</a:t>
            </a:r>
            <a:endParaRPr lang="en-GB"/>
          </a:p>
          <a:p>
            <a:r>
              <a:rPr lang="en-GB"/>
              <a:t>The Four Capacities (see image on slide) have been consistently commended in research and consultation on Scotland’s Curriculum in recent years and will continue to define our core purpose, or ‘Why’.</a:t>
            </a:r>
          </a:p>
          <a:p>
            <a:r>
              <a:rPr lang="en-GB" sz="1200" noProof="0">
                <a:latin typeface="Public Sans" panose="020B0604020202020204" charset="0"/>
                <a:ea typeface="Roboto"/>
                <a:cs typeface="Roboto"/>
              </a:rPr>
              <a:t>At the centre of Scotland's Curriculum are </a:t>
            </a:r>
            <a:r>
              <a:rPr lang="en-GB" sz="1200" b="1" noProof="0">
                <a:latin typeface="Public Sans" panose="020B0604020202020204" charset="0"/>
                <a:ea typeface="Roboto"/>
                <a:cs typeface="Roboto"/>
              </a:rPr>
              <a:t>four fundamental capacities </a:t>
            </a:r>
            <a:r>
              <a:rPr lang="en-GB" sz="1200" noProof="0">
                <a:latin typeface="Public Sans" panose="020B0604020202020204" charset="0"/>
                <a:ea typeface="Roboto"/>
                <a:cs typeface="Roboto"/>
              </a:rPr>
              <a:t>which reflect and recognise:</a:t>
            </a:r>
          </a:p>
          <a:p>
            <a:pPr marL="342900" indent="-342900">
              <a:buFont typeface="Arial"/>
              <a:buChar char="•"/>
            </a:pPr>
            <a:r>
              <a:rPr lang="en-GB" sz="1200" noProof="0">
                <a:latin typeface="Public Sans" panose="020B0604020202020204" charset="0"/>
                <a:ea typeface="Roboto"/>
                <a:cs typeface="Roboto"/>
              </a:rPr>
              <a:t>The lifelong nature of education and learning. </a:t>
            </a:r>
          </a:p>
          <a:p>
            <a:pPr marL="342900" indent="-342900">
              <a:buFont typeface="Arial"/>
              <a:buChar char="•"/>
            </a:pPr>
            <a:r>
              <a:rPr lang="en-GB" sz="1200" noProof="0">
                <a:latin typeface="Public Sans" panose="020B0604020202020204" charset="0"/>
                <a:ea typeface="Roboto"/>
                <a:cs typeface="Roboto"/>
              </a:rPr>
              <a:t>The need for all children and young people to know themselves as individuals and to develop their relationships with others, in families and in communities </a:t>
            </a:r>
          </a:p>
          <a:p>
            <a:pPr marL="342900" indent="-342900">
              <a:buFont typeface="Arial"/>
              <a:buChar char="•"/>
            </a:pPr>
            <a:r>
              <a:rPr lang="en-GB" sz="1200" noProof="0">
                <a:latin typeface="Public Sans" panose="020B0604020202020204" charset="0"/>
                <a:ea typeface="Roboto"/>
                <a:cs typeface="Roboto"/>
              </a:rPr>
              <a:t>The knowledge, skills and attributes that children and young people need to acquire to thrive in our interconnected, digital and rapidly changing world </a:t>
            </a:r>
          </a:p>
          <a:p>
            <a:pPr marL="342900" indent="-342900">
              <a:buFont typeface="Arial"/>
              <a:buChar char="•"/>
            </a:pPr>
            <a:r>
              <a:rPr lang="en-GB" sz="1200" noProof="0">
                <a:latin typeface="Public Sans" panose="020B0604020202020204" charset="0"/>
                <a:ea typeface="Roboto"/>
                <a:cs typeface="Roboto"/>
              </a:rPr>
              <a:t>The role of children and young people as democratic citizens and active shapers of that world</a:t>
            </a:r>
          </a:p>
          <a:p>
            <a:pPr algn="ctr"/>
            <a:endParaRPr lang="en-GB" sz="1200" noProof="0">
              <a:latin typeface="Public Sans" panose="020B0604020202020204" charset="0"/>
            </a:endParaRPr>
          </a:p>
          <a:p>
            <a:endParaRPr lang="en-GB">
              <a:latin typeface="Arial"/>
              <a:cs typeface="Arial"/>
            </a:endParaRPr>
          </a:p>
        </p:txBody>
      </p:sp>
      <p:sp>
        <p:nvSpPr>
          <p:cNvPr id="4" name="Slide Number Placeholder 3">
            <a:extLst>
              <a:ext uri="{FF2B5EF4-FFF2-40B4-BE49-F238E27FC236}">
                <a16:creationId xmlns:a16="http://schemas.microsoft.com/office/drawing/2014/main" id="{5BD9096C-20E4-4D71-4D4E-F6CD1F491180}"/>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D3516-0A90-4CB4-B403-A961B50204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38668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A1BC0C-4620-1DF0-6871-4EF90AA08A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641BF-8F37-49F5-EBD3-1C6096057BB4}"/>
              </a:ext>
            </a:extLst>
          </p:cNvPr>
          <p:cNvSpPr>
            <a:spLocks noGrp="1" noRot="1" noChangeAspect="1"/>
          </p:cNvSpPr>
          <p:nvPr>
            <p:ph type="sldImg"/>
          </p:nvPr>
        </p:nvSpPr>
        <p:spPr>
          <a:xfrm>
            <a:off x="3938588" y="228600"/>
            <a:ext cx="2943225" cy="1655763"/>
          </a:xfrm>
        </p:spPr>
      </p:sp>
      <p:sp>
        <p:nvSpPr>
          <p:cNvPr id="3" name="Notes Placeholder 2">
            <a:extLst>
              <a:ext uri="{FF2B5EF4-FFF2-40B4-BE49-F238E27FC236}">
                <a16:creationId xmlns:a16="http://schemas.microsoft.com/office/drawing/2014/main" id="{BBF230A9-16DC-A787-184E-E14A40C553B3}"/>
              </a:ext>
            </a:extLst>
          </p:cNvPr>
          <p:cNvSpPr>
            <a:spLocks noGrp="1"/>
          </p:cNvSpPr>
          <p:nvPr>
            <p:ph type="body" idx="1"/>
          </p:nvPr>
        </p:nvSpPr>
        <p:spPr/>
        <p:txBody>
          <a:bodyPr/>
          <a:lstStyle/>
          <a:p>
            <a:r>
              <a:rPr lang="en-GB" b="1"/>
              <a:t>Scotland’s Curriculum Framework </a:t>
            </a:r>
          </a:p>
          <a:p>
            <a:r>
              <a:rPr lang="en-GB" b="0"/>
              <a:t>This slide focuses on the ‘what’ of the curriculum – the totality of all that is planned for children and young people throughout their education. </a:t>
            </a:r>
          </a:p>
          <a:p>
            <a:r>
              <a:rPr lang="en-GB"/>
              <a:t>The Four Contexts for Learning – the ‘What’ – which teachers and practitioners use to plan learning, will also remain in place and be strengthened.</a:t>
            </a:r>
            <a:endParaRPr lang="en-GB" b="0"/>
          </a:p>
          <a:p>
            <a:endParaRPr lang="en-GB" b="0"/>
          </a:p>
          <a:p>
            <a:r>
              <a:rPr lang="en-GB" b="0"/>
              <a:t>The totality can be planned and experienced across the four contexts;</a:t>
            </a:r>
          </a:p>
          <a:p>
            <a:endParaRPr lang="en-US" sz="1200">
              <a:latin typeface="Public Sans" panose="020B0604020202020204" charset="0"/>
              <a:ea typeface="Roboto"/>
              <a:cs typeface="Calibri"/>
            </a:endParaRPr>
          </a:p>
          <a:p>
            <a:pPr marL="285750" indent="-285750">
              <a:buFont typeface="Arial" panose="020B0604020202020204" pitchFamily="34" charset="0"/>
              <a:buChar char="•"/>
            </a:pPr>
            <a:r>
              <a:rPr lang="en-US" sz="1200">
                <a:latin typeface="Public Sans" panose="020B0604020202020204" charset="0"/>
                <a:ea typeface="Roboto"/>
                <a:cs typeface="Calibri"/>
              </a:rPr>
              <a:t>Opportunities for personal achievement</a:t>
            </a:r>
          </a:p>
          <a:p>
            <a:pPr marL="285750" indent="-285750">
              <a:buFont typeface="Arial" panose="020B0604020202020204" pitchFamily="34" charset="0"/>
              <a:buChar char="•"/>
            </a:pPr>
            <a:r>
              <a:rPr lang="en-US" sz="1200">
                <a:latin typeface="Public Sans" panose="020B0604020202020204" charset="0"/>
                <a:ea typeface="Roboto"/>
                <a:cs typeface="Calibri"/>
              </a:rPr>
              <a:t>Interdisciplinary learning</a:t>
            </a:r>
          </a:p>
          <a:p>
            <a:pPr marL="285750" indent="-285750">
              <a:buFont typeface="Arial" panose="020B0604020202020204" pitchFamily="34" charset="0"/>
              <a:buChar char="•"/>
            </a:pPr>
            <a:r>
              <a:rPr lang="en-US" sz="1200">
                <a:latin typeface="Public Sans" panose="020B0604020202020204" charset="0"/>
                <a:ea typeface="Roboto"/>
                <a:cs typeface="Calibri"/>
              </a:rPr>
              <a:t>Ethos and life of the school as a community </a:t>
            </a:r>
          </a:p>
          <a:p>
            <a:pPr marL="285750" indent="-285750">
              <a:buFont typeface="Arial" panose="020B0604020202020204" pitchFamily="34" charset="0"/>
              <a:buChar char="•"/>
            </a:pPr>
            <a:r>
              <a:rPr lang="en-US" sz="1200">
                <a:latin typeface="Public Sans" panose="020B0604020202020204" charset="0"/>
                <a:ea typeface="Roboto"/>
                <a:cs typeface="Calibri"/>
              </a:rPr>
              <a:t>Curriculum areas and subjects</a:t>
            </a:r>
            <a:endParaRPr lang="en-US" sz="1200">
              <a:latin typeface="Public Sans" panose="020B0604020202020204" charset="0"/>
              <a:ea typeface="Calibri"/>
              <a:cs typeface="Calibri"/>
            </a:endParaRPr>
          </a:p>
          <a:p>
            <a:endParaRPr lang="en-GB" b="0"/>
          </a:p>
        </p:txBody>
      </p:sp>
      <p:sp>
        <p:nvSpPr>
          <p:cNvPr id="4" name="Slide Number Placeholder 3">
            <a:extLst>
              <a:ext uri="{FF2B5EF4-FFF2-40B4-BE49-F238E27FC236}">
                <a16:creationId xmlns:a16="http://schemas.microsoft.com/office/drawing/2014/main" id="{14E33A21-5E8F-FD8E-3A22-288189D799C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D3516-0A90-4CB4-B403-A961B50204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3862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8588" y="228600"/>
            <a:ext cx="2943225" cy="1655763"/>
          </a:xfrm>
        </p:spPr>
      </p:sp>
      <p:sp>
        <p:nvSpPr>
          <p:cNvPr id="3" name="Notes Placeholder 2"/>
          <p:cNvSpPr>
            <a:spLocks noGrp="1"/>
          </p:cNvSpPr>
          <p:nvPr>
            <p:ph type="body" idx="1"/>
          </p:nvPr>
        </p:nvSpPr>
        <p:spPr/>
        <p:txBody>
          <a:bodyPr/>
          <a:lstStyle/>
          <a:p>
            <a:r>
              <a:rPr lang="en-US" b="1">
                <a:solidFill>
                  <a:srgbClr val="C21DAC"/>
                </a:solidFill>
                <a:latin typeface="Arial"/>
                <a:cs typeface="Arial"/>
              </a:rPr>
              <a:t>Scotland’s Curriculum Framework</a:t>
            </a:r>
          </a:p>
          <a:p>
            <a:r>
              <a:rPr lang="en-US" b="0" i="0">
                <a:solidFill>
                  <a:srgbClr val="C21DAC"/>
                </a:solidFill>
                <a:latin typeface="Arial"/>
                <a:cs typeface="Arial"/>
              </a:rPr>
              <a:t>This slide focuses on the ‘how’ of the curriculum.</a:t>
            </a:r>
          </a:p>
          <a:p>
            <a:r>
              <a:rPr lang="en-GB"/>
              <a:t>Scotland’s Curriculum Making model – the ‘How’ – will also continue and will provide the foundation for the professional learning and capacity building planned, for 2026/27 and 2027/28, to support the enactment of the refreshed curriculum.</a:t>
            </a:r>
            <a:endParaRPr lang="en-US" b="0" i="0">
              <a:solidFill>
                <a:srgbClr val="C21DAC"/>
              </a:solidFill>
              <a:latin typeface="Arial"/>
              <a:cs typeface="Arial"/>
            </a:endParaRPr>
          </a:p>
          <a:p>
            <a:endParaRPr lang="en-US" b="0" i="0">
              <a:solidFill>
                <a:srgbClr val="C21DAC"/>
              </a:solidFill>
              <a:latin typeface="Arial"/>
              <a:cs typeface="Arial"/>
            </a:endParaRPr>
          </a:p>
          <a:p>
            <a:r>
              <a:rPr lang="en-US" b="1">
                <a:solidFill>
                  <a:srgbClr val="C21DAC"/>
                </a:solidFill>
                <a:latin typeface="Arial"/>
                <a:cs typeface="Arial"/>
              </a:rPr>
              <a:t>Understanding the learners</a:t>
            </a:r>
            <a:endParaRPr lang="en-US">
              <a:latin typeface="Arial"/>
              <a:cs typeface="Arial"/>
            </a:endParaRPr>
          </a:p>
          <a:p>
            <a:r>
              <a:rPr lang="en-US">
                <a:solidFill>
                  <a:srgbClr val="282828"/>
                </a:solidFill>
                <a:latin typeface="Arial"/>
                <a:cs typeface="Arial"/>
              </a:rPr>
              <a:t>• Knowing children and young people and where they are on their individual learner journeys</a:t>
            </a:r>
            <a:endParaRPr lang="en-US">
              <a:latin typeface="Arial"/>
              <a:cs typeface="Arial"/>
            </a:endParaRPr>
          </a:p>
          <a:p>
            <a:r>
              <a:rPr lang="en-US">
                <a:solidFill>
                  <a:srgbClr val="282828"/>
                </a:solidFill>
                <a:latin typeface="Arial"/>
                <a:cs typeface="Arial"/>
              </a:rPr>
              <a:t>• Listening to learners and being informed by their motivations and aspirations</a:t>
            </a:r>
            <a:endParaRPr lang="en-US">
              <a:latin typeface="Arial"/>
              <a:cs typeface="Arial"/>
            </a:endParaRPr>
          </a:p>
          <a:p>
            <a:r>
              <a:rPr lang="en-US">
                <a:solidFill>
                  <a:srgbClr val="282828"/>
                </a:solidFill>
                <a:latin typeface="Arial"/>
                <a:cs typeface="Arial"/>
              </a:rPr>
              <a:t>• Empowering learners to have </a:t>
            </a:r>
            <a:r>
              <a:rPr lang="en-US">
                <a:solidFill>
                  <a:srgbClr val="C21DAC"/>
                </a:solidFill>
                <a:latin typeface="Arial"/>
                <a:cs typeface="Arial"/>
              </a:rPr>
              <a:t>agency</a:t>
            </a:r>
            <a:r>
              <a:rPr lang="en-US">
                <a:solidFill>
                  <a:srgbClr val="282828"/>
                </a:solidFill>
                <a:latin typeface="Arial"/>
                <a:cs typeface="Arial"/>
              </a:rPr>
              <a:t> in their learning with opportunities for </a:t>
            </a:r>
            <a:r>
              <a:rPr lang="en-US" err="1">
                <a:solidFill>
                  <a:srgbClr val="282828"/>
                </a:solidFill>
                <a:latin typeface="Arial"/>
                <a:cs typeface="Arial"/>
              </a:rPr>
              <a:t>personalisation</a:t>
            </a:r>
            <a:endParaRPr lang="en-US">
              <a:latin typeface="Arial"/>
              <a:cs typeface="Arial"/>
            </a:endParaRPr>
          </a:p>
          <a:p>
            <a:r>
              <a:rPr lang="en-US">
                <a:solidFill>
                  <a:srgbClr val="282828"/>
                </a:solidFill>
                <a:latin typeface="Arial"/>
                <a:cs typeface="Arial"/>
              </a:rPr>
              <a:t>• Using observations, assessments and feedback to design and develop the learning</a:t>
            </a:r>
            <a:endParaRPr lang="en-US">
              <a:latin typeface="Arial"/>
              <a:cs typeface="Arial"/>
            </a:endParaRPr>
          </a:p>
          <a:p>
            <a:endParaRPr lang="en-US"/>
          </a:p>
          <a:p>
            <a:r>
              <a:rPr lang="en-US" b="1">
                <a:solidFill>
                  <a:srgbClr val="C21DAC"/>
                </a:solidFill>
                <a:latin typeface="Arial"/>
                <a:cs typeface="Arial"/>
              </a:rPr>
              <a:t>Knowing the big ideas</a:t>
            </a:r>
            <a:endParaRPr lang="en-US">
              <a:latin typeface="Arial"/>
              <a:cs typeface="Arial"/>
            </a:endParaRPr>
          </a:p>
          <a:p>
            <a:r>
              <a:rPr lang="en-US">
                <a:solidFill>
                  <a:srgbClr val="282828"/>
                </a:solidFill>
                <a:latin typeface="Arial"/>
                <a:cs typeface="Arial"/>
              </a:rPr>
              <a:t>• </a:t>
            </a:r>
            <a:r>
              <a:rPr lang="en-US" err="1">
                <a:solidFill>
                  <a:srgbClr val="282828"/>
                </a:solidFill>
                <a:latin typeface="Arial"/>
                <a:cs typeface="Arial"/>
              </a:rPr>
              <a:t>Maximising</a:t>
            </a:r>
            <a:r>
              <a:rPr lang="en-US">
                <a:solidFill>
                  <a:srgbClr val="282828"/>
                </a:solidFill>
                <a:latin typeface="Arial"/>
                <a:cs typeface="Arial"/>
              </a:rPr>
              <a:t> opportunities that develop the four capacities for learners, making clear links to future skills, for example </a:t>
            </a:r>
            <a:r>
              <a:rPr lang="en-US" b="1">
                <a:latin typeface="Arial"/>
                <a:cs typeface="Arial"/>
                <a:hlinkClick r:id="rId3"/>
              </a:rPr>
              <a:t>meta-skills</a:t>
            </a:r>
            <a:endParaRPr lang="en-US">
              <a:latin typeface="Arial"/>
              <a:cs typeface="Arial"/>
            </a:endParaRPr>
          </a:p>
          <a:p>
            <a:r>
              <a:rPr lang="en-US">
                <a:solidFill>
                  <a:srgbClr val="282828"/>
                </a:solidFill>
                <a:latin typeface="Arial"/>
                <a:cs typeface="Arial"/>
              </a:rPr>
              <a:t>• Understanding and sharing the pleasure and benefits that come from learning </a:t>
            </a:r>
            <a:endParaRPr lang="en-US">
              <a:latin typeface="Arial"/>
              <a:cs typeface="Arial"/>
            </a:endParaRPr>
          </a:p>
          <a:p>
            <a:r>
              <a:rPr lang="en-US">
                <a:solidFill>
                  <a:srgbClr val="282828"/>
                </a:solidFill>
                <a:latin typeface="Arial"/>
                <a:cs typeface="Arial"/>
              </a:rPr>
              <a:t>• Being clear on the knowledge and skills that underpin individual </a:t>
            </a:r>
            <a:r>
              <a:rPr lang="en-US" b="1">
                <a:latin typeface="Arial"/>
                <a:cs typeface="Arial"/>
                <a:hlinkClick r:id="rId4"/>
              </a:rPr>
              <a:t>curriculum areas</a:t>
            </a:r>
            <a:endParaRPr lang="en-US">
              <a:latin typeface="Arial"/>
              <a:cs typeface="Arial"/>
            </a:endParaRPr>
          </a:p>
          <a:p>
            <a:r>
              <a:rPr lang="en-US">
                <a:solidFill>
                  <a:srgbClr val="282828"/>
                </a:solidFill>
                <a:latin typeface="Arial"/>
                <a:cs typeface="Arial"/>
              </a:rPr>
              <a:t>• Being informed by shared vision, </a:t>
            </a:r>
            <a:r>
              <a:rPr lang="en-US">
                <a:solidFill>
                  <a:srgbClr val="C21DAC"/>
                </a:solidFill>
                <a:latin typeface="Arial"/>
                <a:cs typeface="Arial"/>
              </a:rPr>
              <a:t>values</a:t>
            </a:r>
            <a:r>
              <a:rPr lang="en-US">
                <a:solidFill>
                  <a:srgbClr val="282828"/>
                </a:solidFill>
                <a:latin typeface="Arial"/>
                <a:cs typeface="Arial"/>
              </a:rPr>
              <a:t> and aims, locally and nationally</a:t>
            </a:r>
            <a:endParaRPr lang="en-US">
              <a:latin typeface="Arial"/>
              <a:cs typeface="Arial"/>
            </a:endParaRPr>
          </a:p>
          <a:p>
            <a:r>
              <a:rPr lang="en-US">
                <a:solidFill>
                  <a:srgbClr val="282828"/>
                </a:solidFill>
                <a:latin typeface="Arial"/>
                <a:cs typeface="Arial"/>
              </a:rPr>
              <a:t>• Understanding drivers for improvement and how they align at national and local levels</a:t>
            </a:r>
            <a:endParaRPr lang="en-US">
              <a:latin typeface="Arial"/>
              <a:cs typeface="Arial"/>
            </a:endParaRPr>
          </a:p>
          <a:p>
            <a:r>
              <a:rPr lang="en-US">
                <a:solidFill>
                  <a:srgbClr val="282828"/>
                </a:solidFill>
                <a:latin typeface="Arial"/>
                <a:cs typeface="Arial"/>
              </a:rPr>
              <a:t>• Being responsible for the development of literacy, numeracy and health and wellbeing across the whole curriculum for all learners. This includes digital literacy skills</a:t>
            </a:r>
            <a:endParaRPr lang="en-US">
              <a:latin typeface="Arial"/>
              <a:cs typeface="Arial"/>
            </a:endParaRPr>
          </a:p>
          <a:p>
            <a:endParaRPr lang="en-US"/>
          </a:p>
          <a:p>
            <a:r>
              <a:rPr lang="en-US" b="1">
                <a:solidFill>
                  <a:srgbClr val="C21DAC"/>
                </a:solidFill>
                <a:latin typeface="Arial"/>
                <a:cs typeface="Arial"/>
              </a:rPr>
              <a:t>Being clear on practical approaches</a:t>
            </a:r>
            <a:endParaRPr lang="en-US">
              <a:latin typeface="Arial"/>
              <a:cs typeface="Arial"/>
            </a:endParaRPr>
          </a:p>
          <a:p>
            <a:r>
              <a:rPr lang="en-US">
                <a:solidFill>
                  <a:srgbClr val="282828"/>
                </a:solidFill>
                <a:latin typeface="Arial"/>
                <a:cs typeface="Arial"/>
              </a:rPr>
              <a:t>• Having clear strategies for delivering excellence and equity for learners</a:t>
            </a:r>
            <a:endParaRPr lang="en-US">
              <a:latin typeface="Arial"/>
              <a:cs typeface="Arial"/>
            </a:endParaRPr>
          </a:p>
          <a:p>
            <a:r>
              <a:rPr lang="en-US">
                <a:solidFill>
                  <a:srgbClr val="282828"/>
                </a:solidFill>
                <a:latin typeface="Arial"/>
                <a:cs typeface="Arial"/>
              </a:rPr>
              <a:t>• Agreeing the pedagogies that are best for purpose and the development needs of learners</a:t>
            </a:r>
            <a:endParaRPr lang="en-US">
              <a:latin typeface="Arial"/>
              <a:cs typeface="Arial"/>
            </a:endParaRPr>
          </a:p>
          <a:p>
            <a:r>
              <a:rPr lang="en-US">
                <a:solidFill>
                  <a:srgbClr val="282828"/>
                </a:solidFill>
                <a:latin typeface="Arial"/>
                <a:cs typeface="Arial"/>
              </a:rPr>
              <a:t>• Reviewing and refining the curriculum against the </a:t>
            </a:r>
            <a:r>
              <a:rPr lang="en-US">
                <a:solidFill>
                  <a:srgbClr val="C21DAC"/>
                </a:solidFill>
                <a:latin typeface="Arial"/>
                <a:cs typeface="Arial"/>
              </a:rPr>
              <a:t>seven design principles</a:t>
            </a:r>
            <a:r>
              <a:rPr lang="en-US">
                <a:solidFill>
                  <a:srgbClr val="282828"/>
                </a:solidFill>
                <a:latin typeface="Arial"/>
                <a:cs typeface="Arial"/>
              </a:rPr>
              <a:t>.</a:t>
            </a:r>
            <a:endParaRPr lang="en-US">
              <a:latin typeface="Arial"/>
              <a:cs typeface="Arial"/>
            </a:endParaRPr>
          </a:p>
          <a:p>
            <a:r>
              <a:rPr lang="en-US">
                <a:solidFill>
                  <a:srgbClr val="282828"/>
                </a:solidFill>
                <a:latin typeface="Arial"/>
                <a:cs typeface="Arial"/>
              </a:rPr>
              <a:t>• Ensuring learners have clear progression pathways</a:t>
            </a:r>
            <a:endParaRPr lang="en-US">
              <a:latin typeface="Arial"/>
              <a:cs typeface="Arial"/>
            </a:endParaRPr>
          </a:p>
          <a:p>
            <a:r>
              <a:rPr lang="en-US">
                <a:solidFill>
                  <a:srgbClr val="282828"/>
                </a:solidFill>
                <a:latin typeface="Arial"/>
                <a:cs typeface="Arial"/>
              </a:rPr>
              <a:t>• Making clear links between learning and the world of work</a:t>
            </a:r>
            <a:endParaRPr lang="en-US">
              <a:latin typeface="Arial"/>
              <a:cs typeface="Arial"/>
            </a:endParaRPr>
          </a:p>
          <a:p>
            <a:r>
              <a:rPr lang="en-US">
                <a:solidFill>
                  <a:srgbClr val="282828"/>
                </a:solidFill>
                <a:latin typeface="Arial"/>
                <a:cs typeface="Arial"/>
              </a:rPr>
              <a:t>• Embedding </a:t>
            </a:r>
            <a:r>
              <a:rPr lang="en-US" b="1">
                <a:latin typeface="Arial"/>
                <a:cs typeface="Arial"/>
                <a:hlinkClick r:id="rId5"/>
              </a:rPr>
              <a:t>Creativity</a:t>
            </a:r>
            <a:r>
              <a:rPr lang="en-US">
                <a:solidFill>
                  <a:srgbClr val="282828"/>
                </a:solidFill>
                <a:latin typeface="Arial"/>
                <a:cs typeface="Arial"/>
              </a:rPr>
              <a:t> and </a:t>
            </a:r>
            <a:r>
              <a:rPr lang="en-US" b="1">
                <a:latin typeface="Arial"/>
                <a:cs typeface="Arial"/>
                <a:hlinkClick r:id="rId6"/>
              </a:rPr>
              <a:t>Learning for Sustainability</a:t>
            </a:r>
            <a:r>
              <a:rPr lang="en-US">
                <a:solidFill>
                  <a:srgbClr val="282828"/>
                </a:solidFill>
                <a:latin typeface="Arial"/>
                <a:cs typeface="Arial"/>
              </a:rPr>
              <a:t> in curriculum design</a:t>
            </a:r>
            <a:endParaRPr lang="en-US">
              <a:latin typeface="Arial"/>
              <a:cs typeface="Arial"/>
            </a:endParaRPr>
          </a:p>
          <a:p>
            <a:r>
              <a:rPr lang="en-US">
                <a:solidFill>
                  <a:srgbClr val="282828"/>
                </a:solidFill>
                <a:latin typeface="Arial"/>
                <a:cs typeface="Arial"/>
              </a:rPr>
              <a:t>• Using knowledge of the local community and robust data to inform the curriculum offer</a:t>
            </a:r>
            <a:endParaRPr lang="en-US">
              <a:latin typeface="Arial"/>
              <a:cs typeface="Arial"/>
            </a:endParaRPr>
          </a:p>
          <a:p>
            <a:r>
              <a:rPr lang="en-US">
                <a:solidFill>
                  <a:srgbClr val="282828"/>
                </a:solidFill>
                <a:latin typeface="Arial"/>
                <a:cs typeface="Arial"/>
              </a:rPr>
              <a:t>• Articulating and sharing curriculum rationale and narrative</a:t>
            </a:r>
            <a:endParaRPr lang="en-US">
              <a:latin typeface="Arial"/>
              <a:cs typeface="Arial"/>
            </a:endParaRPr>
          </a:p>
          <a:p>
            <a:endParaRPr lang="en-US"/>
          </a:p>
          <a:p>
            <a:r>
              <a:rPr lang="en-US" b="1">
                <a:solidFill>
                  <a:srgbClr val="C21DAC"/>
                </a:solidFill>
                <a:latin typeface="Arial"/>
                <a:cs typeface="Arial"/>
              </a:rPr>
              <a:t>Using meaningful learning networks</a:t>
            </a:r>
            <a:endParaRPr lang="en-US">
              <a:latin typeface="Arial"/>
              <a:cs typeface="Arial"/>
            </a:endParaRPr>
          </a:p>
          <a:p>
            <a:r>
              <a:rPr lang="en-US">
                <a:solidFill>
                  <a:srgbClr val="282828"/>
                </a:solidFill>
                <a:latin typeface="Arial"/>
                <a:cs typeface="Arial"/>
              </a:rPr>
              <a:t>• Planning, enquiring and reflecting with other practitioners to </a:t>
            </a:r>
            <a:r>
              <a:rPr lang="en-US" err="1">
                <a:solidFill>
                  <a:srgbClr val="282828"/>
                </a:solidFill>
                <a:latin typeface="Arial"/>
                <a:cs typeface="Arial"/>
              </a:rPr>
              <a:t>optimise</a:t>
            </a:r>
            <a:r>
              <a:rPr lang="en-US">
                <a:solidFill>
                  <a:srgbClr val="282828"/>
                </a:solidFill>
                <a:latin typeface="Arial"/>
                <a:cs typeface="Arial"/>
              </a:rPr>
              <a:t> impact</a:t>
            </a:r>
            <a:endParaRPr lang="en-US">
              <a:latin typeface="Arial"/>
              <a:cs typeface="Arial"/>
            </a:endParaRPr>
          </a:p>
          <a:p>
            <a:r>
              <a:rPr lang="en-US">
                <a:solidFill>
                  <a:srgbClr val="282828"/>
                </a:solidFill>
                <a:latin typeface="Arial"/>
                <a:cs typeface="Arial"/>
              </a:rPr>
              <a:t>• Collaborating with parents, carers, families and the community</a:t>
            </a:r>
            <a:endParaRPr lang="en-US">
              <a:latin typeface="Arial"/>
              <a:cs typeface="Arial"/>
            </a:endParaRPr>
          </a:p>
          <a:p>
            <a:r>
              <a:rPr lang="en-US">
                <a:solidFill>
                  <a:srgbClr val="282828"/>
                </a:solidFill>
                <a:latin typeface="Arial"/>
                <a:cs typeface="Arial"/>
              </a:rPr>
              <a:t>• Developing and </a:t>
            </a:r>
            <a:r>
              <a:rPr lang="en-US" err="1">
                <a:solidFill>
                  <a:srgbClr val="282828"/>
                </a:solidFill>
                <a:latin typeface="Arial"/>
                <a:cs typeface="Arial"/>
              </a:rPr>
              <a:t>maximising</a:t>
            </a:r>
            <a:r>
              <a:rPr lang="en-US">
                <a:solidFill>
                  <a:srgbClr val="282828"/>
                </a:solidFill>
                <a:latin typeface="Arial"/>
                <a:cs typeface="Arial"/>
              </a:rPr>
              <a:t> the opportunities derived from partnerships across clusters, local authorities and </a:t>
            </a:r>
            <a:r>
              <a:rPr lang="en-US">
                <a:solidFill>
                  <a:srgbClr val="C21DAC"/>
                </a:solidFill>
                <a:latin typeface="Arial"/>
                <a:cs typeface="Arial"/>
              </a:rPr>
              <a:t>Regional Improvement Collaboratives</a:t>
            </a:r>
            <a:endParaRPr lang="en-US">
              <a:latin typeface="Arial"/>
              <a:cs typeface="Arial"/>
            </a:endParaRPr>
          </a:p>
          <a:p>
            <a:r>
              <a:rPr lang="en-US">
                <a:solidFill>
                  <a:srgbClr val="282828"/>
                </a:solidFill>
                <a:latin typeface="Arial"/>
                <a:cs typeface="Arial"/>
              </a:rPr>
              <a:t>• Building partnerships with colleges, employers, universities, the third sector and others to co-design the curriculum</a:t>
            </a:r>
            <a:endParaRPr lang="en-US">
              <a:latin typeface="Arial"/>
              <a:cs typeface="Arial"/>
            </a:endParaRPr>
          </a:p>
          <a:p>
            <a:r>
              <a:rPr lang="en-US">
                <a:solidFill>
                  <a:srgbClr val="282828"/>
                </a:solidFill>
                <a:latin typeface="Arial"/>
                <a:cs typeface="Arial"/>
              </a:rPr>
              <a:t>• Using the outdoors and our built and cultural heritage to support learning</a:t>
            </a:r>
            <a:endParaRPr lang="en-US">
              <a:latin typeface="Arial"/>
              <a:cs typeface="Arial"/>
            </a:endParaRPr>
          </a:p>
          <a:p>
            <a:r>
              <a:rPr lang="en-US">
                <a:solidFill>
                  <a:srgbClr val="282828"/>
                </a:solidFill>
                <a:latin typeface="Arial"/>
                <a:cs typeface="Arial"/>
              </a:rPr>
              <a:t>• Sharing, celebrating and reflecting on successes</a:t>
            </a:r>
            <a:endParaRPr lang="en-US">
              <a:latin typeface="Arial"/>
              <a:cs typeface="Arial"/>
            </a:endParaRPr>
          </a:p>
          <a:p>
            <a:endParaRPr lang="en-US"/>
          </a:p>
          <a:p>
            <a:r>
              <a:rPr lang="en-US" b="1">
                <a:solidFill>
                  <a:srgbClr val="C21DAC"/>
                </a:solidFill>
                <a:latin typeface="Arial"/>
                <a:cs typeface="Arial"/>
              </a:rPr>
              <a:t>Knowing your own learning and support needs</a:t>
            </a:r>
            <a:endParaRPr lang="en-US">
              <a:latin typeface="Arial"/>
              <a:cs typeface="Arial"/>
            </a:endParaRPr>
          </a:p>
          <a:p>
            <a:r>
              <a:rPr lang="en-US">
                <a:solidFill>
                  <a:srgbClr val="282828"/>
                </a:solidFill>
                <a:latin typeface="Arial"/>
                <a:cs typeface="Arial"/>
              </a:rPr>
              <a:t>• Committing to career-long professional learning based around high quality, rigorous </a:t>
            </a:r>
            <a:r>
              <a:rPr lang="en-US">
                <a:solidFill>
                  <a:srgbClr val="C21DAC"/>
                </a:solidFill>
                <a:latin typeface="Arial"/>
                <a:cs typeface="Arial"/>
              </a:rPr>
              <a:t>professional standards</a:t>
            </a:r>
            <a:endParaRPr lang="en-US">
              <a:latin typeface="Arial"/>
              <a:cs typeface="Arial"/>
            </a:endParaRPr>
          </a:p>
          <a:p>
            <a:r>
              <a:rPr lang="en-US">
                <a:solidFill>
                  <a:srgbClr val="282828"/>
                </a:solidFill>
                <a:latin typeface="Arial"/>
                <a:cs typeface="Arial"/>
              </a:rPr>
              <a:t>• Committing to meaningful professional review and development</a:t>
            </a:r>
            <a:endParaRPr lang="en-US">
              <a:latin typeface="Arial"/>
              <a:cs typeface="Arial"/>
            </a:endParaRPr>
          </a:p>
          <a:p>
            <a:r>
              <a:rPr lang="en-US">
                <a:solidFill>
                  <a:srgbClr val="282828"/>
                </a:solidFill>
                <a:latin typeface="Arial"/>
                <a:cs typeface="Arial"/>
              </a:rPr>
              <a:t>• Belonging to communities of practice and enquiry</a:t>
            </a:r>
            <a:endParaRPr lang="en-US">
              <a:latin typeface="Arial"/>
              <a:cs typeface="Arial"/>
            </a:endParaRPr>
          </a:p>
          <a:p>
            <a:r>
              <a:rPr lang="en-US">
                <a:solidFill>
                  <a:srgbClr val="282828"/>
                </a:solidFill>
                <a:latin typeface="Arial"/>
                <a:cs typeface="Arial"/>
              </a:rPr>
              <a:t>• Developing collaborative practice locally, nationally and globally</a:t>
            </a:r>
            <a:endParaRPr lang="en-US">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AD3516-0A90-4CB4-B403-A961B502043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56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8588" y="228600"/>
            <a:ext cx="2943225" cy="16557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noProof="0" dirty="0">
                <a:solidFill>
                  <a:srgbClr val="00ABB5"/>
                </a:solidFill>
                <a:latin typeface="Public Sans" panose="020B0604020202020204" charset="0"/>
              </a:rPr>
              <a:t>Discussion Activity: Reflecting on the Curriculum Framework from a CLD Perspective</a:t>
            </a:r>
          </a:p>
          <a:p>
            <a:endParaRPr lang="en-GB" sz="1200" dirty="0">
              <a:latin typeface="Public Sans" panose="020B0604020202020204" charset="0"/>
              <a:ea typeface="Calibri"/>
              <a:cs typeface="Calibri"/>
            </a:endParaRPr>
          </a:p>
          <a:p>
            <a:r>
              <a:rPr lang="en-GB" sz="1200" dirty="0">
                <a:latin typeface="Public Sans" panose="020B0604020202020204" charset="0"/>
                <a:ea typeface="Calibri"/>
                <a:cs typeface="Calibri"/>
              </a:rPr>
              <a:t>Read the extracts below and discuss your reflections on: The impact of the 4 Capacities and the 4 Contexts for Learning in Scotland's Curriculum on CLD practice.</a:t>
            </a:r>
          </a:p>
          <a:p>
            <a:r>
              <a:rPr lang="en-GB" sz="1200" dirty="0">
                <a:solidFill>
                  <a:srgbClr val="444444"/>
                </a:solidFill>
                <a:latin typeface="Public Sans" panose="020B0604020202020204" charset="0"/>
                <a:ea typeface="Calibri"/>
                <a:cs typeface="Calibri"/>
                <a:hlinkClick r:id="rId3">
                  <a:extLst>
                    <a:ext uri="{A12FA001-AC4F-418D-AE19-62706E023703}">
                      <ahyp:hlinkClr xmlns:ahyp="http://schemas.microsoft.com/office/drawing/2018/hyperlinkcolor" val="tx"/>
                    </a:ext>
                  </a:extLst>
                </a:hlinkClick>
              </a:rPr>
              <a:t>Extracts from: The Four Capacities</a:t>
            </a:r>
            <a:r>
              <a:rPr lang="en-GB" sz="1200" dirty="0">
                <a:solidFill>
                  <a:srgbClr val="444444"/>
                </a:solidFill>
                <a:latin typeface="Public Sans" panose="020B0604020202020204" charset="0"/>
                <a:ea typeface="Calibri"/>
                <a:cs typeface="Calibri"/>
                <a:hlinkClick r:id="rId3"/>
              </a:rPr>
              <a:t>- Education Scotland and No Tosh,</a:t>
            </a:r>
            <a:r>
              <a:rPr lang="en-GB" sz="1200" dirty="0">
                <a:solidFill>
                  <a:srgbClr val="444444"/>
                </a:solidFill>
                <a:latin typeface="Public Sans" panose="020B0604020202020204" charset="0"/>
                <a:ea typeface="Calibri"/>
                <a:cs typeface="Calibri"/>
                <a:hlinkClick r:id="rId3">
                  <a:extLst>
                    <a:ext uri="{A12FA001-AC4F-418D-AE19-62706E023703}">
                      <ahyp:hlinkClr xmlns:ahyp="http://schemas.microsoft.com/office/drawing/2018/hyperlinkcolor" val="tx"/>
                    </a:ext>
                  </a:extLst>
                </a:hlinkClick>
              </a:rPr>
              <a:t> 2022</a:t>
            </a:r>
            <a:endParaRPr lang="en-GB" sz="1200" dirty="0">
              <a:solidFill>
                <a:srgbClr val="444444"/>
              </a:solidFill>
              <a:latin typeface="Public Sans" panose="020B0604020202020204" charset="0"/>
              <a:ea typeface="Calibri"/>
              <a:cs typeface="Calibri"/>
            </a:endParaRPr>
          </a:p>
          <a:p>
            <a:endParaRPr lang="en-GB" sz="1200" noProof="0" dirty="0">
              <a:latin typeface="Public Sans" panose="020B0604020202020204" charset="0"/>
              <a:ea typeface="Calibri"/>
              <a:cs typeface="Calibri"/>
            </a:endParaRPr>
          </a:p>
          <a:p>
            <a:pPr marL="514350" indent="-514350">
              <a:buAutoNum type="arabicPeriod"/>
            </a:pPr>
            <a:r>
              <a:rPr lang="en-GB" sz="1200" noProof="0" dirty="0">
                <a:latin typeface="Public Sans" panose="020B0604020202020204" charset="0"/>
                <a:ea typeface="Calibri"/>
                <a:cs typeface="Calibri"/>
              </a:rPr>
              <a:t>'The simplicity of the 4 capacities is helpful for some to bridge dialogue &amp; understanding about the curriculum with parents &amp; partners.’</a:t>
            </a:r>
          </a:p>
          <a:p>
            <a:pPr marL="514350" indent="-514350">
              <a:buAutoNum type="arabicPeriod"/>
            </a:pPr>
            <a:r>
              <a:rPr lang="en-GB" sz="1200" noProof="0" dirty="0">
                <a:latin typeface="Public Sans" panose="020B0604020202020204" charset="0"/>
                <a:ea typeface="Calibri"/>
                <a:cs typeface="Calibri"/>
              </a:rPr>
              <a:t>'We discovered that the majority (of 600 learners) hadn’t heard of the four capacities. 60% hadn’t heard of them at all, &amp; over 20% more weren’t sure. ‘</a:t>
            </a:r>
          </a:p>
          <a:p>
            <a:pPr marL="514350" indent="-514350">
              <a:buAutoNum type="arabicPeriod"/>
            </a:pPr>
            <a:r>
              <a:rPr lang="en-GB" sz="1200" noProof="0" dirty="0">
                <a:latin typeface="Public Sans" panose="020B0604020202020204" charset="0"/>
                <a:ea typeface="Calibri"/>
                <a:cs typeface="Calibri"/>
              </a:rPr>
              <a:t>'Even amongst educators, there is a common consensus that not enough time &amp; attention has been paid to unpacking &amp; interrogating the four capacities .’</a:t>
            </a:r>
          </a:p>
          <a:p>
            <a:pPr marL="514350" indent="-514350">
              <a:buAutoNum type="arabicPeriod"/>
            </a:pPr>
            <a:r>
              <a:rPr lang="en-GB" sz="1200" noProof="0" dirty="0">
                <a:latin typeface="Public Sans" panose="020B0604020202020204" charset="0"/>
                <a:ea typeface="+mn-lt"/>
                <a:cs typeface="+mn-lt"/>
              </a:rPr>
              <a:t>'One way to create a different kind of curricular purpose might be the involvement of curriculum-makers beyond the walls of education settings - many of those working in the youth &amp; third sectors point out that their business-as-usual has always been the work of developing those four capacities (&amp; many more besides).’</a:t>
            </a:r>
            <a:endParaRPr lang="en-GB" dirty="0">
              <a:latin typeface="Arial"/>
              <a:cs typeface="Arial"/>
            </a:endParaRPr>
          </a:p>
          <a:p>
            <a:endParaRPr lang="en-GB" dirty="0">
              <a:latin typeface="Arial"/>
              <a:cs typeface="Arial"/>
            </a:endParaRPr>
          </a:p>
          <a:p>
            <a:r>
              <a:rPr lang="en-GB" dirty="0">
                <a:latin typeface="Arial"/>
                <a:cs typeface="Arial"/>
              </a:rPr>
              <a:t>https://education.gov.scot/media/fyhfck3p/education-scotland-notosh-exploring-the-four-capacities-october-2022.pdf </a:t>
            </a:r>
          </a:p>
          <a:p>
            <a:endParaRPr lang="en-GB" dirty="0">
              <a:latin typeface="Arial"/>
              <a:cs typeface="Arial"/>
            </a:endParaRPr>
          </a:p>
          <a:p>
            <a:r>
              <a:rPr lang="en-GB" dirty="0">
                <a:latin typeface="Arial"/>
                <a:cs typeface="Arial"/>
              </a:rPr>
              <a:t>In addition, you may wish to share these additional quotes to support further discussion. </a:t>
            </a:r>
          </a:p>
          <a:p>
            <a:r>
              <a:rPr lang="en-GB" dirty="0">
                <a:latin typeface="Arial"/>
                <a:cs typeface="Arial"/>
              </a:rPr>
              <a:t>‘Curriculum-making is not solely the job of educators in mainstream school settings - too often, we forget that the remit and reach of Curriculum for Excellence encompass the expertise and experience of educators in Early Years, ASN, third sector and youth work settings. And they are incredibly successful and innovative at developing models of curriculum-making.'</a:t>
            </a:r>
            <a:endParaRPr lang="en-US" dirty="0">
              <a:latin typeface="Arial"/>
              <a:cs typeface="Arial"/>
            </a:endParaRPr>
          </a:p>
          <a:p>
            <a:endParaRPr lang="en-GB" dirty="0">
              <a:latin typeface="Arial"/>
              <a:cs typeface="Arial"/>
            </a:endParaRPr>
          </a:p>
          <a:p>
            <a:r>
              <a:rPr lang="en-GB" dirty="0">
                <a:latin typeface="Arial"/>
                <a:cs typeface="Arial"/>
              </a:rPr>
              <a:t>'From a children’s rights perspective, there is a concern that children cannot take ownership of the four capacities because of the language.’</a:t>
            </a:r>
          </a:p>
          <a:p>
            <a:endParaRPr lang="en-GB" b="1" dirty="0">
              <a:latin typeface="Arial"/>
              <a:cs typeface="Arial"/>
            </a:endParaRPr>
          </a:p>
        </p:txBody>
      </p:sp>
    </p:spTree>
    <p:extLst>
      <p:ext uri="{BB962C8B-B14F-4D97-AF65-F5344CB8AC3E}">
        <p14:creationId xmlns:p14="http://schemas.microsoft.com/office/powerpoint/2010/main" val="2574873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98624-BC69-3E6D-2299-BAC2DE24AAE1}"/>
            </a:ext>
          </a:extLst>
        </p:cNvPr>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0222BCB5-FDAD-BC8A-01B6-A8335441CD2C}"/>
              </a:ext>
            </a:extLst>
          </p:cNvPr>
          <p:cNvSpPr>
            <a:spLocks noGrp="1" noRot="1" noChangeAspect="1"/>
          </p:cNvSpPr>
          <p:nvPr>
            <p:ph type="sldImg" idx="2"/>
          </p:nvPr>
        </p:nvSpPr>
        <p:spPr>
          <a:xfrm>
            <a:off x="3733800" y="228600"/>
            <a:ext cx="2943225" cy="1655763"/>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EA525C4F-3432-2037-5881-82477E4A0061}"/>
              </a:ext>
            </a:extLst>
          </p:cNvPr>
          <p:cNvSpPr>
            <a:spLocks noGrp="1"/>
          </p:cNvSpPr>
          <p:nvPr>
            <p:ph type="body" sz="quarter" idx="3"/>
          </p:nvPr>
        </p:nvSpPr>
        <p:spPr>
          <a:xfrm>
            <a:off x="197025" y="2057400"/>
            <a:ext cx="6480000" cy="6480000"/>
          </a:xfrm>
          <a:prstGeom prst="rect">
            <a:avLst/>
          </a:prstGeom>
        </p:spPr>
        <p:txBody>
          <a:bodyPr vert="horz" lIns="91440" tIns="45720" rIns="91440" bIns="45720" rtlCol="0"/>
          <a:lstStyle/>
          <a:p>
            <a:r>
              <a:rPr lang="en-US" b="1"/>
              <a:t>What is the Curriculum Improvement Cycle? </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a:t>We are currently in the second year of a ten-year programme to strengthen the curriculum.</a:t>
            </a:r>
          </a:p>
          <a:p>
            <a:r>
              <a:rPr lang="en-US"/>
              <a:t>Led by Education Scotland, the CIC includes pilot reviews, evolving the technical framework, and fostering collaboration.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noProof="0">
                <a:latin typeface="Public Sans" panose="020B0604020202020204" charset="0"/>
                <a:cs typeface="Arial" panose="020B0604020202020204" pitchFamily="34" charset="0"/>
              </a:rPr>
              <a:t>The CIC is designed to systematically review and evolve the curriculum in response to learners’ needs and societal demands.</a:t>
            </a:r>
          </a:p>
          <a:p>
            <a:r>
              <a:rPr lang="en-GB"/>
              <a:t>The refreshed curriculum will be formally adopted in schools and settings from August 2028. It is being co-created by teachers, practitioners, partners, and children and young people. We anticipate draft curriculum guidance will be shared in the summer of 2026. It will provide greater clarity, strengthen the connections between knowledge, skills and understanding, and improve coherence from the ages of 3 to 18.</a:t>
            </a:r>
            <a:endParaRPr lang="en-US"/>
          </a:p>
        </p:txBody>
      </p:sp>
    </p:spTree>
    <p:extLst>
      <p:ext uri="{BB962C8B-B14F-4D97-AF65-F5344CB8AC3E}">
        <p14:creationId xmlns:p14="http://schemas.microsoft.com/office/powerpoint/2010/main" val="7360377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8588" y="228600"/>
            <a:ext cx="2943225" cy="1655763"/>
          </a:xfrm>
        </p:spPr>
      </p:sp>
      <p:sp>
        <p:nvSpPr>
          <p:cNvPr id="3" name="Notes Placeholder 2"/>
          <p:cNvSpPr>
            <a:spLocks noGrp="1"/>
          </p:cNvSpPr>
          <p:nvPr>
            <p:ph type="body" idx="1"/>
          </p:nvPr>
        </p:nvSpPr>
        <p:spPr/>
        <p:txBody>
          <a:bodyPr/>
          <a:lstStyle/>
          <a:p>
            <a:r>
              <a:rPr lang="en-GB" b="1"/>
              <a:t>Short Video: Introduction to the CIC </a:t>
            </a:r>
          </a:p>
          <a:p>
            <a:endParaRPr lang="en-GB"/>
          </a:p>
          <a:p>
            <a:r>
              <a:rPr lang="en-GB"/>
              <a:t>Watch this short video (2min:16secs) CIC introduction video from Ollie Bray </a:t>
            </a:r>
          </a:p>
          <a:p>
            <a:r>
              <a:rPr lang="en-GB"/>
              <a:t>Also accessible on </a:t>
            </a:r>
            <a:r>
              <a:rPr lang="en-GB" err="1"/>
              <a:t>youtube</a:t>
            </a:r>
            <a:r>
              <a:rPr lang="en-GB"/>
              <a:t> here: https://youtu.be/yMZ_tshgKwg</a:t>
            </a:r>
          </a:p>
        </p:txBody>
      </p:sp>
    </p:spTree>
    <p:extLst>
      <p:ext uri="{BB962C8B-B14F-4D97-AF65-F5344CB8AC3E}">
        <p14:creationId xmlns:p14="http://schemas.microsoft.com/office/powerpoint/2010/main" val="2006790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8588" y="228600"/>
            <a:ext cx="2943225" cy="1655763"/>
          </a:xfrm>
        </p:spPr>
      </p:sp>
      <p:sp>
        <p:nvSpPr>
          <p:cNvPr id="3" name="Notes Placeholder 2"/>
          <p:cNvSpPr>
            <a:spLocks noGrp="1"/>
          </p:cNvSpPr>
          <p:nvPr>
            <p:ph type="body" idx="1"/>
          </p:nvPr>
        </p:nvSpPr>
        <p:spPr/>
        <p:txBody>
          <a:bodyPr/>
          <a:lstStyle/>
          <a:p>
            <a:r>
              <a:rPr lang="en-GB" b="1" u="sng" dirty="0">
                <a:solidFill>
                  <a:schemeClr val="tx1"/>
                </a:solidFill>
              </a:rPr>
              <a:t>Facilitator Notes – Pre-reading</a:t>
            </a:r>
          </a:p>
          <a:p>
            <a:endParaRPr lang="en-GB" dirty="0">
              <a:solidFill>
                <a:schemeClr val="tx1"/>
              </a:solidFill>
            </a:endParaRPr>
          </a:p>
          <a:p>
            <a:r>
              <a:rPr lang="en-GB" b="0" dirty="0">
                <a:solidFill>
                  <a:schemeClr val="tx1"/>
                </a:solidFill>
              </a:rPr>
              <a:t>As the facilitator, it is important that you are Creating the Conditions for Change. </a:t>
            </a:r>
          </a:p>
          <a:p>
            <a:r>
              <a:rPr lang="en-GB" sz="1200" b="0" i="0" kern="1200" dirty="0">
                <a:solidFill>
                  <a:schemeClr val="tx1"/>
                </a:solidFill>
                <a:effectLst/>
                <a:latin typeface="Arial" panose="020B0604020202020204" pitchFamily="34" charset="0"/>
                <a:ea typeface="+mn-ea"/>
                <a:cs typeface="Arial" panose="020B0604020202020204" pitchFamily="34" charset="0"/>
              </a:rPr>
              <a:t>Taking the time to create the conditions for change helps provide a springboard for action and build a strong foundation for establishing sustained improvement.  </a:t>
            </a:r>
          </a:p>
          <a:p>
            <a:r>
              <a:rPr lang="en-GB" b="0" dirty="0">
                <a:solidFill>
                  <a:schemeClr val="tx1"/>
                </a:solidFill>
              </a:rPr>
              <a:t>The diagram on the screen outlines the Quality Improvement Journey.</a:t>
            </a:r>
          </a:p>
          <a:p>
            <a:r>
              <a:rPr lang="en-GB" b="0" dirty="0">
                <a:solidFill>
                  <a:schemeClr val="tx1"/>
                </a:solidFill>
              </a:rPr>
              <a:t>More information about the Quality Improvement Journey can be found here: </a:t>
            </a:r>
          </a:p>
          <a:p>
            <a:r>
              <a:rPr lang="en-GB" dirty="0">
                <a:hlinkClick r:id="rId3"/>
              </a:rPr>
              <a:t>Quality Improvement journey | Turas | Learn</a:t>
            </a:r>
            <a:r>
              <a:rPr lang="en-GB" dirty="0"/>
              <a:t> </a:t>
            </a:r>
          </a:p>
          <a:p>
            <a:r>
              <a:rPr lang="en-GB" dirty="0">
                <a:hlinkClick r:id="rId4"/>
              </a:rPr>
              <a:t>Creating conditions | Turas | Learn</a:t>
            </a:r>
            <a:r>
              <a:rPr lang="en-GB" dirty="0"/>
              <a:t> </a:t>
            </a:r>
            <a:endParaRPr lang="en-GB" b="0" dirty="0">
              <a:solidFill>
                <a:schemeClr val="tx1"/>
              </a:solidFill>
            </a:endParaRPr>
          </a:p>
          <a:p>
            <a:endParaRPr lang="en-GB" dirty="0">
              <a:solidFill>
                <a:schemeClr val="tx1"/>
              </a:solidFill>
            </a:endParaRPr>
          </a:p>
        </p:txBody>
      </p:sp>
    </p:spTree>
    <p:extLst>
      <p:ext uri="{BB962C8B-B14F-4D97-AF65-F5344CB8AC3E}">
        <p14:creationId xmlns:p14="http://schemas.microsoft.com/office/powerpoint/2010/main" val="2546662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BD22A-54A8-9A36-A648-8FE3FA77D14B}"/>
            </a:ext>
          </a:extLst>
        </p:cNvPr>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3EC786D2-9C51-CD70-DC30-5A39323AB9D8}"/>
              </a:ext>
            </a:extLst>
          </p:cNvPr>
          <p:cNvSpPr>
            <a:spLocks noGrp="1" noRot="1" noChangeAspect="1"/>
          </p:cNvSpPr>
          <p:nvPr>
            <p:ph type="sldImg" idx="2"/>
          </p:nvPr>
        </p:nvSpPr>
        <p:spPr>
          <a:xfrm>
            <a:off x="3725863" y="152400"/>
            <a:ext cx="2943225" cy="1655763"/>
          </a:xfrm>
          <a:prstGeom prst="rect">
            <a:avLst/>
          </a:prstGeom>
          <a:noFill/>
          <a:ln w="12700">
            <a:solidFill>
              <a:prstClr val="black"/>
            </a:solidFill>
          </a:ln>
        </p:spPr>
        <p:txBody>
          <a:bodyPr vert="horz" lIns="91440" tIns="45720" rIns="91440" bIns="45720" rtlCol="0" anchor="ctr"/>
          <a:lstStyle/>
          <a:p>
            <a:endParaRPr lang="en-GB" noProof="1"/>
          </a:p>
        </p:txBody>
      </p:sp>
      <p:sp>
        <p:nvSpPr>
          <p:cNvPr id="5" name="Notes Placeholder 4">
            <a:extLst>
              <a:ext uri="{FF2B5EF4-FFF2-40B4-BE49-F238E27FC236}">
                <a16:creationId xmlns:a16="http://schemas.microsoft.com/office/drawing/2014/main" id="{7982BBD0-8ED5-4476-82E9-4263F5E441E1}"/>
              </a:ext>
            </a:extLst>
          </p:cNvPr>
          <p:cNvSpPr>
            <a:spLocks noGrp="1"/>
          </p:cNvSpPr>
          <p:nvPr>
            <p:ph type="body" sz="quarter" idx="3"/>
          </p:nvPr>
        </p:nvSpPr>
        <p:spPr>
          <a:xfrm>
            <a:off x="189000" y="1981200"/>
            <a:ext cx="6480000" cy="6480000"/>
          </a:xfrm>
          <a:prstGeom prst="rect">
            <a:avLst/>
          </a:prstGeom>
        </p:spPr>
        <p:txBody>
          <a:bodyPr vert="horz" lIns="91440" tIns="45720" rIns="91440" bIns="45720" rtlCol="0"/>
          <a:lstStyle/>
          <a:p>
            <a:r>
              <a:rPr lang="en-GB" b="1" noProof="1"/>
              <a:t>Why are we embarking on the CIC</a:t>
            </a:r>
          </a:p>
          <a:p>
            <a:endParaRPr lang="en-GB" noProof="1"/>
          </a:p>
          <a:p>
            <a:r>
              <a:rPr lang="en-GB" noProof="1"/>
              <a:t>This origins and necessity of the Curriculum Improvement Cycle.</a:t>
            </a:r>
          </a:p>
          <a:p>
            <a:r>
              <a:rPr lang="en-GB" noProof="1"/>
              <a:t>It draws on findings from the 2021 OECD Review, which highlighted the absence of a systematic curriculum review process in Scotland. The reactive nature of curriculum changes, often driven by political or attainment pressures, led to inconsistencies and overload within the Curriculum for Excellence (CfE). The CIC was introduced to address these issues proactively, ensuring the curriculum remains relevant and responsive to learner needs. Facilitators guide participants through these insights and prompt reflection on their own experiences with CfE.</a:t>
            </a:r>
          </a:p>
          <a:p>
            <a:endParaRPr lang="en-GB" noProof="1"/>
          </a:p>
          <a:p>
            <a:pPr rtl="0" fontAlgn="base"/>
            <a:r>
              <a:rPr lang="en-GB" sz="1200" b="0" i="0" u="none" strike="noStrike" kern="1200">
                <a:solidFill>
                  <a:schemeClr val="tx1"/>
                </a:solidFill>
                <a:effectLst/>
                <a:latin typeface="Arial" panose="020B0604020202020204" pitchFamily="34" charset="0"/>
                <a:ea typeface="+mn-ea"/>
                <a:cs typeface="Arial" panose="020B0604020202020204" pitchFamily="34" charset="0"/>
              </a:rPr>
              <a:t>Education Scotland published Paper 1: </a:t>
            </a:r>
            <a:r>
              <a:rPr lang="en-GB" sz="1200" b="0" i="0" u="sng" kern="1200">
                <a:solidFill>
                  <a:schemeClr val="tx1"/>
                </a:solidFill>
                <a:effectLst/>
                <a:latin typeface="Arial" panose="020B0604020202020204" pitchFamily="34" charset="0"/>
                <a:ea typeface="+mn-ea"/>
                <a:cs typeface="Arial" panose="020B0604020202020204" pitchFamily="34" charset="0"/>
                <a:hlinkClick r:id="rId3"/>
              </a:rPr>
              <a:t>Background and A Case For Change : Findings from the Pilot Curriculum Reviews 2023/24</a:t>
            </a:r>
            <a:r>
              <a:rPr lang="en-GB" sz="1200" b="0" i="0" kern="1200">
                <a:solidFill>
                  <a:schemeClr val="tx1"/>
                </a:solidFill>
                <a:effectLst/>
                <a:latin typeface="Arial" panose="020B0604020202020204" pitchFamily="34" charset="0"/>
                <a:ea typeface="+mn-ea"/>
                <a:cs typeface="Arial" panose="020B0604020202020204" pitchFamily="34" charset="0"/>
              </a:rPr>
              <a:t> . This was published in November 2024. This paper explains why we are doing this work and talks about the pilot curriculum reviews. These pilot reviews were really informative and this paper shares everything that we learned. It also talks about evolving the technical framework and aims to inspire thinking.</a:t>
            </a:r>
            <a:endParaRPr lang="en-GB" sz="1200" b="0" i="0" u="none" strike="noStrike" kern="1200">
              <a:solidFill>
                <a:schemeClr val="tx1"/>
              </a:solidFill>
              <a:effectLst/>
              <a:latin typeface="Arial" panose="020B0604020202020204" pitchFamily="34" charset="0"/>
              <a:ea typeface="+mn-ea"/>
              <a:cs typeface="Arial" panose="020B0604020202020204" pitchFamily="34" charset="0"/>
            </a:endParaRPr>
          </a:p>
          <a:p>
            <a:endParaRPr lang="en-GB" noProof="1"/>
          </a:p>
        </p:txBody>
      </p:sp>
    </p:spTree>
    <p:extLst>
      <p:ext uri="{BB962C8B-B14F-4D97-AF65-F5344CB8AC3E}">
        <p14:creationId xmlns:p14="http://schemas.microsoft.com/office/powerpoint/2010/main" val="33941904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8588" y="228600"/>
            <a:ext cx="2943225" cy="1655763"/>
          </a:xfrm>
        </p:spPr>
      </p:sp>
      <p:sp>
        <p:nvSpPr>
          <p:cNvPr id="3" name="Notes Placeholder 2"/>
          <p:cNvSpPr>
            <a:spLocks noGrp="1"/>
          </p:cNvSpPr>
          <p:nvPr>
            <p:ph type="body" idx="1"/>
          </p:nvPr>
        </p:nvSpPr>
        <p:spPr/>
        <p:txBody>
          <a:bodyPr/>
          <a:lstStyle/>
          <a:p>
            <a:r>
              <a:rPr lang="en-GB" dirty="0">
                <a:highlight>
                  <a:srgbClr val="FFFFFF"/>
                </a:highlight>
                <a:latin typeface="Arial"/>
                <a:cs typeface="Arial"/>
              </a:rPr>
              <a:t>Highlighting some other recent reports which include references to curriculum. </a:t>
            </a:r>
            <a:endParaRPr lang="en-GB" b="0" kern="1200" noProof="0" dirty="0">
              <a:solidFill>
                <a:schemeClr val="tx1"/>
              </a:solidFill>
              <a:effectLst/>
              <a:highlight>
                <a:srgbClr val="FFFFFF"/>
              </a:highlight>
              <a:latin typeface="Arial"/>
              <a:cs typeface="Arial"/>
            </a:endParaRPr>
          </a:p>
          <a:p>
            <a:endParaRPr lang="en-GB" dirty="0">
              <a:solidFill>
                <a:srgbClr val="000000"/>
              </a:solidFill>
              <a:highlight>
                <a:srgbClr val="FFFFFF"/>
              </a:highlight>
              <a:latin typeface="Arial"/>
              <a:cs typeface="Arial"/>
            </a:endParaRPr>
          </a:p>
          <a:p>
            <a:r>
              <a:rPr lang="en-GB" b="1" i="1">
                <a:solidFill>
                  <a:srgbClr val="0033CC"/>
                </a:solidFill>
                <a:highlight>
                  <a:srgbClr val="FFFFFF"/>
                </a:highlight>
              </a:rPr>
              <a:t>Scotland’s </a:t>
            </a:r>
            <a:r>
              <a:rPr lang="en-GB" b="1" i="1" kern="1200" noProof="0">
                <a:solidFill>
                  <a:srgbClr val="0033CC"/>
                </a:solidFill>
                <a:effectLst/>
                <a:highlight>
                  <a:srgbClr val="FFFFFF"/>
                </a:highlight>
              </a:rPr>
              <a:t>Curriculum </a:t>
            </a:r>
            <a:r>
              <a:rPr lang="en-GB" b="1" i="1">
                <a:solidFill>
                  <a:srgbClr val="0033CC"/>
                </a:solidFill>
                <a:highlight>
                  <a:srgbClr val="FFFFFF"/>
                </a:highlight>
              </a:rPr>
              <a:t>for Excellence into the Future</a:t>
            </a:r>
            <a:r>
              <a:rPr lang="en-GB" b="1">
                <a:solidFill>
                  <a:srgbClr val="0033CC"/>
                </a:solidFill>
                <a:highlight>
                  <a:srgbClr val="FFFFFF"/>
                </a:highlight>
              </a:rPr>
              <a:t> </a:t>
            </a:r>
            <a:r>
              <a:rPr lang="en-GB" b="1" kern="1200" noProof="0">
                <a:solidFill>
                  <a:srgbClr val="0033CC"/>
                </a:solidFill>
                <a:effectLst/>
                <a:highlight>
                  <a:srgbClr val="FFFFFF"/>
                </a:highlight>
              </a:rPr>
              <a:t>(</a:t>
            </a:r>
            <a:r>
              <a:rPr lang="en-GB" b="1">
                <a:solidFill>
                  <a:srgbClr val="0033CC"/>
                </a:solidFill>
                <a:highlight>
                  <a:srgbClr val="FFFFFF"/>
                </a:highlight>
              </a:rPr>
              <a:t>OECD, </a:t>
            </a:r>
            <a:r>
              <a:rPr lang="en-GB" b="1" kern="1200" noProof="0">
                <a:solidFill>
                  <a:srgbClr val="0033CC"/>
                </a:solidFill>
                <a:effectLst/>
                <a:highlight>
                  <a:srgbClr val="FFFFFF"/>
                </a:highlight>
              </a:rPr>
              <a:t>2021)</a:t>
            </a:r>
            <a:endParaRPr lang="en-GB" kern="1200" noProof="0">
              <a:solidFill>
                <a:srgbClr val="0033CC"/>
              </a:solidFill>
              <a:effectLst/>
              <a:highlight>
                <a:srgbClr val="FFFFFF"/>
              </a:highlight>
            </a:endParaRPr>
          </a:p>
          <a:p>
            <a:r>
              <a:rPr lang="en-GB" b="0" kern="1200" noProof="0">
                <a:solidFill>
                  <a:srgbClr val="0033CC"/>
                </a:solidFill>
                <a:effectLst/>
                <a:highlight>
                  <a:srgbClr val="FFFFFF"/>
                </a:highlight>
                <a:latin typeface="Arial"/>
                <a:cs typeface="Arial"/>
              </a:rPr>
              <a:t>The OECD’s independent review of Scotland’s Curriculum for Excellence (</a:t>
            </a:r>
            <a:r>
              <a:rPr lang="en-GB" b="0" kern="1200" noProof="0" err="1">
                <a:solidFill>
                  <a:srgbClr val="0033CC"/>
                </a:solidFill>
                <a:effectLst/>
                <a:highlight>
                  <a:srgbClr val="FFFFFF"/>
                </a:highlight>
                <a:latin typeface="Arial"/>
                <a:cs typeface="Arial"/>
              </a:rPr>
              <a:t>CfE</a:t>
            </a:r>
            <a:r>
              <a:rPr lang="en-GB" b="0" kern="1200" noProof="0">
                <a:solidFill>
                  <a:srgbClr val="0033CC"/>
                </a:solidFill>
                <a:effectLst/>
                <a:highlight>
                  <a:srgbClr val="FFFFFF"/>
                </a:highlight>
                <a:latin typeface="Arial"/>
                <a:cs typeface="Arial"/>
              </a:rPr>
              <a:t>)</a:t>
            </a:r>
            <a:r>
              <a:rPr lang="en-GB">
                <a:solidFill>
                  <a:srgbClr val="0033CC"/>
                </a:solidFill>
                <a:highlight>
                  <a:srgbClr val="FFFFFF"/>
                </a:highlight>
                <a:latin typeface="Arial"/>
                <a:cs typeface="Arial"/>
              </a:rPr>
              <a:t> endorsed Curriculum for Excellence as the right Curriculum for Scotland</a:t>
            </a:r>
            <a:r>
              <a:rPr lang="en-GB" b="0" kern="1200" noProof="0">
                <a:solidFill>
                  <a:srgbClr val="0033CC"/>
                </a:solidFill>
                <a:effectLst/>
                <a:highlight>
                  <a:srgbClr val="FFFFFF"/>
                </a:highlight>
                <a:latin typeface="Arial"/>
                <a:cs typeface="Arial"/>
              </a:rPr>
              <a:t>.</a:t>
            </a:r>
            <a:r>
              <a:rPr lang="en-GB">
                <a:solidFill>
                  <a:srgbClr val="0033CC"/>
                </a:solidFill>
                <a:highlight>
                  <a:srgbClr val="FFFFFF"/>
                </a:highlight>
                <a:latin typeface="Arial"/>
                <a:cs typeface="Arial"/>
              </a:rPr>
              <a:t> </a:t>
            </a:r>
            <a:r>
              <a:rPr lang="en-GB" b="0" kern="1200" noProof="0">
                <a:solidFill>
                  <a:srgbClr val="0033CC"/>
                </a:solidFill>
                <a:effectLst/>
                <a:highlight>
                  <a:srgbClr val="FFFFFF"/>
                </a:highlight>
                <a:latin typeface="Arial"/>
                <a:cs typeface="Arial"/>
              </a:rPr>
              <a:t>It </a:t>
            </a:r>
            <a:r>
              <a:rPr lang="en-GB">
                <a:solidFill>
                  <a:srgbClr val="0033CC"/>
                </a:solidFill>
                <a:highlight>
                  <a:srgbClr val="FFFFFF"/>
                </a:highlight>
                <a:latin typeface="Arial"/>
                <a:cs typeface="Arial"/>
              </a:rPr>
              <a:t>recommended strengthening the position of knowledge, building capacity </a:t>
            </a:r>
            <a:r>
              <a:rPr lang="en-GB" b="0" kern="1200" noProof="0">
                <a:solidFill>
                  <a:srgbClr val="0033CC"/>
                </a:solidFill>
                <a:effectLst/>
                <a:highlight>
                  <a:srgbClr val="FFFFFF"/>
                </a:highlight>
                <a:latin typeface="Arial"/>
                <a:cs typeface="Arial"/>
              </a:rPr>
              <a:t>in curriculum design, and improving </a:t>
            </a:r>
            <a:r>
              <a:rPr lang="en-GB">
                <a:solidFill>
                  <a:srgbClr val="0033CC"/>
                </a:solidFill>
                <a:highlight>
                  <a:srgbClr val="FFFFFF"/>
                </a:highlight>
                <a:latin typeface="Arial"/>
                <a:cs typeface="Arial"/>
              </a:rPr>
              <a:t>3-18 </a:t>
            </a:r>
            <a:r>
              <a:rPr lang="en-GB" b="0" kern="1200" noProof="0">
                <a:solidFill>
                  <a:srgbClr val="0033CC"/>
                </a:solidFill>
                <a:effectLst/>
                <a:highlight>
                  <a:srgbClr val="FFFFFF"/>
                </a:highlight>
                <a:latin typeface="Arial"/>
                <a:cs typeface="Arial"/>
              </a:rPr>
              <a:t>coherence</a:t>
            </a:r>
            <a:r>
              <a:rPr lang="en-GB" b="0">
                <a:solidFill>
                  <a:srgbClr val="0033CC"/>
                </a:solidFill>
                <a:highlight>
                  <a:srgbClr val="FFFFFF"/>
                </a:highlight>
                <a:latin typeface="Arial"/>
                <a:cs typeface="Arial"/>
              </a:rPr>
              <a:t>.</a:t>
            </a:r>
            <a:r>
              <a:rPr lang="en-GB">
                <a:solidFill>
                  <a:srgbClr val="0033CC"/>
                </a:solidFill>
                <a:highlight>
                  <a:srgbClr val="FFFFFF"/>
                </a:highlight>
                <a:latin typeface="Arial"/>
                <a:cs typeface="Arial"/>
              </a:rPr>
              <a:t> It identified </a:t>
            </a:r>
            <a:r>
              <a:rPr lang="en-GB" b="0">
                <a:solidFill>
                  <a:srgbClr val="0033CC"/>
                </a:solidFill>
                <a:highlight>
                  <a:srgbClr val="FFFFFF"/>
                </a:highlight>
                <a:latin typeface="Arial"/>
                <a:cs typeface="Arial"/>
              </a:rPr>
              <a:t>the </a:t>
            </a:r>
            <a:r>
              <a:rPr lang="en-GB">
                <a:solidFill>
                  <a:srgbClr val="0033CC"/>
                </a:solidFill>
                <a:highlight>
                  <a:srgbClr val="FFFFFF"/>
                </a:highlight>
                <a:latin typeface="Arial"/>
                <a:cs typeface="Arial"/>
              </a:rPr>
              <a:t>need for a systematic approach </a:t>
            </a:r>
            <a:r>
              <a:rPr lang="en-GB" b="0">
                <a:solidFill>
                  <a:srgbClr val="0033CC"/>
                </a:solidFill>
                <a:highlight>
                  <a:srgbClr val="FFFFFF"/>
                </a:highlight>
                <a:latin typeface="Arial"/>
                <a:cs typeface="Arial"/>
              </a:rPr>
              <a:t>to </a:t>
            </a:r>
            <a:r>
              <a:rPr lang="en-GB">
                <a:solidFill>
                  <a:srgbClr val="0033CC"/>
                </a:solidFill>
                <a:highlight>
                  <a:srgbClr val="FFFFFF"/>
                </a:highlight>
                <a:latin typeface="Arial"/>
                <a:cs typeface="Arial"/>
              </a:rPr>
              <a:t>reviewing </a:t>
            </a:r>
            <a:r>
              <a:rPr lang="en-GB" b="0">
                <a:solidFill>
                  <a:srgbClr val="0033CC"/>
                </a:solidFill>
                <a:highlight>
                  <a:srgbClr val="FFFFFF"/>
                </a:highlight>
                <a:latin typeface="Arial"/>
                <a:cs typeface="Arial"/>
              </a:rPr>
              <a:t>and </a:t>
            </a:r>
            <a:r>
              <a:rPr lang="en-GB">
                <a:solidFill>
                  <a:srgbClr val="0033CC"/>
                </a:solidFill>
                <a:highlight>
                  <a:srgbClr val="FFFFFF"/>
                </a:highlight>
                <a:latin typeface="Arial"/>
                <a:cs typeface="Arial"/>
              </a:rPr>
              <a:t>updating the curriculum</a:t>
            </a:r>
            <a:r>
              <a:rPr lang="en-GB" b="0">
                <a:solidFill>
                  <a:srgbClr val="0033CC"/>
                </a:solidFill>
                <a:highlight>
                  <a:srgbClr val="FFFFFF"/>
                </a:highlight>
                <a:latin typeface="Arial"/>
                <a:cs typeface="Arial"/>
              </a:rPr>
              <a:t>.</a:t>
            </a:r>
          </a:p>
          <a:p>
            <a:endParaRPr lang="en-GB" dirty="0">
              <a:solidFill>
                <a:srgbClr val="0033CC"/>
              </a:solidFill>
              <a:highlight>
                <a:srgbClr val="FFFFFF"/>
              </a:highlight>
              <a:latin typeface="Arial"/>
              <a:cs typeface="Arial"/>
            </a:endParaRPr>
          </a:p>
          <a:p>
            <a:r>
              <a:rPr lang="en-GB" b="1" i="1" kern="1200" noProof="0">
                <a:solidFill>
                  <a:srgbClr val="0033CC"/>
                </a:solidFill>
                <a:effectLst/>
                <a:highlight>
                  <a:srgbClr val="FFFFFF"/>
                </a:highlight>
              </a:rPr>
              <a:t>Putting Learners at the Centre</a:t>
            </a:r>
            <a:r>
              <a:rPr lang="en-GB" b="1" i="1">
                <a:solidFill>
                  <a:srgbClr val="0033CC"/>
                </a:solidFill>
                <a:highlight>
                  <a:srgbClr val="FFFFFF"/>
                </a:highlight>
              </a:rPr>
              <a:t>: Towards a Future Vision for Scottish Education</a:t>
            </a:r>
            <a:r>
              <a:rPr lang="en-GB" b="1">
                <a:solidFill>
                  <a:srgbClr val="0033CC"/>
                </a:solidFill>
                <a:highlight>
                  <a:srgbClr val="FFFFFF"/>
                </a:highlight>
              </a:rPr>
              <a:t> </a:t>
            </a:r>
            <a:r>
              <a:rPr lang="en-GB" b="1" kern="1200" noProof="0">
                <a:solidFill>
                  <a:srgbClr val="0033CC"/>
                </a:solidFill>
                <a:effectLst/>
                <a:highlight>
                  <a:srgbClr val="FFFFFF"/>
                </a:highlight>
              </a:rPr>
              <a:t>(</a:t>
            </a:r>
            <a:r>
              <a:rPr lang="en-GB" b="1">
                <a:solidFill>
                  <a:srgbClr val="0033CC"/>
                </a:solidFill>
                <a:highlight>
                  <a:srgbClr val="FFFFFF"/>
                </a:highlight>
              </a:rPr>
              <a:t>Scottish Government, </a:t>
            </a:r>
            <a:r>
              <a:rPr lang="en-GB" b="1" kern="1200" noProof="0">
                <a:solidFill>
                  <a:srgbClr val="0033CC"/>
                </a:solidFill>
                <a:effectLst/>
                <a:highlight>
                  <a:srgbClr val="FFFFFF"/>
                </a:highlight>
              </a:rPr>
              <a:t>2022)</a:t>
            </a:r>
            <a:endParaRPr lang="en-GB" kern="1200" noProof="0">
              <a:solidFill>
                <a:srgbClr val="0033CC"/>
              </a:solidFill>
              <a:effectLst/>
              <a:highlight>
                <a:srgbClr val="FFFFFF"/>
              </a:highlight>
            </a:endParaRPr>
          </a:p>
          <a:p>
            <a:r>
              <a:rPr lang="en-GB" b="0" kern="1200" noProof="0" dirty="0">
                <a:solidFill>
                  <a:srgbClr val="0033CC"/>
                </a:solidFill>
                <a:effectLst/>
                <a:highlight>
                  <a:srgbClr val="FFFFFF"/>
                </a:highlight>
                <a:latin typeface="Arial"/>
                <a:cs typeface="Arial"/>
              </a:rPr>
              <a:t>Professor Ken Muir’s </a:t>
            </a:r>
            <a:r>
              <a:rPr lang="en-GB" dirty="0">
                <a:solidFill>
                  <a:srgbClr val="0033CC"/>
                </a:solidFill>
                <a:highlight>
                  <a:srgbClr val="FFFFFF"/>
                </a:highlight>
                <a:latin typeface="Arial"/>
                <a:cs typeface="Arial"/>
              </a:rPr>
              <a:t>report’s proposals included: a national discussion on the future of Scottish education; </a:t>
            </a:r>
            <a:r>
              <a:rPr lang="en-GB" b="0" kern="1200" noProof="0" dirty="0">
                <a:solidFill>
                  <a:srgbClr val="0033CC"/>
                </a:solidFill>
                <a:effectLst/>
                <a:highlight>
                  <a:srgbClr val="FFFFFF"/>
                </a:highlight>
                <a:latin typeface="Arial"/>
                <a:cs typeface="Arial"/>
              </a:rPr>
              <a:t>structural reforms </a:t>
            </a:r>
            <a:r>
              <a:rPr lang="en-GB" dirty="0">
                <a:solidFill>
                  <a:srgbClr val="0033CC"/>
                </a:solidFill>
                <a:highlight>
                  <a:srgbClr val="FFFFFF"/>
                </a:highlight>
                <a:latin typeface="Arial"/>
                <a:cs typeface="Arial"/>
              </a:rPr>
              <a:t>including </a:t>
            </a:r>
            <a:r>
              <a:rPr lang="en-GB" b="0" kern="1200" noProof="0" dirty="0">
                <a:solidFill>
                  <a:srgbClr val="0033CC"/>
                </a:solidFill>
                <a:effectLst/>
                <a:highlight>
                  <a:srgbClr val="FFFFFF"/>
                </a:highlight>
                <a:latin typeface="Arial"/>
                <a:cs typeface="Arial"/>
              </a:rPr>
              <a:t>a new qualifications body, Qualifications </a:t>
            </a:r>
            <a:r>
              <a:rPr lang="en-GB" dirty="0">
                <a:solidFill>
                  <a:srgbClr val="0033CC"/>
                </a:solidFill>
                <a:highlight>
                  <a:srgbClr val="FFFFFF"/>
                </a:highlight>
                <a:latin typeface="Arial"/>
                <a:cs typeface="Arial"/>
              </a:rPr>
              <a:t>Scotland. </a:t>
            </a:r>
            <a:endParaRPr lang="en-GB" b="0" kern="1200" noProof="0" dirty="0">
              <a:solidFill>
                <a:srgbClr val="0033CC"/>
              </a:solidFill>
              <a:effectLst/>
              <a:highlight>
                <a:srgbClr val="FFFFFF"/>
              </a:highlight>
              <a:latin typeface="Arial"/>
              <a:cs typeface="Arial"/>
            </a:endParaRPr>
          </a:p>
          <a:p>
            <a:endParaRPr lang="en-GB" dirty="0">
              <a:solidFill>
                <a:srgbClr val="0033CC"/>
              </a:solidFill>
              <a:highlight>
                <a:srgbClr val="FFFFFF"/>
              </a:highlight>
              <a:latin typeface="Arial"/>
              <a:cs typeface="Arial"/>
            </a:endParaRPr>
          </a:p>
          <a:p>
            <a:r>
              <a:rPr lang="en-GB" b="1" i="1">
                <a:solidFill>
                  <a:srgbClr val="0033CC"/>
                </a:solidFill>
                <a:highlight>
                  <a:srgbClr val="FFFFFF"/>
                </a:highlight>
              </a:rPr>
              <a:t>Fit </a:t>
            </a:r>
            <a:r>
              <a:rPr lang="en-GB" b="1" i="1" kern="1200" noProof="0">
                <a:solidFill>
                  <a:srgbClr val="0033CC"/>
                </a:solidFill>
                <a:effectLst/>
                <a:highlight>
                  <a:srgbClr val="FFFFFF"/>
                </a:highlight>
              </a:rPr>
              <a:t>for </a:t>
            </a:r>
            <a:r>
              <a:rPr lang="en-GB" b="1" i="1">
                <a:solidFill>
                  <a:srgbClr val="0033CC"/>
                </a:solidFill>
                <a:highlight>
                  <a:srgbClr val="FFFFFF"/>
                </a:highlight>
              </a:rPr>
              <a:t>the Future: developing a post-school learning system to fuel economic transformation. </a:t>
            </a:r>
            <a:r>
              <a:rPr lang="en-GB" b="1" i="1" kern="1200" noProof="0">
                <a:solidFill>
                  <a:srgbClr val="0033CC"/>
                </a:solidFill>
                <a:effectLst/>
                <a:highlight>
                  <a:srgbClr val="FFFFFF"/>
                </a:highlight>
              </a:rPr>
              <a:t>Skills Delivery Landscape Review – Final Report</a:t>
            </a:r>
            <a:r>
              <a:rPr lang="en-GB" b="1">
                <a:solidFill>
                  <a:srgbClr val="0033CC"/>
                </a:solidFill>
                <a:highlight>
                  <a:srgbClr val="FFFFFF"/>
                </a:highlight>
              </a:rPr>
              <a:t> </a:t>
            </a:r>
            <a:r>
              <a:rPr lang="en-GB" b="1" kern="1200" noProof="0">
                <a:solidFill>
                  <a:srgbClr val="0033CC"/>
                </a:solidFill>
                <a:effectLst/>
                <a:highlight>
                  <a:srgbClr val="FFFFFF"/>
                </a:highlight>
              </a:rPr>
              <a:t>(</a:t>
            </a:r>
            <a:r>
              <a:rPr lang="en-GB" b="1">
                <a:solidFill>
                  <a:srgbClr val="0033CC"/>
                </a:solidFill>
                <a:highlight>
                  <a:srgbClr val="FFFFFF"/>
                </a:highlight>
              </a:rPr>
              <a:t>Scottish Government, </a:t>
            </a:r>
            <a:r>
              <a:rPr lang="en-GB" b="1" kern="1200" noProof="0">
                <a:solidFill>
                  <a:srgbClr val="0033CC"/>
                </a:solidFill>
                <a:effectLst/>
                <a:highlight>
                  <a:srgbClr val="FFFFFF"/>
                </a:highlight>
              </a:rPr>
              <a:t>2023)</a:t>
            </a:r>
            <a:endParaRPr lang="en-GB" kern="1200" noProof="0">
              <a:solidFill>
                <a:srgbClr val="0033CC"/>
              </a:solidFill>
              <a:effectLst/>
              <a:highlight>
                <a:srgbClr val="FFFFFF"/>
              </a:highlight>
            </a:endParaRPr>
          </a:p>
          <a:p>
            <a:pPr>
              <a:defRPr/>
            </a:pPr>
            <a:r>
              <a:rPr lang="en-GB" dirty="0">
                <a:solidFill>
                  <a:srgbClr val="0033CC"/>
                </a:solidFill>
                <a:highlight>
                  <a:srgbClr val="FFFFFF"/>
                </a:highlight>
                <a:latin typeface="Arial"/>
                <a:cs typeface="Arial"/>
              </a:rPr>
              <a:t>Led </a:t>
            </a:r>
            <a:r>
              <a:rPr lang="en-GB" b="0" kern="1200" noProof="0" dirty="0">
                <a:solidFill>
                  <a:srgbClr val="0033CC"/>
                </a:solidFill>
                <a:effectLst/>
                <a:highlight>
                  <a:srgbClr val="FFFFFF"/>
                </a:highlight>
                <a:latin typeface="Arial"/>
                <a:cs typeface="Arial"/>
              </a:rPr>
              <a:t>by James Withers</a:t>
            </a:r>
            <a:r>
              <a:rPr lang="en-GB" dirty="0">
                <a:solidFill>
                  <a:srgbClr val="0033CC"/>
                </a:solidFill>
                <a:highlight>
                  <a:srgbClr val="FFFFFF"/>
                </a:highlight>
                <a:latin typeface="Arial"/>
                <a:cs typeface="Arial"/>
              </a:rPr>
              <a:t>. Recommendations included: strengthening and joining approaches </a:t>
            </a:r>
            <a:r>
              <a:rPr lang="en-GB" b="0" kern="1200" noProof="0" dirty="0">
                <a:solidFill>
                  <a:srgbClr val="0033CC"/>
                </a:solidFill>
                <a:effectLst/>
                <a:highlight>
                  <a:srgbClr val="FFFFFF"/>
                </a:highlight>
                <a:latin typeface="Arial"/>
                <a:cs typeface="Arial"/>
              </a:rPr>
              <a:t>to</a:t>
            </a:r>
            <a:r>
              <a:rPr lang="en-GB" dirty="0">
                <a:solidFill>
                  <a:srgbClr val="0033CC"/>
                </a:solidFill>
                <a:highlight>
                  <a:srgbClr val="FFFFFF"/>
                </a:highlight>
                <a:latin typeface="Arial"/>
                <a:cs typeface="Arial"/>
              </a:rPr>
              <a:t> </a:t>
            </a:r>
            <a:r>
              <a:rPr lang="en-GB" b="0" kern="1200" noProof="0" dirty="0">
                <a:solidFill>
                  <a:srgbClr val="0033CC"/>
                </a:solidFill>
                <a:effectLst/>
                <a:highlight>
                  <a:srgbClr val="FFFFFF"/>
                </a:highlight>
                <a:latin typeface="Arial"/>
                <a:cs typeface="Arial"/>
              </a:rPr>
              <a:t>skills</a:t>
            </a:r>
            <a:r>
              <a:rPr lang="en-GB" dirty="0">
                <a:solidFill>
                  <a:srgbClr val="0033CC"/>
                </a:solidFill>
                <a:highlight>
                  <a:srgbClr val="FFFFFF"/>
                </a:highlight>
                <a:latin typeface="Arial"/>
                <a:cs typeface="Arial"/>
              </a:rPr>
              <a:t> in</a:t>
            </a:r>
            <a:r>
              <a:rPr lang="en-GB" b="0" kern="1200" noProof="0" dirty="0">
                <a:solidFill>
                  <a:srgbClr val="0033CC"/>
                </a:solidFill>
                <a:effectLst/>
                <a:highlight>
                  <a:srgbClr val="FFFFFF"/>
                </a:highlight>
                <a:latin typeface="Arial"/>
                <a:cs typeface="Arial"/>
              </a:rPr>
              <a:t> the </a:t>
            </a:r>
            <a:r>
              <a:rPr lang="en-GB" dirty="0">
                <a:solidFill>
                  <a:srgbClr val="0033CC"/>
                </a:solidFill>
                <a:highlight>
                  <a:srgbClr val="FFFFFF"/>
                </a:highlight>
                <a:latin typeface="Arial"/>
                <a:cs typeface="Arial"/>
              </a:rPr>
              <a:t>post-school space, including in regional </a:t>
            </a:r>
            <a:r>
              <a:rPr lang="en-GB" b="0" kern="1200" noProof="0" dirty="0">
                <a:solidFill>
                  <a:srgbClr val="0033CC"/>
                </a:solidFill>
                <a:effectLst/>
                <a:highlight>
                  <a:srgbClr val="FFFFFF"/>
                </a:highlight>
                <a:latin typeface="Arial"/>
                <a:cs typeface="Arial"/>
              </a:rPr>
              <a:t>skills planning, </a:t>
            </a:r>
            <a:r>
              <a:rPr lang="en-GB" dirty="0">
                <a:solidFill>
                  <a:srgbClr val="0033CC"/>
                </a:solidFill>
                <a:highlight>
                  <a:srgbClr val="FFFFFF"/>
                </a:highlight>
                <a:latin typeface="Arial"/>
                <a:cs typeface="Arial"/>
              </a:rPr>
              <a:t>funding, qualifications and pathways </a:t>
            </a:r>
            <a:r>
              <a:rPr lang="en-GB" b="0" kern="1200" noProof="0" dirty="0">
                <a:solidFill>
                  <a:srgbClr val="0033CC"/>
                </a:solidFill>
                <a:effectLst/>
                <a:highlight>
                  <a:srgbClr val="FFFFFF"/>
                </a:highlight>
                <a:latin typeface="Arial"/>
                <a:cs typeface="Arial"/>
              </a:rPr>
              <a:t>and a </a:t>
            </a:r>
            <a:r>
              <a:rPr lang="en-GB" dirty="0">
                <a:solidFill>
                  <a:srgbClr val="0033CC"/>
                </a:solidFill>
                <a:highlight>
                  <a:srgbClr val="FFFFFF"/>
                </a:highlight>
                <a:latin typeface="Arial"/>
                <a:cs typeface="Arial"/>
              </a:rPr>
              <a:t>digital training record. (Note </a:t>
            </a:r>
            <a:r>
              <a:rPr lang="en-GB" b="0" kern="1200" noProof="0" dirty="0">
                <a:solidFill>
                  <a:srgbClr val="0033CC"/>
                </a:solidFill>
                <a:effectLst/>
                <a:highlight>
                  <a:srgbClr val="FFFFFF"/>
                </a:highlight>
                <a:latin typeface="Arial"/>
                <a:cs typeface="Arial"/>
              </a:rPr>
              <a:t>that</a:t>
            </a:r>
            <a:r>
              <a:rPr lang="en-GB" dirty="0">
                <a:solidFill>
                  <a:srgbClr val="0033CC"/>
                </a:solidFill>
                <a:highlight>
                  <a:srgbClr val="FFFFFF"/>
                </a:highlight>
                <a:latin typeface="Arial"/>
                <a:cs typeface="Arial"/>
              </a:rPr>
              <a:t> </a:t>
            </a:r>
            <a:r>
              <a:rPr lang="en-GB" u="sng" dirty="0">
                <a:highlight>
                  <a:srgbClr val="FFFFFF"/>
                </a:highlight>
                <a:latin typeface="Arial"/>
                <a:cs typeface="Arial"/>
                <a:hlinkClick r:id="rId3"/>
              </a:rPr>
              <a:t>Scotland’s Learner Profile</a:t>
            </a:r>
            <a:r>
              <a:rPr lang="en-GB" dirty="0">
                <a:solidFill>
                  <a:srgbClr val="0033CC"/>
                </a:solidFill>
                <a:highlight>
                  <a:srgbClr val="FFFFFF"/>
                </a:highlight>
                <a:latin typeface="Arial"/>
                <a:cs typeface="Arial"/>
              </a:rPr>
              <a:t> is now live</a:t>
            </a:r>
            <a:r>
              <a:rPr lang="en-GB" b="0" kern="1200" noProof="0" dirty="0">
                <a:solidFill>
                  <a:srgbClr val="0033CC"/>
                </a:solidFill>
                <a:effectLst/>
                <a:highlight>
                  <a:srgbClr val="FFFFFF"/>
                </a:highlight>
                <a:latin typeface="Arial"/>
                <a:cs typeface="Arial"/>
              </a:rPr>
              <a:t> and </a:t>
            </a:r>
            <a:r>
              <a:rPr lang="en-GB" dirty="0">
                <a:solidFill>
                  <a:srgbClr val="0033CC"/>
                </a:solidFill>
                <a:highlight>
                  <a:srgbClr val="FFFFFF"/>
                </a:highlight>
                <a:latin typeface="Arial"/>
                <a:cs typeface="Arial"/>
              </a:rPr>
              <a:t>available </a:t>
            </a:r>
            <a:r>
              <a:rPr lang="en-GB" b="0" kern="1200" noProof="0" dirty="0">
                <a:solidFill>
                  <a:srgbClr val="0033CC"/>
                </a:solidFill>
                <a:effectLst/>
                <a:highlight>
                  <a:srgbClr val="FFFFFF"/>
                </a:highlight>
                <a:latin typeface="Arial"/>
                <a:cs typeface="Arial"/>
              </a:rPr>
              <a:t>to </a:t>
            </a:r>
            <a:r>
              <a:rPr lang="en-GB" dirty="0">
                <a:solidFill>
                  <a:srgbClr val="0033CC"/>
                </a:solidFill>
                <a:highlight>
                  <a:srgbClr val="FFFFFF"/>
                </a:highlight>
                <a:latin typeface="Arial"/>
                <a:cs typeface="Arial"/>
              </a:rPr>
              <a:t>all schools </a:t>
            </a:r>
            <a:r>
              <a:rPr lang="en-GB" b="0" kern="1200" noProof="0" dirty="0">
                <a:solidFill>
                  <a:srgbClr val="0033CC"/>
                </a:solidFill>
                <a:effectLst/>
                <a:highlight>
                  <a:srgbClr val="FFFFFF"/>
                </a:highlight>
                <a:latin typeface="Arial"/>
                <a:cs typeface="Arial"/>
              </a:rPr>
              <a:t>and </a:t>
            </a:r>
            <a:r>
              <a:rPr lang="en-GB" b="0" dirty="0">
                <a:solidFill>
                  <a:srgbClr val="0033CC"/>
                </a:solidFill>
                <a:highlight>
                  <a:srgbClr val="FFFFFF"/>
                </a:highlight>
                <a:latin typeface="Arial"/>
                <a:cs typeface="Arial"/>
              </a:rPr>
              <a:t>settings </a:t>
            </a:r>
            <a:r>
              <a:rPr lang="en-GB" dirty="0">
                <a:solidFill>
                  <a:srgbClr val="0033CC"/>
                </a:solidFill>
                <a:highlight>
                  <a:srgbClr val="FFFFFF"/>
                </a:highlight>
                <a:latin typeface="Arial"/>
                <a:cs typeface="Arial"/>
              </a:rPr>
              <a:t>via My World </a:t>
            </a:r>
            <a:r>
              <a:rPr lang="en-GB" b="0" dirty="0">
                <a:solidFill>
                  <a:srgbClr val="0033CC"/>
                </a:solidFill>
                <a:highlight>
                  <a:srgbClr val="FFFFFF"/>
                </a:highlight>
                <a:latin typeface="Arial"/>
                <a:cs typeface="Arial"/>
              </a:rPr>
              <a:t>of </a:t>
            </a:r>
            <a:r>
              <a:rPr lang="en-GB" dirty="0">
                <a:solidFill>
                  <a:srgbClr val="0033CC"/>
                </a:solidFill>
                <a:highlight>
                  <a:srgbClr val="FFFFFF"/>
                </a:highlight>
                <a:latin typeface="Arial"/>
                <a:cs typeface="Arial"/>
              </a:rPr>
              <a:t>Work</a:t>
            </a:r>
            <a:r>
              <a:rPr lang="en-GB" b="0" dirty="0">
                <a:solidFill>
                  <a:srgbClr val="0033CC"/>
                </a:solidFill>
                <a:highlight>
                  <a:srgbClr val="FFFFFF"/>
                </a:highlight>
                <a:latin typeface="Arial"/>
                <a:cs typeface="Arial"/>
              </a:rPr>
              <a:t>.</a:t>
            </a:r>
            <a:r>
              <a:rPr lang="en-GB" dirty="0">
                <a:solidFill>
                  <a:srgbClr val="0033CC"/>
                </a:solidFill>
                <a:highlight>
                  <a:srgbClr val="FFFFFF"/>
                </a:highlight>
                <a:latin typeface="Arial"/>
                <a:cs typeface="Arial"/>
              </a:rPr>
              <a:t> </a:t>
            </a:r>
            <a:endParaRPr lang="en-GB" kern="1200" noProof="0" dirty="0">
              <a:solidFill>
                <a:srgbClr val="0033CC"/>
              </a:solidFill>
              <a:effectLst/>
              <a:highlight>
                <a:srgbClr val="FFFFFF"/>
              </a:highlight>
              <a:latin typeface="Arial"/>
              <a:cs typeface="Arial"/>
            </a:endParaRPr>
          </a:p>
          <a:p>
            <a:endParaRPr lang="en-GB" dirty="0">
              <a:solidFill>
                <a:srgbClr val="0033CC"/>
              </a:solidFill>
              <a:highlight>
                <a:srgbClr val="FFFFFF"/>
              </a:highlight>
              <a:latin typeface="Arial"/>
              <a:cs typeface="Arial"/>
            </a:endParaRPr>
          </a:p>
          <a:p>
            <a:r>
              <a:rPr lang="en-GB" b="1" i="1" kern="1200" noProof="0">
                <a:solidFill>
                  <a:srgbClr val="0033CC"/>
                </a:solidFill>
                <a:effectLst/>
                <a:highlight>
                  <a:srgbClr val="FFFFFF"/>
                </a:highlight>
              </a:rPr>
              <a:t>All Learners Matter: Our National Discussion</a:t>
            </a:r>
            <a:r>
              <a:rPr lang="en-GB" b="1">
                <a:solidFill>
                  <a:srgbClr val="0033CC"/>
                </a:solidFill>
                <a:highlight>
                  <a:srgbClr val="FFFFFF"/>
                </a:highlight>
              </a:rPr>
              <a:t> </a:t>
            </a:r>
            <a:r>
              <a:rPr lang="en-GB" b="1" kern="1200" noProof="0">
                <a:solidFill>
                  <a:srgbClr val="0033CC"/>
                </a:solidFill>
                <a:effectLst/>
                <a:highlight>
                  <a:srgbClr val="FFFFFF"/>
                </a:highlight>
              </a:rPr>
              <a:t>(</a:t>
            </a:r>
            <a:r>
              <a:rPr lang="en-GB" b="1">
                <a:solidFill>
                  <a:srgbClr val="0033CC"/>
                </a:solidFill>
                <a:highlight>
                  <a:srgbClr val="FFFFFF"/>
                </a:highlight>
              </a:rPr>
              <a:t>Scottish Government, </a:t>
            </a:r>
            <a:r>
              <a:rPr lang="en-GB" b="1" kern="1200" noProof="0">
                <a:solidFill>
                  <a:srgbClr val="0033CC"/>
                </a:solidFill>
                <a:effectLst/>
                <a:highlight>
                  <a:srgbClr val="FFFFFF"/>
                </a:highlight>
              </a:rPr>
              <a:t>2023)</a:t>
            </a:r>
            <a:endParaRPr lang="en-GB" kern="1200" noProof="0">
              <a:solidFill>
                <a:srgbClr val="0033CC"/>
              </a:solidFill>
              <a:effectLst/>
              <a:highlight>
                <a:srgbClr val="FFFFFF"/>
              </a:highlight>
            </a:endParaRPr>
          </a:p>
          <a:p>
            <a:r>
              <a:rPr lang="en-GB" b="0" kern="1200" noProof="0" dirty="0">
                <a:solidFill>
                  <a:srgbClr val="0033CC"/>
                </a:solidFill>
                <a:effectLst/>
                <a:highlight>
                  <a:srgbClr val="FFFFFF"/>
                </a:highlight>
                <a:latin typeface="Arial"/>
                <a:cs typeface="Arial"/>
              </a:rPr>
              <a:t>The National Discussion gathered </a:t>
            </a:r>
            <a:r>
              <a:rPr lang="en-GB" dirty="0">
                <a:solidFill>
                  <a:srgbClr val="0033CC"/>
                </a:solidFill>
                <a:highlight>
                  <a:srgbClr val="FFFFFF"/>
                </a:highlight>
                <a:latin typeface="Arial"/>
                <a:cs typeface="Arial"/>
              </a:rPr>
              <a:t>views </a:t>
            </a:r>
            <a:r>
              <a:rPr lang="en-GB" b="0" kern="1200" noProof="0" dirty="0">
                <a:solidFill>
                  <a:srgbClr val="0033CC"/>
                </a:solidFill>
                <a:effectLst/>
                <a:highlight>
                  <a:srgbClr val="FFFFFF"/>
                </a:highlight>
                <a:latin typeface="Arial"/>
                <a:cs typeface="Arial"/>
              </a:rPr>
              <a:t>from </a:t>
            </a:r>
            <a:r>
              <a:rPr lang="en-GB" dirty="0">
                <a:solidFill>
                  <a:srgbClr val="0033CC"/>
                </a:solidFill>
                <a:highlight>
                  <a:srgbClr val="FFFFFF"/>
                </a:highlight>
                <a:latin typeface="Arial"/>
                <a:cs typeface="Arial"/>
              </a:rPr>
              <a:t>children and young people</a:t>
            </a:r>
            <a:r>
              <a:rPr lang="en-GB" b="0" kern="1200" noProof="0" dirty="0">
                <a:solidFill>
                  <a:srgbClr val="0033CC"/>
                </a:solidFill>
                <a:effectLst/>
                <a:highlight>
                  <a:srgbClr val="FFFFFF"/>
                </a:highlight>
                <a:latin typeface="Arial"/>
                <a:cs typeface="Arial"/>
              </a:rPr>
              <a:t>, educators, parents, and communities across Scotland. It </a:t>
            </a:r>
            <a:r>
              <a:rPr lang="en-GB" dirty="0">
                <a:solidFill>
                  <a:srgbClr val="0033CC"/>
                </a:solidFill>
                <a:highlight>
                  <a:srgbClr val="FFFFFF"/>
                </a:highlight>
                <a:latin typeface="Arial"/>
                <a:cs typeface="Arial"/>
              </a:rPr>
              <a:t>shared </a:t>
            </a:r>
            <a:r>
              <a:rPr lang="en-GB" b="0" kern="1200" noProof="0" dirty="0">
                <a:solidFill>
                  <a:srgbClr val="0033CC"/>
                </a:solidFill>
                <a:effectLst/>
                <a:highlight>
                  <a:srgbClr val="FFFFFF"/>
                </a:highlight>
                <a:latin typeface="Arial"/>
                <a:cs typeface="Arial"/>
              </a:rPr>
              <a:t>a </a:t>
            </a:r>
            <a:r>
              <a:rPr lang="en-GB" dirty="0">
                <a:solidFill>
                  <a:srgbClr val="0033CC"/>
                </a:solidFill>
                <a:highlight>
                  <a:srgbClr val="FFFFFF"/>
                </a:highlight>
                <a:latin typeface="Arial"/>
                <a:cs typeface="Arial"/>
              </a:rPr>
              <a:t>vision </a:t>
            </a:r>
            <a:r>
              <a:rPr lang="en-GB" b="0" kern="1200" noProof="0" dirty="0">
                <a:solidFill>
                  <a:srgbClr val="0033CC"/>
                </a:solidFill>
                <a:effectLst/>
                <a:highlight>
                  <a:srgbClr val="FFFFFF"/>
                </a:highlight>
                <a:latin typeface="Arial"/>
                <a:cs typeface="Arial"/>
              </a:rPr>
              <a:t>and </a:t>
            </a:r>
            <a:r>
              <a:rPr lang="en-GB" dirty="0">
                <a:solidFill>
                  <a:srgbClr val="0033CC"/>
                </a:solidFill>
                <a:highlight>
                  <a:srgbClr val="FFFFFF"/>
                </a:highlight>
                <a:latin typeface="Arial"/>
                <a:cs typeface="Arial"/>
              </a:rPr>
              <a:t>call </a:t>
            </a:r>
            <a:r>
              <a:rPr lang="en-GB" b="0" kern="1200" noProof="0" dirty="0">
                <a:solidFill>
                  <a:srgbClr val="0033CC"/>
                </a:solidFill>
                <a:effectLst/>
                <a:highlight>
                  <a:srgbClr val="FFFFFF"/>
                </a:highlight>
                <a:latin typeface="Arial"/>
                <a:cs typeface="Arial"/>
              </a:rPr>
              <a:t>to </a:t>
            </a:r>
            <a:r>
              <a:rPr lang="en-GB" dirty="0">
                <a:solidFill>
                  <a:srgbClr val="0033CC"/>
                </a:solidFill>
                <a:highlight>
                  <a:srgbClr val="FFFFFF"/>
                </a:highlight>
                <a:latin typeface="Arial"/>
                <a:cs typeface="Arial"/>
              </a:rPr>
              <a:t>action</a:t>
            </a:r>
            <a:r>
              <a:rPr lang="en-GB" b="0" kern="1200" noProof="0" dirty="0">
                <a:solidFill>
                  <a:srgbClr val="0033CC"/>
                </a:solidFill>
                <a:effectLst/>
                <a:highlight>
                  <a:srgbClr val="FFFFFF"/>
                </a:highlight>
                <a:latin typeface="Arial"/>
                <a:cs typeface="Arial"/>
              </a:rPr>
              <a:t>, </a:t>
            </a:r>
            <a:r>
              <a:rPr lang="en-GB" dirty="0">
                <a:solidFill>
                  <a:srgbClr val="0033CC"/>
                </a:solidFill>
                <a:highlight>
                  <a:srgbClr val="FFFFFF"/>
                </a:highlight>
                <a:latin typeface="Arial"/>
                <a:cs typeface="Arial"/>
              </a:rPr>
              <a:t>emphasising its main message that “All Learners Matter.” It recommended reviewing the curriculum </a:t>
            </a:r>
            <a:r>
              <a:rPr lang="en-GB" b="0" kern="1200" noProof="0" dirty="0">
                <a:solidFill>
                  <a:srgbClr val="0033CC"/>
                </a:solidFill>
                <a:effectLst/>
                <a:highlight>
                  <a:srgbClr val="FFFFFF"/>
                </a:highlight>
                <a:latin typeface="Arial"/>
                <a:cs typeface="Arial"/>
              </a:rPr>
              <a:t>to </a:t>
            </a:r>
            <a:r>
              <a:rPr lang="en-GB" dirty="0">
                <a:solidFill>
                  <a:srgbClr val="0033CC"/>
                </a:solidFill>
                <a:highlight>
                  <a:srgbClr val="FFFFFF"/>
                </a:highlight>
                <a:latin typeface="Arial"/>
                <a:cs typeface="Arial"/>
              </a:rPr>
              <a:t>ensure </a:t>
            </a:r>
            <a:r>
              <a:rPr lang="en-GB" b="0" kern="1200" noProof="0" dirty="0">
                <a:solidFill>
                  <a:srgbClr val="0033CC"/>
                </a:solidFill>
                <a:effectLst/>
                <a:highlight>
                  <a:srgbClr val="FFFFFF"/>
                </a:highlight>
                <a:latin typeface="Arial"/>
                <a:cs typeface="Arial"/>
              </a:rPr>
              <a:t>that </a:t>
            </a:r>
            <a:r>
              <a:rPr lang="en-GB" dirty="0">
                <a:solidFill>
                  <a:srgbClr val="0033CC"/>
                </a:solidFill>
                <a:highlight>
                  <a:srgbClr val="FFFFFF"/>
                </a:highlight>
                <a:latin typeface="Arial"/>
                <a:cs typeface="Arial"/>
              </a:rPr>
              <a:t>it remains fit for purpose, reflects contemporary </a:t>
            </a:r>
            <a:r>
              <a:rPr lang="en-GB" b="0" kern="1200" noProof="0" dirty="0">
                <a:solidFill>
                  <a:srgbClr val="0033CC"/>
                </a:solidFill>
                <a:effectLst/>
                <a:highlight>
                  <a:srgbClr val="FFFFFF"/>
                </a:highlight>
                <a:latin typeface="Arial"/>
                <a:cs typeface="Arial"/>
              </a:rPr>
              <a:t>learner </a:t>
            </a:r>
            <a:r>
              <a:rPr lang="en-GB" dirty="0">
                <a:solidFill>
                  <a:srgbClr val="0033CC"/>
                </a:solidFill>
                <a:highlight>
                  <a:srgbClr val="FFFFFF"/>
                </a:highlight>
                <a:latin typeface="Arial"/>
                <a:cs typeface="Arial"/>
              </a:rPr>
              <a:t>needs, and can be enacted in ways which ensure all learners </a:t>
            </a:r>
            <a:r>
              <a:rPr lang="en-GB" b="0" kern="1200" noProof="0" dirty="0">
                <a:solidFill>
                  <a:srgbClr val="0033CC"/>
                </a:solidFill>
                <a:effectLst/>
                <a:highlight>
                  <a:srgbClr val="FFFFFF"/>
                </a:highlight>
                <a:latin typeface="Arial"/>
                <a:cs typeface="Arial"/>
              </a:rPr>
              <a:t>in Scotland </a:t>
            </a:r>
            <a:r>
              <a:rPr lang="en-GB" dirty="0">
                <a:solidFill>
                  <a:srgbClr val="0033CC"/>
                </a:solidFill>
                <a:highlight>
                  <a:srgbClr val="FFFFFF"/>
                </a:highlight>
                <a:latin typeface="Arial"/>
                <a:cs typeface="Arial"/>
              </a:rPr>
              <a:t>experience high quality</a:t>
            </a:r>
            <a:r>
              <a:rPr lang="en-GB" b="0" dirty="0">
                <a:solidFill>
                  <a:srgbClr val="0033CC"/>
                </a:solidFill>
                <a:highlight>
                  <a:srgbClr val="FFFFFF"/>
                </a:highlight>
                <a:latin typeface="Arial"/>
                <a:cs typeface="Arial"/>
              </a:rPr>
              <a:t>, </a:t>
            </a:r>
            <a:r>
              <a:rPr lang="en-GB" dirty="0">
                <a:solidFill>
                  <a:srgbClr val="0033CC"/>
                </a:solidFill>
                <a:highlight>
                  <a:srgbClr val="FFFFFF"/>
                </a:highlight>
                <a:latin typeface="Arial"/>
                <a:cs typeface="Arial"/>
              </a:rPr>
              <a:t>curricular linked learning experiences</a:t>
            </a:r>
            <a:r>
              <a:rPr lang="en-GB" b="0" dirty="0">
                <a:solidFill>
                  <a:srgbClr val="0033CC"/>
                </a:solidFill>
                <a:highlight>
                  <a:srgbClr val="FFFFFF"/>
                </a:highlight>
                <a:latin typeface="Arial"/>
                <a:cs typeface="Arial"/>
              </a:rPr>
              <a:t>.</a:t>
            </a:r>
            <a:r>
              <a:rPr lang="en-GB" dirty="0">
                <a:solidFill>
                  <a:srgbClr val="0033CC"/>
                </a:solidFill>
                <a:highlight>
                  <a:srgbClr val="FFFFFF"/>
                </a:highlight>
                <a:latin typeface="Arial"/>
                <a:cs typeface="Arial"/>
              </a:rPr>
              <a:t> </a:t>
            </a:r>
            <a:endParaRPr lang="en-GB" b="0" kern="1200" noProof="0" dirty="0">
              <a:solidFill>
                <a:srgbClr val="0033CC"/>
              </a:solidFill>
              <a:effectLst/>
              <a:highlight>
                <a:srgbClr val="FFFFFF"/>
              </a:highlight>
              <a:latin typeface="Arial"/>
              <a:cs typeface="Arial"/>
            </a:endParaRPr>
          </a:p>
          <a:p>
            <a:endParaRPr lang="en-GB" dirty="0">
              <a:solidFill>
                <a:srgbClr val="0033CC"/>
              </a:solidFill>
              <a:highlight>
                <a:srgbClr val="FFFFFF"/>
              </a:highlight>
              <a:latin typeface="Arial"/>
              <a:cs typeface="Arial"/>
            </a:endParaRPr>
          </a:p>
          <a:p>
            <a:r>
              <a:rPr lang="en-GB" b="1" i="1">
                <a:solidFill>
                  <a:srgbClr val="0033CC"/>
                </a:solidFill>
                <a:highlight>
                  <a:srgbClr val="FFFFFF"/>
                </a:highlight>
              </a:rPr>
              <a:t>The Independent </a:t>
            </a:r>
            <a:r>
              <a:rPr lang="en-GB" b="1" i="1" kern="1200" noProof="0">
                <a:solidFill>
                  <a:srgbClr val="0033CC"/>
                </a:solidFill>
                <a:effectLst/>
                <a:highlight>
                  <a:srgbClr val="FFFFFF"/>
                </a:highlight>
              </a:rPr>
              <a:t>Review of Qualifications</a:t>
            </a:r>
            <a:r>
              <a:rPr lang="en-GB" b="1" i="1">
                <a:solidFill>
                  <a:srgbClr val="0033CC"/>
                </a:solidFill>
                <a:highlight>
                  <a:srgbClr val="FFFFFF"/>
                </a:highlight>
              </a:rPr>
              <a:t> and Assessment</a:t>
            </a:r>
            <a:r>
              <a:rPr lang="en-GB" b="1">
                <a:solidFill>
                  <a:srgbClr val="0033CC"/>
                </a:solidFill>
                <a:highlight>
                  <a:srgbClr val="FFFFFF"/>
                </a:highlight>
              </a:rPr>
              <a:t> </a:t>
            </a:r>
            <a:r>
              <a:rPr lang="en-GB" b="1" kern="1200" noProof="0">
                <a:solidFill>
                  <a:srgbClr val="0033CC"/>
                </a:solidFill>
                <a:effectLst/>
                <a:highlight>
                  <a:srgbClr val="FFFFFF"/>
                </a:highlight>
              </a:rPr>
              <a:t>(</a:t>
            </a:r>
            <a:r>
              <a:rPr lang="en-GB" b="1">
                <a:solidFill>
                  <a:srgbClr val="0033CC"/>
                </a:solidFill>
                <a:highlight>
                  <a:srgbClr val="FFFFFF"/>
                </a:highlight>
              </a:rPr>
              <a:t>Scottish Government, </a:t>
            </a:r>
            <a:r>
              <a:rPr lang="en-GB" b="1" kern="1200" noProof="0">
                <a:solidFill>
                  <a:srgbClr val="0033CC"/>
                </a:solidFill>
                <a:effectLst/>
                <a:highlight>
                  <a:srgbClr val="FFFFFF"/>
                </a:highlight>
              </a:rPr>
              <a:t>2023)</a:t>
            </a:r>
            <a:endParaRPr lang="en-GB" kern="1200" noProof="0">
              <a:solidFill>
                <a:srgbClr val="0033CC"/>
              </a:solidFill>
              <a:effectLst/>
              <a:highlight>
                <a:srgbClr val="FFFFFF"/>
              </a:highlight>
            </a:endParaRPr>
          </a:p>
          <a:p>
            <a:pPr>
              <a:defRPr/>
            </a:pPr>
            <a:r>
              <a:rPr lang="en-GB" b="0" kern="1200" noProof="0">
                <a:solidFill>
                  <a:srgbClr val="0033CC"/>
                </a:solidFill>
                <a:effectLst/>
                <a:highlight>
                  <a:srgbClr val="FFFFFF"/>
                </a:highlight>
              </a:rPr>
              <a:t>Led Professor Louise Hayward, </a:t>
            </a:r>
            <a:r>
              <a:rPr lang="en-GB">
                <a:solidFill>
                  <a:srgbClr val="0033CC"/>
                </a:solidFill>
                <a:highlight>
                  <a:srgbClr val="FFFFFF"/>
                </a:highlight>
              </a:rPr>
              <a:t>this review recommended changes to assessment and certification in </a:t>
            </a:r>
            <a:r>
              <a:rPr lang="en-GB" b="0" kern="1200" noProof="0">
                <a:solidFill>
                  <a:srgbClr val="0033CC"/>
                </a:solidFill>
                <a:effectLst/>
                <a:highlight>
                  <a:srgbClr val="FFFFFF"/>
                </a:highlight>
              </a:rPr>
              <a:t>the senior phase.</a:t>
            </a:r>
            <a:r>
              <a:rPr lang="en-GB">
                <a:solidFill>
                  <a:srgbClr val="0033CC"/>
                </a:solidFill>
                <a:highlight>
                  <a:srgbClr val="FFFFFF"/>
                </a:highlight>
              </a:rPr>
              <a:t> </a:t>
            </a:r>
            <a:r>
              <a:rPr lang="en-GB" b="0" kern="1200" noProof="0">
                <a:solidFill>
                  <a:srgbClr val="0033CC"/>
                </a:solidFill>
                <a:effectLst/>
                <a:highlight>
                  <a:srgbClr val="FFFFFF"/>
                </a:highlight>
              </a:rPr>
              <a:t>Central to the proposal was the creation of a Scottish Diploma of Achievement (SDA), which would recognise achievements across three areas: Programmes of Learning, Project Learning, and a Personal Pathway.</a:t>
            </a:r>
            <a:r>
              <a:rPr lang="en-GB">
                <a:solidFill>
                  <a:srgbClr val="0033CC"/>
                </a:solidFill>
                <a:highlight>
                  <a:srgbClr val="FFFFFF"/>
                </a:highlight>
              </a:rPr>
              <a:t> </a:t>
            </a:r>
          </a:p>
          <a:p>
            <a:pPr fontAlgn="base">
              <a:defRPr/>
            </a:pPr>
            <a:endParaRPr lang="en-GB" sz="1200" b="0" i="0" kern="1200" noProof="0">
              <a:solidFill>
                <a:schemeClr val="tx1"/>
              </a:solidFill>
              <a:effectLst/>
              <a:latin typeface="Arial" panose="020B0604020202020204" pitchFamily="34" charset="0"/>
              <a:ea typeface="+mn-ea"/>
              <a:cs typeface="Arial" panose="020B0604020202020204" pitchFamily="34" charset="0"/>
            </a:endParaRPr>
          </a:p>
          <a:p>
            <a:pPr rtl="0" fontAlgn="base"/>
            <a:r>
              <a:rPr lang="en-GB" sz="1200" b="1" i="0" kern="1200" noProof="0" dirty="0">
                <a:solidFill>
                  <a:schemeClr val="tx1"/>
                </a:solidFill>
                <a:effectLst/>
                <a:latin typeface="Arial"/>
                <a:cs typeface="Arial"/>
              </a:rPr>
              <a:t>Learning: For All. For Life. Independent Review of CLD (2024) </a:t>
            </a:r>
          </a:p>
          <a:p>
            <a:pPr rtl="0" fontAlgn="base"/>
            <a:r>
              <a:rPr lang="en-GB" sz="1200" b="0" i="0" kern="1200" noProof="0" dirty="0">
                <a:solidFill>
                  <a:schemeClr val="tx1"/>
                </a:solidFill>
                <a:effectLst/>
                <a:latin typeface="Arial"/>
                <a:cs typeface="Arial"/>
              </a:rPr>
              <a:t>Led by Kate Still, the Independent Review of CLD </a:t>
            </a:r>
            <a:r>
              <a:rPr lang="en-GB" b="0" dirty="0">
                <a:latin typeface="Arial"/>
                <a:cs typeface="Arial"/>
              </a:rPr>
              <a:t>outlines 20 recommendations to strengthen CLD across Scotland</a:t>
            </a:r>
          </a:p>
          <a:p>
            <a:pPr marL="0" indent="0">
              <a:buFont typeface="Arial" panose="020B0604020202020204" pitchFamily="34" charset="0"/>
              <a:buNone/>
            </a:pPr>
            <a:r>
              <a:rPr lang="en-GB" dirty="0">
                <a:latin typeface="Arial"/>
                <a:cs typeface="Arial"/>
              </a:rPr>
              <a:t>Key highlights from the report include:</a:t>
            </a:r>
          </a:p>
          <a:p>
            <a:pPr marL="171450" indent="-171450">
              <a:buFont typeface="Arial" panose="020B0604020202020204" pitchFamily="34" charset="0"/>
              <a:buChar char="•"/>
            </a:pPr>
            <a:r>
              <a:rPr lang="en-GB" dirty="0">
                <a:latin typeface="Arial"/>
                <a:cs typeface="Arial"/>
              </a:rPr>
              <a:t>Leadership and structures: Calls for clearer national leadership with the establishment of a CLD Strategic Leadership Group.</a:t>
            </a:r>
          </a:p>
          <a:p>
            <a:pPr marL="171450" indent="-171450">
              <a:buFont typeface="Arial" panose="020B0604020202020204" pitchFamily="34" charset="0"/>
              <a:buChar char="•"/>
            </a:pPr>
            <a:r>
              <a:rPr lang="en-GB" dirty="0">
                <a:latin typeface="Arial"/>
                <a:cs typeface="Arial"/>
              </a:rPr>
              <a:t>Workforce development: Emphasises professional recognition, training, and career pathways for CLD practitioners.</a:t>
            </a:r>
          </a:p>
          <a:p>
            <a:pPr marL="171450" indent="-171450">
              <a:buFont typeface="Arial" panose="020B0604020202020204" pitchFamily="34" charset="0"/>
              <a:buChar char="•"/>
            </a:pPr>
            <a:r>
              <a:rPr lang="en-GB" dirty="0">
                <a:latin typeface="Arial"/>
                <a:cs typeface="Arial"/>
              </a:rPr>
              <a:t>Funding and sustainability: Advocates for long-term, stable funding to support community-based learning.</a:t>
            </a:r>
          </a:p>
          <a:p>
            <a:pPr marL="171450" indent="-171450">
              <a:buFont typeface="Arial" panose="020B0604020202020204" pitchFamily="34" charset="0"/>
              <a:buChar char="•"/>
            </a:pPr>
            <a:r>
              <a:rPr lang="en-GB" dirty="0">
                <a:latin typeface="Arial"/>
                <a:cs typeface="Arial"/>
              </a:rPr>
              <a:t>Equity and inclusion: Prioritizes access for marginalized groups and lifelong learning opportunities.</a:t>
            </a:r>
          </a:p>
          <a:p>
            <a:pPr marL="171450" indent="-171450">
              <a:buFont typeface="Arial" panose="020B0604020202020204" pitchFamily="34" charset="0"/>
              <a:buChar char="•"/>
            </a:pPr>
            <a:r>
              <a:rPr lang="en-GB" dirty="0">
                <a:latin typeface="Arial"/>
                <a:cs typeface="Arial"/>
              </a:rPr>
              <a:t>Data and impact: Recommends improved data collection to demonstrate CLD’s value and outcomes.</a:t>
            </a:r>
          </a:p>
          <a:p>
            <a:pPr marL="171450" indent="-171450">
              <a:buFont typeface="Arial" panose="020B0604020202020204" pitchFamily="34" charset="0"/>
              <a:buChar char="•"/>
            </a:pPr>
            <a:r>
              <a:rPr lang="en-GB" dirty="0">
                <a:latin typeface="Arial"/>
                <a:cs typeface="Arial"/>
              </a:rPr>
              <a:t>Collaboration and innovation: Encourages partnerships across sectors and innovative approaches to learning.</a:t>
            </a:r>
          </a:p>
          <a:p>
            <a:endParaRPr lang="en-GB" b="0"/>
          </a:p>
          <a:p>
            <a:endParaRPr lang="en-GB" b="0"/>
          </a:p>
        </p:txBody>
      </p:sp>
    </p:spTree>
    <p:extLst>
      <p:ext uri="{BB962C8B-B14F-4D97-AF65-F5344CB8AC3E}">
        <p14:creationId xmlns:p14="http://schemas.microsoft.com/office/powerpoint/2010/main" val="249835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D1FB8-41F0-F813-507F-1AD38FA3F026}"/>
            </a:ext>
          </a:extLst>
        </p:cNvPr>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E8E9CCB6-8F49-1D27-5F79-BBD993A583B5}"/>
              </a:ext>
            </a:extLst>
          </p:cNvPr>
          <p:cNvSpPr>
            <a:spLocks noGrp="1" noRot="1" noChangeAspect="1"/>
          </p:cNvSpPr>
          <p:nvPr>
            <p:ph type="sldImg" idx="2"/>
          </p:nvPr>
        </p:nvSpPr>
        <p:spPr>
          <a:xfrm>
            <a:off x="3733800" y="152400"/>
            <a:ext cx="2943225" cy="1655763"/>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85A3D596-685E-6DC0-726B-6B9019F3E710}"/>
              </a:ext>
            </a:extLst>
          </p:cNvPr>
          <p:cNvSpPr>
            <a:spLocks noGrp="1"/>
          </p:cNvSpPr>
          <p:nvPr>
            <p:ph type="body" sz="quarter" idx="3"/>
          </p:nvPr>
        </p:nvSpPr>
        <p:spPr>
          <a:xfrm>
            <a:off x="197025" y="2057400"/>
            <a:ext cx="6480000" cy="6480000"/>
          </a:xfrm>
          <a:prstGeom prst="rect">
            <a:avLst/>
          </a:prstGeom>
        </p:spPr>
        <p:txBody>
          <a:bodyPr vert="horz" lIns="91440" tIns="45720" rIns="91440" bIns="45720" rtlCol="0"/>
          <a:lstStyle/>
          <a:p>
            <a:r>
              <a:rPr lang="en-GB" sz="1200" b="1" u="sng" kern="1200" dirty="0">
                <a:solidFill>
                  <a:schemeClr val="tx1"/>
                </a:solidFill>
                <a:effectLst/>
                <a:latin typeface="Arial" panose="020B0604020202020204" pitchFamily="34" charset="0"/>
                <a:ea typeface="+mn-ea"/>
                <a:cs typeface="Arial" panose="020B0604020202020204" pitchFamily="34" charset="0"/>
              </a:rPr>
              <a:t>Understanding the rationale for the CIC</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This slide contains Read, Watch, Listen &amp; Do tasks.  These can be used as part of the session - or as pre or post session tasks.</a:t>
            </a:r>
          </a:p>
          <a:p>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Read and discuss the paper, </a:t>
            </a:r>
            <a:r>
              <a:rPr lang="en-GB" sz="1200" b="1" kern="1200" dirty="0">
                <a:solidFill>
                  <a:schemeClr val="tx1"/>
                </a:solidFill>
                <a:effectLst/>
                <a:latin typeface="Arial" panose="020B0604020202020204" pitchFamily="34" charset="0"/>
                <a:ea typeface="+mn-ea"/>
                <a:cs typeface="Arial" panose="020B0604020202020204" pitchFamily="34" charset="0"/>
              </a:rPr>
              <a:t>How can Education Scotland better support Community Learning Development (CLD) stakeholders to contribute to Scotland’s Curriculum Improvement Cycle (CIC)?</a:t>
            </a:r>
            <a:r>
              <a:rPr lang="en-GB" sz="1200" kern="1200" dirty="0">
                <a:solidFill>
                  <a:schemeClr val="tx1"/>
                </a:solidFill>
                <a:effectLst/>
                <a:latin typeface="Arial" panose="020B0604020202020204" pitchFamily="34" charset="0"/>
                <a:ea typeface="+mn-ea"/>
                <a:cs typeface="Arial" panose="020B0604020202020204" pitchFamily="34" charset="0"/>
              </a:rPr>
              <a:t> (pages 12-17)  </a:t>
            </a:r>
            <a:r>
              <a:rPr lang="en-GB" sz="1200" u="sng" kern="1200" dirty="0">
                <a:solidFill>
                  <a:schemeClr val="tx1"/>
                </a:solidFill>
                <a:effectLst/>
                <a:latin typeface="Arial" panose="020B0604020202020204" pitchFamily="34" charset="0"/>
                <a:ea typeface="+mn-ea"/>
                <a:cs typeface="Arial" panose="020B0604020202020204" pitchFamily="34" charset="0"/>
                <a:hlinkClick r:id="rId3"/>
              </a:rPr>
              <a:t>National Development Work – Education Scotland – Community Learning &amp; Development Portal</a:t>
            </a:r>
            <a:endParaRPr lang="en-GB" sz="1200" kern="1200" dirty="0">
              <a:solidFill>
                <a:schemeClr val="tx1"/>
              </a:solidFill>
              <a:effectLst/>
              <a:latin typeface="Arial" panose="020B0604020202020204" pitchFamily="34" charset="0"/>
              <a:ea typeface="+mn-ea"/>
              <a:cs typeface="Arial" panose="020B0604020202020204" pitchFamily="34" charset="0"/>
            </a:endParaRPr>
          </a:p>
          <a:p>
            <a:r>
              <a:rPr lang="en-GB" sz="1200" kern="1200" dirty="0">
                <a:solidFill>
                  <a:schemeClr val="tx1"/>
                </a:solidFill>
                <a:effectLst/>
                <a:latin typeface="Arial" panose="020B0604020202020204" pitchFamily="34" charset="0"/>
                <a:ea typeface="+mn-ea"/>
                <a:cs typeface="Arial" panose="020B0604020202020204" pitchFamily="34" charset="0"/>
              </a:rPr>
              <a:t>The video in Watch is the same introduction video as on Slide 19 so you may have already watched this as a group.</a:t>
            </a:r>
          </a:p>
          <a:p>
            <a:r>
              <a:rPr lang="en-GB" sz="1200" kern="1200" dirty="0">
                <a:solidFill>
                  <a:schemeClr val="tx1"/>
                </a:solidFill>
                <a:effectLst/>
                <a:latin typeface="Arial" panose="020B0604020202020204" pitchFamily="34" charset="0"/>
                <a:ea typeface="+mn-ea"/>
                <a:cs typeface="Arial" panose="020B0604020202020204" pitchFamily="34" charset="0"/>
              </a:rPr>
              <a:t>Either in advance of the session, during the session or following the session, participants can further familiarise themselves with Discussion paper 1:  </a:t>
            </a:r>
            <a:r>
              <a:rPr lang="en-GB" sz="1200" u="sng" kern="1200" dirty="0">
                <a:solidFill>
                  <a:schemeClr val="tx1"/>
                </a:solidFill>
                <a:effectLst/>
                <a:latin typeface="Arial" panose="020B0604020202020204" pitchFamily="34" charset="0"/>
                <a:ea typeface="+mn-ea"/>
                <a:cs typeface="Arial" panose="020B0604020202020204" pitchFamily="34" charset="0"/>
                <a:hlinkClick r:id="rId4"/>
              </a:rPr>
              <a:t>Background and A Case For Change</a:t>
            </a:r>
            <a:r>
              <a:rPr lang="en-GB" sz="1200" kern="1200" dirty="0">
                <a:solidFill>
                  <a:schemeClr val="tx1"/>
                </a:solidFill>
                <a:effectLst/>
                <a:latin typeface="Arial" panose="020B0604020202020204" pitchFamily="34" charset="0"/>
                <a:ea typeface="+mn-ea"/>
                <a:cs typeface="Arial" panose="020B0604020202020204" pitchFamily="34" charset="0"/>
              </a:rPr>
              <a:t>. </a:t>
            </a:r>
          </a:p>
          <a:p>
            <a:endParaRPr lang="en-US" dirty="0"/>
          </a:p>
        </p:txBody>
      </p:sp>
    </p:spTree>
    <p:extLst>
      <p:ext uri="{BB962C8B-B14F-4D97-AF65-F5344CB8AC3E}">
        <p14:creationId xmlns:p14="http://schemas.microsoft.com/office/powerpoint/2010/main" val="10669443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1E8F2-5124-EF68-BEA7-204646FF4D15}"/>
            </a:ext>
          </a:extLst>
        </p:cNvPr>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AE8DF85B-EA6C-6469-7DA0-E129D6496393}"/>
              </a:ext>
            </a:extLst>
          </p:cNvPr>
          <p:cNvSpPr>
            <a:spLocks noGrp="1" noRot="1" noChangeAspect="1"/>
          </p:cNvSpPr>
          <p:nvPr>
            <p:ph type="sldImg" idx="2"/>
          </p:nvPr>
        </p:nvSpPr>
        <p:spPr>
          <a:xfrm>
            <a:off x="3733800" y="152400"/>
            <a:ext cx="2943225" cy="1655763"/>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id="{66CF8046-34FA-4605-B296-99CECEDAD767}"/>
              </a:ext>
            </a:extLst>
          </p:cNvPr>
          <p:cNvSpPr>
            <a:spLocks noGrp="1"/>
          </p:cNvSpPr>
          <p:nvPr>
            <p:ph type="body" sz="quarter" idx="3"/>
          </p:nvPr>
        </p:nvSpPr>
        <p:spPr>
          <a:xfrm>
            <a:off x="202963" y="1981200"/>
            <a:ext cx="6480000" cy="6480000"/>
          </a:xfrm>
          <a:prstGeom prst="rect">
            <a:avLst/>
          </a:prstGeom>
        </p:spPr>
        <p:txBody>
          <a:bodyPr vert="horz" lIns="91440" tIns="45720" rIns="91440" bIns="45720" rtlCol="0"/>
          <a:lstStyle/>
          <a:p>
            <a:r>
              <a:rPr lang="en-GB" b="1" noProof="0" dirty="0"/>
              <a:t>All Learners Matter </a:t>
            </a:r>
          </a:p>
          <a:p>
            <a:endParaRPr lang="en-GB" b="1"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1" noProof="0" dirty="0">
                <a:latin typeface="Public Sans" panose="020B0604020202020204" charset="0"/>
                <a:cs typeface="Arial"/>
              </a:rPr>
              <a:t>'Children and young people will be involved in each stage of the CIC.’</a:t>
            </a:r>
            <a:r>
              <a:rPr lang="en-GB" sz="1200" b="0" i="1" noProof="0" dirty="0">
                <a:latin typeface="Public Sans" panose="020B0604020202020204" charset="0"/>
                <a:ea typeface="Calibri"/>
                <a:cs typeface="Arial"/>
              </a:rPr>
              <a:t> from </a:t>
            </a:r>
            <a:r>
              <a:rPr lang="en-GB" b="0" dirty="0">
                <a:latin typeface="Arial"/>
                <a:cs typeface="Arial"/>
              </a:rPr>
              <a:t>Curriculum Improvement Cycle (CIC) Working Together to Make Change Happen, March 2025 (CIC discussion paper 3)</a:t>
            </a:r>
            <a:endParaRPr lang="en-GB" b="0" dirty="0"/>
          </a:p>
          <a:p>
            <a:r>
              <a:rPr lang="en-GB" dirty="0">
                <a:hlinkClick r:id="rId3"/>
              </a:rPr>
              <a:t>020425-CIC-Working-Together-to-Make-Change-Happen-V1.0.pdf</a:t>
            </a:r>
            <a:r>
              <a:rPr lang="en-GB" dirty="0"/>
              <a:t> </a:t>
            </a:r>
          </a:p>
          <a:p>
            <a:endParaRPr lang="en-GB" dirty="0"/>
          </a:p>
          <a:p>
            <a:r>
              <a:rPr lang="en-GB" noProof="0" dirty="0">
                <a:latin typeface="Arial"/>
                <a:cs typeface="Arial"/>
              </a:rPr>
              <a:t>Consider and discuss these three reflective questions. This could be done with groups considering each question or just 1.  Feedback to the larger group.</a:t>
            </a:r>
            <a:r>
              <a:rPr lang="en-GB" dirty="0">
                <a:latin typeface="Arial"/>
                <a:cs typeface="Arial"/>
              </a:rPr>
              <a:t> Questions can be changed as required. </a:t>
            </a:r>
            <a:endParaRPr lang="en-GB" noProof="0" dirty="0">
              <a:latin typeface="Arial"/>
              <a:cs typeface="Arial"/>
            </a:endParaRPr>
          </a:p>
          <a:p>
            <a:endParaRPr lang="en-GB" sz="1050" noProof="0" dirty="0">
              <a:solidFill>
                <a:srgbClr val="000000"/>
              </a:solidFill>
              <a:latin typeface="Public Sans" panose="020B0604020202020204" charset="0"/>
              <a:ea typeface="+mn-lt"/>
              <a:cs typeface="Arial"/>
            </a:endParaRPr>
          </a:p>
          <a:p>
            <a:r>
              <a:rPr lang="en-GB" sz="1100" b="1" noProof="0" dirty="0">
                <a:solidFill>
                  <a:srgbClr val="000000"/>
                </a:solidFill>
                <a:latin typeface="Public Sans" panose="020B0604020202020204" charset="0"/>
                <a:ea typeface="+mn-lt"/>
                <a:cs typeface="Arial"/>
              </a:rPr>
              <a:t>Reflective Questions for CLD Practitioners</a:t>
            </a:r>
            <a:endParaRPr lang="en-GB" noProof="0" dirty="0">
              <a:latin typeface="Public Sans" panose="020B0604020202020204" charset="0"/>
            </a:endParaRPr>
          </a:p>
          <a:p>
            <a:endParaRPr lang="en-GB" sz="1100" b="1" noProof="0" dirty="0">
              <a:latin typeface="Public Sans" panose="020B0604020202020204" charset="0"/>
              <a:ea typeface="Calibri"/>
              <a:cs typeface="Arial"/>
            </a:endParaRPr>
          </a:p>
          <a:p>
            <a:pPr marL="285750" indent="-285750">
              <a:buFont typeface="Arial"/>
              <a:buChar char="•"/>
            </a:pPr>
            <a:r>
              <a:rPr lang="en-GB" sz="1200" noProof="0" dirty="0">
                <a:latin typeface="Public Sans" panose="020B0604020202020204" charset="0"/>
                <a:ea typeface="Calibri"/>
                <a:cs typeface="Arial"/>
              </a:rPr>
              <a:t>How do I ensure that every learner feels seen, heard, and valued, especially those whose voices are often marginalised?</a:t>
            </a:r>
          </a:p>
          <a:p>
            <a:pPr marL="285750" indent="-285750">
              <a:buFont typeface="Arial"/>
              <a:buChar char="•"/>
            </a:pPr>
            <a:r>
              <a:rPr lang="en-GB" sz="1200" noProof="0" dirty="0">
                <a:latin typeface="Public Sans" panose="020B0604020202020204" charset="0"/>
                <a:ea typeface="Calibri"/>
                <a:cs typeface="Arial"/>
              </a:rPr>
              <a:t>How can I adapt my practice to better reflect the diversity, interests, and ambitions of learners in a rapidly changing world?</a:t>
            </a:r>
          </a:p>
          <a:p>
            <a:pPr marL="285750" indent="-285750">
              <a:buFont typeface="Arial"/>
              <a:buChar char="•"/>
            </a:pPr>
            <a:r>
              <a:rPr lang="en-GB" sz="1200" noProof="0" dirty="0">
                <a:latin typeface="Public Sans" panose="020B0604020202020204" charset="0"/>
                <a:ea typeface="Calibri"/>
                <a:cs typeface="Calibri"/>
              </a:rPr>
              <a:t>How might I support learners and communities to shape the development of the CIC and inform decisions? What difference could this make?</a:t>
            </a:r>
            <a:endParaRPr lang="en-GB" sz="1200" noProof="0" dirty="0">
              <a:latin typeface="Public Sans" panose="020B0604020202020204" charset="0"/>
              <a:ea typeface="Calibri"/>
              <a:cs typeface="Arial"/>
            </a:endParaRPr>
          </a:p>
        </p:txBody>
      </p:sp>
    </p:spTree>
    <p:extLst>
      <p:ext uri="{BB962C8B-B14F-4D97-AF65-F5344CB8AC3E}">
        <p14:creationId xmlns:p14="http://schemas.microsoft.com/office/powerpoint/2010/main" val="3021765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4C908-6611-12BD-4D74-B8FB6FDBB7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0D500E-2A1D-3B04-0169-DB4521D8E1A8}"/>
              </a:ext>
            </a:extLst>
          </p:cNvPr>
          <p:cNvSpPr>
            <a:spLocks noGrp="1" noRot="1" noChangeAspect="1"/>
          </p:cNvSpPr>
          <p:nvPr>
            <p:ph type="sldImg"/>
          </p:nvPr>
        </p:nvSpPr>
        <p:spPr>
          <a:xfrm>
            <a:off x="188913" y="133350"/>
            <a:ext cx="2559050" cy="1439863"/>
          </a:xfrm>
        </p:spPr>
        <p:txBody>
          <a:bodyPr/>
          <a:lstStyle/>
          <a:p>
            <a:endParaRPr lang="en-GB"/>
          </a:p>
        </p:txBody>
      </p:sp>
      <p:sp>
        <p:nvSpPr>
          <p:cNvPr id="3" name="Notes Placeholder 2">
            <a:extLst>
              <a:ext uri="{FF2B5EF4-FFF2-40B4-BE49-F238E27FC236}">
                <a16:creationId xmlns:a16="http://schemas.microsoft.com/office/drawing/2014/main" id="{E52BC2C8-B8DD-BAEF-5DB1-4E0A60565EC9}"/>
              </a:ext>
            </a:extLst>
          </p:cNvPr>
          <p:cNvSpPr>
            <a:spLocks noGrp="1"/>
          </p:cNvSpPr>
          <p:nvPr>
            <p:ph type="body" idx="1"/>
          </p:nvPr>
        </p:nvSpPr>
        <p:spPr>
          <a:xfrm>
            <a:off x="189000" y="1750828"/>
            <a:ext cx="6480000" cy="7020000"/>
          </a:xfrm>
        </p:spPr>
        <p:txBody>
          <a:bodyPr/>
          <a:lstStyle/>
          <a:p>
            <a:r>
              <a:rPr lang="en-GB" b="1" dirty="0"/>
              <a:t>So what is changing?</a:t>
            </a:r>
          </a:p>
          <a:p>
            <a:endParaRPr lang="en-GB" b="1" dirty="0"/>
          </a:p>
          <a:p>
            <a:r>
              <a:rPr lang="en-GB" dirty="0"/>
              <a:t>The focus of change is on the guidance and technical framework: the documentation that teachers and practitioners use to plan learning for and with children and young people. </a:t>
            </a:r>
          </a:p>
          <a:p>
            <a:endParaRPr lang="en-GB" dirty="0"/>
          </a:p>
          <a:p>
            <a:r>
              <a:rPr lang="en-GB" dirty="0"/>
              <a:t>Experiences &amp; Outcomes and Benchmarks will be phased out and they will be replaced by a new technical framework. </a:t>
            </a:r>
          </a:p>
          <a:p>
            <a:endParaRPr lang="en-GB" dirty="0"/>
          </a:p>
          <a:p>
            <a:r>
              <a:rPr lang="en-GB" dirty="0"/>
              <a:t>The new framework will be underpinned by A Know–Do–Understand approach.</a:t>
            </a:r>
          </a:p>
          <a:p>
            <a:endParaRPr lang="en-GB" dirty="0"/>
          </a:p>
          <a:p>
            <a:r>
              <a:rPr lang="en-GB" dirty="0"/>
              <a:t>The new guidance will set out big ideas and associated concepts that all children and young people need to help them be individuals, contributors, citizens and learners. </a:t>
            </a:r>
          </a:p>
          <a:p>
            <a:endParaRPr lang="en-GB" dirty="0"/>
          </a:p>
          <a:p>
            <a:r>
              <a:rPr lang="en-GB" dirty="0"/>
              <a:t>At each level, it will clarify the knowledge and skills that will support children and young people in the development of key conceptual understanding. </a:t>
            </a:r>
            <a:endParaRPr lang="en-GB" b="1" dirty="0"/>
          </a:p>
          <a:p>
            <a:endParaRPr lang="en-GB" dirty="0"/>
          </a:p>
        </p:txBody>
      </p:sp>
    </p:spTree>
    <p:extLst>
      <p:ext uri="{BB962C8B-B14F-4D97-AF65-F5344CB8AC3E}">
        <p14:creationId xmlns:p14="http://schemas.microsoft.com/office/powerpoint/2010/main" val="13920282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8588" y="228600"/>
            <a:ext cx="2943225" cy="1655763"/>
          </a:xfrm>
        </p:spPr>
      </p:sp>
      <p:sp>
        <p:nvSpPr>
          <p:cNvPr id="3" name="Notes Placeholder 2"/>
          <p:cNvSpPr>
            <a:spLocks noGrp="1"/>
          </p:cNvSpPr>
          <p:nvPr>
            <p:ph type="body" idx="1"/>
          </p:nvPr>
        </p:nvSpPr>
        <p:spPr/>
        <p:txBody>
          <a:bodyPr/>
          <a:lstStyle/>
          <a:p>
            <a:r>
              <a:rPr lang="en-GB" sz="1200" b="1" kern="1200" dirty="0">
                <a:solidFill>
                  <a:schemeClr val="tx1"/>
                </a:solidFill>
                <a:effectLst/>
                <a:latin typeface="Arial"/>
                <a:cs typeface="Arial"/>
              </a:rPr>
              <a:t>The Curriculum Improvement Cycle – 4 Phases</a:t>
            </a:r>
          </a:p>
          <a:p>
            <a:endParaRPr lang="en-GB" sz="1200" kern="1200">
              <a:solidFill>
                <a:schemeClr val="tx1"/>
              </a:solidFill>
              <a:effectLst/>
              <a:latin typeface="Arial" panose="020B0604020202020204" pitchFamily="34" charset="0"/>
              <a:ea typeface="+mn-ea"/>
              <a:cs typeface="Arial" panose="020B0604020202020204" pitchFamily="34" charset="0"/>
            </a:endParaRPr>
          </a:p>
          <a:p>
            <a:r>
              <a:rPr lang="en-GB" dirty="0">
                <a:highlight>
                  <a:srgbClr val="FFFFFF"/>
                </a:highlight>
                <a:latin typeface="Arial"/>
                <a:cs typeface="Arial"/>
              </a:rPr>
              <a:t>The CIC is a 10-year cycle. This approach was developed by Scottish Government, based on learning from international research and discovery work, and shared with Curriculum and Assessment Board in June 2023. </a:t>
            </a:r>
            <a:r>
              <a:rPr lang="en-GB" kern="1200" dirty="0">
                <a:effectLst/>
                <a:highlight>
                  <a:srgbClr val="FFFFFF"/>
                </a:highlight>
                <a:latin typeface="Arial"/>
                <a:cs typeface="Arial"/>
              </a:rPr>
              <a:t>The CIC consists of</a:t>
            </a:r>
            <a:r>
              <a:rPr lang="en-GB" dirty="0">
                <a:highlight>
                  <a:srgbClr val="FFFFFF"/>
                </a:highlight>
                <a:latin typeface="Arial"/>
                <a:cs typeface="Arial"/>
              </a:rPr>
              <a:t> </a:t>
            </a:r>
            <a:r>
              <a:rPr lang="en-GB" b="1" kern="1200" dirty="0">
                <a:effectLst/>
                <a:highlight>
                  <a:srgbClr val="FFFFFF"/>
                </a:highlight>
                <a:latin typeface="Arial"/>
                <a:cs typeface="Arial"/>
              </a:rPr>
              <a:t>four interlinked phases</a:t>
            </a:r>
            <a:r>
              <a:rPr lang="en-GB" kern="1200" dirty="0">
                <a:effectLst/>
                <a:highlight>
                  <a:srgbClr val="FFFFFF"/>
                </a:highlight>
                <a:latin typeface="Arial"/>
                <a:cs typeface="Arial"/>
              </a:rPr>
              <a:t>:</a:t>
            </a:r>
            <a:r>
              <a:rPr lang="en-GB" dirty="0">
                <a:highlight>
                  <a:srgbClr val="FFFFFF"/>
                </a:highlight>
                <a:latin typeface="Arial"/>
                <a:cs typeface="Arial"/>
              </a:rPr>
              <a:t> </a:t>
            </a:r>
            <a:r>
              <a:rPr lang="en-GB" u="sng" kern="1200" dirty="0">
                <a:effectLst/>
                <a:highlight>
                  <a:srgbClr val="FFFFFF"/>
                </a:highlight>
                <a:latin typeface="Arial"/>
                <a:cs typeface="Arial"/>
                <a:hlinkClick r:id="rId3">
                  <a:extLst>
                    <a:ext uri="{A12FA001-AC4F-418D-AE19-62706E023703}">
                      <ahyp:hlinkClr xmlns:ahyp="http://schemas.microsoft.com/office/drawing/2018/hyperlinkcolor" val="tx"/>
                    </a:ext>
                  </a:extLst>
                </a:hlinkClick>
              </a:rPr>
              <a:t>About the</a:t>
            </a:r>
            <a:r>
              <a:rPr lang="en-GB" u="sng" dirty="0">
                <a:highlight>
                  <a:srgbClr val="FFFFFF"/>
                </a:highlight>
                <a:latin typeface="Arial"/>
                <a:cs typeface="Arial"/>
                <a:hlinkClick r:id="rId3"/>
              </a:rPr>
              <a:t> Curriculum Improvement Cycle – Curriculum Improvement </a:t>
            </a:r>
            <a:r>
              <a:rPr lang="en-GB" u="sng" kern="1200" dirty="0">
                <a:effectLst/>
                <a:highlight>
                  <a:srgbClr val="FFFFFF"/>
                </a:highlight>
                <a:latin typeface="Arial"/>
                <a:cs typeface="Arial"/>
                <a:hlinkClick r:id="rId3">
                  <a:extLst>
                    <a:ext uri="{A12FA001-AC4F-418D-AE19-62706E023703}">
                      <ahyp:hlinkClr xmlns:ahyp="http://schemas.microsoft.com/office/drawing/2018/hyperlinkcolor" val="tx"/>
                    </a:ext>
                  </a:extLst>
                </a:hlinkClick>
              </a:rPr>
              <a:t>Cycle</a:t>
            </a:r>
            <a:endParaRPr lang="en-GB" kern="1200" dirty="0">
              <a:effectLst/>
              <a:highlight>
                <a:srgbClr val="FFFFFF"/>
              </a:highlight>
              <a:latin typeface="Arial"/>
              <a:cs typeface="Arial"/>
            </a:endParaRPr>
          </a:p>
          <a:p>
            <a:endParaRPr lang="en-GB" u="sng" dirty="0">
              <a:highlight>
                <a:srgbClr val="FFFFFF"/>
              </a:highlight>
              <a:latin typeface="Arial"/>
              <a:cs typeface="Arial"/>
            </a:endParaRPr>
          </a:p>
          <a:p>
            <a:pPr marL="285750" indent="-285750">
              <a:buFont typeface="Arial"/>
              <a:buChar char="•"/>
            </a:pPr>
            <a:r>
              <a:rPr lang="en-GB" b="1" kern="1200" dirty="0">
                <a:effectLst/>
                <a:highlight>
                  <a:srgbClr val="FFFFFF"/>
                </a:highlight>
                <a:latin typeface="Arial"/>
                <a:cs typeface="Arial"/>
              </a:rPr>
              <a:t>Analysis</a:t>
            </a:r>
            <a:r>
              <a:rPr lang="en-GB" b="1" dirty="0">
                <a:highlight>
                  <a:srgbClr val="FFFFFF"/>
                </a:highlight>
                <a:latin typeface="Arial"/>
                <a:cs typeface="Arial"/>
              </a:rPr>
              <a:t> </a:t>
            </a:r>
            <a:r>
              <a:rPr lang="en-GB" dirty="0">
                <a:highlight>
                  <a:srgbClr val="FFFFFF"/>
                </a:highlight>
                <a:latin typeface="Arial"/>
                <a:cs typeface="Arial"/>
              </a:rPr>
              <a:t>– analysis </a:t>
            </a:r>
            <a:r>
              <a:rPr lang="en-GB" kern="1200" dirty="0">
                <a:effectLst/>
                <a:highlight>
                  <a:srgbClr val="FFFFFF"/>
                </a:highlight>
                <a:latin typeface="Arial"/>
                <a:cs typeface="Arial"/>
              </a:rPr>
              <a:t>of </a:t>
            </a:r>
            <a:r>
              <a:rPr lang="en-GB" dirty="0">
                <a:highlight>
                  <a:srgbClr val="FFFFFF"/>
                </a:highlight>
                <a:latin typeface="Arial"/>
                <a:cs typeface="Arial"/>
              </a:rPr>
              <a:t>evidence and feedback from practice on </a:t>
            </a:r>
            <a:r>
              <a:rPr lang="en-GB" kern="1200" dirty="0">
                <a:effectLst/>
                <a:highlight>
                  <a:srgbClr val="FFFFFF"/>
                </a:highlight>
                <a:latin typeface="Arial"/>
                <a:cs typeface="Arial"/>
              </a:rPr>
              <a:t>how the curriculum is working </a:t>
            </a:r>
            <a:r>
              <a:rPr lang="en-GB" dirty="0">
                <a:highlight>
                  <a:srgbClr val="FFFFFF"/>
                </a:highlight>
                <a:latin typeface="Arial"/>
                <a:cs typeface="Arial"/>
              </a:rPr>
              <a:t>at </a:t>
            </a:r>
            <a:r>
              <a:rPr lang="en-GB" kern="1200" dirty="0">
                <a:effectLst/>
                <a:highlight>
                  <a:srgbClr val="FFFFFF"/>
                </a:highlight>
                <a:latin typeface="Arial"/>
                <a:cs typeface="Arial"/>
              </a:rPr>
              <a:t>all levels</a:t>
            </a:r>
            <a:r>
              <a:rPr lang="en-GB" dirty="0">
                <a:highlight>
                  <a:srgbClr val="FFFFFF"/>
                </a:highlight>
                <a:latin typeface="Arial"/>
                <a:cs typeface="Arial"/>
              </a:rPr>
              <a:t> and in all sectors (Early Learning and Childcare</a:t>
            </a:r>
            <a:r>
              <a:rPr lang="en-GB" kern="1200" dirty="0">
                <a:effectLst/>
                <a:highlight>
                  <a:srgbClr val="FFFFFF"/>
                </a:highlight>
                <a:latin typeface="Arial"/>
                <a:cs typeface="Arial"/>
              </a:rPr>
              <a:t>, schools</a:t>
            </a:r>
            <a:r>
              <a:rPr lang="en-GB" dirty="0">
                <a:highlight>
                  <a:srgbClr val="FFFFFF"/>
                </a:highlight>
                <a:latin typeface="Arial"/>
                <a:cs typeface="Arial"/>
              </a:rPr>
              <a:t> and education settings</a:t>
            </a:r>
            <a:r>
              <a:rPr lang="en-GB" kern="1200" dirty="0">
                <a:effectLst/>
                <a:highlight>
                  <a:srgbClr val="FFFFFF"/>
                </a:highlight>
                <a:latin typeface="Arial"/>
                <a:cs typeface="Arial"/>
              </a:rPr>
              <a:t>, colleges, </a:t>
            </a:r>
            <a:r>
              <a:rPr lang="en-GB" dirty="0">
                <a:highlight>
                  <a:srgbClr val="FFFFFF"/>
                </a:highlight>
                <a:latin typeface="Arial"/>
                <a:cs typeface="Arial"/>
              </a:rPr>
              <a:t>regional, </a:t>
            </a:r>
            <a:r>
              <a:rPr lang="en-GB" kern="1200" dirty="0">
                <a:effectLst/>
                <a:highlight>
                  <a:srgbClr val="FFFFFF"/>
                </a:highlight>
                <a:latin typeface="Arial"/>
                <a:cs typeface="Arial"/>
              </a:rPr>
              <a:t>national</a:t>
            </a:r>
            <a:r>
              <a:rPr lang="en-GB" dirty="0">
                <a:highlight>
                  <a:srgbClr val="FFFFFF"/>
                </a:highlight>
                <a:latin typeface="Arial"/>
                <a:cs typeface="Arial"/>
              </a:rPr>
              <a:t>), studies on</a:t>
            </a:r>
            <a:r>
              <a:rPr lang="en-GB" kern="1200" dirty="0">
                <a:effectLst/>
                <a:highlight>
                  <a:srgbClr val="FFFFFF"/>
                </a:highlight>
                <a:latin typeface="Arial"/>
                <a:cs typeface="Arial"/>
              </a:rPr>
              <a:t> future trends </a:t>
            </a:r>
            <a:r>
              <a:rPr lang="en-GB" dirty="0">
                <a:highlight>
                  <a:srgbClr val="FFFFFF"/>
                </a:highlight>
                <a:latin typeface="Arial"/>
                <a:cs typeface="Arial"/>
              </a:rPr>
              <a:t>including </a:t>
            </a:r>
            <a:r>
              <a:rPr lang="en-GB" kern="1200" dirty="0">
                <a:effectLst/>
                <a:highlight>
                  <a:srgbClr val="FFFFFF"/>
                </a:highlight>
                <a:latin typeface="Arial"/>
                <a:cs typeface="Arial"/>
              </a:rPr>
              <a:t>international evidence </a:t>
            </a:r>
            <a:r>
              <a:rPr lang="en-GB" dirty="0">
                <a:highlight>
                  <a:srgbClr val="FFFFFF"/>
                </a:highlight>
                <a:latin typeface="Arial"/>
                <a:cs typeface="Arial"/>
              </a:rPr>
              <a:t>and research on specific issues</a:t>
            </a:r>
            <a:r>
              <a:rPr lang="en-GB" kern="1200" dirty="0">
                <a:effectLst/>
                <a:highlight>
                  <a:srgbClr val="FFFFFF"/>
                </a:highlight>
                <a:latin typeface="Arial"/>
                <a:cs typeface="Arial"/>
              </a:rPr>
              <a:t>.</a:t>
            </a:r>
            <a:r>
              <a:rPr lang="en-GB" dirty="0">
                <a:highlight>
                  <a:srgbClr val="FFFFFF"/>
                </a:highlight>
                <a:latin typeface="Arial"/>
                <a:cs typeface="Arial"/>
              </a:rPr>
              <a:t> This will help identify </a:t>
            </a:r>
            <a:r>
              <a:rPr lang="en-GB" kern="1200" dirty="0">
                <a:effectLst/>
                <a:highlight>
                  <a:srgbClr val="FFFFFF"/>
                </a:highlight>
                <a:latin typeface="Arial"/>
                <a:cs typeface="Arial"/>
              </a:rPr>
              <a:t>areas </a:t>
            </a:r>
            <a:r>
              <a:rPr lang="en-GB" dirty="0">
                <a:highlight>
                  <a:srgbClr val="FFFFFF"/>
                </a:highlight>
                <a:latin typeface="Arial"/>
                <a:cs typeface="Arial"/>
              </a:rPr>
              <a:t>for </a:t>
            </a:r>
            <a:r>
              <a:rPr lang="en-GB" kern="1200" dirty="0">
                <a:effectLst/>
                <a:highlight>
                  <a:srgbClr val="FFFFFF"/>
                </a:highlight>
                <a:latin typeface="Arial"/>
                <a:cs typeface="Arial"/>
              </a:rPr>
              <a:t>closer focus</a:t>
            </a:r>
            <a:r>
              <a:rPr lang="en-GB" dirty="0">
                <a:highlight>
                  <a:srgbClr val="FFFFFF"/>
                </a:highlight>
                <a:latin typeface="Arial"/>
                <a:cs typeface="Arial"/>
              </a:rPr>
              <a:t>. </a:t>
            </a:r>
            <a:endParaRPr lang="en-GB" kern="1200" dirty="0">
              <a:effectLst/>
              <a:highlight>
                <a:srgbClr val="FFFFFF"/>
              </a:highlight>
              <a:latin typeface="Arial"/>
              <a:cs typeface="Arial"/>
            </a:endParaRPr>
          </a:p>
          <a:p>
            <a:endParaRPr lang="en-GB" dirty="0">
              <a:highlight>
                <a:srgbClr val="FFFFFF"/>
              </a:highlight>
              <a:latin typeface="Arial"/>
              <a:cs typeface="Arial"/>
            </a:endParaRPr>
          </a:p>
          <a:p>
            <a:pPr marL="285750" indent="-285750">
              <a:buFont typeface="Arial"/>
              <a:buChar char="•"/>
            </a:pPr>
            <a:r>
              <a:rPr lang="en-GB" b="1" kern="1200" dirty="0">
                <a:effectLst/>
                <a:highlight>
                  <a:srgbClr val="FFFFFF"/>
                </a:highlight>
                <a:latin typeface="Arial"/>
                <a:cs typeface="Arial"/>
              </a:rPr>
              <a:t>Engagement and </a:t>
            </a:r>
            <a:r>
              <a:rPr lang="en-GB" b="1" dirty="0">
                <a:highlight>
                  <a:srgbClr val="FFFFFF"/>
                </a:highlight>
                <a:latin typeface="Arial"/>
                <a:cs typeface="Arial"/>
              </a:rPr>
              <a:t>co-creation </a:t>
            </a:r>
            <a:r>
              <a:rPr lang="en-GB" dirty="0">
                <a:highlight>
                  <a:srgbClr val="FFFFFF"/>
                </a:highlight>
                <a:latin typeface="Arial"/>
                <a:cs typeface="Arial"/>
              </a:rPr>
              <a:t>– planning</a:t>
            </a:r>
            <a:r>
              <a:rPr lang="en-GB" kern="1200" dirty="0">
                <a:effectLst/>
                <a:highlight>
                  <a:srgbClr val="FFFFFF"/>
                </a:highlight>
                <a:latin typeface="Arial"/>
                <a:cs typeface="Arial"/>
              </a:rPr>
              <a:t>, </a:t>
            </a:r>
            <a:r>
              <a:rPr lang="en-GB" dirty="0">
                <a:highlight>
                  <a:srgbClr val="FFFFFF"/>
                </a:highlight>
                <a:latin typeface="Arial"/>
                <a:cs typeface="Arial"/>
              </a:rPr>
              <a:t>engagement, collaboration </a:t>
            </a:r>
            <a:r>
              <a:rPr lang="en-GB" kern="1200" dirty="0">
                <a:effectLst/>
                <a:highlight>
                  <a:srgbClr val="FFFFFF"/>
                </a:highlight>
                <a:latin typeface="Arial"/>
                <a:cs typeface="Arial"/>
              </a:rPr>
              <a:t>and </a:t>
            </a:r>
            <a:r>
              <a:rPr lang="en-GB" dirty="0">
                <a:highlight>
                  <a:srgbClr val="FFFFFF"/>
                </a:highlight>
                <a:latin typeface="Arial"/>
                <a:cs typeface="Arial"/>
              </a:rPr>
              <a:t>processing of feedback to </a:t>
            </a:r>
            <a:r>
              <a:rPr lang="en-GB" kern="1200" dirty="0">
                <a:effectLst/>
                <a:highlight>
                  <a:srgbClr val="FFFFFF"/>
                </a:highlight>
                <a:latin typeface="Arial"/>
                <a:cs typeface="Arial"/>
              </a:rPr>
              <a:t>test draft workstreams</a:t>
            </a:r>
            <a:r>
              <a:rPr lang="en-GB" dirty="0">
                <a:highlight>
                  <a:srgbClr val="FFFFFF"/>
                </a:highlight>
                <a:latin typeface="Arial"/>
                <a:cs typeface="Arial"/>
              </a:rPr>
              <a:t>. Importantly in the Scottish model in this stage </a:t>
            </a:r>
            <a:r>
              <a:rPr lang="en-GB" kern="1200" dirty="0">
                <a:effectLst/>
                <a:highlight>
                  <a:srgbClr val="FFFFFF"/>
                </a:highlight>
                <a:latin typeface="Arial"/>
                <a:cs typeface="Arial"/>
              </a:rPr>
              <a:t>the implementation strategy</a:t>
            </a:r>
            <a:r>
              <a:rPr lang="en-GB" dirty="0">
                <a:highlight>
                  <a:srgbClr val="FFFFFF"/>
                </a:highlight>
                <a:latin typeface="Arial"/>
                <a:cs typeface="Arial"/>
              </a:rPr>
              <a:t> is also co-designed. </a:t>
            </a:r>
            <a:endParaRPr lang="en-GB" kern="1200" dirty="0">
              <a:effectLst/>
              <a:highlight>
                <a:srgbClr val="FFFFFF"/>
              </a:highlight>
              <a:latin typeface="Arial"/>
              <a:cs typeface="Arial"/>
            </a:endParaRPr>
          </a:p>
          <a:p>
            <a:endParaRPr lang="en-GB" dirty="0">
              <a:highlight>
                <a:srgbClr val="FFFFFF"/>
              </a:highlight>
              <a:latin typeface="Arial"/>
              <a:cs typeface="Arial"/>
            </a:endParaRPr>
          </a:p>
          <a:p>
            <a:pPr marL="285750" indent="-285750">
              <a:buFont typeface="Arial"/>
              <a:buChar char="•"/>
            </a:pPr>
            <a:r>
              <a:rPr lang="en-GB" b="1" kern="1200" dirty="0">
                <a:effectLst/>
                <a:highlight>
                  <a:srgbClr val="FFFFFF"/>
                </a:highlight>
                <a:latin typeface="Arial"/>
                <a:cs typeface="Arial"/>
              </a:rPr>
              <a:t>Share, Learn and Adopt</a:t>
            </a:r>
            <a:r>
              <a:rPr lang="en-GB" b="1" dirty="0">
                <a:highlight>
                  <a:srgbClr val="FFFFFF"/>
                </a:highlight>
                <a:latin typeface="Arial"/>
                <a:cs typeface="Arial"/>
              </a:rPr>
              <a:t> – </a:t>
            </a:r>
            <a:r>
              <a:rPr lang="en-GB" dirty="0">
                <a:highlight>
                  <a:srgbClr val="FFFFFF"/>
                </a:highlight>
                <a:latin typeface="Arial"/>
                <a:cs typeface="Arial"/>
              </a:rPr>
              <a:t>local capacity building </a:t>
            </a:r>
            <a:r>
              <a:rPr lang="en-GB" kern="1200" dirty="0">
                <a:effectLst/>
                <a:highlight>
                  <a:srgbClr val="FFFFFF"/>
                </a:highlight>
                <a:latin typeface="Arial"/>
                <a:cs typeface="Arial"/>
              </a:rPr>
              <a:t>and </a:t>
            </a:r>
            <a:r>
              <a:rPr lang="en-GB" dirty="0">
                <a:highlight>
                  <a:srgbClr val="FFFFFF"/>
                </a:highlight>
                <a:latin typeface="Arial"/>
                <a:cs typeface="Arial"/>
              </a:rPr>
              <a:t>professional development; </a:t>
            </a:r>
            <a:r>
              <a:rPr lang="en-GB" kern="1200" dirty="0">
                <a:effectLst/>
                <a:highlight>
                  <a:srgbClr val="FFFFFF"/>
                </a:highlight>
                <a:latin typeface="Arial"/>
                <a:cs typeface="Arial"/>
              </a:rPr>
              <a:t>development of </a:t>
            </a:r>
            <a:r>
              <a:rPr lang="en-GB" dirty="0">
                <a:highlight>
                  <a:srgbClr val="FFFFFF"/>
                </a:highlight>
                <a:latin typeface="Arial"/>
                <a:cs typeface="Arial"/>
              </a:rPr>
              <a:t>support material; monitoring of experiences of educators </a:t>
            </a:r>
            <a:r>
              <a:rPr lang="en-GB" kern="1200" dirty="0">
                <a:effectLst/>
                <a:highlight>
                  <a:srgbClr val="FFFFFF"/>
                </a:highlight>
                <a:latin typeface="Arial"/>
                <a:cs typeface="Arial"/>
              </a:rPr>
              <a:t>and learners.</a:t>
            </a:r>
            <a:r>
              <a:rPr lang="en-GB" dirty="0">
                <a:highlight>
                  <a:srgbClr val="FFFFFF"/>
                </a:highlight>
                <a:latin typeface="Arial"/>
                <a:cs typeface="Arial"/>
              </a:rPr>
              <a:t> </a:t>
            </a:r>
          </a:p>
          <a:p>
            <a:endParaRPr lang="en-GB" dirty="0">
              <a:highlight>
                <a:srgbClr val="FFFFFF"/>
              </a:highlight>
              <a:latin typeface="Arial"/>
              <a:cs typeface="Arial"/>
            </a:endParaRPr>
          </a:p>
          <a:p>
            <a:pPr marL="285750" indent="-285750">
              <a:buFont typeface="Arial"/>
              <a:buChar char="•"/>
            </a:pPr>
            <a:r>
              <a:rPr lang="en-GB" b="1" kern="1200" dirty="0">
                <a:effectLst/>
                <a:highlight>
                  <a:srgbClr val="FFFFFF"/>
                </a:highlight>
                <a:latin typeface="Arial"/>
                <a:cs typeface="Arial"/>
              </a:rPr>
              <a:t>Mobilise,</a:t>
            </a:r>
            <a:r>
              <a:rPr lang="en-GB" b="1" dirty="0">
                <a:highlight>
                  <a:srgbClr val="FFFFFF"/>
                </a:highlight>
                <a:latin typeface="Arial"/>
                <a:cs typeface="Arial"/>
              </a:rPr>
              <a:t> monitor </a:t>
            </a:r>
            <a:r>
              <a:rPr lang="en-GB" b="1" kern="1200" dirty="0">
                <a:effectLst/>
                <a:highlight>
                  <a:srgbClr val="FFFFFF"/>
                </a:highlight>
                <a:latin typeface="Arial"/>
                <a:cs typeface="Arial"/>
              </a:rPr>
              <a:t>and </a:t>
            </a:r>
            <a:r>
              <a:rPr lang="en-GB" b="1" dirty="0">
                <a:highlight>
                  <a:srgbClr val="FFFFFF"/>
                </a:highlight>
                <a:latin typeface="Arial"/>
                <a:cs typeface="Arial"/>
              </a:rPr>
              <a:t>evaluate – </a:t>
            </a:r>
            <a:r>
              <a:rPr lang="en-GB" dirty="0">
                <a:highlight>
                  <a:srgbClr val="FFFFFF"/>
                </a:highlight>
                <a:latin typeface="Arial"/>
                <a:cs typeface="Arial"/>
              </a:rPr>
              <a:t>mobilising the system around the approach </a:t>
            </a:r>
            <a:r>
              <a:rPr lang="en-GB" kern="1200" dirty="0">
                <a:effectLst/>
                <a:highlight>
                  <a:srgbClr val="FFFFFF"/>
                </a:highlight>
                <a:latin typeface="Arial"/>
                <a:cs typeface="Arial"/>
              </a:rPr>
              <a:t>and implementation</a:t>
            </a:r>
            <a:r>
              <a:rPr lang="en-GB" dirty="0">
                <a:highlight>
                  <a:srgbClr val="FFFFFF"/>
                </a:highlight>
                <a:latin typeface="Arial"/>
                <a:cs typeface="Arial"/>
              </a:rPr>
              <a:t>. Once </a:t>
            </a:r>
            <a:r>
              <a:rPr lang="en-GB" kern="1200" dirty="0">
                <a:effectLst/>
                <a:highlight>
                  <a:srgbClr val="FFFFFF"/>
                </a:highlight>
                <a:latin typeface="Arial"/>
                <a:cs typeface="Arial"/>
              </a:rPr>
              <a:t>the</a:t>
            </a:r>
            <a:r>
              <a:rPr lang="en-GB" dirty="0">
                <a:highlight>
                  <a:srgbClr val="FFFFFF"/>
                </a:highlight>
                <a:latin typeface="Arial"/>
                <a:cs typeface="Arial"/>
              </a:rPr>
              <a:t> new approach is mainstream,</a:t>
            </a:r>
            <a:r>
              <a:rPr lang="en-GB" kern="1200" dirty="0">
                <a:effectLst/>
                <a:highlight>
                  <a:srgbClr val="FFFFFF"/>
                </a:highlight>
                <a:latin typeface="Arial"/>
                <a:cs typeface="Arial"/>
              </a:rPr>
              <a:t> the cycle</a:t>
            </a:r>
            <a:r>
              <a:rPr lang="en-GB" dirty="0">
                <a:highlight>
                  <a:srgbClr val="FFFFFF"/>
                </a:highlight>
                <a:latin typeface="Arial"/>
                <a:cs typeface="Arial"/>
              </a:rPr>
              <a:t> begins again in terms of monitoring and evaluation through inspectorate reports</a:t>
            </a:r>
            <a:r>
              <a:rPr lang="en-GB" kern="1200" dirty="0">
                <a:effectLst/>
                <a:highlight>
                  <a:srgbClr val="FFFFFF"/>
                </a:highlight>
                <a:latin typeface="Arial"/>
                <a:cs typeface="Arial"/>
              </a:rPr>
              <a:t>,</a:t>
            </a:r>
            <a:r>
              <a:rPr lang="en-GB" dirty="0">
                <a:highlight>
                  <a:srgbClr val="FFFFFF"/>
                </a:highlight>
                <a:latin typeface="Arial"/>
                <a:cs typeface="Arial"/>
              </a:rPr>
              <a:t> research and feedback. This last stage (evaluation) is interlinked with stage 1 (analysis) thereby closing</a:t>
            </a:r>
            <a:r>
              <a:rPr lang="en-GB" kern="1200" dirty="0">
                <a:effectLst/>
                <a:highlight>
                  <a:srgbClr val="FFFFFF"/>
                </a:highlight>
                <a:latin typeface="Arial"/>
                <a:cs typeface="Arial"/>
              </a:rPr>
              <a:t> the </a:t>
            </a:r>
            <a:r>
              <a:rPr lang="en-GB" dirty="0">
                <a:highlight>
                  <a:srgbClr val="FFFFFF"/>
                </a:highlight>
                <a:latin typeface="Arial"/>
                <a:cs typeface="Arial"/>
              </a:rPr>
              <a:t>review cycle. </a:t>
            </a:r>
            <a:endParaRPr lang="en-GB" kern="1200" dirty="0">
              <a:effectLst/>
              <a:highlight>
                <a:srgbClr val="FFFFFF"/>
              </a:highlight>
              <a:latin typeface="Arial"/>
              <a:cs typeface="Arial"/>
            </a:endParaRPr>
          </a:p>
          <a:p>
            <a:pPr marL="285750" indent="-285750">
              <a:buFont typeface="Arial"/>
              <a:buChar char="•"/>
            </a:pPr>
            <a:endParaRPr lang="en-GB" dirty="0">
              <a:highlight>
                <a:srgbClr val="FFFFFF"/>
              </a:highlight>
              <a:latin typeface="Arial"/>
              <a:cs typeface="Arial"/>
            </a:endParaRPr>
          </a:p>
          <a:p>
            <a:r>
              <a:rPr lang="en-GB" kern="1200" dirty="0">
                <a:effectLst/>
                <a:highlight>
                  <a:srgbClr val="FFFFFF"/>
                </a:highlight>
                <a:latin typeface="Arial"/>
                <a:cs typeface="Arial"/>
              </a:rPr>
              <a:t>This cyclical model is designed to take approximately</a:t>
            </a:r>
            <a:r>
              <a:rPr lang="en-GB" dirty="0">
                <a:highlight>
                  <a:srgbClr val="FFFFFF"/>
                </a:highlight>
                <a:latin typeface="Arial"/>
                <a:cs typeface="Arial"/>
              </a:rPr>
              <a:t> </a:t>
            </a:r>
            <a:r>
              <a:rPr lang="en-GB" b="1" kern="1200" dirty="0">
                <a:effectLst/>
                <a:highlight>
                  <a:srgbClr val="FFFFFF"/>
                </a:highlight>
                <a:latin typeface="Arial"/>
                <a:cs typeface="Arial"/>
              </a:rPr>
              <a:t>10 years</a:t>
            </a:r>
            <a:r>
              <a:rPr lang="en-GB" dirty="0">
                <a:highlight>
                  <a:srgbClr val="FFFFFF"/>
                </a:highlight>
                <a:latin typeface="Arial"/>
                <a:cs typeface="Arial"/>
              </a:rPr>
              <a:t> </a:t>
            </a:r>
            <a:r>
              <a:rPr lang="en-GB" kern="1200" dirty="0">
                <a:effectLst/>
                <a:highlight>
                  <a:srgbClr val="FFFFFF"/>
                </a:highlight>
                <a:latin typeface="Arial"/>
                <a:cs typeface="Arial"/>
              </a:rPr>
              <a:t>per full cycle, with the aim of creating a sustainable, evidence-informed approach to curriculum development.</a:t>
            </a:r>
            <a:r>
              <a:rPr lang="en-GB" dirty="0">
                <a:highlight>
                  <a:srgbClr val="FFFFFF"/>
                </a:highlight>
                <a:latin typeface="Arial"/>
                <a:cs typeface="Arial"/>
              </a:rPr>
              <a:t> Each 10-year cycle would start and end with a national exercise similar to the National Discussion. </a:t>
            </a:r>
          </a:p>
          <a:p>
            <a:r>
              <a:rPr lang="en-GB" dirty="0">
                <a:highlight>
                  <a:srgbClr val="FFFFFF"/>
                </a:highlight>
                <a:latin typeface="Arial"/>
                <a:cs typeface="Arial"/>
              </a:rPr>
              <a:t>We are currently in the </a:t>
            </a:r>
            <a:r>
              <a:rPr lang="en-GB" b="1" dirty="0">
                <a:highlight>
                  <a:srgbClr val="FFFFFF"/>
                </a:highlight>
                <a:latin typeface="Arial"/>
                <a:cs typeface="Arial"/>
              </a:rPr>
              <a:t>co-creation phase</a:t>
            </a:r>
            <a:r>
              <a:rPr lang="en-GB" dirty="0">
                <a:highlight>
                  <a:srgbClr val="FFFFFF"/>
                </a:highlight>
                <a:latin typeface="Arial"/>
                <a:cs typeface="Arial"/>
              </a:rPr>
              <a:t> (phase 2).</a:t>
            </a:r>
          </a:p>
          <a:p>
            <a:endParaRPr lang="en-GB" sz="1200" kern="1200" dirty="0">
              <a:solidFill>
                <a:schemeClr val="tx1"/>
              </a:solidFill>
              <a:effectLst/>
              <a:latin typeface="Arial" panose="020B0604020202020204" pitchFamily="34" charset="0"/>
              <a:cs typeface="Arial" panose="020B0604020202020204" pitchFamily="34" charset="0"/>
            </a:endParaRPr>
          </a:p>
          <a:p>
            <a:r>
              <a:rPr lang="en-GB" dirty="0">
                <a:latin typeface="Arial"/>
                <a:cs typeface="Arial"/>
              </a:rPr>
              <a:t> </a:t>
            </a:r>
          </a:p>
        </p:txBody>
      </p:sp>
    </p:spTree>
    <p:extLst>
      <p:ext uri="{BB962C8B-B14F-4D97-AF65-F5344CB8AC3E}">
        <p14:creationId xmlns:p14="http://schemas.microsoft.com/office/powerpoint/2010/main" val="21987023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25863" y="176213"/>
            <a:ext cx="2943225" cy="1655762"/>
          </a:xfrm>
        </p:spPr>
      </p:sp>
      <p:sp>
        <p:nvSpPr>
          <p:cNvPr id="3" name="Notes Placeholder 2"/>
          <p:cNvSpPr>
            <a:spLocks noGrp="1"/>
          </p:cNvSpPr>
          <p:nvPr>
            <p:ph type="body" idx="1"/>
          </p:nvPr>
        </p:nvSpPr>
        <p:spPr/>
        <p:txBody>
          <a:bodyPr/>
          <a:lstStyle/>
          <a:p>
            <a:r>
              <a:rPr lang="en-GB" b="1" dirty="0">
                <a:latin typeface="Arial"/>
                <a:cs typeface="Arial"/>
              </a:rPr>
              <a:t>Planned Timeline (approx.)</a:t>
            </a:r>
          </a:p>
          <a:p>
            <a:r>
              <a:rPr lang="en-GB" sz="2800" dirty="0">
                <a:latin typeface="Arial"/>
                <a:cs typeface="Arial"/>
              </a:rPr>
              <a:t>This activity is taking place now because we are in Phase 2 of the CIC, engaging and co-creating.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Arial"/>
                <a:cs typeface="Arial"/>
              </a:rPr>
              <a:t>In January 2027 we will move into the first part of Phase 3, Sharing, Learning and Adopting.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800" b="0" dirty="0">
              <a:latin typeface="Arial"/>
              <a:cs typeface="Arial"/>
            </a:endParaRPr>
          </a:p>
          <a:p>
            <a:pPr>
              <a:spcAft>
                <a:spcPts val="1500"/>
              </a:spcAft>
            </a:pPr>
            <a:r>
              <a:rPr lang="en-GB" sz="2800" b="0" dirty="0">
                <a:latin typeface="Arial"/>
                <a:cs typeface="Arial"/>
              </a:rPr>
              <a:t>Timeline Highlights: </a:t>
            </a:r>
          </a:p>
          <a:p>
            <a:pPr marL="742950" lvl="1" indent="-377825">
              <a:spcAft>
                <a:spcPts val="1500"/>
              </a:spcAft>
              <a:buFont typeface="Arial" panose="020B0604020202020204" pitchFamily="34" charset="0"/>
              <a:buChar char="•"/>
            </a:pPr>
            <a:r>
              <a:rPr lang="en-GB" sz="2800" b="0" dirty="0">
                <a:latin typeface="Arial"/>
                <a:cs typeface="Arial"/>
              </a:rPr>
              <a:t>Summer 2025: National rollout of the digital learner profile.</a:t>
            </a:r>
          </a:p>
          <a:p>
            <a:pPr marL="742950" lvl="1" indent="-377825">
              <a:spcAft>
                <a:spcPts val="1500"/>
              </a:spcAft>
              <a:buFont typeface="Arial" panose="020B0604020202020204" pitchFamily="34" charset="0"/>
              <a:buChar char="•"/>
            </a:pPr>
            <a:r>
              <a:rPr lang="en-GB" sz="2800" b="0" dirty="0">
                <a:latin typeface="Arial"/>
                <a:cs typeface="Arial"/>
              </a:rPr>
              <a:t>Autumn 2025: Design phase begins for new qualifications at SCQF levels 4 and 5.</a:t>
            </a:r>
          </a:p>
          <a:p>
            <a:pPr marL="742950" lvl="1" indent="-377825">
              <a:spcAft>
                <a:spcPts val="1500"/>
              </a:spcAft>
              <a:buFont typeface="Arial" panose="020B0604020202020204" pitchFamily="34" charset="0"/>
              <a:buChar char="•"/>
            </a:pPr>
            <a:r>
              <a:rPr lang="en-GB" sz="2800" dirty="0">
                <a:latin typeface="Arial"/>
                <a:cs typeface="Arial"/>
              </a:rPr>
              <a:t>2028–2032</a:t>
            </a:r>
            <a:r>
              <a:rPr lang="en-GB" sz="2800" b="0" dirty="0">
                <a:latin typeface="Arial"/>
                <a:cs typeface="Arial"/>
              </a:rPr>
              <a:t>: </a:t>
            </a:r>
            <a:r>
              <a:rPr lang="en-GB" sz="2800" dirty="0">
                <a:latin typeface="Arial"/>
                <a:cs typeface="Arial"/>
              </a:rPr>
              <a:t>Phased implementation</a:t>
            </a:r>
            <a:r>
              <a:rPr lang="en-GB" sz="2800" b="0" dirty="0">
                <a:latin typeface="Arial"/>
                <a:cs typeface="Arial"/>
              </a:rPr>
              <a:t> of revised curriculum and qualifications</a:t>
            </a:r>
            <a:endParaRPr lang="en-GB" sz="2800" dirty="0"/>
          </a:p>
        </p:txBody>
      </p:sp>
    </p:spTree>
    <p:extLst>
      <p:ext uri="{BB962C8B-B14F-4D97-AF65-F5344CB8AC3E}">
        <p14:creationId xmlns:p14="http://schemas.microsoft.com/office/powerpoint/2010/main" val="41812655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8588" y="228600"/>
            <a:ext cx="2943225" cy="1655763"/>
          </a:xfrm>
        </p:spPr>
      </p:sp>
      <p:sp>
        <p:nvSpPr>
          <p:cNvPr id="3" name="Notes Placeholder 2"/>
          <p:cNvSpPr>
            <a:spLocks noGrp="1"/>
          </p:cNvSpPr>
          <p:nvPr>
            <p:ph type="body" idx="1"/>
          </p:nvPr>
        </p:nvSpPr>
        <p:spPr/>
        <p:txBody>
          <a:bodyPr/>
          <a:lstStyle/>
          <a:p>
            <a:r>
              <a:rPr lang="en-US" b="1">
                <a:latin typeface="Arial"/>
                <a:cs typeface="Arial"/>
              </a:rPr>
              <a:t>What’s happened so far?</a:t>
            </a:r>
          </a:p>
          <a:p>
            <a:endParaRPr lang="en-US">
              <a:latin typeface="Arial"/>
              <a:cs typeface="Arial"/>
            </a:endParaRPr>
          </a:p>
          <a:p>
            <a:r>
              <a:rPr lang="en-US">
                <a:latin typeface="Arial"/>
                <a:cs typeface="Arial"/>
              </a:rPr>
              <a:t>The CIC model is based on a participatory approach. It includes a commitment to involve CLD practitioners alongside children and young people, teachers, lecturers, early years practitioners, parents and families, employers and other key stakeholders. There has been some very valuable involvement by CLD stakeholders in the CIC work so far and we are keen to support wider involvement from CLD practitioners and learners in CIC projects as they are developed. </a:t>
            </a:r>
            <a:endParaRPr lang="en-US"/>
          </a:p>
          <a:p>
            <a:endParaRPr lang="en-US">
              <a:latin typeface="Arial"/>
              <a:cs typeface="Arial"/>
            </a:endParaRPr>
          </a:p>
          <a:p>
            <a:r>
              <a:rPr lang="en-US">
                <a:latin typeface="Arial"/>
                <a:cs typeface="Arial"/>
              </a:rPr>
              <a:t>There is more work to be done to engage learners and families in the CIC discussions.  'The curriculum review should include consideration of compliance with children’s rights, as well as whether children are being taught about their rights and the rights of others.'  </a:t>
            </a:r>
            <a:r>
              <a:rPr lang="en-US">
                <a:latin typeface="Arial"/>
                <a:cs typeface="Arial"/>
                <a:hlinkClick r:id="rId3"/>
              </a:rPr>
              <a:t>“This is our lives, it matters a lot.” Putting children's rights at the heart of education</a:t>
            </a:r>
            <a:r>
              <a:rPr lang="en-US">
                <a:latin typeface="Arial"/>
                <a:cs typeface="Arial"/>
              </a:rPr>
              <a:t> The Children's Commissioner</a:t>
            </a:r>
          </a:p>
          <a:p>
            <a:endParaRPr lang="en-US">
              <a:latin typeface="Arial"/>
              <a:cs typeface="Arial"/>
            </a:endParaRPr>
          </a:p>
          <a:p>
            <a:r>
              <a:rPr lang="en-US">
                <a:latin typeface="Arial"/>
                <a:cs typeface="Arial"/>
              </a:rPr>
              <a:t>Feedback is also being sought on a regular basis from ‘Reference Groups’ with specialist knowledge. The format of Reference Groups will be flexible and draw on existing networks. A CLD Reference Group is being established with CLD Managers Scotland and other CLD partnerships,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GB">
                <a:latin typeface="Arial"/>
                <a:cs typeface="Arial"/>
              </a:rPr>
              <a:t>Education Scotland has been engaging with CLD stakeholders to explore its refocused role as a curriculum improvement agency. The first paper on this has been published here: </a:t>
            </a:r>
            <a:r>
              <a:rPr lang="en-GB" sz="1200" kern="1200">
                <a:solidFill>
                  <a:schemeClr val="tx1"/>
                </a:solidFill>
                <a:effectLst/>
                <a:latin typeface="Arial" panose="020B0604020202020204" pitchFamily="34" charset="0"/>
                <a:ea typeface="+mn-ea"/>
                <a:cs typeface="Arial" panose="020B0604020202020204" pitchFamily="34" charset="0"/>
              </a:rPr>
              <a:t> </a:t>
            </a:r>
            <a:r>
              <a:rPr lang="en-GB" sz="1200" u="sng" kern="1200">
                <a:solidFill>
                  <a:schemeClr val="tx1"/>
                </a:solidFill>
                <a:effectLst/>
                <a:latin typeface="Arial" panose="020B0604020202020204" pitchFamily="34" charset="0"/>
                <a:ea typeface="+mn-ea"/>
                <a:cs typeface="Arial" panose="020B0604020202020204" pitchFamily="34" charset="0"/>
                <a:hlinkClick r:id="rId4"/>
              </a:rPr>
              <a:t>National Development Work – Education Scotland – Community Learning &amp; Development Portal</a:t>
            </a:r>
            <a:endParaRPr lang="en-GB" sz="1200" kern="1200">
              <a:solidFill>
                <a:schemeClr val="tx1"/>
              </a:solidFill>
              <a:effectLst/>
              <a:latin typeface="Arial" panose="020B0604020202020204" pitchFamily="34" charset="0"/>
              <a:ea typeface="+mn-ea"/>
              <a:cs typeface="Arial" panose="020B0604020202020204" pitchFamily="34" charset="0"/>
            </a:endParaRPr>
          </a:p>
          <a:p>
            <a:endParaRPr lang="en-US">
              <a:latin typeface="Arial"/>
              <a:cs typeface="Arial"/>
            </a:endParaRPr>
          </a:p>
        </p:txBody>
      </p:sp>
    </p:spTree>
    <p:extLst>
      <p:ext uri="{BB962C8B-B14F-4D97-AF65-F5344CB8AC3E}">
        <p14:creationId xmlns:p14="http://schemas.microsoft.com/office/powerpoint/2010/main" val="8978868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546B0-4378-973C-91DE-676E341BE2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0CC2B5-D7AC-085E-FA73-388F9EEB21CC}"/>
              </a:ext>
            </a:extLst>
          </p:cNvPr>
          <p:cNvSpPr>
            <a:spLocks noGrp="1" noRot="1" noChangeAspect="1"/>
          </p:cNvSpPr>
          <p:nvPr>
            <p:ph type="sldImg"/>
          </p:nvPr>
        </p:nvSpPr>
        <p:spPr>
          <a:xfrm>
            <a:off x="3938588" y="228600"/>
            <a:ext cx="2943225" cy="1655763"/>
          </a:xfrm>
        </p:spPr>
      </p:sp>
      <p:sp>
        <p:nvSpPr>
          <p:cNvPr id="3" name="Notes Placeholder 2">
            <a:extLst>
              <a:ext uri="{FF2B5EF4-FFF2-40B4-BE49-F238E27FC236}">
                <a16:creationId xmlns:a16="http://schemas.microsoft.com/office/drawing/2014/main" id="{C94B5A2E-1810-7E70-4F18-A195096BD806}"/>
              </a:ext>
            </a:extLst>
          </p:cNvPr>
          <p:cNvSpPr>
            <a:spLocks noGrp="1"/>
          </p:cNvSpPr>
          <p:nvPr>
            <p:ph type="body" idx="1"/>
          </p:nvPr>
        </p:nvSpPr>
        <p:spPr/>
        <p:txBody>
          <a:bodyPr/>
          <a:lstStyle/>
          <a:p>
            <a:r>
              <a:rPr lang="en-US" b="1" dirty="0">
                <a:latin typeface="Arial"/>
                <a:cs typeface="Arial"/>
              </a:rPr>
              <a:t>High Level Curriculum Improvement Cycle Programme Structure – March 2025</a:t>
            </a:r>
          </a:p>
          <a:p>
            <a:endParaRPr lang="en-US" dirty="0">
              <a:latin typeface="Arial"/>
              <a:cs typeface="Arial"/>
            </a:endParaRPr>
          </a:p>
          <a:p>
            <a:r>
              <a:rPr lang="en-US" dirty="0">
                <a:latin typeface="Arial"/>
                <a:cs typeface="Arial"/>
              </a:rPr>
              <a:t>The High Level Curriculum Improvement Cycle Programme Structure gives a visual overview of the </a:t>
            </a:r>
            <a:r>
              <a:rPr lang="en-GB" dirty="0"/>
              <a:t>four main areas of work that currently sit within the programme.</a:t>
            </a:r>
          </a:p>
          <a:p>
            <a:r>
              <a:rPr lang="en-GB" dirty="0"/>
              <a:t>These areas are: Governance and Communications; the Curriculum Framework; Contexts for Learning and Cross Curricular.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overall programme is supported by system partners and stakeholder work, the CAB, reference and advocacy groups. </a:t>
            </a:r>
            <a:endParaRPr lang="en-US" dirty="0">
              <a:latin typeface="Arial"/>
              <a:cs typeface="Arial"/>
            </a:endParaRPr>
          </a:p>
          <a:p>
            <a:endParaRPr lang="en-GB" dirty="0"/>
          </a:p>
          <a:p>
            <a:r>
              <a:rPr lang="en-GB" dirty="0"/>
              <a:t>Commentary on a selection of work from each of these four can be found in paragraphs 2.1 to 2.4, page 13 onwards, in Paper Three here: </a:t>
            </a:r>
            <a:r>
              <a:rPr lang="en-GB" dirty="0">
                <a:hlinkClick r:id="rId3"/>
              </a:rPr>
              <a:t>020425-CIC-Working-Together-to-Make-Change-Happen-V1.0.pdf</a:t>
            </a:r>
            <a:endParaRPr lang="en-GB" dirty="0"/>
          </a:p>
          <a:p>
            <a:endParaRPr lang="en-GB" dirty="0"/>
          </a:p>
        </p:txBody>
      </p:sp>
    </p:spTree>
    <p:extLst>
      <p:ext uri="{BB962C8B-B14F-4D97-AF65-F5344CB8AC3E}">
        <p14:creationId xmlns:p14="http://schemas.microsoft.com/office/powerpoint/2010/main" val="29992076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8588" y="228600"/>
            <a:ext cx="2943225" cy="1655763"/>
          </a:xfrm>
        </p:spPr>
      </p:sp>
      <p:sp>
        <p:nvSpPr>
          <p:cNvPr id="3" name="Notes Placeholder 2"/>
          <p:cNvSpPr>
            <a:spLocks noGrp="1"/>
          </p:cNvSpPr>
          <p:nvPr>
            <p:ph type="body" idx="1"/>
          </p:nvPr>
        </p:nvSpPr>
        <p:spPr/>
        <p:txBody>
          <a:bodyPr/>
          <a:lstStyle/>
          <a:p>
            <a:r>
              <a:rPr lang="en-GB" b="1"/>
              <a:t>Discussion Activity </a:t>
            </a:r>
          </a:p>
          <a:p>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a:t>Having looked at the CIC programme structure, what areas of Scotland’s Curriculum do you see CLD having the biggest contributions to make?</a:t>
            </a:r>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a:t>What could CLD involvement in the Curriculum Improvement Cycle look like?</a:t>
            </a:r>
          </a:p>
          <a:p>
            <a:endParaRPr lang="en-GB"/>
          </a:p>
        </p:txBody>
      </p:sp>
    </p:spTree>
    <p:extLst>
      <p:ext uri="{BB962C8B-B14F-4D97-AF65-F5344CB8AC3E}">
        <p14:creationId xmlns:p14="http://schemas.microsoft.com/office/powerpoint/2010/main" val="3604491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733800" y="228600"/>
            <a:ext cx="2943225" cy="1655763"/>
          </a:xfrm>
          <a:prstGeom prst="rect">
            <a:avLst/>
          </a:prstGeom>
          <a:noFill/>
          <a:ln w="12700">
            <a:solidFill>
              <a:prstClr val="black"/>
            </a:solidFill>
          </a:ln>
        </p:spPr>
        <p:txBody>
          <a:bodyPr vert="horz" lIns="91440" tIns="45720" rIns="91440" bIns="45720" rtlCol="0" anchor="ctr"/>
          <a:lstStyle/>
          <a:p>
            <a:endParaRPr lang="en-GB" noProof="0"/>
          </a:p>
        </p:txBody>
      </p:sp>
      <p:sp>
        <p:nvSpPr>
          <p:cNvPr id="5" name="Notes Placeholder 4"/>
          <p:cNvSpPr>
            <a:spLocks noGrp="1"/>
          </p:cNvSpPr>
          <p:nvPr>
            <p:ph type="body" sz="quarter" idx="3"/>
          </p:nvPr>
        </p:nvSpPr>
        <p:spPr>
          <a:xfrm>
            <a:off x="228600" y="2133600"/>
            <a:ext cx="6480000" cy="6480000"/>
          </a:xfrm>
          <a:prstGeom prst="rect">
            <a:avLst/>
          </a:prstGeom>
        </p:spPr>
        <p:txBody>
          <a:bodyPr vert="horz" lIns="91440" tIns="45720" rIns="91440" bIns="45720" rtlCol="0"/>
          <a:lstStyle/>
          <a:p>
            <a:r>
              <a:rPr lang="en-US" b="1" u="sng" dirty="0">
                <a:solidFill>
                  <a:srgbClr val="7030A0"/>
                </a:solidFill>
              </a:rPr>
              <a:t>A CLD Perspective: Understanding the Curriculum Improvement Cycle</a:t>
            </a:r>
          </a:p>
          <a:p>
            <a:endParaRPr lang="en-US" b="1" dirty="0">
              <a:solidFill>
                <a:srgbClr val="7030A0"/>
              </a:solidFill>
            </a:endParaRPr>
          </a:p>
          <a:p>
            <a:r>
              <a:rPr lang="en-GB" b="1" dirty="0"/>
              <a:t>Introduction </a:t>
            </a:r>
          </a:p>
          <a:p>
            <a:r>
              <a:rPr lang="en-GB" sz="1200" kern="1200" dirty="0">
                <a:solidFill>
                  <a:schemeClr val="tx1"/>
                </a:solidFill>
                <a:effectLst/>
                <a:latin typeface="Arial" panose="020B0604020202020204" pitchFamily="34" charset="0"/>
                <a:ea typeface="+mn-ea"/>
                <a:cs typeface="Arial" panose="020B0604020202020204" pitchFamily="34" charset="0"/>
              </a:rPr>
              <a:t>CLD is different to formal education, with its own distinct set of values, ethics and competencies. CLD is a voluntary, learner-centred approach, where programmes are developed through dialogue and shaped by the goals of individuals and communities. We recognise that CLD motivates people to be lifelong learners, contributors, citizens and individuals. We will look at how this has been reflected in Curriculum guidance.</a:t>
            </a:r>
          </a:p>
          <a:p>
            <a:r>
              <a:rPr lang="en-GB" sz="1200" kern="1200" dirty="0">
                <a:solidFill>
                  <a:schemeClr val="tx1"/>
                </a:solidFill>
                <a:effectLst/>
                <a:latin typeface="Arial" panose="020B0604020202020204" pitchFamily="34" charset="0"/>
                <a:ea typeface="+mn-ea"/>
                <a:cs typeface="Arial" panose="020B0604020202020204" pitchFamily="34" charset="0"/>
              </a:rPr>
              <a:t>The Scottish Government has instructed Education Scotland to lead on a systematic review of Scotland’s Curriculum. This is called the Curriculum Improvement Cycle (CIC).</a:t>
            </a:r>
            <a:endParaRPr lang="en-GB" sz="1200" b="1" i="0" kern="1200" dirty="0">
              <a:solidFill>
                <a:schemeClr val="tx1"/>
              </a:solidFill>
              <a:effectLst/>
              <a:latin typeface="Arial" panose="020B0604020202020204" pitchFamily="34" charset="0"/>
              <a:ea typeface="+mn-ea"/>
              <a:cs typeface="Arial" panose="020B0604020202020204" pitchFamily="34" charset="0"/>
            </a:endParaRPr>
          </a:p>
          <a:p>
            <a:pPr rtl="0"/>
            <a:endParaRPr lang="en-GB" sz="1200" b="1" i="0" kern="1200" dirty="0">
              <a:solidFill>
                <a:schemeClr val="tx1"/>
              </a:solidFill>
              <a:effectLst/>
              <a:latin typeface="Arial" panose="020B0604020202020204" pitchFamily="34" charset="0"/>
              <a:ea typeface="+mn-ea"/>
              <a:cs typeface="Arial" panose="020B0604020202020204" pitchFamily="34" charset="0"/>
            </a:endParaRPr>
          </a:p>
          <a:p>
            <a:pPr rtl="0"/>
            <a:r>
              <a:rPr lang="en-GB" sz="1200" kern="1200" dirty="0">
                <a:solidFill>
                  <a:schemeClr val="tx1"/>
                </a:solidFill>
                <a:effectLst/>
                <a:latin typeface="Arial" panose="020B0604020202020204" pitchFamily="34" charset="0"/>
                <a:ea typeface="+mn-ea"/>
                <a:cs typeface="Arial" panose="020B0604020202020204" pitchFamily="34" charset="0"/>
              </a:rPr>
              <a:t>There has been some very valuable involvement by CLD stakeholders in the Curriculum Improvement Cycle (CIC) work so far and we are keen to support wider involvement from CLD practitioners and learners in CIC projects as they develop.</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627AC-DA10-0750-6A3F-1CD49FBE7526}"/>
            </a:ext>
          </a:extLst>
        </p:cNvPr>
        <p:cNvGrpSpPr/>
        <p:nvPr/>
      </p:nvGrpSpPr>
      <p:grpSpPr>
        <a:xfrm>
          <a:off x="0" y="0"/>
          <a:ext cx="0" cy="0"/>
          <a:chOff x="0" y="0"/>
          <a:chExt cx="0" cy="0"/>
        </a:xfrm>
      </p:grpSpPr>
      <p:sp>
        <p:nvSpPr>
          <p:cNvPr id="4" name="Slide Image Placeholder 3">
            <a:extLst>
              <a:ext uri="{FF2B5EF4-FFF2-40B4-BE49-F238E27FC236}">
                <a16:creationId xmlns:a16="http://schemas.microsoft.com/office/drawing/2014/main" id="{586B0317-A2EB-9689-89E9-EF9532E1F3FC}"/>
              </a:ext>
            </a:extLst>
          </p:cNvPr>
          <p:cNvSpPr>
            <a:spLocks noGrp="1" noRot="1" noChangeAspect="1"/>
          </p:cNvSpPr>
          <p:nvPr>
            <p:ph type="sldImg" idx="2"/>
          </p:nvPr>
        </p:nvSpPr>
        <p:spPr>
          <a:xfrm>
            <a:off x="3733800" y="152400"/>
            <a:ext cx="2943225" cy="1655763"/>
          </a:xfrm>
          <a:prstGeom prst="rect">
            <a:avLst/>
          </a:prstGeom>
          <a:noFill/>
          <a:ln w="12700">
            <a:solidFill>
              <a:prstClr val="black"/>
            </a:solidFill>
          </a:ln>
        </p:spPr>
        <p:txBody>
          <a:bodyPr vert="horz" lIns="91440" tIns="45720" rIns="91440" bIns="45720" rtlCol="0" anchor="ctr"/>
          <a:lstStyle/>
          <a:p>
            <a:endParaRPr lang="en-GB" noProof="0"/>
          </a:p>
        </p:txBody>
      </p:sp>
      <p:sp>
        <p:nvSpPr>
          <p:cNvPr id="5" name="Notes Placeholder 4">
            <a:extLst>
              <a:ext uri="{FF2B5EF4-FFF2-40B4-BE49-F238E27FC236}">
                <a16:creationId xmlns:a16="http://schemas.microsoft.com/office/drawing/2014/main" id="{FDED6B0B-AA70-103D-5DFE-F259CDBA7A31}"/>
              </a:ext>
            </a:extLst>
          </p:cNvPr>
          <p:cNvSpPr>
            <a:spLocks noGrp="1"/>
          </p:cNvSpPr>
          <p:nvPr>
            <p:ph type="body" sz="quarter" idx="3"/>
          </p:nvPr>
        </p:nvSpPr>
        <p:spPr>
          <a:xfrm>
            <a:off x="189000" y="1981200"/>
            <a:ext cx="6480000" cy="6480000"/>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noProof="0">
                <a:solidFill>
                  <a:srgbClr val="00ABB5"/>
                </a:solidFill>
                <a:latin typeface="Public Sans" panose="020B0604020202020204" charset="0"/>
                <a:cs typeface="Arial" panose="020B0604020202020204" pitchFamily="34" charset="0"/>
              </a:rPr>
              <a:t>Progress to date and timeline</a:t>
            </a:r>
          </a:p>
          <a:p>
            <a:endParaRPr lang="en-GB" sz="1200" noProof="0">
              <a:latin typeface="Public Sans" panose="020B0604020202020204" charset="0"/>
            </a:endParaRPr>
          </a:p>
          <a:p>
            <a:r>
              <a:rPr lang="en-GB" sz="1200" noProof="0">
                <a:latin typeface="Public Sans" panose="020B0604020202020204" charset="0"/>
              </a:rPr>
              <a:t>The CIC is a long-term programme of work.</a:t>
            </a:r>
          </a:p>
          <a:p>
            <a:endParaRPr lang="en-GB" sz="1200" noProof="0">
              <a:latin typeface="Public Sans" panose="020B0604020202020204" charset="0"/>
            </a:endParaRPr>
          </a:p>
          <a:p>
            <a:r>
              <a:rPr lang="en-GB" sz="1200" noProof="0">
                <a:latin typeface="Public Sans" panose="020B0604020202020204" charset="0"/>
              </a:rPr>
              <a:t>The document provides an initial timeline to give clarity to partners and practitioners across the education and skills system, as well as to parents, carers, children and young people, about what will happen and when, and to support early thinking about when and how teaching, learning, and assessment will start to feel different.</a:t>
            </a:r>
          </a:p>
          <a:p>
            <a:endParaRPr lang="en-GB" sz="1200" noProof="0">
              <a:latin typeface="Public Sans" panose="020B0604020202020204" charset="0"/>
            </a:endParaRPr>
          </a:p>
          <a:p>
            <a:r>
              <a:rPr lang="en-GB" sz="1200" noProof="0">
                <a:latin typeface="Public Sans" panose="020B0604020202020204" charset="0"/>
              </a:rPr>
              <a:t>More information on timelines available here: </a:t>
            </a:r>
            <a:r>
              <a:rPr lang="en-GB" sz="1200" noProof="0">
                <a:latin typeface="Public Sans" panose="020B0604020202020204" charset="0"/>
                <a:hlinkClick r:id="rId3"/>
              </a:rPr>
              <a:t>Curriculum, Qualifications and Assessment Reform – Progress To Date and Next Steps</a:t>
            </a:r>
            <a:r>
              <a:rPr lang="en-GB" sz="1200" noProof="0">
                <a:latin typeface="Public Sans" panose="020B0604020202020204" charset="0"/>
              </a:rPr>
              <a:t> </a:t>
            </a:r>
          </a:p>
          <a:p>
            <a:endParaRPr lang="en-GB" b="1" noProof="0"/>
          </a:p>
          <a:p>
            <a:r>
              <a:rPr lang="en-GB">
                <a:hlinkClick r:id="rId4"/>
              </a:rPr>
              <a:t>Supporting documents - Curriculum, Qualifications and Assessment Reform: progress to date and next steps - gov.scot</a:t>
            </a:r>
            <a:r>
              <a:rPr lang="en-GB"/>
              <a:t> </a:t>
            </a:r>
            <a:endParaRPr lang="en-GB"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a:p>
        </p:txBody>
      </p:sp>
    </p:spTree>
    <p:extLst>
      <p:ext uri="{BB962C8B-B14F-4D97-AF65-F5344CB8AC3E}">
        <p14:creationId xmlns:p14="http://schemas.microsoft.com/office/powerpoint/2010/main" val="2916147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8588" y="228600"/>
            <a:ext cx="2943225" cy="1655763"/>
          </a:xfrm>
        </p:spPr>
      </p:sp>
      <p:sp>
        <p:nvSpPr>
          <p:cNvPr id="3" name="Notes Placeholder 2"/>
          <p:cNvSpPr>
            <a:spLocks noGrp="1"/>
          </p:cNvSpPr>
          <p:nvPr>
            <p:ph type="body" idx="1"/>
          </p:nvPr>
        </p:nvSpPr>
        <p:spPr/>
        <p:txBody>
          <a:bodyPr/>
          <a:lstStyle/>
          <a:p>
            <a:r>
              <a:rPr lang="en-GB" b="1"/>
              <a:t>Reflections: A CLD Perspective</a:t>
            </a:r>
          </a:p>
          <a:p>
            <a:r>
              <a:rPr lang="en-GB" b="1"/>
              <a:t> </a:t>
            </a:r>
          </a:p>
          <a:p>
            <a:r>
              <a:rPr lang="en-GB" b="0"/>
              <a:t>Reflect individually or in small groups, </a:t>
            </a:r>
          </a:p>
          <a:p>
            <a:pPr marL="171450" indent="-171450">
              <a:buFont typeface="Arial" panose="020B0604020202020204" pitchFamily="34" charset="0"/>
              <a:buChar char="•"/>
            </a:pPr>
            <a:r>
              <a:rPr lang="en-GB" sz="1200" noProof="0">
                <a:latin typeface="Public Sans" panose="020B0604020202020204" charset="0"/>
              </a:rPr>
              <a:t>Consider how Scotland’s Curriculum connects with your current work?</a:t>
            </a:r>
          </a:p>
          <a:p>
            <a:pPr marL="171450" indent="-171450">
              <a:buFont typeface="Arial" panose="020B0604020202020204" pitchFamily="34" charset="0"/>
              <a:buChar char="•"/>
            </a:pPr>
            <a:r>
              <a:rPr lang="en-GB" sz="1200" noProof="0">
                <a:latin typeface="Public Sans" panose="020B0604020202020204" charset="0"/>
              </a:rPr>
              <a:t>What more would you like to find out or what doesn’t make sense yet?</a:t>
            </a:r>
            <a:endParaRPr lang="en-GB" sz="1200" noProof="0">
              <a:latin typeface="Public Sans" panose="020B0604020202020204" charset="0"/>
              <a:cs typeface="Arial"/>
            </a:endParaRPr>
          </a:p>
          <a:p>
            <a:pPr marL="171450" indent="-171450">
              <a:buFont typeface="Arial" panose="020B0604020202020204" pitchFamily="34" charset="0"/>
              <a:buChar char="•"/>
            </a:pPr>
            <a:r>
              <a:rPr lang="en-GB" sz="1200" noProof="0">
                <a:latin typeface="Public Sans" panose="020B0604020202020204" charset="0"/>
                <a:cs typeface="Arial"/>
              </a:rPr>
              <a:t>What could be one next step, or connection that you might make to support CLD contributions to the Curriculum Improvement Cycle? What support do you need to do this?</a:t>
            </a:r>
          </a:p>
          <a:p>
            <a:pPr marL="171450" indent="-171450">
              <a:buFont typeface="Arial" panose="020B0604020202020204" pitchFamily="34" charset="0"/>
              <a:buChar char="•"/>
            </a:pPr>
            <a:r>
              <a:rPr lang="en-GB" sz="1200" noProof="0">
                <a:latin typeface="Public Sans" panose="020B0604020202020204" charset="0"/>
                <a:cs typeface="Arial"/>
              </a:rPr>
              <a:t>What would you like to feedback to Education Scotland? </a:t>
            </a:r>
            <a:endParaRPr lang="en-GB" sz="1200" noProof="0"/>
          </a:p>
          <a:p>
            <a:endParaRPr lang="en-GB" b="1"/>
          </a:p>
          <a:p>
            <a:pPr marL="0" marR="0" lvl="0" indent="0" algn="l" defTabSz="914400" rtl="0" eaLnBrk="1" fontAlgn="auto" latinLnBrk="0" hangingPunct="1">
              <a:lnSpc>
                <a:spcPct val="100000"/>
              </a:lnSpc>
              <a:spcBef>
                <a:spcPts val="0"/>
              </a:spcBef>
              <a:spcAft>
                <a:spcPts val="0"/>
              </a:spcAft>
              <a:buClrTx/>
              <a:buSzTx/>
              <a:buFontTx/>
              <a:buNone/>
              <a:tabLst/>
              <a:defRPr/>
            </a:pPr>
            <a:r>
              <a:rPr lang="en-GB"/>
              <a:t>What additional information would you like from Education Scotland – please let us know.</a:t>
            </a:r>
          </a:p>
          <a:p>
            <a:endParaRPr lang="en-GB"/>
          </a:p>
          <a:p>
            <a:r>
              <a:rPr lang="en-GB"/>
              <a:t>To stay updated on opportunities as they arise, please register with the CIC bulletin here: </a:t>
            </a:r>
            <a:r>
              <a:rPr lang="en-GB">
                <a:hlinkClick r:id="rId3"/>
              </a:rPr>
              <a:t>Subscribe to Curriculum Improvement Cycle Mailing List</a:t>
            </a:r>
            <a:r>
              <a:rPr lang="en-GB"/>
              <a:t> </a:t>
            </a:r>
            <a:endParaRPr lang="en-GB">
              <a:solidFill>
                <a:srgbClr val="444444"/>
              </a:solidFill>
            </a:endParaRPr>
          </a:p>
        </p:txBody>
      </p:sp>
    </p:spTree>
    <p:extLst>
      <p:ext uri="{BB962C8B-B14F-4D97-AF65-F5344CB8AC3E}">
        <p14:creationId xmlns:p14="http://schemas.microsoft.com/office/powerpoint/2010/main" val="12976429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8588" y="228600"/>
            <a:ext cx="2943225" cy="1655763"/>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064995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905000" y="171450"/>
            <a:ext cx="3048000" cy="17160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381000" y="2057400"/>
            <a:ext cx="6096000" cy="3081338"/>
          </a:xfrm>
          <a:prstGeom prst="rect">
            <a:avLst/>
          </a:prstGeom>
        </p:spPr>
        <p:txBody>
          <a:bodyPr vert="horz" lIns="91440" tIns="45720" rIns="91440" bIns="45720" rtlCol="0"/>
          <a:lstStyle/>
          <a:p>
            <a:r>
              <a:rPr lang="en-US" b="1" dirty="0"/>
              <a:t>National Model of Professional Learning </a:t>
            </a:r>
          </a:p>
          <a:p>
            <a:endParaRPr lang="en-US" dirty="0"/>
          </a:p>
          <a:p>
            <a:r>
              <a:rPr lang="en-US" b="1" dirty="0"/>
              <a:t>Facilitator Notes: </a:t>
            </a:r>
            <a:r>
              <a:rPr lang="en-US" sz="1200" kern="1200" dirty="0">
                <a:solidFill>
                  <a:schemeClr val="tx1"/>
                </a:solidFill>
                <a:effectLst/>
                <a:latin typeface="Arial" panose="020B0604020202020204" pitchFamily="34" charset="0"/>
                <a:ea typeface="+mn-ea"/>
                <a:cs typeface="Arial" panose="020B0604020202020204" pitchFamily="34" charset="0"/>
              </a:rPr>
              <a:t>Introduce the National Model of Professional Learning </a:t>
            </a:r>
            <a:endParaRPr lang="en-GB" sz="1200" kern="1200" dirty="0">
              <a:solidFill>
                <a:schemeClr val="tx1"/>
              </a:solidFill>
              <a:effectLst/>
              <a:latin typeface="Arial" panose="020B0604020202020204" pitchFamily="34" charset="0"/>
              <a:ea typeface="+mn-ea"/>
              <a:cs typeface="Arial" panose="020B0604020202020204" pitchFamily="34" charset="0"/>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As educators, we engage in professional learning to stimulate our thinking, deepen our understanding, and enhance our practice. The Curriculum Improvement Cycle (CIC) will impact every learner in Scotland. </a:t>
            </a:r>
            <a:r>
              <a:rPr lang="en-GB" sz="1200" dirty="0">
                <a:effectLst/>
                <a:latin typeface="Arial" panose="020B0604020202020204" pitchFamily="34" charset="0"/>
                <a:cs typeface="Arial" panose="020B0604020202020204" pitchFamily="34" charset="0"/>
              </a:rPr>
              <a:t>By a</a:t>
            </a:r>
            <a:r>
              <a:rPr lang="en-GB" sz="1200" dirty="0">
                <a:effectLst/>
                <a:latin typeface="Arial" panose="020B0604020202020204" pitchFamily="34" charset="0"/>
                <a:ea typeface="Aptos" panose="020B0004020202020204" pitchFamily="34" charset="0"/>
                <a:cs typeface="Arial" panose="020B0604020202020204" pitchFamily="34" charset="0"/>
              </a:rPr>
              <a:t>ctively engaging in professional learning at this early stage we can ensure that we develop a fuller understanding of the CIC process and outcomes and that we advocate for our learners at every stage. By taking an enquiring stance as we engage with CIC, by considering the opportunities to develop our curriculum and pedagogical practices we will directly and positively impact learners. </a:t>
            </a:r>
            <a:endParaRPr lang="en-GB" sz="1100" dirty="0">
              <a:effectLst/>
              <a:latin typeface="Arial" panose="020B0604020202020204" pitchFamily="34" charset="0"/>
              <a:ea typeface="Aptos" panose="020B0004020202020204" pitchFamily="34" charset="0"/>
              <a:cs typeface="Arial" panose="020B0604020202020204" pitchFamily="34" charset="0"/>
            </a:endParaRPr>
          </a:p>
          <a:p>
            <a:endParaRPr lang="en-GB" dirty="0"/>
          </a:p>
          <a:p>
            <a:r>
              <a:rPr lang="en-GB" dirty="0"/>
              <a:t>The National Model of Professional Learning supports this by outlining the key principles and features of effective professional learning, helping us build capacity and foster collaborative approaches across our settings. The model encourages us to be critically informed and responsive to current educational contexts, ensuring our practice remains relevant and impactful.</a:t>
            </a:r>
          </a:p>
          <a:p>
            <a:endParaRPr lang="en-GB" dirty="0"/>
          </a:p>
          <a:p>
            <a:r>
              <a:rPr lang="en-US" dirty="0"/>
              <a:t>Explore the model further here:</a:t>
            </a:r>
          </a:p>
          <a:p>
            <a:r>
              <a:rPr lang="en-GB" dirty="0">
                <a:hlinkClick r:id="rId3"/>
              </a:rPr>
              <a:t>The national model of professional learning | National approach to professional learning | Professional Learning | Education Scotland</a:t>
            </a:r>
            <a:endParaRPr lang="en-US" dirty="0"/>
          </a:p>
          <a:p>
            <a:endParaRPr lang="en-GB" dirty="0"/>
          </a:p>
          <a:p>
            <a:endParaRPr lang="en-GB" dirty="0">
              <a:effectLst/>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8588" y="228600"/>
            <a:ext cx="2943225" cy="16557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a:solidFill>
                  <a:schemeClr val="tx1"/>
                </a:solidFill>
                <a:effectLst/>
                <a:latin typeface="Arial" panose="020B0604020202020204" pitchFamily="34" charset="0"/>
                <a:ea typeface="+mn-ea"/>
                <a:cs typeface="Arial" panose="020B0604020202020204" pitchFamily="34" charset="0"/>
              </a:rPr>
              <a:t>Connecting to CLD Competencies and Ethics </a:t>
            </a:r>
          </a:p>
          <a:p>
            <a:endParaRPr lang="en-GB"/>
          </a:p>
          <a:p>
            <a:r>
              <a:rPr lang="en-GB" b="1"/>
              <a:t>Facilitator Notes: </a:t>
            </a:r>
            <a:r>
              <a:rPr lang="en-GB" b="0"/>
              <a:t>Highlight the CLD competent practitioner framework. </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latin typeface="Public Sans" panose="020B0604020202020204" charset="0"/>
                <a:cs typeface="Arial" panose="020B0604020202020204" pitchFamily="34" charset="0"/>
              </a:rPr>
              <a:t>As competent CLD leaders and practitioners, It is important to know and understand the community in which we work – and consider how the Curriculum Improvement Cycle influences and impacts upon individuals and communities that we work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Public Sans" panose="020B0604020202020204" charset="0"/>
              <a:cs typeface="Arial" panose="020B0604020202020204" pitchFamily="34" charset="0"/>
            </a:endParaRPr>
          </a:p>
          <a:p>
            <a:r>
              <a:rPr lang="en-GB" sz="1200">
                <a:latin typeface="Public Sans" panose="020B0604020202020204" charset="0"/>
              </a:rPr>
              <a:t>For more information CLD Standards Council, please visit </a:t>
            </a:r>
            <a:r>
              <a:rPr lang="en-GB" sz="1200">
                <a:latin typeface="Public Sans" panose="020B0604020202020204" charset="0"/>
                <a:hlinkClick r:id="rId3"/>
              </a:rPr>
              <a:t>https://cldstandardscouncil.org.uk/</a:t>
            </a:r>
            <a:r>
              <a:rPr lang="en-GB" sz="1200">
                <a:latin typeface="Public Sans" panose="020B060402020202020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a:latin typeface="Public Sans" panose="020B0604020202020204" charset="0"/>
              <a:cs typeface="Arial" panose="020B0604020202020204" pitchFamily="34" charset="0"/>
            </a:endParaRPr>
          </a:p>
          <a:p>
            <a:endParaRPr lang="en-GB"/>
          </a:p>
        </p:txBody>
      </p:sp>
    </p:spTree>
    <p:extLst>
      <p:ext uri="{BB962C8B-B14F-4D97-AF65-F5344CB8AC3E}">
        <p14:creationId xmlns:p14="http://schemas.microsoft.com/office/powerpoint/2010/main" val="2502681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733800" y="152400"/>
            <a:ext cx="2943225" cy="1655763"/>
          </a:xfrm>
          <a:prstGeom prst="rect">
            <a:avLst/>
          </a:prstGeom>
          <a:noFill/>
          <a:ln w="12700">
            <a:solidFill>
              <a:prstClr val="black"/>
            </a:solidFill>
          </a:ln>
        </p:spPr>
        <p:txBody>
          <a:bodyPr vert="horz" lIns="91440" tIns="45720" rIns="91440" bIns="45720" rtlCol="0" anchor="ctr"/>
          <a:lstStyle/>
          <a:p>
            <a:endParaRPr lang="en-GB" noProof="0"/>
          </a:p>
        </p:txBody>
      </p:sp>
      <p:sp>
        <p:nvSpPr>
          <p:cNvPr id="5" name="Notes Placeholder 4"/>
          <p:cNvSpPr>
            <a:spLocks noGrp="1"/>
          </p:cNvSpPr>
          <p:nvPr>
            <p:ph type="body" sz="quarter" idx="3"/>
          </p:nvPr>
        </p:nvSpPr>
        <p:spPr>
          <a:xfrm>
            <a:off x="304800" y="1905000"/>
            <a:ext cx="6480000" cy="6480000"/>
          </a:xfrm>
          <a:prstGeom prst="rect">
            <a:avLst/>
          </a:prstGeom>
        </p:spPr>
        <p:txBody>
          <a:bodyPr vert="horz" lIns="91440" tIns="45720" rIns="91440" bIns="45720" rtlCol="0"/>
          <a:lstStyle/>
          <a:p>
            <a:r>
              <a:rPr lang="en-GB" b="1" noProof="0"/>
              <a:t>Ways of working together </a:t>
            </a:r>
          </a:p>
          <a:p>
            <a:endParaRPr lang="en-GB" noProof="0"/>
          </a:p>
          <a:p>
            <a:r>
              <a:rPr lang="en-GB" noProof="0"/>
              <a:t>Facilitator Notes &amp; Key Messages</a:t>
            </a:r>
          </a:p>
          <a:p>
            <a:endParaRPr lang="en-GB" noProof="0"/>
          </a:p>
          <a:p>
            <a:r>
              <a:rPr lang="en-GB" sz="1100" noProof="0"/>
              <a:t>Take a moment to establish group protocols. </a:t>
            </a:r>
          </a:p>
          <a:p>
            <a:r>
              <a:rPr lang="en-GB" sz="1100" noProof="0"/>
              <a:t>Ask participants to comment on anything they would like to add or amend. </a:t>
            </a:r>
          </a:p>
          <a:p>
            <a:r>
              <a:rPr lang="en-GB" sz="1100" noProof="0"/>
              <a:t>Is there anything that participants feel is missing or anything they would like to remove?</a:t>
            </a:r>
          </a:p>
          <a:p>
            <a:r>
              <a:rPr lang="en-GB" sz="1100" noProof="0"/>
              <a:t>The protocols on the slide are suggestions to be amended for your context. </a:t>
            </a:r>
          </a:p>
          <a:p>
            <a:endParaRPr lang="en-GB" sz="1100" noProof="0"/>
          </a:p>
          <a:p>
            <a:r>
              <a:rPr lang="en-GB" sz="1100" noProof="0"/>
              <a:t> - Why establish group protocols</a:t>
            </a:r>
          </a:p>
          <a:p>
            <a:endParaRPr lang="en-GB" sz="1100" noProof="0"/>
          </a:p>
          <a:p>
            <a:r>
              <a:rPr lang="en-GB" sz="1100" noProof="0"/>
              <a:t>Effective professional learning goes beyond simply delivering information. It fosters a learning community where educators can learn with, from, and on behalf of one another. To achieve this, the facilitator of this learning should establish clear protocols and a positive learning environment at the outset. The general notes below will support the facilitator to help everyone feel comfortable participating and contribute to a rich learning experience. </a:t>
            </a:r>
          </a:p>
          <a:p>
            <a:endParaRPr lang="en-GB" sz="1100" noProof="0"/>
          </a:p>
          <a:p>
            <a:r>
              <a:rPr lang="en-GB" sz="1100" noProof="0"/>
              <a:t>1. Contract a Safe Space: </a:t>
            </a:r>
          </a:p>
          <a:p>
            <a:endParaRPr lang="en-GB" sz="1100" noProof="0"/>
          </a:p>
          <a:p>
            <a:r>
              <a:rPr lang="en-GB" sz="1100" noProof="0"/>
              <a:t>Co-create a Safe Space agreement with your group. This agreement outlines expectations for respectful communication and active listening. A safe space allows trust to flourish, fostering a collaborative environment where everyone feels comfortable sharing ideas and taking risks. </a:t>
            </a:r>
          </a:p>
          <a:p>
            <a:endParaRPr lang="en-GB" sz="1100" noProof="0"/>
          </a:p>
          <a:p>
            <a:r>
              <a:rPr lang="en-GB" sz="1100" noProof="0"/>
              <a:t>2. Shift from Top-Down to Collaborative Learning: </a:t>
            </a:r>
          </a:p>
          <a:p>
            <a:endParaRPr lang="en-GB" sz="1100" noProof="0"/>
          </a:p>
          <a:p>
            <a:r>
              <a:rPr lang="en-GB" sz="1100" noProof="0"/>
              <a:t>Move beyond the traditional model where one person imparts knowledge. Embrace a collaborative approach where all participants actively engage. This means learning with, from, and on behalf of one another. By leveraging the diverse perspectives within the group, gaining a richer understanding and creating a more impactful learning experience for everyone. </a:t>
            </a:r>
          </a:p>
          <a:p>
            <a:endParaRPr lang="en-GB" sz="1100" noProof="0"/>
          </a:p>
          <a:p>
            <a:r>
              <a:rPr lang="en-GB" sz="1100" noProof="0"/>
              <a:t>3. Holding the Ladder: Shared Expertise and Recognition </a:t>
            </a:r>
          </a:p>
          <a:p>
            <a:endParaRPr lang="en-GB" sz="1100" noProof="0"/>
          </a:p>
          <a:p>
            <a:r>
              <a:rPr lang="en-GB" sz="1100" noProof="0"/>
              <a:t>Holding the ladder signifies a two-fold approach: </a:t>
            </a:r>
          </a:p>
          <a:p>
            <a:endParaRPr lang="en-GB" sz="1100" noProof="0"/>
          </a:p>
          <a:p>
            <a:r>
              <a:rPr lang="en-GB" sz="1100" noProof="0"/>
              <a:t>Sharing Expertise: Those with experience can share their knowledge and insights.  </a:t>
            </a:r>
          </a:p>
          <a:p>
            <a:endParaRPr lang="en-GB" sz="1100" noProof="0"/>
          </a:p>
          <a:p>
            <a:r>
              <a:rPr lang="en-GB" sz="1100" noProof="0"/>
              <a:t>Recognise Everyone's Contribution: Actively listen and be open to learning from the unique perspectives and experiences of colleagues. Build on each other's ideas to foster a collaborative environment where everyone feels valued, and their contributions are respected. </a:t>
            </a:r>
          </a:p>
          <a:p>
            <a:endParaRPr lang="en-GB" sz="1100" noProof="0"/>
          </a:p>
          <a:p>
            <a:r>
              <a:rPr lang="en-GB" sz="1100" noProof="0"/>
              <a:t>4. Hold Space for Silence and Respectful Discussion: </a:t>
            </a:r>
          </a:p>
          <a:p>
            <a:endParaRPr lang="en-GB" sz="1100" noProof="0"/>
          </a:p>
          <a:p>
            <a:r>
              <a:rPr lang="en-GB" sz="1100" noProof="0"/>
              <a:t>Hold space for silence after someone speaks or asks a question. It can be tempting to jump in to fill silence but allowing time for quiet can avoid interrupting thought and produce more thoughtful responses. Everyone deserves to be heard and understood. </a:t>
            </a:r>
          </a:p>
          <a:p>
            <a:endParaRPr lang="en-GB" sz="1100" noProof="0"/>
          </a:p>
          <a:p>
            <a:r>
              <a:rPr lang="en-GB" sz="1100" noProof="0"/>
              <a:t>Adapt the time allocation based on the size of the group and the complexity of the topic.  </a:t>
            </a:r>
          </a:p>
          <a:p>
            <a:endParaRPr lang="en-GB" sz="1100" noProof="0"/>
          </a:p>
          <a:p>
            <a:r>
              <a:rPr lang="en-GB" sz="1100" noProof="0"/>
              <a:t> 5. Schedule Regular Breaks: </a:t>
            </a:r>
          </a:p>
          <a:p>
            <a:endParaRPr lang="en-GB" sz="1100" noProof="0"/>
          </a:p>
          <a:p>
            <a:r>
              <a:rPr lang="en-GB" sz="1100" noProof="0"/>
              <a:t>Schedule regular breaks throughout the session. This allows participants to process information, refocus, and return with renewed energy, leading to a more productive learning experience. </a:t>
            </a:r>
          </a:p>
          <a:p>
            <a:endParaRPr lang="en-GB" sz="1100" noProof="0"/>
          </a:p>
          <a:p>
            <a:r>
              <a:rPr lang="en-GB" sz="1100" noProof="0"/>
              <a:t>6. Centre Learning in Real Life: </a:t>
            </a:r>
          </a:p>
          <a:p>
            <a:endParaRPr lang="en-GB" sz="1100" noProof="0"/>
          </a:p>
          <a:p>
            <a:r>
              <a:rPr lang="en-GB" sz="1100" noProof="0"/>
              <a:t>Connect the learning to real-life experiences by encouraging participants to share relevant personal anecdotes or applications. This strengthens understanding and makes the learning more relatable and impactful for all.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3733800" y="152400"/>
            <a:ext cx="2943225" cy="1655763"/>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152400" y="2057400"/>
            <a:ext cx="6480000" cy="6480000"/>
          </a:xfrm>
          <a:prstGeom prst="rect">
            <a:avLst/>
          </a:prstGeom>
        </p:spPr>
        <p:txBody>
          <a:bodyPr vert="horz" lIns="91440" tIns="45720" rIns="91440" bIns="45720" rtlCol="0"/>
          <a:lstStyle/>
          <a:p>
            <a:r>
              <a:rPr lang="en-GB" b="1" noProof="0"/>
              <a:t>Session Aims</a:t>
            </a:r>
          </a:p>
          <a:p>
            <a:endParaRPr lang="en-GB" b="1" noProof="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noProof="0">
                <a:latin typeface="Arial" panose="020B0604020202020204" pitchFamily="34" charset="0"/>
                <a:cs typeface="Arial" panose="020B0604020202020204" pitchFamily="34" charset="0"/>
              </a:rPr>
              <a:t>This session is designed to give a brief overview of the Curriculum Improvement Cycle (CIC) and</a:t>
            </a:r>
            <a:r>
              <a:rPr lang="en-GB" sz="1200" kern="0">
                <a:latin typeface="Public Sans" panose="020B0604020202020204" charset="0"/>
                <a:cs typeface="Arial"/>
              </a:rPr>
              <a:t> aims to provide opportunities for CLD stakeholders to: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0">
                <a:latin typeface="Public Sans" panose="020B0604020202020204" charset="0"/>
                <a:cs typeface="Arial"/>
              </a:rPr>
              <a:t>Explore the contributions and impacts of Community Learning &amp; Development (CLD) to Scotland’s Curriculum </a:t>
            </a:r>
            <a:endParaRPr lang="en-GB" sz="1200" kern="1200">
              <a:latin typeface="Public Sans" panose="020B0604020202020204" charset="0"/>
              <a:ea typeface="Calibri"/>
              <a:cs typeface="Calibri"/>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kern="0">
                <a:latin typeface="Public Sans" panose="020B0604020202020204" charset="0"/>
                <a:cs typeface="Arial"/>
              </a:rPr>
              <a:t>Develop an understanding of the Curriculum Improvement Cycle (CIC)</a:t>
            </a:r>
            <a:endParaRPr lang="en-GB" sz="1200" kern="0">
              <a:latin typeface="Public Sans" panose="020B060402020202020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a:latin typeface="Public Sans" panose="020B0604020202020204" charset="0"/>
                <a:cs typeface="Arial"/>
              </a:rPr>
              <a:t>Consider how CLD stakeholders can get involved in shaping the CIC</a:t>
            </a:r>
          </a:p>
          <a:p>
            <a:endParaRPr lang="en-GB" noProof="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a:t>Connector Activity  </a:t>
            </a:r>
          </a:p>
          <a:p>
            <a:endParaRPr lang="en-US" b="1"/>
          </a:p>
          <a:p>
            <a:r>
              <a:rPr lang="en-US"/>
              <a:t>This is an example of a simple connector activity. It is recommended that facilitators use a connector activity that allows participants to take part in an informal discussion.</a:t>
            </a:r>
          </a:p>
          <a:p>
            <a:r>
              <a:rPr lang="en-US"/>
              <a:t>This is to ensure that participants are relaxed, focused and ready for an interactive workshop. </a:t>
            </a:r>
          </a:p>
          <a:p>
            <a:endParaRPr lang="en-US"/>
          </a:p>
          <a:p>
            <a:pPr algn="l">
              <a:lnSpc>
                <a:spcPts val="7840"/>
              </a:lnSpc>
              <a:spcBef>
                <a:spcPct val="0"/>
              </a:spcBef>
              <a:spcAft>
                <a:spcPts val="3000"/>
              </a:spcAft>
            </a:pPr>
            <a:r>
              <a:rPr lang="en-US"/>
              <a:t>Depending on the group, as a</a:t>
            </a:r>
            <a:r>
              <a:rPr lang="en-GB" sz="1200" noProof="0">
                <a:latin typeface="Public Sans" panose="020B0604020202020204" charset="0"/>
                <a:cs typeface="Arial" panose="020B0604020202020204" pitchFamily="34" charset="0"/>
              </a:rPr>
              <a:t> group or in pairs discuss:</a:t>
            </a:r>
            <a:endParaRPr lang="en-GB" sz="1200">
              <a:latin typeface="Public Sans" panose="020B0604020202020204" charset="0"/>
            </a:endParaRPr>
          </a:p>
          <a:p>
            <a:pPr marL="0" indent="0">
              <a:buFont typeface="Arial" panose="020B0604020202020204" pitchFamily="34" charset="0"/>
              <a:buNone/>
            </a:pPr>
            <a:r>
              <a:rPr lang="en-GB" sz="1200">
                <a:latin typeface="Public Sans" panose="020B0604020202020204" charset="0"/>
              </a:rPr>
              <a:t>Recent feedback from CLD stakeholders said that the CLD sector is “essential to making Scotland’s Curriculum more inclusive and relevant”  - what do you think?</a:t>
            </a:r>
          </a:p>
          <a:p>
            <a:pPr marL="0" indent="0">
              <a:buFont typeface="Arial" panose="020B0604020202020204" pitchFamily="34" charset="0"/>
              <a:buNone/>
            </a:pPr>
            <a:r>
              <a:rPr lang="en-US" sz="1200">
                <a:latin typeface="Public Sans" panose="020B0604020202020204" charset="0"/>
              </a:rPr>
              <a:t>Consider what Scotland’s Curriculum means in your context.</a:t>
            </a:r>
          </a:p>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38588" y="228600"/>
            <a:ext cx="2943225" cy="16557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Discussion Activity: Curriculum </a:t>
            </a:r>
          </a:p>
          <a:p>
            <a:endParaRPr lang="en-GB">
              <a:hlinkClick r:id="rId3"/>
            </a:endParaRPr>
          </a:p>
          <a:p>
            <a:r>
              <a:rPr lang="en-US" sz="1200">
                <a:latin typeface="Public Sans" panose="020B0604020202020204" charset="0"/>
              </a:rPr>
              <a:t>There are many definitions and interpretations of the word </a:t>
            </a:r>
            <a:r>
              <a:rPr lang="en-US" sz="1200" b="1">
                <a:latin typeface="Public Sans" panose="020B0604020202020204" charset="0"/>
              </a:rPr>
              <a:t>curriculum</a:t>
            </a:r>
            <a:r>
              <a:rPr lang="en-US" sz="1200">
                <a:latin typeface="Public Sans" panose="020B0604020202020204" charset="0"/>
              </a:rPr>
              <a:t>. Discuss as a group, or in pairs what it means in a CLD context.</a:t>
            </a:r>
          </a:p>
          <a:p>
            <a:r>
              <a:rPr lang="en-US" sz="1100">
                <a:latin typeface="Public Sans" panose="020B0604020202020204" charset="0"/>
              </a:rPr>
              <a:t>You may wish to spend time discussing this quote from Learning: For All. For Life. The Independent Review of CLD (2024) and encourage debate. </a:t>
            </a:r>
          </a:p>
          <a:p>
            <a:r>
              <a:rPr lang="en-GB" sz="1100">
                <a:latin typeface="Public Sans" panose="020B0604020202020204" charset="0"/>
              </a:rPr>
              <a:t>“There is no ‘CLD curriculum’ as such, and every learner’s journey starts from where the learner finds themselves, rather than having set expectations about the level of prior learning or experience required to engage in new learning. The course of the journey is largely determined by the learner, as is the pace.” </a:t>
            </a:r>
          </a:p>
          <a:p>
            <a:endParaRPr lang="en-GB" sz="1100">
              <a:latin typeface="Public Sans" panose="020B0604020202020204" charset="0"/>
            </a:endParaRPr>
          </a:p>
          <a:p>
            <a:r>
              <a:rPr lang="en-GB" sz="1100">
                <a:latin typeface="Public Sans" panose="020B0604020202020204" charset="0"/>
              </a:rPr>
              <a:t>Page 12 - </a:t>
            </a:r>
            <a:r>
              <a:rPr lang="en-GB">
                <a:hlinkClick r:id="rId3"/>
              </a:rPr>
              <a:t>Learning for All for Life</a:t>
            </a:r>
            <a:endParaRPr lang="en-GB"/>
          </a:p>
          <a:p>
            <a:endParaRPr lang="en-GB"/>
          </a:p>
          <a:p>
            <a:endParaRPr lang="en-GB"/>
          </a:p>
        </p:txBody>
      </p:sp>
    </p:spTree>
    <p:extLst>
      <p:ext uri="{BB962C8B-B14F-4D97-AF65-F5344CB8AC3E}">
        <p14:creationId xmlns:p14="http://schemas.microsoft.com/office/powerpoint/2010/main" val="4098582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5481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220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16F04B-84D8-5870-7EB9-E12D08D89214}"/>
              </a:ext>
            </a:extLst>
          </p:cNvPr>
          <p:cNvSpPr>
            <a:spLocks noGrp="1"/>
          </p:cNvSpPr>
          <p:nvPr>
            <p:ph idx="1"/>
          </p:nvPr>
        </p:nvSpPr>
        <p:spPr/>
        <p:txBody>
          <a:bodyPr/>
          <a:lstStyle>
            <a:lvl1pPr marL="0" indent="0">
              <a:buNone/>
              <a:defRPr/>
            </a:lvl1pPr>
          </a:lstStyle>
          <a:p>
            <a:pPr lvl="0"/>
            <a:endParaRPr lang="en-GB"/>
          </a:p>
        </p:txBody>
      </p:sp>
    </p:spTree>
    <p:extLst>
      <p:ext uri="{BB962C8B-B14F-4D97-AF65-F5344CB8AC3E}">
        <p14:creationId xmlns:p14="http://schemas.microsoft.com/office/powerpoint/2010/main" val="2338385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6F1">
            <a:alpha val="92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blogs.glowscotland.org.uk/glowblogs/cices/terminology/"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4.xml"/><Relationship Id="rId5" Type="http://schemas.openxmlformats.org/officeDocument/2006/relationships/hyperlink" Target="https://blogs.glowscotland.org.uk/glowblogs/public/cices/uploads/sites/10666/2025/05/29080622/Language-Matters_Final_May_2025.pdf" TargetMode="Externa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3.gif"/></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www.scotlandscurriculum.scot/" TargetMode="Externa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www.scotlandscurriculum.scot/"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scotlandscurriculum.scot/"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hyperlink" Target="https://education.gov.scot/media/fyhfck3p/education-scotland-notosh-exploring-the-four-capacities-october-2022.pdf"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ideo" Target="https://www.youtube.com/embed/yMZ_tshgKwg?feature=oembed" TargetMode="Externa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6.jpeg"/><Relationship Id="rId7" Type="http://schemas.openxmlformats.org/officeDocument/2006/relationships/diagramColors" Target="../diagrams/colors1.xml"/><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hyperlink" Target="https://www.gov.scot/binaries/content/documents/govscot/publications/advice-and-guidance/2025/06/curriculum-qualifications-assessment-reform-progress-date-next-steps/documents/curriculum-qualifications-assessment-reform-progress-date-next-steps/curriculum-qualifications-assessment-reform-progress-date-next-steps/govscot%3Adocument/curriculum-qualifications-assessment-reform-progress-date-next-steps.pdf"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hyperlink" Target="https://cldstandardscouncil.org.uk/" TargetMode="External"/><Relationship Id="rId5" Type="http://schemas.openxmlformats.org/officeDocument/2006/relationships/image" Target="../media/image15.jpe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9.svg"/></Relationships>
</file>

<file path=ppt/slides/_rels/slide9.xml.rels><?xml version="1.0" encoding="UTF-8" standalone="yes"?>
<Relationships xmlns="http://schemas.openxmlformats.org/package/2006/relationships"><Relationship Id="rId3" Type="http://schemas.openxmlformats.org/officeDocument/2006/relationships/hyperlink" Target="https://www.gov.scot/binaries/content/documents/govscot/publications/independent-report/2024/07/learning-life-report-independent-review-community-learning-development-cld/documents/learning-life-report-independent-review-community-learning-development-cld/learning-life-report-independent-review-community-learning-development-cld/govscot%3Adocument/learning-life-report-independent-review-community-learning-development-cld.pdf"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6FF5A-CCC1-8B4F-DD7A-D14B5569E896}"/>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33CF321-19B7-0693-E44F-937D86A79F26}"/>
              </a:ext>
              <a:ext uri="{C183D7F6-B498-43B3-948B-1728B52AA6E4}">
                <adec:decorative xmlns:adec="http://schemas.microsoft.com/office/drawing/2017/decorative" val="0"/>
              </a:ext>
            </a:extLst>
          </p:cNvPr>
          <p:cNvSpPr>
            <a:spLocks noGrp="1"/>
          </p:cNvSpPr>
          <p:nvPr>
            <p:ph type="title"/>
          </p:nvPr>
        </p:nvSpPr>
        <p:spPr>
          <a:xfrm>
            <a:off x="218314" y="298991"/>
            <a:ext cx="16254413" cy="1066800"/>
          </a:xfrm>
        </p:spPr>
        <p:txBody>
          <a:bodyPr>
            <a:noAutofit/>
          </a:bodyPr>
          <a:lstStyle/>
          <a:p>
            <a:pPr algn="l"/>
            <a:r>
              <a:rPr lang="en-GB" sz="8400" b="1" noProof="0">
                <a:solidFill>
                  <a:srgbClr val="00ABB5"/>
                </a:solidFill>
                <a:latin typeface="Public Sans" panose="020B0604020202020204" charset="0"/>
              </a:rPr>
              <a:t>Leading Change</a:t>
            </a:r>
          </a:p>
        </p:txBody>
      </p:sp>
      <p:sp>
        <p:nvSpPr>
          <p:cNvPr id="10" name="Content Placeholder 2">
            <a:extLst>
              <a:ext uri="{FF2B5EF4-FFF2-40B4-BE49-F238E27FC236}">
                <a16:creationId xmlns:a16="http://schemas.microsoft.com/office/drawing/2014/main" id="{2D9B3C4D-64E7-CADC-6518-56689C3CA120}"/>
              </a:ext>
              <a:ext uri="{C183D7F6-B498-43B3-948B-1728B52AA6E4}">
                <adec:decorative xmlns:adec="http://schemas.microsoft.com/office/drawing/2017/decorative" val="0"/>
              </a:ext>
            </a:extLst>
          </p:cNvPr>
          <p:cNvSpPr>
            <a:spLocks noGrp="1"/>
          </p:cNvSpPr>
          <p:nvPr>
            <p:ph idx="1"/>
          </p:nvPr>
        </p:nvSpPr>
        <p:spPr>
          <a:xfrm>
            <a:off x="5179286" y="1837818"/>
            <a:ext cx="10595558" cy="7087607"/>
          </a:xfrm>
        </p:spPr>
        <p:txBody>
          <a:bodyPr>
            <a:normAutofit/>
          </a:bodyPr>
          <a:lstStyle/>
          <a:p>
            <a:pPr marL="0" indent="0">
              <a:buNone/>
            </a:pPr>
            <a:r>
              <a:rPr lang="en-GB" b="1" noProof="0">
                <a:latin typeface="Public Sans" panose="020B0604020202020204" charset="0"/>
                <a:cs typeface="Arial" panose="020B0604020202020204" pitchFamily="34" charset="0"/>
              </a:rPr>
              <a:t>Cognitive Readiness</a:t>
            </a:r>
          </a:p>
          <a:p>
            <a:pPr marL="0" indent="0">
              <a:buNone/>
            </a:pPr>
            <a:r>
              <a:rPr lang="en-GB" noProof="0">
                <a:latin typeface="Public Sans" panose="020B0604020202020204" charset="0"/>
                <a:cs typeface="Arial" panose="020B0604020202020204" pitchFamily="34" charset="0"/>
              </a:rPr>
              <a:t>Understanding the need for change</a:t>
            </a:r>
          </a:p>
          <a:p>
            <a:pPr marL="0" indent="0">
              <a:buNone/>
            </a:pPr>
            <a:endParaRPr lang="en-GB" noProof="0">
              <a:latin typeface="Public Sans" panose="020B0604020202020204" charset="0"/>
              <a:cs typeface="Arial" panose="020B0604020202020204" pitchFamily="34" charset="0"/>
            </a:endParaRPr>
          </a:p>
          <a:p>
            <a:pPr marL="0" indent="0">
              <a:buNone/>
            </a:pPr>
            <a:endParaRPr lang="en-GB" noProof="0">
              <a:latin typeface="Public Sans" panose="020B0604020202020204" charset="0"/>
              <a:cs typeface="Arial" panose="020B0604020202020204" pitchFamily="34" charset="0"/>
            </a:endParaRPr>
          </a:p>
          <a:p>
            <a:pPr marL="0" indent="0">
              <a:buNone/>
            </a:pPr>
            <a:r>
              <a:rPr lang="en-GB" b="1" noProof="0">
                <a:latin typeface="Public Sans" panose="020B0604020202020204" charset="0"/>
                <a:cs typeface="Arial" panose="020B0604020202020204" pitchFamily="34" charset="0"/>
              </a:rPr>
              <a:t>Emotional Readiness </a:t>
            </a:r>
          </a:p>
          <a:p>
            <a:pPr marL="0" indent="0">
              <a:buNone/>
            </a:pPr>
            <a:r>
              <a:rPr lang="en-GB" noProof="0">
                <a:latin typeface="Public Sans" panose="020B0604020202020204" charset="0"/>
                <a:cs typeface="Arial" panose="020B0604020202020204" pitchFamily="34" charset="0"/>
              </a:rPr>
              <a:t>Feeling safe and supported in the process</a:t>
            </a:r>
          </a:p>
          <a:p>
            <a:pPr marL="0" indent="0">
              <a:buNone/>
            </a:pPr>
            <a:endParaRPr lang="en-GB" noProof="0">
              <a:latin typeface="Public Sans" panose="020B0604020202020204" charset="0"/>
              <a:cs typeface="Arial" panose="020B0604020202020204" pitchFamily="34" charset="0"/>
            </a:endParaRPr>
          </a:p>
          <a:p>
            <a:pPr marL="0" indent="0">
              <a:buNone/>
            </a:pPr>
            <a:endParaRPr lang="en-GB" b="1" noProof="0">
              <a:latin typeface="Public Sans" panose="020B0604020202020204" charset="0"/>
              <a:cs typeface="Arial" panose="020B0604020202020204" pitchFamily="34" charset="0"/>
            </a:endParaRPr>
          </a:p>
          <a:p>
            <a:pPr marL="0" indent="0">
              <a:buNone/>
            </a:pPr>
            <a:r>
              <a:rPr lang="en-GB" b="1" noProof="0">
                <a:latin typeface="Public Sans" panose="020B0604020202020204" charset="0"/>
                <a:cs typeface="Arial" panose="020B0604020202020204" pitchFamily="34" charset="0"/>
              </a:rPr>
              <a:t>Behavioural Readiness</a:t>
            </a:r>
          </a:p>
          <a:p>
            <a:pPr marL="0" indent="0">
              <a:buNone/>
            </a:pPr>
            <a:r>
              <a:rPr lang="en-GB" noProof="0">
                <a:latin typeface="Public Sans" panose="020B0604020202020204" charset="0"/>
                <a:cs typeface="Arial" panose="020B0604020202020204" pitchFamily="34" charset="0"/>
              </a:rPr>
              <a:t>Being prepared to act or implement change</a:t>
            </a:r>
          </a:p>
          <a:p>
            <a:endParaRPr lang="en-GB" noProof="0">
              <a:latin typeface="Public Sans" panose="020B0604020202020204" charset="0"/>
            </a:endParaRPr>
          </a:p>
        </p:txBody>
      </p:sp>
      <p:pic>
        <p:nvPicPr>
          <p:cNvPr id="9" name="Picture 8" descr="A black and white image of a head with gears inside. To represent cognitive readiness">
            <a:extLst>
              <a:ext uri="{FF2B5EF4-FFF2-40B4-BE49-F238E27FC236}">
                <a16:creationId xmlns:a16="http://schemas.microsoft.com/office/drawing/2014/main" id="{83FDCC6A-571B-CFB5-B53D-29E24D0DEDFF}"/>
              </a:ext>
              <a:ext uri="{C183D7F6-B498-43B3-948B-1728B52AA6E4}">
                <adec:decorative xmlns:adec="http://schemas.microsoft.com/office/drawing/2017/decorative" val="0"/>
              </a:ext>
            </a:extLst>
          </p:cNvPr>
          <p:cNvPicPr>
            <a:picLocks noChangeAspect="1"/>
          </p:cNvPicPr>
          <p:nvPr/>
        </p:nvPicPr>
        <p:blipFill>
          <a:blip r:embed="rId3">
            <a:clrChange>
              <a:clrFrom>
                <a:srgbClr val="FEFDFB"/>
              </a:clrFrom>
              <a:clrTo>
                <a:srgbClr val="FEFDFB">
                  <a:alpha val="0"/>
                </a:srgbClr>
              </a:clrTo>
            </a:clrChange>
          </a:blip>
          <a:stretch>
            <a:fillRect/>
          </a:stretch>
        </p:blipFill>
        <p:spPr>
          <a:xfrm>
            <a:off x="1943166" y="1365791"/>
            <a:ext cx="2232041" cy="2490014"/>
          </a:xfrm>
          <a:prstGeom prst="rect">
            <a:avLst/>
          </a:prstGeom>
        </p:spPr>
      </p:pic>
      <p:pic>
        <p:nvPicPr>
          <p:cNvPr id="12" name="Picture 11" descr="A black heart with rays of light coming out of it to represent emotional readiness.">
            <a:extLst>
              <a:ext uri="{FF2B5EF4-FFF2-40B4-BE49-F238E27FC236}">
                <a16:creationId xmlns:a16="http://schemas.microsoft.com/office/drawing/2014/main" id="{2B9862DC-E65F-2B98-5D9C-B69AE853F1D0}"/>
              </a:ext>
              <a:ext uri="{C183D7F6-B498-43B3-948B-1728B52AA6E4}">
                <adec:decorative xmlns:adec="http://schemas.microsoft.com/office/drawing/2017/decorative" val="0"/>
              </a:ext>
            </a:extLst>
          </p:cNvPr>
          <p:cNvPicPr>
            <a:picLocks noChangeAspect="1"/>
          </p:cNvPicPr>
          <p:nvPr/>
        </p:nvPicPr>
        <p:blipFill>
          <a:blip r:embed="rId4">
            <a:clrChange>
              <a:clrFrom>
                <a:srgbClr val="FEFEFC"/>
              </a:clrFrom>
              <a:clrTo>
                <a:srgbClr val="FEFEFC">
                  <a:alpha val="0"/>
                </a:srgbClr>
              </a:clrTo>
            </a:clrChange>
          </a:blip>
          <a:stretch>
            <a:fillRect/>
          </a:stretch>
        </p:blipFill>
        <p:spPr>
          <a:xfrm>
            <a:off x="1734055" y="3992520"/>
            <a:ext cx="2650262" cy="2490014"/>
          </a:xfrm>
          <a:prstGeom prst="rect">
            <a:avLst/>
          </a:prstGeom>
        </p:spPr>
      </p:pic>
      <p:pic>
        <p:nvPicPr>
          <p:cNvPr id="14" name="Picture 13" descr="A black and white image of hands to represent behavioural readiness.">
            <a:extLst>
              <a:ext uri="{FF2B5EF4-FFF2-40B4-BE49-F238E27FC236}">
                <a16:creationId xmlns:a16="http://schemas.microsoft.com/office/drawing/2014/main" id="{78CAF84A-FF9A-0C12-AF1E-509BC2BA5B26}"/>
              </a:ext>
              <a:ext uri="{C183D7F6-B498-43B3-948B-1728B52AA6E4}">
                <adec:decorative xmlns:adec="http://schemas.microsoft.com/office/drawing/2017/decorative" val="0"/>
              </a:ext>
            </a:extLst>
          </p:cNvPr>
          <p:cNvPicPr>
            <a:picLocks noChangeAspect="1"/>
          </p:cNvPicPr>
          <p:nvPr/>
        </p:nvPicPr>
        <p:blipFill>
          <a:blip r:embed="rId5">
            <a:clrChange>
              <a:clrFrom>
                <a:srgbClr val="FEFDFC"/>
              </a:clrFrom>
              <a:clrTo>
                <a:srgbClr val="FEFDFC">
                  <a:alpha val="0"/>
                </a:srgbClr>
              </a:clrTo>
            </a:clrChange>
          </a:blip>
          <a:stretch>
            <a:fillRect/>
          </a:stretch>
        </p:blipFill>
        <p:spPr>
          <a:xfrm>
            <a:off x="1919477" y="6616285"/>
            <a:ext cx="2279417" cy="2074854"/>
          </a:xfrm>
          <a:prstGeom prst="rect">
            <a:avLst/>
          </a:prstGeom>
        </p:spPr>
      </p:pic>
      <p:sp>
        <p:nvSpPr>
          <p:cNvPr id="3" name="TextBox 2">
            <a:extLst>
              <a:ext uri="{FF2B5EF4-FFF2-40B4-BE49-F238E27FC236}">
                <a16:creationId xmlns:a16="http://schemas.microsoft.com/office/drawing/2014/main" id="{0469F431-CB1F-55CF-3AC7-43E501A0B0F4}"/>
              </a:ext>
              <a:ext uri="{C183D7F6-B498-43B3-948B-1728B52AA6E4}">
                <adec:decorative xmlns:adec="http://schemas.microsoft.com/office/drawing/2017/decorative" val="0"/>
              </a:ext>
            </a:extLst>
          </p:cNvPr>
          <p:cNvSpPr txBox="1"/>
          <p:nvPr/>
        </p:nvSpPr>
        <p:spPr>
          <a:xfrm>
            <a:off x="171969" y="9397452"/>
            <a:ext cx="10595558" cy="492443"/>
          </a:xfrm>
          <a:prstGeom prst="rect">
            <a:avLst/>
          </a:prstGeom>
          <a:noFill/>
        </p:spPr>
        <p:txBody>
          <a:bodyPr wrap="square">
            <a:spAutoFit/>
          </a:bodyPr>
          <a:lstStyle/>
          <a:p>
            <a:r>
              <a:rPr lang="en-GB" sz="2600" noProof="0" err="1">
                <a:latin typeface="Public Sans" panose="020B0604020202020204" charset="0"/>
                <a:cs typeface="Arial" panose="020B0604020202020204" pitchFamily="34" charset="0"/>
              </a:rPr>
              <a:t>Armenakis</a:t>
            </a:r>
            <a:r>
              <a:rPr lang="en-GB" sz="2600" noProof="0">
                <a:latin typeface="Public Sans" panose="020B0604020202020204" charset="0"/>
                <a:cs typeface="Arial" panose="020B0604020202020204" pitchFamily="34" charset="0"/>
              </a:rPr>
              <a:t> et al. (1993); Fullan (2007)</a:t>
            </a:r>
          </a:p>
        </p:txBody>
      </p:sp>
      <p:sp>
        <p:nvSpPr>
          <p:cNvPr id="4" name="Rectangle: Rounded Corners 3">
            <a:extLst>
              <a:ext uri="{FF2B5EF4-FFF2-40B4-BE49-F238E27FC236}">
                <a16:creationId xmlns:a16="http://schemas.microsoft.com/office/drawing/2014/main" id="{01518102-6C6D-81A7-86B2-545CC8B07D5C}"/>
              </a:ext>
            </a:extLst>
          </p:cNvPr>
          <p:cNvSpPr/>
          <p:nvPr/>
        </p:nvSpPr>
        <p:spPr>
          <a:xfrm>
            <a:off x="13447874" y="512956"/>
            <a:ext cx="4081843" cy="848619"/>
          </a:xfrm>
          <a:prstGeom prst="roundRect">
            <a:avLst/>
          </a:prstGeom>
          <a:solidFill>
            <a:schemeClr val="accent5">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tx1"/>
                </a:solidFill>
                <a:latin typeface="Public Sans" panose="020B0604020202020204" charset="0"/>
              </a:rPr>
              <a:t>Note for Facilitators</a:t>
            </a:r>
          </a:p>
        </p:txBody>
      </p:sp>
      <p:pic>
        <p:nvPicPr>
          <p:cNvPr id="2" name="Picture 1">
            <a:extLst>
              <a:ext uri="{FF2B5EF4-FFF2-40B4-BE49-F238E27FC236}">
                <a16:creationId xmlns:a16="http://schemas.microsoft.com/office/drawing/2014/main" id="{04BE057D-6ADF-D4AC-6C50-A31D71B8A22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4167945" y="1833602"/>
            <a:ext cx="3361772" cy="5130286"/>
          </a:xfrm>
          <a:prstGeom prst="rect">
            <a:avLst/>
          </a:prstGeom>
        </p:spPr>
      </p:pic>
    </p:spTree>
    <p:extLst>
      <p:ext uri="{BB962C8B-B14F-4D97-AF65-F5344CB8AC3E}">
        <p14:creationId xmlns:p14="http://schemas.microsoft.com/office/powerpoint/2010/main" val="671788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03A0EE-45EC-3267-3837-049F3121A4F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A61D91B-D764-56BD-D433-7D0212ECFDDE}"/>
              </a:ext>
            </a:extLst>
          </p:cNvPr>
          <p:cNvSpPr txBox="1"/>
          <p:nvPr/>
        </p:nvSpPr>
        <p:spPr>
          <a:xfrm>
            <a:off x="719726" y="1806233"/>
            <a:ext cx="16996774" cy="1200329"/>
          </a:xfrm>
          <a:prstGeom prst="rect">
            <a:avLst/>
          </a:prstGeom>
          <a:noFill/>
        </p:spPr>
        <p:txBody>
          <a:bodyPr wrap="square" rtlCol="0">
            <a:spAutoFit/>
          </a:bodyPr>
          <a:lstStyle/>
          <a:p>
            <a:r>
              <a:rPr lang="en-GB" sz="3600" noProof="0">
                <a:latin typeface="Public Sans" panose="020B0604020202020204" charset="0"/>
              </a:rPr>
              <a:t>The Curriculum Improvement Cycle uses this working definition of curriculum. </a:t>
            </a:r>
          </a:p>
          <a:p>
            <a:r>
              <a:rPr lang="en-GB" sz="3600" noProof="0">
                <a:latin typeface="Public Sans" panose="020B0604020202020204" charset="0"/>
              </a:rPr>
              <a:t>How does this connect to your discussions about curriculum in a CLD context?</a:t>
            </a:r>
          </a:p>
        </p:txBody>
      </p:sp>
      <p:sp>
        <p:nvSpPr>
          <p:cNvPr id="3" name="TextBox 2">
            <a:extLst>
              <a:ext uri="{FF2B5EF4-FFF2-40B4-BE49-F238E27FC236}">
                <a16:creationId xmlns:a16="http://schemas.microsoft.com/office/drawing/2014/main" id="{62C2D853-65FB-E4C5-DE5B-89DC7D8D8B4E}"/>
              </a:ext>
            </a:extLst>
          </p:cNvPr>
          <p:cNvSpPr txBox="1"/>
          <p:nvPr/>
        </p:nvSpPr>
        <p:spPr>
          <a:xfrm>
            <a:off x="719726" y="433720"/>
            <a:ext cx="16722969" cy="923330"/>
          </a:xfrm>
          <a:prstGeom prst="rect">
            <a:avLst/>
          </a:prstGeom>
        </p:spPr>
        <p:txBody>
          <a:bodyPr wrap="square" lIns="0" tIns="0" rIns="0" bIns="0" rtlCol="0" anchor="t">
            <a:spAutoFit/>
          </a:bodyPr>
          <a:lstStyle/>
          <a:p>
            <a:r>
              <a:rPr lang="en-GB" sz="6000" b="1" kern="0" noProof="0">
                <a:solidFill>
                  <a:srgbClr val="00ABB5"/>
                </a:solidFill>
                <a:latin typeface="Public Sans" panose="020B0604020202020204" charset="0"/>
                <a:cs typeface="Arial" panose="020B0604020202020204" pitchFamily="34" charset="0"/>
              </a:rPr>
              <a:t>Discussion Activity: Curriculum </a:t>
            </a:r>
          </a:p>
        </p:txBody>
      </p:sp>
      <p:sp>
        <p:nvSpPr>
          <p:cNvPr id="5" name="TextBox 4">
            <a:extLst>
              <a:ext uri="{FF2B5EF4-FFF2-40B4-BE49-F238E27FC236}">
                <a16:creationId xmlns:a16="http://schemas.microsoft.com/office/drawing/2014/main" id="{C5C88D42-8E89-A514-EAFD-1F46D9678046}"/>
              </a:ext>
            </a:extLst>
          </p:cNvPr>
          <p:cNvSpPr txBox="1"/>
          <p:nvPr/>
        </p:nvSpPr>
        <p:spPr>
          <a:xfrm>
            <a:off x="1780769" y="3589515"/>
            <a:ext cx="14406282" cy="5016758"/>
          </a:xfrm>
          <a:prstGeom prst="rect">
            <a:avLst/>
          </a:prstGeom>
          <a:noFill/>
        </p:spPr>
        <p:txBody>
          <a:bodyPr wrap="square">
            <a:spAutoFit/>
          </a:bodyPr>
          <a:lstStyle/>
          <a:p>
            <a:pPr algn="ctr"/>
            <a:r>
              <a:rPr lang="en-GB" sz="3200" b="1" noProof="0">
                <a:solidFill>
                  <a:srgbClr val="000000"/>
                </a:solidFill>
                <a:latin typeface="Public Sans" panose="020B0604020202020204" charset="0"/>
              </a:rPr>
              <a:t>“</a:t>
            </a:r>
            <a:r>
              <a:rPr lang="en-GB" sz="3200" b="1" noProof="0">
                <a:solidFill>
                  <a:srgbClr val="000000"/>
                </a:solidFill>
                <a:effectLst/>
                <a:latin typeface="Public Sans" panose="020B0604020202020204" charset="0"/>
              </a:rPr>
              <a:t>Curriculum in Scotland is defined as the totality of all that is planned and enacted for children and young people from early learning and childcare, through school and beyond. That totality is shaped by the purpose (the ’why’) set out in the four capacities and a set of entitlements and can be planned for and experienced by learners across four contexts ( the ‘what’): opportunities for personal achievement; the ethos and life of the school/setting as a community (and with its community); curriculum areas and subjects and interdisciplinary learning.” </a:t>
            </a:r>
          </a:p>
          <a:p>
            <a:pPr algn="ctr"/>
            <a:endParaRPr lang="en-GB" sz="3200" b="1" noProof="0">
              <a:solidFill>
                <a:srgbClr val="000000"/>
              </a:solidFill>
              <a:latin typeface="Public Sans" panose="020B0604020202020204" charset="0"/>
            </a:endParaRPr>
          </a:p>
          <a:p>
            <a:pPr algn="ctr"/>
            <a:r>
              <a:rPr lang="en-GB" sz="3200" b="1" noProof="0">
                <a:latin typeface="Public Sans" panose="020B0604020202020204" charset="0"/>
                <a:hlinkClick r:id="rId3"/>
              </a:rPr>
              <a:t>Terminology – Curriculum Improvement Cycle</a:t>
            </a:r>
            <a:endParaRPr lang="en-GB" sz="3200" b="1" noProof="0">
              <a:latin typeface="Public Sans" panose="020B0604020202020204" charset="0"/>
            </a:endParaRPr>
          </a:p>
        </p:txBody>
      </p:sp>
    </p:spTree>
    <p:extLst>
      <p:ext uri="{BB962C8B-B14F-4D97-AF65-F5344CB8AC3E}">
        <p14:creationId xmlns:p14="http://schemas.microsoft.com/office/powerpoint/2010/main" val="2907457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CBD904-0059-528D-4D6E-076C535CCD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55562" y="1900076"/>
            <a:ext cx="8383781" cy="4715877"/>
          </a:xfrm>
          <a:prstGeom prst="rect">
            <a:avLst/>
          </a:prstGeom>
        </p:spPr>
      </p:pic>
      <p:pic>
        <p:nvPicPr>
          <p:cNvPr id="3" name="Picture 2">
            <a:extLst>
              <a:ext uri="{FF2B5EF4-FFF2-40B4-BE49-F238E27FC236}">
                <a16:creationId xmlns:a16="http://schemas.microsoft.com/office/drawing/2014/main" id="{3FB556F1-6BE5-F5DD-1671-871B3ADFF0A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724123" y="6732071"/>
            <a:ext cx="3446658" cy="3309705"/>
          </a:xfrm>
          <a:prstGeom prst="rect">
            <a:avLst/>
          </a:prstGeom>
        </p:spPr>
      </p:pic>
      <p:sp>
        <p:nvSpPr>
          <p:cNvPr id="2" name="TextBox 1">
            <a:extLst>
              <a:ext uri="{FF2B5EF4-FFF2-40B4-BE49-F238E27FC236}">
                <a16:creationId xmlns:a16="http://schemas.microsoft.com/office/drawing/2014/main" id="{DEE7AB9E-BCCE-F245-8881-962742BBF545}"/>
              </a:ext>
            </a:extLst>
          </p:cNvPr>
          <p:cNvSpPr txBox="1"/>
          <p:nvPr/>
        </p:nvSpPr>
        <p:spPr>
          <a:xfrm>
            <a:off x="719726" y="582528"/>
            <a:ext cx="16722969" cy="923330"/>
          </a:xfrm>
          <a:prstGeom prst="rect">
            <a:avLst/>
          </a:prstGeom>
        </p:spPr>
        <p:txBody>
          <a:bodyPr wrap="square" lIns="0" tIns="0" rIns="0" bIns="0" rtlCol="0" anchor="t">
            <a:spAutoFit/>
          </a:bodyPr>
          <a:lstStyle/>
          <a:p>
            <a:r>
              <a:rPr lang="en-GB" sz="6000" b="1" kern="0" noProof="0">
                <a:solidFill>
                  <a:srgbClr val="00ABB5"/>
                </a:solidFill>
                <a:latin typeface="Public Sans" panose="020B0604020202020204" charset="0"/>
                <a:cs typeface="Arial" panose="020B0604020202020204" pitchFamily="34" charset="0"/>
              </a:rPr>
              <a:t>Language Matters</a:t>
            </a:r>
          </a:p>
        </p:txBody>
      </p:sp>
      <p:sp>
        <p:nvSpPr>
          <p:cNvPr id="7" name="TextBox 6">
            <a:extLst>
              <a:ext uri="{FF2B5EF4-FFF2-40B4-BE49-F238E27FC236}">
                <a16:creationId xmlns:a16="http://schemas.microsoft.com/office/drawing/2014/main" id="{FABEA8BB-402F-AE8D-B5F8-FA7C82275FB2}"/>
              </a:ext>
            </a:extLst>
          </p:cNvPr>
          <p:cNvSpPr txBox="1"/>
          <p:nvPr/>
        </p:nvSpPr>
        <p:spPr>
          <a:xfrm>
            <a:off x="719726" y="2025582"/>
            <a:ext cx="7581592" cy="6001643"/>
          </a:xfrm>
          <a:prstGeom prst="rect">
            <a:avLst/>
          </a:prstGeom>
          <a:noFill/>
        </p:spPr>
        <p:txBody>
          <a:bodyPr wrap="square">
            <a:spAutoFit/>
          </a:bodyPr>
          <a:lstStyle/>
          <a:p>
            <a:r>
              <a:rPr lang="en-GB" sz="3200" noProof="0">
                <a:latin typeface="Public Sans" panose="020B0604020202020204" charset="0"/>
              </a:rPr>
              <a:t>The OECD Report (2021) recommended that Scotland should be clear about the key terminology around curriculum and education reform. </a:t>
            </a:r>
          </a:p>
          <a:p>
            <a:endParaRPr lang="en-GB" sz="3200" noProof="0">
              <a:latin typeface="Public Sans" panose="020B0604020202020204" charset="0"/>
            </a:endParaRPr>
          </a:p>
          <a:p>
            <a:r>
              <a:rPr lang="en-GB" sz="3200" noProof="0">
                <a:latin typeface="Public Sans" panose="020B0604020202020204" charset="0"/>
              </a:rPr>
              <a:t>Language Matters is a glossary of terms to define the language associated with curriculum reform. It is intended that this glossary will develop as time goes on. It can be accessed here: </a:t>
            </a:r>
            <a:r>
              <a:rPr lang="en-GB" sz="3200" noProof="0">
                <a:latin typeface="Public Sans" panose="020B0604020202020204" charset="0"/>
                <a:hlinkClick r:id="rId5"/>
              </a:rPr>
              <a:t>Language Matters</a:t>
            </a:r>
            <a:endParaRPr lang="en-GB" sz="3200" noProof="0">
              <a:latin typeface="Public Sans" panose="020B0604020202020204" charset="0"/>
            </a:endParaRPr>
          </a:p>
          <a:p>
            <a:endParaRPr lang="en-GB" sz="3200" noProof="0">
              <a:latin typeface="Public Sans" panose="020B0604020202020204" charset="0"/>
              <a:cs typeface="Arial" panose="020B0604020202020204" pitchFamily="34" charset="0"/>
            </a:endParaRPr>
          </a:p>
        </p:txBody>
      </p:sp>
    </p:spTree>
    <p:extLst>
      <p:ext uri="{BB962C8B-B14F-4D97-AF65-F5344CB8AC3E}">
        <p14:creationId xmlns:p14="http://schemas.microsoft.com/office/powerpoint/2010/main" val="4129755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logo&#10;&#10;AI-generated content may be incorrect.">
            <a:extLst>
              <a:ext uri="{FF2B5EF4-FFF2-40B4-BE49-F238E27FC236}">
                <a16:creationId xmlns:a16="http://schemas.microsoft.com/office/drawing/2014/main" id="{3666F2B7-AEC9-B1D0-252F-2E0289E5F2E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65200" y="4034605"/>
            <a:ext cx="7942074" cy="2217786"/>
          </a:xfrm>
          <a:prstGeom prst="rect">
            <a:avLst/>
          </a:prstGeom>
        </p:spPr>
      </p:pic>
      <p:pic>
        <p:nvPicPr>
          <p:cNvPr id="4" name="Picture 3" descr="A green and white cover page&#10;&#10;AI-generated content may be incorrect.">
            <a:extLst>
              <a:ext uri="{FF2B5EF4-FFF2-40B4-BE49-F238E27FC236}">
                <a16:creationId xmlns:a16="http://schemas.microsoft.com/office/drawing/2014/main" id="{670AA7E5-1C9F-6E09-5B26-6320FBE41AD0}"/>
              </a:ext>
            </a:extLst>
          </p:cNvPr>
          <p:cNvPicPr>
            <a:picLocks noChangeAspect="1"/>
          </p:cNvPicPr>
          <p:nvPr/>
        </p:nvPicPr>
        <p:blipFill>
          <a:blip r:embed="rId4"/>
          <a:stretch>
            <a:fillRect/>
          </a:stretch>
        </p:blipFill>
        <p:spPr>
          <a:xfrm>
            <a:off x="9380725" y="2877057"/>
            <a:ext cx="7942073" cy="4532885"/>
          </a:xfrm>
          <a:prstGeom prst="rect">
            <a:avLst/>
          </a:prstGeom>
        </p:spPr>
      </p:pic>
      <p:sp>
        <p:nvSpPr>
          <p:cNvPr id="6" name="TextBox 5">
            <a:extLst>
              <a:ext uri="{FF2B5EF4-FFF2-40B4-BE49-F238E27FC236}">
                <a16:creationId xmlns:a16="http://schemas.microsoft.com/office/drawing/2014/main" id="{AFE3479F-0E1E-EDDB-30FA-CD11B54F8DD5}"/>
              </a:ext>
            </a:extLst>
          </p:cNvPr>
          <p:cNvSpPr txBox="1"/>
          <p:nvPr/>
        </p:nvSpPr>
        <p:spPr>
          <a:xfrm>
            <a:off x="-1" y="775063"/>
            <a:ext cx="1828800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6000" b="1" noProof="0">
                <a:solidFill>
                  <a:srgbClr val="00ABB5"/>
                </a:solidFill>
                <a:latin typeface="Public Sans" panose="020B0604020202020204" charset="0"/>
                <a:ea typeface="Calibri"/>
                <a:cs typeface="Calibri"/>
              </a:rPr>
              <a:t>Scotland's Curriculum: Some Background</a:t>
            </a:r>
            <a:endParaRPr lang="en-GB" sz="6000" b="1" noProof="0">
              <a:solidFill>
                <a:srgbClr val="00ABB5"/>
              </a:solidFill>
              <a:latin typeface="Public Sans" panose="020B0604020202020204" charset="0"/>
            </a:endParaRPr>
          </a:p>
        </p:txBody>
      </p:sp>
    </p:spTree>
    <p:extLst>
      <p:ext uri="{BB962C8B-B14F-4D97-AF65-F5344CB8AC3E}">
        <p14:creationId xmlns:p14="http://schemas.microsoft.com/office/powerpoint/2010/main" val="3441262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71BE4-3F2E-9F53-E892-8E5CD46D4075}"/>
            </a:ext>
          </a:extLst>
        </p:cNvPr>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8" name="Freeform: Shape 11">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480157" cy="10287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noProof="0"/>
          </a:p>
        </p:txBody>
      </p:sp>
      <p:sp>
        <p:nvSpPr>
          <p:cNvPr id="3" name="TextBox 2">
            <a:extLst>
              <a:ext uri="{FF2B5EF4-FFF2-40B4-BE49-F238E27FC236}">
                <a16:creationId xmlns:a16="http://schemas.microsoft.com/office/drawing/2014/main" id="{7C133C84-39B0-1393-4EDE-BE21F62989A7}"/>
              </a:ext>
            </a:extLst>
          </p:cNvPr>
          <p:cNvSpPr txBox="1"/>
          <p:nvPr/>
        </p:nvSpPr>
        <p:spPr>
          <a:xfrm>
            <a:off x="226350" y="409952"/>
            <a:ext cx="6091319" cy="1554480"/>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GB" sz="4800" b="1" kern="1200" noProof="0">
                <a:latin typeface="Public Sans" panose="020B0604020202020204" charset="0"/>
                <a:ea typeface="+mj-ea"/>
                <a:cs typeface="+mj-cs"/>
              </a:rPr>
              <a:t>Scotland's Curriculum and CLD </a:t>
            </a:r>
            <a:endParaRPr lang="en-GB" sz="4800" kern="1200" noProof="0">
              <a:latin typeface="Public Sans" panose="020B0604020202020204" charset="0"/>
              <a:ea typeface="+mj-ea"/>
              <a:cs typeface="+mj-cs"/>
            </a:endParaRPr>
          </a:p>
        </p:txBody>
      </p:sp>
      <p:sp>
        <p:nvSpPr>
          <p:cNvPr id="5" name="TextBox 4">
            <a:extLst>
              <a:ext uri="{FF2B5EF4-FFF2-40B4-BE49-F238E27FC236}">
                <a16:creationId xmlns:a16="http://schemas.microsoft.com/office/drawing/2014/main" id="{9B519FC6-64C2-877F-B839-7DF11A1CD7C1}"/>
              </a:ext>
            </a:extLst>
          </p:cNvPr>
          <p:cNvSpPr txBox="1"/>
          <p:nvPr/>
        </p:nvSpPr>
        <p:spPr>
          <a:xfrm>
            <a:off x="226350" y="2270578"/>
            <a:ext cx="6573629" cy="7710276"/>
          </a:xfrm>
          <a:prstGeom prst="rect">
            <a:avLst/>
          </a:prstGeom>
        </p:spPr>
        <p:txBody>
          <a:bodyPr vert="horz" lIns="91440" tIns="45720" rIns="91440" bIns="45720" rtlCol="0" anchor="t">
            <a:normAutofit/>
          </a:bodyPr>
          <a:lstStyle/>
          <a:p>
            <a:pPr>
              <a:lnSpc>
                <a:spcPct val="90000"/>
              </a:lnSpc>
              <a:spcAft>
                <a:spcPts val="600"/>
              </a:spcAft>
            </a:pPr>
            <a:r>
              <a:rPr lang="en-GB" sz="3600" noProof="0">
                <a:latin typeface="Public Sans" panose="020B0604020202020204" charset="0"/>
              </a:rPr>
              <a:t>'Community Learning and Development and the youth work sector have a significant role to play in Curriculum for Excellence (</a:t>
            </a:r>
            <a:r>
              <a:rPr lang="en-GB" sz="3600" noProof="0" err="1">
                <a:latin typeface="Public Sans" panose="020B0604020202020204" charset="0"/>
              </a:rPr>
              <a:t>CfE</a:t>
            </a:r>
            <a:r>
              <a:rPr lang="en-GB" sz="3600" noProof="0">
                <a:latin typeface="Public Sans" panose="020B0604020202020204" charset="0"/>
              </a:rPr>
              <a:t>). They are important delivery partners, offering young people valuable opportunities for learning and personal development, both in and out of school.'</a:t>
            </a:r>
          </a:p>
          <a:p>
            <a:pPr indent="-228600">
              <a:lnSpc>
                <a:spcPct val="90000"/>
              </a:lnSpc>
              <a:spcAft>
                <a:spcPts val="600"/>
              </a:spcAft>
              <a:buFont typeface="Arial" panose="020B0604020202020204" pitchFamily="34" charset="0"/>
              <a:buChar char="•"/>
            </a:pPr>
            <a:endParaRPr lang="en-GB" sz="2600" noProof="0">
              <a:latin typeface="Public Sans" panose="020B0604020202020204" charset="0"/>
            </a:endParaRPr>
          </a:p>
          <a:p>
            <a:pPr>
              <a:lnSpc>
                <a:spcPct val="90000"/>
              </a:lnSpc>
              <a:spcAft>
                <a:spcPts val="600"/>
              </a:spcAft>
            </a:pPr>
            <a:r>
              <a:rPr lang="en-GB" sz="2600" noProof="0">
                <a:latin typeface="Public Sans" panose="020B0604020202020204" charset="0"/>
              </a:rPr>
              <a:t>Curriculum for Excellence Briefing 10: The role of Community Learning and Development and partnership working, 2013</a:t>
            </a:r>
            <a:endParaRPr lang="en-GB" sz="2600" noProof="0">
              <a:latin typeface="Public Sans" panose="020B0604020202020204" charset="0"/>
              <a:ea typeface="Calibri"/>
              <a:cs typeface="Calibri"/>
            </a:endParaRPr>
          </a:p>
        </p:txBody>
      </p:sp>
      <p:pic>
        <p:nvPicPr>
          <p:cNvPr id="4" name="Picture 3" descr="A screenshot of a computer&#10;&#10;AI-generated content may be incorrect.">
            <a:extLst>
              <a:ext uri="{FF2B5EF4-FFF2-40B4-BE49-F238E27FC236}">
                <a16:creationId xmlns:a16="http://schemas.microsoft.com/office/drawing/2014/main" id="{07B8BE1D-C8B5-112A-016E-A712FBB384A3}"/>
              </a:ext>
            </a:extLst>
          </p:cNvPr>
          <p:cNvPicPr>
            <a:picLocks noChangeAspect="1"/>
          </p:cNvPicPr>
          <p:nvPr/>
        </p:nvPicPr>
        <p:blipFill>
          <a:blip r:embed="rId3"/>
          <a:srcRect l="33555" t="20426" r="35105" b="6604"/>
          <a:stretch>
            <a:fillRect/>
          </a:stretch>
        </p:blipFill>
        <p:spPr>
          <a:xfrm>
            <a:off x="9737213" y="992874"/>
            <a:ext cx="6094656" cy="8336863"/>
          </a:xfrm>
          <a:prstGeom prst="rect">
            <a:avLst/>
          </a:prstGeom>
        </p:spPr>
      </p:pic>
    </p:spTree>
    <p:extLst>
      <p:ext uri="{BB962C8B-B14F-4D97-AF65-F5344CB8AC3E}">
        <p14:creationId xmlns:p14="http://schemas.microsoft.com/office/powerpoint/2010/main" val="3974425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FE520-F10F-4F13-8798-5D606CDBBAA3}"/>
            </a:ext>
          </a:extLst>
        </p:cNvPr>
        <p:cNvGrpSpPr/>
        <p:nvPr/>
      </p:nvGrpSpPr>
      <p:grpSpPr>
        <a:xfrm>
          <a:off x="0" y="0"/>
          <a:ext cx="0" cy="0"/>
          <a:chOff x="0" y="0"/>
          <a:chExt cx="0" cy="0"/>
        </a:xfrm>
      </p:grpSpPr>
      <p:graphicFrame>
        <p:nvGraphicFramePr>
          <p:cNvPr id="6" name="Table 4">
            <a:extLst>
              <a:ext uri="{FF2B5EF4-FFF2-40B4-BE49-F238E27FC236}">
                <a16:creationId xmlns:a16="http://schemas.microsoft.com/office/drawing/2014/main" id="{2E525A5E-B54C-7E7C-5ABA-E74FCDF5863A}"/>
              </a:ext>
            </a:extLst>
          </p:cNvPr>
          <p:cNvGraphicFramePr>
            <a:graphicFrameLocks/>
          </p:cNvGraphicFramePr>
          <p:nvPr>
            <p:extLst>
              <p:ext uri="{D42A27DB-BD31-4B8C-83A1-F6EECF244321}">
                <p14:modId xmlns:p14="http://schemas.microsoft.com/office/powerpoint/2010/main" val="1006278184"/>
              </p:ext>
            </p:extLst>
          </p:nvPr>
        </p:nvGraphicFramePr>
        <p:xfrm>
          <a:off x="95693" y="1221218"/>
          <a:ext cx="5996763" cy="8091119"/>
        </p:xfrm>
        <a:graphic>
          <a:graphicData uri="http://schemas.openxmlformats.org/drawingml/2006/table">
            <a:tbl>
              <a:tblPr firstRow="1" bandRow="1">
                <a:tableStyleId>{93296810-A885-4BE3-A3E7-6D5BEEA58F35}</a:tableStyleId>
              </a:tblPr>
              <a:tblGrid>
                <a:gridCol w="5996763">
                  <a:extLst>
                    <a:ext uri="{9D8B030D-6E8A-4147-A177-3AD203B41FA5}">
                      <a16:colId xmlns:a16="http://schemas.microsoft.com/office/drawing/2014/main" val="660815608"/>
                    </a:ext>
                  </a:extLst>
                </a:gridCol>
              </a:tblGrid>
              <a:tr h="1278839">
                <a:tc>
                  <a:txBody>
                    <a:bodyPr/>
                    <a:lstStyle/>
                    <a:p>
                      <a:pPr algn="ctr"/>
                      <a:r>
                        <a:rPr lang="en-GB" sz="5400" noProof="0">
                          <a:latin typeface="Arial" panose="020B0604020202020204" pitchFamily="34" charset="0"/>
                          <a:cs typeface="Arial" panose="020B0604020202020204" pitchFamily="34" charset="0"/>
                        </a:rPr>
                        <a:t>why</a:t>
                      </a:r>
                    </a:p>
                  </a:txBody>
                  <a:tcPr marL="137160" marR="137160" marT="68580" marB="68580" anchor="ctr">
                    <a:solidFill>
                      <a:schemeClr val="tx2">
                        <a:lumMod val="60000"/>
                        <a:lumOff val="40000"/>
                      </a:schemeClr>
                    </a:solidFill>
                  </a:tcPr>
                </a:tc>
                <a:extLst>
                  <a:ext uri="{0D108BD9-81ED-4DB2-BD59-A6C34878D82A}">
                    <a16:rowId xmlns:a16="http://schemas.microsoft.com/office/drawing/2014/main" val="3515266326"/>
                  </a:ext>
                </a:extLst>
              </a:tr>
              <a:tr h="6812280">
                <a:tc>
                  <a:txBody>
                    <a:bodyPr/>
                    <a:lstStyle/>
                    <a:p>
                      <a:endParaRPr lang="en-GB" sz="2700" noProof="0"/>
                    </a:p>
                    <a:p>
                      <a:endParaRPr lang="en-GB" sz="2700" noProof="0"/>
                    </a:p>
                    <a:p>
                      <a:endParaRPr lang="en-GB" sz="2700" noProof="0"/>
                    </a:p>
                    <a:p>
                      <a:endParaRPr lang="en-GB" sz="2700" noProof="0"/>
                    </a:p>
                    <a:p>
                      <a:endParaRPr lang="en-GB" sz="2700" noProof="0"/>
                    </a:p>
                    <a:p>
                      <a:endParaRPr lang="en-GB" sz="2700" noProof="0"/>
                    </a:p>
                    <a:p>
                      <a:endParaRPr lang="en-GB" sz="2700" noProof="0"/>
                    </a:p>
                    <a:p>
                      <a:endParaRPr lang="en-GB" sz="2700" noProof="0"/>
                    </a:p>
                    <a:p>
                      <a:endParaRPr lang="en-GB" sz="2700" noProof="0"/>
                    </a:p>
                    <a:p>
                      <a:endParaRPr lang="en-GB" sz="2700" noProof="0"/>
                    </a:p>
                    <a:p>
                      <a:endParaRPr lang="en-GB" sz="2700" noProof="0"/>
                    </a:p>
                  </a:txBody>
                  <a:tcPr marL="137160" marR="137160" marT="68580" marB="68580">
                    <a:solidFill>
                      <a:schemeClr val="accent1">
                        <a:lumMod val="20000"/>
                        <a:lumOff val="80000"/>
                      </a:schemeClr>
                    </a:solidFill>
                  </a:tcPr>
                </a:tc>
                <a:extLst>
                  <a:ext uri="{0D108BD9-81ED-4DB2-BD59-A6C34878D82A}">
                    <a16:rowId xmlns:a16="http://schemas.microsoft.com/office/drawing/2014/main" val="1615864711"/>
                  </a:ext>
                </a:extLst>
              </a:tr>
            </a:tbl>
          </a:graphicData>
        </a:graphic>
      </p:graphicFrame>
      <p:sp>
        <p:nvSpPr>
          <p:cNvPr id="3" name="TextBox 2">
            <a:extLst>
              <a:ext uri="{FF2B5EF4-FFF2-40B4-BE49-F238E27FC236}">
                <a16:creationId xmlns:a16="http://schemas.microsoft.com/office/drawing/2014/main" id="{ADF211C0-6605-90B1-AC65-97E34B0D720F}"/>
              </a:ext>
            </a:extLst>
          </p:cNvPr>
          <p:cNvSpPr txBox="1"/>
          <p:nvPr/>
        </p:nvSpPr>
        <p:spPr>
          <a:xfrm>
            <a:off x="250724" y="9222073"/>
            <a:ext cx="17837193" cy="1661993"/>
          </a:xfrm>
          <a:prstGeom prst="rect">
            <a:avLst/>
          </a:prstGeom>
          <a:noFill/>
        </p:spPr>
        <p:txBody>
          <a:bodyPr wrap="square" rtlCol="0">
            <a:spAutoFit/>
          </a:bodyPr>
          <a:lstStyle/>
          <a:p>
            <a:pPr algn="ctr" defTabSz="1371600">
              <a:defRPr/>
            </a:pPr>
            <a:r>
              <a:rPr lang="en-GB" sz="4800" noProof="0">
                <a:solidFill>
                  <a:prstClr val="black"/>
                </a:solidFill>
                <a:latin typeface="Calibri" panose="020F0502020204030204"/>
                <a:hlinkClick r:id="rId3"/>
              </a:rPr>
              <a:t>www.scotlandscurriculum.scot</a:t>
            </a:r>
            <a:endParaRPr lang="en-GB" sz="4800" noProof="0">
              <a:solidFill>
                <a:prstClr val="black"/>
              </a:solidFill>
              <a:latin typeface="Calibri" panose="020F0502020204030204"/>
            </a:endParaRPr>
          </a:p>
          <a:p>
            <a:pPr algn="ctr" defTabSz="1371600">
              <a:defRPr/>
            </a:pPr>
            <a:endParaRPr lang="en-GB" sz="2700" noProof="0">
              <a:solidFill>
                <a:prstClr val="black"/>
              </a:solidFill>
              <a:latin typeface="Calibri" panose="020F0502020204030204"/>
            </a:endParaRPr>
          </a:p>
          <a:p>
            <a:pPr algn="ctr" defTabSz="1371600">
              <a:defRPr/>
            </a:pPr>
            <a:endParaRPr lang="en-GB" sz="2700" noProof="0">
              <a:solidFill>
                <a:prstClr val="black"/>
              </a:solidFill>
              <a:latin typeface="Calibri" panose="020F0502020204030204"/>
            </a:endParaRPr>
          </a:p>
        </p:txBody>
      </p:sp>
      <p:pic>
        <p:nvPicPr>
          <p:cNvPr id="10" name="Picture 9">
            <a:extLst>
              <a:ext uri="{FF2B5EF4-FFF2-40B4-BE49-F238E27FC236}">
                <a16:creationId xmlns:a16="http://schemas.microsoft.com/office/drawing/2014/main" id="{42085EB4-8EAA-B32E-70DB-AFF2F67B179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837" b="95611" l="4336" r="90515">
                        <a14:foregroundMark x1="11924" y1="11599" x2="23035" y2="36050"/>
                        <a14:foregroundMark x1="5420" y1="23824" x2="7317" y2="17555"/>
                        <a14:foregroundMark x1="14905" y1="7837" x2="23577" y2="8777"/>
                        <a14:foregroundMark x1="67480" y1="17868" x2="80217" y2="9718"/>
                        <a14:foregroundMark x1="80217" y1="9718" x2="87534" y2="26332"/>
                        <a14:foregroundMark x1="87534" y1="26332" x2="72629" y2="32915"/>
                        <a14:foregroundMark x1="72629" y1="32915" x2="90515" y2="16301"/>
                        <a14:foregroundMark x1="70190" y1="87147" x2="84824" y2="70219"/>
                        <a14:foregroundMark x1="84824" y1="70219" x2="87263" y2="89655"/>
                        <a14:foregroundMark x1="87263" y1="89655" x2="73713" y2="84639"/>
                        <a14:foregroundMark x1="73713" y1="84639" x2="70732" y2="72414"/>
                        <a14:foregroundMark x1="76152" y1="94671" x2="84011" y2="94044"/>
                        <a14:foregroundMark x1="16531" y1="95611" x2="12466" y2="81191"/>
                        <a14:foregroundMark x1="12466" y1="81191" x2="24661" y2="71160"/>
                        <a14:foregroundMark x1="24661" y1="71160" x2="27100" y2="86520"/>
                        <a14:foregroundMark x1="27100" y1="86520" x2="11111" y2="83699"/>
                        <a14:foregroundMark x1="11111" y1="83699" x2="6775" y2="81505"/>
                        <a14:foregroundMark x1="22493" y1="61129" x2="23577" y2="42320"/>
                        <a14:foregroundMark x1="35230" y1="25705" x2="51491" y2="22571"/>
                        <a14:foregroundMark x1="51491" y1="22571" x2="63686" y2="25078"/>
                        <a14:foregroundMark x1="66938" y1="59875" x2="69919" y2="46395"/>
                        <a14:foregroundMark x1="75610" y1="60815" x2="75068" y2="43574"/>
                        <a14:foregroundMark x1="75068" y1="43574" x2="74255" y2="42006"/>
                        <a14:foregroundMark x1="62331" y1="80564" x2="43902" y2="81818"/>
                        <a14:foregroundMark x1="43902" y1="81818" x2="35230" y2="77116"/>
                        <a14:foregroundMark x1="34146" y1="46082" x2="65312" y2="44514"/>
                        <a14:foregroundMark x1="33062" y1="53605" x2="56369" y2="51097"/>
                        <a14:foregroundMark x1="56369" y1="51097" x2="64770" y2="51097"/>
                        <a14:foregroundMark x1="36585" y1="59561" x2="56369" y2="57994"/>
                        <a14:foregroundMark x1="56369" y1="57994" x2="62331" y2="58621"/>
                        <a14:foregroundMark x1="33333" y1="44828" x2="66396" y2="47022"/>
                        <a14:foregroundMark x1="33333" y1="43887" x2="60163" y2="43574"/>
                        <a14:foregroundMark x1="60163" y1="43574" x2="65583" y2="44828"/>
                        <a14:foregroundMark x1="33604" y1="50470" x2="56098" y2="50470"/>
                        <a14:foregroundMark x1="56098" y1="50470" x2="66396" y2="49843"/>
                        <a14:foregroundMark x1="37669" y1="60502" x2="61518" y2="58307"/>
                      </a14:backgroundRemoval>
                    </a14:imgEffect>
                  </a14:imgLayer>
                </a14:imgProps>
              </a:ext>
              <a:ext uri="{28A0092B-C50C-407E-A947-70E740481C1C}">
                <a14:useLocalDpi xmlns:a14="http://schemas.microsoft.com/office/drawing/2010/main" val="0"/>
              </a:ext>
            </a:extLst>
          </a:blip>
          <a:stretch>
            <a:fillRect/>
          </a:stretch>
        </p:blipFill>
        <p:spPr>
          <a:xfrm>
            <a:off x="283214" y="3068288"/>
            <a:ext cx="5735963" cy="4955457"/>
          </a:xfrm>
          <a:prstGeom prst="rect">
            <a:avLst/>
          </a:prstGeom>
        </p:spPr>
      </p:pic>
      <p:sp>
        <p:nvSpPr>
          <p:cNvPr id="11" name="Oval 10">
            <a:extLst>
              <a:ext uri="{FF2B5EF4-FFF2-40B4-BE49-F238E27FC236}">
                <a16:creationId xmlns:a16="http://schemas.microsoft.com/office/drawing/2014/main" id="{5DC377A1-3F4F-0766-1F57-CE75373D1956}"/>
              </a:ext>
            </a:extLst>
          </p:cNvPr>
          <p:cNvSpPr/>
          <p:nvPr/>
        </p:nvSpPr>
        <p:spPr>
          <a:xfrm>
            <a:off x="1636223" y="4133630"/>
            <a:ext cx="2992853" cy="299285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noProof="0">
              <a:solidFill>
                <a:prstClr val="white"/>
              </a:solidFill>
              <a:latin typeface="Calibri"/>
            </a:endParaRPr>
          </a:p>
        </p:txBody>
      </p:sp>
      <p:sp>
        <p:nvSpPr>
          <p:cNvPr id="12" name="TextBox 11">
            <a:extLst>
              <a:ext uri="{FF2B5EF4-FFF2-40B4-BE49-F238E27FC236}">
                <a16:creationId xmlns:a16="http://schemas.microsoft.com/office/drawing/2014/main" id="{6B6A9188-3B05-13AC-6A83-68488692674D}"/>
              </a:ext>
            </a:extLst>
          </p:cNvPr>
          <p:cNvSpPr txBox="1"/>
          <p:nvPr/>
        </p:nvSpPr>
        <p:spPr>
          <a:xfrm>
            <a:off x="1735249" y="4986026"/>
            <a:ext cx="2794803" cy="1477328"/>
          </a:xfrm>
          <a:prstGeom prst="rect">
            <a:avLst/>
          </a:prstGeom>
          <a:noFill/>
        </p:spPr>
        <p:txBody>
          <a:bodyPr wrap="none" rtlCol="0">
            <a:spAutoFit/>
          </a:bodyPr>
          <a:lstStyle/>
          <a:p>
            <a:pPr algn="ctr" defTabSz="1371600">
              <a:defRPr/>
            </a:pPr>
            <a:r>
              <a:rPr lang="en-GB" sz="3000" b="1" noProof="0">
                <a:solidFill>
                  <a:srgbClr val="00ABB5"/>
                </a:solidFill>
                <a:latin typeface="Arial" panose="020B0604020202020204" pitchFamily="34" charset="0"/>
                <a:cs typeface="Arial" panose="020B0604020202020204" pitchFamily="34" charset="0"/>
              </a:rPr>
              <a:t>To enable ALL</a:t>
            </a:r>
          </a:p>
          <a:p>
            <a:pPr algn="ctr" defTabSz="1371600">
              <a:defRPr/>
            </a:pPr>
            <a:r>
              <a:rPr lang="en-GB" sz="3000" b="1" noProof="0">
                <a:solidFill>
                  <a:srgbClr val="00ABB5"/>
                </a:solidFill>
                <a:latin typeface="Arial" panose="020B0604020202020204" pitchFamily="34" charset="0"/>
                <a:cs typeface="Arial" panose="020B0604020202020204" pitchFamily="34" charset="0"/>
              </a:rPr>
              <a:t>young people</a:t>
            </a:r>
          </a:p>
          <a:p>
            <a:pPr algn="ctr" defTabSz="1371600">
              <a:defRPr/>
            </a:pPr>
            <a:r>
              <a:rPr lang="en-GB" sz="3000" b="1" noProof="0">
                <a:solidFill>
                  <a:srgbClr val="00ABB5"/>
                </a:solidFill>
                <a:latin typeface="Arial" panose="020B0604020202020204" pitchFamily="34" charset="0"/>
                <a:cs typeface="Arial" panose="020B0604020202020204" pitchFamily="34" charset="0"/>
              </a:rPr>
              <a:t>to be…</a:t>
            </a:r>
          </a:p>
        </p:txBody>
      </p:sp>
      <p:pic>
        <p:nvPicPr>
          <p:cNvPr id="15" name="Picture 14">
            <a:extLst>
              <a:ext uri="{FF2B5EF4-FFF2-40B4-BE49-F238E27FC236}">
                <a16:creationId xmlns:a16="http://schemas.microsoft.com/office/drawing/2014/main" id="{24286FCB-0AD5-54EB-E6F0-490C3EAC554F}"/>
              </a:ext>
            </a:extLst>
          </p:cNvPr>
          <p:cNvPicPr>
            <a:picLocks noChangeAspect="1"/>
          </p:cNvPicPr>
          <p:nvPr/>
        </p:nvPicPr>
        <p:blipFill rotWithShape="1">
          <a:blip r:embed="rId6" cstate="print">
            <a:extLst>
              <a:ext uri="{BEBA8EAE-BF5A-486C-A8C5-ECC9F3942E4B}">
                <a14:imgProps xmlns:a14="http://schemas.microsoft.com/office/drawing/2010/main">
                  <a14:imgLayer r:embed="rId5">
                    <a14:imgEffect>
                      <a14:backgroundRemoval t="7837" b="95611" l="4336" r="90515">
                        <a14:foregroundMark x1="11924" y1="11599" x2="23035" y2="36050"/>
                        <a14:foregroundMark x1="5420" y1="23824" x2="7317" y2="17555"/>
                        <a14:foregroundMark x1="14905" y1="7837" x2="23577" y2="8777"/>
                        <a14:foregroundMark x1="67480" y1="17868" x2="80217" y2="9718"/>
                        <a14:foregroundMark x1="80217" y1="9718" x2="87534" y2="26332"/>
                        <a14:foregroundMark x1="87534" y1="26332" x2="72629" y2="32915"/>
                        <a14:foregroundMark x1="72629" y1="32915" x2="90515" y2="16301"/>
                        <a14:foregroundMark x1="70190" y1="87147" x2="84824" y2="70219"/>
                        <a14:foregroundMark x1="84824" y1="70219" x2="87263" y2="89655"/>
                        <a14:foregroundMark x1="87263" y1="89655" x2="73713" y2="84639"/>
                        <a14:foregroundMark x1="73713" y1="84639" x2="70732" y2="72414"/>
                        <a14:foregroundMark x1="76152" y1="94671" x2="84011" y2="94044"/>
                        <a14:foregroundMark x1="16531" y1="95611" x2="12466" y2="81191"/>
                        <a14:foregroundMark x1="12466" y1="81191" x2="24661" y2="71160"/>
                        <a14:foregroundMark x1="24661" y1="71160" x2="27100" y2="86520"/>
                        <a14:foregroundMark x1="27100" y1="86520" x2="11111" y2="83699"/>
                        <a14:foregroundMark x1="11111" y1="83699" x2="6775" y2="81505"/>
                        <a14:foregroundMark x1="22493" y1="61129" x2="23577" y2="42320"/>
                        <a14:foregroundMark x1="35230" y1="25705" x2="51491" y2="22571"/>
                        <a14:foregroundMark x1="51491" y1="22571" x2="63686" y2="25078"/>
                        <a14:foregroundMark x1="66938" y1="59875" x2="69919" y2="46395"/>
                        <a14:foregroundMark x1="75494" y1="57122" x2="75068" y2="43574"/>
                        <a14:foregroundMark x1="75068" y1="43574" x2="74255" y2="42006"/>
                        <a14:foregroundMark x1="55676" y1="81017" x2="43902" y2="81818"/>
                        <a14:foregroundMark x1="43902" y1="81818" x2="35230" y2="77116"/>
                        <a14:foregroundMark x1="34146" y1="46082" x2="65312" y2="44514"/>
                        <a14:foregroundMark x1="33062" y1="53605" x2="56369" y2="51097"/>
                        <a14:foregroundMark x1="56369" y1="51097" x2="64770" y2="51097"/>
                        <a14:foregroundMark x1="36585" y1="59561" x2="56369" y2="57994"/>
                        <a14:foregroundMark x1="56369" y1="57994" x2="62331" y2="58621"/>
                        <a14:foregroundMark x1="33333" y1="44828" x2="66396" y2="47022"/>
                        <a14:foregroundMark x1="33333" y1="43887" x2="60163" y2="43574"/>
                        <a14:foregroundMark x1="60163" y1="43574" x2="65583" y2="44828"/>
                        <a14:foregroundMark x1="33604" y1="50470" x2="56098" y2="50470"/>
                        <a14:foregroundMark x1="56098" y1="50470" x2="66396" y2="49843"/>
                        <a14:foregroundMark x1="37669" y1="60502" x2="61518" y2="58307"/>
                        <a14:foregroundMark x1="75339" y1="68652" x2="75610" y2="69592"/>
                        <a14:backgroundMark x1="76423" y1="57680" x2="73171" y2="64263"/>
                        <a14:backgroundMark x1="61247" y1="79310" x2="62060" y2="77743"/>
                        <a14:backgroundMark x1="61247" y1="81191" x2="61247" y2="80251"/>
                        <a14:backgroundMark x1="61518" y1="79310" x2="61247" y2="81818"/>
                      </a14:backgroundRemoval>
                    </a14:imgEffect>
                  </a14:imgLayer>
                </a14:imgProps>
              </a:ext>
              <a:ext uri="{28A0092B-C50C-407E-A947-70E740481C1C}">
                <a14:useLocalDpi xmlns:a14="http://schemas.microsoft.com/office/drawing/2010/main" val="0"/>
              </a:ext>
            </a:extLst>
          </a:blip>
          <a:srcRect l="63404" t="60541"/>
          <a:stretch/>
        </p:blipFill>
        <p:spPr>
          <a:xfrm>
            <a:off x="3899114" y="6047628"/>
            <a:ext cx="2099144" cy="1955334"/>
          </a:xfrm>
          <a:prstGeom prst="rect">
            <a:avLst/>
          </a:prstGeom>
        </p:spPr>
      </p:pic>
      <p:sp>
        <p:nvSpPr>
          <p:cNvPr id="4" name="Title 1">
            <a:extLst>
              <a:ext uri="{FF2B5EF4-FFF2-40B4-BE49-F238E27FC236}">
                <a16:creationId xmlns:a16="http://schemas.microsoft.com/office/drawing/2014/main" id="{04A5FBD0-84A7-7942-AD0A-D2C3CC87B7E7}"/>
              </a:ext>
            </a:extLst>
          </p:cNvPr>
          <p:cNvSpPr txBox="1">
            <a:spLocks/>
          </p:cNvSpPr>
          <p:nvPr/>
        </p:nvSpPr>
        <p:spPr>
          <a:xfrm>
            <a:off x="1282620" y="143666"/>
            <a:ext cx="15773400" cy="1109133"/>
          </a:xfrm>
          <a:prstGeom prst="rect">
            <a:avLst/>
          </a:prstGeom>
        </p:spPr>
        <p:txBody>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defTabSz="914445">
              <a:defRPr/>
            </a:pPr>
            <a:r>
              <a:rPr lang="en-GB" sz="5400" b="1" noProof="0">
                <a:solidFill>
                  <a:srgbClr val="0070C0"/>
                </a:solidFill>
                <a:latin typeface="Public Sans" panose="020B0604020202020204" charset="0"/>
                <a:cs typeface="Arial" panose="020B0604020202020204" pitchFamily="34" charset="0"/>
              </a:rPr>
              <a:t>Scotland’s Curriculum Framework</a:t>
            </a:r>
          </a:p>
        </p:txBody>
      </p:sp>
      <p:sp>
        <p:nvSpPr>
          <p:cNvPr id="5" name="TextBox 4">
            <a:extLst>
              <a:ext uri="{FF2B5EF4-FFF2-40B4-BE49-F238E27FC236}">
                <a16:creationId xmlns:a16="http://schemas.microsoft.com/office/drawing/2014/main" id="{371067FA-B7DB-83B2-4441-0DAB54D54602}"/>
              </a:ext>
            </a:extLst>
          </p:cNvPr>
          <p:cNvSpPr txBox="1"/>
          <p:nvPr/>
        </p:nvSpPr>
        <p:spPr>
          <a:xfrm>
            <a:off x="6983259" y="1573583"/>
            <a:ext cx="10635269" cy="74789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000" noProof="0">
                <a:latin typeface="Public Sans" panose="020B0604020202020204" charset="0"/>
                <a:ea typeface="Roboto"/>
                <a:cs typeface="Roboto"/>
              </a:rPr>
              <a:t>At the centre of Scotland's Curriculum are </a:t>
            </a:r>
            <a:r>
              <a:rPr lang="en-GB" sz="3000" b="1" noProof="0">
                <a:latin typeface="Public Sans" panose="020B0604020202020204" charset="0"/>
                <a:ea typeface="Roboto"/>
                <a:cs typeface="Roboto"/>
              </a:rPr>
              <a:t>four fundamental capacities </a:t>
            </a:r>
            <a:r>
              <a:rPr lang="en-GB" sz="3000" noProof="0">
                <a:latin typeface="Public Sans" panose="020B0604020202020204" charset="0"/>
                <a:ea typeface="Roboto"/>
                <a:cs typeface="Roboto"/>
              </a:rPr>
              <a:t>which reflect and recognise:</a:t>
            </a:r>
          </a:p>
          <a:p>
            <a:endParaRPr lang="en-GB" sz="3000" noProof="0">
              <a:latin typeface="Public Sans" panose="020B0604020202020204" charset="0"/>
              <a:ea typeface="Roboto"/>
              <a:cs typeface="Roboto"/>
            </a:endParaRPr>
          </a:p>
          <a:p>
            <a:pPr marL="342900" indent="-342900">
              <a:buFont typeface="Arial"/>
              <a:buChar char="•"/>
            </a:pPr>
            <a:r>
              <a:rPr lang="en-GB" sz="3000" noProof="0">
                <a:latin typeface="Public Sans" panose="020B0604020202020204" charset="0"/>
                <a:ea typeface="Roboto"/>
                <a:cs typeface="Roboto"/>
              </a:rPr>
              <a:t>The lifelong nature of education and learning. </a:t>
            </a:r>
          </a:p>
          <a:p>
            <a:pPr marL="342900" indent="-342900">
              <a:buFont typeface="Arial"/>
              <a:buChar char="•"/>
            </a:pPr>
            <a:endParaRPr lang="en-GB" sz="3000" noProof="0">
              <a:latin typeface="Public Sans" panose="020B0604020202020204" charset="0"/>
              <a:ea typeface="Roboto"/>
              <a:cs typeface="Roboto"/>
            </a:endParaRPr>
          </a:p>
          <a:p>
            <a:pPr marL="342900" indent="-342900">
              <a:buFont typeface="Arial"/>
              <a:buChar char="•"/>
            </a:pPr>
            <a:r>
              <a:rPr lang="en-GB" sz="3000" noProof="0">
                <a:latin typeface="Public Sans" panose="020B0604020202020204" charset="0"/>
                <a:ea typeface="Roboto"/>
                <a:cs typeface="Roboto"/>
              </a:rPr>
              <a:t>The need for all children and young people to know themselves as individuals and to develop their relationships with others, in families and in communities </a:t>
            </a:r>
          </a:p>
          <a:p>
            <a:pPr marL="342900" indent="-342900">
              <a:buFont typeface="Arial"/>
              <a:buChar char="•"/>
            </a:pPr>
            <a:endParaRPr lang="en-GB" sz="3000" noProof="0">
              <a:latin typeface="Public Sans" panose="020B0604020202020204" charset="0"/>
              <a:ea typeface="Roboto"/>
              <a:cs typeface="Roboto"/>
            </a:endParaRPr>
          </a:p>
          <a:p>
            <a:pPr marL="342900" indent="-342900">
              <a:buFont typeface="Arial"/>
              <a:buChar char="•"/>
            </a:pPr>
            <a:r>
              <a:rPr lang="en-GB" sz="3000" noProof="0">
                <a:latin typeface="Public Sans" panose="020B0604020202020204" charset="0"/>
                <a:ea typeface="Roboto"/>
                <a:cs typeface="Roboto"/>
              </a:rPr>
              <a:t>The knowledge, skills and attributes that children and young people need to acquire to thrive in our interconnected, digital and rapidly changing world </a:t>
            </a:r>
          </a:p>
          <a:p>
            <a:pPr marL="342900" indent="-342900">
              <a:buFont typeface="Arial"/>
              <a:buChar char="•"/>
            </a:pPr>
            <a:endParaRPr lang="en-GB" sz="3000" noProof="0">
              <a:latin typeface="Public Sans" panose="020B0604020202020204" charset="0"/>
              <a:ea typeface="Roboto"/>
              <a:cs typeface="Roboto"/>
            </a:endParaRPr>
          </a:p>
          <a:p>
            <a:pPr marL="342900" indent="-342900">
              <a:buFont typeface="Arial"/>
              <a:buChar char="•"/>
            </a:pPr>
            <a:r>
              <a:rPr lang="en-GB" sz="3000" noProof="0">
                <a:latin typeface="Public Sans" panose="020B0604020202020204" charset="0"/>
                <a:ea typeface="Roboto"/>
                <a:cs typeface="Roboto"/>
              </a:rPr>
              <a:t>The role of children and young people as democratic citizens and active shapers of that world</a:t>
            </a:r>
          </a:p>
          <a:p>
            <a:pPr algn="ctr"/>
            <a:endParaRPr lang="en-GB" sz="3000" noProof="0">
              <a:latin typeface="Public Sans" panose="020B0604020202020204" charset="0"/>
            </a:endParaRPr>
          </a:p>
        </p:txBody>
      </p:sp>
    </p:spTree>
    <p:extLst>
      <p:ext uri="{BB962C8B-B14F-4D97-AF65-F5344CB8AC3E}">
        <p14:creationId xmlns:p14="http://schemas.microsoft.com/office/powerpoint/2010/main" val="34423238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8AF62C-97DA-6146-14B4-2E5AFF9B66C6}"/>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2B1FFCF8-746F-2E4C-EB28-A97F242ED7A4}"/>
              </a:ext>
            </a:extLst>
          </p:cNvPr>
          <p:cNvSpPr txBox="1">
            <a:spLocks/>
          </p:cNvSpPr>
          <p:nvPr/>
        </p:nvSpPr>
        <p:spPr>
          <a:xfrm>
            <a:off x="1282620" y="143666"/>
            <a:ext cx="15773400" cy="1109133"/>
          </a:xfrm>
          <a:prstGeom prst="rect">
            <a:avLst/>
          </a:prstGeom>
        </p:spPr>
        <p:txBody>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defTabSz="914445">
              <a:defRPr/>
            </a:pPr>
            <a:r>
              <a:rPr lang="en-GB" sz="5400" b="1" noProof="0">
                <a:solidFill>
                  <a:srgbClr val="0070C0"/>
                </a:solidFill>
                <a:latin typeface="Public Sans" panose="020B0604020202020204" charset="0"/>
                <a:cs typeface="Arial" panose="020B0604020202020204" pitchFamily="34" charset="0"/>
              </a:rPr>
              <a:t>Scotland’s Curriculum Framework</a:t>
            </a:r>
          </a:p>
        </p:txBody>
      </p:sp>
      <p:graphicFrame>
        <p:nvGraphicFramePr>
          <p:cNvPr id="6" name="Table 4">
            <a:extLst>
              <a:ext uri="{FF2B5EF4-FFF2-40B4-BE49-F238E27FC236}">
                <a16:creationId xmlns:a16="http://schemas.microsoft.com/office/drawing/2014/main" id="{613C638D-7D4D-24A3-672D-69D64DB87618}"/>
              </a:ext>
            </a:extLst>
          </p:cNvPr>
          <p:cNvGraphicFramePr>
            <a:graphicFrameLocks/>
          </p:cNvGraphicFramePr>
          <p:nvPr>
            <p:extLst>
              <p:ext uri="{D42A27DB-BD31-4B8C-83A1-F6EECF244321}">
                <p14:modId xmlns:p14="http://schemas.microsoft.com/office/powerpoint/2010/main" val="756947993"/>
              </p:ext>
            </p:extLst>
          </p:nvPr>
        </p:nvGraphicFramePr>
        <p:xfrm>
          <a:off x="250724" y="1252799"/>
          <a:ext cx="5731366" cy="8091119"/>
        </p:xfrm>
        <a:graphic>
          <a:graphicData uri="http://schemas.openxmlformats.org/drawingml/2006/table">
            <a:tbl>
              <a:tblPr firstRow="1" bandRow="1">
                <a:tableStyleId>{93296810-A885-4BE3-A3E7-6D5BEEA58F35}</a:tableStyleId>
              </a:tblPr>
              <a:tblGrid>
                <a:gridCol w="5731366">
                  <a:extLst>
                    <a:ext uri="{9D8B030D-6E8A-4147-A177-3AD203B41FA5}">
                      <a16:colId xmlns:a16="http://schemas.microsoft.com/office/drawing/2014/main" val="752943206"/>
                    </a:ext>
                  </a:extLst>
                </a:gridCol>
              </a:tblGrid>
              <a:tr h="1278839">
                <a:tc>
                  <a:txBody>
                    <a:bodyPr/>
                    <a:lstStyle/>
                    <a:p>
                      <a:pPr algn="ctr"/>
                      <a:r>
                        <a:rPr lang="en-GB" sz="5400" noProof="0">
                          <a:latin typeface="Arial" panose="020B0604020202020204" pitchFamily="34" charset="0"/>
                          <a:cs typeface="Arial" panose="020B0604020202020204" pitchFamily="34" charset="0"/>
                        </a:rPr>
                        <a:t>what</a:t>
                      </a:r>
                    </a:p>
                  </a:txBody>
                  <a:tcPr marL="137160" marR="137160" marT="68580" marB="68580" anchor="ctr">
                    <a:solidFill>
                      <a:schemeClr val="accent3"/>
                    </a:solidFill>
                  </a:tcPr>
                </a:tc>
                <a:extLst>
                  <a:ext uri="{0D108BD9-81ED-4DB2-BD59-A6C34878D82A}">
                    <a16:rowId xmlns:a16="http://schemas.microsoft.com/office/drawing/2014/main" val="3515266326"/>
                  </a:ext>
                </a:extLst>
              </a:tr>
              <a:tr h="6812280">
                <a:tc>
                  <a:txBody>
                    <a:bodyPr/>
                    <a:lstStyle/>
                    <a:p>
                      <a:endParaRPr lang="en-GB" sz="2700" noProof="0"/>
                    </a:p>
                    <a:p>
                      <a:endParaRPr lang="en-GB" sz="2700" noProof="0"/>
                    </a:p>
                    <a:p>
                      <a:endParaRPr lang="en-GB" sz="2700" noProof="0"/>
                    </a:p>
                    <a:p>
                      <a:endParaRPr lang="en-GB" sz="2700" noProof="0"/>
                    </a:p>
                    <a:p>
                      <a:endParaRPr lang="en-GB" sz="2700" noProof="0"/>
                    </a:p>
                    <a:p>
                      <a:endParaRPr lang="en-GB" sz="2700" noProof="0"/>
                    </a:p>
                    <a:p>
                      <a:endParaRPr lang="en-GB" sz="2700" noProof="0"/>
                    </a:p>
                    <a:p>
                      <a:endParaRPr lang="en-GB" sz="2700" noProof="0"/>
                    </a:p>
                    <a:p>
                      <a:endParaRPr lang="en-GB" sz="2700" noProof="0"/>
                    </a:p>
                    <a:p>
                      <a:pPr algn="ctr"/>
                      <a:r>
                        <a:rPr lang="en-GB" sz="2700" noProof="0"/>
                        <a:t> </a:t>
                      </a:r>
                    </a:p>
                    <a:p>
                      <a:pPr algn="ctr"/>
                      <a:endParaRPr lang="en-GB" sz="4200" noProof="0"/>
                    </a:p>
                    <a:p>
                      <a:pPr algn="ctr"/>
                      <a:endParaRPr lang="en-GB" sz="4200" noProof="0"/>
                    </a:p>
                    <a:p>
                      <a:pPr algn="ctr"/>
                      <a:endParaRPr lang="en-GB" sz="4200" noProof="0"/>
                    </a:p>
                    <a:p>
                      <a:pPr algn="ctr"/>
                      <a:r>
                        <a:rPr lang="en-GB" sz="4200" noProof="0">
                          <a:latin typeface="Arial" panose="020B0604020202020204" pitchFamily="34" charset="0"/>
                          <a:cs typeface="Arial" panose="020B0604020202020204" pitchFamily="34" charset="0"/>
                        </a:rPr>
                        <a:t>+ entitlements</a:t>
                      </a:r>
                    </a:p>
                  </a:txBody>
                  <a:tcPr marL="137160" marR="137160" marT="68580" marB="68580">
                    <a:solidFill>
                      <a:schemeClr val="accent3">
                        <a:lumMod val="20000"/>
                        <a:lumOff val="80000"/>
                      </a:schemeClr>
                    </a:solidFill>
                  </a:tcPr>
                </a:tc>
                <a:extLst>
                  <a:ext uri="{0D108BD9-81ED-4DB2-BD59-A6C34878D82A}">
                    <a16:rowId xmlns:a16="http://schemas.microsoft.com/office/drawing/2014/main" val="1615864711"/>
                  </a:ext>
                </a:extLst>
              </a:tr>
            </a:tbl>
          </a:graphicData>
        </a:graphic>
      </p:graphicFrame>
      <p:pic>
        <p:nvPicPr>
          <p:cNvPr id="8" name="Picture 7">
            <a:extLst>
              <a:ext uri="{FF2B5EF4-FFF2-40B4-BE49-F238E27FC236}">
                <a16:creationId xmlns:a16="http://schemas.microsoft.com/office/drawing/2014/main" id="{C61B6A7A-EF70-188C-4903-69C39618F0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089" y="3688028"/>
            <a:ext cx="5408636" cy="3829166"/>
          </a:xfrm>
          <a:prstGeom prst="rect">
            <a:avLst/>
          </a:prstGeom>
        </p:spPr>
      </p:pic>
      <p:sp>
        <p:nvSpPr>
          <p:cNvPr id="3" name="TextBox 2">
            <a:extLst>
              <a:ext uri="{FF2B5EF4-FFF2-40B4-BE49-F238E27FC236}">
                <a16:creationId xmlns:a16="http://schemas.microsoft.com/office/drawing/2014/main" id="{8CB6C6FF-5CC8-5FB0-9051-338EFD45B74B}"/>
              </a:ext>
            </a:extLst>
          </p:cNvPr>
          <p:cNvSpPr txBox="1"/>
          <p:nvPr/>
        </p:nvSpPr>
        <p:spPr>
          <a:xfrm>
            <a:off x="250724" y="9343918"/>
            <a:ext cx="17837193" cy="1661993"/>
          </a:xfrm>
          <a:prstGeom prst="rect">
            <a:avLst/>
          </a:prstGeom>
          <a:noFill/>
        </p:spPr>
        <p:txBody>
          <a:bodyPr wrap="square" rtlCol="0">
            <a:spAutoFit/>
          </a:bodyPr>
          <a:lstStyle/>
          <a:p>
            <a:pPr algn="ctr" defTabSz="1371600">
              <a:defRPr/>
            </a:pPr>
            <a:r>
              <a:rPr lang="en-GB" sz="4800" noProof="0">
                <a:solidFill>
                  <a:prstClr val="black"/>
                </a:solidFill>
                <a:latin typeface="Public Sans" panose="020B0604020202020204" charset="0"/>
                <a:hlinkClick r:id="rId4"/>
              </a:rPr>
              <a:t>www.scotlandscurriculum.scot</a:t>
            </a:r>
            <a:endParaRPr lang="en-GB" sz="4800" noProof="0">
              <a:solidFill>
                <a:prstClr val="black"/>
              </a:solidFill>
              <a:latin typeface="Public Sans" panose="020B0604020202020204" charset="0"/>
            </a:endParaRPr>
          </a:p>
          <a:p>
            <a:pPr algn="ctr" defTabSz="1371600">
              <a:defRPr/>
            </a:pPr>
            <a:endParaRPr lang="en-GB" sz="2700" noProof="0">
              <a:solidFill>
                <a:prstClr val="black"/>
              </a:solidFill>
              <a:latin typeface="Public Sans" panose="020B0604020202020204" charset="0"/>
            </a:endParaRPr>
          </a:p>
          <a:p>
            <a:pPr algn="ctr" defTabSz="1371600">
              <a:defRPr/>
            </a:pPr>
            <a:endParaRPr lang="en-GB" sz="2700" noProof="0">
              <a:solidFill>
                <a:prstClr val="black"/>
              </a:solidFill>
              <a:latin typeface="Public Sans" panose="020B0604020202020204" charset="0"/>
            </a:endParaRPr>
          </a:p>
        </p:txBody>
      </p:sp>
      <p:sp>
        <p:nvSpPr>
          <p:cNvPr id="2" name="TextBox 1">
            <a:extLst>
              <a:ext uri="{FF2B5EF4-FFF2-40B4-BE49-F238E27FC236}">
                <a16:creationId xmlns:a16="http://schemas.microsoft.com/office/drawing/2014/main" id="{33F78E12-D638-1C15-0C22-D2D908A62A15}"/>
              </a:ext>
            </a:extLst>
          </p:cNvPr>
          <p:cNvSpPr txBox="1"/>
          <p:nvPr/>
        </p:nvSpPr>
        <p:spPr>
          <a:xfrm>
            <a:off x="7345679" y="2354580"/>
            <a:ext cx="9419888"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noProof="0">
                <a:latin typeface="Public Sans"/>
                <a:ea typeface="Roboto"/>
                <a:cs typeface="Roboto"/>
              </a:rPr>
              <a:t>Curriculum is defined as the totality of all that is planned for children and young people from early learning and childcare, through school and beyond. </a:t>
            </a:r>
            <a:endParaRPr lang="en-GB" sz="3200" noProof="0">
              <a:latin typeface="Public Sans"/>
              <a:ea typeface="Calibri"/>
              <a:cs typeface="Calibri"/>
            </a:endParaRPr>
          </a:p>
          <a:p>
            <a:endParaRPr lang="en-GB" sz="3200" noProof="0">
              <a:latin typeface="Public Sans" panose="020B0604020202020204" charset="0"/>
              <a:ea typeface="Roboto"/>
              <a:cs typeface="Roboto"/>
            </a:endParaRPr>
          </a:p>
          <a:p>
            <a:r>
              <a:rPr lang="en-GB" sz="3200" noProof="0">
                <a:latin typeface="Public Sans"/>
                <a:ea typeface="Roboto"/>
                <a:cs typeface="Roboto"/>
              </a:rPr>
              <a:t>That totality can be planned for and experienced by learners across </a:t>
            </a:r>
            <a:r>
              <a:rPr lang="en-GB" sz="3200" b="1" noProof="0">
                <a:latin typeface="Public Sans"/>
                <a:ea typeface="Roboto"/>
                <a:cs typeface="Roboto"/>
              </a:rPr>
              <a:t>four contexts</a:t>
            </a:r>
            <a:r>
              <a:rPr lang="en-GB" sz="3200" noProof="0">
                <a:latin typeface="Public Sans"/>
                <a:ea typeface="Roboto"/>
                <a:cs typeface="Roboto"/>
              </a:rPr>
              <a:t>.</a:t>
            </a:r>
          </a:p>
          <a:p>
            <a:endParaRPr lang="en-GB" sz="3200" noProof="0">
              <a:latin typeface="Public Sans" panose="020B0604020202020204" charset="0"/>
              <a:ea typeface="Roboto"/>
              <a:cs typeface="Calibri"/>
            </a:endParaRPr>
          </a:p>
          <a:p>
            <a:pPr marL="285750" indent="-285750">
              <a:buFont typeface="Arial" panose="020B0604020202020204" pitchFamily="34" charset="0"/>
              <a:buChar char="•"/>
            </a:pPr>
            <a:r>
              <a:rPr lang="en-GB" sz="3200" noProof="0">
                <a:latin typeface="Public Sans"/>
                <a:ea typeface="Roboto"/>
                <a:cs typeface="Calibri"/>
              </a:rPr>
              <a:t>Opportunities for personal achievement</a:t>
            </a:r>
          </a:p>
          <a:p>
            <a:pPr marL="285750" indent="-285750">
              <a:buFont typeface="Arial" panose="020B0604020202020204" pitchFamily="34" charset="0"/>
              <a:buChar char="•"/>
            </a:pPr>
            <a:r>
              <a:rPr lang="en-GB" sz="3200" noProof="0">
                <a:latin typeface="Public Sans"/>
                <a:ea typeface="Roboto"/>
                <a:cs typeface="Calibri"/>
              </a:rPr>
              <a:t>Interdisciplinary learning</a:t>
            </a:r>
          </a:p>
          <a:p>
            <a:pPr marL="285750" indent="-285750">
              <a:buFont typeface="Arial" panose="020B0604020202020204" pitchFamily="34" charset="0"/>
              <a:buChar char="•"/>
            </a:pPr>
            <a:r>
              <a:rPr lang="en-GB" sz="3200" noProof="0">
                <a:latin typeface="Public Sans"/>
                <a:ea typeface="Roboto"/>
                <a:cs typeface="Calibri"/>
              </a:rPr>
              <a:t>Ethos and life of the school as a community </a:t>
            </a:r>
          </a:p>
          <a:p>
            <a:pPr marL="285750" indent="-285750">
              <a:buFont typeface="Arial" panose="020B0604020202020204" pitchFamily="34" charset="0"/>
              <a:buChar char="•"/>
            </a:pPr>
            <a:r>
              <a:rPr lang="en-GB" sz="3200" noProof="0">
                <a:latin typeface="Public Sans"/>
                <a:ea typeface="Roboto"/>
                <a:cs typeface="Calibri"/>
              </a:rPr>
              <a:t>Curriculum areas and subjects</a:t>
            </a:r>
            <a:endParaRPr lang="en-GB" sz="3200" noProof="0">
              <a:latin typeface="Public Sans"/>
              <a:ea typeface="Calibri"/>
              <a:cs typeface="Calibri"/>
            </a:endParaRPr>
          </a:p>
        </p:txBody>
      </p:sp>
    </p:spTree>
    <p:extLst>
      <p:ext uri="{BB962C8B-B14F-4D97-AF65-F5344CB8AC3E}">
        <p14:creationId xmlns:p14="http://schemas.microsoft.com/office/powerpoint/2010/main" val="1137795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4">
            <a:extLst>
              <a:ext uri="{FF2B5EF4-FFF2-40B4-BE49-F238E27FC236}">
                <a16:creationId xmlns:a16="http://schemas.microsoft.com/office/drawing/2014/main" id="{B7413729-312F-6E46-A4D8-D40E6F03B859}"/>
              </a:ext>
            </a:extLst>
          </p:cNvPr>
          <p:cNvGraphicFramePr>
            <a:graphicFrameLocks/>
          </p:cNvGraphicFramePr>
          <p:nvPr>
            <p:extLst>
              <p:ext uri="{D42A27DB-BD31-4B8C-83A1-F6EECF244321}">
                <p14:modId xmlns:p14="http://schemas.microsoft.com/office/powerpoint/2010/main" val="546692442"/>
              </p:ext>
            </p:extLst>
          </p:nvPr>
        </p:nvGraphicFramePr>
        <p:xfrm>
          <a:off x="250724" y="1371479"/>
          <a:ext cx="6735783" cy="7853759"/>
        </p:xfrm>
        <a:graphic>
          <a:graphicData uri="http://schemas.openxmlformats.org/drawingml/2006/table">
            <a:tbl>
              <a:tblPr firstRow="1" bandRow="1">
                <a:tableStyleId>{93296810-A885-4BE3-A3E7-6D5BEEA58F35}</a:tableStyleId>
              </a:tblPr>
              <a:tblGrid>
                <a:gridCol w="6735783">
                  <a:extLst>
                    <a:ext uri="{9D8B030D-6E8A-4147-A177-3AD203B41FA5}">
                      <a16:colId xmlns:a16="http://schemas.microsoft.com/office/drawing/2014/main" val="1735374325"/>
                    </a:ext>
                  </a:extLst>
                </a:gridCol>
              </a:tblGrid>
              <a:tr h="1241323">
                <a:tc>
                  <a:txBody>
                    <a:bodyPr/>
                    <a:lstStyle/>
                    <a:p>
                      <a:pPr algn="ctr"/>
                      <a:r>
                        <a:rPr lang="en-GB" sz="5400" noProof="0">
                          <a:latin typeface="Arial" panose="020B0604020202020204" pitchFamily="34" charset="0"/>
                          <a:cs typeface="Arial" panose="020B0604020202020204" pitchFamily="34" charset="0"/>
                        </a:rPr>
                        <a:t>how</a:t>
                      </a:r>
                    </a:p>
                  </a:txBody>
                  <a:tcPr marL="137160" marR="137160" marT="68580" marB="68580" anchor="ctr">
                    <a:solidFill>
                      <a:schemeClr val="accent4"/>
                    </a:solidFill>
                  </a:tcPr>
                </a:tc>
                <a:extLst>
                  <a:ext uri="{0D108BD9-81ED-4DB2-BD59-A6C34878D82A}">
                    <a16:rowId xmlns:a16="http://schemas.microsoft.com/office/drawing/2014/main" val="3515266326"/>
                  </a:ext>
                </a:extLst>
              </a:tr>
              <a:tr h="6612436">
                <a:tc>
                  <a:txBody>
                    <a:bodyPr/>
                    <a:lstStyle/>
                    <a:p>
                      <a:endParaRPr lang="en-GB" sz="2700" noProof="0"/>
                    </a:p>
                  </a:txBody>
                  <a:tcPr marL="137160" marR="137160" marT="68580" marB="68580">
                    <a:solidFill>
                      <a:schemeClr val="accent4">
                        <a:lumMod val="20000"/>
                        <a:lumOff val="80000"/>
                      </a:schemeClr>
                    </a:solidFill>
                  </a:tcPr>
                </a:tc>
                <a:extLst>
                  <a:ext uri="{0D108BD9-81ED-4DB2-BD59-A6C34878D82A}">
                    <a16:rowId xmlns:a16="http://schemas.microsoft.com/office/drawing/2014/main" val="1615864711"/>
                  </a:ext>
                </a:extLst>
              </a:tr>
            </a:tbl>
          </a:graphicData>
        </a:graphic>
      </p:graphicFrame>
      <p:sp>
        <p:nvSpPr>
          <p:cNvPr id="3" name="TextBox 2"/>
          <p:cNvSpPr txBox="1"/>
          <p:nvPr/>
        </p:nvSpPr>
        <p:spPr>
          <a:xfrm>
            <a:off x="250724" y="9343918"/>
            <a:ext cx="17837193" cy="1661993"/>
          </a:xfrm>
          <a:prstGeom prst="rect">
            <a:avLst/>
          </a:prstGeom>
          <a:noFill/>
        </p:spPr>
        <p:txBody>
          <a:bodyPr wrap="square" rtlCol="0">
            <a:spAutoFit/>
          </a:bodyPr>
          <a:lstStyle/>
          <a:p>
            <a:pPr algn="ctr" defTabSz="1371600">
              <a:defRPr/>
            </a:pPr>
            <a:r>
              <a:rPr lang="en-GB" sz="4800" noProof="0" dirty="0">
                <a:solidFill>
                  <a:prstClr val="black"/>
                </a:solidFill>
                <a:latin typeface="Calibri" panose="020F0502020204030204"/>
                <a:hlinkClick r:id="rId3"/>
              </a:rPr>
              <a:t>www.scotlandscurriculum.scot</a:t>
            </a:r>
            <a:endParaRPr lang="en-GB" sz="4800" noProof="0" dirty="0">
              <a:solidFill>
                <a:prstClr val="black"/>
              </a:solidFill>
              <a:latin typeface="Calibri" panose="020F0502020204030204"/>
            </a:endParaRPr>
          </a:p>
          <a:p>
            <a:pPr algn="ctr" defTabSz="1371600">
              <a:defRPr/>
            </a:pPr>
            <a:endParaRPr lang="en-GB" sz="2700" noProof="0" dirty="0">
              <a:solidFill>
                <a:prstClr val="black"/>
              </a:solidFill>
              <a:latin typeface="Calibri" panose="020F0502020204030204"/>
            </a:endParaRPr>
          </a:p>
          <a:p>
            <a:pPr algn="ctr" defTabSz="1371600">
              <a:defRPr/>
            </a:pPr>
            <a:endParaRPr lang="en-GB" sz="2700" noProof="0" dirty="0">
              <a:solidFill>
                <a:prstClr val="black"/>
              </a:solidFill>
              <a:latin typeface="Calibri" panose="020F0502020204030204"/>
            </a:endParaRPr>
          </a:p>
        </p:txBody>
      </p:sp>
      <p:pic>
        <p:nvPicPr>
          <p:cNvPr id="2" name="Picture 1">
            <a:extLst>
              <a:ext uri="{FF2B5EF4-FFF2-40B4-BE49-F238E27FC236}">
                <a16:creationId xmlns:a16="http://schemas.microsoft.com/office/drawing/2014/main" id="{58F8E8B2-C645-C3DA-558A-2C5CF4EB89A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0723" y="3065307"/>
            <a:ext cx="6735783" cy="5606028"/>
          </a:xfrm>
          <a:prstGeom prst="rect">
            <a:avLst/>
          </a:prstGeom>
        </p:spPr>
      </p:pic>
      <p:sp>
        <p:nvSpPr>
          <p:cNvPr id="4" name="Title 1">
            <a:extLst>
              <a:ext uri="{FF2B5EF4-FFF2-40B4-BE49-F238E27FC236}">
                <a16:creationId xmlns:a16="http://schemas.microsoft.com/office/drawing/2014/main" id="{E5543AB7-46D6-8578-DE78-4DB6A5350374}"/>
              </a:ext>
            </a:extLst>
          </p:cNvPr>
          <p:cNvSpPr txBox="1">
            <a:spLocks/>
          </p:cNvSpPr>
          <p:nvPr/>
        </p:nvSpPr>
        <p:spPr>
          <a:xfrm>
            <a:off x="1282620" y="143666"/>
            <a:ext cx="15773400" cy="1109133"/>
          </a:xfrm>
          <a:prstGeom prst="rect">
            <a:avLst/>
          </a:prstGeom>
        </p:spPr>
        <p:txBody>
          <a:bodyPr/>
          <a:lstStyle>
            <a:lvl1pPr algn="ctr" defTabSz="609630" rtl="0" eaLnBrk="1" latinLnBrk="0" hangingPunct="1">
              <a:spcBef>
                <a:spcPct val="0"/>
              </a:spcBef>
              <a:buNone/>
              <a:defRPr sz="2933" kern="1200">
                <a:solidFill>
                  <a:schemeClr val="tx1"/>
                </a:solidFill>
                <a:latin typeface="+mj-lt"/>
                <a:ea typeface="+mj-ea"/>
                <a:cs typeface="+mj-cs"/>
              </a:defRPr>
            </a:lvl1pPr>
          </a:lstStyle>
          <a:p>
            <a:pPr defTabSz="914445">
              <a:defRPr/>
            </a:pPr>
            <a:r>
              <a:rPr lang="en-GB" sz="5400" b="1" noProof="0">
                <a:solidFill>
                  <a:srgbClr val="0070C0"/>
                </a:solidFill>
                <a:latin typeface="Public Sans" panose="020B0604020202020204" charset="0"/>
                <a:cs typeface="Arial" panose="020B0604020202020204" pitchFamily="34" charset="0"/>
              </a:rPr>
              <a:t>Scotland’s Curriculum Framework</a:t>
            </a:r>
          </a:p>
        </p:txBody>
      </p:sp>
      <p:sp>
        <p:nvSpPr>
          <p:cNvPr id="5" name="TextBox 4">
            <a:extLst>
              <a:ext uri="{FF2B5EF4-FFF2-40B4-BE49-F238E27FC236}">
                <a16:creationId xmlns:a16="http://schemas.microsoft.com/office/drawing/2014/main" id="{0EE68323-157B-95C8-E7AB-2116AF5D10E8}"/>
              </a:ext>
            </a:extLst>
          </p:cNvPr>
          <p:cNvSpPr txBox="1"/>
          <p:nvPr/>
        </p:nvSpPr>
        <p:spPr>
          <a:xfrm>
            <a:off x="7879362" y="1925382"/>
            <a:ext cx="9722837" cy="58477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b="1" noProof="0">
                <a:latin typeface="Public Sans" panose="020B0604020202020204" charset="0"/>
                <a:ea typeface="Calibri"/>
                <a:cs typeface="Calibri"/>
              </a:rPr>
              <a:t>Curriculum making includes:</a:t>
            </a:r>
          </a:p>
          <a:p>
            <a:pPr marL="571500" indent="-571500">
              <a:buFont typeface="Arial" panose="020B0604020202020204" pitchFamily="34" charset="0"/>
              <a:buChar char="•"/>
            </a:pPr>
            <a:endParaRPr lang="en-GB" sz="3200" noProof="0">
              <a:latin typeface="Public Sans" panose="020B0604020202020204" charset="0"/>
              <a:ea typeface="Calibri"/>
              <a:cs typeface="Calibri"/>
            </a:endParaRPr>
          </a:p>
          <a:p>
            <a:pPr marL="571500" indent="-571500">
              <a:buFont typeface="Arial" panose="020B0604020202020204" pitchFamily="34" charset="0"/>
              <a:buChar char="•"/>
            </a:pPr>
            <a:r>
              <a:rPr lang="en-GB" sz="3200" noProof="0">
                <a:latin typeface="Public Sans" panose="020B0604020202020204" charset="0"/>
                <a:ea typeface="Calibri"/>
                <a:cs typeface="Calibri"/>
              </a:rPr>
              <a:t>Understanding the learners</a:t>
            </a:r>
          </a:p>
          <a:p>
            <a:pPr marL="571500" indent="-571500">
              <a:buFont typeface="Arial" panose="020B0604020202020204" pitchFamily="34" charset="0"/>
              <a:buChar char="•"/>
            </a:pPr>
            <a:endParaRPr lang="en-GB" sz="3200" noProof="0">
              <a:latin typeface="Public Sans" panose="020B0604020202020204" charset="0"/>
              <a:ea typeface="Calibri"/>
              <a:cs typeface="Calibri"/>
            </a:endParaRPr>
          </a:p>
          <a:p>
            <a:pPr marL="571500" indent="-571500">
              <a:buFont typeface="Arial" panose="020B0604020202020204" pitchFamily="34" charset="0"/>
              <a:buChar char="•"/>
            </a:pPr>
            <a:r>
              <a:rPr lang="en-GB" sz="3200" noProof="0">
                <a:latin typeface="Public Sans" panose="020B0604020202020204" charset="0"/>
                <a:ea typeface="Calibri"/>
                <a:cs typeface="Arial"/>
              </a:rPr>
              <a:t>Knowing the big ideas</a:t>
            </a:r>
          </a:p>
          <a:p>
            <a:pPr marL="571500" indent="-571500">
              <a:buFont typeface="Arial" panose="020B0604020202020204" pitchFamily="34" charset="0"/>
              <a:buChar char="•"/>
            </a:pPr>
            <a:endParaRPr lang="en-GB" sz="3200" noProof="0">
              <a:latin typeface="Public Sans" panose="020B0604020202020204" charset="0"/>
              <a:ea typeface="Calibri"/>
              <a:cs typeface="Arial"/>
            </a:endParaRPr>
          </a:p>
          <a:p>
            <a:pPr marL="571500" indent="-571500">
              <a:buFont typeface="Arial" panose="020B0604020202020204" pitchFamily="34" charset="0"/>
              <a:buChar char="•"/>
            </a:pPr>
            <a:r>
              <a:rPr lang="en-GB" sz="3200" noProof="0">
                <a:latin typeface="Public Sans" panose="020B0604020202020204" charset="0"/>
                <a:ea typeface="Calibri"/>
                <a:cs typeface="Arial"/>
              </a:rPr>
              <a:t>Using meaningful learning networks</a:t>
            </a:r>
            <a:endParaRPr lang="en-GB" sz="3200" noProof="0">
              <a:latin typeface="Public Sans" panose="020B0604020202020204" charset="0"/>
              <a:ea typeface="Calibri"/>
              <a:cs typeface="Calibri"/>
            </a:endParaRPr>
          </a:p>
          <a:p>
            <a:pPr marL="571500" indent="-571500">
              <a:buFont typeface="Arial" panose="020B0604020202020204" pitchFamily="34" charset="0"/>
              <a:buChar char="•"/>
            </a:pPr>
            <a:endParaRPr lang="en-GB" sz="3200" noProof="0">
              <a:latin typeface="Public Sans" panose="020B0604020202020204" charset="0"/>
              <a:ea typeface="Calibri"/>
              <a:cs typeface="Arial"/>
            </a:endParaRPr>
          </a:p>
          <a:p>
            <a:pPr marL="571500" indent="-571500">
              <a:buFont typeface="Arial" panose="020B0604020202020204" pitchFamily="34" charset="0"/>
              <a:buChar char="•"/>
            </a:pPr>
            <a:r>
              <a:rPr lang="en-GB" sz="3200" noProof="0">
                <a:latin typeface="Public Sans" panose="020B0604020202020204" charset="0"/>
                <a:ea typeface="Calibri"/>
                <a:cs typeface="Arial"/>
              </a:rPr>
              <a:t>Knowing your own learning and support needs</a:t>
            </a:r>
          </a:p>
          <a:p>
            <a:pPr marL="571500" indent="-571500">
              <a:buFont typeface="Arial" panose="020B0604020202020204" pitchFamily="34" charset="0"/>
              <a:buChar char="•"/>
            </a:pPr>
            <a:endParaRPr lang="en-GB" sz="3200" noProof="0">
              <a:latin typeface="Public Sans" panose="020B0604020202020204" charset="0"/>
              <a:ea typeface="Calibri"/>
              <a:cs typeface="Arial"/>
            </a:endParaRPr>
          </a:p>
          <a:p>
            <a:pPr marL="571500" indent="-571500">
              <a:buFont typeface="Arial" panose="020B0604020202020204" pitchFamily="34" charset="0"/>
              <a:buChar char="•"/>
            </a:pPr>
            <a:r>
              <a:rPr lang="en-GB" sz="3200" noProof="0">
                <a:latin typeface="Public Sans" panose="020B0604020202020204" charset="0"/>
                <a:ea typeface="Calibri"/>
                <a:cs typeface="Arial"/>
              </a:rPr>
              <a:t>Being clear on practical approaches</a:t>
            </a:r>
          </a:p>
          <a:p>
            <a:pPr algn="ctr"/>
            <a:endParaRPr lang="en-GB" noProof="0">
              <a:latin typeface="Public Sans" panose="020B0604020202020204" charset="0"/>
              <a:ea typeface="Calibri"/>
              <a:cs typeface="Calibri"/>
            </a:endParaRPr>
          </a:p>
        </p:txBody>
      </p:sp>
    </p:spTree>
    <p:extLst>
      <p:ext uri="{BB962C8B-B14F-4D97-AF65-F5344CB8AC3E}">
        <p14:creationId xmlns:p14="http://schemas.microsoft.com/office/powerpoint/2010/main" val="3196120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32D5F9-1BEF-EE4A-B701-008C239D6649}"/>
              </a:ext>
            </a:extLst>
          </p:cNvPr>
          <p:cNvSpPr txBox="1"/>
          <p:nvPr/>
        </p:nvSpPr>
        <p:spPr>
          <a:xfrm>
            <a:off x="716075" y="300211"/>
            <a:ext cx="17259690" cy="1200329"/>
          </a:xfrm>
          <a:prstGeom prst="rect">
            <a:avLst/>
          </a:prstGeom>
          <a:noFill/>
        </p:spPr>
        <p:txBody>
          <a:bodyPr wrap="square" lIns="91440" tIns="45720" rIns="91440" bIns="45720" rtlCol="0" anchor="t">
            <a:spAutoFit/>
          </a:bodyPr>
          <a:lstStyle/>
          <a:p>
            <a:r>
              <a:rPr lang="en-GB" sz="3600" b="1" noProof="0" dirty="0">
                <a:solidFill>
                  <a:srgbClr val="00ABB5"/>
                </a:solidFill>
                <a:latin typeface="Public Sans" panose="020B0604020202020204" charset="0"/>
              </a:rPr>
              <a:t>Discussion Activity:</a:t>
            </a:r>
            <a:r>
              <a:rPr lang="en-GB" sz="3600" b="1" dirty="0">
                <a:solidFill>
                  <a:srgbClr val="00ABB5"/>
                </a:solidFill>
                <a:latin typeface="Public Sans" panose="020B0604020202020204" charset="0"/>
              </a:rPr>
              <a:t> </a:t>
            </a:r>
          </a:p>
          <a:p>
            <a:r>
              <a:rPr lang="en-GB" sz="3600" b="1" dirty="0">
                <a:solidFill>
                  <a:srgbClr val="00ABB5"/>
                </a:solidFill>
                <a:latin typeface="Public Sans" panose="020B0604020202020204" charset="0"/>
              </a:rPr>
              <a:t>Reflecting on the Curriculum Framework from a CLD perspective</a:t>
            </a:r>
            <a:endParaRPr lang="en-GB" sz="3600" b="1" noProof="0" dirty="0">
              <a:solidFill>
                <a:srgbClr val="00ABB5"/>
              </a:solidFill>
              <a:latin typeface="Public Sans" panose="020B0604020202020204" charset="0"/>
            </a:endParaRPr>
          </a:p>
        </p:txBody>
      </p:sp>
      <p:sp>
        <p:nvSpPr>
          <p:cNvPr id="3" name="TextBox 2">
            <a:extLst>
              <a:ext uri="{FF2B5EF4-FFF2-40B4-BE49-F238E27FC236}">
                <a16:creationId xmlns:a16="http://schemas.microsoft.com/office/drawing/2014/main" id="{5823B559-4474-5421-FEF7-B4643D821FA9}"/>
              </a:ext>
            </a:extLst>
          </p:cNvPr>
          <p:cNvSpPr txBox="1"/>
          <p:nvPr/>
        </p:nvSpPr>
        <p:spPr>
          <a:xfrm>
            <a:off x="716076" y="1568520"/>
            <a:ext cx="17259689" cy="84638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latin typeface="Public Sans" panose="020B0604020202020204" charset="0"/>
                <a:ea typeface="Calibri"/>
                <a:cs typeface="Calibri"/>
              </a:rPr>
              <a:t>Read the extracts below and discuss your reflections on: The impact of the 4 Capacities and the 4 Contexts for Learning in Scotland's Curriculum on your CLD practice</a:t>
            </a:r>
          </a:p>
          <a:p>
            <a:r>
              <a:rPr lang="en-GB" sz="3200" dirty="0">
                <a:solidFill>
                  <a:srgbClr val="444444"/>
                </a:solidFill>
                <a:latin typeface="Public Sans" panose="020B0604020202020204" charset="0"/>
                <a:ea typeface="Calibri"/>
                <a:cs typeface="Calibri"/>
                <a:hlinkClick r:id="rId3">
                  <a:extLst>
                    <a:ext uri="{A12FA001-AC4F-418D-AE19-62706E023703}">
                      <ahyp:hlinkClr xmlns:ahyp="http://schemas.microsoft.com/office/drawing/2018/hyperlinkcolor" val="tx"/>
                    </a:ext>
                  </a:extLst>
                </a:hlinkClick>
              </a:rPr>
              <a:t>Extracts from: The Four Capacities</a:t>
            </a:r>
            <a:r>
              <a:rPr lang="en-GB" sz="3200" dirty="0">
                <a:solidFill>
                  <a:srgbClr val="444444"/>
                </a:solidFill>
                <a:latin typeface="Public Sans" panose="020B0604020202020204" charset="0"/>
                <a:ea typeface="Calibri"/>
                <a:cs typeface="Calibri"/>
                <a:hlinkClick r:id="rId3"/>
              </a:rPr>
              <a:t>- Education Scotland and No Tosh,</a:t>
            </a:r>
            <a:r>
              <a:rPr lang="en-GB" sz="3200" dirty="0">
                <a:solidFill>
                  <a:srgbClr val="444444"/>
                </a:solidFill>
                <a:latin typeface="Public Sans" panose="020B0604020202020204" charset="0"/>
                <a:ea typeface="Calibri"/>
                <a:cs typeface="Calibri"/>
                <a:hlinkClick r:id="rId3">
                  <a:extLst>
                    <a:ext uri="{A12FA001-AC4F-418D-AE19-62706E023703}">
                      <ahyp:hlinkClr xmlns:ahyp="http://schemas.microsoft.com/office/drawing/2018/hyperlinkcolor" val="tx"/>
                    </a:ext>
                  </a:extLst>
                </a:hlinkClick>
              </a:rPr>
              <a:t> 2022</a:t>
            </a:r>
            <a:endParaRPr lang="en-GB" sz="3200" dirty="0">
              <a:solidFill>
                <a:srgbClr val="444444"/>
              </a:solidFill>
              <a:latin typeface="Public Sans" panose="020B0604020202020204" charset="0"/>
              <a:ea typeface="Calibri"/>
              <a:cs typeface="Calibri"/>
            </a:endParaRPr>
          </a:p>
          <a:p>
            <a:endParaRPr lang="en-GB" sz="3200" noProof="0" dirty="0">
              <a:latin typeface="Public Sans" panose="020B0604020202020204" charset="0"/>
              <a:ea typeface="Calibri"/>
              <a:cs typeface="Calibri"/>
            </a:endParaRPr>
          </a:p>
          <a:p>
            <a:pPr marL="514350" indent="-514350">
              <a:buAutoNum type="arabicPeriod"/>
            </a:pPr>
            <a:r>
              <a:rPr lang="en-GB" sz="3200" noProof="0" dirty="0">
                <a:latin typeface="Public Sans" panose="020B0604020202020204" charset="0"/>
                <a:ea typeface="Calibri"/>
                <a:cs typeface="Calibri"/>
              </a:rPr>
              <a:t>'The simplicity of the 4 capacities is helpful for some to bridge dialogue &amp; understanding about the curriculum with parents &amp; partners.’</a:t>
            </a:r>
          </a:p>
          <a:p>
            <a:pPr marL="514350" indent="-514350">
              <a:buFont typeface="+mj-lt"/>
              <a:buAutoNum type="arabicPeriod"/>
            </a:pPr>
            <a:endParaRPr lang="en-GB" sz="3200" noProof="0" dirty="0">
              <a:latin typeface="Public Sans" panose="020B0604020202020204" charset="0"/>
              <a:ea typeface="Calibri"/>
              <a:cs typeface="Calibri"/>
            </a:endParaRPr>
          </a:p>
          <a:p>
            <a:pPr marL="514350" indent="-514350">
              <a:buAutoNum type="arabicPeriod"/>
            </a:pPr>
            <a:r>
              <a:rPr lang="en-GB" sz="3200" noProof="0" dirty="0">
                <a:latin typeface="Public Sans" panose="020B0604020202020204" charset="0"/>
                <a:ea typeface="Calibri"/>
                <a:cs typeface="Calibri"/>
              </a:rPr>
              <a:t>'We discovered that the majority (of 600 learners) hadn’t heard of the four capacities. 60% hadn’t heard of them at all, &amp; over 20% more weren’t sure. ‘</a:t>
            </a:r>
          </a:p>
          <a:p>
            <a:pPr marL="514350" indent="-514350">
              <a:buFont typeface="+mj-lt"/>
              <a:buAutoNum type="arabicPeriod"/>
            </a:pPr>
            <a:endParaRPr lang="en-GB" sz="3200" noProof="0" dirty="0">
              <a:latin typeface="Public Sans" panose="020B0604020202020204" charset="0"/>
              <a:ea typeface="Calibri"/>
              <a:cs typeface="Calibri"/>
            </a:endParaRPr>
          </a:p>
          <a:p>
            <a:pPr marL="514350" indent="-514350">
              <a:buAutoNum type="arabicPeriod"/>
            </a:pPr>
            <a:r>
              <a:rPr lang="en-GB" sz="3200" noProof="0" dirty="0">
                <a:latin typeface="Public Sans" panose="020B0604020202020204" charset="0"/>
                <a:ea typeface="Calibri"/>
                <a:cs typeface="Calibri"/>
              </a:rPr>
              <a:t>'Even amongst educators, there is a common consensus that not enough time &amp; attention has been paid to unpacking &amp; interrogating the four capacities .’</a:t>
            </a:r>
          </a:p>
          <a:p>
            <a:pPr marL="514350" indent="-514350">
              <a:buFont typeface="+mj-lt"/>
              <a:buAutoNum type="arabicPeriod"/>
            </a:pPr>
            <a:endParaRPr lang="en-GB" sz="3200" noProof="0" dirty="0">
              <a:latin typeface="Public Sans" panose="020B0604020202020204" charset="0"/>
              <a:ea typeface="Calibri"/>
              <a:cs typeface="Calibri"/>
            </a:endParaRPr>
          </a:p>
          <a:p>
            <a:pPr marL="514350" indent="-514350">
              <a:buAutoNum type="arabicPeriod"/>
            </a:pPr>
            <a:r>
              <a:rPr lang="en-GB" sz="3200" noProof="0" dirty="0">
                <a:latin typeface="Public Sans" panose="020B0604020202020204" charset="0"/>
                <a:ea typeface="+mn-lt"/>
                <a:cs typeface="+mn-lt"/>
              </a:rPr>
              <a:t>'One way to create a different kind of curricular purpose might be the involvement of curriculum-makers beyond the walls of education settings - many of those working in the youth &amp; third sectors point out that their business-as-usual has always been the work of developing those four capacities (&amp; many more besides).’</a:t>
            </a:r>
          </a:p>
        </p:txBody>
      </p:sp>
    </p:spTree>
    <p:extLst>
      <p:ext uri="{BB962C8B-B14F-4D97-AF65-F5344CB8AC3E}">
        <p14:creationId xmlns:p14="http://schemas.microsoft.com/office/powerpoint/2010/main" val="18186494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5B5BE3-6A8D-7B31-55D7-3A48E0D72599}"/>
            </a:ext>
          </a:extLst>
        </p:cNvPr>
        <p:cNvGrpSpPr/>
        <p:nvPr/>
      </p:nvGrpSpPr>
      <p:grpSpPr>
        <a:xfrm>
          <a:off x="0" y="0"/>
          <a:ext cx="0" cy="0"/>
          <a:chOff x="0" y="0"/>
          <a:chExt cx="0" cy="0"/>
        </a:xfrm>
      </p:grpSpPr>
      <p:sp>
        <p:nvSpPr>
          <p:cNvPr id="5" name="TextBox 2">
            <a:extLst>
              <a:ext uri="{FF2B5EF4-FFF2-40B4-BE49-F238E27FC236}">
                <a16:creationId xmlns:a16="http://schemas.microsoft.com/office/drawing/2014/main" id="{AE5EC3EA-858A-D9A9-5CE3-3CDB7FEAF3A0}"/>
              </a:ext>
            </a:extLst>
          </p:cNvPr>
          <p:cNvSpPr txBox="1"/>
          <p:nvPr/>
        </p:nvSpPr>
        <p:spPr>
          <a:xfrm>
            <a:off x="342900" y="833034"/>
            <a:ext cx="17602200" cy="2103140"/>
          </a:xfrm>
          <a:prstGeom prst="rect">
            <a:avLst/>
          </a:prstGeom>
        </p:spPr>
        <p:txBody>
          <a:bodyPr wrap="square" lIns="0" tIns="0" rIns="0" bIns="0" rtlCol="0" anchor="t">
            <a:spAutoFit/>
          </a:bodyPr>
          <a:lstStyle/>
          <a:p>
            <a:pPr marL="0" lvl="0" indent="0" algn="ctr">
              <a:lnSpc>
                <a:spcPts val="8159"/>
              </a:lnSpc>
            </a:pPr>
            <a:r>
              <a:rPr lang="en-GB" sz="8000" b="1" noProof="0" dirty="0">
                <a:solidFill>
                  <a:srgbClr val="00ABB5"/>
                </a:solidFill>
                <a:latin typeface="Public Sans" panose="020B0604020202020204" charset="0"/>
              </a:rPr>
              <a:t>What is the Curriculum Improvement Cycle?</a:t>
            </a:r>
          </a:p>
        </p:txBody>
      </p:sp>
      <p:sp>
        <p:nvSpPr>
          <p:cNvPr id="6" name="TextBox 5">
            <a:extLst>
              <a:ext uri="{FF2B5EF4-FFF2-40B4-BE49-F238E27FC236}">
                <a16:creationId xmlns:a16="http://schemas.microsoft.com/office/drawing/2014/main" id="{BD138493-EB2D-EAA5-96E9-1421A9E77D8E}"/>
              </a:ext>
            </a:extLst>
          </p:cNvPr>
          <p:cNvSpPr txBox="1"/>
          <p:nvPr/>
        </p:nvSpPr>
        <p:spPr>
          <a:xfrm>
            <a:off x="982436" y="3426676"/>
            <a:ext cx="16848364" cy="1015663"/>
          </a:xfrm>
          <a:prstGeom prst="rect">
            <a:avLst/>
          </a:prstGeom>
          <a:noFill/>
        </p:spPr>
        <p:txBody>
          <a:bodyPr wrap="square">
            <a:spAutoFit/>
          </a:bodyPr>
          <a:lstStyle/>
          <a:p>
            <a:pPr>
              <a:spcAft>
                <a:spcPts val="1500"/>
              </a:spcAft>
            </a:pPr>
            <a:r>
              <a:rPr lang="en-GB" sz="3000" noProof="0">
                <a:latin typeface="Public Sans" panose="020B0604020202020204" charset="0"/>
                <a:cs typeface="Arial" panose="020B0604020202020204" pitchFamily="34" charset="0"/>
              </a:rPr>
              <a:t>The CIC is designed to </a:t>
            </a:r>
            <a:r>
              <a:rPr lang="en-GB" sz="3000" b="1" noProof="0">
                <a:latin typeface="Public Sans" panose="020B0604020202020204" charset="0"/>
                <a:cs typeface="Arial" panose="020B0604020202020204" pitchFamily="34" charset="0"/>
              </a:rPr>
              <a:t>systematically review and evolve the curriculum</a:t>
            </a:r>
            <a:r>
              <a:rPr lang="en-GB" sz="3000" noProof="0">
                <a:latin typeface="Public Sans" panose="020B0604020202020204" charset="0"/>
                <a:cs typeface="Arial" panose="020B0604020202020204" pitchFamily="34" charset="0"/>
              </a:rPr>
              <a:t> in response to learners’ needs and societal demands.</a:t>
            </a:r>
          </a:p>
        </p:txBody>
      </p:sp>
      <p:pic>
        <p:nvPicPr>
          <p:cNvPr id="2" name="Picture 1">
            <a:extLst>
              <a:ext uri="{FF2B5EF4-FFF2-40B4-BE49-F238E27FC236}">
                <a16:creationId xmlns:a16="http://schemas.microsoft.com/office/drawing/2014/main" id="{DC7FEF66-DCFF-DEB9-A95F-DDBDE8290964}"/>
              </a:ext>
            </a:extLst>
          </p:cNvPr>
          <p:cNvPicPr>
            <a:picLocks noChangeAspect="1"/>
          </p:cNvPicPr>
          <p:nvPr/>
        </p:nvPicPr>
        <p:blipFill>
          <a:blip r:embed="rId3">
            <a:clrChange>
              <a:clrFrom>
                <a:srgbClr val="FFFFFF"/>
              </a:clrFrom>
              <a:clrTo>
                <a:srgbClr val="FFFFFF">
                  <a:alpha val="0"/>
                </a:srgbClr>
              </a:clrTo>
            </a:clrChange>
          </a:blip>
          <a:srcRect l="3999"/>
          <a:stretch>
            <a:fillRect/>
          </a:stretch>
        </p:blipFill>
        <p:spPr>
          <a:xfrm>
            <a:off x="8471995" y="4442339"/>
            <a:ext cx="9195519" cy="4089737"/>
          </a:xfrm>
          <a:prstGeom prst="rect">
            <a:avLst/>
          </a:prstGeom>
        </p:spPr>
      </p:pic>
      <p:sp>
        <p:nvSpPr>
          <p:cNvPr id="4" name="TextBox 3">
            <a:extLst>
              <a:ext uri="{FF2B5EF4-FFF2-40B4-BE49-F238E27FC236}">
                <a16:creationId xmlns:a16="http://schemas.microsoft.com/office/drawing/2014/main" id="{01DFC1E5-122C-B7C9-B239-84281FEB0339}"/>
              </a:ext>
            </a:extLst>
          </p:cNvPr>
          <p:cNvSpPr txBox="1"/>
          <p:nvPr/>
        </p:nvSpPr>
        <p:spPr>
          <a:xfrm>
            <a:off x="982436" y="4792729"/>
            <a:ext cx="7263493" cy="3323987"/>
          </a:xfrm>
          <a:prstGeom prst="rect">
            <a:avLst/>
          </a:prstGeom>
          <a:noFill/>
        </p:spPr>
        <p:txBody>
          <a:bodyPr wrap="square">
            <a:spAutoFit/>
          </a:bodyPr>
          <a:lstStyle/>
          <a:p>
            <a:pPr>
              <a:spcAft>
                <a:spcPts val="1500"/>
              </a:spcAft>
            </a:pPr>
            <a:r>
              <a:rPr lang="en-GB" sz="3000" noProof="0">
                <a:latin typeface="Public Sans" panose="020B0604020202020204" charset="0"/>
                <a:cs typeface="Arial" panose="020B0604020202020204" pitchFamily="34" charset="0"/>
              </a:rPr>
              <a:t>The CIC is part of a coordinated effort involving the Education Profession, Scottish Government, Education Scotland, and the forthcoming Qualifications Scotland body, aiming to make learning more engaging and inclusive for all learners.</a:t>
            </a:r>
          </a:p>
        </p:txBody>
      </p:sp>
    </p:spTree>
    <p:extLst>
      <p:ext uri="{BB962C8B-B14F-4D97-AF65-F5344CB8AC3E}">
        <p14:creationId xmlns:p14="http://schemas.microsoft.com/office/powerpoint/2010/main" val="27675839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48EEB652-C7A6-6F96-4A7A-257C6EE4E98B}"/>
              </a:ext>
            </a:extLst>
          </p:cNvPr>
          <p:cNvSpPr txBox="1"/>
          <p:nvPr/>
        </p:nvSpPr>
        <p:spPr>
          <a:xfrm>
            <a:off x="1123950" y="503183"/>
            <a:ext cx="16040100" cy="1051570"/>
          </a:xfrm>
          <a:prstGeom prst="rect">
            <a:avLst/>
          </a:prstGeom>
        </p:spPr>
        <p:txBody>
          <a:bodyPr wrap="square" lIns="0" tIns="0" rIns="0" bIns="0" rtlCol="0" anchor="t">
            <a:spAutoFit/>
          </a:bodyPr>
          <a:lstStyle/>
          <a:p>
            <a:pPr marL="0" lvl="0" indent="0" algn="ctr">
              <a:lnSpc>
                <a:spcPts val="8159"/>
              </a:lnSpc>
            </a:pPr>
            <a:r>
              <a:rPr lang="en-GB" sz="7200" b="1" noProof="0">
                <a:solidFill>
                  <a:srgbClr val="00ABB5"/>
                </a:solidFill>
                <a:latin typeface="Public Sans" panose="020B0604020202020204" charset="0"/>
                <a:cs typeface="Arial" panose="020B0604020202020204" pitchFamily="34" charset="0"/>
              </a:rPr>
              <a:t>Introduction to the CIC - Video</a:t>
            </a:r>
          </a:p>
        </p:txBody>
      </p:sp>
      <p:pic>
        <p:nvPicPr>
          <p:cNvPr id="3" name="Online Media 6" title="CIC explainer video">
            <a:hlinkClick r:id="" action="ppaction://media"/>
            <a:extLst>
              <a:ext uri="{FF2B5EF4-FFF2-40B4-BE49-F238E27FC236}">
                <a16:creationId xmlns:a16="http://schemas.microsoft.com/office/drawing/2014/main" id="{D381DD85-E37C-86C7-9A3D-BFBD1CFF62C5}"/>
              </a:ext>
            </a:extLst>
          </p:cNvPr>
          <p:cNvPicPr>
            <a:picLocks noRot="1" noChangeAspect="1"/>
          </p:cNvPicPr>
          <p:nvPr>
            <a:videoFile r:link="rId1"/>
          </p:nvPr>
        </p:nvPicPr>
        <p:blipFill>
          <a:blip r:embed="rId4"/>
          <a:stretch>
            <a:fillRect/>
          </a:stretch>
        </p:blipFill>
        <p:spPr>
          <a:xfrm>
            <a:off x="2235820" y="1977574"/>
            <a:ext cx="13816360" cy="7806243"/>
          </a:xfrm>
          <a:prstGeom prst="rect">
            <a:avLst/>
          </a:prstGeom>
        </p:spPr>
      </p:pic>
    </p:spTree>
    <p:extLst>
      <p:ext uri="{BB962C8B-B14F-4D97-AF65-F5344CB8AC3E}">
        <p14:creationId xmlns:p14="http://schemas.microsoft.com/office/powerpoint/2010/main" val="1547568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aulity Improvement Methodology image">
            <a:extLst>
              <a:ext uri="{FF2B5EF4-FFF2-40B4-BE49-F238E27FC236}">
                <a16:creationId xmlns:a16="http://schemas.microsoft.com/office/drawing/2014/main" id="{EA0047FA-9C85-174C-2CF9-FEA3F717E5A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99340" y="2642340"/>
            <a:ext cx="15289320" cy="764466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BFEFB483-BFE4-8C90-88C1-CF01B7248FBF}"/>
              </a:ext>
            </a:extLst>
          </p:cNvPr>
          <p:cNvSpPr>
            <a:spLocks noGrp="1"/>
          </p:cNvSpPr>
          <p:nvPr>
            <p:ph type="title"/>
          </p:nvPr>
        </p:nvSpPr>
        <p:spPr>
          <a:xfrm>
            <a:off x="218314" y="298991"/>
            <a:ext cx="16254413" cy="1066800"/>
          </a:xfrm>
        </p:spPr>
        <p:txBody>
          <a:bodyPr>
            <a:noAutofit/>
          </a:bodyPr>
          <a:lstStyle/>
          <a:p>
            <a:pPr algn="l"/>
            <a:r>
              <a:rPr lang="en-GB" sz="8400" b="1" noProof="0">
                <a:solidFill>
                  <a:srgbClr val="00ABB5"/>
                </a:solidFill>
                <a:latin typeface="Public Sans" panose="020B0604020202020204" charset="0"/>
              </a:rPr>
              <a:t>Leading Change</a:t>
            </a:r>
          </a:p>
        </p:txBody>
      </p:sp>
      <p:sp>
        <p:nvSpPr>
          <p:cNvPr id="2" name="Rectangle: Rounded Corners 1">
            <a:extLst>
              <a:ext uri="{FF2B5EF4-FFF2-40B4-BE49-F238E27FC236}">
                <a16:creationId xmlns:a16="http://schemas.microsoft.com/office/drawing/2014/main" id="{4642814E-931E-88D0-D8D2-E00B64A9C99C}"/>
              </a:ext>
            </a:extLst>
          </p:cNvPr>
          <p:cNvSpPr/>
          <p:nvPr/>
        </p:nvSpPr>
        <p:spPr>
          <a:xfrm>
            <a:off x="13447874" y="512956"/>
            <a:ext cx="4081843" cy="848619"/>
          </a:xfrm>
          <a:prstGeom prst="roundRect">
            <a:avLst/>
          </a:prstGeom>
          <a:solidFill>
            <a:schemeClr val="accent5">
              <a:lumMod val="20000"/>
              <a:lumOff val="80000"/>
            </a:schemeClr>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a:solidFill>
                  <a:schemeClr val="tx1"/>
                </a:solidFill>
                <a:latin typeface="Public Sans" panose="020B0604020202020204" charset="0"/>
              </a:rPr>
              <a:t>Note for Facilitators</a:t>
            </a:r>
          </a:p>
        </p:txBody>
      </p:sp>
      <p:sp>
        <p:nvSpPr>
          <p:cNvPr id="3" name="Title 1">
            <a:extLst>
              <a:ext uri="{FF2B5EF4-FFF2-40B4-BE49-F238E27FC236}">
                <a16:creationId xmlns:a16="http://schemas.microsoft.com/office/drawing/2014/main" id="{F0519FEF-02E3-C328-63BA-94B59BBEDC1F}"/>
              </a:ext>
            </a:extLst>
          </p:cNvPr>
          <p:cNvSpPr txBox="1">
            <a:spLocks/>
          </p:cNvSpPr>
          <p:nvPr/>
        </p:nvSpPr>
        <p:spPr>
          <a:xfrm>
            <a:off x="218314" y="1575540"/>
            <a:ext cx="16254413"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5000" b="1">
                <a:latin typeface="Public Sans" panose="020B0604020202020204" charset="0"/>
              </a:rPr>
              <a:t>The Quality Improvement Journey </a:t>
            </a:r>
          </a:p>
        </p:txBody>
      </p:sp>
    </p:spTree>
    <p:extLst>
      <p:ext uri="{BB962C8B-B14F-4D97-AF65-F5344CB8AC3E}">
        <p14:creationId xmlns:p14="http://schemas.microsoft.com/office/powerpoint/2010/main" val="2542112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16440-3ABD-E3C8-614B-C2601966FF8C}"/>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2A0D753F-E25E-BABE-725C-F1D8B60450A6}"/>
              </a:ext>
            </a:extLst>
          </p:cNvPr>
          <p:cNvSpPr txBox="1"/>
          <p:nvPr/>
        </p:nvSpPr>
        <p:spPr>
          <a:xfrm>
            <a:off x="1028700" y="2608912"/>
            <a:ext cx="12268200" cy="6483826"/>
          </a:xfrm>
          <a:prstGeom prst="rect">
            <a:avLst/>
          </a:prstGeom>
          <a:noFill/>
        </p:spPr>
        <p:txBody>
          <a:bodyPr wrap="square">
            <a:spAutoFit/>
          </a:bodyPr>
          <a:lstStyle/>
          <a:p>
            <a:pPr marL="0" indent="0">
              <a:spcBef>
                <a:spcPts val="3750"/>
              </a:spcBef>
              <a:buNone/>
            </a:pPr>
            <a:r>
              <a:rPr lang="en-GB" sz="3200" b="1" noProof="0">
                <a:latin typeface="Public Sans" panose="020B0604020202020204" charset="0"/>
                <a:cs typeface="Arial" panose="020B0604020202020204" pitchFamily="34" charset="0"/>
              </a:rPr>
              <a:t>Curriculum Review Gap</a:t>
            </a:r>
          </a:p>
          <a:p>
            <a:pPr marL="0" lvl="1" indent="0">
              <a:buNone/>
            </a:pPr>
            <a:r>
              <a:rPr lang="en-GB" sz="3200" noProof="0">
                <a:latin typeface="Public Sans" panose="020B0604020202020204" charset="0"/>
                <a:cs typeface="Arial" panose="020B0604020202020204" pitchFamily="34" charset="0"/>
              </a:rPr>
              <a:t>The 2021 OECD Review identified the lack of a systematic curriculum review process in Scotland leading to inconsistencies.</a:t>
            </a:r>
          </a:p>
          <a:p>
            <a:pPr marL="0" indent="0">
              <a:spcBef>
                <a:spcPts val="3750"/>
              </a:spcBef>
              <a:buNone/>
            </a:pPr>
            <a:r>
              <a:rPr lang="en-GB" sz="3200" b="1" noProof="0">
                <a:latin typeface="Public Sans" panose="020B0604020202020204" charset="0"/>
                <a:cs typeface="Arial" panose="020B0604020202020204" pitchFamily="34" charset="0"/>
              </a:rPr>
              <a:t>Reactive Curriculum Changes</a:t>
            </a:r>
          </a:p>
          <a:p>
            <a:pPr marL="0" lvl="1" indent="0">
              <a:buNone/>
            </a:pPr>
            <a:r>
              <a:rPr lang="en-GB" sz="3200" noProof="0">
                <a:latin typeface="Public Sans" panose="020B0604020202020204" charset="0"/>
                <a:cs typeface="Arial" panose="020B0604020202020204" pitchFamily="34" charset="0"/>
              </a:rPr>
              <a:t>Curriculum changes were often reactive, driven by political or attainment pressures causing overload in </a:t>
            </a:r>
            <a:r>
              <a:rPr lang="en-GB" sz="3200" noProof="0" err="1">
                <a:latin typeface="Public Sans" panose="020B0604020202020204" charset="0"/>
                <a:cs typeface="Arial" panose="020B0604020202020204" pitchFamily="34" charset="0"/>
              </a:rPr>
              <a:t>CfE</a:t>
            </a:r>
            <a:r>
              <a:rPr lang="en-GB" sz="3200" noProof="0">
                <a:latin typeface="Public Sans" panose="020B0604020202020204" charset="0"/>
                <a:cs typeface="Arial" panose="020B0604020202020204" pitchFamily="34" charset="0"/>
              </a:rPr>
              <a:t>.</a:t>
            </a:r>
          </a:p>
          <a:p>
            <a:pPr marL="0" indent="0">
              <a:spcBef>
                <a:spcPts val="3750"/>
              </a:spcBef>
              <a:buNone/>
            </a:pPr>
            <a:r>
              <a:rPr lang="en-GB" sz="3200" b="1" noProof="0">
                <a:latin typeface="Public Sans" panose="020B0604020202020204" charset="0"/>
                <a:cs typeface="Arial" panose="020B0604020202020204" pitchFamily="34" charset="0"/>
              </a:rPr>
              <a:t>Purpose of CIC</a:t>
            </a:r>
          </a:p>
          <a:p>
            <a:pPr marL="0" lvl="1" indent="0">
              <a:buNone/>
            </a:pPr>
            <a:r>
              <a:rPr lang="en-GB" sz="3200" noProof="0">
                <a:latin typeface="Public Sans" panose="020B0604020202020204" charset="0"/>
                <a:cs typeface="Arial" panose="020B0604020202020204" pitchFamily="34" charset="0"/>
              </a:rPr>
              <a:t>The Curriculum Improvement Cycle aims to proactively address curriculum issues ensuring relevance and responsiveness to learners.</a:t>
            </a:r>
          </a:p>
        </p:txBody>
      </p:sp>
      <p:sp>
        <p:nvSpPr>
          <p:cNvPr id="8" name="TextBox 2">
            <a:extLst>
              <a:ext uri="{FF2B5EF4-FFF2-40B4-BE49-F238E27FC236}">
                <a16:creationId xmlns:a16="http://schemas.microsoft.com/office/drawing/2014/main" id="{A49CDEDE-073E-EA49-8E69-E6290355D4F5}"/>
              </a:ext>
            </a:extLst>
          </p:cNvPr>
          <p:cNvSpPr txBox="1"/>
          <p:nvPr/>
        </p:nvSpPr>
        <p:spPr>
          <a:xfrm>
            <a:off x="1028700" y="926004"/>
            <a:ext cx="16040100" cy="983154"/>
          </a:xfrm>
          <a:prstGeom prst="rect">
            <a:avLst/>
          </a:prstGeom>
        </p:spPr>
        <p:txBody>
          <a:bodyPr wrap="square" lIns="0" tIns="0" rIns="0" bIns="0" rtlCol="0" anchor="t">
            <a:spAutoFit/>
          </a:bodyPr>
          <a:lstStyle/>
          <a:p>
            <a:pPr marL="0" lvl="0" indent="0" algn="l">
              <a:lnSpc>
                <a:spcPts val="8159"/>
              </a:lnSpc>
            </a:pPr>
            <a:r>
              <a:rPr lang="en-GB" sz="6600" b="1" noProof="0">
                <a:solidFill>
                  <a:srgbClr val="00ABB5"/>
                </a:solidFill>
                <a:latin typeface="Public Sans" panose="020B0604020202020204" charset="0"/>
                <a:cs typeface="Arial" panose="020B0604020202020204" pitchFamily="34" charset="0"/>
              </a:rPr>
              <a:t>Why is Scotland embarking on the CIC?</a:t>
            </a:r>
          </a:p>
        </p:txBody>
      </p:sp>
      <p:pic>
        <p:nvPicPr>
          <p:cNvPr id="2" name="Picture 1" descr="Scotland's Curriculum for Excellence: Into the Future &amp; Outdoor Education">
            <a:extLst>
              <a:ext uri="{FF2B5EF4-FFF2-40B4-BE49-F238E27FC236}">
                <a16:creationId xmlns:a16="http://schemas.microsoft.com/office/drawing/2014/main" id="{57B1D72F-A0CC-2855-A9E7-C26B0F38E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3901" y="2802409"/>
            <a:ext cx="3515328" cy="46821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828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otland's Curriculum for Excellence: Into the Future &amp; Outdoor Education">
            <a:extLst>
              <a:ext uri="{FF2B5EF4-FFF2-40B4-BE49-F238E27FC236}">
                <a16:creationId xmlns:a16="http://schemas.microsoft.com/office/drawing/2014/main" id="{9D2EFE2A-CC6C-167A-279D-BDCC37FD1C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306" y="2896887"/>
            <a:ext cx="2935472" cy="390984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A2449F0-3A40-2EFA-2E3B-AB2150CE7A50}"/>
              </a:ext>
            </a:extLst>
          </p:cNvPr>
          <p:cNvPicPr>
            <a:picLocks noChangeAspect="1"/>
          </p:cNvPicPr>
          <p:nvPr/>
        </p:nvPicPr>
        <p:blipFill>
          <a:blip r:embed="rId4"/>
          <a:stretch>
            <a:fillRect/>
          </a:stretch>
        </p:blipFill>
        <p:spPr>
          <a:xfrm>
            <a:off x="12088136" y="2896884"/>
            <a:ext cx="2738292" cy="3909852"/>
          </a:xfrm>
          <a:prstGeom prst="rect">
            <a:avLst/>
          </a:prstGeom>
          <a:ln>
            <a:solidFill>
              <a:schemeClr val="tx1"/>
            </a:solidFill>
          </a:ln>
        </p:spPr>
      </p:pic>
      <p:pic>
        <p:nvPicPr>
          <p:cNvPr id="5" name="Picture 4">
            <a:extLst>
              <a:ext uri="{FF2B5EF4-FFF2-40B4-BE49-F238E27FC236}">
                <a16:creationId xmlns:a16="http://schemas.microsoft.com/office/drawing/2014/main" id="{6F886D94-621C-22E4-3A2E-DDE60265E7E8}"/>
              </a:ext>
            </a:extLst>
          </p:cNvPr>
          <p:cNvPicPr>
            <a:picLocks noChangeAspect="1"/>
          </p:cNvPicPr>
          <p:nvPr/>
        </p:nvPicPr>
        <p:blipFill>
          <a:blip r:embed="rId5"/>
          <a:stretch>
            <a:fillRect/>
          </a:stretch>
        </p:blipFill>
        <p:spPr>
          <a:xfrm>
            <a:off x="6176044" y="2896885"/>
            <a:ext cx="2752352" cy="3897998"/>
          </a:xfrm>
          <a:prstGeom prst="rect">
            <a:avLst/>
          </a:prstGeom>
          <a:ln>
            <a:solidFill>
              <a:schemeClr val="tx1"/>
            </a:solidFill>
          </a:ln>
        </p:spPr>
      </p:pic>
      <p:pic>
        <p:nvPicPr>
          <p:cNvPr id="6" name="Picture 5">
            <a:extLst>
              <a:ext uri="{FF2B5EF4-FFF2-40B4-BE49-F238E27FC236}">
                <a16:creationId xmlns:a16="http://schemas.microsoft.com/office/drawing/2014/main" id="{B1E76EF4-933C-A497-3160-0F64B9357F6B}"/>
              </a:ext>
            </a:extLst>
          </p:cNvPr>
          <p:cNvPicPr>
            <a:picLocks noChangeAspect="1"/>
          </p:cNvPicPr>
          <p:nvPr/>
        </p:nvPicPr>
        <p:blipFill>
          <a:blip r:embed="rId6"/>
          <a:stretch>
            <a:fillRect/>
          </a:stretch>
        </p:blipFill>
        <p:spPr>
          <a:xfrm>
            <a:off x="9125570" y="2896884"/>
            <a:ext cx="2765390" cy="3909852"/>
          </a:xfrm>
          <a:prstGeom prst="rect">
            <a:avLst/>
          </a:prstGeom>
        </p:spPr>
      </p:pic>
      <p:pic>
        <p:nvPicPr>
          <p:cNvPr id="7" name="Picture 6">
            <a:extLst>
              <a:ext uri="{FF2B5EF4-FFF2-40B4-BE49-F238E27FC236}">
                <a16:creationId xmlns:a16="http://schemas.microsoft.com/office/drawing/2014/main" id="{37A4FBF4-05D8-425A-3C06-14FA73957190}"/>
              </a:ext>
            </a:extLst>
          </p:cNvPr>
          <p:cNvPicPr>
            <a:picLocks noChangeAspect="1"/>
          </p:cNvPicPr>
          <p:nvPr/>
        </p:nvPicPr>
        <p:blipFill>
          <a:blip r:embed="rId7"/>
          <a:stretch>
            <a:fillRect/>
          </a:stretch>
        </p:blipFill>
        <p:spPr>
          <a:xfrm>
            <a:off x="3317162" y="2896887"/>
            <a:ext cx="2743035" cy="3897996"/>
          </a:xfrm>
          <a:prstGeom prst="rect">
            <a:avLst/>
          </a:prstGeom>
        </p:spPr>
      </p:pic>
      <p:sp>
        <p:nvSpPr>
          <p:cNvPr id="8" name="TextBox 7">
            <a:extLst>
              <a:ext uri="{FF2B5EF4-FFF2-40B4-BE49-F238E27FC236}">
                <a16:creationId xmlns:a16="http://schemas.microsoft.com/office/drawing/2014/main" id="{E7B3DA93-9A2E-7E64-881A-EECCA9532CC9}"/>
              </a:ext>
            </a:extLst>
          </p:cNvPr>
          <p:cNvSpPr txBox="1"/>
          <p:nvPr/>
        </p:nvSpPr>
        <p:spPr>
          <a:xfrm>
            <a:off x="6134167" y="7005926"/>
            <a:ext cx="2991404" cy="1754326"/>
          </a:xfrm>
          <a:prstGeom prst="rect">
            <a:avLst/>
          </a:prstGeom>
          <a:noFill/>
        </p:spPr>
        <p:txBody>
          <a:bodyPr wrap="square" rtlCol="0">
            <a:spAutoFit/>
          </a:bodyPr>
          <a:lstStyle/>
          <a:p>
            <a:pPr algn="ctr" defTabSz="1371600">
              <a:defRPr/>
            </a:pPr>
            <a:r>
              <a:rPr lang="en-GB" sz="2700" noProof="0">
                <a:solidFill>
                  <a:prstClr val="black"/>
                </a:solidFill>
                <a:latin typeface="Public Sans" panose="020B0604020202020204" charset="0"/>
              </a:rPr>
              <a:t>Skills</a:t>
            </a:r>
          </a:p>
          <a:p>
            <a:pPr algn="ctr" defTabSz="1371600">
              <a:defRPr/>
            </a:pPr>
            <a:r>
              <a:rPr lang="en-GB" sz="2700" noProof="0">
                <a:solidFill>
                  <a:prstClr val="black"/>
                </a:solidFill>
                <a:latin typeface="Public Sans" panose="020B0604020202020204" charset="0"/>
              </a:rPr>
              <a:t>Delivery</a:t>
            </a:r>
          </a:p>
          <a:p>
            <a:pPr algn="ctr" defTabSz="1371600">
              <a:defRPr/>
            </a:pPr>
            <a:r>
              <a:rPr lang="en-GB" sz="2700" noProof="0">
                <a:solidFill>
                  <a:prstClr val="black"/>
                </a:solidFill>
                <a:latin typeface="Public Sans" panose="020B0604020202020204" charset="0"/>
              </a:rPr>
              <a:t>Review</a:t>
            </a:r>
          </a:p>
          <a:p>
            <a:pPr algn="ctr" defTabSz="1371600">
              <a:defRPr/>
            </a:pPr>
            <a:r>
              <a:rPr lang="en-GB" sz="2700" b="1" noProof="0">
                <a:solidFill>
                  <a:prstClr val="black"/>
                </a:solidFill>
                <a:latin typeface="Public Sans" panose="020B0604020202020204" charset="0"/>
              </a:rPr>
              <a:t>2023</a:t>
            </a:r>
          </a:p>
        </p:txBody>
      </p:sp>
      <p:sp>
        <p:nvSpPr>
          <p:cNvPr id="9" name="TextBox 8">
            <a:extLst>
              <a:ext uri="{FF2B5EF4-FFF2-40B4-BE49-F238E27FC236}">
                <a16:creationId xmlns:a16="http://schemas.microsoft.com/office/drawing/2014/main" id="{C0425930-C7B2-832C-D41E-437F30C8AFD4}"/>
              </a:ext>
            </a:extLst>
          </p:cNvPr>
          <p:cNvSpPr txBox="1"/>
          <p:nvPr/>
        </p:nvSpPr>
        <p:spPr>
          <a:xfrm>
            <a:off x="9176764" y="7005924"/>
            <a:ext cx="2981360" cy="1754326"/>
          </a:xfrm>
          <a:prstGeom prst="rect">
            <a:avLst/>
          </a:prstGeom>
          <a:solidFill>
            <a:srgbClr val="FFFFFF">
              <a:alpha val="0"/>
            </a:srgbClr>
          </a:solidFill>
          <a:ln>
            <a:solidFill>
              <a:schemeClr val="bg1"/>
            </a:solidFill>
          </a:ln>
        </p:spPr>
        <p:txBody>
          <a:bodyPr wrap="square" rtlCol="0">
            <a:spAutoFit/>
          </a:bodyPr>
          <a:lstStyle/>
          <a:p>
            <a:pPr algn="ctr" defTabSz="1371600">
              <a:defRPr/>
            </a:pPr>
            <a:r>
              <a:rPr lang="en-GB" sz="2700" noProof="0">
                <a:solidFill>
                  <a:prstClr val="black"/>
                </a:solidFill>
                <a:latin typeface="Public Sans" panose="020B0604020202020204" charset="0"/>
              </a:rPr>
              <a:t>National</a:t>
            </a:r>
          </a:p>
          <a:p>
            <a:pPr algn="ctr" defTabSz="1371600">
              <a:defRPr/>
            </a:pPr>
            <a:r>
              <a:rPr lang="en-GB" sz="2700" noProof="0">
                <a:solidFill>
                  <a:prstClr val="black"/>
                </a:solidFill>
                <a:latin typeface="Public Sans" panose="020B0604020202020204" charset="0"/>
              </a:rPr>
              <a:t>Discussion</a:t>
            </a:r>
          </a:p>
          <a:p>
            <a:pPr algn="ctr" defTabSz="1371600">
              <a:defRPr/>
            </a:pPr>
            <a:r>
              <a:rPr lang="en-GB" sz="2700" noProof="0">
                <a:solidFill>
                  <a:prstClr val="black"/>
                </a:solidFill>
                <a:latin typeface="Public Sans" panose="020B0604020202020204" charset="0"/>
              </a:rPr>
              <a:t>Report</a:t>
            </a:r>
          </a:p>
          <a:p>
            <a:pPr algn="ctr" defTabSz="1371600">
              <a:defRPr/>
            </a:pPr>
            <a:r>
              <a:rPr lang="en-GB" sz="2700" b="1" noProof="0">
                <a:solidFill>
                  <a:prstClr val="black"/>
                </a:solidFill>
                <a:latin typeface="Public Sans" panose="020B0604020202020204" charset="0"/>
              </a:rPr>
              <a:t>2023</a:t>
            </a:r>
          </a:p>
        </p:txBody>
      </p:sp>
      <p:sp>
        <p:nvSpPr>
          <p:cNvPr id="10" name="TextBox 9">
            <a:extLst>
              <a:ext uri="{FF2B5EF4-FFF2-40B4-BE49-F238E27FC236}">
                <a16:creationId xmlns:a16="http://schemas.microsoft.com/office/drawing/2014/main" id="{9453BD14-32D1-5699-35BC-487DC4C4C31D}"/>
              </a:ext>
            </a:extLst>
          </p:cNvPr>
          <p:cNvSpPr txBox="1"/>
          <p:nvPr/>
        </p:nvSpPr>
        <p:spPr>
          <a:xfrm>
            <a:off x="12088136" y="7045985"/>
            <a:ext cx="2952146" cy="1754326"/>
          </a:xfrm>
          <a:prstGeom prst="rect">
            <a:avLst/>
          </a:prstGeom>
          <a:noFill/>
        </p:spPr>
        <p:txBody>
          <a:bodyPr wrap="square" rtlCol="0">
            <a:spAutoFit/>
          </a:bodyPr>
          <a:lstStyle/>
          <a:p>
            <a:pPr algn="ctr" defTabSz="1371600">
              <a:defRPr/>
            </a:pPr>
            <a:r>
              <a:rPr lang="en-GB" sz="2700" noProof="0">
                <a:solidFill>
                  <a:prstClr val="black"/>
                </a:solidFill>
                <a:latin typeface="Public Sans" panose="020B0604020202020204" charset="0"/>
              </a:rPr>
              <a:t>Review of</a:t>
            </a:r>
          </a:p>
          <a:p>
            <a:pPr algn="ctr" defTabSz="1371600">
              <a:defRPr/>
            </a:pPr>
            <a:r>
              <a:rPr lang="en-GB" sz="2700" noProof="0">
                <a:solidFill>
                  <a:prstClr val="black"/>
                </a:solidFill>
                <a:latin typeface="Public Sans" panose="020B0604020202020204" charset="0"/>
              </a:rPr>
              <a:t>Assessment &amp;</a:t>
            </a:r>
          </a:p>
          <a:p>
            <a:pPr algn="ctr" defTabSz="1371600">
              <a:defRPr/>
            </a:pPr>
            <a:r>
              <a:rPr lang="en-GB" sz="2700" noProof="0">
                <a:solidFill>
                  <a:prstClr val="black"/>
                </a:solidFill>
                <a:latin typeface="Public Sans" panose="020B0604020202020204" charset="0"/>
              </a:rPr>
              <a:t>Qualifications</a:t>
            </a:r>
          </a:p>
          <a:p>
            <a:pPr algn="ctr" defTabSz="1371600">
              <a:defRPr/>
            </a:pPr>
            <a:r>
              <a:rPr lang="en-GB" sz="2700" b="1" noProof="0">
                <a:solidFill>
                  <a:prstClr val="black"/>
                </a:solidFill>
                <a:latin typeface="Public Sans" panose="020B0604020202020204" charset="0"/>
              </a:rPr>
              <a:t>2023</a:t>
            </a:r>
          </a:p>
        </p:txBody>
      </p:sp>
      <p:sp>
        <p:nvSpPr>
          <p:cNvPr id="11" name="TextBox 10">
            <a:extLst>
              <a:ext uri="{FF2B5EF4-FFF2-40B4-BE49-F238E27FC236}">
                <a16:creationId xmlns:a16="http://schemas.microsoft.com/office/drawing/2014/main" id="{E14B5AFA-92AB-1FFE-B496-77142BC50867}"/>
              </a:ext>
            </a:extLst>
          </p:cNvPr>
          <p:cNvSpPr txBox="1"/>
          <p:nvPr/>
        </p:nvSpPr>
        <p:spPr>
          <a:xfrm>
            <a:off x="3317162" y="6994073"/>
            <a:ext cx="2991404" cy="1754326"/>
          </a:xfrm>
          <a:prstGeom prst="rect">
            <a:avLst/>
          </a:prstGeom>
          <a:noFill/>
        </p:spPr>
        <p:txBody>
          <a:bodyPr wrap="square" rtlCol="0">
            <a:spAutoFit/>
          </a:bodyPr>
          <a:lstStyle/>
          <a:p>
            <a:pPr algn="ctr" defTabSz="1371600">
              <a:defRPr/>
            </a:pPr>
            <a:r>
              <a:rPr lang="en-GB" sz="2700" noProof="0">
                <a:solidFill>
                  <a:prstClr val="black"/>
                </a:solidFill>
                <a:latin typeface="Public Sans" panose="020B0604020202020204" charset="0"/>
              </a:rPr>
              <a:t>Muir</a:t>
            </a:r>
          </a:p>
          <a:p>
            <a:pPr algn="ctr" defTabSz="1371600">
              <a:defRPr/>
            </a:pPr>
            <a:r>
              <a:rPr lang="en-GB" sz="2700" noProof="0">
                <a:solidFill>
                  <a:prstClr val="black"/>
                </a:solidFill>
                <a:latin typeface="Public Sans" panose="020B0604020202020204" charset="0"/>
              </a:rPr>
              <a:t>Review</a:t>
            </a:r>
          </a:p>
          <a:p>
            <a:pPr algn="ctr" defTabSz="1371600">
              <a:defRPr/>
            </a:pPr>
            <a:r>
              <a:rPr lang="en-GB" sz="2700" noProof="0">
                <a:solidFill>
                  <a:prstClr val="black"/>
                </a:solidFill>
                <a:latin typeface="Public Sans" panose="020B0604020202020204" charset="0"/>
              </a:rPr>
              <a:t>[Structures]</a:t>
            </a:r>
          </a:p>
          <a:p>
            <a:pPr algn="ctr" defTabSz="1371600">
              <a:defRPr/>
            </a:pPr>
            <a:r>
              <a:rPr lang="en-GB" sz="2700" b="1" noProof="0">
                <a:solidFill>
                  <a:prstClr val="black"/>
                </a:solidFill>
                <a:latin typeface="Public Sans" panose="020B0604020202020204" charset="0"/>
              </a:rPr>
              <a:t>2022</a:t>
            </a:r>
          </a:p>
        </p:txBody>
      </p:sp>
      <p:sp>
        <p:nvSpPr>
          <p:cNvPr id="12" name="TextBox 11">
            <a:extLst>
              <a:ext uri="{FF2B5EF4-FFF2-40B4-BE49-F238E27FC236}">
                <a16:creationId xmlns:a16="http://schemas.microsoft.com/office/drawing/2014/main" id="{0BE68B0F-7BFA-FDA0-9F67-17E895A112F4}"/>
              </a:ext>
            </a:extLst>
          </p:cNvPr>
          <p:cNvSpPr txBox="1"/>
          <p:nvPr/>
        </p:nvSpPr>
        <p:spPr>
          <a:xfrm>
            <a:off x="1" y="6994074"/>
            <a:ext cx="2991404" cy="1754326"/>
          </a:xfrm>
          <a:prstGeom prst="rect">
            <a:avLst/>
          </a:prstGeom>
          <a:noFill/>
        </p:spPr>
        <p:txBody>
          <a:bodyPr wrap="square" rtlCol="0">
            <a:spAutoFit/>
          </a:bodyPr>
          <a:lstStyle/>
          <a:p>
            <a:pPr algn="ctr" defTabSz="1371600">
              <a:defRPr/>
            </a:pPr>
            <a:r>
              <a:rPr lang="en-GB" sz="2700" noProof="0">
                <a:solidFill>
                  <a:prstClr val="black"/>
                </a:solidFill>
                <a:latin typeface="Public Sans" panose="020B0604020202020204" charset="0"/>
              </a:rPr>
              <a:t>OECD</a:t>
            </a:r>
          </a:p>
          <a:p>
            <a:pPr algn="ctr" defTabSz="1371600">
              <a:defRPr/>
            </a:pPr>
            <a:r>
              <a:rPr lang="en-GB" sz="2700" noProof="0">
                <a:solidFill>
                  <a:prstClr val="black"/>
                </a:solidFill>
                <a:latin typeface="Public Sans" panose="020B0604020202020204" charset="0"/>
              </a:rPr>
              <a:t>Review</a:t>
            </a:r>
          </a:p>
          <a:p>
            <a:pPr algn="ctr" defTabSz="1371600">
              <a:defRPr/>
            </a:pPr>
            <a:endParaRPr lang="en-GB" sz="2700" noProof="0">
              <a:solidFill>
                <a:prstClr val="black"/>
              </a:solidFill>
              <a:latin typeface="Public Sans" panose="020B0604020202020204" charset="0"/>
            </a:endParaRPr>
          </a:p>
          <a:p>
            <a:pPr algn="ctr" defTabSz="1371600">
              <a:defRPr/>
            </a:pPr>
            <a:r>
              <a:rPr lang="en-GB" sz="2700" b="1" noProof="0">
                <a:solidFill>
                  <a:prstClr val="black"/>
                </a:solidFill>
                <a:latin typeface="Public Sans" panose="020B0604020202020204" charset="0"/>
              </a:rPr>
              <a:t>2021</a:t>
            </a:r>
          </a:p>
        </p:txBody>
      </p:sp>
      <p:pic>
        <p:nvPicPr>
          <p:cNvPr id="13" name="Picture 12">
            <a:extLst>
              <a:ext uri="{FF2B5EF4-FFF2-40B4-BE49-F238E27FC236}">
                <a16:creationId xmlns:a16="http://schemas.microsoft.com/office/drawing/2014/main" id="{70EA0F91-E94B-8E5A-C7D1-7FC1E75B8285}"/>
              </a:ext>
            </a:extLst>
          </p:cNvPr>
          <p:cNvPicPr>
            <a:picLocks noChangeAspect="1"/>
          </p:cNvPicPr>
          <p:nvPr/>
        </p:nvPicPr>
        <p:blipFill>
          <a:blip r:embed="rId8"/>
          <a:stretch>
            <a:fillRect/>
          </a:stretch>
        </p:blipFill>
        <p:spPr>
          <a:xfrm>
            <a:off x="15153272" y="2896883"/>
            <a:ext cx="2749481" cy="3897998"/>
          </a:xfrm>
          <a:prstGeom prst="rect">
            <a:avLst/>
          </a:prstGeom>
          <a:ln>
            <a:solidFill>
              <a:schemeClr val="tx1"/>
            </a:solidFill>
          </a:ln>
        </p:spPr>
      </p:pic>
      <p:sp>
        <p:nvSpPr>
          <p:cNvPr id="14" name="TextBox 13">
            <a:extLst>
              <a:ext uri="{FF2B5EF4-FFF2-40B4-BE49-F238E27FC236}">
                <a16:creationId xmlns:a16="http://schemas.microsoft.com/office/drawing/2014/main" id="{51588C62-77FD-4773-CB6A-C0085E1A9A3C}"/>
              </a:ext>
            </a:extLst>
          </p:cNvPr>
          <p:cNvSpPr txBox="1"/>
          <p:nvPr/>
        </p:nvSpPr>
        <p:spPr>
          <a:xfrm>
            <a:off x="15040282" y="7045985"/>
            <a:ext cx="2952146" cy="1754326"/>
          </a:xfrm>
          <a:prstGeom prst="rect">
            <a:avLst/>
          </a:prstGeom>
          <a:noFill/>
        </p:spPr>
        <p:txBody>
          <a:bodyPr wrap="square" rtlCol="0">
            <a:spAutoFit/>
          </a:bodyPr>
          <a:lstStyle/>
          <a:p>
            <a:pPr algn="ctr" defTabSz="1371600">
              <a:defRPr/>
            </a:pPr>
            <a:r>
              <a:rPr lang="en-GB" sz="2700" noProof="0">
                <a:solidFill>
                  <a:prstClr val="black"/>
                </a:solidFill>
                <a:latin typeface="Public Sans" panose="020B0604020202020204" charset="0"/>
              </a:rPr>
              <a:t>Independent Review of</a:t>
            </a:r>
          </a:p>
          <a:p>
            <a:pPr algn="ctr" defTabSz="1371600">
              <a:defRPr/>
            </a:pPr>
            <a:r>
              <a:rPr lang="en-GB" sz="2700" noProof="0">
                <a:solidFill>
                  <a:prstClr val="black"/>
                </a:solidFill>
                <a:latin typeface="Public Sans" panose="020B0604020202020204" charset="0"/>
              </a:rPr>
              <a:t>CLD</a:t>
            </a:r>
          </a:p>
          <a:p>
            <a:pPr algn="ctr" defTabSz="1371600">
              <a:defRPr/>
            </a:pPr>
            <a:r>
              <a:rPr lang="en-GB" sz="2700" b="1" noProof="0">
                <a:solidFill>
                  <a:prstClr val="black"/>
                </a:solidFill>
                <a:latin typeface="Public Sans" panose="020B0604020202020204" charset="0"/>
              </a:rPr>
              <a:t>2024</a:t>
            </a:r>
          </a:p>
        </p:txBody>
      </p:sp>
      <p:sp>
        <p:nvSpPr>
          <p:cNvPr id="3" name="TextBox 2">
            <a:extLst>
              <a:ext uri="{FF2B5EF4-FFF2-40B4-BE49-F238E27FC236}">
                <a16:creationId xmlns:a16="http://schemas.microsoft.com/office/drawing/2014/main" id="{10ED8E82-A170-2447-DAEB-2B5A71BF6E17}"/>
              </a:ext>
            </a:extLst>
          </p:cNvPr>
          <p:cNvSpPr txBox="1"/>
          <p:nvPr/>
        </p:nvSpPr>
        <p:spPr>
          <a:xfrm>
            <a:off x="1028700" y="926004"/>
            <a:ext cx="16040100" cy="1051570"/>
          </a:xfrm>
          <a:prstGeom prst="rect">
            <a:avLst/>
          </a:prstGeom>
        </p:spPr>
        <p:txBody>
          <a:bodyPr wrap="square" lIns="0" tIns="0" rIns="0" bIns="0" rtlCol="0" anchor="t">
            <a:spAutoFit/>
          </a:bodyPr>
          <a:lstStyle/>
          <a:p>
            <a:pPr marL="0" lvl="0" indent="0" algn="ctr">
              <a:lnSpc>
                <a:spcPts val="8159"/>
              </a:lnSpc>
            </a:pPr>
            <a:r>
              <a:rPr lang="en-GB" sz="7200" b="1" noProof="0">
                <a:solidFill>
                  <a:srgbClr val="00ABB5"/>
                </a:solidFill>
                <a:latin typeface="Public Sans" panose="020B0604020202020204" charset="0"/>
                <a:cs typeface="Arial" panose="020B0604020202020204" pitchFamily="34" charset="0"/>
              </a:rPr>
              <a:t>Education Reform Journey</a:t>
            </a:r>
          </a:p>
        </p:txBody>
      </p:sp>
    </p:spTree>
    <p:extLst>
      <p:ext uri="{BB962C8B-B14F-4D97-AF65-F5344CB8AC3E}">
        <p14:creationId xmlns:p14="http://schemas.microsoft.com/office/powerpoint/2010/main" val="250676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FF755-BC29-FCED-A1F8-D4A34E230712}"/>
            </a:ext>
          </a:extLst>
        </p:cNvPr>
        <p:cNvGrpSpPr/>
        <p:nvPr/>
      </p:nvGrpSpPr>
      <p:grpSpPr>
        <a:xfrm>
          <a:off x="0" y="0"/>
          <a:ext cx="0" cy="0"/>
          <a:chOff x="0" y="0"/>
          <a:chExt cx="0" cy="0"/>
        </a:xfrm>
      </p:grpSpPr>
      <p:sp>
        <p:nvSpPr>
          <p:cNvPr id="6" name="TextBox 2">
            <a:extLst>
              <a:ext uri="{FF2B5EF4-FFF2-40B4-BE49-F238E27FC236}">
                <a16:creationId xmlns:a16="http://schemas.microsoft.com/office/drawing/2014/main" id="{CB5C74CC-85FE-0C5D-A336-B3E415596385}"/>
              </a:ext>
            </a:extLst>
          </p:cNvPr>
          <p:cNvSpPr txBox="1"/>
          <p:nvPr/>
        </p:nvSpPr>
        <p:spPr>
          <a:xfrm>
            <a:off x="457200" y="582734"/>
            <a:ext cx="13563600" cy="2134943"/>
          </a:xfrm>
          <a:prstGeom prst="rect">
            <a:avLst/>
          </a:prstGeom>
        </p:spPr>
        <p:txBody>
          <a:bodyPr wrap="square" lIns="0" tIns="0" rIns="0" bIns="0" rtlCol="0" anchor="t">
            <a:spAutoFit/>
          </a:bodyPr>
          <a:lstStyle/>
          <a:p>
            <a:pPr marL="0" lvl="0" indent="0" algn="l">
              <a:lnSpc>
                <a:spcPts val="8159"/>
              </a:lnSpc>
            </a:pPr>
            <a:r>
              <a:rPr lang="en-GB" sz="8000" b="1" noProof="0" dirty="0">
                <a:solidFill>
                  <a:srgbClr val="00ABB5"/>
                </a:solidFill>
                <a:latin typeface="Public Sans" panose="020B0604020202020204" charset="0"/>
                <a:cs typeface="Arial" panose="020B0604020202020204" pitchFamily="34" charset="0"/>
              </a:rPr>
              <a:t>Understanding the rationale for CIC</a:t>
            </a:r>
          </a:p>
        </p:txBody>
      </p:sp>
      <p:sp>
        <p:nvSpPr>
          <p:cNvPr id="4" name="Rectangle 1">
            <a:extLst>
              <a:ext uri="{FF2B5EF4-FFF2-40B4-BE49-F238E27FC236}">
                <a16:creationId xmlns:a16="http://schemas.microsoft.com/office/drawing/2014/main" id="{15798641-DE56-7CF1-D28F-2DB3821CE586}"/>
              </a:ext>
            </a:extLst>
          </p:cNvPr>
          <p:cNvSpPr>
            <a:spLocks noChangeArrowheads="1"/>
          </p:cNvSpPr>
          <p:nvPr/>
        </p:nvSpPr>
        <p:spPr bwMode="auto">
          <a:xfrm>
            <a:off x="0"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noProof="0">
              <a:latin typeface="Public Sans" panose="020B0604020202020204" charset="0"/>
            </a:endParaRPr>
          </a:p>
        </p:txBody>
      </p:sp>
      <p:pic>
        <p:nvPicPr>
          <p:cNvPr id="8" name="Picture 7" descr="A group of icons on a white background&#10;&#10;AI-generated content may be incorrect.">
            <a:extLst>
              <a:ext uri="{FF2B5EF4-FFF2-40B4-BE49-F238E27FC236}">
                <a16:creationId xmlns:a16="http://schemas.microsoft.com/office/drawing/2014/main" id="{9A7DE25E-06AB-CF88-9B36-C1855F4E090E}"/>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163399" y="53141"/>
            <a:ext cx="2827421" cy="2827421"/>
          </a:xfrm>
          <a:prstGeom prst="rect">
            <a:avLst/>
          </a:prstGeom>
        </p:spPr>
      </p:pic>
      <p:graphicFrame>
        <p:nvGraphicFramePr>
          <p:cNvPr id="10" name="Diagram 9">
            <a:extLst>
              <a:ext uri="{FF2B5EF4-FFF2-40B4-BE49-F238E27FC236}">
                <a16:creationId xmlns:a16="http://schemas.microsoft.com/office/drawing/2014/main" id="{4F9EA4BC-A115-18CB-55B3-C5AFE8F5AFF0}"/>
              </a:ext>
            </a:extLst>
          </p:cNvPr>
          <p:cNvGraphicFramePr/>
          <p:nvPr>
            <p:extLst>
              <p:ext uri="{D42A27DB-BD31-4B8C-83A1-F6EECF244321}">
                <p14:modId xmlns:p14="http://schemas.microsoft.com/office/powerpoint/2010/main" val="1440740991"/>
              </p:ext>
            </p:extLst>
          </p:nvPr>
        </p:nvGraphicFramePr>
        <p:xfrm>
          <a:off x="4122821" y="2933703"/>
          <a:ext cx="14927179" cy="73532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50D80325-5FDF-52EE-F7EE-7E185CA96682}"/>
              </a:ext>
            </a:extLst>
          </p:cNvPr>
          <p:cNvPicPr>
            <a:picLocks noChangeAspect="1"/>
          </p:cNvPicPr>
          <p:nvPr/>
        </p:nvPicPr>
        <p:blipFill>
          <a:blip r:embed="rId9"/>
          <a:srcRect l="6673" r="9324"/>
          <a:stretch>
            <a:fillRect/>
          </a:stretch>
        </p:blipFill>
        <p:spPr>
          <a:xfrm>
            <a:off x="457200" y="4470203"/>
            <a:ext cx="3505201" cy="4443413"/>
          </a:xfrm>
          <a:prstGeom prst="rect">
            <a:avLst/>
          </a:prstGeom>
          <a:ln>
            <a:solidFill>
              <a:schemeClr val="tx1"/>
            </a:solidFill>
          </a:ln>
        </p:spPr>
      </p:pic>
    </p:spTree>
    <p:extLst>
      <p:ext uri="{BB962C8B-B14F-4D97-AF65-F5344CB8AC3E}">
        <p14:creationId xmlns:p14="http://schemas.microsoft.com/office/powerpoint/2010/main" val="16485622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C560A-D79A-8046-EB9C-C7B2287BF1E2}"/>
            </a:ext>
          </a:extLst>
        </p:cNvPr>
        <p:cNvGrpSpPr/>
        <p:nvPr/>
      </p:nvGrpSpPr>
      <p:grpSpPr>
        <a:xfrm>
          <a:off x="0" y="0"/>
          <a:ext cx="0" cy="0"/>
          <a:chOff x="0" y="0"/>
          <a:chExt cx="0" cy="0"/>
        </a:xfrm>
      </p:grpSpPr>
      <p:sp>
        <p:nvSpPr>
          <p:cNvPr id="6" name="TextBox 2">
            <a:extLst>
              <a:ext uri="{FF2B5EF4-FFF2-40B4-BE49-F238E27FC236}">
                <a16:creationId xmlns:a16="http://schemas.microsoft.com/office/drawing/2014/main" id="{574DDDE2-6EA5-45B6-F3F3-BC227F397901}"/>
              </a:ext>
            </a:extLst>
          </p:cNvPr>
          <p:cNvSpPr txBox="1"/>
          <p:nvPr/>
        </p:nvSpPr>
        <p:spPr>
          <a:xfrm>
            <a:off x="518870" y="495300"/>
            <a:ext cx="17388129" cy="3154710"/>
          </a:xfrm>
          <a:prstGeom prst="rect">
            <a:avLst/>
          </a:prstGeom>
        </p:spPr>
        <p:txBody>
          <a:bodyPr wrap="square" lIns="0" tIns="0" rIns="0" bIns="0" rtlCol="0" anchor="t">
            <a:spAutoFit/>
          </a:bodyPr>
          <a:lstStyle/>
          <a:p>
            <a:pPr marL="0" lvl="0" indent="0" algn="l">
              <a:lnSpc>
                <a:spcPts val="8159"/>
              </a:lnSpc>
            </a:pPr>
            <a:r>
              <a:rPr lang="en-GB" sz="8000" b="1" noProof="0" dirty="0">
                <a:solidFill>
                  <a:srgbClr val="00ABB5"/>
                </a:solidFill>
                <a:latin typeface="Public Sans" panose="020B0604020202020204" charset="0"/>
                <a:cs typeface="Arial"/>
              </a:rPr>
              <a:t>All Learners Matter</a:t>
            </a:r>
          </a:p>
          <a:p>
            <a:pPr>
              <a:lnSpc>
                <a:spcPts val="8159"/>
              </a:lnSpc>
            </a:pPr>
            <a:endParaRPr lang="en-GB" sz="8000" b="1" noProof="0" dirty="0">
              <a:solidFill>
                <a:srgbClr val="00ABB5"/>
              </a:solidFill>
              <a:latin typeface="Public Sans" panose="020B0604020202020204" charset="0"/>
              <a:cs typeface="Arial" panose="020B0604020202020204" pitchFamily="34" charset="0"/>
            </a:endParaRPr>
          </a:p>
          <a:p>
            <a:pPr>
              <a:lnSpc>
                <a:spcPts val="8159"/>
              </a:lnSpc>
            </a:pPr>
            <a:endParaRPr lang="en-GB" sz="8000" b="1" noProof="0" dirty="0">
              <a:solidFill>
                <a:srgbClr val="00ABB5"/>
              </a:solidFill>
              <a:latin typeface="Public Sans" panose="020B0604020202020204" charset="0"/>
              <a:cs typeface="Arial" panose="020B0604020202020204" pitchFamily="34" charset="0"/>
            </a:endParaRPr>
          </a:p>
        </p:txBody>
      </p:sp>
      <p:sp>
        <p:nvSpPr>
          <p:cNvPr id="9" name="TextBox 8">
            <a:extLst>
              <a:ext uri="{FF2B5EF4-FFF2-40B4-BE49-F238E27FC236}">
                <a16:creationId xmlns:a16="http://schemas.microsoft.com/office/drawing/2014/main" id="{537AB367-02D6-855F-2B56-08F947B711FC}"/>
              </a:ext>
            </a:extLst>
          </p:cNvPr>
          <p:cNvSpPr txBox="1"/>
          <p:nvPr/>
        </p:nvSpPr>
        <p:spPr>
          <a:xfrm>
            <a:off x="512023" y="1537561"/>
            <a:ext cx="16311773" cy="13265170"/>
          </a:xfrm>
          <a:prstGeom prst="rect">
            <a:avLst/>
          </a:prstGeom>
          <a:noFill/>
        </p:spPr>
        <p:txBody>
          <a:bodyPr wrap="square" lIns="91440" tIns="45720" rIns="91440" bIns="45720" anchor="t">
            <a:spAutoFit/>
          </a:bodyPr>
          <a:lstStyle/>
          <a:p>
            <a:endParaRPr lang="en-GB" sz="3600" b="1" i="1" noProof="0" dirty="0">
              <a:latin typeface="Public Sans" panose="020B0604020202020204" charset="0"/>
              <a:cs typeface="Arial"/>
            </a:endParaRPr>
          </a:p>
          <a:p>
            <a:r>
              <a:rPr lang="en-GB" sz="3600" b="1" i="1" noProof="0" dirty="0">
                <a:latin typeface="Public Sans" panose="020B0604020202020204" charset="0"/>
                <a:cs typeface="Arial"/>
              </a:rPr>
              <a:t>'Children and young people will be involved in each stage of the CIC.'</a:t>
            </a:r>
            <a:endParaRPr lang="en-GB" sz="3600" b="1" i="1" noProof="0" dirty="0">
              <a:latin typeface="Public Sans" panose="020B0604020202020204" charset="0"/>
              <a:ea typeface="Calibri"/>
              <a:cs typeface="Arial"/>
            </a:endParaRPr>
          </a:p>
          <a:p>
            <a:r>
              <a:rPr lang="en-GB" sz="2800" noProof="0" dirty="0">
                <a:solidFill>
                  <a:srgbClr val="000000"/>
                </a:solidFill>
                <a:latin typeface="Public Sans" panose="020B0604020202020204" charset="0"/>
                <a:ea typeface="+mn-lt"/>
                <a:cs typeface="Arial"/>
              </a:rPr>
              <a:t>Working Together to Make Change Happen, March 2025 (CIC discussion paper 3)</a:t>
            </a:r>
            <a:endParaRPr lang="en-GB" noProof="0" dirty="0">
              <a:latin typeface="Public Sans" panose="020B0604020202020204" charset="0"/>
            </a:endParaRPr>
          </a:p>
          <a:p>
            <a:endParaRPr lang="en-GB" sz="2800" noProof="0" dirty="0">
              <a:solidFill>
                <a:srgbClr val="000000"/>
              </a:solidFill>
              <a:latin typeface="Public Sans" panose="020B0604020202020204" charset="0"/>
              <a:ea typeface="+mn-lt"/>
              <a:cs typeface="Arial"/>
            </a:endParaRPr>
          </a:p>
          <a:p>
            <a:endParaRPr lang="en-GB" sz="2800" noProof="0" dirty="0">
              <a:solidFill>
                <a:srgbClr val="000000"/>
              </a:solidFill>
              <a:latin typeface="Public Sans" panose="020B0604020202020204" charset="0"/>
              <a:ea typeface="+mn-lt"/>
              <a:cs typeface="Arial"/>
            </a:endParaRPr>
          </a:p>
          <a:p>
            <a:r>
              <a:rPr lang="en-GB" sz="3200" b="1" noProof="0" dirty="0">
                <a:solidFill>
                  <a:srgbClr val="000000"/>
                </a:solidFill>
                <a:latin typeface="Public Sans" panose="020B0604020202020204" charset="0"/>
                <a:ea typeface="+mn-lt"/>
                <a:cs typeface="Arial"/>
              </a:rPr>
              <a:t>Reflective Questions for CLD Practitioners</a:t>
            </a:r>
            <a:endParaRPr lang="en-GB" noProof="0" dirty="0">
              <a:latin typeface="Public Sans" panose="020B0604020202020204" charset="0"/>
            </a:endParaRPr>
          </a:p>
          <a:p>
            <a:endParaRPr lang="en-GB" sz="3200" b="1" noProof="0" dirty="0">
              <a:latin typeface="Public Sans" panose="020B0604020202020204" charset="0"/>
              <a:ea typeface="Calibri"/>
              <a:cs typeface="Arial"/>
            </a:endParaRPr>
          </a:p>
          <a:p>
            <a:pPr marL="285750" indent="-285750">
              <a:buFont typeface="Arial"/>
              <a:buChar char="•"/>
            </a:pPr>
            <a:r>
              <a:rPr lang="en-GB" sz="3600" noProof="0" dirty="0">
                <a:latin typeface="Public Sans" panose="020B0604020202020204" charset="0"/>
                <a:ea typeface="Calibri"/>
                <a:cs typeface="Arial"/>
              </a:rPr>
              <a:t>How do I ensure that every learner feels seen, heard, and valued, especially those whose voices are often marginalised?</a:t>
            </a:r>
            <a:endParaRPr lang="en-GB" sz="3600" noProof="0" dirty="0">
              <a:latin typeface="Public Sans" panose="020B0604020202020204" charset="0"/>
              <a:ea typeface="Calibri"/>
              <a:cs typeface="Calibri"/>
            </a:endParaRPr>
          </a:p>
          <a:p>
            <a:pPr marL="285750" indent="-285750">
              <a:buFont typeface="Arial"/>
              <a:buChar char="•"/>
            </a:pPr>
            <a:endParaRPr lang="en-GB" sz="3600" noProof="0" dirty="0">
              <a:latin typeface="Public Sans" panose="020B0604020202020204" charset="0"/>
              <a:ea typeface="Calibri"/>
              <a:cs typeface="Arial"/>
            </a:endParaRPr>
          </a:p>
          <a:p>
            <a:pPr marL="285750" indent="-285750">
              <a:buFont typeface="Arial"/>
              <a:buChar char="•"/>
            </a:pPr>
            <a:r>
              <a:rPr lang="en-GB" sz="3600" noProof="0" dirty="0">
                <a:latin typeface="Public Sans" panose="020B0604020202020204" charset="0"/>
                <a:ea typeface="Calibri"/>
                <a:cs typeface="Arial"/>
              </a:rPr>
              <a:t>How can I adapt my practice to better reflect the diversity, interests, and ambitions of learners in a rapidly changing world?</a:t>
            </a:r>
          </a:p>
          <a:p>
            <a:pPr marL="285750" indent="-285750">
              <a:buFont typeface="Arial"/>
              <a:buChar char="•"/>
            </a:pPr>
            <a:endParaRPr lang="en-GB" sz="3600" noProof="0" dirty="0">
              <a:latin typeface="Public Sans" panose="020B0604020202020204" charset="0"/>
              <a:ea typeface="Calibri"/>
              <a:cs typeface="Arial"/>
            </a:endParaRPr>
          </a:p>
          <a:p>
            <a:pPr marL="285750" indent="-285750">
              <a:buFont typeface="Arial"/>
              <a:buChar char="•"/>
            </a:pPr>
            <a:r>
              <a:rPr lang="en-GB" sz="3600" noProof="0" dirty="0">
                <a:latin typeface="Public Sans" panose="020B0604020202020204" charset="0"/>
                <a:ea typeface="Calibri"/>
                <a:cs typeface="Calibri"/>
              </a:rPr>
              <a:t>How might I support learners and communities to shape the development of the CIC and inform decisions? What difference could this make?</a:t>
            </a:r>
            <a:endParaRPr lang="en-GB" sz="3600" noProof="0" dirty="0">
              <a:latin typeface="Public Sans" panose="020B0604020202020204" charset="0"/>
              <a:ea typeface="Calibri"/>
              <a:cs typeface="Arial"/>
            </a:endParaRPr>
          </a:p>
          <a:p>
            <a:endParaRPr lang="en-GB" sz="3600" noProof="0" dirty="0">
              <a:solidFill>
                <a:srgbClr val="231C4E"/>
              </a:solidFill>
              <a:latin typeface="Public Sans" panose="020B0604020202020204" charset="0"/>
              <a:ea typeface="Calibri"/>
              <a:cs typeface="Calibri"/>
            </a:endParaRPr>
          </a:p>
          <a:p>
            <a:endParaRPr lang="en-GB" sz="3600" noProof="0" dirty="0">
              <a:latin typeface="Public Sans" panose="020B0604020202020204" charset="0"/>
              <a:ea typeface="Calibri"/>
              <a:cs typeface="Arial"/>
            </a:endParaRPr>
          </a:p>
          <a:p>
            <a:pPr>
              <a:buNone/>
            </a:pPr>
            <a:endParaRPr lang="en-GB" sz="3200" b="1" noProof="0" dirty="0">
              <a:latin typeface="Public Sans" panose="020B0604020202020204" charset="0"/>
              <a:cs typeface="Arial" panose="020B0604020202020204" pitchFamily="34" charset="0"/>
            </a:endParaRPr>
          </a:p>
          <a:p>
            <a:endParaRPr lang="en-GB" sz="3200" b="1" noProof="0" dirty="0">
              <a:latin typeface="Public Sans" panose="020B0604020202020204" charset="0"/>
              <a:cs typeface="Arial" panose="020B0604020202020204" pitchFamily="34" charset="0"/>
            </a:endParaRPr>
          </a:p>
          <a:p>
            <a:endParaRPr lang="en-GB" sz="3200" noProof="0" dirty="0">
              <a:latin typeface="Public Sans" panose="020B0604020202020204" charset="0"/>
              <a:cs typeface="Arial" panose="020B0604020202020204" pitchFamily="34" charset="0"/>
            </a:endParaRPr>
          </a:p>
          <a:p>
            <a:pPr marL="711200" indent="-711200">
              <a:buFont typeface="+mj-lt"/>
              <a:buAutoNum type="arabicPeriod"/>
            </a:pPr>
            <a:endParaRPr lang="en-GB" sz="3600" noProof="0" dirty="0">
              <a:latin typeface="Public Sans" panose="020B0604020202020204" charset="0"/>
              <a:cs typeface="Arial" panose="020B0604020202020204" pitchFamily="34" charset="0"/>
            </a:endParaRPr>
          </a:p>
          <a:p>
            <a:pPr marL="711200" indent="-711200">
              <a:buFont typeface="+mj-lt"/>
              <a:buAutoNum type="arabicPeriod"/>
            </a:pPr>
            <a:endParaRPr lang="en-GB" sz="3600" noProof="0" dirty="0">
              <a:latin typeface="Public Sans" panose="020B0604020202020204" charset="0"/>
              <a:cs typeface="Arial" panose="020B0604020202020204" pitchFamily="34" charset="0"/>
            </a:endParaRPr>
          </a:p>
          <a:p>
            <a:pPr marL="711200" indent="-711200">
              <a:buFont typeface="+mj-lt"/>
              <a:buAutoNum type="arabicPeriod"/>
            </a:pPr>
            <a:endParaRPr lang="en-GB" sz="3600" noProof="0" dirty="0">
              <a:latin typeface="Public Sans" panose="020B0604020202020204" charset="0"/>
              <a:cs typeface="Arial" panose="020B0604020202020204" pitchFamily="34" charset="0"/>
            </a:endParaRPr>
          </a:p>
          <a:p>
            <a:pPr marL="711200" indent="-711200">
              <a:buFont typeface="+mj-lt"/>
              <a:buAutoNum type="arabicPeriod"/>
            </a:pPr>
            <a:endParaRPr lang="en-GB" sz="3600" noProof="0" dirty="0">
              <a:latin typeface="Public Sans" panose="020B0604020202020204" charset="0"/>
              <a:cs typeface="Arial" panose="020B0604020202020204" pitchFamily="34" charset="0"/>
            </a:endParaRPr>
          </a:p>
          <a:p>
            <a:pPr marL="711200" indent="-711200">
              <a:buFont typeface="+mj-lt"/>
              <a:buAutoNum type="arabicPeriod"/>
            </a:pPr>
            <a:endParaRPr lang="en-GB" sz="3600" noProof="0" dirty="0">
              <a:latin typeface="Public Sans" panose="020B0604020202020204" charset="0"/>
              <a:cs typeface="Arial"/>
            </a:endParaRPr>
          </a:p>
        </p:txBody>
      </p:sp>
    </p:spTree>
    <p:extLst>
      <p:ext uri="{BB962C8B-B14F-4D97-AF65-F5344CB8AC3E}">
        <p14:creationId xmlns:p14="http://schemas.microsoft.com/office/powerpoint/2010/main" val="934468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alpha val="92000"/>
          </a:srgbClr>
        </a:solidFill>
        <a:effectLst/>
      </p:bgPr>
    </p:bg>
    <p:spTree>
      <p:nvGrpSpPr>
        <p:cNvPr id="1" name="">
          <a:extLst>
            <a:ext uri="{FF2B5EF4-FFF2-40B4-BE49-F238E27FC236}">
              <a16:creationId xmlns:a16="http://schemas.microsoft.com/office/drawing/2014/main" id="{0409C7C7-519D-1AC0-264C-8AF707C05E16}"/>
            </a:ext>
          </a:extLst>
        </p:cNvPr>
        <p:cNvGrpSpPr/>
        <p:nvPr/>
      </p:nvGrpSpPr>
      <p:grpSpPr>
        <a:xfrm>
          <a:off x="0" y="0"/>
          <a:ext cx="0" cy="0"/>
          <a:chOff x="0" y="0"/>
          <a:chExt cx="0" cy="0"/>
        </a:xfrm>
      </p:grpSpPr>
      <p:sp>
        <p:nvSpPr>
          <p:cNvPr id="4" name="TextBox 2">
            <a:extLst>
              <a:ext uri="{FF2B5EF4-FFF2-40B4-BE49-F238E27FC236}">
                <a16:creationId xmlns:a16="http://schemas.microsoft.com/office/drawing/2014/main" id="{4D8DA088-991D-DDE7-7656-652E42BD19D5}"/>
              </a:ext>
            </a:extLst>
          </p:cNvPr>
          <p:cNvSpPr txBox="1">
            <a:spLocks/>
          </p:cNvSpPr>
          <p:nvPr/>
        </p:nvSpPr>
        <p:spPr>
          <a:xfrm>
            <a:off x="695623" y="560487"/>
            <a:ext cx="17630200" cy="10130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7872"/>
              </a:lnSpc>
              <a:spcBef>
                <a:spcPts val="0"/>
              </a:spcBef>
              <a:defRPr/>
            </a:pPr>
            <a:r>
              <a:rPr lang="en-GB" sz="8000" b="1" kern="0" dirty="0">
                <a:solidFill>
                  <a:srgbClr val="00ABB5"/>
                </a:solidFill>
                <a:latin typeface="Public Sans" panose="020B0604020202020204" charset="0"/>
                <a:ea typeface="+mn-ea"/>
                <a:cs typeface="Arial" panose="020B0604020202020204" pitchFamily="34" charset="0"/>
              </a:rPr>
              <a:t>What is changing?</a:t>
            </a:r>
          </a:p>
        </p:txBody>
      </p:sp>
      <p:pic>
        <p:nvPicPr>
          <p:cNvPr id="7" name="Picture 6" descr="A diagram of a triquetra&#10;&#10;Description automatically generated">
            <a:extLst>
              <a:ext uri="{FF2B5EF4-FFF2-40B4-BE49-F238E27FC236}">
                <a16:creationId xmlns:a16="http://schemas.microsoft.com/office/drawing/2014/main" id="{DB676D82-4574-6890-0D5C-789EED3CE9F0}"/>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7093" r="10675" b="6580"/>
          <a:stretch/>
        </p:blipFill>
        <p:spPr bwMode="auto">
          <a:xfrm>
            <a:off x="7438413" y="2118031"/>
            <a:ext cx="10849587" cy="7608482"/>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1A856713-FC3B-74CA-E00E-27BE120044A3}"/>
              </a:ext>
            </a:extLst>
          </p:cNvPr>
          <p:cNvSpPr txBox="1"/>
          <p:nvPr/>
        </p:nvSpPr>
        <p:spPr>
          <a:xfrm>
            <a:off x="695623" y="2388900"/>
            <a:ext cx="9128861" cy="5509200"/>
          </a:xfrm>
          <a:prstGeom prst="rect">
            <a:avLst/>
          </a:prstGeom>
          <a:noFill/>
        </p:spPr>
        <p:txBody>
          <a:bodyPr wrap="square" rtlCol="0">
            <a:spAutoFit/>
          </a:bodyPr>
          <a:lstStyle/>
          <a:p>
            <a:r>
              <a:rPr lang="en-GB" sz="3200" dirty="0">
                <a:latin typeface="Public Sans" panose="020B0604020202020204" charset="0"/>
              </a:rPr>
              <a:t>Focus of change:  </a:t>
            </a:r>
            <a:r>
              <a:rPr lang="en-GB" sz="3200" b="1" dirty="0">
                <a:latin typeface="Public Sans" panose="020B0604020202020204" charset="0"/>
              </a:rPr>
              <a:t>the technical framework</a:t>
            </a:r>
          </a:p>
          <a:p>
            <a:endParaRPr lang="en-GB" sz="3200" dirty="0">
              <a:latin typeface="Public Sans" panose="020B0604020202020204" charset="0"/>
            </a:endParaRPr>
          </a:p>
          <a:p>
            <a:r>
              <a:rPr lang="en-GB" sz="3200" dirty="0">
                <a:latin typeface="Public Sans" panose="020B0604020202020204" charset="0"/>
              </a:rPr>
              <a:t>Experiences &amp; Outcomes and Benchmarks </a:t>
            </a:r>
            <a:r>
              <a:rPr lang="en-GB" sz="3200" b="1" dirty="0">
                <a:latin typeface="Public Sans" panose="020B0604020202020204" charset="0"/>
              </a:rPr>
              <a:t>will be phased out </a:t>
            </a:r>
          </a:p>
          <a:p>
            <a:endParaRPr lang="en-GB" sz="3200" dirty="0">
              <a:latin typeface="Public Sans" panose="020B0604020202020204" charset="0"/>
            </a:endParaRPr>
          </a:p>
          <a:p>
            <a:r>
              <a:rPr lang="en-GB" sz="3200" dirty="0">
                <a:latin typeface="Public Sans" panose="020B0604020202020204" charset="0"/>
              </a:rPr>
              <a:t>The new framework will be underpinned by a </a:t>
            </a:r>
          </a:p>
          <a:p>
            <a:r>
              <a:rPr lang="en-GB" sz="3200" b="1" dirty="0">
                <a:latin typeface="Public Sans" panose="020B0604020202020204" charset="0"/>
              </a:rPr>
              <a:t>Know–Do–Understand </a:t>
            </a:r>
            <a:r>
              <a:rPr lang="en-GB" sz="3200" dirty="0">
                <a:latin typeface="Public Sans" panose="020B0604020202020204" charset="0"/>
              </a:rPr>
              <a:t>approach</a:t>
            </a:r>
          </a:p>
          <a:p>
            <a:endParaRPr lang="en-GB" sz="3200" dirty="0">
              <a:latin typeface="Public Sans" panose="020B0604020202020204" charset="0"/>
            </a:endParaRPr>
          </a:p>
          <a:p>
            <a:r>
              <a:rPr lang="en-GB" sz="3200" dirty="0">
                <a:latin typeface="Public Sans" panose="020B0604020202020204" charset="0"/>
              </a:rPr>
              <a:t>It will </a:t>
            </a:r>
            <a:r>
              <a:rPr lang="en-GB" sz="3200" b="1" dirty="0">
                <a:latin typeface="Public Sans" panose="020B0604020202020204" charset="0"/>
              </a:rPr>
              <a:t>clarify the knowledge and skills </a:t>
            </a:r>
            <a:r>
              <a:rPr lang="en-GB" sz="3200" dirty="0">
                <a:latin typeface="Public Sans" panose="020B0604020202020204" charset="0"/>
              </a:rPr>
              <a:t>to support the development of key conceptual understanding at each level. </a:t>
            </a:r>
          </a:p>
        </p:txBody>
      </p:sp>
    </p:spTree>
    <p:extLst>
      <p:ext uri="{BB962C8B-B14F-4D97-AF65-F5344CB8AC3E}">
        <p14:creationId xmlns:p14="http://schemas.microsoft.com/office/powerpoint/2010/main" val="800693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CA9942-6DC1-A206-86F2-18D42C87FD38}"/>
              </a:ext>
            </a:extLst>
          </p:cNvPr>
          <p:cNvPicPr>
            <a:picLocks noChangeAspect="1"/>
          </p:cNvPicPr>
          <p:nvPr/>
        </p:nvPicPr>
        <p:blipFill rotWithShape="1">
          <a:blip r:embed="rId3"/>
          <a:srcRect l="3968" r="6189" b="6753"/>
          <a:stretch/>
        </p:blipFill>
        <p:spPr>
          <a:xfrm>
            <a:off x="0" y="-197904"/>
            <a:ext cx="18288000" cy="10484904"/>
          </a:xfrm>
          <a:prstGeom prst="rect">
            <a:avLst/>
          </a:prstGeom>
        </p:spPr>
      </p:pic>
      <p:sp>
        <p:nvSpPr>
          <p:cNvPr id="3" name="TextBox 2">
            <a:extLst>
              <a:ext uri="{FF2B5EF4-FFF2-40B4-BE49-F238E27FC236}">
                <a16:creationId xmlns:a16="http://schemas.microsoft.com/office/drawing/2014/main" id="{B946DC2C-B4F1-57AF-2FF8-7798FEEAF4A4}"/>
              </a:ext>
            </a:extLst>
          </p:cNvPr>
          <p:cNvSpPr txBox="1"/>
          <p:nvPr/>
        </p:nvSpPr>
        <p:spPr>
          <a:xfrm>
            <a:off x="579864" y="0"/>
            <a:ext cx="5018049" cy="1938992"/>
          </a:xfrm>
          <a:prstGeom prst="rect">
            <a:avLst/>
          </a:prstGeom>
          <a:noFill/>
        </p:spPr>
        <p:txBody>
          <a:bodyPr wrap="square" rtlCol="0">
            <a:spAutoFit/>
          </a:bodyPr>
          <a:lstStyle/>
          <a:p>
            <a:r>
              <a:rPr lang="en-GB" sz="4000" b="1">
                <a:solidFill>
                  <a:srgbClr val="00ABB5"/>
                </a:solidFill>
                <a:latin typeface="Public Sans" panose="020B0604020202020204" charset="0"/>
              </a:rPr>
              <a:t>The Curriculum Improvement Cycle 4 Phases</a:t>
            </a:r>
          </a:p>
        </p:txBody>
      </p:sp>
    </p:spTree>
    <p:extLst>
      <p:ext uri="{BB962C8B-B14F-4D97-AF65-F5344CB8AC3E}">
        <p14:creationId xmlns:p14="http://schemas.microsoft.com/office/powerpoint/2010/main" val="31207890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B0FD0-5C07-27D3-0266-4F86E4A4A84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6768229-8660-9E1F-09FB-EF6ECA759515}"/>
              </a:ext>
            </a:extLst>
          </p:cNvPr>
          <p:cNvSpPr txBox="1"/>
          <p:nvPr/>
        </p:nvSpPr>
        <p:spPr>
          <a:xfrm>
            <a:off x="465621" y="437447"/>
            <a:ext cx="8234947" cy="1323439"/>
          </a:xfrm>
          <a:prstGeom prst="rect">
            <a:avLst/>
          </a:prstGeom>
          <a:noFill/>
        </p:spPr>
        <p:txBody>
          <a:bodyPr wrap="none" rtlCol="0">
            <a:spAutoFit/>
          </a:bodyPr>
          <a:lstStyle/>
          <a:p>
            <a:pPr defTabSz="1371600">
              <a:defRPr/>
            </a:pPr>
            <a:r>
              <a:rPr lang="en-GB" sz="8000" b="1" noProof="0" dirty="0">
                <a:solidFill>
                  <a:srgbClr val="00ABB5"/>
                </a:solidFill>
                <a:latin typeface="Public Sans" panose="020B0604020202020204" charset="0"/>
                <a:cs typeface="Arial" panose="020B0604020202020204" pitchFamily="34" charset="0"/>
              </a:rPr>
              <a:t>Planned timeline</a:t>
            </a:r>
          </a:p>
        </p:txBody>
      </p:sp>
      <p:graphicFrame>
        <p:nvGraphicFramePr>
          <p:cNvPr id="6" name="Table 5">
            <a:extLst>
              <a:ext uri="{FF2B5EF4-FFF2-40B4-BE49-F238E27FC236}">
                <a16:creationId xmlns:a16="http://schemas.microsoft.com/office/drawing/2014/main" id="{C9C77CEF-A452-4278-D99E-15EC0555F82E}"/>
              </a:ext>
            </a:extLst>
          </p:cNvPr>
          <p:cNvGraphicFramePr>
            <a:graphicFrameLocks noGrp="1"/>
          </p:cNvGraphicFramePr>
          <p:nvPr>
            <p:extLst>
              <p:ext uri="{D42A27DB-BD31-4B8C-83A1-F6EECF244321}">
                <p14:modId xmlns:p14="http://schemas.microsoft.com/office/powerpoint/2010/main" val="1127866853"/>
              </p:ext>
            </p:extLst>
          </p:nvPr>
        </p:nvGraphicFramePr>
        <p:xfrm>
          <a:off x="24187" y="3454994"/>
          <a:ext cx="18288000" cy="111252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22891678"/>
                    </a:ext>
                  </a:extLst>
                </a:gridCol>
                <a:gridCol w="6096000">
                  <a:extLst>
                    <a:ext uri="{9D8B030D-6E8A-4147-A177-3AD203B41FA5}">
                      <a16:colId xmlns:a16="http://schemas.microsoft.com/office/drawing/2014/main" val="2449103823"/>
                    </a:ext>
                  </a:extLst>
                </a:gridCol>
                <a:gridCol w="6096000">
                  <a:extLst>
                    <a:ext uri="{9D8B030D-6E8A-4147-A177-3AD203B41FA5}">
                      <a16:colId xmlns:a16="http://schemas.microsoft.com/office/drawing/2014/main" val="4172581507"/>
                    </a:ext>
                  </a:extLst>
                </a:gridCol>
              </a:tblGrid>
              <a:tr h="556260">
                <a:tc>
                  <a:txBody>
                    <a:bodyPr/>
                    <a:lstStyle/>
                    <a:p>
                      <a:pPr algn="ctr"/>
                      <a:r>
                        <a:rPr lang="en-GB" sz="2700" noProof="0"/>
                        <a:t>August 2025 – June 2026</a:t>
                      </a:r>
                    </a:p>
                  </a:txBody>
                  <a:tcPr marL="137160" marR="137160" marT="68580" marB="68580"/>
                </a:tc>
                <a:tc>
                  <a:txBody>
                    <a:bodyPr/>
                    <a:lstStyle/>
                    <a:p>
                      <a:pPr algn="ctr"/>
                      <a:r>
                        <a:rPr lang="en-GB" sz="2700" noProof="0"/>
                        <a:t>August – December 2026</a:t>
                      </a:r>
                    </a:p>
                  </a:txBody>
                  <a:tcPr marL="137160" marR="137160" marT="68580" marB="68580"/>
                </a:tc>
                <a:tc>
                  <a:txBody>
                    <a:bodyPr/>
                    <a:lstStyle/>
                    <a:p>
                      <a:pPr algn="ctr"/>
                      <a:r>
                        <a:rPr lang="en-GB" sz="2700" noProof="0"/>
                        <a:t>January 2027 – June 2028</a:t>
                      </a:r>
                    </a:p>
                  </a:txBody>
                  <a:tcPr marL="137160" marR="137160" marT="68580" marB="68580"/>
                </a:tc>
                <a:extLst>
                  <a:ext uri="{0D108BD9-81ED-4DB2-BD59-A6C34878D82A}">
                    <a16:rowId xmlns:a16="http://schemas.microsoft.com/office/drawing/2014/main" val="2296400852"/>
                  </a:ext>
                </a:extLst>
              </a:tr>
              <a:tr h="556260">
                <a:tc>
                  <a:txBody>
                    <a:bodyPr/>
                    <a:lstStyle/>
                    <a:p>
                      <a:pPr algn="ctr"/>
                      <a:r>
                        <a:rPr lang="en-GB" sz="2700" noProof="0"/>
                        <a:t>Curriculum </a:t>
                      </a:r>
                      <a:r>
                        <a:rPr lang="en-GB" sz="2700" noProof="0">
                          <a:solidFill>
                            <a:srgbClr val="FF0000"/>
                          </a:solidFill>
                        </a:rPr>
                        <a:t>Development </a:t>
                      </a:r>
                      <a:r>
                        <a:rPr lang="en-GB" sz="2700" noProof="0">
                          <a:solidFill>
                            <a:schemeClr val="tx1"/>
                          </a:solidFill>
                        </a:rPr>
                        <a:t>Phase</a:t>
                      </a:r>
                    </a:p>
                  </a:txBody>
                  <a:tcPr marL="137160" marR="137160" marT="68580" marB="68580"/>
                </a:tc>
                <a:tc>
                  <a:txBody>
                    <a:bodyPr/>
                    <a:lstStyle/>
                    <a:p>
                      <a:pPr algn="ctr"/>
                      <a:r>
                        <a:rPr lang="en-GB" sz="2700" noProof="0"/>
                        <a:t>Curriculum </a:t>
                      </a:r>
                      <a:r>
                        <a:rPr lang="en-GB" sz="2700" noProof="0">
                          <a:solidFill>
                            <a:srgbClr val="FF0000"/>
                          </a:solidFill>
                        </a:rPr>
                        <a:t>Alignment </a:t>
                      </a:r>
                      <a:r>
                        <a:rPr lang="en-GB" sz="2700" noProof="0">
                          <a:solidFill>
                            <a:schemeClr val="tx1"/>
                          </a:solidFill>
                        </a:rPr>
                        <a:t>Phase</a:t>
                      </a:r>
                    </a:p>
                  </a:txBody>
                  <a:tcPr marL="137160" marR="137160" marT="68580" marB="68580"/>
                </a:tc>
                <a:tc>
                  <a:txBody>
                    <a:bodyPr/>
                    <a:lstStyle/>
                    <a:p>
                      <a:pPr algn="ctr"/>
                      <a:r>
                        <a:rPr lang="en-GB" sz="2700" noProof="0">
                          <a:solidFill>
                            <a:srgbClr val="FF0000"/>
                          </a:solidFill>
                        </a:rPr>
                        <a:t>Sharing and Adopting </a:t>
                      </a:r>
                      <a:r>
                        <a:rPr lang="en-GB" sz="2700" noProof="0"/>
                        <a:t>Phase</a:t>
                      </a:r>
                    </a:p>
                  </a:txBody>
                  <a:tcPr marL="137160" marR="137160" marT="68580" marB="68580"/>
                </a:tc>
                <a:extLst>
                  <a:ext uri="{0D108BD9-81ED-4DB2-BD59-A6C34878D82A}">
                    <a16:rowId xmlns:a16="http://schemas.microsoft.com/office/drawing/2014/main" val="584709676"/>
                  </a:ext>
                </a:extLst>
              </a:tr>
            </a:tbl>
          </a:graphicData>
        </a:graphic>
      </p:graphicFrame>
      <p:cxnSp>
        <p:nvCxnSpPr>
          <p:cNvPr id="8" name="Straight Arrow Connector 7">
            <a:extLst>
              <a:ext uri="{FF2B5EF4-FFF2-40B4-BE49-F238E27FC236}">
                <a16:creationId xmlns:a16="http://schemas.microsoft.com/office/drawing/2014/main" id="{E89D5D4B-34F0-93B6-DEEA-BCA42FD64936}"/>
              </a:ext>
            </a:extLst>
          </p:cNvPr>
          <p:cNvCxnSpPr/>
          <p:nvPr/>
        </p:nvCxnSpPr>
        <p:spPr>
          <a:xfrm>
            <a:off x="465621" y="2933700"/>
            <a:ext cx="11567711" cy="0"/>
          </a:xfrm>
          <a:prstGeom prst="straightConnector1">
            <a:avLst/>
          </a:prstGeom>
          <a:ln w="38100">
            <a:solidFill>
              <a:srgbClr val="C0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DE55773F-B8F8-1656-5D0D-2D8937FA48F8}"/>
              </a:ext>
            </a:extLst>
          </p:cNvPr>
          <p:cNvSpPr txBox="1"/>
          <p:nvPr/>
        </p:nvSpPr>
        <p:spPr>
          <a:xfrm>
            <a:off x="2438690" y="1931353"/>
            <a:ext cx="7621574" cy="584775"/>
          </a:xfrm>
          <a:prstGeom prst="rect">
            <a:avLst/>
          </a:prstGeom>
          <a:noFill/>
        </p:spPr>
        <p:txBody>
          <a:bodyPr wrap="none" rtlCol="0">
            <a:spAutoFit/>
          </a:bodyPr>
          <a:lstStyle/>
          <a:p>
            <a:pPr algn="ctr" defTabSz="1371600">
              <a:defRPr/>
            </a:pPr>
            <a:r>
              <a:rPr lang="en-GB" sz="3200" b="1" noProof="0">
                <a:solidFill>
                  <a:srgbClr val="C00000"/>
                </a:solidFill>
                <a:latin typeface="Public Sans" panose="020B0604020202020204" charset="0"/>
                <a:cs typeface="Arial" panose="020B0604020202020204" pitchFamily="34" charset="0"/>
              </a:rPr>
              <a:t>Awareness Raising and Sense Making</a:t>
            </a:r>
          </a:p>
        </p:txBody>
      </p:sp>
      <p:grpSp>
        <p:nvGrpSpPr>
          <p:cNvPr id="16" name="Group 15">
            <a:extLst>
              <a:ext uri="{FF2B5EF4-FFF2-40B4-BE49-F238E27FC236}">
                <a16:creationId xmlns:a16="http://schemas.microsoft.com/office/drawing/2014/main" id="{731E36F2-3664-B27A-F87F-88303DF419DB}"/>
              </a:ext>
            </a:extLst>
          </p:cNvPr>
          <p:cNvGrpSpPr/>
          <p:nvPr/>
        </p:nvGrpSpPr>
        <p:grpSpPr>
          <a:xfrm>
            <a:off x="0" y="5584104"/>
            <a:ext cx="18288000" cy="3324202"/>
            <a:chOff x="0" y="6419917"/>
            <a:chExt cx="18288000" cy="3324202"/>
          </a:xfrm>
        </p:grpSpPr>
        <p:pic>
          <p:nvPicPr>
            <p:cNvPr id="10" name="Picture 9">
              <a:extLst>
                <a:ext uri="{FF2B5EF4-FFF2-40B4-BE49-F238E27FC236}">
                  <a16:creationId xmlns:a16="http://schemas.microsoft.com/office/drawing/2014/main" id="{CD6EB0C1-56A4-2509-7613-D7236CBEFCBF}"/>
                </a:ext>
              </a:extLst>
            </p:cNvPr>
            <p:cNvPicPr>
              <a:picLocks noChangeAspect="1"/>
            </p:cNvPicPr>
            <p:nvPr/>
          </p:nvPicPr>
          <p:blipFill rotWithShape="1">
            <a:blip r:embed="rId3"/>
            <a:srcRect l="3968" r="6189" b="6753"/>
            <a:stretch/>
          </p:blipFill>
          <p:spPr>
            <a:xfrm>
              <a:off x="0" y="6425517"/>
              <a:ext cx="5104484" cy="3315841"/>
            </a:xfrm>
            <a:prstGeom prst="rect">
              <a:avLst/>
            </a:prstGeom>
          </p:spPr>
        </p:pic>
        <p:pic>
          <p:nvPicPr>
            <p:cNvPr id="11" name="Picture 10">
              <a:extLst>
                <a:ext uri="{FF2B5EF4-FFF2-40B4-BE49-F238E27FC236}">
                  <a16:creationId xmlns:a16="http://schemas.microsoft.com/office/drawing/2014/main" id="{42A0B22E-ED2E-44B6-2E5D-2CC4979F5434}"/>
                </a:ext>
              </a:extLst>
            </p:cNvPr>
            <p:cNvPicPr>
              <a:picLocks noChangeAspect="1"/>
            </p:cNvPicPr>
            <p:nvPr/>
          </p:nvPicPr>
          <p:blipFill rotWithShape="1">
            <a:blip r:embed="rId3"/>
            <a:srcRect l="3968" r="6189" b="6753"/>
            <a:stretch/>
          </p:blipFill>
          <p:spPr>
            <a:xfrm>
              <a:off x="6686612" y="6419917"/>
              <a:ext cx="5104484" cy="3315841"/>
            </a:xfrm>
            <a:prstGeom prst="rect">
              <a:avLst/>
            </a:prstGeom>
          </p:spPr>
        </p:pic>
        <p:pic>
          <p:nvPicPr>
            <p:cNvPr id="12" name="Picture 11">
              <a:extLst>
                <a:ext uri="{FF2B5EF4-FFF2-40B4-BE49-F238E27FC236}">
                  <a16:creationId xmlns:a16="http://schemas.microsoft.com/office/drawing/2014/main" id="{BC2488D4-6A6B-7920-0DA4-4D0E634D122A}"/>
                </a:ext>
              </a:extLst>
            </p:cNvPr>
            <p:cNvPicPr>
              <a:picLocks noChangeAspect="1"/>
            </p:cNvPicPr>
            <p:nvPr/>
          </p:nvPicPr>
          <p:blipFill rotWithShape="1">
            <a:blip r:embed="rId3"/>
            <a:srcRect l="3968" r="6189" b="6753"/>
            <a:stretch/>
          </p:blipFill>
          <p:spPr>
            <a:xfrm>
              <a:off x="13183516" y="6428278"/>
              <a:ext cx="5104484" cy="3315841"/>
            </a:xfrm>
            <a:prstGeom prst="rect">
              <a:avLst/>
            </a:prstGeom>
          </p:spPr>
        </p:pic>
        <p:sp>
          <p:nvSpPr>
            <p:cNvPr id="13" name="Rectangle 12">
              <a:extLst>
                <a:ext uri="{FF2B5EF4-FFF2-40B4-BE49-F238E27FC236}">
                  <a16:creationId xmlns:a16="http://schemas.microsoft.com/office/drawing/2014/main" id="{C406AFCB-3D4F-6338-0D10-3CA8B21F5A8C}"/>
                </a:ext>
              </a:extLst>
            </p:cNvPr>
            <p:cNvSpPr/>
            <p:nvPr/>
          </p:nvSpPr>
          <p:spPr>
            <a:xfrm>
              <a:off x="2871299" y="7091420"/>
              <a:ext cx="2250448" cy="119322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noProof="0">
                <a:solidFill>
                  <a:prstClr val="white"/>
                </a:solidFill>
                <a:latin typeface="Public Sans" panose="020B0604020202020204" charset="0"/>
              </a:endParaRPr>
            </a:p>
          </p:txBody>
        </p:sp>
        <p:sp>
          <p:nvSpPr>
            <p:cNvPr id="14" name="Rectangle 13">
              <a:extLst>
                <a:ext uri="{FF2B5EF4-FFF2-40B4-BE49-F238E27FC236}">
                  <a16:creationId xmlns:a16="http://schemas.microsoft.com/office/drawing/2014/main" id="{04B2888C-5861-8597-2EE1-20712E10A9D9}"/>
                </a:ext>
              </a:extLst>
            </p:cNvPr>
            <p:cNvSpPr/>
            <p:nvPr/>
          </p:nvSpPr>
          <p:spPr>
            <a:xfrm>
              <a:off x="9540647" y="7091418"/>
              <a:ext cx="2250448" cy="119322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noProof="0">
                <a:solidFill>
                  <a:prstClr val="white"/>
                </a:solidFill>
                <a:latin typeface="Public Sans" panose="020B0604020202020204" charset="0"/>
              </a:endParaRPr>
            </a:p>
          </p:txBody>
        </p:sp>
        <p:sp>
          <p:nvSpPr>
            <p:cNvPr id="15" name="Rectangle 14">
              <a:extLst>
                <a:ext uri="{FF2B5EF4-FFF2-40B4-BE49-F238E27FC236}">
                  <a16:creationId xmlns:a16="http://schemas.microsoft.com/office/drawing/2014/main" id="{85FB5921-1464-89E5-39E5-46F612BB9A73}"/>
                </a:ext>
              </a:extLst>
            </p:cNvPr>
            <p:cNvSpPr/>
            <p:nvPr/>
          </p:nvSpPr>
          <p:spPr>
            <a:xfrm>
              <a:off x="16037552" y="8178854"/>
              <a:ext cx="2250448" cy="119322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defRPr/>
              </a:pPr>
              <a:endParaRPr lang="en-GB" sz="2700" noProof="0">
                <a:solidFill>
                  <a:prstClr val="white"/>
                </a:solidFill>
                <a:latin typeface="Public Sans" panose="020B0604020202020204" charset="0"/>
              </a:endParaRPr>
            </a:p>
          </p:txBody>
        </p:sp>
      </p:grpSp>
    </p:spTree>
    <p:extLst>
      <p:ext uri="{BB962C8B-B14F-4D97-AF65-F5344CB8AC3E}">
        <p14:creationId xmlns:p14="http://schemas.microsoft.com/office/powerpoint/2010/main" val="18646379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agram of a curriculum improvement cycle&#10;&#10;AI-generated content may be incorrect.">
            <a:extLst>
              <a:ext uri="{FF2B5EF4-FFF2-40B4-BE49-F238E27FC236}">
                <a16:creationId xmlns:a16="http://schemas.microsoft.com/office/drawing/2014/main" id="{9F22E270-6439-30D1-197D-157C59D9F9BA}"/>
              </a:ext>
            </a:extLst>
          </p:cNvPr>
          <p:cNvPicPr>
            <a:picLocks noChangeAspect="1"/>
          </p:cNvPicPr>
          <p:nvPr/>
        </p:nvPicPr>
        <p:blipFill rotWithShape="1">
          <a:blip r:embed="rId3"/>
          <a:srcRect l="9939" r="12159" b="-1"/>
          <a:stretch>
            <a:fillRect/>
          </a:stretch>
        </p:blipFill>
        <p:spPr>
          <a:xfrm>
            <a:off x="10317468" y="4124345"/>
            <a:ext cx="7791114" cy="5600045"/>
          </a:xfrm>
          <a:prstGeom prst="rect">
            <a:avLst/>
          </a:prstGeom>
        </p:spPr>
      </p:pic>
      <p:sp>
        <p:nvSpPr>
          <p:cNvPr id="5" name="TextBox 4">
            <a:extLst>
              <a:ext uri="{FF2B5EF4-FFF2-40B4-BE49-F238E27FC236}">
                <a16:creationId xmlns:a16="http://schemas.microsoft.com/office/drawing/2014/main" id="{D463C4D2-6BF0-96DE-6F4D-5E15ABF84491}"/>
              </a:ext>
            </a:extLst>
          </p:cNvPr>
          <p:cNvSpPr txBox="1"/>
          <p:nvPr/>
        </p:nvSpPr>
        <p:spPr>
          <a:xfrm>
            <a:off x="776623" y="562610"/>
            <a:ext cx="14082994" cy="868818"/>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lnSpcReduction="10000"/>
          </a:bodyPr>
          <a:lstStyle/>
          <a:p>
            <a:pPr>
              <a:lnSpc>
                <a:spcPct val="90000"/>
              </a:lnSpc>
              <a:spcBef>
                <a:spcPct val="0"/>
              </a:spcBef>
              <a:spcAft>
                <a:spcPts val="600"/>
              </a:spcAft>
            </a:pPr>
            <a:r>
              <a:rPr lang="en-GB" sz="6000" b="1" baseline="0" noProof="0" dirty="0">
                <a:solidFill>
                  <a:srgbClr val="00ABB5"/>
                </a:solidFill>
                <a:latin typeface="Public Sans" panose="020B0604020202020204" charset="0"/>
                <a:ea typeface="+mj-ea"/>
                <a:cs typeface="+mj-cs"/>
              </a:rPr>
              <a:t>What's happened </a:t>
            </a:r>
            <a:r>
              <a:rPr lang="en-GB" sz="6000" b="1" noProof="0" dirty="0">
                <a:solidFill>
                  <a:srgbClr val="00ABB5"/>
                </a:solidFill>
                <a:latin typeface="Public Sans" panose="020B0604020202020204" charset="0"/>
                <a:ea typeface="+mj-ea"/>
                <a:cs typeface="+mj-cs"/>
              </a:rPr>
              <a:t>so far?</a:t>
            </a:r>
          </a:p>
        </p:txBody>
      </p:sp>
      <p:sp>
        <p:nvSpPr>
          <p:cNvPr id="2" name="TextBox 1">
            <a:extLst>
              <a:ext uri="{FF2B5EF4-FFF2-40B4-BE49-F238E27FC236}">
                <a16:creationId xmlns:a16="http://schemas.microsoft.com/office/drawing/2014/main" id="{430EE431-93EA-E751-CB8C-617822054727}"/>
              </a:ext>
            </a:extLst>
          </p:cNvPr>
          <p:cNvSpPr txBox="1"/>
          <p:nvPr/>
        </p:nvSpPr>
        <p:spPr>
          <a:xfrm>
            <a:off x="502911" y="1671401"/>
            <a:ext cx="16169640" cy="7698147"/>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endParaRPr lang="en-GB" sz="1400" noProof="0" dirty="0">
              <a:latin typeface="Public Sans" panose="020B0604020202020204" charset="0"/>
            </a:endParaRPr>
          </a:p>
          <a:p>
            <a:pPr indent="-228600">
              <a:lnSpc>
                <a:spcPct val="90000"/>
              </a:lnSpc>
              <a:spcAft>
                <a:spcPts val="600"/>
              </a:spcAft>
              <a:buFont typeface="Arial" panose="020B0604020202020204" pitchFamily="34" charset="0"/>
              <a:buChar char="•"/>
            </a:pPr>
            <a:r>
              <a:rPr lang="en-GB" sz="2800" noProof="0" dirty="0">
                <a:latin typeface="Public Sans" panose="020B0604020202020204" charset="0"/>
              </a:rPr>
              <a:t>The CIC formally began in April 2024. </a:t>
            </a:r>
            <a:endParaRPr lang="en-GB" sz="2800" noProof="0" dirty="0">
              <a:latin typeface="Public Sans" panose="020B0604020202020204" charset="0"/>
              <a:ea typeface="Calibri"/>
              <a:cs typeface="Calibri"/>
            </a:endParaRPr>
          </a:p>
          <a:p>
            <a:pPr>
              <a:lnSpc>
                <a:spcPct val="90000"/>
              </a:lnSpc>
              <a:spcAft>
                <a:spcPts val="600"/>
              </a:spcAft>
            </a:pPr>
            <a:endParaRPr lang="en-GB" sz="2800" noProof="0" dirty="0">
              <a:latin typeface="Public Sans" panose="020B0604020202020204" charset="0"/>
              <a:ea typeface="Calibri"/>
              <a:cs typeface="Calibri"/>
            </a:endParaRPr>
          </a:p>
          <a:p>
            <a:pPr indent="-228600">
              <a:lnSpc>
                <a:spcPct val="90000"/>
              </a:lnSpc>
              <a:spcAft>
                <a:spcPts val="600"/>
              </a:spcAft>
              <a:buFont typeface="Arial" panose="020B0604020202020204" pitchFamily="34" charset="0"/>
              <a:buChar char="•"/>
            </a:pPr>
            <a:r>
              <a:rPr lang="en-GB" sz="2800" noProof="0" dirty="0">
                <a:latin typeface="Public Sans" panose="020B0604020202020204" charset="0"/>
              </a:rPr>
              <a:t>Groups of practitioners from across sectors coming together to look at key Curriculum Areas</a:t>
            </a:r>
            <a:endParaRPr lang="en-GB" sz="2800" noProof="0" dirty="0">
              <a:latin typeface="Public Sans" panose="020B0604020202020204" charset="0"/>
              <a:ea typeface="Calibri"/>
              <a:cs typeface="Calibri"/>
            </a:endParaRPr>
          </a:p>
          <a:p>
            <a:pPr indent="-228600">
              <a:lnSpc>
                <a:spcPct val="90000"/>
              </a:lnSpc>
              <a:spcAft>
                <a:spcPts val="600"/>
              </a:spcAft>
              <a:buFont typeface="Arial" panose="020B0604020202020204" pitchFamily="34" charset="0"/>
              <a:buChar char="•"/>
            </a:pPr>
            <a:endParaRPr lang="en-GB" sz="2800" noProof="0" dirty="0">
              <a:latin typeface="Public Sans" panose="020B0604020202020204" charset="0"/>
              <a:ea typeface="Calibri"/>
              <a:cs typeface="Calibri"/>
            </a:endParaRPr>
          </a:p>
          <a:p>
            <a:pPr indent="-228600">
              <a:lnSpc>
                <a:spcPct val="90000"/>
              </a:lnSpc>
              <a:spcAft>
                <a:spcPts val="600"/>
              </a:spcAft>
              <a:buFont typeface="Arial" panose="020B0604020202020204" pitchFamily="34" charset="0"/>
              <a:buChar char="•"/>
            </a:pPr>
            <a:r>
              <a:rPr lang="en-GB" sz="2800" noProof="0" dirty="0">
                <a:latin typeface="Public Sans" panose="020B0604020202020204" charset="0"/>
              </a:rPr>
              <a:t>Some engagement with learners - but much more to be done</a:t>
            </a:r>
            <a:endParaRPr lang="en-GB" sz="2800" noProof="0" dirty="0">
              <a:latin typeface="Public Sans" panose="020B0604020202020204" charset="0"/>
              <a:ea typeface="Calibri"/>
              <a:cs typeface="Calibri"/>
            </a:endParaRPr>
          </a:p>
          <a:p>
            <a:pPr indent="-228600">
              <a:lnSpc>
                <a:spcPct val="90000"/>
              </a:lnSpc>
              <a:spcAft>
                <a:spcPts val="600"/>
              </a:spcAft>
              <a:buFont typeface="Arial" panose="020B0604020202020204" pitchFamily="34" charset="0"/>
              <a:buChar char="•"/>
            </a:pPr>
            <a:endParaRPr lang="en-GB" sz="2800" noProof="0" dirty="0">
              <a:latin typeface="Public Sans" panose="020B0604020202020204" charset="0"/>
              <a:ea typeface="Calibri"/>
              <a:cs typeface="Calibri"/>
            </a:endParaRPr>
          </a:p>
          <a:p>
            <a:pPr indent="-228600">
              <a:lnSpc>
                <a:spcPct val="90000"/>
              </a:lnSpc>
              <a:spcAft>
                <a:spcPts val="600"/>
              </a:spcAft>
              <a:buFont typeface="Arial" panose="020B0604020202020204" pitchFamily="34" charset="0"/>
              <a:buChar char="•"/>
            </a:pPr>
            <a:r>
              <a:rPr lang="en-GB" sz="2800" noProof="0" dirty="0">
                <a:latin typeface="Public Sans" panose="020B0604020202020204" charset="0"/>
                <a:ea typeface="Calibri"/>
                <a:cs typeface="Calibri"/>
              </a:rPr>
              <a:t>CLD involvement in aspects of the CIC work – with scope for more</a:t>
            </a:r>
          </a:p>
          <a:p>
            <a:pPr indent="-228600">
              <a:lnSpc>
                <a:spcPct val="90000"/>
              </a:lnSpc>
              <a:spcAft>
                <a:spcPts val="600"/>
              </a:spcAft>
              <a:buFont typeface="Arial" panose="020B0604020202020204" pitchFamily="34" charset="0"/>
              <a:buChar char="•"/>
            </a:pPr>
            <a:endParaRPr lang="en-GB" sz="2800" noProof="0" dirty="0">
              <a:latin typeface="Public Sans" panose="020B0604020202020204" charset="0"/>
            </a:endParaRPr>
          </a:p>
          <a:p>
            <a:pPr indent="-228600">
              <a:lnSpc>
                <a:spcPct val="90000"/>
              </a:lnSpc>
              <a:spcAft>
                <a:spcPts val="600"/>
              </a:spcAft>
              <a:buFont typeface="Arial" panose="020B0604020202020204" pitchFamily="34" charset="0"/>
              <a:buChar char="•"/>
            </a:pPr>
            <a:r>
              <a:rPr lang="en-GB" sz="2800" noProof="0" dirty="0">
                <a:latin typeface="Public Sans" panose="020B0604020202020204" charset="0"/>
              </a:rPr>
              <a:t> 11 cross-curricular areas have been reviewed</a:t>
            </a:r>
            <a:endParaRPr lang="en-GB" sz="2800" noProof="0" dirty="0">
              <a:latin typeface="Public Sans" panose="020B0604020202020204" charset="0"/>
              <a:ea typeface="Calibri"/>
              <a:cs typeface="Calibri"/>
            </a:endParaRPr>
          </a:p>
          <a:p>
            <a:pPr indent="-228600">
              <a:lnSpc>
                <a:spcPct val="90000"/>
              </a:lnSpc>
              <a:spcAft>
                <a:spcPts val="600"/>
              </a:spcAft>
              <a:buFont typeface="Arial" panose="020B0604020202020204" pitchFamily="34" charset="0"/>
              <a:buChar char="•"/>
            </a:pPr>
            <a:endParaRPr lang="en-GB" sz="2800" noProof="0" dirty="0">
              <a:latin typeface="Public Sans" panose="020B0604020202020204" charset="0"/>
              <a:ea typeface="Calibri"/>
              <a:cs typeface="Calibri"/>
            </a:endParaRPr>
          </a:p>
          <a:p>
            <a:pPr indent="-228600">
              <a:lnSpc>
                <a:spcPct val="90000"/>
              </a:lnSpc>
              <a:spcAft>
                <a:spcPts val="600"/>
              </a:spcAft>
              <a:buFont typeface="Arial" panose="020B0604020202020204" pitchFamily="34" charset="0"/>
              <a:buChar char="•"/>
            </a:pPr>
            <a:r>
              <a:rPr lang="en-GB" sz="2800" noProof="0" dirty="0">
                <a:latin typeface="Public Sans" panose="020B0604020202020204" charset="0"/>
              </a:rPr>
              <a:t>Work is underway to review Contexts for Learning: </a:t>
            </a:r>
            <a:endParaRPr lang="en-GB" sz="2800" noProof="0" dirty="0">
              <a:latin typeface="Public Sans" panose="020B0604020202020204" charset="0"/>
              <a:ea typeface="Calibri"/>
              <a:cs typeface="Calibri"/>
            </a:endParaRPr>
          </a:p>
          <a:p>
            <a:pPr marL="800100" lvl="1" indent="-228600">
              <a:lnSpc>
                <a:spcPct val="90000"/>
              </a:lnSpc>
              <a:spcAft>
                <a:spcPts val="600"/>
              </a:spcAft>
              <a:buFont typeface="Arial" panose="020B0604020202020204" pitchFamily="34" charset="0"/>
              <a:buChar char="•"/>
            </a:pPr>
            <a:r>
              <a:rPr lang="en-GB" sz="2800" noProof="0" dirty="0">
                <a:latin typeface="Public Sans" panose="020B0604020202020204" charset="0"/>
              </a:rPr>
              <a:t>Opportunities for Personal Achievement</a:t>
            </a:r>
            <a:endParaRPr lang="en-GB" sz="2800" noProof="0" dirty="0">
              <a:latin typeface="Public Sans" panose="020B0604020202020204" charset="0"/>
              <a:ea typeface="Calibri"/>
              <a:cs typeface="Calibri"/>
            </a:endParaRPr>
          </a:p>
          <a:p>
            <a:pPr marL="800100" lvl="1" indent="-228600">
              <a:lnSpc>
                <a:spcPct val="90000"/>
              </a:lnSpc>
              <a:spcAft>
                <a:spcPts val="600"/>
              </a:spcAft>
              <a:buFont typeface="Arial" panose="020B0604020202020204" pitchFamily="34" charset="0"/>
              <a:buChar char="•"/>
            </a:pPr>
            <a:r>
              <a:rPr lang="en-GB" sz="2800" noProof="0" dirty="0">
                <a:latin typeface="Public Sans" panose="020B0604020202020204" charset="0"/>
              </a:rPr>
              <a:t>The Ethos and Life of the School </a:t>
            </a:r>
            <a:endParaRPr lang="en-GB" sz="2800" noProof="0" dirty="0">
              <a:latin typeface="Public Sans" panose="020B0604020202020204" charset="0"/>
              <a:ea typeface="Calibri"/>
              <a:cs typeface="Calibri"/>
            </a:endParaRPr>
          </a:p>
          <a:p>
            <a:pPr marL="800100" lvl="1" indent="-228600">
              <a:lnSpc>
                <a:spcPct val="90000"/>
              </a:lnSpc>
              <a:spcAft>
                <a:spcPts val="600"/>
              </a:spcAft>
              <a:buFont typeface="Arial" panose="020B0604020202020204" pitchFamily="34" charset="0"/>
              <a:buChar char="•"/>
            </a:pPr>
            <a:r>
              <a:rPr lang="en-GB" sz="2800" noProof="0" dirty="0">
                <a:latin typeface="Public Sans" panose="020B0604020202020204" charset="0"/>
              </a:rPr>
              <a:t>Inter-disciplinary Learning (IDL)</a:t>
            </a:r>
          </a:p>
          <a:p>
            <a:pPr marL="342900" indent="-228600">
              <a:lnSpc>
                <a:spcPct val="90000"/>
              </a:lnSpc>
              <a:spcAft>
                <a:spcPts val="600"/>
              </a:spcAft>
              <a:buFont typeface="Arial" panose="020B0604020202020204" pitchFamily="34" charset="0"/>
              <a:buChar char="•"/>
            </a:pPr>
            <a:endParaRPr lang="en-GB" sz="2800" noProof="0" dirty="0">
              <a:latin typeface="Public Sans" panose="020B0604020202020204" charset="0"/>
              <a:ea typeface="Calibri"/>
              <a:cs typeface="Calibri"/>
            </a:endParaRPr>
          </a:p>
          <a:p>
            <a:pPr marL="342900" indent="-228600">
              <a:lnSpc>
                <a:spcPct val="90000"/>
              </a:lnSpc>
              <a:spcAft>
                <a:spcPts val="600"/>
              </a:spcAft>
              <a:buFont typeface="Arial" panose="020B0604020202020204" pitchFamily="34" charset="0"/>
              <a:buChar char="•"/>
            </a:pPr>
            <a:endParaRPr lang="en-GB" sz="2800" noProof="0" dirty="0">
              <a:latin typeface="Public Sans" panose="020B0604020202020204" charset="0"/>
              <a:ea typeface="Calibri"/>
              <a:cs typeface="Calibri"/>
            </a:endParaRPr>
          </a:p>
          <a:p>
            <a:pPr indent="-228600">
              <a:lnSpc>
                <a:spcPct val="90000"/>
              </a:lnSpc>
              <a:spcAft>
                <a:spcPts val="600"/>
              </a:spcAft>
              <a:buFont typeface="Arial" panose="020B0604020202020204" pitchFamily="34" charset="0"/>
              <a:buChar char="•"/>
            </a:pPr>
            <a:endParaRPr lang="en-GB" sz="2800" noProof="0" dirty="0">
              <a:latin typeface="Public Sans" panose="020B0604020202020204" charset="0"/>
              <a:ea typeface="Calibri"/>
              <a:cs typeface="Calibri"/>
            </a:endParaRPr>
          </a:p>
          <a:p>
            <a:pPr indent="-228600">
              <a:lnSpc>
                <a:spcPct val="90000"/>
              </a:lnSpc>
              <a:spcAft>
                <a:spcPts val="600"/>
              </a:spcAft>
              <a:buFont typeface="Arial" panose="020B0604020202020204" pitchFamily="34" charset="0"/>
              <a:buChar char="•"/>
            </a:pPr>
            <a:r>
              <a:rPr lang="en-GB" sz="2800" noProof="0" dirty="0">
                <a:latin typeface="Public Sans" panose="020B0604020202020204" charset="0"/>
              </a:rPr>
              <a:t>Feedback being sought  from ‘Reference Groups’ with specialist knowledge</a:t>
            </a:r>
            <a:endParaRPr lang="en-GB" sz="2800" noProof="0" dirty="0">
              <a:latin typeface="Public Sans" panose="020B0604020202020204" charset="0"/>
              <a:ea typeface="Calibri"/>
              <a:cs typeface="Calibri"/>
            </a:endParaRPr>
          </a:p>
          <a:p>
            <a:pPr indent="-228600">
              <a:lnSpc>
                <a:spcPct val="90000"/>
              </a:lnSpc>
              <a:spcAft>
                <a:spcPts val="600"/>
              </a:spcAft>
              <a:buFont typeface="Arial" panose="020B0604020202020204" pitchFamily="34" charset="0"/>
              <a:buChar char="•"/>
            </a:pPr>
            <a:endParaRPr lang="en-GB" sz="3200" noProof="0" dirty="0">
              <a:latin typeface="Public Sans" panose="020B0604020202020204" charset="0"/>
              <a:ea typeface="Calibri"/>
              <a:cs typeface="Calibri"/>
            </a:endParaRPr>
          </a:p>
          <a:p>
            <a:pPr>
              <a:lnSpc>
                <a:spcPct val="90000"/>
              </a:lnSpc>
              <a:spcAft>
                <a:spcPts val="600"/>
              </a:spcAft>
            </a:pPr>
            <a:endParaRPr lang="en-GB" sz="3200" noProof="0" dirty="0">
              <a:latin typeface="Public Sans" panose="020B0604020202020204" charset="0"/>
              <a:ea typeface="Calibri"/>
              <a:cs typeface="Calibri"/>
            </a:endParaRPr>
          </a:p>
          <a:p>
            <a:pPr indent="-228600">
              <a:lnSpc>
                <a:spcPct val="90000"/>
              </a:lnSpc>
              <a:spcAft>
                <a:spcPts val="600"/>
              </a:spcAft>
              <a:buFont typeface="Arial" panose="020B0604020202020204" pitchFamily="34" charset="0"/>
              <a:buChar char="•"/>
            </a:pPr>
            <a:endParaRPr lang="en-GB" sz="1400" noProof="0" dirty="0">
              <a:latin typeface="Public Sans" panose="020B0604020202020204" charset="0"/>
            </a:endParaRPr>
          </a:p>
          <a:p>
            <a:pPr indent="-228600">
              <a:lnSpc>
                <a:spcPct val="90000"/>
              </a:lnSpc>
              <a:spcAft>
                <a:spcPts val="600"/>
              </a:spcAft>
              <a:buFont typeface="Arial" panose="020B0604020202020204" pitchFamily="34" charset="0"/>
              <a:buChar char="•"/>
            </a:pPr>
            <a:endParaRPr lang="en-GB" sz="1400" noProof="0" dirty="0">
              <a:latin typeface="Public Sans" panose="020B0604020202020204" charset="0"/>
            </a:endParaRPr>
          </a:p>
        </p:txBody>
      </p:sp>
    </p:spTree>
    <p:extLst>
      <p:ext uri="{BB962C8B-B14F-4D97-AF65-F5344CB8AC3E}">
        <p14:creationId xmlns:p14="http://schemas.microsoft.com/office/powerpoint/2010/main" val="15447023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DF28D-FA2F-98F6-6F1A-82DEED418D2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0EAEAAB-8392-6988-A8A3-6244F9285F27}"/>
              </a:ext>
            </a:extLst>
          </p:cNvPr>
          <p:cNvSpPr txBox="1"/>
          <p:nvPr/>
        </p:nvSpPr>
        <p:spPr>
          <a:xfrm>
            <a:off x="1913653" y="203935"/>
            <a:ext cx="14460693"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b="1" noProof="0" dirty="0">
                <a:latin typeface="Public Sans" panose="020B0604020202020204" charset="0"/>
              </a:rPr>
              <a:t> High Level Curriculum Improvement Cycle Programme Structure – March 2025</a:t>
            </a:r>
          </a:p>
          <a:p>
            <a:pPr algn="ctr"/>
            <a:endParaRPr lang="en-GB" noProof="0">
              <a:latin typeface="Public Sans" panose="020B0604020202020204" charset="0"/>
            </a:endParaRPr>
          </a:p>
        </p:txBody>
      </p:sp>
      <p:pic>
        <p:nvPicPr>
          <p:cNvPr id="2" name="Picture 1" descr="A screen shot of a computer&#10;&#10;AI-generated content may be incorrect.">
            <a:extLst>
              <a:ext uri="{FF2B5EF4-FFF2-40B4-BE49-F238E27FC236}">
                <a16:creationId xmlns:a16="http://schemas.microsoft.com/office/drawing/2014/main" id="{53BD413E-09CC-DE04-3D4B-00E7BDB0A669}"/>
              </a:ext>
            </a:extLst>
          </p:cNvPr>
          <p:cNvPicPr>
            <a:picLocks noChangeAspect="1"/>
          </p:cNvPicPr>
          <p:nvPr/>
        </p:nvPicPr>
        <p:blipFill>
          <a:blip r:embed="rId3"/>
          <a:stretch>
            <a:fillRect/>
          </a:stretch>
        </p:blipFill>
        <p:spPr>
          <a:xfrm>
            <a:off x="814388" y="910772"/>
            <a:ext cx="16659225" cy="9379854"/>
          </a:xfrm>
          <a:prstGeom prst="rect">
            <a:avLst/>
          </a:prstGeom>
        </p:spPr>
      </p:pic>
    </p:spTree>
    <p:extLst>
      <p:ext uri="{BB962C8B-B14F-4D97-AF65-F5344CB8AC3E}">
        <p14:creationId xmlns:p14="http://schemas.microsoft.com/office/powerpoint/2010/main" val="25155188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2" name="TextBox 1">
            <a:extLst>
              <a:ext uri="{FF2B5EF4-FFF2-40B4-BE49-F238E27FC236}">
                <a16:creationId xmlns:a16="http://schemas.microsoft.com/office/drawing/2014/main" id="{82C798CE-9B32-2B35-8557-958299BE3B7A}"/>
              </a:ext>
            </a:extLst>
          </p:cNvPr>
          <p:cNvSpPr txBox="1"/>
          <p:nvPr/>
        </p:nvSpPr>
        <p:spPr>
          <a:xfrm>
            <a:off x="1257300" y="835782"/>
            <a:ext cx="15773400" cy="1700248"/>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GB" sz="8000" b="1" kern="1200" noProof="0">
                <a:solidFill>
                  <a:srgbClr val="00ABB5"/>
                </a:solidFill>
                <a:latin typeface="Public Sans" panose="020B0604020202020204" charset="0"/>
                <a:ea typeface="+mj-ea"/>
                <a:cs typeface="+mj-cs"/>
              </a:rPr>
              <a:t>Discussion activity </a:t>
            </a:r>
          </a:p>
        </p:txBody>
      </p:sp>
      <p:graphicFrame>
        <p:nvGraphicFramePr>
          <p:cNvPr id="6" name="TextBox 3">
            <a:extLst>
              <a:ext uri="{FF2B5EF4-FFF2-40B4-BE49-F238E27FC236}">
                <a16:creationId xmlns:a16="http://schemas.microsoft.com/office/drawing/2014/main" id="{1BF11712-7C48-A019-BF7E-25F6C5203033}"/>
              </a:ext>
            </a:extLst>
          </p:cNvPr>
          <p:cNvGraphicFramePr/>
          <p:nvPr>
            <p:extLst>
              <p:ext uri="{D42A27DB-BD31-4B8C-83A1-F6EECF244321}">
                <p14:modId xmlns:p14="http://schemas.microsoft.com/office/powerpoint/2010/main" val="4141335074"/>
              </p:ext>
            </p:extLst>
          </p:nvPr>
        </p:nvGraphicFramePr>
        <p:xfrm>
          <a:off x="1257300" y="2743200"/>
          <a:ext cx="15773400" cy="65288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757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AA3D15D-FE52-966D-A30B-CFB149F24E1F}"/>
              </a:ext>
              <a:ext uri="{C183D7F6-B498-43B3-948B-1728B52AA6E4}">
                <adec:decorative xmlns:adec="http://schemas.microsoft.com/office/drawing/2017/decorative" val="1"/>
              </a:ext>
            </a:extLst>
          </p:cNvPr>
          <p:cNvSpPr/>
          <p:nvPr/>
        </p:nvSpPr>
        <p:spPr>
          <a:xfrm>
            <a:off x="0" y="0"/>
            <a:ext cx="8151344" cy="10287000"/>
          </a:xfrm>
          <a:prstGeom prst="rect">
            <a:avLst/>
          </a:prstGeom>
          <a:solidFill>
            <a:srgbClr val="00AB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4"/>
          <p:cNvSpPr txBox="1"/>
          <p:nvPr/>
        </p:nvSpPr>
        <p:spPr>
          <a:xfrm>
            <a:off x="9144000" y="193725"/>
            <a:ext cx="8841904" cy="9791053"/>
          </a:xfrm>
          <a:prstGeom prst="rect">
            <a:avLst/>
          </a:prstGeom>
        </p:spPr>
        <p:txBody>
          <a:bodyPr lIns="50800" tIns="50800" rIns="50800" bIns="50800" rtlCol="0" anchor="ctr"/>
          <a:lstStyle/>
          <a:p>
            <a:pPr algn="ctr">
              <a:lnSpc>
                <a:spcPts val="1960"/>
              </a:lnSpc>
            </a:pPr>
            <a:endParaRPr lang="en-GB" noProof="0"/>
          </a:p>
        </p:txBody>
      </p:sp>
      <p:sp>
        <p:nvSpPr>
          <p:cNvPr id="7" name="TextBox 7"/>
          <p:cNvSpPr txBox="1"/>
          <p:nvPr/>
        </p:nvSpPr>
        <p:spPr>
          <a:xfrm>
            <a:off x="617775" y="1965077"/>
            <a:ext cx="7368368" cy="7296100"/>
          </a:xfrm>
          <a:prstGeom prst="rect">
            <a:avLst/>
          </a:prstGeom>
        </p:spPr>
        <p:txBody>
          <a:bodyPr wrap="square" lIns="0" tIns="0" rIns="0" bIns="0" rtlCol="0" anchor="t">
            <a:spAutoFit/>
          </a:bodyPr>
          <a:lstStyle/>
          <a:p>
            <a:pPr>
              <a:lnSpc>
                <a:spcPts val="9599"/>
              </a:lnSpc>
            </a:pPr>
            <a:r>
              <a:rPr lang="en-GB" sz="6600" b="1" spc="-150" noProof="0" dirty="0">
                <a:solidFill>
                  <a:schemeClr val="bg1"/>
                </a:solidFill>
                <a:latin typeface="Public Sans"/>
              </a:rPr>
              <a:t>A CLD Perspective:</a:t>
            </a:r>
          </a:p>
          <a:p>
            <a:pPr>
              <a:lnSpc>
                <a:spcPts val="9599"/>
              </a:lnSpc>
            </a:pPr>
            <a:endParaRPr lang="en-GB" sz="6600" b="1" spc="-150" noProof="0" dirty="0">
              <a:solidFill>
                <a:schemeClr val="bg1"/>
              </a:solidFill>
              <a:latin typeface="Public Sans"/>
            </a:endParaRPr>
          </a:p>
          <a:p>
            <a:pPr>
              <a:lnSpc>
                <a:spcPts val="9599"/>
              </a:lnSpc>
            </a:pPr>
            <a:r>
              <a:rPr lang="en-GB" sz="6600" b="1" spc="-150" noProof="0" dirty="0">
                <a:solidFill>
                  <a:schemeClr val="bg1"/>
                </a:solidFill>
                <a:latin typeface="Public Sans"/>
              </a:rPr>
              <a:t>Understanding the Curriculum Improvement  Cycle – Session 1</a:t>
            </a:r>
            <a:endParaRPr lang="en-GB" sz="6600" b="1" spc="-150" noProof="0" dirty="0">
              <a:solidFill>
                <a:schemeClr val="bg1"/>
              </a:solidFill>
              <a:ea typeface="Calibri"/>
              <a:cs typeface="Calibri"/>
            </a:endParaRPr>
          </a:p>
        </p:txBody>
      </p:sp>
      <p:sp>
        <p:nvSpPr>
          <p:cNvPr id="14" name="Rectangle 13">
            <a:extLst>
              <a:ext uri="{FF2B5EF4-FFF2-40B4-BE49-F238E27FC236}">
                <a16:creationId xmlns:a16="http://schemas.microsoft.com/office/drawing/2014/main" id="{C2166ED4-CB7A-7265-A534-144A6CCB063C}"/>
              </a:ext>
            </a:extLst>
          </p:cNvPr>
          <p:cNvSpPr/>
          <p:nvPr/>
        </p:nvSpPr>
        <p:spPr>
          <a:xfrm>
            <a:off x="8551099" y="508380"/>
            <a:ext cx="9434805" cy="9476398"/>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a:p>
        </p:txBody>
      </p:sp>
      <p:pic>
        <p:nvPicPr>
          <p:cNvPr id="10" name="Picture 9">
            <a:extLst>
              <a:ext uri="{FF2B5EF4-FFF2-40B4-BE49-F238E27FC236}">
                <a16:creationId xmlns:a16="http://schemas.microsoft.com/office/drawing/2014/main" id="{72A3B2F8-1A0B-71D7-D574-A8B9078B9E57}"/>
              </a:ext>
            </a:extLst>
          </p:cNvPr>
          <p:cNvPicPr>
            <a:picLocks noChangeAspect="1"/>
          </p:cNvPicPr>
          <p:nvPr/>
        </p:nvPicPr>
        <p:blipFill>
          <a:blip r:embed="rId3">
            <a:clrChange>
              <a:clrFrom>
                <a:srgbClr val="FFFFFF"/>
              </a:clrFrom>
              <a:clrTo>
                <a:srgbClr val="FFFFFF">
                  <a:alpha val="0"/>
                </a:srgbClr>
              </a:clrTo>
            </a:clrChange>
          </a:blip>
          <a:srcRect l="6142" r="2912"/>
          <a:stretch>
            <a:fillRect/>
          </a:stretch>
        </p:blipFill>
        <p:spPr>
          <a:xfrm>
            <a:off x="8551098" y="704315"/>
            <a:ext cx="9434805" cy="3385085"/>
          </a:xfrm>
          <a:prstGeom prst="rect">
            <a:avLst/>
          </a:prstGeom>
        </p:spPr>
      </p:pic>
      <p:pic>
        <p:nvPicPr>
          <p:cNvPr id="13" name="Picture 12">
            <a:extLst>
              <a:ext uri="{FF2B5EF4-FFF2-40B4-BE49-F238E27FC236}">
                <a16:creationId xmlns:a16="http://schemas.microsoft.com/office/drawing/2014/main" id="{32B3DC6D-C9B1-57BA-A453-CF3ED36A66A5}"/>
              </a:ext>
            </a:extLst>
          </p:cNvPr>
          <p:cNvPicPr>
            <a:picLocks noChangeAspect="1"/>
          </p:cNvPicPr>
          <p:nvPr/>
        </p:nvPicPr>
        <p:blipFill>
          <a:blip r:embed="rId4"/>
          <a:srcRect l="3999"/>
          <a:stretch>
            <a:fillRect/>
          </a:stretch>
        </p:blipFill>
        <p:spPr>
          <a:xfrm>
            <a:off x="8759904" y="5171440"/>
            <a:ext cx="9195519" cy="4089737"/>
          </a:xfrm>
          <a:prstGeom prst="rect">
            <a:avLst/>
          </a:prstGeom>
        </p:spPr>
      </p:pic>
      <p:sp>
        <p:nvSpPr>
          <p:cNvPr id="3" name="Freeform 5" descr="Education Scotland Logo">
            <a:extLst>
              <a:ext uri="{FF2B5EF4-FFF2-40B4-BE49-F238E27FC236}">
                <a16:creationId xmlns:a16="http://schemas.microsoft.com/office/drawing/2014/main" id="{7679B7FB-18A3-28E9-00C9-92B04190F5C4}"/>
              </a:ext>
            </a:extLst>
          </p:cNvPr>
          <p:cNvSpPr/>
          <p:nvPr/>
        </p:nvSpPr>
        <p:spPr>
          <a:xfrm>
            <a:off x="617775" y="367849"/>
            <a:ext cx="2606890" cy="1040640"/>
          </a:xfrm>
          <a:custGeom>
            <a:avLst/>
            <a:gdLst/>
            <a:ahLst/>
            <a:cxnLst/>
            <a:rect l="l" t="t" r="r" b="b"/>
            <a:pathLst>
              <a:path w="2606890" h="1040640">
                <a:moveTo>
                  <a:pt x="0" y="0"/>
                </a:moveTo>
                <a:lnTo>
                  <a:pt x="2606890" y="0"/>
                </a:lnTo>
                <a:lnTo>
                  <a:pt x="2606890" y="1040640"/>
                </a:lnTo>
                <a:lnTo>
                  <a:pt x="0" y="1040640"/>
                </a:lnTo>
                <a:lnTo>
                  <a:pt x="0" y="0"/>
                </a:lnTo>
                <a:close/>
              </a:path>
            </a:pathLst>
          </a:custGeom>
          <a:blipFill>
            <a:blip r:embed="rId5"/>
            <a:stretch>
              <a:fillRect/>
            </a:stretch>
          </a:blipFill>
        </p:spPr>
        <p:txBody>
          <a:bodyPr/>
          <a:lstStyle/>
          <a:p>
            <a:endParaRPr lang="en-GB" noProof="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A9D6E-9674-5B30-023E-2ED46B57A517}"/>
            </a:ext>
          </a:extLst>
        </p:cNvPr>
        <p:cNvGrpSpPr/>
        <p:nvPr/>
      </p:nvGrpSpPr>
      <p:grpSpPr>
        <a:xfrm>
          <a:off x="0" y="0"/>
          <a:ext cx="0" cy="0"/>
          <a:chOff x="0" y="0"/>
          <a:chExt cx="0" cy="0"/>
        </a:xfrm>
      </p:grpSpPr>
      <p:sp>
        <p:nvSpPr>
          <p:cNvPr id="8" name="TextBox 2">
            <a:extLst>
              <a:ext uri="{FF2B5EF4-FFF2-40B4-BE49-F238E27FC236}">
                <a16:creationId xmlns:a16="http://schemas.microsoft.com/office/drawing/2014/main" id="{CFE57D23-1DC3-764A-8E78-BA242076562D}"/>
              </a:ext>
            </a:extLst>
          </p:cNvPr>
          <p:cNvSpPr txBox="1"/>
          <p:nvPr/>
        </p:nvSpPr>
        <p:spPr>
          <a:xfrm>
            <a:off x="979170" y="591881"/>
            <a:ext cx="17011650" cy="1051570"/>
          </a:xfrm>
          <a:prstGeom prst="rect">
            <a:avLst/>
          </a:prstGeom>
        </p:spPr>
        <p:txBody>
          <a:bodyPr wrap="square" lIns="0" tIns="0" rIns="0" bIns="0" rtlCol="0" anchor="t">
            <a:spAutoFit/>
          </a:bodyPr>
          <a:lstStyle/>
          <a:p>
            <a:pPr marL="0" lvl="0" indent="0" algn="l">
              <a:lnSpc>
                <a:spcPts val="8159"/>
              </a:lnSpc>
            </a:pPr>
            <a:r>
              <a:rPr lang="en-GB" sz="8000" b="1" noProof="0">
                <a:solidFill>
                  <a:srgbClr val="00ABB5"/>
                </a:solidFill>
                <a:latin typeface="Public Sans" panose="020B0604020202020204" charset="0"/>
                <a:cs typeface="Arial" panose="020B0604020202020204" pitchFamily="34" charset="0"/>
              </a:rPr>
              <a:t>Progress to date and timeline</a:t>
            </a:r>
          </a:p>
        </p:txBody>
      </p:sp>
      <p:sp>
        <p:nvSpPr>
          <p:cNvPr id="5" name="TextBox 4">
            <a:extLst>
              <a:ext uri="{FF2B5EF4-FFF2-40B4-BE49-F238E27FC236}">
                <a16:creationId xmlns:a16="http://schemas.microsoft.com/office/drawing/2014/main" id="{573C44D2-039B-C4D3-3398-074032ECF60E}"/>
              </a:ext>
            </a:extLst>
          </p:cNvPr>
          <p:cNvSpPr txBox="1"/>
          <p:nvPr/>
        </p:nvSpPr>
        <p:spPr>
          <a:xfrm>
            <a:off x="979170" y="2695021"/>
            <a:ext cx="10199370" cy="6986528"/>
          </a:xfrm>
          <a:prstGeom prst="rect">
            <a:avLst/>
          </a:prstGeom>
          <a:noFill/>
        </p:spPr>
        <p:txBody>
          <a:bodyPr wrap="square" rtlCol="0">
            <a:spAutoFit/>
          </a:bodyPr>
          <a:lstStyle/>
          <a:p>
            <a:r>
              <a:rPr lang="en-GB" sz="3200" noProof="0">
                <a:latin typeface="Public Sans" panose="020B0604020202020204" charset="0"/>
              </a:rPr>
              <a:t>The CIC is a long-term programme of work.</a:t>
            </a:r>
          </a:p>
          <a:p>
            <a:endParaRPr lang="en-GB" sz="3200" noProof="0">
              <a:latin typeface="Public Sans" panose="020B0604020202020204" charset="0"/>
            </a:endParaRPr>
          </a:p>
          <a:p>
            <a:r>
              <a:rPr lang="en-GB" sz="3200" noProof="0">
                <a:latin typeface="Public Sans" panose="020B0604020202020204" charset="0"/>
              </a:rPr>
              <a:t>The document provides an initial timeline to give clarity to partners and practitioners across the education and skills system, as well as to parents, carers, children and young people, about what will happen and when, and to support early thinking about when and how teaching, learning, and assessment will start to feel different.</a:t>
            </a:r>
          </a:p>
          <a:p>
            <a:endParaRPr lang="en-GB" sz="3200" noProof="0">
              <a:latin typeface="Public Sans" panose="020B0604020202020204" charset="0"/>
            </a:endParaRPr>
          </a:p>
          <a:p>
            <a:r>
              <a:rPr lang="en-GB" sz="3200" noProof="0">
                <a:latin typeface="Public Sans" panose="020B0604020202020204" charset="0"/>
              </a:rPr>
              <a:t>More information on timelines available here: </a:t>
            </a:r>
            <a:r>
              <a:rPr lang="en-GB" sz="3200" noProof="0">
                <a:latin typeface="Public Sans" panose="020B0604020202020204" charset="0"/>
                <a:hlinkClick r:id="rId3"/>
              </a:rPr>
              <a:t>Curriculum, Qualifications and Assessment Reform – Progress To Date and Next Steps</a:t>
            </a:r>
            <a:r>
              <a:rPr lang="en-GB" sz="3200" noProof="0">
                <a:latin typeface="Public Sans" panose="020B0604020202020204" charset="0"/>
              </a:rPr>
              <a:t> </a:t>
            </a:r>
          </a:p>
          <a:p>
            <a:endParaRPr lang="en-GB" sz="3200" noProof="0">
              <a:latin typeface="Public Sans" panose="020B0604020202020204" charset="0"/>
            </a:endParaRPr>
          </a:p>
        </p:txBody>
      </p:sp>
      <p:pic>
        <p:nvPicPr>
          <p:cNvPr id="10" name="Picture 9">
            <a:extLst>
              <a:ext uri="{FF2B5EF4-FFF2-40B4-BE49-F238E27FC236}">
                <a16:creationId xmlns:a16="http://schemas.microsoft.com/office/drawing/2014/main" id="{D64F2768-9171-057A-1EB1-E2AB8326CE90}"/>
              </a:ext>
            </a:extLst>
          </p:cNvPr>
          <p:cNvPicPr>
            <a:picLocks noChangeAspect="1"/>
          </p:cNvPicPr>
          <p:nvPr/>
        </p:nvPicPr>
        <p:blipFill>
          <a:blip r:embed="rId4"/>
          <a:stretch>
            <a:fillRect/>
          </a:stretch>
        </p:blipFill>
        <p:spPr>
          <a:xfrm>
            <a:off x="12205011" y="2695021"/>
            <a:ext cx="4978615" cy="7136448"/>
          </a:xfrm>
          <a:prstGeom prst="rect">
            <a:avLst/>
          </a:prstGeom>
          <a:ln>
            <a:solidFill>
              <a:schemeClr val="tx1"/>
            </a:solidFill>
          </a:ln>
        </p:spPr>
      </p:pic>
    </p:spTree>
    <p:extLst>
      <p:ext uri="{BB962C8B-B14F-4D97-AF65-F5344CB8AC3E}">
        <p14:creationId xmlns:p14="http://schemas.microsoft.com/office/powerpoint/2010/main" val="1654123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4D7BD1-987C-6BBF-0DF1-D4D102C5CBB6}"/>
              </a:ext>
            </a:extLst>
          </p:cNvPr>
          <p:cNvSpPr txBox="1"/>
          <p:nvPr/>
        </p:nvSpPr>
        <p:spPr>
          <a:xfrm>
            <a:off x="810071" y="2703768"/>
            <a:ext cx="10597070" cy="6494085"/>
          </a:xfrm>
          <a:prstGeom prst="rect">
            <a:avLst/>
          </a:prstGeom>
          <a:noFill/>
        </p:spPr>
        <p:txBody>
          <a:bodyPr wrap="square" lIns="91440" tIns="45720" rIns="91440" bIns="45720" rtlCol="0" anchor="t">
            <a:spAutoFit/>
          </a:bodyPr>
          <a:lstStyle/>
          <a:p>
            <a:r>
              <a:rPr lang="en-GB" sz="3200" noProof="0">
                <a:latin typeface="Public Sans" panose="020B0604020202020204" charset="0"/>
              </a:rPr>
              <a:t>Consider how Scotland’s Curriculum connects with your current work?</a:t>
            </a:r>
          </a:p>
          <a:p>
            <a:endParaRPr lang="en-GB" sz="3200" noProof="0">
              <a:latin typeface="Public Sans" panose="020B0604020202020204" charset="0"/>
            </a:endParaRPr>
          </a:p>
          <a:p>
            <a:r>
              <a:rPr lang="en-GB" sz="3200" noProof="0">
                <a:latin typeface="Public Sans" panose="020B0604020202020204" charset="0"/>
              </a:rPr>
              <a:t>What more would you like to find out or what doesn’t make sense yet?</a:t>
            </a:r>
            <a:endParaRPr lang="en-GB" sz="3200" noProof="0">
              <a:latin typeface="Public Sans" panose="020B0604020202020204" charset="0"/>
              <a:cs typeface="Arial"/>
            </a:endParaRPr>
          </a:p>
          <a:p>
            <a:endParaRPr lang="en-GB" sz="3200" noProof="0">
              <a:latin typeface="Public Sans" panose="020B0604020202020204" charset="0"/>
              <a:cs typeface="Arial"/>
            </a:endParaRPr>
          </a:p>
          <a:p>
            <a:r>
              <a:rPr lang="en-GB" sz="3200" noProof="0">
                <a:latin typeface="Public Sans" panose="020B0604020202020204" charset="0"/>
                <a:cs typeface="Arial"/>
              </a:rPr>
              <a:t>What could be one next step, or connection that you might make to support CLD contributions to the Curriculum Improvement Cycle? What support do you need to do this?</a:t>
            </a:r>
          </a:p>
          <a:p>
            <a:endParaRPr lang="en-GB" sz="3200" noProof="0">
              <a:latin typeface="Public Sans" panose="020B0604020202020204" charset="0"/>
              <a:cs typeface="Arial"/>
            </a:endParaRPr>
          </a:p>
          <a:p>
            <a:r>
              <a:rPr lang="en-GB" sz="3200" noProof="0">
                <a:latin typeface="Public Sans" panose="020B0604020202020204" charset="0"/>
                <a:cs typeface="Arial"/>
              </a:rPr>
              <a:t>What would you like to feedback to Education Scotland? </a:t>
            </a:r>
            <a:endParaRPr lang="en-GB" sz="3200" noProof="0"/>
          </a:p>
        </p:txBody>
      </p:sp>
      <p:pic>
        <p:nvPicPr>
          <p:cNvPr id="7" name="Picture 6">
            <a:extLst>
              <a:ext uri="{FF2B5EF4-FFF2-40B4-BE49-F238E27FC236}">
                <a16:creationId xmlns:a16="http://schemas.microsoft.com/office/drawing/2014/main" id="{5ADA37D9-A414-552B-C646-E375FBE78B27}"/>
              </a:ext>
            </a:extLst>
          </p:cNvPr>
          <p:cNvPicPr>
            <a:picLocks noChangeAspect="1"/>
          </p:cNvPicPr>
          <p:nvPr/>
        </p:nvPicPr>
        <p:blipFill>
          <a:blip r:embed="rId3"/>
          <a:stretch>
            <a:fillRect/>
          </a:stretch>
        </p:blipFill>
        <p:spPr>
          <a:xfrm>
            <a:off x="12843137" y="3673180"/>
            <a:ext cx="5049448" cy="2766977"/>
          </a:xfrm>
          <a:prstGeom prst="rect">
            <a:avLst/>
          </a:prstGeom>
          <a:ln w="38100">
            <a:solidFill>
              <a:schemeClr val="tx1"/>
            </a:solidFill>
          </a:ln>
        </p:spPr>
      </p:pic>
      <p:pic>
        <p:nvPicPr>
          <p:cNvPr id="2" name="Picture 1">
            <a:extLst>
              <a:ext uri="{FF2B5EF4-FFF2-40B4-BE49-F238E27FC236}">
                <a16:creationId xmlns:a16="http://schemas.microsoft.com/office/drawing/2014/main" id="{19E5301F-9121-13B5-B910-61DCC360ED84}"/>
              </a:ext>
            </a:extLst>
          </p:cNvPr>
          <p:cNvPicPr>
            <a:picLocks noChangeAspect="1"/>
          </p:cNvPicPr>
          <p:nvPr/>
        </p:nvPicPr>
        <p:blipFill>
          <a:blip r:embed="rId4"/>
          <a:stretch>
            <a:fillRect/>
          </a:stretch>
        </p:blipFill>
        <p:spPr>
          <a:xfrm>
            <a:off x="12843137" y="6908736"/>
            <a:ext cx="5049449" cy="2766976"/>
          </a:xfrm>
          <a:prstGeom prst="rect">
            <a:avLst/>
          </a:prstGeom>
          <a:ln w="38100">
            <a:solidFill>
              <a:schemeClr val="tx1"/>
            </a:solidFill>
          </a:ln>
        </p:spPr>
      </p:pic>
      <p:sp>
        <p:nvSpPr>
          <p:cNvPr id="11" name="TextBox 10">
            <a:extLst>
              <a:ext uri="{FF2B5EF4-FFF2-40B4-BE49-F238E27FC236}">
                <a16:creationId xmlns:a16="http://schemas.microsoft.com/office/drawing/2014/main" id="{A9A65062-476B-3A86-5064-804A9DBDFC67}"/>
              </a:ext>
            </a:extLst>
          </p:cNvPr>
          <p:cNvSpPr txBox="1"/>
          <p:nvPr/>
        </p:nvSpPr>
        <p:spPr>
          <a:xfrm>
            <a:off x="395415" y="420730"/>
            <a:ext cx="17352651" cy="1323439"/>
          </a:xfrm>
          <a:prstGeom prst="rect">
            <a:avLst/>
          </a:prstGeom>
          <a:noFill/>
        </p:spPr>
        <p:txBody>
          <a:bodyPr wrap="square" rtlCol="0">
            <a:spAutoFit/>
          </a:bodyPr>
          <a:lstStyle/>
          <a:p>
            <a:r>
              <a:rPr lang="en-GB" sz="8000" b="1" noProof="0">
                <a:solidFill>
                  <a:srgbClr val="00ABB5"/>
                </a:solidFill>
                <a:latin typeface="Public Sans" panose="020B0604020202020204" charset="0"/>
                <a:cs typeface="Arial" panose="020B0604020202020204" pitchFamily="34" charset="0"/>
              </a:rPr>
              <a:t>Reflections: A CLD perspective </a:t>
            </a:r>
          </a:p>
        </p:txBody>
      </p:sp>
      <p:pic>
        <p:nvPicPr>
          <p:cNvPr id="8" name="Picture 7" descr="90+ Self Reflection Icon Stock Illustrations, Royalty-Free Vector ...">
            <a:extLst>
              <a:ext uri="{FF2B5EF4-FFF2-40B4-BE49-F238E27FC236}">
                <a16:creationId xmlns:a16="http://schemas.microsoft.com/office/drawing/2014/main" id="{23AA17B5-589C-A63A-82AD-DD9DF3B797CE}"/>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5305362" y="1120921"/>
            <a:ext cx="2587223" cy="2527971"/>
          </a:xfrm>
          <a:prstGeom prst="rect">
            <a:avLst/>
          </a:prstGeom>
        </p:spPr>
      </p:pic>
    </p:spTree>
    <p:extLst>
      <p:ext uri="{BB962C8B-B14F-4D97-AF65-F5344CB8AC3E}">
        <p14:creationId xmlns:p14="http://schemas.microsoft.com/office/powerpoint/2010/main" val="980486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F56A9A-7610-C216-6A7B-882788A5632F}"/>
              </a:ext>
            </a:extLst>
          </p:cNvPr>
          <p:cNvSpPr txBox="1"/>
          <p:nvPr/>
        </p:nvSpPr>
        <p:spPr>
          <a:xfrm>
            <a:off x="533400" y="1028700"/>
            <a:ext cx="8039100" cy="5632311"/>
          </a:xfrm>
          <a:prstGeom prst="rect">
            <a:avLst/>
          </a:prstGeom>
          <a:noFill/>
        </p:spPr>
        <p:txBody>
          <a:bodyPr wrap="square" rtlCol="0">
            <a:spAutoFit/>
          </a:bodyPr>
          <a:lstStyle/>
          <a:p>
            <a:r>
              <a:rPr lang="en-GB" sz="3600" noProof="0" dirty="0">
                <a:latin typeface="Arial" panose="020B0604020202020204" pitchFamily="34" charset="0"/>
                <a:cs typeface="Arial" panose="020B0604020202020204" pitchFamily="34" charset="0"/>
              </a:rPr>
              <a:t>It would be really helpful if you could complete the feedback </a:t>
            </a:r>
            <a:r>
              <a:rPr lang="en-GB" sz="3600" dirty="0">
                <a:latin typeface="Arial" panose="020B0604020202020204" pitchFamily="34" charset="0"/>
                <a:cs typeface="Arial" panose="020B0604020202020204" pitchFamily="34" charset="0"/>
              </a:rPr>
              <a:t>form </a:t>
            </a:r>
            <a:r>
              <a:rPr lang="en-GB" sz="3600" noProof="0" dirty="0">
                <a:latin typeface="Arial" panose="020B0604020202020204" pitchFamily="34" charset="0"/>
                <a:cs typeface="Arial" panose="020B0604020202020204" pitchFamily="34" charset="0"/>
              </a:rPr>
              <a:t>with your thoughts on this initial sense making professional learning.</a:t>
            </a:r>
          </a:p>
          <a:p>
            <a:endParaRPr lang="en-GB" sz="3600" noProof="0" dirty="0">
              <a:latin typeface="Arial" panose="020B0604020202020204" pitchFamily="34" charset="0"/>
              <a:cs typeface="Arial" panose="020B0604020202020204" pitchFamily="34" charset="0"/>
            </a:endParaRPr>
          </a:p>
          <a:p>
            <a:r>
              <a:rPr lang="en-GB" sz="3600" noProof="0" dirty="0">
                <a:latin typeface="Arial" panose="020B0604020202020204" pitchFamily="34" charset="0"/>
                <a:cs typeface="Arial" panose="020B0604020202020204" pitchFamily="34" charset="0"/>
              </a:rPr>
              <a:t>There is space on the form to identify if you would be willing to support with the creation of further materials or be a critical friend in advance of any publications.</a:t>
            </a:r>
          </a:p>
        </p:txBody>
      </p:sp>
      <p:pic>
        <p:nvPicPr>
          <p:cNvPr id="7" name="Picture 6">
            <a:extLst>
              <a:ext uri="{FF2B5EF4-FFF2-40B4-BE49-F238E27FC236}">
                <a16:creationId xmlns:a16="http://schemas.microsoft.com/office/drawing/2014/main" id="{CB6530AF-45D8-F644-C842-774C29C857F2}"/>
              </a:ext>
            </a:extLst>
          </p:cNvPr>
          <p:cNvPicPr>
            <a:picLocks noChangeAspect="1"/>
          </p:cNvPicPr>
          <p:nvPr/>
        </p:nvPicPr>
        <p:blipFill>
          <a:blip r:embed="rId3"/>
          <a:stretch>
            <a:fillRect/>
          </a:stretch>
        </p:blipFill>
        <p:spPr>
          <a:xfrm>
            <a:off x="10672909" y="2759151"/>
            <a:ext cx="4593256" cy="4525039"/>
          </a:xfrm>
          <a:prstGeom prst="rect">
            <a:avLst/>
          </a:prstGeom>
        </p:spPr>
      </p:pic>
      <p:sp>
        <p:nvSpPr>
          <p:cNvPr id="8" name="Freeform 6">
            <a:extLst>
              <a:ext uri="{FF2B5EF4-FFF2-40B4-BE49-F238E27FC236}">
                <a16:creationId xmlns:a16="http://schemas.microsoft.com/office/drawing/2014/main" id="{B75ED742-E65A-A4DF-E09D-86FDAF318FB7}"/>
              </a:ext>
            </a:extLst>
          </p:cNvPr>
          <p:cNvSpPr>
            <a:spLocks noChangeAspect="1"/>
          </p:cNvSpPr>
          <p:nvPr/>
        </p:nvSpPr>
        <p:spPr>
          <a:xfrm>
            <a:off x="15266165" y="256284"/>
            <a:ext cx="2770942" cy="2502867"/>
          </a:xfrm>
          <a:custGeom>
            <a:avLst/>
            <a:gdLst/>
            <a:ahLst/>
            <a:cxnLst/>
            <a:rect l="l" t="t" r="r" b="b"/>
            <a:pathLst>
              <a:path w="8362400" h="7363522">
                <a:moveTo>
                  <a:pt x="0" y="0"/>
                </a:moveTo>
                <a:lnTo>
                  <a:pt x="8362400" y="0"/>
                </a:lnTo>
                <a:lnTo>
                  <a:pt x="8362400" y="7363522"/>
                </a:lnTo>
                <a:lnTo>
                  <a:pt x="0" y="7363522"/>
                </a:lnTo>
                <a:lnTo>
                  <a:pt x="0" y="0"/>
                </a:lnTo>
                <a:close/>
              </a:path>
            </a:pathLst>
          </a:custGeom>
          <a:blipFill>
            <a:blip r:embed="rId4"/>
            <a:stretch>
              <a:fillRect l="-1" r="-9024"/>
            </a:stretch>
          </a:blipFill>
        </p:spPr>
        <p:txBody>
          <a:bodyPr/>
          <a:lstStyle/>
          <a:p>
            <a:endParaRPr lang="en-GB" noProof="0"/>
          </a:p>
        </p:txBody>
      </p:sp>
      <p:pic>
        <p:nvPicPr>
          <p:cNvPr id="9" name="Picture 8">
            <a:extLst>
              <a:ext uri="{FF2B5EF4-FFF2-40B4-BE49-F238E27FC236}">
                <a16:creationId xmlns:a16="http://schemas.microsoft.com/office/drawing/2014/main" id="{A30F4A02-E527-7A92-A3C1-11864FC8176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95320" y="7120062"/>
            <a:ext cx="9574217" cy="3077428"/>
          </a:xfrm>
          <a:prstGeom prst="rect">
            <a:avLst/>
          </a:prstGeom>
        </p:spPr>
      </p:pic>
    </p:spTree>
    <p:extLst>
      <p:ext uri="{BB962C8B-B14F-4D97-AF65-F5344CB8AC3E}">
        <p14:creationId xmlns:p14="http://schemas.microsoft.com/office/powerpoint/2010/main" val="4252033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5">
            <a:extLst>
              <a:ext uri="{FF2B5EF4-FFF2-40B4-BE49-F238E27FC236}">
                <a16:creationId xmlns:a16="http://schemas.microsoft.com/office/drawing/2014/main" id="{38EEE52D-639A-5792-FBCF-DA342B0B9E2A}"/>
              </a:ext>
            </a:extLst>
          </p:cNvPr>
          <p:cNvSpPr txBox="1"/>
          <p:nvPr/>
        </p:nvSpPr>
        <p:spPr>
          <a:xfrm>
            <a:off x="719726" y="433720"/>
            <a:ext cx="16722969" cy="923330"/>
          </a:xfrm>
          <a:prstGeom prst="rect">
            <a:avLst/>
          </a:prstGeom>
        </p:spPr>
        <p:txBody>
          <a:bodyPr wrap="square" lIns="0" tIns="0" rIns="0" bIns="0" rtlCol="0" anchor="t">
            <a:spAutoFit/>
          </a:bodyPr>
          <a:lstStyle/>
          <a:p>
            <a:r>
              <a:rPr lang="en-GB" sz="6000" b="1" kern="0" noProof="0" dirty="0">
                <a:solidFill>
                  <a:srgbClr val="00ABB5"/>
                </a:solidFill>
                <a:latin typeface="Public Sans" panose="020B0604020202020204" charset="0"/>
                <a:cs typeface="Arial" panose="020B0604020202020204" pitchFamily="34" charset="0"/>
              </a:rPr>
              <a:t>National Model of Professional Learning</a:t>
            </a:r>
          </a:p>
        </p:txBody>
      </p:sp>
      <p:grpSp>
        <p:nvGrpSpPr>
          <p:cNvPr id="3" name="Group 2">
            <a:extLst>
              <a:ext uri="{FF2B5EF4-FFF2-40B4-BE49-F238E27FC236}">
                <a16:creationId xmlns:a16="http://schemas.microsoft.com/office/drawing/2014/main" id="{444181C0-6168-04CB-DC58-9E94AE95DD3A}"/>
              </a:ext>
            </a:extLst>
          </p:cNvPr>
          <p:cNvGrpSpPr/>
          <p:nvPr/>
        </p:nvGrpSpPr>
        <p:grpSpPr>
          <a:xfrm>
            <a:off x="533400" y="6115838"/>
            <a:ext cx="3733800" cy="3737442"/>
            <a:chOff x="990600" y="5368459"/>
            <a:chExt cx="2146370" cy="2540466"/>
          </a:xfrm>
        </p:grpSpPr>
        <p:sp>
          <p:nvSpPr>
            <p:cNvPr id="4" name="Freeform 4" descr="QR code link underneath"/>
            <p:cNvSpPr/>
            <p:nvPr/>
          </p:nvSpPr>
          <p:spPr>
            <a:xfrm>
              <a:off x="1097709" y="5368459"/>
              <a:ext cx="1932153" cy="420243"/>
            </a:xfrm>
            <a:custGeom>
              <a:avLst/>
              <a:gdLst/>
              <a:ahLst/>
              <a:cxnLst/>
              <a:rect l="l" t="t" r="r" b="b"/>
              <a:pathLst>
                <a:path w="1932153" h="420243">
                  <a:moveTo>
                    <a:pt x="0" y="0"/>
                  </a:moveTo>
                  <a:lnTo>
                    <a:pt x="1932153" y="0"/>
                  </a:lnTo>
                  <a:lnTo>
                    <a:pt x="1932153" y="420243"/>
                  </a:lnTo>
                  <a:lnTo>
                    <a:pt x="0" y="42024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noProof="0">
                <a:latin typeface="Public Sans" panose="020B0604020202020204" charset="0"/>
              </a:endParaRPr>
            </a:p>
          </p:txBody>
        </p:sp>
        <p:pic>
          <p:nvPicPr>
            <p:cNvPr id="9" name="Picture 8" descr="QR Code link to National Model of Professional Learning webpage&#10;">
              <a:extLst>
                <a:ext uri="{FF2B5EF4-FFF2-40B4-BE49-F238E27FC236}">
                  <a16:creationId xmlns:a16="http://schemas.microsoft.com/office/drawing/2014/main" id="{371368A6-F377-6A6C-21D3-FC795B95B735}"/>
                </a:ext>
              </a:extLst>
            </p:cNvPr>
            <p:cNvPicPr>
              <a:picLocks noChangeAspect="1"/>
            </p:cNvPicPr>
            <p:nvPr/>
          </p:nvPicPr>
          <p:blipFill>
            <a:blip r:embed="rId5"/>
            <a:stretch>
              <a:fillRect/>
            </a:stretch>
          </p:blipFill>
          <p:spPr>
            <a:xfrm>
              <a:off x="990600" y="5753100"/>
              <a:ext cx="2146370" cy="2155825"/>
            </a:xfrm>
            <a:prstGeom prst="rect">
              <a:avLst/>
            </a:prstGeom>
          </p:spPr>
        </p:pic>
      </p:grpSp>
      <p:sp>
        <p:nvSpPr>
          <p:cNvPr id="2" name="Freeform 2">
            <a:extLst>
              <a:ext uri="{FF2B5EF4-FFF2-40B4-BE49-F238E27FC236}">
                <a16:creationId xmlns:a16="http://schemas.microsoft.com/office/drawing/2014/main" id="{92D7C8E3-D6C9-E9F5-0AC5-F12EAB99CBA3}"/>
              </a:ext>
            </a:extLst>
          </p:cNvPr>
          <p:cNvSpPr>
            <a:spLocks noChangeAspect="1"/>
          </p:cNvSpPr>
          <p:nvPr/>
        </p:nvSpPr>
        <p:spPr>
          <a:xfrm>
            <a:off x="4953000" y="1518552"/>
            <a:ext cx="8382000" cy="8196948"/>
          </a:xfrm>
          <a:custGeom>
            <a:avLst/>
            <a:gdLst/>
            <a:ahLst/>
            <a:cxnLst/>
            <a:rect l="l" t="t" r="r" b="b"/>
            <a:pathLst>
              <a:path w="10048433" h="8848161">
                <a:moveTo>
                  <a:pt x="0" y="0"/>
                </a:moveTo>
                <a:lnTo>
                  <a:pt x="10048434" y="0"/>
                </a:lnTo>
                <a:lnTo>
                  <a:pt x="10048434" y="8848161"/>
                </a:lnTo>
                <a:lnTo>
                  <a:pt x="0" y="8848161"/>
                </a:lnTo>
                <a:lnTo>
                  <a:pt x="0" y="0"/>
                </a:lnTo>
                <a:close/>
              </a:path>
            </a:pathLst>
          </a:custGeom>
          <a:blipFill>
            <a:blip r:embed="rId6"/>
            <a:stretch>
              <a:fillRect l="-2175" r="-11313" b="-2188"/>
            </a:stretch>
          </a:blipFill>
        </p:spPr>
        <p:txBody>
          <a:bodyPr/>
          <a:lstStyle/>
          <a:p>
            <a:endParaRPr lang="en-GB" noProof="0">
              <a:latin typeface="Public Sans" panose="020B060402020202020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ue and purple thumbs up&#10;&#10;Description automatically generated">
            <a:extLst>
              <a:ext uri="{FF2B5EF4-FFF2-40B4-BE49-F238E27FC236}">
                <a16:creationId xmlns:a16="http://schemas.microsoft.com/office/drawing/2014/main" id="{A3979BAB-3E26-69D6-63D8-245E4D0BD18E}"/>
              </a:ext>
            </a:extLst>
          </p:cNvPr>
          <p:cNvPicPr>
            <a:picLocks noChangeAspect="1"/>
          </p:cNvPicPr>
          <p:nvPr/>
        </p:nvPicPr>
        <p:blipFill>
          <a:blip r:embed="rId3"/>
          <a:stretch>
            <a:fillRect/>
          </a:stretch>
        </p:blipFill>
        <p:spPr>
          <a:xfrm>
            <a:off x="16267044" y="8481147"/>
            <a:ext cx="1569674" cy="1565216"/>
          </a:xfrm>
          <a:prstGeom prst="rect">
            <a:avLst/>
          </a:prstGeom>
        </p:spPr>
      </p:pic>
      <p:pic>
        <p:nvPicPr>
          <p:cNvPr id="4" name="Picture 3">
            <a:extLst>
              <a:ext uri="{FF2B5EF4-FFF2-40B4-BE49-F238E27FC236}">
                <a16:creationId xmlns:a16="http://schemas.microsoft.com/office/drawing/2014/main" id="{85555385-4D2D-FFA9-AE4E-F7A64CA4BBF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451281" y="1805852"/>
            <a:ext cx="7979667" cy="7428033"/>
          </a:xfrm>
          <a:prstGeom prst="rect">
            <a:avLst/>
          </a:prstGeom>
        </p:spPr>
      </p:pic>
      <p:pic>
        <p:nvPicPr>
          <p:cNvPr id="5" name="Content Placeholder 4" descr="A picture containing text, font, graphics, logo&#10;&#10;Description automatically generated">
            <a:extLst>
              <a:ext uri="{FF2B5EF4-FFF2-40B4-BE49-F238E27FC236}">
                <a16:creationId xmlns:a16="http://schemas.microsoft.com/office/drawing/2014/main" id="{625794B6-14B5-DDAE-47CE-47B3B19FC2F7}"/>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1281" y="8295877"/>
            <a:ext cx="1739026" cy="1750486"/>
          </a:xfrm>
          <a:prstGeom prst="rect">
            <a:avLst/>
          </a:prstGeom>
        </p:spPr>
      </p:pic>
      <p:sp>
        <p:nvSpPr>
          <p:cNvPr id="3" name="TextBox 2">
            <a:extLst>
              <a:ext uri="{FF2B5EF4-FFF2-40B4-BE49-F238E27FC236}">
                <a16:creationId xmlns:a16="http://schemas.microsoft.com/office/drawing/2014/main" id="{785D128F-FFF0-C837-3B89-9304ECB8E5C1}"/>
              </a:ext>
            </a:extLst>
          </p:cNvPr>
          <p:cNvSpPr txBox="1"/>
          <p:nvPr/>
        </p:nvSpPr>
        <p:spPr>
          <a:xfrm>
            <a:off x="8430948" y="1970420"/>
            <a:ext cx="8763359" cy="7294305"/>
          </a:xfrm>
          <a:prstGeom prst="rect">
            <a:avLst/>
          </a:prstGeom>
          <a:noFill/>
        </p:spPr>
        <p:txBody>
          <a:bodyPr wrap="square" rtlCol="0">
            <a:spAutoFit/>
          </a:bodyPr>
          <a:lstStyle/>
          <a:p>
            <a:r>
              <a:rPr lang="en-GB" sz="2600" noProof="0">
                <a:latin typeface="Public Sans" panose="020B0604020202020204" charset="0"/>
                <a:cs typeface="Arial" panose="020B0604020202020204" pitchFamily="34" charset="0"/>
              </a:rPr>
              <a:t>It is important to know and understand the community in which we work – and consider how the Curriculum Improvement Cycle influences and impacts upon communities.  </a:t>
            </a:r>
          </a:p>
          <a:p>
            <a:endParaRPr lang="en-GB" sz="2600" noProof="0">
              <a:latin typeface="Public Sans" panose="020B0604020202020204" charset="0"/>
            </a:endParaRPr>
          </a:p>
          <a:p>
            <a:r>
              <a:rPr lang="en-GB" sz="2600" noProof="0">
                <a:latin typeface="Public Sans" panose="020B0604020202020204" charset="0"/>
                <a:cs typeface="Arial"/>
              </a:rPr>
              <a:t>Participating in this training can be recorded towards Professional Learning time, which can contribute to the 35 hours per year (pro rata) required for membership of the CLD Standards Council, another professional body, or your own learning and development plan.  </a:t>
            </a:r>
            <a:endParaRPr lang="en-GB" sz="2600" noProof="0">
              <a:latin typeface="Public Sans" panose="020B0604020202020204" charset="0"/>
            </a:endParaRPr>
          </a:p>
          <a:p>
            <a:endParaRPr lang="en-GB" sz="2600" noProof="0">
              <a:latin typeface="Public Sans" panose="020B0604020202020204" charset="0"/>
            </a:endParaRPr>
          </a:p>
          <a:p>
            <a:r>
              <a:rPr lang="en-GB" sz="2600" noProof="0">
                <a:latin typeface="Public Sans" panose="020B0604020202020204" charset="0"/>
                <a:cs typeface="Arial"/>
              </a:rPr>
              <a:t>When recording your professional learning you may wish to reflect on your development from this session in relation to the relevant CLD Competences and CLD Ethics. </a:t>
            </a:r>
            <a:endParaRPr lang="en-GB" sz="2600" noProof="0">
              <a:latin typeface="Public Sans" panose="020B0604020202020204" charset="0"/>
            </a:endParaRPr>
          </a:p>
          <a:p>
            <a:endParaRPr lang="en-GB" sz="2600" noProof="0">
              <a:latin typeface="Public Sans" panose="020B0604020202020204" charset="0"/>
            </a:endParaRPr>
          </a:p>
          <a:p>
            <a:r>
              <a:rPr lang="en-GB" sz="2600" noProof="0">
                <a:latin typeface="Public Sans" panose="020B0604020202020204" charset="0"/>
              </a:rPr>
              <a:t>For more information CLD Standards Council,</a:t>
            </a:r>
          </a:p>
          <a:p>
            <a:r>
              <a:rPr lang="en-GB" sz="2600" noProof="0">
                <a:latin typeface="Public Sans" panose="020B0604020202020204" charset="0"/>
              </a:rPr>
              <a:t>please visit </a:t>
            </a:r>
            <a:r>
              <a:rPr lang="en-GB" sz="2600" noProof="0">
                <a:latin typeface="Public Sans" panose="020B0604020202020204" charset="0"/>
                <a:hlinkClick r:id="rId6"/>
              </a:rPr>
              <a:t>https://cldstandardscouncil.org.uk/</a:t>
            </a:r>
            <a:r>
              <a:rPr lang="en-GB" sz="2600" noProof="0">
                <a:latin typeface="Public Sans" panose="020B0604020202020204" charset="0"/>
              </a:rPr>
              <a:t>  </a:t>
            </a:r>
          </a:p>
        </p:txBody>
      </p:sp>
      <p:sp>
        <p:nvSpPr>
          <p:cNvPr id="6" name="TextBox 5">
            <a:extLst>
              <a:ext uri="{FF2B5EF4-FFF2-40B4-BE49-F238E27FC236}">
                <a16:creationId xmlns:a16="http://schemas.microsoft.com/office/drawing/2014/main" id="{DCBBF89C-8923-F69D-0D1A-606161F610AB}"/>
              </a:ext>
            </a:extLst>
          </p:cNvPr>
          <p:cNvSpPr txBox="1"/>
          <p:nvPr/>
        </p:nvSpPr>
        <p:spPr>
          <a:xfrm>
            <a:off x="719726" y="433720"/>
            <a:ext cx="16722969" cy="923330"/>
          </a:xfrm>
          <a:prstGeom prst="rect">
            <a:avLst/>
          </a:prstGeom>
        </p:spPr>
        <p:txBody>
          <a:bodyPr wrap="square" lIns="0" tIns="0" rIns="0" bIns="0" rtlCol="0" anchor="t">
            <a:spAutoFit/>
          </a:bodyPr>
          <a:lstStyle/>
          <a:p>
            <a:r>
              <a:rPr lang="en-GB" sz="6000" b="1" kern="0" noProof="0" dirty="0">
                <a:solidFill>
                  <a:srgbClr val="00ABB5"/>
                </a:solidFill>
                <a:latin typeface="Public Sans" panose="020B0604020202020204" charset="0"/>
                <a:cs typeface="Arial" panose="020B0604020202020204" pitchFamily="34" charset="0"/>
              </a:rPr>
              <a:t>CLD Competencies and Ethics</a:t>
            </a:r>
          </a:p>
        </p:txBody>
      </p:sp>
    </p:spTree>
    <p:extLst>
      <p:ext uri="{BB962C8B-B14F-4D97-AF65-F5344CB8AC3E}">
        <p14:creationId xmlns:p14="http://schemas.microsoft.com/office/powerpoint/2010/main" val="2365363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533400" y="2433371"/>
            <a:ext cx="11665895" cy="6155531"/>
          </a:xfrm>
          <a:prstGeom prst="rect">
            <a:avLst/>
          </a:prstGeom>
        </p:spPr>
        <p:txBody>
          <a:bodyPr wrap="square" lIns="0" tIns="0" rIns="0" bIns="0" rtlCol="0" anchor="t">
            <a:spAutoFit/>
          </a:bodyPr>
          <a:lstStyle/>
          <a:p>
            <a:pPr marL="798980" lvl="1" indent="-399490" algn="l">
              <a:spcAft>
                <a:spcPts val="2400"/>
              </a:spcAft>
              <a:buFont typeface="Arial"/>
              <a:buChar char="•"/>
            </a:pPr>
            <a:r>
              <a:rPr lang="en-GB" sz="4000" noProof="0">
                <a:latin typeface="Public Sans" panose="020B0604020202020204" charset="0"/>
                <a:cs typeface="Arial" panose="020B0604020202020204" pitchFamily="34" charset="0"/>
              </a:rPr>
              <a:t>We all work together</a:t>
            </a:r>
          </a:p>
          <a:p>
            <a:pPr marL="798980" lvl="1" indent="-399490" algn="l">
              <a:spcAft>
                <a:spcPts val="2400"/>
              </a:spcAft>
              <a:buFont typeface="Arial"/>
              <a:buChar char="•"/>
            </a:pPr>
            <a:r>
              <a:rPr lang="en-GB" sz="4000" noProof="0">
                <a:latin typeface="Public Sans" panose="020B0604020202020204" charset="0"/>
                <a:cs typeface="Arial" panose="020B0604020202020204" pitchFamily="34" charset="0"/>
              </a:rPr>
              <a:t>We learn from, with and on behalf of each other</a:t>
            </a:r>
          </a:p>
          <a:p>
            <a:pPr marL="798980" lvl="1" indent="-399490" algn="l">
              <a:spcAft>
                <a:spcPts val="2400"/>
              </a:spcAft>
              <a:buFont typeface="Arial"/>
              <a:buChar char="•"/>
            </a:pPr>
            <a:r>
              <a:rPr lang="en-GB" sz="4000" noProof="0">
                <a:latin typeface="Public Sans" panose="020B0604020202020204" charset="0"/>
                <a:cs typeface="Arial" panose="020B0604020202020204" pitchFamily="34" charset="0"/>
              </a:rPr>
              <a:t>We create a safe space to share ideas and build learning</a:t>
            </a:r>
          </a:p>
          <a:p>
            <a:pPr marL="798980" lvl="1" indent="-399490" algn="l">
              <a:spcAft>
                <a:spcPts val="2400"/>
              </a:spcAft>
              <a:buFont typeface="Arial"/>
              <a:buChar char="•"/>
            </a:pPr>
            <a:r>
              <a:rPr lang="en-GB" sz="4000" noProof="0">
                <a:latin typeface="Public Sans" panose="020B0604020202020204" charset="0"/>
                <a:cs typeface="Arial" panose="020B0604020202020204" pitchFamily="34" charset="0"/>
              </a:rPr>
              <a:t>We agree that everyone is an equal and valued participant</a:t>
            </a:r>
          </a:p>
          <a:p>
            <a:pPr marL="798980" lvl="1" indent="-399490" algn="l">
              <a:spcAft>
                <a:spcPts val="2400"/>
              </a:spcAft>
              <a:buFont typeface="Arial"/>
              <a:buChar char="•"/>
            </a:pPr>
            <a:r>
              <a:rPr lang="en-GB" sz="4000" noProof="0">
                <a:latin typeface="Public Sans" panose="020B0604020202020204" charset="0"/>
                <a:cs typeface="Arial" panose="020B0604020202020204" pitchFamily="34" charset="0"/>
              </a:rPr>
              <a:t>We remain ‘in the room’ </a:t>
            </a:r>
          </a:p>
        </p:txBody>
      </p:sp>
      <p:pic>
        <p:nvPicPr>
          <p:cNvPr id="6" name="Picture 5">
            <a:extLst>
              <a:ext uri="{FF2B5EF4-FFF2-40B4-BE49-F238E27FC236}">
                <a16:creationId xmlns:a16="http://schemas.microsoft.com/office/drawing/2014/main" id="{284E607B-47B0-6421-6A6D-6AB60AC687C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2189135" y="2661784"/>
            <a:ext cx="5555305" cy="4963431"/>
          </a:xfrm>
          <a:prstGeom prst="rect">
            <a:avLst/>
          </a:prstGeom>
        </p:spPr>
      </p:pic>
      <p:sp>
        <p:nvSpPr>
          <p:cNvPr id="2" name="TextBox 1">
            <a:extLst>
              <a:ext uri="{FF2B5EF4-FFF2-40B4-BE49-F238E27FC236}">
                <a16:creationId xmlns:a16="http://schemas.microsoft.com/office/drawing/2014/main" id="{17F3D315-9A83-F275-EB4F-58C9A002C65A}"/>
              </a:ext>
            </a:extLst>
          </p:cNvPr>
          <p:cNvSpPr txBox="1"/>
          <p:nvPr/>
        </p:nvSpPr>
        <p:spPr>
          <a:xfrm>
            <a:off x="719726" y="433720"/>
            <a:ext cx="16722969" cy="923330"/>
          </a:xfrm>
          <a:prstGeom prst="rect">
            <a:avLst/>
          </a:prstGeom>
        </p:spPr>
        <p:txBody>
          <a:bodyPr wrap="square" lIns="0" tIns="0" rIns="0" bIns="0" rtlCol="0" anchor="t">
            <a:spAutoFit/>
          </a:bodyPr>
          <a:lstStyle/>
          <a:p>
            <a:r>
              <a:rPr lang="en-GB" sz="6000" b="1" kern="0" noProof="0">
                <a:solidFill>
                  <a:srgbClr val="00ABB5"/>
                </a:solidFill>
                <a:latin typeface="Public Sans" panose="020B0604020202020204" charset="0"/>
                <a:cs typeface="Arial" panose="020B0604020202020204" pitchFamily="34" charset="0"/>
              </a:rPr>
              <a:t>Ways of working together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425083" y="3550022"/>
            <a:ext cx="5379538" cy="4177909"/>
          </a:xfrm>
          <a:custGeom>
            <a:avLst/>
            <a:gdLst/>
            <a:ahLst/>
            <a:cxnLst/>
            <a:rect l="l" t="t" r="r" b="b"/>
            <a:pathLst>
              <a:path w="6683903" h="5455736">
                <a:moveTo>
                  <a:pt x="0" y="0"/>
                </a:moveTo>
                <a:lnTo>
                  <a:pt x="6683903" y="0"/>
                </a:lnTo>
                <a:lnTo>
                  <a:pt x="6683903" y="5455736"/>
                </a:lnTo>
                <a:lnTo>
                  <a:pt x="0" y="5455736"/>
                </a:lnTo>
                <a:lnTo>
                  <a:pt x="0" y="0"/>
                </a:lnTo>
                <a:close/>
              </a:path>
            </a:pathLst>
          </a:custGeom>
          <a:blipFill>
            <a:blip r:embed="rId3"/>
            <a:stretch>
              <a:fillRect/>
            </a:stretch>
          </a:blipFill>
        </p:spPr>
        <p:txBody>
          <a:bodyPr/>
          <a:lstStyle/>
          <a:p>
            <a:endParaRPr lang="en-GB" noProof="0"/>
          </a:p>
        </p:txBody>
      </p:sp>
      <p:sp>
        <p:nvSpPr>
          <p:cNvPr id="4" name="TextBox 3">
            <a:extLst>
              <a:ext uri="{FF2B5EF4-FFF2-40B4-BE49-F238E27FC236}">
                <a16:creationId xmlns:a16="http://schemas.microsoft.com/office/drawing/2014/main" id="{157E665D-275E-010F-8148-67E767E60B40}"/>
              </a:ext>
            </a:extLst>
          </p:cNvPr>
          <p:cNvSpPr txBox="1"/>
          <p:nvPr/>
        </p:nvSpPr>
        <p:spPr>
          <a:xfrm>
            <a:off x="1013459" y="2171700"/>
            <a:ext cx="10479293" cy="6232475"/>
          </a:xfrm>
          <a:prstGeom prst="rect">
            <a:avLst/>
          </a:prstGeom>
          <a:noFill/>
        </p:spPr>
        <p:txBody>
          <a:bodyPr wrap="square" lIns="91440" tIns="45720" rIns="91440" bIns="45720" rtlCol="0" anchor="t">
            <a:spAutoFit/>
          </a:bodyPr>
          <a:lstStyle/>
          <a:p>
            <a:pPr>
              <a:spcAft>
                <a:spcPts val="3000"/>
              </a:spcAft>
            </a:pPr>
            <a:r>
              <a:rPr lang="en-GB" sz="3600" kern="0" noProof="0" dirty="0">
                <a:latin typeface="Public Sans"/>
                <a:cs typeface="Arial"/>
              </a:rPr>
              <a:t>This session aims to provide opportunities for CLD stakeholders to:</a:t>
            </a:r>
            <a:endParaRPr lang="en-GB" sz="3600" noProof="0" dirty="0">
              <a:latin typeface="Public Sans"/>
            </a:endParaRPr>
          </a:p>
          <a:p>
            <a:pPr marL="742950" indent="-742950">
              <a:spcAft>
                <a:spcPts val="3000"/>
              </a:spcAft>
              <a:buAutoNum type="arabicPeriod"/>
            </a:pPr>
            <a:r>
              <a:rPr lang="en-GB" sz="3600" kern="0" noProof="0" dirty="0">
                <a:latin typeface="Public Sans"/>
                <a:cs typeface="Arial"/>
              </a:rPr>
              <a:t>Explore the contributions and impacts of Community Learning &amp; Development (CLD) to Scotland’s Curriculum </a:t>
            </a:r>
            <a:endParaRPr lang="en-GB" sz="3600" noProof="0" dirty="0">
              <a:latin typeface="Public Sans"/>
              <a:ea typeface="Calibri"/>
              <a:cs typeface="Calibri"/>
            </a:endParaRPr>
          </a:p>
          <a:p>
            <a:pPr marL="742950" indent="-742950">
              <a:spcAft>
                <a:spcPts val="3000"/>
              </a:spcAft>
              <a:buAutoNum type="arabicPeriod"/>
            </a:pPr>
            <a:r>
              <a:rPr lang="en-GB" sz="3600" kern="0" noProof="0" dirty="0">
                <a:latin typeface="Public Sans"/>
                <a:cs typeface="Arial"/>
              </a:rPr>
              <a:t>Develop an understanding of the Curriculum Improvement Cycle (CIC)</a:t>
            </a:r>
            <a:endParaRPr lang="en-GB" sz="3600" kern="0" noProof="0" dirty="0">
              <a:latin typeface="Public Sans"/>
              <a:cs typeface="Arial" panose="020B0604020202020204" pitchFamily="34" charset="0"/>
            </a:endParaRPr>
          </a:p>
          <a:p>
            <a:pPr marL="742950" indent="-742950">
              <a:spcAft>
                <a:spcPts val="3000"/>
              </a:spcAft>
              <a:buAutoNum type="arabicPeriod"/>
            </a:pPr>
            <a:r>
              <a:rPr lang="en-GB" sz="3600" noProof="0" dirty="0">
                <a:latin typeface="Public Sans"/>
                <a:cs typeface="Arial"/>
              </a:rPr>
              <a:t>Consider how CLD stakeholders can </a:t>
            </a:r>
            <a:r>
              <a:rPr lang="en-GB" sz="3600" dirty="0">
                <a:latin typeface="Public Sans"/>
                <a:cs typeface="Arial"/>
              </a:rPr>
              <a:t>be</a:t>
            </a:r>
            <a:r>
              <a:rPr lang="en-GB" sz="3600" noProof="0" dirty="0">
                <a:latin typeface="Public Sans"/>
                <a:cs typeface="Arial"/>
              </a:rPr>
              <a:t> involved in the CIC</a:t>
            </a:r>
          </a:p>
        </p:txBody>
      </p:sp>
      <p:sp>
        <p:nvSpPr>
          <p:cNvPr id="5" name="TextBox 4">
            <a:extLst>
              <a:ext uri="{FF2B5EF4-FFF2-40B4-BE49-F238E27FC236}">
                <a16:creationId xmlns:a16="http://schemas.microsoft.com/office/drawing/2014/main" id="{424DA02F-1526-9ED4-4693-3705C1F68A5A}"/>
              </a:ext>
            </a:extLst>
          </p:cNvPr>
          <p:cNvSpPr txBox="1"/>
          <p:nvPr/>
        </p:nvSpPr>
        <p:spPr>
          <a:xfrm>
            <a:off x="719726" y="433720"/>
            <a:ext cx="16722969" cy="923330"/>
          </a:xfrm>
          <a:prstGeom prst="rect">
            <a:avLst/>
          </a:prstGeom>
        </p:spPr>
        <p:txBody>
          <a:bodyPr wrap="square" lIns="0" tIns="0" rIns="0" bIns="0" rtlCol="0" anchor="t">
            <a:spAutoFit/>
          </a:bodyPr>
          <a:lstStyle/>
          <a:p>
            <a:r>
              <a:rPr lang="en-GB" sz="6000" b="1" kern="0" noProof="0">
                <a:solidFill>
                  <a:srgbClr val="00ABB5"/>
                </a:solidFill>
                <a:latin typeface="Public Sans" panose="020B0604020202020204" charset="0"/>
                <a:cs typeface="Arial" panose="020B0604020202020204" pitchFamily="34" charset="0"/>
              </a:rPr>
              <a:t>Session Aims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028701" y="2185190"/>
            <a:ext cx="11091012" cy="5262979"/>
          </a:xfrm>
          <a:prstGeom prst="rect">
            <a:avLst/>
          </a:prstGeom>
        </p:spPr>
        <p:txBody>
          <a:bodyPr wrap="square" lIns="0" tIns="0" rIns="0" bIns="0" rtlCol="0" anchor="t">
            <a:spAutoFit/>
          </a:bodyPr>
          <a:lstStyle/>
          <a:p>
            <a:pPr algn="l">
              <a:lnSpc>
                <a:spcPts val="7840"/>
              </a:lnSpc>
              <a:spcBef>
                <a:spcPct val="0"/>
              </a:spcBef>
              <a:spcAft>
                <a:spcPts val="3000"/>
              </a:spcAft>
            </a:pPr>
            <a:r>
              <a:rPr lang="en-GB" sz="3600" noProof="0">
                <a:latin typeface="Public Sans" panose="020B0604020202020204" charset="0"/>
                <a:cs typeface="Arial" panose="020B0604020202020204" pitchFamily="34" charset="0"/>
              </a:rPr>
              <a:t>In groups or pairs discuss:</a:t>
            </a:r>
            <a:endParaRPr lang="en-GB" sz="3600" noProof="0">
              <a:latin typeface="Public Sans" panose="020B0604020202020204" charset="0"/>
            </a:endParaRPr>
          </a:p>
          <a:p>
            <a:r>
              <a:rPr lang="en-GB" sz="3600" noProof="0">
                <a:latin typeface="Public Sans" panose="020B0604020202020204" charset="0"/>
              </a:rPr>
              <a:t>1. 	Recent feedback from CLD stakeholders said that the CLD sector is “essential to making Scotland’s Curriculum more inclusive and relevant” – what do you think?</a:t>
            </a:r>
          </a:p>
          <a:p>
            <a:pPr marL="685800" indent="-685800">
              <a:buFont typeface="Arial" panose="020B0604020202020204" pitchFamily="34" charset="0"/>
              <a:buChar char="•"/>
            </a:pPr>
            <a:endParaRPr lang="en-GB" sz="3600" noProof="0">
              <a:latin typeface="Public Sans" panose="020B0604020202020204" charset="0"/>
            </a:endParaRPr>
          </a:p>
          <a:p>
            <a:r>
              <a:rPr lang="en-GB" sz="3600" noProof="0">
                <a:latin typeface="Public Sans" panose="020B0604020202020204" charset="0"/>
              </a:rPr>
              <a:t>2. 	Consider what Scotland’s Curriculum means in your context.</a:t>
            </a:r>
          </a:p>
        </p:txBody>
      </p:sp>
      <p:sp>
        <p:nvSpPr>
          <p:cNvPr id="5" name="TextBox 4">
            <a:extLst>
              <a:ext uri="{FF2B5EF4-FFF2-40B4-BE49-F238E27FC236}">
                <a16:creationId xmlns:a16="http://schemas.microsoft.com/office/drawing/2014/main" id="{440DD8F9-9019-5F76-3AD1-36B6549FB936}"/>
              </a:ext>
            </a:extLst>
          </p:cNvPr>
          <p:cNvSpPr txBox="1"/>
          <p:nvPr/>
        </p:nvSpPr>
        <p:spPr>
          <a:xfrm>
            <a:off x="719726" y="433720"/>
            <a:ext cx="16722969" cy="923330"/>
          </a:xfrm>
          <a:prstGeom prst="rect">
            <a:avLst/>
          </a:prstGeom>
        </p:spPr>
        <p:txBody>
          <a:bodyPr wrap="square" lIns="0" tIns="0" rIns="0" bIns="0" rtlCol="0" anchor="t">
            <a:spAutoFit/>
          </a:bodyPr>
          <a:lstStyle/>
          <a:p>
            <a:r>
              <a:rPr lang="en-GB" sz="6000" b="1" kern="0" noProof="0">
                <a:solidFill>
                  <a:srgbClr val="00ABB5"/>
                </a:solidFill>
                <a:latin typeface="Public Sans" panose="020B0604020202020204" charset="0"/>
                <a:cs typeface="Arial" panose="020B0604020202020204" pitchFamily="34" charset="0"/>
              </a:rPr>
              <a:t>Connector</a:t>
            </a:r>
          </a:p>
        </p:txBody>
      </p:sp>
      <p:sp>
        <p:nvSpPr>
          <p:cNvPr id="2" name="Freeform 2">
            <a:extLst>
              <a:ext uri="{FF2B5EF4-FFF2-40B4-BE49-F238E27FC236}">
                <a16:creationId xmlns:a16="http://schemas.microsoft.com/office/drawing/2014/main" id="{B9A6ED7E-1ED8-E159-32E5-CCC68AE3676D}"/>
              </a:ext>
            </a:extLst>
          </p:cNvPr>
          <p:cNvSpPr/>
          <p:nvPr/>
        </p:nvSpPr>
        <p:spPr>
          <a:xfrm>
            <a:off x="12216044" y="3086100"/>
            <a:ext cx="5226651" cy="4114800"/>
          </a:xfrm>
          <a:custGeom>
            <a:avLst/>
            <a:gdLst/>
            <a:ahLst/>
            <a:cxnLst/>
            <a:rect l="l" t="t" r="r" b="b"/>
            <a:pathLst>
              <a:path w="5226651" h="4114800">
                <a:moveTo>
                  <a:pt x="0" y="0"/>
                </a:moveTo>
                <a:lnTo>
                  <a:pt x="5226651" y="0"/>
                </a:lnTo>
                <a:lnTo>
                  <a:pt x="522665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noProof="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AB463C-4371-DDCE-17CF-890AFED000FF}"/>
              </a:ext>
            </a:extLst>
          </p:cNvPr>
          <p:cNvSpPr txBox="1"/>
          <p:nvPr/>
        </p:nvSpPr>
        <p:spPr>
          <a:xfrm>
            <a:off x="719726" y="1784130"/>
            <a:ext cx="16528368" cy="3170099"/>
          </a:xfrm>
          <a:prstGeom prst="rect">
            <a:avLst/>
          </a:prstGeom>
          <a:noFill/>
        </p:spPr>
        <p:txBody>
          <a:bodyPr wrap="square" lIns="91440" tIns="45720" rIns="91440" bIns="45720" rtlCol="0" anchor="t">
            <a:spAutoFit/>
          </a:bodyPr>
          <a:lstStyle/>
          <a:p>
            <a:endParaRPr lang="en-GB" sz="3600" noProof="0">
              <a:latin typeface="Public Sans" panose="020B0604020202020204" charset="0"/>
            </a:endParaRPr>
          </a:p>
          <a:p>
            <a:r>
              <a:rPr lang="en-GB" sz="3600" noProof="0">
                <a:latin typeface="Public Sans"/>
              </a:rPr>
              <a:t>Discuss in pairs or groups what </a:t>
            </a:r>
            <a:r>
              <a:rPr lang="en-GB" sz="3600" b="1" noProof="0">
                <a:latin typeface="Public Sans"/>
              </a:rPr>
              <a:t>curriculum </a:t>
            </a:r>
            <a:r>
              <a:rPr lang="en-GB" sz="3600" noProof="0">
                <a:latin typeface="Public Sans"/>
              </a:rPr>
              <a:t>means to you in a CLD context.</a:t>
            </a:r>
          </a:p>
          <a:p>
            <a:r>
              <a:rPr lang="en-GB" sz="3200" noProof="0">
                <a:latin typeface="Public Sans"/>
              </a:rPr>
              <a:t> </a:t>
            </a:r>
          </a:p>
          <a:p>
            <a:endParaRPr lang="en-GB" sz="2800" noProof="0">
              <a:latin typeface="Public Sans" panose="020B0604020202020204" charset="0"/>
            </a:endParaRPr>
          </a:p>
          <a:p>
            <a:pPr algn="ctr"/>
            <a:r>
              <a:rPr lang="en-GB" sz="3200" noProof="0">
                <a:latin typeface="Public Sans"/>
              </a:rPr>
              <a:t>You may wish to discuss this quote from Learning: For All. For Life. The Independent Review of CLD (2024) which stated that:</a:t>
            </a:r>
          </a:p>
        </p:txBody>
      </p:sp>
      <p:sp>
        <p:nvSpPr>
          <p:cNvPr id="3" name="TextBox 2">
            <a:extLst>
              <a:ext uri="{FF2B5EF4-FFF2-40B4-BE49-F238E27FC236}">
                <a16:creationId xmlns:a16="http://schemas.microsoft.com/office/drawing/2014/main" id="{4C9292D6-ADC7-9FDE-F660-56E86112F717}"/>
              </a:ext>
            </a:extLst>
          </p:cNvPr>
          <p:cNvSpPr txBox="1"/>
          <p:nvPr/>
        </p:nvSpPr>
        <p:spPr>
          <a:xfrm>
            <a:off x="719726" y="433720"/>
            <a:ext cx="16722969" cy="923330"/>
          </a:xfrm>
          <a:prstGeom prst="rect">
            <a:avLst/>
          </a:prstGeom>
        </p:spPr>
        <p:txBody>
          <a:bodyPr wrap="square" lIns="0" tIns="0" rIns="0" bIns="0" rtlCol="0" anchor="t">
            <a:spAutoFit/>
          </a:bodyPr>
          <a:lstStyle/>
          <a:p>
            <a:r>
              <a:rPr lang="en-GB" sz="6000" b="1" kern="0" noProof="0">
                <a:solidFill>
                  <a:srgbClr val="00ABB5"/>
                </a:solidFill>
                <a:latin typeface="Public Sans" panose="020B0604020202020204" charset="0"/>
                <a:cs typeface="Arial" panose="020B0604020202020204" pitchFamily="34" charset="0"/>
              </a:rPr>
              <a:t>Discussion Activity: Curriculum </a:t>
            </a:r>
          </a:p>
        </p:txBody>
      </p:sp>
      <p:sp>
        <p:nvSpPr>
          <p:cNvPr id="5" name="TextBox 4">
            <a:extLst>
              <a:ext uri="{FF2B5EF4-FFF2-40B4-BE49-F238E27FC236}">
                <a16:creationId xmlns:a16="http://schemas.microsoft.com/office/drawing/2014/main" id="{498F9907-808B-E7DC-C269-D8FD1C21C729}"/>
              </a:ext>
            </a:extLst>
          </p:cNvPr>
          <p:cNvSpPr txBox="1"/>
          <p:nvPr/>
        </p:nvSpPr>
        <p:spPr>
          <a:xfrm>
            <a:off x="1780769" y="5143500"/>
            <a:ext cx="14406282" cy="3539430"/>
          </a:xfrm>
          <a:prstGeom prst="rect">
            <a:avLst/>
          </a:prstGeom>
          <a:noFill/>
        </p:spPr>
        <p:txBody>
          <a:bodyPr wrap="square">
            <a:spAutoFit/>
          </a:bodyPr>
          <a:lstStyle/>
          <a:p>
            <a:pPr algn="ctr"/>
            <a:r>
              <a:rPr lang="en-GB" sz="3200" b="1" noProof="0">
                <a:latin typeface="Public Sans" panose="020B0604020202020204" charset="0"/>
              </a:rPr>
              <a:t>“There is no ‘CLD curriculum’ as such, and every learner’s journey starts from where the learner finds themselves, rather than having set expectations about the level of prior learning or experience required to engage in new learning. The course of the journey is largely determined by the learner, as is the pace.” </a:t>
            </a:r>
          </a:p>
          <a:p>
            <a:pPr algn="ctr"/>
            <a:endParaRPr lang="en-GB" sz="3200" b="1" noProof="0">
              <a:latin typeface="Public Sans" panose="020B0604020202020204" charset="0"/>
            </a:endParaRPr>
          </a:p>
          <a:p>
            <a:pPr algn="ctr"/>
            <a:r>
              <a:rPr lang="en-GB" sz="3200" b="1" noProof="0">
                <a:latin typeface="Public Sans" panose="020B0604020202020204" charset="0"/>
              </a:rPr>
              <a:t>Page 12 -</a:t>
            </a:r>
            <a:r>
              <a:rPr lang="en-GB" sz="3200" b="1" noProof="0">
                <a:latin typeface="Public Sans" panose="020B0604020202020204" charset="0"/>
                <a:hlinkClick r:id="rId3"/>
              </a:rPr>
              <a:t> Learning for All for Life</a:t>
            </a:r>
            <a:r>
              <a:rPr lang="en-GB" sz="3200" b="1" noProof="0">
                <a:latin typeface="Public Sans" panose="020B0604020202020204" charset="0"/>
              </a:rPr>
              <a:t> </a:t>
            </a:r>
          </a:p>
        </p:txBody>
      </p:sp>
    </p:spTree>
    <p:extLst>
      <p:ext uri="{BB962C8B-B14F-4D97-AF65-F5344CB8AC3E}">
        <p14:creationId xmlns:p14="http://schemas.microsoft.com/office/powerpoint/2010/main" val="28170811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d6e86319-6d84-4afe-998d-9daa1ae1b44d" xsi:nil="true"/>
    <lcf76f155ced4ddcb4097134ff3c332f xmlns="6836dd4e-1979-4a2d-afd5-433994e82fc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74BB5C1405E3E4D91E494E87767BB7A" ma:contentTypeVersion="16" ma:contentTypeDescription="Create a new document." ma:contentTypeScope="" ma:versionID="dc931f1a09904c2cba46dfa543a19e36">
  <xsd:schema xmlns:xsd="http://www.w3.org/2001/XMLSchema" xmlns:xs="http://www.w3.org/2001/XMLSchema" xmlns:p="http://schemas.microsoft.com/office/2006/metadata/properties" xmlns:ns2="6836dd4e-1979-4a2d-afd5-433994e82fc4" xmlns:ns3="d6e86319-6d84-4afe-998d-9daa1ae1b44d" targetNamespace="http://schemas.microsoft.com/office/2006/metadata/properties" ma:root="true" ma:fieldsID="b2ad2ea36a0813fc602c22f97c8808ac" ns2:_="" ns3:_="">
    <xsd:import namespace="6836dd4e-1979-4a2d-afd5-433994e82fc4"/>
    <xsd:import namespace="d6e86319-6d84-4afe-998d-9daa1ae1b44d"/>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836dd4e-1979-4a2d-afd5-433994e82f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94d5e3d-88e3-4c55-b684-1c81dd55b717"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6e86319-6d84-4afe-998d-9daa1ae1b44d"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d999725-18ae-4b3b-ba5c-64123375265d}" ma:internalName="TaxCatchAll" ma:showField="CatchAllData" ma:web="d6e86319-6d84-4afe-998d-9daa1ae1b44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etadata xmlns="http://www.objective.com/ecm/document/metadata/53D26341A57B383EE0540010E0463CCA" version="1.0.0">
  <systemFields>
    <field name="Objective-Id">
      <value order="0">A51773166</value>
    </field>
    <field name="Objective-Title">
      <value order="0">Professional Learning Resource Template June 24</value>
    </field>
    <field name="Objective-Description">
      <value order="0"/>
    </field>
    <field name="Objective-CreationStamp">
      <value order="0">2025-02-12T09:40:33Z</value>
    </field>
    <field name="Objective-IsApproved">
      <value order="0">false</value>
    </field>
    <field name="Objective-IsPublished">
      <value order="0">false</value>
    </field>
    <field name="Objective-DatePublished">
      <value order="0"/>
    </field>
    <field name="Objective-ModificationStamp">
      <value order="0">2025-02-12T09:40:38Z</value>
    </field>
    <field name="Objective-Owner">
      <value order="0">Irving, Janey   J  (U444720)</value>
    </field>
    <field name="Objective-Path">
      <value order="0">Objective Global Folder:SG File Plan:Administration:Corporate strategy:Strategy and change:Corporate strategy: Strategy and change:Education Scotland: Internal Professional Learning: 2024-2029</value>
    </field>
    <field name="Objective-Parent">
      <value order="0">Education Scotland: Internal Professional Learning: 2024-2029</value>
    </field>
    <field name="Objective-State">
      <value order="0">Being Drafted</value>
    </field>
    <field name="Objective-VersionId">
      <value order="0">vA78044216</value>
    </field>
    <field name="Objective-Version">
      <value order="0">0.1</value>
    </field>
    <field name="Objective-VersionNumber">
      <value order="0">1</value>
    </field>
    <field name="Objective-VersionComment">
      <value order="0"/>
    </field>
    <field name="Objective-FileNumber">
      <value order="0">CASE/724235</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field name="Objective-Shared By">
        <value order="0"/>
      </field>
    </catalogue>
  </catalogues>
</metadata>
</file>

<file path=customXml/itemProps1.xml><?xml version="1.0" encoding="utf-8"?>
<ds:datastoreItem xmlns:ds="http://schemas.openxmlformats.org/officeDocument/2006/customXml" ds:itemID="{1078C729-6D3E-4DC7-A89D-227C862E5F52}">
  <ds:schemaRefs>
    <ds:schemaRef ds:uri="http://schemas.microsoft.com/sharepoint/v3/contenttype/forms"/>
  </ds:schemaRefs>
</ds:datastoreItem>
</file>

<file path=customXml/itemProps2.xml><?xml version="1.0" encoding="utf-8"?>
<ds:datastoreItem xmlns:ds="http://schemas.openxmlformats.org/officeDocument/2006/customXml" ds:itemID="{6D75D915-D983-4004-A32A-38D15613D87D}">
  <ds:schemaRefs>
    <ds:schemaRef ds:uri="http://schemas.microsoft.com/office/2006/documentManagement/types"/>
    <ds:schemaRef ds:uri="http://schemas.microsoft.com/office/infopath/2007/PartnerControls"/>
    <ds:schemaRef ds:uri="http://schemas.microsoft.com/office/2006/metadata/properties"/>
    <ds:schemaRef ds:uri="http://purl.org/dc/terms/"/>
    <ds:schemaRef ds:uri="http://purl.org/dc/elements/1.1/"/>
    <ds:schemaRef ds:uri="d6e86319-6d84-4afe-998d-9daa1ae1b44d"/>
    <ds:schemaRef ds:uri="http://www.w3.org/XML/1998/namespace"/>
    <ds:schemaRef ds:uri="http://purl.org/dc/dcmitype/"/>
    <ds:schemaRef ds:uri="http://schemas.openxmlformats.org/package/2006/metadata/core-properties"/>
    <ds:schemaRef ds:uri="6836dd4e-1979-4a2d-afd5-433994e82fc4"/>
  </ds:schemaRefs>
</ds:datastoreItem>
</file>

<file path=customXml/itemProps3.xml><?xml version="1.0" encoding="utf-8"?>
<ds:datastoreItem xmlns:ds="http://schemas.openxmlformats.org/officeDocument/2006/customXml" ds:itemID="{BBC31B91-3DFB-47B0-B04F-0E7CC9DE6DCD}">
  <ds:schemaRefs>
    <ds:schemaRef ds:uri="6836dd4e-1979-4a2d-afd5-433994e82fc4"/>
    <ds:schemaRef ds:uri="d6e86319-6d84-4afe-998d-9daa1ae1b44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docMetadata/LabelInfo.xml><?xml version="1.0" encoding="utf-8"?>
<clbl:labelList xmlns:clbl="http://schemas.microsoft.com/office/2020/mipLabelMetadata">
  <clbl:label id="{0ef77447-1083-4dec-b89f-27c765076840}" enabled="0" method="" siteId="{0ef77447-1083-4dec-b89f-27c765076840}" removed="1"/>
</clbl:labelList>
</file>

<file path=docProps/app.xml><?xml version="1.0" encoding="utf-8"?>
<Properties xmlns="http://schemas.openxmlformats.org/officeDocument/2006/extended-properties" xmlns:vt="http://schemas.openxmlformats.org/officeDocument/2006/docPropsVTypes">
  <TotalTime>169</TotalTime>
  <Words>7109</Words>
  <Application>Microsoft Office PowerPoint</Application>
  <PresentationFormat>Custom</PresentationFormat>
  <Paragraphs>631</Paragraphs>
  <Slides>32</Slides>
  <Notes>32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Public Sans</vt:lpstr>
      <vt:lpstr>Calibri</vt:lpstr>
      <vt:lpstr>Arial</vt:lpstr>
      <vt:lpstr>Office Theme</vt:lpstr>
      <vt:lpstr>Leading Change</vt:lpstr>
      <vt:lpstr>Leading Change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Lise PLR Template</dc:title>
  <dc:creator>Brennan L (Lynne)</dc:creator>
  <cp:lastModifiedBy>Graeme Wallace</cp:lastModifiedBy>
  <cp:revision>37</cp:revision>
  <dcterms:created xsi:type="dcterms:W3CDTF">2006-08-16T00:00:00Z</dcterms:created>
  <dcterms:modified xsi:type="dcterms:W3CDTF">2025-12-19T11:47:45Z</dcterms:modified>
  <dc:identifier>DAGGtqiNWsA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A51773166</vt:lpwstr>
  </property>
  <property fmtid="{D5CDD505-2E9C-101B-9397-08002B2CF9AE}" pid="4" name="Objective-Title">
    <vt:lpwstr>Professional Learning Resource Template June 24</vt:lpwstr>
  </property>
  <property fmtid="{D5CDD505-2E9C-101B-9397-08002B2CF9AE}" pid="5" name="Objective-Description">
    <vt:lpwstr/>
  </property>
  <property fmtid="{D5CDD505-2E9C-101B-9397-08002B2CF9AE}" pid="6" name="Objective-CreationStamp">
    <vt:filetime>2025-02-12T09:40:33Z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2025-02-12T09:40:38Z</vt:filetime>
  </property>
  <property fmtid="{D5CDD505-2E9C-101B-9397-08002B2CF9AE}" pid="11" name="Objective-Owner">
    <vt:lpwstr>Irving, Janey   J  (U444720)</vt:lpwstr>
  </property>
  <property fmtid="{D5CDD505-2E9C-101B-9397-08002B2CF9AE}" pid="12" name="Objective-Path">
    <vt:lpwstr>Objective Global Folder:SG File Plan:Administration:Corporate strategy:Strategy and change:Corporate strategy: Strategy and change:Education Scotland: Internal Professional Learning: 2024-2029</vt:lpwstr>
  </property>
  <property fmtid="{D5CDD505-2E9C-101B-9397-08002B2CF9AE}" pid="13" name="Objective-Parent">
    <vt:lpwstr>Education Scotland: Internal Professional Learning: 2024-2029</vt:lpwstr>
  </property>
  <property fmtid="{D5CDD505-2E9C-101B-9397-08002B2CF9AE}" pid="14" name="Objective-State">
    <vt:lpwstr>Being Drafted</vt:lpwstr>
  </property>
  <property fmtid="{D5CDD505-2E9C-101B-9397-08002B2CF9AE}" pid="15" name="Objective-VersionId">
    <vt:lpwstr>vA78044216</vt:lpwstr>
  </property>
  <property fmtid="{D5CDD505-2E9C-101B-9397-08002B2CF9AE}" pid="16" name="Objective-Version">
    <vt:lpwstr>0.1</vt:lpwstr>
  </property>
  <property fmtid="{D5CDD505-2E9C-101B-9397-08002B2CF9AE}" pid="17" name="Objective-VersionNumber">
    <vt:r8>1</vt:r8>
  </property>
  <property fmtid="{D5CDD505-2E9C-101B-9397-08002B2CF9AE}" pid="18" name="Objective-VersionComment">
    <vt:lpwstr/>
  </property>
  <property fmtid="{D5CDD505-2E9C-101B-9397-08002B2CF9AE}" pid="19" name="Objective-FileNumber">
    <vt:lpwstr>CASE/724235</vt:lpwstr>
  </property>
  <property fmtid="{D5CDD505-2E9C-101B-9397-08002B2CF9AE}" pid="20" name="Objective-Classification">
    <vt:lpwstr>OFFICIAL</vt:lpwstr>
  </property>
  <property fmtid="{D5CDD505-2E9C-101B-9397-08002B2CF9AE}" pid="21" name="Objective-Caveats">
    <vt:lpwstr>Caveat for access to SG Fileplan</vt:lpwstr>
  </property>
  <property fmtid="{D5CDD505-2E9C-101B-9397-08002B2CF9AE}" pid="22" name="Objective-Date of Original">
    <vt:lpwstr/>
  </property>
  <property fmtid="{D5CDD505-2E9C-101B-9397-08002B2CF9AE}" pid="23" name="Objective-Date Received">
    <vt:lpwstr/>
  </property>
  <property fmtid="{D5CDD505-2E9C-101B-9397-08002B2CF9AE}" pid="24" name="Objective-SG Web Publication - Category">
    <vt:lpwstr/>
  </property>
  <property fmtid="{D5CDD505-2E9C-101B-9397-08002B2CF9AE}" pid="25" name="Objective-SG Web Publication - Category 2 Classification">
    <vt:lpwstr/>
  </property>
  <property fmtid="{D5CDD505-2E9C-101B-9397-08002B2CF9AE}" pid="26" name="Objective-Connect Creator">
    <vt:lpwstr/>
  </property>
  <property fmtid="{D5CDD505-2E9C-101B-9397-08002B2CF9AE}" pid="27" name="Objective-Required Redaction">
    <vt:lpwstr/>
  </property>
  <property fmtid="{D5CDD505-2E9C-101B-9397-08002B2CF9AE}" pid="28" name="Objective-Shared By">
    <vt:lpwstr/>
  </property>
  <property fmtid="{D5CDD505-2E9C-101B-9397-08002B2CF9AE}" pid="29" name="ContentTypeId">
    <vt:lpwstr>0x010100074BB5C1405E3E4D91E494E87767BB7A</vt:lpwstr>
  </property>
  <property fmtid="{D5CDD505-2E9C-101B-9397-08002B2CF9AE}" pid="30" name="MediaServiceImageTags">
    <vt:lpwstr/>
  </property>
</Properties>
</file>