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39"/>
  </p:notesMasterIdLst>
  <p:handoutMasterIdLst>
    <p:handoutMasterId r:id="rId40"/>
  </p:handoutMasterIdLst>
  <p:sldIdLst>
    <p:sldId id="2123259112" r:id="rId6"/>
    <p:sldId id="2123259281" r:id="rId7"/>
    <p:sldId id="257" r:id="rId8"/>
    <p:sldId id="2123259139" r:id="rId9"/>
    <p:sldId id="259" r:id="rId10"/>
    <p:sldId id="260" r:id="rId11"/>
    <p:sldId id="261" r:id="rId12"/>
    <p:sldId id="2582" r:id="rId13"/>
    <p:sldId id="2123259165" r:id="rId14"/>
    <p:sldId id="4996" r:id="rId15"/>
    <p:sldId id="2123259282" r:id="rId16"/>
    <p:sldId id="2123259109" r:id="rId17"/>
    <p:sldId id="4393" r:id="rId18"/>
    <p:sldId id="2123259159" r:id="rId19"/>
    <p:sldId id="2123259286" r:id="rId20"/>
    <p:sldId id="2123259290" r:id="rId21"/>
    <p:sldId id="2123259288" r:id="rId22"/>
    <p:sldId id="2123259135" r:id="rId23"/>
    <p:sldId id="2583" r:id="rId24"/>
    <p:sldId id="2123259168" r:id="rId25"/>
    <p:sldId id="2123259280" r:id="rId26"/>
    <p:sldId id="2123259111" r:id="rId27"/>
    <p:sldId id="2123259137" r:id="rId28"/>
    <p:sldId id="267" r:id="rId29"/>
    <p:sldId id="2123259283" r:id="rId30"/>
    <p:sldId id="2123259292" r:id="rId31"/>
    <p:sldId id="2123259294" r:id="rId32"/>
    <p:sldId id="2123259293" r:id="rId33"/>
    <p:sldId id="2123259295" r:id="rId34"/>
    <p:sldId id="2123259291" r:id="rId35"/>
    <p:sldId id="2123259296" r:id="rId36"/>
    <p:sldId id="2123259298" r:id="rId37"/>
    <p:sldId id="2123259289" r:id="rId38"/>
  </p:sldIdLst>
  <p:sldSz cx="18288000" cy="10287000"/>
  <p:notesSz cx="6858000" cy="9144000"/>
  <p:embeddedFontLst>
    <p:embeddedFont>
      <p:font typeface="Avenir Next LT Pro" panose="020B0504020202020204" pitchFamily="34" charset="0"/>
      <p:regular r:id="rId41"/>
      <p:bold r:id="rId42"/>
      <p:italic r:id="rId43"/>
      <p:boldItalic r:id="rId44"/>
    </p:embeddedFont>
    <p:embeddedFont>
      <p:font typeface="Bradley Hand ITC" panose="03070402050302030203" pitchFamily="66" charset="0"/>
      <p:regular r:id="rId45"/>
    </p:embeddedFont>
    <p:embeddedFont>
      <p:font typeface="Public Sans"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ABB5"/>
    <a:srgbClr val="FBF6F1"/>
    <a:srgbClr val="FFFFFF"/>
    <a:srgbClr val="00347B"/>
    <a:srgbClr val="DCE6F2"/>
    <a:srgbClr val="CCF0E9"/>
    <a:srgbClr val="2EB9C0"/>
    <a:srgbClr val="082C74"/>
    <a:srgbClr val="7FD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1615A7-7DDF-422A-AA4F-EA8773516A50}" v="3499" dt="2025-12-19T10:08:33.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4" autoAdjust="0"/>
    <p:restoredTop sz="69734" autoAdjust="0"/>
  </p:normalViewPr>
  <p:slideViewPr>
    <p:cSldViewPr snapToGrid="0">
      <p:cViewPr varScale="1">
        <p:scale>
          <a:sx n="52" d="100"/>
          <a:sy n="52" d="100"/>
        </p:scale>
        <p:origin x="2028"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podbean.com/media/share/pb-sh7ni-17b3a4c" TargetMode="External"/><Relationship Id="rId7" Type="http://schemas.openxmlformats.org/officeDocument/2006/relationships/image" Target="../media/image6.png"/><Relationship Id="rId2" Type="http://schemas.openxmlformats.org/officeDocument/2006/relationships/hyperlink" Target="https://www.youtube.com/watch?v=yMZ_tshgKwg" TargetMode="External"/><Relationship Id="rId1" Type="http://schemas.openxmlformats.org/officeDocument/2006/relationships/hyperlink" Target="https://blogs.glowscotland.org.uk/glowblogs/public/cices/uploads/sites/10666/2024/11/13214842/CIC-A-CASE-FOR-CHANGE-PILOT-CURRICULUM-REVIEWS141124.pdf" TargetMode="External"/><Relationship Id="rId6" Type="http://schemas.openxmlformats.org/officeDocument/2006/relationships/image" Target="../media/image5.png"/><Relationship Id="rId5" Type="http://schemas.openxmlformats.org/officeDocument/2006/relationships/hyperlink" Target="https://forms.office.com/Pages/ResponsePage.aspx?id=R3T3DoMQ7E24nyfHZQdoQNc-3F3MCplBhmcMSreADcNUNVowS0VWSTAxTDAxWkxMV0o2QTZVRU0yRC4u" TargetMode="External"/><Relationship Id="rId4" Type="http://schemas.openxmlformats.org/officeDocument/2006/relationships/hyperlink" Target="https://blogs.glowscotland.org.uk/glowblogs/cices/" TargetMode="External"/><Relationship Id="rId9" Type="http://schemas.openxmlformats.org/officeDocument/2006/relationships/image" Target="../media/image8.png"/></Relationships>
</file>

<file path=ppt/diagrams/_rels/data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podbean.com/media/share/pb-sh7ni-17b3a4c" TargetMode="External"/><Relationship Id="rId7" Type="http://schemas.openxmlformats.org/officeDocument/2006/relationships/image" Target="../media/image6.png"/><Relationship Id="rId2" Type="http://schemas.openxmlformats.org/officeDocument/2006/relationships/hyperlink" Target="https://www.youtube.com/watch?v=yMZ_tshgKwg" TargetMode="External"/><Relationship Id="rId1" Type="http://schemas.openxmlformats.org/officeDocument/2006/relationships/hyperlink" Target="https://blogs.glowscotland.org.uk/glowblogs/public/cices/uploads/sites/10666/2024/11/13214842/CIC-A-CASE-FOR-CHANGE-PILOT-CURRICULUM-REVIEWS141124.pdf" TargetMode="External"/><Relationship Id="rId6" Type="http://schemas.openxmlformats.org/officeDocument/2006/relationships/image" Target="../media/image5.png"/><Relationship Id="rId5" Type="http://schemas.openxmlformats.org/officeDocument/2006/relationships/hyperlink" Target="https://forms.office.com/Pages/ResponsePage.aspx?id=R3T3DoMQ7E24nyfHZQdoQNc-3F3MCplBhmcMSreADcNUNVowS0VWSTAxTDAxWkxMV0o2QTZVRU0yRC4u" TargetMode="External"/><Relationship Id="rId4" Type="http://schemas.openxmlformats.org/officeDocument/2006/relationships/hyperlink" Target="https://blogs.glowscotland.org.uk/glowblogs/cices/" TargetMode="External"/><Relationship Id="rId9" Type="http://schemas.openxmlformats.org/officeDocument/2006/relationships/image" Target="../media/image8.png"/></Relationships>
</file>

<file path=ppt/diagrams/_rels/drawing1.xml.rels><?xml version="1.0" encoding="UTF-8" standalone="yes"?>
<Relationships xmlns="http://schemas.openxmlformats.org/package/2006/relationships"><Relationship Id="rId8" Type="http://schemas.openxmlformats.org/officeDocument/2006/relationships/hyperlink" Target="https://forms.office.com/Pages/ResponsePage.aspx?id=R3T3DoMQ7E24nyfHZQdoQNc-3F3MCplBhmcMSreADcNUNVowS0VWSTAxTDAxWkxMV0o2QTZVRU0yRC4u" TargetMode="External"/><Relationship Id="rId3" Type="http://schemas.openxmlformats.org/officeDocument/2006/relationships/hyperlink" Target="https://www.youtube.com/watch?v=yMZ_tshgKwg" TargetMode="External"/><Relationship Id="rId7" Type="http://schemas.openxmlformats.org/officeDocument/2006/relationships/hyperlink" Target="https://blogs.glowscotland.org.uk/glowblogs/cices/" TargetMode="External"/><Relationship Id="rId2" Type="http://schemas.openxmlformats.org/officeDocument/2006/relationships/image" Target="../media/image5.png"/><Relationship Id="rId1" Type="http://schemas.openxmlformats.org/officeDocument/2006/relationships/hyperlink" Target="https://blogs.glowscotland.org.uk/glowblogs/public/cices/uploads/sites/10666/2024/11/13214842/CIC-A-CASE-FOR-CHANGE-PILOT-CURRICULUM-REVIEWS141124.pdf" TargetMode="External"/><Relationship Id="rId6" Type="http://schemas.openxmlformats.org/officeDocument/2006/relationships/image" Target="../media/image7.png"/><Relationship Id="rId5" Type="http://schemas.openxmlformats.org/officeDocument/2006/relationships/hyperlink" Target="https://www.podbean.com/media/share/pb-sh7ni-17b3a4c" TargetMode="External"/><Relationship Id="rId4" Type="http://schemas.openxmlformats.org/officeDocument/2006/relationships/image" Target="../media/image6.png"/><Relationship Id="rId9" Type="http://schemas.openxmlformats.org/officeDocument/2006/relationships/image" Target="../media/image8.png"/></Relationships>
</file>

<file path=ppt/diagrams/_rels/drawing2.xml.rels><?xml version="1.0" encoding="UTF-8" standalone="yes"?>
<Relationships xmlns="http://schemas.openxmlformats.org/package/2006/relationships"><Relationship Id="rId8" Type="http://schemas.openxmlformats.org/officeDocument/2006/relationships/hyperlink" Target="https://forms.office.com/Pages/ResponsePage.aspx?id=R3T3DoMQ7E24nyfHZQdoQNc-3F3MCplBhmcMSreADcNUNVowS0VWSTAxTDAxWkxMV0o2QTZVRU0yRC4u" TargetMode="External"/><Relationship Id="rId3" Type="http://schemas.openxmlformats.org/officeDocument/2006/relationships/hyperlink" Target="https://www.youtube.com/watch?v=yMZ_tshgKwg" TargetMode="External"/><Relationship Id="rId7" Type="http://schemas.openxmlformats.org/officeDocument/2006/relationships/hyperlink" Target="https://blogs.glowscotland.org.uk/glowblogs/cices/" TargetMode="External"/><Relationship Id="rId2" Type="http://schemas.openxmlformats.org/officeDocument/2006/relationships/image" Target="../media/image5.png"/><Relationship Id="rId1" Type="http://schemas.openxmlformats.org/officeDocument/2006/relationships/hyperlink" Target="https://blogs.glowscotland.org.uk/glowblogs/public/cices/uploads/sites/10666/2024/11/13214842/CIC-A-CASE-FOR-CHANGE-PILOT-CURRICULUM-REVIEWS141124.pdf" TargetMode="External"/><Relationship Id="rId6" Type="http://schemas.openxmlformats.org/officeDocument/2006/relationships/image" Target="../media/image7.png"/><Relationship Id="rId5" Type="http://schemas.openxmlformats.org/officeDocument/2006/relationships/hyperlink" Target="https://www.podbean.com/media/share/pb-sh7ni-17b3a4c" TargetMode="External"/><Relationship Id="rId4" Type="http://schemas.openxmlformats.org/officeDocument/2006/relationships/image" Target="../media/image6.png"/><Relationship Id="rId9"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E0EAE-49A7-418D-BEF8-4A0BF30566DC}" type="doc">
      <dgm:prSet loTypeId="urn:microsoft.com/office/officeart/2005/8/layout/vList3" loCatId="picture" qsTypeId="urn:microsoft.com/office/officeart/2005/8/quickstyle/simple1" qsCatId="simple" csTypeId="urn:microsoft.com/office/officeart/2005/8/colors/accent1_2" csCatId="accent1" phldr="1"/>
      <dgm:spPr/>
    </dgm:pt>
    <dgm:pt modelId="{00F0881D-3122-4EF3-803F-808C17232F54}">
      <dgm:prSet phldrT="[Text]" custT="1"/>
      <dgm:spPr>
        <a:solidFill>
          <a:schemeClr val="tx2">
            <a:lumMod val="20000"/>
            <a:lumOff val="80000"/>
          </a:schemeClr>
        </a:solidFill>
        <a:ln>
          <a:solidFill>
            <a:schemeClr val="tx1"/>
          </a:solidFill>
        </a:ln>
      </dgm:spPr>
      <dgm:t>
        <a:bodyPr/>
        <a:lstStyle/>
        <a:p>
          <a:pPr>
            <a:spcAft>
              <a:spcPts val="600"/>
            </a:spcAft>
          </a:pPr>
          <a:r>
            <a:rPr lang="en-GB" sz="2800" b="1" noProof="0">
              <a:solidFill>
                <a:schemeClr val="tx1"/>
              </a:solidFill>
              <a:latin typeface="Arial" panose="020B0604020202020204" pitchFamily="34" charset="0"/>
              <a:cs typeface="Arial" panose="020B0604020202020204" pitchFamily="34" charset="0"/>
            </a:rPr>
            <a:t>Read </a:t>
          </a:r>
        </a:p>
        <a:p>
          <a:pPr>
            <a:spcAft>
              <a:spcPts val="600"/>
            </a:spcAft>
          </a:pPr>
          <a:r>
            <a:rPr lang="en-GB" sz="2800" b="0" i="0" noProof="0">
              <a:solidFill>
                <a:schemeClr val="tx1"/>
              </a:solidFill>
              <a:latin typeface="Arial" panose="020B0604020202020204" pitchFamily="34" charset="0"/>
              <a:cs typeface="Arial" panose="020B0604020202020204" pitchFamily="34" charset="0"/>
            </a:rPr>
            <a:t>Discussion paper 1</a:t>
          </a:r>
          <a:r>
            <a:rPr lang="en-GB" sz="2800" b="0" i="0" noProof="0">
              <a:solidFill>
                <a:srgbClr val="00347B"/>
              </a:solidFill>
              <a:latin typeface="Arial" panose="020B0604020202020204" pitchFamily="34" charset="0"/>
              <a:cs typeface="Arial" panose="020B0604020202020204" pitchFamily="34" charset="0"/>
            </a:rPr>
            <a:t>:  </a:t>
          </a:r>
          <a:r>
            <a:rPr lang="en-GB" sz="28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Background and A Case For Change</a:t>
          </a:r>
          <a:r>
            <a:rPr lang="en-GB" sz="2800" b="0" i="0" noProof="0">
              <a:solidFill>
                <a:srgbClr val="00347B"/>
              </a:solidFill>
              <a:latin typeface="Arial" panose="020B0604020202020204" pitchFamily="34" charset="0"/>
              <a:cs typeface="Arial" panose="020B0604020202020204" pitchFamily="34" charset="0"/>
            </a:rPr>
            <a:t> </a:t>
          </a:r>
          <a:endParaRPr lang="en-GB" sz="2800" noProof="0">
            <a:solidFill>
              <a:srgbClr val="00347B"/>
            </a:solidFill>
            <a:latin typeface="Arial" panose="020B0604020202020204" pitchFamily="34" charset="0"/>
            <a:cs typeface="Arial" panose="020B0604020202020204" pitchFamily="34" charset="0"/>
          </a:endParaRPr>
        </a:p>
      </dgm:t>
    </dgm:pt>
    <dgm:pt modelId="{BFA25C28-9F7E-4095-A0BF-4D36A1B10C41}" type="parTrans" cxnId="{FBE4A453-CE7B-496F-8AF9-ACD1C11E710C}">
      <dgm:prSet/>
      <dgm:spPr/>
      <dgm:t>
        <a:bodyPr/>
        <a:lstStyle/>
        <a:p>
          <a:endParaRPr lang="en-GB"/>
        </a:p>
      </dgm:t>
    </dgm:pt>
    <dgm:pt modelId="{59D21788-BB41-4D45-8553-34AF4AD03400}" type="sibTrans" cxnId="{FBE4A453-CE7B-496F-8AF9-ACD1C11E710C}">
      <dgm:prSet/>
      <dgm:spPr/>
      <dgm:t>
        <a:bodyPr/>
        <a:lstStyle/>
        <a:p>
          <a:endParaRPr lang="en-GB"/>
        </a:p>
      </dgm:t>
    </dgm:pt>
    <dgm:pt modelId="{C8791171-CECF-4ECC-BC11-061ADE52A957}">
      <dgm:prSet phldrT="[Text]" custT="1"/>
      <dgm:spPr>
        <a:solidFill>
          <a:schemeClr val="accent2">
            <a:lumMod val="20000"/>
            <a:lumOff val="80000"/>
          </a:schemeClr>
        </a:solidFill>
        <a:ln>
          <a:solidFill>
            <a:schemeClr val="tx1"/>
          </a:solidFill>
        </a:ln>
      </dgm:spPr>
      <dgm:t>
        <a:bodyPr/>
        <a:lstStyle/>
        <a:p>
          <a:pPr>
            <a:spcAft>
              <a:spcPts val="600"/>
            </a:spcAft>
          </a:pPr>
          <a:r>
            <a:rPr lang="en-GB" sz="2800" b="1" noProof="0">
              <a:solidFill>
                <a:schemeClr val="tx1"/>
              </a:solidFill>
              <a:latin typeface="Arial" panose="020B0604020202020204" pitchFamily="34" charset="0"/>
              <a:cs typeface="Arial" panose="020B0604020202020204" pitchFamily="34" charset="0"/>
            </a:rPr>
            <a:t>Watch</a:t>
          </a:r>
          <a:r>
            <a:rPr lang="en-GB" sz="2800" b="1" noProof="0">
              <a:latin typeface="Arial" panose="020B0604020202020204" pitchFamily="34" charset="0"/>
              <a:cs typeface="Arial" panose="020B0604020202020204" pitchFamily="34" charset="0"/>
            </a:rPr>
            <a:t> </a:t>
          </a:r>
        </a:p>
        <a:p>
          <a:pPr>
            <a:spcAft>
              <a:spcPts val="600"/>
            </a:spcAft>
          </a:pPr>
          <a:r>
            <a:rPr lang="en-GB" sz="28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CIC explainer video</a:t>
          </a:r>
          <a:r>
            <a:rPr lang="en-GB" sz="2800" b="0" i="0" noProof="0">
              <a:solidFill>
                <a:srgbClr val="00347B"/>
              </a:solidFill>
              <a:latin typeface="Arial" panose="020B0604020202020204" pitchFamily="34" charset="0"/>
              <a:cs typeface="Arial" panose="020B0604020202020204" pitchFamily="34" charset="0"/>
            </a:rPr>
            <a:t>  </a:t>
          </a:r>
          <a:endParaRPr lang="en-GB" sz="2800" noProof="0">
            <a:solidFill>
              <a:srgbClr val="00347B"/>
            </a:solidFill>
            <a:latin typeface="Arial" panose="020B0604020202020204" pitchFamily="34" charset="0"/>
            <a:cs typeface="Arial" panose="020B0604020202020204" pitchFamily="34" charset="0"/>
          </a:endParaRPr>
        </a:p>
      </dgm:t>
    </dgm:pt>
    <dgm:pt modelId="{7B25C88A-5C8D-4940-B974-4A0B48FA82EE}" type="parTrans" cxnId="{07D7F915-3777-442D-BA8C-3E17D0B962CC}">
      <dgm:prSet/>
      <dgm:spPr/>
      <dgm:t>
        <a:bodyPr/>
        <a:lstStyle/>
        <a:p>
          <a:endParaRPr lang="en-GB"/>
        </a:p>
      </dgm:t>
    </dgm:pt>
    <dgm:pt modelId="{E2A916DC-3571-4CCC-AFB3-E73DB4D3F3D9}" type="sibTrans" cxnId="{07D7F915-3777-442D-BA8C-3E17D0B962CC}">
      <dgm:prSet/>
      <dgm:spPr/>
      <dgm:t>
        <a:bodyPr/>
        <a:lstStyle/>
        <a:p>
          <a:endParaRPr lang="en-GB"/>
        </a:p>
      </dgm:t>
    </dgm:pt>
    <dgm:pt modelId="{9A386B2E-29EB-48C7-99B2-BAE0A25FD62F}">
      <dgm:prSet phldrT="[Text]" custT="1"/>
      <dgm:spPr>
        <a:solidFill>
          <a:schemeClr val="accent6">
            <a:lumMod val="20000"/>
            <a:lumOff val="80000"/>
          </a:schemeClr>
        </a:solidFill>
        <a:ln>
          <a:solidFill>
            <a:schemeClr val="tx1"/>
          </a:solidFill>
        </a:ln>
      </dgm:spPr>
      <dgm:t>
        <a:bodyPr/>
        <a:lstStyle/>
        <a:p>
          <a:pPr>
            <a:spcAft>
              <a:spcPts val="600"/>
            </a:spcAft>
          </a:pPr>
          <a:r>
            <a:rPr lang="en-GB" sz="3200" b="1" noProof="0">
              <a:solidFill>
                <a:schemeClr val="tx1"/>
              </a:solidFill>
              <a:latin typeface="Arial" panose="020B0604020202020204" pitchFamily="34" charset="0"/>
              <a:cs typeface="Arial" panose="020B0604020202020204" pitchFamily="34" charset="0"/>
            </a:rPr>
            <a:t>Listen</a:t>
          </a:r>
        </a:p>
        <a:p>
          <a:pPr>
            <a:spcAft>
              <a:spcPts val="600"/>
            </a:spcAft>
          </a:pPr>
          <a:r>
            <a:rPr lang="en-GB" sz="32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Background and Case for Change Podcast</a:t>
          </a:r>
          <a:endParaRPr lang="en-GB" sz="3200" noProof="0">
            <a:solidFill>
              <a:srgbClr val="00347B"/>
            </a:solidFill>
            <a:latin typeface="Arial" panose="020B0604020202020204" pitchFamily="34" charset="0"/>
            <a:cs typeface="Arial" panose="020B0604020202020204" pitchFamily="34" charset="0"/>
          </a:endParaRPr>
        </a:p>
      </dgm:t>
    </dgm:pt>
    <dgm:pt modelId="{F6384EAF-23B2-4B27-AAFD-A5718A194984}" type="parTrans" cxnId="{6247D37C-C878-4506-8D9E-BABBF0A1966D}">
      <dgm:prSet/>
      <dgm:spPr/>
      <dgm:t>
        <a:bodyPr/>
        <a:lstStyle/>
        <a:p>
          <a:endParaRPr lang="en-GB"/>
        </a:p>
      </dgm:t>
    </dgm:pt>
    <dgm:pt modelId="{D70F3032-31E3-4C4C-8683-957B7D70F48A}" type="sibTrans" cxnId="{6247D37C-C878-4506-8D9E-BABBF0A1966D}">
      <dgm:prSet/>
      <dgm:spPr/>
      <dgm:t>
        <a:bodyPr/>
        <a:lstStyle/>
        <a:p>
          <a:endParaRPr lang="en-GB"/>
        </a:p>
      </dgm:t>
    </dgm:pt>
    <dgm:pt modelId="{886A247A-2E22-496D-9857-3CA3FF79804C}">
      <dgm:prSet phldrT="[Text]" custT="1"/>
      <dgm:spPr>
        <a:solidFill>
          <a:srgbClr val="CCF0E9"/>
        </a:solidFill>
        <a:ln>
          <a:solidFill>
            <a:schemeClr val="tx1"/>
          </a:solidFill>
        </a:ln>
      </dgm:spPr>
      <dgm:t>
        <a:bodyPr/>
        <a:lstStyle/>
        <a:p>
          <a:pPr>
            <a:spcAft>
              <a:spcPts val="600"/>
            </a:spcAft>
          </a:pPr>
          <a:r>
            <a:rPr lang="en-GB" sz="1800" b="1" noProof="0"/>
            <a:t> </a:t>
          </a:r>
          <a:r>
            <a:rPr lang="en-GB" sz="3200" b="1" noProof="0">
              <a:solidFill>
                <a:schemeClr val="tx1"/>
              </a:solidFill>
              <a:latin typeface="Arial" panose="020B0604020202020204" pitchFamily="34" charset="0"/>
              <a:cs typeface="Arial" panose="020B0604020202020204" pitchFamily="34" charset="0"/>
            </a:rPr>
            <a:t>Do </a:t>
          </a:r>
        </a:p>
        <a:p>
          <a:pPr>
            <a:spcAft>
              <a:spcPts val="600"/>
            </a:spcAft>
          </a:pPr>
          <a:r>
            <a:rPr lang="en-GB" sz="3200" b="0" i="0" noProof="0">
              <a:solidFill>
                <a:schemeClr val="tx1"/>
              </a:solidFill>
              <a:latin typeface="Arial" panose="020B0604020202020204" pitchFamily="34" charset="0"/>
              <a:cs typeface="Arial" panose="020B0604020202020204" pitchFamily="34" charset="0"/>
            </a:rPr>
            <a:t>Familiarise yourself with the </a:t>
          </a:r>
          <a:r>
            <a:rPr lang="en-GB" sz="32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CIC</a:t>
          </a:r>
          <a:r>
            <a:rPr lang="en-GB" sz="3200" b="0" i="0" noProof="0">
              <a:latin typeface="Arial" panose="020B0604020202020204" pitchFamily="34" charset="0"/>
              <a:cs typeface="Arial" panose="020B0604020202020204" pitchFamily="34" charset="0"/>
            </a:rPr>
            <a:t> </a:t>
          </a:r>
          <a:r>
            <a:rPr lang="en-GB" sz="3200" b="0" i="0" noProof="0">
              <a:solidFill>
                <a:schemeClr val="tx1"/>
              </a:solidFill>
              <a:latin typeface="Arial" panose="020B0604020202020204" pitchFamily="34" charset="0"/>
              <a:cs typeface="Arial" panose="020B0604020202020204" pitchFamily="34" charset="0"/>
            </a:rPr>
            <a:t>blog and sign up for the </a:t>
          </a:r>
          <a:r>
            <a:rPr lang="en-GB" sz="32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newsletter</a:t>
          </a:r>
          <a:endParaRPr lang="en-GB" sz="3200" noProof="0">
            <a:solidFill>
              <a:srgbClr val="00347B"/>
            </a:solidFill>
            <a:latin typeface="Arial" panose="020B0604020202020204" pitchFamily="34" charset="0"/>
            <a:cs typeface="Arial" panose="020B0604020202020204" pitchFamily="34" charset="0"/>
          </a:endParaRPr>
        </a:p>
      </dgm:t>
    </dgm:pt>
    <dgm:pt modelId="{C6EECFA8-B4F8-49EC-B4A1-1ECE44311885}" type="parTrans" cxnId="{5772A275-1381-445D-99E0-A7430C558BDB}">
      <dgm:prSet/>
      <dgm:spPr/>
      <dgm:t>
        <a:bodyPr/>
        <a:lstStyle/>
        <a:p>
          <a:endParaRPr lang="en-GB"/>
        </a:p>
      </dgm:t>
    </dgm:pt>
    <dgm:pt modelId="{9182264E-A4BF-4898-BDD9-E4DAACA6753C}" type="sibTrans" cxnId="{5772A275-1381-445D-99E0-A7430C558BDB}">
      <dgm:prSet/>
      <dgm:spPr/>
      <dgm:t>
        <a:bodyPr/>
        <a:lstStyle/>
        <a:p>
          <a:endParaRPr lang="en-GB"/>
        </a:p>
      </dgm:t>
    </dgm:pt>
    <dgm:pt modelId="{7170516C-44B5-4FC8-B66D-AD4AF6D3312E}" type="pres">
      <dgm:prSet presAssocID="{2D2E0EAE-49A7-418D-BEF8-4A0BF30566DC}" presName="linearFlow" presStyleCnt="0">
        <dgm:presLayoutVars>
          <dgm:dir/>
          <dgm:resizeHandles val="exact"/>
        </dgm:presLayoutVars>
      </dgm:prSet>
      <dgm:spPr/>
    </dgm:pt>
    <dgm:pt modelId="{FD1BFAE1-30B0-4821-8C25-06A6EC605B46}" type="pres">
      <dgm:prSet presAssocID="{00F0881D-3122-4EF3-803F-808C17232F54}" presName="composite" presStyleCnt="0"/>
      <dgm:spPr/>
    </dgm:pt>
    <dgm:pt modelId="{003EF976-8D1B-4C62-BAA0-C96D60739D1C}" type="pres">
      <dgm:prSet presAssocID="{00F0881D-3122-4EF3-803F-808C17232F54}" presName="imgShp" presStyleLbl="fgImgPlace1" presStyleIdx="0" presStyleCnt="4" custLinFactX="-4650" custLinFactNeighborX="-100000" custLinFactNeighborY="-2583"/>
      <dgm:spPr>
        <a:blipFill rotWithShape="1">
          <a:blip xmlns:r="http://schemas.openxmlformats.org/officeDocument/2006/relationships" r:embed="rId6">
            <a:clrChange>
              <a:clrFrom>
                <a:srgbClr val="FFFFFF"/>
              </a:clrFrom>
              <a:clrTo>
                <a:srgbClr val="FFFFFF">
                  <a:alpha val="0"/>
                </a:srgbClr>
              </a:clrTo>
            </a:clrChange>
          </a:blip>
          <a:srcRect/>
          <a:stretch>
            <a:fillRect/>
          </a:stretch>
        </a:blipFill>
        <a:ln>
          <a:solidFill>
            <a:schemeClr val="tx1"/>
          </a:solidFill>
        </a:ln>
      </dgm:spPr>
    </dgm:pt>
    <dgm:pt modelId="{F9328B57-C537-4514-8A13-59A94F1FCCF0}" type="pres">
      <dgm:prSet presAssocID="{00F0881D-3122-4EF3-803F-808C17232F54}" presName="txShp" presStyleLbl="node1" presStyleIdx="0" presStyleCnt="4" custScaleX="131472" custLinFactNeighborX="-198" custLinFactNeighborY="801">
        <dgm:presLayoutVars>
          <dgm:bulletEnabled val="1"/>
        </dgm:presLayoutVars>
      </dgm:prSet>
      <dgm:spPr/>
    </dgm:pt>
    <dgm:pt modelId="{834EA2CD-81AE-4D63-A78C-66A606A1F3CB}" type="pres">
      <dgm:prSet presAssocID="{59D21788-BB41-4D45-8553-34AF4AD03400}" presName="spacing" presStyleCnt="0"/>
      <dgm:spPr/>
    </dgm:pt>
    <dgm:pt modelId="{8905DE5B-02A0-48A6-9AFF-BB08A112FBAA}" type="pres">
      <dgm:prSet presAssocID="{C8791171-CECF-4ECC-BC11-061ADE52A957}" presName="composite" presStyleCnt="0"/>
      <dgm:spPr/>
    </dgm:pt>
    <dgm:pt modelId="{40E1E93E-8FAE-45BA-A562-7AE1057210F3}" type="pres">
      <dgm:prSet presAssocID="{C8791171-CECF-4ECC-BC11-061ADE52A957}" presName="imgShp" presStyleLbl="fgImgPlace1" presStyleIdx="1" presStyleCnt="4" custLinFactX="-491" custLinFactNeighborX="-100000" custLinFactNeighborY="-1211"/>
      <dgm:spPr>
        <a:blipFill rotWithShape="1">
          <a:blip xmlns:r="http://schemas.openxmlformats.org/officeDocument/2006/relationships" r:embed="rId7">
            <a:clrChange>
              <a:clrFrom>
                <a:srgbClr val="FFFFFF"/>
              </a:clrFrom>
              <a:clrTo>
                <a:srgbClr val="FFFFFF">
                  <a:alpha val="0"/>
                </a:srgbClr>
              </a:clrTo>
            </a:clrChange>
          </a:blip>
          <a:srcRect/>
          <a:stretch>
            <a:fillRect/>
          </a:stretch>
        </a:blipFill>
        <a:ln>
          <a:solidFill>
            <a:schemeClr val="tx1"/>
          </a:solidFill>
        </a:ln>
      </dgm:spPr>
    </dgm:pt>
    <dgm:pt modelId="{0E848C85-BF5C-49AE-9240-1E91A299E07A}" type="pres">
      <dgm:prSet presAssocID="{C8791171-CECF-4ECC-BC11-061ADE52A957}" presName="txShp" presStyleLbl="node1" presStyleIdx="1" presStyleCnt="4" custScaleX="131472">
        <dgm:presLayoutVars>
          <dgm:bulletEnabled val="1"/>
        </dgm:presLayoutVars>
      </dgm:prSet>
      <dgm:spPr/>
    </dgm:pt>
    <dgm:pt modelId="{15FBED86-64F5-40CE-B80C-0DFCD847A9BB}" type="pres">
      <dgm:prSet presAssocID="{E2A916DC-3571-4CCC-AFB3-E73DB4D3F3D9}" presName="spacing" presStyleCnt="0"/>
      <dgm:spPr/>
    </dgm:pt>
    <dgm:pt modelId="{760A06DD-716E-4D7E-897E-33C6037474EA}" type="pres">
      <dgm:prSet presAssocID="{9A386B2E-29EB-48C7-99B2-BAE0A25FD62F}" presName="composite" presStyleCnt="0"/>
      <dgm:spPr/>
    </dgm:pt>
    <dgm:pt modelId="{F994C0AC-03DD-47BE-B538-A79F0F27E976}" type="pres">
      <dgm:prSet presAssocID="{9A386B2E-29EB-48C7-99B2-BAE0A25FD62F}" presName="imgShp" presStyleLbl="fgImgPlace1" presStyleIdx="2" presStyleCnt="4" custLinFactX="-491" custLinFactNeighborX="-100000" custLinFactNeighborY="-3432"/>
      <dgm:spPr>
        <a:blipFill rotWithShape="1">
          <a:blip xmlns:r="http://schemas.openxmlformats.org/officeDocument/2006/relationships" r:embed="rId8">
            <a:clrChange>
              <a:clrFrom>
                <a:srgbClr val="FFFFFF"/>
              </a:clrFrom>
              <a:clrTo>
                <a:srgbClr val="FFFFFF">
                  <a:alpha val="0"/>
                </a:srgbClr>
              </a:clrTo>
            </a:clrChange>
          </a:blip>
          <a:srcRect/>
          <a:stretch>
            <a:fillRect/>
          </a:stretch>
        </a:blipFill>
        <a:ln>
          <a:solidFill>
            <a:schemeClr val="tx1"/>
          </a:solidFill>
        </a:ln>
      </dgm:spPr>
    </dgm:pt>
    <dgm:pt modelId="{F46F6312-35FB-4988-87A8-CF1AA8BA27CB}" type="pres">
      <dgm:prSet presAssocID="{9A386B2E-29EB-48C7-99B2-BAE0A25FD62F}" presName="txShp" presStyleLbl="node1" presStyleIdx="2" presStyleCnt="4" custScaleX="131472">
        <dgm:presLayoutVars>
          <dgm:bulletEnabled val="1"/>
        </dgm:presLayoutVars>
      </dgm:prSet>
      <dgm:spPr/>
    </dgm:pt>
    <dgm:pt modelId="{0C170450-FDDC-4D20-8F5F-E5344DF8607E}" type="pres">
      <dgm:prSet presAssocID="{D70F3032-31E3-4C4C-8683-957B7D70F48A}" presName="spacing" presStyleCnt="0"/>
      <dgm:spPr/>
    </dgm:pt>
    <dgm:pt modelId="{BBB3626C-BE28-4B5F-9104-81EB714A41FA}" type="pres">
      <dgm:prSet presAssocID="{886A247A-2E22-496D-9857-3CA3FF79804C}" presName="composite" presStyleCnt="0"/>
      <dgm:spPr/>
    </dgm:pt>
    <dgm:pt modelId="{316ECF3C-C943-4F37-8BCC-4B4534D14D3C}" type="pres">
      <dgm:prSet presAssocID="{886A247A-2E22-496D-9857-3CA3FF79804C}" presName="imgShp" presStyleLbl="fgImgPlace1" presStyleIdx="3" presStyleCnt="4" custLinFactX="-491" custLinFactNeighborX="-100000" custLinFactNeighborY="728"/>
      <dgm:spPr>
        <a:blipFill rotWithShape="1">
          <a:blip xmlns:r="http://schemas.openxmlformats.org/officeDocument/2006/relationships" r:embed="rId9">
            <a:clrChange>
              <a:clrFrom>
                <a:srgbClr val="FFFFFF"/>
              </a:clrFrom>
              <a:clrTo>
                <a:srgbClr val="FFFFFF">
                  <a:alpha val="0"/>
                </a:srgbClr>
              </a:clrTo>
            </a:clrChange>
          </a:blip>
          <a:srcRect/>
          <a:stretch>
            <a:fillRect/>
          </a:stretch>
        </a:blipFill>
        <a:ln>
          <a:solidFill>
            <a:schemeClr val="tx1"/>
          </a:solidFill>
        </a:ln>
      </dgm:spPr>
    </dgm:pt>
    <dgm:pt modelId="{4873425B-D0ED-43F1-86D6-DC7CBDB33DDF}" type="pres">
      <dgm:prSet presAssocID="{886A247A-2E22-496D-9857-3CA3FF79804C}" presName="txShp" presStyleLbl="node1" presStyleIdx="3" presStyleCnt="4" custScaleX="131472">
        <dgm:presLayoutVars>
          <dgm:bulletEnabled val="1"/>
        </dgm:presLayoutVars>
      </dgm:prSet>
      <dgm:spPr/>
    </dgm:pt>
  </dgm:ptLst>
  <dgm:cxnLst>
    <dgm:cxn modelId="{840F9000-EC67-40CA-91BF-9566AF9828AC}" type="presOf" srcId="{00F0881D-3122-4EF3-803F-808C17232F54}" destId="{F9328B57-C537-4514-8A13-59A94F1FCCF0}" srcOrd="0" destOrd="0" presId="urn:microsoft.com/office/officeart/2005/8/layout/vList3"/>
    <dgm:cxn modelId="{4B9E3505-DB26-4FDC-8B03-759EF8938141}" type="presOf" srcId="{9A386B2E-29EB-48C7-99B2-BAE0A25FD62F}" destId="{F46F6312-35FB-4988-87A8-CF1AA8BA27CB}" srcOrd="0" destOrd="0" presId="urn:microsoft.com/office/officeart/2005/8/layout/vList3"/>
    <dgm:cxn modelId="{07D7F915-3777-442D-BA8C-3E17D0B962CC}" srcId="{2D2E0EAE-49A7-418D-BEF8-4A0BF30566DC}" destId="{C8791171-CECF-4ECC-BC11-061ADE52A957}" srcOrd="1" destOrd="0" parTransId="{7B25C88A-5C8D-4940-B974-4A0B48FA82EE}" sibTransId="{E2A916DC-3571-4CCC-AFB3-E73DB4D3F3D9}"/>
    <dgm:cxn modelId="{2834AD66-C014-4DD6-858D-8C112844A3D1}" type="presOf" srcId="{C8791171-CECF-4ECC-BC11-061ADE52A957}" destId="{0E848C85-BF5C-49AE-9240-1E91A299E07A}" srcOrd="0" destOrd="0" presId="urn:microsoft.com/office/officeart/2005/8/layout/vList3"/>
    <dgm:cxn modelId="{FBE4A453-CE7B-496F-8AF9-ACD1C11E710C}" srcId="{2D2E0EAE-49A7-418D-BEF8-4A0BF30566DC}" destId="{00F0881D-3122-4EF3-803F-808C17232F54}" srcOrd="0" destOrd="0" parTransId="{BFA25C28-9F7E-4095-A0BF-4D36A1B10C41}" sibTransId="{59D21788-BB41-4D45-8553-34AF4AD03400}"/>
    <dgm:cxn modelId="{5772A275-1381-445D-99E0-A7430C558BDB}" srcId="{2D2E0EAE-49A7-418D-BEF8-4A0BF30566DC}" destId="{886A247A-2E22-496D-9857-3CA3FF79804C}" srcOrd="3" destOrd="0" parTransId="{C6EECFA8-B4F8-49EC-B4A1-1ECE44311885}" sibTransId="{9182264E-A4BF-4898-BDD9-E4DAACA6753C}"/>
    <dgm:cxn modelId="{6247D37C-C878-4506-8D9E-BABBF0A1966D}" srcId="{2D2E0EAE-49A7-418D-BEF8-4A0BF30566DC}" destId="{9A386B2E-29EB-48C7-99B2-BAE0A25FD62F}" srcOrd="2" destOrd="0" parTransId="{F6384EAF-23B2-4B27-AAFD-A5718A194984}" sibTransId="{D70F3032-31E3-4C4C-8683-957B7D70F48A}"/>
    <dgm:cxn modelId="{3A7807C6-DE82-490C-B1F6-625222ED7801}" type="presOf" srcId="{886A247A-2E22-496D-9857-3CA3FF79804C}" destId="{4873425B-D0ED-43F1-86D6-DC7CBDB33DDF}" srcOrd="0" destOrd="0" presId="urn:microsoft.com/office/officeart/2005/8/layout/vList3"/>
    <dgm:cxn modelId="{4AF23AF9-61F6-40DC-AF02-321056AE97C1}" type="presOf" srcId="{2D2E0EAE-49A7-418D-BEF8-4A0BF30566DC}" destId="{7170516C-44B5-4FC8-B66D-AD4AF6D3312E}" srcOrd="0" destOrd="0" presId="urn:microsoft.com/office/officeart/2005/8/layout/vList3"/>
    <dgm:cxn modelId="{9ECAAEED-C06C-4106-8D17-A1EB1A68804A}" type="presParOf" srcId="{7170516C-44B5-4FC8-B66D-AD4AF6D3312E}" destId="{FD1BFAE1-30B0-4821-8C25-06A6EC605B46}" srcOrd="0" destOrd="0" presId="urn:microsoft.com/office/officeart/2005/8/layout/vList3"/>
    <dgm:cxn modelId="{664C90C2-0659-46E2-844C-4BC2C61247D4}" type="presParOf" srcId="{FD1BFAE1-30B0-4821-8C25-06A6EC605B46}" destId="{003EF976-8D1B-4C62-BAA0-C96D60739D1C}" srcOrd="0" destOrd="0" presId="urn:microsoft.com/office/officeart/2005/8/layout/vList3"/>
    <dgm:cxn modelId="{D2C2ABF2-7795-4890-A5E9-EA2195062B31}" type="presParOf" srcId="{FD1BFAE1-30B0-4821-8C25-06A6EC605B46}" destId="{F9328B57-C537-4514-8A13-59A94F1FCCF0}" srcOrd="1" destOrd="0" presId="urn:microsoft.com/office/officeart/2005/8/layout/vList3"/>
    <dgm:cxn modelId="{D056ABC0-E189-4068-93C7-EA06E44CC56F}" type="presParOf" srcId="{7170516C-44B5-4FC8-B66D-AD4AF6D3312E}" destId="{834EA2CD-81AE-4D63-A78C-66A606A1F3CB}" srcOrd="1" destOrd="0" presId="urn:microsoft.com/office/officeart/2005/8/layout/vList3"/>
    <dgm:cxn modelId="{FD584E8E-A4B3-4C43-8437-3D59599936CA}" type="presParOf" srcId="{7170516C-44B5-4FC8-B66D-AD4AF6D3312E}" destId="{8905DE5B-02A0-48A6-9AFF-BB08A112FBAA}" srcOrd="2" destOrd="0" presId="urn:microsoft.com/office/officeart/2005/8/layout/vList3"/>
    <dgm:cxn modelId="{6E324F76-034E-463B-90E0-D2B7A14B3102}" type="presParOf" srcId="{8905DE5B-02A0-48A6-9AFF-BB08A112FBAA}" destId="{40E1E93E-8FAE-45BA-A562-7AE1057210F3}" srcOrd="0" destOrd="0" presId="urn:microsoft.com/office/officeart/2005/8/layout/vList3"/>
    <dgm:cxn modelId="{1177DF0B-06C6-4720-92C2-2B21A49911E8}" type="presParOf" srcId="{8905DE5B-02A0-48A6-9AFF-BB08A112FBAA}" destId="{0E848C85-BF5C-49AE-9240-1E91A299E07A}" srcOrd="1" destOrd="0" presId="urn:microsoft.com/office/officeart/2005/8/layout/vList3"/>
    <dgm:cxn modelId="{7FEEC897-D99B-487A-A33B-B3967FD6A400}" type="presParOf" srcId="{7170516C-44B5-4FC8-B66D-AD4AF6D3312E}" destId="{15FBED86-64F5-40CE-B80C-0DFCD847A9BB}" srcOrd="3" destOrd="0" presId="urn:microsoft.com/office/officeart/2005/8/layout/vList3"/>
    <dgm:cxn modelId="{D29B00E8-7653-4E66-9B3E-ACF11800276A}" type="presParOf" srcId="{7170516C-44B5-4FC8-B66D-AD4AF6D3312E}" destId="{760A06DD-716E-4D7E-897E-33C6037474EA}" srcOrd="4" destOrd="0" presId="urn:microsoft.com/office/officeart/2005/8/layout/vList3"/>
    <dgm:cxn modelId="{C88E3F67-D9DB-4448-B7ED-372CE1A75887}" type="presParOf" srcId="{760A06DD-716E-4D7E-897E-33C6037474EA}" destId="{F994C0AC-03DD-47BE-B538-A79F0F27E976}" srcOrd="0" destOrd="0" presId="urn:microsoft.com/office/officeart/2005/8/layout/vList3"/>
    <dgm:cxn modelId="{27022E62-6280-4F79-A5A3-31457E264A53}" type="presParOf" srcId="{760A06DD-716E-4D7E-897E-33C6037474EA}" destId="{F46F6312-35FB-4988-87A8-CF1AA8BA27CB}" srcOrd="1" destOrd="0" presId="urn:microsoft.com/office/officeart/2005/8/layout/vList3"/>
    <dgm:cxn modelId="{9E6C363B-1BBB-4473-9141-0C1F5B2306C2}" type="presParOf" srcId="{7170516C-44B5-4FC8-B66D-AD4AF6D3312E}" destId="{0C170450-FDDC-4D20-8F5F-E5344DF8607E}" srcOrd="5" destOrd="0" presId="urn:microsoft.com/office/officeart/2005/8/layout/vList3"/>
    <dgm:cxn modelId="{339C4D75-69FC-492B-A1FE-364FF661C786}" type="presParOf" srcId="{7170516C-44B5-4FC8-B66D-AD4AF6D3312E}" destId="{BBB3626C-BE28-4B5F-9104-81EB714A41FA}" srcOrd="6" destOrd="0" presId="urn:microsoft.com/office/officeart/2005/8/layout/vList3"/>
    <dgm:cxn modelId="{625D161F-97A4-4429-AFBA-8AC23A215B4A}" type="presParOf" srcId="{BBB3626C-BE28-4B5F-9104-81EB714A41FA}" destId="{316ECF3C-C943-4F37-8BCC-4B4534D14D3C}" srcOrd="0" destOrd="0" presId="urn:microsoft.com/office/officeart/2005/8/layout/vList3"/>
    <dgm:cxn modelId="{B39D6DAD-6951-47CE-A6C2-A9ABBE11555F}" type="presParOf" srcId="{BBB3626C-BE28-4B5F-9104-81EB714A41FA}" destId="{4873425B-D0ED-43F1-86D6-DC7CBDB33DD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2E0EAE-49A7-418D-BEF8-4A0BF30566DC}" type="doc">
      <dgm:prSet loTypeId="urn:microsoft.com/office/officeart/2005/8/layout/vList3" loCatId="picture" qsTypeId="urn:microsoft.com/office/officeart/2005/8/quickstyle/simple1" qsCatId="simple" csTypeId="urn:microsoft.com/office/officeart/2005/8/colors/accent1_2" csCatId="accent1" phldr="1"/>
      <dgm:spPr/>
    </dgm:pt>
    <dgm:pt modelId="{00F0881D-3122-4EF3-803F-808C17232F54}">
      <dgm:prSet phldrT="[Text]" custT="1"/>
      <dgm:spPr>
        <a:solidFill>
          <a:schemeClr val="tx2">
            <a:lumMod val="20000"/>
            <a:lumOff val="80000"/>
          </a:schemeClr>
        </a:solidFill>
        <a:ln>
          <a:solidFill>
            <a:schemeClr val="tx1"/>
          </a:solidFill>
        </a:ln>
      </dgm:spPr>
      <dgm:t>
        <a:bodyPr/>
        <a:lstStyle/>
        <a:p>
          <a:pPr>
            <a:spcAft>
              <a:spcPts val="600"/>
            </a:spcAft>
          </a:pPr>
          <a:r>
            <a:rPr lang="en-GB" sz="2800" b="1" noProof="0">
              <a:solidFill>
                <a:schemeClr val="tx1"/>
              </a:solidFill>
              <a:latin typeface="Arial" panose="020B0604020202020204" pitchFamily="34" charset="0"/>
              <a:cs typeface="Arial" panose="020B0604020202020204" pitchFamily="34" charset="0"/>
            </a:rPr>
            <a:t>Read </a:t>
          </a:r>
        </a:p>
        <a:p>
          <a:pPr>
            <a:spcAft>
              <a:spcPts val="600"/>
            </a:spcAft>
          </a:pPr>
          <a:r>
            <a:rPr lang="en-GB" sz="2800" b="0" i="0" noProof="0">
              <a:solidFill>
                <a:schemeClr val="tx1"/>
              </a:solidFill>
              <a:latin typeface="Arial" panose="020B0604020202020204" pitchFamily="34" charset="0"/>
              <a:cs typeface="Arial" panose="020B0604020202020204" pitchFamily="34" charset="0"/>
            </a:rPr>
            <a:t>Discussion paper 1</a:t>
          </a:r>
          <a:r>
            <a:rPr lang="en-GB" sz="2800" b="0" i="0" noProof="0">
              <a:solidFill>
                <a:srgbClr val="00347B"/>
              </a:solidFill>
              <a:latin typeface="Arial" panose="020B0604020202020204" pitchFamily="34" charset="0"/>
              <a:cs typeface="Arial" panose="020B0604020202020204" pitchFamily="34" charset="0"/>
            </a:rPr>
            <a:t>:  </a:t>
          </a:r>
          <a:r>
            <a:rPr lang="en-GB" sz="28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Background and A Case For Change</a:t>
          </a:r>
          <a:r>
            <a:rPr lang="en-GB" sz="2800" b="0" i="0" noProof="0">
              <a:solidFill>
                <a:srgbClr val="00347B"/>
              </a:solidFill>
              <a:latin typeface="Arial" panose="020B0604020202020204" pitchFamily="34" charset="0"/>
              <a:cs typeface="Arial" panose="020B0604020202020204" pitchFamily="34" charset="0"/>
            </a:rPr>
            <a:t> </a:t>
          </a:r>
          <a:endParaRPr lang="en-GB" sz="2800" noProof="0">
            <a:solidFill>
              <a:srgbClr val="00347B"/>
            </a:solidFill>
            <a:latin typeface="Arial" panose="020B0604020202020204" pitchFamily="34" charset="0"/>
            <a:cs typeface="Arial" panose="020B0604020202020204" pitchFamily="34" charset="0"/>
          </a:endParaRPr>
        </a:p>
      </dgm:t>
    </dgm:pt>
    <dgm:pt modelId="{BFA25C28-9F7E-4095-A0BF-4D36A1B10C41}" type="parTrans" cxnId="{FBE4A453-CE7B-496F-8AF9-ACD1C11E710C}">
      <dgm:prSet/>
      <dgm:spPr/>
      <dgm:t>
        <a:bodyPr/>
        <a:lstStyle/>
        <a:p>
          <a:endParaRPr lang="en-GB"/>
        </a:p>
      </dgm:t>
    </dgm:pt>
    <dgm:pt modelId="{59D21788-BB41-4D45-8553-34AF4AD03400}" type="sibTrans" cxnId="{FBE4A453-CE7B-496F-8AF9-ACD1C11E710C}">
      <dgm:prSet/>
      <dgm:spPr/>
      <dgm:t>
        <a:bodyPr/>
        <a:lstStyle/>
        <a:p>
          <a:endParaRPr lang="en-GB"/>
        </a:p>
      </dgm:t>
    </dgm:pt>
    <dgm:pt modelId="{C8791171-CECF-4ECC-BC11-061ADE52A957}">
      <dgm:prSet phldrT="[Text]" custT="1"/>
      <dgm:spPr>
        <a:solidFill>
          <a:schemeClr val="accent2">
            <a:lumMod val="20000"/>
            <a:lumOff val="80000"/>
          </a:schemeClr>
        </a:solidFill>
        <a:ln>
          <a:solidFill>
            <a:schemeClr val="tx1"/>
          </a:solidFill>
        </a:ln>
      </dgm:spPr>
      <dgm:t>
        <a:bodyPr/>
        <a:lstStyle/>
        <a:p>
          <a:pPr>
            <a:spcAft>
              <a:spcPts val="600"/>
            </a:spcAft>
          </a:pPr>
          <a:r>
            <a:rPr lang="en-GB" sz="2800" b="1" noProof="0">
              <a:solidFill>
                <a:schemeClr val="tx1"/>
              </a:solidFill>
              <a:latin typeface="Arial" panose="020B0604020202020204" pitchFamily="34" charset="0"/>
              <a:cs typeface="Arial" panose="020B0604020202020204" pitchFamily="34" charset="0"/>
            </a:rPr>
            <a:t>Watch</a:t>
          </a:r>
          <a:r>
            <a:rPr lang="en-GB" sz="2800" b="1" noProof="0">
              <a:latin typeface="Arial" panose="020B0604020202020204" pitchFamily="34" charset="0"/>
              <a:cs typeface="Arial" panose="020B0604020202020204" pitchFamily="34" charset="0"/>
            </a:rPr>
            <a:t> </a:t>
          </a:r>
        </a:p>
        <a:p>
          <a:pPr>
            <a:spcAft>
              <a:spcPts val="600"/>
            </a:spcAft>
          </a:pPr>
          <a:r>
            <a:rPr lang="en-GB" sz="28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CIC explainer video</a:t>
          </a:r>
          <a:r>
            <a:rPr lang="en-GB" sz="2800" b="0" i="0" noProof="0">
              <a:solidFill>
                <a:srgbClr val="00347B"/>
              </a:solidFill>
              <a:latin typeface="Arial" panose="020B0604020202020204" pitchFamily="34" charset="0"/>
              <a:cs typeface="Arial" panose="020B0604020202020204" pitchFamily="34" charset="0"/>
            </a:rPr>
            <a:t>  </a:t>
          </a:r>
          <a:endParaRPr lang="en-GB" sz="2800" noProof="0">
            <a:solidFill>
              <a:srgbClr val="00347B"/>
            </a:solidFill>
            <a:latin typeface="Arial" panose="020B0604020202020204" pitchFamily="34" charset="0"/>
            <a:cs typeface="Arial" panose="020B0604020202020204" pitchFamily="34" charset="0"/>
          </a:endParaRPr>
        </a:p>
      </dgm:t>
    </dgm:pt>
    <dgm:pt modelId="{7B25C88A-5C8D-4940-B974-4A0B48FA82EE}" type="parTrans" cxnId="{07D7F915-3777-442D-BA8C-3E17D0B962CC}">
      <dgm:prSet/>
      <dgm:spPr/>
      <dgm:t>
        <a:bodyPr/>
        <a:lstStyle/>
        <a:p>
          <a:endParaRPr lang="en-GB"/>
        </a:p>
      </dgm:t>
    </dgm:pt>
    <dgm:pt modelId="{E2A916DC-3571-4CCC-AFB3-E73DB4D3F3D9}" type="sibTrans" cxnId="{07D7F915-3777-442D-BA8C-3E17D0B962CC}">
      <dgm:prSet/>
      <dgm:spPr/>
      <dgm:t>
        <a:bodyPr/>
        <a:lstStyle/>
        <a:p>
          <a:endParaRPr lang="en-GB"/>
        </a:p>
      </dgm:t>
    </dgm:pt>
    <dgm:pt modelId="{9A386B2E-29EB-48C7-99B2-BAE0A25FD62F}">
      <dgm:prSet phldrT="[Text]" custT="1"/>
      <dgm:spPr>
        <a:solidFill>
          <a:schemeClr val="accent6">
            <a:lumMod val="20000"/>
            <a:lumOff val="80000"/>
          </a:schemeClr>
        </a:solidFill>
        <a:ln>
          <a:solidFill>
            <a:schemeClr val="tx1"/>
          </a:solidFill>
        </a:ln>
      </dgm:spPr>
      <dgm:t>
        <a:bodyPr/>
        <a:lstStyle/>
        <a:p>
          <a:pPr>
            <a:spcAft>
              <a:spcPts val="600"/>
            </a:spcAft>
          </a:pPr>
          <a:r>
            <a:rPr lang="en-GB" sz="3200" b="1" noProof="0">
              <a:solidFill>
                <a:schemeClr val="tx1"/>
              </a:solidFill>
              <a:latin typeface="Arial" panose="020B0604020202020204" pitchFamily="34" charset="0"/>
              <a:cs typeface="Arial" panose="020B0604020202020204" pitchFamily="34" charset="0"/>
            </a:rPr>
            <a:t>Listen</a:t>
          </a:r>
        </a:p>
        <a:p>
          <a:pPr>
            <a:spcAft>
              <a:spcPts val="600"/>
            </a:spcAft>
          </a:pPr>
          <a:r>
            <a:rPr lang="en-GB" sz="32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Background and Case for Change Podcast</a:t>
          </a:r>
          <a:endParaRPr lang="en-GB" sz="3200" noProof="0">
            <a:solidFill>
              <a:srgbClr val="00347B"/>
            </a:solidFill>
            <a:latin typeface="Arial" panose="020B0604020202020204" pitchFamily="34" charset="0"/>
            <a:cs typeface="Arial" panose="020B0604020202020204" pitchFamily="34" charset="0"/>
          </a:endParaRPr>
        </a:p>
      </dgm:t>
    </dgm:pt>
    <dgm:pt modelId="{F6384EAF-23B2-4B27-AAFD-A5718A194984}" type="parTrans" cxnId="{6247D37C-C878-4506-8D9E-BABBF0A1966D}">
      <dgm:prSet/>
      <dgm:spPr/>
      <dgm:t>
        <a:bodyPr/>
        <a:lstStyle/>
        <a:p>
          <a:endParaRPr lang="en-GB"/>
        </a:p>
      </dgm:t>
    </dgm:pt>
    <dgm:pt modelId="{D70F3032-31E3-4C4C-8683-957B7D70F48A}" type="sibTrans" cxnId="{6247D37C-C878-4506-8D9E-BABBF0A1966D}">
      <dgm:prSet/>
      <dgm:spPr/>
      <dgm:t>
        <a:bodyPr/>
        <a:lstStyle/>
        <a:p>
          <a:endParaRPr lang="en-GB"/>
        </a:p>
      </dgm:t>
    </dgm:pt>
    <dgm:pt modelId="{886A247A-2E22-496D-9857-3CA3FF79804C}">
      <dgm:prSet phldrT="[Text]" custT="1"/>
      <dgm:spPr>
        <a:solidFill>
          <a:srgbClr val="CCF0E9"/>
        </a:solidFill>
        <a:ln>
          <a:solidFill>
            <a:schemeClr val="tx1"/>
          </a:solidFill>
        </a:ln>
      </dgm:spPr>
      <dgm:t>
        <a:bodyPr/>
        <a:lstStyle/>
        <a:p>
          <a:pPr>
            <a:spcAft>
              <a:spcPts val="600"/>
            </a:spcAft>
          </a:pPr>
          <a:r>
            <a:rPr lang="en-GB" sz="1800" b="1" noProof="0"/>
            <a:t> </a:t>
          </a:r>
          <a:r>
            <a:rPr lang="en-GB" sz="3200" b="1" noProof="0">
              <a:solidFill>
                <a:schemeClr val="tx1"/>
              </a:solidFill>
              <a:latin typeface="Arial" panose="020B0604020202020204" pitchFamily="34" charset="0"/>
              <a:cs typeface="Arial" panose="020B0604020202020204" pitchFamily="34" charset="0"/>
            </a:rPr>
            <a:t>Do </a:t>
          </a:r>
        </a:p>
        <a:p>
          <a:pPr>
            <a:spcAft>
              <a:spcPts val="600"/>
            </a:spcAft>
          </a:pPr>
          <a:r>
            <a:rPr lang="en-GB" sz="3200" b="0" i="0" noProof="0">
              <a:solidFill>
                <a:schemeClr val="tx1"/>
              </a:solidFill>
              <a:latin typeface="Arial" panose="020B0604020202020204" pitchFamily="34" charset="0"/>
              <a:cs typeface="Arial" panose="020B0604020202020204" pitchFamily="34" charset="0"/>
            </a:rPr>
            <a:t>Familiarise yourself with the </a:t>
          </a:r>
          <a:r>
            <a:rPr lang="en-GB" sz="32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CIC</a:t>
          </a:r>
          <a:r>
            <a:rPr lang="en-GB" sz="3200" b="0" i="0" noProof="0">
              <a:latin typeface="Arial" panose="020B0604020202020204" pitchFamily="34" charset="0"/>
              <a:cs typeface="Arial" panose="020B0604020202020204" pitchFamily="34" charset="0"/>
            </a:rPr>
            <a:t> </a:t>
          </a:r>
          <a:r>
            <a:rPr lang="en-GB" sz="3200" b="0" i="0" noProof="0">
              <a:solidFill>
                <a:schemeClr val="tx1"/>
              </a:solidFill>
              <a:latin typeface="Arial" panose="020B0604020202020204" pitchFamily="34" charset="0"/>
              <a:cs typeface="Arial" panose="020B0604020202020204" pitchFamily="34" charset="0"/>
            </a:rPr>
            <a:t>blog and sign up for the </a:t>
          </a:r>
          <a:r>
            <a:rPr lang="en-GB" sz="3200" b="0" i="0" noProof="0">
              <a:solidFill>
                <a:srgbClr val="00347B"/>
              </a:solidFill>
              <a:latin typeface="Arial" panose="020B0604020202020204" pitchFamily="34"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newsletter</a:t>
          </a:r>
          <a:endParaRPr lang="en-GB" sz="3200" noProof="0">
            <a:solidFill>
              <a:srgbClr val="00347B"/>
            </a:solidFill>
            <a:latin typeface="Arial" panose="020B0604020202020204" pitchFamily="34" charset="0"/>
            <a:cs typeface="Arial" panose="020B0604020202020204" pitchFamily="34" charset="0"/>
          </a:endParaRPr>
        </a:p>
      </dgm:t>
    </dgm:pt>
    <dgm:pt modelId="{C6EECFA8-B4F8-49EC-B4A1-1ECE44311885}" type="parTrans" cxnId="{5772A275-1381-445D-99E0-A7430C558BDB}">
      <dgm:prSet/>
      <dgm:spPr/>
      <dgm:t>
        <a:bodyPr/>
        <a:lstStyle/>
        <a:p>
          <a:endParaRPr lang="en-GB"/>
        </a:p>
      </dgm:t>
    </dgm:pt>
    <dgm:pt modelId="{9182264E-A4BF-4898-BDD9-E4DAACA6753C}" type="sibTrans" cxnId="{5772A275-1381-445D-99E0-A7430C558BDB}">
      <dgm:prSet/>
      <dgm:spPr/>
      <dgm:t>
        <a:bodyPr/>
        <a:lstStyle/>
        <a:p>
          <a:endParaRPr lang="en-GB"/>
        </a:p>
      </dgm:t>
    </dgm:pt>
    <dgm:pt modelId="{7170516C-44B5-4FC8-B66D-AD4AF6D3312E}" type="pres">
      <dgm:prSet presAssocID="{2D2E0EAE-49A7-418D-BEF8-4A0BF30566DC}" presName="linearFlow" presStyleCnt="0">
        <dgm:presLayoutVars>
          <dgm:dir/>
          <dgm:resizeHandles val="exact"/>
        </dgm:presLayoutVars>
      </dgm:prSet>
      <dgm:spPr/>
    </dgm:pt>
    <dgm:pt modelId="{FD1BFAE1-30B0-4821-8C25-06A6EC605B46}" type="pres">
      <dgm:prSet presAssocID="{00F0881D-3122-4EF3-803F-808C17232F54}" presName="composite" presStyleCnt="0"/>
      <dgm:spPr/>
    </dgm:pt>
    <dgm:pt modelId="{003EF976-8D1B-4C62-BAA0-C96D60739D1C}" type="pres">
      <dgm:prSet presAssocID="{00F0881D-3122-4EF3-803F-808C17232F54}" presName="imgShp" presStyleLbl="fgImgPlace1" presStyleIdx="0" presStyleCnt="4" custLinFactX="-4650" custLinFactNeighborX="-100000" custLinFactNeighborY="-2583"/>
      <dgm:spPr>
        <a:blipFill rotWithShape="1">
          <a:blip xmlns:r="http://schemas.openxmlformats.org/officeDocument/2006/relationships" r:embed="rId6">
            <a:clrChange>
              <a:clrFrom>
                <a:srgbClr val="FFFFFF"/>
              </a:clrFrom>
              <a:clrTo>
                <a:srgbClr val="FFFFFF">
                  <a:alpha val="0"/>
                </a:srgbClr>
              </a:clrTo>
            </a:clrChange>
          </a:blip>
          <a:srcRect/>
          <a:stretch>
            <a:fillRect/>
          </a:stretch>
        </a:blipFill>
        <a:ln>
          <a:solidFill>
            <a:schemeClr val="tx1"/>
          </a:solidFill>
        </a:ln>
      </dgm:spPr>
    </dgm:pt>
    <dgm:pt modelId="{F9328B57-C537-4514-8A13-59A94F1FCCF0}" type="pres">
      <dgm:prSet presAssocID="{00F0881D-3122-4EF3-803F-808C17232F54}" presName="txShp" presStyleLbl="node1" presStyleIdx="0" presStyleCnt="4" custScaleX="131472" custLinFactNeighborX="-198" custLinFactNeighborY="801">
        <dgm:presLayoutVars>
          <dgm:bulletEnabled val="1"/>
        </dgm:presLayoutVars>
      </dgm:prSet>
      <dgm:spPr/>
    </dgm:pt>
    <dgm:pt modelId="{834EA2CD-81AE-4D63-A78C-66A606A1F3CB}" type="pres">
      <dgm:prSet presAssocID="{59D21788-BB41-4D45-8553-34AF4AD03400}" presName="spacing" presStyleCnt="0"/>
      <dgm:spPr/>
    </dgm:pt>
    <dgm:pt modelId="{8905DE5B-02A0-48A6-9AFF-BB08A112FBAA}" type="pres">
      <dgm:prSet presAssocID="{C8791171-CECF-4ECC-BC11-061ADE52A957}" presName="composite" presStyleCnt="0"/>
      <dgm:spPr/>
    </dgm:pt>
    <dgm:pt modelId="{40E1E93E-8FAE-45BA-A562-7AE1057210F3}" type="pres">
      <dgm:prSet presAssocID="{C8791171-CECF-4ECC-BC11-061ADE52A957}" presName="imgShp" presStyleLbl="fgImgPlace1" presStyleIdx="1" presStyleCnt="4" custLinFactX="-491" custLinFactNeighborX="-100000" custLinFactNeighborY="-1211"/>
      <dgm:spPr>
        <a:blipFill rotWithShape="1">
          <a:blip xmlns:r="http://schemas.openxmlformats.org/officeDocument/2006/relationships" r:embed="rId7">
            <a:clrChange>
              <a:clrFrom>
                <a:srgbClr val="FFFFFF"/>
              </a:clrFrom>
              <a:clrTo>
                <a:srgbClr val="FFFFFF">
                  <a:alpha val="0"/>
                </a:srgbClr>
              </a:clrTo>
            </a:clrChange>
          </a:blip>
          <a:srcRect/>
          <a:stretch>
            <a:fillRect/>
          </a:stretch>
        </a:blipFill>
        <a:ln>
          <a:solidFill>
            <a:schemeClr val="tx1"/>
          </a:solidFill>
        </a:ln>
      </dgm:spPr>
    </dgm:pt>
    <dgm:pt modelId="{0E848C85-BF5C-49AE-9240-1E91A299E07A}" type="pres">
      <dgm:prSet presAssocID="{C8791171-CECF-4ECC-BC11-061ADE52A957}" presName="txShp" presStyleLbl="node1" presStyleIdx="1" presStyleCnt="4" custScaleX="131472">
        <dgm:presLayoutVars>
          <dgm:bulletEnabled val="1"/>
        </dgm:presLayoutVars>
      </dgm:prSet>
      <dgm:spPr/>
    </dgm:pt>
    <dgm:pt modelId="{15FBED86-64F5-40CE-B80C-0DFCD847A9BB}" type="pres">
      <dgm:prSet presAssocID="{E2A916DC-3571-4CCC-AFB3-E73DB4D3F3D9}" presName="spacing" presStyleCnt="0"/>
      <dgm:spPr/>
    </dgm:pt>
    <dgm:pt modelId="{760A06DD-716E-4D7E-897E-33C6037474EA}" type="pres">
      <dgm:prSet presAssocID="{9A386B2E-29EB-48C7-99B2-BAE0A25FD62F}" presName="composite" presStyleCnt="0"/>
      <dgm:spPr/>
    </dgm:pt>
    <dgm:pt modelId="{F994C0AC-03DD-47BE-B538-A79F0F27E976}" type="pres">
      <dgm:prSet presAssocID="{9A386B2E-29EB-48C7-99B2-BAE0A25FD62F}" presName="imgShp" presStyleLbl="fgImgPlace1" presStyleIdx="2" presStyleCnt="4" custLinFactX="-491" custLinFactNeighborX="-100000" custLinFactNeighborY="-3432"/>
      <dgm:spPr>
        <a:blipFill rotWithShape="1">
          <a:blip xmlns:r="http://schemas.openxmlformats.org/officeDocument/2006/relationships" r:embed="rId8">
            <a:clrChange>
              <a:clrFrom>
                <a:srgbClr val="FFFFFF"/>
              </a:clrFrom>
              <a:clrTo>
                <a:srgbClr val="FFFFFF">
                  <a:alpha val="0"/>
                </a:srgbClr>
              </a:clrTo>
            </a:clrChange>
          </a:blip>
          <a:srcRect/>
          <a:stretch>
            <a:fillRect/>
          </a:stretch>
        </a:blipFill>
        <a:ln>
          <a:solidFill>
            <a:schemeClr val="tx1"/>
          </a:solidFill>
        </a:ln>
      </dgm:spPr>
    </dgm:pt>
    <dgm:pt modelId="{F46F6312-35FB-4988-87A8-CF1AA8BA27CB}" type="pres">
      <dgm:prSet presAssocID="{9A386B2E-29EB-48C7-99B2-BAE0A25FD62F}" presName="txShp" presStyleLbl="node1" presStyleIdx="2" presStyleCnt="4" custScaleX="131472">
        <dgm:presLayoutVars>
          <dgm:bulletEnabled val="1"/>
        </dgm:presLayoutVars>
      </dgm:prSet>
      <dgm:spPr/>
    </dgm:pt>
    <dgm:pt modelId="{0C170450-FDDC-4D20-8F5F-E5344DF8607E}" type="pres">
      <dgm:prSet presAssocID="{D70F3032-31E3-4C4C-8683-957B7D70F48A}" presName="spacing" presStyleCnt="0"/>
      <dgm:spPr/>
    </dgm:pt>
    <dgm:pt modelId="{BBB3626C-BE28-4B5F-9104-81EB714A41FA}" type="pres">
      <dgm:prSet presAssocID="{886A247A-2E22-496D-9857-3CA3FF79804C}" presName="composite" presStyleCnt="0"/>
      <dgm:spPr/>
    </dgm:pt>
    <dgm:pt modelId="{316ECF3C-C943-4F37-8BCC-4B4534D14D3C}" type="pres">
      <dgm:prSet presAssocID="{886A247A-2E22-496D-9857-3CA3FF79804C}" presName="imgShp" presStyleLbl="fgImgPlace1" presStyleIdx="3" presStyleCnt="4" custLinFactX="-491" custLinFactNeighborX="-100000" custLinFactNeighborY="728"/>
      <dgm:spPr>
        <a:blipFill rotWithShape="1">
          <a:blip xmlns:r="http://schemas.openxmlformats.org/officeDocument/2006/relationships" r:embed="rId9">
            <a:clrChange>
              <a:clrFrom>
                <a:srgbClr val="FFFFFF"/>
              </a:clrFrom>
              <a:clrTo>
                <a:srgbClr val="FFFFFF">
                  <a:alpha val="0"/>
                </a:srgbClr>
              </a:clrTo>
            </a:clrChange>
          </a:blip>
          <a:srcRect/>
          <a:stretch>
            <a:fillRect/>
          </a:stretch>
        </a:blipFill>
        <a:ln>
          <a:solidFill>
            <a:schemeClr val="tx1"/>
          </a:solidFill>
        </a:ln>
      </dgm:spPr>
    </dgm:pt>
    <dgm:pt modelId="{4873425B-D0ED-43F1-86D6-DC7CBDB33DDF}" type="pres">
      <dgm:prSet presAssocID="{886A247A-2E22-496D-9857-3CA3FF79804C}" presName="txShp" presStyleLbl="node1" presStyleIdx="3" presStyleCnt="4" custScaleX="131472">
        <dgm:presLayoutVars>
          <dgm:bulletEnabled val="1"/>
        </dgm:presLayoutVars>
      </dgm:prSet>
      <dgm:spPr/>
    </dgm:pt>
  </dgm:ptLst>
  <dgm:cxnLst>
    <dgm:cxn modelId="{840F9000-EC67-40CA-91BF-9566AF9828AC}" type="presOf" srcId="{00F0881D-3122-4EF3-803F-808C17232F54}" destId="{F9328B57-C537-4514-8A13-59A94F1FCCF0}" srcOrd="0" destOrd="0" presId="urn:microsoft.com/office/officeart/2005/8/layout/vList3"/>
    <dgm:cxn modelId="{4B9E3505-DB26-4FDC-8B03-759EF8938141}" type="presOf" srcId="{9A386B2E-29EB-48C7-99B2-BAE0A25FD62F}" destId="{F46F6312-35FB-4988-87A8-CF1AA8BA27CB}" srcOrd="0" destOrd="0" presId="urn:microsoft.com/office/officeart/2005/8/layout/vList3"/>
    <dgm:cxn modelId="{07D7F915-3777-442D-BA8C-3E17D0B962CC}" srcId="{2D2E0EAE-49A7-418D-BEF8-4A0BF30566DC}" destId="{C8791171-CECF-4ECC-BC11-061ADE52A957}" srcOrd="1" destOrd="0" parTransId="{7B25C88A-5C8D-4940-B974-4A0B48FA82EE}" sibTransId="{E2A916DC-3571-4CCC-AFB3-E73DB4D3F3D9}"/>
    <dgm:cxn modelId="{2834AD66-C014-4DD6-858D-8C112844A3D1}" type="presOf" srcId="{C8791171-CECF-4ECC-BC11-061ADE52A957}" destId="{0E848C85-BF5C-49AE-9240-1E91A299E07A}" srcOrd="0" destOrd="0" presId="urn:microsoft.com/office/officeart/2005/8/layout/vList3"/>
    <dgm:cxn modelId="{FBE4A453-CE7B-496F-8AF9-ACD1C11E710C}" srcId="{2D2E0EAE-49A7-418D-BEF8-4A0BF30566DC}" destId="{00F0881D-3122-4EF3-803F-808C17232F54}" srcOrd="0" destOrd="0" parTransId="{BFA25C28-9F7E-4095-A0BF-4D36A1B10C41}" sibTransId="{59D21788-BB41-4D45-8553-34AF4AD03400}"/>
    <dgm:cxn modelId="{5772A275-1381-445D-99E0-A7430C558BDB}" srcId="{2D2E0EAE-49A7-418D-BEF8-4A0BF30566DC}" destId="{886A247A-2E22-496D-9857-3CA3FF79804C}" srcOrd="3" destOrd="0" parTransId="{C6EECFA8-B4F8-49EC-B4A1-1ECE44311885}" sibTransId="{9182264E-A4BF-4898-BDD9-E4DAACA6753C}"/>
    <dgm:cxn modelId="{6247D37C-C878-4506-8D9E-BABBF0A1966D}" srcId="{2D2E0EAE-49A7-418D-BEF8-4A0BF30566DC}" destId="{9A386B2E-29EB-48C7-99B2-BAE0A25FD62F}" srcOrd="2" destOrd="0" parTransId="{F6384EAF-23B2-4B27-AAFD-A5718A194984}" sibTransId="{D70F3032-31E3-4C4C-8683-957B7D70F48A}"/>
    <dgm:cxn modelId="{3A7807C6-DE82-490C-B1F6-625222ED7801}" type="presOf" srcId="{886A247A-2E22-496D-9857-3CA3FF79804C}" destId="{4873425B-D0ED-43F1-86D6-DC7CBDB33DDF}" srcOrd="0" destOrd="0" presId="urn:microsoft.com/office/officeart/2005/8/layout/vList3"/>
    <dgm:cxn modelId="{4AF23AF9-61F6-40DC-AF02-321056AE97C1}" type="presOf" srcId="{2D2E0EAE-49A7-418D-BEF8-4A0BF30566DC}" destId="{7170516C-44B5-4FC8-B66D-AD4AF6D3312E}" srcOrd="0" destOrd="0" presId="urn:microsoft.com/office/officeart/2005/8/layout/vList3"/>
    <dgm:cxn modelId="{9ECAAEED-C06C-4106-8D17-A1EB1A68804A}" type="presParOf" srcId="{7170516C-44B5-4FC8-B66D-AD4AF6D3312E}" destId="{FD1BFAE1-30B0-4821-8C25-06A6EC605B46}" srcOrd="0" destOrd="0" presId="urn:microsoft.com/office/officeart/2005/8/layout/vList3"/>
    <dgm:cxn modelId="{664C90C2-0659-46E2-844C-4BC2C61247D4}" type="presParOf" srcId="{FD1BFAE1-30B0-4821-8C25-06A6EC605B46}" destId="{003EF976-8D1B-4C62-BAA0-C96D60739D1C}" srcOrd="0" destOrd="0" presId="urn:microsoft.com/office/officeart/2005/8/layout/vList3"/>
    <dgm:cxn modelId="{D2C2ABF2-7795-4890-A5E9-EA2195062B31}" type="presParOf" srcId="{FD1BFAE1-30B0-4821-8C25-06A6EC605B46}" destId="{F9328B57-C537-4514-8A13-59A94F1FCCF0}" srcOrd="1" destOrd="0" presId="urn:microsoft.com/office/officeart/2005/8/layout/vList3"/>
    <dgm:cxn modelId="{D056ABC0-E189-4068-93C7-EA06E44CC56F}" type="presParOf" srcId="{7170516C-44B5-4FC8-B66D-AD4AF6D3312E}" destId="{834EA2CD-81AE-4D63-A78C-66A606A1F3CB}" srcOrd="1" destOrd="0" presId="urn:microsoft.com/office/officeart/2005/8/layout/vList3"/>
    <dgm:cxn modelId="{FD584E8E-A4B3-4C43-8437-3D59599936CA}" type="presParOf" srcId="{7170516C-44B5-4FC8-B66D-AD4AF6D3312E}" destId="{8905DE5B-02A0-48A6-9AFF-BB08A112FBAA}" srcOrd="2" destOrd="0" presId="urn:microsoft.com/office/officeart/2005/8/layout/vList3"/>
    <dgm:cxn modelId="{6E324F76-034E-463B-90E0-D2B7A14B3102}" type="presParOf" srcId="{8905DE5B-02A0-48A6-9AFF-BB08A112FBAA}" destId="{40E1E93E-8FAE-45BA-A562-7AE1057210F3}" srcOrd="0" destOrd="0" presId="urn:microsoft.com/office/officeart/2005/8/layout/vList3"/>
    <dgm:cxn modelId="{1177DF0B-06C6-4720-92C2-2B21A49911E8}" type="presParOf" srcId="{8905DE5B-02A0-48A6-9AFF-BB08A112FBAA}" destId="{0E848C85-BF5C-49AE-9240-1E91A299E07A}" srcOrd="1" destOrd="0" presId="urn:microsoft.com/office/officeart/2005/8/layout/vList3"/>
    <dgm:cxn modelId="{7FEEC897-D99B-487A-A33B-B3967FD6A400}" type="presParOf" srcId="{7170516C-44B5-4FC8-B66D-AD4AF6D3312E}" destId="{15FBED86-64F5-40CE-B80C-0DFCD847A9BB}" srcOrd="3" destOrd="0" presId="urn:microsoft.com/office/officeart/2005/8/layout/vList3"/>
    <dgm:cxn modelId="{D29B00E8-7653-4E66-9B3E-ACF11800276A}" type="presParOf" srcId="{7170516C-44B5-4FC8-B66D-AD4AF6D3312E}" destId="{760A06DD-716E-4D7E-897E-33C6037474EA}" srcOrd="4" destOrd="0" presId="urn:microsoft.com/office/officeart/2005/8/layout/vList3"/>
    <dgm:cxn modelId="{C88E3F67-D9DB-4448-B7ED-372CE1A75887}" type="presParOf" srcId="{760A06DD-716E-4D7E-897E-33C6037474EA}" destId="{F994C0AC-03DD-47BE-B538-A79F0F27E976}" srcOrd="0" destOrd="0" presId="urn:microsoft.com/office/officeart/2005/8/layout/vList3"/>
    <dgm:cxn modelId="{27022E62-6280-4F79-A5A3-31457E264A53}" type="presParOf" srcId="{760A06DD-716E-4D7E-897E-33C6037474EA}" destId="{F46F6312-35FB-4988-87A8-CF1AA8BA27CB}" srcOrd="1" destOrd="0" presId="urn:microsoft.com/office/officeart/2005/8/layout/vList3"/>
    <dgm:cxn modelId="{9E6C363B-1BBB-4473-9141-0C1F5B2306C2}" type="presParOf" srcId="{7170516C-44B5-4FC8-B66D-AD4AF6D3312E}" destId="{0C170450-FDDC-4D20-8F5F-E5344DF8607E}" srcOrd="5" destOrd="0" presId="urn:microsoft.com/office/officeart/2005/8/layout/vList3"/>
    <dgm:cxn modelId="{339C4D75-69FC-492B-A1FE-364FF661C786}" type="presParOf" srcId="{7170516C-44B5-4FC8-B66D-AD4AF6D3312E}" destId="{BBB3626C-BE28-4B5F-9104-81EB714A41FA}" srcOrd="6" destOrd="0" presId="urn:microsoft.com/office/officeart/2005/8/layout/vList3"/>
    <dgm:cxn modelId="{625D161F-97A4-4429-AFBA-8AC23A215B4A}" type="presParOf" srcId="{BBB3626C-BE28-4B5F-9104-81EB714A41FA}" destId="{316ECF3C-C943-4F37-8BCC-4B4534D14D3C}" srcOrd="0" destOrd="0" presId="urn:microsoft.com/office/officeart/2005/8/layout/vList3"/>
    <dgm:cxn modelId="{B39D6DAD-6951-47CE-A6C2-A9ABBE11555F}" type="presParOf" srcId="{BBB3626C-BE28-4B5F-9104-81EB714A41FA}" destId="{4873425B-D0ED-43F1-86D6-DC7CBDB33DD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28B57-C537-4514-8A13-59A94F1FCCF0}">
      <dsp:nvSpPr>
        <dsp:cNvPr id="0" name=""/>
        <dsp:cNvSpPr/>
      </dsp:nvSpPr>
      <dsp:spPr>
        <a:xfrm rot="10800000">
          <a:off x="701942" y="14231"/>
          <a:ext cx="9972558" cy="1222103"/>
        </a:xfrm>
        <a:prstGeom prst="homePlate">
          <a:avLst/>
        </a:prstGeom>
        <a:solidFill>
          <a:schemeClr val="tx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914" tIns="106680" rIns="199136" bIns="106680" numCol="1" spcCol="1270" anchor="ctr" anchorCtr="0">
          <a:noAutofit/>
        </a:bodyPr>
        <a:lstStyle/>
        <a:p>
          <a:pPr marL="0" lvl="0" indent="0" algn="ctr" defTabSz="1244600">
            <a:lnSpc>
              <a:spcPct val="90000"/>
            </a:lnSpc>
            <a:spcBef>
              <a:spcPct val="0"/>
            </a:spcBef>
            <a:spcAft>
              <a:spcPts val="600"/>
            </a:spcAft>
            <a:buNone/>
          </a:pPr>
          <a:r>
            <a:rPr lang="en-GB" sz="2800" b="1" kern="1200" noProof="0">
              <a:solidFill>
                <a:schemeClr val="tx1"/>
              </a:solidFill>
              <a:latin typeface="Arial" panose="020B0604020202020204" pitchFamily="34" charset="0"/>
              <a:cs typeface="Arial" panose="020B0604020202020204" pitchFamily="34" charset="0"/>
            </a:rPr>
            <a:t>Read </a:t>
          </a:r>
        </a:p>
        <a:p>
          <a:pPr marL="0" lvl="0" indent="0" algn="ctr" defTabSz="1244600">
            <a:lnSpc>
              <a:spcPct val="90000"/>
            </a:lnSpc>
            <a:spcBef>
              <a:spcPct val="0"/>
            </a:spcBef>
            <a:spcAft>
              <a:spcPts val="600"/>
            </a:spcAft>
            <a:buNone/>
          </a:pPr>
          <a:r>
            <a:rPr lang="en-GB" sz="2800" b="0" i="0" kern="1200" noProof="0">
              <a:solidFill>
                <a:schemeClr val="tx1"/>
              </a:solidFill>
              <a:latin typeface="Arial" panose="020B0604020202020204" pitchFamily="34" charset="0"/>
              <a:cs typeface="Arial" panose="020B0604020202020204" pitchFamily="34" charset="0"/>
            </a:rPr>
            <a:t>Discussion paper 1</a:t>
          </a:r>
          <a:r>
            <a:rPr lang="en-GB" sz="2800" b="0" i="0" kern="1200" noProof="0">
              <a:solidFill>
                <a:srgbClr val="00347B"/>
              </a:solidFill>
              <a:latin typeface="Arial" panose="020B0604020202020204" pitchFamily="34" charset="0"/>
              <a:cs typeface="Arial" panose="020B0604020202020204" pitchFamily="34" charset="0"/>
            </a:rPr>
            <a:t>:  </a:t>
          </a:r>
          <a:r>
            <a:rPr lang="en-GB" sz="28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Background and A Case For Change</a:t>
          </a:r>
          <a:r>
            <a:rPr lang="en-GB" sz="2800" b="0" i="0" kern="1200" noProof="0">
              <a:solidFill>
                <a:srgbClr val="00347B"/>
              </a:solidFill>
              <a:latin typeface="Arial" panose="020B0604020202020204" pitchFamily="34" charset="0"/>
              <a:cs typeface="Arial" panose="020B0604020202020204" pitchFamily="34" charset="0"/>
            </a:rPr>
            <a:t> </a:t>
          </a:r>
          <a:endParaRPr lang="en-GB" sz="2800" kern="1200" noProof="0">
            <a:solidFill>
              <a:srgbClr val="00347B"/>
            </a:solidFill>
            <a:latin typeface="Arial" panose="020B0604020202020204" pitchFamily="34" charset="0"/>
            <a:cs typeface="Arial" panose="020B0604020202020204" pitchFamily="34" charset="0"/>
          </a:endParaRPr>
        </a:p>
      </dsp:txBody>
      <dsp:txXfrm rot="10800000">
        <a:off x="1007468" y="14231"/>
        <a:ext cx="9667032" cy="1222103"/>
      </dsp:txXfrm>
    </dsp:sp>
    <dsp:sp modelId="{003EF976-8D1B-4C62-BAA0-C96D60739D1C}">
      <dsp:nvSpPr>
        <dsp:cNvPr id="0" name=""/>
        <dsp:cNvSpPr/>
      </dsp:nvSpPr>
      <dsp:spPr>
        <a:xfrm>
          <a:off x="20603" y="0"/>
          <a:ext cx="1222103" cy="1222103"/>
        </a:xfrm>
        <a:prstGeom prst="ellipse">
          <a:avLst/>
        </a:prstGeom>
        <a:blipFill rotWithShape="1">
          <a:blip xmlns:r="http://schemas.openxmlformats.org/officeDocument/2006/relationships" r:embed="rId2">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0E848C85-BF5C-49AE-9240-1E91A299E07A}">
      <dsp:nvSpPr>
        <dsp:cNvPr id="0" name=""/>
        <dsp:cNvSpPr/>
      </dsp:nvSpPr>
      <dsp:spPr>
        <a:xfrm rot="10800000">
          <a:off x="716961" y="1591351"/>
          <a:ext cx="9972558" cy="1222103"/>
        </a:xfrm>
        <a:prstGeom prst="homePlate">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914" tIns="106680" rIns="199136" bIns="106680" numCol="1" spcCol="1270" anchor="ctr" anchorCtr="0">
          <a:noAutofit/>
        </a:bodyPr>
        <a:lstStyle/>
        <a:p>
          <a:pPr marL="0" lvl="0" indent="0" algn="ctr" defTabSz="1244600">
            <a:lnSpc>
              <a:spcPct val="90000"/>
            </a:lnSpc>
            <a:spcBef>
              <a:spcPct val="0"/>
            </a:spcBef>
            <a:spcAft>
              <a:spcPts val="600"/>
            </a:spcAft>
            <a:buNone/>
          </a:pPr>
          <a:r>
            <a:rPr lang="en-GB" sz="2800" b="1" kern="1200" noProof="0">
              <a:solidFill>
                <a:schemeClr val="tx1"/>
              </a:solidFill>
              <a:latin typeface="Arial" panose="020B0604020202020204" pitchFamily="34" charset="0"/>
              <a:cs typeface="Arial" panose="020B0604020202020204" pitchFamily="34" charset="0"/>
            </a:rPr>
            <a:t>Watch</a:t>
          </a:r>
          <a:r>
            <a:rPr lang="en-GB" sz="2800" b="1" kern="1200" noProof="0">
              <a:latin typeface="Arial" panose="020B0604020202020204" pitchFamily="34" charset="0"/>
              <a:cs typeface="Arial" panose="020B0604020202020204" pitchFamily="34" charset="0"/>
            </a:rPr>
            <a:t> </a:t>
          </a:r>
        </a:p>
        <a:p>
          <a:pPr marL="0" lvl="0" indent="0" algn="ctr" defTabSz="1244600">
            <a:lnSpc>
              <a:spcPct val="90000"/>
            </a:lnSpc>
            <a:spcBef>
              <a:spcPct val="0"/>
            </a:spcBef>
            <a:spcAft>
              <a:spcPts val="600"/>
            </a:spcAft>
            <a:buNone/>
          </a:pPr>
          <a:r>
            <a:rPr lang="en-GB" sz="28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CIC explainer video</a:t>
          </a:r>
          <a:r>
            <a:rPr lang="en-GB" sz="2800" b="0" i="0" kern="1200" noProof="0">
              <a:solidFill>
                <a:srgbClr val="00347B"/>
              </a:solidFill>
              <a:latin typeface="Arial" panose="020B0604020202020204" pitchFamily="34" charset="0"/>
              <a:cs typeface="Arial" panose="020B0604020202020204" pitchFamily="34" charset="0"/>
            </a:rPr>
            <a:t>  </a:t>
          </a:r>
          <a:endParaRPr lang="en-GB" sz="2800" kern="1200" noProof="0">
            <a:solidFill>
              <a:srgbClr val="00347B"/>
            </a:solidFill>
            <a:latin typeface="Arial" panose="020B0604020202020204" pitchFamily="34" charset="0"/>
            <a:cs typeface="Arial" panose="020B0604020202020204" pitchFamily="34" charset="0"/>
          </a:endParaRPr>
        </a:p>
      </dsp:txBody>
      <dsp:txXfrm rot="10800000">
        <a:off x="1022487" y="1591351"/>
        <a:ext cx="9667032" cy="1222103"/>
      </dsp:txXfrm>
    </dsp:sp>
    <dsp:sp modelId="{40E1E93E-8FAE-45BA-A562-7AE1057210F3}">
      <dsp:nvSpPr>
        <dsp:cNvPr id="0" name=""/>
        <dsp:cNvSpPr/>
      </dsp:nvSpPr>
      <dsp:spPr>
        <a:xfrm>
          <a:off x="71430" y="1576552"/>
          <a:ext cx="1222103" cy="1222103"/>
        </a:xfrm>
        <a:prstGeom prst="ellipse">
          <a:avLst/>
        </a:prstGeom>
        <a:blipFill rotWithShape="1">
          <a:blip xmlns:r="http://schemas.openxmlformats.org/officeDocument/2006/relationships" r:embed="rId4">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F46F6312-35FB-4988-87A8-CF1AA8BA27CB}">
      <dsp:nvSpPr>
        <dsp:cNvPr id="0" name=""/>
        <dsp:cNvSpPr/>
      </dsp:nvSpPr>
      <dsp:spPr>
        <a:xfrm rot="10800000">
          <a:off x="716961" y="3178261"/>
          <a:ext cx="9972558" cy="1222103"/>
        </a:xfrm>
        <a:prstGeom prst="homePlate">
          <a:avLst/>
        </a:prstGeom>
        <a:solidFill>
          <a:schemeClr val="accent6">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914" tIns="121920" rIns="227584" bIns="121920" numCol="1" spcCol="1270" anchor="ctr" anchorCtr="0">
          <a:noAutofit/>
        </a:bodyPr>
        <a:lstStyle/>
        <a:p>
          <a:pPr marL="0" lvl="0" indent="0" algn="ctr" defTabSz="1422400">
            <a:lnSpc>
              <a:spcPct val="90000"/>
            </a:lnSpc>
            <a:spcBef>
              <a:spcPct val="0"/>
            </a:spcBef>
            <a:spcAft>
              <a:spcPts val="600"/>
            </a:spcAft>
            <a:buNone/>
          </a:pPr>
          <a:r>
            <a:rPr lang="en-GB" sz="3200" b="1" kern="1200" noProof="0">
              <a:solidFill>
                <a:schemeClr val="tx1"/>
              </a:solidFill>
              <a:latin typeface="Arial" panose="020B0604020202020204" pitchFamily="34" charset="0"/>
              <a:cs typeface="Arial" panose="020B0604020202020204" pitchFamily="34" charset="0"/>
            </a:rPr>
            <a:t>Listen</a:t>
          </a:r>
        </a:p>
        <a:p>
          <a:pPr marL="0" lvl="0" indent="0" algn="ctr" defTabSz="1422400">
            <a:lnSpc>
              <a:spcPct val="90000"/>
            </a:lnSpc>
            <a:spcBef>
              <a:spcPct val="0"/>
            </a:spcBef>
            <a:spcAft>
              <a:spcPts val="600"/>
            </a:spcAft>
            <a:buNone/>
          </a:pPr>
          <a:r>
            <a:rPr lang="en-GB" sz="32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Background and Case for Change Podcast</a:t>
          </a:r>
          <a:endParaRPr lang="en-GB" sz="3200" kern="1200" noProof="0">
            <a:solidFill>
              <a:srgbClr val="00347B"/>
            </a:solidFill>
            <a:latin typeface="Arial" panose="020B0604020202020204" pitchFamily="34" charset="0"/>
            <a:cs typeface="Arial" panose="020B0604020202020204" pitchFamily="34" charset="0"/>
          </a:endParaRPr>
        </a:p>
      </dsp:txBody>
      <dsp:txXfrm rot="10800000">
        <a:off x="1022487" y="3178261"/>
        <a:ext cx="9667032" cy="1222103"/>
      </dsp:txXfrm>
    </dsp:sp>
    <dsp:sp modelId="{F994C0AC-03DD-47BE-B538-A79F0F27E976}">
      <dsp:nvSpPr>
        <dsp:cNvPr id="0" name=""/>
        <dsp:cNvSpPr/>
      </dsp:nvSpPr>
      <dsp:spPr>
        <a:xfrm>
          <a:off x="71430" y="3136319"/>
          <a:ext cx="1222103" cy="1222103"/>
        </a:xfrm>
        <a:prstGeom prst="ellipse">
          <a:avLst/>
        </a:prstGeom>
        <a:blipFill rotWithShape="1">
          <a:blip xmlns:r="http://schemas.openxmlformats.org/officeDocument/2006/relationships" r:embed="rId6">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4873425B-D0ED-43F1-86D6-DC7CBDB33DDF}">
      <dsp:nvSpPr>
        <dsp:cNvPr id="0" name=""/>
        <dsp:cNvSpPr/>
      </dsp:nvSpPr>
      <dsp:spPr>
        <a:xfrm rot="10800000">
          <a:off x="716961" y="4765171"/>
          <a:ext cx="9972558" cy="1222103"/>
        </a:xfrm>
        <a:prstGeom prst="homePlate">
          <a:avLst/>
        </a:prstGeom>
        <a:solidFill>
          <a:srgbClr val="CCF0E9"/>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914" tIns="68580" rIns="128016" bIns="68580" numCol="1" spcCol="1270" anchor="ctr" anchorCtr="0">
          <a:noAutofit/>
        </a:bodyPr>
        <a:lstStyle/>
        <a:p>
          <a:pPr marL="0" lvl="0" indent="0" algn="ctr" defTabSz="800100">
            <a:lnSpc>
              <a:spcPct val="90000"/>
            </a:lnSpc>
            <a:spcBef>
              <a:spcPct val="0"/>
            </a:spcBef>
            <a:spcAft>
              <a:spcPts val="600"/>
            </a:spcAft>
            <a:buNone/>
          </a:pPr>
          <a:r>
            <a:rPr lang="en-GB" sz="1800" b="1" kern="1200" noProof="0"/>
            <a:t> </a:t>
          </a:r>
          <a:r>
            <a:rPr lang="en-GB" sz="3200" b="1" kern="1200" noProof="0">
              <a:solidFill>
                <a:schemeClr val="tx1"/>
              </a:solidFill>
              <a:latin typeface="Arial" panose="020B0604020202020204" pitchFamily="34" charset="0"/>
              <a:cs typeface="Arial" panose="020B0604020202020204" pitchFamily="34" charset="0"/>
            </a:rPr>
            <a:t>Do </a:t>
          </a:r>
        </a:p>
        <a:p>
          <a:pPr marL="0" lvl="0" indent="0" algn="ctr" defTabSz="800100">
            <a:lnSpc>
              <a:spcPct val="90000"/>
            </a:lnSpc>
            <a:spcBef>
              <a:spcPct val="0"/>
            </a:spcBef>
            <a:spcAft>
              <a:spcPts val="600"/>
            </a:spcAft>
            <a:buNone/>
          </a:pPr>
          <a:r>
            <a:rPr lang="en-GB" sz="3200" b="0" i="0" kern="1200" noProof="0">
              <a:solidFill>
                <a:schemeClr val="tx1"/>
              </a:solidFill>
              <a:latin typeface="Arial" panose="020B0604020202020204" pitchFamily="34" charset="0"/>
              <a:cs typeface="Arial" panose="020B0604020202020204" pitchFamily="34" charset="0"/>
            </a:rPr>
            <a:t>Familiarise yourself with the </a:t>
          </a:r>
          <a:r>
            <a:rPr lang="en-GB" sz="32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7">
                <a:extLst>
                  <a:ext uri="{A12FA001-AC4F-418D-AE19-62706E023703}">
                    <ahyp:hlinkClr xmlns:ahyp="http://schemas.microsoft.com/office/drawing/2018/hyperlinkcolor" val="tx"/>
                  </a:ext>
                </a:extLst>
              </a:hlinkClick>
            </a:rPr>
            <a:t>CIC</a:t>
          </a:r>
          <a:r>
            <a:rPr lang="en-GB" sz="3200" b="0" i="0" kern="1200" noProof="0">
              <a:latin typeface="Arial" panose="020B0604020202020204" pitchFamily="34" charset="0"/>
              <a:cs typeface="Arial" panose="020B0604020202020204" pitchFamily="34" charset="0"/>
            </a:rPr>
            <a:t> </a:t>
          </a:r>
          <a:r>
            <a:rPr lang="en-GB" sz="3200" b="0" i="0" kern="1200" noProof="0">
              <a:solidFill>
                <a:schemeClr val="tx1"/>
              </a:solidFill>
              <a:latin typeface="Arial" panose="020B0604020202020204" pitchFamily="34" charset="0"/>
              <a:cs typeface="Arial" panose="020B0604020202020204" pitchFamily="34" charset="0"/>
            </a:rPr>
            <a:t>blog and sign up for the </a:t>
          </a:r>
          <a:r>
            <a:rPr lang="en-GB" sz="32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8">
                <a:extLst>
                  <a:ext uri="{A12FA001-AC4F-418D-AE19-62706E023703}">
                    <ahyp:hlinkClr xmlns:ahyp="http://schemas.microsoft.com/office/drawing/2018/hyperlinkcolor" val="tx"/>
                  </a:ext>
                </a:extLst>
              </a:hlinkClick>
            </a:rPr>
            <a:t>newsletter</a:t>
          </a:r>
          <a:endParaRPr lang="en-GB" sz="3200" kern="1200" noProof="0">
            <a:solidFill>
              <a:srgbClr val="00347B"/>
            </a:solidFill>
            <a:latin typeface="Arial" panose="020B0604020202020204" pitchFamily="34" charset="0"/>
            <a:cs typeface="Arial" panose="020B0604020202020204" pitchFamily="34" charset="0"/>
          </a:endParaRPr>
        </a:p>
      </dsp:txBody>
      <dsp:txXfrm rot="10800000">
        <a:off x="1022487" y="4765171"/>
        <a:ext cx="9667032" cy="1222103"/>
      </dsp:txXfrm>
    </dsp:sp>
    <dsp:sp modelId="{316ECF3C-C943-4F37-8BCC-4B4534D14D3C}">
      <dsp:nvSpPr>
        <dsp:cNvPr id="0" name=""/>
        <dsp:cNvSpPr/>
      </dsp:nvSpPr>
      <dsp:spPr>
        <a:xfrm>
          <a:off x="71430" y="4769613"/>
          <a:ext cx="1222103" cy="1222103"/>
        </a:xfrm>
        <a:prstGeom prst="ellipse">
          <a:avLst/>
        </a:prstGeom>
        <a:blipFill rotWithShape="1">
          <a:blip xmlns:r="http://schemas.openxmlformats.org/officeDocument/2006/relationships" r:embed="rId9">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28B57-C537-4514-8A13-59A94F1FCCF0}">
      <dsp:nvSpPr>
        <dsp:cNvPr id="0" name=""/>
        <dsp:cNvSpPr/>
      </dsp:nvSpPr>
      <dsp:spPr>
        <a:xfrm rot="10800000">
          <a:off x="790763" y="13073"/>
          <a:ext cx="11234451" cy="1254833"/>
        </a:xfrm>
        <a:prstGeom prst="homePlate">
          <a:avLst/>
        </a:prstGeom>
        <a:solidFill>
          <a:schemeClr val="tx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347" tIns="106680" rIns="199136" bIns="106680" numCol="1" spcCol="1270" anchor="ctr" anchorCtr="0">
          <a:noAutofit/>
        </a:bodyPr>
        <a:lstStyle/>
        <a:p>
          <a:pPr marL="0" lvl="0" indent="0" algn="ctr" defTabSz="1244600">
            <a:lnSpc>
              <a:spcPct val="90000"/>
            </a:lnSpc>
            <a:spcBef>
              <a:spcPct val="0"/>
            </a:spcBef>
            <a:spcAft>
              <a:spcPts val="600"/>
            </a:spcAft>
            <a:buNone/>
          </a:pPr>
          <a:r>
            <a:rPr lang="en-GB" sz="2800" b="1" kern="1200" noProof="0">
              <a:solidFill>
                <a:schemeClr val="tx1"/>
              </a:solidFill>
              <a:latin typeface="Arial" panose="020B0604020202020204" pitchFamily="34" charset="0"/>
              <a:cs typeface="Arial" panose="020B0604020202020204" pitchFamily="34" charset="0"/>
            </a:rPr>
            <a:t>Read </a:t>
          </a:r>
        </a:p>
        <a:p>
          <a:pPr marL="0" lvl="0" indent="0" algn="ctr" defTabSz="1244600">
            <a:lnSpc>
              <a:spcPct val="90000"/>
            </a:lnSpc>
            <a:spcBef>
              <a:spcPct val="0"/>
            </a:spcBef>
            <a:spcAft>
              <a:spcPts val="600"/>
            </a:spcAft>
            <a:buNone/>
          </a:pPr>
          <a:r>
            <a:rPr lang="en-GB" sz="2800" b="0" i="0" kern="1200" noProof="0">
              <a:solidFill>
                <a:schemeClr val="tx1"/>
              </a:solidFill>
              <a:latin typeface="Arial" panose="020B0604020202020204" pitchFamily="34" charset="0"/>
              <a:cs typeface="Arial" panose="020B0604020202020204" pitchFamily="34" charset="0"/>
            </a:rPr>
            <a:t>Discussion paper 1</a:t>
          </a:r>
          <a:r>
            <a:rPr lang="en-GB" sz="2800" b="0" i="0" kern="1200" noProof="0">
              <a:solidFill>
                <a:srgbClr val="00347B"/>
              </a:solidFill>
              <a:latin typeface="Arial" panose="020B0604020202020204" pitchFamily="34" charset="0"/>
              <a:cs typeface="Arial" panose="020B0604020202020204" pitchFamily="34" charset="0"/>
            </a:rPr>
            <a:t>:  </a:t>
          </a:r>
          <a:r>
            <a:rPr lang="en-GB" sz="28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Background and A Case For Change</a:t>
          </a:r>
          <a:r>
            <a:rPr lang="en-GB" sz="2800" b="0" i="0" kern="1200" noProof="0">
              <a:solidFill>
                <a:srgbClr val="00347B"/>
              </a:solidFill>
              <a:latin typeface="Arial" panose="020B0604020202020204" pitchFamily="34" charset="0"/>
              <a:cs typeface="Arial" panose="020B0604020202020204" pitchFamily="34" charset="0"/>
            </a:rPr>
            <a:t> </a:t>
          </a:r>
          <a:endParaRPr lang="en-GB" sz="2800" kern="1200" noProof="0">
            <a:solidFill>
              <a:srgbClr val="00347B"/>
            </a:solidFill>
            <a:latin typeface="Arial" panose="020B0604020202020204" pitchFamily="34" charset="0"/>
            <a:cs typeface="Arial" panose="020B0604020202020204" pitchFamily="34" charset="0"/>
          </a:endParaRPr>
        </a:p>
      </dsp:txBody>
      <dsp:txXfrm rot="10800000">
        <a:off x="1104471" y="13073"/>
        <a:ext cx="10920743" cy="1254833"/>
      </dsp:txXfrm>
    </dsp:sp>
    <dsp:sp modelId="{003EF976-8D1B-4C62-BAA0-C96D60739D1C}">
      <dsp:nvSpPr>
        <dsp:cNvPr id="0" name=""/>
        <dsp:cNvSpPr/>
      </dsp:nvSpPr>
      <dsp:spPr>
        <a:xfrm>
          <a:off x="211744" y="0"/>
          <a:ext cx="1254833" cy="1254833"/>
        </a:xfrm>
        <a:prstGeom prst="ellipse">
          <a:avLst/>
        </a:prstGeom>
        <a:blipFill rotWithShape="1">
          <a:blip xmlns:r="http://schemas.openxmlformats.org/officeDocument/2006/relationships" r:embed="rId2">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0E848C85-BF5C-49AE-9240-1E91A299E07A}">
      <dsp:nvSpPr>
        <dsp:cNvPr id="0" name=""/>
        <dsp:cNvSpPr/>
      </dsp:nvSpPr>
      <dsp:spPr>
        <a:xfrm rot="10800000">
          <a:off x="807682" y="1632432"/>
          <a:ext cx="11234451" cy="1254833"/>
        </a:xfrm>
        <a:prstGeom prst="homePlate">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347" tIns="106680" rIns="199136" bIns="106680" numCol="1" spcCol="1270" anchor="ctr" anchorCtr="0">
          <a:noAutofit/>
        </a:bodyPr>
        <a:lstStyle/>
        <a:p>
          <a:pPr marL="0" lvl="0" indent="0" algn="ctr" defTabSz="1244600">
            <a:lnSpc>
              <a:spcPct val="90000"/>
            </a:lnSpc>
            <a:spcBef>
              <a:spcPct val="0"/>
            </a:spcBef>
            <a:spcAft>
              <a:spcPts val="600"/>
            </a:spcAft>
            <a:buNone/>
          </a:pPr>
          <a:r>
            <a:rPr lang="en-GB" sz="2800" b="1" kern="1200" noProof="0">
              <a:solidFill>
                <a:schemeClr val="tx1"/>
              </a:solidFill>
              <a:latin typeface="Arial" panose="020B0604020202020204" pitchFamily="34" charset="0"/>
              <a:cs typeface="Arial" panose="020B0604020202020204" pitchFamily="34" charset="0"/>
            </a:rPr>
            <a:t>Watch</a:t>
          </a:r>
          <a:r>
            <a:rPr lang="en-GB" sz="2800" b="1" kern="1200" noProof="0">
              <a:latin typeface="Arial" panose="020B0604020202020204" pitchFamily="34" charset="0"/>
              <a:cs typeface="Arial" panose="020B0604020202020204" pitchFamily="34" charset="0"/>
            </a:rPr>
            <a:t> </a:t>
          </a:r>
        </a:p>
        <a:p>
          <a:pPr marL="0" lvl="0" indent="0" algn="ctr" defTabSz="1244600">
            <a:lnSpc>
              <a:spcPct val="90000"/>
            </a:lnSpc>
            <a:spcBef>
              <a:spcPct val="0"/>
            </a:spcBef>
            <a:spcAft>
              <a:spcPts val="600"/>
            </a:spcAft>
            <a:buNone/>
          </a:pPr>
          <a:r>
            <a:rPr lang="en-GB" sz="28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CIC explainer video</a:t>
          </a:r>
          <a:r>
            <a:rPr lang="en-GB" sz="2800" b="0" i="0" kern="1200" noProof="0">
              <a:solidFill>
                <a:srgbClr val="00347B"/>
              </a:solidFill>
              <a:latin typeface="Arial" panose="020B0604020202020204" pitchFamily="34" charset="0"/>
              <a:cs typeface="Arial" panose="020B0604020202020204" pitchFamily="34" charset="0"/>
            </a:rPr>
            <a:t>  </a:t>
          </a:r>
          <a:endParaRPr lang="en-GB" sz="2800" kern="1200" noProof="0">
            <a:solidFill>
              <a:srgbClr val="00347B"/>
            </a:solidFill>
            <a:latin typeface="Arial" panose="020B0604020202020204" pitchFamily="34" charset="0"/>
            <a:cs typeface="Arial" panose="020B0604020202020204" pitchFamily="34" charset="0"/>
          </a:endParaRPr>
        </a:p>
      </dsp:txBody>
      <dsp:txXfrm rot="10800000">
        <a:off x="1121390" y="1632432"/>
        <a:ext cx="10920743" cy="1254833"/>
      </dsp:txXfrm>
    </dsp:sp>
    <dsp:sp modelId="{40E1E93E-8FAE-45BA-A562-7AE1057210F3}">
      <dsp:nvSpPr>
        <dsp:cNvPr id="0" name=""/>
        <dsp:cNvSpPr/>
      </dsp:nvSpPr>
      <dsp:spPr>
        <a:xfrm>
          <a:off x="263932" y="1617236"/>
          <a:ext cx="1254833" cy="1254833"/>
        </a:xfrm>
        <a:prstGeom prst="ellipse">
          <a:avLst/>
        </a:prstGeom>
        <a:blipFill rotWithShape="1">
          <a:blip xmlns:r="http://schemas.openxmlformats.org/officeDocument/2006/relationships" r:embed="rId4">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F46F6312-35FB-4988-87A8-CF1AA8BA27CB}">
      <dsp:nvSpPr>
        <dsp:cNvPr id="0" name=""/>
        <dsp:cNvSpPr/>
      </dsp:nvSpPr>
      <dsp:spPr>
        <a:xfrm rot="10800000">
          <a:off x="807682" y="3261843"/>
          <a:ext cx="11234451" cy="1254833"/>
        </a:xfrm>
        <a:prstGeom prst="homePlate">
          <a:avLst/>
        </a:prstGeom>
        <a:solidFill>
          <a:schemeClr val="accent6">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347" tIns="121920" rIns="227584" bIns="121920" numCol="1" spcCol="1270" anchor="ctr" anchorCtr="0">
          <a:noAutofit/>
        </a:bodyPr>
        <a:lstStyle/>
        <a:p>
          <a:pPr marL="0" lvl="0" indent="0" algn="ctr" defTabSz="1422400">
            <a:lnSpc>
              <a:spcPct val="90000"/>
            </a:lnSpc>
            <a:spcBef>
              <a:spcPct val="0"/>
            </a:spcBef>
            <a:spcAft>
              <a:spcPts val="600"/>
            </a:spcAft>
            <a:buNone/>
          </a:pPr>
          <a:r>
            <a:rPr lang="en-GB" sz="3200" b="1" kern="1200" noProof="0">
              <a:solidFill>
                <a:schemeClr val="tx1"/>
              </a:solidFill>
              <a:latin typeface="Arial" panose="020B0604020202020204" pitchFamily="34" charset="0"/>
              <a:cs typeface="Arial" panose="020B0604020202020204" pitchFamily="34" charset="0"/>
            </a:rPr>
            <a:t>Listen</a:t>
          </a:r>
        </a:p>
        <a:p>
          <a:pPr marL="0" lvl="0" indent="0" algn="ctr" defTabSz="1422400">
            <a:lnSpc>
              <a:spcPct val="90000"/>
            </a:lnSpc>
            <a:spcBef>
              <a:spcPct val="0"/>
            </a:spcBef>
            <a:spcAft>
              <a:spcPts val="600"/>
            </a:spcAft>
            <a:buNone/>
          </a:pPr>
          <a:r>
            <a:rPr lang="en-GB" sz="32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Background and Case for Change Podcast</a:t>
          </a:r>
          <a:endParaRPr lang="en-GB" sz="3200" kern="1200" noProof="0">
            <a:solidFill>
              <a:srgbClr val="00347B"/>
            </a:solidFill>
            <a:latin typeface="Arial" panose="020B0604020202020204" pitchFamily="34" charset="0"/>
            <a:cs typeface="Arial" panose="020B0604020202020204" pitchFamily="34" charset="0"/>
          </a:endParaRPr>
        </a:p>
      </dsp:txBody>
      <dsp:txXfrm rot="10800000">
        <a:off x="1121390" y="3261843"/>
        <a:ext cx="10920743" cy="1254833"/>
      </dsp:txXfrm>
    </dsp:sp>
    <dsp:sp modelId="{F994C0AC-03DD-47BE-B538-A79F0F27E976}">
      <dsp:nvSpPr>
        <dsp:cNvPr id="0" name=""/>
        <dsp:cNvSpPr/>
      </dsp:nvSpPr>
      <dsp:spPr>
        <a:xfrm>
          <a:off x="263932" y="3218777"/>
          <a:ext cx="1254833" cy="1254833"/>
        </a:xfrm>
        <a:prstGeom prst="ellipse">
          <a:avLst/>
        </a:prstGeom>
        <a:blipFill rotWithShape="1">
          <a:blip xmlns:r="http://schemas.openxmlformats.org/officeDocument/2006/relationships" r:embed="rId6">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4873425B-D0ED-43F1-86D6-DC7CBDB33DDF}">
      <dsp:nvSpPr>
        <dsp:cNvPr id="0" name=""/>
        <dsp:cNvSpPr/>
      </dsp:nvSpPr>
      <dsp:spPr>
        <a:xfrm rot="10800000">
          <a:off x="807682" y="4891254"/>
          <a:ext cx="11234451" cy="1254833"/>
        </a:xfrm>
        <a:prstGeom prst="homePlate">
          <a:avLst/>
        </a:prstGeom>
        <a:solidFill>
          <a:srgbClr val="CCF0E9"/>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347" tIns="68580" rIns="128016" bIns="68580" numCol="1" spcCol="1270" anchor="ctr" anchorCtr="0">
          <a:noAutofit/>
        </a:bodyPr>
        <a:lstStyle/>
        <a:p>
          <a:pPr marL="0" lvl="0" indent="0" algn="ctr" defTabSz="800100">
            <a:lnSpc>
              <a:spcPct val="90000"/>
            </a:lnSpc>
            <a:spcBef>
              <a:spcPct val="0"/>
            </a:spcBef>
            <a:spcAft>
              <a:spcPts val="600"/>
            </a:spcAft>
            <a:buNone/>
          </a:pPr>
          <a:r>
            <a:rPr lang="en-GB" sz="1800" b="1" kern="1200" noProof="0"/>
            <a:t> </a:t>
          </a:r>
          <a:r>
            <a:rPr lang="en-GB" sz="3200" b="1" kern="1200" noProof="0">
              <a:solidFill>
                <a:schemeClr val="tx1"/>
              </a:solidFill>
              <a:latin typeface="Arial" panose="020B0604020202020204" pitchFamily="34" charset="0"/>
              <a:cs typeface="Arial" panose="020B0604020202020204" pitchFamily="34" charset="0"/>
            </a:rPr>
            <a:t>Do </a:t>
          </a:r>
        </a:p>
        <a:p>
          <a:pPr marL="0" lvl="0" indent="0" algn="ctr" defTabSz="800100">
            <a:lnSpc>
              <a:spcPct val="90000"/>
            </a:lnSpc>
            <a:spcBef>
              <a:spcPct val="0"/>
            </a:spcBef>
            <a:spcAft>
              <a:spcPts val="600"/>
            </a:spcAft>
            <a:buNone/>
          </a:pPr>
          <a:r>
            <a:rPr lang="en-GB" sz="3200" b="0" i="0" kern="1200" noProof="0">
              <a:solidFill>
                <a:schemeClr val="tx1"/>
              </a:solidFill>
              <a:latin typeface="Arial" panose="020B0604020202020204" pitchFamily="34" charset="0"/>
              <a:cs typeface="Arial" panose="020B0604020202020204" pitchFamily="34" charset="0"/>
            </a:rPr>
            <a:t>Familiarise yourself with the </a:t>
          </a:r>
          <a:r>
            <a:rPr lang="en-GB" sz="32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7">
                <a:extLst>
                  <a:ext uri="{A12FA001-AC4F-418D-AE19-62706E023703}">
                    <ahyp:hlinkClr xmlns:ahyp="http://schemas.microsoft.com/office/drawing/2018/hyperlinkcolor" val="tx"/>
                  </a:ext>
                </a:extLst>
              </a:hlinkClick>
            </a:rPr>
            <a:t>CIC</a:t>
          </a:r>
          <a:r>
            <a:rPr lang="en-GB" sz="3200" b="0" i="0" kern="1200" noProof="0">
              <a:latin typeface="Arial" panose="020B0604020202020204" pitchFamily="34" charset="0"/>
              <a:cs typeface="Arial" panose="020B0604020202020204" pitchFamily="34" charset="0"/>
            </a:rPr>
            <a:t> </a:t>
          </a:r>
          <a:r>
            <a:rPr lang="en-GB" sz="3200" b="0" i="0" kern="1200" noProof="0">
              <a:solidFill>
                <a:schemeClr val="tx1"/>
              </a:solidFill>
              <a:latin typeface="Arial" panose="020B0604020202020204" pitchFamily="34" charset="0"/>
              <a:cs typeface="Arial" panose="020B0604020202020204" pitchFamily="34" charset="0"/>
            </a:rPr>
            <a:t>blog and sign up for the </a:t>
          </a:r>
          <a:r>
            <a:rPr lang="en-GB" sz="3200" b="0" i="0" kern="1200" noProof="0">
              <a:solidFill>
                <a:srgbClr val="00347B"/>
              </a:solidFill>
              <a:latin typeface="Arial" panose="020B0604020202020204" pitchFamily="34" charset="0"/>
              <a:cs typeface="Arial" panose="020B0604020202020204" pitchFamily="34" charset="0"/>
              <a:hlinkClick xmlns:r="http://schemas.openxmlformats.org/officeDocument/2006/relationships" r:id="rId8">
                <a:extLst>
                  <a:ext uri="{A12FA001-AC4F-418D-AE19-62706E023703}">
                    <ahyp:hlinkClr xmlns:ahyp="http://schemas.microsoft.com/office/drawing/2018/hyperlinkcolor" val="tx"/>
                  </a:ext>
                </a:extLst>
              </a:hlinkClick>
            </a:rPr>
            <a:t>newsletter</a:t>
          </a:r>
          <a:endParaRPr lang="en-GB" sz="3200" kern="1200" noProof="0">
            <a:solidFill>
              <a:srgbClr val="00347B"/>
            </a:solidFill>
            <a:latin typeface="Arial" panose="020B0604020202020204" pitchFamily="34" charset="0"/>
            <a:cs typeface="Arial" panose="020B0604020202020204" pitchFamily="34" charset="0"/>
          </a:endParaRPr>
        </a:p>
      </dsp:txBody>
      <dsp:txXfrm rot="10800000">
        <a:off x="1121390" y="4891254"/>
        <a:ext cx="10920743" cy="1254833"/>
      </dsp:txXfrm>
    </dsp:sp>
    <dsp:sp modelId="{316ECF3C-C943-4F37-8BCC-4B4534D14D3C}">
      <dsp:nvSpPr>
        <dsp:cNvPr id="0" name=""/>
        <dsp:cNvSpPr/>
      </dsp:nvSpPr>
      <dsp:spPr>
        <a:xfrm>
          <a:off x="263932" y="4894276"/>
          <a:ext cx="1254833" cy="1254833"/>
        </a:xfrm>
        <a:prstGeom prst="ellipse">
          <a:avLst/>
        </a:prstGeom>
        <a:blipFill rotWithShape="1">
          <a:blip xmlns:r="http://schemas.openxmlformats.org/officeDocument/2006/relationships" r:embed="rId9">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12A6D0-C8BD-01BF-8C7E-09E02F28D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5CE2FAC-9760-0C76-A155-F02503A486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FEFFC4-C007-4810-AA91-1D004AB05C06}" type="datetimeFigureOut">
              <a:rPr lang="en-GB" smtClean="0"/>
              <a:t>19/12/2025</a:t>
            </a:fld>
            <a:endParaRPr lang="en-GB"/>
          </a:p>
        </p:txBody>
      </p:sp>
      <p:sp>
        <p:nvSpPr>
          <p:cNvPr id="4" name="Footer Placeholder 3">
            <a:extLst>
              <a:ext uri="{FF2B5EF4-FFF2-40B4-BE49-F238E27FC236}">
                <a16:creationId xmlns:a16="http://schemas.microsoft.com/office/drawing/2014/main" id="{C360BD3A-2531-2132-2D98-CEDA9AEBDB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757ABE-176C-C96E-9A4E-9F1324290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67A822-553B-41A6-96D7-606FBC6EA3A3}" type="slidenum">
              <a:rPr lang="en-GB" smtClean="0"/>
              <a:t>‹#›</a:t>
            </a:fld>
            <a:endParaRPr lang="en-GB"/>
          </a:p>
        </p:txBody>
      </p:sp>
    </p:spTree>
    <p:extLst>
      <p:ext uri="{BB962C8B-B14F-4D97-AF65-F5344CB8AC3E}">
        <p14:creationId xmlns:p14="http://schemas.microsoft.com/office/powerpoint/2010/main" val="29170488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9000" y="216195"/>
            <a:ext cx="2189900" cy="1440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89000" y="1846521"/>
            <a:ext cx="6480000" cy="7020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logs.glowscotland.org.uk/glowblogs/cices/about-the-cic/"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yMZ_tshgKw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logs.glowscotland.org.uk/glowblogs/cices/2025/11/25/cic-maths-webinar-25-november-202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v.scot/publications/curriculum-qualifications-assessment-reform-progress-date-next-steps/documen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5/11/21141741/CIC-Explainer-for-Teachers-and-Practitioners-November-2025.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gov.scot/professional-learning/national-approach-to-professional-learning/the-national-model-of-professional-learning/" TargetMode="External"/><Relationship Id="rId7" Type="http://schemas.openxmlformats.org/officeDocument/2006/relationships/hyperlink" Target="https://learn.sssc.uk.com/nos/ccld_svq4.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learn.sssc.uk.com/nos/ccld_svq3.html" TargetMode="External"/><Relationship Id="rId5" Type="http://schemas.openxmlformats.org/officeDocument/2006/relationships/hyperlink" Target="https://cldstandardscouncil.org.uk/resources/competent-practitioner-framework/" TargetMode="External"/><Relationship Id="rId4" Type="http://schemas.openxmlformats.org/officeDocument/2006/relationships/hyperlink" Target="https://www.gtcs.org.uk/knowledge-base/articles/a-guide-to-the-professional-standard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C52FF-F7AE-A8D9-8ECD-6E399B140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FE44E-C3AF-8A6D-F131-DA18974A3135}"/>
              </a:ext>
            </a:extLst>
          </p:cNvPr>
          <p:cNvSpPr>
            <a:spLocks noGrp="1" noRot="1" noChangeAspect="1"/>
          </p:cNvSpPr>
          <p:nvPr>
            <p:ph type="sldImg"/>
          </p:nvPr>
        </p:nvSpPr>
        <p:spPr>
          <a:xfrm>
            <a:off x="273050" y="115888"/>
            <a:ext cx="2557463" cy="1439862"/>
          </a:xfrm>
        </p:spPr>
        <p:txBody>
          <a:bodyPr/>
          <a:lstStyle/>
          <a:p>
            <a:endParaRPr lang="en-GB"/>
          </a:p>
        </p:txBody>
      </p:sp>
      <p:sp>
        <p:nvSpPr>
          <p:cNvPr id="3" name="Notes Placeholder 2">
            <a:extLst>
              <a:ext uri="{FF2B5EF4-FFF2-40B4-BE49-F238E27FC236}">
                <a16:creationId xmlns:a16="http://schemas.microsoft.com/office/drawing/2014/main" id="{CA2DB75B-689A-F142-F0E6-9DEE73D65DEB}"/>
              </a:ext>
            </a:extLst>
          </p:cNvPr>
          <p:cNvSpPr>
            <a:spLocks noGrp="1"/>
          </p:cNvSpPr>
          <p:nvPr>
            <p:ph type="body" idx="1"/>
          </p:nvPr>
        </p:nvSpPr>
        <p:spPr>
          <a:xfrm>
            <a:off x="273050" y="1655135"/>
            <a:ext cx="6480000" cy="6480000"/>
          </a:xfrm>
        </p:spPr>
        <p:txBody>
          <a:bodyPr/>
          <a:lstStyle/>
          <a:p>
            <a:r>
              <a:rPr lang="en-US" b="1" dirty="0"/>
              <a:t>SLIDE 1</a:t>
            </a:r>
          </a:p>
          <a:p>
            <a:endParaRPr lang="en-US" b="1" dirty="0"/>
          </a:p>
          <a:p>
            <a:r>
              <a:rPr lang="en-US" b="1" dirty="0"/>
              <a:t>This is not part of the presentation, rather something to consider as a facilitator.</a:t>
            </a:r>
          </a:p>
          <a:p>
            <a:endParaRPr lang="en-US" b="1" dirty="0"/>
          </a:p>
          <a:p>
            <a:r>
              <a:rPr lang="en-US" dirty="0"/>
              <a:t>From Fullan: 3 aspects of leading change. </a:t>
            </a:r>
          </a:p>
          <a:p>
            <a:r>
              <a:rPr lang="en-US" dirty="0"/>
              <a:t>Think about these for ourselves, and for our teams </a:t>
            </a:r>
          </a:p>
          <a:p>
            <a:r>
              <a:rPr lang="en-US" dirty="0"/>
              <a:t>We have two years to prepare (for formal adoption from August 2028 onwards)</a:t>
            </a:r>
          </a:p>
          <a:p>
            <a:endParaRPr lang="en-US" dirty="0"/>
          </a:p>
        </p:txBody>
      </p:sp>
    </p:spTree>
    <p:extLst>
      <p:ext uri="{BB962C8B-B14F-4D97-AF65-F5344CB8AC3E}">
        <p14:creationId xmlns:p14="http://schemas.microsoft.com/office/powerpoint/2010/main" val="305781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277813"/>
            <a:ext cx="2559050" cy="1439862"/>
          </a:xfrm>
        </p:spPr>
        <p:txBody>
          <a:bodyPr/>
          <a:lstStyle/>
          <a:p>
            <a:endParaRPr lang="en-GB"/>
          </a:p>
        </p:txBody>
      </p:sp>
      <p:sp>
        <p:nvSpPr>
          <p:cNvPr id="3" name="Notes Placeholder 2"/>
          <p:cNvSpPr>
            <a:spLocks noGrp="1"/>
          </p:cNvSpPr>
          <p:nvPr>
            <p:ph type="body" idx="1"/>
          </p:nvPr>
        </p:nvSpPr>
        <p:spPr/>
        <p:txBody>
          <a:bodyPr/>
          <a:lstStyle/>
          <a:p>
            <a:r>
              <a:rPr lang="en-GB" sz="1100" b="1" dirty="0"/>
              <a:t>SLIDE 10</a:t>
            </a:r>
          </a:p>
          <a:p>
            <a:endParaRPr lang="en-GB" sz="1100" dirty="0"/>
          </a:p>
          <a:p>
            <a:r>
              <a:rPr lang="en-GB" sz="1100" kern="1200" dirty="0">
                <a:solidFill>
                  <a:schemeClr val="tx1"/>
                </a:solidFill>
                <a:effectLst/>
                <a:latin typeface="Arial" panose="020B0604020202020204" pitchFamily="34" charset="0"/>
                <a:ea typeface="+mn-ea"/>
                <a:cs typeface="Arial" panose="020B0604020202020204" pitchFamily="34" charset="0"/>
              </a:rPr>
              <a:t>The CIC is a 10-year cycle. This approach was developed by Scottish Government, based on learning from international research and discovery work, and shared with Curriculum and Assessment Board in June 2023. </a:t>
            </a:r>
          </a:p>
          <a:p>
            <a:r>
              <a:rPr lang="en-GB" sz="1100" kern="1200" dirty="0">
                <a:solidFill>
                  <a:schemeClr val="tx1"/>
                </a:solidFill>
                <a:effectLst/>
                <a:latin typeface="Arial" panose="020B0604020202020204" pitchFamily="34" charset="0"/>
                <a:ea typeface="+mn-ea"/>
                <a:cs typeface="Arial" panose="020B0604020202020204" pitchFamily="34" charset="0"/>
              </a:rPr>
              <a:t>The CIC consists of </a:t>
            </a:r>
            <a:r>
              <a:rPr lang="en-GB" sz="1100" b="1" kern="1200" dirty="0">
                <a:solidFill>
                  <a:schemeClr val="tx1"/>
                </a:solidFill>
                <a:effectLst/>
                <a:latin typeface="Arial" panose="020B0604020202020204" pitchFamily="34" charset="0"/>
                <a:ea typeface="+mn-ea"/>
                <a:cs typeface="Arial" panose="020B0604020202020204" pitchFamily="34" charset="0"/>
              </a:rPr>
              <a:t>four interlinked phases</a:t>
            </a:r>
            <a:r>
              <a:rPr lang="en-GB" sz="1100" kern="1200" dirty="0">
                <a:solidFill>
                  <a:schemeClr val="tx1"/>
                </a:solidFill>
                <a:effectLst/>
                <a:latin typeface="Arial" panose="020B0604020202020204" pitchFamily="34" charset="0"/>
                <a:ea typeface="+mn-ea"/>
                <a:cs typeface="Arial" panose="020B0604020202020204" pitchFamily="34" charset="0"/>
              </a:rPr>
              <a:t>: </a:t>
            </a:r>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[About the...</a:t>
            </a:r>
            <a:r>
              <a:rPr lang="en-GB" sz="1100" u="sng" kern="1200" dirty="0" err="1">
                <a:solidFill>
                  <a:schemeClr val="tx1"/>
                </a:solidFill>
                <a:effectLst/>
                <a:latin typeface="Arial" panose="020B0604020202020204" pitchFamily="34" charset="0"/>
                <a:ea typeface="+mn-ea"/>
                <a:cs typeface="Arial" panose="020B0604020202020204" pitchFamily="34" charset="0"/>
                <a:hlinkClick r:id="rId3"/>
              </a:rPr>
              <a:t>ment</a:t>
            </a:r>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 Cycle]</a:t>
            </a:r>
            <a:endParaRPr lang="en-GB" sz="1100" u="sng" kern="1200" dirty="0">
              <a:solidFill>
                <a:schemeClr val="tx1"/>
              </a:solidFill>
              <a:effectLst/>
              <a:latin typeface="Arial" panose="020B0604020202020204" pitchFamily="34" charset="0"/>
              <a:ea typeface="+mn-ea"/>
              <a:cs typeface="Arial" panose="020B0604020202020204" pitchFamily="34" charset="0"/>
            </a:endParaRP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lvl="0"/>
            <a:r>
              <a:rPr lang="en-GB" sz="1100" b="1" kern="1200" dirty="0">
                <a:solidFill>
                  <a:schemeClr val="tx1"/>
                </a:solidFill>
                <a:effectLst/>
                <a:latin typeface="Arial" panose="020B0604020202020204" pitchFamily="34" charset="0"/>
                <a:ea typeface="+mn-ea"/>
                <a:cs typeface="Arial" panose="020B0604020202020204" pitchFamily="34" charset="0"/>
              </a:rPr>
              <a:t>1. Analysis </a:t>
            </a:r>
            <a:r>
              <a:rPr lang="en-GB" sz="1100" kern="1200" dirty="0">
                <a:solidFill>
                  <a:schemeClr val="tx1"/>
                </a:solidFill>
                <a:effectLst/>
                <a:latin typeface="Arial" panose="020B0604020202020204" pitchFamily="34" charset="0"/>
                <a:ea typeface="+mn-ea"/>
                <a:cs typeface="Arial" panose="020B0604020202020204" pitchFamily="34" charset="0"/>
              </a:rPr>
              <a:t>– analysis of evidence and feedback from practice on how the curriculum is working at all levels and in all sectors (Early Learning and Childcare, schools and education settings, colleges, regional, national), studies on future trends including international evidence and research on specific issues. This will help identify areas for closer focus. </a:t>
            </a:r>
          </a:p>
          <a:p>
            <a:pPr lvl="0"/>
            <a:endParaRPr lang="en-GB" sz="1100" kern="1200" dirty="0">
              <a:solidFill>
                <a:schemeClr val="tx1"/>
              </a:solidFill>
              <a:effectLst/>
              <a:latin typeface="Arial" panose="020B0604020202020204" pitchFamily="34" charset="0"/>
              <a:ea typeface="+mn-ea"/>
              <a:cs typeface="Arial" panose="020B0604020202020204" pitchFamily="34" charset="0"/>
            </a:endParaRPr>
          </a:p>
          <a:p>
            <a:pPr lvl="0"/>
            <a:r>
              <a:rPr lang="en-GB" sz="1100" b="1" kern="1200" dirty="0">
                <a:solidFill>
                  <a:schemeClr val="tx1"/>
                </a:solidFill>
                <a:effectLst/>
                <a:latin typeface="Arial" panose="020B0604020202020204" pitchFamily="34" charset="0"/>
                <a:ea typeface="+mn-ea"/>
                <a:cs typeface="Arial" panose="020B0604020202020204" pitchFamily="34" charset="0"/>
              </a:rPr>
              <a:t>2. Engagement and co-creation </a:t>
            </a:r>
            <a:r>
              <a:rPr lang="en-GB" sz="1100" kern="1200" dirty="0">
                <a:solidFill>
                  <a:schemeClr val="tx1"/>
                </a:solidFill>
                <a:effectLst/>
                <a:latin typeface="Arial" panose="020B0604020202020204" pitchFamily="34" charset="0"/>
                <a:ea typeface="+mn-ea"/>
                <a:cs typeface="Arial" panose="020B0604020202020204" pitchFamily="34" charset="0"/>
              </a:rPr>
              <a:t>– planning, engagement, collaboration and processing of feedback to test draft workstreams. Importantly in the Scottish model in this stage the implementation strategy is also co-designed. </a:t>
            </a:r>
          </a:p>
          <a:p>
            <a:r>
              <a:rPr lang="en-GB" sz="1100" b="1" kern="1200" dirty="0">
                <a:solidFill>
                  <a:schemeClr val="tx1"/>
                </a:solidFill>
                <a:effectLst/>
                <a:latin typeface="Arial" panose="020B0604020202020204" pitchFamily="34" charset="0"/>
                <a:ea typeface="+mn-ea"/>
                <a:cs typeface="Arial" panose="020B0604020202020204" pitchFamily="34" charset="0"/>
              </a:rPr>
              <a:t> </a:t>
            </a:r>
            <a:endParaRPr lang="en-GB" sz="1100" kern="1200" dirty="0">
              <a:solidFill>
                <a:schemeClr val="tx1"/>
              </a:solidFill>
              <a:effectLst/>
              <a:latin typeface="Arial" panose="020B0604020202020204" pitchFamily="34" charset="0"/>
              <a:ea typeface="+mn-ea"/>
              <a:cs typeface="Arial" panose="020B0604020202020204" pitchFamily="34" charset="0"/>
            </a:endParaRPr>
          </a:p>
          <a:p>
            <a:pPr lvl="0"/>
            <a:r>
              <a:rPr lang="en-GB" sz="1100" b="1" kern="1200" dirty="0">
                <a:solidFill>
                  <a:schemeClr val="tx1"/>
                </a:solidFill>
                <a:effectLst/>
                <a:latin typeface="Arial" panose="020B0604020202020204" pitchFamily="34" charset="0"/>
                <a:ea typeface="+mn-ea"/>
                <a:cs typeface="Arial" panose="020B0604020202020204" pitchFamily="34" charset="0"/>
              </a:rPr>
              <a:t>3. Share, Learn and Adopt – </a:t>
            </a:r>
            <a:r>
              <a:rPr lang="en-GB" sz="1100" kern="1200" dirty="0">
                <a:solidFill>
                  <a:schemeClr val="tx1"/>
                </a:solidFill>
                <a:effectLst/>
                <a:latin typeface="Arial" panose="020B0604020202020204" pitchFamily="34" charset="0"/>
                <a:ea typeface="+mn-ea"/>
                <a:cs typeface="Arial" panose="020B0604020202020204" pitchFamily="34" charset="0"/>
              </a:rPr>
              <a:t>local capacity building and professional development; development of support material; monitoring of experiences of educators and learners. </a:t>
            </a:r>
          </a:p>
          <a:p>
            <a:r>
              <a:rPr lang="en-GB" sz="1100" b="1" kern="1200" dirty="0">
                <a:solidFill>
                  <a:schemeClr val="tx1"/>
                </a:solidFill>
                <a:effectLst/>
                <a:latin typeface="Arial" panose="020B0604020202020204" pitchFamily="34" charset="0"/>
                <a:ea typeface="+mn-ea"/>
                <a:cs typeface="Arial" panose="020B0604020202020204" pitchFamily="34" charset="0"/>
              </a:rPr>
              <a:t> </a:t>
            </a:r>
            <a:endParaRPr lang="en-GB" sz="1100" kern="1200" dirty="0">
              <a:solidFill>
                <a:schemeClr val="tx1"/>
              </a:solidFill>
              <a:effectLst/>
              <a:latin typeface="Arial" panose="020B0604020202020204" pitchFamily="34" charset="0"/>
              <a:ea typeface="+mn-ea"/>
              <a:cs typeface="Arial" panose="020B0604020202020204" pitchFamily="34" charset="0"/>
            </a:endParaRPr>
          </a:p>
          <a:p>
            <a:pPr lvl="0"/>
            <a:r>
              <a:rPr lang="en-GB" sz="1100" b="1" kern="1200" dirty="0">
                <a:solidFill>
                  <a:schemeClr val="tx1"/>
                </a:solidFill>
                <a:effectLst/>
                <a:latin typeface="Arial" panose="020B0604020202020204" pitchFamily="34" charset="0"/>
                <a:ea typeface="+mn-ea"/>
                <a:cs typeface="Arial" panose="020B0604020202020204" pitchFamily="34" charset="0"/>
              </a:rPr>
              <a:t>4. Mobilise, monitor and evaluate – </a:t>
            </a:r>
            <a:r>
              <a:rPr lang="en-GB" sz="1100" kern="1200" dirty="0">
                <a:solidFill>
                  <a:schemeClr val="tx1"/>
                </a:solidFill>
                <a:effectLst/>
                <a:latin typeface="Arial" panose="020B0604020202020204" pitchFamily="34" charset="0"/>
                <a:ea typeface="+mn-ea"/>
                <a:cs typeface="Arial" panose="020B0604020202020204" pitchFamily="34" charset="0"/>
              </a:rPr>
              <a:t>mobilising the system around the approach and implementation. Once the new approach is mainstream, the cycle begins again in terms of monitoring and evaluation through inspectorate reports, research and feedback. This last stage (evaluation) is interlinked with stage 1 (analysis) thereby closing the review cycle.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This cyclical model is designed to take approximately </a:t>
            </a:r>
            <a:r>
              <a:rPr lang="en-GB" sz="1100" b="1" kern="1200" dirty="0">
                <a:solidFill>
                  <a:schemeClr val="tx1"/>
                </a:solidFill>
                <a:effectLst/>
                <a:latin typeface="Arial" panose="020B0604020202020204" pitchFamily="34" charset="0"/>
                <a:ea typeface="+mn-ea"/>
                <a:cs typeface="Arial" panose="020B0604020202020204" pitchFamily="34" charset="0"/>
              </a:rPr>
              <a:t>10 years</a:t>
            </a:r>
            <a:r>
              <a:rPr lang="en-GB" sz="1100" kern="1200" dirty="0">
                <a:solidFill>
                  <a:schemeClr val="tx1"/>
                </a:solidFill>
                <a:effectLst/>
                <a:latin typeface="Arial" panose="020B0604020202020204" pitchFamily="34" charset="0"/>
                <a:ea typeface="+mn-ea"/>
                <a:cs typeface="Arial" panose="020B0604020202020204" pitchFamily="34" charset="0"/>
              </a:rPr>
              <a:t> per full cycle, with the aim of creating a sustainable, evidence-informed approach to curriculum development. Each 10-year cycle would start and end with a national exercise similar to the National Discussion. </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We are currently in the </a:t>
            </a:r>
            <a:r>
              <a:rPr lang="en-GB" sz="1100" b="1" kern="1200" dirty="0">
                <a:solidFill>
                  <a:schemeClr val="tx1"/>
                </a:solidFill>
                <a:effectLst/>
                <a:latin typeface="Arial" panose="020B0604020202020204" pitchFamily="34" charset="0"/>
                <a:ea typeface="+mn-ea"/>
                <a:cs typeface="Arial" panose="020B0604020202020204" pitchFamily="34" charset="0"/>
              </a:rPr>
              <a:t>co-creation phase</a:t>
            </a:r>
            <a:r>
              <a:rPr lang="en-GB" sz="1100" kern="1200" dirty="0">
                <a:solidFill>
                  <a:schemeClr val="tx1"/>
                </a:solidFill>
                <a:effectLst/>
                <a:latin typeface="Arial" panose="020B0604020202020204" pitchFamily="34" charset="0"/>
                <a:ea typeface="+mn-ea"/>
                <a:cs typeface="Arial" panose="020B0604020202020204" pitchFamily="34" charset="0"/>
              </a:rPr>
              <a:t> (phase 2).</a:t>
            </a:r>
          </a:p>
          <a:p>
            <a:endParaRPr lang="en-GB" sz="1100" dirty="0"/>
          </a:p>
        </p:txBody>
      </p:sp>
    </p:spTree>
    <p:extLst>
      <p:ext uri="{BB962C8B-B14F-4D97-AF65-F5344CB8AC3E}">
        <p14:creationId xmlns:p14="http://schemas.microsoft.com/office/powerpoint/2010/main" val="16176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D1735-8070-D48A-B4A9-D1F730A3C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88EFB-C23A-5173-4BDD-9C0347531F59}"/>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45A44B89-46C6-3903-FAED-73D53D4DF2DF}"/>
              </a:ext>
            </a:extLst>
          </p:cNvPr>
          <p:cNvSpPr>
            <a:spLocks noGrp="1"/>
          </p:cNvSpPr>
          <p:nvPr>
            <p:ph type="body" idx="1"/>
          </p:nvPr>
        </p:nvSpPr>
        <p:spPr/>
        <p:txBody>
          <a:bodyPr/>
          <a:lstStyle/>
          <a:p>
            <a:r>
              <a:rPr lang="en-GB" sz="1100" b="1"/>
              <a:t>SLIDE 11</a:t>
            </a:r>
            <a:endParaRPr lang="en-GB" sz="1100" b="0"/>
          </a:p>
          <a:p>
            <a:endParaRPr lang="en-GB" sz="1100" b="0" kern="1200">
              <a:solidFill>
                <a:schemeClr val="tx1"/>
              </a:solidFill>
              <a:effectLst/>
              <a:latin typeface="Arial" panose="020B0604020202020204" pitchFamily="34" charset="0"/>
              <a:ea typeface="+mn-ea"/>
              <a:cs typeface="Arial" panose="020B0604020202020204" pitchFamily="34" charset="0"/>
            </a:endParaRPr>
          </a:p>
          <a:p>
            <a:r>
              <a:rPr lang="en-GB" sz="1100" kern="1200">
                <a:solidFill>
                  <a:schemeClr val="tx1"/>
                </a:solidFill>
                <a:effectLst/>
                <a:latin typeface="Arial" panose="020B0604020202020204" pitchFamily="34" charset="0"/>
                <a:ea typeface="+mn-ea"/>
                <a:cs typeface="Arial" panose="020B0604020202020204" pitchFamily="34" charset="0"/>
              </a:rPr>
              <a:t>This slide has the CIC Explainer Video (2 mins 15 seconds) embedded and should play automatically in </a:t>
            </a:r>
            <a:r>
              <a:rPr lang="en-GB" sz="1100" kern="1200" err="1">
                <a:solidFill>
                  <a:schemeClr val="tx1"/>
                </a:solidFill>
                <a:effectLst/>
                <a:latin typeface="Arial" panose="020B0604020202020204" pitchFamily="34" charset="0"/>
                <a:ea typeface="+mn-ea"/>
                <a:cs typeface="Arial" panose="020B0604020202020204" pitchFamily="34" charset="0"/>
              </a:rPr>
              <a:t>Powerpoint</a:t>
            </a:r>
            <a:r>
              <a:rPr lang="en-GB" sz="1100" kern="1200">
                <a:solidFill>
                  <a:schemeClr val="tx1"/>
                </a:solidFill>
                <a:effectLst/>
                <a:latin typeface="Arial" panose="020B0604020202020204" pitchFamily="34" charset="0"/>
                <a:ea typeface="+mn-ea"/>
                <a:cs typeface="Arial" panose="020B0604020202020204" pitchFamily="34" charset="0"/>
              </a:rPr>
              <a:t> presenter mode. </a:t>
            </a:r>
          </a:p>
          <a:p>
            <a:r>
              <a:rPr lang="en-GB" sz="1100" kern="1200">
                <a:solidFill>
                  <a:schemeClr val="tx1"/>
                </a:solidFill>
                <a:effectLst/>
                <a:latin typeface="Arial" panose="020B0604020202020204" pitchFamily="34" charset="0"/>
                <a:ea typeface="+mn-ea"/>
                <a:cs typeface="Arial" panose="020B0604020202020204" pitchFamily="34" charset="0"/>
              </a:rPr>
              <a:t> </a:t>
            </a:r>
          </a:p>
          <a:p>
            <a:r>
              <a:rPr lang="en-GB" sz="1100" kern="1200">
                <a:solidFill>
                  <a:schemeClr val="tx1"/>
                </a:solidFill>
                <a:effectLst/>
                <a:latin typeface="Arial" panose="020B0604020202020204" pitchFamily="34" charset="0"/>
                <a:ea typeface="+mn-ea"/>
                <a:cs typeface="Arial" panose="020B0604020202020204" pitchFamily="34" charset="0"/>
              </a:rPr>
              <a:t>It can also be accessed here: </a:t>
            </a:r>
            <a:r>
              <a:rPr lang="en-GB" sz="1100" u="sng" kern="1200">
                <a:solidFill>
                  <a:schemeClr val="tx1"/>
                </a:solidFill>
                <a:effectLst/>
                <a:latin typeface="Arial" panose="020B0604020202020204" pitchFamily="34" charset="0"/>
                <a:ea typeface="+mn-ea"/>
                <a:cs typeface="Arial" panose="020B0604020202020204" pitchFamily="34" charset="0"/>
                <a:hlinkClick r:id="rId3"/>
              </a:rPr>
              <a:t>https://youtu.be/yMZ_tshgKwg</a:t>
            </a:r>
            <a:r>
              <a:rPr lang="en-GB" sz="1100" kern="1200">
                <a:solidFill>
                  <a:schemeClr val="tx1"/>
                </a:solidFill>
                <a:effectLst/>
                <a:latin typeface="Arial" panose="020B0604020202020204" pitchFamily="34" charset="0"/>
                <a:ea typeface="+mn-ea"/>
                <a:cs typeface="Arial" panose="020B0604020202020204" pitchFamily="34" charset="0"/>
              </a:rPr>
              <a:t> and can be used as a short, independent pre-session task.</a:t>
            </a:r>
          </a:p>
          <a:p>
            <a:endParaRPr lang="en-GB" sz="1100"/>
          </a:p>
        </p:txBody>
      </p:sp>
    </p:spTree>
    <p:extLst>
      <p:ext uri="{BB962C8B-B14F-4D97-AF65-F5344CB8AC3E}">
        <p14:creationId xmlns:p14="http://schemas.microsoft.com/office/powerpoint/2010/main" val="306531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3" y="215900"/>
            <a:ext cx="2559050" cy="1439863"/>
          </a:xfrm>
        </p:spPr>
      </p:sp>
      <p:sp>
        <p:nvSpPr>
          <p:cNvPr id="3" name="Notes Placeholder 2"/>
          <p:cNvSpPr>
            <a:spLocks noGrp="1"/>
          </p:cNvSpPr>
          <p:nvPr>
            <p:ph type="body" idx="1"/>
          </p:nvPr>
        </p:nvSpPr>
        <p:spPr/>
        <p:txBody>
          <a:bodyPr/>
          <a:lstStyle/>
          <a:p>
            <a:r>
              <a:rPr lang="en-GB" b="1" dirty="0"/>
              <a:t>SLIDE 12</a:t>
            </a:r>
            <a:endParaRPr lang="en-GB" b="0" dirty="0"/>
          </a:p>
          <a:p>
            <a:endParaRPr lang="en-GB" b="0" dirty="0"/>
          </a:p>
          <a:p>
            <a:r>
              <a:rPr lang="en-GB" sz="1100" kern="1200" dirty="0">
                <a:solidFill>
                  <a:schemeClr val="tx1"/>
                </a:solidFill>
                <a:effectLst/>
                <a:latin typeface="Arial" panose="020B0604020202020204" pitchFamily="34" charset="0"/>
                <a:ea typeface="+mn-ea"/>
                <a:cs typeface="Arial" panose="020B0604020202020204" pitchFamily="34" charset="0"/>
              </a:rPr>
              <a:t>As part of the discover phase in developing the CIC, pilot reviews were held with groups of 3-18 practitioners in 6 Curriculum Areas.  There were recurring themes and messages across these groups, including: declutter the curriculum, increase clarity around knowledge and simplify guidance.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The co-design groups are working to address these issues.</a:t>
            </a:r>
            <a:endParaRPr lang="en-GB" b="1" dirty="0"/>
          </a:p>
        </p:txBody>
      </p:sp>
    </p:spTree>
    <p:extLst>
      <p:ext uri="{BB962C8B-B14F-4D97-AF65-F5344CB8AC3E}">
        <p14:creationId xmlns:p14="http://schemas.microsoft.com/office/powerpoint/2010/main" val="3313449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3" y="215900"/>
            <a:ext cx="2559050" cy="1439863"/>
          </a:xfrm>
        </p:spPr>
      </p:sp>
      <p:sp>
        <p:nvSpPr>
          <p:cNvPr id="3" name="Notes Placeholder 2"/>
          <p:cNvSpPr>
            <a:spLocks noGrp="1"/>
          </p:cNvSpPr>
          <p:nvPr>
            <p:ph type="body" idx="1"/>
          </p:nvPr>
        </p:nvSpPr>
        <p:spPr/>
        <p:txBody>
          <a:bodyPr/>
          <a:lstStyle/>
          <a:p>
            <a:r>
              <a:rPr lang="en-GB" b="1" dirty="0"/>
              <a:t>SLIDE 13</a:t>
            </a:r>
          </a:p>
          <a:p>
            <a:endParaRPr lang="en-GB" b="1" dirty="0"/>
          </a:p>
          <a:p>
            <a:r>
              <a:rPr lang="en-GB" dirty="0">
                <a:solidFill>
                  <a:srgbClr val="0033CC"/>
                </a:solidFill>
                <a:highlight>
                  <a:srgbClr val="FFFFFF"/>
                </a:highlight>
              </a:rPr>
              <a:t>Key message:</a:t>
            </a:r>
          </a:p>
          <a:p>
            <a:r>
              <a:rPr lang="en-GB" dirty="0">
                <a:highlight>
                  <a:srgbClr val="FFFFFF"/>
                </a:highlight>
              </a:rPr>
              <a:t>This </a:t>
            </a:r>
            <a:r>
              <a:rPr lang="en-GB" kern="1200" dirty="0">
                <a:effectLst/>
                <a:highlight>
                  <a:srgbClr val="FFFFFF"/>
                </a:highlight>
              </a:rPr>
              <a:t>is an evolution of Scotland’s</a:t>
            </a:r>
            <a:r>
              <a:rPr lang="en-GB" dirty="0">
                <a:highlight>
                  <a:srgbClr val="FFFFFF"/>
                </a:highlight>
              </a:rPr>
              <a:t> </a:t>
            </a:r>
            <a:r>
              <a:rPr lang="en-GB" kern="1200" dirty="0">
                <a:effectLst/>
                <a:highlight>
                  <a:srgbClr val="FFFFFF"/>
                </a:highlight>
              </a:rPr>
              <a:t>existing</a:t>
            </a:r>
            <a:r>
              <a:rPr lang="en-GB" dirty="0">
                <a:highlight>
                  <a:srgbClr val="FFFFFF"/>
                </a:highlight>
              </a:rPr>
              <a:t> </a:t>
            </a:r>
            <a:r>
              <a:rPr lang="en-GB" kern="1200" dirty="0">
                <a:effectLst/>
                <a:highlight>
                  <a:srgbClr val="FFFFFF"/>
                </a:highlight>
              </a:rPr>
              <a:t>Curriculum</a:t>
            </a:r>
            <a:r>
              <a:rPr lang="en-GB" dirty="0">
                <a:highlight>
                  <a:srgbClr val="FFFFFF"/>
                </a:highlight>
              </a:rPr>
              <a:t> not a complete restart</a:t>
            </a:r>
            <a:r>
              <a:rPr lang="en-GB" kern="1200" dirty="0">
                <a:effectLst/>
                <a:highlight>
                  <a:srgbClr val="FFFFFF"/>
                </a:highlight>
              </a:rPr>
              <a:t>. </a:t>
            </a:r>
            <a:r>
              <a:rPr lang="en-GB" kern="1200" dirty="0">
                <a:solidFill>
                  <a:srgbClr val="0033CC"/>
                </a:solidFill>
                <a:effectLst/>
                <a:highlight>
                  <a:srgbClr val="FFFFFF"/>
                </a:highlight>
              </a:rPr>
              <a:t>The next few slides clarify that the underlying structure of Scotland’s Curriculum</a:t>
            </a:r>
            <a:r>
              <a:rPr lang="en-GB" dirty="0">
                <a:solidFill>
                  <a:srgbClr val="0033CC"/>
                </a:solidFill>
                <a:highlight>
                  <a:srgbClr val="FFFFFF"/>
                </a:highlight>
              </a:rPr>
              <a:t> </a:t>
            </a:r>
            <a:r>
              <a:rPr lang="en-GB" kern="1200" dirty="0">
                <a:solidFill>
                  <a:srgbClr val="0033CC"/>
                </a:solidFill>
                <a:effectLst/>
                <a:highlight>
                  <a:srgbClr val="FFFFFF"/>
                </a:highlight>
              </a:rPr>
              <a:t>will remain and explain what the focus of the change will be.</a:t>
            </a:r>
            <a:r>
              <a:rPr lang="en-GB" dirty="0">
                <a:solidFill>
                  <a:srgbClr val="0033CC"/>
                </a:solidFill>
                <a:highlight>
                  <a:srgbClr val="FFFFFF"/>
                </a:highlight>
              </a:rPr>
              <a:t> </a:t>
            </a:r>
          </a:p>
          <a:p>
            <a:endParaRPr lang="en-GB" dirty="0"/>
          </a:p>
        </p:txBody>
      </p:sp>
    </p:spTree>
    <p:extLst>
      <p:ext uri="{BB962C8B-B14F-4D97-AF65-F5344CB8AC3E}">
        <p14:creationId xmlns:p14="http://schemas.microsoft.com/office/powerpoint/2010/main" val="3629692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133350"/>
            <a:ext cx="2559050" cy="1439863"/>
          </a:xfrm>
        </p:spPr>
        <p:txBody>
          <a:bodyPr/>
          <a:lstStyle/>
          <a:p>
            <a:endParaRPr lang="en-GB"/>
          </a:p>
        </p:txBody>
      </p:sp>
      <p:sp>
        <p:nvSpPr>
          <p:cNvPr id="3" name="Notes Placeholder 2"/>
          <p:cNvSpPr>
            <a:spLocks noGrp="1"/>
          </p:cNvSpPr>
          <p:nvPr>
            <p:ph type="body" idx="1"/>
          </p:nvPr>
        </p:nvSpPr>
        <p:spPr>
          <a:xfrm>
            <a:off x="189000" y="1750828"/>
            <a:ext cx="6480000" cy="7020000"/>
          </a:xfrm>
        </p:spPr>
        <p:txBody>
          <a:bodyPr/>
          <a:lstStyle/>
          <a:p>
            <a:r>
              <a:rPr lang="en-GB" b="1" dirty="0"/>
              <a:t>SLIDE 14</a:t>
            </a:r>
          </a:p>
          <a:p>
            <a:endParaRPr lang="en-GB" b="1" dirty="0"/>
          </a:p>
          <a:p>
            <a:r>
              <a:rPr lang="en-GB" sz="1100" kern="1200" dirty="0">
                <a:solidFill>
                  <a:schemeClr val="tx1"/>
                </a:solidFill>
                <a:effectLst/>
                <a:latin typeface="Arial" panose="020B0604020202020204" pitchFamily="34" charset="0"/>
                <a:ea typeface="+mn-ea"/>
                <a:cs typeface="Arial" panose="020B0604020202020204" pitchFamily="34" charset="0"/>
              </a:rPr>
              <a:t>It is important to note that the core parts of Scotland’s Curriculum Framework are NOT changing.  </a:t>
            </a:r>
          </a:p>
          <a:p>
            <a:r>
              <a:rPr lang="en-GB" sz="1100" kern="1200" dirty="0">
                <a:solidFill>
                  <a:schemeClr val="tx1"/>
                </a:solidFill>
                <a:effectLst/>
                <a:latin typeface="Arial" panose="020B0604020202020204" pitchFamily="34" charset="0"/>
                <a:ea typeface="+mn-ea"/>
                <a:cs typeface="Arial" panose="020B0604020202020204" pitchFamily="34" charset="0"/>
              </a:rPr>
              <a:t>The Four Capacities remain as the central purpose for Scotland’s Curriculum. </a:t>
            </a:r>
          </a:p>
          <a:p>
            <a:r>
              <a:rPr lang="en-GB" sz="1100" kern="1200" dirty="0">
                <a:solidFill>
                  <a:schemeClr val="tx1"/>
                </a:solidFill>
                <a:effectLst/>
                <a:latin typeface="Arial" panose="020B0604020202020204" pitchFamily="34" charset="0"/>
                <a:ea typeface="+mn-ea"/>
                <a:cs typeface="Arial" panose="020B0604020202020204" pitchFamily="34" charset="0"/>
              </a:rPr>
              <a:t>The Four Contexts for Learning will remain and will be strengthened. </a:t>
            </a:r>
          </a:p>
          <a:p>
            <a:r>
              <a:rPr lang="en-GB" sz="1100" kern="1200" dirty="0">
                <a:solidFill>
                  <a:schemeClr val="tx1"/>
                </a:solidFill>
                <a:effectLst/>
                <a:latin typeface="Arial" panose="020B0604020202020204" pitchFamily="34" charset="0"/>
                <a:ea typeface="+mn-ea"/>
                <a:cs typeface="Arial" panose="020B0604020202020204" pitchFamily="34" charset="0"/>
              </a:rPr>
              <a:t>The 5 parts of Curriculum Making will also remain and will underscore the professional learning that will be planned for 2026/27 and 2027/28.</a:t>
            </a:r>
          </a:p>
          <a:p>
            <a:endParaRPr lang="en-GB" dirty="0"/>
          </a:p>
        </p:txBody>
      </p:sp>
    </p:spTree>
    <p:extLst>
      <p:ext uri="{BB962C8B-B14F-4D97-AF65-F5344CB8AC3E}">
        <p14:creationId xmlns:p14="http://schemas.microsoft.com/office/powerpoint/2010/main" val="336356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4C908-6611-12BD-4D74-B8FB6FDBB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D500E-2A1D-3B04-0169-DB4521D8E1A8}"/>
              </a:ext>
            </a:extLst>
          </p:cNvPr>
          <p:cNvSpPr>
            <a:spLocks noGrp="1" noRot="1" noChangeAspect="1"/>
          </p:cNvSpPr>
          <p:nvPr>
            <p:ph type="sldImg"/>
          </p:nvPr>
        </p:nvSpPr>
        <p:spPr>
          <a:xfrm>
            <a:off x="188913" y="133350"/>
            <a:ext cx="2559050" cy="1439863"/>
          </a:xfrm>
        </p:spPr>
        <p:txBody>
          <a:bodyPr/>
          <a:lstStyle/>
          <a:p>
            <a:endParaRPr lang="en-GB"/>
          </a:p>
        </p:txBody>
      </p:sp>
      <p:sp>
        <p:nvSpPr>
          <p:cNvPr id="3" name="Notes Placeholder 2">
            <a:extLst>
              <a:ext uri="{FF2B5EF4-FFF2-40B4-BE49-F238E27FC236}">
                <a16:creationId xmlns:a16="http://schemas.microsoft.com/office/drawing/2014/main" id="{E52BC2C8-B8DD-BAEF-5DB1-4E0A60565EC9}"/>
              </a:ext>
            </a:extLst>
          </p:cNvPr>
          <p:cNvSpPr>
            <a:spLocks noGrp="1"/>
          </p:cNvSpPr>
          <p:nvPr>
            <p:ph type="body" idx="1"/>
          </p:nvPr>
        </p:nvSpPr>
        <p:spPr>
          <a:xfrm>
            <a:off x="189000" y="1750828"/>
            <a:ext cx="6480000" cy="7020000"/>
          </a:xfrm>
        </p:spPr>
        <p:txBody>
          <a:bodyPr/>
          <a:lstStyle/>
          <a:p>
            <a:r>
              <a:rPr lang="en-GB" b="1" dirty="0"/>
              <a:t>SLIDE 15</a:t>
            </a:r>
          </a:p>
          <a:p>
            <a:endParaRPr lang="en-GB" b="1" dirty="0"/>
          </a:p>
          <a:p>
            <a:r>
              <a:rPr lang="en-GB" dirty="0"/>
              <a:t>The focus of change is on the guidance and technical framework: the documentation that teachers and practitioners use to plan learning for and with children and young people. </a:t>
            </a:r>
          </a:p>
          <a:p>
            <a:endParaRPr lang="en-GB" dirty="0"/>
          </a:p>
          <a:p>
            <a:r>
              <a:rPr lang="en-GB" dirty="0"/>
              <a:t>Experiences &amp; Outcomes and Benchmarks will be phased out and they will be replaced by a new technical framework. </a:t>
            </a:r>
          </a:p>
          <a:p>
            <a:endParaRPr lang="en-GB" dirty="0"/>
          </a:p>
          <a:p>
            <a:r>
              <a:rPr lang="en-GB" dirty="0"/>
              <a:t>The new framework will be underpinned by A Know–Do–Understand approach.</a:t>
            </a:r>
          </a:p>
          <a:p>
            <a:endParaRPr lang="en-GB" dirty="0"/>
          </a:p>
          <a:p>
            <a:r>
              <a:rPr lang="en-GB" dirty="0"/>
              <a:t>The new guidance will set out big ideas and associated concepts that all children and young people need to help them be individuals, contributors, citizens and learners. </a:t>
            </a:r>
          </a:p>
          <a:p>
            <a:endParaRPr lang="en-GB" dirty="0"/>
          </a:p>
          <a:p>
            <a:r>
              <a:rPr lang="en-GB" dirty="0"/>
              <a:t>At each level, it will clarify the knowledge and skills that will support children and young people in the development of key conceptual understanding. </a:t>
            </a:r>
          </a:p>
          <a:p>
            <a:endParaRPr lang="en-GB" b="1" dirty="0"/>
          </a:p>
          <a:p>
            <a:endParaRPr lang="en-GB" b="1" dirty="0"/>
          </a:p>
          <a:p>
            <a:endParaRPr lang="en-GB" dirty="0"/>
          </a:p>
        </p:txBody>
      </p:sp>
    </p:spTree>
    <p:extLst>
      <p:ext uri="{BB962C8B-B14F-4D97-AF65-F5344CB8AC3E}">
        <p14:creationId xmlns:p14="http://schemas.microsoft.com/office/powerpoint/2010/main" val="1392028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17979-CA3B-5D7E-9745-E2E6B0216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15686-368C-D4AB-B0CB-872E8B67FCF4}"/>
              </a:ext>
            </a:extLst>
          </p:cNvPr>
          <p:cNvSpPr>
            <a:spLocks noGrp="1" noRot="1" noChangeAspect="1"/>
          </p:cNvSpPr>
          <p:nvPr>
            <p:ph type="sldImg"/>
          </p:nvPr>
        </p:nvSpPr>
        <p:spPr>
          <a:xfrm>
            <a:off x="188913" y="133350"/>
            <a:ext cx="2559050" cy="1439863"/>
          </a:xfrm>
        </p:spPr>
        <p:txBody>
          <a:bodyPr/>
          <a:lstStyle/>
          <a:p>
            <a:endParaRPr lang="en-GB"/>
          </a:p>
        </p:txBody>
      </p:sp>
      <p:sp>
        <p:nvSpPr>
          <p:cNvPr id="3" name="Notes Placeholder 2">
            <a:extLst>
              <a:ext uri="{FF2B5EF4-FFF2-40B4-BE49-F238E27FC236}">
                <a16:creationId xmlns:a16="http://schemas.microsoft.com/office/drawing/2014/main" id="{4F5E721F-8BA1-BEAF-7FFF-38CB9D229C52}"/>
              </a:ext>
            </a:extLst>
          </p:cNvPr>
          <p:cNvSpPr>
            <a:spLocks noGrp="1"/>
          </p:cNvSpPr>
          <p:nvPr>
            <p:ph type="body" idx="1"/>
          </p:nvPr>
        </p:nvSpPr>
        <p:spPr>
          <a:xfrm>
            <a:off x="189000" y="1750828"/>
            <a:ext cx="6480000" cy="7020000"/>
          </a:xfrm>
        </p:spPr>
        <p:txBody>
          <a:bodyPr/>
          <a:lstStyle/>
          <a:p>
            <a:r>
              <a:rPr lang="en-GB" b="1" dirty="0"/>
              <a:t>SLIDE 16</a:t>
            </a:r>
          </a:p>
          <a:p>
            <a:endParaRPr lang="en-GB" b="1" dirty="0"/>
          </a:p>
          <a:p>
            <a:r>
              <a:rPr lang="en-GB" sz="1100" kern="1200" dirty="0">
                <a:solidFill>
                  <a:schemeClr val="tx1"/>
                </a:solidFill>
                <a:effectLst/>
                <a:latin typeface="Arial" panose="020B0604020202020204" pitchFamily="34" charset="0"/>
                <a:ea typeface="+mn-ea"/>
                <a:cs typeface="Arial" panose="020B0604020202020204" pitchFamily="34" charset="0"/>
              </a:rPr>
              <a:t>There is a commitment to ensure this change is led by the profession and in a way that is transparent. Co-design groups will share emerging thinking (see next slide) so everyone has the chance to be involved. </a:t>
            </a:r>
          </a:p>
          <a:p>
            <a:r>
              <a:rPr lang="en-GB" sz="1100" kern="1200" dirty="0">
                <a:solidFill>
                  <a:schemeClr val="tx1"/>
                </a:solidFill>
                <a:effectLst/>
                <a:latin typeface="Arial" panose="020B0604020202020204" pitchFamily="34" charset="0"/>
                <a:ea typeface="+mn-ea"/>
                <a:cs typeface="Arial" panose="020B0604020202020204" pitchFamily="34" charset="0"/>
              </a:rPr>
              <a:t>The groups were recruited through open recruitment and  there will be further opportunities to become involved as the CIC progresses. </a:t>
            </a:r>
          </a:p>
          <a:p>
            <a:r>
              <a:rPr lang="en-GB" sz="1100" b="1" kern="1200" dirty="0">
                <a:solidFill>
                  <a:schemeClr val="tx1"/>
                </a:solidFill>
                <a:effectLst/>
                <a:latin typeface="Arial" panose="020B0604020202020204" pitchFamily="34" charset="0"/>
                <a:ea typeface="+mn-ea"/>
                <a:cs typeface="Arial" panose="020B0604020202020204" pitchFamily="34" charset="0"/>
              </a:rPr>
              <a:t>Equity, inclusion, and learner engagement</a:t>
            </a:r>
            <a:r>
              <a:rPr lang="en-GB" sz="1100" kern="1200" dirty="0">
                <a:solidFill>
                  <a:schemeClr val="tx1"/>
                </a:solidFill>
                <a:effectLst/>
                <a:latin typeface="Arial" panose="020B0604020202020204" pitchFamily="34" charset="0"/>
                <a:ea typeface="+mn-ea"/>
                <a:cs typeface="Arial" panose="020B0604020202020204" pitchFamily="34" charset="0"/>
              </a:rPr>
              <a:t> are at the heart of this work.</a:t>
            </a:r>
          </a:p>
          <a:p>
            <a:r>
              <a:rPr lang="en-GB" sz="1100" kern="1200" dirty="0">
                <a:solidFill>
                  <a:schemeClr val="tx1"/>
                </a:solidFill>
                <a:effectLst/>
                <a:latin typeface="Arial" panose="020B0604020202020204" pitchFamily="34" charset="0"/>
                <a:ea typeface="+mn-ea"/>
                <a:cs typeface="Arial" panose="020B0604020202020204" pitchFamily="34" charset="0"/>
              </a:rPr>
              <a:t>The specific roles of each of the groups is unpacked in more detail in the 3 papers. </a:t>
            </a:r>
            <a:endParaRPr lang="en-GB" dirty="0"/>
          </a:p>
        </p:txBody>
      </p:sp>
    </p:spTree>
    <p:extLst>
      <p:ext uri="{BB962C8B-B14F-4D97-AF65-F5344CB8AC3E}">
        <p14:creationId xmlns:p14="http://schemas.microsoft.com/office/powerpoint/2010/main" val="1202774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6B5EC-90F6-2B6E-EE43-2546CB2FD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F42C5-2BED-250D-6339-0B5B1484C473}"/>
              </a:ext>
            </a:extLst>
          </p:cNvPr>
          <p:cNvSpPr>
            <a:spLocks noGrp="1" noRot="1" noChangeAspect="1"/>
          </p:cNvSpPr>
          <p:nvPr>
            <p:ph type="sldImg"/>
          </p:nvPr>
        </p:nvSpPr>
        <p:spPr>
          <a:xfrm>
            <a:off x="188913" y="133350"/>
            <a:ext cx="2559050" cy="1439863"/>
          </a:xfrm>
        </p:spPr>
        <p:txBody>
          <a:bodyPr/>
          <a:lstStyle/>
          <a:p>
            <a:endParaRPr lang="en-GB"/>
          </a:p>
        </p:txBody>
      </p:sp>
      <p:sp>
        <p:nvSpPr>
          <p:cNvPr id="3" name="Notes Placeholder 2">
            <a:extLst>
              <a:ext uri="{FF2B5EF4-FFF2-40B4-BE49-F238E27FC236}">
                <a16:creationId xmlns:a16="http://schemas.microsoft.com/office/drawing/2014/main" id="{9E9057C9-D1BD-4A8F-2578-BFCEBC9A5BB0}"/>
              </a:ext>
            </a:extLst>
          </p:cNvPr>
          <p:cNvSpPr>
            <a:spLocks noGrp="1"/>
          </p:cNvSpPr>
          <p:nvPr>
            <p:ph type="body" idx="1"/>
          </p:nvPr>
        </p:nvSpPr>
        <p:spPr>
          <a:xfrm>
            <a:off x="189000" y="1750828"/>
            <a:ext cx="6480000" cy="7020000"/>
          </a:xfrm>
        </p:spPr>
        <p:txBody>
          <a:bodyPr/>
          <a:lstStyle/>
          <a:p>
            <a:r>
              <a:rPr lang="en-GB" b="1" dirty="0"/>
              <a:t>SLIDE 17</a:t>
            </a:r>
          </a:p>
          <a:p>
            <a:endParaRPr lang="en-GB" b="1" dirty="0"/>
          </a:p>
          <a:p>
            <a:r>
              <a:rPr lang="en-GB" sz="1100" kern="1200" dirty="0">
                <a:solidFill>
                  <a:schemeClr val="tx1"/>
                </a:solidFill>
                <a:effectLst/>
                <a:latin typeface="Arial" panose="020B0604020202020204" pitchFamily="34" charset="0"/>
                <a:ea typeface="+mn-ea"/>
                <a:cs typeface="Arial" panose="020B0604020202020204" pitchFamily="34" charset="0"/>
              </a:rPr>
              <a:t>Clear message: the groups will share </a:t>
            </a:r>
            <a:r>
              <a:rPr lang="en-GB" sz="1100" b="1" kern="1200" dirty="0">
                <a:solidFill>
                  <a:schemeClr val="tx1"/>
                </a:solidFill>
                <a:effectLst/>
                <a:latin typeface="Arial" panose="020B0604020202020204" pitchFamily="34" charset="0"/>
                <a:ea typeface="+mn-ea"/>
                <a:cs typeface="Arial" panose="020B0604020202020204" pitchFamily="34" charset="0"/>
              </a:rPr>
              <a:t>EMERGING THINKING</a:t>
            </a:r>
            <a:r>
              <a:rPr lang="en-GB" sz="1100" kern="1200" dirty="0">
                <a:solidFill>
                  <a:schemeClr val="tx1"/>
                </a:solidFill>
                <a:effectLst/>
                <a:latin typeface="Arial" panose="020B0604020202020204" pitchFamily="34" charset="0"/>
                <a:ea typeface="+mn-ea"/>
                <a:cs typeface="Arial" panose="020B0604020202020204" pitchFamily="34" charset="0"/>
              </a:rPr>
              <a:t> for feedback during the rest of this session – this is not how the final framework will look. The final framework will also be packaged appropriately for practitioners working in different sectors.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For a first example of emerging thinking, see the recent Maths &amp; Numeracy webinar and associated materials:</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https://blogs.glowscotland.org.uk/glowblogs/cices/2025/11/25/cic-maths-webinar-25-november-2025/</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Encourage colleagues to use the feedback button on the CIC website to provide feedback on the emerging thinking documents. </a:t>
            </a:r>
          </a:p>
          <a:p>
            <a:endParaRPr lang="en-GB" dirty="0"/>
          </a:p>
        </p:txBody>
      </p:sp>
    </p:spTree>
    <p:extLst>
      <p:ext uri="{BB962C8B-B14F-4D97-AF65-F5344CB8AC3E}">
        <p14:creationId xmlns:p14="http://schemas.microsoft.com/office/powerpoint/2010/main" val="152596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277813"/>
            <a:ext cx="2559050" cy="1439862"/>
          </a:xfrm>
        </p:spPr>
        <p:txBody>
          <a:bodyPr/>
          <a:lstStyle/>
          <a:p>
            <a:endParaRPr lang="en-GB"/>
          </a:p>
        </p:txBody>
      </p:sp>
      <p:sp>
        <p:nvSpPr>
          <p:cNvPr id="3" name="Notes Placeholder 2"/>
          <p:cNvSpPr>
            <a:spLocks noGrp="1"/>
          </p:cNvSpPr>
          <p:nvPr>
            <p:ph type="body" idx="1"/>
          </p:nvPr>
        </p:nvSpPr>
        <p:spPr/>
        <p: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SLIDE 18</a:t>
            </a:r>
          </a:p>
          <a:p>
            <a:endParaRPr lang="en-GB" sz="1100" b="1"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We are currently in the </a:t>
            </a:r>
            <a:r>
              <a:rPr lang="en-GB" sz="1100" b="1" kern="1200" dirty="0">
                <a:solidFill>
                  <a:schemeClr val="tx1"/>
                </a:solidFill>
                <a:effectLst/>
                <a:latin typeface="Arial" panose="020B0604020202020204" pitchFamily="34" charset="0"/>
                <a:ea typeface="+mn-ea"/>
                <a:cs typeface="Arial" panose="020B0604020202020204" pitchFamily="34" charset="0"/>
              </a:rPr>
              <a:t>co-creation phase</a:t>
            </a:r>
            <a:r>
              <a:rPr lang="en-GB" sz="1100" kern="1200" dirty="0">
                <a:solidFill>
                  <a:schemeClr val="tx1"/>
                </a:solidFill>
                <a:effectLst/>
                <a:latin typeface="Arial" panose="020B0604020202020204" pitchFamily="34" charset="0"/>
                <a:ea typeface="+mn-ea"/>
                <a:cs typeface="Arial" panose="020B0604020202020204" pitchFamily="34" charset="0"/>
              </a:rPr>
              <a:t> (phase 2) which will run until June.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In summer 2026, the draft curriculum guidance and technical framework will be available for comment and feedback for a 6 month period.  We then move into Phase 3 – the Sharing, Learning and Adopting phase.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We have all of 2026/27 and 2027/28 to prepare for formal adoption of the refreshed curriculum. </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lvl="1"/>
            <a:r>
              <a:rPr lang="en-GB" sz="1100" kern="1200" dirty="0">
                <a:solidFill>
                  <a:schemeClr val="tx1"/>
                </a:solidFill>
                <a:effectLst/>
                <a:latin typeface="Arial" panose="020B0604020202020204" pitchFamily="34" charset="0"/>
                <a:ea typeface="+mn-ea"/>
                <a:cs typeface="Arial" panose="020B0604020202020204" pitchFamily="34" charset="0"/>
              </a:rPr>
              <a:t> </a:t>
            </a:r>
          </a:p>
          <a:p>
            <a:endParaRPr lang="en-GB" sz="1100" b="1" dirty="0"/>
          </a:p>
        </p:txBody>
      </p:sp>
    </p:spTree>
    <p:extLst>
      <p:ext uri="{BB962C8B-B14F-4D97-AF65-F5344CB8AC3E}">
        <p14:creationId xmlns:p14="http://schemas.microsoft.com/office/powerpoint/2010/main" val="4181265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627AC-DA10-0750-6A3F-1CD49FBE7526}"/>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586B0317-A2EB-9689-89E9-EF9532E1F3FC}"/>
              </a:ext>
            </a:extLst>
          </p:cNvPr>
          <p:cNvSpPr>
            <a:spLocks noGrp="1" noRot="1" noChangeAspect="1"/>
          </p:cNvSpPr>
          <p:nvPr>
            <p:ph type="sldImg" idx="2"/>
          </p:nvPr>
        </p:nvSpPr>
        <p:spPr>
          <a:xfrm>
            <a:off x="188913" y="204788"/>
            <a:ext cx="2559050" cy="1439862"/>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a:extLst>
              <a:ext uri="{FF2B5EF4-FFF2-40B4-BE49-F238E27FC236}">
                <a16:creationId xmlns:a16="http://schemas.microsoft.com/office/drawing/2014/main" id="{FDED6B0B-AA70-103D-5DFE-F259CDBA7A31}"/>
              </a:ext>
            </a:extLst>
          </p:cNvPr>
          <p:cNvSpPr>
            <a:spLocks noGrp="1"/>
          </p:cNvSpPr>
          <p:nvPr>
            <p:ph type="body" sz="quarter" idx="3"/>
          </p:nvPr>
        </p:nvSpPr>
        <p:spPr>
          <a:xfrm>
            <a:off x="189000" y="1853609"/>
            <a:ext cx="6480000" cy="7020000"/>
          </a:xfrm>
          <a:prstGeom prst="rect">
            <a:avLst/>
          </a:prstGeom>
        </p:spPr>
        <p:txBody>
          <a:bodyPr vert="horz" lIns="91440" tIns="45720" rIns="91440" bIns="45720" rtlCol="0"/>
          <a:lstStyle/>
          <a:p>
            <a:r>
              <a:rPr lang="en-GB" sz="1100" b="1" noProof="0" dirty="0"/>
              <a:t>SLIDE 19</a:t>
            </a:r>
          </a:p>
          <a:p>
            <a:endParaRPr lang="en-GB" sz="1100" noProof="0" dirty="0"/>
          </a:p>
          <a:p>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Supporting documents - Curriculum, Qualifications and Assessment Reform: progress to date and next steps - </a:t>
            </a:r>
            <a:r>
              <a:rPr lang="en-GB" sz="1100" u="sng" kern="1200" dirty="0" err="1">
                <a:solidFill>
                  <a:schemeClr val="tx1"/>
                </a:solidFill>
                <a:effectLst/>
                <a:latin typeface="Arial" panose="020B0604020202020204" pitchFamily="34" charset="0"/>
                <a:ea typeface="+mn-ea"/>
                <a:cs typeface="Arial" panose="020B0604020202020204" pitchFamily="34" charset="0"/>
                <a:hlinkClick r:id="rId3"/>
              </a:rPr>
              <a:t>gov.scot</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This timeline comes from the Scottish Government’s publication “Curriculum, Qualifications and Assessment Reform: Progress to date and next steps” (June 2025) (link in presenter notes).  </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endParaRPr lang="en-GB" sz="1100" kern="1200" dirty="0">
              <a:solidFill>
                <a:schemeClr val="tx1"/>
              </a:solidFill>
              <a:effectLst/>
              <a:latin typeface="Arial" panose="020B0604020202020204" pitchFamily="34" charset="0"/>
              <a:ea typeface="+mn-ea"/>
              <a:cs typeface="Arial" panose="020B0604020202020204" pitchFamily="34" charset="0"/>
            </a:endParaRP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Using either this, or the timeline on slide 12, it might be worth taking time to reflect on what this will mean for us. </a:t>
            </a:r>
          </a:p>
          <a:p>
            <a:r>
              <a:rPr lang="en-GB" sz="1100" kern="1200" dirty="0">
                <a:solidFill>
                  <a:schemeClr val="tx1"/>
                </a:solidFill>
                <a:effectLst/>
                <a:latin typeface="Arial" panose="020B0604020202020204" pitchFamily="34" charset="0"/>
                <a:ea typeface="+mn-ea"/>
                <a:cs typeface="Arial" panose="020B0604020202020204" pitchFamily="34" charset="0"/>
              </a:rPr>
              <a:t>For example, participants could use this timeline, or slide 12, to discuss each milestone and what it might mean for our team, our children and young people and families. </a:t>
            </a:r>
          </a:p>
          <a:p>
            <a:r>
              <a:rPr lang="en-GB" sz="1100" kern="1200" dirty="0">
                <a:solidFill>
                  <a:schemeClr val="tx1"/>
                </a:solidFill>
                <a:effectLst/>
                <a:latin typeface="Arial" panose="020B0604020202020204" pitchFamily="34" charset="0"/>
                <a:ea typeface="+mn-ea"/>
                <a:cs typeface="Arial" panose="020B0604020202020204" pitchFamily="34" charset="0"/>
              </a:rPr>
              <a:t>What does this mean – take some time to consider what this could mean for us. </a:t>
            </a:r>
            <a:endParaRPr lang="en-GB" sz="1100" b="1" kern="1200" dirty="0">
              <a:solidFill>
                <a:schemeClr val="tx1"/>
              </a:solidFill>
              <a:effectLst/>
              <a:latin typeface="Arial" panose="020B0604020202020204" pitchFamily="34" charset="0"/>
              <a:ea typeface="+mn-ea"/>
              <a:cs typeface="Arial" panose="020B0604020202020204" pitchFamily="34" charset="0"/>
            </a:endParaRPr>
          </a:p>
          <a:p>
            <a:endParaRPr lang="en-GB" sz="1100" b="1" kern="1200" noProof="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effectLst/>
                <a:latin typeface="Arial" panose="020B0604020202020204" pitchFamily="34" charset="0"/>
                <a:ea typeface="+mn-ea"/>
                <a:cs typeface="Arial" panose="020B0604020202020204" pitchFamily="34" charset="0"/>
              </a:rPr>
              <a:t>SLIDES 12, 13, 14, 15 &amp; 16 LINK TOGETHER</a:t>
            </a:r>
            <a:endParaRPr lang="en-GB" sz="1100" kern="1200" dirty="0">
              <a:solidFill>
                <a:schemeClr val="tx1"/>
              </a:solidFill>
              <a:effectLst/>
              <a:latin typeface="Arial" panose="020B0604020202020204" pitchFamily="34" charset="0"/>
              <a:ea typeface="+mn-ea"/>
              <a:cs typeface="Arial" panose="020B0604020202020204" pitchFamily="34" charset="0"/>
            </a:endParaRPr>
          </a:p>
          <a:p>
            <a:endParaRPr lang="en-GB" sz="1100" noProof="0" dirty="0"/>
          </a:p>
        </p:txBody>
      </p:sp>
    </p:spTree>
    <p:extLst>
      <p:ext uri="{BB962C8B-B14F-4D97-AF65-F5344CB8AC3E}">
        <p14:creationId xmlns:p14="http://schemas.microsoft.com/office/powerpoint/2010/main" val="291614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BDC53-DA35-BF65-452D-C4B6DE015BC1}"/>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8F85D5DB-091F-0D3A-C6A2-C8297DB15CCC}"/>
              </a:ext>
            </a:extLst>
          </p:cNvPr>
          <p:cNvSpPr>
            <a:spLocks noGrp="1" noRot="1" noChangeAspect="1"/>
          </p:cNvSpPr>
          <p:nvPr>
            <p:ph type="sldImg" idx="2"/>
          </p:nvPr>
        </p:nvSpPr>
        <p:spPr>
          <a:xfrm>
            <a:off x="196850" y="322263"/>
            <a:ext cx="2559050" cy="14398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18D6068-B42E-45D1-9694-206861BAF609}"/>
              </a:ext>
            </a:extLst>
          </p:cNvPr>
          <p:cNvSpPr>
            <a:spLocks noGrp="1"/>
          </p:cNvSpPr>
          <p:nvPr>
            <p:ph type="body" sz="quarter" idx="3"/>
          </p:nvPr>
        </p:nvSpPr>
        <p:spPr>
          <a:xfrm>
            <a:off x="189000" y="1887279"/>
            <a:ext cx="6480000" cy="702000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a:t>
            </a:r>
          </a:p>
          <a:p>
            <a:endParaRPr lang="en-GB" sz="1100" b="1" kern="1200" dirty="0">
              <a:solidFill>
                <a:schemeClr val="tx1"/>
              </a:solidFill>
              <a:effectLst/>
              <a:latin typeface="Arial" panose="020B0604020202020204" pitchFamily="34" charset="0"/>
              <a:ea typeface="+mn-ea"/>
              <a:cs typeface="Arial" panose="020B0604020202020204" pitchFamily="34" charset="0"/>
            </a:endParaRPr>
          </a:p>
          <a:p>
            <a:endParaRPr lang="en-GB" sz="1100" b="1" kern="1200" dirty="0">
              <a:solidFill>
                <a:schemeClr val="tx1"/>
              </a:solidFill>
              <a:effectLst/>
              <a:latin typeface="Arial" panose="020B0604020202020204" pitchFamily="34" charset="0"/>
              <a:ea typeface="+mn-ea"/>
              <a:cs typeface="Arial" panose="020B0604020202020204" pitchFamily="34" charset="0"/>
            </a:endParaRPr>
          </a:p>
          <a:p>
            <a:r>
              <a:rPr lang="en-GB" sz="1100" b="1" kern="1200" dirty="0">
                <a:solidFill>
                  <a:schemeClr val="tx1"/>
                </a:solidFill>
                <a:effectLst/>
                <a:latin typeface="Arial" panose="020B0604020202020204" pitchFamily="34" charset="0"/>
                <a:ea typeface="+mn-ea"/>
                <a:cs typeface="Arial" panose="020B0604020202020204" pitchFamily="34" charset="0"/>
              </a:rPr>
              <a:t>This is not part of the presentation but identifies possible individual tasks that might be helpful in advance or as a follow-up to the session. </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b="1" kern="1200" dirty="0">
                <a:solidFill>
                  <a:schemeClr val="tx1"/>
                </a:solidFill>
                <a:effectLst/>
                <a:latin typeface="Arial" panose="020B0604020202020204" pitchFamily="34" charset="0"/>
                <a:ea typeface="+mn-ea"/>
                <a:cs typeface="Arial" panose="020B0604020202020204" pitchFamily="34" charset="0"/>
              </a:rPr>
              <a:t> </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The short CIC explainer video identified here is included as an embedded video on slide 11 and may also be used during the session.</a:t>
            </a:r>
            <a:endParaRPr lang="en-US" dirty="0"/>
          </a:p>
        </p:txBody>
      </p:sp>
    </p:spTree>
    <p:extLst>
      <p:ext uri="{BB962C8B-B14F-4D97-AF65-F5344CB8AC3E}">
        <p14:creationId xmlns:p14="http://schemas.microsoft.com/office/powerpoint/2010/main" val="1017543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277813"/>
            <a:ext cx="2559050" cy="1439862"/>
          </a:xfrm>
        </p:spPr>
        <p:txBody>
          <a:bodyPr/>
          <a:lstStyle/>
          <a:p>
            <a:endParaRPr lang="en-GB"/>
          </a:p>
        </p:txBody>
      </p:sp>
      <p:sp>
        <p:nvSpPr>
          <p:cNvPr id="3" name="Notes Placeholder 2"/>
          <p:cNvSpPr>
            <a:spLocks noGrp="1"/>
          </p:cNvSpPr>
          <p:nvPr>
            <p:ph type="body" idx="1"/>
          </p:nvPr>
        </p:nvSpPr>
        <p:spPr/>
        <p: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SLIDE 20</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Reinforce these key messages which are in the Explainer document (November 2025): </a:t>
            </a:r>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FINAL Curriculum Improvement Cycle Explainer for Teachers and Practitioners - designed </a:t>
            </a:r>
            <a:r>
              <a:rPr lang="en-GB" sz="1100" u="sng" kern="1200" dirty="0" err="1">
                <a:solidFill>
                  <a:schemeClr val="tx1"/>
                </a:solidFill>
                <a:effectLst/>
                <a:latin typeface="Arial" panose="020B0604020202020204" pitchFamily="34" charset="0"/>
                <a:ea typeface="+mn-ea"/>
                <a:cs typeface="Arial" panose="020B0604020202020204" pitchFamily="34" charset="0"/>
                <a:hlinkClick r:id="rId3"/>
              </a:rPr>
              <a:t>v.1</a:t>
            </a:r>
            <a:endParaRPr lang="en-GB" sz="1100" kern="1200" dirty="0">
              <a:solidFill>
                <a:schemeClr val="tx1"/>
              </a:solidFill>
              <a:effectLst/>
              <a:latin typeface="Arial" panose="020B0604020202020204" pitchFamily="34" charset="0"/>
              <a:ea typeface="+mn-ea"/>
              <a:cs typeface="Arial" panose="020B0604020202020204" pitchFamily="34" charset="0"/>
            </a:endParaRPr>
          </a:p>
          <a:p>
            <a:endParaRPr lang="en-GB" sz="1100" b="1" dirty="0"/>
          </a:p>
        </p:txBody>
      </p:sp>
    </p:spTree>
    <p:extLst>
      <p:ext uri="{BB962C8B-B14F-4D97-AF65-F5344CB8AC3E}">
        <p14:creationId xmlns:p14="http://schemas.microsoft.com/office/powerpoint/2010/main" val="854665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179388"/>
            <a:ext cx="2559050" cy="1439862"/>
          </a:xfrm>
        </p:spPr>
        <p:txBody>
          <a:bodyPr/>
          <a:lstStyle/>
          <a:p>
            <a:endParaRPr lang="en-GB"/>
          </a:p>
        </p:txBody>
      </p:sp>
      <p:sp>
        <p:nvSpPr>
          <p:cNvPr id="3" name="Notes Placeholder 2"/>
          <p:cNvSpPr>
            <a:spLocks noGrp="1"/>
          </p:cNvSpPr>
          <p:nvPr>
            <p:ph type="body" idx="1"/>
          </p:nvPr>
        </p:nvSpPr>
        <p:spPr/>
        <p: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SLIDE 21</a:t>
            </a:r>
          </a:p>
          <a:p>
            <a:endParaRPr lang="en-GB" sz="11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panose="020B0604020202020204" pitchFamily="34" charset="0"/>
                <a:ea typeface="+mn-ea"/>
                <a:cs typeface="Arial" panose="020B0604020202020204" pitchFamily="34" charset="0"/>
              </a:rPr>
              <a:t>This slide can be used either as a final summary or, along with the next slide and some of the optional activities, the basis of a longer discussion e.g. in a leadership team. </a:t>
            </a:r>
          </a:p>
          <a:p>
            <a:endParaRPr lang="en-GB" sz="1100" b="1" kern="1200" dirty="0">
              <a:solidFill>
                <a:schemeClr val="tx1"/>
              </a:solidFill>
              <a:effectLst/>
              <a:latin typeface="Arial" panose="020B0604020202020204" pitchFamily="34" charset="0"/>
              <a:ea typeface="+mn-ea"/>
              <a:cs typeface="Arial" panose="020B0604020202020204" pitchFamily="34" charset="0"/>
            </a:endParaRPr>
          </a:p>
          <a:p>
            <a:endParaRPr lang="en-GB" sz="1100" b="1" kern="1200" dirty="0">
              <a:solidFill>
                <a:schemeClr val="tx1"/>
              </a:solidFill>
              <a:effectLst/>
              <a:latin typeface="Arial" panose="020B0604020202020204" pitchFamily="34" charset="0"/>
              <a:ea typeface="+mn-ea"/>
              <a:cs typeface="Arial" panose="020B0604020202020204" pitchFamily="34" charset="0"/>
            </a:endParaRPr>
          </a:p>
          <a:p>
            <a:endParaRPr lang="en-GB" sz="1100" dirty="0"/>
          </a:p>
        </p:txBody>
      </p:sp>
    </p:spTree>
    <p:extLst>
      <p:ext uri="{BB962C8B-B14F-4D97-AF65-F5344CB8AC3E}">
        <p14:creationId xmlns:p14="http://schemas.microsoft.com/office/powerpoint/2010/main" val="1798450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277813"/>
            <a:ext cx="2559050" cy="1439862"/>
          </a:xfrm>
        </p:spPr>
        <p:txBody>
          <a:bodyPr/>
          <a:lstStyle/>
          <a:p>
            <a:endParaRPr lang="en-GB"/>
          </a:p>
        </p:txBody>
      </p:sp>
      <p:sp>
        <p:nvSpPr>
          <p:cNvPr id="3" name="Notes Placeholder 2"/>
          <p:cNvSpPr>
            <a:spLocks noGrp="1"/>
          </p:cNvSpPr>
          <p:nvPr>
            <p:ph type="body" idx="1"/>
          </p:nvPr>
        </p:nvSpPr>
        <p:spPr/>
        <p:txBody>
          <a:bodyPr/>
          <a:lstStyle/>
          <a:p>
            <a:r>
              <a:rPr lang="en-GB" sz="1100" b="1" dirty="0"/>
              <a:t>SLIDE 22</a:t>
            </a:r>
          </a:p>
          <a:p>
            <a:endParaRPr lang="en-GB" sz="1100" b="1" dirty="0"/>
          </a:p>
          <a:p>
            <a:r>
              <a:rPr lang="en-GB" sz="1100" b="1" kern="1200" dirty="0">
                <a:solidFill>
                  <a:schemeClr val="tx1"/>
                </a:solidFill>
                <a:effectLst/>
                <a:latin typeface="Arial" panose="020B0604020202020204" pitchFamily="34" charset="0"/>
                <a:ea typeface="+mn-ea"/>
                <a:cs typeface="Arial" panose="020B0604020202020204" pitchFamily="34" charset="0"/>
              </a:rPr>
              <a:t>Time to reflect</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This slide can be used either to support discussion as part of the session or, along with any of optional activities, as a basis for further dialogue e.g. in a leadership team. </a:t>
            </a:r>
          </a:p>
        </p:txBody>
      </p:sp>
    </p:spTree>
    <p:extLst>
      <p:ext uri="{BB962C8B-B14F-4D97-AF65-F5344CB8AC3E}">
        <p14:creationId xmlns:p14="http://schemas.microsoft.com/office/powerpoint/2010/main" val="1297642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158750"/>
            <a:ext cx="2559050" cy="1439863"/>
          </a:xfrm>
        </p:spPr>
        <p:txBody>
          <a:bodyPr/>
          <a:lstStyle/>
          <a:p>
            <a:endParaRPr lang="en-GB"/>
          </a:p>
        </p:txBody>
      </p:sp>
      <p:sp>
        <p:nvSpPr>
          <p:cNvPr id="3" name="Notes Placeholder 2"/>
          <p:cNvSpPr>
            <a:spLocks noGrp="1"/>
          </p:cNvSpPr>
          <p:nvPr>
            <p:ph type="body" idx="1"/>
          </p:nvPr>
        </p:nvSpPr>
        <p:spPr/>
        <p:txBody>
          <a:bodyPr/>
          <a:lstStyle/>
          <a:p>
            <a:r>
              <a:rPr lang="en-GB" b="1" dirty="0"/>
              <a:t>SLIDE 23</a:t>
            </a:r>
          </a:p>
          <a:p>
            <a:endParaRPr lang="en-GB" b="1" dirty="0"/>
          </a:p>
          <a:p>
            <a:r>
              <a:rPr lang="en-GB" sz="1100" b="1" kern="1200" dirty="0">
                <a:solidFill>
                  <a:schemeClr val="tx1"/>
                </a:solidFill>
                <a:effectLst/>
                <a:latin typeface="Arial" panose="020B0604020202020204" pitchFamily="34" charset="0"/>
                <a:ea typeface="+mn-ea"/>
                <a:cs typeface="Arial" panose="020B0604020202020204" pitchFamily="34" charset="0"/>
              </a:rPr>
              <a:t>Time to reflect</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b="1" kern="1200" dirty="0">
                <a:solidFill>
                  <a:schemeClr val="tx1"/>
                </a:solidFill>
                <a:effectLst/>
                <a:latin typeface="Arial" panose="020B0604020202020204" pitchFamily="34" charset="0"/>
                <a:ea typeface="+mn-ea"/>
                <a:cs typeface="Arial" panose="020B0604020202020204" pitchFamily="34" charset="0"/>
              </a:rPr>
              <a:t>The compass tool can support and scaffold discussions about change. </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This slide can be used either to support discussion as part of the session or, along with any of optional activities, as a basis for further dialogue e.g. in a leadership team. </a:t>
            </a:r>
          </a:p>
          <a:p>
            <a:r>
              <a:rPr lang="en-GB" sz="1100" kern="1200" dirty="0">
                <a:solidFill>
                  <a:schemeClr val="tx1"/>
                </a:solidFill>
                <a:effectLst/>
                <a:latin typeface="Arial" panose="020B0604020202020204" pitchFamily="34" charset="0"/>
                <a:ea typeface="+mn-ea"/>
                <a:cs typeface="Arial" panose="020B0604020202020204" pitchFamily="34" charset="0"/>
              </a:rPr>
              <a:t>Reflection</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N – Need to Know  What questions do you have? What is unclear?</a:t>
            </a:r>
          </a:p>
          <a:p>
            <a:r>
              <a:rPr lang="en-GB" sz="1100" kern="1200" dirty="0">
                <a:solidFill>
                  <a:schemeClr val="tx1"/>
                </a:solidFill>
                <a:effectLst/>
                <a:latin typeface="Arial" panose="020B0604020202020204" pitchFamily="34" charset="0"/>
                <a:ea typeface="+mn-ea"/>
                <a:cs typeface="Arial" panose="020B0604020202020204" pitchFamily="34" charset="0"/>
              </a:rPr>
              <a:t>W – Worries  Do you have any concerns about what you have heard?</a:t>
            </a:r>
          </a:p>
          <a:p>
            <a:r>
              <a:rPr lang="en-GB" sz="1100" kern="1200" dirty="0">
                <a:solidFill>
                  <a:schemeClr val="tx1"/>
                </a:solidFill>
                <a:effectLst/>
                <a:latin typeface="Arial" panose="020B0604020202020204" pitchFamily="34" charset="0"/>
                <a:ea typeface="+mn-ea"/>
                <a:cs typeface="Arial" panose="020B0604020202020204" pitchFamily="34" charset="0"/>
              </a:rPr>
              <a:t>E – Emerging  What opportunities or positives do you see?</a:t>
            </a:r>
          </a:p>
          <a:p>
            <a:r>
              <a:rPr lang="en-GB" sz="1100" kern="1200" dirty="0">
                <a:solidFill>
                  <a:schemeClr val="tx1"/>
                </a:solidFill>
                <a:effectLst/>
                <a:latin typeface="Arial" panose="020B0604020202020204" pitchFamily="34" charset="0"/>
                <a:ea typeface="+mn-ea"/>
                <a:cs typeface="Arial" panose="020B0604020202020204" pitchFamily="34" charset="0"/>
              </a:rPr>
              <a:t>S – Suggestions  What suggestions do you have moving forward?</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Introduction</a:t>
            </a:r>
            <a:br>
              <a:rPr lang="en-GB" sz="1100" kern="1200" dirty="0">
                <a:solidFill>
                  <a:schemeClr val="tx1"/>
                </a:solidFill>
                <a:effectLst/>
                <a:latin typeface="Arial" panose="020B0604020202020204" pitchFamily="34" charset="0"/>
                <a:ea typeface="+mn-ea"/>
                <a:cs typeface="Arial" panose="020B0604020202020204" pitchFamily="34" charset="0"/>
              </a:rPr>
            </a:br>
            <a:r>
              <a:rPr lang="en-GB" sz="1100" kern="1200" dirty="0">
                <a:solidFill>
                  <a:schemeClr val="tx1"/>
                </a:solidFill>
                <a:effectLst/>
                <a:latin typeface="Arial" panose="020B0604020202020204" pitchFamily="34" charset="0"/>
                <a:ea typeface="+mn-ea"/>
                <a:cs typeface="Arial" panose="020B0604020202020204" pitchFamily="34" charset="0"/>
              </a:rPr>
              <a:t>Explain that the compass points represent different angles for thinking about an idea, plan, or piece of information.</a:t>
            </a:r>
          </a:p>
          <a:p>
            <a:r>
              <a:rPr lang="en-GB" sz="1100" kern="1200" dirty="0">
                <a:solidFill>
                  <a:schemeClr val="tx1"/>
                </a:solidFill>
                <a:effectLst/>
                <a:latin typeface="Arial" panose="020B0604020202020204" pitchFamily="34" charset="0"/>
                <a:ea typeface="+mn-ea"/>
                <a:cs typeface="Arial" panose="020B0604020202020204" pitchFamily="34" charset="0"/>
              </a:rPr>
              <a:t>Set the Context</a:t>
            </a:r>
            <a:br>
              <a:rPr lang="en-GB" sz="1100" kern="1200" dirty="0">
                <a:solidFill>
                  <a:schemeClr val="tx1"/>
                </a:solidFill>
                <a:effectLst/>
                <a:latin typeface="Arial" panose="020B0604020202020204" pitchFamily="34" charset="0"/>
                <a:ea typeface="+mn-ea"/>
                <a:cs typeface="Arial" panose="020B0604020202020204" pitchFamily="34" charset="0"/>
              </a:rPr>
            </a:br>
            <a:r>
              <a:rPr lang="en-GB" sz="1100" kern="1200" dirty="0">
                <a:solidFill>
                  <a:schemeClr val="tx1"/>
                </a:solidFill>
                <a:effectLst/>
                <a:latin typeface="Arial" panose="020B0604020202020204" pitchFamily="34" charset="0"/>
                <a:ea typeface="+mn-ea"/>
                <a:cs typeface="Arial" panose="020B0604020202020204" pitchFamily="34" charset="0"/>
              </a:rPr>
              <a:t>CIC to date</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Individual Reflection (5–10 mins)</a:t>
            </a:r>
            <a:br>
              <a:rPr lang="en-GB" sz="1100" kern="1200" dirty="0">
                <a:solidFill>
                  <a:schemeClr val="tx1"/>
                </a:solidFill>
                <a:effectLst/>
                <a:latin typeface="Arial" panose="020B0604020202020204" pitchFamily="34" charset="0"/>
                <a:ea typeface="+mn-ea"/>
                <a:cs typeface="Arial" panose="020B0604020202020204" pitchFamily="34" charset="0"/>
              </a:rPr>
            </a:br>
            <a:r>
              <a:rPr lang="en-GB" sz="1100" kern="1200" dirty="0">
                <a:solidFill>
                  <a:schemeClr val="tx1"/>
                </a:solidFill>
                <a:effectLst/>
                <a:latin typeface="Arial" panose="020B0604020202020204" pitchFamily="34" charset="0"/>
                <a:ea typeface="+mn-ea"/>
                <a:cs typeface="Arial" panose="020B0604020202020204" pitchFamily="34" charset="0"/>
              </a:rPr>
              <a:t>Ask participants to respond to each prompt individually. This ensures everyone has time to think.</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Small Group Discussion (10–15 mins)</a:t>
            </a:r>
            <a:br>
              <a:rPr lang="en-GB" sz="1100" kern="1200" dirty="0">
                <a:solidFill>
                  <a:schemeClr val="tx1"/>
                </a:solidFill>
                <a:effectLst/>
                <a:latin typeface="Arial" panose="020B0604020202020204" pitchFamily="34" charset="0"/>
                <a:ea typeface="+mn-ea"/>
                <a:cs typeface="Arial" panose="020B0604020202020204" pitchFamily="34" charset="0"/>
              </a:rPr>
            </a:br>
            <a:r>
              <a:rPr lang="en-GB" sz="1100" kern="1200" dirty="0">
                <a:solidFill>
                  <a:schemeClr val="tx1"/>
                </a:solidFill>
                <a:effectLst/>
                <a:latin typeface="Arial" panose="020B0604020202020204" pitchFamily="34" charset="0"/>
                <a:ea typeface="+mn-ea"/>
                <a:cs typeface="Arial" panose="020B0604020202020204" pitchFamily="34" charset="0"/>
              </a:rPr>
              <a:t>In groups, share responses and look for common themes or contrasting viewpoints.</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Whole Group Debrief</a:t>
            </a:r>
            <a:br>
              <a:rPr lang="en-GB" sz="1100" kern="1200" dirty="0">
                <a:solidFill>
                  <a:schemeClr val="tx1"/>
                </a:solidFill>
                <a:effectLst/>
                <a:latin typeface="Arial" panose="020B0604020202020204" pitchFamily="34" charset="0"/>
                <a:ea typeface="+mn-ea"/>
                <a:cs typeface="Arial" panose="020B0604020202020204" pitchFamily="34" charset="0"/>
              </a:rPr>
            </a:br>
            <a:r>
              <a:rPr lang="en-GB" sz="1100" kern="1200" dirty="0">
                <a:solidFill>
                  <a:schemeClr val="tx1"/>
                </a:solidFill>
                <a:effectLst/>
                <a:latin typeface="Arial" panose="020B0604020202020204" pitchFamily="34" charset="0"/>
                <a:ea typeface="+mn-ea"/>
                <a:cs typeface="Arial" panose="020B0604020202020204" pitchFamily="34" charset="0"/>
              </a:rPr>
              <a:t>Collect key points. </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Highlight:</a:t>
            </a:r>
          </a:p>
          <a:p>
            <a:pPr lvl="0"/>
            <a:r>
              <a:rPr lang="en-GB" sz="1100" kern="1200" dirty="0">
                <a:solidFill>
                  <a:schemeClr val="tx1"/>
                </a:solidFill>
                <a:effectLst/>
                <a:latin typeface="Arial" panose="020B0604020202020204" pitchFamily="34" charset="0"/>
                <a:ea typeface="+mn-ea"/>
                <a:cs typeface="Arial" panose="020B0604020202020204" pitchFamily="34" charset="0"/>
              </a:rPr>
              <a:t>Questions that need clarification</a:t>
            </a:r>
          </a:p>
          <a:p>
            <a:pPr lvl="0"/>
            <a:r>
              <a:rPr lang="en-GB" sz="1100" kern="1200" dirty="0">
                <a:solidFill>
                  <a:schemeClr val="tx1"/>
                </a:solidFill>
                <a:effectLst/>
                <a:latin typeface="Arial" panose="020B0604020202020204" pitchFamily="34" charset="0"/>
                <a:ea typeface="+mn-ea"/>
                <a:cs typeface="Arial" panose="020B0604020202020204" pitchFamily="34" charset="0"/>
              </a:rPr>
              <a:t>Concerns to address</a:t>
            </a:r>
          </a:p>
          <a:p>
            <a:pPr lvl="0"/>
            <a:r>
              <a:rPr lang="en-GB" sz="1100" kern="1200" dirty="0">
                <a:solidFill>
                  <a:schemeClr val="tx1"/>
                </a:solidFill>
                <a:effectLst/>
                <a:latin typeface="Arial" panose="020B0604020202020204" pitchFamily="34" charset="0"/>
                <a:ea typeface="+mn-ea"/>
                <a:cs typeface="Arial" panose="020B0604020202020204" pitchFamily="34" charset="0"/>
              </a:rPr>
              <a:t>Opportunities to leverage</a:t>
            </a:r>
          </a:p>
          <a:p>
            <a:pPr lvl="0"/>
            <a:r>
              <a:rPr lang="en-GB" sz="1100" kern="1200" dirty="0">
                <a:solidFill>
                  <a:schemeClr val="tx1"/>
                </a:solidFill>
                <a:effectLst/>
                <a:latin typeface="Arial" panose="020B0604020202020204" pitchFamily="34" charset="0"/>
                <a:ea typeface="+mn-ea"/>
                <a:cs typeface="Arial" panose="020B0604020202020204" pitchFamily="34" charset="0"/>
              </a:rPr>
              <a:t>Suggestions for next steps</a:t>
            </a:r>
          </a:p>
          <a:p>
            <a:r>
              <a:rPr lang="en-GB" sz="1100" kern="1200" dirty="0">
                <a:solidFill>
                  <a:schemeClr val="tx1"/>
                </a:solidFill>
                <a:effectLst/>
                <a:latin typeface="Arial" panose="020B0604020202020204" pitchFamily="34" charset="0"/>
                <a:ea typeface="+mn-ea"/>
                <a:cs typeface="Arial" panose="020B0604020202020204" pitchFamily="34" charset="0"/>
              </a:rPr>
              <a:t>Possible Action Planning</a:t>
            </a:r>
            <a:br>
              <a:rPr lang="en-GB" sz="1100" kern="1200" dirty="0">
                <a:solidFill>
                  <a:schemeClr val="tx1"/>
                </a:solidFill>
                <a:effectLst/>
                <a:latin typeface="Arial" panose="020B0604020202020204" pitchFamily="34" charset="0"/>
                <a:ea typeface="+mn-ea"/>
                <a:cs typeface="Arial" panose="020B0604020202020204" pitchFamily="34" charset="0"/>
              </a:rPr>
            </a:br>
            <a:r>
              <a:rPr lang="en-GB" sz="1100" kern="1200" dirty="0">
                <a:solidFill>
                  <a:schemeClr val="tx1"/>
                </a:solidFill>
                <a:effectLst/>
                <a:latin typeface="Arial" panose="020B0604020202020204" pitchFamily="34" charset="0"/>
                <a:ea typeface="+mn-ea"/>
                <a:cs typeface="Arial" panose="020B0604020202020204" pitchFamily="34" charset="0"/>
              </a:rPr>
              <a:t>Consider using responses to inform next steps.</a:t>
            </a:r>
          </a:p>
          <a:p>
            <a:r>
              <a:rPr lang="en-GB" sz="1100" kern="1200" dirty="0">
                <a:solidFill>
                  <a:schemeClr val="tx1"/>
                </a:solidFill>
                <a:effectLst/>
                <a:latin typeface="Arial" panose="020B0604020202020204" pitchFamily="34" charset="0"/>
                <a:ea typeface="+mn-ea"/>
                <a:cs typeface="Arial" panose="020B0604020202020204" pitchFamily="34" charset="0"/>
              </a:rPr>
              <a:t>Considering what are you already doing, what else do you need.</a:t>
            </a:r>
            <a:r>
              <a:rPr lang="en-GB" sz="1100" b="1" kern="1200" dirty="0">
                <a:solidFill>
                  <a:schemeClr val="tx1"/>
                </a:solidFill>
                <a:effectLst/>
                <a:latin typeface="Arial" panose="020B0604020202020204" pitchFamily="34" charset="0"/>
                <a:ea typeface="+mn-ea"/>
                <a:cs typeface="Arial" panose="020B0604020202020204" pitchFamily="34" charset="0"/>
              </a:rPr>
              <a:t>  </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b="1" kern="1200" dirty="0">
                <a:solidFill>
                  <a:schemeClr val="tx1"/>
                </a:solidFill>
                <a:effectLst/>
                <a:latin typeface="Arial" panose="020B0604020202020204" pitchFamily="34" charset="0"/>
                <a:ea typeface="+mn-ea"/>
                <a:cs typeface="Arial" panose="020B0604020202020204" pitchFamily="34" charset="0"/>
              </a:rPr>
              <a:t> </a:t>
            </a:r>
            <a:endParaRPr lang="en-GB" sz="1100" kern="1200" dirty="0">
              <a:solidFill>
                <a:schemeClr val="tx1"/>
              </a:solidFill>
              <a:effectLst/>
              <a:latin typeface="Arial" panose="020B0604020202020204" pitchFamily="34" charset="0"/>
              <a:ea typeface="+mn-ea"/>
              <a:cs typeface="Arial" panose="020B0604020202020204" pitchFamily="34" charset="0"/>
            </a:endParaRPr>
          </a:p>
          <a:p>
            <a:endParaRPr lang="en-GB" b="1" dirty="0"/>
          </a:p>
        </p:txBody>
      </p:sp>
    </p:spTree>
    <p:extLst>
      <p:ext uri="{BB962C8B-B14F-4D97-AF65-F5344CB8AC3E}">
        <p14:creationId xmlns:p14="http://schemas.microsoft.com/office/powerpoint/2010/main" val="1078163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147638"/>
            <a:ext cx="2559050" cy="1439862"/>
          </a:xfrm>
        </p:spPr>
        <p:txBody>
          <a:bodyPr/>
          <a:lstStyle/>
          <a:p>
            <a:endParaRPr lang="en-GB"/>
          </a:p>
        </p:txBody>
      </p:sp>
      <p:sp>
        <p:nvSpPr>
          <p:cNvPr id="3" name="Notes Placeholder 2"/>
          <p:cNvSpPr>
            <a:spLocks noGrp="1"/>
          </p:cNvSpPr>
          <p:nvPr>
            <p:ph type="body" idx="1"/>
          </p:nvPr>
        </p:nvSpPr>
        <p:spPr/>
        <p:txBody>
          <a:bodyPr/>
          <a:lstStyle/>
          <a:p>
            <a:r>
              <a:rPr lang="en-GB" sz="1100" b="1"/>
              <a:t>SLIDE 24</a:t>
            </a:r>
          </a:p>
          <a:p>
            <a:endParaRPr lang="en-GB" sz="1100" b="1"/>
          </a:p>
          <a:p>
            <a:r>
              <a:rPr lang="en-GB" sz="1100" b="1"/>
              <a:t>You may choose to add your own evaluation here</a:t>
            </a:r>
          </a:p>
          <a:p>
            <a:endParaRPr lang="en-GB" sz="1100"/>
          </a:p>
        </p:txBody>
      </p:sp>
    </p:spTree>
    <p:extLst>
      <p:ext uri="{BB962C8B-B14F-4D97-AF65-F5344CB8AC3E}">
        <p14:creationId xmlns:p14="http://schemas.microsoft.com/office/powerpoint/2010/main" val="3461782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9D501-057A-144E-718D-FDDC82ACB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D3391-13F0-DE1F-5D1C-78B07D6B3A8D}"/>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3E63FF28-7EED-954A-749A-F0543AA3B76B}"/>
              </a:ext>
            </a:extLst>
          </p:cNvPr>
          <p:cNvSpPr>
            <a:spLocks noGrp="1"/>
          </p:cNvSpPr>
          <p:nvPr>
            <p:ph type="body" idx="1"/>
          </p:nvPr>
        </p:nvSpPr>
        <p:spPr/>
        <p: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SLIDE 25</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b="1" kern="1200" dirty="0">
                <a:solidFill>
                  <a:schemeClr val="tx1"/>
                </a:solidFill>
                <a:effectLst/>
                <a:latin typeface="Arial" panose="020B0604020202020204" pitchFamily="34" charset="0"/>
                <a:ea typeface="+mn-ea"/>
                <a:cs typeface="Arial" panose="020B0604020202020204" pitchFamily="34" charset="0"/>
              </a:rPr>
              <a:t>The following slides include OPTIONAL activities which may support or scaffold current work around curriculum design at school / setting level and / or inform thinking about preparation for next year. </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b="1" kern="1200" dirty="0">
                <a:solidFill>
                  <a:schemeClr val="tx1"/>
                </a:solidFill>
                <a:effectLst/>
                <a:latin typeface="Arial" panose="020B0604020202020204" pitchFamily="34" charset="0"/>
                <a:ea typeface="+mn-ea"/>
                <a:cs typeface="Arial" panose="020B0604020202020204" pitchFamily="34" charset="0"/>
              </a:rPr>
              <a:t> </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Note that there is </a:t>
            </a:r>
            <a:r>
              <a:rPr lang="en-GB" sz="1100" b="1" kern="1200" dirty="0">
                <a:solidFill>
                  <a:schemeClr val="tx1"/>
                </a:solidFill>
                <a:effectLst/>
                <a:latin typeface="Arial" panose="020B0604020202020204" pitchFamily="34" charset="0"/>
                <a:ea typeface="+mn-ea"/>
                <a:cs typeface="Arial" panose="020B0604020202020204" pitchFamily="34" charset="0"/>
              </a:rPr>
              <a:t>no expectation</a:t>
            </a:r>
            <a:r>
              <a:rPr lang="en-GB" sz="1100" kern="1200" dirty="0">
                <a:solidFill>
                  <a:schemeClr val="tx1"/>
                </a:solidFill>
                <a:effectLst/>
                <a:latin typeface="Arial" panose="020B0604020202020204" pitchFamily="34" charset="0"/>
                <a:ea typeface="+mn-ea"/>
                <a:cs typeface="Arial" panose="020B0604020202020204" pitchFamily="34" charset="0"/>
              </a:rPr>
              <a:t> on schools and settings to engage in CIC-related work this year, other than early awareness-raising. These suggestions are simply provided, based on feedback, as to activities that might help early sense-making and thinking about next year. </a:t>
            </a:r>
          </a:p>
          <a:p>
            <a:endParaRPr lang="en-GB" sz="1100" b="1" dirty="0"/>
          </a:p>
        </p:txBody>
      </p:sp>
    </p:spTree>
    <p:extLst>
      <p:ext uri="{BB962C8B-B14F-4D97-AF65-F5344CB8AC3E}">
        <p14:creationId xmlns:p14="http://schemas.microsoft.com/office/powerpoint/2010/main" val="2856941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5FE1-2513-78DD-607B-4106DE3FD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15E62-ACF2-2B28-4470-83282B6ED0F9}"/>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C1A17154-C56B-0A5E-3D3D-E02B457BB85A}"/>
              </a:ext>
            </a:extLst>
          </p:cNvPr>
          <p:cNvSpPr>
            <a:spLocks noGrp="1"/>
          </p:cNvSpPr>
          <p:nvPr>
            <p:ph type="body" idx="1"/>
          </p:nvPr>
        </p:nvSpPr>
        <p:spPr/>
        <p:txBody>
          <a:bodyPr/>
          <a:lstStyle/>
          <a:p>
            <a:r>
              <a:rPr lang="en-GB" sz="1100" b="1" kern="1200">
                <a:solidFill>
                  <a:schemeClr val="tx1"/>
                </a:solidFill>
                <a:effectLst/>
                <a:latin typeface="Arial" panose="020B0604020202020204" pitchFamily="34" charset="0"/>
                <a:ea typeface="+mn-ea"/>
                <a:cs typeface="Arial" panose="020B0604020202020204" pitchFamily="34" charset="0"/>
              </a:rPr>
              <a:t>SLIDE 26</a:t>
            </a:r>
          </a:p>
          <a:p>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OPTIONAL activities which may support or scaffold current work around curriculum design at school / setting level and / or inform thinking about preparation for next year.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kern="1200">
                <a:solidFill>
                  <a:schemeClr val="tx1"/>
                </a:solidFill>
                <a:effectLst/>
                <a:latin typeface="Arial" panose="020B0604020202020204" pitchFamily="34" charset="0"/>
                <a:ea typeface="+mn-ea"/>
                <a:cs typeface="Arial" panose="020B0604020202020204" pitchFamily="34" charset="0"/>
              </a:rPr>
              <a:t>Note that there is </a:t>
            </a:r>
            <a:r>
              <a:rPr lang="en-GB" sz="1100" b="1" kern="1200">
                <a:solidFill>
                  <a:schemeClr val="tx1"/>
                </a:solidFill>
                <a:effectLst/>
                <a:latin typeface="Arial" panose="020B0604020202020204" pitchFamily="34" charset="0"/>
                <a:ea typeface="+mn-ea"/>
                <a:cs typeface="Arial" panose="020B0604020202020204" pitchFamily="34" charset="0"/>
              </a:rPr>
              <a:t>no expectation</a:t>
            </a:r>
            <a:r>
              <a:rPr lang="en-GB" sz="1100" kern="1200">
                <a:solidFill>
                  <a:schemeClr val="tx1"/>
                </a:solidFill>
                <a:effectLst/>
                <a:latin typeface="Arial" panose="020B0604020202020204" pitchFamily="34" charset="0"/>
                <a:ea typeface="+mn-ea"/>
                <a:cs typeface="Arial" panose="020B0604020202020204" pitchFamily="34" charset="0"/>
              </a:rPr>
              <a:t> on schools and settings to engage in CIC-related work this year, other than early awareness-raising. These suggestions are simply provided, based on feedback, as to activities that might help early sense-making and thinking about next year. </a:t>
            </a:r>
          </a:p>
          <a:p>
            <a:endParaRPr lang="en-GB" sz="1100" b="1"/>
          </a:p>
        </p:txBody>
      </p:sp>
    </p:spTree>
    <p:extLst>
      <p:ext uri="{BB962C8B-B14F-4D97-AF65-F5344CB8AC3E}">
        <p14:creationId xmlns:p14="http://schemas.microsoft.com/office/powerpoint/2010/main" val="218384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2E72F-5103-2777-3975-216AE450A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09B6A-8EF9-A93F-F7E6-253DB28D3ADB}"/>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023269DE-C1E4-E6FE-DA1F-8B89DDD7FEA3}"/>
              </a:ext>
            </a:extLst>
          </p:cNvPr>
          <p:cNvSpPr>
            <a:spLocks noGrp="1"/>
          </p:cNvSpPr>
          <p:nvPr>
            <p:ph type="body" idx="1"/>
          </p:nvPr>
        </p:nvSpPr>
        <p:spPr/>
        <p:txBody>
          <a:bodyPr/>
          <a:lstStyle/>
          <a:p>
            <a:r>
              <a:rPr lang="en-GB" sz="1100" b="1" kern="1200">
                <a:solidFill>
                  <a:schemeClr val="tx1"/>
                </a:solidFill>
                <a:effectLst/>
                <a:latin typeface="Arial" panose="020B0604020202020204" pitchFamily="34" charset="0"/>
                <a:ea typeface="+mn-ea"/>
                <a:cs typeface="Arial" panose="020B0604020202020204" pitchFamily="34" charset="0"/>
              </a:rPr>
              <a:t>SLIDE 27</a:t>
            </a:r>
          </a:p>
          <a:p>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OPTIONAL activities which may support or scaffold current work around curriculum design at school / setting level and / or inform thinking about preparation for next year.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kern="1200">
                <a:solidFill>
                  <a:schemeClr val="tx1"/>
                </a:solidFill>
                <a:effectLst/>
                <a:latin typeface="Arial" panose="020B0604020202020204" pitchFamily="34" charset="0"/>
                <a:ea typeface="+mn-ea"/>
                <a:cs typeface="Arial" panose="020B0604020202020204" pitchFamily="34" charset="0"/>
              </a:rPr>
              <a:t>Note that there is </a:t>
            </a:r>
            <a:r>
              <a:rPr lang="en-GB" sz="1100" b="1" kern="1200">
                <a:solidFill>
                  <a:schemeClr val="tx1"/>
                </a:solidFill>
                <a:effectLst/>
                <a:latin typeface="Arial" panose="020B0604020202020204" pitchFamily="34" charset="0"/>
                <a:ea typeface="+mn-ea"/>
                <a:cs typeface="Arial" panose="020B0604020202020204" pitchFamily="34" charset="0"/>
              </a:rPr>
              <a:t>no expectation</a:t>
            </a:r>
            <a:r>
              <a:rPr lang="en-GB" sz="1100" kern="1200">
                <a:solidFill>
                  <a:schemeClr val="tx1"/>
                </a:solidFill>
                <a:effectLst/>
                <a:latin typeface="Arial" panose="020B0604020202020204" pitchFamily="34" charset="0"/>
                <a:ea typeface="+mn-ea"/>
                <a:cs typeface="Arial" panose="020B0604020202020204" pitchFamily="34" charset="0"/>
              </a:rPr>
              <a:t> on schools and settings to engage in CIC-related work this year, other than early awareness-raising. These suggestions are simply provided, based on feedback, as to activities that might help early sense-making and thinking about next year. </a:t>
            </a:r>
          </a:p>
          <a:p>
            <a:endParaRPr lang="en-GB" sz="1100" b="1"/>
          </a:p>
        </p:txBody>
      </p:sp>
    </p:spTree>
    <p:extLst>
      <p:ext uri="{BB962C8B-B14F-4D97-AF65-F5344CB8AC3E}">
        <p14:creationId xmlns:p14="http://schemas.microsoft.com/office/powerpoint/2010/main" val="2275460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287E0-0564-3DE6-0DC9-03FF863E8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6308A-CEC5-9ED6-BC04-CA0F289FE084}"/>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D404350A-6165-69F6-3608-AE0F4F1FE91E}"/>
              </a:ext>
            </a:extLst>
          </p:cNvPr>
          <p:cNvSpPr>
            <a:spLocks noGrp="1"/>
          </p:cNvSpPr>
          <p:nvPr>
            <p:ph type="body" idx="1"/>
          </p:nvPr>
        </p:nvSpPr>
        <p:spPr/>
        <p:txBody>
          <a:bodyPr/>
          <a:lstStyle/>
          <a:p>
            <a:r>
              <a:rPr lang="en-GB" sz="1100" b="1" kern="1200">
                <a:solidFill>
                  <a:schemeClr val="tx1"/>
                </a:solidFill>
                <a:effectLst/>
                <a:latin typeface="Arial" panose="020B0604020202020204" pitchFamily="34" charset="0"/>
                <a:ea typeface="+mn-ea"/>
                <a:cs typeface="Arial" panose="020B0604020202020204" pitchFamily="34" charset="0"/>
              </a:rPr>
              <a:t>SLIDE 28</a:t>
            </a:r>
          </a:p>
          <a:p>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OPTIONAL activities which may support or scaffold current work around curriculum design at school / setting level and / or inform thinking about preparation for next year.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kern="1200">
                <a:solidFill>
                  <a:schemeClr val="tx1"/>
                </a:solidFill>
                <a:effectLst/>
                <a:latin typeface="Arial" panose="020B0604020202020204" pitchFamily="34" charset="0"/>
                <a:ea typeface="+mn-ea"/>
                <a:cs typeface="Arial" panose="020B0604020202020204" pitchFamily="34" charset="0"/>
              </a:rPr>
              <a:t>Note that there is </a:t>
            </a:r>
            <a:r>
              <a:rPr lang="en-GB" sz="1100" b="1" kern="1200">
                <a:solidFill>
                  <a:schemeClr val="tx1"/>
                </a:solidFill>
                <a:effectLst/>
                <a:latin typeface="Arial" panose="020B0604020202020204" pitchFamily="34" charset="0"/>
                <a:ea typeface="+mn-ea"/>
                <a:cs typeface="Arial" panose="020B0604020202020204" pitchFamily="34" charset="0"/>
              </a:rPr>
              <a:t>no expectation</a:t>
            </a:r>
            <a:r>
              <a:rPr lang="en-GB" sz="1100" kern="1200">
                <a:solidFill>
                  <a:schemeClr val="tx1"/>
                </a:solidFill>
                <a:effectLst/>
                <a:latin typeface="Arial" panose="020B0604020202020204" pitchFamily="34" charset="0"/>
                <a:ea typeface="+mn-ea"/>
                <a:cs typeface="Arial" panose="020B0604020202020204" pitchFamily="34" charset="0"/>
              </a:rPr>
              <a:t> on schools and settings to engage in CIC-related work this year, other than early awareness-raising. These suggestions are simply provided, based on feedback, as to activities that might help early sense-making and thinking about next year. </a:t>
            </a:r>
          </a:p>
          <a:p>
            <a:endParaRPr lang="en-GB" sz="1100" b="1"/>
          </a:p>
        </p:txBody>
      </p:sp>
    </p:spTree>
    <p:extLst>
      <p:ext uri="{BB962C8B-B14F-4D97-AF65-F5344CB8AC3E}">
        <p14:creationId xmlns:p14="http://schemas.microsoft.com/office/powerpoint/2010/main" val="1926292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78101-9386-4BD1-5A93-CB6517CBC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0D337-0309-5C34-76D1-C2658576C375}"/>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201722CF-7C06-DE04-CF67-DE456F1DAA5A}"/>
              </a:ext>
            </a:extLst>
          </p:cNvPr>
          <p:cNvSpPr>
            <a:spLocks noGrp="1"/>
          </p:cNvSpPr>
          <p:nvPr>
            <p:ph type="body" idx="1"/>
          </p:nvPr>
        </p:nvSpPr>
        <p:spPr/>
        <p:txBody>
          <a:bodyPr/>
          <a:lstStyle/>
          <a:p>
            <a:r>
              <a:rPr lang="en-GB" sz="1100" b="1" kern="1200">
                <a:solidFill>
                  <a:schemeClr val="tx1"/>
                </a:solidFill>
                <a:effectLst/>
                <a:latin typeface="Arial" panose="020B0604020202020204" pitchFamily="34" charset="0"/>
                <a:ea typeface="+mn-ea"/>
                <a:cs typeface="Arial" panose="020B0604020202020204" pitchFamily="34" charset="0"/>
              </a:rPr>
              <a:t>SLIDE 29</a:t>
            </a:r>
          </a:p>
          <a:p>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OPTIONAL activities which may support or scaffold current work around curriculum design at school / setting level and / or inform thinking about preparation for next year.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kern="1200">
                <a:solidFill>
                  <a:schemeClr val="tx1"/>
                </a:solidFill>
                <a:effectLst/>
                <a:latin typeface="Arial" panose="020B0604020202020204" pitchFamily="34" charset="0"/>
                <a:ea typeface="+mn-ea"/>
                <a:cs typeface="Arial" panose="020B0604020202020204" pitchFamily="34" charset="0"/>
              </a:rPr>
              <a:t>Note that there is </a:t>
            </a:r>
            <a:r>
              <a:rPr lang="en-GB" sz="1100" b="1" kern="1200">
                <a:solidFill>
                  <a:schemeClr val="tx1"/>
                </a:solidFill>
                <a:effectLst/>
                <a:latin typeface="Arial" panose="020B0604020202020204" pitchFamily="34" charset="0"/>
                <a:ea typeface="+mn-ea"/>
                <a:cs typeface="Arial" panose="020B0604020202020204" pitchFamily="34" charset="0"/>
              </a:rPr>
              <a:t>no expectation</a:t>
            </a:r>
            <a:r>
              <a:rPr lang="en-GB" sz="1100" kern="1200">
                <a:solidFill>
                  <a:schemeClr val="tx1"/>
                </a:solidFill>
                <a:effectLst/>
                <a:latin typeface="Arial" panose="020B0604020202020204" pitchFamily="34" charset="0"/>
                <a:ea typeface="+mn-ea"/>
                <a:cs typeface="Arial" panose="020B0604020202020204" pitchFamily="34" charset="0"/>
              </a:rPr>
              <a:t> on schools and settings to engage in CIC-related work this year, other than early awareness-raising. These suggestions are simply provided, based on feedback, as to activities that might help early sense-making and thinking about next year. </a:t>
            </a:r>
          </a:p>
          <a:p>
            <a:endParaRPr lang="en-GB" sz="1100" b="1"/>
          </a:p>
        </p:txBody>
      </p:sp>
    </p:spTree>
    <p:extLst>
      <p:ext uri="{BB962C8B-B14F-4D97-AF65-F5344CB8AC3E}">
        <p14:creationId xmlns:p14="http://schemas.microsoft.com/office/powerpoint/2010/main" val="147086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8600" y="207963"/>
            <a:ext cx="2559050" cy="1439862"/>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228600" y="1825256"/>
            <a:ext cx="6480000" cy="7020000"/>
          </a:xfrm>
          <a:prstGeom prst="rect">
            <a:avLst/>
          </a:prstGeom>
        </p:spPr>
        <p:txBody>
          <a:bodyPr vert="horz" lIns="91440" tIns="45720" rIns="91440" bIns="45720" rtlCol="0"/>
          <a:lstStyle/>
          <a:p>
            <a:r>
              <a:rPr lang="en-GB" sz="1100" b="1" kern="1200" dirty="0">
                <a:solidFill>
                  <a:schemeClr val="tx1"/>
                </a:solidFill>
                <a:effectLst/>
                <a:latin typeface="Arial" panose="020B0604020202020204" pitchFamily="34" charset="0"/>
                <a:ea typeface="+mn-ea"/>
                <a:cs typeface="Arial" panose="020B0604020202020204" pitchFamily="34" charset="0"/>
              </a:rPr>
              <a:t>SLIDE 3</a:t>
            </a:r>
          </a:p>
          <a:p>
            <a:endParaRPr lang="en-GB" sz="1100" b="1" kern="1200" dirty="0">
              <a:solidFill>
                <a:schemeClr val="tx1"/>
              </a:solidFill>
              <a:effectLst/>
              <a:latin typeface="Arial" panose="020B0604020202020204" pitchFamily="34" charset="0"/>
              <a:ea typeface="+mn-ea"/>
              <a:cs typeface="Arial" panose="020B0604020202020204" pitchFamily="34" charset="0"/>
            </a:endParaRPr>
          </a:p>
          <a:p>
            <a:r>
              <a:rPr lang="en-GB" sz="1100" b="1" kern="1200" dirty="0">
                <a:solidFill>
                  <a:schemeClr val="tx1"/>
                </a:solidFill>
                <a:effectLst/>
                <a:latin typeface="Arial" panose="020B0604020202020204" pitchFamily="34" charset="0"/>
                <a:ea typeface="+mn-ea"/>
                <a:cs typeface="Arial" panose="020B0604020202020204" pitchFamily="34" charset="0"/>
              </a:rPr>
              <a:t>FACILITATOR </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Introduce yourself (if applicable) and welcome everyone to the session. </a:t>
            </a:r>
          </a:p>
          <a:p>
            <a:r>
              <a:rPr lang="en-GB" sz="1100" kern="1200" dirty="0">
                <a:solidFill>
                  <a:schemeClr val="tx1"/>
                </a:solidFill>
                <a:effectLst/>
                <a:latin typeface="Arial" panose="020B0604020202020204" pitchFamily="34" charset="0"/>
                <a:ea typeface="+mn-ea"/>
                <a:cs typeface="Arial" panose="020B0604020202020204" pitchFamily="34" charset="0"/>
              </a:rPr>
              <a:t>Explain that this session focuses on developing a shared understanding of ‘Why’ we are embarking on a Curriculum Improvement Cycle and key, high level messages, including the timeline for change. </a:t>
            </a:r>
          </a:p>
          <a:p>
            <a:r>
              <a:rPr lang="en-GB" sz="1100" kern="1200">
                <a:solidFill>
                  <a:schemeClr val="tx1"/>
                </a:solidFill>
                <a:effectLst/>
                <a:latin typeface="Arial" panose="020B0604020202020204" pitchFamily="34" charset="0"/>
                <a:ea typeface="+mn-ea"/>
                <a:cs typeface="Arial" panose="020B0604020202020204" pitchFamily="34" charset="0"/>
              </a:rPr>
              <a:t>This session will last approximately 30-45 minutes depending on time allowed for discussions etc.</a:t>
            </a:r>
            <a:endParaRPr lang="en-US" sz="11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3" y="215900"/>
            <a:ext cx="2559050" cy="1439863"/>
          </a:xfrm>
        </p:spPr>
      </p:sp>
      <p:sp>
        <p:nvSpPr>
          <p:cNvPr id="3" name="Notes Placeholder 2"/>
          <p:cNvSpPr>
            <a:spLocks noGrp="1"/>
          </p:cNvSpPr>
          <p:nvPr>
            <p:ph type="body" idx="1"/>
          </p:nvPr>
        </p:nvSpPr>
        <p:spPr/>
        <p:txBody>
          <a:bodyPr/>
          <a:lstStyle/>
          <a:p>
            <a:r>
              <a:rPr lang="en-GB" sz="1100" b="1" kern="1200">
                <a:solidFill>
                  <a:schemeClr val="tx1"/>
                </a:solidFill>
                <a:effectLst/>
                <a:latin typeface="Arial" panose="020B0604020202020204" pitchFamily="34" charset="0"/>
                <a:ea typeface="+mn-ea"/>
                <a:cs typeface="Arial" panose="020B0604020202020204" pitchFamily="34" charset="0"/>
              </a:rPr>
              <a:t>SLIDE 30</a:t>
            </a:r>
          </a:p>
          <a:p>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OPTIONAL activities which may support or scaffold current work around curriculum design at school / setting level and / or inform thinking about preparation for next year.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kern="1200">
                <a:solidFill>
                  <a:schemeClr val="tx1"/>
                </a:solidFill>
                <a:effectLst/>
                <a:latin typeface="Arial" panose="020B0604020202020204" pitchFamily="34" charset="0"/>
                <a:ea typeface="+mn-ea"/>
                <a:cs typeface="Arial" panose="020B0604020202020204" pitchFamily="34" charset="0"/>
              </a:rPr>
              <a:t>Note that there is </a:t>
            </a:r>
            <a:r>
              <a:rPr lang="en-GB" sz="1100" b="1" kern="1200">
                <a:solidFill>
                  <a:schemeClr val="tx1"/>
                </a:solidFill>
                <a:effectLst/>
                <a:latin typeface="Arial" panose="020B0604020202020204" pitchFamily="34" charset="0"/>
                <a:ea typeface="+mn-ea"/>
                <a:cs typeface="Arial" panose="020B0604020202020204" pitchFamily="34" charset="0"/>
              </a:rPr>
              <a:t>no expectation</a:t>
            </a:r>
            <a:r>
              <a:rPr lang="en-GB" sz="1100" kern="1200">
                <a:solidFill>
                  <a:schemeClr val="tx1"/>
                </a:solidFill>
                <a:effectLst/>
                <a:latin typeface="Arial" panose="020B0604020202020204" pitchFamily="34" charset="0"/>
                <a:ea typeface="+mn-ea"/>
                <a:cs typeface="Arial" panose="020B0604020202020204" pitchFamily="34" charset="0"/>
              </a:rPr>
              <a:t> on schools and settings to engage in CIC-related work this year, other than early awareness-raising. These suggestions are simply provided, based on feedback, as to activities that might help early sense-making and thinking about next year. </a:t>
            </a:r>
          </a:p>
          <a:p>
            <a:endParaRPr lang="en-GB"/>
          </a:p>
        </p:txBody>
      </p:sp>
    </p:spTree>
    <p:extLst>
      <p:ext uri="{BB962C8B-B14F-4D97-AF65-F5344CB8AC3E}">
        <p14:creationId xmlns:p14="http://schemas.microsoft.com/office/powerpoint/2010/main" val="3947796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3" y="215900"/>
            <a:ext cx="2559050" cy="1439863"/>
          </a:xfrm>
        </p:spPr>
      </p:sp>
      <p:sp>
        <p:nvSpPr>
          <p:cNvPr id="3" name="Notes Placeholder 2"/>
          <p:cNvSpPr>
            <a:spLocks noGrp="1"/>
          </p:cNvSpPr>
          <p:nvPr>
            <p:ph type="body" idx="1"/>
          </p:nvPr>
        </p:nvSpPr>
        <p:spPr/>
        <p:txBody>
          <a:bodyPr/>
          <a:lstStyle/>
          <a:p>
            <a:r>
              <a:rPr lang="en-GB" sz="1100" b="1" kern="1200">
                <a:solidFill>
                  <a:schemeClr val="tx1"/>
                </a:solidFill>
                <a:effectLst/>
                <a:latin typeface="Arial" panose="020B0604020202020204" pitchFamily="34" charset="0"/>
                <a:ea typeface="+mn-ea"/>
                <a:cs typeface="Arial" panose="020B0604020202020204" pitchFamily="34" charset="0"/>
              </a:rPr>
              <a:t>SLIDE 31</a:t>
            </a:r>
          </a:p>
          <a:p>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OPTIONAL activities which may support or scaffold current work around curriculum design at school / setting level and / or inform thinking about preparation for next year.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kern="1200">
                <a:solidFill>
                  <a:schemeClr val="tx1"/>
                </a:solidFill>
                <a:effectLst/>
                <a:latin typeface="Arial" panose="020B0604020202020204" pitchFamily="34" charset="0"/>
                <a:ea typeface="+mn-ea"/>
                <a:cs typeface="Arial" panose="020B0604020202020204" pitchFamily="34" charset="0"/>
              </a:rPr>
              <a:t>Note that there is </a:t>
            </a:r>
            <a:r>
              <a:rPr lang="en-GB" sz="1100" b="1" kern="1200">
                <a:solidFill>
                  <a:schemeClr val="tx1"/>
                </a:solidFill>
                <a:effectLst/>
                <a:latin typeface="Arial" panose="020B0604020202020204" pitchFamily="34" charset="0"/>
                <a:ea typeface="+mn-ea"/>
                <a:cs typeface="Arial" panose="020B0604020202020204" pitchFamily="34" charset="0"/>
              </a:rPr>
              <a:t>no expectation</a:t>
            </a:r>
            <a:r>
              <a:rPr lang="en-GB" sz="1100" kern="1200">
                <a:solidFill>
                  <a:schemeClr val="tx1"/>
                </a:solidFill>
                <a:effectLst/>
                <a:latin typeface="Arial" panose="020B0604020202020204" pitchFamily="34" charset="0"/>
                <a:ea typeface="+mn-ea"/>
                <a:cs typeface="Arial" panose="020B0604020202020204" pitchFamily="34" charset="0"/>
              </a:rPr>
              <a:t> on schools and settings to engage in CIC-related work this year, other than early awareness-raising. These suggestions are simply provided, based on feedback, as to activities that might help early sense-making and thinking about next year. </a:t>
            </a:r>
          </a:p>
          <a:p>
            <a:endParaRPr lang="en-GB"/>
          </a:p>
        </p:txBody>
      </p:sp>
    </p:spTree>
    <p:extLst>
      <p:ext uri="{BB962C8B-B14F-4D97-AF65-F5344CB8AC3E}">
        <p14:creationId xmlns:p14="http://schemas.microsoft.com/office/powerpoint/2010/main" val="1091408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421E8-D0A3-1A12-1A09-E94290D1F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5F964-A1E7-B089-5621-9B5ECD052614}"/>
              </a:ext>
            </a:extLst>
          </p:cNvPr>
          <p:cNvSpPr>
            <a:spLocks noGrp="1" noRot="1" noChangeAspect="1"/>
          </p:cNvSpPr>
          <p:nvPr>
            <p:ph type="sldImg"/>
          </p:nvPr>
        </p:nvSpPr>
        <p:spPr>
          <a:xfrm>
            <a:off x="188913" y="277813"/>
            <a:ext cx="2559050" cy="1439862"/>
          </a:xfrm>
        </p:spPr>
        <p:txBody>
          <a:bodyPr/>
          <a:lstStyle/>
          <a:p>
            <a:endParaRPr lang="en-GB"/>
          </a:p>
        </p:txBody>
      </p:sp>
      <p:sp>
        <p:nvSpPr>
          <p:cNvPr id="3" name="Notes Placeholder 2">
            <a:extLst>
              <a:ext uri="{FF2B5EF4-FFF2-40B4-BE49-F238E27FC236}">
                <a16:creationId xmlns:a16="http://schemas.microsoft.com/office/drawing/2014/main" id="{1BCB84B0-FD0D-B781-A25A-ECE9B5011512}"/>
              </a:ext>
            </a:extLst>
          </p:cNvPr>
          <p:cNvSpPr>
            <a:spLocks noGrp="1"/>
          </p:cNvSpPr>
          <p:nvPr>
            <p:ph type="body" idx="1"/>
          </p:nvPr>
        </p:nvSpPr>
        <p:spPr/>
        <p:txBody>
          <a:bodyPr/>
          <a:lstStyle/>
          <a:p>
            <a:r>
              <a:rPr lang="en-GB" sz="1100" b="1" kern="1200">
                <a:solidFill>
                  <a:schemeClr val="tx1"/>
                </a:solidFill>
                <a:effectLst/>
                <a:latin typeface="Arial" panose="020B0604020202020204" pitchFamily="34" charset="0"/>
                <a:ea typeface="+mn-ea"/>
                <a:cs typeface="Arial" panose="020B0604020202020204" pitchFamily="34" charset="0"/>
              </a:rPr>
              <a:t>SLIDE 32</a:t>
            </a:r>
          </a:p>
          <a:p>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OPTIONAL activities which may support or scaffold current work around curriculum design at school / setting level and / or inform thinking about preparation for next year.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b="1" kern="1200">
                <a:solidFill>
                  <a:schemeClr val="tx1"/>
                </a:solidFill>
                <a:effectLst/>
                <a:latin typeface="Arial" panose="020B0604020202020204" pitchFamily="34" charset="0"/>
                <a:ea typeface="+mn-ea"/>
                <a:cs typeface="Arial" panose="020B0604020202020204" pitchFamily="34" charset="0"/>
              </a:rPr>
              <a:t> </a:t>
            </a:r>
            <a:endParaRPr lang="en-GB" sz="1100" kern="1200">
              <a:solidFill>
                <a:schemeClr val="tx1"/>
              </a:solidFill>
              <a:effectLst/>
              <a:latin typeface="Arial" panose="020B0604020202020204" pitchFamily="34" charset="0"/>
              <a:ea typeface="+mn-ea"/>
              <a:cs typeface="Arial" panose="020B0604020202020204" pitchFamily="34" charset="0"/>
            </a:endParaRPr>
          </a:p>
          <a:p>
            <a:r>
              <a:rPr lang="en-GB" sz="1100" kern="1200">
                <a:solidFill>
                  <a:schemeClr val="tx1"/>
                </a:solidFill>
                <a:effectLst/>
                <a:latin typeface="Arial" panose="020B0604020202020204" pitchFamily="34" charset="0"/>
                <a:ea typeface="+mn-ea"/>
                <a:cs typeface="Arial" panose="020B0604020202020204" pitchFamily="34" charset="0"/>
              </a:rPr>
              <a:t>Note that there is </a:t>
            </a:r>
            <a:r>
              <a:rPr lang="en-GB" sz="1100" b="1" kern="1200">
                <a:solidFill>
                  <a:schemeClr val="tx1"/>
                </a:solidFill>
                <a:effectLst/>
                <a:latin typeface="Arial" panose="020B0604020202020204" pitchFamily="34" charset="0"/>
                <a:ea typeface="+mn-ea"/>
                <a:cs typeface="Arial" panose="020B0604020202020204" pitchFamily="34" charset="0"/>
              </a:rPr>
              <a:t>no expectation</a:t>
            </a:r>
            <a:r>
              <a:rPr lang="en-GB" sz="1100" kern="1200">
                <a:solidFill>
                  <a:schemeClr val="tx1"/>
                </a:solidFill>
                <a:effectLst/>
                <a:latin typeface="Arial" panose="020B0604020202020204" pitchFamily="34" charset="0"/>
                <a:ea typeface="+mn-ea"/>
                <a:cs typeface="Arial" panose="020B0604020202020204" pitchFamily="34" charset="0"/>
              </a:rPr>
              <a:t> on schools and settings to engage in CIC-related work this year, other than early awareness-raising. These suggestions are simply provided, based on feedback, as to activities that might help early sense-making and thinking about next year. </a:t>
            </a:r>
          </a:p>
        </p:txBody>
      </p:sp>
    </p:spTree>
    <p:extLst>
      <p:ext uri="{BB962C8B-B14F-4D97-AF65-F5344CB8AC3E}">
        <p14:creationId xmlns:p14="http://schemas.microsoft.com/office/powerpoint/2010/main" val="2915325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DAAF5-88A5-8205-C826-EC401ABE7396}"/>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9A1E4C27-5D91-112F-A953-9ED4D6C26AED}"/>
              </a:ext>
            </a:extLst>
          </p:cNvPr>
          <p:cNvSpPr>
            <a:spLocks noGrp="1" noRot="1" noChangeAspect="1"/>
          </p:cNvSpPr>
          <p:nvPr>
            <p:ph type="sldImg" idx="2"/>
          </p:nvPr>
        </p:nvSpPr>
        <p:spPr>
          <a:xfrm>
            <a:off x="196850" y="322263"/>
            <a:ext cx="2559050" cy="14398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AE35F1E-1316-1088-4082-55BC0BBFB8B8}"/>
              </a:ext>
            </a:extLst>
          </p:cNvPr>
          <p:cNvSpPr>
            <a:spLocks noGrp="1"/>
          </p:cNvSpPr>
          <p:nvPr>
            <p:ph type="body" sz="quarter" idx="3"/>
          </p:nvPr>
        </p:nvSpPr>
        <p:spPr>
          <a:xfrm>
            <a:off x="189000" y="1887279"/>
            <a:ext cx="6480000" cy="7020000"/>
          </a:xfrm>
          <a:prstGeom prst="rect">
            <a:avLst/>
          </a:prstGeom>
        </p:spPr>
        <p:txBody>
          <a:bodyPr vert="horz" lIns="91440" tIns="45720" rIns="91440" bIns="45720" rtlCol="0"/>
          <a:lstStyle/>
          <a:p>
            <a:r>
              <a:rPr lang="en-US" b="1" dirty="0"/>
              <a:t>SLIDE </a:t>
            </a:r>
            <a:r>
              <a:rPr lang="en-US" b="1"/>
              <a:t>33</a:t>
            </a:r>
            <a:endParaRPr lang="en-US" b="1" dirty="0"/>
          </a:p>
          <a:p>
            <a:endParaRPr lang="en-US" dirty="0"/>
          </a:p>
          <a:p>
            <a:r>
              <a:rPr lang="en-GB" b="1" dirty="0">
                <a:solidFill>
                  <a:srgbClr val="0033CC"/>
                </a:solidFill>
                <a:highlight>
                  <a:srgbClr val="FFFFFF"/>
                </a:highlight>
              </a:rPr>
              <a:t>Read, Watch, Listen &amp; Do tasks.  This is a selection of resources with further information on the background to the CIC.</a:t>
            </a:r>
            <a:endParaRPr lang="en-US" dirty="0">
              <a:solidFill>
                <a:srgbClr val="0033CC"/>
              </a:solidFill>
              <a:highlight>
                <a:srgbClr val="FFFFFF"/>
              </a:highlight>
            </a:endParaRPr>
          </a:p>
          <a:p>
            <a:r>
              <a:rPr lang="en-GB" b="1" dirty="0">
                <a:solidFill>
                  <a:srgbClr val="FF0000"/>
                </a:solidFill>
                <a:highlight>
                  <a:srgbClr val="FFFFFF"/>
                </a:highlight>
              </a:rPr>
              <a:t>Select resources and approach to suit your team. </a:t>
            </a:r>
            <a:endParaRPr lang="en-GB" dirty="0">
              <a:solidFill>
                <a:srgbClr val="FF0000"/>
              </a:solidFill>
              <a:highlight>
                <a:srgbClr val="FFFFFF"/>
              </a:highlight>
            </a:endParaRPr>
          </a:p>
          <a:p>
            <a:r>
              <a:rPr lang="en-GB" b="1" dirty="0">
                <a:solidFill>
                  <a:srgbClr val="0033CC"/>
                </a:solidFill>
                <a:highlight>
                  <a:srgbClr val="FFFFFF"/>
                </a:highlight>
              </a:rPr>
              <a:t>Either in advance of the session, during the session or following the session, participants can further familiarise themselves with Paper 1</a:t>
            </a:r>
            <a:endParaRPr lang="en-GB" dirty="0">
              <a:solidFill>
                <a:srgbClr val="0033CC"/>
              </a:solidFill>
              <a:highlight>
                <a:srgbClr val="FFFFFF"/>
              </a:highlight>
            </a:endParaRPr>
          </a:p>
          <a:p>
            <a:r>
              <a:rPr lang="en-GB" dirty="0">
                <a:solidFill>
                  <a:srgbClr val="FF0000"/>
                </a:solidFill>
                <a:highlight>
                  <a:srgbClr val="FFFFFF"/>
                </a:highlight>
                <a:latin typeface="Arial"/>
                <a:cs typeface="Arial"/>
              </a:rPr>
              <a:t>The CIC explainer video is a short clip that can be included in a session</a:t>
            </a:r>
            <a:r>
              <a:rPr lang="en-GB" dirty="0">
                <a:highlight>
                  <a:srgbClr val="FFFFFF"/>
                </a:highlight>
                <a:latin typeface="Arial"/>
                <a:cs typeface="Arial"/>
              </a:rPr>
              <a:t>. </a:t>
            </a:r>
          </a:p>
          <a:p>
            <a:r>
              <a:rPr lang="en-GB" dirty="0">
                <a:highlight>
                  <a:srgbClr val="FFFFFF"/>
                </a:highlight>
                <a:latin typeface="Arial"/>
                <a:cs typeface="Arial"/>
              </a:rPr>
              <a:t>Read, Watch, Listen &amp; Do tasks. Either in advance of the session, during the session or following the session, participants can further familiarise themselves with Paper 1</a:t>
            </a:r>
          </a:p>
          <a:p>
            <a:r>
              <a:rPr lang="en-GB" dirty="0">
                <a:highlight>
                  <a:srgbClr val="FFFFFF"/>
                </a:highlight>
                <a:latin typeface="Arial"/>
                <a:cs typeface="Arial"/>
              </a:rPr>
              <a:t>Reading paper 1 as a leadership / setting / jigsaw reading team, might be a helpful task to provoke reflection and professional dialogue on the reasons for evolving Scotland’s Curriculum</a:t>
            </a:r>
          </a:p>
          <a:p>
            <a:endParaRPr lang="en-US" dirty="0"/>
          </a:p>
          <a:p>
            <a:endParaRPr lang="en-US" dirty="0"/>
          </a:p>
          <a:p>
            <a:endParaRPr lang="en-US" dirty="0"/>
          </a:p>
        </p:txBody>
      </p:sp>
    </p:spTree>
    <p:extLst>
      <p:ext uri="{BB962C8B-B14F-4D97-AF65-F5344CB8AC3E}">
        <p14:creationId xmlns:p14="http://schemas.microsoft.com/office/powerpoint/2010/main" val="2340439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8913" y="161925"/>
            <a:ext cx="2560637" cy="1439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89614" y="1780952"/>
            <a:ext cx="6480000" cy="7020000"/>
          </a:xfrm>
          <a:prstGeom prst="rect">
            <a:avLst/>
          </a:prstGeom>
        </p:spPr>
        <p:txBody>
          <a:bodyPr vert="horz" lIns="91440" tIns="45720" rIns="91440" bIns="45720" rtlCol="0"/>
          <a:lstStyle/>
          <a:p>
            <a:r>
              <a:rPr lang="en-US" b="1" dirty="0">
                <a:latin typeface="Arial" panose="020B0604020202020204" pitchFamily="34" charset="0"/>
                <a:cs typeface="Arial" panose="020B0604020202020204" pitchFamily="34" charset="0"/>
              </a:rPr>
              <a:t>SLIDE 4</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Key messages: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This is session is aligned with the National Model of Professional  Learning</a:t>
            </a:r>
          </a:p>
          <a:p>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As education professionals, we engage in professional learning to stimulate our thinking, deepen our understanding, and enhance our practice. </a:t>
            </a:r>
            <a:r>
              <a:rPr lang="en-GB" sz="1100" dirty="0">
                <a:effectLst/>
                <a:latin typeface="Arial" panose="020B0604020202020204" pitchFamily="34" charset="0"/>
                <a:ea typeface="Aptos" panose="020B0004020202020204" pitchFamily="34" charset="0"/>
                <a:cs typeface="Arial" panose="020B0604020202020204" pitchFamily="34" charset="0"/>
              </a:rPr>
              <a:t>Actively engaging in professional learning at this early stage we can ensure that we develop a fuller understanding of the CIC process and outcomes and that we advocate for our learners at every stage. By taking an enquiring stance as we engage with CIC, by considering the opportunities to develop our curriculum and pedagogical practices we will directly and positively impact the learners. </a:t>
            </a:r>
            <a:endParaRPr lang="en-GB" sz="1050" dirty="0">
              <a:effectLst/>
              <a:latin typeface="Arial" panose="020B0604020202020204" pitchFamily="34" charset="0"/>
              <a:ea typeface="Aptos" panose="020B00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a:t>
            </a:r>
            <a:r>
              <a:rPr lang="en-GB" dirty="0" err="1">
                <a:latin typeface="Arial" panose="020B0604020202020204" pitchFamily="34" charset="0"/>
                <a:cs typeface="Arial" panose="020B0604020202020204" pitchFamily="34" charset="0"/>
              </a:rPr>
              <a:t>NMPL</a:t>
            </a:r>
            <a:r>
              <a:rPr lang="en-GB" dirty="0">
                <a:latin typeface="Arial" panose="020B0604020202020204" pitchFamily="34" charset="0"/>
                <a:cs typeface="Arial" panose="020B0604020202020204" pitchFamily="34" charset="0"/>
              </a:rPr>
              <a:t> supports this by outlining the key principles and features of effective professional learning, helping us build capacity and foster collaborative approaches across our settings.</a:t>
            </a:r>
          </a:p>
          <a:p>
            <a:r>
              <a:rPr lang="en-GB" dirty="0">
                <a:latin typeface="Arial" panose="020B0604020202020204" pitchFamily="34" charset="0"/>
                <a:cs typeface="Arial" panose="020B0604020202020204" pitchFamily="34" charset="0"/>
              </a:rPr>
              <a:t>The model encourages us to be critically informed and responsive to current educational contexts, ensuring our practice remains relevant and impactful.</a:t>
            </a:r>
          </a:p>
          <a:p>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Explore the </a:t>
            </a:r>
            <a:r>
              <a:rPr lang="en-US" dirty="0" err="1">
                <a:latin typeface="Arial" panose="020B0604020202020204" pitchFamily="34" charset="0"/>
                <a:cs typeface="Arial" panose="020B0604020202020204" pitchFamily="34" charset="0"/>
              </a:rPr>
              <a:t>NMPL</a:t>
            </a:r>
            <a:r>
              <a:rPr lang="en-US" dirty="0">
                <a:latin typeface="Arial" panose="020B0604020202020204" pitchFamily="34" charset="0"/>
                <a:cs typeface="Arial" panose="020B0604020202020204" pitchFamily="34" charset="0"/>
              </a:rPr>
              <a:t> further here:</a:t>
            </a:r>
          </a:p>
          <a:p>
            <a:r>
              <a:rPr lang="en-GB" dirty="0">
                <a:latin typeface="Arial" panose="020B0604020202020204" pitchFamily="34" charset="0"/>
                <a:cs typeface="Arial" panose="020B0604020202020204" pitchFamily="34" charset="0"/>
                <a:hlinkClick r:id="rId3"/>
              </a:rPr>
              <a:t>The national model of professional learning | National approach to professional learning | Professional Learning | Education Scotland</a:t>
            </a:r>
            <a:endParaRPr lang="en-US"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Alignment with the National Model of Professional Learning. This Professional Learning Resource (PLR) aligns with several core aspects of the </a:t>
            </a:r>
            <a:r>
              <a:rPr lang="en-GB" dirty="0" err="1">
                <a:latin typeface="Arial" panose="020B0604020202020204" pitchFamily="34" charset="0"/>
                <a:cs typeface="Arial" panose="020B0604020202020204" pitchFamily="34" charset="0"/>
              </a:rPr>
              <a:t>NMPL</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pPr fontAlgn="ctr">
              <a:buFont typeface="Arial" panose="020B0604020202020204" pitchFamily="34" charset="0"/>
            </a:pPr>
            <a:r>
              <a:rPr lang="en-GB" dirty="0">
                <a:effectLst/>
                <a:latin typeface="Arial" panose="020B0604020202020204" pitchFamily="34" charset="0"/>
                <a:cs typeface="Arial" panose="020B0604020202020204" pitchFamily="34" charset="0"/>
              </a:rPr>
              <a:t>See the full list of Professional Standards:</a:t>
            </a:r>
          </a:p>
          <a:p>
            <a:pPr marL="342900" marR="0">
              <a:spcBef>
                <a:spcPts val="0"/>
              </a:spcBef>
              <a:spcAft>
                <a:spcPts val="0"/>
              </a:spcAft>
            </a:pPr>
            <a:r>
              <a:rPr lang="en-GB" dirty="0" err="1">
                <a:effectLst/>
                <a:latin typeface="Arial" panose="020B0604020202020204" pitchFamily="34" charset="0"/>
                <a:cs typeface="Arial" panose="020B0604020202020204" pitchFamily="34" charset="0"/>
              </a:rPr>
              <a:t>GTCS</a:t>
            </a:r>
            <a:r>
              <a:rPr lang="en-GB" dirty="0">
                <a:effectLst/>
                <a:latin typeface="Arial" panose="020B0604020202020204" pitchFamily="34" charset="0"/>
                <a:cs typeface="Arial" panose="020B0604020202020204" pitchFamily="34" charset="0"/>
              </a:rPr>
              <a:t>		</a:t>
            </a:r>
            <a:r>
              <a:rPr lang="en-GB" dirty="0">
                <a:effectLst/>
                <a:latin typeface="Arial" panose="020B0604020202020204" pitchFamily="34" charset="0"/>
                <a:cs typeface="Arial" panose="020B0604020202020204" pitchFamily="34" charset="0"/>
                <a:hlinkClick r:id="rId4"/>
              </a:rPr>
              <a:t>https://www.gtcs.org.uk/knowledge-base/articles/a-guide-to-the-professional-standards</a:t>
            </a:r>
            <a:br>
              <a:rPr lang="en-GB" dirty="0">
                <a:effectLst/>
                <a:latin typeface="Arial" panose="020B0604020202020204" pitchFamily="34" charset="0"/>
                <a:cs typeface="Arial" panose="020B0604020202020204" pitchFamily="34" charset="0"/>
              </a:rPr>
            </a:br>
            <a:r>
              <a:rPr lang="en-GB" dirty="0">
                <a:effectLst/>
                <a:latin typeface="Arial" panose="020B0604020202020204" pitchFamily="34" charset="0"/>
                <a:cs typeface="Arial" panose="020B0604020202020204" pitchFamily="34" charset="0"/>
              </a:rPr>
              <a:t>CLD Practitioners 	</a:t>
            </a:r>
            <a:r>
              <a:rPr lang="en-GB" dirty="0">
                <a:effectLst/>
                <a:latin typeface="Arial" panose="020B0604020202020204" pitchFamily="34" charset="0"/>
                <a:cs typeface="Arial" panose="020B0604020202020204" pitchFamily="34" charset="0"/>
                <a:hlinkClick r:id="rId5"/>
              </a:rPr>
              <a:t>https://cldstandardscouncil.org.uk/resources/competent-practitioner-framework/</a:t>
            </a:r>
            <a:endParaRPr lang="en-GB" dirty="0">
              <a:effectLst/>
              <a:latin typeface="Arial" panose="020B0604020202020204" pitchFamily="34" charset="0"/>
              <a:cs typeface="Arial" panose="020B0604020202020204" pitchFamily="34" charset="0"/>
            </a:endParaRPr>
          </a:p>
          <a:p>
            <a:pPr marL="342900" marR="0">
              <a:spcBef>
                <a:spcPts val="0"/>
              </a:spcBef>
              <a:spcAft>
                <a:spcPts val="0"/>
              </a:spcAft>
            </a:pPr>
            <a:r>
              <a:rPr lang="en-GB" dirty="0">
                <a:effectLst/>
                <a:latin typeface="Arial" panose="020B0604020202020204" pitchFamily="34" charset="0"/>
                <a:cs typeface="Arial" panose="020B0604020202020204" pitchFamily="34" charset="0"/>
              </a:rPr>
              <a:t>ELC Practitioners 	</a:t>
            </a:r>
            <a:r>
              <a:rPr lang="en-GB" dirty="0">
                <a:effectLst/>
                <a:latin typeface="Arial" panose="020B0604020202020204" pitchFamily="34" charset="0"/>
                <a:cs typeface="Arial" panose="020B0604020202020204" pitchFamily="34" charset="0"/>
                <a:hlinkClick r:id="rId6"/>
              </a:rPr>
              <a:t>Social Service | Children and Young People | SCQF 7 | National Occupational Standards (NOS) Navigator (sssc.uk.com)</a:t>
            </a:r>
            <a:endParaRPr lang="en-GB" dirty="0">
              <a:effectLst/>
              <a:latin typeface="Arial" panose="020B0604020202020204" pitchFamily="34" charset="0"/>
              <a:cs typeface="Arial" panose="020B0604020202020204" pitchFamily="34" charset="0"/>
            </a:endParaRPr>
          </a:p>
          <a:p>
            <a:pPr marL="342900" marR="0">
              <a:spcBef>
                <a:spcPts val="0"/>
              </a:spcBef>
              <a:spcAft>
                <a:spcPts val="0"/>
              </a:spcAft>
            </a:pPr>
            <a:r>
              <a:rPr lang="en-GB" sz="1100" u="sng" kern="1200" dirty="0">
                <a:solidFill>
                  <a:schemeClr val="tx1"/>
                </a:solidFill>
                <a:effectLst/>
                <a:latin typeface="Arial" panose="020B0604020202020204" pitchFamily="34" charset="0"/>
                <a:ea typeface="+mn-ea"/>
                <a:cs typeface="Arial" panose="020B0604020202020204" pitchFamily="34" charset="0"/>
                <a:hlinkClick r:id="rId7"/>
              </a:rPr>
              <a:t>		Social Service | Children and Young People | SCQF 9 | National Occupational Standards (NOS) Navigator</a:t>
            </a:r>
            <a:r>
              <a:rPr lang="en-GB" sz="1100" kern="1200" dirty="0">
                <a:solidFill>
                  <a:schemeClr val="tx1"/>
                </a:solidFill>
                <a:effectLst/>
                <a:latin typeface="Arial" panose="020B0604020202020204" pitchFamily="34" charset="0"/>
                <a:ea typeface="+mn-ea"/>
                <a:cs typeface="Arial" panose="020B0604020202020204" pitchFamily="34" charset="0"/>
              </a:rPr>
              <a:t>. </a:t>
            </a:r>
            <a:endParaRPr lang="en-GB" dirty="0">
              <a:effectLst/>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249238"/>
            <a:ext cx="2559050" cy="1439862"/>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304800" y="1874762"/>
            <a:ext cx="6480000" cy="7020000"/>
          </a:xfrm>
          <a:prstGeom prst="rect">
            <a:avLst/>
          </a:prstGeom>
        </p:spPr>
        <p:txBody>
          <a:bodyPr vert="horz" lIns="91440" tIns="45720" rIns="91440" bIns="45720" rtlCol="0"/>
          <a:lstStyle/>
          <a:p>
            <a:r>
              <a:rPr lang="en-GB" b="1" noProof="0" dirty="0"/>
              <a:t>SLIDE 5</a:t>
            </a:r>
          </a:p>
          <a:p>
            <a:endParaRPr lang="en-GB" noProof="0" dirty="0"/>
          </a:p>
          <a:p>
            <a:r>
              <a:rPr lang="en-GB" noProof="0" dirty="0"/>
              <a:t>Key Messages</a:t>
            </a:r>
          </a:p>
          <a:p>
            <a:endParaRPr lang="en-GB" noProof="0" dirty="0"/>
          </a:p>
          <a:p>
            <a:r>
              <a:rPr lang="en-GB" sz="1100" noProof="0" dirty="0"/>
              <a:t>Take a moment to establish group protocols. </a:t>
            </a:r>
          </a:p>
          <a:p>
            <a:r>
              <a:rPr lang="en-GB" sz="1100" noProof="0" dirty="0"/>
              <a:t>Ask participants to comment on anything they would like to add or amend. </a:t>
            </a:r>
          </a:p>
          <a:p>
            <a:r>
              <a:rPr lang="en-GB" sz="1100" noProof="0" dirty="0"/>
              <a:t>Is there anything that participants feel is missing or anything they would like to remove?</a:t>
            </a:r>
          </a:p>
          <a:p>
            <a:r>
              <a:rPr lang="en-GB" sz="1100" noProof="0" dirty="0"/>
              <a:t>The protocols on the slide are suggestions to be amended for your context. </a:t>
            </a:r>
          </a:p>
          <a:p>
            <a:endParaRPr lang="en-GB" sz="1100" noProof="0" dirty="0"/>
          </a:p>
          <a:p>
            <a:r>
              <a:rPr lang="en-GB" sz="1100" noProof="0" dirty="0"/>
              <a:t> - Why establish group protocols</a:t>
            </a:r>
          </a:p>
          <a:p>
            <a:endParaRPr lang="en-GB" sz="1100" noProof="0" dirty="0"/>
          </a:p>
          <a:p>
            <a:r>
              <a:rPr lang="en-GB" sz="1100" noProof="0" dirty="0"/>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GB" sz="1100" noProof="0" dirty="0"/>
          </a:p>
          <a:p>
            <a:r>
              <a:rPr lang="en-GB" sz="1100" noProof="0" dirty="0"/>
              <a:t>1. Contract a Safe Space: </a:t>
            </a:r>
          </a:p>
          <a:p>
            <a:endParaRPr lang="en-GB" sz="1100" noProof="0" dirty="0"/>
          </a:p>
          <a:p>
            <a:r>
              <a:rPr lang="en-GB" sz="1100" noProof="0" dirty="0"/>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GB" sz="1100" noProof="0" dirty="0"/>
          </a:p>
          <a:p>
            <a:r>
              <a:rPr lang="en-GB" sz="1100" noProof="0" dirty="0"/>
              <a:t>2. Shift from Top-Down to Collaborative Learning: </a:t>
            </a:r>
          </a:p>
          <a:p>
            <a:endParaRPr lang="en-GB" sz="1100" noProof="0" dirty="0"/>
          </a:p>
          <a:p>
            <a:r>
              <a:rPr lang="en-GB" sz="1100" noProof="0" dirty="0"/>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GB" sz="1100" noProof="0" dirty="0"/>
          </a:p>
          <a:p>
            <a:r>
              <a:rPr lang="en-GB" sz="1100" noProof="0" dirty="0"/>
              <a:t>3. Holding the Ladder: Shared Expertise and Recognition </a:t>
            </a:r>
          </a:p>
          <a:p>
            <a:endParaRPr lang="en-GB" sz="1100" noProof="0" dirty="0"/>
          </a:p>
          <a:p>
            <a:r>
              <a:rPr lang="en-GB" sz="1100" noProof="0" dirty="0"/>
              <a:t>Holding the ladder signifies a two-fold approach: </a:t>
            </a:r>
          </a:p>
          <a:p>
            <a:endParaRPr lang="en-GB" sz="1100" noProof="0" dirty="0"/>
          </a:p>
          <a:p>
            <a:r>
              <a:rPr lang="en-GB" sz="1100" noProof="0" dirty="0"/>
              <a:t>Sharing Expertise: Those with experience can share their knowledge and insights.  </a:t>
            </a:r>
          </a:p>
          <a:p>
            <a:endParaRPr lang="en-GB" sz="1100" noProof="0" dirty="0"/>
          </a:p>
          <a:p>
            <a:r>
              <a:rPr lang="en-GB" dirty="0">
                <a:latin typeface="Arial"/>
                <a:cs typeface="Arial"/>
              </a:rPr>
              <a:t>Recognise</a:t>
            </a:r>
            <a:r>
              <a:rPr lang="en-GB" sz="1100" noProof="0" dirty="0">
                <a:latin typeface="Arial"/>
                <a:cs typeface="Arial"/>
              </a:rPr>
              <a:t>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GB" sz="1100" noProof="0" dirty="0"/>
          </a:p>
          <a:p>
            <a:r>
              <a:rPr lang="en-GB" sz="1100" noProof="0" dirty="0"/>
              <a:t>4. Hold Space for Silence and Respectful Discussion: </a:t>
            </a:r>
          </a:p>
          <a:p>
            <a:endParaRPr lang="en-GB" sz="1100" noProof="0" dirty="0"/>
          </a:p>
          <a:p>
            <a:r>
              <a:rPr lang="en-GB" sz="1100" noProof="0" dirty="0"/>
              <a:t> 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GB" sz="1100" noProof="0" dirty="0"/>
          </a:p>
          <a:p>
            <a:r>
              <a:rPr lang="en-GB" sz="1100" noProof="0" dirty="0"/>
              <a:t>Adapt the time allocation based on the size of the group and the complexity of the topic.  </a:t>
            </a:r>
          </a:p>
          <a:p>
            <a:endParaRPr lang="en-GB" sz="1100" noProof="0" dirty="0"/>
          </a:p>
          <a:p>
            <a:r>
              <a:rPr lang="en-GB" sz="1100" noProof="0" dirty="0"/>
              <a:t> 5. Schedule Regular Breaks: </a:t>
            </a:r>
          </a:p>
          <a:p>
            <a:endParaRPr lang="en-GB" sz="1100" noProof="0" dirty="0"/>
          </a:p>
          <a:p>
            <a:r>
              <a:rPr lang="en-GB" sz="1100" noProof="0" dirty="0"/>
              <a:t>Schedule regular breaks throughout the session. This allows participants to process information, refocus, and return with renewed energy, leading to a more productive learning experience. </a:t>
            </a:r>
          </a:p>
          <a:p>
            <a:endParaRPr lang="en-GB" sz="1100" noProof="0" dirty="0"/>
          </a:p>
          <a:p>
            <a:r>
              <a:rPr lang="en-GB" sz="1100" noProof="0" dirty="0"/>
              <a:t>6. Centre Learning in Real Life: </a:t>
            </a:r>
          </a:p>
          <a:p>
            <a:endParaRPr lang="en-GB" sz="1100" noProof="0" dirty="0"/>
          </a:p>
          <a:p>
            <a:r>
              <a:rPr lang="en-GB" sz="1100" noProof="0" dirty="0"/>
              <a:t>Connect the learning to real-life experiences by encouraging participants to share relevant personal anecdotes or applications. This strengthens understanding and makes the learning more relatable and impactful for all.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96850" y="598488"/>
            <a:ext cx="2559050" cy="14398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96850" y="2293938"/>
            <a:ext cx="6480000" cy="7020000"/>
          </a:xfrm>
          <a:prstGeom prst="rect">
            <a:avLst/>
          </a:prstGeom>
        </p:spPr>
        <p:txBody>
          <a:bodyPr vert="horz" lIns="91440" tIns="45720" rIns="91440" bIns="45720" rtlCol="0"/>
          <a:lstStyle/>
          <a:p>
            <a:r>
              <a:rPr lang="en-US" b="1" dirty="0"/>
              <a:t>SLIDE 6</a:t>
            </a:r>
          </a:p>
          <a:p>
            <a:endParaRPr lang="en-US" dirty="0"/>
          </a:p>
          <a:p>
            <a:r>
              <a:rPr lang="en-US" dirty="0"/>
              <a:t>Key Messages</a:t>
            </a:r>
          </a:p>
          <a:p>
            <a:endParaRPr lang="en-US" dirty="0"/>
          </a:p>
          <a:p>
            <a:r>
              <a:rPr lang="en-US" dirty="0"/>
              <a:t>This is an example of a simple connecter activity. It is recommended that facilitators use a connector activity that allows participants to take part in an informal discussion. </a:t>
            </a:r>
          </a:p>
          <a:p>
            <a:r>
              <a:rPr lang="en-US" dirty="0"/>
              <a:t>This is to ensure that participants are relaxed, focused and ready for an interactive workshop. </a:t>
            </a:r>
          </a:p>
          <a:p>
            <a:endParaRPr lang="en-US" dirty="0"/>
          </a:p>
          <a:p>
            <a:r>
              <a:rPr lang="en-GB" sz="1100" kern="1200" dirty="0">
                <a:solidFill>
                  <a:schemeClr val="tx1"/>
                </a:solidFill>
                <a:effectLst/>
                <a:latin typeface="Arial" panose="020B0604020202020204" pitchFamily="34" charset="0"/>
                <a:ea typeface="+mn-ea"/>
                <a:cs typeface="Arial" panose="020B0604020202020204" pitchFamily="34" charset="0"/>
              </a:rPr>
              <a:t>If you use this connector it will generate questions which you may wish to come back to at the end of the session, or in future sessions.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52400" y="471488"/>
            <a:ext cx="2559050" cy="14398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2057400"/>
            <a:ext cx="6480000" cy="7020000"/>
          </a:xfrm>
          <a:prstGeom prst="rect">
            <a:avLst/>
          </a:prstGeom>
        </p:spPr>
        <p:txBody>
          <a:bodyPr vert="horz" lIns="91440" tIns="45720" rIns="91440" bIns="45720" rtlCol="0"/>
          <a:lstStyle/>
          <a:p>
            <a:r>
              <a:rPr lang="en-GB" b="1" noProof="0" dirty="0"/>
              <a:t>SLIDE 7</a:t>
            </a:r>
          </a:p>
          <a:p>
            <a:endParaRPr lang="en-GB" noProof="0" dirty="0"/>
          </a:p>
          <a:p>
            <a:r>
              <a:rPr lang="en-GB" noProof="0" dirty="0"/>
              <a:t>Key Messages</a:t>
            </a:r>
          </a:p>
          <a:p>
            <a:r>
              <a:rPr lang="en-GB" noProof="0" dirty="0"/>
              <a:t> </a:t>
            </a:r>
          </a:p>
          <a:p>
            <a:r>
              <a:rPr lang="en-GB" noProof="0" dirty="0"/>
              <a:t>Outline the aims of this session</a:t>
            </a:r>
          </a:p>
          <a:p>
            <a:endParaRPr lang="en-GB" noProof="0" dirty="0"/>
          </a:p>
          <a:p>
            <a:r>
              <a:rPr lang="en-GB" noProof="0" dirty="0"/>
              <a:t>This session is about an introduction to a complex and long-term (10 years) programme of work. We will have further opportunities to explore the change in detail and to ensure we feel supported and ready.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D22A-54A8-9A36-A648-8FE3FA77D14B}"/>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EC786D2-9C51-CD70-DC30-5A39323AB9D8}"/>
              </a:ext>
            </a:extLst>
          </p:cNvPr>
          <p:cNvSpPr>
            <a:spLocks noGrp="1" noRot="1" noChangeAspect="1"/>
          </p:cNvSpPr>
          <p:nvPr>
            <p:ph type="sldImg" idx="2"/>
          </p:nvPr>
        </p:nvSpPr>
        <p:spPr>
          <a:xfrm>
            <a:off x="188913" y="141288"/>
            <a:ext cx="2559050" cy="1439862"/>
          </a:xfrm>
          <a:prstGeom prst="rect">
            <a:avLst/>
          </a:prstGeom>
          <a:noFill/>
          <a:ln w="12700">
            <a:solidFill>
              <a:prstClr val="black"/>
            </a:solidFill>
          </a:ln>
        </p:spPr>
        <p:txBody>
          <a:bodyPr vert="horz" lIns="91440" tIns="45720" rIns="91440" bIns="45720" rtlCol="0" anchor="ctr"/>
          <a:lstStyle/>
          <a:p>
            <a:endParaRPr lang="en-GB" noProof="1"/>
          </a:p>
        </p:txBody>
      </p:sp>
      <p:sp>
        <p:nvSpPr>
          <p:cNvPr id="5" name="Notes Placeholder 4">
            <a:extLst>
              <a:ext uri="{FF2B5EF4-FFF2-40B4-BE49-F238E27FC236}">
                <a16:creationId xmlns:a16="http://schemas.microsoft.com/office/drawing/2014/main" id="{7982BBD0-8ED5-4476-82E9-4263F5E441E1}"/>
              </a:ext>
            </a:extLst>
          </p:cNvPr>
          <p:cNvSpPr>
            <a:spLocks noGrp="1"/>
          </p:cNvSpPr>
          <p:nvPr>
            <p:ph type="body" sz="quarter" idx="3"/>
          </p:nvPr>
        </p:nvSpPr>
        <p:spPr>
          <a:xfrm>
            <a:off x="189000" y="1726019"/>
            <a:ext cx="6480000" cy="7020000"/>
          </a:xfrm>
          <a:prstGeom prst="rect">
            <a:avLst/>
          </a:prstGeom>
        </p:spPr>
        <p:txBody>
          <a:bodyPr vert="horz" lIns="91440" tIns="45720" rIns="91440" bIns="45720" rtlCol="0"/>
          <a:lstStyle/>
          <a:p>
            <a:r>
              <a:rPr lang="en-GB" sz="1100" b="1" noProof="1">
                <a:latin typeface="Arial"/>
                <a:cs typeface="Arial"/>
              </a:rPr>
              <a:t>SLIDE 8</a:t>
            </a:r>
          </a:p>
          <a:p>
            <a:endParaRPr lang="en-GB" sz="1100" noProof="1"/>
          </a:p>
          <a:p>
            <a:r>
              <a:rPr lang="en-GB" sz="1100" b="1" kern="1200" dirty="0">
                <a:solidFill>
                  <a:schemeClr val="tx1"/>
                </a:solidFill>
                <a:effectLst/>
                <a:latin typeface="Arial" panose="020B0604020202020204" pitchFamily="34" charset="0"/>
                <a:ea typeface="+mn-ea"/>
                <a:cs typeface="Arial" panose="020B0604020202020204" pitchFamily="34" charset="0"/>
              </a:rPr>
              <a:t>Why Scotland is embarking on the CIC</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This work originates in recommendations from the 2021 OECD review. This review endorsed Scotland’s Curriculum (</a:t>
            </a:r>
            <a:r>
              <a:rPr lang="en-GB" sz="1100" kern="1200" dirty="0" err="1">
                <a:solidFill>
                  <a:schemeClr val="tx1"/>
                </a:solidFill>
                <a:effectLst/>
                <a:latin typeface="Arial" panose="020B0604020202020204" pitchFamily="34" charset="0"/>
                <a:ea typeface="+mn-ea"/>
                <a:cs typeface="Arial" panose="020B0604020202020204" pitchFamily="34" charset="0"/>
              </a:rPr>
              <a:t>CfE</a:t>
            </a:r>
            <a:r>
              <a:rPr lang="en-GB" sz="1100" kern="1200" dirty="0">
                <a:solidFill>
                  <a:schemeClr val="tx1"/>
                </a:solidFill>
                <a:effectLst/>
                <a:latin typeface="Arial" panose="020B0604020202020204" pitchFamily="34" charset="0"/>
                <a:ea typeface="+mn-ea"/>
                <a:cs typeface="Arial" panose="020B0604020202020204" pitchFamily="34" charset="0"/>
              </a:rPr>
              <a:t>) as an approach, and made several recommendations. </a:t>
            </a:r>
          </a:p>
          <a:p>
            <a:r>
              <a:rPr lang="en-GB" sz="1100" kern="1200" dirty="0">
                <a:solidFill>
                  <a:schemeClr val="tx1"/>
                </a:solidFill>
                <a:effectLst/>
                <a:latin typeface="Arial" panose="020B0604020202020204" pitchFamily="34" charset="0"/>
                <a:ea typeface="+mn-ea"/>
                <a:cs typeface="Arial" panose="020B0604020202020204" pitchFamily="34" charset="0"/>
              </a:rPr>
              <a:t>It highlighted the reactive nature of curriculum changes, leading to inconsistencies. As well as updating the curriculum now, the CIC is establishing on ongoing 10-year cycle to ensure that Scotland’s Curriculum remains up-to-date.</a:t>
            </a:r>
          </a:p>
          <a:p>
            <a:r>
              <a:rPr lang="en-GB" sz="1100" kern="1200" dirty="0">
                <a:solidFill>
                  <a:schemeClr val="tx1"/>
                </a:solidFill>
                <a:effectLst/>
                <a:latin typeface="Arial" panose="020B0604020202020204" pitchFamily="34" charset="0"/>
                <a:ea typeface="+mn-ea"/>
                <a:cs typeface="Arial" panose="020B0604020202020204" pitchFamily="34" charset="0"/>
              </a:rPr>
              <a:t>Facilitators guide participants through these insights and prompt reflection on their own experiences with </a:t>
            </a:r>
            <a:r>
              <a:rPr lang="en-GB" sz="1100" kern="1200" dirty="0" err="1">
                <a:solidFill>
                  <a:schemeClr val="tx1"/>
                </a:solidFill>
                <a:effectLst/>
                <a:latin typeface="Arial" panose="020B0604020202020204" pitchFamily="34" charset="0"/>
                <a:ea typeface="+mn-ea"/>
                <a:cs typeface="Arial" panose="020B0604020202020204" pitchFamily="34" charset="0"/>
              </a:rPr>
              <a:t>CfE</a:t>
            </a:r>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This activity could be combined with some pre-reading, follow-up reading or  jigsaw reading of Paper 1.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Paper 1 seeks to:​</a:t>
            </a:r>
          </a:p>
          <a:p>
            <a:pPr lvl="0"/>
            <a:r>
              <a:rPr lang="en-GB" sz="1100" kern="1200" dirty="0">
                <a:solidFill>
                  <a:schemeClr val="tx1"/>
                </a:solidFill>
                <a:effectLst/>
                <a:latin typeface="Arial" panose="020B0604020202020204" pitchFamily="34" charset="0"/>
                <a:ea typeface="+mn-ea"/>
                <a:cs typeface="Arial" panose="020B0604020202020204" pitchFamily="34" charset="0"/>
              </a:rPr>
              <a:t>Set out the background for undertaking pilot curriculum reviews in session 2023/24​</a:t>
            </a:r>
          </a:p>
          <a:p>
            <a:pPr lvl="0"/>
            <a:r>
              <a:rPr lang="en-GB" sz="1100" kern="1200" dirty="0">
                <a:solidFill>
                  <a:schemeClr val="tx1"/>
                </a:solidFill>
                <a:effectLst/>
                <a:latin typeface="Arial" panose="020B0604020202020204" pitchFamily="34" charset="0"/>
                <a:ea typeface="+mn-ea"/>
                <a:cs typeface="Arial" panose="020B0604020202020204" pitchFamily="34" charset="0"/>
              </a:rPr>
              <a:t>Outline how the pilot curriculum reviews were carried out and how the approaches used will inform the Curriculum Improvement Cycle (CIC)​</a:t>
            </a:r>
          </a:p>
          <a:p>
            <a:pPr lvl="0"/>
            <a:r>
              <a:rPr lang="en-GB" sz="1100" kern="1200" dirty="0">
                <a:solidFill>
                  <a:schemeClr val="tx1"/>
                </a:solidFill>
                <a:effectLst/>
                <a:latin typeface="Arial" panose="020B0604020202020204" pitchFamily="34" charset="0"/>
                <a:ea typeface="+mn-ea"/>
                <a:cs typeface="Arial" panose="020B0604020202020204" pitchFamily="34" charset="0"/>
              </a:rPr>
              <a:t>Share the key findings and learning identified through the pilot reviews​</a:t>
            </a:r>
          </a:p>
          <a:p>
            <a:pPr lvl="0"/>
            <a:r>
              <a:rPr lang="en-GB" sz="1100" kern="1200" dirty="0">
                <a:solidFill>
                  <a:schemeClr val="tx1"/>
                </a:solidFill>
                <a:effectLst/>
                <a:latin typeface="Arial" panose="020B0604020202020204" pitchFamily="34" charset="0"/>
                <a:ea typeface="+mn-ea"/>
                <a:cs typeface="Arial" panose="020B0604020202020204" pitchFamily="34" charset="0"/>
              </a:rPr>
              <a:t>Make a case for evolution of the current technical framework​</a:t>
            </a:r>
          </a:p>
          <a:p>
            <a:pPr lvl="0"/>
            <a:r>
              <a:rPr lang="en-GB" sz="1100" kern="1200" dirty="0">
                <a:solidFill>
                  <a:schemeClr val="tx1"/>
                </a:solidFill>
                <a:effectLst/>
                <a:latin typeface="Arial" panose="020B0604020202020204" pitchFamily="34" charset="0"/>
                <a:ea typeface="+mn-ea"/>
                <a:cs typeface="Arial" panose="020B0604020202020204" pitchFamily="34" charset="0"/>
              </a:rPr>
              <a:t>Stimulate thinking by exploring how the position of knowledge can be strengthened within </a:t>
            </a:r>
            <a:r>
              <a:rPr lang="en-GB" sz="1100" kern="1200" dirty="0" err="1">
                <a:solidFill>
                  <a:schemeClr val="tx1"/>
                </a:solidFill>
                <a:effectLst/>
                <a:latin typeface="Arial" panose="020B0604020202020204" pitchFamily="34" charset="0"/>
                <a:ea typeface="+mn-ea"/>
                <a:cs typeface="Arial" panose="020B0604020202020204" pitchFamily="34" charset="0"/>
              </a:rPr>
              <a:t>CfE</a:t>
            </a:r>
            <a:r>
              <a:rPr lang="en-GB" sz="1100" kern="1200" dirty="0">
                <a:solidFill>
                  <a:schemeClr val="tx1"/>
                </a:solidFill>
                <a:effectLst/>
                <a:latin typeface="Arial" panose="020B0604020202020204" pitchFamily="34" charset="0"/>
                <a:ea typeface="+mn-ea"/>
                <a:cs typeface="Arial" panose="020B0604020202020204" pitchFamily="34" charset="0"/>
              </a:rPr>
              <a:t>​</a:t>
            </a:r>
          </a:p>
          <a:p>
            <a:endParaRPr lang="en-GB" sz="1100" noProof="1"/>
          </a:p>
        </p:txBody>
      </p:sp>
    </p:spTree>
    <p:extLst>
      <p:ext uri="{BB962C8B-B14F-4D97-AF65-F5344CB8AC3E}">
        <p14:creationId xmlns:p14="http://schemas.microsoft.com/office/powerpoint/2010/main" val="3394190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277813"/>
            <a:ext cx="2559050" cy="1439862"/>
          </a:xfrm>
        </p:spPr>
        <p:txBody>
          <a:bodyPr/>
          <a:lstStyle/>
          <a:p>
            <a:endParaRPr lang="en-GB"/>
          </a:p>
        </p:txBody>
      </p:sp>
      <p:sp>
        <p:nvSpPr>
          <p:cNvPr id="3" name="Notes Placeholder 2"/>
          <p:cNvSpPr>
            <a:spLocks noGrp="1"/>
          </p:cNvSpPr>
          <p:nvPr>
            <p:ph type="body" idx="1"/>
          </p:nvPr>
        </p:nvSpPr>
        <p:spPr/>
        <p:txBody>
          <a:bodyPr/>
          <a:lstStyle/>
          <a:p>
            <a:r>
              <a:rPr lang="en-GB" sz="1100" b="1" kern="1200" noProof="0" dirty="0">
                <a:solidFill>
                  <a:schemeClr val="tx1"/>
                </a:solidFill>
                <a:effectLst/>
                <a:latin typeface="Arial" panose="020B0604020202020204" pitchFamily="34" charset="0"/>
                <a:ea typeface="+mn-ea"/>
                <a:cs typeface="Arial" panose="020B0604020202020204" pitchFamily="34" charset="0"/>
              </a:rPr>
              <a:t>SLIDE 9</a:t>
            </a:r>
          </a:p>
          <a:p>
            <a:endParaRPr lang="en-GB" sz="1100" b="1" kern="1200" noProof="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Highlighting some other recent reports which include references to curriculum.  </a:t>
            </a:r>
          </a:p>
          <a:p>
            <a:r>
              <a:rPr lang="en-GB" sz="1100" kern="1200" dirty="0">
                <a:solidFill>
                  <a:schemeClr val="tx1"/>
                </a:solidFill>
                <a:effectLst/>
                <a:latin typeface="Arial" panose="020B0604020202020204" pitchFamily="34" charset="0"/>
                <a:ea typeface="+mn-ea"/>
                <a:cs typeface="Arial" panose="020B0604020202020204" pitchFamily="34" charset="0"/>
              </a:rPr>
              <a:t>The CIC will not take forward every recommendation in every report, but there are links.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b="1" i="1" kern="1200" dirty="0">
                <a:solidFill>
                  <a:schemeClr val="tx1"/>
                </a:solidFill>
                <a:effectLst/>
                <a:latin typeface="Arial" panose="020B0604020202020204" pitchFamily="34" charset="0"/>
                <a:ea typeface="+mn-ea"/>
                <a:cs typeface="Arial" panose="020B0604020202020204" pitchFamily="34" charset="0"/>
              </a:rPr>
              <a:t>Scotland’s Curriculum for Excellence Into the Future</a:t>
            </a:r>
            <a:r>
              <a:rPr lang="en-GB" sz="1100" b="1" kern="1200" dirty="0">
                <a:solidFill>
                  <a:schemeClr val="tx1"/>
                </a:solidFill>
                <a:effectLst/>
                <a:latin typeface="Arial" panose="020B0604020202020204" pitchFamily="34" charset="0"/>
                <a:ea typeface="+mn-ea"/>
                <a:cs typeface="Arial" panose="020B0604020202020204" pitchFamily="34" charset="0"/>
              </a:rPr>
              <a:t> (OECD, 2021)</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The OECD’s independent review of Scotland’s Curriculum for Excellence (</a:t>
            </a:r>
            <a:r>
              <a:rPr lang="en-GB" sz="1100" kern="1200" dirty="0" err="1">
                <a:solidFill>
                  <a:schemeClr val="tx1"/>
                </a:solidFill>
                <a:effectLst/>
                <a:latin typeface="Arial" panose="020B0604020202020204" pitchFamily="34" charset="0"/>
                <a:ea typeface="+mn-ea"/>
                <a:cs typeface="Arial" panose="020B0604020202020204" pitchFamily="34" charset="0"/>
              </a:rPr>
              <a:t>CfE</a:t>
            </a:r>
            <a:r>
              <a:rPr lang="en-GB" sz="1100" kern="1200" dirty="0">
                <a:solidFill>
                  <a:schemeClr val="tx1"/>
                </a:solidFill>
                <a:effectLst/>
                <a:latin typeface="Arial" panose="020B0604020202020204" pitchFamily="34" charset="0"/>
                <a:ea typeface="+mn-ea"/>
                <a:cs typeface="Arial" panose="020B0604020202020204" pitchFamily="34" charset="0"/>
              </a:rPr>
              <a:t>) endorsed Curriculum for Excellence as the right Curriculum for Scotland. It recommended strengthening the position of knowledge, building capacity in curriculum design, and improving 3-18 coherence. It identified the need for a systematic approach to reviewing and updating the curriculum.</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b="1" i="1" kern="1200" dirty="0">
                <a:solidFill>
                  <a:schemeClr val="tx1"/>
                </a:solidFill>
                <a:effectLst/>
                <a:latin typeface="Arial" panose="020B0604020202020204" pitchFamily="34" charset="0"/>
                <a:ea typeface="+mn-ea"/>
                <a:cs typeface="Arial" panose="020B0604020202020204" pitchFamily="34" charset="0"/>
              </a:rPr>
              <a:t>Putting Learners at the Centre: Towards a Future Vision for Scottish Education</a:t>
            </a:r>
            <a:r>
              <a:rPr lang="en-GB" sz="1100" b="1" kern="1200" dirty="0">
                <a:solidFill>
                  <a:schemeClr val="tx1"/>
                </a:solidFill>
                <a:effectLst/>
                <a:latin typeface="Arial" panose="020B0604020202020204" pitchFamily="34" charset="0"/>
                <a:ea typeface="+mn-ea"/>
                <a:cs typeface="Arial" panose="020B0604020202020204" pitchFamily="34" charset="0"/>
              </a:rPr>
              <a:t> (Scottish Government, 2022)</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Professor Ken Muir’s report proposed: a national discussion on the future of Scottish education; structural reforms including a new qualifications body, Qualifications Scotland.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b="1" i="1" kern="1200" dirty="0">
                <a:solidFill>
                  <a:schemeClr val="tx1"/>
                </a:solidFill>
                <a:effectLst/>
                <a:latin typeface="Arial" panose="020B0604020202020204" pitchFamily="34" charset="0"/>
                <a:ea typeface="+mn-ea"/>
                <a:cs typeface="Arial" panose="020B0604020202020204" pitchFamily="34" charset="0"/>
              </a:rPr>
              <a:t>Fit for the Future: developing a post-school learning system to fuel economic transformation. Skills Delivery Landscape Review – Final Report</a:t>
            </a:r>
            <a:r>
              <a:rPr lang="en-GB" sz="1100" b="1" kern="1200" dirty="0">
                <a:solidFill>
                  <a:schemeClr val="tx1"/>
                </a:solidFill>
                <a:effectLst/>
                <a:latin typeface="Arial" panose="020B0604020202020204" pitchFamily="34" charset="0"/>
                <a:ea typeface="+mn-ea"/>
                <a:cs typeface="Arial" panose="020B0604020202020204" pitchFamily="34" charset="0"/>
              </a:rPr>
              <a:t> (Scottish Government, 2023)</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Led by James Withers. Recommendations included: strengthening and joining approaches to skills in the post-school space, including in regional skills planning, funding, qualifications and pathways and a digital training record.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b="1" i="1" kern="1200" dirty="0">
                <a:solidFill>
                  <a:schemeClr val="tx1"/>
                </a:solidFill>
                <a:effectLst/>
                <a:latin typeface="Arial" panose="020B0604020202020204" pitchFamily="34" charset="0"/>
                <a:ea typeface="+mn-ea"/>
                <a:cs typeface="Arial" panose="020B0604020202020204" pitchFamily="34" charset="0"/>
              </a:rPr>
              <a:t>All Learners Matter: Our National Discussion</a:t>
            </a:r>
            <a:r>
              <a:rPr lang="en-GB" sz="1100" b="1" kern="1200" dirty="0">
                <a:solidFill>
                  <a:schemeClr val="tx1"/>
                </a:solidFill>
                <a:effectLst/>
                <a:latin typeface="Arial" panose="020B0604020202020204" pitchFamily="34" charset="0"/>
                <a:ea typeface="+mn-ea"/>
                <a:cs typeface="Arial" panose="020B0604020202020204" pitchFamily="34" charset="0"/>
              </a:rPr>
              <a:t> (Scottish Government, 2023)</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The National Discussion gathered views from children and young people, educators, parents, and communities across Scotland. It shared a vision and call to action, emphasising its main message that “All Learners Matter”. It recommended reviewing the curriculum to ensure that it remains fit for purpose, reflects contemporary learner needs, and can be enacted in ways which ensure all learners in Scotland experience high quality, curricular linked learning experiences.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b="1" i="1" kern="1200" dirty="0">
                <a:solidFill>
                  <a:schemeClr val="tx1"/>
                </a:solidFill>
                <a:effectLst/>
                <a:latin typeface="Arial" panose="020B0604020202020204" pitchFamily="34" charset="0"/>
                <a:ea typeface="+mn-ea"/>
                <a:cs typeface="Arial" panose="020B0604020202020204" pitchFamily="34" charset="0"/>
              </a:rPr>
              <a:t>The Independent Review of Assessment and Qualifications and Assessment</a:t>
            </a:r>
            <a:r>
              <a:rPr lang="en-GB" sz="1100" b="1" kern="1200" dirty="0">
                <a:solidFill>
                  <a:schemeClr val="tx1"/>
                </a:solidFill>
                <a:effectLst/>
                <a:latin typeface="Arial" panose="020B0604020202020204" pitchFamily="34" charset="0"/>
                <a:ea typeface="+mn-ea"/>
                <a:cs typeface="Arial" panose="020B0604020202020204" pitchFamily="34" charset="0"/>
              </a:rPr>
              <a:t> (Scottish Government, 2023)</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Led Professor Louise Hayward, the Independent Review recommended a more inclusive and holistic approach to assessment and certification in the senior phase.  Central to the proposal was the creation of a Scottish Diploma of Achievement (SDA), which would recognise achievements across three areas: Programmes of Learning, Project Learning, and a Personal Pathway.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b="1" i="1" kern="1200" dirty="0">
                <a:solidFill>
                  <a:schemeClr val="tx1"/>
                </a:solidFill>
                <a:effectLst/>
                <a:latin typeface="Arial" panose="020B0604020202020204" pitchFamily="34" charset="0"/>
                <a:ea typeface="+mn-ea"/>
                <a:cs typeface="Arial" panose="020B0604020202020204" pitchFamily="34" charset="0"/>
              </a:rPr>
              <a:t>Learning: For All. For Life. A report from the Independent Review of Community Learning and Development (CLD)</a:t>
            </a:r>
            <a:r>
              <a:rPr lang="en-GB" sz="1100" b="1" kern="1200" dirty="0">
                <a:solidFill>
                  <a:schemeClr val="tx1"/>
                </a:solidFill>
                <a:effectLst/>
                <a:latin typeface="Arial" panose="020B0604020202020204" pitchFamily="34" charset="0"/>
                <a:ea typeface="+mn-ea"/>
                <a:cs typeface="Arial" panose="020B0604020202020204" pitchFamily="34" charset="0"/>
              </a:rPr>
              <a:t> (Scottish Government, 2024) </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Led by Kate Still, the Independent Review of CLD outlines 20 recommendations to strengthen CLD across Scotland. It highlights the central role of CLD in lifelong learning for all in Scotland. </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dirty="0">
                <a:latin typeface="Arial"/>
                <a:cs typeface="Arial"/>
              </a:rPr>
              <a:t>innovation. </a:t>
            </a:r>
          </a:p>
        </p:txBody>
      </p:sp>
    </p:spTree>
    <p:extLst>
      <p:ext uri="{BB962C8B-B14F-4D97-AF65-F5344CB8AC3E}">
        <p14:creationId xmlns:p14="http://schemas.microsoft.com/office/powerpoint/2010/main" val="1363473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54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873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71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ideo" Target="https://www.youtube.com/embed/yMZ_tshgKwg?feature=oembed" TargetMode="Externa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www.scotlandscurriculum.scot/" TargetMode="External"/><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blogs.glowscotland.org.uk/glowblogs/cices/2025/11/25/cic-maths-webinar-25-november-2025/" TargetMode="External"/><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5/11/21141741/CIC-Explainer-for-Teachers-and-Practitioners-November-2025.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hyperlink" Target="https://blogs.glowscotland.org.uk/glowblogs/cices/2025/11/25/cic-maths-webinar-25-november-2025/" TargetMode="External"/><Relationship Id="rId3" Type="http://schemas.openxmlformats.org/officeDocument/2006/relationships/hyperlink" Target="https://blogs.glowscotland.org.uk/glowblogs/public/cices/uploads/sites/10666/2025/11/21141741/CIC-Explainer-for-Teachers-and-Practitioners-November-2025.pdf" TargetMode="External"/><Relationship Id="rId7" Type="http://schemas.openxmlformats.org/officeDocument/2006/relationships/hyperlink" Target="https://education.gov.scot/resources/youth-voice-toolkit/"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education.gov.scot/professional-learning/leading-professional-learning/global-voices-scottish-classrooms-exploring-themes-in-education/theme-1-why-what-who-and-how-of-education/" TargetMode="External"/><Relationship Id="rId5" Type="http://schemas.openxmlformats.org/officeDocument/2006/relationships/hyperlink" Target="https://blogs.glowscotland.org.uk/glowblogs/cices/" TargetMode="External"/><Relationship Id="rId4" Type="http://schemas.openxmlformats.org/officeDocument/2006/relationships/hyperlink" Target="https://blogs.glowscotland.org.uk/glowblogs/cices/latest-new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5/11/21141741/CIC-Explainer-for-Teachers-and-Practitioners-November-2025.pdf"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s://blogs.glowscotland.org.uk/glowblogs/cices/latest-news/"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s://blogs.glowscotland.org.uk/glowblogs/cices/"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hyperlink" Target="https://education.gov.scot/professional-learning/leading-professional-learning/global-voices-scottish-classrooms-exploring-themes-in-education/theme-1-why-what-who-and-how-of-education/"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education.gov.scot/resources/youth-voice-toolkit/support-materials/" TargetMode="External"/><Relationship Id="rId5" Type="http://schemas.openxmlformats.org/officeDocument/2006/relationships/hyperlink" Target="https://education.gov.scot/resources/youth-voice-toolkit/empowering-youth-voices-resource-pack/" TargetMode="External"/><Relationship Id="rId10" Type="http://schemas.openxmlformats.org/officeDocument/2006/relationships/hyperlink" Target="https://education.gov.scot/resources/youth-voice-toolkit/" TargetMode="External"/><Relationship Id="rId4" Type="http://schemas.openxmlformats.org/officeDocument/2006/relationships/hyperlink" Target="https://education.gov.scot/resources/youth-voice-toolkit/implementation-guidance/" TargetMode="External"/><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ideo" Target="https://www.youtube.com/embed/z_kJZFsBCCU?start=1&amp;feature=oembed" TargetMode="External"/><Relationship Id="rId5" Type="http://schemas.openxmlformats.org/officeDocument/2006/relationships/image" Target="../media/image55.jpeg"/><Relationship Id="rId4" Type="http://schemas.openxmlformats.org/officeDocument/2006/relationships/hyperlink" Target="https://blogs.glowscotland.org.uk/glowblogs/cices/2025/11/25/cic-maths-webinar-25-november-2025/"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9.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6FF5A-CCC1-8B4F-DD7A-D14B5569E89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33CF321-19B7-0693-E44F-937D86A79F26}"/>
              </a:ext>
              <a:ext uri="{C183D7F6-B498-43B3-948B-1728B52AA6E4}">
                <adec:decorative xmlns:adec="http://schemas.microsoft.com/office/drawing/2017/decorative" val="0"/>
              </a:ext>
            </a:extLst>
          </p:cNvPr>
          <p:cNvSpPr>
            <a:spLocks noGrp="1"/>
          </p:cNvSpPr>
          <p:nvPr>
            <p:ph type="title"/>
          </p:nvPr>
        </p:nvSpPr>
        <p:spPr>
          <a:xfrm>
            <a:off x="218314" y="298991"/>
            <a:ext cx="16254413" cy="1066800"/>
          </a:xfrm>
        </p:spPr>
        <p:txBody>
          <a:bodyPr>
            <a:noAutofit/>
          </a:bodyPr>
          <a:lstStyle/>
          <a:p>
            <a:pPr algn="l"/>
            <a:r>
              <a:rPr lang="en-GB" sz="6000" b="1" noProof="0" dirty="0">
                <a:solidFill>
                  <a:srgbClr val="0070C0"/>
                </a:solidFill>
                <a:latin typeface="Arial" panose="020B0604020202020204" pitchFamily="34" charset="0"/>
                <a:cs typeface="Arial" panose="020B0604020202020204" pitchFamily="34" charset="0"/>
              </a:rPr>
              <a:t>Leading Change</a:t>
            </a:r>
          </a:p>
        </p:txBody>
      </p:sp>
      <p:sp>
        <p:nvSpPr>
          <p:cNvPr id="10" name="Content Placeholder 2">
            <a:extLst>
              <a:ext uri="{FF2B5EF4-FFF2-40B4-BE49-F238E27FC236}">
                <a16:creationId xmlns:a16="http://schemas.microsoft.com/office/drawing/2014/main" id="{2D9B3C4D-64E7-CADC-6518-56689C3CA120}"/>
              </a:ext>
              <a:ext uri="{C183D7F6-B498-43B3-948B-1728B52AA6E4}">
                <adec:decorative xmlns:adec="http://schemas.microsoft.com/office/drawing/2017/decorative" val="0"/>
              </a:ext>
            </a:extLst>
          </p:cNvPr>
          <p:cNvSpPr>
            <a:spLocks noGrp="1"/>
          </p:cNvSpPr>
          <p:nvPr>
            <p:ph idx="1"/>
          </p:nvPr>
        </p:nvSpPr>
        <p:spPr>
          <a:xfrm>
            <a:off x="2578662" y="2351560"/>
            <a:ext cx="10526299" cy="7087607"/>
          </a:xfrm>
        </p:spPr>
        <p:txBody>
          <a:bodyPr>
            <a:normAutofit/>
          </a:bodyPr>
          <a:lstStyle/>
          <a:p>
            <a:pPr marL="0" indent="0">
              <a:buNone/>
            </a:pPr>
            <a:r>
              <a:rPr lang="en-GB" sz="3600" b="1" noProof="0">
                <a:solidFill>
                  <a:srgbClr val="0070C0"/>
                </a:solidFill>
                <a:latin typeface="Arial" panose="020B0604020202020204" pitchFamily="34" charset="0"/>
                <a:cs typeface="Arial" panose="020B0604020202020204" pitchFamily="34" charset="0"/>
              </a:rPr>
              <a:t>Cognitive Readiness</a:t>
            </a:r>
          </a:p>
          <a:p>
            <a:pPr marL="0" indent="0">
              <a:buNone/>
            </a:pPr>
            <a:r>
              <a:rPr lang="en-GB" sz="3600" noProof="0">
                <a:latin typeface="Arial" panose="020B0604020202020204" pitchFamily="34" charset="0"/>
                <a:cs typeface="Arial" panose="020B0604020202020204" pitchFamily="34" charset="0"/>
              </a:rPr>
              <a:t>Understanding the need for change</a:t>
            </a:r>
          </a:p>
          <a:p>
            <a:pPr marL="0" indent="0">
              <a:buNone/>
            </a:pPr>
            <a:endParaRPr lang="en-GB" sz="3600" noProof="0">
              <a:latin typeface="Arial" panose="020B0604020202020204" pitchFamily="34" charset="0"/>
              <a:cs typeface="Arial" panose="020B0604020202020204" pitchFamily="34" charset="0"/>
            </a:endParaRPr>
          </a:p>
          <a:p>
            <a:pPr marL="0" indent="0">
              <a:buNone/>
            </a:pPr>
            <a:r>
              <a:rPr lang="en-GB" sz="3600" b="1" noProof="0">
                <a:solidFill>
                  <a:srgbClr val="0070C0"/>
                </a:solidFill>
                <a:latin typeface="Arial" panose="020B0604020202020204" pitchFamily="34" charset="0"/>
                <a:cs typeface="Arial" panose="020B0604020202020204" pitchFamily="34" charset="0"/>
              </a:rPr>
              <a:t>Emotional Readiness </a:t>
            </a:r>
          </a:p>
          <a:p>
            <a:pPr marL="0" indent="0">
              <a:buNone/>
            </a:pPr>
            <a:r>
              <a:rPr lang="en-GB" sz="3600" noProof="0">
                <a:latin typeface="Arial" panose="020B0604020202020204" pitchFamily="34" charset="0"/>
                <a:cs typeface="Arial" panose="020B0604020202020204" pitchFamily="34" charset="0"/>
              </a:rPr>
              <a:t>Feeling safe and supported in the process</a:t>
            </a:r>
          </a:p>
          <a:p>
            <a:pPr marL="0" indent="0">
              <a:buNone/>
            </a:pPr>
            <a:endParaRPr lang="en-GB" sz="3600" noProof="0">
              <a:latin typeface="Arial" panose="020B0604020202020204" pitchFamily="34" charset="0"/>
              <a:cs typeface="Arial" panose="020B0604020202020204" pitchFamily="34" charset="0"/>
            </a:endParaRPr>
          </a:p>
          <a:p>
            <a:pPr marL="0" indent="0">
              <a:buNone/>
            </a:pPr>
            <a:r>
              <a:rPr lang="en-GB" sz="3600" b="1" noProof="0">
                <a:solidFill>
                  <a:srgbClr val="0070C0"/>
                </a:solidFill>
                <a:latin typeface="Arial" panose="020B0604020202020204" pitchFamily="34" charset="0"/>
                <a:cs typeface="Arial" panose="020B0604020202020204" pitchFamily="34" charset="0"/>
              </a:rPr>
              <a:t>Behavioural Readiness</a:t>
            </a:r>
          </a:p>
          <a:p>
            <a:pPr marL="0" indent="0">
              <a:buNone/>
            </a:pPr>
            <a:r>
              <a:rPr lang="en-GB" sz="3600" noProof="0">
                <a:latin typeface="Arial" panose="020B0604020202020204" pitchFamily="34" charset="0"/>
                <a:cs typeface="Arial" panose="020B0604020202020204" pitchFamily="34" charset="0"/>
              </a:rPr>
              <a:t>Being prepared to act or implement change</a:t>
            </a:r>
          </a:p>
          <a:p>
            <a:endParaRPr lang="en-GB" noProof="0"/>
          </a:p>
        </p:txBody>
      </p:sp>
      <p:pic>
        <p:nvPicPr>
          <p:cNvPr id="9" name="Picture 8" descr="A black and white image of a head with gears inside. To represent cognitive readiness">
            <a:extLst>
              <a:ext uri="{FF2B5EF4-FFF2-40B4-BE49-F238E27FC236}">
                <a16:creationId xmlns:a16="http://schemas.microsoft.com/office/drawing/2014/main" id="{83FDCC6A-571B-CFB5-B53D-29E24D0DEDFF}"/>
              </a:ext>
              <a:ext uri="{C183D7F6-B498-43B3-948B-1728B52AA6E4}">
                <adec:decorative xmlns:adec="http://schemas.microsoft.com/office/drawing/2017/decorative" val="0"/>
              </a:ext>
            </a:extLst>
          </p:cNvPr>
          <p:cNvPicPr>
            <a:picLocks noChangeAspect="1"/>
          </p:cNvPicPr>
          <p:nvPr/>
        </p:nvPicPr>
        <p:blipFill>
          <a:blip r:embed="rId3">
            <a:clrChange>
              <a:clrFrom>
                <a:srgbClr val="FEFDFB"/>
              </a:clrFrom>
              <a:clrTo>
                <a:srgbClr val="FEFDFB">
                  <a:alpha val="0"/>
                </a:srgbClr>
              </a:clrTo>
            </a:clrChange>
          </a:blip>
          <a:stretch>
            <a:fillRect/>
          </a:stretch>
        </p:blipFill>
        <p:spPr>
          <a:xfrm>
            <a:off x="366325" y="2293311"/>
            <a:ext cx="1435890" cy="1601846"/>
          </a:xfrm>
          <a:prstGeom prst="rect">
            <a:avLst/>
          </a:prstGeom>
        </p:spPr>
      </p:pic>
      <p:pic>
        <p:nvPicPr>
          <p:cNvPr id="12" name="Picture 11" descr="A black heart with rays of light coming out of it to represent emotional readiness.">
            <a:extLst>
              <a:ext uri="{FF2B5EF4-FFF2-40B4-BE49-F238E27FC236}">
                <a16:creationId xmlns:a16="http://schemas.microsoft.com/office/drawing/2014/main" id="{2B9862DC-E65F-2B98-5D9C-B69AE853F1D0}"/>
              </a:ext>
              <a:ext uri="{C183D7F6-B498-43B3-948B-1728B52AA6E4}">
                <adec:decorative xmlns:adec="http://schemas.microsoft.com/office/drawing/2017/decorative" val="0"/>
              </a:ext>
            </a:extLst>
          </p:cNvPr>
          <p:cNvPicPr>
            <a:picLocks noChangeAspect="1"/>
          </p:cNvPicPr>
          <p:nvPr/>
        </p:nvPicPr>
        <p:blipFill>
          <a:blip r:embed="rId4">
            <a:clrChange>
              <a:clrFrom>
                <a:srgbClr val="FEFEFC"/>
              </a:clrFrom>
              <a:clrTo>
                <a:srgbClr val="FEFEFC">
                  <a:alpha val="0"/>
                </a:srgbClr>
              </a:clrTo>
            </a:clrChange>
          </a:blip>
          <a:stretch>
            <a:fillRect/>
          </a:stretch>
        </p:blipFill>
        <p:spPr>
          <a:xfrm>
            <a:off x="247477" y="4272660"/>
            <a:ext cx="1704934" cy="1601846"/>
          </a:xfrm>
          <a:prstGeom prst="rect">
            <a:avLst/>
          </a:prstGeom>
        </p:spPr>
      </p:pic>
      <p:pic>
        <p:nvPicPr>
          <p:cNvPr id="14" name="Picture 13" descr="A black and white image of hands to represent behavioural readiness.">
            <a:extLst>
              <a:ext uri="{FF2B5EF4-FFF2-40B4-BE49-F238E27FC236}">
                <a16:creationId xmlns:a16="http://schemas.microsoft.com/office/drawing/2014/main" id="{78CAF84A-FF9A-0C12-AF1E-509BC2BA5B26}"/>
              </a:ext>
              <a:ext uri="{C183D7F6-B498-43B3-948B-1728B52AA6E4}">
                <adec:decorative xmlns:adec="http://schemas.microsoft.com/office/drawing/2017/decorative" val="0"/>
              </a:ext>
            </a:extLst>
          </p:cNvPr>
          <p:cNvPicPr>
            <a:picLocks noChangeAspect="1"/>
          </p:cNvPicPr>
          <p:nvPr/>
        </p:nvPicPr>
        <p:blipFill>
          <a:blip r:embed="rId5">
            <a:clrChange>
              <a:clrFrom>
                <a:srgbClr val="FEFDFC"/>
              </a:clrFrom>
              <a:clrTo>
                <a:srgbClr val="FEFDFC">
                  <a:alpha val="0"/>
                </a:srgbClr>
              </a:clrTo>
            </a:clrChange>
          </a:blip>
          <a:stretch>
            <a:fillRect/>
          </a:stretch>
        </p:blipFill>
        <p:spPr>
          <a:xfrm>
            <a:off x="366761" y="6457553"/>
            <a:ext cx="1466367" cy="1334770"/>
          </a:xfrm>
          <a:prstGeom prst="rect">
            <a:avLst/>
          </a:prstGeom>
        </p:spPr>
      </p:pic>
      <p:sp>
        <p:nvSpPr>
          <p:cNvPr id="3" name="TextBox 2">
            <a:extLst>
              <a:ext uri="{FF2B5EF4-FFF2-40B4-BE49-F238E27FC236}">
                <a16:creationId xmlns:a16="http://schemas.microsoft.com/office/drawing/2014/main" id="{0469F431-CB1F-55CF-3AC7-43E501A0B0F4}"/>
              </a:ext>
              <a:ext uri="{C183D7F6-B498-43B3-948B-1728B52AA6E4}">
                <adec:decorative xmlns:adec="http://schemas.microsoft.com/office/drawing/2017/decorative" val="0"/>
              </a:ext>
            </a:extLst>
          </p:cNvPr>
          <p:cNvSpPr txBox="1"/>
          <p:nvPr/>
        </p:nvSpPr>
        <p:spPr>
          <a:xfrm>
            <a:off x="171969" y="9397452"/>
            <a:ext cx="5774436" cy="492443"/>
          </a:xfrm>
          <a:prstGeom prst="rect">
            <a:avLst/>
          </a:prstGeom>
          <a:noFill/>
        </p:spPr>
        <p:txBody>
          <a:bodyPr wrap="square">
            <a:spAutoFit/>
          </a:bodyPr>
          <a:lstStyle/>
          <a:p>
            <a:r>
              <a:rPr lang="en-GB" sz="2600" noProof="0">
                <a:latin typeface="Arial" panose="020B0604020202020204" pitchFamily="34" charset="0"/>
                <a:cs typeface="Arial" panose="020B0604020202020204" pitchFamily="34" charset="0"/>
              </a:rPr>
              <a:t>Armenakis et al. (1993); Fullan (2007)</a:t>
            </a:r>
          </a:p>
        </p:txBody>
      </p:sp>
      <p:pic>
        <p:nvPicPr>
          <p:cNvPr id="5" name="Picture 4">
            <a:extLst>
              <a:ext uri="{FF2B5EF4-FFF2-40B4-BE49-F238E27FC236}">
                <a16:creationId xmlns:a16="http://schemas.microsoft.com/office/drawing/2014/main" id="{3E1FA265-772D-7065-AF32-149E97B9617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609675" y="2351560"/>
            <a:ext cx="3361772" cy="5130286"/>
          </a:xfrm>
          <a:prstGeom prst="rect">
            <a:avLst/>
          </a:prstGeom>
        </p:spPr>
      </p:pic>
    </p:spTree>
    <p:extLst>
      <p:ext uri="{BB962C8B-B14F-4D97-AF65-F5344CB8AC3E}">
        <p14:creationId xmlns:p14="http://schemas.microsoft.com/office/powerpoint/2010/main" val="671788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urriculum framework&#10;">
            <a:extLst>
              <a:ext uri="{FF2B5EF4-FFF2-40B4-BE49-F238E27FC236}">
                <a16:creationId xmlns:a16="http://schemas.microsoft.com/office/drawing/2014/main" id="{9ECA9942-6DC1-A206-86F2-18D42C87FD38}"/>
              </a:ext>
            </a:extLst>
          </p:cNvPr>
          <p:cNvPicPr>
            <a:picLocks noChangeAspect="1"/>
          </p:cNvPicPr>
          <p:nvPr/>
        </p:nvPicPr>
        <p:blipFill rotWithShape="1">
          <a:blip r:embed="rId3">
            <a:clrChange>
              <a:clrFrom>
                <a:srgbClr val="FFFFFF"/>
              </a:clrFrom>
              <a:clrTo>
                <a:srgbClr val="FFFFFF">
                  <a:alpha val="0"/>
                </a:srgbClr>
              </a:clrTo>
            </a:clrChange>
          </a:blip>
          <a:srcRect l="4699" r="6501" b="7633"/>
          <a:stretch>
            <a:fillRect/>
          </a:stretch>
        </p:blipFill>
        <p:spPr>
          <a:xfrm>
            <a:off x="191386" y="-1202"/>
            <a:ext cx="17905228" cy="10288202"/>
          </a:xfrm>
          <a:prstGeom prst="rect">
            <a:avLst/>
          </a:prstGeom>
        </p:spPr>
      </p:pic>
    </p:spTree>
    <p:extLst>
      <p:ext uri="{BB962C8B-B14F-4D97-AF65-F5344CB8AC3E}">
        <p14:creationId xmlns:p14="http://schemas.microsoft.com/office/powerpoint/2010/main" val="3120789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80529-8F28-B35C-5902-009FB50642ED}"/>
            </a:ext>
          </a:extLst>
        </p:cNvPr>
        <p:cNvGrpSpPr/>
        <p:nvPr/>
      </p:nvGrpSpPr>
      <p:grpSpPr>
        <a:xfrm>
          <a:off x="0" y="0"/>
          <a:ext cx="0" cy="0"/>
          <a:chOff x="0" y="0"/>
          <a:chExt cx="0" cy="0"/>
        </a:xfrm>
      </p:grpSpPr>
      <p:pic>
        <p:nvPicPr>
          <p:cNvPr id="2" name="Online Media 1" title="CIC explainer video">
            <a:hlinkClick r:id="" action="ppaction://media"/>
            <a:extLst>
              <a:ext uri="{FF2B5EF4-FFF2-40B4-BE49-F238E27FC236}">
                <a16:creationId xmlns:a16="http://schemas.microsoft.com/office/drawing/2014/main" id="{318E1CE8-0E20-C5EA-36C4-3D05E2611654}"/>
              </a:ext>
            </a:extLst>
          </p:cNvPr>
          <p:cNvPicPr>
            <a:picLocks noRot="1" noChangeAspect="1"/>
          </p:cNvPicPr>
          <p:nvPr>
            <a:videoFile r:link="rId1"/>
          </p:nvPr>
        </p:nvPicPr>
        <p:blipFill>
          <a:blip r:embed="rId4"/>
          <a:stretch>
            <a:fillRect/>
          </a:stretch>
        </p:blipFill>
        <p:spPr>
          <a:xfrm>
            <a:off x="2962346" y="1650866"/>
            <a:ext cx="12363307" cy="6985268"/>
          </a:xfrm>
          <a:prstGeom prst="rect">
            <a:avLst/>
          </a:prstGeom>
          <a:ln>
            <a:solidFill>
              <a:schemeClr val="tx1"/>
            </a:solidFill>
          </a:ln>
        </p:spPr>
      </p:pic>
      <p:sp>
        <p:nvSpPr>
          <p:cNvPr id="5" name="TextBox 4">
            <a:extLst>
              <a:ext uri="{FF2B5EF4-FFF2-40B4-BE49-F238E27FC236}">
                <a16:creationId xmlns:a16="http://schemas.microsoft.com/office/drawing/2014/main" id="{41389191-A6C5-086A-89A6-60C9B17E89EF}"/>
              </a:ext>
            </a:extLst>
          </p:cNvPr>
          <p:cNvSpPr txBox="1"/>
          <p:nvPr/>
        </p:nvSpPr>
        <p:spPr>
          <a:xfrm>
            <a:off x="239151" y="216262"/>
            <a:ext cx="9144000" cy="1015663"/>
          </a:xfrm>
          <a:prstGeom prst="rect">
            <a:avLst/>
          </a:prstGeom>
          <a:noFill/>
        </p:spPr>
        <p:txBody>
          <a:bodyPr wrap="square">
            <a:spAutoFit/>
          </a:bodyPr>
          <a:lstStyle/>
          <a:p>
            <a:pPr>
              <a:defRPr/>
            </a:pPr>
            <a:r>
              <a:rPr lang="en-GB" sz="6000" b="1">
                <a:solidFill>
                  <a:srgbClr val="0070C0"/>
                </a:solidFill>
                <a:latin typeface="Arial"/>
                <a:cs typeface="Arial"/>
              </a:rPr>
              <a:t>CIC explainer video</a:t>
            </a:r>
          </a:p>
        </p:txBody>
      </p:sp>
    </p:spTree>
    <p:extLst>
      <p:ext uri="{BB962C8B-B14F-4D97-AF65-F5344CB8AC3E}">
        <p14:creationId xmlns:p14="http://schemas.microsoft.com/office/powerpoint/2010/main" val="288912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veral sticky notes with writing&#10;&#10;Description automatically generated">
            <a:extLst>
              <a:ext uri="{FF2B5EF4-FFF2-40B4-BE49-F238E27FC236}">
                <a16:creationId xmlns:a16="http://schemas.microsoft.com/office/drawing/2014/main" id="{C652DC46-AD64-037C-FD9B-0BF6A77435F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11177"/>
          <a:stretch>
            <a:fillRect/>
          </a:stretch>
        </p:blipFill>
        <p:spPr bwMode="auto">
          <a:xfrm>
            <a:off x="728829" y="1477984"/>
            <a:ext cx="17135365" cy="8561366"/>
          </a:xfrm>
          <a:prstGeom prst="rect">
            <a:avLst/>
          </a:prstGeom>
          <a:noFill/>
          <a:ln>
            <a:solidFill>
              <a:schemeClr val="bg1"/>
            </a:solid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ABC42879-7955-B1E0-B60B-7F3D79795491}"/>
              </a:ext>
            </a:extLst>
          </p:cNvPr>
          <p:cNvSpPr txBox="1">
            <a:spLocks/>
          </p:cNvSpPr>
          <p:nvPr/>
        </p:nvSpPr>
        <p:spPr>
          <a:xfrm>
            <a:off x="95960" y="247650"/>
            <a:ext cx="1776300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6000" b="1" dirty="0">
                <a:solidFill>
                  <a:srgbClr val="0070C0"/>
                </a:solidFill>
                <a:latin typeface="Arial"/>
                <a:ea typeface="+mn-ea"/>
                <a:cs typeface="Arial"/>
              </a:rPr>
              <a:t>We are building on findings from pilot reviews…</a:t>
            </a:r>
          </a:p>
        </p:txBody>
      </p:sp>
    </p:spTree>
    <p:extLst>
      <p:ext uri="{BB962C8B-B14F-4D97-AF65-F5344CB8AC3E}">
        <p14:creationId xmlns:p14="http://schemas.microsoft.com/office/powerpoint/2010/main" val="560623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EF426-1CAE-623D-EB76-7778011F731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F285D27-1AFA-54E2-E6CE-00EEEEF03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488" y="473485"/>
            <a:ext cx="6870633" cy="9340031"/>
          </a:xfrm>
          <a:prstGeom prst="rect">
            <a:avLst/>
          </a:prstGeom>
        </p:spPr>
      </p:pic>
      <p:sp>
        <p:nvSpPr>
          <p:cNvPr id="13" name="TextBox 12">
            <a:extLst>
              <a:ext uri="{FF2B5EF4-FFF2-40B4-BE49-F238E27FC236}">
                <a16:creationId xmlns:a16="http://schemas.microsoft.com/office/drawing/2014/main" id="{618C459D-D711-9ACC-103B-AD9DB940852C}"/>
              </a:ext>
            </a:extLst>
          </p:cNvPr>
          <p:cNvSpPr txBox="1"/>
          <p:nvPr/>
        </p:nvSpPr>
        <p:spPr>
          <a:xfrm rot="21445808">
            <a:off x="6673026" y="2904425"/>
            <a:ext cx="4424609" cy="4478149"/>
          </a:xfrm>
          <a:prstGeom prst="rect">
            <a:avLst/>
          </a:prstGeom>
          <a:noFill/>
        </p:spPr>
        <p:txBody>
          <a:bodyPr wrap="none" rtlCol="0">
            <a:spAutoFit/>
          </a:bodyPr>
          <a:lstStyle/>
          <a:p>
            <a:pPr defTabSz="1371600">
              <a:defRPr/>
            </a:pPr>
            <a:r>
              <a:rPr lang="en-GB" sz="5700" b="1">
                <a:solidFill>
                  <a:srgbClr val="4F81BD"/>
                </a:solidFill>
                <a:latin typeface="Bradley Hand ITC" panose="03070402050302030203" pitchFamily="66" charset="0"/>
              </a:rPr>
              <a:t>We are not</a:t>
            </a:r>
          </a:p>
          <a:p>
            <a:pPr defTabSz="1371600">
              <a:defRPr/>
            </a:pPr>
            <a:r>
              <a:rPr lang="en-GB" sz="5700" b="1">
                <a:solidFill>
                  <a:srgbClr val="4F81BD"/>
                </a:solidFill>
                <a:latin typeface="Bradley Hand ITC" panose="03070402050302030203" pitchFamily="66" charset="0"/>
              </a:rPr>
              <a:t>starting from</a:t>
            </a:r>
          </a:p>
          <a:p>
            <a:pPr defTabSz="1371600">
              <a:defRPr/>
            </a:pPr>
            <a:r>
              <a:rPr lang="en-GB" sz="5700" b="1">
                <a:solidFill>
                  <a:srgbClr val="4F81BD"/>
                </a:solidFill>
                <a:latin typeface="Bradley Hand ITC" panose="03070402050302030203" pitchFamily="66" charset="0"/>
              </a:rPr>
              <a:t>a blank piece</a:t>
            </a:r>
          </a:p>
          <a:p>
            <a:pPr defTabSz="1371600">
              <a:defRPr/>
            </a:pPr>
            <a:r>
              <a:rPr lang="en-GB" sz="5700" b="1">
                <a:solidFill>
                  <a:srgbClr val="4F81BD"/>
                </a:solidFill>
                <a:latin typeface="Bradley Hand ITC" panose="03070402050302030203" pitchFamily="66" charset="0"/>
              </a:rPr>
              <a:t>of paper…</a:t>
            </a:r>
          </a:p>
          <a:p>
            <a:pPr defTabSz="1371600">
              <a:defRPr/>
            </a:pPr>
            <a:endParaRPr lang="en-GB" sz="5700">
              <a:solidFill>
                <a:prstClr val="black"/>
              </a:solidFill>
              <a:latin typeface="Bradley Hand ITC" panose="03070402050302030203" pitchFamily="66" charset="0"/>
            </a:endParaRPr>
          </a:p>
        </p:txBody>
      </p:sp>
    </p:spTree>
    <p:extLst>
      <p:ext uri="{BB962C8B-B14F-4D97-AF65-F5344CB8AC3E}">
        <p14:creationId xmlns:p14="http://schemas.microsoft.com/office/powerpoint/2010/main" val="129987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5403" y="8699047"/>
            <a:ext cx="17837193" cy="830997"/>
          </a:xfrm>
          <a:prstGeom prst="rect">
            <a:avLst/>
          </a:prstGeom>
          <a:noFill/>
        </p:spPr>
        <p:txBody>
          <a:bodyPr wrap="square" rtlCol="0">
            <a:spAutoFit/>
          </a:bodyPr>
          <a:lstStyle/>
          <a:p>
            <a:pPr algn="ctr" defTabSz="1371600">
              <a:defRPr/>
            </a:pPr>
            <a:r>
              <a:rPr lang="en-GB" sz="4800">
                <a:solidFill>
                  <a:prstClr val="black"/>
                </a:solidFill>
                <a:latin typeface="Calibri" panose="020F0502020204030204"/>
                <a:hlinkClick r:id="rId3"/>
              </a:rPr>
              <a:t>www.scotlandscurriculum.scot</a:t>
            </a:r>
            <a:endParaRPr lang="en-GB" sz="4800">
              <a:solidFill>
                <a:prstClr val="black"/>
              </a:solidFill>
              <a:latin typeface="Calibri" panose="020F0502020204030204"/>
            </a:endParaRPr>
          </a:p>
        </p:txBody>
      </p:sp>
      <p:sp>
        <p:nvSpPr>
          <p:cNvPr id="11" name="Oval 10">
            <a:extLst>
              <a:ext uri="{FF2B5EF4-FFF2-40B4-BE49-F238E27FC236}">
                <a16:creationId xmlns:a16="http://schemas.microsoft.com/office/drawing/2014/main" id="{0FD20458-9560-ABCE-62C8-735530F98922}"/>
              </a:ext>
              <a:ext uri="{C183D7F6-B498-43B3-948B-1728B52AA6E4}">
                <adec:decorative xmlns:adec="http://schemas.microsoft.com/office/drawing/2017/decorative" val="1"/>
              </a:ext>
            </a:extLst>
          </p:cNvPr>
          <p:cNvSpPr/>
          <p:nvPr/>
        </p:nvSpPr>
        <p:spPr>
          <a:xfrm>
            <a:off x="1612979" y="4105366"/>
            <a:ext cx="2992853" cy="29928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prstClr val="white"/>
              </a:solidFill>
              <a:latin typeface="Calibri"/>
            </a:endParaRPr>
          </a:p>
        </p:txBody>
      </p:sp>
      <p:sp>
        <p:nvSpPr>
          <p:cNvPr id="12" name="TextBox 11">
            <a:extLst>
              <a:ext uri="{FF2B5EF4-FFF2-40B4-BE49-F238E27FC236}">
                <a16:creationId xmlns:a16="http://schemas.microsoft.com/office/drawing/2014/main" id="{5D7AE98F-A7F0-FFBF-EAFF-C771F3D4DF6E}"/>
              </a:ext>
            </a:extLst>
          </p:cNvPr>
          <p:cNvSpPr txBox="1"/>
          <p:nvPr/>
        </p:nvSpPr>
        <p:spPr>
          <a:xfrm>
            <a:off x="1735249" y="4986026"/>
            <a:ext cx="2794803" cy="1477328"/>
          </a:xfrm>
          <a:prstGeom prst="rect">
            <a:avLst/>
          </a:prstGeom>
          <a:noFill/>
        </p:spPr>
        <p:txBody>
          <a:bodyPr wrap="none" rtlCol="0">
            <a:spAutoFit/>
          </a:bodyPr>
          <a:lstStyle/>
          <a:p>
            <a:pPr algn="ctr" defTabSz="1371600">
              <a:defRPr/>
            </a:pPr>
            <a:r>
              <a:rPr lang="en-GB" sz="3000" b="1">
                <a:solidFill>
                  <a:srgbClr val="00ABB5"/>
                </a:solidFill>
                <a:latin typeface="Arial" panose="020B0604020202020204" pitchFamily="34" charset="0"/>
                <a:cs typeface="Arial" panose="020B0604020202020204" pitchFamily="34" charset="0"/>
              </a:rPr>
              <a:t>To enable ALL</a:t>
            </a:r>
          </a:p>
          <a:p>
            <a:pPr algn="ctr" defTabSz="1371600">
              <a:defRPr/>
            </a:pPr>
            <a:r>
              <a:rPr lang="en-GB" sz="3000" b="1">
                <a:solidFill>
                  <a:srgbClr val="00ABB5"/>
                </a:solidFill>
                <a:latin typeface="Arial" panose="020B0604020202020204" pitchFamily="34" charset="0"/>
                <a:cs typeface="Arial" panose="020B0604020202020204" pitchFamily="34" charset="0"/>
              </a:rPr>
              <a:t>young people</a:t>
            </a:r>
          </a:p>
          <a:p>
            <a:pPr algn="ctr" defTabSz="1371600">
              <a:defRPr/>
            </a:pPr>
            <a:r>
              <a:rPr lang="en-GB" sz="3000" b="1">
                <a:solidFill>
                  <a:srgbClr val="00ABB5"/>
                </a:solidFill>
                <a:latin typeface="Arial" panose="020B0604020202020204" pitchFamily="34" charset="0"/>
                <a:cs typeface="Arial" panose="020B0604020202020204" pitchFamily="34" charset="0"/>
              </a:rPr>
              <a:t>to be…</a:t>
            </a:r>
          </a:p>
        </p:txBody>
      </p:sp>
      <p:graphicFrame>
        <p:nvGraphicFramePr>
          <p:cNvPr id="6" name="Table 4">
            <a:extLst>
              <a:ext uri="{FF2B5EF4-FFF2-40B4-BE49-F238E27FC236}">
                <a16:creationId xmlns:a16="http://schemas.microsoft.com/office/drawing/2014/main" id="{B7413729-312F-6E46-A4D8-D40E6F03B859}"/>
              </a:ext>
            </a:extLst>
          </p:cNvPr>
          <p:cNvGraphicFramePr>
            <a:graphicFrameLocks/>
          </p:cNvGraphicFramePr>
          <p:nvPr>
            <p:extLst>
              <p:ext uri="{D42A27DB-BD31-4B8C-83A1-F6EECF244321}">
                <p14:modId xmlns:p14="http://schemas.microsoft.com/office/powerpoint/2010/main" val="3823035980"/>
              </p:ext>
            </p:extLst>
          </p:nvPr>
        </p:nvGraphicFramePr>
        <p:xfrm>
          <a:off x="651398" y="1493394"/>
          <a:ext cx="16754286" cy="6960795"/>
        </p:xfrm>
        <a:graphic>
          <a:graphicData uri="http://schemas.openxmlformats.org/drawingml/2006/table">
            <a:tbl>
              <a:tblPr firstRow="1" bandRow="1">
                <a:tableStyleId>{93296810-A885-4BE3-A3E7-6D5BEEA58F35}</a:tableStyleId>
              </a:tblPr>
              <a:tblGrid>
                <a:gridCol w="5584762">
                  <a:extLst>
                    <a:ext uri="{9D8B030D-6E8A-4147-A177-3AD203B41FA5}">
                      <a16:colId xmlns:a16="http://schemas.microsoft.com/office/drawing/2014/main" val="660815608"/>
                    </a:ext>
                  </a:extLst>
                </a:gridCol>
                <a:gridCol w="5584762">
                  <a:extLst>
                    <a:ext uri="{9D8B030D-6E8A-4147-A177-3AD203B41FA5}">
                      <a16:colId xmlns:a16="http://schemas.microsoft.com/office/drawing/2014/main" val="752943206"/>
                    </a:ext>
                  </a:extLst>
                </a:gridCol>
                <a:gridCol w="5584762">
                  <a:extLst>
                    <a:ext uri="{9D8B030D-6E8A-4147-A177-3AD203B41FA5}">
                      <a16:colId xmlns:a16="http://schemas.microsoft.com/office/drawing/2014/main" val="1735374325"/>
                    </a:ext>
                  </a:extLst>
                </a:gridCol>
              </a:tblGrid>
              <a:tr h="1009972">
                <a:tc>
                  <a:txBody>
                    <a:bodyPr/>
                    <a:lstStyle/>
                    <a:p>
                      <a:pPr algn="ctr"/>
                      <a:r>
                        <a:rPr lang="en-US" sz="5400">
                          <a:latin typeface="Arial" panose="020B0604020202020204" pitchFamily="34" charset="0"/>
                          <a:cs typeface="Arial" panose="020B0604020202020204" pitchFamily="34" charset="0"/>
                        </a:rPr>
                        <a:t>why</a:t>
                      </a:r>
                    </a:p>
                  </a:txBody>
                  <a:tcPr marL="137160" marR="137160" marT="68580" marB="68580" anchor="ctr">
                    <a:solidFill>
                      <a:schemeClr val="tx2">
                        <a:lumMod val="60000"/>
                        <a:lumOff val="40000"/>
                      </a:schemeClr>
                    </a:solidFill>
                  </a:tcPr>
                </a:tc>
                <a:tc>
                  <a:txBody>
                    <a:bodyPr/>
                    <a:lstStyle/>
                    <a:p>
                      <a:pPr algn="ctr"/>
                      <a:r>
                        <a:rPr lang="en-US" sz="5400">
                          <a:latin typeface="Arial" panose="020B0604020202020204" pitchFamily="34" charset="0"/>
                          <a:cs typeface="Arial" panose="020B0604020202020204" pitchFamily="34" charset="0"/>
                        </a:rPr>
                        <a:t>what</a:t>
                      </a:r>
                    </a:p>
                  </a:txBody>
                  <a:tcPr marL="137160" marR="137160" marT="68580" marB="68580" anchor="ctr">
                    <a:solidFill>
                      <a:schemeClr val="accent3"/>
                    </a:solidFill>
                  </a:tcPr>
                </a:tc>
                <a:tc>
                  <a:txBody>
                    <a:bodyPr/>
                    <a:lstStyle/>
                    <a:p>
                      <a:pPr algn="ctr"/>
                      <a:r>
                        <a:rPr lang="en-US" sz="5400">
                          <a:latin typeface="Arial" panose="020B0604020202020204" pitchFamily="34" charset="0"/>
                          <a:cs typeface="Arial" panose="020B0604020202020204" pitchFamily="34" charset="0"/>
                        </a:rPr>
                        <a:t>how</a:t>
                      </a:r>
                    </a:p>
                  </a:txBody>
                  <a:tcPr marL="137160" marR="137160" marT="68580" marB="68580" anchor="ctr">
                    <a:solidFill>
                      <a:schemeClr val="accent4"/>
                    </a:solidFill>
                  </a:tcPr>
                </a:tc>
                <a:extLst>
                  <a:ext uri="{0D108BD9-81ED-4DB2-BD59-A6C34878D82A}">
                    <a16:rowId xmlns:a16="http://schemas.microsoft.com/office/drawing/2014/main" val="3515266326"/>
                  </a:ext>
                </a:extLst>
              </a:tr>
              <a:tr h="5950823">
                <a:tc>
                  <a:txBody>
                    <a:bodyPr/>
                    <a:lstStyle/>
                    <a:p>
                      <a:endParaRPr lang="en-US" sz="2700"/>
                    </a:p>
                    <a:p>
                      <a:endParaRPr lang="en-US" sz="2700"/>
                    </a:p>
                    <a:p>
                      <a:endParaRPr lang="en-US" sz="2700"/>
                    </a:p>
                    <a:p>
                      <a:endParaRPr lang="en-US" sz="2700"/>
                    </a:p>
                    <a:p>
                      <a:endParaRPr lang="en-US" sz="2700"/>
                    </a:p>
                    <a:p>
                      <a:endParaRPr lang="en-US" sz="2700"/>
                    </a:p>
                    <a:p>
                      <a:endParaRPr lang="en-US" sz="2700"/>
                    </a:p>
                    <a:p>
                      <a:endParaRPr lang="en-US" sz="2700"/>
                    </a:p>
                    <a:p>
                      <a:endParaRPr lang="en-US" sz="2700"/>
                    </a:p>
                    <a:p>
                      <a:endParaRPr lang="en-US" sz="2700"/>
                    </a:p>
                    <a:p>
                      <a:endParaRPr lang="en-US" sz="2700"/>
                    </a:p>
                  </a:txBody>
                  <a:tcPr marL="137160" marR="137160" marT="68580" marB="68580">
                    <a:solidFill>
                      <a:schemeClr val="accent1">
                        <a:lumMod val="20000"/>
                        <a:lumOff val="80000"/>
                      </a:schemeClr>
                    </a:solidFill>
                  </a:tcPr>
                </a:tc>
                <a:tc>
                  <a:txBody>
                    <a:bodyPr/>
                    <a:lstStyle/>
                    <a:p>
                      <a:endParaRPr lang="en-US" sz="2700"/>
                    </a:p>
                    <a:p>
                      <a:endParaRPr lang="en-US" sz="2700"/>
                    </a:p>
                    <a:p>
                      <a:endParaRPr lang="en-US" sz="2700"/>
                    </a:p>
                    <a:p>
                      <a:endParaRPr lang="en-US" sz="2700"/>
                    </a:p>
                    <a:p>
                      <a:endParaRPr lang="en-US" sz="2700"/>
                    </a:p>
                    <a:p>
                      <a:endParaRPr lang="en-US" sz="2700"/>
                    </a:p>
                    <a:p>
                      <a:endParaRPr lang="en-US" sz="2700"/>
                    </a:p>
                    <a:p>
                      <a:endParaRPr lang="en-US" sz="2700"/>
                    </a:p>
                    <a:p>
                      <a:endParaRPr lang="en-US" sz="2700"/>
                    </a:p>
                    <a:p>
                      <a:pPr algn="ctr"/>
                      <a:r>
                        <a:rPr lang="en-US" sz="2700"/>
                        <a:t> </a:t>
                      </a:r>
                    </a:p>
                    <a:p>
                      <a:pPr algn="ctr"/>
                      <a:endParaRPr lang="en-US" sz="420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200">
                          <a:latin typeface="Arial" panose="020B0604020202020204" pitchFamily="34" charset="0"/>
                          <a:cs typeface="Arial" panose="020B0604020202020204" pitchFamily="34" charset="0"/>
                        </a:rPr>
                        <a:t>+ entitlements</a:t>
                      </a:r>
                    </a:p>
                  </a:txBody>
                  <a:tcPr marL="137160" marR="137160" marT="68580" marB="68580">
                    <a:solidFill>
                      <a:schemeClr val="accent3">
                        <a:lumMod val="20000"/>
                        <a:lumOff val="80000"/>
                      </a:schemeClr>
                    </a:solidFill>
                  </a:tcPr>
                </a:tc>
                <a:tc>
                  <a:txBody>
                    <a:bodyPr/>
                    <a:lstStyle/>
                    <a:p>
                      <a:endParaRPr lang="en-US" sz="2700"/>
                    </a:p>
                  </a:txBody>
                  <a:tcPr marL="137160" marR="137160" marT="68580" marB="68580">
                    <a:solidFill>
                      <a:schemeClr val="accent4">
                        <a:lumMod val="20000"/>
                        <a:lumOff val="80000"/>
                      </a:schemeClr>
                    </a:solidFill>
                  </a:tcPr>
                </a:tc>
                <a:extLst>
                  <a:ext uri="{0D108BD9-81ED-4DB2-BD59-A6C34878D82A}">
                    <a16:rowId xmlns:a16="http://schemas.microsoft.com/office/drawing/2014/main" val="1615864711"/>
                  </a:ext>
                </a:extLst>
              </a:tr>
            </a:tbl>
          </a:graphicData>
        </a:graphic>
      </p:graphicFrame>
      <p:pic>
        <p:nvPicPr>
          <p:cNvPr id="8" name="Picture 7">
            <a:extLst>
              <a:ext uri="{FF2B5EF4-FFF2-40B4-BE49-F238E27FC236}">
                <a16:creationId xmlns:a16="http://schemas.microsoft.com/office/drawing/2014/main" id="{8B9BE2AA-7E20-D446-A6D0-8166127FE72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8871" y="2857428"/>
            <a:ext cx="5211077" cy="3854648"/>
          </a:xfrm>
          <a:prstGeom prst="rect">
            <a:avLst/>
          </a:prstGeom>
        </p:spPr>
      </p:pic>
      <p:pic>
        <p:nvPicPr>
          <p:cNvPr id="2" name="Picture 1">
            <a:extLst>
              <a:ext uri="{FF2B5EF4-FFF2-40B4-BE49-F238E27FC236}">
                <a16:creationId xmlns:a16="http://schemas.microsoft.com/office/drawing/2014/main" id="{58F8E8B2-C645-C3DA-558A-2C5CF4EB89A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01398" y="2805675"/>
            <a:ext cx="5014739" cy="4360701"/>
          </a:xfrm>
          <a:prstGeom prst="rect">
            <a:avLst/>
          </a:prstGeom>
        </p:spPr>
      </p:pic>
      <p:pic>
        <p:nvPicPr>
          <p:cNvPr id="10" name="Picture 9">
            <a:extLst>
              <a:ext uri="{FF2B5EF4-FFF2-40B4-BE49-F238E27FC236}">
                <a16:creationId xmlns:a16="http://schemas.microsoft.com/office/drawing/2014/main" id="{7F64E613-E89C-3A5D-A383-8D83C8077142}"/>
              </a:ext>
              <a:ext uri="{C183D7F6-B498-43B3-948B-1728B52AA6E4}">
                <adec:decorative xmlns:adec="http://schemas.microsoft.com/office/drawing/2017/decorative" val="1"/>
              </a:ext>
            </a:extLst>
          </p:cNvPr>
          <p:cNvPicPr>
            <a:picLocks noChangeAspect="1"/>
          </p:cNvPicPr>
          <p:nvPr/>
        </p:nvPicPr>
        <p:blipFill>
          <a:blip r:embed="rId6"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7">
                    <a14:imgEffect>
                      <a14:backgroundRemoval t="7837" b="95611" l="4336" r="90515">
                        <a14:foregroundMark x1="11924" y1="11599" x2="23035" y2="36050"/>
                        <a14:foregroundMark x1="5420" y1="23824" x2="7317" y2="17555"/>
                        <a14:foregroundMark x1="14905" y1="7837" x2="23577" y2="8777"/>
                        <a14:foregroundMark x1="67480" y1="17868" x2="80217" y2="9718"/>
                        <a14:foregroundMark x1="80217" y1="9718" x2="87534" y2="26332"/>
                        <a14:foregroundMark x1="87534" y1="26332" x2="72629" y2="32915"/>
                        <a14:foregroundMark x1="72629" y1="32915" x2="90515" y2="16301"/>
                        <a14:foregroundMark x1="70190" y1="87147" x2="84824" y2="70219"/>
                        <a14:foregroundMark x1="84824" y1="70219" x2="87263" y2="89655"/>
                        <a14:foregroundMark x1="87263" y1="89655" x2="73713" y2="84639"/>
                        <a14:foregroundMark x1="73713" y1="84639" x2="70732" y2="72414"/>
                        <a14:foregroundMark x1="76152" y1="94671" x2="84011" y2="94044"/>
                        <a14:foregroundMark x1="16531" y1="95611" x2="12466" y2="81191"/>
                        <a14:foregroundMark x1="12466" y1="81191" x2="24661" y2="71160"/>
                        <a14:foregroundMark x1="24661" y1="71160" x2="27100" y2="86520"/>
                        <a14:foregroundMark x1="27100" y1="86520" x2="11111" y2="83699"/>
                        <a14:foregroundMark x1="11111" y1="83699" x2="6775" y2="81505"/>
                        <a14:foregroundMark x1="22493" y1="61129" x2="23577" y2="42320"/>
                        <a14:foregroundMark x1="35230" y1="25705" x2="51491" y2="22571"/>
                        <a14:foregroundMark x1="51491" y1="22571" x2="63686" y2="25078"/>
                        <a14:foregroundMark x1="66938" y1="59875" x2="69919" y2="46395"/>
                        <a14:foregroundMark x1="75610" y1="60815" x2="75068" y2="43574"/>
                        <a14:foregroundMark x1="75068" y1="43574" x2="74255" y2="42006"/>
                        <a14:foregroundMark x1="62331" y1="80564" x2="43902" y2="81818"/>
                        <a14:foregroundMark x1="43902" y1="81818" x2="35230" y2="77116"/>
                        <a14:foregroundMark x1="34146" y1="46082" x2="65312" y2="44514"/>
                        <a14:foregroundMark x1="33062" y1="53605" x2="56369" y2="51097"/>
                        <a14:foregroundMark x1="56369" y1="51097" x2="64770" y2="51097"/>
                        <a14:foregroundMark x1="36585" y1="59561" x2="56369" y2="57994"/>
                        <a14:foregroundMark x1="56369" y1="57994" x2="62331" y2="58621"/>
                        <a14:foregroundMark x1="33333" y1="44828" x2="66396" y2="47022"/>
                        <a14:foregroundMark x1="33333" y1="43887" x2="60163" y2="43574"/>
                        <a14:foregroundMark x1="60163" y1="43574" x2="65583" y2="44828"/>
                        <a14:foregroundMark x1="33604" y1="50470" x2="56098" y2="50470"/>
                        <a14:foregroundMark x1="56098" y1="50470" x2="66396" y2="49843"/>
                        <a14:foregroundMark x1="37669" y1="60502" x2="61518" y2="58307"/>
                      </a14:backgroundRemoval>
                    </a14:imgEffect>
                  </a14:imgLayer>
                </a14:imgProps>
              </a:ext>
              <a:ext uri="{28A0092B-C50C-407E-A947-70E740481C1C}">
                <a14:useLocalDpi xmlns:a14="http://schemas.microsoft.com/office/drawing/2010/main" val="0"/>
              </a:ext>
            </a:extLst>
          </a:blip>
          <a:stretch>
            <a:fillRect/>
          </a:stretch>
        </p:blipFill>
        <p:spPr>
          <a:xfrm>
            <a:off x="997460" y="2857427"/>
            <a:ext cx="5051864" cy="4560053"/>
          </a:xfrm>
          <a:prstGeom prst="rect">
            <a:avLst/>
          </a:prstGeom>
        </p:spPr>
      </p:pic>
      <p:sp>
        <p:nvSpPr>
          <p:cNvPr id="9" name="Oval 8">
            <a:extLst>
              <a:ext uri="{FF2B5EF4-FFF2-40B4-BE49-F238E27FC236}">
                <a16:creationId xmlns:a16="http://schemas.microsoft.com/office/drawing/2014/main" id="{7129D1E2-9704-C97E-64DB-083600B1774A}"/>
              </a:ext>
              <a:ext uri="{C183D7F6-B498-43B3-948B-1728B52AA6E4}">
                <adec:decorative xmlns:adec="http://schemas.microsoft.com/office/drawing/2017/decorative" val="1"/>
              </a:ext>
            </a:extLst>
          </p:cNvPr>
          <p:cNvSpPr/>
          <p:nvPr/>
        </p:nvSpPr>
        <p:spPr>
          <a:xfrm>
            <a:off x="2230606" y="3860508"/>
            <a:ext cx="2520000" cy="2520000"/>
          </a:xfrm>
          <a:prstGeom prst="ellipse">
            <a:avLst/>
          </a:prstGeom>
          <a:solidFill>
            <a:srgbClr val="DCE6F2"/>
          </a:solidFill>
          <a:ln>
            <a:solidFill>
              <a:srgbClr val="DC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D07BF14A-EEBB-E009-8564-F6F7FA29B32F}"/>
              </a:ext>
            </a:extLst>
          </p:cNvPr>
          <p:cNvSpPr txBox="1"/>
          <p:nvPr/>
        </p:nvSpPr>
        <p:spPr>
          <a:xfrm>
            <a:off x="2241351" y="4300950"/>
            <a:ext cx="2498510" cy="2062103"/>
          </a:xfrm>
          <a:prstGeom prst="rect">
            <a:avLst/>
          </a:prstGeom>
          <a:noFill/>
        </p:spPr>
        <p:txBody>
          <a:bodyPr wrap="square" rtlCol="0">
            <a:spAutoFit/>
          </a:bodyPr>
          <a:lstStyle/>
          <a:p>
            <a:pPr algn="ctr"/>
            <a:r>
              <a:rPr lang="en-GB" sz="3200" b="1">
                <a:latin typeface="Arial" panose="020B0604020202020204" pitchFamily="34" charset="0"/>
                <a:cs typeface="Arial" panose="020B0604020202020204" pitchFamily="34" charset="0"/>
              </a:rPr>
              <a:t>To enable ALL young people to be </a:t>
            </a:r>
          </a:p>
        </p:txBody>
      </p:sp>
      <p:sp>
        <p:nvSpPr>
          <p:cNvPr id="4" name="TextBox 2">
            <a:extLst>
              <a:ext uri="{FF2B5EF4-FFF2-40B4-BE49-F238E27FC236}">
                <a16:creationId xmlns:a16="http://schemas.microsoft.com/office/drawing/2014/main" id="{3110D9E3-1F44-81BA-4C50-230018166091}"/>
              </a:ext>
            </a:extLst>
          </p:cNvPr>
          <p:cNvSpPr txBox="1">
            <a:spLocks/>
          </p:cNvSpPr>
          <p:nvPr/>
        </p:nvSpPr>
        <p:spPr>
          <a:xfrm>
            <a:off x="225403" y="184225"/>
            <a:ext cx="17275414" cy="8994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7872"/>
              </a:lnSpc>
              <a:spcBef>
                <a:spcPts val="0"/>
              </a:spcBef>
              <a:defRPr/>
            </a:pPr>
            <a:r>
              <a:rPr lang="en-GB" sz="4800" b="1" kern="0" dirty="0">
                <a:solidFill>
                  <a:srgbClr val="0070C0"/>
                </a:solidFill>
                <a:latin typeface="Arial" panose="020B0604020202020204" pitchFamily="34" charset="0"/>
                <a:ea typeface="+mn-ea"/>
                <a:cs typeface="Arial" panose="020B0604020202020204" pitchFamily="34" charset="0"/>
              </a:rPr>
              <a:t>What is not changing? Scotland’s Curriculum Framework  </a:t>
            </a:r>
          </a:p>
        </p:txBody>
      </p:sp>
    </p:spTree>
    <p:extLst>
      <p:ext uri="{BB962C8B-B14F-4D97-AF65-F5344CB8AC3E}">
        <p14:creationId xmlns:p14="http://schemas.microsoft.com/office/powerpoint/2010/main" val="146228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9C7C7-519D-1AC0-264C-8AF707C05E16}"/>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4D8DA088-991D-DDE7-7656-652E42BD19D5}"/>
              </a:ext>
            </a:extLst>
          </p:cNvPr>
          <p:cNvSpPr txBox="1">
            <a:spLocks/>
          </p:cNvSpPr>
          <p:nvPr/>
        </p:nvSpPr>
        <p:spPr>
          <a:xfrm>
            <a:off x="211233" y="228600"/>
            <a:ext cx="17570474" cy="9501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7872"/>
              </a:lnSpc>
              <a:spcBef>
                <a:spcPts val="0"/>
              </a:spcBef>
              <a:defRPr/>
            </a:pPr>
            <a:r>
              <a:rPr lang="en-GB" sz="6000" b="1" kern="0" dirty="0">
                <a:solidFill>
                  <a:srgbClr val="0070C0"/>
                </a:solidFill>
                <a:latin typeface="Arial" panose="020B0604020202020204" pitchFamily="34" charset="0"/>
                <a:ea typeface="+mn-ea"/>
                <a:cs typeface="Arial" panose="020B0604020202020204" pitchFamily="34" charset="0"/>
              </a:rPr>
              <a:t>What is changing?</a:t>
            </a:r>
          </a:p>
        </p:txBody>
      </p:sp>
      <p:pic>
        <p:nvPicPr>
          <p:cNvPr id="7" name="Picture 6" descr="A diagram of a triquetra&#10;&#10;Description automatically generated">
            <a:extLst>
              <a:ext uri="{FF2B5EF4-FFF2-40B4-BE49-F238E27FC236}">
                <a16:creationId xmlns:a16="http://schemas.microsoft.com/office/drawing/2014/main" id="{DB676D82-4574-6890-0D5C-789EED3CE9F0}"/>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093" r="10675" b="6580"/>
          <a:stretch/>
        </p:blipFill>
        <p:spPr bwMode="auto">
          <a:xfrm>
            <a:off x="10005240" y="1178732"/>
            <a:ext cx="8457607" cy="5951221"/>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1A856713-FC3B-74CA-E00E-27BE120044A3}"/>
              </a:ext>
            </a:extLst>
          </p:cNvPr>
          <p:cNvSpPr txBox="1"/>
          <p:nvPr/>
        </p:nvSpPr>
        <p:spPr>
          <a:xfrm>
            <a:off x="211233" y="1715608"/>
            <a:ext cx="10842847" cy="6855784"/>
          </a:xfrm>
          <a:prstGeom prst="rect">
            <a:avLst/>
          </a:prstGeom>
          <a:noFill/>
        </p:spPr>
        <p:txBody>
          <a:bodyPr wrap="square" rtlCol="0">
            <a:spAutoFit/>
          </a:bodyPr>
          <a:lstStyle/>
          <a:p>
            <a:pPr>
              <a:spcAft>
                <a:spcPts val="4200"/>
              </a:spcAft>
            </a:pPr>
            <a:r>
              <a:rPr lang="en-GB" sz="4000" dirty="0">
                <a:latin typeface="Arial" panose="020B0604020202020204" pitchFamily="34" charset="0"/>
                <a:cs typeface="Arial" panose="020B0604020202020204" pitchFamily="34" charset="0"/>
              </a:rPr>
              <a:t>Focus of change: </a:t>
            </a:r>
            <a:r>
              <a:rPr lang="en-GB" sz="4000" b="1" dirty="0">
                <a:latin typeface="Arial" panose="020B0604020202020204" pitchFamily="34" charset="0"/>
                <a:cs typeface="Arial" panose="020B0604020202020204" pitchFamily="34" charset="0"/>
              </a:rPr>
              <a:t>the technical framework</a:t>
            </a:r>
          </a:p>
          <a:p>
            <a:pPr>
              <a:spcAft>
                <a:spcPts val="4200"/>
              </a:spcAft>
            </a:pPr>
            <a:r>
              <a:rPr lang="en-GB" sz="4000" dirty="0">
                <a:latin typeface="Arial" panose="020B0604020202020204" pitchFamily="34" charset="0"/>
                <a:cs typeface="Arial" panose="020B0604020202020204" pitchFamily="34" charset="0"/>
              </a:rPr>
              <a:t>Experiences &amp; Outcomes and Benchmarks </a:t>
            </a:r>
            <a:r>
              <a:rPr lang="en-GB" sz="4000" b="1" dirty="0">
                <a:latin typeface="Arial" panose="020B0604020202020204" pitchFamily="34" charset="0"/>
                <a:cs typeface="Arial" panose="020B0604020202020204" pitchFamily="34" charset="0"/>
              </a:rPr>
              <a:t>will be phased out </a:t>
            </a:r>
          </a:p>
          <a:p>
            <a:pPr>
              <a:spcAft>
                <a:spcPts val="4200"/>
              </a:spcAft>
            </a:pPr>
            <a:r>
              <a:rPr lang="en-GB" sz="4000" dirty="0">
                <a:latin typeface="Arial" panose="020B0604020202020204" pitchFamily="34" charset="0"/>
                <a:cs typeface="Arial" panose="020B0604020202020204" pitchFamily="34" charset="0"/>
              </a:rPr>
              <a:t>The new framework will be underpinned by a </a:t>
            </a:r>
            <a:r>
              <a:rPr lang="en-GB" sz="4000" b="1" dirty="0">
                <a:latin typeface="Arial" panose="020B0604020202020204" pitchFamily="34" charset="0"/>
                <a:cs typeface="Arial" panose="020B0604020202020204" pitchFamily="34" charset="0"/>
              </a:rPr>
              <a:t>Know – Do – Understand </a:t>
            </a:r>
            <a:r>
              <a:rPr lang="en-GB" sz="4000" dirty="0">
                <a:latin typeface="Arial" panose="020B0604020202020204" pitchFamily="34" charset="0"/>
                <a:cs typeface="Arial" panose="020B0604020202020204" pitchFamily="34" charset="0"/>
              </a:rPr>
              <a:t>approach</a:t>
            </a:r>
          </a:p>
          <a:p>
            <a:pPr>
              <a:spcAft>
                <a:spcPts val="4200"/>
              </a:spcAft>
            </a:pPr>
            <a:r>
              <a:rPr lang="en-GB" sz="4000" dirty="0">
                <a:latin typeface="Arial" panose="020B0604020202020204" pitchFamily="34" charset="0"/>
                <a:cs typeface="Arial" panose="020B0604020202020204" pitchFamily="34" charset="0"/>
              </a:rPr>
              <a:t>It will </a:t>
            </a:r>
            <a:r>
              <a:rPr lang="en-GB" sz="4000" b="1" dirty="0">
                <a:latin typeface="Arial" panose="020B0604020202020204" pitchFamily="34" charset="0"/>
                <a:cs typeface="Arial" panose="020B0604020202020204" pitchFamily="34" charset="0"/>
              </a:rPr>
              <a:t>clarify the knowledge and skills </a:t>
            </a:r>
            <a:r>
              <a:rPr lang="en-GB" sz="4000" dirty="0">
                <a:latin typeface="Arial" panose="020B0604020202020204" pitchFamily="34" charset="0"/>
                <a:cs typeface="Arial" panose="020B0604020202020204" pitchFamily="34" charset="0"/>
              </a:rPr>
              <a:t>that will support the development of key conceptual understanding at each level. </a:t>
            </a:r>
          </a:p>
        </p:txBody>
      </p:sp>
    </p:spTree>
    <p:extLst>
      <p:ext uri="{BB962C8B-B14F-4D97-AF65-F5344CB8AC3E}">
        <p14:creationId xmlns:p14="http://schemas.microsoft.com/office/powerpoint/2010/main" val="80069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FBABD-B016-F058-F4AE-F3E2B7168B7F}"/>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B5DFA6B9-4A25-3666-18F5-5242255DB62A}"/>
              </a:ext>
            </a:extLst>
          </p:cNvPr>
          <p:cNvSpPr txBox="1">
            <a:spLocks/>
          </p:cNvSpPr>
          <p:nvPr/>
        </p:nvSpPr>
        <p:spPr>
          <a:xfrm>
            <a:off x="211233" y="228600"/>
            <a:ext cx="17570474" cy="9501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7872"/>
              </a:lnSpc>
              <a:spcBef>
                <a:spcPts val="0"/>
              </a:spcBef>
              <a:defRPr/>
            </a:pPr>
            <a:r>
              <a:rPr lang="en-GB" sz="6000" b="1" kern="0" dirty="0">
                <a:solidFill>
                  <a:srgbClr val="0070C0"/>
                </a:solidFill>
                <a:latin typeface="Arial" panose="020B0604020202020204" pitchFamily="34" charset="0"/>
                <a:ea typeface="+mn-ea"/>
                <a:cs typeface="Arial" panose="020B0604020202020204" pitchFamily="34" charset="0"/>
              </a:rPr>
              <a:t>Who is working on this?</a:t>
            </a:r>
          </a:p>
        </p:txBody>
      </p:sp>
      <p:sp>
        <p:nvSpPr>
          <p:cNvPr id="14" name="TextBox 13">
            <a:extLst>
              <a:ext uri="{FF2B5EF4-FFF2-40B4-BE49-F238E27FC236}">
                <a16:creationId xmlns:a16="http://schemas.microsoft.com/office/drawing/2014/main" id="{65E480D5-A14E-E26E-69DD-1AD166C29066}"/>
              </a:ext>
            </a:extLst>
          </p:cNvPr>
          <p:cNvSpPr txBox="1"/>
          <p:nvPr/>
        </p:nvSpPr>
        <p:spPr>
          <a:xfrm>
            <a:off x="10820480" y="1616857"/>
            <a:ext cx="6961227" cy="5570756"/>
          </a:xfrm>
          <a:prstGeom prst="rect">
            <a:avLst/>
          </a:prstGeom>
          <a:noFill/>
        </p:spPr>
        <p:txBody>
          <a:bodyPr wrap="square" rtlCol="0">
            <a:spAutoFit/>
          </a:bodyPr>
          <a:lstStyle/>
          <a:p>
            <a:r>
              <a:rPr lang="en-GB" sz="3600">
                <a:latin typeface="Arial" panose="020B0604020202020204" pitchFamily="34" charset="0"/>
                <a:cs typeface="Arial" panose="020B0604020202020204" pitchFamily="34" charset="0"/>
              </a:rPr>
              <a:t>Over </a:t>
            </a:r>
            <a:r>
              <a:rPr lang="en-GB" sz="3600" b="1">
                <a:latin typeface="Arial" panose="020B0604020202020204" pitchFamily="34" charset="0"/>
                <a:cs typeface="Arial" panose="020B0604020202020204" pitchFamily="34" charset="0"/>
              </a:rPr>
              <a:t>1500 practitioners </a:t>
            </a:r>
            <a:r>
              <a:rPr lang="en-GB" sz="3600">
                <a:latin typeface="Arial" panose="020B0604020202020204" pitchFamily="34" charset="0"/>
                <a:cs typeface="Arial" panose="020B0604020202020204" pitchFamily="34" charset="0"/>
              </a:rPr>
              <a:t>from across all 32 local authorities are involved in co-creating the new technical framework. </a:t>
            </a:r>
          </a:p>
          <a:p>
            <a:endParaRPr lang="en-GB" sz="3600">
              <a:latin typeface="Arial" panose="020B0604020202020204" pitchFamily="34" charset="0"/>
              <a:cs typeface="Arial" panose="020B0604020202020204" pitchFamily="34" charset="0"/>
            </a:endParaRPr>
          </a:p>
          <a:p>
            <a:r>
              <a:rPr lang="en-GB" sz="3600">
                <a:latin typeface="Arial" panose="020B0604020202020204" pitchFamily="34" charset="0"/>
                <a:cs typeface="Arial" panose="020B0604020202020204" pitchFamily="34" charset="0"/>
              </a:rPr>
              <a:t>The groups are organised into 13 projects covering all </a:t>
            </a:r>
            <a:r>
              <a:rPr lang="en-GB" sz="3600" b="1">
                <a:latin typeface="Arial" panose="020B0604020202020204" pitchFamily="34" charset="0"/>
                <a:cs typeface="Arial" panose="020B0604020202020204" pitchFamily="34" charset="0"/>
              </a:rPr>
              <a:t>4 Contexts </a:t>
            </a:r>
            <a:r>
              <a:rPr lang="en-GB" sz="3600">
                <a:latin typeface="Arial" panose="020B0604020202020204" pitchFamily="34" charset="0"/>
                <a:cs typeface="Arial" panose="020B0604020202020204" pitchFamily="34" charset="0"/>
              </a:rPr>
              <a:t>for Learning, including the </a:t>
            </a:r>
            <a:r>
              <a:rPr lang="en-GB" sz="3600" b="1">
                <a:latin typeface="Arial" panose="020B0604020202020204" pitchFamily="34" charset="0"/>
                <a:cs typeface="Arial" panose="020B0604020202020204" pitchFamily="34" charset="0"/>
              </a:rPr>
              <a:t>Curriculum Areas</a:t>
            </a:r>
            <a:r>
              <a:rPr lang="en-GB" sz="3600">
                <a:latin typeface="Arial" panose="020B0604020202020204" pitchFamily="34" charset="0"/>
                <a:cs typeface="Arial" panose="020B0604020202020204" pitchFamily="34" charset="0"/>
              </a:rPr>
              <a:t>. </a:t>
            </a:r>
          </a:p>
          <a:p>
            <a:endParaRPr lang="en-GB" sz="3200" dirty="0">
              <a:solidFill>
                <a:srgbClr val="0070C0"/>
              </a:solidFill>
              <a:latin typeface="Avenir Next LT Pro" panose="020B0504020202020204" pitchFamily="34" charset="0"/>
            </a:endParaRPr>
          </a:p>
        </p:txBody>
      </p:sp>
      <p:pic>
        <p:nvPicPr>
          <p:cNvPr id="2" name="Picture 1">
            <a:extLst>
              <a:ext uri="{FF2B5EF4-FFF2-40B4-BE49-F238E27FC236}">
                <a16:creationId xmlns:a16="http://schemas.microsoft.com/office/drawing/2014/main" id="{AF8D8EB5-1184-1259-A1FB-19F311C52CDA}"/>
              </a:ext>
            </a:extLst>
          </p:cNvPr>
          <p:cNvPicPr>
            <a:picLocks noChangeAspect="1"/>
          </p:cNvPicPr>
          <p:nvPr/>
        </p:nvPicPr>
        <p:blipFill>
          <a:blip r:embed="rId3">
            <a:clrChange>
              <a:clrFrom>
                <a:srgbClr val="FFFFFF"/>
              </a:clrFrom>
              <a:clrTo>
                <a:srgbClr val="FFFFFF">
                  <a:alpha val="0"/>
                </a:srgbClr>
              </a:clrTo>
            </a:clrChange>
          </a:blip>
          <a:srcRect r="1863" b="10172"/>
          <a:stretch>
            <a:fillRect/>
          </a:stretch>
        </p:blipFill>
        <p:spPr>
          <a:xfrm>
            <a:off x="211233" y="1664148"/>
            <a:ext cx="10064882" cy="5847607"/>
          </a:xfrm>
          <a:prstGeom prst="rect">
            <a:avLst/>
          </a:prstGeom>
          <a:ln>
            <a:solidFill>
              <a:schemeClr val="tx1"/>
            </a:solidFill>
          </a:ln>
        </p:spPr>
      </p:pic>
      <p:sp>
        <p:nvSpPr>
          <p:cNvPr id="5" name="TextBox 4">
            <a:extLst>
              <a:ext uri="{FF2B5EF4-FFF2-40B4-BE49-F238E27FC236}">
                <a16:creationId xmlns:a16="http://schemas.microsoft.com/office/drawing/2014/main" id="{241B7C7F-5A77-E4AD-C47E-CCBA4EBD35ED}"/>
              </a:ext>
            </a:extLst>
          </p:cNvPr>
          <p:cNvSpPr txBox="1"/>
          <p:nvPr/>
        </p:nvSpPr>
        <p:spPr>
          <a:xfrm>
            <a:off x="299939" y="7673029"/>
            <a:ext cx="17393061" cy="2308324"/>
          </a:xfrm>
          <a:prstGeom prst="rect">
            <a:avLst/>
          </a:prstGeom>
          <a:noFill/>
        </p:spPr>
        <p:txBody>
          <a:bodyPr wrap="square">
            <a:spAutoFit/>
          </a:bodyPr>
          <a:lstStyle/>
          <a:p>
            <a:r>
              <a:rPr lang="en-GB" sz="3600">
                <a:latin typeface="Arial" panose="020B0604020202020204" pitchFamily="34" charset="0"/>
                <a:cs typeface="Arial" panose="020B0604020202020204" pitchFamily="34" charset="0"/>
              </a:rPr>
              <a:t>The open recruitment process included steps to strengthen representation by including perspectives and voices with expertise in Early Learning and Childcare, Primary schools, Secondary schools, Additional Support Needs, equalities and Gaelic.</a:t>
            </a:r>
          </a:p>
        </p:txBody>
      </p:sp>
    </p:spTree>
    <p:extLst>
      <p:ext uri="{BB962C8B-B14F-4D97-AF65-F5344CB8AC3E}">
        <p14:creationId xmlns:p14="http://schemas.microsoft.com/office/powerpoint/2010/main" val="689961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3A6D-AE9F-CD1A-E022-05F6EA0499BB}"/>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A86F1165-78D8-A71C-6FCC-2074A56EA003}"/>
              </a:ext>
            </a:extLst>
          </p:cNvPr>
          <p:cNvSpPr txBox="1">
            <a:spLocks/>
          </p:cNvSpPr>
          <p:nvPr/>
        </p:nvSpPr>
        <p:spPr>
          <a:xfrm>
            <a:off x="211825" y="224302"/>
            <a:ext cx="17275414" cy="9501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7872"/>
              </a:lnSpc>
              <a:spcBef>
                <a:spcPts val="0"/>
              </a:spcBef>
              <a:defRPr/>
            </a:pPr>
            <a:r>
              <a:rPr lang="en-GB" sz="6000" b="1" kern="0" dirty="0">
                <a:solidFill>
                  <a:srgbClr val="0070C0"/>
                </a:solidFill>
                <a:latin typeface="Arial" panose="020B0604020202020204" pitchFamily="34" charset="0"/>
                <a:ea typeface="+mn-ea"/>
                <a:cs typeface="Arial" panose="020B0604020202020204" pitchFamily="34" charset="0"/>
              </a:rPr>
              <a:t>When can we see it?</a:t>
            </a:r>
          </a:p>
        </p:txBody>
      </p:sp>
      <p:sp>
        <p:nvSpPr>
          <p:cNvPr id="3" name="TextBox 2">
            <a:extLst>
              <a:ext uri="{FF2B5EF4-FFF2-40B4-BE49-F238E27FC236}">
                <a16:creationId xmlns:a16="http://schemas.microsoft.com/office/drawing/2014/main" id="{83F788B9-EA50-F2E4-8E08-B9FE7AA331C7}"/>
              </a:ext>
            </a:extLst>
          </p:cNvPr>
          <p:cNvSpPr txBox="1"/>
          <p:nvPr/>
        </p:nvSpPr>
        <p:spPr>
          <a:xfrm>
            <a:off x="294468" y="1650236"/>
            <a:ext cx="8555064" cy="8402300"/>
          </a:xfrm>
          <a:prstGeom prst="rect">
            <a:avLst/>
          </a:prstGeom>
          <a:noFill/>
        </p:spPr>
        <p:txBody>
          <a:bodyPr wrap="square">
            <a:spAutoFit/>
          </a:bodyPr>
          <a:lstStyle/>
          <a:p>
            <a:r>
              <a:rPr lang="en-GB" sz="3600">
                <a:latin typeface="Arial" panose="020B0604020202020204" pitchFamily="34" charset="0"/>
                <a:cs typeface="Arial" panose="020B0604020202020204" pitchFamily="34" charset="0"/>
              </a:rPr>
              <a:t>CIC groups will share </a:t>
            </a:r>
            <a:r>
              <a:rPr lang="en-GB" sz="3600" b="1">
                <a:latin typeface="Arial" panose="020B0604020202020204" pitchFamily="34" charset="0"/>
                <a:cs typeface="Arial" panose="020B0604020202020204" pitchFamily="34" charset="0"/>
              </a:rPr>
              <a:t>examples</a:t>
            </a:r>
            <a:r>
              <a:rPr lang="en-GB" sz="3600">
                <a:latin typeface="Arial" panose="020B0604020202020204" pitchFamily="34" charset="0"/>
                <a:cs typeface="Arial" panose="020B0604020202020204" pitchFamily="34" charset="0"/>
              </a:rPr>
              <a:t> of </a:t>
            </a:r>
            <a:r>
              <a:rPr lang="en-GB" sz="3600" b="1">
                <a:latin typeface="Arial" panose="020B0604020202020204" pitchFamily="34" charset="0"/>
                <a:cs typeface="Arial" panose="020B0604020202020204" pitchFamily="34" charset="0"/>
              </a:rPr>
              <a:t>emerging thinking </a:t>
            </a:r>
            <a:r>
              <a:rPr lang="en-GB" sz="3600">
                <a:latin typeface="Arial" panose="020B0604020202020204" pitchFamily="34" charset="0"/>
                <a:cs typeface="Arial" panose="020B0604020202020204" pitchFamily="34" charset="0"/>
              </a:rPr>
              <a:t>during this session.</a:t>
            </a:r>
          </a:p>
          <a:p>
            <a:endParaRPr lang="en-GB" sz="3600">
              <a:latin typeface="Arial" panose="020B0604020202020204" pitchFamily="34" charset="0"/>
              <a:cs typeface="Arial" panose="020B0604020202020204" pitchFamily="34" charset="0"/>
            </a:endParaRPr>
          </a:p>
          <a:p>
            <a:r>
              <a:rPr lang="en-GB" sz="3600">
                <a:latin typeface="Arial" panose="020B0604020202020204" pitchFamily="34" charset="0"/>
                <a:cs typeface="Arial" panose="020B0604020202020204" pitchFamily="34" charset="0"/>
              </a:rPr>
              <a:t>This is </a:t>
            </a:r>
            <a:r>
              <a:rPr lang="en-GB" sz="3600" b="1">
                <a:latin typeface="Arial" panose="020B0604020202020204" pitchFamily="34" charset="0"/>
                <a:cs typeface="Arial" panose="020B0604020202020204" pitchFamily="34" charset="0"/>
              </a:rPr>
              <a:t>emerging thinking </a:t>
            </a:r>
            <a:r>
              <a:rPr lang="en-GB" sz="3600" b="1">
                <a:solidFill>
                  <a:srgbClr val="FF0000"/>
                </a:solidFill>
                <a:latin typeface="Arial" panose="020B0604020202020204" pitchFamily="34" charset="0"/>
                <a:cs typeface="Arial" panose="020B0604020202020204" pitchFamily="34" charset="0"/>
              </a:rPr>
              <a:t>only</a:t>
            </a:r>
            <a:r>
              <a:rPr lang="en-GB" sz="3600" b="1">
                <a:latin typeface="Arial" panose="020B0604020202020204" pitchFamily="34" charset="0"/>
                <a:cs typeface="Arial" panose="020B0604020202020204" pitchFamily="34" charset="0"/>
              </a:rPr>
              <a:t> </a:t>
            </a:r>
            <a:r>
              <a:rPr lang="en-GB" sz="3600">
                <a:latin typeface="Arial" panose="020B0604020202020204" pitchFamily="34" charset="0"/>
                <a:cs typeface="Arial" panose="020B0604020202020204" pitchFamily="34" charset="0"/>
              </a:rPr>
              <a:t>– it is </a:t>
            </a:r>
            <a:r>
              <a:rPr lang="en-GB" sz="3600" b="1">
                <a:latin typeface="Arial" panose="020B0604020202020204" pitchFamily="34" charset="0"/>
                <a:cs typeface="Arial" panose="020B0604020202020204" pitchFamily="34" charset="0"/>
              </a:rPr>
              <a:t>NOT</a:t>
            </a:r>
            <a:r>
              <a:rPr lang="en-GB" sz="3600">
                <a:latin typeface="Arial" panose="020B0604020202020204" pitchFamily="34" charset="0"/>
                <a:cs typeface="Arial" panose="020B0604020202020204" pitchFamily="34" charset="0"/>
              </a:rPr>
              <a:t> what the final curriculum guidance will look like </a:t>
            </a:r>
          </a:p>
          <a:p>
            <a:endParaRPr lang="en-GB" sz="3600">
              <a:latin typeface="Arial" panose="020B0604020202020204" pitchFamily="34" charset="0"/>
              <a:cs typeface="Arial" panose="020B0604020202020204" pitchFamily="34" charset="0"/>
            </a:endParaRPr>
          </a:p>
          <a:p>
            <a:r>
              <a:rPr lang="en-GB" sz="3600">
                <a:latin typeface="Arial" panose="020B0604020202020204" pitchFamily="34" charset="0"/>
                <a:cs typeface="Arial" panose="020B0604020202020204" pitchFamily="34" charset="0"/>
              </a:rPr>
              <a:t>It is shared so all teachers and practitioners have an opportunity to provide feedback during this co-creation phase</a:t>
            </a:r>
          </a:p>
          <a:p>
            <a:endParaRPr lang="en-GB" sz="3600">
              <a:latin typeface="Arial" panose="020B0604020202020204" pitchFamily="34" charset="0"/>
              <a:cs typeface="Arial" panose="020B0604020202020204" pitchFamily="34" charset="0"/>
            </a:endParaRPr>
          </a:p>
          <a:p>
            <a:r>
              <a:rPr lang="en-GB" sz="3600">
                <a:latin typeface="Arial" panose="020B0604020202020204" pitchFamily="34" charset="0"/>
                <a:cs typeface="Arial" panose="020B0604020202020204" pitchFamily="34" charset="0"/>
              </a:rPr>
              <a:t>For a first example, see the recent </a:t>
            </a:r>
            <a:r>
              <a:rPr lang="en-GB" sz="3600">
                <a:solidFill>
                  <a:srgbClr val="0070C0"/>
                </a:solidFill>
                <a:latin typeface="Arial" panose="020B0604020202020204" pitchFamily="34" charset="0"/>
                <a:cs typeface="Arial" panose="020B0604020202020204" pitchFamily="34" charset="0"/>
                <a:hlinkClick r:id="rId3"/>
              </a:rPr>
              <a:t>Maths &amp; Numeracy Webinar (November 2025) </a:t>
            </a:r>
            <a:r>
              <a:rPr lang="en-GB" sz="3600">
                <a:latin typeface="Arial" panose="020B0604020202020204" pitchFamily="34" charset="0"/>
                <a:cs typeface="Arial" panose="020B0604020202020204" pitchFamily="34" charset="0"/>
              </a:rPr>
              <a:t>as associated materials</a:t>
            </a:r>
          </a:p>
        </p:txBody>
      </p:sp>
      <p:pic>
        <p:nvPicPr>
          <p:cNvPr id="6" name="Picture 5">
            <a:extLst>
              <a:ext uri="{FF2B5EF4-FFF2-40B4-BE49-F238E27FC236}">
                <a16:creationId xmlns:a16="http://schemas.microsoft.com/office/drawing/2014/main" id="{6DBB4119-C916-3C6D-D090-B44C8F74FA58}"/>
              </a:ext>
            </a:extLst>
          </p:cNvPr>
          <p:cNvPicPr>
            <a:picLocks noChangeAspect="1"/>
          </p:cNvPicPr>
          <p:nvPr/>
        </p:nvPicPr>
        <p:blipFill>
          <a:blip r:embed="rId4"/>
          <a:stretch>
            <a:fillRect/>
          </a:stretch>
        </p:blipFill>
        <p:spPr>
          <a:xfrm rot="21044867">
            <a:off x="10160317" y="5468966"/>
            <a:ext cx="5328306" cy="2997172"/>
          </a:xfrm>
          <a:prstGeom prst="rect">
            <a:avLst/>
          </a:prstGeom>
        </p:spPr>
      </p:pic>
      <p:pic>
        <p:nvPicPr>
          <p:cNvPr id="8" name="Picture 7">
            <a:extLst>
              <a:ext uri="{FF2B5EF4-FFF2-40B4-BE49-F238E27FC236}">
                <a16:creationId xmlns:a16="http://schemas.microsoft.com/office/drawing/2014/main" id="{816FEF0D-CD7E-0AE2-C44E-AD8BC98432BC}"/>
              </a:ext>
            </a:extLst>
          </p:cNvPr>
          <p:cNvPicPr>
            <a:picLocks noChangeAspect="1"/>
          </p:cNvPicPr>
          <p:nvPr/>
        </p:nvPicPr>
        <p:blipFill>
          <a:blip r:embed="rId5"/>
          <a:stretch>
            <a:fillRect/>
          </a:stretch>
        </p:blipFill>
        <p:spPr>
          <a:xfrm rot="341307">
            <a:off x="13409845" y="6979375"/>
            <a:ext cx="4303631" cy="2420792"/>
          </a:xfrm>
          <a:prstGeom prst="rect">
            <a:avLst/>
          </a:prstGeom>
        </p:spPr>
      </p:pic>
      <p:pic>
        <p:nvPicPr>
          <p:cNvPr id="9" name="Picture 8">
            <a:extLst>
              <a:ext uri="{FF2B5EF4-FFF2-40B4-BE49-F238E27FC236}">
                <a16:creationId xmlns:a16="http://schemas.microsoft.com/office/drawing/2014/main" id="{213DB846-ED88-4781-A9BF-3F19718DAA9F}"/>
              </a:ext>
            </a:extLst>
          </p:cNvPr>
          <p:cNvPicPr>
            <a:picLocks noChangeAspect="1"/>
          </p:cNvPicPr>
          <p:nvPr/>
        </p:nvPicPr>
        <p:blipFill>
          <a:blip r:embed="rId6"/>
          <a:srcRect t="65332"/>
          <a:stretch>
            <a:fillRect/>
          </a:stretch>
        </p:blipFill>
        <p:spPr>
          <a:xfrm rot="369938">
            <a:off x="8907671" y="8126689"/>
            <a:ext cx="4805592" cy="1341446"/>
          </a:xfrm>
          <a:prstGeom prst="rect">
            <a:avLst/>
          </a:prstGeom>
          <a:ln>
            <a:solidFill>
              <a:schemeClr val="tx1"/>
            </a:solidFill>
          </a:ln>
        </p:spPr>
      </p:pic>
      <p:pic>
        <p:nvPicPr>
          <p:cNvPr id="11" name="Picture 10">
            <a:extLst>
              <a:ext uri="{FF2B5EF4-FFF2-40B4-BE49-F238E27FC236}">
                <a16:creationId xmlns:a16="http://schemas.microsoft.com/office/drawing/2014/main" id="{23F19F29-118F-6975-C5BD-9EDD5C15816C}"/>
              </a:ext>
            </a:extLst>
          </p:cNvPr>
          <p:cNvPicPr>
            <a:picLocks noChangeAspect="1"/>
          </p:cNvPicPr>
          <p:nvPr/>
        </p:nvPicPr>
        <p:blipFill>
          <a:blip r:embed="rId7"/>
          <a:stretch>
            <a:fillRect/>
          </a:stretch>
        </p:blipFill>
        <p:spPr>
          <a:xfrm>
            <a:off x="9839163" y="320082"/>
            <a:ext cx="7864477" cy="4360405"/>
          </a:xfrm>
          <a:prstGeom prst="rect">
            <a:avLst/>
          </a:prstGeom>
          <a:ln>
            <a:solidFill>
              <a:schemeClr val="accent1"/>
            </a:solidFill>
          </a:ln>
        </p:spPr>
      </p:pic>
    </p:spTree>
    <p:extLst>
      <p:ext uri="{BB962C8B-B14F-4D97-AF65-F5344CB8AC3E}">
        <p14:creationId xmlns:p14="http://schemas.microsoft.com/office/powerpoint/2010/main" val="1520960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B0FD0-5C07-27D3-0266-4F86E4A4A84B}"/>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C77CEF-A452-4278-D99E-15EC0555F82E}"/>
              </a:ext>
            </a:extLst>
          </p:cNvPr>
          <p:cNvGraphicFramePr>
            <a:graphicFrameLocks noGrp="1"/>
          </p:cNvGraphicFramePr>
          <p:nvPr>
            <p:extLst>
              <p:ext uri="{D42A27DB-BD31-4B8C-83A1-F6EECF244321}">
                <p14:modId xmlns:p14="http://schemas.microsoft.com/office/powerpoint/2010/main" val="208280315"/>
              </p:ext>
            </p:extLst>
          </p:nvPr>
        </p:nvGraphicFramePr>
        <p:xfrm>
          <a:off x="0" y="5220311"/>
          <a:ext cx="18288000" cy="112776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22891678"/>
                    </a:ext>
                  </a:extLst>
                </a:gridCol>
                <a:gridCol w="6096000">
                  <a:extLst>
                    <a:ext uri="{9D8B030D-6E8A-4147-A177-3AD203B41FA5}">
                      <a16:colId xmlns:a16="http://schemas.microsoft.com/office/drawing/2014/main" val="2449103823"/>
                    </a:ext>
                  </a:extLst>
                </a:gridCol>
                <a:gridCol w="6096000">
                  <a:extLst>
                    <a:ext uri="{9D8B030D-6E8A-4147-A177-3AD203B41FA5}">
                      <a16:colId xmlns:a16="http://schemas.microsoft.com/office/drawing/2014/main" val="4172581507"/>
                    </a:ext>
                  </a:extLst>
                </a:gridCol>
              </a:tblGrid>
              <a:tr h="556260">
                <a:tc>
                  <a:txBody>
                    <a:bodyPr/>
                    <a:lstStyle/>
                    <a:p>
                      <a:pPr algn="ctr"/>
                      <a:r>
                        <a:rPr lang="en-GB" sz="2800" noProof="0">
                          <a:latin typeface="Arial" panose="020B0604020202020204" pitchFamily="34" charset="0"/>
                          <a:cs typeface="Arial" panose="020B0604020202020204" pitchFamily="34" charset="0"/>
                        </a:rPr>
                        <a:t>August 2025 – June 2026</a:t>
                      </a:r>
                    </a:p>
                  </a:txBody>
                  <a:tcPr marL="137160" marR="137160" marT="68580" marB="68580"/>
                </a:tc>
                <a:tc>
                  <a:txBody>
                    <a:bodyPr/>
                    <a:lstStyle/>
                    <a:p>
                      <a:pPr algn="ctr"/>
                      <a:r>
                        <a:rPr lang="en-GB" sz="2800" noProof="0">
                          <a:latin typeface="Arial" panose="020B0604020202020204" pitchFamily="34" charset="0"/>
                          <a:cs typeface="Arial" panose="020B0604020202020204" pitchFamily="34" charset="0"/>
                        </a:rPr>
                        <a:t>August – December 2026</a:t>
                      </a:r>
                    </a:p>
                  </a:txBody>
                  <a:tcPr marL="137160" marR="137160" marT="68580" marB="68580"/>
                </a:tc>
                <a:tc>
                  <a:txBody>
                    <a:bodyPr/>
                    <a:lstStyle/>
                    <a:p>
                      <a:pPr algn="ctr"/>
                      <a:r>
                        <a:rPr lang="en-GB" sz="2800" noProof="0">
                          <a:latin typeface="Arial" panose="020B0604020202020204" pitchFamily="34" charset="0"/>
                          <a:cs typeface="Arial" panose="020B0604020202020204" pitchFamily="34" charset="0"/>
                        </a:rPr>
                        <a:t>January 2027 – June 2028</a:t>
                      </a:r>
                    </a:p>
                  </a:txBody>
                  <a:tcPr marL="137160" marR="137160" marT="68580" marB="68580"/>
                </a:tc>
                <a:extLst>
                  <a:ext uri="{0D108BD9-81ED-4DB2-BD59-A6C34878D82A}">
                    <a16:rowId xmlns:a16="http://schemas.microsoft.com/office/drawing/2014/main" val="2296400852"/>
                  </a:ext>
                </a:extLst>
              </a:tr>
              <a:tr h="556260">
                <a:tc>
                  <a:txBody>
                    <a:bodyPr/>
                    <a:lstStyle/>
                    <a:p>
                      <a:pPr algn="ctr"/>
                      <a:r>
                        <a:rPr lang="en-GB" sz="2800" noProof="0">
                          <a:latin typeface="Arial" panose="020B0604020202020204" pitchFamily="34" charset="0"/>
                          <a:cs typeface="Arial" panose="020B0604020202020204" pitchFamily="34" charset="0"/>
                        </a:rPr>
                        <a:t>Curriculum </a:t>
                      </a:r>
                      <a:r>
                        <a:rPr lang="en-GB" sz="2800" b="1" noProof="0">
                          <a:solidFill>
                            <a:schemeClr val="accent4"/>
                          </a:solidFill>
                          <a:latin typeface="Arial" panose="020B0604020202020204" pitchFamily="34" charset="0"/>
                          <a:cs typeface="Arial" panose="020B0604020202020204" pitchFamily="34" charset="0"/>
                        </a:rPr>
                        <a:t>Development</a:t>
                      </a:r>
                      <a:r>
                        <a:rPr lang="en-GB" sz="2800" noProof="0">
                          <a:solidFill>
                            <a:srgbClr val="FF0000"/>
                          </a:solidFill>
                          <a:latin typeface="Arial" panose="020B0604020202020204" pitchFamily="34" charset="0"/>
                          <a:cs typeface="Arial" panose="020B0604020202020204" pitchFamily="34" charset="0"/>
                        </a:rPr>
                        <a:t> </a:t>
                      </a:r>
                      <a:r>
                        <a:rPr lang="en-GB" sz="2800" noProof="0">
                          <a:solidFill>
                            <a:schemeClr val="tx1"/>
                          </a:solidFill>
                          <a:latin typeface="Arial" panose="020B0604020202020204" pitchFamily="34" charset="0"/>
                          <a:cs typeface="Arial" panose="020B0604020202020204" pitchFamily="34" charset="0"/>
                        </a:rPr>
                        <a:t>Phase</a:t>
                      </a:r>
                    </a:p>
                  </a:txBody>
                  <a:tcPr marL="137160" marR="137160" marT="68580" marB="68580"/>
                </a:tc>
                <a:tc>
                  <a:txBody>
                    <a:bodyPr/>
                    <a:lstStyle/>
                    <a:p>
                      <a:pPr algn="ctr"/>
                      <a:r>
                        <a:rPr lang="en-GB" sz="2800" noProof="0">
                          <a:latin typeface="Arial" panose="020B0604020202020204" pitchFamily="34" charset="0"/>
                          <a:cs typeface="Arial" panose="020B0604020202020204" pitchFamily="34" charset="0"/>
                        </a:rPr>
                        <a:t>Curriculum </a:t>
                      </a:r>
                      <a:r>
                        <a:rPr lang="en-GB" sz="2800" b="1" noProof="0">
                          <a:solidFill>
                            <a:schemeClr val="accent4"/>
                          </a:solidFill>
                          <a:latin typeface="Arial" panose="020B0604020202020204" pitchFamily="34" charset="0"/>
                          <a:cs typeface="Arial" panose="020B0604020202020204" pitchFamily="34" charset="0"/>
                        </a:rPr>
                        <a:t>Alignment</a:t>
                      </a:r>
                      <a:r>
                        <a:rPr lang="en-GB" sz="2800" noProof="0">
                          <a:solidFill>
                            <a:srgbClr val="FF0000"/>
                          </a:solidFill>
                          <a:latin typeface="Arial" panose="020B0604020202020204" pitchFamily="34" charset="0"/>
                          <a:cs typeface="Arial" panose="020B0604020202020204" pitchFamily="34" charset="0"/>
                        </a:rPr>
                        <a:t> </a:t>
                      </a:r>
                      <a:r>
                        <a:rPr lang="en-GB" sz="2800" noProof="0">
                          <a:solidFill>
                            <a:schemeClr val="tx1"/>
                          </a:solidFill>
                          <a:latin typeface="Arial" panose="020B0604020202020204" pitchFamily="34" charset="0"/>
                          <a:cs typeface="Arial" panose="020B0604020202020204" pitchFamily="34" charset="0"/>
                        </a:rPr>
                        <a:t>Phase</a:t>
                      </a:r>
                    </a:p>
                  </a:txBody>
                  <a:tcPr marL="137160" marR="137160" marT="68580" marB="68580"/>
                </a:tc>
                <a:tc>
                  <a:txBody>
                    <a:bodyPr/>
                    <a:lstStyle/>
                    <a:p>
                      <a:pPr algn="ctr"/>
                      <a:r>
                        <a:rPr lang="en-GB" sz="2800" b="1" noProof="0">
                          <a:solidFill>
                            <a:schemeClr val="accent4"/>
                          </a:solidFill>
                          <a:latin typeface="Arial" panose="020B0604020202020204" pitchFamily="34" charset="0"/>
                          <a:cs typeface="Arial" panose="020B0604020202020204" pitchFamily="34" charset="0"/>
                        </a:rPr>
                        <a:t>Sharing and Adopting </a:t>
                      </a:r>
                      <a:r>
                        <a:rPr lang="en-GB" sz="2800" noProof="0">
                          <a:solidFill>
                            <a:schemeClr val="tx1"/>
                          </a:solidFill>
                          <a:latin typeface="Arial" panose="020B0604020202020204" pitchFamily="34" charset="0"/>
                          <a:cs typeface="Arial" panose="020B0604020202020204" pitchFamily="34" charset="0"/>
                        </a:rPr>
                        <a:t>Phase</a:t>
                      </a:r>
                    </a:p>
                  </a:txBody>
                  <a:tcPr marL="137160" marR="137160" marT="68580" marB="68580"/>
                </a:tc>
                <a:extLst>
                  <a:ext uri="{0D108BD9-81ED-4DB2-BD59-A6C34878D82A}">
                    <a16:rowId xmlns:a16="http://schemas.microsoft.com/office/drawing/2014/main" val="584709676"/>
                  </a:ext>
                </a:extLst>
              </a:tr>
            </a:tbl>
          </a:graphicData>
        </a:graphic>
      </p:graphicFrame>
      <p:cxnSp>
        <p:nvCxnSpPr>
          <p:cNvPr id="8" name="Straight Arrow Connector 7">
            <a:extLst>
              <a:ext uri="{FF2B5EF4-FFF2-40B4-BE49-F238E27FC236}">
                <a16:creationId xmlns:a16="http://schemas.microsoft.com/office/drawing/2014/main" id="{E89D5D4B-34F0-93B6-DEEA-BCA42FD64936}"/>
              </a:ext>
              <a:ext uri="{C183D7F6-B498-43B3-948B-1728B52AA6E4}">
                <adec:decorative xmlns:adec="http://schemas.microsoft.com/office/drawing/2017/decorative" val="1"/>
              </a:ext>
            </a:extLst>
          </p:cNvPr>
          <p:cNvCxnSpPr>
            <a:cxnSpLocks/>
          </p:cNvCxnSpPr>
          <p:nvPr/>
        </p:nvCxnSpPr>
        <p:spPr>
          <a:xfrm>
            <a:off x="94854" y="4921250"/>
            <a:ext cx="11982846" cy="0"/>
          </a:xfrm>
          <a:prstGeom prst="straightConnector1">
            <a:avLst/>
          </a:prstGeom>
          <a:ln w="38100">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E55773F-B8F8-1656-5D0D-2D8937FA48F8}"/>
              </a:ext>
            </a:extLst>
          </p:cNvPr>
          <p:cNvSpPr txBox="1"/>
          <p:nvPr/>
        </p:nvSpPr>
        <p:spPr>
          <a:xfrm>
            <a:off x="1502522" y="4304725"/>
            <a:ext cx="7621574" cy="584775"/>
          </a:xfrm>
          <a:prstGeom prst="rect">
            <a:avLst/>
          </a:prstGeom>
          <a:noFill/>
        </p:spPr>
        <p:txBody>
          <a:bodyPr wrap="none" rtlCol="0">
            <a:spAutoFit/>
          </a:bodyPr>
          <a:lstStyle/>
          <a:p>
            <a:pPr algn="ctr" defTabSz="1371600">
              <a:defRPr/>
            </a:pPr>
            <a:r>
              <a:rPr lang="en-GB" sz="3200" b="1" noProof="0" dirty="0">
                <a:solidFill>
                  <a:srgbClr val="C00000"/>
                </a:solidFill>
                <a:latin typeface="Arial" panose="020B0604020202020204" pitchFamily="34" charset="0"/>
                <a:cs typeface="Arial" panose="020B0604020202020204" pitchFamily="34" charset="0"/>
              </a:rPr>
              <a:t>Awareness Raising and Sense Making</a:t>
            </a:r>
          </a:p>
        </p:txBody>
      </p:sp>
      <p:grpSp>
        <p:nvGrpSpPr>
          <p:cNvPr id="16" name="Group 15" descr="Illustration of CIC timeline">
            <a:extLst>
              <a:ext uri="{FF2B5EF4-FFF2-40B4-BE49-F238E27FC236}">
                <a16:creationId xmlns:a16="http://schemas.microsoft.com/office/drawing/2014/main" id="{731E36F2-3664-B27A-F87F-88303DF419DB}"/>
              </a:ext>
            </a:extLst>
          </p:cNvPr>
          <p:cNvGrpSpPr/>
          <p:nvPr/>
        </p:nvGrpSpPr>
        <p:grpSpPr>
          <a:xfrm>
            <a:off x="0" y="6962798"/>
            <a:ext cx="18288000" cy="3324202"/>
            <a:chOff x="0" y="6419917"/>
            <a:chExt cx="18288000" cy="3324202"/>
          </a:xfrm>
        </p:grpSpPr>
        <p:pic>
          <p:nvPicPr>
            <p:cNvPr id="10" name="Picture 9">
              <a:extLst>
                <a:ext uri="{FF2B5EF4-FFF2-40B4-BE49-F238E27FC236}">
                  <a16:creationId xmlns:a16="http://schemas.microsoft.com/office/drawing/2014/main" id="{CD6EB0C1-56A4-2509-7613-D7236CBEFCBF}"/>
                </a:ext>
              </a:extLst>
            </p:cNvPr>
            <p:cNvPicPr>
              <a:picLocks noChangeAspect="1"/>
            </p:cNvPicPr>
            <p:nvPr/>
          </p:nvPicPr>
          <p:blipFill rotWithShape="1">
            <a:blip r:embed="rId3"/>
            <a:srcRect l="3968" r="6189" b="6753"/>
            <a:stretch/>
          </p:blipFill>
          <p:spPr>
            <a:xfrm>
              <a:off x="0" y="6425517"/>
              <a:ext cx="5104484" cy="3315841"/>
            </a:xfrm>
            <a:prstGeom prst="rect">
              <a:avLst/>
            </a:prstGeom>
          </p:spPr>
        </p:pic>
        <p:pic>
          <p:nvPicPr>
            <p:cNvPr id="11" name="Picture 10">
              <a:extLst>
                <a:ext uri="{FF2B5EF4-FFF2-40B4-BE49-F238E27FC236}">
                  <a16:creationId xmlns:a16="http://schemas.microsoft.com/office/drawing/2014/main" id="{42A0B22E-ED2E-44B6-2E5D-2CC4979F5434}"/>
                </a:ext>
              </a:extLst>
            </p:cNvPr>
            <p:cNvPicPr>
              <a:picLocks noChangeAspect="1"/>
            </p:cNvPicPr>
            <p:nvPr/>
          </p:nvPicPr>
          <p:blipFill rotWithShape="1">
            <a:blip r:embed="rId3"/>
            <a:srcRect l="3968" r="6189" b="6753"/>
            <a:stretch/>
          </p:blipFill>
          <p:spPr>
            <a:xfrm>
              <a:off x="6686612" y="6419917"/>
              <a:ext cx="5104484" cy="3315841"/>
            </a:xfrm>
            <a:prstGeom prst="rect">
              <a:avLst/>
            </a:prstGeom>
          </p:spPr>
        </p:pic>
        <p:pic>
          <p:nvPicPr>
            <p:cNvPr id="12" name="Picture 11">
              <a:extLst>
                <a:ext uri="{FF2B5EF4-FFF2-40B4-BE49-F238E27FC236}">
                  <a16:creationId xmlns:a16="http://schemas.microsoft.com/office/drawing/2014/main" id="{BC2488D4-6A6B-7920-0DA4-4D0E634D122A}"/>
                </a:ext>
              </a:extLst>
            </p:cNvPr>
            <p:cNvPicPr>
              <a:picLocks noChangeAspect="1"/>
            </p:cNvPicPr>
            <p:nvPr/>
          </p:nvPicPr>
          <p:blipFill rotWithShape="1">
            <a:blip r:embed="rId3"/>
            <a:srcRect l="3968" r="6189" b="6753"/>
            <a:stretch/>
          </p:blipFill>
          <p:spPr>
            <a:xfrm>
              <a:off x="13183516" y="6428278"/>
              <a:ext cx="5104484" cy="3315841"/>
            </a:xfrm>
            <a:prstGeom prst="rect">
              <a:avLst/>
            </a:prstGeom>
          </p:spPr>
        </p:pic>
        <p:sp>
          <p:nvSpPr>
            <p:cNvPr id="13" name="Rectangle 12">
              <a:extLst>
                <a:ext uri="{FF2B5EF4-FFF2-40B4-BE49-F238E27FC236}">
                  <a16:creationId xmlns:a16="http://schemas.microsoft.com/office/drawing/2014/main" id="{C406AFCB-3D4F-6338-0D10-3CA8B21F5A8C}"/>
                </a:ext>
              </a:extLst>
            </p:cNvPr>
            <p:cNvSpPr/>
            <p:nvPr/>
          </p:nvSpPr>
          <p:spPr>
            <a:xfrm>
              <a:off x="2871299" y="7091420"/>
              <a:ext cx="2250448" cy="1193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noProof="0">
                <a:solidFill>
                  <a:prstClr val="white"/>
                </a:solidFill>
                <a:latin typeface="Calibri" panose="020F0502020204030204"/>
              </a:endParaRPr>
            </a:p>
          </p:txBody>
        </p:sp>
        <p:sp>
          <p:nvSpPr>
            <p:cNvPr id="14" name="Rectangle 13">
              <a:extLst>
                <a:ext uri="{FF2B5EF4-FFF2-40B4-BE49-F238E27FC236}">
                  <a16:creationId xmlns:a16="http://schemas.microsoft.com/office/drawing/2014/main" id="{04B2888C-5861-8597-2EE1-20712E10A9D9}"/>
                </a:ext>
              </a:extLst>
            </p:cNvPr>
            <p:cNvSpPr/>
            <p:nvPr/>
          </p:nvSpPr>
          <p:spPr>
            <a:xfrm>
              <a:off x="9540647" y="7091418"/>
              <a:ext cx="2250448" cy="1193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noProof="0">
                <a:solidFill>
                  <a:prstClr val="white"/>
                </a:solidFill>
                <a:latin typeface="Calibri" panose="020F0502020204030204"/>
              </a:endParaRPr>
            </a:p>
          </p:txBody>
        </p:sp>
        <p:sp>
          <p:nvSpPr>
            <p:cNvPr id="15" name="Rectangle 14">
              <a:extLst>
                <a:ext uri="{FF2B5EF4-FFF2-40B4-BE49-F238E27FC236}">
                  <a16:creationId xmlns:a16="http://schemas.microsoft.com/office/drawing/2014/main" id="{85FB5921-1464-89E5-39E5-46F612BB9A73}"/>
                </a:ext>
              </a:extLst>
            </p:cNvPr>
            <p:cNvSpPr/>
            <p:nvPr/>
          </p:nvSpPr>
          <p:spPr>
            <a:xfrm>
              <a:off x="16037552" y="8178854"/>
              <a:ext cx="2250448" cy="1193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noProof="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B9CFF89B-7710-9D95-3E41-F166C4284FF9}"/>
              </a:ext>
            </a:extLst>
          </p:cNvPr>
          <p:cNvSpPr txBox="1"/>
          <p:nvPr/>
        </p:nvSpPr>
        <p:spPr>
          <a:xfrm>
            <a:off x="292781" y="1050543"/>
            <a:ext cx="17702438" cy="3046988"/>
          </a:xfrm>
          <a:prstGeom prst="rect">
            <a:avLst/>
          </a:prstGeom>
          <a:solidFill>
            <a:srgbClr val="FBF6F1"/>
          </a:solidFill>
          <a:ln w="38100">
            <a:solidFill>
              <a:schemeClr val="tx1"/>
            </a:solidFill>
          </a:ln>
        </p:spPr>
        <p:txBody>
          <a:bodyPr wrap="square">
            <a:spAutoFit/>
          </a:bodyPr>
          <a:lstStyle/>
          <a:p>
            <a:r>
              <a:rPr lang="en-GB" sz="3200" b="1" dirty="0">
                <a:solidFill>
                  <a:srgbClr val="0070C0"/>
                </a:solidFill>
                <a:latin typeface="Arial" panose="020B0604020202020204" pitchFamily="34" charset="0"/>
                <a:cs typeface="Arial" panose="020B0604020202020204" pitchFamily="34" charset="0"/>
              </a:rPr>
              <a:t>June 2026: </a:t>
            </a:r>
            <a:r>
              <a:rPr lang="en-GB" sz="3200" b="1"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Draft national guidance and draft technical framework available</a:t>
            </a:r>
          </a:p>
          <a:p>
            <a:endParaRPr lang="en-GB" sz="3200" dirty="0">
              <a:latin typeface="Arial" panose="020B0604020202020204" pitchFamily="34" charset="0"/>
              <a:cs typeface="Arial" panose="020B0604020202020204" pitchFamily="34" charset="0"/>
            </a:endParaRPr>
          </a:p>
          <a:p>
            <a:r>
              <a:rPr lang="en-GB" sz="3200" b="1" dirty="0">
                <a:solidFill>
                  <a:srgbClr val="0070C0"/>
                </a:solidFill>
                <a:latin typeface="Arial" panose="020B0604020202020204" pitchFamily="34" charset="0"/>
                <a:cs typeface="Arial" panose="020B0604020202020204" pitchFamily="34" charset="0"/>
              </a:rPr>
              <a:t>August 2028: </a:t>
            </a:r>
            <a:r>
              <a:rPr lang="en-GB" sz="3200" b="1"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Formal adoption of changes to Early, First, Second and Third level </a:t>
            </a:r>
          </a:p>
          <a:p>
            <a:r>
              <a:rPr lang="en-GB" sz="3200" dirty="0">
                <a:latin typeface="Arial" panose="020B0604020202020204" pitchFamily="34" charset="0"/>
                <a:cs typeface="Arial" panose="020B0604020202020204" pitchFamily="34" charset="0"/>
              </a:rPr>
              <a:t>			(e.g. current </a:t>
            </a:r>
            <a:r>
              <a:rPr lang="en-GB" sz="3200" dirty="0" err="1">
                <a:latin typeface="Arial" panose="020B0604020202020204" pitchFamily="34" charset="0"/>
                <a:cs typeface="Arial" panose="020B0604020202020204" pitchFamily="34" charset="0"/>
              </a:rPr>
              <a:t>P2</a:t>
            </a:r>
            <a:r>
              <a:rPr lang="en-GB" sz="32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sym typeface="Wingdings" panose="05000000000000000000" pitchFamily="2" charset="2"/>
              </a:rPr>
              <a:t> </a:t>
            </a:r>
            <a:r>
              <a:rPr lang="en-GB" sz="3200" dirty="0" err="1">
                <a:latin typeface="Arial" panose="020B0604020202020204" pitchFamily="34" charset="0"/>
                <a:cs typeface="Arial" panose="020B0604020202020204" pitchFamily="34" charset="0"/>
                <a:sym typeface="Wingdings" panose="05000000000000000000" pitchFamily="2" charset="2"/>
              </a:rPr>
              <a:t>P5</a:t>
            </a:r>
            <a:r>
              <a:rPr lang="en-GB" sz="3200" dirty="0">
                <a:latin typeface="Arial" panose="020B0604020202020204" pitchFamily="34" charset="0"/>
                <a:cs typeface="Arial" panose="020B0604020202020204" pitchFamily="34" charset="0"/>
                <a:sym typeface="Wingdings" panose="05000000000000000000" pitchFamily="2" charset="2"/>
              </a:rPr>
              <a:t>; current </a:t>
            </a:r>
            <a:r>
              <a:rPr lang="en-GB" sz="3200" dirty="0" err="1">
                <a:latin typeface="Arial" panose="020B0604020202020204" pitchFamily="34" charset="0"/>
                <a:cs typeface="Arial" panose="020B0604020202020204" pitchFamily="34" charset="0"/>
              </a:rPr>
              <a:t>S1</a:t>
            </a:r>
            <a:r>
              <a:rPr lang="en-GB" sz="32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sym typeface="Wingdings" panose="05000000000000000000" pitchFamily="2" charset="2"/>
              </a:rPr>
              <a:t> </a:t>
            </a:r>
            <a:r>
              <a:rPr lang="en-GB" sz="3200" dirty="0" err="1">
                <a:latin typeface="Arial" panose="020B0604020202020204" pitchFamily="34" charset="0"/>
                <a:cs typeface="Arial" panose="020B0604020202020204" pitchFamily="34" charset="0"/>
                <a:sym typeface="Wingdings" panose="05000000000000000000" pitchFamily="2" charset="2"/>
              </a:rPr>
              <a:t>S4</a:t>
            </a:r>
            <a:r>
              <a:rPr lang="en-GB" sz="3200" dirty="0">
                <a:latin typeface="Arial" panose="020B0604020202020204" pitchFamily="34" charset="0"/>
                <a:cs typeface="Arial" panose="020B0604020202020204" pitchFamily="34" charset="0"/>
                <a:sym typeface="Wingdings" panose="05000000000000000000" pitchFamily="2" charset="2"/>
              </a:rPr>
              <a:t>)</a:t>
            </a:r>
          </a:p>
          <a:p>
            <a:endParaRPr lang="en-GB" sz="3200" dirty="0">
              <a:latin typeface="Arial" panose="020B0604020202020204" pitchFamily="34" charset="0"/>
              <a:cs typeface="Arial" panose="020B0604020202020204" pitchFamily="34" charset="0"/>
              <a:sym typeface="Wingdings" panose="05000000000000000000" pitchFamily="2" charset="2"/>
            </a:endParaRPr>
          </a:p>
          <a:p>
            <a:r>
              <a:rPr lang="en-GB" sz="3200" b="1" dirty="0">
                <a:solidFill>
                  <a:srgbClr val="0070C0"/>
                </a:solidFill>
                <a:latin typeface="Arial" panose="020B0604020202020204" pitchFamily="34" charset="0"/>
                <a:cs typeface="Arial" panose="020B0604020202020204" pitchFamily="34" charset="0"/>
              </a:rPr>
              <a:t>August 2029: </a:t>
            </a:r>
            <a:r>
              <a:rPr lang="en-GB" sz="3200" dirty="0">
                <a:latin typeface="Arial" panose="020B0604020202020204" pitchFamily="34" charset="0"/>
                <a:cs typeface="Arial" panose="020B0604020202020204" pitchFamily="34" charset="0"/>
              </a:rPr>
              <a:t>Phased formal adoption of changes to Fourth level and beyond</a:t>
            </a:r>
          </a:p>
        </p:txBody>
      </p:sp>
      <p:sp>
        <p:nvSpPr>
          <p:cNvPr id="17" name="TextBox 2">
            <a:extLst>
              <a:ext uri="{FF2B5EF4-FFF2-40B4-BE49-F238E27FC236}">
                <a16:creationId xmlns:a16="http://schemas.microsoft.com/office/drawing/2014/main" id="{DEA7F153-48E7-8FCA-64AB-D45378670FCC}"/>
              </a:ext>
            </a:extLst>
          </p:cNvPr>
          <p:cNvSpPr txBox="1">
            <a:spLocks/>
          </p:cNvSpPr>
          <p:nvPr/>
        </p:nvSpPr>
        <p:spPr>
          <a:xfrm>
            <a:off x="94854" y="0"/>
            <a:ext cx="17275414" cy="9501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7872"/>
              </a:lnSpc>
              <a:spcBef>
                <a:spcPts val="0"/>
              </a:spcBef>
              <a:defRPr/>
            </a:pPr>
            <a:r>
              <a:rPr lang="en-GB" sz="6000" b="1" kern="0" dirty="0">
                <a:solidFill>
                  <a:srgbClr val="0070C0"/>
                </a:solidFill>
                <a:latin typeface="Arial" panose="020B0604020202020204" pitchFamily="34" charset="0"/>
                <a:ea typeface="+mn-ea"/>
                <a:cs typeface="Arial" panose="020B0604020202020204" pitchFamily="34" charset="0"/>
              </a:rPr>
              <a:t>Timeline</a:t>
            </a:r>
          </a:p>
        </p:txBody>
      </p:sp>
    </p:spTree>
    <p:extLst>
      <p:ext uri="{BB962C8B-B14F-4D97-AF65-F5344CB8AC3E}">
        <p14:creationId xmlns:p14="http://schemas.microsoft.com/office/powerpoint/2010/main" val="1864637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a:extLst>
            <a:ext uri="{FF2B5EF4-FFF2-40B4-BE49-F238E27FC236}">
              <a16:creationId xmlns:a16="http://schemas.microsoft.com/office/drawing/2014/main" id="{E4DA9D6E-9674-5B30-023E-2ED46B57A517}"/>
            </a:ext>
          </a:extLst>
        </p:cNvPr>
        <p:cNvGrpSpPr/>
        <p:nvPr/>
      </p:nvGrpSpPr>
      <p:grpSpPr>
        <a:xfrm>
          <a:off x="0" y="0"/>
          <a:ext cx="0" cy="0"/>
          <a:chOff x="0" y="0"/>
          <a:chExt cx="0" cy="0"/>
        </a:xfrm>
      </p:grpSpPr>
      <p:pic>
        <p:nvPicPr>
          <p:cNvPr id="6" name="Picture 5" descr="CIC Timeline">
            <a:extLst>
              <a:ext uri="{FF2B5EF4-FFF2-40B4-BE49-F238E27FC236}">
                <a16:creationId xmlns:a16="http://schemas.microsoft.com/office/drawing/2014/main" id="{4623DC64-B8B9-B479-261E-FF0541CA9D3F}"/>
              </a:ext>
            </a:extLst>
          </p:cNvPr>
          <p:cNvPicPr>
            <a:picLocks noChangeAspect="1"/>
          </p:cNvPicPr>
          <p:nvPr/>
        </p:nvPicPr>
        <p:blipFill>
          <a:blip r:embed="rId3"/>
          <a:stretch>
            <a:fillRect/>
          </a:stretch>
        </p:blipFill>
        <p:spPr>
          <a:xfrm>
            <a:off x="7609668" y="1762500"/>
            <a:ext cx="7905828" cy="2697137"/>
          </a:xfrm>
          <a:prstGeom prst="rect">
            <a:avLst/>
          </a:prstGeom>
        </p:spPr>
      </p:pic>
      <p:sp>
        <p:nvSpPr>
          <p:cNvPr id="5" name="TextBox 2">
            <a:extLst>
              <a:ext uri="{FF2B5EF4-FFF2-40B4-BE49-F238E27FC236}">
                <a16:creationId xmlns:a16="http://schemas.microsoft.com/office/drawing/2014/main" id="{8FE3B2F6-63AF-8472-071C-A57D069CE2EF}"/>
              </a:ext>
            </a:extLst>
          </p:cNvPr>
          <p:cNvSpPr txBox="1">
            <a:spLocks/>
          </p:cNvSpPr>
          <p:nvPr/>
        </p:nvSpPr>
        <p:spPr>
          <a:xfrm>
            <a:off x="323454" y="109994"/>
            <a:ext cx="17275414" cy="9501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7872"/>
              </a:lnSpc>
              <a:spcBef>
                <a:spcPts val="0"/>
              </a:spcBef>
              <a:defRPr/>
            </a:pPr>
            <a:r>
              <a:rPr lang="en-GB" sz="6000" b="1" kern="0" dirty="0">
                <a:solidFill>
                  <a:srgbClr val="0070C0"/>
                </a:solidFill>
                <a:latin typeface="Arial" panose="020B0604020202020204" pitchFamily="34" charset="0"/>
                <a:ea typeface="+mn-ea"/>
                <a:cs typeface="Arial" panose="020B0604020202020204" pitchFamily="34" charset="0"/>
              </a:rPr>
              <a:t>Joint timeline: curriculum and qualifications </a:t>
            </a:r>
          </a:p>
        </p:txBody>
      </p:sp>
      <p:pic>
        <p:nvPicPr>
          <p:cNvPr id="10" name="Picture 9">
            <a:extLst>
              <a:ext uri="{FF2B5EF4-FFF2-40B4-BE49-F238E27FC236}">
                <a16:creationId xmlns:a16="http://schemas.microsoft.com/office/drawing/2014/main" id="{36E08835-BB35-A110-9529-CF3C9BFC3B45}"/>
              </a:ext>
            </a:extLst>
          </p:cNvPr>
          <p:cNvPicPr>
            <a:picLocks noChangeAspect="1"/>
          </p:cNvPicPr>
          <p:nvPr/>
        </p:nvPicPr>
        <p:blipFill>
          <a:blip r:embed="rId4"/>
          <a:stretch>
            <a:fillRect/>
          </a:stretch>
        </p:blipFill>
        <p:spPr>
          <a:xfrm>
            <a:off x="323454" y="1510692"/>
            <a:ext cx="5725932" cy="8065716"/>
          </a:xfrm>
          <a:prstGeom prst="rect">
            <a:avLst/>
          </a:prstGeom>
          <a:ln>
            <a:solidFill>
              <a:schemeClr val="tx1"/>
            </a:solidFill>
          </a:ln>
        </p:spPr>
      </p:pic>
      <p:sp>
        <p:nvSpPr>
          <p:cNvPr id="11" name="TextBox 10">
            <a:extLst>
              <a:ext uri="{FF2B5EF4-FFF2-40B4-BE49-F238E27FC236}">
                <a16:creationId xmlns:a16="http://schemas.microsoft.com/office/drawing/2014/main" id="{AF13C2C7-CD2D-9D12-5AFF-B129BC4544DE}"/>
              </a:ext>
            </a:extLst>
          </p:cNvPr>
          <p:cNvSpPr txBox="1"/>
          <p:nvPr/>
        </p:nvSpPr>
        <p:spPr>
          <a:xfrm>
            <a:off x="6653649" y="5052093"/>
            <a:ext cx="11169933" cy="4524315"/>
          </a:xfrm>
          <a:prstGeom prst="rect">
            <a:avLst/>
          </a:prstGeom>
          <a:noFill/>
        </p:spPr>
        <p:txBody>
          <a:bodyPr wrap="square" rtlCol="0">
            <a:spAutoFit/>
          </a:bodyPr>
          <a:lstStyle/>
          <a:p>
            <a:r>
              <a:rPr lang="en-GB" sz="3600">
                <a:latin typeface="Arial" panose="020B0604020202020204" pitchFamily="34" charset="0"/>
                <a:cs typeface="Arial" panose="020B0604020202020204" pitchFamily="34" charset="0"/>
              </a:rPr>
              <a:t>Further information and a more detailed timeline are available in this document. </a:t>
            </a:r>
          </a:p>
          <a:p>
            <a:endParaRPr lang="en-GB" sz="3600">
              <a:latin typeface="Arial" panose="020B0604020202020204" pitchFamily="34" charset="0"/>
              <a:cs typeface="Arial" panose="020B0604020202020204" pitchFamily="34" charset="0"/>
            </a:endParaRPr>
          </a:p>
          <a:p>
            <a:r>
              <a:rPr lang="en-GB" sz="3600">
                <a:latin typeface="Arial" panose="020B0604020202020204" pitchFamily="34" charset="0"/>
                <a:cs typeface="Arial" panose="020B0604020202020204" pitchFamily="34" charset="0"/>
              </a:rPr>
              <a:t>Note that </a:t>
            </a:r>
            <a:r>
              <a:rPr lang="en-GB" sz="3600" b="1">
                <a:latin typeface="Arial" panose="020B0604020202020204" pitchFamily="34" charset="0"/>
                <a:cs typeface="Arial" panose="020B0604020202020204" pitchFamily="34" charset="0"/>
              </a:rPr>
              <a:t>CURRICULUM</a:t>
            </a:r>
            <a:r>
              <a:rPr lang="en-GB" sz="3600">
                <a:latin typeface="Arial" panose="020B0604020202020204" pitchFamily="34" charset="0"/>
                <a:cs typeface="Arial" panose="020B0604020202020204" pitchFamily="34" charset="0"/>
              </a:rPr>
              <a:t>, </a:t>
            </a:r>
            <a:r>
              <a:rPr lang="en-GB" sz="3600" b="1">
                <a:latin typeface="Arial" panose="020B0604020202020204" pitchFamily="34" charset="0"/>
                <a:cs typeface="Arial" panose="020B0604020202020204" pitchFamily="34" charset="0"/>
              </a:rPr>
              <a:t>QUALIFICATIONS</a:t>
            </a:r>
            <a:r>
              <a:rPr lang="en-GB" sz="3600">
                <a:latin typeface="Arial" panose="020B0604020202020204" pitchFamily="34" charset="0"/>
                <a:cs typeface="Arial" panose="020B0604020202020204" pitchFamily="34" charset="0"/>
              </a:rPr>
              <a:t> </a:t>
            </a:r>
            <a:r>
              <a:rPr lang="en-GB" sz="3600" u="sng">
                <a:latin typeface="Arial" panose="020B0604020202020204" pitchFamily="34" charset="0"/>
                <a:cs typeface="Arial" panose="020B0604020202020204" pitchFamily="34" charset="0"/>
              </a:rPr>
              <a:t>and</a:t>
            </a:r>
            <a:r>
              <a:rPr lang="en-GB" sz="3600">
                <a:latin typeface="Arial" panose="020B0604020202020204" pitchFamily="34" charset="0"/>
                <a:cs typeface="Arial" panose="020B0604020202020204" pitchFamily="34" charset="0"/>
              </a:rPr>
              <a:t> </a:t>
            </a:r>
            <a:r>
              <a:rPr lang="en-GB" sz="3600" b="1">
                <a:latin typeface="Arial" panose="020B0604020202020204" pitchFamily="34" charset="0"/>
                <a:cs typeface="Arial" panose="020B0604020202020204" pitchFamily="34" charset="0"/>
              </a:rPr>
              <a:t>ASSESSMENT</a:t>
            </a:r>
            <a:r>
              <a:rPr lang="en-GB" sz="3600">
                <a:latin typeface="Arial" panose="020B0604020202020204" pitchFamily="34" charset="0"/>
                <a:cs typeface="Arial" panose="020B0604020202020204" pitchFamily="34" charset="0"/>
              </a:rPr>
              <a:t> are joined together in this process of reform.</a:t>
            </a:r>
          </a:p>
          <a:p>
            <a:endParaRPr lang="en-GB" sz="3600">
              <a:latin typeface="Arial" panose="020B0604020202020204" pitchFamily="34" charset="0"/>
              <a:cs typeface="Arial" panose="020B0604020202020204" pitchFamily="34" charset="0"/>
            </a:endParaRPr>
          </a:p>
          <a:p>
            <a:r>
              <a:rPr lang="en-GB" sz="3600" b="1">
                <a:latin typeface="Arial" panose="020B0604020202020204" pitchFamily="34" charset="0"/>
                <a:cs typeface="Arial" panose="020B0604020202020204" pitchFamily="34" charset="0"/>
              </a:rPr>
              <a:t>Updated qualifications </a:t>
            </a:r>
            <a:r>
              <a:rPr lang="en-GB" sz="3600">
                <a:latin typeface="Arial" panose="020B0604020202020204" pitchFamily="34" charset="0"/>
                <a:cs typeface="Arial" panose="020B0604020202020204" pitchFamily="34" charset="0"/>
              </a:rPr>
              <a:t>are introduced from 2032.</a:t>
            </a:r>
          </a:p>
        </p:txBody>
      </p:sp>
    </p:spTree>
    <p:extLst>
      <p:ext uri="{BB962C8B-B14F-4D97-AF65-F5344CB8AC3E}">
        <p14:creationId xmlns:p14="http://schemas.microsoft.com/office/powerpoint/2010/main" val="165412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539F7-F20A-F572-C537-981F10EE53E6}"/>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74C8BCBD-A740-51A4-B03E-D3651D12125C}"/>
              </a:ext>
            </a:extLst>
          </p:cNvPr>
          <p:cNvSpPr txBox="1">
            <a:spLocks noGrp="1"/>
          </p:cNvSpPr>
          <p:nvPr>
            <p:ph type="title" idx="4294967295"/>
          </p:nvPr>
        </p:nvSpPr>
        <p:spPr>
          <a:xfrm>
            <a:off x="170803" y="249571"/>
            <a:ext cx="13448551" cy="9638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59"/>
              </a:lnSpc>
              <a:spcBef>
                <a:spcPts val="0"/>
              </a:spcBef>
              <a:spcAft>
                <a:spcPts val="0"/>
              </a:spcAft>
              <a:buClrTx/>
              <a:buSzTx/>
              <a:buFontTx/>
              <a:buNone/>
              <a:tabLst/>
              <a:defRPr/>
            </a:pPr>
            <a:r>
              <a:rPr lang="en-GB" sz="6000" b="1" dirty="0">
                <a:solidFill>
                  <a:srgbClr val="0070C0"/>
                </a:solidFill>
                <a:latin typeface="Arial"/>
                <a:ea typeface="+mn-ea"/>
                <a:cs typeface="Arial"/>
              </a:rPr>
              <a:t>Optional individual tasks</a:t>
            </a:r>
            <a:endParaRPr kumimoji="0" lang="en-GB" sz="6000" b="1" i="0" u="none" strike="noStrike" kern="1200" cap="none" spc="0" normalizeH="0" baseline="0" noProof="0" dirty="0">
              <a:ln>
                <a:noFill/>
              </a:ln>
              <a:solidFill>
                <a:srgbClr val="0070C0"/>
              </a:solidFill>
              <a:effectLst/>
              <a:uLnTx/>
              <a:uFillTx/>
              <a:latin typeface="Arial"/>
              <a:ea typeface="+mn-ea"/>
              <a:cs typeface="Arial"/>
            </a:endParaRPr>
          </a:p>
        </p:txBody>
      </p:sp>
      <p:graphicFrame>
        <p:nvGraphicFramePr>
          <p:cNvPr id="10" name="Diagram 9" descr="Read, watch, listen do image">
            <a:extLst>
              <a:ext uri="{FF2B5EF4-FFF2-40B4-BE49-F238E27FC236}">
                <a16:creationId xmlns:a16="http://schemas.microsoft.com/office/drawing/2014/main" id="{B5A2CC82-44C7-9438-80B7-04DF78BA1CF1}"/>
              </a:ext>
            </a:extLst>
          </p:cNvPr>
          <p:cNvGraphicFramePr/>
          <p:nvPr>
            <p:extLst>
              <p:ext uri="{D42A27DB-BD31-4B8C-83A1-F6EECF244321}">
                <p14:modId xmlns:p14="http://schemas.microsoft.com/office/powerpoint/2010/main" val="903109977"/>
              </p:ext>
            </p:extLst>
          </p:nvPr>
        </p:nvGraphicFramePr>
        <p:xfrm>
          <a:off x="6726536" y="2612802"/>
          <a:ext cx="11406481" cy="5991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Front cover of Background and a Case for Change">
            <a:extLst>
              <a:ext uri="{FF2B5EF4-FFF2-40B4-BE49-F238E27FC236}">
                <a16:creationId xmlns:a16="http://schemas.microsoft.com/office/drawing/2014/main" id="{3DB1DD6F-6E7D-1C44-2798-9E0A4DA58496}"/>
              </a:ext>
            </a:extLst>
          </p:cNvPr>
          <p:cNvPicPr>
            <a:picLocks noChangeAspect="1"/>
          </p:cNvPicPr>
          <p:nvPr/>
        </p:nvPicPr>
        <p:blipFill>
          <a:blip r:embed="rId8"/>
          <a:stretch>
            <a:fillRect/>
          </a:stretch>
        </p:blipFill>
        <p:spPr>
          <a:xfrm>
            <a:off x="1495142" y="3233495"/>
            <a:ext cx="3318803" cy="4750329"/>
          </a:xfrm>
          <a:prstGeom prst="rect">
            <a:avLst/>
          </a:prstGeom>
          <a:ln w="28575">
            <a:solidFill>
              <a:schemeClr val="tx1"/>
            </a:solidFill>
          </a:ln>
        </p:spPr>
      </p:pic>
      <p:sp>
        <p:nvSpPr>
          <p:cNvPr id="2" name="TextBox 1">
            <a:extLst>
              <a:ext uri="{FF2B5EF4-FFF2-40B4-BE49-F238E27FC236}">
                <a16:creationId xmlns:a16="http://schemas.microsoft.com/office/drawing/2014/main" id="{08A894B7-AB53-4242-89EB-15BBB16728BC}"/>
              </a:ext>
            </a:extLst>
          </p:cNvPr>
          <p:cNvSpPr txBox="1"/>
          <p:nvPr/>
        </p:nvSpPr>
        <p:spPr>
          <a:xfrm>
            <a:off x="333213" y="1436060"/>
            <a:ext cx="17621574" cy="954107"/>
          </a:xfrm>
          <a:prstGeom prst="rect">
            <a:avLst/>
          </a:prstGeom>
          <a:noFill/>
        </p:spPr>
        <p:txBody>
          <a:bodyPr wrap="square" rtlCol="0">
            <a:spAutoFit/>
          </a:bodyPr>
          <a:lstStyle/>
          <a:p>
            <a:r>
              <a:rPr lang="en-GB" sz="2800">
                <a:latin typeface="Arial" panose="020B0604020202020204" pitchFamily="34" charset="0"/>
                <a:cs typeface="Arial" panose="020B0604020202020204" pitchFamily="34" charset="0"/>
              </a:rPr>
              <a:t>Any of these might work as optional individual tasks in advance of or following the sessions. The short CIC explainer video can also be used during the session. </a:t>
            </a:r>
          </a:p>
        </p:txBody>
      </p:sp>
    </p:spTree>
    <p:extLst>
      <p:ext uri="{BB962C8B-B14F-4D97-AF65-F5344CB8AC3E}">
        <p14:creationId xmlns:p14="http://schemas.microsoft.com/office/powerpoint/2010/main" val="1919856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5E60-17BC-4DEC-89D2-B3EC2761644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D0A60E2-06AD-B68D-52DA-351379A23344}"/>
              </a:ext>
            </a:extLst>
          </p:cNvPr>
          <p:cNvSpPr txBox="1"/>
          <p:nvPr/>
        </p:nvSpPr>
        <p:spPr>
          <a:xfrm>
            <a:off x="139551" y="1614685"/>
            <a:ext cx="17800106" cy="7171194"/>
          </a:xfrm>
          <a:prstGeom prst="rect">
            <a:avLst/>
          </a:prstGeom>
          <a:noFill/>
        </p:spPr>
        <p:txBody>
          <a:bodyPr wrap="square" rtlCol="0">
            <a:spAutoFit/>
          </a:bodyPr>
          <a:lstStyle/>
          <a:p>
            <a:pPr marL="900113" indent="-536575">
              <a:spcBef>
                <a:spcPts val="3000"/>
              </a:spcBef>
              <a:buFont typeface="Arial" panose="020B0604020202020204" pitchFamily="34" charset="0"/>
              <a:buChar char="•"/>
            </a:pPr>
            <a:r>
              <a:rPr lang="en-GB" sz="4000" dirty="0">
                <a:latin typeface="Arial" panose="020B0604020202020204" pitchFamily="34" charset="0"/>
                <a:cs typeface="Arial" panose="020B0604020202020204" pitchFamily="34" charset="0"/>
              </a:rPr>
              <a:t>Over </a:t>
            </a:r>
            <a:r>
              <a:rPr lang="en-GB" sz="4000" b="1" dirty="0">
                <a:solidFill>
                  <a:srgbClr val="0070C0"/>
                </a:solidFill>
                <a:latin typeface="Arial" panose="020B0604020202020204" pitchFamily="34" charset="0"/>
                <a:cs typeface="Arial" panose="020B0604020202020204" pitchFamily="34" charset="0"/>
              </a:rPr>
              <a:t>1500 teachers &amp; practitioners </a:t>
            </a:r>
            <a:r>
              <a:rPr lang="en-GB" sz="4000" dirty="0">
                <a:latin typeface="Arial" panose="020B0604020202020204" pitchFamily="34" charset="0"/>
                <a:cs typeface="Arial" panose="020B0604020202020204" pitchFamily="34" charset="0"/>
              </a:rPr>
              <a:t>are co-creating the evolved guidance and technical framework</a:t>
            </a:r>
          </a:p>
          <a:p>
            <a:pPr marL="900113" indent="-536575">
              <a:spcBef>
                <a:spcPts val="3000"/>
              </a:spcBef>
              <a:buFont typeface="Arial" panose="020B0604020202020204" pitchFamily="34" charset="0"/>
              <a:buChar char="•"/>
            </a:pPr>
            <a:r>
              <a:rPr lang="en-GB" sz="4000" dirty="0">
                <a:latin typeface="Arial" panose="020B0604020202020204" pitchFamily="34" charset="0"/>
                <a:cs typeface="Arial" panose="020B0604020202020204" pitchFamily="34" charset="0"/>
              </a:rPr>
              <a:t>These groups will begin to share </a:t>
            </a:r>
            <a:r>
              <a:rPr lang="en-GB" sz="4000" b="1" dirty="0">
                <a:solidFill>
                  <a:srgbClr val="0070C0"/>
                </a:solidFill>
                <a:latin typeface="Arial" panose="020B0604020202020204" pitchFamily="34" charset="0"/>
                <a:cs typeface="Arial" panose="020B0604020202020204" pitchFamily="34" charset="0"/>
              </a:rPr>
              <a:t>emerging thinking </a:t>
            </a:r>
            <a:r>
              <a:rPr lang="en-GB" sz="4000" dirty="0">
                <a:latin typeface="Arial" panose="020B0604020202020204" pitchFamily="34" charset="0"/>
                <a:cs typeface="Arial" panose="020B0604020202020204" pitchFamily="34" charset="0"/>
              </a:rPr>
              <a:t>during session 2025/26</a:t>
            </a:r>
          </a:p>
          <a:p>
            <a:pPr marL="900113" indent="-536575">
              <a:spcBef>
                <a:spcPts val="3000"/>
              </a:spcBef>
              <a:buFont typeface="Arial" panose="020B0604020202020204" pitchFamily="34" charset="0"/>
              <a:buChar char="•"/>
            </a:pPr>
            <a:r>
              <a:rPr lang="en-GB" sz="4000" dirty="0">
                <a:latin typeface="Arial" panose="020B0604020202020204" pitchFamily="34" charset="0"/>
                <a:cs typeface="Arial" panose="020B0604020202020204" pitchFamily="34" charset="0"/>
              </a:rPr>
              <a:t>See Maths &amp; Numeracy Webinar (November 2025) for a first example of this</a:t>
            </a:r>
          </a:p>
          <a:p>
            <a:pPr marL="900113" indent="-536575">
              <a:spcBef>
                <a:spcPts val="3000"/>
              </a:spcBef>
              <a:buFont typeface="Arial" panose="020B0604020202020204" pitchFamily="34" charset="0"/>
              <a:buChar char="•"/>
            </a:pPr>
            <a:r>
              <a:rPr lang="en-GB" sz="4000" b="1" dirty="0">
                <a:solidFill>
                  <a:srgbClr val="0070C0"/>
                </a:solidFill>
                <a:latin typeface="Arial" panose="020B0604020202020204" pitchFamily="34" charset="0"/>
                <a:cs typeface="Arial" panose="020B0604020202020204" pitchFamily="34" charset="0"/>
              </a:rPr>
              <a:t>Draft</a:t>
            </a:r>
            <a:r>
              <a:rPr lang="en-GB" sz="4000" dirty="0">
                <a:latin typeface="Arial" panose="020B0604020202020204" pitchFamily="34" charset="0"/>
                <a:cs typeface="Arial" panose="020B0604020202020204" pitchFamily="34" charset="0"/>
              </a:rPr>
              <a:t> guidance and technical framework </a:t>
            </a:r>
            <a:r>
              <a:rPr lang="en-GB" sz="4000" b="1" dirty="0">
                <a:solidFill>
                  <a:srgbClr val="0070C0"/>
                </a:solidFill>
                <a:latin typeface="Arial" panose="020B0604020202020204" pitchFamily="34" charset="0"/>
                <a:cs typeface="Arial" panose="020B0604020202020204" pitchFamily="34" charset="0"/>
              </a:rPr>
              <a:t>available summer 2026</a:t>
            </a:r>
          </a:p>
          <a:p>
            <a:pPr marL="900113" indent="-536575">
              <a:spcBef>
                <a:spcPts val="3000"/>
              </a:spcBef>
              <a:buFont typeface="Arial" panose="020B0604020202020204" pitchFamily="34" charset="0"/>
              <a:buChar char="•"/>
            </a:pPr>
            <a:r>
              <a:rPr lang="en-GB" sz="4000" b="1" dirty="0">
                <a:solidFill>
                  <a:srgbClr val="0070C0"/>
                </a:solidFill>
                <a:latin typeface="Arial" panose="020B0604020202020204" pitchFamily="34" charset="0"/>
                <a:cs typeface="Arial" panose="020B0604020202020204" pitchFamily="34" charset="0"/>
              </a:rPr>
              <a:t>Professional learning </a:t>
            </a:r>
            <a:r>
              <a:rPr lang="en-GB" sz="4000" dirty="0">
                <a:latin typeface="Arial" panose="020B0604020202020204" pitchFamily="34" charset="0"/>
                <a:cs typeface="Arial" panose="020B0604020202020204" pitchFamily="34" charset="0"/>
              </a:rPr>
              <a:t>and </a:t>
            </a:r>
            <a:r>
              <a:rPr lang="en-GB" sz="4000" b="1" dirty="0">
                <a:solidFill>
                  <a:srgbClr val="0070C0"/>
                </a:solidFill>
                <a:latin typeface="Arial" panose="020B0604020202020204" pitchFamily="34" charset="0"/>
                <a:cs typeface="Arial" panose="020B0604020202020204" pitchFamily="34" charset="0"/>
              </a:rPr>
              <a:t>collaboration</a:t>
            </a:r>
            <a:r>
              <a:rPr lang="en-GB" sz="4000" dirty="0">
                <a:latin typeface="Arial" panose="020B0604020202020204" pitchFamily="34" charset="0"/>
                <a:cs typeface="Arial" panose="020B0604020202020204" pitchFamily="34" charset="0"/>
              </a:rPr>
              <a:t> time over 2026/27, 2027/28 and 2028/29 to support enactment of the new guidance</a:t>
            </a:r>
          </a:p>
        </p:txBody>
      </p:sp>
      <p:sp>
        <p:nvSpPr>
          <p:cNvPr id="2" name="TextBox 1">
            <a:extLst>
              <a:ext uri="{FF2B5EF4-FFF2-40B4-BE49-F238E27FC236}">
                <a16:creationId xmlns:a16="http://schemas.microsoft.com/office/drawing/2014/main" id="{F1D948D9-7D5F-DE5E-9E5E-11A2436978F3}"/>
              </a:ext>
            </a:extLst>
          </p:cNvPr>
          <p:cNvSpPr txBox="1"/>
          <p:nvPr/>
        </p:nvSpPr>
        <p:spPr>
          <a:xfrm>
            <a:off x="0" y="139485"/>
            <a:ext cx="10941803" cy="1015663"/>
          </a:xfrm>
          <a:prstGeom prst="rect">
            <a:avLst/>
          </a:prstGeom>
          <a:noFill/>
        </p:spPr>
        <p:txBody>
          <a:bodyPr wrap="square" rtlCol="0">
            <a:spAutoFit/>
          </a:bodyPr>
          <a:lstStyle/>
          <a:p>
            <a:r>
              <a:rPr lang="en-GB" sz="6000" b="1" dirty="0">
                <a:solidFill>
                  <a:srgbClr val="0070C0"/>
                </a:solidFill>
                <a:latin typeface="Arial" panose="020B0604020202020204" pitchFamily="34" charset="0"/>
                <a:cs typeface="Arial" panose="020B0604020202020204" pitchFamily="34" charset="0"/>
              </a:rPr>
              <a:t>Key messages</a:t>
            </a:r>
          </a:p>
        </p:txBody>
      </p:sp>
    </p:spTree>
    <p:extLst>
      <p:ext uri="{BB962C8B-B14F-4D97-AF65-F5344CB8AC3E}">
        <p14:creationId xmlns:p14="http://schemas.microsoft.com/office/powerpoint/2010/main" val="3268104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of a curriculum improvement cycle&#10;">
            <a:hlinkClick r:id="rId3"/>
            <a:extLst>
              <a:ext uri="{FF2B5EF4-FFF2-40B4-BE49-F238E27FC236}">
                <a16:creationId xmlns:a16="http://schemas.microsoft.com/office/drawing/2014/main" id="{6F4E61EF-583F-6615-A422-CDAA84FC180A}"/>
              </a:ext>
            </a:extLst>
          </p:cNvPr>
          <p:cNvPicPr>
            <a:picLocks noChangeAspect="1"/>
          </p:cNvPicPr>
          <p:nvPr/>
        </p:nvPicPr>
        <p:blipFill>
          <a:blip r:embed="rId4"/>
          <a:stretch>
            <a:fillRect/>
          </a:stretch>
        </p:blipFill>
        <p:spPr>
          <a:xfrm rot="682386">
            <a:off x="13372571" y="2566652"/>
            <a:ext cx="4208376" cy="5927391"/>
          </a:xfrm>
          <a:prstGeom prst="rect">
            <a:avLst/>
          </a:prstGeom>
          <a:ln>
            <a:solidFill>
              <a:schemeClr val="accent1"/>
            </a:solidFill>
          </a:ln>
        </p:spPr>
      </p:pic>
      <p:sp>
        <p:nvSpPr>
          <p:cNvPr id="9" name="TextBox 8">
            <a:extLst>
              <a:ext uri="{FF2B5EF4-FFF2-40B4-BE49-F238E27FC236}">
                <a16:creationId xmlns:a16="http://schemas.microsoft.com/office/drawing/2014/main" id="{390BB427-ADE9-381B-9460-C1CB5512D636}"/>
              </a:ext>
            </a:extLst>
          </p:cNvPr>
          <p:cNvSpPr txBox="1"/>
          <p:nvPr/>
        </p:nvSpPr>
        <p:spPr>
          <a:xfrm>
            <a:off x="163938" y="1627103"/>
            <a:ext cx="12358691" cy="8219622"/>
          </a:xfrm>
          <a:prstGeom prst="rect">
            <a:avLst/>
          </a:prstGeom>
          <a:noFill/>
        </p:spPr>
        <p:txBody>
          <a:bodyPr wrap="square" lIns="91440" tIns="45720" rIns="91440" bIns="45720" rtlCol="0" anchor="t">
            <a:spAutoFit/>
          </a:bodyPr>
          <a:lstStyle/>
          <a:p>
            <a:pPr marL="531495" indent="-531495">
              <a:lnSpc>
                <a:spcPct val="130000"/>
              </a:lnSpc>
              <a:buFont typeface="Arial" panose="020B0604020202020204" pitchFamily="34" charset="0"/>
              <a:buChar char="•"/>
            </a:pPr>
            <a:r>
              <a:rPr lang="en-GB" sz="3600" dirty="0">
                <a:latin typeface="Arial"/>
                <a:cs typeface="Arial"/>
              </a:rPr>
              <a:t>Have we signed up to the CIC bulletin ? (4 per year)</a:t>
            </a:r>
          </a:p>
          <a:p>
            <a:pPr marL="531495" indent="-531495">
              <a:lnSpc>
                <a:spcPct val="130000"/>
              </a:lnSpc>
              <a:buFont typeface="Arial" panose="020B0604020202020204" pitchFamily="34" charset="0"/>
              <a:buChar char="•"/>
            </a:pPr>
            <a:endParaRPr lang="en-GB" sz="3600" dirty="0">
              <a:latin typeface="Arial"/>
              <a:cs typeface="Arial"/>
            </a:endParaRPr>
          </a:p>
          <a:p>
            <a:pPr marL="531495" indent="-531495">
              <a:lnSpc>
                <a:spcPct val="130000"/>
              </a:lnSpc>
              <a:buFont typeface="Arial" panose="020B0604020202020204" pitchFamily="34" charset="0"/>
              <a:buChar char="•"/>
            </a:pPr>
            <a:r>
              <a:rPr lang="en-GB" sz="3600" dirty="0">
                <a:latin typeface="Arial"/>
                <a:cs typeface="Arial"/>
              </a:rPr>
              <a:t>Have we read and discussed the “Explainer for teachers and practitioners?” </a:t>
            </a:r>
          </a:p>
          <a:p>
            <a:pPr marL="531495" indent="-531495">
              <a:lnSpc>
                <a:spcPct val="130000"/>
              </a:lnSpc>
              <a:buFont typeface="Arial" panose="020B0604020202020204" pitchFamily="34" charset="0"/>
              <a:buChar char="•"/>
            </a:pPr>
            <a:endParaRPr lang="en-US" sz="1400" dirty="0">
              <a:latin typeface="Arial"/>
              <a:cs typeface="Arial"/>
            </a:endParaRPr>
          </a:p>
          <a:p>
            <a:pPr marL="531495" indent="-531495">
              <a:lnSpc>
                <a:spcPct val="130000"/>
              </a:lnSpc>
              <a:buFont typeface="Arial" panose="020B0604020202020204" pitchFamily="34" charset="0"/>
              <a:buChar char="•"/>
            </a:pPr>
            <a:r>
              <a:rPr lang="en-GB" sz="3600" dirty="0">
                <a:latin typeface="Arial"/>
                <a:cs typeface="Arial"/>
              </a:rPr>
              <a:t>Who in our school, setting, or cluster is involved in a CIC project group, and how can their perspectives help us? </a:t>
            </a:r>
          </a:p>
          <a:p>
            <a:pPr marL="531495" indent="-531495">
              <a:lnSpc>
                <a:spcPct val="130000"/>
              </a:lnSpc>
              <a:buFont typeface="Arial" panose="020B0604020202020204" pitchFamily="34" charset="0"/>
              <a:buChar char="•"/>
            </a:pPr>
            <a:endParaRPr lang="en-GB" sz="3600" dirty="0">
              <a:latin typeface="Arial"/>
              <a:cs typeface="Arial"/>
            </a:endParaRPr>
          </a:p>
          <a:p>
            <a:pPr marL="531495" indent="-531495">
              <a:lnSpc>
                <a:spcPct val="130000"/>
              </a:lnSpc>
              <a:buFont typeface="Arial" panose="020B0604020202020204" pitchFamily="34" charset="0"/>
              <a:buChar char="•"/>
            </a:pPr>
            <a:r>
              <a:rPr lang="en-GB" sz="3600" dirty="0">
                <a:latin typeface="Arial"/>
                <a:cs typeface="Arial"/>
              </a:rPr>
              <a:t>Is there an opportunity for our team to discuss the CIC?</a:t>
            </a:r>
          </a:p>
          <a:p>
            <a:pPr>
              <a:lnSpc>
                <a:spcPct val="130000"/>
              </a:lnSpc>
            </a:pPr>
            <a:r>
              <a:rPr lang="en-GB" sz="3600" dirty="0">
                <a:latin typeface="Arial"/>
                <a:cs typeface="Arial"/>
              </a:rPr>
              <a:t> </a:t>
            </a:r>
          </a:p>
          <a:p>
            <a:pPr marL="531495" indent="-531495">
              <a:lnSpc>
                <a:spcPct val="130000"/>
              </a:lnSpc>
              <a:buFont typeface="Arial" panose="020B0604020202020204" pitchFamily="34" charset="0"/>
              <a:buChar char="•"/>
            </a:pPr>
            <a:r>
              <a:rPr lang="en-GB" sz="3600" dirty="0">
                <a:latin typeface="Arial"/>
                <a:cs typeface="Arial"/>
              </a:rPr>
              <a:t>What do we need to start thinking about now for next year?</a:t>
            </a:r>
          </a:p>
        </p:txBody>
      </p:sp>
      <p:sp>
        <p:nvSpPr>
          <p:cNvPr id="2" name="TextBox 1">
            <a:extLst>
              <a:ext uri="{FF2B5EF4-FFF2-40B4-BE49-F238E27FC236}">
                <a16:creationId xmlns:a16="http://schemas.microsoft.com/office/drawing/2014/main" id="{5AC0B3EE-3F46-8F55-A27B-C8028C998B9D}"/>
              </a:ext>
            </a:extLst>
          </p:cNvPr>
          <p:cNvSpPr txBox="1"/>
          <p:nvPr/>
        </p:nvSpPr>
        <p:spPr>
          <a:xfrm>
            <a:off x="323850" y="215685"/>
            <a:ext cx="10941803" cy="1015663"/>
          </a:xfrm>
          <a:prstGeom prst="rect">
            <a:avLst/>
          </a:prstGeom>
          <a:noFill/>
        </p:spPr>
        <p:txBody>
          <a:bodyPr wrap="square" rtlCol="0">
            <a:spAutoFit/>
          </a:bodyPr>
          <a:lstStyle/>
          <a:p>
            <a:r>
              <a:rPr lang="en-GB" sz="6000" b="1">
                <a:solidFill>
                  <a:srgbClr val="0070C0"/>
                </a:solidFill>
                <a:latin typeface="Arial" panose="020B0604020202020204" pitchFamily="34" charset="0"/>
                <a:cs typeface="Arial" panose="020B0604020202020204" pitchFamily="34" charset="0"/>
              </a:rPr>
              <a:t>Practical next steps?</a:t>
            </a:r>
          </a:p>
        </p:txBody>
      </p:sp>
    </p:spTree>
    <p:extLst>
      <p:ext uri="{BB962C8B-B14F-4D97-AF65-F5344CB8AC3E}">
        <p14:creationId xmlns:p14="http://schemas.microsoft.com/office/powerpoint/2010/main" val="328683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4D7BD1-987C-6BBF-0DF1-D4D102C5CBB6}"/>
              </a:ext>
            </a:extLst>
          </p:cNvPr>
          <p:cNvSpPr txBox="1"/>
          <p:nvPr/>
        </p:nvSpPr>
        <p:spPr>
          <a:xfrm>
            <a:off x="195083" y="1693773"/>
            <a:ext cx="11038801" cy="7903510"/>
          </a:xfrm>
          <a:prstGeom prst="rect">
            <a:avLst/>
          </a:prstGeom>
          <a:noFill/>
        </p:spPr>
        <p:txBody>
          <a:bodyPr wrap="square" lIns="91440" tIns="45720" rIns="91440" bIns="45720" rtlCol="0" anchor="t">
            <a:spAutoFit/>
          </a:bodyPr>
          <a:lstStyle/>
          <a:p>
            <a:pPr>
              <a:lnSpc>
                <a:spcPct val="120000"/>
              </a:lnSpc>
              <a:spcBef>
                <a:spcPts val="2400"/>
              </a:spcBef>
            </a:pPr>
            <a:r>
              <a:rPr lang="en-GB" sz="4000" dirty="0">
                <a:latin typeface="Arial" panose="020B0604020202020204" pitchFamily="34" charset="0"/>
                <a:cs typeface="Arial" panose="020B0604020202020204" pitchFamily="34" charset="0"/>
              </a:rPr>
              <a:t>1. What have we already been working on that will help with our readiness for change?</a:t>
            </a:r>
          </a:p>
          <a:p>
            <a:pPr>
              <a:lnSpc>
                <a:spcPct val="120000"/>
              </a:lnSpc>
              <a:spcBef>
                <a:spcPts val="2400"/>
              </a:spcBef>
            </a:pPr>
            <a:r>
              <a:rPr lang="en-GB" sz="4000" dirty="0">
                <a:solidFill>
                  <a:srgbClr val="0070C0"/>
                </a:solidFill>
                <a:latin typeface="Arial" panose="020B0604020202020204" pitchFamily="34" charset="0"/>
                <a:cs typeface="Arial" panose="020B0604020202020204" pitchFamily="34" charset="0"/>
              </a:rPr>
              <a:t>2. What else might be important to start considering?</a:t>
            </a:r>
          </a:p>
          <a:p>
            <a:pPr>
              <a:lnSpc>
                <a:spcPct val="120000"/>
              </a:lnSpc>
              <a:spcBef>
                <a:spcPts val="2400"/>
              </a:spcBef>
            </a:pPr>
            <a:r>
              <a:rPr lang="en-GB" sz="4000" dirty="0">
                <a:latin typeface="Arial" panose="020B0604020202020204" pitchFamily="34" charset="0"/>
                <a:cs typeface="Arial" panose="020B0604020202020204" pitchFamily="34" charset="0"/>
              </a:rPr>
              <a:t>3. Who in our cluster is involved and can help our thinking?</a:t>
            </a:r>
          </a:p>
          <a:p>
            <a:pPr>
              <a:lnSpc>
                <a:spcPct val="120000"/>
              </a:lnSpc>
              <a:spcBef>
                <a:spcPts val="2400"/>
              </a:spcBef>
            </a:pPr>
            <a:r>
              <a:rPr lang="en-GB" sz="4000" dirty="0">
                <a:solidFill>
                  <a:srgbClr val="0070C0"/>
                </a:solidFill>
                <a:latin typeface="Arial"/>
                <a:cs typeface="Arial"/>
              </a:rPr>
              <a:t>4. What is our next step as a team</a:t>
            </a:r>
          </a:p>
          <a:p>
            <a:pPr>
              <a:lnSpc>
                <a:spcPct val="120000"/>
              </a:lnSpc>
              <a:spcBef>
                <a:spcPts val="2400"/>
              </a:spcBef>
            </a:pPr>
            <a:r>
              <a:rPr lang="en-GB" sz="4000" dirty="0">
                <a:latin typeface="Arial"/>
                <a:cs typeface="Arial"/>
              </a:rPr>
              <a:t>5. What do we need, as individuals and a team, to take that step?</a:t>
            </a:r>
            <a:endParaRPr lang="en-GB" sz="4000" noProof="0" dirty="0">
              <a:latin typeface="Arial"/>
              <a:cs typeface="Arial"/>
            </a:endParaRPr>
          </a:p>
        </p:txBody>
      </p:sp>
      <p:pic>
        <p:nvPicPr>
          <p:cNvPr id="5" name="Picture 4" descr="A black heart with rays of light coming out of it&#10;">
            <a:extLst>
              <a:ext uri="{FF2B5EF4-FFF2-40B4-BE49-F238E27FC236}">
                <a16:creationId xmlns:a16="http://schemas.microsoft.com/office/drawing/2014/main" id="{F750A00F-2313-AC7F-1084-4ECD58836748}"/>
              </a:ext>
            </a:extLst>
          </p:cNvPr>
          <p:cNvPicPr>
            <a:picLocks noChangeAspect="1"/>
          </p:cNvPicPr>
          <p:nvPr/>
        </p:nvPicPr>
        <p:blipFill>
          <a:blip r:embed="rId3">
            <a:clrChange>
              <a:clrFrom>
                <a:srgbClr val="FEFDFC"/>
              </a:clrFrom>
              <a:clrTo>
                <a:srgbClr val="FEFDFC">
                  <a:alpha val="0"/>
                </a:srgbClr>
              </a:clrTo>
            </a:clrChange>
          </a:blip>
          <a:stretch>
            <a:fillRect/>
          </a:stretch>
        </p:blipFill>
        <p:spPr>
          <a:xfrm>
            <a:off x="13776458" y="279722"/>
            <a:ext cx="1771002" cy="1663919"/>
          </a:xfrm>
          <a:prstGeom prst="rect">
            <a:avLst/>
          </a:prstGeom>
        </p:spPr>
      </p:pic>
      <p:pic>
        <p:nvPicPr>
          <p:cNvPr id="6" name="Picture 5" descr="A black and white image of hands&#10;">
            <a:extLst>
              <a:ext uri="{FF2B5EF4-FFF2-40B4-BE49-F238E27FC236}">
                <a16:creationId xmlns:a16="http://schemas.microsoft.com/office/drawing/2014/main" id="{C614AC28-FF1A-3A3B-BB7F-87C0B6F4FDA5}"/>
              </a:ext>
            </a:extLst>
          </p:cNvPr>
          <p:cNvPicPr>
            <a:picLocks noChangeAspect="1"/>
          </p:cNvPicPr>
          <p:nvPr/>
        </p:nvPicPr>
        <p:blipFill>
          <a:blip r:embed="rId4">
            <a:clrChange>
              <a:clrFrom>
                <a:srgbClr val="FEFDFC"/>
              </a:clrFrom>
              <a:clrTo>
                <a:srgbClr val="FEFDFC">
                  <a:alpha val="0"/>
                </a:srgbClr>
              </a:clrTo>
            </a:clrChange>
          </a:blip>
          <a:stretch>
            <a:fillRect/>
          </a:stretch>
        </p:blipFill>
        <p:spPr>
          <a:xfrm>
            <a:off x="15769651" y="352546"/>
            <a:ext cx="1827966" cy="1663919"/>
          </a:xfrm>
          <a:prstGeom prst="rect">
            <a:avLst/>
          </a:prstGeom>
        </p:spPr>
      </p:pic>
      <p:pic>
        <p:nvPicPr>
          <p:cNvPr id="7" name="Picture 6" descr="A diagram of curriculum framework - why, what and how&#10;">
            <a:extLst>
              <a:ext uri="{FF2B5EF4-FFF2-40B4-BE49-F238E27FC236}">
                <a16:creationId xmlns:a16="http://schemas.microsoft.com/office/drawing/2014/main" id="{5ADA37D9-A414-552B-C646-E375FBE78B27}"/>
              </a:ext>
            </a:extLst>
          </p:cNvPr>
          <p:cNvPicPr>
            <a:picLocks noChangeAspect="1"/>
          </p:cNvPicPr>
          <p:nvPr/>
        </p:nvPicPr>
        <p:blipFill>
          <a:blip r:embed="rId5"/>
          <a:stretch>
            <a:fillRect/>
          </a:stretch>
        </p:blipFill>
        <p:spPr>
          <a:xfrm>
            <a:off x="11533069" y="2450940"/>
            <a:ext cx="6559844" cy="3594638"/>
          </a:xfrm>
          <a:prstGeom prst="rect">
            <a:avLst/>
          </a:prstGeom>
          <a:ln w="38100">
            <a:solidFill>
              <a:schemeClr val="tx1"/>
            </a:solidFill>
          </a:ln>
        </p:spPr>
      </p:pic>
      <p:pic>
        <p:nvPicPr>
          <p:cNvPr id="4" name="Picture 3" descr="A black and white image of a head with gears inside&#10;">
            <a:extLst>
              <a:ext uri="{FF2B5EF4-FFF2-40B4-BE49-F238E27FC236}">
                <a16:creationId xmlns:a16="http://schemas.microsoft.com/office/drawing/2014/main" id="{3A142673-058B-4746-2092-17DD96BDCB78}"/>
              </a:ext>
            </a:extLst>
          </p:cNvPr>
          <p:cNvPicPr>
            <a:picLocks noChangeAspect="1"/>
          </p:cNvPicPr>
          <p:nvPr/>
        </p:nvPicPr>
        <p:blipFill>
          <a:blip r:embed="rId6">
            <a:clrChange>
              <a:clrFrom>
                <a:srgbClr val="FEFEFC"/>
              </a:clrFrom>
              <a:clrTo>
                <a:srgbClr val="FEFEFC">
                  <a:alpha val="0"/>
                </a:srgbClr>
              </a:clrTo>
            </a:clrChange>
          </a:blip>
          <a:stretch>
            <a:fillRect/>
          </a:stretch>
        </p:blipFill>
        <p:spPr>
          <a:xfrm>
            <a:off x="11879677" y="206899"/>
            <a:ext cx="1622090" cy="1809566"/>
          </a:xfrm>
          <a:prstGeom prst="rect">
            <a:avLst/>
          </a:prstGeom>
        </p:spPr>
      </p:pic>
      <p:pic>
        <p:nvPicPr>
          <p:cNvPr id="2" name="Picture 1" descr="4 phases of CIC image">
            <a:extLst>
              <a:ext uri="{FF2B5EF4-FFF2-40B4-BE49-F238E27FC236}">
                <a16:creationId xmlns:a16="http://schemas.microsoft.com/office/drawing/2014/main" id="{19E5301F-9121-13B5-B910-61DCC360ED84}"/>
              </a:ext>
            </a:extLst>
          </p:cNvPr>
          <p:cNvPicPr>
            <a:picLocks noChangeAspect="1"/>
          </p:cNvPicPr>
          <p:nvPr/>
        </p:nvPicPr>
        <p:blipFill>
          <a:blip r:embed="rId7"/>
          <a:stretch>
            <a:fillRect/>
          </a:stretch>
        </p:blipFill>
        <p:spPr>
          <a:xfrm>
            <a:off x="11533069" y="6496478"/>
            <a:ext cx="6559848" cy="3594638"/>
          </a:xfrm>
          <a:prstGeom prst="rect">
            <a:avLst/>
          </a:prstGeom>
          <a:ln w="38100">
            <a:solidFill>
              <a:schemeClr val="tx1"/>
            </a:solidFill>
          </a:ln>
        </p:spPr>
      </p:pic>
      <p:pic>
        <p:nvPicPr>
          <p:cNvPr id="8" name="Picture 7" descr="90+ Self Reflection Icon Stock Illustrations, Royalty-Free Vector ...">
            <a:extLst>
              <a:ext uri="{FF2B5EF4-FFF2-40B4-BE49-F238E27FC236}">
                <a16:creationId xmlns:a16="http://schemas.microsoft.com/office/drawing/2014/main" id="{23AA17B5-589C-A63A-82AD-DD9DF3B797C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397560" y="8610600"/>
            <a:ext cx="1715693" cy="1676400"/>
          </a:xfrm>
          <a:prstGeom prst="rect">
            <a:avLst/>
          </a:prstGeom>
        </p:spPr>
      </p:pic>
      <p:sp>
        <p:nvSpPr>
          <p:cNvPr id="9" name="TextBox 8">
            <a:extLst>
              <a:ext uri="{FF2B5EF4-FFF2-40B4-BE49-F238E27FC236}">
                <a16:creationId xmlns:a16="http://schemas.microsoft.com/office/drawing/2014/main" id="{93C65874-E872-05D2-0C60-F6357FBF84F7}"/>
              </a:ext>
            </a:extLst>
          </p:cNvPr>
          <p:cNvSpPr txBox="1"/>
          <p:nvPr/>
        </p:nvSpPr>
        <p:spPr>
          <a:xfrm>
            <a:off x="195083" y="319543"/>
            <a:ext cx="11811000" cy="1015663"/>
          </a:xfrm>
          <a:prstGeom prst="rect">
            <a:avLst/>
          </a:prstGeom>
          <a:noFill/>
        </p:spPr>
        <p:txBody>
          <a:bodyPr wrap="square" rtlCol="0">
            <a:spAutoFit/>
          </a:bodyPr>
          <a:lstStyle/>
          <a:p>
            <a:r>
              <a:rPr lang="en-GB" sz="6000" b="1">
                <a:solidFill>
                  <a:srgbClr val="0070C0"/>
                </a:solidFill>
                <a:latin typeface="Arial" panose="020B0604020202020204" pitchFamily="34" charset="0"/>
                <a:cs typeface="Arial" panose="020B0604020202020204" pitchFamily="34" charset="0"/>
              </a:rPr>
              <a:t>What does all this mean for us?</a:t>
            </a:r>
          </a:p>
        </p:txBody>
      </p:sp>
    </p:spTree>
    <p:extLst>
      <p:ext uri="{BB962C8B-B14F-4D97-AF65-F5344CB8AC3E}">
        <p14:creationId xmlns:p14="http://schemas.microsoft.com/office/powerpoint/2010/main" val="980486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 Self Reflection Icon Stock Illustrations, Royalty-Free Vector ...">
            <a:extLst>
              <a:ext uri="{FF2B5EF4-FFF2-40B4-BE49-F238E27FC236}">
                <a16:creationId xmlns:a16="http://schemas.microsoft.com/office/drawing/2014/main" id="{17DCFF06-9366-E54E-0C57-0E84A1582CCB}"/>
              </a:ext>
            </a:extLst>
          </p:cNvPr>
          <p:cNvPicPr>
            <a:picLocks noChangeAspect="1"/>
          </p:cNvPicPr>
          <p:nvPr/>
        </p:nvPicPr>
        <p:blipFill>
          <a:blip r:embed="rId3">
            <a:clrChange>
              <a:clrFrom>
                <a:srgbClr val="FFFFFF"/>
              </a:clrFrom>
              <a:clrTo>
                <a:srgbClr val="FFFFFF">
                  <a:alpha val="0"/>
                </a:srgbClr>
              </a:clrTo>
            </a:clrChange>
          </a:blip>
          <a:srcRect t="13284" b="12080"/>
          <a:stretch>
            <a:fillRect/>
          </a:stretch>
        </p:blipFill>
        <p:spPr>
          <a:xfrm>
            <a:off x="15220950" y="130445"/>
            <a:ext cx="3041649" cy="2218143"/>
          </a:xfrm>
          <a:prstGeom prst="rect">
            <a:avLst/>
          </a:prstGeom>
        </p:spPr>
      </p:pic>
      <p:pic>
        <p:nvPicPr>
          <p:cNvPr id="8" name="Picture 7" descr="Compass Points Reflection Image">
            <a:extLst>
              <a:ext uri="{FF2B5EF4-FFF2-40B4-BE49-F238E27FC236}">
                <a16:creationId xmlns:a16="http://schemas.microsoft.com/office/drawing/2014/main" id="{148C149C-61EA-9A66-0D3D-AD54DCC868BA}"/>
              </a:ext>
            </a:extLst>
          </p:cNvPr>
          <p:cNvPicPr>
            <a:picLocks noChangeAspect="1"/>
          </p:cNvPicPr>
          <p:nvPr/>
        </p:nvPicPr>
        <p:blipFill>
          <a:blip r:embed="rId4"/>
          <a:srcRect l="1936" t="2128" r="1738" b="12265"/>
          <a:stretch>
            <a:fillRect/>
          </a:stretch>
        </p:blipFill>
        <p:spPr>
          <a:xfrm>
            <a:off x="247649" y="1276350"/>
            <a:ext cx="14988112" cy="8880205"/>
          </a:xfrm>
          <a:prstGeom prst="rect">
            <a:avLst/>
          </a:prstGeom>
        </p:spPr>
      </p:pic>
      <p:sp>
        <p:nvSpPr>
          <p:cNvPr id="3" name="TextBox 2">
            <a:extLst>
              <a:ext uri="{FF2B5EF4-FFF2-40B4-BE49-F238E27FC236}">
                <a16:creationId xmlns:a16="http://schemas.microsoft.com/office/drawing/2014/main" id="{2D310429-7B05-A90D-ADB6-3CC54A61BAB2}"/>
              </a:ext>
            </a:extLst>
          </p:cNvPr>
          <p:cNvSpPr txBox="1"/>
          <p:nvPr/>
        </p:nvSpPr>
        <p:spPr>
          <a:xfrm>
            <a:off x="171450" y="139484"/>
            <a:ext cx="12264390" cy="1015663"/>
          </a:xfrm>
          <a:prstGeom prst="rect">
            <a:avLst/>
          </a:prstGeom>
          <a:noFill/>
        </p:spPr>
        <p:txBody>
          <a:bodyPr wrap="square" rtlCol="0">
            <a:spAutoFit/>
          </a:bodyPr>
          <a:lstStyle/>
          <a:p>
            <a:r>
              <a:rPr lang="en-GB" sz="6000" b="1">
                <a:solidFill>
                  <a:srgbClr val="0070C0"/>
                </a:solidFill>
                <a:latin typeface="Arial" panose="020B0604020202020204" pitchFamily="34" charset="0"/>
                <a:cs typeface="Arial" panose="020B0604020202020204" pitchFamily="34" charset="0"/>
              </a:rPr>
              <a:t>What does all this mean for us?</a:t>
            </a:r>
          </a:p>
        </p:txBody>
      </p:sp>
    </p:spTree>
    <p:extLst>
      <p:ext uri="{BB962C8B-B14F-4D97-AF65-F5344CB8AC3E}">
        <p14:creationId xmlns:p14="http://schemas.microsoft.com/office/powerpoint/2010/main" val="1810329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descr="National Model of Professional Learning image"/>
          <p:cNvSpPr>
            <a:spLocks noChangeAspect="1"/>
          </p:cNvSpPr>
          <p:nvPr/>
        </p:nvSpPr>
        <p:spPr>
          <a:xfrm>
            <a:off x="13801060" y="335241"/>
            <a:ext cx="4055570" cy="4055570"/>
          </a:xfrm>
          <a:custGeom>
            <a:avLst/>
            <a:gdLst/>
            <a:ahLst/>
            <a:cxnLst/>
            <a:rect l="l" t="t" r="r" b="b"/>
            <a:pathLst>
              <a:path w="8362400" h="7363522">
                <a:moveTo>
                  <a:pt x="0" y="0"/>
                </a:moveTo>
                <a:lnTo>
                  <a:pt x="8362400" y="0"/>
                </a:lnTo>
                <a:lnTo>
                  <a:pt x="8362400" y="7363522"/>
                </a:lnTo>
                <a:lnTo>
                  <a:pt x="0" y="7363522"/>
                </a:lnTo>
                <a:lnTo>
                  <a:pt x="0" y="0"/>
                </a:lnTo>
                <a:close/>
              </a:path>
            </a:pathLst>
          </a:custGeom>
          <a:blipFill>
            <a:blip r:embed="rId3"/>
            <a:stretch>
              <a:fillRect l="-1" r="-9024"/>
            </a:stretch>
          </a:blipFill>
        </p:spPr>
        <p:txBody>
          <a:bodyPr/>
          <a:lstStyle/>
          <a:p>
            <a:endParaRPr lang="en-GB" noProof="0"/>
          </a:p>
        </p:txBody>
      </p:sp>
      <p:pic>
        <p:nvPicPr>
          <p:cNvPr id="10" name="Picture 9">
            <a:extLst>
              <a:ext uri="{FF2B5EF4-FFF2-40B4-BE49-F238E27FC236}">
                <a16:creationId xmlns:a16="http://schemas.microsoft.com/office/drawing/2014/main" id="{B3C60BD8-2AD9-9A58-42A5-00B0D71A70D6}"/>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39946" y="3489085"/>
            <a:ext cx="13587211" cy="4367319"/>
          </a:xfrm>
          <a:prstGeom prst="rect">
            <a:avLst/>
          </a:prstGeom>
        </p:spPr>
      </p:pic>
      <p:sp>
        <p:nvSpPr>
          <p:cNvPr id="3" name="Title 2">
            <a:extLst>
              <a:ext uri="{FF2B5EF4-FFF2-40B4-BE49-F238E27FC236}">
                <a16:creationId xmlns:a16="http://schemas.microsoft.com/office/drawing/2014/main" id="{13ECD7F7-8160-CB95-CF7C-01DC4C27244B}"/>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a:t>Evaluation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06AAA-F27F-6068-6F8F-396A29A751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E6CD4C7-B08B-21A0-2A69-691F7969542C}"/>
              </a:ext>
            </a:extLst>
          </p:cNvPr>
          <p:cNvSpPr txBox="1"/>
          <p:nvPr/>
        </p:nvSpPr>
        <p:spPr>
          <a:xfrm>
            <a:off x="0" y="139485"/>
            <a:ext cx="18122686" cy="830997"/>
          </a:xfrm>
          <a:prstGeom prst="rect">
            <a:avLst/>
          </a:prstGeom>
          <a:noFill/>
        </p:spPr>
        <p:txBody>
          <a:bodyPr wrap="square" rtlCol="0">
            <a:spAutoFit/>
          </a:bodyPr>
          <a:lstStyle/>
          <a:p>
            <a:r>
              <a:rPr lang="en-GB" sz="4800" b="1" dirty="0">
                <a:solidFill>
                  <a:srgbClr val="0070C0"/>
                </a:solidFill>
                <a:latin typeface="Arial" panose="020B0604020202020204" pitchFamily="34" charset="0"/>
                <a:cs typeface="Arial" panose="020B0604020202020204" pitchFamily="34" charset="0"/>
              </a:rPr>
              <a:t>Optional group / team sense-making activities</a:t>
            </a:r>
          </a:p>
        </p:txBody>
      </p:sp>
      <p:graphicFrame>
        <p:nvGraphicFramePr>
          <p:cNvPr id="6" name="Table 5">
            <a:extLst>
              <a:ext uri="{FF2B5EF4-FFF2-40B4-BE49-F238E27FC236}">
                <a16:creationId xmlns:a16="http://schemas.microsoft.com/office/drawing/2014/main" id="{3BF89D1C-C760-5A8C-9267-E71DD9452825}"/>
              </a:ext>
            </a:extLst>
          </p:cNvPr>
          <p:cNvGraphicFramePr>
            <a:graphicFrameLocks noGrp="1"/>
          </p:cNvGraphicFramePr>
          <p:nvPr>
            <p:extLst>
              <p:ext uri="{D42A27DB-BD31-4B8C-83A1-F6EECF244321}">
                <p14:modId xmlns:p14="http://schemas.microsoft.com/office/powerpoint/2010/main" val="4083404058"/>
              </p:ext>
            </p:extLst>
          </p:nvPr>
        </p:nvGraphicFramePr>
        <p:xfrm>
          <a:off x="165314" y="2355476"/>
          <a:ext cx="17533752" cy="7602328"/>
        </p:xfrm>
        <a:graphic>
          <a:graphicData uri="http://schemas.openxmlformats.org/drawingml/2006/table">
            <a:tbl>
              <a:tblPr firstRow="1" bandRow="1">
                <a:tableStyleId>{35758FB7-9AC5-4552-8A53-C91805E547FA}</a:tableStyleId>
              </a:tblPr>
              <a:tblGrid>
                <a:gridCol w="5119609">
                  <a:extLst>
                    <a:ext uri="{9D8B030D-6E8A-4147-A177-3AD203B41FA5}">
                      <a16:colId xmlns:a16="http://schemas.microsoft.com/office/drawing/2014/main" val="1028960631"/>
                    </a:ext>
                  </a:extLst>
                </a:gridCol>
                <a:gridCol w="6569559">
                  <a:extLst>
                    <a:ext uri="{9D8B030D-6E8A-4147-A177-3AD203B41FA5}">
                      <a16:colId xmlns:a16="http://schemas.microsoft.com/office/drawing/2014/main" val="3673832031"/>
                    </a:ext>
                  </a:extLst>
                </a:gridCol>
                <a:gridCol w="5844584">
                  <a:extLst>
                    <a:ext uri="{9D8B030D-6E8A-4147-A177-3AD203B41FA5}">
                      <a16:colId xmlns:a16="http://schemas.microsoft.com/office/drawing/2014/main" val="3244140487"/>
                    </a:ext>
                  </a:extLst>
                </a:gridCol>
              </a:tblGrid>
              <a:tr h="757429">
                <a:tc gridSpan="3">
                  <a:txBody>
                    <a:bodyPr/>
                    <a:lstStyle/>
                    <a:p>
                      <a:pPr algn="ctr"/>
                      <a:r>
                        <a:rPr lang="en-GB" sz="4400" dirty="0"/>
                        <a:t>Options for ‘Sense-making’ and preparing the ground</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39693605"/>
                  </a:ext>
                </a:extLst>
              </a:tr>
              <a:tr h="908915">
                <a:tc>
                  <a:txBody>
                    <a:bodyPr/>
                    <a:lstStyle/>
                    <a:p>
                      <a:pPr marL="342900" indent="-342900">
                        <a:buAutoNum type="arabicPeriod"/>
                      </a:pPr>
                      <a:r>
                        <a:rPr lang="en-GB" sz="1700">
                          <a:latin typeface="Arial" panose="020B0604020202020204" pitchFamily="34" charset="0"/>
                          <a:cs typeface="Arial" panose="020B0604020202020204" pitchFamily="34" charset="0"/>
                        </a:rPr>
                        <a:t>Read &amp; discuss the “CIC Explainer for teachers &amp; practitioners” (November 2025)</a:t>
                      </a:r>
                    </a:p>
                  </a:txBody>
                  <a:tcPr/>
                </a:tc>
                <a:tc>
                  <a:txBody>
                    <a:bodyPr/>
                    <a:lstStyle/>
                    <a:p>
                      <a:r>
                        <a:rPr lang="en-GB" sz="1700">
                          <a:latin typeface="Arial" panose="020B0604020202020204" pitchFamily="34" charset="0"/>
                          <a:cs typeface="Arial" panose="020B0604020202020204" pitchFamily="34" charset="0"/>
                        </a:rPr>
                        <a:t>This is a 4-page, accessible document aiming to cover the essential ‘need-to-know’ information for practitioners.  </a:t>
                      </a:r>
                    </a:p>
                  </a:txBody>
                  <a:tcPr/>
                </a:tc>
                <a:tc>
                  <a:txBody>
                    <a:bodyPr/>
                    <a:lstStyle/>
                    <a:p>
                      <a:r>
                        <a:rPr lang="en-GB" sz="1700">
                          <a:solidFill>
                            <a:srgbClr val="0000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FINAL Curriculum Improvement Cycle Explainer for Teachers and Practitioners - designed v.1</a:t>
                      </a:r>
                      <a:endParaRPr lang="en-GB" sz="1700">
                        <a:solidFill>
                          <a:srgbClr val="0000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89163368"/>
                  </a:ext>
                </a:extLst>
              </a:tr>
              <a:tr h="1385083">
                <a:tc>
                  <a:txBody>
                    <a:bodyPr/>
                    <a:lstStyle/>
                    <a:p>
                      <a:r>
                        <a:rPr lang="en-GB" sz="1700">
                          <a:latin typeface="Arial" panose="020B0604020202020204" pitchFamily="34" charset="0"/>
                          <a:cs typeface="Arial" panose="020B0604020202020204" pitchFamily="34" charset="0"/>
                        </a:rPr>
                        <a:t>2. Individual podcast / webinar choice</a:t>
                      </a:r>
                    </a:p>
                  </a:txBody>
                  <a:tcPr/>
                </a:tc>
                <a:tc>
                  <a:txBody>
                    <a:bodyPr/>
                    <a:lstStyle/>
                    <a:p>
                      <a:r>
                        <a:rPr lang="en-GB" sz="1700">
                          <a:latin typeface="Arial" panose="020B0604020202020204" pitchFamily="34" charset="0"/>
                          <a:cs typeface="Arial" panose="020B0604020202020204" pitchFamily="34" charset="0"/>
                        </a:rPr>
                        <a:t>Choose from the range of podcasts, webinars and LinkedIn articles which showcase a variety of participants sharing their experiences of co-design and perspectives on the developing work. This could be an individual activity or followed-up with a team discussion. </a:t>
                      </a:r>
                    </a:p>
                  </a:txBody>
                  <a:tcPr/>
                </a:tc>
                <a:tc>
                  <a:txBody>
                    <a:bodyPr/>
                    <a:lstStyle/>
                    <a:p>
                      <a:r>
                        <a:rPr lang="en-GB" sz="1700">
                          <a:solidFill>
                            <a:srgbClr val="0000F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Latest News – Curriculum Improvement Cycle</a:t>
                      </a:r>
                      <a:endParaRPr lang="en-GB" sz="1700">
                        <a:solidFill>
                          <a:srgbClr val="0000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35161467"/>
                  </a:ext>
                </a:extLst>
              </a:tr>
              <a:tr h="636240">
                <a:tc>
                  <a:txBody>
                    <a:bodyPr/>
                    <a:lstStyle/>
                    <a:p>
                      <a:r>
                        <a:rPr lang="en-GB" sz="1700">
                          <a:latin typeface="Arial" panose="020B0604020202020204" pitchFamily="34" charset="0"/>
                          <a:cs typeface="Arial" panose="020B0604020202020204" pitchFamily="34" charset="0"/>
                        </a:rPr>
                        <a:t>3. Jigsaw reading of Paper 1, 2 and / or Paper 3</a:t>
                      </a:r>
                    </a:p>
                  </a:txBody>
                  <a:tcPr/>
                </a:tc>
                <a:tc>
                  <a:txBody>
                    <a:bodyPr/>
                    <a:lstStyle/>
                    <a:p>
                      <a:r>
                        <a:rPr lang="en-GB" sz="1700">
                          <a:latin typeface="Arial" panose="020B0604020202020204" pitchFamily="34" charset="0"/>
                          <a:cs typeface="Arial" panose="020B0604020202020204" pitchFamily="34" charset="0"/>
                        </a:rPr>
                        <a:t>Divide one or more of the papers into sections to read. Compare reflections and reactions in a team discussion. </a:t>
                      </a:r>
                    </a:p>
                  </a:txBody>
                  <a:tcPr/>
                </a:tc>
                <a:tc>
                  <a:txBody>
                    <a:bodyPr/>
                    <a:lstStyle/>
                    <a:p>
                      <a:r>
                        <a:rPr lang="en-GB" sz="1700">
                          <a:solidFill>
                            <a:srgbClr val="0000FF"/>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Curriculum Improvement Cycle – Education Scotland</a:t>
                      </a:r>
                      <a:endParaRPr lang="en-GB" sz="1700">
                        <a:solidFill>
                          <a:srgbClr val="0000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15280117"/>
                  </a:ext>
                </a:extLst>
              </a:tr>
              <a:tr h="1181589">
                <a:tc>
                  <a:txBody>
                    <a:bodyPr/>
                    <a:lstStyle/>
                    <a:p>
                      <a:r>
                        <a:rPr lang="en-GB" sz="1700">
                          <a:latin typeface="Arial" panose="020B0604020202020204" pitchFamily="34" charset="0"/>
                          <a:cs typeface="Arial" panose="020B0604020202020204" pitchFamily="34" charset="0"/>
                        </a:rPr>
                        <a:t>4. Explore the ‘Why, What and How’ of the curriculum offer in our setting</a:t>
                      </a:r>
                    </a:p>
                  </a:txBody>
                  <a:tcPr/>
                </a:tc>
                <a:tc>
                  <a:txBody>
                    <a:bodyPr/>
                    <a:lstStyle/>
                    <a:p>
                      <a:r>
                        <a:rPr lang="en-GB" sz="1700">
                          <a:latin typeface="Arial" panose="020B0604020202020204" pitchFamily="34" charset="0"/>
                          <a:cs typeface="Arial" panose="020B0604020202020204" pitchFamily="34" charset="0"/>
                        </a:rPr>
                        <a:t>Use these materials drawn from Scotland’s sessions with global educators to support reflection of our school / setting curriculum offer. How are the 4 capacities developed for all of our children and young people?</a:t>
                      </a:r>
                    </a:p>
                  </a:txBody>
                  <a:tcPr/>
                </a:tc>
                <a:tc>
                  <a:txBody>
                    <a:bodyPr/>
                    <a:lstStyle/>
                    <a:p>
                      <a:r>
                        <a:rPr lang="en-GB" sz="1700">
                          <a:solidFill>
                            <a:srgbClr val="0000FF"/>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Theme 1: Why, what, who and how of education | Global voices, Scottish classrooms: exploring themes in education | Leading professional learning | Professional Learning | Education Scotland</a:t>
                      </a:r>
                      <a:endParaRPr lang="en-GB" sz="1700">
                        <a:solidFill>
                          <a:srgbClr val="0000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36009601"/>
                  </a:ext>
                </a:extLst>
              </a:tr>
              <a:tr h="908915">
                <a:tc>
                  <a:txBody>
                    <a:bodyPr/>
                    <a:lstStyle/>
                    <a:p>
                      <a:r>
                        <a:rPr lang="en-GB" sz="1700">
                          <a:latin typeface="Arial" panose="020B0604020202020204" pitchFamily="34" charset="0"/>
                          <a:cs typeface="Arial" panose="020B0604020202020204" pitchFamily="34" charset="0"/>
                        </a:rPr>
                        <a:t>5. Consider how we might use Youth Voice Toolkit to deepen our understanding of our learners’ experiences and views on our curriculum offer</a:t>
                      </a:r>
                    </a:p>
                  </a:txBody>
                  <a:tcPr/>
                </a:tc>
                <a:tc>
                  <a:txBody>
                    <a:bodyPr/>
                    <a:lstStyle/>
                    <a:p>
                      <a:r>
                        <a:rPr lang="en-GB" sz="1700">
                          <a:latin typeface="Arial" panose="020B0604020202020204" pitchFamily="34" charset="0"/>
                          <a:cs typeface="Arial" panose="020B0604020202020204" pitchFamily="34" charset="0"/>
                        </a:rPr>
                        <a:t>Explore the new Youth Voice Toolkit and how it can support us to work alongside our children and young people in understanding their views and experiences of the curriculum offer in our setting. </a:t>
                      </a:r>
                    </a:p>
                  </a:txBody>
                  <a:tcPr/>
                </a:tc>
                <a:tc>
                  <a:txBody>
                    <a:bodyPr/>
                    <a:lstStyle/>
                    <a:p>
                      <a:r>
                        <a:rPr lang="en-GB" sz="1700">
                          <a:solidFill>
                            <a:srgbClr val="0000FF"/>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Youth Voice Toolkit | Resources | Education Scotland</a:t>
                      </a:r>
                      <a:endParaRPr lang="en-GB" sz="1700">
                        <a:solidFill>
                          <a:srgbClr val="0000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6441047"/>
                  </a:ext>
                </a:extLst>
              </a:tr>
              <a:tr h="636240">
                <a:tc>
                  <a:txBody>
                    <a:bodyPr/>
                    <a:lstStyle/>
                    <a:p>
                      <a:r>
                        <a:rPr lang="en-GB" sz="1700">
                          <a:latin typeface="Arial" panose="020B0604020202020204" pitchFamily="34" charset="0"/>
                          <a:cs typeface="Arial" panose="020B0604020202020204" pitchFamily="34" charset="0"/>
                        </a:rPr>
                        <a:t>6. Engage with the emerging thinking</a:t>
                      </a:r>
                    </a:p>
                  </a:txBody>
                  <a:tcPr/>
                </a:tc>
                <a:tc>
                  <a:txBody>
                    <a:bodyPr/>
                    <a:lstStyle/>
                    <a:p>
                      <a:r>
                        <a:rPr lang="en-GB" sz="1700">
                          <a:latin typeface="Arial" panose="020B0604020202020204" pitchFamily="34" charset="0"/>
                          <a:cs typeface="Arial" panose="020B0604020202020204" pitchFamily="34" charset="0"/>
                        </a:rPr>
                        <a:t>View the recording of the Maths webinar, review the examples of emerging thinking and provide feedback via the MS Form. </a:t>
                      </a:r>
                    </a:p>
                  </a:txBody>
                  <a:tcPr/>
                </a:tc>
                <a:tc>
                  <a:txBody>
                    <a:bodyPr/>
                    <a:lstStyle/>
                    <a:p>
                      <a:r>
                        <a:rPr lang="en-GB" sz="1700">
                          <a:solidFill>
                            <a:srgbClr val="0000FF"/>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CIC Maths Webinar 25 November 2025 – Curriculum Improvement Cycle</a:t>
                      </a:r>
                      <a:endParaRPr lang="en-GB" sz="1700">
                        <a:solidFill>
                          <a:srgbClr val="0000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79015232"/>
                  </a:ext>
                </a:extLst>
              </a:tr>
              <a:tr h="1181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a:latin typeface="Arial" panose="020B0604020202020204" pitchFamily="34" charset="0"/>
                          <a:cs typeface="Arial" panose="020B0604020202020204" pitchFamily="34" charset="0"/>
                        </a:rPr>
                        <a:t>7. Team discussion: what does this all mean for us</a:t>
                      </a:r>
                    </a:p>
                    <a:p>
                      <a:endParaRPr lang="en-GB" sz="1700">
                        <a:latin typeface="Arial" panose="020B0604020202020204" pitchFamily="34" charset="0"/>
                        <a:cs typeface="Arial" panose="020B0604020202020204" pitchFamily="34" charset="0"/>
                      </a:endParaRPr>
                    </a:p>
                  </a:txBody>
                  <a:tcPr/>
                </a:tc>
                <a:tc>
                  <a:txBody>
                    <a:bodyPr/>
                    <a:lstStyle/>
                    <a:p>
                      <a:r>
                        <a:rPr lang="en-GB" sz="1700">
                          <a:latin typeface="Arial" panose="020B0604020202020204" pitchFamily="34" charset="0"/>
                          <a:cs typeface="Arial" panose="020B0604020202020204" pitchFamily="34" charset="0"/>
                        </a:rPr>
                        <a:t>Either as part of a session using the earlier slides, and / or following any of the activities above, hold a space for leadership team and / or teacher and practitioner colleagues to explore what this means for our setting</a:t>
                      </a:r>
                    </a:p>
                  </a:txBody>
                  <a:tcPr/>
                </a:tc>
                <a:tc>
                  <a:txBody>
                    <a:bodyPr/>
                    <a:lstStyle/>
                    <a:p>
                      <a:r>
                        <a:rPr lang="en-GB" sz="1700">
                          <a:latin typeface="Arial" panose="020B0604020202020204" pitchFamily="34" charset="0"/>
                          <a:cs typeface="Arial" panose="020B0604020202020204" pitchFamily="34" charset="0"/>
                        </a:rPr>
                        <a:t>Slides 22 and 23 could be used to support a discussion. </a:t>
                      </a:r>
                    </a:p>
                  </a:txBody>
                  <a:tcPr/>
                </a:tc>
                <a:extLst>
                  <a:ext uri="{0D108BD9-81ED-4DB2-BD59-A6C34878D82A}">
                    <a16:rowId xmlns:a16="http://schemas.microsoft.com/office/drawing/2014/main" val="100824550"/>
                  </a:ext>
                </a:extLst>
              </a:tr>
            </a:tbl>
          </a:graphicData>
        </a:graphic>
      </p:graphicFrame>
      <p:sp>
        <p:nvSpPr>
          <p:cNvPr id="7" name="TextBox 6">
            <a:extLst>
              <a:ext uri="{FF2B5EF4-FFF2-40B4-BE49-F238E27FC236}">
                <a16:creationId xmlns:a16="http://schemas.microsoft.com/office/drawing/2014/main" id="{E84BC388-A803-3D28-30CC-DDDCF35691A5}"/>
              </a:ext>
            </a:extLst>
          </p:cNvPr>
          <p:cNvSpPr txBox="1"/>
          <p:nvPr/>
        </p:nvSpPr>
        <p:spPr>
          <a:xfrm>
            <a:off x="165314" y="970482"/>
            <a:ext cx="17704232" cy="1323439"/>
          </a:xfrm>
          <a:prstGeom prst="rect">
            <a:avLst/>
          </a:prstGeom>
          <a:noFill/>
        </p:spPr>
        <p:txBody>
          <a:bodyPr wrap="square" rtlCol="0">
            <a:spAutoFit/>
          </a:bodyPr>
          <a:lstStyle/>
          <a:p>
            <a:pPr>
              <a:spcAft>
                <a:spcPts val="2400"/>
              </a:spcAft>
            </a:pPr>
            <a:r>
              <a:rPr lang="en-GB" sz="2000">
                <a:solidFill>
                  <a:srgbClr val="FF0000"/>
                </a:solidFill>
                <a:latin typeface="Arial" panose="020B0604020202020204" pitchFamily="34" charset="0"/>
                <a:cs typeface="Arial" panose="020B0604020202020204" pitchFamily="34" charset="0"/>
              </a:rPr>
              <a:t>Note that there is </a:t>
            </a:r>
            <a:r>
              <a:rPr lang="en-GB" sz="2000" b="1">
                <a:solidFill>
                  <a:srgbClr val="FF0000"/>
                </a:solidFill>
                <a:latin typeface="Arial" panose="020B0604020202020204" pitchFamily="34" charset="0"/>
                <a:cs typeface="Arial" panose="020B0604020202020204" pitchFamily="34" charset="0"/>
              </a:rPr>
              <a:t>no expectation </a:t>
            </a:r>
            <a:r>
              <a:rPr lang="en-GB" sz="2000">
                <a:solidFill>
                  <a:srgbClr val="FF0000"/>
                </a:solidFill>
                <a:latin typeface="Arial" panose="020B0604020202020204" pitchFamily="34" charset="0"/>
                <a:cs typeface="Arial" panose="020B0604020202020204" pitchFamily="34" charset="0"/>
              </a:rPr>
              <a:t>on schools and settings to engage in CIC-related work this year, other than early awareness-raising.</a:t>
            </a:r>
          </a:p>
          <a:p>
            <a:pPr>
              <a:spcAft>
                <a:spcPts val="2400"/>
              </a:spcAft>
            </a:pPr>
            <a:r>
              <a:rPr lang="en-GB" sz="2000">
                <a:solidFill>
                  <a:srgbClr val="FF0000"/>
                </a:solidFill>
                <a:latin typeface="Arial" panose="020B0604020202020204" pitchFamily="34" charset="0"/>
                <a:cs typeface="Arial" panose="020B0604020202020204" pitchFamily="34" charset="0"/>
              </a:rPr>
              <a:t>These suggestions are simply provided to support individuals or teams who have identified they wish to think further about early-sensemaking and / or preparation.  </a:t>
            </a: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203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4B664-66DE-415F-17CF-9BCD4739E2B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5E64CA-84B3-D069-4C90-0A64A8714C90}"/>
              </a:ext>
            </a:extLst>
          </p:cNvPr>
          <p:cNvSpPr txBox="1"/>
          <p:nvPr/>
        </p:nvSpPr>
        <p:spPr>
          <a:xfrm>
            <a:off x="79840" y="164732"/>
            <a:ext cx="12224825" cy="1015663"/>
          </a:xfrm>
          <a:prstGeom prst="rect">
            <a:avLst/>
          </a:prstGeom>
          <a:noFill/>
        </p:spPr>
        <p:txBody>
          <a:bodyPr wrap="square" rtlCol="0">
            <a:spAutoFit/>
          </a:bodyPr>
          <a:lstStyle/>
          <a:p>
            <a:r>
              <a:rPr lang="en-GB" sz="6000" b="1">
                <a:solidFill>
                  <a:srgbClr val="0070C0"/>
                </a:solidFill>
                <a:latin typeface="Arial" panose="020B0604020202020204" pitchFamily="34" charset="0"/>
                <a:cs typeface="Arial" panose="020B0604020202020204" pitchFamily="34" charset="0"/>
              </a:rPr>
              <a:t>Read and discuss the ‘Explainer’</a:t>
            </a:r>
          </a:p>
        </p:txBody>
      </p:sp>
      <p:pic>
        <p:nvPicPr>
          <p:cNvPr id="3" name="Picture 2" descr="A poster of a curriculum improvement cycle&#10;">
            <a:hlinkClick r:id="rId3"/>
            <a:extLst>
              <a:ext uri="{FF2B5EF4-FFF2-40B4-BE49-F238E27FC236}">
                <a16:creationId xmlns:a16="http://schemas.microsoft.com/office/drawing/2014/main" id="{16B3939D-9759-B729-7C9C-981491B0534C}"/>
              </a:ext>
            </a:extLst>
          </p:cNvPr>
          <p:cNvPicPr>
            <a:picLocks noChangeAspect="1"/>
          </p:cNvPicPr>
          <p:nvPr/>
        </p:nvPicPr>
        <p:blipFill>
          <a:blip r:embed="rId4"/>
          <a:stretch>
            <a:fillRect/>
          </a:stretch>
        </p:blipFill>
        <p:spPr>
          <a:xfrm rot="682386">
            <a:off x="11512823" y="824987"/>
            <a:ext cx="6000748" cy="8451902"/>
          </a:xfrm>
          <a:prstGeom prst="rect">
            <a:avLst/>
          </a:prstGeom>
          <a:ln>
            <a:solidFill>
              <a:schemeClr val="accent1"/>
            </a:solidFill>
          </a:ln>
        </p:spPr>
      </p:pic>
      <p:sp>
        <p:nvSpPr>
          <p:cNvPr id="5" name="TextBox 4">
            <a:extLst>
              <a:ext uri="{FF2B5EF4-FFF2-40B4-BE49-F238E27FC236}">
                <a16:creationId xmlns:a16="http://schemas.microsoft.com/office/drawing/2014/main" id="{3AAA5BF8-5C71-D046-4781-4F39C126E200}"/>
              </a:ext>
            </a:extLst>
          </p:cNvPr>
          <p:cNvSpPr txBox="1"/>
          <p:nvPr/>
        </p:nvSpPr>
        <p:spPr>
          <a:xfrm>
            <a:off x="689811" y="9031522"/>
            <a:ext cx="11004884" cy="1508105"/>
          </a:xfrm>
          <a:prstGeom prst="rect">
            <a:avLst/>
          </a:prstGeom>
          <a:noFill/>
        </p:spPr>
        <p:txBody>
          <a:bodyPr wrap="square">
            <a:spAutoFit/>
          </a:bodyPr>
          <a:lstStyle/>
          <a:p>
            <a:r>
              <a:rPr lang="en-GB" sz="2800" dirty="0">
                <a:hlinkClick r:id="rId3"/>
              </a:rPr>
              <a:t>FINAL Curriculum Improvement Cycle Explainer for Teachers and Practitioners - designed </a:t>
            </a:r>
            <a:r>
              <a:rPr lang="en-GB" sz="2800" dirty="0" err="1">
                <a:hlinkClick r:id="rId3"/>
              </a:rPr>
              <a:t>v.1</a:t>
            </a:r>
            <a:endParaRPr lang="en-GB" sz="2800" dirty="0"/>
          </a:p>
          <a:p>
            <a:endParaRPr lang="en-GB" dirty="0"/>
          </a:p>
          <a:p>
            <a:endParaRPr lang="en-GB" dirty="0"/>
          </a:p>
        </p:txBody>
      </p:sp>
      <p:sp>
        <p:nvSpPr>
          <p:cNvPr id="9" name="TextBox 8">
            <a:extLst>
              <a:ext uri="{FF2B5EF4-FFF2-40B4-BE49-F238E27FC236}">
                <a16:creationId xmlns:a16="http://schemas.microsoft.com/office/drawing/2014/main" id="{7D26EB88-4B00-BCD7-1572-2E4F7FDBECD2}"/>
              </a:ext>
            </a:extLst>
          </p:cNvPr>
          <p:cNvSpPr txBox="1"/>
          <p:nvPr/>
        </p:nvSpPr>
        <p:spPr>
          <a:xfrm>
            <a:off x="521060" y="2351251"/>
            <a:ext cx="9413199" cy="4338560"/>
          </a:xfrm>
          <a:prstGeom prst="rect">
            <a:avLst/>
          </a:prstGeom>
          <a:noFill/>
        </p:spPr>
        <p:txBody>
          <a:bodyPr wrap="square" lIns="91440" tIns="45720" rIns="91440" bIns="45720" rtlCol="0" anchor="t">
            <a:spAutoFit/>
          </a:bodyPr>
          <a:lstStyle/>
          <a:p>
            <a:pPr>
              <a:lnSpc>
                <a:spcPct val="130000"/>
              </a:lnSpc>
            </a:pPr>
            <a:r>
              <a:rPr lang="en-GB" sz="3600" dirty="0">
                <a:latin typeface="Arial"/>
                <a:cs typeface="Arial"/>
              </a:rPr>
              <a:t>This document was shared alongside the first examples of emerging thinking in November 2025.</a:t>
            </a:r>
          </a:p>
          <a:p>
            <a:pPr>
              <a:lnSpc>
                <a:spcPct val="130000"/>
              </a:lnSpc>
            </a:pPr>
            <a:endParaRPr lang="en-GB" sz="3600" dirty="0">
              <a:latin typeface="Arial"/>
              <a:cs typeface="Arial"/>
            </a:endParaRPr>
          </a:p>
          <a:p>
            <a:pPr>
              <a:lnSpc>
                <a:spcPct val="130000"/>
              </a:lnSpc>
            </a:pPr>
            <a:r>
              <a:rPr lang="en-GB" sz="3600" dirty="0">
                <a:latin typeface="Arial"/>
                <a:cs typeface="Arial"/>
              </a:rPr>
              <a:t>It is a useful starting point to explore the key messages and timeline for the CIC.  </a:t>
            </a:r>
          </a:p>
        </p:txBody>
      </p:sp>
    </p:spTree>
    <p:extLst>
      <p:ext uri="{BB962C8B-B14F-4D97-AF65-F5344CB8AC3E}">
        <p14:creationId xmlns:p14="http://schemas.microsoft.com/office/powerpoint/2010/main" val="81562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2FFE5-6C09-C354-A80A-0828C6270A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0B5D0C-1141-07A9-94A6-6CC8450B3507}"/>
              </a:ext>
            </a:extLst>
          </p:cNvPr>
          <p:cNvSpPr txBox="1"/>
          <p:nvPr/>
        </p:nvSpPr>
        <p:spPr>
          <a:xfrm>
            <a:off x="436593" y="162871"/>
            <a:ext cx="18128319" cy="1015663"/>
          </a:xfrm>
          <a:prstGeom prst="rect">
            <a:avLst/>
          </a:prstGeom>
          <a:noFill/>
        </p:spPr>
        <p:txBody>
          <a:bodyPr wrap="square" rtlCol="0">
            <a:spAutoFit/>
          </a:bodyPr>
          <a:lstStyle/>
          <a:p>
            <a:r>
              <a:rPr lang="en-GB" sz="6000" b="1" dirty="0">
                <a:solidFill>
                  <a:srgbClr val="0070C0"/>
                </a:solidFill>
                <a:latin typeface="Arial" panose="020B0604020202020204" pitchFamily="34" charset="0"/>
                <a:cs typeface="Arial" panose="020B0604020202020204" pitchFamily="34" charset="0"/>
              </a:rPr>
              <a:t>Individual podcast / webinar choice</a:t>
            </a:r>
          </a:p>
        </p:txBody>
      </p:sp>
      <p:sp>
        <p:nvSpPr>
          <p:cNvPr id="5" name="TextBox 4">
            <a:extLst>
              <a:ext uri="{FF2B5EF4-FFF2-40B4-BE49-F238E27FC236}">
                <a16:creationId xmlns:a16="http://schemas.microsoft.com/office/drawing/2014/main" id="{DB7D617F-F443-D2BF-DA36-05FA4735A7EE}"/>
              </a:ext>
            </a:extLst>
          </p:cNvPr>
          <p:cNvSpPr txBox="1"/>
          <p:nvPr/>
        </p:nvSpPr>
        <p:spPr>
          <a:xfrm>
            <a:off x="689811" y="9031522"/>
            <a:ext cx="11004884" cy="584775"/>
          </a:xfrm>
          <a:prstGeom prst="rect">
            <a:avLst/>
          </a:prstGeom>
          <a:noFill/>
        </p:spPr>
        <p:txBody>
          <a:bodyPr wrap="square">
            <a:spAutoFit/>
          </a:bodyPr>
          <a:lstStyle/>
          <a:p>
            <a:r>
              <a:rPr lang="en-GB" sz="3200">
                <a:solidFill>
                  <a:srgbClr val="0000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Latest News – Curriculum Improvement Cycle</a:t>
            </a:r>
            <a:endParaRPr lang="en-GB" sz="3200">
              <a:solidFill>
                <a:srgbClr val="0000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DBD7658-6F84-822D-5DF1-E3281000DA66}"/>
              </a:ext>
            </a:extLst>
          </p:cNvPr>
          <p:cNvSpPr txBox="1"/>
          <p:nvPr/>
        </p:nvSpPr>
        <p:spPr>
          <a:xfrm>
            <a:off x="436593" y="3923518"/>
            <a:ext cx="13954657" cy="4555093"/>
          </a:xfrm>
          <a:prstGeom prst="rect">
            <a:avLst/>
          </a:prstGeom>
          <a:noFill/>
        </p:spPr>
        <p:txBody>
          <a:bodyPr wrap="square" lIns="91440" tIns="45720" rIns="91440" bIns="45720" rtlCol="0" anchor="t">
            <a:spAutoFit/>
          </a:bodyPr>
          <a:lstStyle/>
          <a:p>
            <a:pPr fontAlgn="t">
              <a:spcAft>
                <a:spcPts val="1800"/>
              </a:spcAft>
              <a:buNone/>
            </a:pPr>
            <a:r>
              <a:rPr lang="en-GB" sz="3200" b="1" i="1" kern="0" dirty="0">
                <a:latin typeface="Arial" panose="020B0604020202020204" pitchFamily="34" charset="0"/>
                <a:cs typeface="Arial" panose="020B0604020202020204" pitchFamily="34" charset="0"/>
              </a:rPr>
              <a:t>Possible discussion questions:</a:t>
            </a:r>
          </a:p>
          <a:p>
            <a:pPr fontAlgn="t">
              <a:spcAft>
                <a:spcPts val="1800"/>
              </a:spcAft>
              <a:buNone/>
            </a:pPr>
            <a:r>
              <a:rPr lang="en-GB" sz="2800" i="1" kern="0" dirty="0">
                <a:latin typeface="Arial" panose="020B0604020202020204" pitchFamily="34" charset="0"/>
                <a:cs typeface="Arial" panose="020B0604020202020204" pitchFamily="34" charset="0"/>
              </a:rPr>
              <a:t>.</a:t>
            </a:r>
          </a:p>
          <a:p>
            <a:pPr marL="900113" indent="-534988" fontAlgn="t">
              <a:spcAft>
                <a:spcPts val="1800"/>
              </a:spcAft>
              <a:buFont typeface="Arial" panose="020B0604020202020204" pitchFamily="34" charset="0"/>
              <a:buChar char="•"/>
            </a:pPr>
            <a:r>
              <a:rPr lang="en-GB" sz="2800" i="1" kern="0" dirty="0">
                <a:latin typeface="Arial" panose="020B0604020202020204" pitchFamily="34" charset="0"/>
                <a:cs typeface="Arial" panose="020B0604020202020204" pitchFamily="34" charset="0"/>
              </a:rPr>
              <a:t>What is one observation or reflection you have after listening?</a:t>
            </a:r>
          </a:p>
          <a:p>
            <a:pPr marL="900113" indent="-534988" fontAlgn="t">
              <a:spcAft>
                <a:spcPts val="1800"/>
              </a:spcAft>
              <a:buFont typeface="Arial" panose="020B0604020202020204" pitchFamily="34" charset="0"/>
              <a:buChar char="•"/>
            </a:pPr>
            <a:r>
              <a:rPr lang="en-GB" sz="2800" i="1" kern="0" dirty="0">
                <a:latin typeface="Arial" panose="020B0604020202020204" pitchFamily="34" charset="0"/>
                <a:cs typeface="Arial" panose="020B0604020202020204" pitchFamily="34" charset="0"/>
              </a:rPr>
              <a:t>Why does this observation or reflection stand out to you?</a:t>
            </a:r>
          </a:p>
          <a:p>
            <a:pPr marL="900113" indent="-534988" fontAlgn="t">
              <a:spcAft>
                <a:spcPts val="1800"/>
              </a:spcAft>
              <a:buFont typeface="Arial" panose="020B0604020202020204" pitchFamily="34" charset="0"/>
              <a:buChar char="•"/>
            </a:pPr>
            <a:r>
              <a:rPr lang="en-GB" sz="2800" i="1" kern="0" dirty="0">
                <a:latin typeface="Arial" panose="020B0604020202020204" pitchFamily="34" charset="0"/>
                <a:cs typeface="Arial" panose="020B0604020202020204" pitchFamily="34" charset="0"/>
              </a:rPr>
              <a:t>What did you hear that excited you, or resonated positively?</a:t>
            </a:r>
          </a:p>
          <a:p>
            <a:pPr marL="900113" indent="-534988" fontAlgn="t">
              <a:spcAft>
                <a:spcPts val="1800"/>
              </a:spcAft>
              <a:buFont typeface="Arial" panose="020B0604020202020204" pitchFamily="34" charset="0"/>
              <a:buChar char="•"/>
            </a:pPr>
            <a:r>
              <a:rPr lang="en-GB" sz="2800" i="1" kern="0" dirty="0">
                <a:latin typeface="Arial" panose="020B0604020202020204" pitchFamily="34" charset="0"/>
                <a:cs typeface="Arial" panose="020B0604020202020204" pitchFamily="34" charset="0"/>
              </a:rPr>
              <a:t>What did you hear that challenged you?</a:t>
            </a:r>
          </a:p>
          <a:p>
            <a:pPr marL="900113" indent="-534988" fontAlgn="t">
              <a:spcAft>
                <a:spcPts val="1800"/>
              </a:spcAft>
              <a:buFont typeface="Arial" panose="020B0604020202020204" pitchFamily="34" charset="0"/>
              <a:buChar char="•"/>
            </a:pPr>
            <a:r>
              <a:rPr lang="en-GB" sz="2800" i="1" kern="0" dirty="0">
                <a:latin typeface="Arial" panose="020B0604020202020204" pitchFamily="34" charset="0"/>
                <a:cs typeface="Arial" panose="020B0604020202020204" pitchFamily="34" charset="0"/>
              </a:rPr>
              <a:t>How does this connect with your experiences and practice?</a:t>
            </a:r>
          </a:p>
        </p:txBody>
      </p:sp>
      <p:sp>
        <p:nvSpPr>
          <p:cNvPr id="7" name="TextBox 6">
            <a:extLst>
              <a:ext uri="{FF2B5EF4-FFF2-40B4-BE49-F238E27FC236}">
                <a16:creationId xmlns:a16="http://schemas.microsoft.com/office/drawing/2014/main" id="{536639D1-391A-BD6A-8AF4-5B9AA4CFC66D}"/>
              </a:ext>
            </a:extLst>
          </p:cNvPr>
          <p:cNvSpPr txBox="1"/>
          <p:nvPr/>
        </p:nvSpPr>
        <p:spPr>
          <a:xfrm>
            <a:off x="436593" y="1308505"/>
            <a:ext cx="17414814" cy="2062103"/>
          </a:xfrm>
          <a:prstGeom prst="rect">
            <a:avLst/>
          </a:prstGeom>
          <a:noFill/>
        </p:spPr>
        <p:txBody>
          <a:bodyPr wrap="square">
            <a:spAutoFit/>
          </a:bodyPr>
          <a:lstStyle/>
          <a:p>
            <a:r>
              <a:rPr lang="en-GB" sz="3200" dirty="0">
                <a:latin typeface="Arial" panose="020B0604020202020204" pitchFamily="34" charset="0"/>
                <a:cs typeface="Arial" panose="020B0604020202020204" pitchFamily="34" charset="0"/>
              </a:rPr>
              <a:t>Choose from the range of podcasts, webinars and LinkedIn articles which showcase a variety of participants sharing their experiences of co-design and perspectives on the developing work.</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Colleagues could share reflections as a team after listening.  </a:t>
            </a:r>
          </a:p>
        </p:txBody>
      </p:sp>
      <p:pic>
        <p:nvPicPr>
          <p:cNvPr id="8" name="Picture 7">
            <a:extLst>
              <a:ext uri="{FF2B5EF4-FFF2-40B4-BE49-F238E27FC236}">
                <a16:creationId xmlns:a16="http://schemas.microsoft.com/office/drawing/2014/main" id="{CD8CBE92-69CB-F41F-7CBD-2784DDFBFD21}"/>
              </a:ext>
            </a:extLst>
          </p:cNvPr>
          <p:cNvPicPr>
            <a:picLocks noChangeAspect="1"/>
          </p:cNvPicPr>
          <p:nvPr/>
        </p:nvPicPr>
        <p:blipFill>
          <a:blip r:embed="rId4"/>
          <a:srcRect l="34523" t="25163" r="34093" b="26487"/>
          <a:stretch>
            <a:fillRect/>
          </a:stretch>
        </p:blipFill>
        <p:spPr>
          <a:xfrm>
            <a:off x="14601768" y="4851997"/>
            <a:ext cx="3249639" cy="28035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856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E07FA-CE82-38AD-DFD8-BD79A78D7E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6BB97A-D57A-F7BB-8D4A-EAD2AD6FB9F4}"/>
              </a:ext>
            </a:extLst>
          </p:cNvPr>
          <p:cNvSpPr txBox="1"/>
          <p:nvPr/>
        </p:nvSpPr>
        <p:spPr>
          <a:xfrm>
            <a:off x="79840" y="164732"/>
            <a:ext cx="18128319" cy="1015663"/>
          </a:xfrm>
          <a:prstGeom prst="rect">
            <a:avLst/>
          </a:prstGeom>
          <a:noFill/>
        </p:spPr>
        <p:txBody>
          <a:bodyPr wrap="square" rtlCol="0">
            <a:spAutoFit/>
          </a:bodyPr>
          <a:lstStyle/>
          <a:p>
            <a:r>
              <a:rPr lang="en-GB" sz="6000" b="1">
                <a:solidFill>
                  <a:srgbClr val="0070C0"/>
                </a:solidFill>
                <a:latin typeface="Arial" panose="020B0604020202020204" pitchFamily="34" charset="0"/>
                <a:cs typeface="Arial" panose="020B0604020202020204" pitchFamily="34" charset="0"/>
              </a:rPr>
              <a:t>Jigsaw reading of Paper 1, 2 and / or Paper 3</a:t>
            </a:r>
          </a:p>
        </p:txBody>
      </p:sp>
      <p:sp>
        <p:nvSpPr>
          <p:cNvPr id="5" name="TextBox 4">
            <a:extLst>
              <a:ext uri="{FF2B5EF4-FFF2-40B4-BE49-F238E27FC236}">
                <a16:creationId xmlns:a16="http://schemas.microsoft.com/office/drawing/2014/main" id="{FBFA1DCB-A394-C568-2B83-191B923F194D}"/>
              </a:ext>
            </a:extLst>
          </p:cNvPr>
          <p:cNvSpPr txBox="1"/>
          <p:nvPr/>
        </p:nvSpPr>
        <p:spPr>
          <a:xfrm>
            <a:off x="689811" y="9031522"/>
            <a:ext cx="11004884" cy="584775"/>
          </a:xfrm>
          <a:prstGeom prst="rect">
            <a:avLst/>
          </a:prstGeom>
          <a:noFill/>
        </p:spPr>
        <p:txBody>
          <a:bodyPr wrap="square">
            <a:spAutoFit/>
          </a:bodyPr>
          <a:lstStyle/>
          <a:p>
            <a:r>
              <a:rPr lang="en-GB" sz="3200">
                <a:latin typeface="Arial" panose="020B0604020202020204" pitchFamily="34" charset="0"/>
                <a:cs typeface="Arial" panose="020B0604020202020204" pitchFamily="34" charset="0"/>
                <a:hlinkClick r:id="rId3"/>
              </a:rPr>
              <a:t>Curriculum Improvement Cycle – Education Scotland</a:t>
            </a:r>
            <a:endParaRPr lang="en-GB"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4AC175D-E73F-314E-92E0-3CEF622CA8C2}"/>
              </a:ext>
            </a:extLst>
          </p:cNvPr>
          <p:cNvSpPr txBox="1"/>
          <p:nvPr/>
        </p:nvSpPr>
        <p:spPr>
          <a:xfrm>
            <a:off x="323560" y="1373920"/>
            <a:ext cx="17317329" cy="1077218"/>
          </a:xfrm>
          <a:prstGeom prst="rect">
            <a:avLst/>
          </a:prstGeom>
          <a:noFill/>
        </p:spPr>
        <p:txBody>
          <a:bodyPr wrap="square">
            <a:spAutoFit/>
          </a:bodyPr>
          <a:lstStyle/>
          <a:p>
            <a:r>
              <a:rPr lang="en-GB" sz="3200">
                <a:latin typeface="Arial" panose="020B0604020202020204" pitchFamily="34" charset="0"/>
                <a:cs typeface="Arial" panose="020B0604020202020204" pitchFamily="34" charset="0"/>
              </a:rPr>
              <a:t>Divide one or more of the papers into sections to read. Compare reflections and reactions in a team discussion. </a:t>
            </a:r>
          </a:p>
        </p:txBody>
      </p:sp>
      <p:pic>
        <p:nvPicPr>
          <p:cNvPr id="11" name="Picture 10">
            <a:extLst>
              <a:ext uri="{FF2B5EF4-FFF2-40B4-BE49-F238E27FC236}">
                <a16:creationId xmlns:a16="http://schemas.microsoft.com/office/drawing/2014/main" id="{779F0482-C2A9-D361-B0B3-2D1BA918836D}"/>
              </a:ext>
            </a:extLst>
          </p:cNvPr>
          <p:cNvPicPr>
            <a:picLocks noChangeAspect="1"/>
          </p:cNvPicPr>
          <p:nvPr/>
        </p:nvPicPr>
        <p:blipFill>
          <a:blip r:embed="rId4"/>
          <a:stretch>
            <a:fillRect/>
          </a:stretch>
        </p:blipFill>
        <p:spPr>
          <a:xfrm rot="20953207">
            <a:off x="8342093" y="3489665"/>
            <a:ext cx="2721129" cy="3861945"/>
          </a:xfrm>
          <a:prstGeom prst="rect">
            <a:avLst/>
          </a:prstGeom>
          <a:ln>
            <a:solidFill>
              <a:schemeClr val="tx1"/>
            </a:solidFill>
          </a:ln>
        </p:spPr>
      </p:pic>
      <p:pic>
        <p:nvPicPr>
          <p:cNvPr id="13" name="Picture 12">
            <a:extLst>
              <a:ext uri="{FF2B5EF4-FFF2-40B4-BE49-F238E27FC236}">
                <a16:creationId xmlns:a16="http://schemas.microsoft.com/office/drawing/2014/main" id="{7D58AC43-B2BC-209D-826C-33A2CF94051E}"/>
              </a:ext>
            </a:extLst>
          </p:cNvPr>
          <p:cNvPicPr>
            <a:picLocks noChangeAspect="1"/>
          </p:cNvPicPr>
          <p:nvPr/>
        </p:nvPicPr>
        <p:blipFill>
          <a:blip r:embed="rId5"/>
          <a:stretch>
            <a:fillRect/>
          </a:stretch>
        </p:blipFill>
        <p:spPr>
          <a:xfrm>
            <a:off x="11694695" y="3898834"/>
            <a:ext cx="2693507" cy="3861945"/>
          </a:xfrm>
          <a:prstGeom prst="rect">
            <a:avLst/>
          </a:prstGeom>
          <a:ln>
            <a:solidFill>
              <a:schemeClr val="tx1"/>
            </a:solidFill>
          </a:ln>
        </p:spPr>
      </p:pic>
      <p:pic>
        <p:nvPicPr>
          <p:cNvPr id="15" name="Picture 14">
            <a:extLst>
              <a:ext uri="{FF2B5EF4-FFF2-40B4-BE49-F238E27FC236}">
                <a16:creationId xmlns:a16="http://schemas.microsoft.com/office/drawing/2014/main" id="{A8A9D6CA-EBCC-CAE6-D3A8-49DCE3D906EB}"/>
              </a:ext>
            </a:extLst>
          </p:cNvPr>
          <p:cNvPicPr>
            <a:picLocks noChangeAspect="1"/>
          </p:cNvPicPr>
          <p:nvPr/>
        </p:nvPicPr>
        <p:blipFill>
          <a:blip r:embed="rId6"/>
          <a:stretch>
            <a:fillRect/>
          </a:stretch>
        </p:blipFill>
        <p:spPr>
          <a:xfrm rot="647877">
            <a:off x="15020465" y="3492231"/>
            <a:ext cx="2690445" cy="3861945"/>
          </a:xfrm>
          <a:prstGeom prst="rect">
            <a:avLst/>
          </a:prstGeom>
          <a:ln>
            <a:solidFill>
              <a:schemeClr val="tx1"/>
            </a:solidFill>
          </a:ln>
        </p:spPr>
      </p:pic>
      <p:sp>
        <p:nvSpPr>
          <p:cNvPr id="18" name="TextBox 17">
            <a:extLst>
              <a:ext uri="{FF2B5EF4-FFF2-40B4-BE49-F238E27FC236}">
                <a16:creationId xmlns:a16="http://schemas.microsoft.com/office/drawing/2014/main" id="{A6693804-CD4B-7CD4-7F84-0CAF520AB482}"/>
              </a:ext>
            </a:extLst>
          </p:cNvPr>
          <p:cNvSpPr txBox="1"/>
          <p:nvPr/>
        </p:nvSpPr>
        <p:spPr>
          <a:xfrm>
            <a:off x="256935" y="3727728"/>
            <a:ext cx="7748005" cy="2831544"/>
          </a:xfrm>
          <a:prstGeom prst="rect">
            <a:avLst/>
          </a:prstGeom>
          <a:noFill/>
        </p:spPr>
        <p:txBody>
          <a:bodyPr wrap="square">
            <a:spAutoFit/>
          </a:bodyPr>
          <a:lstStyle/>
          <a:p>
            <a:pPr fontAlgn="t">
              <a:spcAft>
                <a:spcPts val="3000"/>
              </a:spcAft>
            </a:pPr>
            <a:r>
              <a:rPr lang="en-GB" sz="3200" b="1" i="0" dirty="0">
                <a:effectLst/>
                <a:latin typeface="Arial" panose="020B0604020202020204" pitchFamily="34" charset="0"/>
                <a:cs typeface="Arial" panose="020B0604020202020204" pitchFamily="34" charset="0"/>
              </a:rPr>
              <a:t>Read an assigned section and discuss</a:t>
            </a:r>
          </a:p>
          <a:p>
            <a:pPr marL="534988" indent="-534988" fontAlgn="t">
              <a:spcAft>
                <a:spcPts val="3000"/>
              </a:spcAft>
              <a:buFont typeface="Arial" panose="020B0604020202020204" pitchFamily="34" charset="0"/>
              <a:buChar char="•"/>
            </a:pPr>
            <a:r>
              <a:rPr lang="en-GB" sz="3200" i="0" dirty="0">
                <a:effectLst/>
                <a:latin typeface="Arial" panose="020B0604020202020204" pitchFamily="34" charset="0"/>
                <a:cs typeface="Arial" panose="020B0604020202020204" pitchFamily="34" charset="0"/>
              </a:rPr>
              <a:t>Main ideas and purpose of this section</a:t>
            </a:r>
          </a:p>
          <a:p>
            <a:pPr marL="534988" indent="-534988" fontAlgn="t">
              <a:spcAft>
                <a:spcPts val="3000"/>
              </a:spcAft>
              <a:buFont typeface="Arial" panose="020B0604020202020204" pitchFamily="34" charset="0"/>
              <a:buChar char="•"/>
            </a:pPr>
            <a:r>
              <a:rPr lang="en-GB" sz="3200" i="0" dirty="0">
                <a:effectLst/>
                <a:latin typeface="Arial" panose="020B0604020202020204" pitchFamily="34" charset="0"/>
                <a:cs typeface="Arial" panose="020B0604020202020204" pitchFamily="34" charset="0"/>
              </a:rPr>
              <a:t>How this connects to your experiences and practice</a:t>
            </a:r>
          </a:p>
        </p:txBody>
      </p:sp>
    </p:spTree>
    <p:extLst>
      <p:ext uri="{BB962C8B-B14F-4D97-AF65-F5344CB8AC3E}">
        <p14:creationId xmlns:p14="http://schemas.microsoft.com/office/powerpoint/2010/main" val="2221098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1F39-0514-34D8-7A24-6B3827086C0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A28CD7-E3D9-BD43-EDCD-035B62E6EDE5}"/>
              </a:ext>
            </a:extLst>
          </p:cNvPr>
          <p:cNvSpPr txBox="1"/>
          <p:nvPr/>
        </p:nvSpPr>
        <p:spPr>
          <a:xfrm>
            <a:off x="79840" y="164732"/>
            <a:ext cx="18128319" cy="1938992"/>
          </a:xfrm>
          <a:prstGeom prst="rect">
            <a:avLst/>
          </a:prstGeom>
          <a:noFill/>
        </p:spPr>
        <p:txBody>
          <a:bodyPr wrap="square" rtlCol="0">
            <a:spAutoFit/>
          </a:bodyPr>
          <a:lstStyle/>
          <a:p>
            <a:r>
              <a:rPr lang="en-GB" sz="6000" b="1">
                <a:solidFill>
                  <a:srgbClr val="0070C0"/>
                </a:solidFill>
                <a:latin typeface="Arial" panose="020B0604020202020204" pitchFamily="34" charset="0"/>
                <a:cs typeface="Arial" panose="020B0604020202020204" pitchFamily="34" charset="0"/>
              </a:rPr>
              <a:t>Explore the ‘Why, What and How’ of the curriculum offer in our setting</a:t>
            </a:r>
          </a:p>
        </p:txBody>
      </p:sp>
      <p:sp>
        <p:nvSpPr>
          <p:cNvPr id="5" name="TextBox 4">
            <a:extLst>
              <a:ext uri="{FF2B5EF4-FFF2-40B4-BE49-F238E27FC236}">
                <a16:creationId xmlns:a16="http://schemas.microsoft.com/office/drawing/2014/main" id="{665E61E9-529B-2E48-7CFF-B207E2997F08}"/>
              </a:ext>
            </a:extLst>
          </p:cNvPr>
          <p:cNvSpPr txBox="1"/>
          <p:nvPr/>
        </p:nvSpPr>
        <p:spPr>
          <a:xfrm>
            <a:off x="485335" y="8552608"/>
            <a:ext cx="17317328" cy="1569660"/>
          </a:xfrm>
          <a:prstGeom prst="rect">
            <a:avLst/>
          </a:prstGeom>
          <a:noFill/>
        </p:spPr>
        <p:txBody>
          <a:bodyPr wrap="square">
            <a:spAutoFit/>
          </a:bodyPr>
          <a:lstStyle/>
          <a:p>
            <a:r>
              <a:rPr lang="en-GB" sz="3200">
                <a:latin typeface="Arial" panose="020B0604020202020204" pitchFamily="34" charset="0"/>
                <a:cs typeface="Arial" panose="020B0604020202020204" pitchFamily="34" charset="0"/>
                <a:hlinkClick r:id="rId3"/>
              </a:rPr>
              <a:t>https://education.gov.scot/professional-learning/leading-professional-learning/global-voices-scottish-classrooms-exploring-themes-in-education/theme-1-why-what-who-and-how-of-education/</a:t>
            </a:r>
            <a:endParaRPr lang="en-GB" sz="3200">
              <a:solidFill>
                <a:srgbClr val="0000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AC7C5FB-2222-901B-8975-20FAB4FCD231}"/>
              </a:ext>
            </a:extLst>
          </p:cNvPr>
          <p:cNvSpPr txBox="1"/>
          <p:nvPr/>
        </p:nvSpPr>
        <p:spPr>
          <a:xfrm>
            <a:off x="239148" y="2297249"/>
            <a:ext cx="17317329" cy="1569660"/>
          </a:xfrm>
          <a:prstGeom prst="rect">
            <a:avLst/>
          </a:prstGeom>
          <a:noFill/>
        </p:spPr>
        <p:txBody>
          <a:bodyPr wrap="square">
            <a:spAutoFit/>
          </a:bodyPr>
          <a:lstStyle/>
          <a:p>
            <a:r>
              <a:rPr lang="en-GB" sz="3200">
                <a:latin typeface="Arial" panose="020B0604020202020204" pitchFamily="34" charset="0"/>
                <a:cs typeface="Arial" panose="020B0604020202020204" pitchFamily="34" charset="0"/>
              </a:rPr>
              <a:t>Use these materials drawn from Scotland’s sessions with global educators to support reflection of our school / setting curriculum offer. How are the 4 capacities developed for all our children and young people?</a:t>
            </a:r>
          </a:p>
        </p:txBody>
      </p:sp>
      <p:pic>
        <p:nvPicPr>
          <p:cNvPr id="4" name="Picture 3">
            <a:extLst>
              <a:ext uri="{FF2B5EF4-FFF2-40B4-BE49-F238E27FC236}">
                <a16:creationId xmlns:a16="http://schemas.microsoft.com/office/drawing/2014/main" id="{45665767-DC0E-C798-08E9-D35524C9FA95}"/>
              </a:ext>
            </a:extLst>
          </p:cNvPr>
          <p:cNvPicPr>
            <a:picLocks noChangeAspect="1"/>
          </p:cNvPicPr>
          <p:nvPr/>
        </p:nvPicPr>
        <p:blipFill>
          <a:blip r:embed="rId4"/>
          <a:stretch>
            <a:fillRect/>
          </a:stretch>
        </p:blipFill>
        <p:spPr>
          <a:xfrm>
            <a:off x="11030230" y="4145555"/>
            <a:ext cx="6190943" cy="3844196"/>
          </a:xfrm>
          <a:prstGeom prst="rect">
            <a:avLst/>
          </a:prstGeom>
          <a:ln>
            <a:solidFill>
              <a:schemeClr val="tx1"/>
            </a:solidFill>
          </a:ln>
        </p:spPr>
      </p:pic>
      <p:sp>
        <p:nvSpPr>
          <p:cNvPr id="6" name="TextBox 5">
            <a:extLst>
              <a:ext uri="{FF2B5EF4-FFF2-40B4-BE49-F238E27FC236}">
                <a16:creationId xmlns:a16="http://schemas.microsoft.com/office/drawing/2014/main" id="{EEB0DFD9-CF7B-69D1-E390-C90FFDD3813E}"/>
              </a:ext>
            </a:extLst>
          </p:cNvPr>
          <p:cNvSpPr txBox="1"/>
          <p:nvPr/>
        </p:nvSpPr>
        <p:spPr>
          <a:xfrm>
            <a:off x="689811" y="4202453"/>
            <a:ext cx="10340419" cy="3508653"/>
          </a:xfrm>
          <a:prstGeom prst="rect">
            <a:avLst/>
          </a:prstGeom>
          <a:noFill/>
        </p:spPr>
        <p:txBody>
          <a:bodyPr wrap="square" lIns="91440" tIns="45720" rIns="91440" bIns="45720" rtlCol="0" anchor="t">
            <a:spAutoFit/>
          </a:bodyPr>
          <a:lstStyle/>
          <a:p>
            <a:pPr fontAlgn="t">
              <a:spcAft>
                <a:spcPts val="1800"/>
              </a:spcAft>
              <a:buNone/>
            </a:pPr>
            <a:r>
              <a:rPr lang="en-GB" sz="3200" b="1" i="1" kern="0">
                <a:latin typeface="Arial" panose="020B0604020202020204" pitchFamily="34" charset="0"/>
                <a:cs typeface="Arial" panose="020B0604020202020204" pitchFamily="34" charset="0"/>
              </a:rPr>
              <a:t>Some reflective questions:</a:t>
            </a:r>
          </a:p>
          <a:p>
            <a:pPr marL="457200" indent="-457200" fontAlgn="t">
              <a:spcAft>
                <a:spcPts val="1800"/>
              </a:spcAft>
              <a:buFont typeface="Arial" panose="020B0604020202020204" pitchFamily="34" charset="0"/>
              <a:buChar char="•"/>
            </a:pPr>
            <a:r>
              <a:rPr lang="en-GB" sz="3200" i="1">
                <a:latin typeface="Arial" panose="020B0604020202020204" pitchFamily="34" charset="0"/>
                <a:cs typeface="Arial" panose="020B0604020202020204" pitchFamily="34" charset="0"/>
              </a:rPr>
              <a:t>Which observation or reflection from the Global Voices resource challenges your current thinking the most? </a:t>
            </a:r>
          </a:p>
          <a:p>
            <a:pPr marL="457200" indent="-457200" fontAlgn="t">
              <a:spcAft>
                <a:spcPts val="1800"/>
              </a:spcAft>
              <a:buFont typeface="Arial" panose="020B0604020202020204" pitchFamily="34" charset="0"/>
              <a:buChar char="•"/>
            </a:pPr>
            <a:r>
              <a:rPr lang="en-GB" sz="3200" i="1">
                <a:latin typeface="Arial" panose="020B0604020202020204" pitchFamily="34" charset="0"/>
                <a:cs typeface="Arial" panose="020B0604020202020204" pitchFamily="34" charset="0"/>
              </a:rPr>
              <a:t>What practical change could you make in your planning or pedagogy as a result of this reflection?</a:t>
            </a:r>
          </a:p>
        </p:txBody>
      </p:sp>
    </p:spTree>
    <p:extLst>
      <p:ext uri="{BB962C8B-B14F-4D97-AF65-F5344CB8AC3E}">
        <p14:creationId xmlns:p14="http://schemas.microsoft.com/office/powerpoint/2010/main" val="190026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EDE59A-7E4B-F086-0630-45CD424FA064}"/>
              </a:ext>
              <a:ext uri="{C183D7F6-B498-43B3-948B-1728B52AA6E4}">
                <adec:decorative xmlns:adec="http://schemas.microsoft.com/office/drawing/2017/decorative" val="1"/>
              </a:ext>
            </a:extLst>
          </p:cNvPr>
          <p:cNvSpPr/>
          <p:nvPr/>
        </p:nvSpPr>
        <p:spPr>
          <a:xfrm>
            <a:off x="0" y="0"/>
            <a:ext cx="8151344" cy="10287000"/>
          </a:xfrm>
          <a:prstGeom prst="rect">
            <a:avLst/>
          </a:prstGeom>
          <a:solidFill>
            <a:srgbClr val="00AB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7"/>
          <p:cNvSpPr txBox="1">
            <a:spLocks noGrp="1"/>
          </p:cNvSpPr>
          <p:nvPr>
            <p:ph type="title" idx="4294967295"/>
          </p:nvPr>
        </p:nvSpPr>
        <p:spPr>
          <a:xfrm>
            <a:off x="399753" y="2112663"/>
            <a:ext cx="8151344" cy="73866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599"/>
              </a:lnSpc>
              <a:spcBef>
                <a:spcPts val="0"/>
              </a:spcBef>
              <a:spcAft>
                <a:spcPts val="0"/>
              </a:spcAft>
              <a:buClrTx/>
              <a:buSzTx/>
              <a:buFontTx/>
              <a:buNone/>
              <a:tabLst/>
              <a:defRPr/>
            </a:pPr>
            <a:r>
              <a:rPr lang="en-GB" sz="9999" spc="-959" dirty="0">
                <a:solidFill>
                  <a:schemeClr val="bg1"/>
                </a:solidFill>
                <a:latin typeface="Public Sans"/>
                <a:ea typeface="+mn-ea"/>
                <a:cs typeface="+mn-cs"/>
              </a:rPr>
              <a:t>Understanding</a:t>
            </a:r>
            <a:r>
              <a:rPr kumimoji="0" lang="en-GB" sz="9999" b="0" i="0" u="none" strike="noStrike" kern="1200" cap="none" spc="-959" normalizeH="0" baseline="0" noProof="0" dirty="0">
                <a:ln>
                  <a:noFill/>
                </a:ln>
                <a:solidFill>
                  <a:schemeClr val="bg1"/>
                </a:solidFill>
                <a:effectLst/>
                <a:uLnTx/>
                <a:uFillTx/>
                <a:latin typeface="Public Sans"/>
                <a:ea typeface="+mn-ea"/>
                <a:cs typeface="+mn-cs"/>
              </a:rPr>
              <a:t> the Curriculum Improvement  Cycle</a:t>
            </a:r>
            <a:br>
              <a:rPr kumimoji="0" lang="en-GB" sz="9999" b="0" i="0" u="none" strike="noStrike" kern="1200" cap="none" spc="-959" normalizeH="0" baseline="0" noProof="0" dirty="0">
                <a:ln>
                  <a:noFill/>
                </a:ln>
                <a:solidFill>
                  <a:schemeClr val="bg1"/>
                </a:solidFill>
                <a:effectLst/>
                <a:uLnTx/>
                <a:uFillTx/>
                <a:latin typeface="Public Sans"/>
                <a:ea typeface="+mn-ea"/>
                <a:cs typeface="+mn-cs"/>
              </a:rPr>
            </a:br>
            <a:br>
              <a:rPr kumimoji="0" lang="en-GB" sz="9999" b="0" i="0" u="none" strike="noStrike" kern="1200" cap="none" spc="-959" normalizeH="0" baseline="0" noProof="0" dirty="0">
                <a:ln>
                  <a:noFill/>
                </a:ln>
                <a:solidFill>
                  <a:schemeClr val="bg1"/>
                </a:solidFill>
                <a:effectLst/>
                <a:uLnTx/>
                <a:uFillTx/>
                <a:latin typeface="Public Sans"/>
                <a:ea typeface="+mn-ea"/>
                <a:cs typeface="+mn-cs"/>
              </a:rPr>
            </a:br>
            <a:r>
              <a:rPr kumimoji="0" lang="en-GB" sz="9999" b="0" i="0" u="none" strike="noStrike" kern="1200" cap="none" spc="-959" normalizeH="0" baseline="0" noProof="0" dirty="0">
                <a:ln>
                  <a:noFill/>
                </a:ln>
                <a:solidFill>
                  <a:schemeClr val="bg1"/>
                </a:solidFill>
                <a:effectLst/>
                <a:uLnTx/>
                <a:uFillTx/>
                <a:latin typeface="Public Sans"/>
                <a:ea typeface="+mn-ea"/>
                <a:cs typeface="+mn-cs"/>
              </a:rPr>
              <a:t>Session 1</a:t>
            </a:r>
            <a:endParaRPr kumimoji="0" lang="en-GB" sz="9999" b="0" i="0" u="none" strike="noStrike" kern="1200" cap="none" spc="-959" normalizeH="0" baseline="0" noProof="0" dirty="0">
              <a:ln>
                <a:noFill/>
              </a:ln>
              <a:solidFill>
                <a:srgbClr val="FF0000"/>
              </a:solidFill>
              <a:effectLst/>
              <a:uLnTx/>
              <a:uFillTx/>
              <a:latin typeface="Public Sans"/>
              <a:ea typeface="+mn-ea"/>
              <a:cs typeface="+mn-cs"/>
            </a:endParaRPr>
          </a:p>
        </p:txBody>
      </p:sp>
      <p:sp>
        <p:nvSpPr>
          <p:cNvPr id="5" name="Freeform 5" descr="Education Scotland Logo"/>
          <p:cNvSpPr/>
          <p:nvPr/>
        </p:nvSpPr>
        <p:spPr>
          <a:xfrm>
            <a:off x="617775" y="367849"/>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noProof="0"/>
          </a:p>
        </p:txBody>
      </p:sp>
      <p:sp>
        <p:nvSpPr>
          <p:cNvPr id="14" name="Rectangle 13" descr="Scotland's Curriculum Improvement Cycle image">
            <a:extLst>
              <a:ext uri="{FF2B5EF4-FFF2-40B4-BE49-F238E27FC236}">
                <a16:creationId xmlns:a16="http://schemas.microsoft.com/office/drawing/2014/main" id="{C2166ED4-CB7A-7265-A534-144A6CCB063C}"/>
              </a:ext>
            </a:extLst>
          </p:cNvPr>
          <p:cNvSpPr/>
          <p:nvPr/>
        </p:nvSpPr>
        <p:spPr>
          <a:xfrm>
            <a:off x="8551099" y="508380"/>
            <a:ext cx="9434805" cy="947639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Welcome">
            <a:extLst>
              <a:ext uri="{FF2B5EF4-FFF2-40B4-BE49-F238E27FC236}">
                <a16:creationId xmlns:a16="http://schemas.microsoft.com/office/drawing/2014/main" id="{72A3B2F8-1A0B-71D7-D574-A8B9078B9E57}"/>
              </a:ext>
            </a:extLst>
          </p:cNvPr>
          <p:cNvPicPr>
            <a:picLocks noChangeAspect="1"/>
          </p:cNvPicPr>
          <p:nvPr/>
        </p:nvPicPr>
        <p:blipFill>
          <a:blip r:embed="rId4">
            <a:clrChange>
              <a:clrFrom>
                <a:srgbClr val="FFFFFF"/>
              </a:clrFrom>
              <a:clrTo>
                <a:srgbClr val="FFFFFF">
                  <a:alpha val="0"/>
                </a:srgbClr>
              </a:clrTo>
            </a:clrChange>
          </a:blip>
          <a:srcRect l="6142" r="2912"/>
          <a:stretch>
            <a:fillRect/>
          </a:stretch>
        </p:blipFill>
        <p:spPr>
          <a:xfrm>
            <a:off x="8551098" y="704315"/>
            <a:ext cx="9434805" cy="3385085"/>
          </a:xfrm>
          <a:prstGeom prst="rect">
            <a:avLst/>
          </a:prstGeom>
        </p:spPr>
      </p:pic>
      <p:pic>
        <p:nvPicPr>
          <p:cNvPr id="13" name="Picture 12" descr="Scotland's Improvement Cycle Framework logo">
            <a:extLst>
              <a:ext uri="{FF2B5EF4-FFF2-40B4-BE49-F238E27FC236}">
                <a16:creationId xmlns:a16="http://schemas.microsoft.com/office/drawing/2014/main" id="{32B3DC6D-C9B1-57BA-A453-CF3ED36A66A5}"/>
              </a:ext>
            </a:extLst>
          </p:cNvPr>
          <p:cNvPicPr>
            <a:picLocks noChangeAspect="1"/>
          </p:cNvPicPr>
          <p:nvPr/>
        </p:nvPicPr>
        <p:blipFill>
          <a:blip r:embed="rId5">
            <a:clrChange>
              <a:clrFrom>
                <a:srgbClr val="FFFFFF"/>
              </a:clrFrom>
              <a:clrTo>
                <a:srgbClr val="FFFFFF">
                  <a:alpha val="0"/>
                </a:srgbClr>
              </a:clrTo>
            </a:clrChange>
          </a:blip>
          <a:srcRect l="3999"/>
          <a:stretch>
            <a:fillRect/>
          </a:stretch>
        </p:blipFill>
        <p:spPr>
          <a:xfrm>
            <a:off x="8759904" y="5171440"/>
            <a:ext cx="9195519" cy="408973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8D99D-A57E-98DB-E00B-36224943FB91}"/>
              </a:ext>
            </a:extLst>
          </p:cNvPr>
          <p:cNvSpPr txBox="1"/>
          <p:nvPr/>
        </p:nvSpPr>
        <p:spPr>
          <a:xfrm>
            <a:off x="196069" y="219014"/>
            <a:ext cx="9906000" cy="1015663"/>
          </a:xfrm>
          <a:prstGeom prst="rect">
            <a:avLst/>
          </a:prstGeom>
          <a:noFill/>
        </p:spPr>
        <p:txBody>
          <a:bodyPr wrap="square" rtlCol="0">
            <a:spAutoFit/>
          </a:bodyPr>
          <a:lstStyle/>
          <a:p>
            <a:r>
              <a:rPr lang="en-GB" sz="6000" b="1">
                <a:solidFill>
                  <a:srgbClr val="0070C0"/>
                </a:solidFill>
                <a:latin typeface="Arial" panose="020B0604020202020204" pitchFamily="34" charset="0"/>
                <a:cs typeface="Arial" panose="020B0604020202020204" pitchFamily="34" charset="0"/>
              </a:rPr>
              <a:t>Youth Voice Toolkit</a:t>
            </a:r>
          </a:p>
        </p:txBody>
      </p:sp>
      <p:pic>
        <p:nvPicPr>
          <p:cNvPr id="3" name="Picture 1" descr="A group of young people talking &#10;">
            <a:extLst>
              <a:ext uri="{FF2B5EF4-FFF2-40B4-BE49-F238E27FC236}">
                <a16:creationId xmlns:a16="http://schemas.microsoft.com/office/drawing/2014/main" id="{087D6C86-7405-A19C-1612-7576EC9DAF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70608" y="521116"/>
            <a:ext cx="8628351" cy="302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B75B6F1-3D53-467F-F417-5FEFCDC100B5}"/>
              </a:ext>
            </a:extLst>
          </p:cNvPr>
          <p:cNvSpPr txBox="1"/>
          <p:nvPr/>
        </p:nvSpPr>
        <p:spPr>
          <a:xfrm>
            <a:off x="196069" y="3682200"/>
            <a:ext cx="15051751" cy="3108543"/>
          </a:xfrm>
          <a:prstGeom prst="rect">
            <a:avLst/>
          </a:prstGeom>
          <a:noFill/>
        </p:spPr>
        <p:txBody>
          <a:bodyPr wrap="square">
            <a:spAutoFit/>
          </a:bodyPr>
          <a:lstStyle/>
          <a:p>
            <a:r>
              <a:rPr lang="en-GB" sz="2800">
                <a:latin typeface="Arial" panose="020B0604020202020204" pitchFamily="34" charset="0"/>
                <a:cs typeface="Arial" panose="020B0604020202020204" pitchFamily="34" charset="0"/>
              </a:rPr>
              <a:t>The Youth Voice Toolkit aims to support a genuine approach to youth voice and consultation activities across schools and communities. The toolkit contains </a:t>
            </a:r>
            <a:r>
              <a:rPr lang="en-GB" sz="2800" u="sng">
                <a:latin typeface="Arial" panose="020B0604020202020204" pitchFamily="34" charset="0"/>
                <a:cs typeface="Arial" panose="020B0604020202020204" pitchFamily="34" charset="0"/>
                <a:hlinkClick r:id="rId4"/>
              </a:rPr>
              <a:t>implementation guidance</a:t>
            </a:r>
            <a:r>
              <a:rPr lang="en-GB" sz="2800">
                <a:latin typeface="Arial" panose="020B0604020202020204" pitchFamily="34" charset="0"/>
                <a:cs typeface="Arial" panose="020B0604020202020204" pitchFamily="34" charset="0"/>
              </a:rPr>
              <a:t>, the </a:t>
            </a:r>
            <a:r>
              <a:rPr lang="en-GB" sz="2800" u="sng">
                <a:latin typeface="Arial" panose="020B0604020202020204" pitchFamily="34" charset="0"/>
                <a:cs typeface="Arial" panose="020B0604020202020204" pitchFamily="34" charset="0"/>
                <a:hlinkClick r:id="rId5"/>
              </a:rPr>
              <a:t>Empowering Youth Voice Resource Pack</a:t>
            </a:r>
            <a:r>
              <a:rPr lang="en-GB" sz="2800">
                <a:latin typeface="Arial" panose="020B0604020202020204" pitchFamily="34" charset="0"/>
                <a:cs typeface="Arial" panose="020B0604020202020204" pitchFamily="34" charset="0"/>
              </a:rPr>
              <a:t> and </a:t>
            </a:r>
            <a:r>
              <a:rPr lang="en-GB" sz="2800" u="sng">
                <a:latin typeface="Arial" panose="020B0604020202020204" pitchFamily="34" charset="0"/>
                <a:cs typeface="Arial" panose="020B0604020202020204" pitchFamily="34" charset="0"/>
                <a:hlinkClick r:id="rId6"/>
              </a:rPr>
              <a:t>support materials</a:t>
            </a:r>
            <a:r>
              <a:rPr lang="en-GB" sz="2800">
                <a:latin typeface="Arial" panose="020B0604020202020204" pitchFamily="34" charset="0"/>
                <a:cs typeface="Arial" panose="020B0604020202020204" pitchFamily="34" charset="0"/>
              </a:rPr>
              <a:t> for practitioners and leaders. It has been developed by Education Scotland CLD officers and informed by local and regional models across the country. The toolkit can be used within individual school and community settings and can also be used to develop a broader approach to youth voice across organisations and local authorities.</a:t>
            </a:r>
          </a:p>
        </p:txBody>
      </p:sp>
      <p:pic>
        <p:nvPicPr>
          <p:cNvPr id="7" name="Picture 6" descr="A group of four people's faces and the text saying Consult your peers.&#10;&#10;">
            <a:extLst>
              <a:ext uri="{FF2B5EF4-FFF2-40B4-BE49-F238E27FC236}">
                <a16:creationId xmlns:a16="http://schemas.microsoft.com/office/drawing/2014/main" id="{4BE9B091-40FF-1B52-9538-A54DBD602331}"/>
              </a:ext>
            </a:extLst>
          </p:cNvPr>
          <p:cNvPicPr>
            <a:picLocks noChangeAspect="1"/>
          </p:cNvPicPr>
          <p:nvPr/>
        </p:nvPicPr>
        <p:blipFill>
          <a:blip r:embed="rId7"/>
          <a:stretch>
            <a:fillRect/>
          </a:stretch>
        </p:blipFill>
        <p:spPr>
          <a:xfrm>
            <a:off x="3121469" y="6914564"/>
            <a:ext cx="2524531" cy="1689601"/>
          </a:xfrm>
          <a:prstGeom prst="rect">
            <a:avLst/>
          </a:prstGeom>
        </p:spPr>
      </p:pic>
      <p:pic>
        <p:nvPicPr>
          <p:cNvPr id="8" name="Picture 7" descr="A group of light bulbs with the following text - Identify a theme">
            <a:extLst>
              <a:ext uri="{FF2B5EF4-FFF2-40B4-BE49-F238E27FC236}">
                <a16:creationId xmlns:a16="http://schemas.microsoft.com/office/drawing/2014/main" id="{1E5243DF-978E-62B8-9213-1D8BDD880B7B}"/>
              </a:ext>
            </a:extLst>
          </p:cNvPr>
          <p:cNvPicPr>
            <a:picLocks noChangeAspect="1"/>
          </p:cNvPicPr>
          <p:nvPr/>
        </p:nvPicPr>
        <p:blipFill>
          <a:blip r:embed="rId8"/>
          <a:stretch>
            <a:fillRect/>
          </a:stretch>
        </p:blipFill>
        <p:spPr>
          <a:xfrm>
            <a:off x="407083" y="6917517"/>
            <a:ext cx="2524531" cy="1686647"/>
          </a:xfrm>
          <a:prstGeom prst="rect">
            <a:avLst/>
          </a:prstGeom>
        </p:spPr>
      </p:pic>
      <p:pic>
        <p:nvPicPr>
          <p:cNvPr id="9" name="Picture 8" descr="A paper with check marks with the text Make an action plan">
            <a:extLst>
              <a:ext uri="{FF2B5EF4-FFF2-40B4-BE49-F238E27FC236}">
                <a16:creationId xmlns:a16="http://schemas.microsoft.com/office/drawing/2014/main" id="{5EBA5C59-6863-58A3-DFB6-684EF30511D0}"/>
              </a:ext>
            </a:extLst>
          </p:cNvPr>
          <p:cNvPicPr>
            <a:picLocks noChangeAspect="1"/>
          </p:cNvPicPr>
          <p:nvPr/>
        </p:nvPicPr>
        <p:blipFill>
          <a:blip r:embed="rId9"/>
          <a:stretch>
            <a:fillRect/>
          </a:stretch>
        </p:blipFill>
        <p:spPr>
          <a:xfrm>
            <a:off x="5835855" y="6914564"/>
            <a:ext cx="2524531" cy="1689600"/>
          </a:xfrm>
          <a:prstGeom prst="rect">
            <a:avLst/>
          </a:prstGeom>
        </p:spPr>
      </p:pic>
      <p:sp>
        <p:nvSpPr>
          <p:cNvPr id="10" name="TextBox 9">
            <a:extLst>
              <a:ext uri="{FF2B5EF4-FFF2-40B4-BE49-F238E27FC236}">
                <a16:creationId xmlns:a16="http://schemas.microsoft.com/office/drawing/2014/main" id="{A5A5F5F0-2819-6224-B5DE-33DD160340A4}"/>
              </a:ext>
            </a:extLst>
          </p:cNvPr>
          <p:cNvSpPr txBox="1"/>
          <p:nvPr/>
        </p:nvSpPr>
        <p:spPr>
          <a:xfrm>
            <a:off x="407083" y="9363670"/>
            <a:ext cx="11958417" cy="861774"/>
          </a:xfrm>
          <a:prstGeom prst="rect">
            <a:avLst/>
          </a:prstGeom>
          <a:noFill/>
        </p:spPr>
        <p:txBody>
          <a:bodyPr wrap="square">
            <a:spAutoFit/>
          </a:bodyPr>
          <a:lstStyle/>
          <a:p>
            <a:r>
              <a:rPr lang="en-GB" sz="3200">
                <a:latin typeface="Arial" panose="020B0604020202020204" pitchFamily="34" charset="0"/>
                <a:cs typeface="Arial" panose="020B0604020202020204" pitchFamily="34" charset="0"/>
                <a:hlinkClick r:id="rId10"/>
              </a:rPr>
              <a:t>Youth Voice Toolkit | Resources | Education Scotland</a:t>
            </a:r>
            <a:endParaRPr lang="en-GB" sz="3200">
              <a:latin typeface="Arial" panose="020B0604020202020204" pitchFamily="34" charset="0"/>
              <a:cs typeface="Arial" panose="020B0604020202020204" pitchFamily="34" charset="0"/>
            </a:endParaRPr>
          </a:p>
          <a:p>
            <a:endParaRPr lang="en-GB"/>
          </a:p>
        </p:txBody>
      </p:sp>
      <p:sp>
        <p:nvSpPr>
          <p:cNvPr id="12" name="TextBox 11">
            <a:extLst>
              <a:ext uri="{FF2B5EF4-FFF2-40B4-BE49-F238E27FC236}">
                <a16:creationId xmlns:a16="http://schemas.microsoft.com/office/drawing/2014/main" id="{C5AA48CD-9AA6-8795-2440-862D5179FB68}"/>
              </a:ext>
            </a:extLst>
          </p:cNvPr>
          <p:cNvSpPr txBox="1"/>
          <p:nvPr/>
        </p:nvSpPr>
        <p:spPr>
          <a:xfrm>
            <a:off x="196069" y="1493062"/>
            <a:ext cx="8821324" cy="1569660"/>
          </a:xfrm>
          <a:prstGeom prst="rect">
            <a:avLst/>
          </a:prstGeom>
          <a:noFill/>
        </p:spPr>
        <p:txBody>
          <a:bodyPr wrap="square">
            <a:spAutoFit/>
          </a:bodyPr>
          <a:lstStyle/>
          <a:p>
            <a:r>
              <a:rPr lang="en-GB" sz="3200">
                <a:latin typeface="Arial" panose="020B0604020202020204" pitchFamily="34" charset="0"/>
                <a:cs typeface="Arial" panose="020B0604020202020204" pitchFamily="34" charset="0"/>
              </a:rPr>
              <a:t>Consider how we might use Youth Voice Toolkit to deepen our understanding of our learners’ experiences and views on our curriculum offer.</a:t>
            </a:r>
          </a:p>
        </p:txBody>
      </p:sp>
      <p:sp>
        <p:nvSpPr>
          <p:cNvPr id="14" name="TextBox 13">
            <a:extLst>
              <a:ext uri="{FF2B5EF4-FFF2-40B4-BE49-F238E27FC236}">
                <a16:creationId xmlns:a16="http://schemas.microsoft.com/office/drawing/2014/main" id="{AA771FA7-FCB2-6B80-E646-C0AA46433E49}"/>
              </a:ext>
            </a:extLst>
          </p:cNvPr>
          <p:cNvSpPr txBox="1"/>
          <p:nvPr/>
        </p:nvSpPr>
        <p:spPr>
          <a:xfrm>
            <a:off x="8663519" y="6930598"/>
            <a:ext cx="9235440" cy="1815882"/>
          </a:xfrm>
          <a:prstGeom prst="rect">
            <a:avLst/>
          </a:prstGeom>
          <a:noFill/>
        </p:spPr>
        <p:txBody>
          <a:bodyPr wrap="square">
            <a:spAutoFit/>
          </a:bodyPr>
          <a:lstStyle/>
          <a:p>
            <a:r>
              <a:rPr lang="en-GB" sz="2800">
                <a:latin typeface="Arial" panose="020B0604020202020204" pitchFamily="34" charset="0"/>
                <a:cs typeface="Arial" panose="020B0604020202020204" pitchFamily="34" charset="0"/>
              </a:rPr>
              <a:t>Explore the new Youth Voice Toolkit and how it can support us to work alongside our children and young people in understanding their views and experiences of the curriculum offer in our setting. </a:t>
            </a:r>
          </a:p>
        </p:txBody>
      </p:sp>
    </p:spTree>
    <p:extLst>
      <p:ext uri="{BB962C8B-B14F-4D97-AF65-F5344CB8AC3E}">
        <p14:creationId xmlns:p14="http://schemas.microsoft.com/office/powerpoint/2010/main" val="1921441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13FC8-913F-C4A0-797C-D6F85A5206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CBA0B3-8E43-1DBC-5A77-18F87D9C0142}"/>
              </a:ext>
            </a:extLst>
          </p:cNvPr>
          <p:cNvSpPr txBox="1"/>
          <p:nvPr/>
        </p:nvSpPr>
        <p:spPr>
          <a:xfrm>
            <a:off x="196068" y="219014"/>
            <a:ext cx="14152977" cy="1015663"/>
          </a:xfrm>
          <a:prstGeom prst="rect">
            <a:avLst/>
          </a:prstGeom>
          <a:noFill/>
        </p:spPr>
        <p:txBody>
          <a:bodyPr wrap="square" rtlCol="0">
            <a:spAutoFit/>
          </a:bodyPr>
          <a:lstStyle/>
          <a:p>
            <a:r>
              <a:rPr lang="en-GB" sz="6000" b="1">
                <a:solidFill>
                  <a:srgbClr val="0070C0"/>
                </a:solidFill>
                <a:latin typeface="Arial" panose="020B0604020202020204" pitchFamily="34" charset="0"/>
                <a:cs typeface="Arial" panose="020B0604020202020204" pitchFamily="34" charset="0"/>
              </a:rPr>
              <a:t>Engage with the emerging thinking</a:t>
            </a:r>
          </a:p>
        </p:txBody>
      </p:sp>
      <p:sp>
        <p:nvSpPr>
          <p:cNvPr id="10" name="TextBox 9">
            <a:extLst>
              <a:ext uri="{FF2B5EF4-FFF2-40B4-BE49-F238E27FC236}">
                <a16:creationId xmlns:a16="http://schemas.microsoft.com/office/drawing/2014/main" id="{806CC87B-6516-5849-4532-7D90657CB641}"/>
              </a:ext>
            </a:extLst>
          </p:cNvPr>
          <p:cNvSpPr txBox="1"/>
          <p:nvPr/>
        </p:nvSpPr>
        <p:spPr>
          <a:xfrm>
            <a:off x="407083" y="9363670"/>
            <a:ext cx="14434332" cy="861774"/>
          </a:xfrm>
          <a:prstGeom prst="rect">
            <a:avLst/>
          </a:prstGeom>
          <a:noFill/>
        </p:spPr>
        <p:txBody>
          <a:bodyPr wrap="square">
            <a:spAutoFit/>
          </a:bodyPr>
          <a:lstStyle/>
          <a:p>
            <a:r>
              <a:rPr lang="en-GB" sz="3200">
                <a:latin typeface="Arial" panose="020B0604020202020204" pitchFamily="34" charset="0"/>
                <a:cs typeface="Arial" panose="020B0604020202020204" pitchFamily="34" charset="0"/>
                <a:hlinkClick r:id="rId4"/>
              </a:rPr>
              <a:t>CIC Maths Webinar 25 November 2025 – Curriculum Improvement Cycle</a:t>
            </a:r>
            <a:endParaRPr lang="en-GB" sz="3200">
              <a:latin typeface="Arial" panose="020B0604020202020204" pitchFamily="34" charset="0"/>
              <a:cs typeface="Arial" panose="020B0604020202020204" pitchFamily="34" charset="0"/>
            </a:endParaRPr>
          </a:p>
          <a:p>
            <a:endParaRPr lang="en-GB"/>
          </a:p>
        </p:txBody>
      </p:sp>
      <p:sp>
        <p:nvSpPr>
          <p:cNvPr id="11" name="TextBox 10">
            <a:extLst>
              <a:ext uri="{FF2B5EF4-FFF2-40B4-BE49-F238E27FC236}">
                <a16:creationId xmlns:a16="http://schemas.microsoft.com/office/drawing/2014/main" id="{C4603203-662E-53BB-4099-C048A1312FA3}"/>
              </a:ext>
            </a:extLst>
          </p:cNvPr>
          <p:cNvSpPr txBox="1"/>
          <p:nvPr/>
        </p:nvSpPr>
        <p:spPr>
          <a:xfrm>
            <a:off x="456760" y="7954203"/>
            <a:ext cx="17374480" cy="1077218"/>
          </a:xfrm>
          <a:prstGeom prst="rect">
            <a:avLst/>
          </a:prstGeom>
          <a:noFill/>
        </p:spPr>
        <p:txBody>
          <a:bodyPr wrap="square">
            <a:spAutoFit/>
          </a:bodyPr>
          <a:lstStyle/>
          <a:p>
            <a:r>
              <a:rPr lang="en-GB" sz="3200">
                <a:latin typeface="Arial" panose="020B0604020202020204" pitchFamily="34" charset="0"/>
                <a:cs typeface="Arial" panose="020B0604020202020204" pitchFamily="34" charset="0"/>
              </a:rPr>
              <a:t>View the recording of the Maths webinar, review the examples of emerging thinking and provide feedback via the MS Form. </a:t>
            </a:r>
          </a:p>
        </p:txBody>
      </p:sp>
      <p:pic>
        <p:nvPicPr>
          <p:cNvPr id="20" name="Online Media 19" title="WEBINAR Curriculum Improvement Cycle Progress Update – Focus on Maths and Numeracy">
            <a:hlinkClick r:id="" action="ppaction://media"/>
            <a:extLst>
              <a:ext uri="{FF2B5EF4-FFF2-40B4-BE49-F238E27FC236}">
                <a16:creationId xmlns:a16="http://schemas.microsoft.com/office/drawing/2014/main" id="{5D132E6B-321F-054F-9FBD-39FF4E778139}"/>
              </a:ext>
            </a:extLst>
          </p:cNvPr>
          <p:cNvPicPr>
            <a:picLocks noRot="1" noChangeAspect="1"/>
          </p:cNvPicPr>
          <p:nvPr>
            <a:videoFile r:link="rId1"/>
          </p:nvPr>
        </p:nvPicPr>
        <p:blipFill>
          <a:blip r:embed="rId5"/>
          <a:srcRect t="416" r="13031"/>
          <a:stretch>
            <a:fillRect/>
          </a:stretch>
        </p:blipFill>
        <p:spPr>
          <a:xfrm>
            <a:off x="4409440" y="1566926"/>
            <a:ext cx="9469120" cy="6126078"/>
          </a:xfrm>
          <a:prstGeom prst="rect">
            <a:avLst/>
          </a:prstGeom>
        </p:spPr>
      </p:pic>
    </p:spTree>
    <p:extLst>
      <p:ext uri="{BB962C8B-B14F-4D97-AF65-F5344CB8AC3E}">
        <p14:creationId xmlns:p14="http://schemas.microsoft.com/office/powerpoint/2010/main" val="394573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2ED6E-DFDE-2469-1774-EF3E280D30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C652E9-D172-2303-B519-ED9F833A6091}"/>
              </a:ext>
            </a:extLst>
          </p:cNvPr>
          <p:cNvSpPr txBox="1"/>
          <p:nvPr/>
        </p:nvSpPr>
        <p:spPr>
          <a:xfrm>
            <a:off x="195083" y="1693773"/>
            <a:ext cx="11038801" cy="7549759"/>
          </a:xfrm>
          <a:prstGeom prst="rect">
            <a:avLst/>
          </a:prstGeom>
          <a:noFill/>
        </p:spPr>
        <p:txBody>
          <a:bodyPr wrap="square" lIns="91440" tIns="45720" rIns="91440" bIns="45720" rtlCol="0" anchor="t">
            <a:spAutoFit/>
          </a:bodyPr>
          <a:lstStyle/>
          <a:p>
            <a:pPr>
              <a:lnSpc>
                <a:spcPct val="120000"/>
              </a:lnSpc>
              <a:spcBef>
                <a:spcPts val="2400"/>
              </a:spcBef>
            </a:pPr>
            <a:r>
              <a:rPr lang="en-GB" sz="3200">
                <a:latin typeface="Arial" panose="020B0604020202020204" pitchFamily="34" charset="0"/>
                <a:cs typeface="Arial" panose="020B0604020202020204" pitchFamily="34" charset="0"/>
              </a:rPr>
              <a:t>Either as part of a session using the earlier slides, and / or following any of the activities above, hold a space for leadership team and / or teacher and practitioner colleagues to explore what this means for our setting.</a:t>
            </a:r>
          </a:p>
          <a:p>
            <a:pPr marL="742950" indent="-742950">
              <a:spcBef>
                <a:spcPts val="1800"/>
              </a:spcBef>
              <a:buFont typeface="+mj-lt"/>
              <a:buAutoNum type="arabicPeriod"/>
            </a:pPr>
            <a:r>
              <a:rPr lang="en-GB" sz="3200">
                <a:latin typeface="Arial" panose="020B0604020202020204" pitchFamily="34" charset="0"/>
                <a:cs typeface="Arial" panose="020B0604020202020204" pitchFamily="34" charset="0"/>
              </a:rPr>
              <a:t>What have we already been working on that will help with our readiness for change?</a:t>
            </a:r>
          </a:p>
          <a:p>
            <a:pPr marL="742950" indent="-742950">
              <a:spcBef>
                <a:spcPts val="1800"/>
              </a:spcBef>
              <a:buFont typeface="+mj-lt"/>
              <a:buAutoNum type="arabicPeriod"/>
            </a:pPr>
            <a:r>
              <a:rPr lang="en-GB" sz="3200">
                <a:solidFill>
                  <a:srgbClr val="0070C0"/>
                </a:solidFill>
                <a:latin typeface="Arial" panose="020B0604020202020204" pitchFamily="34" charset="0"/>
                <a:cs typeface="Arial" panose="020B0604020202020204" pitchFamily="34" charset="0"/>
              </a:rPr>
              <a:t>What else might be important to start considering?</a:t>
            </a:r>
          </a:p>
          <a:p>
            <a:pPr marL="742950" indent="-742950">
              <a:spcBef>
                <a:spcPts val="1800"/>
              </a:spcBef>
              <a:buFont typeface="+mj-lt"/>
              <a:buAutoNum type="arabicPeriod"/>
            </a:pPr>
            <a:r>
              <a:rPr lang="en-GB" sz="3200">
                <a:latin typeface="Arial" panose="020B0604020202020204" pitchFamily="34" charset="0"/>
                <a:cs typeface="Arial" panose="020B0604020202020204" pitchFamily="34" charset="0"/>
              </a:rPr>
              <a:t>Who in our cluster is involved and can help our thinking?</a:t>
            </a:r>
          </a:p>
          <a:p>
            <a:pPr marL="742950" indent="-742950">
              <a:spcBef>
                <a:spcPts val="1800"/>
              </a:spcBef>
              <a:buFont typeface="+mj-lt"/>
              <a:buAutoNum type="arabicPeriod"/>
            </a:pPr>
            <a:r>
              <a:rPr lang="en-GB" sz="3200">
                <a:solidFill>
                  <a:srgbClr val="0070C0"/>
                </a:solidFill>
                <a:latin typeface="Arial"/>
                <a:cs typeface="Arial"/>
              </a:rPr>
              <a:t>What is our next step as a team</a:t>
            </a:r>
          </a:p>
          <a:p>
            <a:pPr marL="742950" indent="-742950">
              <a:spcBef>
                <a:spcPts val="1800"/>
              </a:spcBef>
              <a:buFont typeface="+mj-lt"/>
              <a:buAutoNum type="arabicPeriod"/>
            </a:pPr>
            <a:r>
              <a:rPr lang="en-GB" sz="3200">
                <a:latin typeface="Arial"/>
                <a:cs typeface="Arial"/>
              </a:rPr>
              <a:t>What do we need, as individuals and a team, to take that step?</a:t>
            </a:r>
            <a:endParaRPr lang="en-GB" sz="3200" noProof="0">
              <a:latin typeface="Arial"/>
              <a:cs typeface="Arial"/>
            </a:endParaRPr>
          </a:p>
        </p:txBody>
      </p:sp>
      <p:pic>
        <p:nvPicPr>
          <p:cNvPr id="5" name="Picture 4" descr="A black heart with rays of light coming out of it&#10;">
            <a:extLst>
              <a:ext uri="{FF2B5EF4-FFF2-40B4-BE49-F238E27FC236}">
                <a16:creationId xmlns:a16="http://schemas.microsoft.com/office/drawing/2014/main" id="{A4DD2FBF-CFEC-5146-0E96-7228FE3480C4}"/>
              </a:ext>
            </a:extLst>
          </p:cNvPr>
          <p:cNvPicPr>
            <a:picLocks noChangeAspect="1"/>
          </p:cNvPicPr>
          <p:nvPr/>
        </p:nvPicPr>
        <p:blipFill>
          <a:blip r:embed="rId3">
            <a:clrChange>
              <a:clrFrom>
                <a:srgbClr val="FEFDFC"/>
              </a:clrFrom>
              <a:clrTo>
                <a:srgbClr val="FEFDFC">
                  <a:alpha val="0"/>
                </a:srgbClr>
              </a:clrTo>
            </a:clrChange>
          </a:blip>
          <a:stretch>
            <a:fillRect/>
          </a:stretch>
        </p:blipFill>
        <p:spPr>
          <a:xfrm>
            <a:off x="13776458" y="279722"/>
            <a:ext cx="1771002" cy="1663919"/>
          </a:xfrm>
          <a:prstGeom prst="rect">
            <a:avLst/>
          </a:prstGeom>
        </p:spPr>
      </p:pic>
      <p:pic>
        <p:nvPicPr>
          <p:cNvPr id="6" name="Picture 5" descr="A black and white image of hands&#10;">
            <a:extLst>
              <a:ext uri="{FF2B5EF4-FFF2-40B4-BE49-F238E27FC236}">
                <a16:creationId xmlns:a16="http://schemas.microsoft.com/office/drawing/2014/main" id="{3EB0288A-D3AE-BCD3-839F-570B4086A1E8}"/>
              </a:ext>
            </a:extLst>
          </p:cNvPr>
          <p:cNvPicPr>
            <a:picLocks noChangeAspect="1"/>
          </p:cNvPicPr>
          <p:nvPr/>
        </p:nvPicPr>
        <p:blipFill>
          <a:blip r:embed="rId4">
            <a:clrChange>
              <a:clrFrom>
                <a:srgbClr val="FEFDFC"/>
              </a:clrFrom>
              <a:clrTo>
                <a:srgbClr val="FEFDFC">
                  <a:alpha val="0"/>
                </a:srgbClr>
              </a:clrTo>
            </a:clrChange>
          </a:blip>
          <a:stretch>
            <a:fillRect/>
          </a:stretch>
        </p:blipFill>
        <p:spPr>
          <a:xfrm>
            <a:off x="15769651" y="352546"/>
            <a:ext cx="1827966" cy="1663919"/>
          </a:xfrm>
          <a:prstGeom prst="rect">
            <a:avLst/>
          </a:prstGeom>
        </p:spPr>
      </p:pic>
      <p:pic>
        <p:nvPicPr>
          <p:cNvPr id="7" name="Picture 6" descr="A diagram of curriculum framework - why, what and how&#10;">
            <a:extLst>
              <a:ext uri="{FF2B5EF4-FFF2-40B4-BE49-F238E27FC236}">
                <a16:creationId xmlns:a16="http://schemas.microsoft.com/office/drawing/2014/main" id="{6A2CA5A5-8B9C-6539-6BA3-D67523FB7307}"/>
              </a:ext>
            </a:extLst>
          </p:cNvPr>
          <p:cNvPicPr>
            <a:picLocks noChangeAspect="1"/>
          </p:cNvPicPr>
          <p:nvPr/>
        </p:nvPicPr>
        <p:blipFill>
          <a:blip r:embed="rId5"/>
          <a:stretch>
            <a:fillRect/>
          </a:stretch>
        </p:blipFill>
        <p:spPr>
          <a:xfrm>
            <a:off x="11533069" y="2450940"/>
            <a:ext cx="6559844" cy="3594638"/>
          </a:xfrm>
          <a:prstGeom prst="rect">
            <a:avLst/>
          </a:prstGeom>
          <a:ln w="38100">
            <a:solidFill>
              <a:schemeClr val="tx1"/>
            </a:solidFill>
          </a:ln>
        </p:spPr>
      </p:pic>
      <p:pic>
        <p:nvPicPr>
          <p:cNvPr id="4" name="Picture 3" descr="A black and white image of a head with gears inside&#10;">
            <a:extLst>
              <a:ext uri="{FF2B5EF4-FFF2-40B4-BE49-F238E27FC236}">
                <a16:creationId xmlns:a16="http://schemas.microsoft.com/office/drawing/2014/main" id="{5EA22B5A-9E06-0134-795B-7DBC9F98A567}"/>
              </a:ext>
            </a:extLst>
          </p:cNvPr>
          <p:cNvPicPr>
            <a:picLocks noChangeAspect="1"/>
          </p:cNvPicPr>
          <p:nvPr/>
        </p:nvPicPr>
        <p:blipFill>
          <a:blip r:embed="rId6">
            <a:clrChange>
              <a:clrFrom>
                <a:srgbClr val="FEFEFC"/>
              </a:clrFrom>
              <a:clrTo>
                <a:srgbClr val="FEFEFC">
                  <a:alpha val="0"/>
                </a:srgbClr>
              </a:clrTo>
            </a:clrChange>
          </a:blip>
          <a:stretch>
            <a:fillRect/>
          </a:stretch>
        </p:blipFill>
        <p:spPr>
          <a:xfrm>
            <a:off x="11879677" y="206899"/>
            <a:ext cx="1622090" cy="1809566"/>
          </a:xfrm>
          <a:prstGeom prst="rect">
            <a:avLst/>
          </a:prstGeom>
        </p:spPr>
      </p:pic>
      <p:pic>
        <p:nvPicPr>
          <p:cNvPr id="2" name="Picture 1" descr="4 phases of CIC image">
            <a:extLst>
              <a:ext uri="{FF2B5EF4-FFF2-40B4-BE49-F238E27FC236}">
                <a16:creationId xmlns:a16="http://schemas.microsoft.com/office/drawing/2014/main" id="{AD440CEE-DA08-7B85-18EF-45257AE391AB}"/>
              </a:ext>
            </a:extLst>
          </p:cNvPr>
          <p:cNvPicPr>
            <a:picLocks noChangeAspect="1"/>
          </p:cNvPicPr>
          <p:nvPr/>
        </p:nvPicPr>
        <p:blipFill>
          <a:blip r:embed="rId7"/>
          <a:stretch>
            <a:fillRect/>
          </a:stretch>
        </p:blipFill>
        <p:spPr>
          <a:xfrm>
            <a:off x="11533069" y="6496478"/>
            <a:ext cx="6559848" cy="3594638"/>
          </a:xfrm>
          <a:prstGeom prst="rect">
            <a:avLst/>
          </a:prstGeom>
          <a:ln w="38100">
            <a:solidFill>
              <a:schemeClr val="tx1"/>
            </a:solidFill>
          </a:ln>
        </p:spPr>
      </p:pic>
      <p:pic>
        <p:nvPicPr>
          <p:cNvPr id="8" name="Picture 7" descr="90+ Self Reflection Icon Stock Illustrations, Royalty-Free Vector ...">
            <a:extLst>
              <a:ext uri="{FF2B5EF4-FFF2-40B4-BE49-F238E27FC236}">
                <a16:creationId xmlns:a16="http://schemas.microsoft.com/office/drawing/2014/main" id="{C34DA93F-21A0-089E-36ED-AA22165B662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397560" y="8610600"/>
            <a:ext cx="1715693" cy="1676400"/>
          </a:xfrm>
          <a:prstGeom prst="rect">
            <a:avLst/>
          </a:prstGeom>
        </p:spPr>
      </p:pic>
      <p:sp>
        <p:nvSpPr>
          <p:cNvPr id="9" name="TextBox 8">
            <a:extLst>
              <a:ext uri="{FF2B5EF4-FFF2-40B4-BE49-F238E27FC236}">
                <a16:creationId xmlns:a16="http://schemas.microsoft.com/office/drawing/2014/main" id="{8F42252A-4C83-592F-04B2-BFC58D7293CF}"/>
              </a:ext>
            </a:extLst>
          </p:cNvPr>
          <p:cNvSpPr txBox="1"/>
          <p:nvPr/>
        </p:nvSpPr>
        <p:spPr>
          <a:xfrm>
            <a:off x="195083" y="319543"/>
            <a:ext cx="11811000" cy="1015663"/>
          </a:xfrm>
          <a:prstGeom prst="rect">
            <a:avLst/>
          </a:prstGeom>
          <a:noFill/>
        </p:spPr>
        <p:txBody>
          <a:bodyPr wrap="square" rtlCol="0">
            <a:spAutoFit/>
          </a:bodyPr>
          <a:lstStyle/>
          <a:p>
            <a:r>
              <a:rPr lang="en-GB" sz="6000" b="1">
                <a:solidFill>
                  <a:srgbClr val="0070C0"/>
                </a:solidFill>
                <a:latin typeface="Arial" panose="020B0604020202020204" pitchFamily="34" charset="0"/>
                <a:cs typeface="Arial" panose="020B0604020202020204" pitchFamily="34" charset="0"/>
              </a:rPr>
              <a:t>What does all this mean for us?</a:t>
            </a:r>
          </a:p>
        </p:txBody>
      </p:sp>
    </p:spTree>
    <p:extLst>
      <p:ext uri="{BB962C8B-B14F-4D97-AF65-F5344CB8AC3E}">
        <p14:creationId xmlns:p14="http://schemas.microsoft.com/office/powerpoint/2010/main" val="76497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609-15A9-BACB-CDD3-AD4A9DB531CA}"/>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BD25F6A2-CF81-D71C-91A2-646121CAEDEE}"/>
              </a:ext>
            </a:extLst>
          </p:cNvPr>
          <p:cNvSpPr txBox="1">
            <a:spLocks noGrp="1"/>
          </p:cNvSpPr>
          <p:nvPr>
            <p:ph type="title" idx="4294967295"/>
          </p:nvPr>
        </p:nvSpPr>
        <p:spPr>
          <a:xfrm>
            <a:off x="418453" y="249571"/>
            <a:ext cx="17308073" cy="9638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59"/>
              </a:lnSpc>
              <a:spcBef>
                <a:spcPts val="0"/>
              </a:spcBef>
              <a:spcAft>
                <a:spcPts val="0"/>
              </a:spcAft>
              <a:buClrTx/>
              <a:buSzTx/>
              <a:buFontTx/>
              <a:buNone/>
              <a:tabLst/>
              <a:defRPr/>
            </a:pPr>
            <a:r>
              <a:rPr lang="en-GB" sz="6000" b="1" dirty="0">
                <a:solidFill>
                  <a:srgbClr val="0070C0"/>
                </a:solidFill>
                <a:latin typeface="Arial"/>
                <a:ea typeface="+mn-ea"/>
                <a:cs typeface="Arial"/>
              </a:rPr>
              <a:t>Optional individual sense-making activities</a:t>
            </a:r>
            <a:endParaRPr kumimoji="0" lang="en-GB" sz="6000" b="1" i="0" u="none" strike="noStrike" kern="1200" cap="none" spc="0" normalizeH="0" baseline="0" noProof="0" dirty="0">
              <a:ln>
                <a:noFill/>
              </a:ln>
              <a:solidFill>
                <a:srgbClr val="0070C0"/>
              </a:solidFill>
              <a:effectLst/>
              <a:uLnTx/>
              <a:uFillTx/>
              <a:latin typeface="Arial"/>
              <a:ea typeface="+mn-ea"/>
              <a:cs typeface="Arial"/>
            </a:endParaRPr>
          </a:p>
        </p:txBody>
      </p:sp>
      <p:graphicFrame>
        <p:nvGraphicFramePr>
          <p:cNvPr id="10" name="Diagram 9" descr="Read, watch, listen do image">
            <a:extLst>
              <a:ext uri="{FF2B5EF4-FFF2-40B4-BE49-F238E27FC236}">
                <a16:creationId xmlns:a16="http://schemas.microsoft.com/office/drawing/2014/main" id="{A5818C65-5332-18C6-78E6-F7C97950D847}"/>
              </a:ext>
            </a:extLst>
          </p:cNvPr>
          <p:cNvGraphicFramePr/>
          <p:nvPr>
            <p:extLst>
              <p:ext uri="{D42A27DB-BD31-4B8C-83A1-F6EECF244321}">
                <p14:modId xmlns:p14="http://schemas.microsoft.com/office/powerpoint/2010/main" val="726104438"/>
              </p:ext>
            </p:extLst>
          </p:nvPr>
        </p:nvGraphicFramePr>
        <p:xfrm>
          <a:off x="5283200" y="2701829"/>
          <a:ext cx="12849817" cy="6149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Front cover of Background and a Case for Change">
            <a:extLst>
              <a:ext uri="{FF2B5EF4-FFF2-40B4-BE49-F238E27FC236}">
                <a16:creationId xmlns:a16="http://schemas.microsoft.com/office/drawing/2014/main" id="{9FD8D73D-F018-5C14-C0F1-B2342AD100D4}"/>
              </a:ext>
            </a:extLst>
          </p:cNvPr>
          <p:cNvPicPr>
            <a:picLocks noChangeAspect="1"/>
          </p:cNvPicPr>
          <p:nvPr/>
        </p:nvPicPr>
        <p:blipFill>
          <a:blip r:embed="rId8"/>
          <a:stretch>
            <a:fillRect/>
          </a:stretch>
        </p:blipFill>
        <p:spPr>
          <a:xfrm>
            <a:off x="418453" y="2701829"/>
            <a:ext cx="4296058" cy="6149111"/>
          </a:xfrm>
          <a:prstGeom prst="rect">
            <a:avLst/>
          </a:prstGeom>
          <a:ln w="28575">
            <a:solidFill>
              <a:schemeClr val="tx1"/>
            </a:solidFill>
          </a:ln>
        </p:spPr>
      </p:pic>
      <p:sp>
        <p:nvSpPr>
          <p:cNvPr id="2" name="TextBox 1">
            <a:extLst>
              <a:ext uri="{FF2B5EF4-FFF2-40B4-BE49-F238E27FC236}">
                <a16:creationId xmlns:a16="http://schemas.microsoft.com/office/drawing/2014/main" id="{BCA68D8C-BB3D-0DD5-27FA-B64F070FD38C}"/>
              </a:ext>
            </a:extLst>
          </p:cNvPr>
          <p:cNvSpPr txBox="1"/>
          <p:nvPr/>
        </p:nvSpPr>
        <p:spPr>
          <a:xfrm>
            <a:off x="333213" y="1436060"/>
            <a:ext cx="17621574" cy="954107"/>
          </a:xfrm>
          <a:prstGeom prst="rect">
            <a:avLst/>
          </a:prstGeom>
          <a:noFill/>
        </p:spPr>
        <p:txBody>
          <a:bodyPr wrap="square" rtlCol="0">
            <a:spAutoFit/>
          </a:bodyPr>
          <a:lstStyle/>
          <a:p>
            <a:r>
              <a:rPr lang="en-GB" sz="2800">
                <a:latin typeface="Arial" panose="020B0604020202020204" pitchFamily="34" charset="0"/>
                <a:cs typeface="Arial" panose="020B0604020202020204" pitchFamily="34" charset="0"/>
              </a:rPr>
              <a:t>Any of these might work as optional individual tasks in advance of or following the sessions. The short CIC explainer video can also be used during the session. </a:t>
            </a:r>
          </a:p>
        </p:txBody>
      </p:sp>
    </p:spTree>
    <p:extLst>
      <p:ext uri="{BB962C8B-B14F-4D97-AF65-F5344CB8AC3E}">
        <p14:creationId xmlns:p14="http://schemas.microsoft.com/office/powerpoint/2010/main" val="400677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38EEE52D-639A-5792-FBCF-DA342B0B9E2A}"/>
              </a:ext>
            </a:extLst>
          </p:cNvPr>
          <p:cNvSpPr txBox="1">
            <a:spLocks noGrp="1"/>
          </p:cNvSpPr>
          <p:nvPr>
            <p:ph type="title" idx="4294967295"/>
          </p:nvPr>
        </p:nvSpPr>
        <p:spPr>
          <a:xfrm>
            <a:off x="114300" y="383192"/>
            <a:ext cx="18059400"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National Model of Professional Learning</a:t>
            </a:r>
          </a:p>
        </p:txBody>
      </p:sp>
      <p:sp>
        <p:nvSpPr>
          <p:cNvPr id="2" name="Freeform 2" descr="National Model of Professional Learning image">
            <a:extLst>
              <a:ext uri="{FF2B5EF4-FFF2-40B4-BE49-F238E27FC236}">
                <a16:creationId xmlns:a16="http://schemas.microsoft.com/office/drawing/2014/main" id="{92D7C8E3-D6C9-E9F5-0AC5-F12EAB99CBA3}"/>
              </a:ext>
            </a:extLst>
          </p:cNvPr>
          <p:cNvSpPr>
            <a:spLocks noChangeAspect="1"/>
          </p:cNvSpPr>
          <p:nvPr/>
        </p:nvSpPr>
        <p:spPr>
          <a:xfrm>
            <a:off x="11522267" y="1625622"/>
            <a:ext cx="6294537" cy="6155570"/>
          </a:xfrm>
          <a:custGeom>
            <a:avLst/>
            <a:gdLst/>
            <a:ahLst/>
            <a:cxnLst/>
            <a:rect l="l" t="t" r="r" b="b"/>
            <a:pathLst>
              <a:path w="10048433" h="8848161">
                <a:moveTo>
                  <a:pt x="0" y="0"/>
                </a:moveTo>
                <a:lnTo>
                  <a:pt x="10048434" y="0"/>
                </a:lnTo>
                <a:lnTo>
                  <a:pt x="10048434" y="8848161"/>
                </a:lnTo>
                <a:lnTo>
                  <a:pt x="0" y="8848161"/>
                </a:lnTo>
                <a:lnTo>
                  <a:pt x="0" y="0"/>
                </a:lnTo>
                <a:close/>
              </a:path>
            </a:pathLst>
          </a:custGeom>
          <a:blipFill>
            <a:blip r:embed="rId3"/>
            <a:stretch>
              <a:fillRect l="-2175" r="-11313" b="-2188"/>
            </a:stretch>
          </a:blipFill>
        </p:spPr>
        <p:txBody>
          <a:bodyPr/>
          <a:lstStyle/>
          <a:p>
            <a:endParaRPr lang="en-GB" noProof="0"/>
          </a:p>
        </p:txBody>
      </p:sp>
      <p:sp>
        <p:nvSpPr>
          <p:cNvPr id="6" name="TextBox 5">
            <a:extLst>
              <a:ext uri="{FF2B5EF4-FFF2-40B4-BE49-F238E27FC236}">
                <a16:creationId xmlns:a16="http://schemas.microsoft.com/office/drawing/2014/main" id="{AAAF4119-48F9-0EC3-67BC-58D97311A7C7}"/>
              </a:ext>
            </a:extLst>
          </p:cNvPr>
          <p:cNvSpPr txBox="1"/>
          <p:nvPr/>
        </p:nvSpPr>
        <p:spPr>
          <a:xfrm>
            <a:off x="396551" y="1910751"/>
            <a:ext cx="11125716" cy="6046976"/>
          </a:xfrm>
          <a:prstGeom prst="rect">
            <a:avLst/>
          </a:prstGeom>
          <a:noFill/>
        </p:spPr>
        <p:txBody>
          <a:bodyPr wrap="square">
            <a:spAutoFit/>
          </a:bodyPr>
          <a:lstStyle/>
          <a:p>
            <a:pPr marL="571500" indent="-571500">
              <a:lnSpc>
                <a:spcPct val="120000"/>
              </a:lnSpc>
              <a:spcBef>
                <a:spcPts val="600"/>
              </a:spcBef>
              <a:spcAft>
                <a:spcPts val="1200"/>
              </a:spcAft>
              <a:buFont typeface="Arial" panose="020B0604020202020204" pitchFamily="34" charset="0"/>
              <a:buChar char="•"/>
            </a:pPr>
            <a:r>
              <a:rPr lang="en-GB" sz="4400">
                <a:effectLst/>
                <a:latin typeface="Arial" panose="020B0604020202020204" pitchFamily="34" charset="0"/>
                <a:ea typeface="Aptos" panose="020B0004020202020204" pitchFamily="34" charset="0"/>
                <a:cs typeface="Arial" panose="020B0604020202020204" pitchFamily="34" charset="0"/>
              </a:rPr>
              <a:t>CIC will impact every learner in Scotland</a:t>
            </a:r>
          </a:p>
          <a:p>
            <a:pPr marL="571500" indent="-571500">
              <a:lnSpc>
                <a:spcPct val="120000"/>
              </a:lnSpc>
              <a:spcBef>
                <a:spcPts val="600"/>
              </a:spcBef>
              <a:spcAft>
                <a:spcPts val="1200"/>
              </a:spcAft>
              <a:buFont typeface="Arial" panose="020B0604020202020204" pitchFamily="34" charset="0"/>
              <a:buChar char="•"/>
            </a:pPr>
            <a:r>
              <a:rPr lang="en-GB" sz="4400">
                <a:effectLst/>
                <a:latin typeface="Arial" panose="020B0604020202020204" pitchFamily="34" charset="0"/>
                <a:ea typeface="Aptos" panose="020B0004020202020204" pitchFamily="34" charset="0"/>
                <a:cs typeface="Arial" panose="020B0604020202020204" pitchFamily="34" charset="0"/>
              </a:rPr>
              <a:t>Active engagement </a:t>
            </a:r>
          </a:p>
          <a:p>
            <a:pPr marL="571500" indent="-571500">
              <a:lnSpc>
                <a:spcPct val="120000"/>
              </a:lnSpc>
              <a:spcBef>
                <a:spcPts val="600"/>
              </a:spcBef>
              <a:spcAft>
                <a:spcPts val="1200"/>
              </a:spcAft>
              <a:buFont typeface="Arial" panose="020B0604020202020204" pitchFamily="34" charset="0"/>
              <a:buChar char="•"/>
            </a:pPr>
            <a:r>
              <a:rPr lang="en-GB" sz="4400">
                <a:latin typeface="Arial" panose="020B0604020202020204" pitchFamily="34" charset="0"/>
                <a:ea typeface="Aptos" panose="020B0004020202020204" pitchFamily="34" charset="0"/>
                <a:cs typeface="Arial" panose="020B0604020202020204" pitchFamily="34" charset="0"/>
              </a:rPr>
              <a:t>A</a:t>
            </a:r>
            <a:r>
              <a:rPr lang="en-GB" sz="4400">
                <a:effectLst/>
                <a:latin typeface="Arial" panose="020B0604020202020204" pitchFamily="34" charset="0"/>
                <a:ea typeface="Aptos" panose="020B0004020202020204" pitchFamily="34" charset="0"/>
                <a:cs typeface="Arial" panose="020B0604020202020204" pitchFamily="34" charset="0"/>
              </a:rPr>
              <a:t>dvocate for our learners</a:t>
            </a:r>
          </a:p>
          <a:p>
            <a:pPr marL="571500" indent="-571500">
              <a:lnSpc>
                <a:spcPct val="120000"/>
              </a:lnSpc>
              <a:spcBef>
                <a:spcPts val="600"/>
              </a:spcBef>
              <a:spcAft>
                <a:spcPts val="1200"/>
              </a:spcAft>
              <a:buFont typeface="Arial" panose="020B0604020202020204" pitchFamily="34" charset="0"/>
              <a:buChar char="•"/>
            </a:pPr>
            <a:r>
              <a:rPr lang="en-GB" sz="4400">
                <a:latin typeface="Arial" panose="020B0604020202020204" pitchFamily="34" charset="0"/>
                <a:ea typeface="Aptos" panose="020B0004020202020204" pitchFamily="34" charset="0"/>
                <a:cs typeface="Arial" panose="020B0604020202020204" pitchFamily="34" charset="0"/>
              </a:rPr>
              <a:t>Learning together and over time</a:t>
            </a:r>
            <a:endParaRPr lang="en-GB" sz="4400">
              <a:effectLst/>
              <a:latin typeface="Arial" panose="020B0604020202020204" pitchFamily="34" charset="0"/>
              <a:ea typeface="Aptos" panose="020B0004020202020204" pitchFamily="34" charset="0"/>
              <a:cs typeface="Arial" panose="020B0604020202020204" pitchFamily="34" charset="0"/>
            </a:endParaRPr>
          </a:p>
          <a:p>
            <a:pPr marL="571500" indent="-571500">
              <a:lnSpc>
                <a:spcPct val="120000"/>
              </a:lnSpc>
              <a:spcBef>
                <a:spcPts val="600"/>
              </a:spcBef>
              <a:spcAft>
                <a:spcPts val="1200"/>
              </a:spcAft>
              <a:buFont typeface="Arial" panose="020B0604020202020204" pitchFamily="34" charset="0"/>
              <a:buChar char="•"/>
            </a:pPr>
            <a:r>
              <a:rPr lang="en-GB" sz="4400">
                <a:effectLst/>
                <a:latin typeface="Arial" panose="020B0604020202020204" pitchFamily="34" charset="0"/>
                <a:ea typeface="Aptos" panose="020B0004020202020204" pitchFamily="34" charset="0"/>
                <a:cs typeface="Arial" panose="020B0604020202020204" pitchFamily="34" charset="0"/>
              </a:rPr>
              <a:t>Enquiring stance</a:t>
            </a:r>
          </a:p>
          <a:p>
            <a:pPr marL="571500" indent="-571500">
              <a:lnSpc>
                <a:spcPct val="120000"/>
              </a:lnSpc>
              <a:spcBef>
                <a:spcPts val="600"/>
              </a:spcBef>
              <a:spcAft>
                <a:spcPts val="1200"/>
              </a:spcAft>
              <a:buFont typeface="Arial" panose="020B0604020202020204" pitchFamily="34" charset="0"/>
              <a:buChar char="•"/>
            </a:pPr>
            <a:r>
              <a:rPr lang="en-GB" sz="4400">
                <a:latin typeface="Arial" panose="020B0604020202020204" pitchFamily="34" charset="0"/>
                <a:ea typeface="Aptos" panose="020B0004020202020204" pitchFamily="34" charset="0"/>
                <a:cs typeface="Arial" panose="020B0604020202020204" pitchFamily="34" charset="0"/>
              </a:rPr>
              <a:t>Connecting to our practice</a:t>
            </a:r>
            <a:endParaRPr lang="en-GB" sz="4000">
              <a:effectLst/>
              <a:latin typeface="Arial" panose="020B0604020202020204" pitchFamily="34" charset="0"/>
              <a:ea typeface="Aptos" panose="020B00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76506" y="2703197"/>
            <a:ext cx="14554200" cy="4247317"/>
          </a:xfrm>
          <a:prstGeom prst="rect">
            <a:avLst/>
          </a:prstGeom>
        </p:spPr>
        <p:txBody>
          <a:bodyPr wrap="square" lIns="0" tIns="0" rIns="0" bIns="0" rtlCol="0" anchor="t">
            <a:spAutoFit/>
          </a:bodyPr>
          <a:lstStyle/>
          <a:p>
            <a:pPr marL="900113" lvl="1" indent="-500063" algn="l">
              <a:spcAft>
                <a:spcPts val="2400"/>
              </a:spcAft>
              <a:buFont typeface="Arial"/>
              <a:buChar char="•"/>
            </a:pPr>
            <a:r>
              <a:rPr lang="en-GB" sz="5400" noProof="0">
                <a:latin typeface="Arial" panose="020B0604020202020204" pitchFamily="34" charset="0"/>
                <a:cs typeface="Arial" panose="020B0604020202020204" pitchFamily="34" charset="0"/>
              </a:rPr>
              <a:t>Learn from, with and on behalf of each other</a:t>
            </a:r>
          </a:p>
          <a:p>
            <a:pPr marL="900113" lvl="1" indent="-500063" algn="l">
              <a:spcAft>
                <a:spcPts val="2400"/>
              </a:spcAft>
              <a:buFont typeface="Arial"/>
              <a:buChar char="•"/>
            </a:pPr>
            <a:r>
              <a:rPr lang="en-GB" sz="5400" noProof="0">
                <a:latin typeface="Arial" panose="020B0604020202020204" pitchFamily="34" charset="0"/>
                <a:cs typeface="Arial" panose="020B0604020202020204" pitchFamily="34" charset="0"/>
              </a:rPr>
              <a:t>We create a safe space to share ideas</a:t>
            </a:r>
          </a:p>
          <a:p>
            <a:pPr marL="900113" lvl="1" indent="-500063" algn="l">
              <a:spcAft>
                <a:spcPts val="2400"/>
              </a:spcAft>
              <a:buFont typeface="Arial"/>
              <a:buChar char="•"/>
            </a:pPr>
            <a:r>
              <a:rPr lang="en-GB" sz="5400" noProof="0">
                <a:latin typeface="Arial" panose="020B0604020202020204" pitchFamily="34" charset="0"/>
                <a:cs typeface="Arial" panose="020B0604020202020204" pitchFamily="34" charset="0"/>
              </a:rPr>
              <a:t>We agree everyone is equal and valued </a:t>
            </a:r>
          </a:p>
          <a:p>
            <a:pPr marL="900113" lvl="1" indent="-500063" algn="l">
              <a:spcAft>
                <a:spcPts val="2400"/>
              </a:spcAft>
              <a:buFont typeface="Arial"/>
              <a:buChar char="•"/>
            </a:pPr>
            <a:r>
              <a:rPr lang="en-GB" sz="5400" noProof="0">
                <a:latin typeface="Arial" panose="020B0604020202020204" pitchFamily="34" charset="0"/>
                <a:cs typeface="Arial" panose="020B0604020202020204" pitchFamily="34" charset="0"/>
              </a:rPr>
              <a:t>We remain ‘in the room’ </a:t>
            </a:r>
          </a:p>
        </p:txBody>
      </p:sp>
      <p:sp>
        <p:nvSpPr>
          <p:cNvPr id="5" name="TextBox 5"/>
          <p:cNvSpPr txBox="1">
            <a:spLocks noGrp="1"/>
          </p:cNvSpPr>
          <p:nvPr>
            <p:ph type="title" idx="4294967295"/>
          </p:nvPr>
        </p:nvSpPr>
        <p:spPr>
          <a:xfrm>
            <a:off x="501304" y="342900"/>
            <a:ext cx="14554200" cy="935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872"/>
              </a:lnSpc>
              <a:spcBef>
                <a:spcPts val="0"/>
              </a:spcBef>
              <a:spcAft>
                <a:spcPts val="0"/>
              </a:spcAft>
              <a:buClrTx/>
              <a:buSzTx/>
              <a:buFontTx/>
              <a:buNone/>
              <a:tabLst/>
              <a:defRPr/>
            </a:pPr>
            <a:r>
              <a:rPr kumimoji="0" lang="en-GB" sz="6000" b="1"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Ways of working together</a:t>
            </a:r>
          </a:p>
        </p:txBody>
      </p:sp>
      <p:pic>
        <p:nvPicPr>
          <p:cNvPr id="6" name="Picture 5" descr="A close-up of several hands representing working together">
            <a:extLst>
              <a:ext uri="{FF2B5EF4-FFF2-40B4-BE49-F238E27FC236}">
                <a16:creationId xmlns:a16="http://schemas.microsoft.com/office/drawing/2014/main" id="{284E607B-47B0-6421-6A6D-6AB60AC687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314276" y="5836690"/>
            <a:ext cx="4597206" cy="41074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Connector image"/>
          <p:cNvSpPr/>
          <p:nvPr/>
        </p:nvSpPr>
        <p:spPr>
          <a:xfrm>
            <a:off x="14116050" y="7287333"/>
            <a:ext cx="3607402" cy="2946796"/>
          </a:xfrm>
          <a:custGeom>
            <a:avLst/>
            <a:gdLst/>
            <a:ahLst/>
            <a:cxnLst/>
            <a:rect l="l" t="t" r="r" b="b"/>
            <a:pathLst>
              <a:path w="5226651" h="4114800">
                <a:moveTo>
                  <a:pt x="0" y="0"/>
                </a:moveTo>
                <a:lnTo>
                  <a:pt x="5226651" y="0"/>
                </a:lnTo>
                <a:lnTo>
                  <a:pt x="52266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noProof="0"/>
          </a:p>
        </p:txBody>
      </p:sp>
      <p:sp>
        <p:nvSpPr>
          <p:cNvPr id="3" name="TextBox 3"/>
          <p:cNvSpPr txBox="1"/>
          <p:nvPr/>
        </p:nvSpPr>
        <p:spPr>
          <a:xfrm>
            <a:off x="366091" y="1691210"/>
            <a:ext cx="16645559" cy="5247590"/>
          </a:xfrm>
          <a:prstGeom prst="rect">
            <a:avLst/>
          </a:prstGeom>
        </p:spPr>
        <p:txBody>
          <a:bodyPr wrap="square" lIns="0" tIns="0" rIns="0" bIns="0" rtlCol="0" anchor="t">
            <a:spAutoFit/>
          </a:bodyPr>
          <a:lstStyle/>
          <a:p>
            <a:pPr algn="l">
              <a:lnSpc>
                <a:spcPts val="7840"/>
              </a:lnSpc>
              <a:spcAft>
                <a:spcPts val="2400"/>
              </a:spcAft>
            </a:pPr>
            <a:r>
              <a:rPr lang="en-GB" sz="5400" noProof="0" dirty="0">
                <a:latin typeface="Arial" panose="020B0604020202020204" pitchFamily="34" charset="0"/>
                <a:cs typeface="Arial" panose="020B0604020202020204" pitchFamily="34" charset="0"/>
              </a:rPr>
              <a:t>In groups or pairs:</a:t>
            </a:r>
          </a:p>
          <a:p>
            <a:pPr marL="899795" lvl="1" indent="-534670">
              <a:spcAft>
                <a:spcPts val="2400"/>
              </a:spcAft>
              <a:buFont typeface="Arial"/>
              <a:buChar char="•"/>
            </a:pPr>
            <a:r>
              <a:rPr lang="en-US" sz="5400" dirty="0">
                <a:latin typeface="Arial"/>
                <a:cs typeface="Arial"/>
              </a:rPr>
              <a:t>What does curriculum improvement mean to you?</a:t>
            </a:r>
          </a:p>
          <a:p>
            <a:pPr marL="899795" lvl="1" indent="-534670">
              <a:spcAft>
                <a:spcPts val="2400"/>
              </a:spcAft>
              <a:buFont typeface="Arial"/>
              <a:buChar char="•"/>
            </a:pPr>
            <a:r>
              <a:rPr lang="en-GB" sz="5400" noProof="0" dirty="0">
                <a:latin typeface="Arial" panose="020B0604020202020204" pitchFamily="34" charset="0"/>
                <a:cs typeface="Arial" panose="020B0604020202020204" pitchFamily="34" charset="0"/>
              </a:rPr>
              <a:t>Identify two features of the Curriculum Improvement Cycle (CIC) which are clear to you.</a:t>
            </a:r>
          </a:p>
          <a:p>
            <a:pPr marL="899795" lvl="1" indent="-534670" algn="l">
              <a:spcAft>
                <a:spcPts val="2400"/>
              </a:spcAft>
              <a:buFont typeface="Arial"/>
              <a:buChar char="•"/>
            </a:pPr>
            <a:r>
              <a:rPr lang="en-GB" sz="5400" noProof="0" dirty="0">
                <a:latin typeface="Arial" panose="020B0604020202020204" pitchFamily="34" charset="0"/>
                <a:cs typeface="Arial" panose="020B0604020202020204" pitchFamily="34" charset="0"/>
              </a:rPr>
              <a:t>Identify two elements which are unclear.</a:t>
            </a:r>
            <a:endParaRPr lang="en-GB" sz="4800" noProof="0" dirty="0">
              <a:latin typeface="Arial" panose="020B0604020202020204" pitchFamily="34" charset="0"/>
              <a:cs typeface="Arial" panose="020B0604020202020204" pitchFamily="34" charset="0"/>
            </a:endParaRPr>
          </a:p>
        </p:txBody>
      </p:sp>
      <p:sp>
        <p:nvSpPr>
          <p:cNvPr id="4" name="TextBox 4"/>
          <p:cNvSpPr txBox="1">
            <a:spLocks noGrp="1"/>
          </p:cNvSpPr>
          <p:nvPr>
            <p:ph type="title" idx="4294967295"/>
          </p:nvPr>
        </p:nvSpPr>
        <p:spPr>
          <a:xfrm>
            <a:off x="366091" y="279960"/>
            <a:ext cx="15582900" cy="935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872"/>
              </a:lnSpc>
              <a:spcBef>
                <a:spcPts val="0"/>
              </a:spcBef>
              <a:spcAft>
                <a:spcPts val="0"/>
              </a:spcAft>
              <a:buClrTx/>
              <a:buSzTx/>
              <a:buFontTx/>
              <a:buNone/>
              <a:tabLst/>
              <a:defRPr/>
            </a:pPr>
            <a:r>
              <a:rPr kumimoji="0" lang="en-GB" sz="6000" b="1"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Connector</a:t>
            </a:r>
          </a:p>
        </p:txBody>
      </p:sp>
      <p:pic>
        <p:nvPicPr>
          <p:cNvPr id="5" name="Picture 4" descr="Stack of sticky notes and pencil">
            <a:extLst>
              <a:ext uri="{FF2B5EF4-FFF2-40B4-BE49-F238E27FC236}">
                <a16:creationId xmlns:a16="http://schemas.microsoft.com/office/drawing/2014/main" id="{343190CE-1141-6F16-0AE3-6C8D60CD5288}"/>
              </a:ext>
            </a:extLst>
          </p:cNvPr>
          <p:cNvPicPr>
            <a:picLocks noChangeAspect="1"/>
          </p:cNvPicPr>
          <p:nvPr/>
        </p:nvPicPr>
        <p:blipFill>
          <a:blip r:embed="rId5" cstate="print">
            <a:extLst>
              <a:ext uri="{28A0092B-C50C-407E-A947-70E740481C1C}">
                <a14:useLocalDpi xmlns:a14="http://schemas.microsoft.com/office/drawing/2010/main" val="0"/>
              </a:ext>
            </a:extLst>
          </a:blip>
          <a:srcRect l="167" t="15766"/>
          <a:stretch>
            <a:fillRect/>
          </a:stretch>
        </p:blipFill>
        <p:spPr>
          <a:xfrm>
            <a:off x="366091" y="7060244"/>
            <a:ext cx="5238749" cy="29467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Target image"/>
          <p:cNvSpPr/>
          <p:nvPr/>
        </p:nvSpPr>
        <p:spPr>
          <a:xfrm>
            <a:off x="13518776" y="5414682"/>
            <a:ext cx="4214127" cy="4449413"/>
          </a:xfrm>
          <a:custGeom>
            <a:avLst/>
            <a:gdLst/>
            <a:ahLst/>
            <a:cxnLst/>
            <a:rect l="l" t="t" r="r" b="b"/>
            <a:pathLst>
              <a:path w="6683903" h="5455736">
                <a:moveTo>
                  <a:pt x="0" y="0"/>
                </a:moveTo>
                <a:lnTo>
                  <a:pt x="6683903" y="0"/>
                </a:lnTo>
                <a:lnTo>
                  <a:pt x="6683903" y="5455736"/>
                </a:lnTo>
                <a:lnTo>
                  <a:pt x="0" y="5455736"/>
                </a:lnTo>
                <a:lnTo>
                  <a:pt x="0" y="0"/>
                </a:lnTo>
                <a:close/>
              </a:path>
            </a:pathLst>
          </a:custGeom>
          <a:blipFill>
            <a:blip r:embed="rId3"/>
            <a:stretch>
              <a:fillRect/>
            </a:stretch>
          </a:blipFill>
        </p:spPr>
        <p:txBody>
          <a:bodyPr/>
          <a:lstStyle/>
          <a:p>
            <a:endParaRPr lang="en-GB" noProof="0"/>
          </a:p>
        </p:txBody>
      </p:sp>
      <p:sp>
        <p:nvSpPr>
          <p:cNvPr id="3" name="TextBox 3"/>
          <p:cNvSpPr txBox="1">
            <a:spLocks noGrp="1"/>
          </p:cNvSpPr>
          <p:nvPr>
            <p:ph type="title" idx="4294967295"/>
          </p:nvPr>
        </p:nvSpPr>
        <p:spPr>
          <a:xfrm>
            <a:off x="401904" y="432518"/>
            <a:ext cx="11091012" cy="935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872"/>
              </a:lnSpc>
              <a:spcBef>
                <a:spcPts val="0"/>
              </a:spcBef>
              <a:spcAft>
                <a:spcPts val="0"/>
              </a:spcAft>
              <a:buClrTx/>
              <a:buSzTx/>
              <a:buFontTx/>
              <a:buNone/>
              <a:tabLst/>
              <a:defRPr/>
            </a:pPr>
            <a:r>
              <a:rPr kumimoji="0" lang="en-GB" sz="6000" b="1"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Session aims</a:t>
            </a:r>
          </a:p>
        </p:txBody>
      </p:sp>
      <p:sp>
        <p:nvSpPr>
          <p:cNvPr id="4" name="TextBox 3">
            <a:extLst>
              <a:ext uri="{FF2B5EF4-FFF2-40B4-BE49-F238E27FC236}">
                <a16:creationId xmlns:a16="http://schemas.microsoft.com/office/drawing/2014/main" id="{157E665D-275E-010F-8148-67E767E60B40}"/>
              </a:ext>
            </a:extLst>
          </p:cNvPr>
          <p:cNvSpPr txBox="1"/>
          <p:nvPr/>
        </p:nvSpPr>
        <p:spPr>
          <a:xfrm>
            <a:off x="401904" y="2073429"/>
            <a:ext cx="16702756" cy="6140142"/>
          </a:xfrm>
          <a:prstGeom prst="rect">
            <a:avLst/>
          </a:prstGeom>
          <a:noFill/>
        </p:spPr>
        <p:txBody>
          <a:bodyPr wrap="square" lIns="91440" tIns="45720" rIns="91440" bIns="45720" rtlCol="0" anchor="t">
            <a:spAutoFit/>
          </a:bodyPr>
          <a:lstStyle/>
          <a:p>
            <a:pPr>
              <a:spcAft>
                <a:spcPts val="3000"/>
              </a:spcAft>
            </a:pPr>
            <a:r>
              <a:rPr lang="en-GB" sz="5400">
                <a:latin typeface="Arial" panose="020B0604020202020204" pitchFamily="34" charset="0"/>
                <a:cs typeface="Arial" panose="020B0604020202020204" pitchFamily="34" charset="0"/>
              </a:rPr>
              <a:t>To build a shared understanding of:</a:t>
            </a:r>
          </a:p>
          <a:p>
            <a:pPr marL="900113" indent="-534988">
              <a:spcBef>
                <a:spcPts val="2400"/>
              </a:spcBef>
              <a:buFont typeface="Arial" panose="020B0604020202020204" pitchFamily="34" charset="0"/>
              <a:buChar char="•"/>
            </a:pPr>
            <a:r>
              <a:rPr lang="en-GB" sz="5400">
                <a:latin typeface="Arial" panose="020B0604020202020204" pitchFamily="34" charset="0"/>
                <a:cs typeface="Arial" panose="020B0604020202020204" pitchFamily="34" charset="0"/>
              </a:rPr>
              <a:t>why Scotland is embarking on the CIC</a:t>
            </a:r>
          </a:p>
          <a:p>
            <a:pPr marL="900113" indent="-534988">
              <a:spcBef>
                <a:spcPts val="2400"/>
              </a:spcBef>
              <a:buFont typeface="Arial" panose="020B0604020202020204" pitchFamily="34" charset="0"/>
              <a:buChar char="•"/>
            </a:pPr>
            <a:r>
              <a:rPr lang="en-GB" sz="5400">
                <a:latin typeface="Arial" panose="020B0604020202020204" pitchFamily="34" charset="0"/>
                <a:cs typeface="Arial" panose="020B0604020202020204" pitchFamily="34" charset="0"/>
              </a:rPr>
              <a:t>the timeline for change</a:t>
            </a:r>
          </a:p>
          <a:p>
            <a:pPr marL="900113" indent="-534988">
              <a:spcBef>
                <a:spcPts val="2400"/>
              </a:spcBef>
              <a:buFont typeface="Arial" panose="020B0604020202020204" pitchFamily="34" charset="0"/>
              <a:buChar char="•"/>
            </a:pPr>
            <a:r>
              <a:rPr lang="en-GB" sz="5400">
                <a:latin typeface="Arial" panose="020B0604020202020204" pitchFamily="34" charset="0"/>
                <a:cs typeface="Arial" panose="020B0604020202020204" pitchFamily="34" charset="0"/>
              </a:rPr>
              <a:t>where we are now</a:t>
            </a:r>
          </a:p>
          <a:p>
            <a:pPr marL="900113" indent="-534988">
              <a:spcBef>
                <a:spcPts val="2400"/>
              </a:spcBef>
              <a:buFont typeface="Arial" panose="020B0604020202020204" pitchFamily="34" charset="0"/>
              <a:buChar char="•"/>
            </a:pPr>
            <a:r>
              <a:rPr lang="en-GB" sz="5400">
                <a:latin typeface="Arial" panose="020B0604020202020204" pitchFamily="34" charset="0"/>
                <a:cs typeface="Arial" panose="020B0604020202020204" pitchFamily="34" charset="0"/>
              </a:rPr>
              <a:t>what’s coming next</a:t>
            </a:r>
          </a:p>
          <a:p>
            <a:pPr marL="285750" indent="-285750">
              <a:buFont typeface="Arial" panose="020B0604020202020204" pitchFamily="34" charset="0"/>
              <a:buChar char="•"/>
            </a:pPr>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6440-3ABD-E3C8-614B-C2601966FF8C}"/>
            </a:ext>
          </a:extLst>
        </p:cNvPr>
        <p:cNvGrpSpPr/>
        <p:nvPr/>
      </p:nvGrpSpPr>
      <p:grpSpPr>
        <a:xfrm>
          <a:off x="0" y="0"/>
          <a:ext cx="0" cy="0"/>
          <a:chOff x="0" y="0"/>
          <a:chExt cx="0" cy="0"/>
        </a:xfrm>
      </p:grpSpPr>
      <p:sp>
        <p:nvSpPr>
          <p:cNvPr id="8" name="TextBox 2">
            <a:extLst>
              <a:ext uri="{FF2B5EF4-FFF2-40B4-BE49-F238E27FC236}">
                <a16:creationId xmlns:a16="http://schemas.microsoft.com/office/drawing/2014/main" id="{A49CDEDE-073E-EA49-8E69-E6290355D4F5}"/>
              </a:ext>
            </a:extLst>
          </p:cNvPr>
          <p:cNvSpPr txBox="1">
            <a:spLocks noGrp="1"/>
          </p:cNvSpPr>
          <p:nvPr>
            <p:ph type="title" idx="4294967295"/>
          </p:nvPr>
        </p:nvSpPr>
        <p:spPr>
          <a:xfrm>
            <a:off x="506293" y="285234"/>
            <a:ext cx="17275414" cy="935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872"/>
              </a:lnSpc>
              <a:spcBef>
                <a:spcPts val="0"/>
              </a:spcBef>
              <a:spcAft>
                <a:spcPts val="0"/>
              </a:spcAft>
              <a:buClrTx/>
              <a:buSzTx/>
              <a:buFontTx/>
              <a:buNone/>
              <a:tabLst/>
              <a:defRPr/>
            </a:pPr>
            <a:r>
              <a:rPr kumimoji="0" lang="en-GB" sz="6000" b="1"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Why is Scotland embarking on the CIC?</a:t>
            </a:r>
          </a:p>
        </p:txBody>
      </p:sp>
      <p:pic>
        <p:nvPicPr>
          <p:cNvPr id="2" name="Picture 1" descr="Front cover of OECD review">
            <a:extLst>
              <a:ext uri="{FF2B5EF4-FFF2-40B4-BE49-F238E27FC236}">
                <a16:creationId xmlns:a16="http://schemas.microsoft.com/office/drawing/2014/main" id="{C4BF5470-E4DF-2A5B-39B6-F435A791A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93" y="1877194"/>
            <a:ext cx="3961645" cy="52766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74BDDD-5461-90E0-8DEC-4B0E1F415B72}"/>
              </a:ext>
            </a:extLst>
          </p:cNvPr>
          <p:cNvSpPr txBox="1"/>
          <p:nvPr/>
        </p:nvSpPr>
        <p:spPr>
          <a:xfrm>
            <a:off x="401758" y="7164465"/>
            <a:ext cx="4170714" cy="646331"/>
          </a:xfrm>
          <a:prstGeom prst="rect">
            <a:avLst/>
          </a:prstGeom>
          <a:noFill/>
        </p:spPr>
        <p:txBody>
          <a:bodyPr wrap="square">
            <a:spAutoFit/>
          </a:bodyPr>
          <a:lstStyle/>
          <a:p>
            <a:r>
              <a:rPr lang="en-GB" i="1">
                <a:latin typeface="Arial" panose="020B0604020202020204" pitchFamily="34" charset="0"/>
                <a:cs typeface="Arial" panose="020B0604020202020204" pitchFamily="34" charset="0"/>
              </a:rPr>
              <a:t>Scotland’s Curriculum for Excellence: Into the Future </a:t>
            </a:r>
            <a:r>
              <a:rPr lang="en-GB">
                <a:latin typeface="Arial" panose="020B0604020202020204" pitchFamily="34" charset="0"/>
                <a:cs typeface="Arial" panose="020B0604020202020204" pitchFamily="34" charset="0"/>
              </a:rPr>
              <a:t>(OECD, 2021)</a:t>
            </a:r>
            <a:endParaRPr lang="en-GB" b="1" noProof="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4C85F6-1C5C-4A58-FA4A-AEF6AA149825}"/>
              </a:ext>
            </a:extLst>
          </p:cNvPr>
          <p:cNvSpPr txBox="1"/>
          <p:nvPr/>
        </p:nvSpPr>
        <p:spPr>
          <a:xfrm>
            <a:off x="4840940" y="1282696"/>
            <a:ext cx="12940766" cy="8710077"/>
          </a:xfrm>
          <a:prstGeom prst="rect">
            <a:avLst/>
          </a:prstGeom>
          <a:noFill/>
        </p:spPr>
        <p:txBody>
          <a:bodyPr wrap="square" rtlCol="0">
            <a:spAutoFit/>
          </a:bodyPr>
          <a:lstStyle/>
          <a:p>
            <a:pPr marL="285750" indent="-285750">
              <a:buFont typeface="Arial" panose="020B0604020202020204" pitchFamily="34" charset="0"/>
              <a:buChar char="•"/>
            </a:pPr>
            <a:r>
              <a:rPr lang="en-GB" sz="4000" dirty="0">
                <a:latin typeface="Arial" panose="020B0604020202020204" pitchFamily="34" charset="0"/>
                <a:cs typeface="Arial" panose="020B0604020202020204" pitchFamily="34" charset="0"/>
              </a:rPr>
              <a:t>Endorsed Scotland’s Curriculum (</a:t>
            </a:r>
            <a:r>
              <a:rPr lang="en-GB" sz="4000" dirty="0" err="1">
                <a:latin typeface="Arial" panose="020B0604020202020204" pitchFamily="34" charset="0"/>
                <a:cs typeface="Arial" panose="020B0604020202020204" pitchFamily="34" charset="0"/>
              </a:rPr>
              <a:t>CfE</a:t>
            </a:r>
            <a:r>
              <a:rPr lang="en-GB" sz="40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4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4000" dirty="0">
                <a:latin typeface="Arial" panose="020B0604020202020204" pitchFamily="34" charset="0"/>
                <a:cs typeface="Arial" panose="020B0604020202020204" pitchFamily="34" charset="0"/>
              </a:rPr>
              <a:t>Establish a systematic process to update the curriculum</a:t>
            </a:r>
          </a:p>
          <a:p>
            <a:pPr marL="285750" indent="-285750">
              <a:buFont typeface="Arial" panose="020B0604020202020204" pitchFamily="34" charset="0"/>
              <a:buChar char="•"/>
            </a:pPr>
            <a:endParaRPr lang="en-GB" sz="4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4000" dirty="0">
                <a:latin typeface="Arial" panose="020B0604020202020204" pitchFamily="34" charset="0"/>
                <a:cs typeface="Arial" panose="020B0604020202020204" pitchFamily="34" charset="0"/>
              </a:rPr>
              <a:t>Ensure the curriculum remains relevant</a:t>
            </a:r>
          </a:p>
          <a:p>
            <a:pPr marL="285750" indent="-285750">
              <a:buFont typeface="Arial" panose="020B0604020202020204" pitchFamily="34" charset="0"/>
              <a:buChar char="•"/>
            </a:pPr>
            <a:endParaRPr lang="en-GB" sz="4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4000" dirty="0">
                <a:latin typeface="Arial" panose="020B0604020202020204" pitchFamily="34" charset="0"/>
                <a:cs typeface="Arial" panose="020B0604020202020204" pitchFamily="34" charset="0"/>
              </a:rPr>
              <a:t>Clarify the role of knowledge (and how this interacts with skills and understanding)</a:t>
            </a:r>
          </a:p>
          <a:p>
            <a:pPr marL="285750" indent="-285750">
              <a:buFont typeface="Arial" panose="020B0604020202020204" pitchFamily="34" charset="0"/>
              <a:buChar char="•"/>
            </a:pPr>
            <a:endParaRPr lang="en-GB" sz="4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4000" dirty="0">
                <a:latin typeface="Arial" panose="020B0604020202020204" pitchFamily="34" charset="0"/>
                <a:cs typeface="Arial" panose="020B0604020202020204" pitchFamily="34" charset="0"/>
              </a:rPr>
              <a:t>Improve coherence 3 – 18</a:t>
            </a:r>
          </a:p>
          <a:p>
            <a:pPr marL="285750" indent="-285750">
              <a:buFont typeface="Arial" panose="020B0604020202020204" pitchFamily="34" charset="0"/>
              <a:buChar char="•"/>
            </a:pPr>
            <a:endParaRPr lang="en-GB" sz="4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4000" dirty="0">
                <a:latin typeface="Arial" panose="020B0604020202020204" pitchFamily="34" charset="0"/>
                <a:cs typeface="Arial" panose="020B0604020202020204" pitchFamily="34" charset="0"/>
              </a:rPr>
              <a:t>Build capacity for curriculum design in schools and settings </a:t>
            </a:r>
          </a:p>
        </p:txBody>
      </p:sp>
    </p:spTree>
    <p:extLst>
      <p:ext uri="{BB962C8B-B14F-4D97-AF65-F5344CB8AC3E}">
        <p14:creationId xmlns:p14="http://schemas.microsoft.com/office/powerpoint/2010/main" val="88282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C05D3-3A49-E9A8-D219-FD2D7B1DC08C}"/>
            </a:ext>
          </a:extLst>
        </p:cNvPr>
        <p:cNvGrpSpPr/>
        <p:nvPr/>
      </p:nvGrpSpPr>
      <p:grpSpPr>
        <a:xfrm>
          <a:off x="0" y="0"/>
          <a:ext cx="0" cy="0"/>
          <a:chOff x="0" y="0"/>
          <a:chExt cx="0" cy="0"/>
        </a:xfrm>
      </p:grpSpPr>
      <p:pic>
        <p:nvPicPr>
          <p:cNvPr id="4" name="Picture 3" descr="Front cover of Review of Assessment &amp; Qualifications 2023">
            <a:extLst>
              <a:ext uri="{FF2B5EF4-FFF2-40B4-BE49-F238E27FC236}">
                <a16:creationId xmlns:a16="http://schemas.microsoft.com/office/drawing/2014/main" id="{C344BEDF-8A85-427F-CAD6-C549B8E8EADF}"/>
              </a:ext>
            </a:extLst>
          </p:cNvPr>
          <p:cNvPicPr>
            <a:picLocks noChangeAspect="1"/>
          </p:cNvPicPr>
          <p:nvPr/>
        </p:nvPicPr>
        <p:blipFill>
          <a:blip r:embed="rId3"/>
          <a:stretch>
            <a:fillRect/>
          </a:stretch>
        </p:blipFill>
        <p:spPr>
          <a:xfrm>
            <a:off x="12374476" y="2451182"/>
            <a:ext cx="2738292" cy="3909852"/>
          </a:xfrm>
          <a:prstGeom prst="rect">
            <a:avLst/>
          </a:prstGeom>
          <a:ln>
            <a:solidFill>
              <a:schemeClr val="tx1"/>
            </a:solidFill>
          </a:ln>
        </p:spPr>
      </p:pic>
      <p:sp>
        <p:nvSpPr>
          <p:cNvPr id="8" name="TextBox 7">
            <a:extLst>
              <a:ext uri="{FF2B5EF4-FFF2-40B4-BE49-F238E27FC236}">
                <a16:creationId xmlns:a16="http://schemas.microsoft.com/office/drawing/2014/main" id="{E0DA7E48-591C-ED2C-DE41-E30E76367600}"/>
              </a:ext>
            </a:extLst>
          </p:cNvPr>
          <p:cNvSpPr txBox="1"/>
          <p:nvPr/>
        </p:nvSpPr>
        <p:spPr>
          <a:xfrm>
            <a:off x="6328593" y="6932736"/>
            <a:ext cx="2991404" cy="2554545"/>
          </a:xfrm>
          <a:prstGeom prst="rect">
            <a:avLst/>
          </a:prstGeom>
          <a:noFill/>
        </p:spPr>
        <p:txBody>
          <a:bodyPr wrap="square" rtlCol="0">
            <a:spAutoFit/>
          </a:bodyPr>
          <a:lstStyle/>
          <a:p>
            <a:pPr algn="ctr" defTabSz="1371600">
              <a:defRPr/>
            </a:pPr>
            <a:r>
              <a:rPr lang="en-GB" sz="4000">
                <a:solidFill>
                  <a:prstClr val="black"/>
                </a:solidFill>
                <a:latin typeface="Arial" panose="020B0604020202020204" pitchFamily="34" charset="0"/>
                <a:cs typeface="Arial" panose="020B0604020202020204" pitchFamily="34" charset="0"/>
              </a:rPr>
              <a:t>Skills</a:t>
            </a:r>
          </a:p>
          <a:p>
            <a:pPr algn="ctr" defTabSz="1371600">
              <a:defRPr/>
            </a:pPr>
            <a:r>
              <a:rPr lang="en-GB" sz="4000">
                <a:solidFill>
                  <a:prstClr val="black"/>
                </a:solidFill>
                <a:latin typeface="Arial" panose="020B0604020202020204" pitchFamily="34" charset="0"/>
                <a:cs typeface="Arial" panose="020B0604020202020204" pitchFamily="34" charset="0"/>
              </a:rPr>
              <a:t>Delivery</a:t>
            </a:r>
          </a:p>
          <a:p>
            <a:pPr algn="ctr" defTabSz="1371600">
              <a:defRPr/>
            </a:pPr>
            <a:r>
              <a:rPr lang="en-GB" sz="4000">
                <a:solidFill>
                  <a:prstClr val="black"/>
                </a:solidFill>
                <a:latin typeface="Arial" panose="020B0604020202020204" pitchFamily="34" charset="0"/>
                <a:cs typeface="Arial" panose="020B0604020202020204" pitchFamily="34" charset="0"/>
              </a:rPr>
              <a:t>Review</a:t>
            </a:r>
          </a:p>
          <a:p>
            <a:pPr algn="ctr" defTabSz="1371600">
              <a:defRPr/>
            </a:pPr>
            <a:r>
              <a:rPr lang="en-GB" sz="4000" b="1">
                <a:solidFill>
                  <a:prstClr val="black"/>
                </a:solidFill>
                <a:latin typeface="Arial" panose="020B0604020202020204" pitchFamily="34" charset="0"/>
                <a:cs typeface="Arial" panose="020B0604020202020204" pitchFamily="34" charset="0"/>
              </a:rPr>
              <a:t>2023</a:t>
            </a:r>
            <a:endParaRPr lang="en-GB" sz="2400" b="1">
              <a:solidFill>
                <a:prstClr val="black"/>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0D6632A-F429-8D68-93D9-4C8890A31EAE}"/>
              </a:ext>
            </a:extLst>
          </p:cNvPr>
          <p:cNvSpPr txBox="1"/>
          <p:nvPr/>
        </p:nvSpPr>
        <p:spPr>
          <a:xfrm>
            <a:off x="9240331" y="6932735"/>
            <a:ext cx="2981360" cy="2554545"/>
          </a:xfrm>
          <a:prstGeom prst="rect">
            <a:avLst/>
          </a:prstGeom>
          <a:solidFill>
            <a:srgbClr val="FFFFFF">
              <a:alpha val="0"/>
            </a:srgbClr>
          </a:solidFill>
          <a:ln>
            <a:solidFill>
              <a:schemeClr val="bg1"/>
            </a:solidFill>
          </a:ln>
        </p:spPr>
        <p:txBody>
          <a:bodyPr wrap="square" rtlCol="0">
            <a:spAutoFit/>
          </a:bodyPr>
          <a:lstStyle/>
          <a:p>
            <a:pPr algn="ctr" defTabSz="1371600">
              <a:defRPr/>
            </a:pPr>
            <a:r>
              <a:rPr lang="en-GB" sz="4000">
                <a:solidFill>
                  <a:prstClr val="black"/>
                </a:solidFill>
                <a:latin typeface="Arial" panose="020B0604020202020204" pitchFamily="34" charset="0"/>
                <a:cs typeface="Arial" panose="020B0604020202020204" pitchFamily="34" charset="0"/>
              </a:rPr>
              <a:t>National</a:t>
            </a:r>
          </a:p>
          <a:p>
            <a:pPr algn="ctr" defTabSz="1371600">
              <a:defRPr/>
            </a:pPr>
            <a:r>
              <a:rPr lang="en-GB" sz="4000">
                <a:solidFill>
                  <a:prstClr val="black"/>
                </a:solidFill>
                <a:latin typeface="Arial" panose="020B0604020202020204" pitchFamily="34" charset="0"/>
                <a:cs typeface="Arial" panose="020B0604020202020204" pitchFamily="34" charset="0"/>
              </a:rPr>
              <a:t>Discussion</a:t>
            </a:r>
          </a:p>
          <a:p>
            <a:pPr algn="ctr" defTabSz="1371600">
              <a:defRPr/>
            </a:pPr>
            <a:r>
              <a:rPr lang="en-GB" sz="4000">
                <a:solidFill>
                  <a:prstClr val="black"/>
                </a:solidFill>
                <a:latin typeface="Arial" panose="020B0604020202020204" pitchFamily="34" charset="0"/>
                <a:cs typeface="Arial" panose="020B0604020202020204" pitchFamily="34" charset="0"/>
              </a:rPr>
              <a:t>Report</a:t>
            </a:r>
          </a:p>
          <a:p>
            <a:pPr algn="ctr" defTabSz="1371600">
              <a:defRPr/>
            </a:pPr>
            <a:r>
              <a:rPr lang="en-GB" sz="4000" b="1">
                <a:solidFill>
                  <a:prstClr val="black"/>
                </a:solidFill>
                <a:latin typeface="Arial" panose="020B0604020202020204" pitchFamily="34" charset="0"/>
                <a:cs typeface="Arial" panose="020B0604020202020204" pitchFamily="34" charset="0"/>
              </a:rPr>
              <a:t>2023</a:t>
            </a:r>
            <a:endParaRPr lang="en-GB" sz="2800" b="1">
              <a:solidFill>
                <a:prstClr val="black"/>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94480C7-CA3C-CB60-B4AF-0C0871264BF8}"/>
              </a:ext>
            </a:extLst>
          </p:cNvPr>
          <p:cNvSpPr txBox="1"/>
          <p:nvPr/>
        </p:nvSpPr>
        <p:spPr>
          <a:xfrm>
            <a:off x="12267549" y="6932735"/>
            <a:ext cx="3028357" cy="2862322"/>
          </a:xfrm>
          <a:prstGeom prst="rect">
            <a:avLst/>
          </a:prstGeom>
          <a:noFill/>
        </p:spPr>
        <p:txBody>
          <a:bodyPr wrap="square" rtlCol="0">
            <a:spAutoFit/>
          </a:bodyPr>
          <a:lstStyle/>
          <a:p>
            <a:pPr algn="ctr" defTabSz="1371600">
              <a:defRPr/>
            </a:pPr>
            <a:r>
              <a:rPr lang="en-GB" sz="3600">
                <a:solidFill>
                  <a:prstClr val="black"/>
                </a:solidFill>
                <a:latin typeface="Arial" panose="020B0604020202020204" pitchFamily="34" charset="0"/>
                <a:cs typeface="Arial" panose="020B0604020202020204" pitchFamily="34" charset="0"/>
              </a:rPr>
              <a:t>Review of</a:t>
            </a:r>
          </a:p>
          <a:p>
            <a:pPr algn="ctr" defTabSz="1371600">
              <a:defRPr/>
            </a:pPr>
            <a:r>
              <a:rPr lang="en-GB" sz="3600">
                <a:solidFill>
                  <a:prstClr val="black"/>
                </a:solidFill>
                <a:latin typeface="Arial" panose="020B0604020202020204" pitchFamily="34" charset="0"/>
                <a:cs typeface="Arial" panose="020B0604020202020204" pitchFamily="34" charset="0"/>
              </a:rPr>
              <a:t>Assessment &amp;</a:t>
            </a:r>
          </a:p>
          <a:p>
            <a:pPr algn="ctr" defTabSz="1371600">
              <a:defRPr/>
            </a:pPr>
            <a:r>
              <a:rPr lang="en-GB" sz="3600">
                <a:solidFill>
                  <a:prstClr val="black"/>
                </a:solidFill>
                <a:latin typeface="Arial" panose="020B0604020202020204" pitchFamily="34" charset="0"/>
                <a:cs typeface="Arial" panose="020B0604020202020204" pitchFamily="34" charset="0"/>
              </a:rPr>
              <a:t>Qualifications</a:t>
            </a:r>
          </a:p>
          <a:p>
            <a:pPr algn="ctr" defTabSz="1371600">
              <a:defRPr/>
            </a:pPr>
            <a:r>
              <a:rPr lang="en-GB" sz="3600" b="1">
                <a:solidFill>
                  <a:prstClr val="black"/>
                </a:solidFill>
                <a:latin typeface="Arial" panose="020B0604020202020204" pitchFamily="34" charset="0"/>
                <a:cs typeface="Arial" panose="020B0604020202020204" pitchFamily="34" charset="0"/>
              </a:rPr>
              <a:t>2023</a:t>
            </a:r>
          </a:p>
        </p:txBody>
      </p:sp>
      <p:sp>
        <p:nvSpPr>
          <p:cNvPr id="11" name="TextBox 10">
            <a:extLst>
              <a:ext uri="{FF2B5EF4-FFF2-40B4-BE49-F238E27FC236}">
                <a16:creationId xmlns:a16="http://schemas.microsoft.com/office/drawing/2014/main" id="{35CB15F2-A1DD-63E2-18E6-4E5F978E7184}"/>
              </a:ext>
            </a:extLst>
          </p:cNvPr>
          <p:cNvSpPr txBox="1"/>
          <p:nvPr/>
        </p:nvSpPr>
        <p:spPr>
          <a:xfrm>
            <a:off x="3494663" y="6934054"/>
            <a:ext cx="2991404" cy="1938992"/>
          </a:xfrm>
          <a:prstGeom prst="rect">
            <a:avLst/>
          </a:prstGeom>
          <a:noFill/>
        </p:spPr>
        <p:txBody>
          <a:bodyPr wrap="square" rtlCol="0">
            <a:spAutoFit/>
          </a:bodyPr>
          <a:lstStyle/>
          <a:p>
            <a:pPr algn="ctr" defTabSz="1371600">
              <a:defRPr/>
            </a:pPr>
            <a:r>
              <a:rPr lang="en-GB" sz="4000">
                <a:solidFill>
                  <a:prstClr val="black"/>
                </a:solidFill>
                <a:latin typeface="Arial" panose="020B0604020202020204" pitchFamily="34" charset="0"/>
                <a:cs typeface="Arial" panose="020B0604020202020204" pitchFamily="34" charset="0"/>
              </a:rPr>
              <a:t>Muir</a:t>
            </a:r>
          </a:p>
          <a:p>
            <a:pPr algn="ctr" defTabSz="1371600">
              <a:defRPr/>
            </a:pPr>
            <a:r>
              <a:rPr lang="en-GB" sz="4000">
                <a:solidFill>
                  <a:prstClr val="black"/>
                </a:solidFill>
                <a:latin typeface="Arial" panose="020B0604020202020204" pitchFamily="34" charset="0"/>
                <a:cs typeface="Arial" panose="020B0604020202020204" pitchFamily="34" charset="0"/>
              </a:rPr>
              <a:t>Review</a:t>
            </a:r>
          </a:p>
          <a:p>
            <a:pPr algn="ctr" defTabSz="1371600">
              <a:defRPr/>
            </a:pPr>
            <a:r>
              <a:rPr lang="en-GB" sz="4000" b="1">
                <a:solidFill>
                  <a:prstClr val="black"/>
                </a:solidFill>
                <a:latin typeface="Arial" panose="020B0604020202020204" pitchFamily="34" charset="0"/>
                <a:cs typeface="Arial" panose="020B0604020202020204" pitchFamily="34" charset="0"/>
              </a:rPr>
              <a:t>2022</a:t>
            </a:r>
          </a:p>
        </p:txBody>
      </p:sp>
      <p:sp>
        <p:nvSpPr>
          <p:cNvPr id="12" name="TextBox 11">
            <a:extLst>
              <a:ext uri="{FF2B5EF4-FFF2-40B4-BE49-F238E27FC236}">
                <a16:creationId xmlns:a16="http://schemas.microsoft.com/office/drawing/2014/main" id="{67E215C4-2704-F7AF-B625-3813DDE6557D}"/>
              </a:ext>
            </a:extLst>
          </p:cNvPr>
          <p:cNvSpPr txBox="1"/>
          <p:nvPr/>
        </p:nvSpPr>
        <p:spPr>
          <a:xfrm>
            <a:off x="177502" y="6934056"/>
            <a:ext cx="2991404" cy="1938992"/>
          </a:xfrm>
          <a:prstGeom prst="rect">
            <a:avLst/>
          </a:prstGeom>
          <a:noFill/>
        </p:spPr>
        <p:txBody>
          <a:bodyPr wrap="square" rtlCol="0">
            <a:spAutoFit/>
          </a:bodyPr>
          <a:lstStyle/>
          <a:p>
            <a:pPr algn="ctr" defTabSz="1371600">
              <a:defRPr/>
            </a:pPr>
            <a:r>
              <a:rPr lang="en-GB" sz="4000">
                <a:solidFill>
                  <a:prstClr val="black"/>
                </a:solidFill>
                <a:latin typeface="Arial" panose="020B0604020202020204" pitchFamily="34" charset="0"/>
                <a:cs typeface="Arial" panose="020B0604020202020204" pitchFamily="34" charset="0"/>
              </a:rPr>
              <a:t>OECD</a:t>
            </a:r>
          </a:p>
          <a:p>
            <a:pPr algn="ctr" defTabSz="1371600">
              <a:defRPr/>
            </a:pPr>
            <a:r>
              <a:rPr lang="en-GB" sz="4000">
                <a:solidFill>
                  <a:prstClr val="black"/>
                </a:solidFill>
                <a:latin typeface="Arial" panose="020B0604020202020204" pitchFamily="34" charset="0"/>
                <a:cs typeface="Arial" panose="020B0604020202020204" pitchFamily="34" charset="0"/>
              </a:rPr>
              <a:t>Review</a:t>
            </a:r>
          </a:p>
          <a:p>
            <a:pPr algn="ctr" defTabSz="1371600">
              <a:defRPr/>
            </a:pPr>
            <a:r>
              <a:rPr lang="en-GB" sz="4000" b="1">
                <a:solidFill>
                  <a:prstClr val="black"/>
                </a:solidFill>
                <a:latin typeface="Arial" panose="020B0604020202020204" pitchFamily="34" charset="0"/>
                <a:cs typeface="Arial" panose="020B0604020202020204" pitchFamily="34" charset="0"/>
              </a:rPr>
              <a:t>2021</a:t>
            </a:r>
            <a:endParaRPr lang="en-GB" sz="3600" b="1">
              <a:solidFill>
                <a:prstClr val="black"/>
              </a:solidFill>
              <a:latin typeface="Arial" panose="020B0604020202020204" pitchFamily="34" charset="0"/>
              <a:cs typeface="Arial" panose="020B0604020202020204" pitchFamily="34" charset="0"/>
            </a:endParaRPr>
          </a:p>
        </p:txBody>
      </p:sp>
      <p:pic>
        <p:nvPicPr>
          <p:cNvPr id="13" name="Picture 12" descr="Front cover of Review of CLD">
            <a:extLst>
              <a:ext uri="{FF2B5EF4-FFF2-40B4-BE49-F238E27FC236}">
                <a16:creationId xmlns:a16="http://schemas.microsoft.com/office/drawing/2014/main" id="{0D8F2666-EF93-5850-3F2E-4B38109351C6}"/>
              </a:ext>
            </a:extLst>
          </p:cNvPr>
          <p:cNvPicPr>
            <a:picLocks noChangeAspect="1"/>
          </p:cNvPicPr>
          <p:nvPr/>
        </p:nvPicPr>
        <p:blipFill>
          <a:blip r:embed="rId4"/>
          <a:stretch>
            <a:fillRect/>
          </a:stretch>
        </p:blipFill>
        <p:spPr>
          <a:xfrm>
            <a:off x="15295906" y="2438076"/>
            <a:ext cx="2749481" cy="3897998"/>
          </a:xfrm>
          <a:prstGeom prst="rect">
            <a:avLst/>
          </a:prstGeom>
          <a:solidFill>
            <a:schemeClr val="tx1"/>
          </a:solidFill>
          <a:ln>
            <a:solidFill>
              <a:schemeClr val="bg1"/>
            </a:solidFill>
          </a:ln>
        </p:spPr>
      </p:pic>
      <p:sp>
        <p:nvSpPr>
          <p:cNvPr id="14" name="TextBox 13">
            <a:extLst>
              <a:ext uri="{FF2B5EF4-FFF2-40B4-BE49-F238E27FC236}">
                <a16:creationId xmlns:a16="http://schemas.microsoft.com/office/drawing/2014/main" id="{ECA3975E-6240-B942-9DCA-AB7964C4145A}"/>
              </a:ext>
            </a:extLst>
          </p:cNvPr>
          <p:cNvSpPr txBox="1"/>
          <p:nvPr/>
        </p:nvSpPr>
        <p:spPr>
          <a:xfrm>
            <a:off x="15194573" y="6907775"/>
            <a:ext cx="2952146" cy="1938992"/>
          </a:xfrm>
          <a:prstGeom prst="rect">
            <a:avLst/>
          </a:prstGeom>
          <a:noFill/>
        </p:spPr>
        <p:txBody>
          <a:bodyPr wrap="square" rtlCol="0">
            <a:spAutoFit/>
          </a:bodyPr>
          <a:lstStyle/>
          <a:p>
            <a:pPr algn="ctr" defTabSz="1371600">
              <a:defRPr/>
            </a:pPr>
            <a:r>
              <a:rPr lang="en-GB" sz="4000">
                <a:solidFill>
                  <a:prstClr val="black"/>
                </a:solidFill>
                <a:latin typeface="Arial" panose="020B0604020202020204" pitchFamily="34" charset="0"/>
                <a:cs typeface="Arial" panose="020B0604020202020204" pitchFamily="34" charset="0"/>
              </a:rPr>
              <a:t>Review of</a:t>
            </a:r>
          </a:p>
          <a:p>
            <a:pPr algn="ctr" defTabSz="1371600">
              <a:defRPr/>
            </a:pPr>
            <a:r>
              <a:rPr lang="en-GB" sz="4000">
                <a:solidFill>
                  <a:prstClr val="black"/>
                </a:solidFill>
                <a:latin typeface="Arial" panose="020B0604020202020204" pitchFamily="34" charset="0"/>
                <a:cs typeface="Arial" panose="020B0604020202020204" pitchFamily="34" charset="0"/>
              </a:rPr>
              <a:t>CLD</a:t>
            </a:r>
          </a:p>
          <a:p>
            <a:pPr algn="ctr" defTabSz="1371600">
              <a:defRPr/>
            </a:pPr>
            <a:r>
              <a:rPr lang="en-GB" sz="4000" b="1">
                <a:solidFill>
                  <a:prstClr val="black"/>
                </a:solidFill>
                <a:latin typeface="Arial" panose="020B0604020202020204" pitchFamily="34" charset="0"/>
                <a:cs typeface="Arial" panose="020B0604020202020204" pitchFamily="34" charset="0"/>
              </a:rPr>
              <a:t>2024</a:t>
            </a:r>
            <a:endParaRPr lang="en-GB" sz="2800" b="1">
              <a:solidFill>
                <a:prstClr val="black"/>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66E4E57-DF6B-3CC3-1F2A-7F78498032E4}"/>
              </a:ext>
            </a:extLst>
          </p:cNvPr>
          <p:cNvSpPr txBox="1">
            <a:spLocks noGrp="1"/>
          </p:cNvSpPr>
          <p:nvPr>
            <p:ph type="title" idx="4294967295"/>
          </p:nvPr>
        </p:nvSpPr>
        <p:spPr>
          <a:xfrm>
            <a:off x="177502" y="209774"/>
            <a:ext cx="1776300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70C0"/>
                </a:solidFill>
                <a:effectLst/>
                <a:uLnTx/>
                <a:uFillTx/>
                <a:latin typeface="Arial"/>
                <a:ea typeface="+mn-ea"/>
                <a:cs typeface="Arial"/>
              </a:rPr>
              <a:t>Why is Scotland embarking on the CIC?</a:t>
            </a:r>
          </a:p>
        </p:txBody>
      </p:sp>
      <p:pic>
        <p:nvPicPr>
          <p:cNvPr id="15" name="Picture 14" descr="Front cover of OECD review">
            <a:extLst>
              <a:ext uri="{FF2B5EF4-FFF2-40B4-BE49-F238E27FC236}">
                <a16:creationId xmlns:a16="http://schemas.microsoft.com/office/drawing/2014/main" id="{67F109FF-4DDC-1989-A0C9-FE7DA9441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144" y="2404662"/>
            <a:ext cx="2935472" cy="39098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descr="Front Cover of Skills Delivery Review">
            <a:extLst>
              <a:ext uri="{FF2B5EF4-FFF2-40B4-BE49-F238E27FC236}">
                <a16:creationId xmlns:a16="http://schemas.microsoft.com/office/drawing/2014/main" id="{BC51D25C-959C-F076-FA1B-8A22F60B95C0}"/>
              </a:ext>
            </a:extLst>
          </p:cNvPr>
          <p:cNvPicPr>
            <a:picLocks noChangeAspect="1"/>
          </p:cNvPicPr>
          <p:nvPr/>
        </p:nvPicPr>
        <p:blipFill>
          <a:blip r:embed="rId6"/>
          <a:stretch>
            <a:fillRect/>
          </a:stretch>
        </p:blipFill>
        <p:spPr>
          <a:xfrm>
            <a:off x="6487979" y="2416513"/>
            <a:ext cx="2752352" cy="3897998"/>
          </a:xfrm>
          <a:prstGeom prst="rect">
            <a:avLst/>
          </a:prstGeom>
          <a:ln>
            <a:solidFill>
              <a:schemeClr val="tx1"/>
            </a:solidFill>
          </a:ln>
        </p:spPr>
      </p:pic>
      <p:pic>
        <p:nvPicPr>
          <p:cNvPr id="17" name="Picture 16" descr="Front cover of National Discussion Report">
            <a:extLst>
              <a:ext uri="{FF2B5EF4-FFF2-40B4-BE49-F238E27FC236}">
                <a16:creationId xmlns:a16="http://schemas.microsoft.com/office/drawing/2014/main" id="{438D55DA-6627-3CA2-2131-547E4EB291C1}"/>
              </a:ext>
            </a:extLst>
          </p:cNvPr>
          <p:cNvPicPr>
            <a:picLocks noChangeAspect="1"/>
          </p:cNvPicPr>
          <p:nvPr/>
        </p:nvPicPr>
        <p:blipFill>
          <a:blip r:embed="rId7"/>
          <a:stretch>
            <a:fillRect/>
          </a:stretch>
        </p:blipFill>
        <p:spPr>
          <a:xfrm>
            <a:off x="9425948" y="2422440"/>
            <a:ext cx="2765390" cy="3909852"/>
          </a:xfrm>
          <a:prstGeom prst="rect">
            <a:avLst/>
          </a:prstGeom>
        </p:spPr>
      </p:pic>
      <p:pic>
        <p:nvPicPr>
          <p:cNvPr id="18" name="Picture 17" descr="Front cover of Muir Review">
            <a:extLst>
              <a:ext uri="{FF2B5EF4-FFF2-40B4-BE49-F238E27FC236}">
                <a16:creationId xmlns:a16="http://schemas.microsoft.com/office/drawing/2014/main" id="{A73527C5-BABE-F666-E3BE-4D266D809D2C}"/>
              </a:ext>
            </a:extLst>
          </p:cNvPr>
          <p:cNvPicPr>
            <a:picLocks noChangeAspect="1"/>
          </p:cNvPicPr>
          <p:nvPr/>
        </p:nvPicPr>
        <p:blipFill>
          <a:blip r:embed="rId8"/>
          <a:stretch>
            <a:fillRect/>
          </a:stretch>
        </p:blipFill>
        <p:spPr>
          <a:xfrm>
            <a:off x="3441730" y="2416515"/>
            <a:ext cx="2743035" cy="3897996"/>
          </a:xfrm>
          <a:prstGeom prst="rect">
            <a:avLst/>
          </a:prstGeom>
        </p:spPr>
      </p:pic>
    </p:spTree>
    <p:extLst>
      <p:ext uri="{BB962C8B-B14F-4D97-AF65-F5344CB8AC3E}">
        <p14:creationId xmlns:p14="http://schemas.microsoft.com/office/powerpoint/2010/main" val="3012937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cb747b32-1d30-4ad4-9bf5-6aff6692ece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70E5E2DA78ED44A4D4EF6A9338435A" ma:contentTypeVersion="20" ma:contentTypeDescription="Create a new document." ma:contentTypeScope="" ma:versionID="96626d3009f99cb42d2db9f695aa8081">
  <xsd:schema xmlns:xsd="http://www.w3.org/2001/XMLSchema" xmlns:xs="http://www.w3.org/2001/XMLSchema" xmlns:p="http://schemas.microsoft.com/office/2006/metadata/properties" xmlns:ns1="http://schemas.microsoft.com/sharepoint/v3" xmlns:ns3="cb747b32-1d30-4ad4-9bf5-6aff6692ece6" xmlns:ns4="ddc83e8f-ba17-4893-bdc3-2defaf6377b6" targetNamespace="http://schemas.microsoft.com/office/2006/metadata/properties" ma:root="true" ma:fieldsID="d60a9cc6fb8e341dbd10aecfc335fac0" ns1:_="" ns3:_="" ns4:_="">
    <xsd:import namespace="http://schemas.microsoft.com/sharepoint/v3"/>
    <xsd:import namespace="cb747b32-1d30-4ad4-9bf5-6aff6692ece6"/>
    <xsd:import namespace="ddc83e8f-ba17-4893-bdc3-2defaf6377b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DateTaken" minOccurs="0"/>
                <xsd:element ref="ns3:_activity" minOccurs="0"/>
                <xsd:element ref="ns1:_ip_UnifiedCompliancePolicyProperties" minOccurs="0"/>
                <xsd:element ref="ns1:_ip_UnifiedCompliancePolicyUIAction" minOccurs="0"/>
                <xsd:element ref="ns3:MediaServiceObjectDetectorVersions" minOccurs="0"/>
                <xsd:element ref="ns3:MediaLengthInSeconds"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747b32-1d30-4ad4-9bf5-6aff6692ec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description="" ma:hidden="true" ma:indexed="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c83e8f-ba17-4893-bdc3-2defaf6377b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etadata xmlns="http://www.objective.com/ecm/document/metadata/53D26341A57B383EE0540010E0463CCA" version="1.0.0">
  <systemFields>
    <field name="Objective-Id">
      <value order="0">A51773166</value>
    </field>
    <field name="Objective-Title">
      <value order="0">Professional Learning Resource Template June 24</value>
    </field>
    <field name="Objective-Description">
      <value order="0"/>
    </field>
    <field name="Objective-CreationStamp">
      <value order="0">2025-02-12T09:40:33Z</value>
    </field>
    <field name="Objective-IsApproved">
      <value order="0">false</value>
    </field>
    <field name="Objective-IsPublished">
      <value order="0">false</value>
    </field>
    <field name="Objective-DatePublished">
      <value order="0"/>
    </field>
    <field name="Objective-ModificationStamp">
      <value order="0">2025-02-12T09:40:38Z</value>
    </field>
    <field name="Objective-Owner">
      <value order="0">Irving, Janey   J  (U444720)</value>
    </field>
    <field name="Objective-Path">
      <value order="0">Objective Global Folder:SG File Plan:Administration:Corporate strategy:Strategy and change:Corporate strategy: Strategy and change:Education Scotland: Internal Professional Learning: 2024-2029</value>
    </field>
    <field name="Objective-Parent">
      <value order="0">Education Scotland: Internal Professional Learning: 2024-2029</value>
    </field>
    <field name="Objective-State">
      <value order="0">Being Drafted</value>
    </field>
    <field name="Objective-VersionId">
      <value order="0">vA78044216</value>
    </field>
    <field name="Objective-Version">
      <value order="0">0.1</value>
    </field>
    <field name="Objective-VersionNumber">
      <value order="0">1</value>
    </field>
    <field name="Objective-VersionComment">
      <value order="0"/>
    </field>
    <field name="Objective-FileNumber">
      <value order="0">CASE/724235</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field name="Objective-Shared By">
        <value order="0"/>
      </field>
    </catalogue>
  </catalogues>
</metadata>
</file>

<file path=customXml/itemProps1.xml><?xml version="1.0" encoding="utf-8"?>
<ds:datastoreItem xmlns:ds="http://schemas.openxmlformats.org/officeDocument/2006/customXml" ds:itemID="{6D75D915-D983-4004-A32A-38D15613D87D}">
  <ds:schemaRefs>
    <ds:schemaRef ds:uri="http://schemas.microsoft.com/sharepoint/v3"/>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ddc83e8f-ba17-4893-bdc3-2defaf6377b6"/>
    <ds:schemaRef ds:uri="cb747b32-1d30-4ad4-9bf5-6aff6692ece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078C729-6D3E-4DC7-A89D-227C862E5F52}">
  <ds:schemaRefs>
    <ds:schemaRef ds:uri="http://schemas.microsoft.com/sharepoint/v3/contenttype/forms"/>
  </ds:schemaRefs>
</ds:datastoreItem>
</file>

<file path=customXml/itemProps3.xml><?xml version="1.0" encoding="utf-8"?>
<ds:datastoreItem xmlns:ds="http://schemas.openxmlformats.org/officeDocument/2006/customXml" ds:itemID="{78CB0263-7B0D-49E3-BC5D-087481F7AC7B}">
  <ds:schemaRefs>
    <ds:schemaRef ds:uri="cb747b32-1d30-4ad4-9bf5-6aff6692ece6"/>
    <ds:schemaRef ds:uri="ddc83e8f-ba17-4893-bdc3-2defaf6377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Metadata/LabelInfo.xml><?xml version="1.0" encoding="utf-8"?>
<clbl:labelList xmlns:clbl="http://schemas.microsoft.com/office/2020/mipLabelMetadata">
  <clbl:label id="{0ef77447-1083-4dec-b89f-27c765076840}" enabled="0" method="" siteId="{0ef77447-1083-4dec-b89f-27c765076840}" removed="1"/>
</clbl:labelList>
</file>

<file path=docProps/app.xml><?xml version="1.0" encoding="utf-8"?>
<Properties xmlns="http://schemas.openxmlformats.org/officeDocument/2006/extended-properties" xmlns:vt="http://schemas.openxmlformats.org/officeDocument/2006/docPropsVTypes">
  <TotalTime>66</TotalTime>
  <Words>6056</Words>
  <Application>Microsoft Office PowerPoint</Application>
  <PresentationFormat>Custom</PresentationFormat>
  <Paragraphs>570</Paragraphs>
  <Slides>33</Slides>
  <Notes>33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Bradley Hand ITC</vt:lpstr>
      <vt:lpstr>Public Sans</vt:lpstr>
      <vt:lpstr>Avenir Next LT Pro</vt:lpstr>
      <vt:lpstr>Calibri</vt:lpstr>
      <vt:lpstr>Arial</vt:lpstr>
      <vt:lpstr>Aptos</vt:lpstr>
      <vt:lpstr>Office Theme</vt:lpstr>
      <vt:lpstr>Leading Change</vt:lpstr>
      <vt:lpstr>Optional individual tasks</vt:lpstr>
      <vt:lpstr>Understanding the Curriculum Improvement  Cycle  Session 1</vt:lpstr>
      <vt:lpstr>National Model of Professional Learning</vt:lpstr>
      <vt:lpstr>Ways of working together</vt:lpstr>
      <vt:lpstr>Connector</vt:lpstr>
      <vt:lpstr>Session aims</vt:lpstr>
      <vt:lpstr>Why is Scotland embarking on the CIC?</vt:lpstr>
      <vt:lpstr>Why is Scotland embarking on the CIC?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Optional individual sense-making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Lise PLR Template</dc:title>
  <dc:creator>Brennan L (Lynne)</dc:creator>
  <cp:lastModifiedBy>Graeme Wallace</cp:lastModifiedBy>
  <cp:revision>2</cp:revision>
  <dcterms:created xsi:type="dcterms:W3CDTF">2006-08-16T00:00:00Z</dcterms:created>
  <dcterms:modified xsi:type="dcterms:W3CDTF">2025-12-19T10:40:47Z</dcterms:modified>
  <dc:identifier>DAGGtqiNWsA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A51773166</vt:lpwstr>
  </property>
  <property fmtid="{D5CDD505-2E9C-101B-9397-08002B2CF9AE}" pid="4" name="Objective-Title">
    <vt:lpwstr>Professional Learning Resource Template June 24</vt:lpwstr>
  </property>
  <property fmtid="{D5CDD505-2E9C-101B-9397-08002B2CF9AE}" pid="5" name="Objective-Description">
    <vt:lpwstr/>
  </property>
  <property fmtid="{D5CDD505-2E9C-101B-9397-08002B2CF9AE}" pid="6" name="Objective-CreationStamp">
    <vt:filetime>2025-02-12T09:40:33Z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2025-02-12T09:40:38Z</vt:filetime>
  </property>
  <property fmtid="{D5CDD505-2E9C-101B-9397-08002B2CF9AE}" pid="11" name="Objective-Owner">
    <vt:lpwstr>Irving, Janey   J  (U444720)</vt:lpwstr>
  </property>
  <property fmtid="{D5CDD505-2E9C-101B-9397-08002B2CF9AE}" pid="12" name="Objective-Path">
    <vt:lpwstr>Objective Global Folder:SG File Plan:Administration:Corporate strategy:Strategy and change:Corporate strategy: Strategy and change:Education Scotland: Internal Professional Learning: 2024-2029</vt:lpwstr>
  </property>
  <property fmtid="{D5CDD505-2E9C-101B-9397-08002B2CF9AE}" pid="13" name="Objective-Parent">
    <vt:lpwstr>Education Scotland: Internal Professional Learning: 2024-2029</vt:lpwstr>
  </property>
  <property fmtid="{D5CDD505-2E9C-101B-9397-08002B2CF9AE}" pid="14" name="Objective-State">
    <vt:lpwstr>Being Drafted</vt:lpwstr>
  </property>
  <property fmtid="{D5CDD505-2E9C-101B-9397-08002B2CF9AE}" pid="15" name="Objective-VersionId">
    <vt:lpwstr>vA78044216</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
  </property>
  <property fmtid="{D5CDD505-2E9C-101B-9397-08002B2CF9AE}" pid="19" name="Objective-FileNumber">
    <vt:lpwstr>CASE/724235</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y fmtid="{D5CDD505-2E9C-101B-9397-08002B2CF9AE}" pid="28" name="Objective-Shared By">
    <vt:lpwstr/>
  </property>
  <property fmtid="{D5CDD505-2E9C-101B-9397-08002B2CF9AE}" pid="29" name="ContentTypeId">
    <vt:lpwstr>0x010100F170E5E2DA78ED44A4D4EF6A9338435A</vt:lpwstr>
  </property>
</Properties>
</file>